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86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32" r:id="rId10"/>
    <p:sldId id="313" r:id="rId11"/>
    <p:sldId id="314" r:id="rId12"/>
    <p:sldId id="315" r:id="rId13"/>
    <p:sldId id="316" r:id="rId14"/>
    <p:sldId id="318" r:id="rId15"/>
    <p:sldId id="320" r:id="rId16"/>
    <p:sldId id="321" r:id="rId17"/>
    <p:sldId id="322" r:id="rId18"/>
    <p:sldId id="323" r:id="rId19"/>
    <p:sldId id="324" r:id="rId20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99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91" autoAdjust="0"/>
    <p:restoredTop sz="99292" autoAdjust="0"/>
  </p:normalViewPr>
  <p:slideViewPr>
    <p:cSldViewPr snapToGrid="0">
      <p:cViewPr>
        <p:scale>
          <a:sx n="60" d="100"/>
          <a:sy n="60" d="100"/>
        </p:scale>
        <p:origin x="-3240" y="-1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3CC76B-BEBA-4778-A84B-518F9F19C8D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6793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1CB2B48-9F4F-4F22-8FFD-D58DA2954380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E5608-E251-4838-B23F-616D8A6AA71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976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267B9-D2AF-4F7B-8241-AD72770B574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836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2747C-E508-4988-B871-6A68083F934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485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39F61-3ADB-4CCA-9FBE-84F2F302024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6893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3943D-12F9-4D85-A8FA-08F885A2B8D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8277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889D-0B2A-46E2-8AC7-005DE844ADA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086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D33B0-D08F-4ED1-A7EE-31782DE9C1D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054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B92D0-D735-4A12-887B-D625451285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2234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6DCC3-E5EA-432F-B779-AFA8C3A544B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409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F71AD-B48A-4D79-9A48-183F6B09110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612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E4EA-2EF0-432C-94CF-0102E71F454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17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A04F5-1CC4-44C7-A266-4513BBE5CD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139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804FD-C8AB-40C6-A7F7-CE1B94F42F1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100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33AE3C9-A076-48A9-B5D6-B3354FDE69E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28600" y="1981200"/>
            <a:ext cx="86423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/>
          <a:p>
            <a:pPr algn="ctr"/>
            <a:r>
              <a:rPr lang="en-US" sz="2800" b="1" dirty="0"/>
              <a:t>CIV </a:t>
            </a:r>
            <a:r>
              <a:rPr lang="en-US" sz="2800" b="1" dirty="0" smtClean="0"/>
              <a:t>331</a:t>
            </a:r>
            <a:r>
              <a:rPr lang="en-US" sz="2800" b="1" dirty="0"/>
              <a:t/>
            </a:r>
            <a:br>
              <a:rPr lang="en-US" sz="2800" b="1" dirty="0"/>
            </a:br>
            <a:endParaRPr lang="en-US" sz="2800" b="1" dirty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Highway </a:t>
            </a:r>
            <a:r>
              <a:rPr lang="en-US" sz="2800" b="1" dirty="0">
                <a:solidFill>
                  <a:srgbClr val="FF0000"/>
                </a:solidFill>
              </a:rPr>
              <a:t>Engineering</a:t>
            </a: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468313" y="1773238"/>
            <a:ext cx="86756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endParaRPr lang="en-US" sz="2000"/>
          </a:p>
        </p:txBody>
      </p:sp>
      <p:sp>
        <p:nvSpPr>
          <p:cNvPr id="2052" name="Rectangle 11"/>
          <p:cNvSpPr>
            <a:spLocks noChangeArrowheads="1"/>
          </p:cNvSpPr>
          <p:nvPr/>
        </p:nvSpPr>
        <p:spPr bwMode="auto">
          <a:xfrm>
            <a:off x="1828800" y="3505200"/>
            <a:ext cx="54737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/>
              <a:t>Course Instructor</a:t>
            </a: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>
                <a:solidFill>
                  <a:srgbClr val="0033CC"/>
                </a:solidFill>
              </a:rPr>
              <a:t>Dr. Essam Dabbour, P. Eng.</a:t>
            </a:r>
            <a:endParaRPr lang="en-US" sz="2000" b="1" i="1">
              <a:solidFill>
                <a:srgbClr val="0033CC"/>
              </a:solidFill>
            </a:endParaRPr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1752600" y="4953000"/>
            <a:ext cx="54737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sz="2000" b="1" dirty="0"/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sz="2000" b="1" dirty="0"/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sz="2000" b="1" dirty="0"/>
              <a:t>Presentation </a:t>
            </a:r>
            <a:r>
              <a:rPr lang="en-US" sz="2000" b="1" dirty="0" smtClean="0"/>
              <a:t>03</a:t>
            </a:r>
            <a:endParaRPr lang="en-US" sz="2000" b="1" dirty="0"/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sz="2000" b="1" dirty="0"/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sz="2200" b="1" dirty="0">
              <a:solidFill>
                <a:srgbClr val="FF0000"/>
              </a:solidFill>
            </a:endParaRPr>
          </a:p>
          <a:p>
            <a:pPr algn="ctr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sz="2000" i="1" dirty="0"/>
          </a:p>
        </p:txBody>
      </p:sp>
      <p:pic>
        <p:nvPicPr>
          <p:cNvPr id="2054" name="Picture 1" descr="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738312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STOPPING SIGHT DISTANCE [AASHTO]</a:t>
            </a:r>
            <a:r>
              <a:rPr lang="en-US" smtClean="0"/>
              <a:t> 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5851" name="Picture 11" descr="SSD CHAR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755775"/>
            <a:ext cx="8642350" cy="3833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PASSING SIGHT DISTANCE</a:t>
            </a:r>
            <a:r>
              <a:rPr lang="en-US" smtClean="0"/>
              <a:t> </a:t>
            </a: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39750" y="1095375"/>
            <a:ext cx="82073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200"/>
              <a:t>Passing sight distance (PSD) is the distance required for a vehicle to overtake a slower moving vehicle safely on a two-lane highway.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200"/>
              <a:t> While the SSD is required to be provided continuously throughout all types of highways, PSD is required to be provided only on two-lane highways where possible.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200"/>
              <a:t> Lane marking and signage are used to inform the drivers whether passing is allowed or not.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8229600" cy="811212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PASSING SIGHT DISTANCE</a:t>
            </a:r>
            <a:r>
              <a:rPr lang="en-US" smtClean="0"/>
              <a:t> </a:t>
            </a:r>
          </a:p>
        </p:txBody>
      </p:sp>
      <p:pic>
        <p:nvPicPr>
          <p:cNvPr id="37891" name="Picture 3" descr="Passing zon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5025" y="1600200"/>
            <a:ext cx="3282950" cy="2185988"/>
          </a:xfrm>
          <a:noFill/>
        </p:spPr>
      </p:pic>
      <p:pic>
        <p:nvPicPr>
          <p:cNvPr id="37892" name="Picture 4" descr="No-passing both lan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7613" y="1600200"/>
            <a:ext cx="3279775" cy="2185988"/>
          </a:xfrm>
          <a:noFill/>
        </p:spPr>
      </p:pic>
      <p:pic>
        <p:nvPicPr>
          <p:cNvPr id="37893" name="Picture 5" descr="No-passing one lan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4005263"/>
            <a:ext cx="3308350" cy="2327275"/>
          </a:xfr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7902" name="Picture 14" descr="No-passing sign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4365625"/>
            <a:ext cx="2520950" cy="16811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PASSING SIGHT DISTANCE</a:t>
            </a:r>
            <a:r>
              <a:rPr lang="en-US" smtClean="0"/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4319588" y="868363"/>
            <a:ext cx="4824412" cy="573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000"/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sz="2000"/>
              <a:t>  </a:t>
            </a:r>
            <a:r>
              <a:rPr lang="en-US" sz="2000" b="1" i="1">
                <a:solidFill>
                  <a:srgbClr val="FF0000"/>
                </a:solidFill>
              </a:rPr>
              <a:t>d</a:t>
            </a:r>
            <a:r>
              <a:rPr lang="en-US" sz="1600" b="1" i="1">
                <a:solidFill>
                  <a:srgbClr val="FF0000"/>
                </a:solidFill>
              </a:rPr>
              <a:t>1</a:t>
            </a:r>
            <a:r>
              <a:rPr lang="en-US" sz="2000"/>
              <a:t>: Distance during perception/reaction time and during the initial acceleration of the passing vehicle;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 b="1" i="1">
                <a:solidFill>
                  <a:srgbClr val="FF0000"/>
                </a:solidFill>
              </a:rPr>
              <a:t>d</a:t>
            </a:r>
            <a:r>
              <a:rPr lang="en-US" sz="1600" b="1" i="1">
                <a:solidFill>
                  <a:srgbClr val="FF0000"/>
                </a:solidFill>
              </a:rPr>
              <a:t>2</a:t>
            </a:r>
            <a:r>
              <a:rPr lang="en-US" sz="2000"/>
              <a:t>: Distance traveled while the passing vehicle occupies the left lane;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 b="1" i="1">
                <a:solidFill>
                  <a:srgbClr val="FF0000"/>
                </a:solidFill>
              </a:rPr>
              <a:t>d</a:t>
            </a:r>
            <a:r>
              <a:rPr lang="en-US" sz="1600" b="1" i="1">
                <a:solidFill>
                  <a:srgbClr val="FF0000"/>
                </a:solidFill>
              </a:rPr>
              <a:t>3</a:t>
            </a:r>
            <a:r>
              <a:rPr lang="en-US" sz="2000"/>
              <a:t>: Distance between the passing vehicle at the end of its maneuver and the opposing vehicle; and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r>
              <a:rPr lang="en-US" sz="2000"/>
              <a:t> </a:t>
            </a:r>
            <a:r>
              <a:rPr lang="en-US" sz="2000" b="1" i="1">
                <a:solidFill>
                  <a:srgbClr val="FF0000"/>
                </a:solidFill>
              </a:rPr>
              <a:t>d</a:t>
            </a:r>
            <a:r>
              <a:rPr lang="en-US" sz="1600" b="1" i="1">
                <a:solidFill>
                  <a:srgbClr val="FF0000"/>
                </a:solidFill>
              </a:rPr>
              <a:t>4</a:t>
            </a:r>
            <a:r>
              <a:rPr lang="en-US" sz="2000"/>
              <a:t>: Distance traversed by the opposing vehicle for 2/3 of the time the passing vehicle occupies the left lane.</a:t>
            </a:r>
          </a:p>
          <a:p>
            <a:pPr lvl="1" eaLnBrk="1" hangingPunct="1">
              <a:spcBef>
                <a:spcPct val="50000"/>
              </a:spcBef>
              <a:buFontTx/>
              <a:buChar char="•"/>
            </a:pPr>
            <a:endParaRPr lang="en-US" sz="2000"/>
          </a:p>
        </p:txBody>
      </p:sp>
      <p:pic>
        <p:nvPicPr>
          <p:cNvPr id="38924" name="Picture 12" descr="PS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52413" y="2060575"/>
            <a:ext cx="4824413" cy="2816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noFill/>
        </p:spPr>
        <p:txBody>
          <a:bodyPr/>
          <a:lstStyle/>
          <a:p>
            <a:r>
              <a:rPr lang="en-US" sz="3000" b="1" smtClean="0">
                <a:solidFill>
                  <a:srgbClr val="FF0000"/>
                </a:solidFill>
              </a:rPr>
              <a:t>PASSING SIGHT DISTANCE [AASHTO]</a:t>
            </a:r>
            <a:r>
              <a:rPr lang="en-US" smtClean="0"/>
              <a:t> 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9947" name="Picture 13" descr="TAC PS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268413"/>
            <a:ext cx="5832475" cy="51133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DECISION SIGHT DISTANCE</a:t>
            </a:r>
            <a:r>
              <a:rPr lang="en-US" smtClean="0"/>
              <a:t> </a:t>
            </a: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539750" y="1268413"/>
            <a:ext cx="8207375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200" dirty="0"/>
              <a:t> Decision sight distance (DSD) is required at complex locations to enable drivers to maneuver their vehicles safely without </a:t>
            </a:r>
            <a:r>
              <a:rPr lang="en-US" sz="2200" dirty="0" smtClean="0"/>
              <a:t>stopping or substantially reducing their speeds.</a:t>
            </a:r>
            <a:endParaRPr lang="en-US" sz="22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200" dirty="0"/>
              <a:t> It is the distance traversed during the time required for the driver to detect </a:t>
            </a:r>
            <a:r>
              <a:rPr lang="en-US" sz="2200" dirty="0" smtClean="0"/>
              <a:t>a </a:t>
            </a:r>
            <a:r>
              <a:rPr lang="en-US" sz="2200" smtClean="0"/>
              <a:t>complex situation, </a:t>
            </a:r>
            <a:r>
              <a:rPr lang="en-US" sz="2200" dirty="0"/>
              <a:t>recognize it, decide on proper maneuver and execute the required action.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200" dirty="0"/>
              <a:t> Examples for locations where DSD is required: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200" dirty="0"/>
              <a:t> </a:t>
            </a:r>
            <a:r>
              <a:rPr lang="en-US" sz="2000" dirty="0"/>
              <a:t>Complex interchanges. 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/>
              <a:t> Toll plazas.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/>
              <a:t> Lane drops.</a:t>
            </a:r>
          </a:p>
          <a:p>
            <a:pPr lvl="1" eaLnBrk="1" hangingPunct="1"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/>
              <a:t> …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89000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DECISION SIGHT DISTANCE</a:t>
            </a:r>
            <a:r>
              <a:rPr lang="en-US" smtClean="0"/>
              <a:t> 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1995" name="Picture 11" descr="Complex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8763" y="1600200"/>
            <a:ext cx="6084887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90587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DECISION SIGHT DISTANCE</a:t>
            </a:r>
            <a:r>
              <a:rPr lang="en-US" smtClean="0"/>
              <a:t> 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3019" name="Picture 11" descr="Tol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" y="1600200"/>
            <a:ext cx="7505700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27087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DECISION SIGHT DISTANCE</a:t>
            </a:r>
            <a:r>
              <a:rPr lang="en-US" smtClean="0"/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4043" name="Picture 11" descr="Lane dro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4163" y="1363663"/>
            <a:ext cx="6350000" cy="4762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noFill/>
        </p:spPr>
        <p:txBody>
          <a:bodyPr/>
          <a:lstStyle/>
          <a:p>
            <a:r>
              <a:rPr lang="en-US" sz="2600" b="1" smtClean="0">
                <a:solidFill>
                  <a:srgbClr val="FF0000"/>
                </a:solidFill>
              </a:rPr>
              <a:t>DECISION SIGHT DISTANCE [AASHTO]</a:t>
            </a:r>
            <a:r>
              <a:rPr lang="en-US" sz="4000" smtClean="0"/>
              <a:t>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5067" name="Picture 11" descr="DSD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127125"/>
            <a:ext cx="8377237" cy="5480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A35064C7-CA9A-4353-B899-B33424AA3AB7}" type="slidenum">
              <a:rPr lang="en-CA" sz="1400"/>
              <a:pPr algn="r" eaLnBrk="1" hangingPunct="1"/>
              <a:t>2</a:t>
            </a:fld>
            <a:endParaRPr lang="en-CA" sz="14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34950" y="417513"/>
            <a:ext cx="8713788" cy="817562"/>
          </a:xfrm>
        </p:spPr>
        <p:txBody>
          <a:bodyPr/>
          <a:lstStyle/>
          <a:p>
            <a:pPr eaLnBrk="1" hangingPunct="1"/>
            <a:r>
              <a:rPr lang="en-US" sz="2600" b="1" smtClean="0">
                <a:solidFill>
                  <a:srgbClr val="FF0000"/>
                </a:solidFill>
              </a:rPr>
              <a:t>PRACTICAL STOPPING SIGHT DISTANCE</a:t>
            </a:r>
            <a:endParaRPr lang="en-CA" sz="2600" b="1" smtClean="0">
              <a:solidFill>
                <a:srgbClr val="FF0000"/>
              </a:solidFill>
            </a:endParaRPr>
          </a:p>
        </p:txBody>
      </p:sp>
      <p:sp>
        <p:nvSpPr>
          <p:cNvPr id="27652" name="Text Box 36"/>
          <p:cNvSpPr txBox="1">
            <a:spLocks noChangeArrowheads="1"/>
          </p:cNvSpPr>
          <p:nvPr/>
        </p:nvSpPr>
        <p:spPr bwMode="auto">
          <a:xfrm>
            <a:off x="2627313" y="4652963"/>
            <a:ext cx="38877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/>
              <a:t>SSD on vertical curves</a:t>
            </a:r>
          </a:p>
        </p:txBody>
      </p:sp>
      <p:pic>
        <p:nvPicPr>
          <p:cNvPr id="27653" name="Picture 3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133600"/>
            <a:ext cx="7243762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D09473FD-7B01-418F-85FE-953D73E0DCB5}" type="slidenum">
              <a:rPr lang="en-CA" sz="1400"/>
              <a:pPr algn="r" eaLnBrk="1" hangingPunct="1"/>
              <a:t>3</a:t>
            </a:fld>
            <a:endParaRPr lang="en-CA" sz="14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34950" y="417513"/>
            <a:ext cx="8713788" cy="817562"/>
          </a:xfrm>
        </p:spPr>
        <p:txBody>
          <a:bodyPr/>
          <a:lstStyle/>
          <a:p>
            <a:pPr eaLnBrk="1" hangingPunct="1"/>
            <a:r>
              <a:rPr lang="en-US" sz="2600" b="1" smtClean="0">
                <a:solidFill>
                  <a:srgbClr val="FF0000"/>
                </a:solidFill>
              </a:rPr>
              <a:t>PRACTICAL STOPPING SIGHT DISTANCE</a:t>
            </a:r>
            <a:endParaRPr lang="en-CA" sz="2600" b="1" smtClean="0">
              <a:solidFill>
                <a:srgbClr val="FF0000"/>
              </a:solidFill>
            </a:endParaRPr>
          </a:p>
        </p:txBody>
      </p:sp>
      <p:pic>
        <p:nvPicPr>
          <p:cNvPr id="28676" name="Picture 6" descr="Horizontal SS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1743075"/>
            <a:ext cx="5975350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2590800" y="5127625"/>
            <a:ext cx="38877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/>
              <a:t>SSD on horizontal curves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122EE87-372F-4319-A9FC-B4ED15CD8220}" type="slidenum">
              <a:rPr lang="en-CA" sz="1400"/>
              <a:pPr algn="r" eaLnBrk="1" hangingPunct="1"/>
              <a:t>4</a:t>
            </a:fld>
            <a:endParaRPr lang="en-CA" sz="140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34950" y="417513"/>
            <a:ext cx="8713788" cy="817562"/>
          </a:xfrm>
        </p:spPr>
        <p:txBody>
          <a:bodyPr/>
          <a:lstStyle/>
          <a:p>
            <a:pPr eaLnBrk="1" hangingPunct="1"/>
            <a:r>
              <a:rPr lang="en-US" sz="2600" b="1" smtClean="0">
                <a:solidFill>
                  <a:srgbClr val="FF0000"/>
                </a:solidFill>
              </a:rPr>
              <a:t>PRACTICAL STOPPING SIGHT DISTANCE</a:t>
            </a:r>
            <a:endParaRPr lang="en-CA" sz="2600" b="1" smtClean="0">
              <a:solidFill>
                <a:srgbClr val="FF0000"/>
              </a:solidFill>
            </a:endParaRPr>
          </a:p>
        </p:txBody>
      </p:sp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684213" y="1412875"/>
            <a:ext cx="7343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From the basic physics for rectilinear motion:</a:t>
            </a:r>
          </a:p>
        </p:txBody>
      </p:sp>
      <p:graphicFrame>
        <p:nvGraphicFramePr>
          <p:cNvPr id="29701" name="Object 7"/>
          <p:cNvGraphicFramePr>
            <a:graphicFrameLocks noChangeAspect="1"/>
          </p:cNvGraphicFramePr>
          <p:nvPr/>
        </p:nvGraphicFramePr>
        <p:xfrm>
          <a:off x="3436938" y="2225675"/>
          <a:ext cx="217170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Equation" r:id="rId3" imgW="965200" imgH="228600" progId="Equation.3">
                  <p:embed/>
                </p:oleObj>
              </mc:Choice>
              <mc:Fallback>
                <p:oleObj name="Equation" r:id="rId3" imgW="96520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6938" y="2225675"/>
                        <a:ext cx="2171700" cy="51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Text Box 8"/>
          <p:cNvSpPr txBox="1">
            <a:spLocks noChangeArrowheads="1"/>
          </p:cNvSpPr>
          <p:nvPr/>
        </p:nvSpPr>
        <p:spPr bwMode="auto">
          <a:xfrm>
            <a:off x="684213" y="3068638"/>
            <a:ext cx="81359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u="sng"/>
              <a:t>where:</a:t>
            </a:r>
          </a:p>
          <a:p>
            <a:pPr eaLnBrk="1" hangingPunct="1"/>
            <a:r>
              <a:rPr lang="en-CA" i="1"/>
              <a:t>	</a:t>
            </a:r>
            <a:r>
              <a:rPr lang="en-CA" sz="2400" i="1"/>
              <a:t>V</a:t>
            </a:r>
            <a:r>
              <a:rPr lang="en-CA" sz="1600" i="1"/>
              <a:t>2</a:t>
            </a:r>
            <a:r>
              <a:rPr lang="en-CA" sz="2400" i="1"/>
              <a:t> = </a:t>
            </a:r>
            <a:r>
              <a:rPr lang="en-CA" sz="2400"/>
              <a:t>final vehicle speed [m/s];</a:t>
            </a:r>
          </a:p>
          <a:p>
            <a:pPr eaLnBrk="1" hangingPunct="1"/>
            <a:r>
              <a:rPr lang="en-CA" sz="2400" i="1"/>
              <a:t>	V</a:t>
            </a:r>
            <a:r>
              <a:rPr lang="en-CA" sz="1600" i="1"/>
              <a:t>1</a:t>
            </a:r>
            <a:r>
              <a:rPr lang="en-CA" sz="2400" i="1"/>
              <a:t> = </a:t>
            </a:r>
            <a:r>
              <a:rPr lang="en-CA" sz="2400"/>
              <a:t>initial vehicle speed [m/s];</a:t>
            </a:r>
          </a:p>
          <a:p>
            <a:pPr eaLnBrk="1" hangingPunct="1"/>
            <a:r>
              <a:rPr lang="en-CA" sz="2400" i="1"/>
              <a:t>	a   = </a:t>
            </a:r>
            <a:r>
              <a:rPr lang="en-CA" sz="2400"/>
              <a:t>acceleration (or deceleration) [m/s</a:t>
            </a:r>
            <a:r>
              <a:rPr lang="en-CA" sz="2000" baseline="45000"/>
              <a:t>2</a:t>
            </a:r>
            <a:r>
              <a:rPr lang="en-CA" sz="2400"/>
              <a:t>]; and</a:t>
            </a:r>
          </a:p>
          <a:p>
            <a:pPr eaLnBrk="1" hangingPunct="1"/>
            <a:r>
              <a:rPr lang="en-CA" sz="2400" i="1"/>
              <a:t>	d   = </a:t>
            </a:r>
            <a:r>
              <a:rPr lang="en-CA" sz="2400"/>
              <a:t>acceleration (or deceleration) distance [m].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684213" y="1412875"/>
            <a:ext cx="7343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Re-arranging the equation for deceleration: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84213" y="3933825"/>
            <a:ext cx="81359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If the vehicle comes to a complete stop, the equation becomes:</a:t>
            </a:r>
          </a:p>
        </p:txBody>
      </p:sp>
      <p:sp>
        <p:nvSpPr>
          <p:cNvPr id="30725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26" name="Object 7"/>
          <p:cNvGraphicFramePr>
            <a:graphicFrameLocks noChangeAspect="1"/>
          </p:cNvGraphicFramePr>
          <p:nvPr/>
        </p:nvGraphicFramePr>
        <p:xfrm>
          <a:off x="2843213" y="2133600"/>
          <a:ext cx="2089150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4" name="Equation" r:id="rId4" imgW="825500" imgH="419100" progId="Equation.3">
                  <p:embed/>
                </p:oleObj>
              </mc:Choice>
              <mc:Fallback>
                <p:oleObj name="Equation" r:id="rId4" imgW="825500" imgH="4191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133600"/>
                        <a:ext cx="2089150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28" name="Object 9"/>
          <p:cNvGraphicFramePr>
            <a:graphicFrameLocks noChangeAspect="1"/>
          </p:cNvGraphicFramePr>
          <p:nvPr/>
        </p:nvGraphicFramePr>
        <p:xfrm>
          <a:off x="3132138" y="4581525"/>
          <a:ext cx="1368425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5" name="Equation" r:id="rId6" imgW="508000" imgH="419100" progId="Equation.3">
                  <p:embed/>
                </p:oleObj>
              </mc:Choice>
              <mc:Fallback>
                <p:oleObj name="Equation" r:id="rId6" imgW="508000" imgH="4191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4581525"/>
                        <a:ext cx="1368425" cy="1136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Rectangle 3"/>
          <p:cNvSpPr>
            <a:spLocks noChangeArrowheads="1"/>
          </p:cNvSpPr>
          <p:nvPr/>
        </p:nvSpPr>
        <p:spPr bwMode="auto">
          <a:xfrm>
            <a:off x="234950" y="417513"/>
            <a:ext cx="87137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600" b="1">
                <a:solidFill>
                  <a:srgbClr val="FF0000"/>
                </a:solidFill>
              </a:rPr>
              <a:t>PRACTICAL STOPPING SIGHT DISTANCE</a:t>
            </a:r>
            <a:endParaRPr lang="en-CA" sz="2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684213" y="1196975"/>
            <a:ext cx="7343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If the vehicle is on a grade, the equation becomes:</a:t>
            </a:r>
          </a:p>
        </p:txBody>
      </p:sp>
      <p:sp>
        <p:nvSpPr>
          <p:cNvPr id="3174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9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50" name="Rectangle 7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175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538858"/>
              </p:ext>
            </p:extLst>
          </p:nvPr>
        </p:nvGraphicFramePr>
        <p:xfrm>
          <a:off x="3081338" y="1628775"/>
          <a:ext cx="1825625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2" name="Equation" r:id="rId4" imgW="1002960" imgH="685800" progId="Equation.3">
                  <p:embed/>
                </p:oleObj>
              </mc:Choice>
              <mc:Fallback>
                <p:oleObj name="Equation" r:id="rId4" imgW="1002960" imgH="6858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1338" y="1628775"/>
                        <a:ext cx="1825625" cy="124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2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684213" y="3141663"/>
            <a:ext cx="7632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Substituting for the gravitational constant (</a:t>
            </a:r>
            <a:r>
              <a:rPr lang="en-US" sz="26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400"/>
              <a:t>), the equation becomes:</a:t>
            </a:r>
          </a:p>
        </p:txBody>
      </p:sp>
      <p:sp>
        <p:nvSpPr>
          <p:cNvPr id="31754" name="Rectangle 11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175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216790"/>
              </p:ext>
            </p:extLst>
          </p:nvPr>
        </p:nvGraphicFramePr>
        <p:xfrm>
          <a:off x="3214688" y="3871913"/>
          <a:ext cx="2136775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3" name="Equation" r:id="rId6" imgW="1218960" imgH="647640" progId="Equation.3">
                  <p:embed/>
                </p:oleObj>
              </mc:Choice>
              <mc:Fallback>
                <p:oleObj name="Equation" r:id="rId6" imgW="1218960" imgH="6476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88" y="3871913"/>
                        <a:ext cx="2136775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6" name="Text Box 13"/>
          <p:cNvSpPr txBox="1">
            <a:spLocks noChangeArrowheads="1"/>
          </p:cNvSpPr>
          <p:nvPr/>
        </p:nvSpPr>
        <p:spPr bwMode="auto">
          <a:xfrm>
            <a:off x="468313" y="5157788"/>
            <a:ext cx="8280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Where (</a:t>
            </a:r>
            <a:r>
              <a:rPr lang="en-US" sz="2400" i="1"/>
              <a:t>d)</a:t>
            </a:r>
            <a:r>
              <a:rPr lang="en-US" sz="2400"/>
              <a:t> is the distance [m], (</a:t>
            </a:r>
            <a:r>
              <a:rPr lang="en-US" sz="2400" i="1"/>
              <a:t>V)</a:t>
            </a:r>
            <a:r>
              <a:rPr lang="en-US" sz="2400"/>
              <a:t> is the speed [km/h], (</a:t>
            </a:r>
            <a:r>
              <a:rPr lang="en-US" sz="2400" i="1"/>
              <a:t>a</a:t>
            </a:r>
            <a:r>
              <a:rPr lang="en-US" sz="2400"/>
              <a:t>) is deceleration rate and (</a:t>
            </a:r>
            <a:r>
              <a:rPr lang="en-US" sz="2400" i="1"/>
              <a:t>G</a:t>
            </a:r>
            <a:r>
              <a:rPr lang="en-US" sz="2400"/>
              <a:t>) is the percentage of grade divided by 100.</a:t>
            </a:r>
          </a:p>
        </p:txBody>
      </p:sp>
      <p:sp>
        <p:nvSpPr>
          <p:cNvPr id="31757" name="Rectangle 3"/>
          <p:cNvSpPr>
            <a:spLocks noChangeArrowheads="1"/>
          </p:cNvSpPr>
          <p:nvPr/>
        </p:nvSpPr>
        <p:spPr bwMode="auto">
          <a:xfrm>
            <a:off x="234950" y="417513"/>
            <a:ext cx="87137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600" b="1">
                <a:solidFill>
                  <a:srgbClr val="FF0000"/>
                </a:solidFill>
              </a:rPr>
              <a:t>PRACTICAL STOPPING SIGHT DISTANCE</a:t>
            </a:r>
            <a:endParaRPr lang="en-CA" sz="2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755650" y="1236663"/>
            <a:ext cx="7632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Studies show that most drivers decelerate at the following rate:</a:t>
            </a: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3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5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2776" name="Object 9"/>
          <p:cNvGraphicFramePr>
            <a:graphicFrameLocks noChangeAspect="1"/>
          </p:cNvGraphicFramePr>
          <p:nvPr/>
        </p:nvGraphicFramePr>
        <p:xfrm>
          <a:off x="2916238" y="2011363"/>
          <a:ext cx="18716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7" name="Equation" r:id="rId4" imgW="799753" imgH="203112" progId="Equation.3">
                  <p:embed/>
                </p:oleObj>
              </mc:Choice>
              <mc:Fallback>
                <p:oleObj name="Equation" r:id="rId4" imgW="799753" imgH="203112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011363"/>
                        <a:ext cx="1871662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7" name="Rectangle 10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778" name="Text Box 11"/>
          <p:cNvSpPr txBox="1">
            <a:spLocks noChangeArrowheads="1"/>
          </p:cNvSpPr>
          <p:nvPr/>
        </p:nvSpPr>
        <p:spPr bwMode="auto">
          <a:xfrm>
            <a:off x="755650" y="2565400"/>
            <a:ext cx="76327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/>
              <a:t>In providing sufficient sight distance for a driver to stop safely, it is necessary to consider the distance traveled during the perception/reaction time required for the driver to perceive and react to the need to stop. It is calculated as:</a:t>
            </a:r>
          </a:p>
        </p:txBody>
      </p:sp>
      <p:sp>
        <p:nvSpPr>
          <p:cNvPr id="32779" name="Rectangle 12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278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514144"/>
              </p:ext>
            </p:extLst>
          </p:nvPr>
        </p:nvGraphicFramePr>
        <p:xfrm>
          <a:off x="3262313" y="4365625"/>
          <a:ext cx="13239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8" name="Equation" r:id="rId6" imgW="571320" imgH="215640" progId="Equation.3">
                  <p:embed/>
                </p:oleObj>
              </mc:Choice>
              <mc:Fallback>
                <p:oleObj name="Equation" r:id="rId6" imgW="571320" imgH="2156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13" y="4365625"/>
                        <a:ext cx="13239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1" name="Text Box 14"/>
          <p:cNvSpPr txBox="1">
            <a:spLocks noChangeArrowheads="1"/>
          </p:cNvSpPr>
          <p:nvPr/>
        </p:nvSpPr>
        <p:spPr bwMode="auto">
          <a:xfrm>
            <a:off x="684213" y="5084763"/>
            <a:ext cx="79914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/>
              <a:t>where (</a:t>
            </a:r>
            <a:r>
              <a:rPr lang="en-US" sz="2400" i="1" dirty="0" smtClean="0"/>
              <a:t>V</a:t>
            </a:r>
            <a:r>
              <a:rPr lang="en-US" sz="1400" i="1" dirty="0" smtClean="0"/>
              <a:t>1</a:t>
            </a:r>
            <a:r>
              <a:rPr lang="en-US" sz="2400" dirty="0" smtClean="0"/>
              <a:t>) is </a:t>
            </a:r>
            <a:r>
              <a:rPr lang="en-US" sz="2400" dirty="0"/>
              <a:t>the initial speed [m/s] and (</a:t>
            </a:r>
            <a:r>
              <a:rPr lang="en-US" sz="2400" i="1" dirty="0" err="1"/>
              <a:t>t</a:t>
            </a:r>
            <a:r>
              <a:rPr lang="en-US" i="1" dirty="0" err="1"/>
              <a:t>r</a:t>
            </a:r>
            <a:r>
              <a:rPr lang="en-US" sz="2400" dirty="0"/>
              <a:t>) is the time required to perceive and react to the need to stop [approximately 2.5 seconds]</a:t>
            </a:r>
          </a:p>
        </p:txBody>
      </p:sp>
      <p:sp>
        <p:nvSpPr>
          <p:cNvPr id="32782" name="Rectangle 3"/>
          <p:cNvSpPr>
            <a:spLocks noChangeArrowheads="1"/>
          </p:cNvSpPr>
          <p:nvPr/>
        </p:nvSpPr>
        <p:spPr bwMode="auto">
          <a:xfrm>
            <a:off x="234950" y="417513"/>
            <a:ext cx="87137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600" b="1">
                <a:solidFill>
                  <a:srgbClr val="FF0000"/>
                </a:solidFill>
              </a:rPr>
              <a:t>PRACTICAL STOPPING SIGHT DISTANCE</a:t>
            </a:r>
            <a:endParaRPr lang="en-CA" sz="2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755650" y="1125538"/>
            <a:ext cx="76327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100" dirty="0"/>
              <a:t>The final equation for the stopping sight distance becomes: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798" name="Rectangle 7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800" name="Rectangle 9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801" name="Rectangle 1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380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2215168"/>
              </p:ext>
            </p:extLst>
          </p:nvPr>
        </p:nvGraphicFramePr>
        <p:xfrm>
          <a:off x="2711667" y="1722831"/>
          <a:ext cx="3181953" cy="1079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3" name="Equation" r:id="rId4" imgW="1904760" imgH="647640" progId="Equation.3">
                  <p:embed/>
                </p:oleObj>
              </mc:Choice>
              <mc:Fallback>
                <p:oleObj name="Equation" r:id="rId4" imgW="1904760" imgH="647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667" y="1722831"/>
                        <a:ext cx="3181953" cy="10794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4" name="Text Box 13"/>
          <p:cNvSpPr txBox="1">
            <a:spLocks noChangeArrowheads="1"/>
          </p:cNvSpPr>
          <p:nvPr/>
        </p:nvSpPr>
        <p:spPr bwMode="auto">
          <a:xfrm>
            <a:off x="488156" y="2802321"/>
            <a:ext cx="8207375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b="1" u="sng" dirty="0"/>
              <a:t>General Notes: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000" dirty="0"/>
              <a:t>There are tables in design guides that give stopping sight distance (SSD) based on the above equation for different speeds and grades.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 dirty="0"/>
              <a:t> In determining </a:t>
            </a:r>
            <a:r>
              <a:rPr lang="en-US" sz="2000" dirty="0" err="1"/>
              <a:t>SSD</a:t>
            </a:r>
            <a:r>
              <a:rPr lang="en-US" sz="2000" dirty="0"/>
              <a:t> for highway design, the driver’s eye height above the road surface is assumed to be 1.05 m </a:t>
            </a:r>
            <a:r>
              <a:rPr lang="en-US" sz="2000" dirty="0" smtClean="0"/>
              <a:t>[</a:t>
            </a:r>
            <a:r>
              <a:rPr lang="en-US" sz="2000" dirty="0" err="1" smtClean="0"/>
              <a:t>AASHTO</a:t>
            </a:r>
            <a:r>
              <a:rPr lang="en-US" sz="2000" dirty="0" smtClean="0"/>
              <a:t>; </a:t>
            </a:r>
            <a:r>
              <a:rPr lang="en-US" sz="2000" dirty="0" err="1" smtClean="0"/>
              <a:t>TAC</a:t>
            </a:r>
            <a:r>
              <a:rPr lang="en-US" sz="2000" dirty="0"/>
              <a:t>], and the height of the object to be (0.00 m– 0.38 m) [</a:t>
            </a:r>
            <a:r>
              <a:rPr lang="en-US" sz="2000" dirty="0" err="1"/>
              <a:t>TAC</a:t>
            </a:r>
            <a:r>
              <a:rPr lang="en-US" sz="2000" dirty="0" smtClean="0"/>
              <a:t>] or (0.60 m) [</a:t>
            </a:r>
            <a:r>
              <a:rPr lang="en-US" sz="2000" dirty="0" err="1" smtClean="0"/>
              <a:t>AASHTO</a:t>
            </a:r>
            <a:r>
              <a:rPr lang="en-US" sz="2000" dirty="0" smtClean="0"/>
              <a:t>]. </a:t>
            </a:r>
            <a:endParaRPr lang="en-US" sz="20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2000" dirty="0"/>
              <a:t> Trucks need lesser rate of deceleration and therefore longer SSD. However, a truck driver is able to see further than a passenger car driver because of the seat’s higher position.  </a:t>
            </a:r>
          </a:p>
        </p:txBody>
      </p:sp>
      <p:sp>
        <p:nvSpPr>
          <p:cNvPr id="33805" name="Rectangle 3"/>
          <p:cNvSpPr>
            <a:spLocks noChangeArrowheads="1"/>
          </p:cNvSpPr>
          <p:nvPr/>
        </p:nvSpPr>
        <p:spPr bwMode="auto">
          <a:xfrm>
            <a:off x="234950" y="417513"/>
            <a:ext cx="8713788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600" b="1">
                <a:solidFill>
                  <a:srgbClr val="FF0000"/>
                </a:solidFill>
              </a:rPr>
              <a:t>PRACTICAL STOPPING SIGHT DISTANCE</a:t>
            </a:r>
            <a:endParaRPr lang="en-CA" sz="2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DF09253-45EF-4CEF-8F13-3C6241711385}" type="slidenum">
              <a:rPr lang="en-CA" sz="1400"/>
              <a:pPr algn="r" eaLnBrk="1" hangingPunct="1"/>
              <a:t>9</a:t>
            </a:fld>
            <a:endParaRPr lang="en-CA" sz="14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60350"/>
            <a:ext cx="8713788" cy="817563"/>
          </a:xfrm>
        </p:spPr>
        <p:txBody>
          <a:bodyPr/>
          <a:lstStyle/>
          <a:p>
            <a:pPr eaLnBrk="1" hangingPunct="1"/>
            <a:r>
              <a:rPr lang="en-US" sz="2600" b="1" dirty="0" smtClean="0">
                <a:solidFill>
                  <a:srgbClr val="FF0000"/>
                </a:solidFill>
              </a:rPr>
              <a:t>EXAMPLE 1</a:t>
            </a:r>
            <a:endParaRPr lang="en-CA" sz="2600" b="1" dirty="0" smtClean="0">
              <a:solidFill>
                <a:srgbClr val="FF0000"/>
              </a:solidFill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301625" y="1184275"/>
            <a:ext cx="8480425" cy="28987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just" eaLnBrk="0" hangingPunct="0">
              <a:defRPr/>
            </a:pPr>
            <a:r>
              <a:rPr lang="en-US" sz="2400" dirty="0"/>
              <a:t>Two drivers traveling on 2.5% downgrade road that has a speed limit 90 km/h. Both drivers have a perception-reaction time of 2.5 seconds. If one of the two drivers is obeying the speed limit and the other driver is traveling illegally at 120 km/h, calculate the following:</a:t>
            </a:r>
          </a:p>
          <a:p>
            <a:pPr marL="914400" lvl="1" indent="-457200" algn="just" eaLnBrk="0" hangingPunct="0">
              <a:buFont typeface="+mj-lt"/>
              <a:buAutoNum type="arabicPeriod"/>
              <a:defRPr/>
            </a:pPr>
            <a:r>
              <a:rPr lang="en-US" sz="2400" dirty="0"/>
              <a:t>The distance that each of the drivers need to perceive/react to the need to stop.</a:t>
            </a:r>
          </a:p>
          <a:p>
            <a:pPr marL="914400" lvl="1" indent="-457200" algn="just" eaLnBrk="0" hangingPunct="0">
              <a:buFont typeface="+mj-lt"/>
              <a:buAutoNum type="arabicPeriod"/>
              <a:defRPr/>
            </a:pPr>
            <a:r>
              <a:rPr lang="en-US" sz="2400" dirty="0"/>
              <a:t>The total stopping distance needed for every driver.</a:t>
            </a:r>
          </a:p>
          <a:p>
            <a:pPr eaLnBrk="0" hangingPunct="0">
              <a:defRPr/>
            </a:pPr>
            <a:endParaRPr lang="en-US" sz="2400" dirty="0"/>
          </a:p>
          <a:p>
            <a:pPr algn="ctr" eaLnBrk="0" hangingPunct="0">
              <a:defRPr/>
            </a:pPr>
            <a:r>
              <a:rPr lang="en-US" sz="2400" dirty="0"/>
              <a:t>[</a:t>
            </a:r>
            <a:r>
              <a:rPr lang="en-US" sz="2200" i="1" dirty="0">
                <a:solidFill>
                  <a:srgbClr val="0000FF"/>
                </a:solidFill>
              </a:rPr>
              <a:t>see whiteboard</a:t>
            </a:r>
            <a:r>
              <a:rPr lang="en-US" sz="2400" dirty="0"/>
              <a:t>]</a:t>
            </a:r>
            <a:endParaRPr lang="en-US" sz="2200" dirty="0"/>
          </a:p>
          <a:p>
            <a:pPr marL="342900" indent="-342900" eaLnBrk="0" hangingPunct="0">
              <a:buFontTx/>
              <a:buChar char="•"/>
              <a:defRPr/>
            </a:pPr>
            <a:endParaRPr lang="en-US" sz="2200" dirty="0"/>
          </a:p>
          <a:p>
            <a:pPr marL="342900" indent="-342900" eaLnBrk="0" hangingPunct="0">
              <a:buFontTx/>
              <a:buChar char="•"/>
              <a:defRPr/>
            </a:pPr>
            <a:endParaRPr lang="en-US" sz="2200" dirty="0"/>
          </a:p>
          <a:p>
            <a:pPr marL="342900" indent="-342900" eaLnBrk="0" hangingPunct="0">
              <a:buFontTx/>
              <a:buChar char="•"/>
              <a:defRPr/>
            </a:pPr>
            <a:endParaRPr lang="en-US" sz="2200" dirty="0"/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  <a:defRPr/>
            </a:pPr>
            <a:endParaRPr lang="en-US" sz="2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3028</TotalTime>
  <Words>711</Words>
  <Application>Microsoft Office PowerPoint</Application>
  <PresentationFormat>On-screen Show (4:3)</PresentationFormat>
  <Paragraphs>74</Paragraphs>
  <Slides>19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Equation</vt:lpstr>
      <vt:lpstr>PowerPoint Presentation</vt:lpstr>
      <vt:lpstr>PRACTICAL STOPPING SIGHT DISTANCE</vt:lpstr>
      <vt:lpstr>PRACTICAL STOPPING SIGHT DISTANCE</vt:lpstr>
      <vt:lpstr>PRACTICAL STOPPING SIGHT DISTANCE</vt:lpstr>
      <vt:lpstr>PowerPoint Presentation</vt:lpstr>
      <vt:lpstr>PowerPoint Presentation</vt:lpstr>
      <vt:lpstr>PowerPoint Presentation</vt:lpstr>
      <vt:lpstr>PowerPoint Presentation</vt:lpstr>
      <vt:lpstr>EXAMPLE 1</vt:lpstr>
      <vt:lpstr>STOPPING SIGHT DISTANCE [AASHTO] </vt:lpstr>
      <vt:lpstr>PASSING SIGHT DISTANCE </vt:lpstr>
      <vt:lpstr>PASSING SIGHT DISTANCE </vt:lpstr>
      <vt:lpstr>PASSING SIGHT DISTANCE </vt:lpstr>
      <vt:lpstr>PASSING SIGHT DISTANCE [AASHTO] </vt:lpstr>
      <vt:lpstr>DECISION SIGHT DISTANCE </vt:lpstr>
      <vt:lpstr>DECISION SIGHT DISTANCE </vt:lpstr>
      <vt:lpstr>DECISION SIGHT DISTANCE </vt:lpstr>
      <vt:lpstr>DECISION SIGHT DISTANCE </vt:lpstr>
      <vt:lpstr>DECISION SIGHT DISTANCE [AASHTO] </vt:lpstr>
    </vt:vector>
  </TitlesOfParts>
  <Company>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 200  INTRODUCTION FOR CIVIL ENGINEERING</dc:title>
  <dc:creator>Essam</dc:creator>
  <cp:lastModifiedBy>TOUCHMATE</cp:lastModifiedBy>
  <cp:revision>273</cp:revision>
  <dcterms:created xsi:type="dcterms:W3CDTF">2009-09-21T20:49:39Z</dcterms:created>
  <dcterms:modified xsi:type="dcterms:W3CDTF">2013-09-10T18:33:32Z</dcterms:modified>
</cp:coreProperties>
</file>