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1"/>
  </p:notesMasterIdLst>
  <p:sldIdLst>
    <p:sldId id="286" r:id="rId2"/>
    <p:sldId id="352" r:id="rId3"/>
    <p:sldId id="353" r:id="rId4"/>
    <p:sldId id="326" r:id="rId5"/>
    <p:sldId id="351" r:id="rId6"/>
    <p:sldId id="290" r:id="rId7"/>
    <p:sldId id="292" r:id="rId8"/>
    <p:sldId id="293" r:id="rId9"/>
    <p:sldId id="327" r:id="rId10"/>
    <p:sldId id="328" r:id="rId11"/>
    <p:sldId id="331" r:id="rId12"/>
    <p:sldId id="330" r:id="rId13"/>
    <p:sldId id="329" r:id="rId14"/>
    <p:sldId id="334" r:id="rId15"/>
    <p:sldId id="332" r:id="rId16"/>
    <p:sldId id="335" r:id="rId17"/>
    <p:sldId id="337" r:id="rId18"/>
    <p:sldId id="338" r:id="rId19"/>
    <p:sldId id="340" r:id="rId20"/>
    <p:sldId id="336" r:id="rId21"/>
    <p:sldId id="341" r:id="rId22"/>
    <p:sldId id="342" r:id="rId23"/>
    <p:sldId id="343" r:id="rId24"/>
    <p:sldId id="344" r:id="rId25"/>
    <p:sldId id="345" r:id="rId26"/>
    <p:sldId id="346" r:id="rId27"/>
    <p:sldId id="347" r:id="rId28"/>
    <p:sldId id="348" r:id="rId29"/>
    <p:sldId id="350" r:id="rId30"/>
  </p:sldIdLst>
  <p:sldSz cx="9144000" cy="6858000" type="screen4x3"/>
  <p:notesSz cx="6858000" cy="9144000"/>
  <p:defaultTextStyle>
    <a:defPPr>
      <a:defRPr lang="en-C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008000"/>
    <a:srgbClr val="00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91" autoAdjust="0"/>
    <p:restoredTop sz="99292" autoAdjust="0"/>
  </p:normalViewPr>
  <p:slideViewPr>
    <p:cSldViewPr snapToGrid="0">
      <p:cViewPr>
        <p:scale>
          <a:sx n="60" d="100"/>
          <a:sy n="60" d="100"/>
        </p:scale>
        <p:origin x="-888" y="-3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CA"/>
          </a:p>
        </p:txBody>
      </p:sp>
      <p:sp>
        <p:nvSpPr>
          <p:cNvPr id="122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CA"/>
          </a:p>
        </p:txBody>
      </p:sp>
      <p:sp>
        <p:nvSpPr>
          <p:cNvPr id="317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noProof="0" smtClean="0"/>
              <a:t>Click to edit Master text styles</a:t>
            </a:r>
          </a:p>
          <a:p>
            <a:pPr lvl="1"/>
            <a:r>
              <a:rPr lang="en-CA" noProof="0" smtClean="0"/>
              <a:t>Second level</a:t>
            </a:r>
          </a:p>
          <a:p>
            <a:pPr lvl="2"/>
            <a:r>
              <a:rPr lang="en-CA" noProof="0" smtClean="0"/>
              <a:t>Third level</a:t>
            </a:r>
          </a:p>
          <a:p>
            <a:pPr lvl="3"/>
            <a:r>
              <a:rPr lang="en-CA" noProof="0" smtClean="0"/>
              <a:t>Fourth level</a:t>
            </a:r>
          </a:p>
          <a:p>
            <a:pPr lvl="4"/>
            <a:r>
              <a:rPr lang="en-CA" noProof="0" smtClean="0"/>
              <a:t>Fifth level</a:t>
            </a:r>
          </a:p>
        </p:txBody>
      </p:sp>
      <p:sp>
        <p:nvSpPr>
          <p:cNvPr id="122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CA"/>
          </a:p>
        </p:txBody>
      </p:sp>
      <p:sp>
        <p:nvSpPr>
          <p:cNvPr id="122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D596135F-34D6-4684-91E2-FE4D52E8C6AF}" type="slidenum">
              <a:rPr lang="en-CA"/>
              <a:pPr>
                <a:defRPr/>
              </a:pPr>
              <a:t>‹#›</a:t>
            </a:fld>
            <a:endParaRPr lang="en-CA" dirty="0"/>
          </a:p>
        </p:txBody>
      </p:sp>
    </p:spTree>
    <p:extLst>
      <p:ext uri="{BB962C8B-B14F-4D97-AF65-F5344CB8AC3E}">
        <p14:creationId xmlns:p14="http://schemas.microsoft.com/office/powerpoint/2010/main" val="3960561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A7720CF-9805-4E61-94F8-1B776C098C72}" type="slidenum">
              <a:rPr lang="en-US" smtClean="0"/>
              <a:pPr eaLnBrk="1" hangingPunct="1"/>
              <a:t>1</a:t>
            </a:fld>
            <a:endParaRPr lang="en-US"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1146175" y="687388"/>
            <a:ext cx="4567238" cy="3425825"/>
          </a:xfrm>
          <a:ln/>
        </p:spPr>
      </p:sp>
      <p:sp>
        <p:nvSpPr>
          <p:cNvPr id="41987" name="Rectangle 3"/>
          <p:cNvSpPr>
            <a:spLocks noGrp="1" noChangeArrowheads="1"/>
          </p:cNvSpPr>
          <p:nvPr>
            <p:ph type="body" idx="1"/>
          </p:nvPr>
        </p:nvSpPr>
        <p:spPr>
          <a:xfrm>
            <a:off x="685800" y="4343400"/>
            <a:ext cx="5486400"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1146175" y="687388"/>
            <a:ext cx="4567238" cy="3425825"/>
          </a:xfrm>
          <a:ln/>
        </p:spPr>
      </p:sp>
      <p:sp>
        <p:nvSpPr>
          <p:cNvPr id="43011" name="Rectangle 3"/>
          <p:cNvSpPr>
            <a:spLocks noGrp="1" noChangeArrowheads="1"/>
          </p:cNvSpPr>
          <p:nvPr>
            <p:ph type="body" idx="1"/>
          </p:nvPr>
        </p:nvSpPr>
        <p:spPr>
          <a:xfrm>
            <a:off x="685800" y="4343400"/>
            <a:ext cx="5486400"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xfrm>
            <a:off x="1146175" y="687388"/>
            <a:ext cx="4567238" cy="3425825"/>
          </a:xfrm>
          <a:ln/>
        </p:spPr>
      </p:sp>
      <p:sp>
        <p:nvSpPr>
          <p:cNvPr id="44035" name="Rectangle 3"/>
          <p:cNvSpPr>
            <a:spLocks noGrp="1" noChangeArrowheads="1"/>
          </p:cNvSpPr>
          <p:nvPr>
            <p:ph type="body" idx="1"/>
          </p:nvPr>
        </p:nvSpPr>
        <p:spPr>
          <a:xfrm>
            <a:off x="685800" y="4343400"/>
            <a:ext cx="5486400"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xfrm>
            <a:off x="1146175" y="687388"/>
            <a:ext cx="4567238" cy="3425825"/>
          </a:xfrm>
          <a:ln/>
        </p:spPr>
      </p:sp>
      <p:sp>
        <p:nvSpPr>
          <p:cNvPr id="45059" name="Rectangle 3"/>
          <p:cNvSpPr>
            <a:spLocks noGrp="1" noChangeArrowheads="1"/>
          </p:cNvSpPr>
          <p:nvPr>
            <p:ph type="body" idx="1"/>
          </p:nvPr>
        </p:nvSpPr>
        <p:spPr>
          <a:xfrm>
            <a:off x="685800" y="4343400"/>
            <a:ext cx="5486400"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xfrm>
            <a:off x="1146175" y="687388"/>
            <a:ext cx="4567238" cy="3425825"/>
          </a:xfrm>
          <a:ln/>
        </p:spPr>
      </p:sp>
      <p:sp>
        <p:nvSpPr>
          <p:cNvPr id="46083" name="Rectangle 3"/>
          <p:cNvSpPr>
            <a:spLocks noGrp="1" noChangeArrowheads="1"/>
          </p:cNvSpPr>
          <p:nvPr>
            <p:ph type="body" idx="1"/>
          </p:nvPr>
        </p:nvSpPr>
        <p:spPr>
          <a:xfrm>
            <a:off x="685800" y="4343400"/>
            <a:ext cx="5486400"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xfrm>
            <a:off x="1146175" y="687388"/>
            <a:ext cx="4567238" cy="3425825"/>
          </a:xfrm>
          <a:ln/>
        </p:spPr>
      </p:sp>
      <p:sp>
        <p:nvSpPr>
          <p:cNvPr id="47107" name="Rectangle 3"/>
          <p:cNvSpPr>
            <a:spLocks noGrp="1" noChangeArrowheads="1"/>
          </p:cNvSpPr>
          <p:nvPr>
            <p:ph type="body" idx="1"/>
          </p:nvPr>
        </p:nvSpPr>
        <p:spPr>
          <a:xfrm>
            <a:off x="685800" y="4343400"/>
            <a:ext cx="5486400"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xfrm>
            <a:off x="1146175" y="687388"/>
            <a:ext cx="4567238" cy="3425825"/>
          </a:xfrm>
          <a:ln/>
        </p:spPr>
      </p:sp>
      <p:sp>
        <p:nvSpPr>
          <p:cNvPr id="48131" name="Rectangle 3"/>
          <p:cNvSpPr>
            <a:spLocks noGrp="1" noChangeArrowheads="1"/>
          </p:cNvSpPr>
          <p:nvPr>
            <p:ph type="body" idx="1"/>
          </p:nvPr>
        </p:nvSpPr>
        <p:spPr>
          <a:xfrm>
            <a:off x="685800" y="4343400"/>
            <a:ext cx="5486400"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xfrm>
            <a:off x="1146175" y="687388"/>
            <a:ext cx="4567238" cy="3425825"/>
          </a:xfrm>
          <a:ln/>
        </p:spPr>
      </p:sp>
      <p:sp>
        <p:nvSpPr>
          <p:cNvPr id="49155" name="Rectangle 3"/>
          <p:cNvSpPr>
            <a:spLocks noGrp="1" noChangeArrowheads="1"/>
          </p:cNvSpPr>
          <p:nvPr>
            <p:ph type="body" idx="1"/>
          </p:nvPr>
        </p:nvSpPr>
        <p:spPr>
          <a:xfrm>
            <a:off x="685800" y="4343400"/>
            <a:ext cx="5486400"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1146175" y="687388"/>
            <a:ext cx="4567238" cy="3425825"/>
          </a:xfrm>
          <a:ln/>
        </p:spPr>
      </p:sp>
      <p:sp>
        <p:nvSpPr>
          <p:cNvPr id="50179" name="Rectangle 3"/>
          <p:cNvSpPr>
            <a:spLocks noGrp="1" noChangeArrowheads="1"/>
          </p:cNvSpPr>
          <p:nvPr>
            <p:ph type="body" idx="1"/>
          </p:nvPr>
        </p:nvSpPr>
        <p:spPr>
          <a:xfrm>
            <a:off x="685800" y="4343400"/>
            <a:ext cx="5486400"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a:xfrm>
            <a:off x="1146175" y="687388"/>
            <a:ext cx="4567238" cy="3425825"/>
          </a:xfrm>
          <a:ln/>
        </p:spPr>
      </p:sp>
      <p:sp>
        <p:nvSpPr>
          <p:cNvPr id="51203" name="Rectangle 3"/>
          <p:cNvSpPr>
            <a:spLocks noGrp="1" noChangeArrowheads="1"/>
          </p:cNvSpPr>
          <p:nvPr>
            <p:ph type="body" idx="1"/>
          </p:nvPr>
        </p:nvSpPr>
        <p:spPr>
          <a:xfrm>
            <a:off x="685800" y="4343400"/>
            <a:ext cx="5486400"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xfrm>
            <a:off x="1146175" y="687388"/>
            <a:ext cx="4567238" cy="3425825"/>
          </a:xfrm>
          <a:ln/>
        </p:spPr>
      </p:sp>
      <p:sp>
        <p:nvSpPr>
          <p:cNvPr id="33795" name="Rectangle 3"/>
          <p:cNvSpPr>
            <a:spLocks noGrp="1" noChangeArrowheads="1"/>
          </p:cNvSpPr>
          <p:nvPr>
            <p:ph type="body" idx="1"/>
          </p:nvPr>
        </p:nvSpPr>
        <p:spPr>
          <a:xfrm>
            <a:off x="685800" y="4343400"/>
            <a:ext cx="5486400"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xfrm>
            <a:off x="1146175" y="687388"/>
            <a:ext cx="4567238" cy="3425825"/>
          </a:xfrm>
          <a:ln/>
        </p:spPr>
      </p:sp>
      <p:sp>
        <p:nvSpPr>
          <p:cNvPr id="34819" name="Rectangle 3"/>
          <p:cNvSpPr>
            <a:spLocks noGrp="1" noChangeArrowheads="1"/>
          </p:cNvSpPr>
          <p:nvPr>
            <p:ph type="body" idx="1"/>
          </p:nvPr>
        </p:nvSpPr>
        <p:spPr>
          <a:xfrm>
            <a:off x="685800" y="4343400"/>
            <a:ext cx="5486400"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xfrm>
            <a:off x="1146175" y="687388"/>
            <a:ext cx="4567238" cy="3425825"/>
          </a:xfrm>
          <a:ln/>
        </p:spPr>
      </p:sp>
      <p:sp>
        <p:nvSpPr>
          <p:cNvPr id="35843" name="Rectangle 3"/>
          <p:cNvSpPr>
            <a:spLocks noGrp="1" noChangeArrowheads="1"/>
          </p:cNvSpPr>
          <p:nvPr>
            <p:ph type="body" idx="1"/>
          </p:nvPr>
        </p:nvSpPr>
        <p:spPr>
          <a:xfrm>
            <a:off x="685800" y="4343400"/>
            <a:ext cx="5486400"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xfrm>
            <a:off x="1146175" y="687388"/>
            <a:ext cx="4567238" cy="3425825"/>
          </a:xfrm>
          <a:ln/>
        </p:spPr>
      </p:sp>
      <p:sp>
        <p:nvSpPr>
          <p:cNvPr id="36867" name="Rectangle 3"/>
          <p:cNvSpPr>
            <a:spLocks noGrp="1" noChangeArrowheads="1"/>
          </p:cNvSpPr>
          <p:nvPr>
            <p:ph type="body" idx="1"/>
          </p:nvPr>
        </p:nvSpPr>
        <p:spPr>
          <a:xfrm>
            <a:off x="685800" y="4343400"/>
            <a:ext cx="5486400"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xfrm>
            <a:off x="1146175" y="687388"/>
            <a:ext cx="4567238" cy="3425825"/>
          </a:xfrm>
          <a:ln/>
        </p:spPr>
      </p:sp>
      <p:sp>
        <p:nvSpPr>
          <p:cNvPr id="37891" name="Rectangle 3"/>
          <p:cNvSpPr>
            <a:spLocks noGrp="1" noChangeArrowheads="1"/>
          </p:cNvSpPr>
          <p:nvPr>
            <p:ph type="body" idx="1"/>
          </p:nvPr>
        </p:nvSpPr>
        <p:spPr>
          <a:xfrm>
            <a:off x="685800" y="4343400"/>
            <a:ext cx="5486400"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xfrm>
            <a:off x="1146175" y="687388"/>
            <a:ext cx="4567238" cy="3425825"/>
          </a:xfrm>
          <a:ln/>
        </p:spPr>
      </p:sp>
      <p:sp>
        <p:nvSpPr>
          <p:cNvPr id="38915" name="Rectangle 3"/>
          <p:cNvSpPr>
            <a:spLocks noGrp="1" noChangeArrowheads="1"/>
          </p:cNvSpPr>
          <p:nvPr>
            <p:ph type="body" idx="1"/>
          </p:nvPr>
        </p:nvSpPr>
        <p:spPr>
          <a:xfrm>
            <a:off x="685800" y="4343400"/>
            <a:ext cx="5486400"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xfrm>
            <a:off x="1146175" y="687388"/>
            <a:ext cx="4567238" cy="3425825"/>
          </a:xfrm>
          <a:ln/>
        </p:spPr>
      </p:sp>
      <p:sp>
        <p:nvSpPr>
          <p:cNvPr id="39939" name="Rectangle 3"/>
          <p:cNvSpPr>
            <a:spLocks noGrp="1" noChangeArrowheads="1"/>
          </p:cNvSpPr>
          <p:nvPr>
            <p:ph type="body" idx="1"/>
          </p:nvPr>
        </p:nvSpPr>
        <p:spPr>
          <a:xfrm>
            <a:off x="685800" y="4343400"/>
            <a:ext cx="5486400"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xfrm>
            <a:off x="1146175" y="687388"/>
            <a:ext cx="4567238" cy="3425825"/>
          </a:xfrm>
          <a:ln/>
        </p:spPr>
      </p:sp>
      <p:sp>
        <p:nvSpPr>
          <p:cNvPr id="40963" name="Rectangle 3"/>
          <p:cNvSpPr>
            <a:spLocks noGrp="1" noChangeArrowheads="1"/>
          </p:cNvSpPr>
          <p:nvPr>
            <p:ph type="body" idx="1"/>
          </p:nvPr>
        </p:nvSpPr>
        <p:spPr>
          <a:xfrm>
            <a:off x="685800" y="4343400"/>
            <a:ext cx="5486400"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7715F641-804B-4D2B-BB12-04673E151457}" type="datetimeFigureOut">
              <a:rPr lang="en-US"/>
              <a:pPr>
                <a:defRPr/>
              </a:pPr>
              <a:t>6/19/2013</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51FF5D3-9491-4A69-BFDF-EDB51BB0B4C4}" type="slidenum">
              <a:rPr lang="en-CA"/>
              <a:pPr>
                <a:defRPr/>
              </a:pPr>
              <a:t>‹#›</a:t>
            </a:fld>
            <a:endParaRPr lang="en-CA" dirty="0"/>
          </a:p>
        </p:txBody>
      </p:sp>
    </p:spTree>
    <p:extLst>
      <p:ext uri="{BB962C8B-B14F-4D97-AF65-F5344CB8AC3E}">
        <p14:creationId xmlns:p14="http://schemas.microsoft.com/office/powerpoint/2010/main" val="14392245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AAAE3D2-BF8B-413B-806D-DBD3D41191B5}" type="datetimeFigureOut">
              <a:rPr lang="en-US"/>
              <a:pPr>
                <a:defRPr/>
              </a:pPr>
              <a:t>6/19/2013</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F3D6FE5-7D7B-44A5-8191-BA9B0881AEDE}" type="slidenum">
              <a:rPr lang="en-CA"/>
              <a:pPr>
                <a:defRPr/>
              </a:pPr>
              <a:t>‹#›</a:t>
            </a:fld>
            <a:endParaRPr lang="en-CA" dirty="0"/>
          </a:p>
        </p:txBody>
      </p:sp>
    </p:spTree>
    <p:extLst>
      <p:ext uri="{BB962C8B-B14F-4D97-AF65-F5344CB8AC3E}">
        <p14:creationId xmlns:p14="http://schemas.microsoft.com/office/powerpoint/2010/main" val="2178771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864CF5C-7AE0-4B4C-B69C-59B0F800D552}" type="datetimeFigureOut">
              <a:rPr lang="en-US"/>
              <a:pPr>
                <a:defRPr/>
              </a:pPr>
              <a:t>6/19/2013</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A138A54-C3A4-44FC-87DB-3ED12790CCC4}" type="slidenum">
              <a:rPr lang="en-CA"/>
              <a:pPr>
                <a:defRPr/>
              </a:pPr>
              <a:t>‹#›</a:t>
            </a:fld>
            <a:endParaRPr lang="en-CA" dirty="0"/>
          </a:p>
        </p:txBody>
      </p:sp>
    </p:spTree>
    <p:extLst>
      <p:ext uri="{BB962C8B-B14F-4D97-AF65-F5344CB8AC3E}">
        <p14:creationId xmlns:p14="http://schemas.microsoft.com/office/powerpoint/2010/main" val="12091504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947C265A-C72B-47EB-9B64-363D781B1EEB}" type="datetimeFigureOut">
              <a:rPr lang="en-US"/>
              <a:pPr>
                <a:defRPr/>
              </a:pPr>
              <a:t>6/19/2013</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8B4FED46-8DCF-40B9-B0D4-11E4D63B7EE5}" type="slidenum">
              <a:rPr lang="en-CA"/>
              <a:pPr>
                <a:defRPr/>
              </a:pPr>
              <a:t>‹#›</a:t>
            </a:fld>
            <a:endParaRPr lang="en-CA" dirty="0"/>
          </a:p>
        </p:txBody>
      </p:sp>
    </p:spTree>
    <p:extLst>
      <p:ext uri="{BB962C8B-B14F-4D97-AF65-F5344CB8AC3E}">
        <p14:creationId xmlns:p14="http://schemas.microsoft.com/office/powerpoint/2010/main" val="29399151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fld id="{DB986DDD-2B31-428B-BD39-5EECB427437D}" type="datetimeFigureOut">
              <a:rPr lang="en-US"/>
              <a:pPr>
                <a:defRPr/>
              </a:pPr>
              <a:t>6/19/2013</a:t>
            </a:fld>
            <a:endParaRPr lang="en-US" dirty="0"/>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797D7844-9EEE-4135-A20D-E08EDFE6D103}" type="slidenum">
              <a:rPr lang="en-CA"/>
              <a:pPr>
                <a:defRPr/>
              </a:pPr>
              <a:t>‹#›</a:t>
            </a:fld>
            <a:endParaRPr lang="en-CA" dirty="0"/>
          </a:p>
        </p:txBody>
      </p:sp>
    </p:spTree>
    <p:extLst>
      <p:ext uri="{BB962C8B-B14F-4D97-AF65-F5344CB8AC3E}">
        <p14:creationId xmlns:p14="http://schemas.microsoft.com/office/powerpoint/2010/main" val="2131811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A6838B8A-3AFA-41CA-82FC-CD8D11B2FA26}" type="datetimeFigureOut">
              <a:rPr lang="en-US"/>
              <a:pPr>
                <a:defRPr/>
              </a:pPr>
              <a:t>6/19/2013</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CD1E57C-AEC1-4A09-B46C-B6A95FA31317}" type="slidenum">
              <a:rPr lang="en-CA"/>
              <a:pPr>
                <a:defRPr/>
              </a:pPr>
              <a:t>‹#›</a:t>
            </a:fld>
            <a:endParaRPr lang="en-CA" dirty="0"/>
          </a:p>
        </p:txBody>
      </p:sp>
    </p:spTree>
    <p:extLst>
      <p:ext uri="{BB962C8B-B14F-4D97-AF65-F5344CB8AC3E}">
        <p14:creationId xmlns:p14="http://schemas.microsoft.com/office/powerpoint/2010/main" val="1038466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5F25029D-AD08-4832-91F2-AD994127FF46}" type="datetimeFigureOut">
              <a:rPr lang="en-US"/>
              <a:pPr>
                <a:defRPr/>
              </a:pPr>
              <a:t>6/19/2013</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9CCC614-E45B-4DC7-83F6-1DB55D87EC06}" type="slidenum">
              <a:rPr lang="en-CA"/>
              <a:pPr>
                <a:defRPr/>
              </a:pPr>
              <a:t>‹#›</a:t>
            </a:fld>
            <a:endParaRPr lang="en-CA" dirty="0"/>
          </a:p>
        </p:txBody>
      </p:sp>
    </p:spTree>
    <p:extLst>
      <p:ext uri="{BB962C8B-B14F-4D97-AF65-F5344CB8AC3E}">
        <p14:creationId xmlns:p14="http://schemas.microsoft.com/office/powerpoint/2010/main" val="1430279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AC2BDB85-FD37-4507-AE27-DA6C6520ECF5}" type="datetimeFigureOut">
              <a:rPr lang="en-US"/>
              <a:pPr>
                <a:defRPr/>
              </a:pPr>
              <a:t>6/19/2013</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7181AE3-20AE-42E1-BFA7-83F106729F20}" type="slidenum">
              <a:rPr lang="en-CA"/>
              <a:pPr>
                <a:defRPr/>
              </a:pPr>
              <a:t>‹#›</a:t>
            </a:fld>
            <a:endParaRPr lang="en-CA" dirty="0"/>
          </a:p>
        </p:txBody>
      </p:sp>
    </p:spTree>
    <p:extLst>
      <p:ext uri="{BB962C8B-B14F-4D97-AF65-F5344CB8AC3E}">
        <p14:creationId xmlns:p14="http://schemas.microsoft.com/office/powerpoint/2010/main" val="3713873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FDCA2C62-E85E-4F6E-A1A0-320E1AA2D396}" type="datetimeFigureOut">
              <a:rPr lang="en-US"/>
              <a:pPr>
                <a:defRPr/>
              </a:pPr>
              <a:t>6/19/2013</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3985614-5CAC-44E8-BB5C-1D94B73D3015}" type="slidenum">
              <a:rPr lang="en-CA"/>
              <a:pPr>
                <a:defRPr/>
              </a:pPr>
              <a:t>‹#›</a:t>
            </a:fld>
            <a:endParaRPr lang="en-CA" dirty="0"/>
          </a:p>
        </p:txBody>
      </p:sp>
    </p:spTree>
    <p:extLst>
      <p:ext uri="{BB962C8B-B14F-4D97-AF65-F5344CB8AC3E}">
        <p14:creationId xmlns:p14="http://schemas.microsoft.com/office/powerpoint/2010/main" val="16418775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7EA61555-D8BD-4D19-BEBA-37B8BAC07CBE}" type="datetimeFigureOut">
              <a:rPr lang="en-US"/>
              <a:pPr>
                <a:defRPr/>
              </a:pPr>
              <a:t>6/19/2013</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DF5C18D-C477-483C-9E5F-2D0D8C02CEEB}" type="slidenum">
              <a:rPr lang="en-CA"/>
              <a:pPr>
                <a:defRPr/>
              </a:pPr>
              <a:t>‹#›</a:t>
            </a:fld>
            <a:endParaRPr lang="en-CA" dirty="0"/>
          </a:p>
        </p:txBody>
      </p:sp>
    </p:spTree>
    <p:extLst>
      <p:ext uri="{BB962C8B-B14F-4D97-AF65-F5344CB8AC3E}">
        <p14:creationId xmlns:p14="http://schemas.microsoft.com/office/powerpoint/2010/main" val="19974696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AD7AA00-5559-4A0D-B646-D1BA0C9B640F}" type="datetimeFigureOut">
              <a:rPr lang="en-US"/>
              <a:pPr>
                <a:defRPr/>
              </a:pPr>
              <a:t>6/19/2013</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7B857C0B-23DB-4238-AA28-C877B414434F}" type="slidenum">
              <a:rPr lang="en-CA"/>
              <a:pPr>
                <a:defRPr/>
              </a:pPr>
              <a:t>‹#›</a:t>
            </a:fld>
            <a:endParaRPr lang="en-CA" dirty="0"/>
          </a:p>
        </p:txBody>
      </p:sp>
    </p:spTree>
    <p:extLst>
      <p:ext uri="{BB962C8B-B14F-4D97-AF65-F5344CB8AC3E}">
        <p14:creationId xmlns:p14="http://schemas.microsoft.com/office/powerpoint/2010/main" val="1796745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A7A685BF-EFCA-4249-A721-54B7B47505E0}" type="datetimeFigureOut">
              <a:rPr lang="en-US"/>
              <a:pPr>
                <a:defRPr/>
              </a:pPr>
              <a:t>6/19/2013</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F4F1E36-B3CE-4842-8A0F-0236B3B7F7B7}" type="slidenum">
              <a:rPr lang="en-CA"/>
              <a:pPr>
                <a:defRPr/>
              </a:pPr>
              <a:t>‹#›</a:t>
            </a:fld>
            <a:endParaRPr lang="en-CA" dirty="0"/>
          </a:p>
        </p:txBody>
      </p:sp>
    </p:spTree>
    <p:extLst>
      <p:ext uri="{BB962C8B-B14F-4D97-AF65-F5344CB8AC3E}">
        <p14:creationId xmlns:p14="http://schemas.microsoft.com/office/powerpoint/2010/main" val="3211341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B76F5A0-611A-4834-BC70-E576E4E3D779}" type="datetimeFigureOut">
              <a:rPr lang="en-US"/>
              <a:pPr>
                <a:defRPr/>
              </a:pPr>
              <a:t>6/19/2013</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757B1D6-F503-4FD1-8F15-2EF15067804C}" type="slidenum">
              <a:rPr lang="en-CA"/>
              <a:pPr>
                <a:defRPr/>
              </a:pPr>
              <a:t>‹#›</a:t>
            </a:fld>
            <a:endParaRPr lang="en-CA" dirty="0"/>
          </a:p>
        </p:txBody>
      </p:sp>
    </p:spTree>
    <p:extLst>
      <p:ext uri="{BB962C8B-B14F-4D97-AF65-F5344CB8AC3E}">
        <p14:creationId xmlns:p14="http://schemas.microsoft.com/office/powerpoint/2010/main" val="3404855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CA"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fld id="{9E61BD7E-0A88-4936-A010-23292DDB53D8}" type="datetimeFigureOut">
              <a:rPr lang="en-US"/>
              <a:pPr>
                <a:defRPr/>
              </a:pPr>
              <a:t>6/19/2013</a:t>
            </a:fld>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BAC385DF-E1A4-498D-ADE2-17094338B258}" type="slidenum">
              <a:rPr lang="en-CA"/>
              <a:pPr>
                <a:defRPr/>
              </a:pPr>
              <a:t>‹#›</a:t>
            </a:fld>
            <a:endParaRPr lang="en-C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9.wmf"/><Relationship Id="rId5" Type="http://schemas.openxmlformats.org/officeDocument/2006/relationships/oleObject" Target="../embeddings/oleObject4.bin"/><Relationship Id="rId4" Type="http://schemas.openxmlformats.org/officeDocument/2006/relationships/image" Target="../media/image8.w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2.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notesSlide" Target="../notesSlides/notesSlide5.xml"/><Relationship Id="rId7" Type="http://schemas.openxmlformats.org/officeDocument/2006/relationships/image" Target="../media/image15.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image" Target="../media/image14.wmf"/><Relationship Id="rId4" Type="http://schemas.openxmlformats.org/officeDocument/2006/relationships/oleObject" Target="../embeddings/oleObject6.bin"/><Relationship Id="rId9" Type="http://schemas.openxmlformats.org/officeDocument/2006/relationships/image" Target="../media/image16.wmf"/></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7.wmf"/><Relationship Id="rId4" Type="http://schemas.openxmlformats.org/officeDocument/2006/relationships/oleObject" Target="../embeddings/oleObject9.bin"/></Relationships>
</file>

<file path=ppt/slides/_rels/slide17.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notesSlide" Target="../notesSlides/notesSlide8.xml"/><Relationship Id="rId7" Type="http://schemas.openxmlformats.org/officeDocument/2006/relationships/image" Target="../media/image20.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1.bin"/><Relationship Id="rId5" Type="http://schemas.openxmlformats.org/officeDocument/2006/relationships/image" Target="../media/image19.wmf"/><Relationship Id="rId4" Type="http://schemas.openxmlformats.org/officeDocument/2006/relationships/oleObject" Target="../embeddings/oleObject10.bin"/><Relationship Id="rId9" Type="http://schemas.openxmlformats.org/officeDocument/2006/relationships/image" Target="../media/image21.wmf"/></Relationships>
</file>

<file path=ppt/slides/_rels/slide19.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notesSlide" Target="../notesSlides/notesSlide12.xml"/><Relationship Id="rId7" Type="http://schemas.openxmlformats.org/officeDocument/2006/relationships/image" Target="../media/image25.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4.bin"/><Relationship Id="rId5" Type="http://schemas.openxmlformats.org/officeDocument/2006/relationships/image" Target="../media/image24.wmf"/><Relationship Id="rId4" Type="http://schemas.openxmlformats.org/officeDocument/2006/relationships/oleObject" Target="../embeddings/oleObject13.bin"/><Relationship Id="rId9" Type="http://schemas.openxmlformats.org/officeDocument/2006/relationships/image" Target="../media/image26.wmf"/></Relationships>
</file>

<file path=ppt/slides/_rels/slide23.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30.w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7.bin"/><Relationship Id="rId5" Type="http://schemas.openxmlformats.org/officeDocument/2006/relationships/image" Target="../media/image29.wmf"/><Relationship Id="rId4" Type="http://schemas.openxmlformats.org/officeDocument/2006/relationships/oleObject" Target="../embeddings/oleObject16.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32.w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9.bin"/><Relationship Id="rId5" Type="http://schemas.openxmlformats.org/officeDocument/2006/relationships/image" Target="../media/image31.wmf"/><Relationship Id="rId4" Type="http://schemas.openxmlformats.org/officeDocument/2006/relationships/oleObject" Target="../embeddings/oleObject18.bin"/></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7.wmf"/><Relationship Id="rId5" Type="http://schemas.openxmlformats.org/officeDocument/2006/relationships/oleObject" Target="../embeddings/oleObject2.bin"/><Relationship Id="rId4" Type="http://schemas.openxmlformats.org/officeDocument/2006/relationships/image" Target="../media/image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ChangeArrowheads="1"/>
          </p:cNvSpPr>
          <p:nvPr/>
        </p:nvSpPr>
        <p:spPr bwMode="auto">
          <a:xfrm>
            <a:off x="228600" y="1981200"/>
            <a:ext cx="8642350"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b"/>
          <a:lstStyle/>
          <a:p>
            <a:pPr algn="ctr"/>
            <a:r>
              <a:rPr lang="en-US" sz="2800" b="1" dirty="0"/>
              <a:t>CIV </a:t>
            </a:r>
            <a:r>
              <a:rPr lang="en-US" sz="2800" b="1" dirty="0" smtClean="0"/>
              <a:t>331</a:t>
            </a:r>
            <a:r>
              <a:rPr lang="en-US" sz="2800" b="1" dirty="0"/>
              <a:t/>
            </a:r>
            <a:br>
              <a:rPr lang="en-US" sz="2800" b="1" dirty="0"/>
            </a:br>
            <a:endParaRPr lang="en-US" sz="2800" b="1" dirty="0"/>
          </a:p>
          <a:p>
            <a:pPr algn="ctr"/>
            <a:r>
              <a:rPr lang="en-US" sz="2800" b="1" dirty="0" smtClean="0">
                <a:solidFill>
                  <a:srgbClr val="FF0000"/>
                </a:solidFill>
              </a:rPr>
              <a:t>Highway Engineering</a:t>
            </a:r>
            <a:endParaRPr lang="en-US" sz="2800" b="1" dirty="0">
              <a:solidFill>
                <a:srgbClr val="FF0000"/>
              </a:solidFill>
            </a:endParaRPr>
          </a:p>
        </p:txBody>
      </p:sp>
      <p:sp>
        <p:nvSpPr>
          <p:cNvPr id="2051" name="Rectangle 5"/>
          <p:cNvSpPr>
            <a:spLocks noChangeArrowheads="1"/>
          </p:cNvSpPr>
          <p:nvPr/>
        </p:nvSpPr>
        <p:spPr bwMode="auto">
          <a:xfrm>
            <a:off x="468313" y="1773238"/>
            <a:ext cx="867568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endParaRPr lang="en-US" sz="2000"/>
          </a:p>
        </p:txBody>
      </p:sp>
      <p:sp>
        <p:nvSpPr>
          <p:cNvPr id="2052" name="Rectangle 11"/>
          <p:cNvSpPr>
            <a:spLocks noChangeArrowheads="1"/>
          </p:cNvSpPr>
          <p:nvPr/>
        </p:nvSpPr>
        <p:spPr bwMode="auto">
          <a:xfrm>
            <a:off x="1828800" y="3505200"/>
            <a:ext cx="547370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spcBef>
                <a:spcPct val="20000"/>
              </a:spcBef>
              <a:buClr>
                <a:schemeClr val="accent2"/>
              </a:buClr>
              <a:buSzPct val="80000"/>
              <a:buFont typeface="Wingdings" pitchFamily="2" charset="2"/>
              <a:buNone/>
            </a:pPr>
            <a:r>
              <a:rPr lang="en-US" sz="2000" b="1"/>
              <a:t>Course Instructor</a:t>
            </a:r>
          </a:p>
          <a:p>
            <a:pPr algn="ctr">
              <a:spcBef>
                <a:spcPct val="20000"/>
              </a:spcBef>
              <a:buClr>
                <a:schemeClr val="accent2"/>
              </a:buClr>
              <a:buSzPct val="80000"/>
              <a:buFont typeface="Wingdings" pitchFamily="2" charset="2"/>
              <a:buNone/>
            </a:pPr>
            <a:r>
              <a:rPr lang="en-US" sz="2000" b="1">
                <a:solidFill>
                  <a:srgbClr val="0033CC"/>
                </a:solidFill>
              </a:rPr>
              <a:t>Dr. Essam Dabbour, P. Eng.</a:t>
            </a:r>
            <a:endParaRPr lang="en-US" sz="2000" b="1" i="1">
              <a:solidFill>
                <a:srgbClr val="0033CC"/>
              </a:solidFill>
            </a:endParaRPr>
          </a:p>
        </p:txBody>
      </p:sp>
      <p:sp>
        <p:nvSpPr>
          <p:cNvPr id="2053" name="Rectangle 12"/>
          <p:cNvSpPr>
            <a:spLocks noChangeArrowheads="1"/>
          </p:cNvSpPr>
          <p:nvPr/>
        </p:nvSpPr>
        <p:spPr bwMode="auto">
          <a:xfrm>
            <a:off x="1752600" y="4953000"/>
            <a:ext cx="547370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spcBef>
                <a:spcPct val="20000"/>
              </a:spcBef>
              <a:buClr>
                <a:schemeClr val="accent2"/>
              </a:buClr>
              <a:buSzPct val="80000"/>
              <a:buFont typeface="Wingdings" pitchFamily="2" charset="2"/>
              <a:buNone/>
            </a:pPr>
            <a:endParaRPr lang="en-US" sz="2000" b="1" dirty="0"/>
          </a:p>
          <a:p>
            <a:pPr algn="ctr">
              <a:spcBef>
                <a:spcPct val="20000"/>
              </a:spcBef>
              <a:buClr>
                <a:schemeClr val="accent2"/>
              </a:buClr>
              <a:buSzPct val="80000"/>
              <a:buFont typeface="Wingdings" pitchFamily="2" charset="2"/>
              <a:buNone/>
            </a:pPr>
            <a:endParaRPr lang="en-US" sz="2000" b="1" dirty="0"/>
          </a:p>
          <a:p>
            <a:pPr algn="ctr">
              <a:spcBef>
                <a:spcPct val="20000"/>
              </a:spcBef>
              <a:buClr>
                <a:schemeClr val="accent2"/>
              </a:buClr>
              <a:buSzPct val="80000"/>
              <a:buFont typeface="Wingdings" pitchFamily="2" charset="2"/>
              <a:buNone/>
            </a:pPr>
            <a:r>
              <a:rPr lang="en-US" sz="2000" b="1" dirty="0"/>
              <a:t>Presentation </a:t>
            </a:r>
            <a:r>
              <a:rPr lang="en-US" sz="2000" b="1" dirty="0" smtClean="0"/>
              <a:t>04</a:t>
            </a:r>
            <a:endParaRPr lang="en-US" sz="2000" b="1" dirty="0"/>
          </a:p>
          <a:p>
            <a:pPr algn="ctr">
              <a:spcBef>
                <a:spcPct val="20000"/>
              </a:spcBef>
              <a:buClr>
                <a:schemeClr val="accent2"/>
              </a:buClr>
              <a:buSzPct val="80000"/>
              <a:buFont typeface="Wingdings" pitchFamily="2" charset="2"/>
              <a:buNone/>
            </a:pPr>
            <a:endParaRPr lang="en-US" sz="2000" b="1" dirty="0"/>
          </a:p>
          <a:p>
            <a:pPr algn="ctr">
              <a:spcBef>
                <a:spcPct val="20000"/>
              </a:spcBef>
              <a:buClr>
                <a:schemeClr val="accent2"/>
              </a:buClr>
              <a:buSzPct val="80000"/>
              <a:buFont typeface="Wingdings" pitchFamily="2" charset="2"/>
              <a:buNone/>
            </a:pPr>
            <a:endParaRPr lang="en-US" sz="2200" b="1" dirty="0">
              <a:solidFill>
                <a:srgbClr val="FF0000"/>
              </a:solidFill>
            </a:endParaRPr>
          </a:p>
          <a:p>
            <a:pPr algn="ctr">
              <a:spcBef>
                <a:spcPct val="20000"/>
              </a:spcBef>
              <a:buClr>
                <a:schemeClr val="accent2"/>
              </a:buClr>
              <a:buSzPct val="80000"/>
              <a:buFont typeface="Wingdings" pitchFamily="2" charset="2"/>
              <a:buNone/>
            </a:pPr>
            <a:endParaRPr lang="en-US" sz="2000" i="1" dirty="0"/>
          </a:p>
        </p:txBody>
      </p:sp>
      <p:pic>
        <p:nvPicPr>
          <p:cNvPr id="2054" name="Picture 1" descr="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288" y="404813"/>
            <a:ext cx="1738312" cy="1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5E5AB848-5C59-436D-8D3E-BFDC60759D08}" type="slidenum">
              <a:rPr lang="en-CA" sz="1400"/>
              <a:pPr algn="r" eaLnBrk="1" hangingPunct="1"/>
              <a:t>10</a:t>
            </a:fld>
            <a:endParaRPr lang="en-CA" sz="1400"/>
          </a:p>
        </p:txBody>
      </p:sp>
      <p:sp>
        <p:nvSpPr>
          <p:cNvPr id="11267"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SECOND DERIVATIVE</a:t>
            </a:r>
            <a:endParaRPr lang="en-CA" sz="2600" b="1" smtClean="0">
              <a:solidFill>
                <a:srgbClr val="FF0000"/>
              </a:solidFill>
            </a:endParaRPr>
          </a:p>
        </p:txBody>
      </p:sp>
      <p:sp>
        <p:nvSpPr>
          <p:cNvPr id="11268" name="Rectangle 3"/>
          <p:cNvSpPr>
            <a:spLocks noChangeArrowheads="1"/>
          </p:cNvSpPr>
          <p:nvPr/>
        </p:nvSpPr>
        <p:spPr bwMode="auto">
          <a:xfrm>
            <a:off x="301625" y="1184275"/>
            <a:ext cx="8466138"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buFontTx/>
              <a:buChar char="•"/>
            </a:pPr>
            <a:r>
              <a:rPr lang="en-US" sz="2200">
                <a:cs typeface="Times New Roman" pitchFamily="18" charset="0"/>
              </a:rPr>
              <a:t>Second derivative gives rate of change of slope:</a:t>
            </a:r>
            <a:br>
              <a:rPr lang="en-US" sz="2200">
                <a:cs typeface="Times New Roman" pitchFamily="18" charset="0"/>
              </a:rPr>
            </a:br>
            <a:endParaRPr lang="en-US" sz="2200">
              <a:cs typeface="Times New Roman" pitchFamily="18" charset="0"/>
            </a:endParaRPr>
          </a:p>
          <a:p>
            <a:pPr marL="742950" lvl="1" indent="-285750" eaLnBrk="0" hangingPunct="0">
              <a:spcBef>
                <a:spcPct val="20000"/>
              </a:spcBef>
            </a:pPr>
            <a:endParaRPr lang="en-US" sz="2200">
              <a:cs typeface="Times New Roman" pitchFamily="18" charset="0"/>
            </a:endParaRPr>
          </a:p>
          <a:p>
            <a:pPr marL="342900" indent="-342900" eaLnBrk="0" hangingPunct="0">
              <a:spcBef>
                <a:spcPct val="20000"/>
              </a:spcBef>
              <a:buFontTx/>
              <a:buChar char="•"/>
            </a:pPr>
            <a:endParaRPr lang="en-US" sz="2200">
              <a:cs typeface="Times New Roman" pitchFamily="18" charset="0"/>
            </a:endParaRPr>
          </a:p>
          <a:p>
            <a:pPr marL="342900" indent="-342900" eaLnBrk="0" hangingPunct="0">
              <a:spcBef>
                <a:spcPct val="20000"/>
              </a:spcBef>
              <a:buFontTx/>
              <a:buChar char="•"/>
            </a:pPr>
            <a:r>
              <a:rPr lang="en-US" sz="2200"/>
              <a:t>However, the average rate of change of slope can also be written as:</a:t>
            </a:r>
          </a:p>
          <a:p>
            <a:pPr marL="342900" indent="-342900" eaLnBrk="0" hangingPunct="0">
              <a:spcBef>
                <a:spcPct val="20000"/>
              </a:spcBef>
              <a:buFontTx/>
              <a:buChar char="•"/>
            </a:pPr>
            <a:endParaRPr lang="en-US" sz="2200"/>
          </a:p>
          <a:p>
            <a:pPr marL="342900" indent="-342900" eaLnBrk="0" hangingPunct="0">
              <a:spcBef>
                <a:spcPct val="20000"/>
              </a:spcBef>
              <a:buFontTx/>
              <a:buChar char="•"/>
            </a:pPr>
            <a:endParaRPr lang="en-US" sz="2200"/>
          </a:p>
          <a:p>
            <a:pPr marL="342900" indent="-342900" eaLnBrk="0" hangingPunct="0">
              <a:spcBef>
                <a:spcPct val="20000"/>
              </a:spcBef>
              <a:buFontTx/>
              <a:buChar char="•"/>
            </a:pPr>
            <a:endParaRPr lang="en-US" sz="2200"/>
          </a:p>
          <a:p>
            <a:pPr marL="342900" indent="-342900" eaLnBrk="0" hangingPunct="0">
              <a:spcBef>
                <a:spcPct val="20000"/>
              </a:spcBef>
              <a:buFontTx/>
              <a:buChar char="•"/>
            </a:pPr>
            <a:r>
              <a:rPr lang="en-US" sz="2200"/>
              <a:t>By substitution:</a:t>
            </a:r>
          </a:p>
          <a:p>
            <a:pPr marL="342900" indent="-342900">
              <a:lnSpc>
                <a:spcPct val="90000"/>
              </a:lnSpc>
              <a:spcBef>
                <a:spcPct val="20000"/>
              </a:spcBef>
              <a:buClr>
                <a:schemeClr val="folHlink"/>
              </a:buClr>
              <a:buSzPct val="60000"/>
              <a:buFont typeface="Wingdings" pitchFamily="2" charset="2"/>
              <a:buChar char="n"/>
            </a:pPr>
            <a:endParaRPr lang="en-US" sz="2200">
              <a:cs typeface="Times New Roman" pitchFamily="18" charset="0"/>
            </a:endParaRPr>
          </a:p>
          <a:p>
            <a:pPr marL="342900" indent="-342900" eaLnBrk="0" hangingPunct="0">
              <a:spcBef>
                <a:spcPct val="20000"/>
              </a:spcBef>
              <a:buFontTx/>
              <a:buChar char="•"/>
            </a:pPr>
            <a:endParaRPr lang="en-CA" sz="2200">
              <a:cs typeface="Times New Roman" pitchFamily="18" charset="0"/>
            </a:endParaRPr>
          </a:p>
        </p:txBody>
      </p:sp>
      <p:graphicFrame>
        <p:nvGraphicFramePr>
          <p:cNvPr id="11269" name="Object 7"/>
          <p:cNvGraphicFramePr>
            <a:graphicFrameLocks noChangeAspect="1"/>
          </p:cNvGraphicFramePr>
          <p:nvPr/>
        </p:nvGraphicFramePr>
        <p:xfrm>
          <a:off x="3906838" y="1730375"/>
          <a:ext cx="1289050" cy="868363"/>
        </p:xfrm>
        <a:graphic>
          <a:graphicData uri="http://schemas.openxmlformats.org/presentationml/2006/ole">
            <mc:AlternateContent xmlns:mc="http://schemas.openxmlformats.org/markup-compatibility/2006">
              <mc:Choice xmlns:v="urn:schemas-microsoft-com:vml" Requires="v">
                <p:oleObj spid="_x0000_s11299" name="Equation" r:id="rId3" imgW="622030" imgH="418918" progId="Equation.3">
                  <p:embed/>
                </p:oleObj>
              </mc:Choice>
              <mc:Fallback>
                <p:oleObj name="Equation" r:id="rId3" imgW="622030" imgH="418918" progId="Equation.3">
                  <p:embed/>
                  <p:pic>
                    <p:nvPicPr>
                      <p:cNvPr id="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06838" y="1730375"/>
                        <a:ext cx="1289050" cy="868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270" name="Object 8"/>
          <p:cNvGraphicFramePr>
            <a:graphicFrameLocks noChangeAspect="1"/>
          </p:cNvGraphicFramePr>
          <p:nvPr/>
        </p:nvGraphicFramePr>
        <p:xfrm>
          <a:off x="3767138" y="3614738"/>
          <a:ext cx="2054225" cy="839787"/>
        </p:xfrm>
        <a:graphic>
          <a:graphicData uri="http://schemas.openxmlformats.org/presentationml/2006/ole">
            <mc:AlternateContent xmlns:mc="http://schemas.openxmlformats.org/markup-compatibility/2006">
              <mc:Choice xmlns:v="urn:schemas-microsoft-com:vml" Requires="v">
                <p:oleObj spid="_x0000_s11300" name="Equation" r:id="rId5" imgW="1028700" imgH="419100" progId="Equation.3">
                  <p:embed/>
                </p:oleObj>
              </mc:Choice>
              <mc:Fallback>
                <p:oleObj name="Equation" r:id="rId5" imgW="1028700" imgH="419100" progId="Equation.3">
                  <p:embed/>
                  <p:pic>
                    <p:nvPicPr>
                      <p:cNvPr id="0"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67138" y="3614738"/>
                        <a:ext cx="2054225" cy="8397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271" name="Object 9"/>
          <p:cNvGraphicFramePr>
            <a:graphicFrameLocks noChangeAspect="1"/>
          </p:cNvGraphicFramePr>
          <p:nvPr/>
        </p:nvGraphicFramePr>
        <p:xfrm>
          <a:off x="4105275" y="5246688"/>
          <a:ext cx="1684338" cy="779462"/>
        </p:xfrm>
        <a:graphic>
          <a:graphicData uri="http://schemas.openxmlformats.org/presentationml/2006/ole">
            <mc:AlternateContent xmlns:mc="http://schemas.openxmlformats.org/markup-compatibility/2006">
              <mc:Choice xmlns:v="urn:schemas-microsoft-com:vml" Requires="v">
                <p:oleObj spid="_x0000_s11301" name="Equation" r:id="rId7" imgW="850531" imgH="393529" progId="Equation.3">
                  <p:embed/>
                </p:oleObj>
              </mc:Choice>
              <mc:Fallback>
                <p:oleObj name="Equation" r:id="rId7" imgW="850531" imgH="393529" progId="Equation.3">
                  <p:embed/>
                  <p:pic>
                    <p:nvPicPr>
                      <p:cNvPr id="0"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05275" y="5246688"/>
                        <a:ext cx="1684338" cy="7794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96BCA76-53DB-4259-9F16-285DABDE812A}" type="slidenum">
              <a:rPr lang="en-CA" smtClean="0"/>
              <a:pPr eaLnBrk="1" hangingPunct="1"/>
              <a:t>11</a:t>
            </a:fld>
            <a:endParaRPr lang="en-CA" smtClean="0"/>
          </a:p>
        </p:txBody>
      </p:sp>
      <p:sp>
        <p:nvSpPr>
          <p:cNvPr id="12291" name="Rectangle 2"/>
          <p:cNvSpPr>
            <a:spLocks noGrp="1" noChangeArrowheads="1"/>
          </p:cNvSpPr>
          <p:nvPr>
            <p:ph type="title"/>
          </p:nvPr>
        </p:nvSpPr>
        <p:spPr>
          <a:xfrm>
            <a:off x="457200" y="274638"/>
            <a:ext cx="8229600" cy="490537"/>
          </a:xfrm>
        </p:spPr>
        <p:txBody>
          <a:bodyPr/>
          <a:lstStyle/>
          <a:p>
            <a:r>
              <a:rPr lang="en-US" sz="2600" b="1" smtClean="0">
                <a:solidFill>
                  <a:srgbClr val="FF0000"/>
                </a:solidFill>
              </a:rPr>
              <a:t>EXAMPLE 1</a:t>
            </a:r>
            <a:r>
              <a:rPr lang="en-US" sz="4000" smtClean="0"/>
              <a:t> </a:t>
            </a:r>
          </a:p>
        </p:txBody>
      </p:sp>
      <p:sp>
        <p:nvSpPr>
          <p:cNvPr id="12292" name="Rectangle 3"/>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2293" name="Text Box 4"/>
          <p:cNvSpPr txBox="1">
            <a:spLocks noChangeArrowheads="1"/>
          </p:cNvSpPr>
          <p:nvPr/>
        </p:nvSpPr>
        <p:spPr bwMode="auto">
          <a:xfrm>
            <a:off x="250825" y="981075"/>
            <a:ext cx="8642350" cy="362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spcBef>
                <a:spcPct val="50000"/>
              </a:spcBef>
            </a:pPr>
            <a:r>
              <a:rPr lang="en-US" sz="2200" dirty="0"/>
              <a:t>An equal-tangent vertical curve is to be constructed between grades of -2.0% (initial) and +1.0% (final). The </a:t>
            </a:r>
            <a:r>
              <a:rPr lang="en-US" sz="2200" i="1" dirty="0"/>
              <a:t>PVI </a:t>
            </a:r>
            <a:r>
              <a:rPr lang="en-US" sz="2200" dirty="0"/>
              <a:t>is at station (3 + 350.000) and at elevation </a:t>
            </a:r>
            <a:r>
              <a:rPr lang="en-US" sz="2200" dirty="0" smtClean="0"/>
              <a:t>130.000 </a:t>
            </a:r>
            <a:r>
              <a:rPr lang="en-US" sz="2200" dirty="0"/>
              <a:t>m. Due to a street crossing the roadway, the elevation of the proposed roadway at station (3 + 415.000) must be at </a:t>
            </a:r>
            <a:r>
              <a:rPr lang="en-US" sz="2200" dirty="0" smtClean="0"/>
              <a:t>131.000 </a:t>
            </a:r>
            <a:r>
              <a:rPr lang="en-US" sz="2200" dirty="0"/>
              <a:t>m. Design the curve. </a:t>
            </a:r>
          </a:p>
          <a:p>
            <a:pPr eaLnBrk="1" hangingPunct="1">
              <a:spcBef>
                <a:spcPct val="50000"/>
              </a:spcBef>
            </a:pPr>
            <a:endParaRPr lang="en-US" sz="2200" dirty="0"/>
          </a:p>
          <a:p>
            <a:pPr eaLnBrk="1" hangingPunct="1">
              <a:spcBef>
                <a:spcPct val="50000"/>
              </a:spcBef>
            </a:pPr>
            <a:r>
              <a:rPr lang="en-US" sz="2000" b="1" u="sng" dirty="0"/>
              <a:t>SOLUTION:</a:t>
            </a:r>
          </a:p>
          <a:p>
            <a:pPr eaLnBrk="1" hangingPunct="1">
              <a:spcBef>
                <a:spcPct val="50000"/>
              </a:spcBef>
            </a:pPr>
            <a:endParaRPr lang="en-US" sz="2000" b="1" u="sng" dirty="0"/>
          </a:p>
          <a:p>
            <a:pPr algn="ctr">
              <a:spcBef>
                <a:spcPct val="20000"/>
              </a:spcBef>
            </a:pPr>
            <a:r>
              <a:rPr lang="en-US" sz="2200" b="1" i="1" dirty="0">
                <a:solidFill>
                  <a:srgbClr val="0000FF"/>
                </a:solidFill>
              </a:rPr>
              <a:t>[see whiteboard or page </a:t>
            </a:r>
            <a:r>
              <a:rPr lang="en-US" sz="2200" b="1" i="1" dirty="0" smtClean="0">
                <a:solidFill>
                  <a:srgbClr val="0000FF"/>
                </a:solidFill>
              </a:rPr>
              <a:t>53]</a:t>
            </a:r>
            <a:endParaRPr lang="en-US" sz="2200" b="1" i="1" dirty="0">
              <a:solidFill>
                <a:srgbClr val="0000FF"/>
              </a:solidFill>
            </a:endParaRPr>
          </a:p>
        </p:txBody>
      </p:sp>
      <p:sp>
        <p:nvSpPr>
          <p:cNvPr id="12294"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62A5BB5-946B-4942-8CFB-A57CA67BB3CC}" type="slidenum">
              <a:rPr lang="en-CA" smtClean="0"/>
              <a:pPr eaLnBrk="1" hangingPunct="1"/>
              <a:t>12</a:t>
            </a:fld>
            <a:endParaRPr lang="en-CA" smtClean="0"/>
          </a:p>
        </p:txBody>
      </p:sp>
      <p:sp>
        <p:nvSpPr>
          <p:cNvPr id="13315" name="Rectangle 2"/>
          <p:cNvSpPr>
            <a:spLocks noGrp="1" noChangeArrowheads="1"/>
          </p:cNvSpPr>
          <p:nvPr>
            <p:ph type="title"/>
          </p:nvPr>
        </p:nvSpPr>
        <p:spPr>
          <a:xfrm>
            <a:off x="457200" y="274638"/>
            <a:ext cx="8229600" cy="490537"/>
          </a:xfrm>
        </p:spPr>
        <p:txBody>
          <a:bodyPr/>
          <a:lstStyle/>
          <a:p>
            <a:r>
              <a:rPr lang="en-US" sz="2600" b="1" smtClean="0">
                <a:solidFill>
                  <a:srgbClr val="FF0000"/>
                </a:solidFill>
              </a:rPr>
              <a:t>CURVE-THROUGH-A-POINT PROBLEM</a:t>
            </a:r>
            <a:r>
              <a:rPr lang="en-US" sz="4000" smtClean="0"/>
              <a:t> </a:t>
            </a:r>
          </a:p>
        </p:txBody>
      </p:sp>
      <p:pic>
        <p:nvPicPr>
          <p:cNvPr id="13316" name="Picture 3"/>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a:xfrm>
            <a:off x="457200" y="3141663"/>
            <a:ext cx="3754438" cy="1962150"/>
          </a:xfrm>
          <a:noFill/>
        </p:spPr>
      </p:pic>
      <p:sp>
        <p:nvSpPr>
          <p:cNvPr id="13317" name="Rectangle 4"/>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318" name="Text Box 5"/>
          <p:cNvSpPr txBox="1">
            <a:spLocks noChangeArrowheads="1"/>
          </p:cNvSpPr>
          <p:nvPr/>
        </p:nvSpPr>
        <p:spPr bwMode="auto">
          <a:xfrm>
            <a:off x="250825" y="981075"/>
            <a:ext cx="8642350" cy="143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2200"/>
              <a:t>Sometimes vertical curves are designed so that the elevation of a specific location (station) is met (e.g., to connect with another highway or underpass another highway/railway with specific clearance).</a:t>
            </a:r>
          </a:p>
        </p:txBody>
      </p:sp>
      <p:pic>
        <p:nvPicPr>
          <p:cNvPr id="13319" name="Picture 6"/>
          <p:cNvPicPr>
            <a:picLocks noGrp="1" noChangeAspect="1" noChangeArrowheads="1"/>
          </p:cNvPicPr>
          <p:nvPr>
            <p:ph sz="half" idx="2"/>
          </p:nvPr>
        </p:nvPicPr>
        <p:blipFill>
          <a:blip r:embed="rId4" cstate="print">
            <a:extLst>
              <a:ext uri="{28A0092B-C50C-407E-A947-70E740481C1C}">
                <a14:useLocalDpi xmlns:a14="http://schemas.microsoft.com/office/drawing/2010/main" val="0"/>
              </a:ext>
            </a:extLst>
          </a:blip>
          <a:srcRect/>
          <a:stretch>
            <a:fillRect/>
          </a:stretch>
        </p:blipFill>
        <p:spPr>
          <a:xfrm>
            <a:off x="4787900" y="3141663"/>
            <a:ext cx="3609975" cy="2063750"/>
          </a:xfrm>
          <a:noFill/>
        </p:spPr>
      </p:pic>
      <p:sp>
        <p:nvSpPr>
          <p:cNvPr id="13320" name="Text Box 7"/>
          <p:cNvSpPr txBox="1">
            <a:spLocks noChangeArrowheads="1"/>
          </p:cNvSpPr>
          <p:nvPr/>
        </p:nvSpPr>
        <p:spPr bwMode="auto">
          <a:xfrm>
            <a:off x="323850" y="5662613"/>
            <a:ext cx="388778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sz="1600"/>
              <a:t>Proposed vertical curve overpasses an existing highway/railway</a:t>
            </a:r>
          </a:p>
        </p:txBody>
      </p:sp>
      <p:sp>
        <p:nvSpPr>
          <p:cNvPr id="13321" name="Text Box 8"/>
          <p:cNvSpPr txBox="1">
            <a:spLocks noChangeArrowheads="1"/>
          </p:cNvSpPr>
          <p:nvPr/>
        </p:nvSpPr>
        <p:spPr bwMode="auto">
          <a:xfrm>
            <a:off x="4716463" y="5662613"/>
            <a:ext cx="388778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sz="1600"/>
              <a:t>Proposed vertical curve underpasses an existing highway/railway</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ADD68744-421D-456C-9C62-484F77BCDE74}" type="slidenum">
              <a:rPr lang="en-CA" sz="1400"/>
              <a:pPr algn="r" eaLnBrk="1" hangingPunct="1"/>
              <a:t>13</a:t>
            </a:fld>
            <a:endParaRPr lang="en-CA" sz="1400"/>
          </a:p>
        </p:txBody>
      </p:sp>
      <p:sp>
        <p:nvSpPr>
          <p:cNvPr id="14339"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EXAMPLE 2</a:t>
            </a:r>
            <a:endParaRPr lang="en-CA" sz="2600" b="1" smtClean="0">
              <a:solidFill>
                <a:srgbClr val="FF0000"/>
              </a:solidFill>
            </a:endParaRPr>
          </a:p>
        </p:txBody>
      </p:sp>
      <p:sp>
        <p:nvSpPr>
          <p:cNvPr id="17412" name="Rectangle 3"/>
          <p:cNvSpPr>
            <a:spLocks noChangeArrowheads="1"/>
          </p:cNvSpPr>
          <p:nvPr/>
        </p:nvSpPr>
        <p:spPr bwMode="auto">
          <a:xfrm>
            <a:off x="301625" y="1184275"/>
            <a:ext cx="8466138" cy="1552575"/>
          </a:xfrm>
          <a:prstGeom prst="rect">
            <a:avLst/>
          </a:prstGeom>
          <a:noFill/>
          <a:ln>
            <a:noFill/>
          </a:ln>
          <a:extLst/>
        </p:spPr>
        <p:txBody>
          <a:bodyPr/>
          <a:lstStyle/>
          <a:p>
            <a:pPr>
              <a:defRPr/>
            </a:pPr>
            <a:r>
              <a:rPr lang="en-US" sz="2400" dirty="0"/>
              <a:t>A vertical curve has its initial and final grades +3% and -2%, respectively. Due to design requirements, the highest point on that curve should be at station (</a:t>
            </a:r>
            <a:r>
              <a:rPr lang="en-US" sz="2400" dirty="0" smtClean="0"/>
              <a:t>2+305.00). </a:t>
            </a:r>
            <a:r>
              <a:rPr lang="en-US" sz="2400" dirty="0"/>
              <a:t>If PVI is at station (</a:t>
            </a:r>
            <a:r>
              <a:rPr lang="en-US" sz="2400" dirty="0" smtClean="0"/>
              <a:t>2+285.00) </a:t>
            </a:r>
            <a:r>
              <a:rPr lang="en-US" sz="2400" dirty="0"/>
              <a:t>and elevation 26.55 m, calculate the following:</a:t>
            </a:r>
            <a:endParaRPr lang="en-CA" sz="2400" dirty="0"/>
          </a:p>
          <a:p>
            <a:pPr marL="914400" lvl="1" indent="-457200">
              <a:buFont typeface="+mj-lt"/>
              <a:buAutoNum type="alphaLcParenR"/>
              <a:defRPr/>
            </a:pPr>
            <a:r>
              <a:rPr lang="en-US" sz="2400" dirty="0"/>
              <a:t>The length of the curve.</a:t>
            </a:r>
            <a:endParaRPr lang="en-CA" sz="2400" dirty="0"/>
          </a:p>
          <a:p>
            <a:pPr marL="914400" lvl="1" indent="-457200">
              <a:buFont typeface="+mj-lt"/>
              <a:buAutoNum type="alphaLcParenR"/>
              <a:defRPr/>
            </a:pPr>
            <a:r>
              <a:rPr lang="en-US" sz="2400" dirty="0"/>
              <a:t>Station and elevation of </a:t>
            </a:r>
            <a:r>
              <a:rPr lang="en-US" sz="2400" i="1" dirty="0"/>
              <a:t>PVC</a:t>
            </a:r>
            <a:r>
              <a:rPr lang="en-US" sz="2400" dirty="0"/>
              <a:t>.</a:t>
            </a:r>
            <a:endParaRPr lang="en-CA" sz="2400" dirty="0"/>
          </a:p>
          <a:p>
            <a:pPr marL="914400" lvl="1" indent="-457200">
              <a:buFont typeface="+mj-lt"/>
              <a:buAutoNum type="alphaLcParenR"/>
              <a:defRPr/>
            </a:pPr>
            <a:r>
              <a:rPr lang="en-US" sz="2400" dirty="0"/>
              <a:t>Station and elevation of </a:t>
            </a:r>
            <a:r>
              <a:rPr lang="en-US" sz="2400" i="1" dirty="0"/>
              <a:t>PVT</a:t>
            </a:r>
            <a:r>
              <a:rPr lang="en-US" sz="2400" dirty="0"/>
              <a:t>.</a:t>
            </a:r>
            <a:endParaRPr lang="en-CA" sz="2400" dirty="0"/>
          </a:p>
          <a:p>
            <a:pPr marL="342900" indent="-342900" eaLnBrk="0" hangingPunct="0">
              <a:spcBef>
                <a:spcPct val="20000"/>
              </a:spcBef>
              <a:defRPr/>
            </a:pPr>
            <a:r>
              <a:rPr lang="en-US" sz="2200" dirty="0">
                <a:cs typeface="Times New Roman" pitchFamily="18" charset="0"/>
              </a:rPr>
              <a:t/>
            </a:r>
            <a:br>
              <a:rPr lang="en-US" sz="2200" dirty="0">
                <a:cs typeface="Times New Roman" pitchFamily="18" charset="0"/>
              </a:rPr>
            </a:br>
            <a:endParaRPr lang="en-US" sz="2200" dirty="0">
              <a:cs typeface="Times New Roman" pitchFamily="18" charset="0"/>
            </a:endParaRPr>
          </a:p>
          <a:p>
            <a:pPr marL="342900" indent="-342900" eaLnBrk="0" hangingPunct="0">
              <a:spcBef>
                <a:spcPct val="20000"/>
              </a:spcBef>
              <a:defRPr/>
            </a:pPr>
            <a:r>
              <a:rPr lang="en-US" sz="2000" b="1" u="sng" dirty="0"/>
              <a:t>SOLUTION:</a:t>
            </a:r>
          </a:p>
          <a:p>
            <a:pPr marL="342900" indent="-342900" eaLnBrk="0" hangingPunct="0">
              <a:spcBef>
                <a:spcPct val="20000"/>
              </a:spcBef>
              <a:defRPr/>
            </a:pPr>
            <a:endParaRPr lang="en-US" sz="2200" dirty="0">
              <a:cs typeface="Times New Roman" pitchFamily="18" charset="0"/>
            </a:endParaRPr>
          </a:p>
          <a:p>
            <a:pPr marL="342900" indent="-342900" algn="ctr" eaLnBrk="0" hangingPunct="0">
              <a:spcBef>
                <a:spcPct val="20000"/>
              </a:spcBef>
              <a:defRPr/>
            </a:pPr>
            <a:r>
              <a:rPr lang="en-US" sz="2200" b="1" i="1" dirty="0">
                <a:solidFill>
                  <a:srgbClr val="0000FF"/>
                </a:solidFill>
                <a:cs typeface="Times New Roman" pitchFamily="18" charset="0"/>
              </a:rPr>
              <a:t>[see whiteboard]</a:t>
            </a:r>
          </a:p>
          <a:p>
            <a:pPr marL="742950" lvl="1" indent="-285750" eaLnBrk="0" hangingPunct="0">
              <a:spcBef>
                <a:spcPct val="20000"/>
              </a:spcBef>
              <a:defRPr/>
            </a:pPr>
            <a:endParaRPr lang="en-US" sz="2200" b="1" i="1" dirty="0">
              <a:solidFill>
                <a:srgbClr val="0000FF"/>
              </a:solidFill>
              <a:cs typeface="Times New Roman" pitchFamily="18" charset="0"/>
            </a:endParaRPr>
          </a:p>
          <a:p>
            <a:pPr marL="342900" indent="-342900" eaLnBrk="0" hangingPunct="0">
              <a:spcBef>
                <a:spcPct val="20000"/>
              </a:spcBef>
              <a:buFontTx/>
              <a:buChar char="•"/>
              <a:defRPr/>
            </a:pPr>
            <a:endParaRPr lang="en-CA" sz="2200" dirty="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EF729F6-1CFE-405C-8D98-CCB71211DDEF}" type="slidenum">
              <a:rPr lang="en-CA" smtClean="0"/>
              <a:pPr eaLnBrk="1" hangingPunct="1"/>
              <a:t>14</a:t>
            </a:fld>
            <a:endParaRPr lang="en-CA" smtClean="0"/>
          </a:p>
        </p:txBody>
      </p:sp>
      <p:sp>
        <p:nvSpPr>
          <p:cNvPr id="15363" name="Rectangle 2"/>
          <p:cNvSpPr>
            <a:spLocks noGrp="1" noChangeArrowheads="1"/>
          </p:cNvSpPr>
          <p:nvPr>
            <p:ph type="title"/>
          </p:nvPr>
        </p:nvSpPr>
        <p:spPr/>
        <p:txBody>
          <a:bodyPr/>
          <a:lstStyle/>
          <a:p>
            <a:r>
              <a:rPr lang="en-US" sz="2600" b="1" smtClean="0">
                <a:solidFill>
                  <a:srgbClr val="FF0000"/>
                </a:solidFill>
              </a:rPr>
              <a:t>VERTICAL CURVE OFFSET</a:t>
            </a:r>
            <a:endParaRPr lang="en-US" sz="4000" smtClean="0"/>
          </a:p>
        </p:txBody>
      </p:sp>
      <p:sp>
        <p:nvSpPr>
          <p:cNvPr id="15364" name="Rectangle 3"/>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365" name="Text Box 4"/>
          <p:cNvSpPr txBox="1">
            <a:spLocks noChangeArrowheads="1"/>
          </p:cNvSpPr>
          <p:nvPr/>
        </p:nvSpPr>
        <p:spPr bwMode="auto">
          <a:xfrm>
            <a:off x="204788" y="1311275"/>
            <a:ext cx="8642350" cy="93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2200"/>
              <a:t>Offset, </a:t>
            </a:r>
            <a:r>
              <a:rPr lang="en-US" sz="2200" i="1">
                <a:latin typeface="Times New Roman" pitchFamily="18" charset="0"/>
                <a:cs typeface="Times New Roman" pitchFamily="18" charset="0"/>
              </a:rPr>
              <a:t>Y</a:t>
            </a:r>
            <a:r>
              <a:rPr lang="en-US" sz="2200"/>
              <a:t>, is the vertical distance from initial tangent to the curve. </a:t>
            </a:r>
          </a:p>
          <a:p>
            <a:pPr eaLnBrk="1" hangingPunct="1">
              <a:spcBef>
                <a:spcPct val="50000"/>
              </a:spcBef>
            </a:pPr>
            <a:endParaRPr lang="en-US" sz="2200"/>
          </a:p>
        </p:txBody>
      </p:sp>
      <p:sp>
        <p:nvSpPr>
          <p:cNvPr id="15366"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pic>
        <p:nvPicPr>
          <p:cNvPr id="15367" name="Picture 6"/>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1169988" y="2214563"/>
            <a:ext cx="7040562" cy="3322637"/>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C4883564-43ED-433A-BBDB-BFB7BA9D71CB}" type="slidenum">
              <a:rPr lang="en-CA" smtClean="0"/>
              <a:pPr eaLnBrk="1" hangingPunct="1"/>
              <a:t>15</a:t>
            </a:fld>
            <a:endParaRPr lang="en-CA" smtClean="0"/>
          </a:p>
        </p:txBody>
      </p:sp>
      <p:sp>
        <p:nvSpPr>
          <p:cNvPr id="16387" name="Rectangle 2"/>
          <p:cNvSpPr>
            <a:spLocks noGrp="1" noChangeArrowheads="1"/>
          </p:cNvSpPr>
          <p:nvPr>
            <p:ph type="title"/>
          </p:nvPr>
        </p:nvSpPr>
        <p:spPr/>
        <p:txBody>
          <a:bodyPr/>
          <a:lstStyle/>
          <a:p>
            <a:r>
              <a:rPr lang="en-US" sz="2600" b="1" smtClean="0">
                <a:solidFill>
                  <a:srgbClr val="FF0000"/>
                </a:solidFill>
              </a:rPr>
              <a:t>VERTICAL CURVE OFFSET</a:t>
            </a:r>
            <a:endParaRPr lang="en-US" sz="4000" smtClean="0"/>
          </a:p>
        </p:txBody>
      </p:sp>
      <p:sp>
        <p:nvSpPr>
          <p:cNvPr id="16388" name="Rectangle 3"/>
          <p:cNvSpPr>
            <a:spLocks noChangeArrowheads="1"/>
          </p:cNvSpPr>
          <p:nvPr/>
        </p:nvSpPr>
        <p:spPr bwMode="auto">
          <a:xfrm>
            <a:off x="-741363" y="2935288"/>
            <a:ext cx="9144001"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389" name="Rectangle 5"/>
          <p:cNvSpPr>
            <a:spLocks noChangeArrowheads="1"/>
          </p:cNvSpPr>
          <p:nvPr/>
        </p:nvSpPr>
        <p:spPr bwMode="auto">
          <a:xfrm>
            <a:off x="-741363" y="-379413"/>
            <a:ext cx="9144001"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390" name="Rectangle 10"/>
          <p:cNvSpPr>
            <a:spLocks noChangeArrowheads="1"/>
          </p:cNvSpPr>
          <p:nvPr/>
        </p:nvSpPr>
        <p:spPr bwMode="auto">
          <a:xfrm>
            <a:off x="309563" y="1373188"/>
            <a:ext cx="76200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buFontTx/>
              <a:buChar char="•"/>
            </a:pPr>
            <a:r>
              <a:rPr lang="en-US" sz="2200">
                <a:cs typeface="Times New Roman" pitchFamily="18" charset="0"/>
              </a:rPr>
              <a:t>For an equal tangent parabola:</a:t>
            </a:r>
            <a:r>
              <a:rPr lang="en-US" sz="2800">
                <a:cs typeface="Times New Roman" pitchFamily="18" charset="0"/>
              </a:rPr>
              <a:t/>
            </a:r>
            <a:br>
              <a:rPr lang="en-US" sz="2800">
                <a:cs typeface="Times New Roman" pitchFamily="18" charset="0"/>
              </a:rPr>
            </a:br>
            <a:r>
              <a:rPr lang="en-US" sz="2800">
                <a:cs typeface="Times New Roman" pitchFamily="18" charset="0"/>
              </a:rPr>
              <a:t/>
            </a:r>
            <a:br>
              <a:rPr lang="en-US" sz="2800">
                <a:cs typeface="Times New Roman" pitchFamily="18" charset="0"/>
              </a:rPr>
            </a:br>
            <a:endParaRPr lang="en-US" sz="2800">
              <a:cs typeface="Times New Roman" pitchFamily="18" charset="0"/>
            </a:endParaRPr>
          </a:p>
          <a:p>
            <a:pPr marL="342900" indent="-342900" eaLnBrk="0" hangingPunct="0">
              <a:spcBef>
                <a:spcPct val="20000"/>
              </a:spcBef>
              <a:buFontTx/>
              <a:buChar char="•"/>
            </a:pPr>
            <a:endParaRPr lang="en-US" sz="2800">
              <a:cs typeface="Times New Roman" pitchFamily="18" charset="0"/>
            </a:endParaRPr>
          </a:p>
          <a:p>
            <a:pPr marL="742950" lvl="1" indent="-285750" eaLnBrk="0" hangingPunct="0">
              <a:spcBef>
                <a:spcPct val="20000"/>
              </a:spcBef>
              <a:buFontTx/>
              <a:buChar char="–"/>
            </a:pPr>
            <a:r>
              <a:rPr lang="en-US" sz="2000" i="1">
                <a:cs typeface="Times New Roman" pitchFamily="18" charset="0"/>
              </a:rPr>
              <a:t>Y</a:t>
            </a:r>
            <a:r>
              <a:rPr lang="en-US" sz="2000">
                <a:cs typeface="Times New Roman" pitchFamily="18" charset="0"/>
              </a:rPr>
              <a:t> = offset (in m or ft) at any distance, </a:t>
            </a:r>
            <a:r>
              <a:rPr lang="en-US" sz="2000" i="1">
                <a:cs typeface="Times New Roman" pitchFamily="18" charset="0"/>
              </a:rPr>
              <a:t>x</a:t>
            </a:r>
            <a:r>
              <a:rPr lang="en-US" sz="2000">
                <a:cs typeface="Times New Roman" pitchFamily="18" charset="0"/>
              </a:rPr>
              <a:t>, from the PVC</a:t>
            </a:r>
          </a:p>
          <a:p>
            <a:pPr marL="742950" lvl="1" indent="-285750" eaLnBrk="0" hangingPunct="0">
              <a:spcBef>
                <a:spcPct val="20000"/>
              </a:spcBef>
              <a:buFontTx/>
              <a:buChar char="–"/>
            </a:pPr>
            <a:r>
              <a:rPr lang="en-US" sz="2000" i="1">
                <a:cs typeface="Times New Roman" pitchFamily="18" charset="0"/>
              </a:rPr>
              <a:t>A </a:t>
            </a:r>
            <a:r>
              <a:rPr lang="en-US" sz="2000">
                <a:cs typeface="Times New Roman" pitchFamily="18" charset="0"/>
              </a:rPr>
              <a:t>and </a:t>
            </a:r>
            <a:r>
              <a:rPr lang="en-US" sz="2000" i="1">
                <a:cs typeface="Times New Roman" pitchFamily="18" charset="0"/>
              </a:rPr>
              <a:t>L </a:t>
            </a:r>
            <a:r>
              <a:rPr lang="en-US" sz="2000">
                <a:cs typeface="Times New Roman" pitchFamily="18" charset="0"/>
              </a:rPr>
              <a:t>are as previously defined</a:t>
            </a:r>
          </a:p>
          <a:p>
            <a:pPr marL="342900" indent="-342900" eaLnBrk="0" hangingPunct="0">
              <a:spcBef>
                <a:spcPct val="20000"/>
              </a:spcBef>
              <a:buFontTx/>
              <a:buChar char="•"/>
            </a:pPr>
            <a:r>
              <a:rPr lang="en-US" sz="2200">
                <a:cs typeface="Times New Roman" pitchFamily="18" charset="0"/>
              </a:rPr>
              <a:t>It follows from the figure that:</a:t>
            </a:r>
          </a:p>
        </p:txBody>
      </p:sp>
      <p:graphicFrame>
        <p:nvGraphicFramePr>
          <p:cNvPr id="16391" name="Object 11"/>
          <p:cNvGraphicFramePr>
            <a:graphicFrameLocks noChangeAspect="1"/>
          </p:cNvGraphicFramePr>
          <p:nvPr/>
        </p:nvGraphicFramePr>
        <p:xfrm>
          <a:off x="3968750" y="2016125"/>
          <a:ext cx="1535113" cy="755650"/>
        </p:xfrm>
        <a:graphic>
          <a:graphicData uri="http://schemas.openxmlformats.org/presentationml/2006/ole">
            <mc:AlternateContent xmlns:mc="http://schemas.openxmlformats.org/markup-compatibility/2006">
              <mc:Choice xmlns:v="urn:schemas-microsoft-com:vml" Requires="v">
                <p:oleObj spid="_x0000_s16423" name="Equation" r:id="rId4" imgW="799753" imgH="393529" progId="Equation.3">
                  <p:embed/>
                </p:oleObj>
              </mc:Choice>
              <mc:Fallback>
                <p:oleObj name="Equation" r:id="rId4" imgW="799753" imgH="393529" progId="Equation.3">
                  <p:embed/>
                  <p:pic>
                    <p:nvPicPr>
                      <p:cNvPr id="0"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8750" y="2016125"/>
                        <a:ext cx="1535113" cy="755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392" name="Object 12"/>
          <p:cNvGraphicFramePr>
            <a:graphicFrameLocks noChangeAspect="1"/>
          </p:cNvGraphicFramePr>
          <p:nvPr/>
        </p:nvGraphicFramePr>
        <p:xfrm>
          <a:off x="1617663" y="4529138"/>
          <a:ext cx="1073150" cy="708025"/>
        </p:xfrm>
        <a:graphic>
          <a:graphicData uri="http://schemas.openxmlformats.org/presentationml/2006/ole">
            <mc:AlternateContent xmlns:mc="http://schemas.openxmlformats.org/markup-compatibility/2006">
              <mc:Choice xmlns:v="urn:schemas-microsoft-com:vml" Requires="v">
                <p:oleObj spid="_x0000_s16424" name="Equation" r:id="rId6" imgW="596641" imgH="393529" progId="Equation.3">
                  <p:embed/>
                </p:oleObj>
              </mc:Choice>
              <mc:Fallback>
                <p:oleObj name="Equation" r:id="rId6" imgW="596641" imgH="393529" progId="Equation.3">
                  <p:embed/>
                  <p:pic>
                    <p:nvPicPr>
                      <p:cNvPr id="0"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17663" y="4529138"/>
                        <a:ext cx="1073150" cy="708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93" name="Text Box 13"/>
          <p:cNvSpPr txBox="1">
            <a:spLocks noChangeArrowheads="1"/>
          </p:cNvSpPr>
          <p:nvPr/>
        </p:nvSpPr>
        <p:spPr bwMode="auto">
          <a:xfrm>
            <a:off x="2763838" y="4649788"/>
            <a:ext cx="4038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2000">
                <a:latin typeface="Tahoma" pitchFamily="34" charset="0"/>
                <a:cs typeface="Times New Roman" pitchFamily="18" charset="0"/>
              </a:rPr>
              <a:t>offset at the curve midpoint</a:t>
            </a:r>
          </a:p>
        </p:txBody>
      </p:sp>
      <p:graphicFrame>
        <p:nvGraphicFramePr>
          <p:cNvPr id="16394" name="Object 14"/>
          <p:cNvGraphicFramePr>
            <a:graphicFrameLocks noChangeAspect="1"/>
          </p:cNvGraphicFramePr>
          <p:nvPr/>
        </p:nvGraphicFramePr>
        <p:xfrm>
          <a:off x="1762125" y="5449888"/>
          <a:ext cx="1042988" cy="673100"/>
        </p:xfrm>
        <a:graphic>
          <a:graphicData uri="http://schemas.openxmlformats.org/presentationml/2006/ole">
            <mc:AlternateContent xmlns:mc="http://schemas.openxmlformats.org/markup-compatibility/2006">
              <mc:Choice xmlns:v="urn:schemas-microsoft-com:vml" Requires="v">
                <p:oleObj spid="_x0000_s16425" name="Equation" r:id="rId8" imgW="609336" imgH="393529" progId="Equation.3">
                  <p:embed/>
                </p:oleObj>
              </mc:Choice>
              <mc:Fallback>
                <p:oleObj name="Equation" r:id="rId8" imgW="609336" imgH="393529" progId="Equation.3">
                  <p:embed/>
                  <p:pic>
                    <p:nvPicPr>
                      <p:cNvPr id="0" name="Picture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62125" y="5449888"/>
                        <a:ext cx="1042988" cy="67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395" name="Text Box 15"/>
          <p:cNvSpPr txBox="1">
            <a:spLocks noChangeArrowheads="1"/>
          </p:cNvSpPr>
          <p:nvPr/>
        </p:nvSpPr>
        <p:spPr bwMode="auto">
          <a:xfrm>
            <a:off x="2840038" y="5564188"/>
            <a:ext cx="4038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2000">
                <a:latin typeface="Tahoma" pitchFamily="34" charset="0"/>
                <a:cs typeface="Times New Roman" pitchFamily="18" charset="0"/>
              </a:rPr>
              <a:t>offset at the end the curve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22F0166-9D6F-4E16-8634-1C342DCCD261}" type="slidenum">
              <a:rPr lang="en-CA" smtClean="0"/>
              <a:pPr eaLnBrk="1" hangingPunct="1"/>
              <a:t>16</a:t>
            </a:fld>
            <a:endParaRPr lang="en-CA" smtClean="0"/>
          </a:p>
        </p:txBody>
      </p:sp>
      <p:sp>
        <p:nvSpPr>
          <p:cNvPr id="17411" name="Rectangle 2"/>
          <p:cNvSpPr>
            <a:spLocks noGrp="1" noChangeArrowheads="1"/>
          </p:cNvSpPr>
          <p:nvPr>
            <p:ph type="title"/>
          </p:nvPr>
        </p:nvSpPr>
        <p:spPr>
          <a:xfrm>
            <a:off x="457200" y="274638"/>
            <a:ext cx="8229600" cy="558800"/>
          </a:xfrm>
        </p:spPr>
        <p:txBody>
          <a:bodyPr/>
          <a:lstStyle/>
          <a:p>
            <a:r>
              <a:rPr lang="en-US" sz="2600" b="1" smtClean="0">
                <a:solidFill>
                  <a:srgbClr val="FF0000"/>
                </a:solidFill>
              </a:rPr>
              <a:t>‘K’ Value</a:t>
            </a:r>
            <a:endParaRPr lang="en-US" sz="4000" smtClean="0"/>
          </a:p>
        </p:txBody>
      </p:sp>
      <p:sp>
        <p:nvSpPr>
          <p:cNvPr id="17412" name="Rectangle 3"/>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413"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414" name="Rectangle 3"/>
          <p:cNvSpPr>
            <a:spLocks noChangeArrowheads="1"/>
          </p:cNvSpPr>
          <p:nvPr/>
        </p:nvSpPr>
        <p:spPr bwMode="auto">
          <a:xfrm>
            <a:off x="209550" y="931863"/>
            <a:ext cx="8701088" cy="508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lnSpc>
                <a:spcPct val="85000"/>
              </a:lnSpc>
              <a:spcBef>
                <a:spcPct val="20000"/>
              </a:spcBef>
              <a:spcAft>
                <a:spcPct val="20000"/>
              </a:spcAft>
              <a:buFontTx/>
              <a:buChar char="•"/>
            </a:pPr>
            <a:r>
              <a:rPr lang="en-US" sz="2200"/>
              <a:t>The rate of change of slope at successive points on the curve is constant, and</a:t>
            </a:r>
          </a:p>
          <a:p>
            <a:pPr marL="342900" indent="-342900" eaLnBrk="0" hangingPunct="0">
              <a:lnSpc>
                <a:spcPct val="85000"/>
              </a:lnSpc>
              <a:spcBef>
                <a:spcPct val="20000"/>
              </a:spcBef>
              <a:spcAft>
                <a:spcPct val="20000"/>
              </a:spcAft>
              <a:buFontTx/>
              <a:buChar char="•"/>
            </a:pPr>
            <a:r>
              <a:rPr lang="en-US" sz="2200"/>
              <a:t>Equals the algebraic difference between intersecting tangent grades divided by the length of curve, or A/L in percent per ft (m)</a:t>
            </a:r>
          </a:p>
          <a:p>
            <a:pPr marL="342900" indent="-342900" eaLnBrk="0" hangingPunct="0">
              <a:lnSpc>
                <a:spcPct val="85000"/>
              </a:lnSpc>
              <a:spcBef>
                <a:spcPct val="20000"/>
              </a:spcBef>
              <a:spcAft>
                <a:spcPct val="20000"/>
              </a:spcAft>
              <a:buFontTx/>
              <a:buChar char="•"/>
            </a:pPr>
            <a:r>
              <a:rPr lang="en-US" sz="2200"/>
              <a:t>The inverse of the above function is L/A, which is the horizontal distance required to effect a 1% change in gradient and is, therefore, a measure of curvature:</a:t>
            </a:r>
          </a:p>
          <a:p>
            <a:pPr marL="342900" indent="-342900" eaLnBrk="0" hangingPunct="0">
              <a:lnSpc>
                <a:spcPct val="85000"/>
              </a:lnSpc>
              <a:spcBef>
                <a:spcPct val="20000"/>
              </a:spcBef>
              <a:spcAft>
                <a:spcPct val="20000"/>
              </a:spcAft>
              <a:buFontTx/>
              <a:buChar char="•"/>
            </a:pPr>
            <a:endParaRPr lang="en-US" sz="2200"/>
          </a:p>
          <a:p>
            <a:pPr marL="342900" indent="-342900" eaLnBrk="0" hangingPunct="0">
              <a:lnSpc>
                <a:spcPct val="85000"/>
              </a:lnSpc>
              <a:spcBef>
                <a:spcPct val="20000"/>
              </a:spcBef>
              <a:spcAft>
                <a:spcPct val="20000"/>
              </a:spcAft>
              <a:buFontTx/>
              <a:buChar char="•"/>
            </a:pPr>
            <a:endParaRPr lang="en-US" sz="2200"/>
          </a:p>
          <a:p>
            <a:pPr marL="342900" indent="-342900" eaLnBrk="0" hangingPunct="0">
              <a:spcBef>
                <a:spcPct val="20000"/>
              </a:spcBef>
              <a:buFontTx/>
              <a:buChar char="•"/>
            </a:pPr>
            <a:r>
              <a:rPr lang="en-US" sz="2200">
                <a:cs typeface="Times New Roman" pitchFamily="18" charset="0"/>
              </a:rPr>
              <a:t>The K-value can be used directly to compute the high/low points for crest/sag vertical curves (provided the high/low point is not at a curve end) by:</a:t>
            </a:r>
          </a:p>
          <a:p>
            <a:pPr marL="742950" lvl="1" indent="-285750" algn="ctr" eaLnBrk="0" hangingPunct="0">
              <a:spcBef>
                <a:spcPct val="20000"/>
              </a:spcBef>
            </a:pPr>
            <a:r>
              <a:rPr lang="en-US" sz="2200" i="1">
                <a:latin typeface="Times New Roman" pitchFamily="18" charset="0"/>
                <a:cs typeface="Times New Roman" pitchFamily="18" charset="0"/>
              </a:rPr>
              <a:t>x</a:t>
            </a:r>
            <a:r>
              <a:rPr lang="en-US" i="1" baseline="-15000">
                <a:latin typeface="Times New Roman" pitchFamily="18" charset="0"/>
                <a:cs typeface="Times New Roman" pitchFamily="18" charset="0"/>
              </a:rPr>
              <a:t>hl</a:t>
            </a:r>
            <a:r>
              <a:rPr lang="en-US" sz="2200" i="1">
                <a:latin typeface="Times New Roman" pitchFamily="18" charset="0"/>
                <a:cs typeface="Times New Roman" pitchFamily="18" charset="0"/>
              </a:rPr>
              <a:t> = K </a:t>
            </a:r>
            <a:r>
              <a:rPr lang="en-US" sz="2200" i="1">
                <a:latin typeface="Times New Roman" pitchFamily="18" charset="0"/>
                <a:cs typeface="Times New Roman" pitchFamily="18" charset="0"/>
                <a:sym typeface="Symbol" pitchFamily="18" charset="2"/>
              </a:rPr>
              <a:t></a:t>
            </a:r>
            <a:r>
              <a:rPr lang="en-US" sz="2200" i="1">
                <a:latin typeface="Times New Roman" pitchFamily="18" charset="0"/>
                <a:cs typeface="Times New Roman" pitchFamily="18" charset="0"/>
              </a:rPr>
              <a:t> |G</a:t>
            </a:r>
            <a:r>
              <a:rPr lang="en-US" sz="2200" i="1" baseline="-10000">
                <a:latin typeface="Times New Roman" pitchFamily="18" charset="0"/>
                <a:cs typeface="Times New Roman" pitchFamily="18" charset="0"/>
              </a:rPr>
              <a:t>1</a:t>
            </a:r>
            <a:r>
              <a:rPr lang="en-US" sz="2200" i="1">
                <a:latin typeface="Times New Roman" pitchFamily="18" charset="0"/>
                <a:cs typeface="Times New Roman" pitchFamily="18" charset="0"/>
              </a:rPr>
              <a:t>|</a:t>
            </a:r>
          </a:p>
          <a:p>
            <a:pPr marL="742950" lvl="1" indent="-285750" algn="ctr" eaLnBrk="0" hangingPunct="0">
              <a:spcBef>
                <a:spcPct val="20000"/>
              </a:spcBef>
            </a:pPr>
            <a:endParaRPr lang="en-US" sz="2000">
              <a:cs typeface="Times New Roman" pitchFamily="18" charset="0"/>
            </a:endParaRPr>
          </a:p>
          <a:p>
            <a:pPr marL="742950" lvl="1" indent="-285750" algn="ctr" eaLnBrk="0" hangingPunct="0">
              <a:spcBef>
                <a:spcPct val="20000"/>
              </a:spcBef>
            </a:pPr>
            <a:r>
              <a:rPr lang="en-US" sz="2000">
                <a:cs typeface="Times New Roman" pitchFamily="18" charset="0"/>
              </a:rPr>
              <a:t>(Where </a:t>
            </a:r>
            <a:r>
              <a:rPr lang="en-US" sz="2000" i="1">
                <a:latin typeface="Times New Roman" pitchFamily="18" charset="0"/>
                <a:cs typeface="Times New Roman" pitchFamily="18" charset="0"/>
              </a:rPr>
              <a:t>x</a:t>
            </a:r>
            <a:r>
              <a:rPr lang="en-US" sz="2000">
                <a:cs typeface="Times New Roman" pitchFamily="18" charset="0"/>
              </a:rPr>
              <a:t> = distance from the PVC to the high/low point)</a:t>
            </a:r>
          </a:p>
        </p:txBody>
      </p:sp>
      <p:graphicFrame>
        <p:nvGraphicFramePr>
          <p:cNvPr id="17415" name="Object 9"/>
          <p:cNvGraphicFramePr>
            <a:graphicFrameLocks noGrp="1" noChangeAspect="1"/>
          </p:cNvGraphicFramePr>
          <p:nvPr>
            <p:ph idx="1"/>
          </p:nvPr>
        </p:nvGraphicFramePr>
        <p:xfrm>
          <a:off x="4356100" y="3376613"/>
          <a:ext cx="887413" cy="763587"/>
        </p:xfrm>
        <a:graphic>
          <a:graphicData uri="http://schemas.openxmlformats.org/presentationml/2006/ole">
            <mc:AlternateContent xmlns:mc="http://schemas.openxmlformats.org/markup-compatibility/2006">
              <mc:Choice xmlns:v="urn:schemas-microsoft-com:vml" Requires="v">
                <p:oleObj spid="_x0000_s17425" name="Equation" r:id="rId4" imgW="457002" imgH="393529" progId="Equation.3">
                  <p:embed/>
                </p:oleObj>
              </mc:Choice>
              <mc:Fallback>
                <p:oleObj name="Equation" r:id="rId4" imgW="457002" imgH="393529" progId="Equation.3">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56100" y="3376613"/>
                        <a:ext cx="887413" cy="763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7EC3106-0EB4-4014-92D5-4D968E6A6BA3}" type="slidenum">
              <a:rPr lang="en-CA" smtClean="0"/>
              <a:pPr eaLnBrk="1" hangingPunct="1"/>
              <a:t>17</a:t>
            </a:fld>
            <a:endParaRPr lang="en-CA" smtClean="0"/>
          </a:p>
        </p:txBody>
      </p:sp>
      <p:sp>
        <p:nvSpPr>
          <p:cNvPr id="18435" name="Rectangle 2"/>
          <p:cNvSpPr>
            <a:spLocks noGrp="1" noChangeArrowheads="1"/>
          </p:cNvSpPr>
          <p:nvPr>
            <p:ph type="title"/>
          </p:nvPr>
        </p:nvSpPr>
        <p:spPr>
          <a:xfrm>
            <a:off x="457200" y="274638"/>
            <a:ext cx="8229600" cy="558800"/>
          </a:xfrm>
        </p:spPr>
        <p:txBody>
          <a:bodyPr/>
          <a:lstStyle/>
          <a:p>
            <a:r>
              <a:rPr lang="en-US" sz="2600" b="1" smtClean="0">
                <a:solidFill>
                  <a:srgbClr val="FF0000"/>
                </a:solidFill>
              </a:rPr>
              <a:t>SSD ON VERTICAL CREST CURVES</a:t>
            </a:r>
          </a:p>
        </p:txBody>
      </p:sp>
      <p:sp>
        <p:nvSpPr>
          <p:cNvPr id="18436" name="Rectangle 3"/>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437"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438" name="Rectangle 3"/>
          <p:cNvSpPr>
            <a:spLocks noChangeArrowheads="1"/>
          </p:cNvSpPr>
          <p:nvPr/>
        </p:nvSpPr>
        <p:spPr bwMode="auto">
          <a:xfrm>
            <a:off x="209550" y="931863"/>
            <a:ext cx="8701088" cy="508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lnSpc>
                <a:spcPct val="85000"/>
              </a:lnSpc>
              <a:spcBef>
                <a:spcPct val="20000"/>
              </a:spcBef>
              <a:spcAft>
                <a:spcPct val="20000"/>
              </a:spcAft>
              <a:buFontTx/>
              <a:buChar char="•"/>
            </a:pPr>
            <a:r>
              <a:rPr lang="en-US" sz="2200"/>
              <a:t>It is necessary, when designing vertical curves, to provide adequate stopping-sight distance (SSD).</a:t>
            </a:r>
          </a:p>
          <a:p>
            <a:pPr marL="342900" indent="-342900" eaLnBrk="0" hangingPunct="0">
              <a:lnSpc>
                <a:spcPct val="85000"/>
              </a:lnSpc>
              <a:spcBef>
                <a:spcPct val="20000"/>
              </a:spcBef>
              <a:spcAft>
                <a:spcPct val="20000"/>
              </a:spcAft>
              <a:buFontTx/>
              <a:buChar char="•"/>
            </a:pPr>
            <a:r>
              <a:rPr lang="en-US" sz="2200"/>
              <a:t>Because curve construction is expensive, we want to minimize curve length, subject to adequate SSD.</a:t>
            </a:r>
          </a:p>
          <a:p>
            <a:pPr marL="342900" indent="-342900" eaLnBrk="0" hangingPunct="0">
              <a:lnSpc>
                <a:spcPct val="85000"/>
              </a:lnSpc>
              <a:spcBef>
                <a:spcPct val="20000"/>
              </a:spcBef>
              <a:spcAft>
                <a:spcPct val="20000"/>
              </a:spcAft>
              <a:buFontTx/>
              <a:buChar char="•"/>
            </a:pPr>
            <a:r>
              <a:rPr lang="en-US" sz="2200"/>
              <a:t>Two different factors are important for crest curves</a:t>
            </a:r>
          </a:p>
          <a:p>
            <a:pPr marL="742950" lvl="1" indent="-285750" eaLnBrk="0" hangingPunct="0">
              <a:spcBef>
                <a:spcPct val="20000"/>
              </a:spcBef>
              <a:buFontTx/>
              <a:buChar char="–"/>
            </a:pPr>
            <a:r>
              <a:rPr lang="en-US" sz="2200"/>
              <a:t>The driver’s eye height in vehicle, </a:t>
            </a:r>
            <a:r>
              <a:rPr lang="en-US" sz="2200" i="1"/>
              <a:t>H</a:t>
            </a:r>
            <a:r>
              <a:rPr lang="en-US" sz="2200" baseline="-10000"/>
              <a:t>1</a:t>
            </a:r>
          </a:p>
          <a:p>
            <a:pPr marL="742950" lvl="1" indent="-285750" eaLnBrk="0" hangingPunct="0">
              <a:spcBef>
                <a:spcPct val="20000"/>
              </a:spcBef>
              <a:buFontTx/>
              <a:buChar char="–"/>
            </a:pPr>
            <a:r>
              <a:rPr lang="en-US" sz="2200"/>
              <a:t>Height of a roadway obstruction object, </a:t>
            </a:r>
            <a:r>
              <a:rPr lang="en-US" sz="2200" i="1"/>
              <a:t>H</a:t>
            </a:r>
            <a:r>
              <a:rPr lang="en-US" sz="2200" baseline="-10000"/>
              <a:t>2</a:t>
            </a:r>
          </a:p>
        </p:txBody>
      </p:sp>
      <p:pic>
        <p:nvPicPr>
          <p:cNvPr id="18439" name="Picture 8"/>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1095375" y="4108450"/>
            <a:ext cx="7067550" cy="1797050"/>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317FA21-726A-4A08-BA01-108088091AC7}" type="slidenum">
              <a:rPr lang="en-CA" smtClean="0"/>
              <a:pPr eaLnBrk="1" hangingPunct="1"/>
              <a:t>18</a:t>
            </a:fld>
            <a:endParaRPr lang="en-CA" smtClean="0"/>
          </a:p>
        </p:txBody>
      </p:sp>
      <p:sp>
        <p:nvSpPr>
          <p:cNvPr id="19459" name="Rectangle 2"/>
          <p:cNvSpPr>
            <a:spLocks noGrp="1" noChangeArrowheads="1"/>
          </p:cNvSpPr>
          <p:nvPr>
            <p:ph type="title"/>
          </p:nvPr>
        </p:nvSpPr>
        <p:spPr>
          <a:xfrm>
            <a:off x="457200" y="274638"/>
            <a:ext cx="8229600" cy="558800"/>
          </a:xfrm>
        </p:spPr>
        <p:txBody>
          <a:bodyPr/>
          <a:lstStyle/>
          <a:p>
            <a:r>
              <a:rPr lang="en-US" sz="2600" b="1" smtClean="0">
                <a:solidFill>
                  <a:srgbClr val="FF0000"/>
                </a:solidFill>
              </a:rPr>
              <a:t>CREST CURVE LENGTH TO SATISFY SSD</a:t>
            </a:r>
            <a:endParaRPr lang="en-US" sz="4000" smtClean="0"/>
          </a:p>
        </p:txBody>
      </p:sp>
      <p:sp>
        <p:nvSpPr>
          <p:cNvPr id="19460" name="Rectangle 3"/>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461"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462" name="Rectangle 3"/>
          <p:cNvSpPr>
            <a:spLocks noChangeArrowheads="1"/>
          </p:cNvSpPr>
          <p:nvPr/>
        </p:nvSpPr>
        <p:spPr bwMode="auto">
          <a:xfrm>
            <a:off x="209550" y="931863"/>
            <a:ext cx="8701088" cy="508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buFontTx/>
              <a:buChar char="•"/>
            </a:pPr>
            <a:r>
              <a:rPr lang="en-US" sz="2200"/>
              <a:t>The minimum length of curve, </a:t>
            </a:r>
            <a:r>
              <a:rPr lang="en-US" sz="2200" i="1"/>
              <a:t>L</a:t>
            </a:r>
            <a:r>
              <a:rPr lang="en-US" sz="2200" i="1" baseline="-10000"/>
              <a:t>m</a:t>
            </a:r>
            <a:r>
              <a:rPr lang="en-US" sz="2200"/>
              <a:t>, for a required SSD depends on whether the length of the curve is larger or smaller than the required sight distance:</a:t>
            </a:r>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spcBef>
                <a:spcPct val="20000"/>
              </a:spcBef>
              <a:buFontTx/>
              <a:buChar char="•"/>
            </a:pPr>
            <a:r>
              <a:rPr lang="en-US" sz="2200"/>
              <a:t>Current AASHTO design standards (2004) use </a:t>
            </a:r>
            <a:r>
              <a:rPr lang="en-US" sz="2200" i="1"/>
              <a:t>H</a:t>
            </a:r>
            <a:r>
              <a:rPr lang="en-US" sz="2200" baseline="-10000"/>
              <a:t>1</a:t>
            </a:r>
            <a:r>
              <a:rPr lang="en-US" sz="2200"/>
              <a:t> (driver’s eye height) as 1080 mm and </a:t>
            </a:r>
            <a:r>
              <a:rPr lang="en-US" sz="2200" i="1">
                <a:sym typeface="Symbol" pitchFamily="18" charset="2"/>
              </a:rPr>
              <a:t>H</a:t>
            </a:r>
            <a:r>
              <a:rPr lang="en-US" sz="2200" baseline="-10000">
                <a:sym typeface="Symbol" pitchFamily="18" charset="2"/>
              </a:rPr>
              <a:t>2</a:t>
            </a:r>
            <a:r>
              <a:rPr lang="en-US" sz="2200">
                <a:sym typeface="Symbol" pitchFamily="18" charset="2"/>
              </a:rPr>
              <a:t> (object height) as 600 mm:</a:t>
            </a:r>
          </a:p>
        </p:txBody>
      </p:sp>
      <p:graphicFrame>
        <p:nvGraphicFramePr>
          <p:cNvPr id="19463" name="Object 7"/>
          <p:cNvGraphicFramePr>
            <a:graphicFrameLocks noChangeAspect="1"/>
          </p:cNvGraphicFramePr>
          <p:nvPr/>
        </p:nvGraphicFramePr>
        <p:xfrm>
          <a:off x="3041650" y="3141663"/>
          <a:ext cx="4359275" cy="688975"/>
        </p:xfrm>
        <a:graphic>
          <a:graphicData uri="http://schemas.openxmlformats.org/presentationml/2006/ole">
            <mc:AlternateContent xmlns:mc="http://schemas.openxmlformats.org/markup-compatibility/2006">
              <mc:Choice xmlns:v="urn:schemas-microsoft-com:vml" Requires="v">
                <p:oleObj spid="_x0000_s19493" name="Equation" r:id="rId4" imgW="2971800" imgH="469900" progId="Equation.3">
                  <p:embed/>
                </p:oleObj>
              </mc:Choice>
              <mc:Fallback>
                <p:oleObj name="Equation" r:id="rId4" imgW="2971800" imgH="469900" progId="Equation.3">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1650" y="3141663"/>
                        <a:ext cx="4359275" cy="688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464" name="Object 8"/>
          <p:cNvGraphicFramePr>
            <a:graphicFrameLocks noChangeAspect="1"/>
          </p:cNvGraphicFramePr>
          <p:nvPr/>
        </p:nvGraphicFramePr>
        <p:xfrm>
          <a:off x="3024188" y="2195513"/>
          <a:ext cx="3373437" cy="723900"/>
        </p:xfrm>
        <a:graphic>
          <a:graphicData uri="http://schemas.openxmlformats.org/presentationml/2006/ole">
            <mc:AlternateContent xmlns:mc="http://schemas.openxmlformats.org/markup-compatibility/2006">
              <mc:Choice xmlns:v="urn:schemas-microsoft-com:vml" Requires="v">
                <p:oleObj spid="_x0000_s19494" name="Equation" r:id="rId6" imgW="2362200" imgH="508000" progId="Equation.3">
                  <p:embed/>
                </p:oleObj>
              </mc:Choice>
              <mc:Fallback>
                <p:oleObj name="Equation" r:id="rId6" imgW="2362200" imgH="508000" progId="Equation.3">
                  <p:embed/>
                  <p:pic>
                    <p:nvPicPr>
                      <p:cNvPr id="0"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24188" y="2195513"/>
                        <a:ext cx="3373437"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465" name="Object 14"/>
          <p:cNvGraphicFramePr>
            <a:graphicFrameLocks noGrp="1" noChangeAspect="1"/>
          </p:cNvGraphicFramePr>
          <p:nvPr>
            <p:ph idx="1"/>
          </p:nvPr>
        </p:nvGraphicFramePr>
        <p:xfrm>
          <a:off x="3259138" y="4948238"/>
          <a:ext cx="3351212" cy="1300162"/>
        </p:xfrm>
        <a:graphic>
          <a:graphicData uri="http://schemas.openxmlformats.org/presentationml/2006/ole">
            <mc:AlternateContent xmlns:mc="http://schemas.openxmlformats.org/markup-compatibility/2006">
              <mc:Choice xmlns:v="urn:schemas-microsoft-com:vml" Requires="v">
                <p:oleObj spid="_x0000_s19495" name="Equation" r:id="rId8" imgW="2095500" imgH="812800" progId="Equation.3">
                  <p:embed/>
                </p:oleObj>
              </mc:Choice>
              <mc:Fallback>
                <p:oleObj name="Equation" r:id="rId8" imgW="2095500" imgH="812800" progId="Equation.3">
                  <p:embed/>
                  <p:pic>
                    <p:nvPicPr>
                      <p:cNvPr id="0"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59138" y="4948238"/>
                        <a:ext cx="3351212" cy="1300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0D1A69F-9DC0-4E8C-A06A-8B364815E1E5}" type="slidenum">
              <a:rPr lang="en-CA" smtClean="0"/>
              <a:pPr eaLnBrk="1" hangingPunct="1"/>
              <a:t>19</a:t>
            </a:fld>
            <a:endParaRPr lang="en-CA" smtClean="0"/>
          </a:p>
        </p:txBody>
      </p:sp>
      <p:sp>
        <p:nvSpPr>
          <p:cNvPr id="20483" name="Rectangle 2"/>
          <p:cNvSpPr>
            <a:spLocks noGrp="1" noChangeArrowheads="1"/>
          </p:cNvSpPr>
          <p:nvPr>
            <p:ph type="title"/>
          </p:nvPr>
        </p:nvSpPr>
        <p:spPr>
          <a:xfrm>
            <a:off x="427038" y="369888"/>
            <a:ext cx="8229600" cy="1143000"/>
          </a:xfrm>
        </p:spPr>
        <p:txBody>
          <a:bodyPr/>
          <a:lstStyle/>
          <a:p>
            <a:r>
              <a:rPr lang="en-US" sz="2600" b="1" smtClean="0">
                <a:solidFill>
                  <a:srgbClr val="FF0000"/>
                </a:solidFill>
              </a:rPr>
              <a:t>‘K’ VALUES TO SATISFY SSD</a:t>
            </a:r>
            <a:br>
              <a:rPr lang="en-US" sz="2600" b="1" smtClean="0">
                <a:solidFill>
                  <a:srgbClr val="FF0000"/>
                </a:solidFill>
              </a:rPr>
            </a:br>
            <a:r>
              <a:rPr lang="en-US" sz="2200" b="1" smtClean="0">
                <a:solidFill>
                  <a:srgbClr val="0000FF"/>
                </a:solidFill>
              </a:rPr>
              <a:t>(CREST CURVE)</a:t>
            </a:r>
            <a:r>
              <a:rPr lang="en-US" sz="4000" smtClean="0"/>
              <a:t> </a:t>
            </a:r>
          </a:p>
        </p:txBody>
      </p:sp>
      <p:sp>
        <p:nvSpPr>
          <p:cNvPr id="20484" name="Rectangle 3"/>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485"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pic>
        <p:nvPicPr>
          <p:cNvPr id="20486" name="Picture 6"/>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1247775" y="1662113"/>
            <a:ext cx="6856413" cy="4810125"/>
          </a:xfr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E37DC3F3-01D5-4143-B772-B2FC85BABE24}" type="slidenum">
              <a:rPr lang="en-CA" sz="1400"/>
              <a:pPr algn="r" eaLnBrk="1" hangingPunct="1"/>
              <a:t>2</a:t>
            </a:fld>
            <a:endParaRPr lang="en-CA" sz="1400"/>
          </a:p>
        </p:txBody>
      </p:sp>
      <p:sp>
        <p:nvSpPr>
          <p:cNvPr id="3075" name="Rectangle 3"/>
          <p:cNvSpPr>
            <a:spLocks noGrp="1" noChangeArrowheads="1"/>
          </p:cNvSpPr>
          <p:nvPr>
            <p:ph type="title" idx="4294967295"/>
          </p:nvPr>
        </p:nvSpPr>
        <p:spPr>
          <a:xfrm>
            <a:off x="241300" y="307975"/>
            <a:ext cx="8713788" cy="596900"/>
          </a:xfrm>
        </p:spPr>
        <p:txBody>
          <a:bodyPr/>
          <a:lstStyle/>
          <a:p>
            <a:pPr eaLnBrk="1" hangingPunct="1"/>
            <a:r>
              <a:rPr lang="en-US" sz="2600" b="1" smtClean="0">
                <a:solidFill>
                  <a:srgbClr val="FF0000"/>
                </a:solidFill>
              </a:rPr>
              <a:t>HIGHWAY ALIGNMENTS</a:t>
            </a:r>
            <a:br>
              <a:rPr lang="en-US" sz="2600" b="1" smtClean="0">
                <a:solidFill>
                  <a:srgbClr val="FF0000"/>
                </a:solidFill>
              </a:rPr>
            </a:br>
            <a:r>
              <a:rPr lang="en-US" sz="2200" b="1" smtClean="0">
                <a:solidFill>
                  <a:srgbClr val="0000FF"/>
                </a:solidFill>
              </a:rPr>
              <a:t>[3-D VIEW]</a:t>
            </a:r>
            <a:endParaRPr lang="en-CA" sz="2200" b="1" smtClean="0">
              <a:solidFill>
                <a:srgbClr val="0000FF"/>
              </a:solidFill>
            </a:endParaRPr>
          </a:p>
        </p:txBody>
      </p:sp>
      <p:pic>
        <p:nvPicPr>
          <p:cNvPr id="3076" name="Picture 11" descr="3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7713" y="1490663"/>
            <a:ext cx="7848600" cy="427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AEB86A1-BD4A-444F-9A34-D57C64794766}" type="slidenum">
              <a:rPr lang="en-CA" smtClean="0"/>
              <a:pPr eaLnBrk="1" hangingPunct="1"/>
              <a:t>20</a:t>
            </a:fld>
            <a:endParaRPr lang="en-CA" smtClean="0"/>
          </a:p>
        </p:txBody>
      </p:sp>
      <p:sp>
        <p:nvSpPr>
          <p:cNvPr id="21507" name="Rectangle 2"/>
          <p:cNvSpPr>
            <a:spLocks noGrp="1" noChangeArrowheads="1"/>
          </p:cNvSpPr>
          <p:nvPr>
            <p:ph type="title"/>
          </p:nvPr>
        </p:nvSpPr>
        <p:spPr>
          <a:xfrm>
            <a:off x="457200" y="274638"/>
            <a:ext cx="8229600" cy="490537"/>
          </a:xfrm>
        </p:spPr>
        <p:txBody>
          <a:bodyPr/>
          <a:lstStyle/>
          <a:p>
            <a:r>
              <a:rPr lang="en-US" sz="2600" b="1" smtClean="0">
                <a:solidFill>
                  <a:srgbClr val="FF0000"/>
                </a:solidFill>
              </a:rPr>
              <a:t>EXAMPLE 3</a:t>
            </a:r>
            <a:r>
              <a:rPr lang="en-US" sz="4000" smtClean="0"/>
              <a:t> </a:t>
            </a:r>
          </a:p>
        </p:txBody>
      </p:sp>
      <p:sp>
        <p:nvSpPr>
          <p:cNvPr id="21508" name="Rectangle 3"/>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509" name="Text Box 4"/>
          <p:cNvSpPr txBox="1">
            <a:spLocks noChangeArrowheads="1"/>
          </p:cNvSpPr>
          <p:nvPr/>
        </p:nvSpPr>
        <p:spPr bwMode="auto">
          <a:xfrm>
            <a:off x="250825" y="981075"/>
            <a:ext cx="8642350" cy="448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1200150" indent="-45720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en-US" sz="2400"/>
              <a:t>A vertical curve has a design speed of 100 km/h (</a:t>
            </a:r>
            <a:r>
              <a:rPr lang="en-US" sz="2400" i="1"/>
              <a:t>K</a:t>
            </a:r>
            <a:r>
              <a:rPr lang="en-US" sz="2400"/>
              <a:t> = 52) and it connects tangents that intersect at station (4+870) and elevation 21.65 m. The curve’s initial grade is +1.5% and final grade is -2.5%. Calculate the following:</a:t>
            </a:r>
            <a:endParaRPr lang="en-CA" sz="2400"/>
          </a:p>
          <a:p>
            <a:pPr lvl="1">
              <a:buFont typeface="Arial" charset="0"/>
              <a:buAutoNum type="alphaLcParenR"/>
            </a:pPr>
            <a:r>
              <a:rPr lang="en-US" sz="2400"/>
              <a:t>Station and elevation of </a:t>
            </a:r>
            <a:r>
              <a:rPr lang="en-US" sz="2400" i="1"/>
              <a:t>PVC</a:t>
            </a:r>
            <a:r>
              <a:rPr lang="en-US" sz="2400"/>
              <a:t>.</a:t>
            </a:r>
            <a:endParaRPr lang="en-CA" sz="2400"/>
          </a:p>
          <a:p>
            <a:pPr lvl="1">
              <a:buFont typeface="Arial" charset="0"/>
              <a:buAutoNum type="alphaLcParenR"/>
            </a:pPr>
            <a:r>
              <a:rPr lang="en-US" sz="2400"/>
              <a:t>Station and elevation of </a:t>
            </a:r>
            <a:r>
              <a:rPr lang="en-US" sz="2400" i="1"/>
              <a:t>PVT</a:t>
            </a:r>
            <a:r>
              <a:rPr lang="en-US" sz="2400"/>
              <a:t>.</a:t>
            </a:r>
            <a:endParaRPr lang="en-CA" sz="2400"/>
          </a:p>
          <a:p>
            <a:pPr lvl="1">
              <a:buFont typeface="Arial" charset="0"/>
              <a:buAutoNum type="alphaLcParenR"/>
            </a:pPr>
            <a:r>
              <a:rPr lang="en-US" sz="2400"/>
              <a:t>Station of the highest point on the curve</a:t>
            </a:r>
            <a:r>
              <a:rPr lang="en-US" sz="2200"/>
              <a:t>. </a:t>
            </a:r>
          </a:p>
          <a:p>
            <a:pPr eaLnBrk="1" hangingPunct="1">
              <a:spcBef>
                <a:spcPct val="50000"/>
              </a:spcBef>
            </a:pPr>
            <a:endParaRPr lang="en-US" sz="2200"/>
          </a:p>
          <a:p>
            <a:pPr eaLnBrk="1" hangingPunct="1">
              <a:spcBef>
                <a:spcPct val="50000"/>
              </a:spcBef>
            </a:pPr>
            <a:r>
              <a:rPr lang="en-US" sz="2000" b="1" u="sng"/>
              <a:t>SOLUTION:</a:t>
            </a:r>
          </a:p>
          <a:p>
            <a:pPr eaLnBrk="1" hangingPunct="1">
              <a:spcBef>
                <a:spcPct val="50000"/>
              </a:spcBef>
            </a:pPr>
            <a:endParaRPr lang="en-US" sz="2000" b="1" u="sng"/>
          </a:p>
          <a:p>
            <a:pPr algn="ctr">
              <a:spcBef>
                <a:spcPct val="20000"/>
              </a:spcBef>
            </a:pPr>
            <a:r>
              <a:rPr lang="en-US" sz="2200" b="1" i="1">
                <a:solidFill>
                  <a:srgbClr val="0000FF"/>
                </a:solidFill>
              </a:rPr>
              <a:t>[see whiteboard]</a:t>
            </a:r>
          </a:p>
        </p:txBody>
      </p:sp>
      <p:sp>
        <p:nvSpPr>
          <p:cNvPr id="21510"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BCCC097-F164-4F95-8306-493392E376F8}" type="slidenum">
              <a:rPr lang="en-CA" smtClean="0"/>
              <a:pPr eaLnBrk="1" hangingPunct="1"/>
              <a:t>21</a:t>
            </a:fld>
            <a:endParaRPr lang="en-CA" smtClean="0"/>
          </a:p>
        </p:txBody>
      </p:sp>
      <p:sp>
        <p:nvSpPr>
          <p:cNvPr id="22531" name="Rectangle 2"/>
          <p:cNvSpPr>
            <a:spLocks noGrp="1" noChangeArrowheads="1"/>
          </p:cNvSpPr>
          <p:nvPr>
            <p:ph type="title"/>
          </p:nvPr>
        </p:nvSpPr>
        <p:spPr>
          <a:xfrm>
            <a:off x="457200" y="274638"/>
            <a:ext cx="8229600" cy="558800"/>
          </a:xfrm>
        </p:spPr>
        <p:txBody>
          <a:bodyPr/>
          <a:lstStyle/>
          <a:p>
            <a:r>
              <a:rPr lang="en-US" sz="2600" b="1" smtClean="0">
                <a:solidFill>
                  <a:srgbClr val="FF0000"/>
                </a:solidFill>
              </a:rPr>
              <a:t>SSD ON VERTICAL SAG CURVES</a:t>
            </a:r>
          </a:p>
        </p:txBody>
      </p:sp>
      <p:sp>
        <p:nvSpPr>
          <p:cNvPr id="22532" name="Rectangle 3"/>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2533"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2534" name="Rectangle 3"/>
          <p:cNvSpPr>
            <a:spLocks noChangeArrowheads="1"/>
          </p:cNvSpPr>
          <p:nvPr/>
        </p:nvSpPr>
        <p:spPr bwMode="auto">
          <a:xfrm>
            <a:off x="209550" y="931863"/>
            <a:ext cx="8701088" cy="508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buFontTx/>
              <a:buChar char="•"/>
            </a:pPr>
            <a:r>
              <a:rPr lang="en-US" sz="2200"/>
              <a:t>Since SSD is unrestricted on sag curves during daylight hours, nighttime conditions govern design (assuming that the road is not illuminated).</a:t>
            </a:r>
          </a:p>
          <a:p>
            <a:pPr marL="342900" indent="-342900" eaLnBrk="0" hangingPunct="0">
              <a:spcBef>
                <a:spcPct val="20000"/>
              </a:spcBef>
              <a:buFontTx/>
              <a:buChar char="•"/>
            </a:pPr>
            <a:r>
              <a:rPr lang="en-US" sz="2200"/>
              <a:t>Thus, the critical concern for sag curves is the headlight sight distance (i.e., the length of road illuminated by the vehicle’s headlights), which is a function of the height of the headlight above the roadway, </a:t>
            </a:r>
            <a:r>
              <a:rPr lang="en-US" sz="2200" i="1"/>
              <a:t>H</a:t>
            </a:r>
            <a:r>
              <a:rPr lang="en-US" sz="2200"/>
              <a:t>, and the inclined upward angle of the headlight beam, relative to the horizontal plane of the car, </a:t>
            </a:r>
            <a:r>
              <a:rPr lang="en-US" sz="2200" i="1">
                <a:latin typeface="Symbol" pitchFamily="18" charset="2"/>
              </a:rPr>
              <a:t>b</a:t>
            </a:r>
            <a:endParaRPr lang="en-US" sz="2200" i="1"/>
          </a:p>
        </p:txBody>
      </p:sp>
      <p:pic>
        <p:nvPicPr>
          <p:cNvPr id="22535" name="Picture 8" descr="ssw-F-3-6"/>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l="330" r="330"/>
          <a:stretch>
            <a:fillRect/>
          </a:stretch>
        </p:blipFill>
        <p:spPr>
          <a:xfrm>
            <a:off x="928688" y="3914775"/>
            <a:ext cx="7235825" cy="2292350"/>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F26D2FA-F9E3-4A51-B99F-6C112F21F584}" type="slidenum">
              <a:rPr lang="en-CA" smtClean="0"/>
              <a:pPr eaLnBrk="1" hangingPunct="1"/>
              <a:t>22</a:t>
            </a:fld>
            <a:endParaRPr lang="en-CA" smtClean="0"/>
          </a:p>
        </p:txBody>
      </p:sp>
      <p:sp>
        <p:nvSpPr>
          <p:cNvPr id="23555" name="Rectangle 2"/>
          <p:cNvSpPr>
            <a:spLocks noGrp="1" noChangeArrowheads="1"/>
          </p:cNvSpPr>
          <p:nvPr>
            <p:ph type="title"/>
          </p:nvPr>
        </p:nvSpPr>
        <p:spPr>
          <a:xfrm>
            <a:off x="457200" y="274638"/>
            <a:ext cx="8229600" cy="558800"/>
          </a:xfrm>
        </p:spPr>
        <p:txBody>
          <a:bodyPr/>
          <a:lstStyle/>
          <a:p>
            <a:r>
              <a:rPr lang="en-US" sz="2600" b="1" smtClean="0">
                <a:solidFill>
                  <a:srgbClr val="FF0000"/>
                </a:solidFill>
              </a:rPr>
              <a:t>MINIMUM LENGTH OF SAG CURVE</a:t>
            </a:r>
            <a:endParaRPr lang="en-US" sz="4000" smtClean="0"/>
          </a:p>
        </p:txBody>
      </p:sp>
      <p:sp>
        <p:nvSpPr>
          <p:cNvPr id="23556" name="Rectangle 3"/>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3557"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3558" name="Rectangle 3"/>
          <p:cNvSpPr>
            <a:spLocks noChangeArrowheads="1"/>
          </p:cNvSpPr>
          <p:nvPr/>
        </p:nvSpPr>
        <p:spPr bwMode="auto">
          <a:xfrm>
            <a:off x="209550" y="931863"/>
            <a:ext cx="8701088" cy="508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buFontTx/>
              <a:buChar char="•"/>
            </a:pPr>
            <a:r>
              <a:rPr lang="en-US" sz="2200" dirty="0"/>
              <a:t>Like crest curves, we need expressions for determining the minimum length </a:t>
            </a:r>
            <a:r>
              <a:rPr lang="en-US" sz="2200"/>
              <a:t>of </a:t>
            </a:r>
            <a:r>
              <a:rPr lang="en-US" sz="2200" smtClean="0"/>
              <a:t>sag curve </a:t>
            </a:r>
            <a:r>
              <a:rPr lang="en-US" sz="2200" dirty="0"/>
              <a:t>required for adequate SSD:</a:t>
            </a:r>
          </a:p>
          <a:p>
            <a:pPr marL="342900" indent="-342900" eaLnBrk="0" hangingPunct="0">
              <a:buFontTx/>
              <a:buChar char="•"/>
            </a:pPr>
            <a:endParaRPr lang="en-US" sz="2200" dirty="0"/>
          </a:p>
          <a:p>
            <a:pPr marL="342900" indent="-342900" eaLnBrk="0" hangingPunct="0">
              <a:buFontTx/>
              <a:buChar char="•"/>
            </a:pPr>
            <a:endParaRPr lang="en-US" sz="2200" dirty="0"/>
          </a:p>
          <a:p>
            <a:pPr marL="342900" indent="-342900" eaLnBrk="0" hangingPunct="0">
              <a:buFontTx/>
              <a:buChar char="•"/>
            </a:pPr>
            <a:endParaRPr lang="en-US" sz="2200" dirty="0"/>
          </a:p>
          <a:p>
            <a:pPr marL="342900" indent="-342900" eaLnBrk="0" hangingPunct="0">
              <a:buFontTx/>
              <a:buChar char="•"/>
            </a:pPr>
            <a:endParaRPr lang="en-US" sz="2200" dirty="0"/>
          </a:p>
          <a:p>
            <a:pPr marL="342900" indent="-342900" eaLnBrk="0" hangingPunct="0">
              <a:buFontTx/>
              <a:buChar char="•"/>
            </a:pPr>
            <a:endParaRPr lang="en-US" sz="2200" dirty="0"/>
          </a:p>
          <a:p>
            <a:pPr marL="342900" indent="-342900" eaLnBrk="0" hangingPunct="0">
              <a:buFontTx/>
              <a:buChar char="•"/>
            </a:pPr>
            <a:endParaRPr lang="en-US" sz="2200" dirty="0"/>
          </a:p>
          <a:p>
            <a:pPr marL="342900" indent="-342900" eaLnBrk="0" hangingPunct="0">
              <a:buFontTx/>
              <a:buChar char="•"/>
            </a:pPr>
            <a:endParaRPr lang="en-US" sz="2200" dirty="0"/>
          </a:p>
          <a:p>
            <a:pPr marL="342900" indent="-342900" eaLnBrk="0" hangingPunct="0">
              <a:buFontTx/>
              <a:buChar char="•"/>
            </a:pPr>
            <a:r>
              <a:rPr lang="en-US" sz="2200" dirty="0"/>
              <a:t>Current AASHTO design standards (2004) use </a:t>
            </a:r>
            <a:r>
              <a:rPr lang="en-US" sz="2200" i="1" dirty="0"/>
              <a:t>H</a:t>
            </a:r>
            <a:r>
              <a:rPr lang="en-US" sz="2200" dirty="0"/>
              <a:t> (headlight height) as 600 mm and </a:t>
            </a:r>
            <a:r>
              <a:rPr lang="en-US" sz="2200" i="1" dirty="0">
                <a:sym typeface="Symbol" pitchFamily="18" charset="2"/>
              </a:rPr>
              <a:t></a:t>
            </a:r>
            <a:r>
              <a:rPr lang="en-US" sz="2200" dirty="0"/>
              <a:t> (headlight angle) as 1</a:t>
            </a:r>
            <a:r>
              <a:rPr lang="en-US" sz="2200" dirty="0">
                <a:cs typeface="Times New Roman" pitchFamily="18" charset="0"/>
              </a:rPr>
              <a:t>°:</a:t>
            </a:r>
          </a:p>
        </p:txBody>
      </p:sp>
      <p:graphicFrame>
        <p:nvGraphicFramePr>
          <p:cNvPr id="23559" name="Object 8"/>
          <p:cNvGraphicFramePr>
            <a:graphicFrameLocks noChangeAspect="1"/>
          </p:cNvGraphicFramePr>
          <p:nvPr/>
        </p:nvGraphicFramePr>
        <p:xfrm>
          <a:off x="2525713" y="3043238"/>
          <a:ext cx="4465637" cy="635000"/>
        </p:xfrm>
        <a:graphic>
          <a:graphicData uri="http://schemas.openxmlformats.org/presentationml/2006/ole">
            <mc:AlternateContent xmlns:mc="http://schemas.openxmlformats.org/markup-compatibility/2006">
              <mc:Choice xmlns:v="urn:schemas-microsoft-com:vml" Requires="v">
                <p:oleObj spid="_x0000_s23589" name="Equation" r:id="rId4" imgW="3149600" imgH="393700" progId="Equation.3">
                  <p:embed/>
                </p:oleObj>
              </mc:Choice>
              <mc:Fallback>
                <p:oleObj name="Equation" r:id="rId4" imgW="3149600" imgH="393700" progId="Equation.3">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5713" y="3043238"/>
                        <a:ext cx="4465637" cy="635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560" name="Object 9"/>
          <p:cNvGraphicFramePr>
            <a:graphicFrameLocks noChangeAspect="1"/>
          </p:cNvGraphicFramePr>
          <p:nvPr/>
        </p:nvGraphicFramePr>
        <p:xfrm>
          <a:off x="2578100" y="2043113"/>
          <a:ext cx="3776663" cy="676275"/>
        </p:xfrm>
        <a:graphic>
          <a:graphicData uri="http://schemas.openxmlformats.org/presentationml/2006/ole">
            <mc:AlternateContent xmlns:mc="http://schemas.openxmlformats.org/markup-compatibility/2006">
              <mc:Choice xmlns:v="urn:schemas-microsoft-com:vml" Requires="v">
                <p:oleObj spid="_x0000_s23590" name="Equation" r:id="rId6" imgW="2476500" imgH="444500" progId="Equation.3">
                  <p:embed/>
                </p:oleObj>
              </mc:Choice>
              <mc:Fallback>
                <p:oleObj name="Equation" r:id="rId6" imgW="2476500" imgH="444500" progId="Equation.3">
                  <p:embed/>
                  <p:pic>
                    <p:nvPicPr>
                      <p:cNvPr id="0"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78100" y="2043113"/>
                        <a:ext cx="3776663" cy="676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561" name="Object 10"/>
          <p:cNvGraphicFramePr>
            <a:graphicFrameLocks noGrp="1" noChangeAspect="1"/>
          </p:cNvGraphicFramePr>
          <p:nvPr>
            <p:ph idx="1"/>
          </p:nvPr>
        </p:nvGraphicFramePr>
        <p:xfrm>
          <a:off x="3152775" y="4913313"/>
          <a:ext cx="3624263" cy="1392237"/>
        </p:xfrm>
        <a:graphic>
          <a:graphicData uri="http://schemas.openxmlformats.org/presentationml/2006/ole">
            <mc:AlternateContent xmlns:mc="http://schemas.openxmlformats.org/markup-compatibility/2006">
              <mc:Choice xmlns:v="urn:schemas-microsoft-com:vml" Requires="v">
                <p:oleObj spid="_x0000_s23591" name="Equation" r:id="rId8" imgW="2743200" imgH="1054100" progId="Equation.3">
                  <p:embed/>
                </p:oleObj>
              </mc:Choice>
              <mc:Fallback>
                <p:oleObj name="Equation" r:id="rId8" imgW="2743200" imgH="1054100" progId="Equation.3">
                  <p:embed/>
                  <p:pic>
                    <p:nvPicPr>
                      <p:cNvPr id="0"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52775" y="4913313"/>
                        <a:ext cx="3624263" cy="1392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B2AD585-50F2-47E7-A225-A55CCC67B77C}" type="slidenum">
              <a:rPr lang="en-CA" smtClean="0"/>
              <a:pPr eaLnBrk="1" hangingPunct="1"/>
              <a:t>23</a:t>
            </a:fld>
            <a:endParaRPr lang="en-CA" smtClean="0"/>
          </a:p>
        </p:txBody>
      </p:sp>
      <p:sp>
        <p:nvSpPr>
          <p:cNvPr id="24579" name="Rectangle 2"/>
          <p:cNvSpPr>
            <a:spLocks noGrp="1" noChangeArrowheads="1"/>
          </p:cNvSpPr>
          <p:nvPr>
            <p:ph type="title"/>
          </p:nvPr>
        </p:nvSpPr>
        <p:spPr>
          <a:xfrm>
            <a:off x="427038" y="369888"/>
            <a:ext cx="8229600" cy="1143000"/>
          </a:xfrm>
        </p:spPr>
        <p:txBody>
          <a:bodyPr/>
          <a:lstStyle/>
          <a:p>
            <a:r>
              <a:rPr lang="en-US" sz="2600" b="1" smtClean="0">
                <a:solidFill>
                  <a:srgbClr val="FF0000"/>
                </a:solidFill>
              </a:rPr>
              <a:t>‘K’ VALUES TO SATISFY SSD</a:t>
            </a:r>
            <a:br>
              <a:rPr lang="en-US" sz="2600" b="1" smtClean="0">
                <a:solidFill>
                  <a:srgbClr val="FF0000"/>
                </a:solidFill>
              </a:rPr>
            </a:br>
            <a:r>
              <a:rPr lang="en-US" sz="2200" b="1" smtClean="0">
                <a:solidFill>
                  <a:srgbClr val="0000FF"/>
                </a:solidFill>
              </a:rPr>
              <a:t>(SAG CURVE)</a:t>
            </a:r>
            <a:r>
              <a:rPr lang="en-US" sz="4000" smtClean="0"/>
              <a:t> </a:t>
            </a:r>
          </a:p>
        </p:txBody>
      </p:sp>
      <p:sp>
        <p:nvSpPr>
          <p:cNvPr id="24580" name="Rectangle 3"/>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4581"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pic>
        <p:nvPicPr>
          <p:cNvPr id="24582" name="Picture 7"/>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1217613" y="1673225"/>
            <a:ext cx="6946900" cy="4330700"/>
          </a:xfr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EFC9551-D1FE-4887-A958-1B8444AA661A}" type="slidenum">
              <a:rPr lang="en-CA" smtClean="0"/>
              <a:pPr eaLnBrk="1" hangingPunct="1"/>
              <a:t>24</a:t>
            </a:fld>
            <a:endParaRPr lang="en-CA" smtClean="0"/>
          </a:p>
        </p:txBody>
      </p:sp>
      <p:sp>
        <p:nvSpPr>
          <p:cNvPr id="25603" name="Rectangle 2"/>
          <p:cNvSpPr>
            <a:spLocks noGrp="1" noChangeArrowheads="1"/>
          </p:cNvSpPr>
          <p:nvPr>
            <p:ph type="title"/>
          </p:nvPr>
        </p:nvSpPr>
        <p:spPr>
          <a:xfrm>
            <a:off x="473075" y="431800"/>
            <a:ext cx="8229600" cy="558800"/>
          </a:xfrm>
        </p:spPr>
        <p:txBody>
          <a:bodyPr/>
          <a:lstStyle/>
          <a:p>
            <a:r>
              <a:rPr lang="en-US" sz="2600" b="1" smtClean="0">
                <a:solidFill>
                  <a:srgbClr val="FF0000"/>
                </a:solidFill>
              </a:rPr>
              <a:t>UNDERPASS SIGHT DISTANCE ON SAG CURVES</a:t>
            </a:r>
          </a:p>
        </p:txBody>
      </p:sp>
      <p:sp>
        <p:nvSpPr>
          <p:cNvPr id="25604" name="Rectangle 3"/>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5605"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5606" name="Rectangle 3"/>
          <p:cNvSpPr>
            <a:spLocks noChangeArrowheads="1"/>
          </p:cNvSpPr>
          <p:nvPr/>
        </p:nvSpPr>
        <p:spPr bwMode="auto">
          <a:xfrm>
            <a:off x="209550" y="1214438"/>
            <a:ext cx="8701088" cy="480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buFontTx/>
              <a:buChar char="•"/>
            </a:pPr>
            <a:r>
              <a:rPr lang="en-US" sz="2400"/>
              <a:t>A structure passing over a sag curve may block a driver’s line-of-sight over the full length of the curve. </a:t>
            </a:r>
          </a:p>
        </p:txBody>
      </p:sp>
      <p:pic>
        <p:nvPicPr>
          <p:cNvPr id="25607" name="Picture 4" descr="fig 3_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 y="2397125"/>
            <a:ext cx="7540625" cy="338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20BB167-D2A2-436A-A2B4-684E3E9F8ADD}" type="slidenum">
              <a:rPr lang="en-CA" smtClean="0"/>
              <a:pPr eaLnBrk="1" hangingPunct="1"/>
              <a:t>25</a:t>
            </a:fld>
            <a:endParaRPr lang="en-CA" smtClean="0"/>
          </a:p>
        </p:txBody>
      </p:sp>
      <p:sp>
        <p:nvSpPr>
          <p:cNvPr id="26627" name="Rectangle 2"/>
          <p:cNvSpPr>
            <a:spLocks noGrp="1" noChangeArrowheads="1"/>
          </p:cNvSpPr>
          <p:nvPr>
            <p:ph type="title"/>
          </p:nvPr>
        </p:nvSpPr>
        <p:spPr>
          <a:xfrm>
            <a:off x="457200" y="431800"/>
            <a:ext cx="8229600" cy="558800"/>
          </a:xfrm>
        </p:spPr>
        <p:txBody>
          <a:bodyPr/>
          <a:lstStyle/>
          <a:p>
            <a:r>
              <a:rPr lang="en-US" sz="2600" b="1" smtClean="0">
                <a:solidFill>
                  <a:srgbClr val="FF0000"/>
                </a:solidFill>
              </a:rPr>
              <a:t>UNDERPASS SIGHT DISTANCE ON SAG CURVES</a:t>
            </a:r>
          </a:p>
        </p:txBody>
      </p:sp>
      <p:sp>
        <p:nvSpPr>
          <p:cNvPr id="26628" name="Rectangle 3"/>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6629"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6630" name="Rectangle 3"/>
          <p:cNvSpPr>
            <a:spLocks noChangeArrowheads="1"/>
          </p:cNvSpPr>
          <p:nvPr/>
        </p:nvSpPr>
        <p:spPr bwMode="auto">
          <a:xfrm>
            <a:off x="209550" y="1198563"/>
            <a:ext cx="8701088" cy="481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buFontTx/>
              <a:buChar char="•"/>
            </a:pPr>
            <a:r>
              <a:rPr lang="en-US" sz="2400"/>
              <a:t>From properties of parabola for equal-tangent curve, the following formulas determine the minimum length to satisfy SSD:</a:t>
            </a:r>
          </a:p>
          <a:p>
            <a:pPr marL="342900" indent="-342900" eaLnBrk="0" hangingPunct="0">
              <a:spcBef>
                <a:spcPct val="20000"/>
              </a:spcBef>
              <a:buFontTx/>
              <a:buChar char="•"/>
            </a:pPr>
            <a:endParaRPr lang="en-US" sz="2400"/>
          </a:p>
          <a:p>
            <a:pPr marL="342900" indent="-342900" eaLnBrk="0" hangingPunct="0">
              <a:spcBef>
                <a:spcPct val="20000"/>
              </a:spcBef>
              <a:buFontTx/>
              <a:buChar char="•"/>
            </a:pPr>
            <a:endParaRPr lang="en-US" sz="2400"/>
          </a:p>
          <a:p>
            <a:pPr marL="342900" indent="-342900" eaLnBrk="0" hangingPunct="0">
              <a:spcBef>
                <a:spcPct val="20000"/>
              </a:spcBef>
              <a:buFontTx/>
              <a:buChar char="•"/>
            </a:pPr>
            <a:endParaRPr lang="en-US" sz="2400"/>
          </a:p>
          <a:p>
            <a:pPr marL="342900" indent="-342900" eaLnBrk="0" hangingPunct="0">
              <a:spcBef>
                <a:spcPct val="20000"/>
              </a:spcBef>
              <a:buFontTx/>
              <a:buChar char="•"/>
            </a:pPr>
            <a:endParaRPr lang="en-US" sz="2400"/>
          </a:p>
          <a:p>
            <a:pPr marL="342900" indent="-342900" eaLnBrk="0" hangingPunct="0">
              <a:spcBef>
                <a:spcPct val="20000"/>
              </a:spcBef>
              <a:buFontTx/>
              <a:buChar char="•"/>
            </a:pPr>
            <a:endParaRPr lang="en-US" sz="2400"/>
          </a:p>
          <a:p>
            <a:pPr marL="342900" indent="-342900" eaLnBrk="0" hangingPunct="0">
              <a:spcBef>
                <a:spcPct val="20000"/>
              </a:spcBef>
              <a:buFontTx/>
              <a:buChar char="•"/>
            </a:pPr>
            <a:endParaRPr lang="en-US" sz="2400"/>
          </a:p>
          <a:p>
            <a:pPr marL="342900" indent="-342900" eaLnBrk="0" hangingPunct="0">
              <a:spcBef>
                <a:spcPct val="20000"/>
              </a:spcBef>
              <a:buFontTx/>
              <a:buChar char="•"/>
            </a:pPr>
            <a:endParaRPr lang="en-US" sz="2400"/>
          </a:p>
        </p:txBody>
      </p:sp>
      <p:graphicFrame>
        <p:nvGraphicFramePr>
          <p:cNvPr id="26631" name="Object 2"/>
          <p:cNvGraphicFramePr>
            <a:graphicFrameLocks noChangeAspect="1"/>
          </p:cNvGraphicFramePr>
          <p:nvPr>
            <p:extLst>
              <p:ext uri="{D42A27DB-BD31-4B8C-83A1-F6EECF244321}">
                <p14:modId xmlns:p14="http://schemas.microsoft.com/office/powerpoint/2010/main" val="1792280404"/>
              </p:ext>
            </p:extLst>
          </p:nvPr>
        </p:nvGraphicFramePr>
        <p:xfrm>
          <a:off x="1743075" y="2454275"/>
          <a:ext cx="4833938" cy="1250950"/>
        </p:xfrm>
        <a:graphic>
          <a:graphicData uri="http://schemas.openxmlformats.org/presentationml/2006/ole">
            <mc:AlternateContent xmlns:mc="http://schemas.openxmlformats.org/markup-compatibility/2006">
              <mc:Choice xmlns:v="urn:schemas-microsoft-com:vml" Requires="v">
                <p:oleObj spid="_x0000_s26651" name="Equation" r:id="rId4" imgW="2616120" imgH="672840" progId="Equation.3">
                  <p:embed/>
                </p:oleObj>
              </mc:Choice>
              <mc:Fallback>
                <p:oleObj name="Equation" r:id="rId4" imgW="2616120" imgH="672840" progId="Equation.3">
                  <p:embed/>
                  <p:pic>
                    <p:nvPicPr>
                      <p:cNvPr id="0" name="Picture 9"/>
                      <p:cNvPicPr>
                        <a:picLocks noChangeAspect="1" noChangeArrowheads="1"/>
                      </p:cNvPicPr>
                      <p:nvPr/>
                    </p:nvPicPr>
                    <p:blipFill>
                      <a:blip r:embed="rId5"/>
                      <a:srcRect/>
                      <a:stretch>
                        <a:fillRect/>
                      </a:stretch>
                    </p:blipFill>
                    <p:spPr bwMode="auto">
                      <a:xfrm>
                        <a:off x="1743075" y="2454275"/>
                        <a:ext cx="4833938" cy="1250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6632" name="Object 3"/>
          <p:cNvGraphicFramePr>
            <a:graphicFrameLocks noChangeAspect="1"/>
          </p:cNvGraphicFramePr>
          <p:nvPr>
            <p:extLst>
              <p:ext uri="{D42A27DB-BD31-4B8C-83A1-F6EECF244321}">
                <p14:modId xmlns:p14="http://schemas.microsoft.com/office/powerpoint/2010/main" val="1762616897"/>
              </p:ext>
            </p:extLst>
          </p:nvPr>
        </p:nvGraphicFramePr>
        <p:xfrm>
          <a:off x="1362075" y="4291013"/>
          <a:ext cx="5797550" cy="1163637"/>
        </p:xfrm>
        <a:graphic>
          <a:graphicData uri="http://schemas.openxmlformats.org/presentationml/2006/ole">
            <mc:AlternateContent xmlns:mc="http://schemas.openxmlformats.org/markup-compatibility/2006">
              <mc:Choice xmlns:v="urn:schemas-microsoft-com:vml" Requires="v">
                <p:oleObj spid="_x0000_s26652" name="Equation" r:id="rId6" imgW="3174840" imgH="634680" progId="Equation.3">
                  <p:embed/>
                </p:oleObj>
              </mc:Choice>
              <mc:Fallback>
                <p:oleObj name="Equation" r:id="rId6" imgW="3174840" imgH="634680" progId="Equation.3">
                  <p:embed/>
                  <p:pic>
                    <p:nvPicPr>
                      <p:cNvPr id="0" name="Picture 10"/>
                      <p:cNvPicPr>
                        <a:picLocks noChangeAspect="1" noChangeArrowheads="1"/>
                      </p:cNvPicPr>
                      <p:nvPr/>
                    </p:nvPicPr>
                    <p:blipFill>
                      <a:blip r:embed="rId7"/>
                      <a:srcRect/>
                      <a:stretch>
                        <a:fillRect/>
                      </a:stretch>
                    </p:blipFill>
                    <p:spPr bwMode="auto">
                      <a:xfrm>
                        <a:off x="1362075" y="4291013"/>
                        <a:ext cx="5797550" cy="11636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C672FC9-7298-4C19-8475-CF6C12E3BEFD}" type="slidenum">
              <a:rPr lang="en-CA" smtClean="0"/>
              <a:pPr eaLnBrk="1" hangingPunct="1"/>
              <a:t>26</a:t>
            </a:fld>
            <a:endParaRPr lang="en-CA" smtClean="0"/>
          </a:p>
        </p:txBody>
      </p:sp>
      <p:sp>
        <p:nvSpPr>
          <p:cNvPr id="27651" name="Rectangle 2"/>
          <p:cNvSpPr>
            <a:spLocks noGrp="1" noChangeArrowheads="1"/>
          </p:cNvSpPr>
          <p:nvPr>
            <p:ph type="title"/>
          </p:nvPr>
        </p:nvSpPr>
        <p:spPr>
          <a:xfrm>
            <a:off x="457200" y="431800"/>
            <a:ext cx="8229600" cy="558800"/>
          </a:xfrm>
        </p:spPr>
        <p:txBody>
          <a:bodyPr/>
          <a:lstStyle/>
          <a:p>
            <a:r>
              <a:rPr lang="en-US" sz="2600" b="1" smtClean="0">
                <a:solidFill>
                  <a:srgbClr val="FF0000"/>
                </a:solidFill>
              </a:rPr>
              <a:t>UNDERPASS SIGHT DISTANCE ON SAG CURVES</a:t>
            </a:r>
          </a:p>
        </p:txBody>
      </p:sp>
      <p:sp>
        <p:nvSpPr>
          <p:cNvPr id="27652" name="Rectangle 3"/>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7653"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7654" name="Rectangle 3"/>
          <p:cNvSpPr>
            <a:spLocks noChangeArrowheads="1"/>
          </p:cNvSpPr>
          <p:nvPr/>
        </p:nvSpPr>
        <p:spPr bwMode="auto">
          <a:xfrm>
            <a:off x="209550" y="1198563"/>
            <a:ext cx="8701088" cy="481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buFontTx/>
              <a:buChar char="•"/>
            </a:pPr>
            <a:r>
              <a:rPr lang="en-US" sz="2400"/>
              <a:t>Current AASHTO design standards (2004) use </a:t>
            </a:r>
            <a:r>
              <a:rPr lang="en-US" sz="2400" i="1"/>
              <a:t>H</a:t>
            </a:r>
            <a:r>
              <a:rPr lang="en-US" sz="2400" baseline="-10000"/>
              <a:t>1</a:t>
            </a:r>
            <a:r>
              <a:rPr lang="en-US" sz="2400"/>
              <a:t> (driver’s eye height) as 2.4 m for a truck driver and </a:t>
            </a:r>
            <a:r>
              <a:rPr lang="en-US" sz="2400" i="1">
                <a:sym typeface="Symbol" pitchFamily="18" charset="2"/>
              </a:rPr>
              <a:t>H</a:t>
            </a:r>
            <a:r>
              <a:rPr lang="en-US" sz="2400" baseline="-10000">
                <a:sym typeface="Symbol" pitchFamily="18" charset="2"/>
              </a:rPr>
              <a:t>2</a:t>
            </a:r>
            <a:r>
              <a:rPr lang="en-US" sz="2400">
                <a:sym typeface="Symbol" pitchFamily="18" charset="2"/>
              </a:rPr>
              <a:t> (object height) as 600 mm:</a:t>
            </a:r>
          </a:p>
          <a:p>
            <a:pPr marL="342900" indent="-342900" eaLnBrk="0" hangingPunct="0">
              <a:spcBef>
                <a:spcPct val="20000"/>
              </a:spcBef>
            </a:pPr>
            <a:endParaRPr lang="en-US" sz="2400"/>
          </a:p>
          <a:p>
            <a:pPr marL="342900" indent="-342900" eaLnBrk="0" hangingPunct="0">
              <a:spcBef>
                <a:spcPct val="20000"/>
              </a:spcBef>
              <a:buFontTx/>
              <a:buChar char="•"/>
            </a:pPr>
            <a:endParaRPr lang="en-US" sz="2400"/>
          </a:p>
          <a:p>
            <a:pPr marL="342900" indent="-342900" eaLnBrk="0" hangingPunct="0">
              <a:spcBef>
                <a:spcPct val="20000"/>
              </a:spcBef>
              <a:buFontTx/>
              <a:buChar char="•"/>
            </a:pPr>
            <a:endParaRPr lang="en-US" sz="2400"/>
          </a:p>
          <a:p>
            <a:pPr marL="342900" indent="-342900" eaLnBrk="0" hangingPunct="0">
              <a:spcBef>
                <a:spcPct val="20000"/>
              </a:spcBef>
              <a:buFontTx/>
              <a:buChar char="•"/>
            </a:pPr>
            <a:endParaRPr lang="en-US" sz="2400"/>
          </a:p>
          <a:p>
            <a:pPr marL="342900" indent="-342900" eaLnBrk="0" hangingPunct="0">
              <a:spcBef>
                <a:spcPct val="20000"/>
              </a:spcBef>
              <a:buFontTx/>
              <a:buChar char="•"/>
            </a:pPr>
            <a:endParaRPr lang="en-US" sz="2400"/>
          </a:p>
          <a:p>
            <a:pPr marL="342900" indent="-342900" eaLnBrk="0" hangingPunct="0">
              <a:spcBef>
                <a:spcPct val="20000"/>
              </a:spcBef>
              <a:buFontTx/>
              <a:buChar char="•"/>
            </a:pPr>
            <a:endParaRPr lang="en-US" sz="2400"/>
          </a:p>
          <a:p>
            <a:pPr marL="342900" indent="-342900" eaLnBrk="0" hangingPunct="0">
              <a:spcBef>
                <a:spcPct val="20000"/>
              </a:spcBef>
              <a:buFontTx/>
              <a:buChar char="•"/>
            </a:pPr>
            <a:endParaRPr lang="en-US" sz="2400"/>
          </a:p>
          <a:p>
            <a:pPr marL="342900" indent="-342900" eaLnBrk="0" hangingPunct="0">
              <a:spcBef>
                <a:spcPct val="20000"/>
              </a:spcBef>
              <a:buFontTx/>
              <a:buChar char="•"/>
            </a:pPr>
            <a:endParaRPr lang="en-US" sz="2400"/>
          </a:p>
        </p:txBody>
      </p:sp>
      <p:graphicFrame>
        <p:nvGraphicFramePr>
          <p:cNvPr id="27655" name="Object 2"/>
          <p:cNvGraphicFramePr>
            <a:graphicFrameLocks noChangeAspect="1"/>
          </p:cNvGraphicFramePr>
          <p:nvPr>
            <p:extLst>
              <p:ext uri="{D42A27DB-BD31-4B8C-83A1-F6EECF244321}">
                <p14:modId xmlns:p14="http://schemas.microsoft.com/office/powerpoint/2010/main" val="2243303106"/>
              </p:ext>
            </p:extLst>
          </p:nvPr>
        </p:nvGraphicFramePr>
        <p:xfrm>
          <a:off x="2011363" y="3032125"/>
          <a:ext cx="3822700" cy="849313"/>
        </p:xfrm>
        <a:graphic>
          <a:graphicData uri="http://schemas.openxmlformats.org/presentationml/2006/ole">
            <mc:AlternateContent xmlns:mc="http://schemas.openxmlformats.org/markup-compatibility/2006">
              <mc:Choice xmlns:v="urn:schemas-microsoft-com:vml" Requires="v">
                <p:oleObj spid="_x0000_s27675" name="Equation" r:id="rId4" imgW="2070000" imgH="457200" progId="Equation.3">
                  <p:embed/>
                </p:oleObj>
              </mc:Choice>
              <mc:Fallback>
                <p:oleObj name="Equation" r:id="rId4" imgW="2070000" imgH="457200" progId="Equation.3">
                  <p:embed/>
                  <p:pic>
                    <p:nvPicPr>
                      <p:cNvPr id="0" name="Picture 9"/>
                      <p:cNvPicPr>
                        <a:picLocks noChangeAspect="1" noChangeArrowheads="1"/>
                      </p:cNvPicPr>
                      <p:nvPr/>
                    </p:nvPicPr>
                    <p:blipFill>
                      <a:blip r:embed="rId5"/>
                      <a:srcRect/>
                      <a:stretch>
                        <a:fillRect/>
                      </a:stretch>
                    </p:blipFill>
                    <p:spPr bwMode="auto">
                      <a:xfrm>
                        <a:off x="2011363" y="3032125"/>
                        <a:ext cx="3822700" cy="849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656" name="Object 3"/>
          <p:cNvGraphicFramePr>
            <a:graphicFrameLocks noChangeAspect="1"/>
          </p:cNvGraphicFramePr>
          <p:nvPr>
            <p:extLst>
              <p:ext uri="{D42A27DB-BD31-4B8C-83A1-F6EECF244321}">
                <p14:modId xmlns:p14="http://schemas.microsoft.com/office/powerpoint/2010/main" val="3526194510"/>
              </p:ext>
            </p:extLst>
          </p:nvPr>
        </p:nvGraphicFramePr>
        <p:xfrm>
          <a:off x="1871663" y="4511675"/>
          <a:ext cx="4778375" cy="720725"/>
        </p:xfrm>
        <a:graphic>
          <a:graphicData uri="http://schemas.openxmlformats.org/presentationml/2006/ole">
            <mc:AlternateContent xmlns:mc="http://schemas.openxmlformats.org/markup-compatibility/2006">
              <mc:Choice xmlns:v="urn:schemas-microsoft-com:vml" Requires="v">
                <p:oleObj spid="_x0000_s27676" name="Equation" r:id="rId6" imgW="2616120" imgH="393480" progId="Equation.3">
                  <p:embed/>
                </p:oleObj>
              </mc:Choice>
              <mc:Fallback>
                <p:oleObj name="Equation" r:id="rId6" imgW="2616120" imgH="393480" progId="Equation.3">
                  <p:embed/>
                  <p:pic>
                    <p:nvPicPr>
                      <p:cNvPr id="0" name="Picture 10"/>
                      <p:cNvPicPr>
                        <a:picLocks noChangeAspect="1" noChangeArrowheads="1"/>
                      </p:cNvPicPr>
                      <p:nvPr/>
                    </p:nvPicPr>
                    <p:blipFill>
                      <a:blip r:embed="rId7"/>
                      <a:srcRect/>
                      <a:stretch>
                        <a:fillRect/>
                      </a:stretch>
                    </p:blipFill>
                    <p:spPr bwMode="auto">
                      <a:xfrm>
                        <a:off x="1871663" y="4511675"/>
                        <a:ext cx="4778375" cy="720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47911AD-60E9-493A-9F22-999376AAA8D5}" type="slidenum">
              <a:rPr lang="en-CA" smtClean="0"/>
              <a:pPr eaLnBrk="1" hangingPunct="1"/>
              <a:t>27</a:t>
            </a:fld>
            <a:endParaRPr lang="en-CA" smtClean="0"/>
          </a:p>
        </p:txBody>
      </p:sp>
      <p:sp>
        <p:nvSpPr>
          <p:cNvPr id="28675" name="Rectangle 2"/>
          <p:cNvSpPr>
            <a:spLocks noGrp="1" noChangeArrowheads="1"/>
          </p:cNvSpPr>
          <p:nvPr>
            <p:ph type="title"/>
          </p:nvPr>
        </p:nvSpPr>
        <p:spPr>
          <a:xfrm>
            <a:off x="457200" y="274638"/>
            <a:ext cx="8229600" cy="490537"/>
          </a:xfrm>
        </p:spPr>
        <p:txBody>
          <a:bodyPr/>
          <a:lstStyle/>
          <a:p>
            <a:r>
              <a:rPr lang="en-US" sz="2600" b="1" smtClean="0">
                <a:solidFill>
                  <a:srgbClr val="FF0000"/>
                </a:solidFill>
              </a:rPr>
              <a:t>EXAMPLE 4</a:t>
            </a:r>
            <a:r>
              <a:rPr lang="en-US" sz="4000" smtClean="0"/>
              <a:t> </a:t>
            </a:r>
          </a:p>
        </p:txBody>
      </p:sp>
      <p:sp>
        <p:nvSpPr>
          <p:cNvPr id="28676" name="Rectangle 3"/>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8677" name="Text Box 4"/>
          <p:cNvSpPr txBox="1">
            <a:spLocks noChangeArrowheads="1"/>
          </p:cNvSpPr>
          <p:nvPr/>
        </p:nvSpPr>
        <p:spPr bwMode="auto">
          <a:xfrm>
            <a:off x="250825" y="981075"/>
            <a:ext cx="8642350" cy="362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spcBef>
                <a:spcPct val="50000"/>
              </a:spcBef>
            </a:pPr>
            <a:r>
              <a:rPr lang="en-US" sz="2200" dirty="0"/>
              <a:t>An equal-tangent sag curve is designed for a design speed 110 km/h (</a:t>
            </a:r>
            <a:r>
              <a:rPr lang="en-US" sz="2200" dirty="0" err="1"/>
              <a:t>SSD</a:t>
            </a:r>
            <a:r>
              <a:rPr lang="en-US" sz="2200" dirty="0"/>
              <a:t> = 220 m) with initial grade of -4%, a final grade of +3%, and a length of 385 m. An overhead guide sign is being placed directly over the </a:t>
            </a:r>
            <a:r>
              <a:rPr lang="en-US" sz="2200" dirty="0" err="1"/>
              <a:t>PVI</a:t>
            </a:r>
            <a:r>
              <a:rPr lang="en-US" sz="2200" dirty="0"/>
              <a:t> of this curve. Calculate the height above the roadway where the bottom of the sign should be placed. </a:t>
            </a:r>
          </a:p>
          <a:p>
            <a:pPr eaLnBrk="1" hangingPunct="1">
              <a:spcBef>
                <a:spcPct val="50000"/>
              </a:spcBef>
            </a:pPr>
            <a:endParaRPr lang="en-US" sz="2200" dirty="0"/>
          </a:p>
          <a:p>
            <a:pPr eaLnBrk="1" hangingPunct="1">
              <a:spcBef>
                <a:spcPct val="50000"/>
              </a:spcBef>
            </a:pPr>
            <a:r>
              <a:rPr lang="en-US" sz="2000" b="1" u="sng" dirty="0"/>
              <a:t>SOLUTION:</a:t>
            </a:r>
          </a:p>
          <a:p>
            <a:pPr eaLnBrk="1" hangingPunct="1">
              <a:spcBef>
                <a:spcPct val="50000"/>
              </a:spcBef>
            </a:pPr>
            <a:endParaRPr lang="en-US" sz="2000" b="1" u="sng" dirty="0"/>
          </a:p>
          <a:p>
            <a:pPr algn="ctr">
              <a:spcBef>
                <a:spcPct val="20000"/>
              </a:spcBef>
            </a:pPr>
            <a:r>
              <a:rPr lang="en-US" sz="2200" b="1" i="1" dirty="0">
                <a:solidFill>
                  <a:srgbClr val="0000FF"/>
                </a:solidFill>
              </a:rPr>
              <a:t>[see whiteboard or page </a:t>
            </a:r>
            <a:r>
              <a:rPr lang="en-US" sz="2200" b="1" i="1" dirty="0" smtClean="0">
                <a:solidFill>
                  <a:srgbClr val="0000FF"/>
                </a:solidFill>
              </a:rPr>
              <a:t>76]</a:t>
            </a:r>
            <a:endParaRPr lang="en-US" sz="2200" b="1" i="1" dirty="0">
              <a:solidFill>
                <a:srgbClr val="0000FF"/>
              </a:solidFill>
            </a:endParaRPr>
          </a:p>
        </p:txBody>
      </p:sp>
      <p:sp>
        <p:nvSpPr>
          <p:cNvPr id="28678"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00D4780-0AB7-4867-8F8C-BDD000C3871F}" type="slidenum">
              <a:rPr lang="en-CA" smtClean="0"/>
              <a:pPr eaLnBrk="1" hangingPunct="1"/>
              <a:t>28</a:t>
            </a:fld>
            <a:endParaRPr lang="en-CA" smtClean="0"/>
          </a:p>
        </p:txBody>
      </p:sp>
      <p:sp>
        <p:nvSpPr>
          <p:cNvPr id="29699" name="Rectangle 2"/>
          <p:cNvSpPr>
            <a:spLocks noGrp="1" noChangeArrowheads="1"/>
          </p:cNvSpPr>
          <p:nvPr>
            <p:ph type="title"/>
          </p:nvPr>
        </p:nvSpPr>
        <p:spPr>
          <a:xfrm>
            <a:off x="457200" y="274638"/>
            <a:ext cx="8229600" cy="490537"/>
          </a:xfrm>
        </p:spPr>
        <p:txBody>
          <a:bodyPr/>
          <a:lstStyle/>
          <a:p>
            <a:r>
              <a:rPr lang="en-US" sz="2600" b="1" smtClean="0">
                <a:solidFill>
                  <a:srgbClr val="FF0000"/>
                </a:solidFill>
              </a:rPr>
              <a:t>EXAMPLE 5</a:t>
            </a:r>
            <a:r>
              <a:rPr lang="en-US" sz="4000" smtClean="0"/>
              <a:t> </a:t>
            </a:r>
          </a:p>
        </p:txBody>
      </p:sp>
      <p:sp>
        <p:nvSpPr>
          <p:cNvPr id="29700" name="Rectangle 3"/>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9701" name="Text Box 4"/>
          <p:cNvSpPr txBox="1">
            <a:spLocks noChangeArrowheads="1"/>
          </p:cNvSpPr>
          <p:nvPr/>
        </p:nvSpPr>
        <p:spPr bwMode="auto">
          <a:xfrm>
            <a:off x="250825" y="981075"/>
            <a:ext cx="8642350" cy="514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spcBef>
                <a:spcPct val="50000"/>
              </a:spcBef>
            </a:pPr>
            <a:r>
              <a:rPr lang="en-CA" sz="1900"/>
              <a:t>A current roadway is climbing a hill at an angle of +3.0%. The roadway starts at station 4+000 and elevation of 120 m. At station 5+000, there is an at-grade railroad crossing that goes over the sloped road. Since designers are concerned for the safety of drivers crossing the tracks, it has been proposed to cut a tunnel through the hill to pass beneath the railroad tracks and come out on the opposite side. A vertical crest curve would connect the existing roadway to the proposed tunnel with a grade of (-0.5)%. The prospective curve would start at station 4+650 and have a length of 800 meters. Engineers have stated that there must be at least 10 meters of separation between the railroad tracks and the road to build a safe tunnel. Assume an equal tangent curve. With the current design, check whether this requirement is met.</a:t>
            </a:r>
          </a:p>
          <a:p>
            <a:pPr eaLnBrk="1" hangingPunct="1">
              <a:spcBef>
                <a:spcPct val="50000"/>
              </a:spcBef>
            </a:pPr>
            <a:endParaRPr lang="en-US" sz="2200"/>
          </a:p>
          <a:p>
            <a:pPr eaLnBrk="1" hangingPunct="1">
              <a:spcBef>
                <a:spcPct val="50000"/>
              </a:spcBef>
            </a:pPr>
            <a:r>
              <a:rPr lang="en-US" sz="2000" b="1" u="sng"/>
              <a:t>SOLUTION:</a:t>
            </a:r>
          </a:p>
          <a:p>
            <a:pPr eaLnBrk="1" hangingPunct="1">
              <a:spcBef>
                <a:spcPct val="50000"/>
              </a:spcBef>
            </a:pPr>
            <a:endParaRPr lang="en-US" sz="2000" b="1" u="sng"/>
          </a:p>
          <a:p>
            <a:pPr algn="ctr">
              <a:spcBef>
                <a:spcPct val="20000"/>
              </a:spcBef>
            </a:pPr>
            <a:r>
              <a:rPr lang="en-US" sz="2200" b="1" i="1">
                <a:solidFill>
                  <a:srgbClr val="0000FF"/>
                </a:solidFill>
              </a:rPr>
              <a:t>[see whiteboard]</a:t>
            </a:r>
          </a:p>
        </p:txBody>
      </p:sp>
      <p:sp>
        <p:nvSpPr>
          <p:cNvPr id="29702"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5226199-A5AD-4E49-8C4E-26FBABE332E6}" type="slidenum">
              <a:rPr lang="en-CA" smtClean="0"/>
              <a:pPr eaLnBrk="1" hangingPunct="1"/>
              <a:t>29</a:t>
            </a:fld>
            <a:endParaRPr lang="en-CA" smtClean="0"/>
          </a:p>
        </p:txBody>
      </p:sp>
      <p:sp>
        <p:nvSpPr>
          <p:cNvPr id="30723" name="Rectangle 2"/>
          <p:cNvSpPr>
            <a:spLocks noGrp="1" noChangeArrowheads="1"/>
          </p:cNvSpPr>
          <p:nvPr>
            <p:ph type="title"/>
          </p:nvPr>
        </p:nvSpPr>
        <p:spPr>
          <a:xfrm>
            <a:off x="457200" y="274638"/>
            <a:ext cx="8229600" cy="490537"/>
          </a:xfrm>
        </p:spPr>
        <p:txBody>
          <a:bodyPr/>
          <a:lstStyle/>
          <a:p>
            <a:r>
              <a:rPr lang="en-US" sz="2600" b="1" smtClean="0">
                <a:solidFill>
                  <a:srgbClr val="FF0000"/>
                </a:solidFill>
              </a:rPr>
              <a:t>EXAMPLE 6</a:t>
            </a:r>
            <a:r>
              <a:rPr lang="en-US" sz="4000" smtClean="0"/>
              <a:t> </a:t>
            </a:r>
          </a:p>
        </p:txBody>
      </p:sp>
      <p:sp>
        <p:nvSpPr>
          <p:cNvPr id="30724" name="Rectangle 3"/>
          <p:cNvSpPr>
            <a:spLocks noChangeArrowheads="1"/>
          </p:cNvSpPr>
          <p:nvPr/>
        </p:nvSpPr>
        <p:spPr bwMode="auto">
          <a:xfrm>
            <a:off x="0" y="33147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30725" name="Text Box 4"/>
          <p:cNvSpPr txBox="1">
            <a:spLocks noChangeArrowheads="1"/>
          </p:cNvSpPr>
          <p:nvPr/>
        </p:nvSpPr>
        <p:spPr bwMode="auto">
          <a:xfrm>
            <a:off x="250825" y="981075"/>
            <a:ext cx="8642350" cy="480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eaLnBrk="1" hangingPunct="1">
              <a:spcBef>
                <a:spcPct val="50000"/>
              </a:spcBef>
            </a:pPr>
            <a:r>
              <a:rPr lang="en-CA" sz="1900"/>
              <a:t>To help prevent future collisions between cars and trains, an at-grade crossing of a rail road by a country road is being redesigned so that the country road will pass underneath the tracks. Currently the vertical alignment of the county road consists of an equal tangents crest vertical curve joining a 4% upgrade to a 2% downgrade. The existing vertical curve is 240 meter long, the PVC of this curve is at station 4+825 and elevation 28.75 m. The centerline of the train tracks is at station 4+975. Your job is to find the shortest vertical curve length that provides 5 meter of clearance between the new county road and the train tracks, and to make a preliminary estimate of the cut depth that will be needed at PVI to construct the new curve.</a:t>
            </a:r>
            <a:endParaRPr lang="en-US" sz="1900"/>
          </a:p>
          <a:p>
            <a:pPr eaLnBrk="1" hangingPunct="1">
              <a:spcBef>
                <a:spcPct val="50000"/>
              </a:spcBef>
            </a:pPr>
            <a:endParaRPr lang="en-US" sz="2000" b="1" u="sng"/>
          </a:p>
          <a:p>
            <a:pPr eaLnBrk="1" hangingPunct="1">
              <a:spcBef>
                <a:spcPct val="50000"/>
              </a:spcBef>
            </a:pPr>
            <a:r>
              <a:rPr lang="en-US" sz="2000" b="1" u="sng"/>
              <a:t>SOLUTION:</a:t>
            </a:r>
          </a:p>
          <a:p>
            <a:pPr eaLnBrk="1" hangingPunct="1">
              <a:spcBef>
                <a:spcPct val="50000"/>
              </a:spcBef>
            </a:pPr>
            <a:endParaRPr lang="en-US" sz="2000" b="1" u="sng"/>
          </a:p>
          <a:p>
            <a:pPr algn="ctr">
              <a:spcBef>
                <a:spcPct val="20000"/>
              </a:spcBef>
            </a:pPr>
            <a:r>
              <a:rPr lang="en-US" sz="2200" b="1" i="1">
                <a:solidFill>
                  <a:srgbClr val="0000FF"/>
                </a:solidFill>
              </a:rPr>
              <a:t>[see whiteboard]</a:t>
            </a:r>
          </a:p>
        </p:txBody>
      </p:sp>
      <p:sp>
        <p:nvSpPr>
          <p:cNvPr id="30726" name="Rectangle 5"/>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2A3A47B3-B92F-4C9A-9564-0C3C3545FAD8}" type="slidenum">
              <a:rPr lang="en-CA" sz="1400"/>
              <a:pPr algn="r" eaLnBrk="1" hangingPunct="1"/>
              <a:t>3</a:t>
            </a:fld>
            <a:endParaRPr lang="en-CA" sz="1400"/>
          </a:p>
        </p:txBody>
      </p:sp>
      <p:sp>
        <p:nvSpPr>
          <p:cNvPr id="4099" name="Rectangle 3"/>
          <p:cNvSpPr>
            <a:spLocks noGrp="1" noChangeArrowheads="1"/>
          </p:cNvSpPr>
          <p:nvPr>
            <p:ph type="title" idx="4294967295"/>
          </p:nvPr>
        </p:nvSpPr>
        <p:spPr>
          <a:xfrm>
            <a:off x="241300" y="307975"/>
            <a:ext cx="8713788" cy="596900"/>
          </a:xfrm>
        </p:spPr>
        <p:txBody>
          <a:bodyPr/>
          <a:lstStyle/>
          <a:p>
            <a:pPr eaLnBrk="1" hangingPunct="1"/>
            <a:r>
              <a:rPr lang="en-US" sz="2600" b="1" smtClean="0">
                <a:solidFill>
                  <a:srgbClr val="FF0000"/>
                </a:solidFill>
              </a:rPr>
              <a:t>HIGHWAY ALIGNMENTS</a:t>
            </a:r>
            <a:br>
              <a:rPr lang="en-US" sz="2600" b="1" smtClean="0">
                <a:solidFill>
                  <a:srgbClr val="FF0000"/>
                </a:solidFill>
              </a:rPr>
            </a:br>
            <a:r>
              <a:rPr lang="en-US" sz="2200" b="1" smtClean="0">
                <a:solidFill>
                  <a:srgbClr val="0000FF"/>
                </a:solidFill>
              </a:rPr>
              <a:t>[2-D VIEW]</a:t>
            </a:r>
            <a:endParaRPr lang="en-CA" sz="2200" b="1" smtClean="0">
              <a:solidFill>
                <a:srgbClr val="0000FF"/>
              </a:solidFill>
            </a:endParaRPr>
          </a:p>
        </p:txBody>
      </p:sp>
      <p:pic>
        <p:nvPicPr>
          <p:cNvPr id="4100" name="Picture 5" descr="3D -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7375" y="1243013"/>
            <a:ext cx="8135938" cy="489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911BE00A-A5E8-497C-BE43-9E812DA09B07}" type="slidenum">
              <a:rPr lang="en-CA" sz="1400"/>
              <a:pPr algn="r" eaLnBrk="1" hangingPunct="1"/>
              <a:t>4</a:t>
            </a:fld>
            <a:endParaRPr lang="en-CA" sz="1400"/>
          </a:p>
        </p:txBody>
      </p:sp>
      <p:sp>
        <p:nvSpPr>
          <p:cNvPr id="5123" name="Rectangle 3"/>
          <p:cNvSpPr>
            <a:spLocks noGrp="1" noChangeArrowheads="1"/>
          </p:cNvSpPr>
          <p:nvPr>
            <p:ph type="title" idx="4294967295"/>
          </p:nvPr>
        </p:nvSpPr>
        <p:spPr>
          <a:xfrm>
            <a:off x="241300" y="1820863"/>
            <a:ext cx="8713788" cy="817562"/>
          </a:xfrm>
        </p:spPr>
        <p:txBody>
          <a:bodyPr/>
          <a:lstStyle/>
          <a:p>
            <a:pPr eaLnBrk="1" hangingPunct="1"/>
            <a:r>
              <a:rPr lang="en-US" sz="3200" b="1" smtClean="0">
                <a:solidFill>
                  <a:srgbClr val="FF0000"/>
                </a:solidFill>
              </a:rPr>
              <a:t>DESIGN OF VERTICAL CURVES</a:t>
            </a:r>
            <a:endParaRPr lang="en-CA" sz="3200" b="1" smtClean="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77174BB3-C535-4456-B493-93B39B9C2A76}" type="slidenum">
              <a:rPr lang="en-CA" sz="1400"/>
              <a:pPr algn="r" eaLnBrk="1" hangingPunct="1"/>
              <a:t>5</a:t>
            </a:fld>
            <a:endParaRPr lang="en-CA" sz="1400"/>
          </a:p>
        </p:txBody>
      </p:sp>
      <p:sp>
        <p:nvSpPr>
          <p:cNvPr id="6147"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NEED FOR VERTICAL CURVES</a:t>
            </a:r>
            <a:endParaRPr lang="en-CA" sz="2600" b="1" smtClean="0">
              <a:solidFill>
                <a:srgbClr val="FF0000"/>
              </a:solidFill>
            </a:endParaRPr>
          </a:p>
        </p:txBody>
      </p:sp>
      <p:pic>
        <p:nvPicPr>
          <p:cNvPr id="6148"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2813" y="1524000"/>
            <a:ext cx="7537450" cy="3252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66371810-0BCB-402A-80BA-508F459E3302}" type="slidenum">
              <a:rPr lang="en-CA" sz="1400"/>
              <a:pPr algn="r" eaLnBrk="1" hangingPunct="1"/>
              <a:t>6</a:t>
            </a:fld>
            <a:endParaRPr lang="en-CA" sz="1400"/>
          </a:p>
        </p:txBody>
      </p:sp>
      <p:sp>
        <p:nvSpPr>
          <p:cNvPr id="7171"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TYPES OF VERTICAL CURVES</a:t>
            </a:r>
            <a:endParaRPr lang="en-CA" sz="2600" b="1" smtClean="0">
              <a:solidFill>
                <a:srgbClr val="FF0000"/>
              </a:solidFill>
            </a:endParaRPr>
          </a:p>
        </p:txBody>
      </p:sp>
      <p:pic>
        <p:nvPicPr>
          <p:cNvPr id="7172"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9788" y="1641475"/>
            <a:ext cx="7620000" cy="396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90DC5529-5A9E-4F9B-B401-1C505BF32C10}" type="slidenum">
              <a:rPr lang="en-CA" sz="1400"/>
              <a:pPr algn="r" eaLnBrk="1" hangingPunct="1"/>
              <a:t>7</a:t>
            </a:fld>
            <a:endParaRPr lang="en-CA" sz="1400"/>
          </a:p>
        </p:txBody>
      </p:sp>
      <p:sp>
        <p:nvSpPr>
          <p:cNvPr id="8195"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NOTATION</a:t>
            </a:r>
            <a:endParaRPr lang="en-CA" sz="2600" b="1" smtClean="0">
              <a:solidFill>
                <a:srgbClr val="FF0000"/>
              </a:solidFill>
            </a:endParaRPr>
          </a:p>
        </p:txBody>
      </p:sp>
      <p:sp>
        <p:nvSpPr>
          <p:cNvPr id="8196" name="Rectangle 3"/>
          <p:cNvSpPr>
            <a:spLocks noChangeArrowheads="1"/>
          </p:cNvSpPr>
          <p:nvPr/>
        </p:nvSpPr>
        <p:spPr bwMode="auto">
          <a:xfrm>
            <a:off x="209550" y="931863"/>
            <a:ext cx="8701088" cy="508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buFontTx/>
              <a:buChar char="•"/>
            </a:pPr>
            <a:r>
              <a:rPr lang="en-US" sz="2200">
                <a:cs typeface="Times New Roman" pitchFamily="18" charset="0"/>
              </a:rPr>
              <a:t>Curve point naming is as per the following:</a:t>
            </a:r>
          </a:p>
          <a:p>
            <a:pPr marL="742950" lvl="1" indent="-285750" eaLnBrk="0" hangingPunct="0">
              <a:spcBef>
                <a:spcPct val="20000"/>
              </a:spcBef>
              <a:buFontTx/>
              <a:buChar char="–"/>
            </a:pPr>
            <a:r>
              <a:rPr lang="en-US" sz="2000" i="1">
                <a:cs typeface="Times New Roman" pitchFamily="18" charset="0"/>
              </a:rPr>
              <a:t>PVC</a:t>
            </a:r>
            <a:r>
              <a:rPr lang="en-US" sz="2000">
                <a:cs typeface="Times New Roman" pitchFamily="18" charset="0"/>
              </a:rPr>
              <a:t>:  Point of Vertical Curvature</a:t>
            </a:r>
          </a:p>
          <a:p>
            <a:pPr marL="742950" lvl="1" indent="-285750" eaLnBrk="0" hangingPunct="0">
              <a:spcBef>
                <a:spcPct val="20000"/>
              </a:spcBef>
              <a:buFontTx/>
              <a:buChar char="–"/>
            </a:pPr>
            <a:r>
              <a:rPr lang="en-US" sz="2000" i="1">
                <a:cs typeface="Times New Roman" pitchFamily="18" charset="0"/>
              </a:rPr>
              <a:t>PVI</a:t>
            </a:r>
            <a:r>
              <a:rPr lang="en-US" sz="2000">
                <a:cs typeface="Times New Roman" pitchFamily="18" charset="0"/>
              </a:rPr>
              <a:t>:   Point of Vertical Intersection </a:t>
            </a:r>
            <a:br>
              <a:rPr lang="en-US" sz="2000">
                <a:cs typeface="Times New Roman" pitchFamily="18" charset="0"/>
              </a:rPr>
            </a:br>
            <a:r>
              <a:rPr lang="en-US" sz="2000">
                <a:cs typeface="Times New Roman" pitchFamily="18" charset="0"/>
              </a:rPr>
              <a:t>	         (of initial and final tangents)</a:t>
            </a:r>
          </a:p>
          <a:p>
            <a:pPr marL="742950" lvl="1" indent="-285750" eaLnBrk="0" hangingPunct="0">
              <a:spcBef>
                <a:spcPct val="20000"/>
              </a:spcBef>
              <a:buFontTx/>
              <a:buChar char="–"/>
            </a:pPr>
            <a:r>
              <a:rPr lang="en-US" sz="2000" i="1">
                <a:cs typeface="Times New Roman" pitchFamily="18" charset="0"/>
              </a:rPr>
              <a:t>PVT</a:t>
            </a:r>
            <a:r>
              <a:rPr lang="en-US" sz="2000">
                <a:cs typeface="Times New Roman" pitchFamily="18" charset="0"/>
              </a:rPr>
              <a:t>:  Point of Vertical Tangency</a:t>
            </a:r>
          </a:p>
          <a:p>
            <a:pPr marL="342900" indent="-342900" eaLnBrk="0" hangingPunct="0">
              <a:spcBef>
                <a:spcPct val="20000"/>
              </a:spcBef>
              <a:buFontTx/>
              <a:buChar char="•"/>
            </a:pPr>
            <a:r>
              <a:rPr lang="en-US" sz="2200">
                <a:cs typeface="Times New Roman" pitchFamily="18" charset="0"/>
              </a:rPr>
              <a:t>Curve positioning and length usually referenced in stations where a station represents 1000 m or 100 ft (e.g., 1295.3 m </a:t>
            </a:r>
            <a:r>
              <a:rPr lang="en-US" sz="2200">
                <a:cs typeface="Times New Roman" pitchFamily="18" charset="0"/>
                <a:sym typeface="Symbol" pitchFamily="18" charset="2"/>
              </a:rPr>
              <a:t> 1 + 295.3).</a:t>
            </a:r>
          </a:p>
          <a:p>
            <a:pPr marL="342900" indent="-342900" eaLnBrk="0" hangingPunct="0">
              <a:spcBef>
                <a:spcPct val="20000"/>
              </a:spcBef>
              <a:buFontTx/>
              <a:buChar char="•"/>
            </a:pPr>
            <a:r>
              <a:rPr lang="en-US" sz="2200" b="1" i="1"/>
              <a:t>G</a:t>
            </a:r>
            <a:r>
              <a:rPr lang="en-US" sz="2200" b="1" i="1" baseline="-10000"/>
              <a:t>1</a:t>
            </a:r>
            <a:r>
              <a:rPr lang="en-US" sz="2200"/>
              <a:t> is initial roadway (</a:t>
            </a:r>
            <a:r>
              <a:rPr lang="en-US" sz="2600"/>
              <a:t>tangent) </a:t>
            </a:r>
            <a:r>
              <a:rPr lang="en-US" sz="2200"/>
              <a:t>grade.</a:t>
            </a:r>
            <a:endParaRPr lang="en-US" sz="2600"/>
          </a:p>
          <a:p>
            <a:pPr marL="342900" indent="-342900" eaLnBrk="0" hangingPunct="0">
              <a:spcBef>
                <a:spcPct val="20000"/>
              </a:spcBef>
              <a:buFontTx/>
              <a:buChar char="•"/>
            </a:pPr>
            <a:r>
              <a:rPr lang="en-US" sz="2200" b="1" i="1"/>
              <a:t>G</a:t>
            </a:r>
            <a:r>
              <a:rPr lang="en-US" sz="2200" b="1" i="1" baseline="-10000"/>
              <a:t>2</a:t>
            </a:r>
            <a:r>
              <a:rPr lang="en-US" sz="2200"/>
              <a:t> is final roadway (tangent) grade.</a:t>
            </a:r>
          </a:p>
          <a:p>
            <a:pPr marL="342900" indent="-342900" eaLnBrk="0" hangingPunct="0">
              <a:spcBef>
                <a:spcPct val="20000"/>
              </a:spcBef>
              <a:buFontTx/>
              <a:buChar char="•"/>
            </a:pPr>
            <a:r>
              <a:rPr lang="en-US" sz="2200" b="1" i="1"/>
              <a:t>A</a:t>
            </a:r>
            <a:r>
              <a:rPr lang="en-US" sz="2200"/>
              <a:t> is the absolute value of the difference in grades (generally expressed in percent) </a:t>
            </a:r>
            <a:r>
              <a:rPr lang="en-US" sz="2200">
                <a:cs typeface="Times New Roman" pitchFamily="18" charset="0"/>
                <a:sym typeface="Symbol" pitchFamily="18" charset="2"/>
              </a:rPr>
              <a:t> </a:t>
            </a:r>
            <a:r>
              <a:rPr lang="en-US" sz="2000"/>
              <a:t>A = |G</a:t>
            </a:r>
            <a:r>
              <a:rPr lang="en-US" sz="2000" baseline="-10000"/>
              <a:t>2</a:t>
            </a:r>
            <a:r>
              <a:rPr lang="en-US" sz="2000"/>
              <a:t> – G</a:t>
            </a:r>
            <a:r>
              <a:rPr lang="en-US" sz="2000" baseline="-10000"/>
              <a:t>1</a:t>
            </a:r>
            <a:r>
              <a:rPr lang="en-US" sz="2000"/>
              <a:t>|</a:t>
            </a:r>
          </a:p>
          <a:p>
            <a:pPr marL="342900" indent="-342900" eaLnBrk="0" hangingPunct="0">
              <a:spcBef>
                <a:spcPct val="20000"/>
              </a:spcBef>
              <a:buFontTx/>
              <a:buChar char="•"/>
            </a:pPr>
            <a:r>
              <a:rPr lang="en-US" sz="2200" b="1" i="1"/>
              <a:t>L</a:t>
            </a:r>
            <a:r>
              <a:rPr lang="en-US" sz="2200"/>
              <a:t> is the length of the vertical curve measured in a </a:t>
            </a:r>
            <a:r>
              <a:rPr lang="en-US" sz="2200" u="sng"/>
              <a:t>horizontal</a:t>
            </a:r>
            <a:r>
              <a:rPr lang="en-US" sz="2200"/>
              <a:t> plane.</a:t>
            </a:r>
            <a:endParaRPr lang="en-US" sz="2200">
              <a:cs typeface="Times New Roman" pitchFamily="18" charset="0"/>
            </a:endParaRPr>
          </a:p>
          <a:p>
            <a:pPr marL="342900" indent="-342900" eaLnBrk="0" hangingPunct="0">
              <a:spcBef>
                <a:spcPct val="20000"/>
              </a:spcBef>
              <a:buFontTx/>
              <a:buChar char="•"/>
            </a:pPr>
            <a:endParaRPr lang="en-CA" sz="220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1144C5A7-9594-4184-BE81-F6D56FAA98BB}" type="slidenum">
              <a:rPr lang="en-CA" sz="1400"/>
              <a:pPr algn="r" eaLnBrk="1" hangingPunct="1"/>
              <a:t>8</a:t>
            </a:fld>
            <a:endParaRPr lang="en-CA" sz="1400"/>
          </a:p>
        </p:txBody>
      </p:sp>
      <p:sp>
        <p:nvSpPr>
          <p:cNvPr id="9219"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FUNDAMENTALS</a:t>
            </a:r>
            <a:endParaRPr lang="en-CA" sz="2600" b="1" smtClean="0">
              <a:solidFill>
                <a:srgbClr val="FF0000"/>
              </a:solidFill>
            </a:endParaRPr>
          </a:p>
        </p:txBody>
      </p:sp>
      <p:sp>
        <p:nvSpPr>
          <p:cNvPr id="9220" name="Rectangle 3"/>
          <p:cNvSpPr>
            <a:spLocks noChangeArrowheads="1"/>
          </p:cNvSpPr>
          <p:nvPr/>
        </p:nvSpPr>
        <p:spPr bwMode="auto">
          <a:xfrm>
            <a:off x="301625" y="1184275"/>
            <a:ext cx="8466138"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buFontTx/>
              <a:buChar char="•"/>
            </a:pPr>
            <a:r>
              <a:rPr lang="en-US" sz="2200"/>
              <a:t>Parabolic curves are generally used for design:</a:t>
            </a:r>
          </a:p>
          <a:p>
            <a:pPr marL="342900" indent="-342900" eaLnBrk="0" hangingPunct="0">
              <a:spcBef>
                <a:spcPct val="20000"/>
              </a:spcBef>
              <a:buFontTx/>
              <a:buChar char="•"/>
            </a:pPr>
            <a:endParaRPr lang="en-US" sz="2200"/>
          </a:p>
          <a:p>
            <a:pPr marL="742950" lvl="1" indent="-285750" algn="ctr" eaLnBrk="0" hangingPunct="0">
              <a:spcBef>
                <a:spcPct val="20000"/>
              </a:spcBef>
            </a:pPr>
            <a:r>
              <a:rPr lang="en-US" sz="2200" b="1" i="1">
                <a:cs typeface="Times New Roman" pitchFamily="18" charset="0"/>
              </a:rPr>
              <a:t>y</a:t>
            </a:r>
            <a:r>
              <a:rPr lang="en-US" sz="2200" b="1">
                <a:cs typeface="Times New Roman" pitchFamily="18" charset="0"/>
              </a:rPr>
              <a:t> = </a:t>
            </a:r>
            <a:r>
              <a:rPr lang="en-US" sz="2200" b="1" i="1">
                <a:cs typeface="Times New Roman" pitchFamily="18" charset="0"/>
              </a:rPr>
              <a:t>ax </a:t>
            </a:r>
            <a:r>
              <a:rPr lang="en-US" sz="2200" b="1" baseline="30000">
                <a:cs typeface="Times New Roman" pitchFamily="18" charset="0"/>
              </a:rPr>
              <a:t>2</a:t>
            </a:r>
            <a:r>
              <a:rPr lang="en-US" sz="2200" b="1">
                <a:cs typeface="Times New Roman" pitchFamily="18" charset="0"/>
              </a:rPr>
              <a:t> + </a:t>
            </a:r>
            <a:r>
              <a:rPr lang="en-US" sz="2200" b="1" i="1">
                <a:cs typeface="Times New Roman" pitchFamily="18" charset="0"/>
              </a:rPr>
              <a:t>bx</a:t>
            </a:r>
            <a:r>
              <a:rPr lang="en-US" sz="2200" b="1">
                <a:cs typeface="Times New Roman" pitchFamily="18" charset="0"/>
              </a:rPr>
              <a:t> + </a:t>
            </a:r>
            <a:r>
              <a:rPr lang="en-US" sz="2200" b="1" i="1">
                <a:cs typeface="Times New Roman" pitchFamily="18" charset="0"/>
              </a:rPr>
              <a:t>c</a:t>
            </a:r>
            <a:r>
              <a:rPr lang="en-US" sz="2200" b="1">
                <a:cs typeface="Times New Roman" pitchFamily="18" charset="0"/>
              </a:rPr>
              <a:t/>
            </a:r>
            <a:br>
              <a:rPr lang="en-US" sz="2200" b="1">
                <a:cs typeface="Times New Roman" pitchFamily="18" charset="0"/>
              </a:rPr>
            </a:br>
            <a:endParaRPr lang="en-US" sz="2200" b="1">
              <a:cs typeface="Times New Roman" pitchFamily="18" charset="0"/>
            </a:endParaRPr>
          </a:p>
          <a:p>
            <a:pPr marL="742950" lvl="1" indent="-285750" eaLnBrk="0" hangingPunct="0">
              <a:spcBef>
                <a:spcPct val="20000"/>
              </a:spcBef>
            </a:pPr>
            <a:r>
              <a:rPr lang="en-US" sz="2000" b="1">
                <a:cs typeface="Times New Roman" pitchFamily="18" charset="0"/>
              </a:rPr>
              <a:t>		</a:t>
            </a:r>
            <a:r>
              <a:rPr lang="en-US" sz="2000" i="1">
                <a:cs typeface="Times New Roman" pitchFamily="18" charset="0"/>
              </a:rPr>
              <a:t>y</a:t>
            </a:r>
            <a:r>
              <a:rPr lang="en-US" sz="2000">
                <a:cs typeface="Times New Roman" pitchFamily="18" charset="0"/>
              </a:rPr>
              <a:t> = roadway elevation</a:t>
            </a:r>
            <a:br>
              <a:rPr lang="en-US" sz="2000">
                <a:cs typeface="Times New Roman" pitchFamily="18" charset="0"/>
              </a:rPr>
            </a:br>
            <a:r>
              <a:rPr lang="en-US" sz="2000">
                <a:cs typeface="Times New Roman" pitchFamily="18" charset="0"/>
              </a:rPr>
              <a:t>	</a:t>
            </a:r>
            <a:r>
              <a:rPr lang="en-US" sz="2000" i="1">
                <a:cs typeface="Times New Roman" pitchFamily="18" charset="0"/>
              </a:rPr>
              <a:t>x</a:t>
            </a:r>
            <a:r>
              <a:rPr lang="en-US" sz="2000">
                <a:cs typeface="Times New Roman" pitchFamily="18" charset="0"/>
              </a:rPr>
              <a:t> = distance from PVC</a:t>
            </a:r>
            <a:br>
              <a:rPr lang="en-US" sz="2000">
                <a:cs typeface="Times New Roman" pitchFamily="18" charset="0"/>
              </a:rPr>
            </a:br>
            <a:r>
              <a:rPr lang="en-US" sz="2000">
                <a:cs typeface="Times New Roman" pitchFamily="18" charset="0"/>
              </a:rPr>
              <a:t>	</a:t>
            </a:r>
            <a:r>
              <a:rPr lang="en-US" sz="2000" i="1">
                <a:cs typeface="Times New Roman" pitchFamily="18" charset="0"/>
              </a:rPr>
              <a:t>c</a:t>
            </a:r>
            <a:r>
              <a:rPr lang="en-US" sz="2000">
                <a:cs typeface="Times New Roman" pitchFamily="18" charset="0"/>
              </a:rPr>
              <a:t> = elevation of PVC</a:t>
            </a:r>
            <a:r>
              <a:rPr lang="en-US" sz="2200"/>
              <a:t> </a:t>
            </a:r>
          </a:p>
          <a:p>
            <a:pPr marL="742950" lvl="1" indent="-285750" eaLnBrk="0" hangingPunct="0">
              <a:spcBef>
                <a:spcPct val="20000"/>
              </a:spcBef>
              <a:buFontTx/>
              <a:buChar char="–"/>
            </a:pPr>
            <a:endParaRPr lang="en-US" sz="2200"/>
          </a:p>
          <a:p>
            <a:pPr marL="342900" indent="-342900" eaLnBrk="0" hangingPunct="0">
              <a:spcBef>
                <a:spcPct val="20000"/>
              </a:spcBef>
              <a:buFontTx/>
              <a:buChar char="•"/>
            </a:pPr>
            <a:r>
              <a:rPr lang="en-US" sz="2200"/>
              <a:t>Also usually design for equal-length tangents (i.e., half of curve length is before PVI and half after).</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98BBCD18-D4D3-468F-AB36-42F6F4C24155}" type="slidenum">
              <a:rPr lang="en-CA" sz="1400"/>
              <a:pPr algn="r" eaLnBrk="1" hangingPunct="1"/>
              <a:t>9</a:t>
            </a:fld>
            <a:endParaRPr lang="en-CA" sz="1400"/>
          </a:p>
        </p:txBody>
      </p:sp>
      <p:sp>
        <p:nvSpPr>
          <p:cNvPr id="10243"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FIRST DERIVATIVE</a:t>
            </a:r>
            <a:endParaRPr lang="en-CA" sz="2600" b="1" smtClean="0">
              <a:solidFill>
                <a:srgbClr val="FF0000"/>
              </a:solidFill>
            </a:endParaRPr>
          </a:p>
        </p:txBody>
      </p:sp>
      <p:sp>
        <p:nvSpPr>
          <p:cNvPr id="10244" name="Rectangle 3"/>
          <p:cNvSpPr>
            <a:spLocks noChangeArrowheads="1"/>
          </p:cNvSpPr>
          <p:nvPr/>
        </p:nvSpPr>
        <p:spPr bwMode="auto">
          <a:xfrm>
            <a:off x="301625" y="1184275"/>
            <a:ext cx="8466138"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buFontTx/>
              <a:buChar char="•"/>
            </a:pPr>
            <a:r>
              <a:rPr lang="en-US" sz="2200">
                <a:cs typeface="Times New Roman" pitchFamily="18" charset="0"/>
              </a:rPr>
              <a:t>First derivative gives slope:</a:t>
            </a:r>
            <a:br>
              <a:rPr lang="en-US" sz="2200">
                <a:cs typeface="Times New Roman" pitchFamily="18" charset="0"/>
              </a:rPr>
            </a:br>
            <a:endParaRPr lang="en-US" sz="2200">
              <a:cs typeface="Times New Roman" pitchFamily="18" charset="0"/>
            </a:endParaRPr>
          </a:p>
          <a:p>
            <a:pPr marL="742950" lvl="1" indent="-285750" eaLnBrk="0" hangingPunct="0">
              <a:spcBef>
                <a:spcPct val="20000"/>
              </a:spcBef>
            </a:pPr>
            <a:endParaRPr lang="en-US" sz="2200">
              <a:cs typeface="Times New Roman" pitchFamily="18" charset="0"/>
            </a:endParaRPr>
          </a:p>
          <a:p>
            <a:pPr marL="342900" indent="-342900" eaLnBrk="0" hangingPunct="0">
              <a:spcBef>
                <a:spcPct val="20000"/>
              </a:spcBef>
              <a:buFontTx/>
              <a:buChar char="•"/>
            </a:pPr>
            <a:endParaRPr lang="en-US" sz="2200">
              <a:cs typeface="Times New Roman" pitchFamily="18" charset="0"/>
            </a:endParaRPr>
          </a:p>
          <a:p>
            <a:pPr marL="342900" indent="-342900" eaLnBrk="0" hangingPunct="0">
              <a:spcBef>
                <a:spcPct val="20000"/>
              </a:spcBef>
              <a:buFontTx/>
              <a:buChar char="•"/>
            </a:pPr>
            <a:endParaRPr lang="en-US" sz="2200">
              <a:cs typeface="Times New Roman" pitchFamily="18" charset="0"/>
            </a:endParaRPr>
          </a:p>
          <a:p>
            <a:pPr marL="342900" indent="-342900" eaLnBrk="0" hangingPunct="0">
              <a:spcBef>
                <a:spcPct val="20000"/>
              </a:spcBef>
              <a:buFontTx/>
              <a:buChar char="•"/>
            </a:pPr>
            <a:r>
              <a:rPr lang="en-US" sz="2200">
                <a:cs typeface="Times New Roman" pitchFamily="18" charset="0"/>
              </a:rPr>
              <a:t>At PVC (</a:t>
            </a:r>
            <a:r>
              <a:rPr lang="en-US" sz="2200" i="1">
                <a:latin typeface="Times New Roman" pitchFamily="18" charset="0"/>
                <a:cs typeface="Times New Roman" pitchFamily="18" charset="0"/>
              </a:rPr>
              <a:t>x</a:t>
            </a:r>
            <a:r>
              <a:rPr lang="en-US" sz="2200">
                <a:cs typeface="Times New Roman" pitchFamily="18" charset="0"/>
              </a:rPr>
              <a:t> </a:t>
            </a:r>
            <a:r>
              <a:rPr lang="en-US" sz="2200">
                <a:latin typeface="Times New Roman" pitchFamily="18" charset="0"/>
                <a:cs typeface="Times New Roman" pitchFamily="18" charset="0"/>
              </a:rPr>
              <a:t>= 0</a:t>
            </a:r>
            <a:r>
              <a:rPr lang="en-US" sz="2200">
                <a:cs typeface="Times New Roman" pitchFamily="18" charset="0"/>
              </a:rPr>
              <a:t>):</a:t>
            </a:r>
          </a:p>
          <a:p>
            <a:pPr marL="342900" indent="-342900" eaLnBrk="0" hangingPunct="0">
              <a:spcBef>
                <a:spcPct val="20000"/>
              </a:spcBef>
              <a:buFontTx/>
              <a:buChar char="•"/>
            </a:pPr>
            <a:endParaRPr lang="en-US" sz="2200">
              <a:cs typeface="Times New Roman" pitchFamily="18" charset="0"/>
            </a:endParaRPr>
          </a:p>
          <a:p>
            <a:pPr marL="342900" indent="-342900" eaLnBrk="0" hangingPunct="0">
              <a:spcBef>
                <a:spcPct val="20000"/>
              </a:spcBef>
              <a:buFontTx/>
              <a:buChar char="•"/>
            </a:pPr>
            <a:endParaRPr lang="en-US" sz="2200">
              <a:cs typeface="Times New Roman" pitchFamily="18" charset="0"/>
            </a:endParaRPr>
          </a:p>
          <a:p>
            <a:pPr marL="342900" indent="-342900" eaLnBrk="0" hangingPunct="0">
              <a:spcBef>
                <a:spcPct val="20000"/>
              </a:spcBef>
              <a:buFontTx/>
              <a:buChar char="•"/>
            </a:pPr>
            <a:endParaRPr lang="en-US" sz="2200">
              <a:cs typeface="Times New Roman" pitchFamily="18" charset="0"/>
            </a:endParaRPr>
          </a:p>
          <a:p>
            <a:pPr marL="342900" indent="-342900" eaLnBrk="0" hangingPunct="0">
              <a:spcBef>
                <a:spcPct val="20000"/>
              </a:spcBef>
              <a:buFontTx/>
              <a:buChar char="•"/>
            </a:pPr>
            <a:r>
              <a:rPr lang="en-US" sz="2200">
                <a:cs typeface="Times New Roman" pitchFamily="18" charset="0"/>
              </a:rPr>
              <a:t>G</a:t>
            </a:r>
            <a:r>
              <a:rPr lang="en-US" sz="2200" baseline="-10000">
                <a:cs typeface="Times New Roman" pitchFamily="18" charset="0"/>
              </a:rPr>
              <a:t>1</a:t>
            </a:r>
            <a:r>
              <a:rPr lang="en-US" sz="2200">
                <a:cs typeface="Times New Roman" pitchFamily="18" charset="0"/>
              </a:rPr>
              <a:t> is initial slope (in ft/ft or m/m) as previously defined</a:t>
            </a:r>
          </a:p>
          <a:p>
            <a:pPr marL="342900" indent="-342900" eaLnBrk="0" hangingPunct="0">
              <a:spcBef>
                <a:spcPct val="20000"/>
              </a:spcBef>
              <a:buFontTx/>
              <a:buChar char="•"/>
            </a:pPr>
            <a:endParaRPr lang="en-CA" sz="2200">
              <a:cs typeface="Times New Roman" pitchFamily="18" charset="0"/>
            </a:endParaRPr>
          </a:p>
        </p:txBody>
      </p:sp>
      <p:graphicFrame>
        <p:nvGraphicFramePr>
          <p:cNvPr id="10245" name="Object 5"/>
          <p:cNvGraphicFramePr>
            <a:graphicFrameLocks noChangeAspect="1"/>
          </p:cNvGraphicFramePr>
          <p:nvPr/>
        </p:nvGraphicFramePr>
        <p:xfrm>
          <a:off x="3376613" y="1828800"/>
          <a:ext cx="1562100" cy="757238"/>
        </p:xfrm>
        <a:graphic>
          <a:graphicData uri="http://schemas.openxmlformats.org/presentationml/2006/ole">
            <mc:AlternateContent xmlns:mc="http://schemas.openxmlformats.org/markup-compatibility/2006">
              <mc:Choice xmlns:v="urn:schemas-microsoft-com:vml" Requires="v">
                <p:oleObj spid="_x0000_s10265" name="Equation" r:id="rId3" imgW="812447" imgH="393529" progId="Equation.3">
                  <p:embed/>
                </p:oleObj>
              </mc:Choice>
              <mc:Fallback>
                <p:oleObj name="Equation" r:id="rId3" imgW="812447" imgH="393529" progId="Equation.3">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76613" y="1828800"/>
                        <a:ext cx="1562100" cy="757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6" name="Object 6"/>
          <p:cNvGraphicFramePr>
            <a:graphicFrameLocks noChangeAspect="1"/>
          </p:cNvGraphicFramePr>
          <p:nvPr/>
        </p:nvGraphicFramePr>
        <p:xfrm>
          <a:off x="3563938" y="3567113"/>
          <a:ext cx="1293812" cy="692150"/>
        </p:xfrm>
        <a:graphic>
          <a:graphicData uri="http://schemas.openxmlformats.org/presentationml/2006/ole">
            <mc:AlternateContent xmlns:mc="http://schemas.openxmlformats.org/markup-compatibility/2006">
              <mc:Choice xmlns:v="urn:schemas-microsoft-com:vml" Requires="v">
                <p:oleObj spid="_x0000_s10266" name="Equation" r:id="rId5" imgW="736280" imgH="393529" progId="Equation.3">
                  <p:embed/>
                </p:oleObj>
              </mc:Choice>
              <mc:Fallback>
                <p:oleObj name="Equation" r:id="rId5" imgW="736280" imgH="393529" progId="Equation.3">
                  <p:embed/>
                  <p:pic>
                    <p:nvPicPr>
                      <p:cNvPr id="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63938" y="3567113"/>
                        <a:ext cx="1293812" cy="692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2450</TotalTime>
  <Words>1337</Words>
  <Application>Microsoft Office PowerPoint</Application>
  <PresentationFormat>On-screen Show (4:3)</PresentationFormat>
  <Paragraphs>191</Paragraphs>
  <Slides>29</Slides>
  <Notes>19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Default Design</vt:lpstr>
      <vt:lpstr>Equation</vt:lpstr>
      <vt:lpstr>PowerPoint Presentation</vt:lpstr>
      <vt:lpstr>HIGHWAY ALIGNMENTS [3-D VIEW]</vt:lpstr>
      <vt:lpstr>HIGHWAY ALIGNMENTS [2-D VIEW]</vt:lpstr>
      <vt:lpstr>DESIGN OF VERTICAL CURVES</vt:lpstr>
      <vt:lpstr>NEED FOR VERTICAL CURVES</vt:lpstr>
      <vt:lpstr>TYPES OF VERTICAL CURVES</vt:lpstr>
      <vt:lpstr>NOTATION</vt:lpstr>
      <vt:lpstr>FUNDAMENTALS</vt:lpstr>
      <vt:lpstr>FIRST DERIVATIVE</vt:lpstr>
      <vt:lpstr>SECOND DERIVATIVE</vt:lpstr>
      <vt:lpstr>EXAMPLE 1 </vt:lpstr>
      <vt:lpstr>CURVE-THROUGH-A-POINT PROBLEM </vt:lpstr>
      <vt:lpstr>EXAMPLE 2</vt:lpstr>
      <vt:lpstr>VERTICAL CURVE OFFSET</vt:lpstr>
      <vt:lpstr>VERTICAL CURVE OFFSET</vt:lpstr>
      <vt:lpstr>‘K’ Value</vt:lpstr>
      <vt:lpstr>SSD ON VERTICAL CREST CURVES</vt:lpstr>
      <vt:lpstr>CREST CURVE LENGTH TO SATISFY SSD</vt:lpstr>
      <vt:lpstr>‘K’ VALUES TO SATISFY SSD (CREST CURVE) </vt:lpstr>
      <vt:lpstr>EXAMPLE 3 </vt:lpstr>
      <vt:lpstr>SSD ON VERTICAL SAG CURVES</vt:lpstr>
      <vt:lpstr>MINIMUM LENGTH OF SAG CURVE</vt:lpstr>
      <vt:lpstr>‘K’ VALUES TO SATISFY SSD (SAG CURVE) </vt:lpstr>
      <vt:lpstr>UNDERPASS SIGHT DISTANCE ON SAG CURVES</vt:lpstr>
      <vt:lpstr>UNDERPASS SIGHT DISTANCE ON SAG CURVES</vt:lpstr>
      <vt:lpstr>UNDERPASS SIGHT DISTANCE ON SAG CURVES</vt:lpstr>
      <vt:lpstr>EXAMPLE 4 </vt:lpstr>
      <vt:lpstr>EXAMPLE 5 </vt:lpstr>
      <vt:lpstr>EXAMPLE 6 </vt:lpstr>
    </vt:vector>
  </TitlesOfParts>
  <Company>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 200  INTRODUCTION FOR CIVIL ENGINEERING</dc:title>
  <dc:creator>Essam</dc:creator>
  <cp:lastModifiedBy>Essam Dabbour</cp:lastModifiedBy>
  <cp:revision>284</cp:revision>
  <dcterms:created xsi:type="dcterms:W3CDTF">2009-09-21T20:49:39Z</dcterms:created>
  <dcterms:modified xsi:type="dcterms:W3CDTF">2013-06-19T05:16:08Z</dcterms:modified>
</cp:coreProperties>
</file>