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sldIdLst>
    <p:sldId id="286" r:id="rId2"/>
    <p:sldId id="326" r:id="rId3"/>
    <p:sldId id="292" r:id="rId4"/>
    <p:sldId id="327" r:id="rId5"/>
    <p:sldId id="328" r:id="rId6"/>
    <p:sldId id="329" r:id="rId7"/>
    <p:sldId id="338" r:id="rId8"/>
    <p:sldId id="339" r:id="rId9"/>
    <p:sldId id="340" r:id="rId10"/>
    <p:sldId id="332" r:id="rId11"/>
    <p:sldId id="336" r:id="rId12"/>
    <p:sldId id="333" r:id="rId13"/>
    <p:sldId id="334" r:id="rId14"/>
    <p:sldId id="337" r:id="rId15"/>
    <p:sldId id="352" r:id="rId16"/>
    <p:sldId id="355" r:id="rId17"/>
    <p:sldId id="356" r:id="rId18"/>
    <p:sldId id="354" r:id="rId19"/>
    <p:sldId id="341" r:id="rId20"/>
    <p:sldId id="353" r:id="rId21"/>
    <p:sldId id="344" r:id="rId22"/>
    <p:sldId id="345" r:id="rId23"/>
    <p:sldId id="357" r:id="rId24"/>
    <p:sldId id="358" r:id="rId25"/>
    <p:sldId id="359" r:id="rId26"/>
    <p:sldId id="361" r:id="rId27"/>
    <p:sldId id="362" r:id="rId28"/>
    <p:sldId id="363" r:id="rId29"/>
    <p:sldId id="347" r:id="rId30"/>
    <p:sldId id="360" r:id="rId31"/>
    <p:sldId id="348" r:id="rId32"/>
    <p:sldId id="350" r:id="rId33"/>
    <p:sldId id="351" r:id="rId34"/>
  </p:sldIdLst>
  <p:sldSz cx="9144000" cy="6858000" type="screen4x3"/>
  <p:notesSz cx="6858000" cy="9144000"/>
  <p:defaultTextStyle>
    <a:defPPr>
      <a:defRPr lang="en-C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990000"/>
    <a:srgbClr val="008000"/>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14" autoAdjust="0"/>
    <p:restoredTop sz="99292" autoAdjust="0"/>
  </p:normalViewPr>
  <p:slideViewPr>
    <p:cSldViewPr snapToGrid="0">
      <p:cViewPr>
        <p:scale>
          <a:sx n="60" d="100"/>
          <a:sy n="60" d="100"/>
        </p:scale>
        <p:origin x="-3210" y="-142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CA"/>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CA"/>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noProof="0" smtClean="0"/>
              <a:t>Click to edit Master text styles</a:t>
            </a:r>
          </a:p>
          <a:p>
            <a:pPr lvl="1"/>
            <a:r>
              <a:rPr lang="en-CA" noProof="0" smtClean="0"/>
              <a:t>Second level</a:t>
            </a:r>
          </a:p>
          <a:p>
            <a:pPr lvl="2"/>
            <a:r>
              <a:rPr lang="en-CA" noProof="0" smtClean="0"/>
              <a:t>Third level</a:t>
            </a:r>
          </a:p>
          <a:p>
            <a:pPr lvl="3"/>
            <a:r>
              <a:rPr lang="en-CA" noProof="0" smtClean="0"/>
              <a:t>Fourth level</a:t>
            </a:r>
          </a:p>
          <a:p>
            <a:pPr lvl="4"/>
            <a:r>
              <a:rPr lang="en-CA" noProof="0" smtClean="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CA"/>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AF47316-6A51-4320-A00B-97CFD5A19589}" type="slidenum">
              <a:rPr lang="en-CA"/>
              <a:pPr>
                <a:defRPr/>
              </a:pPr>
              <a:t>‹#›</a:t>
            </a:fld>
            <a:endParaRPr lang="en-CA"/>
          </a:p>
        </p:txBody>
      </p:sp>
    </p:spTree>
    <p:extLst>
      <p:ext uri="{BB962C8B-B14F-4D97-AF65-F5344CB8AC3E}">
        <p14:creationId xmlns:p14="http://schemas.microsoft.com/office/powerpoint/2010/main" val="8413843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890EED6-0363-4BE6-A669-B82B86746DE2}" type="slidenum">
              <a:rPr lang="en-US" smtClean="0"/>
              <a:pPr eaLnBrk="1" hangingPunct="1"/>
              <a:t>1</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xfrm>
            <a:off x="1146175" y="687388"/>
            <a:ext cx="4567238" cy="3425825"/>
          </a:xfrm>
          <a:ln/>
        </p:spPr>
      </p:sp>
      <p:sp>
        <p:nvSpPr>
          <p:cNvPr id="30723" name="Rectangle 3"/>
          <p:cNvSpPr>
            <a:spLocks noGrp="1" noChangeArrowheads="1"/>
          </p:cNvSpPr>
          <p:nvPr>
            <p:ph type="body" idx="1"/>
          </p:nvPr>
        </p:nvSpPr>
        <p:spPr>
          <a:xfrm>
            <a:off x="685800" y="4343400"/>
            <a:ext cx="5486400" cy="4113213"/>
          </a:xfrm>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1146175" y="687388"/>
            <a:ext cx="4567238" cy="3425825"/>
          </a:xfrm>
          <a:ln/>
        </p:spPr>
      </p:sp>
      <p:sp>
        <p:nvSpPr>
          <p:cNvPr id="32771" name="Rectangle 3"/>
          <p:cNvSpPr>
            <a:spLocks noGrp="1" noChangeArrowheads="1"/>
          </p:cNvSpPr>
          <p:nvPr>
            <p:ph type="body" idx="1"/>
          </p:nvPr>
        </p:nvSpPr>
        <p:spPr>
          <a:xfrm>
            <a:off x="685800" y="4343400"/>
            <a:ext cx="5486400" cy="4113213"/>
          </a:xfrm>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xfrm>
            <a:off x="1146175" y="687388"/>
            <a:ext cx="4567238" cy="3425825"/>
          </a:xfrm>
          <a:ln/>
        </p:spPr>
      </p:sp>
      <p:sp>
        <p:nvSpPr>
          <p:cNvPr id="34819" name="Rectangle 3"/>
          <p:cNvSpPr>
            <a:spLocks noGrp="1" noChangeArrowheads="1"/>
          </p:cNvSpPr>
          <p:nvPr>
            <p:ph type="body" idx="1"/>
          </p:nvPr>
        </p:nvSpPr>
        <p:spPr>
          <a:xfrm>
            <a:off x="685800" y="4343400"/>
            <a:ext cx="5486400" cy="4113213"/>
          </a:xfrm>
          <a:noFill/>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xfrm>
            <a:off x="1146175" y="687388"/>
            <a:ext cx="4567238" cy="3425825"/>
          </a:xfrm>
          <a:ln/>
        </p:spPr>
      </p:sp>
      <p:sp>
        <p:nvSpPr>
          <p:cNvPr id="35843" name="Rectangle 3"/>
          <p:cNvSpPr>
            <a:spLocks noGrp="1" noChangeArrowheads="1"/>
          </p:cNvSpPr>
          <p:nvPr>
            <p:ph type="body" idx="1"/>
          </p:nvPr>
        </p:nvSpPr>
        <p:spPr>
          <a:xfrm>
            <a:off x="685800" y="4343400"/>
            <a:ext cx="5486400" cy="4113213"/>
          </a:xfrm>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xfrm>
            <a:off x="1146175" y="687388"/>
            <a:ext cx="4567238" cy="3425825"/>
          </a:xfrm>
          <a:ln/>
        </p:spPr>
      </p:sp>
      <p:sp>
        <p:nvSpPr>
          <p:cNvPr id="29699" name="Rectangle 3"/>
          <p:cNvSpPr>
            <a:spLocks noGrp="1" noChangeArrowheads="1"/>
          </p:cNvSpPr>
          <p:nvPr>
            <p:ph type="body" idx="1"/>
          </p:nvPr>
        </p:nvSpPr>
        <p:spPr>
          <a:xfrm>
            <a:off x="685800" y="4343400"/>
            <a:ext cx="5486400" cy="4113213"/>
          </a:xfrm>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xfrm>
            <a:off x="1146175" y="687388"/>
            <a:ext cx="4567238" cy="3425825"/>
          </a:xfrm>
          <a:ln/>
        </p:spPr>
      </p:sp>
      <p:sp>
        <p:nvSpPr>
          <p:cNvPr id="29699" name="Rectangle 3"/>
          <p:cNvSpPr>
            <a:spLocks noGrp="1" noChangeArrowheads="1"/>
          </p:cNvSpPr>
          <p:nvPr>
            <p:ph type="body" idx="1"/>
          </p:nvPr>
        </p:nvSpPr>
        <p:spPr>
          <a:xfrm>
            <a:off x="685800" y="4343400"/>
            <a:ext cx="5486400" cy="4113213"/>
          </a:xfrm>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xfrm>
            <a:off x="1146175" y="687388"/>
            <a:ext cx="4567238" cy="3425825"/>
          </a:xfrm>
          <a:ln/>
        </p:spPr>
      </p:sp>
      <p:sp>
        <p:nvSpPr>
          <p:cNvPr id="29699" name="Rectangle 3"/>
          <p:cNvSpPr>
            <a:spLocks noGrp="1" noChangeArrowheads="1"/>
          </p:cNvSpPr>
          <p:nvPr>
            <p:ph type="body" idx="1"/>
          </p:nvPr>
        </p:nvSpPr>
        <p:spPr>
          <a:xfrm>
            <a:off x="685800" y="4343400"/>
            <a:ext cx="5486400" cy="4113213"/>
          </a:xfrm>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xfrm>
            <a:off x="1146175" y="687388"/>
            <a:ext cx="4567238" cy="3425825"/>
          </a:xfrm>
          <a:ln/>
        </p:spPr>
      </p:sp>
      <p:sp>
        <p:nvSpPr>
          <p:cNvPr id="29699" name="Rectangle 3"/>
          <p:cNvSpPr>
            <a:spLocks noGrp="1" noChangeArrowheads="1"/>
          </p:cNvSpPr>
          <p:nvPr>
            <p:ph type="body" idx="1"/>
          </p:nvPr>
        </p:nvSpPr>
        <p:spPr>
          <a:xfrm>
            <a:off x="685800" y="4343400"/>
            <a:ext cx="5486400" cy="4113213"/>
          </a:xfrm>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xfrm>
            <a:off x="1146175" y="687388"/>
            <a:ext cx="4567238" cy="3425825"/>
          </a:xfrm>
          <a:ln/>
        </p:spPr>
      </p:sp>
      <p:sp>
        <p:nvSpPr>
          <p:cNvPr id="29699" name="Rectangle 3"/>
          <p:cNvSpPr>
            <a:spLocks noGrp="1" noChangeArrowheads="1"/>
          </p:cNvSpPr>
          <p:nvPr>
            <p:ph type="body" idx="1"/>
          </p:nvPr>
        </p:nvSpPr>
        <p:spPr>
          <a:xfrm>
            <a:off x="685800" y="4343400"/>
            <a:ext cx="5486400" cy="4113213"/>
          </a:xfrm>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xfrm>
            <a:off x="1146175" y="687388"/>
            <a:ext cx="4567238" cy="3425825"/>
          </a:xfrm>
          <a:ln/>
        </p:spPr>
      </p:sp>
      <p:sp>
        <p:nvSpPr>
          <p:cNvPr id="29699" name="Rectangle 3"/>
          <p:cNvSpPr>
            <a:spLocks noGrp="1" noChangeArrowheads="1"/>
          </p:cNvSpPr>
          <p:nvPr>
            <p:ph type="body" idx="1"/>
          </p:nvPr>
        </p:nvSpPr>
        <p:spPr>
          <a:xfrm>
            <a:off x="685800" y="4343400"/>
            <a:ext cx="5486400" cy="4113213"/>
          </a:xfrm>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xfrm>
            <a:off x="1146175" y="687388"/>
            <a:ext cx="4567238" cy="3425825"/>
          </a:xfrm>
          <a:ln/>
        </p:spPr>
      </p:sp>
      <p:sp>
        <p:nvSpPr>
          <p:cNvPr id="29699" name="Rectangle 3"/>
          <p:cNvSpPr>
            <a:spLocks noGrp="1" noChangeArrowheads="1"/>
          </p:cNvSpPr>
          <p:nvPr>
            <p:ph type="body" idx="1"/>
          </p:nvPr>
        </p:nvSpPr>
        <p:spPr>
          <a:xfrm>
            <a:off x="685800" y="4343400"/>
            <a:ext cx="5486400" cy="4113213"/>
          </a:xfrm>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xfrm>
            <a:off x="1146175" y="687388"/>
            <a:ext cx="4567238" cy="3425825"/>
          </a:xfrm>
          <a:ln/>
        </p:spPr>
      </p:sp>
      <p:sp>
        <p:nvSpPr>
          <p:cNvPr id="31747" name="Rectangle 3"/>
          <p:cNvSpPr>
            <a:spLocks noGrp="1" noChangeArrowheads="1"/>
          </p:cNvSpPr>
          <p:nvPr>
            <p:ph type="body" idx="1"/>
          </p:nvPr>
        </p:nvSpPr>
        <p:spPr>
          <a:xfrm>
            <a:off x="685800" y="4343400"/>
            <a:ext cx="5486400" cy="4113213"/>
          </a:xfrm>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96B79206-DBD9-42D5-B46B-426345F5FE4E}" type="datetimeFigureOut">
              <a:rPr lang="en-US"/>
              <a:pPr>
                <a:defRPr/>
              </a:pPr>
              <a:t>9/25/2013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EF7507D-2FE3-459C-AE06-F0B15837491D}" type="slidenum">
              <a:rPr lang="en-CA"/>
              <a:pPr>
                <a:defRPr/>
              </a:pPr>
              <a:t>‹#›</a:t>
            </a:fld>
            <a:endParaRPr lang="en-CA"/>
          </a:p>
        </p:txBody>
      </p:sp>
    </p:spTree>
    <p:extLst>
      <p:ext uri="{BB962C8B-B14F-4D97-AF65-F5344CB8AC3E}">
        <p14:creationId xmlns:p14="http://schemas.microsoft.com/office/powerpoint/2010/main" val="902599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041DC62-BA7D-4A4F-A6CF-948A074E9FB5}" type="datetimeFigureOut">
              <a:rPr lang="en-US"/>
              <a:pPr>
                <a:defRPr/>
              </a:pPr>
              <a:t>9/25/2013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823289B-ABC8-4C84-BEAF-C2582A5377C0}" type="slidenum">
              <a:rPr lang="en-CA"/>
              <a:pPr>
                <a:defRPr/>
              </a:pPr>
              <a:t>‹#›</a:t>
            </a:fld>
            <a:endParaRPr lang="en-CA"/>
          </a:p>
        </p:txBody>
      </p:sp>
    </p:spTree>
    <p:extLst>
      <p:ext uri="{BB962C8B-B14F-4D97-AF65-F5344CB8AC3E}">
        <p14:creationId xmlns:p14="http://schemas.microsoft.com/office/powerpoint/2010/main" val="4266149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5F410F3-54A7-4853-8656-31958C196390}" type="datetimeFigureOut">
              <a:rPr lang="en-US"/>
              <a:pPr>
                <a:defRPr/>
              </a:pPr>
              <a:t>9/25/2013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C0F757A-F71C-45B6-B05F-4D75826416F2}" type="slidenum">
              <a:rPr lang="en-CA"/>
              <a:pPr>
                <a:defRPr/>
              </a:pPr>
              <a:t>‹#›</a:t>
            </a:fld>
            <a:endParaRPr lang="en-CA"/>
          </a:p>
        </p:txBody>
      </p:sp>
    </p:spTree>
    <p:extLst>
      <p:ext uri="{BB962C8B-B14F-4D97-AF65-F5344CB8AC3E}">
        <p14:creationId xmlns:p14="http://schemas.microsoft.com/office/powerpoint/2010/main" val="17594037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341F596E-1E01-4C8B-BE41-DD619515C0FF}" type="datetimeFigureOut">
              <a:rPr lang="en-US"/>
              <a:pPr>
                <a:defRPr/>
              </a:pPr>
              <a:t>9/25/2013</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4EEAC0B-3748-47DE-A8CE-D02D209718E4}" type="slidenum">
              <a:rPr lang="en-CA"/>
              <a:pPr>
                <a:defRPr/>
              </a:pPr>
              <a:t>‹#›</a:t>
            </a:fld>
            <a:endParaRPr lang="en-CA"/>
          </a:p>
        </p:txBody>
      </p:sp>
    </p:spTree>
    <p:extLst>
      <p:ext uri="{BB962C8B-B14F-4D97-AF65-F5344CB8AC3E}">
        <p14:creationId xmlns:p14="http://schemas.microsoft.com/office/powerpoint/2010/main" val="13828828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fld id="{A72A0919-9F64-4048-9D16-2E5AD50D5BAD}" type="datetimeFigureOut">
              <a:rPr lang="en-US"/>
              <a:pPr>
                <a:defRPr/>
              </a:pPr>
              <a:t>9/25/2013</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1955AC2B-A527-4EC9-8CD2-C1AAA71BC994}" type="slidenum">
              <a:rPr lang="en-CA"/>
              <a:pPr>
                <a:defRPr/>
              </a:pPr>
              <a:t>‹#›</a:t>
            </a:fld>
            <a:endParaRPr lang="en-CA"/>
          </a:p>
        </p:txBody>
      </p:sp>
    </p:spTree>
    <p:extLst>
      <p:ext uri="{BB962C8B-B14F-4D97-AF65-F5344CB8AC3E}">
        <p14:creationId xmlns:p14="http://schemas.microsoft.com/office/powerpoint/2010/main" val="2975086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E20D8E5-B993-4B2F-A882-3AAB8F54B262}" type="datetimeFigureOut">
              <a:rPr lang="en-US"/>
              <a:pPr>
                <a:defRPr/>
              </a:pPr>
              <a:t>9/25/2013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F010FBD-5020-40A9-982C-31F51F44D62A}" type="slidenum">
              <a:rPr lang="en-CA"/>
              <a:pPr>
                <a:defRPr/>
              </a:pPr>
              <a:t>‹#›</a:t>
            </a:fld>
            <a:endParaRPr lang="en-CA"/>
          </a:p>
        </p:txBody>
      </p:sp>
    </p:spTree>
    <p:extLst>
      <p:ext uri="{BB962C8B-B14F-4D97-AF65-F5344CB8AC3E}">
        <p14:creationId xmlns:p14="http://schemas.microsoft.com/office/powerpoint/2010/main" val="623577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4F0A6204-515A-4D93-987D-53D5DF603ECC}" type="datetimeFigureOut">
              <a:rPr lang="en-US"/>
              <a:pPr>
                <a:defRPr/>
              </a:pPr>
              <a:t>9/25/2013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2756064-79E8-42D0-B062-DA03F94F905C}" type="slidenum">
              <a:rPr lang="en-CA"/>
              <a:pPr>
                <a:defRPr/>
              </a:pPr>
              <a:t>‹#›</a:t>
            </a:fld>
            <a:endParaRPr lang="en-CA"/>
          </a:p>
        </p:txBody>
      </p:sp>
    </p:spTree>
    <p:extLst>
      <p:ext uri="{BB962C8B-B14F-4D97-AF65-F5344CB8AC3E}">
        <p14:creationId xmlns:p14="http://schemas.microsoft.com/office/powerpoint/2010/main" val="2037095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81F5FE70-B2FC-4E7A-BD00-36EE4CBF7AA7}" type="datetimeFigureOut">
              <a:rPr lang="en-US"/>
              <a:pPr>
                <a:defRPr/>
              </a:pPr>
              <a:t>9/25/2013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B3C229F-0A8A-460F-99A3-856917210BF7}" type="slidenum">
              <a:rPr lang="en-CA"/>
              <a:pPr>
                <a:defRPr/>
              </a:pPr>
              <a:t>‹#›</a:t>
            </a:fld>
            <a:endParaRPr lang="en-CA"/>
          </a:p>
        </p:txBody>
      </p:sp>
    </p:spTree>
    <p:extLst>
      <p:ext uri="{BB962C8B-B14F-4D97-AF65-F5344CB8AC3E}">
        <p14:creationId xmlns:p14="http://schemas.microsoft.com/office/powerpoint/2010/main" val="1131375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19D4A963-DC03-474F-889E-6B0EE2E31F79}" type="datetimeFigureOut">
              <a:rPr lang="en-US"/>
              <a:pPr>
                <a:defRPr/>
              </a:pPr>
              <a:t>9/25/2013</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0D38B94-74D8-4139-AEF1-D785686FA3E7}" type="slidenum">
              <a:rPr lang="en-CA"/>
              <a:pPr>
                <a:defRPr/>
              </a:pPr>
              <a:t>‹#›</a:t>
            </a:fld>
            <a:endParaRPr lang="en-CA"/>
          </a:p>
        </p:txBody>
      </p:sp>
    </p:spTree>
    <p:extLst>
      <p:ext uri="{BB962C8B-B14F-4D97-AF65-F5344CB8AC3E}">
        <p14:creationId xmlns:p14="http://schemas.microsoft.com/office/powerpoint/2010/main" val="3442518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CC5422CB-6770-4A5F-A1D0-4D8662BEFBF9}" type="datetimeFigureOut">
              <a:rPr lang="en-US"/>
              <a:pPr>
                <a:defRPr/>
              </a:pPr>
              <a:t>9/25/2013</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C347622-25BD-4225-AAEB-B876B041157E}" type="slidenum">
              <a:rPr lang="en-CA"/>
              <a:pPr>
                <a:defRPr/>
              </a:pPr>
              <a:t>‹#›</a:t>
            </a:fld>
            <a:endParaRPr lang="en-CA"/>
          </a:p>
        </p:txBody>
      </p:sp>
    </p:spTree>
    <p:extLst>
      <p:ext uri="{BB962C8B-B14F-4D97-AF65-F5344CB8AC3E}">
        <p14:creationId xmlns:p14="http://schemas.microsoft.com/office/powerpoint/2010/main" val="1225295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AD4054C9-0E20-4892-A9CF-ECEB3ADC2EFE}" type="datetimeFigureOut">
              <a:rPr lang="en-US"/>
              <a:pPr>
                <a:defRPr/>
              </a:pPr>
              <a:t>9/25/2013</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5CD59AE-0955-4C13-BC28-E86B92F989A1}" type="slidenum">
              <a:rPr lang="en-CA"/>
              <a:pPr>
                <a:defRPr/>
              </a:pPr>
              <a:t>‹#›</a:t>
            </a:fld>
            <a:endParaRPr lang="en-CA"/>
          </a:p>
        </p:txBody>
      </p:sp>
    </p:spTree>
    <p:extLst>
      <p:ext uri="{BB962C8B-B14F-4D97-AF65-F5344CB8AC3E}">
        <p14:creationId xmlns:p14="http://schemas.microsoft.com/office/powerpoint/2010/main" val="859962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3F81D71E-BF63-4891-8357-4EE6E5E98844}" type="datetimeFigureOut">
              <a:rPr lang="en-US"/>
              <a:pPr>
                <a:defRPr/>
              </a:pPr>
              <a:t>9/25/2013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4AF6760-52ED-43FB-840C-12BD9E8F053B}" type="slidenum">
              <a:rPr lang="en-CA"/>
              <a:pPr>
                <a:defRPr/>
              </a:pPr>
              <a:t>‹#›</a:t>
            </a:fld>
            <a:endParaRPr lang="en-CA"/>
          </a:p>
        </p:txBody>
      </p:sp>
    </p:spTree>
    <p:extLst>
      <p:ext uri="{BB962C8B-B14F-4D97-AF65-F5344CB8AC3E}">
        <p14:creationId xmlns:p14="http://schemas.microsoft.com/office/powerpoint/2010/main" val="556181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AE0F23BD-B5E3-4AFC-9606-ECC38E34387C}" type="datetimeFigureOut">
              <a:rPr lang="en-US"/>
              <a:pPr>
                <a:defRPr/>
              </a:pPr>
              <a:t>9/25/2013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1541C47-1E48-4FF4-9E90-1CA04942FA5A}" type="slidenum">
              <a:rPr lang="en-CA"/>
              <a:pPr>
                <a:defRPr/>
              </a:pPr>
              <a:t>‹#›</a:t>
            </a:fld>
            <a:endParaRPr lang="en-CA"/>
          </a:p>
        </p:txBody>
      </p:sp>
    </p:spTree>
    <p:extLst>
      <p:ext uri="{BB962C8B-B14F-4D97-AF65-F5344CB8AC3E}">
        <p14:creationId xmlns:p14="http://schemas.microsoft.com/office/powerpoint/2010/main" val="3522788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CA"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fld id="{8E095515-3063-4601-B74F-C8F278448C85}" type="datetimeFigureOut">
              <a:rPr lang="en-US"/>
              <a:pPr>
                <a:defRPr/>
              </a:pPr>
              <a:t>9/25/2013</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7770ED0-FEE5-41AB-B2E9-7D8A0AA4C390}"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7.xml"/><Relationship Id="rId5" Type="http://schemas.openxmlformats.org/officeDocument/2006/relationships/image" Target="../media/image11.wmf"/><Relationship Id="rId4" Type="http://schemas.openxmlformats.org/officeDocument/2006/relationships/image" Target="../media/image10.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16.wmf"/><Relationship Id="rId7" Type="http://schemas.openxmlformats.org/officeDocument/2006/relationships/image" Target="../media/image14.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7.bin"/><Relationship Id="rId5" Type="http://schemas.openxmlformats.org/officeDocument/2006/relationships/image" Target="../media/image13.wmf"/><Relationship Id="rId4" Type="http://schemas.openxmlformats.org/officeDocument/2006/relationships/oleObject" Target="../embeddings/oleObject6.bin"/><Relationship Id="rId9" Type="http://schemas.openxmlformats.org/officeDocument/2006/relationships/image" Target="../media/image15.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4.wmf"/><Relationship Id="rId5" Type="http://schemas.openxmlformats.org/officeDocument/2006/relationships/oleObject" Target="../embeddings/oleObject4.bin"/><Relationship Id="rId4" Type="http://schemas.openxmlformats.org/officeDocument/2006/relationships/image" Target="../media/image3.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5.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228600" y="1981200"/>
            <a:ext cx="8642350"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p>
            <a:pPr algn="ctr"/>
            <a:r>
              <a:rPr lang="en-US" sz="2800" b="1" dirty="0"/>
              <a:t>CIV </a:t>
            </a:r>
            <a:r>
              <a:rPr lang="en-US" sz="2800" b="1" dirty="0" smtClean="0"/>
              <a:t>331</a:t>
            </a:r>
            <a:r>
              <a:rPr lang="en-US" sz="2800" b="1" dirty="0"/>
              <a:t/>
            </a:r>
            <a:br>
              <a:rPr lang="en-US" sz="2800" b="1" dirty="0"/>
            </a:br>
            <a:endParaRPr lang="en-US" sz="2800" b="1" dirty="0"/>
          </a:p>
          <a:p>
            <a:pPr algn="ctr"/>
            <a:r>
              <a:rPr lang="en-US" sz="2800" b="1" smtClean="0">
                <a:solidFill>
                  <a:srgbClr val="FF0000"/>
                </a:solidFill>
              </a:rPr>
              <a:t>Highway Engineering</a:t>
            </a:r>
            <a:endParaRPr lang="en-US" sz="2800" b="1" dirty="0">
              <a:solidFill>
                <a:srgbClr val="FF0000"/>
              </a:solidFill>
            </a:endParaRPr>
          </a:p>
        </p:txBody>
      </p:sp>
      <p:sp>
        <p:nvSpPr>
          <p:cNvPr id="2051" name="Rectangle 5"/>
          <p:cNvSpPr>
            <a:spLocks noChangeArrowheads="1"/>
          </p:cNvSpPr>
          <p:nvPr/>
        </p:nvSpPr>
        <p:spPr bwMode="auto">
          <a:xfrm>
            <a:off x="468313" y="1773238"/>
            <a:ext cx="86756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endParaRPr lang="en-US" sz="2000"/>
          </a:p>
        </p:txBody>
      </p:sp>
      <p:sp>
        <p:nvSpPr>
          <p:cNvPr id="2052" name="Rectangle 11"/>
          <p:cNvSpPr>
            <a:spLocks noChangeArrowheads="1"/>
          </p:cNvSpPr>
          <p:nvPr/>
        </p:nvSpPr>
        <p:spPr bwMode="auto">
          <a:xfrm>
            <a:off x="1828800" y="3505200"/>
            <a:ext cx="54737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spcBef>
                <a:spcPct val="20000"/>
              </a:spcBef>
              <a:buClr>
                <a:schemeClr val="accent2"/>
              </a:buClr>
              <a:buSzPct val="80000"/>
              <a:buFont typeface="Wingdings" pitchFamily="2" charset="2"/>
              <a:buNone/>
            </a:pPr>
            <a:r>
              <a:rPr lang="en-US" sz="2000" b="1"/>
              <a:t>Course Instructor</a:t>
            </a:r>
          </a:p>
          <a:p>
            <a:pPr algn="ctr">
              <a:spcBef>
                <a:spcPct val="20000"/>
              </a:spcBef>
              <a:buClr>
                <a:schemeClr val="accent2"/>
              </a:buClr>
              <a:buSzPct val="80000"/>
              <a:buFont typeface="Wingdings" pitchFamily="2" charset="2"/>
              <a:buNone/>
            </a:pPr>
            <a:r>
              <a:rPr lang="en-US" sz="2000" b="1">
                <a:solidFill>
                  <a:srgbClr val="0033CC"/>
                </a:solidFill>
              </a:rPr>
              <a:t>Dr. Essam Dabbour, P. Eng.</a:t>
            </a:r>
            <a:endParaRPr lang="en-US" sz="2000" b="1" i="1">
              <a:solidFill>
                <a:srgbClr val="0033CC"/>
              </a:solidFill>
            </a:endParaRPr>
          </a:p>
        </p:txBody>
      </p:sp>
      <p:sp>
        <p:nvSpPr>
          <p:cNvPr id="2053" name="Rectangle 12"/>
          <p:cNvSpPr>
            <a:spLocks noChangeArrowheads="1"/>
          </p:cNvSpPr>
          <p:nvPr/>
        </p:nvSpPr>
        <p:spPr bwMode="auto">
          <a:xfrm>
            <a:off x="1752600" y="4953000"/>
            <a:ext cx="54737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spcBef>
                <a:spcPct val="20000"/>
              </a:spcBef>
              <a:buClr>
                <a:schemeClr val="accent2"/>
              </a:buClr>
              <a:buSzPct val="80000"/>
              <a:buFont typeface="Wingdings" pitchFamily="2" charset="2"/>
              <a:buNone/>
            </a:pPr>
            <a:endParaRPr lang="en-US" sz="2000" b="1" dirty="0"/>
          </a:p>
          <a:p>
            <a:pPr algn="ctr">
              <a:spcBef>
                <a:spcPct val="20000"/>
              </a:spcBef>
              <a:buClr>
                <a:schemeClr val="accent2"/>
              </a:buClr>
              <a:buSzPct val="80000"/>
              <a:buFont typeface="Wingdings" pitchFamily="2" charset="2"/>
              <a:buNone/>
            </a:pPr>
            <a:endParaRPr lang="en-US" sz="2000" b="1" dirty="0"/>
          </a:p>
          <a:p>
            <a:pPr algn="ctr">
              <a:spcBef>
                <a:spcPct val="20000"/>
              </a:spcBef>
              <a:buClr>
                <a:schemeClr val="accent2"/>
              </a:buClr>
              <a:buSzPct val="80000"/>
              <a:buFont typeface="Wingdings" pitchFamily="2" charset="2"/>
              <a:buNone/>
            </a:pPr>
            <a:r>
              <a:rPr lang="en-US" sz="2000" b="1" dirty="0"/>
              <a:t>Presentation </a:t>
            </a:r>
            <a:r>
              <a:rPr lang="en-US" sz="2000" b="1" dirty="0" smtClean="0"/>
              <a:t>05</a:t>
            </a:r>
            <a:endParaRPr lang="en-US" sz="2000" b="1" dirty="0"/>
          </a:p>
          <a:p>
            <a:pPr algn="ctr">
              <a:spcBef>
                <a:spcPct val="20000"/>
              </a:spcBef>
              <a:buClr>
                <a:schemeClr val="accent2"/>
              </a:buClr>
              <a:buSzPct val="80000"/>
              <a:buFont typeface="Wingdings" pitchFamily="2" charset="2"/>
              <a:buNone/>
            </a:pPr>
            <a:endParaRPr lang="en-US" sz="2000" b="1" dirty="0"/>
          </a:p>
          <a:p>
            <a:pPr algn="ctr">
              <a:spcBef>
                <a:spcPct val="20000"/>
              </a:spcBef>
              <a:buClr>
                <a:schemeClr val="accent2"/>
              </a:buClr>
              <a:buSzPct val="80000"/>
              <a:buFont typeface="Wingdings" pitchFamily="2" charset="2"/>
              <a:buNone/>
            </a:pPr>
            <a:endParaRPr lang="en-US" sz="2200" b="1" dirty="0">
              <a:solidFill>
                <a:srgbClr val="FF0000"/>
              </a:solidFill>
            </a:endParaRPr>
          </a:p>
          <a:p>
            <a:pPr algn="ctr">
              <a:spcBef>
                <a:spcPct val="20000"/>
              </a:spcBef>
              <a:buClr>
                <a:schemeClr val="accent2"/>
              </a:buClr>
              <a:buSzPct val="80000"/>
              <a:buFont typeface="Wingdings" pitchFamily="2" charset="2"/>
              <a:buNone/>
            </a:pPr>
            <a:endParaRPr lang="en-US" sz="2000" i="1" dirty="0"/>
          </a:p>
        </p:txBody>
      </p:sp>
      <p:pic>
        <p:nvPicPr>
          <p:cNvPr id="2054" name="Picture 1" descr="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288" y="404813"/>
            <a:ext cx="1738312"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88E31F9-FD2E-41F6-9962-DCCD0CD23195}" type="slidenum">
              <a:rPr lang="en-CA" smtClean="0"/>
              <a:pPr eaLnBrk="1" hangingPunct="1"/>
              <a:t>10</a:t>
            </a:fld>
            <a:endParaRPr lang="en-CA" smtClean="0"/>
          </a:p>
        </p:txBody>
      </p:sp>
      <p:sp>
        <p:nvSpPr>
          <p:cNvPr id="11267" name="Text Box 10"/>
          <p:cNvSpPr txBox="1">
            <a:spLocks noChangeArrowheads="1"/>
          </p:cNvSpPr>
          <p:nvPr/>
        </p:nvSpPr>
        <p:spPr bwMode="auto">
          <a:xfrm>
            <a:off x="309563" y="1090613"/>
            <a:ext cx="84883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5250" indent="346075" defTabSz="725488" eaLnBrk="0" hangingPunct="0">
              <a:tabLst>
                <a:tab pos="441325" algn="l"/>
              </a:tabLst>
              <a:defRPr>
                <a:solidFill>
                  <a:schemeClr val="tx1"/>
                </a:solidFill>
                <a:latin typeface="Arial" charset="0"/>
                <a:cs typeface="Arial" charset="0"/>
              </a:defRPr>
            </a:lvl1pPr>
            <a:lvl2pPr marL="742950" indent="-285750" defTabSz="725488" eaLnBrk="0" hangingPunct="0">
              <a:tabLst>
                <a:tab pos="441325" algn="l"/>
              </a:tabLst>
              <a:defRPr>
                <a:solidFill>
                  <a:schemeClr val="tx1"/>
                </a:solidFill>
                <a:latin typeface="Arial" charset="0"/>
                <a:cs typeface="Arial" charset="0"/>
              </a:defRPr>
            </a:lvl2pPr>
            <a:lvl3pPr marL="1143000" indent="-228600" defTabSz="725488" eaLnBrk="0" hangingPunct="0">
              <a:tabLst>
                <a:tab pos="441325" algn="l"/>
              </a:tabLst>
              <a:defRPr>
                <a:solidFill>
                  <a:schemeClr val="tx1"/>
                </a:solidFill>
                <a:latin typeface="Arial" charset="0"/>
                <a:cs typeface="Arial" charset="0"/>
              </a:defRPr>
            </a:lvl3pPr>
            <a:lvl4pPr marL="1600200" indent="-228600" defTabSz="725488" eaLnBrk="0" hangingPunct="0">
              <a:tabLst>
                <a:tab pos="441325" algn="l"/>
              </a:tabLst>
              <a:defRPr>
                <a:solidFill>
                  <a:schemeClr val="tx1"/>
                </a:solidFill>
                <a:latin typeface="Arial" charset="0"/>
                <a:cs typeface="Arial" charset="0"/>
              </a:defRPr>
            </a:lvl4pPr>
            <a:lvl5pPr marL="2057400" indent="-228600" defTabSz="725488" eaLnBrk="0" hangingPunct="0">
              <a:tabLst>
                <a:tab pos="441325" algn="l"/>
              </a:tabLst>
              <a:defRPr>
                <a:solidFill>
                  <a:schemeClr val="tx1"/>
                </a:solidFill>
                <a:latin typeface="Arial" charset="0"/>
                <a:cs typeface="Arial" charset="0"/>
              </a:defRPr>
            </a:lvl5pPr>
            <a:lvl6pPr marL="2514600" indent="-228600" defTabSz="725488" eaLnBrk="0" fontAlgn="base" hangingPunct="0">
              <a:spcBef>
                <a:spcPct val="0"/>
              </a:spcBef>
              <a:spcAft>
                <a:spcPct val="0"/>
              </a:spcAft>
              <a:tabLst>
                <a:tab pos="441325" algn="l"/>
              </a:tabLst>
              <a:defRPr>
                <a:solidFill>
                  <a:schemeClr val="tx1"/>
                </a:solidFill>
                <a:latin typeface="Arial" charset="0"/>
                <a:cs typeface="Arial" charset="0"/>
              </a:defRPr>
            </a:lvl6pPr>
            <a:lvl7pPr marL="2971800" indent="-228600" defTabSz="725488" eaLnBrk="0" fontAlgn="base" hangingPunct="0">
              <a:spcBef>
                <a:spcPct val="0"/>
              </a:spcBef>
              <a:spcAft>
                <a:spcPct val="0"/>
              </a:spcAft>
              <a:tabLst>
                <a:tab pos="441325" algn="l"/>
              </a:tabLst>
              <a:defRPr>
                <a:solidFill>
                  <a:schemeClr val="tx1"/>
                </a:solidFill>
                <a:latin typeface="Arial" charset="0"/>
                <a:cs typeface="Arial" charset="0"/>
              </a:defRPr>
            </a:lvl7pPr>
            <a:lvl8pPr marL="3429000" indent="-228600" defTabSz="725488" eaLnBrk="0" fontAlgn="base" hangingPunct="0">
              <a:spcBef>
                <a:spcPct val="0"/>
              </a:spcBef>
              <a:spcAft>
                <a:spcPct val="0"/>
              </a:spcAft>
              <a:tabLst>
                <a:tab pos="441325" algn="l"/>
              </a:tabLst>
              <a:defRPr>
                <a:solidFill>
                  <a:schemeClr val="tx1"/>
                </a:solidFill>
                <a:latin typeface="Arial" charset="0"/>
                <a:cs typeface="Arial" charset="0"/>
              </a:defRPr>
            </a:lvl8pPr>
            <a:lvl9pPr marL="3886200" indent="-228600" defTabSz="725488" eaLnBrk="0" fontAlgn="base" hangingPunct="0">
              <a:spcBef>
                <a:spcPct val="0"/>
              </a:spcBef>
              <a:spcAft>
                <a:spcPct val="0"/>
              </a:spcAft>
              <a:tabLst>
                <a:tab pos="441325" algn="l"/>
              </a:tabLst>
              <a:defRPr>
                <a:solidFill>
                  <a:schemeClr val="tx1"/>
                </a:solidFill>
                <a:latin typeface="Arial" charset="0"/>
                <a:cs typeface="Arial" charset="0"/>
              </a:defRPr>
            </a:lvl9pPr>
          </a:lstStyle>
          <a:p>
            <a:pPr eaLnBrk="1" hangingPunct="1">
              <a:spcBef>
                <a:spcPct val="50000"/>
              </a:spcBef>
              <a:buFontTx/>
              <a:buChar char="•"/>
            </a:pPr>
            <a:r>
              <a:rPr lang="en-US" dirty="0" smtClean="0"/>
              <a:t>Some </a:t>
            </a:r>
            <a:r>
              <a:rPr lang="en-US" dirty="0"/>
              <a:t>other relationships:</a:t>
            </a:r>
          </a:p>
        </p:txBody>
      </p:sp>
      <p:sp>
        <p:nvSpPr>
          <p:cNvPr id="11268" name="Rectangle 3"/>
          <p:cNvSpPr>
            <a:spLocks noGrp="1" noChangeArrowheads="1"/>
          </p:cNvSpPr>
          <p:nvPr>
            <p:ph type="title" idx="4294967295"/>
          </p:nvPr>
        </p:nvSpPr>
        <p:spPr>
          <a:xfrm>
            <a:off x="250825" y="260350"/>
            <a:ext cx="8713788" cy="817563"/>
          </a:xfrm>
        </p:spPr>
        <p:txBody>
          <a:bodyPr/>
          <a:lstStyle/>
          <a:p>
            <a:pPr eaLnBrk="1" hangingPunct="1"/>
            <a:r>
              <a:rPr lang="en-US" sz="2400" b="1" smtClean="0">
                <a:solidFill>
                  <a:srgbClr val="FF0000"/>
                </a:solidFill>
              </a:rPr>
              <a:t>SIMPLE CIRCULR HORIZONTAL CURVE</a:t>
            </a:r>
            <a:endParaRPr lang="en-CA" sz="2400" b="1" smtClean="0">
              <a:solidFill>
                <a:srgbClr val="FF0000"/>
              </a:solidFill>
            </a:endParaRPr>
          </a:p>
        </p:txBody>
      </p:sp>
      <p:pic>
        <p:nvPicPr>
          <p:cNvPr id="1126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9268" y="2582561"/>
            <a:ext cx="1046163"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44281" y="2339673"/>
            <a:ext cx="190817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81968" y="3593798"/>
            <a:ext cx="1662113"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33193" y="3569986"/>
            <a:ext cx="1169988"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0A6DADB-1E78-43DE-90C4-61F43FC8D110}" type="slidenum">
              <a:rPr lang="en-CA" smtClean="0"/>
              <a:pPr eaLnBrk="1" hangingPunct="1"/>
              <a:t>11</a:t>
            </a:fld>
            <a:endParaRPr lang="en-CA" smtClean="0"/>
          </a:p>
        </p:txBody>
      </p:sp>
      <p:sp>
        <p:nvSpPr>
          <p:cNvPr id="12291" name="Rectangle 3"/>
          <p:cNvSpPr>
            <a:spLocks noGrp="1" noChangeArrowheads="1"/>
          </p:cNvSpPr>
          <p:nvPr>
            <p:ph type="title" idx="4294967295"/>
          </p:nvPr>
        </p:nvSpPr>
        <p:spPr>
          <a:xfrm>
            <a:off x="250825" y="260350"/>
            <a:ext cx="8713788" cy="817563"/>
          </a:xfrm>
        </p:spPr>
        <p:txBody>
          <a:bodyPr/>
          <a:lstStyle/>
          <a:p>
            <a:pPr eaLnBrk="1" hangingPunct="1"/>
            <a:r>
              <a:rPr lang="en-US" sz="2400" b="1" smtClean="0">
                <a:solidFill>
                  <a:srgbClr val="FF0000"/>
                </a:solidFill>
              </a:rPr>
              <a:t>EXAMPLE 1</a:t>
            </a:r>
            <a:endParaRPr lang="en-CA" sz="2400" b="1" smtClean="0">
              <a:solidFill>
                <a:srgbClr val="FF0000"/>
              </a:solidFill>
            </a:endParaRPr>
          </a:p>
        </p:txBody>
      </p:sp>
      <p:sp>
        <p:nvSpPr>
          <p:cNvPr id="12292" name="Rectangle 3"/>
          <p:cNvSpPr>
            <a:spLocks noChangeArrowheads="1"/>
          </p:cNvSpPr>
          <p:nvPr/>
        </p:nvSpPr>
        <p:spPr bwMode="auto">
          <a:xfrm>
            <a:off x="323850" y="1168400"/>
            <a:ext cx="8550275"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sz="1900" dirty="0"/>
              <a:t>A horizontal curve is designed with 610-m radius. The curve has a tangent length of 120 m and the </a:t>
            </a:r>
            <a:r>
              <a:rPr lang="en-US" sz="1900" i="1" dirty="0"/>
              <a:t>PI</a:t>
            </a:r>
            <a:r>
              <a:rPr lang="en-US" sz="1900" dirty="0"/>
              <a:t> is at station (3+140). Determine the station of </a:t>
            </a:r>
            <a:r>
              <a:rPr lang="en-US" sz="1900" i="1" dirty="0"/>
              <a:t>PT</a:t>
            </a:r>
            <a:r>
              <a:rPr lang="en-US" sz="1900" dirty="0"/>
              <a:t>.</a:t>
            </a:r>
          </a:p>
          <a:p>
            <a:pPr>
              <a:spcBef>
                <a:spcPct val="20000"/>
              </a:spcBef>
            </a:pPr>
            <a:endParaRPr lang="en-US" sz="1900" dirty="0"/>
          </a:p>
          <a:p>
            <a:pPr algn="ctr">
              <a:spcBef>
                <a:spcPct val="20000"/>
              </a:spcBef>
            </a:pPr>
            <a:r>
              <a:rPr lang="en-US" sz="1900" b="1" i="1" dirty="0">
                <a:solidFill>
                  <a:srgbClr val="0000FF"/>
                </a:solidFill>
              </a:rPr>
              <a:t>[see whiteboard or </a:t>
            </a:r>
            <a:r>
              <a:rPr lang="en-US" sz="1900" b="1" i="1">
                <a:solidFill>
                  <a:srgbClr val="0000FF"/>
                </a:solidFill>
              </a:rPr>
              <a:t>page </a:t>
            </a:r>
            <a:r>
              <a:rPr lang="en-US" sz="1900" b="1" i="1" smtClean="0">
                <a:solidFill>
                  <a:srgbClr val="0000FF"/>
                </a:solidFill>
              </a:rPr>
              <a:t>82]</a:t>
            </a:r>
            <a:endParaRPr lang="en-US" sz="1900" b="1" i="1" dirty="0">
              <a:solidFill>
                <a:srgbClr val="0000FF"/>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C4F947B-5AB6-401B-93B2-CCF496AD2322}" type="slidenum">
              <a:rPr lang="en-CA" smtClean="0"/>
              <a:pPr eaLnBrk="1" hangingPunct="1"/>
              <a:t>12</a:t>
            </a:fld>
            <a:endParaRPr lang="en-CA" smtClean="0"/>
          </a:p>
        </p:txBody>
      </p:sp>
      <p:sp>
        <p:nvSpPr>
          <p:cNvPr id="13315" name="Rectangle 3"/>
          <p:cNvSpPr>
            <a:spLocks noGrp="1" noChangeArrowheads="1"/>
          </p:cNvSpPr>
          <p:nvPr>
            <p:ph type="title" idx="4294967295"/>
          </p:nvPr>
        </p:nvSpPr>
        <p:spPr>
          <a:xfrm>
            <a:off x="250825" y="260350"/>
            <a:ext cx="8713788" cy="817563"/>
          </a:xfrm>
        </p:spPr>
        <p:txBody>
          <a:bodyPr/>
          <a:lstStyle/>
          <a:p>
            <a:pPr eaLnBrk="1" hangingPunct="1"/>
            <a:r>
              <a:rPr lang="en-US" sz="2400" b="1" smtClean="0">
                <a:solidFill>
                  <a:srgbClr val="FF0000"/>
                </a:solidFill>
              </a:rPr>
              <a:t>SSD ON HORIZONTAL CURVES</a:t>
            </a:r>
            <a:endParaRPr lang="en-CA" sz="2400" b="1" smtClean="0">
              <a:solidFill>
                <a:srgbClr val="FF0000"/>
              </a:solidFill>
            </a:endParaRPr>
          </a:p>
        </p:txBody>
      </p:sp>
      <p:sp>
        <p:nvSpPr>
          <p:cNvPr id="13316" name="Text Box 9"/>
          <p:cNvSpPr txBox="1">
            <a:spLocks noChangeArrowheads="1"/>
          </p:cNvSpPr>
          <p:nvPr/>
        </p:nvSpPr>
        <p:spPr bwMode="auto">
          <a:xfrm>
            <a:off x="309563" y="1090613"/>
            <a:ext cx="5053012" cy="622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441325" defTabSz="725488" eaLnBrk="0" hangingPunct="0">
              <a:tabLst>
                <a:tab pos="441325" algn="l"/>
              </a:tabLst>
              <a:defRPr>
                <a:solidFill>
                  <a:schemeClr val="tx1"/>
                </a:solidFill>
                <a:latin typeface="Arial" charset="0"/>
                <a:cs typeface="Arial" charset="0"/>
              </a:defRPr>
            </a:lvl1pPr>
            <a:lvl2pPr marL="742950" indent="-285750" defTabSz="725488" eaLnBrk="0" hangingPunct="0">
              <a:tabLst>
                <a:tab pos="441325" algn="l"/>
              </a:tabLst>
              <a:defRPr>
                <a:solidFill>
                  <a:schemeClr val="tx1"/>
                </a:solidFill>
                <a:latin typeface="Arial" charset="0"/>
                <a:cs typeface="Arial" charset="0"/>
              </a:defRPr>
            </a:lvl2pPr>
            <a:lvl3pPr marL="1143000" indent="-228600" defTabSz="725488" eaLnBrk="0" hangingPunct="0">
              <a:tabLst>
                <a:tab pos="441325" algn="l"/>
              </a:tabLst>
              <a:defRPr>
                <a:solidFill>
                  <a:schemeClr val="tx1"/>
                </a:solidFill>
                <a:latin typeface="Arial" charset="0"/>
                <a:cs typeface="Arial" charset="0"/>
              </a:defRPr>
            </a:lvl3pPr>
            <a:lvl4pPr marL="1600200" indent="-228600" defTabSz="725488" eaLnBrk="0" hangingPunct="0">
              <a:tabLst>
                <a:tab pos="441325" algn="l"/>
              </a:tabLst>
              <a:defRPr>
                <a:solidFill>
                  <a:schemeClr val="tx1"/>
                </a:solidFill>
                <a:latin typeface="Arial" charset="0"/>
                <a:cs typeface="Arial" charset="0"/>
              </a:defRPr>
            </a:lvl4pPr>
            <a:lvl5pPr marL="2057400" indent="-228600" defTabSz="725488" eaLnBrk="0" hangingPunct="0">
              <a:tabLst>
                <a:tab pos="441325" algn="l"/>
              </a:tabLst>
              <a:defRPr>
                <a:solidFill>
                  <a:schemeClr val="tx1"/>
                </a:solidFill>
                <a:latin typeface="Arial" charset="0"/>
                <a:cs typeface="Arial" charset="0"/>
              </a:defRPr>
            </a:lvl5pPr>
            <a:lvl6pPr marL="2514600" indent="-228600" defTabSz="725488" eaLnBrk="0" fontAlgn="base" hangingPunct="0">
              <a:spcBef>
                <a:spcPct val="0"/>
              </a:spcBef>
              <a:spcAft>
                <a:spcPct val="0"/>
              </a:spcAft>
              <a:tabLst>
                <a:tab pos="441325" algn="l"/>
              </a:tabLst>
              <a:defRPr>
                <a:solidFill>
                  <a:schemeClr val="tx1"/>
                </a:solidFill>
                <a:latin typeface="Arial" charset="0"/>
                <a:cs typeface="Arial" charset="0"/>
              </a:defRPr>
            </a:lvl6pPr>
            <a:lvl7pPr marL="2971800" indent="-228600" defTabSz="725488" eaLnBrk="0" fontAlgn="base" hangingPunct="0">
              <a:spcBef>
                <a:spcPct val="0"/>
              </a:spcBef>
              <a:spcAft>
                <a:spcPct val="0"/>
              </a:spcAft>
              <a:tabLst>
                <a:tab pos="441325" algn="l"/>
              </a:tabLst>
              <a:defRPr>
                <a:solidFill>
                  <a:schemeClr val="tx1"/>
                </a:solidFill>
                <a:latin typeface="Arial" charset="0"/>
                <a:cs typeface="Arial" charset="0"/>
              </a:defRPr>
            </a:lvl7pPr>
            <a:lvl8pPr marL="3429000" indent="-228600" defTabSz="725488" eaLnBrk="0" fontAlgn="base" hangingPunct="0">
              <a:spcBef>
                <a:spcPct val="0"/>
              </a:spcBef>
              <a:spcAft>
                <a:spcPct val="0"/>
              </a:spcAft>
              <a:tabLst>
                <a:tab pos="441325" algn="l"/>
              </a:tabLst>
              <a:defRPr>
                <a:solidFill>
                  <a:schemeClr val="tx1"/>
                </a:solidFill>
                <a:latin typeface="Arial" charset="0"/>
                <a:cs typeface="Arial" charset="0"/>
              </a:defRPr>
            </a:lvl8pPr>
            <a:lvl9pPr marL="3886200" indent="-228600" defTabSz="725488" eaLnBrk="0" fontAlgn="base" hangingPunct="0">
              <a:spcBef>
                <a:spcPct val="0"/>
              </a:spcBef>
              <a:spcAft>
                <a:spcPct val="0"/>
              </a:spcAft>
              <a:tabLst>
                <a:tab pos="441325" algn="l"/>
              </a:tabLst>
              <a:defRPr>
                <a:solidFill>
                  <a:schemeClr val="tx1"/>
                </a:solidFill>
                <a:latin typeface="Arial" charset="0"/>
                <a:cs typeface="Arial" charset="0"/>
              </a:defRPr>
            </a:lvl9pPr>
          </a:lstStyle>
          <a:p>
            <a:pPr eaLnBrk="1" hangingPunct="1">
              <a:spcBef>
                <a:spcPct val="50000"/>
              </a:spcBef>
              <a:buFontTx/>
              <a:buChar char="•"/>
            </a:pPr>
            <a:r>
              <a:rPr lang="en-US"/>
              <a:t>Sight distance restrictions on horizontal curves occur when obstructions (e.g., buildings, signs) are present as shown in the figure.</a:t>
            </a:r>
          </a:p>
          <a:p>
            <a:pPr eaLnBrk="1" hangingPunct="1">
              <a:spcBef>
                <a:spcPct val="50000"/>
              </a:spcBef>
              <a:buFontTx/>
              <a:buChar char="•"/>
            </a:pPr>
            <a:r>
              <a:rPr lang="en-US"/>
              <a:t>When such an obstruction exists, the stopping-sight distance is measured along the horizontal curve from the center of the traveled lane (the assumed location of the driver’s eyes).</a:t>
            </a:r>
          </a:p>
          <a:p>
            <a:pPr eaLnBrk="1" hangingPunct="1">
              <a:spcBef>
                <a:spcPct val="50000"/>
              </a:spcBef>
              <a:buFontTx/>
              <a:buChar char="•"/>
            </a:pPr>
            <a:r>
              <a:rPr lang="en-US"/>
              <a:t>for a specified stopping distance, some distance, </a:t>
            </a:r>
            <a:r>
              <a:rPr lang="en-US" i="1"/>
              <a:t>M</a:t>
            </a:r>
            <a:r>
              <a:rPr lang="en-US" sz="1500" i="1"/>
              <a:t>s</a:t>
            </a:r>
            <a:r>
              <a:rPr lang="en-US"/>
              <a:t>, must be visually cleared to provide the required stopping sight distance.</a:t>
            </a:r>
          </a:p>
          <a:p>
            <a:pPr eaLnBrk="1" hangingPunct="1">
              <a:spcBef>
                <a:spcPct val="50000"/>
              </a:spcBef>
              <a:buFontTx/>
              <a:buChar char="•"/>
            </a:pPr>
            <a:r>
              <a:rPr lang="en-US"/>
              <a:t>Equations for computing stopping-sight distance relationships for horizontal curves can be derived by first determining the central angle, </a:t>
            </a:r>
            <a:r>
              <a:rPr lang="en-US">
                <a:sym typeface="Symbol" pitchFamily="18" charset="2"/>
              </a:rPr>
              <a:t></a:t>
            </a:r>
            <a:r>
              <a:rPr lang="en-US" i="1"/>
              <a:t>s</a:t>
            </a:r>
            <a:r>
              <a:rPr lang="en-US"/>
              <a:t>, for an arc equal to the required stopping-sight distance.</a:t>
            </a:r>
          </a:p>
          <a:p>
            <a:pPr eaLnBrk="1" hangingPunct="1">
              <a:spcBef>
                <a:spcPct val="50000"/>
              </a:spcBef>
              <a:buFontTx/>
              <a:buChar char="•"/>
            </a:pPr>
            <a:endParaRPr lang="en-US"/>
          </a:p>
          <a:p>
            <a:pPr eaLnBrk="1" hangingPunct="1">
              <a:spcBef>
                <a:spcPct val="50000"/>
              </a:spcBef>
            </a:pPr>
            <a:endParaRPr lang="en-US"/>
          </a:p>
          <a:p>
            <a:pPr eaLnBrk="1" hangingPunct="1">
              <a:spcBef>
                <a:spcPct val="50000"/>
              </a:spcBef>
            </a:pPr>
            <a:endParaRPr lang="en-US" sz="1700"/>
          </a:p>
          <a:p>
            <a:pPr eaLnBrk="1" hangingPunct="1">
              <a:spcBef>
                <a:spcPct val="50000"/>
              </a:spcBef>
            </a:pPr>
            <a:endParaRPr lang="en-US" sz="1700"/>
          </a:p>
        </p:txBody>
      </p:sp>
      <p:pic>
        <p:nvPicPr>
          <p:cNvPr id="13317" name="Picture 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45100" y="1804988"/>
            <a:ext cx="3617913" cy="333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7754B38-5A14-48F1-A19C-2460AC9690FA}" type="slidenum">
              <a:rPr lang="en-CA" smtClean="0"/>
              <a:pPr eaLnBrk="1" hangingPunct="1"/>
              <a:t>13</a:t>
            </a:fld>
            <a:endParaRPr lang="en-CA" smtClean="0"/>
          </a:p>
        </p:txBody>
      </p:sp>
      <p:sp>
        <p:nvSpPr>
          <p:cNvPr id="14339" name="Rectangle 3"/>
          <p:cNvSpPr>
            <a:spLocks noGrp="1" noChangeArrowheads="1"/>
          </p:cNvSpPr>
          <p:nvPr>
            <p:ph type="title" idx="4294967295"/>
          </p:nvPr>
        </p:nvSpPr>
        <p:spPr>
          <a:xfrm>
            <a:off x="250825" y="260350"/>
            <a:ext cx="8713788" cy="817563"/>
          </a:xfrm>
        </p:spPr>
        <p:txBody>
          <a:bodyPr/>
          <a:lstStyle/>
          <a:p>
            <a:pPr eaLnBrk="1" hangingPunct="1"/>
            <a:r>
              <a:rPr lang="en-US" sz="2400" b="1" smtClean="0">
                <a:solidFill>
                  <a:srgbClr val="FF0000"/>
                </a:solidFill>
              </a:rPr>
              <a:t>EQUATIONS FOR SSD ON HORIZONTAL CURVES</a:t>
            </a:r>
            <a:endParaRPr lang="en-CA" sz="2400" b="1" smtClean="0">
              <a:solidFill>
                <a:srgbClr val="FF0000"/>
              </a:solidFill>
            </a:endParaRPr>
          </a:p>
        </p:txBody>
      </p:sp>
      <p:pic>
        <p:nvPicPr>
          <p:cNvPr id="14340"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22375" y="1382713"/>
            <a:ext cx="19812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4341" name="Object 7"/>
          <p:cNvGraphicFramePr>
            <a:graphicFrameLocks noChangeAspect="1"/>
          </p:cNvGraphicFramePr>
          <p:nvPr/>
        </p:nvGraphicFramePr>
        <p:xfrm>
          <a:off x="4738688" y="1382713"/>
          <a:ext cx="1847850" cy="801687"/>
        </p:xfrm>
        <a:graphic>
          <a:graphicData uri="http://schemas.openxmlformats.org/presentationml/2006/ole">
            <mc:AlternateContent xmlns:mc="http://schemas.openxmlformats.org/markup-compatibility/2006">
              <mc:Choice xmlns:v="urn:schemas-microsoft-com:vml" Requires="v">
                <p:oleObj spid="_x0000_s14430" name="Equation" r:id="rId4" imgW="990170" imgH="431613" progId="Equation.3">
                  <p:embed/>
                </p:oleObj>
              </mc:Choice>
              <mc:Fallback>
                <p:oleObj name="Equation" r:id="rId4" imgW="990170" imgH="431613" progId="Equation.3">
                  <p:embed/>
                  <p:pic>
                    <p:nvPicPr>
                      <p:cNvPr id="0"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38688" y="1382713"/>
                        <a:ext cx="1847850" cy="801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42" name="Rectangle 8"/>
          <p:cNvSpPr>
            <a:spLocks noChangeArrowheads="1"/>
          </p:cNvSpPr>
          <p:nvPr/>
        </p:nvSpPr>
        <p:spPr bwMode="auto">
          <a:xfrm>
            <a:off x="2884488" y="25876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graphicFrame>
        <p:nvGraphicFramePr>
          <p:cNvPr id="14343" name="Object 9"/>
          <p:cNvGraphicFramePr>
            <a:graphicFrameLocks noChangeAspect="1"/>
          </p:cNvGraphicFramePr>
          <p:nvPr/>
        </p:nvGraphicFramePr>
        <p:xfrm>
          <a:off x="2386013" y="3059113"/>
          <a:ext cx="2852737" cy="825500"/>
        </p:xfrm>
        <a:graphic>
          <a:graphicData uri="http://schemas.openxmlformats.org/presentationml/2006/ole">
            <mc:AlternateContent xmlns:mc="http://schemas.openxmlformats.org/markup-compatibility/2006">
              <mc:Choice xmlns:v="urn:schemas-microsoft-com:vml" Requires="v">
                <p:oleObj spid="_x0000_s14431" name="Equation" r:id="rId6" imgW="1676400" imgH="482600" progId="Equation.3">
                  <p:embed/>
                </p:oleObj>
              </mc:Choice>
              <mc:Fallback>
                <p:oleObj name="Equation" r:id="rId6" imgW="1676400" imgH="482600" progId="Equation.3">
                  <p:embed/>
                  <p:pic>
                    <p:nvPicPr>
                      <p:cNvPr id="0" name="Picture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86013" y="3059113"/>
                        <a:ext cx="2852737" cy="82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44" name="Rectangle 10"/>
          <p:cNvSpPr>
            <a:spLocks noChangeArrowheads="1"/>
          </p:cNvSpPr>
          <p:nvPr/>
        </p:nvSpPr>
        <p:spPr bwMode="auto">
          <a:xfrm>
            <a:off x="3736975" y="1535113"/>
            <a:ext cx="4841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latin typeface="Symbol" pitchFamily="18" charset="2"/>
              </a:rPr>
              <a:t>®</a:t>
            </a:r>
          </a:p>
        </p:txBody>
      </p:sp>
      <p:sp>
        <p:nvSpPr>
          <p:cNvPr id="14345" name="Rectangle 11"/>
          <p:cNvSpPr>
            <a:spLocks noChangeArrowheads="1"/>
          </p:cNvSpPr>
          <p:nvPr/>
        </p:nvSpPr>
        <p:spPr bwMode="auto">
          <a:xfrm>
            <a:off x="2770188" y="2578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graphicFrame>
        <p:nvGraphicFramePr>
          <p:cNvPr id="14346" name="Object 12"/>
          <p:cNvGraphicFramePr>
            <a:graphicFrameLocks noChangeAspect="1"/>
          </p:cNvGraphicFramePr>
          <p:nvPr/>
        </p:nvGraphicFramePr>
        <p:xfrm>
          <a:off x="2212975" y="4659313"/>
          <a:ext cx="3352800" cy="874712"/>
        </p:xfrm>
        <a:graphic>
          <a:graphicData uri="http://schemas.openxmlformats.org/presentationml/2006/ole">
            <mc:AlternateContent xmlns:mc="http://schemas.openxmlformats.org/markup-compatibility/2006">
              <mc:Choice xmlns:v="urn:schemas-microsoft-com:vml" Requires="v">
                <p:oleObj spid="_x0000_s14432" r:id="rId8" imgW="1930400" imgH="508000" progId="Equation.3">
                  <p:embed/>
                </p:oleObj>
              </mc:Choice>
              <mc:Fallback>
                <p:oleObj r:id="rId8" imgW="1930400" imgH="508000" progId="Equation.3">
                  <p:embed/>
                  <p:pic>
                    <p:nvPicPr>
                      <p:cNvPr id="0" name="Picture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12975" y="4659313"/>
                        <a:ext cx="3352800" cy="874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47" name="Rectangle 13"/>
          <p:cNvSpPr>
            <a:spLocks noChangeArrowheads="1"/>
          </p:cNvSpPr>
          <p:nvPr/>
        </p:nvSpPr>
        <p:spPr bwMode="auto">
          <a:xfrm>
            <a:off x="336550" y="2379663"/>
            <a:ext cx="82327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a:t>Substituting into the general equation for the middle ordinate of a simple horizontal curve gives:</a:t>
            </a:r>
            <a:r>
              <a:rPr lang="en-US" sz="1500">
                <a:latin typeface="Times New Roman" pitchFamily="18" charset="0"/>
              </a:rPr>
              <a:t> </a:t>
            </a:r>
            <a:endParaRPr lang="en-US" sz="3200">
              <a:latin typeface="Times New Roman" pitchFamily="18" charset="0"/>
            </a:endParaRPr>
          </a:p>
        </p:txBody>
      </p:sp>
      <p:sp>
        <p:nvSpPr>
          <p:cNvPr id="14348" name="Rectangle 14"/>
          <p:cNvSpPr>
            <a:spLocks noChangeArrowheads="1"/>
          </p:cNvSpPr>
          <p:nvPr/>
        </p:nvSpPr>
        <p:spPr bwMode="auto">
          <a:xfrm>
            <a:off x="400050" y="4206875"/>
            <a:ext cx="80343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a:t>Solving the above equation for SSD gives: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B182EA7-CC14-4640-A173-07FCCBBA9668}" type="slidenum">
              <a:rPr lang="en-CA" smtClean="0"/>
              <a:pPr eaLnBrk="1" hangingPunct="1"/>
              <a:t>14</a:t>
            </a:fld>
            <a:endParaRPr lang="en-CA" smtClean="0"/>
          </a:p>
        </p:txBody>
      </p:sp>
      <p:sp>
        <p:nvSpPr>
          <p:cNvPr id="15363" name="Rectangle 3"/>
          <p:cNvSpPr>
            <a:spLocks noGrp="1" noChangeArrowheads="1"/>
          </p:cNvSpPr>
          <p:nvPr>
            <p:ph type="title" idx="4294967295"/>
          </p:nvPr>
        </p:nvSpPr>
        <p:spPr>
          <a:xfrm>
            <a:off x="250825" y="260350"/>
            <a:ext cx="8713788" cy="817563"/>
          </a:xfrm>
        </p:spPr>
        <p:txBody>
          <a:bodyPr/>
          <a:lstStyle/>
          <a:p>
            <a:pPr eaLnBrk="1" hangingPunct="1"/>
            <a:r>
              <a:rPr lang="en-US" sz="2400" b="1" smtClean="0">
                <a:solidFill>
                  <a:srgbClr val="FF0000"/>
                </a:solidFill>
              </a:rPr>
              <a:t>EXAMPLE 2</a:t>
            </a:r>
            <a:endParaRPr lang="en-CA" sz="2400" b="1" smtClean="0">
              <a:solidFill>
                <a:srgbClr val="FF0000"/>
              </a:solidFill>
            </a:endParaRPr>
          </a:p>
        </p:txBody>
      </p:sp>
      <p:sp>
        <p:nvSpPr>
          <p:cNvPr id="15364" name="Rectangle 3"/>
          <p:cNvSpPr>
            <a:spLocks noChangeArrowheads="1"/>
          </p:cNvSpPr>
          <p:nvPr/>
        </p:nvSpPr>
        <p:spPr bwMode="auto">
          <a:xfrm>
            <a:off x="323850" y="1168400"/>
            <a:ext cx="8550275"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sz="1900" dirty="0"/>
              <a:t>A horizontal curve on a two-lane highway is designed with a 610-m radius, 3.6-m lanes and 100-km/h design speed (required </a:t>
            </a:r>
            <a:r>
              <a:rPr lang="en-US" sz="1900" dirty="0" err="1"/>
              <a:t>SSD</a:t>
            </a:r>
            <a:r>
              <a:rPr lang="en-US" sz="1900" dirty="0"/>
              <a:t> = 185 m). Determine the distance that must be cleared from the inside edge of the inner lane to provide a sufficient stopping sight distance.</a:t>
            </a:r>
          </a:p>
          <a:p>
            <a:pPr>
              <a:spcBef>
                <a:spcPct val="20000"/>
              </a:spcBef>
            </a:pPr>
            <a:endParaRPr lang="en-US" sz="1900" dirty="0"/>
          </a:p>
          <a:p>
            <a:pPr algn="ctr">
              <a:spcBef>
                <a:spcPct val="20000"/>
              </a:spcBef>
            </a:pPr>
            <a:r>
              <a:rPr lang="en-US" sz="1900" b="1" i="1" dirty="0">
                <a:solidFill>
                  <a:srgbClr val="0000FF"/>
                </a:solidFill>
              </a:rPr>
              <a:t>[see </a:t>
            </a:r>
            <a:r>
              <a:rPr lang="en-US" sz="1900" b="1" i="1" dirty="0" smtClean="0">
                <a:solidFill>
                  <a:srgbClr val="0000FF"/>
                </a:solidFill>
              </a:rPr>
              <a:t>whiteboard]</a:t>
            </a:r>
            <a:endParaRPr lang="en-US" sz="1900" b="1" i="1" dirty="0">
              <a:solidFill>
                <a:srgbClr val="0000FF"/>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B182EA7-CC14-4640-A173-07FCCBBA9668}" type="slidenum">
              <a:rPr lang="en-CA" smtClean="0"/>
              <a:pPr eaLnBrk="1" hangingPunct="1"/>
              <a:t>15</a:t>
            </a:fld>
            <a:endParaRPr lang="en-CA" smtClean="0"/>
          </a:p>
        </p:txBody>
      </p:sp>
      <p:sp>
        <p:nvSpPr>
          <p:cNvPr id="15363" name="Rectangle 3"/>
          <p:cNvSpPr>
            <a:spLocks noGrp="1" noChangeArrowheads="1"/>
          </p:cNvSpPr>
          <p:nvPr>
            <p:ph type="title" idx="4294967295"/>
          </p:nvPr>
        </p:nvSpPr>
        <p:spPr>
          <a:xfrm>
            <a:off x="250825" y="260350"/>
            <a:ext cx="8713788" cy="817563"/>
          </a:xfrm>
        </p:spPr>
        <p:txBody>
          <a:bodyPr/>
          <a:lstStyle/>
          <a:p>
            <a:pPr eaLnBrk="1" hangingPunct="1"/>
            <a:r>
              <a:rPr lang="en-US" sz="2400" b="1" dirty="0" smtClean="0">
                <a:solidFill>
                  <a:srgbClr val="FF0000"/>
                </a:solidFill>
              </a:rPr>
              <a:t>EXAMPLE 3</a:t>
            </a:r>
            <a:endParaRPr lang="en-CA" sz="2400" b="1" dirty="0" smtClean="0">
              <a:solidFill>
                <a:srgbClr val="FF0000"/>
              </a:solidFill>
            </a:endParaRPr>
          </a:p>
        </p:txBody>
      </p:sp>
      <p:sp>
        <p:nvSpPr>
          <p:cNvPr id="15364" name="Rectangle 3"/>
          <p:cNvSpPr>
            <a:spLocks noChangeArrowheads="1"/>
          </p:cNvSpPr>
          <p:nvPr/>
        </p:nvSpPr>
        <p:spPr bwMode="auto">
          <a:xfrm>
            <a:off x="323850" y="1168400"/>
            <a:ext cx="478417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spcBef>
                <a:spcPct val="20000"/>
              </a:spcBef>
            </a:pPr>
            <a:r>
              <a:rPr lang="en-US" sz="1900" dirty="0"/>
              <a:t>A horizontal curve on </a:t>
            </a:r>
            <a:r>
              <a:rPr lang="en-US" sz="1900" dirty="0" smtClean="0"/>
              <a:t>a 4-lane highway (two lanes in each direction with no median) has a superelevation of 6% and a central angle of 40 degrees. The </a:t>
            </a:r>
            <a:r>
              <a:rPr lang="en-US" sz="1900" i="1" dirty="0" smtClean="0"/>
              <a:t>PT</a:t>
            </a:r>
            <a:r>
              <a:rPr lang="en-US" sz="1900" dirty="0" smtClean="0"/>
              <a:t> of the curve is at station 9+830 and the </a:t>
            </a:r>
            <a:r>
              <a:rPr lang="en-US" sz="1900" i="1" dirty="0" smtClean="0"/>
              <a:t>PI</a:t>
            </a:r>
            <a:r>
              <a:rPr lang="en-US" sz="1900" dirty="0" smtClean="0"/>
              <a:t> is at 9+756. The road has 3.1 m lanes and 2.8 m shoulders on both sides with high retaining walls going up immediately next to the shoulders. You are required to calculate the following:</a:t>
            </a:r>
          </a:p>
          <a:p>
            <a:pPr marL="457200" indent="-457200">
              <a:spcBef>
                <a:spcPct val="20000"/>
              </a:spcBef>
              <a:buFont typeface="+mj-lt"/>
              <a:buAutoNum type="alphaLcParenR"/>
            </a:pPr>
            <a:r>
              <a:rPr lang="en-US" sz="1900" dirty="0" smtClean="0"/>
              <a:t>The highest possible design speed of this curve (rounded to the nearest 10 km/h).</a:t>
            </a:r>
          </a:p>
          <a:p>
            <a:pPr marL="457200" indent="-457200">
              <a:spcBef>
                <a:spcPct val="20000"/>
              </a:spcBef>
              <a:buFont typeface="+mj-lt"/>
              <a:buAutoNum type="alphaLcParenR"/>
            </a:pPr>
            <a:r>
              <a:rPr lang="en-US" sz="1900" dirty="0" smtClean="0"/>
              <a:t>The station of </a:t>
            </a:r>
            <a:r>
              <a:rPr lang="en-US" sz="1900" i="1" dirty="0" smtClean="0"/>
              <a:t>PC</a:t>
            </a:r>
            <a:r>
              <a:rPr lang="en-US" sz="1900" dirty="0" smtClean="0"/>
              <a:t> on that curve.</a:t>
            </a:r>
          </a:p>
          <a:p>
            <a:pPr>
              <a:spcBef>
                <a:spcPct val="20000"/>
              </a:spcBef>
            </a:pPr>
            <a:endParaRPr lang="en-US" sz="1900" dirty="0"/>
          </a:p>
          <a:p>
            <a:pPr algn="ctr">
              <a:spcBef>
                <a:spcPct val="20000"/>
              </a:spcBef>
            </a:pPr>
            <a:r>
              <a:rPr lang="en-US" sz="1900" b="1" i="1" dirty="0" smtClean="0">
                <a:solidFill>
                  <a:srgbClr val="0000FF"/>
                </a:solidFill>
              </a:rPr>
              <a:t>[</a:t>
            </a:r>
            <a:r>
              <a:rPr lang="en-US" sz="1900" b="1" i="1" dirty="0">
                <a:solidFill>
                  <a:srgbClr val="0000FF"/>
                </a:solidFill>
              </a:rPr>
              <a:t>see </a:t>
            </a:r>
            <a:r>
              <a:rPr lang="en-US" sz="1900" b="1" i="1" dirty="0" smtClean="0">
                <a:solidFill>
                  <a:srgbClr val="0000FF"/>
                </a:solidFill>
              </a:rPr>
              <a:t>whiteboard or page 84]</a:t>
            </a:r>
            <a:endParaRPr lang="en-US" sz="1900" b="1" i="1" dirty="0">
              <a:solidFill>
                <a:srgbClr val="0000FF"/>
              </a:solidFill>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49918" y="1540057"/>
            <a:ext cx="3505935" cy="3219085"/>
          </a:xfrm>
          <a:prstGeom prst="rect">
            <a:avLst/>
          </a:prstGeom>
        </p:spPr>
      </p:pic>
    </p:spTree>
    <p:extLst>
      <p:ext uri="{BB962C8B-B14F-4D97-AF65-F5344CB8AC3E}">
        <p14:creationId xmlns:p14="http://schemas.microsoft.com/office/powerpoint/2010/main" val="6848474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B3E75EF-EDB9-41EE-B258-B289287C9451}" type="slidenum">
              <a:rPr lang="en-CA" smtClean="0"/>
              <a:pPr eaLnBrk="1" hangingPunct="1"/>
              <a:t>16</a:t>
            </a:fld>
            <a:endParaRPr lang="en-CA" smtClean="0"/>
          </a:p>
        </p:txBody>
      </p:sp>
      <p:sp>
        <p:nvSpPr>
          <p:cNvPr id="17411" name="Rectangle 3"/>
          <p:cNvSpPr>
            <a:spLocks noGrp="1" noChangeArrowheads="1"/>
          </p:cNvSpPr>
          <p:nvPr>
            <p:ph type="title" idx="4294967295"/>
          </p:nvPr>
        </p:nvSpPr>
        <p:spPr>
          <a:xfrm>
            <a:off x="250825" y="260350"/>
            <a:ext cx="8713788" cy="817563"/>
          </a:xfrm>
        </p:spPr>
        <p:txBody>
          <a:bodyPr/>
          <a:lstStyle/>
          <a:p>
            <a:pPr eaLnBrk="1" hangingPunct="1"/>
            <a:r>
              <a:rPr lang="en-US" sz="2400" b="1" dirty="0" smtClean="0">
                <a:solidFill>
                  <a:srgbClr val="FF0000"/>
                </a:solidFill>
              </a:rPr>
              <a:t>EXAMPLE 4</a:t>
            </a:r>
            <a:endParaRPr lang="en-CA" sz="2400" b="1" dirty="0" smtClean="0">
              <a:solidFill>
                <a:srgbClr val="FF0000"/>
              </a:solidFill>
            </a:endParaRPr>
          </a:p>
        </p:txBody>
      </p:sp>
      <p:sp>
        <p:nvSpPr>
          <p:cNvPr id="17412" name="Rectangle 3"/>
          <p:cNvSpPr>
            <a:spLocks noChangeArrowheads="1"/>
          </p:cNvSpPr>
          <p:nvPr/>
        </p:nvSpPr>
        <p:spPr bwMode="auto">
          <a:xfrm>
            <a:off x="323850" y="1168400"/>
            <a:ext cx="84582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r>
              <a:rPr lang="en-US"/>
              <a:t>A </a:t>
            </a:r>
            <a:r>
              <a:rPr lang="en-CA"/>
              <a:t>very long horizontal curve on a level one-directional racetrack has 1750-meter centerline radius, two 4-meter lanes, and a 200 km/h design speed. Determine the closest distance from the inside edge of the track that spectators can park without impeding the necessary sight distance of the drivers. Assume that the sight distance is less than the length of the curve, a deceleration rate of 3.5 m/sec/sec, and a perception-reaction time of 2.5 seconds</a:t>
            </a:r>
            <a:r>
              <a:rPr lang="en-US"/>
              <a:t>.</a:t>
            </a:r>
          </a:p>
          <a:p>
            <a:pPr>
              <a:spcBef>
                <a:spcPct val="20000"/>
              </a:spcBef>
            </a:pPr>
            <a:endParaRPr lang="en-US"/>
          </a:p>
          <a:p>
            <a:pPr algn="ctr">
              <a:spcBef>
                <a:spcPct val="20000"/>
              </a:spcBef>
            </a:pPr>
            <a:r>
              <a:rPr lang="en-US" b="1" i="1">
                <a:solidFill>
                  <a:srgbClr val="0000FF"/>
                </a:solidFill>
              </a:rPr>
              <a:t>[see whiteboard]</a:t>
            </a:r>
          </a:p>
        </p:txBody>
      </p:sp>
    </p:spTree>
    <p:extLst>
      <p:ext uri="{BB962C8B-B14F-4D97-AF65-F5344CB8AC3E}">
        <p14:creationId xmlns:p14="http://schemas.microsoft.com/office/powerpoint/2010/main" val="29254735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D94A12C-1130-4C36-BC12-802DC0CBE9C0}" type="slidenum">
              <a:rPr lang="en-CA" smtClean="0"/>
              <a:pPr eaLnBrk="1" hangingPunct="1"/>
              <a:t>17</a:t>
            </a:fld>
            <a:endParaRPr lang="en-CA" smtClean="0"/>
          </a:p>
        </p:txBody>
      </p:sp>
      <p:sp>
        <p:nvSpPr>
          <p:cNvPr id="18435" name="Rectangle 3"/>
          <p:cNvSpPr>
            <a:spLocks noGrp="1" noChangeArrowheads="1"/>
          </p:cNvSpPr>
          <p:nvPr>
            <p:ph type="title" idx="4294967295"/>
          </p:nvPr>
        </p:nvSpPr>
        <p:spPr>
          <a:xfrm>
            <a:off x="250825" y="260350"/>
            <a:ext cx="8713788" cy="817563"/>
          </a:xfrm>
        </p:spPr>
        <p:txBody>
          <a:bodyPr/>
          <a:lstStyle/>
          <a:p>
            <a:pPr eaLnBrk="1" hangingPunct="1"/>
            <a:r>
              <a:rPr lang="en-US" sz="2400" b="1" dirty="0" smtClean="0">
                <a:solidFill>
                  <a:srgbClr val="FF0000"/>
                </a:solidFill>
              </a:rPr>
              <a:t>EXAMPLE 5</a:t>
            </a:r>
            <a:endParaRPr lang="en-CA" sz="2400" b="1" dirty="0" smtClean="0">
              <a:solidFill>
                <a:srgbClr val="FF0000"/>
              </a:solidFill>
            </a:endParaRPr>
          </a:p>
        </p:txBody>
      </p:sp>
      <p:sp>
        <p:nvSpPr>
          <p:cNvPr id="18436" name="Rectangle 3"/>
          <p:cNvSpPr>
            <a:spLocks noChangeArrowheads="1"/>
          </p:cNvSpPr>
          <p:nvPr/>
        </p:nvSpPr>
        <p:spPr bwMode="auto">
          <a:xfrm>
            <a:off x="323850" y="1168400"/>
            <a:ext cx="84582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spcBef>
                <a:spcPct val="20000"/>
              </a:spcBef>
            </a:pPr>
            <a:r>
              <a:rPr lang="en-US" dirty="0"/>
              <a:t>A </a:t>
            </a:r>
            <a:r>
              <a:rPr lang="en-CA" dirty="0"/>
              <a:t>given horizontal curve has two-lanes with lower-than-average coefficient of </a:t>
            </a:r>
            <a:r>
              <a:rPr lang="en-CA" dirty="0" smtClean="0"/>
              <a:t>side friction </a:t>
            </a:r>
            <a:r>
              <a:rPr lang="en-CA" dirty="0"/>
              <a:t>(0.05) and no superelevation. The lane width is 4-meter. The curve has a radius of 500 meter and a design speed of 80 km/hr. As an engineer, you need to check the safety of this curve. How can you show this?</a:t>
            </a:r>
          </a:p>
          <a:p>
            <a:pPr>
              <a:spcBef>
                <a:spcPct val="20000"/>
              </a:spcBef>
            </a:pPr>
            <a:endParaRPr lang="en-US" dirty="0"/>
          </a:p>
          <a:p>
            <a:pPr>
              <a:spcBef>
                <a:spcPct val="20000"/>
              </a:spcBef>
            </a:pPr>
            <a:endParaRPr lang="en-US" dirty="0"/>
          </a:p>
          <a:p>
            <a:pPr algn="ctr">
              <a:spcBef>
                <a:spcPct val="20000"/>
              </a:spcBef>
            </a:pPr>
            <a:r>
              <a:rPr lang="en-US" b="1" i="1" dirty="0">
                <a:solidFill>
                  <a:srgbClr val="0000FF"/>
                </a:solidFill>
              </a:rPr>
              <a:t>[see whiteboard]</a:t>
            </a:r>
          </a:p>
        </p:txBody>
      </p:sp>
    </p:spTree>
    <p:extLst>
      <p:ext uri="{BB962C8B-B14F-4D97-AF65-F5344CB8AC3E}">
        <p14:creationId xmlns:p14="http://schemas.microsoft.com/office/powerpoint/2010/main" val="3490814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577FCEB6-B8E0-47BB-997B-C716C8D3B60A}" type="slidenum">
              <a:rPr lang="en-CA" sz="1400"/>
              <a:pPr algn="r" eaLnBrk="1" hangingPunct="1"/>
              <a:t>18</a:t>
            </a:fld>
            <a:endParaRPr lang="en-CA" sz="1400"/>
          </a:p>
        </p:txBody>
      </p:sp>
      <p:sp>
        <p:nvSpPr>
          <p:cNvPr id="3075" name="Rectangle 3"/>
          <p:cNvSpPr>
            <a:spLocks noGrp="1" noChangeArrowheads="1"/>
          </p:cNvSpPr>
          <p:nvPr>
            <p:ph type="title" idx="4294967295"/>
          </p:nvPr>
        </p:nvSpPr>
        <p:spPr>
          <a:xfrm>
            <a:off x="241300" y="1820863"/>
            <a:ext cx="8713788" cy="817562"/>
          </a:xfrm>
        </p:spPr>
        <p:txBody>
          <a:bodyPr/>
          <a:lstStyle/>
          <a:p>
            <a:pPr eaLnBrk="1" hangingPunct="1"/>
            <a:r>
              <a:rPr lang="en-US" sz="3200" b="1" dirty="0" smtClean="0">
                <a:solidFill>
                  <a:srgbClr val="FF0000"/>
                </a:solidFill>
              </a:rPr>
              <a:t>COMBINED VERTICAL &amp; HORIZONTAL CURVES</a:t>
            </a:r>
            <a:endParaRPr lang="en-CA" sz="3200" b="1" dirty="0" smtClean="0">
              <a:solidFill>
                <a:srgbClr val="FF0000"/>
              </a:solidFill>
            </a:endParaRPr>
          </a:p>
        </p:txBody>
      </p:sp>
    </p:spTree>
    <p:extLst>
      <p:ext uri="{BB962C8B-B14F-4D97-AF65-F5344CB8AC3E}">
        <p14:creationId xmlns:p14="http://schemas.microsoft.com/office/powerpoint/2010/main" val="23546879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F192FF0-654F-4A45-90DB-7DDFE94F7343}" type="slidenum">
              <a:rPr lang="en-CA" smtClean="0"/>
              <a:pPr eaLnBrk="1" hangingPunct="1"/>
              <a:t>19</a:t>
            </a:fld>
            <a:endParaRPr lang="en-CA" smtClean="0"/>
          </a:p>
        </p:txBody>
      </p:sp>
      <p:sp>
        <p:nvSpPr>
          <p:cNvPr id="16387" name="Rectangle 3"/>
          <p:cNvSpPr>
            <a:spLocks noGrp="1" noChangeArrowheads="1"/>
          </p:cNvSpPr>
          <p:nvPr>
            <p:ph type="title" idx="4294967295"/>
          </p:nvPr>
        </p:nvSpPr>
        <p:spPr>
          <a:xfrm>
            <a:off x="250825" y="260350"/>
            <a:ext cx="8713788" cy="817563"/>
          </a:xfrm>
        </p:spPr>
        <p:txBody>
          <a:bodyPr/>
          <a:lstStyle/>
          <a:p>
            <a:pPr eaLnBrk="1" hangingPunct="1"/>
            <a:r>
              <a:rPr lang="en-US" sz="2400" b="1" dirty="0" smtClean="0">
                <a:solidFill>
                  <a:srgbClr val="FF0000"/>
                </a:solidFill>
              </a:rPr>
              <a:t>EXAMPLE 6</a:t>
            </a:r>
            <a:endParaRPr lang="en-CA" sz="2400" b="1" dirty="0" smtClean="0">
              <a:solidFill>
                <a:srgbClr val="FF0000"/>
              </a:solidFill>
            </a:endParaRPr>
          </a:p>
        </p:txBody>
      </p:sp>
      <p:sp>
        <p:nvSpPr>
          <p:cNvPr id="16388" name="Rectangle 3"/>
          <p:cNvSpPr>
            <a:spLocks noChangeArrowheads="1"/>
          </p:cNvSpPr>
          <p:nvPr/>
        </p:nvSpPr>
        <p:spPr bwMode="auto">
          <a:xfrm>
            <a:off x="323850" y="1168400"/>
            <a:ext cx="3775184"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spcBef>
                <a:spcPct val="20000"/>
              </a:spcBef>
            </a:pPr>
            <a:r>
              <a:rPr lang="en-US" dirty="0"/>
              <a:t>A two-lane highway with lane width 3.6 m has a posted speed limit of 80 km/h and on one section it has both horizontal and vertical curves as shown in the figure below. A recent daytime crash occurred where a driver was traveling eastbound and collided with a stationary roadway object. A lawsuit is alleging that the posted speed (80 km/h) is unsafe speed for the curves in question and was a major cause for the crash. Evaluate the roadway design.</a:t>
            </a:r>
          </a:p>
          <a:p>
            <a:pPr>
              <a:spcBef>
                <a:spcPct val="20000"/>
              </a:spcBef>
            </a:pPr>
            <a:endParaRPr lang="en-US" dirty="0"/>
          </a:p>
          <a:p>
            <a:pPr algn="ctr">
              <a:spcBef>
                <a:spcPct val="20000"/>
              </a:spcBef>
            </a:pPr>
            <a:r>
              <a:rPr lang="en-US" b="1" i="1" dirty="0">
                <a:solidFill>
                  <a:srgbClr val="0000FF"/>
                </a:solidFill>
              </a:rPr>
              <a:t>[see whiteboard or page </a:t>
            </a:r>
            <a:r>
              <a:rPr lang="en-US" b="1" i="1" dirty="0" smtClean="0">
                <a:solidFill>
                  <a:srgbClr val="0000FF"/>
                </a:solidFill>
              </a:rPr>
              <a:t>86</a:t>
            </a:r>
            <a:r>
              <a:rPr lang="en-US" b="1" i="1" dirty="0">
                <a:solidFill>
                  <a:srgbClr val="0000FF"/>
                </a:solidFill>
              </a:rPr>
              <a:t>]</a:t>
            </a:r>
          </a:p>
        </p:txBody>
      </p:sp>
      <p:pic>
        <p:nvPicPr>
          <p:cNvPr id="5" name="Picture 5"/>
          <p:cNvPicPr>
            <a:picLocks noChangeAspect="1" noChangeArrowheads="1"/>
          </p:cNvPicPr>
          <p:nvPr/>
        </p:nvPicPr>
        <p:blipFill>
          <a:blip r:embed="rId2" cstate="print"/>
          <a:srcRect/>
          <a:stretch>
            <a:fillRect/>
          </a:stretch>
        </p:blipFill>
        <p:spPr bwMode="auto">
          <a:xfrm>
            <a:off x="4321175" y="1304925"/>
            <a:ext cx="4632325" cy="3946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577FCEB6-B8E0-47BB-997B-C716C8D3B60A}" type="slidenum">
              <a:rPr lang="en-CA" sz="1400"/>
              <a:pPr algn="r" eaLnBrk="1" hangingPunct="1"/>
              <a:t>2</a:t>
            </a:fld>
            <a:endParaRPr lang="en-CA" sz="1400"/>
          </a:p>
        </p:txBody>
      </p:sp>
      <p:sp>
        <p:nvSpPr>
          <p:cNvPr id="3075" name="Rectangle 3"/>
          <p:cNvSpPr>
            <a:spLocks noGrp="1" noChangeArrowheads="1"/>
          </p:cNvSpPr>
          <p:nvPr>
            <p:ph type="title" idx="4294967295"/>
          </p:nvPr>
        </p:nvSpPr>
        <p:spPr>
          <a:xfrm>
            <a:off x="241300" y="1820863"/>
            <a:ext cx="8713788" cy="817562"/>
          </a:xfrm>
        </p:spPr>
        <p:txBody>
          <a:bodyPr/>
          <a:lstStyle/>
          <a:p>
            <a:pPr eaLnBrk="1" hangingPunct="1"/>
            <a:r>
              <a:rPr lang="en-US" sz="3200" b="1" smtClean="0">
                <a:solidFill>
                  <a:srgbClr val="FF0000"/>
                </a:solidFill>
              </a:rPr>
              <a:t>DESIGN OF HORIZONTAL CURVES</a:t>
            </a:r>
            <a:endParaRPr lang="en-CA" sz="3200" b="1" smtClean="0">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F192FF0-654F-4A45-90DB-7DDFE94F7343}" type="slidenum">
              <a:rPr lang="en-CA" smtClean="0"/>
              <a:pPr eaLnBrk="1" hangingPunct="1"/>
              <a:t>20</a:t>
            </a:fld>
            <a:endParaRPr lang="en-CA" smtClean="0"/>
          </a:p>
        </p:txBody>
      </p:sp>
      <p:sp>
        <p:nvSpPr>
          <p:cNvPr id="16387" name="Rectangle 3"/>
          <p:cNvSpPr>
            <a:spLocks noGrp="1" noChangeArrowheads="1"/>
          </p:cNvSpPr>
          <p:nvPr>
            <p:ph type="title" idx="4294967295"/>
          </p:nvPr>
        </p:nvSpPr>
        <p:spPr>
          <a:xfrm>
            <a:off x="250825" y="260350"/>
            <a:ext cx="8713788" cy="817563"/>
          </a:xfrm>
        </p:spPr>
        <p:txBody>
          <a:bodyPr/>
          <a:lstStyle/>
          <a:p>
            <a:pPr eaLnBrk="1" hangingPunct="1"/>
            <a:r>
              <a:rPr lang="en-US" sz="2400" b="1" dirty="0" smtClean="0">
                <a:solidFill>
                  <a:srgbClr val="FF0000"/>
                </a:solidFill>
              </a:rPr>
              <a:t>EXAMPLE 7</a:t>
            </a:r>
            <a:endParaRPr lang="en-CA" sz="2400" b="1" dirty="0" smtClean="0">
              <a:solidFill>
                <a:srgbClr val="FF0000"/>
              </a:solidFill>
            </a:endParaRPr>
          </a:p>
        </p:txBody>
      </p:sp>
      <p:sp>
        <p:nvSpPr>
          <p:cNvPr id="16388" name="Rectangle 3"/>
          <p:cNvSpPr>
            <a:spLocks noChangeArrowheads="1"/>
          </p:cNvSpPr>
          <p:nvPr/>
        </p:nvSpPr>
        <p:spPr bwMode="auto">
          <a:xfrm>
            <a:off x="323850" y="1168400"/>
            <a:ext cx="4421571"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spcBef>
                <a:spcPct val="20000"/>
              </a:spcBef>
            </a:pPr>
            <a:r>
              <a:rPr lang="en-US" sz="1600" dirty="0"/>
              <a:t>A </a:t>
            </a:r>
            <a:r>
              <a:rPr lang="en-US" sz="1600" dirty="0" smtClean="0"/>
              <a:t>new highway is to be constructed over an existing highway. The two highways are level and should intersect at right angle with grade separation. The new </a:t>
            </a:r>
            <a:r>
              <a:rPr lang="en-US" sz="1600" smtClean="0"/>
              <a:t>highway </a:t>
            </a:r>
            <a:r>
              <a:rPr lang="en-US" sz="1600"/>
              <a:t>w</a:t>
            </a:r>
            <a:r>
              <a:rPr lang="en-US" sz="1600" smtClean="0"/>
              <a:t>ill </a:t>
            </a:r>
            <a:r>
              <a:rPr lang="en-US" sz="1600" dirty="0" smtClean="0"/>
              <a:t>run east-west and the existing highway runs north-south at elevation 172 m. The proposed bridge structure for the </a:t>
            </a:r>
            <a:r>
              <a:rPr lang="en-US" sz="1600" dirty="0"/>
              <a:t>n</a:t>
            </a:r>
            <a:r>
              <a:rPr lang="en-US" sz="1600" dirty="0" smtClean="0"/>
              <a:t>ew highway is such that the bridge girder thickness is 2 m (measured from the road surface to the bottom of the girder). A single-lane ramp is to be constructed to allow east-bound traffic to go southbound. With the design speed 70 km/h and superelevation 4%, and assuming the curve begins at station 1+219, you are required to  determine the stations of PI and PT as well as the stations and elevations of all key points along the vertical alignment. Also, calculate the distance that must be cleared from the inside of the horizontal curve to ensure sufficient </a:t>
            </a:r>
            <a:r>
              <a:rPr lang="en-US" sz="1600" dirty="0" err="1" smtClean="0"/>
              <a:t>SSD</a:t>
            </a:r>
            <a:r>
              <a:rPr lang="en-US" sz="1600" dirty="0" smtClean="0"/>
              <a:t>.</a:t>
            </a:r>
            <a:endParaRPr lang="en-US" sz="1600" dirty="0"/>
          </a:p>
          <a:p>
            <a:pPr algn="ctr">
              <a:spcBef>
                <a:spcPct val="20000"/>
              </a:spcBef>
            </a:pPr>
            <a:r>
              <a:rPr lang="en-US" b="1" i="1" dirty="0">
                <a:solidFill>
                  <a:srgbClr val="0000FF"/>
                </a:solidFill>
              </a:rPr>
              <a:t>[see whiteboard or page </a:t>
            </a:r>
            <a:r>
              <a:rPr lang="en-US" b="1" i="1" dirty="0" smtClean="0">
                <a:solidFill>
                  <a:srgbClr val="0000FF"/>
                </a:solidFill>
              </a:rPr>
              <a:t>87]</a:t>
            </a:r>
            <a:endParaRPr lang="en-US" b="1" i="1" dirty="0">
              <a:solidFill>
                <a:srgbClr val="0000FF"/>
              </a:solidFill>
            </a:endParaRP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7310" y="1346199"/>
            <a:ext cx="4012161" cy="4352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477197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091D22FF-BC33-4999-A03A-13AD46F4D878}" type="slidenum">
              <a:rPr lang="en-CA" sz="1400"/>
              <a:pPr algn="r"/>
              <a:t>21</a:t>
            </a:fld>
            <a:endParaRPr lang="en-CA" sz="1400"/>
          </a:p>
        </p:txBody>
      </p:sp>
      <p:sp>
        <p:nvSpPr>
          <p:cNvPr id="19459" name="Rectangle 3"/>
          <p:cNvSpPr>
            <a:spLocks noGrp="1" noChangeArrowheads="1"/>
          </p:cNvSpPr>
          <p:nvPr>
            <p:ph type="title" idx="4294967295"/>
          </p:nvPr>
        </p:nvSpPr>
        <p:spPr>
          <a:xfrm>
            <a:off x="241300" y="1820863"/>
            <a:ext cx="8713788" cy="817562"/>
          </a:xfrm>
        </p:spPr>
        <p:txBody>
          <a:bodyPr/>
          <a:lstStyle/>
          <a:p>
            <a:pPr eaLnBrk="1" hangingPunct="1"/>
            <a:r>
              <a:rPr lang="en-US" sz="3200" b="1" smtClean="0">
                <a:solidFill>
                  <a:srgbClr val="FF0000"/>
                </a:solidFill>
              </a:rPr>
              <a:t>CROSS SECTION ELEMENTS</a:t>
            </a:r>
            <a:endParaRPr lang="en-CA" sz="3200" b="1" smtClean="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333375"/>
            <a:ext cx="8229600" cy="647700"/>
          </a:xfrm>
        </p:spPr>
        <p:txBody>
          <a:bodyPr/>
          <a:lstStyle/>
          <a:p>
            <a:r>
              <a:rPr lang="en-US" sz="2400" b="1" dirty="0" smtClean="0">
                <a:solidFill>
                  <a:srgbClr val="FF0000"/>
                </a:solidFill>
              </a:rPr>
              <a:t>CROSS SECTION OF AN URBAN STREET (</a:t>
            </a:r>
            <a:r>
              <a:rPr lang="en-US" sz="2400" b="1" dirty="0" err="1" smtClean="0">
                <a:solidFill>
                  <a:srgbClr val="FF0000"/>
                </a:solidFill>
              </a:rPr>
              <a:t>AASHTO</a:t>
            </a:r>
            <a:r>
              <a:rPr lang="en-US" sz="2400" b="1" dirty="0" smtClean="0">
                <a:solidFill>
                  <a:srgbClr val="FF0000"/>
                </a:solidFill>
              </a:rPr>
              <a:t>)</a:t>
            </a:r>
            <a:r>
              <a:rPr lang="en-US" sz="4000" dirty="0" smtClean="0"/>
              <a:t> </a:t>
            </a:r>
          </a:p>
        </p:txBody>
      </p:sp>
      <p:sp>
        <p:nvSpPr>
          <p:cNvPr id="20483" name="Rectangle 3"/>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n-US"/>
          </a:p>
        </p:txBody>
      </p:sp>
      <p:pic>
        <p:nvPicPr>
          <p:cNvPr id="20484" name="Picture 4" descr="1"/>
          <p:cNvPicPr>
            <a:picLocks noGrp="1" noChangeAspect="1" noChangeArrowheads="1"/>
          </p:cNvPicPr>
          <p:nvPr>
            <p:ph idx="1"/>
          </p:nvPr>
        </p:nvPicPr>
        <p:blipFill>
          <a:blip r:embed="rId3" cstate="print"/>
          <a:srcRect/>
          <a:stretch>
            <a:fillRect/>
          </a:stretch>
        </p:blipFill>
        <p:spPr>
          <a:xfrm>
            <a:off x="250825" y="1122363"/>
            <a:ext cx="8424863" cy="5341937"/>
          </a:xfr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333375"/>
            <a:ext cx="8229600" cy="647700"/>
          </a:xfrm>
        </p:spPr>
        <p:txBody>
          <a:bodyPr/>
          <a:lstStyle/>
          <a:p>
            <a:r>
              <a:rPr lang="en-US" sz="2400" b="1" dirty="0" smtClean="0">
                <a:solidFill>
                  <a:srgbClr val="FF0000"/>
                </a:solidFill>
              </a:rPr>
              <a:t>CITY BOULEVARD (</a:t>
            </a:r>
            <a:r>
              <a:rPr lang="en-US" sz="2400" b="1" dirty="0" err="1" smtClean="0">
                <a:solidFill>
                  <a:srgbClr val="FF0000"/>
                </a:solidFill>
              </a:rPr>
              <a:t>USDM</a:t>
            </a:r>
            <a:r>
              <a:rPr lang="en-US" sz="2400" b="1" dirty="0" smtClean="0">
                <a:solidFill>
                  <a:srgbClr val="FF0000"/>
                </a:solidFill>
              </a:rPr>
              <a:t>)</a:t>
            </a:r>
            <a:r>
              <a:rPr lang="en-US" sz="4000" dirty="0" smtClean="0"/>
              <a:t> </a:t>
            </a:r>
          </a:p>
        </p:txBody>
      </p:sp>
      <p:sp>
        <p:nvSpPr>
          <p:cNvPr id="20483" name="Rectangle 3"/>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n-US"/>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779" y="993228"/>
            <a:ext cx="8544911" cy="52727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120761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333375"/>
            <a:ext cx="8229600" cy="647700"/>
          </a:xfrm>
        </p:spPr>
        <p:txBody>
          <a:bodyPr/>
          <a:lstStyle/>
          <a:p>
            <a:r>
              <a:rPr lang="en-US" sz="2400" b="1" dirty="0" smtClean="0">
                <a:solidFill>
                  <a:srgbClr val="FF0000"/>
                </a:solidFill>
              </a:rPr>
              <a:t>CITY AVENUE (</a:t>
            </a:r>
            <a:r>
              <a:rPr lang="en-US" sz="2400" b="1" dirty="0" err="1" smtClean="0">
                <a:solidFill>
                  <a:srgbClr val="FF0000"/>
                </a:solidFill>
              </a:rPr>
              <a:t>USDM</a:t>
            </a:r>
            <a:r>
              <a:rPr lang="en-US" sz="2400" b="1" dirty="0" smtClean="0">
                <a:solidFill>
                  <a:srgbClr val="FF0000"/>
                </a:solidFill>
              </a:rPr>
              <a:t>)</a:t>
            </a:r>
            <a:r>
              <a:rPr lang="en-US" sz="4000" dirty="0" smtClean="0"/>
              <a:t> </a:t>
            </a:r>
          </a:p>
        </p:txBody>
      </p:sp>
      <p:sp>
        <p:nvSpPr>
          <p:cNvPr id="20483" name="Rectangle 3"/>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n-US"/>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015" y="1040525"/>
            <a:ext cx="8544910" cy="5439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63197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333375"/>
            <a:ext cx="8229600" cy="647700"/>
          </a:xfrm>
        </p:spPr>
        <p:txBody>
          <a:bodyPr/>
          <a:lstStyle/>
          <a:p>
            <a:r>
              <a:rPr lang="en-US" sz="2400" b="1" dirty="0" smtClean="0">
                <a:solidFill>
                  <a:srgbClr val="FF0000"/>
                </a:solidFill>
              </a:rPr>
              <a:t>CITY STREET (</a:t>
            </a:r>
            <a:r>
              <a:rPr lang="en-US" sz="2400" b="1" dirty="0" err="1" smtClean="0">
                <a:solidFill>
                  <a:srgbClr val="FF0000"/>
                </a:solidFill>
              </a:rPr>
              <a:t>USDM</a:t>
            </a:r>
            <a:r>
              <a:rPr lang="en-US" sz="2400" b="1" dirty="0" smtClean="0">
                <a:solidFill>
                  <a:srgbClr val="FF0000"/>
                </a:solidFill>
              </a:rPr>
              <a:t>)</a:t>
            </a:r>
            <a:r>
              <a:rPr lang="en-US" sz="4000" dirty="0" smtClean="0"/>
              <a:t> </a:t>
            </a:r>
          </a:p>
        </p:txBody>
      </p:sp>
      <p:sp>
        <p:nvSpPr>
          <p:cNvPr id="20483" name="Rectangle 3"/>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n-US"/>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902" y="1040523"/>
            <a:ext cx="8418787" cy="53287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94414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333375"/>
            <a:ext cx="8229600" cy="647700"/>
          </a:xfrm>
        </p:spPr>
        <p:txBody>
          <a:bodyPr/>
          <a:lstStyle/>
          <a:p>
            <a:r>
              <a:rPr lang="en-US" sz="2400" b="1" dirty="0" smtClean="0">
                <a:solidFill>
                  <a:srgbClr val="FF0000"/>
                </a:solidFill>
              </a:rPr>
              <a:t>URBAN </a:t>
            </a:r>
            <a:r>
              <a:rPr lang="en-US" sz="2400" b="1" dirty="0" smtClean="0">
                <a:solidFill>
                  <a:srgbClr val="FF0000"/>
                </a:solidFill>
              </a:rPr>
              <a:t>STREET CLASSIFICATION (</a:t>
            </a:r>
            <a:r>
              <a:rPr lang="en-US" sz="2400" b="1" dirty="0" err="1" smtClean="0">
                <a:solidFill>
                  <a:srgbClr val="FF0000"/>
                </a:solidFill>
              </a:rPr>
              <a:t>USDM</a:t>
            </a:r>
            <a:r>
              <a:rPr lang="en-US" sz="2400" b="1" dirty="0" smtClean="0">
                <a:solidFill>
                  <a:srgbClr val="FF0000"/>
                </a:solidFill>
              </a:rPr>
              <a:t>)</a:t>
            </a:r>
            <a:r>
              <a:rPr lang="en-US" sz="4000" dirty="0" smtClean="0"/>
              <a:t> </a:t>
            </a:r>
          </a:p>
        </p:txBody>
      </p:sp>
      <p:sp>
        <p:nvSpPr>
          <p:cNvPr id="20483" name="Rectangle 3"/>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n-US"/>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681" y="1413230"/>
            <a:ext cx="8724638" cy="40101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27495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333375"/>
            <a:ext cx="8229600" cy="647700"/>
          </a:xfrm>
        </p:spPr>
        <p:txBody>
          <a:bodyPr/>
          <a:lstStyle/>
          <a:p>
            <a:r>
              <a:rPr lang="en-US" sz="2400" b="1" dirty="0" err="1" smtClean="0">
                <a:solidFill>
                  <a:srgbClr val="FF0000"/>
                </a:solidFill>
              </a:rPr>
              <a:t>AASHTO</a:t>
            </a:r>
            <a:r>
              <a:rPr lang="en-US" sz="2400" b="1" dirty="0" smtClean="0">
                <a:solidFill>
                  <a:srgbClr val="FF0000"/>
                </a:solidFill>
              </a:rPr>
              <a:t> vs. </a:t>
            </a:r>
            <a:r>
              <a:rPr lang="en-US" sz="2400" b="1" dirty="0" err="1" smtClean="0">
                <a:solidFill>
                  <a:srgbClr val="FF0000"/>
                </a:solidFill>
              </a:rPr>
              <a:t>USDM</a:t>
            </a:r>
            <a:r>
              <a:rPr lang="en-US" sz="2400" b="1" dirty="0" smtClean="0">
                <a:solidFill>
                  <a:srgbClr val="FF0000"/>
                </a:solidFill>
              </a:rPr>
              <a:t> </a:t>
            </a:r>
            <a:r>
              <a:rPr lang="en-US" sz="2400" b="1" dirty="0" smtClean="0">
                <a:solidFill>
                  <a:srgbClr val="FF0000"/>
                </a:solidFill>
              </a:rPr>
              <a:t>CLASSIFICATION</a:t>
            </a:r>
            <a:endParaRPr lang="en-US" sz="4000" dirty="0" smtClean="0"/>
          </a:p>
        </p:txBody>
      </p:sp>
      <p:sp>
        <p:nvSpPr>
          <p:cNvPr id="20483" name="Rectangle 3"/>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n-US"/>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8283" y="1299834"/>
            <a:ext cx="7472034" cy="49132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371600" y="5707117"/>
            <a:ext cx="1418897" cy="378373"/>
          </a:xfrm>
          <a:prstGeom prst="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9305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333375"/>
            <a:ext cx="8229600" cy="647700"/>
          </a:xfrm>
        </p:spPr>
        <p:txBody>
          <a:bodyPr/>
          <a:lstStyle/>
          <a:p>
            <a:r>
              <a:rPr lang="en-US" sz="2400" b="1" dirty="0" err="1" smtClean="0">
                <a:solidFill>
                  <a:srgbClr val="FF0000"/>
                </a:solidFill>
              </a:rPr>
              <a:t>MUSHTARAK</a:t>
            </a:r>
            <a:r>
              <a:rPr lang="en-US" sz="2400" b="1" dirty="0" smtClean="0">
                <a:solidFill>
                  <a:srgbClr val="FF0000"/>
                </a:solidFill>
              </a:rPr>
              <a:t> (SHARED) STREET – </a:t>
            </a:r>
            <a:r>
              <a:rPr lang="en-US" sz="2400" b="1" dirty="0" err="1" smtClean="0">
                <a:solidFill>
                  <a:srgbClr val="FF0000"/>
                </a:solidFill>
              </a:rPr>
              <a:t>USDM</a:t>
            </a:r>
            <a:endParaRPr lang="en-US" sz="4000" dirty="0" smtClean="0"/>
          </a:p>
        </p:txBody>
      </p:sp>
      <p:sp>
        <p:nvSpPr>
          <p:cNvPr id="20483" name="Rectangle 3"/>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n-US"/>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1241" y="4131878"/>
            <a:ext cx="6842235" cy="24738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0524" y="997335"/>
            <a:ext cx="6999890" cy="29453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46979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68313" y="333375"/>
            <a:ext cx="8229600" cy="647700"/>
          </a:xfrm>
        </p:spPr>
        <p:txBody>
          <a:bodyPr/>
          <a:lstStyle/>
          <a:p>
            <a:r>
              <a:rPr lang="en-US" sz="2400" b="1" smtClean="0">
                <a:solidFill>
                  <a:srgbClr val="FF0000"/>
                </a:solidFill>
              </a:rPr>
              <a:t>LANE WIDTH</a:t>
            </a:r>
          </a:p>
        </p:txBody>
      </p:sp>
      <p:sp>
        <p:nvSpPr>
          <p:cNvPr id="22531" name="Rectangle 3"/>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n-US"/>
          </a:p>
        </p:txBody>
      </p:sp>
      <p:sp>
        <p:nvSpPr>
          <p:cNvPr id="22532" name="Rectangle 4"/>
          <p:cNvSpPr>
            <a:spLocks noChangeArrowheads="1"/>
          </p:cNvSpPr>
          <p:nvPr/>
        </p:nvSpPr>
        <p:spPr bwMode="auto">
          <a:xfrm>
            <a:off x="457200" y="1125538"/>
            <a:ext cx="8229600" cy="5000625"/>
          </a:xfrm>
          <a:prstGeom prst="rect">
            <a:avLst/>
          </a:prstGeom>
          <a:noFill/>
          <a:ln w="9525">
            <a:noFill/>
            <a:miter lim="800000"/>
            <a:headEnd/>
            <a:tailEnd/>
          </a:ln>
        </p:spPr>
        <p:txBody>
          <a:bodyPr/>
          <a:lstStyle/>
          <a:p>
            <a:pPr marL="342900" indent="-342900" eaLnBrk="0" hangingPunct="0">
              <a:lnSpc>
                <a:spcPct val="90000"/>
              </a:lnSpc>
              <a:spcBef>
                <a:spcPct val="20000"/>
              </a:spcBef>
              <a:buFontTx/>
              <a:buChar char="•"/>
            </a:pPr>
            <a:r>
              <a:rPr lang="en-US" sz="2200" dirty="0"/>
              <a:t>Range (3.00 m – 3.70 m).</a:t>
            </a:r>
          </a:p>
          <a:p>
            <a:pPr marL="342900" indent="-342900" eaLnBrk="0" hangingPunct="0">
              <a:lnSpc>
                <a:spcPct val="90000"/>
              </a:lnSpc>
              <a:spcBef>
                <a:spcPct val="20000"/>
              </a:spcBef>
              <a:buFontTx/>
              <a:buChar char="•"/>
            </a:pPr>
            <a:r>
              <a:rPr lang="en-US" sz="2200" dirty="0"/>
              <a:t>Depends on different factors:</a:t>
            </a:r>
          </a:p>
          <a:p>
            <a:pPr marL="742950" lvl="1" indent="-285750" eaLnBrk="0" hangingPunct="0">
              <a:lnSpc>
                <a:spcPct val="90000"/>
              </a:lnSpc>
              <a:spcBef>
                <a:spcPct val="20000"/>
              </a:spcBef>
              <a:buFontTx/>
              <a:buChar char="–"/>
            </a:pPr>
            <a:r>
              <a:rPr lang="en-US" sz="2000" dirty="0"/>
              <a:t>Design vehicle;</a:t>
            </a:r>
          </a:p>
          <a:p>
            <a:pPr marL="742950" lvl="1" indent="-285750" eaLnBrk="0" hangingPunct="0">
              <a:lnSpc>
                <a:spcPct val="90000"/>
              </a:lnSpc>
              <a:spcBef>
                <a:spcPct val="20000"/>
              </a:spcBef>
              <a:buFontTx/>
              <a:buChar char="–"/>
            </a:pPr>
            <a:r>
              <a:rPr lang="en-US" sz="2000" dirty="0"/>
              <a:t>Type of highway (urban or rural);</a:t>
            </a:r>
          </a:p>
          <a:p>
            <a:pPr marL="742950" lvl="1" indent="-285750" eaLnBrk="0" hangingPunct="0">
              <a:lnSpc>
                <a:spcPct val="90000"/>
              </a:lnSpc>
              <a:spcBef>
                <a:spcPct val="20000"/>
              </a:spcBef>
              <a:buFontTx/>
              <a:buChar char="–"/>
            </a:pPr>
            <a:r>
              <a:rPr lang="en-US" sz="2000" dirty="0"/>
              <a:t>Design speed; and</a:t>
            </a:r>
          </a:p>
          <a:p>
            <a:pPr marL="742950" lvl="1" indent="-285750" eaLnBrk="0" hangingPunct="0">
              <a:lnSpc>
                <a:spcPct val="90000"/>
              </a:lnSpc>
              <a:spcBef>
                <a:spcPct val="20000"/>
              </a:spcBef>
              <a:buFontTx/>
              <a:buChar char="–"/>
            </a:pPr>
            <a:r>
              <a:rPr lang="en-US" sz="2000" dirty="0"/>
              <a:t>Traffic volume.</a:t>
            </a:r>
          </a:p>
          <a:p>
            <a:pPr marL="342900" indent="-342900" eaLnBrk="0" hangingPunct="0">
              <a:lnSpc>
                <a:spcPct val="90000"/>
              </a:lnSpc>
              <a:spcBef>
                <a:spcPct val="20000"/>
              </a:spcBef>
              <a:buFontTx/>
              <a:buChar char="•"/>
            </a:pPr>
            <a:r>
              <a:rPr lang="en-US" sz="2200" dirty="0"/>
              <a:t>For rural local roadways it ranges from 3.00 m to 3.70 m.</a:t>
            </a:r>
          </a:p>
          <a:p>
            <a:pPr marL="342900" indent="-342900" eaLnBrk="0" hangingPunct="0">
              <a:lnSpc>
                <a:spcPct val="90000"/>
              </a:lnSpc>
              <a:spcBef>
                <a:spcPct val="20000"/>
              </a:spcBef>
              <a:buFontTx/>
              <a:buChar char="•"/>
            </a:pPr>
            <a:r>
              <a:rPr lang="en-US" sz="2200" dirty="0"/>
              <a:t>For urban roadways and multilane rural roadways it ranges from </a:t>
            </a:r>
            <a:r>
              <a:rPr lang="en-US" sz="2200" dirty="0" smtClean="0"/>
              <a:t>3.30 </a:t>
            </a:r>
            <a:r>
              <a:rPr lang="en-US" sz="2200" dirty="0"/>
              <a:t>m to 3.70 </a:t>
            </a:r>
            <a:r>
              <a:rPr lang="en-US" sz="2200" dirty="0" smtClean="0"/>
              <a:t>m (narrower lanes are preferred for safety). </a:t>
            </a:r>
            <a:endParaRPr lang="en-US" sz="2200" dirty="0"/>
          </a:p>
          <a:p>
            <a:pPr marL="342900" indent="-342900" eaLnBrk="0" hangingPunct="0">
              <a:lnSpc>
                <a:spcPct val="90000"/>
              </a:lnSpc>
              <a:spcBef>
                <a:spcPct val="20000"/>
              </a:spcBef>
              <a:buFontTx/>
              <a:buChar char="•"/>
            </a:pPr>
            <a:r>
              <a:rPr lang="en-US" sz="2200" dirty="0"/>
              <a:t>Lanes wider than 3.70 m don’t improve safety.</a:t>
            </a:r>
          </a:p>
          <a:p>
            <a:pPr marL="342900" indent="-342900" eaLnBrk="0" hangingPunct="0">
              <a:lnSpc>
                <a:spcPct val="90000"/>
              </a:lnSpc>
              <a:spcBef>
                <a:spcPct val="20000"/>
              </a:spcBef>
              <a:buFontTx/>
              <a:buChar char="•"/>
            </a:pPr>
            <a:r>
              <a:rPr lang="en-US" sz="2200" dirty="0"/>
              <a:t>Lanes wider than 4.00 m may have negative impact on safety. </a:t>
            </a:r>
          </a:p>
          <a:p>
            <a:pPr marL="342900" indent="-342900" eaLnBrk="0" hangingPunct="0">
              <a:lnSpc>
                <a:spcPct val="90000"/>
              </a:lnSpc>
              <a:spcBef>
                <a:spcPct val="20000"/>
              </a:spcBef>
              <a:buFontTx/>
              <a:buChar char="•"/>
            </a:pP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51455FA1-8064-41D6-9611-E16862BEF289}" type="slidenum">
              <a:rPr lang="en-CA" sz="1400"/>
              <a:pPr algn="r" eaLnBrk="1" hangingPunct="1"/>
              <a:t>3</a:t>
            </a:fld>
            <a:endParaRPr lang="en-CA" sz="1400"/>
          </a:p>
        </p:txBody>
      </p:sp>
      <p:sp>
        <p:nvSpPr>
          <p:cNvPr id="4099" name="Rectangle 3"/>
          <p:cNvSpPr>
            <a:spLocks noGrp="1" noChangeArrowheads="1"/>
          </p:cNvSpPr>
          <p:nvPr>
            <p:ph type="title" idx="4294967295"/>
          </p:nvPr>
        </p:nvSpPr>
        <p:spPr>
          <a:xfrm>
            <a:off x="250825" y="260350"/>
            <a:ext cx="8713788" cy="817563"/>
          </a:xfrm>
        </p:spPr>
        <p:txBody>
          <a:bodyPr/>
          <a:lstStyle/>
          <a:p>
            <a:pPr eaLnBrk="1" hangingPunct="1"/>
            <a:r>
              <a:rPr lang="en-US" sz="2400" b="1" smtClean="0">
                <a:solidFill>
                  <a:srgbClr val="FF0000"/>
                </a:solidFill>
              </a:rPr>
              <a:t>CONCEPTUAL APPROACH</a:t>
            </a:r>
            <a:endParaRPr lang="en-CA" sz="2400" b="1" smtClean="0">
              <a:solidFill>
                <a:srgbClr val="FF0000"/>
              </a:solidFill>
            </a:endParaRPr>
          </a:p>
        </p:txBody>
      </p:sp>
      <p:sp>
        <p:nvSpPr>
          <p:cNvPr id="4100" name="Rectangle 3"/>
          <p:cNvSpPr>
            <a:spLocks noChangeArrowheads="1"/>
          </p:cNvSpPr>
          <p:nvPr/>
        </p:nvSpPr>
        <p:spPr bwMode="auto">
          <a:xfrm>
            <a:off x="209550" y="931863"/>
            <a:ext cx="8701088" cy="205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buFontTx/>
              <a:buChar char="•"/>
            </a:pPr>
            <a:r>
              <a:rPr lang="en-US" sz="2200">
                <a:cs typeface="Times New Roman" pitchFamily="18" charset="0"/>
              </a:rPr>
              <a:t>The critical design feature of horizontal alignment is the horizontal curve that transitions the roadway between two straight (tangent) sections.</a:t>
            </a:r>
          </a:p>
          <a:p>
            <a:pPr marL="342900" indent="-342900" eaLnBrk="0" hangingPunct="0">
              <a:spcBef>
                <a:spcPct val="20000"/>
              </a:spcBef>
              <a:buFontTx/>
              <a:buChar char="•"/>
            </a:pPr>
            <a:r>
              <a:rPr lang="en-US" sz="2200">
                <a:cs typeface="Times New Roman" pitchFamily="18" charset="0"/>
              </a:rPr>
              <a:t>Vehicle cornering capability is thus a key concern in horizontal curve design.</a:t>
            </a:r>
            <a:endParaRPr lang="en-CA" sz="2200">
              <a:cs typeface="Times New Roman" pitchFamily="18" charset="0"/>
            </a:endParaRPr>
          </a:p>
        </p:txBody>
      </p:sp>
      <p:graphicFrame>
        <p:nvGraphicFramePr>
          <p:cNvPr id="4101" name="Object 7"/>
          <p:cNvGraphicFramePr>
            <a:graphicFrameLocks noChangeAspect="1"/>
          </p:cNvGraphicFramePr>
          <p:nvPr/>
        </p:nvGraphicFramePr>
        <p:xfrm>
          <a:off x="1074738" y="2733675"/>
          <a:ext cx="6981825" cy="3533775"/>
        </p:xfrm>
        <a:graphic>
          <a:graphicData uri="http://schemas.openxmlformats.org/presentationml/2006/ole">
            <mc:AlternateContent xmlns:mc="http://schemas.openxmlformats.org/markup-compatibility/2006">
              <mc:Choice xmlns:v="urn:schemas-microsoft-com:vml" Requires="v">
                <p:oleObj spid="_x0000_s4129" name="Bitmap Image" r:id="rId3" imgW="4590476" imgH="2324424" progId="PBrush">
                  <p:embed/>
                </p:oleObj>
              </mc:Choice>
              <mc:Fallback>
                <p:oleObj name="Bitmap Image" r:id="rId3" imgW="4590476" imgH="2324424" progId="PBrush">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4738" y="2733675"/>
                        <a:ext cx="6981825" cy="3533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68313" y="333375"/>
            <a:ext cx="8229600" cy="647700"/>
          </a:xfrm>
        </p:spPr>
        <p:txBody>
          <a:bodyPr/>
          <a:lstStyle/>
          <a:p>
            <a:r>
              <a:rPr lang="en-US" sz="2400" b="1" dirty="0" smtClean="0">
                <a:solidFill>
                  <a:srgbClr val="FF0000"/>
                </a:solidFill>
              </a:rPr>
              <a:t>CROSS SECTION OF A RURAL ROADWAY (</a:t>
            </a:r>
            <a:r>
              <a:rPr lang="en-US" sz="2400" b="1" dirty="0" err="1" smtClean="0">
                <a:solidFill>
                  <a:srgbClr val="FF0000"/>
                </a:solidFill>
              </a:rPr>
              <a:t>AASHTO</a:t>
            </a:r>
            <a:r>
              <a:rPr lang="en-US" sz="2400" b="1" dirty="0" smtClean="0">
                <a:solidFill>
                  <a:srgbClr val="FF0000"/>
                </a:solidFill>
              </a:rPr>
              <a:t>)</a:t>
            </a:r>
          </a:p>
        </p:txBody>
      </p:sp>
      <p:sp>
        <p:nvSpPr>
          <p:cNvPr id="21507" name="Rectangle 3"/>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n-US"/>
          </a:p>
        </p:txBody>
      </p:sp>
      <p:pic>
        <p:nvPicPr>
          <p:cNvPr id="21508" name="Picture 4" descr="3"/>
          <p:cNvPicPr>
            <a:picLocks noGrp="1" noChangeAspect="1" noChangeArrowheads="1"/>
          </p:cNvPicPr>
          <p:nvPr>
            <p:ph idx="1"/>
          </p:nvPr>
        </p:nvPicPr>
        <p:blipFill>
          <a:blip r:embed="rId3" cstate="print"/>
          <a:srcRect/>
          <a:stretch>
            <a:fillRect/>
          </a:stretch>
        </p:blipFill>
        <p:spPr>
          <a:xfrm>
            <a:off x="395288" y="1687513"/>
            <a:ext cx="8497887" cy="4425950"/>
          </a:xfrm>
          <a:noFill/>
        </p:spPr>
      </p:pic>
    </p:spTree>
    <p:extLst>
      <p:ext uri="{BB962C8B-B14F-4D97-AF65-F5344CB8AC3E}">
        <p14:creationId xmlns:p14="http://schemas.microsoft.com/office/powerpoint/2010/main" val="21558781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8313" y="333375"/>
            <a:ext cx="8229600" cy="647700"/>
          </a:xfrm>
        </p:spPr>
        <p:txBody>
          <a:bodyPr/>
          <a:lstStyle/>
          <a:p>
            <a:r>
              <a:rPr lang="en-US" sz="2400" b="1" smtClean="0">
                <a:solidFill>
                  <a:srgbClr val="FF0000"/>
                </a:solidFill>
              </a:rPr>
              <a:t>SHOULDERS</a:t>
            </a:r>
          </a:p>
        </p:txBody>
      </p:sp>
      <p:sp>
        <p:nvSpPr>
          <p:cNvPr id="23555" name="Rectangle 3"/>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n-US"/>
          </a:p>
        </p:txBody>
      </p:sp>
      <p:sp>
        <p:nvSpPr>
          <p:cNvPr id="23556" name="Rectangle 4"/>
          <p:cNvSpPr>
            <a:spLocks noChangeArrowheads="1"/>
          </p:cNvSpPr>
          <p:nvPr/>
        </p:nvSpPr>
        <p:spPr bwMode="auto">
          <a:xfrm>
            <a:off x="457200" y="1125538"/>
            <a:ext cx="8229600" cy="3167062"/>
          </a:xfrm>
          <a:prstGeom prst="rect">
            <a:avLst/>
          </a:prstGeom>
          <a:noFill/>
          <a:ln w="9525">
            <a:noFill/>
            <a:miter lim="800000"/>
            <a:headEnd/>
            <a:tailEnd/>
          </a:ln>
        </p:spPr>
        <p:txBody>
          <a:bodyPr/>
          <a:lstStyle/>
          <a:p>
            <a:pPr marL="342900" indent="-342900" eaLnBrk="0" hangingPunct="0">
              <a:lnSpc>
                <a:spcPct val="90000"/>
              </a:lnSpc>
              <a:spcBef>
                <a:spcPct val="20000"/>
              </a:spcBef>
              <a:buFontTx/>
              <a:buChar char="•"/>
            </a:pPr>
            <a:r>
              <a:rPr lang="en-US" sz="2200"/>
              <a:t>Shoulders have many advantages, including:</a:t>
            </a:r>
          </a:p>
          <a:p>
            <a:pPr marL="742950" lvl="1" indent="-285750" eaLnBrk="0" hangingPunct="0">
              <a:lnSpc>
                <a:spcPct val="90000"/>
              </a:lnSpc>
              <a:spcBef>
                <a:spcPct val="20000"/>
              </a:spcBef>
              <a:buFontTx/>
              <a:buChar char="–"/>
            </a:pPr>
            <a:r>
              <a:rPr lang="en-US" sz="2000"/>
              <a:t>A recovery area for errant vehicles.</a:t>
            </a:r>
          </a:p>
          <a:p>
            <a:pPr marL="742950" lvl="1" indent="-285750" eaLnBrk="0" hangingPunct="0">
              <a:lnSpc>
                <a:spcPct val="90000"/>
              </a:lnSpc>
              <a:spcBef>
                <a:spcPct val="20000"/>
              </a:spcBef>
              <a:buFontTx/>
              <a:buChar char="–"/>
            </a:pPr>
            <a:r>
              <a:rPr lang="en-US" sz="2000"/>
              <a:t>A refuge for stopped or disabled vehicles.</a:t>
            </a:r>
          </a:p>
          <a:p>
            <a:pPr marL="742950" lvl="1" indent="-285750" eaLnBrk="0" hangingPunct="0">
              <a:lnSpc>
                <a:spcPct val="90000"/>
              </a:lnSpc>
              <a:spcBef>
                <a:spcPct val="20000"/>
              </a:spcBef>
              <a:buFontTx/>
              <a:buChar char="–"/>
            </a:pPr>
            <a:r>
              <a:rPr lang="en-US" sz="2000"/>
              <a:t>Stopping area for emergency and maintenance vehicles.</a:t>
            </a:r>
          </a:p>
          <a:p>
            <a:pPr marL="742950" lvl="1" indent="-285750" eaLnBrk="0" hangingPunct="0">
              <a:lnSpc>
                <a:spcPct val="90000"/>
              </a:lnSpc>
              <a:spcBef>
                <a:spcPct val="20000"/>
              </a:spcBef>
              <a:buFontTx/>
              <a:buChar char="–"/>
            </a:pPr>
            <a:r>
              <a:rPr lang="en-US" sz="2000"/>
              <a:t>Lateral support for roadway pavement.</a:t>
            </a:r>
          </a:p>
          <a:p>
            <a:pPr marL="742950" lvl="1" indent="-285750" eaLnBrk="0" hangingPunct="0">
              <a:lnSpc>
                <a:spcPct val="90000"/>
              </a:lnSpc>
              <a:spcBef>
                <a:spcPct val="20000"/>
              </a:spcBef>
              <a:buFontTx/>
              <a:buChar char="–"/>
            </a:pPr>
            <a:r>
              <a:rPr lang="en-US" sz="2000"/>
              <a:t>Improved sight distance.</a:t>
            </a:r>
          </a:p>
          <a:p>
            <a:pPr marL="742950" lvl="1" indent="-285750" eaLnBrk="0" hangingPunct="0">
              <a:lnSpc>
                <a:spcPct val="90000"/>
              </a:lnSpc>
              <a:spcBef>
                <a:spcPct val="20000"/>
              </a:spcBef>
              <a:buFontTx/>
              <a:buChar char="–"/>
            </a:pPr>
            <a:r>
              <a:rPr lang="en-US" sz="2000"/>
              <a:t>Improved highway capacity.</a:t>
            </a:r>
          </a:p>
          <a:p>
            <a:pPr marL="342900" indent="-342900" eaLnBrk="0" hangingPunct="0">
              <a:lnSpc>
                <a:spcPct val="90000"/>
              </a:lnSpc>
              <a:spcBef>
                <a:spcPct val="20000"/>
              </a:spcBef>
              <a:buFontTx/>
              <a:buChar char="•"/>
            </a:pPr>
            <a:r>
              <a:rPr lang="en-US" sz="2200"/>
              <a:t>Shoulders are usually provided on rural roads and urban roads with design speeds higher than 80 km/h.</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68313" y="333375"/>
            <a:ext cx="8229600" cy="647700"/>
          </a:xfrm>
        </p:spPr>
        <p:txBody>
          <a:bodyPr/>
          <a:lstStyle/>
          <a:p>
            <a:r>
              <a:rPr lang="en-US" sz="2400" b="1" smtClean="0">
                <a:solidFill>
                  <a:srgbClr val="FF0000"/>
                </a:solidFill>
              </a:rPr>
              <a:t>PAVEMENT MATERIALS FOR SHOULDERS</a:t>
            </a:r>
          </a:p>
        </p:txBody>
      </p:sp>
      <p:sp>
        <p:nvSpPr>
          <p:cNvPr id="25603" name="Rectangle 3"/>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n-US"/>
          </a:p>
        </p:txBody>
      </p:sp>
      <p:sp>
        <p:nvSpPr>
          <p:cNvPr id="25604" name="Rectangle 4"/>
          <p:cNvSpPr>
            <a:spLocks noChangeArrowheads="1"/>
          </p:cNvSpPr>
          <p:nvPr/>
        </p:nvSpPr>
        <p:spPr bwMode="auto">
          <a:xfrm>
            <a:off x="457200" y="1125538"/>
            <a:ext cx="8229600" cy="2735262"/>
          </a:xfrm>
          <a:prstGeom prst="rect">
            <a:avLst/>
          </a:prstGeom>
          <a:noFill/>
          <a:ln w="9525">
            <a:noFill/>
            <a:miter lim="800000"/>
            <a:headEnd/>
            <a:tailEnd/>
          </a:ln>
        </p:spPr>
        <p:txBody>
          <a:bodyPr/>
          <a:lstStyle/>
          <a:p>
            <a:pPr marL="342900" indent="-342900" eaLnBrk="0" hangingPunct="0">
              <a:lnSpc>
                <a:spcPct val="90000"/>
              </a:lnSpc>
              <a:spcBef>
                <a:spcPct val="20000"/>
              </a:spcBef>
              <a:buFontTx/>
              <a:buChar char="•"/>
            </a:pPr>
            <a:r>
              <a:rPr lang="en-US" sz="2200"/>
              <a:t>Shoulders are either:</a:t>
            </a:r>
          </a:p>
          <a:p>
            <a:pPr marL="742950" lvl="1" indent="-285750" eaLnBrk="0" hangingPunct="0">
              <a:lnSpc>
                <a:spcPct val="90000"/>
              </a:lnSpc>
              <a:spcBef>
                <a:spcPct val="20000"/>
              </a:spcBef>
              <a:buFontTx/>
              <a:buChar char="–"/>
            </a:pPr>
            <a:r>
              <a:rPr lang="en-US" sz="2000"/>
              <a:t>Covered with gravel;</a:t>
            </a:r>
          </a:p>
          <a:p>
            <a:pPr marL="742950" lvl="1" indent="-285750" eaLnBrk="0" hangingPunct="0">
              <a:lnSpc>
                <a:spcPct val="90000"/>
              </a:lnSpc>
              <a:spcBef>
                <a:spcPct val="20000"/>
              </a:spcBef>
              <a:buFontTx/>
              <a:buChar char="–"/>
            </a:pPr>
            <a:r>
              <a:rPr lang="en-US" sz="2000"/>
              <a:t>Partially paved (with paved width 0.8 m); or</a:t>
            </a:r>
          </a:p>
          <a:p>
            <a:pPr marL="742950" lvl="1" indent="-285750" eaLnBrk="0" hangingPunct="0">
              <a:lnSpc>
                <a:spcPct val="90000"/>
              </a:lnSpc>
              <a:spcBef>
                <a:spcPct val="20000"/>
              </a:spcBef>
              <a:buFontTx/>
              <a:buChar char="–"/>
            </a:pPr>
            <a:r>
              <a:rPr lang="en-US" sz="2000"/>
              <a:t>Completely paved (paving colour and/or texture should contrast from paving material for the roadway).</a:t>
            </a:r>
          </a:p>
          <a:p>
            <a:pPr marL="342900" indent="-342900" eaLnBrk="0" hangingPunct="0">
              <a:lnSpc>
                <a:spcPct val="90000"/>
              </a:lnSpc>
              <a:spcBef>
                <a:spcPct val="20000"/>
              </a:spcBef>
              <a:buFontTx/>
              <a:buChar char="•"/>
            </a:pPr>
            <a:r>
              <a:rPr lang="en-US" sz="2200"/>
              <a:t>For paved shoulders, in addition to the contrast of pavement material, it is also desirable to use rumble strips.</a:t>
            </a:r>
          </a:p>
          <a:p>
            <a:pPr marL="342900" indent="-342900" eaLnBrk="0" hangingPunct="0">
              <a:lnSpc>
                <a:spcPct val="90000"/>
              </a:lnSpc>
              <a:spcBef>
                <a:spcPct val="20000"/>
              </a:spcBef>
              <a:buFontTx/>
              <a:buChar char="•"/>
            </a:pPr>
            <a:r>
              <a:rPr lang="en-US" sz="2200"/>
              <a:t>The typical dimensions of a rumble strip are 600mm x 50mm, and spaced at 200mm.</a:t>
            </a:r>
          </a:p>
          <a:p>
            <a:pPr marL="342900" indent="-342900" eaLnBrk="0" hangingPunct="0">
              <a:lnSpc>
                <a:spcPct val="90000"/>
              </a:lnSpc>
              <a:spcBef>
                <a:spcPct val="20000"/>
              </a:spcBef>
              <a:buFontTx/>
              <a:buChar char="•"/>
            </a:pPr>
            <a:endParaRPr lang="en-US" sz="2200"/>
          </a:p>
        </p:txBody>
      </p:sp>
      <p:pic>
        <p:nvPicPr>
          <p:cNvPr id="25605" name="Picture 5" descr="Shoulder_Rumblestrips"/>
          <p:cNvPicPr>
            <a:picLocks noGrp="1" noChangeAspect="1" noChangeArrowheads="1"/>
          </p:cNvPicPr>
          <p:nvPr>
            <p:ph idx="1"/>
          </p:nvPr>
        </p:nvPicPr>
        <p:blipFill>
          <a:blip r:embed="rId3" cstate="print"/>
          <a:srcRect/>
          <a:stretch>
            <a:fillRect/>
          </a:stretch>
        </p:blipFill>
        <p:spPr>
          <a:xfrm>
            <a:off x="2411413" y="4292600"/>
            <a:ext cx="4105275" cy="2212975"/>
          </a:xfr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68313" y="333375"/>
            <a:ext cx="8229600" cy="647700"/>
          </a:xfrm>
        </p:spPr>
        <p:txBody>
          <a:bodyPr/>
          <a:lstStyle/>
          <a:p>
            <a:r>
              <a:rPr lang="en-US" sz="2400" b="1" smtClean="0">
                <a:solidFill>
                  <a:srgbClr val="FF0000"/>
                </a:solidFill>
              </a:rPr>
              <a:t>FREEWAY MEDIANS</a:t>
            </a:r>
          </a:p>
        </p:txBody>
      </p:sp>
      <p:sp>
        <p:nvSpPr>
          <p:cNvPr id="26627" name="Rectangle 3"/>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n-US"/>
          </a:p>
        </p:txBody>
      </p:sp>
      <p:pic>
        <p:nvPicPr>
          <p:cNvPr id="26628" name="Picture 4" descr="8"/>
          <p:cNvPicPr>
            <a:picLocks noGrp="1" noChangeAspect="1" noChangeArrowheads="1"/>
          </p:cNvPicPr>
          <p:nvPr>
            <p:ph idx="1"/>
          </p:nvPr>
        </p:nvPicPr>
        <p:blipFill>
          <a:blip r:embed="rId3" cstate="print"/>
          <a:srcRect/>
          <a:stretch>
            <a:fillRect/>
          </a:stretch>
        </p:blipFill>
        <p:spPr>
          <a:xfrm>
            <a:off x="2051050" y="981075"/>
            <a:ext cx="5329238" cy="5543550"/>
          </a:xfr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80320760-FB67-433C-8E0D-307F172E1F20}" type="slidenum">
              <a:rPr lang="en-CA" sz="1400"/>
              <a:pPr algn="r" eaLnBrk="1" hangingPunct="1"/>
              <a:t>4</a:t>
            </a:fld>
            <a:endParaRPr lang="en-CA" sz="1400"/>
          </a:p>
        </p:txBody>
      </p:sp>
      <p:sp>
        <p:nvSpPr>
          <p:cNvPr id="5123" name="Rectangle 3"/>
          <p:cNvSpPr>
            <a:spLocks noGrp="1" noChangeArrowheads="1"/>
          </p:cNvSpPr>
          <p:nvPr>
            <p:ph type="title" idx="4294967295"/>
          </p:nvPr>
        </p:nvSpPr>
        <p:spPr>
          <a:xfrm>
            <a:off x="250825" y="260350"/>
            <a:ext cx="8713788" cy="817563"/>
          </a:xfrm>
        </p:spPr>
        <p:txBody>
          <a:bodyPr/>
          <a:lstStyle/>
          <a:p>
            <a:pPr eaLnBrk="1" hangingPunct="1"/>
            <a:r>
              <a:rPr lang="en-US" sz="2400" b="1" smtClean="0">
                <a:solidFill>
                  <a:srgbClr val="FF0000"/>
                </a:solidFill>
              </a:rPr>
              <a:t>VEHICLE CORNERING ON HORIZONTAL CURVES</a:t>
            </a:r>
            <a:endParaRPr lang="en-CA" sz="2400" b="1" smtClean="0">
              <a:solidFill>
                <a:srgbClr val="FF0000"/>
              </a:solidFill>
            </a:endParaRPr>
          </a:p>
        </p:txBody>
      </p:sp>
      <p:graphicFrame>
        <p:nvGraphicFramePr>
          <p:cNvPr id="5124" name="Object 5"/>
          <p:cNvGraphicFramePr>
            <a:graphicFrameLocks noChangeAspect="1"/>
          </p:cNvGraphicFramePr>
          <p:nvPr/>
        </p:nvGraphicFramePr>
        <p:xfrm>
          <a:off x="4851400" y="2513013"/>
          <a:ext cx="3990975" cy="2627312"/>
        </p:xfrm>
        <a:graphic>
          <a:graphicData uri="http://schemas.openxmlformats.org/presentationml/2006/ole">
            <mc:AlternateContent xmlns:mc="http://schemas.openxmlformats.org/markup-compatibility/2006">
              <mc:Choice xmlns:v="urn:schemas-microsoft-com:vml" Requires="v">
                <p:oleObj spid="_x0000_s5153" name="PBrush" r:id="rId3" imgW="4590476" imgH="2324424" progId="PBrush">
                  <p:embed/>
                </p:oleObj>
              </mc:Choice>
              <mc:Fallback>
                <p:oleObj name="PBrush" r:id="rId3" imgW="4590476" imgH="2324424" progId="PBrush">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1400" y="2513013"/>
                        <a:ext cx="3990975" cy="2627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5" name="Rectangle 6"/>
          <p:cNvSpPr>
            <a:spLocks noChangeArrowheads="1"/>
          </p:cNvSpPr>
          <p:nvPr/>
        </p:nvSpPr>
        <p:spPr bwMode="auto">
          <a:xfrm>
            <a:off x="207963" y="965200"/>
            <a:ext cx="4643437" cy="559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4950" indent="-234950" eaLnBrk="0" hangingPunct="0">
              <a:spcBef>
                <a:spcPct val="20000"/>
              </a:spcBef>
            </a:pPr>
            <a:r>
              <a:rPr lang="en-US" sz="1700" i="1" dirty="0" err="1"/>
              <a:t>R</a:t>
            </a:r>
            <a:r>
              <a:rPr lang="en-US" sz="1700" i="1" baseline="-10000" dirty="0" err="1"/>
              <a:t>v</a:t>
            </a:r>
            <a:r>
              <a:rPr lang="en-US" sz="1700" dirty="0"/>
              <a:t> = radius defined to the vehicle’s traveled path in </a:t>
            </a:r>
            <a:r>
              <a:rPr lang="en-US" sz="1700" dirty="0" err="1"/>
              <a:t>ft</a:t>
            </a:r>
            <a:r>
              <a:rPr lang="en-US" sz="1700" dirty="0"/>
              <a:t> (m),</a:t>
            </a:r>
          </a:p>
          <a:p>
            <a:pPr marL="234950" indent="-234950" eaLnBrk="0" hangingPunct="0">
              <a:spcBef>
                <a:spcPct val="20000"/>
              </a:spcBef>
            </a:pPr>
            <a:r>
              <a:rPr lang="en-US" sz="1700" dirty="0">
                <a:sym typeface="Symbol" pitchFamily="18" charset="2"/>
              </a:rPr>
              <a:t> </a:t>
            </a:r>
            <a:r>
              <a:rPr lang="en-US" sz="1700" dirty="0"/>
              <a:t>= angle of incline in degrees,</a:t>
            </a:r>
            <a:endParaRPr lang="en-US" sz="1700" i="1" dirty="0"/>
          </a:p>
          <a:p>
            <a:pPr marL="234950" indent="-234950" eaLnBrk="0" hangingPunct="0">
              <a:spcBef>
                <a:spcPct val="20000"/>
              </a:spcBef>
            </a:pPr>
            <a:r>
              <a:rPr lang="en-US" sz="1700" i="1" dirty="0"/>
              <a:t>e</a:t>
            </a:r>
            <a:r>
              <a:rPr lang="en-US" sz="1700" dirty="0"/>
              <a:t> = number of vertical </a:t>
            </a:r>
            <a:r>
              <a:rPr lang="en-US" sz="1700" dirty="0" err="1"/>
              <a:t>ft</a:t>
            </a:r>
            <a:r>
              <a:rPr lang="en-US" sz="1700" dirty="0"/>
              <a:t> (m) of rise per 100 </a:t>
            </a:r>
            <a:r>
              <a:rPr lang="en-US" sz="1700" dirty="0" err="1"/>
              <a:t>ft</a:t>
            </a:r>
            <a:r>
              <a:rPr lang="en-US" sz="1700" dirty="0"/>
              <a:t> (m) of horizontal distance,</a:t>
            </a:r>
            <a:endParaRPr lang="en-US" sz="1700" i="1" dirty="0"/>
          </a:p>
          <a:p>
            <a:pPr marL="234950" indent="-234950" eaLnBrk="0" hangingPunct="0">
              <a:spcBef>
                <a:spcPct val="20000"/>
              </a:spcBef>
            </a:pPr>
            <a:r>
              <a:rPr lang="en-US" sz="1700" i="1" dirty="0"/>
              <a:t>W</a:t>
            </a:r>
            <a:r>
              <a:rPr lang="en-US" sz="1700" dirty="0"/>
              <a:t> = weight of the vehicle in </a:t>
            </a:r>
            <a:r>
              <a:rPr lang="en-US" sz="1700" dirty="0" err="1"/>
              <a:t>lb</a:t>
            </a:r>
            <a:r>
              <a:rPr lang="en-US" sz="1700" dirty="0"/>
              <a:t> (N),</a:t>
            </a:r>
            <a:endParaRPr lang="en-US" sz="1700" i="1" dirty="0"/>
          </a:p>
          <a:p>
            <a:pPr marL="234950" indent="-234950" eaLnBrk="0" hangingPunct="0">
              <a:spcBef>
                <a:spcPct val="20000"/>
              </a:spcBef>
            </a:pPr>
            <a:r>
              <a:rPr lang="en-US" sz="1700" i="1" dirty="0" err="1"/>
              <a:t>W</a:t>
            </a:r>
            <a:r>
              <a:rPr lang="en-US" sz="1700" i="1" baseline="-10000" dirty="0" err="1"/>
              <a:t>n</a:t>
            </a:r>
            <a:r>
              <a:rPr lang="en-US" sz="1700" dirty="0"/>
              <a:t> = vehicle weight normal to the roadway surface in </a:t>
            </a:r>
            <a:r>
              <a:rPr lang="en-US" sz="1700" dirty="0" err="1"/>
              <a:t>lb</a:t>
            </a:r>
            <a:r>
              <a:rPr lang="en-US" sz="1700" dirty="0"/>
              <a:t> (N),</a:t>
            </a:r>
            <a:endParaRPr lang="en-US" sz="1700" i="1" dirty="0"/>
          </a:p>
          <a:p>
            <a:pPr marL="234950" indent="-234950" eaLnBrk="0" hangingPunct="0">
              <a:spcBef>
                <a:spcPct val="20000"/>
              </a:spcBef>
            </a:pPr>
            <a:r>
              <a:rPr lang="en-US" sz="1700" i="1" dirty="0" err="1"/>
              <a:t>W</a:t>
            </a:r>
            <a:r>
              <a:rPr lang="en-US" sz="1700" i="1" baseline="-10000" dirty="0" err="1"/>
              <a:t>p</a:t>
            </a:r>
            <a:r>
              <a:rPr lang="en-US" sz="1700" dirty="0"/>
              <a:t> = vehicle weight parallel to the roadway surface in </a:t>
            </a:r>
            <a:r>
              <a:rPr lang="en-US" sz="1700" dirty="0" err="1"/>
              <a:t>lb</a:t>
            </a:r>
            <a:r>
              <a:rPr lang="en-US" sz="1700" dirty="0"/>
              <a:t> (N),</a:t>
            </a:r>
            <a:endParaRPr lang="en-US" sz="1700" i="1" dirty="0"/>
          </a:p>
          <a:p>
            <a:pPr marL="234950" indent="-234950" eaLnBrk="0" hangingPunct="0">
              <a:spcBef>
                <a:spcPct val="20000"/>
              </a:spcBef>
            </a:pPr>
            <a:r>
              <a:rPr lang="en-US" sz="1700" i="1" dirty="0" err="1"/>
              <a:t>F</a:t>
            </a:r>
            <a:r>
              <a:rPr lang="en-US" sz="1700" i="1" baseline="-10000" dirty="0" err="1"/>
              <a:t>f</a:t>
            </a:r>
            <a:r>
              <a:rPr lang="en-US" sz="1700" dirty="0"/>
              <a:t> = side frictional force </a:t>
            </a:r>
            <a:r>
              <a:rPr lang="en-US" sz="1700" dirty="0" smtClean="0"/>
              <a:t>(in </a:t>
            </a:r>
            <a:r>
              <a:rPr lang="en-US" sz="1700" dirty="0" err="1"/>
              <a:t>lb</a:t>
            </a:r>
            <a:r>
              <a:rPr lang="en-US" sz="1700" dirty="0"/>
              <a:t> (N)),</a:t>
            </a:r>
            <a:endParaRPr lang="en-US" sz="1700" i="1" dirty="0"/>
          </a:p>
          <a:p>
            <a:pPr marL="234950" indent="-234950" eaLnBrk="0" hangingPunct="0">
              <a:spcBef>
                <a:spcPct val="20000"/>
              </a:spcBef>
            </a:pPr>
            <a:r>
              <a:rPr lang="en-US" sz="1700" i="1" dirty="0"/>
              <a:t>F</a:t>
            </a:r>
            <a:r>
              <a:rPr lang="en-US" sz="1700" i="1" baseline="-10000" dirty="0"/>
              <a:t>c</a:t>
            </a:r>
            <a:r>
              <a:rPr lang="en-US" sz="1700" dirty="0"/>
              <a:t> = centripetal force (lateral acceleration x mass, in </a:t>
            </a:r>
            <a:r>
              <a:rPr lang="en-US" sz="1700" dirty="0" err="1"/>
              <a:t>lb</a:t>
            </a:r>
            <a:r>
              <a:rPr lang="en-US" sz="1700" dirty="0"/>
              <a:t> (N)),</a:t>
            </a:r>
            <a:endParaRPr lang="en-US" sz="1700" i="1" dirty="0"/>
          </a:p>
          <a:p>
            <a:pPr marL="234950" indent="-234950" eaLnBrk="0" hangingPunct="0">
              <a:spcBef>
                <a:spcPct val="20000"/>
              </a:spcBef>
            </a:pPr>
            <a:r>
              <a:rPr lang="en-US" sz="1700" i="1" dirty="0" err="1"/>
              <a:t>F</a:t>
            </a:r>
            <a:r>
              <a:rPr lang="en-US" sz="1700" i="1" baseline="-10000" dirty="0" err="1"/>
              <a:t>cp</a:t>
            </a:r>
            <a:r>
              <a:rPr lang="en-US" sz="1700" dirty="0"/>
              <a:t> = centripetal force acting parallel to the roadway surface in </a:t>
            </a:r>
            <a:r>
              <a:rPr lang="en-US" sz="1700" dirty="0" err="1"/>
              <a:t>lb</a:t>
            </a:r>
            <a:r>
              <a:rPr lang="en-US" sz="1700" dirty="0"/>
              <a:t> (N), and</a:t>
            </a:r>
            <a:endParaRPr lang="en-US" sz="1700" i="1" dirty="0"/>
          </a:p>
          <a:p>
            <a:pPr marL="234950" indent="-234950" eaLnBrk="0" hangingPunct="0">
              <a:spcBef>
                <a:spcPct val="20000"/>
              </a:spcBef>
            </a:pPr>
            <a:r>
              <a:rPr lang="en-US" sz="1700" i="1" dirty="0" err="1"/>
              <a:t>F</a:t>
            </a:r>
            <a:r>
              <a:rPr lang="en-US" sz="1700" i="1" baseline="-10000" dirty="0" err="1"/>
              <a:t>cn</a:t>
            </a:r>
            <a:r>
              <a:rPr lang="en-US" sz="1700" dirty="0"/>
              <a:t> = centripetal force acting normal to the roadway surface in </a:t>
            </a:r>
            <a:r>
              <a:rPr lang="en-US" sz="1700" dirty="0" err="1"/>
              <a:t>lb</a:t>
            </a:r>
            <a:r>
              <a:rPr lang="en-US" sz="1700" dirty="0"/>
              <a:t> (N).</a:t>
            </a:r>
            <a:endParaRPr lang="en-US" sz="1700" dirty="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2A63E218-F5F7-46A0-8B11-D8D3ACEEA709}" type="slidenum">
              <a:rPr lang="en-CA" sz="1400"/>
              <a:pPr algn="r" eaLnBrk="1" hangingPunct="1"/>
              <a:t>5</a:t>
            </a:fld>
            <a:endParaRPr lang="en-CA" sz="1400"/>
          </a:p>
        </p:txBody>
      </p:sp>
      <p:sp>
        <p:nvSpPr>
          <p:cNvPr id="6147" name="Rectangle 3"/>
          <p:cNvSpPr>
            <a:spLocks noGrp="1" noChangeArrowheads="1"/>
          </p:cNvSpPr>
          <p:nvPr>
            <p:ph type="title" idx="4294967295"/>
          </p:nvPr>
        </p:nvSpPr>
        <p:spPr>
          <a:xfrm>
            <a:off x="250825" y="260350"/>
            <a:ext cx="8713788" cy="817563"/>
          </a:xfrm>
        </p:spPr>
        <p:txBody>
          <a:bodyPr/>
          <a:lstStyle/>
          <a:p>
            <a:pPr eaLnBrk="1" hangingPunct="1"/>
            <a:r>
              <a:rPr lang="en-US" sz="2400" b="1" smtClean="0">
                <a:solidFill>
                  <a:srgbClr val="FF0000"/>
                </a:solidFill>
              </a:rPr>
              <a:t>VEHICLE CORNERING ON HORIZONTAL CURVES (Cont’d)</a:t>
            </a:r>
            <a:endParaRPr lang="en-CA" sz="2400" b="1" smtClean="0">
              <a:solidFill>
                <a:srgbClr val="FF0000"/>
              </a:solidFill>
            </a:endParaRPr>
          </a:p>
        </p:txBody>
      </p:sp>
      <p:sp>
        <p:nvSpPr>
          <p:cNvPr id="6148" name="Rectangle 6"/>
          <p:cNvSpPr>
            <a:spLocks noChangeArrowheads="1"/>
          </p:cNvSpPr>
          <p:nvPr/>
        </p:nvSpPr>
        <p:spPr bwMode="auto">
          <a:xfrm>
            <a:off x="377825" y="1355725"/>
            <a:ext cx="7313613" cy="238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lnSpc>
                <a:spcPct val="90000"/>
              </a:lnSpc>
              <a:spcBef>
                <a:spcPct val="20000"/>
              </a:spcBef>
              <a:buFontTx/>
              <a:buChar char="•"/>
            </a:pPr>
            <a:r>
              <a:rPr lang="en-US" sz="2000">
                <a:cs typeface="Times New Roman" pitchFamily="18" charset="0"/>
              </a:rPr>
              <a:t>Some basic horizontal curve relationships can be derived by noting that:</a:t>
            </a:r>
            <a:br>
              <a:rPr lang="en-US" sz="2000">
                <a:cs typeface="Times New Roman" pitchFamily="18" charset="0"/>
              </a:rPr>
            </a:br>
            <a:r>
              <a:rPr lang="en-US" sz="2400">
                <a:cs typeface="Times New Roman" pitchFamily="18" charset="0"/>
              </a:rPr>
              <a:t>			</a:t>
            </a:r>
            <a:r>
              <a:rPr lang="en-US" sz="2000" i="1">
                <a:cs typeface="Times New Roman" pitchFamily="18" charset="0"/>
              </a:rPr>
              <a:t>W</a:t>
            </a:r>
            <a:r>
              <a:rPr lang="en-US" sz="2000" i="1" baseline="-30000">
                <a:cs typeface="Times New Roman" pitchFamily="18" charset="0"/>
              </a:rPr>
              <a:t>p</a:t>
            </a:r>
            <a:r>
              <a:rPr lang="en-US" sz="2000">
                <a:cs typeface="Times New Roman" pitchFamily="18" charset="0"/>
              </a:rPr>
              <a:t> + </a:t>
            </a:r>
            <a:r>
              <a:rPr lang="en-US" sz="2000" i="1">
                <a:cs typeface="Times New Roman" pitchFamily="18" charset="0"/>
              </a:rPr>
              <a:t>F</a:t>
            </a:r>
            <a:r>
              <a:rPr lang="en-US" sz="2000" i="1" baseline="-30000">
                <a:cs typeface="Times New Roman" pitchFamily="18" charset="0"/>
              </a:rPr>
              <a:t>f</a:t>
            </a:r>
            <a:r>
              <a:rPr lang="en-US" sz="2000">
                <a:cs typeface="Times New Roman" pitchFamily="18" charset="0"/>
              </a:rPr>
              <a:t> = </a:t>
            </a:r>
            <a:r>
              <a:rPr lang="en-US" sz="2000" i="1">
                <a:cs typeface="Times New Roman" pitchFamily="18" charset="0"/>
              </a:rPr>
              <a:t>F</a:t>
            </a:r>
            <a:r>
              <a:rPr lang="en-US" sz="2000" i="1" baseline="-30000">
                <a:cs typeface="Times New Roman" pitchFamily="18" charset="0"/>
              </a:rPr>
              <a:t>cp</a:t>
            </a:r>
            <a:r>
              <a:rPr lang="en-US" sz="2400"/>
              <a:t> </a:t>
            </a:r>
            <a:br>
              <a:rPr lang="en-US" sz="2400"/>
            </a:br>
            <a:endParaRPr lang="en-US" sz="2400"/>
          </a:p>
          <a:p>
            <a:pPr marL="342900" indent="-342900" eaLnBrk="0" hangingPunct="0">
              <a:lnSpc>
                <a:spcPct val="90000"/>
              </a:lnSpc>
              <a:spcBef>
                <a:spcPct val="20000"/>
              </a:spcBef>
              <a:buFontTx/>
              <a:buChar char="•"/>
            </a:pPr>
            <a:r>
              <a:rPr lang="en-US" sz="2000">
                <a:cs typeface="Times New Roman" pitchFamily="18" charset="0"/>
              </a:rPr>
              <a:t>From basic physics this equation can be written as </a:t>
            </a:r>
            <a:br>
              <a:rPr lang="en-US" sz="2000">
                <a:cs typeface="Times New Roman" pitchFamily="18" charset="0"/>
              </a:rPr>
            </a:br>
            <a:r>
              <a:rPr lang="en-US" sz="2000">
                <a:cs typeface="Times New Roman" pitchFamily="18" charset="0"/>
              </a:rPr>
              <a:t>[with </a:t>
            </a:r>
            <a:r>
              <a:rPr lang="en-US" sz="2000" i="1">
                <a:cs typeface="Times New Roman" pitchFamily="18" charset="0"/>
              </a:rPr>
              <a:t>F</a:t>
            </a:r>
            <a:r>
              <a:rPr lang="en-US" sz="2000" i="1" baseline="-30000">
                <a:cs typeface="Times New Roman" pitchFamily="18" charset="0"/>
              </a:rPr>
              <a:t>f</a:t>
            </a:r>
            <a:r>
              <a:rPr lang="en-US" sz="2000">
                <a:cs typeface="Times New Roman" pitchFamily="18" charset="0"/>
              </a:rPr>
              <a:t> = </a:t>
            </a:r>
            <a:r>
              <a:rPr lang="en-US" sz="2000" i="1">
                <a:cs typeface="Times New Roman" pitchFamily="18" charset="0"/>
              </a:rPr>
              <a:t>f</a:t>
            </a:r>
            <a:r>
              <a:rPr lang="en-US" sz="2000" i="1" baseline="-30000">
                <a:cs typeface="Times New Roman" pitchFamily="18" charset="0"/>
              </a:rPr>
              <a:t>s</a:t>
            </a:r>
            <a:r>
              <a:rPr lang="en-US" sz="2000">
                <a:cs typeface="Times New Roman" pitchFamily="18" charset="0"/>
              </a:rPr>
              <a:t>(</a:t>
            </a:r>
            <a:r>
              <a:rPr lang="en-US" sz="2000" i="1">
                <a:cs typeface="Times New Roman" pitchFamily="18" charset="0"/>
              </a:rPr>
              <a:t>W</a:t>
            </a:r>
            <a:r>
              <a:rPr lang="en-US" sz="2000" i="1" baseline="-30000">
                <a:cs typeface="Times New Roman" pitchFamily="18" charset="0"/>
              </a:rPr>
              <a:t>n</a:t>
            </a:r>
            <a:r>
              <a:rPr lang="en-US" sz="2000">
                <a:cs typeface="Times New Roman" pitchFamily="18" charset="0"/>
              </a:rPr>
              <a:t> + </a:t>
            </a:r>
            <a:r>
              <a:rPr lang="en-US" sz="2000" i="1">
                <a:cs typeface="Times New Roman" pitchFamily="18" charset="0"/>
              </a:rPr>
              <a:t>F</a:t>
            </a:r>
            <a:r>
              <a:rPr lang="en-US" sz="2000" i="1" baseline="-30000">
                <a:cs typeface="Times New Roman" pitchFamily="18" charset="0"/>
              </a:rPr>
              <a:t>cn</a:t>
            </a:r>
            <a:r>
              <a:rPr lang="en-US" sz="2000">
                <a:cs typeface="Times New Roman" pitchFamily="18" charset="0"/>
              </a:rPr>
              <a:t>)]:</a:t>
            </a:r>
            <a:endParaRPr lang="en-US" sz="2000"/>
          </a:p>
        </p:txBody>
      </p:sp>
      <p:sp>
        <p:nvSpPr>
          <p:cNvPr id="6149" name="Rectangle 7"/>
          <p:cNvSpPr>
            <a:spLocks noChangeArrowheads="1"/>
          </p:cNvSpPr>
          <p:nvPr/>
        </p:nvSpPr>
        <p:spPr bwMode="auto">
          <a:xfrm>
            <a:off x="2060575" y="27146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graphicFrame>
        <p:nvGraphicFramePr>
          <p:cNvPr id="6150" name="Object 8"/>
          <p:cNvGraphicFramePr>
            <a:graphicFrameLocks noChangeAspect="1"/>
          </p:cNvGraphicFramePr>
          <p:nvPr/>
        </p:nvGraphicFramePr>
        <p:xfrm>
          <a:off x="2306638" y="3432175"/>
          <a:ext cx="4527550" cy="723900"/>
        </p:xfrm>
        <a:graphic>
          <a:graphicData uri="http://schemas.openxmlformats.org/presentationml/2006/ole">
            <mc:AlternateContent xmlns:mc="http://schemas.openxmlformats.org/markup-compatibility/2006">
              <mc:Choice xmlns:v="urn:schemas-microsoft-com:vml" Requires="v">
                <p:oleObj spid="_x0000_s6209" r:id="rId3" imgW="3035300" imgH="482600" progId="Equation.3">
                  <p:embed/>
                </p:oleObj>
              </mc:Choice>
              <mc:Fallback>
                <p:oleObj r:id="rId3" imgW="3035300" imgH="482600" progId="Equation.3">
                  <p:embed/>
                  <p:pic>
                    <p:nvPicPr>
                      <p:cNvPr id="0"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6638" y="3432175"/>
                        <a:ext cx="452755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51" name="Rectangle 9"/>
          <p:cNvSpPr>
            <a:spLocks noChangeArrowheads="1"/>
          </p:cNvSpPr>
          <p:nvPr/>
        </p:nvSpPr>
        <p:spPr bwMode="auto">
          <a:xfrm>
            <a:off x="2438400" y="4252913"/>
            <a:ext cx="45720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a:t>(where </a:t>
            </a:r>
            <a:r>
              <a:rPr lang="en-US" i="1">
                <a:latin typeface="Times New Roman" pitchFamily="18" charset="0"/>
                <a:cs typeface="Times New Roman" pitchFamily="18" charset="0"/>
              </a:rPr>
              <a:t>f</a:t>
            </a:r>
            <a:r>
              <a:rPr lang="en-US" i="1" baseline="-15000">
                <a:latin typeface="Times New Roman" pitchFamily="18" charset="0"/>
                <a:cs typeface="Times New Roman" pitchFamily="18" charset="0"/>
              </a:rPr>
              <a:t>s</a:t>
            </a:r>
            <a:r>
              <a:rPr lang="en-US"/>
              <a:t> is the coefficient of side friction)</a:t>
            </a:r>
          </a:p>
        </p:txBody>
      </p:sp>
      <p:sp>
        <p:nvSpPr>
          <p:cNvPr id="6152" name="Rectangle 10"/>
          <p:cNvSpPr>
            <a:spLocks noChangeArrowheads="1"/>
          </p:cNvSpPr>
          <p:nvPr/>
        </p:nvSpPr>
        <p:spPr bwMode="auto">
          <a:xfrm>
            <a:off x="2651125" y="27289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sp>
        <p:nvSpPr>
          <p:cNvPr id="6153" name="Rectangle 13"/>
          <p:cNvSpPr>
            <a:spLocks noChangeArrowheads="1"/>
          </p:cNvSpPr>
          <p:nvPr/>
        </p:nvSpPr>
        <p:spPr bwMode="auto">
          <a:xfrm>
            <a:off x="422275" y="4916488"/>
            <a:ext cx="78025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buFontTx/>
              <a:buChar char="•"/>
            </a:pPr>
            <a:r>
              <a:rPr lang="en-US" sz="2000">
                <a:cs typeface="Times New Roman" pitchFamily="18" charset="0"/>
              </a:rPr>
              <a:t>Dividing both sides of the previous equation by W cos </a:t>
            </a:r>
            <a:r>
              <a:rPr lang="en-US" sz="2000">
                <a:cs typeface="Times New Roman" pitchFamily="18" charset="0"/>
                <a:sym typeface="Symbol" pitchFamily="18" charset="2"/>
              </a:rPr>
              <a:t> yields:</a:t>
            </a:r>
            <a:endParaRPr lang="en-US" sz="2000"/>
          </a:p>
        </p:txBody>
      </p:sp>
      <p:graphicFrame>
        <p:nvGraphicFramePr>
          <p:cNvPr id="6154" name="Object 14"/>
          <p:cNvGraphicFramePr>
            <a:graphicFrameLocks noChangeAspect="1"/>
          </p:cNvGraphicFramePr>
          <p:nvPr/>
        </p:nvGraphicFramePr>
        <p:xfrm>
          <a:off x="3217863" y="5483225"/>
          <a:ext cx="3006725" cy="738188"/>
        </p:xfrm>
        <a:graphic>
          <a:graphicData uri="http://schemas.openxmlformats.org/presentationml/2006/ole">
            <mc:AlternateContent xmlns:mc="http://schemas.openxmlformats.org/markup-compatibility/2006">
              <mc:Choice xmlns:v="urn:schemas-microsoft-com:vml" Requires="v">
                <p:oleObj spid="_x0000_s6210" r:id="rId5" imgW="1854200" imgH="457200" progId="Equation.3">
                  <p:embed/>
                </p:oleObj>
              </mc:Choice>
              <mc:Fallback>
                <p:oleObj r:id="rId5" imgW="1854200" imgH="457200" progId="Equation.3">
                  <p:embed/>
                  <p:pic>
                    <p:nvPicPr>
                      <p:cNvPr id="0"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17863" y="5483225"/>
                        <a:ext cx="3006725" cy="738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042B2FD-DD87-4748-A5C4-5C23C0A4DF2B}" type="slidenum">
              <a:rPr lang="en-CA" smtClean="0"/>
              <a:pPr eaLnBrk="1" hangingPunct="1"/>
              <a:t>6</a:t>
            </a:fld>
            <a:endParaRPr lang="en-CA" smtClean="0"/>
          </a:p>
        </p:txBody>
      </p:sp>
      <p:sp>
        <p:nvSpPr>
          <p:cNvPr id="7171" name="Rectangle 3"/>
          <p:cNvSpPr>
            <a:spLocks noGrp="1" noChangeArrowheads="1"/>
          </p:cNvSpPr>
          <p:nvPr>
            <p:ph type="title" idx="4294967295"/>
          </p:nvPr>
        </p:nvSpPr>
        <p:spPr>
          <a:xfrm>
            <a:off x="250825" y="260350"/>
            <a:ext cx="8713788" cy="817563"/>
          </a:xfrm>
        </p:spPr>
        <p:txBody>
          <a:bodyPr/>
          <a:lstStyle/>
          <a:p>
            <a:pPr eaLnBrk="1" hangingPunct="1"/>
            <a:r>
              <a:rPr lang="en-US" sz="2400" b="1" smtClean="0">
                <a:solidFill>
                  <a:srgbClr val="FF0000"/>
                </a:solidFill>
              </a:rPr>
              <a:t>VEHICLE CORNERING ON HORIZONTAL CURVES (Cont’d)</a:t>
            </a:r>
            <a:endParaRPr lang="en-CA" sz="2400" b="1" smtClean="0">
              <a:solidFill>
                <a:srgbClr val="FF0000"/>
              </a:solidFill>
            </a:endParaRPr>
          </a:p>
        </p:txBody>
      </p:sp>
      <p:sp>
        <p:nvSpPr>
          <p:cNvPr id="7172" name="Rectangle 11"/>
          <p:cNvSpPr>
            <a:spLocks noChangeArrowheads="1"/>
          </p:cNvSpPr>
          <p:nvPr/>
        </p:nvSpPr>
        <p:spPr bwMode="auto">
          <a:xfrm>
            <a:off x="323850" y="1168400"/>
            <a:ext cx="8550275"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1900" dirty="0"/>
              <a:t>The term tan </a:t>
            </a:r>
            <a:r>
              <a:rPr lang="en-US" sz="1900" i="1" dirty="0">
                <a:sym typeface="Symbol" pitchFamily="18" charset="2"/>
              </a:rPr>
              <a:t></a:t>
            </a:r>
            <a:r>
              <a:rPr lang="en-US" sz="1900" dirty="0"/>
              <a:t> is referred to as the superelevation of the curve and is denoted </a:t>
            </a:r>
            <a:r>
              <a:rPr lang="en-US" sz="1900" i="1" dirty="0"/>
              <a:t>e</a:t>
            </a:r>
            <a:r>
              <a:rPr lang="en-US" sz="1900" dirty="0"/>
              <a:t> (</a:t>
            </a:r>
            <a:r>
              <a:rPr lang="en-US" sz="1900" i="1" dirty="0"/>
              <a:t>e</a:t>
            </a:r>
            <a:r>
              <a:rPr lang="en-US" sz="1900" dirty="0"/>
              <a:t> = 100 tan </a:t>
            </a:r>
            <a:r>
              <a:rPr lang="en-US" sz="1900" i="1" dirty="0">
                <a:sym typeface="Symbol" pitchFamily="18" charset="2"/>
              </a:rPr>
              <a:t></a:t>
            </a:r>
            <a:r>
              <a:rPr lang="en-US" sz="1900" dirty="0">
                <a:sym typeface="Symbol" pitchFamily="18" charset="2"/>
              </a:rPr>
              <a:t>)</a:t>
            </a:r>
            <a:r>
              <a:rPr lang="en-US" sz="1900" dirty="0"/>
              <a:t>.</a:t>
            </a:r>
          </a:p>
          <a:p>
            <a:pPr marL="342900" indent="-342900">
              <a:spcBef>
                <a:spcPct val="20000"/>
              </a:spcBef>
              <a:buFontTx/>
              <a:buChar char="•"/>
            </a:pPr>
            <a:r>
              <a:rPr lang="en-US" sz="1900" dirty="0"/>
              <a:t>Being conservative and ignoring the normal component of centripetal force (</a:t>
            </a:r>
            <a:r>
              <a:rPr lang="en-US" sz="1900" i="1" dirty="0" err="1"/>
              <a:t>f</a:t>
            </a:r>
            <a:r>
              <a:rPr lang="en-US" sz="1900" i="1" baseline="-10000" dirty="0" err="1"/>
              <a:t>s</a:t>
            </a:r>
            <a:r>
              <a:rPr lang="en-US" sz="1900" dirty="0"/>
              <a:t> tan </a:t>
            </a:r>
            <a:r>
              <a:rPr lang="en-US" sz="1900" i="1" dirty="0">
                <a:sym typeface="Symbol" pitchFamily="18" charset="2"/>
              </a:rPr>
              <a:t></a:t>
            </a:r>
            <a:r>
              <a:rPr lang="en-US" sz="1900" dirty="0">
                <a:sym typeface="Symbol" pitchFamily="18" charset="2"/>
              </a:rPr>
              <a:t>)</a:t>
            </a:r>
            <a:r>
              <a:rPr lang="en-US" sz="1900" dirty="0"/>
              <a:t>, and with </a:t>
            </a:r>
            <a:r>
              <a:rPr lang="en-US" sz="1900" i="1" dirty="0"/>
              <a:t>e</a:t>
            </a:r>
            <a:r>
              <a:rPr lang="en-US" sz="1900" dirty="0"/>
              <a:t> = 100 tan </a:t>
            </a:r>
            <a:r>
              <a:rPr lang="en-US" sz="1900" i="1" dirty="0">
                <a:sym typeface="Symbol" pitchFamily="18" charset="2"/>
              </a:rPr>
              <a:t></a:t>
            </a:r>
            <a:r>
              <a:rPr lang="en-US" sz="1900" dirty="0"/>
              <a:t>, the above equation can be rearranged as follows:</a:t>
            </a:r>
          </a:p>
          <a:p>
            <a:pPr marL="342900" indent="-342900">
              <a:spcBef>
                <a:spcPct val="20000"/>
              </a:spcBef>
              <a:buFontTx/>
              <a:buChar char="•"/>
            </a:pPr>
            <a:endParaRPr lang="en-US" sz="1900" dirty="0"/>
          </a:p>
          <a:p>
            <a:pPr marL="342900" indent="-342900">
              <a:spcBef>
                <a:spcPct val="20000"/>
              </a:spcBef>
              <a:buFontTx/>
              <a:buChar char="•"/>
            </a:pPr>
            <a:endParaRPr lang="en-US" sz="1900" dirty="0"/>
          </a:p>
          <a:p>
            <a:pPr marL="342900" indent="-342900">
              <a:spcBef>
                <a:spcPct val="20000"/>
              </a:spcBef>
              <a:buFontTx/>
              <a:buChar char="•"/>
            </a:pPr>
            <a:endParaRPr lang="en-US" sz="1900" dirty="0"/>
          </a:p>
          <a:p>
            <a:pPr marL="342900" indent="-342900">
              <a:spcBef>
                <a:spcPct val="20000"/>
              </a:spcBef>
              <a:buFontTx/>
              <a:buChar char="•"/>
            </a:pPr>
            <a:endParaRPr lang="en-US" sz="1900" dirty="0"/>
          </a:p>
          <a:p>
            <a:pPr marL="342900" indent="-342900">
              <a:spcBef>
                <a:spcPct val="20000"/>
              </a:spcBef>
              <a:buFontTx/>
              <a:buChar char="•"/>
            </a:pPr>
            <a:r>
              <a:rPr lang="en-US" sz="1900" dirty="0"/>
              <a:t>Selected value of </a:t>
            </a:r>
            <a:r>
              <a:rPr lang="en-US" sz="1900" b="1" i="1" dirty="0">
                <a:latin typeface="Times New Roman" pitchFamily="18" charset="0"/>
                <a:cs typeface="Times New Roman" pitchFamily="18" charset="0"/>
              </a:rPr>
              <a:t>e</a:t>
            </a:r>
            <a:r>
              <a:rPr lang="en-US" sz="1900" dirty="0"/>
              <a:t> is critical because high rates of superelevation can cause vehicle steering problems on the horizontal curve, and in cold climates, ice on the roadway can reduce </a:t>
            </a:r>
            <a:r>
              <a:rPr lang="en-US" sz="1900" b="1" i="1" dirty="0" err="1">
                <a:latin typeface="Times New Roman" pitchFamily="18" charset="0"/>
                <a:cs typeface="Times New Roman" pitchFamily="18" charset="0"/>
              </a:rPr>
              <a:t>f</a:t>
            </a:r>
            <a:r>
              <a:rPr lang="en-US" sz="1600" b="1" i="1" dirty="0" err="1">
                <a:latin typeface="Times New Roman" pitchFamily="18" charset="0"/>
                <a:cs typeface="Times New Roman" pitchFamily="18" charset="0"/>
              </a:rPr>
              <a:t>s</a:t>
            </a:r>
            <a:r>
              <a:rPr lang="en-US" sz="1900" dirty="0"/>
              <a:t> such that vehicles traveling less than the design speed on an excessively </a:t>
            </a:r>
            <a:r>
              <a:rPr lang="en-US" sz="1900" dirty="0" err="1"/>
              <a:t>superelevated</a:t>
            </a:r>
            <a:r>
              <a:rPr lang="en-US" sz="1900" dirty="0"/>
              <a:t> curve could slide inward off the curve by gravitational forces.</a:t>
            </a:r>
          </a:p>
        </p:txBody>
      </p:sp>
      <p:graphicFrame>
        <p:nvGraphicFramePr>
          <p:cNvPr id="7173" name="Object 12"/>
          <p:cNvGraphicFramePr>
            <a:graphicFrameLocks noChangeAspect="1"/>
          </p:cNvGraphicFramePr>
          <p:nvPr/>
        </p:nvGraphicFramePr>
        <p:xfrm>
          <a:off x="3516313" y="2863850"/>
          <a:ext cx="1766887" cy="985838"/>
        </p:xfrm>
        <a:graphic>
          <a:graphicData uri="http://schemas.openxmlformats.org/presentationml/2006/ole">
            <mc:AlternateContent xmlns:mc="http://schemas.openxmlformats.org/markup-compatibility/2006">
              <mc:Choice xmlns:v="urn:schemas-microsoft-com:vml" Requires="v">
                <p:oleObj spid="_x0000_s7201" name="Equation" r:id="rId3" imgW="1091726" imgH="609336" progId="Equation.3">
                  <p:embed/>
                </p:oleObj>
              </mc:Choice>
              <mc:Fallback>
                <p:oleObj name="Equation" r:id="rId3" imgW="1091726" imgH="609336" progId="Equation.3">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6313" y="2863850"/>
                        <a:ext cx="1766887" cy="985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6824A91-C995-43E5-B8C2-928F6344EB72}" type="slidenum">
              <a:rPr lang="en-CA" smtClean="0"/>
              <a:pPr eaLnBrk="1" hangingPunct="1"/>
              <a:t>7</a:t>
            </a:fld>
            <a:endParaRPr lang="en-CA" smtClean="0"/>
          </a:p>
        </p:txBody>
      </p:sp>
      <p:sp>
        <p:nvSpPr>
          <p:cNvPr id="8195" name="Rectangle 3"/>
          <p:cNvSpPr>
            <a:spLocks noGrp="1" noChangeArrowheads="1"/>
          </p:cNvSpPr>
          <p:nvPr>
            <p:ph type="title" idx="4294967295"/>
          </p:nvPr>
        </p:nvSpPr>
        <p:spPr>
          <a:xfrm>
            <a:off x="250825" y="260350"/>
            <a:ext cx="8713788" cy="817563"/>
          </a:xfrm>
        </p:spPr>
        <p:txBody>
          <a:bodyPr/>
          <a:lstStyle/>
          <a:p>
            <a:pPr eaLnBrk="1" hangingPunct="1"/>
            <a:r>
              <a:rPr lang="en-US" sz="2400" b="1" smtClean="0">
                <a:solidFill>
                  <a:srgbClr val="FF0000"/>
                </a:solidFill>
              </a:rPr>
              <a:t>VEHICLE CORNERING ON HORIZONTAL CURVES (Cont’d)</a:t>
            </a:r>
            <a:endParaRPr lang="en-CA" sz="2400" b="1" smtClean="0">
              <a:solidFill>
                <a:srgbClr val="FF0000"/>
              </a:solidFill>
            </a:endParaRPr>
          </a:p>
        </p:txBody>
      </p:sp>
      <p:sp>
        <p:nvSpPr>
          <p:cNvPr id="8196" name="Rectangle 3"/>
          <p:cNvSpPr>
            <a:spLocks noChangeArrowheads="1"/>
          </p:cNvSpPr>
          <p:nvPr/>
        </p:nvSpPr>
        <p:spPr bwMode="auto">
          <a:xfrm>
            <a:off x="323850" y="1168400"/>
            <a:ext cx="8550275"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r>
              <a:rPr lang="en-US" sz="1900" dirty="0"/>
              <a:t>Selecting a superelevation, </a:t>
            </a:r>
            <a:r>
              <a:rPr lang="en-US" sz="1900" b="1" i="1" dirty="0">
                <a:latin typeface="Times New Roman" pitchFamily="18" charset="0"/>
                <a:cs typeface="Times New Roman" pitchFamily="18" charset="0"/>
              </a:rPr>
              <a:t>e</a:t>
            </a:r>
            <a:r>
              <a:rPr lang="en-US" sz="1900" dirty="0"/>
              <a:t>, a design speed, </a:t>
            </a:r>
            <a:r>
              <a:rPr lang="en-US" sz="1900" b="1" i="1" dirty="0">
                <a:latin typeface="Times New Roman" pitchFamily="18" charset="0"/>
                <a:cs typeface="Times New Roman" pitchFamily="18" charset="0"/>
              </a:rPr>
              <a:t>V</a:t>
            </a:r>
            <a:r>
              <a:rPr lang="en-US" sz="1900" i="1" dirty="0"/>
              <a:t>,</a:t>
            </a:r>
            <a:r>
              <a:rPr lang="en-US" sz="1900" dirty="0"/>
              <a:t> and using maximum side friction, </a:t>
            </a:r>
            <a:r>
              <a:rPr lang="en-US" sz="1900" b="1" i="1" dirty="0" err="1">
                <a:latin typeface="Times New Roman" pitchFamily="18" charset="0"/>
                <a:cs typeface="Times New Roman" pitchFamily="18" charset="0"/>
              </a:rPr>
              <a:t>f</a:t>
            </a:r>
            <a:r>
              <a:rPr lang="en-US" sz="1600" b="1" i="1" dirty="0" err="1">
                <a:latin typeface="Times New Roman" pitchFamily="18" charset="0"/>
                <a:cs typeface="Times New Roman" pitchFamily="18" charset="0"/>
              </a:rPr>
              <a:t>s</a:t>
            </a:r>
            <a:r>
              <a:rPr lang="en-US" sz="1900" dirty="0"/>
              <a:t>, a minimum radius is obtained.</a:t>
            </a:r>
          </a:p>
          <a:p>
            <a:pPr marL="342900" indent="-342900">
              <a:spcBef>
                <a:spcPct val="20000"/>
              </a:spcBef>
              <a:buFontTx/>
              <a:buChar char="•"/>
            </a:pPr>
            <a:r>
              <a:rPr lang="en-US" sz="1900" dirty="0"/>
              <a:t>The </a:t>
            </a:r>
            <a:r>
              <a:rPr lang="en-US" dirty="0"/>
              <a:t>maximum side friction, </a:t>
            </a:r>
            <a:r>
              <a:rPr lang="en-US" b="1" i="1" dirty="0" err="1"/>
              <a:t>fs</a:t>
            </a:r>
            <a:r>
              <a:rPr lang="en-US" dirty="0"/>
              <a:t>, depends on the design speed (empirical values).</a:t>
            </a:r>
          </a:p>
          <a:p>
            <a:pPr marL="342900" indent="-342900">
              <a:spcBef>
                <a:spcPct val="20000"/>
              </a:spcBef>
              <a:buFontTx/>
              <a:buChar char="•"/>
            </a:pPr>
            <a:r>
              <a:rPr lang="en-US" sz="1900" dirty="0"/>
              <a:t>Design guides (e.g., </a:t>
            </a:r>
            <a:r>
              <a:rPr lang="en-US" sz="1900" dirty="0" err="1"/>
              <a:t>AASHTO</a:t>
            </a:r>
            <a:r>
              <a:rPr lang="en-US" sz="1900" dirty="0"/>
              <a:t>) provide tables for </a:t>
            </a:r>
            <a:r>
              <a:rPr lang="en-US" dirty="0"/>
              <a:t>maximum side friction, </a:t>
            </a:r>
            <a:r>
              <a:rPr lang="en-US" b="1" i="1" dirty="0" err="1"/>
              <a:t>fs</a:t>
            </a:r>
            <a:r>
              <a:rPr lang="en-US" dirty="0"/>
              <a:t>, and curve radius for different values of design speeds and superelevation. (see pages 76-77).</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94CC74D-A685-4191-892D-4AD6D35C7E0F}" type="slidenum">
              <a:rPr lang="en-CA" smtClean="0"/>
              <a:pPr eaLnBrk="1" hangingPunct="1"/>
              <a:t>8</a:t>
            </a:fld>
            <a:endParaRPr lang="en-CA" smtClean="0"/>
          </a:p>
        </p:txBody>
      </p:sp>
      <p:sp>
        <p:nvSpPr>
          <p:cNvPr id="9219" name="Rectangle 3"/>
          <p:cNvSpPr>
            <a:spLocks noGrp="1" noChangeArrowheads="1"/>
          </p:cNvSpPr>
          <p:nvPr>
            <p:ph type="title" idx="4294967295"/>
          </p:nvPr>
        </p:nvSpPr>
        <p:spPr>
          <a:xfrm>
            <a:off x="219075" y="260350"/>
            <a:ext cx="8713788" cy="423863"/>
          </a:xfrm>
        </p:spPr>
        <p:txBody>
          <a:bodyPr/>
          <a:lstStyle/>
          <a:p>
            <a:pPr eaLnBrk="1" hangingPunct="1"/>
            <a:r>
              <a:rPr lang="en-US" sz="2000" b="1" smtClean="0">
                <a:solidFill>
                  <a:srgbClr val="FF0000"/>
                </a:solidFill>
              </a:rPr>
              <a:t>DESIGN VALUES FOR </a:t>
            </a:r>
            <a:r>
              <a:rPr lang="en-US" sz="2600" b="1" i="1" smtClean="0">
                <a:solidFill>
                  <a:srgbClr val="FF0000"/>
                </a:solidFill>
                <a:latin typeface="Times New Roman" pitchFamily="18" charset="0"/>
                <a:cs typeface="Times New Roman" pitchFamily="18" charset="0"/>
              </a:rPr>
              <a:t>e</a:t>
            </a:r>
            <a:r>
              <a:rPr lang="en-US" sz="2000" b="1" smtClean="0">
                <a:solidFill>
                  <a:srgbClr val="FF0000"/>
                </a:solidFill>
              </a:rPr>
              <a:t>, </a:t>
            </a:r>
            <a:r>
              <a:rPr lang="en-US" sz="2600" b="1" i="1" smtClean="0">
                <a:solidFill>
                  <a:srgbClr val="FF0000"/>
                </a:solidFill>
                <a:latin typeface="Times New Roman" pitchFamily="18" charset="0"/>
                <a:cs typeface="Times New Roman" pitchFamily="18" charset="0"/>
              </a:rPr>
              <a:t>f</a:t>
            </a:r>
            <a:r>
              <a:rPr lang="en-US" sz="2000" b="1" smtClean="0">
                <a:solidFill>
                  <a:srgbClr val="FF0000"/>
                </a:solidFill>
              </a:rPr>
              <a:t> AND </a:t>
            </a:r>
            <a:r>
              <a:rPr lang="en-US" sz="2600" b="1" i="1" smtClean="0">
                <a:solidFill>
                  <a:srgbClr val="FF0000"/>
                </a:solidFill>
                <a:latin typeface="Times New Roman" pitchFamily="18" charset="0"/>
                <a:cs typeface="Times New Roman" pitchFamily="18" charset="0"/>
              </a:rPr>
              <a:t>R</a:t>
            </a:r>
            <a:r>
              <a:rPr lang="en-US" sz="2000" b="1" smtClean="0">
                <a:solidFill>
                  <a:srgbClr val="FF0000"/>
                </a:solidFill>
              </a:rPr>
              <a:t> [AASHTO]</a:t>
            </a:r>
            <a:endParaRPr lang="en-CA" sz="2000" b="1" smtClean="0">
              <a:solidFill>
                <a:srgbClr val="FF0000"/>
              </a:solidFill>
            </a:endParaRPr>
          </a:p>
        </p:txBody>
      </p:sp>
      <p:pic>
        <p:nvPicPr>
          <p:cNvPr id="9220" name="Picture 83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2875" y="720725"/>
            <a:ext cx="5822950" cy="613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6B5C2CC-3759-4462-8DEA-7E052FF01E29}" type="slidenum">
              <a:rPr lang="en-CA" smtClean="0"/>
              <a:pPr eaLnBrk="1" hangingPunct="1"/>
              <a:t>9</a:t>
            </a:fld>
            <a:endParaRPr lang="en-CA" smtClean="0"/>
          </a:p>
        </p:txBody>
      </p:sp>
      <p:sp>
        <p:nvSpPr>
          <p:cNvPr id="10243" name="Rectangle 3"/>
          <p:cNvSpPr>
            <a:spLocks noGrp="1" noChangeArrowheads="1"/>
          </p:cNvSpPr>
          <p:nvPr>
            <p:ph type="title" idx="4294967295"/>
          </p:nvPr>
        </p:nvSpPr>
        <p:spPr>
          <a:xfrm>
            <a:off x="250825" y="260350"/>
            <a:ext cx="8713788" cy="817563"/>
          </a:xfrm>
        </p:spPr>
        <p:txBody>
          <a:bodyPr/>
          <a:lstStyle/>
          <a:p>
            <a:pPr eaLnBrk="1" hangingPunct="1"/>
            <a:r>
              <a:rPr lang="en-US" sz="2400" b="1" smtClean="0">
                <a:solidFill>
                  <a:srgbClr val="FF0000"/>
                </a:solidFill>
              </a:rPr>
              <a:t>SIMPLE CIRCULR HORIZONTAL CURVE</a:t>
            </a:r>
            <a:endParaRPr lang="en-CA" sz="2400" b="1" smtClean="0">
              <a:solidFill>
                <a:srgbClr val="FF0000"/>
              </a:solidFill>
            </a:endParaRPr>
          </a:p>
        </p:txBody>
      </p:sp>
      <p:pic>
        <p:nvPicPr>
          <p:cNvPr id="1024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91113" y="1301750"/>
            <a:ext cx="4052887" cy="380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Text Box 4"/>
          <p:cNvSpPr txBox="1">
            <a:spLocks noChangeArrowheads="1"/>
          </p:cNvSpPr>
          <p:nvPr/>
        </p:nvSpPr>
        <p:spPr bwMode="auto">
          <a:xfrm>
            <a:off x="400050" y="1247775"/>
            <a:ext cx="4740275" cy="366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6575" indent="-536575"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US" i="1">
                <a:latin typeface="Verdana" pitchFamily="34" charset="0"/>
              </a:rPr>
              <a:t>R</a:t>
            </a:r>
            <a:r>
              <a:rPr lang="en-US">
                <a:latin typeface="Verdana" pitchFamily="34" charset="0"/>
              </a:rPr>
              <a:t> = radius, usually measured to the centerline of the road, in ft (m),</a:t>
            </a:r>
          </a:p>
          <a:p>
            <a:r>
              <a:rPr lang="en-US">
                <a:latin typeface="Verdana" pitchFamily="34" charset="0"/>
                <a:sym typeface="Symbol" pitchFamily="18" charset="2"/>
              </a:rPr>
              <a:t> </a:t>
            </a:r>
            <a:r>
              <a:rPr lang="en-US">
                <a:latin typeface="Verdana" pitchFamily="34" charset="0"/>
              </a:rPr>
              <a:t>= central angle of the curve in degrees,</a:t>
            </a:r>
            <a:endParaRPr lang="en-US" i="1">
              <a:latin typeface="Verdana" pitchFamily="34" charset="0"/>
            </a:endParaRPr>
          </a:p>
          <a:p>
            <a:r>
              <a:rPr lang="en-US" i="1">
                <a:latin typeface="Verdana" pitchFamily="34" charset="0"/>
              </a:rPr>
              <a:t>PC</a:t>
            </a:r>
            <a:r>
              <a:rPr lang="en-US">
                <a:latin typeface="Verdana" pitchFamily="34" charset="0"/>
              </a:rPr>
              <a:t> = point of curve (the beginning point of the horizontal curve),</a:t>
            </a:r>
            <a:endParaRPr lang="en-US" i="1">
              <a:latin typeface="Verdana" pitchFamily="34" charset="0"/>
            </a:endParaRPr>
          </a:p>
          <a:p>
            <a:r>
              <a:rPr lang="en-US" i="1">
                <a:latin typeface="Verdana" pitchFamily="34" charset="0"/>
              </a:rPr>
              <a:t>PI</a:t>
            </a:r>
            <a:r>
              <a:rPr lang="en-US">
                <a:latin typeface="Verdana" pitchFamily="34" charset="0"/>
              </a:rPr>
              <a:t> = point of tangent intersection,</a:t>
            </a:r>
            <a:endParaRPr lang="en-US" i="1">
              <a:latin typeface="Verdana" pitchFamily="34" charset="0"/>
            </a:endParaRPr>
          </a:p>
          <a:p>
            <a:r>
              <a:rPr lang="en-US" i="1">
                <a:latin typeface="Verdana" pitchFamily="34" charset="0"/>
              </a:rPr>
              <a:t>PT</a:t>
            </a:r>
            <a:r>
              <a:rPr lang="en-US">
                <a:latin typeface="Verdana" pitchFamily="34" charset="0"/>
              </a:rPr>
              <a:t> = point of tangent (the ending point of the horizontal curve),</a:t>
            </a:r>
            <a:endParaRPr lang="en-US" i="1">
              <a:latin typeface="Verdana" pitchFamily="34" charset="0"/>
            </a:endParaRPr>
          </a:p>
          <a:p>
            <a:r>
              <a:rPr lang="en-US" i="1">
                <a:latin typeface="Verdana" pitchFamily="34" charset="0"/>
              </a:rPr>
              <a:t>T</a:t>
            </a:r>
            <a:r>
              <a:rPr lang="en-US">
                <a:latin typeface="Verdana" pitchFamily="34" charset="0"/>
              </a:rPr>
              <a:t> = tangent length in ft (m),</a:t>
            </a:r>
            <a:endParaRPr lang="en-US" i="1">
              <a:latin typeface="Verdana" pitchFamily="34" charset="0"/>
            </a:endParaRPr>
          </a:p>
          <a:p>
            <a:r>
              <a:rPr lang="en-US" i="1">
                <a:latin typeface="Verdana" pitchFamily="34" charset="0"/>
              </a:rPr>
              <a:t>M</a:t>
            </a:r>
            <a:r>
              <a:rPr lang="en-US">
                <a:latin typeface="Verdana" pitchFamily="34" charset="0"/>
              </a:rPr>
              <a:t> = middle ordinate in ft (m),</a:t>
            </a:r>
            <a:endParaRPr lang="en-US" i="1">
              <a:latin typeface="Verdana" pitchFamily="34" charset="0"/>
            </a:endParaRPr>
          </a:p>
          <a:p>
            <a:r>
              <a:rPr lang="en-US" i="1">
                <a:latin typeface="Verdana" pitchFamily="34" charset="0"/>
              </a:rPr>
              <a:t>E</a:t>
            </a:r>
            <a:r>
              <a:rPr lang="en-US">
                <a:latin typeface="Verdana" pitchFamily="34" charset="0"/>
              </a:rPr>
              <a:t> = external distance in ft (m), and</a:t>
            </a:r>
            <a:endParaRPr lang="en-US" i="1">
              <a:latin typeface="Verdana" pitchFamily="34" charset="0"/>
            </a:endParaRPr>
          </a:p>
          <a:p>
            <a:r>
              <a:rPr lang="en-US" i="1">
                <a:latin typeface="Verdana" pitchFamily="34" charset="0"/>
              </a:rPr>
              <a:t>L</a:t>
            </a:r>
            <a:r>
              <a:rPr lang="en-US">
                <a:latin typeface="Verdana" pitchFamily="34" charset="0"/>
              </a:rPr>
              <a:t> = length of curve in ft (m).</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3008</TotalTime>
  <Words>1655</Words>
  <Application>Microsoft Office PowerPoint</Application>
  <PresentationFormat>On-screen Show (4:3)</PresentationFormat>
  <Paragraphs>153</Paragraphs>
  <Slides>33</Slides>
  <Notes>13</Notes>
  <HiddenSlides>0</HiddenSlides>
  <MMClips>0</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33</vt:i4>
      </vt:variant>
    </vt:vector>
  </HeadingPairs>
  <TitlesOfParts>
    <vt:vector size="38" baseType="lpstr">
      <vt:lpstr>Default Design</vt:lpstr>
      <vt:lpstr>Bitmap Image</vt:lpstr>
      <vt:lpstr>PBrush</vt:lpstr>
      <vt:lpstr>Microsoft Equation 3.0</vt:lpstr>
      <vt:lpstr>Equation</vt:lpstr>
      <vt:lpstr>PowerPoint Presentation</vt:lpstr>
      <vt:lpstr>DESIGN OF HORIZONTAL CURVES</vt:lpstr>
      <vt:lpstr>CONCEPTUAL APPROACH</vt:lpstr>
      <vt:lpstr>VEHICLE CORNERING ON HORIZONTAL CURVES</vt:lpstr>
      <vt:lpstr>VEHICLE CORNERING ON HORIZONTAL CURVES (Cont’d)</vt:lpstr>
      <vt:lpstr>VEHICLE CORNERING ON HORIZONTAL CURVES (Cont’d)</vt:lpstr>
      <vt:lpstr>VEHICLE CORNERING ON HORIZONTAL CURVES (Cont’d)</vt:lpstr>
      <vt:lpstr>DESIGN VALUES FOR e, f AND R [AASHTO]</vt:lpstr>
      <vt:lpstr>SIMPLE CIRCULR HORIZONTAL CURVE</vt:lpstr>
      <vt:lpstr>SIMPLE CIRCULR HORIZONTAL CURVE</vt:lpstr>
      <vt:lpstr>EXAMPLE 1</vt:lpstr>
      <vt:lpstr>SSD ON HORIZONTAL CURVES</vt:lpstr>
      <vt:lpstr>EQUATIONS FOR SSD ON HORIZONTAL CURVES</vt:lpstr>
      <vt:lpstr>EXAMPLE 2</vt:lpstr>
      <vt:lpstr>EXAMPLE 3</vt:lpstr>
      <vt:lpstr>EXAMPLE 4</vt:lpstr>
      <vt:lpstr>EXAMPLE 5</vt:lpstr>
      <vt:lpstr>COMBINED VERTICAL &amp; HORIZONTAL CURVES</vt:lpstr>
      <vt:lpstr>EXAMPLE 6</vt:lpstr>
      <vt:lpstr>EXAMPLE 7</vt:lpstr>
      <vt:lpstr>CROSS SECTION ELEMENTS</vt:lpstr>
      <vt:lpstr>CROSS SECTION OF AN URBAN STREET (AASHTO) </vt:lpstr>
      <vt:lpstr>CITY BOULEVARD (USDM) </vt:lpstr>
      <vt:lpstr>CITY AVENUE (USDM) </vt:lpstr>
      <vt:lpstr>CITY STREET (USDM) </vt:lpstr>
      <vt:lpstr>URBAN STREET CLASSIFICATION (USDM) </vt:lpstr>
      <vt:lpstr>AASHTO vs. USDM CLASSIFICATION</vt:lpstr>
      <vt:lpstr>MUSHTARAK (SHARED) STREET – USDM</vt:lpstr>
      <vt:lpstr>LANE WIDTH</vt:lpstr>
      <vt:lpstr>CROSS SECTION OF A RURAL ROADWAY (AASHTO)</vt:lpstr>
      <vt:lpstr>SHOULDERS</vt:lpstr>
      <vt:lpstr>PAVEMENT MATERIALS FOR SHOULDERS</vt:lpstr>
      <vt:lpstr>FREEWAY MEDIANS</vt:lpstr>
    </vt:vector>
  </TitlesOfParts>
  <Company>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 200  INTRODUCTION FOR CIVIL ENGINEERING</dc:title>
  <dc:creator>Essam</dc:creator>
  <cp:lastModifiedBy>TOUCHMATE</cp:lastModifiedBy>
  <cp:revision>326</cp:revision>
  <dcterms:created xsi:type="dcterms:W3CDTF">2009-09-21T20:49:39Z</dcterms:created>
  <dcterms:modified xsi:type="dcterms:W3CDTF">2013-09-24T21:37:28Z</dcterms:modified>
</cp:coreProperties>
</file>