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86" r:id="rId2"/>
    <p:sldId id="289" r:id="rId3"/>
    <p:sldId id="290" r:id="rId4"/>
    <p:sldId id="291" r:id="rId5"/>
    <p:sldId id="292" r:id="rId6"/>
    <p:sldId id="293" r:id="rId7"/>
    <p:sldId id="294" r:id="rId8"/>
    <p:sldId id="295" r:id="rId9"/>
    <p:sldId id="296" r:id="rId10"/>
    <p:sldId id="297" r:id="rId11"/>
    <p:sldId id="298" r:id="rId12"/>
    <p:sldId id="325" r:id="rId13"/>
    <p:sldId id="327" r:id="rId14"/>
    <p:sldId id="326" r:id="rId15"/>
    <p:sldId id="328" r:id="rId16"/>
    <p:sldId id="330" r:id="rId17"/>
    <p:sldId id="329" r:id="rId18"/>
    <p:sldId id="299" r:id="rId19"/>
    <p:sldId id="300" r:id="rId20"/>
    <p:sldId id="302" r:id="rId21"/>
    <p:sldId id="303" r:id="rId22"/>
    <p:sldId id="304" r:id="rId23"/>
    <p:sldId id="331" r:id="rId24"/>
  </p:sldIdLst>
  <p:sldSz cx="9144000" cy="6858000" type="screen4x3"/>
  <p:notesSz cx="6858000" cy="9144000"/>
  <p:defaultTextStyle>
    <a:defPPr>
      <a:defRPr lang="en-C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00FF"/>
    <a:srgbClr val="9900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91" autoAdjust="0"/>
    <p:restoredTop sz="99292" autoAdjust="0"/>
  </p:normalViewPr>
  <p:slideViewPr>
    <p:cSldViewPr snapToGrid="0">
      <p:cViewPr>
        <p:scale>
          <a:sx n="60" d="100"/>
          <a:sy n="60" d="100"/>
        </p:scale>
        <p:origin x="-1782" y="-3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2.png"/><Relationship Id="rId4"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CA"/>
          </a:p>
        </p:txBody>
      </p:sp>
      <p:sp>
        <p:nvSpPr>
          <p:cNvPr id="122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CA"/>
          </a:p>
        </p:txBody>
      </p:sp>
      <p:sp>
        <p:nvSpPr>
          <p:cNvPr id="460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p>
        </p:txBody>
      </p:sp>
      <p:sp>
        <p:nvSpPr>
          <p:cNvPr id="122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CA"/>
          </a:p>
        </p:txBody>
      </p:sp>
      <p:sp>
        <p:nvSpPr>
          <p:cNvPr id="122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53CC76B-BEBA-4778-A84B-518F9F19C8D0}" type="slidenum">
              <a:rPr lang="en-CA"/>
              <a:pPr>
                <a:defRPr/>
              </a:pPr>
              <a:t>‹#›</a:t>
            </a:fld>
            <a:endParaRPr lang="en-CA"/>
          </a:p>
        </p:txBody>
      </p:sp>
    </p:spTree>
    <p:extLst>
      <p:ext uri="{BB962C8B-B14F-4D97-AF65-F5344CB8AC3E}">
        <p14:creationId xmlns:p14="http://schemas.microsoft.com/office/powerpoint/2010/main" val="21867933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1CB2B48-9F4F-4F22-8FFD-D58DA2954380}" type="slidenum">
              <a:rPr lang="en-US" smtClean="0"/>
              <a:pPr eaLnBrk="1" hangingPunct="1"/>
              <a:t>1</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893E5608-E251-4838-B23F-616D8A6AA71C}" type="slidenum">
              <a:rPr lang="en-CA"/>
              <a:pPr>
                <a:defRPr/>
              </a:pPr>
              <a:t>‹#›</a:t>
            </a:fld>
            <a:endParaRPr lang="en-CA"/>
          </a:p>
        </p:txBody>
      </p:sp>
    </p:spTree>
    <p:extLst>
      <p:ext uri="{BB962C8B-B14F-4D97-AF65-F5344CB8AC3E}">
        <p14:creationId xmlns:p14="http://schemas.microsoft.com/office/powerpoint/2010/main" val="83976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297267B9-D2AF-4F7B-8241-AD72770B574B}" type="slidenum">
              <a:rPr lang="en-CA"/>
              <a:pPr>
                <a:defRPr/>
              </a:pPr>
              <a:t>‹#›</a:t>
            </a:fld>
            <a:endParaRPr lang="en-CA"/>
          </a:p>
        </p:txBody>
      </p:sp>
    </p:spTree>
    <p:extLst>
      <p:ext uri="{BB962C8B-B14F-4D97-AF65-F5344CB8AC3E}">
        <p14:creationId xmlns:p14="http://schemas.microsoft.com/office/powerpoint/2010/main" val="3988361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C462747C-E508-4988-B871-6A68083F934E}" type="slidenum">
              <a:rPr lang="en-CA"/>
              <a:pPr>
                <a:defRPr/>
              </a:pPr>
              <a:t>‹#›</a:t>
            </a:fld>
            <a:endParaRPr lang="en-CA"/>
          </a:p>
        </p:txBody>
      </p:sp>
    </p:spTree>
    <p:extLst>
      <p:ext uri="{BB962C8B-B14F-4D97-AF65-F5344CB8AC3E}">
        <p14:creationId xmlns:p14="http://schemas.microsoft.com/office/powerpoint/2010/main" val="14948574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CA"/>
          </a:p>
        </p:txBody>
      </p:sp>
      <p:sp>
        <p:nvSpPr>
          <p:cNvPr id="8" name="Rectangle 5"/>
          <p:cNvSpPr>
            <a:spLocks noGrp="1" noChangeArrowheads="1"/>
          </p:cNvSpPr>
          <p:nvPr>
            <p:ph type="ftr" sz="quarter" idx="11"/>
          </p:nvPr>
        </p:nvSpPr>
        <p:spPr>
          <a:ln/>
        </p:spPr>
        <p:txBody>
          <a:bodyPr/>
          <a:lstStyle>
            <a:lvl1pPr>
              <a:defRPr/>
            </a:lvl1pPr>
          </a:lstStyle>
          <a:p>
            <a:pPr>
              <a:defRPr/>
            </a:pPr>
            <a:endParaRPr lang="en-CA"/>
          </a:p>
        </p:txBody>
      </p:sp>
      <p:sp>
        <p:nvSpPr>
          <p:cNvPr id="9" name="Rectangle 6"/>
          <p:cNvSpPr>
            <a:spLocks noGrp="1" noChangeArrowheads="1"/>
          </p:cNvSpPr>
          <p:nvPr>
            <p:ph type="sldNum" sz="quarter" idx="12"/>
          </p:nvPr>
        </p:nvSpPr>
        <p:spPr>
          <a:ln/>
        </p:spPr>
        <p:txBody>
          <a:bodyPr/>
          <a:lstStyle>
            <a:lvl1pPr>
              <a:defRPr/>
            </a:lvl1pPr>
          </a:lstStyle>
          <a:p>
            <a:pPr>
              <a:defRPr/>
            </a:pPr>
            <a:fld id="{D8039F61-3ADB-4CCA-9FBE-84F2F3020246}" type="slidenum">
              <a:rPr lang="en-CA"/>
              <a:pPr>
                <a:defRPr/>
              </a:pPr>
              <a:t>‹#›</a:t>
            </a:fld>
            <a:endParaRPr lang="en-CA"/>
          </a:p>
        </p:txBody>
      </p:sp>
    </p:spTree>
    <p:extLst>
      <p:ext uri="{BB962C8B-B14F-4D97-AF65-F5344CB8AC3E}">
        <p14:creationId xmlns:p14="http://schemas.microsoft.com/office/powerpoint/2010/main" val="2926893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CA"/>
          </a:p>
        </p:txBody>
      </p:sp>
      <p:sp>
        <p:nvSpPr>
          <p:cNvPr id="7" name="Rectangle 5"/>
          <p:cNvSpPr>
            <a:spLocks noGrp="1" noChangeArrowheads="1"/>
          </p:cNvSpPr>
          <p:nvPr>
            <p:ph type="ftr" sz="quarter" idx="11"/>
          </p:nvPr>
        </p:nvSpPr>
        <p:spPr>
          <a:ln/>
        </p:spPr>
        <p:txBody>
          <a:bodyPr/>
          <a:lstStyle>
            <a:lvl1pPr>
              <a:defRPr/>
            </a:lvl1pPr>
          </a:lstStyle>
          <a:p>
            <a:pPr>
              <a:defRPr/>
            </a:pPr>
            <a:endParaRPr lang="en-CA"/>
          </a:p>
        </p:txBody>
      </p:sp>
      <p:sp>
        <p:nvSpPr>
          <p:cNvPr id="8" name="Rectangle 6"/>
          <p:cNvSpPr>
            <a:spLocks noGrp="1" noChangeArrowheads="1"/>
          </p:cNvSpPr>
          <p:nvPr>
            <p:ph type="sldNum" sz="quarter" idx="12"/>
          </p:nvPr>
        </p:nvSpPr>
        <p:spPr>
          <a:ln/>
        </p:spPr>
        <p:txBody>
          <a:bodyPr/>
          <a:lstStyle>
            <a:lvl1pPr>
              <a:defRPr/>
            </a:lvl1pPr>
          </a:lstStyle>
          <a:p>
            <a:pPr>
              <a:defRPr/>
            </a:pPr>
            <a:fld id="{8593943D-12F9-4D85-A8FA-08F885A2B8DF}" type="slidenum">
              <a:rPr lang="en-CA"/>
              <a:pPr>
                <a:defRPr/>
              </a:pPr>
              <a:t>‹#›</a:t>
            </a:fld>
            <a:endParaRPr lang="en-CA"/>
          </a:p>
        </p:txBody>
      </p:sp>
    </p:spTree>
    <p:extLst>
      <p:ext uri="{BB962C8B-B14F-4D97-AF65-F5344CB8AC3E}">
        <p14:creationId xmlns:p14="http://schemas.microsoft.com/office/powerpoint/2010/main" val="2278277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D571889D-0B2A-46E2-8AC7-005DE844ADAD}" type="slidenum">
              <a:rPr lang="en-CA"/>
              <a:pPr>
                <a:defRPr/>
              </a:pPr>
              <a:t>‹#›</a:t>
            </a:fld>
            <a:endParaRPr lang="en-CA"/>
          </a:p>
        </p:txBody>
      </p:sp>
    </p:spTree>
    <p:extLst>
      <p:ext uri="{BB962C8B-B14F-4D97-AF65-F5344CB8AC3E}">
        <p14:creationId xmlns:p14="http://schemas.microsoft.com/office/powerpoint/2010/main" val="3070860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CA"/>
          </a:p>
        </p:txBody>
      </p:sp>
      <p:sp>
        <p:nvSpPr>
          <p:cNvPr id="5" name="Rectangle 5"/>
          <p:cNvSpPr>
            <a:spLocks noGrp="1" noChangeArrowheads="1"/>
          </p:cNvSpPr>
          <p:nvPr>
            <p:ph type="ftr" sz="quarter" idx="11"/>
          </p:nvPr>
        </p:nvSpPr>
        <p:spPr>
          <a:ln/>
        </p:spPr>
        <p:txBody>
          <a:bodyPr/>
          <a:lstStyle>
            <a:lvl1pPr>
              <a:defRPr/>
            </a:lvl1pPr>
          </a:lstStyle>
          <a:p>
            <a:pPr>
              <a:defRPr/>
            </a:pPr>
            <a:endParaRPr lang="en-CA"/>
          </a:p>
        </p:txBody>
      </p:sp>
      <p:sp>
        <p:nvSpPr>
          <p:cNvPr id="6" name="Rectangle 6"/>
          <p:cNvSpPr>
            <a:spLocks noGrp="1" noChangeArrowheads="1"/>
          </p:cNvSpPr>
          <p:nvPr>
            <p:ph type="sldNum" sz="quarter" idx="12"/>
          </p:nvPr>
        </p:nvSpPr>
        <p:spPr>
          <a:ln/>
        </p:spPr>
        <p:txBody>
          <a:bodyPr/>
          <a:lstStyle>
            <a:lvl1pPr>
              <a:defRPr/>
            </a:lvl1pPr>
          </a:lstStyle>
          <a:p>
            <a:pPr>
              <a:defRPr/>
            </a:pPr>
            <a:fld id="{C83D33B0-D08F-4ED1-A7EE-31782DE9C1DC}" type="slidenum">
              <a:rPr lang="en-CA"/>
              <a:pPr>
                <a:defRPr/>
              </a:pPr>
              <a:t>‹#›</a:t>
            </a:fld>
            <a:endParaRPr lang="en-CA"/>
          </a:p>
        </p:txBody>
      </p:sp>
    </p:spTree>
    <p:extLst>
      <p:ext uri="{BB962C8B-B14F-4D97-AF65-F5344CB8AC3E}">
        <p14:creationId xmlns:p14="http://schemas.microsoft.com/office/powerpoint/2010/main" val="4210542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CA"/>
          </a:p>
        </p:txBody>
      </p:sp>
      <p:sp>
        <p:nvSpPr>
          <p:cNvPr id="7" name="Rectangle 6"/>
          <p:cNvSpPr>
            <a:spLocks noGrp="1" noChangeArrowheads="1"/>
          </p:cNvSpPr>
          <p:nvPr>
            <p:ph type="sldNum" sz="quarter" idx="12"/>
          </p:nvPr>
        </p:nvSpPr>
        <p:spPr>
          <a:ln/>
        </p:spPr>
        <p:txBody>
          <a:bodyPr/>
          <a:lstStyle>
            <a:lvl1pPr>
              <a:defRPr/>
            </a:lvl1pPr>
          </a:lstStyle>
          <a:p>
            <a:pPr>
              <a:defRPr/>
            </a:pPr>
            <a:fld id="{1E1B92D0-D735-4A12-887B-D6254512858F}" type="slidenum">
              <a:rPr lang="en-CA"/>
              <a:pPr>
                <a:defRPr/>
              </a:pPr>
              <a:t>‹#›</a:t>
            </a:fld>
            <a:endParaRPr lang="en-CA"/>
          </a:p>
        </p:txBody>
      </p:sp>
    </p:spTree>
    <p:extLst>
      <p:ext uri="{BB962C8B-B14F-4D97-AF65-F5344CB8AC3E}">
        <p14:creationId xmlns:p14="http://schemas.microsoft.com/office/powerpoint/2010/main" val="3172234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CA"/>
          </a:p>
        </p:txBody>
      </p:sp>
      <p:sp>
        <p:nvSpPr>
          <p:cNvPr id="8" name="Rectangle 5"/>
          <p:cNvSpPr>
            <a:spLocks noGrp="1" noChangeArrowheads="1"/>
          </p:cNvSpPr>
          <p:nvPr>
            <p:ph type="ftr" sz="quarter" idx="11"/>
          </p:nvPr>
        </p:nvSpPr>
        <p:spPr>
          <a:ln/>
        </p:spPr>
        <p:txBody>
          <a:bodyPr/>
          <a:lstStyle>
            <a:lvl1pPr>
              <a:defRPr/>
            </a:lvl1pPr>
          </a:lstStyle>
          <a:p>
            <a:pPr>
              <a:defRPr/>
            </a:pPr>
            <a:endParaRPr lang="en-CA"/>
          </a:p>
        </p:txBody>
      </p:sp>
      <p:sp>
        <p:nvSpPr>
          <p:cNvPr id="9" name="Rectangle 6"/>
          <p:cNvSpPr>
            <a:spLocks noGrp="1" noChangeArrowheads="1"/>
          </p:cNvSpPr>
          <p:nvPr>
            <p:ph type="sldNum" sz="quarter" idx="12"/>
          </p:nvPr>
        </p:nvSpPr>
        <p:spPr>
          <a:ln/>
        </p:spPr>
        <p:txBody>
          <a:bodyPr/>
          <a:lstStyle>
            <a:lvl1pPr>
              <a:defRPr/>
            </a:lvl1pPr>
          </a:lstStyle>
          <a:p>
            <a:pPr>
              <a:defRPr/>
            </a:pPr>
            <a:fld id="{CB96DCC3-E5EA-432F-B779-AFA8C3A544B3}" type="slidenum">
              <a:rPr lang="en-CA"/>
              <a:pPr>
                <a:defRPr/>
              </a:pPr>
              <a:t>‹#›</a:t>
            </a:fld>
            <a:endParaRPr lang="en-CA"/>
          </a:p>
        </p:txBody>
      </p:sp>
    </p:spTree>
    <p:extLst>
      <p:ext uri="{BB962C8B-B14F-4D97-AF65-F5344CB8AC3E}">
        <p14:creationId xmlns:p14="http://schemas.microsoft.com/office/powerpoint/2010/main" val="141409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CA"/>
          </a:p>
        </p:txBody>
      </p:sp>
      <p:sp>
        <p:nvSpPr>
          <p:cNvPr id="4" name="Rectangle 5"/>
          <p:cNvSpPr>
            <a:spLocks noGrp="1" noChangeArrowheads="1"/>
          </p:cNvSpPr>
          <p:nvPr>
            <p:ph type="ftr" sz="quarter" idx="11"/>
          </p:nvPr>
        </p:nvSpPr>
        <p:spPr>
          <a:ln/>
        </p:spPr>
        <p:txBody>
          <a:bodyPr/>
          <a:lstStyle>
            <a:lvl1pPr>
              <a:defRPr/>
            </a:lvl1pPr>
          </a:lstStyle>
          <a:p>
            <a:pPr>
              <a:defRPr/>
            </a:pPr>
            <a:endParaRPr lang="en-CA"/>
          </a:p>
        </p:txBody>
      </p:sp>
      <p:sp>
        <p:nvSpPr>
          <p:cNvPr id="5" name="Rectangle 6"/>
          <p:cNvSpPr>
            <a:spLocks noGrp="1" noChangeArrowheads="1"/>
          </p:cNvSpPr>
          <p:nvPr>
            <p:ph type="sldNum" sz="quarter" idx="12"/>
          </p:nvPr>
        </p:nvSpPr>
        <p:spPr>
          <a:ln/>
        </p:spPr>
        <p:txBody>
          <a:bodyPr/>
          <a:lstStyle>
            <a:lvl1pPr>
              <a:defRPr/>
            </a:lvl1pPr>
          </a:lstStyle>
          <a:p>
            <a:pPr>
              <a:defRPr/>
            </a:pPr>
            <a:fld id="{9CFF71AD-B48A-4D79-9A48-183F6B091104}" type="slidenum">
              <a:rPr lang="en-CA"/>
              <a:pPr>
                <a:defRPr/>
              </a:pPr>
              <a:t>‹#›</a:t>
            </a:fld>
            <a:endParaRPr lang="en-CA"/>
          </a:p>
        </p:txBody>
      </p:sp>
    </p:spTree>
    <p:extLst>
      <p:ext uri="{BB962C8B-B14F-4D97-AF65-F5344CB8AC3E}">
        <p14:creationId xmlns:p14="http://schemas.microsoft.com/office/powerpoint/2010/main" val="3756124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CA"/>
          </a:p>
        </p:txBody>
      </p:sp>
      <p:sp>
        <p:nvSpPr>
          <p:cNvPr id="3" name="Rectangle 5"/>
          <p:cNvSpPr>
            <a:spLocks noGrp="1" noChangeArrowheads="1"/>
          </p:cNvSpPr>
          <p:nvPr>
            <p:ph type="ftr" sz="quarter" idx="11"/>
          </p:nvPr>
        </p:nvSpPr>
        <p:spPr>
          <a:ln/>
        </p:spPr>
        <p:txBody>
          <a:bodyPr/>
          <a:lstStyle>
            <a:lvl1pPr>
              <a:defRPr/>
            </a:lvl1pPr>
          </a:lstStyle>
          <a:p>
            <a:pPr>
              <a:defRPr/>
            </a:pPr>
            <a:endParaRPr lang="en-CA"/>
          </a:p>
        </p:txBody>
      </p:sp>
      <p:sp>
        <p:nvSpPr>
          <p:cNvPr id="4" name="Rectangle 6"/>
          <p:cNvSpPr>
            <a:spLocks noGrp="1" noChangeArrowheads="1"/>
          </p:cNvSpPr>
          <p:nvPr>
            <p:ph type="sldNum" sz="quarter" idx="12"/>
          </p:nvPr>
        </p:nvSpPr>
        <p:spPr>
          <a:ln/>
        </p:spPr>
        <p:txBody>
          <a:bodyPr/>
          <a:lstStyle>
            <a:lvl1pPr>
              <a:defRPr/>
            </a:lvl1pPr>
          </a:lstStyle>
          <a:p>
            <a:pPr>
              <a:defRPr/>
            </a:pPr>
            <a:fld id="{A220E4EA-2EF0-432C-94CF-0102E71F454F}" type="slidenum">
              <a:rPr lang="en-CA"/>
              <a:pPr>
                <a:defRPr/>
              </a:pPr>
              <a:t>‹#›</a:t>
            </a:fld>
            <a:endParaRPr lang="en-CA"/>
          </a:p>
        </p:txBody>
      </p:sp>
    </p:spTree>
    <p:extLst>
      <p:ext uri="{BB962C8B-B14F-4D97-AF65-F5344CB8AC3E}">
        <p14:creationId xmlns:p14="http://schemas.microsoft.com/office/powerpoint/2010/main" val="1621748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CA"/>
          </a:p>
        </p:txBody>
      </p:sp>
      <p:sp>
        <p:nvSpPr>
          <p:cNvPr id="7" name="Rectangle 6"/>
          <p:cNvSpPr>
            <a:spLocks noGrp="1" noChangeArrowheads="1"/>
          </p:cNvSpPr>
          <p:nvPr>
            <p:ph type="sldNum" sz="quarter" idx="12"/>
          </p:nvPr>
        </p:nvSpPr>
        <p:spPr>
          <a:ln/>
        </p:spPr>
        <p:txBody>
          <a:bodyPr/>
          <a:lstStyle>
            <a:lvl1pPr>
              <a:defRPr/>
            </a:lvl1pPr>
          </a:lstStyle>
          <a:p>
            <a:pPr>
              <a:defRPr/>
            </a:pPr>
            <a:fld id="{581A04F5-1CC4-44C7-A266-4513BBE5CD21}" type="slidenum">
              <a:rPr lang="en-CA"/>
              <a:pPr>
                <a:defRPr/>
              </a:pPr>
              <a:t>‹#›</a:t>
            </a:fld>
            <a:endParaRPr lang="en-CA"/>
          </a:p>
        </p:txBody>
      </p:sp>
    </p:spTree>
    <p:extLst>
      <p:ext uri="{BB962C8B-B14F-4D97-AF65-F5344CB8AC3E}">
        <p14:creationId xmlns:p14="http://schemas.microsoft.com/office/powerpoint/2010/main" val="861398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CA"/>
          </a:p>
        </p:txBody>
      </p:sp>
      <p:sp>
        <p:nvSpPr>
          <p:cNvPr id="6" name="Rectangle 5"/>
          <p:cNvSpPr>
            <a:spLocks noGrp="1" noChangeArrowheads="1"/>
          </p:cNvSpPr>
          <p:nvPr>
            <p:ph type="ftr" sz="quarter" idx="11"/>
          </p:nvPr>
        </p:nvSpPr>
        <p:spPr>
          <a:ln/>
        </p:spPr>
        <p:txBody>
          <a:bodyPr/>
          <a:lstStyle>
            <a:lvl1pPr>
              <a:defRPr/>
            </a:lvl1pPr>
          </a:lstStyle>
          <a:p>
            <a:pPr>
              <a:defRPr/>
            </a:pPr>
            <a:endParaRPr lang="en-CA"/>
          </a:p>
        </p:txBody>
      </p:sp>
      <p:sp>
        <p:nvSpPr>
          <p:cNvPr id="7" name="Rectangle 6"/>
          <p:cNvSpPr>
            <a:spLocks noGrp="1" noChangeArrowheads="1"/>
          </p:cNvSpPr>
          <p:nvPr>
            <p:ph type="sldNum" sz="quarter" idx="12"/>
          </p:nvPr>
        </p:nvSpPr>
        <p:spPr>
          <a:ln/>
        </p:spPr>
        <p:txBody>
          <a:bodyPr/>
          <a:lstStyle>
            <a:lvl1pPr>
              <a:defRPr/>
            </a:lvl1pPr>
          </a:lstStyle>
          <a:p>
            <a:pPr>
              <a:defRPr/>
            </a:pPr>
            <a:fld id="{0EA804FD-C8AB-40C6-A7F7-CE1B94F42F1F}" type="slidenum">
              <a:rPr lang="en-CA"/>
              <a:pPr>
                <a:defRPr/>
              </a:pPr>
              <a:t>‹#›</a:t>
            </a:fld>
            <a:endParaRPr lang="en-CA"/>
          </a:p>
        </p:txBody>
      </p:sp>
    </p:spTree>
    <p:extLst>
      <p:ext uri="{BB962C8B-B14F-4D97-AF65-F5344CB8AC3E}">
        <p14:creationId xmlns:p14="http://schemas.microsoft.com/office/powerpoint/2010/main" val="3721001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CA"/>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CA"/>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33AE3C9-A076-48A9-B5D6-B3354FDE69E7}" type="slidenum">
              <a:rPr lang="en-CA"/>
              <a:pPr>
                <a:defRPr/>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2.wmf"/><Relationship Id="rId5" Type="http://schemas.openxmlformats.org/officeDocument/2006/relationships/oleObject" Target="../embeddings/oleObject8.bin"/><Relationship Id="rId10" Type="http://schemas.openxmlformats.org/officeDocument/2006/relationships/image" Target="../media/image14.wmf"/><Relationship Id="rId4" Type="http://schemas.openxmlformats.org/officeDocument/2006/relationships/image" Target="../media/image2.png"/><Relationship Id="rId9"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15.png"/><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18.wmf"/><Relationship Id="rId5" Type="http://schemas.openxmlformats.org/officeDocument/2006/relationships/oleObject" Target="../embeddings/oleObject13.bin"/><Relationship Id="rId4" Type="http://schemas.openxmlformats.org/officeDocument/2006/relationships/image" Target="../media/image17.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20.wmf"/><Relationship Id="rId5" Type="http://schemas.openxmlformats.org/officeDocument/2006/relationships/oleObject" Target="../embeddings/oleObject15.bin"/><Relationship Id="rId4" Type="http://schemas.openxmlformats.org/officeDocument/2006/relationships/image" Target="../media/image19.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23.wmf"/><Relationship Id="rId5" Type="http://schemas.openxmlformats.org/officeDocument/2006/relationships/oleObject" Target="../embeddings/oleObject17.bin"/><Relationship Id="rId4" Type="http://schemas.openxmlformats.org/officeDocument/2006/relationships/image" Target="../media/image22.wmf"/></Relationships>
</file>

<file path=ppt/slides/_rels/slide21.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26.wmf"/><Relationship Id="rId5" Type="http://schemas.openxmlformats.org/officeDocument/2006/relationships/oleObject" Target="../embeddings/oleObject20.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30.wmf"/><Relationship Id="rId5" Type="http://schemas.openxmlformats.org/officeDocument/2006/relationships/oleObject" Target="../embeddings/oleObject24.bin"/><Relationship Id="rId4" Type="http://schemas.openxmlformats.org/officeDocument/2006/relationships/image" Target="../media/image29.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0.wmf"/><Relationship Id="rId5" Type="http://schemas.openxmlformats.org/officeDocument/2006/relationships/oleObject" Target="../embeddings/oleObject5.bin"/><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228600" y="1981200"/>
            <a:ext cx="864235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algn="ctr"/>
            <a:r>
              <a:rPr lang="en-US" sz="2800" b="1" dirty="0"/>
              <a:t>CIV </a:t>
            </a:r>
            <a:r>
              <a:rPr lang="en-US" sz="2800" b="1" dirty="0" smtClean="0"/>
              <a:t>331</a:t>
            </a:r>
            <a:r>
              <a:rPr lang="en-US" sz="2800" b="1" dirty="0"/>
              <a:t/>
            </a:r>
            <a:br>
              <a:rPr lang="en-US" sz="2800" b="1" dirty="0"/>
            </a:br>
            <a:endParaRPr lang="en-US" sz="2800" b="1" dirty="0"/>
          </a:p>
          <a:p>
            <a:pPr algn="ctr"/>
            <a:r>
              <a:rPr lang="en-US" sz="2800" b="1" dirty="0" smtClean="0">
                <a:solidFill>
                  <a:srgbClr val="FF0000"/>
                </a:solidFill>
              </a:rPr>
              <a:t>Highway </a:t>
            </a:r>
            <a:r>
              <a:rPr lang="en-US" sz="2800" b="1" dirty="0">
                <a:solidFill>
                  <a:srgbClr val="FF0000"/>
                </a:solidFill>
              </a:rPr>
              <a:t>Engineering</a:t>
            </a:r>
          </a:p>
        </p:txBody>
      </p:sp>
      <p:sp>
        <p:nvSpPr>
          <p:cNvPr id="2051" name="Rectangle 5"/>
          <p:cNvSpPr>
            <a:spLocks noChangeArrowheads="1"/>
          </p:cNvSpPr>
          <p:nvPr/>
        </p:nvSpPr>
        <p:spPr bwMode="auto">
          <a:xfrm>
            <a:off x="468313" y="1773238"/>
            <a:ext cx="86756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endParaRPr lang="en-US" sz="2000"/>
          </a:p>
        </p:txBody>
      </p:sp>
      <p:sp>
        <p:nvSpPr>
          <p:cNvPr id="2052" name="Rectangle 11"/>
          <p:cNvSpPr>
            <a:spLocks noChangeArrowheads="1"/>
          </p:cNvSpPr>
          <p:nvPr/>
        </p:nvSpPr>
        <p:spPr bwMode="auto">
          <a:xfrm>
            <a:off x="1828800" y="3505200"/>
            <a:ext cx="54737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20000"/>
              </a:spcBef>
              <a:buClr>
                <a:schemeClr val="accent2"/>
              </a:buClr>
              <a:buSzPct val="80000"/>
              <a:buFont typeface="Wingdings" pitchFamily="2" charset="2"/>
              <a:buNone/>
            </a:pPr>
            <a:r>
              <a:rPr lang="en-US" sz="2000" b="1"/>
              <a:t>Course Instructor</a:t>
            </a:r>
          </a:p>
          <a:p>
            <a:pPr algn="ctr">
              <a:spcBef>
                <a:spcPct val="20000"/>
              </a:spcBef>
              <a:buClr>
                <a:schemeClr val="accent2"/>
              </a:buClr>
              <a:buSzPct val="80000"/>
              <a:buFont typeface="Wingdings" pitchFamily="2" charset="2"/>
              <a:buNone/>
            </a:pPr>
            <a:r>
              <a:rPr lang="en-US" sz="2000" b="1">
                <a:solidFill>
                  <a:srgbClr val="0033CC"/>
                </a:solidFill>
              </a:rPr>
              <a:t>Dr. Essam Dabbour, P. Eng.</a:t>
            </a:r>
            <a:endParaRPr lang="en-US" sz="2000" b="1" i="1">
              <a:solidFill>
                <a:srgbClr val="0033CC"/>
              </a:solidFill>
            </a:endParaRPr>
          </a:p>
        </p:txBody>
      </p:sp>
      <p:sp>
        <p:nvSpPr>
          <p:cNvPr id="2053" name="Rectangle 12"/>
          <p:cNvSpPr>
            <a:spLocks noChangeArrowheads="1"/>
          </p:cNvSpPr>
          <p:nvPr/>
        </p:nvSpPr>
        <p:spPr bwMode="auto">
          <a:xfrm>
            <a:off x="1752600" y="4953000"/>
            <a:ext cx="547370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p>
            <a:pPr algn="ctr">
              <a:spcBef>
                <a:spcPct val="20000"/>
              </a:spcBef>
              <a:buClr>
                <a:schemeClr val="accent2"/>
              </a:buClr>
              <a:buSzPct val="80000"/>
              <a:buFont typeface="Wingdings" pitchFamily="2" charset="2"/>
              <a:buNone/>
            </a:pPr>
            <a:endParaRPr lang="en-US" sz="2000" b="1" dirty="0"/>
          </a:p>
          <a:p>
            <a:pPr algn="ctr">
              <a:spcBef>
                <a:spcPct val="20000"/>
              </a:spcBef>
              <a:buClr>
                <a:schemeClr val="accent2"/>
              </a:buClr>
              <a:buSzPct val="80000"/>
              <a:buFont typeface="Wingdings" pitchFamily="2" charset="2"/>
              <a:buNone/>
            </a:pPr>
            <a:endParaRPr lang="en-US" sz="2000" b="1" dirty="0"/>
          </a:p>
          <a:p>
            <a:pPr algn="ctr">
              <a:spcBef>
                <a:spcPct val="20000"/>
              </a:spcBef>
              <a:buClr>
                <a:schemeClr val="accent2"/>
              </a:buClr>
              <a:buSzPct val="80000"/>
              <a:buFont typeface="Wingdings" pitchFamily="2" charset="2"/>
              <a:buNone/>
            </a:pPr>
            <a:r>
              <a:rPr lang="en-US" sz="2000" b="1" dirty="0"/>
              <a:t>Presentation </a:t>
            </a:r>
            <a:r>
              <a:rPr lang="en-US" sz="2000" b="1" dirty="0" smtClean="0"/>
              <a:t>02</a:t>
            </a:r>
            <a:endParaRPr lang="en-US" sz="2000" b="1" dirty="0"/>
          </a:p>
          <a:p>
            <a:pPr algn="ctr">
              <a:spcBef>
                <a:spcPct val="20000"/>
              </a:spcBef>
              <a:buClr>
                <a:schemeClr val="accent2"/>
              </a:buClr>
              <a:buSzPct val="80000"/>
              <a:buFont typeface="Wingdings" pitchFamily="2" charset="2"/>
              <a:buNone/>
            </a:pPr>
            <a:endParaRPr lang="en-US" sz="2000" b="1" dirty="0"/>
          </a:p>
          <a:p>
            <a:pPr algn="ctr">
              <a:spcBef>
                <a:spcPct val="20000"/>
              </a:spcBef>
              <a:buClr>
                <a:schemeClr val="accent2"/>
              </a:buClr>
              <a:buSzPct val="80000"/>
              <a:buFont typeface="Wingdings" pitchFamily="2" charset="2"/>
              <a:buNone/>
            </a:pPr>
            <a:endParaRPr lang="en-US" sz="2200" b="1" dirty="0">
              <a:solidFill>
                <a:srgbClr val="FF0000"/>
              </a:solidFill>
            </a:endParaRPr>
          </a:p>
          <a:p>
            <a:pPr algn="ctr">
              <a:spcBef>
                <a:spcPct val="20000"/>
              </a:spcBef>
              <a:buClr>
                <a:schemeClr val="accent2"/>
              </a:buClr>
              <a:buSzPct val="80000"/>
              <a:buFont typeface="Wingdings" pitchFamily="2" charset="2"/>
              <a:buNone/>
            </a:pPr>
            <a:endParaRPr lang="en-US" sz="2000" i="1" dirty="0"/>
          </a:p>
        </p:txBody>
      </p:sp>
      <p:pic>
        <p:nvPicPr>
          <p:cNvPr id="2054" name="Picture 1"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288" y="404813"/>
            <a:ext cx="1738312"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499CD64F-73E4-44C9-86C3-267A77B32D15}" type="slidenum">
              <a:rPr lang="en-CA" sz="1400"/>
              <a:pPr algn="r" eaLnBrk="1" hangingPunct="1"/>
              <a:t>10</a:t>
            </a:fld>
            <a:endParaRPr lang="en-CA" sz="1400"/>
          </a:p>
        </p:txBody>
      </p:sp>
      <p:sp>
        <p:nvSpPr>
          <p:cNvPr id="13315"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GRADE RESISTANCE</a:t>
            </a:r>
            <a:endParaRPr lang="en-CA" sz="2600" b="1" smtClean="0">
              <a:solidFill>
                <a:srgbClr val="FF0000"/>
              </a:solidFill>
            </a:endParaRPr>
          </a:p>
        </p:txBody>
      </p:sp>
      <p:sp>
        <p:nvSpPr>
          <p:cNvPr id="13316" name="Rectangle 3"/>
          <p:cNvSpPr>
            <a:spLocks noChangeArrowheads="1"/>
          </p:cNvSpPr>
          <p:nvPr/>
        </p:nvSpPr>
        <p:spPr bwMode="auto">
          <a:xfrm>
            <a:off x="301625" y="1184275"/>
            <a:ext cx="3640138"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buFontTx/>
              <a:buChar char="•"/>
            </a:pPr>
            <a:r>
              <a:rPr lang="en-US" sz="2200">
                <a:cs typeface="Times New Roman" pitchFamily="18" charset="0"/>
              </a:rPr>
              <a:t>The grade resistance is the component of the vehicle weight acting parallel to the roadway surface.</a:t>
            </a:r>
          </a:p>
          <a:p>
            <a:pPr marL="342900" indent="-342900" eaLnBrk="0" hangingPunct="0">
              <a:buFontTx/>
              <a:buChar char="•"/>
            </a:pPr>
            <a:endParaRPr lang="en-US" sz="2200">
              <a:cs typeface="Times New Roman" pitchFamily="18" charset="0"/>
            </a:endParaRPr>
          </a:p>
          <a:p>
            <a:pPr marL="342900" indent="-342900" eaLnBrk="0" hangingPunct="0">
              <a:buFontTx/>
              <a:buChar char="•"/>
            </a:pPr>
            <a:endParaRPr lang="en-US" sz="2200">
              <a:cs typeface="Times New Roman" pitchFamily="18" charset="0"/>
            </a:endParaRPr>
          </a:p>
          <a:p>
            <a:pPr marL="342900" indent="-342900" eaLnBrk="0" hangingPunct="0">
              <a:buFontTx/>
              <a:buChar char="•"/>
            </a:pPr>
            <a:endParaRPr lang="en-US" sz="2200">
              <a:cs typeface="Times New Roman" pitchFamily="18" charset="0"/>
            </a:endParaRPr>
          </a:p>
          <a:p>
            <a:pPr marL="342900" indent="-342900" eaLnBrk="0" hangingPunct="0">
              <a:buFontTx/>
              <a:buChar char="•"/>
            </a:pPr>
            <a:r>
              <a:rPr lang="en-US" sz="2200">
                <a:cs typeface="Times New Roman" pitchFamily="18" charset="0"/>
              </a:rPr>
              <a:t>As highway grades are usually small:</a:t>
            </a:r>
          </a:p>
          <a:p>
            <a:pPr marL="342900" indent="-342900" eaLnBrk="0" hangingPunct="0">
              <a:spcBef>
                <a:spcPct val="20000"/>
              </a:spcBef>
              <a:buFontTx/>
              <a:buChar char="•"/>
            </a:pPr>
            <a:endParaRPr lang="en-US" sz="2200">
              <a:cs typeface="Times New Roman" pitchFamily="18" charset="0"/>
            </a:endParaRPr>
          </a:p>
          <a:p>
            <a:pPr marL="342900" indent="-342900" eaLnBrk="0" hangingPunct="0">
              <a:spcBef>
                <a:spcPct val="20000"/>
              </a:spcBef>
              <a:buFontTx/>
              <a:buChar char="•"/>
            </a:pPr>
            <a:endParaRPr lang="en-US" sz="2200">
              <a:cs typeface="Times New Roman" pitchFamily="18" charset="0"/>
            </a:endParaRPr>
          </a:p>
          <a:p>
            <a:pPr marL="742950" lvl="1" indent="-285750" eaLnBrk="0" hangingPunct="0">
              <a:spcBef>
                <a:spcPct val="20000"/>
              </a:spcBef>
              <a:buFontTx/>
              <a:buChar char="–"/>
            </a:pPr>
            <a:endParaRPr lang="en-US" sz="2200">
              <a:cs typeface="Times New Roman" pitchFamily="18" charset="0"/>
            </a:endParaRPr>
          </a:p>
          <a:p>
            <a:pPr marL="342900" indent="-342900" eaLnBrk="0" hangingPunct="0">
              <a:buFontTx/>
              <a:buChar char="•"/>
            </a:pPr>
            <a:endParaRPr lang="en-US" sz="20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spcBef>
                <a:spcPct val="20000"/>
              </a:spcBef>
              <a:buFontTx/>
              <a:buChar char="•"/>
            </a:pPr>
            <a:endParaRPr lang="en-CA" sz="2000"/>
          </a:p>
        </p:txBody>
      </p:sp>
      <p:graphicFrame>
        <p:nvGraphicFramePr>
          <p:cNvPr id="13317" name="Object 5"/>
          <p:cNvGraphicFramePr>
            <a:graphicFrameLocks noChangeAspect="1"/>
          </p:cNvGraphicFramePr>
          <p:nvPr/>
        </p:nvGraphicFramePr>
        <p:xfrm>
          <a:off x="3800475" y="1560513"/>
          <a:ext cx="5097463" cy="3316287"/>
        </p:xfrm>
        <a:graphic>
          <a:graphicData uri="http://schemas.openxmlformats.org/presentationml/2006/ole">
            <mc:AlternateContent xmlns:mc="http://schemas.openxmlformats.org/markup-compatibility/2006">
              <mc:Choice xmlns:v="urn:schemas-microsoft-com:vml" Requires="v">
                <p:oleObj spid="_x0000_s13337" name="Bitmap Image" r:id="rId3" imgW="6601746" imgH="4296375" progId="PBrush">
                  <p:embed/>
                </p:oleObj>
              </mc:Choice>
              <mc:Fallback>
                <p:oleObj name="Bitmap Image" r:id="rId3" imgW="6601746" imgH="4296375" progId="PBrush">
                  <p:embed/>
                  <p:pic>
                    <p:nvPicPr>
                      <p:cNvPr id="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0475" y="1560513"/>
                        <a:ext cx="5097463" cy="3316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318" name="Object 6"/>
          <p:cNvGraphicFramePr>
            <a:graphicFrameLocks noChangeAspect="1"/>
          </p:cNvGraphicFramePr>
          <p:nvPr/>
        </p:nvGraphicFramePr>
        <p:xfrm>
          <a:off x="1209675" y="3136900"/>
          <a:ext cx="1871663" cy="530225"/>
        </p:xfrm>
        <a:graphic>
          <a:graphicData uri="http://schemas.openxmlformats.org/presentationml/2006/ole">
            <mc:AlternateContent xmlns:mc="http://schemas.openxmlformats.org/markup-compatibility/2006">
              <mc:Choice xmlns:v="urn:schemas-microsoft-com:vml" Requires="v">
                <p:oleObj spid="_x0000_s13338" name="Equation" r:id="rId5" imgW="850531" imgH="241195" progId="Equation.3">
                  <p:embed/>
                </p:oleObj>
              </mc:Choice>
              <mc:Fallback>
                <p:oleObj name="Equation" r:id="rId5" imgW="850531" imgH="241195" progId="Equation.3">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9675" y="3136900"/>
                        <a:ext cx="1871663" cy="530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19" name="Object 7"/>
          <p:cNvGraphicFramePr>
            <a:graphicFrameLocks noChangeAspect="1"/>
          </p:cNvGraphicFramePr>
          <p:nvPr/>
        </p:nvGraphicFramePr>
        <p:xfrm>
          <a:off x="1619250" y="5580063"/>
          <a:ext cx="1312863" cy="530225"/>
        </p:xfrm>
        <a:graphic>
          <a:graphicData uri="http://schemas.openxmlformats.org/presentationml/2006/ole">
            <mc:AlternateContent xmlns:mc="http://schemas.openxmlformats.org/markup-compatibility/2006">
              <mc:Choice xmlns:v="urn:schemas-microsoft-com:vml" Requires="v">
                <p:oleObj spid="_x0000_s13339" name="Equation" r:id="rId7" imgW="596900" imgH="241300" progId="Equation.3">
                  <p:embed/>
                </p:oleObj>
              </mc:Choice>
              <mc:Fallback>
                <p:oleObj name="Equation" r:id="rId7" imgW="596900" imgH="241300" progId="Equation.3">
                  <p:embed/>
                  <p:pic>
                    <p:nvPicPr>
                      <p:cNvPr id="0"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19250" y="5580063"/>
                        <a:ext cx="1312863" cy="530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320" name="Object 8"/>
          <p:cNvGraphicFramePr>
            <a:graphicFrameLocks noChangeAspect="1"/>
          </p:cNvGraphicFramePr>
          <p:nvPr/>
        </p:nvGraphicFramePr>
        <p:xfrm>
          <a:off x="1460500" y="4860925"/>
          <a:ext cx="1785938" cy="477838"/>
        </p:xfrm>
        <a:graphic>
          <a:graphicData uri="http://schemas.openxmlformats.org/presentationml/2006/ole">
            <mc:AlternateContent xmlns:mc="http://schemas.openxmlformats.org/markup-compatibility/2006">
              <mc:Choice xmlns:v="urn:schemas-microsoft-com:vml" Requires="v">
                <p:oleObj spid="_x0000_s13340" name="Equation" r:id="rId9" imgW="901309" imgH="241195" progId="Equation.3">
                  <p:embed/>
                </p:oleObj>
              </mc:Choice>
              <mc:Fallback>
                <p:oleObj name="Equation" r:id="rId9" imgW="901309" imgH="241195" progId="Equation.3">
                  <p:embed/>
                  <p:pic>
                    <p:nvPicPr>
                      <p:cNvPr id="0"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60500" y="4860925"/>
                        <a:ext cx="1785938" cy="477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0DA663D6-1C2F-4F29-9878-46F289094AE7}" type="slidenum">
              <a:rPr lang="en-CA" sz="1400"/>
              <a:pPr algn="r" eaLnBrk="1" hangingPunct="1"/>
              <a:t>11</a:t>
            </a:fld>
            <a:endParaRPr lang="en-CA" sz="1400"/>
          </a:p>
        </p:txBody>
      </p:sp>
      <p:sp>
        <p:nvSpPr>
          <p:cNvPr id="14339"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EXAMPLE 1</a:t>
            </a:r>
            <a:endParaRPr lang="en-CA" sz="2600" b="1" smtClean="0">
              <a:solidFill>
                <a:srgbClr val="FF0000"/>
              </a:solidFill>
            </a:endParaRPr>
          </a:p>
        </p:txBody>
      </p:sp>
      <p:sp>
        <p:nvSpPr>
          <p:cNvPr id="14340" name="Rectangle 3"/>
          <p:cNvSpPr>
            <a:spLocks noChangeArrowheads="1"/>
          </p:cNvSpPr>
          <p:nvPr/>
        </p:nvSpPr>
        <p:spPr bwMode="auto">
          <a:xfrm>
            <a:off x="301625" y="1184275"/>
            <a:ext cx="857567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eaLnBrk="0" hangingPunct="0">
              <a:spcBef>
                <a:spcPct val="20000"/>
              </a:spcBef>
            </a:pPr>
            <a:r>
              <a:rPr lang="en-US" sz="2000" dirty="0">
                <a:cs typeface="Times New Roman" pitchFamily="18" charset="0"/>
              </a:rPr>
              <a:t>	</a:t>
            </a:r>
            <a:r>
              <a:rPr lang="en-US" sz="2200" dirty="0">
                <a:cs typeface="Times New Roman" pitchFamily="18" charset="0"/>
              </a:rPr>
              <a:t>A 8.9 </a:t>
            </a:r>
            <a:r>
              <a:rPr lang="en-US" sz="2200" dirty="0" err="1">
                <a:cs typeface="Times New Roman" pitchFamily="18" charset="0"/>
              </a:rPr>
              <a:t>kN</a:t>
            </a:r>
            <a:r>
              <a:rPr lang="en-US" sz="2200" dirty="0">
                <a:cs typeface="Times New Roman" pitchFamily="18" charset="0"/>
              </a:rPr>
              <a:t> car has a drag coefficient of 0.40, frontal area 2.0 </a:t>
            </a:r>
            <a:r>
              <a:rPr lang="en-US" sz="2200" dirty="0" err="1">
                <a:cs typeface="Times New Roman" pitchFamily="18" charset="0"/>
              </a:rPr>
              <a:t>m</a:t>
            </a:r>
            <a:r>
              <a:rPr lang="en-US" sz="2400" baseline="30000" dirty="0" err="1">
                <a:cs typeface="Times New Roman" pitchFamily="18" charset="0"/>
              </a:rPr>
              <a:t>2</a:t>
            </a:r>
            <a:r>
              <a:rPr lang="en-US" sz="2200" dirty="0">
                <a:cs typeface="Times New Roman" pitchFamily="18" charset="0"/>
              </a:rPr>
              <a:t> and an available tractive effort of 1.135 </a:t>
            </a:r>
            <a:r>
              <a:rPr lang="en-US" sz="2200" dirty="0" err="1">
                <a:cs typeface="Times New Roman" pitchFamily="18" charset="0"/>
              </a:rPr>
              <a:t>kN.</a:t>
            </a:r>
            <a:r>
              <a:rPr lang="en-US" sz="2200" dirty="0">
                <a:cs typeface="Times New Roman" pitchFamily="18" charset="0"/>
              </a:rPr>
              <a:t> Determine the maximum grade that the car can ascend at an elevation 1500 m (</a:t>
            </a:r>
            <a:r>
              <a:rPr lang="el-GR" sz="2200" i="1" dirty="0">
                <a:latin typeface="Times New Roman" pitchFamily="18" charset="0"/>
                <a:cs typeface="Times New Roman" pitchFamily="18" charset="0"/>
              </a:rPr>
              <a:t>ρ</a:t>
            </a:r>
            <a:r>
              <a:rPr lang="en-US" sz="2200" dirty="0">
                <a:cs typeface="Times New Roman" pitchFamily="18" charset="0"/>
              </a:rPr>
              <a:t> = 1.0567 kg/m</a:t>
            </a:r>
            <a:r>
              <a:rPr lang="en-US" sz="2200" baseline="30000" dirty="0">
                <a:cs typeface="Times New Roman" pitchFamily="18" charset="0"/>
              </a:rPr>
              <a:t>3</a:t>
            </a:r>
            <a:r>
              <a:rPr lang="en-US" sz="2200" dirty="0">
                <a:cs typeface="Times New Roman" pitchFamily="18" charset="0"/>
              </a:rPr>
              <a:t>) on a paved surface while maintaining a maximum speed of 110 km/h.</a:t>
            </a:r>
          </a:p>
          <a:p>
            <a:pPr marL="742950" lvl="1" indent="-285750" algn="just" eaLnBrk="0" hangingPunct="0">
              <a:spcBef>
                <a:spcPct val="20000"/>
              </a:spcBef>
              <a:buFontTx/>
              <a:buChar char="–"/>
            </a:pPr>
            <a:endParaRPr lang="en-US" sz="2200" dirty="0">
              <a:cs typeface="Times New Roman" pitchFamily="18" charset="0"/>
            </a:endParaRPr>
          </a:p>
          <a:p>
            <a:pPr marL="342900" indent="-342900" algn="just" eaLnBrk="0" hangingPunct="0">
              <a:buFontTx/>
              <a:buChar char="•"/>
            </a:pPr>
            <a:endParaRPr lang="en-US" sz="2000" dirty="0"/>
          </a:p>
          <a:p>
            <a:pPr marL="342900" indent="-342900" algn="just" eaLnBrk="0" hangingPunct="0">
              <a:buFontTx/>
              <a:buChar char="•"/>
            </a:pPr>
            <a:endParaRPr lang="en-US" sz="2200" dirty="0"/>
          </a:p>
          <a:p>
            <a:pPr marL="342900" indent="-342900" algn="ctr" eaLnBrk="0" hangingPunct="0"/>
            <a:r>
              <a:rPr lang="en-US" sz="2200" dirty="0"/>
              <a:t>[</a:t>
            </a:r>
            <a:r>
              <a:rPr lang="en-US" sz="2200" i="1" dirty="0">
                <a:solidFill>
                  <a:srgbClr val="0000FF"/>
                </a:solidFill>
              </a:rPr>
              <a:t>see whiteboard and pages 1</a:t>
            </a:r>
            <a:r>
              <a:rPr lang="en-US" sz="2200" i="1" dirty="0" smtClean="0">
                <a:solidFill>
                  <a:srgbClr val="0000FF"/>
                </a:solidFill>
              </a:rPr>
              <a:t>5 </a:t>
            </a:r>
            <a:r>
              <a:rPr lang="en-US" sz="2200" i="1" dirty="0">
                <a:solidFill>
                  <a:srgbClr val="0000FF"/>
                </a:solidFill>
              </a:rPr>
              <a:t>- 1</a:t>
            </a:r>
            <a:r>
              <a:rPr lang="en-US" sz="2200" i="1" dirty="0" smtClean="0">
                <a:solidFill>
                  <a:srgbClr val="0000FF"/>
                </a:solidFill>
              </a:rPr>
              <a:t>6</a:t>
            </a:r>
            <a:r>
              <a:rPr lang="en-US" sz="2200" dirty="0"/>
              <a:t>]</a:t>
            </a:r>
          </a:p>
          <a:p>
            <a:pPr marL="342900" indent="-342900" algn="just" eaLnBrk="0" hangingPunct="0">
              <a:buFontTx/>
              <a:buChar char="•"/>
            </a:pPr>
            <a:endParaRPr lang="en-US" sz="2200" dirty="0"/>
          </a:p>
          <a:p>
            <a:pPr marL="342900" indent="-342900" algn="just" eaLnBrk="0" hangingPunct="0">
              <a:buFontTx/>
              <a:buChar char="•"/>
            </a:pPr>
            <a:endParaRPr lang="en-US" sz="2200" dirty="0"/>
          </a:p>
          <a:p>
            <a:pPr marL="342900" indent="-342900" algn="just" eaLnBrk="0" hangingPunct="0">
              <a:spcBef>
                <a:spcPct val="20000"/>
              </a:spcBef>
              <a:buFontTx/>
              <a:buChar char="•"/>
            </a:pPr>
            <a:endParaRPr lang="en-CA"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68EAAC36-6900-457E-A156-4357DAC6DD77}" type="slidenum">
              <a:rPr lang="en-CA" sz="1400"/>
              <a:pPr algn="r" eaLnBrk="1" hangingPunct="1"/>
              <a:t>12</a:t>
            </a:fld>
            <a:endParaRPr lang="en-CA" sz="1400"/>
          </a:p>
        </p:txBody>
      </p:sp>
      <p:sp>
        <p:nvSpPr>
          <p:cNvPr id="15363"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EXAMPLE 2</a:t>
            </a:r>
            <a:endParaRPr lang="en-CA" sz="2600" b="1" smtClean="0">
              <a:solidFill>
                <a:srgbClr val="FF0000"/>
              </a:solidFill>
            </a:endParaRPr>
          </a:p>
        </p:txBody>
      </p:sp>
      <p:sp>
        <p:nvSpPr>
          <p:cNvPr id="15364" name="Rectangle 3"/>
          <p:cNvSpPr>
            <a:spLocks noChangeArrowheads="1"/>
          </p:cNvSpPr>
          <p:nvPr/>
        </p:nvSpPr>
        <p:spPr bwMode="auto">
          <a:xfrm>
            <a:off x="301625" y="1184275"/>
            <a:ext cx="857567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eaLnBrk="0" hangingPunct="0">
              <a:spcBef>
                <a:spcPct val="20000"/>
              </a:spcBef>
            </a:pPr>
            <a:r>
              <a:rPr lang="en-US" sz="2000">
                <a:cs typeface="Times New Roman" pitchFamily="18" charset="0"/>
              </a:rPr>
              <a:t>	</a:t>
            </a:r>
            <a:r>
              <a:rPr lang="en-US" sz="2200">
                <a:cs typeface="Times New Roman" pitchFamily="18" charset="0"/>
              </a:rPr>
              <a:t>If the car in the previous example was travelling </a:t>
            </a:r>
            <a:r>
              <a:rPr lang="en-US" sz="2200" smtClean="0">
                <a:cs typeface="Times New Roman" pitchFamily="18" charset="0"/>
              </a:rPr>
              <a:t>at </a:t>
            </a:r>
            <a:r>
              <a:rPr lang="en-US" sz="2200">
                <a:cs typeface="Times New Roman" pitchFamily="18" charset="0"/>
              </a:rPr>
              <a:t>a speed of 90 km/h on 1% down grade, determine the maximum rate of acceleration it can attain.</a:t>
            </a:r>
          </a:p>
          <a:p>
            <a:pPr marL="742950" lvl="1" indent="-285750" eaLnBrk="0" hangingPunct="0">
              <a:spcBef>
                <a:spcPct val="20000"/>
              </a:spcBef>
              <a:buFontTx/>
              <a:buChar char="–"/>
            </a:pPr>
            <a:endParaRPr lang="en-US" sz="2200" dirty="0">
              <a:cs typeface="Times New Roman" pitchFamily="18" charset="0"/>
            </a:endParaRPr>
          </a:p>
          <a:p>
            <a:pPr marL="342900" indent="-342900" eaLnBrk="0" hangingPunct="0">
              <a:buFontTx/>
              <a:buChar char="•"/>
            </a:pPr>
            <a:endParaRPr lang="en-US" sz="2000" dirty="0"/>
          </a:p>
          <a:p>
            <a:pPr marL="342900" indent="-342900" eaLnBrk="0" hangingPunct="0">
              <a:buFontTx/>
              <a:buChar char="•"/>
            </a:pPr>
            <a:endParaRPr lang="en-US" sz="2200" dirty="0"/>
          </a:p>
          <a:p>
            <a:pPr marL="342900" indent="-342900" algn="ctr" eaLnBrk="0" hangingPunct="0"/>
            <a:r>
              <a:rPr lang="en-US" sz="2200" dirty="0"/>
              <a:t>[</a:t>
            </a:r>
            <a:r>
              <a:rPr lang="en-US" sz="2200" i="1" dirty="0">
                <a:solidFill>
                  <a:srgbClr val="0000FF"/>
                </a:solidFill>
              </a:rPr>
              <a:t>see whiteboard</a:t>
            </a:r>
            <a:r>
              <a:rPr lang="en-US" sz="2200" dirty="0"/>
              <a:t>]</a:t>
            </a:r>
          </a:p>
          <a:p>
            <a:pPr marL="342900" indent="-342900" eaLnBrk="0" hangingPunct="0">
              <a:buFontTx/>
              <a:buChar char="•"/>
            </a:pPr>
            <a:endParaRPr lang="en-US" sz="2200" dirty="0"/>
          </a:p>
          <a:p>
            <a:pPr marL="342900" indent="-342900" eaLnBrk="0" hangingPunct="0">
              <a:buFontTx/>
              <a:buChar char="•"/>
            </a:pPr>
            <a:endParaRPr lang="en-US" sz="2200" dirty="0"/>
          </a:p>
          <a:p>
            <a:pPr marL="342900" indent="-342900" eaLnBrk="0" hangingPunct="0">
              <a:spcBef>
                <a:spcPct val="20000"/>
              </a:spcBef>
              <a:buFontTx/>
              <a:buChar char="•"/>
            </a:pPr>
            <a:endParaRPr lang="en-CA"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7C03DB42-6B49-47E1-A7D6-0A2AE7B72BFC}" type="slidenum">
              <a:rPr lang="en-CA" sz="1400"/>
              <a:pPr algn="r" eaLnBrk="1" hangingPunct="1"/>
              <a:t>13</a:t>
            </a:fld>
            <a:endParaRPr lang="en-CA" sz="1400"/>
          </a:p>
        </p:txBody>
      </p:sp>
      <p:sp>
        <p:nvSpPr>
          <p:cNvPr id="16387"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MAXIMUM TRACTIVE EFFORT</a:t>
            </a:r>
            <a:endParaRPr lang="en-CA" sz="2600" b="1" smtClean="0">
              <a:solidFill>
                <a:srgbClr val="FF0000"/>
              </a:solidFill>
            </a:endParaRPr>
          </a:p>
        </p:txBody>
      </p:sp>
      <p:pic>
        <p:nvPicPr>
          <p:cNvPr id="16388" name="Picture 6" descr="Not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0425" y="4202113"/>
            <a:ext cx="4743450" cy="223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6389" name="Object 6"/>
          <p:cNvGraphicFramePr>
            <a:graphicFrameLocks noChangeAspect="1"/>
          </p:cNvGraphicFramePr>
          <p:nvPr/>
        </p:nvGraphicFramePr>
        <p:xfrm>
          <a:off x="2078038" y="1047750"/>
          <a:ext cx="4724400" cy="3130550"/>
        </p:xfrm>
        <a:graphic>
          <a:graphicData uri="http://schemas.openxmlformats.org/presentationml/2006/ole">
            <mc:AlternateContent xmlns:mc="http://schemas.openxmlformats.org/markup-compatibility/2006">
              <mc:Choice xmlns:v="urn:schemas-microsoft-com:vml" Requires="v">
                <p:oleObj spid="_x0000_s16394" name="Bitmap Image" r:id="rId4" imgW="6180952" imgH="4095238" progId="PBrush">
                  <p:embed/>
                </p:oleObj>
              </mc:Choice>
              <mc:Fallback>
                <p:oleObj name="Bitmap Image" r:id="rId4" imgW="6180952" imgH="4095238" progId="PBrush">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8038" y="1047750"/>
                        <a:ext cx="4724400" cy="313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DF1C783E-9078-40BA-ADCC-4C30CE469E99}" type="slidenum">
              <a:rPr lang="en-CA" sz="1400"/>
              <a:pPr algn="r" eaLnBrk="1" hangingPunct="1"/>
              <a:t>14</a:t>
            </a:fld>
            <a:endParaRPr lang="en-CA" sz="1400"/>
          </a:p>
        </p:txBody>
      </p:sp>
      <p:sp>
        <p:nvSpPr>
          <p:cNvPr id="17411"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MAXIMUM TRACTIVE EFFORT (Cont’d)</a:t>
            </a:r>
            <a:endParaRPr lang="en-CA" sz="2600" b="1" smtClean="0">
              <a:solidFill>
                <a:srgbClr val="FF0000"/>
              </a:solidFill>
            </a:endParaRPr>
          </a:p>
        </p:txBody>
      </p:sp>
      <p:sp>
        <p:nvSpPr>
          <p:cNvPr id="17412" name="Rectangle 3"/>
          <p:cNvSpPr>
            <a:spLocks noChangeArrowheads="1"/>
          </p:cNvSpPr>
          <p:nvPr/>
        </p:nvSpPr>
        <p:spPr bwMode="auto">
          <a:xfrm>
            <a:off x="301625" y="1184275"/>
            <a:ext cx="8480425"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eaLnBrk="0" hangingPunct="0">
              <a:spcBef>
                <a:spcPct val="20000"/>
              </a:spcBef>
              <a:buFontTx/>
              <a:buChar char="•"/>
            </a:pPr>
            <a:r>
              <a:rPr lang="en-US" sz="2200"/>
              <a:t>No matter how much force a vehicle’s engine produces at the roadway surface, there is a point beyond which additional force will not accelerate the vehicle further but rather it will just result in the spinning of tires.</a:t>
            </a:r>
          </a:p>
          <a:p>
            <a:pPr marL="342900" indent="-342900" algn="just" eaLnBrk="0" hangingPunct="0">
              <a:spcBef>
                <a:spcPct val="20000"/>
              </a:spcBef>
              <a:buFontTx/>
              <a:buChar char="•"/>
            </a:pPr>
            <a:r>
              <a:rPr lang="en-US" sz="2200"/>
              <a:t>To determine that maximum tractive effort, the normal load on the rear axle (</a:t>
            </a:r>
            <a:r>
              <a:rPr lang="en-US" sz="2200" i="1">
                <a:latin typeface="Times New Roman" pitchFamily="18" charset="0"/>
                <a:cs typeface="Times New Roman" pitchFamily="18" charset="0"/>
              </a:rPr>
              <a:t>W</a:t>
            </a:r>
            <a:r>
              <a:rPr lang="en-US" sz="1600" i="1">
                <a:latin typeface="Times New Roman" pitchFamily="18" charset="0"/>
                <a:cs typeface="Times New Roman" pitchFamily="18" charset="0"/>
              </a:rPr>
              <a:t>r</a:t>
            </a:r>
            <a:r>
              <a:rPr lang="en-US" sz="2200"/>
              <a:t>) is determined by summing the moments about point </a:t>
            </a:r>
            <a:r>
              <a:rPr lang="en-US" sz="2200" i="1">
                <a:latin typeface="Times New Roman" pitchFamily="18" charset="0"/>
                <a:cs typeface="Times New Roman" pitchFamily="18" charset="0"/>
              </a:rPr>
              <a:t>A</a:t>
            </a:r>
            <a:r>
              <a:rPr lang="en-US" sz="2200"/>
              <a:t>:</a:t>
            </a:r>
          </a:p>
          <a:p>
            <a:pPr marL="342900" indent="-342900" algn="just" eaLnBrk="0" hangingPunct="0">
              <a:spcBef>
                <a:spcPct val="20000"/>
              </a:spcBef>
              <a:buFontTx/>
              <a:buChar char="•"/>
            </a:pPr>
            <a:endParaRPr lang="en-US" sz="2200"/>
          </a:p>
          <a:p>
            <a:pPr marL="342900" indent="-342900" algn="just" eaLnBrk="0" hangingPunct="0">
              <a:spcBef>
                <a:spcPct val="20000"/>
              </a:spcBef>
              <a:buFontTx/>
              <a:buChar char="•"/>
            </a:pPr>
            <a:endParaRPr lang="en-US" sz="2200"/>
          </a:p>
          <a:p>
            <a:pPr marL="342900" indent="-342900" algn="just" eaLnBrk="0" hangingPunct="0">
              <a:spcBef>
                <a:spcPct val="20000"/>
              </a:spcBef>
              <a:buFontTx/>
              <a:buChar char="•"/>
            </a:pPr>
            <a:r>
              <a:rPr lang="en-US" sz="2200"/>
              <a:t>Since the grade is usually small then </a:t>
            </a:r>
            <a:r>
              <a:rPr lang="en-US" sz="2600">
                <a:latin typeface="Times New Roman" pitchFamily="18" charset="0"/>
                <a:cs typeface="Times New Roman" pitchFamily="18" charset="0"/>
              </a:rPr>
              <a:t>cos</a:t>
            </a:r>
            <a:r>
              <a:rPr lang="el-GR" sz="2100" i="1">
                <a:latin typeface="Times New Roman" pitchFamily="18" charset="0"/>
                <a:cs typeface="Times New Roman" pitchFamily="18" charset="0"/>
              </a:rPr>
              <a:t>θ</a:t>
            </a:r>
            <a:r>
              <a:rPr lang="en-US"/>
              <a:t>  </a:t>
            </a:r>
            <a:r>
              <a:rPr lang="en-US" sz="2200">
                <a:latin typeface="Times New Roman" pitchFamily="18" charset="0"/>
                <a:cs typeface="Times New Roman" pitchFamily="18" charset="0"/>
              </a:rPr>
              <a:t>= 1</a:t>
            </a:r>
            <a:r>
              <a:rPr lang="en-US" sz="2200"/>
              <a:t> and the above equations becomes:</a:t>
            </a:r>
          </a:p>
          <a:p>
            <a:pPr marL="342900" indent="-342900" algn="just" eaLnBrk="0" hangingPunct="0">
              <a:spcBef>
                <a:spcPct val="20000"/>
              </a:spcBef>
              <a:buFontTx/>
              <a:buChar char="•"/>
            </a:pPr>
            <a:endParaRPr lang="en-US" sz="2000"/>
          </a:p>
          <a:p>
            <a:pPr marL="342900" indent="-342900" algn="just" eaLnBrk="0" hangingPunct="0">
              <a:spcBef>
                <a:spcPct val="20000"/>
              </a:spcBef>
              <a:buFontTx/>
              <a:buChar char="•"/>
            </a:pPr>
            <a:endParaRPr lang="en-US" sz="2000">
              <a:cs typeface="Times New Roman" pitchFamily="18" charset="0"/>
            </a:endParaRPr>
          </a:p>
          <a:p>
            <a:pPr marL="742950" lvl="1" indent="-285750" algn="just" eaLnBrk="0" hangingPunct="0">
              <a:spcBef>
                <a:spcPct val="20000"/>
              </a:spcBef>
              <a:buFontTx/>
              <a:buChar char="–"/>
            </a:pPr>
            <a:endParaRPr lang="en-US" sz="2000">
              <a:cs typeface="Times New Roman" pitchFamily="18" charset="0"/>
            </a:endParaRPr>
          </a:p>
          <a:p>
            <a:pPr marL="342900" indent="-342900" algn="just" eaLnBrk="0" hangingPunct="0">
              <a:buFontTx/>
              <a:buChar char="•"/>
            </a:pPr>
            <a:endParaRPr lang="en-US" sz="2000"/>
          </a:p>
          <a:p>
            <a:pPr marL="342900" indent="-342900" algn="just" eaLnBrk="0" hangingPunct="0">
              <a:buFontTx/>
              <a:buChar char="•"/>
            </a:pPr>
            <a:endParaRPr lang="en-US" sz="2200"/>
          </a:p>
          <a:p>
            <a:pPr marL="342900" indent="-342900" algn="just" eaLnBrk="0" hangingPunct="0">
              <a:buFontTx/>
              <a:buChar char="•"/>
            </a:pPr>
            <a:endParaRPr lang="en-US" sz="2200"/>
          </a:p>
          <a:p>
            <a:pPr marL="342900" indent="-342900" algn="just" eaLnBrk="0" hangingPunct="0">
              <a:buFontTx/>
              <a:buChar char="•"/>
            </a:pPr>
            <a:endParaRPr lang="en-US" sz="2200"/>
          </a:p>
          <a:p>
            <a:pPr marL="342900" indent="-342900" algn="just" eaLnBrk="0" hangingPunct="0">
              <a:buFontTx/>
              <a:buChar char="•"/>
            </a:pPr>
            <a:endParaRPr lang="en-US" sz="2200"/>
          </a:p>
          <a:p>
            <a:pPr marL="342900" indent="-342900" algn="just" eaLnBrk="0" hangingPunct="0">
              <a:spcBef>
                <a:spcPct val="20000"/>
              </a:spcBef>
              <a:buFontTx/>
              <a:buChar char="•"/>
            </a:pPr>
            <a:endParaRPr lang="en-CA" sz="2000"/>
          </a:p>
        </p:txBody>
      </p:sp>
      <p:graphicFrame>
        <p:nvGraphicFramePr>
          <p:cNvPr id="17413" name="Object 1"/>
          <p:cNvGraphicFramePr>
            <a:graphicFrameLocks noChangeAspect="1"/>
          </p:cNvGraphicFramePr>
          <p:nvPr/>
        </p:nvGraphicFramePr>
        <p:xfrm>
          <a:off x="2638425" y="3697288"/>
          <a:ext cx="3806825" cy="639762"/>
        </p:xfrm>
        <a:graphic>
          <a:graphicData uri="http://schemas.openxmlformats.org/presentationml/2006/ole">
            <mc:AlternateContent xmlns:mc="http://schemas.openxmlformats.org/markup-compatibility/2006">
              <mc:Choice xmlns:v="urn:schemas-microsoft-com:vml" Requires="v">
                <p:oleObj spid="_x0000_s17423" name="Equation" r:id="rId3" imgW="2476500" imgH="419100" progId="Equation.3">
                  <p:embed/>
                </p:oleObj>
              </mc:Choice>
              <mc:Fallback>
                <p:oleObj name="Equation" r:id="rId3" imgW="2476500" imgH="419100"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8425" y="3697288"/>
                        <a:ext cx="3806825" cy="639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414" name="Object 2"/>
          <p:cNvGraphicFramePr>
            <a:graphicFrameLocks noChangeAspect="1"/>
          </p:cNvGraphicFramePr>
          <p:nvPr/>
        </p:nvGraphicFramePr>
        <p:xfrm>
          <a:off x="3773488" y="5294313"/>
          <a:ext cx="2303462" cy="661987"/>
        </p:xfrm>
        <a:graphic>
          <a:graphicData uri="http://schemas.openxmlformats.org/presentationml/2006/ole">
            <mc:AlternateContent xmlns:mc="http://schemas.openxmlformats.org/markup-compatibility/2006">
              <mc:Choice xmlns:v="urn:schemas-microsoft-com:vml" Requires="v">
                <p:oleObj spid="_x0000_s17424" name="Equation" r:id="rId5" imgW="1447800" imgH="419100" progId="Equation.3">
                  <p:embed/>
                </p:oleObj>
              </mc:Choice>
              <mc:Fallback>
                <p:oleObj name="Equation" r:id="rId5" imgW="1447800" imgH="419100"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3488" y="5294313"/>
                        <a:ext cx="2303462" cy="6619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1FFCBD72-86EA-4D2B-B55F-E397A5D8C9BB}" type="slidenum">
              <a:rPr lang="en-CA" sz="1400"/>
              <a:pPr algn="r" eaLnBrk="1" hangingPunct="1"/>
              <a:t>15</a:t>
            </a:fld>
            <a:endParaRPr lang="en-CA" sz="1400"/>
          </a:p>
        </p:txBody>
      </p:sp>
      <p:sp>
        <p:nvSpPr>
          <p:cNvPr id="18435"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MAXIMUM TRACTIVE EFFORT (Cont’d)</a:t>
            </a:r>
            <a:endParaRPr lang="en-CA" sz="2600" b="1" smtClean="0">
              <a:solidFill>
                <a:srgbClr val="FF0000"/>
              </a:solidFill>
            </a:endParaRPr>
          </a:p>
        </p:txBody>
      </p:sp>
      <p:sp>
        <p:nvSpPr>
          <p:cNvPr id="18436" name="Rectangle 3"/>
          <p:cNvSpPr>
            <a:spLocks noChangeArrowheads="1"/>
          </p:cNvSpPr>
          <p:nvPr/>
        </p:nvSpPr>
        <p:spPr bwMode="auto">
          <a:xfrm>
            <a:off x="301625" y="1184275"/>
            <a:ext cx="8480425"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eaLnBrk="0" hangingPunct="0">
              <a:spcBef>
                <a:spcPct val="20000"/>
              </a:spcBef>
              <a:buFontTx/>
              <a:buChar char="•"/>
            </a:pPr>
            <a:r>
              <a:rPr lang="en-US" sz="2200"/>
              <a:t>From the basics of physics, the maximum tractive force is the product of the normal force (</a:t>
            </a:r>
            <a:r>
              <a:rPr lang="en-US" sz="2200" i="1">
                <a:latin typeface="Times New Roman" pitchFamily="18" charset="0"/>
                <a:cs typeface="Times New Roman" pitchFamily="18" charset="0"/>
              </a:rPr>
              <a:t>W</a:t>
            </a:r>
            <a:r>
              <a:rPr lang="en-US" sz="1600" i="1">
                <a:latin typeface="Times New Roman" pitchFamily="18" charset="0"/>
                <a:cs typeface="Times New Roman" pitchFamily="18" charset="0"/>
              </a:rPr>
              <a:t>r</a:t>
            </a:r>
            <a:r>
              <a:rPr lang="en-US" sz="2200"/>
              <a:t>) multiplied by the coefficient of road adhesion (</a:t>
            </a:r>
            <a:r>
              <a:rPr lang="en-US" sz="2200" i="1">
                <a:latin typeface="Times New Roman" pitchFamily="18" charset="0"/>
                <a:cs typeface="Times New Roman" pitchFamily="18" charset="0"/>
              </a:rPr>
              <a:t>µ</a:t>
            </a:r>
            <a:r>
              <a:rPr lang="en-US" sz="2200"/>
              <a:t>); and therefore, the maximum tractive force for a rear-wheel-drive vehicle is:</a:t>
            </a:r>
          </a:p>
          <a:p>
            <a:pPr marL="342900" indent="-342900" eaLnBrk="0" hangingPunct="0">
              <a:spcBef>
                <a:spcPct val="20000"/>
              </a:spcBef>
              <a:buFontTx/>
              <a:buChar char="•"/>
            </a:pPr>
            <a:endParaRPr lang="en-US" sz="2000"/>
          </a:p>
          <a:p>
            <a:pPr marL="342900" indent="-342900" eaLnBrk="0" hangingPunct="0">
              <a:spcBef>
                <a:spcPct val="20000"/>
              </a:spcBef>
              <a:buFontTx/>
              <a:buChar char="•"/>
            </a:pPr>
            <a:endParaRPr lang="en-US" sz="2000">
              <a:cs typeface="Times New Roman" pitchFamily="18" charset="0"/>
            </a:endParaRPr>
          </a:p>
          <a:p>
            <a:pPr marL="742950" lvl="1" indent="-285750" eaLnBrk="0" hangingPunct="0">
              <a:spcBef>
                <a:spcPct val="20000"/>
              </a:spcBef>
              <a:buFontTx/>
              <a:buChar char="–"/>
            </a:pPr>
            <a:endParaRPr lang="en-US" sz="2000">
              <a:cs typeface="Times New Roman" pitchFamily="18" charset="0"/>
            </a:endParaRPr>
          </a:p>
          <a:p>
            <a:pPr marL="342900" indent="-342900" eaLnBrk="0" hangingPunct="0">
              <a:buFontTx/>
              <a:buChar char="•"/>
            </a:pPr>
            <a:endParaRPr lang="en-US" sz="2000"/>
          </a:p>
          <a:p>
            <a:pPr marL="342900" indent="-342900" eaLnBrk="0" hangingPunct="0">
              <a:buFontTx/>
              <a:buChar char="•"/>
            </a:pPr>
            <a:endParaRPr lang="en-US" sz="2200"/>
          </a:p>
          <a:p>
            <a:pPr marL="342900" indent="-342900" eaLnBrk="0" hangingPunct="0">
              <a:buFontTx/>
              <a:buChar char="•"/>
            </a:pPr>
            <a:endParaRPr lang="en-US" sz="2200"/>
          </a:p>
          <a:p>
            <a:pPr marL="342900" indent="-342900" algn="just" eaLnBrk="0" hangingPunct="0">
              <a:buFontTx/>
              <a:buChar char="•"/>
            </a:pPr>
            <a:r>
              <a:rPr lang="en-US" sz="2200"/>
              <a:t>Similarly, by summing moments about point </a:t>
            </a:r>
            <a:r>
              <a:rPr lang="en-US" sz="2200" i="1"/>
              <a:t>B</a:t>
            </a:r>
            <a:r>
              <a:rPr lang="en-US" sz="2200"/>
              <a:t>, it can be shown that for a front-wheel-drive vehicle:</a:t>
            </a:r>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spcBef>
                <a:spcPct val="20000"/>
              </a:spcBef>
              <a:buFontTx/>
              <a:buChar char="•"/>
            </a:pPr>
            <a:endParaRPr lang="en-CA" sz="2000"/>
          </a:p>
        </p:txBody>
      </p:sp>
      <p:graphicFrame>
        <p:nvGraphicFramePr>
          <p:cNvPr id="18437" name="Object 3"/>
          <p:cNvGraphicFramePr>
            <a:graphicFrameLocks noChangeAspect="1"/>
          </p:cNvGraphicFramePr>
          <p:nvPr/>
        </p:nvGraphicFramePr>
        <p:xfrm>
          <a:off x="3208338" y="2759075"/>
          <a:ext cx="3125787" cy="1512888"/>
        </p:xfrm>
        <a:graphic>
          <a:graphicData uri="http://schemas.openxmlformats.org/presentationml/2006/ole">
            <mc:AlternateContent xmlns:mc="http://schemas.openxmlformats.org/markup-compatibility/2006">
              <mc:Choice xmlns:v="urn:schemas-microsoft-com:vml" Requires="v">
                <p:oleObj spid="_x0000_s18447" name="Equation" r:id="rId3" imgW="1930400" imgH="939800" progId="Equation.3">
                  <p:embed/>
                </p:oleObj>
              </mc:Choice>
              <mc:Fallback>
                <p:oleObj name="Equation" r:id="rId3" imgW="1930400" imgH="939800"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8338" y="2759075"/>
                        <a:ext cx="3125787" cy="15128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8" name="Object 4"/>
          <p:cNvGraphicFramePr>
            <a:graphicFrameLocks noChangeAspect="1"/>
          </p:cNvGraphicFramePr>
          <p:nvPr/>
        </p:nvGraphicFramePr>
        <p:xfrm>
          <a:off x="3556000" y="5443538"/>
          <a:ext cx="2403475" cy="688975"/>
        </p:xfrm>
        <a:graphic>
          <a:graphicData uri="http://schemas.openxmlformats.org/presentationml/2006/ole">
            <mc:AlternateContent xmlns:mc="http://schemas.openxmlformats.org/markup-compatibility/2006">
              <mc:Choice xmlns:v="urn:schemas-microsoft-com:vml" Requires="v">
                <p:oleObj spid="_x0000_s18448" name="Equation" r:id="rId5" imgW="1460500" imgH="419100" progId="Equation.3">
                  <p:embed/>
                </p:oleObj>
              </mc:Choice>
              <mc:Fallback>
                <p:oleObj name="Equation" r:id="rId5" imgW="1460500" imgH="419100"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56000" y="5443538"/>
                        <a:ext cx="2403475" cy="688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C088C6BF-7115-4039-9C85-CB31FDAF71CE}" type="slidenum">
              <a:rPr lang="en-CA" sz="1400"/>
              <a:pPr algn="r" eaLnBrk="1" hangingPunct="1"/>
              <a:t>16</a:t>
            </a:fld>
            <a:endParaRPr lang="en-CA" sz="1400"/>
          </a:p>
        </p:txBody>
      </p:sp>
      <p:sp>
        <p:nvSpPr>
          <p:cNvPr id="19459" name="Rectangle 3"/>
          <p:cNvSpPr>
            <a:spLocks noGrp="1" noChangeArrowheads="1"/>
          </p:cNvSpPr>
          <p:nvPr>
            <p:ph type="title" idx="4294967295"/>
          </p:nvPr>
        </p:nvSpPr>
        <p:spPr>
          <a:xfrm>
            <a:off x="234950" y="417513"/>
            <a:ext cx="8713788" cy="817562"/>
          </a:xfrm>
        </p:spPr>
        <p:txBody>
          <a:bodyPr/>
          <a:lstStyle/>
          <a:p>
            <a:pPr eaLnBrk="1" hangingPunct="1"/>
            <a:r>
              <a:rPr lang="en-US" sz="2400" b="1" smtClean="0">
                <a:solidFill>
                  <a:srgbClr val="FF0000"/>
                </a:solidFill>
              </a:rPr>
              <a:t>TYPICAL VALUES OF COEFFICIENT OF ROAD ADHESION</a:t>
            </a:r>
            <a:endParaRPr lang="en-CA" sz="2400" b="1" smtClean="0">
              <a:solidFill>
                <a:srgbClr val="FF0000"/>
              </a:solidFill>
            </a:endParaRPr>
          </a:p>
        </p:txBody>
      </p:sp>
      <p:graphicFrame>
        <p:nvGraphicFramePr>
          <p:cNvPr id="103565" name="Group 141"/>
          <p:cNvGraphicFramePr>
            <a:graphicFrameLocks noGrp="1"/>
          </p:cNvGraphicFramePr>
          <p:nvPr/>
        </p:nvGraphicFramePr>
        <p:xfrm>
          <a:off x="1285875" y="1520825"/>
          <a:ext cx="6573838" cy="3695700"/>
        </p:xfrm>
        <a:graphic>
          <a:graphicData uri="http://schemas.openxmlformats.org/drawingml/2006/table">
            <a:tbl>
              <a:tblPr/>
              <a:tblGrid>
                <a:gridCol w="3154363"/>
                <a:gridCol w="1755775"/>
                <a:gridCol w="1663700"/>
              </a:tblGrid>
              <a:tr h="488950">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CA" sz="26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2200" b="1" i="0" u="none" strike="noStrike" cap="none" normalizeH="0" baseline="0" smtClean="0">
                          <a:ln>
                            <a:noFill/>
                          </a:ln>
                          <a:solidFill>
                            <a:schemeClr val="tx1"/>
                          </a:solidFill>
                          <a:effectLst/>
                          <a:latin typeface="Times New Roman" pitchFamily="18" charset="0"/>
                          <a:cs typeface="Times New Roman" pitchFamily="18" charset="0"/>
                        </a:rPr>
                        <a:t>Pavement</a:t>
                      </a:r>
                      <a:endParaRPr kumimoji="0" lang="en-CA" sz="2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200" b="1" i="0" u="none" strike="noStrike" cap="none" normalizeH="0" baseline="0" smtClean="0">
                          <a:ln>
                            <a:noFill/>
                          </a:ln>
                          <a:solidFill>
                            <a:schemeClr val="tx1"/>
                          </a:solidFill>
                          <a:effectLst/>
                          <a:latin typeface="Times New Roman" pitchFamily="18" charset="0"/>
                          <a:cs typeface="Times New Roman" pitchFamily="18" charset="0"/>
                        </a:rPr>
                        <a:t>Coefficient of Road Adhesion</a:t>
                      </a:r>
                      <a:endParaRPr kumimoji="0" lang="en-CA" sz="22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488950">
                <a:tc vMerge="1">
                  <a:txBody>
                    <a:bodyPr/>
                    <a:lstStyle/>
                    <a:p>
                      <a:endParaRPr 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000" b="1" i="0" u="none" strike="noStrike" cap="none" normalizeH="0" baseline="0" smtClean="0">
                          <a:ln>
                            <a:noFill/>
                          </a:ln>
                          <a:solidFill>
                            <a:schemeClr val="tx1"/>
                          </a:solidFill>
                          <a:effectLst/>
                          <a:latin typeface="Times New Roman" pitchFamily="18" charset="0"/>
                          <a:cs typeface="Times New Roman" pitchFamily="18" charset="0"/>
                        </a:rPr>
                        <a:t>Maximum</a:t>
                      </a:r>
                      <a:endParaRPr kumimoji="0" lang="en-CA"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2000" b="1" i="0" u="none" strike="noStrike" cap="none" normalizeH="0" baseline="0" smtClean="0">
                          <a:ln>
                            <a:noFill/>
                          </a:ln>
                          <a:solidFill>
                            <a:schemeClr val="tx1"/>
                          </a:solidFill>
                          <a:effectLst/>
                          <a:latin typeface="Times New Roman" pitchFamily="18" charset="0"/>
                          <a:cs typeface="Times New Roman" pitchFamily="18" charset="0"/>
                        </a:rPr>
                        <a:t>Slide</a:t>
                      </a:r>
                      <a:endParaRPr kumimoji="0" lang="en-CA"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8950">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Good, dry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01638"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1.00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74663"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0.80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8950">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Good, wet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01638"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0.90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74663"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0.60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8950">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Poor, dry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01638"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0.80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74663"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0.55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8950">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Poor, wet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01638"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0.60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74663"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0.30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8950">
                <a:tc>
                  <a: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Packed snow or ice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01638"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474663" algn="dec"/>
                        </a:tabLst>
                      </a:pPr>
                      <a:r>
                        <a:rPr kumimoji="0" lang="en-CA" sz="2000" b="0" i="0" u="none" strike="noStrike" cap="none" normalizeH="0" baseline="0" smtClean="0">
                          <a:ln>
                            <a:noFill/>
                          </a:ln>
                          <a:solidFill>
                            <a:schemeClr val="tx1"/>
                          </a:solidFill>
                          <a:effectLst/>
                          <a:latin typeface="Times New Roman" pitchFamily="18" charset="0"/>
                          <a:cs typeface="Times New Roman" pitchFamily="18" charset="0"/>
                        </a:rPr>
                        <a:t>0.10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C5230332-056D-4AD7-864A-91B825F90DC9}" type="slidenum">
              <a:rPr lang="en-CA" sz="1400"/>
              <a:pPr algn="r" eaLnBrk="1" hangingPunct="1"/>
              <a:t>17</a:t>
            </a:fld>
            <a:endParaRPr lang="en-CA" sz="1400"/>
          </a:p>
        </p:txBody>
      </p:sp>
      <p:sp>
        <p:nvSpPr>
          <p:cNvPr id="20483"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EXAMPLE 3</a:t>
            </a:r>
            <a:endParaRPr lang="en-CA" sz="2600" b="1" smtClean="0">
              <a:solidFill>
                <a:srgbClr val="FF0000"/>
              </a:solidFill>
            </a:endParaRPr>
          </a:p>
        </p:txBody>
      </p:sp>
      <p:sp>
        <p:nvSpPr>
          <p:cNvPr id="20484" name="Rectangle 3"/>
          <p:cNvSpPr>
            <a:spLocks noChangeArrowheads="1"/>
          </p:cNvSpPr>
          <p:nvPr/>
        </p:nvSpPr>
        <p:spPr bwMode="auto">
          <a:xfrm>
            <a:off x="301625" y="1184275"/>
            <a:ext cx="857567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eaLnBrk="0" hangingPunct="0">
              <a:spcBef>
                <a:spcPct val="20000"/>
              </a:spcBef>
            </a:pPr>
            <a:r>
              <a:rPr lang="en-US" sz="2000" dirty="0">
                <a:cs typeface="Times New Roman" pitchFamily="18" charset="0"/>
              </a:rPr>
              <a:t>	</a:t>
            </a:r>
            <a:r>
              <a:rPr lang="en-US" sz="2200" dirty="0">
                <a:cs typeface="Times New Roman" pitchFamily="18" charset="0"/>
              </a:rPr>
              <a:t>An 11.0-</a:t>
            </a:r>
            <a:r>
              <a:rPr lang="en-US" sz="2200" dirty="0" err="1">
                <a:cs typeface="Times New Roman" pitchFamily="18" charset="0"/>
              </a:rPr>
              <a:t>kN</a:t>
            </a:r>
            <a:r>
              <a:rPr lang="en-US" sz="2200" dirty="0">
                <a:cs typeface="Times New Roman" pitchFamily="18" charset="0"/>
              </a:rPr>
              <a:t> car is designed with 3.05 m wheelbase. The center of gravity is located 550 mm above the pavement and 1.00 m behind the front axle. If the coefficient of road adhesion is 0.6, what is the maximum tractive effort that can be developed if the car is (a) front-wheel-drive and (b) rear-wheel-drive?  </a:t>
            </a:r>
          </a:p>
          <a:p>
            <a:pPr marL="342900" indent="-342900" eaLnBrk="0" hangingPunct="0">
              <a:spcBef>
                <a:spcPct val="20000"/>
              </a:spcBef>
            </a:pPr>
            <a:endParaRPr lang="en-US" sz="2200" dirty="0">
              <a:cs typeface="Times New Roman" pitchFamily="18" charset="0"/>
            </a:endParaRPr>
          </a:p>
          <a:p>
            <a:pPr marL="342900" indent="-342900" eaLnBrk="0" hangingPunct="0">
              <a:buFontTx/>
              <a:buChar char="•"/>
            </a:pPr>
            <a:endParaRPr lang="en-US" sz="2200" dirty="0"/>
          </a:p>
          <a:p>
            <a:pPr marL="342900" indent="-342900" algn="ctr" eaLnBrk="0" hangingPunct="0"/>
            <a:r>
              <a:rPr lang="en-US" sz="2200" dirty="0"/>
              <a:t>[</a:t>
            </a:r>
            <a:r>
              <a:rPr lang="en-US" sz="2200" i="1" dirty="0">
                <a:solidFill>
                  <a:srgbClr val="0000FF"/>
                </a:solidFill>
              </a:rPr>
              <a:t>see whiteboard and </a:t>
            </a:r>
            <a:r>
              <a:rPr lang="en-US" sz="2200" i="1" dirty="0" smtClean="0">
                <a:solidFill>
                  <a:srgbClr val="0000FF"/>
                </a:solidFill>
              </a:rPr>
              <a:t>page 18</a:t>
            </a:r>
            <a:r>
              <a:rPr lang="en-US" sz="2200" dirty="0" smtClean="0"/>
              <a:t>]</a:t>
            </a:r>
            <a:endParaRPr lang="en-US" sz="2200" dirty="0"/>
          </a:p>
          <a:p>
            <a:pPr marL="342900" indent="-342900" eaLnBrk="0" hangingPunct="0">
              <a:buFontTx/>
              <a:buChar char="•"/>
            </a:pPr>
            <a:endParaRPr lang="en-US" sz="2200" dirty="0"/>
          </a:p>
          <a:p>
            <a:pPr marL="342900" indent="-342900" eaLnBrk="0" hangingPunct="0">
              <a:buFontTx/>
              <a:buChar char="•"/>
            </a:pPr>
            <a:endParaRPr lang="en-US" sz="2200" dirty="0"/>
          </a:p>
          <a:p>
            <a:pPr marL="342900" indent="-342900" eaLnBrk="0" hangingPunct="0">
              <a:spcBef>
                <a:spcPct val="20000"/>
              </a:spcBef>
              <a:buFontTx/>
              <a:buChar char="•"/>
            </a:pPr>
            <a:endParaRPr lang="en-CA"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34304DD4-AF06-4C1F-92CA-AC4E2C8045A4}" type="slidenum">
              <a:rPr lang="en-CA" sz="1400"/>
              <a:pPr algn="r" eaLnBrk="1" hangingPunct="1"/>
              <a:t>18</a:t>
            </a:fld>
            <a:endParaRPr lang="en-CA" sz="1400"/>
          </a:p>
        </p:txBody>
      </p:sp>
      <p:sp>
        <p:nvSpPr>
          <p:cNvPr id="21507"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PRINCIPLES OF BRAKING</a:t>
            </a:r>
            <a:endParaRPr lang="en-CA" sz="2600" b="1" smtClean="0">
              <a:solidFill>
                <a:srgbClr val="FF0000"/>
              </a:solidFill>
            </a:endParaRPr>
          </a:p>
        </p:txBody>
      </p:sp>
      <p:sp>
        <p:nvSpPr>
          <p:cNvPr id="21508" name="Rectangle 3"/>
          <p:cNvSpPr>
            <a:spLocks noChangeArrowheads="1"/>
          </p:cNvSpPr>
          <p:nvPr/>
        </p:nvSpPr>
        <p:spPr bwMode="auto">
          <a:xfrm>
            <a:off x="301625" y="1184275"/>
            <a:ext cx="848042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eaLnBrk="0" hangingPunct="0">
              <a:spcBef>
                <a:spcPct val="20000"/>
              </a:spcBef>
              <a:buFontTx/>
              <a:buChar char="•"/>
            </a:pPr>
            <a:r>
              <a:rPr lang="en-US" sz="2200"/>
              <a:t>For roadway design and traffic analysis, vehicle braking characteristics are the most important aspect of vehicle performance.</a:t>
            </a:r>
          </a:p>
          <a:p>
            <a:pPr marL="342900" indent="-342900" algn="just" eaLnBrk="0" hangingPunct="0">
              <a:spcBef>
                <a:spcPct val="20000"/>
              </a:spcBef>
              <a:buFontTx/>
              <a:buChar char="•"/>
            </a:pPr>
            <a:r>
              <a:rPr lang="en-US" sz="2200"/>
              <a:t>Braking performance is a key factor to the determination of:</a:t>
            </a:r>
          </a:p>
          <a:p>
            <a:pPr marL="742950" lvl="1" indent="-285750" algn="just" eaLnBrk="0" hangingPunct="0">
              <a:spcBef>
                <a:spcPct val="20000"/>
              </a:spcBef>
              <a:buFontTx/>
              <a:buChar char="–"/>
            </a:pPr>
            <a:r>
              <a:rPr lang="en-US" sz="2000"/>
              <a:t>stopping-sight distance, which is one of the foundations of roadway design </a:t>
            </a:r>
          </a:p>
          <a:p>
            <a:pPr marL="742950" lvl="1" indent="-285750" algn="just" eaLnBrk="0" hangingPunct="0">
              <a:spcBef>
                <a:spcPct val="20000"/>
              </a:spcBef>
              <a:buFontTx/>
              <a:buChar char="–"/>
            </a:pPr>
            <a:r>
              <a:rPr lang="en-US" sz="2000"/>
              <a:t>the length of the yellow interval for traffic signals </a:t>
            </a:r>
          </a:p>
          <a:p>
            <a:pPr marL="342900" indent="-342900" eaLnBrk="0" hangingPunct="0">
              <a:spcBef>
                <a:spcPct val="20000"/>
              </a:spcBef>
              <a:buFontTx/>
              <a:buChar char="•"/>
            </a:pPr>
            <a:endParaRPr lang="en-US" sz="2000">
              <a:cs typeface="Times New Roman" pitchFamily="18" charset="0"/>
            </a:endParaRPr>
          </a:p>
          <a:p>
            <a:pPr marL="742950" lvl="1" indent="-285750" eaLnBrk="0" hangingPunct="0">
              <a:spcBef>
                <a:spcPct val="20000"/>
              </a:spcBef>
              <a:buFontTx/>
              <a:buChar char="–"/>
            </a:pPr>
            <a:endParaRPr lang="en-US" sz="2000">
              <a:cs typeface="Times New Roman" pitchFamily="18" charset="0"/>
            </a:endParaRPr>
          </a:p>
          <a:p>
            <a:pPr marL="342900" indent="-342900" eaLnBrk="0" hangingPunct="0">
              <a:buFontTx/>
              <a:buChar char="•"/>
            </a:pPr>
            <a:endParaRPr lang="en-US" sz="20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spcBef>
                <a:spcPct val="20000"/>
              </a:spcBef>
              <a:buFontTx/>
              <a:buChar char="•"/>
            </a:pPr>
            <a:endParaRPr lang="en-CA" sz="20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D8EB7AD2-6FA6-4EEA-954D-219B3F54C801}" type="slidenum">
              <a:rPr lang="en-CA" sz="1400"/>
              <a:pPr algn="r" eaLnBrk="1" hangingPunct="1"/>
              <a:t>19</a:t>
            </a:fld>
            <a:endParaRPr lang="en-CA" sz="1400"/>
          </a:p>
        </p:txBody>
      </p:sp>
      <p:sp>
        <p:nvSpPr>
          <p:cNvPr id="22531"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PRINCIPLES OF BRAKING</a:t>
            </a:r>
            <a:endParaRPr lang="en-CA" sz="2600" b="1" smtClean="0">
              <a:solidFill>
                <a:srgbClr val="FF0000"/>
              </a:solidFill>
            </a:endParaRPr>
          </a:p>
        </p:txBody>
      </p:sp>
      <p:pic>
        <p:nvPicPr>
          <p:cNvPr id="22532"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62188" y="1016000"/>
            <a:ext cx="4794250" cy="323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6" descr="Not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0425" y="4202113"/>
            <a:ext cx="4743450" cy="223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3F144B68-E22A-4F97-BC2F-4D1ADED3AC31}" type="slidenum">
              <a:rPr lang="en-CA" sz="1400"/>
              <a:pPr algn="r" eaLnBrk="1" hangingPunct="1"/>
              <a:t>2</a:t>
            </a:fld>
            <a:endParaRPr lang="en-CA" sz="1400"/>
          </a:p>
        </p:txBody>
      </p:sp>
      <p:sp>
        <p:nvSpPr>
          <p:cNvPr id="5123" name="Rectangle 3"/>
          <p:cNvSpPr>
            <a:spLocks noGrp="1" noChangeArrowheads="1"/>
          </p:cNvSpPr>
          <p:nvPr>
            <p:ph type="title" idx="4294967295"/>
          </p:nvPr>
        </p:nvSpPr>
        <p:spPr>
          <a:xfrm>
            <a:off x="250825" y="260350"/>
            <a:ext cx="8713788" cy="596900"/>
          </a:xfrm>
        </p:spPr>
        <p:txBody>
          <a:bodyPr/>
          <a:lstStyle/>
          <a:p>
            <a:pPr eaLnBrk="1" hangingPunct="1"/>
            <a:r>
              <a:rPr lang="en-US" sz="2600" b="1" smtClean="0">
                <a:solidFill>
                  <a:srgbClr val="FF0000"/>
                </a:solidFill>
              </a:rPr>
              <a:t>ROAD-VEHICLE PERFORMANCE</a:t>
            </a:r>
            <a:endParaRPr lang="en-CA" sz="2600" b="1" smtClean="0">
              <a:solidFill>
                <a:srgbClr val="FF0000"/>
              </a:solidFill>
            </a:endParaRPr>
          </a:p>
        </p:txBody>
      </p:sp>
      <p:sp>
        <p:nvSpPr>
          <p:cNvPr id="5124" name="Rectangle 3"/>
          <p:cNvSpPr>
            <a:spLocks noChangeArrowheads="1"/>
          </p:cNvSpPr>
          <p:nvPr/>
        </p:nvSpPr>
        <p:spPr bwMode="auto">
          <a:xfrm>
            <a:off x="301625" y="900113"/>
            <a:ext cx="8575675" cy="522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t>Roadway design is governed by two main factors:</a:t>
            </a:r>
          </a:p>
          <a:p>
            <a:pPr marL="742950" lvl="1" indent="-285750" eaLnBrk="0" hangingPunct="0">
              <a:spcBef>
                <a:spcPct val="20000"/>
              </a:spcBef>
              <a:buFontTx/>
              <a:buChar char="–"/>
            </a:pPr>
            <a:r>
              <a:rPr lang="en-US" sz="2000"/>
              <a:t>Vehicle capabilities</a:t>
            </a:r>
          </a:p>
          <a:p>
            <a:pPr marL="1143000" lvl="2" indent="-228600" eaLnBrk="0" hangingPunct="0">
              <a:spcBef>
                <a:spcPct val="20000"/>
              </a:spcBef>
              <a:buFontTx/>
              <a:buChar char="•"/>
            </a:pPr>
            <a:r>
              <a:rPr lang="en-US"/>
              <a:t>acceleration/deceleration</a:t>
            </a:r>
          </a:p>
          <a:p>
            <a:pPr marL="1143000" lvl="2" indent="-228600" eaLnBrk="0" hangingPunct="0">
              <a:spcBef>
                <a:spcPct val="20000"/>
              </a:spcBef>
              <a:buFontTx/>
              <a:buChar char="•"/>
            </a:pPr>
            <a:r>
              <a:rPr lang="en-US"/>
              <a:t>braking</a:t>
            </a:r>
          </a:p>
          <a:p>
            <a:pPr marL="1143000" lvl="2" indent="-228600" eaLnBrk="0" hangingPunct="0">
              <a:spcBef>
                <a:spcPct val="20000"/>
              </a:spcBef>
              <a:buFontTx/>
              <a:buChar char="•"/>
            </a:pPr>
            <a:r>
              <a:rPr lang="en-US"/>
              <a:t>cornering </a:t>
            </a:r>
            <a:endParaRPr lang="en-US" sz="1600"/>
          </a:p>
          <a:p>
            <a:pPr marL="742950" lvl="1" indent="-285750" eaLnBrk="0" hangingPunct="0">
              <a:spcBef>
                <a:spcPct val="20000"/>
              </a:spcBef>
              <a:buFontTx/>
              <a:buChar char="–"/>
            </a:pPr>
            <a:r>
              <a:rPr lang="en-US" sz="2000"/>
              <a:t>Human capabilities</a:t>
            </a:r>
          </a:p>
          <a:p>
            <a:pPr marL="1143000" lvl="2" indent="-228600" eaLnBrk="0" hangingPunct="0">
              <a:spcBef>
                <a:spcPct val="20000"/>
              </a:spcBef>
              <a:buFontTx/>
              <a:buChar char="•"/>
            </a:pPr>
            <a:r>
              <a:rPr lang="en-US"/>
              <a:t>perception/reaction times</a:t>
            </a:r>
          </a:p>
          <a:p>
            <a:pPr marL="1143000" lvl="2" indent="-228600" eaLnBrk="0" hangingPunct="0">
              <a:spcBef>
                <a:spcPct val="20000"/>
              </a:spcBef>
              <a:buFontTx/>
              <a:buChar char="•"/>
            </a:pPr>
            <a:r>
              <a:rPr lang="en-US"/>
              <a:t>eyesight (range, height above roadway)   </a:t>
            </a:r>
          </a:p>
          <a:p>
            <a:pPr marL="342900" indent="-342900" eaLnBrk="0" hangingPunct="0">
              <a:spcBef>
                <a:spcPct val="20000"/>
              </a:spcBef>
              <a:buFontTx/>
              <a:buChar char="•"/>
            </a:pPr>
            <a:r>
              <a:rPr lang="en-US" sz="2200"/>
              <a:t>Performance of road vehicles forms the basis for roadway design guidelines such as:</a:t>
            </a:r>
          </a:p>
          <a:p>
            <a:pPr marL="742950" lvl="1" indent="-285750" eaLnBrk="0" hangingPunct="0">
              <a:spcBef>
                <a:spcPct val="20000"/>
              </a:spcBef>
              <a:buFontTx/>
              <a:buChar char="–"/>
            </a:pPr>
            <a:r>
              <a:rPr lang="en-US" sz="2000"/>
              <a:t>length of acceleration / deceleration lanes</a:t>
            </a:r>
          </a:p>
          <a:p>
            <a:pPr marL="742950" lvl="1" indent="-285750" eaLnBrk="0" hangingPunct="0">
              <a:spcBef>
                <a:spcPct val="20000"/>
              </a:spcBef>
              <a:buFontTx/>
              <a:buChar char="–"/>
            </a:pPr>
            <a:r>
              <a:rPr lang="en-US" sz="2000"/>
              <a:t>maximum grades</a:t>
            </a:r>
          </a:p>
          <a:p>
            <a:pPr marL="742950" lvl="1" indent="-285750" eaLnBrk="0" hangingPunct="0">
              <a:spcBef>
                <a:spcPct val="20000"/>
              </a:spcBef>
              <a:buFontTx/>
              <a:buChar char="–"/>
            </a:pPr>
            <a:r>
              <a:rPr lang="en-US" sz="2000"/>
              <a:t>stopping-sight distances / passing-sight distances</a:t>
            </a:r>
          </a:p>
          <a:p>
            <a:pPr marL="742950" lvl="1" indent="-285750" eaLnBrk="0" hangingPunct="0">
              <a:spcBef>
                <a:spcPct val="20000"/>
              </a:spcBef>
              <a:buFontTx/>
              <a:buChar char="–"/>
            </a:pPr>
            <a:r>
              <a:rPr lang="en-US" sz="2000"/>
              <a:t>timing of traffic signals</a:t>
            </a:r>
          </a:p>
          <a:p>
            <a:pPr marL="342900" indent="-342900">
              <a:spcBef>
                <a:spcPct val="20000"/>
              </a:spcBef>
              <a:buFontTx/>
              <a:buChar char="•"/>
            </a:pPr>
            <a:endParaRPr lang="en-CA" sz="20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F614571D-57EF-45DA-A8D0-50A3B21F6153}" type="slidenum">
              <a:rPr lang="en-CA" sz="1400"/>
              <a:pPr algn="r" eaLnBrk="1" hangingPunct="1"/>
              <a:t>20</a:t>
            </a:fld>
            <a:endParaRPr lang="en-CA" sz="1400"/>
          </a:p>
        </p:txBody>
      </p:sp>
      <p:sp>
        <p:nvSpPr>
          <p:cNvPr id="23555"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PRINCIPLES OF BRAKING</a:t>
            </a:r>
            <a:endParaRPr lang="en-CA" sz="2600" b="1" smtClean="0">
              <a:solidFill>
                <a:srgbClr val="FF0000"/>
              </a:solidFill>
            </a:endParaRPr>
          </a:p>
        </p:txBody>
      </p:sp>
      <p:sp>
        <p:nvSpPr>
          <p:cNvPr id="23556" name="Rectangle 3"/>
          <p:cNvSpPr>
            <a:spLocks noChangeArrowheads="1"/>
          </p:cNvSpPr>
          <p:nvPr/>
        </p:nvSpPr>
        <p:spPr bwMode="auto">
          <a:xfrm>
            <a:off x="301625" y="1184275"/>
            <a:ext cx="848042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buFontTx/>
              <a:buChar char="•"/>
            </a:pPr>
            <a:r>
              <a:rPr lang="en-US" sz="2200"/>
              <a:t>Taking moments about the front and rear axles, and assuming </a:t>
            </a:r>
            <a:r>
              <a:rPr lang="en-US" sz="2200">
                <a:latin typeface="Times New Roman" pitchFamily="18" charset="0"/>
                <a:cs typeface="Times New Roman" pitchFamily="18" charset="0"/>
              </a:rPr>
              <a:t>cos</a:t>
            </a:r>
            <a:r>
              <a:rPr lang="en-US" sz="2200"/>
              <a:t> </a:t>
            </a:r>
            <a:r>
              <a:rPr lang="en-US" sz="2200" i="1">
                <a:sym typeface="Symbol" pitchFamily="18" charset="2"/>
              </a:rPr>
              <a:t></a:t>
            </a:r>
            <a:r>
              <a:rPr lang="en-US" sz="2200" i="1" baseline="-15000"/>
              <a:t>g</a:t>
            </a:r>
            <a:r>
              <a:rPr lang="en-US" sz="2200"/>
              <a:t> </a:t>
            </a:r>
            <a:r>
              <a:rPr lang="en-US" sz="2200">
                <a:latin typeface="Times New Roman" pitchFamily="18" charset="0"/>
                <a:cs typeface="Times New Roman" pitchFamily="18" charset="0"/>
              </a:rPr>
              <a:t>= 1</a:t>
            </a:r>
            <a:r>
              <a:rPr lang="en-US" sz="2200"/>
              <a:t> for small roadway grades, the normal loads on the front and rear axles are given by the following equations:</a:t>
            </a:r>
          </a:p>
          <a:p>
            <a:pPr marL="342900" indent="-342900" eaLnBrk="0" hangingPunct="0">
              <a:spcBef>
                <a:spcPct val="20000"/>
              </a:spcBef>
              <a:buFontTx/>
              <a:buChar char="•"/>
            </a:pPr>
            <a:endParaRPr lang="en-US" sz="2200">
              <a:cs typeface="Times New Roman" pitchFamily="18" charset="0"/>
            </a:endParaRPr>
          </a:p>
          <a:p>
            <a:pPr marL="742950" lvl="1" indent="-285750" eaLnBrk="0" hangingPunct="0">
              <a:spcBef>
                <a:spcPct val="20000"/>
              </a:spcBef>
              <a:buFontTx/>
              <a:buChar char="–"/>
            </a:pPr>
            <a:endParaRPr lang="en-US" sz="2200">
              <a:cs typeface="Times New Roman" pitchFamily="18" charset="0"/>
            </a:endParaRPr>
          </a:p>
          <a:p>
            <a:pPr marL="342900" indent="-342900" eaLnBrk="0" hangingPunct="0">
              <a:buFontTx/>
              <a:buChar char="•"/>
            </a:pPr>
            <a:endParaRPr lang="en-US" sz="20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r>
              <a:rPr lang="en-US" sz="2200">
                <a:sym typeface="Symbol" pitchFamily="18" charset="2"/>
              </a:rPr>
              <a:t>Also, from summing forces along the vehicle’s longitudinal axis gives:</a:t>
            </a:r>
            <a:endParaRPr lang="en-CA" sz="2200">
              <a:sym typeface="Symbol" pitchFamily="18" charset="2"/>
            </a:endParaRPr>
          </a:p>
        </p:txBody>
      </p:sp>
      <p:graphicFrame>
        <p:nvGraphicFramePr>
          <p:cNvPr id="23557" name="Object 5"/>
          <p:cNvGraphicFramePr>
            <a:graphicFrameLocks noChangeAspect="1"/>
          </p:cNvGraphicFramePr>
          <p:nvPr/>
        </p:nvGraphicFramePr>
        <p:xfrm>
          <a:off x="2425700" y="2376488"/>
          <a:ext cx="4267200" cy="723900"/>
        </p:xfrm>
        <a:graphic>
          <a:graphicData uri="http://schemas.openxmlformats.org/presentationml/2006/ole">
            <mc:AlternateContent xmlns:mc="http://schemas.openxmlformats.org/markup-compatibility/2006">
              <mc:Choice xmlns:v="urn:schemas-microsoft-com:vml" Requires="v">
                <p:oleObj spid="_x0000_s23573" name="Equation" r:id="rId3" imgW="2298700" imgH="393700" progId="Equation.3">
                  <p:embed/>
                </p:oleObj>
              </mc:Choice>
              <mc:Fallback>
                <p:oleObj name="Equation" r:id="rId3" imgW="2298700" imgH="393700" progId="Equation.3">
                  <p:embed/>
                  <p:pic>
                    <p:nvPicPr>
                      <p:cNvPr id="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5700" y="2376488"/>
                        <a:ext cx="4267200" cy="72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8" name="Object 6"/>
          <p:cNvGraphicFramePr>
            <a:graphicFrameLocks noChangeAspect="1"/>
          </p:cNvGraphicFramePr>
          <p:nvPr/>
        </p:nvGraphicFramePr>
        <p:xfrm>
          <a:off x="2425700" y="3228975"/>
          <a:ext cx="4343400" cy="738188"/>
        </p:xfrm>
        <a:graphic>
          <a:graphicData uri="http://schemas.openxmlformats.org/presentationml/2006/ole">
            <mc:AlternateContent xmlns:mc="http://schemas.openxmlformats.org/markup-compatibility/2006">
              <mc:Choice xmlns:v="urn:schemas-microsoft-com:vml" Requires="v">
                <p:oleObj spid="_x0000_s23574" name="Equation" r:id="rId5" imgW="2298700" imgH="393700" progId="Equation.3">
                  <p:embed/>
                </p:oleObj>
              </mc:Choice>
              <mc:Fallback>
                <p:oleObj name="Equation" r:id="rId5" imgW="2298700" imgH="393700" progId="Equation.3">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5700" y="3228975"/>
                        <a:ext cx="4343400" cy="738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559" name="Object 7"/>
          <p:cNvGraphicFramePr>
            <a:graphicFrameLocks noChangeAspect="1"/>
          </p:cNvGraphicFramePr>
          <p:nvPr/>
        </p:nvGraphicFramePr>
        <p:xfrm>
          <a:off x="2576513" y="5200650"/>
          <a:ext cx="3995737" cy="484188"/>
        </p:xfrm>
        <a:graphic>
          <a:graphicData uri="http://schemas.openxmlformats.org/presentationml/2006/ole">
            <mc:AlternateContent xmlns:mc="http://schemas.openxmlformats.org/markup-compatibility/2006">
              <mc:Choice xmlns:v="urn:schemas-microsoft-com:vml" Requires="v">
                <p:oleObj spid="_x0000_s23575" name="Equation" r:id="rId7" imgW="1955800" imgH="241300" progId="PBrush">
                  <p:embed/>
                </p:oleObj>
              </mc:Choice>
              <mc:Fallback>
                <p:oleObj name="Equation" r:id="rId7" imgW="1955800" imgH="241300" progId="PBrush">
                  <p:embed/>
                  <p:pic>
                    <p:nvPicPr>
                      <p:cNvPr id="0"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76513" y="5200650"/>
                        <a:ext cx="3995737" cy="484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3560" name="Rectangle 8"/>
          <p:cNvSpPr>
            <a:spLocks noChangeArrowheads="1"/>
          </p:cNvSpPr>
          <p:nvPr/>
        </p:nvSpPr>
        <p:spPr bwMode="auto">
          <a:xfrm>
            <a:off x="3316288" y="5861050"/>
            <a:ext cx="25066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2000">
                <a:latin typeface="Tahoma" pitchFamily="34" charset="0"/>
              </a:rPr>
              <a:t>where: </a:t>
            </a:r>
            <a:r>
              <a:rPr lang="en-US" sz="2000" i="1">
                <a:latin typeface="Tahoma" pitchFamily="34" charset="0"/>
              </a:rPr>
              <a:t>F</a:t>
            </a:r>
            <a:r>
              <a:rPr lang="en-US" sz="2000" i="1" baseline="-15000">
                <a:latin typeface="Tahoma" pitchFamily="34" charset="0"/>
              </a:rPr>
              <a:t>b</a:t>
            </a:r>
            <a:r>
              <a:rPr lang="en-US" sz="2000">
                <a:latin typeface="Tahoma" pitchFamily="34" charset="0"/>
              </a:rPr>
              <a:t> = </a:t>
            </a:r>
            <a:r>
              <a:rPr lang="en-US" sz="2000" i="1">
                <a:latin typeface="Tahoma" pitchFamily="34" charset="0"/>
              </a:rPr>
              <a:t>F</a:t>
            </a:r>
            <a:r>
              <a:rPr lang="en-US" sz="2000" i="1" baseline="-15000">
                <a:latin typeface="Tahoma" pitchFamily="34" charset="0"/>
              </a:rPr>
              <a:t>bf</a:t>
            </a:r>
            <a:r>
              <a:rPr lang="en-US" sz="2000">
                <a:latin typeface="Tahoma" pitchFamily="34" charset="0"/>
              </a:rPr>
              <a:t> + </a:t>
            </a:r>
            <a:r>
              <a:rPr lang="en-US" sz="2000" i="1">
                <a:latin typeface="Tahoma" pitchFamily="34" charset="0"/>
              </a:rPr>
              <a:t>F</a:t>
            </a:r>
            <a:r>
              <a:rPr lang="en-US" sz="2000" i="1" baseline="-15000">
                <a:latin typeface="Tahoma" pitchFamily="34" charset="0"/>
              </a:rPr>
              <a:t>br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EBC2ED0D-C647-41E2-84DD-DFE91EFE0A02}" type="slidenum">
              <a:rPr lang="en-CA" sz="1400"/>
              <a:pPr algn="r" eaLnBrk="1" hangingPunct="1"/>
              <a:t>21</a:t>
            </a:fld>
            <a:endParaRPr lang="en-CA" sz="1400"/>
          </a:p>
        </p:txBody>
      </p:sp>
      <p:sp>
        <p:nvSpPr>
          <p:cNvPr id="24579"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PRINCIPLES OF BRAKING</a:t>
            </a:r>
            <a:endParaRPr lang="en-CA" sz="2600" b="1" smtClean="0">
              <a:solidFill>
                <a:srgbClr val="FF0000"/>
              </a:solidFill>
            </a:endParaRPr>
          </a:p>
        </p:txBody>
      </p:sp>
      <p:sp>
        <p:nvSpPr>
          <p:cNvPr id="24580" name="Rectangle 3"/>
          <p:cNvSpPr>
            <a:spLocks noChangeArrowheads="1"/>
          </p:cNvSpPr>
          <p:nvPr/>
        </p:nvSpPr>
        <p:spPr bwMode="auto">
          <a:xfrm>
            <a:off x="301625" y="1184275"/>
            <a:ext cx="848042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buFontTx/>
              <a:buChar char="•"/>
            </a:pPr>
            <a:r>
              <a:rPr lang="en-US" sz="2200">
                <a:sym typeface="Symbol" pitchFamily="18" charset="2"/>
              </a:rPr>
              <a:t>Substituting the equations together yields the following equations</a:t>
            </a:r>
            <a:r>
              <a:rPr lang="en-US" sz="2200"/>
              <a:t> :</a:t>
            </a:r>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r>
              <a:rPr lang="en-US" sz="2200"/>
              <a:t>The maximum vehicle braking force (</a:t>
            </a:r>
            <a:r>
              <a:rPr lang="en-US" sz="2200" i="1"/>
              <a:t>F</a:t>
            </a:r>
            <a:r>
              <a:rPr lang="en-US" sz="2200" i="1" baseline="-15000"/>
              <a:t>b max</a:t>
            </a:r>
            <a:r>
              <a:rPr lang="en-US" sz="2200"/>
              <a:t>) is equal to the coefficient of road adhesion times the weights normal to the roadway surface:</a:t>
            </a:r>
          </a:p>
          <a:p>
            <a:pPr marL="342900" indent="-342900" eaLnBrk="0" hangingPunct="0">
              <a:spcBef>
                <a:spcPct val="20000"/>
              </a:spcBef>
              <a:buFontTx/>
              <a:buChar char="•"/>
            </a:pPr>
            <a:endParaRPr lang="en-US" sz="2200">
              <a:cs typeface="Times New Roman" pitchFamily="18" charset="0"/>
            </a:endParaRPr>
          </a:p>
          <a:p>
            <a:pPr marL="742950" lvl="1" indent="-285750" eaLnBrk="0" hangingPunct="0">
              <a:spcBef>
                <a:spcPct val="20000"/>
              </a:spcBef>
              <a:buFontTx/>
              <a:buChar char="–"/>
            </a:pPr>
            <a:endParaRPr lang="en-US" sz="2200">
              <a:cs typeface="Times New Roman" pitchFamily="18" charset="0"/>
            </a:endParaRPr>
          </a:p>
        </p:txBody>
      </p:sp>
      <p:graphicFrame>
        <p:nvGraphicFramePr>
          <p:cNvPr id="24581" name="Object 10"/>
          <p:cNvGraphicFramePr>
            <a:graphicFrameLocks noChangeAspect="1"/>
          </p:cNvGraphicFramePr>
          <p:nvPr/>
        </p:nvGraphicFramePr>
        <p:xfrm>
          <a:off x="2693988" y="1944688"/>
          <a:ext cx="2547937" cy="566737"/>
        </p:xfrm>
        <a:graphic>
          <a:graphicData uri="http://schemas.openxmlformats.org/presentationml/2006/ole">
            <mc:AlternateContent xmlns:mc="http://schemas.openxmlformats.org/markup-compatibility/2006">
              <mc:Choice xmlns:v="urn:schemas-microsoft-com:vml" Requires="v">
                <p:oleObj spid="_x0000_s24604" name="Equation" r:id="rId3" imgW="1752600" imgH="393700" progId="Equation.3">
                  <p:embed/>
                </p:oleObj>
              </mc:Choice>
              <mc:Fallback>
                <p:oleObj name="Equation" r:id="rId3" imgW="1752600" imgH="393700" progId="Equation.3">
                  <p:embed/>
                  <p:pic>
                    <p:nvPicPr>
                      <p:cNvPr id="0"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3988" y="1944688"/>
                        <a:ext cx="2547937" cy="5667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582" name="Object 11"/>
          <p:cNvGraphicFramePr>
            <a:graphicFrameLocks noChangeAspect="1"/>
          </p:cNvGraphicFramePr>
          <p:nvPr/>
        </p:nvGraphicFramePr>
        <p:xfrm>
          <a:off x="2693988" y="2578100"/>
          <a:ext cx="2547937" cy="566738"/>
        </p:xfrm>
        <a:graphic>
          <a:graphicData uri="http://schemas.openxmlformats.org/presentationml/2006/ole">
            <mc:AlternateContent xmlns:mc="http://schemas.openxmlformats.org/markup-compatibility/2006">
              <mc:Choice xmlns:v="urn:schemas-microsoft-com:vml" Requires="v">
                <p:oleObj spid="_x0000_s24605" name="Equation" r:id="rId5" imgW="1752600" imgH="393700" progId="Equation.3">
                  <p:embed/>
                </p:oleObj>
              </mc:Choice>
              <mc:Fallback>
                <p:oleObj name="Equation" r:id="rId5" imgW="1752600" imgH="393700" progId="Equation.3">
                  <p:embed/>
                  <p:pic>
                    <p:nvPicPr>
                      <p:cNvPr id="0"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3988" y="2578100"/>
                        <a:ext cx="2547937" cy="566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583" name="Object 12"/>
          <p:cNvGraphicFramePr>
            <a:graphicFrameLocks noChangeAspect="1"/>
          </p:cNvGraphicFramePr>
          <p:nvPr/>
        </p:nvGraphicFramePr>
        <p:xfrm>
          <a:off x="2563813" y="5024438"/>
          <a:ext cx="1638300" cy="460375"/>
        </p:xfrm>
        <a:graphic>
          <a:graphicData uri="http://schemas.openxmlformats.org/presentationml/2006/ole">
            <mc:AlternateContent xmlns:mc="http://schemas.openxmlformats.org/markup-compatibility/2006">
              <mc:Choice xmlns:v="urn:schemas-microsoft-com:vml" Requires="v">
                <p:oleObj spid="_x0000_s24606" name="Equation" r:id="rId7" imgW="812447" imgH="228501" progId="Equation.3">
                  <p:embed/>
                </p:oleObj>
              </mc:Choice>
              <mc:Fallback>
                <p:oleObj name="Equation" r:id="rId7" imgW="812447" imgH="228501" progId="Equation.3">
                  <p:embed/>
                  <p:pic>
                    <p:nvPicPr>
                      <p:cNvPr id="0"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63813" y="5024438"/>
                        <a:ext cx="1638300" cy="460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4" name="Text Box 13"/>
          <p:cNvSpPr txBox="1">
            <a:spLocks noChangeArrowheads="1"/>
          </p:cNvSpPr>
          <p:nvPr/>
        </p:nvSpPr>
        <p:spPr bwMode="auto">
          <a:xfrm>
            <a:off x="2438400" y="5715000"/>
            <a:ext cx="4800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000" i="1">
                <a:latin typeface="Tahoma" pitchFamily="34" charset="0"/>
                <a:sym typeface="Symbol" pitchFamily="18" charset="2"/>
              </a:rPr>
              <a:t></a:t>
            </a:r>
            <a:r>
              <a:rPr lang="en-US" sz="2000">
                <a:latin typeface="Tahoma" pitchFamily="34" charset="0"/>
                <a:sym typeface="Symbol" pitchFamily="18" charset="2"/>
              </a:rPr>
              <a:t> = coefficient of road adhesion</a:t>
            </a:r>
            <a:endParaRPr lang="en-US" sz="2000">
              <a:latin typeface="Tahoma" pitchFamily="34" charset="0"/>
            </a:endParaRPr>
          </a:p>
        </p:txBody>
      </p:sp>
      <p:graphicFrame>
        <p:nvGraphicFramePr>
          <p:cNvPr id="24585" name="Object 14"/>
          <p:cNvGraphicFramePr>
            <a:graphicFrameLocks noChangeAspect="1"/>
          </p:cNvGraphicFramePr>
          <p:nvPr/>
        </p:nvGraphicFramePr>
        <p:xfrm>
          <a:off x="2592388" y="4400550"/>
          <a:ext cx="1536700" cy="442913"/>
        </p:xfrm>
        <a:graphic>
          <a:graphicData uri="http://schemas.openxmlformats.org/presentationml/2006/ole">
            <mc:AlternateContent xmlns:mc="http://schemas.openxmlformats.org/markup-compatibility/2006">
              <mc:Choice xmlns:v="urn:schemas-microsoft-com:vml" Requires="v">
                <p:oleObj spid="_x0000_s24607" name="Equation" r:id="rId9" imgW="838200" imgH="241300" progId="Equation.3">
                  <p:embed/>
                </p:oleObj>
              </mc:Choice>
              <mc:Fallback>
                <p:oleObj name="Equation" r:id="rId9" imgW="838200" imgH="241300" progId="Equation.3">
                  <p:embed/>
                  <p:pic>
                    <p:nvPicPr>
                      <p:cNvPr id="0" name="Picture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2388" y="4400550"/>
                        <a:ext cx="1536700" cy="442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586" name="Text Box 15"/>
          <p:cNvSpPr txBox="1">
            <a:spLocks noChangeArrowheads="1"/>
          </p:cNvSpPr>
          <p:nvPr/>
        </p:nvSpPr>
        <p:spPr bwMode="auto">
          <a:xfrm>
            <a:off x="5243513" y="4408488"/>
            <a:ext cx="26304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latin typeface="Tahoma" pitchFamily="34" charset="0"/>
              </a:rPr>
              <a:t>(front braking force)</a:t>
            </a:r>
          </a:p>
        </p:txBody>
      </p:sp>
      <p:sp>
        <p:nvSpPr>
          <p:cNvPr id="24587" name="Text Box 16"/>
          <p:cNvSpPr txBox="1">
            <a:spLocks noChangeArrowheads="1"/>
          </p:cNvSpPr>
          <p:nvPr/>
        </p:nvSpPr>
        <p:spPr bwMode="auto">
          <a:xfrm>
            <a:off x="5241925" y="5033963"/>
            <a:ext cx="285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latin typeface="Tahoma" pitchFamily="34" charset="0"/>
              </a:rPr>
              <a:t>(rear braking force)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A320F6E8-660F-4240-9772-3B519885E919}" type="slidenum">
              <a:rPr lang="en-CA" sz="1400"/>
              <a:pPr algn="r" eaLnBrk="1" hangingPunct="1"/>
              <a:t>22</a:t>
            </a:fld>
            <a:endParaRPr lang="en-CA" sz="1400"/>
          </a:p>
        </p:txBody>
      </p:sp>
      <p:sp>
        <p:nvSpPr>
          <p:cNvPr id="25603"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PRINCIPLES OF BRAKING</a:t>
            </a:r>
            <a:endParaRPr lang="en-CA" sz="2600" b="1" smtClean="0">
              <a:solidFill>
                <a:srgbClr val="FF0000"/>
              </a:solidFill>
            </a:endParaRPr>
          </a:p>
        </p:txBody>
      </p:sp>
      <p:sp>
        <p:nvSpPr>
          <p:cNvPr id="25604" name="Rectangle 3"/>
          <p:cNvSpPr>
            <a:spLocks noChangeArrowheads="1"/>
          </p:cNvSpPr>
          <p:nvPr/>
        </p:nvSpPr>
        <p:spPr bwMode="auto">
          <a:xfrm>
            <a:off x="301625" y="1184275"/>
            <a:ext cx="848042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buFontTx/>
              <a:buChar char="•"/>
            </a:pPr>
            <a:r>
              <a:rPr lang="en-US" sz="2200">
                <a:sym typeface="Symbol" pitchFamily="18" charset="2"/>
              </a:rPr>
              <a:t>Substituting the equations together again yields the following equations</a:t>
            </a:r>
            <a:r>
              <a:rPr lang="en-US" sz="2200"/>
              <a:t> :</a:t>
            </a:r>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spcBef>
                <a:spcPct val="60000"/>
              </a:spcBef>
              <a:buFontTx/>
              <a:buChar char="•"/>
            </a:pPr>
            <a:r>
              <a:rPr lang="en-US" sz="2200"/>
              <a:t>To develop maximum braking forces, the tires should be at the point of impending slide.</a:t>
            </a:r>
          </a:p>
          <a:p>
            <a:pPr marL="342900" indent="-342900" eaLnBrk="0" hangingPunct="0">
              <a:spcBef>
                <a:spcPct val="60000"/>
              </a:spcBef>
              <a:buFontTx/>
              <a:buChar char="•"/>
            </a:pPr>
            <a:r>
              <a:rPr lang="en-US" sz="2200"/>
              <a:t>If the tires begin to slide (i.e., the brakes lock), a significant reduction in road adhesion will result.</a:t>
            </a:r>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742950" lvl="1" indent="-285750" eaLnBrk="0" hangingPunct="0">
              <a:spcBef>
                <a:spcPct val="20000"/>
              </a:spcBef>
              <a:buFontTx/>
              <a:buChar char="–"/>
            </a:pPr>
            <a:endParaRPr lang="en-US" sz="2200">
              <a:cs typeface="Times New Roman" pitchFamily="18" charset="0"/>
            </a:endParaRPr>
          </a:p>
        </p:txBody>
      </p:sp>
      <p:graphicFrame>
        <p:nvGraphicFramePr>
          <p:cNvPr id="25605" name="Object 12"/>
          <p:cNvGraphicFramePr>
            <a:graphicFrameLocks noChangeAspect="1"/>
          </p:cNvGraphicFramePr>
          <p:nvPr/>
        </p:nvGraphicFramePr>
        <p:xfrm>
          <a:off x="2638425" y="2005013"/>
          <a:ext cx="2711450" cy="595312"/>
        </p:xfrm>
        <a:graphic>
          <a:graphicData uri="http://schemas.openxmlformats.org/presentationml/2006/ole">
            <mc:AlternateContent xmlns:mc="http://schemas.openxmlformats.org/markup-compatibility/2006">
              <mc:Choice xmlns:v="urn:schemas-microsoft-com:vml" Requires="v">
                <p:oleObj spid="_x0000_s25615" name="Equation" r:id="rId3" imgW="1777229" imgH="393529" progId="Equation.3">
                  <p:embed/>
                </p:oleObj>
              </mc:Choice>
              <mc:Fallback>
                <p:oleObj name="Equation" r:id="rId3" imgW="1777229" imgH="393529"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8425" y="2005013"/>
                        <a:ext cx="2711450" cy="595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606" name="Object 13"/>
          <p:cNvGraphicFramePr>
            <a:graphicFrameLocks noChangeAspect="1"/>
          </p:cNvGraphicFramePr>
          <p:nvPr/>
        </p:nvGraphicFramePr>
        <p:xfrm>
          <a:off x="2673350" y="2927350"/>
          <a:ext cx="2828925" cy="615950"/>
        </p:xfrm>
        <a:graphic>
          <a:graphicData uri="http://schemas.openxmlformats.org/presentationml/2006/ole">
            <mc:AlternateContent xmlns:mc="http://schemas.openxmlformats.org/markup-compatibility/2006">
              <mc:Choice xmlns:v="urn:schemas-microsoft-com:vml" Requires="v">
                <p:oleObj spid="_x0000_s25616" name="Equation" r:id="rId5" imgW="1790700" imgH="393700" progId="Equation.3">
                  <p:embed/>
                </p:oleObj>
              </mc:Choice>
              <mc:Fallback>
                <p:oleObj name="Equation" r:id="rId5" imgW="1790700" imgH="393700"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73350" y="2927350"/>
                        <a:ext cx="2828925" cy="615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E4AE418A-0D7C-423F-B588-AF89BB1709C5}" type="slidenum">
              <a:rPr lang="en-CA" sz="1400"/>
              <a:pPr algn="r" eaLnBrk="1" hangingPunct="1"/>
              <a:t>23</a:t>
            </a:fld>
            <a:endParaRPr lang="en-CA" sz="1400"/>
          </a:p>
        </p:txBody>
      </p:sp>
      <p:sp>
        <p:nvSpPr>
          <p:cNvPr id="26627"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EXAMPLE 4</a:t>
            </a:r>
            <a:endParaRPr lang="en-CA" sz="2600" b="1" smtClean="0">
              <a:solidFill>
                <a:srgbClr val="FF0000"/>
              </a:solidFill>
            </a:endParaRPr>
          </a:p>
        </p:txBody>
      </p:sp>
      <p:sp>
        <p:nvSpPr>
          <p:cNvPr id="23556" name="Rectangle 3"/>
          <p:cNvSpPr>
            <a:spLocks noChangeArrowheads="1"/>
          </p:cNvSpPr>
          <p:nvPr/>
        </p:nvSpPr>
        <p:spPr bwMode="auto">
          <a:xfrm>
            <a:off x="301625" y="1184275"/>
            <a:ext cx="8480425" cy="2898775"/>
          </a:xfrm>
          <a:prstGeom prst="rect">
            <a:avLst/>
          </a:prstGeom>
          <a:noFill/>
          <a:ln>
            <a:noFill/>
          </a:ln>
          <a:extLst/>
        </p:spPr>
        <p:txBody>
          <a:bodyPr/>
          <a:lstStyle/>
          <a:p>
            <a:pPr algn="just" eaLnBrk="0" hangingPunct="0">
              <a:defRPr/>
            </a:pPr>
            <a:r>
              <a:rPr lang="en-US" sz="2400" dirty="0"/>
              <a:t>Calculate the minimum coefficient of road adhesion to ensure that a car will not slide given that the car is front-wheel driven with the braking force produced at tire-pavement contact point is 2.1 </a:t>
            </a:r>
            <a:r>
              <a:rPr lang="en-US" sz="2400" dirty="0" err="1"/>
              <a:t>kN</a:t>
            </a:r>
            <a:r>
              <a:rPr lang="en-US" sz="2400" dirty="0"/>
              <a:t>, the car speed is 90 km/h, its weight is 8.7 </a:t>
            </a:r>
            <a:r>
              <a:rPr lang="en-US" sz="2400" dirty="0" err="1"/>
              <a:t>kN</a:t>
            </a:r>
            <a:r>
              <a:rPr lang="en-US" sz="2400" dirty="0"/>
              <a:t> and the length of its wheel base is 1.95 m with its center of gravity is at distance 0.90 m from the front axle and at height 0.55 m above roadway surface.</a:t>
            </a:r>
          </a:p>
          <a:p>
            <a:pPr eaLnBrk="0" hangingPunct="0">
              <a:defRPr/>
            </a:pPr>
            <a:endParaRPr lang="en-US" sz="2400" dirty="0"/>
          </a:p>
          <a:p>
            <a:pPr algn="ctr" eaLnBrk="0" hangingPunct="0">
              <a:defRPr/>
            </a:pPr>
            <a:r>
              <a:rPr lang="en-US" sz="2400" dirty="0"/>
              <a:t>[</a:t>
            </a:r>
            <a:r>
              <a:rPr lang="en-US" sz="2200" i="1" dirty="0">
                <a:solidFill>
                  <a:srgbClr val="0000FF"/>
                </a:solidFill>
              </a:rPr>
              <a:t>see whiteboard</a:t>
            </a:r>
            <a:r>
              <a:rPr lang="en-US" sz="2400" dirty="0"/>
              <a:t>]</a:t>
            </a:r>
            <a:endParaRPr lang="en-US" sz="2200" dirty="0"/>
          </a:p>
          <a:p>
            <a:pPr marL="342900" indent="-342900" eaLnBrk="0" hangingPunct="0">
              <a:buFontTx/>
              <a:buChar char="•"/>
              <a:defRPr/>
            </a:pPr>
            <a:endParaRPr lang="en-US" sz="2200" dirty="0"/>
          </a:p>
          <a:p>
            <a:pPr marL="342900" indent="-342900" eaLnBrk="0" hangingPunct="0">
              <a:buFontTx/>
              <a:buChar char="•"/>
              <a:defRPr/>
            </a:pPr>
            <a:endParaRPr lang="en-US" sz="2200" dirty="0"/>
          </a:p>
          <a:p>
            <a:pPr marL="342900" indent="-342900" eaLnBrk="0" hangingPunct="0">
              <a:buFontTx/>
              <a:buChar char="•"/>
              <a:defRPr/>
            </a:pPr>
            <a:endParaRPr lang="en-US" sz="2200" dirty="0"/>
          </a:p>
          <a:p>
            <a:pPr marL="742950" lvl="1" indent="-285750" eaLnBrk="0" hangingPunct="0">
              <a:spcBef>
                <a:spcPct val="20000"/>
              </a:spcBef>
              <a:buFontTx/>
              <a:buChar char="–"/>
              <a:defRPr/>
            </a:pPr>
            <a:endParaRPr lang="en-US" sz="2200" dirty="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5631971E-1F4A-4B9C-9B25-D877726A7DC1}" type="slidenum">
              <a:rPr lang="en-CA" sz="1400"/>
              <a:pPr algn="r" eaLnBrk="1" hangingPunct="1"/>
              <a:t>3</a:t>
            </a:fld>
            <a:endParaRPr lang="en-CA" sz="1400"/>
          </a:p>
        </p:txBody>
      </p:sp>
      <p:sp>
        <p:nvSpPr>
          <p:cNvPr id="6147"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TRACTIVE EFFORT AND RESISTANCE</a:t>
            </a:r>
            <a:endParaRPr lang="en-CA" sz="2600" b="1" smtClean="0">
              <a:solidFill>
                <a:srgbClr val="FF0000"/>
              </a:solidFill>
            </a:endParaRPr>
          </a:p>
        </p:txBody>
      </p:sp>
      <p:sp>
        <p:nvSpPr>
          <p:cNvPr id="6148" name="Rectangle 3"/>
          <p:cNvSpPr>
            <a:spLocks noChangeArrowheads="1"/>
          </p:cNvSpPr>
          <p:nvPr/>
        </p:nvSpPr>
        <p:spPr bwMode="auto">
          <a:xfrm>
            <a:off x="301625" y="1184275"/>
            <a:ext cx="8575675" cy="494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t>These are the opposing forces that determine straight-line performance of road vehicles.</a:t>
            </a:r>
          </a:p>
          <a:p>
            <a:pPr marL="342900" indent="-342900" eaLnBrk="0" hangingPunct="0">
              <a:spcBef>
                <a:spcPct val="20000"/>
              </a:spcBef>
              <a:buFontTx/>
              <a:buChar char="•"/>
            </a:pPr>
            <a:r>
              <a:rPr lang="en-US" sz="2200"/>
              <a:t>Tractive effort </a:t>
            </a:r>
            <a:r>
              <a:rPr lang="en-US" sz="2200">
                <a:cs typeface="Times New Roman" pitchFamily="18" charset="0"/>
              </a:rPr>
              <a:t>is simply the force available at the roadway surface to perform work (expressed in lbs [N]).</a:t>
            </a:r>
            <a:r>
              <a:rPr lang="en-US" sz="2200"/>
              <a:t> </a:t>
            </a:r>
          </a:p>
          <a:p>
            <a:pPr marL="342900" indent="-342900" eaLnBrk="0" hangingPunct="0">
              <a:spcBef>
                <a:spcPct val="20000"/>
              </a:spcBef>
              <a:buFontTx/>
              <a:buChar char="•"/>
            </a:pPr>
            <a:r>
              <a:rPr lang="en-US" sz="2200">
                <a:cs typeface="Times New Roman" pitchFamily="18" charset="0"/>
              </a:rPr>
              <a:t>Resistance (expressed in lbs [N]) is defined as the force impeding vehicle motion.</a:t>
            </a:r>
          </a:p>
          <a:p>
            <a:pPr marL="342900" indent="-342900" eaLnBrk="0" hangingPunct="0">
              <a:spcBef>
                <a:spcPct val="20000"/>
              </a:spcBef>
              <a:buFontTx/>
              <a:buChar char="•"/>
            </a:pPr>
            <a:r>
              <a:rPr lang="en-US" sz="2200">
                <a:cs typeface="Times New Roman" pitchFamily="18" charset="0"/>
              </a:rPr>
              <a:t>Three major sources of vehicle resistance are:</a:t>
            </a:r>
          </a:p>
          <a:p>
            <a:pPr marL="742950" lvl="1" indent="-285750" eaLnBrk="0" hangingPunct="0">
              <a:spcBef>
                <a:spcPct val="20000"/>
              </a:spcBef>
              <a:buFontTx/>
              <a:buChar char="–"/>
            </a:pPr>
            <a:r>
              <a:rPr lang="en-US" sz="2000">
                <a:cs typeface="Times New Roman" pitchFamily="18" charset="0"/>
              </a:rPr>
              <a:t>Aerodynamic</a:t>
            </a:r>
            <a:endParaRPr lang="en-US" sz="2000"/>
          </a:p>
          <a:p>
            <a:pPr marL="742950" lvl="1" indent="-285750" eaLnBrk="0" hangingPunct="0">
              <a:spcBef>
                <a:spcPct val="20000"/>
              </a:spcBef>
              <a:buFontTx/>
              <a:buChar char="–"/>
            </a:pPr>
            <a:r>
              <a:rPr lang="en-US" sz="2000">
                <a:cs typeface="Times New Roman" pitchFamily="18" charset="0"/>
              </a:rPr>
              <a:t>Rolling (originates from the roadway surface-tire interface)</a:t>
            </a:r>
            <a:endParaRPr lang="en-US" sz="2000"/>
          </a:p>
          <a:p>
            <a:pPr marL="742950" lvl="1" indent="-285750" eaLnBrk="0" hangingPunct="0">
              <a:spcBef>
                <a:spcPct val="20000"/>
              </a:spcBef>
              <a:buFontTx/>
              <a:buChar char="–"/>
            </a:pPr>
            <a:r>
              <a:rPr lang="en-US" sz="2000">
                <a:cs typeface="Times New Roman" pitchFamily="18" charset="0"/>
              </a:rPr>
              <a:t>Grade or gravitational</a:t>
            </a:r>
          </a:p>
          <a:p>
            <a:pPr marL="342900" indent="-342900">
              <a:spcBef>
                <a:spcPct val="20000"/>
              </a:spcBef>
              <a:buFontTx/>
              <a:buChar char="•"/>
            </a:pPr>
            <a:endParaRPr lang="en-CA" sz="20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502DABAD-B953-443E-8580-29E6909BA8DB}" type="slidenum">
              <a:rPr lang="en-CA" sz="1400"/>
              <a:pPr algn="r" eaLnBrk="1" hangingPunct="1"/>
              <a:t>4</a:t>
            </a:fld>
            <a:endParaRPr lang="en-CA" sz="1400"/>
          </a:p>
        </p:txBody>
      </p:sp>
      <p:sp>
        <p:nvSpPr>
          <p:cNvPr id="7171"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TRACTIVE EFFORT AND RESISTANCE</a:t>
            </a:r>
            <a:endParaRPr lang="en-CA" sz="2600" b="1" smtClean="0">
              <a:solidFill>
                <a:srgbClr val="FF0000"/>
              </a:solidFill>
            </a:endParaRPr>
          </a:p>
        </p:txBody>
      </p:sp>
      <p:sp>
        <p:nvSpPr>
          <p:cNvPr id="7172" name="Text Box 5"/>
          <p:cNvSpPr txBox="1">
            <a:spLocks noChangeArrowheads="1"/>
          </p:cNvSpPr>
          <p:nvPr/>
        </p:nvSpPr>
        <p:spPr bwMode="auto">
          <a:xfrm>
            <a:off x="2651125" y="5010150"/>
            <a:ext cx="4191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000" i="1">
                <a:latin typeface="Tahoma" pitchFamily="34" charset="0"/>
              </a:rPr>
              <a:t>F</a:t>
            </a:r>
            <a:r>
              <a:rPr lang="en-US" sz="2000" i="1" baseline="-10000">
                <a:latin typeface="Tahoma" pitchFamily="34" charset="0"/>
              </a:rPr>
              <a:t>f</a:t>
            </a:r>
            <a:r>
              <a:rPr lang="en-US" sz="2000" i="1">
                <a:latin typeface="Tahoma" pitchFamily="34" charset="0"/>
              </a:rPr>
              <a:t> </a:t>
            </a:r>
            <a:r>
              <a:rPr lang="en-US" sz="2000">
                <a:latin typeface="Tahoma" pitchFamily="34" charset="0"/>
              </a:rPr>
              <a:t>+</a:t>
            </a:r>
            <a:r>
              <a:rPr lang="en-US" sz="2000" i="1">
                <a:latin typeface="Tahoma" pitchFamily="34" charset="0"/>
              </a:rPr>
              <a:t> F</a:t>
            </a:r>
            <a:r>
              <a:rPr lang="en-US" sz="2000" i="1" baseline="-10000">
                <a:latin typeface="Tahoma" pitchFamily="34" charset="0"/>
              </a:rPr>
              <a:t>r</a:t>
            </a:r>
            <a:r>
              <a:rPr lang="en-US" sz="2000" i="1">
                <a:latin typeface="Tahoma" pitchFamily="34" charset="0"/>
              </a:rPr>
              <a:t> </a:t>
            </a:r>
            <a:r>
              <a:rPr lang="en-US" sz="2000">
                <a:latin typeface="Tahoma" pitchFamily="34" charset="0"/>
              </a:rPr>
              <a:t>=</a:t>
            </a:r>
            <a:r>
              <a:rPr lang="en-US" sz="2000" i="1">
                <a:latin typeface="Tahoma" pitchFamily="34" charset="0"/>
              </a:rPr>
              <a:t> ma </a:t>
            </a:r>
            <a:r>
              <a:rPr lang="en-US" sz="2000">
                <a:latin typeface="Tahoma" pitchFamily="34" charset="0"/>
              </a:rPr>
              <a:t>+</a:t>
            </a:r>
            <a:r>
              <a:rPr lang="en-US" sz="2000" i="1">
                <a:latin typeface="Tahoma" pitchFamily="34" charset="0"/>
              </a:rPr>
              <a:t> R</a:t>
            </a:r>
            <a:r>
              <a:rPr lang="en-US" sz="2000" i="1" baseline="-10000">
                <a:latin typeface="Tahoma" pitchFamily="34" charset="0"/>
              </a:rPr>
              <a:t>a</a:t>
            </a:r>
            <a:r>
              <a:rPr lang="en-US" sz="2000" i="1">
                <a:latin typeface="Tahoma" pitchFamily="34" charset="0"/>
              </a:rPr>
              <a:t> </a:t>
            </a:r>
            <a:r>
              <a:rPr lang="en-US" sz="2000">
                <a:latin typeface="Tahoma" pitchFamily="34" charset="0"/>
              </a:rPr>
              <a:t>+</a:t>
            </a:r>
            <a:r>
              <a:rPr lang="en-US" sz="2000" i="1">
                <a:latin typeface="Tahoma" pitchFamily="34" charset="0"/>
              </a:rPr>
              <a:t> R</a:t>
            </a:r>
            <a:r>
              <a:rPr lang="en-US" sz="2000" i="1" baseline="-10000">
                <a:latin typeface="Tahoma" pitchFamily="34" charset="0"/>
              </a:rPr>
              <a:t>rlf</a:t>
            </a:r>
            <a:r>
              <a:rPr lang="en-US" sz="2000" i="1">
                <a:latin typeface="Tahoma" pitchFamily="34" charset="0"/>
              </a:rPr>
              <a:t> </a:t>
            </a:r>
            <a:r>
              <a:rPr lang="en-US" sz="2000">
                <a:latin typeface="Tahoma" pitchFamily="34" charset="0"/>
              </a:rPr>
              <a:t>+</a:t>
            </a:r>
            <a:r>
              <a:rPr lang="en-US" sz="2000" i="1">
                <a:latin typeface="Tahoma" pitchFamily="34" charset="0"/>
              </a:rPr>
              <a:t> R</a:t>
            </a:r>
            <a:r>
              <a:rPr lang="en-US" sz="2000" i="1" baseline="-10000">
                <a:latin typeface="Tahoma" pitchFamily="34" charset="0"/>
              </a:rPr>
              <a:t>rlr</a:t>
            </a:r>
            <a:r>
              <a:rPr lang="en-US" sz="2000" i="1">
                <a:latin typeface="Tahoma" pitchFamily="34" charset="0"/>
              </a:rPr>
              <a:t> </a:t>
            </a:r>
            <a:r>
              <a:rPr lang="en-US" sz="2000">
                <a:latin typeface="Tahoma" pitchFamily="34" charset="0"/>
              </a:rPr>
              <a:t>+</a:t>
            </a:r>
            <a:r>
              <a:rPr lang="en-US" sz="2000" i="1">
                <a:latin typeface="Tahoma" pitchFamily="34" charset="0"/>
              </a:rPr>
              <a:t> R</a:t>
            </a:r>
            <a:r>
              <a:rPr lang="en-US" sz="2000" i="1" baseline="-10000">
                <a:latin typeface="Tahoma" pitchFamily="34" charset="0"/>
              </a:rPr>
              <a:t>g</a:t>
            </a:r>
          </a:p>
        </p:txBody>
      </p:sp>
      <p:sp>
        <p:nvSpPr>
          <p:cNvPr id="7173" name="Text Box 6"/>
          <p:cNvSpPr txBox="1">
            <a:spLocks noChangeArrowheads="1"/>
          </p:cNvSpPr>
          <p:nvPr/>
        </p:nvSpPr>
        <p:spPr bwMode="auto">
          <a:xfrm>
            <a:off x="3090863" y="5640388"/>
            <a:ext cx="2895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000" i="1">
                <a:latin typeface="Tahoma" pitchFamily="34" charset="0"/>
              </a:rPr>
              <a:t>F</a:t>
            </a:r>
            <a:r>
              <a:rPr lang="en-US" sz="2000">
                <a:latin typeface="Tahoma" pitchFamily="34" charset="0"/>
              </a:rPr>
              <a:t> = </a:t>
            </a:r>
            <a:r>
              <a:rPr lang="en-US" sz="2000" i="1">
                <a:latin typeface="Tahoma" pitchFamily="34" charset="0"/>
              </a:rPr>
              <a:t>ma</a:t>
            </a:r>
            <a:r>
              <a:rPr lang="en-US" sz="2000">
                <a:latin typeface="Tahoma" pitchFamily="34" charset="0"/>
              </a:rPr>
              <a:t> + </a:t>
            </a:r>
            <a:r>
              <a:rPr lang="en-US" sz="2000" i="1">
                <a:latin typeface="Tahoma" pitchFamily="34" charset="0"/>
              </a:rPr>
              <a:t>R</a:t>
            </a:r>
            <a:r>
              <a:rPr lang="en-US" sz="2000" i="1" baseline="-10000">
                <a:latin typeface="Tahoma" pitchFamily="34" charset="0"/>
              </a:rPr>
              <a:t>a</a:t>
            </a:r>
            <a:r>
              <a:rPr lang="en-US" sz="2000">
                <a:latin typeface="Tahoma" pitchFamily="34" charset="0"/>
              </a:rPr>
              <a:t> + </a:t>
            </a:r>
            <a:r>
              <a:rPr lang="en-US" sz="2000" i="1">
                <a:latin typeface="Tahoma" pitchFamily="34" charset="0"/>
              </a:rPr>
              <a:t>R</a:t>
            </a:r>
            <a:r>
              <a:rPr lang="en-US" sz="2000" i="1" baseline="-10000">
                <a:latin typeface="Tahoma" pitchFamily="34" charset="0"/>
              </a:rPr>
              <a:t>rl</a:t>
            </a:r>
            <a:r>
              <a:rPr lang="en-US" sz="2000">
                <a:latin typeface="Tahoma" pitchFamily="34" charset="0"/>
              </a:rPr>
              <a:t> + </a:t>
            </a:r>
            <a:r>
              <a:rPr lang="en-US" sz="2000" i="1">
                <a:latin typeface="Tahoma" pitchFamily="34" charset="0"/>
              </a:rPr>
              <a:t>R</a:t>
            </a:r>
            <a:r>
              <a:rPr lang="en-US" sz="2000" i="1" baseline="-10000">
                <a:latin typeface="Tahoma" pitchFamily="34" charset="0"/>
              </a:rPr>
              <a:t>g</a:t>
            </a:r>
          </a:p>
        </p:txBody>
      </p:sp>
      <p:graphicFrame>
        <p:nvGraphicFramePr>
          <p:cNvPr id="7174" name="Object 7"/>
          <p:cNvGraphicFramePr>
            <a:graphicFrameLocks noChangeAspect="1"/>
          </p:cNvGraphicFramePr>
          <p:nvPr/>
        </p:nvGraphicFramePr>
        <p:xfrm>
          <a:off x="1885950" y="1471613"/>
          <a:ext cx="5343525" cy="3478212"/>
        </p:xfrm>
        <a:graphic>
          <a:graphicData uri="http://schemas.openxmlformats.org/presentationml/2006/ole">
            <mc:AlternateContent xmlns:mc="http://schemas.openxmlformats.org/markup-compatibility/2006">
              <mc:Choice xmlns:v="urn:schemas-microsoft-com:vml" Requires="v">
                <p:oleObj spid="_x0000_s7179" name="Bitmap Image" r:id="rId3" imgW="6601746" imgH="4296375" progId="PBrush">
                  <p:embed/>
                </p:oleObj>
              </mc:Choice>
              <mc:Fallback>
                <p:oleObj name="Bitmap Image" r:id="rId3" imgW="6601746" imgH="4296375" progId="PBrush">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5950" y="1471613"/>
                        <a:ext cx="5343525" cy="3478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AEDECCBB-8C9D-481D-9D01-26701191A306}" type="slidenum">
              <a:rPr lang="en-CA" sz="1400"/>
              <a:pPr algn="r" eaLnBrk="1" hangingPunct="1"/>
              <a:t>5</a:t>
            </a:fld>
            <a:endParaRPr lang="en-CA" sz="1400"/>
          </a:p>
        </p:txBody>
      </p:sp>
      <p:sp>
        <p:nvSpPr>
          <p:cNvPr id="8195"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AERODYNAMIC RESISTANCE</a:t>
            </a:r>
            <a:endParaRPr lang="en-CA" sz="2600" b="1" smtClean="0">
              <a:solidFill>
                <a:srgbClr val="FF0000"/>
              </a:solidFill>
            </a:endParaRPr>
          </a:p>
        </p:txBody>
      </p:sp>
      <p:sp>
        <p:nvSpPr>
          <p:cNvPr id="8196" name="Rectangle 3"/>
          <p:cNvSpPr>
            <a:spLocks noChangeArrowheads="1"/>
          </p:cNvSpPr>
          <p:nvPr/>
        </p:nvSpPr>
        <p:spPr bwMode="auto">
          <a:xfrm>
            <a:off x="301625" y="1184275"/>
            <a:ext cx="8575675" cy="494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buFontTx/>
              <a:buChar char="•"/>
            </a:pPr>
            <a:r>
              <a:rPr lang="en-US" sz="2200">
                <a:cs typeface="Times New Roman" pitchFamily="18" charset="0"/>
              </a:rPr>
              <a:t>It can have significant impacts on vehicle performance, particularly at high speeds.</a:t>
            </a:r>
          </a:p>
          <a:p>
            <a:pPr marL="342900" indent="-342900" eaLnBrk="0" hangingPunct="0">
              <a:buFontTx/>
              <a:buChar char="•"/>
            </a:pPr>
            <a:r>
              <a:rPr lang="en-US" sz="2200">
                <a:cs typeface="Times New Roman" pitchFamily="18" charset="0"/>
              </a:rPr>
              <a:t>It can be determined using the following equation:</a:t>
            </a:r>
            <a:r>
              <a:rPr lang="en-US" sz="3600"/>
              <a:t> </a:t>
            </a:r>
          </a:p>
          <a:p>
            <a:pPr marL="342900" indent="-342900" eaLnBrk="0" hangingPunct="0">
              <a:spcBef>
                <a:spcPct val="20000"/>
              </a:spcBef>
              <a:buFontTx/>
              <a:buChar char="•"/>
            </a:pPr>
            <a:endParaRPr lang="en-CA" sz="2000"/>
          </a:p>
        </p:txBody>
      </p:sp>
      <p:graphicFrame>
        <p:nvGraphicFramePr>
          <p:cNvPr id="8197" name="Object 5"/>
          <p:cNvGraphicFramePr>
            <a:graphicFrameLocks noChangeAspect="1"/>
          </p:cNvGraphicFramePr>
          <p:nvPr/>
        </p:nvGraphicFramePr>
        <p:xfrm>
          <a:off x="3300413" y="2762250"/>
          <a:ext cx="1981200" cy="777875"/>
        </p:xfrm>
        <a:graphic>
          <a:graphicData uri="http://schemas.openxmlformats.org/presentationml/2006/ole">
            <mc:AlternateContent xmlns:mc="http://schemas.openxmlformats.org/markup-compatibility/2006">
              <mc:Choice xmlns:v="urn:schemas-microsoft-com:vml" Requires="v">
                <p:oleObj spid="_x0000_s8203" name="Equation" r:id="rId3" imgW="1002865" imgH="393529" progId="Equation.3">
                  <p:embed/>
                </p:oleObj>
              </mc:Choice>
              <mc:Fallback>
                <p:oleObj name="Equation" r:id="rId3" imgW="1002865" imgH="393529" progId="Equation.3">
                  <p:embed/>
                  <p:pic>
                    <p:nvPicPr>
                      <p:cNvPr id="0"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0413" y="2762250"/>
                        <a:ext cx="1981200" cy="777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8" name="Text Box 6"/>
          <p:cNvSpPr txBox="1">
            <a:spLocks noChangeArrowheads="1"/>
          </p:cNvSpPr>
          <p:nvPr/>
        </p:nvSpPr>
        <p:spPr bwMode="auto">
          <a:xfrm>
            <a:off x="900113" y="3594100"/>
            <a:ext cx="609600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000" b="1" u="sng">
                <a:latin typeface="Tahoma" pitchFamily="34" charset="0"/>
                <a:cs typeface="Times New Roman" pitchFamily="18" charset="0"/>
              </a:rPr>
              <a:t>Where:</a:t>
            </a:r>
          </a:p>
          <a:p>
            <a:pPr eaLnBrk="1" hangingPunct="1">
              <a:spcBef>
                <a:spcPct val="50000"/>
              </a:spcBef>
            </a:pPr>
            <a:r>
              <a:rPr lang="en-US" sz="2000" i="1">
                <a:latin typeface="Tahoma" pitchFamily="34" charset="0"/>
                <a:cs typeface="Times New Roman" pitchFamily="18" charset="0"/>
              </a:rPr>
              <a:t>R</a:t>
            </a:r>
            <a:r>
              <a:rPr lang="en-US" sz="2000" i="1" baseline="-10000">
                <a:latin typeface="Tahoma" pitchFamily="34" charset="0"/>
                <a:cs typeface="Times New Roman" pitchFamily="18" charset="0"/>
              </a:rPr>
              <a:t>a</a:t>
            </a:r>
            <a:r>
              <a:rPr lang="en-US" sz="2000">
                <a:latin typeface="Tahoma" pitchFamily="34" charset="0"/>
                <a:cs typeface="Times New Roman" pitchFamily="18" charset="0"/>
              </a:rPr>
              <a:t> 	= aerodynamic resistance in lb (N)</a:t>
            </a:r>
            <a:r>
              <a:rPr lang="en-US" sz="2000" i="1">
                <a:latin typeface="Tahoma" pitchFamily="34" charset="0"/>
                <a:cs typeface="Times New Roman" pitchFamily="18" charset="0"/>
              </a:rPr>
              <a:t/>
            </a:r>
            <a:br>
              <a:rPr lang="en-US" sz="2000" i="1">
                <a:latin typeface="Tahoma" pitchFamily="34" charset="0"/>
                <a:cs typeface="Times New Roman" pitchFamily="18" charset="0"/>
              </a:rPr>
            </a:br>
            <a:r>
              <a:rPr lang="en-US" sz="2000" i="1">
                <a:latin typeface="Tahoma" pitchFamily="34" charset="0"/>
                <a:cs typeface="Times New Roman" pitchFamily="18" charset="0"/>
              </a:rPr>
              <a:t>ρ</a:t>
            </a:r>
            <a:r>
              <a:rPr lang="en-US" sz="2000">
                <a:latin typeface="Tahoma" pitchFamily="34" charset="0"/>
                <a:cs typeface="Times New Roman" pitchFamily="18" charset="0"/>
              </a:rPr>
              <a:t> (rho) 	= air density in slugs/ft</a:t>
            </a:r>
            <a:r>
              <a:rPr lang="en-US" sz="2000" baseline="25000">
                <a:latin typeface="Tahoma" pitchFamily="34" charset="0"/>
                <a:cs typeface="Times New Roman" pitchFamily="18" charset="0"/>
              </a:rPr>
              <a:t>3</a:t>
            </a:r>
            <a:r>
              <a:rPr lang="en-US" sz="2000">
                <a:latin typeface="Tahoma" pitchFamily="34" charset="0"/>
                <a:cs typeface="Times New Roman" pitchFamily="18" charset="0"/>
              </a:rPr>
              <a:t> (kg/m</a:t>
            </a:r>
            <a:r>
              <a:rPr lang="en-US" sz="2000" baseline="25000">
                <a:latin typeface="Tahoma" pitchFamily="34" charset="0"/>
                <a:cs typeface="Times New Roman" pitchFamily="18" charset="0"/>
              </a:rPr>
              <a:t>3</a:t>
            </a:r>
            <a:r>
              <a:rPr lang="en-US" sz="2000">
                <a:latin typeface="Tahoma" pitchFamily="34" charset="0"/>
                <a:cs typeface="Times New Roman" pitchFamily="18" charset="0"/>
              </a:rPr>
              <a:t>)</a:t>
            </a:r>
            <a:br>
              <a:rPr lang="en-US" sz="2000">
                <a:latin typeface="Tahoma" pitchFamily="34" charset="0"/>
                <a:cs typeface="Times New Roman" pitchFamily="18" charset="0"/>
              </a:rPr>
            </a:br>
            <a:r>
              <a:rPr lang="en-US" sz="2000" i="1">
                <a:latin typeface="Tahoma" pitchFamily="34" charset="0"/>
                <a:cs typeface="Times New Roman" pitchFamily="18" charset="0"/>
              </a:rPr>
              <a:t>C</a:t>
            </a:r>
            <a:r>
              <a:rPr lang="en-US" sz="2000" i="1" baseline="-30000">
                <a:latin typeface="Tahoma" pitchFamily="34" charset="0"/>
                <a:cs typeface="Times New Roman" pitchFamily="18" charset="0"/>
              </a:rPr>
              <a:t>D</a:t>
            </a:r>
            <a:r>
              <a:rPr lang="en-US" sz="2000">
                <a:latin typeface="Tahoma" pitchFamily="34" charset="0"/>
                <a:cs typeface="Times New Roman" pitchFamily="18" charset="0"/>
              </a:rPr>
              <a:t> 	= coefficient of drag (unitless)</a:t>
            </a:r>
            <a:br>
              <a:rPr lang="en-US" sz="2000">
                <a:latin typeface="Tahoma" pitchFamily="34" charset="0"/>
                <a:cs typeface="Times New Roman" pitchFamily="18" charset="0"/>
              </a:rPr>
            </a:br>
            <a:r>
              <a:rPr lang="en-US" sz="2000" i="1">
                <a:latin typeface="Tahoma" pitchFamily="34" charset="0"/>
                <a:cs typeface="Times New Roman" pitchFamily="18" charset="0"/>
              </a:rPr>
              <a:t>A</a:t>
            </a:r>
            <a:r>
              <a:rPr lang="en-US" sz="2000" i="1" baseline="-30000">
                <a:latin typeface="Tahoma" pitchFamily="34" charset="0"/>
                <a:cs typeface="Times New Roman" pitchFamily="18" charset="0"/>
              </a:rPr>
              <a:t>f</a:t>
            </a:r>
            <a:r>
              <a:rPr lang="en-US" sz="2000">
                <a:latin typeface="Tahoma" pitchFamily="34" charset="0"/>
                <a:cs typeface="Times New Roman" pitchFamily="18" charset="0"/>
              </a:rPr>
              <a:t> 	= frontal area of vehicle in ft</a:t>
            </a:r>
            <a:r>
              <a:rPr lang="en-US" sz="2000" baseline="25000">
                <a:latin typeface="Tahoma" pitchFamily="34" charset="0"/>
                <a:cs typeface="Times New Roman" pitchFamily="18" charset="0"/>
              </a:rPr>
              <a:t>2</a:t>
            </a:r>
            <a:r>
              <a:rPr lang="en-US" sz="2000">
                <a:latin typeface="Tahoma" pitchFamily="34" charset="0"/>
                <a:cs typeface="Times New Roman" pitchFamily="18" charset="0"/>
              </a:rPr>
              <a:t> (m</a:t>
            </a:r>
            <a:r>
              <a:rPr lang="en-US" sz="2000" baseline="25000">
                <a:latin typeface="Tahoma" pitchFamily="34" charset="0"/>
                <a:cs typeface="Times New Roman" pitchFamily="18" charset="0"/>
              </a:rPr>
              <a:t>2</a:t>
            </a:r>
            <a:r>
              <a:rPr lang="en-US" sz="2000">
                <a:latin typeface="Tahoma" pitchFamily="34" charset="0"/>
                <a:cs typeface="Times New Roman" pitchFamily="18" charset="0"/>
              </a:rPr>
              <a:t>)</a:t>
            </a:r>
            <a:br>
              <a:rPr lang="en-US" sz="2000">
                <a:latin typeface="Tahoma" pitchFamily="34" charset="0"/>
                <a:cs typeface="Times New Roman" pitchFamily="18" charset="0"/>
              </a:rPr>
            </a:br>
            <a:r>
              <a:rPr lang="en-US" sz="2000" i="1">
                <a:latin typeface="Tahoma" pitchFamily="34" charset="0"/>
                <a:cs typeface="Times New Roman" pitchFamily="18" charset="0"/>
              </a:rPr>
              <a:t>V</a:t>
            </a:r>
            <a:r>
              <a:rPr lang="en-US" sz="2000">
                <a:latin typeface="Tahoma" pitchFamily="34" charset="0"/>
                <a:cs typeface="Times New Roman" pitchFamily="18" charset="0"/>
              </a:rPr>
              <a:t> 	= vehicle speed in ft/s (m/s)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8EBB1C3C-9242-4901-BA4A-A998D0F4FD0D}" type="slidenum">
              <a:rPr lang="en-CA" sz="1400"/>
              <a:pPr algn="r" eaLnBrk="1" hangingPunct="1"/>
              <a:t>6</a:t>
            </a:fld>
            <a:endParaRPr lang="en-CA" sz="1400"/>
          </a:p>
        </p:txBody>
      </p:sp>
      <p:sp>
        <p:nvSpPr>
          <p:cNvPr id="9219"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AERODYNAMIC RESISTANCE (Cont’d)</a:t>
            </a:r>
            <a:endParaRPr lang="en-CA" sz="2600" b="1" smtClean="0">
              <a:solidFill>
                <a:srgbClr val="FF0000"/>
              </a:solidFill>
            </a:endParaRPr>
          </a:p>
        </p:txBody>
      </p:sp>
      <p:sp>
        <p:nvSpPr>
          <p:cNvPr id="7172" name="Rectangle 3"/>
          <p:cNvSpPr>
            <a:spLocks noChangeArrowheads="1"/>
          </p:cNvSpPr>
          <p:nvPr/>
        </p:nvSpPr>
        <p:spPr bwMode="auto">
          <a:xfrm>
            <a:off x="125413" y="1065213"/>
            <a:ext cx="3230562"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eaLnBrk="0" hangingPunct="0">
              <a:spcBef>
                <a:spcPct val="20000"/>
              </a:spcBef>
              <a:buFontTx/>
              <a:buChar char="•"/>
              <a:defRPr/>
            </a:pPr>
            <a:r>
              <a:rPr lang="en-US" sz="2050" dirty="0">
                <a:cs typeface="Times New Roman" pitchFamily="18" charset="0"/>
              </a:rPr>
              <a:t>Air density is a function of both elevation and temperature (see Table 2.1 in the textbook).</a:t>
            </a:r>
          </a:p>
          <a:p>
            <a:pPr marL="342900" indent="-342900" algn="just" eaLnBrk="0" hangingPunct="0">
              <a:spcBef>
                <a:spcPct val="20000"/>
              </a:spcBef>
              <a:buFontTx/>
              <a:buChar char="•"/>
              <a:defRPr/>
            </a:pPr>
            <a:r>
              <a:rPr lang="en-US" sz="2050" dirty="0">
                <a:cs typeface="Times New Roman" pitchFamily="18" charset="0"/>
              </a:rPr>
              <a:t>The drag coefficient is measured from empirical data, either from wind tunnel experiments or actual field tests (it has dropped from about 0.5 to mid 0.2’s for sedan type vehicles, but still in 0.4 – 0.5 range for SUVs and trucks).</a:t>
            </a:r>
            <a:endParaRPr lang="en-CA" sz="2050" dirty="0">
              <a:cs typeface="Times New Roman" pitchFamily="18" charset="0"/>
            </a:endParaRPr>
          </a:p>
        </p:txBody>
      </p:sp>
      <p:pic>
        <p:nvPicPr>
          <p:cNvPr id="9221" name="Picture 54" descr="03_honda_insight_500_14019323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3338" y="3621088"/>
            <a:ext cx="2449512"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Text Box 55"/>
          <p:cNvSpPr txBox="1">
            <a:spLocks noChangeArrowheads="1"/>
          </p:cNvSpPr>
          <p:nvPr/>
        </p:nvSpPr>
        <p:spPr bwMode="auto">
          <a:xfrm>
            <a:off x="6488113" y="5418138"/>
            <a:ext cx="21367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a:t>2005 Honda Insight (</a:t>
            </a:r>
            <a:r>
              <a:rPr lang="en-US" i="1"/>
              <a:t>C</a:t>
            </a:r>
            <a:r>
              <a:rPr lang="en-US" sz="1400" i="1"/>
              <a:t>D</a:t>
            </a:r>
            <a:r>
              <a:rPr lang="en-US"/>
              <a:t> = 0.25)</a:t>
            </a:r>
          </a:p>
        </p:txBody>
      </p:sp>
      <p:pic>
        <p:nvPicPr>
          <p:cNvPr id="9223" name="Picture 56" descr="1967 Beet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3338" y="1036638"/>
            <a:ext cx="2451100"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Text Box 57"/>
          <p:cNvSpPr txBox="1">
            <a:spLocks noChangeArrowheads="1"/>
          </p:cNvSpPr>
          <p:nvPr/>
        </p:nvSpPr>
        <p:spPr bwMode="auto">
          <a:xfrm>
            <a:off x="6161088" y="2852738"/>
            <a:ext cx="28209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a:t>1967 Volkswagen Beetle (</a:t>
            </a:r>
            <a:r>
              <a:rPr lang="en-US" i="1"/>
              <a:t>C</a:t>
            </a:r>
            <a:r>
              <a:rPr lang="en-US" sz="1400" i="1"/>
              <a:t>D</a:t>
            </a:r>
            <a:r>
              <a:rPr lang="en-US"/>
              <a:t> = 0.46)</a:t>
            </a:r>
          </a:p>
        </p:txBody>
      </p:sp>
      <p:pic>
        <p:nvPicPr>
          <p:cNvPr id="9225" name="Picture 58" descr="HUH2030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92525" y="1036638"/>
            <a:ext cx="2468563"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6" name="Text Box 59"/>
          <p:cNvSpPr txBox="1">
            <a:spLocks noChangeArrowheads="1"/>
          </p:cNvSpPr>
          <p:nvPr/>
        </p:nvSpPr>
        <p:spPr bwMode="auto">
          <a:xfrm>
            <a:off x="3797300" y="2852738"/>
            <a:ext cx="2254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a:t>2003 Hummer H2 (</a:t>
            </a:r>
            <a:r>
              <a:rPr lang="en-US" i="1"/>
              <a:t>C</a:t>
            </a:r>
            <a:r>
              <a:rPr lang="en-US" sz="1400" i="1"/>
              <a:t>D</a:t>
            </a:r>
            <a:r>
              <a:rPr lang="en-US"/>
              <a:t> = 0.57)</a:t>
            </a:r>
          </a:p>
        </p:txBody>
      </p:sp>
      <p:pic>
        <p:nvPicPr>
          <p:cNvPr id="9227" name="Picture 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92525" y="3621088"/>
            <a:ext cx="2468563"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8" name="Text Box 55"/>
          <p:cNvSpPr txBox="1">
            <a:spLocks noChangeArrowheads="1"/>
          </p:cNvSpPr>
          <p:nvPr/>
        </p:nvSpPr>
        <p:spPr bwMode="auto">
          <a:xfrm>
            <a:off x="3857625" y="5418138"/>
            <a:ext cx="2138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a:t>2010 Toyota Prius (</a:t>
            </a:r>
            <a:r>
              <a:rPr lang="en-US" i="1"/>
              <a:t>C</a:t>
            </a:r>
            <a:r>
              <a:rPr lang="en-US" sz="1400" i="1"/>
              <a:t>D</a:t>
            </a:r>
            <a:r>
              <a:rPr lang="en-US"/>
              <a:t> = 0.25)</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9BA681B1-39B7-416E-BF7B-4EDF040E17E7}" type="slidenum">
              <a:rPr lang="en-CA" sz="1400"/>
              <a:pPr algn="r" eaLnBrk="1" hangingPunct="1"/>
              <a:t>7</a:t>
            </a:fld>
            <a:endParaRPr lang="en-CA" sz="1400"/>
          </a:p>
        </p:txBody>
      </p:sp>
      <p:sp>
        <p:nvSpPr>
          <p:cNvPr id="10243"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AERODYNAMIC RESISTANCE (Cont’d)</a:t>
            </a:r>
            <a:endParaRPr lang="en-CA" sz="2600" b="1" smtClean="0">
              <a:solidFill>
                <a:srgbClr val="FF0000"/>
              </a:solidFill>
            </a:endParaRPr>
          </a:p>
        </p:txBody>
      </p:sp>
      <p:sp>
        <p:nvSpPr>
          <p:cNvPr id="10244" name="Rectangle 3"/>
          <p:cNvSpPr>
            <a:spLocks noChangeArrowheads="1"/>
          </p:cNvSpPr>
          <p:nvPr/>
        </p:nvSpPr>
        <p:spPr bwMode="auto">
          <a:xfrm>
            <a:off x="301625" y="1184275"/>
            <a:ext cx="857567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buFontTx/>
              <a:buChar char="•"/>
            </a:pPr>
            <a:r>
              <a:rPr lang="en-US" sz="2200">
                <a:cs typeface="Times New Roman" pitchFamily="18" charset="0"/>
              </a:rPr>
              <a:t>As power is the product of force and speed, the power needed to overcome aerodynamic resistance can be determined using the following equation:</a:t>
            </a:r>
            <a:r>
              <a:rPr lang="en-US" sz="2200"/>
              <a:t> </a:t>
            </a:r>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r>
              <a:rPr lang="en-US" sz="2200"/>
              <a:t>The force required to overcome aerodynamic resistance increases with the </a:t>
            </a:r>
            <a:r>
              <a:rPr lang="en-US" sz="2200" i="1">
                <a:solidFill>
                  <a:srgbClr val="FF0000"/>
                </a:solidFill>
              </a:rPr>
              <a:t>square</a:t>
            </a:r>
            <a:r>
              <a:rPr lang="en-US" sz="2200"/>
              <a:t> of the speed while the corresponding power increases with the </a:t>
            </a:r>
            <a:r>
              <a:rPr lang="en-US" sz="2200" i="1">
                <a:solidFill>
                  <a:srgbClr val="FF0000"/>
                </a:solidFill>
              </a:rPr>
              <a:t>cube</a:t>
            </a:r>
            <a:r>
              <a:rPr lang="en-US" sz="2200"/>
              <a:t> of the speed (double the speed requires 4 times the force and 8 times the power). </a:t>
            </a:r>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spcBef>
                <a:spcPct val="20000"/>
              </a:spcBef>
              <a:buFontTx/>
              <a:buChar char="•"/>
            </a:pPr>
            <a:endParaRPr lang="en-CA" sz="2000"/>
          </a:p>
        </p:txBody>
      </p:sp>
      <p:graphicFrame>
        <p:nvGraphicFramePr>
          <p:cNvPr id="10245" name="Object 7"/>
          <p:cNvGraphicFramePr>
            <a:graphicFrameLocks noChangeAspect="1"/>
          </p:cNvGraphicFramePr>
          <p:nvPr/>
        </p:nvGraphicFramePr>
        <p:xfrm>
          <a:off x="2873375" y="2620963"/>
          <a:ext cx="2032000" cy="777875"/>
        </p:xfrm>
        <a:graphic>
          <a:graphicData uri="http://schemas.openxmlformats.org/presentationml/2006/ole">
            <mc:AlternateContent xmlns:mc="http://schemas.openxmlformats.org/markup-compatibility/2006">
              <mc:Choice xmlns:v="urn:schemas-microsoft-com:vml" Requires="v">
                <p:oleObj spid="_x0000_s10250" name="Equation" r:id="rId3" imgW="1028254" imgH="393529" progId="Equation.3">
                  <p:embed/>
                </p:oleObj>
              </mc:Choice>
              <mc:Fallback>
                <p:oleObj name="Equation" r:id="rId3" imgW="1028254" imgH="393529" progId="Equation.3">
                  <p:embed/>
                  <p:pic>
                    <p:nvPicPr>
                      <p:cNvPr id="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375" y="2620963"/>
                        <a:ext cx="2032000" cy="777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C2FFDFDC-505C-4B52-ADCE-1D1172E0E240}" type="slidenum">
              <a:rPr lang="en-CA" sz="1400"/>
              <a:pPr algn="r" eaLnBrk="1" hangingPunct="1"/>
              <a:t>8</a:t>
            </a:fld>
            <a:endParaRPr lang="en-CA" sz="1400"/>
          </a:p>
        </p:txBody>
      </p:sp>
      <p:sp>
        <p:nvSpPr>
          <p:cNvPr id="11267"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ROLLING RESISTANCE</a:t>
            </a:r>
            <a:endParaRPr lang="en-CA" sz="2600" b="1" smtClean="0">
              <a:solidFill>
                <a:srgbClr val="FF0000"/>
              </a:solidFill>
            </a:endParaRPr>
          </a:p>
        </p:txBody>
      </p:sp>
      <p:sp>
        <p:nvSpPr>
          <p:cNvPr id="11268" name="Rectangle 3"/>
          <p:cNvSpPr>
            <a:spLocks noChangeArrowheads="1"/>
          </p:cNvSpPr>
          <p:nvPr/>
        </p:nvSpPr>
        <p:spPr bwMode="auto">
          <a:xfrm>
            <a:off x="301625" y="1184275"/>
            <a:ext cx="857567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buFontTx/>
              <a:buChar char="•"/>
            </a:pPr>
            <a:r>
              <a:rPr lang="en-US" sz="2200">
                <a:cs typeface="Times New Roman" pitchFamily="18" charset="0"/>
              </a:rPr>
              <a:t>Refers to the resistance generated from the interaction between the tires and the roadway surface: </a:t>
            </a:r>
          </a:p>
          <a:p>
            <a:pPr marL="742950" lvl="1" indent="-285750" eaLnBrk="0" hangingPunct="0">
              <a:spcBef>
                <a:spcPct val="20000"/>
              </a:spcBef>
              <a:buFontTx/>
              <a:buChar char="–"/>
            </a:pPr>
            <a:r>
              <a:rPr lang="en-US" sz="2000">
                <a:cs typeface="Times New Roman" pitchFamily="18" charset="0"/>
              </a:rPr>
              <a:t>Primary source (about 90%) of this resistance is the deformation of the tire as it passes over the roadway surface.</a:t>
            </a:r>
          </a:p>
          <a:p>
            <a:pPr marL="742950" lvl="1" indent="-285750" eaLnBrk="0" hangingPunct="0">
              <a:spcBef>
                <a:spcPct val="20000"/>
              </a:spcBef>
              <a:buFontTx/>
              <a:buChar char="–"/>
            </a:pPr>
            <a:r>
              <a:rPr lang="en-US" sz="2000">
                <a:cs typeface="Times New Roman" pitchFamily="18" charset="0"/>
              </a:rPr>
              <a:t>Tire penetration/roadway surface compression (about 4%)</a:t>
            </a:r>
          </a:p>
          <a:p>
            <a:pPr marL="742950" lvl="1" indent="-285750" eaLnBrk="0" hangingPunct="0">
              <a:spcBef>
                <a:spcPct val="20000"/>
              </a:spcBef>
              <a:buFontTx/>
              <a:buChar char="–"/>
            </a:pPr>
            <a:r>
              <a:rPr lang="en-US" sz="2000">
                <a:cs typeface="Times New Roman" pitchFamily="18" charset="0"/>
              </a:rPr>
              <a:t>Tire slippage and air circulation around tire &amp; wheel (about 6%)</a:t>
            </a:r>
          </a:p>
          <a:p>
            <a:pPr marL="342900" indent="-342900" eaLnBrk="0" hangingPunct="0">
              <a:spcBef>
                <a:spcPct val="20000"/>
              </a:spcBef>
              <a:buFontTx/>
              <a:buChar char="•"/>
            </a:pPr>
            <a:r>
              <a:rPr lang="en-US" sz="2200">
                <a:cs typeface="Times New Roman" pitchFamily="18" charset="0"/>
              </a:rPr>
              <a:t>Factors affecting rolling resistance (</a:t>
            </a:r>
            <a:r>
              <a:rPr lang="en-US" sz="2200" i="1">
                <a:cs typeface="Times New Roman" pitchFamily="18" charset="0"/>
              </a:rPr>
              <a:t>R</a:t>
            </a:r>
            <a:r>
              <a:rPr lang="en-US" sz="2200" i="1" baseline="-30000">
                <a:cs typeface="Times New Roman" pitchFamily="18" charset="0"/>
              </a:rPr>
              <a:t>rl </a:t>
            </a:r>
            <a:r>
              <a:rPr lang="en-US" sz="2200">
                <a:cs typeface="Times New Roman" pitchFamily="18" charset="0"/>
              </a:rPr>
              <a:t>):</a:t>
            </a:r>
            <a:endParaRPr lang="en-US" sz="2200" i="1">
              <a:cs typeface="Times New Roman" pitchFamily="18" charset="0"/>
            </a:endParaRPr>
          </a:p>
          <a:p>
            <a:pPr marL="742950" lvl="1" indent="-285750" eaLnBrk="0" hangingPunct="0">
              <a:spcBef>
                <a:spcPct val="20000"/>
              </a:spcBef>
              <a:buFontTx/>
              <a:buChar char="–"/>
            </a:pPr>
            <a:r>
              <a:rPr lang="en-US" sz="2000"/>
              <a:t>Rigidity of tire and roadway surface</a:t>
            </a:r>
          </a:p>
          <a:p>
            <a:pPr marL="742950" lvl="1" indent="-285750" eaLnBrk="0" hangingPunct="0">
              <a:spcBef>
                <a:spcPct val="20000"/>
              </a:spcBef>
              <a:buFontTx/>
              <a:buChar char="–"/>
            </a:pPr>
            <a:r>
              <a:rPr lang="en-US" sz="2000"/>
              <a:t>Tire inflation pressure and temperature</a:t>
            </a:r>
          </a:p>
          <a:p>
            <a:pPr marL="742950" lvl="1" indent="-285750" eaLnBrk="0" hangingPunct="0">
              <a:spcBef>
                <a:spcPct val="20000"/>
              </a:spcBef>
              <a:buFontTx/>
              <a:buChar char="–"/>
            </a:pPr>
            <a:r>
              <a:rPr lang="en-US" sz="2000"/>
              <a:t>Vehicle speed</a:t>
            </a:r>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000">
              <a:cs typeface="Times New Roman" pitchFamily="18" charset="0"/>
            </a:endParaRPr>
          </a:p>
          <a:p>
            <a:pPr marL="742950" lvl="1" indent="-285750" eaLnBrk="0" hangingPunct="0">
              <a:spcBef>
                <a:spcPct val="20000"/>
              </a:spcBef>
              <a:buFontTx/>
              <a:buChar char="–"/>
            </a:pPr>
            <a:endParaRPr lang="en-US" sz="2000">
              <a:cs typeface="Times New Roman" pitchFamily="18" charset="0"/>
            </a:endParaRPr>
          </a:p>
          <a:p>
            <a:pPr marL="342900" indent="-342900" eaLnBrk="0" hangingPunct="0">
              <a:buFontTx/>
              <a:buChar char="•"/>
            </a:pPr>
            <a:endParaRPr lang="en-US" sz="20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spcBef>
                <a:spcPct val="20000"/>
              </a:spcBef>
              <a:buFontTx/>
              <a:buChar char="•"/>
            </a:pPr>
            <a:endParaRPr lang="en-CA" sz="20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6"/>
          <p:cNvSpPr txBox="1">
            <a:spLocks noGrp="1"/>
          </p:cNvSpPr>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096FCA2C-1F83-479F-8C8D-A7DF7F4924A0}" type="slidenum">
              <a:rPr lang="en-CA" sz="1400"/>
              <a:pPr algn="r" eaLnBrk="1" hangingPunct="1"/>
              <a:t>9</a:t>
            </a:fld>
            <a:endParaRPr lang="en-CA" sz="1400"/>
          </a:p>
        </p:txBody>
      </p:sp>
      <p:sp>
        <p:nvSpPr>
          <p:cNvPr id="12291" name="Rectangle 3"/>
          <p:cNvSpPr>
            <a:spLocks noGrp="1" noChangeArrowheads="1"/>
          </p:cNvSpPr>
          <p:nvPr>
            <p:ph type="title" idx="4294967295"/>
          </p:nvPr>
        </p:nvSpPr>
        <p:spPr>
          <a:xfrm>
            <a:off x="250825" y="260350"/>
            <a:ext cx="8713788" cy="817563"/>
          </a:xfrm>
        </p:spPr>
        <p:txBody>
          <a:bodyPr/>
          <a:lstStyle/>
          <a:p>
            <a:pPr eaLnBrk="1" hangingPunct="1"/>
            <a:r>
              <a:rPr lang="en-US" sz="2600" b="1" smtClean="0">
                <a:solidFill>
                  <a:srgbClr val="FF0000"/>
                </a:solidFill>
              </a:rPr>
              <a:t>ROLLING RESISTANCE</a:t>
            </a:r>
            <a:endParaRPr lang="en-CA" sz="2600" b="1" smtClean="0">
              <a:solidFill>
                <a:srgbClr val="FF0000"/>
              </a:solidFill>
            </a:endParaRPr>
          </a:p>
        </p:txBody>
      </p:sp>
      <p:sp>
        <p:nvSpPr>
          <p:cNvPr id="12292" name="Rectangle 3"/>
          <p:cNvSpPr>
            <a:spLocks noChangeArrowheads="1"/>
          </p:cNvSpPr>
          <p:nvPr/>
        </p:nvSpPr>
        <p:spPr bwMode="auto">
          <a:xfrm>
            <a:off x="301625" y="1184275"/>
            <a:ext cx="8575675"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0" hangingPunct="0">
              <a:spcBef>
                <a:spcPct val="20000"/>
              </a:spcBef>
              <a:buFontTx/>
              <a:buChar char="•"/>
            </a:pPr>
            <a:r>
              <a:rPr lang="en-US" sz="2200"/>
              <a:t>Rolling resistance is calculated using the following approximated equation: </a:t>
            </a:r>
          </a:p>
          <a:p>
            <a:pPr marL="342900" indent="-342900" eaLnBrk="0" hangingPunct="0">
              <a:spcBef>
                <a:spcPct val="20000"/>
              </a:spcBef>
              <a:buFontTx/>
              <a:buChar char="•"/>
            </a:pPr>
            <a:endParaRPr lang="en-US" sz="2400"/>
          </a:p>
          <a:p>
            <a:pPr marL="342900" indent="-342900" eaLnBrk="0" hangingPunct="0">
              <a:spcBef>
                <a:spcPct val="20000"/>
              </a:spcBef>
              <a:buFontTx/>
              <a:buChar char="•"/>
            </a:pPr>
            <a:endParaRPr lang="en-US" sz="2200"/>
          </a:p>
          <a:p>
            <a:pPr marL="342900" indent="-342900" eaLnBrk="0" hangingPunct="0">
              <a:spcBef>
                <a:spcPct val="20000"/>
              </a:spcBef>
              <a:buFontTx/>
              <a:buChar char="•"/>
            </a:pPr>
            <a:r>
              <a:rPr lang="en-US" sz="2200"/>
              <a:t>Since grades are often small, the equation is further simplified by assuming that </a:t>
            </a:r>
            <a:r>
              <a:rPr lang="en-US" sz="2200">
                <a:latin typeface="Times New Roman" pitchFamily="18" charset="0"/>
                <a:cs typeface="Times New Roman" pitchFamily="18" charset="0"/>
              </a:rPr>
              <a:t>cos</a:t>
            </a:r>
            <a:r>
              <a:rPr lang="en-US" sz="2200"/>
              <a:t> </a:t>
            </a:r>
            <a:r>
              <a:rPr lang="en-US" sz="2200" i="1">
                <a:sym typeface="Symbol" pitchFamily="18" charset="2"/>
              </a:rPr>
              <a:t></a:t>
            </a:r>
            <a:r>
              <a:rPr lang="en-US" sz="1500" i="1">
                <a:latin typeface="Times New Roman" pitchFamily="18" charset="0"/>
                <a:cs typeface="Times New Roman" pitchFamily="18" charset="0"/>
                <a:sym typeface="Symbol" pitchFamily="18" charset="2"/>
              </a:rPr>
              <a:t>g</a:t>
            </a:r>
            <a:r>
              <a:rPr lang="en-US" sz="2200">
                <a:sym typeface="Symbol" pitchFamily="18" charset="2"/>
              </a:rPr>
              <a:t> = 1 (giving a slightly more </a:t>
            </a:r>
            <a:r>
              <a:rPr lang="en-US" sz="2200"/>
              <a:t>conservative estimate), yielding:</a:t>
            </a:r>
          </a:p>
          <a:p>
            <a:pPr marL="342900" indent="-342900" eaLnBrk="0" hangingPunct="0">
              <a:spcBef>
                <a:spcPct val="20000"/>
              </a:spcBef>
              <a:buFontTx/>
              <a:buChar char="•"/>
            </a:pPr>
            <a:endParaRPr lang="en-US" sz="2400"/>
          </a:p>
          <a:p>
            <a:pPr marL="342900" indent="-342900" eaLnBrk="0" hangingPunct="0">
              <a:spcBef>
                <a:spcPct val="20000"/>
              </a:spcBef>
              <a:buFontTx/>
              <a:buChar char="•"/>
            </a:pPr>
            <a:r>
              <a:rPr lang="en-US" sz="2200">
                <a:cs typeface="Times New Roman" pitchFamily="18" charset="0"/>
              </a:rPr>
              <a:t>Coefficient of rolling resistance (</a:t>
            </a:r>
            <a:r>
              <a:rPr lang="en-US" sz="2200" i="1">
                <a:cs typeface="Times New Roman" pitchFamily="18" charset="0"/>
              </a:rPr>
              <a:t>f</a:t>
            </a:r>
            <a:r>
              <a:rPr lang="en-US" sz="2200" i="1" baseline="-30000">
                <a:cs typeface="Times New Roman" pitchFamily="18" charset="0"/>
              </a:rPr>
              <a:t>rl</a:t>
            </a:r>
            <a:r>
              <a:rPr lang="en-US" sz="2200">
                <a:cs typeface="Times New Roman" pitchFamily="18" charset="0"/>
              </a:rPr>
              <a:t>) for road vehicles operating on paved surfaces is approximated as:</a:t>
            </a:r>
          </a:p>
          <a:p>
            <a:pPr marL="342900" indent="-342900" eaLnBrk="0" hangingPunct="0">
              <a:spcBef>
                <a:spcPct val="20000"/>
              </a:spcBef>
              <a:buFontTx/>
              <a:buChar char="•"/>
            </a:pPr>
            <a:endParaRPr lang="en-US" sz="2200">
              <a:cs typeface="Times New Roman" pitchFamily="18" charset="0"/>
            </a:endParaRPr>
          </a:p>
          <a:p>
            <a:pPr marL="742950" lvl="1" indent="-285750" eaLnBrk="0" hangingPunct="0">
              <a:spcBef>
                <a:spcPct val="20000"/>
              </a:spcBef>
              <a:buFontTx/>
              <a:buChar char="–"/>
            </a:pPr>
            <a:endParaRPr lang="en-US" sz="2000">
              <a:cs typeface="Times New Roman" pitchFamily="18" charset="0"/>
            </a:endParaRPr>
          </a:p>
          <a:p>
            <a:pPr marL="342900" indent="-342900" eaLnBrk="0" hangingPunct="0">
              <a:buFontTx/>
              <a:buChar char="•"/>
            </a:pPr>
            <a:endParaRPr lang="en-US" sz="20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buFontTx/>
              <a:buChar char="•"/>
            </a:pPr>
            <a:endParaRPr lang="en-US" sz="2200"/>
          </a:p>
          <a:p>
            <a:pPr marL="342900" indent="-342900" eaLnBrk="0" hangingPunct="0">
              <a:spcBef>
                <a:spcPct val="20000"/>
              </a:spcBef>
              <a:buFontTx/>
              <a:buChar char="•"/>
            </a:pPr>
            <a:endParaRPr lang="en-CA" sz="2000"/>
          </a:p>
        </p:txBody>
      </p:sp>
      <p:graphicFrame>
        <p:nvGraphicFramePr>
          <p:cNvPr id="12293" name="Object 5"/>
          <p:cNvGraphicFramePr>
            <a:graphicFrameLocks noChangeAspect="1"/>
          </p:cNvGraphicFramePr>
          <p:nvPr/>
        </p:nvGraphicFramePr>
        <p:xfrm>
          <a:off x="3443288" y="1990725"/>
          <a:ext cx="1957387" cy="454025"/>
        </p:xfrm>
        <a:graphic>
          <a:graphicData uri="http://schemas.openxmlformats.org/presentationml/2006/ole">
            <mc:AlternateContent xmlns:mc="http://schemas.openxmlformats.org/markup-compatibility/2006">
              <mc:Choice xmlns:v="urn:schemas-microsoft-com:vml" Requires="v">
                <p:oleObj spid="_x0000_s12309" name="Equation" r:id="rId3" imgW="1040948" imgH="241195" progId="Equation.3">
                  <p:embed/>
                </p:oleObj>
              </mc:Choice>
              <mc:Fallback>
                <p:oleObj name="Equation" r:id="rId3" imgW="1040948" imgH="241195" progId="Equation.3">
                  <p:embed/>
                  <p:pic>
                    <p:nvPicPr>
                      <p:cNvPr id="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3288" y="1990725"/>
                        <a:ext cx="1957387" cy="454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4" name="Object 6"/>
          <p:cNvGraphicFramePr>
            <a:graphicFrameLocks noChangeAspect="1"/>
          </p:cNvGraphicFramePr>
          <p:nvPr/>
        </p:nvGraphicFramePr>
        <p:xfrm>
          <a:off x="3549650" y="3768725"/>
          <a:ext cx="1187450" cy="411163"/>
        </p:xfrm>
        <a:graphic>
          <a:graphicData uri="http://schemas.openxmlformats.org/presentationml/2006/ole">
            <mc:AlternateContent xmlns:mc="http://schemas.openxmlformats.org/markup-compatibility/2006">
              <mc:Choice xmlns:v="urn:schemas-microsoft-com:vml" Requires="v">
                <p:oleObj spid="_x0000_s12310" name="Equation" r:id="rId5" imgW="660400" imgH="228600" progId="Equation.3">
                  <p:embed/>
                </p:oleObj>
              </mc:Choice>
              <mc:Fallback>
                <p:oleObj name="Equation" r:id="rId5" imgW="660400" imgH="228600" progId="Equation.3">
                  <p:embed/>
                  <p:pic>
                    <p:nvPicPr>
                      <p:cNvPr id="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50" y="3768725"/>
                        <a:ext cx="1187450" cy="411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295" name="Object 7"/>
          <p:cNvGraphicFramePr>
            <a:graphicFrameLocks noChangeAspect="1"/>
          </p:cNvGraphicFramePr>
          <p:nvPr/>
        </p:nvGraphicFramePr>
        <p:xfrm>
          <a:off x="3465513" y="5180013"/>
          <a:ext cx="2190750" cy="722312"/>
        </p:xfrm>
        <a:graphic>
          <a:graphicData uri="http://schemas.openxmlformats.org/presentationml/2006/ole">
            <mc:AlternateContent xmlns:mc="http://schemas.openxmlformats.org/markup-compatibility/2006">
              <mc:Choice xmlns:v="urn:schemas-microsoft-com:vml" Requires="v">
                <p:oleObj spid="_x0000_s12311" name="Equation" r:id="rId7" imgW="1307532" imgH="431613" progId="Equation.3">
                  <p:embed/>
                </p:oleObj>
              </mc:Choice>
              <mc:Fallback>
                <p:oleObj name="Equation" r:id="rId7" imgW="1307532" imgH="431613" progId="Equation.3">
                  <p:embed/>
                  <p:pic>
                    <p:nvPicPr>
                      <p:cNvPr id="0"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65513" y="5180013"/>
                        <a:ext cx="2190750" cy="722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296" name="Text Box 8"/>
          <p:cNvSpPr txBox="1">
            <a:spLocks noChangeArrowheads="1"/>
          </p:cNvSpPr>
          <p:nvPr/>
        </p:nvSpPr>
        <p:spPr bwMode="auto">
          <a:xfrm>
            <a:off x="6389688" y="5292725"/>
            <a:ext cx="2133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000">
                <a:latin typeface="Tahoma" pitchFamily="34" charset="0"/>
              </a:rPr>
              <a:t>with </a:t>
            </a:r>
            <a:r>
              <a:rPr lang="en-US" sz="2000" i="1">
                <a:latin typeface="Times New Roman" pitchFamily="18" charset="0"/>
                <a:cs typeface="Times New Roman" pitchFamily="18" charset="0"/>
              </a:rPr>
              <a:t>V</a:t>
            </a:r>
            <a:r>
              <a:rPr lang="en-US" sz="2000">
                <a:latin typeface="Tahoma" pitchFamily="34" charset="0"/>
              </a:rPr>
              <a:t>  in m/s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2808</TotalTime>
  <Words>1083</Words>
  <Application>Microsoft Office PowerPoint</Application>
  <PresentationFormat>On-screen Show (4:3)</PresentationFormat>
  <Paragraphs>239</Paragraphs>
  <Slides>23</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Default Design</vt:lpstr>
      <vt:lpstr>Bitmap Image</vt:lpstr>
      <vt:lpstr>Equation</vt:lpstr>
      <vt:lpstr>PowerPoint Presentation</vt:lpstr>
      <vt:lpstr>ROAD-VEHICLE PERFORMANCE</vt:lpstr>
      <vt:lpstr>TRACTIVE EFFORT AND RESISTANCE</vt:lpstr>
      <vt:lpstr>TRACTIVE EFFORT AND RESISTANCE</vt:lpstr>
      <vt:lpstr>AERODYNAMIC RESISTANCE</vt:lpstr>
      <vt:lpstr>AERODYNAMIC RESISTANCE (Cont’d)</vt:lpstr>
      <vt:lpstr>AERODYNAMIC RESISTANCE (Cont’d)</vt:lpstr>
      <vt:lpstr>ROLLING RESISTANCE</vt:lpstr>
      <vt:lpstr>ROLLING RESISTANCE</vt:lpstr>
      <vt:lpstr>GRADE RESISTANCE</vt:lpstr>
      <vt:lpstr>EXAMPLE 1</vt:lpstr>
      <vt:lpstr>EXAMPLE 2</vt:lpstr>
      <vt:lpstr>MAXIMUM TRACTIVE EFFORT</vt:lpstr>
      <vt:lpstr>MAXIMUM TRACTIVE EFFORT (Cont’d)</vt:lpstr>
      <vt:lpstr>MAXIMUM TRACTIVE EFFORT (Cont’d)</vt:lpstr>
      <vt:lpstr>TYPICAL VALUES OF COEFFICIENT OF ROAD ADHESION</vt:lpstr>
      <vt:lpstr>EXAMPLE 3</vt:lpstr>
      <vt:lpstr>PRINCIPLES OF BRAKING</vt:lpstr>
      <vt:lpstr>PRINCIPLES OF BRAKING</vt:lpstr>
      <vt:lpstr>PRINCIPLES OF BRAKING</vt:lpstr>
      <vt:lpstr>PRINCIPLES OF BRAKING</vt:lpstr>
      <vt:lpstr>PRINCIPLES OF BRAKING</vt:lpstr>
      <vt:lpstr>EXAMPLE 4</vt:lpstr>
    </vt:vector>
  </TitlesOfParts>
  <Company>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 200  INTRODUCTION FOR CIVIL ENGINEERING</dc:title>
  <dc:creator>Essam</dc:creator>
  <cp:lastModifiedBy>A</cp:lastModifiedBy>
  <cp:revision>261</cp:revision>
  <dcterms:created xsi:type="dcterms:W3CDTF">2009-09-21T20:49:39Z</dcterms:created>
  <dcterms:modified xsi:type="dcterms:W3CDTF">2014-09-08T15:44:44Z</dcterms:modified>
</cp:coreProperties>
</file>