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88" r:id="rId1"/>
  </p:sldMasterIdLst>
  <p:notesMasterIdLst>
    <p:notesMasterId r:id="rId60"/>
  </p:notesMasterIdLst>
  <p:sldIdLst>
    <p:sldId id="256" r:id="rId2"/>
    <p:sldId id="257" r:id="rId3"/>
    <p:sldId id="258" r:id="rId4"/>
    <p:sldId id="260" r:id="rId5"/>
    <p:sldId id="261" r:id="rId6"/>
    <p:sldId id="262" r:id="rId7"/>
    <p:sldId id="265" r:id="rId8"/>
    <p:sldId id="263" r:id="rId9"/>
    <p:sldId id="264" r:id="rId10"/>
    <p:sldId id="266" r:id="rId11"/>
    <p:sldId id="267" r:id="rId12"/>
    <p:sldId id="314" r:id="rId13"/>
    <p:sldId id="268" r:id="rId14"/>
    <p:sldId id="269" r:id="rId15"/>
    <p:sldId id="270" r:id="rId16"/>
    <p:sldId id="271" r:id="rId17"/>
    <p:sldId id="272" r:id="rId18"/>
    <p:sldId id="276" r:id="rId19"/>
    <p:sldId id="273" r:id="rId20"/>
    <p:sldId id="274" r:id="rId21"/>
    <p:sldId id="287" r:id="rId22"/>
    <p:sldId id="288" r:id="rId23"/>
    <p:sldId id="275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3" r:id="rId58"/>
    <p:sldId id="312" r:id="rId59"/>
  </p:sldIdLst>
  <p:sldSz cx="9144000" cy="6858000" type="screen4x3"/>
  <p:notesSz cx="6858000" cy="9144000"/>
  <p:defaultTextStyle>
    <a:defPPr>
      <a:defRPr lang="ar-IQ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63300"/>
    <a:srgbClr val="666699"/>
    <a:srgbClr val="008000"/>
    <a:srgbClr val="CCFF33"/>
    <a:srgbClr val="FF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66" autoAdjust="0"/>
    <p:restoredTop sz="86432" autoAdjust="0"/>
  </p:normalViewPr>
  <p:slideViewPr>
    <p:cSldViewPr>
      <p:cViewPr varScale="1">
        <p:scale>
          <a:sx n="79" d="100"/>
          <a:sy n="79" d="100"/>
        </p:scale>
        <p:origin x="-88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F9DA09-A8AB-4777-AF44-B67865D8E8AE}" type="datetimeFigureOut">
              <a:rPr lang="ar-IQ"/>
              <a:pPr>
                <a:defRPr/>
              </a:pPr>
              <a:t>13/11/1430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IQ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EF9670-4493-487C-80FA-6B7798929FA7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EA9C8-9B91-4F9C-8DAF-3CE93352497D}" type="datetime8">
              <a:rPr lang="ar-IQ"/>
              <a:pPr>
                <a:defRPr/>
              </a:pPr>
              <a:t>31 تشرين الأول، 09</a:t>
            </a:fld>
            <a:endParaRPr lang="ar-IQ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C13BF-3FA5-4EC3-A205-AB129D65BA05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D547B-C6E1-429C-90E7-4AC004D9EB54}" type="datetime8">
              <a:rPr lang="ar-IQ"/>
              <a:pPr>
                <a:defRPr/>
              </a:pPr>
              <a:t>31 تشرين الأول، 09</a:t>
            </a:fld>
            <a:endParaRPr lang="ar-IQ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8EBCA-7AD0-408C-AAB0-E9A65A9D394F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7ADFF-D8D0-4ECD-8F24-10D9AA2C3327}" type="datetime8">
              <a:rPr lang="ar-IQ"/>
              <a:pPr>
                <a:defRPr/>
              </a:pPr>
              <a:t>31 تشرين الأول، 09</a:t>
            </a:fld>
            <a:endParaRPr lang="ar-IQ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A0E5D-6A45-475E-AA68-F9A16CAC18FD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0D9F4-CE72-4F89-8824-EE5DAF840B1B}" type="datetime8">
              <a:rPr lang="ar-IQ"/>
              <a:pPr>
                <a:defRPr/>
              </a:pPr>
              <a:t>31 تشرين الأول، 09</a:t>
            </a:fld>
            <a:endParaRPr lang="ar-IQ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85AA1-9C6C-43D7-996D-6DC074BC0B78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F34E8-8CC3-4A34-95CF-D76F460BC658}" type="datetime8">
              <a:rPr lang="ar-IQ"/>
              <a:pPr>
                <a:defRPr/>
              </a:pPr>
              <a:t>31 تشرين الأول، 09</a:t>
            </a:fld>
            <a:endParaRPr lang="ar-IQ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DCC98-DFE1-463E-B8E7-C680E913D7BA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895D-38F8-493A-9F97-457B31360295}" type="datetime8">
              <a:rPr lang="ar-IQ"/>
              <a:pPr>
                <a:defRPr/>
              </a:pPr>
              <a:t>31 تشرين الأول، 09</a:t>
            </a:fld>
            <a:endParaRPr lang="ar-IQ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E110A-79D1-4D68-AC72-F87C1BC079A5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9D191-F120-4D8E-B424-49647F24CA63}" type="datetime8">
              <a:rPr lang="ar-IQ"/>
              <a:pPr>
                <a:defRPr/>
              </a:pPr>
              <a:t>31 تشرين الأول، 09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37A0F-3CC5-4240-9CA5-FEA64715A74C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B4270-DA6A-4C71-9022-08E8A7538A6C}" type="datetime8">
              <a:rPr lang="ar-IQ"/>
              <a:pPr>
                <a:defRPr/>
              </a:pPr>
              <a:t>31 تشرين الأول، 09</a:t>
            </a:fld>
            <a:endParaRPr lang="ar-IQ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5ED66-42A6-4A42-AF6B-E5ABBA5A34CD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2EEBE-07C4-4622-A02D-491279269FB1}" type="datetime8">
              <a:rPr lang="ar-IQ"/>
              <a:pPr>
                <a:defRPr/>
              </a:pPr>
              <a:t>31 تشرين الأول، 09</a:t>
            </a:fld>
            <a:endParaRPr lang="ar-IQ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DC24C-A68C-4C67-A4B4-3011CE900010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65C21-61F6-47BC-9B9E-E1725EA41E4E}" type="datetime8">
              <a:rPr lang="ar-IQ"/>
              <a:pPr>
                <a:defRPr/>
              </a:pPr>
              <a:t>31 تشرين الأول، 09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375C9-E9D4-45A7-8DCC-083788CCA83B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BD37E-F353-4D0C-B75D-C4B7AE4B1B6A}" type="datetime8">
              <a:rPr lang="ar-IQ"/>
              <a:pPr>
                <a:defRPr/>
              </a:pPr>
              <a:t>31 تشرين الأول، 09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7A041-1FAC-4D7E-B84A-51A37A3D2071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5B040F-27AD-4CFE-B83E-29EEA064F2F3}" type="datetime8">
              <a:rPr lang="ar-IQ"/>
              <a:pPr>
                <a:defRPr/>
              </a:pPr>
              <a:t>31 تشرين الأول، 09</a:t>
            </a:fld>
            <a:endParaRPr lang="ar-IQ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353CBA-24C3-4EF7-A683-D65C8D2A3F1A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7" r:id="rId1"/>
    <p:sldLayoutId id="2147483921" r:id="rId2"/>
    <p:sldLayoutId id="2147483928" r:id="rId3"/>
    <p:sldLayoutId id="2147483922" r:id="rId4"/>
    <p:sldLayoutId id="2147483929" r:id="rId5"/>
    <p:sldLayoutId id="2147483923" r:id="rId6"/>
    <p:sldLayoutId id="2147483924" r:id="rId7"/>
    <p:sldLayoutId id="2147483930" r:id="rId8"/>
    <p:sldLayoutId id="2147483931" r:id="rId9"/>
    <p:sldLayoutId id="2147483925" r:id="rId10"/>
    <p:sldLayoutId id="2147483926" r:id="rId11"/>
  </p:sldLayoutIdLst>
  <p:hf hdr="0" ftr="0" dt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Tahoma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Tahoma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Tahoma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Tahoma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Tahoma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Tahoma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Tahoma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Tahoma" pitchFamily="34" charset="0"/>
        </a:defRPr>
      </a:lvl9pPr>
    </p:titleStyle>
    <p:bodyStyle>
      <a:lvl1pPr marL="419100" indent="-382588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r" rtl="1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r" rtl="1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r" rtl="1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althalj.page.tl/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songs\slow_song\titanic.wma" TargetMode="External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064" y="3643314"/>
            <a:ext cx="7714836" cy="199548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8000" smtClean="0"/>
              <a:t>TWISTED CABLES</a:t>
            </a:r>
            <a:endParaRPr lang="ar-IQ" sz="8000"/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214313" y="1544638"/>
            <a:ext cx="7715250" cy="1752600"/>
          </a:xfrm>
        </p:spPr>
        <p:txBody>
          <a:bodyPr/>
          <a:lstStyle/>
          <a:p>
            <a:pPr eaLnBrk="1" hangingPunct="1"/>
            <a:r>
              <a:rPr lang="en-US" smtClean="0">
                <a:cs typeface="Tahoma" pitchFamily="34" charset="0"/>
              </a:rPr>
              <a:t>OF</a:t>
            </a:r>
            <a:r>
              <a:rPr lang="ar-IQ" smtClean="0"/>
              <a:t> </a:t>
            </a:r>
            <a:r>
              <a:rPr lang="en-US" smtClean="0">
                <a:cs typeface="Tahoma" pitchFamily="34" charset="0"/>
              </a:rPr>
              <a:t>NETWORK</a:t>
            </a:r>
            <a:r>
              <a:rPr lang="ar-IQ" smtClean="0"/>
              <a:t>  </a:t>
            </a:r>
            <a:r>
              <a:rPr lang="en-US" smtClean="0">
                <a:cs typeface="Tahoma" pitchFamily="34" charset="0"/>
              </a:rPr>
              <a:t>HOW TO DESIGN AND CONSTRUCT THE</a:t>
            </a:r>
            <a:endParaRPr lang="ar-IQ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E4FC01-50DF-4ED2-869F-1CDD5580FA51}" type="slidenum">
              <a:rPr lang="ar-IQ"/>
              <a:pPr>
                <a:defRPr/>
              </a:pPr>
              <a:t>1</a:t>
            </a:fld>
            <a:endParaRPr lang="ar-IQ"/>
          </a:p>
        </p:txBody>
      </p:sp>
    </p:spTree>
  </p:cSld>
  <p:clrMapOvr>
    <a:masterClrMapping/>
  </p:clrMapOvr>
  <p:transition spd="slow">
    <p:wipe dir="u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85750" y="214313"/>
          <a:ext cx="8501063" cy="2857500"/>
        </p:xfrm>
        <a:graphic>
          <a:graphicData uri="http://schemas.openxmlformats.org/drawingml/2006/table">
            <a:tbl>
              <a:tblPr rtl="1"/>
              <a:tblGrid>
                <a:gridCol w="1700213"/>
                <a:gridCol w="1700212"/>
                <a:gridCol w="1700213"/>
                <a:gridCol w="1700212"/>
                <a:gridCol w="1700213"/>
              </a:tblGrid>
              <a:tr h="112395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Max short ct. Current 1 sec. duration KA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Street lighting conductor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Ω/km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Neutral conductor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Ω/km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Phase conductor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Ω/km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Cable size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mm^2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1.5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1.91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1.38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0.868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3*35+16+25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1.91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0.72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0.641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3*50+16+50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1.91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0.72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0.320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3*95+16+50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0100" y="3429000"/>
            <a:ext cx="707236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IQ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جدول رقم (2) و يمثل مقاومة اسلاك القابلو عند درجة 20 مئوية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0A9C6E-6795-4AB6-897F-D015771803F0}" type="slidenum">
              <a:rPr lang="ar-IQ"/>
              <a:pPr>
                <a:defRPr/>
              </a:pPr>
              <a:t>10</a:t>
            </a:fld>
            <a:endParaRPr lang="ar-IQ"/>
          </a:p>
        </p:txBody>
      </p:sp>
    </p:spTree>
  </p:cSld>
  <p:clrMapOvr>
    <a:masterClrMapping/>
  </p:clrMapOvr>
  <p:transition spd="slow">
    <p:strip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2" y="0"/>
          <a:ext cx="9144002" cy="357187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95048"/>
                <a:gridCol w="584944"/>
                <a:gridCol w="584942"/>
                <a:gridCol w="558050"/>
                <a:gridCol w="531154"/>
                <a:gridCol w="548804"/>
                <a:gridCol w="567294"/>
                <a:gridCol w="611838"/>
                <a:gridCol w="638730"/>
                <a:gridCol w="693360"/>
                <a:gridCol w="755552"/>
                <a:gridCol w="666464"/>
                <a:gridCol w="665624"/>
                <a:gridCol w="1242198"/>
              </a:tblGrid>
              <a:tr h="89296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 dirty="0">
                          <a:latin typeface="Calibri"/>
                          <a:ea typeface="Calibri"/>
                          <a:cs typeface="Arial"/>
                        </a:rPr>
                        <a:t>60م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 dirty="0">
                          <a:latin typeface="Calibri"/>
                          <a:ea typeface="Calibri"/>
                          <a:cs typeface="Arial"/>
                        </a:rPr>
                        <a:t>55م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 dirty="0">
                          <a:latin typeface="Calibri"/>
                          <a:ea typeface="Calibri"/>
                          <a:cs typeface="Arial"/>
                        </a:rPr>
                        <a:t>50م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 dirty="0">
                          <a:latin typeface="Calibri"/>
                          <a:ea typeface="Calibri"/>
                          <a:cs typeface="Arial"/>
                        </a:rPr>
                        <a:t>45م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>
                          <a:latin typeface="Calibri"/>
                          <a:ea typeface="Calibri"/>
                          <a:cs typeface="Arial"/>
                        </a:rPr>
                        <a:t>40م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>
                          <a:latin typeface="Calibri"/>
                          <a:ea typeface="Calibri"/>
                          <a:cs typeface="Arial"/>
                        </a:rPr>
                        <a:t>35م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>
                          <a:latin typeface="Calibri"/>
                          <a:ea typeface="Calibri"/>
                          <a:cs typeface="Arial"/>
                        </a:rPr>
                        <a:t>30م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>
                          <a:latin typeface="Calibri"/>
                          <a:ea typeface="Calibri"/>
                          <a:cs typeface="Arial"/>
                        </a:rPr>
                        <a:t>25م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>
                          <a:latin typeface="Calibri"/>
                          <a:ea typeface="Calibri"/>
                          <a:cs typeface="Arial"/>
                        </a:rPr>
                        <a:t>20م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>
                          <a:latin typeface="Calibri"/>
                          <a:ea typeface="Calibri"/>
                          <a:cs typeface="Arial"/>
                        </a:rPr>
                        <a:t>15م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 dirty="0">
                          <a:latin typeface="Calibri"/>
                          <a:ea typeface="Calibri"/>
                          <a:cs typeface="Arial"/>
                        </a:rPr>
                        <a:t>10م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>
                          <a:latin typeface="Calibri"/>
                          <a:ea typeface="Calibri"/>
                          <a:cs typeface="Arial"/>
                        </a:rPr>
                        <a:t>5م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>
                          <a:latin typeface="Calibri"/>
                          <a:ea typeface="Calibri"/>
                          <a:cs typeface="Arial"/>
                        </a:rPr>
                        <a:t>0م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Arial"/>
                        </a:rPr>
                        <a:t>Size mm^2</a:t>
                      </a:r>
                    </a:p>
                  </a:txBody>
                  <a:tcPr marL="68580" marR="68580" marT="0" marB="0"/>
                </a:tc>
              </a:tr>
              <a:tr h="89296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>
                          <a:latin typeface="Calibri"/>
                          <a:ea typeface="Calibri"/>
                          <a:cs typeface="Arial"/>
                        </a:rPr>
                        <a:t>62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>
                          <a:latin typeface="Calibri"/>
                          <a:ea typeface="Calibri"/>
                          <a:cs typeface="Arial"/>
                        </a:rPr>
                        <a:t>74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>
                          <a:latin typeface="Calibri"/>
                          <a:ea typeface="Calibri"/>
                          <a:cs typeface="Arial"/>
                        </a:rPr>
                        <a:t>84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>
                          <a:latin typeface="Calibri"/>
                          <a:ea typeface="Calibri"/>
                          <a:cs typeface="Arial"/>
                        </a:rPr>
                        <a:t>94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 dirty="0">
                          <a:latin typeface="Calibri"/>
                          <a:ea typeface="Calibri"/>
                          <a:cs typeface="Arial"/>
                        </a:rPr>
                        <a:t>102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 dirty="0">
                          <a:latin typeface="Calibri"/>
                          <a:ea typeface="Calibri"/>
                          <a:cs typeface="Arial"/>
                        </a:rPr>
                        <a:t>110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 dirty="0">
                          <a:latin typeface="Calibri"/>
                          <a:ea typeface="Calibri"/>
                          <a:cs typeface="Arial"/>
                        </a:rPr>
                        <a:t>116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>
                          <a:latin typeface="Calibri"/>
                          <a:ea typeface="Calibri"/>
                          <a:cs typeface="Arial"/>
                        </a:rPr>
                        <a:t>124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 dirty="0">
                          <a:latin typeface="Calibri"/>
                          <a:ea typeface="Calibri"/>
                          <a:cs typeface="Arial"/>
                        </a:rPr>
                        <a:t>130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>
                          <a:latin typeface="Calibri"/>
                          <a:ea typeface="Calibri"/>
                          <a:cs typeface="Arial"/>
                        </a:rPr>
                        <a:t>136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>
                          <a:latin typeface="Calibri"/>
                          <a:ea typeface="Calibri"/>
                          <a:cs typeface="Arial"/>
                        </a:rPr>
                        <a:t>142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>
                          <a:latin typeface="Calibri"/>
                          <a:ea typeface="Calibri"/>
                          <a:cs typeface="Arial"/>
                        </a:rPr>
                        <a:t>146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>
                          <a:latin typeface="Calibri"/>
                          <a:ea typeface="Calibri"/>
                          <a:cs typeface="Arial"/>
                        </a:rPr>
                        <a:t>150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 dirty="0">
                          <a:latin typeface="Calibri"/>
                          <a:ea typeface="Calibri"/>
                          <a:cs typeface="Arial"/>
                        </a:rPr>
                        <a:t>3*35+16+25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89296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>
                          <a:latin typeface="Calibri"/>
                          <a:ea typeface="Calibri"/>
                          <a:cs typeface="Arial"/>
                        </a:rPr>
                        <a:t>71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>
                          <a:latin typeface="Calibri"/>
                          <a:ea typeface="Calibri"/>
                          <a:cs typeface="Arial"/>
                        </a:rPr>
                        <a:t>88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>
                          <a:latin typeface="Calibri"/>
                          <a:ea typeface="Calibri"/>
                          <a:cs typeface="Arial"/>
                        </a:rPr>
                        <a:t>102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>
                          <a:latin typeface="Calibri"/>
                          <a:ea typeface="Calibri"/>
                          <a:cs typeface="Arial"/>
                        </a:rPr>
                        <a:t>114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>
                          <a:latin typeface="Calibri"/>
                          <a:ea typeface="Calibri"/>
                          <a:cs typeface="Arial"/>
                        </a:rPr>
                        <a:t>124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>
                          <a:latin typeface="Calibri"/>
                          <a:ea typeface="Calibri"/>
                          <a:cs typeface="Arial"/>
                        </a:rPr>
                        <a:t>134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>
                          <a:latin typeface="Calibri"/>
                          <a:ea typeface="Calibri"/>
                          <a:cs typeface="Arial"/>
                        </a:rPr>
                        <a:t>142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 dirty="0">
                          <a:latin typeface="Calibri"/>
                          <a:ea typeface="Calibri"/>
                          <a:cs typeface="Arial"/>
                        </a:rPr>
                        <a:t>151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 dirty="0">
                          <a:latin typeface="Calibri"/>
                          <a:ea typeface="Calibri"/>
                          <a:cs typeface="Arial"/>
                        </a:rPr>
                        <a:t>159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 dirty="0">
                          <a:latin typeface="Calibri"/>
                          <a:ea typeface="Calibri"/>
                          <a:cs typeface="Arial"/>
                        </a:rPr>
                        <a:t>166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 dirty="0">
                          <a:latin typeface="Calibri"/>
                          <a:ea typeface="Calibri"/>
                          <a:cs typeface="Arial"/>
                        </a:rPr>
                        <a:t>174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>
                          <a:latin typeface="Calibri"/>
                          <a:ea typeface="Calibri"/>
                          <a:cs typeface="Arial"/>
                        </a:rPr>
                        <a:t>181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>
                          <a:latin typeface="Calibri"/>
                          <a:ea typeface="Calibri"/>
                          <a:cs typeface="Arial"/>
                        </a:rPr>
                        <a:t>186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 dirty="0">
                          <a:latin typeface="Calibri"/>
                          <a:ea typeface="Calibri"/>
                          <a:cs typeface="Arial"/>
                        </a:rPr>
                        <a:t>3*50+16+50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89296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 dirty="0" smtClean="0">
                          <a:latin typeface="Calibri"/>
                          <a:ea typeface="Calibri"/>
                          <a:cs typeface="Arial"/>
                        </a:rPr>
                        <a:t>100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>
                          <a:latin typeface="Calibri"/>
                          <a:ea typeface="Calibri"/>
                          <a:cs typeface="Arial"/>
                        </a:rPr>
                        <a:t>124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>
                          <a:latin typeface="Calibri"/>
                          <a:ea typeface="Calibri"/>
                          <a:cs typeface="Arial"/>
                        </a:rPr>
                        <a:t>145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>
                          <a:latin typeface="Calibri"/>
                          <a:ea typeface="Calibri"/>
                          <a:cs typeface="Arial"/>
                        </a:rPr>
                        <a:t>164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>
                          <a:latin typeface="Calibri"/>
                          <a:ea typeface="Calibri"/>
                          <a:cs typeface="Arial"/>
                        </a:rPr>
                        <a:t>180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>
                          <a:latin typeface="Calibri"/>
                          <a:ea typeface="Calibri"/>
                          <a:cs typeface="Arial"/>
                        </a:rPr>
                        <a:t>195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>
                          <a:latin typeface="Calibri"/>
                          <a:ea typeface="Calibri"/>
                          <a:cs typeface="Arial"/>
                        </a:rPr>
                        <a:t>210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>
                          <a:latin typeface="Calibri"/>
                          <a:ea typeface="Calibri"/>
                          <a:cs typeface="Arial"/>
                        </a:rPr>
                        <a:t>220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 dirty="0">
                          <a:latin typeface="Calibri"/>
                          <a:ea typeface="Calibri"/>
                          <a:cs typeface="Arial"/>
                        </a:rPr>
                        <a:t>235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>
                          <a:latin typeface="Calibri"/>
                          <a:ea typeface="Calibri"/>
                          <a:cs typeface="Arial"/>
                        </a:rPr>
                        <a:t>245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>
                          <a:latin typeface="Calibri"/>
                          <a:ea typeface="Calibri"/>
                          <a:cs typeface="Arial"/>
                        </a:rPr>
                        <a:t>255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 dirty="0">
                          <a:latin typeface="Calibri"/>
                          <a:ea typeface="Calibri"/>
                          <a:cs typeface="Arial"/>
                        </a:rPr>
                        <a:t>265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 dirty="0">
                          <a:latin typeface="Calibri"/>
                          <a:ea typeface="Calibri"/>
                          <a:cs typeface="Arial"/>
                        </a:rPr>
                        <a:t>275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 dirty="0">
                          <a:latin typeface="Calibri"/>
                          <a:ea typeface="Calibri"/>
                          <a:cs typeface="Arial"/>
                        </a:rPr>
                        <a:t>3*95+16+50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4214818"/>
            <a:ext cx="9144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IQ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جدول رقم (3) يمثل تحمل خطوط الاطوار للتيارمقاسا بالامبير في درجات الحرارةالمختلفة مقاسة بالمئوية</a:t>
            </a:r>
          </a:p>
        </p:txBody>
      </p:sp>
      <p:sp>
        <p:nvSpPr>
          <p:cNvPr id="17488" name="TextBox 8"/>
          <p:cNvSpPr txBox="1">
            <a:spLocks noChangeArrowheads="1"/>
          </p:cNvSpPr>
          <p:nvPr/>
        </p:nvSpPr>
        <p:spPr bwMode="auto">
          <a:xfrm>
            <a:off x="357188" y="5857875"/>
            <a:ext cx="8358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IQ" sz="2000">
                <a:solidFill>
                  <a:srgbClr val="002060"/>
                </a:solidFill>
                <a:cs typeface="Tahoma" pitchFamily="34" charset="0"/>
              </a:rPr>
              <a:t>اما خط الانارة فهو ذو قياس ثابت قيمته 16ملم^2 و يتحمل تيارا مقداره 40 امبير</a:t>
            </a:r>
          </a:p>
          <a:p>
            <a:r>
              <a:rPr lang="ar-IQ" sz="2000">
                <a:solidFill>
                  <a:srgbClr val="002060"/>
                </a:solidFill>
                <a:cs typeface="Tahoma" pitchFamily="34" charset="0"/>
              </a:rPr>
              <a:t>عند 20 مئوية 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45267-BBDD-4F5D-AE8D-3299ED1E54BA}" type="slidenum">
              <a:rPr lang="ar-IQ"/>
              <a:pPr>
                <a:defRPr/>
              </a:pPr>
              <a:t>11</a:t>
            </a:fld>
            <a:endParaRPr lang="ar-IQ"/>
          </a:p>
        </p:txBody>
      </p:sp>
    </p:spTree>
  </p:cSld>
  <p:clrMapOvr>
    <a:masterClrMapping/>
  </p:clrMapOvr>
  <p:transition spd="slow"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3643313"/>
            <a:ext cx="8786813" cy="857250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IQ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الجدول رقم (3ب) هو لمقارنة  تيار القابلو المبروم عند درجة 20 مئوية مع تيار اسلاك الالمنيوم عند نفس الدرجة</a:t>
            </a:r>
            <a:endParaRPr lang="ar-IQ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931D19-BC14-41A3-BCFF-5E6F160114CC}" type="slidenum">
              <a:rPr lang="ar-IQ"/>
              <a:pPr>
                <a:defRPr/>
              </a:pPr>
              <a:t>12</a:t>
            </a:fld>
            <a:endParaRPr lang="ar-IQ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1397000"/>
          <a:ext cx="6096000" cy="17424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IQ" dirty="0" smtClean="0"/>
                        <a:t>قابلو مبروم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IQ" dirty="0" smtClean="0"/>
                        <a:t>اسلاك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Arial"/>
                        </a:rPr>
                        <a:t>Size mm^2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2400" dirty="0">
                          <a:latin typeface="+mn-lt"/>
                          <a:ea typeface="Calibri"/>
                          <a:cs typeface="+mj-cs"/>
                        </a:rPr>
                        <a:t>130</a:t>
                      </a:r>
                      <a:endParaRPr lang="en-US" sz="2400" dirty="0">
                        <a:latin typeface="+mn-lt"/>
                        <a:ea typeface="Calibri"/>
                        <a:cs typeface="+mj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IQ" sz="2400" dirty="0" smtClean="0">
                          <a:latin typeface="+mn-lt"/>
                        </a:rPr>
                        <a:t>152</a:t>
                      </a:r>
                      <a:endParaRPr lang="ar-IQ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2400" dirty="0">
                          <a:latin typeface="+mn-lt"/>
                          <a:ea typeface="Calibri"/>
                          <a:cs typeface="Arial"/>
                        </a:rPr>
                        <a:t>3*35+16+25</a:t>
                      </a:r>
                      <a:endParaRPr lang="en-US" sz="2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2400" dirty="0">
                          <a:latin typeface="+mn-lt"/>
                          <a:ea typeface="Calibri"/>
                          <a:cs typeface="+mj-cs"/>
                        </a:rPr>
                        <a:t>159</a:t>
                      </a:r>
                      <a:endParaRPr lang="en-US" sz="2400" dirty="0">
                        <a:latin typeface="+mn-lt"/>
                        <a:ea typeface="Calibri"/>
                        <a:cs typeface="+mj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IQ" sz="2400" dirty="0" smtClean="0">
                          <a:latin typeface="+mn-lt"/>
                        </a:rPr>
                        <a:t>183</a:t>
                      </a:r>
                      <a:endParaRPr lang="ar-IQ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2400" dirty="0">
                          <a:latin typeface="+mn-lt"/>
                          <a:ea typeface="Calibri"/>
                          <a:cs typeface="Arial"/>
                        </a:rPr>
                        <a:t>3*50+16+50</a:t>
                      </a:r>
                      <a:endParaRPr lang="en-US" sz="2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2400" dirty="0">
                          <a:latin typeface="+mn-lt"/>
                          <a:ea typeface="Calibri"/>
                          <a:cs typeface="+mj-cs"/>
                        </a:rPr>
                        <a:t>235</a:t>
                      </a:r>
                      <a:endParaRPr lang="en-US" sz="2400" dirty="0">
                        <a:latin typeface="+mn-lt"/>
                        <a:ea typeface="Calibri"/>
                        <a:cs typeface="+mj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IQ" sz="2400" dirty="0" smtClean="0">
                          <a:latin typeface="+mn-lt"/>
                        </a:rPr>
                        <a:t>271</a:t>
                      </a:r>
                      <a:endParaRPr lang="ar-IQ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2400" dirty="0">
                          <a:latin typeface="+mn-lt"/>
                          <a:ea typeface="Calibri"/>
                          <a:cs typeface="Arial"/>
                        </a:rPr>
                        <a:t>3*95+16+50</a:t>
                      </a:r>
                      <a:endParaRPr lang="en-US" sz="2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wipe dir="u"/>
    <p:sndAc>
      <p:stSnd>
        <p:snd r:embed="rId2" name="wind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0"/>
            <a:ext cx="8572500" cy="6858000"/>
          </a:xfrm>
        </p:spPr>
        <p:txBody>
          <a:bodyPr/>
          <a:lstStyle/>
          <a:p>
            <a:pPr eaLnBrk="1" hangingPunct="1"/>
            <a:r>
              <a:rPr lang="ar-IQ" sz="2800" b="1" smtClean="0">
                <a:solidFill>
                  <a:srgbClr val="FF0000"/>
                </a:solidFill>
              </a:rPr>
              <a:t>خط المتعادل (</a:t>
            </a:r>
            <a:r>
              <a:rPr lang="en-US" sz="2800" b="1" smtClean="0">
                <a:solidFill>
                  <a:srgbClr val="FF0000"/>
                </a:solidFill>
                <a:cs typeface="Tahoma" pitchFamily="34" charset="0"/>
              </a:rPr>
              <a:t>neutral</a:t>
            </a:r>
            <a:r>
              <a:rPr lang="ar-IQ" sz="2800" b="1" smtClean="0">
                <a:solidFill>
                  <a:srgbClr val="FF0000"/>
                </a:solidFill>
              </a:rPr>
              <a:t>) :-</a:t>
            </a:r>
            <a:r>
              <a:rPr lang="ar-IQ" sz="2800" smtClean="0">
                <a:solidFill>
                  <a:srgbClr val="FF0000"/>
                </a:solidFill>
              </a:rPr>
              <a:t> </a:t>
            </a:r>
            <a:r>
              <a:rPr lang="ar-IQ" sz="2800" smtClean="0"/>
              <a:t>و هو الخط الذي يقع عليه تحمل شد القابلو بجميع خطوطه لذا يسمى ب(</a:t>
            </a:r>
            <a:r>
              <a:rPr lang="en-US" sz="2800" smtClean="0">
                <a:cs typeface="Tahoma" pitchFamily="34" charset="0"/>
              </a:rPr>
              <a:t>messenger</a:t>
            </a:r>
            <a:r>
              <a:rPr lang="ar-IQ" sz="2800" smtClean="0"/>
              <a:t> ) و وجد ان افضل مواصفات لمد القابلو هي بأن يكون صافي ارتفاعه عن سطح الارض في اوطأ نقاطه هي 4.5 متر فيكون طول العمود 6 متر و المسافة بين عمودين ( </a:t>
            </a:r>
            <a:r>
              <a:rPr lang="en-US" sz="2800" smtClean="0">
                <a:cs typeface="Tahoma" pitchFamily="34" charset="0"/>
              </a:rPr>
              <a:t>span</a:t>
            </a:r>
            <a:r>
              <a:rPr lang="ar-IQ" sz="2800" smtClean="0"/>
              <a:t> ) هي 50 متر هذا للقابلو حجم 3*70+50+16 ملم^2 و في حالة تقليل الاعمدة تصبح المسافة بين عمودين هي 100 متر و طول العمود 8 متر و تعتمد مسافة هطول القابلو ( </a:t>
            </a:r>
            <a:r>
              <a:rPr lang="en-US" sz="2800" smtClean="0">
                <a:cs typeface="Tahoma" pitchFamily="34" charset="0"/>
              </a:rPr>
              <a:t>sag</a:t>
            </a:r>
            <a:r>
              <a:rPr lang="ar-IQ" sz="2800" smtClean="0"/>
              <a:t>  ) على عوامل عدة هي شد القابلو و درجة حرارة الجو و المسافة بين عمودين ( </a:t>
            </a:r>
            <a:r>
              <a:rPr lang="en-US" sz="2800" smtClean="0">
                <a:cs typeface="Tahoma" pitchFamily="34" charset="0"/>
              </a:rPr>
              <a:t>span</a:t>
            </a:r>
            <a:r>
              <a:rPr lang="ar-IQ" sz="2800" smtClean="0"/>
              <a:t> ) و يستعمل جهاز  ( </a:t>
            </a:r>
            <a:r>
              <a:rPr lang="en-US" sz="2800" smtClean="0">
                <a:cs typeface="Tahoma" pitchFamily="34" charset="0"/>
              </a:rPr>
              <a:t>dynamometer</a:t>
            </a:r>
            <a:r>
              <a:rPr lang="ar-IQ" sz="2800" smtClean="0"/>
              <a:t> ) لقياس الشد لقابلو معلق و الجدول رقم (4) يوضح الحد الادنى و الاعلى الواجب استخدامه عند شد القابلوات المعلقة و هذا عند درجة حرارة 25مئوية و ضغط رياح قدره 480 نيوتن/متر^2 </a:t>
            </a:r>
            <a:endParaRPr lang="en-US" sz="2800" smtClean="0">
              <a:cs typeface="Tahoma" pitchFamily="34" charset="0"/>
            </a:endParaRPr>
          </a:p>
          <a:p>
            <a:pPr eaLnBrk="1" hangingPunct="1"/>
            <a:endParaRPr lang="en-US" smtClean="0">
              <a:cs typeface="Tahoma" pitchFamily="34" charset="0"/>
            </a:endParaRPr>
          </a:p>
          <a:p>
            <a:pPr eaLnBrk="1" hangingPunct="1"/>
            <a:endParaRPr lang="ar-IQ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755C4-640A-46D7-AB0D-49310AF36D7F}" type="slidenum">
              <a:rPr lang="ar-IQ"/>
              <a:pPr>
                <a:defRPr/>
              </a:pPr>
              <a:t>13</a:t>
            </a:fld>
            <a:endParaRPr lang="ar-IQ"/>
          </a:p>
        </p:txBody>
      </p:sp>
    </p:spTree>
  </p:cSld>
  <p:clrMapOvr>
    <a:masterClrMapping/>
  </p:clrMapOvr>
  <p:transition spd="slow">
    <p:pull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2874" y="142875"/>
          <a:ext cx="8786814" cy="3086608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928938"/>
                <a:gridCol w="2928938"/>
                <a:gridCol w="2928938"/>
              </a:tblGrid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Max allowed tensile strength in use/ KN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Min allowed tensile strength in use/ KN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Cable size mm^2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2000" dirty="0"/>
                        <a:t>5.2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2000"/>
                        <a:t>7.4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2000"/>
                        <a:t>3*16+16+25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2000" dirty="0"/>
                        <a:t>5.2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2000" dirty="0"/>
                        <a:t>7.4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2000"/>
                        <a:t>3*25+16+25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2000"/>
                        <a:t>5.2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2000" dirty="0"/>
                        <a:t>7.4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2000"/>
                        <a:t>3*35+16+25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2000"/>
                        <a:t>7.2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2000" dirty="0"/>
                        <a:t>10.3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2000"/>
                        <a:t>3*50+16+35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2000"/>
                        <a:t>10.3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2000" dirty="0"/>
                        <a:t>14.7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2000" dirty="0"/>
                        <a:t>3*70+16+50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2000"/>
                        <a:t>14.4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2000"/>
                        <a:t>20.6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2000" dirty="0"/>
                        <a:t>3*95+16+70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2000"/>
                        <a:t>14.4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2000"/>
                        <a:t>20.6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2000" dirty="0"/>
                        <a:t>3*120+16+70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71736" y="3643314"/>
            <a:ext cx="435771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IQ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جدول رقم (4)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521" name="Rectangle 5"/>
          <p:cNvSpPr>
            <a:spLocks noChangeArrowheads="1"/>
          </p:cNvSpPr>
          <p:nvPr/>
        </p:nvSpPr>
        <p:spPr bwMode="auto">
          <a:xfrm>
            <a:off x="214313" y="5072063"/>
            <a:ext cx="8929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IQ" sz="2400">
                <a:cs typeface="Tahoma" pitchFamily="34" charset="0"/>
              </a:rPr>
              <a:t>يشد الخط عادة بقيمة 70% من الحد الاعلى المسموح به عند تعليقه.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AE114-7127-42C2-856F-FB3A3BEE6D59}" type="slidenum">
              <a:rPr lang="ar-IQ"/>
              <a:pPr>
                <a:defRPr/>
              </a:pPr>
              <a:t>14</a:t>
            </a:fld>
            <a:endParaRPr lang="ar-IQ"/>
          </a:p>
        </p:txBody>
      </p:sp>
    </p:spTree>
  </p:cSld>
  <p:clrMapOvr>
    <a:masterClrMapping/>
  </p:clrMapOvr>
  <p:transition spd="slow">
    <p:fade thruBlk="1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4500563"/>
            <a:ext cx="8858250" cy="7858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IQ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الجدول رقم (5) يمثل المسافات القصوى بين عمودين يمكن نظريا الوصول لها عند استخدام اعلى شد مسموح به</a:t>
            </a:r>
            <a:endParaRPr lang="ar-IQ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14348" y="357166"/>
          <a:ext cx="7467600" cy="3881775"/>
        </p:xfrm>
        <a:graphic>
          <a:graphicData uri="http://schemas.openxmlformats.org/drawingml/2006/table">
            <a:tbl>
              <a:tblPr rtl="1" firstRow="1" bandRow="1">
                <a:tableStyleId>{18603FDC-E32A-4AB5-989C-0864C3EAD2B8}</a:tableStyleId>
              </a:tblPr>
              <a:tblGrid>
                <a:gridCol w="3733800"/>
                <a:gridCol w="3733800"/>
              </a:tblGrid>
              <a:tr h="48673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Critical span/m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/>
                        <a:t>Cable size mm^2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8500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2400" dirty="0"/>
                        <a:t>642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2400"/>
                        <a:t>3*16+16+25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8500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2400" dirty="0"/>
                        <a:t>580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2400" dirty="0"/>
                        <a:t>3*25+16+25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8500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2400"/>
                        <a:t>562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2400" dirty="0"/>
                        <a:t>3*35+16+25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8500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2400" dirty="0"/>
                        <a:t>670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2400" dirty="0"/>
                        <a:t>3*50+16+35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8500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2400" dirty="0"/>
                        <a:t>740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2400" dirty="0"/>
                        <a:t>3*70+16+50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8500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2400"/>
                        <a:t>800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2400" dirty="0"/>
                        <a:t>3*95+16+70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8500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2400" dirty="0"/>
                        <a:t>800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2400" dirty="0"/>
                        <a:t>3*120+16+70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785813" y="5657850"/>
            <a:ext cx="79295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IQ" sz="2400">
                <a:cs typeface="Tahoma" pitchFamily="34" charset="0"/>
              </a:rPr>
              <a:t>عمليا لا يكون ( </a:t>
            </a:r>
            <a:r>
              <a:rPr lang="en-US" sz="2400">
                <a:cs typeface="Tahoma" pitchFamily="34" charset="0"/>
              </a:rPr>
              <a:t>span</a:t>
            </a:r>
            <a:r>
              <a:rPr lang="ar-IQ" sz="2400">
                <a:cs typeface="Tahoma" pitchFamily="34" charset="0"/>
              </a:rPr>
              <a:t> ) اكثر من 100 متر و القيم اعلاه هي فقط لبيان القيمة القصوى التي يتحملها القابلو . </a:t>
            </a:r>
            <a:r>
              <a:rPr lang="en-US" sz="2400">
                <a:cs typeface="Tahoma" pitchFamily="34" charset="0"/>
              </a:rPr>
              <a:t/>
            </a:r>
            <a:br>
              <a:rPr lang="en-US" sz="2400">
                <a:cs typeface="Tahoma" pitchFamily="34" charset="0"/>
              </a:rPr>
            </a:br>
            <a:endParaRPr lang="ar-IQ" sz="2400">
              <a:cs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83EF5C-9C78-41D6-BB3F-0A6281163AFD}" type="slidenum">
              <a:rPr lang="ar-IQ"/>
              <a:pPr>
                <a:defRPr/>
              </a:pPr>
              <a:t>15</a:t>
            </a:fld>
            <a:endParaRPr lang="ar-IQ"/>
          </a:p>
        </p:txBody>
      </p:sp>
    </p:spTree>
  </p:cSld>
  <p:clrMapOvr>
    <a:masterClrMapping/>
  </p:clrMapOvr>
  <p:transition spd="slow"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4278" y="214313"/>
          <a:ext cx="8786847" cy="6000774"/>
        </p:xfrm>
        <a:graphic>
          <a:graphicData uri="http://schemas.openxmlformats.org/drawingml/2006/table">
            <a:tbl>
              <a:tblPr rtl="1" firstRow="1" bandRow="1">
                <a:tableStyleId>{0660B408-B3CF-4A94-85FC-2B1E0A45F4A2}</a:tableStyleId>
              </a:tblPr>
              <a:tblGrid>
                <a:gridCol w="903107"/>
                <a:gridCol w="595846"/>
                <a:gridCol w="254302"/>
                <a:gridCol w="858039"/>
                <a:gridCol w="947511"/>
                <a:gridCol w="190649"/>
                <a:gridCol w="1138580"/>
                <a:gridCol w="1152236"/>
                <a:gridCol w="647976"/>
                <a:gridCol w="395846"/>
                <a:gridCol w="1702755"/>
              </a:tblGrid>
              <a:tr h="520171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en-US" sz="1400" dirty="0"/>
                        <a:t>Complete cable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en-US" sz="1400"/>
                        <a:t>messenger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endParaRPr lang="ar-IQ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en-US" sz="1400"/>
                        <a:t>Street lighting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en-US" sz="1400"/>
                        <a:t>Phase conductor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endParaRPr lang="ar-IQ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32631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en-US" sz="1400" dirty="0"/>
                        <a:t>Total mass of insulated KG/Km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en-US" sz="1400" dirty="0"/>
                        <a:t>Over all diameter of insulated mm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en-US" sz="1400" dirty="0"/>
                        <a:t>Tensile strength KN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en-US" sz="1400" dirty="0"/>
                        <a:t>Diameter of un insulated conductor mm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en-US" sz="1400" dirty="0"/>
                        <a:t>Diameter of un insulated conductor mm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en-US" sz="1400" dirty="0"/>
                        <a:t>Diameter of un insulated conductor mm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en-US" sz="1400" dirty="0"/>
                        <a:t>Conductor Size mm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en-US" sz="1400" dirty="0"/>
                        <a:t>Cable size mm^2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1928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1600" dirty="0"/>
                        <a:t>210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1600"/>
                        <a:t>21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1600" dirty="0"/>
                        <a:t>7.4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1600"/>
                        <a:t>6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1600"/>
                        <a:t>4.5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1600"/>
                        <a:t>4.5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1600"/>
                        <a:t>1*16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 dirty="0"/>
                        <a:t>1*16+16+25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1928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1600"/>
                        <a:t>330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1600" dirty="0"/>
                        <a:t>21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1600" dirty="0"/>
                        <a:t>7.4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1600"/>
                        <a:t>6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1600"/>
                        <a:t>4.5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1600"/>
                        <a:t>4.5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1600"/>
                        <a:t>3*16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 dirty="0"/>
                        <a:t>3*16+16+25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1928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1600" dirty="0"/>
                        <a:t>420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1600" dirty="0"/>
                        <a:t>24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1600" dirty="0"/>
                        <a:t>7.4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1600" dirty="0"/>
                        <a:t>6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1600"/>
                        <a:t>4.5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1600"/>
                        <a:t>6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1600"/>
                        <a:t>3*25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 dirty="0"/>
                        <a:t>3*25+16+25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1928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1600"/>
                        <a:t>510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1600"/>
                        <a:t>26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1600" dirty="0"/>
                        <a:t>7.4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1600" dirty="0"/>
                        <a:t>6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1600" dirty="0"/>
                        <a:t>4.5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1600"/>
                        <a:t>7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1600"/>
                        <a:t>3*35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 dirty="0"/>
                        <a:t>3*35+16+25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1928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1600"/>
                        <a:t>670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1600"/>
                        <a:t>30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1600"/>
                        <a:t>10.3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1600" dirty="0"/>
                        <a:t>7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1600" dirty="0"/>
                        <a:t>4.5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1600"/>
                        <a:t>8.4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1600"/>
                        <a:t>3*50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 dirty="0"/>
                        <a:t>3*50+16+35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1928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1600"/>
                        <a:t>930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1600"/>
                        <a:t>36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1600"/>
                        <a:t>14.2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1600"/>
                        <a:t>8.4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1600" dirty="0"/>
                        <a:t>4.5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1600" dirty="0"/>
                        <a:t>9.9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1600"/>
                        <a:t>3*70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 dirty="0"/>
                        <a:t>3*70+16+50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1928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1600"/>
                        <a:t>1250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1600"/>
                        <a:t>41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1600"/>
                        <a:t>20.6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1600"/>
                        <a:t>9.9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1600"/>
                        <a:t>4.5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1600" dirty="0"/>
                        <a:t>11.7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1600" dirty="0"/>
                        <a:t>3*95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 dirty="0"/>
                        <a:t>3*95+16+70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1928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1600"/>
                        <a:t>1500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1600"/>
                        <a:t>45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1600"/>
                        <a:t>20.6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1600"/>
                        <a:t>9.9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1600"/>
                        <a:t>4.5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1600"/>
                        <a:t>13.2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1600" dirty="0"/>
                        <a:t>3*120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 dirty="0"/>
                        <a:t>3*120+16+70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28688" y="6286500"/>
            <a:ext cx="7429500" cy="400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IQ" sz="2000" dirty="0">
                <a:solidFill>
                  <a:srgbClr val="FF0000"/>
                </a:solidFill>
              </a:rPr>
              <a:t>الجدول رقم  (6) يعطي تفصيلات لمواصفات القابلوات لاحجام مختلفة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1CB7D7-B88B-496A-BBFC-3B4BEE34D6AE}" type="slidenum">
              <a:rPr lang="ar-IQ"/>
              <a:pPr>
                <a:defRPr/>
              </a:pPr>
              <a:t>16</a:t>
            </a:fld>
            <a:endParaRPr lang="ar-IQ"/>
          </a:p>
        </p:txBody>
      </p:sp>
    </p:spTree>
  </p:cSld>
  <p:clrMapOvr>
    <a:masterClrMapping/>
  </p:clrMapOvr>
  <p:transition spd="slow">
    <p:pull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2875" y="357188"/>
          <a:ext cx="8858250" cy="3570034"/>
        </p:xfrm>
        <a:graphic>
          <a:graphicData uri="http://schemas.openxmlformats.org/drawingml/2006/table">
            <a:tbl>
              <a:tblPr rtl="1"/>
              <a:tblGrid>
                <a:gridCol w="2214562"/>
                <a:gridCol w="2214563"/>
                <a:gridCol w="2214562"/>
                <a:gridCol w="2214563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74015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Insulation thickness mm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74015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Neutral conductor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Ω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/km at 20C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74015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Phase conductor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Ω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/km at 20C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74015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Cable size mm^2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740150" algn="l"/>
                        </a:tabLst>
                      </a:pPr>
                      <a:r>
                        <a:rPr kumimoji="0" lang="ar-IQ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740150" algn="l"/>
                        </a:tabLst>
                      </a:pPr>
                      <a:r>
                        <a:rPr kumimoji="0" lang="ar-IQ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لا يوجد متعادل بهذا القياس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740150" algn="l"/>
                        </a:tabLst>
                      </a:pPr>
                      <a:r>
                        <a:rPr kumimoji="0" lang="ar-IQ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1.91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740150" algn="l"/>
                        </a:tabLst>
                      </a:pPr>
                      <a:r>
                        <a:rPr kumimoji="0" lang="ar-IQ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16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740150" algn="l"/>
                        </a:tabLst>
                      </a:pPr>
                      <a:r>
                        <a:rPr kumimoji="0" lang="ar-IQ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740150" algn="l"/>
                        </a:tabLst>
                      </a:pPr>
                      <a:r>
                        <a:rPr kumimoji="0" lang="ar-IQ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1.38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740150" algn="l"/>
                        </a:tabLst>
                      </a:pPr>
                      <a:r>
                        <a:rPr kumimoji="0" lang="ar-IQ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1.2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740150" algn="l"/>
                        </a:tabLst>
                      </a:pPr>
                      <a:r>
                        <a:rPr kumimoji="0" lang="ar-IQ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25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740150" algn="l"/>
                        </a:tabLst>
                      </a:pPr>
                      <a:r>
                        <a:rPr kumimoji="0" lang="ar-IQ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740150" algn="l"/>
                        </a:tabLst>
                      </a:pPr>
                      <a:r>
                        <a:rPr kumimoji="0" lang="ar-IQ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0.986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740150" algn="l"/>
                        </a:tabLst>
                      </a:pPr>
                      <a:r>
                        <a:rPr kumimoji="0" lang="ar-IQ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0.868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740150" algn="l"/>
                        </a:tabLst>
                      </a:pPr>
                      <a:r>
                        <a:rPr kumimoji="0" lang="ar-IQ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35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740150" algn="l"/>
                        </a:tabLst>
                      </a:pPr>
                      <a:r>
                        <a:rPr kumimoji="0" lang="ar-IQ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1.2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740150" algn="l"/>
                        </a:tabLst>
                      </a:pPr>
                      <a:r>
                        <a:rPr kumimoji="0" lang="ar-IQ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0.72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740150" algn="l"/>
                        </a:tabLst>
                      </a:pPr>
                      <a:r>
                        <a:rPr kumimoji="0" lang="ar-IQ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0.641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740150" algn="l"/>
                        </a:tabLst>
                      </a:pPr>
                      <a:r>
                        <a:rPr kumimoji="0" lang="ar-IQ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740150" algn="l"/>
                        </a:tabLst>
                      </a:pPr>
                      <a:r>
                        <a:rPr kumimoji="0" lang="ar-IQ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1.4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740150" algn="l"/>
                        </a:tabLst>
                      </a:pPr>
                      <a:r>
                        <a:rPr kumimoji="0" lang="ar-IQ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0.493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740150" algn="l"/>
                        </a:tabLst>
                      </a:pPr>
                      <a:r>
                        <a:rPr kumimoji="0" lang="ar-IQ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0.443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740150" algn="l"/>
                        </a:tabLst>
                      </a:pPr>
                      <a:r>
                        <a:rPr kumimoji="0" lang="ar-IQ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70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740150" algn="l"/>
                        </a:tabLst>
                      </a:pPr>
                      <a:r>
                        <a:rPr kumimoji="0" lang="ar-IQ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1.4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740150" algn="l"/>
                        </a:tabLst>
                      </a:pPr>
                      <a:r>
                        <a:rPr kumimoji="0" lang="ar-IQ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لا يوجد متعادل بهذا القياس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740150" algn="l"/>
                        </a:tabLst>
                      </a:pPr>
                      <a:endParaRPr kumimoji="0" lang="ar-IQ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740150" algn="l"/>
                        </a:tabLst>
                      </a:pPr>
                      <a:r>
                        <a:rPr kumimoji="0" lang="ar-IQ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0.32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740150" algn="l"/>
                        </a:tabLst>
                      </a:pPr>
                      <a:r>
                        <a:rPr kumimoji="0" lang="ar-IQ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95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740150" algn="l"/>
                        </a:tabLst>
                      </a:pPr>
                      <a:r>
                        <a:rPr kumimoji="0" lang="ar-IQ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1.6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740150" algn="l"/>
                        </a:tabLst>
                      </a:pPr>
                      <a:r>
                        <a:rPr kumimoji="0" lang="ar-IQ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لا يوجد متعادل بهذا القياس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740150" algn="l"/>
                        </a:tabLst>
                      </a:pPr>
                      <a:endParaRPr kumimoji="0" lang="ar-IQ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740150" algn="l"/>
                        </a:tabLst>
                      </a:pPr>
                      <a:r>
                        <a:rPr kumimoji="0" lang="ar-IQ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0.253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740150" algn="l"/>
                        </a:tabLst>
                      </a:pPr>
                      <a:r>
                        <a:rPr kumimoji="0" lang="ar-IQ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120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4375" y="4214813"/>
            <a:ext cx="7643813" cy="646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IQ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جدول رقم (7) يعطي قيم المقاومة للاسلاك بالقياسات المختلفة و عند درجة حرارة 20 مئوية</a:t>
            </a:r>
            <a:endParaRPr lang="ar-IQ" dirty="0"/>
          </a:p>
        </p:txBody>
      </p:sp>
      <p:sp>
        <p:nvSpPr>
          <p:cNvPr id="23602" name="Rectangle 5"/>
          <p:cNvSpPr>
            <a:spLocks noChangeArrowheads="1"/>
          </p:cNvSpPr>
          <p:nvPr/>
        </p:nvSpPr>
        <p:spPr bwMode="auto">
          <a:xfrm>
            <a:off x="214313" y="5643563"/>
            <a:ext cx="86439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IQ" sz="2400">
                <a:cs typeface="Tahoma" pitchFamily="34" charset="0"/>
              </a:rPr>
              <a:t>اما خط الانارة بقياس 16ملم^2 فتكون مقاومة الكيلو متر الواحد منه عند درجة 20 مئوية هي1.91 اوم 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E621A-6C2A-459B-88F2-90C9DA63A247}" type="slidenum">
              <a:rPr lang="ar-IQ"/>
              <a:pPr>
                <a:defRPr/>
              </a:pPr>
              <a:t>17</a:t>
            </a:fld>
            <a:endParaRPr lang="ar-IQ"/>
          </a:p>
        </p:txBody>
      </p:sp>
    </p:spTree>
  </p:cSld>
  <p:clrMapOvr>
    <a:masterClrMapping/>
  </p:clrMapOvr>
  <p:transition spd="slow">
    <p:circl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7467600" cy="6126163"/>
          </a:xfrm>
        </p:spPr>
        <p:txBody>
          <a:bodyPr>
            <a:normAutofit/>
          </a:bodyPr>
          <a:lstStyle/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ar-IQ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 بعد ان تعرفنا الى انواع و تسميات القابلوات المجدولة ثم اطلعنا على العديد من جداول المواصفات التي ستكون بالغة الاهمية لاحقا لتمكننا من تصميم و تنفيذ شبكة بشكل صحيح . نحتاج الان الى التعرف على ملحقات القابلو التي تستخدم لاغراض تثبيته ضمن الشبكة</a:t>
            </a:r>
            <a:endParaRPr lang="ar-IQ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0E46D9-6111-4A5B-A5F6-B8173C0F69E5}" type="slidenum">
              <a:rPr lang="ar-IQ"/>
              <a:pPr>
                <a:defRPr/>
              </a:pPr>
              <a:t>18</a:t>
            </a:fld>
            <a:endParaRPr lang="ar-IQ"/>
          </a:p>
        </p:txBody>
      </p:sp>
    </p:spTree>
  </p:cSld>
  <p:clrMapOvr>
    <a:masterClrMapping/>
  </p:clrMapOvr>
  <p:transition spd="slow">
    <p:wipe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875"/>
            <a:ext cx="9144000" cy="6715125"/>
          </a:xfrm>
        </p:spPr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ar-IQ" b="1" dirty="0" smtClean="0">
                <a:solidFill>
                  <a:srgbClr val="FF0000"/>
                </a:solidFill>
              </a:rPr>
              <a:t>ملحقات ومعدات نظام (   </a:t>
            </a:r>
            <a:r>
              <a:rPr lang="en-US" b="1" dirty="0" smtClean="0">
                <a:solidFill>
                  <a:srgbClr val="FF0000"/>
                </a:solidFill>
              </a:rPr>
              <a:t>LV-ABC</a:t>
            </a:r>
            <a:r>
              <a:rPr lang="ar-IQ" b="1" dirty="0" smtClean="0">
                <a:solidFill>
                  <a:srgbClr val="FF0000"/>
                </a:solidFill>
              </a:rPr>
              <a:t>  )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ar-IQ" b="1" dirty="0" smtClean="0">
              <a:solidFill>
                <a:srgbClr val="FF0000"/>
              </a:solidFill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ar-IQ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1- </a:t>
            </a:r>
            <a:r>
              <a:rPr lang="ar-IQ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ملحقات الربط</a:t>
            </a:r>
            <a:r>
              <a:rPr lang="ar-IQ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</a:t>
            </a:r>
            <a:r>
              <a:rPr lang="ar-IQ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connectors and joints</a:t>
            </a:r>
            <a:r>
              <a:rPr lang="ar-IQ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)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ar-IQ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2- ملحقات التعليق (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hooks and clamps</a:t>
            </a:r>
            <a:r>
              <a:rPr lang="ar-IQ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)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ar-IQ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3- ملحقات اخرى </a:t>
            </a:r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27F157-8E1F-4A30-A9BE-EF9FB7811C14}" type="slidenum">
              <a:rPr lang="ar-IQ"/>
              <a:pPr>
                <a:defRPr/>
              </a:pPr>
              <a:t>19</a:t>
            </a:fld>
            <a:endParaRPr lang="ar-IQ"/>
          </a:p>
        </p:txBody>
      </p:sp>
    </p:spTree>
  </p:cSld>
  <p:clrMapOvr>
    <a:masterClrMapping/>
  </p:clrMapOvr>
  <p:transition spd="slow">
    <p:randomBar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0" y="642938"/>
            <a:ext cx="9144000" cy="5143500"/>
          </a:xfrm>
        </p:spPr>
        <p:txBody>
          <a:bodyPr/>
          <a:lstStyle/>
          <a:p>
            <a:pPr eaLnBrk="1" hangingPunct="1"/>
            <a:r>
              <a:rPr lang="ar-IQ" b="1" smtClean="0"/>
              <a:t>و تسمى                                                              </a:t>
            </a:r>
            <a:r>
              <a:rPr lang="ar-IQ" b="1" smtClean="0">
                <a:solidFill>
                  <a:srgbClr val="FF0000"/>
                </a:solidFill>
              </a:rPr>
              <a:t>( </a:t>
            </a:r>
            <a:r>
              <a:rPr lang="en-US" sz="2400" b="1" smtClean="0">
                <a:solidFill>
                  <a:srgbClr val="FF0000"/>
                </a:solidFill>
                <a:cs typeface="Tahoma" pitchFamily="34" charset="0"/>
              </a:rPr>
              <a:t>Low Voltage Aerial Bundled Conductor System</a:t>
            </a:r>
            <a:r>
              <a:rPr lang="ar-IQ" sz="2400" b="1" smtClean="0"/>
              <a:t>  </a:t>
            </a:r>
            <a:r>
              <a:rPr lang="ar-IQ" b="1" smtClean="0">
                <a:solidFill>
                  <a:srgbClr val="FF0000"/>
                </a:solidFill>
              </a:rPr>
              <a:t>)</a:t>
            </a:r>
            <a:r>
              <a:rPr lang="ar-IQ" b="1" smtClean="0"/>
              <a:t>  </a:t>
            </a:r>
          </a:p>
          <a:p>
            <a:pPr eaLnBrk="1" hangingPunct="1"/>
            <a:r>
              <a:rPr lang="ar-IQ" b="1" smtClean="0"/>
              <a:t>                                                                                                              و يرمز لها اختصارا ب </a:t>
            </a:r>
            <a:r>
              <a:rPr lang="ar-IQ" b="1" smtClean="0">
                <a:solidFill>
                  <a:srgbClr val="FF0000"/>
                </a:solidFill>
              </a:rPr>
              <a:t>( </a:t>
            </a:r>
            <a:r>
              <a:rPr lang="en-US" b="1" smtClean="0">
                <a:solidFill>
                  <a:srgbClr val="FF0000"/>
                </a:solidFill>
                <a:cs typeface="Tahoma" pitchFamily="34" charset="0"/>
              </a:rPr>
              <a:t>LV-ABC</a:t>
            </a:r>
            <a:r>
              <a:rPr lang="ar-IQ" b="1" smtClean="0">
                <a:solidFill>
                  <a:srgbClr val="FF0000"/>
                </a:solidFill>
              </a:rPr>
              <a:t> )  </a:t>
            </a:r>
            <a:r>
              <a:rPr lang="ar-IQ" b="1" smtClean="0"/>
              <a:t>يوجد بشكل عام ثلاث مجاميع رئيسية يمكن تقسيمها ضمنها و هي :-</a:t>
            </a:r>
            <a:endParaRPr lang="en-US" smtClean="0">
              <a:cs typeface="Tahoma" pitchFamily="34" charset="0"/>
            </a:endParaRPr>
          </a:p>
          <a:p>
            <a:pPr eaLnBrk="1" hangingPunct="1"/>
            <a:endParaRPr lang="ar-IQ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270AC-95B2-4205-A56C-F1DD18955ECC}" type="slidenum">
              <a:rPr lang="ar-IQ"/>
              <a:pPr>
                <a:defRPr/>
              </a:pPr>
              <a:t>2</a:t>
            </a:fld>
            <a:endParaRPr lang="ar-IQ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875"/>
            <a:ext cx="9429750" cy="6715125"/>
          </a:xfrm>
        </p:spPr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ar-IQ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1- </a:t>
            </a:r>
            <a:r>
              <a:rPr lang="ar-IQ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ملحقات الربط</a:t>
            </a:r>
            <a:r>
              <a:rPr lang="ar-IQ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:- و هي (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connectors and joints</a:t>
            </a:r>
            <a:r>
              <a:rPr lang="ar-IQ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)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ar-IQ" sz="2000" dirty="0" smtClean="0"/>
              <a:t>ا- ملحقات ربط المنيوم الى نحاس(</a:t>
            </a:r>
            <a:r>
              <a:rPr lang="en-US" sz="2000" dirty="0" smtClean="0"/>
              <a:t>Aluminum to copper connector </a:t>
            </a:r>
            <a:r>
              <a:rPr lang="ar-IQ" sz="2000" dirty="0" smtClean="0"/>
              <a:t> )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ar-IQ" sz="2400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ar-IQ" sz="2400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ar-IQ" dirty="0"/>
          </a:p>
        </p:txBody>
      </p:sp>
      <p:pic>
        <p:nvPicPr>
          <p:cNvPr id="26627" name="Picture 3" descr="s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1214438"/>
            <a:ext cx="268446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ss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3938588"/>
            <a:ext cx="7072312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0" y="4000500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  <a:cs typeface="Tahoma" pitchFamily="34" charset="0"/>
              </a:rPr>
              <a:t>Side view</a:t>
            </a:r>
            <a:endParaRPr lang="ar-IQ" b="1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4214813" y="4000500"/>
            <a:ext cx="1255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  <a:cs typeface="Tahoma" pitchFamily="34" charset="0"/>
              </a:rPr>
              <a:t>Top view</a:t>
            </a:r>
            <a:endParaRPr lang="ar-IQ" b="1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C1F848-BD48-45C7-8109-5FDE6D439B1E}" type="slidenum">
              <a:rPr lang="ar-IQ"/>
              <a:pPr>
                <a:defRPr/>
              </a:pPr>
              <a:t>20</a:t>
            </a:fld>
            <a:endParaRPr lang="ar-IQ"/>
          </a:p>
        </p:txBody>
      </p:sp>
    </p:spTree>
  </p:cSld>
  <p:clrMapOvr>
    <a:masterClrMapping/>
  </p:clrMapOvr>
  <p:transition spd="slow">
    <p:whee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2877" y="142875"/>
          <a:ext cx="8858248" cy="371475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07281"/>
                <a:gridCol w="1107281"/>
                <a:gridCol w="1107281"/>
                <a:gridCol w="864396"/>
                <a:gridCol w="963138"/>
                <a:gridCol w="1376634"/>
                <a:gridCol w="1224956"/>
                <a:gridCol w="1107281"/>
              </a:tblGrid>
              <a:tr h="105563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en-US" sz="2000" dirty="0">
                          <a:latin typeface="Calibri"/>
                          <a:ea typeface="Calibri"/>
                          <a:cs typeface="Arial"/>
                        </a:rPr>
                        <a:t>Torque Nm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en-US" sz="2000" dirty="0">
                          <a:latin typeface="Calibri"/>
                          <a:ea typeface="Calibri"/>
                          <a:cs typeface="Arial"/>
                        </a:rPr>
                        <a:t>Bolts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en-US" sz="2000">
                          <a:latin typeface="Calibri"/>
                          <a:ea typeface="Calibri"/>
                          <a:cs typeface="Arial"/>
                        </a:rPr>
                        <a:t>H max mm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en-US" sz="2000">
                          <a:latin typeface="Calibri"/>
                          <a:ea typeface="Calibri"/>
                          <a:cs typeface="Arial"/>
                        </a:rPr>
                        <a:t>B mm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en-US" sz="2000">
                          <a:latin typeface="Calibri"/>
                          <a:ea typeface="Calibri"/>
                          <a:cs typeface="Arial"/>
                        </a:rPr>
                        <a:t>A mm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en-US" sz="2000">
                          <a:latin typeface="Calibri"/>
                          <a:ea typeface="Calibri"/>
                          <a:cs typeface="Arial"/>
                        </a:rPr>
                        <a:t>Cu-conductor mm^2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en-US" sz="2000">
                          <a:latin typeface="Calibri"/>
                          <a:ea typeface="Calibri"/>
                          <a:cs typeface="Arial"/>
                        </a:rPr>
                        <a:t>Al-conductor mm^2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en-US" sz="2000">
                          <a:latin typeface="Calibri"/>
                          <a:ea typeface="Calibri"/>
                          <a:cs typeface="Arial"/>
                        </a:rPr>
                        <a:t>Size </a:t>
                      </a:r>
                    </a:p>
                  </a:txBody>
                  <a:tcPr marL="68580" marR="68580" marT="0" marB="0"/>
                </a:tc>
              </a:tr>
              <a:tr h="53182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2000">
                          <a:latin typeface="Calibri"/>
                          <a:ea typeface="Calibri"/>
                          <a:cs typeface="Arial"/>
                        </a:rPr>
                        <a:t>17-20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en-US" sz="2000" dirty="0">
                          <a:latin typeface="Calibri"/>
                          <a:ea typeface="Calibri"/>
                          <a:cs typeface="Arial"/>
                        </a:rPr>
                        <a:t>1m8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2000" dirty="0">
                          <a:latin typeface="Calibri"/>
                          <a:ea typeface="Calibri"/>
                          <a:cs typeface="Arial"/>
                        </a:rPr>
                        <a:t>44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2000">
                          <a:latin typeface="Calibri"/>
                          <a:ea typeface="Calibri"/>
                          <a:cs typeface="Arial"/>
                        </a:rPr>
                        <a:t>22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2000">
                          <a:latin typeface="Calibri"/>
                          <a:ea typeface="Calibri"/>
                          <a:cs typeface="Arial"/>
                        </a:rPr>
                        <a:t>29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2000">
                          <a:latin typeface="Calibri"/>
                          <a:ea typeface="Calibri"/>
                          <a:cs typeface="Arial"/>
                        </a:rPr>
                        <a:t>2.5-10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2000">
                          <a:latin typeface="Calibri"/>
                          <a:ea typeface="Calibri"/>
                          <a:cs typeface="Arial"/>
                        </a:rPr>
                        <a:t>10-50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20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3182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2000">
                          <a:latin typeface="Calibri"/>
                          <a:ea typeface="Calibri"/>
                          <a:cs typeface="Arial"/>
                        </a:rPr>
                        <a:t>17-20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en-US" sz="2000" dirty="0">
                          <a:latin typeface="Calibri"/>
                          <a:ea typeface="Calibri"/>
                          <a:cs typeface="Arial"/>
                        </a:rPr>
                        <a:t>1m8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2000" dirty="0">
                          <a:latin typeface="Calibri"/>
                          <a:ea typeface="Calibri"/>
                          <a:cs typeface="Arial"/>
                        </a:rPr>
                        <a:t>52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2000" dirty="0">
                          <a:latin typeface="Calibri"/>
                          <a:ea typeface="Calibri"/>
                          <a:cs typeface="Arial"/>
                        </a:rPr>
                        <a:t>26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2000" dirty="0">
                          <a:latin typeface="Calibri"/>
                          <a:ea typeface="Calibri"/>
                          <a:cs typeface="Arial"/>
                        </a:rPr>
                        <a:t>40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2000">
                          <a:latin typeface="Calibri"/>
                          <a:ea typeface="Calibri"/>
                          <a:cs typeface="Arial"/>
                        </a:rPr>
                        <a:t>4-25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2000">
                          <a:latin typeface="Calibri"/>
                          <a:ea typeface="Calibri"/>
                          <a:cs typeface="Arial"/>
                        </a:rPr>
                        <a:t>16-70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2000"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3182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2000">
                          <a:latin typeface="Calibri"/>
                          <a:ea typeface="Calibri"/>
                          <a:cs typeface="Arial"/>
                        </a:rPr>
                        <a:t>17-20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en-US" sz="2000">
                          <a:latin typeface="Calibri"/>
                          <a:ea typeface="Calibri"/>
                          <a:cs typeface="Arial"/>
                        </a:rPr>
                        <a:t>2m8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2000" dirty="0">
                          <a:latin typeface="Calibri"/>
                          <a:ea typeface="Calibri"/>
                          <a:cs typeface="Arial"/>
                        </a:rPr>
                        <a:t>55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2000">
                          <a:latin typeface="Calibri"/>
                          <a:ea typeface="Calibri"/>
                          <a:cs typeface="Arial"/>
                        </a:rPr>
                        <a:t>42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2000" dirty="0">
                          <a:latin typeface="Calibri"/>
                          <a:ea typeface="Calibri"/>
                          <a:cs typeface="Arial"/>
                        </a:rPr>
                        <a:t>40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2000">
                          <a:latin typeface="Calibri"/>
                          <a:ea typeface="Calibri"/>
                          <a:cs typeface="Arial"/>
                        </a:rPr>
                        <a:t>6-35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2000">
                          <a:latin typeface="Calibri"/>
                          <a:ea typeface="Calibri"/>
                          <a:cs typeface="Arial"/>
                        </a:rPr>
                        <a:t>16-99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2000"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3182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2000">
                          <a:latin typeface="Calibri"/>
                          <a:ea typeface="Calibri"/>
                          <a:cs typeface="Arial"/>
                        </a:rPr>
                        <a:t>30-40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en-US" sz="2000">
                          <a:latin typeface="Calibri"/>
                          <a:ea typeface="Calibri"/>
                          <a:cs typeface="Arial"/>
                        </a:rPr>
                        <a:t>1m10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2000">
                          <a:latin typeface="Calibri"/>
                          <a:ea typeface="Calibri"/>
                          <a:cs typeface="Arial"/>
                        </a:rPr>
                        <a:t>66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2000" dirty="0">
                          <a:latin typeface="Calibri"/>
                          <a:ea typeface="Calibri"/>
                          <a:cs typeface="Arial"/>
                        </a:rPr>
                        <a:t>25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2000" dirty="0">
                          <a:latin typeface="Calibri"/>
                          <a:ea typeface="Calibri"/>
                          <a:cs typeface="Arial"/>
                        </a:rPr>
                        <a:t>54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2000" dirty="0">
                          <a:latin typeface="Calibri"/>
                          <a:ea typeface="Calibri"/>
                          <a:cs typeface="Arial"/>
                        </a:rPr>
                        <a:t>16-35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2000">
                          <a:latin typeface="Calibri"/>
                          <a:ea typeface="Calibri"/>
                          <a:cs typeface="Arial"/>
                        </a:rPr>
                        <a:t>63-132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2000"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3182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2000">
                          <a:latin typeface="Calibri"/>
                          <a:ea typeface="Calibri"/>
                          <a:cs typeface="Arial"/>
                        </a:rPr>
                        <a:t>30-40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en-US" sz="2000">
                          <a:latin typeface="Calibri"/>
                          <a:ea typeface="Calibri"/>
                          <a:cs typeface="Arial"/>
                        </a:rPr>
                        <a:t>2m10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2000">
                          <a:latin typeface="Calibri"/>
                          <a:ea typeface="Calibri"/>
                          <a:cs typeface="Arial"/>
                        </a:rPr>
                        <a:t>68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2000">
                          <a:latin typeface="Calibri"/>
                          <a:ea typeface="Calibri"/>
                          <a:cs typeface="Arial"/>
                        </a:rPr>
                        <a:t>45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2000">
                          <a:latin typeface="Calibri"/>
                          <a:ea typeface="Calibri"/>
                          <a:cs typeface="Arial"/>
                        </a:rPr>
                        <a:t>54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2000" dirty="0">
                          <a:latin typeface="Calibri"/>
                          <a:ea typeface="Calibri"/>
                          <a:cs typeface="Arial"/>
                        </a:rPr>
                        <a:t>16-95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2000" dirty="0">
                          <a:latin typeface="Calibri"/>
                          <a:ea typeface="Calibri"/>
                          <a:cs typeface="Arial"/>
                        </a:rPr>
                        <a:t>63-132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2000" dirty="0">
                          <a:latin typeface="Calibri"/>
                          <a:ea typeface="Calibri"/>
                          <a:cs typeface="Arial"/>
                        </a:rPr>
                        <a:t>5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4313" y="4214813"/>
            <a:ext cx="8786812" cy="461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IQ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جدول رقم (8) يوضح قياسات معدات ربط نحاس- المنيوم و مواصفاتها</a:t>
            </a:r>
            <a:endParaRPr lang="ar-IQ" sz="24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96E071-F44A-43E8-B4F0-DD4B8E986F6D}" type="slidenum">
              <a:rPr lang="ar-IQ"/>
              <a:pPr>
                <a:defRPr/>
              </a:pPr>
              <a:t>21</a:t>
            </a:fld>
            <a:endParaRPr lang="ar-IQ"/>
          </a:p>
        </p:txBody>
      </p:sp>
    </p:spTree>
  </p:cSld>
  <p:clrMapOvr>
    <a:masterClrMapping/>
  </p:clrMapOvr>
  <p:transition spd="slow">
    <p:zoom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-500063" y="0"/>
            <a:ext cx="10001251" cy="6715125"/>
          </a:xfrm>
        </p:spPr>
        <p:txBody>
          <a:bodyPr/>
          <a:lstStyle/>
          <a:p>
            <a:pPr eaLnBrk="1" hangingPunct="1"/>
            <a:r>
              <a:rPr lang="ar-IQ" sz="2400" smtClean="0"/>
              <a:t>ب- ملحقات ربط المنيوم الى المنيوم ( </a:t>
            </a:r>
            <a:r>
              <a:rPr lang="en-US" sz="2000" smtClean="0">
                <a:cs typeface="Tahoma" pitchFamily="34" charset="0"/>
              </a:rPr>
              <a:t>aluminum to aluminum</a:t>
            </a:r>
            <a:r>
              <a:rPr lang="en-US" sz="2400" smtClean="0">
                <a:cs typeface="Tahoma" pitchFamily="34" charset="0"/>
              </a:rPr>
              <a:t> </a:t>
            </a:r>
            <a:r>
              <a:rPr lang="en-US" sz="2000" smtClean="0">
                <a:cs typeface="Tahoma" pitchFamily="34" charset="0"/>
              </a:rPr>
              <a:t>connector</a:t>
            </a:r>
            <a:r>
              <a:rPr lang="ar-IQ" sz="2400" smtClean="0"/>
              <a:t> )</a:t>
            </a:r>
            <a:endParaRPr lang="en-US" sz="2400" smtClean="0">
              <a:cs typeface="Tahoma" pitchFamily="34" charset="0"/>
            </a:endParaRPr>
          </a:p>
        </p:txBody>
      </p:sp>
      <p:pic>
        <p:nvPicPr>
          <p:cNvPr id="28675" name="Picture 3" descr="ssss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6938" y="714375"/>
            <a:ext cx="3167062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ddddddddd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785813"/>
            <a:ext cx="56388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ffffffffffffffffff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57625"/>
            <a:ext cx="587692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Box 6"/>
          <p:cNvSpPr txBox="1">
            <a:spLocks noChangeArrowheads="1"/>
          </p:cNvSpPr>
          <p:nvPr/>
        </p:nvSpPr>
        <p:spPr bwMode="auto">
          <a:xfrm>
            <a:off x="-214313" y="3500438"/>
            <a:ext cx="2143126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cs typeface="Tahoma" pitchFamily="34" charset="0"/>
              </a:rPr>
              <a:t>Side view</a:t>
            </a:r>
            <a:endParaRPr lang="ar-IQ" b="1">
              <a:cs typeface="Tahoma" pitchFamily="34" charset="0"/>
            </a:endParaRPr>
          </a:p>
        </p:txBody>
      </p:sp>
      <p:sp>
        <p:nvSpPr>
          <p:cNvPr id="28679" name="TextBox 7"/>
          <p:cNvSpPr txBox="1">
            <a:spLocks noChangeArrowheads="1"/>
          </p:cNvSpPr>
          <p:nvPr/>
        </p:nvSpPr>
        <p:spPr bwMode="auto">
          <a:xfrm>
            <a:off x="3143250" y="3500438"/>
            <a:ext cx="1857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cs typeface="Tahoma" pitchFamily="34" charset="0"/>
              </a:rPr>
              <a:t>Top view</a:t>
            </a:r>
            <a:endParaRPr lang="ar-IQ" b="1">
              <a:cs typeface="Tahoma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AC201-9CCC-4061-B5BC-657FC25594B5}" type="slidenum">
              <a:rPr lang="ar-IQ"/>
              <a:pPr>
                <a:defRPr/>
              </a:pPr>
              <a:t>22</a:t>
            </a:fld>
            <a:endParaRPr lang="ar-IQ"/>
          </a:p>
        </p:txBody>
      </p:sp>
    </p:spTree>
  </p:cSld>
  <p:clrMapOvr>
    <a:masterClrMapping/>
  </p:clrMapOvr>
  <p:transition spd="slow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4312" y="142875"/>
          <a:ext cx="8715376" cy="3357563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1089422"/>
                <a:gridCol w="1089422"/>
                <a:gridCol w="1089422"/>
                <a:gridCol w="864186"/>
                <a:gridCol w="774040"/>
                <a:gridCol w="1358984"/>
                <a:gridCol w="1360478"/>
                <a:gridCol w="1089422"/>
              </a:tblGrid>
              <a:tr h="109745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en-US" sz="1800" dirty="0"/>
                        <a:t>Torque Nm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en-US" sz="1800" dirty="0"/>
                        <a:t>Bolts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en-US" sz="1800"/>
                        <a:t>H max mm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en-US" sz="1800"/>
                        <a:t>B mm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en-US" sz="1800"/>
                        <a:t>A mm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en-US" sz="1800" dirty="0"/>
                        <a:t>Branch conductor mm^2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en-US" sz="1800"/>
                        <a:t>Main conductor mm^2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en-US" sz="1800"/>
                        <a:t>Size 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6502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1800"/>
                        <a:t>17-20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en-US" sz="1800" dirty="0"/>
                        <a:t>1m8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1800" dirty="0"/>
                        <a:t>44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335" algn="l"/>
                          <a:tab pos="3740785" algn="l"/>
                        </a:tabLst>
                      </a:pPr>
                      <a:r>
                        <a:rPr lang="ar-IQ" sz="1800"/>
                        <a:t>26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335" algn="l"/>
                          <a:tab pos="3740785" algn="l"/>
                        </a:tabLst>
                      </a:pPr>
                      <a:r>
                        <a:rPr lang="ar-IQ" sz="1800"/>
                        <a:t>31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335" algn="l"/>
                          <a:tab pos="3740785" algn="l"/>
                        </a:tabLst>
                      </a:pPr>
                      <a:r>
                        <a:rPr lang="ar-IQ" sz="1800" dirty="0"/>
                        <a:t>16-40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335" algn="l"/>
                          <a:tab pos="3740785" algn="l"/>
                        </a:tabLst>
                      </a:pPr>
                      <a:r>
                        <a:rPr lang="ar-IQ" sz="1800"/>
                        <a:t>16-50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1800"/>
                        <a:t>1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6502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1800"/>
                        <a:t>17-20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en-US" sz="1800"/>
                        <a:t>2m8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1800" dirty="0"/>
                        <a:t>52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335" algn="l"/>
                          <a:tab pos="3740785" algn="l"/>
                        </a:tabLst>
                      </a:pPr>
                      <a:r>
                        <a:rPr lang="ar-IQ" sz="1800" dirty="0"/>
                        <a:t>42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335" algn="l"/>
                          <a:tab pos="3740785" algn="l"/>
                        </a:tabLst>
                      </a:pPr>
                      <a:r>
                        <a:rPr lang="ar-IQ" sz="1800"/>
                        <a:t>38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335" algn="l"/>
                          <a:tab pos="3740785" algn="l"/>
                        </a:tabLst>
                      </a:pPr>
                      <a:r>
                        <a:rPr lang="ar-IQ" sz="1800"/>
                        <a:t>16-99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335" algn="l"/>
                          <a:tab pos="3740785" algn="l"/>
                        </a:tabLst>
                      </a:pPr>
                      <a:r>
                        <a:rPr lang="ar-IQ" sz="1800" dirty="0"/>
                        <a:t>16-99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1800"/>
                        <a:t>2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6502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1800"/>
                        <a:t>17-20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en-US" sz="1800"/>
                        <a:t>2m8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1800"/>
                        <a:t>53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335" algn="l"/>
                          <a:tab pos="3740785" algn="l"/>
                        </a:tabLst>
                      </a:pPr>
                      <a:r>
                        <a:rPr lang="ar-IQ" sz="1800" dirty="0"/>
                        <a:t>42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335" algn="l"/>
                          <a:tab pos="3740785" algn="l"/>
                        </a:tabLst>
                      </a:pPr>
                      <a:r>
                        <a:rPr lang="ar-IQ" sz="1800" dirty="0"/>
                        <a:t>42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335" algn="l"/>
                          <a:tab pos="3740785" algn="l"/>
                        </a:tabLst>
                      </a:pPr>
                      <a:r>
                        <a:rPr lang="ar-IQ" sz="1800" dirty="0"/>
                        <a:t>16-99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335" algn="l"/>
                          <a:tab pos="3740785" algn="l"/>
                        </a:tabLst>
                      </a:pPr>
                      <a:r>
                        <a:rPr lang="ar-IQ" sz="1800" dirty="0"/>
                        <a:t>16-120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1800"/>
                        <a:t>3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6502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335" algn="l"/>
                          <a:tab pos="3740785" algn="l"/>
                        </a:tabLst>
                      </a:pPr>
                      <a:r>
                        <a:rPr lang="ar-IQ" sz="1800"/>
                        <a:t>30 -40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335" algn="l"/>
                          <a:tab pos="3740785" algn="l"/>
                        </a:tabLst>
                      </a:pPr>
                      <a:r>
                        <a:rPr lang="en-US" sz="1800"/>
                        <a:t>2m10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335" algn="l"/>
                          <a:tab pos="3740785" algn="l"/>
                        </a:tabLst>
                      </a:pPr>
                      <a:r>
                        <a:rPr lang="ar-IQ" sz="1800"/>
                        <a:t>74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335" algn="l"/>
                          <a:tab pos="3740785" algn="l"/>
                        </a:tabLst>
                      </a:pPr>
                      <a:r>
                        <a:rPr lang="ar-IQ" sz="1800"/>
                        <a:t>45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335" algn="l"/>
                          <a:tab pos="3740785" algn="l"/>
                        </a:tabLst>
                      </a:pPr>
                      <a:r>
                        <a:rPr lang="ar-IQ" sz="1800"/>
                        <a:t>57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335" algn="l"/>
                          <a:tab pos="3740785" algn="l"/>
                        </a:tabLst>
                      </a:pPr>
                      <a:r>
                        <a:rPr lang="ar-IQ" sz="1800" dirty="0"/>
                        <a:t>70-150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335" algn="l"/>
                          <a:tab pos="3740785" algn="l"/>
                        </a:tabLst>
                      </a:pPr>
                      <a:r>
                        <a:rPr lang="ar-IQ" sz="1800" dirty="0"/>
                        <a:t>70-150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1800" dirty="0"/>
                        <a:t>4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4000500"/>
            <a:ext cx="91440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IQ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جدول رقم (9) يوضح قياسات معدات ربط المنيوم- المنيوم و مواصفاتها</a:t>
            </a:r>
            <a:endParaRPr lang="ar-IQ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29E91C-93A3-46BF-AC33-0FF3BEC69B6E}" type="slidenum">
              <a:rPr lang="ar-IQ"/>
              <a:pPr>
                <a:defRPr/>
              </a:pPr>
              <a:t>23</a:t>
            </a:fld>
            <a:endParaRPr lang="ar-IQ"/>
          </a:p>
        </p:txBody>
      </p:sp>
    </p:spTree>
  </p:cSld>
  <p:clrMapOvr>
    <a:masterClrMapping/>
  </p:clrMapOvr>
  <p:transition spd="slow">
    <p:comb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-214313" y="285750"/>
            <a:ext cx="9358313" cy="6572250"/>
          </a:xfrm>
        </p:spPr>
        <p:txBody>
          <a:bodyPr/>
          <a:lstStyle/>
          <a:p>
            <a:pPr eaLnBrk="1" hangingPunct="1"/>
            <a:r>
              <a:rPr lang="ar-IQ" sz="2400" smtClean="0"/>
              <a:t>ج- ملحقات ربط خط المتعادل ذات التوتر  (  </a:t>
            </a:r>
            <a:r>
              <a:rPr lang="en-US" sz="2000" smtClean="0">
                <a:cs typeface="Tahoma" pitchFamily="34" charset="0"/>
              </a:rPr>
              <a:t>tension joints for messenger</a:t>
            </a:r>
            <a:r>
              <a:rPr lang="ar-IQ" sz="2400" smtClean="0"/>
              <a:t> )                          </a:t>
            </a:r>
            <a:endParaRPr lang="en-US" sz="2400" smtClean="0">
              <a:cs typeface="Tahoma" pitchFamily="34" charset="0"/>
            </a:endParaRPr>
          </a:p>
          <a:p>
            <a:pPr eaLnBrk="1" hangingPunct="1"/>
            <a:r>
              <a:rPr lang="ar-IQ" sz="2000" smtClean="0"/>
              <a:t>                                                                          (</a:t>
            </a:r>
            <a:r>
              <a:rPr lang="en-US" sz="2000" smtClean="0">
                <a:cs typeface="Tahoma" pitchFamily="34" charset="0"/>
              </a:rPr>
              <a:t>mid span joint</a:t>
            </a:r>
            <a:r>
              <a:rPr lang="ar-IQ" sz="2000" smtClean="0"/>
              <a:t>)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1285875"/>
            <a:ext cx="57245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428625" y="4286250"/>
            <a:ext cx="83581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IQ" sz="2400">
                <a:cs typeface="Tahoma" pitchFamily="34" charset="0"/>
              </a:rPr>
              <a:t>و تكون بعدة احجام و حسب قياس خط المتعادل و تصمم لتحمل نفس قيمة الشد التي يتحملها خط المتعادل و يحرص عند ربطها على ادخال طرفي الخط الى الحد المقرر و ليس اقل منه لضمان اعلى تحمل للشد 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417F6-643E-4A85-BFAA-C88E4E484909}" type="slidenum">
              <a:rPr lang="ar-IQ"/>
              <a:pPr>
                <a:defRPr/>
              </a:pPr>
              <a:t>24</a:t>
            </a:fld>
            <a:endParaRPr lang="ar-IQ"/>
          </a:p>
        </p:txBody>
      </p:sp>
    </p:spTree>
  </p:cSld>
  <p:clrMapOvr>
    <a:masterClrMapping/>
  </p:clrMapOvr>
  <p:transition spd="slow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0006" y="2000250"/>
          <a:ext cx="8072494" cy="2103120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4036247"/>
                <a:gridCol w="4036247"/>
              </a:tblGrid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en-US" sz="2400" dirty="0">
                          <a:latin typeface="Calibri"/>
                          <a:ea typeface="Calibri"/>
                          <a:cs typeface="Arial"/>
                        </a:rPr>
                        <a:t>Messenger mm^2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en-US" sz="2400">
                          <a:latin typeface="Calibri"/>
                          <a:ea typeface="Calibri"/>
                          <a:cs typeface="Arial"/>
                        </a:rPr>
                        <a:t>Size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2400" dirty="0">
                          <a:latin typeface="Calibri"/>
                          <a:ea typeface="Calibri"/>
                          <a:cs typeface="Arial"/>
                        </a:rPr>
                        <a:t>25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24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2400" dirty="0">
                          <a:latin typeface="Calibri"/>
                          <a:ea typeface="Calibri"/>
                          <a:cs typeface="Arial"/>
                        </a:rPr>
                        <a:t>35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2400"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2400">
                          <a:latin typeface="Calibri"/>
                          <a:ea typeface="Calibri"/>
                          <a:cs typeface="Arial"/>
                        </a:rPr>
                        <a:t>50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2400" dirty="0"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2400">
                          <a:latin typeface="Calibri"/>
                          <a:ea typeface="Calibri"/>
                          <a:cs typeface="Arial"/>
                        </a:rPr>
                        <a:t>70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0785" algn="l"/>
                        </a:tabLst>
                      </a:pPr>
                      <a:r>
                        <a:rPr lang="ar-IQ" sz="2400" dirty="0"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85875" y="4429125"/>
            <a:ext cx="6786563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IQ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جدول رقم ( 10) يمثل قياسات معدة الربط التوترية</a:t>
            </a:r>
            <a:endParaRPr lang="ar-IQ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2F70C-0FFF-47AB-AAD5-37421BAB54AD}" type="slidenum">
              <a:rPr lang="ar-IQ"/>
              <a:pPr>
                <a:defRPr/>
              </a:pPr>
              <a:t>25</a:t>
            </a:fld>
            <a:endParaRPr lang="ar-IQ"/>
          </a:p>
        </p:txBody>
      </p:sp>
    </p:spTree>
  </p:cSld>
  <p:clrMapOvr>
    <a:masterClrMapping/>
  </p:clrMapOvr>
  <p:transition spd="slow">
    <p:wipe dir="u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142875" y="142875"/>
            <a:ext cx="8786813" cy="1714500"/>
          </a:xfrm>
        </p:spPr>
        <p:txBody>
          <a:bodyPr/>
          <a:lstStyle/>
          <a:p>
            <a:pPr eaLnBrk="1" hangingPunct="1"/>
            <a:r>
              <a:rPr lang="ar-IQ" sz="2800" smtClean="0"/>
              <a:t>د- اغطية ملحقات الربط  ( </a:t>
            </a:r>
            <a:r>
              <a:rPr lang="en-US" sz="2800" smtClean="0">
                <a:cs typeface="Tahoma" pitchFamily="34" charset="0"/>
              </a:rPr>
              <a:t>connectors covers</a:t>
            </a:r>
            <a:r>
              <a:rPr lang="ar-IQ" sz="2800" smtClean="0"/>
              <a:t> )                   </a:t>
            </a:r>
            <a:endParaRPr lang="en-US" sz="2800" smtClean="0">
              <a:cs typeface="Tahoma" pitchFamily="34" charset="0"/>
            </a:endParaRPr>
          </a:p>
          <a:p>
            <a:pPr eaLnBrk="1" hangingPunct="1"/>
            <a:r>
              <a:rPr lang="ar-IQ" sz="2400" smtClean="0"/>
              <a:t>و تصنع من مادة البولي اثيلين عالي الكثافة و المقاوم للظروف الجوية و وظيفته حماية المعدة و منع تأكلها .</a:t>
            </a:r>
            <a:endParaRPr lang="en-US" sz="2400" smtClean="0">
              <a:cs typeface="Tahoma" pitchFamily="34" charset="0"/>
            </a:endParaRPr>
          </a:p>
          <a:p>
            <a:pPr eaLnBrk="1" hangingPunct="1"/>
            <a:endParaRPr lang="ar-IQ" smtClean="0"/>
          </a:p>
          <a:p>
            <a:pPr eaLnBrk="1" hangingPunct="1"/>
            <a:endParaRPr lang="ar-IQ" smtClean="0"/>
          </a:p>
        </p:txBody>
      </p:sp>
      <p:pic>
        <p:nvPicPr>
          <p:cNvPr id="32771" name="Picture 5" descr="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000250"/>
            <a:ext cx="313372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3" y="2000250"/>
            <a:ext cx="2976562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ABE68-CF1C-4EA2-86BB-70F673CC0475}" type="slidenum">
              <a:rPr lang="ar-IQ"/>
              <a:pPr>
                <a:defRPr/>
              </a:pPr>
              <a:t>26</a:t>
            </a:fld>
            <a:endParaRPr lang="ar-IQ"/>
          </a:p>
        </p:txBody>
      </p:sp>
    </p:spTree>
  </p:cSld>
  <p:clrMapOvr>
    <a:masterClrMapping/>
  </p:clrMapOvr>
  <p:transition spd="slow">
    <p:pull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14375" y="785813"/>
          <a:ext cx="7467600" cy="210312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493520"/>
                <a:gridCol w="1493520"/>
                <a:gridCol w="1493520"/>
                <a:gridCol w="1493520"/>
                <a:gridCol w="1493520"/>
              </a:tblGrid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835" algn="l"/>
                          <a:tab pos="3740785" algn="l"/>
                        </a:tabLst>
                      </a:pPr>
                      <a:r>
                        <a:rPr lang="en-US" sz="2400" dirty="0">
                          <a:latin typeface="Calibri"/>
                          <a:ea typeface="Calibri"/>
                          <a:cs typeface="Arial"/>
                        </a:rPr>
                        <a:t>Connector size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835" algn="l"/>
                          <a:tab pos="3740785" algn="l"/>
                        </a:tabLst>
                      </a:pPr>
                      <a:r>
                        <a:rPr lang="en-US" sz="2400" dirty="0">
                          <a:latin typeface="Calibri"/>
                          <a:ea typeface="Calibri"/>
                          <a:cs typeface="Arial"/>
                        </a:rPr>
                        <a:t>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835" algn="l"/>
                          <a:tab pos="3740785" algn="l"/>
                        </a:tabLst>
                      </a:pPr>
                      <a:r>
                        <a:rPr lang="en-US" sz="2400" dirty="0">
                          <a:latin typeface="Calibri"/>
                          <a:ea typeface="Calibri"/>
                          <a:cs typeface="Arial"/>
                        </a:rPr>
                        <a:t>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835" algn="l"/>
                          <a:tab pos="3740785" algn="l"/>
                        </a:tabLst>
                      </a:pPr>
                      <a:r>
                        <a:rPr lang="en-US" sz="2400">
                          <a:latin typeface="Calibri"/>
                          <a:ea typeface="Calibri"/>
                          <a:cs typeface="Arial"/>
                        </a:rPr>
                        <a:t>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835" algn="l"/>
                          <a:tab pos="3740785" algn="l"/>
                        </a:tabLs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Arial"/>
                        </a:rPr>
                        <a:t>Cover size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835" algn="l"/>
                          <a:tab pos="3740785" algn="l"/>
                        </a:tabLst>
                      </a:pPr>
                      <a:r>
                        <a:rPr lang="ar-IQ" sz="2400" dirty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835" algn="l"/>
                          <a:tab pos="3740785" algn="l"/>
                        </a:tabLst>
                      </a:pPr>
                      <a:r>
                        <a:rPr lang="ar-IQ" sz="2400" dirty="0">
                          <a:latin typeface="Calibri"/>
                          <a:ea typeface="Calibri"/>
                          <a:cs typeface="Arial"/>
                        </a:rPr>
                        <a:t>45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835" algn="l"/>
                          <a:tab pos="3740785" algn="l"/>
                        </a:tabLst>
                      </a:pPr>
                      <a:r>
                        <a:rPr lang="ar-IQ" sz="2400">
                          <a:latin typeface="Calibri"/>
                          <a:ea typeface="Calibri"/>
                          <a:cs typeface="Arial"/>
                        </a:rPr>
                        <a:t>60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835" algn="l"/>
                          <a:tab pos="3740785" algn="l"/>
                        </a:tabLst>
                      </a:pPr>
                      <a:r>
                        <a:rPr lang="ar-IQ" sz="2400">
                          <a:latin typeface="Calibri"/>
                          <a:ea typeface="Calibri"/>
                          <a:cs typeface="Arial"/>
                        </a:rPr>
                        <a:t>60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835" algn="l"/>
                          <a:tab pos="3740785" algn="l"/>
                        </a:tabLst>
                      </a:pPr>
                      <a:r>
                        <a:rPr lang="ar-IQ" sz="24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835" algn="l"/>
                          <a:tab pos="3740785" algn="l"/>
                        </a:tabLst>
                      </a:pPr>
                      <a:r>
                        <a:rPr lang="ar-IQ" sz="2400">
                          <a:latin typeface="Calibri"/>
                          <a:ea typeface="Calibri"/>
                          <a:cs typeface="Arial"/>
                        </a:rPr>
                        <a:t>2و3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835" algn="l"/>
                          <a:tab pos="3740785" algn="l"/>
                        </a:tabLst>
                      </a:pPr>
                      <a:r>
                        <a:rPr lang="ar-IQ" sz="2400">
                          <a:latin typeface="Calibri"/>
                          <a:ea typeface="Calibri"/>
                          <a:cs typeface="Arial"/>
                        </a:rPr>
                        <a:t>55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835" algn="l"/>
                          <a:tab pos="3740785" algn="l"/>
                        </a:tabLst>
                      </a:pPr>
                      <a:r>
                        <a:rPr lang="ar-IQ" sz="2400" dirty="0">
                          <a:latin typeface="Calibri"/>
                          <a:ea typeface="Calibri"/>
                          <a:cs typeface="Arial"/>
                        </a:rPr>
                        <a:t>100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835" algn="l"/>
                          <a:tab pos="3740785" algn="l"/>
                        </a:tabLst>
                      </a:pPr>
                      <a:r>
                        <a:rPr lang="ar-IQ" sz="2400" dirty="0">
                          <a:latin typeface="Calibri"/>
                          <a:ea typeface="Calibri"/>
                          <a:cs typeface="Arial"/>
                        </a:rPr>
                        <a:t>70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835" algn="l"/>
                          <a:tab pos="3740785" algn="l"/>
                        </a:tabLst>
                      </a:pPr>
                      <a:r>
                        <a:rPr lang="ar-IQ" sz="2400"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835" algn="l"/>
                          <a:tab pos="3740785" algn="l"/>
                        </a:tabLst>
                      </a:pPr>
                      <a:r>
                        <a:rPr lang="ar-IQ" sz="2400">
                          <a:latin typeface="Calibri"/>
                          <a:ea typeface="Calibri"/>
                          <a:cs typeface="Arial"/>
                        </a:rPr>
                        <a:t>4و5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835" algn="l"/>
                          <a:tab pos="3740785" algn="l"/>
                        </a:tabLst>
                      </a:pPr>
                      <a:r>
                        <a:rPr lang="ar-IQ" sz="2400">
                          <a:latin typeface="Calibri"/>
                          <a:ea typeface="Calibri"/>
                          <a:cs typeface="Arial"/>
                        </a:rPr>
                        <a:t>85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835" algn="l"/>
                          <a:tab pos="3740785" algn="l"/>
                        </a:tabLst>
                      </a:pPr>
                      <a:r>
                        <a:rPr lang="ar-IQ" sz="2400">
                          <a:latin typeface="Calibri"/>
                          <a:ea typeface="Calibri"/>
                          <a:cs typeface="Arial"/>
                        </a:rPr>
                        <a:t>100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835" algn="l"/>
                          <a:tab pos="3740785" algn="l"/>
                        </a:tabLst>
                      </a:pPr>
                      <a:r>
                        <a:rPr lang="ar-IQ" sz="2400" dirty="0">
                          <a:latin typeface="Calibri"/>
                          <a:ea typeface="Calibri"/>
                          <a:cs typeface="Arial"/>
                        </a:rPr>
                        <a:t>90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835" algn="l"/>
                          <a:tab pos="3740785" algn="l"/>
                        </a:tabLst>
                      </a:pPr>
                      <a:r>
                        <a:rPr lang="ar-IQ" sz="2400" dirty="0"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7188" y="3357563"/>
            <a:ext cx="8001000" cy="461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IQ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الجدول رقم (11) يمثل ابعاد الغطاء لمختلف القياسات</a:t>
            </a:r>
            <a:endParaRPr lang="ar-IQ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827" name="Rectangle 5"/>
          <p:cNvSpPr>
            <a:spLocks noChangeArrowheads="1"/>
          </p:cNvSpPr>
          <p:nvPr/>
        </p:nvSpPr>
        <p:spPr bwMode="auto">
          <a:xfrm>
            <a:off x="357188" y="5572125"/>
            <a:ext cx="8429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IQ" sz="2400">
                <a:solidFill>
                  <a:srgbClr val="002060"/>
                </a:solidFill>
                <a:cs typeface="Tahoma" pitchFamily="34" charset="0"/>
              </a:rPr>
              <a:t>ملاحظة:- تربط الاغطية و فتحاتها الى الاسفل لمنع دخول الماء.</a:t>
            </a:r>
            <a:endParaRPr lang="en-US" sz="2400">
              <a:solidFill>
                <a:srgbClr val="002060"/>
              </a:solidFill>
              <a:cs typeface="Tahom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94D9A-4C4E-44D8-9C06-45BE39E36F9D}" type="slidenum">
              <a:rPr lang="ar-IQ"/>
              <a:pPr>
                <a:defRPr/>
              </a:pPr>
              <a:t>27</a:t>
            </a:fld>
            <a:endParaRPr lang="ar-IQ"/>
          </a:p>
        </p:txBody>
      </p:sp>
    </p:spTree>
  </p:cSld>
  <p:clrMapOvr>
    <a:masterClrMapping/>
  </p:clrMapOvr>
  <p:transition spd="slow">
    <p:zoom dir="in"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0" y="142875"/>
            <a:ext cx="9144000" cy="2071688"/>
          </a:xfrm>
        </p:spPr>
        <p:txBody>
          <a:bodyPr/>
          <a:lstStyle/>
          <a:p>
            <a:pPr eaLnBrk="1" hangingPunct="1"/>
            <a:r>
              <a:rPr lang="ar-IQ" smtClean="0"/>
              <a:t>ه- انابيب النهايات الميتة ( </a:t>
            </a:r>
            <a:r>
              <a:rPr lang="en-US" smtClean="0">
                <a:cs typeface="Tahoma" pitchFamily="34" charset="0"/>
              </a:rPr>
              <a:t>dead end types</a:t>
            </a:r>
            <a:r>
              <a:rPr lang="ar-IQ" smtClean="0"/>
              <a:t> ) </a:t>
            </a:r>
          </a:p>
          <a:p>
            <a:pPr eaLnBrk="1" hangingPunct="1"/>
            <a:r>
              <a:rPr lang="ar-IQ" sz="2400" smtClean="0"/>
              <a:t>و تستخدم لغرض عزل نهايات القابلو التي لانحتاج لربطها الى امتداد  و يجري احكام غلقها بواسط الحرارة لانها تكون من نوع                            (  </a:t>
            </a:r>
            <a:r>
              <a:rPr lang="en-US" sz="2400" smtClean="0">
                <a:cs typeface="Tahoma" pitchFamily="34" charset="0"/>
              </a:rPr>
              <a:t>heat-shrinkable</a:t>
            </a:r>
            <a:r>
              <a:rPr lang="ar-IQ" sz="2400" smtClean="0"/>
              <a:t> ) .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2643188"/>
            <a:ext cx="385762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0E92A8-D38B-47AC-97EF-249C0E642596}" type="slidenum">
              <a:rPr lang="ar-IQ"/>
              <a:pPr>
                <a:defRPr/>
              </a:pPr>
              <a:t>28</a:t>
            </a:fld>
            <a:endParaRPr lang="ar-IQ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" y="214313"/>
            <a:ext cx="8786813" cy="1500187"/>
          </a:xfrm>
        </p:spPr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ar-IQ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2- ملحقات التعليق :- و هي (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hooks and clamps</a:t>
            </a:r>
            <a:r>
              <a:rPr lang="ar-IQ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)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ar-IQ" sz="2800" dirty="0" smtClean="0">
                <a:solidFill>
                  <a:srgbClr val="CCFF33"/>
                </a:solidFill>
              </a:rPr>
              <a:t>ا- كلامب التعليق (  </a:t>
            </a:r>
            <a:r>
              <a:rPr lang="en-US" sz="2800" dirty="0" smtClean="0">
                <a:solidFill>
                  <a:srgbClr val="CCFF33"/>
                </a:solidFill>
              </a:rPr>
              <a:t>suspension clamps</a:t>
            </a:r>
            <a:r>
              <a:rPr lang="ar-IQ" sz="2400" dirty="0" smtClean="0">
                <a:solidFill>
                  <a:srgbClr val="CCFF33"/>
                </a:solidFill>
              </a:rPr>
              <a:t>)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ar-IQ" dirty="0"/>
          </a:p>
        </p:txBody>
      </p:sp>
      <p:pic>
        <p:nvPicPr>
          <p:cNvPr id="3584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1357313"/>
            <a:ext cx="2981325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0" y="4929188"/>
            <a:ext cx="91440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IQ" sz="2400">
                <a:cs typeface="Tahoma" pitchFamily="34" charset="0"/>
              </a:rPr>
              <a:t>و يقوم بحمل القابلو من خلال خط المتعادل و يتسع لخط بقياس من 25-70 ملم^2 و يكون الجزه الملامس لخط المتعادل مغطى بمادة البولي ايثيلين عالي الكثافة لزيادة العازلية اما بقية الاجزاء المعدنية المكشوفة فمصنوعة من سبيكة الالمنيوم و يربط كلامب التعليق بواسطة خطاف يربط الى العمود او الجدار .</a:t>
            </a:r>
            <a:endParaRPr lang="en-US" sz="2400">
              <a:cs typeface="Tahoma" pitchFamily="34" charset="0"/>
            </a:endParaRPr>
          </a:p>
          <a:p>
            <a:endParaRPr lang="ar-IQ">
              <a:cs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126F0C-0642-401B-A855-D39242B8C1B1}" type="slidenum">
              <a:rPr lang="ar-IQ"/>
              <a:pPr>
                <a:defRPr/>
              </a:pPr>
              <a:t>29</a:t>
            </a:fld>
            <a:endParaRPr lang="ar-IQ"/>
          </a:p>
        </p:txBody>
      </p:sp>
    </p:spTree>
  </p:cSld>
  <p:clrMapOvr>
    <a:masterClrMapping/>
  </p:clrMapOvr>
  <p:transition spd="slow">
    <p:wipe dir="d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214313" y="214313"/>
            <a:ext cx="8429625" cy="6643687"/>
          </a:xfrm>
        </p:spPr>
        <p:txBody>
          <a:bodyPr/>
          <a:lstStyle/>
          <a:p>
            <a:pPr eaLnBrk="1" hangingPunct="1"/>
            <a:r>
              <a:rPr lang="ar-IQ" b="1" smtClean="0">
                <a:solidFill>
                  <a:srgbClr val="FF0000"/>
                </a:solidFill>
              </a:rPr>
              <a:t>1- (  </a:t>
            </a:r>
            <a:r>
              <a:rPr lang="en-US" b="1" smtClean="0">
                <a:solidFill>
                  <a:srgbClr val="FF0000"/>
                </a:solidFill>
                <a:cs typeface="Tahoma" pitchFamily="34" charset="0"/>
              </a:rPr>
              <a:t>Self-supporting LV-ABC lines</a:t>
            </a:r>
            <a:r>
              <a:rPr lang="ar-IQ" b="1" smtClean="0">
                <a:solidFill>
                  <a:srgbClr val="FF0000"/>
                </a:solidFill>
              </a:rPr>
              <a:t> ) :-</a:t>
            </a:r>
          </a:p>
          <a:p>
            <a:pPr eaLnBrk="1" hangingPunct="1"/>
            <a:endParaRPr lang="ar-IQ" b="1" smtClean="0"/>
          </a:p>
          <a:p>
            <a:pPr eaLnBrk="1" hangingPunct="1"/>
            <a:endParaRPr lang="ar-IQ" b="1" smtClean="0"/>
          </a:p>
          <a:p>
            <a:pPr eaLnBrk="1" hangingPunct="1"/>
            <a:endParaRPr lang="ar-IQ" b="1" smtClean="0"/>
          </a:p>
          <a:p>
            <a:pPr eaLnBrk="1" hangingPunct="1"/>
            <a:endParaRPr lang="ar-IQ" b="1" smtClean="0"/>
          </a:p>
          <a:p>
            <a:pPr eaLnBrk="1" hangingPunct="1"/>
            <a:endParaRPr lang="ar-IQ" smtClean="0"/>
          </a:p>
          <a:p>
            <a:pPr eaLnBrk="1" hangingPunct="1"/>
            <a:endParaRPr lang="en-US" smtClean="0">
              <a:cs typeface="Tahoma" pitchFamily="34" charset="0"/>
            </a:endParaRPr>
          </a:p>
          <a:p>
            <a:pPr eaLnBrk="1" hangingPunct="1"/>
            <a:r>
              <a:rPr lang="ar-IQ" sz="2400" b="1" smtClean="0"/>
              <a:t>و التي تكون بصورة رئيسية من اربعة خطوط معزولة و مجدولة و مصنوعة من مادة الالمنيوم و تتساوى فيها قياسات الاطوار الثلاثة و خط المتعادل و مضاف اليها خط خامس هو خط الانارة و الذي يكون عادة بقياس 16ملم^2 و يكون الشد الميكانيكي على جميع الخطوط متساوي .</a:t>
            </a:r>
            <a:endParaRPr lang="en-US" sz="2400" smtClean="0">
              <a:cs typeface="Tahoma" pitchFamily="34" charset="0"/>
            </a:endParaRPr>
          </a:p>
          <a:p>
            <a:pPr eaLnBrk="1" hangingPunct="1"/>
            <a:endParaRPr lang="ar-IQ" smtClean="0"/>
          </a:p>
        </p:txBody>
      </p:sp>
      <p:pic>
        <p:nvPicPr>
          <p:cNvPr id="9219" name="Picture 3" descr="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857250"/>
            <a:ext cx="322897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33EBD4-76A3-4D49-A4BA-7C24DEAAB9F5}" type="slidenum">
              <a:rPr lang="ar-IQ"/>
              <a:pPr>
                <a:defRPr/>
              </a:pPr>
              <a:t>3</a:t>
            </a:fld>
            <a:endParaRPr lang="ar-IQ"/>
          </a:p>
        </p:txBody>
      </p:sp>
    </p:spTree>
  </p:cSld>
  <p:clrMapOvr>
    <a:masterClrMapping/>
  </p:clrMapOvr>
  <p:transition spd="slow">
    <p:wipe dir="d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457200" y="214313"/>
            <a:ext cx="8472488" cy="928687"/>
          </a:xfrm>
        </p:spPr>
        <p:txBody>
          <a:bodyPr/>
          <a:lstStyle/>
          <a:p>
            <a:pPr eaLnBrk="1" hangingPunct="1"/>
            <a:r>
              <a:rPr lang="ar-IQ" smtClean="0">
                <a:solidFill>
                  <a:srgbClr val="CCFF33"/>
                </a:solidFill>
              </a:rPr>
              <a:t>ب- كلامب نهاية (  </a:t>
            </a:r>
            <a:r>
              <a:rPr lang="en-US" smtClean="0">
                <a:solidFill>
                  <a:srgbClr val="CCFF33"/>
                </a:solidFill>
                <a:cs typeface="Tahoma" pitchFamily="34" charset="0"/>
              </a:rPr>
              <a:t>dead end clamps</a:t>
            </a:r>
            <a:r>
              <a:rPr lang="ar-IQ" smtClean="0">
                <a:solidFill>
                  <a:srgbClr val="CCFF33"/>
                </a:solidFill>
              </a:rPr>
              <a:t>)</a:t>
            </a:r>
            <a:endParaRPr lang="en-US" smtClean="0">
              <a:solidFill>
                <a:srgbClr val="CCFF33"/>
              </a:solidFill>
              <a:cs typeface="Tahoma" pitchFamily="34" charset="0"/>
            </a:endParaRPr>
          </a:p>
          <a:p>
            <a:pPr eaLnBrk="1" hangingPunct="1"/>
            <a:endParaRPr lang="ar-IQ" smtClean="0"/>
          </a:p>
        </p:txBody>
      </p:sp>
      <p:pic>
        <p:nvPicPr>
          <p:cNvPr id="3686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8" y="1000125"/>
            <a:ext cx="49149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285750" y="4143375"/>
            <a:ext cx="85725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IQ" sz="2400">
                <a:cs typeface="Tahoma" pitchFamily="34" charset="0"/>
              </a:rPr>
              <a:t>و هو مشابه لكلامب التعليق من حيث كونه يحمل القابلو من خلال خط المتعادل و تكون منطقة الاتصال له مع خط المتعادل ايضا مبطنة بمادة البولي ايثيلين عالي الكثافة لتكون مع عازل الخط طبقتي عزل لضمان اعلى عازلية ممكنة و يثبت الى العمود او الجدار بواسطة خطاف ايضا و هناك انواع مختلفة منه تعتمد على الشركة المصنعة فمنها مثلا من تجاوزت موضوع البراغي ليكون تثبيت الخط المتعادل الى الكلامب لا يحتاج الى ادوات عند الربط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59503-BF3C-4093-A5D3-75E2727BB15C}" type="slidenum">
              <a:rPr lang="ar-IQ"/>
              <a:pPr>
                <a:defRPr/>
              </a:pPr>
              <a:t>30</a:t>
            </a:fld>
            <a:endParaRPr lang="ar-IQ"/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142875" y="214313"/>
            <a:ext cx="8786813" cy="1000125"/>
          </a:xfrm>
        </p:spPr>
        <p:txBody>
          <a:bodyPr/>
          <a:lstStyle/>
          <a:p>
            <a:pPr eaLnBrk="1" hangingPunct="1"/>
            <a:r>
              <a:rPr lang="ar-IQ" sz="2800" smtClean="0">
                <a:solidFill>
                  <a:srgbClr val="CCFF33"/>
                </a:solidFill>
              </a:rPr>
              <a:t>ج- مسمار التثبيت (  </a:t>
            </a:r>
            <a:r>
              <a:rPr lang="en-US" sz="2800" smtClean="0">
                <a:solidFill>
                  <a:srgbClr val="CCFF33"/>
                </a:solidFill>
                <a:cs typeface="Tahoma" pitchFamily="34" charset="0"/>
              </a:rPr>
              <a:t>fixing nail</a:t>
            </a:r>
            <a:r>
              <a:rPr lang="ar-IQ" sz="2800" smtClean="0">
                <a:solidFill>
                  <a:srgbClr val="CCFF33"/>
                </a:solidFill>
              </a:rPr>
              <a:t>)</a:t>
            </a:r>
            <a:endParaRPr lang="en-US" sz="2800" smtClean="0">
              <a:solidFill>
                <a:srgbClr val="CCFF33"/>
              </a:solidFill>
              <a:cs typeface="Tahoma" pitchFamily="34" charset="0"/>
            </a:endParaRPr>
          </a:p>
          <a:p>
            <a:pPr eaLnBrk="1" hangingPunct="1"/>
            <a:endParaRPr lang="ar-IQ" smtClean="0"/>
          </a:p>
        </p:txBody>
      </p:sp>
      <p:pic>
        <p:nvPicPr>
          <p:cNvPr id="3789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785813"/>
            <a:ext cx="4081462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428625" y="4929188"/>
            <a:ext cx="8501063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IQ" sz="2400">
                <a:cs typeface="Tahoma" pitchFamily="34" charset="0"/>
              </a:rPr>
              <a:t>و يكون الجزه البلاستيكي من مادة البولي اثيلين عالي الكثافة و المقاومة للظروف الجوية برغي التثبيت الى الجدار يكون قياسه 16 ملم و يثبت بعمق 60 ملم كحدود دنيا و يكون تثبيته الى الجدار بواسطة (</a:t>
            </a:r>
            <a:r>
              <a:rPr lang="en-US" sz="2400">
                <a:cs typeface="Tahoma" pitchFamily="34" charset="0"/>
              </a:rPr>
              <a:t>chewi</a:t>
            </a:r>
            <a:r>
              <a:rPr lang="ar-IQ" sz="2400">
                <a:cs typeface="Tahoma" pitchFamily="34" charset="0"/>
              </a:rPr>
              <a:t>)و تكون عادة المسافة بين مسماري تثبيت هي 0.7 متر .</a:t>
            </a:r>
            <a:endParaRPr lang="en-US" sz="2400">
              <a:cs typeface="Tahoma" pitchFamily="34" charset="0"/>
            </a:endParaRPr>
          </a:p>
          <a:p>
            <a:endParaRPr lang="ar-IQ">
              <a:cs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10347-F5EC-48DF-B2BF-4AA25F194A23}" type="slidenum">
              <a:rPr lang="ar-IQ"/>
              <a:pPr>
                <a:defRPr/>
              </a:pPr>
              <a:t>31</a:t>
            </a:fld>
            <a:endParaRPr lang="ar-IQ"/>
          </a:p>
        </p:txBody>
      </p:sp>
    </p:spTree>
  </p:cSld>
  <p:clrMapOvr>
    <a:masterClrMapping/>
  </p:clrMapOvr>
  <p:transition spd="slow">
    <p:cover dir="ld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1428750" y="0"/>
            <a:ext cx="7467600" cy="714375"/>
          </a:xfrm>
        </p:spPr>
        <p:txBody>
          <a:bodyPr/>
          <a:lstStyle/>
          <a:p>
            <a:pPr eaLnBrk="1" hangingPunct="1"/>
            <a:r>
              <a:rPr lang="ar-IQ" sz="2800" smtClean="0">
                <a:solidFill>
                  <a:srgbClr val="CCFF33"/>
                </a:solidFill>
              </a:rPr>
              <a:t>د- خطاف التعليق (  </a:t>
            </a:r>
            <a:r>
              <a:rPr lang="en-US" sz="2800" smtClean="0">
                <a:solidFill>
                  <a:srgbClr val="CCFF33"/>
                </a:solidFill>
                <a:cs typeface="Tahoma" pitchFamily="34" charset="0"/>
              </a:rPr>
              <a:t>suspension hook</a:t>
            </a:r>
            <a:r>
              <a:rPr lang="ar-IQ" sz="2800" smtClean="0">
                <a:solidFill>
                  <a:srgbClr val="CCFF33"/>
                </a:solidFill>
              </a:rPr>
              <a:t>)</a:t>
            </a:r>
            <a:endParaRPr lang="en-US" sz="2800" smtClean="0">
              <a:solidFill>
                <a:srgbClr val="CCFF33"/>
              </a:solidFill>
              <a:cs typeface="Tahoma" pitchFamily="34" charset="0"/>
            </a:endParaRPr>
          </a:p>
          <a:p>
            <a:pPr eaLnBrk="1" hangingPunct="1"/>
            <a:endParaRPr lang="ar-IQ" smtClean="0"/>
          </a:p>
        </p:txBody>
      </p:sp>
      <p:sp>
        <p:nvSpPr>
          <p:cNvPr id="38916" name="TextBox 4"/>
          <p:cNvSpPr txBox="1">
            <a:spLocks noChangeArrowheads="1"/>
          </p:cNvSpPr>
          <p:nvPr/>
        </p:nvSpPr>
        <p:spPr bwMode="auto">
          <a:xfrm>
            <a:off x="0" y="3929063"/>
            <a:ext cx="91440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IQ">
                <a:cs typeface="Tahoma" pitchFamily="34" charset="0"/>
              </a:rPr>
              <a:t>و يصنع من مادة (  </a:t>
            </a:r>
            <a:r>
              <a:rPr lang="en-US">
                <a:cs typeface="Tahoma" pitchFamily="34" charset="0"/>
              </a:rPr>
              <a:t>steel-hot dip galvanized</a:t>
            </a:r>
            <a:r>
              <a:rPr lang="ar-IQ">
                <a:cs typeface="Tahoma" pitchFamily="34" charset="0"/>
              </a:rPr>
              <a:t>  ) و هناك مواصفات عامة يجب ان يحققها الخطاف مهما اختلفت مناشئه و هي </a:t>
            </a:r>
          </a:p>
          <a:p>
            <a:endParaRPr lang="en-US">
              <a:cs typeface="Tahoma" pitchFamily="34" charset="0"/>
            </a:endParaRPr>
          </a:p>
          <a:p>
            <a:r>
              <a:rPr lang="ar-IQ">
                <a:cs typeface="Tahoma" pitchFamily="34" charset="0"/>
              </a:rPr>
              <a:t>1 يجب ان يؤمن الخطاف مسافة 140+او- 10 ملم بين العمود او الجدار و كلامب التعليق.</a:t>
            </a:r>
          </a:p>
          <a:p>
            <a:endParaRPr lang="en-US">
              <a:cs typeface="Tahoma" pitchFamily="34" charset="0"/>
            </a:endParaRPr>
          </a:p>
          <a:p>
            <a:r>
              <a:rPr lang="ar-IQ">
                <a:cs typeface="Tahoma" pitchFamily="34" charset="0"/>
              </a:rPr>
              <a:t>2 عدم السماح لتقرب كلامب التعليق لمسافة اقل من 60 ملم من العمود او الجدار اثناء الاهتزاز و يتم ذلك من خلال تطبيق قيم الشد الصحيحة على القابلو.</a:t>
            </a:r>
          </a:p>
          <a:p>
            <a:endParaRPr lang="en-US">
              <a:cs typeface="Tahoma" pitchFamily="34" charset="0"/>
            </a:endParaRPr>
          </a:p>
          <a:p>
            <a:r>
              <a:rPr lang="ar-IQ">
                <a:cs typeface="Tahoma" pitchFamily="34" charset="0"/>
              </a:rPr>
              <a:t>و كما هو موضح في الصورة اعلاه يتوفر بشكلين بالاعتماد على مكان ربطه  عمود او جدار حيث مع العمود يستخدم شريط معدني للتثبيت ومع الجدار يستخدم البرغي 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D45070-C75C-45A8-9DA5-F585BF4E196E}" type="slidenum">
              <a:rPr lang="ar-IQ"/>
              <a:pPr>
                <a:defRPr/>
              </a:pPr>
              <a:t>32</a:t>
            </a:fld>
            <a:endParaRPr lang="ar-IQ"/>
          </a:p>
        </p:txBody>
      </p:sp>
      <p:pic>
        <p:nvPicPr>
          <p:cNvPr id="7" name="Picture 6" descr="dddddddddddffff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510569"/>
            <a:ext cx="2372686" cy="3384199"/>
          </a:xfrm>
          <a:prstGeom prst="rect">
            <a:avLst/>
          </a:prstGeom>
        </p:spPr>
      </p:pic>
    </p:spTree>
  </p:cSld>
  <p:clrMapOvr>
    <a:masterClrMapping/>
  </p:clrMapOvr>
  <p:transition spd="slow">
    <p:plu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1500188" y="214313"/>
            <a:ext cx="7467600" cy="785812"/>
          </a:xfrm>
        </p:spPr>
        <p:txBody>
          <a:bodyPr/>
          <a:lstStyle/>
          <a:p>
            <a:pPr eaLnBrk="1" hangingPunct="1"/>
            <a:r>
              <a:rPr lang="ar-IQ" sz="2800" smtClean="0">
                <a:solidFill>
                  <a:srgbClr val="CCFF33"/>
                </a:solidFill>
              </a:rPr>
              <a:t>ه- الشريط المعدني (  </a:t>
            </a:r>
            <a:r>
              <a:rPr lang="en-US" sz="2800" smtClean="0">
                <a:solidFill>
                  <a:srgbClr val="CCFF33"/>
                </a:solidFill>
                <a:cs typeface="Tahoma" pitchFamily="34" charset="0"/>
              </a:rPr>
              <a:t>steel band</a:t>
            </a:r>
            <a:r>
              <a:rPr lang="ar-IQ" sz="2800" smtClean="0">
                <a:solidFill>
                  <a:srgbClr val="CCFF33"/>
                </a:solidFill>
              </a:rPr>
              <a:t>)</a:t>
            </a:r>
            <a:endParaRPr lang="en-US" sz="2800" smtClean="0">
              <a:solidFill>
                <a:srgbClr val="CCFF33"/>
              </a:solidFill>
              <a:cs typeface="Tahoma" pitchFamily="34" charset="0"/>
            </a:endParaRPr>
          </a:p>
          <a:p>
            <a:pPr eaLnBrk="1" hangingPunct="1"/>
            <a:endParaRPr lang="ar-IQ" smtClean="0"/>
          </a:p>
        </p:txBody>
      </p:sp>
      <p:pic>
        <p:nvPicPr>
          <p:cNvPr id="39939" name="Picture 12" descr="s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857250"/>
            <a:ext cx="36480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Box 4"/>
          <p:cNvSpPr txBox="1">
            <a:spLocks noChangeArrowheads="1"/>
          </p:cNvSpPr>
          <p:nvPr/>
        </p:nvSpPr>
        <p:spPr bwMode="auto">
          <a:xfrm>
            <a:off x="0" y="5357813"/>
            <a:ext cx="91440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IQ" sz="2400">
                <a:cs typeface="Tahoma" pitchFamily="34" charset="0"/>
              </a:rPr>
              <a:t>     و يكون مصنوع من مادة الفولاذ المقاوم للصدا و يربط بواسطة مشبك ( </a:t>
            </a:r>
            <a:r>
              <a:rPr lang="en-US" sz="2400">
                <a:cs typeface="Tahoma" pitchFamily="34" charset="0"/>
              </a:rPr>
              <a:t>buckle</a:t>
            </a:r>
            <a:r>
              <a:rPr lang="ar-IQ" sz="2400">
                <a:cs typeface="Tahoma" pitchFamily="34" charset="0"/>
              </a:rPr>
              <a:t> )خاص في طرفيه و تستخدم لهذا الغرض اداة خاصة هي        ( </a:t>
            </a:r>
            <a:r>
              <a:rPr lang="en-US" sz="2400">
                <a:cs typeface="Tahoma" pitchFamily="34" charset="0"/>
              </a:rPr>
              <a:t>tighten tool</a:t>
            </a:r>
            <a:r>
              <a:rPr lang="ar-IQ" sz="2400">
                <a:cs typeface="Tahoma" pitchFamily="34" charset="0"/>
              </a:rPr>
              <a:t>) .</a:t>
            </a:r>
            <a:endParaRPr lang="en-US" sz="2400">
              <a:cs typeface="Tahoma" pitchFamily="34" charset="0"/>
            </a:endParaRPr>
          </a:p>
          <a:p>
            <a:endParaRPr lang="ar-IQ">
              <a:cs typeface="Tahoma" pitchFamily="34" charset="0"/>
            </a:endParaRPr>
          </a:p>
        </p:txBody>
      </p:sp>
      <p:pic>
        <p:nvPicPr>
          <p:cNvPr id="39941" name="Picture 5" descr="Stainless-Steel-Band-Clamps-A1-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857250"/>
            <a:ext cx="53657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EE5BF-440F-4A65-B8B8-42D2E7CEE8A0}" type="slidenum">
              <a:rPr lang="ar-IQ"/>
              <a:pPr>
                <a:defRPr/>
              </a:pPr>
              <a:t>33</a:t>
            </a:fld>
            <a:endParaRPr lang="ar-IQ"/>
          </a:p>
        </p:txBody>
      </p:sp>
    </p:spTree>
  </p:cSld>
  <p:clrMapOvr>
    <a:masterClrMapping/>
  </p:clrMapOvr>
  <p:transition spd="slow">
    <p:dissolv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488" cy="1143000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ar-IQ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3- ملحقات اخرى :- 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ar-IQ" sz="3200" dirty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28625" y="785813"/>
            <a:ext cx="8472488" cy="1625600"/>
          </a:xfrm>
        </p:spPr>
        <p:txBody>
          <a:bodyPr/>
          <a:lstStyle/>
          <a:p>
            <a:pPr eaLnBrk="1" hangingPunct="1"/>
            <a:r>
              <a:rPr lang="ar-IQ" sz="2800" smtClean="0">
                <a:solidFill>
                  <a:srgbClr val="FF00FF"/>
                </a:solidFill>
              </a:rPr>
              <a:t>ا- الشريط المطاطي (  </a:t>
            </a:r>
            <a:r>
              <a:rPr lang="en-US" sz="2800" smtClean="0">
                <a:solidFill>
                  <a:srgbClr val="FF00FF"/>
                </a:solidFill>
                <a:cs typeface="Tahoma" pitchFamily="34" charset="0"/>
              </a:rPr>
              <a:t>nylon tie</a:t>
            </a:r>
            <a:r>
              <a:rPr lang="ar-IQ" sz="2800" smtClean="0">
                <a:solidFill>
                  <a:srgbClr val="FF00FF"/>
                </a:solidFill>
              </a:rPr>
              <a:t> )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358900"/>
            <a:ext cx="3162300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Box 4"/>
          <p:cNvSpPr txBox="1">
            <a:spLocks noChangeArrowheads="1"/>
          </p:cNvSpPr>
          <p:nvPr/>
        </p:nvSpPr>
        <p:spPr bwMode="auto">
          <a:xfrm>
            <a:off x="357188" y="4000500"/>
            <a:ext cx="8643937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IQ" sz="2400">
                <a:cs typeface="Tahoma" pitchFamily="34" charset="0"/>
              </a:rPr>
              <a:t>و يستخدم لاغراض عديدة ضمن عملية تأسيس القابلو  منها اغراض جمالية و منها لاغراض التثبيتو هو مصنوع من مادة بلاستيكية مقاومة  و يستعمل عادة في مناطق التي يفصل فيها الخط المتعادل عن بقية الخطوط لغرض تعليقه و ذلك لمنع ارتخاء او تلف انجدال خطوط القابلو مع بعضها .</a:t>
            </a:r>
            <a:endParaRPr lang="en-US" sz="2400">
              <a:cs typeface="Tahoma" pitchFamily="34" charset="0"/>
            </a:endParaRPr>
          </a:p>
          <a:p>
            <a:endParaRPr lang="ar-IQ">
              <a:cs typeface="Tahoma" pitchFamily="34" charset="0"/>
            </a:endParaRPr>
          </a:p>
        </p:txBody>
      </p:sp>
      <p:pic>
        <p:nvPicPr>
          <p:cNvPr id="40966" name="Picture 5" descr="Cable_Ti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1357313"/>
            <a:ext cx="328612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BE8CD1-7C8B-4482-BA59-512DAE8DB8F2}" type="slidenum">
              <a:rPr lang="ar-IQ"/>
              <a:pPr>
                <a:defRPr/>
              </a:pPr>
              <a:t>34</a:t>
            </a:fld>
            <a:endParaRPr lang="ar-IQ"/>
          </a:p>
        </p:txBody>
      </p:sp>
    </p:spTree>
  </p:cSld>
  <p:clrMapOvr>
    <a:masterClrMapping/>
  </p:clrMapOvr>
  <p:transition spd="slow">
    <p:wheel spokes="2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29688" cy="1500188"/>
          </a:xfrm>
        </p:spPr>
        <p:txBody>
          <a:bodyPr/>
          <a:lstStyle/>
          <a:p>
            <a:pPr algn="r" eaLnBrk="1" hangingPunct="1"/>
            <a:r>
              <a:rPr lang="ar-IQ" sz="2800" smtClean="0">
                <a:solidFill>
                  <a:srgbClr val="FF00FF"/>
                </a:solidFill>
              </a:rPr>
              <a:t>ب - ملحقات الربط خلال خط حي                                                                                           </a:t>
            </a:r>
            <a:r>
              <a:rPr lang="ar-IQ" sz="2400" smtClean="0">
                <a:solidFill>
                  <a:srgbClr val="FF00FF"/>
                </a:solidFill>
              </a:rPr>
              <a:t>(  </a:t>
            </a:r>
            <a:r>
              <a:rPr lang="en-US" sz="2400" smtClean="0">
                <a:solidFill>
                  <a:srgbClr val="FF00FF"/>
                </a:solidFill>
                <a:cs typeface="Tahoma" pitchFamily="34" charset="0"/>
              </a:rPr>
              <a:t>Connector through the insulation for work on live lines</a:t>
            </a:r>
            <a:r>
              <a:rPr lang="ar-IQ" sz="2400" smtClean="0">
                <a:solidFill>
                  <a:srgbClr val="FF00FF"/>
                </a:solidFill>
              </a:rPr>
              <a:t>)</a:t>
            </a:r>
            <a:r>
              <a:rPr lang="en-US" sz="2800" smtClean="0">
                <a:solidFill>
                  <a:srgbClr val="FF00FF"/>
                </a:solidFill>
                <a:cs typeface="Tahoma" pitchFamily="34" charset="0"/>
              </a:rPr>
              <a:t/>
            </a:r>
            <a:br>
              <a:rPr lang="en-US" sz="2800" smtClean="0">
                <a:solidFill>
                  <a:srgbClr val="FF00FF"/>
                </a:solidFill>
                <a:cs typeface="Tahoma" pitchFamily="34" charset="0"/>
              </a:rPr>
            </a:br>
            <a:endParaRPr lang="ar-IQ" sz="2800" smtClean="0">
              <a:solidFill>
                <a:srgbClr val="FF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" y="4500563"/>
            <a:ext cx="8786813" cy="1625600"/>
          </a:xfrm>
        </p:spPr>
        <p:txBody>
          <a:bodyPr>
            <a:normAutofit lnSpcReduction="1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ar-IQ" sz="2600" dirty="0" smtClean="0"/>
              <a:t>و يستخدم لربط خط فرعي من النحاس الى الخط الرئيسي المصنوع طبعا من الالمنيوم و بدون قطع المصدر و يستفاد من هذه الخاصية بتوصيل المشتركين بدون قطع تغذية المنطقة بشكل كامل</a:t>
            </a:r>
            <a:endParaRPr lang="en-US" sz="2600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ar-IQ" dirty="0"/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1000125"/>
            <a:ext cx="2786063" cy="328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136EAE-713C-45D9-8FC3-3CD1FE5F6727}" type="slidenum">
              <a:rPr lang="ar-IQ"/>
              <a:pPr>
                <a:defRPr/>
              </a:pPr>
              <a:t>35</a:t>
            </a:fld>
            <a:endParaRPr lang="ar-IQ"/>
          </a:p>
        </p:txBody>
      </p:sp>
    </p:spTree>
  </p:cSld>
  <p:clrMapOvr>
    <a:masterClrMapping/>
  </p:clrMapOvr>
  <p:transition spd="slow">
    <p:split orient="vert"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38"/>
            <a:ext cx="8258175" cy="5483225"/>
          </a:xfrm>
        </p:spPr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ar-IQ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هذا و يوجد المزيد من ملحقات الربط و التعليق لكن تم الاشارة الى ابرزها في ما مضى و تختلف الانواع ايضا باختلاف الشركات المصنعة لها</a:t>
            </a:r>
            <a:endParaRPr lang="ar-IQ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D5982-E34B-4541-91F8-C01637736D50}" type="slidenum">
              <a:rPr lang="ar-IQ"/>
              <a:pPr>
                <a:defRPr/>
              </a:pPr>
              <a:t>36</a:t>
            </a:fld>
            <a:endParaRPr lang="ar-IQ"/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29688" cy="1500188"/>
          </a:xfrm>
        </p:spPr>
        <p:txBody>
          <a:bodyPr/>
          <a:lstStyle/>
          <a:p>
            <a:pPr algn="r" eaLnBrk="1" hangingPunct="1"/>
            <a:r>
              <a:rPr lang="ar-IQ" sz="3200" smtClean="0">
                <a:solidFill>
                  <a:srgbClr val="92D050"/>
                </a:solidFill>
              </a:rPr>
              <a:t>معدات العمل المستخدمة لتنفيذ القابلوات المجدولة  (  </a:t>
            </a:r>
            <a:r>
              <a:rPr lang="en-US" sz="3200" smtClean="0">
                <a:solidFill>
                  <a:srgbClr val="92D050"/>
                </a:solidFill>
                <a:cs typeface="Tahoma" pitchFamily="34" charset="0"/>
              </a:rPr>
              <a:t>tools for LV-ABC system</a:t>
            </a:r>
            <a:r>
              <a:rPr lang="ar-IQ" sz="3200" smtClean="0">
                <a:solidFill>
                  <a:srgbClr val="92D050"/>
                </a:solidFill>
              </a:rPr>
              <a:t>  )</a:t>
            </a:r>
            <a:r>
              <a:rPr lang="en-US" sz="3200" smtClean="0">
                <a:solidFill>
                  <a:srgbClr val="92D050"/>
                </a:solidFill>
                <a:cs typeface="Tahoma" pitchFamily="34" charset="0"/>
              </a:rPr>
              <a:t/>
            </a:r>
            <a:br>
              <a:rPr lang="en-US" sz="3200" smtClean="0">
                <a:solidFill>
                  <a:srgbClr val="92D050"/>
                </a:solidFill>
                <a:cs typeface="Tahoma" pitchFamily="34" charset="0"/>
              </a:rPr>
            </a:br>
            <a:endParaRPr lang="ar-IQ" sz="3200" smtClean="0">
              <a:solidFill>
                <a:srgbClr val="92D050"/>
              </a:solidFill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488" cy="757238"/>
          </a:xfrm>
        </p:spPr>
        <p:txBody>
          <a:bodyPr/>
          <a:lstStyle/>
          <a:p>
            <a:pPr eaLnBrk="1" hangingPunct="1"/>
            <a:r>
              <a:rPr lang="ar-IQ" smtClean="0">
                <a:solidFill>
                  <a:srgbClr val="00B0F0"/>
                </a:solidFill>
              </a:rPr>
              <a:t>ا- بكرة القابلو  ( </a:t>
            </a:r>
            <a:r>
              <a:rPr lang="en-US" smtClean="0">
                <a:solidFill>
                  <a:srgbClr val="00B0F0"/>
                </a:solidFill>
                <a:cs typeface="Tahoma" pitchFamily="34" charset="0"/>
              </a:rPr>
              <a:t>cable pulleys</a:t>
            </a:r>
            <a:r>
              <a:rPr lang="ar-IQ" smtClean="0">
                <a:solidFill>
                  <a:srgbClr val="00B0F0"/>
                </a:solidFill>
              </a:rPr>
              <a:t> ) :- </a:t>
            </a:r>
            <a:endParaRPr lang="en-US" smtClean="0">
              <a:solidFill>
                <a:srgbClr val="00B0F0"/>
              </a:solidFill>
              <a:cs typeface="Tahoma" pitchFamily="34" charset="0"/>
            </a:endParaRPr>
          </a:p>
          <a:p>
            <a:pPr eaLnBrk="1" hangingPunct="1"/>
            <a:endParaRPr lang="ar-IQ" smtClean="0"/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2286000"/>
            <a:ext cx="267652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TextBox 4"/>
          <p:cNvSpPr txBox="1">
            <a:spLocks noChangeArrowheads="1"/>
          </p:cNvSpPr>
          <p:nvPr/>
        </p:nvSpPr>
        <p:spPr bwMode="auto">
          <a:xfrm>
            <a:off x="428625" y="5643563"/>
            <a:ext cx="84296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IQ" sz="2400">
                <a:cs typeface="Tahoma" pitchFamily="34" charset="0"/>
              </a:rPr>
              <a:t>و تستعمل لغرض توتير القابلو اثناء مده ويتم ذلك بتعليق البكرة على خطافات التعليق و ثم تعليق القابلو على تلك البكرات لغرض تسهيل سيرها اثناء شد القابلو.</a:t>
            </a:r>
            <a:endParaRPr lang="en-US" sz="2400">
              <a:cs typeface="Tahoma" pitchFamily="34" charset="0"/>
            </a:endParaRPr>
          </a:p>
          <a:p>
            <a:endParaRPr lang="ar-IQ">
              <a:cs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0F7EC2-0652-426F-8017-DB18BC548841}" type="slidenum">
              <a:rPr lang="ar-IQ"/>
              <a:pPr>
                <a:defRPr/>
              </a:pPr>
              <a:t>37</a:t>
            </a:fld>
            <a:endParaRPr lang="ar-IQ"/>
          </a:p>
        </p:txBody>
      </p:sp>
    </p:spTree>
  </p:cSld>
  <p:clrMapOvr>
    <a:masterClrMapping/>
  </p:clrMapOvr>
  <p:transition spd="slow">
    <p:strips dir="rd"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1357313" y="142875"/>
            <a:ext cx="7467600" cy="1143000"/>
          </a:xfrm>
        </p:spPr>
        <p:txBody>
          <a:bodyPr/>
          <a:lstStyle/>
          <a:p>
            <a:pPr eaLnBrk="1" hangingPunct="1"/>
            <a:r>
              <a:rPr lang="ar-IQ" sz="3200" smtClean="0">
                <a:solidFill>
                  <a:srgbClr val="00B0F0"/>
                </a:solidFill>
              </a:rPr>
              <a:t>ب- الريجر (  </a:t>
            </a:r>
            <a:r>
              <a:rPr lang="en-US" sz="3200" smtClean="0">
                <a:solidFill>
                  <a:srgbClr val="00B0F0"/>
                </a:solidFill>
                <a:cs typeface="Tahoma" pitchFamily="34" charset="0"/>
              </a:rPr>
              <a:t>tackle</a:t>
            </a:r>
            <a:r>
              <a:rPr lang="ar-IQ" sz="3200" smtClean="0">
                <a:solidFill>
                  <a:srgbClr val="00B0F0"/>
                </a:solidFill>
              </a:rPr>
              <a:t> ) :-</a:t>
            </a:r>
            <a:endParaRPr lang="en-US" sz="3200" smtClean="0">
              <a:solidFill>
                <a:srgbClr val="00B0F0"/>
              </a:solidFill>
              <a:cs typeface="Tahoma" pitchFamily="34" charset="0"/>
            </a:endParaRPr>
          </a:p>
          <a:p>
            <a:pPr eaLnBrk="1" hangingPunct="1"/>
            <a:endParaRPr lang="ar-IQ" smtClean="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1571625"/>
            <a:ext cx="45180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Box 4"/>
          <p:cNvSpPr txBox="1">
            <a:spLocks noChangeArrowheads="1"/>
          </p:cNvSpPr>
          <p:nvPr/>
        </p:nvSpPr>
        <p:spPr bwMode="auto">
          <a:xfrm>
            <a:off x="214313" y="4786313"/>
            <a:ext cx="864393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IQ" sz="2400">
                <a:cs typeface="Tahoma" pitchFamily="34" charset="0"/>
              </a:rPr>
              <a:t>و هو الاداة المستخدمة لغرض توتير القابلو و ذلك من خلال ربط جهة منه الى العمود او الجدار و الجهة الاخرى الى طرف القابلو و استخدام ميكانيكية الريجر لسحب القابلو باتجاه العمود او الجدار.</a:t>
            </a:r>
            <a:endParaRPr lang="en-US" sz="2400">
              <a:cs typeface="Tahoma" pitchFamily="34" charset="0"/>
            </a:endParaRPr>
          </a:p>
          <a:p>
            <a:endParaRPr lang="ar-IQ">
              <a:cs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21365-A4A5-46D2-B3CA-EFD8838992F2}" type="slidenum">
              <a:rPr lang="ar-IQ"/>
              <a:pPr>
                <a:defRPr/>
              </a:pPr>
              <a:t>38</a:t>
            </a:fld>
            <a:endParaRPr lang="ar-IQ"/>
          </a:p>
        </p:txBody>
      </p:sp>
    </p:spTree>
  </p:cSld>
  <p:clrMapOvr>
    <a:masterClrMapping/>
  </p:clrMapOvr>
  <p:transition spd="slow">
    <p:randomBa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 algn="r" eaLnBrk="1" hangingPunct="1"/>
            <a:r>
              <a:rPr lang="ar-IQ" sz="3200" smtClean="0">
                <a:solidFill>
                  <a:srgbClr val="00B0F0"/>
                </a:solidFill>
              </a:rPr>
              <a:t> ج- مقياس الشد ( </a:t>
            </a:r>
            <a:r>
              <a:rPr lang="en-US" sz="3200" smtClean="0">
                <a:solidFill>
                  <a:srgbClr val="00B0F0"/>
                </a:solidFill>
                <a:cs typeface="Tahoma" pitchFamily="34" charset="0"/>
              </a:rPr>
              <a:t>dynamometer</a:t>
            </a:r>
            <a:r>
              <a:rPr lang="ar-IQ" sz="3200" smtClean="0">
                <a:solidFill>
                  <a:srgbClr val="00B0F0"/>
                </a:solidFill>
              </a:rPr>
              <a:t> ) :-</a:t>
            </a:r>
            <a:r>
              <a:rPr lang="en-US" sz="3200" smtClean="0">
                <a:solidFill>
                  <a:srgbClr val="00B0F0"/>
                </a:solidFill>
                <a:cs typeface="Tahoma" pitchFamily="34" charset="0"/>
              </a:rPr>
              <a:t/>
            </a:r>
            <a:br>
              <a:rPr lang="en-US" sz="3200" smtClean="0">
                <a:solidFill>
                  <a:srgbClr val="00B0F0"/>
                </a:solidFill>
                <a:cs typeface="Tahoma" pitchFamily="34" charset="0"/>
              </a:rPr>
            </a:br>
            <a:endParaRPr lang="ar-IQ" sz="3200" smtClean="0">
              <a:solidFill>
                <a:srgbClr val="00B0F0"/>
              </a:solidFill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214313" y="4000500"/>
            <a:ext cx="8715375" cy="2125663"/>
          </a:xfrm>
        </p:spPr>
        <p:txBody>
          <a:bodyPr/>
          <a:lstStyle/>
          <a:p>
            <a:pPr eaLnBrk="1" hangingPunct="1"/>
            <a:r>
              <a:rPr lang="ar-IQ" sz="2400" smtClean="0"/>
              <a:t>و هو الاداة التي تستخدم لقياس درجة توتر القابلو الذي تم شده بواسطة الريجر لغرض تثبيته و اهميته تأتي كون ان قيمة الشد لايجب ات تخرج عن قيم الحد الادنى و الاعلى و التي ادرجت ضمن جدول رقم  ( 4 ) .</a:t>
            </a:r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1357313"/>
            <a:ext cx="5284787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 descr="Untitled-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63" y="1285875"/>
            <a:ext cx="5573712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5E95B5-1FA5-44A6-9680-0CEB09EA0998}" type="slidenum">
              <a:rPr lang="ar-IQ"/>
              <a:pPr>
                <a:defRPr/>
              </a:pPr>
              <a:t>39</a:t>
            </a:fld>
            <a:endParaRPr lang="ar-IQ"/>
          </a:p>
        </p:txBody>
      </p:sp>
    </p:spTree>
  </p:cSld>
  <p:clrMapOvr>
    <a:masterClrMapping/>
  </p:clrMapOvr>
  <p:transition spd="slow">
    <p:wipe dir="d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214313" y="214313"/>
            <a:ext cx="8786812" cy="6357937"/>
          </a:xfrm>
        </p:spPr>
        <p:txBody>
          <a:bodyPr/>
          <a:lstStyle/>
          <a:p>
            <a:pPr eaLnBrk="1" hangingPunct="1"/>
            <a:r>
              <a:rPr lang="ar-IQ" b="1" smtClean="0">
                <a:solidFill>
                  <a:srgbClr val="FF0000"/>
                </a:solidFill>
              </a:rPr>
              <a:t>2- ( </a:t>
            </a:r>
            <a:r>
              <a:rPr lang="en-US" b="1" smtClean="0">
                <a:solidFill>
                  <a:srgbClr val="FF0000"/>
                </a:solidFill>
                <a:cs typeface="Tahoma" pitchFamily="34" charset="0"/>
              </a:rPr>
              <a:t>LV-ABC with bare neutral messenger</a:t>
            </a:r>
            <a:r>
              <a:rPr lang="ar-IQ" b="1" smtClean="0">
                <a:solidFill>
                  <a:srgbClr val="FF0000"/>
                </a:solidFill>
              </a:rPr>
              <a:t> ):-</a:t>
            </a:r>
          </a:p>
          <a:p>
            <a:pPr eaLnBrk="1" hangingPunct="1"/>
            <a:endParaRPr lang="ar-IQ" b="1" smtClean="0"/>
          </a:p>
          <a:p>
            <a:pPr eaLnBrk="1" hangingPunct="1"/>
            <a:endParaRPr lang="ar-IQ" b="1" smtClean="0"/>
          </a:p>
          <a:p>
            <a:pPr eaLnBrk="1" hangingPunct="1"/>
            <a:endParaRPr lang="en-US" smtClean="0">
              <a:cs typeface="Tahoma" pitchFamily="34" charset="0"/>
            </a:endParaRPr>
          </a:p>
          <a:p>
            <a:pPr eaLnBrk="1" hangingPunct="1"/>
            <a:endParaRPr lang="ar-IQ" sz="2400" b="1" smtClean="0"/>
          </a:p>
          <a:p>
            <a:pPr eaLnBrk="1" hangingPunct="1"/>
            <a:endParaRPr lang="ar-IQ" sz="2400" b="1" smtClean="0"/>
          </a:p>
          <a:p>
            <a:pPr eaLnBrk="1" hangingPunct="1"/>
            <a:endParaRPr lang="ar-IQ" sz="2400" b="1" smtClean="0"/>
          </a:p>
          <a:p>
            <a:pPr eaLnBrk="1" hangingPunct="1"/>
            <a:endParaRPr lang="ar-IQ" sz="2000" b="1" smtClean="0"/>
          </a:p>
          <a:p>
            <a:pPr eaLnBrk="1" hangingPunct="1"/>
            <a:endParaRPr lang="ar-IQ" sz="2000" b="1" smtClean="0"/>
          </a:p>
          <a:p>
            <a:pPr eaLnBrk="1" hangingPunct="1"/>
            <a:r>
              <a:rPr lang="ar-IQ" sz="2000" b="1" smtClean="0"/>
              <a:t>و يكون فيها خطوط الاطوار الثلاثة متساوية القياس و مصنوعة من مادة الالمنيوم و معزولة اما خط المتعادل فيكون مصنوع من سبيكة المنيوم لان شد القابلو يكون عليه لوحده و يكون غير معزول و هذا النظام يعرف ايضا باسم ( </a:t>
            </a:r>
            <a:r>
              <a:rPr lang="en-US" sz="2000" b="1" smtClean="0">
                <a:cs typeface="Tahoma" pitchFamily="34" charset="0"/>
              </a:rPr>
              <a:t>Finnish system</a:t>
            </a:r>
            <a:r>
              <a:rPr lang="ar-IQ" sz="2000" b="1" smtClean="0"/>
              <a:t> )و يكون خط الانارة ايضا بقياس 16ملم^2.</a:t>
            </a:r>
            <a:endParaRPr lang="en-US" sz="2000" smtClean="0">
              <a:cs typeface="Tahoma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ar-IQ" smtClean="0"/>
          </a:p>
        </p:txBody>
      </p:sp>
      <p:pic>
        <p:nvPicPr>
          <p:cNvPr id="10243" name="Picture 3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8" y="1000125"/>
            <a:ext cx="39401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DC164-6E35-43AC-A828-B88D67D84929}" type="slidenum">
              <a:rPr lang="ar-IQ"/>
              <a:pPr>
                <a:defRPr/>
              </a:pPr>
              <a:t>4</a:t>
            </a:fld>
            <a:endParaRPr lang="ar-IQ"/>
          </a:p>
        </p:txBody>
      </p:sp>
    </p:spTree>
  </p:cSld>
  <p:clrMapOvr>
    <a:masterClrMapping/>
  </p:clrMapOvr>
  <p:transition spd="slow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-1000125" y="274638"/>
            <a:ext cx="10287000" cy="1143000"/>
          </a:xfrm>
        </p:spPr>
        <p:txBody>
          <a:bodyPr/>
          <a:lstStyle/>
          <a:p>
            <a:pPr algn="r" eaLnBrk="1" hangingPunct="1"/>
            <a:r>
              <a:rPr lang="ar-IQ" sz="3200" smtClean="0">
                <a:solidFill>
                  <a:srgbClr val="00B0F0"/>
                </a:solidFill>
              </a:rPr>
              <a:t> د- اداة احكام شد الشريط المعدني( </a:t>
            </a:r>
            <a:r>
              <a:rPr lang="en-US" sz="3200" smtClean="0">
                <a:solidFill>
                  <a:srgbClr val="00B0F0"/>
                </a:solidFill>
                <a:cs typeface="Tahoma" pitchFamily="34" charset="0"/>
              </a:rPr>
              <a:t>tightening tool</a:t>
            </a:r>
            <a:r>
              <a:rPr lang="ar-IQ" sz="3200" smtClean="0">
                <a:solidFill>
                  <a:srgbClr val="00B0F0"/>
                </a:solidFill>
              </a:rPr>
              <a:t>) :-</a:t>
            </a:r>
            <a:r>
              <a:rPr lang="en-US" sz="3200" smtClean="0">
                <a:solidFill>
                  <a:srgbClr val="00B0F0"/>
                </a:solidFill>
                <a:cs typeface="Tahoma" pitchFamily="34" charset="0"/>
              </a:rPr>
              <a:t/>
            </a:r>
            <a:br>
              <a:rPr lang="en-US" sz="3200" smtClean="0">
                <a:solidFill>
                  <a:srgbClr val="00B0F0"/>
                </a:solidFill>
                <a:cs typeface="Tahoma" pitchFamily="34" charset="0"/>
              </a:rPr>
            </a:br>
            <a:endParaRPr lang="ar-IQ" sz="3200" smtClean="0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214313" y="3929063"/>
            <a:ext cx="8786812" cy="2571750"/>
          </a:xfrm>
        </p:spPr>
        <p:txBody>
          <a:bodyPr/>
          <a:lstStyle/>
          <a:p>
            <a:pPr eaLnBrk="1" hangingPunct="1"/>
            <a:r>
              <a:rPr lang="ar-IQ" smtClean="0"/>
              <a:t>و توجد عدة احجام و اشكال منها و تقوم باحكام ربط الشريط المعدني (   </a:t>
            </a:r>
            <a:r>
              <a:rPr lang="en-US" smtClean="0">
                <a:cs typeface="Tahoma" pitchFamily="34" charset="0"/>
              </a:rPr>
              <a:t>steel band</a:t>
            </a:r>
            <a:r>
              <a:rPr lang="ar-IQ" smtClean="0"/>
              <a:t> )  على العمود بواسطة مشبكه بعد امراره من خلال فتحات خطاف التعليق.</a:t>
            </a:r>
          </a:p>
          <a:p>
            <a:pPr eaLnBrk="1" hangingPunct="1"/>
            <a:endParaRPr lang="ar-IQ" smtClean="0"/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8563" y="1071563"/>
            <a:ext cx="477043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5456D6-3D90-4455-A6EE-168E186EDD27}" type="slidenum">
              <a:rPr lang="ar-IQ"/>
              <a:pPr>
                <a:defRPr/>
              </a:pPr>
              <a:t>40</a:t>
            </a:fld>
            <a:endParaRPr lang="ar-IQ"/>
          </a:p>
        </p:txBody>
      </p:sp>
    </p:spTree>
  </p:cSld>
  <p:clrMapOvr>
    <a:masterClrMapping/>
  </p:clrMapOvr>
  <p:transition spd="slow">
    <p:plu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 algn="r" eaLnBrk="1" hangingPunct="1"/>
            <a:r>
              <a:rPr lang="ar-IQ" sz="3200" smtClean="0">
                <a:solidFill>
                  <a:srgbClr val="00B0F0"/>
                </a:solidFill>
              </a:rPr>
              <a:t> ه- اداة مباعدة خطوط القابلو ( </a:t>
            </a:r>
            <a:r>
              <a:rPr lang="en-US" sz="3200" smtClean="0">
                <a:solidFill>
                  <a:srgbClr val="00B0F0"/>
                </a:solidFill>
                <a:cs typeface="Tahoma" pitchFamily="34" charset="0"/>
              </a:rPr>
              <a:t>wedge</a:t>
            </a:r>
            <a:r>
              <a:rPr lang="ar-IQ" sz="3200" smtClean="0">
                <a:solidFill>
                  <a:srgbClr val="00B0F0"/>
                </a:solidFill>
              </a:rPr>
              <a:t> ) :-</a:t>
            </a:r>
            <a:r>
              <a:rPr lang="en-US" sz="3200" smtClean="0">
                <a:solidFill>
                  <a:srgbClr val="00B0F0"/>
                </a:solidFill>
                <a:cs typeface="Tahoma" pitchFamily="34" charset="0"/>
              </a:rPr>
              <a:t/>
            </a:r>
            <a:br>
              <a:rPr lang="en-US" sz="3200" smtClean="0">
                <a:solidFill>
                  <a:srgbClr val="00B0F0"/>
                </a:solidFill>
                <a:cs typeface="Tahoma" pitchFamily="34" charset="0"/>
              </a:rPr>
            </a:br>
            <a:endParaRPr lang="ar-IQ" sz="3200" smtClean="0"/>
          </a:p>
        </p:txBody>
      </p:sp>
      <p:pic>
        <p:nvPicPr>
          <p:cNvPr id="48131" name="Content Placeholder 3" descr="xxxxxxxxc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786438" y="1000125"/>
            <a:ext cx="2422525" cy="3690938"/>
          </a:xfrm>
        </p:spPr>
      </p:pic>
      <p:sp>
        <p:nvSpPr>
          <p:cNvPr id="48132" name="TextBox 5"/>
          <p:cNvSpPr txBox="1">
            <a:spLocks noChangeArrowheads="1"/>
          </p:cNvSpPr>
          <p:nvPr/>
        </p:nvSpPr>
        <p:spPr bwMode="auto">
          <a:xfrm>
            <a:off x="0" y="4929188"/>
            <a:ext cx="9144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IQ" sz="2400">
                <a:cs typeface="Tahoma" pitchFamily="34" charset="0"/>
              </a:rPr>
              <a:t>و تستعمل لابعاد الخط الذي نعمل عليه عن بقية الخطوط في نفس القابلو و ذلك بوضعه في التقعر الكبير من الاداة و وضع اي خط اخر في التقعر الصغير و يستخدم زوج منها متعاكسة لابعاد الخطوط الاخرى جميعها عن الخط المطلوب ربط ملحقات ربط او تعليق عليه.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26EE1-0566-41B2-A5E1-BF2AB1B879AE}" type="slidenum">
              <a:rPr lang="ar-IQ"/>
              <a:pPr>
                <a:defRPr/>
              </a:pPr>
              <a:t>41</a:t>
            </a:fld>
            <a:endParaRPr lang="ar-IQ"/>
          </a:p>
        </p:txBody>
      </p:sp>
    </p:spTree>
  </p:cSld>
  <p:clrMapOvr>
    <a:masterClrMapping/>
  </p:clrMapOvr>
  <p:transition spd="slow">
    <p:wedg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25" cy="1143000"/>
          </a:xfrm>
        </p:spPr>
        <p:txBody>
          <a:bodyPr/>
          <a:lstStyle/>
          <a:p>
            <a:pPr algn="r" eaLnBrk="1" hangingPunct="1"/>
            <a:r>
              <a:rPr lang="ar-IQ" sz="3200" smtClean="0">
                <a:solidFill>
                  <a:srgbClr val="00B0F0"/>
                </a:solidFill>
              </a:rPr>
              <a:t> و- أداة أزالة العازل ( </a:t>
            </a:r>
            <a:r>
              <a:rPr lang="en-US" sz="3200" smtClean="0">
                <a:solidFill>
                  <a:srgbClr val="00B0F0"/>
                </a:solidFill>
                <a:cs typeface="Tahoma" pitchFamily="34" charset="0"/>
              </a:rPr>
              <a:t>cutter</a:t>
            </a:r>
            <a:r>
              <a:rPr lang="ar-IQ" sz="3200" smtClean="0">
                <a:solidFill>
                  <a:srgbClr val="00B0F0"/>
                </a:solidFill>
              </a:rPr>
              <a:t>) :-</a:t>
            </a:r>
            <a:r>
              <a:rPr lang="en-US" sz="3200" smtClean="0">
                <a:solidFill>
                  <a:srgbClr val="00B0F0"/>
                </a:solidFill>
                <a:cs typeface="Tahoma" pitchFamily="34" charset="0"/>
              </a:rPr>
              <a:t/>
            </a:r>
            <a:br>
              <a:rPr lang="en-US" sz="3200" smtClean="0">
                <a:solidFill>
                  <a:srgbClr val="00B0F0"/>
                </a:solidFill>
                <a:cs typeface="Tahoma" pitchFamily="34" charset="0"/>
              </a:rPr>
            </a:br>
            <a:endParaRPr lang="ar-IQ" sz="3200" smtClean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214313" y="3786188"/>
            <a:ext cx="8715375" cy="2840037"/>
          </a:xfrm>
        </p:spPr>
        <p:txBody>
          <a:bodyPr/>
          <a:lstStyle/>
          <a:p>
            <a:pPr eaLnBrk="1" hangingPunct="1"/>
            <a:r>
              <a:rPr lang="ar-IQ" smtClean="0"/>
              <a:t>و تستخدم لازالة العازل عن السلك المراد تعريتها لاغراض ربط تفرعات من القابلو او لعمل جوين له مع قابلو اخر </a:t>
            </a:r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1214438"/>
            <a:ext cx="44069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41DCAF-329C-4F0E-8562-6ED7B3144C14}" type="slidenum">
              <a:rPr lang="ar-IQ"/>
              <a:pPr>
                <a:defRPr/>
              </a:pPr>
              <a:t>42</a:t>
            </a:fld>
            <a:endParaRPr lang="ar-IQ"/>
          </a:p>
        </p:txBody>
      </p:sp>
    </p:spTree>
  </p:cSld>
  <p:clrMapOvr>
    <a:masterClrMapping/>
  </p:clrMapOvr>
  <p:transition spd="slow">
    <p:comb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358313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r-IQ" sz="3200" dirty="0" smtClean="0">
                <a:solidFill>
                  <a:srgbClr val="00B0F0"/>
                </a:solidFill>
              </a:rPr>
              <a:t> </a:t>
            </a:r>
            <a:r>
              <a:rPr lang="ar-IQ" sz="3600" dirty="0" smtClean="0">
                <a:solidFill>
                  <a:srgbClr val="00B0F0"/>
                </a:solidFill>
              </a:rPr>
              <a:t>ي- فرشاة التلميع و موانع الاكسدة</a:t>
            </a:r>
            <a:r>
              <a:rPr lang="ar-IQ" sz="3200" dirty="0" smtClean="0">
                <a:solidFill>
                  <a:srgbClr val="00B0F0"/>
                </a:solidFill>
              </a:rPr>
              <a:t>( </a:t>
            </a:r>
            <a:r>
              <a:rPr lang="en-US" sz="3100" dirty="0" smtClean="0">
                <a:solidFill>
                  <a:srgbClr val="00B0F0"/>
                </a:solidFill>
              </a:rPr>
              <a:t>brush and grease</a:t>
            </a:r>
            <a:r>
              <a:rPr lang="ar-IQ" sz="3200" dirty="0" smtClean="0">
                <a:solidFill>
                  <a:srgbClr val="00B0F0"/>
                </a:solidFill>
              </a:rPr>
              <a:t>) :-</a:t>
            </a:r>
            <a:r>
              <a:rPr lang="en-US" sz="3200" dirty="0" smtClean="0">
                <a:solidFill>
                  <a:srgbClr val="00B0F0"/>
                </a:solidFill>
              </a:rPr>
              <a:t/>
            </a:r>
            <a:br>
              <a:rPr lang="en-US" sz="3200" dirty="0" smtClean="0">
                <a:solidFill>
                  <a:srgbClr val="00B0F0"/>
                </a:solidFill>
              </a:rPr>
            </a:br>
            <a:endParaRPr lang="ar-IQ" sz="3200" dirty="0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0" y="4071938"/>
            <a:ext cx="9144000" cy="2571750"/>
          </a:xfrm>
        </p:spPr>
        <p:txBody>
          <a:bodyPr/>
          <a:lstStyle/>
          <a:p>
            <a:pPr eaLnBrk="1" hangingPunct="1"/>
            <a:r>
              <a:rPr lang="ar-IQ" sz="2400" smtClean="0"/>
              <a:t>مهما كان السلك جديدا او لماعا هناك طبقة تتكون عليه من او كسيد الالمنيوم و هي عازلة لذا تستخدم الفرشاة المعدنية و الكريز الموصل ( كريز مضاف له حبيبات الزنك ) ان توفر او الكريز المتعادل ( العادي) لغرض ازالة طبقة الاوكسيد و احاطة السلك بطبقة رقيقة من الكريز لمنع تأكسده . و يجب عدم الاكثار من الكريز الموصل لمنع تسربه خارج الجوين و تسريبه للشحنات الكهربائية .</a:t>
            </a: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1071563"/>
            <a:ext cx="2803525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C50860-D3F0-4ADB-BBFB-36766B5BDB3A}" type="slidenum">
              <a:rPr lang="ar-IQ"/>
              <a:pPr>
                <a:defRPr/>
              </a:pPr>
              <a:t>43</a:t>
            </a:fld>
            <a:endParaRPr lang="ar-IQ"/>
          </a:p>
        </p:txBody>
      </p:sp>
    </p:spTree>
  </p:cSld>
  <p:clrMapOvr>
    <a:masterClrMapping/>
  </p:clrMapOvr>
  <p:transition spd="slow">
    <p:cover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ar-IQ" sz="32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مد القابلو نوع (   </a:t>
            </a:r>
            <a:r>
              <a:rPr lang="en-US" sz="32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LV-ABC with insulated neutral</a:t>
            </a:r>
            <a:r>
              <a:rPr lang="ar-IQ" sz="32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) :-</a:t>
            </a:r>
            <a:endParaRPr lang="ar-IQ" sz="32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03" name="TextBox 3"/>
          <p:cNvSpPr txBox="1">
            <a:spLocks noChangeArrowheads="1"/>
          </p:cNvSpPr>
          <p:nvPr/>
        </p:nvSpPr>
        <p:spPr bwMode="auto">
          <a:xfrm>
            <a:off x="0" y="1428750"/>
            <a:ext cx="9144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IQ" sz="2400">
                <a:solidFill>
                  <a:srgbClr val="002060"/>
                </a:solidFill>
                <a:cs typeface="Tahoma" pitchFamily="34" charset="0"/>
              </a:rPr>
              <a:t>عموما يكون مد القابلو اسهل و اقل كلفة من مد اسلاك الضغط الواطى و ذلك لانخفاض الارتفاع المطلوب تعليق القابلو له و هو حوالي 4.5-5 متر و تكون الكلفة اقل بذلك لقصر الاعمدة المطلوبة و لكونها ذات قطر اقل ايضا بسبب قلة الشد الواجب تحملها له مقارنة بالاسلاك . لذا تنخفض الكلفة الى حوالي 30% اقل من الاسلاك . بعد تثبيت الاعمدة على مسافات مناسبة نقوم بتثبيت خطافات التعليق ( </a:t>
            </a:r>
            <a:r>
              <a:rPr lang="en-US" sz="2400">
                <a:solidFill>
                  <a:srgbClr val="002060"/>
                </a:solidFill>
                <a:cs typeface="Tahoma" pitchFamily="34" charset="0"/>
              </a:rPr>
              <a:t>suspension hook</a:t>
            </a:r>
            <a:r>
              <a:rPr lang="ar-IQ" sz="2400">
                <a:solidFill>
                  <a:srgbClr val="002060"/>
                </a:solidFill>
                <a:cs typeface="Tahoma" pitchFamily="34" charset="0"/>
              </a:rPr>
              <a:t> ) على كل عمود بواسطة الاشرطة المعدنية (  </a:t>
            </a:r>
            <a:r>
              <a:rPr lang="en-US" sz="2400">
                <a:solidFill>
                  <a:srgbClr val="002060"/>
                </a:solidFill>
                <a:cs typeface="Tahoma" pitchFamily="34" charset="0"/>
              </a:rPr>
              <a:t>steel band</a:t>
            </a:r>
            <a:r>
              <a:rPr lang="ar-IQ" sz="2400">
                <a:solidFill>
                  <a:srgbClr val="002060"/>
                </a:solidFill>
                <a:cs typeface="Tahoma" pitchFamily="34" charset="0"/>
              </a:rPr>
              <a:t>) ثم نقوم بتعليق بكرات المد  ( </a:t>
            </a:r>
            <a:r>
              <a:rPr lang="en-US" sz="2400">
                <a:solidFill>
                  <a:srgbClr val="002060"/>
                </a:solidFill>
                <a:cs typeface="Tahoma" pitchFamily="34" charset="0"/>
              </a:rPr>
              <a:t>cable pulley</a:t>
            </a:r>
            <a:r>
              <a:rPr lang="ar-IQ" sz="2400">
                <a:solidFill>
                  <a:srgbClr val="002060"/>
                </a:solidFill>
                <a:cs typeface="Tahoma" pitchFamily="34" charset="0"/>
              </a:rPr>
              <a:t> ) على كل عمود بواسطة خطافات التعليق . ثم نضع بكرة القابلو ( </a:t>
            </a:r>
            <a:r>
              <a:rPr lang="en-US" sz="2400">
                <a:solidFill>
                  <a:srgbClr val="002060"/>
                </a:solidFill>
                <a:cs typeface="Tahoma" pitchFamily="34" charset="0"/>
              </a:rPr>
              <a:t>cable drum</a:t>
            </a:r>
            <a:r>
              <a:rPr lang="ar-IQ" sz="2400">
                <a:solidFill>
                  <a:srgbClr val="002060"/>
                </a:solidFill>
                <a:cs typeface="Tahoma" pitchFamily="34" charset="0"/>
              </a:rPr>
              <a:t> ) عند بداية المسار و نأخذ طرف القابلو و نعلقه على الاعمدة بواسطة بكرات التعليق حتى نصل الى نهاية المسار و هناك نربط طرف القابلو من خط المتعادل بواسطة كلامب نهاية              (  </a:t>
            </a:r>
            <a:r>
              <a:rPr lang="en-US" sz="2400">
                <a:solidFill>
                  <a:srgbClr val="002060"/>
                </a:solidFill>
                <a:cs typeface="Tahoma" pitchFamily="34" charset="0"/>
              </a:rPr>
              <a:t>dead end clamp</a:t>
            </a:r>
            <a:r>
              <a:rPr lang="ar-IQ" sz="2400">
                <a:solidFill>
                  <a:srgbClr val="002060"/>
                </a:solidFill>
                <a:cs typeface="Tahoma" pitchFamily="34" charset="0"/>
              </a:rPr>
              <a:t>) و نعلقه الى خطاف التعليق في العمود الاخير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7F236F-8482-49DB-8EBC-3FB2231595E4}" type="slidenum">
              <a:rPr lang="ar-IQ"/>
              <a:pPr>
                <a:defRPr/>
              </a:pPr>
              <a:t>44</a:t>
            </a:fld>
            <a:endParaRPr lang="ar-IQ"/>
          </a:p>
        </p:txBody>
      </p:sp>
    </p:spTree>
  </p:cSld>
  <p:clrMapOvr>
    <a:masterClrMapping/>
  </p:clrMapOvr>
  <p:transition spd="slow">
    <p:push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3"/>
          <p:cNvSpPr txBox="1">
            <a:spLocks noChangeArrowheads="1"/>
          </p:cNvSpPr>
          <p:nvPr/>
        </p:nvSpPr>
        <p:spPr bwMode="auto">
          <a:xfrm>
            <a:off x="214313" y="0"/>
            <a:ext cx="8572500" cy="735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IQ" sz="2400" dirty="0">
                <a:solidFill>
                  <a:srgbClr val="002060"/>
                </a:solidFill>
                <a:cs typeface="Tahoma" pitchFamily="34" charset="0"/>
              </a:rPr>
              <a:t>و بعد تحديد الطول المطلوب نقوم بقطع القابلو عن بكرته في بداية المسار و ربط الخط المتعادل فيه الى كلامب نهاية كما فعلنا عند الطرف الاخر في نهاية المسار . و لاننسى ربط النهاية المقطوعة بواسطة شريط مطاطي لمنع تفكك القابلو . ثم نقوم بتعليق هذا الطرف من القابلو الى اول عمود في المسار لكن من خلال الريجر     (</a:t>
            </a:r>
            <a:r>
              <a:rPr lang="en-US" sz="2400" dirty="0">
                <a:solidFill>
                  <a:srgbClr val="002060"/>
                </a:solidFill>
                <a:cs typeface="Tahoma" pitchFamily="34" charset="0"/>
              </a:rPr>
              <a:t>tackle</a:t>
            </a:r>
            <a:r>
              <a:rPr lang="ar-IQ" sz="2400" dirty="0">
                <a:solidFill>
                  <a:srgbClr val="002060"/>
                </a:solidFill>
                <a:cs typeface="Tahoma" pitchFamily="34" charset="0"/>
              </a:rPr>
              <a:t>) و جهاز ( </a:t>
            </a:r>
            <a:r>
              <a:rPr lang="en-US" sz="2400" dirty="0">
                <a:solidFill>
                  <a:srgbClr val="002060"/>
                </a:solidFill>
                <a:cs typeface="Tahoma" pitchFamily="34" charset="0"/>
              </a:rPr>
              <a:t>dynamometer</a:t>
            </a:r>
            <a:r>
              <a:rPr lang="ar-IQ" sz="2400" dirty="0">
                <a:solidFill>
                  <a:srgbClr val="002060"/>
                </a:solidFill>
                <a:cs typeface="Tahoma" pitchFamily="34" charset="0"/>
              </a:rPr>
              <a:t> ) و نقوم بتوتير القابلو الى ان يصل الى القيمة المحددة له من خلال الجداول ثم نزيل الريجر و             (  </a:t>
            </a:r>
            <a:r>
              <a:rPr lang="en-US" sz="2400" dirty="0">
                <a:solidFill>
                  <a:srgbClr val="002060"/>
                </a:solidFill>
                <a:cs typeface="Tahoma" pitchFamily="34" charset="0"/>
              </a:rPr>
              <a:t>dynamometer</a:t>
            </a:r>
            <a:r>
              <a:rPr lang="ar-IQ" sz="2400" dirty="0">
                <a:solidFill>
                  <a:srgbClr val="002060"/>
                </a:solidFill>
                <a:cs typeface="Tahoma" pitchFamily="34" charset="0"/>
              </a:rPr>
              <a:t> ) . نقوم بعد ذلك بأزالة بكرات مد القابلو من جميع الاعمدة ليصبح القابلو معلقا فقط من طرفيه الى عمودي البداية و النهاية . الان نقوم بتثبيت كلامبات التعليق على القابلو عند كل عمود في المسار و نعلق القابلو بالعمود من خلالها  و يجب ان يربط شريط مطاطي حول القابلو على جهتي اي كلامب تعليق لمنع هطول القابلو .</a:t>
            </a:r>
          </a:p>
          <a:p>
            <a:r>
              <a:rPr lang="ar-IQ" sz="2000" dirty="0">
                <a:solidFill>
                  <a:srgbClr val="FF0000"/>
                </a:solidFill>
                <a:cs typeface="Tahoma" pitchFamily="34" charset="0"/>
              </a:rPr>
              <a:t>ملاحظة  1:- يجب تحت اي ظرف عدم سحب القابلو على الارض بدون بكرات لان ذلك يؤدي الى تضرر العازل بشكل كبير</a:t>
            </a:r>
          </a:p>
          <a:p>
            <a:endParaRPr lang="ar-IQ" sz="2000" dirty="0">
              <a:solidFill>
                <a:srgbClr val="FF0000"/>
              </a:solidFill>
              <a:cs typeface="Tahoma" pitchFamily="34" charset="0"/>
            </a:endParaRPr>
          </a:p>
          <a:p>
            <a:r>
              <a:rPr lang="ar-IQ" sz="2000" dirty="0">
                <a:solidFill>
                  <a:srgbClr val="FF0000"/>
                </a:solidFill>
                <a:cs typeface="Tahoma" pitchFamily="34" charset="0"/>
              </a:rPr>
              <a:t>ملاحضة 2 :- يجب عدم ادخال القابلو المبروم اثناء التسليك الى داخل الابنية او المحطات الصندوقية (  </a:t>
            </a:r>
            <a:r>
              <a:rPr lang="en-US" sz="2000" dirty="0">
                <a:solidFill>
                  <a:srgbClr val="FF0000"/>
                </a:solidFill>
                <a:cs typeface="Tahoma" pitchFamily="34" charset="0"/>
              </a:rPr>
              <a:t>kiosk</a:t>
            </a:r>
            <a:r>
              <a:rPr lang="ar-IQ" sz="2000" dirty="0">
                <a:solidFill>
                  <a:srgbClr val="FF0000"/>
                </a:solidFill>
                <a:cs typeface="Tahoma" pitchFamily="34" charset="0"/>
              </a:rPr>
              <a:t>  )  و استخدام القابلو العادي بدل ذلك  كون عازل القابلو المبروم </a:t>
            </a:r>
            <a:r>
              <a:rPr lang="ar-IQ" sz="2000" dirty="0" smtClean="0">
                <a:solidFill>
                  <a:srgbClr val="FF0000"/>
                </a:solidFill>
                <a:cs typeface="Tahoma" pitchFamily="34" charset="0"/>
              </a:rPr>
              <a:t>قابل </a:t>
            </a:r>
            <a:r>
              <a:rPr lang="ar-IQ" sz="2000" dirty="0">
                <a:solidFill>
                  <a:srgbClr val="FF0000"/>
                </a:solidFill>
                <a:cs typeface="Tahoma" pitchFamily="34" charset="0"/>
              </a:rPr>
              <a:t>للاشتعال</a:t>
            </a:r>
          </a:p>
          <a:p>
            <a:endParaRPr lang="ar-IQ" sz="2000" dirty="0">
              <a:solidFill>
                <a:srgbClr val="FF0000"/>
              </a:solidFill>
              <a:cs typeface="Tahoma" pitchFamily="34" charset="0"/>
            </a:endParaRPr>
          </a:p>
          <a:p>
            <a:endParaRPr lang="ar-IQ" sz="2000" dirty="0">
              <a:solidFill>
                <a:srgbClr val="FF0000"/>
              </a:solidFill>
              <a:cs typeface="Tahom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C25B9E-E0C6-4760-9892-52DBF3D13E4D}" type="slidenum">
              <a:rPr lang="ar-IQ"/>
              <a:pPr>
                <a:defRPr/>
              </a:pPr>
              <a:t>45</a:t>
            </a:fld>
            <a:endParaRPr lang="ar-IQ"/>
          </a:p>
        </p:txBody>
      </p:sp>
    </p:spTree>
  </p:cSld>
  <p:clrMapOvr>
    <a:masterClrMapping/>
  </p:clrMapOvr>
  <p:transition spd="slow">
    <p:dissolve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3"/>
          <p:cNvSpPr txBox="1">
            <a:spLocks noChangeArrowheads="1"/>
          </p:cNvSpPr>
          <p:nvPr/>
        </p:nvSpPr>
        <p:spPr bwMode="auto">
          <a:xfrm>
            <a:off x="500063" y="785813"/>
            <a:ext cx="8001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IQ" sz="2400">
                <a:solidFill>
                  <a:srgbClr val="002060"/>
                </a:solidFill>
                <a:cs typeface="Tahoma" pitchFamily="34" charset="0"/>
              </a:rPr>
              <a:t>اذا كان المسار طويلا نقوم بتجزئة العملية السابقة لتنفذ على مراحل لضمان الحصول على الشد الصحيح 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85750" y="3357563"/>
            <a:ext cx="9429750" cy="954087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IQ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و الصور التخطيطية التالية توضح تنفيذ بعض اعمال التثبيت بواسطة الملحقات التي ورد ذكرها سابقا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33F34-FF1E-44FC-8E61-3080540D0857}" type="slidenum">
              <a:rPr lang="ar-IQ"/>
              <a:pPr>
                <a:defRPr/>
              </a:pPr>
              <a:t>46</a:t>
            </a:fld>
            <a:endParaRPr lang="ar-IQ"/>
          </a:p>
        </p:txBody>
      </p:sp>
    </p:spTree>
  </p:cSld>
  <p:clrMapOvr>
    <a:masterClrMapping/>
  </p:clrMapOvr>
  <p:transition spd="slow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0" y="1600200"/>
            <a:ext cx="4000500" cy="4525963"/>
          </a:xfrm>
        </p:spPr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ar-IQ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 توضح كيفية ربط و تعليق القابلو على عمود .</a:t>
            </a:r>
            <a:endParaRPr lang="ar-IQ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428625"/>
            <a:ext cx="4691062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7E1BE-6A3E-4975-A819-1D9C29DA49FE}" type="slidenum">
              <a:rPr lang="ar-IQ"/>
              <a:pPr>
                <a:defRPr/>
              </a:pPr>
              <a:t>47</a:t>
            </a:fld>
            <a:endParaRPr lang="ar-IQ"/>
          </a:p>
        </p:txBody>
      </p:sp>
    </p:spTree>
  </p:cSld>
  <p:clrMapOvr>
    <a:masterClrMapping/>
  </p:clrMapOvr>
  <p:transition spd="slow">
    <p:strips dir="ld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4938" y="1600200"/>
            <a:ext cx="3929062" cy="4525963"/>
          </a:xfrm>
        </p:spPr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ar-IQ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 توضح كيفية ربط خط الانارة (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STL</a:t>
            </a:r>
            <a:r>
              <a:rPr lang="ar-IQ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 الى براكيت انارة .</a:t>
            </a:r>
            <a:endParaRPr lang="ar-IQ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500063"/>
            <a:ext cx="4735512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B9C9A8-3D25-4470-92F0-82D816F5BB28}" type="slidenum">
              <a:rPr lang="ar-IQ"/>
              <a:pPr>
                <a:defRPr/>
              </a:pPr>
              <a:t>48</a:t>
            </a:fld>
            <a:endParaRPr lang="ar-IQ"/>
          </a:p>
        </p:txBody>
      </p:sp>
    </p:spTree>
  </p:cSld>
  <p:clrMapOvr>
    <a:masterClrMapping/>
  </p:clrMapOvr>
  <p:transition spd="slow"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0" y="1600200"/>
            <a:ext cx="4000500" cy="4525963"/>
          </a:xfrm>
        </p:spPr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ar-IQ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 توضح كيفية عمل زاوية 90 درجة في المسار .</a:t>
            </a:r>
            <a:endParaRPr lang="ar-IQ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85750"/>
            <a:ext cx="4772025" cy="622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F5694-D92F-4934-A1D6-AD8FDB758A30}" type="slidenum">
              <a:rPr lang="ar-IQ"/>
              <a:pPr>
                <a:defRPr/>
              </a:pPr>
              <a:t>49</a:t>
            </a:fld>
            <a:endParaRPr lang="ar-IQ"/>
          </a:p>
        </p:txBody>
      </p:sp>
    </p:spTree>
  </p:cSld>
  <p:clrMapOvr>
    <a:masterClrMapping/>
  </p:clrMapOvr>
  <p:transition spd="slow">
    <p:zoom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0" y="142875"/>
            <a:ext cx="9144000" cy="6429375"/>
          </a:xfrm>
        </p:spPr>
        <p:txBody>
          <a:bodyPr/>
          <a:lstStyle/>
          <a:p>
            <a:pPr eaLnBrk="1" hangingPunct="1"/>
            <a:r>
              <a:rPr lang="ar-IQ" b="1" smtClean="0">
                <a:solidFill>
                  <a:srgbClr val="FF0000"/>
                </a:solidFill>
              </a:rPr>
              <a:t>3- </a:t>
            </a:r>
            <a:r>
              <a:rPr lang="ar-IQ" sz="2400" b="1" smtClean="0">
                <a:solidFill>
                  <a:srgbClr val="FF0000"/>
                </a:solidFill>
              </a:rPr>
              <a:t>( </a:t>
            </a:r>
            <a:r>
              <a:rPr lang="en-US" sz="2400" b="1" smtClean="0">
                <a:solidFill>
                  <a:srgbClr val="FF0000"/>
                </a:solidFill>
                <a:cs typeface="Tahoma" pitchFamily="34" charset="0"/>
              </a:rPr>
              <a:t>LV-ABC Lines with insulated neutral messenger</a:t>
            </a:r>
            <a:r>
              <a:rPr lang="ar-IQ" sz="2400" b="1" smtClean="0">
                <a:solidFill>
                  <a:srgbClr val="FF0000"/>
                </a:solidFill>
              </a:rPr>
              <a:t>  ) :-</a:t>
            </a:r>
          </a:p>
          <a:p>
            <a:pPr eaLnBrk="1" hangingPunct="1"/>
            <a:endParaRPr lang="ar-IQ" b="1" smtClean="0"/>
          </a:p>
          <a:p>
            <a:pPr eaLnBrk="1" hangingPunct="1"/>
            <a:endParaRPr lang="ar-IQ" b="1" smtClean="0"/>
          </a:p>
          <a:p>
            <a:pPr eaLnBrk="1" hangingPunct="1"/>
            <a:endParaRPr lang="ar-IQ" b="1" smtClean="0"/>
          </a:p>
          <a:p>
            <a:pPr eaLnBrk="1" hangingPunct="1"/>
            <a:endParaRPr lang="ar-IQ" b="1" smtClean="0"/>
          </a:p>
          <a:p>
            <a:pPr eaLnBrk="1" hangingPunct="1"/>
            <a:endParaRPr lang="ar-IQ" sz="2400" b="1" smtClean="0"/>
          </a:p>
          <a:p>
            <a:pPr eaLnBrk="1" hangingPunct="1"/>
            <a:endParaRPr lang="ar-IQ" sz="2400" b="1" smtClean="0"/>
          </a:p>
          <a:p>
            <a:pPr eaLnBrk="1" hangingPunct="1"/>
            <a:endParaRPr lang="ar-IQ" sz="2400" b="1" smtClean="0"/>
          </a:p>
          <a:p>
            <a:pPr eaLnBrk="1" hangingPunct="1"/>
            <a:endParaRPr lang="ar-IQ" sz="2400" b="1" smtClean="0"/>
          </a:p>
          <a:p>
            <a:pPr eaLnBrk="1" hangingPunct="1"/>
            <a:endParaRPr lang="ar-IQ" sz="2400" b="1" smtClean="0"/>
          </a:p>
          <a:p>
            <a:pPr eaLnBrk="1" hangingPunct="1"/>
            <a:r>
              <a:rPr lang="ar-IQ" sz="2400" b="1" smtClean="0"/>
              <a:t>و يسمى ايضا ب ( </a:t>
            </a:r>
            <a:r>
              <a:rPr lang="en-US" sz="2400" b="1" smtClean="0">
                <a:cs typeface="Tahoma" pitchFamily="34" charset="0"/>
              </a:rPr>
              <a:t>french system</a:t>
            </a:r>
            <a:r>
              <a:rPr lang="ar-IQ" sz="2400" b="1" smtClean="0"/>
              <a:t> ) و هو المستخدم في     العراق بكثرة و هو الذي ستناوله بالتفصيل مع ملحقاته  و الادوات المستخدمة في مده.</a:t>
            </a:r>
            <a:endParaRPr lang="en-US" sz="2400" smtClean="0">
              <a:cs typeface="Tahoma" pitchFamily="34" charset="0"/>
            </a:endParaRPr>
          </a:p>
          <a:p>
            <a:pPr eaLnBrk="1" hangingPunct="1"/>
            <a:endParaRPr lang="ar-IQ" smtClean="0"/>
          </a:p>
        </p:txBody>
      </p:sp>
      <p:pic>
        <p:nvPicPr>
          <p:cNvPr id="11267" name="Picture 3" descr="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857250"/>
            <a:ext cx="38004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E83147-BE5D-4BF0-B6C7-B62C25082373}" type="slidenum">
              <a:rPr lang="ar-IQ"/>
              <a:pPr>
                <a:defRPr/>
              </a:pPr>
              <a:t>5</a:t>
            </a:fld>
            <a:endParaRPr lang="ar-IQ"/>
          </a:p>
        </p:txBody>
      </p:sp>
    </p:spTree>
  </p:cSld>
  <p:clrMapOvr>
    <a:masterClrMapping/>
  </p:clrMapOvr>
  <p:transition spd="slow">
    <p:wipe dir="u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438" y="1600200"/>
            <a:ext cx="4500562" cy="4525963"/>
          </a:xfrm>
        </p:spPr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ar-IQ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 توضح كيفية توصيل خطوط الاسلاك الهوائية الى خطوط القابلو .</a:t>
            </a:r>
            <a:endParaRPr lang="ar-IQ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07950"/>
            <a:ext cx="4357687" cy="655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B2430-98FC-474B-8BA9-270A8AFB8405}" type="slidenum">
              <a:rPr lang="ar-IQ"/>
              <a:pPr>
                <a:defRPr/>
              </a:pPr>
              <a:t>50</a:t>
            </a:fld>
            <a:endParaRPr lang="ar-IQ"/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75" y="1600200"/>
            <a:ext cx="4429125" cy="4525963"/>
          </a:xfrm>
        </p:spPr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ar-IQ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 توضح كيفية عمل تفرع من القابلو الرئيسي .</a:t>
            </a:r>
            <a:endParaRPr lang="ar-IQ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14313"/>
            <a:ext cx="4249738" cy="640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A0BDAA-91C6-43B6-919F-14B7A24CEE21}" type="slidenum">
              <a:rPr lang="ar-IQ"/>
              <a:pPr>
                <a:defRPr/>
              </a:pPr>
              <a:t>51</a:t>
            </a:fld>
            <a:endParaRPr lang="ar-IQ"/>
          </a:p>
        </p:txBody>
      </p:sp>
    </p:spTree>
  </p:cSld>
  <p:clrMapOvr>
    <a:masterClrMapping/>
  </p:clrMapOvr>
  <p:transition spd="slow">
    <p:cover dir="rd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ar-IQ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تصميم الشبكة و اختيار احجام و سعات مكوناتها :-</a:t>
            </a:r>
            <a:endParaRPr lang="ar-IQ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395" name="TextBox 2"/>
          <p:cNvSpPr txBox="1">
            <a:spLocks noChangeArrowheads="1"/>
          </p:cNvSpPr>
          <p:nvPr/>
        </p:nvSpPr>
        <p:spPr bwMode="auto">
          <a:xfrm>
            <a:off x="214313" y="1357313"/>
            <a:ext cx="875665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IQ" sz="2400">
                <a:cs typeface="Tahoma" pitchFamily="34" charset="0"/>
              </a:rPr>
              <a:t>عند تنفيذ شبكة قابلوات معلقة يجب ان يكون للمنفذ معرفة و لو اولية في كيفية تصميم تلك الشبكة لتتناسب مع الاحمال التي ستزودها بالقدرة. و حيث ان القدرة التخمينية في العراق لمنزل ذو مقياس احادي الطور هي 8 كيلو واط و لمنزل ذو مقياس ثلاثي الطور هي 12 كيلو واط لذا و بتطبيق قوانين القدرة التي سندرجها لاحقا يكون تيار الاول هو 45 امبير للخط الواحد (  </a:t>
            </a:r>
            <a:r>
              <a:rPr lang="en-US" sz="2400">
                <a:cs typeface="Tahoma" pitchFamily="34" charset="0"/>
              </a:rPr>
              <a:t>phase</a:t>
            </a:r>
            <a:r>
              <a:rPr lang="ar-IQ" sz="2400">
                <a:cs typeface="Tahoma" pitchFamily="34" charset="0"/>
              </a:rPr>
              <a:t> ) و للثاني هو 22 امبير للخط الواحد  ( </a:t>
            </a:r>
            <a:r>
              <a:rPr lang="en-US" sz="2400">
                <a:cs typeface="Tahoma" pitchFamily="34" charset="0"/>
              </a:rPr>
              <a:t>phase</a:t>
            </a:r>
            <a:r>
              <a:rPr lang="ar-IQ" sz="2400">
                <a:cs typeface="Tahoma" pitchFamily="34" charset="0"/>
              </a:rPr>
              <a:t> ) و عند مد شبكة  يجب توزيع المنازل ذات المقاييس احادية الطور بالتساوي قدر الامكان على الخطوط الثلاثة في الشبكة . و بجمع تيارات المنازل خلال الخط الواحد نحصل على اجمالي التيار الذي يجب ان يتحمله كل خط في القابلو و بالرجوع للجداول نجد قياس القابلو المناسب لمده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FAC929-4130-46E5-81CD-83922F6D73D9}" type="slidenum">
              <a:rPr lang="ar-IQ"/>
              <a:pPr>
                <a:defRPr/>
              </a:pPr>
              <a:t>52</a:t>
            </a:fld>
            <a:endParaRPr lang="ar-IQ"/>
          </a:p>
        </p:txBody>
      </p:sp>
    </p:spTree>
  </p:cSld>
  <p:clrMapOvr>
    <a:masterClrMapping/>
  </p:clrMapOvr>
  <p:transition spd="slow"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-142875" y="857250"/>
            <a:ext cx="9429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FF00"/>
                </a:solidFill>
                <a:cs typeface="Tahoma" pitchFamily="34" charset="0"/>
              </a:rPr>
              <a:t>P=V*I*cos</a:t>
            </a:r>
            <a:r>
              <a:rPr lang="el-GR" sz="2400">
                <a:solidFill>
                  <a:srgbClr val="FFFF00"/>
                </a:solidFill>
                <a:cs typeface="Tahoma" pitchFamily="34" charset="0"/>
              </a:rPr>
              <a:t>Θ</a:t>
            </a:r>
            <a:r>
              <a:rPr lang="en-US" sz="2400">
                <a:solidFill>
                  <a:srgbClr val="FFFF00"/>
                </a:solidFill>
                <a:cs typeface="Tahoma" pitchFamily="34" charset="0"/>
              </a:rPr>
              <a:t>              </a:t>
            </a:r>
            <a:r>
              <a:rPr lang="en-US" sz="2400">
                <a:cs typeface="Tahoma" pitchFamily="34" charset="0"/>
              </a:rPr>
              <a:t>8=0.22*I*0.8           I</a:t>
            </a:r>
            <a:r>
              <a:rPr lang="en-US" sz="1200">
                <a:cs typeface="Tahoma" pitchFamily="34" charset="0"/>
              </a:rPr>
              <a:t>ph</a:t>
            </a:r>
            <a:r>
              <a:rPr lang="en-US">
                <a:cs typeface="Tahoma" pitchFamily="34" charset="0"/>
              </a:rPr>
              <a:t> </a:t>
            </a:r>
            <a:r>
              <a:rPr lang="en-US" sz="1200">
                <a:cs typeface="Tahoma" pitchFamily="34" charset="0"/>
              </a:rPr>
              <a:t>for single phase house</a:t>
            </a:r>
            <a:r>
              <a:rPr lang="en-US">
                <a:cs typeface="Tahoma" pitchFamily="34" charset="0"/>
              </a:rPr>
              <a:t> </a:t>
            </a:r>
            <a:r>
              <a:rPr lang="en-US" sz="2400">
                <a:cs typeface="Tahoma" pitchFamily="34" charset="0"/>
              </a:rPr>
              <a:t>=45AMP </a:t>
            </a:r>
            <a:endParaRPr lang="ar-IQ" sz="2400">
              <a:cs typeface="Tahoma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428625" y="1643063"/>
            <a:ext cx="9572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FF00"/>
                </a:solidFill>
                <a:cs typeface="Tahoma" pitchFamily="34" charset="0"/>
              </a:rPr>
              <a:t>P=√3*V*I*cos</a:t>
            </a:r>
            <a:r>
              <a:rPr lang="el-GR" sz="2400">
                <a:solidFill>
                  <a:srgbClr val="FFFF00"/>
                </a:solidFill>
                <a:cs typeface="Tahoma" pitchFamily="34" charset="0"/>
              </a:rPr>
              <a:t>Θ</a:t>
            </a:r>
            <a:r>
              <a:rPr lang="en-US" sz="2400">
                <a:solidFill>
                  <a:srgbClr val="FFFF00"/>
                </a:solidFill>
                <a:cs typeface="Tahoma" pitchFamily="34" charset="0"/>
              </a:rPr>
              <a:t>        </a:t>
            </a:r>
            <a:r>
              <a:rPr lang="en-US" sz="2400">
                <a:cs typeface="Tahoma" pitchFamily="34" charset="0"/>
              </a:rPr>
              <a:t>12=√3*0.38*I*0.8         I</a:t>
            </a:r>
            <a:r>
              <a:rPr lang="en-US" sz="1200">
                <a:cs typeface="Tahoma" pitchFamily="34" charset="0"/>
              </a:rPr>
              <a:t>ph for 3 phase house </a:t>
            </a:r>
            <a:r>
              <a:rPr lang="en-US" sz="2400">
                <a:cs typeface="Tahoma" pitchFamily="34" charset="0"/>
              </a:rPr>
              <a:t>=22AMP</a:t>
            </a:r>
            <a:endParaRPr lang="ar-IQ" sz="2400">
              <a:cs typeface="Tahoma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257175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200">
                <a:solidFill>
                  <a:srgbClr val="FFFF00"/>
                </a:solidFill>
                <a:cs typeface="Tahoma" pitchFamily="34" charset="0"/>
              </a:rPr>
              <a:t>I</a:t>
            </a:r>
            <a:r>
              <a:rPr lang="en-US" sz="1600">
                <a:solidFill>
                  <a:srgbClr val="FFFF00"/>
                </a:solidFill>
                <a:cs typeface="Tahoma" pitchFamily="34" charset="0"/>
              </a:rPr>
              <a:t>ph</a:t>
            </a:r>
            <a:r>
              <a:rPr lang="en-US" sz="1200">
                <a:solidFill>
                  <a:srgbClr val="FFFF00"/>
                </a:solidFill>
                <a:cs typeface="Tahoma" pitchFamily="34" charset="0"/>
              </a:rPr>
              <a:t> </a:t>
            </a:r>
            <a:r>
              <a:rPr lang="en-US" sz="1600">
                <a:solidFill>
                  <a:srgbClr val="FFFF00"/>
                </a:solidFill>
                <a:cs typeface="Tahoma" pitchFamily="34" charset="0"/>
              </a:rPr>
              <a:t>total for all the houses</a:t>
            </a:r>
            <a:r>
              <a:rPr lang="en-US" sz="3200">
                <a:solidFill>
                  <a:srgbClr val="FFFF00"/>
                </a:solidFill>
                <a:cs typeface="Tahoma" pitchFamily="34" charset="0"/>
              </a:rPr>
              <a:t>=(M*I</a:t>
            </a:r>
            <a:r>
              <a:rPr lang="en-US" sz="1600">
                <a:solidFill>
                  <a:srgbClr val="FFFF00"/>
                </a:solidFill>
                <a:cs typeface="Tahoma" pitchFamily="34" charset="0"/>
              </a:rPr>
              <a:t>ph for single phase house </a:t>
            </a:r>
            <a:r>
              <a:rPr lang="en-US" sz="3200">
                <a:solidFill>
                  <a:srgbClr val="FFFF00"/>
                </a:solidFill>
                <a:cs typeface="Tahoma" pitchFamily="34" charset="0"/>
              </a:rPr>
              <a:t>)+(N*I</a:t>
            </a:r>
            <a:r>
              <a:rPr lang="en-US" sz="1600">
                <a:solidFill>
                  <a:srgbClr val="FFFF00"/>
                </a:solidFill>
                <a:cs typeface="Tahoma" pitchFamily="34" charset="0"/>
              </a:rPr>
              <a:t>ph for 3phase house</a:t>
            </a:r>
            <a:r>
              <a:rPr lang="en-US" sz="3200">
                <a:solidFill>
                  <a:srgbClr val="FFFF00"/>
                </a:solidFill>
                <a:cs typeface="Tahoma" pitchFamily="34" charset="0"/>
              </a:rPr>
              <a:t>)</a:t>
            </a:r>
            <a:endParaRPr lang="ar-IQ" sz="320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7188" y="3714750"/>
            <a:ext cx="800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>
                <a:solidFill>
                  <a:srgbClr val="FFFF00"/>
                </a:solidFill>
                <a:cs typeface="Tahoma" pitchFamily="34" charset="0"/>
              </a:rPr>
              <a:t>M</a:t>
            </a:r>
            <a:r>
              <a:rPr lang="en-US" sz="2400">
                <a:cs typeface="Tahoma" pitchFamily="34" charset="0"/>
              </a:rPr>
              <a:t>  is the number of single phase houses</a:t>
            </a:r>
          </a:p>
          <a:p>
            <a:pPr algn="l"/>
            <a:r>
              <a:rPr lang="en-US" sz="2400">
                <a:solidFill>
                  <a:srgbClr val="FFFF00"/>
                </a:solidFill>
                <a:cs typeface="Tahoma" pitchFamily="34" charset="0"/>
              </a:rPr>
              <a:t>N</a:t>
            </a:r>
            <a:r>
              <a:rPr lang="en-US" sz="2400">
                <a:cs typeface="Tahoma" pitchFamily="34" charset="0"/>
              </a:rPr>
              <a:t>  is the number of 3 phase houses        </a:t>
            </a:r>
            <a:endParaRPr lang="ar-IQ" sz="2400">
              <a:cs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83C287-278F-4FB9-AC5D-ED5119D9ED5E}" type="slidenum">
              <a:rPr lang="ar-IQ"/>
              <a:pPr>
                <a:defRPr/>
              </a:pPr>
              <a:t>53</a:t>
            </a:fld>
            <a:endParaRPr lang="ar-IQ"/>
          </a:p>
        </p:txBody>
      </p:sp>
    </p:spTree>
  </p:cSld>
  <p:clrMapOvr>
    <a:masterClrMapping/>
  </p:clrMapOvr>
  <p:transition spd="slow">
    <p:push dir="d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1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8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642938"/>
            <a:ext cx="8501062" cy="1570037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IQ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اما بالنسبة للمحولة الواجب استخدامها  فيجب مراعاة ان تعمل في 80% من قدرتها الكلية لذا و بعد ايجاد قيمة تيار الخط ( </a:t>
            </a:r>
            <a:r>
              <a:rPr lang="en-US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phase</a:t>
            </a:r>
            <a:r>
              <a:rPr lang="ar-IQ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) نجد قدرته و بضربها في 0.8 نجد قدرة المحولة المطلوبة . و تكون هذه القيمة هي حجم المحولة المناسبة للشبكة 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2571750"/>
            <a:ext cx="8643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>
                <a:solidFill>
                  <a:srgbClr val="FFFF00"/>
                </a:solidFill>
                <a:cs typeface="Tahoma" pitchFamily="34" charset="0"/>
              </a:rPr>
              <a:t>KVA </a:t>
            </a:r>
            <a:r>
              <a:rPr lang="en-US" sz="1600">
                <a:solidFill>
                  <a:srgbClr val="FFFF00"/>
                </a:solidFill>
                <a:cs typeface="Tahoma" pitchFamily="34" charset="0"/>
              </a:rPr>
              <a:t>cable</a:t>
            </a:r>
            <a:r>
              <a:rPr lang="en-US" sz="2800">
                <a:solidFill>
                  <a:srgbClr val="FFFF00"/>
                </a:solidFill>
                <a:cs typeface="Tahoma" pitchFamily="34" charset="0"/>
              </a:rPr>
              <a:t>= √3*I</a:t>
            </a:r>
            <a:r>
              <a:rPr lang="en-US" sz="1600">
                <a:solidFill>
                  <a:srgbClr val="FFFF00"/>
                </a:solidFill>
                <a:cs typeface="Tahoma" pitchFamily="34" charset="0"/>
              </a:rPr>
              <a:t>ph</a:t>
            </a:r>
            <a:r>
              <a:rPr lang="en-US" sz="2800">
                <a:solidFill>
                  <a:srgbClr val="FFFF00"/>
                </a:solidFill>
                <a:cs typeface="Tahoma" pitchFamily="34" charset="0"/>
              </a:rPr>
              <a:t> </a:t>
            </a:r>
            <a:r>
              <a:rPr lang="en-US" sz="1600">
                <a:solidFill>
                  <a:srgbClr val="FFFF00"/>
                </a:solidFill>
                <a:cs typeface="Tahoma" pitchFamily="34" charset="0"/>
              </a:rPr>
              <a:t>total for all the houses</a:t>
            </a:r>
            <a:r>
              <a:rPr lang="en-US" sz="2800">
                <a:solidFill>
                  <a:srgbClr val="FFFF00"/>
                </a:solidFill>
                <a:cs typeface="Tahoma" pitchFamily="34" charset="0"/>
              </a:rPr>
              <a:t>*V</a:t>
            </a:r>
            <a:r>
              <a:rPr lang="en-US" sz="1400">
                <a:solidFill>
                  <a:srgbClr val="FFFF00"/>
                </a:solidFill>
                <a:cs typeface="Tahoma" pitchFamily="34" charset="0"/>
              </a:rPr>
              <a:t>ph-ph</a:t>
            </a:r>
            <a:r>
              <a:rPr lang="en-US" sz="2800">
                <a:solidFill>
                  <a:srgbClr val="FFFF00"/>
                </a:solidFill>
                <a:cs typeface="Tahoma" pitchFamily="34" charset="0"/>
              </a:rPr>
              <a:t> </a:t>
            </a:r>
            <a:endParaRPr lang="ar-IQ" sz="280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3643313"/>
            <a:ext cx="8429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>
                <a:solidFill>
                  <a:srgbClr val="FFFF00"/>
                </a:solidFill>
                <a:cs typeface="Tahoma" pitchFamily="34" charset="0"/>
              </a:rPr>
              <a:t>KVA </a:t>
            </a:r>
            <a:r>
              <a:rPr lang="en-US" sz="1600">
                <a:solidFill>
                  <a:srgbClr val="FFFF00"/>
                </a:solidFill>
                <a:cs typeface="Tahoma" pitchFamily="34" charset="0"/>
              </a:rPr>
              <a:t>transformer</a:t>
            </a:r>
            <a:r>
              <a:rPr lang="en-US" sz="2800">
                <a:solidFill>
                  <a:srgbClr val="FFFF00"/>
                </a:solidFill>
                <a:cs typeface="Tahoma" pitchFamily="34" charset="0"/>
              </a:rPr>
              <a:t>= KVA </a:t>
            </a:r>
            <a:r>
              <a:rPr lang="en-US" sz="1600">
                <a:solidFill>
                  <a:srgbClr val="FFFF00"/>
                </a:solidFill>
                <a:cs typeface="Tahoma" pitchFamily="34" charset="0"/>
              </a:rPr>
              <a:t>cable</a:t>
            </a:r>
            <a:r>
              <a:rPr lang="en-US" sz="2800">
                <a:solidFill>
                  <a:srgbClr val="FFFF00"/>
                </a:solidFill>
                <a:cs typeface="Tahoma" pitchFamily="34" charset="0"/>
              </a:rPr>
              <a:t>*0.8</a:t>
            </a:r>
            <a:endParaRPr lang="ar-IQ" sz="280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92E13-2222-4A5B-ACDD-89C99DDF2B8A}" type="slidenum">
              <a:rPr lang="ar-IQ"/>
              <a:pPr>
                <a:defRPr/>
              </a:pPr>
              <a:t>54</a:t>
            </a:fld>
            <a:endParaRPr lang="ar-IQ"/>
          </a:p>
        </p:txBody>
      </p:sp>
    </p:spTree>
  </p:cSld>
  <p:clrMapOvr>
    <a:masterClrMapping/>
  </p:clrMapOvr>
  <p:transition spd="slow">
    <p:split dir="in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ar-IQ" dirty="0" smtClean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 في الختام</a:t>
            </a:r>
            <a:endParaRPr lang="ar-IQ" dirty="0">
              <a:solidFill>
                <a:srgbClr val="66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625" y="2214563"/>
            <a:ext cx="8358188" cy="187801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IQ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و كما قال الرسول الاعظم ( ص 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IQ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الدال على الخير كفاعله 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ar-IQ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IQ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لا يسعنا الا تقديم الشكر و العرفان للسادة :-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6E9B97-1BA0-4551-B8A3-1E5DCC278359}" type="slidenum">
              <a:rPr lang="ar-IQ"/>
              <a:pPr>
                <a:defRPr/>
              </a:pPr>
              <a:t>55</a:t>
            </a:fld>
            <a:endParaRPr lang="ar-IQ"/>
          </a:p>
        </p:txBody>
      </p:sp>
    </p:spTree>
  </p:cSld>
  <p:clrMapOvr>
    <a:masterClrMapping/>
  </p:clrMapOvr>
  <p:transition spd="slow">
    <p:newsflash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4" descr="logo1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42875"/>
            <a:ext cx="23145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-428625" y="2286000"/>
            <a:ext cx="9572625" cy="46196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IQ" sz="24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السيد المهندس ابراهيم اسماعيل العبيدي / مدير عام توزيع كهرباء الوسط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625" y="2857500"/>
            <a:ext cx="8715375" cy="36988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IQ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لتوجيهه و دعمه و رفدنا بالمصادر ذات العلاقة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50" y="3857625"/>
            <a:ext cx="8858250" cy="4000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IQ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المهندس مهدي صالح عباس / المديرية العامة لتوزيع كهرباء الوسط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85938" y="4357688"/>
            <a:ext cx="7358062" cy="4000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IQ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المهندس  اياد عزيز محمد      / المديرية العامة لتوزيع كهرباء الوسط</a:t>
            </a:r>
          </a:p>
        </p:txBody>
      </p:sp>
      <p:sp>
        <p:nvSpPr>
          <p:cNvPr id="63495" name="TextBox 9"/>
          <p:cNvSpPr txBox="1">
            <a:spLocks noChangeArrowheads="1"/>
          </p:cNvSpPr>
          <p:nvPr/>
        </p:nvSpPr>
        <p:spPr bwMode="auto">
          <a:xfrm>
            <a:off x="1928813" y="4929188"/>
            <a:ext cx="7215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IQ">
                <a:solidFill>
                  <a:srgbClr val="FFFF00"/>
                </a:solidFill>
                <a:cs typeface="Tahoma" pitchFamily="34" charset="0"/>
              </a:rPr>
              <a:t>للمساعدة التي ابدياها في توفير المصادر ذات العلاقة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799EE-4E61-4D20-AFF3-6D85596E5077}" type="slidenum">
              <a:rPr lang="ar-IQ"/>
              <a:pPr>
                <a:defRPr/>
              </a:pPr>
              <a:t>56</a:t>
            </a:fld>
            <a:endParaRPr lang="ar-IQ"/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9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9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03CF88-35C4-4C75-A13F-BD3C031535EA}" type="slidenum">
              <a:rPr lang="ar-IQ"/>
              <a:pPr>
                <a:defRPr/>
              </a:pPr>
              <a:t>57</a:t>
            </a:fld>
            <a:endParaRPr lang="ar-IQ"/>
          </a:p>
        </p:txBody>
      </p:sp>
      <p:sp>
        <p:nvSpPr>
          <p:cNvPr id="64515" name="TextBox 8"/>
          <p:cNvSpPr txBox="1">
            <a:spLocks noChangeArrowheads="1"/>
          </p:cNvSpPr>
          <p:nvPr/>
        </p:nvSpPr>
        <p:spPr bwMode="auto">
          <a:xfrm>
            <a:off x="0" y="1643063"/>
            <a:ext cx="892968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IQ">
              <a:cs typeface="Tahoma" pitchFamily="34" charset="0"/>
            </a:endParaRPr>
          </a:p>
          <a:p>
            <a:r>
              <a:rPr lang="ar-IQ" b="1">
                <a:cs typeface="Tahoma" pitchFamily="34" charset="0"/>
              </a:rPr>
              <a:t> </a:t>
            </a:r>
            <a:r>
              <a:rPr lang="ar-IQ" b="1">
                <a:solidFill>
                  <a:srgbClr val="FF0000"/>
                </a:solidFill>
                <a:cs typeface="Tahoma" pitchFamily="34" charset="0"/>
              </a:rPr>
              <a:t>نبذة عن الباحث</a:t>
            </a:r>
          </a:p>
          <a:p>
            <a:endParaRPr lang="en-US">
              <a:solidFill>
                <a:srgbClr val="FF0000"/>
              </a:solidFill>
              <a:cs typeface="Tahoma" pitchFamily="34" charset="0"/>
            </a:endParaRPr>
          </a:p>
          <a:p>
            <a:r>
              <a:rPr lang="ar-IQ" sz="1400" b="1">
                <a:cs typeface="Tahoma" pitchFamily="34" charset="0"/>
              </a:rPr>
              <a:t>المهندس عمار فؤاد فياض الثلج الجبوري مواليد 1976 ...خريج كلية الهندسة الجامعة المستنصرية من قسم الكهرباء دورة عام 1999 .</a:t>
            </a:r>
            <a:endParaRPr lang="en-US" sz="1400">
              <a:cs typeface="Tahoma" pitchFamily="34" charset="0"/>
            </a:endParaRPr>
          </a:p>
          <a:p>
            <a:r>
              <a:rPr lang="ar-IQ" sz="1400" b="1">
                <a:cs typeface="Tahoma" pitchFamily="34" charset="0"/>
              </a:rPr>
              <a:t> </a:t>
            </a:r>
            <a:endParaRPr lang="en-US" sz="1400">
              <a:cs typeface="Tahoma" pitchFamily="34" charset="0"/>
            </a:endParaRPr>
          </a:p>
          <a:p>
            <a:r>
              <a:rPr lang="ar-IQ" sz="1400" b="1">
                <a:solidFill>
                  <a:srgbClr val="FF0000"/>
                </a:solidFill>
                <a:cs typeface="Tahoma" pitchFamily="34" charset="0"/>
              </a:rPr>
              <a:t>الخبرة العملية :-</a:t>
            </a:r>
            <a:endParaRPr lang="en-US" sz="1400">
              <a:solidFill>
                <a:srgbClr val="FF0000"/>
              </a:solidFill>
              <a:cs typeface="Tahoma" pitchFamily="34" charset="0"/>
            </a:endParaRPr>
          </a:p>
          <a:p>
            <a:r>
              <a:rPr lang="ar-IQ" sz="1400" b="1">
                <a:cs typeface="Tahoma" pitchFamily="34" charset="0"/>
              </a:rPr>
              <a:t>- العمل في مجال تصميم و تصنيع دوائر السيطرة الالكترونية و منظومات الانذار للفترة من 1999 – 2001</a:t>
            </a:r>
            <a:endParaRPr lang="en-US" sz="1400">
              <a:cs typeface="Tahoma" pitchFamily="34" charset="0"/>
            </a:endParaRPr>
          </a:p>
          <a:p>
            <a:r>
              <a:rPr lang="ar-IQ" sz="1400" b="1">
                <a:cs typeface="Tahoma" pitchFamily="34" charset="0"/>
              </a:rPr>
              <a:t>- التعيين في وزارة الكهرباء عام 2001 و استقال منها خلال نفس السنة لغرض السفر للعمل خارج القطر.</a:t>
            </a:r>
            <a:endParaRPr lang="en-US" sz="1400">
              <a:cs typeface="Tahoma" pitchFamily="34" charset="0"/>
            </a:endParaRPr>
          </a:p>
          <a:p>
            <a:r>
              <a:rPr lang="ar-IQ" sz="1400" b="1">
                <a:cs typeface="Tahoma" pitchFamily="34" charset="0"/>
              </a:rPr>
              <a:t>- خبرة في مجال استخدام الحاسبة الالكترونية و برامج الاوفس و الانترنت و المراسلات التجارية من خلال العمل مع شركة البيان السورية للنفط للفترة من 2002 – 2003.</a:t>
            </a:r>
            <a:endParaRPr lang="en-US" sz="1400">
              <a:cs typeface="Tahoma" pitchFamily="34" charset="0"/>
            </a:endParaRPr>
          </a:p>
          <a:p>
            <a:r>
              <a:rPr lang="ar-IQ" sz="1400" b="1">
                <a:cs typeface="Tahoma" pitchFamily="34" charset="0"/>
              </a:rPr>
              <a:t>- اعادة التعيين في وزارة الكهرباء عام 2003 و العمل في مجال تنفيذ المحطات الثانوية لغاية اعداد هذا البحث .</a:t>
            </a:r>
            <a:endParaRPr lang="en-US" sz="1400">
              <a:cs typeface="Tahoma" pitchFamily="34" charset="0"/>
            </a:endParaRPr>
          </a:p>
          <a:p>
            <a:r>
              <a:rPr lang="ar-IQ" sz="1400" b="1">
                <a:cs typeface="Tahoma" pitchFamily="34" charset="0"/>
              </a:rPr>
              <a:t>- العمل كمدير لفرع شركة جبال الاماراتية  لتكنلوجيا المعلومات في بغداد للفترة من 2005 –  2006                        ( اثناء فترة اجازة بدون راتب من وزارة الكهرباء) .</a:t>
            </a:r>
            <a:endParaRPr lang="en-US" sz="1400">
              <a:cs typeface="Tahoma" pitchFamily="34" charset="0"/>
            </a:endParaRPr>
          </a:p>
          <a:p>
            <a:r>
              <a:rPr lang="ar-IQ" sz="1400" b="1">
                <a:solidFill>
                  <a:srgbClr val="FF0000"/>
                </a:solidFill>
                <a:cs typeface="Tahoma" pitchFamily="34" charset="0"/>
              </a:rPr>
              <a:t>البحوث السابقة :-</a:t>
            </a:r>
            <a:endParaRPr lang="en-US" sz="1400">
              <a:solidFill>
                <a:srgbClr val="FF0000"/>
              </a:solidFill>
              <a:cs typeface="Tahoma" pitchFamily="34" charset="0"/>
            </a:endParaRPr>
          </a:p>
          <a:p>
            <a:r>
              <a:rPr lang="ar-IQ" sz="1400" b="1">
                <a:cs typeface="Tahoma" pitchFamily="34" charset="0"/>
              </a:rPr>
              <a:t>- تنفيذ البحث الموسوم ( منظومة التحذير الليزرية ) لصالح وزارة الدفاع العراقية/ الدفاع الجوي اثناء الخدمة العسكرية عام 2000 .</a:t>
            </a:r>
            <a:endParaRPr lang="en-US" sz="1400">
              <a:cs typeface="Tahoma" pitchFamily="34" charset="0"/>
            </a:endParaRPr>
          </a:p>
          <a:p>
            <a:r>
              <a:rPr lang="ar-IQ" sz="1400" b="1">
                <a:cs typeface="Tahoma" pitchFamily="34" charset="0"/>
              </a:rPr>
              <a:t>- تنفيذ البحث الموسوم ( موائمة محولات القدرة مع لوحات السيطرة ) و هو من مستلزمات الترقية الوظيفية للمهندس الى الدرجة الخامسة عام  2009 .</a:t>
            </a:r>
            <a:endParaRPr lang="en-US" sz="1400">
              <a:cs typeface="Tahoma" pitchFamily="34" charset="0"/>
            </a:endParaRPr>
          </a:p>
          <a:p>
            <a:endParaRPr lang="ar-IQ" sz="1400">
              <a:cs typeface="Tahoma" pitchFamily="34" charset="0"/>
            </a:endParaRPr>
          </a:p>
        </p:txBody>
      </p:sp>
      <p:pic>
        <p:nvPicPr>
          <p:cNvPr id="11" name="Picture 10" descr="untitle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500063"/>
            <a:ext cx="129857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143125"/>
            <a:ext cx="9144000" cy="12001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hlinkClick r:id="rId3"/>
              </a:rPr>
              <a:t>http://althalj.page.tl</a:t>
            </a:r>
            <a:endParaRPr lang="ar-IQ" sz="72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25" y="714375"/>
            <a:ext cx="7643813" cy="46196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IQ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و للمزيد من التواصل زوروا موقعي بالضغط على الوصلة ادناه</a:t>
            </a:r>
          </a:p>
        </p:txBody>
      </p:sp>
      <p:pic>
        <p:nvPicPr>
          <p:cNvPr id="6" name="titanic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14313" y="2143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94DBD-1DCF-4E7A-9D64-4829A69776B9}" type="slidenum">
              <a:rPr lang="ar-IQ"/>
              <a:pPr>
                <a:defRPr/>
              </a:pPr>
              <a:t>58</a:t>
            </a:fld>
            <a:endParaRPr lang="ar-IQ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3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5750"/>
            <a:ext cx="9144000" cy="6357938"/>
          </a:xfrm>
        </p:spPr>
        <p:txBody>
          <a:bodyPr/>
          <a:lstStyle/>
          <a:p>
            <a:pPr eaLnBrk="1" hangingPunct="1"/>
            <a:r>
              <a:rPr lang="ar-IQ" b="1" smtClean="0">
                <a:solidFill>
                  <a:srgbClr val="FF0000"/>
                </a:solidFill>
              </a:rPr>
              <a:t>المكونات:-</a:t>
            </a:r>
            <a:endParaRPr lang="en-US" smtClean="0">
              <a:solidFill>
                <a:srgbClr val="FF0000"/>
              </a:solidFill>
              <a:cs typeface="Tahoma" pitchFamily="34" charset="0"/>
            </a:endParaRPr>
          </a:p>
          <a:p>
            <a:pPr eaLnBrk="1" hangingPunct="1"/>
            <a:r>
              <a:rPr lang="ar-IQ" smtClean="0"/>
              <a:t>1- خط المتعادل (</a:t>
            </a:r>
            <a:r>
              <a:rPr lang="en-US" smtClean="0">
                <a:cs typeface="Tahoma" pitchFamily="34" charset="0"/>
              </a:rPr>
              <a:t>neutral</a:t>
            </a:r>
            <a:r>
              <a:rPr lang="ar-IQ" smtClean="0"/>
              <a:t>  )  و يسمى المرسل            ( </a:t>
            </a:r>
            <a:r>
              <a:rPr lang="en-US" smtClean="0">
                <a:cs typeface="Tahoma" pitchFamily="34" charset="0"/>
              </a:rPr>
              <a:t>messenger</a:t>
            </a:r>
            <a:r>
              <a:rPr lang="ar-IQ" smtClean="0"/>
              <a:t> ) و ذلك كونه هو الذي يكون الحامل للقابلو و يقع عليه الشد بين الاعمدة او الجدران</a:t>
            </a:r>
            <a:endParaRPr lang="en-US" smtClean="0">
              <a:cs typeface="Tahoma" pitchFamily="34" charset="0"/>
            </a:endParaRPr>
          </a:p>
          <a:p>
            <a:pPr eaLnBrk="1" hangingPunct="1"/>
            <a:r>
              <a:rPr lang="ar-IQ" smtClean="0"/>
              <a:t>2- خطوط الاطوار الثلاثة ( </a:t>
            </a:r>
            <a:r>
              <a:rPr lang="en-US" smtClean="0">
                <a:cs typeface="Tahoma" pitchFamily="34" charset="0"/>
              </a:rPr>
              <a:t>R-S-T</a:t>
            </a:r>
            <a:r>
              <a:rPr lang="ar-IQ" smtClean="0"/>
              <a:t>    )</a:t>
            </a:r>
            <a:endParaRPr lang="en-US" smtClean="0">
              <a:cs typeface="Tahoma" pitchFamily="34" charset="0"/>
            </a:endParaRPr>
          </a:p>
          <a:p>
            <a:pPr eaLnBrk="1" hangingPunct="1"/>
            <a:r>
              <a:rPr lang="ar-IQ" smtClean="0"/>
              <a:t>3- خط انارة الشوارع ( </a:t>
            </a:r>
            <a:r>
              <a:rPr lang="en-US" smtClean="0">
                <a:cs typeface="Tahoma" pitchFamily="34" charset="0"/>
              </a:rPr>
              <a:t>STL</a:t>
            </a:r>
            <a:r>
              <a:rPr lang="ar-IQ" smtClean="0"/>
              <a:t> )</a:t>
            </a:r>
            <a:endParaRPr lang="en-US" smtClean="0">
              <a:cs typeface="Tahoma" pitchFamily="34" charset="0"/>
            </a:endParaRPr>
          </a:p>
          <a:p>
            <a:pPr eaLnBrk="1" hangingPunct="1"/>
            <a:endParaRPr lang="ar-IQ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E4DDB-EAEA-4752-BB9B-072960EF4F85}" type="slidenum">
              <a:rPr lang="ar-IQ"/>
              <a:pPr>
                <a:defRPr/>
              </a:pPr>
              <a:t>6</a:t>
            </a:fld>
            <a:endParaRPr lang="ar-IQ"/>
          </a:p>
        </p:txBody>
      </p:sp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3" y="214313"/>
            <a:ext cx="8786812" cy="6429375"/>
          </a:xfrm>
        </p:spPr>
        <p:txBody>
          <a:bodyPr/>
          <a:lstStyle/>
          <a:p>
            <a:pPr eaLnBrk="1" hangingPunct="1"/>
            <a:endParaRPr lang="en-US" smtClean="0">
              <a:cs typeface="Tahoma" pitchFamily="34" charset="0"/>
            </a:endParaRPr>
          </a:p>
          <a:p>
            <a:pPr eaLnBrk="1" hangingPunct="1"/>
            <a:endParaRPr lang="ar-IQ" smtClean="0"/>
          </a:p>
          <a:p>
            <a:pPr eaLnBrk="1" hangingPunct="1"/>
            <a:r>
              <a:rPr lang="ar-IQ" b="1" smtClean="0">
                <a:solidFill>
                  <a:srgbClr val="FF0000"/>
                </a:solidFill>
              </a:rPr>
              <a:t>رموز الدلالة :-</a:t>
            </a:r>
            <a:endParaRPr lang="en-US" smtClean="0">
              <a:solidFill>
                <a:srgbClr val="FF0000"/>
              </a:solidFill>
              <a:cs typeface="Tahoma" pitchFamily="34" charset="0"/>
            </a:endParaRPr>
          </a:p>
          <a:p>
            <a:pPr eaLnBrk="1" hangingPunct="1"/>
            <a:endParaRPr lang="ar-IQ" smtClean="0"/>
          </a:p>
          <a:p>
            <a:pPr eaLnBrk="1" hangingPunct="1"/>
            <a:r>
              <a:rPr lang="ar-IQ" smtClean="0"/>
              <a:t>خط المتعادل و يرمز له بنتوء على العازل يمتد على طول الخط</a:t>
            </a:r>
            <a:endParaRPr lang="en-US" smtClean="0">
              <a:cs typeface="Tahoma" pitchFamily="34" charset="0"/>
            </a:endParaRPr>
          </a:p>
          <a:p>
            <a:pPr eaLnBrk="1" hangingPunct="1"/>
            <a:r>
              <a:rPr lang="ar-IQ" smtClean="0"/>
              <a:t>الاطوار الثلاثة و يرمز لها على التوالي  ( </a:t>
            </a:r>
            <a:r>
              <a:rPr lang="en-US" smtClean="0">
                <a:cs typeface="Tahoma" pitchFamily="34" charset="0"/>
              </a:rPr>
              <a:t>R</a:t>
            </a:r>
            <a:r>
              <a:rPr lang="ar-IQ" smtClean="0"/>
              <a:t> ) بنتوءين و  ( </a:t>
            </a:r>
            <a:r>
              <a:rPr lang="en-US" smtClean="0">
                <a:cs typeface="Tahoma" pitchFamily="34" charset="0"/>
              </a:rPr>
              <a:t>S</a:t>
            </a:r>
            <a:r>
              <a:rPr lang="ar-IQ" smtClean="0"/>
              <a:t> ) ثلاث نتوءات و ( </a:t>
            </a:r>
            <a:r>
              <a:rPr lang="en-US" smtClean="0">
                <a:cs typeface="Tahoma" pitchFamily="34" charset="0"/>
              </a:rPr>
              <a:t>T</a:t>
            </a:r>
            <a:r>
              <a:rPr lang="ar-IQ" smtClean="0"/>
              <a:t> ) بأربعة نتوءات</a:t>
            </a:r>
          </a:p>
          <a:p>
            <a:pPr eaLnBrk="1" hangingPunct="1"/>
            <a:endParaRPr lang="ar-IQ" smtClean="0"/>
          </a:p>
        </p:txBody>
      </p:sp>
      <p:pic>
        <p:nvPicPr>
          <p:cNvPr id="13315" name="Picture 4" descr="x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4714875"/>
            <a:ext cx="60864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AAC7A-9955-4D26-BB44-94C4028636D9}" type="slidenum">
              <a:rPr lang="ar-IQ"/>
              <a:pPr>
                <a:defRPr/>
              </a:pPr>
              <a:t>7</a:t>
            </a:fld>
            <a:endParaRPr lang="ar-IQ"/>
          </a:p>
        </p:txBody>
      </p:sp>
    </p:spTree>
  </p:cSld>
  <p:clrMapOvr>
    <a:masterClrMapping/>
  </p:clrMapOvr>
  <p:transition spd="slow">
    <p:cover dir="ld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875"/>
            <a:ext cx="9144000" cy="6715125"/>
          </a:xfrm>
        </p:spPr>
        <p:txBody>
          <a:bodyPr>
            <a:normAutofit fontScale="92500" lnSpcReduction="2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ar-IQ" b="1" dirty="0" smtClean="0">
                <a:solidFill>
                  <a:srgbClr val="FF0000"/>
                </a:solidFill>
              </a:rPr>
              <a:t>العزل :-</a:t>
            </a:r>
            <a:endParaRPr lang="en-US" dirty="0" smtClean="0">
              <a:solidFill>
                <a:srgbClr val="FF0000"/>
              </a:solidFill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ar-IQ" sz="2600" dirty="0" smtClean="0"/>
              <a:t>يكون العازل من مادة البولي ايثيلين عالي الكثافة و المقاوم للظروف الجوية و للاشعة فوق البنفسجية                                                    ( </a:t>
            </a:r>
            <a:r>
              <a:rPr lang="en-US" sz="2600" dirty="0" smtClean="0"/>
              <a:t>black extruded high-density polyethylene</a:t>
            </a:r>
            <a:r>
              <a:rPr lang="ar-IQ" sz="2600" dirty="0" smtClean="0"/>
              <a:t>   ) و يعمل عند فولتية حمل ( </a:t>
            </a:r>
            <a:r>
              <a:rPr lang="en-US" sz="2600" dirty="0" smtClean="0"/>
              <a:t>rated voltage</a:t>
            </a:r>
            <a:r>
              <a:rPr lang="ar-IQ" sz="2600" dirty="0" smtClean="0"/>
              <a:t> ) 0.6 الى 1 كف و تردد 50 هرتز و فولتية تحمل قصوى ( </a:t>
            </a:r>
            <a:r>
              <a:rPr lang="en-US" sz="2600" dirty="0" smtClean="0"/>
              <a:t>highest system voltage</a:t>
            </a:r>
            <a:r>
              <a:rPr lang="ar-IQ" sz="2600" dirty="0" smtClean="0"/>
              <a:t>  ) 1.2 كف </a:t>
            </a:r>
            <a:endParaRPr lang="en-US" sz="2600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ar-IQ" sz="2600" dirty="0" smtClean="0"/>
              <a:t>اما فولتية الفحص ( </a:t>
            </a:r>
            <a:r>
              <a:rPr lang="en-US" sz="2600" dirty="0" smtClean="0"/>
              <a:t>test vol</a:t>
            </a:r>
            <a:r>
              <a:rPr lang="en-US" dirty="0" smtClean="0"/>
              <a:t>tage</a:t>
            </a:r>
            <a:r>
              <a:rPr lang="ar-IQ" dirty="0" smtClean="0"/>
              <a:t> ) فيجب ان تكون 4 كف بتردد 50 هرتز لمدة 4 ساعات و تيار اقصى                             ( </a:t>
            </a:r>
            <a:r>
              <a:rPr lang="en-US" dirty="0" smtClean="0"/>
              <a:t>short circuit current</a:t>
            </a:r>
            <a:r>
              <a:rPr lang="ar-IQ" dirty="0" smtClean="0"/>
              <a:t>)  هو 25 كيلو امبير لمدة 0.1 ثانية                                                </a:t>
            </a:r>
            <a:endParaRPr lang="en-US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ar-IQ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ar-IQ" b="1" dirty="0" smtClean="0">
                <a:solidFill>
                  <a:srgbClr val="FF0000"/>
                </a:solidFill>
              </a:rPr>
              <a:t>الاسلاك :-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ar-IQ" dirty="0" smtClean="0"/>
              <a:t>تكون جميع الخطوط من الالمنيوم عدا خط المتعادل يكون من سبيكة المنيوم صلدة</a:t>
            </a:r>
            <a:endParaRPr lang="en-US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ar-IQ" dirty="0" smtClean="0"/>
              <a:t>خط المتعادل يكون من سبعة اسلاك مجدولة من سبيكة الالمنيوم ليتحمل الشد الواقع عليه اما خط الانارة فيكون من سلك واحد بقياس 16 ملم^</a:t>
            </a:r>
            <a:endParaRPr lang="en-US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ar-IQ" sz="2600" b="1" dirty="0" smtClean="0"/>
              <a:t>ملاحظة</a:t>
            </a:r>
            <a:r>
              <a:rPr lang="ar-IQ" sz="2600" dirty="0" smtClean="0"/>
              <a:t>  توجد بعض الانواع  يكون العازل فيها  هو من   ( </a:t>
            </a:r>
            <a:r>
              <a:rPr lang="en-US" sz="2600" dirty="0" smtClean="0"/>
              <a:t>XLPE</a:t>
            </a:r>
            <a:r>
              <a:rPr lang="ar-IQ" sz="2600" dirty="0" smtClean="0"/>
              <a:t>  )</a:t>
            </a:r>
            <a:endParaRPr lang="en-US" sz="2600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CE797-2F39-4C3C-97C1-13160BCC72BD}" type="slidenum">
              <a:rPr lang="ar-IQ"/>
              <a:pPr>
                <a:defRPr/>
              </a:pPr>
              <a:t>8</a:t>
            </a:fld>
            <a:endParaRPr lang="ar-IQ"/>
          </a:p>
        </p:txBody>
      </p:sp>
    </p:spTree>
  </p:cSld>
  <p:clrMapOvr>
    <a:masterClrMapping/>
  </p:clrMapOvr>
  <p:transition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3" y="142875"/>
          <a:ext cx="9143967" cy="464434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96461"/>
                <a:gridCol w="589889"/>
                <a:gridCol w="162560"/>
                <a:gridCol w="989457"/>
                <a:gridCol w="905306"/>
                <a:gridCol w="760934"/>
                <a:gridCol w="162560"/>
                <a:gridCol w="163195"/>
                <a:gridCol w="1122394"/>
                <a:gridCol w="706067"/>
                <a:gridCol w="176389"/>
                <a:gridCol w="879955"/>
                <a:gridCol w="622389"/>
                <a:gridCol w="189454"/>
                <a:gridCol w="1016957"/>
              </a:tblGrid>
              <a:tr h="800339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Arial"/>
                        </a:rPr>
                        <a:t>Complete cable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Arial"/>
                        </a:rPr>
                        <a:t>Messenger c.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IQ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Arial"/>
                        </a:rPr>
                        <a:t>Street lighting c.</a:t>
                      </a:r>
                    </a:p>
                  </a:txBody>
                  <a:tcPr marL="68580" marR="68580" marT="0" marB="0"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00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Arial"/>
                        </a:rPr>
                        <a:t>Phase conductor</a:t>
                      </a:r>
                    </a:p>
                  </a:txBody>
                  <a:tcPr marL="68580" marR="68580" marT="0" marB="0">
                    <a:solidFill>
                      <a:srgbClr val="66330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8867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Arial"/>
                        </a:rPr>
                        <a:t>Total mass kg/km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Arial"/>
                        </a:rPr>
                        <a:t>Over all diameter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Arial"/>
                        </a:rPr>
                        <a:t>mm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Arial"/>
                        </a:rPr>
                        <a:t>Insulation thickness mm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Arial"/>
                        </a:rPr>
                        <a:t>Min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Arial"/>
                        </a:rPr>
                        <a:t>tensile strength KN</a:t>
                      </a: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Arial"/>
                        </a:rPr>
                        <a:t>Max diameter mm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Arial"/>
                        </a:rPr>
                        <a:t>Insulation thickness mm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Arial"/>
                        </a:rPr>
                        <a:t>Max diameter mm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Arial"/>
                        </a:rPr>
                        <a:t>Insulation thickness mm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Arial"/>
                        </a:rPr>
                        <a:t>Max diameter mm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Arial"/>
                        </a:rPr>
                        <a:t>Cable size mm^2</a:t>
                      </a:r>
                    </a:p>
                  </a:txBody>
                  <a:tcPr marL="68580" marR="68580" marT="0" marB="0"/>
                </a:tc>
              </a:tr>
              <a:tr h="80033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800" dirty="0">
                          <a:latin typeface="Calibri"/>
                          <a:ea typeface="Calibri"/>
                          <a:cs typeface="Arial"/>
                        </a:rPr>
                        <a:t>510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800" dirty="0">
                          <a:latin typeface="Calibri"/>
                          <a:ea typeface="Calibri"/>
                          <a:cs typeface="Arial"/>
                        </a:rPr>
                        <a:t>26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8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800">
                          <a:latin typeface="Calibri"/>
                          <a:ea typeface="Calibri"/>
                          <a:cs typeface="Arial"/>
                        </a:rPr>
                        <a:t>7.4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800" dirty="0">
                          <a:latin typeface="Calibri"/>
                          <a:ea typeface="Calibri"/>
                          <a:cs typeface="Arial"/>
                        </a:rPr>
                        <a:t>6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800" dirty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800">
                          <a:latin typeface="Calibri"/>
                          <a:ea typeface="Calibri"/>
                          <a:cs typeface="Arial"/>
                        </a:rPr>
                        <a:t>4.5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8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800">
                          <a:latin typeface="Calibri"/>
                          <a:ea typeface="Calibri"/>
                          <a:cs typeface="Arial"/>
                        </a:rPr>
                        <a:t>7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200" dirty="0">
                          <a:latin typeface="Calibri"/>
                          <a:ea typeface="Calibri"/>
                          <a:cs typeface="Arial"/>
                        </a:rPr>
                        <a:t>3*35+16+25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80033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800">
                          <a:latin typeface="Calibri"/>
                          <a:ea typeface="Calibri"/>
                          <a:cs typeface="Arial"/>
                        </a:rPr>
                        <a:t>720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800" dirty="0">
                          <a:latin typeface="Calibri"/>
                          <a:ea typeface="Calibri"/>
                          <a:cs typeface="Arial"/>
                        </a:rPr>
                        <a:t>32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800" dirty="0">
                          <a:latin typeface="Calibri"/>
                          <a:ea typeface="Calibri"/>
                          <a:cs typeface="Arial"/>
                        </a:rPr>
                        <a:t>1.2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800" dirty="0">
                          <a:latin typeface="Calibri"/>
                          <a:ea typeface="Calibri"/>
                          <a:cs typeface="Arial"/>
                        </a:rPr>
                        <a:t>14.2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800" dirty="0">
                          <a:latin typeface="Calibri"/>
                          <a:ea typeface="Calibri"/>
                          <a:cs typeface="Arial"/>
                        </a:rPr>
                        <a:t>8.4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800" dirty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800" dirty="0">
                          <a:latin typeface="Calibri"/>
                          <a:ea typeface="Calibri"/>
                          <a:cs typeface="Arial"/>
                        </a:rPr>
                        <a:t>4.5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800" dirty="0">
                          <a:latin typeface="Calibri"/>
                          <a:ea typeface="Calibri"/>
                          <a:cs typeface="Arial"/>
                        </a:rPr>
                        <a:t>1.2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800" dirty="0">
                          <a:latin typeface="Calibri"/>
                          <a:ea typeface="Calibri"/>
                          <a:cs typeface="Arial"/>
                        </a:rPr>
                        <a:t>8.4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200" dirty="0">
                          <a:latin typeface="Calibri"/>
                          <a:ea typeface="Calibri"/>
                          <a:cs typeface="Arial"/>
                        </a:rPr>
                        <a:t>3*50+16+50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99850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800">
                          <a:latin typeface="Calibri"/>
                          <a:ea typeface="Calibri"/>
                          <a:cs typeface="Arial"/>
                        </a:rPr>
                        <a:t>1180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800">
                          <a:latin typeface="Calibri"/>
                          <a:ea typeface="Calibri"/>
                          <a:cs typeface="Arial"/>
                        </a:rPr>
                        <a:t>39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800">
                          <a:latin typeface="Calibri"/>
                          <a:ea typeface="Calibri"/>
                          <a:cs typeface="Arial"/>
                        </a:rPr>
                        <a:t>1.2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800" dirty="0">
                          <a:latin typeface="Calibri"/>
                          <a:ea typeface="Calibri"/>
                          <a:cs typeface="Arial"/>
                        </a:rPr>
                        <a:t>14.2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800" dirty="0" smtClean="0">
                          <a:latin typeface="Calibri"/>
                          <a:ea typeface="Calibri"/>
                          <a:cs typeface="Arial"/>
                        </a:rPr>
                        <a:t>8.4</a:t>
                      </a:r>
                      <a:endParaRPr lang="en-US" sz="1800" dirty="0" smtClean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800" dirty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800" dirty="0">
                          <a:latin typeface="Calibri"/>
                          <a:ea typeface="Calibri"/>
                          <a:cs typeface="Arial"/>
                        </a:rPr>
                        <a:t>4.5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800" dirty="0">
                          <a:latin typeface="Calibri"/>
                          <a:ea typeface="Calibri"/>
                          <a:cs typeface="Arial"/>
                        </a:rPr>
                        <a:t>1.4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800" dirty="0">
                          <a:latin typeface="Calibri"/>
                          <a:ea typeface="Calibri"/>
                          <a:cs typeface="Arial"/>
                        </a:rPr>
                        <a:t>11.7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200" dirty="0">
                          <a:latin typeface="Calibri"/>
                          <a:ea typeface="Calibri"/>
                          <a:cs typeface="Arial"/>
                        </a:rPr>
                        <a:t>3*95+16+50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28860" y="4786322"/>
            <a:ext cx="464347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IQ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جدول رقم (1) ويمثل ابعاد مكونات القابلو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EF19B-A811-46DD-8DF5-9B807AC59F2B}" type="slidenum">
              <a:rPr lang="ar-IQ"/>
              <a:pPr>
                <a:defRPr/>
              </a:pPr>
              <a:t>9</a:t>
            </a:fld>
            <a:endParaRPr lang="ar-IQ"/>
          </a:p>
        </p:txBody>
      </p:sp>
    </p:spTree>
  </p:cSld>
  <p:clrMapOvr>
    <a:masterClrMapping/>
  </p:clrMapOvr>
  <p:transition spd="slow">
    <p:cover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A0A0A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A0A0A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2831</TotalTime>
  <Words>3249</Words>
  <Application>Microsoft Office PowerPoint</Application>
  <PresentationFormat>On-screen Show (4:3)</PresentationFormat>
  <Paragraphs>641</Paragraphs>
  <Slides>58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Technic</vt:lpstr>
      <vt:lpstr>TWISTED CABLES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الجدول رقم (3ب) هو لمقارنة  تيار القابلو المبروم عند درجة 20 مئوية مع تيار اسلاك الالمنيوم عند نفس الدرجة</vt:lpstr>
      <vt:lpstr>Slide 13</vt:lpstr>
      <vt:lpstr>Slide 14</vt:lpstr>
      <vt:lpstr>الجدول رقم (5) يمثل المسافات القصوى بين عمودين يمكن نظريا الوصول لها عند استخدام اعلى شد مسموح به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3- ملحقات اخرى :-  </vt:lpstr>
      <vt:lpstr>ب - ملحقات الربط خلال خط حي                                                                                           (  Connector through the insulation for work on live lines) </vt:lpstr>
      <vt:lpstr>Slide 36</vt:lpstr>
      <vt:lpstr>معدات العمل المستخدمة لتنفيذ القابلوات المجدولة  (  tools for LV-ABC system  ) </vt:lpstr>
      <vt:lpstr>Slide 38</vt:lpstr>
      <vt:lpstr> ج- مقياس الشد ( dynamometer ) :- </vt:lpstr>
      <vt:lpstr> د- اداة احكام شد الشريط المعدني( tightening tool) :- </vt:lpstr>
      <vt:lpstr> ه- اداة مباعدة خطوط القابلو ( wedge ) :- </vt:lpstr>
      <vt:lpstr> و- أداة أزالة العازل ( cutter) :- </vt:lpstr>
      <vt:lpstr> ي- فرشاة التلميع و موانع الاكسدة( brush and grease) :- </vt:lpstr>
      <vt:lpstr>مد القابلو نوع (   LV-ABC with insulated neutral  ) :-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تصميم الشبكة و اختيار احجام و سعات مكوناتها :-</vt:lpstr>
      <vt:lpstr>Slide 53</vt:lpstr>
      <vt:lpstr>Slide 54</vt:lpstr>
      <vt:lpstr>و في الختام</vt:lpstr>
      <vt:lpstr>Slide 56</vt:lpstr>
      <vt:lpstr>Slide 57</vt:lpstr>
      <vt:lpstr>Slide 58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TWISTED CABLES</dc:title>
  <dc:creator>User</dc:creator>
  <cp:lastModifiedBy>User</cp:lastModifiedBy>
  <cp:revision>265</cp:revision>
  <dcterms:created xsi:type="dcterms:W3CDTF">2009-09-29T18:34:03Z</dcterms:created>
  <dcterms:modified xsi:type="dcterms:W3CDTF">2009-10-31T05:40:03Z</dcterms:modified>
</cp:coreProperties>
</file>