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16" r:id="rId3"/>
    <p:sldId id="317" r:id="rId4"/>
    <p:sldId id="318" r:id="rId5"/>
    <p:sldId id="319" r:id="rId6"/>
    <p:sldId id="315" r:id="rId7"/>
    <p:sldId id="32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57" r:id="rId19"/>
    <p:sldId id="258" r:id="rId20"/>
    <p:sldId id="292" r:id="rId21"/>
    <p:sldId id="293" r:id="rId22"/>
    <p:sldId id="294" r:id="rId23"/>
    <p:sldId id="295" r:id="rId24"/>
    <p:sldId id="296" r:id="rId25"/>
    <p:sldId id="297" r:id="rId26"/>
    <p:sldId id="259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280" r:id="rId39"/>
    <p:sldId id="309" r:id="rId40"/>
    <p:sldId id="310" r:id="rId41"/>
    <p:sldId id="311" r:id="rId42"/>
    <p:sldId id="312" r:id="rId43"/>
    <p:sldId id="313" r:id="rId44"/>
    <p:sldId id="314" r:id="rId45"/>
    <p:sldId id="275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xdRurueZ4DRcjiknl57Jg==" hashData="pqQT/tInhVuLnPC3uMX+H14csT5s013Uj/x1o5bPNd5K+tpH/OMaHIY1SalToYuenSbgYKzDEPYas1jFZsQc4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FE"/>
    <a:srgbClr val="E8EDFE"/>
    <a:srgbClr val="E2E9FE"/>
    <a:srgbClr val="C4D1FC"/>
    <a:srgbClr val="BDDEFF"/>
    <a:srgbClr val="99CCFF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73" d="100"/>
          <a:sy n="73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C4AE35-6363-47A2-9D4A-E7600E505660}" type="datetimeFigureOut">
              <a:rPr lang="ar-EG" smtClean="0"/>
              <a:t>03/04/1434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BD7EBC-B363-4402-B3E7-896E6B7793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884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E689FC-F181-4913-BFCA-9F80882D82FD}" type="slidenum">
              <a:rPr lang="ar-SA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sz="1000" i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sz="1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sz="12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9933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4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</a:pPr>
            <a:endParaRPr lang="ar-E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0" y="3455630"/>
            <a:ext cx="9155113" cy="3376612"/>
          </a:xfrm>
          <a:custGeom>
            <a:avLst/>
            <a:gdLst>
              <a:gd name="T0" fmla="*/ 0 w 5767"/>
              <a:gd name="T1" fmla="*/ 1760 h 2127"/>
              <a:gd name="T2" fmla="*/ 5767 w 5767"/>
              <a:gd name="T3" fmla="*/ 0 h 2127"/>
              <a:gd name="T4" fmla="*/ 5760 w 5767"/>
              <a:gd name="T5" fmla="*/ 2127 h 2127"/>
              <a:gd name="T6" fmla="*/ 0 w 5767"/>
              <a:gd name="T7" fmla="*/ 2127 h 2127"/>
              <a:gd name="T8" fmla="*/ 0 w 5767"/>
              <a:gd name="T9" fmla="*/ 1760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4436560F-65F3-46F8-A669-CAB2F8F48D9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799" y="5838826"/>
            <a:ext cx="1970087" cy="1006476"/>
            <a:chOff x="2680" y="3678"/>
            <a:chExt cx="680" cy="634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 err="1" smtClean="0"/>
                <a:t>Almadawy</a:t>
              </a:r>
              <a:endParaRPr lang="en-US" sz="2400" b="1" dirty="0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ar-EG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7CD03-6126-4A73-AAB6-66AADC0B8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1FE75-84C4-4F55-AFA0-6B5362BE1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3FB9B68-990D-4261-B95E-FFC685544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48E0-BB05-414A-9D41-E0F7F5CBD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7B82D-6176-43D8-9B82-DC22F1213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3CD8-A455-4102-ABB5-7C74CDF06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92260-D9F7-4054-AEE3-AE17DCBCD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19E4-FBBB-4659-A835-C97DBBFA4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01D-BFEF-4FD4-A7CA-3A90739F6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0707A-3488-4F61-B78E-370623204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E431D-1E67-40F3-8D1D-0A1733E87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" r:id="rId15" imgW="13003175" imgH="1612698" progId="Photoshop.Image.6">
                  <p:embed/>
                </p:oleObj>
              </mc:Choice>
              <mc:Fallback>
                <p:oleObj name="Image" r:id="rId15" imgW="13003175" imgH="1612698" progId="Photoshop.Image.6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8D2BE0-AE97-421E-B94C-2BA87773C7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1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88840"/>
            <a:ext cx="8077200" cy="6538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How do Technology and Pedagogy Mix?</a:t>
            </a:r>
            <a:b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How Technology Can Help You Deliver Your Message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EG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br>
              <a:rPr lang="ar-EG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ar-EG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كيف يمكن للتكنولوجيا أن تساعد فى إيصال رسالتك؟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ماهى البرامج التى تدعم العرض الفعال؟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1649"/>
            <a:ext cx="7128792" cy="5032333"/>
          </a:xfrm>
        </p:spPr>
      </p:pic>
    </p:spTree>
    <p:extLst>
      <p:ext uri="{BB962C8B-B14F-4D97-AF65-F5344CB8AC3E}">
        <p14:creationId xmlns:p14="http://schemas.microsoft.com/office/powerpoint/2010/main" val="6642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امثلة للعتاد الذى يمكن استخدامه فى العرض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71" y="1772816"/>
            <a:ext cx="8065929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58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أمثلة للبرامج التى يمكن إستخدامها أثناء العرض</a:t>
            </a:r>
            <a:endParaRPr lang="ar-E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2132856"/>
            <a:ext cx="8250088" cy="4559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85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فوائد بعض الأدوات والعتاد التكنولوجى فى الفصل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8640959" cy="5328592"/>
          </a:xfrm>
        </p:spPr>
      </p:pic>
      <p:sp>
        <p:nvSpPr>
          <p:cNvPr id="5" name="TextBox 4"/>
          <p:cNvSpPr txBox="1"/>
          <p:nvPr/>
        </p:nvSpPr>
        <p:spPr>
          <a:xfrm>
            <a:off x="7164288" y="2015842"/>
            <a:ext cx="16561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0070C0"/>
                </a:solidFill>
              </a:rPr>
              <a:t>السماعات والميكروفون</a:t>
            </a:r>
            <a:endParaRPr lang="ar-EG" sz="2800" b="1" dirty="0">
              <a:solidFill>
                <a:srgbClr val="0070C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4991477">
            <a:off x="4179465" y="353023"/>
            <a:ext cx="484632" cy="540131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السبورة التفاعلية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" y="1357312"/>
            <a:ext cx="8871075" cy="5312048"/>
          </a:xfrm>
        </p:spPr>
      </p:pic>
    </p:spTree>
    <p:extLst>
      <p:ext uri="{BB962C8B-B14F-4D97-AF65-F5344CB8AC3E}">
        <p14:creationId xmlns:p14="http://schemas.microsoft.com/office/powerpoint/2010/main" val="28139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visualiser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" y="1700808"/>
            <a:ext cx="9112628" cy="5184576"/>
          </a:xfrm>
        </p:spPr>
      </p:pic>
    </p:spTree>
    <p:extLst>
      <p:ext uri="{BB962C8B-B14F-4D97-AF65-F5344CB8AC3E}">
        <p14:creationId xmlns:p14="http://schemas.microsoft.com/office/powerpoint/2010/main" val="33415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برامج التحكم فى الفصل الإلكترونى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1" y="1357312"/>
            <a:ext cx="9076867" cy="5384056"/>
          </a:xfrm>
        </p:spPr>
      </p:pic>
    </p:spTree>
    <p:extLst>
      <p:ext uri="{BB962C8B-B14F-4D97-AF65-F5344CB8AC3E}">
        <p14:creationId xmlns:p14="http://schemas.microsoft.com/office/powerpoint/2010/main" val="27860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أجهزة التصويت اليدوية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1" y="1357312"/>
            <a:ext cx="9076867" cy="5384056"/>
          </a:xfrm>
        </p:spPr>
      </p:pic>
    </p:spTree>
    <p:extLst>
      <p:ext uri="{BB962C8B-B14F-4D97-AF65-F5344CB8AC3E}">
        <p14:creationId xmlns:p14="http://schemas.microsoft.com/office/powerpoint/2010/main" val="2530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667000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276600" y="1828800"/>
            <a:ext cx="1933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ar-EG" sz="2800" b="1" dirty="0" smtClean="0"/>
              <a:t>عرض التصميم</a:t>
            </a:r>
            <a:endParaRPr lang="en-US" sz="2800" b="1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276600" y="2743200"/>
            <a:ext cx="19720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ar-EG" sz="2800" b="1" dirty="0"/>
              <a:t>التصميم المرئي</a:t>
            </a:r>
            <a:endParaRPr lang="en-US" sz="2800" b="1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559175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473575"/>
            <a:ext cx="762000" cy="665163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363316" y="3472190"/>
            <a:ext cx="2264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ar-EG" sz="2800" b="1" dirty="0"/>
              <a:t>توصيل العرض</a:t>
            </a:r>
            <a:endParaRPr lang="en-US" sz="2800" b="1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657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0831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464463" y="4392147"/>
            <a:ext cx="17556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ar-EG" sz="2800" b="1" dirty="0"/>
              <a:t>فعالية</a:t>
            </a:r>
            <a:r>
              <a:rPr lang="ar-EG" sz="2400" dirty="0" smtClean="0"/>
              <a:t> </a:t>
            </a:r>
            <a:r>
              <a:rPr lang="ar-EG" sz="2800" b="1" dirty="0"/>
              <a:t>العرض</a:t>
            </a:r>
            <a:endParaRPr lang="en-US" sz="2800" b="1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572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551"/>
            <a:ext cx="8229600" cy="792163"/>
          </a:xfrm>
        </p:spPr>
        <p:txBody>
          <a:bodyPr/>
          <a:lstStyle/>
          <a:p>
            <a:r>
              <a:rPr lang="ar-EG" sz="2400" dirty="0"/>
              <a:t>باستخدام برنامج  مثل </a:t>
            </a:r>
            <a:r>
              <a:rPr lang="en-US" sz="2400" dirty="0"/>
              <a:t>PowerPoint </a:t>
            </a:r>
            <a:r>
              <a:rPr lang="ar-EG" sz="2400" dirty="0"/>
              <a:t>يسمح لك لخلق عروض فعالة وجذابة بسرعة وسهولة. التصميم الجيد و التوصيل ضروريان لنجاح العرض التقديمي.</a:t>
            </a:r>
            <a:r>
              <a:rPr lang="en-US" sz="2400" dirty="0"/>
              <a:t/>
            </a:r>
            <a:br>
              <a:rPr lang="en-US" sz="2400" dirty="0"/>
            </a:br>
            <a:endParaRPr lang="ar-EG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90040" y="1387947"/>
            <a:ext cx="1562472" cy="38884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ملخص للنقاط الرئيسية التي يتناولها هذا الموضوع</a:t>
            </a:r>
            <a:endParaRPr kumimoji="0" lang="ar-EG" sz="2800" b="1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4000" dirty="0" smtClean="0"/>
              <a:t>تقديم التصميم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4848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ينبغي أن يستند العرض التقديمي على الخطة الصوتية للدرس. تأكد أن لديك أهداف تعليمية واضحة.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وينبغي أن يكون هيكل  وبناء العرض واضح ومنطقي.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 تضمين ارتباطات تشعبية وميديا أخرى لتعطي لنفسك مجال  للتحرك عبر العرض.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إشراك الطلاب في الدرس الخاص بك عن طريق الأنشطة وفرص للمناقشة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000" dirty="0" smtClean="0"/>
              <a:t>هدية الدورة</a:t>
            </a:r>
            <a:endParaRPr lang="ar-SA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878865" cy="48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4000" dirty="0" smtClean="0"/>
              <a:t>التصميم البصري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4848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تذكر مبدأ التصميم الأساسي: الأقل هو الإكثر.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لا تقم بتحميل الشريحة كثير من المعلومات والعناصر المرئية. استخدام عناصر وميديا مختلفة بحكمة لإنشاء العرض التقديمي الجذاب والمثيرللإهتمام 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استخدام النص السهل فى القراءة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sans serif text with a 24 or higher font size</a:t>
            </a:r>
            <a:r>
              <a:rPr lang="ar-EG" sz="3600" b="1" dirty="0" smtClean="0">
                <a:solidFill>
                  <a:schemeClr val="tx2"/>
                </a:solidFill>
              </a:rPr>
              <a:t>مع حجم الخط 24 أو أعلى، والألوان المناسبة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4000" dirty="0" smtClean="0"/>
              <a:t>توصيل العرض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76400"/>
            <a:ext cx="8130480" cy="48489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ar-EG" sz="3600" b="1" dirty="0" smtClean="0">
                <a:solidFill>
                  <a:schemeClr val="tx2"/>
                </a:solidFill>
              </a:rPr>
              <a:t>التوصيل الجيدة أمر ضروري لإحداث تأثير إيجابي.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EG" sz="3600" b="1" dirty="0" smtClean="0">
                <a:solidFill>
                  <a:schemeClr val="tx2"/>
                </a:solidFill>
              </a:rPr>
              <a:t>استخدام هذه التقنيات لتقديم عروض فعالة: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مشاركة ا لأهداف.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• استخدم لغة العين للاتصال مع جمهورك.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• أبرز صوتك وإجعله واضحا.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• تملك الغرفة.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• افحص الأدوات التكنولوجية المستخدمة.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• هل لديك خطة احتياطية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5400" dirty="0" smtClean="0"/>
              <a:t>دائما 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76400"/>
            <a:ext cx="8130480" cy="4848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دائما اختبر ما لديك للتأكد من أن كل شيء يعمل بشكل صحيح لديك وأن لديك ما يكفي من الوقت لتوصيل العرض التقديمي الخاص بك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4581128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7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دائما</a:t>
            </a:r>
            <a:endParaRPr lang="ar-EG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miley Face 2"/>
          <p:cNvSpPr/>
          <p:nvPr/>
        </p:nvSpPr>
        <p:spPr bwMode="auto">
          <a:xfrm>
            <a:off x="1619672" y="4100872"/>
            <a:ext cx="2436912" cy="2282552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5400" dirty="0" smtClean="0"/>
              <a:t>فعالية  العرض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76400"/>
            <a:ext cx="8130480" cy="4848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يمكنك قياس فعالية العرض التقديمي من خلال تقييم مدى ما حققت من أهدافه.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يمكنك إجراء تقييم رسمي أو غير رسمي في نهاية الدرس لمعرفة مدى فهم الطلاب.</a:t>
            </a:r>
          </a:p>
          <a:p>
            <a:pPr>
              <a:lnSpc>
                <a:spcPct val="90000"/>
              </a:lnSpc>
            </a:pPr>
            <a:r>
              <a:rPr lang="ar-EG" sz="3600" b="1" dirty="0" smtClean="0">
                <a:solidFill>
                  <a:schemeClr val="tx2"/>
                </a:solidFill>
              </a:rPr>
              <a:t>يمكنك الحصول على ردود فعل مباشرة على العرض التقديمي من الطلاب بأن تطلب منهم ملء استبيان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References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76400"/>
            <a:ext cx="8130480" cy="4848944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Hyperlinks in PowerPoint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http://office.microsoft.com/en-us/powerpoint-help/create-a-hyperlink-HA010336512.aspx 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Movies in PowerPoint: 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chemeClr val="tx2"/>
                </a:solidFill>
              </a:rPr>
              <a:t>http://www.microsoft.com/Education/MultimediaSlideShow.aspx 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Using Mouse Mischief: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http://www.microsoft.com/multipoint/mouse-mischief/en-gb/how-to.aspx#create-lessons</a:t>
            </a:r>
          </a:p>
        </p:txBody>
      </p:sp>
    </p:spTree>
    <p:extLst>
      <p:ext uri="{BB962C8B-B14F-4D97-AF65-F5344CB8AC3E}">
        <p14:creationId xmlns:p14="http://schemas.microsoft.com/office/powerpoint/2010/main" val="11713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References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76400"/>
            <a:ext cx="8130480" cy="4848944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Hyperlinks in PowerPoint</a:t>
            </a:r>
            <a:r>
              <a:rPr lang="en-US" sz="1600" b="1" dirty="0" smtClean="0">
                <a:solidFill>
                  <a:schemeClr val="tx2"/>
                </a:solidFill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Mouse Mischief Interactivities: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http://office.microsoft.com/en-us/templates/CT010375179.aspx?redir=0 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Movies with Movie Maker: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http://www.microsoft.com/education/en-us/teachers/guides/Pages/windows-live-movie-maker.aspx 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Text Styles for Dyslexic Readers: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http://www.4dyslexics.com/dyslexia9.htm 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Tests in PowerPoint: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http://www.ehow.com/how_6182603_create-test-powerpoint.html#ixzz16x2Fuk</a:t>
            </a:r>
          </a:p>
        </p:txBody>
      </p:sp>
    </p:spTree>
    <p:extLst>
      <p:ext uri="{BB962C8B-B14F-4D97-AF65-F5344CB8AC3E}">
        <p14:creationId xmlns:p14="http://schemas.microsoft.com/office/powerpoint/2010/main" val="30621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3600" dirty="0" smtClean="0"/>
              <a:t>معايير عرض البوربوينت</a:t>
            </a:r>
            <a:endParaRPr lang="en-US" sz="2000" dirty="0"/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2555776" y="3179763"/>
            <a:ext cx="157013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2" y="3179763"/>
            <a:ext cx="164623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3048000" y="1552575"/>
            <a:ext cx="2998788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ar-EG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ar-EG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ar-EG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ar-EG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842285" y="1647805"/>
            <a:ext cx="1322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ar-EG" sz="2800" b="1" dirty="0" smtClean="0">
                <a:solidFill>
                  <a:srgbClr val="000000"/>
                </a:solidFill>
              </a:rPr>
              <a:t>المعايير</a:t>
            </a:r>
          </a:p>
          <a:p>
            <a:pPr algn="ctr" eaLnBrk="0" hangingPunct="0"/>
            <a:r>
              <a:rPr lang="en-US" sz="2800" b="1" dirty="0" smtClean="0">
                <a:solidFill>
                  <a:srgbClr val="000000"/>
                </a:solidFill>
              </a:rPr>
              <a:t>Rubric</a:t>
            </a:r>
            <a:endParaRPr lang="en-US" sz="44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07865"/>
              </p:ext>
            </p:extLst>
          </p:nvPr>
        </p:nvGraphicFramePr>
        <p:xfrm>
          <a:off x="179512" y="1988840"/>
          <a:ext cx="2489381" cy="415170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89381"/>
              </a:tblGrid>
              <a:tr h="41517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</a:rPr>
                        <a:t>التدقيق الإملائي</a:t>
                      </a:r>
                      <a:br>
                        <a:rPr lang="ar-SA" sz="2800" dirty="0">
                          <a:effectLst/>
                        </a:rPr>
                      </a:br>
                      <a:r>
                        <a:rPr lang="ar-SA" sz="2800" dirty="0">
                          <a:effectLst/>
                        </a:rPr>
                        <a:t>التدقيق النحوي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</a:rPr>
                        <a:t>استخدام</a:t>
                      </a:r>
                      <a:br>
                        <a:rPr lang="ar-SA" sz="2800" dirty="0">
                          <a:effectLst/>
                        </a:rPr>
                      </a:br>
                      <a:r>
                        <a:rPr lang="ar-SA" sz="2800" dirty="0">
                          <a:effectLst/>
                        </a:rPr>
                        <a:t>الرسومات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</a:rPr>
                        <a:t>الفعالية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</a:rPr>
                        <a:t>العرض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1" marR="42091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9744"/>
              </p:ext>
            </p:extLst>
          </p:nvPr>
        </p:nvGraphicFramePr>
        <p:xfrm>
          <a:off x="6453502" y="2060848"/>
          <a:ext cx="2510985" cy="430237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10985"/>
              </a:tblGrid>
              <a:tr h="27100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dirty="0">
                          <a:effectLst/>
                        </a:rPr>
                        <a:t>الخلفية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dirty="0">
                          <a:effectLst/>
                        </a:rPr>
                        <a:t> </a:t>
                      </a:r>
                      <a:r>
                        <a:rPr lang="ar-SA" sz="3200" dirty="0" smtClean="0">
                          <a:effectLst/>
                        </a:rPr>
                        <a:t>النص </a:t>
                      </a:r>
                      <a:r>
                        <a:rPr lang="ar-SA" sz="3200" dirty="0">
                          <a:effectLst/>
                        </a:rPr>
                        <a:t>- الخط</a:t>
                      </a:r>
                      <a:br>
                        <a:rPr lang="ar-SA" sz="3200" dirty="0">
                          <a:effectLst/>
                        </a:rPr>
                      </a:br>
                      <a:r>
                        <a:rPr lang="ar-SA" sz="3200" dirty="0">
                          <a:effectLst/>
                        </a:rPr>
                        <a:t>واختيار</a:t>
                      </a:r>
                      <a:br>
                        <a:rPr lang="ar-SA" sz="3200" dirty="0">
                          <a:effectLst/>
                        </a:rPr>
                      </a:br>
                      <a:r>
                        <a:rPr lang="ar-SA" sz="3200" dirty="0">
                          <a:effectLst/>
                        </a:rPr>
                        <a:t>التنسيق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3200" dirty="0">
                          <a:effectLst/>
                        </a:rPr>
                        <a:t>المحتوى -</a:t>
                      </a:r>
                      <a:br>
                        <a:rPr lang="ar-SA" sz="3200" dirty="0">
                          <a:effectLst/>
                        </a:rPr>
                      </a:br>
                      <a:r>
                        <a:rPr lang="ar-SA" sz="3200" dirty="0">
                          <a:effectLst/>
                        </a:rPr>
                        <a:t>الدقة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1" marR="42091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الخلفية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8507288" cy="5085928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544214" cy="40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163"/>
          </a:xfrm>
        </p:spPr>
        <p:txBody>
          <a:bodyPr/>
          <a:lstStyle/>
          <a:p>
            <a:r>
              <a:rPr lang="ar-EG" dirty="0" smtClean="0"/>
              <a:t>النص – الخط واختيار التنسيق</a:t>
            </a:r>
            <a:br>
              <a:rPr lang="ar-EG" dirty="0" smtClean="0"/>
            </a:b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23" y="2204864"/>
            <a:ext cx="7671954" cy="1340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18" y="3185014"/>
            <a:ext cx="7637959" cy="36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المحتوى -  الدقة</a:t>
            </a: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1484784"/>
            <a:ext cx="8820471" cy="1341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420888"/>
            <a:ext cx="8820472" cy="37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9750" y="1268413"/>
            <a:ext cx="8278813" cy="5400675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815107" name="Oval 3"/>
          <p:cNvSpPr>
            <a:spLocks noChangeArrowheads="1"/>
          </p:cNvSpPr>
          <p:nvPr/>
        </p:nvSpPr>
        <p:spPr bwMode="auto">
          <a:xfrm>
            <a:off x="179388" y="1125538"/>
            <a:ext cx="8964612" cy="4508500"/>
          </a:xfrm>
          <a:prstGeom prst="ellipse">
            <a:avLst/>
          </a:prstGeom>
          <a:gradFill rotWithShape="1">
            <a:gsLst>
              <a:gs pos="0">
                <a:srgbClr val="66FF99">
                  <a:alpha val="53000"/>
                </a:srgbClr>
              </a:gs>
              <a:gs pos="100000">
                <a:srgbClr val="66FF9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2691" y="1268413"/>
            <a:ext cx="8280400" cy="5040312"/>
            <a:chOff x="0" y="2449"/>
            <a:chExt cx="5520" cy="499"/>
          </a:xfrm>
        </p:grpSpPr>
        <p:sp>
          <p:nvSpPr>
            <p:cNvPr id="62472" name="Rectangle 5"/>
            <p:cNvSpPr>
              <a:spLocks noChangeArrowheads="1"/>
            </p:cNvSpPr>
            <p:nvPr/>
          </p:nvSpPr>
          <p:spPr bwMode="auto">
            <a:xfrm>
              <a:off x="0" y="2449"/>
              <a:ext cx="5520" cy="49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CCFF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EG" sz="3600">
                <a:solidFill>
                  <a:srgbClr val="3E5D7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473" name="Line 6"/>
            <p:cNvSpPr>
              <a:spLocks noChangeShapeType="1"/>
            </p:cNvSpPr>
            <p:nvPr/>
          </p:nvSpPr>
          <p:spPr bwMode="auto">
            <a:xfrm>
              <a:off x="5520" y="2449"/>
              <a:ext cx="0" cy="49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</p:grpSp>
      <p:graphicFrame>
        <p:nvGraphicFramePr>
          <p:cNvPr id="81511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9750" y="0"/>
          <a:ext cx="7380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Microsoft ClipArt Gallery" r:id="rId3" imgW="5494338" imgH="2651125" progId="MS_ClipArt_Gallery">
                  <p:embed/>
                </p:oleObj>
              </mc:Choice>
              <mc:Fallback>
                <p:oleObj name="Microsoft ClipArt Gallery" r:id="rId3" imgW="5494338" imgH="2651125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0"/>
                        <a:ext cx="7380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112" name="Text Box 8"/>
          <p:cNvSpPr txBox="1">
            <a:spLocks noChangeArrowheads="1"/>
          </p:cNvSpPr>
          <p:nvPr/>
        </p:nvSpPr>
        <p:spPr bwMode="auto">
          <a:xfrm>
            <a:off x="3132138" y="692150"/>
            <a:ext cx="427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sz="3600" b="1">
                <a:solidFill>
                  <a:srgbClr val="3366CC"/>
                </a:solidFill>
                <a:latin typeface="Arial" panose="020B0604020202020204" pitchFamily="34" charset="0"/>
                <a:ea typeface="Medina Lt BT"/>
                <a:cs typeface="Medina Lt BT"/>
              </a:rPr>
              <a:t>قواعد الجلسة التدريبية</a:t>
            </a:r>
            <a:endParaRPr lang="en-US" sz="3600" b="1">
              <a:solidFill>
                <a:srgbClr val="3366CC"/>
              </a:solidFill>
              <a:latin typeface="Arial" panose="020B0604020202020204" pitchFamily="34" charset="0"/>
              <a:ea typeface="Medina Lt BT"/>
              <a:cs typeface="Medina Lt BT"/>
            </a:endParaRPr>
          </a:p>
        </p:txBody>
      </p:sp>
      <p:sp>
        <p:nvSpPr>
          <p:cNvPr id="815113" name="Rectangle 9"/>
          <p:cNvSpPr>
            <a:spLocks noChangeArrowheads="1"/>
          </p:cNvSpPr>
          <p:nvPr/>
        </p:nvSpPr>
        <p:spPr bwMode="auto">
          <a:xfrm>
            <a:off x="1935163" y="1841500"/>
            <a:ext cx="66563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المشاركة الفاعلة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المناقشة الهادفة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توجيه الأسئلة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التفكير بحرية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التعبير الحر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احترام الآخر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العمل الفريقي</a:t>
            </a:r>
            <a:endParaRPr lang="ar-SA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</a:t>
            </a:r>
            <a:r>
              <a:rPr lang="ar-JO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الالتزام بالوقت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</a:t>
            </a:r>
            <a:endParaRPr lang="ar-EG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غلق الموبايل أو ( جعله صامت)</a:t>
            </a:r>
          </a:p>
          <a:p>
            <a:pPr algn="r" rtl="1" eaLnBrk="0" hangingPunct="0">
              <a:buClr>
                <a:srgbClr val="009999"/>
              </a:buClr>
              <a:buSzPct val="140000"/>
              <a:buFontTx/>
              <a:buChar char="•"/>
              <a:defRPr/>
            </a:pPr>
            <a:endParaRPr lang="ar-JO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1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5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5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5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5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5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5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5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5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5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5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5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5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5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5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5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5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5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5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5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5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5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animBg="1"/>
      <p:bldP spid="815107" grpId="1" animBg="1"/>
      <p:bldP spid="8151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163"/>
          </a:xfrm>
        </p:spPr>
        <p:txBody>
          <a:bodyPr/>
          <a:lstStyle/>
          <a:p>
            <a:r>
              <a:rPr lang="ar-EG" dirty="0" smtClean="0"/>
              <a:t>التدقيق الإملائي التدقيق النحوي</a:t>
            </a:r>
            <a:br>
              <a:rPr lang="ar-EG" dirty="0" smtClean="0"/>
            </a:b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52445"/>
            <a:ext cx="8964488" cy="1262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" y="2924944"/>
            <a:ext cx="9138279" cy="33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3563"/>
          </a:xfrm>
        </p:spPr>
        <p:txBody>
          <a:bodyPr/>
          <a:lstStyle/>
          <a:p>
            <a:r>
              <a:rPr lang="ar-EG" dirty="0" smtClean="0"/>
              <a:t>استخدام الرسومات</a:t>
            </a:r>
            <a:br>
              <a:rPr lang="ar-EG" dirty="0" smtClean="0"/>
            </a:b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140967"/>
            <a:ext cx="8964489" cy="3580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204864"/>
            <a:ext cx="8964488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3600" dirty="0" smtClean="0"/>
              <a:t>الفعالية</a:t>
            </a:r>
            <a:endParaRPr lang="ar-EG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8305800" cy="1168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53580"/>
            <a:ext cx="8305800" cy="34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العرض</a:t>
            </a: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52" y="1916832"/>
            <a:ext cx="8661028" cy="1170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2" y="2780927"/>
            <a:ext cx="8661028" cy="35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إنشاء الشرائح</a:t>
            </a:r>
            <a:endParaRPr lang="ar-E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5" y="2204864"/>
            <a:ext cx="854280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المراحل الانتقالية للشرائح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2" y="2492896"/>
            <a:ext cx="88636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صور- كليب أرت -الخلفية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9" y="2996952"/>
            <a:ext cx="83529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تكنولوجيا الاتصال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00189"/>
            <a:ext cx="8363272" cy="34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معايير الملصق الأساسية</a:t>
            </a:r>
            <a:endParaRPr lang="en-US" dirty="0"/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734579" y="2071687"/>
            <a:ext cx="7952223" cy="4471988"/>
            <a:chOff x="947" y="1305"/>
            <a:chExt cx="4525" cy="2817"/>
          </a:xfrm>
        </p:grpSpPr>
        <p:sp>
          <p:nvSpPr>
            <p:cNvPr id="68612" name="Freeform 4"/>
            <p:cNvSpPr>
              <a:spLocks noEditPoints="1"/>
            </p:cNvSpPr>
            <p:nvPr/>
          </p:nvSpPr>
          <p:spPr bwMode="gray">
            <a:xfrm rot="20241944">
              <a:off x="947" y="1305"/>
              <a:ext cx="3839" cy="281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57647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1400" cy="69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ar-EG" b="1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gray">
            <a:xfrm>
              <a:off x="4362" y="1459"/>
              <a:ext cx="89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ar-EG" sz="2800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إستخدام </a:t>
              </a:r>
            </a:p>
            <a:p>
              <a:pPr eaLnBrk="0" hangingPunct="0"/>
              <a:r>
                <a:rPr lang="ar-EG" sz="2800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وقت الحصة</a:t>
              </a:r>
              <a:endParaRPr lang="en-US" sz="2800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gray">
            <a:xfrm rot="20747396">
              <a:off x="2270" y="2287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ar-EG" sz="2800" b="1" dirty="0" smtClean="0"/>
                <a:t>معايير الملصق</a:t>
              </a:r>
              <a:endParaRPr lang="en-US" sz="2800" b="1" dirty="0"/>
            </a:p>
          </p:txBody>
        </p:sp>
      </p:grpSp>
      <p:sp>
        <p:nvSpPr>
          <p:cNvPr id="26" name="Oval 14"/>
          <p:cNvSpPr>
            <a:spLocks noChangeArrowheads="1"/>
          </p:cNvSpPr>
          <p:nvPr/>
        </p:nvSpPr>
        <p:spPr bwMode="gray">
          <a:xfrm>
            <a:off x="3221328" y="1753534"/>
            <a:ext cx="2758786" cy="13779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EG" sz="2800" b="1" dirty="0" smtClean="0"/>
              <a:t>الرسومات – </a:t>
            </a:r>
            <a:endParaRPr lang="ar-EG" sz="3200" b="1" dirty="0" smtClean="0"/>
          </a:p>
          <a:p>
            <a:pPr algn="ctr"/>
            <a:r>
              <a:rPr lang="ar-EG" sz="2800" b="1" dirty="0" smtClean="0"/>
              <a:t>وأصالة إنشائها</a:t>
            </a:r>
            <a:endParaRPr lang="ar-EG" sz="2800" b="1" dirty="0"/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gray">
          <a:xfrm>
            <a:off x="383900" y="3455892"/>
            <a:ext cx="2758786" cy="110331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EG" sz="2400" b="1" dirty="0" smtClean="0"/>
              <a:t>العناصر المطلوبة</a:t>
            </a:r>
            <a:endParaRPr lang="ar-EG" sz="2400" b="1" dirty="0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gray">
          <a:xfrm>
            <a:off x="5139603" y="4192572"/>
            <a:ext cx="2758786" cy="13779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EG" sz="2800" b="1" dirty="0" smtClean="0"/>
              <a:t>المحتوى - الدقة</a:t>
            </a:r>
            <a:endParaRPr lang="ar-EG" sz="2800" b="1" dirty="0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gray">
          <a:xfrm>
            <a:off x="3192607" y="5655815"/>
            <a:ext cx="2758786" cy="13779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EG" sz="2800" b="1" dirty="0" smtClean="0"/>
              <a:t>القواعد النحوية</a:t>
            </a:r>
            <a:endParaRPr lang="ar-EG" sz="2800" b="1" dirty="0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gray">
          <a:xfrm>
            <a:off x="359325" y="5125886"/>
            <a:ext cx="2758786" cy="13779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EG" sz="2800" b="1" dirty="0" smtClean="0"/>
              <a:t>المسميات</a:t>
            </a:r>
            <a:endParaRPr lang="ar-EG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إستخدام وقت الحصة</a:t>
            </a: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630146" cy="1582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03729"/>
            <a:ext cx="8651421" cy="33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1066800"/>
            <a:ext cx="7542213" cy="5410200"/>
            <a:chOff x="97" y="1162"/>
            <a:chExt cx="2449" cy="2041"/>
          </a:xfrm>
        </p:grpSpPr>
        <p:sp>
          <p:nvSpPr>
            <p:cNvPr id="63491" name="Rectangle 2" descr="065119"/>
            <p:cNvSpPr>
              <a:spLocks noChangeArrowheads="1"/>
            </p:cNvSpPr>
            <p:nvPr/>
          </p:nvSpPr>
          <p:spPr bwMode="auto">
            <a:xfrm>
              <a:off x="97" y="1162"/>
              <a:ext cx="2449" cy="204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EG" sz="3600">
                <a:solidFill>
                  <a:srgbClr val="3E5D7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492" name="Rectangle 13"/>
            <p:cNvSpPr>
              <a:spLocks noChangeArrowheads="1"/>
            </p:cNvSpPr>
            <p:nvPr/>
          </p:nvSpPr>
          <p:spPr bwMode="auto">
            <a:xfrm>
              <a:off x="385" y="1253"/>
              <a:ext cx="190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sz="4800">
                  <a:solidFill>
                    <a:srgbClr val="FF0000"/>
                  </a:solidFill>
                  <a:latin typeface="Arial" panose="020B0604020202020204" pitchFamily="34" charset="0"/>
                  <a:ea typeface="PT Bold Heading"/>
                  <a:cs typeface="PT Bold Heading"/>
                </a:rPr>
                <a:t>لأن واقعنا فيه ........</a:t>
              </a:r>
              <a:endParaRPr lang="en-US" sz="4800">
                <a:solidFill>
                  <a:srgbClr val="FF0000"/>
                </a:solidFill>
                <a:latin typeface="Arial" panose="020B0604020202020204" pitchFamily="34" charset="0"/>
                <a:ea typeface="PT Bold Heading"/>
                <a:cs typeface="PT Bold Heading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0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الرسومات – وأصالة إنشائها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52" y="2420888"/>
            <a:ext cx="8366079" cy="299688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853" y="980728"/>
            <a:ext cx="838694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العناصر المطلوبة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" y="2663783"/>
            <a:ext cx="8918776" cy="22162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224" y="1340768"/>
            <a:ext cx="891877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المحتوى - الدقة</a:t>
            </a: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92163"/>
            <a:ext cx="8305800" cy="174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1" y="1355726"/>
            <a:ext cx="8334969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القواعد النحوية</a:t>
            </a: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980728"/>
            <a:ext cx="8305800" cy="1853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5414"/>
            <a:ext cx="8388152" cy="34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المسميات</a:t>
            </a:r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13" y="801960"/>
            <a:ext cx="8460864" cy="174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32856"/>
            <a:ext cx="87428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762000" y="1371600"/>
            <a:ext cx="5105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ar-EG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black">
          <a:xfrm>
            <a:off x="838200" y="2286000"/>
            <a:ext cx="708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err="1" smtClean="0">
                <a:solidFill>
                  <a:srgbClr val="0070C0"/>
                </a:solidFill>
              </a:rPr>
              <a:t>Alsayed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</a:rPr>
              <a:t>Almadawy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28675" y="908050"/>
            <a:ext cx="7415213" cy="47164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ar-SA" sz="4800" smtClean="0">
                <a:ea typeface="SKR HEAD1"/>
                <a:cs typeface="SKR HEAD1"/>
              </a:rPr>
              <a:t>يقول توماس أديسون :</a:t>
            </a:r>
            <a:br>
              <a:rPr lang="ar-SA" sz="4800" smtClean="0">
                <a:ea typeface="SKR HEAD1"/>
                <a:cs typeface="SKR HEAD1"/>
              </a:rPr>
            </a:br>
            <a:r>
              <a:rPr lang="ar-SA" sz="4800" smtClean="0">
                <a:ea typeface="SKR HEAD1"/>
                <a:cs typeface="SKR HEAD1"/>
              </a:rPr>
              <a:t>" لست أشعر ببرود الهمة </a:t>
            </a:r>
            <a:br>
              <a:rPr lang="ar-SA" sz="4800" smtClean="0">
                <a:ea typeface="SKR HEAD1"/>
                <a:cs typeface="SKR HEAD1"/>
              </a:rPr>
            </a:br>
            <a:r>
              <a:rPr lang="ar-SA" sz="4800" smtClean="0">
                <a:ea typeface="SKR HEAD1"/>
                <a:cs typeface="SKR HEAD1"/>
              </a:rPr>
              <a:t>لأن كل محاولة خاطئة أتخلى عنها </a:t>
            </a:r>
            <a:br>
              <a:rPr lang="ar-SA" sz="4800" smtClean="0">
                <a:ea typeface="SKR HEAD1"/>
                <a:cs typeface="SKR HEAD1"/>
              </a:rPr>
            </a:br>
            <a:r>
              <a:rPr lang="ar-SA" sz="4800" smtClean="0">
                <a:ea typeface="SKR HEAD1"/>
                <a:cs typeface="SKR HEAD1"/>
              </a:rPr>
              <a:t>هي خطوة أخرى </a:t>
            </a:r>
            <a:br>
              <a:rPr lang="ar-SA" sz="4800" smtClean="0">
                <a:ea typeface="SKR HEAD1"/>
                <a:cs typeface="SKR HEAD1"/>
              </a:rPr>
            </a:br>
            <a:r>
              <a:rPr lang="ar-SA" sz="4800" smtClean="0">
                <a:ea typeface="SKR HEAD1"/>
                <a:cs typeface="SKR HEAD1"/>
              </a:rPr>
              <a:t>تقودني نحو الأمام "</a:t>
            </a:r>
            <a:endParaRPr lang="en-US" sz="4800" smtClean="0">
              <a:ea typeface="SKR HEAD1"/>
              <a:cs typeface="SKR HEAD1"/>
            </a:endParaRPr>
          </a:p>
        </p:txBody>
      </p:sp>
      <p:pic>
        <p:nvPicPr>
          <p:cNvPr id="64515" name="Picture 5" descr="candl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11715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Lamps_and_Bulbs_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1403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228600"/>
            <a:ext cx="89916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9600" y="0"/>
            <a:ext cx="8991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sp>
        <p:nvSpPr>
          <p:cNvPr id="593930" name="Rectangle 10"/>
          <p:cNvSpPr>
            <a:spLocks noChangeArrowheads="1"/>
          </p:cNvSpPr>
          <p:nvPr/>
        </p:nvSpPr>
        <p:spPr bwMode="auto">
          <a:xfrm>
            <a:off x="0" y="1752600"/>
            <a:ext cx="8966200" cy="42799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DE9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buFontTx/>
              <a:buBlip>
                <a:blip r:embed="rId3"/>
              </a:buBlip>
            </a:pPr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ما اسمعه أنساه .</a:t>
            </a:r>
          </a:p>
          <a:p>
            <a:pPr algn="r" rtl="1" eaLnBrk="1" hangingPunct="1">
              <a:buFontTx/>
              <a:buBlip>
                <a:blip r:embed="rId3"/>
              </a:buBlip>
            </a:pPr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وما أسمعه وأراه ، أتذكر منه القليل .</a:t>
            </a:r>
          </a:p>
          <a:p>
            <a:pPr algn="r" rtl="1" eaLnBrk="1" hangingPunct="1">
              <a:buFontTx/>
              <a:buBlip>
                <a:blip r:embed="rId3"/>
              </a:buBlip>
            </a:pPr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وما أسمعه وأراه وأطرح أسئلة عنه وأناقشه ، أبدأ في فهمه .</a:t>
            </a:r>
          </a:p>
          <a:p>
            <a:pPr algn="r" rtl="1" eaLnBrk="1" hangingPunct="1">
              <a:buFontTx/>
              <a:buBlip>
                <a:blip r:embed="rId3"/>
              </a:buBlip>
            </a:pPr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وما أسمعه وأراه وأناقشه وأطبقه ، أكتسب المعرفة والمهارة معاً .</a:t>
            </a:r>
          </a:p>
          <a:p>
            <a:pPr algn="r" rtl="1" eaLnBrk="1" hangingPunct="1">
              <a:buFontTx/>
              <a:buBlip>
                <a:blip r:embed="rId3"/>
              </a:buBlip>
            </a:pPr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وما أقوم بتعليمه للآخرين ، أتقنه جيداً .</a:t>
            </a:r>
          </a:p>
          <a:p>
            <a:pPr algn="r" rtl="1" eaLnBrk="1" hangingPunct="1"/>
            <a:endParaRPr lang="ar-SA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/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سيلبرمان ( 1996)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/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 eaLnBrk="1" hangingPunct="1"/>
            <a:r>
              <a:rPr lang="ar-SA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33" name="Rectangle 1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effectLst>
            <a:outerShdw dist="107763" dir="18900000" algn="ctr" rotWithShape="0">
              <a:srgbClr val="FFCC66">
                <a:alpha val="50000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ar-SA" b="1" smtClean="0">
                <a:cs typeface="Arial" panose="020B0604020202020204" pitchFamily="34" charset="0"/>
              </a:rPr>
              <a:t>فلسفة التعلم النشط</a:t>
            </a:r>
            <a:endParaRPr lang="en-US" b="1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3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3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3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smtClean="0"/>
          </a:p>
        </p:txBody>
      </p:sp>
      <p:sp>
        <p:nvSpPr>
          <p:cNvPr id="706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smtClean="0"/>
          </a:p>
        </p:txBody>
      </p:sp>
      <p:sp>
        <p:nvSpPr>
          <p:cNvPr id="70660" name="Rectangle 2" descr="cartoon-local (2)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 sz="3600">
              <a:solidFill>
                <a:srgbClr val="3E5D7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661" name="Object 1"/>
          <p:cNvGraphicFramePr>
            <a:graphicFrameLocks noChangeAspect="1"/>
          </p:cNvGraphicFramePr>
          <p:nvPr/>
        </p:nvGraphicFramePr>
        <p:xfrm>
          <a:off x="0" y="0"/>
          <a:ext cx="9315450" cy="692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شريحة" r:id="rId3" imgW="3718664" imgH="2787485" progId="PowerPoint.Template.12">
                  <p:embed/>
                </p:oleObj>
              </mc:Choice>
              <mc:Fallback>
                <p:oleObj name="شريحة" r:id="rId3" imgW="3718664" imgH="2787485" progId="PowerPoint.Templat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15450" cy="692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6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كيف يتلقى الطالب المعلومة؟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2733"/>
            <a:ext cx="7200800" cy="5665267"/>
          </a:xfrm>
        </p:spPr>
      </p:pic>
    </p:spTree>
    <p:extLst>
      <p:ext uri="{BB962C8B-B14F-4D97-AF65-F5344CB8AC3E}">
        <p14:creationId xmlns:p14="http://schemas.microsoft.com/office/powerpoint/2010/main" val="21104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ماهو العتاد المادى الذى يدعم العرض الفعال؟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6440"/>
            <a:ext cx="8064896" cy="5614968"/>
          </a:xfrm>
        </p:spPr>
      </p:pic>
    </p:spTree>
    <p:extLst>
      <p:ext uri="{BB962C8B-B14F-4D97-AF65-F5344CB8AC3E}">
        <p14:creationId xmlns:p14="http://schemas.microsoft.com/office/powerpoint/2010/main" val="32277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cdb2004165l</Template>
  <TotalTime>150</TotalTime>
  <Words>566</Words>
  <Application>Microsoft Office PowerPoint</Application>
  <PresentationFormat>On-screen Show (4:3)</PresentationFormat>
  <Paragraphs>139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Medina Lt BT</vt:lpstr>
      <vt:lpstr>PT Bold Heading</vt:lpstr>
      <vt:lpstr>SKR HEAD1</vt:lpstr>
      <vt:lpstr>Tahoma</vt:lpstr>
      <vt:lpstr>Times New Roman</vt:lpstr>
      <vt:lpstr>Verdana</vt:lpstr>
      <vt:lpstr>Wingdings</vt:lpstr>
      <vt:lpstr>Office Theme</vt:lpstr>
      <vt:lpstr>Image</vt:lpstr>
      <vt:lpstr>Microsoft ClipArt Gallery</vt:lpstr>
      <vt:lpstr>شريحة</vt:lpstr>
      <vt:lpstr>How do Technology and Pedagogy Mix? How Technology Can Help You Deliver Your Message   كيف يمكن للتكنولوجيا أن تساعد فى إيصال رسالتك؟</vt:lpstr>
      <vt:lpstr>هدية الدورة</vt:lpstr>
      <vt:lpstr>PowerPoint Presentation</vt:lpstr>
      <vt:lpstr>PowerPoint Presentation</vt:lpstr>
      <vt:lpstr>يقول توماس أديسون : " لست أشعر ببرود الهمة  لأن كل محاولة خاطئة أتخلى عنها  هي خطوة أخرى  تقودني نحو الأمام "</vt:lpstr>
      <vt:lpstr>فلسفة التعلم النشط</vt:lpstr>
      <vt:lpstr>PowerPoint Presentation</vt:lpstr>
      <vt:lpstr>كيف يتلقى الطالب المعلومة؟</vt:lpstr>
      <vt:lpstr>ماهو العتاد المادى الذى يدعم العرض الفعال؟</vt:lpstr>
      <vt:lpstr>ماهى البرامج التى تدعم العرض الفعال؟</vt:lpstr>
      <vt:lpstr>امثلة للعتاد الذى يمكن استخدامه فى العرض</vt:lpstr>
      <vt:lpstr>أمثلة للبرامج التى يمكن إستخدامها أثناء العرض</vt:lpstr>
      <vt:lpstr>فوائد بعض الأدوات والعتاد التكنولوجى فى الفصل</vt:lpstr>
      <vt:lpstr>السبورة التفاعلية</vt:lpstr>
      <vt:lpstr>visualiser</vt:lpstr>
      <vt:lpstr>برامج التحكم فى الفصل الإلكترونى</vt:lpstr>
      <vt:lpstr>أجهزة التصويت اليدوية</vt:lpstr>
      <vt:lpstr>باستخدام برنامج  مثل PowerPoint يسمح لك لخلق عروض فعالة وجذابة بسرعة وسهولة. التصميم الجيد و التوصيل ضروريان لنجاح العرض التقديمي. </vt:lpstr>
      <vt:lpstr>تقديم التصميم</vt:lpstr>
      <vt:lpstr>التصميم البصري</vt:lpstr>
      <vt:lpstr>توصيل العرض</vt:lpstr>
      <vt:lpstr>دائما </vt:lpstr>
      <vt:lpstr>فعالية  العرض</vt:lpstr>
      <vt:lpstr>References</vt:lpstr>
      <vt:lpstr>References</vt:lpstr>
      <vt:lpstr>معايير عرض البوربوينت</vt:lpstr>
      <vt:lpstr>الخلفية</vt:lpstr>
      <vt:lpstr>النص – الخط واختيار التنسيق </vt:lpstr>
      <vt:lpstr>المحتوى -  الدقة</vt:lpstr>
      <vt:lpstr>التدقيق الإملائي التدقيق النحوي </vt:lpstr>
      <vt:lpstr>استخدام الرسومات </vt:lpstr>
      <vt:lpstr>الفعالية</vt:lpstr>
      <vt:lpstr>العرض</vt:lpstr>
      <vt:lpstr>إنشاء الشرائح</vt:lpstr>
      <vt:lpstr>المراحل الانتقالية للشرائح</vt:lpstr>
      <vt:lpstr>صور- كليب أرت -الخلفية</vt:lpstr>
      <vt:lpstr>تكنولوجيا الاتصال</vt:lpstr>
      <vt:lpstr>معايير الملصق الأساسية</vt:lpstr>
      <vt:lpstr>إستخدام وقت الحصة</vt:lpstr>
      <vt:lpstr>الرسومات – وأصالة إنشائها</vt:lpstr>
      <vt:lpstr>العناصر المطلوبة</vt:lpstr>
      <vt:lpstr>المحتوى - الدقة</vt:lpstr>
      <vt:lpstr>القواعد النحوية</vt:lpstr>
      <vt:lpstr>المسميات</vt:lpstr>
      <vt:lpstr>PowerPoint Presentation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Technology and Pedagogy Mix? How Technology Can Help You Deliver Your Message   كيف يمكن للتكنولوجيا مساعدة فى إيصال رسالتك؟</dc:title>
  <dc:creator>almadawy</dc:creator>
  <cp:lastModifiedBy>almadawy</cp:lastModifiedBy>
  <cp:revision>31</cp:revision>
  <dcterms:created xsi:type="dcterms:W3CDTF">2013-01-28T15:29:57Z</dcterms:created>
  <dcterms:modified xsi:type="dcterms:W3CDTF">2013-02-12T22:27:02Z</dcterms:modified>
</cp:coreProperties>
</file>