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56"/>
  </p:notesMasterIdLst>
  <p:sldIdLst>
    <p:sldId id="382" r:id="rId2"/>
    <p:sldId id="257" r:id="rId3"/>
    <p:sldId id="374" r:id="rId4"/>
    <p:sldId id="302" r:id="rId5"/>
    <p:sldId id="375" r:id="rId6"/>
    <p:sldId id="376" r:id="rId7"/>
    <p:sldId id="305" r:id="rId8"/>
    <p:sldId id="306" r:id="rId9"/>
    <p:sldId id="309" r:id="rId10"/>
    <p:sldId id="322" r:id="rId11"/>
    <p:sldId id="331" r:id="rId12"/>
    <p:sldId id="323" r:id="rId13"/>
    <p:sldId id="329" r:id="rId14"/>
    <p:sldId id="324" r:id="rId15"/>
    <p:sldId id="330" r:id="rId16"/>
    <p:sldId id="325" r:id="rId17"/>
    <p:sldId id="332" r:id="rId18"/>
    <p:sldId id="307" r:id="rId19"/>
    <p:sldId id="308" r:id="rId20"/>
    <p:sldId id="310" r:id="rId21"/>
    <p:sldId id="311" r:id="rId22"/>
    <p:sldId id="312" r:id="rId23"/>
    <p:sldId id="313" r:id="rId24"/>
    <p:sldId id="370" r:id="rId25"/>
    <p:sldId id="381" r:id="rId26"/>
    <p:sldId id="314" r:id="rId27"/>
    <p:sldId id="315" r:id="rId28"/>
    <p:sldId id="316" r:id="rId29"/>
    <p:sldId id="317" r:id="rId30"/>
    <p:sldId id="318" r:id="rId31"/>
    <p:sldId id="319" r:id="rId32"/>
    <p:sldId id="320" r:id="rId33"/>
    <p:sldId id="321" r:id="rId34"/>
    <p:sldId id="377" r:id="rId35"/>
    <p:sldId id="270" r:id="rId36"/>
    <p:sldId id="327" r:id="rId37"/>
    <p:sldId id="378" r:id="rId38"/>
    <p:sldId id="337" r:id="rId39"/>
    <p:sldId id="338" r:id="rId40"/>
    <p:sldId id="353" r:id="rId41"/>
    <p:sldId id="354" r:id="rId42"/>
    <p:sldId id="355" r:id="rId43"/>
    <p:sldId id="359" r:id="rId44"/>
    <p:sldId id="356" r:id="rId45"/>
    <p:sldId id="364" r:id="rId46"/>
    <p:sldId id="363" r:id="rId47"/>
    <p:sldId id="362" r:id="rId48"/>
    <p:sldId id="361" r:id="rId49"/>
    <p:sldId id="366" r:id="rId50"/>
    <p:sldId id="365" r:id="rId51"/>
    <p:sldId id="360" r:id="rId52"/>
    <p:sldId id="367" r:id="rId53"/>
    <p:sldId id="379" r:id="rId54"/>
    <p:sldId id="380"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070" autoAdjust="0"/>
    <p:restoredTop sz="91403" autoAdjust="0"/>
  </p:normalViewPr>
  <p:slideViewPr>
    <p:cSldViewPr>
      <p:cViewPr varScale="1">
        <p:scale>
          <a:sx n="50" d="100"/>
          <a:sy n="50" d="100"/>
        </p:scale>
        <p:origin x="-54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pPr>
              <a:defRPr/>
            </a:pPr>
            <a:fld id="{66352E02-4676-4F44-9BC4-EE11930C6614}" type="datetimeFigureOut">
              <a:rPr lang="ar-SY"/>
              <a:pPr>
                <a:defRPr/>
              </a:pPr>
              <a:t>02/06/1433</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Y" noProof="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pPr>
              <a:defRPr/>
            </a:pPr>
            <a:fld id="{DD445F5D-7BEA-4B76-8577-3C3C928DCB45}" type="slidenum">
              <a:rPr lang="ar-SY"/>
              <a:pPr>
                <a:defRPr/>
              </a:pPr>
              <a:t>‹#›</a:t>
            </a:fld>
            <a:endParaRPr lang="ar-SY"/>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0329797-94F7-47B8-8F96-627AD136DA32}" type="slidenum">
              <a:rPr lang="en-US" smtClean="0"/>
              <a:pPr/>
              <a:t>4</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a:lstStyle/>
          <a:p>
            <a:pPr eaLnBrk="1" hangingPunct="1">
              <a:spcBef>
                <a:spcPct val="0"/>
              </a:spcBef>
            </a:pPr>
            <a:endParaRPr lang="ar-SY"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69F2743-E84D-4598-A67B-41FA32BF04AA}" type="slidenum">
              <a:rPr lang="en-US" smtClean="0"/>
              <a:pPr/>
              <a:t>8</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a:lstStyle/>
          <a:p>
            <a:pPr eaLnBrk="1" hangingPunct="1">
              <a:spcBef>
                <a:spcPct val="0"/>
              </a:spcBef>
            </a:pPr>
            <a:endParaRPr lang="ar-SY"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180BB4C-9C4B-46D3-B650-6C767B3C8A1D}" type="slidenum">
              <a:rPr lang="en-US" smtClean="0"/>
              <a:pPr/>
              <a:t>9</a:t>
            </a:fld>
            <a:endParaRPr 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a:lstStyle/>
          <a:p>
            <a:pPr eaLnBrk="1" hangingPunct="1">
              <a:spcBef>
                <a:spcPct val="0"/>
              </a:spcBef>
            </a:pPr>
            <a:endParaRPr lang="ar-SY"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6701B30-2FC9-44E3-BE12-877783F5D9C1}" type="slidenum">
              <a:rPr lang="en-US" smtClean="0"/>
              <a:pPr/>
              <a:t>10</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a:lstStyle/>
          <a:p>
            <a:pPr eaLnBrk="1" hangingPunct="1">
              <a:spcBef>
                <a:spcPct val="0"/>
              </a:spcBef>
            </a:pPr>
            <a:endParaRPr lang="ar-SY"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D4E3BE9-17C0-436D-942D-07D4D18F06C6}" type="slidenum">
              <a:rPr lang="en-US" smtClean="0"/>
              <a:pPr/>
              <a:t>12</a:t>
            </a:fld>
            <a:endParaRPr lang="en-US" smtClean="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a:lstStyle/>
          <a:p>
            <a:pPr eaLnBrk="1" hangingPunct="1">
              <a:spcBef>
                <a:spcPct val="0"/>
              </a:spcBef>
            </a:pPr>
            <a:endParaRPr lang="ar-SY"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CE3DE23-83EC-4849-A31B-7DAD5EC2FB25}" type="slidenum">
              <a:rPr lang="en-US" smtClean="0"/>
              <a:pPr/>
              <a:t>14</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a:lstStyle/>
          <a:p>
            <a:pPr eaLnBrk="1" hangingPunct="1">
              <a:spcBef>
                <a:spcPct val="0"/>
              </a:spcBef>
            </a:pPr>
            <a:endParaRPr lang="ar-SY"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B9353F-31D1-41EF-B902-86084D5B9CF7}" type="slidenum">
              <a:rPr lang="en-US" smtClean="0"/>
              <a:pPr/>
              <a:t>16</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a:lstStyle/>
          <a:p>
            <a:pPr eaLnBrk="1" hangingPunct="1">
              <a:spcBef>
                <a:spcPct val="0"/>
              </a:spcBef>
            </a:pPr>
            <a:endParaRPr lang="ar-SY"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4BF5728-CF34-419C-A5DD-5A4B213996F4}" type="slidenum">
              <a:rPr lang="en-US" smtClean="0"/>
              <a:pPr/>
              <a:t>20</a:t>
            </a:fld>
            <a:endParaRPr lang="en-US"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a:lstStyle/>
          <a:p>
            <a:pPr eaLnBrk="1" hangingPunct="1">
              <a:spcBef>
                <a:spcPct val="0"/>
              </a:spcBef>
            </a:pPr>
            <a:endParaRPr lang="ar-SY"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E14FDF-0CFE-4DEA-A998-847B973E48C9}" type="slidenum">
              <a:rPr lang="en-US" smtClean="0"/>
              <a:pPr/>
              <a:t>34</a:t>
            </a:fld>
            <a:endParaRPr 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pPr marL="228600" indent="-228600" eaLnBrk="1" hangingPunct="1">
              <a:buFontTx/>
              <a:buAutoNum type="arabicPeriod"/>
            </a:pPr>
            <a:endParaRPr lang="ar-SY"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1"/>
            <a:ext cx="84582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pPr>
              <a:defRPr/>
            </a:pPr>
            <a:endParaRPr lang="en-US" altLang="en-US"/>
          </a:p>
        </p:txBody>
      </p:sp>
      <p:sp>
        <p:nvSpPr>
          <p:cNvPr id="2" name="عنصر نائب للتذييل 1"/>
          <p:cNvSpPr>
            <a:spLocks noGrp="1"/>
          </p:cNvSpPr>
          <p:nvPr>
            <p:ph type="ftr" sz="quarter" idx="11"/>
          </p:nvPr>
        </p:nvSpPr>
        <p:spPr/>
        <p:txBody>
          <a:bodyPr/>
          <a:lstStyle/>
          <a:p>
            <a:pPr>
              <a:defRPr/>
            </a:pPr>
            <a:endParaRPr lang="en-US" altLang="en-US"/>
          </a:p>
        </p:txBody>
      </p:sp>
      <p:sp>
        <p:nvSpPr>
          <p:cNvPr id="15" name="عنصر نائب لرقم الشريحة 14"/>
          <p:cNvSpPr>
            <a:spLocks noGrp="1"/>
          </p:cNvSpPr>
          <p:nvPr>
            <p:ph type="sldNum" sz="quarter" idx="12"/>
          </p:nvPr>
        </p:nvSpPr>
        <p:spPr>
          <a:xfrm>
            <a:off x="8229600" y="6473952"/>
            <a:ext cx="758952" cy="246888"/>
          </a:xfrm>
        </p:spPr>
        <p:txBody>
          <a:bodyPr/>
          <a:lstStyle/>
          <a:p>
            <a:pPr>
              <a:defRPr/>
            </a:pPr>
            <a:fld id="{ABAC6D02-1C3F-46E3-B9BD-7144871D93E1}" type="slidenum">
              <a:rPr lang="en-US" altLang="en-US" smtClean="0"/>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a:defRPr/>
            </a:pPr>
            <a:endParaRPr lang="en-US" altLang="en-US"/>
          </a:p>
        </p:txBody>
      </p:sp>
      <p:sp>
        <p:nvSpPr>
          <p:cNvPr id="5" name="عنصر نائب للتذييل 4"/>
          <p:cNvSpPr>
            <a:spLocks noGrp="1"/>
          </p:cNvSpPr>
          <p:nvPr>
            <p:ph type="ftr" sz="quarter" idx="11"/>
          </p:nvPr>
        </p:nvSpPr>
        <p:spPr/>
        <p:txBody>
          <a:bodyPr/>
          <a:lstStyle/>
          <a:p>
            <a:pPr>
              <a:defRPr/>
            </a:pPr>
            <a:endParaRPr lang="en-US" altLang="en-US"/>
          </a:p>
        </p:txBody>
      </p:sp>
      <p:sp>
        <p:nvSpPr>
          <p:cNvPr id="6" name="عنصر نائب لرقم الشريحة 5"/>
          <p:cNvSpPr>
            <a:spLocks noGrp="1"/>
          </p:cNvSpPr>
          <p:nvPr>
            <p:ph type="sldNum" sz="quarter" idx="12"/>
          </p:nvPr>
        </p:nvSpPr>
        <p:spPr/>
        <p:txBody>
          <a:bodyPr/>
          <a:lstStyle/>
          <a:p>
            <a:pPr>
              <a:defRPr/>
            </a:pPr>
            <a:fld id="{4B1CA91D-39F0-438C-8A3E-0B3F8E578FA0}"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a:defRPr/>
            </a:pPr>
            <a:endParaRPr lang="en-US" altLang="en-US"/>
          </a:p>
        </p:txBody>
      </p:sp>
      <p:sp>
        <p:nvSpPr>
          <p:cNvPr id="5" name="عنصر نائب للتذييل 4"/>
          <p:cNvSpPr>
            <a:spLocks noGrp="1"/>
          </p:cNvSpPr>
          <p:nvPr>
            <p:ph type="ftr" sz="quarter" idx="11"/>
          </p:nvPr>
        </p:nvSpPr>
        <p:spPr/>
        <p:txBody>
          <a:bodyPr/>
          <a:lstStyle/>
          <a:p>
            <a:pPr>
              <a:defRPr/>
            </a:pPr>
            <a:endParaRPr lang="en-US" altLang="en-US"/>
          </a:p>
        </p:txBody>
      </p:sp>
      <p:sp>
        <p:nvSpPr>
          <p:cNvPr id="6" name="عنصر نائب لرقم الشريحة 5"/>
          <p:cNvSpPr>
            <a:spLocks noGrp="1"/>
          </p:cNvSpPr>
          <p:nvPr>
            <p:ph type="sldNum" sz="quarter" idx="12"/>
          </p:nvPr>
        </p:nvSpPr>
        <p:spPr/>
        <p:txBody>
          <a:bodyPr/>
          <a:lstStyle/>
          <a:p>
            <a:pPr>
              <a:defRPr/>
            </a:pPr>
            <a:fld id="{1D7898F9-341B-48CE-82A0-9AF686C9EFC2}" type="slidenum">
              <a:rPr lang="en-US" altLang="en-US" smtClean="0"/>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22238"/>
            <a:ext cx="7543800" cy="1295400"/>
          </a:xfrm>
        </p:spPr>
        <p:txBody>
          <a:bodyPr/>
          <a:lstStyle/>
          <a:p>
            <a:r>
              <a:rPr lang="ar-SA" smtClean="0"/>
              <a:t>انقر لتحرير نمط العنوان الرئيسي</a:t>
            </a:r>
            <a:endParaRPr lang="ar-SY"/>
          </a:p>
        </p:txBody>
      </p:sp>
      <p:sp>
        <p:nvSpPr>
          <p:cNvPr id="3" name="عنصر نائب للنص 2"/>
          <p:cNvSpPr>
            <a:spLocks noGrp="1"/>
          </p:cNvSpPr>
          <p:nvPr>
            <p:ph type="body" sz="half" idx="1"/>
          </p:nvPr>
        </p:nvSpPr>
        <p:spPr>
          <a:xfrm>
            <a:off x="457200" y="1719263"/>
            <a:ext cx="4038600" cy="441166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648200" y="1719263"/>
            <a:ext cx="4038600" cy="441166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F171D801-4E6A-4B1F-AA75-7BB3353DD43B}"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pPr>
              <a:defRPr/>
            </a:pPr>
            <a:endParaRPr lang="en-US" altLang="en-US"/>
          </a:p>
        </p:txBody>
      </p:sp>
      <p:sp>
        <p:nvSpPr>
          <p:cNvPr id="19" name="عنصر نائب للتذييل 18"/>
          <p:cNvSpPr>
            <a:spLocks noGrp="1"/>
          </p:cNvSpPr>
          <p:nvPr>
            <p:ph type="ftr" sz="quarter" idx="11"/>
          </p:nvPr>
        </p:nvSpPr>
        <p:spPr>
          <a:xfrm>
            <a:off x="3581400" y="76200"/>
            <a:ext cx="2895600" cy="288925"/>
          </a:xfrm>
        </p:spPr>
        <p:txBody>
          <a:bodyPr/>
          <a:lstStyle/>
          <a:p>
            <a:pPr>
              <a:defRPr/>
            </a:pPr>
            <a:endParaRPr lang="en-US" altLang="en-US"/>
          </a:p>
        </p:txBody>
      </p:sp>
      <p:sp>
        <p:nvSpPr>
          <p:cNvPr id="16" name="عنصر نائب لرقم الشريحة 15"/>
          <p:cNvSpPr>
            <a:spLocks noGrp="1"/>
          </p:cNvSpPr>
          <p:nvPr>
            <p:ph type="sldNum" sz="quarter" idx="12"/>
          </p:nvPr>
        </p:nvSpPr>
        <p:spPr>
          <a:xfrm>
            <a:off x="8229600" y="6473952"/>
            <a:ext cx="758952" cy="246888"/>
          </a:xfrm>
        </p:spPr>
        <p:txBody>
          <a:bodyPr/>
          <a:lstStyle/>
          <a:p>
            <a:pPr>
              <a:defRPr/>
            </a:pPr>
            <a:fld id="{27050DF4-9254-4E76-A095-0E3865FAA9AB}"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pPr>
              <a:defRPr/>
            </a:pPr>
            <a:endParaRPr lang="en-US" altLang="en-US"/>
          </a:p>
        </p:txBody>
      </p:sp>
      <p:sp>
        <p:nvSpPr>
          <p:cNvPr id="11" name="عنصر نائب للتذييل 10"/>
          <p:cNvSpPr>
            <a:spLocks noGrp="1"/>
          </p:cNvSpPr>
          <p:nvPr>
            <p:ph type="ftr" sz="quarter" idx="11"/>
          </p:nvPr>
        </p:nvSpPr>
        <p:spPr/>
        <p:txBody>
          <a:bodyPr/>
          <a:lstStyle/>
          <a:p>
            <a:pPr>
              <a:defRPr/>
            </a:pPr>
            <a:endParaRPr lang="en-US" altLang="en-US"/>
          </a:p>
        </p:txBody>
      </p:sp>
      <p:sp>
        <p:nvSpPr>
          <p:cNvPr id="16" name="عنصر نائب لرقم الشريحة 15"/>
          <p:cNvSpPr>
            <a:spLocks noGrp="1"/>
          </p:cNvSpPr>
          <p:nvPr>
            <p:ph type="sldNum" sz="quarter" idx="12"/>
          </p:nvPr>
        </p:nvSpPr>
        <p:spPr/>
        <p:txBody>
          <a:bodyPr/>
          <a:lstStyle/>
          <a:p>
            <a:pPr>
              <a:defRPr/>
            </a:pPr>
            <a:fld id="{F8D5E3FB-0EF7-4532-911C-204A82DA5984}" type="slidenum">
              <a:rPr lang="en-US" altLang="en-US" smtClean="0"/>
              <a:pPr>
                <a:defRPr/>
              </a:pPr>
              <a:t>‹#›</a:t>
            </a:fld>
            <a:endParaRPr lang="en-US" altLang="en-US"/>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pPr>
              <a:defRPr/>
            </a:pPr>
            <a:endParaRPr lang="en-US" altLang="en-US"/>
          </a:p>
        </p:txBody>
      </p:sp>
      <p:sp>
        <p:nvSpPr>
          <p:cNvPr id="10" name="عنصر نائب للتذييل 9"/>
          <p:cNvSpPr>
            <a:spLocks noGrp="1"/>
          </p:cNvSpPr>
          <p:nvPr>
            <p:ph type="ftr" sz="quarter" idx="11"/>
          </p:nvPr>
        </p:nvSpPr>
        <p:spPr/>
        <p:txBody>
          <a:bodyPr/>
          <a:lstStyle/>
          <a:p>
            <a:pPr>
              <a:defRPr/>
            </a:pPr>
            <a:endParaRPr lang="en-US" altLang="en-US"/>
          </a:p>
        </p:txBody>
      </p:sp>
      <p:sp>
        <p:nvSpPr>
          <p:cNvPr id="31" name="عنصر نائب لرقم الشريحة 30"/>
          <p:cNvSpPr>
            <a:spLocks noGrp="1"/>
          </p:cNvSpPr>
          <p:nvPr>
            <p:ph type="sldNum" sz="quarter" idx="12"/>
          </p:nvPr>
        </p:nvSpPr>
        <p:spPr/>
        <p:txBody>
          <a:bodyPr/>
          <a:lstStyle/>
          <a:p>
            <a:pPr>
              <a:defRPr/>
            </a:pPr>
            <a:fld id="{F32B5E5E-D939-4A86-8E97-7F82341752AA}" type="slidenum">
              <a:rPr lang="en-US" altLang="en-US" smtClean="0"/>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pPr>
              <a:defRPr/>
            </a:pPr>
            <a:endParaRPr lang="en-US" altLang="en-US"/>
          </a:p>
        </p:txBody>
      </p:sp>
      <p:sp>
        <p:nvSpPr>
          <p:cNvPr id="6" name="عنصر نائب للتذييل 5"/>
          <p:cNvSpPr>
            <a:spLocks noGrp="1"/>
          </p:cNvSpPr>
          <p:nvPr>
            <p:ph type="ftr" sz="quarter" idx="11"/>
          </p:nvPr>
        </p:nvSpPr>
        <p:spPr/>
        <p:txBody>
          <a:bodyPr/>
          <a:lstStyle/>
          <a:p>
            <a:pPr>
              <a:defRPr/>
            </a:pPr>
            <a:endParaRPr lang="en-US" altLang="en-US"/>
          </a:p>
        </p:txBody>
      </p:sp>
      <p:sp>
        <p:nvSpPr>
          <p:cNvPr id="7" name="عنصر نائب لرقم الشريحة 6"/>
          <p:cNvSpPr>
            <a:spLocks noGrp="1"/>
          </p:cNvSpPr>
          <p:nvPr>
            <p:ph type="sldNum" sz="quarter" idx="12"/>
          </p:nvPr>
        </p:nvSpPr>
        <p:spPr>
          <a:xfrm>
            <a:off x="8229600" y="6477000"/>
            <a:ext cx="762000" cy="246888"/>
          </a:xfrm>
        </p:spPr>
        <p:txBody>
          <a:bodyPr/>
          <a:lstStyle/>
          <a:p>
            <a:pPr>
              <a:defRPr/>
            </a:pPr>
            <a:fld id="{B9D674F1-954F-4AD5-8D49-62577F7E8B1A}" type="slidenum">
              <a:rPr lang="en-US" altLang="en-US" smtClean="0"/>
              <a:pPr>
                <a:defRPr/>
              </a:pPr>
              <a:t>‹#›</a:t>
            </a:fld>
            <a:endParaRPr lang="en-US" altLang="en-US"/>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pPr>
              <a:defRPr/>
            </a:pPr>
            <a:endParaRPr lang="en-US" altLang="en-US"/>
          </a:p>
        </p:txBody>
      </p:sp>
      <p:sp>
        <p:nvSpPr>
          <p:cNvPr id="21" name="عنصر نائب للتذييل 20"/>
          <p:cNvSpPr>
            <a:spLocks noGrp="1"/>
          </p:cNvSpPr>
          <p:nvPr>
            <p:ph type="ftr" sz="quarter" idx="11"/>
          </p:nvPr>
        </p:nvSpPr>
        <p:spPr/>
        <p:txBody>
          <a:bodyPr/>
          <a:lstStyle/>
          <a:p>
            <a:pPr>
              <a:defRPr/>
            </a:pPr>
            <a:endParaRPr lang="en-US" altLang="en-US"/>
          </a:p>
        </p:txBody>
      </p:sp>
      <p:sp>
        <p:nvSpPr>
          <p:cNvPr id="6" name="عنصر نائب لرقم الشريحة 5"/>
          <p:cNvSpPr>
            <a:spLocks noGrp="1"/>
          </p:cNvSpPr>
          <p:nvPr>
            <p:ph type="sldNum" sz="quarter" idx="12"/>
          </p:nvPr>
        </p:nvSpPr>
        <p:spPr/>
        <p:txBody>
          <a:bodyPr/>
          <a:lstStyle/>
          <a:p>
            <a:pPr>
              <a:defRPr/>
            </a:pPr>
            <a:fld id="{0B2F4222-23CA-4A4D-A52E-B5B419843B62}" type="slidenum">
              <a:rPr lang="en-US" altLang="en-US" smtClean="0"/>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pPr>
              <a:defRPr/>
            </a:pPr>
            <a:endParaRPr lang="en-US" altLang="en-US"/>
          </a:p>
        </p:txBody>
      </p:sp>
      <p:sp>
        <p:nvSpPr>
          <p:cNvPr id="24" name="عنصر نائب للتذييل 23"/>
          <p:cNvSpPr>
            <a:spLocks noGrp="1"/>
          </p:cNvSpPr>
          <p:nvPr>
            <p:ph type="ftr" sz="quarter" idx="11"/>
          </p:nvPr>
        </p:nvSpPr>
        <p:spPr/>
        <p:txBody>
          <a:bodyPr/>
          <a:lstStyle/>
          <a:p>
            <a:pPr>
              <a:defRPr/>
            </a:pPr>
            <a:endParaRPr lang="en-US" altLang="en-US"/>
          </a:p>
        </p:txBody>
      </p:sp>
      <p:sp>
        <p:nvSpPr>
          <p:cNvPr id="7" name="عنصر نائب لرقم الشريحة 6"/>
          <p:cNvSpPr>
            <a:spLocks noGrp="1"/>
          </p:cNvSpPr>
          <p:nvPr>
            <p:ph type="sldNum" sz="quarter" idx="12"/>
          </p:nvPr>
        </p:nvSpPr>
        <p:spPr/>
        <p:txBody>
          <a:bodyPr/>
          <a:lstStyle/>
          <a:p>
            <a:pPr>
              <a:defRPr/>
            </a:pPr>
            <a:fld id="{76678AA5-EFAE-4512-B542-E12E0F14C185}"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pPr>
              <a:defRPr/>
            </a:pPr>
            <a:endParaRPr lang="en-US" altLang="en-US"/>
          </a:p>
        </p:txBody>
      </p:sp>
      <p:sp>
        <p:nvSpPr>
          <p:cNvPr id="29" name="عنصر نائب للتذييل 28"/>
          <p:cNvSpPr>
            <a:spLocks noGrp="1"/>
          </p:cNvSpPr>
          <p:nvPr>
            <p:ph type="ftr" sz="quarter" idx="11"/>
          </p:nvPr>
        </p:nvSpPr>
        <p:spPr/>
        <p:txBody>
          <a:bodyPr/>
          <a:lstStyle/>
          <a:p>
            <a:pPr>
              <a:defRPr/>
            </a:pPr>
            <a:endParaRPr lang="en-US" altLang="en-US"/>
          </a:p>
        </p:txBody>
      </p:sp>
      <p:sp>
        <p:nvSpPr>
          <p:cNvPr id="7" name="عنصر نائب لرقم الشريحة 6"/>
          <p:cNvSpPr>
            <a:spLocks noGrp="1"/>
          </p:cNvSpPr>
          <p:nvPr>
            <p:ph type="sldNum" sz="quarter" idx="12"/>
          </p:nvPr>
        </p:nvSpPr>
        <p:spPr/>
        <p:txBody>
          <a:bodyPr/>
          <a:lstStyle/>
          <a:p>
            <a:pPr>
              <a:defRPr/>
            </a:pPr>
            <a:fld id="{9D2EF12D-A903-4AD8-9C12-D548A13D9CD0}" type="slidenum">
              <a:rPr lang="en-US" altLang="en-US" smtClean="0"/>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pPr>
              <a:defRPr/>
            </a:pPr>
            <a:endParaRPr lang="en-US" altLang="en-US"/>
          </a:p>
        </p:txBody>
      </p:sp>
      <p:sp>
        <p:nvSpPr>
          <p:cNvPr id="5" name="عنصر نائب للتذييل 4"/>
          <p:cNvSpPr>
            <a:spLocks noGrp="1"/>
          </p:cNvSpPr>
          <p:nvPr>
            <p:ph type="ftr" sz="quarter" idx="11"/>
          </p:nvPr>
        </p:nvSpPr>
        <p:spPr/>
        <p:txBody>
          <a:bodyPr/>
          <a:lstStyle/>
          <a:p>
            <a:pPr>
              <a:defRPr/>
            </a:pPr>
            <a:endParaRPr lang="en-US" altLang="en-US"/>
          </a:p>
        </p:txBody>
      </p:sp>
      <p:sp>
        <p:nvSpPr>
          <p:cNvPr id="31" name="عنصر نائب لرقم الشريحة 30"/>
          <p:cNvSpPr>
            <a:spLocks noGrp="1"/>
          </p:cNvSpPr>
          <p:nvPr>
            <p:ph type="sldNum" sz="quarter" idx="12"/>
          </p:nvPr>
        </p:nvSpPr>
        <p:spPr/>
        <p:txBody>
          <a:bodyPr/>
          <a:lstStyle/>
          <a:p>
            <a:pPr>
              <a:defRPr/>
            </a:pPr>
            <a:fld id="{D575E874-8CDF-4773-9324-C3CACDAE52D8}" type="slidenum">
              <a:rPr lang="en-US" altLang="en-US" smtClean="0"/>
              <a:pPr>
                <a:defRPr/>
              </a:pPr>
              <a:t>‹#›</a:t>
            </a:fld>
            <a:endParaRPr lang="en-US" altLang="en-US"/>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ltLang="en-US"/>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ltLang="en-US"/>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540040E6-5286-46CC-9D19-0ED0DA2EF2D1}" type="slidenum">
              <a:rPr lang="en-US" altLang="en-US" smtClean="0"/>
              <a:pPr>
                <a:defRPr/>
              </a:pPr>
              <a:t>‹#›</a:t>
            </a:fld>
            <a:endParaRPr lang="en-US" altLang="en-US"/>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notesSlide" Target="../notesSlides/notesSlide7.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1.gif"/><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1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Homopolar_motor" TargetMode="External"/><Relationship Id="rId2" Type="http://schemas.openxmlformats.org/officeDocument/2006/relationships/hyperlink" Target="http://en.wikipedia.org/wiki/Michael_Faraday" TargetMode="External"/><Relationship Id="rId1" Type="http://schemas.openxmlformats.org/officeDocument/2006/relationships/slideLayout" Target="../slideLayouts/slideLayout12.xml"/><Relationship Id="rId4" Type="http://schemas.openxmlformats.org/officeDocument/2006/relationships/hyperlink" Target="http://en.wikipedia.org/wiki/Ball_bearing_motor"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Armature_(electrical_engineering)" TargetMode="External"/><Relationship Id="rId2" Type="http://schemas.openxmlformats.org/officeDocument/2006/relationships/hyperlink" Target="http://en.wikipedia.org/wiki/Brushed_DC_electric_motor" TargetMode="External"/><Relationship Id="rId1" Type="http://schemas.openxmlformats.org/officeDocument/2006/relationships/slideLayout" Target="../slideLayouts/slideLayout12.xml"/><Relationship Id="rId4" Type="http://schemas.openxmlformats.org/officeDocument/2006/relationships/hyperlink" Target="http://en.wikipedia.org/wiki/Commutator_(electri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Friction" TargetMode="External"/><Relationship Id="rId2" Type="http://schemas.openxmlformats.org/officeDocument/2006/relationships/hyperlink" Target="http://en.wikipedia.org/wiki/Commutator_(electric)" TargetMode="External"/><Relationship Id="rId1" Type="http://schemas.openxmlformats.org/officeDocument/2006/relationships/slideLayout" Target="../slideLayouts/slideLayout12.xml"/><Relationship Id="rId5" Type="http://schemas.openxmlformats.org/officeDocument/2006/relationships/hyperlink" Target="http://en.wikipedia.org/wiki/Resistivity" TargetMode="External"/><Relationship Id="rId4" Type="http://schemas.openxmlformats.org/officeDocument/2006/relationships/hyperlink" Target="http://en.wikipedia.org/wiki/Inductanc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Radio_frequency_interference" TargetMode="External"/><Relationship Id="rId2" Type="http://schemas.openxmlformats.org/officeDocument/2006/relationships/hyperlink" Target="http://en.wikipedia.org/wiki/Electrical_noise"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hyperlink" Target="http://en.wikipedia.org/wiki/Valve_float" TargetMode="Externa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en.wikipedia.org/wiki/Electric_motor" TargetMode="External"/><Relationship Id="rId2" Type="http://schemas.openxmlformats.org/officeDocument/2006/relationships/hyperlink" Target="http://en.wikipedia.org/wiki/Brushless_DC_electric_motor" TargetMode="External"/><Relationship Id="rId1" Type="http://schemas.openxmlformats.org/officeDocument/2006/relationships/slideLayout" Target="../slideLayouts/slideLayout12.xml"/><Relationship Id="rId6" Type="http://schemas.openxmlformats.org/officeDocument/2006/relationships/hyperlink" Target="http://en.wikipedia.org/wiki/Hall_effect_sensor" TargetMode="External"/><Relationship Id="rId5" Type="http://schemas.openxmlformats.org/officeDocument/2006/relationships/hyperlink" Target="http://en.wikipedia.org/wiki/Stepper_motor" TargetMode="External"/><Relationship Id="rId4" Type="http://schemas.openxmlformats.org/officeDocument/2006/relationships/hyperlink" Target="http://en.wikipedia.org/wiki/Direct_current"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en.wikipedia.org/wiki/CD-ROM" TargetMode="External"/><Relationship Id="rId3" Type="http://schemas.openxmlformats.org/officeDocument/2006/relationships/hyperlink" Target="http://en.wikipedia.org/wiki/Variable-frequency_drive" TargetMode="External"/><Relationship Id="rId7" Type="http://schemas.openxmlformats.org/officeDocument/2006/relationships/hyperlink" Target="http://en.wikipedia.org/wiki/CD" TargetMode="External"/><Relationship Id="rId2" Type="http://schemas.openxmlformats.org/officeDocument/2006/relationships/hyperlink" Target="http://en.wikipedia.org/wiki/Electromotive_force" TargetMode="External"/><Relationship Id="rId1" Type="http://schemas.openxmlformats.org/officeDocument/2006/relationships/slideLayout" Target="../slideLayouts/slideLayout12.xml"/><Relationship Id="rId6" Type="http://schemas.openxmlformats.org/officeDocument/2006/relationships/hyperlink" Target="http://en.wikipedia.org/wiki/Video_cassette_recorder" TargetMode="External"/><Relationship Id="rId11" Type="http://schemas.openxmlformats.org/officeDocument/2006/relationships/hyperlink" Target="http://en.wikipedia.org/wiki/Photocopier" TargetMode="External"/><Relationship Id="rId5" Type="http://schemas.openxmlformats.org/officeDocument/2006/relationships/hyperlink" Target="http://en.wikipedia.org/wiki/Disk_drive" TargetMode="External"/><Relationship Id="rId10" Type="http://schemas.openxmlformats.org/officeDocument/2006/relationships/hyperlink" Target="http://en.wikipedia.org/wiki/Laser_printer" TargetMode="External"/><Relationship Id="rId4" Type="http://schemas.openxmlformats.org/officeDocument/2006/relationships/hyperlink" Target="http://en.wikipedia.org/wiki/Radio_control" TargetMode="External"/><Relationship Id="rId9" Type="http://schemas.openxmlformats.org/officeDocument/2006/relationships/hyperlink" Target="http://en.wikipedia.org/wiki/Fan_(mechanica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en.wikipedia.org/wiki/Commutator_(electric)" TargetMode="External"/><Relationship Id="rId2" Type="http://schemas.openxmlformats.org/officeDocument/2006/relationships/hyperlink" Target="http://en.wikipedia.org/wiki/Bearing_(mechanical)" TargetMode="External"/><Relationship Id="rId1" Type="http://schemas.openxmlformats.org/officeDocument/2006/relationships/slideLayout" Target="../slideLayouts/slideLayout12.xml"/><Relationship Id="rId4" Type="http://schemas.openxmlformats.org/officeDocument/2006/relationships/hyperlink" Target="http://en.wikipedia.org/wiki/Tachometer"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en.wikipedia.org/wiki/Electric_vehicle" TargetMode="External"/><Relationship Id="rId2" Type="http://schemas.openxmlformats.org/officeDocument/2006/relationships/hyperlink" Target="http://en.wikipedia.org/wiki/Watt" TargetMode="Externa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http://en.wikipedia.org/wiki/Stator" TargetMode="External"/><Relationship Id="rId2" Type="http://schemas.openxmlformats.org/officeDocument/2006/relationships/hyperlink" Target="http://en.wikipedia.org/wiki/Acceleration"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3" Type="http://schemas.openxmlformats.org/officeDocument/2006/relationships/hyperlink" Target="http://en.wikipedia.org/wiki/Steel" TargetMode="External"/><Relationship Id="rId2" Type="http://schemas.openxmlformats.org/officeDocument/2006/relationships/hyperlink" Target="http://en.wikipedia.org/wiki/Copper" TargetMode="External"/><Relationship Id="rId1" Type="http://schemas.openxmlformats.org/officeDocument/2006/relationships/slideLayout" Target="../slideLayouts/slideLayout12.xml"/><Relationship Id="rId6" Type="http://schemas.openxmlformats.org/officeDocument/2006/relationships/hyperlink" Target="http://en.wikipedia.org/wiki/Aluminium" TargetMode="External"/><Relationship Id="rId5" Type="http://schemas.openxmlformats.org/officeDocument/2006/relationships/hyperlink" Target="http://en.wikipedia.org/wiki/Millisecond" TargetMode="External"/><Relationship Id="rId4" Type="http://schemas.openxmlformats.org/officeDocument/2006/relationships/hyperlink" Target="http://en.wikipedia.org/wiki/Time_constant"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en.wikipedia.org/wiki/Hydraulic_cylinders" TargetMode="Externa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786050" y="1928802"/>
            <a:ext cx="3571900" cy="1222375"/>
          </a:xfrm>
        </p:spPr>
        <p:txBody>
          <a:bodyPr>
            <a:normAutofit/>
          </a:bodyPr>
          <a:lstStyle/>
          <a:p>
            <a:r>
              <a:rPr lang="ar-SA" sz="6000" dirty="0" smtClean="0"/>
              <a:t>حلقة بحث</a:t>
            </a:r>
            <a:endParaRPr lang="en-US" sz="6000" dirty="0" smtClean="0"/>
          </a:p>
        </p:txBody>
      </p:sp>
      <p:pic>
        <p:nvPicPr>
          <p:cNvPr id="53249" name="Picture 1" descr="A"/>
          <p:cNvPicPr>
            <a:picLocks noChangeAspect="1" noChangeArrowheads="1"/>
          </p:cNvPicPr>
          <p:nvPr/>
        </p:nvPicPr>
        <p:blipFill>
          <a:blip r:embed="rId2"/>
          <a:srcRect/>
          <a:stretch>
            <a:fillRect/>
          </a:stretch>
        </p:blipFill>
        <p:spPr bwMode="auto">
          <a:xfrm>
            <a:off x="428595" y="642918"/>
            <a:ext cx="1534293" cy="1500198"/>
          </a:xfrm>
          <a:prstGeom prst="rect">
            <a:avLst/>
          </a:prstGeom>
          <a:noFill/>
          <a:ln w="9525">
            <a:noFill/>
            <a:miter lim="800000"/>
            <a:headEnd/>
            <a:tailEnd/>
          </a:ln>
        </p:spPr>
      </p:pic>
      <p:sp>
        <p:nvSpPr>
          <p:cNvPr id="53250" name="Rectangle 2"/>
          <p:cNvSpPr>
            <a:spLocks noChangeArrowheads="1"/>
          </p:cNvSpPr>
          <p:nvPr/>
        </p:nvSpPr>
        <p:spPr bwMode="auto">
          <a:xfrm>
            <a:off x="5072066" y="214290"/>
            <a:ext cx="385765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70C0"/>
                </a:solidFill>
                <a:effectLst/>
                <a:latin typeface="Algerian" pitchFamily="82" charset="0"/>
                <a:ea typeface="Times New Roman" pitchFamily="18" charset="0"/>
                <a:cs typeface="DecoType Naskh" pitchFamily="2" charset="-78"/>
              </a:rPr>
              <a:t>  </a:t>
            </a:r>
            <a:r>
              <a:rPr kumimoji="0" lang="ar-SA" sz="2800" b="0" i="0" u="none" strike="noStrike" cap="none" normalizeH="0" baseline="0" dirty="0" smtClean="0">
                <a:ln>
                  <a:noFill/>
                </a:ln>
                <a:solidFill>
                  <a:srgbClr val="0070C0"/>
                </a:solidFill>
                <a:effectLst/>
                <a:latin typeface="Algerian" pitchFamily="82" charset="0"/>
                <a:ea typeface="Times New Roman" pitchFamily="18" charset="0"/>
                <a:cs typeface="DecoType Naskh" pitchFamily="2" charset="-78"/>
              </a:rPr>
              <a:t>جامعة حلب</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070C0"/>
                </a:solidFill>
                <a:effectLst/>
                <a:latin typeface="Algerian" pitchFamily="82" charset="0"/>
                <a:ea typeface="Times New Roman" pitchFamily="18" charset="0"/>
                <a:cs typeface="DecoType Naskh" pitchFamily="2" charset="-78"/>
              </a:rPr>
              <a:t>  كلية الهندسة الكهربائية والالكترونية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070C0"/>
                </a:solidFill>
                <a:effectLst/>
                <a:latin typeface="Algerian" pitchFamily="82" charset="0"/>
                <a:ea typeface="Times New Roman" pitchFamily="18" charset="0"/>
                <a:cs typeface="DecoType Naskh" pitchFamily="2" charset="-78"/>
              </a:rPr>
              <a:t>  قسم الآلات و القيادة الكهربائية</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70C0"/>
                </a:solidFill>
                <a:effectLst/>
                <a:latin typeface="Calibri" pitchFamily="34" charset="0"/>
                <a:ea typeface="Times New Roman" pitchFamily="18" charset="0"/>
                <a:cs typeface="DecoType Naskh" pitchFamily="2" charset="-78"/>
              </a:rPr>
              <a:t> </a:t>
            </a:r>
            <a:r>
              <a:rPr kumimoji="0" lang="ar-SA" sz="2800" b="0" i="0" u="none" strike="noStrike" cap="none" normalizeH="0" baseline="0" dirty="0" smtClean="0">
                <a:ln>
                  <a:noFill/>
                </a:ln>
                <a:solidFill>
                  <a:srgbClr val="0070C0"/>
                </a:solidFill>
                <a:effectLst/>
                <a:latin typeface="Calibri" pitchFamily="34" charset="0"/>
                <a:ea typeface="Times New Roman" pitchFamily="18" charset="0"/>
                <a:cs typeface="DecoType Naskh" pitchFamily="2" charset="-78"/>
              </a:rPr>
              <a:t> </a:t>
            </a:r>
            <a:r>
              <a:rPr kumimoji="0" lang="ar-SA" sz="2800" b="0" i="0" u="none" strike="noStrike" cap="none" normalizeH="0" baseline="0" smtClean="0">
                <a:ln>
                  <a:noFill/>
                </a:ln>
                <a:solidFill>
                  <a:srgbClr val="0070C0"/>
                </a:solidFill>
                <a:effectLst/>
                <a:latin typeface="Calibri" pitchFamily="34" charset="0"/>
                <a:ea typeface="Times New Roman" pitchFamily="18" charset="0"/>
                <a:cs typeface="DecoType Naskh" pitchFamily="2" charset="-78"/>
              </a:rPr>
              <a:t>السنة الثالثة</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مستطيل 6"/>
          <p:cNvSpPr/>
          <p:nvPr/>
        </p:nvSpPr>
        <p:spPr>
          <a:xfrm>
            <a:off x="3143240" y="3357562"/>
            <a:ext cx="3071834" cy="584775"/>
          </a:xfrm>
          <a:prstGeom prst="rect">
            <a:avLst/>
          </a:prstGeom>
        </p:spPr>
        <p:txBody>
          <a:bodyPr wrap="square">
            <a:spAutoFit/>
          </a:bodyPr>
          <a:lstStyle/>
          <a:p>
            <a:r>
              <a:rPr lang="en-GB"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d.c</a:t>
            </a:r>
            <a:r>
              <a:rPr lang="en-GB"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Machines</a:t>
            </a:r>
            <a:endParaRPr lang="ar-S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مستطيل 7"/>
          <p:cNvSpPr/>
          <p:nvPr/>
        </p:nvSpPr>
        <p:spPr>
          <a:xfrm>
            <a:off x="6357950" y="5000636"/>
            <a:ext cx="1766830" cy="461665"/>
          </a:xfrm>
          <a:prstGeom prst="rect">
            <a:avLst/>
          </a:prstGeom>
        </p:spPr>
        <p:txBody>
          <a:bodyPr wrap="none">
            <a:spAutoFit/>
          </a:bodyPr>
          <a:lstStyle/>
          <a:p>
            <a:r>
              <a:rPr lang="ar-SA" sz="2400" dirty="0" smtClean="0"/>
              <a:t>إعداد الطالب</a:t>
            </a:r>
          </a:p>
        </p:txBody>
      </p:sp>
      <p:sp>
        <p:nvSpPr>
          <p:cNvPr id="9" name="مستطيل 8"/>
          <p:cNvSpPr/>
          <p:nvPr/>
        </p:nvSpPr>
        <p:spPr>
          <a:xfrm>
            <a:off x="5857884" y="5715016"/>
            <a:ext cx="279916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ريزان</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منلا</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محمد</a:t>
            </a:r>
          </a:p>
        </p:txBody>
      </p:sp>
      <p:sp>
        <p:nvSpPr>
          <p:cNvPr id="10" name="مستطيل 9"/>
          <p:cNvSpPr/>
          <p:nvPr/>
        </p:nvSpPr>
        <p:spPr>
          <a:xfrm>
            <a:off x="785786" y="5643578"/>
            <a:ext cx="279916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رودين</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فقيه</a:t>
            </a:r>
          </a:p>
        </p:txBody>
      </p:sp>
      <p:sp>
        <p:nvSpPr>
          <p:cNvPr id="11" name="مستطيل 10"/>
          <p:cNvSpPr/>
          <p:nvPr/>
        </p:nvSpPr>
        <p:spPr>
          <a:xfrm>
            <a:off x="1357290" y="5000636"/>
            <a:ext cx="1968809" cy="461665"/>
          </a:xfrm>
          <a:prstGeom prst="rect">
            <a:avLst/>
          </a:prstGeom>
        </p:spPr>
        <p:txBody>
          <a:bodyPr wrap="none">
            <a:spAutoFit/>
          </a:bodyPr>
          <a:lstStyle/>
          <a:p>
            <a:r>
              <a:rPr lang="ar-SA" sz="2400" dirty="0" smtClean="0"/>
              <a:t>إشراف الطالب</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kumimoji="1" lang="en-US" smtClean="0"/>
              <a:t>Force in a Conductor</a:t>
            </a:r>
          </a:p>
        </p:txBody>
      </p:sp>
      <p:pic>
        <p:nvPicPr>
          <p:cNvPr id="12293" name="Picture 3"/>
          <p:cNvPicPr>
            <a:picLocks noGrp="1" noChangeAspect="1" noChangeArrowheads="1"/>
          </p:cNvPicPr>
          <p:nvPr>
            <p:ph idx="1"/>
          </p:nvPr>
        </p:nvPicPr>
        <p:blipFill>
          <a:blip r:embed="rId3"/>
          <a:stretch>
            <a:fillRect/>
          </a:stretch>
        </p:blipFill>
        <p:spPr>
          <a:xfrm>
            <a:off x="1874866" y="1615239"/>
            <a:ext cx="5546667" cy="4403810"/>
          </a:xfrm>
        </p:spPr>
      </p:pic>
      <p:sp>
        <p:nvSpPr>
          <p:cNvPr id="12291" name="عنصر نائب للتذييل 4"/>
          <p:cNvSpPr>
            <a:spLocks noGrp="1"/>
          </p:cNvSpPr>
          <p:nvPr>
            <p:ph type="ftr" sz="quarter" idx="11"/>
          </p:nvPr>
        </p:nvSpPr>
        <p:spPr>
          <a:noFill/>
        </p:spPr>
        <p:txBody>
          <a:bodyPr/>
          <a:lstStyle/>
          <a:p>
            <a:r>
              <a:rPr lang="en-US" smtClean="0"/>
              <a:t>Autumn Quarter</a:t>
            </a:r>
          </a:p>
        </p:txBody>
      </p:sp>
      <p:sp>
        <p:nvSpPr>
          <p:cNvPr id="12290" name="عنصر نائب لرقم الشريحة 3"/>
          <p:cNvSpPr>
            <a:spLocks noGrp="1"/>
          </p:cNvSpPr>
          <p:nvPr>
            <p:ph type="sldNum" sz="quarter" idx="12"/>
          </p:nvPr>
        </p:nvSpPr>
        <p:spPr>
          <a:xfrm>
            <a:off x="457200" y="6248400"/>
            <a:ext cx="2133600" cy="457200"/>
          </a:xfrm>
          <a:noFill/>
        </p:spPr>
        <p:txBody>
          <a:bodyPr/>
          <a:lstStyle/>
          <a:p>
            <a:pPr algn="l"/>
            <a:r>
              <a:rPr lang="en-US" smtClean="0"/>
              <a:t>Lab 3	P. </a:t>
            </a:r>
            <a:fld id="{D3C135BA-18E9-437A-A641-1313BF369206}" type="slidenum">
              <a:rPr lang="en-US" smtClean="0"/>
              <a:pPr algn="l"/>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عنصر نائب للمحتوى 2"/>
          <p:cNvSpPr>
            <a:spLocks noGrp="1"/>
          </p:cNvSpPr>
          <p:nvPr>
            <p:ph idx="1"/>
          </p:nvPr>
        </p:nvSpPr>
        <p:spPr>
          <a:xfrm>
            <a:off x="457200" y="1357313"/>
            <a:ext cx="8229600" cy="4773612"/>
          </a:xfrm>
        </p:spPr>
        <p:txBody>
          <a:bodyPr/>
          <a:lstStyle/>
          <a:p>
            <a:pPr algn="l" rtl="0">
              <a:spcBef>
                <a:spcPct val="0"/>
              </a:spcBef>
            </a:pPr>
            <a:r>
              <a:rPr lang="en-US" dirty="0" smtClean="0"/>
              <a:t>Instructor:</a:t>
            </a:r>
          </a:p>
          <a:p>
            <a:pPr algn="l" rtl="0">
              <a:spcBef>
                <a:spcPct val="0"/>
              </a:spcBef>
            </a:pPr>
            <a:endParaRPr lang="en-US" dirty="0" smtClean="0"/>
          </a:p>
          <a:p>
            <a:pPr algn="l" rtl="0">
              <a:spcBef>
                <a:spcPct val="0"/>
              </a:spcBef>
            </a:pPr>
            <a:r>
              <a:rPr lang="en-US" dirty="0" smtClean="0"/>
              <a:t>When only the current flow is reversed (by reversing the polarity of the battery, in this example), the force reverses direction and now goes up.</a:t>
            </a:r>
          </a:p>
          <a:p>
            <a:pPr algn="l" rtl="0"/>
            <a:endParaRPr lang="ar-SY"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kumimoji="1" lang="en-US" smtClean="0"/>
              <a:t>Force in a Conductor</a:t>
            </a:r>
          </a:p>
        </p:txBody>
      </p:sp>
      <p:pic>
        <p:nvPicPr>
          <p:cNvPr id="14341" name="Picture 3"/>
          <p:cNvPicPr>
            <a:picLocks noGrp="1" noChangeAspect="1" noChangeArrowheads="1"/>
          </p:cNvPicPr>
          <p:nvPr>
            <p:ph idx="1"/>
          </p:nvPr>
        </p:nvPicPr>
        <p:blipFill>
          <a:blip r:embed="rId3"/>
          <a:stretch>
            <a:fillRect/>
          </a:stretch>
        </p:blipFill>
        <p:spPr>
          <a:xfrm>
            <a:off x="2091031" y="1554163"/>
            <a:ext cx="5114337" cy="4525962"/>
          </a:xfrm>
        </p:spPr>
      </p:pic>
      <p:sp>
        <p:nvSpPr>
          <p:cNvPr id="14338" name="عنصر نائب لرقم الشريحة 3"/>
          <p:cNvSpPr>
            <a:spLocks noGrp="1"/>
          </p:cNvSpPr>
          <p:nvPr>
            <p:ph type="sldNum" sz="quarter" idx="12"/>
          </p:nvPr>
        </p:nvSpPr>
        <p:spPr>
          <a:xfrm>
            <a:off x="457200" y="6248400"/>
            <a:ext cx="2133600" cy="457200"/>
          </a:xfrm>
          <a:noFill/>
        </p:spPr>
        <p:txBody>
          <a:bodyPr/>
          <a:lstStyle/>
          <a:p>
            <a:pPr algn="l"/>
            <a:r>
              <a:rPr lang="en-US" dirty="0" smtClean="0"/>
              <a:t>Lab 3	P. </a:t>
            </a:r>
            <a:fld id="{94C7080D-590B-4B69-AA9E-A815EEB30CCD}" type="slidenum">
              <a:rPr lang="en-US" smtClean="0"/>
              <a:pPr algn="l"/>
              <a:t>12</a:t>
            </a:fld>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صر نائب للمحتوى 2"/>
          <p:cNvSpPr>
            <a:spLocks noGrp="1"/>
          </p:cNvSpPr>
          <p:nvPr>
            <p:ph idx="1"/>
          </p:nvPr>
        </p:nvSpPr>
        <p:spPr>
          <a:xfrm>
            <a:off x="457200" y="428625"/>
            <a:ext cx="8229600" cy="6072188"/>
          </a:xfrm>
        </p:spPr>
        <p:txBody>
          <a:bodyPr/>
          <a:lstStyle/>
          <a:p>
            <a:pPr algn="l" rtl="0" eaLnBrk="1" hangingPunct="1">
              <a:spcBef>
                <a:spcPct val="0"/>
              </a:spcBef>
            </a:pPr>
            <a:r>
              <a:rPr lang="en-US" sz="2300" dirty="0" smtClean="0"/>
              <a:t>Instructor:</a:t>
            </a:r>
          </a:p>
          <a:p>
            <a:pPr algn="l" rtl="0" eaLnBrk="1" hangingPunct="1">
              <a:spcBef>
                <a:spcPct val="0"/>
              </a:spcBef>
            </a:pPr>
            <a:endParaRPr lang="en-US" sz="2300" dirty="0" smtClean="0"/>
          </a:p>
          <a:p>
            <a:pPr algn="l" rtl="0" eaLnBrk="1" hangingPunct="1">
              <a:spcBef>
                <a:spcPct val="0"/>
              </a:spcBef>
            </a:pPr>
            <a:r>
              <a:rPr lang="en-US" sz="2300" dirty="0" smtClean="0"/>
              <a:t>As seen previously with the bar magnets, magnetic      fields that come near each other create a force.  In the example shown, the current is flowing through a wire that passes through a horseshoe magnet.  The magnetic field from the horseshoe magnet interacts with the wire current, causing a downward force on the wire.  </a:t>
            </a:r>
          </a:p>
          <a:p>
            <a:pPr algn="l" rtl="0" eaLnBrk="1" hangingPunct="1">
              <a:spcBef>
                <a:spcPct val="0"/>
              </a:spcBef>
            </a:pPr>
            <a:endParaRPr lang="en-US" sz="2300" dirty="0" smtClean="0"/>
          </a:p>
          <a:p>
            <a:pPr algn="l" rtl="0" eaLnBrk="1" hangingPunct="1">
              <a:spcBef>
                <a:spcPct val="0"/>
              </a:spcBef>
            </a:pPr>
            <a:r>
              <a:rPr lang="en-US" sz="2300" dirty="0" smtClean="0"/>
              <a:t>Note: Another right-hand rule can be used to remember the direction of the interacting forces.  The index finger points in the same direction of the current flow, the middle finger is perpendicular to the index finger and points in the direction of the magnetic field, and the thumb (pointing perpendicular to both the index and middle fingers) points in the direction of the resulting force.</a:t>
            </a:r>
          </a:p>
          <a:p>
            <a:pPr algn="l" rtl="0"/>
            <a:endParaRPr lang="ar-SY" sz="23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normAutofit/>
          </a:bodyPr>
          <a:lstStyle/>
          <a:p>
            <a:pPr eaLnBrk="1" hangingPunct="1"/>
            <a:r>
              <a:rPr kumimoji="1" lang="en-US" smtClean="0"/>
              <a:t>Diagram of a Simple DC Motor</a:t>
            </a:r>
          </a:p>
        </p:txBody>
      </p:sp>
      <p:pic>
        <p:nvPicPr>
          <p:cNvPr id="16389" name="Picture 3"/>
          <p:cNvPicPr>
            <a:picLocks noGrp="1" noChangeAspect="1" noChangeArrowheads="1"/>
          </p:cNvPicPr>
          <p:nvPr>
            <p:ph idx="1"/>
          </p:nvPr>
        </p:nvPicPr>
        <p:blipFill>
          <a:blip r:embed="rId3"/>
          <a:stretch>
            <a:fillRect/>
          </a:stretch>
        </p:blipFill>
        <p:spPr>
          <a:xfrm>
            <a:off x="2122081" y="1554163"/>
            <a:ext cx="5052237" cy="4525962"/>
          </a:xfrm>
        </p:spPr>
      </p:pic>
      <p:sp>
        <p:nvSpPr>
          <p:cNvPr id="16386" name="عنصر نائب لرقم الشريحة 3"/>
          <p:cNvSpPr>
            <a:spLocks noGrp="1"/>
          </p:cNvSpPr>
          <p:nvPr>
            <p:ph type="sldNum" sz="quarter" idx="12"/>
          </p:nvPr>
        </p:nvSpPr>
        <p:spPr>
          <a:xfrm>
            <a:off x="457200" y="6248400"/>
            <a:ext cx="2133600" cy="457200"/>
          </a:xfrm>
          <a:noFill/>
        </p:spPr>
        <p:txBody>
          <a:bodyPr/>
          <a:lstStyle/>
          <a:p>
            <a:pPr algn="l"/>
            <a:r>
              <a:rPr lang="en-US" smtClean="0"/>
              <a:t>Lab 3	P. </a:t>
            </a:r>
            <a:fld id="{FC33D80F-843A-44E8-B953-0E54B67E5ED8}" type="slidenum">
              <a:rPr lang="en-US" smtClean="0"/>
              <a:pPr algn="l"/>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عنصر نائب للمحتوى 2"/>
          <p:cNvSpPr>
            <a:spLocks noGrp="1"/>
          </p:cNvSpPr>
          <p:nvPr>
            <p:ph idx="1"/>
          </p:nvPr>
        </p:nvSpPr>
        <p:spPr>
          <a:xfrm>
            <a:off x="457200" y="357188"/>
            <a:ext cx="8229600" cy="6143625"/>
          </a:xfrm>
        </p:spPr>
        <p:txBody>
          <a:bodyPr/>
          <a:lstStyle/>
          <a:p>
            <a:pPr algn="l" rtl="0" eaLnBrk="1" hangingPunct="1">
              <a:spcBef>
                <a:spcPct val="0"/>
              </a:spcBef>
            </a:pPr>
            <a:r>
              <a:rPr lang="en-US" sz="2400" dirty="0" smtClean="0"/>
              <a:t>Instructor:</a:t>
            </a:r>
          </a:p>
          <a:p>
            <a:pPr algn="l" rtl="0" eaLnBrk="1" hangingPunct="1">
              <a:spcBef>
                <a:spcPct val="0"/>
              </a:spcBef>
            </a:pPr>
            <a:endParaRPr lang="en-US" sz="2400" dirty="0" smtClean="0"/>
          </a:p>
          <a:p>
            <a:pPr algn="l" rtl="0" eaLnBrk="1" hangingPunct="1">
              <a:spcBef>
                <a:spcPct val="0"/>
              </a:spcBef>
            </a:pPr>
            <a:r>
              <a:rPr lang="en-US" sz="2400" dirty="0" smtClean="0"/>
              <a:t>The DC motor utilizes this concept by changing the direction of the current flowing through the brushes into the coiled wire in the armature.  A permanent magnet creates a constant magnetic field, and when current runs through the coils, a force is created that turns the armature.  When the armature has turned far enough, the brushes are now in contact with the opposite ends of the coiled wire, effectively reversing the polarity of the voltage across the coil and reversing the current flow, which create a force that spins the armature further in the same direction.  This process repeats as long as voltage is supplied to the motor, creating the motor rotational force.</a:t>
            </a:r>
          </a:p>
          <a:p>
            <a:pPr algn="l" rtl="0"/>
            <a:endParaRPr lang="ar-SY"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5"/>
          <p:cNvSpPr>
            <a:spLocks noGrp="1" noChangeArrowheads="1"/>
          </p:cNvSpPr>
          <p:nvPr>
            <p:ph type="title"/>
          </p:nvPr>
        </p:nvSpPr>
        <p:spPr/>
        <p:txBody>
          <a:bodyPr/>
          <a:lstStyle/>
          <a:p>
            <a:pPr eaLnBrk="1" hangingPunct="1"/>
            <a:r>
              <a:rPr kumimoji="1" lang="en-US" smtClean="0"/>
              <a:t>Electric Motor</a:t>
            </a:r>
          </a:p>
        </p:txBody>
      </p:sp>
      <p:sp>
        <p:nvSpPr>
          <p:cNvPr id="18434" name="عنصر نائب لرقم الشريحة 3"/>
          <p:cNvSpPr>
            <a:spLocks noGrp="1"/>
          </p:cNvSpPr>
          <p:nvPr>
            <p:ph type="sldNum" sz="quarter" idx="12"/>
          </p:nvPr>
        </p:nvSpPr>
        <p:spPr>
          <a:xfrm>
            <a:off x="457200" y="6248400"/>
            <a:ext cx="2133600" cy="457200"/>
          </a:xfrm>
          <a:noFill/>
        </p:spPr>
        <p:txBody>
          <a:bodyPr/>
          <a:lstStyle/>
          <a:p>
            <a:pPr algn="l"/>
            <a:r>
              <a:rPr lang="en-US" smtClean="0"/>
              <a:t>Lab 3	P. </a:t>
            </a:r>
            <a:fld id="{B63C1512-D015-439A-B938-2C5E2E975635}" type="slidenum">
              <a:rPr lang="en-US" smtClean="0"/>
              <a:pPr algn="l"/>
              <a:t>16</a:t>
            </a:fld>
            <a:endParaRPr lang="en-US" smtClean="0"/>
          </a:p>
        </p:txBody>
      </p:sp>
      <p:sp>
        <p:nvSpPr>
          <p:cNvPr id="18436" name="Rectangle 2"/>
          <p:cNvSpPr>
            <a:spLocks noChangeArrowheads="1"/>
          </p:cNvSpPr>
          <p:nvPr/>
        </p:nvSpPr>
        <p:spPr bwMode="auto">
          <a:xfrm>
            <a:off x="1600200" y="1905000"/>
            <a:ext cx="6324600" cy="3886200"/>
          </a:xfrm>
          <a:prstGeom prst="rect">
            <a:avLst/>
          </a:prstGeom>
          <a:solidFill>
            <a:schemeClr val="bg1"/>
          </a:solidFill>
          <a:ln w="9525">
            <a:solidFill>
              <a:schemeClr val="tx1"/>
            </a:solidFill>
            <a:miter lim="800000"/>
            <a:headEnd/>
            <a:tailEnd/>
          </a:ln>
        </p:spPr>
        <p:txBody>
          <a:bodyPr wrap="none" anchor="ctr"/>
          <a:lstStyle/>
          <a:p>
            <a:endParaRPr lang="ar-SY"/>
          </a:p>
        </p:txBody>
      </p:sp>
      <p:pic>
        <p:nvPicPr>
          <p:cNvPr id="62467" name="Picture 3"/>
          <p:cNvPicPr>
            <a:picLocks noChangeAspect="1" noChangeArrowheads="1"/>
          </p:cNvPicPr>
          <p:nvPr/>
        </p:nvPicPr>
        <p:blipFill>
          <a:blip r:embed="rId3"/>
          <a:srcRect/>
          <a:stretch>
            <a:fillRect/>
          </a:stretch>
        </p:blipFill>
        <p:spPr bwMode="auto">
          <a:xfrm>
            <a:off x="1981200" y="2286000"/>
            <a:ext cx="5516563" cy="3017838"/>
          </a:xfrm>
          <a:prstGeom prst="rect">
            <a:avLst/>
          </a:prstGeom>
          <a:noFill/>
          <a:ln w="9525">
            <a:noFill/>
            <a:miter lim="800000"/>
            <a:headEnd/>
            <a:tailEnd/>
          </a:ln>
        </p:spPr>
      </p:pic>
      <p:pic>
        <p:nvPicPr>
          <p:cNvPr id="62468" name="Picture 4"/>
          <p:cNvPicPr>
            <a:picLocks noChangeAspect="1" noChangeArrowheads="1"/>
          </p:cNvPicPr>
          <p:nvPr/>
        </p:nvPicPr>
        <p:blipFill>
          <a:blip r:embed="rId4"/>
          <a:srcRect/>
          <a:stretch>
            <a:fillRect/>
          </a:stretch>
        </p:blipFill>
        <p:spPr bwMode="auto">
          <a:xfrm>
            <a:off x="1905000" y="2286000"/>
            <a:ext cx="5562600" cy="3041650"/>
          </a:xfrm>
          <a:prstGeom prst="rect">
            <a:avLst/>
          </a:prstGeom>
          <a:noFill/>
          <a:ln w="9525">
            <a:noFill/>
            <a:miter lim="800000"/>
            <a:headEnd/>
            <a:tailEnd/>
          </a:ln>
        </p:spPr>
      </p:pic>
      <p:pic>
        <p:nvPicPr>
          <p:cNvPr id="62470" name="Picture 6"/>
          <p:cNvPicPr>
            <a:picLocks noChangeAspect="1" noChangeArrowheads="1"/>
          </p:cNvPicPr>
          <p:nvPr/>
        </p:nvPicPr>
        <p:blipFill>
          <a:blip r:embed="rId5"/>
          <a:srcRect/>
          <a:stretch>
            <a:fillRect/>
          </a:stretch>
        </p:blipFill>
        <p:spPr bwMode="auto">
          <a:xfrm>
            <a:off x="1905000" y="2286000"/>
            <a:ext cx="5638800" cy="3084513"/>
          </a:xfrm>
          <a:prstGeom prst="rect">
            <a:avLst/>
          </a:prstGeom>
          <a:noFill/>
          <a:ln w="9525">
            <a:noFill/>
            <a:miter lim="800000"/>
            <a:headEnd/>
            <a:tailEnd/>
          </a:ln>
        </p:spPr>
      </p:pic>
      <p:pic>
        <p:nvPicPr>
          <p:cNvPr id="62471" name="Picture 7"/>
          <p:cNvPicPr>
            <a:picLocks noChangeAspect="1" noChangeArrowheads="1"/>
          </p:cNvPicPr>
          <p:nvPr/>
        </p:nvPicPr>
        <p:blipFill>
          <a:blip r:embed="rId6"/>
          <a:srcRect/>
          <a:stretch>
            <a:fillRect/>
          </a:stretch>
        </p:blipFill>
        <p:spPr bwMode="auto">
          <a:xfrm>
            <a:off x="1905000" y="2286000"/>
            <a:ext cx="5668963" cy="3100388"/>
          </a:xfrm>
          <a:prstGeom prst="rect">
            <a:avLst/>
          </a:prstGeom>
          <a:noFill/>
          <a:ln w="9525">
            <a:noFill/>
            <a:miter lim="800000"/>
            <a:headEnd/>
            <a:tailEnd/>
          </a:ln>
        </p:spPr>
      </p:pic>
      <p:pic>
        <p:nvPicPr>
          <p:cNvPr id="62472" name="Picture 8"/>
          <p:cNvPicPr>
            <a:picLocks noChangeAspect="1" noChangeArrowheads="1"/>
          </p:cNvPicPr>
          <p:nvPr/>
        </p:nvPicPr>
        <p:blipFill>
          <a:blip r:embed="rId7"/>
          <a:srcRect/>
          <a:stretch>
            <a:fillRect/>
          </a:stretch>
        </p:blipFill>
        <p:spPr bwMode="auto">
          <a:xfrm>
            <a:off x="1905000" y="2286000"/>
            <a:ext cx="5668963" cy="3100388"/>
          </a:xfrm>
          <a:prstGeom prst="rect">
            <a:avLst/>
          </a:prstGeom>
          <a:noFill/>
          <a:ln w="9525">
            <a:noFill/>
            <a:miter lim="800000"/>
            <a:headEnd/>
            <a:tailEnd/>
          </a:ln>
        </p:spPr>
      </p:pic>
      <p:pic>
        <p:nvPicPr>
          <p:cNvPr id="62473" name="Picture 9"/>
          <p:cNvPicPr>
            <a:picLocks noChangeAspect="1" noChangeArrowheads="1"/>
          </p:cNvPicPr>
          <p:nvPr/>
        </p:nvPicPr>
        <p:blipFill>
          <a:blip r:embed="rId8"/>
          <a:srcRect/>
          <a:stretch>
            <a:fillRect/>
          </a:stretch>
        </p:blipFill>
        <p:spPr bwMode="auto">
          <a:xfrm>
            <a:off x="1905000" y="2286000"/>
            <a:ext cx="5638800" cy="3084513"/>
          </a:xfrm>
          <a:prstGeom prst="rect">
            <a:avLst/>
          </a:prstGeom>
          <a:noFill/>
          <a:ln w="9525">
            <a:noFill/>
            <a:miter lim="800000"/>
            <a:headEnd/>
            <a:tailEnd/>
          </a:ln>
        </p:spPr>
      </p:pic>
      <p:pic>
        <p:nvPicPr>
          <p:cNvPr id="62474" name="Picture 10"/>
          <p:cNvPicPr>
            <a:picLocks noChangeAspect="1" noChangeArrowheads="1"/>
          </p:cNvPicPr>
          <p:nvPr/>
        </p:nvPicPr>
        <p:blipFill>
          <a:blip r:embed="rId9"/>
          <a:srcRect/>
          <a:stretch>
            <a:fillRect/>
          </a:stretch>
        </p:blipFill>
        <p:spPr bwMode="auto">
          <a:xfrm>
            <a:off x="1905000" y="2286000"/>
            <a:ext cx="5668963" cy="3100388"/>
          </a:xfrm>
          <a:prstGeom prst="rect">
            <a:avLst/>
          </a:prstGeom>
          <a:noFill/>
          <a:ln w="9525">
            <a:noFill/>
            <a:miter lim="800000"/>
            <a:headEnd/>
            <a:tailEnd/>
          </a:ln>
        </p:spPr>
      </p:pic>
      <p:pic>
        <p:nvPicPr>
          <p:cNvPr id="62475" name="Picture 11"/>
          <p:cNvPicPr>
            <a:picLocks noChangeAspect="1" noChangeArrowheads="1"/>
          </p:cNvPicPr>
          <p:nvPr/>
        </p:nvPicPr>
        <p:blipFill>
          <a:blip r:embed="rId10"/>
          <a:srcRect/>
          <a:stretch>
            <a:fillRect/>
          </a:stretch>
        </p:blipFill>
        <p:spPr bwMode="auto">
          <a:xfrm>
            <a:off x="1905000" y="2286000"/>
            <a:ext cx="5668963" cy="3100388"/>
          </a:xfrm>
          <a:prstGeom prst="rect">
            <a:avLst/>
          </a:prstGeom>
          <a:noFill/>
          <a:ln w="9525">
            <a:noFill/>
            <a:miter lim="800000"/>
            <a:headEnd/>
            <a:tailEnd/>
          </a:ln>
        </p:spPr>
      </p:pic>
      <p:pic>
        <p:nvPicPr>
          <p:cNvPr id="62476" name="Picture 12"/>
          <p:cNvPicPr>
            <a:picLocks noChangeAspect="1" noChangeArrowheads="1"/>
          </p:cNvPicPr>
          <p:nvPr/>
        </p:nvPicPr>
        <p:blipFill>
          <a:blip r:embed="rId11"/>
          <a:srcRect/>
          <a:stretch>
            <a:fillRect/>
          </a:stretch>
        </p:blipFill>
        <p:spPr bwMode="auto">
          <a:xfrm>
            <a:off x="1905000" y="2286000"/>
            <a:ext cx="5638800" cy="3084513"/>
          </a:xfrm>
          <a:prstGeom prst="rect">
            <a:avLst/>
          </a:prstGeom>
          <a:noFill/>
          <a:ln w="9525">
            <a:noFill/>
            <a:miter lim="800000"/>
            <a:headEnd/>
            <a:tailEnd/>
          </a:ln>
        </p:spPr>
      </p:pic>
      <p:pic>
        <p:nvPicPr>
          <p:cNvPr id="62477" name="Picture 13"/>
          <p:cNvPicPr>
            <a:picLocks noChangeAspect="1" noChangeArrowheads="1"/>
          </p:cNvPicPr>
          <p:nvPr/>
        </p:nvPicPr>
        <p:blipFill>
          <a:blip r:embed="rId9"/>
          <a:srcRect/>
          <a:stretch>
            <a:fillRect/>
          </a:stretch>
        </p:blipFill>
        <p:spPr bwMode="auto">
          <a:xfrm>
            <a:off x="1905000" y="2286000"/>
            <a:ext cx="5638800" cy="3084513"/>
          </a:xfrm>
          <a:prstGeom prst="rect">
            <a:avLst/>
          </a:prstGeom>
          <a:noFill/>
          <a:ln w="9525">
            <a:noFill/>
            <a:miter lim="800000"/>
            <a:headEnd/>
            <a:tailEnd/>
          </a:ln>
        </p:spPr>
      </p:pic>
      <p:pic>
        <p:nvPicPr>
          <p:cNvPr id="62478" name="Picture 14"/>
          <p:cNvPicPr>
            <a:picLocks noChangeAspect="1" noChangeArrowheads="1"/>
          </p:cNvPicPr>
          <p:nvPr/>
        </p:nvPicPr>
        <p:blipFill>
          <a:blip r:embed="rId12"/>
          <a:srcRect/>
          <a:stretch>
            <a:fillRect/>
          </a:stretch>
        </p:blipFill>
        <p:spPr bwMode="auto">
          <a:xfrm>
            <a:off x="1905000" y="2286000"/>
            <a:ext cx="5638800" cy="3084513"/>
          </a:xfrm>
          <a:prstGeom prst="rect">
            <a:avLst/>
          </a:prstGeom>
          <a:noFill/>
          <a:ln w="9525">
            <a:noFill/>
            <a:miter lim="800000"/>
            <a:headEnd/>
            <a:tailEnd/>
          </a:ln>
        </p:spPr>
      </p:pic>
      <p:pic>
        <p:nvPicPr>
          <p:cNvPr id="62479" name="Picture 15"/>
          <p:cNvPicPr>
            <a:picLocks noChangeAspect="1" noChangeArrowheads="1"/>
          </p:cNvPicPr>
          <p:nvPr/>
        </p:nvPicPr>
        <p:blipFill>
          <a:blip r:embed="rId13"/>
          <a:srcRect/>
          <a:stretch>
            <a:fillRect/>
          </a:stretch>
        </p:blipFill>
        <p:spPr bwMode="auto">
          <a:xfrm>
            <a:off x="1905000" y="2286000"/>
            <a:ext cx="5715000" cy="3125788"/>
          </a:xfrm>
          <a:prstGeom prst="rect">
            <a:avLst/>
          </a:prstGeom>
          <a:noFill/>
          <a:ln w="9525">
            <a:noFill/>
            <a:miter lim="800000"/>
            <a:headEnd/>
            <a:tailEnd/>
          </a:ln>
        </p:spPr>
      </p:pic>
      <p:pic>
        <p:nvPicPr>
          <p:cNvPr id="62480" name="Picture 16"/>
          <p:cNvPicPr>
            <a:picLocks noChangeAspect="1" noChangeArrowheads="1"/>
          </p:cNvPicPr>
          <p:nvPr/>
        </p:nvPicPr>
        <p:blipFill>
          <a:blip r:embed="rId14"/>
          <a:srcRect/>
          <a:stretch>
            <a:fillRect/>
          </a:stretch>
        </p:blipFill>
        <p:spPr bwMode="auto">
          <a:xfrm>
            <a:off x="1905000" y="2286000"/>
            <a:ext cx="5715000" cy="3125788"/>
          </a:xfrm>
          <a:prstGeom prst="rect">
            <a:avLst/>
          </a:prstGeom>
          <a:noFill/>
          <a:ln w="9525">
            <a:noFill/>
            <a:miter lim="800000"/>
            <a:headEnd/>
            <a:tailEnd/>
          </a:ln>
        </p:spPr>
      </p:pic>
      <p:pic>
        <p:nvPicPr>
          <p:cNvPr id="62481" name="Picture 17"/>
          <p:cNvPicPr>
            <a:picLocks noChangeAspect="1" noChangeArrowheads="1"/>
          </p:cNvPicPr>
          <p:nvPr/>
        </p:nvPicPr>
        <p:blipFill>
          <a:blip r:embed="rId15"/>
          <a:srcRect/>
          <a:stretch>
            <a:fillRect/>
          </a:stretch>
        </p:blipFill>
        <p:spPr bwMode="auto">
          <a:xfrm>
            <a:off x="1905000" y="2286000"/>
            <a:ext cx="5715000" cy="3125788"/>
          </a:xfrm>
          <a:prstGeom prst="rect">
            <a:avLst/>
          </a:prstGeom>
          <a:noFill/>
          <a:ln w="9525">
            <a:noFill/>
            <a:miter lim="800000"/>
            <a:headEnd/>
            <a:tailEnd/>
          </a:ln>
        </p:spPr>
      </p:pic>
      <p:pic>
        <p:nvPicPr>
          <p:cNvPr id="62482" name="Picture 18"/>
          <p:cNvPicPr>
            <a:picLocks noChangeAspect="1" noChangeArrowheads="1"/>
          </p:cNvPicPr>
          <p:nvPr/>
        </p:nvPicPr>
        <p:blipFill>
          <a:blip r:embed="rId16"/>
          <a:srcRect/>
          <a:stretch>
            <a:fillRect/>
          </a:stretch>
        </p:blipFill>
        <p:spPr bwMode="auto">
          <a:xfrm>
            <a:off x="1905000" y="2286000"/>
            <a:ext cx="5715000" cy="3125788"/>
          </a:xfrm>
          <a:prstGeom prst="rect">
            <a:avLst/>
          </a:prstGeom>
          <a:noFill/>
          <a:ln w="9525">
            <a:noFill/>
            <a:miter lim="800000"/>
            <a:headEnd/>
            <a:tailEnd/>
          </a:ln>
        </p:spPr>
      </p:pic>
      <p:pic>
        <p:nvPicPr>
          <p:cNvPr id="62483" name="Picture 19"/>
          <p:cNvPicPr>
            <a:picLocks noChangeAspect="1" noChangeArrowheads="1"/>
          </p:cNvPicPr>
          <p:nvPr/>
        </p:nvPicPr>
        <p:blipFill>
          <a:blip r:embed="rId17"/>
          <a:srcRect/>
          <a:stretch>
            <a:fillRect/>
          </a:stretch>
        </p:blipFill>
        <p:spPr bwMode="auto">
          <a:xfrm>
            <a:off x="1905000" y="2286000"/>
            <a:ext cx="5715000" cy="3125788"/>
          </a:xfrm>
          <a:prstGeom prst="rect">
            <a:avLst/>
          </a:prstGeom>
          <a:noFill/>
          <a:ln w="9525">
            <a:noFill/>
            <a:miter lim="800000"/>
            <a:headEnd/>
            <a:tailEnd/>
          </a:ln>
        </p:spPr>
      </p:pic>
      <p:pic>
        <p:nvPicPr>
          <p:cNvPr id="62484" name="Picture 20"/>
          <p:cNvPicPr>
            <a:picLocks noChangeAspect="1" noChangeArrowheads="1"/>
          </p:cNvPicPr>
          <p:nvPr/>
        </p:nvPicPr>
        <p:blipFill>
          <a:blip r:embed="rId18"/>
          <a:srcRect/>
          <a:stretch>
            <a:fillRect/>
          </a:stretch>
        </p:blipFill>
        <p:spPr bwMode="auto">
          <a:xfrm>
            <a:off x="1905000" y="2286000"/>
            <a:ext cx="5715000" cy="3125788"/>
          </a:xfrm>
          <a:prstGeom prst="rect">
            <a:avLst/>
          </a:prstGeom>
          <a:noFill/>
          <a:ln w="9525">
            <a:noFill/>
            <a:miter lim="800000"/>
            <a:headEnd/>
            <a:tailEnd/>
          </a:ln>
        </p:spPr>
      </p:pic>
      <p:pic>
        <p:nvPicPr>
          <p:cNvPr id="62485" name="Picture 21"/>
          <p:cNvPicPr>
            <a:picLocks noChangeAspect="1" noChangeArrowheads="1"/>
          </p:cNvPicPr>
          <p:nvPr/>
        </p:nvPicPr>
        <p:blipFill>
          <a:blip r:embed="rId19"/>
          <a:srcRect/>
          <a:stretch>
            <a:fillRect/>
          </a:stretch>
        </p:blipFill>
        <p:spPr bwMode="auto">
          <a:xfrm>
            <a:off x="1905000" y="2286000"/>
            <a:ext cx="5715000" cy="3125788"/>
          </a:xfrm>
          <a:prstGeom prst="rect">
            <a:avLst/>
          </a:prstGeom>
          <a:noFill/>
          <a:ln w="9525">
            <a:noFill/>
            <a:miter lim="800000"/>
            <a:headEnd/>
            <a:tailEnd/>
          </a:ln>
        </p:spPr>
      </p:pic>
      <p:pic>
        <p:nvPicPr>
          <p:cNvPr id="62486" name="Picture 22"/>
          <p:cNvPicPr>
            <a:picLocks noChangeAspect="1" noChangeArrowheads="1"/>
          </p:cNvPicPr>
          <p:nvPr/>
        </p:nvPicPr>
        <p:blipFill>
          <a:blip r:embed="rId20"/>
          <a:srcRect/>
          <a:stretch>
            <a:fillRect/>
          </a:stretch>
        </p:blipFill>
        <p:spPr bwMode="auto">
          <a:xfrm>
            <a:off x="1905000" y="2286000"/>
            <a:ext cx="5715000" cy="3125788"/>
          </a:xfrm>
          <a:prstGeom prst="rect">
            <a:avLst/>
          </a:prstGeom>
          <a:noFill/>
          <a:ln w="9525">
            <a:noFill/>
            <a:miter lim="800000"/>
            <a:headEnd/>
            <a:tailEnd/>
          </a:ln>
        </p:spPr>
      </p:pic>
      <p:pic>
        <p:nvPicPr>
          <p:cNvPr id="62487" name="Picture 23"/>
          <p:cNvPicPr>
            <a:picLocks noChangeAspect="1" noChangeArrowheads="1"/>
          </p:cNvPicPr>
          <p:nvPr/>
        </p:nvPicPr>
        <p:blipFill>
          <a:blip r:embed="rId21"/>
          <a:srcRect/>
          <a:stretch>
            <a:fillRect/>
          </a:stretch>
        </p:blipFill>
        <p:spPr bwMode="auto">
          <a:xfrm>
            <a:off x="1905000" y="2286000"/>
            <a:ext cx="5715000" cy="3125788"/>
          </a:xfrm>
          <a:prstGeom prst="rect">
            <a:avLst/>
          </a:prstGeom>
          <a:noFill/>
          <a:ln w="9525">
            <a:noFill/>
            <a:miter lim="800000"/>
            <a:headEnd/>
            <a:tailEnd/>
          </a:ln>
        </p:spPr>
      </p:pic>
      <p:pic>
        <p:nvPicPr>
          <p:cNvPr id="62488" name="Picture 24"/>
          <p:cNvPicPr>
            <a:picLocks noChangeAspect="1" noChangeArrowheads="1"/>
          </p:cNvPicPr>
          <p:nvPr/>
        </p:nvPicPr>
        <p:blipFill>
          <a:blip r:embed="rId22"/>
          <a:srcRect/>
          <a:stretch>
            <a:fillRect/>
          </a:stretch>
        </p:blipFill>
        <p:spPr bwMode="auto">
          <a:xfrm>
            <a:off x="1905000" y="2286000"/>
            <a:ext cx="5715000" cy="3125788"/>
          </a:xfrm>
          <a:prstGeom prst="rect">
            <a:avLst/>
          </a:prstGeom>
          <a:noFill/>
          <a:ln w="9525">
            <a:noFill/>
            <a:miter lim="800000"/>
            <a:headEnd/>
            <a:tailEnd/>
          </a:ln>
        </p:spPr>
      </p:pic>
      <p:pic>
        <p:nvPicPr>
          <p:cNvPr id="62489" name="Picture 25"/>
          <p:cNvPicPr>
            <a:picLocks noChangeAspect="1" noChangeArrowheads="1"/>
          </p:cNvPicPr>
          <p:nvPr/>
        </p:nvPicPr>
        <p:blipFill>
          <a:blip r:embed="rId23"/>
          <a:srcRect/>
          <a:stretch>
            <a:fillRect/>
          </a:stretch>
        </p:blipFill>
        <p:spPr bwMode="auto">
          <a:xfrm>
            <a:off x="1905000" y="2286000"/>
            <a:ext cx="5715000" cy="3125788"/>
          </a:xfrm>
          <a:prstGeom prst="rect">
            <a:avLst/>
          </a:prstGeom>
          <a:noFill/>
          <a:ln w="9525">
            <a:noFill/>
            <a:miter lim="800000"/>
            <a:headEnd/>
            <a:tailEnd/>
          </a:ln>
        </p:spPr>
      </p:pic>
      <p:pic>
        <p:nvPicPr>
          <p:cNvPr id="62490" name="Picture 26"/>
          <p:cNvPicPr>
            <a:picLocks noChangeAspect="1" noChangeArrowheads="1"/>
          </p:cNvPicPr>
          <p:nvPr/>
        </p:nvPicPr>
        <p:blipFill>
          <a:blip r:embed="rId24"/>
          <a:srcRect/>
          <a:stretch>
            <a:fillRect/>
          </a:stretch>
        </p:blipFill>
        <p:spPr bwMode="auto">
          <a:xfrm>
            <a:off x="1905000" y="2286000"/>
            <a:ext cx="5715000" cy="3125788"/>
          </a:xfrm>
          <a:prstGeom prst="rect">
            <a:avLst/>
          </a:prstGeom>
          <a:noFill/>
          <a:ln w="9525">
            <a:noFill/>
            <a:miter lim="800000"/>
            <a:headEnd/>
            <a:tailEnd/>
          </a:ln>
        </p:spPr>
      </p:pic>
      <p:pic>
        <p:nvPicPr>
          <p:cNvPr id="62491" name="Picture 27"/>
          <p:cNvPicPr>
            <a:picLocks noChangeAspect="1" noChangeArrowheads="1"/>
          </p:cNvPicPr>
          <p:nvPr/>
        </p:nvPicPr>
        <p:blipFill>
          <a:blip r:embed="rId25"/>
          <a:srcRect/>
          <a:stretch>
            <a:fillRect/>
          </a:stretch>
        </p:blipFill>
        <p:spPr bwMode="auto">
          <a:xfrm>
            <a:off x="1905000" y="2286000"/>
            <a:ext cx="5715000" cy="3125788"/>
          </a:xfrm>
          <a:prstGeom prst="rect">
            <a:avLst/>
          </a:prstGeom>
          <a:noFill/>
          <a:ln w="9525">
            <a:noFill/>
            <a:miter lim="800000"/>
            <a:headEnd/>
            <a:tailEnd/>
          </a:ln>
        </p:spPr>
      </p:pic>
      <p:pic>
        <p:nvPicPr>
          <p:cNvPr id="62492" name="Picture 28"/>
          <p:cNvPicPr>
            <a:picLocks noChangeAspect="1" noChangeArrowheads="1"/>
          </p:cNvPicPr>
          <p:nvPr/>
        </p:nvPicPr>
        <p:blipFill>
          <a:blip r:embed="rId26"/>
          <a:srcRect/>
          <a:stretch>
            <a:fillRect/>
          </a:stretch>
        </p:blipFill>
        <p:spPr bwMode="auto">
          <a:xfrm>
            <a:off x="1905000" y="2285992"/>
            <a:ext cx="5715000" cy="3125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624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24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24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24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24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24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624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624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624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624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6247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6247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6248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6248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499"/>
                                          </p:stCondLst>
                                        </p:cTn>
                                        <p:tgtEl>
                                          <p:spTgt spid="6248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499"/>
                                          </p:stCondLst>
                                        </p:cTn>
                                        <p:tgtEl>
                                          <p:spTgt spid="6248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499"/>
                                          </p:stCondLst>
                                        </p:cTn>
                                        <p:tgtEl>
                                          <p:spTgt spid="6248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499"/>
                                          </p:stCondLst>
                                        </p:cTn>
                                        <p:tgtEl>
                                          <p:spTgt spid="6248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499"/>
                                          </p:stCondLst>
                                        </p:cTn>
                                        <p:tgtEl>
                                          <p:spTgt spid="6248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499"/>
                                          </p:stCondLst>
                                        </p:cTn>
                                        <p:tgtEl>
                                          <p:spTgt spid="6248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499"/>
                                          </p:stCondLst>
                                        </p:cTn>
                                        <p:tgtEl>
                                          <p:spTgt spid="6248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499"/>
                                          </p:stCondLst>
                                        </p:cTn>
                                        <p:tgtEl>
                                          <p:spTgt spid="6248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499"/>
                                          </p:stCondLst>
                                        </p:cTn>
                                        <p:tgtEl>
                                          <p:spTgt spid="6249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499"/>
                                          </p:stCondLst>
                                        </p:cTn>
                                        <p:tgtEl>
                                          <p:spTgt spid="6249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499"/>
                                          </p:stCondLst>
                                        </p:cTn>
                                        <p:tgtEl>
                                          <p:spTgt spid="62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صر نائب للمحتوى 2"/>
          <p:cNvSpPr>
            <a:spLocks noGrp="1"/>
          </p:cNvSpPr>
          <p:nvPr>
            <p:ph idx="1"/>
          </p:nvPr>
        </p:nvSpPr>
        <p:spPr/>
        <p:txBody>
          <a:bodyPr/>
          <a:lstStyle/>
          <a:p>
            <a:pPr algn="l" rtl="0" eaLnBrk="1" hangingPunct="1">
              <a:spcBef>
                <a:spcPct val="0"/>
              </a:spcBef>
            </a:pPr>
            <a:r>
              <a:rPr lang="en-US" dirty="0" smtClean="0"/>
              <a:t>Instructor:</a:t>
            </a:r>
          </a:p>
          <a:p>
            <a:pPr algn="l" rtl="0" eaLnBrk="1" hangingPunct="1">
              <a:spcBef>
                <a:spcPct val="0"/>
              </a:spcBef>
            </a:pPr>
            <a:endParaRPr lang="en-US" dirty="0" smtClean="0"/>
          </a:p>
          <a:p>
            <a:pPr algn="l" rtl="0" eaLnBrk="1" hangingPunct="1">
              <a:spcBef>
                <a:spcPct val="0"/>
              </a:spcBef>
            </a:pPr>
            <a:r>
              <a:rPr lang="en-US" dirty="0" smtClean="0"/>
              <a:t>This is a detailed animation of the operation of a DC motor, showing the forces, current flow, and resulting motion caused by the magnetic fields.</a:t>
            </a:r>
          </a:p>
          <a:p>
            <a:pPr algn="l" rtl="0"/>
            <a:endParaRPr lang="ar-SY"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n-US" smtClean="0">
                <a:solidFill>
                  <a:srgbClr val="5F5F5F"/>
                </a:solidFill>
              </a:rPr>
              <a:t>Motor Construction</a:t>
            </a:r>
            <a:endParaRPr lang="en-US" smtClean="0"/>
          </a:p>
        </p:txBody>
      </p:sp>
      <p:pic>
        <p:nvPicPr>
          <p:cNvPr id="20483" name="Picture 4"/>
          <p:cNvPicPr>
            <a:picLocks noGrp="1" noChangeAspect="1" noChangeArrowheads="1"/>
          </p:cNvPicPr>
          <p:nvPr>
            <p:ph idx="1"/>
          </p:nvPr>
        </p:nvPicPr>
        <p:blipFill>
          <a:blip r:embed="rId2"/>
          <a:srcRect/>
          <a:stretch>
            <a:fillRect/>
          </a:stretch>
        </p:blipFill>
        <p:spPr>
          <a:xfrm>
            <a:off x="533400" y="1600200"/>
            <a:ext cx="5257800" cy="4114800"/>
          </a:xfrm>
          <a:noFill/>
        </p:spPr>
      </p:pic>
      <p:sp>
        <p:nvSpPr>
          <p:cNvPr id="20484" name="Text Box 10"/>
          <p:cNvSpPr txBox="1">
            <a:spLocks noChangeArrowheads="1"/>
          </p:cNvSpPr>
          <p:nvPr/>
        </p:nvSpPr>
        <p:spPr bwMode="auto">
          <a:xfrm>
            <a:off x="6248400" y="1390650"/>
            <a:ext cx="2136775" cy="831850"/>
          </a:xfrm>
          <a:prstGeom prst="rect">
            <a:avLst/>
          </a:prstGeom>
          <a:gradFill rotWithShape="0">
            <a:gsLst>
              <a:gs pos="0">
                <a:srgbClr val="761800"/>
              </a:gs>
              <a:gs pos="100000">
                <a:srgbClr val="FF3300"/>
              </a:gs>
            </a:gsLst>
            <a:lin ang="18900000" scaled="1"/>
          </a:gradFill>
          <a:ln w="9525">
            <a:solidFill>
              <a:srgbClr val="FFFF00"/>
            </a:solidFill>
            <a:miter lim="800000"/>
            <a:headEnd/>
            <a:tailEnd/>
          </a:ln>
        </p:spPr>
        <p:txBody>
          <a:bodyPr anchor="ctr">
            <a:spAutoFit/>
          </a:bodyPr>
          <a:lstStyle/>
          <a:p>
            <a:r>
              <a:rPr lang="en-US">
                <a:solidFill>
                  <a:srgbClr val="FFFF00"/>
                </a:solidFill>
              </a:rPr>
              <a:t>Stator Laminations</a:t>
            </a:r>
          </a:p>
        </p:txBody>
      </p:sp>
      <p:sp>
        <p:nvSpPr>
          <p:cNvPr id="20485" name="AutoShape 11"/>
          <p:cNvSpPr>
            <a:spLocks noChangeArrowheads="1"/>
          </p:cNvSpPr>
          <p:nvPr/>
        </p:nvSpPr>
        <p:spPr bwMode="auto">
          <a:xfrm>
            <a:off x="4876800" y="1676400"/>
            <a:ext cx="1371600" cy="304800"/>
          </a:xfrm>
          <a:prstGeom prst="leftArrow">
            <a:avLst>
              <a:gd name="adj1" fmla="val 50000"/>
              <a:gd name="adj2" fmla="val 112500"/>
            </a:avLst>
          </a:prstGeom>
          <a:solidFill>
            <a:srgbClr val="5F5F5F"/>
          </a:solidFill>
          <a:ln w="9525">
            <a:solidFill>
              <a:srgbClr val="FFFF00"/>
            </a:solidFill>
            <a:miter lim="800000"/>
            <a:headEnd/>
            <a:tailEnd/>
          </a:ln>
        </p:spPr>
        <p:txBody>
          <a:bodyPr wrap="none" anchor="ctr"/>
          <a:lstStyle/>
          <a:p>
            <a:endParaRPr lang="ar-SY"/>
          </a:p>
        </p:txBody>
      </p:sp>
      <p:sp>
        <p:nvSpPr>
          <p:cNvPr id="20486" name="Text Box 12"/>
          <p:cNvSpPr txBox="1">
            <a:spLocks noChangeArrowheads="1"/>
          </p:cNvSpPr>
          <p:nvPr/>
        </p:nvSpPr>
        <p:spPr bwMode="auto">
          <a:xfrm>
            <a:off x="6096000" y="2860675"/>
            <a:ext cx="2590800" cy="831850"/>
          </a:xfrm>
          <a:prstGeom prst="rect">
            <a:avLst/>
          </a:prstGeom>
          <a:gradFill rotWithShape="0">
            <a:gsLst>
              <a:gs pos="0">
                <a:srgbClr val="761800"/>
              </a:gs>
              <a:gs pos="100000">
                <a:srgbClr val="FF3300"/>
              </a:gs>
            </a:gsLst>
            <a:lin ang="18900000" scaled="1"/>
          </a:gradFill>
          <a:ln w="9525">
            <a:solidFill>
              <a:srgbClr val="FFFF00"/>
            </a:solidFill>
            <a:miter lim="800000"/>
            <a:headEnd/>
            <a:tailEnd/>
          </a:ln>
        </p:spPr>
        <p:txBody>
          <a:bodyPr anchor="ctr">
            <a:spAutoFit/>
          </a:bodyPr>
          <a:lstStyle/>
          <a:p>
            <a:r>
              <a:rPr lang="en-US">
                <a:solidFill>
                  <a:srgbClr val="FFFF00"/>
                </a:solidFill>
              </a:rPr>
              <a:t>Stator Winding</a:t>
            </a:r>
            <a:r>
              <a:rPr lang="en-US"/>
              <a:t> </a:t>
            </a:r>
            <a:r>
              <a:rPr lang="en-US">
                <a:solidFill>
                  <a:srgbClr val="FFFF00"/>
                </a:solidFill>
              </a:rPr>
              <a:t>Assembly</a:t>
            </a:r>
            <a:endParaRPr lang="en-US"/>
          </a:p>
        </p:txBody>
      </p:sp>
      <p:sp>
        <p:nvSpPr>
          <p:cNvPr id="20487" name="AutoShape 13"/>
          <p:cNvSpPr>
            <a:spLocks noChangeArrowheads="1"/>
          </p:cNvSpPr>
          <p:nvPr/>
        </p:nvSpPr>
        <p:spPr bwMode="auto">
          <a:xfrm>
            <a:off x="5638800" y="3352800"/>
            <a:ext cx="457200" cy="304800"/>
          </a:xfrm>
          <a:prstGeom prst="leftArrow">
            <a:avLst>
              <a:gd name="adj1" fmla="val 50000"/>
              <a:gd name="adj2" fmla="val 37500"/>
            </a:avLst>
          </a:prstGeom>
          <a:solidFill>
            <a:srgbClr val="5F5F5F"/>
          </a:solidFill>
          <a:ln w="9525">
            <a:solidFill>
              <a:srgbClr val="FFFF00"/>
            </a:solidFill>
            <a:miter lim="800000"/>
            <a:headEnd/>
            <a:tailEnd/>
          </a:ln>
        </p:spPr>
        <p:txBody>
          <a:bodyPr wrap="none" anchor="ctr"/>
          <a:lstStyle/>
          <a:p>
            <a:endParaRPr lang="ar-SY"/>
          </a:p>
        </p:txBody>
      </p:sp>
      <p:sp>
        <p:nvSpPr>
          <p:cNvPr id="20488" name="Text Box 14"/>
          <p:cNvSpPr txBox="1">
            <a:spLocks noChangeArrowheads="1"/>
          </p:cNvSpPr>
          <p:nvPr/>
        </p:nvSpPr>
        <p:spPr bwMode="auto">
          <a:xfrm>
            <a:off x="6461125" y="5257800"/>
            <a:ext cx="184150" cy="457200"/>
          </a:xfrm>
          <a:prstGeom prst="rect">
            <a:avLst/>
          </a:prstGeom>
          <a:noFill/>
          <a:ln w="9525">
            <a:noFill/>
            <a:miter lim="800000"/>
            <a:headEnd/>
            <a:tailEnd/>
          </a:ln>
        </p:spPr>
        <p:txBody>
          <a:bodyPr wrap="none" anchor="ctr">
            <a:spAutoFit/>
          </a:bodyPr>
          <a:lstStyle/>
          <a:p>
            <a:endParaRPr lang="ar-SY"/>
          </a:p>
        </p:txBody>
      </p:sp>
      <p:sp>
        <p:nvSpPr>
          <p:cNvPr id="20489" name="Text Box 15"/>
          <p:cNvSpPr txBox="1">
            <a:spLocks noChangeArrowheads="1"/>
          </p:cNvSpPr>
          <p:nvPr/>
        </p:nvSpPr>
        <p:spPr bwMode="auto">
          <a:xfrm>
            <a:off x="6248400" y="4872038"/>
            <a:ext cx="2057400" cy="466725"/>
          </a:xfrm>
          <a:prstGeom prst="rect">
            <a:avLst/>
          </a:prstGeom>
          <a:gradFill rotWithShape="0">
            <a:gsLst>
              <a:gs pos="0">
                <a:srgbClr val="761800"/>
              </a:gs>
              <a:gs pos="100000">
                <a:srgbClr val="FF3300"/>
              </a:gs>
            </a:gsLst>
            <a:lin ang="18900000" scaled="1"/>
          </a:gradFill>
          <a:ln w="9525">
            <a:solidFill>
              <a:srgbClr val="FFFF00"/>
            </a:solidFill>
            <a:miter lim="800000"/>
            <a:headEnd/>
            <a:tailEnd/>
          </a:ln>
        </p:spPr>
        <p:txBody>
          <a:bodyPr anchor="ctr">
            <a:spAutoFit/>
          </a:bodyPr>
          <a:lstStyle/>
          <a:p>
            <a:r>
              <a:rPr lang="en-US">
                <a:solidFill>
                  <a:srgbClr val="FFFF00"/>
                </a:solidFill>
              </a:rPr>
              <a:t>Motor Shaft</a:t>
            </a:r>
            <a:endParaRPr lang="en-US"/>
          </a:p>
        </p:txBody>
      </p:sp>
      <p:sp>
        <p:nvSpPr>
          <p:cNvPr id="20490" name="AutoShape 16"/>
          <p:cNvSpPr>
            <a:spLocks noChangeArrowheads="1"/>
          </p:cNvSpPr>
          <p:nvPr/>
        </p:nvSpPr>
        <p:spPr bwMode="auto">
          <a:xfrm>
            <a:off x="5562600" y="5105400"/>
            <a:ext cx="685800" cy="152400"/>
          </a:xfrm>
          <a:prstGeom prst="leftArrow">
            <a:avLst>
              <a:gd name="adj1" fmla="val 50000"/>
              <a:gd name="adj2" fmla="val 112500"/>
            </a:avLst>
          </a:prstGeom>
          <a:solidFill>
            <a:srgbClr val="5F5F5F"/>
          </a:solidFill>
          <a:ln w="9525">
            <a:solidFill>
              <a:srgbClr val="FFFF00"/>
            </a:solidFill>
            <a:miter lim="800000"/>
            <a:headEnd/>
            <a:tailEnd/>
          </a:ln>
        </p:spPr>
        <p:txBody>
          <a:bodyPr wrap="none" anchor="ctr"/>
          <a:lstStyle/>
          <a:p>
            <a:endParaRPr lang="ar-SY"/>
          </a:p>
        </p:txBody>
      </p:sp>
      <p:sp>
        <p:nvSpPr>
          <p:cNvPr id="20491" name="Text Box 17"/>
          <p:cNvSpPr txBox="1">
            <a:spLocks noChangeArrowheads="1"/>
          </p:cNvSpPr>
          <p:nvPr/>
        </p:nvSpPr>
        <p:spPr bwMode="auto">
          <a:xfrm>
            <a:off x="381000" y="4262438"/>
            <a:ext cx="1752600" cy="1196975"/>
          </a:xfrm>
          <a:prstGeom prst="rect">
            <a:avLst/>
          </a:prstGeom>
          <a:gradFill rotWithShape="0">
            <a:gsLst>
              <a:gs pos="0">
                <a:srgbClr val="761800"/>
              </a:gs>
              <a:gs pos="100000">
                <a:srgbClr val="FF3300"/>
              </a:gs>
            </a:gsLst>
            <a:lin ang="18900000" scaled="1"/>
          </a:gradFill>
          <a:ln w="9525">
            <a:solidFill>
              <a:srgbClr val="FFFF00"/>
            </a:solidFill>
            <a:miter lim="800000"/>
            <a:headEnd/>
            <a:tailEnd/>
          </a:ln>
        </p:spPr>
        <p:txBody>
          <a:bodyPr anchor="ctr">
            <a:spAutoFit/>
          </a:bodyPr>
          <a:lstStyle/>
          <a:p>
            <a:r>
              <a:rPr lang="en-US">
                <a:solidFill>
                  <a:srgbClr val="FFFF00"/>
                </a:solidFill>
              </a:rPr>
              <a:t>Die-cast Rotor Assembly</a:t>
            </a:r>
            <a:endParaRPr lang="en-US"/>
          </a:p>
        </p:txBody>
      </p:sp>
      <p:sp>
        <p:nvSpPr>
          <p:cNvPr id="20492" name="AutoShape 18"/>
          <p:cNvSpPr>
            <a:spLocks noChangeArrowheads="1"/>
          </p:cNvSpPr>
          <p:nvPr/>
        </p:nvSpPr>
        <p:spPr bwMode="auto">
          <a:xfrm>
            <a:off x="2133600" y="4724400"/>
            <a:ext cx="914400" cy="152400"/>
          </a:xfrm>
          <a:prstGeom prst="rightArrow">
            <a:avLst>
              <a:gd name="adj1" fmla="val 50000"/>
              <a:gd name="adj2" fmla="val 150000"/>
            </a:avLst>
          </a:prstGeom>
          <a:solidFill>
            <a:srgbClr val="5F5F5F"/>
          </a:solidFill>
          <a:ln w="9525">
            <a:solidFill>
              <a:srgbClr val="FFFF00"/>
            </a:solidFill>
            <a:miter lim="800000"/>
            <a:headEnd/>
            <a:tailEnd/>
          </a:ln>
        </p:spPr>
        <p:txBody>
          <a:bodyPr wrap="none" anchor="ctr"/>
          <a:lstStyle/>
          <a:p>
            <a:endParaRPr lang="ar-SY"/>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071670" y="500042"/>
            <a:ext cx="4916618" cy="841248"/>
          </a:xfrm>
        </p:spPr>
        <p:style>
          <a:lnRef idx="1">
            <a:schemeClr val="accent1"/>
          </a:lnRef>
          <a:fillRef idx="2">
            <a:schemeClr val="accent1"/>
          </a:fillRef>
          <a:effectRef idx="1">
            <a:schemeClr val="accent1"/>
          </a:effectRef>
          <a:fontRef idx="minor">
            <a:schemeClr val="dk1"/>
          </a:fontRef>
        </p:style>
        <p:txBody>
          <a:bodyPr/>
          <a:lstStyle/>
          <a:p>
            <a:pPr algn="ctr" eaLnBrk="1" hangingPunct="1"/>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MOTOR CONSTRUCTION</a:t>
            </a:r>
          </a:p>
        </p:txBody>
      </p:sp>
      <p:pic>
        <p:nvPicPr>
          <p:cNvPr id="21507" name="Picture 3"/>
          <p:cNvPicPr>
            <a:picLocks noChangeAspect="1" noChangeArrowheads="1"/>
          </p:cNvPicPr>
          <p:nvPr/>
        </p:nvPicPr>
        <p:blipFill>
          <a:blip r:embed="rId2"/>
          <a:srcRect/>
          <a:stretch>
            <a:fillRect/>
          </a:stretch>
        </p:blipFill>
        <p:spPr bwMode="auto">
          <a:xfrm>
            <a:off x="2819400" y="1676400"/>
            <a:ext cx="3324225" cy="4229100"/>
          </a:xfrm>
          <a:prstGeom prst="rect">
            <a:avLst/>
          </a:prstGeom>
          <a:noFill/>
          <a:ln w="9525">
            <a:noFill/>
            <a:miter lim="800000"/>
            <a:headEnd/>
            <a:tailEnd/>
          </a:ln>
        </p:spPr>
      </p:pic>
      <p:grpSp>
        <p:nvGrpSpPr>
          <p:cNvPr id="21508" name="Group 4"/>
          <p:cNvGrpSpPr>
            <a:grpSpLocks/>
          </p:cNvGrpSpPr>
          <p:nvPr/>
        </p:nvGrpSpPr>
        <p:grpSpPr bwMode="auto">
          <a:xfrm>
            <a:off x="5410200" y="3505200"/>
            <a:ext cx="3124200" cy="831850"/>
            <a:chOff x="3456" y="2400"/>
            <a:chExt cx="1920" cy="524"/>
          </a:xfrm>
        </p:grpSpPr>
        <p:sp>
          <p:nvSpPr>
            <p:cNvPr id="81925" name="Text Box 5"/>
            <p:cNvSpPr txBox="1">
              <a:spLocks noChangeArrowheads="1"/>
            </p:cNvSpPr>
            <p:nvPr/>
          </p:nvSpPr>
          <p:spPr bwMode="auto">
            <a:xfrm>
              <a:off x="3792" y="2400"/>
              <a:ext cx="1584" cy="524"/>
            </a:xfrm>
            <a:prstGeom prst="rect">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w="9525">
              <a:solidFill>
                <a:srgbClr val="FFFF00"/>
              </a:solidFill>
              <a:miter lim="800000"/>
              <a:headEnd/>
              <a:tailEnd/>
            </a:ln>
            <a:effectLst>
              <a:outerShdw dist="99190" dir="2388334" algn="ctr" rotWithShape="0">
                <a:schemeClr val="tx1"/>
              </a:outerShdw>
            </a:effectLst>
          </p:spPr>
          <p:txBody>
            <a:bodyPr>
              <a:spAutoFit/>
            </a:bodyPr>
            <a:lstStyle/>
            <a:p>
              <a:pPr>
                <a:spcBef>
                  <a:spcPct val="50000"/>
                </a:spcBef>
                <a:defRPr/>
              </a:pPr>
              <a:r>
                <a:rPr lang="en-US" b="1">
                  <a:solidFill>
                    <a:srgbClr val="FFFF00"/>
                  </a:solidFill>
                  <a:effectLst>
                    <a:outerShdw blurRad="38100" dist="38100" dir="2700000" algn="tl">
                      <a:srgbClr val="000000"/>
                    </a:outerShdw>
                  </a:effectLst>
                </a:rPr>
                <a:t>Stator Winding Assembly</a:t>
              </a:r>
            </a:p>
          </p:txBody>
        </p:sp>
        <p:sp>
          <p:nvSpPr>
            <p:cNvPr id="81926" name="Line 6"/>
            <p:cNvSpPr>
              <a:spLocks noChangeShapeType="1"/>
            </p:cNvSpPr>
            <p:nvPr/>
          </p:nvSpPr>
          <p:spPr bwMode="auto">
            <a:xfrm flipH="1">
              <a:off x="3456" y="2640"/>
              <a:ext cx="336" cy="0"/>
            </a:xfrm>
            <a:prstGeom prst="line">
              <a:avLst/>
            </a:prstGeom>
            <a:noFill/>
            <a:ln w="57150">
              <a:solidFill>
                <a:srgbClr val="FFFF00"/>
              </a:solidFill>
              <a:round/>
              <a:headEnd/>
              <a:tailEnd type="triangle" w="med" len="med"/>
            </a:ln>
            <a:effectLst>
              <a:outerShdw dist="99190" dir="2388334" algn="ctr" rotWithShape="0">
                <a:schemeClr val="tx1"/>
              </a:outerShdw>
            </a:effectLst>
          </p:spPr>
          <p:txBody>
            <a:bodyPr wrap="none" anchor="ctr"/>
            <a:lstStyle/>
            <a:p>
              <a:pPr>
                <a:defRPr/>
              </a:pPr>
              <a:endParaRPr lang="ar-SY"/>
            </a:p>
          </p:txBody>
        </p:sp>
      </p:grpSp>
      <p:grpSp>
        <p:nvGrpSpPr>
          <p:cNvPr id="21509" name="Group 8"/>
          <p:cNvGrpSpPr>
            <a:grpSpLocks/>
          </p:cNvGrpSpPr>
          <p:nvPr/>
        </p:nvGrpSpPr>
        <p:grpSpPr bwMode="auto">
          <a:xfrm>
            <a:off x="685800" y="3505200"/>
            <a:ext cx="3200400" cy="831850"/>
            <a:chOff x="432" y="2208"/>
            <a:chExt cx="2016" cy="524"/>
          </a:xfrm>
        </p:grpSpPr>
        <p:sp>
          <p:nvSpPr>
            <p:cNvPr id="81929" name="Line 9"/>
            <p:cNvSpPr>
              <a:spLocks noChangeShapeType="1"/>
            </p:cNvSpPr>
            <p:nvPr/>
          </p:nvSpPr>
          <p:spPr bwMode="auto">
            <a:xfrm>
              <a:off x="1879" y="2496"/>
              <a:ext cx="569" cy="0"/>
            </a:xfrm>
            <a:prstGeom prst="line">
              <a:avLst/>
            </a:prstGeom>
            <a:noFill/>
            <a:ln w="57150">
              <a:solidFill>
                <a:srgbClr val="FFFF00"/>
              </a:solidFill>
              <a:round/>
              <a:headEnd/>
              <a:tailEnd type="triangle" w="med" len="med"/>
            </a:ln>
            <a:effectLst>
              <a:outerShdw dist="81320" dir="8480412" algn="ctr" rotWithShape="0">
                <a:schemeClr val="tx1"/>
              </a:outerShdw>
            </a:effectLst>
          </p:spPr>
          <p:txBody>
            <a:bodyPr wrap="none" anchor="ctr"/>
            <a:lstStyle/>
            <a:p>
              <a:pPr>
                <a:defRPr/>
              </a:pPr>
              <a:endParaRPr lang="ar-SY"/>
            </a:p>
          </p:txBody>
        </p:sp>
        <p:sp>
          <p:nvSpPr>
            <p:cNvPr id="81930" name="Text Box 10"/>
            <p:cNvSpPr txBox="1">
              <a:spLocks noChangeArrowheads="1"/>
            </p:cNvSpPr>
            <p:nvPr/>
          </p:nvSpPr>
          <p:spPr bwMode="auto">
            <a:xfrm>
              <a:off x="432" y="2208"/>
              <a:ext cx="1447" cy="524"/>
            </a:xfrm>
            <a:prstGeom prst="rect">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w="9525">
              <a:solidFill>
                <a:srgbClr val="FFFF00"/>
              </a:solidFill>
              <a:miter lim="800000"/>
              <a:headEnd/>
              <a:tailEnd/>
            </a:ln>
            <a:effectLst>
              <a:outerShdw dist="89803" dir="8100000" algn="ctr" rotWithShape="0">
                <a:schemeClr val="tx1"/>
              </a:outerShdw>
            </a:effectLst>
          </p:spPr>
          <p:txBody>
            <a:bodyPr>
              <a:spAutoFit/>
            </a:bodyPr>
            <a:lstStyle/>
            <a:p>
              <a:pPr>
                <a:defRPr/>
              </a:pPr>
              <a:r>
                <a:rPr lang="en-US" b="1">
                  <a:solidFill>
                    <a:srgbClr val="FFFF00"/>
                  </a:solidFill>
                  <a:effectLst>
                    <a:outerShdw blurRad="38100" dist="38100" dir="2700000" algn="tl">
                      <a:srgbClr val="000000"/>
                    </a:outerShdw>
                  </a:effectLst>
                </a:rPr>
                <a:t>Rotor</a:t>
              </a:r>
            </a:p>
            <a:p>
              <a:pPr>
                <a:defRPr/>
              </a:pPr>
              <a:r>
                <a:rPr lang="en-US" b="1">
                  <a:solidFill>
                    <a:srgbClr val="FFFF00"/>
                  </a:solidFill>
                  <a:effectLst>
                    <a:outerShdw blurRad="38100" dist="38100" dir="2700000" algn="tl">
                      <a:srgbClr val="000000"/>
                    </a:outerShdw>
                  </a:effectLst>
                </a:rPr>
                <a:t>Assembly</a:t>
              </a:r>
            </a:p>
          </p:txBody>
        </p:sp>
      </p:grpSp>
      <p:grpSp>
        <p:nvGrpSpPr>
          <p:cNvPr id="21510" name="Group 11"/>
          <p:cNvGrpSpPr>
            <a:grpSpLocks/>
          </p:cNvGrpSpPr>
          <p:nvPr/>
        </p:nvGrpSpPr>
        <p:grpSpPr bwMode="auto">
          <a:xfrm>
            <a:off x="4648200" y="2216150"/>
            <a:ext cx="3886200" cy="831850"/>
            <a:chOff x="2928" y="1396"/>
            <a:chExt cx="2448" cy="524"/>
          </a:xfrm>
        </p:grpSpPr>
        <p:sp>
          <p:nvSpPr>
            <p:cNvPr id="81932" name="Text Box 12"/>
            <p:cNvSpPr txBox="1">
              <a:spLocks noChangeArrowheads="1"/>
            </p:cNvSpPr>
            <p:nvPr/>
          </p:nvSpPr>
          <p:spPr bwMode="auto">
            <a:xfrm>
              <a:off x="3752" y="1396"/>
              <a:ext cx="1624" cy="524"/>
            </a:xfrm>
            <a:prstGeom prst="rect">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w="9525">
              <a:solidFill>
                <a:srgbClr val="FFFF00"/>
              </a:solidFill>
              <a:miter lim="800000"/>
              <a:headEnd/>
              <a:tailEnd/>
            </a:ln>
            <a:effectLst>
              <a:outerShdw dist="99190" dir="2388334" algn="ctr" rotWithShape="0">
                <a:schemeClr val="tx1"/>
              </a:outerShdw>
            </a:effectLst>
          </p:spPr>
          <p:txBody>
            <a:bodyPr>
              <a:spAutoFit/>
            </a:bodyPr>
            <a:lstStyle/>
            <a:p>
              <a:pPr>
                <a:spcBef>
                  <a:spcPct val="50000"/>
                </a:spcBef>
                <a:defRPr/>
              </a:pPr>
              <a:r>
                <a:rPr lang="en-US" b="1" dirty="0">
                  <a:solidFill>
                    <a:srgbClr val="FFFF00"/>
                  </a:solidFill>
                  <a:effectLst>
                    <a:outerShdw blurRad="38100" dist="38100" dir="2700000" algn="tl">
                      <a:srgbClr val="000000"/>
                    </a:outerShdw>
                  </a:effectLst>
                </a:rPr>
                <a:t>Motor Frame Assembly</a:t>
              </a:r>
            </a:p>
          </p:txBody>
        </p:sp>
        <p:sp>
          <p:nvSpPr>
            <p:cNvPr id="81933" name="Line 13"/>
            <p:cNvSpPr>
              <a:spLocks noChangeShapeType="1"/>
            </p:cNvSpPr>
            <p:nvPr/>
          </p:nvSpPr>
          <p:spPr bwMode="auto">
            <a:xfrm flipH="1">
              <a:off x="2928" y="1636"/>
              <a:ext cx="824" cy="0"/>
            </a:xfrm>
            <a:prstGeom prst="line">
              <a:avLst/>
            </a:prstGeom>
            <a:noFill/>
            <a:ln w="57150">
              <a:solidFill>
                <a:srgbClr val="FFFF00"/>
              </a:solidFill>
              <a:round/>
              <a:headEnd/>
              <a:tailEnd type="triangle" w="med" len="med"/>
            </a:ln>
            <a:effectLst>
              <a:outerShdw dist="91581" dir="2021404" algn="ctr" rotWithShape="0">
                <a:schemeClr val="tx1"/>
              </a:outerShdw>
            </a:effectLst>
          </p:spPr>
          <p:txBody>
            <a:bodyPr wrap="none" anchor="ctr"/>
            <a:lstStyle/>
            <a:p>
              <a:pPr>
                <a:defRPr/>
              </a:pPr>
              <a:endParaRPr lang="ar-SY"/>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US" smtClean="0"/>
              <a:t>Principle Of Operation Of A d.c. Machine</a:t>
            </a:r>
          </a:p>
        </p:txBody>
      </p:sp>
      <p:sp>
        <p:nvSpPr>
          <p:cNvPr id="7171" name="Rectangle 3"/>
          <p:cNvSpPr>
            <a:spLocks noGrp="1" noChangeArrowheads="1"/>
          </p:cNvSpPr>
          <p:nvPr>
            <p:ph idx="1"/>
          </p:nvPr>
        </p:nvSpPr>
        <p:spPr/>
        <p:txBody>
          <a:bodyPr/>
          <a:lstStyle/>
          <a:p>
            <a:pPr algn="just" rtl="0" eaLnBrk="1" hangingPunct="1">
              <a:spcBef>
                <a:spcPct val="0"/>
              </a:spcBef>
            </a:pPr>
            <a:r>
              <a:rPr lang="en-US" dirty="0" smtClean="0"/>
              <a:t>All motors and generators make use of two basic principles: </a:t>
            </a:r>
          </a:p>
          <a:p>
            <a:pPr lvl="1" algn="l" rtl="0">
              <a:spcBef>
                <a:spcPct val="0"/>
              </a:spcBef>
            </a:pPr>
            <a:r>
              <a:rPr lang="en-US" dirty="0" smtClean="0">
                <a:solidFill>
                  <a:srgbClr val="000000"/>
                </a:solidFill>
              </a:rPr>
              <a:t>When two poles of a magnet are brought close together then there will be either a repulsion force or an attraction force</a:t>
            </a:r>
          </a:p>
          <a:p>
            <a:pPr lvl="1" algn="just" rtl="0" eaLnBrk="1" hangingPunct="1">
              <a:spcBef>
                <a:spcPct val="0"/>
              </a:spcBef>
            </a:pPr>
            <a:r>
              <a:rPr lang="en-US" dirty="0" smtClean="0">
                <a:solidFill>
                  <a:srgbClr val="000000"/>
                </a:solidFill>
              </a:rPr>
              <a:t>When current flows in a conductor, a magnetic field is created around that conductor</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noFill/>
        </p:spPr>
        <p:txBody>
          <a:bodyPr/>
          <a:lstStyle/>
          <a:p>
            <a:pPr eaLnBrk="1" hangingPunct="1"/>
            <a:r>
              <a:rPr kumimoji="1" lang="en-US" smtClean="0"/>
              <a:t>Simple DC Motor</a:t>
            </a:r>
          </a:p>
        </p:txBody>
      </p:sp>
      <p:sp>
        <p:nvSpPr>
          <p:cNvPr id="22530" name="عنصر نائب لرقم الشريحة 3"/>
          <p:cNvSpPr>
            <a:spLocks noGrp="1"/>
          </p:cNvSpPr>
          <p:nvPr>
            <p:ph type="sldNum" sz="quarter" idx="12"/>
          </p:nvPr>
        </p:nvSpPr>
        <p:spPr>
          <a:xfrm>
            <a:off x="457200" y="6248400"/>
            <a:ext cx="2133600" cy="457200"/>
          </a:xfrm>
          <a:noFill/>
        </p:spPr>
        <p:txBody>
          <a:bodyPr/>
          <a:lstStyle/>
          <a:p>
            <a:pPr algn="l"/>
            <a:r>
              <a:rPr lang="en-US" smtClean="0"/>
              <a:t>Lab 3	P. </a:t>
            </a:r>
            <a:fld id="{75486CA5-AC22-4736-BED1-F73C2C8CF2B5}" type="slidenum">
              <a:rPr lang="en-US" smtClean="0"/>
              <a:pPr algn="l"/>
              <a:t>20</a:t>
            </a:fld>
            <a:endParaRPr lang="en-US" smtClean="0"/>
          </a:p>
        </p:txBody>
      </p:sp>
      <p:pic>
        <p:nvPicPr>
          <p:cNvPr id="22533" name="Picture 6"/>
          <p:cNvPicPr>
            <a:picLocks noChangeAspect="1" noChangeArrowheads="1"/>
          </p:cNvPicPr>
          <p:nvPr/>
        </p:nvPicPr>
        <p:blipFill>
          <a:blip r:embed="rId3"/>
          <a:srcRect/>
          <a:stretch>
            <a:fillRect/>
          </a:stretch>
        </p:blipFill>
        <p:spPr bwMode="auto">
          <a:xfrm>
            <a:off x="1752600" y="1676400"/>
            <a:ext cx="6005513" cy="4113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514600" y="457200"/>
            <a:ext cx="4159250" cy="366713"/>
          </a:xfrm>
          <a:prstGeom prst="rect">
            <a:avLst/>
          </a:prstGeom>
          <a:noFill/>
          <a:ln w="9525">
            <a:noFill/>
            <a:miter lim="800000"/>
            <a:headEnd/>
            <a:tailEnd/>
          </a:ln>
        </p:spPr>
        <p:txBody>
          <a:bodyPr wrap="none">
            <a:spAutoFit/>
          </a:bodyPr>
          <a:lstStyle/>
          <a:p>
            <a:r>
              <a:rPr lang="en-US" b="1"/>
              <a:t>CLASSIFICATION OF DC MACHINES</a:t>
            </a:r>
          </a:p>
        </p:txBody>
      </p:sp>
      <p:pic>
        <p:nvPicPr>
          <p:cNvPr id="23555" name="Picture 3"/>
          <p:cNvPicPr>
            <a:picLocks noChangeAspect="1" noChangeArrowheads="1"/>
          </p:cNvPicPr>
          <p:nvPr/>
        </p:nvPicPr>
        <p:blipFill>
          <a:blip r:embed="rId2"/>
          <a:srcRect/>
          <a:stretch>
            <a:fillRect/>
          </a:stretch>
        </p:blipFill>
        <p:spPr bwMode="auto">
          <a:xfrm>
            <a:off x="2209800" y="3695700"/>
            <a:ext cx="1981200" cy="330200"/>
          </a:xfrm>
          <a:prstGeom prst="rect">
            <a:avLst/>
          </a:prstGeom>
          <a:noFill/>
          <a:ln w="28575">
            <a:noFill/>
            <a:miter lim="800000"/>
            <a:headEnd/>
            <a:tailEnd/>
          </a:ln>
        </p:spPr>
      </p:pic>
      <p:sp>
        <p:nvSpPr>
          <p:cNvPr id="23556" name="Oval 4"/>
          <p:cNvSpPr>
            <a:spLocks noChangeArrowheads="1"/>
          </p:cNvSpPr>
          <p:nvPr/>
        </p:nvSpPr>
        <p:spPr bwMode="auto">
          <a:xfrm>
            <a:off x="4724400" y="3390900"/>
            <a:ext cx="990600" cy="990600"/>
          </a:xfrm>
          <a:prstGeom prst="ellipse">
            <a:avLst/>
          </a:prstGeom>
          <a:noFill/>
          <a:ln w="28575">
            <a:solidFill>
              <a:schemeClr val="tx1"/>
            </a:solidFill>
            <a:round/>
            <a:headEnd/>
            <a:tailEnd/>
          </a:ln>
        </p:spPr>
        <p:txBody>
          <a:bodyPr wrap="none" anchor="ctr"/>
          <a:lstStyle/>
          <a:p>
            <a:endParaRPr lang="ar-SY"/>
          </a:p>
        </p:txBody>
      </p:sp>
      <p:sp>
        <p:nvSpPr>
          <p:cNvPr id="23557" name="Rectangle 5"/>
          <p:cNvSpPr>
            <a:spLocks noChangeArrowheads="1"/>
          </p:cNvSpPr>
          <p:nvPr/>
        </p:nvSpPr>
        <p:spPr bwMode="auto">
          <a:xfrm>
            <a:off x="5105400" y="3314700"/>
            <a:ext cx="228600" cy="76200"/>
          </a:xfrm>
          <a:prstGeom prst="rect">
            <a:avLst/>
          </a:prstGeom>
          <a:noFill/>
          <a:ln w="28575">
            <a:solidFill>
              <a:schemeClr val="tx1"/>
            </a:solidFill>
            <a:miter lim="800000"/>
            <a:headEnd/>
            <a:tailEnd/>
          </a:ln>
        </p:spPr>
        <p:txBody>
          <a:bodyPr wrap="none" anchor="ctr"/>
          <a:lstStyle/>
          <a:p>
            <a:endParaRPr lang="ar-SY"/>
          </a:p>
        </p:txBody>
      </p:sp>
      <p:sp>
        <p:nvSpPr>
          <p:cNvPr id="23558" name="Rectangle 6"/>
          <p:cNvSpPr>
            <a:spLocks noChangeArrowheads="1"/>
          </p:cNvSpPr>
          <p:nvPr/>
        </p:nvSpPr>
        <p:spPr bwMode="auto">
          <a:xfrm>
            <a:off x="5105400" y="4381500"/>
            <a:ext cx="228600" cy="76200"/>
          </a:xfrm>
          <a:prstGeom prst="rect">
            <a:avLst/>
          </a:prstGeom>
          <a:noFill/>
          <a:ln w="28575">
            <a:solidFill>
              <a:schemeClr val="tx1"/>
            </a:solidFill>
            <a:miter lim="800000"/>
            <a:headEnd/>
            <a:tailEnd/>
          </a:ln>
        </p:spPr>
        <p:txBody>
          <a:bodyPr wrap="none" anchor="ctr"/>
          <a:lstStyle/>
          <a:p>
            <a:endParaRPr lang="ar-SY"/>
          </a:p>
        </p:txBody>
      </p:sp>
      <p:sp>
        <p:nvSpPr>
          <p:cNvPr id="23559" name="Line 7"/>
          <p:cNvSpPr>
            <a:spLocks noChangeShapeType="1"/>
          </p:cNvSpPr>
          <p:nvPr/>
        </p:nvSpPr>
        <p:spPr bwMode="auto">
          <a:xfrm flipV="1">
            <a:off x="5181600" y="2781300"/>
            <a:ext cx="0" cy="533400"/>
          </a:xfrm>
          <a:prstGeom prst="line">
            <a:avLst/>
          </a:prstGeom>
          <a:noFill/>
          <a:ln w="28575">
            <a:solidFill>
              <a:schemeClr val="tx1"/>
            </a:solidFill>
            <a:round/>
            <a:headEnd/>
            <a:tailEnd/>
          </a:ln>
        </p:spPr>
        <p:txBody>
          <a:bodyPr/>
          <a:lstStyle/>
          <a:p>
            <a:endParaRPr lang="ar-SA"/>
          </a:p>
        </p:txBody>
      </p:sp>
      <p:sp>
        <p:nvSpPr>
          <p:cNvPr id="23560" name="Line 8"/>
          <p:cNvSpPr>
            <a:spLocks noChangeShapeType="1"/>
          </p:cNvSpPr>
          <p:nvPr/>
        </p:nvSpPr>
        <p:spPr bwMode="auto">
          <a:xfrm>
            <a:off x="5181600" y="2781300"/>
            <a:ext cx="1447800" cy="0"/>
          </a:xfrm>
          <a:prstGeom prst="line">
            <a:avLst/>
          </a:prstGeom>
          <a:noFill/>
          <a:ln w="28575">
            <a:solidFill>
              <a:schemeClr val="tx1"/>
            </a:solidFill>
            <a:round/>
            <a:headEnd/>
            <a:tailEnd/>
          </a:ln>
        </p:spPr>
        <p:txBody>
          <a:bodyPr/>
          <a:lstStyle/>
          <a:p>
            <a:endParaRPr lang="ar-SA"/>
          </a:p>
        </p:txBody>
      </p:sp>
      <p:sp>
        <p:nvSpPr>
          <p:cNvPr id="23561" name="Line 9"/>
          <p:cNvSpPr>
            <a:spLocks noChangeShapeType="1"/>
          </p:cNvSpPr>
          <p:nvPr/>
        </p:nvSpPr>
        <p:spPr bwMode="auto">
          <a:xfrm flipV="1">
            <a:off x="5181600" y="4457700"/>
            <a:ext cx="0" cy="533400"/>
          </a:xfrm>
          <a:prstGeom prst="line">
            <a:avLst/>
          </a:prstGeom>
          <a:noFill/>
          <a:ln w="28575">
            <a:solidFill>
              <a:schemeClr val="tx1"/>
            </a:solidFill>
            <a:round/>
            <a:headEnd/>
            <a:tailEnd/>
          </a:ln>
        </p:spPr>
        <p:txBody>
          <a:bodyPr/>
          <a:lstStyle/>
          <a:p>
            <a:endParaRPr lang="ar-SA"/>
          </a:p>
        </p:txBody>
      </p:sp>
      <p:sp>
        <p:nvSpPr>
          <p:cNvPr id="23562" name="Line 10"/>
          <p:cNvSpPr>
            <a:spLocks noChangeShapeType="1"/>
          </p:cNvSpPr>
          <p:nvPr/>
        </p:nvSpPr>
        <p:spPr bwMode="auto">
          <a:xfrm>
            <a:off x="5181600" y="4991100"/>
            <a:ext cx="1447800" cy="0"/>
          </a:xfrm>
          <a:prstGeom prst="line">
            <a:avLst/>
          </a:prstGeom>
          <a:noFill/>
          <a:ln w="28575">
            <a:solidFill>
              <a:schemeClr val="tx1"/>
            </a:solidFill>
            <a:round/>
            <a:headEnd/>
            <a:tailEnd/>
          </a:ln>
        </p:spPr>
        <p:txBody>
          <a:bodyPr/>
          <a:lstStyle/>
          <a:p>
            <a:endParaRPr lang="ar-SA"/>
          </a:p>
        </p:txBody>
      </p:sp>
      <p:sp>
        <p:nvSpPr>
          <p:cNvPr id="23563" name="Oval 11"/>
          <p:cNvSpPr>
            <a:spLocks noChangeArrowheads="1"/>
          </p:cNvSpPr>
          <p:nvPr/>
        </p:nvSpPr>
        <p:spPr bwMode="auto">
          <a:xfrm flipV="1">
            <a:off x="6616700" y="4940300"/>
            <a:ext cx="82550" cy="82550"/>
          </a:xfrm>
          <a:prstGeom prst="ellipse">
            <a:avLst/>
          </a:prstGeom>
          <a:noFill/>
          <a:ln w="28575">
            <a:solidFill>
              <a:schemeClr val="tx1"/>
            </a:solidFill>
            <a:round/>
            <a:headEnd/>
            <a:tailEnd/>
          </a:ln>
        </p:spPr>
        <p:txBody>
          <a:bodyPr wrap="none" anchor="ctr"/>
          <a:lstStyle/>
          <a:p>
            <a:endParaRPr lang="ar-SY"/>
          </a:p>
        </p:txBody>
      </p:sp>
      <p:sp>
        <p:nvSpPr>
          <p:cNvPr id="23564" name="Text Box 12"/>
          <p:cNvSpPr txBox="1">
            <a:spLocks noChangeArrowheads="1"/>
          </p:cNvSpPr>
          <p:nvPr/>
        </p:nvSpPr>
        <p:spPr bwMode="auto">
          <a:xfrm>
            <a:off x="6477000" y="3009900"/>
            <a:ext cx="625475" cy="1463675"/>
          </a:xfrm>
          <a:prstGeom prst="rect">
            <a:avLst/>
          </a:prstGeom>
          <a:noFill/>
          <a:ln w="28575">
            <a:noFill/>
            <a:miter lim="800000"/>
            <a:headEnd/>
            <a:tailEnd/>
          </a:ln>
        </p:spPr>
        <p:txBody>
          <a:bodyPr>
            <a:spAutoFit/>
          </a:bodyPr>
          <a:lstStyle/>
          <a:p>
            <a:r>
              <a:rPr lang="en-US" b="1"/>
              <a:t>+</a:t>
            </a:r>
          </a:p>
          <a:p>
            <a:endParaRPr lang="en-US" b="1"/>
          </a:p>
          <a:p>
            <a:r>
              <a:rPr lang="en-US" b="1"/>
              <a:t>E</a:t>
            </a:r>
            <a:r>
              <a:rPr lang="en-US" b="1" baseline="-25000"/>
              <a:t>a</a:t>
            </a:r>
          </a:p>
          <a:p>
            <a:endParaRPr lang="en-US" b="1" baseline="-25000"/>
          </a:p>
          <a:p>
            <a:endParaRPr lang="en-US" b="1" baseline="-25000"/>
          </a:p>
          <a:p>
            <a:r>
              <a:rPr lang="en-US" b="1" baseline="-25000">
                <a:sym typeface="Symbol" pitchFamily="18" charset="2"/>
              </a:rPr>
              <a:t></a:t>
            </a:r>
          </a:p>
        </p:txBody>
      </p:sp>
      <p:sp>
        <p:nvSpPr>
          <p:cNvPr id="23565" name="Line 13"/>
          <p:cNvSpPr>
            <a:spLocks noChangeShapeType="1"/>
          </p:cNvSpPr>
          <p:nvPr/>
        </p:nvSpPr>
        <p:spPr bwMode="auto">
          <a:xfrm>
            <a:off x="2347913" y="3910013"/>
            <a:ext cx="0" cy="914400"/>
          </a:xfrm>
          <a:prstGeom prst="line">
            <a:avLst/>
          </a:prstGeom>
          <a:noFill/>
          <a:ln w="28575">
            <a:solidFill>
              <a:schemeClr val="tx1"/>
            </a:solidFill>
            <a:round/>
            <a:headEnd/>
            <a:tailEnd/>
          </a:ln>
        </p:spPr>
        <p:txBody>
          <a:bodyPr/>
          <a:lstStyle/>
          <a:p>
            <a:endParaRPr lang="ar-SA"/>
          </a:p>
        </p:txBody>
      </p:sp>
      <p:sp>
        <p:nvSpPr>
          <p:cNvPr id="23566" name="Line 14"/>
          <p:cNvSpPr>
            <a:spLocks noChangeShapeType="1"/>
          </p:cNvSpPr>
          <p:nvPr/>
        </p:nvSpPr>
        <p:spPr bwMode="auto">
          <a:xfrm>
            <a:off x="4065588" y="3897313"/>
            <a:ext cx="0" cy="914400"/>
          </a:xfrm>
          <a:prstGeom prst="line">
            <a:avLst/>
          </a:prstGeom>
          <a:noFill/>
          <a:ln w="28575">
            <a:solidFill>
              <a:schemeClr val="tx1"/>
            </a:solidFill>
            <a:round/>
            <a:headEnd/>
            <a:tailEnd/>
          </a:ln>
        </p:spPr>
        <p:txBody>
          <a:bodyPr/>
          <a:lstStyle/>
          <a:p>
            <a:endParaRPr lang="ar-SA"/>
          </a:p>
        </p:txBody>
      </p:sp>
      <p:sp>
        <p:nvSpPr>
          <p:cNvPr id="23567" name="Oval 15"/>
          <p:cNvSpPr>
            <a:spLocks noChangeArrowheads="1"/>
          </p:cNvSpPr>
          <p:nvPr/>
        </p:nvSpPr>
        <p:spPr bwMode="auto">
          <a:xfrm flipV="1">
            <a:off x="6629400" y="2743200"/>
            <a:ext cx="82550" cy="82550"/>
          </a:xfrm>
          <a:prstGeom prst="ellipse">
            <a:avLst/>
          </a:prstGeom>
          <a:noFill/>
          <a:ln w="28575">
            <a:solidFill>
              <a:schemeClr val="tx1"/>
            </a:solidFill>
            <a:round/>
            <a:headEnd/>
            <a:tailEnd/>
          </a:ln>
        </p:spPr>
        <p:txBody>
          <a:bodyPr wrap="none" anchor="ctr"/>
          <a:lstStyle/>
          <a:p>
            <a:endParaRPr lang="ar-SY"/>
          </a:p>
        </p:txBody>
      </p:sp>
      <p:sp>
        <p:nvSpPr>
          <p:cNvPr id="23568" name="Text Box 16"/>
          <p:cNvSpPr txBox="1">
            <a:spLocks noChangeArrowheads="1"/>
          </p:cNvSpPr>
          <p:nvPr/>
        </p:nvSpPr>
        <p:spPr bwMode="auto">
          <a:xfrm>
            <a:off x="990600" y="1066800"/>
            <a:ext cx="6153150" cy="366713"/>
          </a:xfrm>
          <a:prstGeom prst="rect">
            <a:avLst/>
          </a:prstGeom>
          <a:noFill/>
          <a:ln w="9525">
            <a:noFill/>
            <a:miter lim="800000"/>
            <a:headEnd/>
            <a:tailEnd/>
          </a:ln>
        </p:spPr>
        <p:txBody>
          <a:bodyPr wrap="none">
            <a:spAutoFit/>
          </a:bodyPr>
          <a:lstStyle/>
          <a:p>
            <a:r>
              <a:rPr lang="en-US"/>
              <a:t>Several possible connections for field and armature circuits</a:t>
            </a:r>
          </a:p>
        </p:txBody>
      </p:sp>
      <p:sp>
        <p:nvSpPr>
          <p:cNvPr id="23569" name="Oval 17"/>
          <p:cNvSpPr>
            <a:spLocks noChangeArrowheads="1"/>
          </p:cNvSpPr>
          <p:nvPr/>
        </p:nvSpPr>
        <p:spPr bwMode="auto">
          <a:xfrm flipV="1">
            <a:off x="4038600" y="4800600"/>
            <a:ext cx="82550" cy="82550"/>
          </a:xfrm>
          <a:prstGeom prst="ellipse">
            <a:avLst/>
          </a:prstGeom>
          <a:noFill/>
          <a:ln w="28575">
            <a:solidFill>
              <a:schemeClr val="tx1"/>
            </a:solidFill>
            <a:round/>
            <a:headEnd/>
            <a:tailEnd/>
          </a:ln>
        </p:spPr>
        <p:txBody>
          <a:bodyPr wrap="none" anchor="ctr"/>
          <a:lstStyle/>
          <a:p>
            <a:endParaRPr lang="ar-SY"/>
          </a:p>
        </p:txBody>
      </p:sp>
      <p:sp>
        <p:nvSpPr>
          <p:cNvPr id="23570" name="Oval 18"/>
          <p:cNvSpPr>
            <a:spLocks noChangeArrowheads="1"/>
          </p:cNvSpPr>
          <p:nvPr/>
        </p:nvSpPr>
        <p:spPr bwMode="auto">
          <a:xfrm flipV="1">
            <a:off x="2286000" y="4800600"/>
            <a:ext cx="82550" cy="82550"/>
          </a:xfrm>
          <a:prstGeom prst="ellipse">
            <a:avLst/>
          </a:prstGeom>
          <a:noFill/>
          <a:ln w="28575">
            <a:solidFill>
              <a:schemeClr val="tx1"/>
            </a:solidFill>
            <a:round/>
            <a:headEnd/>
            <a:tailEnd/>
          </a:ln>
        </p:spPr>
        <p:txBody>
          <a:bodyPr wrap="none" anchor="ctr"/>
          <a:lstStyle/>
          <a:p>
            <a:endParaRPr lang="ar-SY"/>
          </a:p>
        </p:txBody>
      </p:sp>
      <p:sp>
        <p:nvSpPr>
          <p:cNvPr id="23571" name="Text Box 19"/>
          <p:cNvSpPr txBox="1">
            <a:spLocks noChangeArrowheads="1"/>
          </p:cNvSpPr>
          <p:nvPr/>
        </p:nvSpPr>
        <p:spPr bwMode="auto">
          <a:xfrm>
            <a:off x="1447800" y="1447800"/>
            <a:ext cx="6553200" cy="641350"/>
          </a:xfrm>
          <a:prstGeom prst="rect">
            <a:avLst/>
          </a:prstGeom>
          <a:noFill/>
          <a:ln w="9525">
            <a:noFill/>
            <a:miter lim="800000"/>
            <a:headEnd/>
            <a:tailEnd/>
          </a:ln>
        </p:spPr>
        <p:txBody>
          <a:bodyPr>
            <a:spAutoFit/>
          </a:bodyPr>
          <a:lstStyle/>
          <a:p>
            <a:r>
              <a:rPr lang="en-US" dirty="0"/>
              <a:t> - </a:t>
            </a:r>
            <a:r>
              <a:rPr lang="en-US" b="1" dirty="0"/>
              <a:t>classification of DC machines</a:t>
            </a:r>
            <a:r>
              <a:rPr lang="en-US" dirty="0"/>
              <a:t> is determined by the way </a:t>
            </a:r>
          </a:p>
          <a:p>
            <a:r>
              <a:rPr lang="en-US" dirty="0"/>
              <a:t>    they are connected</a:t>
            </a:r>
          </a:p>
        </p:txBody>
      </p:sp>
      <p:sp>
        <p:nvSpPr>
          <p:cNvPr id="23572" name="Text Box 20"/>
          <p:cNvSpPr txBox="1">
            <a:spLocks noChangeArrowheads="1"/>
          </p:cNvSpPr>
          <p:nvPr/>
        </p:nvSpPr>
        <p:spPr bwMode="auto">
          <a:xfrm>
            <a:off x="762000" y="2514600"/>
            <a:ext cx="3511550" cy="366713"/>
          </a:xfrm>
          <a:prstGeom prst="rect">
            <a:avLst/>
          </a:prstGeom>
          <a:noFill/>
          <a:ln w="9525">
            <a:noFill/>
            <a:miter lim="800000"/>
            <a:headEnd/>
            <a:tailEnd/>
          </a:ln>
        </p:spPr>
        <p:txBody>
          <a:bodyPr wrap="none">
            <a:spAutoFit/>
          </a:bodyPr>
          <a:lstStyle/>
          <a:p>
            <a:r>
              <a:rPr lang="en-US" b="1" i="1"/>
              <a:t>Separately excited dc machine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514600" y="457200"/>
            <a:ext cx="4159250" cy="366713"/>
          </a:xfrm>
          <a:prstGeom prst="rect">
            <a:avLst/>
          </a:prstGeom>
          <a:noFill/>
          <a:ln w="9525">
            <a:noFill/>
            <a:miter lim="800000"/>
            <a:headEnd/>
            <a:tailEnd/>
          </a:ln>
        </p:spPr>
        <p:txBody>
          <a:bodyPr wrap="none">
            <a:spAutoFit/>
          </a:bodyPr>
          <a:lstStyle/>
          <a:p>
            <a:r>
              <a:rPr lang="en-US" b="1"/>
              <a:t>CLASSIFICATION OF DC MACHINES</a:t>
            </a:r>
          </a:p>
        </p:txBody>
      </p:sp>
      <p:pic>
        <p:nvPicPr>
          <p:cNvPr id="24579" name="Picture 3"/>
          <p:cNvPicPr>
            <a:picLocks noChangeAspect="1" noChangeArrowheads="1"/>
          </p:cNvPicPr>
          <p:nvPr/>
        </p:nvPicPr>
        <p:blipFill>
          <a:blip r:embed="rId2"/>
          <a:srcRect/>
          <a:stretch>
            <a:fillRect/>
          </a:stretch>
        </p:blipFill>
        <p:spPr bwMode="auto">
          <a:xfrm>
            <a:off x="2209800" y="3695700"/>
            <a:ext cx="1981200" cy="330200"/>
          </a:xfrm>
          <a:prstGeom prst="rect">
            <a:avLst/>
          </a:prstGeom>
          <a:noFill/>
          <a:ln w="28575">
            <a:noFill/>
            <a:miter lim="800000"/>
            <a:headEnd/>
            <a:tailEnd/>
          </a:ln>
        </p:spPr>
      </p:pic>
      <p:sp>
        <p:nvSpPr>
          <p:cNvPr id="24580" name="Oval 4"/>
          <p:cNvSpPr>
            <a:spLocks noChangeArrowheads="1"/>
          </p:cNvSpPr>
          <p:nvPr/>
        </p:nvSpPr>
        <p:spPr bwMode="auto">
          <a:xfrm>
            <a:off x="4724400" y="3390900"/>
            <a:ext cx="990600" cy="990600"/>
          </a:xfrm>
          <a:prstGeom prst="ellipse">
            <a:avLst/>
          </a:prstGeom>
          <a:noFill/>
          <a:ln w="28575">
            <a:solidFill>
              <a:schemeClr val="tx1"/>
            </a:solidFill>
            <a:round/>
            <a:headEnd/>
            <a:tailEnd/>
          </a:ln>
        </p:spPr>
        <p:txBody>
          <a:bodyPr wrap="none" anchor="ctr"/>
          <a:lstStyle/>
          <a:p>
            <a:endParaRPr lang="ar-SY"/>
          </a:p>
        </p:txBody>
      </p:sp>
      <p:sp>
        <p:nvSpPr>
          <p:cNvPr id="24581" name="Rectangle 5"/>
          <p:cNvSpPr>
            <a:spLocks noChangeArrowheads="1"/>
          </p:cNvSpPr>
          <p:nvPr/>
        </p:nvSpPr>
        <p:spPr bwMode="auto">
          <a:xfrm>
            <a:off x="5105400" y="3314700"/>
            <a:ext cx="228600" cy="76200"/>
          </a:xfrm>
          <a:prstGeom prst="rect">
            <a:avLst/>
          </a:prstGeom>
          <a:noFill/>
          <a:ln w="28575">
            <a:solidFill>
              <a:schemeClr val="tx1"/>
            </a:solidFill>
            <a:miter lim="800000"/>
            <a:headEnd/>
            <a:tailEnd/>
          </a:ln>
        </p:spPr>
        <p:txBody>
          <a:bodyPr wrap="none" anchor="ctr"/>
          <a:lstStyle/>
          <a:p>
            <a:endParaRPr lang="ar-SY"/>
          </a:p>
        </p:txBody>
      </p:sp>
      <p:sp>
        <p:nvSpPr>
          <p:cNvPr id="24582" name="Rectangle 6"/>
          <p:cNvSpPr>
            <a:spLocks noChangeArrowheads="1"/>
          </p:cNvSpPr>
          <p:nvPr/>
        </p:nvSpPr>
        <p:spPr bwMode="auto">
          <a:xfrm>
            <a:off x="5105400" y="4381500"/>
            <a:ext cx="228600" cy="76200"/>
          </a:xfrm>
          <a:prstGeom prst="rect">
            <a:avLst/>
          </a:prstGeom>
          <a:noFill/>
          <a:ln w="28575">
            <a:solidFill>
              <a:schemeClr val="tx1"/>
            </a:solidFill>
            <a:miter lim="800000"/>
            <a:headEnd/>
            <a:tailEnd/>
          </a:ln>
        </p:spPr>
        <p:txBody>
          <a:bodyPr wrap="none" anchor="ctr"/>
          <a:lstStyle/>
          <a:p>
            <a:endParaRPr lang="ar-SY"/>
          </a:p>
        </p:txBody>
      </p:sp>
      <p:sp>
        <p:nvSpPr>
          <p:cNvPr id="24583" name="Line 7"/>
          <p:cNvSpPr>
            <a:spLocks noChangeShapeType="1"/>
          </p:cNvSpPr>
          <p:nvPr/>
        </p:nvSpPr>
        <p:spPr bwMode="auto">
          <a:xfrm flipV="1">
            <a:off x="5181600" y="2781300"/>
            <a:ext cx="0" cy="533400"/>
          </a:xfrm>
          <a:prstGeom prst="line">
            <a:avLst/>
          </a:prstGeom>
          <a:noFill/>
          <a:ln w="28575">
            <a:solidFill>
              <a:schemeClr val="tx1"/>
            </a:solidFill>
            <a:round/>
            <a:headEnd/>
            <a:tailEnd/>
          </a:ln>
        </p:spPr>
        <p:txBody>
          <a:bodyPr/>
          <a:lstStyle/>
          <a:p>
            <a:endParaRPr lang="ar-SA"/>
          </a:p>
        </p:txBody>
      </p:sp>
      <p:sp>
        <p:nvSpPr>
          <p:cNvPr id="24584" name="Line 8"/>
          <p:cNvSpPr>
            <a:spLocks noChangeAspect="1" noChangeShapeType="1"/>
          </p:cNvSpPr>
          <p:nvPr/>
        </p:nvSpPr>
        <p:spPr bwMode="auto">
          <a:xfrm>
            <a:off x="2343150" y="2781300"/>
            <a:ext cx="400050" cy="0"/>
          </a:xfrm>
          <a:prstGeom prst="line">
            <a:avLst/>
          </a:prstGeom>
          <a:noFill/>
          <a:ln w="28575">
            <a:solidFill>
              <a:schemeClr val="tx1"/>
            </a:solidFill>
            <a:round/>
            <a:headEnd/>
            <a:tailEnd/>
          </a:ln>
        </p:spPr>
        <p:txBody>
          <a:bodyPr/>
          <a:lstStyle/>
          <a:p>
            <a:endParaRPr lang="ar-SA"/>
          </a:p>
        </p:txBody>
      </p:sp>
      <p:sp>
        <p:nvSpPr>
          <p:cNvPr id="24585" name="Line 9"/>
          <p:cNvSpPr>
            <a:spLocks noChangeShapeType="1"/>
          </p:cNvSpPr>
          <p:nvPr/>
        </p:nvSpPr>
        <p:spPr bwMode="auto">
          <a:xfrm flipV="1">
            <a:off x="5181600" y="4457700"/>
            <a:ext cx="0" cy="533400"/>
          </a:xfrm>
          <a:prstGeom prst="line">
            <a:avLst/>
          </a:prstGeom>
          <a:noFill/>
          <a:ln w="28575">
            <a:solidFill>
              <a:schemeClr val="tx1"/>
            </a:solidFill>
            <a:round/>
            <a:headEnd/>
            <a:tailEnd/>
          </a:ln>
        </p:spPr>
        <p:txBody>
          <a:bodyPr/>
          <a:lstStyle/>
          <a:p>
            <a:endParaRPr lang="ar-SA"/>
          </a:p>
        </p:txBody>
      </p:sp>
      <p:sp>
        <p:nvSpPr>
          <p:cNvPr id="24586" name="Line 10"/>
          <p:cNvSpPr>
            <a:spLocks noChangeAspect="1" noChangeShapeType="1"/>
          </p:cNvSpPr>
          <p:nvPr/>
        </p:nvSpPr>
        <p:spPr bwMode="auto">
          <a:xfrm>
            <a:off x="4065588" y="4991100"/>
            <a:ext cx="2563812" cy="0"/>
          </a:xfrm>
          <a:prstGeom prst="line">
            <a:avLst/>
          </a:prstGeom>
          <a:noFill/>
          <a:ln w="28575">
            <a:solidFill>
              <a:schemeClr val="tx1"/>
            </a:solidFill>
            <a:round/>
            <a:headEnd/>
            <a:tailEnd/>
          </a:ln>
        </p:spPr>
        <p:txBody>
          <a:bodyPr/>
          <a:lstStyle/>
          <a:p>
            <a:endParaRPr lang="ar-SA"/>
          </a:p>
        </p:txBody>
      </p:sp>
      <p:sp>
        <p:nvSpPr>
          <p:cNvPr id="24587" name="Oval 11"/>
          <p:cNvSpPr>
            <a:spLocks noChangeArrowheads="1"/>
          </p:cNvSpPr>
          <p:nvPr/>
        </p:nvSpPr>
        <p:spPr bwMode="auto">
          <a:xfrm flipV="1">
            <a:off x="6616700" y="4940300"/>
            <a:ext cx="82550" cy="82550"/>
          </a:xfrm>
          <a:prstGeom prst="ellipse">
            <a:avLst/>
          </a:prstGeom>
          <a:noFill/>
          <a:ln w="28575">
            <a:solidFill>
              <a:schemeClr val="tx1"/>
            </a:solidFill>
            <a:round/>
            <a:headEnd/>
            <a:tailEnd/>
          </a:ln>
        </p:spPr>
        <p:txBody>
          <a:bodyPr wrap="none" anchor="ctr"/>
          <a:lstStyle/>
          <a:p>
            <a:endParaRPr lang="ar-SY"/>
          </a:p>
        </p:txBody>
      </p:sp>
      <p:sp>
        <p:nvSpPr>
          <p:cNvPr id="24588" name="Text Box 12"/>
          <p:cNvSpPr txBox="1">
            <a:spLocks noChangeArrowheads="1"/>
          </p:cNvSpPr>
          <p:nvPr/>
        </p:nvSpPr>
        <p:spPr bwMode="auto">
          <a:xfrm>
            <a:off x="6477000" y="3009900"/>
            <a:ext cx="625475" cy="1463675"/>
          </a:xfrm>
          <a:prstGeom prst="rect">
            <a:avLst/>
          </a:prstGeom>
          <a:noFill/>
          <a:ln w="28575">
            <a:noFill/>
            <a:miter lim="800000"/>
            <a:headEnd/>
            <a:tailEnd/>
          </a:ln>
        </p:spPr>
        <p:txBody>
          <a:bodyPr>
            <a:spAutoFit/>
          </a:bodyPr>
          <a:lstStyle/>
          <a:p>
            <a:r>
              <a:rPr lang="en-US" b="1"/>
              <a:t>+</a:t>
            </a:r>
          </a:p>
          <a:p>
            <a:endParaRPr lang="en-US" b="1"/>
          </a:p>
          <a:p>
            <a:r>
              <a:rPr lang="en-US" b="1"/>
              <a:t>E</a:t>
            </a:r>
            <a:r>
              <a:rPr lang="en-US" b="1" baseline="-25000"/>
              <a:t>a</a:t>
            </a:r>
          </a:p>
          <a:p>
            <a:endParaRPr lang="en-US" b="1" baseline="-25000"/>
          </a:p>
          <a:p>
            <a:endParaRPr lang="en-US" b="1" baseline="-25000"/>
          </a:p>
          <a:p>
            <a:r>
              <a:rPr lang="en-US" b="1" baseline="-25000">
                <a:sym typeface="Symbol" pitchFamily="18" charset="2"/>
              </a:rPr>
              <a:t></a:t>
            </a:r>
          </a:p>
        </p:txBody>
      </p:sp>
      <p:sp>
        <p:nvSpPr>
          <p:cNvPr id="24589" name="Line 13"/>
          <p:cNvSpPr>
            <a:spLocks noChangeAspect="1" noChangeShapeType="1"/>
          </p:cNvSpPr>
          <p:nvPr/>
        </p:nvSpPr>
        <p:spPr bwMode="auto">
          <a:xfrm>
            <a:off x="4065588" y="3897313"/>
            <a:ext cx="0" cy="1092200"/>
          </a:xfrm>
          <a:prstGeom prst="line">
            <a:avLst/>
          </a:prstGeom>
          <a:noFill/>
          <a:ln w="28575">
            <a:solidFill>
              <a:schemeClr val="tx1"/>
            </a:solidFill>
            <a:round/>
            <a:headEnd/>
            <a:tailEnd/>
          </a:ln>
        </p:spPr>
        <p:txBody>
          <a:bodyPr/>
          <a:lstStyle/>
          <a:p>
            <a:endParaRPr lang="ar-SA"/>
          </a:p>
        </p:txBody>
      </p:sp>
      <p:sp>
        <p:nvSpPr>
          <p:cNvPr id="24590" name="Oval 14"/>
          <p:cNvSpPr>
            <a:spLocks noChangeArrowheads="1"/>
          </p:cNvSpPr>
          <p:nvPr/>
        </p:nvSpPr>
        <p:spPr bwMode="auto">
          <a:xfrm flipV="1">
            <a:off x="6629400" y="2743200"/>
            <a:ext cx="82550" cy="82550"/>
          </a:xfrm>
          <a:prstGeom prst="ellipse">
            <a:avLst/>
          </a:prstGeom>
          <a:noFill/>
          <a:ln w="28575">
            <a:solidFill>
              <a:schemeClr val="tx1"/>
            </a:solidFill>
            <a:round/>
            <a:headEnd/>
            <a:tailEnd/>
          </a:ln>
        </p:spPr>
        <p:txBody>
          <a:bodyPr wrap="none" anchor="ctr"/>
          <a:lstStyle/>
          <a:p>
            <a:endParaRPr lang="ar-SY"/>
          </a:p>
        </p:txBody>
      </p:sp>
      <p:sp>
        <p:nvSpPr>
          <p:cNvPr id="24591" name="Text Box 15"/>
          <p:cNvSpPr txBox="1">
            <a:spLocks noChangeArrowheads="1"/>
          </p:cNvSpPr>
          <p:nvPr/>
        </p:nvSpPr>
        <p:spPr bwMode="auto">
          <a:xfrm>
            <a:off x="762000" y="1371600"/>
            <a:ext cx="2152650" cy="366713"/>
          </a:xfrm>
          <a:prstGeom prst="rect">
            <a:avLst/>
          </a:prstGeom>
          <a:noFill/>
          <a:ln w="9525">
            <a:noFill/>
            <a:miter lim="800000"/>
            <a:headEnd/>
            <a:tailEnd/>
          </a:ln>
        </p:spPr>
        <p:txBody>
          <a:bodyPr wrap="none">
            <a:spAutoFit/>
          </a:bodyPr>
          <a:lstStyle/>
          <a:p>
            <a:r>
              <a:rPr lang="en-US" b="1" i="1"/>
              <a:t>Shunt dc machine</a:t>
            </a:r>
          </a:p>
        </p:txBody>
      </p:sp>
      <p:sp>
        <p:nvSpPr>
          <p:cNvPr id="24592" name="Line 16"/>
          <p:cNvSpPr>
            <a:spLocks noChangeAspect="1" noChangeShapeType="1"/>
          </p:cNvSpPr>
          <p:nvPr/>
        </p:nvSpPr>
        <p:spPr bwMode="auto">
          <a:xfrm flipV="1">
            <a:off x="2339975" y="2763838"/>
            <a:ext cx="0" cy="1143000"/>
          </a:xfrm>
          <a:prstGeom prst="line">
            <a:avLst/>
          </a:prstGeom>
          <a:noFill/>
          <a:ln w="28575">
            <a:solidFill>
              <a:schemeClr val="tx1"/>
            </a:solidFill>
            <a:round/>
            <a:headEnd/>
            <a:tailEnd/>
          </a:ln>
        </p:spPr>
        <p:txBody>
          <a:bodyPr/>
          <a:lstStyle/>
          <a:p>
            <a:endParaRPr lang="ar-SA"/>
          </a:p>
        </p:txBody>
      </p:sp>
      <p:pic>
        <p:nvPicPr>
          <p:cNvPr id="24593" name="Picture 17"/>
          <p:cNvPicPr>
            <a:picLocks noChangeAspect="1" noChangeArrowheads="1"/>
          </p:cNvPicPr>
          <p:nvPr/>
        </p:nvPicPr>
        <p:blipFill>
          <a:blip r:embed="rId3"/>
          <a:srcRect/>
          <a:stretch>
            <a:fillRect/>
          </a:stretch>
        </p:blipFill>
        <p:spPr bwMode="auto">
          <a:xfrm>
            <a:off x="2571750" y="2487613"/>
            <a:ext cx="2209800" cy="568325"/>
          </a:xfrm>
          <a:prstGeom prst="rect">
            <a:avLst/>
          </a:prstGeom>
          <a:noFill/>
          <a:ln w="9525">
            <a:noFill/>
            <a:miter lim="800000"/>
            <a:headEnd/>
            <a:tailEnd/>
          </a:ln>
        </p:spPr>
      </p:pic>
      <p:sp>
        <p:nvSpPr>
          <p:cNvPr id="24594" name="Line 18"/>
          <p:cNvSpPr>
            <a:spLocks noChangeAspect="1" noChangeShapeType="1"/>
          </p:cNvSpPr>
          <p:nvPr/>
        </p:nvSpPr>
        <p:spPr bwMode="auto">
          <a:xfrm>
            <a:off x="4572000" y="2771775"/>
            <a:ext cx="2057400" cy="0"/>
          </a:xfrm>
          <a:prstGeom prst="line">
            <a:avLst/>
          </a:prstGeom>
          <a:noFill/>
          <a:ln w="28575">
            <a:solidFill>
              <a:schemeClr val="tx1"/>
            </a:solidFill>
            <a:round/>
            <a:headEnd/>
            <a:tailEnd/>
          </a:ln>
        </p:spPr>
        <p:txBody>
          <a:bodyPr/>
          <a:lstStyle/>
          <a:p>
            <a:endParaRPr lang="ar-SA"/>
          </a:p>
        </p:txBody>
      </p:sp>
      <p:sp>
        <p:nvSpPr>
          <p:cNvPr id="24595" name="Line 19"/>
          <p:cNvSpPr>
            <a:spLocks noChangeShapeType="1"/>
          </p:cNvSpPr>
          <p:nvPr/>
        </p:nvSpPr>
        <p:spPr bwMode="auto">
          <a:xfrm flipV="1">
            <a:off x="3429000" y="2438400"/>
            <a:ext cx="609600" cy="609600"/>
          </a:xfrm>
          <a:prstGeom prst="line">
            <a:avLst/>
          </a:prstGeom>
          <a:noFill/>
          <a:ln w="9525">
            <a:solidFill>
              <a:schemeClr val="tx1"/>
            </a:solidFill>
            <a:round/>
            <a:headEnd/>
            <a:tailEnd type="triangle" w="lg" len="lg"/>
          </a:ln>
        </p:spPr>
        <p:txBody>
          <a:bodyPr/>
          <a:lstStyle/>
          <a:p>
            <a:endParaRPr lang="ar-S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514600" y="457200"/>
            <a:ext cx="4159250" cy="366713"/>
          </a:xfrm>
          <a:prstGeom prst="rect">
            <a:avLst/>
          </a:prstGeom>
          <a:noFill/>
          <a:ln w="9525">
            <a:noFill/>
            <a:miter lim="800000"/>
            <a:headEnd/>
            <a:tailEnd/>
          </a:ln>
        </p:spPr>
        <p:txBody>
          <a:bodyPr wrap="none">
            <a:spAutoFit/>
          </a:bodyPr>
          <a:lstStyle/>
          <a:p>
            <a:r>
              <a:rPr lang="en-US" b="1"/>
              <a:t>CLASSIFICATION OF DC MACHINES</a:t>
            </a:r>
          </a:p>
        </p:txBody>
      </p:sp>
      <p:sp>
        <p:nvSpPr>
          <p:cNvPr id="25603" name="Text Box 15"/>
          <p:cNvSpPr txBox="1">
            <a:spLocks noChangeArrowheads="1"/>
          </p:cNvSpPr>
          <p:nvPr/>
        </p:nvSpPr>
        <p:spPr bwMode="auto">
          <a:xfrm>
            <a:off x="762000" y="1371600"/>
            <a:ext cx="2190750" cy="366713"/>
          </a:xfrm>
          <a:prstGeom prst="rect">
            <a:avLst/>
          </a:prstGeom>
          <a:noFill/>
          <a:ln w="9525">
            <a:noFill/>
            <a:miter lim="800000"/>
            <a:headEnd/>
            <a:tailEnd/>
          </a:ln>
        </p:spPr>
        <p:txBody>
          <a:bodyPr wrap="none">
            <a:spAutoFit/>
          </a:bodyPr>
          <a:lstStyle/>
          <a:p>
            <a:r>
              <a:rPr lang="en-US" b="1" i="1"/>
              <a:t>Series dc machine</a:t>
            </a:r>
          </a:p>
        </p:txBody>
      </p:sp>
      <p:pic>
        <p:nvPicPr>
          <p:cNvPr id="25604" name="Picture 3"/>
          <p:cNvPicPr>
            <a:picLocks noChangeAspect="1" noChangeArrowheads="1"/>
          </p:cNvPicPr>
          <p:nvPr/>
        </p:nvPicPr>
        <p:blipFill>
          <a:blip r:embed="rId2"/>
          <a:srcRect/>
          <a:stretch>
            <a:fillRect/>
          </a:stretch>
        </p:blipFill>
        <p:spPr bwMode="auto">
          <a:xfrm>
            <a:off x="4632325" y="3235325"/>
            <a:ext cx="1981200" cy="330200"/>
          </a:xfrm>
          <a:prstGeom prst="rect">
            <a:avLst/>
          </a:prstGeom>
          <a:noFill/>
          <a:ln w="28575">
            <a:noFill/>
            <a:miter lim="800000"/>
            <a:headEnd/>
            <a:tailEnd/>
          </a:ln>
        </p:spPr>
      </p:pic>
      <p:grpSp>
        <p:nvGrpSpPr>
          <p:cNvPr id="25605" name="Group 20"/>
          <p:cNvGrpSpPr>
            <a:grpSpLocks/>
          </p:cNvGrpSpPr>
          <p:nvPr/>
        </p:nvGrpSpPr>
        <p:grpSpPr bwMode="auto">
          <a:xfrm>
            <a:off x="3260725" y="2930525"/>
            <a:ext cx="990600" cy="1143000"/>
            <a:chOff x="2976" y="2088"/>
            <a:chExt cx="624" cy="720"/>
          </a:xfrm>
        </p:grpSpPr>
        <p:sp>
          <p:nvSpPr>
            <p:cNvPr id="25616" name="Oval 4"/>
            <p:cNvSpPr>
              <a:spLocks noChangeArrowheads="1"/>
            </p:cNvSpPr>
            <p:nvPr/>
          </p:nvSpPr>
          <p:spPr bwMode="auto">
            <a:xfrm>
              <a:off x="2976" y="2136"/>
              <a:ext cx="624" cy="624"/>
            </a:xfrm>
            <a:prstGeom prst="ellipse">
              <a:avLst/>
            </a:prstGeom>
            <a:noFill/>
            <a:ln w="28575">
              <a:solidFill>
                <a:schemeClr val="tx1"/>
              </a:solidFill>
              <a:round/>
              <a:headEnd/>
              <a:tailEnd/>
            </a:ln>
          </p:spPr>
          <p:txBody>
            <a:bodyPr wrap="none" anchor="ctr"/>
            <a:lstStyle/>
            <a:p>
              <a:endParaRPr lang="ar-SY"/>
            </a:p>
          </p:txBody>
        </p:sp>
        <p:sp>
          <p:nvSpPr>
            <p:cNvPr id="25617" name="Rectangle 5"/>
            <p:cNvSpPr>
              <a:spLocks noChangeArrowheads="1"/>
            </p:cNvSpPr>
            <p:nvPr/>
          </p:nvSpPr>
          <p:spPr bwMode="auto">
            <a:xfrm>
              <a:off x="3216" y="2088"/>
              <a:ext cx="144" cy="48"/>
            </a:xfrm>
            <a:prstGeom prst="rect">
              <a:avLst/>
            </a:prstGeom>
            <a:noFill/>
            <a:ln w="28575">
              <a:solidFill>
                <a:schemeClr val="tx1"/>
              </a:solidFill>
              <a:miter lim="800000"/>
              <a:headEnd/>
              <a:tailEnd/>
            </a:ln>
          </p:spPr>
          <p:txBody>
            <a:bodyPr wrap="none" anchor="ctr"/>
            <a:lstStyle/>
            <a:p>
              <a:endParaRPr lang="ar-SY"/>
            </a:p>
          </p:txBody>
        </p:sp>
        <p:sp>
          <p:nvSpPr>
            <p:cNvPr id="25618" name="Rectangle 6"/>
            <p:cNvSpPr>
              <a:spLocks noChangeArrowheads="1"/>
            </p:cNvSpPr>
            <p:nvPr/>
          </p:nvSpPr>
          <p:spPr bwMode="auto">
            <a:xfrm>
              <a:off x="3216" y="2760"/>
              <a:ext cx="144" cy="48"/>
            </a:xfrm>
            <a:prstGeom prst="rect">
              <a:avLst/>
            </a:prstGeom>
            <a:noFill/>
            <a:ln w="28575">
              <a:solidFill>
                <a:schemeClr val="tx1"/>
              </a:solidFill>
              <a:miter lim="800000"/>
              <a:headEnd/>
              <a:tailEnd/>
            </a:ln>
          </p:spPr>
          <p:txBody>
            <a:bodyPr wrap="none" anchor="ctr"/>
            <a:lstStyle/>
            <a:p>
              <a:endParaRPr lang="ar-SY"/>
            </a:p>
          </p:txBody>
        </p:sp>
      </p:grpSp>
      <p:sp>
        <p:nvSpPr>
          <p:cNvPr id="25606" name="Line 7"/>
          <p:cNvSpPr>
            <a:spLocks noChangeShapeType="1"/>
          </p:cNvSpPr>
          <p:nvPr/>
        </p:nvSpPr>
        <p:spPr bwMode="auto">
          <a:xfrm flipV="1">
            <a:off x="3717925" y="2473325"/>
            <a:ext cx="0" cy="457200"/>
          </a:xfrm>
          <a:prstGeom prst="line">
            <a:avLst/>
          </a:prstGeom>
          <a:noFill/>
          <a:ln w="28575">
            <a:solidFill>
              <a:schemeClr val="tx1"/>
            </a:solidFill>
            <a:round/>
            <a:headEnd/>
            <a:tailEnd/>
          </a:ln>
        </p:spPr>
        <p:txBody>
          <a:bodyPr/>
          <a:lstStyle/>
          <a:p>
            <a:endParaRPr lang="ar-SA"/>
          </a:p>
        </p:txBody>
      </p:sp>
      <p:sp>
        <p:nvSpPr>
          <p:cNvPr id="25607" name="Line 9"/>
          <p:cNvSpPr>
            <a:spLocks noChangeShapeType="1"/>
          </p:cNvSpPr>
          <p:nvPr/>
        </p:nvSpPr>
        <p:spPr bwMode="auto">
          <a:xfrm flipV="1">
            <a:off x="3717925" y="4073525"/>
            <a:ext cx="0" cy="642938"/>
          </a:xfrm>
          <a:prstGeom prst="line">
            <a:avLst/>
          </a:prstGeom>
          <a:noFill/>
          <a:ln w="28575">
            <a:solidFill>
              <a:schemeClr val="tx1"/>
            </a:solidFill>
            <a:round/>
            <a:headEnd/>
            <a:tailEnd/>
          </a:ln>
        </p:spPr>
        <p:txBody>
          <a:bodyPr/>
          <a:lstStyle/>
          <a:p>
            <a:endParaRPr lang="ar-SA"/>
          </a:p>
        </p:txBody>
      </p:sp>
      <p:sp>
        <p:nvSpPr>
          <p:cNvPr id="25608" name="Oval 11"/>
          <p:cNvSpPr>
            <a:spLocks noChangeArrowheads="1"/>
          </p:cNvSpPr>
          <p:nvPr/>
        </p:nvSpPr>
        <p:spPr bwMode="auto">
          <a:xfrm flipV="1">
            <a:off x="7058025" y="4670425"/>
            <a:ext cx="82550" cy="82550"/>
          </a:xfrm>
          <a:prstGeom prst="ellipse">
            <a:avLst/>
          </a:prstGeom>
          <a:noFill/>
          <a:ln w="28575">
            <a:solidFill>
              <a:schemeClr val="tx1"/>
            </a:solidFill>
            <a:round/>
            <a:headEnd/>
            <a:tailEnd/>
          </a:ln>
        </p:spPr>
        <p:txBody>
          <a:bodyPr wrap="none" anchor="ctr"/>
          <a:lstStyle/>
          <a:p>
            <a:endParaRPr lang="ar-SY"/>
          </a:p>
        </p:txBody>
      </p:sp>
      <p:sp>
        <p:nvSpPr>
          <p:cNvPr id="25609" name="Text Box 12"/>
          <p:cNvSpPr txBox="1">
            <a:spLocks noChangeArrowheads="1"/>
          </p:cNvSpPr>
          <p:nvPr/>
        </p:nvSpPr>
        <p:spPr bwMode="auto">
          <a:xfrm>
            <a:off x="6918325" y="2740025"/>
            <a:ext cx="625475" cy="1463675"/>
          </a:xfrm>
          <a:prstGeom prst="rect">
            <a:avLst/>
          </a:prstGeom>
          <a:noFill/>
          <a:ln w="28575">
            <a:noFill/>
            <a:miter lim="800000"/>
            <a:headEnd/>
            <a:tailEnd/>
          </a:ln>
        </p:spPr>
        <p:txBody>
          <a:bodyPr>
            <a:spAutoFit/>
          </a:bodyPr>
          <a:lstStyle/>
          <a:p>
            <a:r>
              <a:rPr lang="en-US" b="1"/>
              <a:t>+</a:t>
            </a:r>
          </a:p>
          <a:p>
            <a:endParaRPr lang="en-US" b="1"/>
          </a:p>
          <a:p>
            <a:r>
              <a:rPr lang="en-US" b="1"/>
              <a:t>E</a:t>
            </a:r>
            <a:r>
              <a:rPr lang="en-US" b="1" baseline="-25000"/>
              <a:t>a</a:t>
            </a:r>
          </a:p>
          <a:p>
            <a:endParaRPr lang="en-US" b="1" baseline="-25000"/>
          </a:p>
          <a:p>
            <a:endParaRPr lang="en-US" b="1" baseline="-25000"/>
          </a:p>
          <a:p>
            <a:r>
              <a:rPr lang="en-US" b="1" baseline="-25000">
                <a:sym typeface="Symbol" pitchFamily="18" charset="2"/>
              </a:rPr>
              <a:t></a:t>
            </a:r>
          </a:p>
        </p:txBody>
      </p:sp>
      <p:sp>
        <p:nvSpPr>
          <p:cNvPr id="25610" name="Oval 14"/>
          <p:cNvSpPr>
            <a:spLocks noChangeArrowheads="1"/>
          </p:cNvSpPr>
          <p:nvPr/>
        </p:nvSpPr>
        <p:spPr bwMode="auto">
          <a:xfrm flipV="1">
            <a:off x="7070725" y="2473325"/>
            <a:ext cx="82550" cy="82550"/>
          </a:xfrm>
          <a:prstGeom prst="ellipse">
            <a:avLst/>
          </a:prstGeom>
          <a:noFill/>
          <a:ln w="28575">
            <a:solidFill>
              <a:schemeClr val="tx1"/>
            </a:solidFill>
            <a:round/>
            <a:headEnd/>
            <a:tailEnd/>
          </a:ln>
        </p:spPr>
        <p:txBody>
          <a:bodyPr wrap="none" anchor="ctr"/>
          <a:lstStyle/>
          <a:p>
            <a:endParaRPr lang="ar-SY"/>
          </a:p>
        </p:txBody>
      </p:sp>
      <p:sp>
        <p:nvSpPr>
          <p:cNvPr id="25611" name="Line 21"/>
          <p:cNvSpPr>
            <a:spLocks noChangeAspect="1" noChangeShapeType="1"/>
          </p:cNvSpPr>
          <p:nvPr/>
        </p:nvSpPr>
        <p:spPr bwMode="auto">
          <a:xfrm flipH="1">
            <a:off x="6461125" y="2514600"/>
            <a:ext cx="582613" cy="0"/>
          </a:xfrm>
          <a:prstGeom prst="line">
            <a:avLst/>
          </a:prstGeom>
          <a:noFill/>
          <a:ln w="28575">
            <a:solidFill>
              <a:schemeClr val="tx1"/>
            </a:solidFill>
            <a:round/>
            <a:headEnd/>
            <a:tailEnd/>
          </a:ln>
        </p:spPr>
        <p:txBody>
          <a:bodyPr/>
          <a:lstStyle/>
          <a:p>
            <a:endParaRPr lang="ar-SA"/>
          </a:p>
        </p:txBody>
      </p:sp>
      <p:sp>
        <p:nvSpPr>
          <p:cNvPr id="25612" name="Line 22"/>
          <p:cNvSpPr>
            <a:spLocks noChangeAspect="1" noChangeShapeType="1"/>
          </p:cNvSpPr>
          <p:nvPr/>
        </p:nvSpPr>
        <p:spPr bwMode="auto">
          <a:xfrm flipV="1">
            <a:off x="4757738" y="2473325"/>
            <a:ext cx="0" cy="963613"/>
          </a:xfrm>
          <a:prstGeom prst="line">
            <a:avLst/>
          </a:prstGeom>
          <a:noFill/>
          <a:ln w="28575">
            <a:solidFill>
              <a:schemeClr val="tx1"/>
            </a:solidFill>
            <a:round/>
            <a:headEnd/>
            <a:tailEnd/>
          </a:ln>
        </p:spPr>
        <p:txBody>
          <a:bodyPr/>
          <a:lstStyle/>
          <a:p>
            <a:endParaRPr lang="ar-SA"/>
          </a:p>
        </p:txBody>
      </p:sp>
      <p:sp>
        <p:nvSpPr>
          <p:cNvPr id="25613" name="Line 23"/>
          <p:cNvSpPr>
            <a:spLocks noChangeAspect="1" noChangeShapeType="1"/>
          </p:cNvSpPr>
          <p:nvPr/>
        </p:nvSpPr>
        <p:spPr bwMode="auto">
          <a:xfrm flipH="1">
            <a:off x="3717925" y="4724400"/>
            <a:ext cx="3352800" cy="0"/>
          </a:xfrm>
          <a:prstGeom prst="line">
            <a:avLst/>
          </a:prstGeom>
          <a:noFill/>
          <a:ln w="28575">
            <a:solidFill>
              <a:schemeClr val="tx1"/>
            </a:solidFill>
            <a:round/>
            <a:headEnd/>
            <a:tailEnd/>
          </a:ln>
        </p:spPr>
        <p:txBody>
          <a:bodyPr/>
          <a:lstStyle/>
          <a:p>
            <a:endParaRPr lang="ar-SA"/>
          </a:p>
        </p:txBody>
      </p:sp>
      <p:sp>
        <p:nvSpPr>
          <p:cNvPr id="25614" name="Line 24"/>
          <p:cNvSpPr>
            <a:spLocks noChangeAspect="1" noChangeShapeType="1"/>
          </p:cNvSpPr>
          <p:nvPr/>
        </p:nvSpPr>
        <p:spPr bwMode="auto">
          <a:xfrm flipV="1">
            <a:off x="6461125" y="2514600"/>
            <a:ext cx="0" cy="922338"/>
          </a:xfrm>
          <a:prstGeom prst="line">
            <a:avLst/>
          </a:prstGeom>
          <a:noFill/>
          <a:ln w="28575">
            <a:solidFill>
              <a:schemeClr val="tx1"/>
            </a:solidFill>
            <a:round/>
            <a:headEnd/>
            <a:tailEnd/>
          </a:ln>
        </p:spPr>
        <p:txBody>
          <a:bodyPr/>
          <a:lstStyle/>
          <a:p>
            <a:endParaRPr lang="ar-SA"/>
          </a:p>
        </p:txBody>
      </p:sp>
      <p:sp>
        <p:nvSpPr>
          <p:cNvPr id="25615" name="Line 25"/>
          <p:cNvSpPr>
            <a:spLocks noChangeAspect="1" noChangeShapeType="1"/>
          </p:cNvSpPr>
          <p:nvPr/>
        </p:nvSpPr>
        <p:spPr bwMode="auto">
          <a:xfrm flipH="1">
            <a:off x="3717925" y="2473325"/>
            <a:ext cx="1066800" cy="0"/>
          </a:xfrm>
          <a:prstGeom prst="line">
            <a:avLst/>
          </a:prstGeom>
          <a:noFill/>
          <a:ln w="28575">
            <a:solidFill>
              <a:schemeClr val="tx1"/>
            </a:solidFill>
            <a:round/>
            <a:headEnd/>
            <a:tailEnd/>
          </a:ln>
        </p:spPr>
        <p:txBody>
          <a:bodyPr/>
          <a:lstStyle/>
          <a:p>
            <a:endParaRPr lang="ar-S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357166"/>
            <a:ext cx="7439857" cy="492443"/>
          </a:xfrm>
          <a:prstGeom prst="rect">
            <a:avLst/>
          </a:prstGeom>
        </p:spPr>
        <p:txBody>
          <a:bodyPr wrap="none">
            <a:spAutoFit/>
          </a:bodyPr>
          <a:lstStyle/>
          <a:p>
            <a:pPr marL="342900" indent="-342900" algn="r">
              <a:buClr>
                <a:schemeClr val="tx2"/>
              </a:buClr>
              <a:buSzPct val="70000"/>
              <a:defRPr/>
            </a:pPr>
            <a:r>
              <a:rPr lang="ar-SA" sz="2600" kern="0" dirty="0"/>
              <a:t>الفرق بين المحركات المستمرة التفرعية </a:t>
            </a:r>
            <a:r>
              <a:rPr lang="ar-SA" sz="2600" kern="0" dirty="0" err="1"/>
              <a:t>و</a:t>
            </a:r>
            <a:r>
              <a:rPr lang="ar-SA" sz="2600" kern="0" dirty="0"/>
              <a:t> </a:t>
            </a:r>
            <a:r>
              <a:rPr lang="ar-SA" sz="2600" kern="0" dirty="0" err="1"/>
              <a:t>التسلسليه</a:t>
            </a:r>
            <a:endParaRPr lang="ar-SA" sz="2600" kern="0" dirty="0"/>
          </a:p>
        </p:txBody>
      </p:sp>
      <p:graphicFrame>
        <p:nvGraphicFramePr>
          <p:cNvPr id="5" name="جدول 4"/>
          <p:cNvGraphicFramePr>
            <a:graphicFrameLocks noGrp="1"/>
          </p:cNvGraphicFramePr>
          <p:nvPr/>
        </p:nvGraphicFramePr>
        <p:xfrm>
          <a:off x="1524000" y="1397000"/>
          <a:ext cx="6096000" cy="2966720"/>
        </p:xfrm>
        <a:graphic>
          <a:graphicData uri="http://schemas.openxmlformats.org/drawingml/2006/table">
            <a:tbl>
              <a:tblPr rtl="1" firstRow="1" bandRow="1">
                <a:tableStyleId>{5C22544A-7EE6-4342-B048-85BDC9FD1C3A}</a:tableStyleId>
              </a:tblPr>
              <a:tblGrid>
                <a:gridCol w="2032000"/>
                <a:gridCol w="2032000"/>
                <a:gridCol w="2032000"/>
              </a:tblGrid>
              <a:tr h="370840">
                <a:tc>
                  <a:txBody>
                    <a:bodyPr/>
                    <a:lstStyle/>
                    <a:p>
                      <a:pPr rtl="1"/>
                      <a:endParaRPr lang="ar-SA" dirty="0"/>
                    </a:p>
                  </a:txBody>
                  <a:tcPr/>
                </a:tc>
                <a:tc>
                  <a:txBody>
                    <a:bodyPr/>
                    <a:lstStyle/>
                    <a:p>
                      <a:pPr rtl="1"/>
                      <a:endParaRPr lang="ar-SA"/>
                    </a:p>
                  </a:txBody>
                  <a:tcPr/>
                </a:tc>
                <a:tc>
                  <a:txBody>
                    <a:bodyPr/>
                    <a:lstStyle/>
                    <a:p>
                      <a:pPr rtl="1"/>
                      <a:endParaRPr lang="ar-SA"/>
                    </a:p>
                  </a:txBody>
                  <a:tcPr/>
                </a:tc>
              </a:tr>
              <a:tr h="370840">
                <a:tc>
                  <a:txBody>
                    <a:bodyPr/>
                    <a:lstStyle/>
                    <a:p>
                      <a:pPr rtl="1"/>
                      <a:endParaRPr lang="ar-SA" dirty="0"/>
                    </a:p>
                  </a:txBody>
                  <a:tcPr/>
                </a:tc>
                <a:tc>
                  <a:txBody>
                    <a:bodyPr/>
                    <a:lstStyle/>
                    <a:p>
                      <a:pPr rtl="1"/>
                      <a:endParaRPr lang="ar-SA"/>
                    </a:p>
                  </a:txBody>
                  <a:tcPr/>
                </a:tc>
                <a:tc>
                  <a:txBody>
                    <a:bodyPr/>
                    <a:lstStyle/>
                    <a:p>
                      <a:pPr rtl="1"/>
                      <a:endParaRPr lang="ar-SA"/>
                    </a:p>
                  </a:txBody>
                  <a:tcPr/>
                </a:tc>
              </a:tr>
              <a:tr h="370840">
                <a:tc>
                  <a:txBody>
                    <a:bodyPr/>
                    <a:lstStyle/>
                    <a:p>
                      <a:pPr rtl="1"/>
                      <a:endParaRPr lang="ar-SA"/>
                    </a:p>
                  </a:txBody>
                  <a:tcPr/>
                </a:tc>
                <a:tc>
                  <a:txBody>
                    <a:bodyPr/>
                    <a:lstStyle/>
                    <a:p>
                      <a:pPr rtl="1"/>
                      <a:endParaRPr lang="ar-SA"/>
                    </a:p>
                  </a:txBody>
                  <a:tcPr/>
                </a:tc>
                <a:tc>
                  <a:txBody>
                    <a:bodyPr/>
                    <a:lstStyle/>
                    <a:p>
                      <a:pPr rtl="1"/>
                      <a:endParaRPr lang="ar-SA"/>
                    </a:p>
                  </a:txBody>
                  <a:tcPr/>
                </a:tc>
              </a:tr>
              <a:tr h="370840">
                <a:tc>
                  <a:txBody>
                    <a:bodyPr/>
                    <a:lstStyle/>
                    <a:p>
                      <a:pPr rtl="1"/>
                      <a:endParaRPr lang="ar-SA"/>
                    </a:p>
                  </a:txBody>
                  <a:tcPr/>
                </a:tc>
                <a:tc>
                  <a:txBody>
                    <a:bodyPr/>
                    <a:lstStyle/>
                    <a:p>
                      <a:pPr rtl="1"/>
                      <a:endParaRPr lang="ar-SA"/>
                    </a:p>
                  </a:txBody>
                  <a:tcPr/>
                </a:tc>
                <a:tc>
                  <a:txBody>
                    <a:bodyPr/>
                    <a:lstStyle/>
                    <a:p>
                      <a:pPr rtl="1"/>
                      <a:endParaRPr lang="ar-SA"/>
                    </a:p>
                  </a:txBody>
                  <a:tcPr/>
                </a:tc>
              </a:tr>
              <a:tr h="370840">
                <a:tc>
                  <a:txBody>
                    <a:bodyPr/>
                    <a:lstStyle/>
                    <a:p>
                      <a:pPr rtl="1"/>
                      <a:endParaRPr lang="ar-SA"/>
                    </a:p>
                  </a:txBody>
                  <a:tcPr/>
                </a:tc>
                <a:tc>
                  <a:txBody>
                    <a:bodyPr/>
                    <a:lstStyle/>
                    <a:p>
                      <a:pPr rtl="1"/>
                      <a:endParaRPr lang="ar-SA"/>
                    </a:p>
                  </a:txBody>
                  <a:tcPr/>
                </a:tc>
                <a:tc>
                  <a:txBody>
                    <a:bodyPr/>
                    <a:lstStyle/>
                    <a:p>
                      <a:pPr rtl="1"/>
                      <a:endParaRPr lang="ar-SA"/>
                    </a:p>
                  </a:txBody>
                  <a:tcPr/>
                </a:tc>
              </a:tr>
              <a:tr h="370840">
                <a:tc>
                  <a:txBody>
                    <a:bodyPr/>
                    <a:lstStyle/>
                    <a:p>
                      <a:pPr rtl="1"/>
                      <a:endParaRPr lang="ar-SA"/>
                    </a:p>
                  </a:txBody>
                  <a:tcPr/>
                </a:tc>
                <a:tc>
                  <a:txBody>
                    <a:bodyPr/>
                    <a:lstStyle/>
                    <a:p>
                      <a:pPr rtl="1"/>
                      <a:endParaRPr lang="ar-SA"/>
                    </a:p>
                  </a:txBody>
                  <a:tcPr/>
                </a:tc>
                <a:tc>
                  <a:txBody>
                    <a:bodyPr/>
                    <a:lstStyle/>
                    <a:p>
                      <a:pPr rtl="1"/>
                      <a:endParaRPr lang="ar-SA"/>
                    </a:p>
                  </a:txBody>
                  <a:tcPr/>
                </a:tc>
              </a:tr>
              <a:tr h="370840">
                <a:tc>
                  <a:txBody>
                    <a:bodyPr/>
                    <a:lstStyle/>
                    <a:p>
                      <a:pPr rtl="1"/>
                      <a:endParaRPr lang="ar-SA"/>
                    </a:p>
                  </a:txBody>
                  <a:tcPr/>
                </a:tc>
                <a:tc>
                  <a:txBody>
                    <a:bodyPr/>
                    <a:lstStyle/>
                    <a:p>
                      <a:pPr rtl="1"/>
                      <a:endParaRPr lang="ar-SA"/>
                    </a:p>
                  </a:txBody>
                  <a:tcPr/>
                </a:tc>
                <a:tc>
                  <a:txBody>
                    <a:bodyPr/>
                    <a:lstStyle/>
                    <a:p>
                      <a:pPr rtl="1"/>
                      <a:endParaRPr lang="ar-SA"/>
                    </a:p>
                  </a:txBody>
                  <a:tcPr/>
                </a:tc>
              </a:tr>
              <a:tr h="370840">
                <a:tc>
                  <a:txBody>
                    <a:bodyPr/>
                    <a:lstStyle/>
                    <a:p>
                      <a:pPr rtl="1"/>
                      <a:endParaRPr lang="ar-SA"/>
                    </a:p>
                  </a:txBody>
                  <a:tcPr/>
                </a:tc>
                <a:tc>
                  <a:txBody>
                    <a:bodyPr/>
                    <a:lstStyle/>
                    <a:p>
                      <a:pPr rtl="1"/>
                      <a:endParaRPr lang="ar-SA"/>
                    </a:p>
                  </a:txBody>
                  <a:tcPr/>
                </a:tc>
                <a:tc>
                  <a:txBody>
                    <a:bodyPr/>
                    <a:lstStyle/>
                    <a:p>
                      <a:pPr rtl="1"/>
                      <a:endParaRPr lang="ar-SA"/>
                    </a:p>
                  </a:txBody>
                  <a:tcPr/>
                </a:tc>
              </a:tr>
            </a:tbl>
          </a:graphicData>
        </a:graphic>
      </p:graphicFrame>
      <p:graphicFrame>
        <p:nvGraphicFramePr>
          <p:cNvPr id="6" name="جدول 5"/>
          <p:cNvGraphicFramePr>
            <a:graphicFrameLocks noGrp="1"/>
          </p:cNvGraphicFramePr>
          <p:nvPr/>
        </p:nvGraphicFramePr>
        <p:xfrm>
          <a:off x="928662" y="1067928"/>
          <a:ext cx="7000924" cy="5575782"/>
        </p:xfrm>
        <a:graphic>
          <a:graphicData uri="http://schemas.openxmlformats.org/drawingml/2006/table">
            <a:tbl>
              <a:tblPr rtl="1" firstRow="1" bandRow="1">
                <a:tableStyleId>{5C22544A-7EE6-4342-B048-85BDC9FD1C3A}</a:tableStyleId>
              </a:tblPr>
              <a:tblGrid>
                <a:gridCol w="3500462"/>
                <a:gridCol w="3500462"/>
              </a:tblGrid>
              <a:tr h="593331">
                <a:tc>
                  <a:txBody>
                    <a:bodyPr/>
                    <a:lstStyle/>
                    <a:p>
                      <a:pPr rtl="1"/>
                      <a:r>
                        <a:rPr lang="ar-SA" sz="1800" b="1" dirty="0" smtClean="0"/>
                        <a:t>    المحركات التفرعية</a:t>
                      </a:r>
                      <a:endParaRPr lang="ar-SA" sz="1800" b="1" dirty="0"/>
                    </a:p>
                  </a:txBody>
                  <a:tcPr/>
                </a:tc>
                <a:tc>
                  <a:txBody>
                    <a:bodyPr/>
                    <a:lstStyle/>
                    <a:p>
                      <a:pPr rtl="1"/>
                      <a:r>
                        <a:rPr lang="ar-SA" sz="1800" dirty="0" smtClean="0"/>
                        <a:t>      المحركات</a:t>
                      </a:r>
                      <a:r>
                        <a:rPr lang="ar-SA" sz="1800" baseline="0" dirty="0" smtClean="0"/>
                        <a:t> التسلسلية</a:t>
                      </a:r>
                      <a:endParaRPr lang="ar-SA" sz="1800" dirty="0"/>
                    </a:p>
                  </a:txBody>
                  <a:tcPr/>
                </a:tc>
              </a:tr>
              <a:tr h="593331">
                <a:tc>
                  <a:txBody>
                    <a:bodyPr/>
                    <a:lstStyle/>
                    <a:p>
                      <a:pPr rtl="1"/>
                      <a:r>
                        <a:rPr lang="ar-SA" sz="1800" dirty="0" smtClean="0"/>
                        <a:t>يمكن</a:t>
                      </a:r>
                      <a:r>
                        <a:rPr lang="ar-SA" sz="1800" baseline="0" dirty="0" smtClean="0"/>
                        <a:t> تشغيل المحرك التفرعي بدون حمل</a:t>
                      </a:r>
                      <a:endParaRPr lang="ar-SA" sz="1800" dirty="0"/>
                    </a:p>
                  </a:txBody>
                  <a:tcPr/>
                </a:tc>
                <a:tc>
                  <a:txBody>
                    <a:bodyPr/>
                    <a:lstStyle/>
                    <a:p>
                      <a:pPr rtl="1"/>
                      <a:r>
                        <a:rPr lang="ar-SA" sz="1800" smtClean="0"/>
                        <a:t>لا يمكن</a:t>
                      </a:r>
                      <a:r>
                        <a:rPr lang="ar-SA" sz="1800" baseline="0" smtClean="0"/>
                        <a:t> </a:t>
                      </a:r>
                      <a:r>
                        <a:rPr lang="ar-SA" sz="1800" baseline="0" dirty="0" smtClean="0"/>
                        <a:t>تشغيله بدون حمل بسبب زيادة السرعة المستمرة</a:t>
                      </a:r>
                      <a:endParaRPr lang="ar-SA" sz="1800" dirty="0"/>
                    </a:p>
                  </a:txBody>
                  <a:tcPr/>
                </a:tc>
              </a:tr>
              <a:tr h="593331">
                <a:tc>
                  <a:txBody>
                    <a:bodyPr/>
                    <a:lstStyle/>
                    <a:p>
                      <a:pPr rtl="1"/>
                      <a:r>
                        <a:rPr lang="ar-SA" sz="1800" dirty="0" smtClean="0"/>
                        <a:t>عزم أقلاع صغير.</a:t>
                      </a:r>
                      <a:endParaRPr lang="ar-SA" sz="1800" dirty="0"/>
                    </a:p>
                  </a:txBody>
                  <a:tcPr/>
                </a:tc>
                <a:tc>
                  <a:txBody>
                    <a:bodyPr/>
                    <a:lstStyle/>
                    <a:p>
                      <a:pPr rtl="1"/>
                      <a:r>
                        <a:rPr lang="ar-SA" sz="1800" dirty="0" smtClean="0"/>
                        <a:t>عزم أقلاع</a:t>
                      </a:r>
                      <a:r>
                        <a:rPr lang="ar-SA" sz="1800" baseline="0" dirty="0" smtClean="0"/>
                        <a:t> كبير بسبب اجتماع </a:t>
                      </a:r>
                      <a:r>
                        <a:rPr lang="ar-SA" sz="1800" baseline="0" dirty="0" err="1" smtClean="0"/>
                        <a:t>سيالة</a:t>
                      </a:r>
                      <a:r>
                        <a:rPr lang="ar-SA" sz="1800" baseline="0" dirty="0" smtClean="0"/>
                        <a:t> الدائر مع الأقطاب معا</a:t>
                      </a:r>
                      <a:endParaRPr lang="ar-SA" sz="1800" dirty="0"/>
                    </a:p>
                  </a:txBody>
                  <a:tcPr/>
                </a:tc>
              </a:tr>
              <a:tr h="593331">
                <a:tc>
                  <a:txBody>
                    <a:bodyPr/>
                    <a:lstStyle/>
                    <a:p>
                      <a:pPr rtl="1"/>
                      <a:r>
                        <a:rPr lang="ar-SA" sz="1800" dirty="0" smtClean="0"/>
                        <a:t>تيار أقلاع بدون حمل صغير</a:t>
                      </a:r>
                      <a:endParaRPr lang="ar-SA" sz="1800" dirty="0"/>
                    </a:p>
                  </a:txBody>
                  <a:tcPr/>
                </a:tc>
                <a:tc>
                  <a:txBody>
                    <a:bodyPr/>
                    <a:lstStyle/>
                    <a:p>
                      <a:pPr rtl="1"/>
                      <a:r>
                        <a:rPr lang="ar-SA" sz="1800" dirty="0" smtClean="0"/>
                        <a:t>تيار أقلاع المحرك بدون حمل كبير بسبب مقاومة صغيره</a:t>
                      </a:r>
                      <a:endParaRPr lang="ar-SA" sz="1800" dirty="0"/>
                    </a:p>
                  </a:txBody>
                  <a:tcPr/>
                </a:tc>
              </a:tr>
              <a:tr h="593331">
                <a:tc>
                  <a:txBody>
                    <a:bodyPr/>
                    <a:lstStyle/>
                    <a:p>
                      <a:pPr rtl="1"/>
                      <a:r>
                        <a:rPr lang="ar-SA" sz="1800" dirty="0" smtClean="0"/>
                        <a:t>مقاومة الملفات الأقطاب كبيره</a:t>
                      </a:r>
                      <a:endParaRPr lang="ar-SA" sz="1800" dirty="0"/>
                    </a:p>
                  </a:txBody>
                  <a:tcPr/>
                </a:tc>
                <a:tc>
                  <a:txBody>
                    <a:bodyPr/>
                    <a:lstStyle/>
                    <a:p>
                      <a:pPr rtl="1"/>
                      <a:r>
                        <a:rPr lang="ar-SA" sz="1800" dirty="0" smtClean="0"/>
                        <a:t>مقاومة ملفات</a:t>
                      </a:r>
                      <a:r>
                        <a:rPr lang="ar-SA" sz="1800" baseline="0" dirty="0" smtClean="0"/>
                        <a:t> الأقطاب صغيره</a:t>
                      </a:r>
                      <a:endParaRPr lang="ar-SA" sz="1800" dirty="0"/>
                    </a:p>
                  </a:txBody>
                  <a:tcPr/>
                </a:tc>
              </a:tr>
              <a:tr h="593331">
                <a:tc>
                  <a:txBody>
                    <a:bodyPr/>
                    <a:lstStyle/>
                    <a:p>
                      <a:pPr rtl="1"/>
                      <a:r>
                        <a:rPr lang="ar-SA" sz="1800" dirty="0" smtClean="0"/>
                        <a:t>سرعة تقريبا ثابتة عند الحمل</a:t>
                      </a:r>
                      <a:endParaRPr lang="ar-SA" sz="1800" dirty="0"/>
                    </a:p>
                  </a:txBody>
                  <a:tcPr/>
                </a:tc>
                <a:tc>
                  <a:txBody>
                    <a:bodyPr/>
                    <a:lstStyle/>
                    <a:p>
                      <a:pPr rtl="1"/>
                      <a:r>
                        <a:rPr lang="ar-SA" sz="1800" dirty="0" smtClean="0"/>
                        <a:t>سرعة متغيره مع تغير الحمل(تنقص السرعة)</a:t>
                      </a:r>
                      <a:endParaRPr lang="ar-SA" sz="1800" dirty="0"/>
                    </a:p>
                  </a:txBody>
                  <a:tcPr/>
                </a:tc>
              </a:tr>
              <a:tr h="593331">
                <a:tc>
                  <a:txBody>
                    <a:bodyPr/>
                    <a:lstStyle/>
                    <a:p>
                      <a:pPr rtl="1"/>
                      <a:r>
                        <a:rPr lang="ar-SA" sz="1800" dirty="0" smtClean="0"/>
                        <a:t>التحكم بسرعة    1-ملفات الأقطاب          2-ملفات الدائر</a:t>
                      </a:r>
                      <a:endParaRPr lang="ar-SA" sz="1800" dirty="0"/>
                    </a:p>
                  </a:txBody>
                  <a:tcPr/>
                </a:tc>
                <a:tc>
                  <a:txBody>
                    <a:bodyPr/>
                    <a:lstStyle/>
                    <a:p>
                      <a:pPr rtl="1"/>
                      <a:r>
                        <a:rPr lang="ar-SA" sz="1800" dirty="0" smtClean="0"/>
                        <a:t>التحكم بسرعة 1-مقاومة تسلسلية مع الدائر</a:t>
                      </a:r>
                    </a:p>
                    <a:p>
                      <a:pPr rtl="1"/>
                      <a:r>
                        <a:rPr lang="ar-SA" sz="1800" dirty="0" smtClean="0"/>
                        <a:t>2-مقاومة </a:t>
                      </a:r>
                      <a:r>
                        <a:rPr lang="ar-SA" sz="1800" dirty="0" err="1" smtClean="0"/>
                        <a:t>تفرعية</a:t>
                      </a:r>
                      <a:r>
                        <a:rPr lang="ar-SA" sz="1800" dirty="0" smtClean="0"/>
                        <a:t> مع الأقطاب</a:t>
                      </a:r>
                      <a:endParaRPr lang="ar-SA" sz="1800" dirty="0"/>
                    </a:p>
                  </a:txBody>
                  <a:tcPr/>
                </a:tc>
              </a:tr>
              <a:tr h="839344">
                <a:tc>
                  <a:txBody>
                    <a:bodyPr/>
                    <a:lstStyle/>
                    <a:p>
                      <a:pPr rtl="1"/>
                      <a:r>
                        <a:rPr lang="ar-SA" sz="1800" dirty="0" smtClean="0"/>
                        <a:t>تستخدم</a:t>
                      </a:r>
                      <a:r>
                        <a:rPr lang="ar-SA" sz="1800" baseline="0" dirty="0" smtClean="0"/>
                        <a:t> في </a:t>
                      </a:r>
                      <a:r>
                        <a:rPr lang="ar-SA" sz="1800" baseline="0" dirty="0" err="1" smtClean="0"/>
                        <a:t>الاماكن</a:t>
                      </a:r>
                      <a:r>
                        <a:rPr lang="ar-SA" sz="1800" baseline="0" dirty="0" smtClean="0"/>
                        <a:t> التي تتطلب سرعة دوران ثابتة مثل </a:t>
                      </a:r>
                      <a:r>
                        <a:rPr lang="ar-SA" sz="1800" baseline="0" dirty="0" err="1" smtClean="0"/>
                        <a:t>المثاقب</a:t>
                      </a:r>
                      <a:r>
                        <a:rPr lang="ar-SA" sz="1800" baseline="0" dirty="0" smtClean="0"/>
                        <a:t> </a:t>
                      </a:r>
                      <a:r>
                        <a:rPr lang="ar-SA" sz="1800" baseline="0" dirty="0" err="1" smtClean="0"/>
                        <a:t>والمخارط</a:t>
                      </a:r>
                      <a:r>
                        <a:rPr lang="ar-SA" sz="1800" baseline="0" dirty="0" smtClean="0"/>
                        <a:t> والمطاحن والروافع</a:t>
                      </a:r>
                      <a:endParaRPr lang="ar-SA" sz="1800" dirty="0"/>
                    </a:p>
                  </a:txBody>
                  <a:tcPr/>
                </a:tc>
                <a:tc>
                  <a:txBody>
                    <a:bodyPr/>
                    <a:lstStyle/>
                    <a:p>
                      <a:pPr rtl="1"/>
                      <a:r>
                        <a:rPr lang="ar-SA" sz="1800" dirty="0" smtClean="0"/>
                        <a:t>تستخدم </a:t>
                      </a:r>
                      <a:r>
                        <a:rPr lang="ar-SA" sz="1800" dirty="0" err="1" smtClean="0"/>
                        <a:t>ايضا</a:t>
                      </a:r>
                      <a:r>
                        <a:rPr lang="ar-SA" sz="1800" dirty="0" smtClean="0"/>
                        <a:t> في الروافع والمصاعد والمناجم وحافرات الآبار النفطية</a:t>
                      </a:r>
                      <a:endParaRPr lang="ar-SA" sz="1800"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857224" y="428604"/>
          <a:ext cx="7215238" cy="5929322"/>
        </p:xfrm>
        <a:graphic>
          <a:graphicData uri="http://schemas.openxmlformats.org/drawingml/2006/table">
            <a:tbl>
              <a:tblPr rtl="1" firstRow="1" bandRow="1">
                <a:tableStyleId>{5C22544A-7EE6-4342-B048-85BDC9FD1C3A}</a:tableStyleId>
              </a:tblPr>
              <a:tblGrid>
                <a:gridCol w="3607619"/>
                <a:gridCol w="3607619"/>
              </a:tblGrid>
              <a:tr h="678661">
                <a:tc>
                  <a:txBody>
                    <a:bodyPr/>
                    <a:lstStyle/>
                    <a:p>
                      <a:pPr algn="ctr" rtl="1"/>
                      <a:r>
                        <a:rPr lang="ar-SA" sz="1800" b="1" dirty="0" smtClean="0"/>
                        <a:t> المحركات </a:t>
                      </a:r>
                      <a:r>
                        <a:rPr lang="ar-SA" sz="1800" b="1" dirty="0" err="1" smtClean="0"/>
                        <a:t>التفرعية</a:t>
                      </a:r>
                      <a:endParaRPr lang="ar-SA" dirty="0"/>
                    </a:p>
                  </a:txBody>
                  <a:tcPr/>
                </a:tc>
                <a:tc>
                  <a:txBody>
                    <a:bodyPr/>
                    <a:lstStyle/>
                    <a:p>
                      <a:pPr algn="ctr" rtl="1"/>
                      <a:r>
                        <a:rPr lang="ar-SA" sz="1800" dirty="0" smtClean="0"/>
                        <a:t> المحركات</a:t>
                      </a:r>
                      <a:r>
                        <a:rPr lang="ar-SA" sz="1800" baseline="0" dirty="0" smtClean="0"/>
                        <a:t> التسلسلية</a:t>
                      </a:r>
                      <a:endParaRPr lang="ar-SA" dirty="0"/>
                    </a:p>
                  </a:txBody>
                  <a:tcPr/>
                </a:tc>
              </a:tr>
              <a:tr h="678661">
                <a:tc>
                  <a:txBody>
                    <a:bodyPr/>
                    <a:lstStyle/>
                    <a:p>
                      <a:pPr rtl="1"/>
                      <a:r>
                        <a:rPr lang="ar-SA" dirty="0" smtClean="0"/>
                        <a:t>عند زيادة</a:t>
                      </a:r>
                      <a:r>
                        <a:rPr lang="ar-SA" baseline="0" dirty="0" smtClean="0"/>
                        <a:t> </a:t>
                      </a:r>
                      <a:r>
                        <a:rPr lang="ar-SA" dirty="0" smtClean="0"/>
                        <a:t>العزم</a:t>
                      </a:r>
                      <a:r>
                        <a:rPr lang="en-US" sz="2000" b="1" dirty="0" smtClean="0"/>
                        <a:t>T</a:t>
                      </a:r>
                      <a:r>
                        <a:rPr lang="en-US" sz="2000" b="1" baseline="0" dirty="0" smtClean="0"/>
                        <a:t> </a:t>
                      </a:r>
                      <a:r>
                        <a:rPr lang="ar-SA" sz="2000" b="1" baseline="0" dirty="0" smtClean="0"/>
                        <a:t> </a:t>
                      </a:r>
                      <a:r>
                        <a:rPr lang="ar-SA" baseline="0" dirty="0" smtClean="0"/>
                        <a:t>يزداد تيار الدائر </a:t>
                      </a:r>
                      <a:r>
                        <a:rPr lang="en-US" sz="2000" b="1" baseline="0" dirty="0" err="1" smtClean="0"/>
                        <a:t>Ia</a:t>
                      </a:r>
                      <a:endParaRPr lang="ar-SA" sz="2000" b="1" dirty="0"/>
                    </a:p>
                  </a:txBody>
                  <a:tcPr/>
                </a:tc>
                <a:tc>
                  <a:txBody>
                    <a:bodyPr/>
                    <a:lstStyle/>
                    <a:p>
                      <a:pPr rtl="1"/>
                      <a:r>
                        <a:rPr lang="ar-SA" dirty="0" smtClean="0"/>
                        <a:t>العلاقة بين السرعة مع تيار الدائر علاقة عكسية</a:t>
                      </a:r>
                      <a:endParaRPr lang="ar-SA" dirty="0"/>
                    </a:p>
                  </a:txBody>
                  <a:tcPr/>
                </a:tc>
              </a:tr>
              <a:tr h="678661">
                <a:tc>
                  <a:txBody>
                    <a:bodyPr/>
                    <a:lstStyle/>
                    <a:p>
                      <a:pPr rtl="1"/>
                      <a:r>
                        <a:rPr lang="ar-SA" dirty="0" smtClean="0"/>
                        <a:t>عند زيادة</a:t>
                      </a:r>
                      <a:r>
                        <a:rPr lang="ar-SA" baseline="0" dirty="0" smtClean="0"/>
                        <a:t> </a:t>
                      </a:r>
                      <a:r>
                        <a:rPr lang="ar-SA" dirty="0" smtClean="0"/>
                        <a:t>العزم</a:t>
                      </a:r>
                      <a:r>
                        <a:rPr lang="en-US" dirty="0" smtClean="0"/>
                        <a:t> </a:t>
                      </a:r>
                      <a:r>
                        <a:rPr lang="en-US" sz="2000" b="1" dirty="0" smtClean="0"/>
                        <a:t>T</a:t>
                      </a:r>
                      <a:r>
                        <a:rPr lang="en-US" sz="2000" b="1" baseline="0" dirty="0" smtClean="0"/>
                        <a:t> </a:t>
                      </a:r>
                      <a:r>
                        <a:rPr lang="ar-SA" baseline="0" dirty="0" smtClean="0"/>
                        <a:t>تتناقص السرعة </a:t>
                      </a:r>
                      <a:r>
                        <a:rPr lang="en-US" b="1" baseline="0" dirty="0" smtClean="0"/>
                        <a:t>N</a:t>
                      </a:r>
                      <a:endParaRPr lang="ar-SA" b="1"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العلاقة بين السرعة مع العزم علاقة عكسية</a:t>
                      </a:r>
                    </a:p>
                    <a:p>
                      <a:pPr rtl="1"/>
                      <a:endParaRPr lang="ar-SA" dirty="0"/>
                    </a:p>
                  </a:txBody>
                  <a:tcPr/>
                </a:tc>
              </a:tr>
              <a:tr h="678661">
                <a:tc>
                  <a:txBody>
                    <a:bodyPr/>
                    <a:lstStyle/>
                    <a:p>
                      <a:pPr rtl="1"/>
                      <a:r>
                        <a:rPr lang="ar-SA" dirty="0" smtClean="0"/>
                        <a:t>عند زيادة</a:t>
                      </a:r>
                      <a:r>
                        <a:rPr lang="ar-SA" baseline="0" dirty="0" smtClean="0"/>
                        <a:t> توتر الدائر تزداد السرعة </a:t>
                      </a:r>
                      <a:r>
                        <a:rPr lang="en-US" b="1" baseline="0" dirty="0" smtClean="0"/>
                        <a:t>N</a:t>
                      </a:r>
                      <a:endParaRPr lang="ar-SA"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العلاقة بين العزم مع تيار الدائر علاقة طردية</a:t>
                      </a:r>
                    </a:p>
                    <a:p>
                      <a:pPr rtl="1"/>
                      <a:endParaRPr lang="ar-SA" dirty="0"/>
                    </a:p>
                  </a:txBody>
                  <a:tcPr/>
                </a:tc>
              </a:tr>
              <a:tr h="678661">
                <a:tc>
                  <a:txBody>
                    <a:bodyPr/>
                    <a:lstStyle/>
                    <a:p>
                      <a:pPr rtl="1"/>
                      <a:r>
                        <a:rPr lang="ar-SA" dirty="0" smtClean="0"/>
                        <a:t>عند زيادة</a:t>
                      </a:r>
                      <a:r>
                        <a:rPr lang="ar-SA" baseline="0" dirty="0" smtClean="0"/>
                        <a:t> تيار الدائر</a:t>
                      </a:r>
                      <a:r>
                        <a:rPr lang="en-US" baseline="0" dirty="0" smtClean="0"/>
                        <a:t> </a:t>
                      </a:r>
                      <a:r>
                        <a:rPr lang="ar-SA" baseline="0" dirty="0" smtClean="0"/>
                        <a:t>تتناقص السرعة </a:t>
                      </a:r>
                      <a:r>
                        <a:rPr lang="en-US" b="1" baseline="0" dirty="0" smtClean="0"/>
                        <a:t>N</a:t>
                      </a:r>
                      <a:endParaRPr lang="ar-SA"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العلاقة بين السرعة مع تيار الأقطاب علاقة عكسية</a:t>
                      </a:r>
                    </a:p>
                    <a:p>
                      <a:pPr rtl="1"/>
                      <a:endParaRPr lang="ar-SA" dirty="0"/>
                    </a:p>
                  </a:txBody>
                  <a:tcPr/>
                </a:tc>
              </a:tr>
              <a:tr h="678661">
                <a:tc>
                  <a:txBody>
                    <a:bodyPr/>
                    <a:lstStyle/>
                    <a:p>
                      <a:pPr rtl="1"/>
                      <a:endParaRPr lang="ar-SA"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العلاقة بين السرعة مع التوتر علاقة طردية</a:t>
                      </a:r>
                    </a:p>
                    <a:p>
                      <a:pPr rtl="1"/>
                      <a:endParaRPr lang="ar-SA" dirty="0"/>
                    </a:p>
                  </a:txBody>
                  <a:tcPr/>
                </a:tc>
              </a:tr>
              <a:tr h="678661">
                <a:tc>
                  <a:txBody>
                    <a:bodyPr/>
                    <a:lstStyle/>
                    <a:p>
                      <a:pPr rtl="1"/>
                      <a:endParaRPr lang="ar-SA"/>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العلاقة بين التوتر مع العزم علاقة عكسية</a:t>
                      </a:r>
                    </a:p>
                    <a:p>
                      <a:pPr rtl="1"/>
                      <a:endParaRPr lang="ar-SA" dirty="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514600" y="457200"/>
            <a:ext cx="4159250" cy="366713"/>
          </a:xfrm>
          <a:prstGeom prst="rect">
            <a:avLst/>
          </a:prstGeom>
          <a:noFill/>
          <a:ln w="9525">
            <a:noFill/>
            <a:miter lim="800000"/>
            <a:headEnd/>
            <a:tailEnd/>
          </a:ln>
        </p:spPr>
        <p:txBody>
          <a:bodyPr wrap="none">
            <a:spAutoFit/>
          </a:bodyPr>
          <a:lstStyle/>
          <a:p>
            <a:r>
              <a:rPr lang="en-US" b="1"/>
              <a:t>CLASSIFICATION OF DC MACHINES</a:t>
            </a:r>
          </a:p>
        </p:txBody>
      </p:sp>
      <p:sp>
        <p:nvSpPr>
          <p:cNvPr id="27651" name="Text Box 3"/>
          <p:cNvSpPr txBox="1">
            <a:spLocks noChangeArrowheads="1"/>
          </p:cNvSpPr>
          <p:nvPr/>
        </p:nvSpPr>
        <p:spPr bwMode="auto">
          <a:xfrm>
            <a:off x="762000" y="1371600"/>
            <a:ext cx="4235450" cy="366713"/>
          </a:xfrm>
          <a:prstGeom prst="rect">
            <a:avLst/>
          </a:prstGeom>
          <a:noFill/>
          <a:ln w="9525">
            <a:noFill/>
            <a:miter lim="800000"/>
            <a:headEnd/>
            <a:tailEnd/>
          </a:ln>
        </p:spPr>
        <p:txBody>
          <a:bodyPr wrap="none">
            <a:spAutoFit/>
          </a:bodyPr>
          <a:lstStyle/>
          <a:p>
            <a:r>
              <a:rPr lang="en-US" b="1" i="1"/>
              <a:t>Compound dc machine  - short shunt</a:t>
            </a:r>
          </a:p>
        </p:txBody>
      </p:sp>
      <p:pic>
        <p:nvPicPr>
          <p:cNvPr id="27652" name="Picture 4"/>
          <p:cNvPicPr>
            <a:picLocks noChangeAspect="1" noChangeArrowheads="1"/>
          </p:cNvPicPr>
          <p:nvPr/>
        </p:nvPicPr>
        <p:blipFill>
          <a:blip r:embed="rId2"/>
          <a:srcRect/>
          <a:stretch>
            <a:fillRect/>
          </a:stretch>
        </p:blipFill>
        <p:spPr bwMode="auto">
          <a:xfrm>
            <a:off x="4632325" y="3511550"/>
            <a:ext cx="1981200" cy="330200"/>
          </a:xfrm>
          <a:prstGeom prst="rect">
            <a:avLst/>
          </a:prstGeom>
          <a:noFill/>
          <a:ln w="28575">
            <a:noFill/>
            <a:miter lim="800000"/>
            <a:headEnd/>
            <a:tailEnd/>
          </a:ln>
        </p:spPr>
      </p:pic>
      <p:grpSp>
        <p:nvGrpSpPr>
          <p:cNvPr id="27653" name="Group 5"/>
          <p:cNvGrpSpPr>
            <a:grpSpLocks/>
          </p:cNvGrpSpPr>
          <p:nvPr/>
        </p:nvGrpSpPr>
        <p:grpSpPr bwMode="auto">
          <a:xfrm>
            <a:off x="3352800" y="3206750"/>
            <a:ext cx="990600" cy="1143000"/>
            <a:chOff x="2976" y="2088"/>
            <a:chExt cx="624" cy="720"/>
          </a:xfrm>
        </p:grpSpPr>
        <p:sp>
          <p:nvSpPr>
            <p:cNvPr id="27671" name="Oval 6"/>
            <p:cNvSpPr>
              <a:spLocks noChangeArrowheads="1"/>
            </p:cNvSpPr>
            <p:nvPr/>
          </p:nvSpPr>
          <p:spPr bwMode="auto">
            <a:xfrm>
              <a:off x="2976" y="2136"/>
              <a:ext cx="624" cy="624"/>
            </a:xfrm>
            <a:prstGeom prst="ellipse">
              <a:avLst/>
            </a:prstGeom>
            <a:noFill/>
            <a:ln w="28575">
              <a:solidFill>
                <a:schemeClr val="tx1"/>
              </a:solidFill>
              <a:round/>
              <a:headEnd/>
              <a:tailEnd/>
            </a:ln>
          </p:spPr>
          <p:txBody>
            <a:bodyPr wrap="none" anchor="ctr"/>
            <a:lstStyle/>
            <a:p>
              <a:endParaRPr lang="ar-SY"/>
            </a:p>
          </p:txBody>
        </p:sp>
        <p:sp>
          <p:nvSpPr>
            <p:cNvPr id="27672" name="Rectangle 7"/>
            <p:cNvSpPr>
              <a:spLocks noChangeArrowheads="1"/>
            </p:cNvSpPr>
            <p:nvPr/>
          </p:nvSpPr>
          <p:spPr bwMode="auto">
            <a:xfrm>
              <a:off x="3216" y="2088"/>
              <a:ext cx="144" cy="48"/>
            </a:xfrm>
            <a:prstGeom prst="rect">
              <a:avLst/>
            </a:prstGeom>
            <a:noFill/>
            <a:ln w="28575">
              <a:solidFill>
                <a:schemeClr val="tx1"/>
              </a:solidFill>
              <a:miter lim="800000"/>
              <a:headEnd/>
              <a:tailEnd/>
            </a:ln>
          </p:spPr>
          <p:txBody>
            <a:bodyPr wrap="none" anchor="ctr"/>
            <a:lstStyle/>
            <a:p>
              <a:endParaRPr lang="ar-SY"/>
            </a:p>
          </p:txBody>
        </p:sp>
        <p:sp>
          <p:nvSpPr>
            <p:cNvPr id="27673" name="Rectangle 8"/>
            <p:cNvSpPr>
              <a:spLocks noChangeArrowheads="1"/>
            </p:cNvSpPr>
            <p:nvPr/>
          </p:nvSpPr>
          <p:spPr bwMode="auto">
            <a:xfrm>
              <a:off x="3216" y="2760"/>
              <a:ext cx="144" cy="48"/>
            </a:xfrm>
            <a:prstGeom prst="rect">
              <a:avLst/>
            </a:prstGeom>
            <a:noFill/>
            <a:ln w="28575">
              <a:solidFill>
                <a:schemeClr val="tx1"/>
              </a:solidFill>
              <a:miter lim="800000"/>
              <a:headEnd/>
              <a:tailEnd/>
            </a:ln>
          </p:spPr>
          <p:txBody>
            <a:bodyPr wrap="none" anchor="ctr"/>
            <a:lstStyle/>
            <a:p>
              <a:endParaRPr lang="ar-SY"/>
            </a:p>
          </p:txBody>
        </p:sp>
      </p:grpSp>
      <p:sp>
        <p:nvSpPr>
          <p:cNvPr id="27654" name="Line 9"/>
          <p:cNvSpPr>
            <a:spLocks noChangeShapeType="1"/>
          </p:cNvSpPr>
          <p:nvPr/>
        </p:nvSpPr>
        <p:spPr bwMode="auto">
          <a:xfrm flipV="1">
            <a:off x="3851275" y="2749550"/>
            <a:ext cx="0" cy="457200"/>
          </a:xfrm>
          <a:prstGeom prst="line">
            <a:avLst/>
          </a:prstGeom>
          <a:noFill/>
          <a:ln w="28575">
            <a:solidFill>
              <a:schemeClr val="tx1"/>
            </a:solidFill>
            <a:round/>
            <a:headEnd/>
            <a:tailEnd/>
          </a:ln>
        </p:spPr>
        <p:txBody>
          <a:bodyPr/>
          <a:lstStyle/>
          <a:p>
            <a:endParaRPr lang="ar-SA"/>
          </a:p>
        </p:txBody>
      </p:sp>
      <p:sp>
        <p:nvSpPr>
          <p:cNvPr id="27655" name="Line 10"/>
          <p:cNvSpPr>
            <a:spLocks noChangeShapeType="1"/>
          </p:cNvSpPr>
          <p:nvPr/>
        </p:nvSpPr>
        <p:spPr bwMode="auto">
          <a:xfrm flipV="1">
            <a:off x="3827463" y="4349750"/>
            <a:ext cx="0" cy="642938"/>
          </a:xfrm>
          <a:prstGeom prst="line">
            <a:avLst/>
          </a:prstGeom>
          <a:noFill/>
          <a:ln w="28575">
            <a:solidFill>
              <a:schemeClr val="tx1"/>
            </a:solidFill>
            <a:round/>
            <a:headEnd/>
            <a:tailEnd/>
          </a:ln>
        </p:spPr>
        <p:txBody>
          <a:bodyPr/>
          <a:lstStyle/>
          <a:p>
            <a:endParaRPr lang="ar-SA"/>
          </a:p>
        </p:txBody>
      </p:sp>
      <p:sp>
        <p:nvSpPr>
          <p:cNvPr id="27656" name="Oval 11"/>
          <p:cNvSpPr>
            <a:spLocks noChangeArrowheads="1"/>
          </p:cNvSpPr>
          <p:nvPr/>
        </p:nvSpPr>
        <p:spPr bwMode="auto">
          <a:xfrm flipV="1">
            <a:off x="7058025" y="4946650"/>
            <a:ext cx="82550" cy="82550"/>
          </a:xfrm>
          <a:prstGeom prst="ellipse">
            <a:avLst/>
          </a:prstGeom>
          <a:noFill/>
          <a:ln w="28575">
            <a:solidFill>
              <a:schemeClr val="tx1"/>
            </a:solidFill>
            <a:round/>
            <a:headEnd/>
            <a:tailEnd/>
          </a:ln>
        </p:spPr>
        <p:txBody>
          <a:bodyPr wrap="none" anchor="ctr"/>
          <a:lstStyle/>
          <a:p>
            <a:endParaRPr lang="ar-SY"/>
          </a:p>
        </p:txBody>
      </p:sp>
      <p:sp>
        <p:nvSpPr>
          <p:cNvPr id="27657" name="Text Box 12"/>
          <p:cNvSpPr txBox="1">
            <a:spLocks noChangeArrowheads="1"/>
          </p:cNvSpPr>
          <p:nvPr/>
        </p:nvSpPr>
        <p:spPr bwMode="auto">
          <a:xfrm>
            <a:off x="6918325" y="3016250"/>
            <a:ext cx="625475" cy="1463675"/>
          </a:xfrm>
          <a:prstGeom prst="rect">
            <a:avLst/>
          </a:prstGeom>
          <a:noFill/>
          <a:ln w="28575">
            <a:noFill/>
            <a:miter lim="800000"/>
            <a:headEnd/>
            <a:tailEnd/>
          </a:ln>
        </p:spPr>
        <p:txBody>
          <a:bodyPr>
            <a:spAutoFit/>
          </a:bodyPr>
          <a:lstStyle/>
          <a:p>
            <a:r>
              <a:rPr lang="en-US" b="1"/>
              <a:t>+</a:t>
            </a:r>
          </a:p>
          <a:p>
            <a:endParaRPr lang="en-US" b="1"/>
          </a:p>
          <a:p>
            <a:r>
              <a:rPr lang="en-US" b="1"/>
              <a:t>E</a:t>
            </a:r>
            <a:r>
              <a:rPr lang="en-US" b="1" baseline="-25000"/>
              <a:t>a</a:t>
            </a:r>
          </a:p>
          <a:p>
            <a:endParaRPr lang="en-US" b="1" baseline="-25000"/>
          </a:p>
          <a:p>
            <a:endParaRPr lang="en-US" b="1" baseline="-25000"/>
          </a:p>
          <a:p>
            <a:r>
              <a:rPr lang="en-US" b="1" baseline="-25000">
                <a:sym typeface="Symbol" pitchFamily="18" charset="2"/>
              </a:rPr>
              <a:t></a:t>
            </a:r>
          </a:p>
        </p:txBody>
      </p:sp>
      <p:sp>
        <p:nvSpPr>
          <p:cNvPr id="27658" name="Oval 13"/>
          <p:cNvSpPr>
            <a:spLocks noChangeArrowheads="1"/>
          </p:cNvSpPr>
          <p:nvPr/>
        </p:nvSpPr>
        <p:spPr bwMode="auto">
          <a:xfrm flipV="1">
            <a:off x="7070725" y="2749550"/>
            <a:ext cx="82550" cy="82550"/>
          </a:xfrm>
          <a:prstGeom prst="ellipse">
            <a:avLst/>
          </a:prstGeom>
          <a:noFill/>
          <a:ln w="28575">
            <a:solidFill>
              <a:schemeClr val="tx1"/>
            </a:solidFill>
            <a:round/>
            <a:headEnd/>
            <a:tailEnd/>
          </a:ln>
        </p:spPr>
        <p:txBody>
          <a:bodyPr wrap="none" anchor="ctr"/>
          <a:lstStyle/>
          <a:p>
            <a:endParaRPr lang="ar-SY"/>
          </a:p>
        </p:txBody>
      </p:sp>
      <p:sp>
        <p:nvSpPr>
          <p:cNvPr id="27659" name="Line 14"/>
          <p:cNvSpPr>
            <a:spLocks noChangeAspect="1" noChangeShapeType="1"/>
          </p:cNvSpPr>
          <p:nvPr/>
        </p:nvSpPr>
        <p:spPr bwMode="auto">
          <a:xfrm flipH="1">
            <a:off x="6461125" y="2790825"/>
            <a:ext cx="582613" cy="0"/>
          </a:xfrm>
          <a:prstGeom prst="line">
            <a:avLst/>
          </a:prstGeom>
          <a:noFill/>
          <a:ln w="28575">
            <a:solidFill>
              <a:schemeClr val="tx1"/>
            </a:solidFill>
            <a:round/>
            <a:headEnd/>
            <a:tailEnd/>
          </a:ln>
        </p:spPr>
        <p:txBody>
          <a:bodyPr/>
          <a:lstStyle/>
          <a:p>
            <a:endParaRPr lang="ar-SA"/>
          </a:p>
        </p:txBody>
      </p:sp>
      <p:sp>
        <p:nvSpPr>
          <p:cNvPr id="27660" name="Line 15"/>
          <p:cNvSpPr>
            <a:spLocks noChangeAspect="1" noChangeShapeType="1"/>
          </p:cNvSpPr>
          <p:nvPr/>
        </p:nvSpPr>
        <p:spPr bwMode="auto">
          <a:xfrm flipV="1">
            <a:off x="4757738" y="2749550"/>
            <a:ext cx="0" cy="963613"/>
          </a:xfrm>
          <a:prstGeom prst="line">
            <a:avLst/>
          </a:prstGeom>
          <a:noFill/>
          <a:ln w="28575">
            <a:solidFill>
              <a:schemeClr val="tx1"/>
            </a:solidFill>
            <a:round/>
            <a:headEnd/>
            <a:tailEnd/>
          </a:ln>
        </p:spPr>
        <p:txBody>
          <a:bodyPr/>
          <a:lstStyle/>
          <a:p>
            <a:endParaRPr lang="ar-SA"/>
          </a:p>
        </p:txBody>
      </p:sp>
      <p:sp>
        <p:nvSpPr>
          <p:cNvPr id="27661" name="Line 16"/>
          <p:cNvSpPr>
            <a:spLocks noChangeAspect="1" noChangeShapeType="1"/>
          </p:cNvSpPr>
          <p:nvPr/>
        </p:nvSpPr>
        <p:spPr bwMode="auto">
          <a:xfrm flipH="1">
            <a:off x="3717925" y="5000625"/>
            <a:ext cx="3352800" cy="0"/>
          </a:xfrm>
          <a:prstGeom prst="line">
            <a:avLst/>
          </a:prstGeom>
          <a:noFill/>
          <a:ln w="28575">
            <a:solidFill>
              <a:schemeClr val="tx1"/>
            </a:solidFill>
            <a:round/>
            <a:headEnd/>
            <a:tailEnd/>
          </a:ln>
        </p:spPr>
        <p:txBody>
          <a:bodyPr/>
          <a:lstStyle/>
          <a:p>
            <a:endParaRPr lang="ar-SA"/>
          </a:p>
        </p:txBody>
      </p:sp>
      <p:sp>
        <p:nvSpPr>
          <p:cNvPr id="27662" name="Line 17"/>
          <p:cNvSpPr>
            <a:spLocks noChangeAspect="1" noChangeShapeType="1"/>
          </p:cNvSpPr>
          <p:nvPr/>
        </p:nvSpPr>
        <p:spPr bwMode="auto">
          <a:xfrm flipV="1">
            <a:off x="6461125" y="2790825"/>
            <a:ext cx="0" cy="922338"/>
          </a:xfrm>
          <a:prstGeom prst="line">
            <a:avLst/>
          </a:prstGeom>
          <a:noFill/>
          <a:ln w="28575">
            <a:solidFill>
              <a:schemeClr val="tx1"/>
            </a:solidFill>
            <a:round/>
            <a:headEnd/>
            <a:tailEnd/>
          </a:ln>
        </p:spPr>
        <p:txBody>
          <a:bodyPr/>
          <a:lstStyle/>
          <a:p>
            <a:endParaRPr lang="ar-SA"/>
          </a:p>
        </p:txBody>
      </p:sp>
      <p:sp>
        <p:nvSpPr>
          <p:cNvPr id="27663" name="Line 18"/>
          <p:cNvSpPr>
            <a:spLocks noChangeAspect="1" noChangeShapeType="1"/>
          </p:cNvSpPr>
          <p:nvPr/>
        </p:nvSpPr>
        <p:spPr bwMode="auto">
          <a:xfrm flipH="1">
            <a:off x="3717925" y="2749550"/>
            <a:ext cx="1066800" cy="0"/>
          </a:xfrm>
          <a:prstGeom prst="line">
            <a:avLst/>
          </a:prstGeom>
          <a:noFill/>
          <a:ln w="28575">
            <a:solidFill>
              <a:schemeClr val="tx1"/>
            </a:solidFill>
            <a:round/>
            <a:headEnd/>
            <a:tailEnd/>
          </a:ln>
        </p:spPr>
        <p:txBody>
          <a:bodyPr/>
          <a:lstStyle/>
          <a:p>
            <a:endParaRPr lang="ar-SA"/>
          </a:p>
        </p:txBody>
      </p:sp>
      <p:pic>
        <p:nvPicPr>
          <p:cNvPr id="27664" name="Picture 19"/>
          <p:cNvPicPr>
            <a:picLocks noChangeAspect="1" noChangeArrowheads="1"/>
          </p:cNvPicPr>
          <p:nvPr/>
        </p:nvPicPr>
        <p:blipFill>
          <a:blip r:embed="rId2"/>
          <a:srcRect/>
          <a:stretch>
            <a:fillRect/>
          </a:stretch>
        </p:blipFill>
        <p:spPr bwMode="auto">
          <a:xfrm>
            <a:off x="1314450" y="3694113"/>
            <a:ext cx="1981200" cy="330200"/>
          </a:xfrm>
          <a:prstGeom prst="rect">
            <a:avLst/>
          </a:prstGeom>
          <a:noFill/>
          <a:ln w="28575">
            <a:noFill/>
            <a:miter lim="800000"/>
            <a:headEnd/>
            <a:tailEnd/>
          </a:ln>
        </p:spPr>
      </p:pic>
      <p:sp>
        <p:nvSpPr>
          <p:cNvPr id="27665" name="Line 20"/>
          <p:cNvSpPr>
            <a:spLocks noChangeAspect="1" noChangeShapeType="1"/>
          </p:cNvSpPr>
          <p:nvPr/>
        </p:nvSpPr>
        <p:spPr bwMode="auto">
          <a:xfrm>
            <a:off x="1419225" y="2751138"/>
            <a:ext cx="400050" cy="0"/>
          </a:xfrm>
          <a:prstGeom prst="line">
            <a:avLst/>
          </a:prstGeom>
          <a:noFill/>
          <a:ln w="28575">
            <a:solidFill>
              <a:schemeClr val="tx1"/>
            </a:solidFill>
            <a:round/>
            <a:headEnd/>
            <a:tailEnd/>
          </a:ln>
        </p:spPr>
        <p:txBody>
          <a:bodyPr/>
          <a:lstStyle/>
          <a:p>
            <a:endParaRPr lang="ar-SA"/>
          </a:p>
        </p:txBody>
      </p:sp>
      <p:sp>
        <p:nvSpPr>
          <p:cNvPr id="27666" name="Line 21"/>
          <p:cNvSpPr>
            <a:spLocks noChangeAspect="1" noChangeShapeType="1"/>
          </p:cNvSpPr>
          <p:nvPr/>
        </p:nvSpPr>
        <p:spPr bwMode="auto">
          <a:xfrm>
            <a:off x="3170238" y="4989513"/>
            <a:ext cx="563562" cy="0"/>
          </a:xfrm>
          <a:prstGeom prst="line">
            <a:avLst/>
          </a:prstGeom>
          <a:noFill/>
          <a:ln w="28575">
            <a:solidFill>
              <a:schemeClr val="tx1"/>
            </a:solidFill>
            <a:round/>
            <a:headEnd/>
            <a:tailEnd/>
          </a:ln>
        </p:spPr>
        <p:txBody>
          <a:bodyPr/>
          <a:lstStyle/>
          <a:p>
            <a:endParaRPr lang="ar-SA"/>
          </a:p>
        </p:txBody>
      </p:sp>
      <p:sp>
        <p:nvSpPr>
          <p:cNvPr id="27667" name="Line 22"/>
          <p:cNvSpPr>
            <a:spLocks noChangeAspect="1" noChangeShapeType="1"/>
          </p:cNvSpPr>
          <p:nvPr/>
        </p:nvSpPr>
        <p:spPr bwMode="auto">
          <a:xfrm>
            <a:off x="3170238" y="3895725"/>
            <a:ext cx="0" cy="1092200"/>
          </a:xfrm>
          <a:prstGeom prst="line">
            <a:avLst/>
          </a:prstGeom>
          <a:noFill/>
          <a:ln w="28575">
            <a:solidFill>
              <a:schemeClr val="tx1"/>
            </a:solidFill>
            <a:round/>
            <a:headEnd/>
            <a:tailEnd/>
          </a:ln>
        </p:spPr>
        <p:txBody>
          <a:bodyPr/>
          <a:lstStyle/>
          <a:p>
            <a:endParaRPr lang="ar-SA"/>
          </a:p>
        </p:txBody>
      </p:sp>
      <p:sp>
        <p:nvSpPr>
          <p:cNvPr id="27668" name="Line 23"/>
          <p:cNvSpPr>
            <a:spLocks noChangeAspect="1" noChangeShapeType="1"/>
          </p:cNvSpPr>
          <p:nvPr/>
        </p:nvSpPr>
        <p:spPr bwMode="auto">
          <a:xfrm flipV="1">
            <a:off x="1444625" y="2762250"/>
            <a:ext cx="0" cy="1143000"/>
          </a:xfrm>
          <a:prstGeom prst="line">
            <a:avLst/>
          </a:prstGeom>
          <a:noFill/>
          <a:ln w="28575">
            <a:solidFill>
              <a:schemeClr val="tx1"/>
            </a:solidFill>
            <a:round/>
            <a:headEnd/>
            <a:tailEnd/>
          </a:ln>
        </p:spPr>
        <p:txBody>
          <a:bodyPr/>
          <a:lstStyle/>
          <a:p>
            <a:endParaRPr lang="ar-SA"/>
          </a:p>
        </p:txBody>
      </p:sp>
      <p:pic>
        <p:nvPicPr>
          <p:cNvPr id="27669" name="Picture 24"/>
          <p:cNvPicPr>
            <a:picLocks noChangeAspect="1" noChangeArrowheads="1"/>
          </p:cNvPicPr>
          <p:nvPr/>
        </p:nvPicPr>
        <p:blipFill>
          <a:blip r:embed="rId3"/>
          <a:srcRect/>
          <a:stretch>
            <a:fillRect/>
          </a:stretch>
        </p:blipFill>
        <p:spPr bwMode="auto">
          <a:xfrm>
            <a:off x="1633538" y="2455863"/>
            <a:ext cx="2209800" cy="568325"/>
          </a:xfrm>
          <a:prstGeom prst="rect">
            <a:avLst/>
          </a:prstGeom>
          <a:noFill/>
          <a:ln w="9525">
            <a:noFill/>
            <a:miter lim="800000"/>
            <a:headEnd/>
            <a:tailEnd/>
          </a:ln>
        </p:spPr>
      </p:pic>
      <p:sp>
        <p:nvSpPr>
          <p:cNvPr id="27670" name="Line 26"/>
          <p:cNvSpPr>
            <a:spLocks noChangeShapeType="1"/>
          </p:cNvSpPr>
          <p:nvPr/>
        </p:nvSpPr>
        <p:spPr bwMode="auto">
          <a:xfrm flipV="1">
            <a:off x="2438400" y="2409825"/>
            <a:ext cx="609600" cy="609600"/>
          </a:xfrm>
          <a:prstGeom prst="line">
            <a:avLst/>
          </a:prstGeom>
          <a:noFill/>
          <a:ln w="9525">
            <a:solidFill>
              <a:schemeClr val="tx1"/>
            </a:solidFill>
            <a:round/>
            <a:headEnd/>
            <a:tailEnd type="triangle" w="lg" len="lg"/>
          </a:ln>
        </p:spPr>
        <p:txBody>
          <a:bodyPr/>
          <a:lstStyle/>
          <a:p>
            <a:endParaRPr lang="ar-S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514600" y="457200"/>
            <a:ext cx="4159250" cy="366713"/>
          </a:xfrm>
          <a:prstGeom prst="rect">
            <a:avLst/>
          </a:prstGeom>
          <a:noFill/>
          <a:ln w="9525">
            <a:noFill/>
            <a:miter lim="800000"/>
            <a:headEnd/>
            <a:tailEnd/>
          </a:ln>
        </p:spPr>
        <p:txBody>
          <a:bodyPr wrap="none">
            <a:spAutoFit/>
          </a:bodyPr>
          <a:lstStyle/>
          <a:p>
            <a:r>
              <a:rPr lang="en-US" b="1"/>
              <a:t>CLASSIFICATION OF DC MACHINES</a:t>
            </a:r>
          </a:p>
        </p:txBody>
      </p:sp>
      <p:sp>
        <p:nvSpPr>
          <p:cNvPr id="28675" name="Text Box 3"/>
          <p:cNvSpPr txBox="1">
            <a:spLocks noChangeArrowheads="1"/>
          </p:cNvSpPr>
          <p:nvPr/>
        </p:nvSpPr>
        <p:spPr bwMode="auto">
          <a:xfrm>
            <a:off x="762000" y="1371600"/>
            <a:ext cx="4133850" cy="366713"/>
          </a:xfrm>
          <a:prstGeom prst="rect">
            <a:avLst/>
          </a:prstGeom>
          <a:noFill/>
          <a:ln w="9525">
            <a:noFill/>
            <a:miter lim="800000"/>
            <a:headEnd/>
            <a:tailEnd/>
          </a:ln>
        </p:spPr>
        <p:txBody>
          <a:bodyPr wrap="none">
            <a:spAutoFit/>
          </a:bodyPr>
          <a:lstStyle/>
          <a:p>
            <a:r>
              <a:rPr lang="en-US" b="1" i="1"/>
              <a:t>Compound dc machine – long shunt</a:t>
            </a:r>
          </a:p>
        </p:txBody>
      </p:sp>
      <p:pic>
        <p:nvPicPr>
          <p:cNvPr id="28676" name="Picture 4"/>
          <p:cNvPicPr>
            <a:picLocks noChangeAspect="1" noChangeArrowheads="1"/>
          </p:cNvPicPr>
          <p:nvPr/>
        </p:nvPicPr>
        <p:blipFill>
          <a:blip r:embed="rId2"/>
          <a:srcRect/>
          <a:stretch>
            <a:fillRect/>
          </a:stretch>
        </p:blipFill>
        <p:spPr bwMode="auto">
          <a:xfrm>
            <a:off x="4632325" y="3511550"/>
            <a:ext cx="1981200" cy="330200"/>
          </a:xfrm>
          <a:prstGeom prst="rect">
            <a:avLst/>
          </a:prstGeom>
          <a:noFill/>
          <a:ln w="28575">
            <a:noFill/>
            <a:miter lim="800000"/>
            <a:headEnd/>
            <a:tailEnd/>
          </a:ln>
        </p:spPr>
      </p:pic>
      <p:grpSp>
        <p:nvGrpSpPr>
          <p:cNvPr id="28677" name="Group 5"/>
          <p:cNvGrpSpPr>
            <a:grpSpLocks/>
          </p:cNvGrpSpPr>
          <p:nvPr/>
        </p:nvGrpSpPr>
        <p:grpSpPr bwMode="auto">
          <a:xfrm>
            <a:off x="3352800" y="3206750"/>
            <a:ext cx="990600" cy="1143000"/>
            <a:chOff x="2976" y="2088"/>
            <a:chExt cx="624" cy="720"/>
          </a:xfrm>
        </p:grpSpPr>
        <p:sp>
          <p:nvSpPr>
            <p:cNvPr id="28696" name="Oval 6"/>
            <p:cNvSpPr>
              <a:spLocks noChangeArrowheads="1"/>
            </p:cNvSpPr>
            <p:nvPr/>
          </p:nvSpPr>
          <p:spPr bwMode="auto">
            <a:xfrm>
              <a:off x="2976" y="2136"/>
              <a:ext cx="624" cy="624"/>
            </a:xfrm>
            <a:prstGeom prst="ellipse">
              <a:avLst/>
            </a:prstGeom>
            <a:noFill/>
            <a:ln w="28575">
              <a:solidFill>
                <a:schemeClr val="tx1"/>
              </a:solidFill>
              <a:round/>
              <a:headEnd/>
              <a:tailEnd/>
            </a:ln>
          </p:spPr>
          <p:txBody>
            <a:bodyPr wrap="none" anchor="ctr"/>
            <a:lstStyle/>
            <a:p>
              <a:endParaRPr lang="ar-SY"/>
            </a:p>
          </p:txBody>
        </p:sp>
        <p:sp>
          <p:nvSpPr>
            <p:cNvPr id="28697" name="Rectangle 7"/>
            <p:cNvSpPr>
              <a:spLocks noChangeArrowheads="1"/>
            </p:cNvSpPr>
            <p:nvPr/>
          </p:nvSpPr>
          <p:spPr bwMode="auto">
            <a:xfrm>
              <a:off x="3216" y="2088"/>
              <a:ext cx="144" cy="48"/>
            </a:xfrm>
            <a:prstGeom prst="rect">
              <a:avLst/>
            </a:prstGeom>
            <a:noFill/>
            <a:ln w="28575">
              <a:solidFill>
                <a:schemeClr val="tx1"/>
              </a:solidFill>
              <a:miter lim="800000"/>
              <a:headEnd/>
              <a:tailEnd/>
            </a:ln>
          </p:spPr>
          <p:txBody>
            <a:bodyPr wrap="none" anchor="ctr"/>
            <a:lstStyle/>
            <a:p>
              <a:endParaRPr lang="ar-SY"/>
            </a:p>
          </p:txBody>
        </p:sp>
        <p:sp>
          <p:nvSpPr>
            <p:cNvPr id="28698" name="Rectangle 8"/>
            <p:cNvSpPr>
              <a:spLocks noChangeArrowheads="1"/>
            </p:cNvSpPr>
            <p:nvPr/>
          </p:nvSpPr>
          <p:spPr bwMode="auto">
            <a:xfrm>
              <a:off x="3216" y="2760"/>
              <a:ext cx="144" cy="48"/>
            </a:xfrm>
            <a:prstGeom prst="rect">
              <a:avLst/>
            </a:prstGeom>
            <a:noFill/>
            <a:ln w="28575">
              <a:solidFill>
                <a:schemeClr val="tx1"/>
              </a:solidFill>
              <a:miter lim="800000"/>
              <a:headEnd/>
              <a:tailEnd/>
            </a:ln>
          </p:spPr>
          <p:txBody>
            <a:bodyPr wrap="none" anchor="ctr"/>
            <a:lstStyle/>
            <a:p>
              <a:endParaRPr lang="ar-SY"/>
            </a:p>
          </p:txBody>
        </p:sp>
      </p:grpSp>
      <p:sp>
        <p:nvSpPr>
          <p:cNvPr id="28678" name="Line 9"/>
          <p:cNvSpPr>
            <a:spLocks noChangeShapeType="1"/>
          </p:cNvSpPr>
          <p:nvPr/>
        </p:nvSpPr>
        <p:spPr bwMode="auto">
          <a:xfrm flipV="1">
            <a:off x="3851275" y="2749550"/>
            <a:ext cx="0" cy="457200"/>
          </a:xfrm>
          <a:prstGeom prst="line">
            <a:avLst/>
          </a:prstGeom>
          <a:noFill/>
          <a:ln w="28575">
            <a:solidFill>
              <a:schemeClr val="tx1"/>
            </a:solidFill>
            <a:round/>
            <a:headEnd/>
            <a:tailEnd/>
          </a:ln>
        </p:spPr>
        <p:txBody>
          <a:bodyPr/>
          <a:lstStyle/>
          <a:p>
            <a:endParaRPr lang="ar-SA"/>
          </a:p>
        </p:txBody>
      </p:sp>
      <p:sp>
        <p:nvSpPr>
          <p:cNvPr id="28679" name="Line 10"/>
          <p:cNvSpPr>
            <a:spLocks noChangeShapeType="1"/>
          </p:cNvSpPr>
          <p:nvPr/>
        </p:nvSpPr>
        <p:spPr bwMode="auto">
          <a:xfrm flipV="1">
            <a:off x="3827463" y="4349750"/>
            <a:ext cx="0" cy="642938"/>
          </a:xfrm>
          <a:prstGeom prst="line">
            <a:avLst/>
          </a:prstGeom>
          <a:noFill/>
          <a:ln w="28575">
            <a:solidFill>
              <a:schemeClr val="tx1"/>
            </a:solidFill>
            <a:round/>
            <a:headEnd/>
            <a:tailEnd/>
          </a:ln>
        </p:spPr>
        <p:txBody>
          <a:bodyPr/>
          <a:lstStyle/>
          <a:p>
            <a:endParaRPr lang="ar-SA"/>
          </a:p>
        </p:txBody>
      </p:sp>
      <p:sp>
        <p:nvSpPr>
          <p:cNvPr id="28680" name="Oval 11"/>
          <p:cNvSpPr>
            <a:spLocks noChangeArrowheads="1"/>
          </p:cNvSpPr>
          <p:nvPr/>
        </p:nvSpPr>
        <p:spPr bwMode="auto">
          <a:xfrm flipV="1">
            <a:off x="7058025" y="4946650"/>
            <a:ext cx="82550" cy="82550"/>
          </a:xfrm>
          <a:prstGeom prst="ellipse">
            <a:avLst/>
          </a:prstGeom>
          <a:noFill/>
          <a:ln w="28575">
            <a:solidFill>
              <a:schemeClr val="tx1"/>
            </a:solidFill>
            <a:round/>
            <a:headEnd/>
            <a:tailEnd/>
          </a:ln>
        </p:spPr>
        <p:txBody>
          <a:bodyPr wrap="none" anchor="ctr"/>
          <a:lstStyle/>
          <a:p>
            <a:endParaRPr lang="ar-SY"/>
          </a:p>
        </p:txBody>
      </p:sp>
      <p:sp>
        <p:nvSpPr>
          <p:cNvPr id="28681" name="Text Box 12"/>
          <p:cNvSpPr txBox="1">
            <a:spLocks noChangeArrowheads="1"/>
          </p:cNvSpPr>
          <p:nvPr/>
        </p:nvSpPr>
        <p:spPr bwMode="auto">
          <a:xfrm>
            <a:off x="6918325" y="3016250"/>
            <a:ext cx="625475" cy="1463675"/>
          </a:xfrm>
          <a:prstGeom prst="rect">
            <a:avLst/>
          </a:prstGeom>
          <a:noFill/>
          <a:ln w="28575">
            <a:noFill/>
            <a:miter lim="800000"/>
            <a:headEnd/>
            <a:tailEnd/>
          </a:ln>
        </p:spPr>
        <p:txBody>
          <a:bodyPr>
            <a:spAutoFit/>
          </a:bodyPr>
          <a:lstStyle/>
          <a:p>
            <a:r>
              <a:rPr lang="en-US" b="1"/>
              <a:t>+</a:t>
            </a:r>
          </a:p>
          <a:p>
            <a:endParaRPr lang="en-US" b="1"/>
          </a:p>
          <a:p>
            <a:r>
              <a:rPr lang="en-US" b="1"/>
              <a:t>E</a:t>
            </a:r>
            <a:r>
              <a:rPr lang="en-US" b="1" baseline="-25000"/>
              <a:t>a</a:t>
            </a:r>
          </a:p>
          <a:p>
            <a:endParaRPr lang="en-US" b="1" baseline="-25000"/>
          </a:p>
          <a:p>
            <a:endParaRPr lang="en-US" b="1" baseline="-25000"/>
          </a:p>
          <a:p>
            <a:r>
              <a:rPr lang="en-US" b="1" baseline="-25000">
                <a:sym typeface="Symbol" pitchFamily="18" charset="2"/>
              </a:rPr>
              <a:t></a:t>
            </a:r>
          </a:p>
        </p:txBody>
      </p:sp>
      <p:sp>
        <p:nvSpPr>
          <p:cNvPr id="28682" name="Oval 13"/>
          <p:cNvSpPr>
            <a:spLocks noChangeArrowheads="1"/>
          </p:cNvSpPr>
          <p:nvPr/>
        </p:nvSpPr>
        <p:spPr bwMode="auto">
          <a:xfrm flipV="1">
            <a:off x="7070725" y="2749550"/>
            <a:ext cx="82550" cy="82550"/>
          </a:xfrm>
          <a:prstGeom prst="ellipse">
            <a:avLst/>
          </a:prstGeom>
          <a:noFill/>
          <a:ln w="28575">
            <a:solidFill>
              <a:schemeClr val="tx1"/>
            </a:solidFill>
            <a:round/>
            <a:headEnd/>
            <a:tailEnd/>
          </a:ln>
        </p:spPr>
        <p:txBody>
          <a:bodyPr wrap="none" anchor="ctr"/>
          <a:lstStyle/>
          <a:p>
            <a:endParaRPr lang="ar-SY"/>
          </a:p>
        </p:txBody>
      </p:sp>
      <p:sp>
        <p:nvSpPr>
          <p:cNvPr id="28683" name="Line 14"/>
          <p:cNvSpPr>
            <a:spLocks noChangeAspect="1" noChangeShapeType="1"/>
          </p:cNvSpPr>
          <p:nvPr/>
        </p:nvSpPr>
        <p:spPr bwMode="auto">
          <a:xfrm flipH="1">
            <a:off x="6461125" y="2790825"/>
            <a:ext cx="582613" cy="0"/>
          </a:xfrm>
          <a:prstGeom prst="line">
            <a:avLst/>
          </a:prstGeom>
          <a:noFill/>
          <a:ln w="28575">
            <a:solidFill>
              <a:schemeClr val="tx1"/>
            </a:solidFill>
            <a:round/>
            <a:headEnd/>
            <a:tailEnd/>
          </a:ln>
        </p:spPr>
        <p:txBody>
          <a:bodyPr/>
          <a:lstStyle/>
          <a:p>
            <a:endParaRPr lang="ar-SA"/>
          </a:p>
        </p:txBody>
      </p:sp>
      <p:sp>
        <p:nvSpPr>
          <p:cNvPr id="28684" name="Line 15"/>
          <p:cNvSpPr>
            <a:spLocks noChangeAspect="1" noChangeShapeType="1"/>
          </p:cNvSpPr>
          <p:nvPr/>
        </p:nvSpPr>
        <p:spPr bwMode="auto">
          <a:xfrm flipV="1">
            <a:off x="4757738" y="2749550"/>
            <a:ext cx="0" cy="963613"/>
          </a:xfrm>
          <a:prstGeom prst="line">
            <a:avLst/>
          </a:prstGeom>
          <a:noFill/>
          <a:ln w="28575">
            <a:solidFill>
              <a:schemeClr val="tx1"/>
            </a:solidFill>
            <a:round/>
            <a:headEnd/>
            <a:tailEnd/>
          </a:ln>
        </p:spPr>
        <p:txBody>
          <a:bodyPr/>
          <a:lstStyle/>
          <a:p>
            <a:endParaRPr lang="ar-SA"/>
          </a:p>
        </p:txBody>
      </p:sp>
      <p:sp>
        <p:nvSpPr>
          <p:cNvPr id="28685" name="Line 16"/>
          <p:cNvSpPr>
            <a:spLocks noChangeAspect="1" noChangeShapeType="1"/>
          </p:cNvSpPr>
          <p:nvPr/>
        </p:nvSpPr>
        <p:spPr bwMode="auto">
          <a:xfrm flipH="1">
            <a:off x="3717925" y="5000625"/>
            <a:ext cx="3352800" cy="0"/>
          </a:xfrm>
          <a:prstGeom prst="line">
            <a:avLst/>
          </a:prstGeom>
          <a:noFill/>
          <a:ln w="28575">
            <a:solidFill>
              <a:schemeClr val="tx1"/>
            </a:solidFill>
            <a:round/>
            <a:headEnd/>
            <a:tailEnd/>
          </a:ln>
        </p:spPr>
        <p:txBody>
          <a:bodyPr/>
          <a:lstStyle/>
          <a:p>
            <a:endParaRPr lang="ar-SA"/>
          </a:p>
        </p:txBody>
      </p:sp>
      <p:sp>
        <p:nvSpPr>
          <p:cNvPr id="28686" name="Line 17"/>
          <p:cNvSpPr>
            <a:spLocks noChangeAspect="1" noChangeShapeType="1"/>
          </p:cNvSpPr>
          <p:nvPr/>
        </p:nvSpPr>
        <p:spPr bwMode="auto">
          <a:xfrm flipV="1">
            <a:off x="6461125" y="2333625"/>
            <a:ext cx="0" cy="1379538"/>
          </a:xfrm>
          <a:prstGeom prst="line">
            <a:avLst/>
          </a:prstGeom>
          <a:noFill/>
          <a:ln w="28575">
            <a:solidFill>
              <a:schemeClr val="tx1"/>
            </a:solidFill>
            <a:round/>
            <a:headEnd/>
            <a:tailEnd/>
          </a:ln>
        </p:spPr>
        <p:txBody>
          <a:bodyPr/>
          <a:lstStyle/>
          <a:p>
            <a:endParaRPr lang="ar-SA"/>
          </a:p>
        </p:txBody>
      </p:sp>
      <p:sp>
        <p:nvSpPr>
          <p:cNvPr id="28687" name="Line 18"/>
          <p:cNvSpPr>
            <a:spLocks noChangeAspect="1" noChangeShapeType="1"/>
          </p:cNvSpPr>
          <p:nvPr/>
        </p:nvSpPr>
        <p:spPr bwMode="auto">
          <a:xfrm flipH="1">
            <a:off x="3857625" y="2749550"/>
            <a:ext cx="898525" cy="0"/>
          </a:xfrm>
          <a:prstGeom prst="line">
            <a:avLst/>
          </a:prstGeom>
          <a:noFill/>
          <a:ln w="28575">
            <a:solidFill>
              <a:schemeClr val="tx1"/>
            </a:solidFill>
            <a:round/>
            <a:headEnd/>
            <a:tailEnd/>
          </a:ln>
        </p:spPr>
        <p:txBody>
          <a:bodyPr/>
          <a:lstStyle/>
          <a:p>
            <a:endParaRPr lang="ar-SA"/>
          </a:p>
        </p:txBody>
      </p:sp>
      <p:pic>
        <p:nvPicPr>
          <p:cNvPr id="28688" name="Picture 19"/>
          <p:cNvPicPr>
            <a:picLocks noChangeAspect="1" noChangeArrowheads="1"/>
          </p:cNvPicPr>
          <p:nvPr/>
        </p:nvPicPr>
        <p:blipFill>
          <a:blip r:embed="rId2"/>
          <a:srcRect/>
          <a:stretch>
            <a:fillRect/>
          </a:stretch>
        </p:blipFill>
        <p:spPr bwMode="auto">
          <a:xfrm>
            <a:off x="1314450" y="3694113"/>
            <a:ext cx="1981200" cy="330200"/>
          </a:xfrm>
          <a:prstGeom prst="rect">
            <a:avLst/>
          </a:prstGeom>
          <a:noFill/>
          <a:ln w="28575">
            <a:noFill/>
            <a:miter lim="800000"/>
            <a:headEnd/>
            <a:tailEnd/>
          </a:ln>
        </p:spPr>
      </p:pic>
      <p:sp>
        <p:nvSpPr>
          <p:cNvPr id="28689" name="Line 20"/>
          <p:cNvSpPr>
            <a:spLocks noChangeAspect="1" noChangeShapeType="1"/>
          </p:cNvSpPr>
          <p:nvPr/>
        </p:nvSpPr>
        <p:spPr bwMode="auto">
          <a:xfrm>
            <a:off x="1460500" y="2355850"/>
            <a:ext cx="400050" cy="0"/>
          </a:xfrm>
          <a:prstGeom prst="line">
            <a:avLst/>
          </a:prstGeom>
          <a:noFill/>
          <a:ln w="28575">
            <a:solidFill>
              <a:schemeClr val="tx1"/>
            </a:solidFill>
            <a:round/>
            <a:headEnd/>
            <a:tailEnd/>
          </a:ln>
        </p:spPr>
        <p:txBody>
          <a:bodyPr/>
          <a:lstStyle/>
          <a:p>
            <a:endParaRPr lang="ar-SA"/>
          </a:p>
        </p:txBody>
      </p:sp>
      <p:sp>
        <p:nvSpPr>
          <p:cNvPr id="28690" name="Line 21"/>
          <p:cNvSpPr>
            <a:spLocks noChangeAspect="1" noChangeShapeType="1"/>
          </p:cNvSpPr>
          <p:nvPr/>
        </p:nvSpPr>
        <p:spPr bwMode="auto">
          <a:xfrm>
            <a:off x="3170238" y="4989513"/>
            <a:ext cx="563562" cy="0"/>
          </a:xfrm>
          <a:prstGeom prst="line">
            <a:avLst/>
          </a:prstGeom>
          <a:noFill/>
          <a:ln w="28575">
            <a:solidFill>
              <a:schemeClr val="tx1"/>
            </a:solidFill>
            <a:round/>
            <a:headEnd/>
            <a:tailEnd/>
          </a:ln>
        </p:spPr>
        <p:txBody>
          <a:bodyPr/>
          <a:lstStyle/>
          <a:p>
            <a:endParaRPr lang="ar-SA"/>
          </a:p>
        </p:txBody>
      </p:sp>
      <p:sp>
        <p:nvSpPr>
          <p:cNvPr id="28691" name="Line 22"/>
          <p:cNvSpPr>
            <a:spLocks noChangeAspect="1" noChangeShapeType="1"/>
          </p:cNvSpPr>
          <p:nvPr/>
        </p:nvSpPr>
        <p:spPr bwMode="auto">
          <a:xfrm>
            <a:off x="3170238" y="3895725"/>
            <a:ext cx="0" cy="1092200"/>
          </a:xfrm>
          <a:prstGeom prst="line">
            <a:avLst/>
          </a:prstGeom>
          <a:noFill/>
          <a:ln w="28575">
            <a:solidFill>
              <a:schemeClr val="tx1"/>
            </a:solidFill>
            <a:round/>
            <a:headEnd/>
            <a:tailEnd/>
          </a:ln>
        </p:spPr>
        <p:txBody>
          <a:bodyPr/>
          <a:lstStyle/>
          <a:p>
            <a:endParaRPr lang="ar-SA"/>
          </a:p>
        </p:txBody>
      </p:sp>
      <p:sp>
        <p:nvSpPr>
          <p:cNvPr id="28692" name="Line 23"/>
          <p:cNvSpPr>
            <a:spLocks noChangeAspect="1" noChangeShapeType="1"/>
          </p:cNvSpPr>
          <p:nvPr/>
        </p:nvSpPr>
        <p:spPr bwMode="auto">
          <a:xfrm flipV="1">
            <a:off x="1444625" y="2352675"/>
            <a:ext cx="0" cy="1552575"/>
          </a:xfrm>
          <a:prstGeom prst="line">
            <a:avLst/>
          </a:prstGeom>
          <a:noFill/>
          <a:ln w="28575">
            <a:solidFill>
              <a:schemeClr val="tx1"/>
            </a:solidFill>
            <a:round/>
            <a:headEnd/>
            <a:tailEnd/>
          </a:ln>
        </p:spPr>
        <p:txBody>
          <a:bodyPr/>
          <a:lstStyle/>
          <a:p>
            <a:endParaRPr lang="ar-SA"/>
          </a:p>
        </p:txBody>
      </p:sp>
      <p:pic>
        <p:nvPicPr>
          <p:cNvPr id="28693" name="Picture 24"/>
          <p:cNvPicPr>
            <a:picLocks noChangeAspect="1" noChangeArrowheads="1"/>
          </p:cNvPicPr>
          <p:nvPr/>
        </p:nvPicPr>
        <p:blipFill>
          <a:blip r:embed="rId3"/>
          <a:srcRect/>
          <a:stretch>
            <a:fillRect/>
          </a:stretch>
        </p:blipFill>
        <p:spPr bwMode="auto">
          <a:xfrm>
            <a:off x="1633538" y="2070100"/>
            <a:ext cx="2209800" cy="568325"/>
          </a:xfrm>
          <a:prstGeom prst="rect">
            <a:avLst/>
          </a:prstGeom>
          <a:noFill/>
          <a:ln w="9525">
            <a:noFill/>
            <a:miter lim="800000"/>
            <a:headEnd/>
            <a:tailEnd/>
          </a:ln>
        </p:spPr>
      </p:pic>
      <p:sp>
        <p:nvSpPr>
          <p:cNvPr id="28694" name="Line 25"/>
          <p:cNvSpPr>
            <a:spLocks noChangeShapeType="1"/>
          </p:cNvSpPr>
          <p:nvPr/>
        </p:nvSpPr>
        <p:spPr bwMode="auto">
          <a:xfrm flipV="1">
            <a:off x="2438400" y="2028825"/>
            <a:ext cx="609600" cy="609600"/>
          </a:xfrm>
          <a:prstGeom prst="line">
            <a:avLst/>
          </a:prstGeom>
          <a:noFill/>
          <a:ln w="9525">
            <a:solidFill>
              <a:schemeClr val="tx1"/>
            </a:solidFill>
            <a:round/>
            <a:headEnd/>
            <a:tailEnd type="triangle" w="lg" len="lg"/>
          </a:ln>
        </p:spPr>
        <p:txBody>
          <a:bodyPr/>
          <a:lstStyle/>
          <a:p>
            <a:endParaRPr lang="ar-SA"/>
          </a:p>
        </p:txBody>
      </p:sp>
      <p:sp>
        <p:nvSpPr>
          <p:cNvPr id="28695" name="Line 26"/>
          <p:cNvSpPr>
            <a:spLocks noChangeAspect="1" noChangeShapeType="1"/>
          </p:cNvSpPr>
          <p:nvPr/>
        </p:nvSpPr>
        <p:spPr bwMode="auto">
          <a:xfrm flipH="1">
            <a:off x="3629025" y="2360613"/>
            <a:ext cx="2811463" cy="0"/>
          </a:xfrm>
          <a:prstGeom prst="line">
            <a:avLst/>
          </a:prstGeom>
          <a:noFill/>
          <a:ln w="28575">
            <a:solidFill>
              <a:schemeClr val="tx1"/>
            </a:solidFill>
            <a:round/>
            <a:headEnd/>
            <a:tailEnd/>
          </a:ln>
        </p:spPr>
        <p:txBody>
          <a:bodyPr/>
          <a:lstStyle/>
          <a:p>
            <a:endParaRPr lang="ar-SA"/>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352800" y="457200"/>
            <a:ext cx="2190750" cy="366713"/>
          </a:xfrm>
          <a:prstGeom prst="rect">
            <a:avLst/>
          </a:prstGeom>
          <a:noFill/>
          <a:ln w="9525">
            <a:noFill/>
            <a:miter lim="800000"/>
            <a:headEnd/>
            <a:tailEnd/>
          </a:ln>
        </p:spPr>
        <p:txBody>
          <a:bodyPr wrap="none">
            <a:spAutoFit/>
          </a:bodyPr>
          <a:lstStyle/>
          <a:p>
            <a:r>
              <a:rPr lang="en-US" b="1"/>
              <a:t>DC GENERATORS</a:t>
            </a:r>
          </a:p>
        </p:txBody>
      </p:sp>
      <p:sp>
        <p:nvSpPr>
          <p:cNvPr id="29699" name="Rectangle 27"/>
          <p:cNvSpPr>
            <a:spLocks noChangeArrowheads="1"/>
          </p:cNvSpPr>
          <p:nvPr/>
        </p:nvSpPr>
        <p:spPr bwMode="auto">
          <a:xfrm>
            <a:off x="3276600" y="1600200"/>
            <a:ext cx="2438400" cy="1447800"/>
          </a:xfrm>
          <a:prstGeom prst="rect">
            <a:avLst/>
          </a:prstGeom>
          <a:noFill/>
          <a:ln w="28575">
            <a:solidFill>
              <a:schemeClr val="tx1"/>
            </a:solidFill>
            <a:miter lim="800000"/>
            <a:headEnd/>
            <a:tailEnd/>
          </a:ln>
        </p:spPr>
        <p:txBody>
          <a:bodyPr wrap="none" anchor="ctr"/>
          <a:lstStyle/>
          <a:p>
            <a:endParaRPr lang="ar-SY"/>
          </a:p>
        </p:txBody>
      </p:sp>
      <p:sp>
        <p:nvSpPr>
          <p:cNvPr id="29700" name="Text Box 28"/>
          <p:cNvSpPr txBox="1">
            <a:spLocks noChangeArrowheads="1"/>
          </p:cNvSpPr>
          <p:nvPr/>
        </p:nvSpPr>
        <p:spPr bwMode="auto">
          <a:xfrm>
            <a:off x="3657600" y="1752600"/>
            <a:ext cx="1593850" cy="915988"/>
          </a:xfrm>
          <a:prstGeom prst="rect">
            <a:avLst/>
          </a:prstGeom>
          <a:noFill/>
          <a:ln w="9525">
            <a:noFill/>
            <a:miter lim="800000"/>
            <a:headEnd/>
            <a:tailEnd/>
          </a:ln>
        </p:spPr>
        <p:txBody>
          <a:bodyPr wrap="none">
            <a:spAutoFit/>
          </a:bodyPr>
          <a:lstStyle/>
          <a:p>
            <a:pPr algn="ctr"/>
            <a:r>
              <a:rPr lang="en-US"/>
              <a:t>ELECTRICAL</a:t>
            </a:r>
          </a:p>
          <a:p>
            <a:pPr algn="ctr"/>
            <a:r>
              <a:rPr lang="en-US"/>
              <a:t>MACHINES</a:t>
            </a:r>
          </a:p>
          <a:p>
            <a:pPr algn="ctr"/>
            <a:r>
              <a:rPr lang="en-US"/>
              <a:t>-  Motor  -</a:t>
            </a:r>
          </a:p>
        </p:txBody>
      </p:sp>
      <p:sp>
        <p:nvSpPr>
          <p:cNvPr id="29701" name="AutoShape 29"/>
          <p:cNvSpPr>
            <a:spLocks noChangeArrowheads="1"/>
          </p:cNvSpPr>
          <p:nvPr/>
        </p:nvSpPr>
        <p:spPr bwMode="auto">
          <a:xfrm>
            <a:off x="2133600" y="1981200"/>
            <a:ext cx="1143000" cy="4572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ar-SY"/>
          </a:p>
        </p:txBody>
      </p:sp>
      <p:sp>
        <p:nvSpPr>
          <p:cNvPr id="29702" name="AutoShape 30"/>
          <p:cNvSpPr>
            <a:spLocks noChangeArrowheads="1"/>
          </p:cNvSpPr>
          <p:nvPr/>
        </p:nvSpPr>
        <p:spPr bwMode="auto">
          <a:xfrm>
            <a:off x="5715000" y="1981200"/>
            <a:ext cx="1143000" cy="4572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ar-SY"/>
          </a:p>
        </p:txBody>
      </p:sp>
      <p:sp>
        <p:nvSpPr>
          <p:cNvPr id="29703" name="Rectangle 31"/>
          <p:cNvSpPr>
            <a:spLocks noChangeArrowheads="1"/>
          </p:cNvSpPr>
          <p:nvPr/>
        </p:nvSpPr>
        <p:spPr bwMode="auto">
          <a:xfrm>
            <a:off x="3276600" y="3657600"/>
            <a:ext cx="2438400" cy="1447800"/>
          </a:xfrm>
          <a:prstGeom prst="rect">
            <a:avLst/>
          </a:prstGeom>
          <a:noFill/>
          <a:ln w="28575">
            <a:solidFill>
              <a:schemeClr val="tx1"/>
            </a:solidFill>
            <a:miter lim="800000"/>
            <a:headEnd/>
            <a:tailEnd/>
          </a:ln>
        </p:spPr>
        <p:txBody>
          <a:bodyPr wrap="none" anchor="ctr"/>
          <a:lstStyle/>
          <a:p>
            <a:endParaRPr lang="ar-SY"/>
          </a:p>
        </p:txBody>
      </p:sp>
      <p:sp>
        <p:nvSpPr>
          <p:cNvPr id="29704" name="Text Box 32"/>
          <p:cNvSpPr txBox="1">
            <a:spLocks noChangeArrowheads="1"/>
          </p:cNvSpPr>
          <p:nvPr/>
        </p:nvSpPr>
        <p:spPr bwMode="auto">
          <a:xfrm>
            <a:off x="3644900" y="4038600"/>
            <a:ext cx="1619250" cy="915988"/>
          </a:xfrm>
          <a:prstGeom prst="rect">
            <a:avLst/>
          </a:prstGeom>
          <a:noFill/>
          <a:ln w="9525">
            <a:noFill/>
            <a:miter lim="800000"/>
            <a:headEnd/>
            <a:tailEnd/>
          </a:ln>
        </p:spPr>
        <p:txBody>
          <a:bodyPr wrap="none">
            <a:spAutoFit/>
          </a:bodyPr>
          <a:lstStyle/>
          <a:p>
            <a:pPr algn="ctr"/>
            <a:r>
              <a:rPr lang="en-US"/>
              <a:t>ELECTRICAL</a:t>
            </a:r>
          </a:p>
          <a:p>
            <a:pPr algn="ctr"/>
            <a:r>
              <a:rPr lang="en-US"/>
              <a:t>MACHINES</a:t>
            </a:r>
          </a:p>
          <a:p>
            <a:pPr algn="ctr"/>
            <a:r>
              <a:rPr lang="en-US"/>
              <a:t>-  Generator  -</a:t>
            </a:r>
          </a:p>
        </p:txBody>
      </p:sp>
      <p:sp>
        <p:nvSpPr>
          <p:cNvPr id="29705" name="AutoShape 35"/>
          <p:cNvSpPr>
            <a:spLocks noChangeArrowheads="1"/>
          </p:cNvSpPr>
          <p:nvPr/>
        </p:nvSpPr>
        <p:spPr bwMode="auto">
          <a:xfrm>
            <a:off x="2209800" y="4114800"/>
            <a:ext cx="1066800" cy="533400"/>
          </a:xfrm>
          <a:prstGeom prst="lef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ar-SY"/>
          </a:p>
        </p:txBody>
      </p:sp>
      <p:sp>
        <p:nvSpPr>
          <p:cNvPr id="29706" name="AutoShape 36"/>
          <p:cNvSpPr>
            <a:spLocks noChangeArrowheads="1"/>
          </p:cNvSpPr>
          <p:nvPr/>
        </p:nvSpPr>
        <p:spPr bwMode="auto">
          <a:xfrm>
            <a:off x="5715000" y="4114800"/>
            <a:ext cx="1066800" cy="533400"/>
          </a:xfrm>
          <a:prstGeom prst="lef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ar-SY"/>
          </a:p>
        </p:txBody>
      </p:sp>
      <p:sp>
        <p:nvSpPr>
          <p:cNvPr id="29707" name="Text Box 37"/>
          <p:cNvSpPr txBox="1">
            <a:spLocks noChangeArrowheads="1"/>
          </p:cNvSpPr>
          <p:nvPr/>
        </p:nvSpPr>
        <p:spPr bwMode="auto">
          <a:xfrm>
            <a:off x="898525" y="1484313"/>
            <a:ext cx="1670050" cy="366712"/>
          </a:xfrm>
          <a:prstGeom prst="rect">
            <a:avLst/>
          </a:prstGeom>
          <a:noFill/>
          <a:ln w="9525">
            <a:noFill/>
            <a:miter lim="800000"/>
            <a:headEnd/>
            <a:tailEnd/>
          </a:ln>
        </p:spPr>
        <p:txBody>
          <a:bodyPr wrap="none">
            <a:spAutoFit/>
          </a:bodyPr>
          <a:lstStyle/>
          <a:p>
            <a:r>
              <a:rPr lang="en-US"/>
              <a:t>Electrical input</a:t>
            </a:r>
          </a:p>
        </p:txBody>
      </p:sp>
      <p:sp>
        <p:nvSpPr>
          <p:cNvPr id="29708" name="Text Box 38"/>
          <p:cNvSpPr txBox="1">
            <a:spLocks noChangeArrowheads="1"/>
          </p:cNvSpPr>
          <p:nvPr/>
        </p:nvSpPr>
        <p:spPr bwMode="auto">
          <a:xfrm>
            <a:off x="6172200" y="1447800"/>
            <a:ext cx="2038350" cy="366713"/>
          </a:xfrm>
          <a:prstGeom prst="rect">
            <a:avLst/>
          </a:prstGeom>
          <a:noFill/>
          <a:ln w="9525">
            <a:noFill/>
            <a:miter lim="800000"/>
            <a:headEnd/>
            <a:tailEnd/>
          </a:ln>
        </p:spPr>
        <p:txBody>
          <a:bodyPr wrap="none">
            <a:spAutoFit/>
          </a:bodyPr>
          <a:lstStyle/>
          <a:p>
            <a:r>
              <a:rPr lang="en-US"/>
              <a:t>Mechanical output</a:t>
            </a:r>
          </a:p>
        </p:txBody>
      </p:sp>
      <p:sp>
        <p:nvSpPr>
          <p:cNvPr id="29709" name="Text Box 39"/>
          <p:cNvSpPr txBox="1">
            <a:spLocks noChangeArrowheads="1"/>
          </p:cNvSpPr>
          <p:nvPr/>
        </p:nvSpPr>
        <p:spPr bwMode="auto">
          <a:xfrm>
            <a:off x="6172200" y="3657600"/>
            <a:ext cx="1898650" cy="366713"/>
          </a:xfrm>
          <a:prstGeom prst="rect">
            <a:avLst/>
          </a:prstGeom>
          <a:noFill/>
          <a:ln w="9525">
            <a:noFill/>
            <a:miter lim="800000"/>
            <a:headEnd/>
            <a:tailEnd/>
          </a:ln>
        </p:spPr>
        <p:txBody>
          <a:bodyPr wrap="none">
            <a:spAutoFit/>
          </a:bodyPr>
          <a:lstStyle/>
          <a:p>
            <a:r>
              <a:rPr lang="en-US"/>
              <a:t>Mechanical input</a:t>
            </a:r>
          </a:p>
        </p:txBody>
      </p:sp>
      <p:sp>
        <p:nvSpPr>
          <p:cNvPr id="29710" name="Text Box 40"/>
          <p:cNvSpPr txBox="1">
            <a:spLocks noChangeArrowheads="1"/>
          </p:cNvSpPr>
          <p:nvPr/>
        </p:nvSpPr>
        <p:spPr bwMode="auto">
          <a:xfrm>
            <a:off x="990600" y="3581400"/>
            <a:ext cx="1809750" cy="366713"/>
          </a:xfrm>
          <a:prstGeom prst="rect">
            <a:avLst/>
          </a:prstGeom>
          <a:noFill/>
          <a:ln w="9525">
            <a:noFill/>
            <a:miter lim="800000"/>
            <a:headEnd/>
            <a:tailEnd/>
          </a:ln>
        </p:spPr>
        <p:txBody>
          <a:bodyPr wrap="none">
            <a:spAutoFit/>
          </a:bodyPr>
          <a:lstStyle/>
          <a:p>
            <a:r>
              <a:rPr lang="en-US"/>
              <a:t>Electrical output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352800" y="457200"/>
            <a:ext cx="2190750" cy="366713"/>
          </a:xfrm>
          <a:prstGeom prst="rect">
            <a:avLst/>
          </a:prstGeom>
          <a:noFill/>
          <a:ln w="9525">
            <a:noFill/>
            <a:miter lim="800000"/>
            <a:headEnd/>
            <a:tailEnd/>
          </a:ln>
        </p:spPr>
        <p:txBody>
          <a:bodyPr wrap="none">
            <a:spAutoFit/>
          </a:bodyPr>
          <a:lstStyle/>
          <a:p>
            <a:r>
              <a:rPr lang="en-US" b="1"/>
              <a:t>DC GENERATORS</a:t>
            </a:r>
          </a:p>
        </p:txBody>
      </p:sp>
      <p:sp>
        <p:nvSpPr>
          <p:cNvPr id="30723" name="Text Box 11"/>
          <p:cNvSpPr txBox="1">
            <a:spLocks noChangeArrowheads="1"/>
          </p:cNvSpPr>
          <p:nvPr/>
        </p:nvSpPr>
        <p:spPr bwMode="auto">
          <a:xfrm>
            <a:off x="914400" y="1143000"/>
            <a:ext cx="3498850" cy="366713"/>
          </a:xfrm>
          <a:prstGeom prst="rect">
            <a:avLst/>
          </a:prstGeom>
          <a:noFill/>
          <a:ln w="9525">
            <a:noFill/>
            <a:miter lim="800000"/>
            <a:headEnd/>
            <a:tailEnd/>
          </a:ln>
        </p:spPr>
        <p:txBody>
          <a:bodyPr wrap="none">
            <a:spAutoFit/>
          </a:bodyPr>
          <a:lstStyle/>
          <a:p>
            <a:r>
              <a:rPr lang="en-US"/>
              <a:t>Separately excited DC generator</a:t>
            </a:r>
          </a:p>
        </p:txBody>
      </p:sp>
      <p:pic>
        <p:nvPicPr>
          <p:cNvPr id="30724" name="Picture 12"/>
          <p:cNvPicPr>
            <a:picLocks noChangeAspect="1" noChangeArrowheads="1"/>
          </p:cNvPicPr>
          <p:nvPr/>
        </p:nvPicPr>
        <p:blipFill>
          <a:blip r:embed="rId2"/>
          <a:srcRect/>
          <a:stretch>
            <a:fillRect/>
          </a:stretch>
        </p:blipFill>
        <p:spPr bwMode="auto">
          <a:xfrm>
            <a:off x="1295400" y="2895600"/>
            <a:ext cx="1981200" cy="330200"/>
          </a:xfrm>
          <a:prstGeom prst="rect">
            <a:avLst/>
          </a:prstGeom>
          <a:noFill/>
          <a:ln w="28575">
            <a:noFill/>
            <a:miter lim="800000"/>
            <a:headEnd/>
            <a:tailEnd/>
          </a:ln>
        </p:spPr>
      </p:pic>
      <p:sp>
        <p:nvSpPr>
          <p:cNvPr id="30725" name="Oval 13"/>
          <p:cNvSpPr>
            <a:spLocks noChangeArrowheads="1"/>
          </p:cNvSpPr>
          <p:nvPr/>
        </p:nvSpPr>
        <p:spPr bwMode="auto">
          <a:xfrm>
            <a:off x="4022725" y="2590800"/>
            <a:ext cx="990600" cy="990600"/>
          </a:xfrm>
          <a:prstGeom prst="ellipse">
            <a:avLst/>
          </a:prstGeom>
          <a:noFill/>
          <a:ln w="28575">
            <a:solidFill>
              <a:schemeClr val="tx1"/>
            </a:solidFill>
            <a:round/>
            <a:headEnd/>
            <a:tailEnd/>
          </a:ln>
        </p:spPr>
        <p:txBody>
          <a:bodyPr wrap="none" anchor="ctr"/>
          <a:lstStyle/>
          <a:p>
            <a:endParaRPr lang="ar-SY"/>
          </a:p>
        </p:txBody>
      </p:sp>
      <p:sp>
        <p:nvSpPr>
          <p:cNvPr id="30726" name="Rectangle 14"/>
          <p:cNvSpPr>
            <a:spLocks noChangeArrowheads="1"/>
          </p:cNvSpPr>
          <p:nvPr/>
        </p:nvSpPr>
        <p:spPr bwMode="auto">
          <a:xfrm>
            <a:off x="4403725" y="2514600"/>
            <a:ext cx="228600" cy="76200"/>
          </a:xfrm>
          <a:prstGeom prst="rect">
            <a:avLst/>
          </a:prstGeom>
          <a:noFill/>
          <a:ln w="28575">
            <a:solidFill>
              <a:schemeClr val="tx1"/>
            </a:solidFill>
            <a:miter lim="800000"/>
            <a:headEnd/>
            <a:tailEnd/>
          </a:ln>
        </p:spPr>
        <p:txBody>
          <a:bodyPr wrap="none" anchor="ctr"/>
          <a:lstStyle/>
          <a:p>
            <a:endParaRPr lang="ar-SY"/>
          </a:p>
        </p:txBody>
      </p:sp>
      <p:sp>
        <p:nvSpPr>
          <p:cNvPr id="30727" name="Rectangle 15"/>
          <p:cNvSpPr>
            <a:spLocks noChangeArrowheads="1"/>
          </p:cNvSpPr>
          <p:nvPr/>
        </p:nvSpPr>
        <p:spPr bwMode="auto">
          <a:xfrm>
            <a:off x="4403725" y="3581400"/>
            <a:ext cx="228600" cy="76200"/>
          </a:xfrm>
          <a:prstGeom prst="rect">
            <a:avLst/>
          </a:prstGeom>
          <a:noFill/>
          <a:ln w="28575">
            <a:solidFill>
              <a:schemeClr val="tx1"/>
            </a:solidFill>
            <a:miter lim="800000"/>
            <a:headEnd/>
            <a:tailEnd/>
          </a:ln>
        </p:spPr>
        <p:txBody>
          <a:bodyPr wrap="none" anchor="ctr"/>
          <a:lstStyle/>
          <a:p>
            <a:endParaRPr lang="ar-SY"/>
          </a:p>
        </p:txBody>
      </p:sp>
      <p:sp>
        <p:nvSpPr>
          <p:cNvPr id="30728" name="Line 16"/>
          <p:cNvSpPr>
            <a:spLocks noChangeShapeType="1"/>
          </p:cNvSpPr>
          <p:nvPr/>
        </p:nvSpPr>
        <p:spPr bwMode="auto">
          <a:xfrm flipV="1">
            <a:off x="4479925" y="1981200"/>
            <a:ext cx="0" cy="533400"/>
          </a:xfrm>
          <a:prstGeom prst="line">
            <a:avLst/>
          </a:prstGeom>
          <a:noFill/>
          <a:ln w="28575">
            <a:solidFill>
              <a:schemeClr val="tx1"/>
            </a:solidFill>
            <a:round/>
            <a:headEnd/>
            <a:tailEnd/>
          </a:ln>
        </p:spPr>
        <p:txBody>
          <a:bodyPr/>
          <a:lstStyle/>
          <a:p>
            <a:endParaRPr lang="ar-SA"/>
          </a:p>
        </p:txBody>
      </p:sp>
      <p:sp>
        <p:nvSpPr>
          <p:cNvPr id="30729" name="Line 17"/>
          <p:cNvSpPr>
            <a:spLocks noChangeShapeType="1"/>
          </p:cNvSpPr>
          <p:nvPr/>
        </p:nvSpPr>
        <p:spPr bwMode="auto">
          <a:xfrm>
            <a:off x="4479925" y="1981200"/>
            <a:ext cx="1447800" cy="0"/>
          </a:xfrm>
          <a:prstGeom prst="line">
            <a:avLst/>
          </a:prstGeom>
          <a:noFill/>
          <a:ln w="28575">
            <a:solidFill>
              <a:schemeClr val="tx1"/>
            </a:solidFill>
            <a:round/>
            <a:headEnd/>
            <a:tailEnd/>
          </a:ln>
        </p:spPr>
        <p:txBody>
          <a:bodyPr/>
          <a:lstStyle/>
          <a:p>
            <a:endParaRPr lang="ar-SA"/>
          </a:p>
        </p:txBody>
      </p:sp>
      <p:sp>
        <p:nvSpPr>
          <p:cNvPr id="30730" name="Line 18"/>
          <p:cNvSpPr>
            <a:spLocks noChangeShapeType="1"/>
          </p:cNvSpPr>
          <p:nvPr/>
        </p:nvSpPr>
        <p:spPr bwMode="auto">
          <a:xfrm flipV="1">
            <a:off x="4479925" y="3657600"/>
            <a:ext cx="0" cy="533400"/>
          </a:xfrm>
          <a:prstGeom prst="line">
            <a:avLst/>
          </a:prstGeom>
          <a:noFill/>
          <a:ln w="28575">
            <a:solidFill>
              <a:schemeClr val="tx1"/>
            </a:solidFill>
            <a:round/>
            <a:headEnd/>
            <a:tailEnd/>
          </a:ln>
        </p:spPr>
        <p:txBody>
          <a:bodyPr/>
          <a:lstStyle/>
          <a:p>
            <a:endParaRPr lang="ar-SA"/>
          </a:p>
        </p:txBody>
      </p:sp>
      <p:sp>
        <p:nvSpPr>
          <p:cNvPr id="30731" name="Line 19"/>
          <p:cNvSpPr>
            <a:spLocks noChangeShapeType="1"/>
          </p:cNvSpPr>
          <p:nvPr/>
        </p:nvSpPr>
        <p:spPr bwMode="auto">
          <a:xfrm>
            <a:off x="4479925" y="4191000"/>
            <a:ext cx="1447800" cy="0"/>
          </a:xfrm>
          <a:prstGeom prst="line">
            <a:avLst/>
          </a:prstGeom>
          <a:noFill/>
          <a:ln w="28575">
            <a:solidFill>
              <a:schemeClr val="tx1"/>
            </a:solidFill>
            <a:round/>
            <a:headEnd/>
            <a:tailEnd/>
          </a:ln>
        </p:spPr>
        <p:txBody>
          <a:bodyPr/>
          <a:lstStyle/>
          <a:p>
            <a:endParaRPr lang="ar-SA"/>
          </a:p>
        </p:txBody>
      </p:sp>
      <p:sp>
        <p:nvSpPr>
          <p:cNvPr id="30732" name="Oval 20"/>
          <p:cNvSpPr>
            <a:spLocks noChangeArrowheads="1"/>
          </p:cNvSpPr>
          <p:nvPr/>
        </p:nvSpPr>
        <p:spPr bwMode="auto">
          <a:xfrm flipV="1">
            <a:off x="5915025" y="4140200"/>
            <a:ext cx="82550" cy="82550"/>
          </a:xfrm>
          <a:prstGeom prst="ellipse">
            <a:avLst/>
          </a:prstGeom>
          <a:noFill/>
          <a:ln w="28575">
            <a:solidFill>
              <a:schemeClr val="tx1"/>
            </a:solidFill>
            <a:round/>
            <a:headEnd/>
            <a:tailEnd/>
          </a:ln>
        </p:spPr>
        <p:txBody>
          <a:bodyPr wrap="none" anchor="ctr"/>
          <a:lstStyle/>
          <a:p>
            <a:endParaRPr lang="ar-SY"/>
          </a:p>
        </p:txBody>
      </p:sp>
      <p:sp>
        <p:nvSpPr>
          <p:cNvPr id="30733" name="Text Box 21"/>
          <p:cNvSpPr txBox="1">
            <a:spLocks noChangeArrowheads="1"/>
          </p:cNvSpPr>
          <p:nvPr/>
        </p:nvSpPr>
        <p:spPr bwMode="auto">
          <a:xfrm>
            <a:off x="5775325" y="2209800"/>
            <a:ext cx="625475" cy="1463675"/>
          </a:xfrm>
          <a:prstGeom prst="rect">
            <a:avLst/>
          </a:prstGeom>
          <a:noFill/>
          <a:ln w="28575">
            <a:noFill/>
            <a:miter lim="800000"/>
            <a:headEnd/>
            <a:tailEnd/>
          </a:ln>
        </p:spPr>
        <p:txBody>
          <a:bodyPr>
            <a:spAutoFit/>
          </a:bodyPr>
          <a:lstStyle/>
          <a:p>
            <a:r>
              <a:rPr lang="en-US" b="1"/>
              <a:t>+</a:t>
            </a:r>
          </a:p>
          <a:p>
            <a:endParaRPr lang="en-US" b="1"/>
          </a:p>
          <a:p>
            <a:r>
              <a:rPr lang="en-US" b="1"/>
              <a:t>E</a:t>
            </a:r>
            <a:r>
              <a:rPr lang="en-US" b="1" baseline="-25000"/>
              <a:t>a</a:t>
            </a:r>
          </a:p>
          <a:p>
            <a:endParaRPr lang="en-US" b="1" baseline="-25000"/>
          </a:p>
          <a:p>
            <a:endParaRPr lang="en-US" b="1" baseline="-25000"/>
          </a:p>
          <a:p>
            <a:r>
              <a:rPr lang="en-US" b="1" baseline="-25000">
                <a:sym typeface="Symbol" pitchFamily="18" charset="2"/>
              </a:rPr>
              <a:t></a:t>
            </a:r>
          </a:p>
        </p:txBody>
      </p:sp>
      <p:sp>
        <p:nvSpPr>
          <p:cNvPr id="30734" name="Line 22"/>
          <p:cNvSpPr>
            <a:spLocks noChangeShapeType="1"/>
          </p:cNvSpPr>
          <p:nvPr/>
        </p:nvSpPr>
        <p:spPr bwMode="auto">
          <a:xfrm>
            <a:off x="1433513" y="3109913"/>
            <a:ext cx="0" cy="914400"/>
          </a:xfrm>
          <a:prstGeom prst="line">
            <a:avLst/>
          </a:prstGeom>
          <a:noFill/>
          <a:ln w="28575">
            <a:solidFill>
              <a:schemeClr val="tx1"/>
            </a:solidFill>
            <a:round/>
            <a:headEnd/>
            <a:tailEnd/>
          </a:ln>
        </p:spPr>
        <p:txBody>
          <a:bodyPr/>
          <a:lstStyle/>
          <a:p>
            <a:endParaRPr lang="ar-SA"/>
          </a:p>
        </p:txBody>
      </p:sp>
      <p:sp>
        <p:nvSpPr>
          <p:cNvPr id="30735" name="Line 23"/>
          <p:cNvSpPr>
            <a:spLocks noChangeShapeType="1"/>
          </p:cNvSpPr>
          <p:nvPr/>
        </p:nvSpPr>
        <p:spPr bwMode="auto">
          <a:xfrm>
            <a:off x="3151188" y="3097213"/>
            <a:ext cx="0" cy="914400"/>
          </a:xfrm>
          <a:prstGeom prst="line">
            <a:avLst/>
          </a:prstGeom>
          <a:noFill/>
          <a:ln w="28575">
            <a:solidFill>
              <a:schemeClr val="tx1"/>
            </a:solidFill>
            <a:round/>
            <a:headEnd/>
            <a:tailEnd/>
          </a:ln>
        </p:spPr>
        <p:txBody>
          <a:bodyPr/>
          <a:lstStyle/>
          <a:p>
            <a:endParaRPr lang="ar-SA"/>
          </a:p>
        </p:txBody>
      </p:sp>
      <p:sp>
        <p:nvSpPr>
          <p:cNvPr id="30736" name="Oval 24"/>
          <p:cNvSpPr>
            <a:spLocks noChangeArrowheads="1"/>
          </p:cNvSpPr>
          <p:nvPr/>
        </p:nvSpPr>
        <p:spPr bwMode="auto">
          <a:xfrm flipV="1">
            <a:off x="5927725" y="1943100"/>
            <a:ext cx="82550" cy="82550"/>
          </a:xfrm>
          <a:prstGeom prst="ellipse">
            <a:avLst/>
          </a:prstGeom>
          <a:noFill/>
          <a:ln w="28575">
            <a:solidFill>
              <a:schemeClr val="tx1"/>
            </a:solidFill>
            <a:round/>
            <a:headEnd/>
            <a:tailEnd/>
          </a:ln>
        </p:spPr>
        <p:txBody>
          <a:bodyPr wrap="none" anchor="ctr"/>
          <a:lstStyle/>
          <a:p>
            <a:endParaRPr lang="ar-SY"/>
          </a:p>
        </p:txBody>
      </p:sp>
      <p:sp>
        <p:nvSpPr>
          <p:cNvPr id="30737" name="Oval 25"/>
          <p:cNvSpPr>
            <a:spLocks noChangeArrowheads="1"/>
          </p:cNvSpPr>
          <p:nvPr/>
        </p:nvSpPr>
        <p:spPr bwMode="auto">
          <a:xfrm flipV="1">
            <a:off x="3124200" y="4000500"/>
            <a:ext cx="82550" cy="82550"/>
          </a:xfrm>
          <a:prstGeom prst="ellipse">
            <a:avLst/>
          </a:prstGeom>
          <a:noFill/>
          <a:ln w="28575">
            <a:solidFill>
              <a:schemeClr val="tx1"/>
            </a:solidFill>
            <a:round/>
            <a:headEnd/>
            <a:tailEnd/>
          </a:ln>
        </p:spPr>
        <p:txBody>
          <a:bodyPr wrap="none" anchor="ctr"/>
          <a:lstStyle/>
          <a:p>
            <a:endParaRPr lang="ar-SY"/>
          </a:p>
        </p:txBody>
      </p:sp>
      <p:sp>
        <p:nvSpPr>
          <p:cNvPr id="30738" name="Oval 26"/>
          <p:cNvSpPr>
            <a:spLocks noChangeArrowheads="1"/>
          </p:cNvSpPr>
          <p:nvPr/>
        </p:nvSpPr>
        <p:spPr bwMode="auto">
          <a:xfrm flipV="1">
            <a:off x="1371600" y="4000500"/>
            <a:ext cx="82550" cy="82550"/>
          </a:xfrm>
          <a:prstGeom prst="ellipse">
            <a:avLst/>
          </a:prstGeom>
          <a:noFill/>
          <a:ln w="28575">
            <a:solidFill>
              <a:schemeClr val="tx1"/>
            </a:solidFill>
            <a:round/>
            <a:headEnd/>
            <a:tailEnd/>
          </a:ln>
        </p:spPr>
        <p:txBody>
          <a:bodyPr wrap="none" anchor="ctr"/>
          <a:lstStyle/>
          <a:p>
            <a:endParaRPr lang="ar-SY"/>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p:cNvGrpSpPr>
            <a:grpSpLocks/>
          </p:cNvGrpSpPr>
          <p:nvPr/>
        </p:nvGrpSpPr>
        <p:grpSpPr bwMode="auto">
          <a:xfrm flipV="1">
            <a:off x="1027113" y="3352800"/>
            <a:ext cx="7105650" cy="1474788"/>
            <a:chOff x="635" y="1212"/>
            <a:chExt cx="4476" cy="1003"/>
          </a:xfrm>
        </p:grpSpPr>
        <p:grpSp>
          <p:nvGrpSpPr>
            <p:cNvPr id="3" name="Group 53"/>
            <p:cNvGrpSpPr>
              <a:grpSpLocks/>
            </p:cNvGrpSpPr>
            <p:nvPr/>
          </p:nvGrpSpPr>
          <p:grpSpPr bwMode="auto">
            <a:xfrm>
              <a:off x="635" y="1216"/>
              <a:ext cx="4476" cy="999"/>
              <a:chOff x="635" y="1216"/>
              <a:chExt cx="4476" cy="999"/>
            </a:xfrm>
          </p:grpSpPr>
          <p:sp>
            <p:nvSpPr>
              <p:cNvPr id="22582" name="Oval 54"/>
              <p:cNvSpPr>
                <a:spLocks noChangeArrowheads="1"/>
              </p:cNvSpPr>
              <p:nvPr/>
            </p:nvSpPr>
            <p:spPr bwMode="auto">
              <a:xfrm>
                <a:off x="635" y="1216"/>
                <a:ext cx="4476" cy="999"/>
              </a:xfrm>
              <a:prstGeom prst="ellipse">
                <a:avLst/>
              </a:prstGeom>
              <a:solidFill>
                <a:srgbClr val="FFFFFF"/>
              </a:solidFill>
              <a:ln w="9525">
                <a:solidFill>
                  <a:schemeClr val="tx1"/>
                </a:solidFill>
                <a:round/>
                <a:headEnd/>
                <a:tailEnd/>
              </a:ln>
              <a:effectLst/>
            </p:spPr>
            <p:txBody>
              <a:bodyPr wrap="none" anchor="ctr"/>
              <a:lstStyle/>
              <a:p>
                <a:endParaRPr lang="ar-SA"/>
              </a:p>
            </p:txBody>
          </p:sp>
          <p:sp>
            <p:nvSpPr>
              <p:cNvPr id="22583" name="Oval 55"/>
              <p:cNvSpPr>
                <a:spLocks noChangeArrowheads="1"/>
              </p:cNvSpPr>
              <p:nvPr/>
            </p:nvSpPr>
            <p:spPr bwMode="auto">
              <a:xfrm>
                <a:off x="1013" y="1406"/>
                <a:ext cx="3743" cy="798"/>
              </a:xfrm>
              <a:prstGeom prst="ellipse">
                <a:avLst/>
              </a:prstGeom>
              <a:solidFill>
                <a:srgbClr val="FFFFFF"/>
              </a:solidFill>
              <a:ln w="9525">
                <a:solidFill>
                  <a:schemeClr val="tx1"/>
                </a:solidFill>
                <a:round/>
                <a:headEnd/>
                <a:tailEnd/>
              </a:ln>
              <a:effectLst/>
            </p:spPr>
            <p:txBody>
              <a:bodyPr wrap="none" anchor="ctr"/>
              <a:lstStyle/>
              <a:p>
                <a:endParaRPr lang="ar-SA"/>
              </a:p>
            </p:txBody>
          </p:sp>
          <p:sp>
            <p:nvSpPr>
              <p:cNvPr id="22584" name="Oval 56"/>
              <p:cNvSpPr>
                <a:spLocks noChangeArrowheads="1"/>
              </p:cNvSpPr>
              <p:nvPr/>
            </p:nvSpPr>
            <p:spPr bwMode="auto">
              <a:xfrm>
                <a:off x="1220" y="1614"/>
                <a:ext cx="3325" cy="546"/>
              </a:xfrm>
              <a:prstGeom prst="ellipse">
                <a:avLst/>
              </a:prstGeom>
              <a:solidFill>
                <a:srgbClr val="FFFFFF"/>
              </a:solidFill>
              <a:ln w="9525">
                <a:solidFill>
                  <a:schemeClr val="tx1"/>
                </a:solidFill>
                <a:round/>
                <a:headEnd/>
                <a:tailEnd/>
              </a:ln>
              <a:effectLst/>
            </p:spPr>
            <p:txBody>
              <a:bodyPr wrap="none" anchor="ctr"/>
              <a:lstStyle/>
              <a:p>
                <a:endParaRPr lang="ar-SA"/>
              </a:p>
            </p:txBody>
          </p:sp>
        </p:grpSp>
        <p:sp>
          <p:nvSpPr>
            <p:cNvPr id="22585" name="Line 57"/>
            <p:cNvSpPr>
              <a:spLocks noChangeShapeType="1"/>
            </p:cNvSpPr>
            <p:nvPr/>
          </p:nvSpPr>
          <p:spPr bwMode="auto">
            <a:xfrm flipH="1" flipV="1">
              <a:off x="954" y="1974"/>
              <a:ext cx="144" cy="48"/>
            </a:xfrm>
            <a:prstGeom prst="line">
              <a:avLst/>
            </a:prstGeom>
            <a:noFill/>
            <a:ln w="9525">
              <a:solidFill>
                <a:schemeClr val="tx1"/>
              </a:solidFill>
              <a:round/>
              <a:headEnd/>
              <a:tailEnd type="triangle" w="lg" len="lg"/>
            </a:ln>
            <a:effectLst/>
          </p:spPr>
          <p:txBody>
            <a:bodyPr wrap="none" anchor="ctr"/>
            <a:lstStyle/>
            <a:p>
              <a:endParaRPr lang="ar-SA"/>
            </a:p>
          </p:txBody>
        </p:sp>
        <p:sp>
          <p:nvSpPr>
            <p:cNvPr id="22586" name="Line 58"/>
            <p:cNvSpPr>
              <a:spLocks noChangeShapeType="1"/>
            </p:cNvSpPr>
            <p:nvPr/>
          </p:nvSpPr>
          <p:spPr bwMode="auto">
            <a:xfrm flipV="1">
              <a:off x="816" y="1464"/>
              <a:ext cx="120" cy="54"/>
            </a:xfrm>
            <a:prstGeom prst="line">
              <a:avLst/>
            </a:prstGeom>
            <a:noFill/>
            <a:ln w="9525">
              <a:solidFill>
                <a:schemeClr val="tx1"/>
              </a:solidFill>
              <a:round/>
              <a:headEnd/>
              <a:tailEnd type="triangle" w="lg" len="lg"/>
            </a:ln>
            <a:effectLst/>
          </p:spPr>
          <p:txBody>
            <a:bodyPr wrap="none" anchor="ctr"/>
            <a:lstStyle/>
            <a:p>
              <a:endParaRPr lang="ar-SA"/>
            </a:p>
          </p:txBody>
        </p:sp>
        <p:sp>
          <p:nvSpPr>
            <p:cNvPr id="22587" name="Line 59"/>
            <p:cNvSpPr>
              <a:spLocks noChangeShapeType="1"/>
            </p:cNvSpPr>
            <p:nvPr/>
          </p:nvSpPr>
          <p:spPr bwMode="auto">
            <a:xfrm flipV="1">
              <a:off x="1308" y="1335"/>
              <a:ext cx="84" cy="24"/>
            </a:xfrm>
            <a:prstGeom prst="line">
              <a:avLst/>
            </a:prstGeom>
            <a:noFill/>
            <a:ln w="9525">
              <a:solidFill>
                <a:schemeClr val="tx1"/>
              </a:solidFill>
              <a:round/>
              <a:headEnd/>
              <a:tailEnd type="triangle" w="lg" len="lg"/>
            </a:ln>
            <a:effectLst/>
          </p:spPr>
          <p:txBody>
            <a:bodyPr wrap="none" anchor="ctr"/>
            <a:lstStyle/>
            <a:p>
              <a:endParaRPr lang="ar-SA"/>
            </a:p>
          </p:txBody>
        </p:sp>
        <p:sp>
          <p:nvSpPr>
            <p:cNvPr id="22588" name="Line 60"/>
            <p:cNvSpPr>
              <a:spLocks noChangeShapeType="1"/>
            </p:cNvSpPr>
            <p:nvPr/>
          </p:nvSpPr>
          <p:spPr bwMode="auto">
            <a:xfrm flipV="1">
              <a:off x="1980" y="1245"/>
              <a:ext cx="78" cy="15"/>
            </a:xfrm>
            <a:prstGeom prst="line">
              <a:avLst/>
            </a:prstGeom>
            <a:noFill/>
            <a:ln w="9525">
              <a:solidFill>
                <a:schemeClr val="tx1"/>
              </a:solidFill>
              <a:round/>
              <a:headEnd/>
              <a:tailEnd type="triangle" w="lg" len="lg"/>
            </a:ln>
            <a:effectLst/>
          </p:spPr>
          <p:txBody>
            <a:bodyPr wrap="none" anchor="ctr"/>
            <a:lstStyle/>
            <a:p>
              <a:endParaRPr lang="ar-SA"/>
            </a:p>
          </p:txBody>
        </p:sp>
        <p:sp>
          <p:nvSpPr>
            <p:cNvPr id="22589" name="Line 61"/>
            <p:cNvSpPr>
              <a:spLocks noChangeShapeType="1"/>
            </p:cNvSpPr>
            <p:nvPr/>
          </p:nvSpPr>
          <p:spPr bwMode="auto">
            <a:xfrm>
              <a:off x="2673" y="1212"/>
              <a:ext cx="33" cy="0"/>
            </a:xfrm>
            <a:prstGeom prst="line">
              <a:avLst/>
            </a:prstGeom>
            <a:noFill/>
            <a:ln w="9525">
              <a:solidFill>
                <a:schemeClr val="tx1"/>
              </a:solidFill>
              <a:round/>
              <a:headEnd/>
              <a:tailEnd type="triangle" w="lg" len="lg"/>
            </a:ln>
            <a:effectLst/>
          </p:spPr>
          <p:txBody>
            <a:bodyPr wrap="none" anchor="ctr"/>
            <a:lstStyle/>
            <a:p>
              <a:endParaRPr lang="ar-SA"/>
            </a:p>
          </p:txBody>
        </p:sp>
        <p:sp>
          <p:nvSpPr>
            <p:cNvPr id="22590" name="Line 62"/>
            <p:cNvSpPr>
              <a:spLocks noChangeShapeType="1"/>
            </p:cNvSpPr>
            <p:nvPr/>
          </p:nvSpPr>
          <p:spPr bwMode="auto">
            <a:xfrm>
              <a:off x="3264" y="1221"/>
              <a:ext cx="48" cy="6"/>
            </a:xfrm>
            <a:prstGeom prst="line">
              <a:avLst/>
            </a:prstGeom>
            <a:noFill/>
            <a:ln w="9525">
              <a:solidFill>
                <a:schemeClr val="tx1"/>
              </a:solidFill>
              <a:round/>
              <a:headEnd/>
              <a:tailEnd type="triangle" w="lg" len="lg"/>
            </a:ln>
            <a:effectLst/>
          </p:spPr>
          <p:txBody>
            <a:bodyPr wrap="none" anchor="ctr"/>
            <a:lstStyle/>
            <a:p>
              <a:endParaRPr lang="ar-SA"/>
            </a:p>
          </p:txBody>
        </p:sp>
        <p:sp>
          <p:nvSpPr>
            <p:cNvPr id="22591" name="Line 63"/>
            <p:cNvSpPr>
              <a:spLocks noChangeShapeType="1"/>
            </p:cNvSpPr>
            <p:nvPr/>
          </p:nvSpPr>
          <p:spPr bwMode="auto">
            <a:xfrm>
              <a:off x="3867" y="1269"/>
              <a:ext cx="39" cy="6"/>
            </a:xfrm>
            <a:prstGeom prst="line">
              <a:avLst/>
            </a:prstGeom>
            <a:noFill/>
            <a:ln w="9525">
              <a:solidFill>
                <a:schemeClr val="tx1"/>
              </a:solidFill>
              <a:round/>
              <a:headEnd/>
              <a:tailEnd type="triangle" w="lg" len="lg"/>
            </a:ln>
            <a:effectLst/>
          </p:spPr>
          <p:txBody>
            <a:bodyPr wrap="none" anchor="ctr"/>
            <a:lstStyle/>
            <a:p>
              <a:endParaRPr lang="ar-SA"/>
            </a:p>
          </p:txBody>
        </p:sp>
        <p:sp>
          <p:nvSpPr>
            <p:cNvPr id="22592" name="Line 64"/>
            <p:cNvSpPr>
              <a:spLocks noChangeShapeType="1"/>
            </p:cNvSpPr>
            <p:nvPr/>
          </p:nvSpPr>
          <p:spPr bwMode="auto">
            <a:xfrm>
              <a:off x="4518" y="1371"/>
              <a:ext cx="30" cy="6"/>
            </a:xfrm>
            <a:prstGeom prst="line">
              <a:avLst/>
            </a:prstGeom>
            <a:noFill/>
            <a:ln w="9525">
              <a:solidFill>
                <a:schemeClr val="tx1"/>
              </a:solidFill>
              <a:round/>
              <a:headEnd/>
              <a:tailEnd type="triangle" w="lg" len="lg"/>
            </a:ln>
            <a:effectLst/>
          </p:spPr>
          <p:txBody>
            <a:bodyPr wrap="none" anchor="ctr"/>
            <a:lstStyle/>
            <a:p>
              <a:endParaRPr lang="ar-SA"/>
            </a:p>
          </p:txBody>
        </p:sp>
        <p:sp>
          <p:nvSpPr>
            <p:cNvPr id="22593" name="Line 65"/>
            <p:cNvSpPr>
              <a:spLocks noChangeShapeType="1"/>
            </p:cNvSpPr>
            <p:nvPr/>
          </p:nvSpPr>
          <p:spPr bwMode="auto">
            <a:xfrm>
              <a:off x="5031" y="1581"/>
              <a:ext cx="18" cy="18"/>
            </a:xfrm>
            <a:prstGeom prst="line">
              <a:avLst/>
            </a:prstGeom>
            <a:noFill/>
            <a:ln w="9525">
              <a:solidFill>
                <a:schemeClr val="tx1"/>
              </a:solidFill>
              <a:round/>
              <a:headEnd/>
              <a:tailEnd type="triangle" w="lg" len="lg"/>
            </a:ln>
            <a:effectLst/>
          </p:spPr>
          <p:txBody>
            <a:bodyPr wrap="none" anchor="ctr"/>
            <a:lstStyle/>
            <a:p>
              <a:endParaRPr lang="ar-SA"/>
            </a:p>
          </p:txBody>
        </p:sp>
        <p:sp>
          <p:nvSpPr>
            <p:cNvPr id="22594" name="Line 66"/>
            <p:cNvSpPr>
              <a:spLocks noChangeShapeType="1"/>
            </p:cNvSpPr>
            <p:nvPr/>
          </p:nvSpPr>
          <p:spPr bwMode="auto">
            <a:xfrm flipH="1">
              <a:off x="4908" y="1911"/>
              <a:ext cx="24" cy="12"/>
            </a:xfrm>
            <a:prstGeom prst="line">
              <a:avLst/>
            </a:prstGeom>
            <a:noFill/>
            <a:ln w="9525">
              <a:solidFill>
                <a:schemeClr val="tx1"/>
              </a:solidFill>
              <a:round/>
              <a:headEnd/>
              <a:tailEnd type="triangle" w="lg" len="lg"/>
            </a:ln>
            <a:effectLst/>
          </p:spPr>
          <p:txBody>
            <a:bodyPr wrap="none" anchor="ctr"/>
            <a:lstStyle/>
            <a:p>
              <a:endParaRPr lang="ar-SA"/>
            </a:p>
          </p:txBody>
        </p:sp>
        <p:sp>
          <p:nvSpPr>
            <p:cNvPr id="22595" name="Line 67"/>
            <p:cNvSpPr>
              <a:spLocks noChangeShapeType="1"/>
            </p:cNvSpPr>
            <p:nvPr/>
          </p:nvSpPr>
          <p:spPr bwMode="auto">
            <a:xfrm flipH="1">
              <a:off x="4557" y="2031"/>
              <a:ext cx="36" cy="9"/>
            </a:xfrm>
            <a:prstGeom prst="line">
              <a:avLst/>
            </a:prstGeom>
            <a:noFill/>
            <a:ln w="9525">
              <a:solidFill>
                <a:schemeClr val="tx1"/>
              </a:solidFill>
              <a:round/>
              <a:headEnd/>
              <a:tailEnd type="triangle" w="lg" len="lg"/>
            </a:ln>
            <a:effectLst/>
          </p:spPr>
          <p:txBody>
            <a:bodyPr wrap="none" anchor="ctr"/>
            <a:lstStyle/>
            <a:p>
              <a:endParaRPr lang="ar-SA"/>
            </a:p>
          </p:txBody>
        </p:sp>
        <p:sp>
          <p:nvSpPr>
            <p:cNvPr id="22596" name="Line 68"/>
            <p:cNvSpPr>
              <a:spLocks noChangeShapeType="1"/>
            </p:cNvSpPr>
            <p:nvPr/>
          </p:nvSpPr>
          <p:spPr bwMode="auto">
            <a:xfrm flipH="1" flipV="1">
              <a:off x="1014" y="1785"/>
              <a:ext cx="6" cy="51"/>
            </a:xfrm>
            <a:prstGeom prst="line">
              <a:avLst/>
            </a:prstGeom>
            <a:noFill/>
            <a:ln w="9525">
              <a:solidFill>
                <a:schemeClr val="tx1"/>
              </a:solidFill>
              <a:round/>
              <a:headEnd/>
              <a:tailEnd type="triangle" w="lg" len="lg"/>
            </a:ln>
            <a:effectLst/>
          </p:spPr>
          <p:txBody>
            <a:bodyPr wrap="none" anchor="ctr"/>
            <a:lstStyle/>
            <a:p>
              <a:endParaRPr lang="ar-SA"/>
            </a:p>
          </p:txBody>
        </p:sp>
        <p:sp>
          <p:nvSpPr>
            <p:cNvPr id="22597" name="Line 69"/>
            <p:cNvSpPr>
              <a:spLocks noChangeShapeType="1"/>
            </p:cNvSpPr>
            <p:nvPr/>
          </p:nvSpPr>
          <p:spPr bwMode="auto">
            <a:xfrm flipV="1">
              <a:off x="1257" y="1593"/>
              <a:ext cx="42" cy="15"/>
            </a:xfrm>
            <a:prstGeom prst="line">
              <a:avLst/>
            </a:prstGeom>
            <a:noFill/>
            <a:ln w="9525">
              <a:solidFill>
                <a:schemeClr val="tx1"/>
              </a:solidFill>
              <a:round/>
              <a:headEnd/>
              <a:tailEnd type="triangle" w="lg" len="lg"/>
            </a:ln>
            <a:effectLst/>
          </p:spPr>
          <p:txBody>
            <a:bodyPr wrap="none" anchor="ctr"/>
            <a:lstStyle/>
            <a:p>
              <a:endParaRPr lang="ar-SA"/>
            </a:p>
          </p:txBody>
        </p:sp>
        <p:sp>
          <p:nvSpPr>
            <p:cNvPr id="22598" name="Line 70"/>
            <p:cNvSpPr>
              <a:spLocks noChangeShapeType="1"/>
            </p:cNvSpPr>
            <p:nvPr/>
          </p:nvSpPr>
          <p:spPr bwMode="auto">
            <a:xfrm flipV="1">
              <a:off x="1785" y="1476"/>
              <a:ext cx="45" cy="3"/>
            </a:xfrm>
            <a:prstGeom prst="line">
              <a:avLst/>
            </a:prstGeom>
            <a:noFill/>
            <a:ln w="9525">
              <a:solidFill>
                <a:schemeClr val="tx1"/>
              </a:solidFill>
              <a:round/>
              <a:headEnd/>
              <a:tailEnd type="triangle" w="lg" len="lg"/>
            </a:ln>
            <a:effectLst/>
          </p:spPr>
          <p:txBody>
            <a:bodyPr wrap="none" anchor="ctr"/>
            <a:lstStyle/>
            <a:p>
              <a:endParaRPr lang="ar-SA"/>
            </a:p>
          </p:txBody>
        </p:sp>
        <p:sp>
          <p:nvSpPr>
            <p:cNvPr id="22599" name="Line 71"/>
            <p:cNvSpPr>
              <a:spLocks noChangeShapeType="1"/>
            </p:cNvSpPr>
            <p:nvPr/>
          </p:nvSpPr>
          <p:spPr bwMode="auto">
            <a:xfrm flipV="1">
              <a:off x="2355" y="1416"/>
              <a:ext cx="48" cy="6"/>
            </a:xfrm>
            <a:prstGeom prst="line">
              <a:avLst/>
            </a:prstGeom>
            <a:noFill/>
            <a:ln w="9525">
              <a:solidFill>
                <a:schemeClr val="tx1"/>
              </a:solidFill>
              <a:round/>
              <a:headEnd/>
              <a:tailEnd type="triangle" w="lg" len="lg"/>
            </a:ln>
            <a:effectLst/>
          </p:spPr>
          <p:txBody>
            <a:bodyPr wrap="none" anchor="ctr"/>
            <a:lstStyle/>
            <a:p>
              <a:endParaRPr lang="ar-SA"/>
            </a:p>
          </p:txBody>
        </p:sp>
        <p:sp>
          <p:nvSpPr>
            <p:cNvPr id="22600" name="Line 72"/>
            <p:cNvSpPr>
              <a:spLocks noChangeShapeType="1"/>
            </p:cNvSpPr>
            <p:nvPr/>
          </p:nvSpPr>
          <p:spPr bwMode="auto">
            <a:xfrm>
              <a:off x="2988" y="1404"/>
              <a:ext cx="45" cy="3"/>
            </a:xfrm>
            <a:prstGeom prst="line">
              <a:avLst/>
            </a:prstGeom>
            <a:noFill/>
            <a:ln w="9525">
              <a:solidFill>
                <a:schemeClr val="tx1"/>
              </a:solidFill>
              <a:round/>
              <a:headEnd/>
              <a:tailEnd type="triangle" w="lg" len="lg"/>
            </a:ln>
            <a:effectLst/>
          </p:spPr>
          <p:txBody>
            <a:bodyPr wrap="none" anchor="ctr"/>
            <a:lstStyle/>
            <a:p>
              <a:endParaRPr lang="ar-SA"/>
            </a:p>
          </p:txBody>
        </p:sp>
        <p:sp>
          <p:nvSpPr>
            <p:cNvPr id="22601" name="Line 73"/>
            <p:cNvSpPr>
              <a:spLocks noChangeShapeType="1"/>
            </p:cNvSpPr>
            <p:nvPr/>
          </p:nvSpPr>
          <p:spPr bwMode="auto">
            <a:xfrm>
              <a:off x="3681" y="1443"/>
              <a:ext cx="42" cy="6"/>
            </a:xfrm>
            <a:prstGeom prst="line">
              <a:avLst/>
            </a:prstGeom>
            <a:noFill/>
            <a:ln w="9525">
              <a:solidFill>
                <a:schemeClr val="tx1"/>
              </a:solidFill>
              <a:round/>
              <a:headEnd/>
              <a:tailEnd type="triangle" w="lg" len="lg"/>
            </a:ln>
            <a:effectLst/>
          </p:spPr>
          <p:txBody>
            <a:bodyPr wrap="none" anchor="ctr"/>
            <a:lstStyle/>
            <a:p>
              <a:endParaRPr lang="ar-SA"/>
            </a:p>
          </p:txBody>
        </p:sp>
        <p:sp>
          <p:nvSpPr>
            <p:cNvPr id="22602" name="Line 74"/>
            <p:cNvSpPr>
              <a:spLocks noChangeShapeType="1"/>
            </p:cNvSpPr>
            <p:nvPr/>
          </p:nvSpPr>
          <p:spPr bwMode="auto">
            <a:xfrm>
              <a:off x="4200" y="1521"/>
              <a:ext cx="15" cy="3"/>
            </a:xfrm>
            <a:prstGeom prst="line">
              <a:avLst/>
            </a:prstGeom>
            <a:noFill/>
            <a:ln w="9525">
              <a:solidFill>
                <a:schemeClr val="tx1"/>
              </a:solidFill>
              <a:round/>
              <a:headEnd/>
              <a:tailEnd type="triangle" w="lg" len="lg"/>
            </a:ln>
            <a:effectLst/>
          </p:spPr>
          <p:txBody>
            <a:bodyPr wrap="none" anchor="ctr"/>
            <a:lstStyle/>
            <a:p>
              <a:endParaRPr lang="ar-SA"/>
            </a:p>
          </p:txBody>
        </p:sp>
        <p:sp>
          <p:nvSpPr>
            <p:cNvPr id="22603" name="Line 75"/>
            <p:cNvSpPr>
              <a:spLocks noChangeShapeType="1"/>
            </p:cNvSpPr>
            <p:nvPr/>
          </p:nvSpPr>
          <p:spPr bwMode="auto">
            <a:xfrm>
              <a:off x="4662" y="1680"/>
              <a:ext cx="39" cy="33"/>
            </a:xfrm>
            <a:prstGeom prst="line">
              <a:avLst/>
            </a:prstGeom>
            <a:noFill/>
            <a:ln w="9525">
              <a:solidFill>
                <a:schemeClr val="tx1"/>
              </a:solidFill>
              <a:round/>
              <a:headEnd/>
              <a:tailEnd type="triangle" w="lg" len="lg"/>
            </a:ln>
            <a:effectLst/>
          </p:spPr>
          <p:txBody>
            <a:bodyPr wrap="none" anchor="ctr"/>
            <a:lstStyle/>
            <a:p>
              <a:endParaRPr lang="ar-SA"/>
            </a:p>
          </p:txBody>
        </p:sp>
        <p:sp>
          <p:nvSpPr>
            <p:cNvPr id="22604" name="Line 76"/>
            <p:cNvSpPr>
              <a:spLocks noChangeShapeType="1"/>
            </p:cNvSpPr>
            <p:nvPr/>
          </p:nvSpPr>
          <p:spPr bwMode="auto">
            <a:xfrm flipV="1">
              <a:off x="1290" y="1794"/>
              <a:ext cx="12" cy="12"/>
            </a:xfrm>
            <a:prstGeom prst="line">
              <a:avLst/>
            </a:prstGeom>
            <a:noFill/>
            <a:ln w="9525">
              <a:solidFill>
                <a:schemeClr val="tx1"/>
              </a:solidFill>
              <a:round/>
              <a:headEnd/>
              <a:tailEnd type="triangle" w="lg" len="lg"/>
            </a:ln>
            <a:effectLst/>
          </p:spPr>
          <p:txBody>
            <a:bodyPr wrap="none" anchor="ctr"/>
            <a:lstStyle/>
            <a:p>
              <a:endParaRPr lang="ar-SA"/>
            </a:p>
          </p:txBody>
        </p:sp>
        <p:sp>
          <p:nvSpPr>
            <p:cNvPr id="22605" name="Line 77"/>
            <p:cNvSpPr>
              <a:spLocks noChangeShapeType="1"/>
            </p:cNvSpPr>
            <p:nvPr/>
          </p:nvSpPr>
          <p:spPr bwMode="auto">
            <a:xfrm flipV="1">
              <a:off x="1578" y="1707"/>
              <a:ext cx="36" cy="12"/>
            </a:xfrm>
            <a:prstGeom prst="line">
              <a:avLst/>
            </a:prstGeom>
            <a:noFill/>
            <a:ln w="9525">
              <a:solidFill>
                <a:schemeClr val="tx1"/>
              </a:solidFill>
              <a:round/>
              <a:headEnd/>
              <a:tailEnd type="triangle" w="lg" len="lg"/>
            </a:ln>
            <a:effectLst/>
          </p:spPr>
          <p:txBody>
            <a:bodyPr wrap="none" anchor="ctr"/>
            <a:lstStyle/>
            <a:p>
              <a:endParaRPr lang="ar-SA"/>
            </a:p>
          </p:txBody>
        </p:sp>
        <p:sp>
          <p:nvSpPr>
            <p:cNvPr id="22606" name="Line 78"/>
            <p:cNvSpPr>
              <a:spLocks noChangeShapeType="1"/>
            </p:cNvSpPr>
            <p:nvPr/>
          </p:nvSpPr>
          <p:spPr bwMode="auto">
            <a:xfrm flipV="1">
              <a:off x="2127" y="1635"/>
              <a:ext cx="21" cy="6"/>
            </a:xfrm>
            <a:prstGeom prst="line">
              <a:avLst/>
            </a:prstGeom>
            <a:noFill/>
            <a:ln w="9525">
              <a:solidFill>
                <a:schemeClr val="tx1"/>
              </a:solidFill>
              <a:round/>
              <a:headEnd/>
              <a:tailEnd type="triangle" w="lg" len="lg"/>
            </a:ln>
            <a:effectLst/>
          </p:spPr>
          <p:txBody>
            <a:bodyPr wrap="none" anchor="ctr"/>
            <a:lstStyle/>
            <a:p>
              <a:endParaRPr lang="ar-SA"/>
            </a:p>
          </p:txBody>
        </p:sp>
        <p:sp>
          <p:nvSpPr>
            <p:cNvPr id="22607" name="Line 79"/>
            <p:cNvSpPr>
              <a:spLocks noChangeShapeType="1"/>
            </p:cNvSpPr>
            <p:nvPr/>
          </p:nvSpPr>
          <p:spPr bwMode="auto">
            <a:xfrm>
              <a:off x="2685" y="1611"/>
              <a:ext cx="24" cy="0"/>
            </a:xfrm>
            <a:prstGeom prst="line">
              <a:avLst/>
            </a:prstGeom>
            <a:noFill/>
            <a:ln w="9525">
              <a:solidFill>
                <a:schemeClr val="tx1"/>
              </a:solidFill>
              <a:round/>
              <a:headEnd/>
              <a:tailEnd type="triangle" w="lg" len="lg"/>
            </a:ln>
            <a:effectLst/>
          </p:spPr>
          <p:txBody>
            <a:bodyPr wrap="none" anchor="ctr"/>
            <a:lstStyle/>
            <a:p>
              <a:endParaRPr lang="ar-SA"/>
            </a:p>
          </p:txBody>
        </p:sp>
        <p:sp>
          <p:nvSpPr>
            <p:cNvPr id="22608" name="Line 80"/>
            <p:cNvSpPr>
              <a:spLocks noChangeShapeType="1"/>
            </p:cNvSpPr>
            <p:nvPr/>
          </p:nvSpPr>
          <p:spPr bwMode="auto">
            <a:xfrm flipV="1">
              <a:off x="3384" y="1629"/>
              <a:ext cx="63" cy="0"/>
            </a:xfrm>
            <a:prstGeom prst="line">
              <a:avLst/>
            </a:prstGeom>
            <a:noFill/>
            <a:ln w="9525">
              <a:solidFill>
                <a:schemeClr val="tx1"/>
              </a:solidFill>
              <a:round/>
              <a:headEnd/>
              <a:tailEnd type="triangle" w="lg" len="lg"/>
            </a:ln>
            <a:effectLst/>
          </p:spPr>
          <p:txBody>
            <a:bodyPr wrap="none" anchor="ctr"/>
            <a:lstStyle/>
            <a:p>
              <a:endParaRPr lang="ar-SA"/>
            </a:p>
          </p:txBody>
        </p:sp>
        <p:sp>
          <p:nvSpPr>
            <p:cNvPr id="22609" name="Line 81"/>
            <p:cNvSpPr>
              <a:spLocks noChangeShapeType="1"/>
            </p:cNvSpPr>
            <p:nvPr/>
          </p:nvSpPr>
          <p:spPr bwMode="auto">
            <a:xfrm>
              <a:off x="4485" y="1815"/>
              <a:ext cx="27" cy="18"/>
            </a:xfrm>
            <a:prstGeom prst="line">
              <a:avLst/>
            </a:prstGeom>
            <a:noFill/>
            <a:ln w="9525">
              <a:solidFill>
                <a:schemeClr val="tx1"/>
              </a:solidFill>
              <a:round/>
              <a:headEnd/>
              <a:tailEnd type="triangle" w="lg" len="lg"/>
            </a:ln>
            <a:effectLst/>
          </p:spPr>
          <p:txBody>
            <a:bodyPr wrap="none" anchor="ctr"/>
            <a:lstStyle/>
            <a:p>
              <a:endParaRPr lang="ar-SA"/>
            </a:p>
          </p:txBody>
        </p:sp>
      </p:grpSp>
      <p:grpSp>
        <p:nvGrpSpPr>
          <p:cNvPr id="4" name="Group 51"/>
          <p:cNvGrpSpPr>
            <a:grpSpLocks/>
          </p:cNvGrpSpPr>
          <p:nvPr/>
        </p:nvGrpSpPr>
        <p:grpSpPr bwMode="auto">
          <a:xfrm>
            <a:off x="1008074" y="1924052"/>
            <a:ext cx="7105735" cy="1592265"/>
            <a:chOff x="635" y="1212"/>
            <a:chExt cx="4476" cy="1003"/>
          </a:xfrm>
        </p:grpSpPr>
        <p:grpSp>
          <p:nvGrpSpPr>
            <p:cNvPr id="5" name="Group 9"/>
            <p:cNvGrpSpPr>
              <a:grpSpLocks/>
            </p:cNvGrpSpPr>
            <p:nvPr/>
          </p:nvGrpSpPr>
          <p:grpSpPr bwMode="auto">
            <a:xfrm>
              <a:off x="635" y="1216"/>
              <a:ext cx="4476" cy="999"/>
              <a:chOff x="635" y="1216"/>
              <a:chExt cx="4476" cy="999"/>
            </a:xfrm>
          </p:grpSpPr>
          <p:sp>
            <p:nvSpPr>
              <p:cNvPr id="22536" name="Oval 8"/>
              <p:cNvSpPr>
                <a:spLocks noChangeArrowheads="1"/>
              </p:cNvSpPr>
              <p:nvPr/>
            </p:nvSpPr>
            <p:spPr bwMode="auto">
              <a:xfrm>
                <a:off x="635" y="1216"/>
                <a:ext cx="4476" cy="999"/>
              </a:xfrm>
              <a:prstGeom prst="ellipse">
                <a:avLst/>
              </a:prstGeom>
              <a:solidFill>
                <a:srgbClr val="FFFFFF"/>
              </a:solidFill>
              <a:ln w="9525">
                <a:solidFill>
                  <a:schemeClr val="tx1"/>
                </a:solidFill>
                <a:round/>
                <a:headEnd/>
                <a:tailEnd/>
              </a:ln>
              <a:effectLst/>
            </p:spPr>
            <p:txBody>
              <a:bodyPr wrap="none" anchor="ctr"/>
              <a:lstStyle/>
              <a:p>
                <a:endParaRPr lang="ar-SA"/>
              </a:p>
            </p:txBody>
          </p:sp>
          <p:sp>
            <p:nvSpPr>
              <p:cNvPr id="22534" name="Oval 6"/>
              <p:cNvSpPr>
                <a:spLocks noChangeArrowheads="1"/>
              </p:cNvSpPr>
              <p:nvPr/>
            </p:nvSpPr>
            <p:spPr bwMode="auto">
              <a:xfrm>
                <a:off x="1013" y="1406"/>
                <a:ext cx="3743" cy="798"/>
              </a:xfrm>
              <a:prstGeom prst="ellipse">
                <a:avLst/>
              </a:prstGeom>
              <a:solidFill>
                <a:srgbClr val="FFFFFF"/>
              </a:solidFill>
              <a:ln w="9525">
                <a:solidFill>
                  <a:schemeClr val="tx1"/>
                </a:solidFill>
                <a:round/>
                <a:headEnd/>
                <a:tailEnd/>
              </a:ln>
              <a:effectLst/>
            </p:spPr>
            <p:txBody>
              <a:bodyPr wrap="none" anchor="ctr"/>
              <a:lstStyle/>
              <a:p>
                <a:endParaRPr lang="ar-SA"/>
              </a:p>
            </p:txBody>
          </p:sp>
          <p:sp>
            <p:nvSpPr>
              <p:cNvPr id="22532" name="Oval 4"/>
              <p:cNvSpPr>
                <a:spLocks noChangeArrowheads="1"/>
              </p:cNvSpPr>
              <p:nvPr/>
            </p:nvSpPr>
            <p:spPr bwMode="auto">
              <a:xfrm>
                <a:off x="1220" y="1614"/>
                <a:ext cx="3325" cy="546"/>
              </a:xfrm>
              <a:prstGeom prst="ellipse">
                <a:avLst/>
              </a:prstGeom>
              <a:solidFill>
                <a:srgbClr val="FFFFFF"/>
              </a:solidFill>
              <a:ln w="9525">
                <a:solidFill>
                  <a:schemeClr val="tx1"/>
                </a:solidFill>
                <a:round/>
                <a:headEnd/>
                <a:tailEnd/>
              </a:ln>
              <a:effectLst/>
            </p:spPr>
            <p:txBody>
              <a:bodyPr wrap="none" anchor="ctr"/>
              <a:lstStyle/>
              <a:p>
                <a:endParaRPr lang="ar-SA"/>
              </a:p>
            </p:txBody>
          </p:sp>
        </p:grpSp>
        <p:sp>
          <p:nvSpPr>
            <p:cNvPr id="22546" name="Line 18"/>
            <p:cNvSpPr>
              <a:spLocks noChangeShapeType="1"/>
            </p:cNvSpPr>
            <p:nvPr/>
          </p:nvSpPr>
          <p:spPr bwMode="auto">
            <a:xfrm flipH="1" flipV="1">
              <a:off x="954" y="1974"/>
              <a:ext cx="144" cy="48"/>
            </a:xfrm>
            <a:prstGeom prst="line">
              <a:avLst/>
            </a:prstGeom>
            <a:noFill/>
            <a:ln w="9525">
              <a:solidFill>
                <a:schemeClr val="tx1"/>
              </a:solidFill>
              <a:round/>
              <a:headEnd/>
              <a:tailEnd type="triangle" w="lg" len="lg"/>
            </a:ln>
            <a:effectLst/>
          </p:spPr>
          <p:txBody>
            <a:bodyPr wrap="none" anchor="ctr"/>
            <a:lstStyle/>
            <a:p>
              <a:endParaRPr lang="ar-SA"/>
            </a:p>
          </p:txBody>
        </p:sp>
        <p:sp>
          <p:nvSpPr>
            <p:cNvPr id="22547" name="Line 19"/>
            <p:cNvSpPr>
              <a:spLocks noChangeShapeType="1"/>
            </p:cNvSpPr>
            <p:nvPr/>
          </p:nvSpPr>
          <p:spPr bwMode="auto">
            <a:xfrm flipV="1">
              <a:off x="816" y="1464"/>
              <a:ext cx="120" cy="54"/>
            </a:xfrm>
            <a:prstGeom prst="line">
              <a:avLst/>
            </a:prstGeom>
            <a:noFill/>
            <a:ln w="9525">
              <a:solidFill>
                <a:schemeClr val="tx1"/>
              </a:solidFill>
              <a:round/>
              <a:headEnd/>
              <a:tailEnd type="triangle" w="lg" len="lg"/>
            </a:ln>
            <a:effectLst/>
          </p:spPr>
          <p:txBody>
            <a:bodyPr wrap="none" anchor="ctr"/>
            <a:lstStyle/>
            <a:p>
              <a:endParaRPr lang="ar-SA"/>
            </a:p>
          </p:txBody>
        </p:sp>
        <p:sp>
          <p:nvSpPr>
            <p:cNvPr id="22548" name="Line 20"/>
            <p:cNvSpPr>
              <a:spLocks noChangeShapeType="1"/>
            </p:cNvSpPr>
            <p:nvPr/>
          </p:nvSpPr>
          <p:spPr bwMode="auto">
            <a:xfrm flipV="1">
              <a:off x="1308" y="1335"/>
              <a:ext cx="84" cy="24"/>
            </a:xfrm>
            <a:prstGeom prst="line">
              <a:avLst/>
            </a:prstGeom>
            <a:noFill/>
            <a:ln w="9525">
              <a:solidFill>
                <a:schemeClr val="tx1"/>
              </a:solidFill>
              <a:round/>
              <a:headEnd/>
              <a:tailEnd type="triangle" w="lg" len="lg"/>
            </a:ln>
            <a:effectLst/>
          </p:spPr>
          <p:txBody>
            <a:bodyPr wrap="none" anchor="ctr"/>
            <a:lstStyle/>
            <a:p>
              <a:endParaRPr lang="ar-SA"/>
            </a:p>
          </p:txBody>
        </p:sp>
        <p:sp>
          <p:nvSpPr>
            <p:cNvPr id="22549" name="Line 21"/>
            <p:cNvSpPr>
              <a:spLocks noChangeShapeType="1"/>
            </p:cNvSpPr>
            <p:nvPr/>
          </p:nvSpPr>
          <p:spPr bwMode="auto">
            <a:xfrm flipV="1">
              <a:off x="1980" y="1245"/>
              <a:ext cx="78" cy="15"/>
            </a:xfrm>
            <a:prstGeom prst="line">
              <a:avLst/>
            </a:prstGeom>
            <a:noFill/>
            <a:ln w="9525">
              <a:solidFill>
                <a:schemeClr val="tx1"/>
              </a:solidFill>
              <a:round/>
              <a:headEnd/>
              <a:tailEnd type="triangle" w="lg" len="lg"/>
            </a:ln>
            <a:effectLst/>
          </p:spPr>
          <p:txBody>
            <a:bodyPr wrap="none" anchor="ctr"/>
            <a:lstStyle/>
            <a:p>
              <a:endParaRPr lang="ar-SA"/>
            </a:p>
          </p:txBody>
        </p:sp>
        <p:sp>
          <p:nvSpPr>
            <p:cNvPr id="22550" name="Line 22"/>
            <p:cNvSpPr>
              <a:spLocks noChangeShapeType="1"/>
            </p:cNvSpPr>
            <p:nvPr/>
          </p:nvSpPr>
          <p:spPr bwMode="auto">
            <a:xfrm>
              <a:off x="2673" y="1212"/>
              <a:ext cx="33" cy="0"/>
            </a:xfrm>
            <a:prstGeom prst="line">
              <a:avLst/>
            </a:prstGeom>
            <a:noFill/>
            <a:ln w="9525">
              <a:solidFill>
                <a:schemeClr val="tx1"/>
              </a:solidFill>
              <a:round/>
              <a:headEnd/>
              <a:tailEnd type="triangle" w="lg" len="lg"/>
            </a:ln>
            <a:effectLst/>
          </p:spPr>
          <p:txBody>
            <a:bodyPr wrap="none" anchor="ctr"/>
            <a:lstStyle/>
            <a:p>
              <a:endParaRPr lang="ar-SA"/>
            </a:p>
          </p:txBody>
        </p:sp>
        <p:sp>
          <p:nvSpPr>
            <p:cNvPr id="22552" name="Line 24"/>
            <p:cNvSpPr>
              <a:spLocks noChangeShapeType="1"/>
            </p:cNvSpPr>
            <p:nvPr/>
          </p:nvSpPr>
          <p:spPr bwMode="auto">
            <a:xfrm>
              <a:off x="3264" y="1221"/>
              <a:ext cx="48" cy="6"/>
            </a:xfrm>
            <a:prstGeom prst="line">
              <a:avLst/>
            </a:prstGeom>
            <a:noFill/>
            <a:ln w="9525">
              <a:solidFill>
                <a:schemeClr val="tx1"/>
              </a:solidFill>
              <a:round/>
              <a:headEnd/>
              <a:tailEnd type="triangle" w="lg" len="lg"/>
            </a:ln>
            <a:effectLst/>
          </p:spPr>
          <p:txBody>
            <a:bodyPr wrap="none" anchor="ctr"/>
            <a:lstStyle/>
            <a:p>
              <a:endParaRPr lang="ar-SA"/>
            </a:p>
          </p:txBody>
        </p:sp>
        <p:sp>
          <p:nvSpPr>
            <p:cNvPr id="22554" name="Line 26"/>
            <p:cNvSpPr>
              <a:spLocks noChangeShapeType="1"/>
            </p:cNvSpPr>
            <p:nvPr/>
          </p:nvSpPr>
          <p:spPr bwMode="auto">
            <a:xfrm>
              <a:off x="3867" y="1269"/>
              <a:ext cx="39" cy="6"/>
            </a:xfrm>
            <a:prstGeom prst="line">
              <a:avLst/>
            </a:prstGeom>
            <a:noFill/>
            <a:ln w="9525">
              <a:solidFill>
                <a:schemeClr val="tx1"/>
              </a:solidFill>
              <a:round/>
              <a:headEnd/>
              <a:tailEnd type="triangle" w="lg" len="lg"/>
            </a:ln>
            <a:effectLst/>
          </p:spPr>
          <p:txBody>
            <a:bodyPr wrap="none" anchor="ctr"/>
            <a:lstStyle/>
            <a:p>
              <a:endParaRPr lang="ar-SA"/>
            </a:p>
          </p:txBody>
        </p:sp>
        <p:sp>
          <p:nvSpPr>
            <p:cNvPr id="22555" name="Line 27"/>
            <p:cNvSpPr>
              <a:spLocks noChangeShapeType="1"/>
            </p:cNvSpPr>
            <p:nvPr/>
          </p:nvSpPr>
          <p:spPr bwMode="auto">
            <a:xfrm>
              <a:off x="4518" y="1371"/>
              <a:ext cx="30" cy="6"/>
            </a:xfrm>
            <a:prstGeom prst="line">
              <a:avLst/>
            </a:prstGeom>
            <a:noFill/>
            <a:ln w="9525">
              <a:solidFill>
                <a:schemeClr val="tx1"/>
              </a:solidFill>
              <a:round/>
              <a:headEnd/>
              <a:tailEnd type="triangle" w="lg" len="lg"/>
            </a:ln>
            <a:effectLst/>
          </p:spPr>
          <p:txBody>
            <a:bodyPr wrap="none" anchor="ctr"/>
            <a:lstStyle/>
            <a:p>
              <a:endParaRPr lang="ar-SA"/>
            </a:p>
          </p:txBody>
        </p:sp>
        <p:sp>
          <p:nvSpPr>
            <p:cNvPr id="22556" name="Line 28"/>
            <p:cNvSpPr>
              <a:spLocks noChangeShapeType="1"/>
            </p:cNvSpPr>
            <p:nvPr/>
          </p:nvSpPr>
          <p:spPr bwMode="auto">
            <a:xfrm>
              <a:off x="5031" y="1581"/>
              <a:ext cx="18" cy="18"/>
            </a:xfrm>
            <a:prstGeom prst="line">
              <a:avLst/>
            </a:prstGeom>
            <a:noFill/>
            <a:ln w="9525">
              <a:solidFill>
                <a:schemeClr val="tx1"/>
              </a:solidFill>
              <a:round/>
              <a:headEnd/>
              <a:tailEnd type="triangle" w="lg" len="lg"/>
            </a:ln>
            <a:effectLst/>
          </p:spPr>
          <p:txBody>
            <a:bodyPr wrap="none" anchor="ctr"/>
            <a:lstStyle/>
            <a:p>
              <a:endParaRPr lang="ar-SA"/>
            </a:p>
          </p:txBody>
        </p:sp>
        <p:sp>
          <p:nvSpPr>
            <p:cNvPr id="22557" name="Line 29"/>
            <p:cNvSpPr>
              <a:spLocks noChangeShapeType="1"/>
            </p:cNvSpPr>
            <p:nvPr/>
          </p:nvSpPr>
          <p:spPr bwMode="auto">
            <a:xfrm flipH="1">
              <a:off x="4908" y="1911"/>
              <a:ext cx="24" cy="12"/>
            </a:xfrm>
            <a:prstGeom prst="line">
              <a:avLst/>
            </a:prstGeom>
            <a:noFill/>
            <a:ln w="9525">
              <a:solidFill>
                <a:schemeClr val="tx1"/>
              </a:solidFill>
              <a:round/>
              <a:headEnd/>
              <a:tailEnd type="triangle" w="lg" len="lg"/>
            </a:ln>
            <a:effectLst/>
          </p:spPr>
          <p:txBody>
            <a:bodyPr wrap="none" anchor="ctr"/>
            <a:lstStyle/>
            <a:p>
              <a:endParaRPr lang="ar-SA"/>
            </a:p>
          </p:txBody>
        </p:sp>
        <p:sp>
          <p:nvSpPr>
            <p:cNvPr id="22558" name="Line 30"/>
            <p:cNvSpPr>
              <a:spLocks noChangeShapeType="1"/>
            </p:cNvSpPr>
            <p:nvPr/>
          </p:nvSpPr>
          <p:spPr bwMode="auto">
            <a:xfrm flipH="1">
              <a:off x="4557" y="2031"/>
              <a:ext cx="36" cy="9"/>
            </a:xfrm>
            <a:prstGeom prst="line">
              <a:avLst/>
            </a:prstGeom>
            <a:noFill/>
            <a:ln w="9525">
              <a:solidFill>
                <a:schemeClr val="tx1"/>
              </a:solidFill>
              <a:round/>
              <a:headEnd/>
              <a:tailEnd type="triangle" w="lg" len="lg"/>
            </a:ln>
            <a:effectLst/>
          </p:spPr>
          <p:txBody>
            <a:bodyPr wrap="none" anchor="ctr"/>
            <a:lstStyle/>
            <a:p>
              <a:endParaRPr lang="ar-SA"/>
            </a:p>
          </p:txBody>
        </p:sp>
        <p:sp>
          <p:nvSpPr>
            <p:cNvPr id="22559" name="Line 31"/>
            <p:cNvSpPr>
              <a:spLocks noChangeShapeType="1"/>
            </p:cNvSpPr>
            <p:nvPr/>
          </p:nvSpPr>
          <p:spPr bwMode="auto">
            <a:xfrm flipH="1" flipV="1">
              <a:off x="1014" y="1785"/>
              <a:ext cx="6" cy="51"/>
            </a:xfrm>
            <a:prstGeom prst="line">
              <a:avLst/>
            </a:prstGeom>
            <a:noFill/>
            <a:ln w="9525">
              <a:solidFill>
                <a:schemeClr val="tx1"/>
              </a:solidFill>
              <a:round/>
              <a:headEnd/>
              <a:tailEnd type="triangle" w="lg" len="lg"/>
            </a:ln>
            <a:effectLst/>
          </p:spPr>
          <p:txBody>
            <a:bodyPr wrap="none" anchor="ctr"/>
            <a:lstStyle/>
            <a:p>
              <a:endParaRPr lang="ar-SA"/>
            </a:p>
          </p:txBody>
        </p:sp>
        <p:sp>
          <p:nvSpPr>
            <p:cNvPr id="22560" name="Line 32"/>
            <p:cNvSpPr>
              <a:spLocks noChangeShapeType="1"/>
            </p:cNvSpPr>
            <p:nvPr/>
          </p:nvSpPr>
          <p:spPr bwMode="auto">
            <a:xfrm flipV="1">
              <a:off x="1257" y="1593"/>
              <a:ext cx="42" cy="15"/>
            </a:xfrm>
            <a:prstGeom prst="line">
              <a:avLst/>
            </a:prstGeom>
            <a:noFill/>
            <a:ln w="9525">
              <a:solidFill>
                <a:schemeClr val="tx1"/>
              </a:solidFill>
              <a:round/>
              <a:headEnd/>
              <a:tailEnd type="triangle" w="lg" len="lg"/>
            </a:ln>
            <a:effectLst/>
          </p:spPr>
          <p:txBody>
            <a:bodyPr wrap="none" anchor="ctr"/>
            <a:lstStyle/>
            <a:p>
              <a:endParaRPr lang="ar-SA"/>
            </a:p>
          </p:txBody>
        </p:sp>
        <p:sp>
          <p:nvSpPr>
            <p:cNvPr id="22561" name="Line 33"/>
            <p:cNvSpPr>
              <a:spLocks noChangeShapeType="1"/>
            </p:cNvSpPr>
            <p:nvPr/>
          </p:nvSpPr>
          <p:spPr bwMode="auto">
            <a:xfrm flipV="1">
              <a:off x="1785" y="1476"/>
              <a:ext cx="45" cy="3"/>
            </a:xfrm>
            <a:prstGeom prst="line">
              <a:avLst/>
            </a:prstGeom>
            <a:noFill/>
            <a:ln w="9525">
              <a:solidFill>
                <a:schemeClr val="tx1"/>
              </a:solidFill>
              <a:round/>
              <a:headEnd/>
              <a:tailEnd type="triangle" w="lg" len="lg"/>
            </a:ln>
            <a:effectLst/>
          </p:spPr>
          <p:txBody>
            <a:bodyPr wrap="none" anchor="ctr"/>
            <a:lstStyle/>
            <a:p>
              <a:endParaRPr lang="ar-SA"/>
            </a:p>
          </p:txBody>
        </p:sp>
        <p:sp>
          <p:nvSpPr>
            <p:cNvPr id="22562" name="Line 34"/>
            <p:cNvSpPr>
              <a:spLocks noChangeShapeType="1"/>
            </p:cNvSpPr>
            <p:nvPr/>
          </p:nvSpPr>
          <p:spPr bwMode="auto">
            <a:xfrm flipV="1">
              <a:off x="2355" y="1416"/>
              <a:ext cx="48" cy="6"/>
            </a:xfrm>
            <a:prstGeom prst="line">
              <a:avLst/>
            </a:prstGeom>
            <a:noFill/>
            <a:ln w="9525">
              <a:solidFill>
                <a:schemeClr val="tx1"/>
              </a:solidFill>
              <a:round/>
              <a:headEnd/>
              <a:tailEnd type="triangle" w="lg" len="lg"/>
            </a:ln>
            <a:effectLst/>
          </p:spPr>
          <p:txBody>
            <a:bodyPr wrap="none" anchor="ctr"/>
            <a:lstStyle/>
            <a:p>
              <a:endParaRPr lang="ar-SA"/>
            </a:p>
          </p:txBody>
        </p:sp>
        <p:sp>
          <p:nvSpPr>
            <p:cNvPr id="22563" name="Line 35"/>
            <p:cNvSpPr>
              <a:spLocks noChangeShapeType="1"/>
            </p:cNvSpPr>
            <p:nvPr/>
          </p:nvSpPr>
          <p:spPr bwMode="auto">
            <a:xfrm>
              <a:off x="2988" y="1404"/>
              <a:ext cx="45" cy="3"/>
            </a:xfrm>
            <a:prstGeom prst="line">
              <a:avLst/>
            </a:prstGeom>
            <a:noFill/>
            <a:ln w="9525">
              <a:solidFill>
                <a:schemeClr val="tx1"/>
              </a:solidFill>
              <a:round/>
              <a:headEnd/>
              <a:tailEnd type="triangle" w="lg" len="lg"/>
            </a:ln>
            <a:effectLst/>
          </p:spPr>
          <p:txBody>
            <a:bodyPr wrap="none" anchor="ctr"/>
            <a:lstStyle/>
            <a:p>
              <a:endParaRPr lang="ar-SA"/>
            </a:p>
          </p:txBody>
        </p:sp>
        <p:sp>
          <p:nvSpPr>
            <p:cNvPr id="22564" name="Line 36"/>
            <p:cNvSpPr>
              <a:spLocks noChangeShapeType="1"/>
            </p:cNvSpPr>
            <p:nvPr/>
          </p:nvSpPr>
          <p:spPr bwMode="auto">
            <a:xfrm>
              <a:off x="3681" y="1443"/>
              <a:ext cx="42" cy="6"/>
            </a:xfrm>
            <a:prstGeom prst="line">
              <a:avLst/>
            </a:prstGeom>
            <a:noFill/>
            <a:ln w="9525">
              <a:solidFill>
                <a:schemeClr val="tx1"/>
              </a:solidFill>
              <a:round/>
              <a:headEnd/>
              <a:tailEnd type="triangle" w="lg" len="lg"/>
            </a:ln>
            <a:effectLst/>
          </p:spPr>
          <p:txBody>
            <a:bodyPr wrap="none" anchor="ctr"/>
            <a:lstStyle/>
            <a:p>
              <a:endParaRPr lang="ar-SA"/>
            </a:p>
          </p:txBody>
        </p:sp>
        <p:sp>
          <p:nvSpPr>
            <p:cNvPr id="22566" name="Line 38"/>
            <p:cNvSpPr>
              <a:spLocks noChangeShapeType="1"/>
            </p:cNvSpPr>
            <p:nvPr/>
          </p:nvSpPr>
          <p:spPr bwMode="auto">
            <a:xfrm>
              <a:off x="4200" y="1521"/>
              <a:ext cx="15" cy="3"/>
            </a:xfrm>
            <a:prstGeom prst="line">
              <a:avLst/>
            </a:prstGeom>
            <a:noFill/>
            <a:ln w="9525">
              <a:solidFill>
                <a:schemeClr val="tx1"/>
              </a:solidFill>
              <a:round/>
              <a:headEnd/>
              <a:tailEnd type="triangle" w="lg" len="lg"/>
            </a:ln>
            <a:effectLst/>
          </p:spPr>
          <p:txBody>
            <a:bodyPr wrap="none" anchor="ctr"/>
            <a:lstStyle/>
            <a:p>
              <a:endParaRPr lang="ar-SA"/>
            </a:p>
          </p:txBody>
        </p:sp>
        <p:sp>
          <p:nvSpPr>
            <p:cNvPr id="22567" name="Line 39"/>
            <p:cNvSpPr>
              <a:spLocks noChangeShapeType="1"/>
            </p:cNvSpPr>
            <p:nvPr/>
          </p:nvSpPr>
          <p:spPr bwMode="auto">
            <a:xfrm>
              <a:off x="4662" y="1680"/>
              <a:ext cx="39" cy="33"/>
            </a:xfrm>
            <a:prstGeom prst="line">
              <a:avLst/>
            </a:prstGeom>
            <a:noFill/>
            <a:ln w="9525">
              <a:solidFill>
                <a:schemeClr val="tx1"/>
              </a:solidFill>
              <a:round/>
              <a:headEnd/>
              <a:tailEnd type="triangle" w="lg" len="lg"/>
            </a:ln>
            <a:effectLst/>
          </p:spPr>
          <p:txBody>
            <a:bodyPr wrap="none" anchor="ctr"/>
            <a:lstStyle/>
            <a:p>
              <a:endParaRPr lang="ar-SA"/>
            </a:p>
          </p:txBody>
        </p:sp>
        <p:sp>
          <p:nvSpPr>
            <p:cNvPr id="22568" name="Line 40"/>
            <p:cNvSpPr>
              <a:spLocks noChangeShapeType="1"/>
            </p:cNvSpPr>
            <p:nvPr/>
          </p:nvSpPr>
          <p:spPr bwMode="auto">
            <a:xfrm flipV="1">
              <a:off x="1290" y="1794"/>
              <a:ext cx="12" cy="12"/>
            </a:xfrm>
            <a:prstGeom prst="line">
              <a:avLst/>
            </a:prstGeom>
            <a:noFill/>
            <a:ln w="9525">
              <a:solidFill>
                <a:schemeClr val="tx1"/>
              </a:solidFill>
              <a:round/>
              <a:headEnd/>
              <a:tailEnd type="triangle" w="lg" len="lg"/>
            </a:ln>
            <a:effectLst/>
          </p:spPr>
          <p:txBody>
            <a:bodyPr wrap="none" anchor="ctr"/>
            <a:lstStyle/>
            <a:p>
              <a:endParaRPr lang="ar-SA"/>
            </a:p>
          </p:txBody>
        </p:sp>
        <p:sp>
          <p:nvSpPr>
            <p:cNvPr id="22569" name="Line 41"/>
            <p:cNvSpPr>
              <a:spLocks noChangeShapeType="1"/>
            </p:cNvSpPr>
            <p:nvPr/>
          </p:nvSpPr>
          <p:spPr bwMode="auto">
            <a:xfrm flipV="1">
              <a:off x="1578" y="1707"/>
              <a:ext cx="36" cy="12"/>
            </a:xfrm>
            <a:prstGeom prst="line">
              <a:avLst/>
            </a:prstGeom>
            <a:noFill/>
            <a:ln w="9525">
              <a:solidFill>
                <a:schemeClr val="tx1"/>
              </a:solidFill>
              <a:round/>
              <a:headEnd/>
              <a:tailEnd type="triangle" w="lg" len="lg"/>
            </a:ln>
            <a:effectLst/>
          </p:spPr>
          <p:txBody>
            <a:bodyPr wrap="none" anchor="ctr"/>
            <a:lstStyle/>
            <a:p>
              <a:endParaRPr lang="ar-SA"/>
            </a:p>
          </p:txBody>
        </p:sp>
        <p:sp>
          <p:nvSpPr>
            <p:cNvPr id="22570" name="Line 42"/>
            <p:cNvSpPr>
              <a:spLocks noChangeShapeType="1"/>
            </p:cNvSpPr>
            <p:nvPr/>
          </p:nvSpPr>
          <p:spPr bwMode="auto">
            <a:xfrm flipV="1">
              <a:off x="2127" y="1635"/>
              <a:ext cx="21" cy="6"/>
            </a:xfrm>
            <a:prstGeom prst="line">
              <a:avLst/>
            </a:prstGeom>
            <a:noFill/>
            <a:ln w="9525">
              <a:solidFill>
                <a:schemeClr val="tx1"/>
              </a:solidFill>
              <a:round/>
              <a:headEnd/>
              <a:tailEnd type="triangle" w="lg" len="lg"/>
            </a:ln>
            <a:effectLst/>
          </p:spPr>
          <p:txBody>
            <a:bodyPr wrap="none" anchor="ctr"/>
            <a:lstStyle/>
            <a:p>
              <a:endParaRPr lang="ar-SA"/>
            </a:p>
          </p:txBody>
        </p:sp>
        <p:sp>
          <p:nvSpPr>
            <p:cNvPr id="22571" name="Line 43"/>
            <p:cNvSpPr>
              <a:spLocks noChangeShapeType="1"/>
            </p:cNvSpPr>
            <p:nvPr/>
          </p:nvSpPr>
          <p:spPr bwMode="auto">
            <a:xfrm>
              <a:off x="2685" y="1611"/>
              <a:ext cx="24" cy="0"/>
            </a:xfrm>
            <a:prstGeom prst="line">
              <a:avLst/>
            </a:prstGeom>
            <a:noFill/>
            <a:ln w="9525">
              <a:solidFill>
                <a:schemeClr val="tx1"/>
              </a:solidFill>
              <a:round/>
              <a:headEnd/>
              <a:tailEnd type="triangle" w="lg" len="lg"/>
            </a:ln>
            <a:effectLst/>
          </p:spPr>
          <p:txBody>
            <a:bodyPr wrap="none" anchor="ctr"/>
            <a:lstStyle/>
            <a:p>
              <a:endParaRPr lang="ar-SA"/>
            </a:p>
          </p:txBody>
        </p:sp>
        <p:sp>
          <p:nvSpPr>
            <p:cNvPr id="22572" name="Line 44"/>
            <p:cNvSpPr>
              <a:spLocks noChangeShapeType="1"/>
            </p:cNvSpPr>
            <p:nvPr/>
          </p:nvSpPr>
          <p:spPr bwMode="auto">
            <a:xfrm flipV="1">
              <a:off x="3384" y="1629"/>
              <a:ext cx="63" cy="0"/>
            </a:xfrm>
            <a:prstGeom prst="line">
              <a:avLst/>
            </a:prstGeom>
            <a:noFill/>
            <a:ln w="9525">
              <a:solidFill>
                <a:schemeClr val="tx1"/>
              </a:solidFill>
              <a:round/>
              <a:headEnd/>
              <a:tailEnd type="triangle" w="lg" len="lg"/>
            </a:ln>
            <a:effectLst/>
          </p:spPr>
          <p:txBody>
            <a:bodyPr wrap="none" anchor="ctr"/>
            <a:lstStyle/>
            <a:p>
              <a:endParaRPr lang="ar-SA"/>
            </a:p>
          </p:txBody>
        </p:sp>
        <p:sp>
          <p:nvSpPr>
            <p:cNvPr id="22574" name="Line 46"/>
            <p:cNvSpPr>
              <a:spLocks noChangeShapeType="1"/>
            </p:cNvSpPr>
            <p:nvPr/>
          </p:nvSpPr>
          <p:spPr bwMode="auto">
            <a:xfrm>
              <a:off x="4485" y="1815"/>
              <a:ext cx="27" cy="18"/>
            </a:xfrm>
            <a:prstGeom prst="line">
              <a:avLst/>
            </a:prstGeom>
            <a:noFill/>
            <a:ln w="9525">
              <a:solidFill>
                <a:schemeClr val="tx1"/>
              </a:solidFill>
              <a:round/>
              <a:headEnd/>
              <a:tailEnd type="triangle" w="lg" len="lg"/>
            </a:ln>
            <a:effectLst/>
          </p:spPr>
          <p:txBody>
            <a:bodyPr wrap="none" anchor="ctr"/>
            <a:lstStyle/>
            <a:p>
              <a:endParaRPr lang="ar-SA"/>
            </a:p>
          </p:txBody>
        </p:sp>
      </p:grpSp>
      <p:sp>
        <p:nvSpPr>
          <p:cNvPr id="22530" name="Rectangle 2"/>
          <p:cNvSpPr>
            <a:spLocks noGrp="1" noChangeArrowheads="1"/>
          </p:cNvSpPr>
          <p:nvPr>
            <p:ph type="title"/>
          </p:nvPr>
        </p:nvSpPr>
        <p:spPr/>
        <p:txBody>
          <a:bodyPr/>
          <a:lstStyle/>
          <a:p>
            <a:pPr algn="ctr"/>
            <a:r>
              <a:rPr lang="en-US">
                <a:solidFill>
                  <a:srgbClr val="5F5F5F"/>
                </a:solidFill>
                <a:latin typeface="Arial" pitchFamily="34" charset="0"/>
              </a:rPr>
              <a:t>Bar Magnet</a:t>
            </a:r>
            <a:endParaRPr lang="en-US">
              <a:latin typeface="Arial" pitchFamily="34" charset="0"/>
            </a:endParaRPr>
          </a:p>
        </p:txBody>
      </p:sp>
      <p:sp>
        <p:nvSpPr>
          <p:cNvPr id="22531" name="Rectangle 3"/>
          <p:cNvSpPr>
            <a:spLocks noChangeArrowheads="1"/>
          </p:cNvSpPr>
          <p:nvPr/>
        </p:nvSpPr>
        <p:spPr bwMode="auto">
          <a:xfrm>
            <a:off x="2284413" y="2949575"/>
            <a:ext cx="4591050" cy="947738"/>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r>
              <a:rPr lang="en-US" sz="4000" dirty="0">
                <a:solidFill>
                  <a:srgbClr val="0070C0"/>
                </a:solidFill>
                <a:latin typeface="Times New Roman" pitchFamily="18" charset="0"/>
              </a:rPr>
              <a:t>N</a:t>
            </a:r>
            <a:r>
              <a:rPr lang="en-US" sz="4000" dirty="0">
                <a:solidFill>
                  <a:schemeClr val="bg1"/>
                </a:solidFill>
                <a:latin typeface="Times New Roman" pitchFamily="18" charset="0"/>
              </a:rPr>
              <a:t>            </a:t>
            </a:r>
            <a:r>
              <a:rPr lang="en-US" sz="4000" dirty="0">
                <a:solidFill>
                  <a:srgbClr val="FF0000"/>
                </a:solidFill>
                <a:latin typeface="Times New Roman" pitchFamily="18" charset="0"/>
              </a:rPr>
              <a:t>        </a:t>
            </a:r>
            <a:r>
              <a:rPr lang="en-US" sz="4000" dirty="0">
                <a:solidFill>
                  <a:schemeClr val="bg1"/>
                </a:solidFill>
                <a:latin typeface="Times New Roman" pitchFamily="18" charset="0"/>
              </a:rPr>
              <a:t>       </a:t>
            </a:r>
            <a:r>
              <a:rPr lang="en-US" sz="4000" dirty="0">
                <a:solidFill>
                  <a:srgbClr val="FF0000"/>
                </a:solidFill>
                <a:latin typeface="Times New Roman" pitchFamily="18" charset="0"/>
              </a:rPr>
              <a:t>S</a:t>
            </a:r>
            <a:endParaRPr lang="en-US" sz="3600" dirty="0">
              <a:solidFill>
                <a:srgbClr val="FF0000"/>
              </a:solidFill>
              <a:latin typeface="Times New Roman" pitchFamily="18" charset="0"/>
            </a:endParaRPr>
          </a:p>
        </p:txBody>
      </p:sp>
      <p:sp>
        <p:nvSpPr>
          <p:cNvPr id="22573" name="Line 45"/>
          <p:cNvSpPr>
            <a:spLocks noChangeShapeType="1"/>
          </p:cNvSpPr>
          <p:nvPr/>
        </p:nvSpPr>
        <p:spPr bwMode="auto">
          <a:xfrm>
            <a:off x="6334125" y="2667000"/>
            <a:ext cx="38100" cy="4763"/>
          </a:xfrm>
          <a:prstGeom prst="line">
            <a:avLst/>
          </a:prstGeom>
          <a:noFill/>
          <a:ln w="9525">
            <a:solidFill>
              <a:schemeClr val="tx1"/>
            </a:solidFill>
            <a:round/>
            <a:headEnd/>
            <a:tailEnd type="triangle" w="lg" len="lg"/>
          </a:ln>
          <a:effectLst/>
        </p:spPr>
        <p:txBody>
          <a:bodyPr wrap="none" anchor="ctr"/>
          <a:lstStyle/>
          <a:p>
            <a:endParaRPr lang="ar-SA"/>
          </a:p>
        </p:txBody>
      </p:sp>
      <p:sp>
        <p:nvSpPr>
          <p:cNvPr id="22610" name="Text Box 82"/>
          <p:cNvSpPr txBox="1">
            <a:spLocks noChangeArrowheads="1"/>
          </p:cNvSpPr>
          <p:nvPr/>
        </p:nvSpPr>
        <p:spPr bwMode="auto">
          <a:xfrm>
            <a:off x="266700" y="5081588"/>
            <a:ext cx="2070100" cy="466725"/>
          </a:xfrm>
          <a:prstGeom prst="rect">
            <a:avLst/>
          </a:prstGeom>
          <a:gradFill rotWithShape="0">
            <a:gsLst>
              <a:gs pos="0">
                <a:srgbClr val="FF3300"/>
              </a:gs>
              <a:gs pos="50000">
                <a:srgbClr val="FF3300">
                  <a:gamma/>
                  <a:shade val="46275"/>
                  <a:invGamma/>
                </a:srgbClr>
              </a:gs>
              <a:gs pos="100000">
                <a:srgbClr val="FF3300"/>
              </a:gs>
            </a:gsLst>
            <a:lin ang="5400000" scaled="1"/>
          </a:gradFill>
          <a:ln w="9525">
            <a:solidFill>
              <a:srgbClr val="FFFF00"/>
            </a:solidFill>
            <a:miter lim="800000"/>
            <a:headEnd/>
            <a:tailEnd/>
          </a:ln>
          <a:effectLst/>
        </p:spPr>
        <p:txBody>
          <a:bodyPr wrap="none" anchor="ctr">
            <a:spAutoFit/>
          </a:bodyPr>
          <a:lstStyle/>
          <a:p>
            <a:r>
              <a:rPr lang="en-US">
                <a:solidFill>
                  <a:srgbClr val="FFFF00"/>
                </a:solidFill>
              </a:rPr>
              <a:t>Lines of Flux</a:t>
            </a:r>
            <a:endParaRPr lang="en-US" b="0"/>
          </a:p>
        </p:txBody>
      </p:sp>
      <p:sp>
        <p:nvSpPr>
          <p:cNvPr id="22611" name="Line 83"/>
          <p:cNvSpPr>
            <a:spLocks noChangeShapeType="1"/>
          </p:cNvSpPr>
          <p:nvPr/>
        </p:nvSpPr>
        <p:spPr bwMode="auto">
          <a:xfrm flipV="1">
            <a:off x="400050" y="2971800"/>
            <a:ext cx="609600" cy="2114550"/>
          </a:xfrm>
          <a:prstGeom prst="line">
            <a:avLst/>
          </a:prstGeom>
          <a:noFill/>
          <a:ln w="12700">
            <a:solidFill>
              <a:schemeClr val="tx1"/>
            </a:solidFill>
            <a:round/>
            <a:headEnd/>
            <a:tailEnd type="arrow" w="lg" len="lg"/>
          </a:ln>
          <a:effectLst/>
        </p:spPr>
        <p:txBody>
          <a:bodyPr wrap="none" anchor="ctr"/>
          <a:lstStyle/>
          <a:p>
            <a:endParaRPr lang="ar-SA"/>
          </a:p>
        </p:txBody>
      </p:sp>
      <p:sp>
        <p:nvSpPr>
          <p:cNvPr id="22612" name="Line 84"/>
          <p:cNvSpPr>
            <a:spLocks noChangeShapeType="1"/>
          </p:cNvSpPr>
          <p:nvPr/>
        </p:nvSpPr>
        <p:spPr bwMode="auto">
          <a:xfrm flipV="1">
            <a:off x="400050" y="4514850"/>
            <a:ext cx="914400" cy="590550"/>
          </a:xfrm>
          <a:prstGeom prst="line">
            <a:avLst/>
          </a:prstGeom>
          <a:noFill/>
          <a:ln w="12700">
            <a:solidFill>
              <a:schemeClr val="tx1"/>
            </a:solidFill>
            <a:round/>
            <a:headEnd/>
            <a:tailEnd type="arrow" w="lg" len="lg"/>
          </a:ln>
          <a:effectLst/>
        </p:spPr>
        <p:txBody>
          <a:bodyPr wrap="none" anchor="ctr"/>
          <a:lstStyle/>
          <a:p>
            <a:endParaRPr lang="ar-SA"/>
          </a:p>
        </p:txBody>
      </p:sp>
      <p:sp>
        <p:nvSpPr>
          <p:cNvPr id="22613" name="Text Box 85"/>
          <p:cNvSpPr txBox="1">
            <a:spLocks noChangeArrowheads="1"/>
          </p:cNvSpPr>
          <p:nvPr/>
        </p:nvSpPr>
        <p:spPr bwMode="auto">
          <a:xfrm>
            <a:off x="2932113" y="5702300"/>
            <a:ext cx="3702050" cy="711200"/>
          </a:xfrm>
          <a:prstGeom prst="rect">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w="9525">
            <a:solidFill>
              <a:srgbClr val="FFFF00"/>
            </a:solidFill>
            <a:miter lim="800000"/>
            <a:headEnd/>
            <a:tailEnd/>
          </a:ln>
          <a:effectLst/>
        </p:spPr>
        <p:txBody>
          <a:bodyPr wrap="none" anchor="ctr">
            <a:spAutoFit/>
          </a:bodyPr>
          <a:lstStyle/>
          <a:p>
            <a:r>
              <a:rPr lang="en-US" sz="2000">
                <a:solidFill>
                  <a:srgbClr val="FFFF00"/>
                </a:solidFill>
              </a:rPr>
              <a:t>Flux Density = </a:t>
            </a:r>
          </a:p>
          <a:p>
            <a:r>
              <a:rPr lang="en-US" sz="2000">
                <a:solidFill>
                  <a:srgbClr val="FFFF00"/>
                </a:solidFill>
              </a:rPr>
              <a:t># of Flux Lines / per unit area</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352800" y="457200"/>
            <a:ext cx="2190750" cy="366713"/>
          </a:xfrm>
          <a:prstGeom prst="rect">
            <a:avLst/>
          </a:prstGeom>
          <a:noFill/>
          <a:ln w="9525">
            <a:noFill/>
            <a:miter lim="800000"/>
            <a:headEnd/>
            <a:tailEnd/>
          </a:ln>
        </p:spPr>
        <p:txBody>
          <a:bodyPr wrap="none">
            <a:spAutoFit/>
          </a:bodyPr>
          <a:lstStyle/>
          <a:p>
            <a:r>
              <a:rPr lang="en-US" b="1"/>
              <a:t>DC GENERATORS</a:t>
            </a:r>
          </a:p>
        </p:txBody>
      </p:sp>
      <p:sp>
        <p:nvSpPr>
          <p:cNvPr id="31747" name="Text Box 3"/>
          <p:cNvSpPr txBox="1">
            <a:spLocks noChangeArrowheads="1"/>
          </p:cNvSpPr>
          <p:nvPr/>
        </p:nvSpPr>
        <p:spPr bwMode="auto">
          <a:xfrm>
            <a:off x="914400" y="1143000"/>
            <a:ext cx="3498850" cy="366713"/>
          </a:xfrm>
          <a:prstGeom prst="rect">
            <a:avLst/>
          </a:prstGeom>
          <a:noFill/>
          <a:ln w="9525">
            <a:noFill/>
            <a:miter lim="800000"/>
            <a:headEnd/>
            <a:tailEnd/>
          </a:ln>
        </p:spPr>
        <p:txBody>
          <a:bodyPr wrap="none">
            <a:spAutoFit/>
          </a:bodyPr>
          <a:lstStyle/>
          <a:p>
            <a:r>
              <a:rPr lang="en-US"/>
              <a:t>Separately excited DC generator</a:t>
            </a:r>
          </a:p>
        </p:txBody>
      </p:sp>
      <p:grpSp>
        <p:nvGrpSpPr>
          <p:cNvPr id="31748" name="Group 50"/>
          <p:cNvGrpSpPr>
            <a:grpSpLocks/>
          </p:cNvGrpSpPr>
          <p:nvPr/>
        </p:nvGrpSpPr>
        <p:grpSpPr bwMode="auto">
          <a:xfrm>
            <a:off x="609600" y="1447800"/>
            <a:ext cx="7924800" cy="2774950"/>
            <a:chOff x="384" y="912"/>
            <a:chExt cx="4992" cy="1748"/>
          </a:xfrm>
        </p:grpSpPr>
        <p:sp>
          <p:nvSpPr>
            <p:cNvPr id="31763" name="Text Box 42"/>
            <p:cNvSpPr txBox="1">
              <a:spLocks noChangeArrowheads="1"/>
            </p:cNvSpPr>
            <p:nvPr/>
          </p:nvSpPr>
          <p:spPr bwMode="auto">
            <a:xfrm>
              <a:off x="3072" y="912"/>
              <a:ext cx="273" cy="231"/>
            </a:xfrm>
            <a:prstGeom prst="rect">
              <a:avLst/>
            </a:prstGeom>
            <a:noFill/>
            <a:ln w="9525">
              <a:noFill/>
              <a:miter lim="800000"/>
              <a:headEnd/>
              <a:tailEnd/>
            </a:ln>
          </p:spPr>
          <p:txBody>
            <a:bodyPr wrap="none">
              <a:spAutoFit/>
            </a:bodyPr>
            <a:lstStyle/>
            <a:p>
              <a:r>
                <a:rPr lang="en-US"/>
                <a:t>R</a:t>
              </a:r>
              <a:r>
                <a:rPr lang="en-US" baseline="-25000"/>
                <a:t>a</a:t>
              </a:r>
            </a:p>
          </p:txBody>
        </p:sp>
        <p:sp>
          <p:nvSpPr>
            <p:cNvPr id="31764" name="Text Box 43"/>
            <p:cNvSpPr txBox="1">
              <a:spLocks noChangeArrowheads="1"/>
            </p:cNvSpPr>
            <p:nvPr/>
          </p:nvSpPr>
          <p:spPr bwMode="auto">
            <a:xfrm>
              <a:off x="4080" y="912"/>
              <a:ext cx="249" cy="231"/>
            </a:xfrm>
            <a:prstGeom prst="rect">
              <a:avLst/>
            </a:prstGeom>
            <a:noFill/>
            <a:ln w="9525">
              <a:noFill/>
              <a:miter lim="800000"/>
              <a:headEnd/>
              <a:tailEnd/>
            </a:ln>
          </p:spPr>
          <p:txBody>
            <a:bodyPr wrap="none">
              <a:spAutoFit/>
            </a:bodyPr>
            <a:lstStyle/>
            <a:p>
              <a:r>
                <a:rPr lang="en-US"/>
                <a:t>L</a:t>
              </a:r>
              <a:r>
                <a:rPr lang="en-US" baseline="-25000"/>
                <a:t>a</a:t>
              </a:r>
            </a:p>
          </p:txBody>
        </p:sp>
        <p:grpSp>
          <p:nvGrpSpPr>
            <p:cNvPr id="31765" name="Group 49"/>
            <p:cNvGrpSpPr>
              <a:grpSpLocks/>
            </p:cNvGrpSpPr>
            <p:nvPr/>
          </p:nvGrpSpPr>
          <p:grpSpPr bwMode="auto">
            <a:xfrm>
              <a:off x="384" y="1104"/>
              <a:ext cx="4992" cy="1556"/>
              <a:chOff x="384" y="1104"/>
              <a:chExt cx="4992" cy="1556"/>
            </a:xfrm>
          </p:grpSpPr>
          <p:pic>
            <p:nvPicPr>
              <p:cNvPr id="31766" name="Picture 4"/>
              <p:cNvPicPr>
                <a:picLocks noChangeAspect="1" noChangeArrowheads="1"/>
              </p:cNvPicPr>
              <p:nvPr/>
            </p:nvPicPr>
            <p:blipFill>
              <a:blip r:embed="rId2"/>
              <a:srcRect/>
              <a:stretch>
                <a:fillRect/>
              </a:stretch>
            </p:blipFill>
            <p:spPr bwMode="auto">
              <a:xfrm>
                <a:off x="523" y="1152"/>
                <a:ext cx="920" cy="208"/>
              </a:xfrm>
              <a:prstGeom prst="rect">
                <a:avLst/>
              </a:prstGeom>
              <a:noFill/>
              <a:ln w="28575">
                <a:noFill/>
                <a:miter lim="800000"/>
                <a:headEnd/>
                <a:tailEnd/>
              </a:ln>
            </p:spPr>
          </p:pic>
          <p:sp>
            <p:nvSpPr>
              <p:cNvPr id="31767" name="Oval 5"/>
              <p:cNvSpPr>
                <a:spLocks noChangeArrowheads="1"/>
              </p:cNvSpPr>
              <p:nvPr/>
            </p:nvSpPr>
            <p:spPr bwMode="auto">
              <a:xfrm>
                <a:off x="2544" y="1632"/>
                <a:ext cx="624" cy="624"/>
              </a:xfrm>
              <a:prstGeom prst="ellipse">
                <a:avLst/>
              </a:prstGeom>
              <a:noFill/>
              <a:ln w="28575">
                <a:solidFill>
                  <a:schemeClr val="tx1"/>
                </a:solidFill>
                <a:round/>
                <a:headEnd/>
                <a:tailEnd/>
              </a:ln>
            </p:spPr>
            <p:txBody>
              <a:bodyPr wrap="none" anchor="ctr"/>
              <a:lstStyle/>
              <a:p>
                <a:endParaRPr lang="ar-SY"/>
              </a:p>
            </p:txBody>
          </p:sp>
          <p:sp>
            <p:nvSpPr>
              <p:cNvPr id="31768" name="Rectangle 6"/>
              <p:cNvSpPr>
                <a:spLocks noChangeArrowheads="1"/>
              </p:cNvSpPr>
              <p:nvPr/>
            </p:nvSpPr>
            <p:spPr bwMode="auto">
              <a:xfrm>
                <a:off x="2780" y="1584"/>
                <a:ext cx="144" cy="48"/>
              </a:xfrm>
              <a:prstGeom prst="rect">
                <a:avLst/>
              </a:prstGeom>
              <a:noFill/>
              <a:ln w="28575">
                <a:solidFill>
                  <a:schemeClr val="tx1"/>
                </a:solidFill>
                <a:miter lim="800000"/>
                <a:headEnd/>
                <a:tailEnd/>
              </a:ln>
            </p:spPr>
            <p:txBody>
              <a:bodyPr wrap="none" anchor="ctr"/>
              <a:lstStyle/>
              <a:p>
                <a:endParaRPr lang="ar-SY"/>
              </a:p>
            </p:txBody>
          </p:sp>
          <p:sp>
            <p:nvSpPr>
              <p:cNvPr id="31769" name="Rectangle 7"/>
              <p:cNvSpPr>
                <a:spLocks noChangeArrowheads="1"/>
              </p:cNvSpPr>
              <p:nvPr/>
            </p:nvSpPr>
            <p:spPr bwMode="auto">
              <a:xfrm>
                <a:off x="2780" y="2256"/>
                <a:ext cx="144" cy="48"/>
              </a:xfrm>
              <a:prstGeom prst="rect">
                <a:avLst/>
              </a:prstGeom>
              <a:noFill/>
              <a:ln w="28575">
                <a:solidFill>
                  <a:schemeClr val="tx1"/>
                </a:solidFill>
                <a:miter lim="800000"/>
                <a:headEnd/>
                <a:tailEnd/>
              </a:ln>
            </p:spPr>
            <p:txBody>
              <a:bodyPr wrap="none" anchor="ctr"/>
              <a:lstStyle/>
              <a:p>
                <a:endParaRPr lang="ar-SY"/>
              </a:p>
            </p:txBody>
          </p:sp>
          <p:sp>
            <p:nvSpPr>
              <p:cNvPr id="31770" name="Line 10"/>
              <p:cNvSpPr>
                <a:spLocks noChangeShapeType="1"/>
              </p:cNvSpPr>
              <p:nvPr/>
            </p:nvSpPr>
            <p:spPr bwMode="auto">
              <a:xfrm flipV="1">
                <a:off x="2234" y="1282"/>
                <a:ext cx="0" cy="336"/>
              </a:xfrm>
              <a:prstGeom prst="line">
                <a:avLst/>
              </a:prstGeom>
              <a:noFill/>
              <a:ln w="28575">
                <a:solidFill>
                  <a:schemeClr val="tx1"/>
                </a:solidFill>
                <a:round/>
                <a:headEnd/>
                <a:tailEnd/>
              </a:ln>
            </p:spPr>
            <p:txBody>
              <a:bodyPr/>
              <a:lstStyle/>
              <a:p>
                <a:endParaRPr lang="ar-SA"/>
              </a:p>
            </p:txBody>
          </p:sp>
          <p:sp>
            <p:nvSpPr>
              <p:cNvPr id="31771" name="Line 11"/>
              <p:cNvSpPr>
                <a:spLocks noChangeShapeType="1"/>
              </p:cNvSpPr>
              <p:nvPr/>
            </p:nvSpPr>
            <p:spPr bwMode="auto">
              <a:xfrm>
                <a:off x="2828" y="2640"/>
                <a:ext cx="2016" cy="0"/>
              </a:xfrm>
              <a:prstGeom prst="line">
                <a:avLst/>
              </a:prstGeom>
              <a:noFill/>
              <a:ln w="28575">
                <a:solidFill>
                  <a:schemeClr val="tx1"/>
                </a:solidFill>
                <a:round/>
                <a:headEnd/>
                <a:tailEnd/>
              </a:ln>
            </p:spPr>
            <p:txBody>
              <a:bodyPr/>
              <a:lstStyle/>
              <a:p>
                <a:endParaRPr lang="ar-SA"/>
              </a:p>
            </p:txBody>
          </p:sp>
          <p:sp>
            <p:nvSpPr>
              <p:cNvPr id="31772" name="Oval 12"/>
              <p:cNvSpPr>
                <a:spLocks noChangeArrowheads="1"/>
              </p:cNvSpPr>
              <p:nvPr/>
            </p:nvSpPr>
            <p:spPr bwMode="auto">
              <a:xfrm flipV="1">
                <a:off x="4844" y="2608"/>
                <a:ext cx="52" cy="52"/>
              </a:xfrm>
              <a:prstGeom prst="ellipse">
                <a:avLst/>
              </a:prstGeom>
              <a:noFill/>
              <a:ln w="28575">
                <a:solidFill>
                  <a:schemeClr val="tx1"/>
                </a:solidFill>
                <a:round/>
                <a:headEnd/>
                <a:tailEnd/>
              </a:ln>
            </p:spPr>
            <p:txBody>
              <a:bodyPr wrap="none" anchor="ctr"/>
              <a:lstStyle/>
              <a:p>
                <a:endParaRPr lang="ar-SY"/>
              </a:p>
            </p:txBody>
          </p:sp>
          <p:sp>
            <p:nvSpPr>
              <p:cNvPr id="31773" name="Text Box 13"/>
              <p:cNvSpPr txBox="1">
                <a:spLocks noChangeArrowheads="1"/>
              </p:cNvSpPr>
              <p:nvPr/>
            </p:nvSpPr>
            <p:spPr bwMode="auto">
              <a:xfrm>
                <a:off x="3164" y="1488"/>
                <a:ext cx="394" cy="922"/>
              </a:xfrm>
              <a:prstGeom prst="rect">
                <a:avLst/>
              </a:prstGeom>
              <a:noFill/>
              <a:ln w="28575">
                <a:noFill/>
                <a:miter lim="800000"/>
                <a:headEnd/>
                <a:tailEnd/>
              </a:ln>
            </p:spPr>
            <p:txBody>
              <a:bodyPr>
                <a:spAutoFit/>
              </a:bodyPr>
              <a:lstStyle/>
              <a:p>
                <a:r>
                  <a:rPr lang="en-US" b="1"/>
                  <a:t>+</a:t>
                </a:r>
              </a:p>
              <a:p>
                <a:endParaRPr lang="en-US" b="1"/>
              </a:p>
              <a:p>
                <a:r>
                  <a:rPr lang="en-US" b="1"/>
                  <a:t>E</a:t>
                </a:r>
                <a:r>
                  <a:rPr lang="en-US" b="1" baseline="-25000"/>
                  <a:t>a</a:t>
                </a:r>
              </a:p>
              <a:p>
                <a:endParaRPr lang="en-US" b="1" baseline="-25000"/>
              </a:p>
              <a:p>
                <a:endParaRPr lang="en-US" b="1" baseline="-25000"/>
              </a:p>
              <a:p>
                <a:r>
                  <a:rPr lang="en-US" b="1" baseline="-25000">
                    <a:sym typeface="Symbol" pitchFamily="18" charset="2"/>
                  </a:rPr>
                  <a:t></a:t>
                </a:r>
              </a:p>
            </p:txBody>
          </p:sp>
          <p:sp>
            <p:nvSpPr>
              <p:cNvPr id="31774" name="Oval 16"/>
              <p:cNvSpPr>
                <a:spLocks noChangeArrowheads="1"/>
              </p:cNvSpPr>
              <p:nvPr/>
            </p:nvSpPr>
            <p:spPr bwMode="auto">
              <a:xfrm flipV="1">
                <a:off x="4796" y="1224"/>
                <a:ext cx="52" cy="52"/>
              </a:xfrm>
              <a:prstGeom prst="ellipse">
                <a:avLst/>
              </a:prstGeom>
              <a:noFill/>
              <a:ln w="28575">
                <a:solidFill>
                  <a:schemeClr val="tx1"/>
                </a:solidFill>
                <a:round/>
                <a:headEnd/>
                <a:tailEnd/>
              </a:ln>
            </p:spPr>
            <p:txBody>
              <a:bodyPr wrap="none" anchor="ctr"/>
              <a:lstStyle/>
              <a:p>
                <a:endParaRPr lang="ar-SY"/>
              </a:p>
            </p:txBody>
          </p:sp>
          <p:pic>
            <p:nvPicPr>
              <p:cNvPr id="31775" name="Picture 19"/>
              <p:cNvPicPr>
                <a:picLocks noChangeAspect="1" noChangeArrowheads="1"/>
              </p:cNvPicPr>
              <p:nvPr/>
            </p:nvPicPr>
            <p:blipFill>
              <a:blip r:embed="rId3"/>
              <a:srcRect/>
              <a:stretch>
                <a:fillRect/>
              </a:stretch>
            </p:blipFill>
            <p:spPr bwMode="auto">
              <a:xfrm>
                <a:off x="2741" y="1121"/>
                <a:ext cx="1008" cy="259"/>
              </a:xfrm>
              <a:prstGeom prst="rect">
                <a:avLst/>
              </a:prstGeom>
              <a:noFill/>
              <a:ln w="9525">
                <a:noFill/>
                <a:miter lim="800000"/>
                <a:headEnd/>
                <a:tailEnd/>
              </a:ln>
            </p:spPr>
          </p:pic>
          <p:pic>
            <p:nvPicPr>
              <p:cNvPr id="31776" name="Picture 20"/>
              <p:cNvPicPr>
                <a:picLocks noChangeAspect="1" noChangeArrowheads="1"/>
              </p:cNvPicPr>
              <p:nvPr/>
            </p:nvPicPr>
            <p:blipFill>
              <a:blip r:embed="rId2"/>
              <a:srcRect/>
              <a:stretch>
                <a:fillRect/>
              </a:stretch>
            </p:blipFill>
            <p:spPr bwMode="auto">
              <a:xfrm>
                <a:off x="3590" y="1104"/>
                <a:ext cx="1248" cy="208"/>
              </a:xfrm>
              <a:prstGeom prst="rect">
                <a:avLst/>
              </a:prstGeom>
              <a:noFill/>
              <a:ln w="28575">
                <a:noFill/>
                <a:miter lim="800000"/>
                <a:headEnd/>
                <a:tailEnd/>
              </a:ln>
            </p:spPr>
          </p:pic>
          <p:pic>
            <p:nvPicPr>
              <p:cNvPr id="31777" name="Picture 21"/>
              <p:cNvPicPr>
                <a:picLocks noChangeAspect="1" noChangeArrowheads="1"/>
              </p:cNvPicPr>
              <p:nvPr/>
            </p:nvPicPr>
            <p:blipFill>
              <a:blip r:embed="rId3"/>
              <a:srcRect/>
              <a:stretch>
                <a:fillRect/>
              </a:stretch>
            </p:blipFill>
            <p:spPr bwMode="auto">
              <a:xfrm>
                <a:off x="1338" y="1169"/>
                <a:ext cx="952" cy="245"/>
              </a:xfrm>
              <a:prstGeom prst="rect">
                <a:avLst/>
              </a:prstGeom>
              <a:noFill/>
              <a:ln w="9525">
                <a:noFill/>
                <a:miter lim="800000"/>
                <a:headEnd/>
                <a:tailEnd/>
              </a:ln>
            </p:spPr>
          </p:pic>
          <p:pic>
            <p:nvPicPr>
              <p:cNvPr id="31778" name="Picture 23"/>
              <p:cNvPicPr>
                <a:picLocks noChangeAspect="1" noChangeArrowheads="1"/>
              </p:cNvPicPr>
              <p:nvPr/>
            </p:nvPicPr>
            <p:blipFill>
              <a:blip r:embed="rId3"/>
              <a:srcRect/>
              <a:stretch>
                <a:fillRect/>
              </a:stretch>
            </p:blipFill>
            <p:spPr bwMode="auto">
              <a:xfrm rot="5400000">
                <a:off x="1754" y="1793"/>
                <a:ext cx="952" cy="245"/>
              </a:xfrm>
              <a:prstGeom prst="rect">
                <a:avLst/>
              </a:prstGeom>
              <a:noFill/>
              <a:ln w="9525">
                <a:noFill/>
                <a:miter lim="800000"/>
                <a:headEnd/>
                <a:tailEnd/>
              </a:ln>
            </p:spPr>
          </p:pic>
          <p:sp>
            <p:nvSpPr>
              <p:cNvPr id="31779" name="Line 24"/>
              <p:cNvSpPr>
                <a:spLocks noChangeShapeType="1"/>
              </p:cNvSpPr>
              <p:nvPr/>
            </p:nvSpPr>
            <p:spPr bwMode="auto">
              <a:xfrm flipV="1">
                <a:off x="2832" y="1248"/>
                <a:ext cx="0" cy="336"/>
              </a:xfrm>
              <a:prstGeom prst="line">
                <a:avLst/>
              </a:prstGeom>
              <a:noFill/>
              <a:ln w="28575">
                <a:solidFill>
                  <a:schemeClr val="tx1"/>
                </a:solidFill>
                <a:round/>
                <a:headEnd/>
                <a:tailEnd/>
              </a:ln>
            </p:spPr>
            <p:txBody>
              <a:bodyPr/>
              <a:lstStyle/>
              <a:p>
                <a:endParaRPr lang="ar-SA"/>
              </a:p>
            </p:txBody>
          </p:sp>
          <p:sp>
            <p:nvSpPr>
              <p:cNvPr id="31780" name="Line 25"/>
              <p:cNvSpPr>
                <a:spLocks noChangeAspect="1" noChangeShapeType="1"/>
              </p:cNvSpPr>
              <p:nvPr/>
            </p:nvSpPr>
            <p:spPr bwMode="auto">
              <a:xfrm flipV="1">
                <a:off x="2241" y="2244"/>
                <a:ext cx="0" cy="348"/>
              </a:xfrm>
              <a:prstGeom prst="line">
                <a:avLst/>
              </a:prstGeom>
              <a:noFill/>
              <a:ln w="28575">
                <a:solidFill>
                  <a:schemeClr val="tx1"/>
                </a:solidFill>
                <a:round/>
                <a:headEnd/>
                <a:tailEnd/>
              </a:ln>
            </p:spPr>
            <p:txBody>
              <a:bodyPr/>
              <a:lstStyle/>
              <a:p>
                <a:endParaRPr lang="ar-SA"/>
              </a:p>
            </p:txBody>
          </p:sp>
          <p:sp>
            <p:nvSpPr>
              <p:cNvPr id="31781" name="Line 26"/>
              <p:cNvSpPr>
                <a:spLocks noChangeShapeType="1"/>
              </p:cNvSpPr>
              <p:nvPr/>
            </p:nvSpPr>
            <p:spPr bwMode="auto">
              <a:xfrm flipV="1">
                <a:off x="2832" y="2304"/>
                <a:ext cx="0" cy="336"/>
              </a:xfrm>
              <a:prstGeom prst="line">
                <a:avLst/>
              </a:prstGeom>
              <a:noFill/>
              <a:ln w="28575">
                <a:solidFill>
                  <a:schemeClr val="tx1"/>
                </a:solidFill>
                <a:round/>
                <a:headEnd/>
                <a:tailEnd/>
              </a:ln>
            </p:spPr>
            <p:txBody>
              <a:bodyPr/>
              <a:lstStyle/>
              <a:p>
                <a:endParaRPr lang="ar-SA"/>
              </a:p>
            </p:txBody>
          </p:sp>
          <p:sp>
            <p:nvSpPr>
              <p:cNvPr id="31782" name="Line 27"/>
              <p:cNvSpPr>
                <a:spLocks noChangeShapeType="1"/>
              </p:cNvSpPr>
              <p:nvPr/>
            </p:nvSpPr>
            <p:spPr bwMode="auto">
              <a:xfrm>
                <a:off x="581" y="2592"/>
                <a:ext cx="1670" cy="0"/>
              </a:xfrm>
              <a:prstGeom prst="line">
                <a:avLst/>
              </a:prstGeom>
              <a:noFill/>
              <a:ln w="28575">
                <a:solidFill>
                  <a:schemeClr val="tx1"/>
                </a:solidFill>
                <a:round/>
                <a:headEnd/>
                <a:tailEnd/>
              </a:ln>
            </p:spPr>
            <p:txBody>
              <a:bodyPr/>
              <a:lstStyle/>
              <a:p>
                <a:endParaRPr lang="ar-SA"/>
              </a:p>
            </p:txBody>
          </p:sp>
          <p:sp>
            <p:nvSpPr>
              <p:cNvPr id="31783" name="Oval 28"/>
              <p:cNvSpPr>
                <a:spLocks noChangeArrowheads="1"/>
              </p:cNvSpPr>
              <p:nvPr/>
            </p:nvSpPr>
            <p:spPr bwMode="auto">
              <a:xfrm flipV="1">
                <a:off x="528" y="2562"/>
                <a:ext cx="52" cy="52"/>
              </a:xfrm>
              <a:prstGeom prst="ellipse">
                <a:avLst/>
              </a:prstGeom>
              <a:noFill/>
              <a:ln w="28575">
                <a:solidFill>
                  <a:schemeClr val="tx1"/>
                </a:solidFill>
                <a:round/>
                <a:headEnd/>
                <a:tailEnd/>
              </a:ln>
            </p:spPr>
            <p:txBody>
              <a:bodyPr wrap="none" anchor="ctr"/>
              <a:lstStyle/>
              <a:p>
                <a:endParaRPr lang="ar-SY"/>
              </a:p>
            </p:txBody>
          </p:sp>
          <p:sp>
            <p:nvSpPr>
              <p:cNvPr id="31784" name="Oval 30"/>
              <p:cNvSpPr>
                <a:spLocks noChangeArrowheads="1"/>
              </p:cNvSpPr>
              <p:nvPr/>
            </p:nvSpPr>
            <p:spPr bwMode="auto">
              <a:xfrm flipV="1">
                <a:off x="523" y="1248"/>
                <a:ext cx="52" cy="52"/>
              </a:xfrm>
              <a:prstGeom prst="ellipse">
                <a:avLst/>
              </a:prstGeom>
              <a:noFill/>
              <a:ln w="28575">
                <a:solidFill>
                  <a:schemeClr val="tx1"/>
                </a:solidFill>
                <a:round/>
                <a:headEnd/>
                <a:tailEnd/>
              </a:ln>
            </p:spPr>
            <p:txBody>
              <a:bodyPr wrap="none" anchor="ctr"/>
              <a:lstStyle/>
              <a:p>
                <a:endParaRPr lang="ar-SY"/>
              </a:p>
            </p:txBody>
          </p:sp>
          <p:pic>
            <p:nvPicPr>
              <p:cNvPr id="31785" name="Picture 31"/>
              <p:cNvPicPr>
                <a:picLocks noChangeAspect="1" noChangeArrowheads="1"/>
              </p:cNvPicPr>
              <p:nvPr/>
            </p:nvPicPr>
            <p:blipFill>
              <a:blip r:embed="rId3"/>
              <a:srcRect/>
              <a:stretch>
                <a:fillRect/>
              </a:stretch>
            </p:blipFill>
            <p:spPr bwMode="auto">
              <a:xfrm rot="5400000">
                <a:off x="4522" y="1766"/>
                <a:ext cx="1008" cy="259"/>
              </a:xfrm>
              <a:prstGeom prst="rect">
                <a:avLst/>
              </a:prstGeom>
              <a:noFill/>
              <a:ln w="9525">
                <a:noFill/>
                <a:miter lim="800000"/>
                <a:headEnd/>
                <a:tailEnd/>
              </a:ln>
            </p:spPr>
          </p:pic>
          <p:sp>
            <p:nvSpPr>
              <p:cNvPr id="31786" name="Line 33"/>
              <p:cNvSpPr>
                <a:spLocks noChangeShapeType="1"/>
              </p:cNvSpPr>
              <p:nvPr/>
            </p:nvSpPr>
            <p:spPr bwMode="auto">
              <a:xfrm>
                <a:off x="4848" y="1248"/>
                <a:ext cx="192" cy="0"/>
              </a:xfrm>
              <a:prstGeom prst="line">
                <a:avLst/>
              </a:prstGeom>
              <a:noFill/>
              <a:ln w="28575">
                <a:solidFill>
                  <a:schemeClr val="tx1"/>
                </a:solidFill>
                <a:round/>
                <a:headEnd/>
                <a:tailEnd/>
              </a:ln>
            </p:spPr>
            <p:txBody>
              <a:bodyPr/>
              <a:lstStyle/>
              <a:p>
                <a:endParaRPr lang="ar-SA"/>
              </a:p>
            </p:txBody>
          </p:sp>
          <p:sp>
            <p:nvSpPr>
              <p:cNvPr id="31787" name="Line 34"/>
              <p:cNvSpPr>
                <a:spLocks noChangeAspect="1" noChangeShapeType="1"/>
              </p:cNvSpPr>
              <p:nvPr/>
            </p:nvSpPr>
            <p:spPr bwMode="auto">
              <a:xfrm flipV="1">
                <a:off x="5040" y="1248"/>
                <a:ext cx="0" cy="348"/>
              </a:xfrm>
              <a:prstGeom prst="line">
                <a:avLst/>
              </a:prstGeom>
              <a:noFill/>
              <a:ln w="28575">
                <a:solidFill>
                  <a:schemeClr val="tx1"/>
                </a:solidFill>
                <a:round/>
                <a:headEnd/>
                <a:tailEnd/>
              </a:ln>
            </p:spPr>
            <p:txBody>
              <a:bodyPr/>
              <a:lstStyle/>
              <a:p>
                <a:endParaRPr lang="ar-SA"/>
              </a:p>
            </p:txBody>
          </p:sp>
          <p:sp>
            <p:nvSpPr>
              <p:cNvPr id="31788" name="Line 35"/>
              <p:cNvSpPr>
                <a:spLocks noChangeAspect="1" noChangeShapeType="1"/>
              </p:cNvSpPr>
              <p:nvPr/>
            </p:nvSpPr>
            <p:spPr bwMode="auto">
              <a:xfrm flipV="1">
                <a:off x="5040" y="2304"/>
                <a:ext cx="0" cy="348"/>
              </a:xfrm>
              <a:prstGeom prst="line">
                <a:avLst/>
              </a:prstGeom>
              <a:noFill/>
              <a:ln w="28575">
                <a:solidFill>
                  <a:schemeClr val="tx1"/>
                </a:solidFill>
                <a:round/>
                <a:headEnd/>
                <a:tailEnd/>
              </a:ln>
            </p:spPr>
            <p:txBody>
              <a:bodyPr/>
              <a:lstStyle/>
              <a:p>
                <a:endParaRPr lang="ar-SA"/>
              </a:p>
            </p:txBody>
          </p:sp>
          <p:sp>
            <p:nvSpPr>
              <p:cNvPr id="31789" name="Line 36"/>
              <p:cNvSpPr>
                <a:spLocks noChangeShapeType="1"/>
              </p:cNvSpPr>
              <p:nvPr/>
            </p:nvSpPr>
            <p:spPr bwMode="auto">
              <a:xfrm>
                <a:off x="4896" y="2640"/>
                <a:ext cx="144" cy="0"/>
              </a:xfrm>
              <a:prstGeom prst="line">
                <a:avLst/>
              </a:prstGeom>
              <a:noFill/>
              <a:ln w="28575">
                <a:solidFill>
                  <a:schemeClr val="tx1"/>
                </a:solidFill>
                <a:round/>
                <a:headEnd/>
                <a:tailEnd/>
              </a:ln>
            </p:spPr>
            <p:txBody>
              <a:bodyPr/>
              <a:lstStyle/>
              <a:p>
                <a:endParaRPr lang="ar-SA"/>
              </a:p>
            </p:txBody>
          </p:sp>
          <p:sp>
            <p:nvSpPr>
              <p:cNvPr id="31790" name="Line 37"/>
              <p:cNvSpPr>
                <a:spLocks noChangeShapeType="1"/>
              </p:cNvSpPr>
              <p:nvPr/>
            </p:nvSpPr>
            <p:spPr bwMode="auto">
              <a:xfrm flipV="1">
                <a:off x="4896" y="1776"/>
                <a:ext cx="336" cy="240"/>
              </a:xfrm>
              <a:prstGeom prst="line">
                <a:avLst/>
              </a:prstGeom>
              <a:noFill/>
              <a:ln w="9525">
                <a:solidFill>
                  <a:schemeClr val="tx1"/>
                </a:solidFill>
                <a:round/>
                <a:headEnd/>
                <a:tailEnd type="triangle" w="med" len="med"/>
              </a:ln>
            </p:spPr>
            <p:txBody>
              <a:bodyPr/>
              <a:lstStyle/>
              <a:p>
                <a:endParaRPr lang="ar-SA"/>
              </a:p>
            </p:txBody>
          </p:sp>
          <p:sp>
            <p:nvSpPr>
              <p:cNvPr id="31791" name="Text Box 38"/>
              <p:cNvSpPr txBox="1">
                <a:spLocks noChangeArrowheads="1"/>
              </p:cNvSpPr>
              <p:nvPr/>
            </p:nvSpPr>
            <p:spPr bwMode="auto">
              <a:xfrm>
                <a:off x="816" y="1392"/>
                <a:ext cx="223" cy="231"/>
              </a:xfrm>
              <a:prstGeom prst="rect">
                <a:avLst/>
              </a:prstGeom>
              <a:noFill/>
              <a:ln w="9525">
                <a:noFill/>
                <a:miter lim="800000"/>
                <a:headEnd/>
                <a:tailEnd/>
              </a:ln>
            </p:spPr>
            <p:txBody>
              <a:bodyPr wrap="none">
                <a:spAutoFit/>
              </a:bodyPr>
              <a:lstStyle/>
              <a:p>
                <a:r>
                  <a:rPr lang="en-US"/>
                  <a:t>L</a:t>
                </a:r>
                <a:r>
                  <a:rPr lang="en-US" baseline="-25000"/>
                  <a:t>f</a:t>
                </a:r>
              </a:p>
            </p:txBody>
          </p:sp>
          <p:sp>
            <p:nvSpPr>
              <p:cNvPr id="31792" name="Text Box 39"/>
              <p:cNvSpPr txBox="1">
                <a:spLocks noChangeArrowheads="1"/>
              </p:cNvSpPr>
              <p:nvPr/>
            </p:nvSpPr>
            <p:spPr bwMode="auto">
              <a:xfrm>
                <a:off x="1680" y="1392"/>
                <a:ext cx="295" cy="231"/>
              </a:xfrm>
              <a:prstGeom prst="rect">
                <a:avLst/>
              </a:prstGeom>
              <a:noFill/>
              <a:ln w="9525">
                <a:noFill/>
                <a:miter lim="800000"/>
                <a:headEnd/>
                <a:tailEnd/>
              </a:ln>
            </p:spPr>
            <p:txBody>
              <a:bodyPr wrap="none">
                <a:spAutoFit/>
              </a:bodyPr>
              <a:lstStyle/>
              <a:p>
                <a:r>
                  <a:rPr lang="en-US"/>
                  <a:t>R</a:t>
                </a:r>
                <a:r>
                  <a:rPr lang="en-US" baseline="-25000"/>
                  <a:t>fc</a:t>
                </a:r>
              </a:p>
            </p:txBody>
          </p:sp>
          <p:sp>
            <p:nvSpPr>
              <p:cNvPr id="31793" name="Line 40"/>
              <p:cNvSpPr>
                <a:spLocks noChangeShapeType="1"/>
              </p:cNvSpPr>
              <p:nvPr/>
            </p:nvSpPr>
            <p:spPr bwMode="auto">
              <a:xfrm flipV="1">
                <a:off x="1584" y="1152"/>
                <a:ext cx="432" cy="288"/>
              </a:xfrm>
              <a:prstGeom prst="line">
                <a:avLst/>
              </a:prstGeom>
              <a:noFill/>
              <a:ln w="9525">
                <a:solidFill>
                  <a:schemeClr val="tx1"/>
                </a:solidFill>
                <a:round/>
                <a:headEnd/>
                <a:tailEnd type="triangle" w="med" len="med"/>
              </a:ln>
            </p:spPr>
            <p:txBody>
              <a:bodyPr/>
              <a:lstStyle/>
              <a:p>
                <a:endParaRPr lang="ar-SA"/>
              </a:p>
            </p:txBody>
          </p:sp>
          <p:sp>
            <p:nvSpPr>
              <p:cNvPr id="31794" name="Text Box 41"/>
              <p:cNvSpPr txBox="1">
                <a:spLocks noChangeArrowheads="1"/>
              </p:cNvSpPr>
              <p:nvPr/>
            </p:nvSpPr>
            <p:spPr bwMode="auto">
              <a:xfrm>
                <a:off x="1892" y="1776"/>
                <a:ext cx="316" cy="231"/>
              </a:xfrm>
              <a:prstGeom prst="rect">
                <a:avLst/>
              </a:prstGeom>
              <a:noFill/>
              <a:ln w="9525">
                <a:noFill/>
                <a:miter lim="800000"/>
                <a:headEnd/>
                <a:tailEnd/>
              </a:ln>
            </p:spPr>
            <p:txBody>
              <a:bodyPr wrap="none">
                <a:spAutoFit/>
              </a:bodyPr>
              <a:lstStyle/>
              <a:p>
                <a:r>
                  <a:rPr lang="en-US"/>
                  <a:t>R</a:t>
                </a:r>
                <a:r>
                  <a:rPr lang="en-US" baseline="-25000"/>
                  <a:t>fw</a:t>
                </a:r>
              </a:p>
            </p:txBody>
          </p:sp>
          <p:sp>
            <p:nvSpPr>
              <p:cNvPr id="31795" name="Text Box 44"/>
              <p:cNvSpPr txBox="1">
                <a:spLocks noChangeArrowheads="1"/>
              </p:cNvSpPr>
              <p:nvPr/>
            </p:nvSpPr>
            <p:spPr bwMode="auto">
              <a:xfrm>
                <a:off x="5040" y="1536"/>
                <a:ext cx="336" cy="231"/>
              </a:xfrm>
              <a:prstGeom prst="rect">
                <a:avLst/>
              </a:prstGeom>
              <a:noFill/>
              <a:ln w="9525">
                <a:noFill/>
                <a:miter lim="800000"/>
                <a:headEnd/>
                <a:tailEnd/>
              </a:ln>
            </p:spPr>
            <p:txBody>
              <a:bodyPr>
                <a:spAutoFit/>
              </a:bodyPr>
              <a:lstStyle/>
              <a:p>
                <a:r>
                  <a:rPr lang="en-US"/>
                  <a:t>R</a:t>
                </a:r>
                <a:r>
                  <a:rPr lang="en-US" baseline="-25000"/>
                  <a:t>L</a:t>
                </a:r>
              </a:p>
            </p:txBody>
          </p:sp>
          <p:sp>
            <p:nvSpPr>
              <p:cNvPr id="31796" name="Text Box 46"/>
              <p:cNvSpPr txBox="1">
                <a:spLocks noChangeArrowheads="1"/>
              </p:cNvSpPr>
              <p:nvPr/>
            </p:nvSpPr>
            <p:spPr bwMode="auto">
              <a:xfrm>
                <a:off x="384" y="1440"/>
                <a:ext cx="394" cy="922"/>
              </a:xfrm>
              <a:prstGeom prst="rect">
                <a:avLst/>
              </a:prstGeom>
              <a:noFill/>
              <a:ln w="28575">
                <a:noFill/>
                <a:miter lim="800000"/>
                <a:headEnd/>
                <a:tailEnd/>
              </a:ln>
            </p:spPr>
            <p:txBody>
              <a:bodyPr>
                <a:spAutoFit/>
              </a:bodyPr>
              <a:lstStyle/>
              <a:p>
                <a:r>
                  <a:rPr lang="en-US" b="1"/>
                  <a:t>+</a:t>
                </a:r>
              </a:p>
              <a:p>
                <a:endParaRPr lang="en-US" b="1"/>
              </a:p>
              <a:p>
                <a:r>
                  <a:rPr lang="en-US" b="1"/>
                  <a:t>v</a:t>
                </a:r>
                <a:r>
                  <a:rPr lang="en-US" b="1" baseline="-25000"/>
                  <a:t>f</a:t>
                </a:r>
              </a:p>
              <a:p>
                <a:endParaRPr lang="en-US" b="1" baseline="-25000"/>
              </a:p>
              <a:p>
                <a:endParaRPr lang="en-US" b="1" baseline="-25000"/>
              </a:p>
              <a:p>
                <a:r>
                  <a:rPr lang="en-US" b="1" baseline="-25000">
                    <a:sym typeface="Symbol" pitchFamily="18" charset="2"/>
                  </a:rPr>
                  <a:t></a:t>
                </a:r>
              </a:p>
            </p:txBody>
          </p:sp>
          <p:sp>
            <p:nvSpPr>
              <p:cNvPr id="31797" name="Text Box 47"/>
              <p:cNvSpPr txBox="1">
                <a:spLocks noChangeArrowheads="1"/>
              </p:cNvSpPr>
              <p:nvPr/>
            </p:nvSpPr>
            <p:spPr bwMode="auto">
              <a:xfrm>
                <a:off x="4608" y="1488"/>
                <a:ext cx="394" cy="922"/>
              </a:xfrm>
              <a:prstGeom prst="rect">
                <a:avLst/>
              </a:prstGeom>
              <a:noFill/>
              <a:ln w="28575">
                <a:noFill/>
                <a:miter lim="800000"/>
                <a:headEnd/>
                <a:tailEnd/>
              </a:ln>
            </p:spPr>
            <p:txBody>
              <a:bodyPr>
                <a:spAutoFit/>
              </a:bodyPr>
              <a:lstStyle/>
              <a:p>
                <a:r>
                  <a:rPr lang="en-US" b="1"/>
                  <a:t>+</a:t>
                </a:r>
              </a:p>
              <a:p>
                <a:endParaRPr lang="en-US" b="1"/>
              </a:p>
              <a:p>
                <a:r>
                  <a:rPr lang="en-US" b="1"/>
                  <a:t>V</a:t>
                </a:r>
                <a:r>
                  <a:rPr lang="en-US" b="1" baseline="-25000"/>
                  <a:t>t</a:t>
                </a:r>
              </a:p>
              <a:p>
                <a:endParaRPr lang="en-US" b="1" baseline="-25000"/>
              </a:p>
              <a:p>
                <a:endParaRPr lang="en-US" b="1" baseline="-25000"/>
              </a:p>
              <a:p>
                <a:r>
                  <a:rPr lang="en-US" b="1" baseline="-25000">
                    <a:sym typeface="Symbol" pitchFamily="18" charset="2"/>
                  </a:rPr>
                  <a:t></a:t>
                </a:r>
              </a:p>
            </p:txBody>
          </p:sp>
        </p:grpSp>
      </p:grpSp>
      <p:sp>
        <p:nvSpPr>
          <p:cNvPr id="11312" name="Oval 48"/>
          <p:cNvSpPr>
            <a:spLocks noChangeArrowheads="1"/>
          </p:cNvSpPr>
          <p:nvPr/>
        </p:nvSpPr>
        <p:spPr bwMode="auto">
          <a:xfrm>
            <a:off x="1066800" y="1676400"/>
            <a:ext cx="1143000" cy="609600"/>
          </a:xfrm>
          <a:prstGeom prst="ellipse">
            <a:avLst/>
          </a:prstGeom>
          <a:noFill/>
          <a:ln w="38100">
            <a:solidFill>
              <a:srgbClr val="FF0000"/>
            </a:solidFill>
            <a:round/>
            <a:headEnd/>
            <a:tailEnd/>
          </a:ln>
        </p:spPr>
        <p:txBody>
          <a:bodyPr wrap="none" anchor="ctr"/>
          <a:lstStyle/>
          <a:p>
            <a:endParaRPr lang="ar-SY"/>
          </a:p>
        </p:txBody>
      </p:sp>
      <p:sp>
        <p:nvSpPr>
          <p:cNvPr id="31750" name="Rectangle 51"/>
          <p:cNvSpPr>
            <a:spLocks noChangeArrowheads="1"/>
          </p:cNvSpPr>
          <p:nvPr/>
        </p:nvSpPr>
        <p:spPr bwMode="auto">
          <a:xfrm rot="-2639695">
            <a:off x="3622675" y="3554413"/>
            <a:ext cx="609600" cy="76200"/>
          </a:xfrm>
          <a:prstGeom prst="rect">
            <a:avLst/>
          </a:prstGeom>
          <a:noFill/>
          <a:ln w="9525">
            <a:solidFill>
              <a:schemeClr val="tx1"/>
            </a:solidFill>
            <a:miter lim="800000"/>
            <a:headEnd/>
            <a:tailEnd/>
          </a:ln>
        </p:spPr>
        <p:txBody>
          <a:bodyPr wrap="none" anchor="ctr"/>
          <a:lstStyle/>
          <a:p>
            <a:endParaRPr lang="ar-SY"/>
          </a:p>
        </p:txBody>
      </p:sp>
      <p:sp>
        <p:nvSpPr>
          <p:cNvPr id="31751" name="Freeform 54"/>
          <p:cNvSpPr>
            <a:spLocks/>
          </p:cNvSpPr>
          <p:nvPr/>
        </p:nvSpPr>
        <p:spPr bwMode="auto">
          <a:xfrm>
            <a:off x="3733800" y="3505200"/>
            <a:ext cx="292100" cy="254000"/>
          </a:xfrm>
          <a:custGeom>
            <a:avLst/>
            <a:gdLst>
              <a:gd name="T0" fmla="*/ 2147483647 w 184"/>
              <a:gd name="T1" fmla="*/ 2147483647 h 160"/>
              <a:gd name="T2" fmla="*/ 2147483647 w 184"/>
              <a:gd name="T3" fmla="*/ 2147483647 h 160"/>
              <a:gd name="T4" fmla="*/ 2147483647 w 184"/>
              <a:gd name="T5" fmla="*/ 2147483647 h 160"/>
              <a:gd name="T6" fmla="*/ 2147483647 w 184"/>
              <a:gd name="T7" fmla="*/ 2147483647 h 160"/>
              <a:gd name="T8" fmla="*/ 2147483647 w 184"/>
              <a:gd name="T9" fmla="*/ 2147483647 h 160"/>
              <a:gd name="T10" fmla="*/ 2147483647 w 184"/>
              <a:gd name="T11" fmla="*/ 0 h 160"/>
              <a:gd name="T12" fmla="*/ 2147483647 w 184"/>
              <a:gd name="T13" fmla="*/ 0 h 160"/>
              <a:gd name="T14" fmla="*/ 0 w 184"/>
              <a:gd name="T15" fmla="*/ 2147483647 h 160"/>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60"/>
              <a:gd name="T26" fmla="*/ 184 w 184"/>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60">
                <a:moveTo>
                  <a:pt x="156" y="160"/>
                </a:moveTo>
                <a:lnTo>
                  <a:pt x="184" y="108"/>
                </a:lnTo>
                <a:lnTo>
                  <a:pt x="184" y="76"/>
                </a:lnTo>
                <a:lnTo>
                  <a:pt x="160" y="40"/>
                </a:lnTo>
                <a:lnTo>
                  <a:pt x="132" y="16"/>
                </a:lnTo>
                <a:lnTo>
                  <a:pt x="92" y="0"/>
                </a:lnTo>
                <a:lnTo>
                  <a:pt x="56" y="0"/>
                </a:lnTo>
                <a:lnTo>
                  <a:pt x="0" y="16"/>
                </a:lnTo>
              </a:path>
            </a:pathLst>
          </a:custGeom>
          <a:noFill/>
          <a:ln w="28575">
            <a:solidFill>
              <a:schemeClr val="tx1"/>
            </a:solidFill>
            <a:round/>
            <a:headEnd/>
            <a:tailEnd type="triangle" w="med" len="med"/>
          </a:ln>
        </p:spPr>
        <p:txBody>
          <a:bodyPr/>
          <a:lstStyle/>
          <a:p>
            <a:endParaRPr lang="ar-SY"/>
          </a:p>
        </p:txBody>
      </p:sp>
      <p:sp>
        <p:nvSpPr>
          <p:cNvPr id="11319" name="Text Box 55"/>
          <p:cNvSpPr txBox="1">
            <a:spLocks noChangeArrowheads="1"/>
          </p:cNvSpPr>
          <p:nvPr/>
        </p:nvSpPr>
        <p:spPr bwMode="auto">
          <a:xfrm>
            <a:off x="669925" y="4684713"/>
            <a:ext cx="3059113" cy="366712"/>
          </a:xfrm>
          <a:prstGeom prst="rect">
            <a:avLst/>
          </a:prstGeom>
          <a:noFill/>
          <a:ln w="9525">
            <a:noFill/>
            <a:miter lim="800000"/>
            <a:headEnd/>
            <a:tailEnd/>
          </a:ln>
        </p:spPr>
        <p:txBody>
          <a:bodyPr wrap="none">
            <a:spAutoFit/>
          </a:bodyPr>
          <a:lstStyle/>
          <a:p>
            <a:r>
              <a:rPr lang="en-US"/>
              <a:t>L</a:t>
            </a:r>
            <a:r>
              <a:rPr lang="en-US" baseline="-25000"/>
              <a:t>f</a:t>
            </a:r>
            <a:r>
              <a:rPr lang="en-US"/>
              <a:t> - Field winding inductance</a:t>
            </a:r>
          </a:p>
        </p:txBody>
      </p:sp>
      <p:sp>
        <p:nvSpPr>
          <p:cNvPr id="11320" name="Oval 56"/>
          <p:cNvSpPr>
            <a:spLocks noChangeArrowheads="1"/>
          </p:cNvSpPr>
          <p:nvPr/>
        </p:nvSpPr>
        <p:spPr bwMode="auto">
          <a:xfrm>
            <a:off x="2362200" y="1676400"/>
            <a:ext cx="1143000" cy="609600"/>
          </a:xfrm>
          <a:prstGeom prst="ellipse">
            <a:avLst/>
          </a:prstGeom>
          <a:noFill/>
          <a:ln w="38100">
            <a:solidFill>
              <a:srgbClr val="FF0000"/>
            </a:solidFill>
            <a:round/>
            <a:headEnd/>
            <a:tailEnd/>
          </a:ln>
        </p:spPr>
        <p:txBody>
          <a:bodyPr wrap="none" anchor="ctr"/>
          <a:lstStyle/>
          <a:p>
            <a:endParaRPr lang="ar-SY"/>
          </a:p>
        </p:txBody>
      </p:sp>
      <p:sp>
        <p:nvSpPr>
          <p:cNvPr id="11321" name="Text Box 57"/>
          <p:cNvSpPr txBox="1">
            <a:spLocks noChangeArrowheads="1"/>
          </p:cNvSpPr>
          <p:nvPr/>
        </p:nvSpPr>
        <p:spPr bwMode="auto">
          <a:xfrm>
            <a:off x="685800" y="5334000"/>
            <a:ext cx="3148013" cy="366713"/>
          </a:xfrm>
          <a:prstGeom prst="rect">
            <a:avLst/>
          </a:prstGeom>
          <a:noFill/>
          <a:ln w="9525">
            <a:noFill/>
            <a:miter lim="800000"/>
            <a:headEnd/>
            <a:tailEnd/>
          </a:ln>
        </p:spPr>
        <p:txBody>
          <a:bodyPr wrap="none">
            <a:spAutoFit/>
          </a:bodyPr>
          <a:lstStyle/>
          <a:p>
            <a:r>
              <a:rPr lang="en-US"/>
              <a:t>R</a:t>
            </a:r>
            <a:r>
              <a:rPr lang="en-US" baseline="-25000"/>
              <a:t>fc</a:t>
            </a:r>
            <a:r>
              <a:rPr lang="en-US"/>
              <a:t> – External field resistance</a:t>
            </a:r>
          </a:p>
        </p:txBody>
      </p:sp>
      <p:sp>
        <p:nvSpPr>
          <p:cNvPr id="11322" name="Oval 58"/>
          <p:cNvSpPr>
            <a:spLocks noChangeArrowheads="1"/>
          </p:cNvSpPr>
          <p:nvPr/>
        </p:nvSpPr>
        <p:spPr bwMode="auto">
          <a:xfrm>
            <a:off x="3200400" y="2590800"/>
            <a:ext cx="685800" cy="838200"/>
          </a:xfrm>
          <a:prstGeom prst="ellipse">
            <a:avLst/>
          </a:prstGeom>
          <a:noFill/>
          <a:ln w="38100">
            <a:solidFill>
              <a:srgbClr val="FF0000"/>
            </a:solidFill>
            <a:round/>
            <a:headEnd/>
            <a:tailEnd/>
          </a:ln>
        </p:spPr>
        <p:txBody>
          <a:bodyPr wrap="none" anchor="ctr"/>
          <a:lstStyle/>
          <a:p>
            <a:endParaRPr lang="ar-SY"/>
          </a:p>
        </p:txBody>
      </p:sp>
      <p:sp>
        <p:nvSpPr>
          <p:cNvPr id="11323" name="Text Box 59"/>
          <p:cNvSpPr txBox="1">
            <a:spLocks noChangeArrowheads="1"/>
          </p:cNvSpPr>
          <p:nvPr/>
        </p:nvSpPr>
        <p:spPr bwMode="auto">
          <a:xfrm>
            <a:off x="685800" y="6096000"/>
            <a:ext cx="3194050" cy="366713"/>
          </a:xfrm>
          <a:prstGeom prst="rect">
            <a:avLst/>
          </a:prstGeom>
          <a:noFill/>
          <a:ln w="9525">
            <a:noFill/>
            <a:miter lim="800000"/>
            <a:headEnd/>
            <a:tailEnd/>
          </a:ln>
        </p:spPr>
        <p:txBody>
          <a:bodyPr wrap="none">
            <a:spAutoFit/>
          </a:bodyPr>
          <a:lstStyle/>
          <a:p>
            <a:r>
              <a:rPr lang="en-US"/>
              <a:t>R</a:t>
            </a:r>
            <a:r>
              <a:rPr lang="en-US" baseline="-25000"/>
              <a:t>fw</a:t>
            </a:r>
            <a:r>
              <a:rPr lang="en-US"/>
              <a:t> – Field winding resistance</a:t>
            </a:r>
          </a:p>
        </p:txBody>
      </p:sp>
      <p:sp>
        <p:nvSpPr>
          <p:cNvPr id="11324" name="Oval 60"/>
          <p:cNvSpPr>
            <a:spLocks noChangeArrowheads="1"/>
          </p:cNvSpPr>
          <p:nvPr/>
        </p:nvSpPr>
        <p:spPr bwMode="auto">
          <a:xfrm>
            <a:off x="4572000" y="1600200"/>
            <a:ext cx="1143000" cy="609600"/>
          </a:xfrm>
          <a:prstGeom prst="ellipse">
            <a:avLst/>
          </a:prstGeom>
          <a:noFill/>
          <a:ln w="38100">
            <a:solidFill>
              <a:srgbClr val="FF0000"/>
            </a:solidFill>
            <a:round/>
            <a:headEnd/>
            <a:tailEnd/>
          </a:ln>
        </p:spPr>
        <p:txBody>
          <a:bodyPr wrap="none" anchor="ctr"/>
          <a:lstStyle/>
          <a:p>
            <a:endParaRPr lang="ar-SY"/>
          </a:p>
        </p:txBody>
      </p:sp>
      <p:sp>
        <p:nvSpPr>
          <p:cNvPr id="11325" name="Text Box 61"/>
          <p:cNvSpPr txBox="1">
            <a:spLocks noChangeArrowheads="1"/>
          </p:cNvSpPr>
          <p:nvPr/>
        </p:nvSpPr>
        <p:spPr bwMode="auto">
          <a:xfrm>
            <a:off x="4267200" y="4648200"/>
            <a:ext cx="3570288" cy="366713"/>
          </a:xfrm>
          <a:prstGeom prst="rect">
            <a:avLst/>
          </a:prstGeom>
          <a:noFill/>
          <a:ln w="9525">
            <a:noFill/>
            <a:miter lim="800000"/>
            <a:headEnd/>
            <a:tailEnd/>
          </a:ln>
        </p:spPr>
        <p:txBody>
          <a:bodyPr wrap="none">
            <a:spAutoFit/>
          </a:bodyPr>
          <a:lstStyle/>
          <a:p>
            <a:r>
              <a:rPr lang="en-US"/>
              <a:t>R</a:t>
            </a:r>
            <a:r>
              <a:rPr lang="en-US" baseline="-25000"/>
              <a:t>a</a:t>
            </a:r>
            <a:r>
              <a:rPr lang="en-US"/>
              <a:t> – Armature winding resistance</a:t>
            </a:r>
          </a:p>
        </p:txBody>
      </p:sp>
      <p:sp>
        <p:nvSpPr>
          <p:cNvPr id="11326" name="Oval 62"/>
          <p:cNvSpPr>
            <a:spLocks noChangeArrowheads="1"/>
          </p:cNvSpPr>
          <p:nvPr/>
        </p:nvSpPr>
        <p:spPr bwMode="auto">
          <a:xfrm>
            <a:off x="6096000" y="1600200"/>
            <a:ext cx="1143000" cy="609600"/>
          </a:xfrm>
          <a:prstGeom prst="ellipse">
            <a:avLst/>
          </a:prstGeom>
          <a:noFill/>
          <a:ln w="38100">
            <a:solidFill>
              <a:srgbClr val="FF0000"/>
            </a:solidFill>
            <a:round/>
            <a:headEnd/>
            <a:tailEnd/>
          </a:ln>
        </p:spPr>
        <p:txBody>
          <a:bodyPr wrap="none" anchor="ctr"/>
          <a:lstStyle/>
          <a:p>
            <a:endParaRPr lang="ar-SY"/>
          </a:p>
        </p:txBody>
      </p:sp>
      <p:sp>
        <p:nvSpPr>
          <p:cNvPr id="11327" name="Text Box 63"/>
          <p:cNvSpPr txBox="1">
            <a:spLocks noChangeArrowheads="1"/>
          </p:cNvSpPr>
          <p:nvPr/>
        </p:nvSpPr>
        <p:spPr bwMode="auto">
          <a:xfrm>
            <a:off x="4343400" y="5181600"/>
            <a:ext cx="3544888" cy="366713"/>
          </a:xfrm>
          <a:prstGeom prst="rect">
            <a:avLst/>
          </a:prstGeom>
          <a:noFill/>
          <a:ln w="9525">
            <a:noFill/>
            <a:miter lim="800000"/>
            <a:headEnd/>
            <a:tailEnd/>
          </a:ln>
        </p:spPr>
        <p:txBody>
          <a:bodyPr wrap="none">
            <a:spAutoFit/>
          </a:bodyPr>
          <a:lstStyle/>
          <a:p>
            <a:r>
              <a:rPr lang="en-US"/>
              <a:t>L</a:t>
            </a:r>
            <a:r>
              <a:rPr lang="en-US" baseline="-25000"/>
              <a:t>a</a:t>
            </a:r>
            <a:r>
              <a:rPr lang="en-US"/>
              <a:t> - Armature winding inductance</a:t>
            </a:r>
          </a:p>
        </p:txBody>
      </p:sp>
      <p:sp>
        <p:nvSpPr>
          <p:cNvPr id="11328" name="Oval 64"/>
          <p:cNvSpPr>
            <a:spLocks noChangeArrowheads="1"/>
          </p:cNvSpPr>
          <p:nvPr/>
        </p:nvSpPr>
        <p:spPr bwMode="auto">
          <a:xfrm>
            <a:off x="7696200" y="2590800"/>
            <a:ext cx="685800" cy="838200"/>
          </a:xfrm>
          <a:prstGeom prst="ellipse">
            <a:avLst/>
          </a:prstGeom>
          <a:noFill/>
          <a:ln w="38100">
            <a:solidFill>
              <a:srgbClr val="FF0000"/>
            </a:solidFill>
            <a:round/>
            <a:headEnd/>
            <a:tailEnd/>
          </a:ln>
        </p:spPr>
        <p:txBody>
          <a:bodyPr wrap="none" anchor="ctr"/>
          <a:lstStyle/>
          <a:p>
            <a:endParaRPr lang="ar-SY"/>
          </a:p>
        </p:txBody>
      </p:sp>
      <p:sp>
        <p:nvSpPr>
          <p:cNvPr id="11329" name="Text Box 65"/>
          <p:cNvSpPr txBox="1">
            <a:spLocks noChangeArrowheads="1"/>
          </p:cNvSpPr>
          <p:nvPr/>
        </p:nvSpPr>
        <p:spPr bwMode="auto">
          <a:xfrm>
            <a:off x="4343400" y="5791200"/>
            <a:ext cx="2209800" cy="366713"/>
          </a:xfrm>
          <a:prstGeom prst="rect">
            <a:avLst/>
          </a:prstGeom>
          <a:noFill/>
          <a:ln w="9525">
            <a:noFill/>
            <a:miter lim="800000"/>
            <a:headEnd/>
            <a:tailEnd/>
          </a:ln>
        </p:spPr>
        <p:txBody>
          <a:bodyPr>
            <a:spAutoFit/>
          </a:bodyPr>
          <a:lstStyle/>
          <a:p>
            <a:r>
              <a:rPr lang="en-US" dirty="0" smtClean="0"/>
              <a:t>R</a:t>
            </a:r>
            <a:r>
              <a:rPr lang="en-US" baseline="-25000" dirty="0" smtClean="0"/>
              <a:t>L</a:t>
            </a:r>
            <a:r>
              <a:rPr lang="en-US" dirty="0" smtClean="0"/>
              <a:t> </a:t>
            </a:r>
            <a:r>
              <a:rPr lang="en-US" dirty="0"/>
              <a:t>– External Load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12"/>
                                        </p:tgtEl>
                                        <p:attrNameLst>
                                          <p:attrName>style.visibility</p:attrName>
                                        </p:attrNameLst>
                                      </p:cBhvr>
                                      <p:to>
                                        <p:strVal val="visible"/>
                                      </p:to>
                                    </p:set>
                                    <p:animEffect transition="in" filter="fade">
                                      <p:cBhvr>
                                        <p:cTn id="7" dur="500"/>
                                        <p:tgtEl>
                                          <p:spTgt spid="113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312"/>
                                        </p:tgtEl>
                                      </p:cBhvr>
                                    </p:animEffect>
                                    <p:set>
                                      <p:cBhvr>
                                        <p:cTn id="12" dur="1" fill="hold">
                                          <p:stCondLst>
                                            <p:cond delay="499"/>
                                          </p:stCondLst>
                                        </p:cTn>
                                        <p:tgtEl>
                                          <p:spTgt spid="11312"/>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319"/>
                                        </p:tgtEl>
                                        <p:attrNameLst>
                                          <p:attrName>style.visibility</p:attrName>
                                        </p:attrNameLst>
                                      </p:cBhvr>
                                      <p:to>
                                        <p:strVal val="visible"/>
                                      </p:to>
                                    </p:set>
                                    <p:animEffect transition="in" filter="wipe(left)">
                                      <p:cBhvr>
                                        <p:cTn id="16" dur="500"/>
                                        <p:tgtEl>
                                          <p:spTgt spid="113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320"/>
                                        </p:tgtEl>
                                        <p:attrNameLst>
                                          <p:attrName>style.visibility</p:attrName>
                                        </p:attrNameLst>
                                      </p:cBhvr>
                                      <p:to>
                                        <p:strVal val="visible"/>
                                      </p:to>
                                    </p:set>
                                    <p:animEffect transition="in" filter="fade">
                                      <p:cBhvr>
                                        <p:cTn id="21" dur="500"/>
                                        <p:tgtEl>
                                          <p:spTgt spid="113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1320"/>
                                        </p:tgtEl>
                                      </p:cBhvr>
                                    </p:animEffect>
                                    <p:set>
                                      <p:cBhvr>
                                        <p:cTn id="26" dur="1" fill="hold">
                                          <p:stCondLst>
                                            <p:cond delay="499"/>
                                          </p:stCondLst>
                                        </p:cTn>
                                        <p:tgtEl>
                                          <p:spTgt spid="11320"/>
                                        </p:tgtEl>
                                        <p:attrNameLst>
                                          <p:attrName>style.visibility</p:attrName>
                                        </p:attrNameLst>
                                      </p:cBhvr>
                                      <p:to>
                                        <p:strVal val="hidden"/>
                                      </p:to>
                                    </p:se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1321"/>
                                        </p:tgtEl>
                                        <p:attrNameLst>
                                          <p:attrName>style.visibility</p:attrName>
                                        </p:attrNameLst>
                                      </p:cBhvr>
                                      <p:to>
                                        <p:strVal val="visible"/>
                                      </p:to>
                                    </p:set>
                                    <p:animEffect transition="in" filter="wipe(left)">
                                      <p:cBhvr>
                                        <p:cTn id="30" dur="500"/>
                                        <p:tgtEl>
                                          <p:spTgt spid="113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322"/>
                                        </p:tgtEl>
                                        <p:attrNameLst>
                                          <p:attrName>style.visibility</p:attrName>
                                        </p:attrNameLst>
                                      </p:cBhvr>
                                      <p:to>
                                        <p:strVal val="visible"/>
                                      </p:to>
                                    </p:set>
                                    <p:animEffect transition="in" filter="fade">
                                      <p:cBhvr>
                                        <p:cTn id="35" dur="500"/>
                                        <p:tgtEl>
                                          <p:spTgt spid="113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1322"/>
                                        </p:tgtEl>
                                      </p:cBhvr>
                                    </p:animEffect>
                                    <p:set>
                                      <p:cBhvr>
                                        <p:cTn id="40" dur="1" fill="hold">
                                          <p:stCondLst>
                                            <p:cond delay="499"/>
                                          </p:stCondLst>
                                        </p:cTn>
                                        <p:tgtEl>
                                          <p:spTgt spid="11322"/>
                                        </p:tgtEl>
                                        <p:attrNameLst>
                                          <p:attrName>style.visibility</p:attrName>
                                        </p:attrNameLst>
                                      </p:cBhvr>
                                      <p:to>
                                        <p:strVal val="hidden"/>
                                      </p:to>
                                    </p:se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323"/>
                                        </p:tgtEl>
                                        <p:attrNameLst>
                                          <p:attrName>style.visibility</p:attrName>
                                        </p:attrNameLst>
                                      </p:cBhvr>
                                      <p:to>
                                        <p:strVal val="visible"/>
                                      </p:to>
                                    </p:set>
                                    <p:animEffect transition="in" filter="wipe(left)">
                                      <p:cBhvr>
                                        <p:cTn id="44" dur="500"/>
                                        <p:tgtEl>
                                          <p:spTgt spid="113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324"/>
                                        </p:tgtEl>
                                        <p:attrNameLst>
                                          <p:attrName>style.visibility</p:attrName>
                                        </p:attrNameLst>
                                      </p:cBhvr>
                                      <p:to>
                                        <p:strVal val="visible"/>
                                      </p:to>
                                    </p:set>
                                    <p:animEffect transition="in" filter="fade">
                                      <p:cBhvr>
                                        <p:cTn id="49" dur="500"/>
                                        <p:tgtEl>
                                          <p:spTgt spid="113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1324"/>
                                        </p:tgtEl>
                                      </p:cBhvr>
                                    </p:animEffect>
                                    <p:set>
                                      <p:cBhvr>
                                        <p:cTn id="54" dur="1" fill="hold">
                                          <p:stCondLst>
                                            <p:cond delay="499"/>
                                          </p:stCondLst>
                                        </p:cTn>
                                        <p:tgtEl>
                                          <p:spTgt spid="11324"/>
                                        </p:tgtEl>
                                        <p:attrNameLst>
                                          <p:attrName>style.visibility</p:attrName>
                                        </p:attrNameLst>
                                      </p:cBhvr>
                                      <p:to>
                                        <p:strVal val="hidden"/>
                                      </p:to>
                                    </p:se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1325"/>
                                        </p:tgtEl>
                                        <p:attrNameLst>
                                          <p:attrName>style.visibility</p:attrName>
                                        </p:attrNameLst>
                                      </p:cBhvr>
                                      <p:to>
                                        <p:strVal val="visible"/>
                                      </p:to>
                                    </p:set>
                                    <p:animEffect transition="in" filter="wipe(left)">
                                      <p:cBhvr>
                                        <p:cTn id="58" dur="500"/>
                                        <p:tgtEl>
                                          <p:spTgt spid="1132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326"/>
                                        </p:tgtEl>
                                        <p:attrNameLst>
                                          <p:attrName>style.visibility</p:attrName>
                                        </p:attrNameLst>
                                      </p:cBhvr>
                                      <p:to>
                                        <p:strVal val="visible"/>
                                      </p:to>
                                    </p:set>
                                    <p:animEffect transition="in" filter="fade">
                                      <p:cBhvr>
                                        <p:cTn id="63" dur="500"/>
                                        <p:tgtEl>
                                          <p:spTgt spid="1132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1326"/>
                                        </p:tgtEl>
                                      </p:cBhvr>
                                    </p:animEffect>
                                    <p:set>
                                      <p:cBhvr>
                                        <p:cTn id="68" dur="1" fill="hold">
                                          <p:stCondLst>
                                            <p:cond delay="499"/>
                                          </p:stCondLst>
                                        </p:cTn>
                                        <p:tgtEl>
                                          <p:spTgt spid="11326"/>
                                        </p:tgtEl>
                                        <p:attrNameLst>
                                          <p:attrName>style.visibility</p:attrName>
                                        </p:attrNameLst>
                                      </p:cBhvr>
                                      <p:to>
                                        <p:strVal val="hidden"/>
                                      </p:to>
                                    </p:se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1327"/>
                                        </p:tgtEl>
                                        <p:attrNameLst>
                                          <p:attrName>style.visibility</p:attrName>
                                        </p:attrNameLst>
                                      </p:cBhvr>
                                      <p:to>
                                        <p:strVal val="visible"/>
                                      </p:to>
                                    </p:set>
                                    <p:animEffect transition="in" filter="wipe(left)">
                                      <p:cBhvr>
                                        <p:cTn id="72" dur="500"/>
                                        <p:tgtEl>
                                          <p:spTgt spid="113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328"/>
                                        </p:tgtEl>
                                        <p:attrNameLst>
                                          <p:attrName>style.visibility</p:attrName>
                                        </p:attrNameLst>
                                      </p:cBhvr>
                                      <p:to>
                                        <p:strVal val="visible"/>
                                      </p:to>
                                    </p:set>
                                    <p:animEffect transition="in" filter="fade">
                                      <p:cBhvr>
                                        <p:cTn id="77" dur="500"/>
                                        <p:tgtEl>
                                          <p:spTgt spid="1132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11328"/>
                                        </p:tgtEl>
                                      </p:cBhvr>
                                    </p:animEffect>
                                    <p:set>
                                      <p:cBhvr>
                                        <p:cTn id="82" dur="1" fill="hold">
                                          <p:stCondLst>
                                            <p:cond delay="499"/>
                                          </p:stCondLst>
                                        </p:cTn>
                                        <p:tgtEl>
                                          <p:spTgt spid="11328"/>
                                        </p:tgtEl>
                                        <p:attrNameLst>
                                          <p:attrName>style.visibility</p:attrName>
                                        </p:attrNameLst>
                                      </p:cBhvr>
                                      <p:to>
                                        <p:strVal val="hidden"/>
                                      </p:to>
                                    </p:se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11329"/>
                                        </p:tgtEl>
                                        <p:attrNameLst>
                                          <p:attrName>style.visibility</p:attrName>
                                        </p:attrNameLst>
                                      </p:cBhvr>
                                      <p:to>
                                        <p:strVal val="visible"/>
                                      </p:to>
                                    </p:set>
                                    <p:animEffect transition="in" filter="wipe(left)">
                                      <p:cBhvr>
                                        <p:cTn id="86" dur="500"/>
                                        <p:tgtEl>
                                          <p:spTgt spid="11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2" grpId="0" animBg="1"/>
      <p:bldP spid="11312" grpId="1" animBg="1"/>
      <p:bldP spid="11319" grpId="0"/>
      <p:bldP spid="11320" grpId="0" animBg="1"/>
      <p:bldP spid="11320" grpId="1" animBg="1"/>
      <p:bldP spid="11321" grpId="0"/>
      <p:bldP spid="11322" grpId="0" animBg="1"/>
      <p:bldP spid="11322" grpId="1" animBg="1"/>
      <p:bldP spid="11323" grpId="0"/>
      <p:bldP spid="11324" grpId="0" animBg="1"/>
      <p:bldP spid="11324" grpId="1" animBg="1"/>
      <p:bldP spid="11325" grpId="0"/>
      <p:bldP spid="11326" grpId="0" animBg="1"/>
      <p:bldP spid="11326" grpId="1" animBg="1"/>
      <p:bldP spid="11327" grpId="0"/>
      <p:bldP spid="11328" grpId="0" animBg="1"/>
      <p:bldP spid="11328" grpId="1" animBg="1"/>
      <p:bldP spid="113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352800" y="457200"/>
            <a:ext cx="2190750" cy="366713"/>
          </a:xfrm>
          <a:prstGeom prst="rect">
            <a:avLst/>
          </a:prstGeom>
          <a:noFill/>
          <a:ln w="9525">
            <a:noFill/>
            <a:miter lim="800000"/>
            <a:headEnd/>
            <a:tailEnd/>
          </a:ln>
        </p:spPr>
        <p:txBody>
          <a:bodyPr wrap="none">
            <a:spAutoFit/>
          </a:bodyPr>
          <a:lstStyle/>
          <a:p>
            <a:r>
              <a:rPr lang="en-US" b="1"/>
              <a:t>DC GENERATORS</a:t>
            </a:r>
          </a:p>
        </p:txBody>
      </p:sp>
      <p:sp>
        <p:nvSpPr>
          <p:cNvPr id="32771" name="Text Box 3"/>
          <p:cNvSpPr txBox="1">
            <a:spLocks noChangeArrowheads="1"/>
          </p:cNvSpPr>
          <p:nvPr/>
        </p:nvSpPr>
        <p:spPr bwMode="auto">
          <a:xfrm>
            <a:off x="914400" y="1143000"/>
            <a:ext cx="3498850" cy="366713"/>
          </a:xfrm>
          <a:prstGeom prst="rect">
            <a:avLst/>
          </a:prstGeom>
          <a:noFill/>
          <a:ln w="9525">
            <a:noFill/>
            <a:miter lim="800000"/>
            <a:headEnd/>
            <a:tailEnd/>
          </a:ln>
        </p:spPr>
        <p:txBody>
          <a:bodyPr wrap="none">
            <a:spAutoFit/>
          </a:bodyPr>
          <a:lstStyle/>
          <a:p>
            <a:r>
              <a:rPr lang="en-US"/>
              <a:t>Separately excited DC generator</a:t>
            </a:r>
          </a:p>
        </p:txBody>
      </p:sp>
      <p:grpSp>
        <p:nvGrpSpPr>
          <p:cNvPr id="32772" name="Group 4"/>
          <p:cNvGrpSpPr>
            <a:grpSpLocks/>
          </p:cNvGrpSpPr>
          <p:nvPr/>
        </p:nvGrpSpPr>
        <p:grpSpPr bwMode="auto">
          <a:xfrm>
            <a:off x="609600" y="1447800"/>
            <a:ext cx="7924800" cy="2774950"/>
            <a:chOff x="384" y="912"/>
            <a:chExt cx="4992" cy="1748"/>
          </a:xfrm>
        </p:grpSpPr>
        <p:sp>
          <p:nvSpPr>
            <p:cNvPr id="32778" name="Text Box 5"/>
            <p:cNvSpPr txBox="1">
              <a:spLocks noChangeArrowheads="1"/>
            </p:cNvSpPr>
            <p:nvPr/>
          </p:nvSpPr>
          <p:spPr bwMode="auto">
            <a:xfrm>
              <a:off x="3072" y="912"/>
              <a:ext cx="273" cy="231"/>
            </a:xfrm>
            <a:prstGeom prst="rect">
              <a:avLst/>
            </a:prstGeom>
            <a:noFill/>
            <a:ln w="9525">
              <a:noFill/>
              <a:miter lim="800000"/>
              <a:headEnd/>
              <a:tailEnd/>
            </a:ln>
          </p:spPr>
          <p:txBody>
            <a:bodyPr wrap="none">
              <a:spAutoFit/>
            </a:bodyPr>
            <a:lstStyle/>
            <a:p>
              <a:r>
                <a:rPr lang="en-US"/>
                <a:t>R</a:t>
              </a:r>
              <a:r>
                <a:rPr lang="en-US" baseline="-25000"/>
                <a:t>a</a:t>
              </a:r>
            </a:p>
          </p:txBody>
        </p:sp>
        <p:sp>
          <p:nvSpPr>
            <p:cNvPr id="32779" name="Text Box 6"/>
            <p:cNvSpPr txBox="1">
              <a:spLocks noChangeArrowheads="1"/>
            </p:cNvSpPr>
            <p:nvPr/>
          </p:nvSpPr>
          <p:spPr bwMode="auto">
            <a:xfrm>
              <a:off x="4080" y="912"/>
              <a:ext cx="249" cy="231"/>
            </a:xfrm>
            <a:prstGeom prst="rect">
              <a:avLst/>
            </a:prstGeom>
            <a:noFill/>
            <a:ln w="9525">
              <a:noFill/>
              <a:miter lim="800000"/>
              <a:headEnd/>
              <a:tailEnd/>
            </a:ln>
          </p:spPr>
          <p:txBody>
            <a:bodyPr wrap="none">
              <a:spAutoFit/>
            </a:bodyPr>
            <a:lstStyle/>
            <a:p>
              <a:r>
                <a:rPr lang="en-US"/>
                <a:t>L</a:t>
              </a:r>
              <a:r>
                <a:rPr lang="en-US" baseline="-25000"/>
                <a:t>a</a:t>
              </a:r>
            </a:p>
          </p:txBody>
        </p:sp>
        <p:grpSp>
          <p:nvGrpSpPr>
            <p:cNvPr id="32780" name="Group 7"/>
            <p:cNvGrpSpPr>
              <a:grpSpLocks/>
            </p:cNvGrpSpPr>
            <p:nvPr/>
          </p:nvGrpSpPr>
          <p:grpSpPr bwMode="auto">
            <a:xfrm>
              <a:off x="384" y="1104"/>
              <a:ext cx="4992" cy="1556"/>
              <a:chOff x="384" y="1104"/>
              <a:chExt cx="4992" cy="1556"/>
            </a:xfrm>
          </p:grpSpPr>
          <p:pic>
            <p:nvPicPr>
              <p:cNvPr id="32781" name="Picture 8"/>
              <p:cNvPicPr>
                <a:picLocks noChangeAspect="1" noChangeArrowheads="1"/>
              </p:cNvPicPr>
              <p:nvPr/>
            </p:nvPicPr>
            <p:blipFill>
              <a:blip r:embed="rId2"/>
              <a:srcRect/>
              <a:stretch>
                <a:fillRect/>
              </a:stretch>
            </p:blipFill>
            <p:spPr bwMode="auto">
              <a:xfrm>
                <a:off x="523" y="1152"/>
                <a:ext cx="920" cy="208"/>
              </a:xfrm>
              <a:prstGeom prst="rect">
                <a:avLst/>
              </a:prstGeom>
              <a:noFill/>
              <a:ln w="28575">
                <a:noFill/>
                <a:miter lim="800000"/>
                <a:headEnd/>
                <a:tailEnd/>
              </a:ln>
            </p:spPr>
          </p:pic>
          <p:sp>
            <p:nvSpPr>
              <p:cNvPr id="32782" name="Oval 9"/>
              <p:cNvSpPr>
                <a:spLocks noChangeArrowheads="1"/>
              </p:cNvSpPr>
              <p:nvPr/>
            </p:nvSpPr>
            <p:spPr bwMode="auto">
              <a:xfrm>
                <a:off x="2544" y="1632"/>
                <a:ext cx="624" cy="624"/>
              </a:xfrm>
              <a:prstGeom prst="ellipse">
                <a:avLst/>
              </a:prstGeom>
              <a:noFill/>
              <a:ln w="28575">
                <a:solidFill>
                  <a:schemeClr val="tx1"/>
                </a:solidFill>
                <a:round/>
                <a:headEnd/>
                <a:tailEnd/>
              </a:ln>
            </p:spPr>
            <p:txBody>
              <a:bodyPr wrap="none" anchor="ctr"/>
              <a:lstStyle/>
              <a:p>
                <a:endParaRPr lang="ar-SY"/>
              </a:p>
            </p:txBody>
          </p:sp>
          <p:sp>
            <p:nvSpPr>
              <p:cNvPr id="32783" name="Rectangle 10"/>
              <p:cNvSpPr>
                <a:spLocks noChangeArrowheads="1"/>
              </p:cNvSpPr>
              <p:nvPr/>
            </p:nvSpPr>
            <p:spPr bwMode="auto">
              <a:xfrm>
                <a:off x="2780" y="1584"/>
                <a:ext cx="144" cy="48"/>
              </a:xfrm>
              <a:prstGeom prst="rect">
                <a:avLst/>
              </a:prstGeom>
              <a:noFill/>
              <a:ln w="28575">
                <a:solidFill>
                  <a:schemeClr val="tx1"/>
                </a:solidFill>
                <a:miter lim="800000"/>
                <a:headEnd/>
                <a:tailEnd/>
              </a:ln>
            </p:spPr>
            <p:txBody>
              <a:bodyPr wrap="none" anchor="ctr"/>
              <a:lstStyle/>
              <a:p>
                <a:endParaRPr lang="ar-SY"/>
              </a:p>
            </p:txBody>
          </p:sp>
          <p:sp>
            <p:nvSpPr>
              <p:cNvPr id="32784" name="Rectangle 11"/>
              <p:cNvSpPr>
                <a:spLocks noChangeArrowheads="1"/>
              </p:cNvSpPr>
              <p:nvPr/>
            </p:nvSpPr>
            <p:spPr bwMode="auto">
              <a:xfrm>
                <a:off x="2780" y="2256"/>
                <a:ext cx="144" cy="48"/>
              </a:xfrm>
              <a:prstGeom prst="rect">
                <a:avLst/>
              </a:prstGeom>
              <a:noFill/>
              <a:ln w="28575">
                <a:solidFill>
                  <a:schemeClr val="tx1"/>
                </a:solidFill>
                <a:miter lim="800000"/>
                <a:headEnd/>
                <a:tailEnd/>
              </a:ln>
            </p:spPr>
            <p:txBody>
              <a:bodyPr wrap="none" anchor="ctr"/>
              <a:lstStyle/>
              <a:p>
                <a:endParaRPr lang="ar-SY"/>
              </a:p>
            </p:txBody>
          </p:sp>
          <p:sp>
            <p:nvSpPr>
              <p:cNvPr id="32785" name="Line 12"/>
              <p:cNvSpPr>
                <a:spLocks noChangeShapeType="1"/>
              </p:cNvSpPr>
              <p:nvPr/>
            </p:nvSpPr>
            <p:spPr bwMode="auto">
              <a:xfrm flipV="1">
                <a:off x="2234" y="1282"/>
                <a:ext cx="0" cy="336"/>
              </a:xfrm>
              <a:prstGeom prst="line">
                <a:avLst/>
              </a:prstGeom>
              <a:noFill/>
              <a:ln w="28575">
                <a:solidFill>
                  <a:schemeClr val="tx1"/>
                </a:solidFill>
                <a:round/>
                <a:headEnd/>
                <a:tailEnd/>
              </a:ln>
            </p:spPr>
            <p:txBody>
              <a:bodyPr/>
              <a:lstStyle/>
              <a:p>
                <a:endParaRPr lang="ar-SA"/>
              </a:p>
            </p:txBody>
          </p:sp>
          <p:sp>
            <p:nvSpPr>
              <p:cNvPr id="32786" name="Line 13"/>
              <p:cNvSpPr>
                <a:spLocks noChangeShapeType="1"/>
              </p:cNvSpPr>
              <p:nvPr/>
            </p:nvSpPr>
            <p:spPr bwMode="auto">
              <a:xfrm>
                <a:off x="2828" y="2640"/>
                <a:ext cx="2016" cy="0"/>
              </a:xfrm>
              <a:prstGeom prst="line">
                <a:avLst/>
              </a:prstGeom>
              <a:noFill/>
              <a:ln w="28575">
                <a:solidFill>
                  <a:schemeClr val="tx1"/>
                </a:solidFill>
                <a:round/>
                <a:headEnd/>
                <a:tailEnd/>
              </a:ln>
            </p:spPr>
            <p:txBody>
              <a:bodyPr/>
              <a:lstStyle/>
              <a:p>
                <a:endParaRPr lang="ar-SA"/>
              </a:p>
            </p:txBody>
          </p:sp>
          <p:sp>
            <p:nvSpPr>
              <p:cNvPr id="32787" name="Oval 14"/>
              <p:cNvSpPr>
                <a:spLocks noChangeArrowheads="1"/>
              </p:cNvSpPr>
              <p:nvPr/>
            </p:nvSpPr>
            <p:spPr bwMode="auto">
              <a:xfrm flipV="1">
                <a:off x="4844" y="2608"/>
                <a:ext cx="52" cy="52"/>
              </a:xfrm>
              <a:prstGeom prst="ellipse">
                <a:avLst/>
              </a:prstGeom>
              <a:noFill/>
              <a:ln w="28575">
                <a:solidFill>
                  <a:schemeClr val="tx1"/>
                </a:solidFill>
                <a:round/>
                <a:headEnd/>
                <a:tailEnd/>
              </a:ln>
            </p:spPr>
            <p:txBody>
              <a:bodyPr wrap="none" anchor="ctr"/>
              <a:lstStyle/>
              <a:p>
                <a:endParaRPr lang="ar-SY"/>
              </a:p>
            </p:txBody>
          </p:sp>
          <p:sp>
            <p:nvSpPr>
              <p:cNvPr id="32788" name="Text Box 15"/>
              <p:cNvSpPr txBox="1">
                <a:spLocks noChangeArrowheads="1"/>
              </p:cNvSpPr>
              <p:nvPr/>
            </p:nvSpPr>
            <p:spPr bwMode="auto">
              <a:xfrm>
                <a:off x="3164" y="1488"/>
                <a:ext cx="394" cy="922"/>
              </a:xfrm>
              <a:prstGeom prst="rect">
                <a:avLst/>
              </a:prstGeom>
              <a:noFill/>
              <a:ln w="28575">
                <a:noFill/>
                <a:miter lim="800000"/>
                <a:headEnd/>
                <a:tailEnd/>
              </a:ln>
            </p:spPr>
            <p:txBody>
              <a:bodyPr>
                <a:spAutoFit/>
              </a:bodyPr>
              <a:lstStyle/>
              <a:p>
                <a:r>
                  <a:rPr lang="en-US" b="1"/>
                  <a:t>+</a:t>
                </a:r>
              </a:p>
              <a:p>
                <a:endParaRPr lang="en-US" b="1"/>
              </a:p>
              <a:p>
                <a:r>
                  <a:rPr lang="en-US" b="1"/>
                  <a:t>E</a:t>
                </a:r>
                <a:r>
                  <a:rPr lang="en-US" b="1" baseline="-25000"/>
                  <a:t>a</a:t>
                </a:r>
              </a:p>
              <a:p>
                <a:endParaRPr lang="en-US" b="1" baseline="-25000"/>
              </a:p>
              <a:p>
                <a:endParaRPr lang="en-US" b="1" baseline="-25000"/>
              </a:p>
              <a:p>
                <a:r>
                  <a:rPr lang="en-US" b="1" baseline="-25000">
                    <a:sym typeface="Symbol" pitchFamily="18" charset="2"/>
                  </a:rPr>
                  <a:t></a:t>
                </a:r>
              </a:p>
            </p:txBody>
          </p:sp>
          <p:sp>
            <p:nvSpPr>
              <p:cNvPr id="32789" name="Oval 16"/>
              <p:cNvSpPr>
                <a:spLocks noChangeArrowheads="1"/>
              </p:cNvSpPr>
              <p:nvPr/>
            </p:nvSpPr>
            <p:spPr bwMode="auto">
              <a:xfrm flipV="1">
                <a:off x="4796" y="1224"/>
                <a:ext cx="52" cy="52"/>
              </a:xfrm>
              <a:prstGeom prst="ellipse">
                <a:avLst/>
              </a:prstGeom>
              <a:noFill/>
              <a:ln w="28575">
                <a:solidFill>
                  <a:schemeClr val="tx1"/>
                </a:solidFill>
                <a:round/>
                <a:headEnd/>
                <a:tailEnd/>
              </a:ln>
            </p:spPr>
            <p:txBody>
              <a:bodyPr wrap="none" anchor="ctr"/>
              <a:lstStyle/>
              <a:p>
                <a:endParaRPr lang="ar-SY"/>
              </a:p>
            </p:txBody>
          </p:sp>
          <p:pic>
            <p:nvPicPr>
              <p:cNvPr id="32790" name="Picture 17"/>
              <p:cNvPicPr>
                <a:picLocks noChangeAspect="1" noChangeArrowheads="1"/>
              </p:cNvPicPr>
              <p:nvPr/>
            </p:nvPicPr>
            <p:blipFill>
              <a:blip r:embed="rId3"/>
              <a:srcRect/>
              <a:stretch>
                <a:fillRect/>
              </a:stretch>
            </p:blipFill>
            <p:spPr bwMode="auto">
              <a:xfrm>
                <a:off x="2741" y="1121"/>
                <a:ext cx="1008" cy="259"/>
              </a:xfrm>
              <a:prstGeom prst="rect">
                <a:avLst/>
              </a:prstGeom>
              <a:noFill/>
              <a:ln w="9525">
                <a:noFill/>
                <a:miter lim="800000"/>
                <a:headEnd/>
                <a:tailEnd/>
              </a:ln>
            </p:spPr>
          </p:pic>
          <p:pic>
            <p:nvPicPr>
              <p:cNvPr id="32791" name="Picture 18"/>
              <p:cNvPicPr>
                <a:picLocks noChangeAspect="1" noChangeArrowheads="1"/>
              </p:cNvPicPr>
              <p:nvPr/>
            </p:nvPicPr>
            <p:blipFill>
              <a:blip r:embed="rId2"/>
              <a:srcRect/>
              <a:stretch>
                <a:fillRect/>
              </a:stretch>
            </p:blipFill>
            <p:spPr bwMode="auto">
              <a:xfrm>
                <a:off x="3590" y="1104"/>
                <a:ext cx="1248" cy="208"/>
              </a:xfrm>
              <a:prstGeom prst="rect">
                <a:avLst/>
              </a:prstGeom>
              <a:noFill/>
              <a:ln w="28575">
                <a:noFill/>
                <a:miter lim="800000"/>
                <a:headEnd/>
                <a:tailEnd/>
              </a:ln>
            </p:spPr>
          </p:pic>
          <p:pic>
            <p:nvPicPr>
              <p:cNvPr id="32792" name="Picture 19"/>
              <p:cNvPicPr>
                <a:picLocks noChangeAspect="1" noChangeArrowheads="1"/>
              </p:cNvPicPr>
              <p:nvPr/>
            </p:nvPicPr>
            <p:blipFill>
              <a:blip r:embed="rId3"/>
              <a:srcRect/>
              <a:stretch>
                <a:fillRect/>
              </a:stretch>
            </p:blipFill>
            <p:spPr bwMode="auto">
              <a:xfrm>
                <a:off x="1338" y="1169"/>
                <a:ext cx="952" cy="245"/>
              </a:xfrm>
              <a:prstGeom prst="rect">
                <a:avLst/>
              </a:prstGeom>
              <a:noFill/>
              <a:ln w="9525">
                <a:noFill/>
                <a:miter lim="800000"/>
                <a:headEnd/>
                <a:tailEnd/>
              </a:ln>
            </p:spPr>
          </p:pic>
          <p:pic>
            <p:nvPicPr>
              <p:cNvPr id="32793" name="Picture 20"/>
              <p:cNvPicPr>
                <a:picLocks noChangeAspect="1" noChangeArrowheads="1"/>
              </p:cNvPicPr>
              <p:nvPr/>
            </p:nvPicPr>
            <p:blipFill>
              <a:blip r:embed="rId3"/>
              <a:srcRect/>
              <a:stretch>
                <a:fillRect/>
              </a:stretch>
            </p:blipFill>
            <p:spPr bwMode="auto">
              <a:xfrm rot="5400000">
                <a:off x="1754" y="1793"/>
                <a:ext cx="952" cy="245"/>
              </a:xfrm>
              <a:prstGeom prst="rect">
                <a:avLst/>
              </a:prstGeom>
              <a:noFill/>
              <a:ln w="9525">
                <a:noFill/>
                <a:miter lim="800000"/>
                <a:headEnd/>
                <a:tailEnd/>
              </a:ln>
            </p:spPr>
          </p:pic>
          <p:sp>
            <p:nvSpPr>
              <p:cNvPr id="32794" name="Line 21"/>
              <p:cNvSpPr>
                <a:spLocks noChangeShapeType="1"/>
              </p:cNvSpPr>
              <p:nvPr/>
            </p:nvSpPr>
            <p:spPr bwMode="auto">
              <a:xfrm flipV="1">
                <a:off x="2832" y="1248"/>
                <a:ext cx="0" cy="336"/>
              </a:xfrm>
              <a:prstGeom prst="line">
                <a:avLst/>
              </a:prstGeom>
              <a:noFill/>
              <a:ln w="28575">
                <a:solidFill>
                  <a:schemeClr val="tx1"/>
                </a:solidFill>
                <a:round/>
                <a:headEnd/>
                <a:tailEnd/>
              </a:ln>
            </p:spPr>
            <p:txBody>
              <a:bodyPr/>
              <a:lstStyle/>
              <a:p>
                <a:endParaRPr lang="ar-SA"/>
              </a:p>
            </p:txBody>
          </p:sp>
          <p:sp>
            <p:nvSpPr>
              <p:cNvPr id="32795" name="Line 22"/>
              <p:cNvSpPr>
                <a:spLocks noChangeAspect="1" noChangeShapeType="1"/>
              </p:cNvSpPr>
              <p:nvPr/>
            </p:nvSpPr>
            <p:spPr bwMode="auto">
              <a:xfrm flipV="1">
                <a:off x="2241" y="2244"/>
                <a:ext cx="0" cy="348"/>
              </a:xfrm>
              <a:prstGeom prst="line">
                <a:avLst/>
              </a:prstGeom>
              <a:noFill/>
              <a:ln w="28575">
                <a:solidFill>
                  <a:schemeClr val="tx1"/>
                </a:solidFill>
                <a:round/>
                <a:headEnd/>
                <a:tailEnd/>
              </a:ln>
            </p:spPr>
            <p:txBody>
              <a:bodyPr/>
              <a:lstStyle/>
              <a:p>
                <a:endParaRPr lang="ar-SA"/>
              </a:p>
            </p:txBody>
          </p:sp>
          <p:sp>
            <p:nvSpPr>
              <p:cNvPr id="32796" name="Line 23"/>
              <p:cNvSpPr>
                <a:spLocks noChangeShapeType="1"/>
              </p:cNvSpPr>
              <p:nvPr/>
            </p:nvSpPr>
            <p:spPr bwMode="auto">
              <a:xfrm flipV="1">
                <a:off x="2832" y="2304"/>
                <a:ext cx="0" cy="336"/>
              </a:xfrm>
              <a:prstGeom prst="line">
                <a:avLst/>
              </a:prstGeom>
              <a:noFill/>
              <a:ln w="28575">
                <a:solidFill>
                  <a:schemeClr val="tx1"/>
                </a:solidFill>
                <a:round/>
                <a:headEnd/>
                <a:tailEnd/>
              </a:ln>
            </p:spPr>
            <p:txBody>
              <a:bodyPr/>
              <a:lstStyle/>
              <a:p>
                <a:endParaRPr lang="ar-SA"/>
              </a:p>
            </p:txBody>
          </p:sp>
          <p:sp>
            <p:nvSpPr>
              <p:cNvPr id="32797" name="Line 24"/>
              <p:cNvSpPr>
                <a:spLocks noChangeShapeType="1"/>
              </p:cNvSpPr>
              <p:nvPr/>
            </p:nvSpPr>
            <p:spPr bwMode="auto">
              <a:xfrm>
                <a:off x="581" y="2592"/>
                <a:ext cx="1670" cy="0"/>
              </a:xfrm>
              <a:prstGeom prst="line">
                <a:avLst/>
              </a:prstGeom>
              <a:noFill/>
              <a:ln w="28575">
                <a:solidFill>
                  <a:schemeClr val="tx1"/>
                </a:solidFill>
                <a:round/>
                <a:headEnd/>
                <a:tailEnd/>
              </a:ln>
            </p:spPr>
            <p:txBody>
              <a:bodyPr/>
              <a:lstStyle/>
              <a:p>
                <a:endParaRPr lang="ar-SA"/>
              </a:p>
            </p:txBody>
          </p:sp>
          <p:sp>
            <p:nvSpPr>
              <p:cNvPr id="32798" name="Oval 25"/>
              <p:cNvSpPr>
                <a:spLocks noChangeArrowheads="1"/>
              </p:cNvSpPr>
              <p:nvPr/>
            </p:nvSpPr>
            <p:spPr bwMode="auto">
              <a:xfrm flipV="1">
                <a:off x="528" y="2562"/>
                <a:ext cx="52" cy="52"/>
              </a:xfrm>
              <a:prstGeom prst="ellipse">
                <a:avLst/>
              </a:prstGeom>
              <a:noFill/>
              <a:ln w="28575">
                <a:solidFill>
                  <a:schemeClr val="tx1"/>
                </a:solidFill>
                <a:round/>
                <a:headEnd/>
                <a:tailEnd/>
              </a:ln>
            </p:spPr>
            <p:txBody>
              <a:bodyPr wrap="none" anchor="ctr"/>
              <a:lstStyle/>
              <a:p>
                <a:endParaRPr lang="ar-SY"/>
              </a:p>
            </p:txBody>
          </p:sp>
          <p:sp>
            <p:nvSpPr>
              <p:cNvPr id="32799" name="Oval 26"/>
              <p:cNvSpPr>
                <a:spLocks noChangeArrowheads="1"/>
              </p:cNvSpPr>
              <p:nvPr/>
            </p:nvSpPr>
            <p:spPr bwMode="auto">
              <a:xfrm flipV="1">
                <a:off x="523" y="1248"/>
                <a:ext cx="52" cy="52"/>
              </a:xfrm>
              <a:prstGeom prst="ellipse">
                <a:avLst/>
              </a:prstGeom>
              <a:noFill/>
              <a:ln w="28575">
                <a:solidFill>
                  <a:schemeClr val="tx1"/>
                </a:solidFill>
                <a:round/>
                <a:headEnd/>
                <a:tailEnd/>
              </a:ln>
            </p:spPr>
            <p:txBody>
              <a:bodyPr wrap="none" anchor="ctr"/>
              <a:lstStyle/>
              <a:p>
                <a:endParaRPr lang="ar-SY"/>
              </a:p>
            </p:txBody>
          </p:sp>
          <p:pic>
            <p:nvPicPr>
              <p:cNvPr id="32800" name="Picture 27"/>
              <p:cNvPicPr>
                <a:picLocks noChangeAspect="1" noChangeArrowheads="1"/>
              </p:cNvPicPr>
              <p:nvPr/>
            </p:nvPicPr>
            <p:blipFill>
              <a:blip r:embed="rId3"/>
              <a:srcRect/>
              <a:stretch>
                <a:fillRect/>
              </a:stretch>
            </p:blipFill>
            <p:spPr bwMode="auto">
              <a:xfrm rot="5400000">
                <a:off x="4522" y="1766"/>
                <a:ext cx="1008" cy="259"/>
              </a:xfrm>
              <a:prstGeom prst="rect">
                <a:avLst/>
              </a:prstGeom>
              <a:noFill/>
              <a:ln w="9525">
                <a:noFill/>
                <a:miter lim="800000"/>
                <a:headEnd/>
                <a:tailEnd/>
              </a:ln>
            </p:spPr>
          </p:pic>
          <p:sp>
            <p:nvSpPr>
              <p:cNvPr id="32801" name="Line 28"/>
              <p:cNvSpPr>
                <a:spLocks noChangeShapeType="1"/>
              </p:cNvSpPr>
              <p:nvPr/>
            </p:nvSpPr>
            <p:spPr bwMode="auto">
              <a:xfrm>
                <a:off x="4848" y="1248"/>
                <a:ext cx="192" cy="0"/>
              </a:xfrm>
              <a:prstGeom prst="line">
                <a:avLst/>
              </a:prstGeom>
              <a:noFill/>
              <a:ln w="28575">
                <a:solidFill>
                  <a:schemeClr val="tx1"/>
                </a:solidFill>
                <a:round/>
                <a:headEnd/>
                <a:tailEnd/>
              </a:ln>
            </p:spPr>
            <p:txBody>
              <a:bodyPr/>
              <a:lstStyle/>
              <a:p>
                <a:endParaRPr lang="ar-SA"/>
              </a:p>
            </p:txBody>
          </p:sp>
          <p:sp>
            <p:nvSpPr>
              <p:cNvPr id="32802" name="Line 29"/>
              <p:cNvSpPr>
                <a:spLocks noChangeAspect="1" noChangeShapeType="1"/>
              </p:cNvSpPr>
              <p:nvPr/>
            </p:nvSpPr>
            <p:spPr bwMode="auto">
              <a:xfrm flipV="1">
                <a:off x="5040" y="1248"/>
                <a:ext cx="0" cy="348"/>
              </a:xfrm>
              <a:prstGeom prst="line">
                <a:avLst/>
              </a:prstGeom>
              <a:noFill/>
              <a:ln w="28575">
                <a:solidFill>
                  <a:schemeClr val="tx1"/>
                </a:solidFill>
                <a:round/>
                <a:headEnd/>
                <a:tailEnd/>
              </a:ln>
            </p:spPr>
            <p:txBody>
              <a:bodyPr/>
              <a:lstStyle/>
              <a:p>
                <a:endParaRPr lang="ar-SA"/>
              </a:p>
            </p:txBody>
          </p:sp>
          <p:sp>
            <p:nvSpPr>
              <p:cNvPr id="32803" name="Line 30"/>
              <p:cNvSpPr>
                <a:spLocks noChangeAspect="1" noChangeShapeType="1"/>
              </p:cNvSpPr>
              <p:nvPr/>
            </p:nvSpPr>
            <p:spPr bwMode="auto">
              <a:xfrm flipV="1">
                <a:off x="5040" y="2304"/>
                <a:ext cx="0" cy="348"/>
              </a:xfrm>
              <a:prstGeom prst="line">
                <a:avLst/>
              </a:prstGeom>
              <a:noFill/>
              <a:ln w="28575">
                <a:solidFill>
                  <a:schemeClr val="tx1"/>
                </a:solidFill>
                <a:round/>
                <a:headEnd/>
                <a:tailEnd/>
              </a:ln>
            </p:spPr>
            <p:txBody>
              <a:bodyPr/>
              <a:lstStyle/>
              <a:p>
                <a:endParaRPr lang="ar-SA"/>
              </a:p>
            </p:txBody>
          </p:sp>
          <p:sp>
            <p:nvSpPr>
              <p:cNvPr id="32804" name="Line 31"/>
              <p:cNvSpPr>
                <a:spLocks noChangeShapeType="1"/>
              </p:cNvSpPr>
              <p:nvPr/>
            </p:nvSpPr>
            <p:spPr bwMode="auto">
              <a:xfrm>
                <a:off x="4896" y="2640"/>
                <a:ext cx="144" cy="0"/>
              </a:xfrm>
              <a:prstGeom prst="line">
                <a:avLst/>
              </a:prstGeom>
              <a:noFill/>
              <a:ln w="28575">
                <a:solidFill>
                  <a:schemeClr val="tx1"/>
                </a:solidFill>
                <a:round/>
                <a:headEnd/>
                <a:tailEnd/>
              </a:ln>
            </p:spPr>
            <p:txBody>
              <a:bodyPr/>
              <a:lstStyle/>
              <a:p>
                <a:endParaRPr lang="ar-SA"/>
              </a:p>
            </p:txBody>
          </p:sp>
          <p:sp>
            <p:nvSpPr>
              <p:cNvPr id="32805" name="Line 32"/>
              <p:cNvSpPr>
                <a:spLocks noChangeShapeType="1"/>
              </p:cNvSpPr>
              <p:nvPr/>
            </p:nvSpPr>
            <p:spPr bwMode="auto">
              <a:xfrm flipV="1">
                <a:off x="4896" y="1776"/>
                <a:ext cx="336" cy="240"/>
              </a:xfrm>
              <a:prstGeom prst="line">
                <a:avLst/>
              </a:prstGeom>
              <a:noFill/>
              <a:ln w="9525">
                <a:solidFill>
                  <a:schemeClr val="tx1"/>
                </a:solidFill>
                <a:round/>
                <a:headEnd/>
                <a:tailEnd type="triangle" w="med" len="med"/>
              </a:ln>
            </p:spPr>
            <p:txBody>
              <a:bodyPr/>
              <a:lstStyle/>
              <a:p>
                <a:endParaRPr lang="ar-SA"/>
              </a:p>
            </p:txBody>
          </p:sp>
          <p:sp>
            <p:nvSpPr>
              <p:cNvPr id="32806" name="Text Box 33"/>
              <p:cNvSpPr txBox="1">
                <a:spLocks noChangeArrowheads="1"/>
              </p:cNvSpPr>
              <p:nvPr/>
            </p:nvSpPr>
            <p:spPr bwMode="auto">
              <a:xfrm>
                <a:off x="816" y="1392"/>
                <a:ext cx="223" cy="231"/>
              </a:xfrm>
              <a:prstGeom prst="rect">
                <a:avLst/>
              </a:prstGeom>
              <a:noFill/>
              <a:ln w="9525">
                <a:noFill/>
                <a:miter lim="800000"/>
                <a:headEnd/>
                <a:tailEnd/>
              </a:ln>
            </p:spPr>
            <p:txBody>
              <a:bodyPr wrap="none">
                <a:spAutoFit/>
              </a:bodyPr>
              <a:lstStyle/>
              <a:p>
                <a:r>
                  <a:rPr lang="en-US"/>
                  <a:t>L</a:t>
                </a:r>
                <a:r>
                  <a:rPr lang="en-US" baseline="-25000"/>
                  <a:t>f</a:t>
                </a:r>
              </a:p>
            </p:txBody>
          </p:sp>
          <p:sp>
            <p:nvSpPr>
              <p:cNvPr id="32807" name="Text Box 34"/>
              <p:cNvSpPr txBox="1">
                <a:spLocks noChangeArrowheads="1"/>
              </p:cNvSpPr>
              <p:nvPr/>
            </p:nvSpPr>
            <p:spPr bwMode="auto">
              <a:xfrm>
                <a:off x="1680" y="1392"/>
                <a:ext cx="295" cy="231"/>
              </a:xfrm>
              <a:prstGeom prst="rect">
                <a:avLst/>
              </a:prstGeom>
              <a:noFill/>
              <a:ln w="9525">
                <a:noFill/>
                <a:miter lim="800000"/>
                <a:headEnd/>
                <a:tailEnd/>
              </a:ln>
            </p:spPr>
            <p:txBody>
              <a:bodyPr wrap="none">
                <a:spAutoFit/>
              </a:bodyPr>
              <a:lstStyle/>
              <a:p>
                <a:r>
                  <a:rPr lang="en-US"/>
                  <a:t>R</a:t>
                </a:r>
                <a:r>
                  <a:rPr lang="en-US" baseline="-25000"/>
                  <a:t>fc</a:t>
                </a:r>
              </a:p>
            </p:txBody>
          </p:sp>
          <p:sp>
            <p:nvSpPr>
              <p:cNvPr id="32808" name="Line 35"/>
              <p:cNvSpPr>
                <a:spLocks noChangeShapeType="1"/>
              </p:cNvSpPr>
              <p:nvPr/>
            </p:nvSpPr>
            <p:spPr bwMode="auto">
              <a:xfrm flipV="1">
                <a:off x="1584" y="1152"/>
                <a:ext cx="432" cy="288"/>
              </a:xfrm>
              <a:prstGeom prst="line">
                <a:avLst/>
              </a:prstGeom>
              <a:noFill/>
              <a:ln w="9525">
                <a:solidFill>
                  <a:schemeClr val="tx1"/>
                </a:solidFill>
                <a:round/>
                <a:headEnd/>
                <a:tailEnd type="triangle" w="med" len="med"/>
              </a:ln>
            </p:spPr>
            <p:txBody>
              <a:bodyPr/>
              <a:lstStyle/>
              <a:p>
                <a:endParaRPr lang="ar-SA"/>
              </a:p>
            </p:txBody>
          </p:sp>
          <p:sp>
            <p:nvSpPr>
              <p:cNvPr id="32809" name="Text Box 36"/>
              <p:cNvSpPr txBox="1">
                <a:spLocks noChangeArrowheads="1"/>
              </p:cNvSpPr>
              <p:nvPr/>
            </p:nvSpPr>
            <p:spPr bwMode="auto">
              <a:xfrm>
                <a:off x="1892" y="1776"/>
                <a:ext cx="316" cy="231"/>
              </a:xfrm>
              <a:prstGeom prst="rect">
                <a:avLst/>
              </a:prstGeom>
              <a:noFill/>
              <a:ln w="9525">
                <a:noFill/>
                <a:miter lim="800000"/>
                <a:headEnd/>
                <a:tailEnd/>
              </a:ln>
            </p:spPr>
            <p:txBody>
              <a:bodyPr wrap="none">
                <a:spAutoFit/>
              </a:bodyPr>
              <a:lstStyle/>
              <a:p>
                <a:r>
                  <a:rPr lang="en-US"/>
                  <a:t>R</a:t>
                </a:r>
                <a:r>
                  <a:rPr lang="en-US" baseline="-25000"/>
                  <a:t>fw</a:t>
                </a:r>
              </a:p>
            </p:txBody>
          </p:sp>
          <p:sp>
            <p:nvSpPr>
              <p:cNvPr id="32810" name="Text Box 37"/>
              <p:cNvSpPr txBox="1">
                <a:spLocks noChangeArrowheads="1"/>
              </p:cNvSpPr>
              <p:nvPr/>
            </p:nvSpPr>
            <p:spPr bwMode="auto">
              <a:xfrm>
                <a:off x="5040" y="1536"/>
                <a:ext cx="336" cy="231"/>
              </a:xfrm>
              <a:prstGeom prst="rect">
                <a:avLst/>
              </a:prstGeom>
              <a:noFill/>
              <a:ln w="9525">
                <a:noFill/>
                <a:miter lim="800000"/>
                <a:headEnd/>
                <a:tailEnd/>
              </a:ln>
            </p:spPr>
            <p:txBody>
              <a:bodyPr>
                <a:spAutoFit/>
              </a:bodyPr>
              <a:lstStyle/>
              <a:p>
                <a:r>
                  <a:rPr lang="en-US"/>
                  <a:t>R</a:t>
                </a:r>
                <a:r>
                  <a:rPr lang="en-US" baseline="-25000"/>
                  <a:t>L</a:t>
                </a:r>
              </a:p>
            </p:txBody>
          </p:sp>
          <p:sp>
            <p:nvSpPr>
              <p:cNvPr id="32811" name="Text Box 38"/>
              <p:cNvSpPr txBox="1">
                <a:spLocks noChangeArrowheads="1"/>
              </p:cNvSpPr>
              <p:nvPr/>
            </p:nvSpPr>
            <p:spPr bwMode="auto">
              <a:xfrm>
                <a:off x="384" y="1440"/>
                <a:ext cx="394" cy="922"/>
              </a:xfrm>
              <a:prstGeom prst="rect">
                <a:avLst/>
              </a:prstGeom>
              <a:noFill/>
              <a:ln w="28575">
                <a:noFill/>
                <a:miter lim="800000"/>
                <a:headEnd/>
                <a:tailEnd/>
              </a:ln>
            </p:spPr>
            <p:txBody>
              <a:bodyPr>
                <a:spAutoFit/>
              </a:bodyPr>
              <a:lstStyle/>
              <a:p>
                <a:r>
                  <a:rPr lang="en-US" b="1"/>
                  <a:t>+</a:t>
                </a:r>
              </a:p>
              <a:p>
                <a:endParaRPr lang="en-US" b="1"/>
              </a:p>
              <a:p>
                <a:r>
                  <a:rPr lang="en-US" b="1"/>
                  <a:t>v</a:t>
                </a:r>
                <a:r>
                  <a:rPr lang="en-US" b="1" baseline="-25000"/>
                  <a:t>f</a:t>
                </a:r>
              </a:p>
              <a:p>
                <a:endParaRPr lang="en-US" b="1" baseline="-25000"/>
              </a:p>
              <a:p>
                <a:endParaRPr lang="en-US" b="1" baseline="-25000"/>
              </a:p>
              <a:p>
                <a:r>
                  <a:rPr lang="en-US" b="1" baseline="-25000">
                    <a:sym typeface="Symbol" pitchFamily="18" charset="2"/>
                  </a:rPr>
                  <a:t></a:t>
                </a:r>
              </a:p>
            </p:txBody>
          </p:sp>
          <p:sp>
            <p:nvSpPr>
              <p:cNvPr id="32812" name="Text Box 39"/>
              <p:cNvSpPr txBox="1">
                <a:spLocks noChangeArrowheads="1"/>
              </p:cNvSpPr>
              <p:nvPr/>
            </p:nvSpPr>
            <p:spPr bwMode="auto">
              <a:xfrm>
                <a:off x="4608" y="1488"/>
                <a:ext cx="394" cy="922"/>
              </a:xfrm>
              <a:prstGeom prst="rect">
                <a:avLst/>
              </a:prstGeom>
              <a:noFill/>
              <a:ln w="28575">
                <a:noFill/>
                <a:miter lim="800000"/>
                <a:headEnd/>
                <a:tailEnd/>
              </a:ln>
            </p:spPr>
            <p:txBody>
              <a:bodyPr>
                <a:spAutoFit/>
              </a:bodyPr>
              <a:lstStyle/>
              <a:p>
                <a:r>
                  <a:rPr lang="en-US" b="1"/>
                  <a:t>+</a:t>
                </a:r>
              </a:p>
              <a:p>
                <a:endParaRPr lang="en-US" b="1"/>
              </a:p>
              <a:p>
                <a:r>
                  <a:rPr lang="en-US" b="1"/>
                  <a:t>V</a:t>
                </a:r>
                <a:r>
                  <a:rPr lang="en-US" b="1" baseline="-25000"/>
                  <a:t>t</a:t>
                </a:r>
              </a:p>
              <a:p>
                <a:endParaRPr lang="en-US" b="1" baseline="-25000"/>
              </a:p>
              <a:p>
                <a:endParaRPr lang="en-US" b="1" baseline="-25000"/>
              </a:p>
              <a:p>
                <a:r>
                  <a:rPr lang="en-US" b="1" baseline="-25000">
                    <a:sym typeface="Symbol" pitchFamily="18" charset="2"/>
                  </a:rPr>
                  <a:t></a:t>
                </a:r>
              </a:p>
            </p:txBody>
          </p:sp>
        </p:grpSp>
      </p:grpSp>
      <p:sp>
        <p:nvSpPr>
          <p:cNvPr id="32773" name="Oval 40"/>
          <p:cNvSpPr>
            <a:spLocks noChangeArrowheads="1"/>
          </p:cNvSpPr>
          <p:nvPr/>
        </p:nvSpPr>
        <p:spPr bwMode="auto">
          <a:xfrm>
            <a:off x="1066800" y="1676400"/>
            <a:ext cx="1143000" cy="609600"/>
          </a:xfrm>
          <a:prstGeom prst="ellipse">
            <a:avLst/>
          </a:prstGeom>
          <a:noFill/>
          <a:ln w="38100">
            <a:solidFill>
              <a:srgbClr val="FF0000"/>
            </a:solidFill>
            <a:round/>
            <a:headEnd/>
            <a:tailEnd/>
          </a:ln>
        </p:spPr>
        <p:txBody>
          <a:bodyPr wrap="none" anchor="ctr"/>
          <a:lstStyle/>
          <a:p>
            <a:endParaRPr lang="ar-SY"/>
          </a:p>
        </p:txBody>
      </p:sp>
      <p:sp>
        <p:nvSpPr>
          <p:cNvPr id="32774" name="Rectangle 41"/>
          <p:cNvSpPr>
            <a:spLocks noChangeArrowheads="1"/>
          </p:cNvSpPr>
          <p:nvPr/>
        </p:nvSpPr>
        <p:spPr bwMode="auto">
          <a:xfrm rot="-2639695">
            <a:off x="3622675" y="3554413"/>
            <a:ext cx="609600" cy="76200"/>
          </a:xfrm>
          <a:prstGeom prst="rect">
            <a:avLst/>
          </a:prstGeom>
          <a:noFill/>
          <a:ln w="9525">
            <a:solidFill>
              <a:schemeClr val="tx1"/>
            </a:solidFill>
            <a:miter lim="800000"/>
            <a:headEnd/>
            <a:tailEnd/>
          </a:ln>
        </p:spPr>
        <p:txBody>
          <a:bodyPr wrap="none" anchor="ctr"/>
          <a:lstStyle/>
          <a:p>
            <a:endParaRPr lang="ar-SY"/>
          </a:p>
        </p:txBody>
      </p:sp>
      <p:sp>
        <p:nvSpPr>
          <p:cNvPr id="32775" name="Freeform 42"/>
          <p:cNvSpPr>
            <a:spLocks/>
          </p:cNvSpPr>
          <p:nvPr/>
        </p:nvSpPr>
        <p:spPr bwMode="auto">
          <a:xfrm>
            <a:off x="3733800" y="3505200"/>
            <a:ext cx="292100" cy="254000"/>
          </a:xfrm>
          <a:custGeom>
            <a:avLst/>
            <a:gdLst>
              <a:gd name="T0" fmla="*/ 2147483647 w 184"/>
              <a:gd name="T1" fmla="*/ 2147483647 h 160"/>
              <a:gd name="T2" fmla="*/ 2147483647 w 184"/>
              <a:gd name="T3" fmla="*/ 2147483647 h 160"/>
              <a:gd name="T4" fmla="*/ 2147483647 w 184"/>
              <a:gd name="T5" fmla="*/ 2147483647 h 160"/>
              <a:gd name="T6" fmla="*/ 2147483647 w 184"/>
              <a:gd name="T7" fmla="*/ 2147483647 h 160"/>
              <a:gd name="T8" fmla="*/ 2147483647 w 184"/>
              <a:gd name="T9" fmla="*/ 2147483647 h 160"/>
              <a:gd name="T10" fmla="*/ 2147483647 w 184"/>
              <a:gd name="T11" fmla="*/ 0 h 160"/>
              <a:gd name="T12" fmla="*/ 2147483647 w 184"/>
              <a:gd name="T13" fmla="*/ 0 h 160"/>
              <a:gd name="T14" fmla="*/ 0 w 184"/>
              <a:gd name="T15" fmla="*/ 2147483647 h 160"/>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60"/>
              <a:gd name="T26" fmla="*/ 184 w 184"/>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60">
                <a:moveTo>
                  <a:pt x="156" y="160"/>
                </a:moveTo>
                <a:lnTo>
                  <a:pt x="184" y="108"/>
                </a:lnTo>
                <a:lnTo>
                  <a:pt x="184" y="76"/>
                </a:lnTo>
                <a:lnTo>
                  <a:pt x="160" y="40"/>
                </a:lnTo>
                <a:lnTo>
                  <a:pt x="132" y="16"/>
                </a:lnTo>
                <a:lnTo>
                  <a:pt x="92" y="0"/>
                </a:lnTo>
                <a:lnTo>
                  <a:pt x="56" y="0"/>
                </a:lnTo>
                <a:lnTo>
                  <a:pt x="0" y="16"/>
                </a:lnTo>
              </a:path>
            </a:pathLst>
          </a:custGeom>
          <a:noFill/>
          <a:ln w="28575">
            <a:solidFill>
              <a:schemeClr val="tx1"/>
            </a:solidFill>
            <a:round/>
            <a:headEnd/>
            <a:tailEnd type="triangle" w="med" len="med"/>
          </a:ln>
        </p:spPr>
        <p:txBody>
          <a:bodyPr/>
          <a:lstStyle/>
          <a:p>
            <a:endParaRPr lang="ar-SY"/>
          </a:p>
        </p:txBody>
      </p:sp>
      <p:sp>
        <p:nvSpPr>
          <p:cNvPr id="32776" name="Oval 50"/>
          <p:cNvSpPr>
            <a:spLocks noChangeArrowheads="1"/>
          </p:cNvSpPr>
          <p:nvPr/>
        </p:nvSpPr>
        <p:spPr bwMode="auto">
          <a:xfrm>
            <a:off x="6096000" y="1600200"/>
            <a:ext cx="1143000" cy="609600"/>
          </a:xfrm>
          <a:prstGeom prst="ellipse">
            <a:avLst/>
          </a:prstGeom>
          <a:noFill/>
          <a:ln w="38100">
            <a:solidFill>
              <a:srgbClr val="FF0000"/>
            </a:solidFill>
            <a:round/>
            <a:headEnd/>
            <a:tailEnd/>
          </a:ln>
        </p:spPr>
        <p:txBody>
          <a:bodyPr wrap="none" anchor="ctr"/>
          <a:lstStyle/>
          <a:p>
            <a:endParaRPr lang="ar-SY"/>
          </a:p>
        </p:txBody>
      </p:sp>
      <p:sp>
        <p:nvSpPr>
          <p:cNvPr id="32777" name="Text Box 54"/>
          <p:cNvSpPr txBox="1">
            <a:spLocks noChangeArrowheads="1"/>
          </p:cNvSpPr>
          <p:nvPr/>
        </p:nvSpPr>
        <p:spPr bwMode="auto">
          <a:xfrm>
            <a:off x="1050925" y="4608513"/>
            <a:ext cx="6038850" cy="366712"/>
          </a:xfrm>
          <a:prstGeom prst="rect">
            <a:avLst/>
          </a:prstGeom>
          <a:noFill/>
          <a:ln w="9525">
            <a:noFill/>
            <a:miter lim="800000"/>
            <a:headEnd/>
            <a:tailEnd/>
          </a:ln>
        </p:spPr>
        <p:txBody>
          <a:bodyPr wrap="none">
            <a:spAutoFit/>
          </a:bodyPr>
          <a:lstStyle/>
          <a:p>
            <a:r>
              <a:rPr lang="en-US"/>
              <a:t>Under </a:t>
            </a:r>
            <a:r>
              <a:rPr lang="en-US" b="1"/>
              <a:t>steady state condition</a:t>
            </a:r>
            <a:r>
              <a:rPr lang="en-US"/>
              <a:t> L</a:t>
            </a:r>
            <a:r>
              <a:rPr lang="en-US" baseline="-25000"/>
              <a:t>f</a:t>
            </a:r>
            <a:r>
              <a:rPr lang="en-US"/>
              <a:t> and L</a:t>
            </a:r>
            <a:r>
              <a:rPr lang="en-US" baseline="-25000"/>
              <a:t>a</a:t>
            </a:r>
            <a:r>
              <a:rPr lang="en-US"/>
              <a:t> can be ‘removed’</a:t>
            </a:r>
            <a:endParaRPr lang="en-US" b="1"/>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352800" y="457200"/>
            <a:ext cx="2190750" cy="366713"/>
          </a:xfrm>
          <a:prstGeom prst="rect">
            <a:avLst/>
          </a:prstGeom>
          <a:noFill/>
          <a:ln w="9525">
            <a:noFill/>
            <a:miter lim="800000"/>
            <a:headEnd/>
            <a:tailEnd/>
          </a:ln>
        </p:spPr>
        <p:txBody>
          <a:bodyPr wrap="none">
            <a:spAutoFit/>
          </a:bodyPr>
          <a:lstStyle/>
          <a:p>
            <a:r>
              <a:rPr lang="en-US" b="1"/>
              <a:t>DC GENERATORS</a:t>
            </a:r>
          </a:p>
        </p:txBody>
      </p:sp>
      <p:sp>
        <p:nvSpPr>
          <p:cNvPr id="33795" name="Text Box 3"/>
          <p:cNvSpPr txBox="1">
            <a:spLocks noChangeArrowheads="1"/>
          </p:cNvSpPr>
          <p:nvPr/>
        </p:nvSpPr>
        <p:spPr bwMode="auto">
          <a:xfrm>
            <a:off x="914400" y="1143000"/>
            <a:ext cx="3498850" cy="366713"/>
          </a:xfrm>
          <a:prstGeom prst="rect">
            <a:avLst/>
          </a:prstGeom>
          <a:noFill/>
          <a:ln w="9525">
            <a:noFill/>
            <a:miter lim="800000"/>
            <a:headEnd/>
            <a:tailEnd/>
          </a:ln>
        </p:spPr>
        <p:txBody>
          <a:bodyPr wrap="none">
            <a:spAutoFit/>
          </a:bodyPr>
          <a:lstStyle/>
          <a:p>
            <a:r>
              <a:rPr lang="en-US"/>
              <a:t>Separately excited DC generator</a:t>
            </a:r>
          </a:p>
        </p:txBody>
      </p:sp>
      <p:sp>
        <p:nvSpPr>
          <p:cNvPr id="33796" name="Text Box 5"/>
          <p:cNvSpPr txBox="1">
            <a:spLocks noChangeArrowheads="1"/>
          </p:cNvSpPr>
          <p:nvPr/>
        </p:nvSpPr>
        <p:spPr bwMode="auto">
          <a:xfrm>
            <a:off x="4876800" y="1447800"/>
            <a:ext cx="433388" cy="366713"/>
          </a:xfrm>
          <a:prstGeom prst="rect">
            <a:avLst/>
          </a:prstGeom>
          <a:noFill/>
          <a:ln w="9525">
            <a:noFill/>
            <a:miter lim="800000"/>
            <a:headEnd/>
            <a:tailEnd/>
          </a:ln>
        </p:spPr>
        <p:txBody>
          <a:bodyPr wrap="none">
            <a:spAutoFit/>
          </a:bodyPr>
          <a:lstStyle/>
          <a:p>
            <a:r>
              <a:rPr lang="en-US"/>
              <a:t>R</a:t>
            </a:r>
            <a:r>
              <a:rPr lang="en-US" baseline="-25000"/>
              <a:t>a</a:t>
            </a:r>
          </a:p>
        </p:txBody>
      </p:sp>
      <p:sp>
        <p:nvSpPr>
          <p:cNvPr id="33797" name="Oval 9"/>
          <p:cNvSpPr>
            <a:spLocks noChangeArrowheads="1"/>
          </p:cNvSpPr>
          <p:nvPr/>
        </p:nvSpPr>
        <p:spPr bwMode="auto">
          <a:xfrm>
            <a:off x="4038600" y="2590800"/>
            <a:ext cx="990600" cy="990600"/>
          </a:xfrm>
          <a:prstGeom prst="ellipse">
            <a:avLst/>
          </a:prstGeom>
          <a:noFill/>
          <a:ln w="28575">
            <a:solidFill>
              <a:schemeClr val="tx1"/>
            </a:solidFill>
            <a:round/>
            <a:headEnd/>
            <a:tailEnd/>
          </a:ln>
        </p:spPr>
        <p:txBody>
          <a:bodyPr wrap="none" anchor="ctr"/>
          <a:lstStyle/>
          <a:p>
            <a:endParaRPr lang="ar-SY"/>
          </a:p>
        </p:txBody>
      </p:sp>
      <p:sp>
        <p:nvSpPr>
          <p:cNvPr id="33798" name="Rectangle 10"/>
          <p:cNvSpPr>
            <a:spLocks noChangeArrowheads="1"/>
          </p:cNvSpPr>
          <p:nvPr/>
        </p:nvSpPr>
        <p:spPr bwMode="auto">
          <a:xfrm>
            <a:off x="4413250" y="2514600"/>
            <a:ext cx="228600" cy="76200"/>
          </a:xfrm>
          <a:prstGeom prst="rect">
            <a:avLst/>
          </a:prstGeom>
          <a:noFill/>
          <a:ln w="28575">
            <a:solidFill>
              <a:schemeClr val="tx1"/>
            </a:solidFill>
            <a:miter lim="800000"/>
            <a:headEnd/>
            <a:tailEnd/>
          </a:ln>
        </p:spPr>
        <p:txBody>
          <a:bodyPr wrap="none" anchor="ctr"/>
          <a:lstStyle/>
          <a:p>
            <a:endParaRPr lang="ar-SY"/>
          </a:p>
        </p:txBody>
      </p:sp>
      <p:sp>
        <p:nvSpPr>
          <p:cNvPr id="33799" name="Rectangle 11"/>
          <p:cNvSpPr>
            <a:spLocks noChangeArrowheads="1"/>
          </p:cNvSpPr>
          <p:nvPr/>
        </p:nvSpPr>
        <p:spPr bwMode="auto">
          <a:xfrm>
            <a:off x="4413250" y="3581400"/>
            <a:ext cx="228600" cy="76200"/>
          </a:xfrm>
          <a:prstGeom prst="rect">
            <a:avLst/>
          </a:prstGeom>
          <a:noFill/>
          <a:ln w="28575">
            <a:solidFill>
              <a:schemeClr val="tx1"/>
            </a:solidFill>
            <a:miter lim="800000"/>
            <a:headEnd/>
            <a:tailEnd/>
          </a:ln>
        </p:spPr>
        <p:txBody>
          <a:bodyPr wrap="none" anchor="ctr"/>
          <a:lstStyle/>
          <a:p>
            <a:endParaRPr lang="ar-SY"/>
          </a:p>
        </p:txBody>
      </p:sp>
      <p:sp>
        <p:nvSpPr>
          <p:cNvPr id="33800" name="Line 12"/>
          <p:cNvSpPr>
            <a:spLocks noChangeShapeType="1"/>
          </p:cNvSpPr>
          <p:nvPr/>
        </p:nvSpPr>
        <p:spPr bwMode="auto">
          <a:xfrm flipV="1">
            <a:off x="3546475" y="2035175"/>
            <a:ext cx="0" cy="533400"/>
          </a:xfrm>
          <a:prstGeom prst="line">
            <a:avLst/>
          </a:prstGeom>
          <a:noFill/>
          <a:ln w="28575">
            <a:solidFill>
              <a:schemeClr val="tx1"/>
            </a:solidFill>
            <a:round/>
            <a:headEnd/>
            <a:tailEnd/>
          </a:ln>
        </p:spPr>
        <p:txBody>
          <a:bodyPr/>
          <a:lstStyle/>
          <a:p>
            <a:endParaRPr lang="ar-SA"/>
          </a:p>
        </p:txBody>
      </p:sp>
      <p:sp>
        <p:nvSpPr>
          <p:cNvPr id="33801" name="Line 13"/>
          <p:cNvSpPr>
            <a:spLocks noChangeShapeType="1"/>
          </p:cNvSpPr>
          <p:nvPr/>
        </p:nvSpPr>
        <p:spPr bwMode="auto">
          <a:xfrm>
            <a:off x="4489450" y="4191000"/>
            <a:ext cx="2444750" cy="0"/>
          </a:xfrm>
          <a:prstGeom prst="line">
            <a:avLst/>
          </a:prstGeom>
          <a:noFill/>
          <a:ln w="28575">
            <a:solidFill>
              <a:schemeClr val="tx1"/>
            </a:solidFill>
            <a:round/>
            <a:headEnd/>
            <a:tailEnd/>
          </a:ln>
        </p:spPr>
        <p:txBody>
          <a:bodyPr/>
          <a:lstStyle/>
          <a:p>
            <a:endParaRPr lang="ar-SA"/>
          </a:p>
        </p:txBody>
      </p:sp>
      <p:sp>
        <p:nvSpPr>
          <p:cNvPr id="33802" name="Oval 14"/>
          <p:cNvSpPr>
            <a:spLocks noChangeArrowheads="1"/>
          </p:cNvSpPr>
          <p:nvPr/>
        </p:nvSpPr>
        <p:spPr bwMode="auto">
          <a:xfrm flipV="1">
            <a:off x="6927850" y="4140200"/>
            <a:ext cx="82550" cy="82550"/>
          </a:xfrm>
          <a:prstGeom prst="ellipse">
            <a:avLst/>
          </a:prstGeom>
          <a:noFill/>
          <a:ln w="28575">
            <a:solidFill>
              <a:schemeClr val="tx1"/>
            </a:solidFill>
            <a:round/>
            <a:headEnd/>
            <a:tailEnd/>
          </a:ln>
        </p:spPr>
        <p:txBody>
          <a:bodyPr wrap="none" anchor="ctr"/>
          <a:lstStyle/>
          <a:p>
            <a:endParaRPr lang="ar-SY"/>
          </a:p>
        </p:txBody>
      </p:sp>
      <p:sp>
        <p:nvSpPr>
          <p:cNvPr id="33803" name="Text Box 15"/>
          <p:cNvSpPr txBox="1">
            <a:spLocks noChangeArrowheads="1"/>
          </p:cNvSpPr>
          <p:nvPr/>
        </p:nvSpPr>
        <p:spPr bwMode="auto">
          <a:xfrm>
            <a:off x="5022850" y="2362200"/>
            <a:ext cx="625475" cy="1463675"/>
          </a:xfrm>
          <a:prstGeom prst="rect">
            <a:avLst/>
          </a:prstGeom>
          <a:noFill/>
          <a:ln w="28575">
            <a:noFill/>
            <a:miter lim="800000"/>
            <a:headEnd/>
            <a:tailEnd/>
          </a:ln>
        </p:spPr>
        <p:txBody>
          <a:bodyPr>
            <a:spAutoFit/>
          </a:bodyPr>
          <a:lstStyle/>
          <a:p>
            <a:r>
              <a:rPr lang="en-US" b="1"/>
              <a:t>+</a:t>
            </a:r>
          </a:p>
          <a:p>
            <a:endParaRPr lang="en-US" b="1"/>
          </a:p>
          <a:p>
            <a:r>
              <a:rPr lang="en-US" b="1"/>
              <a:t>E</a:t>
            </a:r>
            <a:r>
              <a:rPr lang="en-US" b="1" baseline="-25000"/>
              <a:t>a</a:t>
            </a:r>
          </a:p>
          <a:p>
            <a:endParaRPr lang="en-US" b="1" baseline="-25000"/>
          </a:p>
          <a:p>
            <a:endParaRPr lang="en-US" b="1" baseline="-25000"/>
          </a:p>
          <a:p>
            <a:r>
              <a:rPr lang="en-US" b="1" baseline="-25000">
                <a:sym typeface="Symbol" pitchFamily="18" charset="2"/>
              </a:rPr>
              <a:t></a:t>
            </a:r>
          </a:p>
        </p:txBody>
      </p:sp>
      <p:sp>
        <p:nvSpPr>
          <p:cNvPr id="33804" name="Oval 16"/>
          <p:cNvSpPr>
            <a:spLocks noChangeArrowheads="1"/>
          </p:cNvSpPr>
          <p:nvPr/>
        </p:nvSpPr>
        <p:spPr bwMode="auto">
          <a:xfrm flipV="1">
            <a:off x="6851650" y="1943100"/>
            <a:ext cx="82550" cy="82550"/>
          </a:xfrm>
          <a:prstGeom prst="ellipse">
            <a:avLst/>
          </a:prstGeom>
          <a:noFill/>
          <a:ln w="28575">
            <a:solidFill>
              <a:schemeClr val="tx1"/>
            </a:solidFill>
            <a:round/>
            <a:headEnd/>
            <a:tailEnd/>
          </a:ln>
        </p:spPr>
        <p:txBody>
          <a:bodyPr wrap="none" anchor="ctr"/>
          <a:lstStyle/>
          <a:p>
            <a:endParaRPr lang="ar-SY"/>
          </a:p>
        </p:txBody>
      </p:sp>
      <p:pic>
        <p:nvPicPr>
          <p:cNvPr id="33805" name="Picture 17"/>
          <p:cNvPicPr>
            <a:picLocks noChangeAspect="1" noChangeArrowheads="1"/>
          </p:cNvPicPr>
          <p:nvPr/>
        </p:nvPicPr>
        <p:blipFill>
          <a:blip r:embed="rId2"/>
          <a:srcRect/>
          <a:stretch>
            <a:fillRect/>
          </a:stretch>
        </p:blipFill>
        <p:spPr bwMode="auto">
          <a:xfrm>
            <a:off x="4351338" y="1779588"/>
            <a:ext cx="1600200" cy="411162"/>
          </a:xfrm>
          <a:prstGeom prst="rect">
            <a:avLst/>
          </a:prstGeom>
          <a:noFill/>
          <a:ln w="9525">
            <a:noFill/>
            <a:miter lim="800000"/>
            <a:headEnd/>
            <a:tailEnd/>
          </a:ln>
        </p:spPr>
      </p:pic>
      <p:pic>
        <p:nvPicPr>
          <p:cNvPr id="33806" name="Picture 19"/>
          <p:cNvPicPr>
            <a:picLocks noChangeAspect="1" noChangeArrowheads="1"/>
          </p:cNvPicPr>
          <p:nvPr/>
        </p:nvPicPr>
        <p:blipFill>
          <a:blip r:embed="rId2"/>
          <a:srcRect/>
          <a:stretch>
            <a:fillRect/>
          </a:stretch>
        </p:blipFill>
        <p:spPr bwMode="auto">
          <a:xfrm>
            <a:off x="2124075" y="1855788"/>
            <a:ext cx="1511300" cy="388937"/>
          </a:xfrm>
          <a:prstGeom prst="rect">
            <a:avLst/>
          </a:prstGeom>
          <a:noFill/>
          <a:ln w="9525">
            <a:noFill/>
            <a:miter lim="800000"/>
            <a:headEnd/>
            <a:tailEnd/>
          </a:ln>
        </p:spPr>
      </p:pic>
      <p:pic>
        <p:nvPicPr>
          <p:cNvPr id="33807" name="Picture 20"/>
          <p:cNvPicPr>
            <a:picLocks noChangeAspect="1" noChangeArrowheads="1"/>
          </p:cNvPicPr>
          <p:nvPr/>
        </p:nvPicPr>
        <p:blipFill>
          <a:blip r:embed="rId2"/>
          <a:srcRect/>
          <a:stretch>
            <a:fillRect/>
          </a:stretch>
        </p:blipFill>
        <p:spPr bwMode="auto">
          <a:xfrm rot="5400000">
            <a:off x="2783682" y="2847181"/>
            <a:ext cx="1511300" cy="388937"/>
          </a:xfrm>
          <a:prstGeom prst="rect">
            <a:avLst/>
          </a:prstGeom>
          <a:noFill/>
          <a:ln w="9525">
            <a:noFill/>
            <a:miter lim="800000"/>
            <a:headEnd/>
            <a:tailEnd/>
          </a:ln>
        </p:spPr>
      </p:pic>
      <p:sp>
        <p:nvSpPr>
          <p:cNvPr id="33808" name="Line 21"/>
          <p:cNvSpPr>
            <a:spLocks noChangeShapeType="1"/>
          </p:cNvSpPr>
          <p:nvPr/>
        </p:nvSpPr>
        <p:spPr bwMode="auto">
          <a:xfrm flipV="1">
            <a:off x="4495800" y="1981200"/>
            <a:ext cx="0" cy="533400"/>
          </a:xfrm>
          <a:prstGeom prst="line">
            <a:avLst/>
          </a:prstGeom>
          <a:noFill/>
          <a:ln w="28575">
            <a:solidFill>
              <a:schemeClr val="tx1"/>
            </a:solidFill>
            <a:round/>
            <a:headEnd/>
            <a:tailEnd/>
          </a:ln>
        </p:spPr>
        <p:txBody>
          <a:bodyPr/>
          <a:lstStyle/>
          <a:p>
            <a:endParaRPr lang="ar-SA"/>
          </a:p>
        </p:txBody>
      </p:sp>
      <p:sp>
        <p:nvSpPr>
          <p:cNvPr id="33809" name="Line 22"/>
          <p:cNvSpPr>
            <a:spLocks noChangeAspect="1" noChangeShapeType="1"/>
          </p:cNvSpPr>
          <p:nvPr/>
        </p:nvSpPr>
        <p:spPr bwMode="auto">
          <a:xfrm flipV="1">
            <a:off x="3557588" y="3562350"/>
            <a:ext cx="0" cy="552450"/>
          </a:xfrm>
          <a:prstGeom prst="line">
            <a:avLst/>
          </a:prstGeom>
          <a:noFill/>
          <a:ln w="28575">
            <a:solidFill>
              <a:schemeClr val="tx1"/>
            </a:solidFill>
            <a:round/>
            <a:headEnd/>
            <a:tailEnd/>
          </a:ln>
        </p:spPr>
        <p:txBody>
          <a:bodyPr/>
          <a:lstStyle/>
          <a:p>
            <a:endParaRPr lang="ar-SA"/>
          </a:p>
        </p:txBody>
      </p:sp>
      <p:sp>
        <p:nvSpPr>
          <p:cNvPr id="33810" name="Line 23"/>
          <p:cNvSpPr>
            <a:spLocks noChangeShapeType="1"/>
          </p:cNvSpPr>
          <p:nvPr/>
        </p:nvSpPr>
        <p:spPr bwMode="auto">
          <a:xfrm flipV="1">
            <a:off x="4495800" y="3657600"/>
            <a:ext cx="0" cy="533400"/>
          </a:xfrm>
          <a:prstGeom prst="line">
            <a:avLst/>
          </a:prstGeom>
          <a:noFill/>
          <a:ln w="28575">
            <a:solidFill>
              <a:schemeClr val="tx1"/>
            </a:solidFill>
            <a:round/>
            <a:headEnd/>
            <a:tailEnd/>
          </a:ln>
        </p:spPr>
        <p:txBody>
          <a:bodyPr/>
          <a:lstStyle/>
          <a:p>
            <a:endParaRPr lang="ar-SA"/>
          </a:p>
        </p:txBody>
      </p:sp>
      <p:sp>
        <p:nvSpPr>
          <p:cNvPr id="33811" name="Line 24"/>
          <p:cNvSpPr>
            <a:spLocks noChangeShapeType="1"/>
          </p:cNvSpPr>
          <p:nvPr/>
        </p:nvSpPr>
        <p:spPr bwMode="auto">
          <a:xfrm>
            <a:off x="1371600" y="4114800"/>
            <a:ext cx="2201863" cy="0"/>
          </a:xfrm>
          <a:prstGeom prst="line">
            <a:avLst/>
          </a:prstGeom>
          <a:noFill/>
          <a:ln w="28575">
            <a:solidFill>
              <a:schemeClr val="tx1"/>
            </a:solidFill>
            <a:round/>
            <a:headEnd/>
            <a:tailEnd/>
          </a:ln>
        </p:spPr>
        <p:txBody>
          <a:bodyPr/>
          <a:lstStyle/>
          <a:p>
            <a:endParaRPr lang="ar-SA"/>
          </a:p>
        </p:txBody>
      </p:sp>
      <p:sp>
        <p:nvSpPr>
          <p:cNvPr id="33812" name="Oval 25"/>
          <p:cNvSpPr>
            <a:spLocks noChangeArrowheads="1"/>
          </p:cNvSpPr>
          <p:nvPr/>
        </p:nvSpPr>
        <p:spPr bwMode="auto">
          <a:xfrm flipV="1">
            <a:off x="1289050" y="4067175"/>
            <a:ext cx="82550" cy="82550"/>
          </a:xfrm>
          <a:prstGeom prst="ellipse">
            <a:avLst/>
          </a:prstGeom>
          <a:noFill/>
          <a:ln w="28575">
            <a:solidFill>
              <a:schemeClr val="tx1"/>
            </a:solidFill>
            <a:round/>
            <a:headEnd/>
            <a:tailEnd/>
          </a:ln>
        </p:spPr>
        <p:txBody>
          <a:bodyPr wrap="none" anchor="ctr"/>
          <a:lstStyle/>
          <a:p>
            <a:endParaRPr lang="ar-SY"/>
          </a:p>
        </p:txBody>
      </p:sp>
      <p:sp>
        <p:nvSpPr>
          <p:cNvPr id="33813" name="Oval 26"/>
          <p:cNvSpPr>
            <a:spLocks noChangeArrowheads="1"/>
          </p:cNvSpPr>
          <p:nvPr/>
        </p:nvSpPr>
        <p:spPr bwMode="auto">
          <a:xfrm flipV="1">
            <a:off x="1281113" y="1981200"/>
            <a:ext cx="82550" cy="82550"/>
          </a:xfrm>
          <a:prstGeom prst="ellipse">
            <a:avLst/>
          </a:prstGeom>
          <a:noFill/>
          <a:ln w="28575">
            <a:solidFill>
              <a:schemeClr val="tx1"/>
            </a:solidFill>
            <a:round/>
            <a:headEnd/>
            <a:tailEnd/>
          </a:ln>
        </p:spPr>
        <p:txBody>
          <a:bodyPr wrap="none" anchor="ctr"/>
          <a:lstStyle/>
          <a:p>
            <a:endParaRPr lang="ar-SY"/>
          </a:p>
        </p:txBody>
      </p:sp>
      <p:pic>
        <p:nvPicPr>
          <p:cNvPr id="33814" name="Picture 27"/>
          <p:cNvPicPr>
            <a:picLocks noChangeAspect="1" noChangeArrowheads="1"/>
          </p:cNvPicPr>
          <p:nvPr/>
        </p:nvPicPr>
        <p:blipFill>
          <a:blip r:embed="rId2"/>
          <a:srcRect/>
          <a:stretch>
            <a:fillRect/>
          </a:stretch>
        </p:blipFill>
        <p:spPr bwMode="auto">
          <a:xfrm rot="5400000">
            <a:off x="6430169" y="2804319"/>
            <a:ext cx="1600200" cy="411162"/>
          </a:xfrm>
          <a:prstGeom prst="rect">
            <a:avLst/>
          </a:prstGeom>
          <a:noFill/>
          <a:ln w="9525">
            <a:noFill/>
            <a:miter lim="800000"/>
            <a:headEnd/>
            <a:tailEnd/>
          </a:ln>
        </p:spPr>
      </p:pic>
      <p:sp>
        <p:nvSpPr>
          <p:cNvPr id="33815" name="Line 28"/>
          <p:cNvSpPr>
            <a:spLocks noChangeShapeType="1"/>
          </p:cNvSpPr>
          <p:nvPr/>
        </p:nvSpPr>
        <p:spPr bwMode="auto">
          <a:xfrm>
            <a:off x="6934200" y="1981200"/>
            <a:ext cx="304800" cy="0"/>
          </a:xfrm>
          <a:prstGeom prst="line">
            <a:avLst/>
          </a:prstGeom>
          <a:noFill/>
          <a:ln w="28575">
            <a:solidFill>
              <a:schemeClr val="tx1"/>
            </a:solidFill>
            <a:round/>
            <a:headEnd/>
            <a:tailEnd/>
          </a:ln>
        </p:spPr>
        <p:txBody>
          <a:bodyPr/>
          <a:lstStyle/>
          <a:p>
            <a:endParaRPr lang="ar-SA"/>
          </a:p>
        </p:txBody>
      </p:sp>
      <p:sp>
        <p:nvSpPr>
          <p:cNvPr id="33816" name="Line 29"/>
          <p:cNvSpPr>
            <a:spLocks noChangeAspect="1" noChangeShapeType="1"/>
          </p:cNvSpPr>
          <p:nvPr/>
        </p:nvSpPr>
        <p:spPr bwMode="auto">
          <a:xfrm flipV="1">
            <a:off x="7239000" y="1981200"/>
            <a:ext cx="0" cy="552450"/>
          </a:xfrm>
          <a:prstGeom prst="line">
            <a:avLst/>
          </a:prstGeom>
          <a:noFill/>
          <a:ln w="28575">
            <a:solidFill>
              <a:schemeClr val="tx1"/>
            </a:solidFill>
            <a:round/>
            <a:headEnd/>
            <a:tailEnd/>
          </a:ln>
        </p:spPr>
        <p:txBody>
          <a:bodyPr/>
          <a:lstStyle/>
          <a:p>
            <a:endParaRPr lang="ar-SA"/>
          </a:p>
        </p:txBody>
      </p:sp>
      <p:sp>
        <p:nvSpPr>
          <p:cNvPr id="33817" name="Line 30"/>
          <p:cNvSpPr>
            <a:spLocks noChangeAspect="1" noChangeShapeType="1"/>
          </p:cNvSpPr>
          <p:nvPr/>
        </p:nvSpPr>
        <p:spPr bwMode="auto">
          <a:xfrm flipV="1">
            <a:off x="7239000" y="3657600"/>
            <a:ext cx="0" cy="552450"/>
          </a:xfrm>
          <a:prstGeom prst="line">
            <a:avLst/>
          </a:prstGeom>
          <a:noFill/>
          <a:ln w="28575">
            <a:solidFill>
              <a:schemeClr val="tx1"/>
            </a:solidFill>
            <a:round/>
            <a:headEnd/>
            <a:tailEnd/>
          </a:ln>
        </p:spPr>
        <p:txBody>
          <a:bodyPr/>
          <a:lstStyle/>
          <a:p>
            <a:endParaRPr lang="ar-SA"/>
          </a:p>
        </p:txBody>
      </p:sp>
      <p:sp>
        <p:nvSpPr>
          <p:cNvPr id="33818" name="Line 31"/>
          <p:cNvSpPr>
            <a:spLocks noChangeShapeType="1"/>
          </p:cNvSpPr>
          <p:nvPr/>
        </p:nvSpPr>
        <p:spPr bwMode="auto">
          <a:xfrm>
            <a:off x="7010400" y="4191000"/>
            <a:ext cx="228600" cy="0"/>
          </a:xfrm>
          <a:prstGeom prst="line">
            <a:avLst/>
          </a:prstGeom>
          <a:noFill/>
          <a:ln w="28575">
            <a:solidFill>
              <a:schemeClr val="tx1"/>
            </a:solidFill>
            <a:round/>
            <a:headEnd/>
            <a:tailEnd/>
          </a:ln>
        </p:spPr>
        <p:txBody>
          <a:bodyPr/>
          <a:lstStyle/>
          <a:p>
            <a:endParaRPr lang="ar-SA"/>
          </a:p>
        </p:txBody>
      </p:sp>
      <p:sp>
        <p:nvSpPr>
          <p:cNvPr id="33819" name="Line 32"/>
          <p:cNvSpPr>
            <a:spLocks noChangeShapeType="1"/>
          </p:cNvSpPr>
          <p:nvPr/>
        </p:nvSpPr>
        <p:spPr bwMode="auto">
          <a:xfrm flipV="1">
            <a:off x="7010400" y="2819400"/>
            <a:ext cx="533400" cy="381000"/>
          </a:xfrm>
          <a:prstGeom prst="line">
            <a:avLst/>
          </a:prstGeom>
          <a:noFill/>
          <a:ln w="9525">
            <a:solidFill>
              <a:schemeClr val="tx1"/>
            </a:solidFill>
            <a:round/>
            <a:headEnd/>
            <a:tailEnd type="triangle" w="med" len="med"/>
          </a:ln>
        </p:spPr>
        <p:txBody>
          <a:bodyPr/>
          <a:lstStyle/>
          <a:p>
            <a:endParaRPr lang="ar-SA"/>
          </a:p>
        </p:txBody>
      </p:sp>
      <p:sp>
        <p:nvSpPr>
          <p:cNvPr id="33820" name="Text Box 34"/>
          <p:cNvSpPr txBox="1">
            <a:spLocks noChangeArrowheads="1"/>
          </p:cNvSpPr>
          <p:nvPr/>
        </p:nvSpPr>
        <p:spPr bwMode="auto">
          <a:xfrm>
            <a:off x="2667000" y="2209800"/>
            <a:ext cx="468313" cy="366713"/>
          </a:xfrm>
          <a:prstGeom prst="rect">
            <a:avLst/>
          </a:prstGeom>
          <a:noFill/>
          <a:ln w="9525">
            <a:noFill/>
            <a:miter lim="800000"/>
            <a:headEnd/>
            <a:tailEnd/>
          </a:ln>
        </p:spPr>
        <p:txBody>
          <a:bodyPr wrap="none">
            <a:spAutoFit/>
          </a:bodyPr>
          <a:lstStyle/>
          <a:p>
            <a:r>
              <a:rPr lang="en-US"/>
              <a:t>R</a:t>
            </a:r>
            <a:r>
              <a:rPr lang="en-US" baseline="-25000"/>
              <a:t>fc</a:t>
            </a:r>
          </a:p>
        </p:txBody>
      </p:sp>
      <p:sp>
        <p:nvSpPr>
          <p:cNvPr id="33821" name="Line 35"/>
          <p:cNvSpPr>
            <a:spLocks noChangeShapeType="1"/>
          </p:cNvSpPr>
          <p:nvPr/>
        </p:nvSpPr>
        <p:spPr bwMode="auto">
          <a:xfrm flipV="1">
            <a:off x="2514600" y="1828800"/>
            <a:ext cx="685800" cy="457200"/>
          </a:xfrm>
          <a:prstGeom prst="line">
            <a:avLst/>
          </a:prstGeom>
          <a:noFill/>
          <a:ln w="9525">
            <a:solidFill>
              <a:schemeClr val="tx1"/>
            </a:solidFill>
            <a:round/>
            <a:headEnd/>
            <a:tailEnd type="triangle" w="med" len="med"/>
          </a:ln>
        </p:spPr>
        <p:txBody>
          <a:bodyPr/>
          <a:lstStyle/>
          <a:p>
            <a:endParaRPr lang="ar-SA"/>
          </a:p>
        </p:txBody>
      </p:sp>
      <p:sp>
        <p:nvSpPr>
          <p:cNvPr id="33822" name="Text Box 36"/>
          <p:cNvSpPr txBox="1">
            <a:spLocks noChangeArrowheads="1"/>
          </p:cNvSpPr>
          <p:nvPr/>
        </p:nvSpPr>
        <p:spPr bwMode="auto">
          <a:xfrm>
            <a:off x="3003550" y="2819400"/>
            <a:ext cx="501650" cy="366713"/>
          </a:xfrm>
          <a:prstGeom prst="rect">
            <a:avLst/>
          </a:prstGeom>
          <a:noFill/>
          <a:ln w="9525">
            <a:noFill/>
            <a:miter lim="800000"/>
            <a:headEnd/>
            <a:tailEnd/>
          </a:ln>
        </p:spPr>
        <p:txBody>
          <a:bodyPr wrap="none">
            <a:spAutoFit/>
          </a:bodyPr>
          <a:lstStyle/>
          <a:p>
            <a:r>
              <a:rPr lang="en-US"/>
              <a:t>R</a:t>
            </a:r>
            <a:r>
              <a:rPr lang="en-US" baseline="-25000"/>
              <a:t>fw</a:t>
            </a:r>
          </a:p>
        </p:txBody>
      </p:sp>
      <p:sp>
        <p:nvSpPr>
          <p:cNvPr id="33823" name="Text Box 37"/>
          <p:cNvSpPr txBox="1">
            <a:spLocks noChangeArrowheads="1"/>
          </p:cNvSpPr>
          <p:nvPr/>
        </p:nvSpPr>
        <p:spPr bwMode="auto">
          <a:xfrm>
            <a:off x="7239000" y="2438400"/>
            <a:ext cx="533400" cy="366713"/>
          </a:xfrm>
          <a:prstGeom prst="rect">
            <a:avLst/>
          </a:prstGeom>
          <a:noFill/>
          <a:ln w="9525">
            <a:noFill/>
            <a:miter lim="800000"/>
            <a:headEnd/>
            <a:tailEnd/>
          </a:ln>
        </p:spPr>
        <p:txBody>
          <a:bodyPr>
            <a:spAutoFit/>
          </a:bodyPr>
          <a:lstStyle/>
          <a:p>
            <a:r>
              <a:rPr lang="en-US"/>
              <a:t>R</a:t>
            </a:r>
            <a:r>
              <a:rPr lang="en-US" baseline="-25000"/>
              <a:t>L</a:t>
            </a:r>
          </a:p>
        </p:txBody>
      </p:sp>
      <p:sp>
        <p:nvSpPr>
          <p:cNvPr id="33824" name="Text Box 38"/>
          <p:cNvSpPr txBox="1">
            <a:spLocks noChangeArrowheads="1"/>
          </p:cNvSpPr>
          <p:nvPr/>
        </p:nvSpPr>
        <p:spPr bwMode="auto">
          <a:xfrm>
            <a:off x="1127125" y="2286000"/>
            <a:ext cx="625475" cy="1463675"/>
          </a:xfrm>
          <a:prstGeom prst="rect">
            <a:avLst/>
          </a:prstGeom>
          <a:noFill/>
          <a:ln w="28575">
            <a:noFill/>
            <a:miter lim="800000"/>
            <a:headEnd/>
            <a:tailEnd/>
          </a:ln>
        </p:spPr>
        <p:txBody>
          <a:bodyPr>
            <a:spAutoFit/>
          </a:bodyPr>
          <a:lstStyle/>
          <a:p>
            <a:r>
              <a:rPr lang="en-US" b="1"/>
              <a:t>+</a:t>
            </a:r>
          </a:p>
          <a:p>
            <a:endParaRPr lang="en-US" b="1"/>
          </a:p>
          <a:p>
            <a:r>
              <a:rPr lang="en-US" b="1"/>
              <a:t>v</a:t>
            </a:r>
            <a:r>
              <a:rPr lang="en-US" b="1" baseline="-25000"/>
              <a:t>f</a:t>
            </a:r>
          </a:p>
          <a:p>
            <a:endParaRPr lang="en-US" b="1" baseline="-25000"/>
          </a:p>
          <a:p>
            <a:endParaRPr lang="en-US" b="1" baseline="-25000"/>
          </a:p>
          <a:p>
            <a:r>
              <a:rPr lang="en-US" b="1" baseline="-25000">
                <a:sym typeface="Symbol" pitchFamily="18" charset="2"/>
              </a:rPr>
              <a:t></a:t>
            </a:r>
          </a:p>
        </p:txBody>
      </p:sp>
      <p:sp>
        <p:nvSpPr>
          <p:cNvPr id="33825" name="Text Box 39"/>
          <p:cNvSpPr txBox="1">
            <a:spLocks noChangeArrowheads="1"/>
          </p:cNvSpPr>
          <p:nvPr/>
        </p:nvSpPr>
        <p:spPr bwMode="auto">
          <a:xfrm>
            <a:off x="6477000" y="2362200"/>
            <a:ext cx="625475" cy="1463675"/>
          </a:xfrm>
          <a:prstGeom prst="rect">
            <a:avLst/>
          </a:prstGeom>
          <a:noFill/>
          <a:ln w="28575">
            <a:noFill/>
            <a:miter lim="800000"/>
            <a:headEnd/>
            <a:tailEnd/>
          </a:ln>
        </p:spPr>
        <p:txBody>
          <a:bodyPr>
            <a:spAutoFit/>
          </a:bodyPr>
          <a:lstStyle/>
          <a:p>
            <a:r>
              <a:rPr lang="en-US" b="1"/>
              <a:t>+</a:t>
            </a:r>
          </a:p>
          <a:p>
            <a:endParaRPr lang="en-US" b="1"/>
          </a:p>
          <a:p>
            <a:r>
              <a:rPr lang="en-US" b="1"/>
              <a:t>V</a:t>
            </a:r>
            <a:r>
              <a:rPr lang="en-US" b="1" baseline="-25000"/>
              <a:t>t</a:t>
            </a:r>
          </a:p>
          <a:p>
            <a:endParaRPr lang="en-US" b="1" baseline="-25000"/>
          </a:p>
          <a:p>
            <a:endParaRPr lang="en-US" b="1" baseline="-25000"/>
          </a:p>
          <a:p>
            <a:r>
              <a:rPr lang="en-US" b="1" baseline="-25000">
                <a:sym typeface="Symbol" pitchFamily="18" charset="2"/>
              </a:rPr>
              <a:t></a:t>
            </a:r>
          </a:p>
        </p:txBody>
      </p:sp>
      <p:sp>
        <p:nvSpPr>
          <p:cNvPr id="33826" name="Rectangle 41"/>
          <p:cNvSpPr>
            <a:spLocks noChangeArrowheads="1"/>
          </p:cNvSpPr>
          <p:nvPr/>
        </p:nvSpPr>
        <p:spPr bwMode="auto">
          <a:xfrm rot="-2639695">
            <a:off x="3622675" y="3554413"/>
            <a:ext cx="609600" cy="76200"/>
          </a:xfrm>
          <a:prstGeom prst="rect">
            <a:avLst/>
          </a:prstGeom>
          <a:noFill/>
          <a:ln w="9525">
            <a:solidFill>
              <a:schemeClr val="tx1"/>
            </a:solidFill>
            <a:miter lim="800000"/>
            <a:headEnd/>
            <a:tailEnd/>
          </a:ln>
        </p:spPr>
        <p:txBody>
          <a:bodyPr wrap="none" anchor="ctr"/>
          <a:lstStyle/>
          <a:p>
            <a:endParaRPr lang="ar-SY"/>
          </a:p>
        </p:txBody>
      </p:sp>
      <p:sp>
        <p:nvSpPr>
          <p:cNvPr id="33827" name="Freeform 42"/>
          <p:cNvSpPr>
            <a:spLocks/>
          </p:cNvSpPr>
          <p:nvPr/>
        </p:nvSpPr>
        <p:spPr bwMode="auto">
          <a:xfrm>
            <a:off x="3733800" y="3505200"/>
            <a:ext cx="292100" cy="254000"/>
          </a:xfrm>
          <a:custGeom>
            <a:avLst/>
            <a:gdLst>
              <a:gd name="T0" fmla="*/ 2147483647 w 184"/>
              <a:gd name="T1" fmla="*/ 2147483647 h 160"/>
              <a:gd name="T2" fmla="*/ 2147483647 w 184"/>
              <a:gd name="T3" fmla="*/ 2147483647 h 160"/>
              <a:gd name="T4" fmla="*/ 2147483647 w 184"/>
              <a:gd name="T5" fmla="*/ 2147483647 h 160"/>
              <a:gd name="T6" fmla="*/ 2147483647 w 184"/>
              <a:gd name="T7" fmla="*/ 2147483647 h 160"/>
              <a:gd name="T8" fmla="*/ 2147483647 w 184"/>
              <a:gd name="T9" fmla="*/ 2147483647 h 160"/>
              <a:gd name="T10" fmla="*/ 2147483647 w 184"/>
              <a:gd name="T11" fmla="*/ 0 h 160"/>
              <a:gd name="T12" fmla="*/ 2147483647 w 184"/>
              <a:gd name="T13" fmla="*/ 0 h 160"/>
              <a:gd name="T14" fmla="*/ 0 w 184"/>
              <a:gd name="T15" fmla="*/ 2147483647 h 160"/>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60"/>
              <a:gd name="T26" fmla="*/ 184 w 184"/>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60">
                <a:moveTo>
                  <a:pt x="156" y="160"/>
                </a:moveTo>
                <a:lnTo>
                  <a:pt x="184" y="108"/>
                </a:lnTo>
                <a:lnTo>
                  <a:pt x="184" y="76"/>
                </a:lnTo>
                <a:lnTo>
                  <a:pt x="160" y="40"/>
                </a:lnTo>
                <a:lnTo>
                  <a:pt x="132" y="16"/>
                </a:lnTo>
                <a:lnTo>
                  <a:pt x="92" y="0"/>
                </a:lnTo>
                <a:lnTo>
                  <a:pt x="56" y="0"/>
                </a:lnTo>
                <a:lnTo>
                  <a:pt x="0" y="16"/>
                </a:lnTo>
              </a:path>
            </a:pathLst>
          </a:custGeom>
          <a:noFill/>
          <a:ln w="28575">
            <a:solidFill>
              <a:schemeClr val="tx1"/>
            </a:solidFill>
            <a:round/>
            <a:headEnd/>
            <a:tailEnd type="triangle" w="med" len="med"/>
          </a:ln>
        </p:spPr>
        <p:txBody>
          <a:bodyPr/>
          <a:lstStyle/>
          <a:p>
            <a:endParaRPr lang="ar-SY"/>
          </a:p>
        </p:txBody>
      </p:sp>
      <p:sp>
        <p:nvSpPr>
          <p:cNvPr id="33828" name="Text Box 44"/>
          <p:cNvSpPr txBox="1">
            <a:spLocks noChangeArrowheads="1"/>
          </p:cNvSpPr>
          <p:nvPr/>
        </p:nvSpPr>
        <p:spPr bwMode="auto">
          <a:xfrm>
            <a:off x="1050925" y="4608513"/>
            <a:ext cx="7600950" cy="366712"/>
          </a:xfrm>
          <a:prstGeom prst="rect">
            <a:avLst/>
          </a:prstGeom>
          <a:noFill/>
          <a:ln w="9525">
            <a:noFill/>
            <a:miter lim="800000"/>
            <a:headEnd/>
            <a:tailEnd/>
          </a:ln>
        </p:spPr>
        <p:txBody>
          <a:bodyPr wrap="none">
            <a:spAutoFit/>
          </a:bodyPr>
          <a:lstStyle/>
          <a:p>
            <a:r>
              <a:rPr lang="en-US"/>
              <a:t>Under </a:t>
            </a:r>
            <a:r>
              <a:rPr lang="en-US" b="1"/>
              <a:t>steady state condition</a:t>
            </a:r>
            <a:r>
              <a:rPr lang="en-US"/>
              <a:t> L</a:t>
            </a:r>
            <a:r>
              <a:rPr lang="en-US" baseline="-25000"/>
              <a:t>f</a:t>
            </a:r>
            <a:r>
              <a:rPr lang="en-US"/>
              <a:t> and L</a:t>
            </a:r>
            <a:r>
              <a:rPr lang="en-US" baseline="-25000"/>
              <a:t>a</a:t>
            </a:r>
            <a:r>
              <a:rPr lang="en-US"/>
              <a:t> can be ‘removed’ from the circuit</a:t>
            </a:r>
            <a:endParaRPr lang="en-US" b="1"/>
          </a:p>
        </p:txBody>
      </p:sp>
      <p:sp>
        <p:nvSpPr>
          <p:cNvPr id="33829" name="Line 45"/>
          <p:cNvSpPr>
            <a:spLocks noChangeShapeType="1"/>
          </p:cNvSpPr>
          <p:nvPr/>
        </p:nvSpPr>
        <p:spPr bwMode="auto">
          <a:xfrm>
            <a:off x="5688013" y="1981200"/>
            <a:ext cx="1143000" cy="0"/>
          </a:xfrm>
          <a:prstGeom prst="line">
            <a:avLst/>
          </a:prstGeom>
          <a:noFill/>
          <a:ln w="28575">
            <a:solidFill>
              <a:schemeClr val="tx1"/>
            </a:solidFill>
            <a:round/>
            <a:headEnd/>
            <a:tailEnd/>
          </a:ln>
        </p:spPr>
        <p:txBody>
          <a:bodyPr/>
          <a:lstStyle/>
          <a:p>
            <a:endParaRPr lang="ar-SA"/>
          </a:p>
        </p:txBody>
      </p:sp>
      <p:sp>
        <p:nvSpPr>
          <p:cNvPr id="33830" name="Line 46"/>
          <p:cNvSpPr>
            <a:spLocks noChangeShapeType="1"/>
          </p:cNvSpPr>
          <p:nvPr/>
        </p:nvSpPr>
        <p:spPr bwMode="auto">
          <a:xfrm>
            <a:off x="1370013" y="2033588"/>
            <a:ext cx="914400" cy="0"/>
          </a:xfrm>
          <a:prstGeom prst="line">
            <a:avLst/>
          </a:prstGeom>
          <a:noFill/>
          <a:ln w="28575">
            <a:solidFill>
              <a:schemeClr val="tx1"/>
            </a:solidFill>
            <a:round/>
            <a:headEnd/>
            <a:tailEnd/>
          </a:ln>
        </p:spPr>
        <p:txBody>
          <a:bodyPr/>
          <a:lstStyle/>
          <a:p>
            <a:endParaRPr lang="ar-S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352800" y="457200"/>
            <a:ext cx="2190750" cy="366713"/>
          </a:xfrm>
          <a:prstGeom prst="rect">
            <a:avLst/>
          </a:prstGeom>
          <a:noFill/>
          <a:ln w="9525">
            <a:noFill/>
            <a:miter lim="800000"/>
            <a:headEnd/>
            <a:tailEnd/>
          </a:ln>
        </p:spPr>
        <p:txBody>
          <a:bodyPr wrap="none">
            <a:spAutoFit/>
          </a:bodyPr>
          <a:lstStyle/>
          <a:p>
            <a:r>
              <a:rPr lang="en-US" b="1"/>
              <a:t>DC GENERATORS</a:t>
            </a:r>
          </a:p>
        </p:txBody>
      </p:sp>
      <p:sp>
        <p:nvSpPr>
          <p:cNvPr id="34819" name="Text Box 3"/>
          <p:cNvSpPr txBox="1">
            <a:spLocks noChangeArrowheads="1"/>
          </p:cNvSpPr>
          <p:nvPr/>
        </p:nvSpPr>
        <p:spPr bwMode="auto">
          <a:xfrm>
            <a:off x="914400" y="1143000"/>
            <a:ext cx="3498850" cy="366713"/>
          </a:xfrm>
          <a:prstGeom prst="rect">
            <a:avLst/>
          </a:prstGeom>
          <a:noFill/>
          <a:ln w="9525">
            <a:noFill/>
            <a:miter lim="800000"/>
            <a:headEnd/>
            <a:tailEnd/>
          </a:ln>
        </p:spPr>
        <p:txBody>
          <a:bodyPr wrap="none">
            <a:spAutoFit/>
          </a:bodyPr>
          <a:lstStyle/>
          <a:p>
            <a:r>
              <a:rPr lang="en-US"/>
              <a:t>Separately excited DC generator</a:t>
            </a:r>
          </a:p>
        </p:txBody>
      </p:sp>
      <p:sp>
        <p:nvSpPr>
          <p:cNvPr id="34820" name="Text Box 4"/>
          <p:cNvSpPr txBox="1">
            <a:spLocks noChangeArrowheads="1"/>
          </p:cNvSpPr>
          <p:nvPr/>
        </p:nvSpPr>
        <p:spPr bwMode="auto">
          <a:xfrm>
            <a:off x="4876800" y="1447800"/>
            <a:ext cx="433388" cy="366713"/>
          </a:xfrm>
          <a:prstGeom prst="rect">
            <a:avLst/>
          </a:prstGeom>
          <a:noFill/>
          <a:ln w="9525">
            <a:noFill/>
            <a:miter lim="800000"/>
            <a:headEnd/>
            <a:tailEnd/>
          </a:ln>
        </p:spPr>
        <p:txBody>
          <a:bodyPr wrap="none">
            <a:spAutoFit/>
          </a:bodyPr>
          <a:lstStyle/>
          <a:p>
            <a:r>
              <a:rPr lang="en-US"/>
              <a:t>R</a:t>
            </a:r>
            <a:r>
              <a:rPr lang="en-US" baseline="-25000"/>
              <a:t>a</a:t>
            </a:r>
          </a:p>
        </p:txBody>
      </p:sp>
      <p:sp>
        <p:nvSpPr>
          <p:cNvPr id="34821" name="Oval 5"/>
          <p:cNvSpPr>
            <a:spLocks noChangeArrowheads="1"/>
          </p:cNvSpPr>
          <p:nvPr/>
        </p:nvSpPr>
        <p:spPr bwMode="auto">
          <a:xfrm>
            <a:off x="4038600" y="2590800"/>
            <a:ext cx="990600" cy="990600"/>
          </a:xfrm>
          <a:prstGeom prst="ellipse">
            <a:avLst/>
          </a:prstGeom>
          <a:noFill/>
          <a:ln w="28575">
            <a:solidFill>
              <a:schemeClr val="tx1"/>
            </a:solidFill>
            <a:round/>
            <a:headEnd/>
            <a:tailEnd/>
          </a:ln>
        </p:spPr>
        <p:txBody>
          <a:bodyPr wrap="none" anchor="ctr"/>
          <a:lstStyle/>
          <a:p>
            <a:endParaRPr lang="ar-SY"/>
          </a:p>
        </p:txBody>
      </p:sp>
      <p:sp>
        <p:nvSpPr>
          <p:cNvPr id="34822" name="Rectangle 6"/>
          <p:cNvSpPr>
            <a:spLocks noChangeArrowheads="1"/>
          </p:cNvSpPr>
          <p:nvPr/>
        </p:nvSpPr>
        <p:spPr bwMode="auto">
          <a:xfrm>
            <a:off x="4413250" y="2514600"/>
            <a:ext cx="228600" cy="76200"/>
          </a:xfrm>
          <a:prstGeom prst="rect">
            <a:avLst/>
          </a:prstGeom>
          <a:noFill/>
          <a:ln w="28575">
            <a:solidFill>
              <a:schemeClr val="tx1"/>
            </a:solidFill>
            <a:miter lim="800000"/>
            <a:headEnd/>
            <a:tailEnd/>
          </a:ln>
        </p:spPr>
        <p:txBody>
          <a:bodyPr wrap="none" anchor="ctr"/>
          <a:lstStyle/>
          <a:p>
            <a:endParaRPr lang="ar-SY"/>
          </a:p>
        </p:txBody>
      </p:sp>
      <p:sp>
        <p:nvSpPr>
          <p:cNvPr id="34823" name="Rectangle 7"/>
          <p:cNvSpPr>
            <a:spLocks noChangeArrowheads="1"/>
          </p:cNvSpPr>
          <p:nvPr/>
        </p:nvSpPr>
        <p:spPr bwMode="auto">
          <a:xfrm>
            <a:off x="4413250" y="3581400"/>
            <a:ext cx="228600" cy="76200"/>
          </a:xfrm>
          <a:prstGeom prst="rect">
            <a:avLst/>
          </a:prstGeom>
          <a:noFill/>
          <a:ln w="28575">
            <a:solidFill>
              <a:schemeClr val="tx1"/>
            </a:solidFill>
            <a:miter lim="800000"/>
            <a:headEnd/>
            <a:tailEnd/>
          </a:ln>
        </p:spPr>
        <p:txBody>
          <a:bodyPr wrap="none" anchor="ctr"/>
          <a:lstStyle/>
          <a:p>
            <a:endParaRPr lang="ar-SY"/>
          </a:p>
        </p:txBody>
      </p:sp>
      <p:sp>
        <p:nvSpPr>
          <p:cNvPr id="34824" name="Line 8"/>
          <p:cNvSpPr>
            <a:spLocks noChangeShapeType="1"/>
          </p:cNvSpPr>
          <p:nvPr/>
        </p:nvSpPr>
        <p:spPr bwMode="auto">
          <a:xfrm flipV="1">
            <a:off x="3546475" y="2035175"/>
            <a:ext cx="0" cy="533400"/>
          </a:xfrm>
          <a:prstGeom prst="line">
            <a:avLst/>
          </a:prstGeom>
          <a:noFill/>
          <a:ln w="28575">
            <a:solidFill>
              <a:schemeClr val="tx1"/>
            </a:solidFill>
            <a:round/>
            <a:headEnd/>
            <a:tailEnd/>
          </a:ln>
        </p:spPr>
        <p:txBody>
          <a:bodyPr/>
          <a:lstStyle/>
          <a:p>
            <a:endParaRPr lang="ar-SA"/>
          </a:p>
        </p:txBody>
      </p:sp>
      <p:sp>
        <p:nvSpPr>
          <p:cNvPr id="34825" name="Line 9"/>
          <p:cNvSpPr>
            <a:spLocks noChangeShapeType="1"/>
          </p:cNvSpPr>
          <p:nvPr/>
        </p:nvSpPr>
        <p:spPr bwMode="auto">
          <a:xfrm>
            <a:off x="4489450" y="4191000"/>
            <a:ext cx="2444750" cy="0"/>
          </a:xfrm>
          <a:prstGeom prst="line">
            <a:avLst/>
          </a:prstGeom>
          <a:noFill/>
          <a:ln w="28575">
            <a:solidFill>
              <a:schemeClr val="tx1"/>
            </a:solidFill>
            <a:round/>
            <a:headEnd/>
            <a:tailEnd/>
          </a:ln>
        </p:spPr>
        <p:txBody>
          <a:bodyPr/>
          <a:lstStyle/>
          <a:p>
            <a:endParaRPr lang="ar-SA"/>
          </a:p>
        </p:txBody>
      </p:sp>
      <p:sp>
        <p:nvSpPr>
          <p:cNvPr id="34826" name="Oval 10"/>
          <p:cNvSpPr>
            <a:spLocks noChangeArrowheads="1"/>
          </p:cNvSpPr>
          <p:nvPr/>
        </p:nvSpPr>
        <p:spPr bwMode="auto">
          <a:xfrm flipV="1">
            <a:off x="6927850" y="4140200"/>
            <a:ext cx="82550" cy="82550"/>
          </a:xfrm>
          <a:prstGeom prst="ellipse">
            <a:avLst/>
          </a:prstGeom>
          <a:noFill/>
          <a:ln w="28575">
            <a:solidFill>
              <a:schemeClr val="tx1"/>
            </a:solidFill>
            <a:round/>
            <a:headEnd/>
            <a:tailEnd/>
          </a:ln>
        </p:spPr>
        <p:txBody>
          <a:bodyPr wrap="none" anchor="ctr"/>
          <a:lstStyle/>
          <a:p>
            <a:endParaRPr lang="ar-SY"/>
          </a:p>
        </p:txBody>
      </p:sp>
      <p:sp>
        <p:nvSpPr>
          <p:cNvPr id="34827" name="Text Box 11"/>
          <p:cNvSpPr txBox="1">
            <a:spLocks noChangeArrowheads="1"/>
          </p:cNvSpPr>
          <p:nvPr/>
        </p:nvSpPr>
        <p:spPr bwMode="auto">
          <a:xfrm>
            <a:off x="5022850" y="2362200"/>
            <a:ext cx="625475" cy="1463675"/>
          </a:xfrm>
          <a:prstGeom prst="rect">
            <a:avLst/>
          </a:prstGeom>
          <a:noFill/>
          <a:ln w="28575">
            <a:noFill/>
            <a:miter lim="800000"/>
            <a:headEnd/>
            <a:tailEnd/>
          </a:ln>
        </p:spPr>
        <p:txBody>
          <a:bodyPr>
            <a:spAutoFit/>
          </a:bodyPr>
          <a:lstStyle/>
          <a:p>
            <a:r>
              <a:rPr lang="en-US" b="1"/>
              <a:t>+</a:t>
            </a:r>
          </a:p>
          <a:p>
            <a:endParaRPr lang="en-US" b="1"/>
          </a:p>
          <a:p>
            <a:r>
              <a:rPr lang="en-US" b="1"/>
              <a:t>E</a:t>
            </a:r>
            <a:r>
              <a:rPr lang="en-US" b="1" baseline="-25000"/>
              <a:t>a</a:t>
            </a:r>
          </a:p>
          <a:p>
            <a:endParaRPr lang="en-US" b="1" baseline="-25000"/>
          </a:p>
          <a:p>
            <a:endParaRPr lang="en-US" b="1" baseline="-25000"/>
          </a:p>
          <a:p>
            <a:r>
              <a:rPr lang="en-US" b="1" baseline="-25000">
                <a:sym typeface="Symbol" pitchFamily="18" charset="2"/>
              </a:rPr>
              <a:t></a:t>
            </a:r>
          </a:p>
        </p:txBody>
      </p:sp>
      <p:sp>
        <p:nvSpPr>
          <p:cNvPr id="34828" name="Oval 12"/>
          <p:cNvSpPr>
            <a:spLocks noChangeArrowheads="1"/>
          </p:cNvSpPr>
          <p:nvPr/>
        </p:nvSpPr>
        <p:spPr bwMode="auto">
          <a:xfrm flipV="1">
            <a:off x="6851650" y="1943100"/>
            <a:ext cx="82550" cy="82550"/>
          </a:xfrm>
          <a:prstGeom prst="ellipse">
            <a:avLst/>
          </a:prstGeom>
          <a:noFill/>
          <a:ln w="28575">
            <a:solidFill>
              <a:schemeClr val="tx1"/>
            </a:solidFill>
            <a:round/>
            <a:headEnd/>
            <a:tailEnd/>
          </a:ln>
        </p:spPr>
        <p:txBody>
          <a:bodyPr wrap="none" anchor="ctr"/>
          <a:lstStyle/>
          <a:p>
            <a:endParaRPr lang="ar-SY"/>
          </a:p>
        </p:txBody>
      </p:sp>
      <p:pic>
        <p:nvPicPr>
          <p:cNvPr id="34829" name="Picture 13"/>
          <p:cNvPicPr>
            <a:picLocks noChangeAspect="1" noChangeArrowheads="1"/>
          </p:cNvPicPr>
          <p:nvPr/>
        </p:nvPicPr>
        <p:blipFill>
          <a:blip r:embed="rId2"/>
          <a:srcRect/>
          <a:stretch>
            <a:fillRect/>
          </a:stretch>
        </p:blipFill>
        <p:spPr bwMode="auto">
          <a:xfrm>
            <a:off x="4351338" y="1779588"/>
            <a:ext cx="1600200" cy="411162"/>
          </a:xfrm>
          <a:prstGeom prst="rect">
            <a:avLst/>
          </a:prstGeom>
          <a:noFill/>
          <a:ln w="9525">
            <a:noFill/>
            <a:miter lim="800000"/>
            <a:headEnd/>
            <a:tailEnd/>
          </a:ln>
        </p:spPr>
      </p:pic>
      <p:pic>
        <p:nvPicPr>
          <p:cNvPr id="34830" name="Picture 14"/>
          <p:cNvPicPr>
            <a:picLocks noChangeAspect="1" noChangeArrowheads="1"/>
          </p:cNvPicPr>
          <p:nvPr/>
        </p:nvPicPr>
        <p:blipFill>
          <a:blip r:embed="rId2"/>
          <a:srcRect/>
          <a:stretch>
            <a:fillRect/>
          </a:stretch>
        </p:blipFill>
        <p:spPr bwMode="auto">
          <a:xfrm>
            <a:off x="2124075" y="1855788"/>
            <a:ext cx="1511300" cy="388937"/>
          </a:xfrm>
          <a:prstGeom prst="rect">
            <a:avLst/>
          </a:prstGeom>
          <a:noFill/>
          <a:ln w="9525">
            <a:noFill/>
            <a:miter lim="800000"/>
            <a:headEnd/>
            <a:tailEnd/>
          </a:ln>
        </p:spPr>
      </p:pic>
      <p:pic>
        <p:nvPicPr>
          <p:cNvPr id="34831" name="Picture 15"/>
          <p:cNvPicPr>
            <a:picLocks noChangeAspect="1" noChangeArrowheads="1"/>
          </p:cNvPicPr>
          <p:nvPr/>
        </p:nvPicPr>
        <p:blipFill>
          <a:blip r:embed="rId2"/>
          <a:srcRect/>
          <a:stretch>
            <a:fillRect/>
          </a:stretch>
        </p:blipFill>
        <p:spPr bwMode="auto">
          <a:xfrm rot="5400000">
            <a:off x="2783682" y="2847181"/>
            <a:ext cx="1511300" cy="388937"/>
          </a:xfrm>
          <a:prstGeom prst="rect">
            <a:avLst/>
          </a:prstGeom>
          <a:noFill/>
          <a:ln w="9525">
            <a:noFill/>
            <a:miter lim="800000"/>
            <a:headEnd/>
            <a:tailEnd/>
          </a:ln>
        </p:spPr>
      </p:pic>
      <p:sp>
        <p:nvSpPr>
          <p:cNvPr id="34832" name="Line 16"/>
          <p:cNvSpPr>
            <a:spLocks noChangeShapeType="1"/>
          </p:cNvSpPr>
          <p:nvPr/>
        </p:nvSpPr>
        <p:spPr bwMode="auto">
          <a:xfrm flipV="1">
            <a:off x="4495800" y="1981200"/>
            <a:ext cx="0" cy="533400"/>
          </a:xfrm>
          <a:prstGeom prst="line">
            <a:avLst/>
          </a:prstGeom>
          <a:noFill/>
          <a:ln w="28575">
            <a:solidFill>
              <a:schemeClr val="tx1"/>
            </a:solidFill>
            <a:round/>
            <a:headEnd/>
            <a:tailEnd/>
          </a:ln>
        </p:spPr>
        <p:txBody>
          <a:bodyPr/>
          <a:lstStyle/>
          <a:p>
            <a:endParaRPr lang="ar-SA"/>
          </a:p>
        </p:txBody>
      </p:sp>
      <p:sp>
        <p:nvSpPr>
          <p:cNvPr id="34833" name="Line 17"/>
          <p:cNvSpPr>
            <a:spLocks noChangeAspect="1" noChangeShapeType="1"/>
          </p:cNvSpPr>
          <p:nvPr/>
        </p:nvSpPr>
        <p:spPr bwMode="auto">
          <a:xfrm flipV="1">
            <a:off x="3557588" y="3562350"/>
            <a:ext cx="0" cy="552450"/>
          </a:xfrm>
          <a:prstGeom prst="line">
            <a:avLst/>
          </a:prstGeom>
          <a:noFill/>
          <a:ln w="28575">
            <a:solidFill>
              <a:schemeClr val="tx1"/>
            </a:solidFill>
            <a:round/>
            <a:headEnd/>
            <a:tailEnd/>
          </a:ln>
        </p:spPr>
        <p:txBody>
          <a:bodyPr/>
          <a:lstStyle/>
          <a:p>
            <a:endParaRPr lang="ar-SA"/>
          </a:p>
        </p:txBody>
      </p:sp>
      <p:sp>
        <p:nvSpPr>
          <p:cNvPr id="34834" name="Line 18"/>
          <p:cNvSpPr>
            <a:spLocks noChangeShapeType="1"/>
          </p:cNvSpPr>
          <p:nvPr/>
        </p:nvSpPr>
        <p:spPr bwMode="auto">
          <a:xfrm flipV="1">
            <a:off x="4495800" y="3657600"/>
            <a:ext cx="0" cy="533400"/>
          </a:xfrm>
          <a:prstGeom prst="line">
            <a:avLst/>
          </a:prstGeom>
          <a:noFill/>
          <a:ln w="28575">
            <a:solidFill>
              <a:schemeClr val="tx1"/>
            </a:solidFill>
            <a:round/>
            <a:headEnd/>
            <a:tailEnd/>
          </a:ln>
        </p:spPr>
        <p:txBody>
          <a:bodyPr/>
          <a:lstStyle/>
          <a:p>
            <a:endParaRPr lang="ar-SA"/>
          </a:p>
        </p:txBody>
      </p:sp>
      <p:sp>
        <p:nvSpPr>
          <p:cNvPr id="34835" name="Line 19"/>
          <p:cNvSpPr>
            <a:spLocks noChangeShapeType="1"/>
          </p:cNvSpPr>
          <p:nvPr/>
        </p:nvSpPr>
        <p:spPr bwMode="auto">
          <a:xfrm>
            <a:off x="1371600" y="4114800"/>
            <a:ext cx="2201863" cy="0"/>
          </a:xfrm>
          <a:prstGeom prst="line">
            <a:avLst/>
          </a:prstGeom>
          <a:noFill/>
          <a:ln w="28575">
            <a:solidFill>
              <a:schemeClr val="tx1"/>
            </a:solidFill>
            <a:round/>
            <a:headEnd/>
            <a:tailEnd/>
          </a:ln>
        </p:spPr>
        <p:txBody>
          <a:bodyPr/>
          <a:lstStyle/>
          <a:p>
            <a:endParaRPr lang="ar-SA"/>
          </a:p>
        </p:txBody>
      </p:sp>
      <p:sp>
        <p:nvSpPr>
          <p:cNvPr id="34836" name="Oval 20"/>
          <p:cNvSpPr>
            <a:spLocks noChangeArrowheads="1"/>
          </p:cNvSpPr>
          <p:nvPr/>
        </p:nvSpPr>
        <p:spPr bwMode="auto">
          <a:xfrm flipV="1">
            <a:off x="1289050" y="4067175"/>
            <a:ext cx="82550" cy="82550"/>
          </a:xfrm>
          <a:prstGeom prst="ellipse">
            <a:avLst/>
          </a:prstGeom>
          <a:noFill/>
          <a:ln w="28575">
            <a:solidFill>
              <a:schemeClr val="tx1"/>
            </a:solidFill>
            <a:round/>
            <a:headEnd/>
            <a:tailEnd/>
          </a:ln>
        </p:spPr>
        <p:txBody>
          <a:bodyPr wrap="none" anchor="ctr"/>
          <a:lstStyle/>
          <a:p>
            <a:endParaRPr lang="ar-SY"/>
          </a:p>
        </p:txBody>
      </p:sp>
      <p:sp>
        <p:nvSpPr>
          <p:cNvPr id="34837" name="Oval 21"/>
          <p:cNvSpPr>
            <a:spLocks noChangeArrowheads="1"/>
          </p:cNvSpPr>
          <p:nvPr/>
        </p:nvSpPr>
        <p:spPr bwMode="auto">
          <a:xfrm flipV="1">
            <a:off x="1281113" y="1981200"/>
            <a:ext cx="82550" cy="82550"/>
          </a:xfrm>
          <a:prstGeom prst="ellipse">
            <a:avLst/>
          </a:prstGeom>
          <a:noFill/>
          <a:ln w="28575">
            <a:solidFill>
              <a:schemeClr val="tx1"/>
            </a:solidFill>
            <a:round/>
            <a:headEnd/>
            <a:tailEnd/>
          </a:ln>
        </p:spPr>
        <p:txBody>
          <a:bodyPr wrap="none" anchor="ctr"/>
          <a:lstStyle/>
          <a:p>
            <a:endParaRPr lang="ar-SY"/>
          </a:p>
        </p:txBody>
      </p:sp>
      <p:pic>
        <p:nvPicPr>
          <p:cNvPr id="34838" name="Picture 22"/>
          <p:cNvPicPr>
            <a:picLocks noChangeAspect="1" noChangeArrowheads="1"/>
          </p:cNvPicPr>
          <p:nvPr/>
        </p:nvPicPr>
        <p:blipFill>
          <a:blip r:embed="rId2"/>
          <a:srcRect/>
          <a:stretch>
            <a:fillRect/>
          </a:stretch>
        </p:blipFill>
        <p:spPr bwMode="auto">
          <a:xfrm rot="5400000">
            <a:off x="6430169" y="2804319"/>
            <a:ext cx="1600200" cy="411162"/>
          </a:xfrm>
          <a:prstGeom prst="rect">
            <a:avLst/>
          </a:prstGeom>
          <a:noFill/>
          <a:ln w="9525">
            <a:noFill/>
            <a:miter lim="800000"/>
            <a:headEnd/>
            <a:tailEnd/>
          </a:ln>
        </p:spPr>
      </p:pic>
      <p:sp>
        <p:nvSpPr>
          <p:cNvPr id="34839" name="Line 23"/>
          <p:cNvSpPr>
            <a:spLocks noChangeShapeType="1"/>
          </p:cNvSpPr>
          <p:nvPr/>
        </p:nvSpPr>
        <p:spPr bwMode="auto">
          <a:xfrm>
            <a:off x="6934200" y="1981200"/>
            <a:ext cx="304800" cy="0"/>
          </a:xfrm>
          <a:prstGeom prst="line">
            <a:avLst/>
          </a:prstGeom>
          <a:noFill/>
          <a:ln w="28575">
            <a:solidFill>
              <a:schemeClr val="tx1"/>
            </a:solidFill>
            <a:round/>
            <a:headEnd/>
            <a:tailEnd/>
          </a:ln>
        </p:spPr>
        <p:txBody>
          <a:bodyPr/>
          <a:lstStyle/>
          <a:p>
            <a:endParaRPr lang="ar-SA"/>
          </a:p>
        </p:txBody>
      </p:sp>
      <p:sp>
        <p:nvSpPr>
          <p:cNvPr id="34840" name="Line 24"/>
          <p:cNvSpPr>
            <a:spLocks noChangeAspect="1" noChangeShapeType="1"/>
          </p:cNvSpPr>
          <p:nvPr/>
        </p:nvSpPr>
        <p:spPr bwMode="auto">
          <a:xfrm flipV="1">
            <a:off x="7239000" y="1981200"/>
            <a:ext cx="0" cy="552450"/>
          </a:xfrm>
          <a:prstGeom prst="line">
            <a:avLst/>
          </a:prstGeom>
          <a:noFill/>
          <a:ln w="28575">
            <a:solidFill>
              <a:schemeClr val="tx1"/>
            </a:solidFill>
            <a:round/>
            <a:headEnd/>
            <a:tailEnd/>
          </a:ln>
        </p:spPr>
        <p:txBody>
          <a:bodyPr/>
          <a:lstStyle/>
          <a:p>
            <a:endParaRPr lang="ar-SA"/>
          </a:p>
        </p:txBody>
      </p:sp>
      <p:sp>
        <p:nvSpPr>
          <p:cNvPr id="34841" name="Line 25"/>
          <p:cNvSpPr>
            <a:spLocks noChangeAspect="1" noChangeShapeType="1"/>
          </p:cNvSpPr>
          <p:nvPr/>
        </p:nvSpPr>
        <p:spPr bwMode="auto">
          <a:xfrm flipV="1">
            <a:off x="7239000" y="3657600"/>
            <a:ext cx="0" cy="552450"/>
          </a:xfrm>
          <a:prstGeom prst="line">
            <a:avLst/>
          </a:prstGeom>
          <a:noFill/>
          <a:ln w="28575">
            <a:solidFill>
              <a:schemeClr val="tx1"/>
            </a:solidFill>
            <a:round/>
            <a:headEnd/>
            <a:tailEnd/>
          </a:ln>
        </p:spPr>
        <p:txBody>
          <a:bodyPr/>
          <a:lstStyle/>
          <a:p>
            <a:endParaRPr lang="ar-SA"/>
          </a:p>
        </p:txBody>
      </p:sp>
      <p:sp>
        <p:nvSpPr>
          <p:cNvPr id="34842" name="Line 26"/>
          <p:cNvSpPr>
            <a:spLocks noChangeShapeType="1"/>
          </p:cNvSpPr>
          <p:nvPr/>
        </p:nvSpPr>
        <p:spPr bwMode="auto">
          <a:xfrm>
            <a:off x="7010400" y="4191000"/>
            <a:ext cx="228600" cy="0"/>
          </a:xfrm>
          <a:prstGeom prst="line">
            <a:avLst/>
          </a:prstGeom>
          <a:noFill/>
          <a:ln w="28575">
            <a:solidFill>
              <a:schemeClr val="tx1"/>
            </a:solidFill>
            <a:round/>
            <a:headEnd/>
            <a:tailEnd/>
          </a:ln>
        </p:spPr>
        <p:txBody>
          <a:bodyPr/>
          <a:lstStyle/>
          <a:p>
            <a:endParaRPr lang="ar-SA"/>
          </a:p>
        </p:txBody>
      </p:sp>
      <p:sp>
        <p:nvSpPr>
          <p:cNvPr id="34843" name="Line 27"/>
          <p:cNvSpPr>
            <a:spLocks noChangeShapeType="1"/>
          </p:cNvSpPr>
          <p:nvPr/>
        </p:nvSpPr>
        <p:spPr bwMode="auto">
          <a:xfrm flipV="1">
            <a:off x="7010400" y="2819400"/>
            <a:ext cx="533400" cy="381000"/>
          </a:xfrm>
          <a:prstGeom prst="line">
            <a:avLst/>
          </a:prstGeom>
          <a:noFill/>
          <a:ln w="9525">
            <a:solidFill>
              <a:schemeClr val="tx1"/>
            </a:solidFill>
            <a:round/>
            <a:headEnd/>
            <a:tailEnd type="triangle" w="med" len="med"/>
          </a:ln>
        </p:spPr>
        <p:txBody>
          <a:bodyPr/>
          <a:lstStyle/>
          <a:p>
            <a:endParaRPr lang="ar-SA"/>
          </a:p>
        </p:txBody>
      </p:sp>
      <p:sp>
        <p:nvSpPr>
          <p:cNvPr id="34844" name="Text Box 28"/>
          <p:cNvSpPr txBox="1">
            <a:spLocks noChangeArrowheads="1"/>
          </p:cNvSpPr>
          <p:nvPr/>
        </p:nvSpPr>
        <p:spPr bwMode="auto">
          <a:xfrm>
            <a:off x="2667000" y="2209800"/>
            <a:ext cx="468313" cy="366713"/>
          </a:xfrm>
          <a:prstGeom prst="rect">
            <a:avLst/>
          </a:prstGeom>
          <a:noFill/>
          <a:ln w="9525">
            <a:noFill/>
            <a:miter lim="800000"/>
            <a:headEnd/>
            <a:tailEnd/>
          </a:ln>
        </p:spPr>
        <p:txBody>
          <a:bodyPr wrap="none">
            <a:spAutoFit/>
          </a:bodyPr>
          <a:lstStyle/>
          <a:p>
            <a:r>
              <a:rPr lang="en-US"/>
              <a:t>R</a:t>
            </a:r>
            <a:r>
              <a:rPr lang="en-US" baseline="-25000"/>
              <a:t>fc</a:t>
            </a:r>
          </a:p>
        </p:txBody>
      </p:sp>
      <p:sp>
        <p:nvSpPr>
          <p:cNvPr id="34845" name="Line 29"/>
          <p:cNvSpPr>
            <a:spLocks noChangeShapeType="1"/>
          </p:cNvSpPr>
          <p:nvPr/>
        </p:nvSpPr>
        <p:spPr bwMode="auto">
          <a:xfrm flipV="1">
            <a:off x="2514600" y="1828800"/>
            <a:ext cx="685800" cy="457200"/>
          </a:xfrm>
          <a:prstGeom prst="line">
            <a:avLst/>
          </a:prstGeom>
          <a:noFill/>
          <a:ln w="9525">
            <a:solidFill>
              <a:schemeClr val="tx1"/>
            </a:solidFill>
            <a:round/>
            <a:headEnd/>
            <a:tailEnd type="triangle" w="med" len="med"/>
          </a:ln>
        </p:spPr>
        <p:txBody>
          <a:bodyPr/>
          <a:lstStyle/>
          <a:p>
            <a:endParaRPr lang="ar-SA"/>
          </a:p>
        </p:txBody>
      </p:sp>
      <p:sp>
        <p:nvSpPr>
          <p:cNvPr id="34846" name="Text Box 30"/>
          <p:cNvSpPr txBox="1">
            <a:spLocks noChangeArrowheads="1"/>
          </p:cNvSpPr>
          <p:nvPr/>
        </p:nvSpPr>
        <p:spPr bwMode="auto">
          <a:xfrm>
            <a:off x="3003550" y="2819400"/>
            <a:ext cx="501650" cy="366713"/>
          </a:xfrm>
          <a:prstGeom prst="rect">
            <a:avLst/>
          </a:prstGeom>
          <a:noFill/>
          <a:ln w="9525">
            <a:noFill/>
            <a:miter lim="800000"/>
            <a:headEnd/>
            <a:tailEnd/>
          </a:ln>
        </p:spPr>
        <p:txBody>
          <a:bodyPr wrap="none">
            <a:spAutoFit/>
          </a:bodyPr>
          <a:lstStyle/>
          <a:p>
            <a:r>
              <a:rPr lang="en-US"/>
              <a:t>R</a:t>
            </a:r>
            <a:r>
              <a:rPr lang="en-US" baseline="-25000"/>
              <a:t>fw</a:t>
            </a:r>
          </a:p>
        </p:txBody>
      </p:sp>
      <p:sp>
        <p:nvSpPr>
          <p:cNvPr id="34847" name="Text Box 31"/>
          <p:cNvSpPr txBox="1">
            <a:spLocks noChangeArrowheads="1"/>
          </p:cNvSpPr>
          <p:nvPr/>
        </p:nvSpPr>
        <p:spPr bwMode="auto">
          <a:xfrm>
            <a:off x="7239000" y="2438400"/>
            <a:ext cx="533400" cy="366713"/>
          </a:xfrm>
          <a:prstGeom prst="rect">
            <a:avLst/>
          </a:prstGeom>
          <a:noFill/>
          <a:ln w="9525">
            <a:noFill/>
            <a:miter lim="800000"/>
            <a:headEnd/>
            <a:tailEnd/>
          </a:ln>
        </p:spPr>
        <p:txBody>
          <a:bodyPr>
            <a:spAutoFit/>
          </a:bodyPr>
          <a:lstStyle/>
          <a:p>
            <a:r>
              <a:rPr lang="en-US"/>
              <a:t>R</a:t>
            </a:r>
            <a:r>
              <a:rPr lang="en-US" baseline="-25000"/>
              <a:t>L</a:t>
            </a:r>
          </a:p>
        </p:txBody>
      </p:sp>
      <p:sp>
        <p:nvSpPr>
          <p:cNvPr id="34848" name="Text Box 32"/>
          <p:cNvSpPr txBox="1">
            <a:spLocks noChangeArrowheads="1"/>
          </p:cNvSpPr>
          <p:nvPr/>
        </p:nvSpPr>
        <p:spPr bwMode="auto">
          <a:xfrm>
            <a:off x="1127125" y="2286000"/>
            <a:ext cx="625475" cy="1463675"/>
          </a:xfrm>
          <a:prstGeom prst="rect">
            <a:avLst/>
          </a:prstGeom>
          <a:noFill/>
          <a:ln w="28575">
            <a:noFill/>
            <a:miter lim="800000"/>
            <a:headEnd/>
            <a:tailEnd/>
          </a:ln>
        </p:spPr>
        <p:txBody>
          <a:bodyPr>
            <a:spAutoFit/>
          </a:bodyPr>
          <a:lstStyle/>
          <a:p>
            <a:r>
              <a:rPr lang="en-US" b="1"/>
              <a:t>+</a:t>
            </a:r>
          </a:p>
          <a:p>
            <a:endParaRPr lang="en-US" b="1"/>
          </a:p>
          <a:p>
            <a:r>
              <a:rPr lang="en-US" b="1"/>
              <a:t>v</a:t>
            </a:r>
            <a:r>
              <a:rPr lang="en-US" b="1" baseline="-25000"/>
              <a:t>f</a:t>
            </a:r>
          </a:p>
          <a:p>
            <a:endParaRPr lang="en-US" b="1" baseline="-25000"/>
          </a:p>
          <a:p>
            <a:endParaRPr lang="en-US" b="1" baseline="-25000"/>
          </a:p>
          <a:p>
            <a:r>
              <a:rPr lang="en-US" b="1" baseline="-25000">
                <a:sym typeface="Symbol" pitchFamily="18" charset="2"/>
              </a:rPr>
              <a:t></a:t>
            </a:r>
          </a:p>
        </p:txBody>
      </p:sp>
      <p:sp>
        <p:nvSpPr>
          <p:cNvPr id="34849" name="Text Box 33"/>
          <p:cNvSpPr txBox="1">
            <a:spLocks noChangeArrowheads="1"/>
          </p:cNvSpPr>
          <p:nvPr/>
        </p:nvSpPr>
        <p:spPr bwMode="auto">
          <a:xfrm>
            <a:off x="6477000" y="2362200"/>
            <a:ext cx="625475" cy="1463675"/>
          </a:xfrm>
          <a:prstGeom prst="rect">
            <a:avLst/>
          </a:prstGeom>
          <a:noFill/>
          <a:ln w="28575">
            <a:noFill/>
            <a:miter lim="800000"/>
            <a:headEnd/>
            <a:tailEnd/>
          </a:ln>
        </p:spPr>
        <p:txBody>
          <a:bodyPr>
            <a:spAutoFit/>
          </a:bodyPr>
          <a:lstStyle/>
          <a:p>
            <a:r>
              <a:rPr lang="en-US" b="1"/>
              <a:t>+</a:t>
            </a:r>
          </a:p>
          <a:p>
            <a:endParaRPr lang="en-US" b="1"/>
          </a:p>
          <a:p>
            <a:r>
              <a:rPr lang="en-US" b="1"/>
              <a:t>V</a:t>
            </a:r>
            <a:r>
              <a:rPr lang="en-US" b="1" baseline="-25000"/>
              <a:t>t</a:t>
            </a:r>
          </a:p>
          <a:p>
            <a:endParaRPr lang="en-US" b="1" baseline="-25000"/>
          </a:p>
          <a:p>
            <a:endParaRPr lang="en-US" b="1" baseline="-25000"/>
          </a:p>
          <a:p>
            <a:r>
              <a:rPr lang="en-US" b="1" baseline="-25000">
                <a:sym typeface="Symbol" pitchFamily="18" charset="2"/>
              </a:rPr>
              <a:t></a:t>
            </a:r>
          </a:p>
        </p:txBody>
      </p:sp>
      <p:sp>
        <p:nvSpPr>
          <p:cNvPr id="34850" name="Rectangle 34"/>
          <p:cNvSpPr>
            <a:spLocks noChangeArrowheads="1"/>
          </p:cNvSpPr>
          <p:nvPr/>
        </p:nvSpPr>
        <p:spPr bwMode="auto">
          <a:xfrm rot="-2639695">
            <a:off x="3622675" y="3554413"/>
            <a:ext cx="609600" cy="76200"/>
          </a:xfrm>
          <a:prstGeom prst="rect">
            <a:avLst/>
          </a:prstGeom>
          <a:noFill/>
          <a:ln w="9525">
            <a:solidFill>
              <a:schemeClr val="tx1"/>
            </a:solidFill>
            <a:miter lim="800000"/>
            <a:headEnd/>
            <a:tailEnd/>
          </a:ln>
        </p:spPr>
        <p:txBody>
          <a:bodyPr wrap="none" anchor="ctr"/>
          <a:lstStyle/>
          <a:p>
            <a:endParaRPr lang="ar-SY"/>
          </a:p>
        </p:txBody>
      </p:sp>
      <p:sp>
        <p:nvSpPr>
          <p:cNvPr id="34851" name="Freeform 35"/>
          <p:cNvSpPr>
            <a:spLocks/>
          </p:cNvSpPr>
          <p:nvPr/>
        </p:nvSpPr>
        <p:spPr bwMode="auto">
          <a:xfrm>
            <a:off x="3733800" y="3505200"/>
            <a:ext cx="292100" cy="254000"/>
          </a:xfrm>
          <a:custGeom>
            <a:avLst/>
            <a:gdLst>
              <a:gd name="T0" fmla="*/ 2147483647 w 184"/>
              <a:gd name="T1" fmla="*/ 2147483647 h 160"/>
              <a:gd name="T2" fmla="*/ 2147483647 w 184"/>
              <a:gd name="T3" fmla="*/ 2147483647 h 160"/>
              <a:gd name="T4" fmla="*/ 2147483647 w 184"/>
              <a:gd name="T5" fmla="*/ 2147483647 h 160"/>
              <a:gd name="T6" fmla="*/ 2147483647 w 184"/>
              <a:gd name="T7" fmla="*/ 2147483647 h 160"/>
              <a:gd name="T8" fmla="*/ 2147483647 w 184"/>
              <a:gd name="T9" fmla="*/ 2147483647 h 160"/>
              <a:gd name="T10" fmla="*/ 2147483647 w 184"/>
              <a:gd name="T11" fmla="*/ 0 h 160"/>
              <a:gd name="T12" fmla="*/ 2147483647 w 184"/>
              <a:gd name="T13" fmla="*/ 0 h 160"/>
              <a:gd name="T14" fmla="*/ 0 w 184"/>
              <a:gd name="T15" fmla="*/ 2147483647 h 160"/>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60"/>
              <a:gd name="T26" fmla="*/ 184 w 184"/>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60">
                <a:moveTo>
                  <a:pt x="156" y="160"/>
                </a:moveTo>
                <a:lnTo>
                  <a:pt x="184" y="108"/>
                </a:lnTo>
                <a:lnTo>
                  <a:pt x="184" y="76"/>
                </a:lnTo>
                <a:lnTo>
                  <a:pt x="160" y="40"/>
                </a:lnTo>
                <a:lnTo>
                  <a:pt x="132" y="16"/>
                </a:lnTo>
                <a:lnTo>
                  <a:pt x="92" y="0"/>
                </a:lnTo>
                <a:lnTo>
                  <a:pt x="56" y="0"/>
                </a:lnTo>
                <a:lnTo>
                  <a:pt x="0" y="16"/>
                </a:lnTo>
              </a:path>
            </a:pathLst>
          </a:custGeom>
          <a:noFill/>
          <a:ln w="28575">
            <a:solidFill>
              <a:schemeClr val="tx1"/>
            </a:solidFill>
            <a:round/>
            <a:headEnd/>
            <a:tailEnd type="triangle" w="med" len="med"/>
          </a:ln>
        </p:spPr>
        <p:txBody>
          <a:bodyPr/>
          <a:lstStyle/>
          <a:p>
            <a:endParaRPr lang="ar-SY"/>
          </a:p>
        </p:txBody>
      </p:sp>
      <p:sp>
        <p:nvSpPr>
          <p:cNvPr id="34852" name="Line 37"/>
          <p:cNvSpPr>
            <a:spLocks noChangeShapeType="1"/>
          </p:cNvSpPr>
          <p:nvPr/>
        </p:nvSpPr>
        <p:spPr bwMode="auto">
          <a:xfrm>
            <a:off x="5688013" y="1981200"/>
            <a:ext cx="1143000" cy="0"/>
          </a:xfrm>
          <a:prstGeom prst="line">
            <a:avLst/>
          </a:prstGeom>
          <a:noFill/>
          <a:ln w="28575">
            <a:solidFill>
              <a:schemeClr val="tx1"/>
            </a:solidFill>
            <a:round/>
            <a:headEnd/>
            <a:tailEnd/>
          </a:ln>
        </p:spPr>
        <p:txBody>
          <a:bodyPr/>
          <a:lstStyle/>
          <a:p>
            <a:endParaRPr lang="ar-SA"/>
          </a:p>
        </p:txBody>
      </p:sp>
      <p:sp>
        <p:nvSpPr>
          <p:cNvPr id="34853" name="Line 38"/>
          <p:cNvSpPr>
            <a:spLocks noChangeShapeType="1"/>
          </p:cNvSpPr>
          <p:nvPr/>
        </p:nvSpPr>
        <p:spPr bwMode="auto">
          <a:xfrm>
            <a:off x="1370013" y="2033588"/>
            <a:ext cx="914400" cy="0"/>
          </a:xfrm>
          <a:prstGeom prst="line">
            <a:avLst/>
          </a:prstGeom>
          <a:noFill/>
          <a:ln w="28575">
            <a:solidFill>
              <a:schemeClr val="tx1"/>
            </a:solidFill>
            <a:round/>
            <a:headEnd/>
            <a:tailEnd/>
          </a:ln>
        </p:spPr>
        <p:txBody>
          <a:bodyPr/>
          <a:lstStyle/>
          <a:p>
            <a:endParaRPr lang="ar-SA"/>
          </a:p>
        </p:txBody>
      </p:sp>
      <p:sp>
        <p:nvSpPr>
          <p:cNvPr id="14376" name="Line 40"/>
          <p:cNvSpPr>
            <a:spLocks noChangeShapeType="1"/>
          </p:cNvSpPr>
          <p:nvPr/>
        </p:nvSpPr>
        <p:spPr bwMode="auto">
          <a:xfrm>
            <a:off x="3352800" y="2209800"/>
            <a:ext cx="0" cy="1676400"/>
          </a:xfrm>
          <a:prstGeom prst="line">
            <a:avLst/>
          </a:prstGeom>
          <a:noFill/>
          <a:ln w="28575">
            <a:solidFill>
              <a:srgbClr val="FF0000"/>
            </a:solidFill>
            <a:round/>
            <a:headEnd/>
            <a:tailEnd/>
          </a:ln>
        </p:spPr>
        <p:txBody>
          <a:bodyPr/>
          <a:lstStyle/>
          <a:p>
            <a:endParaRPr lang="ar-SA"/>
          </a:p>
        </p:txBody>
      </p:sp>
      <p:sp>
        <p:nvSpPr>
          <p:cNvPr id="14378" name="Line 42"/>
          <p:cNvSpPr>
            <a:spLocks noChangeShapeType="1"/>
          </p:cNvSpPr>
          <p:nvPr/>
        </p:nvSpPr>
        <p:spPr bwMode="auto">
          <a:xfrm>
            <a:off x="1447800" y="2209800"/>
            <a:ext cx="0" cy="1676400"/>
          </a:xfrm>
          <a:prstGeom prst="line">
            <a:avLst/>
          </a:prstGeom>
          <a:noFill/>
          <a:ln w="28575">
            <a:solidFill>
              <a:srgbClr val="FF0000"/>
            </a:solidFill>
            <a:round/>
            <a:headEnd/>
            <a:tailEnd/>
          </a:ln>
        </p:spPr>
        <p:txBody>
          <a:bodyPr/>
          <a:lstStyle/>
          <a:p>
            <a:endParaRPr lang="ar-SA"/>
          </a:p>
        </p:txBody>
      </p:sp>
      <p:grpSp>
        <p:nvGrpSpPr>
          <p:cNvPr id="2" name="Group 45"/>
          <p:cNvGrpSpPr>
            <a:grpSpLocks/>
          </p:cNvGrpSpPr>
          <p:nvPr/>
        </p:nvGrpSpPr>
        <p:grpSpPr bwMode="auto">
          <a:xfrm>
            <a:off x="1447800" y="2209800"/>
            <a:ext cx="1905000" cy="1588"/>
            <a:chOff x="912" y="1392"/>
            <a:chExt cx="1200" cy="1"/>
          </a:xfrm>
        </p:grpSpPr>
        <p:sp>
          <p:nvSpPr>
            <p:cNvPr id="34878" name="Line 39"/>
            <p:cNvSpPr>
              <a:spLocks noChangeShapeType="1"/>
            </p:cNvSpPr>
            <p:nvPr/>
          </p:nvSpPr>
          <p:spPr bwMode="auto">
            <a:xfrm>
              <a:off x="912" y="1392"/>
              <a:ext cx="1200" cy="1"/>
            </a:xfrm>
            <a:prstGeom prst="line">
              <a:avLst/>
            </a:prstGeom>
            <a:noFill/>
            <a:ln w="28575">
              <a:solidFill>
                <a:srgbClr val="FF0000"/>
              </a:solidFill>
              <a:round/>
              <a:headEnd/>
              <a:tailEnd/>
            </a:ln>
          </p:spPr>
          <p:txBody>
            <a:bodyPr/>
            <a:lstStyle/>
            <a:p>
              <a:endParaRPr lang="ar-SA"/>
            </a:p>
          </p:txBody>
        </p:sp>
        <p:sp>
          <p:nvSpPr>
            <p:cNvPr id="34879" name="Line 43"/>
            <p:cNvSpPr>
              <a:spLocks noChangeShapeType="1"/>
            </p:cNvSpPr>
            <p:nvPr/>
          </p:nvSpPr>
          <p:spPr bwMode="auto">
            <a:xfrm>
              <a:off x="1296" y="1392"/>
              <a:ext cx="192" cy="0"/>
            </a:xfrm>
            <a:prstGeom prst="line">
              <a:avLst/>
            </a:prstGeom>
            <a:noFill/>
            <a:ln w="9525">
              <a:solidFill>
                <a:srgbClr val="FF0000"/>
              </a:solidFill>
              <a:round/>
              <a:headEnd/>
              <a:tailEnd type="triangle" w="lg" len="lg"/>
            </a:ln>
          </p:spPr>
          <p:txBody>
            <a:bodyPr/>
            <a:lstStyle/>
            <a:p>
              <a:endParaRPr lang="ar-SA"/>
            </a:p>
          </p:txBody>
        </p:sp>
      </p:grpSp>
      <p:grpSp>
        <p:nvGrpSpPr>
          <p:cNvPr id="3" name="Group 46"/>
          <p:cNvGrpSpPr>
            <a:grpSpLocks/>
          </p:cNvGrpSpPr>
          <p:nvPr/>
        </p:nvGrpSpPr>
        <p:grpSpPr bwMode="auto">
          <a:xfrm>
            <a:off x="1447800" y="3886200"/>
            <a:ext cx="1905000" cy="1588"/>
            <a:chOff x="912" y="2448"/>
            <a:chExt cx="1200" cy="1"/>
          </a:xfrm>
        </p:grpSpPr>
        <p:sp>
          <p:nvSpPr>
            <p:cNvPr id="34876" name="Line 41"/>
            <p:cNvSpPr>
              <a:spLocks noChangeShapeType="1"/>
            </p:cNvSpPr>
            <p:nvPr/>
          </p:nvSpPr>
          <p:spPr bwMode="auto">
            <a:xfrm>
              <a:off x="912" y="2448"/>
              <a:ext cx="1200" cy="1"/>
            </a:xfrm>
            <a:prstGeom prst="line">
              <a:avLst/>
            </a:prstGeom>
            <a:noFill/>
            <a:ln w="28575">
              <a:solidFill>
                <a:srgbClr val="FF0000"/>
              </a:solidFill>
              <a:round/>
              <a:headEnd/>
              <a:tailEnd/>
            </a:ln>
          </p:spPr>
          <p:txBody>
            <a:bodyPr/>
            <a:lstStyle/>
            <a:p>
              <a:endParaRPr lang="ar-SA"/>
            </a:p>
          </p:txBody>
        </p:sp>
        <p:sp>
          <p:nvSpPr>
            <p:cNvPr id="34877" name="Line 44"/>
            <p:cNvSpPr>
              <a:spLocks noChangeShapeType="1"/>
            </p:cNvSpPr>
            <p:nvPr/>
          </p:nvSpPr>
          <p:spPr bwMode="auto">
            <a:xfrm>
              <a:off x="1344" y="2448"/>
              <a:ext cx="192" cy="0"/>
            </a:xfrm>
            <a:prstGeom prst="line">
              <a:avLst/>
            </a:prstGeom>
            <a:noFill/>
            <a:ln w="9525">
              <a:solidFill>
                <a:srgbClr val="FF0000"/>
              </a:solidFill>
              <a:round/>
              <a:headEnd type="triangle" w="lg" len="lg"/>
              <a:tailEnd/>
            </a:ln>
          </p:spPr>
          <p:txBody>
            <a:bodyPr/>
            <a:lstStyle/>
            <a:p>
              <a:endParaRPr lang="ar-SA"/>
            </a:p>
          </p:txBody>
        </p:sp>
      </p:grpSp>
      <p:sp>
        <p:nvSpPr>
          <p:cNvPr id="14383" name="Text Box 47"/>
          <p:cNvSpPr txBox="1">
            <a:spLocks noChangeArrowheads="1"/>
          </p:cNvSpPr>
          <p:nvPr/>
        </p:nvSpPr>
        <p:spPr bwMode="auto">
          <a:xfrm>
            <a:off x="1371600" y="4800600"/>
            <a:ext cx="1760538" cy="366713"/>
          </a:xfrm>
          <a:prstGeom prst="rect">
            <a:avLst/>
          </a:prstGeom>
          <a:noFill/>
          <a:ln w="9525">
            <a:noFill/>
            <a:miter lim="800000"/>
            <a:headEnd/>
            <a:tailEnd/>
          </a:ln>
        </p:spPr>
        <p:txBody>
          <a:bodyPr wrap="none">
            <a:spAutoFit/>
          </a:bodyPr>
          <a:lstStyle/>
          <a:p>
            <a:r>
              <a:rPr lang="en-US"/>
              <a:t>V</a:t>
            </a:r>
            <a:r>
              <a:rPr lang="en-US" baseline="-25000"/>
              <a:t>f</a:t>
            </a:r>
            <a:r>
              <a:rPr lang="en-US"/>
              <a:t> = (R</a:t>
            </a:r>
            <a:r>
              <a:rPr lang="en-US" baseline="-25000"/>
              <a:t>fc</a:t>
            </a:r>
            <a:r>
              <a:rPr lang="en-US"/>
              <a:t> + R</a:t>
            </a:r>
            <a:r>
              <a:rPr lang="en-US" baseline="-25000"/>
              <a:t>fw</a:t>
            </a:r>
            <a:r>
              <a:rPr lang="en-US"/>
              <a:t>)I</a:t>
            </a:r>
            <a:r>
              <a:rPr lang="en-US" baseline="-25000"/>
              <a:t>f</a:t>
            </a:r>
          </a:p>
        </p:txBody>
      </p:sp>
      <p:sp>
        <p:nvSpPr>
          <p:cNvPr id="14384" name="Line 48"/>
          <p:cNvSpPr>
            <a:spLocks noChangeShapeType="1"/>
          </p:cNvSpPr>
          <p:nvPr/>
        </p:nvSpPr>
        <p:spPr bwMode="auto">
          <a:xfrm>
            <a:off x="6858000" y="2208213"/>
            <a:ext cx="0" cy="1676400"/>
          </a:xfrm>
          <a:prstGeom prst="line">
            <a:avLst/>
          </a:prstGeom>
          <a:noFill/>
          <a:ln w="28575">
            <a:solidFill>
              <a:srgbClr val="FF0000"/>
            </a:solidFill>
            <a:round/>
            <a:headEnd/>
            <a:tailEnd/>
          </a:ln>
        </p:spPr>
        <p:txBody>
          <a:bodyPr/>
          <a:lstStyle/>
          <a:p>
            <a:endParaRPr lang="ar-SA"/>
          </a:p>
        </p:txBody>
      </p:sp>
      <p:sp>
        <p:nvSpPr>
          <p:cNvPr id="14385" name="Line 49"/>
          <p:cNvSpPr>
            <a:spLocks noChangeShapeType="1"/>
          </p:cNvSpPr>
          <p:nvPr/>
        </p:nvSpPr>
        <p:spPr bwMode="auto">
          <a:xfrm>
            <a:off x="4953000" y="2208213"/>
            <a:ext cx="0" cy="1676400"/>
          </a:xfrm>
          <a:prstGeom prst="line">
            <a:avLst/>
          </a:prstGeom>
          <a:noFill/>
          <a:ln w="28575">
            <a:solidFill>
              <a:srgbClr val="FF0000"/>
            </a:solidFill>
            <a:round/>
            <a:headEnd/>
            <a:tailEnd/>
          </a:ln>
        </p:spPr>
        <p:txBody>
          <a:bodyPr/>
          <a:lstStyle/>
          <a:p>
            <a:endParaRPr lang="ar-SA"/>
          </a:p>
        </p:txBody>
      </p:sp>
      <p:grpSp>
        <p:nvGrpSpPr>
          <p:cNvPr id="4" name="Group 50"/>
          <p:cNvGrpSpPr>
            <a:grpSpLocks/>
          </p:cNvGrpSpPr>
          <p:nvPr/>
        </p:nvGrpSpPr>
        <p:grpSpPr bwMode="auto">
          <a:xfrm>
            <a:off x="4953000" y="2208213"/>
            <a:ext cx="1905000" cy="1587"/>
            <a:chOff x="912" y="1392"/>
            <a:chExt cx="1200" cy="1"/>
          </a:xfrm>
        </p:grpSpPr>
        <p:sp>
          <p:nvSpPr>
            <p:cNvPr id="34874" name="Line 51"/>
            <p:cNvSpPr>
              <a:spLocks noChangeShapeType="1"/>
            </p:cNvSpPr>
            <p:nvPr/>
          </p:nvSpPr>
          <p:spPr bwMode="auto">
            <a:xfrm>
              <a:off x="912" y="1392"/>
              <a:ext cx="1200" cy="1"/>
            </a:xfrm>
            <a:prstGeom prst="line">
              <a:avLst/>
            </a:prstGeom>
            <a:noFill/>
            <a:ln w="28575">
              <a:solidFill>
                <a:srgbClr val="FF0000"/>
              </a:solidFill>
              <a:round/>
              <a:headEnd/>
              <a:tailEnd/>
            </a:ln>
          </p:spPr>
          <p:txBody>
            <a:bodyPr/>
            <a:lstStyle/>
            <a:p>
              <a:endParaRPr lang="ar-SA"/>
            </a:p>
          </p:txBody>
        </p:sp>
        <p:sp>
          <p:nvSpPr>
            <p:cNvPr id="34875" name="Line 52"/>
            <p:cNvSpPr>
              <a:spLocks noChangeShapeType="1"/>
            </p:cNvSpPr>
            <p:nvPr/>
          </p:nvSpPr>
          <p:spPr bwMode="auto">
            <a:xfrm>
              <a:off x="1296" y="1392"/>
              <a:ext cx="192" cy="0"/>
            </a:xfrm>
            <a:prstGeom prst="line">
              <a:avLst/>
            </a:prstGeom>
            <a:noFill/>
            <a:ln w="9525">
              <a:solidFill>
                <a:srgbClr val="FF0000"/>
              </a:solidFill>
              <a:round/>
              <a:headEnd/>
              <a:tailEnd type="triangle" w="lg" len="lg"/>
            </a:ln>
          </p:spPr>
          <p:txBody>
            <a:bodyPr/>
            <a:lstStyle/>
            <a:p>
              <a:endParaRPr lang="ar-SA"/>
            </a:p>
          </p:txBody>
        </p:sp>
      </p:grpSp>
      <p:grpSp>
        <p:nvGrpSpPr>
          <p:cNvPr id="5" name="Group 53"/>
          <p:cNvGrpSpPr>
            <a:grpSpLocks/>
          </p:cNvGrpSpPr>
          <p:nvPr/>
        </p:nvGrpSpPr>
        <p:grpSpPr bwMode="auto">
          <a:xfrm>
            <a:off x="4953000" y="3884613"/>
            <a:ext cx="1905000" cy="1587"/>
            <a:chOff x="912" y="2448"/>
            <a:chExt cx="1200" cy="1"/>
          </a:xfrm>
        </p:grpSpPr>
        <p:sp>
          <p:nvSpPr>
            <p:cNvPr id="34872" name="Line 54"/>
            <p:cNvSpPr>
              <a:spLocks noChangeShapeType="1"/>
            </p:cNvSpPr>
            <p:nvPr/>
          </p:nvSpPr>
          <p:spPr bwMode="auto">
            <a:xfrm>
              <a:off x="912" y="2448"/>
              <a:ext cx="1200" cy="1"/>
            </a:xfrm>
            <a:prstGeom prst="line">
              <a:avLst/>
            </a:prstGeom>
            <a:noFill/>
            <a:ln w="28575">
              <a:solidFill>
                <a:srgbClr val="FF0000"/>
              </a:solidFill>
              <a:round/>
              <a:headEnd/>
              <a:tailEnd/>
            </a:ln>
          </p:spPr>
          <p:txBody>
            <a:bodyPr/>
            <a:lstStyle/>
            <a:p>
              <a:endParaRPr lang="ar-SA"/>
            </a:p>
          </p:txBody>
        </p:sp>
        <p:sp>
          <p:nvSpPr>
            <p:cNvPr id="34873" name="Line 55"/>
            <p:cNvSpPr>
              <a:spLocks noChangeShapeType="1"/>
            </p:cNvSpPr>
            <p:nvPr/>
          </p:nvSpPr>
          <p:spPr bwMode="auto">
            <a:xfrm>
              <a:off x="1344" y="2448"/>
              <a:ext cx="192" cy="0"/>
            </a:xfrm>
            <a:prstGeom prst="line">
              <a:avLst/>
            </a:prstGeom>
            <a:noFill/>
            <a:ln w="9525">
              <a:solidFill>
                <a:srgbClr val="FF0000"/>
              </a:solidFill>
              <a:round/>
              <a:headEnd type="triangle" w="lg" len="lg"/>
              <a:tailEnd/>
            </a:ln>
          </p:spPr>
          <p:txBody>
            <a:bodyPr/>
            <a:lstStyle/>
            <a:p>
              <a:endParaRPr lang="ar-SA"/>
            </a:p>
          </p:txBody>
        </p:sp>
      </p:grpSp>
      <p:sp>
        <p:nvSpPr>
          <p:cNvPr id="14392" name="Text Box 56"/>
          <p:cNvSpPr txBox="1">
            <a:spLocks noChangeArrowheads="1"/>
          </p:cNvSpPr>
          <p:nvPr/>
        </p:nvSpPr>
        <p:spPr bwMode="auto">
          <a:xfrm>
            <a:off x="4953000" y="4800600"/>
            <a:ext cx="1533525" cy="366713"/>
          </a:xfrm>
          <a:prstGeom prst="rect">
            <a:avLst/>
          </a:prstGeom>
          <a:noFill/>
          <a:ln w="9525">
            <a:noFill/>
            <a:miter lim="800000"/>
            <a:headEnd/>
            <a:tailEnd/>
          </a:ln>
        </p:spPr>
        <p:txBody>
          <a:bodyPr wrap="none">
            <a:spAutoFit/>
          </a:bodyPr>
          <a:lstStyle/>
          <a:p>
            <a:r>
              <a:rPr lang="en-US"/>
              <a:t>E</a:t>
            </a:r>
            <a:r>
              <a:rPr lang="en-US" baseline="-25000"/>
              <a:t>a</a:t>
            </a:r>
            <a:r>
              <a:rPr lang="en-US"/>
              <a:t> = I</a:t>
            </a:r>
            <a:r>
              <a:rPr lang="en-US" baseline="-25000"/>
              <a:t>a</a:t>
            </a:r>
            <a:r>
              <a:rPr lang="en-US"/>
              <a:t>R</a:t>
            </a:r>
            <a:r>
              <a:rPr lang="en-US" baseline="-25000"/>
              <a:t>a</a:t>
            </a:r>
            <a:r>
              <a:rPr lang="en-US"/>
              <a:t> + V</a:t>
            </a:r>
            <a:r>
              <a:rPr lang="en-US" baseline="-25000"/>
              <a:t>t</a:t>
            </a:r>
          </a:p>
        </p:txBody>
      </p:sp>
      <p:sp>
        <p:nvSpPr>
          <p:cNvPr id="14393" name="Text Box 57"/>
          <p:cNvSpPr txBox="1">
            <a:spLocks noChangeArrowheads="1"/>
          </p:cNvSpPr>
          <p:nvPr/>
        </p:nvSpPr>
        <p:spPr bwMode="auto">
          <a:xfrm>
            <a:off x="4953000" y="5330825"/>
            <a:ext cx="1482725" cy="366713"/>
          </a:xfrm>
          <a:prstGeom prst="rect">
            <a:avLst/>
          </a:prstGeom>
          <a:noFill/>
          <a:ln w="9525">
            <a:noFill/>
            <a:miter lim="800000"/>
            <a:headEnd/>
            <a:tailEnd/>
          </a:ln>
        </p:spPr>
        <p:txBody>
          <a:bodyPr wrap="none">
            <a:spAutoFit/>
          </a:bodyPr>
          <a:lstStyle/>
          <a:p>
            <a:r>
              <a:rPr lang="en-US"/>
              <a:t>E</a:t>
            </a:r>
            <a:r>
              <a:rPr lang="en-US" baseline="-25000"/>
              <a:t>a</a:t>
            </a:r>
            <a:r>
              <a:rPr lang="en-US"/>
              <a:t> = K</a:t>
            </a:r>
            <a:r>
              <a:rPr lang="en-US" baseline="-25000"/>
              <a:t>a </a:t>
            </a:r>
            <a:r>
              <a:rPr lang="en-US">
                <a:sym typeface="Symbol" pitchFamily="18" charset="2"/>
              </a:rPr>
              <a:t> </a:t>
            </a:r>
            <a:r>
              <a:rPr lang="en-US" baseline="-25000">
                <a:sym typeface="Symbol" pitchFamily="18" charset="2"/>
              </a:rPr>
              <a:t>m</a:t>
            </a:r>
            <a:endParaRPr lang="en-US">
              <a:sym typeface="Symbol" pitchFamily="18" charset="2"/>
            </a:endParaRPr>
          </a:p>
        </p:txBody>
      </p:sp>
      <p:sp>
        <p:nvSpPr>
          <p:cNvPr id="14394" name="Text Box 58"/>
          <p:cNvSpPr txBox="1">
            <a:spLocks noChangeArrowheads="1"/>
          </p:cNvSpPr>
          <p:nvPr/>
        </p:nvSpPr>
        <p:spPr bwMode="auto">
          <a:xfrm>
            <a:off x="4953000" y="5870575"/>
            <a:ext cx="2667000" cy="366713"/>
          </a:xfrm>
          <a:prstGeom prst="rect">
            <a:avLst/>
          </a:prstGeom>
          <a:noFill/>
          <a:ln w="9525">
            <a:noFill/>
            <a:miter lim="800000"/>
            <a:headEnd/>
            <a:tailEnd/>
          </a:ln>
        </p:spPr>
        <p:txBody>
          <a:bodyPr>
            <a:spAutoFit/>
          </a:bodyPr>
          <a:lstStyle/>
          <a:p>
            <a:r>
              <a:rPr lang="en-US"/>
              <a:t>V</a:t>
            </a:r>
            <a:r>
              <a:rPr lang="en-US" baseline="-25000"/>
              <a:t>t</a:t>
            </a:r>
            <a:r>
              <a:rPr lang="en-US"/>
              <a:t> = I</a:t>
            </a:r>
            <a:r>
              <a:rPr lang="en-US" baseline="-25000"/>
              <a:t>a</a:t>
            </a:r>
            <a:r>
              <a:rPr lang="en-US"/>
              <a:t> R</a:t>
            </a:r>
            <a:r>
              <a:rPr lang="en-US" baseline="-25000"/>
              <a:t>L     ,    </a:t>
            </a:r>
            <a:r>
              <a:rPr lang="en-US"/>
              <a:t>also  I</a:t>
            </a:r>
            <a:r>
              <a:rPr lang="en-US" baseline="-25000"/>
              <a:t>t</a:t>
            </a:r>
            <a:r>
              <a:rPr lang="en-US"/>
              <a:t> = I</a:t>
            </a:r>
            <a:r>
              <a:rPr lang="en-US" baseline="-25000"/>
              <a:t>a</a:t>
            </a:r>
            <a:endParaRPr lang="en-US">
              <a:sym typeface="Symbol" pitchFamily="18" charset="2"/>
            </a:endParaRPr>
          </a:p>
        </p:txBody>
      </p:sp>
      <p:sp>
        <p:nvSpPr>
          <p:cNvPr id="34866" name="Line 59"/>
          <p:cNvSpPr>
            <a:spLocks noChangeShapeType="1"/>
          </p:cNvSpPr>
          <p:nvPr/>
        </p:nvSpPr>
        <p:spPr bwMode="auto">
          <a:xfrm>
            <a:off x="5867400" y="1870075"/>
            <a:ext cx="457200" cy="0"/>
          </a:xfrm>
          <a:prstGeom prst="line">
            <a:avLst/>
          </a:prstGeom>
          <a:noFill/>
          <a:ln w="28575">
            <a:solidFill>
              <a:schemeClr val="tx1"/>
            </a:solidFill>
            <a:round/>
            <a:headEnd/>
            <a:tailEnd type="triangle" w="lg" len="lg"/>
          </a:ln>
        </p:spPr>
        <p:txBody>
          <a:bodyPr/>
          <a:lstStyle/>
          <a:p>
            <a:endParaRPr lang="ar-SA"/>
          </a:p>
        </p:txBody>
      </p:sp>
      <p:sp>
        <p:nvSpPr>
          <p:cNvPr id="34867" name="Text Box 60"/>
          <p:cNvSpPr txBox="1">
            <a:spLocks noChangeArrowheads="1"/>
          </p:cNvSpPr>
          <p:nvPr/>
        </p:nvSpPr>
        <p:spPr bwMode="auto">
          <a:xfrm>
            <a:off x="5840413" y="1452563"/>
            <a:ext cx="331787" cy="366712"/>
          </a:xfrm>
          <a:prstGeom prst="rect">
            <a:avLst/>
          </a:prstGeom>
          <a:noFill/>
          <a:ln w="9525">
            <a:noFill/>
            <a:miter lim="800000"/>
            <a:headEnd/>
            <a:tailEnd/>
          </a:ln>
        </p:spPr>
        <p:txBody>
          <a:bodyPr wrap="none">
            <a:spAutoFit/>
          </a:bodyPr>
          <a:lstStyle/>
          <a:p>
            <a:r>
              <a:rPr lang="en-US"/>
              <a:t>I</a:t>
            </a:r>
            <a:r>
              <a:rPr lang="en-US" baseline="-25000"/>
              <a:t>a</a:t>
            </a:r>
          </a:p>
        </p:txBody>
      </p:sp>
      <p:sp>
        <p:nvSpPr>
          <p:cNvPr id="34868" name="Line 61"/>
          <p:cNvSpPr>
            <a:spLocks noChangeShapeType="1"/>
          </p:cNvSpPr>
          <p:nvPr/>
        </p:nvSpPr>
        <p:spPr bwMode="auto">
          <a:xfrm>
            <a:off x="1828800" y="1905000"/>
            <a:ext cx="457200" cy="0"/>
          </a:xfrm>
          <a:prstGeom prst="line">
            <a:avLst/>
          </a:prstGeom>
          <a:noFill/>
          <a:ln w="28575">
            <a:solidFill>
              <a:schemeClr val="tx1"/>
            </a:solidFill>
            <a:round/>
            <a:headEnd/>
            <a:tailEnd type="triangle" w="lg" len="lg"/>
          </a:ln>
        </p:spPr>
        <p:txBody>
          <a:bodyPr/>
          <a:lstStyle/>
          <a:p>
            <a:endParaRPr lang="ar-SA"/>
          </a:p>
        </p:txBody>
      </p:sp>
      <p:sp>
        <p:nvSpPr>
          <p:cNvPr id="34869" name="Text Box 62"/>
          <p:cNvSpPr txBox="1">
            <a:spLocks noChangeArrowheads="1"/>
          </p:cNvSpPr>
          <p:nvPr/>
        </p:nvSpPr>
        <p:spPr bwMode="auto">
          <a:xfrm>
            <a:off x="1676400" y="1524000"/>
            <a:ext cx="290513" cy="366713"/>
          </a:xfrm>
          <a:prstGeom prst="rect">
            <a:avLst/>
          </a:prstGeom>
          <a:noFill/>
          <a:ln w="9525">
            <a:noFill/>
            <a:miter lim="800000"/>
            <a:headEnd/>
            <a:tailEnd/>
          </a:ln>
        </p:spPr>
        <p:txBody>
          <a:bodyPr wrap="none">
            <a:spAutoFit/>
          </a:bodyPr>
          <a:lstStyle/>
          <a:p>
            <a:r>
              <a:rPr lang="en-US"/>
              <a:t>I</a:t>
            </a:r>
            <a:r>
              <a:rPr lang="en-US" baseline="-25000"/>
              <a:t>f</a:t>
            </a:r>
          </a:p>
        </p:txBody>
      </p:sp>
      <p:sp>
        <p:nvSpPr>
          <p:cNvPr id="34870" name="Line 63"/>
          <p:cNvSpPr>
            <a:spLocks noChangeShapeType="1"/>
          </p:cNvSpPr>
          <p:nvPr/>
        </p:nvSpPr>
        <p:spPr bwMode="auto">
          <a:xfrm>
            <a:off x="7391400" y="1981200"/>
            <a:ext cx="0" cy="381000"/>
          </a:xfrm>
          <a:prstGeom prst="line">
            <a:avLst/>
          </a:prstGeom>
          <a:noFill/>
          <a:ln w="28575">
            <a:solidFill>
              <a:schemeClr val="tx1"/>
            </a:solidFill>
            <a:round/>
            <a:headEnd/>
            <a:tailEnd type="triangle" w="lg" len="lg"/>
          </a:ln>
        </p:spPr>
        <p:txBody>
          <a:bodyPr/>
          <a:lstStyle/>
          <a:p>
            <a:endParaRPr lang="ar-SA"/>
          </a:p>
        </p:txBody>
      </p:sp>
      <p:sp>
        <p:nvSpPr>
          <p:cNvPr id="34871" name="Text Box 64"/>
          <p:cNvSpPr txBox="1">
            <a:spLocks noChangeArrowheads="1"/>
          </p:cNvSpPr>
          <p:nvPr/>
        </p:nvSpPr>
        <p:spPr bwMode="auto">
          <a:xfrm>
            <a:off x="7405688" y="1752600"/>
            <a:ext cx="290512" cy="366713"/>
          </a:xfrm>
          <a:prstGeom prst="rect">
            <a:avLst/>
          </a:prstGeom>
          <a:noFill/>
          <a:ln w="9525">
            <a:noFill/>
            <a:miter lim="800000"/>
            <a:headEnd/>
            <a:tailEnd/>
          </a:ln>
        </p:spPr>
        <p:txBody>
          <a:bodyPr wrap="none">
            <a:spAutoFit/>
          </a:bodyPr>
          <a:lstStyle/>
          <a:p>
            <a:r>
              <a:rPr lang="en-US"/>
              <a:t>I</a:t>
            </a:r>
            <a:r>
              <a:rPr lang="en-US" baseline="-25000"/>
              <a: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376"/>
                                        </p:tgtEl>
                                        <p:attrNameLst>
                                          <p:attrName>style.visibility</p:attrName>
                                        </p:attrNameLst>
                                      </p:cBhvr>
                                      <p:to>
                                        <p:strVal val="visible"/>
                                      </p:to>
                                    </p:set>
                                    <p:animEffect transition="in" filter="wipe(up)">
                                      <p:cBhvr>
                                        <p:cTn id="11" dur="500"/>
                                        <p:tgtEl>
                                          <p:spTgt spid="1437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378"/>
                                        </p:tgtEl>
                                        <p:attrNameLst>
                                          <p:attrName>style.visibility</p:attrName>
                                        </p:attrNameLst>
                                      </p:cBhvr>
                                      <p:to>
                                        <p:strVal val="visible"/>
                                      </p:to>
                                    </p:set>
                                    <p:animEffect transition="in" filter="wipe(down)">
                                      <p:cBhvr>
                                        <p:cTn id="19" dur="500"/>
                                        <p:tgtEl>
                                          <p:spTgt spid="1437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4376"/>
                                        </p:tgtEl>
                                      </p:cBhvr>
                                    </p:animEffect>
                                    <p:set>
                                      <p:cBhvr>
                                        <p:cTn id="27" dur="1" fill="hold">
                                          <p:stCondLst>
                                            <p:cond delay="499"/>
                                          </p:stCondLst>
                                        </p:cTn>
                                        <p:tgtEl>
                                          <p:spTgt spid="14376"/>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4378"/>
                                        </p:tgtEl>
                                      </p:cBhvr>
                                    </p:animEffect>
                                    <p:set>
                                      <p:cBhvr>
                                        <p:cTn id="33" dur="1" fill="hold">
                                          <p:stCondLst>
                                            <p:cond delay="499"/>
                                          </p:stCondLst>
                                        </p:cTn>
                                        <p:tgtEl>
                                          <p:spTgt spid="14378"/>
                                        </p:tgtEl>
                                        <p:attrNameLst>
                                          <p:attrName>style.visibility</p:attrName>
                                        </p:attrNameLst>
                                      </p:cBhvr>
                                      <p:to>
                                        <p:strVal val="hidden"/>
                                      </p:to>
                                    </p:se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383"/>
                                        </p:tgtEl>
                                        <p:attrNameLst>
                                          <p:attrName>style.visibility</p:attrName>
                                        </p:attrNameLst>
                                      </p:cBhvr>
                                      <p:to>
                                        <p:strVal val="visible"/>
                                      </p:to>
                                    </p:set>
                                    <p:animEffect transition="in" filter="wipe(left)">
                                      <p:cBhvr>
                                        <p:cTn id="37" dur="500"/>
                                        <p:tgtEl>
                                          <p:spTgt spid="1438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14384"/>
                                        </p:tgtEl>
                                        <p:attrNameLst>
                                          <p:attrName>style.visibility</p:attrName>
                                        </p:attrNameLst>
                                      </p:cBhvr>
                                      <p:to>
                                        <p:strVal val="visible"/>
                                      </p:to>
                                    </p:set>
                                    <p:animEffect transition="in" filter="wipe(up)">
                                      <p:cBhvr>
                                        <p:cTn id="46" dur="500"/>
                                        <p:tgtEl>
                                          <p:spTgt spid="14384"/>
                                        </p:tgtEl>
                                      </p:cBhvr>
                                    </p:animEffect>
                                  </p:childTnLst>
                                </p:cTn>
                              </p:par>
                            </p:childTnLst>
                          </p:cTn>
                        </p:par>
                        <p:par>
                          <p:cTn id="47" fill="hold">
                            <p:stCondLst>
                              <p:cond delay="1000"/>
                            </p:stCondLst>
                            <p:childTnLst>
                              <p:par>
                                <p:cTn id="48" presetID="22" presetClass="entr" presetSubtype="2"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right)">
                                      <p:cBhvr>
                                        <p:cTn id="50" dur="500"/>
                                        <p:tgtEl>
                                          <p:spTgt spid="5"/>
                                        </p:tgtEl>
                                      </p:cBhvr>
                                    </p:animEffect>
                                  </p:childTnLst>
                                </p:cTn>
                              </p:par>
                            </p:childTnLst>
                          </p:cTn>
                        </p:par>
                        <p:par>
                          <p:cTn id="51" fill="hold">
                            <p:stCondLst>
                              <p:cond delay="1500"/>
                            </p:stCondLst>
                            <p:childTnLst>
                              <p:par>
                                <p:cTn id="52" presetID="22" presetClass="entr" presetSubtype="4" fill="hold" grpId="0" nodeType="afterEffect">
                                  <p:stCondLst>
                                    <p:cond delay="0"/>
                                  </p:stCondLst>
                                  <p:childTnLst>
                                    <p:set>
                                      <p:cBhvr>
                                        <p:cTn id="53" dur="1" fill="hold">
                                          <p:stCondLst>
                                            <p:cond delay="0"/>
                                          </p:stCondLst>
                                        </p:cTn>
                                        <p:tgtEl>
                                          <p:spTgt spid="14385"/>
                                        </p:tgtEl>
                                        <p:attrNameLst>
                                          <p:attrName>style.visibility</p:attrName>
                                        </p:attrNameLst>
                                      </p:cBhvr>
                                      <p:to>
                                        <p:strVal val="visible"/>
                                      </p:to>
                                    </p:set>
                                    <p:animEffect transition="in" filter="wipe(down)">
                                      <p:cBhvr>
                                        <p:cTn id="54" dur="500"/>
                                        <p:tgtEl>
                                          <p:spTgt spid="1438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4"/>
                                        </p:tgtEl>
                                      </p:cBhvr>
                                    </p:animEffect>
                                    <p:set>
                                      <p:cBhvr>
                                        <p:cTn id="59" dur="1" fill="hold">
                                          <p:stCondLst>
                                            <p:cond delay="499"/>
                                          </p:stCondLst>
                                        </p:cTn>
                                        <p:tgtEl>
                                          <p:spTgt spid="4"/>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4384"/>
                                        </p:tgtEl>
                                      </p:cBhvr>
                                    </p:animEffect>
                                    <p:set>
                                      <p:cBhvr>
                                        <p:cTn id="62" dur="1" fill="hold">
                                          <p:stCondLst>
                                            <p:cond delay="499"/>
                                          </p:stCondLst>
                                        </p:cTn>
                                        <p:tgtEl>
                                          <p:spTgt spid="14384"/>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5"/>
                                        </p:tgtEl>
                                      </p:cBhvr>
                                    </p:animEffect>
                                    <p:set>
                                      <p:cBhvr>
                                        <p:cTn id="65" dur="1" fill="hold">
                                          <p:stCondLst>
                                            <p:cond delay="499"/>
                                          </p:stCondLst>
                                        </p:cTn>
                                        <p:tgtEl>
                                          <p:spTgt spid="5"/>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4385"/>
                                        </p:tgtEl>
                                      </p:cBhvr>
                                    </p:animEffect>
                                    <p:set>
                                      <p:cBhvr>
                                        <p:cTn id="68" dur="1" fill="hold">
                                          <p:stCondLst>
                                            <p:cond delay="499"/>
                                          </p:stCondLst>
                                        </p:cTn>
                                        <p:tgtEl>
                                          <p:spTgt spid="14385"/>
                                        </p:tgtEl>
                                        <p:attrNameLst>
                                          <p:attrName>style.visibility</p:attrName>
                                        </p:attrNameLst>
                                      </p:cBhvr>
                                      <p:to>
                                        <p:strVal val="hidden"/>
                                      </p:to>
                                    </p:se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4392"/>
                                        </p:tgtEl>
                                        <p:attrNameLst>
                                          <p:attrName>style.visibility</p:attrName>
                                        </p:attrNameLst>
                                      </p:cBhvr>
                                      <p:to>
                                        <p:strVal val="visible"/>
                                      </p:to>
                                    </p:set>
                                    <p:animEffect transition="in" filter="wipe(left)">
                                      <p:cBhvr>
                                        <p:cTn id="72" dur="500"/>
                                        <p:tgtEl>
                                          <p:spTgt spid="14392"/>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14393"/>
                                        </p:tgtEl>
                                        <p:attrNameLst>
                                          <p:attrName>style.visibility</p:attrName>
                                        </p:attrNameLst>
                                      </p:cBhvr>
                                      <p:to>
                                        <p:strVal val="visible"/>
                                      </p:to>
                                    </p:set>
                                    <p:animEffect transition="in" filter="wipe(left)">
                                      <p:cBhvr>
                                        <p:cTn id="76" dur="500"/>
                                        <p:tgtEl>
                                          <p:spTgt spid="14393"/>
                                        </p:tgtEl>
                                      </p:cBhvr>
                                    </p:animEffect>
                                  </p:childTnLst>
                                </p:cTn>
                              </p:par>
                            </p:childTnLst>
                          </p:cTn>
                        </p:par>
                        <p:par>
                          <p:cTn id="77" fill="hold">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14394"/>
                                        </p:tgtEl>
                                        <p:attrNameLst>
                                          <p:attrName>style.visibility</p:attrName>
                                        </p:attrNameLst>
                                      </p:cBhvr>
                                      <p:to>
                                        <p:strVal val="visible"/>
                                      </p:to>
                                    </p:set>
                                    <p:animEffect transition="in" filter="wipe(left)">
                                      <p:cBhvr>
                                        <p:cTn id="80" dur="500"/>
                                        <p:tgtEl>
                                          <p:spTgt spid="14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6" grpId="0" animBg="1"/>
      <p:bldP spid="14376" grpId="1" animBg="1"/>
      <p:bldP spid="14378" grpId="0" animBg="1"/>
      <p:bldP spid="14378" grpId="1" animBg="1"/>
      <p:bldP spid="14383" grpId="0"/>
      <p:bldP spid="14384" grpId="0" animBg="1"/>
      <p:bldP spid="14384" grpId="1" animBg="1"/>
      <p:bldP spid="14385" grpId="0" animBg="1"/>
      <p:bldP spid="14385" grpId="1" animBg="1"/>
      <p:bldP spid="14392" grpId="0"/>
      <p:bldP spid="14393" grpId="0"/>
      <p:bldP spid="1439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latin typeface="Century Gothic" pitchFamily="34" charset="0"/>
              </a:rPr>
              <a:t>How It Works</a:t>
            </a:r>
          </a:p>
        </p:txBody>
      </p:sp>
      <p:sp>
        <p:nvSpPr>
          <p:cNvPr id="35843" name="Rectangle 10"/>
          <p:cNvSpPr>
            <a:spLocks noGrp="1" noChangeArrowheads="1"/>
          </p:cNvSpPr>
          <p:nvPr>
            <p:ph type="body" sz="half" idx="1"/>
          </p:nvPr>
        </p:nvSpPr>
        <p:spPr/>
        <p:txBody>
          <a:bodyPr/>
          <a:lstStyle/>
          <a:p>
            <a:pPr>
              <a:lnSpc>
                <a:spcPct val="80000"/>
              </a:lnSpc>
            </a:pPr>
            <a:endParaRPr lang="ar-SY" sz="2400" dirty="0" smtClean="0"/>
          </a:p>
        </p:txBody>
      </p:sp>
      <p:sp>
        <p:nvSpPr>
          <p:cNvPr id="35844" name="Rectangle 11"/>
          <p:cNvSpPr>
            <a:spLocks noGrp="1" noChangeArrowheads="1"/>
          </p:cNvSpPr>
          <p:nvPr>
            <p:ph type="body" sz="half" idx="2"/>
          </p:nvPr>
        </p:nvSpPr>
        <p:spPr/>
        <p:txBody>
          <a:bodyPr/>
          <a:lstStyle/>
          <a:p>
            <a:pPr algn="l" rtl="0">
              <a:lnSpc>
                <a:spcPct val="80000"/>
              </a:lnSpc>
            </a:pPr>
            <a:r>
              <a:rPr lang="en-US" sz="1800" dirty="0" smtClean="0">
                <a:latin typeface="Century Gothic" pitchFamily="34" charset="0"/>
              </a:rPr>
              <a:t>When electric current passes through a coil in a magnetic field, the magnetic force produces a torque which turns the motor.</a:t>
            </a:r>
          </a:p>
          <a:p>
            <a:pPr algn="l" rtl="0">
              <a:lnSpc>
                <a:spcPct val="80000"/>
              </a:lnSpc>
            </a:pPr>
            <a:endParaRPr lang="en-US" sz="1800" dirty="0" smtClean="0">
              <a:latin typeface="Century Gothic" pitchFamily="34" charset="0"/>
            </a:endParaRPr>
          </a:p>
          <a:p>
            <a:pPr algn="l" rtl="0">
              <a:lnSpc>
                <a:spcPct val="80000"/>
              </a:lnSpc>
            </a:pPr>
            <a:r>
              <a:rPr lang="en-US" sz="1800" dirty="0" smtClean="0">
                <a:latin typeface="Century Gothic" pitchFamily="34" charset="0"/>
              </a:rPr>
              <a:t>Force in Motor:</a:t>
            </a:r>
          </a:p>
          <a:p>
            <a:pPr algn="l" rtl="0">
              <a:lnSpc>
                <a:spcPct val="80000"/>
              </a:lnSpc>
              <a:buFontTx/>
              <a:buNone/>
            </a:pPr>
            <a:r>
              <a:rPr lang="en-US" sz="1800" dirty="0" smtClean="0">
                <a:latin typeface="Century Gothic" pitchFamily="34" charset="0"/>
              </a:rPr>
              <a:t>		</a:t>
            </a:r>
            <a:r>
              <a:rPr lang="en-US" sz="1800" b="1" dirty="0" smtClean="0">
                <a:latin typeface="Century Gothic" pitchFamily="34" charset="0"/>
              </a:rPr>
              <a:t>F=ILB</a:t>
            </a:r>
          </a:p>
          <a:p>
            <a:pPr algn="l" rtl="0">
              <a:lnSpc>
                <a:spcPct val="80000"/>
              </a:lnSpc>
              <a:buFontTx/>
              <a:buNone/>
            </a:pPr>
            <a:r>
              <a:rPr lang="en-US" sz="1200" i="1" dirty="0" smtClean="0">
                <a:latin typeface="Century Gothic" pitchFamily="34" charset="0"/>
              </a:rPr>
              <a:t>		F = Force </a:t>
            </a:r>
          </a:p>
          <a:p>
            <a:pPr algn="l" rtl="0">
              <a:lnSpc>
                <a:spcPct val="80000"/>
              </a:lnSpc>
              <a:buFontTx/>
              <a:buNone/>
            </a:pPr>
            <a:r>
              <a:rPr lang="en-US" sz="1200" i="1" dirty="0" smtClean="0">
                <a:latin typeface="Century Gothic" pitchFamily="34" charset="0"/>
              </a:rPr>
              <a:t>		B = Magnetic Field</a:t>
            </a:r>
          </a:p>
          <a:p>
            <a:pPr algn="l" rtl="0">
              <a:lnSpc>
                <a:spcPct val="80000"/>
              </a:lnSpc>
              <a:buFontTx/>
              <a:buNone/>
            </a:pPr>
            <a:r>
              <a:rPr lang="en-US" sz="1200" i="1" dirty="0" smtClean="0">
                <a:latin typeface="Century Gothic" pitchFamily="34" charset="0"/>
              </a:rPr>
              <a:t>		L = Length of Conductor</a:t>
            </a:r>
          </a:p>
          <a:p>
            <a:pPr algn="l" rtl="0">
              <a:lnSpc>
                <a:spcPct val="80000"/>
              </a:lnSpc>
              <a:buFontTx/>
              <a:buNone/>
            </a:pPr>
            <a:r>
              <a:rPr lang="en-US" sz="1200" i="1" dirty="0" smtClean="0">
                <a:latin typeface="Century Gothic" pitchFamily="34" charset="0"/>
              </a:rPr>
              <a:t>		I = Current in Conductor</a:t>
            </a:r>
          </a:p>
          <a:p>
            <a:pPr algn="l" rtl="0">
              <a:lnSpc>
                <a:spcPct val="80000"/>
              </a:lnSpc>
            </a:pPr>
            <a:endParaRPr lang="en-US" sz="1200" i="1" dirty="0" smtClean="0">
              <a:latin typeface="Century Gothic" pitchFamily="34" charset="0"/>
            </a:endParaRPr>
          </a:p>
          <a:p>
            <a:pPr algn="l" rtl="0">
              <a:lnSpc>
                <a:spcPct val="80000"/>
              </a:lnSpc>
            </a:pPr>
            <a:r>
              <a:rPr lang="en-US" sz="1800" dirty="0" smtClean="0">
                <a:latin typeface="Century Gothic" pitchFamily="34" charset="0"/>
              </a:rPr>
              <a:t>Torque in Motor:</a:t>
            </a:r>
          </a:p>
          <a:p>
            <a:pPr algn="l" rtl="0">
              <a:lnSpc>
                <a:spcPct val="80000"/>
              </a:lnSpc>
              <a:buFontTx/>
              <a:buNone/>
            </a:pPr>
            <a:r>
              <a:rPr lang="en-US" sz="2000" b="1" dirty="0" smtClean="0">
                <a:latin typeface="Century Gothic" pitchFamily="34" charset="0"/>
              </a:rPr>
              <a:t>	</a:t>
            </a:r>
            <a:r>
              <a:rPr lang="en-US" sz="1800" b="1" dirty="0" smtClean="0">
                <a:latin typeface="Century Gothic" pitchFamily="34" charset="0"/>
              </a:rPr>
              <a:t>	T = IBA sin </a:t>
            </a:r>
            <a:r>
              <a:rPr lang="el-GR" sz="1800" b="1" dirty="0" smtClean="0">
                <a:latin typeface="Century Gothic" pitchFamily="34" charset="0"/>
              </a:rPr>
              <a:t>θ</a:t>
            </a:r>
            <a:endParaRPr lang="en-US" sz="1800" b="1" dirty="0" smtClean="0">
              <a:latin typeface="Century Gothic" pitchFamily="34" charset="0"/>
            </a:endParaRPr>
          </a:p>
          <a:p>
            <a:pPr algn="l" rtl="0">
              <a:lnSpc>
                <a:spcPct val="80000"/>
              </a:lnSpc>
              <a:buFontTx/>
              <a:buNone/>
            </a:pPr>
            <a:r>
              <a:rPr lang="en-US" sz="1200" i="1" dirty="0" smtClean="0">
                <a:latin typeface="Century Gothic" pitchFamily="34" charset="0"/>
              </a:rPr>
              <a:t>		A = LW</a:t>
            </a:r>
          </a:p>
          <a:p>
            <a:pPr algn="l" rtl="0">
              <a:lnSpc>
                <a:spcPct val="80000"/>
              </a:lnSpc>
              <a:buFontTx/>
              <a:buNone/>
            </a:pPr>
            <a:r>
              <a:rPr lang="en-US" sz="1200" i="1" dirty="0" smtClean="0">
                <a:latin typeface="Century Gothic" pitchFamily="34" charset="0"/>
              </a:rPr>
              <a:t>		L = Length of Winding</a:t>
            </a:r>
          </a:p>
          <a:p>
            <a:pPr algn="l" rtl="0">
              <a:lnSpc>
                <a:spcPct val="80000"/>
              </a:lnSpc>
              <a:buFontTx/>
              <a:buNone/>
            </a:pPr>
            <a:r>
              <a:rPr lang="en-US" sz="1200" i="1" dirty="0" smtClean="0">
                <a:latin typeface="Century Gothic" pitchFamily="34" charset="0"/>
              </a:rPr>
              <a:t>		W = Width of Winding	</a:t>
            </a:r>
            <a:endParaRPr lang="el-GR" sz="1200" i="1" dirty="0" smtClean="0">
              <a:latin typeface="Century Gothic" pitchFamily="34" charset="0"/>
            </a:endParaRPr>
          </a:p>
          <a:p>
            <a:pPr algn="l" rtl="0">
              <a:lnSpc>
                <a:spcPct val="80000"/>
              </a:lnSpc>
              <a:buFontTx/>
              <a:buNone/>
            </a:pPr>
            <a:endParaRPr lang="en-US" sz="1800" i="1" dirty="0" smtClean="0">
              <a:latin typeface="Century Gothic" pitchFamily="34" charset="0"/>
            </a:endParaRPr>
          </a:p>
        </p:txBody>
      </p:sp>
      <p:pic>
        <p:nvPicPr>
          <p:cNvPr id="35845" name="Picture 4"/>
          <p:cNvPicPr>
            <a:picLocks noGrp="1" noChangeAspect="1" noChangeArrowheads="1"/>
          </p:cNvPicPr>
          <p:nvPr>
            <p:ph sz="half" idx="4294967295"/>
          </p:nvPr>
        </p:nvPicPr>
        <p:blipFill>
          <a:blip r:embed="rId3"/>
          <a:srcRect/>
          <a:stretch>
            <a:fillRect/>
          </a:stretch>
        </p:blipFill>
        <p:spPr>
          <a:xfrm>
            <a:off x="1066800" y="2362200"/>
            <a:ext cx="2971800" cy="2971800"/>
          </a:xfrm>
          <a:noFill/>
        </p:spPr>
      </p:pic>
      <p:pic>
        <p:nvPicPr>
          <p:cNvPr id="53256" name="Picture 8"/>
          <p:cNvPicPr>
            <a:picLocks noGrp="1" noChangeAspect="1" noChangeArrowheads="1"/>
          </p:cNvPicPr>
          <p:nvPr>
            <p:ph sz="quarter" idx="4294967295"/>
          </p:nvPr>
        </p:nvPicPr>
        <p:blipFill>
          <a:blip r:embed="rId4"/>
          <a:srcRect/>
          <a:stretch>
            <a:fillRect/>
          </a:stretch>
        </p:blipFill>
        <p:spPr>
          <a:xfrm>
            <a:off x="1066800" y="2362200"/>
            <a:ext cx="2971800" cy="2971800"/>
          </a:xfrm>
          <a:noFill/>
        </p:spPr>
      </p:pic>
      <p:pic>
        <p:nvPicPr>
          <p:cNvPr id="53254" name="Picture 6"/>
          <p:cNvPicPr>
            <a:picLocks noGrp="1" noChangeAspect="1" noChangeArrowheads="1"/>
          </p:cNvPicPr>
          <p:nvPr>
            <p:ph sz="quarter" idx="4294967295"/>
          </p:nvPr>
        </p:nvPicPr>
        <p:blipFill>
          <a:blip r:embed="rId5"/>
          <a:srcRect/>
          <a:stretch>
            <a:fillRect/>
          </a:stretch>
        </p:blipFill>
        <p:spPr>
          <a:xfrm>
            <a:off x="1066800" y="2362200"/>
            <a:ext cx="2971800" cy="2971800"/>
          </a:xfrm>
          <a:noFill/>
        </p:spPr>
      </p:pic>
      <p:sp>
        <p:nvSpPr>
          <p:cNvPr id="35848" name="Text Box 12"/>
          <p:cNvSpPr txBox="1">
            <a:spLocks noChangeArrowheads="1"/>
          </p:cNvSpPr>
          <p:nvPr/>
        </p:nvSpPr>
        <p:spPr bwMode="auto">
          <a:xfrm>
            <a:off x="6311900" y="6461125"/>
            <a:ext cx="2908300" cy="396875"/>
          </a:xfrm>
          <a:prstGeom prst="rect">
            <a:avLst/>
          </a:prstGeom>
          <a:noFill/>
          <a:ln w="9525">
            <a:noFill/>
            <a:miter lim="800000"/>
            <a:headEnd/>
            <a:tailEnd/>
          </a:ln>
        </p:spPr>
        <p:txBody>
          <a:bodyPr wrap="none">
            <a:spAutoFit/>
          </a:bodyPr>
          <a:lstStyle/>
          <a:p>
            <a:r>
              <a:rPr lang="en-US" sz="1000">
                <a:latin typeface="Century Gothic" pitchFamily="34" charset="0"/>
              </a:rPr>
              <a:t>Images courtesy of Wikipedia</a:t>
            </a:r>
          </a:p>
          <a:p>
            <a:r>
              <a:rPr lang="en-US" sz="1000">
                <a:latin typeface="Century Gothic" pitchFamily="34" charset="0"/>
              </a:rPr>
              <a:t>(http://en.wikipedia.org/wiki/Electric_motor)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6"/>
                                        </p:tgtEl>
                                        <p:attrNameLst>
                                          <p:attrName>style.visibility</p:attrName>
                                        </p:attrNameLst>
                                      </p:cBhvr>
                                      <p:to>
                                        <p:strVal val="visible"/>
                                      </p:to>
                                    </p:set>
                                    <p:animEffect transition="in" filter="fade">
                                      <p:cBhvr>
                                        <p:cTn id="7" dur="2000"/>
                                        <p:tgtEl>
                                          <p:spTgt spid="532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4"/>
                                        </p:tgtEl>
                                        <p:attrNameLst>
                                          <p:attrName>style.visibility</p:attrName>
                                        </p:attrNameLst>
                                      </p:cBhvr>
                                      <p:to>
                                        <p:strVal val="visible"/>
                                      </p:to>
                                    </p:set>
                                    <p:animEffect transition="in" filter="fade">
                                      <p:cBhvr>
                                        <p:cTn id="12" dur="20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14348" y="1071546"/>
            <a:ext cx="7572428" cy="4832092"/>
          </a:xfrm>
          <a:prstGeom prst="rect">
            <a:avLst/>
          </a:prstGeom>
        </p:spPr>
        <p:txBody>
          <a:bodyPr wrap="square">
            <a:spAutoFit/>
          </a:bodyPr>
          <a:lstStyle/>
          <a:p>
            <a:r>
              <a:rPr lang="en-US" sz="2800" dirty="0" smtClean="0"/>
              <a:t>A simple DC electric motor. When the coil         is powered, a magnetic field is generated around the armature. The left side of the armature is pushed away from the left magnet and drawn toward the right, causing rotation. </a:t>
            </a:r>
            <a:br>
              <a:rPr lang="en-US" sz="2800" dirty="0" smtClean="0"/>
            </a:br>
            <a:r>
              <a:rPr lang="en-US" sz="2800" dirty="0" smtClean="0"/>
              <a:t>The armature continues to rotate. </a:t>
            </a:r>
            <a:br>
              <a:rPr lang="en-US" sz="2800" dirty="0" smtClean="0"/>
            </a:br>
            <a:r>
              <a:rPr lang="en-US" sz="2800" dirty="0" smtClean="0"/>
              <a:t>When the armature becomes horizontally aligned, the </a:t>
            </a:r>
            <a:r>
              <a:rPr lang="en-US" sz="2800" dirty="0" err="1" smtClean="0"/>
              <a:t>commutator</a:t>
            </a:r>
            <a:r>
              <a:rPr lang="en-US" sz="2800" dirty="0" smtClean="0"/>
              <a:t> reverses the direction of current through the coil, reversing the magnetic field. The process then repeats. </a:t>
            </a:r>
            <a:br>
              <a:rPr lang="en-US" sz="2800" dirty="0" smtClean="0"/>
            </a:br>
            <a:endParaRPr lang="ar-SA"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latin typeface="Century Gothic" pitchFamily="34" charset="0"/>
              </a:rPr>
              <a:t>Brushless DC Motor</a:t>
            </a:r>
          </a:p>
        </p:txBody>
      </p:sp>
      <p:sp>
        <p:nvSpPr>
          <p:cNvPr id="37891" name="Rectangle 3"/>
          <p:cNvSpPr>
            <a:spLocks noGrp="1" noChangeArrowheads="1"/>
          </p:cNvSpPr>
          <p:nvPr>
            <p:ph idx="1"/>
          </p:nvPr>
        </p:nvSpPr>
        <p:spPr>
          <a:xfrm>
            <a:off x="685800" y="2362200"/>
            <a:ext cx="7772400" cy="4114800"/>
          </a:xfrm>
        </p:spPr>
        <p:txBody>
          <a:bodyPr/>
          <a:lstStyle/>
          <a:p>
            <a:pPr algn="l" rtl="0"/>
            <a:r>
              <a:rPr lang="en-US" sz="2400" dirty="0" smtClean="0">
                <a:latin typeface="Century Gothic" pitchFamily="34" charset="0"/>
              </a:rPr>
              <a:t>No </a:t>
            </a:r>
            <a:r>
              <a:rPr lang="en-US" sz="2400" dirty="0" err="1" smtClean="0">
                <a:latin typeface="Century Gothic" pitchFamily="34" charset="0"/>
              </a:rPr>
              <a:t>Commutators</a:t>
            </a:r>
            <a:endParaRPr lang="en-US" sz="2400" dirty="0" smtClean="0">
              <a:latin typeface="Century Gothic" pitchFamily="34" charset="0"/>
            </a:endParaRPr>
          </a:p>
          <a:p>
            <a:pPr algn="l" rtl="0"/>
            <a:endParaRPr lang="en-US" sz="2400" dirty="0" smtClean="0">
              <a:latin typeface="Century Gothic" pitchFamily="34" charset="0"/>
            </a:endParaRPr>
          </a:p>
          <a:p>
            <a:pPr algn="l" rtl="0"/>
            <a:r>
              <a:rPr lang="en-US" sz="2400" dirty="0" smtClean="0">
                <a:latin typeface="Century Gothic" pitchFamily="34" charset="0"/>
              </a:rPr>
              <a:t>Position of Coils with respect to the magnetic field is sensed electronically.</a:t>
            </a:r>
          </a:p>
          <a:p>
            <a:pPr algn="l" rtl="0"/>
            <a:endParaRPr lang="en-US" sz="2400" dirty="0" smtClean="0">
              <a:latin typeface="Century Gothic" pitchFamily="34" charset="0"/>
            </a:endParaRPr>
          </a:p>
          <a:p>
            <a:pPr algn="l" rtl="0"/>
            <a:r>
              <a:rPr lang="en-US" sz="2400" dirty="0" smtClean="0">
                <a:latin typeface="Century Gothic" pitchFamily="34" charset="0"/>
              </a:rPr>
              <a:t>Current is commutated through electronic switches to appropriate phases.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latin typeface="Century Gothic" pitchFamily="34" charset="0"/>
              </a:rPr>
              <a:t>How it Works</a:t>
            </a:r>
          </a:p>
        </p:txBody>
      </p:sp>
      <p:sp>
        <p:nvSpPr>
          <p:cNvPr id="38915" name="Rectangle 31"/>
          <p:cNvSpPr>
            <a:spLocks noGrp="1" noChangeArrowheads="1"/>
          </p:cNvSpPr>
          <p:nvPr>
            <p:ph type="body" sz="half" idx="1"/>
          </p:nvPr>
        </p:nvSpPr>
        <p:spPr>
          <a:xfrm>
            <a:off x="5257800" y="2667000"/>
            <a:ext cx="3657600" cy="2895600"/>
          </a:xfrm>
        </p:spPr>
        <p:txBody>
          <a:bodyPr/>
          <a:lstStyle/>
          <a:p>
            <a:pPr algn="l" rtl="0"/>
            <a:r>
              <a:rPr lang="en-US" sz="1800" dirty="0" smtClean="0">
                <a:latin typeface="Century Gothic" pitchFamily="34" charset="0"/>
              </a:rPr>
              <a:t>Halls Sensors sense the position of the coils</a:t>
            </a:r>
          </a:p>
          <a:p>
            <a:pPr algn="l" rtl="0"/>
            <a:endParaRPr lang="en-US" sz="1800" dirty="0" smtClean="0">
              <a:latin typeface="Century Gothic" pitchFamily="34" charset="0"/>
            </a:endParaRPr>
          </a:p>
          <a:p>
            <a:pPr algn="l" rtl="0"/>
            <a:r>
              <a:rPr lang="en-US" sz="1800" dirty="0" smtClean="0">
                <a:latin typeface="Century Gothic" pitchFamily="34" charset="0"/>
              </a:rPr>
              <a:t>The Decoder Circuit turns appropriate switches on and off</a:t>
            </a:r>
          </a:p>
          <a:p>
            <a:pPr algn="l" rtl="0"/>
            <a:endParaRPr lang="en-US" sz="1800" dirty="0" smtClean="0">
              <a:latin typeface="Century Gothic" pitchFamily="34" charset="0"/>
            </a:endParaRPr>
          </a:p>
          <a:p>
            <a:pPr algn="l" rtl="0"/>
            <a:r>
              <a:rPr lang="en-US" sz="1800" dirty="0" smtClean="0">
                <a:latin typeface="Century Gothic" pitchFamily="34" charset="0"/>
              </a:rPr>
              <a:t>The voltage through the specific coils turns the motor</a:t>
            </a:r>
          </a:p>
          <a:p>
            <a:pPr algn="l" rtl="0"/>
            <a:endParaRPr lang="en-US" sz="1800" dirty="0" smtClean="0">
              <a:latin typeface="Century Gothic" pitchFamily="34" charset="0"/>
            </a:endParaRPr>
          </a:p>
        </p:txBody>
      </p:sp>
      <p:pic>
        <p:nvPicPr>
          <p:cNvPr id="38916" name="Picture 21" descr="1"/>
          <p:cNvPicPr>
            <a:picLocks noChangeAspect="1" noChangeArrowheads="1"/>
          </p:cNvPicPr>
          <p:nvPr/>
        </p:nvPicPr>
        <p:blipFill>
          <a:blip r:embed="rId2"/>
          <a:srcRect/>
          <a:stretch>
            <a:fillRect/>
          </a:stretch>
        </p:blipFill>
        <p:spPr bwMode="auto">
          <a:xfrm>
            <a:off x="685800" y="2438400"/>
            <a:ext cx="4570413" cy="3324225"/>
          </a:xfrm>
          <a:prstGeom prst="rect">
            <a:avLst/>
          </a:prstGeom>
          <a:noFill/>
          <a:ln w="9525">
            <a:noFill/>
            <a:miter lim="800000"/>
            <a:headEnd/>
            <a:tailEnd/>
          </a:ln>
        </p:spPr>
      </p:pic>
      <p:pic>
        <p:nvPicPr>
          <p:cNvPr id="62486" name="Picture 22" descr="2"/>
          <p:cNvPicPr>
            <a:picLocks noChangeAspect="1" noChangeArrowheads="1"/>
          </p:cNvPicPr>
          <p:nvPr/>
        </p:nvPicPr>
        <p:blipFill>
          <a:blip r:embed="rId3"/>
          <a:srcRect/>
          <a:stretch>
            <a:fillRect/>
          </a:stretch>
        </p:blipFill>
        <p:spPr bwMode="auto">
          <a:xfrm>
            <a:off x="685800" y="2438400"/>
            <a:ext cx="4570413" cy="3324225"/>
          </a:xfrm>
          <a:prstGeom prst="rect">
            <a:avLst/>
          </a:prstGeom>
          <a:noFill/>
          <a:ln w="9525">
            <a:noFill/>
            <a:miter lim="800000"/>
            <a:headEnd/>
            <a:tailEnd/>
          </a:ln>
        </p:spPr>
      </p:pic>
      <p:pic>
        <p:nvPicPr>
          <p:cNvPr id="62487" name="Picture 23" descr="3"/>
          <p:cNvPicPr>
            <a:picLocks noChangeAspect="1" noChangeArrowheads="1"/>
          </p:cNvPicPr>
          <p:nvPr/>
        </p:nvPicPr>
        <p:blipFill>
          <a:blip r:embed="rId4"/>
          <a:srcRect/>
          <a:stretch>
            <a:fillRect/>
          </a:stretch>
        </p:blipFill>
        <p:spPr bwMode="auto">
          <a:xfrm>
            <a:off x="685800" y="2438400"/>
            <a:ext cx="4570413" cy="3324225"/>
          </a:xfrm>
          <a:prstGeom prst="rect">
            <a:avLst/>
          </a:prstGeom>
          <a:noFill/>
          <a:ln w="9525">
            <a:noFill/>
            <a:miter lim="800000"/>
            <a:headEnd/>
            <a:tailEnd/>
          </a:ln>
        </p:spPr>
      </p:pic>
      <p:pic>
        <p:nvPicPr>
          <p:cNvPr id="62488" name="Picture 24" descr="4"/>
          <p:cNvPicPr>
            <a:picLocks noChangeAspect="1" noChangeArrowheads="1"/>
          </p:cNvPicPr>
          <p:nvPr/>
        </p:nvPicPr>
        <p:blipFill>
          <a:blip r:embed="rId5"/>
          <a:srcRect/>
          <a:stretch>
            <a:fillRect/>
          </a:stretch>
        </p:blipFill>
        <p:spPr bwMode="auto">
          <a:xfrm>
            <a:off x="685800" y="2438400"/>
            <a:ext cx="4570413" cy="3324225"/>
          </a:xfrm>
          <a:prstGeom prst="rect">
            <a:avLst/>
          </a:prstGeom>
          <a:noFill/>
          <a:ln w="9525">
            <a:noFill/>
            <a:miter lim="800000"/>
            <a:headEnd/>
            <a:tailEnd/>
          </a:ln>
        </p:spPr>
      </p:pic>
      <p:pic>
        <p:nvPicPr>
          <p:cNvPr id="62489" name="Picture 25" descr="5"/>
          <p:cNvPicPr>
            <a:picLocks noChangeAspect="1" noChangeArrowheads="1"/>
          </p:cNvPicPr>
          <p:nvPr/>
        </p:nvPicPr>
        <p:blipFill>
          <a:blip r:embed="rId6"/>
          <a:srcRect/>
          <a:stretch>
            <a:fillRect/>
          </a:stretch>
        </p:blipFill>
        <p:spPr bwMode="auto">
          <a:xfrm>
            <a:off x="685800" y="2438400"/>
            <a:ext cx="4570413" cy="3324225"/>
          </a:xfrm>
          <a:prstGeom prst="rect">
            <a:avLst/>
          </a:prstGeom>
          <a:noFill/>
          <a:ln w="9525">
            <a:noFill/>
            <a:miter lim="800000"/>
            <a:headEnd/>
            <a:tailEnd/>
          </a:ln>
        </p:spPr>
      </p:pic>
      <p:pic>
        <p:nvPicPr>
          <p:cNvPr id="62490" name="Picture 26" descr="6"/>
          <p:cNvPicPr>
            <a:picLocks noChangeAspect="1" noChangeArrowheads="1"/>
          </p:cNvPicPr>
          <p:nvPr/>
        </p:nvPicPr>
        <p:blipFill>
          <a:blip r:embed="rId7"/>
          <a:srcRect/>
          <a:stretch>
            <a:fillRect/>
          </a:stretch>
        </p:blipFill>
        <p:spPr bwMode="auto">
          <a:xfrm>
            <a:off x="685800" y="2438400"/>
            <a:ext cx="4570413" cy="3324225"/>
          </a:xfrm>
          <a:prstGeom prst="rect">
            <a:avLst/>
          </a:prstGeom>
          <a:noFill/>
          <a:ln w="9525">
            <a:noFill/>
            <a:miter lim="800000"/>
            <a:headEnd/>
            <a:tailEnd/>
          </a:ln>
        </p:spPr>
      </p:pic>
      <p:sp>
        <p:nvSpPr>
          <p:cNvPr id="38922" name="Text Box 29"/>
          <p:cNvSpPr txBox="1">
            <a:spLocks noChangeArrowheads="1"/>
          </p:cNvSpPr>
          <p:nvPr/>
        </p:nvSpPr>
        <p:spPr bwMode="auto">
          <a:xfrm>
            <a:off x="5835650" y="6521450"/>
            <a:ext cx="3384550" cy="336550"/>
          </a:xfrm>
          <a:prstGeom prst="rect">
            <a:avLst/>
          </a:prstGeom>
          <a:noFill/>
          <a:ln w="9525">
            <a:noFill/>
            <a:miter lim="800000"/>
            <a:headEnd/>
            <a:tailEnd/>
          </a:ln>
        </p:spPr>
        <p:txBody>
          <a:bodyPr wrap="none">
            <a:spAutoFit/>
          </a:bodyPr>
          <a:lstStyle/>
          <a:p>
            <a:r>
              <a:rPr lang="en-US" sz="800">
                <a:latin typeface="Century Gothic" pitchFamily="34" charset="0"/>
              </a:rPr>
              <a:t>Images courtesy of Servo Magnetics</a:t>
            </a:r>
          </a:p>
          <a:p>
            <a:r>
              <a:rPr lang="en-US" sz="800">
                <a:latin typeface="Century Gothic" pitchFamily="34" charset="0"/>
              </a:rPr>
              <a:t>(http://www.servomag.com/flash/2-pole/2pole-bldc-motor.html)</a:t>
            </a:r>
          </a:p>
        </p:txBody>
      </p:sp>
      <p:pic>
        <p:nvPicPr>
          <p:cNvPr id="62494" name="Picture 30" descr="animation"/>
          <p:cNvPicPr>
            <a:picLocks noGrp="1" noChangeAspect="1" noChangeArrowheads="1" noCrop="1"/>
          </p:cNvPicPr>
          <p:nvPr>
            <p:ph sz="half" idx="2"/>
          </p:nvPr>
        </p:nvPicPr>
        <p:blipFill>
          <a:blip r:embed="rId8"/>
          <a:srcRect/>
          <a:stretch>
            <a:fillRect/>
          </a:stretch>
        </p:blipFill>
        <p:spPr>
          <a:xfrm>
            <a:off x="685800" y="2438400"/>
            <a:ext cx="4572000" cy="33242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86"/>
                                        </p:tgtEl>
                                        <p:attrNameLst>
                                          <p:attrName>style.visibility</p:attrName>
                                        </p:attrNameLst>
                                      </p:cBhvr>
                                      <p:to>
                                        <p:strVal val="visible"/>
                                      </p:to>
                                    </p:set>
                                    <p:animEffect transition="in" filter="fade">
                                      <p:cBhvr>
                                        <p:cTn id="7" dur="500"/>
                                        <p:tgtEl>
                                          <p:spTgt spid="624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487"/>
                                        </p:tgtEl>
                                        <p:attrNameLst>
                                          <p:attrName>style.visibility</p:attrName>
                                        </p:attrNameLst>
                                      </p:cBhvr>
                                      <p:to>
                                        <p:strVal val="visible"/>
                                      </p:to>
                                    </p:set>
                                    <p:animEffect transition="in" filter="fade">
                                      <p:cBhvr>
                                        <p:cTn id="12" dur="500"/>
                                        <p:tgtEl>
                                          <p:spTgt spid="624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488"/>
                                        </p:tgtEl>
                                        <p:attrNameLst>
                                          <p:attrName>style.visibility</p:attrName>
                                        </p:attrNameLst>
                                      </p:cBhvr>
                                      <p:to>
                                        <p:strVal val="visible"/>
                                      </p:to>
                                    </p:set>
                                    <p:animEffect transition="in" filter="fade">
                                      <p:cBhvr>
                                        <p:cTn id="17" dur="500"/>
                                        <p:tgtEl>
                                          <p:spTgt spid="624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489"/>
                                        </p:tgtEl>
                                        <p:attrNameLst>
                                          <p:attrName>style.visibility</p:attrName>
                                        </p:attrNameLst>
                                      </p:cBhvr>
                                      <p:to>
                                        <p:strVal val="visible"/>
                                      </p:to>
                                    </p:set>
                                    <p:animEffect transition="in" filter="fade">
                                      <p:cBhvr>
                                        <p:cTn id="22" dur="500"/>
                                        <p:tgtEl>
                                          <p:spTgt spid="6248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490"/>
                                        </p:tgtEl>
                                        <p:attrNameLst>
                                          <p:attrName>style.visibility</p:attrName>
                                        </p:attrNameLst>
                                      </p:cBhvr>
                                      <p:to>
                                        <p:strVal val="visible"/>
                                      </p:to>
                                    </p:set>
                                    <p:animEffect transition="in" filter="fade">
                                      <p:cBhvr>
                                        <p:cTn id="27" dur="500"/>
                                        <p:tgtEl>
                                          <p:spTgt spid="6249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2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لمحتوى 3"/>
          <p:cNvSpPr>
            <a:spLocks noGrp="1"/>
          </p:cNvSpPr>
          <p:nvPr>
            <p:ph sz="half" idx="2"/>
          </p:nvPr>
        </p:nvSpPr>
        <p:spPr>
          <a:xfrm>
            <a:off x="428596" y="642918"/>
            <a:ext cx="8329612" cy="5702300"/>
          </a:xfrm>
        </p:spPr>
        <p:txBody>
          <a:bodyPr/>
          <a:lstStyle/>
          <a:p>
            <a:pPr algn="l" rtl="0"/>
            <a:r>
              <a:rPr lang="en-US" sz="2800" b="1" dirty="0" smtClean="0"/>
              <a:t>DC Motors</a:t>
            </a:r>
            <a:endParaRPr lang="en-US" sz="2800" dirty="0" smtClean="0"/>
          </a:p>
          <a:p>
            <a:pPr algn="l" rtl="0"/>
            <a:r>
              <a:rPr lang="en-US" sz="2800" dirty="0" smtClean="0"/>
              <a:t>A DC motor is designed to run on DC electric power</a:t>
            </a:r>
            <a:r>
              <a:rPr lang="ar-SA" sz="2800" dirty="0" smtClean="0"/>
              <a:t>. </a:t>
            </a:r>
            <a:r>
              <a:rPr lang="en-US" sz="2800" dirty="0" smtClean="0"/>
              <a:t>Two examples of pure DC designs are </a:t>
            </a:r>
            <a:r>
              <a:rPr lang="en-US" sz="2800" dirty="0" smtClean="0">
                <a:hlinkClick r:id="rId2" tooltip="Michael Faraday"/>
              </a:rPr>
              <a:t>Michael Faraday</a:t>
            </a:r>
            <a:r>
              <a:rPr lang="en-US" sz="2800" dirty="0" smtClean="0"/>
              <a:t>'s </a:t>
            </a:r>
            <a:r>
              <a:rPr lang="en-US" sz="2800" dirty="0" err="1" smtClean="0">
                <a:hlinkClick r:id="rId3" tooltip="Homopolar motor"/>
              </a:rPr>
              <a:t>homopolar</a:t>
            </a:r>
            <a:r>
              <a:rPr lang="en-US" sz="2800" dirty="0" smtClean="0">
                <a:hlinkClick r:id="rId3" tooltip="Homopolar motor"/>
              </a:rPr>
              <a:t> motor</a:t>
            </a:r>
            <a:r>
              <a:rPr lang="ar-SA" sz="2800" dirty="0" smtClean="0"/>
              <a:t> (</a:t>
            </a:r>
            <a:r>
              <a:rPr lang="en-US" sz="2800" dirty="0" smtClean="0"/>
              <a:t>which is uncommon</a:t>
            </a:r>
            <a:r>
              <a:rPr lang="ar-SA" sz="2800" dirty="0" smtClean="0"/>
              <a:t>)</a:t>
            </a:r>
            <a:r>
              <a:rPr lang="en-US" sz="2800" dirty="0" smtClean="0"/>
              <a:t>, and the </a:t>
            </a:r>
            <a:r>
              <a:rPr lang="en-US" sz="2800" u="sng" dirty="0" smtClean="0">
                <a:hlinkClick r:id="rId4" tooltip="Ball bearing motor"/>
              </a:rPr>
              <a:t>ball bearing motor</a:t>
            </a:r>
            <a:r>
              <a:rPr lang="en-US" sz="2800" dirty="0" smtClean="0"/>
              <a:t>, which is </a:t>
            </a:r>
            <a:r>
              <a:rPr lang="ar-SA" sz="2800" dirty="0" smtClean="0"/>
              <a:t>(</a:t>
            </a:r>
            <a:r>
              <a:rPr lang="en-US" sz="2800" dirty="0" smtClean="0"/>
              <a:t>so far</a:t>
            </a:r>
            <a:r>
              <a:rPr lang="ar-SA" sz="2800" dirty="0" smtClean="0"/>
              <a:t>) </a:t>
            </a:r>
            <a:r>
              <a:rPr lang="en-US" sz="2800" dirty="0" smtClean="0"/>
              <a:t>a novelty</a:t>
            </a:r>
            <a:r>
              <a:rPr lang="ar-SA" sz="2800" dirty="0" smtClean="0"/>
              <a:t>. </a:t>
            </a:r>
            <a:r>
              <a:rPr lang="en-US" sz="2800" dirty="0" smtClean="0"/>
              <a:t>By far the most common DC motor types are the brushed and brushless types, which use internal and external commutation respectively to create an oscillating AC current from the DC source—so they are not purely DC machines in a strict sense</a:t>
            </a:r>
            <a:endParaRPr lang="ar-SA" sz="28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صر نائب للنص 2"/>
          <p:cNvSpPr>
            <a:spLocks noGrp="1"/>
          </p:cNvSpPr>
          <p:nvPr>
            <p:ph type="body" sz="half" idx="1"/>
          </p:nvPr>
        </p:nvSpPr>
        <p:spPr>
          <a:xfrm>
            <a:off x="571472" y="714356"/>
            <a:ext cx="8215317" cy="5929334"/>
          </a:xfrm>
        </p:spPr>
        <p:txBody>
          <a:bodyPr/>
          <a:lstStyle/>
          <a:p>
            <a:pPr algn="l" rtl="0"/>
            <a:r>
              <a:rPr lang="en-US" sz="2200" b="1" dirty="0" smtClean="0"/>
              <a:t>Brushed DC motors</a:t>
            </a:r>
            <a:endParaRPr lang="en-US" sz="2200" dirty="0" smtClean="0"/>
          </a:p>
          <a:p>
            <a:pPr algn="l" rtl="0"/>
            <a:r>
              <a:rPr lang="en-US" sz="2200" i="1" dirty="0" smtClean="0"/>
              <a:t>Main article</a:t>
            </a:r>
            <a:r>
              <a:rPr lang="ar-SA" sz="2200" i="1" dirty="0" smtClean="0"/>
              <a:t>: </a:t>
            </a:r>
            <a:r>
              <a:rPr lang="en-US" sz="2200" i="1" dirty="0" smtClean="0">
                <a:hlinkClick r:id="rId2" tooltip="Brushed DC electric motor"/>
              </a:rPr>
              <a:t>Brushed DC electric motor</a:t>
            </a:r>
            <a:endParaRPr lang="en-US" sz="2200" dirty="0" smtClean="0"/>
          </a:p>
          <a:p>
            <a:pPr algn="l" rtl="0"/>
            <a:r>
              <a:rPr lang="en-US" sz="2200" dirty="0" smtClean="0"/>
              <a:t>The classic DC motor design generates an oscillating current in a wound rotor, or </a:t>
            </a:r>
            <a:r>
              <a:rPr lang="en-US" sz="2200" dirty="0" smtClean="0">
                <a:hlinkClick r:id="rId3" tooltip="Armature (electrical engineering)"/>
              </a:rPr>
              <a:t>armature</a:t>
            </a:r>
            <a:r>
              <a:rPr lang="en-US" sz="2200" dirty="0" smtClean="0"/>
              <a:t>, with a split ring </a:t>
            </a:r>
            <a:r>
              <a:rPr lang="en-US" sz="2200" dirty="0" err="1" smtClean="0">
                <a:hlinkClick r:id="rId4" tooltip="Commutator (electric)"/>
              </a:rPr>
              <a:t>commutator</a:t>
            </a:r>
            <a:r>
              <a:rPr lang="en-US" sz="2200" dirty="0" smtClean="0"/>
              <a:t>, and either a wound or permanent magnet stator</a:t>
            </a:r>
            <a:r>
              <a:rPr lang="ar-SA" sz="2200" dirty="0" smtClean="0"/>
              <a:t>. </a:t>
            </a:r>
            <a:r>
              <a:rPr lang="en-US" sz="2200" dirty="0" smtClean="0"/>
              <a:t>A rotor consists of one or more coils of wire wound around a core on a shaft; an electrical power source is connected to the rotor coil through the </a:t>
            </a:r>
            <a:r>
              <a:rPr lang="en-US" sz="2200" dirty="0" err="1" smtClean="0"/>
              <a:t>commutator</a:t>
            </a:r>
            <a:r>
              <a:rPr lang="en-US" sz="2200" dirty="0" smtClean="0"/>
              <a:t> and its brushes, causing current to flow in it, producing electromagnetism</a:t>
            </a:r>
            <a:r>
              <a:rPr lang="ar-SA" sz="2200" dirty="0" smtClean="0"/>
              <a:t>. </a:t>
            </a:r>
            <a:r>
              <a:rPr lang="en-US" sz="2200" dirty="0" smtClean="0"/>
              <a:t>The </a:t>
            </a:r>
            <a:r>
              <a:rPr lang="en-US" sz="2200" dirty="0" err="1" smtClean="0"/>
              <a:t>commutator</a:t>
            </a:r>
            <a:r>
              <a:rPr lang="en-US" sz="2200" dirty="0" smtClean="0"/>
              <a:t> causes the current in the coils to be switched as the rotor turns, keeping the magnetic poles of the rotor from ever fully aligning with the magnetic poles of the stator field, so that the rotor never stops </a:t>
            </a:r>
            <a:r>
              <a:rPr lang="ar-SA" sz="2200" dirty="0" smtClean="0"/>
              <a:t>(</a:t>
            </a:r>
            <a:r>
              <a:rPr lang="en-US" sz="2200" dirty="0" smtClean="0"/>
              <a:t>like a compass needle does</a:t>
            </a:r>
            <a:r>
              <a:rPr lang="ar-SA" sz="2200" dirty="0" smtClean="0"/>
              <a:t>) </a:t>
            </a:r>
            <a:r>
              <a:rPr lang="en-US" sz="2200" dirty="0" smtClean="0"/>
              <a:t>but rather keeps rotating indefinitely </a:t>
            </a:r>
            <a:r>
              <a:rPr lang="ar-SA" sz="2200" dirty="0" smtClean="0"/>
              <a:t>(</a:t>
            </a:r>
            <a:r>
              <a:rPr lang="en-US" sz="2200" dirty="0" smtClean="0"/>
              <a:t>as long as power is applied and is sufficient for the motor to overcome the shaft torque load and internal losses due to friction, etc</a:t>
            </a:r>
            <a:endParaRPr lang="ar-SA" sz="22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kumimoji="1" lang="en-US" smtClean="0"/>
              <a:t>Magnetism</a:t>
            </a:r>
          </a:p>
        </p:txBody>
      </p:sp>
      <p:pic>
        <p:nvPicPr>
          <p:cNvPr id="8197" name="Picture 3"/>
          <p:cNvPicPr>
            <a:picLocks noGrp="1" noChangeAspect="1" noChangeArrowheads="1"/>
          </p:cNvPicPr>
          <p:nvPr>
            <p:ph idx="1"/>
          </p:nvPr>
        </p:nvPicPr>
        <p:blipFill>
          <a:blip r:embed="rId3"/>
          <a:stretch>
            <a:fillRect/>
          </a:stretch>
        </p:blipFill>
        <p:spPr>
          <a:xfrm>
            <a:off x="3929058" y="2428868"/>
            <a:ext cx="4778154" cy="3657917"/>
          </a:xfrm>
        </p:spPr>
      </p:pic>
      <p:sp>
        <p:nvSpPr>
          <p:cNvPr id="8195" name="عنصر نائب للتذييل 4"/>
          <p:cNvSpPr>
            <a:spLocks noGrp="1"/>
          </p:cNvSpPr>
          <p:nvPr>
            <p:ph type="ftr" sz="quarter" idx="11"/>
          </p:nvPr>
        </p:nvSpPr>
        <p:spPr>
          <a:noFill/>
        </p:spPr>
        <p:txBody>
          <a:bodyPr/>
          <a:lstStyle/>
          <a:p>
            <a:r>
              <a:rPr lang="en-US" smtClean="0"/>
              <a:t>Autumn Quarter</a:t>
            </a:r>
          </a:p>
        </p:txBody>
      </p:sp>
      <p:sp>
        <p:nvSpPr>
          <p:cNvPr id="8194" name="عنصر نائب لرقم الشريحة 3"/>
          <p:cNvSpPr>
            <a:spLocks noGrp="1"/>
          </p:cNvSpPr>
          <p:nvPr>
            <p:ph type="sldNum" sz="quarter" idx="12"/>
          </p:nvPr>
        </p:nvSpPr>
        <p:spPr>
          <a:xfrm>
            <a:off x="457200" y="6248400"/>
            <a:ext cx="2133600" cy="457200"/>
          </a:xfrm>
          <a:noFill/>
        </p:spPr>
        <p:txBody>
          <a:bodyPr/>
          <a:lstStyle/>
          <a:p>
            <a:pPr algn="l"/>
            <a:r>
              <a:rPr lang="en-US" smtClean="0"/>
              <a:t>Lab 3	P. </a:t>
            </a:r>
            <a:fld id="{6E4B9D68-A577-4FE3-AB1D-B64EA650CB8C}" type="slidenum">
              <a:rPr lang="en-US" smtClean="0"/>
              <a:pPr algn="l"/>
              <a:t>4</a:t>
            </a:fld>
            <a:endParaRPr lang="en-US" smtClean="0"/>
          </a:p>
        </p:txBody>
      </p:sp>
      <p:sp>
        <p:nvSpPr>
          <p:cNvPr id="8198" name="Rectangle 7"/>
          <p:cNvSpPr>
            <a:spLocks noChangeArrowheads="1"/>
          </p:cNvSpPr>
          <p:nvPr/>
        </p:nvSpPr>
        <p:spPr bwMode="auto">
          <a:xfrm>
            <a:off x="928662" y="1500174"/>
            <a:ext cx="7772400" cy="457200"/>
          </a:xfrm>
          <a:prstGeom prst="rect">
            <a:avLst/>
          </a:prstGeom>
          <a:noFill/>
          <a:ln w="9525">
            <a:noFill/>
            <a:miter lim="800000"/>
            <a:headEnd/>
            <a:tailEnd/>
          </a:ln>
        </p:spPr>
        <p:txBody>
          <a:bodyPr anchor="ctr"/>
          <a:lstStyle/>
          <a:p>
            <a:pPr algn="ctr"/>
            <a:r>
              <a:rPr kumimoji="1" lang="en-US" sz="2600" b="1" dirty="0">
                <a:solidFill>
                  <a:srgbClr val="0066CC"/>
                </a:solidFill>
              </a:rPr>
              <a:t>Opposites Attract / Likes Repel</a:t>
            </a:r>
          </a:p>
        </p:txBody>
      </p:sp>
      <p:sp>
        <p:nvSpPr>
          <p:cNvPr id="8199" name="Rectangle 2"/>
          <p:cNvSpPr txBox="1">
            <a:spLocks noChangeArrowheads="1"/>
          </p:cNvSpPr>
          <p:nvPr/>
        </p:nvSpPr>
        <p:spPr bwMode="auto">
          <a:xfrm>
            <a:off x="285720" y="2357430"/>
            <a:ext cx="3614738" cy="3643310"/>
          </a:xfrm>
          <a:prstGeom prst="rect">
            <a:avLst/>
          </a:prstGeom>
          <a:noFill/>
          <a:ln w="9525">
            <a:noFill/>
            <a:miter lim="800000"/>
            <a:headEnd/>
            <a:tailEnd/>
          </a:ln>
        </p:spPr>
        <p:txBody>
          <a:bodyPr anchor="b"/>
          <a:lstStyle/>
          <a:p>
            <a:r>
              <a:rPr lang="en-US" sz="3800" dirty="0"/>
              <a:t>Instructor:</a:t>
            </a:r>
          </a:p>
          <a:p>
            <a:r>
              <a:rPr lang="en-US" sz="3800" dirty="0"/>
              <a:t>With magnetic fields, opposite poles attract and like poles repel.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عنصر نائب للنص 2"/>
          <p:cNvSpPr>
            <a:spLocks noGrp="1"/>
          </p:cNvSpPr>
          <p:nvPr>
            <p:ph type="body" sz="half" idx="1"/>
          </p:nvPr>
        </p:nvSpPr>
        <p:spPr>
          <a:xfrm>
            <a:off x="357158" y="1000108"/>
            <a:ext cx="8501092" cy="5500726"/>
          </a:xfrm>
        </p:spPr>
        <p:txBody>
          <a:bodyPr>
            <a:normAutofit/>
          </a:bodyPr>
          <a:lstStyle/>
          <a:p>
            <a:pPr algn="l" rtl="0"/>
            <a:r>
              <a:rPr lang="en-US" sz="2100" dirty="0" smtClean="0"/>
              <a:t>Many of the limitations of the classic </a:t>
            </a:r>
            <a:r>
              <a:rPr lang="en-US" sz="2100" dirty="0" err="1" smtClean="0">
                <a:hlinkClick r:id="rId2" tooltip="Commutator (electric)"/>
              </a:rPr>
              <a:t>commutator</a:t>
            </a:r>
            <a:r>
              <a:rPr lang="en-US" sz="2100" dirty="0" smtClean="0"/>
              <a:t> DC motor are due to the need for brushes to press against the </a:t>
            </a:r>
            <a:r>
              <a:rPr lang="en-US" sz="2100" dirty="0" err="1" smtClean="0"/>
              <a:t>commutator</a:t>
            </a:r>
            <a:r>
              <a:rPr lang="ar-SA" sz="2100" dirty="0" smtClean="0"/>
              <a:t>. </a:t>
            </a:r>
            <a:r>
              <a:rPr lang="en-US" sz="2100" dirty="0" smtClean="0"/>
              <a:t>This creates </a:t>
            </a:r>
            <a:r>
              <a:rPr lang="en-US" sz="2100" dirty="0" smtClean="0">
                <a:hlinkClick r:id="rId3" tooltip="Friction"/>
              </a:rPr>
              <a:t>friction</a:t>
            </a:r>
            <a:r>
              <a:rPr lang="ar-SA" sz="2100" dirty="0" smtClean="0"/>
              <a:t>. </a:t>
            </a:r>
            <a:r>
              <a:rPr lang="en-US" sz="2100" dirty="0" smtClean="0"/>
              <a:t>At higher speeds, brushes have increasing difficulty in maintaining contact</a:t>
            </a:r>
            <a:r>
              <a:rPr lang="ar-SA" sz="2100" dirty="0" smtClean="0"/>
              <a:t>. </a:t>
            </a:r>
            <a:r>
              <a:rPr lang="en-US" sz="2100" dirty="0" smtClean="0"/>
              <a:t>Brushes may bounce off the irregularities in the </a:t>
            </a:r>
            <a:r>
              <a:rPr lang="en-US" sz="2100" dirty="0" err="1" smtClean="0"/>
              <a:t>commutator</a:t>
            </a:r>
            <a:r>
              <a:rPr lang="en-US" sz="2100" dirty="0" smtClean="0"/>
              <a:t> surface, creating sparks</a:t>
            </a:r>
            <a:r>
              <a:rPr lang="ar-SA" sz="2100" dirty="0" smtClean="0"/>
              <a:t>. (</a:t>
            </a:r>
            <a:r>
              <a:rPr lang="en-US" sz="2100" dirty="0" smtClean="0"/>
              <a:t>Sparks are also created inevitably by the brushes making and breaking circuits through the rotor coils as the brushes cross the insulating gaps between </a:t>
            </a:r>
            <a:r>
              <a:rPr lang="en-US" sz="2100" dirty="0" err="1" smtClean="0"/>
              <a:t>commutator</a:t>
            </a:r>
            <a:r>
              <a:rPr lang="en-US" sz="2100" dirty="0" smtClean="0"/>
              <a:t> sections</a:t>
            </a:r>
            <a:r>
              <a:rPr lang="ar-SA" sz="2100" dirty="0" smtClean="0"/>
              <a:t>. </a:t>
            </a:r>
            <a:r>
              <a:rPr lang="en-US" sz="2100" dirty="0" smtClean="0"/>
              <a:t>Depending on the </a:t>
            </a:r>
            <a:r>
              <a:rPr lang="en-US" sz="2100" dirty="0" err="1" smtClean="0"/>
              <a:t>commutator</a:t>
            </a:r>
            <a:r>
              <a:rPr lang="en-US" sz="2100" dirty="0" smtClean="0"/>
              <a:t> design, this may include the brushes shorting together adjacent sections—and hence coil ends—momentarily while crossing the gaps</a:t>
            </a:r>
            <a:r>
              <a:rPr lang="ar-SA" sz="2100" dirty="0" smtClean="0"/>
              <a:t>. </a:t>
            </a:r>
            <a:r>
              <a:rPr lang="en-US" sz="2100" dirty="0" smtClean="0"/>
              <a:t>Furthermore, the </a:t>
            </a:r>
            <a:r>
              <a:rPr lang="en-US" sz="2100" dirty="0" smtClean="0">
                <a:hlinkClick r:id="rId4" tooltip="Inductance"/>
              </a:rPr>
              <a:t>inductance</a:t>
            </a:r>
            <a:r>
              <a:rPr lang="en-US" sz="2100" dirty="0" smtClean="0"/>
              <a:t> of the rotor coils causes the voltage across each to rise when its circuit is opened, increasing the sparking of the brushes</a:t>
            </a:r>
            <a:r>
              <a:rPr lang="ar-SA" sz="2100" dirty="0" smtClean="0"/>
              <a:t>.) </a:t>
            </a:r>
            <a:r>
              <a:rPr lang="en-US" sz="2100" dirty="0" smtClean="0"/>
              <a:t>This sparking limits the maximum speed of the machine, as too</a:t>
            </a:r>
            <a:r>
              <a:rPr lang="ar-SA" sz="2100" dirty="0" smtClean="0"/>
              <a:t>-</a:t>
            </a:r>
            <a:r>
              <a:rPr lang="en-US" sz="2100" dirty="0" smtClean="0"/>
              <a:t>rapid sparking will overheat, erode, or even melt the </a:t>
            </a:r>
            <a:r>
              <a:rPr lang="en-US" sz="2100" dirty="0" err="1" smtClean="0"/>
              <a:t>commutator</a:t>
            </a:r>
            <a:r>
              <a:rPr lang="ar-SA" sz="2100" dirty="0" smtClean="0"/>
              <a:t>. </a:t>
            </a:r>
            <a:r>
              <a:rPr lang="en-US" sz="2100" dirty="0" smtClean="0"/>
              <a:t>The current density per unit area of the brushes, in combination with </a:t>
            </a:r>
            <a:r>
              <a:rPr lang="en-US" sz="2100" dirty="0" err="1" smtClean="0"/>
              <a:t>their</a:t>
            </a:r>
            <a:r>
              <a:rPr lang="en-US" sz="2100" dirty="0" err="1" smtClean="0">
                <a:hlinkClick r:id="rId5" tooltip="Resistivity"/>
              </a:rPr>
              <a:t>resistivity</a:t>
            </a:r>
            <a:r>
              <a:rPr lang="en-US" sz="2100" dirty="0" smtClean="0"/>
              <a:t>, limits the output of the motor</a:t>
            </a:r>
            <a:r>
              <a:rPr lang="ar-SA" sz="2100" dirty="0" smtClean="0"/>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صر نائب للنص 2"/>
          <p:cNvSpPr>
            <a:spLocks noGrp="1"/>
          </p:cNvSpPr>
          <p:nvPr>
            <p:ph type="body" sz="half" idx="1"/>
          </p:nvPr>
        </p:nvSpPr>
        <p:spPr>
          <a:xfrm>
            <a:off x="285720" y="1000108"/>
            <a:ext cx="8572530" cy="5572142"/>
          </a:xfrm>
        </p:spPr>
        <p:txBody>
          <a:bodyPr>
            <a:noAutofit/>
          </a:bodyPr>
          <a:lstStyle/>
          <a:p>
            <a:pPr algn="l" rtl="0"/>
            <a:r>
              <a:rPr lang="en-US" sz="2800" dirty="0" smtClean="0"/>
              <a:t>The making and breaking of electric contact also causes </a:t>
            </a:r>
            <a:r>
              <a:rPr lang="en-US" sz="2800" dirty="0" smtClean="0">
                <a:hlinkClick r:id="rId2" tooltip="Electrical noise"/>
              </a:rPr>
              <a:t>electrical noise</a:t>
            </a:r>
            <a:r>
              <a:rPr lang="en-US" sz="2800" dirty="0" smtClean="0"/>
              <a:t>, and the sparks additionally cause </a:t>
            </a:r>
            <a:r>
              <a:rPr lang="en-US" sz="2800" dirty="0" smtClean="0">
                <a:hlinkClick r:id="rId3" tooltip="Radio frequency interference"/>
              </a:rPr>
              <a:t>RFI</a:t>
            </a:r>
            <a:r>
              <a:rPr lang="ar-SA" sz="2800" dirty="0" smtClean="0"/>
              <a:t>. </a:t>
            </a:r>
            <a:r>
              <a:rPr lang="en-US" sz="2800" dirty="0" smtClean="0"/>
              <a:t>Brushes eventually wear out and require replacement, and the </a:t>
            </a:r>
            <a:r>
              <a:rPr lang="en-US" sz="2800" dirty="0" err="1" smtClean="0"/>
              <a:t>commutator</a:t>
            </a:r>
            <a:r>
              <a:rPr lang="en-US" sz="2800" dirty="0" smtClean="0"/>
              <a:t> itself is subject to wear and maintenance</a:t>
            </a:r>
            <a:r>
              <a:rPr lang="ar-SA" sz="2800" dirty="0" smtClean="0"/>
              <a:t> (</a:t>
            </a:r>
            <a:r>
              <a:rPr lang="en-US" sz="2800" dirty="0" smtClean="0"/>
              <a:t>on larger motors</a:t>
            </a:r>
            <a:r>
              <a:rPr lang="ar-SA" sz="2800" dirty="0" smtClean="0"/>
              <a:t>) </a:t>
            </a:r>
            <a:r>
              <a:rPr lang="en-US" sz="2800" dirty="0" smtClean="0"/>
              <a:t>or replacement </a:t>
            </a:r>
            <a:r>
              <a:rPr lang="ar-SA" sz="2800" dirty="0" smtClean="0"/>
              <a:t>(</a:t>
            </a:r>
            <a:r>
              <a:rPr lang="en-US" sz="2800" dirty="0" smtClean="0"/>
              <a:t>on small motors</a:t>
            </a:r>
            <a:r>
              <a:rPr lang="ar-SA" sz="2800" dirty="0" smtClean="0"/>
              <a:t>). </a:t>
            </a:r>
            <a:r>
              <a:rPr lang="en-US" sz="2800" dirty="0" smtClean="0"/>
              <a:t>The </a:t>
            </a:r>
            <a:r>
              <a:rPr lang="en-US" sz="2800" dirty="0" err="1" smtClean="0"/>
              <a:t>commutator</a:t>
            </a:r>
            <a:r>
              <a:rPr lang="en-US" sz="2800" dirty="0" smtClean="0"/>
              <a:t> assembly on a large machine is a costly element, requiring precision assembly of many parts</a:t>
            </a:r>
            <a:r>
              <a:rPr lang="ar-SA" sz="2800" dirty="0" smtClean="0"/>
              <a:t>. </a:t>
            </a:r>
            <a:r>
              <a:rPr lang="en-US" sz="2800" dirty="0" smtClean="0"/>
              <a:t>On small motors, the </a:t>
            </a:r>
            <a:r>
              <a:rPr lang="en-US" sz="2800" dirty="0" err="1" smtClean="0"/>
              <a:t>commutator</a:t>
            </a:r>
            <a:r>
              <a:rPr lang="en-US" sz="2800" dirty="0" smtClean="0"/>
              <a:t> is usually permanently integrated into the rotor, so replacing it usually requires replacing the whole rotor</a:t>
            </a:r>
            <a:r>
              <a:rPr lang="ar-SA" sz="2800" dirty="0" smtClean="0"/>
              <a:t>.</a:t>
            </a:r>
            <a:endParaRPr lang="en-US" sz="2800" dirty="0" smtClean="0"/>
          </a:p>
          <a:p>
            <a:pPr algn="l" rtl="0"/>
            <a:endParaRPr lang="ar-SA" sz="28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عنصر نائب للنص 2"/>
          <p:cNvSpPr>
            <a:spLocks noGrp="1"/>
          </p:cNvSpPr>
          <p:nvPr>
            <p:ph type="body" sz="half" idx="1"/>
          </p:nvPr>
        </p:nvSpPr>
        <p:spPr>
          <a:xfrm>
            <a:off x="785786" y="1071546"/>
            <a:ext cx="7500938" cy="5143513"/>
          </a:xfrm>
        </p:spPr>
        <p:txBody>
          <a:bodyPr/>
          <a:lstStyle/>
          <a:p>
            <a:pPr algn="l" rtl="0"/>
            <a:r>
              <a:rPr lang="en-US" sz="2400" dirty="0" smtClean="0"/>
              <a:t>Large brushes are desired for a larger brush contact area to maximize motor output, but small brushes are desired for low mass to maximize the speed at which the motor can run without the brushes excessively bouncing and sparking </a:t>
            </a:r>
            <a:r>
              <a:rPr lang="ar-SA" sz="2400" dirty="0" smtClean="0"/>
              <a:t>(</a:t>
            </a:r>
            <a:r>
              <a:rPr lang="en-US" sz="2400" dirty="0" smtClean="0"/>
              <a:t>comparable to the problem of </a:t>
            </a:r>
            <a:r>
              <a:rPr lang="ar-SA" sz="2400" dirty="0" smtClean="0"/>
              <a:t>"</a:t>
            </a:r>
            <a:r>
              <a:rPr lang="en-US" sz="2400" dirty="0" smtClean="0">
                <a:hlinkClick r:id="rId2" tooltip="Valve float"/>
              </a:rPr>
              <a:t>valve float</a:t>
            </a:r>
            <a:r>
              <a:rPr lang="ar-SA" sz="2400" dirty="0" smtClean="0"/>
              <a:t>" </a:t>
            </a:r>
            <a:r>
              <a:rPr lang="en-US" sz="2400" dirty="0" smtClean="0"/>
              <a:t>in internal combustion engines</a:t>
            </a:r>
            <a:r>
              <a:rPr lang="ar-SA" sz="2400" dirty="0" smtClean="0"/>
              <a:t>). (</a:t>
            </a:r>
            <a:r>
              <a:rPr lang="en-US" sz="2400" dirty="0" smtClean="0"/>
              <a:t>Small brushes are also desirable for lower cost</a:t>
            </a:r>
            <a:r>
              <a:rPr lang="ar-SA" sz="2400" dirty="0" smtClean="0"/>
              <a:t>.) </a:t>
            </a:r>
            <a:r>
              <a:rPr lang="en-US" sz="2400" dirty="0" smtClean="0"/>
              <a:t>Stiffer brush springs can also be used to make brushes of a given mass work at a higher speed, but at the cost of greater friction losses </a:t>
            </a:r>
            <a:r>
              <a:rPr lang="ar-SA" sz="2400" dirty="0" smtClean="0"/>
              <a:t>(</a:t>
            </a:r>
            <a:r>
              <a:rPr lang="en-US" sz="2400" dirty="0" smtClean="0"/>
              <a:t>lower efficiency</a:t>
            </a:r>
            <a:r>
              <a:rPr lang="ar-SA" sz="2400" dirty="0" smtClean="0"/>
              <a:t>) </a:t>
            </a:r>
            <a:r>
              <a:rPr lang="en-US" sz="2400" dirty="0" smtClean="0"/>
              <a:t>and accelerated brush and </a:t>
            </a:r>
            <a:r>
              <a:rPr lang="en-US" sz="2400" dirty="0" err="1" smtClean="0"/>
              <a:t>commutator</a:t>
            </a:r>
            <a:r>
              <a:rPr lang="en-US" sz="2400" dirty="0" smtClean="0"/>
              <a:t> wear</a:t>
            </a:r>
            <a:r>
              <a:rPr lang="ar-SA" sz="2400" dirty="0" smtClean="0"/>
              <a:t>. </a:t>
            </a:r>
            <a:r>
              <a:rPr lang="en-US" sz="2400" dirty="0" smtClean="0"/>
              <a:t>Therefore, DC motor brush design entails a trade</a:t>
            </a:r>
            <a:r>
              <a:rPr lang="ar-SA" sz="2400" dirty="0" smtClean="0"/>
              <a:t>-</a:t>
            </a:r>
            <a:r>
              <a:rPr lang="en-US" sz="2400" dirty="0" smtClean="0"/>
              <a:t>off between output power, speed, and efficiency</a:t>
            </a:r>
            <a:r>
              <a:rPr lang="ar-SA" sz="2400" dirty="0" smtClean="0"/>
              <a:t>/</a:t>
            </a:r>
            <a:r>
              <a:rPr lang="en-US" sz="2400" dirty="0" smtClean="0"/>
              <a:t>wear</a:t>
            </a:r>
            <a:r>
              <a:rPr lang="ar-SA" sz="2400" dirty="0" smtClean="0"/>
              <a:t>.</a:t>
            </a:r>
            <a:endParaRPr lang="en-US" sz="2400" dirty="0" smtClean="0"/>
          </a:p>
          <a:p>
            <a:pPr algn="l" rtl="0"/>
            <a:endParaRPr lang="ar-SA" sz="24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53" descr="I:\New Folder\مجلد جديد\1234_files\electric_motor_files\electric_motor.jpg"/>
          <p:cNvPicPr>
            <a:picLocks noChangeAspect="1" noChangeArrowheads="1"/>
          </p:cNvPicPr>
          <p:nvPr/>
        </p:nvPicPr>
        <p:blipFill>
          <a:blip r:embed="rId2"/>
          <a:srcRect/>
          <a:stretch>
            <a:fillRect/>
          </a:stretch>
        </p:blipFill>
        <p:spPr bwMode="auto">
          <a:xfrm>
            <a:off x="1357313" y="1714500"/>
            <a:ext cx="6654083" cy="40719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صر نائب للنص 2"/>
          <p:cNvSpPr>
            <a:spLocks noGrp="1"/>
          </p:cNvSpPr>
          <p:nvPr>
            <p:ph type="body" sz="half" idx="1"/>
          </p:nvPr>
        </p:nvSpPr>
        <p:spPr>
          <a:xfrm>
            <a:off x="1142976" y="1071547"/>
            <a:ext cx="7500938" cy="5429288"/>
          </a:xfrm>
        </p:spPr>
        <p:txBody>
          <a:bodyPr/>
          <a:lstStyle/>
          <a:p>
            <a:pPr algn="l" rtl="0"/>
            <a:r>
              <a:rPr lang="en-US" sz="2400" dirty="0" smtClean="0">
                <a:cs typeface="Aharoni" pitchFamily="2" charset="-79"/>
              </a:rPr>
              <a:t>A</a:t>
            </a:r>
            <a:r>
              <a:rPr lang="ar-SA" sz="2400" dirty="0" smtClean="0"/>
              <a:t>: </a:t>
            </a:r>
            <a:r>
              <a:rPr lang="en-US" sz="2400" dirty="0" smtClean="0">
                <a:cs typeface="Aharoni" pitchFamily="2" charset="-79"/>
              </a:rPr>
              <a:t>shunt</a:t>
            </a:r>
            <a:br>
              <a:rPr lang="en-US" sz="2400" dirty="0" smtClean="0">
                <a:cs typeface="Aharoni" pitchFamily="2" charset="-79"/>
              </a:rPr>
            </a:br>
            <a:r>
              <a:rPr lang="en-US" sz="2400" dirty="0" smtClean="0">
                <a:cs typeface="Aharoni" pitchFamily="2" charset="-79"/>
              </a:rPr>
              <a:t>B</a:t>
            </a:r>
            <a:r>
              <a:rPr lang="ar-SA" sz="2400" dirty="0" smtClean="0"/>
              <a:t>: </a:t>
            </a:r>
            <a:r>
              <a:rPr lang="en-US" sz="2400" dirty="0" smtClean="0">
                <a:cs typeface="Aharoni" pitchFamily="2" charset="-79"/>
              </a:rPr>
              <a:t>series</a:t>
            </a:r>
            <a:br>
              <a:rPr lang="en-US" sz="2400" dirty="0" smtClean="0">
                <a:cs typeface="Aharoni" pitchFamily="2" charset="-79"/>
              </a:rPr>
            </a:br>
            <a:r>
              <a:rPr lang="en-US" sz="2400" dirty="0" smtClean="0">
                <a:cs typeface="Aharoni" pitchFamily="2" charset="-79"/>
              </a:rPr>
              <a:t>C</a:t>
            </a:r>
            <a:r>
              <a:rPr lang="ar-SA" sz="2400" dirty="0" smtClean="0"/>
              <a:t>: </a:t>
            </a:r>
            <a:r>
              <a:rPr lang="en-US" sz="2400" dirty="0" smtClean="0">
                <a:cs typeface="Aharoni" pitchFamily="2" charset="-79"/>
              </a:rPr>
              <a:t>compound</a:t>
            </a:r>
            <a:br>
              <a:rPr lang="en-US" sz="2400" dirty="0" smtClean="0">
                <a:cs typeface="Aharoni" pitchFamily="2" charset="-79"/>
              </a:rPr>
            </a:br>
            <a:r>
              <a:rPr lang="en-US" sz="2400" dirty="0" smtClean="0">
                <a:cs typeface="Aharoni" pitchFamily="2" charset="-79"/>
              </a:rPr>
              <a:t>f </a:t>
            </a:r>
            <a:r>
              <a:rPr lang="ar-SA" sz="2400" dirty="0" smtClean="0"/>
              <a:t>= </a:t>
            </a:r>
            <a:r>
              <a:rPr lang="en-US" sz="2400" dirty="0" smtClean="0">
                <a:cs typeface="Aharoni" pitchFamily="2" charset="-79"/>
              </a:rPr>
              <a:t>field coil</a:t>
            </a:r>
          </a:p>
          <a:p>
            <a:pPr algn="l" rtl="0"/>
            <a:r>
              <a:rPr lang="en-US" sz="2400" dirty="0" smtClean="0">
                <a:cs typeface="Aharoni" pitchFamily="2" charset="-79"/>
              </a:rPr>
              <a:t>There are five types of brushed DC motor</a:t>
            </a:r>
            <a:r>
              <a:rPr lang="ar-SA" sz="2400" dirty="0" smtClean="0"/>
              <a:t>:</a:t>
            </a:r>
            <a:endParaRPr lang="en-US" sz="2400" dirty="0" smtClean="0">
              <a:cs typeface="Aharoni" pitchFamily="2" charset="-79"/>
            </a:endParaRPr>
          </a:p>
          <a:p>
            <a:pPr algn="l" rtl="0"/>
            <a:r>
              <a:rPr lang="en-US" sz="2400" dirty="0" smtClean="0">
                <a:cs typeface="Aharoni" pitchFamily="2" charset="-79"/>
              </a:rPr>
              <a:t>A</a:t>
            </a:r>
            <a:r>
              <a:rPr lang="ar-SA" sz="2400" dirty="0" smtClean="0"/>
              <a:t>. </a:t>
            </a:r>
            <a:r>
              <a:rPr lang="en-US" sz="2400" dirty="0" smtClean="0">
                <a:cs typeface="Aharoni" pitchFamily="2" charset="-79"/>
              </a:rPr>
              <a:t>DC shunt wound motor</a:t>
            </a:r>
          </a:p>
          <a:p>
            <a:pPr algn="l" rtl="0"/>
            <a:r>
              <a:rPr lang="en-US" sz="2400" dirty="0" smtClean="0">
                <a:cs typeface="Aharoni" pitchFamily="2" charset="-79"/>
              </a:rPr>
              <a:t>B</a:t>
            </a:r>
            <a:r>
              <a:rPr lang="ar-SA" sz="2400" dirty="0" smtClean="0"/>
              <a:t>. </a:t>
            </a:r>
            <a:r>
              <a:rPr lang="en-US" sz="2400" dirty="0" smtClean="0">
                <a:cs typeface="Aharoni" pitchFamily="2" charset="-79"/>
              </a:rPr>
              <a:t>DC series wound motor</a:t>
            </a:r>
          </a:p>
          <a:p>
            <a:pPr algn="l" rtl="0"/>
            <a:r>
              <a:rPr lang="en-US" sz="2400" dirty="0" smtClean="0">
                <a:cs typeface="Aharoni" pitchFamily="2" charset="-79"/>
              </a:rPr>
              <a:t>C</a:t>
            </a:r>
            <a:r>
              <a:rPr lang="ar-SA" sz="2400" dirty="0" smtClean="0"/>
              <a:t>. </a:t>
            </a:r>
            <a:r>
              <a:rPr lang="en-US" sz="2400" dirty="0" smtClean="0">
                <a:cs typeface="Aharoni" pitchFamily="2" charset="-79"/>
              </a:rPr>
              <a:t>DC compound motor (two configurations)</a:t>
            </a:r>
            <a:r>
              <a:rPr lang="ar-SA" sz="2400" dirty="0" smtClean="0"/>
              <a:t>:</a:t>
            </a:r>
            <a:endParaRPr lang="en-US" sz="2400" dirty="0" smtClean="0">
              <a:cs typeface="Aharoni" pitchFamily="2" charset="-79"/>
            </a:endParaRPr>
          </a:p>
          <a:p>
            <a:pPr algn="l" rtl="0"/>
            <a:r>
              <a:rPr lang="en-US" sz="2400" dirty="0" smtClean="0">
                <a:cs typeface="Aharoni" pitchFamily="2" charset="-79"/>
              </a:rPr>
              <a:t>Cumulative compound </a:t>
            </a:r>
          </a:p>
          <a:p>
            <a:pPr algn="l" rtl="0"/>
            <a:r>
              <a:rPr lang="en-US" sz="2400" dirty="0" smtClean="0">
                <a:cs typeface="Aharoni" pitchFamily="2" charset="-79"/>
              </a:rPr>
              <a:t>Differentially compounded </a:t>
            </a:r>
          </a:p>
          <a:p>
            <a:pPr algn="l" rtl="0"/>
            <a:r>
              <a:rPr lang="en-US" sz="2400" dirty="0" smtClean="0">
                <a:cs typeface="Aharoni" pitchFamily="2" charset="-79"/>
              </a:rPr>
              <a:t>D</a:t>
            </a:r>
            <a:r>
              <a:rPr lang="ar-SA" sz="2400" dirty="0" smtClean="0"/>
              <a:t>. </a:t>
            </a:r>
            <a:r>
              <a:rPr lang="en-US" sz="2400" dirty="0" smtClean="0">
                <a:cs typeface="Aharoni" pitchFamily="2" charset="-79"/>
              </a:rPr>
              <a:t>Permanent Magnet DC Motor (not shown)</a:t>
            </a:r>
          </a:p>
          <a:p>
            <a:pPr algn="l" rtl="0"/>
            <a:r>
              <a:rPr lang="en-US" sz="2400" dirty="0" smtClean="0">
                <a:cs typeface="Aharoni" pitchFamily="2" charset="-79"/>
              </a:rPr>
              <a:t>E</a:t>
            </a:r>
            <a:r>
              <a:rPr lang="ar-SA" sz="2400" dirty="0" smtClean="0"/>
              <a:t>. </a:t>
            </a:r>
            <a:r>
              <a:rPr lang="en-US" sz="2400" dirty="0" smtClean="0">
                <a:cs typeface="Aharoni" pitchFamily="2" charset="-79"/>
              </a:rPr>
              <a:t>Separately</a:t>
            </a:r>
            <a:r>
              <a:rPr lang="ar-SA" sz="2400" dirty="0" smtClean="0"/>
              <a:t>-</a:t>
            </a:r>
            <a:r>
              <a:rPr lang="en-US" sz="2400" dirty="0" smtClean="0">
                <a:cs typeface="Aharoni" pitchFamily="2" charset="-79"/>
              </a:rPr>
              <a:t>excited (</a:t>
            </a:r>
            <a:r>
              <a:rPr lang="en-US" sz="2400" dirty="0" err="1" smtClean="0">
                <a:cs typeface="Aharoni" pitchFamily="2" charset="-79"/>
              </a:rPr>
              <a:t>sepex</a:t>
            </a:r>
            <a:r>
              <a:rPr lang="ar-SA" sz="2400" dirty="0" smtClean="0"/>
              <a:t>)</a:t>
            </a:r>
            <a:r>
              <a:rPr lang="ar-SY" sz="2400" dirty="0" smtClean="0"/>
              <a:t>(</a:t>
            </a:r>
            <a:r>
              <a:rPr lang="en-US" sz="2400" dirty="0" smtClean="0">
                <a:cs typeface="Aharoni" pitchFamily="2" charset="-79"/>
              </a:rPr>
              <a:t>not shown)</a:t>
            </a:r>
            <a:r>
              <a:rPr lang="ar-SA" sz="2400" dirty="0" smtClean="0"/>
              <a:t>.</a:t>
            </a:r>
            <a:endParaRPr lang="en-US" sz="2400" dirty="0" smtClean="0">
              <a:cs typeface="Aharoni" pitchFamily="2" charset="-79"/>
            </a:endParaRPr>
          </a:p>
          <a:p>
            <a:pPr algn="l" rtl="0"/>
            <a:endParaRPr lang="ar-SA" sz="24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عنصر نائب للنص 2"/>
          <p:cNvSpPr>
            <a:spLocks noGrp="1"/>
          </p:cNvSpPr>
          <p:nvPr>
            <p:ph type="body" sz="half" idx="1"/>
          </p:nvPr>
        </p:nvSpPr>
        <p:spPr>
          <a:xfrm>
            <a:off x="357158" y="642918"/>
            <a:ext cx="8358194" cy="5286411"/>
          </a:xfrm>
        </p:spPr>
        <p:txBody>
          <a:bodyPr>
            <a:noAutofit/>
          </a:bodyPr>
          <a:lstStyle/>
          <a:p>
            <a:pPr algn="l" rtl="0"/>
            <a:r>
              <a:rPr lang="en-US" sz="2200" b="1" dirty="0" smtClean="0"/>
              <a:t>Brushless DC motors</a:t>
            </a:r>
            <a:endParaRPr lang="en-US" sz="2200" dirty="0" smtClean="0"/>
          </a:p>
          <a:p>
            <a:pPr algn="l" rtl="0"/>
            <a:r>
              <a:rPr lang="en-US" sz="2200" i="1" dirty="0" smtClean="0"/>
              <a:t>Main article</a:t>
            </a:r>
            <a:r>
              <a:rPr lang="ar-SA" sz="2200" i="1" dirty="0" smtClean="0"/>
              <a:t>: </a:t>
            </a:r>
            <a:r>
              <a:rPr lang="en-US" sz="2200" i="1" dirty="0" smtClean="0">
                <a:hlinkClick r:id="rId2" tooltip="Brushless DC electric motor"/>
              </a:rPr>
              <a:t>Brushless DC electric motor</a:t>
            </a:r>
            <a:endParaRPr lang="en-US" sz="2200" dirty="0" smtClean="0"/>
          </a:p>
          <a:p>
            <a:pPr algn="l" rtl="0"/>
            <a:r>
              <a:rPr lang="en-US" sz="2200" dirty="0" smtClean="0"/>
              <a:t>Some of the problems of the brushed DC motor are eliminated in the brushless design</a:t>
            </a:r>
            <a:r>
              <a:rPr lang="ar-SA" sz="2200" dirty="0" smtClean="0"/>
              <a:t>. </a:t>
            </a:r>
            <a:r>
              <a:rPr lang="en-US" sz="2200" dirty="0" smtClean="0"/>
              <a:t>In this motor, the mechanical </a:t>
            </a:r>
            <a:r>
              <a:rPr lang="ar-SA" sz="2200" dirty="0" smtClean="0"/>
              <a:t>"</a:t>
            </a:r>
            <a:r>
              <a:rPr lang="en-US" sz="2200" dirty="0" smtClean="0"/>
              <a:t>rotating switch</a:t>
            </a:r>
            <a:r>
              <a:rPr lang="ar-SA" sz="2200" dirty="0" smtClean="0"/>
              <a:t>" </a:t>
            </a:r>
            <a:r>
              <a:rPr lang="en-US" sz="2200" dirty="0" smtClean="0"/>
              <a:t>or </a:t>
            </a:r>
            <a:r>
              <a:rPr lang="en-US" sz="2200" dirty="0" err="1" smtClean="0"/>
              <a:t>commutator</a:t>
            </a:r>
            <a:r>
              <a:rPr lang="ar-SA" sz="2200" dirty="0" smtClean="0"/>
              <a:t>/</a:t>
            </a:r>
            <a:r>
              <a:rPr lang="en-US" sz="2200" dirty="0" err="1" smtClean="0"/>
              <a:t>brushgear</a:t>
            </a:r>
            <a:r>
              <a:rPr lang="en-US" sz="2200" dirty="0" smtClean="0"/>
              <a:t> assembly is replaced by an external electronic switch </a:t>
            </a:r>
            <a:r>
              <a:rPr lang="en-US" sz="2200" dirty="0" err="1" smtClean="0"/>
              <a:t>synchronised</a:t>
            </a:r>
            <a:r>
              <a:rPr lang="en-US" sz="2200" dirty="0" smtClean="0"/>
              <a:t> to the rotor's position</a:t>
            </a:r>
            <a:r>
              <a:rPr lang="ar-SA" sz="2200" dirty="0" smtClean="0"/>
              <a:t>. </a:t>
            </a:r>
            <a:r>
              <a:rPr lang="en-US" sz="2200" dirty="0" smtClean="0"/>
              <a:t>Brushless motors are typically 85</a:t>
            </a:r>
            <a:r>
              <a:rPr lang="ar-SA" sz="2200" dirty="0" smtClean="0"/>
              <a:t>-</a:t>
            </a:r>
            <a:r>
              <a:rPr lang="en-US" sz="2200" dirty="0" smtClean="0"/>
              <a:t>90</a:t>
            </a:r>
            <a:r>
              <a:rPr lang="ar-SA" sz="2200" dirty="0" smtClean="0"/>
              <a:t>% </a:t>
            </a:r>
            <a:r>
              <a:rPr lang="en-US" sz="2200" dirty="0" smtClean="0"/>
              <a:t>efficient or more </a:t>
            </a:r>
            <a:r>
              <a:rPr lang="ar-SA" sz="2200" dirty="0" smtClean="0"/>
              <a:t>(</a:t>
            </a:r>
            <a:r>
              <a:rPr lang="en-US" sz="2200" dirty="0" smtClean="0"/>
              <a:t>higher efficiency for a brushless electric motor of up to 96</a:t>
            </a:r>
            <a:r>
              <a:rPr lang="ar-SA" sz="2200" dirty="0" smtClean="0"/>
              <a:t>.</a:t>
            </a:r>
            <a:r>
              <a:rPr lang="en-US" sz="2200" dirty="0" smtClean="0"/>
              <a:t>5</a:t>
            </a:r>
            <a:r>
              <a:rPr lang="ar-SA" sz="2200" dirty="0" smtClean="0"/>
              <a:t>% </a:t>
            </a:r>
            <a:r>
              <a:rPr lang="en-US" sz="2200" dirty="0" smtClean="0"/>
              <a:t>were reported by researchers at the Tokai University in Japan in 2009</a:t>
            </a:r>
            <a:r>
              <a:rPr lang="ar-SA" sz="2200" dirty="0" smtClean="0"/>
              <a:t>)</a:t>
            </a:r>
            <a:r>
              <a:rPr lang="en-US" sz="2200" dirty="0" smtClean="0"/>
              <a:t>,</a:t>
            </a:r>
            <a:r>
              <a:rPr lang="ar-SA" sz="2200" baseline="30000" dirty="0" smtClean="0">
                <a:hlinkClick r:id="rId3"/>
              </a:rPr>
              <a:t>[</a:t>
            </a:r>
            <a:r>
              <a:rPr lang="en-US" sz="2200" baseline="30000" dirty="0" smtClean="0">
                <a:hlinkClick r:id="rId3"/>
              </a:rPr>
              <a:t>16</a:t>
            </a:r>
            <a:r>
              <a:rPr lang="ar-SA" sz="2200" baseline="30000" dirty="0" smtClean="0">
                <a:hlinkClick r:id="rId3"/>
              </a:rPr>
              <a:t>]</a:t>
            </a:r>
            <a:r>
              <a:rPr lang="en-US" sz="2200" dirty="0" smtClean="0"/>
              <a:t> whereas DC motors with </a:t>
            </a:r>
            <a:r>
              <a:rPr lang="en-US" sz="2200" dirty="0" err="1" smtClean="0"/>
              <a:t>brushgear</a:t>
            </a:r>
            <a:r>
              <a:rPr lang="en-US" sz="2200" dirty="0" smtClean="0"/>
              <a:t> are typically 75</a:t>
            </a:r>
            <a:r>
              <a:rPr lang="ar-SA" sz="2200" dirty="0" smtClean="0"/>
              <a:t>-</a:t>
            </a:r>
            <a:r>
              <a:rPr lang="en-US" sz="2200" dirty="0" smtClean="0"/>
              <a:t>80</a:t>
            </a:r>
            <a:r>
              <a:rPr lang="ar-SA" sz="2200" dirty="0" smtClean="0"/>
              <a:t>% </a:t>
            </a:r>
            <a:r>
              <a:rPr lang="en-US" sz="2200" dirty="0" smtClean="0"/>
              <a:t>efficient</a:t>
            </a:r>
            <a:r>
              <a:rPr lang="ar-SA" sz="2200" dirty="0" smtClean="0"/>
              <a:t>.</a:t>
            </a:r>
            <a:endParaRPr lang="en-US" sz="2200" dirty="0" smtClean="0"/>
          </a:p>
          <a:p>
            <a:pPr algn="l" rtl="0"/>
            <a:r>
              <a:rPr lang="en-US" sz="2200" dirty="0" smtClean="0"/>
              <a:t>Midway between ordinary </a:t>
            </a:r>
            <a:r>
              <a:rPr lang="en-US" sz="2200" dirty="0" smtClean="0">
                <a:hlinkClick r:id="rId4" tooltip="Direct current"/>
              </a:rPr>
              <a:t>DC</a:t>
            </a:r>
            <a:r>
              <a:rPr lang="en-US" sz="2200" dirty="0" smtClean="0"/>
              <a:t> motors and </a:t>
            </a:r>
            <a:r>
              <a:rPr lang="en-US" sz="2200" dirty="0" smtClean="0">
                <a:hlinkClick r:id="rId5" tooltip="Stepper motor"/>
              </a:rPr>
              <a:t>stepper motors</a:t>
            </a:r>
            <a:r>
              <a:rPr lang="en-US" sz="2200" dirty="0" smtClean="0"/>
              <a:t> lies the realm of the </a:t>
            </a:r>
            <a:r>
              <a:rPr lang="en-US" sz="2200" dirty="0" smtClean="0">
                <a:hlinkClick r:id="rId2" tooltip="Brushless DC electric motor"/>
              </a:rPr>
              <a:t>brushless DC motor</a:t>
            </a:r>
            <a:r>
              <a:rPr lang="ar-SA" sz="2200" dirty="0" smtClean="0"/>
              <a:t>. </a:t>
            </a:r>
            <a:r>
              <a:rPr lang="en-US" sz="2200" dirty="0" smtClean="0"/>
              <a:t>Built in a fashion very similar to stepper motors, these often use a permanent magnet external rotor, three phases of driving coils, one or more </a:t>
            </a:r>
            <a:r>
              <a:rPr lang="en-US" sz="2200" dirty="0" smtClean="0">
                <a:hlinkClick r:id="rId6" tooltip="Hall effect sensor"/>
              </a:rPr>
              <a:t>Hall effect sensors</a:t>
            </a:r>
            <a:r>
              <a:rPr lang="en-US" sz="2200" dirty="0" smtClean="0"/>
              <a:t> to sense the position of the rotor, and the associated drive electronics</a:t>
            </a:r>
            <a:r>
              <a:rPr lang="ar-SA" sz="2200" dirty="0" smtClean="0"/>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عنصر نائب للنص 2"/>
          <p:cNvSpPr>
            <a:spLocks noGrp="1"/>
          </p:cNvSpPr>
          <p:nvPr>
            <p:ph type="body" sz="half" idx="1"/>
          </p:nvPr>
        </p:nvSpPr>
        <p:spPr>
          <a:xfrm>
            <a:off x="500034" y="1071546"/>
            <a:ext cx="8358216" cy="5143513"/>
          </a:xfrm>
        </p:spPr>
        <p:txBody>
          <a:bodyPr>
            <a:noAutofit/>
          </a:bodyPr>
          <a:lstStyle/>
          <a:p>
            <a:pPr algn="l" rtl="0"/>
            <a:r>
              <a:rPr lang="en-US" sz="2200" dirty="0" smtClean="0"/>
              <a:t>The coils are activated, one phase after the other, by the drive electronics as cued by the signals from either Hall effect sensors or from the back EMF </a:t>
            </a:r>
            <a:r>
              <a:rPr lang="ar-SA" sz="2200" dirty="0" smtClean="0"/>
              <a:t>(</a:t>
            </a:r>
            <a:r>
              <a:rPr lang="en-US" sz="2200" dirty="0" smtClean="0">
                <a:hlinkClick r:id="rId2" tooltip="Electromotive force"/>
              </a:rPr>
              <a:t>electromotive force</a:t>
            </a:r>
            <a:r>
              <a:rPr lang="ar-SA" sz="2200" dirty="0" smtClean="0"/>
              <a:t>) </a:t>
            </a:r>
            <a:r>
              <a:rPr lang="en-US" sz="2200" dirty="0" smtClean="0"/>
              <a:t>of the </a:t>
            </a:r>
            <a:r>
              <a:rPr lang="en-US" sz="2200" dirty="0" err="1" smtClean="0"/>
              <a:t>undriven</a:t>
            </a:r>
            <a:r>
              <a:rPr lang="en-US" sz="2200" dirty="0" smtClean="0"/>
              <a:t> coils</a:t>
            </a:r>
            <a:r>
              <a:rPr lang="ar-SA" sz="2200" dirty="0" smtClean="0"/>
              <a:t>. </a:t>
            </a:r>
            <a:r>
              <a:rPr lang="en-US" sz="2200" dirty="0" smtClean="0"/>
              <a:t>In effect, they act as three</a:t>
            </a:r>
            <a:r>
              <a:rPr lang="ar-SA" sz="2200" dirty="0" smtClean="0"/>
              <a:t>-</a:t>
            </a:r>
            <a:r>
              <a:rPr lang="en-US" sz="2200" dirty="0" smtClean="0"/>
              <a:t>phase synchronous motors containing their own </a:t>
            </a:r>
            <a:r>
              <a:rPr lang="en-US" sz="2200" dirty="0" smtClean="0">
                <a:hlinkClick r:id="rId3" tooltip="Variable-frequency drive"/>
              </a:rPr>
              <a:t>variable</a:t>
            </a:r>
            <a:r>
              <a:rPr lang="ar-SA" sz="2200" dirty="0" smtClean="0">
                <a:hlinkClick r:id="rId3" tooltip="Variable-frequency drive"/>
              </a:rPr>
              <a:t>-</a:t>
            </a:r>
            <a:r>
              <a:rPr lang="en-US" sz="2200" dirty="0" smtClean="0">
                <a:hlinkClick r:id="rId3" tooltip="Variable-frequency drive"/>
              </a:rPr>
              <a:t>frequency drive</a:t>
            </a:r>
            <a:r>
              <a:rPr lang="en-US" sz="2200" dirty="0" smtClean="0"/>
              <a:t> electronics</a:t>
            </a:r>
            <a:r>
              <a:rPr lang="ar-SA" sz="2200" dirty="0" smtClean="0"/>
              <a:t>. </a:t>
            </a:r>
            <a:r>
              <a:rPr lang="en-US" sz="2200" dirty="0" smtClean="0"/>
              <a:t>A specialized class of brushless DC motor controllers utilizes EMF feedback through the main phase connections instead of Hall effects sensors to determine position and velocity</a:t>
            </a:r>
            <a:r>
              <a:rPr lang="ar-SA" sz="2200" dirty="0" smtClean="0"/>
              <a:t>. </a:t>
            </a:r>
            <a:r>
              <a:rPr lang="en-US" sz="2200" dirty="0" smtClean="0"/>
              <a:t>These motors are used extensively in electric </a:t>
            </a:r>
            <a:r>
              <a:rPr lang="en-US" sz="2200" dirty="0" smtClean="0">
                <a:hlinkClick r:id="rId4" tooltip="Radio control"/>
              </a:rPr>
              <a:t>radio</a:t>
            </a:r>
            <a:r>
              <a:rPr lang="ar-SA" sz="2200" dirty="0" smtClean="0">
                <a:hlinkClick r:id="rId4" tooltip="Radio control"/>
              </a:rPr>
              <a:t>-</a:t>
            </a:r>
            <a:r>
              <a:rPr lang="en-US" sz="2200" dirty="0" smtClean="0">
                <a:hlinkClick r:id="rId4" tooltip="Radio control"/>
              </a:rPr>
              <a:t>controlled</a:t>
            </a:r>
            <a:r>
              <a:rPr lang="en-US" sz="2200" dirty="0" smtClean="0"/>
              <a:t> vehicles</a:t>
            </a:r>
            <a:r>
              <a:rPr lang="ar-SA" sz="2200" dirty="0" smtClean="0"/>
              <a:t>. </a:t>
            </a:r>
            <a:r>
              <a:rPr lang="en-US" sz="2200" dirty="0" smtClean="0"/>
              <a:t>When configured with the magnets on the outside, these are referred to by </a:t>
            </a:r>
            <a:r>
              <a:rPr lang="en-US" sz="2200" dirty="0" err="1" smtClean="0"/>
              <a:t>modellers</a:t>
            </a:r>
            <a:r>
              <a:rPr lang="en-US" sz="2200" dirty="0" smtClean="0"/>
              <a:t> as </a:t>
            </a:r>
            <a:r>
              <a:rPr lang="en-US" sz="2200" dirty="0" err="1" smtClean="0"/>
              <a:t>outrunner</a:t>
            </a:r>
            <a:r>
              <a:rPr lang="en-US" sz="2200" dirty="0" smtClean="0"/>
              <a:t> motors</a:t>
            </a:r>
            <a:r>
              <a:rPr lang="ar-SA" sz="2200" dirty="0" smtClean="0"/>
              <a:t>.</a:t>
            </a:r>
            <a:endParaRPr lang="en-US" sz="2200" dirty="0" smtClean="0"/>
          </a:p>
          <a:p>
            <a:pPr algn="l" rtl="0"/>
            <a:r>
              <a:rPr lang="en-US" sz="2200" dirty="0" smtClean="0"/>
              <a:t>Brushless DC motors are commonly used where precise speed control is necessary, as in computer </a:t>
            </a:r>
            <a:r>
              <a:rPr lang="en-US" sz="2200" dirty="0" smtClean="0">
                <a:hlinkClick r:id="rId5" tooltip="Disk drive"/>
              </a:rPr>
              <a:t>disk drives</a:t>
            </a:r>
            <a:r>
              <a:rPr lang="en-US" sz="2200" dirty="0" smtClean="0"/>
              <a:t> or in </a:t>
            </a:r>
            <a:r>
              <a:rPr lang="en-US" sz="2200" dirty="0" smtClean="0">
                <a:hlinkClick r:id="rId6" tooltip="Video cassette recorder"/>
              </a:rPr>
              <a:t>video cassette recorders</a:t>
            </a:r>
            <a:r>
              <a:rPr lang="en-US" sz="2200" dirty="0" smtClean="0"/>
              <a:t>, the spindles within </a:t>
            </a:r>
            <a:r>
              <a:rPr lang="en-US" sz="2200" dirty="0" smtClean="0">
                <a:hlinkClick r:id="rId7" tooltip="CD"/>
              </a:rPr>
              <a:t>CD</a:t>
            </a:r>
            <a:r>
              <a:rPr lang="en-US" sz="2200" dirty="0" smtClean="0"/>
              <a:t>, </a:t>
            </a:r>
            <a:r>
              <a:rPr lang="en-US" sz="2200" dirty="0" smtClean="0">
                <a:hlinkClick r:id="rId8" tooltip="CD-ROM"/>
              </a:rPr>
              <a:t>CD</a:t>
            </a:r>
            <a:r>
              <a:rPr lang="ar-SA" sz="2200" dirty="0" smtClean="0">
                <a:hlinkClick r:id="rId8" tooltip="CD-ROM"/>
              </a:rPr>
              <a:t>-</a:t>
            </a:r>
            <a:r>
              <a:rPr lang="en-US" sz="2200" dirty="0" smtClean="0">
                <a:hlinkClick r:id="rId8" tooltip="CD-ROM"/>
              </a:rPr>
              <a:t>ROM</a:t>
            </a:r>
            <a:r>
              <a:rPr lang="ar-SA" sz="2200" dirty="0" smtClean="0"/>
              <a:t> (</a:t>
            </a:r>
            <a:r>
              <a:rPr lang="en-US" sz="2200" dirty="0" smtClean="0"/>
              <a:t>etc</a:t>
            </a:r>
            <a:r>
              <a:rPr lang="ar-SA" sz="2200" dirty="0" smtClean="0"/>
              <a:t>.) </a:t>
            </a:r>
            <a:r>
              <a:rPr lang="en-US" sz="2200" dirty="0" smtClean="0"/>
              <a:t>drives, and mechanisms within office products such as </a:t>
            </a:r>
            <a:r>
              <a:rPr lang="en-US" sz="2200" dirty="0" smtClean="0">
                <a:hlinkClick r:id="rId9" tooltip="Fan (mechanical)"/>
              </a:rPr>
              <a:t>fans</a:t>
            </a:r>
            <a:r>
              <a:rPr lang="en-US" sz="2200" dirty="0" smtClean="0"/>
              <a:t>, </a:t>
            </a:r>
            <a:r>
              <a:rPr lang="en-US" sz="2200" dirty="0" smtClean="0">
                <a:hlinkClick r:id="rId10" tooltip="Laser printer"/>
              </a:rPr>
              <a:t>laser printers</a:t>
            </a:r>
            <a:r>
              <a:rPr lang="en-US" sz="2200" dirty="0" smtClean="0"/>
              <a:t> and </a:t>
            </a:r>
            <a:r>
              <a:rPr lang="en-US" sz="2200" dirty="0" smtClean="0">
                <a:hlinkClick r:id="rId11" tooltip="Photocopier"/>
              </a:rPr>
              <a:t>photocopiers</a:t>
            </a:r>
            <a:r>
              <a:rPr lang="ar-SA" sz="2200" dirty="0" smtClean="0"/>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عنصر نائب للنص 2"/>
          <p:cNvSpPr>
            <a:spLocks noGrp="1"/>
          </p:cNvSpPr>
          <p:nvPr>
            <p:ph type="body" sz="half" idx="1"/>
          </p:nvPr>
        </p:nvSpPr>
        <p:spPr>
          <a:xfrm>
            <a:off x="357158" y="1071546"/>
            <a:ext cx="8429654" cy="5357827"/>
          </a:xfrm>
        </p:spPr>
        <p:txBody>
          <a:bodyPr>
            <a:normAutofit/>
          </a:bodyPr>
          <a:lstStyle/>
          <a:p>
            <a:pPr algn="l" rtl="0"/>
            <a:r>
              <a:rPr lang="en-US" sz="2200" dirty="0" smtClean="0"/>
              <a:t>They have several advantages over conventional motors</a:t>
            </a:r>
            <a:r>
              <a:rPr lang="ar-SA" sz="2200" dirty="0" smtClean="0"/>
              <a:t>:</a:t>
            </a:r>
            <a:endParaRPr lang="en-US" sz="2200" dirty="0" smtClean="0"/>
          </a:p>
          <a:p>
            <a:pPr algn="l" rtl="0"/>
            <a:r>
              <a:rPr lang="en-US" sz="2200" dirty="0" smtClean="0"/>
              <a:t>Compared to AC fans using shaded</a:t>
            </a:r>
            <a:r>
              <a:rPr lang="ar-SA" sz="2200" dirty="0" smtClean="0"/>
              <a:t>-</a:t>
            </a:r>
            <a:r>
              <a:rPr lang="en-US" sz="2200" dirty="0" smtClean="0"/>
              <a:t>pole motors, they are very efficient, running much cooler than the equivalent AC motors</a:t>
            </a:r>
            <a:r>
              <a:rPr lang="ar-SA" sz="2200" dirty="0" smtClean="0"/>
              <a:t>. </a:t>
            </a:r>
            <a:r>
              <a:rPr lang="en-US" sz="2200" dirty="0" smtClean="0"/>
              <a:t>This cool operation leads to much</a:t>
            </a:r>
            <a:r>
              <a:rPr lang="ar-SA" sz="2200" dirty="0" smtClean="0"/>
              <a:t>-</a:t>
            </a:r>
            <a:r>
              <a:rPr lang="en-US" sz="2200" dirty="0" smtClean="0"/>
              <a:t>improved life of the fan's </a:t>
            </a:r>
            <a:r>
              <a:rPr lang="en-US" sz="2200" dirty="0" smtClean="0">
                <a:hlinkClick r:id="rId2" tooltip="Bearing (mechanical)"/>
              </a:rPr>
              <a:t>bearings</a:t>
            </a:r>
            <a:r>
              <a:rPr lang="ar-SA" sz="2200" dirty="0" smtClean="0"/>
              <a:t>. </a:t>
            </a:r>
            <a:endParaRPr lang="en-US" sz="2200" dirty="0" smtClean="0"/>
          </a:p>
          <a:p>
            <a:pPr algn="l" rtl="0"/>
            <a:r>
              <a:rPr lang="en-US" sz="2200" dirty="0" smtClean="0"/>
              <a:t>Without a </a:t>
            </a:r>
            <a:r>
              <a:rPr lang="en-US" sz="2200" dirty="0" err="1" smtClean="0">
                <a:hlinkClick r:id="rId3" tooltip="Commutator (electric)"/>
              </a:rPr>
              <a:t>commutator</a:t>
            </a:r>
            <a:r>
              <a:rPr lang="en-US" sz="2200" dirty="0" smtClean="0"/>
              <a:t> to wear out, the life of a DC brushless motor can be significantly longer compared to a DC motor using brushes and a </a:t>
            </a:r>
            <a:r>
              <a:rPr lang="en-US" sz="2200" dirty="0" err="1" smtClean="0"/>
              <a:t>commutator</a:t>
            </a:r>
            <a:r>
              <a:rPr lang="ar-SA" sz="2200" dirty="0" smtClean="0"/>
              <a:t>. </a:t>
            </a:r>
            <a:r>
              <a:rPr lang="en-US" sz="2200" dirty="0" smtClean="0"/>
              <a:t>Commutation also tends to cause a great deal of electrical and RF noise; without a </a:t>
            </a:r>
            <a:r>
              <a:rPr lang="en-US" sz="2200" dirty="0" err="1" smtClean="0"/>
              <a:t>commutator</a:t>
            </a:r>
            <a:r>
              <a:rPr lang="en-US" sz="2200" dirty="0" smtClean="0"/>
              <a:t> or brushes, a brushless motor may be used in electrically sensitive devices like audio equipment or computers</a:t>
            </a:r>
            <a:r>
              <a:rPr lang="ar-SA" sz="2200" dirty="0" smtClean="0"/>
              <a:t>. </a:t>
            </a:r>
            <a:endParaRPr lang="en-US" sz="2200" dirty="0" smtClean="0"/>
          </a:p>
          <a:p>
            <a:pPr algn="l" rtl="0"/>
            <a:r>
              <a:rPr lang="en-US" sz="2200" dirty="0" smtClean="0"/>
              <a:t>The same Hall effect sensors that provide the commutation can also provide a convenient </a:t>
            </a:r>
            <a:r>
              <a:rPr lang="en-US" sz="2200" dirty="0" smtClean="0">
                <a:hlinkClick r:id="rId4" tooltip="Tachometer"/>
              </a:rPr>
              <a:t>tachometer</a:t>
            </a:r>
            <a:r>
              <a:rPr lang="en-US" sz="2200" dirty="0" smtClean="0"/>
              <a:t> signal for closed</a:t>
            </a:r>
            <a:r>
              <a:rPr lang="ar-SA" sz="2200" dirty="0" smtClean="0"/>
              <a:t>-</a:t>
            </a:r>
            <a:r>
              <a:rPr lang="en-US" sz="2200" dirty="0" smtClean="0"/>
              <a:t>loop control </a:t>
            </a:r>
            <a:r>
              <a:rPr lang="ar-SA" sz="2200" dirty="0" smtClean="0"/>
              <a:t>(</a:t>
            </a:r>
            <a:r>
              <a:rPr lang="en-US" sz="2200" dirty="0" smtClean="0"/>
              <a:t>servo</a:t>
            </a:r>
            <a:r>
              <a:rPr lang="ar-SA" sz="2200" dirty="0" smtClean="0"/>
              <a:t>-</a:t>
            </a:r>
            <a:r>
              <a:rPr lang="en-US" sz="2200" dirty="0" smtClean="0"/>
              <a:t>controlled</a:t>
            </a:r>
            <a:r>
              <a:rPr lang="ar-SA" sz="2200" dirty="0" smtClean="0"/>
              <a:t>) </a:t>
            </a:r>
            <a:r>
              <a:rPr lang="en-US" sz="2200" dirty="0" smtClean="0"/>
              <a:t>applications</a:t>
            </a:r>
            <a:r>
              <a:rPr lang="ar-SA" sz="2200" dirty="0" smtClean="0"/>
              <a:t>. </a:t>
            </a:r>
            <a:r>
              <a:rPr lang="en-US" sz="2200" dirty="0" smtClean="0"/>
              <a:t>In fans, the tachometer signal can be used to derive a </a:t>
            </a:r>
            <a:r>
              <a:rPr lang="ar-SA" sz="2200" dirty="0" smtClean="0"/>
              <a:t>"</a:t>
            </a:r>
            <a:r>
              <a:rPr lang="en-US" sz="2200" dirty="0" smtClean="0"/>
              <a:t>fan OK</a:t>
            </a:r>
            <a:r>
              <a:rPr lang="ar-SA" sz="2200" dirty="0" smtClean="0"/>
              <a:t>" </a:t>
            </a:r>
            <a:r>
              <a:rPr lang="en-US" sz="2200" dirty="0" smtClean="0"/>
              <a:t>signal</a:t>
            </a:r>
            <a:r>
              <a:rPr lang="ar-SA" sz="2200" dirty="0" smtClean="0"/>
              <a:t>. </a:t>
            </a:r>
            <a:endParaRPr lang="en-US" sz="2200" dirty="0" smtClean="0"/>
          </a:p>
          <a:p>
            <a:pPr algn="l" rtl="0"/>
            <a:endParaRPr lang="ar-SA" sz="22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لنص 2"/>
          <p:cNvSpPr>
            <a:spLocks noGrp="1"/>
          </p:cNvSpPr>
          <p:nvPr>
            <p:ph type="body" sz="half" idx="1"/>
          </p:nvPr>
        </p:nvSpPr>
        <p:spPr>
          <a:xfrm>
            <a:off x="357158" y="1000108"/>
            <a:ext cx="8501092" cy="5715017"/>
          </a:xfrm>
        </p:spPr>
        <p:txBody>
          <a:bodyPr/>
          <a:lstStyle/>
          <a:p>
            <a:pPr algn="l" rtl="0"/>
            <a:r>
              <a:rPr lang="en-US" sz="2200" dirty="0" smtClean="0"/>
              <a:t>The motor can be easily synchronized to an internal or external clock, leading to precise speed control</a:t>
            </a:r>
            <a:r>
              <a:rPr lang="ar-SA" sz="2200" dirty="0" smtClean="0"/>
              <a:t>. </a:t>
            </a:r>
            <a:endParaRPr lang="en-US" sz="2200" dirty="0" smtClean="0"/>
          </a:p>
          <a:p>
            <a:pPr algn="l" rtl="0"/>
            <a:r>
              <a:rPr lang="en-US" sz="2200" dirty="0" smtClean="0"/>
              <a:t>Brushless motors have no chance of sparking, unlike brushed motors, making them better suited to environments with volatile chemicals and fuels</a:t>
            </a:r>
            <a:r>
              <a:rPr lang="ar-SA" sz="2200" dirty="0" smtClean="0"/>
              <a:t>. </a:t>
            </a:r>
            <a:r>
              <a:rPr lang="en-US" sz="2200" dirty="0" smtClean="0"/>
              <a:t>Also, sparking generates ozone which can accumulate in poorly ventilated buildings risking harm to occupants' health</a:t>
            </a:r>
            <a:r>
              <a:rPr lang="ar-SA" sz="2200" dirty="0" smtClean="0"/>
              <a:t>. </a:t>
            </a:r>
            <a:endParaRPr lang="en-US" sz="2200" dirty="0" smtClean="0"/>
          </a:p>
          <a:p>
            <a:pPr algn="l" rtl="0"/>
            <a:r>
              <a:rPr lang="en-US" sz="2200" dirty="0" smtClean="0"/>
              <a:t>Brushless motors are usually used in small equipment such as computers and are generally used to get rid of unwanted heat</a:t>
            </a:r>
            <a:r>
              <a:rPr lang="ar-SA" sz="2200" dirty="0" smtClean="0"/>
              <a:t>. </a:t>
            </a:r>
            <a:endParaRPr lang="en-US" sz="2200" dirty="0" smtClean="0"/>
          </a:p>
          <a:p>
            <a:pPr algn="l" rtl="0"/>
            <a:r>
              <a:rPr lang="en-US" sz="2200" dirty="0" smtClean="0"/>
              <a:t>They are also very quiet motors which is an advantage if being used in equipment that is affected by vibrations</a:t>
            </a:r>
            <a:r>
              <a:rPr lang="ar-SA" sz="2200" dirty="0" smtClean="0"/>
              <a:t>. </a:t>
            </a:r>
            <a:endParaRPr lang="en-US" sz="2200" dirty="0" smtClean="0"/>
          </a:p>
          <a:p>
            <a:pPr algn="l" rtl="0"/>
            <a:r>
              <a:rPr lang="en-US" sz="2200" dirty="0" smtClean="0"/>
              <a:t>Modern DC brushless motors range in power from a fraction of a </a:t>
            </a:r>
            <a:r>
              <a:rPr lang="en-US" sz="2200" dirty="0" smtClean="0">
                <a:hlinkClick r:id="rId2" tooltip="Watt"/>
              </a:rPr>
              <a:t>watt</a:t>
            </a:r>
            <a:r>
              <a:rPr lang="en-US" sz="2200" dirty="0" smtClean="0"/>
              <a:t> to many kilowatts</a:t>
            </a:r>
            <a:r>
              <a:rPr lang="ar-SA" sz="2200" dirty="0" smtClean="0"/>
              <a:t>. </a:t>
            </a:r>
            <a:r>
              <a:rPr lang="en-US" sz="2200" dirty="0" smtClean="0"/>
              <a:t>Larger brushless motors up to about 100 kW rating are used in </a:t>
            </a:r>
            <a:r>
              <a:rPr lang="en-US" sz="2200" dirty="0" smtClean="0">
                <a:hlinkClick r:id="rId3" tooltip="Electric vehicle"/>
              </a:rPr>
              <a:t>electric vehicles</a:t>
            </a:r>
            <a:r>
              <a:rPr lang="ar-SA" sz="2200" dirty="0" smtClean="0"/>
              <a:t>. </a:t>
            </a:r>
            <a:r>
              <a:rPr lang="en-US" sz="2200" dirty="0" smtClean="0"/>
              <a:t>They also find significant use in high</a:t>
            </a:r>
            <a:r>
              <a:rPr lang="ar-SA" sz="2200" dirty="0" smtClean="0"/>
              <a:t>-</a:t>
            </a:r>
            <a:r>
              <a:rPr lang="en-US" sz="2200" dirty="0" smtClean="0"/>
              <a:t>performance electric model aircraft</a:t>
            </a:r>
            <a:r>
              <a:rPr lang="ar-SA" sz="2200" dirty="0" smtClean="0"/>
              <a:t>.</a:t>
            </a:r>
            <a:endParaRPr lang="en-US" sz="2200" dirty="0" smtClean="0"/>
          </a:p>
          <a:p>
            <a:pPr algn="l" rtl="0"/>
            <a:endParaRPr lang="ar-SA" sz="22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عنصر نائب للنص 2"/>
          <p:cNvSpPr>
            <a:spLocks noGrp="1"/>
          </p:cNvSpPr>
          <p:nvPr>
            <p:ph type="body" sz="half" idx="1"/>
          </p:nvPr>
        </p:nvSpPr>
        <p:spPr>
          <a:xfrm>
            <a:off x="357158" y="714356"/>
            <a:ext cx="8501092" cy="5857893"/>
          </a:xfrm>
        </p:spPr>
        <p:txBody>
          <a:bodyPr>
            <a:noAutofit/>
          </a:bodyPr>
          <a:lstStyle/>
          <a:p>
            <a:pPr algn="l" rtl="0"/>
            <a:r>
              <a:rPr lang="en-US" sz="2200" b="1" dirty="0" smtClean="0"/>
              <a:t>Coreless or ironless DC motors</a:t>
            </a:r>
            <a:endParaRPr lang="en-US" sz="2200" dirty="0" smtClean="0"/>
          </a:p>
          <a:p>
            <a:pPr algn="l" rtl="0"/>
            <a:r>
              <a:rPr lang="en-US" sz="2200" dirty="0" smtClean="0"/>
              <a:t>Nothing in the design of any of the motors described above requires that the iron </a:t>
            </a:r>
            <a:r>
              <a:rPr lang="ar-SA" sz="2200" dirty="0" smtClean="0"/>
              <a:t>(</a:t>
            </a:r>
            <a:r>
              <a:rPr lang="en-US" sz="2200" dirty="0" smtClean="0"/>
              <a:t>steel</a:t>
            </a:r>
            <a:r>
              <a:rPr lang="ar-SA" sz="2200" dirty="0" smtClean="0"/>
              <a:t>) </a:t>
            </a:r>
            <a:r>
              <a:rPr lang="en-US" sz="2200" dirty="0" smtClean="0"/>
              <a:t>portions of the rotor actually rotate; torque is exerted only on the windings of the electromagnets</a:t>
            </a:r>
            <a:r>
              <a:rPr lang="ar-SA" sz="2200" dirty="0" smtClean="0"/>
              <a:t>. </a:t>
            </a:r>
            <a:r>
              <a:rPr lang="en-US" sz="2200" dirty="0" smtClean="0"/>
              <a:t>Taking advantage of this fact is the </a:t>
            </a:r>
            <a:r>
              <a:rPr lang="en-US" sz="2200" b="1" dirty="0" smtClean="0"/>
              <a:t>coreless or ironless DC motor</a:t>
            </a:r>
            <a:r>
              <a:rPr lang="en-US" sz="2200" dirty="0" smtClean="0"/>
              <a:t>, a specialized form of a brush or brushless DC motor</a:t>
            </a:r>
            <a:r>
              <a:rPr lang="ar-SA" sz="2200" dirty="0" smtClean="0"/>
              <a:t>. </a:t>
            </a:r>
            <a:r>
              <a:rPr lang="en-US" sz="2200" dirty="0" smtClean="0"/>
              <a:t>Optimized for </a:t>
            </a:r>
            <a:r>
              <a:rPr lang="en-US" sz="2200" dirty="0" err="1" smtClean="0"/>
              <a:t>rapid</a:t>
            </a:r>
            <a:r>
              <a:rPr lang="en-US" sz="2200" dirty="0" err="1" smtClean="0">
                <a:hlinkClick r:id="rId2" tooltip="Acceleration"/>
              </a:rPr>
              <a:t>acceleration</a:t>
            </a:r>
            <a:r>
              <a:rPr lang="en-US" sz="2200" dirty="0" smtClean="0"/>
              <a:t>, these motors have a rotor that is constructed without any iron core</a:t>
            </a:r>
            <a:r>
              <a:rPr lang="ar-SA" sz="2200" dirty="0" smtClean="0"/>
              <a:t>. </a:t>
            </a:r>
            <a:r>
              <a:rPr lang="en-US" sz="2200" dirty="0" smtClean="0"/>
              <a:t>The rotor can take the form of a winding</a:t>
            </a:r>
            <a:r>
              <a:rPr lang="ar-SA" sz="2200" dirty="0" smtClean="0"/>
              <a:t>-</a:t>
            </a:r>
            <a:r>
              <a:rPr lang="en-US" sz="2200" dirty="0" smtClean="0"/>
              <a:t>filled cylinder, or a self</a:t>
            </a:r>
            <a:r>
              <a:rPr lang="ar-SA" sz="2200" dirty="0" smtClean="0"/>
              <a:t>-</a:t>
            </a:r>
            <a:r>
              <a:rPr lang="en-US" sz="2200" dirty="0" smtClean="0"/>
              <a:t>supporting structure comprising only the magnet wire and the bonding material</a:t>
            </a:r>
            <a:r>
              <a:rPr lang="ar-SA" sz="2200" dirty="0" smtClean="0"/>
              <a:t>. </a:t>
            </a:r>
            <a:r>
              <a:rPr lang="en-US" sz="2200" dirty="0" smtClean="0"/>
              <a:t>The rotor can fit inside the </a:t>
            </a:r>
            <a:r>
              <a:rPr lang="en-US" sz="2200" dirty="0" smtClean="0">
                <a:hlinkClick r:id="rId3" tooltip="Stator"/>
              </a:rPr>
              <a:t>stator</a:t>
            </a:r>
            <a:r>
              <a:rPr lang="en-US" sz="2200" dirty="0" smtClean="0"/>
              <a:t> magnets; a magnetically</a:t>
            </a:r>
            <a:r>
              <a:rPr lang="ar-SA" sz="2200" dirty="0" smtClean="0"/>
              <a:t>-</a:t>
            </a:r>
            <a:r>
              <a:rPr lang="en-US" sz="2200" dirty="0" smtClean="0"/>
              <a:t>soft stationary cylinder inside the rotor provides a return path for the stator magnetic flux</a:t>
            </a:r>
            <a:r>
              <a:rPr lang="ar-SA" sz="2200" dirty="0" smtClean="0"/>
              <a:t>. </a:t>
            </a:r>
            <a:r>
              <a:rPr lang="en-US" sz="2200" dirty="0" smtClean="0"/>
              <a:t>A second arrangement has the rotor winding basket surrounding the stator magnets</a:t>
            </a:r>
            <a:r>
              <a:rPr lang="ar-SA" sz="2200" dirty="0" smtClean="0"/>
              <a:t>. </a:t>
            </a:r>
            <a:r>
              <a:rPr lang="en-US" sz="2200" dirty="0" smtClean="0"/>
              <a:t>In that design, the rotor fits inside a magnetically</a:t>
            </a:r>
            <a:r>
              <a:rPr lang="ar-SA" sz="2200" dirty="0" smtClean="0"/>
              <a:t>-</a:t>
            </a:r>
            <a:r>
              <a:rPr lang="en-US" sz="2200" dirty="0" smtClean="0"/>
              <a:t>soft cylinder that can serve as the housing for the motor, and likewise provides a return path for the flux</a:t>
            </a:r>
            <a:r>
              <a:rPr lang="ar-SA" sz="2200" dirty="0" smtClean="0"/>
              <a:t>.</a:t>
            </a:r>
            <a:endParaRPr lang="en-US" sz="2200" dirty="0" smtClean="0"/>
          </a:p>
          <a:p>
            <a:pPr algn="l" rtl="0"/>
            <a:endParaRPr lang="ar-SA" sz="2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p:txBody>
          <a:bodyPr/>
          <a:lstStyle/>
          <a:p>
            <a:pPr algn="ctr"/>
            <a:r>
              <a:rPr lang="en-US">
                <a:solidFill>
                  <a:srgbClr val="5F5F5F"/>
                </a:solidFill>
                <a:latin typeface="Arial" pitchFamily="34" charset="0"/>
              </a:rPr>
              <a:t>Current Carrying Conductor</a:t>
            </a:r>
          </a:p>
        </p:txBody>
      </p:sp>
      <p:graphicFrame>
        <p:nvGraphicFramePr>
          <p:cNvPr id="33799" name="Object 1031"/>
          <p:cNvGraphicFramePr>
            <a:graphicFrameLocks noChangeAspect="1"/>
          </p:cNvGraphicFramePr>
          <p:nvPr/>
        </p:nvGraphicFramePr>
        <p:xfrm>
          <a:off x="1557338" y="2519363"/>
          <a:ext cx="5610225" cy="2924175"/>
        </p:xfrm>
        <a:graphic>
          <a:graphicData uri="http://schemas.openxmlformats.org/presentationml/2006/ole">
            <p:oleObj spid="_x0000_s48130" name="Bitmap Image" r:id="rId3" imgW="2676798" imgH="1743054" progId="PBrush">
              <p:embed/>
            </p:oleObj>
          </a:graphicData>
        </a:graphic>
      </p:graphicFrame>
      <p:sp>
        <p:nvSpPr>
          <p:cNvPr id="33800" name="Text Box 1032"/>
          <p:cNvSpPr txBox="1">
            <a:spLocks noChangeArrowheads="1"/>
          </p:cNvSpPr>
          <p:nvPr/>
        </p:nvSpPr>
        <p:spPr bwMode="auto">
          <a:xfrm>
            <a:off x="1857356" y="2143116"/>
            <a:ext cx="2070100" cy="466725"/>
          </a:xfrm>
          <a:prstGeom prst="rect">
            <a:avLst/>
          </a:prstGeom>
          <a:gradFill rotWithShape="0">
            <a:gsLst>
              <a:gs pos="0">
                <a:srgbClr val="FF3300"/>
              </a:gs>
              <a:gs pos="50000">
                <a:srgbClr val="FF3300">
                  <a:gamma/>
                  <a:shade val="46275"/>
                  <a:invGamma/>
                </a:srgbClr>
              </a:gs>
              <a:gs pos="100000">
                <a:srgbClr val="FF3300"/>
              </a:gs>
            </a:gsLst>
            <a:lin ang="5400000" scaled="1"/>
          </a:gradFill>
          <a:ln w="9525">
            <a:solidFill>
              <a:srgbClr val="FFFF00"/>
            </a:solidFill>
            <a:miter lim="800000"/>
            <a:headEnd/>
            <a:tailEnd/>
          </a:ln>
          <a:effectLst/>
        </p:spPr>
        <p:txBody>
          <a:bodyPr wrap="none" anchor="ctr">
            <a:spAutoFit/>
          </a:bodyPr>
          <a:lstStyle/>
          <a:p>
            <a:r>
              <a:rPr lang="en-US" dirty="0">
                <a:solidFill>
                  <a:srgbClr val="FFFF00"/>
                </a:solidFill>
              </a:rPr>
              <a:t>Lines of Flux</a:t>
            </a:r>
            <a:endParaRPr lang="en-US" b="0" dirty="0"/>
          </a:p>
        </p:txBody>
      </p:sp>
      <p:sp>
        <p:nvSpPr>
          <p:cNvPr id="33801" name="Line 1033"/>
          <p:cNvSpPr>
            <a:spLocks noChangeShapeType="1"/>
          </p:cNvSpPr>
          <p:nvPr/>
        </p:nvSpPr>
        <p:spPr bwMode="auto">
          <a:xfrm>
            <a:off x="3543300" y="2647950"/>
            <a:ext cx="895350" cy="323850"/>
          </a:xfrm>
          <a:prstGeom prst="line">
            <a:avLst/>
          </a:prstGeom>
          <a:noFill/>
          <a:ln w="9525">
            <a:solidFill>
              <a:srgbClr val="5F5F5F"/>
            </a:solidFill>
            <a:round/>
            <a:headEnd/>
            <a:tailEnd type="triangle" w="med" len="med"/>
          </a:ln>
          <a:effectLst/>
        </p:spPr>
        <p:txBody>
          <a:bodyPr wrap="none" anchor="ctr"/>
          <a:lstStyle/>
          <a:p>
            <a:endParaRPr lang="ar-SA"/>
          </a:p>
        </p:txBody>
      </p:sp>
      <p:sp>
        <p:nvSpPr>
          <p:cNvPr id="33802" name="Line 1034"/>
          <p:cNvSpPr>
            <a:spLocks noChangeShapeType="1"/>
          </p:cNvSpPr>
          <p:nvPr/>
        </p:nvSpPr>
        <p:spPr bwMode="auto">
          <a:xfrm flipH="1">
            <a:off x="3371850" y="2667000"/>
            <a:ext cx="152400" cy="647700"/>
          </a:xfrm>
          <a:prstGeom prst="line">
            <a:avLst/>
          </a:prstGeom>
          <a:noFill/>
          <a:ln w="9525">
            <a:solidFill>
              <a:srgbClr val="5F5F5F"/>
            </a:solidFill>
            <a:round/>
            <a:headEnd/>
            <a:tailEnd type="triangle" w="med" len="med"/>
          </a:ln>
          <a:effectLst/>
        </p:spPr>
        <p:txBody>
          <a:bodyPr wrap="none" anchor="ctr"/>
          <a:lstStyle/>
          <a:p>
            <a:endParaRPr lang="ar-SA"/>
          </a:p>
        </p:txBody>
      </p:sp>
      <p:sp>
        <p:nvSpPr>
          <p:cNvPr id="33803" name="Text Box 1035"/>
          <p:cNvSpPr txBox="1">
            <a:spLocks noChangeArrowheads="1"/>
          </p:cNvSpPr>
          <p:nvPr/>
        </p:nvSpPr>
        <p:spPr bwMode="auto">
          <a:xfrm>
            <a:off x="5121275" y="1690688"/>
            <a:ext cx="1733550" cy="466725"/>
          </a:xfrm>
          <a:prstGeom prst="rect">
            <a:avLst/>
          </a:prstGeom>
          <a:gradFill rotWithShape="0">
            <a:gsLst>
              <a:gs pos="0">
                <a:srgbClr val="FF3300"/>
              </a:gs>
              <a:gs pos="50000">
                <a:srgbClr val="FF3300">
                  <a:gamma/>
                  <a:shade val="46275"/>
                  <a:invGamma/>
                </a:srgbClr>
              </a:gs>
              <a:gs pos="100000">
                <a:srgbClr val="FF3300"/>
              </a:gs>
            </a:gsLst>
            <a:lin ang="5400000" scaled="1"/>
          </a:gradFill>
          <a:ln w="9525">
            <a:solidFill>
              <a:srgbClr val="FFFF00"/>
            </a:solidFill>
            <a:miter lim="800000"/>
            <a:headEnd/>
            <a:tailEnd/>
          </a:ln>
          <a:effectLst/>
        </p:spPr>
        <p:txBody>
          <a:bodyPr wrap="none" anchor="ctr">
            <a:spAutoFit/>
          </a:bodyPr>
          <a:lstStyle/>
          <a:p>
            <a:r>
              <a:rPr lang="en-US">
                <a:solidFill>
                  <a:srgbClr val="FFFF00"/>
                </a:solidFill>
              </a:rPr>
              <a:t>Conductor</a:t>
            </a:r>
            <a:endParaRPr lang="en-US" b="0"/>
          </a:p>
        </p:txBody>
      </p:sp>
      <p:sp>
        <p:nvSpPr>
          <p:cNvPr id="33806" name="Line 1038"/>
          <p:cNvSpPr>
            <a:spLocks noChangeShapeType="1"/>
          </p:cNvSpPr>
          <p:nvPr/>
        </p:nvSpPr>
        <p:spPr bwMode="auto">
          <a:xfrm flipH="1">
            <a:off x="6324600" y="2171700"/>
            <a:ext cx="0" cy="781050"/>
          </a:xfrm>
          <a:prstGeom prst="line">
            <a:avLst/>
          </a:prstGeom>
          <a:noFill/>
          <a:ln w="9525">
            <a:solidFill>
              <a:srgbClr val="5F5F5F"/>
            </a:solidFill>
            <a:round/>
            <a:headEnd/>
            <a:tailEnd type="triangle" w="med" len="med"/>
          </a:ln>
          <a:effectLst/>
        </p:spPr>
        <p:txBody>
          <a:bodyPr wrap="none" anchor="ctr"/>
          <a:lstStyle/>
          <a:p>
            <a:endParaRPr lang="ar-SA"/>
          </a:p>
        </p:txBody>
      </p:sp>
      <p:sp>
        <p:nvSpPr>
          <p:cNvPr id="33807" name="Text Box 1039"/>
          <p:cNvSpPr txBox="1">
            <a:spLocks noChangeArrowheads="1"/>
          </p:cNvSpPr>
          <p:nvPr/>
        </p:nvSpPr>
        <p:spPr bwMode="auto">
          <a:xfrm>
            <a:off x="6211888" y="3957638"/>
            <a:ext cx="2071687" cy="466725"/>
          </a:xfrm>
          <a:prstGeom prst="rect">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w="9525">
            <a:solidFill>
              <a:srgbClr val="FFFF00"/>
            </a:solidFill>
            <a:miter lim="800000"/>
            <a:headEnd/>
            <a:tailEnd/>
          </a:ln>
          <a:effectLst/>
        </p:spPr>
        <p:txBody>
          <a:bodyPr wrap="none" anchor="ctr">
            <a:spAutoFit/>
          </a:bodyPr>
          <a:lstStyle/>
          <a:p>
            <a:r>
              <a:rPr lang="en-US">
                <a:solidFill>
                  <a:srgbClr val="FFFF00"/>
                </a:solidFill>
              </a:rPr>
              <a:t>Current Flow</a:t>
            </a:r>
          </a:p>
        </p:txBody>
      </p:sp>
      <p:sp>
        <p:nvSpPr>
          <p:cNvPr id="33808" name="Line 1040"/>
          <p:cNvSpPr>
            <a:spLocks noChangeShapeType="1"/>
          </p:cNvSpPr>
          <p:nvPr/>
        </p:nvSpPr>
        <p:spPr bwMode="auto">
          <a:xfrm flipH="1" flipV="1">
            <a:off x="4705350" y="3905250"/>
            <a:ext cx="1543050" cy="247650"/>
          </a:xfrm>
          <a:prstGeom prst="line">
            <a:avLst/>
          </a:prstGeom>
          <a:noFill/>
          <a:ln w="9525">
            <a:solidFill>
              <a:srgbClr val="5F5F5F"/>
            </a:solidFill>
            <a:round/>
            <a:headEnd/>
            <a:tailEnd type="triangle" w="med" len="med"/>
          </a:ln>
          <a:effectLst/>
        </p:spPr>
        <p:txBody>
          <a:bodyPr wrap="none" anchor="ctr"/>
          <a:lstStyle/>
          <a:p>
            <a:endParaRPr lang="ar-SA"/>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عنصر نائب للنص 2"/>
          <p:cNvSpPr>
            <a:spLocks noGrp="1"/>
          </p:cNvSpPr>
          <p:nvPr>
            <p:ph type="body" sz="half" idx="1"/>
          </p:nvPr>
        </p:nvSpPr>
        <p:spPr>
          <a:xfrm>
            <a:off x="357158" y="1071546"/>
            <a:ext cx="8501092" cy="5000637"/>
          </a:xfrm>
        </p:spPr>
        <p:txBody>
          <a:bodyPr/>
          <a:lstStyle/>
          <a:p>
            <a:pPr algn="l" rtl="0"/>
            <a:r>
              <a:rPr lang="en-US" sz="2400" dirty="0" smtClean="0"/>
              <a:t>Because the rotor is much lighter in weight </a:t>
            </a:r>
            <a:r>
              <a:rPr lang="ar-SA" sz="2400" dirty="0" smtClean="0"/>
              <a:t>(</a:t>
            </a:r>
            <a:r>
              <a:rPr lang="en-US" sz="2400" dirty="0" smtClean="0"/>
              <a:t>mass</a:t>
            </a:r>
            <a:r>
              <a:rPr lang="ar-SA" sz="2400" dirty="0" smtClean="0"/>
              <a:t>) </a:t>
            </a:r>
            <a:r>
              <a:rPr lang="en-US" sz="2400" dirty="0" smtClean="0"/>
              <a:t>than a conventional rotor formed from </a:t>
            </a:r>
            <a:r>
              <a:rPr lang="en-US" sz="2400" u="sng" dirty="0" smtClean="0">
                <a:hlinkClick r:id="rId2" tooltip="Copper"/>
              </a:rPr>
              <a:t>copper</a:t>
            </a:r>
            <a:r>
              <a:rPr lang="en-US" sz="2400" dirty="0" smtClean="0"/>
              <a:t> windings on </a:t>
            </a:r>
            <a:r>
              <a:rPr lang="en-US" sz="2400" u="sng" dirty="0" smtClean="0">
                <a:hlinkClick r:id="rId3" tooltip="Steel"/>
              </a:rPr>
              <a:t>steel</a:t>
            </a:r>
            <a:r>
              <a:rPr lang="en-US" sz="2400" dirty="0" smtClean="0"/>
              <a:t> laminations, the rotor can accelerate much more rapidly, often achieving a mechanical </a:t>
            </a:r>
            <a:r>
              <a:rPr lang="en-US" sz="2400" u="sng" dirty="0" smtClean="0">
                <a:hlinkClick r:id="rId4" tooltip="Time constant"/>
              </a:rPr>
              <a:t>time constant</a:t>
            </a:r>
            <a:r>
              <a:rPr lang="en-US" sz="2400" dirty="0" smtClean="0"/>
              <a:t> under 1 </a:t>
            </a:r>
            <a:r>
              <a:rPr lang="en-US" sz="2400" u="sng" dirty="0" smtClean="0">
                <a:hlinkClick r:id="rId5" tooltip="Millisecond"/>
              </a:rPr>
              <a:t>ms</a:t>
            </a:r>
            <a:r>
              <a:rPr lang="ar-SA" sz="2400" dirty="0" smtClean="0"/>
              <a:t>. </a:t>
            </a:r>
            <a:r>
              <a:rPr lang="en-US" sz="2400" dirty="0" smtClean="0"/>
              <a:t>This is especially true if the windings use </a:t>
            </a:r>
            <a:r>
              <a:rPr lang="en-US" sz="2400" u="sng" dirty="0" smtClean="0">
                <a:hlinkClick r:id="rId6" tooltip="Aluminium"/>
              </a:rPr>
              <a:t>aluminum</a:t>
            </a:r>
            <a:r>
              <a:rPr lang="en-US" sz="2400" dirty="0" smtClean="0"/>
              <a:t> rather than the heavier copper</a:t>
            </a:r>
            <a:r>
              <a:rPr lang="ar-SA" sz="2400" dirty="0" smtClean="0"/>
              <a:t>. </a:t>
            </a:r>
            <a:r>
              <a:rPr lang="en-US" sz="2400" dirty="0" smtClean="0"/>
              <a:t>But because there is no metal mass in the rotor to act as a heat sink, even small coreless motors must often be cooled by forced air</a:t>
            </a:r>
            <a:r>
              <a:rPr lang="ar-SA" sz="2400" dirty="0" smtClean="0"/>
              <a:t>.</a:t>
            </a:r>
            <a:endParaRPr lang="en-US" sz="2400" dirty="0" smtClean="0"/>
          </a:p>
          <a:p>
            <a:pPr algn="l" rtl="0"/>
            <a:r>
              <a:rPr lang="en-US" sz="2400" dirty="0" smtClean="0"/>
              <a:t>Related limited</a:t>
            </a:r>
            <a:r>
              <a:rPr lang="ar-SA" sz="2400" dirty="0" smtClean="0"/>
              <a:t>-</a:t>
            </a:r>
            <a:r>
              <a:rPr lang="en-US" sz="2400" dirty="0" smtClean="0"/>
              <a:t>travel actuators have no core and a bonded coil placed between the poles of high</a:t>
            </a:r>
            <a:r>
              <a:rPr lang="ar-SA" sz="2400" dirty="0" smtClean="0"/>
              <a:t>-</a:t>
            </a:r>
            <a:r>
              <a:rPr lang="en-US" sz="2400" dirty="0" smtClean="0"/>
              <a:t>flux thin permanent magnets</a:t>
            </a:r>
            <a:r>
              <a:rPr lang="ar-SA" sz="2400" dirty="0" smtClean="0"/>
              <a:t>. </a:t>
            </a:r>
            <a:r>
              <a:rPr lang="en-US" sz="2400" dirty="0" smtClean="0"/>
              <a:t>These are the fast head </a:t>
            </a:r>
            <a:r>
              <a:rPr lang="en-US" sz="2400" dirty="0" err="1" smtClean="0"/>
              <a:t>positioners</a:t>
            </a:r>
            <a:r>
              <a:rPr lang="en-US" sz="2400" dirty="0" smtClean="0"/>
              <a:t> for rigid</a:t>
            </a:r>
            <a:r>
              <a:rPr lang="ar-SA" sz="2400" dirty="0" smtClean="0"/>
              <a:t>-</a:t>
            </a:r>
            <a:r>
              <a:rPr lang="en-US" sz="2400" dirty="0" smtClean="0"/>
              <a:t>disk </a:t>
            </a:r>
            <a:r>
              <a:rPr lang="ar-SA" sz="2400" dirty="0" smtClean="0"/>
              <a:t>("</a:t>
            </a:r>
            <a:r>
              <a:rPr lang="en-US" sz="2400" dirty="0" smtClean="0"/>
              <a:t>hard disk</a:t>
            </a:r>
            <a:r>
              <a:rPr lang="ar-SA" sz="2400" dirty="0" smtClean="0"/>
              <a:t>") </a:t>
            </a:r>
            <a:r>
              <a:rPr lang="en-US" sz="2400" dirty="0" smtClean="0"/>
              <a:t>drives</a:t>
            </a:r>
            <a:r>
              <a:rPr lang="ar-SA" sz="2400" dirty="0" smtClean="0"/>
              <a:t>.</a:t>
            </a:r>
            <a:endParaRPr lang="en-US" sz="2400" dirty="0" smtClean="0"/>
          </a:p>
          <a:p>
            <a:pPr algn="l" rtl="0"/>
            <a:endParaRPr lang="ar-SA" sz="22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عنصر نائب للنص 2"/>
          <p:cNvSpPr>
            <a:spLocks noGrp="1"/>
          </p:cNvSpPr>
          <p:nvPr>
            <p:ph type="body" sz="half" idx="1"/>
          </p:nvPr>
        </p:nvSpPr>
        <p:spPr>
          <a:xfrm>
            <a:off x="214282" y="428604"/>
            <a:ext cx="8501092" cy="5429265"/>
          </a:xfrm>
        </p:spPr>
        <p:txBody>
          <a:bodyPr>
            <a:noAutofit/>
          </a:bodyPr>
          <a:lstStyle/>
          <a:p>
            <a:pPr algn="l" rtl="0"/>
            <a:r>
              <a:rPr lang="en-US" sz="2400" b="1" dirty="0" smtClean="0"/>
              <a:t>Uses</a:t>
            </a:r>
            <a:endParaRPr lang="en-US" sz="2400" dirty="0" smtClean="0"/>
          </a:p>
          <a:p>
            <a:pPr algn="l" rtl="0"/>
            <a:r>
              <a:rPr lang="en-US" sz="2400" dirty="0" smtClean="0"/>
              <a:t>Electric motors are used in many, if not most, modern machines</a:t>
            </a:r>
            <a:r>
              <a:rPr lang="ar-SA" sz="2400" dirty="0" smtClean="0"/>
              <a:t>. </a:t>
            </a:r>
            <a:r>
              <a:rPr lang="en-US" sz="2400" dirty="0" smtClean="0"/>
              <a:t>Obvious uses would be in rotating machines such as fans, turbines, drills, the wheels on electric cars, locomotives and conveyor belts</a:t>
            </a:r>
            <a:r>
              <a:rPr lang="ar-SA" sz="2400" dirty="0" smtClean="0"/>
              <a:t>. </a:t>
            </a:r>
            <a:r>
              <a:rPr lang="en-US" sz="2400" dirty="0" smtClean="0"/>
              <a:t>Also, in many vibrating or oscillating machines, an electric motor spins an irregular figure with more area on one side of the axle than the other, causing it to appear to be moving up and down</a:t>
            </a:r>
            <a:r>
              <a:rPr lang="ar-SA" sz="2400" dirty="0" smtClean="0"/>
              <a:t>.</a:t>
            </a:r>
            <a:endParaRPr lang="en-US" sz="2400" dirty="0" smtClean="0"/>
          </a:p>
          <a:p>
            <a:pPr algn="l" rtl="0"/>
            <a:r>
              <a:rPr lang="en-US" sz="2400" dirty="0" smtClean="0"/>
              <a:t>Electric motors are also popular in robotics</a:t>
            </a:r>
            <a:r>
              <a:rPr lang="ar-SA" sz="2400" dirty="0" smtClean="0"/>
              <a:t>. </a:t>
            </a:r>
            <a:r>
              <a:rPr lang="en-US" sz="2400" dirty="0" smtClean="0"/>
              <a:t>They are used to turn the wheels of vehicular robots, and servo motors are used to turn arms and legs in humanoid robots</a:t>
            </a:r>
            <a:r>
              <a:rPr lang="ar-SA" sz="2400" dirty="0" smtClean="0"/>
              <a:t>. </a:t>
            </a:r>
            <a:r>
              <a:rPr lang="en-US" sz="2400" dirty="0" smtClean="0"/>
              <a:t>In flying robots, along with helicopters, a motor causes a propeller or wide, flat blades to spin and create lift force, allowing vertical motion</a:t>
            </a:r>
            <a:r>
              <a:rPr lang="ar-SA" sz="2400" dirty="0" smtClean="0"/>
              <a:t>.</a:t>
            </a:r>
            <a:endParaRPr lang="en-US" sz="2400" dirty="0" smtClean="0"/>
          </a:p>
          <a:p>
            <a:pPr algn="l" rtl="0"/>
            <a:r>
              <a:rPr lang="en-US" sz="2400" dirty="0" smtClean="0"/>
              <a:t>Electric motors are replacing </a:t>
            </a:r>
            <a:r>
              <a:rPr lang="en-US" sz="2400" u="sng" dirty="0" smtClean="0">
                <a:hlinkClick r:id="rId2" tooltip="Hydraulic cylinders"/>
              </a:rPr>
              <a:t>hydraulic cylinders</a:t>
            </a:r>
            <a:r>
              <a:rPr lang="en-US" sz="2400" dirty="0" smtClean="0"/>
              <a:t> in airplanes and military equipment</a:t>
            </a:r>
            <a:r>
              <a:rPr lang="ar-SA" sz="2400" dirty="0" smtClean="0"/>
              <a:t>.</a:t>
            </a:r>
            <a:endParaRPr lang="en-US" sz="2400" dirty="0" smtClean="0"/>
          </a:p>
          <a:p>
            <a:pPr algn="l" rtl="0"/>
            <a:endParaRPr lang="ar-SA" sz="24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عنصر نائب للنص 2"/>
          <p:cNvSpPr>
            <a:spLocks noGrp="1"/>
          </p:cNvSpPr>
          <p:nvPr>
            <p:ph type="body" sz="half" idx="1"/>
          </p:nvPr>
        </p:nvSpPr>
        <p:spPr>
          <a:xfrm>
            <a:off x="357158" y="1071546"/>
            <a:ext cx="8501092" cy="5000637"/>
          </a:xfrm>
        </p:spPr>
        <p:txBody>
          <a:bodyPr/>
          <a:lstStyle/>
          <a:p>
            <a:pPr algn="l" rtl="0"/>
            <a:r>
              <a:rPr lang="en-US" sz="2400" dirty="0" smtClean="0"/>
              <a:t>In industrial and manufacturing businesses, electric motors are used to turn saws and blades in cutting and slicing processes, and to spin gears and mixers </a:t>
            </a:r>
            <a:r>
              <a:rPr lang="ar-SA" sz="2400" dirty="0" smtClean="0"/>
              <a:t>(</a:t>
            </a:r>
            <a:r>
              <a:rPr lang="en-US" sz="2400" dirty="0" smtClean="0"/>
              <a:t>the latter very common in food manufacturing</a:t>
            </a:r>
            <a:r>
              <a:rPr lang="ar-SA" sz="2400" dirty="0" smtClean="0"/>
              <a:t>). </a:t>
            </a:r>
            <a:r>
              <a:rPr lang="en-US" sz="2400" dirty="0" smtClean="0"/>
              <a:t>Linear motors are often used to push products into containers horizontally</a:t>
            </a:r>
            <a:r>
              <a:rPr lang="ar-SA" sz="2400" dirty="0" smtClean="0"/>
              <a:t>.</a:t>
            </a:r>
            <a:endParaRPr lang="en-US" sz="2400" dirty="0" smtClean="0"/>
          </a:p>
          <a:p>
            <a:pPr algn="l" rtl="0"/>
            <a:r>
              <a:rPr lang="en-US" sz="2400" dirty="0" smtClean="0"/>
              <a:t>Many kitchen appliances also use electric motors to accomplish various jobs</a:t>
            </a:r>
            <a:r>
              <a:rPr lang="ar-SA" sz="2400" dirty="0" smtClean="0"/>
              <a:t>. </a:t>
            </a:r>
            <a:r>
              <a:rPr lang="en-US" sz="2400" dirty="0" smtClean="0"/>
              <a:t>Food processors and grinders spin blades to chop and break up foods</a:t>
            </a:r>
            <a:r>
              <a:rPr lang="ar-SA" sz="2400" dirty="0" smtClean="0"/>
              <a:t>. </a:t>
            </a:r>
            <a:r>
              <a:rPr lang="en-US" sz="2400" dirty="0" smtClean="0"/>
              <a:t>Blenders use electric motors to mix liquids, and microwave ovens use motors to turn the tray food sits on</a:t>
            </a:r>
            <a:r>
              <a:rPr lang="ar-SA" sz="2400" dirty="0" smtClean="0"/>
              <a:t>. </a:t>
            </a:r>
            <a:r>
              <a:rPr lang="en-US" sz="2400" dirty="0" smtClean="0"/>
              <a:t>Toaster ovens also use electric motors to turn a conveyor to move food over heating elements</a:t>
            </a:r>
            <a:r>
              <a:rPr lang="ar-SA" sz="2400" dirty="0" smtClean="0"/>
              <a:t>.</a:t>
            </a:r>
            <a:endParaRPr lang="en-US" sz="2400" dirty="0" smtClean="0"/>
          </a:p>
          <a:p>
            <a:pPr algn="l" rtl="0"/>
            <a:endParaRPr lang="ar-SA" sz="24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643174" y="2571744"/>
            <a:ext cx="4143404" cy="1295400"/>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8000" dirty="0" smtClean="0"/>
              <a:t>The end</a:t>
            </a:r>
            <a:endParaRPr lang="ar-SA" sz="8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sz="half" idx="1"/>
          </p:nvPr>
        </p:nvSpPr>
        <p:spPr>
          <a:xfrm>
            <a:off x="428596" y="1142984"/>
            <a:ext cx="8329642" cy="5286411"/>
          </a:xfrm>
        </p:spPr>
        <p:txBody>
          <a:bodyPr>
            <a:noAutofit/>
          </a:bodyPr>
          <a:lstStyle/>
          <a:p>
            <a:pPr>
              <a:buNone/>
            </a:pPr>
            <a:r>
              <a:rPr lang="ar-SA" sz="2200" dirty="0" smtClean="0"/>
              <a:t>كما وجدنا من خلال دراستنا في حلقة البحث عن الآلات التيار المستمر وعن المحركات خصوصا لاحظنا أنها تمتاز بعزم إقلاع كبير (</a:t>
            </a:r>
            <a:r>
              <a:rPr lang="ar-SA" sz="2200" dirty="0" smtClean="0">
                <a:solidFill>
                  <a:srgbClr val="FF0000"/>
                </a:solidFill>
              </a:rPr>
              <a:t>كما في المحرك التسلسلي</a:t>
            </a:r>
            <a:r>
              <a:rPr lang="ar-SA" sz="2200" dirty="0" smtClean="0"/>
              <a:t>) وسرعة تقريبا ثابتة عند الحمل(</a:t>
            </a:r>
            <a:r>
              <a:rPr lang="ar-SA" sz="2200" dirty="0" smtClean="0">
                <a:solidFill>
                  <a:srgbClr val="FF0000"/>
                </a:solidFill>
              </a:rPr>
              <a:t>كما في المحرك التفرعي</a:t>
            </a:r>
            <a:r>
              <a:rPr lang="ar-SA" sz="2200" dirty="0" smtClean="0"/>
              <a:t>) وكما تمتاز بسهولة التحكم بسرعة وذلك عن طريق زيادة التوتر المطبق على </a:t>
            </a:r>
            <a:r>
              <a:rPr lang="ar-SA" sz="2200" smtClean="0"/>
              <a:t>الدائر لذلك </a:t>
            </a:r>
            <a:r>
              <a:rPr lang="ar-SA" sz="2200" dirty="0" smtClean="0"/>
              <a:t>تستخدم الحياة العملية وخاصة في ألاماكن التي تتطلب سرعات ثابتة وخاصة في معامل الحديد و الروافع والمصاعد والمناجم وحافرات الآبار النفطية وتستخدم أيضا في وسائل النقل مثل جر عربات القاطرات ,و رغم ذلك لا يوجد محرك يمكن </a:t>
            </a:r>
            <a:r>
              <a:rPr lang="ar-SA" sz="2200" dirty="0" err="1" smtClean="0"/>
              <a:t>ان</a:t>
            </a:r>
            <a:r>
              <a:rPr lang="ar-SA" sz="2200" dirty="0" smtClean="0"/>
              <a:t> نعتبره محركا مثاليا يناسب جميع الأحمال ويعمل في كل الظروف ويفي بكل الاحتياجات بسعر مناسب وتكاليف تشغيل قليلة وحاجته للصيانة قليل وبناءا علي ذلك فان كل محرك يتم تصنيعه يكون له خواص محددة ومزايا وعيوب تختلف من نوع إلى أخر حسب الحاجة إليه .                                 </a:t>
            </a:r>
          </a:p>
          <a:p>
            <a:pPr>
              <a:buNone/>
            </a:pPr>
            <a:r>
              <a:rPr lang="ar-SA" sz="2200" dirty="0" smtClean="0"/>
              <a:t>     </a:t>
            </a:r>
            <a:br>
              <a:rPr lang="ar-SA" sz="2200" dirty="0" smtClean="0"/>
            </a:br>
            <a:r>
              <a:rPr lang="ar-SA" sz="2200" b="1" dirty="0" smtClean="0"/>
              <a:t> </a:t>
            </a:r>
            <a:br>
              <a:rPr lang="ar-SA" sz="2200" b="1" dirty="0" smtClean="0"/>
            </a:br>
            <a:endParaRPr lang="ar-SA" sz="2200" dirty="0" smtClean="0"/>
          </a:p>
          <a:p>
            <a:pPr>
              <a:buNone/>
            </a:pPr>
            <a:endParaRPr lang="ar-SA" sz="2200" dirty="0"/>
          </a:p>
        </p:txBody>
      </p:sp>
      <p:sp>
        <p:nvSpPr>
          <p:cNvPr id="5" name="مربع نص 4"/>
          <p:cNvSpPr txBox="1"/>
          <p:nvPr/>
        </p:nvSpPr>
        <p:spPr>
          <a:xfrm>
            <a:off x="6643702" y="642918"/>
            <a:ext cx="185738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r"/>
            <a:r>
              <a:rPr lang="ar-SA" dirty="0" smtClean="0">
                <a:solidFill>
                  <a:srgbClr val="002060"/>
                </a:solidFill>
              </a:rPr>
              <a:t>الرأي الشخصي</a:t>
            </a:r>
            <a:endParaRPr lang="ar-SA" dirty="0">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en-US">
                <a:solidFill>
                  <a:srgbClr val="5F5F5F"/>
                </a:solidFill>
                <a:latin typeface="Arial" pitchFamily="34" charset="0"/>
              </a:rPr>
              <a:t>Electromagnetic Coil</a:t>
            </a:r>
            <a:endParaRPr lang="en-US">
              <a:latin typeface="Arial" pitchFamily="34" charset="0"/>
            </a:endParaRPr>
          </a:p>
        </p:txBody>
      </p:sp>
      <p:graphicFrame>
        <p:nvGraphicFramePr>
          <p:cNvPr id="25606" name="Object 6"/>
          <p:cNvGraphicFramePr>
            <a:graphicFrameLocks noChangeAspect="1"/>
          </p:cNvGraphicFramePr>
          <p:nvPr/>
        </p:nvGraphicFramePr>
        <p:xfrm>
          <a:off x="3205163" y="1652588"/>
          <a:ext cx="2733675" cy="3552825"/>
        </p:xfrm>
        <a:graphic>
          <a:graphicData uri="http://schemas.openxmlformats.org/presentationml/2006/ole">
            <p:oleObj spid="_x0000_s49154" name="Bitmap Image" r:id="rId3" imgW="2733930" imgH="3552440" progId="PBrush">
              <p:embed/>
            </p:oleObj>
          </a:graphicData>
        </a:graphic>
      </p:graphicFrame>
      <p:sp>
        <p:nvSpPr>
          <p:cNvPr id="25607" name="Text Box 7"/>
          <p:cNvSpPr txBox="1">
            <a:spLocks noChangeArrowheads="1"/>
          </p:cNvSpPr>
          <p:nvPr/>
        </p:nvSpPr>
        <p:spPr bwMode="auto">
          <a:xfrm>
            <a:off x="652463" y="3100388"/>
            <a:ext cx="2122487" cy="466725"/>
          </a:xfrm>
          <a:prstGeom prst="rect">
            <a:avLst/>
          </a:prstGeom>
          <a:gradFill rotWithShape="0">
            <a:gsLst>
              <a:gs pos="0">
                <a:srgbClr val="FF3300"/>
              </a:gs>
              <a:gs pos="50000">
                <a:srgbClr val="FF3300">
                  <a:gamma/>
                  <a:shade val="46275"/>
                  <a:invGamma/>
                </a:srgbClr>
              </a:gs>
              <a:gs pos="100000">
                <a:srgbClr val="FF3300"/>
              </a:gs>
            </a:gsLst>
            <a:lin ang="5400000" scaled="1"/>
          </a:gradFill>
          <a:ln w="9525">
            <a:solidFill>
              <a:srgbClr val="FFFF00"/>
            </a:solidFill>
            <a:miter lim="800000"/>
            <a:headEnd/>
            <a:tailEnd/>
          </a:ln>
          <a:effectLst/>
        </p:spPr>
        <p:txBody>
          <a:bodyPr anchor="ctr">
            <a:spAutoFit/>
          </a:bodyPr>
          <a:lstStyle/>
          <a:p>
            <a:r>
              <a:rPr lang="en-US">
                <a:solidFill>
                  <a:srgbClr val="FFFF00"/>
                </a:solidFill>
              </a:rPr>
              <a:t>Lines of Flux</a:t>
            </a:r>
          </a:p>
        </p:txBody>
      </p:sp>
      <p:sp>
        <p:nvSpPr>
          <p:cNvPr id="25609" name="Line 9"/>
          <p:cNvSpPr>
            <a:spLocks noChangeShapeType="1"/>
          </p:cNvSpPr>
          <p:nvPr/>
        </p:nvSpPr>
        <p:spPr bwMode="auto">
          <a:xfrm>
            <a:off x="2762250" y="3333750"/>
            <a:ext cx="647700" cy="0"/>
          </a:xfrm>
          <a:prstGeom prst="line">
            <a:avLst/>
          </a:prstGeom>
          <a:noFill/>
          <a:ln w="9525">
            <a:solidFill>
              <a:srgbClr val="5F5F5F"/>
            </a:solidFill>
            <a:round/>
            <a:headEnd/>
            <a:tailEnd type="triangle" w="med" len="med"/>
          </a:ln>
          <a:effectLst/>
        </p:spPr>
        <p:txBody>
          <a:bodyPr wrap="none" anchor="ctr"/>
          <a:lstStyle/>
          <a:p>
            <a:endParaRPr lang="ar-SA"/>
          </a:p>
        </p:txBody>
      </p:sp>
      <p:sp>
        <p:nvSpPr>
          <p:cNvPr id="25611" name="Text Box 11"/>
          <p:cNvSpPr txBox="1">
            <a:spLocks noChangeArrowheads="1"/>
          </p:cNvSpPr>
          <p:nvPr/>
        </p:nvSpPr>
        <p:spPr bwMode="auto">
          <a:xfrm>
            <a:off x="6700838" y="1854200"/>
            <a:ext cx="1973262" cy="1930400"/>
          </a:xfrm>
          <a:prstGeom prst="rect">
            <a:avLst/>
          </a:prstGeom>
          <a:gradFill rotWithShape="0">
            <a:gsLst>
              <a:gs pos="0">
                <a:srgbClr val="FF3300">
                  <a:gamma/>
                  <a:shade val="46275"/>
                  <a:invGamma/>
                </a:srgbClr>
              </a:gs>
              <a:gs pos="50000">
                <a:srgbClr val="FF3300"/>
              </a:gs>
              <a:gs pos="100000">
                <a:srgbClr val="FF3300">
                  <a:gamma/>
                  <a:shade val="46275"/>
                  <a:invGamma/>
                </a:srgbClr>
              </a:gs>
            </a:gsLst>
            <a:lin ang="5400000" scaled="1"/>
          </a:gradFill>
          <a:ln w="9525">
            <a:solidFill>
              <a:srgbClr val="FFFF00"/>
            </a:solidFill>
            <a:miter lim="800000"/>
            <a:headEnd/>
            <a:tailEnd/>
          </a:ln>
          <a:effectLst/>
        </p:spPr>
        <p:txBody>
          <a:bodyPr wrap="none" anchor="ctr">
            <a:spAutoFit/>
          </a:bodyPr>
          <a:lstStyle/>
          <a:p>
            <a:pPr algn="l"/>
            <a:r>
              <a:rPr lang="en-US" sz="2000">
                <a:solidFill>
                  <a:srgbClr val="FFFF00"/>
                </a:solidFill>
              </a:rPr>
              <a:t>Flux Density</a:t>
            </a:r>
          </a:p>
          <a:p>
            <a:pPr algn="l"/>
            <a:r>
              <a:rPr lang="en-US" sz="2000">
                <a:solidFill>
                  <a:srgbClr val="FFFF00"/>
                </a:solidFill>
              </a:rPr>
              <a:t>Dependant on:</a:t>
            </a:r>
          </a:p>
          <a:p>
            <a:pPr algn="l"/>
            <a:endParaRPr lang="en-US" sz="2000">
              <a:solidFill>
                <a:srgbClr val="FFFF00"/>
              </a:solidFill>
            </a:endParaRPr>
          </a:p>
          <a:p>
            <a:pPr algn="l">
              <a:buFontTx/>
              <a:buChar char="•"/>
            </a:pPr>
            <a:r>
              <a:rPr lang="en-US" sz="2000">
                <a:solidFill>
                  <a:srgbClr val="FFFF00"/>
                </a:solidFill>
              </a:rPr>
              <a:t> Current</a:t>
            </a:r>
          </a:p>
          <a:p>
            <a:pPr algn="l">
              <a:buFontTx/>
              <a:buChar char="•"/>
            </a:pPr>
            <a:r>
              <a:rPr lang="en-US" sz="2000">
                <a:solidFill>
                  <a:srgbClr val="FFFF00"/>
                </a:solidFill>
              </a:rPr>
              <a:t> # of Coils</a:t>
            </a:r>
          </a:p>
          <a:p>
            <a:pPr algn="l">
              <a:buFontTx/>
              <a:buChar char="•"/>
            </a:pPr>
            <a:r>
              <a:rPr lang="en-US" sz="2000">
                <a:solidFill>
                  <a:srgbClr val="FFFF00"/>
                </a:solidFill>
              </a:rPr>
              <a:t> Core Material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عنوان 1"/>
          <p:cNvSpPr>
            <a:spLocks noGrp="1"/>
          </p:cNvSpPr>
          <p:nvPr>
            <p:ph type="title"/>
          </p:nvPr>
        </p:nvSpPr>
        <p:spPr>
          <a:xfrm>
            <a:off x="928662" y="500042"/>
            <a:ext cx="4143404" cy="714360"/>
          </a:xfrm>
        </p:spPr>
        <p:txBody>
          <a:bodyPr>
            <a:noAutofit/>
          </a:bodyPr>
          <a:lstStyle/>
          <a:p>
            <a:r>
              <a:rPr kumimoji="1" lang="en-US" sz="3200" b="1" kern="0" dirty="0" smtClean="0"/>
              <a:t>Electromagnetism</a:t>
            </a:r>
            <a:endParaRPr lang="ar-SY" sz="3200" dirty="0" smtClean="0"/>
          </a:p>
        </p:txBody>
      </p:sp>
      <p:pic>
        <p:nvPicPr>
          <p:cNvPr id="9219" name="Picture 3"/>
          <p:cNvPicPr>
            <a:picLocks noGrp="1" noChangeAspect="1" noChangeArrowheads="1"/>
          </p:cNvPicPr>
          <p:nvPr>
            <p:ph idx="1"/>
          </p:nvPr>
        </p:nvPicPr>
        <p:blipFill>
          <a:blip r:embed="rId2"/>
          <a:stretch>
            <a:fillRect/>
          </a:stretch>
        </p:blipFill>
        <p:spPr>
          <a:xfrm>
            <a:off x="4786314" y="1857364"/>
            <a:ext cx="3623158" cy="3714776"/>
          </a:xfrm>
        </p:spPr>
      </p:pic>
      <p:sp>
        <p:nvSpPr>
          <p:cNvPr id="5" name="Rectangle 2"/>
          <p:cNvSpPr txBox="1">
            <a:spLocks noChangeArrowheads="1"/>
          </p:cNvSpPr>
          <p:nvPr/>
        </p:nvSpPr>
        <p:spPr bwMode="auto">
          <a:xfrm>
            <a:off x="457200" y="122238"/>
            <a:ext cx="7543800" cy="1295400"/>
          </a:xfrm>
          <a:prstGeom prst="rect">
            <a:avLst/>
          </a:prstGeom>
          <a:noFill/>
          <a:ln w="9525">
            <a:noFill/>
            <a:miter lim="800000"/>
            <a:headEnd/>
            <a:tailEnd/>
          </a:ln>
          <a:effectLst/>
        </p:spPr>
        <p:txBody>
          <a:bodyPr anchor="b"/>
          <a:lstStyle/>
          <a:p>
            <a:pPr>
              <a:defRPr/>
            </a:pPr>
            <a:endParaRPr kumimoji="1" lang="en-US" sz="3900" b="1" kern="0" dirty="0">
              <a:solidFill>
                <a:schemeClr val="tx2"/>
              </a:solidFill>
              <a:latin typeface="+mj-lt"/>
              <a:ea typeface="+mj-ea"/>
              <a:cs typeface="+mj-cs"/>
            </a:endParaRPr>
          </a:p>
        </p:txBody>
      </p:sp>
      <p:sp>
        <p:nvSpPr>
          <p:cNvPr id="6" name="مستطيل 5"/>
          <p:cNvSpPr/>
          <p:nvPr/>
        </p:nvSpPr>
        <p:spPr>
          <a:xfrm>
            <a:off x="428596" y="1357298"/>
            <a:ext cx="4286248" cy="5170646"/>
          </a:xfrm>
          <a:prstGeom prst="rect">
            <a:avLst/>
          </a:prstGeom>
        </p:spPr>
        <p:txBody>
          <a:bodyPr wrap="square">
            <a:spAutoFit/>
          </a:bodyPr>
          <a:lstStyle/>
          <a:p>
            <a:r>
              <a:rPr lang="en-US" sz="2200" dirty="0" smtClean="0"/>
              <a:t>Instructor:</a:t>
            </a:r>
            <a:br>
              <a:rPr lang="en-US" sz="2200" dirty="0" smtClean="0"/>
            </a:br>
            <a:r>
              <a:rPr lang="en-US" sz="2200" dirty="0" smtClean="0"/>
              <a:t>The same current loop as before, with the magnetic field shown.  The looping current creates a magnetic field that is much stronger through the center of the loop than outside the loop.  The field in the middle of the loop also approximates a straight line.  The current loop acts as an electromagnet.  When the current through the loop stops, the magnetic field disappears.</a:t>
            </a:r>
            <a:br>
              <a:rPr lang="en-US" sz="2200" dirty="0" smtClean="0"/>
            </a:br>
            <a:endParaRPr lang="ar-SA" sz="2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kumimoji="1" lang="en-US" smtClean="0"/>
              <a:t>Electromagnet</a:t>
            </a:r>
          </a:p>
        </p:txBody>
      </p:sp>
      <p:pic>
        <p:nvPicPr>
          <p:cNvPr id="10245" name="Picture 3"/>
          <p:cNvPicPr>
            <a:picLocks noGrp="1" noChangeAspect="1" noChangeArrowheads="1"/>
          </p:cNvPicPr>
          <p:nvPr>
            <p:ph idx="1"/>
          </p:nvPr>
        </p:nvPicPr>
        <p:blipFill>
          <a:blip r:embed="rId3"/>
          <a:srcRect/>
          <a:stretch>
            <a:fillRect/>
          </a:stretch>
        </p:blipFill>
        <p:spPr>
          <a:xfrm>
            <a:off x="4500562" y="1428736"/>
            <a:ext cx="4286279" cy="3568699"/>
          </a:xfrm>
        </p:spPr>
      </p:pic>
      <p:sp>
        <p:nvSpPr>
          <p:cNvPr id="10243" name="عنصر نائب للتذييل 4"/>
          <p:cNvSpPr>
            <a:spLocks noGrp="1"/>
          </p:cNvSpPr>
          <p:nvPr>
            <p:ph type="ftr" sz="quarter" idx="11"/>
          </p:nvPr>
        </p:nvSpPr>
        <p:spPr>
          <a:noFill/>
        </p:spPr>
        <p:txBody>
          <a:bodyPr/>
          <a:lstStyle/>
          <a:p>
            <a:r>
              <a:rPr lang="en-US" smtClean="0"/>
              <a:t>Autumn Quarter</a:t>
            </a:r>
          </a:p>
        </p:txBody>
      </p:sp>
      <p:sp>
        <p:nvSpPr>
          <p:cNvPr id="10242" name="عنصر نائب لرقم الشريحة 3"/>
          <p:cNvSpPr>
            <a:spLocks noGrp="1"/>
          </p:cNvSpPr>
          <p:nvPr>
            <p:ph type="sldNum" sz="quarter" idx="12"/>
          </p:nvPr>
        </p:nvSpPr>
        <p:spPr>
          <a:xfrm>
            <a:off x="457200" y="6248400"/>
            <a:ext cx="2133600" cy="457200"/>
          </a:xfrm>
          <a:noFill/>
        </p:spPr>
        <p:txBody>
          <a:bodyPr/>
          <a:lstStyle/>
          <a:p>
            <a:pPr algn="l"/>
            <a:r>
              <a:rPr lang="en-US" smtClean="0"/>
              <a:t>Lab 3	P. </a:t>
            </a:r>
            <a:fld id="{A21D794D-4D5B-4E33-82B3-BDA95E6A183A}" type="slidenum">
              <a:rPr lang="en-US" smtClean="0"/>
              <a:pPr algn="l"/>
              <a:t>8</a:t>
            </a:fld>
            <a:endParaRPr lang="en-US" smtClean="0"/>
          </a:p>
        </p:txBody>
      </p:sp>
      <p:sp>
        <p:nvSpPr>
          <p:cNvPr id="10246" name="Rectangle 2"/>
          <p:cNvSpPr txBox="1">
            <a:spLocks noChangeArrowheads="1"/>
          </p:cNvSpPr>
          <p:nvPr/>
        </p:nvSpPr>
        <p:spPr bwMode="auto">
          <a:xfrm>
            <a:off x="285720" y="1714488"/>
            <a:ext cx="4357688" cy="3500437"/>
          </a:xfrm>
          <a:prstGeom prst="rect">
            <a:avLst/>
          </a:prstGeom>
          <a:noFill/>
          <a:ln w="9525">
            <a:noFill/>
            <a:miter lim="800000"/>
            <a:headEnd/>
            <a:tailEnd/>
          </a:ln>
        </p:spPr>
        <p:txBody>
          <a:bodyPr anchor="b"/>
          <a:lstStyle/>
          <a:p>
            <a:r>
              <a:rPr lang="en-US" sz="2800" dirty="0"/>
              <a:t>Instructor</a:t>
            </a:r>
            <a:r>
              <a:rPr lang="en-US" sz="2800" dirty="0" smtClean="0"/>
              <a:t>:</a:t>
            </a:r>
            <a:endParaRPr lang="en-US" sz="2800" dirty="0"/>
          </a:p>
          <a:p>
            <a:r>
              <a:rPr lang="en-US" sz="2800" dirty="0"/>
              <a:t>If the many current loops are put together in a coil, the magnetic field strength increases, creating an even more powerful current-controlled magnetic field.</a:t>
            </a:r>
          </a:p>
        </p:txBody>
      </p:sp>
      <p:sp>
        <p:nvSpPr>
          <p:cNvPr id="10247" name="مستطيل 7"/>
          <p:cNvSpPr>
            <a:spLocks noChangeArrowheads="1"/>
          </p:cNvSpPr>
          <p:nvPr/>
        </p:nvSpPr>
        <p:spPr bwMode="auto">
          <a:xfrm>
            <a:off x="4714875" y="5000625"/>
            <a:ext cx="4429125" cy="584200"/>
          </a:xfrm>
          <a:prstGeom prst="rect">
            <a:avLst/>
          </a:prstGeom>
          <a:noFill/>
          <a:ln w="9525">
            <a:noFill/>
            <a:miter lim="800000"/>
            <a:headEnd/>
            <a:tailEnd/>
          </a:ln>
        </p:spPr>
        <p:txBody>
          <a:bodyPr>
            <a:spAutoFit/>
          </a:bodyPr>
          <a:lstStyle/>
          <a:p>
            <a:r>
              <a:rPr lang="en-US" sz="3200"/>
              <a:t>    s                       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Rectangle 8"/>
          <p:cNvSpPr>
            <a:spLocks noGrp="1" noChangeArrowheads="1"/>
          </p:cNvSpPr>
          <p:nvPr>
            <p:ph type="title"/>
          </p:nvPr>
        </p:nvSpPr>
        <p:spPr>
          <a:xfrm>
            <a:off x="714348" y="642918"/>
            <a:ext cx="7772400" cy="457200"/>
          </a:xfrm>
          <a:noFill/>
        </p:spPr>
        <p:txBody>
          <a:bodyPr>
            <a:normAutofit fontScale="90000"/>
          </a:bodyPr>
          <a:lstStyle/>
          <a:p>
            <a:pPr eaLnBrk="1" hangingPunct="1"/>
            <a:r>
              <a:rPr kumimoji="1" lang="en-US" dirty="0" smtClean="0"/>
              <a:t>Right Hand Rule # 2</a:t>
            </a:r>
          </a:p>
        </p:txBody>
      </p:sp>
      <p:sp>
        <p:nvSpPr>
          <p:cNvPr id="11266" name="عنصر نائب لرقم الشريحة 3"/>
          <p:cNvSpPr>
            <a:spLocks noGrp="1"/>
          </p:cNvSpPr>
          <p:nvPr>
            <p:ph type="sldNum" sz="quarter" idx="12"/>
          </p:nvPr>
        </p:nvSpPr>
        <p:spPr>
          <a:xfrm>
            <a:off x="457200" y="6248400"/>
            <a:ext cx="2133600" cy="457200"/>
          </a:xfrm>
          <a:noFill/>
        </p:spPr>
        <p:txBody>
          <a:bodyPr/>
          <a:lstStyle/>
          <a:p>
            <a:pPr algn="l"/>
            <a:r>
              <a:rPr lang="en-US" smtClean="0"/>
              <a:t>Lab 3	P. </a:t>
            </a:r>
            <a:fld id="{3D8D5787-8808-4AA7-AC65-FBDE232C6D35}" type="slidenum">
              <a:rPr lang="en-US" smtClean="0"/>
              <a:pPr algn="l"/>
              <a:t>9</a:t>
            </a:fld>
            <a:endParaRPr lang="en-US" smtClean="0"/>
          </a:p>
        </p:txBody>
      </p:sp>
      <p:pic>
        <p:nvPicPr>
          <p:cNvPr id="11268" name="Picture 4" descr="image001"/>
          <p:cNvPicPr>
            <a:picLocks noChangeAspect="1" noChangeArrowheads="1"/>
          </p:cNvPicPr>
          <p:nvPr/>
        </p:nvPicPr>
        <p:blipFill>
          <a:blip r:embed="rId3"/>
          <a:srcRect/>
          <a:stretch>
            <a:fillRect/>
          </a:stretch>
        </p:blipFill>
        <p:spPr bwMode="auto">
          <a:xfrm>
            <a:off x="2643174" y="2285992"/>
            <a:ext cx="3541712" cy="3568700"/>
          </a:xfrm>
          <a:prstGeom prst="rect">
            <a:avLst/>
          </a:prstGeom>
          <a:noFill/>
          <a:ln w="9525">
            <a:noFill/>
            <a:miter lim="800000"/>
            <a:headEnd/>
            <a:tailEnd/>
          </a:ln>
        </p:spPr>
      </p:pic>
      <p:sp>
        <p:nvSpPr>
          <p:cNvPr id="11269" name="Text Box 5"/>
          <p:cNvSpPr txBox="1">
            <a:spLocks noChangeArrowheads="1"/>
          </p:cNvSpPr>
          <p:nvPr/>
        </p:nvSpPr>
        <p:spPr bwMode="auto">
          <a:xfrm rot="-5400000">
            <a:off x="3890169" y="2264569"/>
            <a:ext cx="1211262" cy="457200"/>
          </a:xfrm>
          <a:prstGeom prst="rect">
            <a:avLst/>
          </a:prstGeom>
          <a:noFill/>
          <a:ln w="9525">
            <a:noFill/>
            <a:miter lim="800000"/>
            <a:headEnd/>
            <a:tailEnd/>
          </a:ln>
        </p:spPr>
        <p:txBody>
          <a:bodyPr>
            <a:spAutoFit/>
          </a:bodyPr>
          <a:lstStyle/>
          <a:p>
            <a:pPr>
              <a:spcBef>
                <a:spcPct val="50000"/>
              </a:spcBef>
            </a:pPr>
            <a:r>
              <a:rPr lang="en-US" b="1">
                <a:solidFill>
                  <a:schemeClr val="accent2"/>
                </a:solidFill>
              </a:rPr>
              <a:t>Force</a:t>
            </a:r>
          </a:p>
        </p:txBody>
      </p:sp>
      <p:sp>
        <p:nvSpPr>
          <p:cNvPr id="11270" name="Text Box 6"/>
          <p:cNvSpPr txBox="1">
            <a:spLocks noChangeArrowheads="1"/>
          </p:cNvSpPr>
          <p:nvPr/>
        </p:nvSpPr>
        <p:spPr bwMode="auto">
          <a:xfrm rot="-1033828">
            <a:off x="2430463" y="3675063"/>
            <a:ext cx="1506537" cy="457200"/>
          </a:xfrm>
          <a:prstGeom prst="rect">
            <a:avLst/>
          </a:prstGeom>
          <a:noFill/>
          <a:ln w="9525">
            <a:noFill/>
            <a:miter lim="800000"/>
            <a:headEnd/>
            <a:tailEnd/>
          </a:ln>
        </p:spPr>
        <p:txBody>
          <a:bodyPr>
            <a:spAutoFit/>
          </a:bodyPr>
          <a:lstStyle/>
          <a:p>
            <a:pPr>
              <a:spcBef>
                <a:spcPct val="50000"/>
              </a:spcBef>
            </a:pPr>
            <a:r>
              <a:rPr lang="en-US" b="1">
                <a:solidFill>
                  <a:schemeClr val="accent2"/>
                </a:solidFill>
              </a:rPr>
              <a:t>Current</a:t>
            </a:r>
          </a:p>
        </p:txBody>
      </p:sp>
      <p:sp>
        <p:nvSpPr>
          <p:cNvPr id="11271" name="Text Box 7"/>
          <p:cNvSpPr txBox="1">
            <a:spLocks noChangeArrowheads="1"/>
          </p:cNvSpPr>
          <p:nvPr/>
        </p:nvSpPr>
        <p:spPr bwMode="auto">
          <a:xfrm rot="2818496">
            <a:off x="4380707" y="5295106"/>
            <a:ext cx="1693862" cy="822325"/>
          </a:xfrm>
          <a:prstGeom prst="rect">
            <a:avLst/>
          </a:prstGeom>
          <a:noFill/>
          <a:ln w="9525">
            <a:noFill/>
            <a:miter lim="800000"/>
            <a:headEnd/>
            <a:tailEnd/>
          </a:ln>
        </p:spPr>
        <p:txBody>
          <a:bodyPr>
            <a:spAutoFit/>
          </a:bodyPr>
          <a:lstStyle/>
          <a:p>
            <a:pPr>
              <a:spcBef>
                <a:spcPct val="50000"/>
              </a:spcBef>
            </a:pPr>
            <a:r>
              <a:rPr lang="en-US" b="1">
                <a:solidFill>
                  <a:schemeClr val="accent2"/>
                </a:solidFill>
              </a:rPr>
              <a:t>Magnetic Field</a:t>
            </a:r>
          </a:p>
        </p:txBody>
      </p:sp>
      <p:sp>
        <p:nvSpPr>
          <p:cNvPr id="11273" name="Rectangle 9"/>
          <p:cNvSpPr>
            <a:spLocks noChangeArrowheads="1"/>
          </p:cNvSpPr>
          <p:nvPr/>
        </p:nvSpPr>
        <p:spPr bwMode="auto">
          <a:xfrm>
            <a:off x="914400" y="1371600"/>
            <a:ext cx="7772400" cy="457200"/>
          </a:xfrm>
          <a:prstGeom prst="rect">
            <a:avLst/>
          </a:prstGeom>
          <a:noFill/>
          <a:ln w="9525">
            <a:noFill/>
            <a:miter lim="800000"/>
            <a:headEnd/>
            <a:tailEnd/>
          </a:ln>
        </p:spPr>
        <p:txBody>
          <a:bodyPr anchor="ctr"/>
          <a:lstStyle/>
          <a:p>
            <a:pPr algn="ctr"/>
            <a:r>
              <a:rPr kumimoji="1" lang="en-US" sz="2800" b="1">
                <a:solidFill>
                  <a:srgbClr val="0066CC"/>
                </a:solidFill>
              </a:rPr>
              <a:t>Electric Currents </a:t>
            </a:r>
            <a:r>
              <a:rPr kumimoji="1" lang="en-US" sz="2800" b="1">
                <a:solidFill>
                  <a:srgbClr val="0066CC"/>
                </a:solidFill>
                <a:sym typeface="Wingdings" pitchFamily="2" charset="2"/>
              </a:rPr>
              <a:t>&amp;</a:t>
            </a:r>
            <a:r>
              <a:rPr kumimoji="1" lang="en-US" sz="2800" b="1">
                <a:solidFill>
                  <a:srgbClr val="0066CC"/>
                </a:solidFill>
              </a:rPr>
              <a:t> Magnetism </a:t>
            </a:r>
            <a:r>
              <a:rPr kumimoji="1" lang="en-US" sz="2800" b="1">
                <a:solidFill>
                  <a:srgbClr val="0066CC"/>
                </a:solidFill>
                <a:sym typeface="Wingdings" pitchFamily="2" charset="2"/>
              </a:rPr>
              <a:t> Force</a:t>
            </a:r>
            <a:endParaRPr kumimoji="1" lang="en-US" sz="2800" b="1">
              <a:solidFill>
                <a:srgbClr val="0066CC"/>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538</TotalTime>
  <Words>3210</Words>
  <Application>Microsoft Office PowerPoint</Application>
  <PresentationFormat>عرض على الشاشة (3:4)‏</PresentationFormat>
  <Paragraphs>380</Paragraphs>
  <Slides>54</Slides>
  <Notes>9</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54</vt:i4>
      </vt:variant>
    </vt:vector>
  </HeadingPairs>
  <TitlesOfParts>
    <vt:vector size="56" baseType="lpstr">
      <vt:lpstr>رحلة</vt:lpstr>
      <vt:lpstr>Bitmap Image</vt:lpstr>
      <vt:lpstr>حلقة بحث</vt:lpstr>
      <vt:lpstr>Principle Of Operation Of A d.c. Machine</vt:lpstr>
      <vt:lpstr>Bar Magnet</vt:lpstr>
      <vt:lpstr>Magnetism</vt:lpstr>
      <vt:lpstr>Current Carrying Conductor</vt:lpstr>
      <vt:lpstr>Electromagnetic Coil</vt:lpstr>
      <vt:lpstr>Electromagnetism</vt:lpstr>
      <vt:lpstr>Electromagnet</vt:lpstr>
      <vt:lpstr>Right Hand Rule # 2</vt:lpstr>
      <vt:lpstr>Force in a Conductor</vt:lpstr>
      <vt:lpstr>الشريحة 11</vt:lpstr>
      <vt:lpstr>Force in a Conductor</vt:lpstr>
      <vt:lpstr>الشريحة 13</vt:lpstr>
      <vt:lpstr>Diagram of a Simple DC Motor</vt:lpstr>
      <vt:lpstr>الشريحة 15</vt:lpstr>
      <vt:lpstr>Electric Motor</vt:lpstr>
      <vt:lpstr>الشريحة 17</vt:lpstr>
      <vt:lpstr>Motor Construction</vt:lpstr>
      <vt:lpstr>MOTOR CONSTRUCTION</vt:lpstr>
      <vt:lpstr>Simple DC Motor</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How It Works</vt:lpstr>
      <vt:lpstr>الشريحة 35</vt:lpstr>
      <vt:lpstr>Brushless DC Motor</vt:lpstr>
      <vt:lpstr>How it Works</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The end</vt:lpstr>
      <vt:lpstr>الشريحة 54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 Machines</dc:title>
  <dc:creator>ريزان منلا محمد و رودين فقيه</dc:creator>
  <cp:lastModifiedBy>Rizan</cp:lastModifiedBy>
  <cp:revision>61</cp:revision>
  <dcterms:created xsi:type="dcterms:W3CDTF">2007-10-31T19:23:18Z</dcterms:created>
  <dcterms:modified xsi:type="dcterms:W3CDTF">2012-04-23T19:53:17Z</dcterms:modified>
</cp:coreProperties>
</file>