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7" r:id="rId1"/>
  </p:sldMasterIdLst>
  <p:sldIdLst>
    <p:sldId id="257" r:id="rId2"/>
    <p:sldId id="258" r:id="rId3"/>
    <p:sldId id="259" r:id="rId4"/>
    <p:sldId id="260" r:id="rId5"/>
    <p:sldId id="264"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3" autoAdjust="0"/>
    <p:restoredTop sz="94646" autoAdjust="0"/>
  </p:normalViewPr>
  <p:slideViewPr>
    <p:cSldViewPr>
      <p:cViewPr varScale="1">
        <p:scale>
          <a:sx n="48" d="100"/>
          <a:sy n="48" d="100"/>
        </p:scale>
        <p:origin x="-5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E5AEA-274F-4F97-A75A-77AFB1DFC86F}" type="doc">
      <dgm:prSet loTypeId="urn:microsoft.com/office/officeart/2005/8/layout/orgChart1" loCatId="hierarchy" qsTypeId="urn:microsoft.com/office/officeart/2005/8/quickstyle/simple1" qsCatId="simple" csTypeId="urn:microsoft.com/office/officeart/2005/8/colors/accent1_2" csCatId="accent1"/>
      <dgm:spPr/>
    </dgm:pt>
    <dgm:pt modelId="{6535E2F2-2864-496B-BA7E-2E7EA45D95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Tahoma" pitchFamily="34" charset="0"/>
              <a:cs typeface="Arial" charset="0"/>
            </a:rPr>
            <a:t>المكتبات العامة</a:t>
          </a:r>
          <a:endParaRPr kumimoji="0" lang="en-US" b="0" i="0" u="none" strike="noStrike" cap="none" normalizeH="0" baseline="0" smtClean="0">
            <a:ln>
              <a:noFill/>
            </a:ln>
            <a:solidFill>
              <a:schemeClr val="tx1"/>
            </a:solidFill>
            <a:effectLst/>
            <a:latin typeface="Tahoma" pitchFamily="34" charset="0"/>
            <a:cs typeface="Arial" charset="0"/>
          </a:endParaRPr>
        </a:p>
      </dgm:t>
    </dgm:pt>
    <dgm:pt modelId="{75D179FE-9227-42C7-8651-FC7BBE70BEC9}" type="parTrans" cxnId="{B1B58EA9-8BCF-440E-91D8-13823D83D0DD}">
      <dgm:prSet/>
      <dgm:spPr/>
    </dgm:pt>
    <dgm:pt modelId="{4B4B9166-7DB7-4A87-86FC-2A7FBEAC2AC1}" type="sibTrans" cxnId="{B1B58EA9-8BCF-440E-91D8-13823D83D0DD}">
      <dgm:prSet/>
      <dgm:spPr/>
    </dgm:pt>
    <dgm:pt modelId="{9E62E648-9C21-4572-BCFF-CA3DEBF6E22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Tahoma" pitchFamily="34" charset="0"/>
              <a:cs typeface="Arial" charset="0"/>
            </a:rPr>
            <a:t>مقدمة عامة</a:t>
          </a:r>
          <a:endParaRPr kumimoji="0" lang="en-US" b="0" i="0" u="none" strike="noStrike" cap="none" normalizeH="0" baseline="0" smtClean="0">
            <a:ln>
              <a:noFill/>
            </a:ln>
            <a:solidFill>
              <a:schemeClr val="tx1"/>
            </a:solidFill>
            <a:effectLst/>
            <a:latin typeface="Tahoma" pitchFamily="34" charset="0"/>
            <a:cs typeface="Arial" charset="0"/>
          </a:endParaRPr>
        </a:p>
      </dgm:t>
    </dgm:pt>
    <dgm:pt modelId="{8F41BE9A-165A-4226-ADED-18FAF07C5B3A}" type="parTrans" cxnId="{6A57F6D0-BEAB-40BC-90A6-42E5305936C0}">
      <dgm:prSet/>
      <dgm:spPr/>
    </dgm:pt>
    <dgm:pt modelId="{2890D619-2F3D-4F94-A931-C92BB0EEC779}" type="sibTrans" cxnId="{6A57F6D0-BEAB-40BC-90A6-42E5305936C0}">
      <dgm:prSet/>
      <dgm:spPr/>
    </dgm:pt>
    <dgm:pt modelId="{E316C108-64BA-44F6-85A8-C50430709B4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Tahoma" pitchFamily="34" charset="0"/>
              <a:cs typeface="Arial" charset="0"/>
            </a:rPr>
            <a:t>المحددات التصميمية </a:t>
          </a:r>
          <a:endParaRPr kumimoji="0" lang="en-US" b="0" i="0" u="none" strike="noStrike" cap="none" normalizeH="0" baseline="0" smtClean="0">
            <a:ln>
              <a:noFill/>
            </a:ln>
            <a:solidFill>
              <a:schemeClr val="tx1"/>
            </a:solidFill>
            <a:effectLst/>
            <a:latin typeface="Tahoma" pitchFamily="34" charset="0"/>
            <a:cs typeface="Arial" charset="0"/>
          </a:endParaRPr>
        </a:p>
      </dgm:t>
    </dgm:pt>
    <dgm:pt modelId="{DA712D1E-CEC6-4A16-831E-BFC36785A958}" type="parTrans" cxnId="{91A79868-FBA5-4BE9-B0FA-921031A08C72}">
      <dgm:prSet/>
      <dgm:spPr/>
    </dgm:pt>
    <dgm:pt modelId="{026DAD4E-17F6-4477-87DB-52B3813FC671}" type="sibTrans" cxnId="{91A79868-FBA5-4BE9-B0FA-921031A08C72}">
      <dgm:prSet/>
      <dgm:spPr/>
    </dgm:pt>
    <dgm:pt modelId="{4131D6FE-1DA5-4FC7-BDCB-8D96800D0DB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Tahoma" pitchFamily="34" charset="0"/>
              <a:cs typeface="Arial" charset="0"/>
            </a:rPr>
            <a:t>امثلة على المكتبات العامة </a:t>
          </a:r>
          <a:endParaRPr kumimoji="0" lang="en-US" b="0" i="0" u="none" strike="noStrike" cap="none" normalizeH="0" baseline="0" smtClean="0">
            <a:ln>
              <a:noFill/>
            </a:ln>
            <a:solidFill>
              <a:schemeClr val="tx1"/>
            </a:solidFill>
            <a:effectLst/>
            <a:latin typeface="Tahoma" pitchFamily="34" charset="0"/>
            <a:cs typeface="Arial" charset="0"/>
          </a:endParaRPr>
        </a:p>
      </dgm:t>
    </dgm:pt>
    <dgm:pt modelId="{A6062486-11DF-4708-BD49-6655A5981AA0}" type="parTrans" cxnId="{654A8492-2988-4BE1-A054-1EE0380F9056}">
      <dgm:prSet/>
      <dgm:spPr/>
    </dgm:pt>
    <dgm:pt modelId="{D52E7D97-EB0C-466E-984D-16A4D7D4A443}" type="sibTrans" cxnId="{654A8492-2988-4BE1-A054-1EE0380F9056}">
      <dgm:prSet/>
      <dgm:spPr/>
    </dgm:pt>
    <dgm:pt modelId="{80698E4A-20CC-4FF6-9555-50F69EAE500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Arial" charset="0"/>
              <a:cs typeface="Arial" charset="0"/>
            </a:rPr>
            <a:t>مكتبات اخرى</a:t>
          </a:r>
          <a:endParaRPr kumimoji="0" lang="en-US" b="0" i="0" u="none" strike="noStrike" cap="none" normalizeH="0" baseline="0" smtClean="0">
            <a:ln>
              <a:noFill/>
            </a:ln>
            <a:solidFill>
              <a:schemeClr val="tx1"/>
            </a:solidFill>
            <a:effectLst/>
            <a:latin typeface="Arial" charset="0"/>
            <a:cs typeface="Arial" charset="0"/>
          </a:endParaRPr>
        </a:p>
      </dgm:t>
    </dgm:pt>
    <dgm:pt modelId="{4910794D-F265-4535-B55E-3B47AD1FDE97}" type="parTrans" cxnId="{5B06CD64-4B1E-49AC-966A-3928FA43BE37}">
      <dgm:prSet/>
      <dgm:spPr/>
    </dgm:pt>
    <dgm:pt modelId="{EC3DFC6B-6B4B-499C-9117-1F8618FDADEF}" type="sibTrans" cxnId="{5B06CD64-4B1E-49AC-966A-3928FA43BE37}">
      <dgm:prSet/>
      <dgm:spPr/>
    </dgm:pt>
    <dgm:pt modelId="{BD226F62-7F0C-4188-8225-6B4DD7D4692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Arial" charset="0"/>
              <a:cs typeface="Arial" charset="0"/>
            </a:rPr>
            <a:t>مكتبة الاسكندرية</a:t>
          </a:r>
          <a:endParaRPr kumimoji="0" lang="en-US" b="0" i="0" u="none" strike="noStrike" cap="none" normalizeH="0" baseline="0" smtClean="0">
            <a:ln>
              <a:noFill/>
            </a:ln>
            <a:solidFill>
              <a:schemeClr val="tx1"/>
            </a:solidFill>
            <a:effectLst/>
            <a:latin typeface="Arial" charset="0"/>
            <a:cs typeface="Arial" charset="0"/>
          </a:endParaRPr>
        </a:p>
      </dgm:t>
    </dgm:pt>
    <dgm:pt modelId="{65FCA63B-D476-4E18-A476-14186852BAE0}" type="parTrans" cxnId="{B528FBEE-08F3-4886-A515-92228AB10119}">
      <dgm:prSet/>
      <dgm:spPr/>
    </dgm:pt>
    <dgm:pt modelId="{28E4D91C-51CD-4CE8-B223-A2A218DCC93B}" type="sibTrans" cxnId="{B528FBEE-08F3-4886-A515-92228AB10119}">
      <dgm:prSet/>
      <dgm:spPr/>
    </dgm:pt>
    <dgm:pt modelId="{31DBC32F-1150-4B20-91FC-3B2D011663B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Arial" charset="0"/>
              <a:cs typeface="Arial" charset="0"/>
            </a:rPr>
            <a:t>مكتبة القاهرة الكبرى</a:t>
          </a:r>
          <a:endParaRPr kumimoji="0" lang="en-US" b="0" i="0" u="none" strike="noStrike" cap="none" normalizeH="0" baseline="0" smtClean="0">
            <a:ln>
              <a:noFill/>
            </a:ln>
            <a:solidFill>
              <a:schemeClr val="tx1"/>
            </a:solidFill>
            <a:effectLst/>
            <a:latin typeface="Arial" charset="0"/>
            <a:cs typeface="Arial" charset="0"/>
          </a:endParaRPr>
        </a:p>
      </dgm:t>
    </dgm:pt>
    <dgm:pt modelId="{C6E45C63-1533-469D-A91E-390EE95BFF03}" type="parTrans" cxnId="{ECDFB9EB-C5AF-4D35-87C8-1437207E4744}">
      <dgm:prSet/>
      <dgm:spPr/>
    </dgm:pt>
    <dgm:pt modelId="{907ECEE9-8969-422D-9A6E-3D6C85345D52}" type="sibTrans" cxnId="{ECDFB9EB-C5AF-4D35-87C8-1437207E4744}">
      <dgm:prSet/>
      <dgm:spPr/>
    </dgm:pt>
    <dgm:pt modelId="{98A5E9CC-F5A9-4C3A-87DC-688416DF88E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smtClean="0">
              <a:ln>
                <a:noFill/>
              </a:ln>
              <a:solidFill>
                <a:schemeClr val="tx1"/>
              </a:solidFill>
              <a:effectLst/>
              <a:latin typeface="Arial" charset="0"/>
              <a:cs typeface="Arial" charset="0"/>
            </a:rPr>
            <a:t>مكتبة مبارك العامة</a:t>
          </a:r>
          <a:endParaRPr kumimoji="0" lang="en-US" b="0" i="0" u="none" strike="noStrike" cap="none" normalizeH="0" baseline="0" smtClean="0">
            <a:ln>
              <a:noFill/>
            </a:ln>
            <a:solidFill>
              <a:schemeClr val="tx1"/>
            </a:solidFill>
            <a:effectLst/>
            <a:latin typeface="Arial" charset="0"/>
            <a:cs typeface="Arial" charset="0"/>
          </a:endParaRPr>
        </a:p>
      </dgm:t>
    </dgm:pt>
    <dgm:pt modelId="{78F987B9-8E7E-4D09-9641-AD75646E94F1}" type="parTrans" cxnId="{9493B91D-E11F-4127-B462-3FCE9A4524B7}">
      <dgm:prSet/>
      <dgm:spPr/>
    </dgm:pt>
    <dgm:pt modelId="{96422C93-7BC4-4D74-B08A-571C7FC8659D}" type="sibTrans" cxnId="{9493B91D-E11F-4127-B462-3FCE9A4524B7}">
      <dgm:prSet/>
      <dgm:spPr/>
    </dgm:pt>
    <dgm:pt modelId="{AB05B2B2-DB51-495A-A4E1-05935772CF29}" type="pres">
      <dgm:prSet presAssocID="{A02E5AEA-274F-4F97-A75A-77AFB1DFC86F}" presName="hierChild1" presStyleCnt="0">
        <dgm:presLayoutVars>
          <dgm:orgChart val="1"/>
          <dgm:chPref val="1"/>
          <dgm:dir/>
          <dgm:animOne val="branch"/>
          <dgm:animLvl val="lvl"/>
          <dgm:resizeHandles/>
        </dgm:presLayoutVars>
      </dgm:prSet>
      <dgm:spPr/>
    </dgm:pt>
    <dgm:pt modelId="{5C945CFC-9CC1-420E-97FF-412CE92B5BEF}" type="pres">
      <dgm:prSet presAssocID="{6535E2F2-2864-496B-BA7E-2E7EA45D95AF}" presName="hierRoot1" presStyleCnt="0">
        <dgm:presLayoutVars>
          <dgm:hierBranch val="l"/>
        </dgm:presLayoutVars>
      </dgm:prSet>
      <dgm:spPr/>
    </dgm:pt>
    <dgm:pt modelId="{79649A8C-58A3-46E0-A7F6-E306CF3527EC}" type="pres">
      <dgm:prSet presAssocID="{6535E2F2-2864-496B-BA7E-2E7EA45D95AF}" presName="rootComposite1" presStyleCnt="0"/>
      <dgm:spPr/>
    </dgm:pt>
    <dgm:pt modelId="{3B5E8B5B-FFEE-48CB-B510-F9CAC027EECB}" type="pres">
      <dgm:prSet presAssocID="{6535E2F2-2864-496B-BA7E-2E7EA45D95AF}" presName="rootText1" presStyleLbl="node0" presStyleIdx="0" presStyleCnt="1">
        <dgm:presLayoutVars>
          <dgm:chPref val="3"/>
        </dgm:presLayoutVars>
      </dgm:prSet>
      <dgm:spPr/>
    </dgm:pt>
    <dgm:pt modelId="{76DB6B4D-BF6E-41B4-8E4C-7A551C7AD160}" type="pres">
      <dgm:prSet presAssocID="{6535E2F2-2864-496B-BA7E-2E7EA45D95AF}" presName="rootConnector1" presStyleLbl="node1" presStyleIdx="0" presStyleCnt="0"/>
      <dgm:spPr/>
    </dgm:pt>
    <dgm:pt modelId="{D74EE44B-BBE4-4F9C-950C-A0396D96FAE1}" type="pres">
      <dgm:prSet presAssocID="{6535E2F2-2864-496B-BA7E-2E7EA45D95AF}" presName="hierChild2" presStyleCnt="0"/>
      <dgm:spPr/>
    </dgm:pt>
    <dgm:pt modelId="{F5EDEC17-AAF8-48D4-A9D7-94A13F77D5D8}" type="pres">
      <dgm:prSet presAssocID="{8F41BE9A-165A-4226-ADED-18FAF07C5B3A}" presName="Name50" presStyleLbl="parChTrans1D2" presStyleIdx="0" presStyleCnt="3"/>
      <dgm:spPr/>
    </dgm:pt>
    <dgm:pt modelId="{C669DA3F-2519-4AF4-9C56-A5E50252ABA9}" type="pres">
      <dgm:prSet presAssocID="{9E62E648-9C21-4572-BCFF-CA3DEBF6E228}" presName="hierRoot2" presStyleCnt="0">
        <dgm:presLayoutVars>
          <dgm:hierBranch/>
        </dgm:presLayoutVars>
      </dgm:prSet>
      <dgm:spPr/>
    </dgm:pt>
    <dgm:pt modelId="{0E98A362-67D8-4B82-A204-DD0CD4AFC6A0}" type="pres">
      <dgm:prSet presAssocID="{9E62E648-9C21-4572-BCFF-CA3DEBF6E228}" presName="rootComposite" presStyleCnt="0"/>
      <dgm:spPr/>
    </dgm:pt>
    <dgm:pt modelId="{0B45C827-4B23-43B1-B49A-464BA1D1E709}" type="pres">
      <dgm:prSet presAssocID="{9E62E648-9C21-4572-BCFF-CA3DEBF6E228}" presName="rootText" presStyleLbl="node2" presStyleIdx="0" presStyleCnt="3">
        <dgm:presLayoutVars>
          <dgm:chPref val="3"/>
        </dgm:presLayoutVars>
      </dgm:prSet>
      <dgm:spPr/>
    </dgm:pt>
    <dgm:pt modelId="{8FBF832F-A8C0-45F6-B47B-8B95DB160ADF}" type="pres">
      <dgm:prSet presAssocID="{9E62E648-9C21-4572-BCFF-CA3DEBF6E228}" presName="rootConnector" presStyleLbl="node2" presStyleIdx="0" presStyleCnt="3"/>
      <dgm:spPr/>
    </dgm:pt>
    <dgm:pt modelId="{BE6ACAAA-AEAC-4649-8EB0-41AE5B922B47}" type="pres">
      <dgm:prSet presAssocID="{9E62E648-9C21-4572-BCFF-CA3DEBF6E228}" presName="hierChild4" presStyleCnt="0"/>
      <dgm:spPr/>
    </dgm:pt>
    <dgm:pt modelId="{020DFBCF-E1C6-4AF8-A200-2F2CBEE7DBCC}" type="pres">
      <dgm:prSet presAssocID="{9E62E648-9C21-4572-BCFF-CA3DEBF6E228}" presName="hierChild5" presStyleCnt="0"/>
      <dgm:spPr/>
    </dgm:pt>
    <dgm:pt modelId="{F2830695-02BE-4C60-8BBF-5EA8DBFBEDBD}" type="pres">
      <dgm:prSet presAssocID="{DA712D1E-CEC6-4A16-831E-BFC36785A958}" presName="Name50" presStyleLbl="parChTrans1D2" presStyleIdx="1" presStyleCnt="3"/>
      <dgm:spPr/>
    </dgm:pt>
    <dgm:pt modelId="{45C34614-012E-46F7-B0FC-FB71E8712E24}" type="pres">
      <dgm:prSet presAssocID="{E316C108-64BA-44F6-85A8-C50430709B46}" presName="hierRoot2" presStyleCnt="0">
        <dgm:presLayoutVars>
          <dgm:hierBranch/>
        </dgm:presLayoutVars>
      </dgm:prSet>
      <dgm:spPr/>
    </dgm:pt>
    <dgm:pt modelId="{B0265F4E-9229-4DBD-8E9E-925047996769}" type="pres">
      <dgm:prSet presAssocID="{E316C108-64BA-44F6-85A8-C50430709B46}" presName="rootComposite" presStyleCnt="0"/>
      <dgm:spPr/>
    </dgm:pt>
    <dgm:pt modelId="{E09D0D95-4AC6-40A7-9732-BCEE6F5EFD07}" type="pres">
      <dgm:prSet presAssocID="{E316C108-64BA-44F6-85A8-C50430709B46}" presName="rootText" presStyleLbl="node2" presStyleIdx="1" presStyleCnt="3">
        <dgm:presLayoutVars>
          <dgm:chPref val="3"/>
        </dgm:presLayoutVars>
      </dgm:prSet>
      <dgm:spPr/>
    </dgm:pt>
    <dgm:pt modelId="{D3AAD24A-9EBA-443A-B2D6-0C9C36AD9ED9}" type="pres">
      <dgm:prSet presAssocID="{E316C108-64BA-44F6-85A8-C50430709B46}" presName="rootConnector" presStyleLbl="node2" presStyleIdx="1" presStyleCnt="3"/>
      <dgm:spPr/>
    </dgm:pt>
    <dgm:pt modelId="{23BD5BFC-1B75-4326-B6B1-6D9D5F6FA8FF}" type="pres">
      <dgm:prSet presAssocID="{E316C108-64BA-44F6-85A8-C50430709B46}" presName="hierChild4" presStyleCnt="0"/>
      <dgm:spPr/>
    </dgm:pt>
    <dgm:pt modelId="{6B3F0326-F5C8-48BB-A786-D5DA928BB34F}" type="pres">
      <dgm:prSet presAssocID="{E316C108-64BA-44F6-85A8-C50430709B46}" presName="hierChild5" presStyleCnt="0"/>
      <dgm:spPr/>
    </dgm:pt>
    <dgm:pt modelId="{FE5BCA95-C825-466F-B09B-43346911254A}" type="pres">
      <dgm:prSet presAssocID="{A6062486-11DF-4708-BD49-6655A5981AA0}" presName="Name50" presStyleLbl="parChTrans1D2" presStyleIdx="2" presStyleCnt="3"/>
      <dgm:spPr/>
    </dgm:pt>
    <dgm:pt modelId="{0620BC3F-0D61-4F5A-9B23-972FC8A11093}" type="pres">
      <dgm:prSet presAssocID="{4131D6FE-1DA5-4FC7-BDCB-8D96800D0DB0}" presName="hierRoot2" presStyleCnt="0">
        <dgm:presLayoutVars>
          <dgm:hierBranch/>
        </dgm:presLayoutVars>
      </dgm:prSet>
      <dgm:spPr/>
    </dgm:pt>
    <dgm:pt modelId="{034EEF76-BB69-4A84-9C5D-774537F58FEF}" type="pres">
      <dgm:prSet presAssocID="{4131D6FE-1DA5-4FC7-BDCB-8D96800D0DB0}" presName="rootComposite" presStyleCnt="0"/>
      <dgm:spPr/>
    </dgm:pt>
    <dgm:pt modelId="{7EC6CEF4-6207-4181-9784-1C82BE6D29F6}" type="pres">
      <dgm:prSet presAssocID="{4131D6FE-1DA5-4FC7-BDCB-8D96800D0DB0}" presName="rootText" presStyleLbl="node2" presStyleIdx="2" presStyleCnt="3">
        <dgm:presLayoutVars>
          <dgm:chPref val="3"/>
        </dgm:presLayoutVars>
      </dgm:prSet>
      <dgm:spPr/>
    </dgm:pt>
    <dgm:pt modelId="{797527EF-082D-416B-9A45-BB89A6933155}" type="pres">
      <dgm:prSet presAssocID="{4131D6FE-1DA5-4FC7-BDCB-8D96800D0DB0}" presName="rootConnector" presStyleLbl="node2" presStyleIdx="2" presStyleCnt="3"/>
      <dgm:spPr/>
    </dgm:pt>
    <dgm:pt modelId="{A84B6573-94B0-41DA-81C0-E650EFAD419D}" type="pres">
      <dgm:prSet presAssocID="{4131D6FE-1DA5-4FC7-BDCB-8D96800D0DB0}" presName="hierChild4" presStyleCnt="0"/>
      <dgm:spPr/>
    </dgm:pt>
    <dgm:pt modelId="{A45003E2-FCE7-4306-AEB9-2FAFB13421C1}" type="pres">
      <dgm:prSet presAssocID="{4910794D-F265-4535-B55E-3B47AD1FDE97}" presName="Name35" presStyleLbl="parChTrans1D3" presStyleIdx="0" presStyleCnt="4"/>
      <dgm:spPr/>
    </dgm:pt>
    <dgm:pt modelId="{E7E6E772-736C-4809-BB1B-A38BF4B2306E}" type="pres">
      <dgm:prSet presAssocID="{80698E4A-20CC-4FF6-9555-50F69EAE5001}" presName="hierRoot2" presStyleCnt="0">
        <dgm:presLayoutVars>
          <dgm:hierBranch val="r"/>
        </dgm:presLayoutVars>
      </dgm:prSet>
      <dgm:spPr/>
    </dgm:pt>
    <dgm:pt modelId="{72E7159B-521C-4AF9-99B5-E7A0FBDBAF40}" type="pres">
      <dgm:prSet presAssocID="{80698E4A-20CC-4FF6-9555-50F69EAE5001}" presName="rootComposite" presStyleCnt="0"/>
      <dgm:spPr/>
    </dgm:pt>
    <dgm:pt modelId="{AD4021F6-2313-4944-9672-EEA63B27F64F}" type="pres">
      <dgm:prSet presAssocID="{80698E4A-20CC-4FF6-9555-50F69EAE5001}" presName="rootText" presStyleLbl="node3" presStyleIdx="0" presStyleCnt="4">
        <dgm:presLayoutVars>
          <dgm:chPref val="3"/>
        </dgm:presLayoutVars>
      </dgm:prSet>
      <dgm:spPr/>
    </dgm:pt>
    <dgm:pt modelId="{F938B204-8638-4921-88BE-6363D06949A3}" type="pres">
      <dgm:prSet presAssocID="{80698E4A-20CC-4FF6-9555-50F69EAE5001}" presName="rootConnector" presStyleLbl="node3" presStyleIdx="0" presStyleCnt="4"/>
      <dgm:spPr/>
    </dgm:pt>
    <dgm:pt modelId="{9A05F8E5-63DD-43D1-AAA2-7D23DFEE0321}" type="pres">
      <dgm:prSet presAssocID="{80698E4A-20CC-4FF6-9555-50F69EAE5001}" presName="hierChild4" presStyleCnt="0"/>
      <dgm:spPr/>
    </dgm:pt>
    <dgm:pt modelId="{B66AC7CF-50B6-40B8-AE22-8CFBCA38C886}" type="pres">
      <dgm:prSet presAssocID="{80698E4A-20CC-4FF6-9555-50F69EAE5001}" presName="hierChild5" presStyleCnt="0"/>
      <dgm:spPr/>
    </dgm:pt>
    <dgm:pt modelId="{6C10327F-A3E9-4754-B36C-FDCC651C9C7A}" type="pres">
      <dgm:prSet presAssocID="{65FCA63B-D476-4E18-A476-14186852BAE0}" presName="Name35" presStyleLbl="parChTrans1D3" presStyleIdx="1" presStyleCnt="4"/>
      <dgm:spPr/>
    </dgm:pt>
    <dgm:pt modelId="{37BB69BB-8A88-41A6-81E9-FAFA45C416D0}" type="pres">
      <dgm:prSet presAssocID="{BD226F62-7F0C-4188-8225-6B4DD7D46923}" presName="hierRoot2" presStyleCnt="0">
        <dgm:presLayoutVars>
          <dgm:hierBranch val="r"/>
        </dgm:presLayoutVars>
      </dgm:prSet>
      <dgm:spPr/>
    </dgm:pt>
    <dgm:pt modelId="{06F7AA81-E97D-4A96-B9D4-0933EB1AB9DB}" type="pres">
      <dgm:prSet presAssocID="{BD226F62-7F0C-4188-8225-6B4DD7D46923}" presName="rootComposite" presStyleCnt="0"/>
      <dgm:spPr/>
    </dgm:pt>
    <dgm:pt modelId="{9A2CD627-F298-4B89-A1A7-A18B6D55E898}" type="pres">
      <dgm:prSet presAssocID="{BD226F62-7F0C-4188-8225-6B4DD7D46923}" presName="rootText" presStyleLbl="node3" presStyleIdx="1" presStyleCnt="4">
        <dgm:presLayoutVars>
          <dgm:chPref val="3"/>
        </dgm:presLayoutVars>
      </dgm:prSet>
      <dgm:spPr/>
    </dgm:pt>
    <dgm:pt modelId="{387B7704-66C4-4458-816B-8B9349E947BB}" type="pres">
      <dgm:prSet presAssocID="{BD226F62-7F0C-4188-8225-6B4DD7D46923}" presName="rootConnector" presStyleLbl="node3" presStyleIdx="1" presStyleCnt="4"/>
      <dgm:spPr/>
    </dgm:pt>
    <dgm:pt modelId="{2E69437B-41EF-48F7-9613-0635EADE3257}" type="pres">
      <dgm:prSet presAssocID="{BD226F62-7F0C-4188-8225-6B4DD7D46923}" presName="hierChild4" presStyleCnt="0"/>
      <dgm:spPr/>
    </dgm:pt>
    <dgm:pt modelId="{4527D201-9116-4A82-847A-0AF079BDF5FF}" type="pres">
      <dgm:prSet presAssocID="{BD226F62-7F0C-4188-8225-6B4DD7D46923}" presName="hierChild5" presStyleCnt="0"/>
      <dgm:spPr/>
    </dgm:pt>
    <dgm:pt modelId="{222576F4-EF55-4D41-85DB-4CA7E890D174}" type="pres">
      <dgm:prSet presAssocID="{C6E45C63-1533-469D-A91E-390EE95BFF03}" presName="Name35" presStyleLbl="parChTrans1D3" presStyleIdx="2" presStyleCnt="4"/>
      <dgm:spPr/>
    </dgm:pt>
    <dgm:pt modelId="{81938A6A-85A9-4F95-AAEB-E62501CB9181}" type="pres">
      <dgm:prSet presAssocID="{31DBC32F-1150-4B20-91FC-3B2D011663BF}" presName="hierRoot2" presStyleCnt="0">
        <dgm:presLayoutVars>
          <dgm:hierBranch val="r"/>
        </dgm:presLayoutVars>
      </dgm:prSet>
      <dgm:spPr/>
    </dgm:pt>
    <dgm:pt modelId="{4511C648-BB37-44C5-83A4-13DE8A969C9D}" type="pres">
      <dgm:prSet presAssocID="{31DBC32F-1150-4B20-91FC-3B2D011663BF}" presName="rootComposite" presStyleCnt="0"/>
      <dgm:spPr/>
    </dgm:pt>
    <dgm:pt modelId="{DD55EF95-D15D-4F47-B07B-00D35A22A7BC}" type="pres">
      <dgm:prSet presAssocID="{31DBC32F-1150-4B20-91FC-3B2D011663BF}" presName="rootText" presStyleLbl="node3" presStyleIdx="2" presStyleCnt="4">
        <dgm:presLayoutVars>
          <dgm:chPref val="3"/>
        </dgm:presLayoutVars>
      </dgm:prSet>
      <dgm:spPr/>
    </dgm:pt>
    <dgm:pt modelId="{C3341645-9FC6-4833-AFC8-86BD1046FCC8}" type="pres">
      <dgm:prSet presAssocID="{31DBC32F-1150-4B20-91FC-3B2D011663BF}" presName="rootConnector" presStyleLbl="node3" presStyleIdx="2" presStyleCnt="4"/>
      <dgm:spPr/>
    </dgm:pt>
    <dgm:pt modelId="{6A50D350-EE19-4340-90A7-55A56EA22D6F}" type="pres">
      <dgm:prSet presAssocID="{31DBC32F-1150-4B20-91FC-3B2D011663BF}" presName="hierChild4" presStyleCnt="0"/>
      <dgm:spPr/>
    </dgm:pt>
    <dgm:pt modelId="{7D51CAD3-4206-46E5-B826-051F66F8A65A}" type="pres">
      <dgm:prSet presAssocID="{31DBC32F-1150-4B20-91FC-3B2D011663BF}" presName="hierChild5" presStyleCnt="0"/>
      <dgm:spPr/>
    </dgm:pt>
    <dgm:pt modelId="{FCC45C45-25D8-47EC-AD6C-DC396095F819}" type="pres">
      <dgm:prSet presAssocID="{78F987B9-8E7E-4D09-9641-AD75646E94F1}" presName="Name35" presStyleLbl="parChTrans1D3" presStyleIdx="3" presStyleCnt="4"/>
      <dgm:spPr/>
    </dgm:pt>
    <dgm:pt modelId="{3A7419AF-3F79-4D49-98A6-2B8849EA2987}" type="pres">
      <dgm:prSet presAssocID="{98A5E9CC-F5A9-4C3A-87DC-688416DF88E0}" presName="hierRoot2" presStyleCnt="0">
        <dgm:presLayoutVars>
          <dgm:hierBranch val="r"/>
        </dgm:presLayoutVars>
      </dgm:prSet>
      <dgm:spPr/>
    </dgm:pt>
    <dgm:pt modelId="{E48BD7CB-CD8D-4B41-AD04-B45C8EB8B1E7}" type="pres">
      <dgm:prSet presAssocID="{98A5E9CC-F5A9-4C3A-87DC-688416DF88E0}" presName="rootComposite" presStyleCnt="0"/>
      <dgm:spPr/>
    </dgm:pt>
    <dgm:pt modelId="{782BA6CB-5C31-4C8A-B7EB-91D85CE66D0E}" type="pres">
      <dgm:prSet presAssocID="{98A5E9CC-F5A9-4C3A-87DC-688416DF88E0}" presName="rootText" presStyleLbl="node3" presStyleIdx="3" presStyleCnt="4">
        <dgm:presLayoutVars>
          <dgm:chPref val="3"/>
        </dgm:presLayoutVars>
      </dgm:prSet>
      <dgm:spPr/>
    </dgm:pt>
    <dgm:pt modelId="{49233B62-22A5-4ACA-944A-F65CEE698AB0}" type="pres">
      <dgm:prSet presAssocID="{98A5E9CC-F5A9-4C3A-87DC-688416DF88E0}" presName="rootConnector" presStyleLbl="node3" presStyleIdx="3" presStyleCnt="4"/>
      <dgm:spPr/>
    </dgm:pt>
    <dgm:pt modelId="{CDA5BC6A-963C-4153-A5F4-E8ECFF0BC762}" type="pres">
      <dgm:prSet presAssocID="{98A5E9CC-F5A9-4C3A-87DC-688416DF88E0}" presName="hierChild4" presStyleCnt="0"/>
      <dgm:spPr/>
    </dgm:pt>
    <dgm:pt modelId="{756215BA-1D2D-4842-8BB9-00680089B0C1}" type="pres">
      <dgm:prSet presAssocID="{98A5E9CC-F5A9-4C3A-87DC-688416DF88E0}" presName="hierChild5" presStyleCnt="0"/>
      <dgm:spPr/>
    </dgm:pt>
    <dgm:pt modelId="{E19B0B1D-404A-41F5-9B80-CA8D078CCB55}" type="pres">
      <dgm:prSet presAssocID="{4131D6FE-1DA5-4FC7-BDCB-8D96800D0DB0}" presName="hierChild5" presStyleCnt="0"/>
      <dgm:spPr/>
    </dgm:pt>
    <dgm:pt modelId="{A4199EE9-6D29-4458-94DE-ED47D8A40CAC}" type="pres">
      <dgm:prSet presAssocID="{6535E2F2-2864-496B-BA7E-2E7EA45D95AF}" presName="hierChild3" presStyleCnt="0"/>
      <dgm:spPr/>
    </dgm:pt>
  </dgm:ptLst>
  <dgm:cxnLst>
    <dgm:cxn modelId="{B6A2346D-B9DE-46D8-AD14-0379D71E7C9C}" type="presOf" srcId="{E316C108-64BA-44F6-85A8-C50430709B46}" destId="{D3AAD24A-9EBA-443A-B2D6-0C9C36AD9ED9}" srcOrd="1" destOrd="0" presId="urn:microsoft.com/office/officeart/2005/8/layout/orgChart1"/>
    <dgm:cxn modelId="{C15DE7C0-97F1-47DC-A703-D335DD4E0689}" type="presOf" srcId="{65FCA63B-D476-4E18-A476-14186852BAE0}" destId="{6C10327F-A3E9-4754-B36C-FDCC651C9C7A}" srcOrd="0" destOrd="0" presId="urn:microsoft.com/office/officeart/2005/8/layout/orgChart1"/>
    <dgm:cxn modelId="{7F731408-8265-4568-B4DF-BD5D3BFCD8D0}" type="presOf" srcId="{4910794D-F265-4535-B55E-3B47AD1FDE97}" destId="{A45003E2-FCE7-4306-AEB9-2FAFB13421C1}" srcOrd="0" destOrd="0" presId="urn:microsoft.com/office/officeart/2005/8/layout/orgChart1"/>
    <dgm:cxn modelId="{B1B58EA9-8BCF-440E-91D8-13823D83D0DD}" srcId="{A02E5AEA-274F-4F97-A75A-77AFB1DFC86F}" destId="{6535E2F2-2864-496B-BA7E-2E7EA45D95AF}" srcOrd="0" destOrd="0" parTransId="{75D179FE-9227-42C7-8651-FC7BBE70BEC9}" sibTransId="{4B4B9166-7DB7-4A87-86FC-2A7FBEAC2AC1}"/>
    <dgm:cxn modelId="{D5D72E65-F696-448E-B932-2FCA5BAC9B8B}" type="presOf" srcId="{80698E4A-20CC-4FF6-9555-50F69EAE5001}" destId="{AD4021F6-2313-4944-9672-EEA63B27F64F}" srcOrd="0" destOrd="0" presId="urn:microsoft.com/office/officeart/2005/8/layout/orgChart1"/>
    <dgm:cxn modelId="{BF146A16-8147-42EF-8E00-30EE6A18B308}" type="presOf" srcId="{6535E2F2-2864-496B-BA7E-2E7EA45D95AF}" destId="{76DB6B4D-BF6E-41B4-8E4C-7A551C7AD160}" srcOrd="1" destOrd="0" presId="urn:microsoft.com/office/officeart/2005/8/layout/orgChart1"/>
    <dgm:cxn modelId="{724746F2-792F-41D4-B7D6-8455F04622DB}" type="presOf" srcId="{E316C108-64BA-44F6-85A8-C50430709B46}" destId="{E09D0D95-4AC6-40A7-9732-BCEE6F5EFD07}" srcOrd="0" destOrd="0" presId="urn:microsoft.com/office/officeart/2005/8/layout/orgChart1"/>
    <dgm:cxn modelId="{39E0734C-3EF0-4618-85A1-F69E5B46599E}" type="presOf" srcId="{DA712D1E-CEC6-4A16-831E-BFC36785A958}" destId="{F2830695-02BE-4C60-8BBF-5EA8DBFBEDBD}" srcOrd="0" destOrd="0" presId="urn:microsoft.com/office/officeart/2005/8/layout/orgChart1"/>
    <dgm:cxn modelId="{1AFD5A17-CB39-487F-AA85-22658099BD46}" type="presOf" srcId="{4131D6FE-1DA5-4FC7-BDCB-8D96800D0DB0}" destId="{797527EF-082D-416B-9A45-BB89A6933155}" srcOrd="1" destOrd="0" presId="urn:microsoft.com/office/officeart/2005/8/layout/orgChart1"/>
    <dgm:cxn modelId="{9493B91D-E11F-4127-B462-3FCE9A4524B7}" srcId="{4131D6FE-1DA5-4FC7-BDCB-8D96800D0DB0}" destId="{98A5E9CC-F5A9-4C3A-87DC-688416DF88E0}" srcOrd="3" destOrd="0" parTransId="{78F987B9-8E7E-4D09-9641-AD75646E94F1}" sibTransId="{96422C93-7BC4-4D74-B08A-571C7FC8659D}"/>
    <dgm:cxn modelId="{3E6B78AA-30DC-4240-A102-578021C8D92C}" type="presOf" srcId="{4131D6FE-1DA5-4FC7-BDCB-8D96800D0DB0}" destId="{7EC6CEF4-6207-4181-9784-1C82BE6D29F6}" srcOrd="0" destOrd="0" presId="urn:microsoft.com/office/officeart/2005/8/layout/orgChart1"/>
    <dgm:cxn modelId="{ECDFB9EB-C5AF-4D35-87C8-1437207E4744}" srcId="{4131D6FE-1DA5-4FC7-BDCB-8D96800D0DB0}" destId="{31DBC32F-1150-4B20-91FC-3B2D011663BF}" srcOrd="2" destOrd="0" parTransId="{C6E45C63-1533-469D-A91E-390EE95BFF03}" sibTransId="{907ECEE9-8969-422D-9A6E-3D6C85345D52}"/>
    <dgm:cxn modelId="{9B5D5496-62C8-4711-B741-9082F6956C8A}" type="presOf" srcId="{31DBC32F-1150-4B20-91FC-3B2D011663BF}" destId="{C3341645-9FC6-4833-AFC8-86BD1046FCC8}" srcOrd="1" destOrd="0" presId="urn:microsoft.com/office/officeart/2005/8/layout/orgChart1"/>
    <dgm:cxn modelId="{149648D2-8BD7-437F-B61E-568A636131D5}" type="presOf" srcId="{8F41BE9A-165A-4226-ADED-18FAF07C5B3A}" destId="{F5EDEC17-AAF8-48D4-A9D7-94A13F77D5D8}" srcOrd="0" destOrd="0" presId="urn:microsoft.com/office/officeart/2005/8/layout/orgChart1"/>
    <dgm:cxn modelId="{B15ADF20-BDB7-4D26-A19F-8389E07E3588}" type="presOf" srcId="{6535E2F2-2864-496B-BA7E-2E7EA45D95AF}" destId="{3B5E8B5B-FFEE-48CB-B510-F9CAC027EECB}" srcOrd="0" destOrd="0" presId="urn:microsoft.com/office/officeart/2005/8/layout/orgChart1"/>
    <dgm:cxn modelId="{6A57F6D0-BEAB-40BC-90A6-42E5305936C0}" srcId="{6535E2F2-2864-496B-BA7E-2E7EA45D95AF}" destId="{9E62E648-9C21-4572-BCFF-CA3DEBF6E228}" srcOrd="0" destOrd="0" parTransId="{8F41BE9A-165A-4226-ADED-18FAF07C5B3A}" sibTransId="{2890D619-2F3D-4F94-A931-C92BB0EEC779}"/>
    <dgm:cxn modelId="{91A79868-FBA5-4BE9-B0FA-921031A08C72}" srcId="{6535E2F2-2864-496B-BA7E-2E7EA45D95AF}" destId="{E316C108-64BA-44F6-85A8-C50430709B46}" srcOrd="1" destOrd="0" parTransId="{DA712D1E-CEC6-4A16-831E-BFC36785A958}" sibTransId="{026DAD4E-17F6-4477-87DB-52B3813FC671}"/>
    <dgm:cxn modelId="{5D345FAF-CAA2-4DAD-80F0-307E97B129F7}" type="presOf" srcId="{BD226F62-7F0C-4188-8225-6B4DD7D46923}" destId="{9A2CD627-F298-4B89-A1A7-A18B6D55E898}" srcOrd="0" destOrd="0" presId="urn:microsoft.com/office/officeart/2005/8/layout/orgChart1"/>
    <dgm:cxn modelId="{2DF96816-27E1-4E8E-A949-32DC8EC37AA4}" type="presOf" srcId="{BD226F62-7F0C-4188-8225-6B4DD7D46923}" destId="{387B7704-66C4-4458-816B-8B9349E947BB}" srcOrd="1" destOrd="0" presId="urn:microsoft.com/office/officeart/2005/8/layout/orgChart1"/>
    <dgm:cxn modelId="{21CEA2F9-1C6A-41DE-AD88-D22F47760C5D}" type="presOf" srcId="{9E62E648-9C21-4572-BCFF-CA3DEBF6E228}" destId="{8FBF832F-A8C0-45F6-B47B-8B95DB160ADF}" srcOrd="1" destOrd="0" presId="urn:microsoft.com/office/officeart/2005/8/layout/orgChart1"/>
    <dgm:cxn modelId="{B528FBEE-08F3-4886-A515-92228AB10119}" srcId="{4131D6FE-1DA5-4FC7-BDCB-8D96800D0DB0}" destId="{BD226F62-7F0C-4188-8225-6B4DD7D46923}" srcOrd="1" destOrd="0" parTransId="{65FCA63B-D476-4E18-A476-14186852BAE0}" sibTransId="{28E4D91C-51CD-4CE8-B223-A2A218DCC93B}"/>
    <dgm:cxn modelId="{F28B0B1B-0760-4373-A42F-05DC2C024BF3}" type="presOf" srcId="{98A5E9CC-F5A9-4C3A-87DC-688416DF88E0}" destId="{49233B62-22A5-4ACA-944A-F65CEE698AB0}" srcOrd="1" destOrd="0" presId="urn:microsoft.com/office/officeart/2005/8/layout/orgChart1"/>
    <dgm:cxn modelId="{D6A713DC-DC28-46B4-B491-993C6B917E9F}" type="presOf" srcId="{A6062486-11DF-4708-BD49-6655A5981AA0}" destId="{FE5BCA95-C825-466F-B09B-43346911254A}" srcOrd="0" destOrd="0" presId="urn:microsoft.com/office/officeart/2005/8/layout/orgChart1"/>
    <dgm:cxn modelId="{654A8492-2988-4BE1-A054-1EE0380F9056}" srcId="{6535E2F2-2864-496B-BA7E-2E7EA45D95AF}" destId="{4131D6FE-1DA5-4FC7-BDCB-8D96800D0DB0}" srcOrd="2" destOrd="0" parTransId="{A6062486-11DF-4708-BD49-6655A5981AA0}" sibTransId="{D52E7D97-EB0C-466E-984D-16A4D7D4A443}"/>
    <dgm:cxn modelId="{284CC42A-AFBD-4F44-84E5-3EDADB4C38D3}" type="presOf" srcId="{98A5E9CC-F5A9-4C3A-87DC-688416DF88E0}" destId="{782BA6CB-5C31-4C8A-B7EB-91D85CE66D0E}" srcOrd="0" destOrd="0" presId="urn:microsoft.com/office/officeart/2005/8/layout/orgChart1"/>
    <dgm:cxn modelId="{170CE967-5AD0-4D92-84DB-A79EEA222FBC}" type="presOf" srcId="{9E62E648-9C21-4572-BCFF-CA3DEBF6E228}" destId="{0B45C827-4B23-43B1-B49A-464BA1D1E709}" srcOrd="0" destOrd="0" presId="urn:microsoft.com/office/officeart/2005/8/layout/orgChart1"/>
    <dgm:cxn modelId="{5B06CD64-4B1E-49AC-966A-3928FA43BE37}" srcId="{4131D6FE-1DA5-4FC7-BDCB-8D96800D0DB0}" destId="{80698E4A-20CC-4FF6-9555-50F69EAE5001}" srcOrd="0" destOrd="0" parTransId="{4910794D-F265-4535-B55E-3B47AD1FDE97}" sibTransId="{EC3DFC6B-6B4B-499C-9117-1F8618FDADEF}"/>
    <dgm:cxn modelId="{43C7024A-6A28-445E-BA57-6C04B6A7FB2B}" type="presOf" srcId="{80698E4A-20CC-4FF6-9555-50F69EAE5001}" destId="{F938B204-8638-4921-88BE-6363D06949A3}" srcOrd="1" destOrd="0" presId="urn:microsoft.com/office/officeart/2005/8/layout/orgChart1"/>
    <dgm:cxn modelId="{54EAEAB2-4898-4437-ACB7-F5AE7C22045A}" type="presOf" srcId="{78F987B9-8E7E-4D09-9641-AD75646E94F1}" destId="{FCC45C45-25D8-47EC-AD6C-DC396095F819}" srcOrd="0" destOrd="0" presId="urn:microsoft.com/office/officeart/2005/8/layout/orgChart1"/>
    <dgm:cxn modelId="{E66C37E9-268D-494A-B782-3AFE6B614B05}" type="presOf" srcId="{C6E45C63-1533-469D-A91E-390EE95BFF03}" destId="{222576F4-EF55-4D41-85DB-4CA7E890D174}" srcOrd="0" destOrd="0" presId="urn:microsoft.com/office/officeart/2005/8/layout/orgChart1"/>
    <dgm:cxn modelId="{E8717471-D15D-47B7-9B1B-9A12B8C859FC}" type="presOf" srcId="{A02E5AEA-274F-4F97-A75A-77AFB1DFC86F}" destId="{AB05B2B2-DB51-495A-A4E1-05935772CF29}" srcOrd="0" destOrd="0" presId="urn:microsoft.com/office/officeart/2005/8/layout/orgChart1"/>
    <dgm:cxn modelId="{517BB773-B3B4-4E79-96D0-4736E3BF458B}" type="presOf" srcId="{31DBC32F-1150-4B20-91FC-3B2D011663BF}" destId="{DD55EF95-D15D-4F47-B07B-00D35A22A7BC}" srcOrd="0" destOrd="0" presId="urn:microsoft.com/office/officeart/2005/8/layout/orgChart1"/>
    <dgm:cxn modelId="{06A30727-BEDE-484A-9BB2-1137F46BE62E}" type="presParOf" srcId="{AB05B2B2-DB51-495A-A4E1-05935772CF29}" destId="{5C945CFC-9CC1-420E-97FF-412CE92B5BEF}" srcOrd="0" destOrd="0" presId="urn:microsoft.com/office/officeart/2005/8/layout/orgChart1"/>
    <dgm:cxn modelId="{F331A08A-CA6C-4ACE-B1BC-D279DBAFFE04}" type="presParOf" srcId="{5C945CFC-9CC1-420E-97FF-412CE92B5BEF}" destId="{79649A8C-58A3-46E0-A7F6-E306CF3527EC}" srcOrd="0" destOrd="0" presId="urn:microsoft.com/office/officeart/2005/8/layout/orgChart1"/>
    <dgm:cxn modelId="{521A1C91-009B-419F-A553-A6319784D805}" type="presParOf" srcId="{79649A8C-58A3-46E0-A7F6-E306CF3527EC}" destId="{3B5E8B5B-FFEE-48CB-B510-F9CAC027EECB}" srcOrd="0" destOrd="0" presId="urn:microsoft.com/office/officeart/2005/8/layout/orgChart1"/>
    <dgm:cxn modelId="{72727D1D-ECC1-4210-B226-0E430D448BA6}" type="presParOf" srcId="{79649A8C-58A3-46E0-A7F6-E306CF3527EC}" destId="{76DB6B4D-BF6E-41B4-8E4C-7A551C7AD160}" srcOrd="1" destOrd="0" presId="urn:microsoft.com/office/officeart/2005/8/layout/orgChart1"/>
    <dgm:cxn modelId="{5CFA0F61-140C-4B5B-A4F8-5E2E8181D664}" type="presParOf" srcId="{5C945CFC-9CC1-420E-97FF-412CE92B5BEF}" destId="{D74EE44B-BBE4-4F9C-950C-A0396D96FAE1}" srcOrd="1" destOrd="0" presId="urn:microsoft.com/office/officeart/2005/8/layout/orgChart1"/>
    <dgm:cxn modelId="{888BE670-2730-4AB0-9BF8-2234605D2A29}" type="presParOf" srcId="{D74EE44B-BBE4-4F9C-950C-A0396D96FAE1}" destId="{F5EDEC17-AAF8-48D4-A9D7-94A13F77D5D8}" srcOrd="0" destOrd="0" presId="urn:microsoft.com/office/officeart/2005/8/layout/orgChart1"/>
    <dgm:cxn modelId="{5CEA3207-AB4D-4D4F-B21D-9760966DF578}" type="presParOf" srcId="{D74EE44B-BBE4-4F9C-950C-A0396D96FAE1}" destId="{C669DA3F-2519-4AF4-9C56-A5E50252ABA9}" srcOrd="1" destOrd="0" presId="urn:microsoft.com/office/officeart/2005/8/layout/orgChart1"/>
    <dgm:cxn modelId="{CD9F6A04-02D1-41A7-81FD-C3965DD0BA13}" type="presParOf" srcId="{C669DA3F-2519-4AF4-9C56-A5E50252ABA9}" destId="{0E98A362-67D8-4B82-A204-DD0CD4AFC6A0}" srcOrd="0" destOrd="0" presId="urn:microsoft.com/office/officeart/2005/8/layout/orgChart1"/>
    <dgm:cxn modelId="{BD30547B-4BF6-4772-894F-F76990894692}" type="presParOf" srcId="{0E98A362-67D8-4B82-A204-DD0CD4AFC6A0}" destId="{0B45C827-4B23-43B1-B49A-464BA1D1E709}" srcOrd="0" destOrd="0" presId="urn:microsoft.com/office/officeart/2005/8/layout/orgChart1"/>
    <dgm:cxn modelId="{10C38DBD-10F4-4353-A8BF-40911193A14A}" type="presParOf" srcId="{0E98A362-67D8-4B82-A204-DD0CD4AFC6A0}" destId="{8FBF832F-A8C0-45F6-B47B-8B95DB160ADF}" srcOrd="1" destOrd="0" presId="urn:microsoft.com/office/officeart/2005/8/layout/orgChart1"/>
    <dgm:cxn modelId="{550B76BB-90D2-49EE-A646-3BDAD6E3E909}" type="presParOf" srcId="{C669DA3F-2519-4AF4-9C56-A5E50252ABA9}" destId="{BE6ACAAA-AEAC-4649-8EB0-41AE5B922B47}" srcOrd="1" destOrd="0" presId="urn:microsoft.com/office/officeart/2005/8/layout/orgChart1"/>
    <dgm:cxn modelId="{D84072C0-0930-4B46-A88F-260B7B98C1D2}" type="presParOf" srcId="{C669DA3F-2519-4AF4-9C56-A5E50252ABA9}" destId="{020DFBCF-E1C6-4AF8-A200-2F2CBEE7DBCC}" srcOrd="2" destOrd="0" presId="urn:microsoft.com/office/officeart/2005/8/layout/orgChart1"/>
    <dgm:cxn modelId="{50EE385E-91FB-4163-BE93-35F09AD9A40E}" type="presParOf" srcId="{D74EE44B-BBE4-4F9C-950C-A0396D96FAE1}" destId="{F2830695-02BE-4C60-8BBF-5EA8DBFBEDBD}" srcOrd="2" destOrd="0" presId="urn:microsoft.com/office/officeart/2005/8/layout/orgChart1"/>
    <dgm:cxn modelId="{FF8B423D-67CF-4694-88F3-29773074F7A5}" type="presParOf" srcId="{D74EE44B-BBE4-4F9C-950C-A0396D96FAE1}" destId="{45C34614-012E-46F7-B0FC-FB71E8712E24}" srcOrd="3" destOrd="0" presId="urn:microsoft.com/office/officeart/2005/8/layout/orgChart1"/>
    <dgm:cxn modelId="{E28CD8FD-1D0A-406D-8104-3EC8DC6A5F4E}" type="presParOf" srcId="{45C34614-012E-46F7-B0FC-FB71E8712E24}" destId="{B0265F4E-9229-4DBD-8E9E-925047996769}" srcOrd="0" destOrd="0" presId="urn:microsoft.com/office/officeart/2005/8/layout/orgChart1"/>
    <dgm:cxn modelId="{E85749D5-F2C1-469F-9AEE-D32774F6DEE6}" type="presParOf" srcId="{B0265F4E-9229-4DBD-8E9E-925047996769}" destId="{E09D0D95-4AC6-40A7-9732-BCEE6F5EFD07}" srcOrd="0" destOrd="0" presId="urn:microsoft.com/office/officeart/2005/8/layout/orgChart1"/>
    <dgm:cxn modelId="{D2574DB4-5364-4FE4-8C34-665C377F33F6}" type="presParOf" srcId="{B0265F4E-9229-4DBD-8E9E-925047996769}" destId="{D3AAD24A-9EBA-443A-B2D6-0C9C36AD9ED9}" srcOrd="1" destOrd="0" presId="urn:microsoft.com/office/officeart/2005/8/layout/orgChart1"/>
    <dgm:cxn modelId="{8F66B2F8-1F48-4FBB-AA19-AEFB0FCE103B}" type="presParOf" srcId="{45C34614-012E-46F7-B0FC-FB71E8712E24}" destId="{23BD5BFC-1B75-4326-B6B1-6D9D5F6FA8FF}" srcOrd="1" destOrd="0" presId="urn:microsoft.com/office/officeart/2005/8/layout/orgChart1"/>
    <dgm:cxn modelId="{1E1EC880-706A-4766-9C5B-2C71D5A692DD}" type="presParOf" srcId="{45C34614-012E-46F7-B0FC-FB71E8712E24}" destId="{6B3F0326-F5C8-48BB-A786-D5DA928BB34F}" srcOrd="2" destOrd="0" presId="urn:microsoft.com/office/officeart/2005/8/layout/orgChart1"/>
    <dgm:cxn modelId="{F38E135E-7608-4BAA-BB11-5A69DBC923D3}" type="presParOf" srcId="{D74EE44B-BBE4-4F9C-950C-A0396D96FAE1}" destId="{FE5BCA95-C825-466F-B09B-43346911254A}" srcOrd="4" destOrd="0" presId="urn:microsoft.com/office/officeart/2005/8/layout/orgChart1"/>
    <dgm:cxn modelId="{0C9E1F0B-9FF3-4AF7-BCCB-9013BD61BD94}" type="presParOf" srcId="{D74EE44B-BBE4-4F9C-950C-A0396D96FAE1}" destId="{0620BC3F-0D61-4F5A-9B23-972FC8A11093}" srcOrd="5" destOrd="0" presId="urn:microsoft.com/office/officeart/2005/8/layout/orgChart1"/>
    <dgm:cxn modelId="{BFAA385B-FA4C-40D1-AE3F-C5205D5B58FF}" type="presParOf" srcId="{0620BC3F-0D61-4F5A-9B23-972FC8A11093}" destId="{034EEF76-BB69-4A84-9C5D-774537F58FEF}" srcOrd="0" destOrd="0" presId="urn:microsoft.com/office/officeart/2005/8/layout/orgChart1"/>
    <dgm:cxn modelId="{4971AFE4-AB42-4B85-B5DC-3D8AA9BA7415}" type="presParOf" srcId="{034EEF76-BB69-4A84-9C5D-774537F58FEF}" destId="{7EC6CEF4-6207-4181-9784-1C82BE6D29F6}" srcOrd="0" destOrd="0" presId="urn:microsoft.com/office/officeart/2005/8/layout/orgChart1"/>
    <dgm:cxn modelId="{BBC2F5C5-FCA1-4A7D-8CB4-0FC1C1BA5568}" type="presParOf" srcId="{034EEF76-BB69-4A84-9C5D-774537F58FEF}" destId="{797527EF-082D-416B-9A45-BB89A6933155}" srcOrd="1" destOrd="0" presId="urn:microsoft.com/office/officeart/2005/8/layout/orgChart1"/>
    <dgm:cxn modelId="{7B9CB9D0-DC4E-4560-A898-73ED5706EEC3}" type="presParOf" srcId="{0620BC3F-0D61-4F5A-9B23-972FC8A11093}" destId="{A84B6573-94B0-41DA-81C0-E650EFAD419D}" srcOrd="1" destOrd="0" presId="urn:microsoft.com/office/officeart/2005/8/layout/orgChart1"/>
    <dgm:cxn modelId="{F7A33F6C-1E69-42A7-82FA-335A8B8BDE3A}" type="presParOf" srcId="{A84B6573-94B0-41DA-81C0-E650EFAD419D}" destId="{A45003E2-FCE7-4306-AEB9-2FAFB13421C1}" srcOrd="0" destOrd="0" presId="urn:microsoft.com/office/officeart/2005/8/layout/orgChart1"/>
    <dgm:cxn modelId="{DC7112C7-D921-4D23-A4F0-E0B46A35936F}" type="presParOf" srcId="{A84B6573-94B0-41DA-81C0-E650EFAD419D}" destId="{E7E6E772-736C-4809-BB1B-A38BF4B2306E}" srcOrd="1" destOrd="0" presId="urn:microsoft.com/office/officeart/2005/8/layout/orgChart1"/>
    <dgm:cxn modelId="{6C7E06D6-3415-4FB7-BB3F-DA487420CEA5}" type="presParOf" srcId="{E7E6E772-736C-4809-BB1B-A38BF4B2306E}" destId="{72E7159B-521C-4AF9-99B5-E7A0FBDBAF40}" srcOrd="0" destOrd="0" presId="urn:microsoft.com/office/officeart/2005/8/layout/orgChart1"/>
    <dgm:cxn modelId="{B20C77EE-C7C2-47CC-BEF5-DE2CCB21F962}" type="presParOf" srcId="{72E7159B-521C-4AF9-99B5-E7A0FBDBAF40}" destId="{AD4021F6-2313-4944-9672-EEA63B27F64F}" srcOrd="0" destOrd="0" presId="urn:microsoft.com/office/officeart/2005/8/layout/orgChart1"/>
    <dgm:cxn modelId="{FEB2930E-E19D-4EDA-8C0F-66742F23B8B8}" type="presParOf" srcId="{72E7159B-521C-4AF9-99B5-E7A0FBDBAF40}" destId="{F938B204-8638-4921-88BE-6363D06949A3}" srcOrd="1" destOrd="0" presId="urn:microsoft.com/office/officeart/2005/8/layout/orgChart1"/>
    <dgm:cxn modelId="{708AB4F9-5E64-4DE0-BB26-E8AAE19B8D9F}" type="presParOf" srcId="{E7E6E772-736C-4809-BB1B-A38BF4B2306E}" destId="{9A05F8E5-63DD-43D1-AAA2-7D23DFEE0321}" srcOrd="1" destOrd="0" presId="urn:microsoft.com/office/officeart/2005/8/layout/orgChart1"/>
    <dgm:cxn modelId="{363F7AD6-B3E9-4548-9F51-7C187D7A3DD8}" type="presParOf" srcId="{E7E6E772-736C-4809-BB1B-A38BF4B2306E}" destId="{B66AC7CF-50B6-40B8-AE22-8CFBCA38C886}" srcOrd="2" destOrd="0" presId="urn:microsoft.com/office/officeart/2005/8/layout/orgChart1"/>
    <dgm:cxn modelId="{E3868570-A786-4BEF-81F9-B51B21A94EA4}" type="presParOf" srcId="{A84B6573-94B0-41DA-81C0-E650EFAD419D}" destId="{6C10327F-A3E9-4754-B36C-FDCC651C9C7A}" srcOrd="2" destOrd="0" presId="urn:microsoft.com/office/officeart/2005/8/layout/orgChart1"/>
    <dgm:cxn modelId="{579D576B-16F2-4B6E-BA20-B512488A71D1}" type="presParOf" srcId="{A84B6573-94B0-41DA-81C0-E650EFAD419D}" destId="{37BB69BB-8A88-41A6-81E9-FAFA45C416D0}" srcOrd="3" destOrd="0" presId="urn:microsoft.com/office/officeart/2005/8/layout/orgChart1"/>
    <dgm:cxn modelId="{F09298CD-BDC7-48B4-B24D-2DA453F4C31B}" type="presParOf" srcId="{37BB69BB-8A88-41A6-81E9-FAFA45C416D0}" destId="{06F7AA81-E97D-4A96-B9D4-0933EB1AB9DB}" srcOrd="0" destOrd="0" presId="urn:microsoft.com/office/officeart/2005/8/layout/orgChart1"/>
    <dgm:cxn modelId="{C3F83576-3A43-40CE-A8C6-82D9AF0A86B2}" type="presParOf" srcId="{06F7AA81-E97D-4A96-B9D4-0933EB1AB9DB}" destId="{9A2CD627-F298-4B89-A1A7-A18B6D55E898}" srcOrd="0" destOrd="0" presId="urn:microsoft.com/office/officeart/2005/8/layout/orgChart1"/>
    <dgm:cxn modelId="{6052A92F-6209-47CB-9377-9C66475ED752}" type="presParOf" srcId="{06F7AA81-E97D-4A96-B9D4-0933EB1AB9DB}" destId="{387B7704-66C4-4458-816B-8B9349E947BB}" srcOrd="1" destOrd="0" presId="urn:microsoft.com/office/officeart/2005/8/layout/orgChart1"/>
    <dgm:cxn modelId="{296B016E-EB29-48C2-872E-7CCE8F24756E}" type="presParOf" srcId="{37BB69BB-8A88-41A6-81E9-FAFA45C416D0}" destId="{2E69437B-41EF-48F7-9613-0635EADE3257}" srcOrd="1" destOrd="0" presId="urn:microsoft.com/office/officeart/2005/8/layout/orgChart1"/>
    <dgm:cxn modelId="{D83163EA-9477-4642-B018-ED6BF73CD8B3}" type="presParOf" srcId="{37BB69BB-8A88-41A6-81E9-FAFA45C416D0}" destId="{4527D201-9116-4A82-847A-0AF079BDF5FF}" srcOrd="2" destOrd="0" presId="urn:microsoft.com/office/officeart/2005/8/layout/orgChart1"/>
    <dgm:cxn modelId="{E0DB4268-08E3-4F68-A7CB-A3EAAD06DA9C}" type="presParOf" srcId="{A84B6573-94B0-41DA-81C0-E650EFAD419D}" destId="{222576F4-EF55-4D41-85DB-4CA7E890D174}" srcOrd="4" destOrd="0" presId="urn:microsoft.com/office/officeart/2005/8/layout/orgChart1"/>
    <dgm:cxn modelId="{EE0AC554-B04E-46F8-ADB7-2B618F452F0D}" type="presParOf" srcId="{A84B6573-94B0-41DA-81C0-E650EFAD419D}" destId="{81938A6A-85A9-4F95-AAEB-E62501CB9181}" srcOrd="5" destOrd="0" presId="urn:microsoft.com/office/officeart/2005/8/layout/orgChart1"/>
    <dgm:cxn modelId="{60CAA64B-C777-4991-8A5C-85CA97DF3395}" type="presParOf" srcId="{81938A6A-85A9-4F95-AAEB-E62501CB9181}" destId="{4511C648-BB37-44C5-83A4-13DE8A969C9D}" srcOrd="0" destOrd="0" presId="urn:microsoft.com/office/officeart/2005/8/layout/orgChart1"/>
    <dgm:cxn modelId="{BD78C71F-CAF7-44F5-89D0-08EA514C3ECC}" type="presParOf" srcId="{4511C648-BB37-44C5-83A4-13DE8A969C9D}" destId="{DD55EF95-D15D-4F47-B07B-00D35A22A7BC}" srcOrd="0" destOrd="0" presId="urn:microsoft.com/office/officeart/2005/8/layout/orgChart1"/>
    <dgm:cxn modelId="{65BD9F8E-6F45-4BF6-95AE-88351AA35CA3}" type="presParOf" srcId="{4511C648-BB37-44C5-83A4-13DE8A969C9D}" destId="{C3341645-9FC6-4833-AFC8-86BD1046FCC8}" srcOrd="1" destOrd="0" presId="urn:microsoft.com/office/officeart/2005/8/layout/orgChart1"/>
    <dgm:cxn modelId="{3F370AD9-4095-4101-A9CF-23774CF0ECA8}" type="presParOf" srcId="{81938A6A-85A9-4F95-AAEB-E62501CB9181}" destId="{6A50D350-EE19-4340-90A7-55A56EA22D6F}" srcOrd="1" destOrd="0" presId="urn:microsoft.com/office/officeart/2005/8/layout/orgChart1"/>
    <dgm:cxn modelId="{C0CC9CD7-5119-4838-9208-0AA74A6D0835}" type="presParOf" srcId="{81938A6A-85A9-4F95-AAEB-E62501CB9181}" destId="{7D51CAD3-4206-46E5-B826-051F66F8A65A}" srcOrd="2" destOrd="0" presId="urn:microsoft.com/office/officeart/2005/8/layout/orgChart1"/>
    <dgm:cxn modelId="{F2B5DD68-82A5-4C3F-8C17-DA86BE074BD1}" type="presParOf" srcId="{A84B6573-94B0-41DA-81C0-E650EFAD419D}" destId="{FCC45C45-25D8-47EC-AD6C-DC396095F819}" srcOrd="6" destOrd="0" presId="urn:microsoft.com/office/officeart/2005/8/layout/orgChart1"/>
    <dgm:cxn modelId="{A2C4CC91-D732-49D5-8FAB-B5FEF8684C2C}" type="presParOf" srcId="{A84B6573-94B0-41DA-81C0-E650EFAD419D}" destId="{3A7419AF-3F79-4D49-98A6-2B8849EA2987}" srcOrd="7" destOrd="0" presId="urn:microsoft.com/office/officeart/2005/8/layout/orgChart1"/>
    <dgm:cxn modelId="{A94E2989-9A8F-48AA-87C0-A1388AABABF9}" type="presParOf" srcId="{3A7419AF-3F79-4D49-98A6-2B8849EA2987}" destId="{E48BD7CB-CD8D-4B41-AD04-B45C8EB8B1E7}" srcOrd="0" destOrd="0" presId="urn:microsoft.com/office/officeart/2005/8/layout/orgChart1"/>
    <dgm:cxn modelId="{15EBEDBA-289A-44BF-825A-907BCC891B6B}" type="presParOf" srcId="{E48BD7CB-CD8D-4B41-AD04-B45C8EB8B1E7}" destId="{782BA6CB-5C31-4C8A-B7EB-91D85CE66D0E}" srcOrd="0" destOrd="0" presId="urn:microsoft.com/office/officeart/2005/8/layout/orgChart1"/>
    <dgm:cxn modelId="{A576DCC3-5F5E-4EFE-9C06-C0429C3AB8FB}" type="presParOf" srcId="{E48BD7CB-CD8D-4B41-AD04-B45C8EB8B1E7}" destId="{49233B62-22A5-4ACA-944A-F65CEE698AB0}" srcOrd="1" destOrd="0" presId="urn:microsoft.com/office/officeart/2005/8/layout/orgChart1"/>
    <dgm:cxn modelId="{A9A8BBDA-E22A-42B1-93C0-0C08EC2FB0E9}" type="presParOf" srcId="{3A7419AF-3F79-4D49-98A6-2B8849EA2987}" destId="{CDA5BC6A-963C-4153-A5F4-E8ECFF0BC762}" srcOrd="1" destOrd="0" presId="urn:microsoft.com/office/officeart/2005/8/layout/orgChart1"/>
    <dgm:cxn modelId="{C8297975-F2D9-4BA7-89E0-9C21B2C42547}" type="presParOf" srcId="{3A7419AF-3F79-4D49-98A6-2B8849EA2987}" destId="{756215BA-1D2D-4842-8BB9-00680089B0C1}" srcOrd="2" destOrd="0" presId="urn:microsoft.com/office/officeart/2005/8/layout/orgChart1"/>
    <dgm:cxn modelId="{0E009BA7-A167-43A0-984F-5C3CAB0A3E0C}" type="presParOf" srcId="{0620BC3F-0D61-4F5A-9B23-972FC8A11093}" destId="{E19B0B1D-404A-41F5-9B80-CA8D078CCB55}" srcOrd="2" destOrd="0" presId="urn:microsoft.com/office/officeart/2005/8/layout/orgChart1"/>
    <dgm:cxn modelId="{09421403-3317-4947-96F5-014F81E845BB}" type="presParOf" srcId="{5C945CFC-9CC1-420E-97FF-412CE92B5BEF}" destId="{A4199EE9-6D29-4458-94DE-ED47D8A40C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163842" name="Group 2"/>
          <p:cNvGrpSpPr>
            <a:grpSpLocks/>
          </p:cNvGrpSpPr>
          <p:nvPr/>
        </p:nvGrpSpPr>
        <p:grpSpPr bwMode="auto">
          <a:xfrm>
            <a:off x="-498475" y="1311275"/>
            <a:ext cx="10429875" cy="5908675"/>
            <a:chOff x="-313" y="824"/>
            <a:chExt cx="6570" cy="3722"/>
          </a:xfrm>
        </p:grpSpPr>
        <p:sp>
          <p:nvSpPr>
            <p:cNvPr id="1638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5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rtl="0"/>
              <a:endParaRPr lang="en-US"/>
            </a:p>
          </p:txBody>
        </p:sp>
        <p:sp>
          <p:nvSpPr>
            <p:cNvPr id="1638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rtl="0"/>
              <a:endParaRPr lang="en-US"/>
            </a:p>
          </p:txBody>
        </p:sp>
        <p:sp>
          <p:nvSpPr>
            <p:cNvPr id="1638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p>
          </p:txBody>
        </p:sp>
        <p:sp>
          <p:nvSpPr>
            <p:cNvPr id="1638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p>
          </p:txBody>
        </p:sp>
        <p:sp>
          <p:nvSpPr>
            <p:cNvPr id="1638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6"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7"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8"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39"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0"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1"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2"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3"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4"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5"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6"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7"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8"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9"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0"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1"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2"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3"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57"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405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16405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4060" name="Rectangle 220"/>
          <p:cNvSpPr>
            <a:spLocks noGrp="1" noChangeArrowheads="1"/>
          </p:cNvSpPr>
          <p:nvPr>
            <p:ph type="dt" sz="quarter" idx="2"/>
          </p:nvPr>
        </p:nvSpPr>
        <p:spPr/>
        <p:txBody>
          <a:bodyPr/>
          <a:lstStyle>
            <a:lvl1pPr>
              <a:defRPr/>
            </a:lvl1pPr>
          </a:lstStyle>
          <a:p>
            <a:endParaRPr lang="en-US"/>
          </a:p>
        </p:txBody>
      </p:sp>
      <p:sp>
        <p:nvSpPr>
          <p:cNvPr id="164061" name="Rectangle 221"/>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64062" name="Rectangle 222"/>
          <p:cNvSpPr>
            <a:spLocks noGrp="1" noChangeArrowheads="1"/>
          </p:cNvSpPr>
          <p:nvPr>
            <p:ph type="sldNum" sz="quarter" idx="4"/>
          </p:nvPr>
        </p:nvSpPr>
        <p:spPr/>
        <p:txBody>
          <a:bodyPr/>
          <a:lstStyle>
            <a:lvl1pPr>
              <a:defRPr/>
            </a:lvl1pPr>
          </a:lstStyle>
          <a:p>
            <a:fld id="{09BF9E35-8392-408D-B265-BC83400FC6F4}" type="slidenum">
              <a:rPr lang="ar-SA"/>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4058"/>
                                        </p:tgtEl>
                                        <p:attrNameLst>
                                          <p:attrName>style.visibility</p:attrName>
                                        </p:attrNameLst>
                                      </p:cBhvr>
                                      <p:to>
                                        <p:strVal val="visible"/>
                                      </p:to>
                                    </p:set>
                                    <p:animEffect transition="in" filter="fade">
                                      <p:cBhvr>
                                        <p:cTn id="7" dur="768" decel="100000"/>
                                        <p:tgtEl>
                                          <p:spTgt spid="164058"/>
                                        </p:tgtEl>
                                      </p:cBhvr>
                                    </p:animEffect>
                                    <p:animScale>
                                      <p:cBhvr>
                                        <p:cTn id="8" dur="768" decel="100000"/>
                                        <p:tgtEl>
                                          <p:spTgt spid="164058"/>
                                        </p:tgtEl>
                                      </p:cBhvr>
                                      <p:from x="10000" y="10000"/>
                                      <p:to x="200000" y="450000"/>
                                    </p:animScale>
                                    <p:animScale>
                                      <p:cBhvr>
                                        <p:cTn id="9" dur="1230" accel="100000" fill="hold">
                                          <p:stCondLst>
                                            <p:cond delay="768"/>
                                          </p:stCondLst>
                                        </p:cTn>
                                        <p:tgtEl>
                                          <p:spTgt spid="164058"/>
                                        </p:tgtEl>
                                      </p:cBhvr>
                                      <p:from x="200000" y="450000"/>
                                      <p:to x="100000" y="100000"/>
                                    </p:animScale>
                                    <p:set>
                                      <p:cBhvr>
                                        <p:cTn id="10" dur="768" fill="hold"/>
                                        <p:tgtEl>
                                          <p:spTgt spid="164058"/>
                                        </p:tgtEl>
                                        <p:attrNameLst>
                                          <p:attrName>ppt_x</p:attrName>
                                        </p:attrNameLst>
                                      </p:cBhvr>
                                      <p:to>
                                        <p:strVal val="(0.5)"/>
                                      </p:to>
                                    </p:set>
                                    <p:anim from="(0.5)" to="(#ppt_x)" calcmode="lin" valueType="num">
                                      <p:cBhvr>
                                        <p:cTn id="11" dur="1230" accel="100000" fill="hold">
                                          <p:stCondLst>
                                            <p:cond delay="768"/>
                                          </p:stCondLst>
                                        </p:cTn>
                                        <p:tgtEl>
                                          <p:spTgt spid="164058"/>
                                        </p:tgtEl>
                                        <p:attrNameLst>
                                          <p:attrName>ppt_x</p:attrName>
                                        </p:attrNameLst>
                                      </p:cBhvr>
                                    </p:anim>
                                    <p:set>
                                      <p:cBhvr>
                                        <p:cTn id="12" dur="768" fill="hold"/>
                                        <p:tgtEl>
                                          <p:spTgt spid="164058"/>
                                        </p:tgtEl>
                                        <p:attrNameLst>
                                          <p:attrName>ppt_y</p:attrName>
                                        </p:attrNameLst>
                                      </p:cBhvr>
                                      <p:to>
                                        <p:strVal val="(#ppt_y+0.4)"/>
                                      </p:to>
                                    </p:set>
                                    <p:anim from="(#ppt_y+0.4)" to="(#ppt_y)" calcmode="lin" valueType="num">
                                      <p:cBhvr>
                                        <p:cTn id="13" dur="1230" accel="100000" fill="hold">
                                          <p:stCondLst>
                                            <p:cond delay="768"/>
                                          </p:stCondLst>
                                        </p:cTn>
                                        <p:tgtEl>
                                          <p:spTgt spid="1640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4059">
                                            <p:txEl>
                                              <p:pRg st="0" end="0"/>
                                            </p:txEl>
                                          </p:spTgt>
                                        </p:tgtEl>
                                        <p:attrNameLst>
                                          <p:attrName>style.visibility</p:attrName>
                                        </p:attrNameLst>
                                      </p:cBhvr>
                                      <p:to>
                                        <p:strVal val="visible"/>
                                      </p:to>
                                    </p:set>
                                    <p:anim calcmode="lin" valueType="num">
                                      <p:cBhvr>
                                        <p:cTn id="18" dur="500" fill="hold"/>
                                        <p:tgtEl>
                                          <p:spTgt spid="1640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40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4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8" grpId="0"/>
      <p:bldP spid="164059" grpId="0" build="p">
        <p:tmplLst>
          <p:tmpl lvl="1">
            <p:tnLst>
              <p:par>
                <p:cTn presetID="53" presetClass="entr" presetSubtype="0" fill="hold" nodeType="clickEffect">
                  <p:stCondLst>
                    <p:cond delay="0"/>
                  </p:stCondLst>
                  <p:childTnLst>
                    <p:set>
                      <p:cBhvr>
                        <p:cTn dur="1" fill="hold">
                          <p:stCondLst>
                            <p:cond delay="0"/>
                          </p:stCondLst>
                        </p:cTn>
                        <p:tgtEl>
                          <p:spTgt spid="164059"/>
                        </p:tgtEl>
                        <p:attrNameLst>
                          <p:attrName>style.visibility</p:attrName>
                        </p:attrNameLst>
                      </p:cBhvr>
                      <p:to>
                        <p:strVal val="visible"/>
                      </p:to>
                    </p:set>
                    <p:anim calcmode="lin" valueType="num">
                      <p:cBhvr>
                        <p:cTn dur="500" fill="hold"/>
                        <p:tgtEl>
                          <p:spTgt spid="164059"/>
                        </p:tgtEl>
                        <p:attrNameLst>
                          <p:attrName>ppt_w</p:attrName>
                        </p:attrNameLst>
                      </p:cBhvr>
                      <p:tavLst>
                        <p:tav tm="0">
                          <p:val>
                            <p:fltVal val="0"/>
                          </p:val>
                        </p:tav>
                        <p:tav tm="100000">
                          <p:val>
                            <p:strVal val="#ppt_w"/>
                          </p:val>
                        </p:tav>
                      </p:tavLst>
                    </p:anim>
                    <p:anim calcmode="lin" valueType="num">
                      <p:cBhvr>
                        <p:cTn dur="500" fill="hold"/>
                        <p:tgtEl>
                          <p:spTgt spid="164059"/>
                        </p:tgtEl>
                        <p:attrNameLst>
                          <p:attrName>ppt_h</p:attrName>
                        </p:attrNameLst>
                      </p:cBhvr>
                      <p:tavLst>
                        <p:tav tm="0">
                          <p:val>
                            <p:fltVal val="0"/>
                          </p:val>
                        </p:tav>
                        <p:tav tm="100000">
                          <p:val>
                            <p:strVal val="#ppt_h"/>
                          </p:val>
                        </p:tav>
                      </p:tavLst>
                    </p:anim>
                    <p:animEffect transition="in" filter="fade">
                      <p:cBhvr>
                        <p:cTn dur="500"/>
                        <p:tgtEl>
                          <p:spTgt spid="16405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5B05851-6AA4-4DAC-9C1C-CE4D876BDC74}" type="slidenum">
              <a:rPr lang="ar-SA"/>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3270285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BED2548-4DEC-48E7-8C39-BB3CA7D3771B}" type="slidenum">
              <a:rPr lang="ar-SA"/>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6330716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3900"/>
          </a:xfrm>
        </p:spPr>
        <p:txBody>
          <a:bodyPr/>
          <a:lstStyle/>
          <a:p>
            <a:endParaRPr lang="en-US"/>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390ABE30-809C-4146-95C5-71C432321DEF}"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a:p>
        </p:txBody>
      </p:sp>
    </p:spTree>
    <p:extLst>
      <p:ext uri="{BB962C8B-B14F-4D97-AF65-F5344CB8AC3E}">
        <p14:creationId xmlns:p14="http://schemas.microsoft.com/office/powerpoint/2010/main" val="1413468826"/>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7AD773-1B8E-4617-8D84-124792886DF4}" type="slidenum">
              <a:rPr lang="ar-SA"/>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9114512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8F15E19-2F03-471A-92D8-119CD3815EC4}" type="slidenum">
              <a:rPr lang="ar-SA"/>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277123304"/>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D6C8285-8327-427D-9E87-DED265DFD572}" type="slidenum">
              <a:rPr lang="ar-SA"/>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355143686"/>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49F973B-05BF-4576-8E12-A27C014A9B69}" type="slidenum">
              <a:rPr lang="ar-SA"/>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15204958"/>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2DF0480-CFA6-4BDE-9B8D-751F3EBDAD86}" type="slidenum">
              <a:rPr lang="ar-SA"/>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404191276"/>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40CE27-3D71-4EEE-B5FE-8FF11F626CB0}" type="slidenum">
              <a:rPr lang="ar-SA"/>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506789985"/>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130266D-2504-4A16-B480-C0EB54AE6526}" type="slidenum">
              <a:rPr lang="ar-SA"/>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261897077"/>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A134836-6D12-412E-8731-311945ABF5F0}" type="slidenum">
              <a:rPr lang="ar-SA"/>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6773678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62818" name="Group 2"/>
          <p:cNvGrpSpPr>
            <a:grpSpLocks/>
          </p:cNvGrpSpPr>
          <p:nvPr/>
        </p:nvGrpSpPr>
        <p:grpSpPr bwMode="auto">
          <a:xfrm>
            <a:off x="-496888" y="1308100"/>
            <a:ext cx="10429876" cy="5908675"/>
            <a:chOff x="-313" y="824"/>
            <a:chExt cx="6570" cy="3722"/>
          </a:xfrm>
        </p:grpSpPr>
        <p:sp>
          <p:nvSpPr>
            <p:cNvPr id="1628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3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rtl="0"/>
              <a:endParaRPr lang="en-US">
                <a:effectLst>
                  <a:outerShdw blurRad="38100" dist="38100" dir="2700000" algn="tl">
                    <a:srgbClr val="000000"/>
                  </a:outerShdw>
                </a:effectLst>
              </a:endParaRPr>
            </a:p>
          </p:txBody>
        </p:sp>
        <p:sp>
          <p:nvSpPr>
            <p:cNvPr id="1628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rtl="0"/>
              <a:endParaRPr lang="en-US">
                <a:effectLst>
                  <a:outerShdw blurRad="38100" dist="38100" dir="2700000" algn="tl">
                    <a:srgbClr val="000000"/>
                  </a:outerShdw>
                </a:effectLst>
              </a:endParaRPr>
            </a:p>
          </p:txBody>
        </p:sp>
        <p:sp>
          <p:nvSpPr>
            <p:cNvPr id="1628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rtl="0"/>
              <a:endParaRPr lang="en-US">
                <a:effectLst>
                  <a:outerShdw blurRad="38100" dist="38100" dir="2700000" algn="tl">
                    <a:srgbClr val="000000"/>
                  </a:outerShdw>
                </a:effectLst>
              </a:endParaRPr>
            </a:p>
          </p:txBody>
        </p:sp>
        <p:sp>
          <p:nvSpPr>
            <p:cNvPr id="1628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rtl="0"/>
              <a:endParaRPr lang="en-US">
                <a:effectLst>
                  <a:outerShdw blurRad="38100" dist="38100" dir="2700000" algn="tl">
                    <a:srgbClr val="000000"/>
                  </a:outerShdw>
                </a:effectLst>
              </a:endParaRPr>
            </a:p>
          </p:txBody>
        </p:sp>
        <p:sp>
          <p:nvSpPr>
            <p:cNvPr id="1628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1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2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3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303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14640A05-5584-4D52-8FDB-AB4603BA3BDF}" type="slidenum">
              <a:rPr lang="ar-SA"/>
              <a:pPr/>
              <a:t>‹#›</a:t>
            </a:fld>
            <a:endParaRPr lang="en-US"/>
          </a:p>
        </p:txBody>
      </p:sp>
      <p:sp>
        <p:nvSpPr>
          <p:cNvPr id="16303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16303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endParaRPr lang="en-US"/>
          </a:p>
        </p:txBody>
      </p:sp>
      <p:sp>
        <p:nvSpPr>
          <p:cNvPr id="16303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03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3038"/>
                                        </p:tgtEl>
                                        <p:attrNameLst>
                                          <p:attrName>style.visibility</p:attrName>
                                        </p:attrNameLst>
                                      </p:cBhvr>
                                      <p:to>
                                        <p:strVal val="visible"/>
                                      </p:to>
                                    </p:set>
                                    <p:animEffect transition="in" filter="fade">
                                      <p:cBhvr>
                                        <p:cTn id="7" dur="768" decel="100000"/>
                                        <p:tgtEl>
                                          <p:spTgt spid="163038"/>
                                        </p:tgtEl>
                                      </p:cBhvr>
                                    </p:animEffect>
                                    <p:animScale>
                                      <p:cBhvr>
                                        <p:cTn id="8" dur="768" decel="100000"/>
                                        <p:tgtEl>
                                          <p:spTgt spid="163038"/>
                                        </p:tgtEl>
                                      </p:cBhvr>
                                      <p:from x="10000" y="10000"/>
                                      <p:to x="200000" y="450000"/>
                                    </p:animScale>
                                    <p:animScale>
                                      <p:cBhvr>
                                        <p:cTn id="9" dur="1230" accel="100000" fill="hold">
                                          <p:stCondLst>
                                            <p:cond delay="768"/>
                                          </p:stCondLst>
                                        </p:cTn>
                                        <p:tgtEl>
                                          <p:spTgt spid="163038"/>
                                        </p:tgtEl>
                                      </p:cBhvr>
                                      <p:from x="200000" y="450000"/>
                                      <p:to x="100000" y="100000"/>
                                    </p:animScale>
                                    <p:set>
                                      <p:cBhvr>
                                        <p:cTn id="10" dur="768" fill="hold"/>
                                        <p:tgtEl>
                                          <p:spTgt spid="163038"/>
                                        </p:tgtEl>
                                        <p:attrNameLst>
                                          <p:attrName>ppt_x</p:attrName>
                                        </p:attrNameLst>
                                      </p:cBhvr>
                                      <p:to>
                                        <p:strVal val="(0.5)"/>
                                      </p:to>
                                    </p:set>
                                    <p:anim from="(0.5)" to="(#ppt_x)" calcmode="lin" valueType="num">
                                      <p:cBhvr>
                                        <p:cTn id="11" dur="1230" accel="100000" fill="hold">
                                          <p:stCondLst>
                                            <p:cond delay="768"/>
                                          </p:stCondLst>
                                        </p:cTn>
                                        <p:tgtEl>
                                          <p:spTgt spid="163038"/>
                                        </p:tgtEl>
                                        <p:attrNameLst>
                                          <p:attrName>ppt_x</p:attrName>
                                        </p:attrNameLst>
                                      </p:cBhvr>
                                    </p:anim>
                                    <p:set>
                                      <p:cBhvr>
                                        <p:cTn id="12" dur="768" fill="hold"/>
                                        <p:tgtEl>
                                          <p:spTgt spid="163038"/>
                                        </p:tgtEl>
                                        <p:attrNameLst>
                                          <p:attrName>ppt_y</p:attrName>
                                        </p:attrNameLst>
                                      </p:cBhvr>
                                      <p:to>
                                        <p:strVal val="(#ppt_y+0.4)"/>
                                      </p:to>
                                    </p:set>
                                    <p:anim from="(#ppt_y+0.4)" to="(#ppt_y)" calcmode="lin" valueType="num">
                                      <p:cBhvr>
                                        <p:cTn id="13" dur="1230" accel="100000" fill="hold">
                                          <p:stCondLst>
                                            <p:cond delay="768"/>
                                          </p:stCondLst>
                                        </p:cTn>
                                        <p:tgtEl>
                                          <p:spTgt spid="1630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3037">
                                            <p:txEl>
                                              <p:pRg st="0" end="0"/>
                                            </p:txEl>
                                          </p:spTgt>
                                        </p:tgtEl>
                                        <p:attrNameLst>
                                          <p:attrName>style.visibility</p:attrName>
                                        </p:attrNameLst>
                                      </p:cBhvr>
                                      <p:to>
                                        <p:strVal val="visible"/>
                                      </p:to>
                                    </p:set>
                                    <p:anim calcmode="lin" valueType="num">
                                      <p:cBhvr>
                                        <p:cTn id="18" dur="500" fill="hold"/>
                                        <p:tgtEl>
                                          <p:spTgt spid="16303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303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303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63037">
                                            <p:txEl>
                                              <p:pRg st="1" end="1"/>
                                            </p:txEl>
                                          </p:spTgt>
                                        </p:tgtEl>
                                        <p:attrNameLst>
                                          <p:attrName>style.visibility</p:attrName>
                                        </p:attrNameLst>
                                      </p:cBhvr>
                                      <p:to>
                                        <p:strVal val="visible"/>
                                      </p:to>
                                    </p:set>
                                    <p:anim calcmode="lin" valueType="num">
                                      <p:cBhvr>
                                        <p:cTn id="23" dur="500" fill="hold"/>
                                        <p:tgtEl>
                                          <p:spTgt spid="16303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303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6303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63037">
                                            <p:txEl>
                                              <p:pRg st="2" end="2"/>
                                            </p:txEl>
                                          </p:spTgt>
                                        </p:tgtEl>
                                        <p:attrNameLst>
                                          <p:attrName>style.visibility</p:attrName>
                                        </p:attrNameLst>
                                      </p:cBhvr>
                                      <p:to>
                                        <p:strVal val="visible"/>
                                      </p:to>
                                    </p:set>
                                    <p:anim calcmode="lin" valueType="num">
                                      <p:cBhvr>
                                        <p:cTn id="28" dur="500" fill="hold"/>
                                        <p:tgtEl>
                                          <p:spTgt spid="16303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6303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6303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63037">
                                            <p:txEl>
                                              <p:pRg st="3" end="3"/>
                                            </p:txEl>
                                          </p:spTgt>
                                        </p:tgtEl>
                                        <p:attrNameLst>
                                          <p:attrName>style.visibility</p:attrName>
                                        </p:attrNameLst>
                                      </p:cBhvr>
                                      <p:to>
                                        <p:strVal val="visible"/>
                                      </p:to>
                                    </p:set>
                                    <p:anim calcmode="lin" valueType="num">
                                      <p:cBhvr>
                                        <p:cTn id="33" dur="500" fill="hold"/>
                                        <p:tgtEl>
                                          <p:spTgt spid="16303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6303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6303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63037">
                                            <p:txEl>
                                              <p:pRg st="4" end="4"/>
                                            </p:txEl>
                                          </p:spTgt>
                                        </p:tgtEl>
                                        <p:attrNameLst>
                                          <p:attrName>style.visibility</p:attrName>
                                        </p:attrNameLst>
                                      </p:cBhvr>
                                      <p:to>
                                        <p:strVal val="visible"/>
                                      </p:to>
                                    </p:set>
                                    <p:anim calcmode="lin" valueType="num">
                                      <p:cBhvr>
                                        <p:cTn id="38" dur="500" fill="hold"/>
                                        <p:tgtEl>
                                          <p:spTgt spid="16303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6303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630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37" grpId="0" build="p">
        <p:tmplLst>
          <p:tmpl lvl="1">
            <p:tnLst>
              <p:par>
                <p:cTn presetID="53" presetClass="entr" presetSubtype="0" fill="hold" nodeType="clickEffect">
                  <p:stCondLst>
                    <p:cond delay="0"/>
                  </p:stCondLst>
                  <p:childTnLst>
                    <p:set>
                      <p:cBhvr>
                        <p:cTn dur="1" fill="hold">
                          <p:stCondLst>
                            <p:cond delay="0"/>
                          </p:stCondLst>
                        </p:cTn>
                        <p:tgtEl>
                          <p:spTgt spid="163037"/>
                        </p:tgtEl>
                        <p:attrNameLst>
                          <p:attrName>style.visibility</p:attrName>
                        </p:attrNameLst>
                      </p:cBhvr>
                      <p:to>
                        <p:strVal val="visible"/>
                      </p:to>
                    </p:set>
                    <p:anim calcmode="lin" valueType="num">
                      <p:cBhvr>
                        <p:cTn dur="500" fill="hold"/>
                        <p:tgtEl>
                          <p:spTgt spid="163037"/>
                        </p:tgtEl>
                        <p:attrNameLst>
                          <p:attrName>ppt_w</p:attrName>
                        </p:attrNameLst>
                      </p:cBhvr>
                      <p:tavLst>
                        <p:tav tm="0">
                          <p:val>
                            <p:fltVal val="0"/>
                          </p:val>
                        </p:tav>
                        <p:tav tm="100000">
                          <p:val>
                            <p:strVal val="#ppt_w"/>
                          </p:val>
                        </p:tav>
                      </p:tavLst>
                    </p:anim>
                    <p:anim calcmode="lin" valueType="num">
                      <p:cBhvr>
                        <p:cTn dur="500" fill="hold"/>
                        <p:tgtEl>
                          <p:spTgt spid="163037"/>
                        </p:tgtEl>
                        <p:attrNameLst>
                          <p:attrName>ppt_h</p:attrName>
                        </p:attrNameLst>
                      </p:cBhvr>
                      <p:tavLst>
                        <p:tav tm="0">
                          <p:val>
                            <p:fltVal val="0"/>
                          </p:val>
                        </p:tav>
                        <p:tav tm="100000">
                          <p:val>
                            <p:strVal val="#ppt_h"/>
                          </p:val>
                        </p:tav>
                      </p:tavLst>
                    </p:anim>
                    <p:animEffect transition="in" filter="fade">
                      <p:cBhvr>
                        <p:cTn dur="500"/>
                        <p:tgtEl>
                          <p:spTgt spid="16303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63037"/>
                        </p:tgtEl>
                        <p:attrNameLst>
                          <p:attrName>style.visibility</p:attrName>
                        </p:attrNameLst>
                      </p:cBhvr>
                      <p:to>
                        <p:strVal val="visible"/>
                      </p:to>
                    </p:set>
                    <p:anim calcmode="lin" valueType="num">
                      <p:cBhvr>
                        <p:cTn dur="500" fill="hold"/>
                        <p:tgtEl>
                          <p:spTgt spid="163037"/>
                        </p:tgtEl>
                        <p:attrNameLst>
                          <p:attrName>ppt_w</p:attrName>
                        </p:attrNameLst>
                      </p:cBhvr>
                      <p:tavLst>
                        <p:tav tm="0">
                          <p:val>
                            <p:fltVal val="0"/>
                          </p:val>
                        </p:tav>
                        <p:tav tm="100000">
                          <p:val>
                            <p:strVal val="#ppt_w"/>
                          </p:val>
                        </p:tav>
                      </p:tavLst>
                    </p:anim>
                    <p:anim calcmode="lin" valueType="num">
                      <p:cBhvr>
                        <p:cTn dur="500" fill="hold"/>
                        <p:tgtEl>
                          <p:spTgt spid="163037"/>
                        </p:tgtEl>
                        <p:attrNameLst>
                          <p:attrName>ppt_h</p:attrName>
                        </p:attrNameLst>
                      </p:cBhvr>
                      <p:tavLst>
                        <p:tav tm="0">
                          <p:val>
                            <p:fltVal val="0"/>
                          </p:val>
                        </p:tav>
                        <p:tav tm="100000">
                          <p:val>
                            <p:strVal val="#ppt_h"/>
                          </p:val>
                        </p:tav>
                      </p:tavLst>
                    </p:anim>
                    <p:animEffect transition="in" filter="fade">
                      <p:cBhvr>
                        <p:cTn dur="500"/>
                        <p:tgtEl>
                          <p:spTgt spid="16303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63037"/>
                        </p:tgtEl>
                        <p:attrNameLst>
                          <p:attrName>style.visibility</p:attrName>
                        </p:attrNameLst>
                      </p:cBhvr>
                      <p:to>
                        <p:strVal val="visible"/>
                      </p:to>
                    </p:set>
                    <p:anim calcmode="lin" valueType="num">
                      <p:cBhvr>
                        <p:cTn dur="500" fill="hold"/>
                        <p:tgtEl>
                          <p:spTgt spid="163037"/>
                        </p:tgtEl>
                        <p:attrNameLst>
                          <p:attrName>ppt_w</p:attrName>
                        </p:attrNameLst>
                      </p:cBhvr>
                      <p:tavLst>
                        <p:tav tm="0">
                          <p:val>
                            <p:fltVal val="0"/>
                          </p:val>
                        </p:tav>
                        <p:tav tm="100000">
                          <p:val>
                            <p:strVal val="#ppt_w"/>
                          </p:val>
                        </p:tav>
                      </p:tavLst>
                    </p:anim>
                    <p:anim calcmode="lin" valueType="num">
                      <p:cBhvr>
                        <p:cTn dur="500" fill="hold"/>
                        <p:tgtEl>
                          <p:spTgt spid="163037"/>
                        </p:tgtEl>
                        <p:attrNameLst>
                          <p:attrName>ppt_h</p:attrName>
                        </p:attrNameLst>
                      </p:cBhvr>
                      <p:tavLst>
                        <p:tav tm="0">
                          <p:val>
                            <p:fltVal val="0"/>
                          </p:val>
                        </p:tav>
                        <p:tav tm="100000">
                          <p:val>
                            <p:strVal val="#ppt_h"/>
                          </p:val>
                        </p:tav>
                      </p:tavLst>
                    </p:anim>
                    <p:animEffect transition="in" filter="fade">
                      <p:cBhvr>
                        <p:cTn dur="500"/>
                        <p:tgtEl>
                          <p:spTgt spid="16303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63037"/>
                        </p:tgtEl>
                        <p:attrNameLst>
                          <p:attrName>style.visibility</p:attrName>
                        </p:attrNameLst>
                      </p:cBhvr>
                      <p:to>
                        <p:strVal val="visible"/>
                      </p:to>
                    </p:set>
                    <p:anim calcmode="lin" valueType="num">
                      <p:cBhvr>
                        <p:cTn dur="500" fill="hold"/>
                        <p:tgtEl>
                          <p:spTgt spid="163037"/>
                        </p:tgtEl>
                        <p:attrNameLst>
                          <p:attrName>ppt_w</p:attrName>
                        </p:attrNameLst>
                      </p:cBhvr>
                      <p:tavLst>
                        <p:tav tm="0">
                          <p:val>
                            <p:fltVal val="0"/>
                          </p:val>
                        </p:tav>
                        <p:tav tm="100000">
                          <p:val>
                            <p:strVal val="#ppt_w"/>
                          </p:val>
                        </p:tav>
                      </p:tavLst>
                    </p:anim>
                    <p:anim calcmode="lin" valueType="num">
                      <p:cBhvr>
                        <p:cTn dur="500" fill="hold"/>
                        <p:tgtEl>
                          <p:spTgt spid="163037"/>
                        </p:tgtEl>
                        <p:attrNameLst>
                          <p:attrName>ppt_h</p:attrName>
                        </p:attrNameLst>
                      </p:cBhvr>
                      <p:tavLst>
                        <p:tav tm="0">
                          <p:val>
                            <p:fltVal val="0"/>
                          </p:val>
                        </p:tav>
                        <p:tav tm="100000">
                          <p:val>
                            <p:strVal val="#ppt_h"/>
                          </p:val>
                        </p:tav>
                      </p:tavLst>
                    </p:anim>
                    <p:animEffect transition="in" filter="fade">
                      <p:cBhvr>
                        <p:cTn dur="500"/>
                        <p:tgtEl>
                          <p:spTgt spid="16303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63037"/>
                        </p:tgtEl>
                        <p:attrNameLst>
                          <p:attrName>style.visibility</p:attrName>
                        </p:attrNameLst>
                      </p:cBhvr>
                      <p:to>
                        <p:strVal val="visible"/>
                      </p:to>
                    </p:set>
                    <p:anim calcmode="lin" valueType="num">
                      <p:cBhvr>
                        <p:cTn dur="500" fill="hold"/>
                        <p:tgtEl>
                          <p:spTgt spid="163037"/>
                        </p:tgtEl>
                        <p:attrNameLst>
                          <p:attrName>ppt_w</p:attrName>
                        </p:attrNameLst>
                      </p:cBhvr>
                      <p:tavLst>
                        <p:tav tm="0">
                          <p:val>
                            <p:fltVal val="0"/>
                          </p:val>
                        </p:tav>
                        <p:tav tm="100000">
                          <p:val>
                            <p:strVal val="#ppt_w"/>
                          </p:val>
                        </p:tav>
                      </p:tavLst>
                    </p:anim>
                    <p:anim calcmode="lin" valueType="num">
                      <p:cBhvr>
                        <p:cTn dur="500" fill="hold"/>
                        <p:tgtEl>
                          <p:spTgt spid="163037"/>
                        </p:tgtEl>
                        <p:attrNameLst>
                          <p:attrName>ppt_h</p:attrName>
                        </p:attrNameLst>
                      </p:cBhvr>
                      <p:tavLst>
                        <p:tav tm="0">
                          <p:val>
                            <p:fltVal val="0"/>
                          </p:val>
                        </p:tav>
                        <p:tav tm="100000">
                          <p:val>
                            <p:strVal val="#ppt_h"/>
                          </p:val>
                        </p:tav>
                      </p:tavLst>
                    </p:anim>
                    <p:animEffect transition="in" filter="fade">
                      <p:cBhvr>
                        <p:cTn dur="500"/>
                        <p:tgtEl>
                          <p:spTgt spid="163037"/>
                        </p:tgtEl>
                      </p:cBhvr>
                    </p:animEffect>
                  </p:childTnLst>
                </p:cTn>
              </p:par>
            </p:tnLst>
          </p:tmpl>
        </p:tmplLst>
      </p:bldP>
      <p:bldP spid="163038" grpId="0"/>
    </p:bldLst>
  </p:timing>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http://www.bibalex.org/ARABIC/Overview/images/library.jpg" TargetMode="External"/><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bibalex.org/ARABIC/conferences/images/b-plaza-green.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3" name="Rectangle 13"/>
          <p:cNvSpPr>
            <a:spLocks noGrp="1" noChangeArrowheads="1"/>
          </p:cNvSpPr>
          <p:nvPr>
            <p:ph type="title"/>
          </p:nvPr>
        </p:nvSpPr>
        <p:spPr/>
        <p:txBody>
          <a:bodyPr/>
          <a:lstStyle/>
          <a:p>
            <a:endParaRPr lang="en-US"/>
          </a:p>
        </p:txBody>
      </p:sp>
      <p:graphicFrame>
        <p:nvGraphicFramePr>
          <p:cNvPr id="2" name="Diagram 1"/>
          <p:cNvGraphicFramePr/>
          <p:nvPr/>
        </p:nvGraphicFramePr>
        <p:xfrm>
          <a:off x="468313" y="1628775"/>
          <a:ext cx="82296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0" y="115888"/>
            <a:ext cx="8229600" cy="5657850"/>
          </a:xfrm>
        </p:spPr>
        <p:txBody>
          <a:bodyPr/>
          <a:lstStyle/>
          <a:p>
            <a:endParaRPr lang="en-US"/>
          </a:p>
        </p:txBody>
      </p:sp>
      <p:pic>
        <p:nvPicPr>
          <p:cNvPr id="179204" name="Picture 4" descr="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2708275"/>
            <a:ext cx="1951038" cy="2249488"/>
          </a:xfrm>
          <a:prstGeom prst="rect">
            <a:avLst/>
          </a:prstGeom>
          <a:noFill/>
          <a:extLst>
            <a:ext uri="{909E8E84-426E-40DD-AFC4-6F175D3DCCD1}">
              <a14:hiddenFill xmlns:a14="http://schemas.microsoft.com/office/drawing/2010/main">
                <a:solidFill>
                  <a:srgbClr val="FFFFFF"/>
                </a:solidFill>
              </a14:hiddenFill>
            </a:ext>
          </a:extLst>
        </p:spPr>
      </p:pic>
      <p:pic>
        <p:nvPicPr>
          <p:cNvPr id="179205" name="Picture 5" descr="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700213"/>
            <a:ext cx="195103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descr="0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2852738"/>
            <a:ext cx="1951037" cy="1539875"/>
          </a:xfrm>
          <a:prstGeom prst="rect">
            <a:avLst/>
          </a:prstGeom>
          <a:noFill/>
          <a:extLst>
            <a:ext uri="{909E8E84-426E-40DD-AFC4-6F175D3DCCD1}">
              <a14:hiddenFill xmlns:a14="http://schemas.microsoft.com/office/drawing/2010/main">
                <a:solidFill>
                  <a:srgbClr val="FFFFFF"/>
                </a:solidFill>
              </a14:hiddenFill>
            </a:ext>
          </a:extLst>
        </p:spPr>
      </p:pic>
      <p:sp>
        <p:nvSpPr>
          <p:cNvPr id="179207" name="Text Box 7"/>
          <p:cNvSpPr txBox="1">
            <a:spLocks noChangeArrowheads="1"/>
          </p:cNvSpPr>
          <p:nvPr/>
        </p:nvSpPr>
        <p:spPr bwMode="auto">
          <a:xfrm>
            <a:off x="468313" y="4365625"/>
            <a:ext cx="2303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الموقع العام للمكتبة</a:t>
            </a:r>
            <a:endParaRPr lang="en-US"/>
          </a:p>
        </p:txBody>
      </p:sp>
      <p:sp>
        <p:nvSpPr>
          <p:cNvPr id="179208" name="Text Box 8"/>
          <p:cNvSpPr txBox="1">
            <a:spLocks noChangeArrowheads="1"/>
          </p:cNvSpPr>
          <p:nvPr/>
        </p:nvSpPr>
        <p:spPr bwMode="auto">
          <a:xfrm>
            <a:off x="2843213" y="45815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قطاع راسي للمكتبة</a:t>
            </a:r>
            <a:endParaRPr lang="en-US"/>
          </a:p>
        </p:txBody>
      </p:sp>
      <p:sp>
        <p:nvSpPr>
          <p:cNvPr id="179209" name="Text Box 9"/>
          <p:cNvSpPr txBox="1">
            <a:spLocks noChangeArrowheads="1"/>
          </p:cNvSpPr>
          <p:nvPr/>
        </p:nvSpPr>
        <p:spPr bwMode="auto">
          <a:xfrm>
            <a:off x="5003800" y="5157788"/>
            <a:ext cx="1728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واجهة المبنى</a:t>
            </a:r>
            <a:endParaRPr lang="en-US"/>
          </a:p>
        </p:txBody>
      </p:sp>
      <p:pic>
        <p:nvPicPr>
          <p:cNvPr id="179210" name="Picture 10" descr="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1125538"/>
            <a:ext cx="1951037" cy="1373187"/>
          </a:xfrm>
          <a:prstGeom prst="rect">
            <a:avLst/>
          </a:prstGeom>
          <a:noFill/>
          <a:extLst>
            <a:ext uri="{909E8E84-426E-40DD-AFC4-6F175D3DCCD1}">
              <a14:hiddenFill xmlns:a14="http://schemas.microsoft.com/office/drawing/2010/main">
                <a:solidFill>
                  <a:srgbClr val="FFFFFF"/>
                </a:solidFill>
              </a14:hiddenFill>
            </a:ext>
          </a:extLst>
        </p:spPr>
      </p:pic>
      <p:pic>
        <p:nvPicPr>
          <p:cNvPr id="179211" name="Picture 11" descr="0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638" y="1125538"/>
            <a:ext cx="1951037" cy="146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ar-SA" sz="3200"/>
              <a:t>البرنامج العام</a:t>
            </a:r>
            <a:endParaRPr lang="en-US" sz="3200"/>
          </a:p>
        </p:txBody>
      </p:sp>
      <p:sp>
        <p:nvSpPr>
          <p:cNvPr id="181251" name="Rectangle 3"/>
          <p:cNvSpPr>
            <a:spLocks noGrp="1" noChangeArrowheads="1"/>
          </p:cNvSpPr>
          <p:nvPr>
            <p:ph type="body" idx="1"/>
          </p:nvPr>
        </p:nvSpPr>
        <p:spPr>
          <a:xfrm>
            <a:off x="107950" y="1268413"/>
            <a:ext cx="8229600" cy="5329237"/>
          </a:xfrm>
        </p:spPr>
        <p:txBody>
          <a:bodyPr/>
          <a:lstStyle/>
          <a:p>
            <a:pPr>
              <a:buFont typeface="Wingdings" pitchFamily="2" charset="2"/>
              <a:buNone/>
            </a:pPr>
            <a:endParaRPr lang="ar-SA" sz="2800"/>
          </a:p>
          <a:p>
            <a:r>
              <a:rPr lang="ar-SA"/>
              <a:t>الجزء الخدمي :</a:t>
            </a:r>
          </a:p>
          <a:p>
            <a:pPr>
              <a:buFont typeface="Wingdings" pitchFamily="2" charset="2"/>
              <a:buNone/>
            </a:pPr>
            <a:r>
              <a:rPr lang="ar-SA" sz="2800"/>
              <a:t>يتكون الجزء الخدمي من المدخل و اوفيس و حمامات</a:t>
            </a:r>
            <a:r>
              <a:rPr lang="ar-SA"/>
              <a:t> و الكافتيريا</a:t>
            </a:r>
            <a:r>
              <a:rPr lang="ar-SA" sz="2800"/>
              <a:t>.</a:t>
            </a:r>
            <a:endParaRPr lang="ar-SA"/>
          </a:p>
          <a:p>
            <a:r>
              <a:rPr lang="ar-SA"/>
              <a:t>الجزء الثقافي :</a:t>
            </a:r>
          </a:p>
          <a:p>
            <a:pPr>
              <a:buFont typeface="Wingdings" pitchFamily="2" charset="2"/>
              <a:buNone/>
            </a:pPr>
            <a:r>
              <a:rPr lang="ar-SA" sz="2800"/>
              <a:t>يتكون من مكتبة الاطفال و قاعات الاطلاع وقاعة تدريب الحاسبات و قاعة تدريب اللغات و قاعات الحاسبات و قاعة الندواتو جزء الاستعارة بملحقاتها ”المخازن ” .</a:t>
            </a:r>
          </a:p>
          <a:p>
            <a:r>
              <a:rPr lang="ar-SA"/>
              <a:t>الجزء التفيهي :</a:t>
            </a:r>
          </a:p>
          <a:p>
            <a:pPr>
              <a:buFont typeface="Wingdings" pitchFamily="2" charset="2"/>
              <a:buNone/>
            </a:pPr>
            <a:r>
              <a:rPr lang="ar-SA" sz="2800"/>
              <a:t>يتكون من قاعة الفيديو و النت كافيه .</a:t>
            </a:r>
          </a:p>
          <a:p>
            <a:pPr>
              <a:buFont typeface="Wingdings" pitchFamily="2" charset="2"/>
              <a:buNone/>
            </a:pPr>
            <a:endParaRPr lang="ar-SA"/>
          </a:p>
          <a:p>
            <a:pPr>
              <a:buFont typeface="Wingdings" pitchFamily="2" charset="2"/>
              <a:buNone/>
            </a:pP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ar-SA"/>
              <a:t>العلاقات</a:t>
            </a:r>
            <a:endParaRPr lang="en-US"/>
          </a:p>
        </p:txBody>
      </p:sp>
      <p:sp>
        <p:nvSpPr>
          <p:cNvPr id="183299" name="Rectangle 3"/>
          <p:cNvSpPr>
            <a:spLocks noGrp="1" noChangeArrowheads="1"/>
          </p:cNvSpPr>
          <p:nvPr>
            <p:ph type="body" idx="1"/>
          </p:nvPr>
        </p:nvSpPr>
        <p:spPr>
          <a:xfrm>
            <a:off x="457200" y="1268413"/>
            <a:ext cx="8229600" cy="5400675"/>
          </a:xfrm>
        </p:spPr>
        <p:txBody>
          <a:bodyPr/>
          <a:lstStyle/>
          <a:p>
            <a:endParaRPr lang="en-US"/>
          </a:p>
        </p:txBody>
      </p:sp>
      <p:pic>
        <p:nvPicPr>
          <p:cNvPr id="183301" name="Picture 5" descr="زووووووووو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05038"/>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ar-SA"/>
              <a:t>مكتبة الاسكندرية</a:t>
            </a:r>
            <a:endParaRPr lang="en-US"/>
          </a:p>
        </p:txBody>
      </p:sp>
      <p:pic>
        <p:nvPicPr>
          <p:cNvPr id="185348" name="Picture 4" descr="مكتبة الإسكندرية"/>
          <p:cNvPicPr>
            <a:picLocks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3276600" y="1268413"/>
            <a:ext cx="2408238" cy="170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5350" name="Rectangle 6"/>
          <p:cNvSpPr>
            <a:spLocks noChangeArrowheads="1"/>
          </p:cNvSpPr>
          <p:nvPr/>
        </p:nvSpPr>
        <p:spPr bwMode="auto">
          <a:xfrm>
            <a:off x="0" y="196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85353" name="Picture 9" descr="meet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213100"/>
            <a:ext cx="218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4" name="Rectangle 10"/>
          <p:cNvSpPr>
            <a:spLocks noChangeArrowheads="1"/>
          </p:cNvSpPr>
          <p:nvPr/>
        </p:nvSpPr>
        <p:spPr bwMode="auto">
          <a:xfrm>
            <a:off x="5364163" y="4437063"/>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sz="1000"/>
              <a:t>غرف اجتماعات ومؤتمرات في مكتبة الإسكندرية.</a:t>
            </a:r>
          </a:p>
        </p:txBody>
      </p:sp>
      <p:pic>
        <p:nvPicPr>
          <p:cNvPr id="185355" name="Picture 11" descr="audito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3213100"/>
            <a:ext cx="1857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6" name="Rectangle 12"/>
          <p:cNvSpPr>
            <a:spLocks noChangeArrowheads="1"/>
          </p:cNvSpPr>
          <p:nvPr/>
        </p:nvSpPr>
        <p:spPr bwMode="auto">
          <a:xfrm>
            <a:off x="3348038" y="4508500"/>
            <a:ext cx="1363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ar-SA" sz="1000"/>
              <a:t>قاعة مسرح متعددة الأغراض</a:t>
            </a:r>
          </a:p>
        </p:txBody>
      </p:sp>
      <p:pic>
        <p:nvPicPr>
          <p:cNvPr id="185357" name="Picture 13" descr="g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213100"/>
            <a:ext cx="18319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8" name="Rectangle 14"/>
          <p:cNvSpPr>
            <a:spLocks noChangeArrowheads="1"/>
          </p:cNvSpPr>
          <p:nvPr/>
        </p:nvSpPr>
        <p:spPr bwMode="auto">
          <a:xfrm>
            <a:off x="755650" y="4437063"/>
            <a:ext cx="1363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sz="1000"/>
              <a:t>قاعة مسرح متعددة الأغراض</a:t>
            </a:r>
          </a:p>
        </p:txBody>
      </p:sp>
      <p:pic>
        <p:nvPicPr>
          <p:cNvPr id="185360" name="Picture 16" descr="DSC001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1863" y="4941888"/>
            <a:ext cx="9540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61" name="Rectangle 17"/>
          <p:cNvSpPr>
            <a:spLocks noChangeArrowheads="1"/>
          </p:cNvSpPr>
          <p:nvPr/>
        </p:nvSpPr>
        <p:spPr bwMode="auto">
          <a:xfrm>
            <a:off x="5651500" y="6308725"/>
            <a:ext cx="1568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ar-SA" sz="1000"/>
              <a:t>فراغ السلالم في مكتبة الإسكندرية.</a:t>
            </a:r>
          </a:p>
        </p:txBody>
      </p:sp>
      <p:pic>
        <p:nvPicPr>
          <p:cNvPr id="185362" name="Picture 18" descr="DSC001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213" y="4868863"/>
            <a:ext cx="14255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3" name="Picture 19" descr="alex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988" y="4868863"/>
            <a:ext cx="14065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64" name="Rectangle 20"/>
          <p:cNvSpPr>
            <a:spLocks noChangeArrowheads="1"/>
          </p:cNvSpPr>
          <p:nvPr/>
        </p:nvSpPr>
        <p:spPr bwMode="auto">
          <a:xfrm>
            <a:off x="2124075" y="6092825"/>
            <a:ext cx="119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ar-EG"/>
              <a:t>قاعة الاطلاع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en-US"/>
          </a:p>
        </p:txBody>
      </p:sp>
      <p:pic>
        <p:nvPicPr>
          <p:cNvPr id="186372" name="Picture 4" descr="0103feat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3575" y="4292600"/>
            <a:ext cx="3113088" cy="128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373" name="Rectangle 5"/>
          <p:cNvSpPr>
            <a:spLocks noChangeArrowheads="1"/>
          </p:cNvSpPr>
          <p:nvPr/>
        </p:nvSpPr>
        <p:spPr bwMode="auto">
          <a:xfrm>
            <a:off x="2268538" y="5876925"/>
            <a:ext cx="4572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قطاع رأسي للكتلة الأساسية  في مكتبة الإسكندرية</a:t>
            </a:r>
            <a:endParaRPr lang="en-US"/>
          </a:p>
          <a:p>
            <a:pPr rtl="0" eaLnBrk="0" hangingPunct="0">
              <a:spcBef>
                <a:spcPct val="50000"/>
              </a:spcBef>
            </a:pPr>
            <a:endParaRPr lang="en-US"/>
          </a:p>
        </p:txBody>
      </p:sp>
      <p:sp>
        <p:nvSpPr>
          <p:cNvPr id="186374" name="Rectangle 6"/>
          <p:cNvSpPr>
            <a:spLocks noChangeArrowheads="1"/>
          </p:cNvSpPr>
          <p:nvPr/>
        </p:nvSpPr>
        <p:spPr bwMode="auto">
          <a:xfrm>
            <a:off x="395288" y="3644900"/>
            <a:ext cx="287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ar-EG"/>
              <a:t>صورة ليلية لمدخل مركز المؤتمرات </a:t>
            </a:r>
          </a:p>
        </p:txBody>
      </p:sp>
      <p:pic>
        <p:nvPicPr>
          <p:cNvPr id="186375" name="Picture 7" descr="صورة ليلية لمدخل ساحة الحضارات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28575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6" name="Picture 8" descr="منظر الساحة فى الصباح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700213"/>
            <a:ext cx="292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7" name="Rectangle 9"/>
          <p:cNvSpPr>
            <a:spLocks noChangeArrowheads="1"/>
          </p:cNvSpPr>
          <p:nvPr/>
        </p:nvSpPr>
        <p:spPr bwMode="auto">
          <a:xfrm>
            <a:off x="5724525" y="3860800"/>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ar-SA"/>
              <a:t>القبة السماوية</a:t>
            </a:r>
            <a:r>
              <a:rPr lang="en-US"/>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5"/>
                                        </p:tgtEl>
                                        <p:attrNameLst>
                                          <p:attrName>style.visibility</p:attrName>
                                        </p:attrNameLst>
                                      </p:cBhvr>
                                      <p:to>
                                        <p:strVal val="visible"/>
                                      </p:to>
                                    </p:set>
                                    <p:anim calcmode="lin" valueType="num">
                                      <p:cBhvr additive="base">
                                        <p:cTn id="7" dur="500" fill="hold"/>
                                        <p:tgtEl>
                                          <p:spTgt spid="186375"/>
                                        </p:tgtEl>
                                        <p:attrNameLst>
                                          <p:attrName>ppt_x</p:attrName>
                                        </p:attrNameLst>
                                      </p:cBhvr>
                                      <p:tavLst>
                                        <p:tav tm="0">
                                          <p:val>
                                            <p:strVal val="#ppt_x"/>
                                          </p:val>
                                        </p:tav>
                                        <p:tav tm="100000">
                                          <p:val>
                                            <p:strVal val="#ppt_x"/>
                                          </p:val>
                                        </p:tav>
                                      </p:tavLst>
                                    </p:anim>
                                    <p:anim calcmode="lin" valueType="num">
                                      <p:cBhvr additive="base">
                                        <p:cTn id="8" dur="500" fill="hold"/>
                                        <p:tgtEl>
                                          <p:spTgt spid="1863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6"/>
                                        </p:tgtEl>
                                        <p:attrNameLst>
                                          <p:attrName>style.visibility</p:attrName>
                                        </p:attrNameLst>
                                      </p:cBhvr>
                                      <p:to>
                                        <p:strVal val="visible"/>
                                      </p:to>
                                    </p:set>
                                    <p:anim calcmode="lin" valueType="num">
                                      <p:cBhvr additive="base">
                                        <p:cTn id="13" dur="500" fill="hold"/>
                                        <p:tgtEl>
                                          <p:spTgt spid="186376"/>
                                        </p:tgtEl>
                                        <p:attrNameLst>
                                          <p:attrName>ppt_x</p:attrName>
                                        </p:attrNameLst>
                                      </p:cBhvr>
                                      <p:tavLst>
                                        <p:tav tm="0">
                                          <p:val>
                                            <p:strVal val="#ppt_x"/>
                                          </p:val>
                                        </p:tav>
                                        <p:tav tm="100000">
                                          <p:val>
                                            <p:strVal val="#ppt_x"/>
                                          </p:val>
                                        </p:tav>
                                      </p:tavLst>
                                    </p:anim>
                                    <p:anim calcmode="lin" valueType="num">
                                      <p:cBhvr additive="base">
                                        <p:cTn id="14" dur="500" fill="hold"/>
                                        <p:tgtEl>
                                          <p:spTgt spid="1863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86373"/>
                                        </p:tgtEl>
                                        <p:attrNameLst>
                                          <p:attrName>style.visibility</p:attrName>
                                        </p:attrNameLst>
                                      </p:cBhvr>
                                      <p:to>
                                        <p:strVal val="visible"/>
                                      </p:to>
                                    </p:set>
                                    <p:animEffect transition="in" filter="diamond(in)">
                                      <p:cBhvr>
                                        <p:cTn id="19" dur="2000"/>
                                        <p:tgtEl>
                                          <p:spTgt spid="1863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6377"/>
                                        </p:tgtEl>
                                        <p:attrNameLst>
                                          <p:attrName>style.visibility</p:attrName>
                                        </p:attrNameLst>
                                      </p:cBhvr>
                                      <p:to>
                                        <p:strVal val="visible"/>
                                      </p:to>
                                    </p:set>
                                    <p:animEffect transition="in" filter="diamond(in)">
                                      <p:cBhvr>
                                        <p:cTn id="24" dur="2000"/>
                                        <p:tgtEl>
                                          <p:spTgt spid="186377"/>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86374"/>
                                        </p:tgtEl>
                                        <p:attrNameLst>
                                          <p:attrName>style.visibility</p:attrName>
                                        </p:attrNameLst>
                                      </p:cBhvr>
                                      <p:to>
                                        <p:strVal val="visible"/>
                                      </p:to>
                                    </p:set>
                                    <p:animEffect transition="in" filter="diamond(in)">
                                      <p:cBhvr>
                                        <p:cTn id="27" dur="20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4" grpId="0"/>
      <p:bldP spid="1863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ar-SA"/>
              <a:t>قاعات المكتبة</a:t>
            </a:r>
            <a:endParaRPr lang="en-US"/>
          </a:p>
        </p:txBody>
      </p:sp>
      <p:sp>
        <p:nvSpPr>
          <p:cNvPr id="187397" name="Rectangle 5"/>
          <p:cNvSpPr>
            <a:spLocks noGrp="1" noChangeArrowheads="1"/>
          </p:cNvSpPr>
          <p:nvPr>
            <p:ph type="body" idx="1"/>
          </p:nvPr>
        </p:nvSpPr>
        <p:spPr/>
        <p:txBody>
          <a:bodyPr/>
          <a:lstStyle/>
          <a:p>
            <a:pPr>
              <a:lnSpc>
                <a:spcPct val="80000"/>
              </a:lnSpc>
            </a:pPr>
            <a:r>
              <a:rPr lang="ar-EG" sz="2000"/>
              <a:t>القاعة الكبرى </a:t>
            </a:r>
          </a:p>
          <a:p>
            <a:pPr>
              <a:lnSpc>
                <a:spcPct val="80000"/>
              </a:lnSpc>
            </a:pPr>
            <a:r>
              <a:rPr lang="ar-EG" sz="2000"/>
              <a:t>القاعة الكبرى، قاعة الاستماع الرئيسية، صممت مقاعدها على هيئة مقاعد المسرح، وتتسع لعدد ٦٣٠ شخصاً، وبها تكييف مركزي. وهي مناسبة للمؤتمرات الدولية والندوات والاجتماعات والحلقات الدراسية والحفلات الموسيقية والعروض المسرحية</a:t>
            </a:r>
            <a:r>
              <a:rPr lang="en-US" sz="2000"/>
              <a:t>. </a:t>
            </a:r>
            <a:endParaRPr lang="ar-EG" sz="2000"/>
          </a:p>
          <a:p>
            <a:pPr>
              <a:lnSpc>
                <a:spcPct val="80000"/>
              </a:lnSpc>
            </a:pPr>
            <a:r>
              <a:rPr lang="ar-EG" sz="2000"/>
              <a:t>والقاعة مقسمة إلى أربعة مستويات وبها ثمانية مخارج، أربعة على كل جانب. أما مقاعد الفرقة الموسيقية فتقع على مستويين بهما أربعة مخارج وهما معدان لجلوس ٦٧٨ شخصاً. المستوى الثالث و الميزانين أعدا لجلوس ٤٨٦ شخصا ويوجد بهما المخرجان المتبقيان</a:t>
            </a:r>
            <a:r>
              <a:rPr lang="en-US" sz="2000"/>
              <a:t>.</a:t>
            </a:r>
            <a:endParaRPr lang="ar-EG" sz="2000"/>
          </a:p>
          <a:p>
            <a:pPr>
              <a:lnSpc>
                <a:spcPct val="80000"/>
              </a:lnSpc>
            </a:pPr>
            <a:r>
              <a:rPr lang="ar-EG" sz="2000"/>
              <a:t>إن طلاقة الحركة التي تتوافر في المسرح الحديث للقاعتين الكبرى والوسطى تسمح بإقامة حفلات موسيقية وحفلات أداء مسرحي بهما</a:t>
            </a:r>
            <a:r>
              <a:rPr lang="en-US" sz="2000"/>
              <a:t>.</a:t>
            </a:r>
            <a:endParaRPr lang="ar-EG" sz="2000"/>
          </a:p>
          <a:p>
            <a:pPr>
              <a:lnSpc>
                <a:spcPct val="80000"/>
              </a:lnSpc>
            </a:pPr>
            <a:r>
              <a:rPr lang="ar-EG" sz="2000"/>
              <a:t>كما أن حجم المسرح الموجود في القاعة الكبرى هو ٢١×٢٠ متراً ويقع خلفه أربع عشرة حجرة لتغيير ملابس الممثلين، كما يوجد به أربع آلات ميكانيكية تعطي المؤثرات المسرحية المطلوبة بالإضافة إلى معدات تغيير المناظر. وتتوفر في القاعة أفضل ما وصلت إليه التكنولوجيا في أجهزة العرض والأجهزة الصوتية</a:t>
            </a:r>
            <a:r>
              <a:rPr lang="en-US" sz="2000"/>
              <a: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endParaRPr lang="en-US"/>
          </a:p>
        </p:txBody>
      </p:sp>
      <p:sp>
        <p:nvSpPr>
          <p:cNvPr id="188420" name="Rectangle 4"/>
          <p:cNvSpPr>
            <a:spLocks noChangeArrowheads="1"/>
          </p:cNvSpPr>
          <p:nvPr>
            <p:ph type="body" idx="1"/>
          </p:nvPr>
        </p:nvSpPr>
        <p:spPr>
          <a:xfrm>
            <a:off x="457200" y="188913"/>
            <a:ext cx="8229600" cy="5945187"/>
          </a:xfrm>
          <a:noFill/>
          <a:ln/>
        </p:spPr>
        <p:txBody>
          <a:bodyPr/>
          <a:lstStyle/>
          <a:p>
            <a:r>
              <a:rPr lang="ar-EG" sz="1800" b="1">
                <a:effectLst/>
              </a:rPr>
              <a:t>القاعة الغربية</a:t>
            </a:r>
            <a:endParaRPr lang="en-US" sz="1800" b="1">
              <a:effectLst/>
            </a:endParaRPr>
          </a:p>
          <a:p>
            <a:r>
              <a:rPr lang="ar-EG" sz="1800" b="1" i="1">
                <a:effectLst/>
              </a:rPr>
              <a:t>الخصائص</a:t>
            </a:r>
            <a:r>
              <a:rPr lang="en-US" sz="1800" b="1" i="1">
                <a:effectLst/>
              </a:rPr>
              <a:t> </a:t>
            </a:r>
          </a:p>
          <a:p>
            <a:r>
              <a:rPr lang="ar-EG" sz="1800">
                <a:effectLst/>
              </a:rPr>
              <a:t>صممت القاعة الغربية بقدرة استيعاب ليست كبيرة حيث يوجد بها ٢٧٠ مقعد للمؤتمرات والحلقات الدراسية والاجتماعات والندوات</a:t>
            </a:r>
            <a:r>
              <a:rPr lang="en-US" sz="1800">
                <a:effectLst/>
              </a:rPr>
              <a:t>.</a:t>
            </a:r>
            <a:r>
              <a:rPr lang="en-US" sz="1800"/>
              <a:t> </a:t>
            </a:r>
          </a:p>
        </p:txBody>
      </p:sp>
      <p:sp>
        <p:nvSpPr>
          <p:cNvPr id="188421" name="Rectangle 5"/>
          <p:cNvSpPr>
            <a:spLocks noChangeArrowheads="1"/>
          </p:cNvSpPr>
          <p:nvPr/>
        </p:nvSpPr>
        <p:spPr bwMode="auto">
          <a:xfrm>
            <a:off x="-180975" y="1773238"/>
            <a:ext cx="9159875"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p>
            <a:pPr algn="ctr"/>
            <a:r>
              <a:rPr lang="ar-EG" b="1"/>
              <a:t>القاعة الشرقية</a:t>
            </a:r>
            <a:endParaRPr lang="en-US" b="1"/>
          </a:p>
          <a:p>
            <a:pPr algn="ctr"/>
            <a:r>
              <a:rPr lang="ar-EG" b="1" i="1"/>
              <a:t>الخصائص</a:t>
            </a:r>
            <a:r>
              <a:rPr lang="en-US" b="1" i="1"/>
              <a:t> </a:t>
            </a:r>
          </a:p>
          <a:p>
            <a:pPr algn="ctr"/>
            <a:r>
              <a:rPr lang="ar-EG"/>
              <a:t>صممت القاعة الشرقية بقدرة استيعاب ليست كبيرة حيث يوجد بها مقعد للمؤتمرات والحلقات الدراسية والاجتماعات والندوات</a:t>
            </a:r>
            <a:r>
              <a:rPr lang="en-US"/>
              <a:t>.</a:t>
            </a:r>
          </a:p>
        </p:txBody>
      </p:sp>
      <p:pic>
        <p:nvPicPr>
          <p:cNvPr id="189105" name="Picture 689" descr="قاعات اجتماعات الشرا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2197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106" name="Rectangle 690"/>
          <p:cNvSpPr>
            <a:spLocks noChangeArrowheads="1"/>
          </p:cNvSpPr>
          <p:nvPr/>
        </p:nvSpPr>
        <p:spPr bwMode="auto">
          <a:xfrm>
            <a:off x="3419475" y="5300663"/>
            <a:ext cx="2027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ar-EG"/>
              <a:t>قاعات اجتماعات الشراع</a:t>
            </a:r>
            <a:r>
              <a:rPr lang="en-US"/>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9105"/>
                                        </p:tgtEl>
                                        <p:attrNameLst>
                                          <p:attrName>style.visibility</p:attrName>
                                        </p:attrNameLst>
                                      </p:cBhvr>
                                      <p:to>
                                        <p:strVal val="visible"/>
                                      </p:to>
                                    </p:set>
                                    <p:animEffect transition="in" filter="blinds(horizontal)">
                                      <p:cBhvr>
                                        <p:cTn id="7" dur="500"/>
                                        <p:tgtEl>
                                          <p:spTgt spid="189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9750" y="-571500"/>
            <a:ext cx="8229600" cy="1143000"/>
          </a:xfrm>
        </p:spPr>
        <p:txBody>
          <a:bodyPr/>
          <a:lstStyle/>
          <a:p>
            <a:endParaRPr lang="en-US"/>
          </a:p>
        </p:txBody>
      </p:sp>
      <p:sp>
        <p:nvSpPr>
          <p:cNvPr id="189443" name="Rectangle 3"/>
          <p:cNvSpPr>
            <a:spLocks noGrp="1" noChangeArrowheads="1"/>
          </p:cNvSpPr>
          <p:nvPr>
            <p:ph type="body" idx="1"/>
          </p:nvPr>
        </p:nvSpPr>
        <p:spPr>
          <a:xfrm>
            <a:off x="179388" y="765175"/>
            <a:ext cx="8229600" cy="6742113"/>
          </a:xfrm>
        </p:spPr>
        <p:txBody>
          <a:bodyPr/>
          <a:lstStyle/>
          <a:p>
            <a:r>
              <a:rPr lang="ar-EG" sz="1600" b="1"/>
              <a:t>قاعات الاجتماعات</a:t>
            </a:r>
            <a:r>
              <a:rPr lang="ar-EG" sz="1600"/>
              <a:t> </a:t>
            </a:r>
            <a:r>
              <a:rPr lang="ar-EG" sz="1600" b="1"/>
              <a:t>الموقع المستوى المساحة م2 الطول العرض الارتفاع الطاقة القصوى المسرح الفصول الدراسية هيئة</a:t>
            </a:r>
            <a:r>
              <a:rPr lang="en-US" sz="1600" b="1"/>
              <a:t>) U )</a:t>
            </a:r>
            <a:r>
              <a:rPr lang="ar-EG" sz="1600" b="1"/>
              <a:t>دائرة مستديرة شكل مثلثي </a:t>
            </a:r>
            <a:r>
              <a:rPr lang="ar-EG" sz="1600"/>
              <a:t>الأوديتوريم</a:t>
            </a:r>
            <a:r>
              <a:rPr lang="en-US" sz="1600"/>
              <a:t> </a:t>
            </a:r>
            <a:r>
              <a:rPr lang="ar-EG" sz="1600"/>
              <a:t>المكتبة الرئيسية</a:t>
            </a:r>
            <a:r>
              <a:rPr lang="en-US" sz="1600"/>
              <a:t> E</a:t>
            </a:r>
            <a:r>
              <a:rPr lang="ar-EG" sz="1600"/>
              <a:t>١١٠١٠</a:t>
            </a:r>
            <a:r>
              <a:rPr lang="en-US" sz="1600"/>
              <a:t>×</a:t>
            </a:r>
            <a:r>
              <a:rPr lang="ar-EG" sz="1600"/>
              <a:t>١١.٥</a:t>
            </a:r>
            <a:r>
              <a:rPr lang="en-US" sz="1600"/>
              <a:t>×</a:t>
            </a:r>
            <a:r>
              <a:rPr lang="ar-EG" sz="1600"/>
              <a:t>٤.٥١٠٠نوبل</a:t>
            </a:r>
            <a:r>
              <a:rPr lang="en-US" sz="1600"/>
              <a:t> </a:t>
            </a:r>
            <a:r>
              <a:rPr lang="ar-EG" sz="1600"/>
              <a:t>المكتبة الرئيسية</a:t>
            </a:r>
            <a:r>
              <a:rPr lang="en-US" sz="1600"/>
              <a:t> F3</a:t>
            </a:r>
            <a:r>
              <a:rPr lang="ar-EG" sz="1600"/>
              <a:t>٨٧١٠</a:t>
            </a:r>
            <a:r>
              <a:rPr lang="en-US" sz="1600"/>
              <a:t>×</a:t>
            </a:r>
            <a:r>
              <a:rPr lang="ar-EG" sz="1600"/>
              <a:t>١١.٥</a:t>
            </a:r>
            <a:r>
              <a:rPr lang="en-US" sz="1600"/>
              <a:t>×</a:t>
            </a:r>
            <a:r>
              <a:rPr lang="ar-EG" sz="1600"/>
              <a:t>٤.٥٢٠جاد راوزنج</a:t>
            </a:r>
            <a:r>
              <a:rPr lang="en-US" sz="1600"/>
              <a:t> </a:t>
            </a:r>
            <a:r>
              <a:rPr lang="ar-EG" sz="1600"/>
              <a:t>المكتبة الرئيسية</a:t>
            </a:r>
            <a:r>
              <a:rPr lang="en-US" sz="1600"/>
              <a:t> F3</a:t>
            </a:r>
            <a:r>
              <a:rPr lang="ar-EG" sz="1600"/>
              <a:t>٨٧١٠</a:t>
            </a:r>
            <a:r>
              <a:rPr lang="en-US" sz="1600"/>
              <a:t>×</a:t>
            </a:r>
            <a:r>
              <a:rPr lang="ar-EG" sz="1600"/>
              <a:t>١١.٥</a:t>
            </a:r>
            <a:r>
              <a:rPr lang="en-US" sz="1600"/>
              <a:t>×</a:t>
            </a:r>
            <a:r>
              <a:rPr lang="ar-EG" sz="1600"/>
              <a:t>٤.٥٦٥</a:t>
            </a:r>
            <a:r>
              <a:rPr lang="en-US" sz="1600"/>
              <a:t>  </a:t>
            </a:r>
            <a:r>
              <a:rPr lang="ar-EG" sz="1600"/>
              <a:t>قاعة الشراع</a:t>
            </a:r>
            <a:r>
              <a:rPr lang="en-US" sz="1600"/>
              <a:t> </a:t>
            </a:r>
            <a:r>
              <a:rPr lang="ar-EG" sz="1600"/>
              <a:t>المكتبة الرئيسية</a:t>
            </a:r>
            <a:r>
              <a:rPr lang="en-US" sz="1600"/>
              <a:t> F3</a:t>
            </a:r>
            <a:r>
              <a:rPr lang="ar-EG" sz="1600"/>
              <a:t>٢٤٦.٥١٤.٥</a:t>
            </a:r>
            <a:r>
              <a:rPr lang="en-US" sz="1600"/>
              <a:t>×</a:t>
            </a:r>
            <a:r>
              <a:rPr lang="ar-EG" sz="1600"/>
              <a:t>١٧</a:t>
            </a:r>
            <a:r>
              <a:rPr lang="en-US" sz="1600"/>
              <a:t>×</a:t>
            </a:r>
            <a:r>
              <a:rPr lang="ar-EG" sz="1600"/>
              <a:t>٣</a:t>
            </a:r>
            <a:r>
              <a:rPr lang="en-US" sz="1600"/>
              <a:t>      </a:t>
            </a:r>
            <a:r>
              <a:rPr lang="ar-EG" sz="1600"/>
              <a:t>٣٥</a:t>
            </a:r>
            <a:r>
              <a:rPr lang="en-US" sz="1600"/>
              <a:t> </a:t>
            </a:r>
            <a:r>
              <a:rPr lang="ar-EG" sz="1600"/>
              <a:t>قاعة الشراعالمكتبة الرئيسية</a:t>
            </a:r>
            <a:r>
              <a:rPr lang="en-US" sz="1600"/>
              <a:t> F4</a:t>
            </a:r>
            <a:r>
              <a:rPr lang="ar-EG" sz="1600"/>
              <a:t>٢٤٦.٥١٤.٥</a:t>
            </a:r>
            <a:r>
              <a:rPr lang="en-US" sz="1600"/>
              <a:t>×</a:t>
            </a:r>
            <a:r>
              <a:rPr lang="ar-EG" sz="1600"/>
              <a:t>١٧</a:t>
            </a:r>
            <a:r>
              <a:rPr lang="en-US" sz="1600"/>
              <a:t>×</a:t>
            </a:r>
            <a:r>
              <a:rPr lang="ar-EG" sz="1600"/>
              <a:t>٣</a:t>
            </a:r>
            <a:r>
              <a:rPr lang="en-US" sz="1600"/>
              <a:t>      </a:t>
            </a:r>
            <a:r>
              <a:rPr lang="ar-EG" sz="1600"/>
              <a:t>٣٥</a:t>
            </a:r>
            <a:r>
              <a:rPr lang="en-US" sz="1600"/>
              <a:t> </a:t>
            </a:r>
            <a:r>
              <a:rPr lang="ar-EG" sz="1600"/>
              <a:t>قاعة اجتماعات أ</a:t>
            </a:r>
            <a:r>
              <a:rPr lang="en-US" sz="1600"/>
              <a:t> </a:t>
            </a:r>
            <a:r>
              <a:rPr lang="ar-EG" sz="1600"/>
              <a:t>مركز المؤتمرات</a:t>
            </a:r>
            <a:r>
              <a:rPr lang="en-US" sz="1600"/>
              <a:t> B1</a:t>
            </a:r>
            <a:r>
              <a:rPr lang="ar-EG" sz="1600"/>
              <a:t>٩٢١٠.٤</a:t>
            </a:r>
            <a:r>
              <a:rPr lang="en-US" sz="1600"/>
              <a:t>×</a:t>
            </a:r>
            <a:r>
              <a:rPr lang="ar-EG" sz="1600"/>
              <a:t>٩.٤</a:t>
            </a:r>
            <a:r>
              <a:rPr lang="en-US" sz="1600"/>
              <a:t>×</a:t>
            </a:r>
            <a:r>
              <a:rPr lang="ar-EG" sz="1600"/>
              <a:t>٢.٧٦٠٢٥</a:t>
            </a:r>
            <a:r>
              <a:rPr lang="en-US" sz="1600"/>
              <a:t> </a:t>
            </a:r>
            <a:r>
              <a:rPr lang="ar-EG" sz="1600"/>
              <a:t>٢٠٢٥</a:t>
            </a:r>
            <a:r>
              <a:rPr lang="en-US" sz="1600"/>
              <a:t>   </a:t>
            </a:r>
            <a:r>
              <a:rPr lang="ar-EG" sz="1600"/>
              <a:t>قاعة اجتماعات ب</a:t>
            </a:r>
            <a:r>
              <a:rPr lang="en-US" sz="1600"/>
              <a:t> </a:t>
            </a:r>
            <a:r>
              <a:rPr lang="ar-EG" sz="1600"/>
              <a:t>مركز المؤتمرات</a:t>
            </a:r>
            <a:r>
              <a:rPr lang="en-US" sz="1600"/>
              <a:t> B1</a:t>
            </a:r>
            <a:r>
              <a:rPr lang="ar-EG" sz="1600"/>
              <a:t>٨٧١٠.٤</a:t>
            </a:r>
            <a:r>
              <a:rPr lang="en-US" sz="1600"/>
              <a:t>×</a:t>
            </a:r>
            <a:r>
              <a:rPr lang="ar-EG" sz="1600"/>
              <a:t>٩.٤</a:t>
            </a:r>
            <a:r>
              <a:rPr lang="en-US" sz="1600"/>
              <a:t>×</a:t>
            </a:r>
            <a:r>
              <a:rPr lang="ar-EG" sz="1600"/>
              <a:t>٢.٧٦٠٢٥</a:t>
            </a:r>
            <a:r>
              <a:rPr lang="en-US" sz="1600"/>
              <a:t> </a:t>
            </a:r>
            <a:r>
              <a:rPr lang="ar-EG" sz="1600"/>
              <a:t>٢٠٢٥</a:t>
            </a:r>
            <a:r>
              <a:rPr lang="en-US" sz="1600"/>
              <a:t>   </a:t>
            </a:r>
            <a:r>
              <a:rPr lang="ar-EG" sz="1600"/>
              <a:t>قاعة اجتماعات ج</a:t>
            </a:r>
            <a:r>
              <a:rPr lang="en-US" sz="1600"/>
              <a:t> </a:t>
            </a:r>
            <a:r>
              <a:rPr lang="ar-EG" sz="1600"/>
              <a:t>مركز المؤتمرات</a:t>
            </a:r>
            <a:r>
              <a:rPr lang="en-US"/>
              <a:t> </a:t>
            </a:r>
            <a:r>
              <a:rPr lang="en-US" sz="1600"/>
              <a:t>B1</a:t>
            </a:r>
            <a:r>
              <a:rPr lang="ar-EG" sz="1600"/>
              <a:t>٨٠١٠.٤</a:t>
            </a:r>
            <a:r>
              <a:rPr lang="en-US" sz="1600"/>
              <a:t>×</a:t>
            </a:r>
            <a:r>
              <a:rPr lang="ar-EG" sz="1600"/>
              <a:t>٩.٤</a:t>
            </a:r>
            <a:r>
              <a:rPr lang="en-US" sz="1600"/>
              <a:t>×</a:t>
            </a:r>
            <a:r>
              <a:rPr lang="ar-EG" sz="1600"/>
              <a:t>٢.٧٦٠٢٥</a:t>
            </a:r>
            <a:r>
              <a:rPr lang="en-US" sz="1600"/>
              <a:t> </a:t>
            </a:r>
            <a:r>
              <a:rPr lang="ar-EG" sz="1600"/>
              <a:t>٢٠٢٥</a:t>
            </a:r>
            <a:r>
              <a:rPr lang="en-US"/>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endParaRPr lang="en-US"/>
          </a:p>
        </p:txBody>
      </p:sp>
      <p:sp>
        <p:nvSpPr>
          <p:cNvPr id="191491" name="Rectangle 3"/>
          <p:cNvSpPr>
            <a:spLocks noGrp="1" noChangeArrowheads="1"/>
          </p:cNvSpPr>
          <p:nvPr>
            <p:ph type="body" idx="1"/>
          </p:nvPr>
        </p:nvSpPr>
        <p:spPr/>
        <p:txBody>
          <a:bodyPr/>
          <a:lstStyle/>
          <a:p>
            <a:r>
              <a:rPr lang="ar-EG" sz="2400" b="1"/>
              <a:t>قاعة الاستكشاف </a:t>
            </a:r>
            <a:endParaRPr lang="en-US" sz="2400" b="1"/>
          </a:p>
          <a:p>
            <a:r>
              <a:rPr lang="ar-EG" sz="2400" b="1" i="1"/>
              <a:t>نظرة عامة</a:t>
            </a:r>
            <a:r>
              <a:rPr lang="en-US" sz="2400" b="1" i="1"/>
              <a:t> </a:t>
            </a:r>
          </a:p>
          <a:p>
            <a:r>
              <a:rPr lang="ar-EG" sz="2400"/>
              <a:t>قاعة الاستكشافات هي مركز تعليمي يحتوي علي مجموعة من الأدوات العلمية بهدف إبراز دور التقنيات الحديثة في تطوير القدرات البشرية. وبتم ذلك بإجراء بعض التجارب العلمية التي يتم من</a:t>
            </a:r>
            <a:r>
              <a:rPr lang="ar-EG"/>
              <a:t> </a:t>
            </a:r>
            <a:r>
              <a:rPr lang="ar-EG" sz="2400"/>
              <a:t>خلالها تطبيق القوانين الأساسية لعلمي الفيزياء والفلك</a:t>
            </a:r>
            <a:r>
              <a:rPr lang="en-US" sz="2400"/>
              <a:t>. </a:t>
            </a:r>
          </a:p>
        </p:txBody>
      </p:sp>
      <p:pic>
        <p:nvPicPr>
          <p:cNvPr id="191492" name="Picture 4" descr="0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221163"/>
            <a:ext cx="21971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3" name="Picture 5" descr="0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221163"/>
            <a:ext cx="21971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diamond(in)">
                                      <p:cBhvr>
                                        <p:cTn id="7" dur="2000"/>
                                        <p:tgtEl>
                                          <p:spTgt spid="191493"/>
                                        </p:tgtEl>
                                      </p:cBhvr>
                                    </p:animEffect>
                                  </p:childTnLst>
                                </p:cTn>
                              </p:par>
                              <p:par>
                                <p:cTn id="8" presetID="8" presetClass="entr" presetSubtype="16" fill="hold" nodeType="withEffect">
                                  <p:stCondLst>
                                    <p:cond delay="0"/>
                                  </p:stCondLst>
                                  <p:childTnLst>
                                    <p:set>
                                      <p:cBhvr>
                                        <p:cTn id="9" dur="1" fill="hold">
                                          <p:stCondLst>
                                            <p:cond delay="0"/>
                                          </p:stCondLst>
                                        </p:cTn>
                                        <p:tgtEl>
                                          <p:spTgt spid="191492"/>
                                        </p:tgtEl>
                                        <p:attrNameLst>
                                          <p:attrName>style.visibility</p:attrName>
                                        </p:attrNameLst>
                                      </p:cBhvr>
                                      <p:to>
                                        <p:strVal val="visible"/>
                                      </p:to>
                                    </p:set>
                                    <p:animEffect transition="in" filter="diamond(in)">
                                      <p:cBhvr>
                                        <p:cTn id="10" dur="20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endParaRPr lang="en-US"/>
          </a:p>
        </p:txBody>
      </p:sp>
      <p:sp>
        <p:nvSpPr>
          <p:cNvPr id="192517" name="Rectangle 5"/>
          <p:cNvSpPr>
            <a:spLocks noGrp="1" noChangeArrowheads="1"/>
          </p:cNvSpPr>
          <p:nvPr>
            <p:ph type="body" idx="1"/>
          </p:nvPr>
        </p:nvSpPr>
        <p:spPr/>
        <p:txBody>
          <a:bodyPr/>
          <a:lstStyle/>
          <a:p>
            <a:r>
              <a:rPr lang="ar-EG" sz="2400" b="1"/>
              <a:t>قاعة العروض المتعددة</a:t>
            </a:r>
            <a:r>
              <a:rPr lang="en-US" sz="2400" b="1"/>
              <a:t> </a:t>
            </a:r>
            <a:endParaRPr lang="ar-EG" sz="2400"/>
          </a:p>
          <a:p>
            <a:r>
              <a:rPr lang="ar-EG" sz="2400"/>
              <a:t>وتضم معارض متنوعة في المجالات العلمية المختلفة ويتم تغيير المعروضات وفقاً لبرنامج دوري يتم الإعلان عنه مسبقاً</a:t>
            </a:r>
            <a:r>
              <a:rPr lang="en-US" sz="2400"/>
              <a:t>. </a:t>
            </a:r>
          </a:p>
        </p:txBody>
      </p:sp>
      <p:pic>
        <p:nvPicPr>
          <p:cNvPr id="192518" name="Picture 6" descr="منطقة المعروضات المتعدد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213100"/>
            <a:ext cx="4235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9" name="Rectangle 7"/>
          <p:cNvSpPr>
            <a:spLocks noChangeArrowheads="1"/>
          </p:cNvSpPr>
          <p:nvPr/>
        </p:nvSpPr>
        <p:spPr bwMode="auto">
          <a:xfrm>
            <a:off x="3203575" y="5373688"/>
            <a:ext cx="2247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ar-EG"/>
              <a:t>منطقة المعروضات المتعددة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192518"/>
                                        </p:tgtEl>
                                        <p:attrNameLst>
                                          <p:attrName>style.color</p:attrName>
                                        </p:attrNameLst>
                                      </p:cBhvr>
                                      <p:to>
                                        <a:schemeClr val="accent2"/>
                                      </p:to>
                                    </p:animClr>
                                    <p:animClr clrSpc="rgb" dir="cw">
                                      <p:cBhvr>
                                        <p:cTn id="7" dur="1900" fill="hold">
                                          <p:stCondLst>
                                            <p:cond delay="100"/>
                                          </p:stCondLst>
                                        </p:cTn>
                                        <p:tgtEl>
                                          <p:spTgt spid="192518"/>
                                        </p:tgtEl>
                                        <p:attrNameLst>
                                          <p:attrName>fillColor</p:attrName>
                                        </p:attrNameLst>
                                      </p:cBhvr>
                                      <p:to>
                                        <a:schemeClr val="accent2"/>
                                      </p:to>
                                    </p:animClr>
                                    <p:set>
                                      <p:cBhvr>
                                        <p:cTn id="8" dur="1900" fill="hold">
                                          <p:stCondLst>
                                            <p:cond delay="100"/>
                                          </p:stCondLst>
                                        </p:cTn>
                                        <p:tgtEl>
                                          <p:spTgt spid="192518"/>
                                        </p:tgtEl>
                                        <p:attrNameLst>
                                          <p:attrName>fill.type</p:attrName>
                                        </p:attrNameLst>
                                      </p:cBhvr>
                                      <p:to>
                                        <p:strVal val="solid"/>
                                      </p:to>
                                    </p:set>
                                    <p:set>
                                      <p:cBhvr>
                                        <p:cTn id="9" dur="1900" fill="hold">
                                          <p:stCondLst>
                                            <p:cond delay="100"/>
                                          </p:stCondLst>
                                        </p:cTn>
                                        <p:tgtEl>
                                          <p:spTgt spid="192518"/>
                                        </p:tgtEl>
                                        <p:attrNameLst>
                                          <p:attrName>fill.on</p:attrName>
                                        </p:attrNameLst>
                                      </p:cBhvr>
                                      <p:to>
                                        <p:strVal val="true"/>
                                      </p:to>
                                    </p:set>
                                    <p:animScale>
                                      <p:cBhvr>
                                        <p:cTn id="10" dur="200" fill="hold">
                                          <p:stCondLst>
                                            <p:cond delay="0"/>
                                          </p:stCondLst>
                                        </p:cTn>
                                        <p:tgtEl>
                                          <p:spTgt spid="192518"/>
                                        </p:tgtEl>
                                      </p:cBhvr>
                                      <p:from x="100000" y="100000"/>
                                      <p:to x="100000" y="5000"/>
                                    </p:animScale>
                                    <p:animScale>
                                      <p:cBhvr>
                                        <p:cTn id="11" dur="200" fill="hold">
                                          <p:stCondLst>
                                            <p:cond delay="200"/>
                                          </p:stCondLst>
                                        </p:cTn>
                                        <p:tgtEl>
                                          <p:spTgt spid="192518"/>
                                        </p:tgtEl>
                                      </p:cBhvr>
                                      <p:from x="100000" y="5000"/>
                                      <p:to x="120000" y="150000"/>
                                    </p:animScale>
                                    <p:animScale>
                                      <p:cBhvr>
                                        <p:cTn id="12" dur="600" fill="hold">
                                          <p:stCondLst>
                                            <p:cond delay="1400"/>
                                          </p:stCondLst>
                                        </p:cTn>
                                        <p:tgtEl>
                                          <p:spTgt spid="19251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80" name="Rectangle 16"/>
          <p:cNvSpPr>
            <a:spLocks noGrp="1" noChangeArrowheads="1"/>
          </p:cNvSpPr>
          <p:nvPr>
            <p:ph type="title"/>
          </p:nvPr>
        </p:nvSpPr>
        <p:spPr/>
        <p:txBody>
          <a:bodyPr/>
          <a:lstStyle/>
          <a:p>
            <a:r>
              <a:rPr lang="ar-SA"/>
              <a:t>مقدمة عامة على المكتبات</a:t>
            </a:r>
            <a:endParaRPr lang="en-US"/>
          </a:p>
        </p:txBody>
      </p:sp>
      <p:sp>
        <p:nvSpPr>
          <p:cNvPr id="164874" name="Text Box 10"/>
          <p:cNvSpPr txBox="1">
            <a:spLocks noChangeArrowheads="1"/>
          </p:cNvSpPr>
          <p:nvPr/>
        </p:nvSpPr>
        <p:spPr bwMode="auto">
          <a:xfrm>
            <a:off x="4624388" y="359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4878" name="Text Box 14"/>
          <p:cNvSpPr txBox="1">
            <a:spLocks noChangeArrowheads="1"/>
          </p:cNvSpPr>
          <p:nvPr/>
        </p:nvSpPr>
        <p:spPr bwMode="auto">
          <a:xfrm>
            <a:off x="611188" y="2492375"/>
            <a:ext cx="6697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64883" name="Text Box 19"/>
          <p:cNvSpPr txBox="1">
            <a:spLocks noChangeArrowheads="1"/>
          </p:cNvSpPr>
          <p:nvPr/>
        </p:nvSpPr>
        <p:spPr bwMode="auto">
          <a:xfrm>
            <a:off x="1187450" y="2924175"/>
            <a:ext cx="590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64884" name="Text Box 20"/>
          <p:cNvSpPr txBox="1">
            <a:spLocks noChangeArrowheads="1"/>
          </p:cNvSpPr>
          <p:nvPr/>
        </p:nvSpPr>
        <p:spPr bwMode="auto">
          <a:xfrm>
            <a:off x="323850" y="1268413"/>
            <a:ext cx="7704138"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r>
              <a:rPr lang="ar-EG"/>
              <a:t> </a:t>
            </a:r>
            <a:endParaRPr lang="ar-EG" b="1"/>
          </a:p>
          <a:p>
            <a:r>
              <a:rPr lang="ar-EG" b="1"/>
              <a:t>أنواع المكتبات:</a:t>
            </a:r>
          </a:p>
          <a:p>
            <a:r>
              <a:rPr lang="ar-EG" b="1"/>
              <a:t>	</a:t>
            </a:r>
            <a:endParaRPr lang="en-US" b="1"/>
          </a:p>
          <a:p>
            <a:r>
              <a:rPr lang="ar-EG" b="1"/>
              <a:t>مكتبات البحث والمكتبات الخاصة</a:t>
            </a:r>
            <a:r>
              <a:rPr lang="ar-EG" i="1"/>
              <a:t>:</a:t>
            </a:r>
            <a:endParaRPr lang="ar-EG"/>
          </a:p>
          <a:p>
            <a:r>
              <a:rPr lang="ar-EG"/>
              <a:t>تنقسم إلى مكتبات بحثية في المنظمات التعليمية والأقسام الحكومية والشركات الصناعية والتجارية</a:t>
            </a:r>
            <a:endParaRPr lang="ar-EG" b="1"/>
          </a:p>
          <a:p>
            <a:r>
              <a:rPr lang="ar-EG" b="1"/>
              <a:t>المكتبات المتنقلة:</a:t>
            </a:r>
            <a:endParaRPr lang="ar-EG"/>
          </a:p>
          <a:p>
            <a:r>
              <a:rPr lang="ar-EG"/>
              <a:t>نظرا لضيق المساحات الصالحة لأغراض المكتبات فقد أمست الحاجة إلى المكتبات المتحركة والتي هي عبارة عن غرفة واحدة تتحرك على عجلات تقدم خدمة توزيع الكتب كاستخدام لأفرع المكتبات</a:t>
            </a:r>
            <a:endParaRPr lang="ar-EG" b="1"/>
          </a:p>
          <a:p>
            <a:r>
              <a:rPr lang="ar-EG" b="1"/>
              <a:t>مباني أفرع المكتبات:</a:t>
            </a:r>
            <a:endParaRPr lang="ar-EG"/>
          </a:p>
          <a:p>
            <a:r>
              <a:rPr lang="ar-EG"/>
              <a:t>عادة ما تنشأ أفرع المكتبات نتيجة للنمو السكاني والاجتماعي ويكون هدفها توفير الكتب والخدمات التي تلبى احتياجات الأطفال والكبار للقراءة اليومية والعامة(وذلك للذين يعيشون بجوارها)</a:t>
            </a:r>
          </a:p>
          <a:p>
            <a:r>
              <a:rPr lang="ar-EG"/>
              <a:t>وتتوفر أفرع المكتبات في مراكز تسوق المدينة والمجتمعات الريفية الهادئة على السواء</a:t>
            </a:r>
            <a:endParaRPr lang="ar-EG" b="1"/>
          </a:p>
          <a:p>
            <a:r>
              <a:rPr lang="ar-EG" b="1"/>
              <a:t>المعايير اللازمة لتقييم الموقع لمبني فرع جديد للمكتبة</a:t>
            </a:r>
            <a:r>
              <a:rPr lang="ar-EG" b="1" i="1"/>
              <a:t>:</a:t>
            </a:r>
            <a:endParaRPr lang="en-US" b="1" i="1"/>
          </a:p>
          <a:p>
            <a:r>
              <a:rPr lang="ar-EG"/>
              <a:t>1-أن يتراوح عدد الأفراد اللذين يخدمهم فرع المكتبة من 25000الي 30000 نسمه</a:t>
            </a:r>
          </a:p>
          <a:p>
            <a:r>
              <a:rPr lang="ar-EG"/>
              <a:t>2- يجب أن يقع فرع المكتبة داخل حيز منطقه سكنيه معتدلة حتى يمكن لعدد كبير من الأطفال والكبار الوصول إليها مشيا</a:t>
            </a:r>
          </a:p>
          <a:p>
            <a:r>
              <a:rPr lang="ar-EG"/>
              <a:t>3-	يجب أن يقع فرع المكتبة في مكان يسهل رؤيته</a:t>
            </a:r>
          </a:p>
          <a:p>
            <a:r>
              <a:rPr lang="ar-EG"/>
              <a:t>4-	يجب أن يوفر فرع المكتبة مكانا لانتظار السيارات متسعا في مساحته الداخلية</a:t>
            </a:r>
          </a:p>
          <a:p>
            <a:r>
              <a:rPr lang="ar-EG"/>
              <a:t>5-	يجب أن يكون له مدخل عند مستوي الشارع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4880"/>
                                        </p:tgtEl>
                                        <p:attrNameLst>
                                          <p:attrName>style.visibility</p:attrName>
                                        </p:attrNameLst>
                                      </p:cBhvr>
                                      <p:to>
                                        <p:strVal val="visible"/>
                                      </p:to>
                                    </p:set>
                                    <p:anim calcmode="lin" valueType="num">
                                      <p:cBhvr>
                                        <p:cTn id="7" dur="1000" fill="hold">
                                          <p:stCondLst>
                                            <p:cond delay="0"/>
                                          </p:stCondLst>
                                        </p:cTn>
                                        <p:tgtEl>
                                          <p:spTgt spid="16488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6488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6488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6488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6488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xit" presetSubtype="0" fill="hold" grpId="1" nodeType="clickEffect">
                                  <p:stCondLst>
                                    <p:cond delay="0"/>
                                  </p:stCondLst>
                                  <p:childTnLst>
                                    <p:anim calcmode="lin" valueType="num">
                                      <p:cBhvr>
                                        <p:cTn id="15" dur="2000" fill="hold"/>
                                        <p:tgtEl>
                                          <p:spTgt spid="164880"/>
                                        </p:tgtEl>
                                        <p:attrNameLst>
                                          <p:attrName>style.rotation</p:attrName>
                                        </p:attrNameLst>
                                      </p:cBhvr>
                                      <p:tavLst>
                                        <p:tav tm="0">
                                          <p:val>
                                            <p:fltVal val="0"/>
                                          </p:val>
                                        </p:tav>
                                        <p:tav tm="100000">
                                          <p:val>
                                            <p:fltVal val="-90"/>
                                          </p:val>
                                        </p:tav>
                                      </p:tavLst>
                                    </p:anim>
                                    <p:anim calcmode="lin" valueType="num">
                                      <p:cBhvr>
                                        <p:cTn id="16" dur="2000" fill="hold"/>
                                        <p:tgtEl>
                                          <p:spTgt spid="164880"/>
                                        </p:tgtEl>
                                        <p:attrNameLst>
                                          <p:attrName>ppt_w</p:attrName>
                                        </p:attrNameLst>
                                      </p:cBhvr>
                                      <p:tavLst>
                                        <p:tav tm="0">
                                          <p:val>
                                            <p:strVal val="ppt_w"/>
                                          </p:val>
                                        </p:tav>
                                        <p:tav tm="50000">
                                          <p:val>
                                            <p:strVal val="ppt_w-.5"/>
                                          </p:val>
                                        </p:tav>
                                        <p:tav tm="100000">
                                          <p:val>
                                            <p:strVal val="ppt_w-.5"/>
                                          </p:val>
                                        </p:tav>
                                      </p:tavLst>
                                    </p:anim>
                                    <p:anim calcmode="lin" valueType="num">
                                      <p:cBhvr>
                                        <p:cTn id="17" dur="2000" fill="hold"/>
                                        <p:tgtEl>
                                          <p:spTgt spid="164880"/>
                                        </p:tgtEl>
                                        <p:attrNameLst>
                                          <p:attrName>ppt_h</p:attrName>
                                        </p:attrNameLst>
                                      </p:cBhvr>
                                      <p:tavLst>
                                        <p:tav tm="0">
                                          <p:val>
                                            <p:strVal val="ppt_h"/>
                                          </p:val>
                                        </p:tav>
                                        <p:tav tm="100000">
                                          <p:val>
                                            <p:strVal val="ppt_h"/>
                                          </p:val>
                                        </p:tav>
                                      </p:tavLst>
                                    </p:anim>
                                    <p:anim calcmode="lin" valueType="num">
                                      <p:cBhvr>
                                        <p:cTn id="18" dur="2000" fill="hold"/>
                                        <p:tgtEl>
                                          <p:spTgt spid="164880"/>
                                        </p:tgtEl>
                                        <p:attrNameLst>
                                          <p:attrName>ppt_x</p:attrName>
                                        </p:attrNameLst>
                                      </p:cBhvr>
                                      <p:tavLst>
                                        <p:tav tm="0">
                                          <p:val>
                                            <p:strVal val="ppt_x"/>
                                          </p:val>
                                        </p:tav>
                                        <p:tav tm="100000">
                                          <p:val>
                                            <p:strVal val="ppt_x+.4"/>
                                          </p:val>
                                        </p:tav>
                                      </p:tavLst>
                                    </p:anim>
                                    <p:anim calcmode="lin" valueType="num">
                                      <p:cBhvr>
                                        <p:cTn id="19" dur="2000" fill="hold"/>
                                        <p:tgtEl>
                                          <p:spTgt spid="164880"/>
                                        </p:tgtEl>
                                        <p:attrNameLst>
                                          <p:attrName>ppt_y</p:attrName>
                                        </p:attrNameLst>
                                      </p:cBhvr>
                                      <p:tavLst>
                                        <p:tav tm="0">
                                          <p:val>
                                            <p:strVal val="ppt_y"/>
                                          </p:val>
                                        </p:tav>
                                        <p:tav tm="50000">
                                          <p:val>
                                            <p:strVal val="ppt_y+.1"/>
                                          </p:val>
                                        </p:tav>
                                        <p:tav tm="100000">
                                          <p:val>
                                            <p:strVal val="ppt_y-.2"/>
                                          </p:val>
                                        </p:tav>
                                      </p:tavLst>
                                    </p:anim>
                                    <p:set>
                                      <p:cBhvr>
                                        <p:cTn id="20" dur="1" fill="hold">
                                          <p:stCondLst>
                                            <p:cond delay="1998"/>
                                          </p:stCondLst>
                                        </p:cTn>
                                        <p:tgtEl>
                                          <p:spTgt spid="164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0" grpId="0"/>
      <p:bldP spid="16488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endParaRPr lang="en-US"/>
          </a:p>
        </p:txBody>
      </p:sp>
      <p:sp>
        <p:nvSpPr>
          <p:cNvPr id="193539" name="Rectangle 3"/>
          <p:cNvSpPr>
            <a:spLocks noGrp="1" noChangeArrowheads="1"/>
          </p:cNvSpPr>
          <p:nvPr>
            <p:ph type="body" idx="1"/>
          </p:nvPr>
        </p:nvSpPr>
        <p:spPr/>
        <p:txBody>
          <a:bodyPr/>
          <a:lstStyle/>
          <a:p>
            <a:pPr>
              <a:lnSpc>
                <a:spcPct val="80000"/>
              </a:lnSpc>
            </a:pPr>
            <a:r>
              <a:rPr lang="ar-EG" sz="1600"/>
              <a:t>يشغل متحف تاريخ العلوم مساحة متميزة تبلغ 450 متراً مربعاً ويقع أسفل القبة السماوية</a:t>
            </a:r>
            <a:r>
              <a:rPr lang="en-US" sz="1600"/>
              <a:t>.</a:t>
            </a:r>
            <a:endParaRPr lang="ar-EG" sz="1600"/>
          </a:p>
          <a:p>
            <a:pPr>
              <a:lnSpc>
                <a:spcPct val="80000"/>
              </a:lnSpc>
            </a:pPr>
            <a:r>
              <a:rPr lang="ar-EG" sz="1600"/>
              <a:t>متحف تاريخ العلوم</a:t>
            </a:r>
            <a:r>
              <a:rPr lang="en-US" sz="1600"/>
              <a:t> </a:t>
            </a:r>
            <a:endParaRPr lang="ar-EG" sz="1600"/>
          </a:p>
          <a:p>
            <a:pPr>
              <a:lnSpc>
                <a:spcPct val="80000"/>
              </a:lnSpc>
            </a:pPr>
            <a:r>
              <a:rPr lang="ar-EG" sz="1600"/>
              <a:t>صمم المتحف علي هيئة مستطيل يتكون أحد ضلعيه من الجرانيت والآخر من الألواح الزجاجية المائلة لتسمح بدخول أشعة الشمس والضوء الطبيعي</a:t>
            </a:r>
            <a:r>
              <a:rPr lang="en-US" sz="1600"/>
              <a:t>. </a:t>
            </a:r>
            <a:endParaRPr lang="ar-EG" sz="1600"/>
          </a:p>
          <a:p>
            <a:pPr>
              <a:lnSpc>
                <a:spcPct val="80000"/>
              </a:lnSpc>
            </a:pPr>
            <a:r>
              <a:rPr lang="ar-EG" sz="1600"/>
              <a:t>يعرض المُتحف تطور العلوم في مصر علي مدي ثلاث فترات تاريخية متعاقبة تتكون منها الأقسام الرئيسية للمتحف وهي: القسم الفرعوني ، والقسم اليوناني وقسم العلوم العربية والإسلامية</a:t>
            </a:r>
          </a:p>
          <a:p>
            <a:pPr>
              <a:lnSpc>
                <a:spcPct val="80000"/>
              </a:lnSpc>
            </a:pPr>
            <a:r>
              <a:rPr lang="ar-EG" sz="1600"/>
              <a:t>ويمر الزائر خلال عدة مجالات من العلم التى تعرض على الحائط والعلوم الطبية التى تعرض على مناضد</a:t>
            </a:r>
            <a:r>
              <a:rPr lang="en-US" sz="1600"/>
              <a:t>. </a:t>
            </a:r>
            <a:endParaRPr lang="ar-EG" sz="1600"/>
          </a:p>
          <a:p>
            <a:pPr>
              <a:lnSpc>
                <a:spcPct val="80000"/>
              </a:lnSpc>
            </a:pPr>
            <a:r>
              <a:rPr lang="ar-EG" sz="1600"/>
              <a:t>كما نجد ثلاث وقفات عند نهاية كل حقبة، الأولى تمثل الإسكندرية البطلمية والثانية تكرم المترجمين الذين أثروا في نشر المعرفة والوقفة الأخيرة تذكر بفضل ثلاثة من علماء غرب أوروبا والذين اشتهروا في عصر النهضة وهم بالتحديد</a:t>
            </a:r>
            <a:r>
              <a:rPr lang="en-US" sz="1600"/>
              <a:t>: </a:t>
            </a:r>
            <a:r>
              <a:rPr lang="ar-EG" sz="1600"/>
              <a:t>بيكولاس كوبرنيكوس ووليم هارفى وليوناردو دافنشى</a:t>
            </a:r>
            <a:r>
              <a:rPr lang="en-US" sz="1600"/>
              <a:t>.</a:t>
            </a:r>
          </a:p>
        </p:txBody>
      </p:sp>
      <p:pic>
        <p:nvPicPr>
          <p:cNvPr id="193540" name="Picture 4" descr="متحف تاريخ العل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221163"/>
            <a:ext cx="4660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blinds(horizontal)">
                                      <p:cBhvr>
                                        <p:cTn id="7" dur="5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39750" y="-100013"/>
            <a:ext cx="8229600" cy="1143001"/>
          </a:xfrm>
        </p:spPr>
        <p:txBody>
          <a:bodyPr/>
          <a:lstStyle/>
          <a:p>
            <a:r>
              <a:rPr lang="ar-SA"/>
              <a:t>مكتبات اخرى</a:t>
            </a:r>
            <a:endParaRPr lang="en-US"/>
          </a:p>
        </p:txBody>
      </p:sp>
      <p:sp>
        <p:nvSpPr>
          <p:cNvPr id="194565" name="Rectangle 5"/>
          <p:cNvSpPr>
            <a:spLocks noGrp="1" noChangeArrowheads="1"/>
          </p:cNvSpPr>
          <p:nvPr>
            <p:ph type="body" idx="1"/>
          </p:nvPr>
        </p:nvSpPr>
        <p:spPr>
          <a:xfrm>
            <a:off x="468313" y="1125538"/>
            <a:ext cx="8229600" cy="5472112"/>
          </a:xfrm>
        </p:spPr>
        <p:txBody>
          <a:bodyPr/>
          <a:lstStyle/>
          <a:p>
            <a:endParaRPr lang="en-US"/>
          </a:p>
        </p:txBody>
      </p:sp>
      <p:pic>
        <p:nvPicPr>
          <p:cNvPr id="194566" name="Picture 6" descr="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997200"/>
            <a:ext cx="1951037" cy="1130300"/>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descr="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429000"/>
            <a:ext cx="1951037" cy="987425"/>
          </a:xfrm>
          <a:prstGeom prst="rect">
            <a:avLst/>
          </a:prstGeom>
          <a:noFill/>
          <a:extLst>
            <a:ext uri="{909E8E84-426E-40DD-AFC4-6F175D3DCCD1}">
              <a14:hiddenFill xmlns:a14="http://schemas.microsoft.com/office/drawing/2010/main">
                <a:solidFill>
                  <a:srgbClr val="FFFFFF"/>
                </a:solidFill>
              </a14:hiddenFill>
            </a:ext>
          </a:extLst>
        </p:spPr>
      </p:pic>
      <p:pic>
        <p:nvPicPr>
          <p:cNvPr id="194568" name="Picture 8" descr="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1412875"/>
            <a:ext cx="1951037"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94569" name="Picture 9" descr="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375" y="4941888"/>
            <a:ext cx="1951038"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94570" name="Picture 10" descr="0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3068638"/>
            <a:ext cx="1951037" cy="104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194565">
                                            <p:txEl>
                                              <p:pRg st="0" end="0"/>
                                            </p:txEl>
                                          </p:spTgt>
                                        </p:tgtEl>
                                        <p:attrNameLst>
                                          <p:attrName>style.visibility</p:attrName>
                                        </p:attrNameLst>
                                      </p:cBhvr>
                                      <p:to>
                                        <p:strVal val="visible"/>
                                      </p:to>
                                    </p:set>
                                    <p:animEffect transition="in" filter="fade">
                                      <p:cBhvr>
                                        <p:cTn id="7" dur="1000"/>
                                        <p:tgtEl>
                                          <p:spTgt spid="194565">
                                            <p:txEl>
                                              <p:pRg st="0" end="0"/>
                                            </p:txEl>
                                          </p:spTgt>
                                        </p:tgtEl>
                                      </p:cBhvr>
                                    </p:animEffect>
                                    <p:anim calcmode="lin" valueType="num">
                                      <p:cBhvr>
                                        <p:cTn id="8" dur="1000" fill="hold"/>
                                        <p:tgtEl>
                                          <p:spTgt spid="1945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94566"/>
                                        </p:tgtEl>
                                        <p:attrNameLst>
                                          <p:attrName>style.visibility</p:attrName>
                                        </p:attrNameLst>
                                      </p:cBhvr>
                                      <p:to>
                                        <p:strVal val="visible"/>
                                      </p:to>
                                    </p:set>
                                    <p:animEffect transition="in" filter="blinds(horizontal)">
                                      <p:cBhvr>
                                        <p:cTn id="14" dur="500"/>
                                        <p:tgtEl>
                                          <p:spTgt spid="194566"/>
                                        </p:tgtEl>
                                      </p:cBhvr>
                                    </p:animEffect>
                                  </p:childTnLst>
                                </p:cTn>
                              </p:par>
                              <p:par>
                                <p:cTn id="15" presetID="3" presetClass="entr" presetSubtype="10" fill="hold" nodeType="withEffect">
                                  <p:stCondLst>
                                    <p:cond delay="0"/>
                                  </p:stCondLst>
                                  <p:childTnLst>
                                    <p:set>
                                      <p:cBhvr>
                                        <p:cTn id="16" dur="1" fill="hold">
                                          <p:stCondLst>
                                            <p:cond delay="0"/>
                                          </p:stCondLst>
                                        </p:cTn>
                                        <p:tgtEl>
                                          <p:spTgt spid="194567"/>
                                        </p:tgtEl>
                                        <p:attrNameLst>
                                          <p:attrName>style.visibility</p:attrName>
                                        </p:attrNameLst>
                                      </p:cBhvr>
                                      <p:to>
                                        <p:strVal val="visible"/>
                                      </p:to>
                                    </p:set>
                                    <p:animEffect transition="in" filter="blinds(horizontal)">
                                      <p:cBhvr>
                                        <p:cTn id="17" dur="500"/>
                                        <p:tgtEl>
                                          <p:spTgt spid="194567"/>
                                        </p:tgtEl>
                                      </p:cBhvr>
                                    </p:animEffect>
                                  </p:childTnLst>
                                </p:cTn>
                              </p:par>
                              <p:par>
                                <p:cTn id="18" presetID="3" presetClass="entr" presetSubtype="10" fill="hold" nodeType="withEffect">
                                  <p:stCondLst>
                                    <p:cond delay="0"/>
                                  </p:stCondLst>
                                  <p:childTnLst>
                                    <p:set>
                                      <p:cBhvr>
                                        <p:cTn id="19" dur="1" fill="hold">
                                          <p:stCondLst>
                                            <p:cond delay="0"/>
                                          </p:stCondLst>
                                        </p:cTn>
                                        <p:tgtEl>
                                          <p:spTgt spid="194570"/>
                                        </p:tgtEl>
                                        <p:attrNameLst>
                                          <p:attrName>style.visibility</p:attrName>
                                        </p:attrNameLst>
                                      </p:cBhvr>
                                      <p:to>
                                        <p:strVal val="visible"/>
                                      </p:to>
                                    </p:set>
                                    <p:animEffect transition="in" filter="blinds(horizontal)">
                                      <p:cBhvr>
                                        <p:cTn id="20" dur="500"/>
                                        <p:tgtEl>
                                          <p:spTgt spid="194570"/>
                                        </p:tgtEl>
                                      </p:cBhvr>
                                    </p:animEffect>
                                  </p:childTnLst>
                                </p:cTn>
                              </p:par>
                              <p:par>
                                <p:cTn id="21" presetID="3" presetClass="entr" presetSubtype="10" fill="hold" nodeType="withEffect">
                                  <p:stCondLst>
                                    <p:cond delay="0"/>
                                  </p:stCondLst>
                                  <p:childTnLst>
                                    <p:set>
                                      <p:cBhvr>
                                        <p:cTn id="22" dur="1" fill="hold">
                                          <p:stCondLst>
                                            <p:cond delay="0"/>
                                          </p:stCondLst>
                                        </p:cTn>
                                        <p:tgtEl>
                                          <p:spTgt spid="194569"/>
                                        </p:tgtEl>
                                        <p:attrNameLst>
                                          <p:attrName>style.visibility</p:attrName>
                                        </p:attrNameLst>
                                      </p:cBhvr>
                                      <p:to>
                                        <p:strVal val="visible"/>
                                      </p:to>
                                    </p:set>
                                    <p:animEffect transition="in" filter="blinds(horizontal)">
                                      <p:cBhvr>
                                        <p:cTn id="23" dur="500"/>
                                        <p:tgtEl>
                                          <p:spTgt spid="1945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94568"/>
                                        </p:tgtEl>
                                        <p:attrNameLst>
                                          <p:attrName>style.visibility</p:attrName>
                                        </p:attrNameLst>
                                      </p:cBhvr>
                                      <p:to>
                                        <p:strVal val="visible"/>
                                      </p:to>
                                    </p:set>
                                    <p:anim calcmode="lin" valueType="num">
                                      <p:cBhvr additive="base">
                                        <p:cTn id="28" dur="2000" fill="hold"/>
                                        <p:tgtEl>
                                          <p:spTgt spid="194568"/>
                                        </p:tgtEl>
                                        <p:attrNameLst>
                                          <p:attrName>ppt_x</p:attrName>
                                        </p:attrNameLst>
                                      </p:cBhvr>
                                      <p:tavLst>
                                        <p:tav tm="0">
                                          <p:val>
                                            <p:strVal val="#ppt_x"/>
                                          </p:val>
                                        </p:tav>
                                        <p:tav tm="100000">
                                          <p:val>
                                            <p:strVal val="#ppt_x"/>
                                          </p:val>
                                        </p:tav>
                                      </p:tavLst>
                                    </p:anim>
                                    <p:anim calcmode="lin" valueType="num">
                                      <p:cBhvr additive="base">
                                        <p:cTn id="29" dur="2000" fill="hold"/>
                                        <p:tgtEl>
                                          <p:spTgt spid="194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ar-SA"/>
              <a:t>مكتبات اخرى</a:t>
            </a:r>
            <a:endParaRPr lang="en-US"/>
          </a:p>
        </p:txBody>
      </p:sp>
      <p:sp>
        <p:nvSpPr>
          <p:cNvPr id="195587" name="Rectangle 3"/>
          <p:cNvSpPr>
            <a:spLocks noGrp="1" noChangeArrowheads="1"/>
          </p:cNvSpPr>
          <p:nvPr>
            <p:ph type="body" idx="1"/>
          </p:nvPr>
        </p:nvSpPr>
        <p:spPr>
          <a:xfrm>
            <a:off x="457200" y="1600200"/>
            <a:ext cx="8229600" cy="5141913"/>
          </a:xfrm>
        </p:spPr>
        <p:txBody>
          <a:bodyPr/>
          <a:lstStyle/>
          <a:p>
            <a:endParaRPr lang="en-US"/>
          </a:p>
        </p:txBody>
      </p:sp>
      <p:pic>
        <p:nvPicPr>
          <p:cNvPr id="195588" name="Picture 4" descr="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4724400"/>
            <a:ext cx="1951037"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95589" name="Picture 5" descr="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4652963"/>
            <a:ext cx="1951037"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95590" name="Picture 6" descr="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2565400"/>
            <a:ext cx="1951037"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95591" name="Picture 7" descr="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938" y="3573463"/>
            <a:ext cx="1951037" cy="1338262"/>
          </a:xfrm>
          <a:prstGeom prst="rect">
            <a:avLst/>
          </a:prstGeom>
          <a:noFill/>
          <a:extLst>
            <a:ext uri="{909E8E84-426E-40DD-AFC4-6F175D3DCCD1}">
              <a14:hiddenFill xmlns:a14="http://schemas.microsoft.com/office/drawing/2010/main">
                <a:solidFill>
                  <a:srgbClr val="FFFFFF"/>
                </a:solidFill>
              </a14:hiddenFill>
            </a:ext>
          </a:extLst>
        </p:spPr>
      </p:pic>
      <p:pic>
        <p:nvPicPr>
          <p:cNvPr id="195592" name="Picture 8" descr="0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2565400"/>
            <a:ext cx="1951037" cy="171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95586"/>
                                        </p:tgtEl>
                                        <p:attrNameLst>
                                          <p:attrName>style.visibility</p:attrName>
                                        </p:attrNameLst>
                                      </p:cBhvr>
                                      <p:to>
                                        <p:strVal val="visible"/>
                                      </p:to>
                                    </p:set>
                                    <p:anim calcmode="lin" valueType="num">
                                      <p:cBhvr additive="base">
                                        <p:cTn id="7" dur="800" fill="hold">
                                          <p:stCondLst>
                                            <p:cond delay="0"/>
                                          </p:stCondLst>
                                        </p:cTn>
                                        <p:tgtEl>
                                          <p:spTgt spid="19558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955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195587">
                                            <p:txEl>
                                              <p:pRg st="0" end="0"/>
                                            </p:txEl>
                                          </p:spTgt>
                                        </p:tgtEl>
                                        <p:attrNameLst>
                                          <p:attrName>style.visibility</p:attrName>
                                        </p:attrNameLst>
                                      </p:cBhvr>
                                      <p:to>
                                        <p:strVal val="visible"/>
                                      </p:to>
                                    </p:set>
                                    <p:animEffect transition="in" filter="fade">
                                      <p:cBhvr>
                                        <p:cTn id="13" dur="1000"/>
                                        <p:tgtEl>
                                          <p:spTgt spid="195587">
                                            <p:txEl>
                                              <p:pRg st="0" end="0"/>
                                            </p:txEl>
                                          </p:spTgt>
                                        </p:tgtEl>
                                      </p:cBhvr>
                                    </p:animEffect>
                                    <p:anim calcmode="lin" valueType="num">
                                      <p:cBhvr>
                                        <p:cTn id="14" dur="1000" fill="hold"/>
                                        <p:tgtEl>
                                          <p:spTgt spid="19558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95591"/>
                                        </p:tgtEl>
                                        <p:attrNameLst>
                                          <p:attrName>style.visibility</p:attrName>
                                        </p:attrNameLst>
                                      </p:cBhvr>
                                      <p:to>
                                        <p:strVal val="visible"/>
                                      </p:to>
                                    </p:set>
                                    <p:animEffect transition="in" filter="blinds(horizontal)">
                                      <p:cBhvr>
                                        <p:cTn id="20" dur="500"/>
                                        <p:tgtEl>
                                          <p:spTgt spid="1955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95591"/>
                                        </p:tgtEl>
                                      </p:cBhvr>
                                    </p:animEffect>
                                    <p:set>
                                      <p:cBhvr>
                                        <p:cTn id="25" dur="1" fill="hold">
                                          <p:stCondLst>
                                            <p:cond delay="499"/>
                                          </p:stCondLst>
                                        </p:cTn>
                                        <p:tgtEl>
                                          <p:spTgt spid="19559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95592"/>
                                        </p:tgtEl>
                                        <p:attrNameLst>
                                          <p:attrName>style.visibility</p:attrName>
                                        </p:attrNameLst>
                                      </p:cBhvr>
                                      <p:to>
                                        <p:strVal val="visible"/>
                                      </p:to>
                                    </p:set>
                                    <p:animEffect transition="in" filter="diamond(in)">
                                      <p:cBhvr>
                                        <p:cTn id="30" dur="2000"/>
                                        <p:tgtEl>
                                          <p:spTgt spid="195592"/>
                                        </p:tgtEl>
                                      </p:cBhvr>
                                    </p:animEffect>
                                  </p:childTnLst>
                                </p:cTn>
                              </p:par>
                              <p:par>
                                <p:cTn id="31" presetID="8" presetClass="entr" presetSubtype="16" fill="hold" nodeType="withEffect">
                                  <p:stCondLst>
                                    <p:cond delay="0"/>
                                  </p:stCondLst>
                                  <p:childTnLst>
                                    <p:set>
                                      <p:cBhvr>
                                        <p:cTn id="32" dur="1" fill="hold">
                                          <p:stCondLst>
                                            <p:cond delay="0"/>
                                          </p:stCondLst>
                                        </p:cTn>
                                        <p:tgtEl>
                                          <p:spTgt spid="195588"/>
                                        </p:tgtEl>
                                        <p:attrNameLst>
                                          <p:attrName>style.visibility</p:attrName>
                                        </p:attrNameLst>
                                      </p:cBhvr>
                                      <p:to>
                                        <p:strVal val="visible"/>
                                      </p:to>
                                    </p:set>
                                    <p:animEffect transition="in" filter="diamond(in)">
                                      <p:cBhvr>
                                        <p:cTn id="33" dur="2000"/>
                                        <p:tgtEl>
                                          <p:spTgt spid="195588"/>
                                        </p:tgtEl>
                                      </p:cBhvr>
                                    </p:animEffect>
                                  </p:childTnLst>
                                </p:cTn>
                              </p:par>
                              <p:par>
                                <p:cTn id="34" presetID="8" presetClass="entr" presetSubtype="16" fill="hold" nodeType="withEffect">
                                  <p:stCondLst>
                                    <p:cond delay="0"/>
                                  </p:stCondLst>
                                  <p:childTnLst>
                                    <p:set>
                                      <p:cBhvr>
                                        <p:cTn id="35" dur="1" fill="hold">
                                          <p:stCondLst>
                                            <p:cond delay="0"/>
                                          </p:stCondLst>
                                        </p:cTn>
                                        <p:tgtEl>
                                          <p:spTgt spid="195591"/>
                                        </p:tgtEl>
                                        <p:attrNameLst>
                                          <p:attrName>style.visibility</p:attrName>
                                        </p:attrNameLst>
                                      </p:cBhvr>
                                      <p:to>
                                        <p:strVal val="visible"/>
                                      </p:to>
                                    </p:set>
                                    <p:animEffect transition="in" filter="diamond(in)">
                                      <p:cBhvr>
                                        <p:cTn id="36" dur="2000"/>
                                        <p:tgtEl>
                                          <p:spTgt spid="195591"/>
                                        </p:tgtEl>
                                      </p:cBhvr>
                                    </p:animEffect>
                                  </p:childTnLst>
                                </p:cTn>
                              </p:par>
                              <p:par>
                                <p:cTn id="37" presetID="8" presetClass="entr" presetSubtype="16" fill="hold" nodeType="withEffect">
                                  <p:stCondLst>
                                    <p:cond delay="0"/>
                                  </p:stCondLst>
                                  <p:childTnLst>
                                    <p:set>
                                      <p:cBhvr>
                                        <p:cTn id="38" dur="1" fill="hold">
                                          <p:stCondLst>
                                            <p:cond delay="0"/>
                                          </p:stCondLst>
                                        </p:cTn>
                                        <p:tgtEl>
                                          <p:spTgt spid="195590"/>
                                        </p:tgtEl>
                                        <p:attrNameLst>
                                          <p:attrName>style.visibility</p:attrName>
                                        </p:attrNameLst>
                                      </p:cBhvr>
                                      <p:to>
                                        <p:strVal val="visible"/>
                                      </p:to>
                                    </p:set>
                                    <p:animEffect transition="in" filter="diamond(in)">
                                      <p:cBhvr>
                                        <p:cTn id="39" dur="2000"/>
                                        <p:tgtEl>
                                          <p:spTgt spid="195590"/>
                                        </p:tgtEl>
                                      </p:cBhvr>
                                    </p:animEffect>
                                  </p:childTnLst>
                                </p:cTn>
                              </p:par>
                              <p:par>
                                <p:cTn id="40" presetID="8" presetClass="entr" presetSubtype="16" fill="hold" nodeType="withEffect">
                                  <p:stCondLst>
                                    <p:cond delay="0"/>
                                  </p:stCondLst>
                                  <p:childTnLst>
                                    <p:set>
                                      <p:cBhvr>
                                        <p:cTn id="41" dur="1" fill="hold">
                                          <p:stCondLst>
                                            <p:cond delay="0"/>
                                          </p:stCondLst>
                                        </p:cTn>
                                        <p:tgtEl>
                                          <p:spTgt spid="195589"/>
                                        </p:tgtEl>
                                        <p:attrNameLst>
                                          <p:attrName>style.visibility</p:attrName>
                                        </p:attrNameLst>
                                      </p:cBhvr>
                                      <p:to>
                                        <p:strVal val="visible"/>
                                      </p:to>
                                    </p:set>
                                    <p:animEffect transition="in" filter="diamond(in)">
                                      <p:cBhvr>
                                        <p:cTn id="42" dur="2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ar-SA"/>
              <a:t>مكتبات اخرى</a:t>
            </a:r>
            <a:endParaRPr lang="en-US"/>
          </a:p>
        </p:txBody>
      </p:sp>
      <p:sp>
        <p:nvSpPr>
          <p:cNvPr id="196611" name="Rectangle 3"/>
          <p:cNvSpPr>
            <a:spLocks noGrp="1" noChangeArrowheads="1"/>
          </p:cNvSpPr>
          <p:nvPr>
            <p:ph type="body" idx="1"/>
          </p:nvPr>
        </p:nvSpPr>
        <p:spPr/>
        <p:txBody>
          <a:bodyPr/>
          <a:lstStyle/>
          <a:p>
            <a:endParaRPr lang="en-US"/>
          </a:p>
        </p:txBody>
      </p:sp>
      <p:pic>
        <p:nvPicPr>
          <p:cNvPr id="196616" name="Picture 8" descr="S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205038"/>
            <a:ext cx="2170113"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S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05038"/>
            <a:ext cx="2187575" cy="1546225"/>
          </a:xfrm>
          <a:prstGeom prst="rect">
            <a:avLst/>
          </a:prstGeom>
          <a:noFill/>
          <a:extLst>
            <a:ext uri="{909E8E84-426E-40DD-AFC4-6F175D3DCCD1}">
              <a14:hiddenFill xmlns:a14="http://schemas.microsoft.com/office/drawing/2010/main">
                <a:solidFill>
                  <a:srgbClr val="FFFFFF"/>
                </a:solidFill>
              </a14:hiddenFill>
            </a:ext>
          </a:extLst>
        </p:spPr>
      </p:pic>
      <p:pic>
        <p:nvPicPr>
          <p:cNvPr id="196618" name="Picture 10" descr="SA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4221163"/>
            <a:ext cx="2146300" cy="1538287"/>
          </a:xfrm>
          <a:prstGeom prst="rect">
            <a:avLst/>
          </a:prstGeom>
          <a:noFill/>
          <a:extLst>
            <a:ext uri="{909E8E84-426E-40DD-AFC4-6F175D3DCCD1}">
              <a14:hiddenFill xmlns:a14="http://schemas.microsoft.com/office/drawing/2010/main">
                <a:solidFill>
                  <a:srgbClr val="FFFFFF"/>
                </a:solidFill>
              </a14:hiddenFill>
            </a:ext>
          </a:extLst>
        </p:spPr>
      </p:pic>
      <p:pic>
        <p:nvPicPr>
          <p:cNvPr id="196619" name="Picture 11" descr="SA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050" y="4149725"/>
            <a:ext cx="2181225" cy="158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96616"/>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96619"/>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96617"/>
                                        </p:tgtEl>
                                        <p:attrNameLst>
                                          <p:attrName>style.visibility</p:attrName>
                                        </p:attrNameLst>
                                      </p:cBhvr>
                                      <p:to>
                                        <p:strVal val="visible"/>
                                      </p:to>
                                    </p:set>
                                    <p:animEffect transition="in" filter="diamond(in)">
                                      <p:cBhvr>
                                        <p:cTn id="13" dur="2000"/>
                                        <p:tgtEl>
                                          <p:spTgt spid="196617"/>
                                        </p:tgtEl>
                                      </p:cBhvr>
                                    </p:animEffect>
                                  </p:childTnLst>
                                </p:cTn>
                              </p:par>
                              <p:par>
                                <p:cTn id="14" presetID="8" presetClass="entr" presetSubtype="16" fill="hold" nodeType="withEffect">
                                  <p:stCondLst>
                                    <p:cond delay="0"/>
                                  </p:stCondLst>
                                  <p:childTnLst>
                                    <p:set>
                                      <p:cBhvr>
                                        <p:cTn id="15" dur="1" fill="hold">
                                          <p:stCondLst>
                                            <p:cond delay="0"/>
                                          </p:stCondLst>
                                        </p:cTn>
                                        <p:tgtEl>
                                          <p:spTgt spid="196618"/>
                                        </p:tgtEl>
                                        <p:attrNameLst>
                                          <p:attrName>style.visibility</p:attrName>
                                        </p:attrNameLst>
                                      </p:cBhvr>
                                      <p:to>
                                        <p:strVal val="visible"/>
                                      </p:to>
                                    </p:set>
                                    <p:animEffect transition="in" filter="diamond(in)">
                                      <p:cBhvr>
                                        <p:cTn id="16" dur="2000"/>
                                        <p:tgtEl>
                                          <p:spTgt spid="19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endParaRPr lang="en-US"/>
          </a:p>
        </p:txBody>
      </p:sp>
      <p:sp>
        <p:nvSpPr>
          <p:cNvPr id="197635" name="Rectangle 3"/>
          <p:cNvSpPr>
            <a:spLocks noGrp="1" noChangeArrowheads="1"/>
          </p:cNvSpPr>
          <p:nvPr>
            <p:ph type="body" idx="1"/>
          </p:nvPr>
        </p:nvSpPr>
        <p:spPr/>
        <p:txBody>
          <a:bodyPr/>
          <a:lstStyle/>
          <a:p>
            <a:r>
              <a:rPr lang="ar-SA" sz="2000" b="1"/>
              <a:t>الفكرة التصميمية : </a:t>
            </a:r>
            <a:endParaRPr lang="ar-SA" sz="2000"/>
          </a:p>
          <a:p>
            <a:pPr>
              <a:buFont typeface="Wingdings" pitchFamily="2" charset="2"/>
              <a:buNone/>
            </a:pPr>
            <a:r>
              <a:rPr lang="ar-SA" sz="2000"/>
              <a:t>يركز المشروع الفائز بمسابقة المكتبة على احترام المبنى القائم ، حيث سيقوم المبنى الجديد فوق المبنى القائم بشكل مباشر .. يعتمد المقترح على الشكل التكعيبي الجيومتري بالإضافة لكونه يشكل علامة رئيسة حيت يحتوي المبنى القديم والجديد في فضاء واحد </a:t>
            </a:r>
            <a:endParaRPr lang="en-US" sz="2000"/>
          </a:p>
        </p:txBody>
      </p:sp>
      <p:pic>
        <p:nvPicPr>
          <p:cNvPr id="197636" name="Picture 4" descr="m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157788"/>
            <a:ext cx="26304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5" descr="m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157788"/>
            <a:ext cx="2408237"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6" descr="m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445125"/>
            <a:ext cx="236061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0" name="Rectangle 8"/>
          <p:cNvSpPr>
            <a:spLocks noChangeArrowheads="1"/>
          </p:cNvSpPr>
          <p:nvPr/>
        </p:nvSpPr>
        <p:spPr bwMode="auto">
          <a:xfrm>
            <a:off x="-1549400" y="2997200"/>
            <a:ext cx="122253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ar-EG" b="1"/>
              <a:t>قاعة الاستماع والاكتشاف</a:t>
            </a:r>
            <a:endParaRPr lang="en-US"/>
          </a:p>
          <a:p>
            <a:pPr algn="ctr"/>
            <a:r>
              <a:rPr lang="ar-EG"/>
              <a:t>تتيح هذه القاعة الفرصة للاستفادة من خبرات العلماء المتخصصين في المجالات المختلفة من خلال التعامل المباشر بين رواد القاعة وهؤلاء العلماء</a:t>
            </a:r>
            <a:r>
              <a:rPr lang="en-US"/>
              <a:t>.</a:t>
            </a:r>
          </a:p>
          <a:p>
            <a:pPr algn="ctr"/>
            <a:r>
              <a:rPr lang="ar-EG"/>
              <a:t>يقوم العلماء بإجراء التجارب الحية لشرح المبادئ والقوانين العلمية والتطبيقات التكنولوجية أمام الزائرين لإيضاح مدي ارتباط استخدام المواد العلمية بحياة الفرد اليومية</a:t>
            </a:r>
            <a:r>
              <a:rPr lang="en-US"/>
              <a:t>. </a:t>
            </a:r>
          </a:p>
        </p:txBody>
      </p:sp>
      <p:sp>
        <p:nvSpPr>
          <p:cNvPr id="197641" name="Rectangle 9"/>
          <p:cNvSpPr>
            <a:spLocks noChangeArrowheads="1"/>
          </p:cNvSpPr>
          <p:nvPr/>
        </p:nvSpPr>
        <p:spPr bwMode="auto">
          <a:xfrm>
            <a:off x="-1765300" y="4005263"/>
            <a:ext cx="125809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ar-SA"/>
              <a:t>هذا وسيقام مشروع المكتبة على مساحة 78000 متر مربع ، على طريق الملك فهد بحي العليا بمدينة الرياض . </a:t>
            </a:r>
            <a:endParaRPr lang="en-US"/>
          </a:p>
          <a:p>
            <a:pPr algn="ctr"/>
            <a:r>
              <a:rPr lang="ar-SA"/>
              <a:t>ويستوعب الكتب والمراجع والدوريات والنشرات لتصل إلى 5 </a:t>
            </a:r>
            <a:r>
              <a:rPr lang="en-US"/>
              <a:t>,</a:t>
            </a:r>
            <a:r>
              <a:rPr lang="ar-SA"/>
              <a:t> 3 ملايين كتاب . </a:t>
            </a:r>
          </a:p>
          <a:p>
            <a:pPr algn="ctr"/>
            <a:r>
              <a:rPr lang="ar-SA"/>
              <a:t>وقد دعت الهيئة العليا لتطوير مدينة الرياض إلى مسابقة عالمية لتصميم مكتبة الملك فهد الوطنية منذ عام تقريباً ، وقد فاز بالمركز الأول في هذه المسابقة المعمارية ماريوبوتا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diamond(in)">
                                      <p:cBhvr>
                                        <p:cTn id="7" dur="2000"/>
                                        <p:tgtEl>
                                          <p:spTgt spid="197636"/>
                                        </p:tgtEl>
                                      </p:cBhvr>
                                    </p:animEffect>
                                  </p:childTnLst>
                                </p:cTn>
                              </p:par>
                              <p:par>
                                <p:cTn id="8" presetID="8" presetClass="entr" presetSubtype="16" fill="hold" nodeType="withEffect">
                                  <p:stCondLst>
                                    <p:cond delay="0"/>
                                  </p:stCondLst>
                                  <p:childTnLst>
                                    <p:set>
                                      <p:cBhvr>
                                        <p:cTn id="9" dur="1" fill="hold">
                                          <p:stCondLst>
                                            <p:cond delay="0"/>
                                          </p:stCondLst>
                                        </p:cTn>
                                        <p:tgtEl>
                                          <p:spTgt spid="197638"/>
                                        </p:tgtEl>
                                        <p:attrNameLst>
                                          <p:attrName>style.visibility</p:attrName>
                                        </p:attrNameLst>
                                      </p:cBhvr>
                                      <p:to>
                                        <p:strVal val="visible"/>
                                      </p:to>
                                    </p:set>
                                    <p:animEffect transition="in" filter="diamond(in)">
                                      <p:cBhvr>
                                        <p:cTn id="10" dur="2000"/>
                                        <p:tgtEl>
                                          <p:spTgt spid="197638"/>
                                        </p:tgtEl>
                                      </p:cBhvr>
                                    </p:animEffect>
                                  </p:childTnLst>
                                </p:cTn>
                              </p:par>
                              <p:par>
                                <p:cTn id="11" presetID="8" presetClass="entr" presetSubtype="16" fill="hold" nodeType="withEffect">
                                  <p:stCondLst>
                                    <p:cond delay="0"/>
                                  </p:stCondLst>
                                  <p:childTnLst>
                                    <p:set>
                                      <p:cBhvr>
                                        <p:cTn id="12" dur="1" fill="hold">
                                          <p:stCondLst>
                                            <p:cond delay="0"/>
                                          </p:stCondLst>
                                        </p:cTn>
                                        <p:tgtEl>
                                          <p:spTgt spid="197637"/>
                                        </p:tgtEl>
                                        <p:attrNameLst>
                                          <p:attrName>style.visibility</p:attrName>
                                        </p:attrNameLst>
                                      </p:cBhvr>
                                      <p:to>
                                        <p:strVal val="visible"/>
                                      </p:to>
                                    </p:set>
                                    <p:animEffect transition="in" filter="diamond(in)">
                                      <p:cBhvr>
                                        <p:cTn id="13" dur="20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endParaRPr lang="en-US"/>
          </a:p>
        </p:txBody>
      </p:sp>
      <p:sp>
        <p:nvSpPr>
          <p:cNvPr id="198659" name="Rectangle 3"/>
          <p:cNvSpPr>
            <a:spLocks noGrp="1" noChangeArrowheads="1"/>
          </p:cNvSpPr>
          <p:nvPr>
            <p:ph type="body"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79388" y="333375"/>
            <a:ext cx="8507412" cy="6191250"/>
          </a:xfrm>
        </p:spPr>
        <p:txBody>
          <a:bodyPr/>
          <a:lstStyle/>
          <a:p>
            <a:pPr>
              <a:lnSpc>
                <a:spcPct val="80000"/>
              </a:lnSpc>
            </a:pPr>
            <a:r>
              <a:rPr lang="ar-EG" sz="2000">
                <a:effectLst/>
              </a:rPr>
              <a:t>6-	يفضل أن يكون المسقط الأفقي ذا طابق واحد مع توافر جميع الخدمات العامة بالطابق الأرضي</a:t>
            </a:r>
          </a:p>
          <a:p>
            <a:pPr>
              <a:lnSpc>
                <a:spcPct val="80000"/>
              </a:lnSpc>
            </a:pPr>
            <a:r>
              <a:rPr lang="ar-EG" sz="2000">
                <a:effectLst/>
              </a:rPr>
              <a:t>7-يجب أن يكون بها اقل قدر من حواجز التقسيم الثابتة</a:t>
            </a:r>
          </a:p>
          <a:p>
            <a:pPr>
              <a:lnSpc>
                <a:spcPct val="80000"/>
              </a:lnSpc>
            </a:pPr>
            <a:r>
              <a:rPr lang="ar-EG" sz="2000">
                <a:effectLst/>
              </a:rPr>
              <a:t>8-	يجب تصميم المكتبة بحيث يسمح بسهوله التوسع مستقبلا</a:t>
            </a:r>
          </a:p>
          <a:p>
            <a:pPr>
              <a:lnSpc>
                <a:spcPct val="80000"/>
              </a:lnSpc>
            </a:pPr>
            <a:r>
              <a:rPr lang="ar-EG" sz="2000">
                <a:effectLst/>
              </a:rPr>
              <a:t>9-	يجب أن تكون مكيفه الهواء ومضاءة أضاءه كافيه</a:t>
            </a:r>
          </a:p>
          <a:p>
            <a:pPr>
              <a:lnSpc>
                <a:spcPct val="80000"/>
              </a:lnSpc>
            </a:pPr>
            <a:r>
              <a:rPr lang="ar-EG" sz="2000">
                <a:effectLst/>
              </a:rPr>
              <a:t>10-	يجب أن يكون بها غرفه اجتماعات متعددة الأغراض</a:t>
            </a:r>
            <a:endParaRPr lang="ar-EG" sz="2000" b="1">
              <a:effectLst/>
            </a:endParaRPr>
          </a:p>
          <a:p>
            <a:pPr>
              <a:lnSpc>
                <a:spcPct val="80000"/>
              </a:lnSpc>
            </a:pPr>
            <a:r>
              <a:rPr lang="ar-EG" sz="2000" b="1">
                <a:effectLst/>
              </a:rPr>
              <a:t>أهداف ووظائف المكتبات العامة :</a:t>
            </a:r>
            <a:endParaRPr lang="en-US" sz="2000" b="1">
              <a:effectLst/>
            </a:endParaRPr>
          </a:p>
          <a:p>
            <a:pPr>
              <a:lnSpc>
                <a:spcPct val="80000"/>
              </a:lnSpc>
            </a:pPr>
            <a:r>
              <a:rPr lang="ar-EG" sz="2000">
                <a:effectLst/>
              </a:rPr>
              <a:t>أن المعايير الأساسية لتقدير كفاءة المكتبات العامة هي : مدي نجاحها في تحقيق أهداف المجتمع والتي تشمل :</a:t>
            </a:r>
          </a:p>
          <a:p>
            <a:pPr>
              <a:lnSpc>
                <a:spcPct val="80000"/>
              </a:lnSpc>
            </a:pPr>
            <a:r>
              <a:rPr lang="ar-EG" sz="2000">
                <a:effectLst/>
              </a:rPr>
              <a:t>تزويد المجتمع بالعناصر البشرية المدربة والمثقفة التي يحتاج أليها</a:t>
            </a:r>
          </a:p>
          <a:p>
            <a:pPr>
              <a:lnSpc>
                <a:spcPct val="80000"/>
              </a:lnSpc>
            </a:pPr>
            <a:r>
              <a:rPr lang="ar-EG" sz="2000">
                <a:effectLst/>
              </a:rPr>
              <a:t>حل مشاكل المجتمع والنهوض به من خلال البحث  والدراسة</a:t>
            </a:r>
          </a:p>
          <a:p>
            <a:pPr>
              <a:lnSpc>
                <a:spcPct val="80000"/>
              </a:lnSpc>
            </a:pPr>
            <a:r>
              <a:rPr lang="ar-EG" sz="2000">
                <a:effectLst/>
              </a:rPr>
              <a:t>النهوض بالشباب سياسيا وفكريا</a:t>
            </a:r>
          </a:p>
          <a:p>
            <a:pPr>
              <a:lnSpc>
                <a:spcPct val="80000"/>
              </a:lnSpc>
            </a:pPr>
            <a:r>
              <a:rPr lang="ar-EG" sz="2000">
                <a:effectLst/>
              </a:rPr>
              <a:t>تربيه الشباب تربيه خلقيه حتى يكونوا مواطنين صالحين يساهمون في صنع مستقبل الوطن</a:t>
            </a:r>
          </a:p>
          <a:p>
            <a:pPr>
              <a:lnSpc>
                <a:spcPct val="80000"/>
              </a:lnSpc>
            </a:pPr>
            <a:r>
              <a:rPr lang="ar-EG" sz="2000">
                <a:effectLst/>
              </a:rPr>
              <a:t>تشجيع البحث العلمي</a:t>
            </a:r>
          </a:p>
          <a:p>
            <a:pPr>
              <a:lnSpc>
                <a:spcPct val="80000"/>
              </a:lnSpc>
            </a:pPr>
            <a:r>
              <a:rPr lang="ar-EG" sz="2000">
                <a:effectLst/>
              </a:rPr>
              <a:t>أن الوصول ألي المعايير التصميمية للمكتبات يتطلب تحديد أمرين ، أولهتما نوع نشاط والخدمة التي تقدمها المكتبة والثاني : النمط الخاص بها كعمل معماري ووظيفي وتلاحظ أن هناك ثلاث عناصر أساسية تؤخذ في الاعتبار عند تصميم أي مكتبة وهي :</a:t>
            </a:r>
          </a:p>
          <a:p>
            <a:pPr>
              <a:lnSpc>
                <a:spcPct val="80000"/>
              </a:lnSpc>
            </a:pPr>
            <a:r>
              <a:rPr lang="ar-EG" sz="2000">
                <a:effectLst/>
              </a:rPr>
              <a:t>المواد التي هي عبارة عن الكتب والأثاث والخدمات المختلفة من ( إضاءة أو معالجات صوتية أو حرارية) .</a:t>
            </a:r>
          </a:p>
          <a:p>
            <a:pPr>
              <a:lnSpc>
                <a:spcPct val="80000"/>
              </a:lnSpc>
            </a:pPr>
            <a:r>
              <a:rPr lang="ar-EG" sz="2000">
                <a:effectLst/>
              </a:rPr>
              <a:t>المستخدمون وهم القراء  والمستعيرون .</a:t>
            </a:r>
          </a:p>
          <a:p>
            <a:pPr>
              <a:lnSpc>
                <a:spcPct val="80000"/>
              </a:lnSpc>
            </a:pPr>
            <a:r>
              <a:rPr lang="ar-EG" sz="2000">
                <a:effectLst/>
              </a:rPr>
              <a:t>العاملون والموظفون وعلاقتهم بكل من العنصرين السابقين</a:t>
            </a:r>
            <a:endParaRPr lang="en-US" sz="2000">
              <a:effectLst/>
            </a:endParaRPr>
          </a:p>
          <a:p>
            <a:pPr>
              <a:lnSpc>
                <a:spcPct val="80000"/>
              </a:lnSpc>
            </a:pPr>
            <a:endParaRPr lang="en-US" sz="2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689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8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Effect transition="in" filter="fade">
                                      <p:cBhvr>
                                        <p:cTn id="15" dur="1000"/>
                                        <p:tgtEl>
                                          <p:spTgt spid="168963">
                                            <p:txEl>
                                              <p:pRg st="1" end="1"/>
                                            </p:txEl>
                                          </p:spTgt>
                                        </p:tgtEl>
                                      </p:cBhvr>
                                    </p:animEffect>
                                    <p:anim calcmode="lin" valueType="num">
                                      <p:cBhvr>
                                        <p:cTn id="16"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6896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689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Effect transition="in" filter="fade">
                                      <p:cBhvr>
                                        <p:cTn id="23" dur="1000"/>
                                        <p:tgtEl>
                                          <p:spTgt spid="168963">
                                            <p:txEl>
                                              <p:pRg st="2" end="2"/>
                                            </p:txEl>
                                          </p:spTgt>
                                        </p:tgtEl>
                                      </p:cBhvr>
                                    </p:animEffect>
                                    <p:anim calcmode="lin" valueType="num">
                                      <p:cBhvr>
                                        <p:cTn id="24"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689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68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Effect transition="in" filter="fade">
                                      <p:cBhvr>
                                        <p:cTn id="31" dur="1000"/>
                                        <p:tgtEl>
                                          <p:spTgt spid="168963">
                                            <p:txEl>
                                              <p:pRg st="3" end="3"/>
                                            </p:txEl>
                                          </p:spTgt>
                                        </p:tgtEl>
                                      </p:cBhvr>
                                    </p:animEffect>
                                    <p:anim calcmode="lin" valueType="num">
                                      <p:cBhvr>
                                        <p:cTn id="32"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689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689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68963">
                                            <p:txEl>
                                              <p:pRg st="4" end="4"/>
                                            </p:txEl>
                                          </p:spTgt>
                                        </p:tgtEl>
                                        <p:attrNameLst>
                                          <p:attrName>style.visibility</p:attrName>
                                        </p:attrNameLst>
                                      </p:cBhvr>
                                      <p:to>
                                        <p:strVal val="visible"/>
                                      </p:to>
                                    </p:set>
                                    <p:animEffect transition="in" filter="fade">
                                      <p:cBhvr>
                                        <p:cTn id="39" dur="1000"/>
                                        <p:tgtEl>
                                          <p:spTgt spid="168963">
                                            <p:txEl>
                                              <p:pRg st="4" end="4"/>
                                            </p:txEl>
                                          </p:spTgt>
                                        </p:tgtEl>
                                      </p:cBhvr>
                                    </p:animEffect>
                                    <p:anim calcmode="lin" valueType="num">
                                      <p:cBhvr>
                                        <p:cTn id="40"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689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689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Effect transition="in" filter="fade">
                                      <p:cBhvr>
                                        <p:cTn id="47" dur="1000"/>
                                        <p:tgtEl>
                                          <p:spTgt spid="168963">
                                            <p:txEl>
                                              <p:pRg st="5" end="5"/>
                                            </p:txEl>
                                          </p:spTgt>
                                        </p:tgtEl>
                                      </p:cBhvr>
                                    </p:animEffect>
                                    <p:anim calcmode="lin" valueType="num">
                                      <p:cBhvr>
                                        <p:cTn id="48"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6896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6896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68963">
                                            <p:txEl>
                                              <p:pRg st="6" end="6"/>
                                            </p:txEl>
                                          </p:spTgt>
                                        </p:tgtEl>
                                        <p:attrNameLst>
                                          <p:attrName>style.visibility</p:attrName>
                                        </p:attrNameLst>
                                      </p:cBhvr>
                                      <p:to>
                                        <p:strVal val="visible"/>
                                      </p:to>
                                    </p:set>
                                    <p:animEffect transition="in" filter="fade">
                                      <p:cBhvr>
                                        <p:cTn id="55" dur="1000"/>
                                        <p:tgtEl>
                                          <p:spTgt spid="168963">
                                            <p:txEl>
                                              <p:pRg st="6" end="6"/>
                                            </p:txEl>
                                          </p:spTgt>
                                        </p:tgtEl>
                                      </p:cBhvr>
                                    </p:animEffect>
                                    <p:anim calcmode="lin" valueType="num">
                                      <p:cBhvr>
                                        <p:cTn id="56" dur="1000" fill="hold"/>
                                        <p:tgtEl>
                                          <p:spTgt spid="168963">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6896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6896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68963">
                                            <p:txEl>
                                              <p:pRg st="7" end="7"/>
                                            </p:txEl>
                                          </p:spTgt>
                                        </p:tgtEl>
                                        <p:attrNameLst>
                                          <p:attrName>style.visibility</p:attrName>
                                        </p:attrNameLst>
                                      </p:cBhvr>
                                      <p:to>
                                        <p:strVal val="visible"/>
                                      </p:to>
                                    </p:set>
                                    <p:animEffect transition="in" filter="fade">
                                      <p:cBhvr>
                                        <p:cTn id="63" dur="1000"/>
                                        <p:tgtEl>
                                          <p:spTgt spid="168963">
                                            <p:txEl>
                                              <p:pRg st="7" end="7"/>
                                            </p:txEl>
                                          </p:spTgt>
                                        </p:tgtEl>
                                      </p:cBhvr>
                                    </p:animEffect>
                                    <p:anim calcmode="lin" valueType="num">
                                      <p:cBhvr>
                                        <p:cTn id="64" dur="1000" fill="hold"/>
                                        <p:tgtEl>
                                          <p:spTgt spid="168963">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16896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16896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68963">
                                            <p:txEl>
                                              <p:pRg st="8" end="8"/>
                                            </p:txEl>
                                          </p:spTgt>
                                        </p:tgtEl>
                                        <p:attrNameLst>
                                          <p:attrName>style.visibility</p:attrName>
                                        </p:attrNameLst>
                                      </p:cBhvr>
                                      <p:to>
                                        <p:strVal val="visible"/>
                                      </p:to>
                                    </p:set>
                                    <p:animEffect transition="in" filter="fade">
                                      <p:cBhvr>
                                        <p:cTn id="71" dur="1000"/>
                                        <p:tgtEl>
                                          <p:spTgt spid="168963">
                                            <p:txEl>
                                              <p:pRg st="8" end="8"/>
                                            </p:txEl>
                                          </p:spTgt>
                                        </p:tgtEl>
                                      </p:cBhvr>
                                    </p:animEffect>
                                    <p:anim calcmode="lin" valueType="num">
                                      <p:cBhvr>
                                        <p:cTn id="72" dur="1000" fill="hold"/>
                                        <p:tgtEl>
                                          <p:spTgt spid="168963">
                                            <p:txEl>
                                              <p:pRg st="8" end="8"/>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16896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16896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68963">
                                            <p:txEl>
                                              <p:pRg st="9" end="9"/>
                                            </p:txEl>
                                          </p:spTgt>
                                        </p:tgtEl>
                                        <p:attrNameLst>
                                          <p:attrName>style.visibility</p:attrName>
                                        </p:attrNameLst>
                                      </p:cBhvr>
                                      <p:to>
                                        <p:strVal val="visible"/>
                                      </p:to>
                                    </p:set>
                                    <p:animEffect transition="in" filter="fade">
                                      <p:cBhvr>
                                        <p:cTn id="79" dur="1000"/>
                                        <p:tgtEl>
                                          <p:spTgt spid="168963">
                                            <p:txEl>
                                              <p:pRg st="9" end="9"/>
                                            </p:txEl>
                                          </p:spTgt>
                                        </p:tgtEl>
                                      </p:cBhvr>
                                    </p:animEffect>
                                    <p:anim calcmode="lin" valueType="num">
                                      <p:cBhvr>
                                        <p:cTn id="80" dur="1000" fill="hold"/>
                                        <p:tgtEl>
                                          <p:spTgt spid="168963">
                                            <p:txEl>
                                              <p:pRg st="9" end="9"/>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168963">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16896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68963">
                                            <p:txEl>
                                              <p:pRg st="10" end="10"/>
                                            </p:txEl>
                                          </p:spTgt>
                                        </p:tgtEl>
                                        <p:attrNameLst>
                                          <p:attrName>style.visibility</p:attrName>
                                        </p:attrNameLst>
                                      </p:cBhvr>
                                      <p:to>
                                        <p:strVal val="visible"/>
                                      </p:to>
                                    </p:set>
                                    <p:animEffect transition="in" filter="fade">
                                      <p:cBhvr>
                                        <p:cTn id="87" dur="1000"/>
                                        <p:tgtEl>
                                          <p:spTgt spid="168963">
                                            <p:txEl>
                                              <p:pRg st="10" end="10"/>
                                            </p:txEl>
                                          </p:spTgt>
                                        </p:tgtEl>
                                      </p:cBhvr>
                                    </p:animEffect>
                                    <p:anim calcmode="lin" valueType="num">
                                      <p:cBhvr>
                                        <p:cTn id="88" dur="1000" fill="hold"/>
                                        <p:tgtEl>
                                          <p:spTgt spid="168963">
                                            <p:txEl>
                                              <p:pRg st="10" end="10"/>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168963">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16896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68963">
                                            <p:txEl>
                                              <p:pRg st="11" end="11"/>
                                            </p:txEl>
                                          </p:spTgt>
                                        </p:tgtEl>
                                        <p:attrNameLst>
                                          <p:attrName>style.visibility</p:attrName>
                                        </p:attrNameLst>
                                      </p:cBhvr>
                                      <p:to>
                                        <p:strVal val="visible"/>
                                      </p:to>
                                    </p:set>
                                    <p:animEffect transition="in" filter="fade">
                                      <p:cBhvr>
                                        <p:cTn id="95" dur="1000"/>
                                        <p:tgtEl>
                                          <p:spTgt spid="168963">
                                            <p:txEl>
                                              <p:pRg st="11" end="11"/>
                                            </p:txEl>
                                          </p:spTgt>
                                        </p:tgtEl>
                                      </p:cBhvr>
                                    </p:animEffect>
                                    <p:anim calcmode="lin" valueType="num">
                                      <p:cBhvr>
                                        <p:cTn id="96" dur="1000" fill="hold"/>
                                        <p:tgtEl>
                                          <p:spTgt spid="168963">
                                            <p:txEl>
                                              <p:pRg st="11" end="11"/>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168963">
                                            <p:txEl>
                                              <p:pRg st="11" end="11"/>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16896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168963">
                                            <p:txEl>
                                              <p:pRg st="12" end="12"/>
                                            </p:txEl>
                                          </p:spTgt>
                                        </p:tgtEl>
                                        <p:attrNameLst>
                                          <p:attrName>style.visibility</p:attrName>
                                        </p:attrNameLst>
                                      </p:cBhvr>
                                      <p:to>
                                        <p:strVal val="visible"/>
                                      </p:to>
                                    </p:set>
                                    <p:animEffect transition="in" filter="fade">
                                      <p:cBhvr>
                                        <p:cTn id="103" dur="1000"/>
                                        <p:tgtEl>
                                          <p:spTgt spid="168963">
                                            <p:txEl>
                                              <p:pRg st="12" end="12"/>
                                            </p:txEl>
                                          </p:spTgt>
                                        </p:tgtEl>
                                      </p:cBhvr>
                                    </p:animEffect>
                                    <p:anim calcmode="lin" valueType="num">
                                      <p:cBhvr>
                                        <p:cTn id="104" dur="1000" fill="hold"/>
                                        <p:tgtEl>
                                          <p:spTgt spid="168963">
                                            <p:txEl>
                                              <p:pRg st="12" end="12"/>
                                            </p:txEl>
                                          </p:spTgt>
                                        </p:tgtEl>
                                        <p:attrNameLst>
                                          <p:attrName>ppt_x</p:attrName>
                                        </p:attrNameLst>
                                      </p:cBhvr>
                                      <p:tavLst>
                                        <p:tav tm="0">
                                          <p:val>
                                            <p:strVal val="#ppt_x"/>
                                          </p:val>
                                        </p:tav>
                                        <p:tav tm="100000">
                                          <p:val>
                                            <p:strVal val="#ppt_x"/>
                                          </p:val>
                                        </p:tav>
                                      </p:tavLst>
                                    </p:anim>
                                    <p:anim calcmode="lin" valueType="num">
                                      <p:cBhvr>
                                        <p:cTn id="105" dur="898" decel="100000" fill="hold"/>
                                        <p:tgtEl>
                                          <p:spTgt spid="168963">
                                            <p:txEl>
                                              <p:pRg st="12" end="12"/>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898"/>
                                          </p:stCondLst>
                                        </p:cTn>
                                        <p:tgtEl>
                                          <p:spTgt spid="16896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168963">
                                            <p:txEl>
                                              <p:pRg st="13" end="13"/>
                                            </p:txEl>
                                          </p:spTgt>
                                        </p:tgtEl>
                                        <p:attrNameLst>
                                          <p:attrName>style.visibility</p:attrName>
                                        </p:attrNameLst>
                                      </p:cBhvr>
                                      <p:to>
                                        <p:strVal val="visible"/>
                                      </p:to>
                                    </p:set>
                                    <p:animEffect transition="in" filter="fade">
                                      <p:cBhvr>
                                        <p:cTn id="111" dur="1000"/>
                                        <p:tgtEl>
                                          <p:spTgt spid="168963">
                                            <p:txEl>
                                              <p:pRg st="13" end="13"/>
                                            </p:txEl>
                                          </p:spTgt>
                                        </p:tgtEl>
                                      </p:cBhvr>
                                    </p:animEffect>
                                    <p:anim calcmode="lin" valueType="num">
                                      <p:cBhvr>
                                        <p:cTn id="112" dur="1000" fill="hold"/>
                                        <p:tgtEl>
                                          <p:spTgt spid="168963">
                                            <p:txEl>
                                              <p:pRg st="13" end="13"/>
                                            </p:txEl>
                                          </p:spTgt>
                                        </p:tgtEl>
                                        <p:attrNameLst>
                                          <p:attrName>ppt_x</p:attrName>
                                        </p:attrNameLst>
                                      </p:cBhvr>
                                      <p:tavLst>
                                        <p:tav tm="0">
                                          <p:val>
                                            <p:strVal val="#ppt_x"/>
                                          </p:val>
                                        </p:tav>
                                        <p:tav tm="100000">
                                          <p:val>
                                            <p:strVal val="#ppt_x"/>
                                          </p:val>
                                        </p:tav>
                                      </p:tavLst>
                                    </p:anim>
                                    <p:anim calcmode="lin" valueType="num">
                                      <p:cBhvr>
                                        <p:cTn id="113" dur="898" decel="100000" fill="hold"/>
                                        <p:tgtEl>
                                          <p:spTgt spid="168963">
                                            <p:txEl>
                                              <p:pRg st="13" end="13"/>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898"/>
                                          </p:stCondLst>
                                        </p:cTn>
                                        <p:tgtEl>
                                          <p:spTgt spid="16896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168963">
                                            <p:txEl>
                                              <p:pRg st="14" end="14"/>
                                            </p:txEl>
                                          </p:spTgt>
                                        </p:tgtEl>
                                        <p:attrNameLst>
                                          <p:attrName>style.visibility</p:attrName>
                                        </p:attrNameLst>
                                      </p:cBhvr>
                                      <p:to>
                                        <p:strVal val="visible"/>
                                      </p:to>
                                    </p:set>
                                    <p:animEffect transition="in" filter="fade">
                                      <p:cBhvr>
                                        <p:cTn id="119" dur="1000"/>
                                        <p:tgtEl>
                                          <p:spTgt spid="168963">
                                            <p:txEl>
                                              <p:pRg st="14" end="14"/>
                                            </p:txEl>
                                          </p:spTgt>
                                        </p:tgtEl>
                                      </p:cBhvr>
                                    </p:animEffect>
                                    <p:anim calcmode="lin" valueType="num">
                                      <p:cBhvr>
                                        <p:cTn id="120" dur="1000" fill="hold"/>
                                        <p:tgtEl>
                                          <p:spTgt spid="168963">
                                            <p:txEl>
                                              <p:pRg st="14" end="14"/>
                                            </p:txEl>
                                          </p:spTgt>
                                        </p:tgtEl>
                                        <p:attrNameLst>
                                          <p:attrName>ppt_x</p:attrName>
                                        </p:attrNameLst>
                                      </p:cBhvr>
                                      <p:tavLst>
                                        <p:tav tm="0">
                                          <p:val>
                                            <p:strVal val="#ppt_x"/>
                                          </p:val>
                                        </p:tav>
                                        <p:tav tm="100000">
                                          <p:val>
                                            <p:strVal val="#ppt_x"/>
                                          </p:val>
                                        </p:tav>
                                      </p:tavLst>
                                    </p:anim>
                                    <p:anim calcmode="lin" valueType="num">
                                      <p:cBhvr>
                                        <p:cTn id="121" dur="898" decel="100000" fill="hold"/>
                                        <p:tgtEl>
                                          <p:spTgt spid="168963">
                                            <p:txEl>
                                              <p:pRg st="14" end="14"/>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898"/>
                                          </p:stCondLst>
                                        </p:cTn>
                                        <p:tgtEl>
                                          <p:spTgt spid="168963">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168963">
                                            <p:txEl>
                                              <p:pRg st="15" end="15"/>
                                            </p:txEl>
                                          </p:spTgt>
                                        </p:tgtEl>
                                        <p:attrNameLst>
                                          <p:attrName>style.visibility</p:attrName>
                                        </p:attrNameLst>
                                      </p:cBhvr>
                                      <p:to>
                                        <p:strVal val="visible"/>
                                      </p:to>
                                    </p:set>
                                    <p:animEffect transition="in" filter="fade">
                                      <p:cBhvr>
                                        <p:cTn id="127" dur="1000"/>
                                        <p:tgtEl>
                                          <p:spTgt spid="168963">
                                            <p:txEl>
                                              <p:pRg st="15" end="15"/>
                                            </p:txEl>
                                          </p:spTgt>
                                        </p:tgtEl>
                                      </p:cBhvr>
                                    </p:animEffect>
                                    <p:anim calcmode="lin" valueType="num">
                                      <p:cBhvr>
                                        <p:cTn id="128" dur="1000" fill="hold"/>
                                        <p:tgtEl>
                                          <p:spTgt spid="168963">
                                            <p:txEl>
                                              <p:pRg st="15" end="15"/>
                                            </p:txEl>
                                          </p:spTgt>
                                        </p:tgtEl>
                                        <p:attrNameLst>
                                          <p:attrName>ppt_x</p:attrName>
                                        </p:attrNameLst>
                                      </p:cBhvr>
                                      <p:tavLst>
                                        <p:tav tm="0">
                                          <p:val>
                                            <p:strVal val="#ppt_x"/>
                                          </p:val>
                                        </p:tav>
                                        <p:tav tm="100000">
                                          <p:val>
                                            <p:strVal val="#ppt_x"/>
                                          </p:val>
                                        </p:tav>
                                      </p:tavLst>
                                    </p:anim>
                                    <p:anim calcmode="lin" valueType="num">
                                      <p:cBhvr>
                                        <p:cTn id="129" dur="898" decel="100000" fill="hold"/>
                                        <p:tgtEl>
                                          <p:spTgt spid="168963">
                                            <p:txEl>
                                              <p:pRg st="15" end="15"/>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898"/>
                                          </p:stCondLst>
                                        </p:cTn>
                                        <p:tgtEl>
                                          <p:spTgt spid="168963">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ar-SA" sz="3200"/>
              <a:t>المحددات التصميمية</a:t>
            </a:r>
            <a:endParaRPr lang="en-US" sz="3200"/>
          </a:p>
        </p:txBody>
      </p:sp>
      <p:sp>
        <p:nvSpPr>
          <p:cNvPr id="171011" name="Rectangle 3"/>
          <p:cNvSpPr>
            <a:spLocks noGrp="1" noChangeArrowheads="1"/>
          </p:cNvSpPr>
          <p:nvPr>
            <p:ph type="body" idx="1"/>
          </p:nvPr>
        </p:nvSpPr>
        <p:spPr>
          <a:xfrm>
            <a:off x="457200" y="1196975"/>
            <a:ext cx="8229600" cy="5661025"/>
          </a:xfrm>
        </p:spPr>
        <p:txBody>
          <a:bodyPr/>
          <a:lstStyle/>
          <a:p>
            <a:pPr>
              <a:lnSpc>
                <a:spcPct val="80000"/>
              </a:lnSpc>
            </a:pPr>
            <a:r>
              <a:rPr lang="ar-EG" sz="1800" b="1"/>
              <a:t>التصميم</a:t>
            </a:r>
            <a:endParaRPr lang="en-US" sz="1800" b="1" i="1"/>
          </a:p>
          <a:p>
            <a:pPr>
              <a:lnSpc>
                <a:spcPct val="80000"/>
              </a:lnSpc>
            </a:pPr>
            <a:r>
              <a:rPr lang="ar-EG" sz="1800"/>
              <a:t>يحدد مساحة المكتبة إلى حد كبير الأنشطة والتجهيزات التي تحتويها أو المواد التي تستخدمها ويختلف البرنامج الوظيفي و أسلوب التصميم للمكتبة تبعاً لحجمها والغرض المعد من أجله : فمن حيث الحجم يمكن أن نجد ما سبق شرحه المكتبات الصغيرة ، والمتوسطة ، والكبيرة ومن حيث النوع هناك المكتبات العامة ، والمكتبات المدرسية أو الجامعية ، أو الملحقة بالمراكز البحثية ، والمكتبات المتنقلة ، والمكتبات المتخصصة في أحد علوم المعرفة ، ومكتبة الأطفال ، ومكتبات المراجع العامة .</a:t>
            </a:r>
          </a:p>
          <a:p>
            <a:pPr>
              <a:lnSpc>
                <a:spcPct val="80000"/>
              </a:lnSpc>
            </a:pPr>
            <a:r>
              <a:rPr lang="ar-EG" sz="1800"/>
              <a:t>ويمكن تنظيم العلاقة بين الاستخدامين الرئيسين من خلال ثلاث صور مختلفة :</a:t>
            </a:r>
          </a:p>
          <a:p>
            <a:pPr>
              <a:lnSpc>
                <a:spcPct val="80000"/>
              </a:lnSpc>
            </a:pPr>
            <a:r>
              <a:rPr lang="ar-EG" sz="1800"/>
              <a:t>صالة واحدة تستخدم في المطالعة والتخزين في آن واحد .</a:t>
            </a:r>
          </a:p>
          <a:p>
            <a:pPr>
              <a:lnSpc>
                <a:spcPct val="80000"/>
              </a:lnSpc>
            </a:pPr>
            <a:r>
              <a:rPr lang="ar-EG" sz="1800"/>
              <a:t>صالة واحدة تقسم داخلياً عن طريق توزيع الأثاث إلى ركن المتابعة وركن آخر تنظم فيه أرفف الكتب .</a:t>
            </a:r>
          </a:p>
          <a:p>
            <a:pPr>
              <a:lnSpc>
                <a:spcPct val="80000"/>
              </a:lnSpc>
            </a:pPr>
            <a:r>
              <a:rPr lang="ar-EG" sz="1800"/>
              <a:t>صالتان منفصلتان : واحدة للمطالعة والأخرى للكتب .</a:t>
            </a:r>
            <a:endParaRPr lang="ar-EG" sz="1800" b="1"/>
          </a:p>
          <a:p>
            <a:pPr>
              <a:lnSpc>
                <a:spcPct val="80000"/>
              </a:lnSpc>
            </a:pPr>
            <a:r>
              <a:rPr lang="ar-EG" sz="1800" b="1"/>
              <a:t>العوامل المؤثرة في مرحلة ما قبل تصميم المكتبات</a:t>
            </a:r>
            <a:endParaRPr lang="en-US" sz="1800" b="1" i="1"/>
          </a:p>
          <a:p>
            <a:pPr>
              <a:lnSpc>
                <a:spcPct val="80000"/>
              </a:lnSpc>
            </a:pPr>
            <a:r>
              <a:rPr lang="ar-EG" sz="1800" b="1"/>
              <a:t>احتياجات التصميم</a:t>
            </a:r>
            <a:r>
              <a:rPr lang="ar-EG" sz="1800"/>
              <a:t> : نوعية البناء ، الغرض منه ، نوعية القاطنين.</a:t>
            </a:r>
          </a:p>
          <a:p>
            <a:pPr>
              <a:lnSpc>
                <a:spcPct val="80000"/>
              </a:lnSpc>
            </a:pPr>
            <a:r>
              <a:rPr lang="ar-EG" sz="1800"/>
              <a:t>مرونة الفراغات الداخلية – الأمن و الأمان – أفضليات المستخدمين – متطلبات بيئية .</a:t>
            </a:r>
            <a:endParaRPr lang="ar-EG" sz="1800" b="1"/>
          </a:p>
          <a:p>
            <a:pPr>
              <a:lnSpc>
                <a:spcPct val="80000"/>
              </a:lnSpc>
            </a:pPr>
            <a:r>
              <a:rPr lang="ar-EG" sz="1800" b="1"/>
              <a:t>التزامات التصميم</a:t>
            </a:r>
            <a:r>
              <a:rPr lang="ar-EG" sz="1800"/>
              <a:t> : السياسية والاقتصادية للعميل – سياسة الصيانة والنظافة – التصميم وجماله – توفر المصادر –البرنامج ألبنائي – التأمين وإطفاء الحرائق واللوائح.</a:t>
            </a:r>
            <a:endParaRPr lang="ar-EG" sz="1800" b="1"/>
          </a:p>
          <a:p>
            <a:pPr>
              <a:lnSpc>
                <a:spcPct val="80000"/>
              </a:lnSpc>
            </a:pPr>
            <a:r>
              <a:rPr lang="ar-EG" sz="1800" b="1"/>
              <a:t>سياق التصميم :</a:t>
            </a:r>
            <a:r>
              <a:rPr lang="ar-EG" sz="1800"/>
              <a:t> الموقع والمناخ – البرنامج – النمط ألبنائي .</a:t>
            </a:r>
            <a:endParaRPr lang="ar-EG" sz="1800" b="1"/>
          </a:p>
          <a:p>
            <a:pPr>
              <a:lnSpc>
                <a:spcPct val="80000"/>
              </a:lnSpc>
            </a:pPr>
            <a:r>
              <a:rPr lang="ar-EG" sz="1800" b="1"/>
              <a:t>متطلبات أداء مواد البناء :</a:t>
            </a:r>
            <a:r>
              <a:rPr lang="ar-EG" sz="1800"/>
              <a:t> بناء آمن مقاوم للحريق – عمر التصميم وجماله – الأداء البيئي .</a:t>
            </a:r>
            <a:endParaRPr lang="ar-EG" sz="1800" b="1"/>
          </a:p>
          <a:p>
            <a:pPr>
              <a:lnSpc>
                <a:spcPct val="80000"/>
              </a:lnSpc>
            </a:pPr>
            <a:r>
              <a:rPr lang="ar-EG" sz="1800" b="1"/>
              <a:t>الاعتبارات التخطيطية والتصميمية الخاصة</a:t>
            </a:r>
            <a:endParaRPr lang="en-US" sz="1800" b="1"/>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457200" y="620713"/>
            <a:ext cx="8229600" cy="5513387"/>
          </a:xfrm>
        </p:spPr>
        <p:txBody>
          <a:bodyPr/>
          <a:lstStyle/>
          <a:p>
            <a:pPr>
              <a:lnSpc>
                <a:spcPct val="80000"/>
              </a:lnSpc>
            </a:pPr>
            <a:r>
              <a:rPr lang="ar-EG" sz="2000"/>
              <a:t>وتوضع الكتب في المكتبة في منطقتين :</a:t>
            </a:r>
          </a:p>
          <a:p>
            <a:pPr>
              <a:lnSpc>
                <a:spcPct val="80000"/>
              </a:lnSpc>
            </a:pPr>
            <a:r>
              <a:rPr lang="ar-EG" sz="2000"/>
              <a:t>1-	المناطق المفتوحة: وهى لعموم قراء المكتبة.</a:t>
            </a:r>
          </a:p>
          <a:p>
            <a:pPr>
              <a:lnSpc>
                <a:spcPct val="80000"/>
              </a:lnSpc>
            </a:pPr>
            <a:r>
              <a:rPr lang="ar-EG" sz="2000"/>
              <a:t>2-	المناطق المغلقة: وهذه غير مسموح لعامة القراء للوصول أليها, وإنما يصل الموظفين أليها فقط</a:t>
            </a:r>
          </a:p>
          <a:p>
            <a:pPr>
              <a:lnSpc>
                <a:spcPct val="80000"/>
              </a:lnSpc>
            </a:pPr>
            <a:r>
              <a:rPr lang="ar-EG" sz="2000"/>
              <a:t>ويمكن تقسيم الكتب المستخدمة في المناطق المفتوحة إلى الأصناف التالية:</a:t>
            </a:r>
          </a:p>
          <a:p>
            <a:pPr>
              <a:lnSpc>
                <a:spcPct val="80000"/>
              </a:lnSpc>
            </a:pPr>
            <a:r>
              <a:rPr lang="ar-EG" sz="2000"/>
              <a:t>كتب تتضمن أوصاف وفهارس ومعلومات عن الكتب</a:t>
            </a:r>
          </a:p>
          <a:p>
            <a:pPr>
              <a:lnSpc>
                <a:spcPct val="80000"/>
              </a:lnSpc>
            </a:pPr>
            <a:r>
              <a:rPr lang="ar-EG" sz="2000"/>
              <a:t>مراجع عامة            3- مراجع خاصة</a:t>
            </a:r>
          </a:p>
          <a:p>
            <a:pPr>
              <a:lnSpc>
                <a:spcPct val="80000"/>
              </a:lnSpc>
            </a:pPr>
            <a:r>
              <a:rPr lang="ar-EG" sz="2000"/>
              <a:t>4- استعارة للكبار          5-استعارة للاطفا ل</a:t>
            </a:r>
          </a:p>
          <a:p>
            <a:pPr>
              <a:lnSpc>
                <a:spcPct val="80000"/>
              </a:lnSpc>
            </a:pPr>
            <a:r>
              <a:rPr lang="ar-EG" sz="2000"/>
              <a:t>6- التاريخ المحلى           7- الفنون</a:t>
            </a:r>
          </a:p>
          <a:p>
            <a:pPr>
              <a:lnSpc>
                <a:spcPct val="80000"/>
              </a:lnSpc>
            </a:pPr>
            <a:r>
              <a:rPr lang="ar-EG" sz="2000"/>
              <a:t>8- الآداب                      9- وغيرها</a:t>
            </a:r>
          </a:p>
          <a:p>
            <a:pPr>
              <a:lnSpc>
                <a:spcPct val="80000"/>
              </a:lnSpc>
            </a:pPr>
            <a:r>
              <a:rPr lang="ar-EG" sz="2000"/>
              <a:t>أما الكتب الموجودة في المناطق المغلقة  والتي لا يسمح بالوصول إليها إلا لهيئة العاملين بالمكتبة ، فيمك تقسيمها كالتالي</a:t>
            </a:r>
          </a:p>
          <a:p>
            <a:pPr>
              <a:lnSpc>
                <a:spcPct val="80000"/>
              </a:lnSpc>
            </a:pPr>
            <a:r>
              <a:rPr lang="ar-EG" sz="2000"/>
              <a:t>مجموعة رفوف محلية تكون من 3-9 أرفف .</a:t>
            </a:r>
          </a:p>
          <a:p>
            <a:pPr>
              <a:lnSpc>
                <a:spcPct val="80000"/>
              </a:lnSpc>
            </a:pPr>
            <a:r>
              <a:rPr lang="ar-EG" sz="2000"/>
              <a:t>مجموعات رفوف عامة .</a:t>
            </a:r>
          </a:p>
          <a:p>
            <a:pPr>
              <a:lnSpc>
                <a:spcPct val="80000"/>
              </a:lnSpc>
            </a:pPr>
            <a:r>
              <a:rPr lang="ar-EG" sz="2000"/>
              <a:t>مجموعات رفوف مضغوطة .</a:t>
            </a:r>
          </a:p>
          <a:p>
            <a:pPr>
              <a:lnSpc>
                <a:spcPct val="80000"/>
              </a:lnSpc>
            </a:pPr>
            <a:r>
              <a:rPr lang="ar-EG" sz="2000"/>
              <a:t>مجموعات خاصة .</a:t>
            </a:r>
          </a:p>
          <a:p>
            <a:pPr>
              <a:lnSpc>
                <a:spcPct val="80000"/>
              </a:lnSpc>
            </a:pPr>
            <a:r>
              <a:rPr lang="ar-EG" sz="2000"/>
              <a:t>مجموعات رفوف ممتدة للخدمة .</a:t>
            </a:r>
            <a:endParaRPr lang="ar-EG" sz="2000" b="1"/>
          </a:p>
          <a:p>
            <a:pPr>
              <a:lnSpc>
                <a:spcPct val="80000"/>
              </a:lnSpc>
            </a:pPr>
            <a:endParaRPr lang="en-US" sz="2000"/>
          </a:p>
          <a:p>
            <a:pPr>
              <a:lnSpc>
                <a:spcPct val="80000"/>
              </a:lnSpc>
            </a:pPr>
            <a:endParaRPr lang="en-US" sz="2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51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 calcmode="lin" valueType="num">
                                      <p:cBhvr>
                                        <p:cTn id="14" dur="5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51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51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 calcmode="lin" valueType="num">
                                      <p:cBhvr>
                                        <p:cTn id="21" dur="500" fill="hold"/>
                                        <p:tgtEl>
                                          <p:spTgt spid="175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51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751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75107">
                                            <p:txEl>
                                              <p:pRg st="3" end="3"/>
                                            </p:txEl>
                                          </p:spTgt>
                                        </p:tgtEl>
                                        <p:attrNameLst>
                                          <p:attrName>style.visibility</p:attrName>
                                        </p:attrNameLst>
                                      </p:cBhvr>
                                      <p:to>
                                        <p:strVal val="visible"/>
                                      </p:to>
                                    </p:set>
                                    <p:anim calcmode="lin" valueType="num">
                                      <p:cBhvr>
                                        <p:cTn id="28" dur="500" fill="hold"/>
                                        <p:tgtEl>
                                          <p:spTgt spid="17510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7510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7510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5107">
                                            <p:txEl>
                                              <p:pRg st="4" end="4"/>
                                            </p:txEl>
                                          </p:spTgt>
                                        </p:tgtEl>
                                        <p:attrNameLst>
                                          <p:attrName>style.visibility</p:attrName>
                                        </p:attrNameLst>
                                      </p:cBhvr>
                                      <p:to>
                                        <p:strVal val="visible"/>
                                      </p:to>
                                    </p:set>
                                    <p:anim calcmode="lin" valueType="num">
                                      <p:cBhvr>
                                        <p:cTn id="35" dur="500" fill="hold"/>
                                        <p:tgtEl>
                                          <p:spTgt spid="17510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7510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7510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75107">
                                            <p:txEl>
                                              <p:pRg st="5" end="5"/>
                                            </p:txEl>
                                          </p:spTgt>
                                        </p:tgtEl>
                                        <p:attrNameLst>
                                          <p:attrName>style.visibility</p:attrName>
                                        </p:attrNameLst>
                                      </p:cBhvr>
                                      <p:to>
                                        <p:strVal val="visible"/>
                                      </p:to>
                                    </p:set>
                                    <p:anim calcmode="lin" valueType="num">
                                      <p:cBhvr>
                                        <p:cTn id="42" dur="500" fill="hold"/>
                                        <p:tgtEl>
                                          <p:spTgt spid="17510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7510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7510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75107">
                                            <p:txEl>
                                              <p:pRg st="6" end="6"/>
                                            </p:txEl>
                                          </p:spTgt>
                                        </p:tgtEl>
                                        <p:attrNameLst>
                                          <p:attrName>style.visibility</p:attrName>
                                        </p:attrNameLst>
                                      </p:cBhvr>
                                      <p:to>
                                        <p:strVal val="visible"/>
                                      </p:to>
                                    </p:set>
                                    <p:anim calcmode="lin" valueType="num">
                                      <p:cBhvr>
                                        <p:cTn id="49" dur="500" fill="hold"/>
                                        <p:tgtEl>
                                          <p:spTgt spid="17510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7510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75107">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75107">
                                            <p:txEl>
                                              <p:pRg st="7" end="7"/>
                                            </p:txEl>
                                          </p:spTgt>
                                        </p:tgtEl>
                                        <p:attrNameLst>
                                          <p:attrName>style.visibility</p:attrName>
                                        </p:attrNameLst>
                                      </p:cBhvr>
                                      <p:to>
                                        <p:strVal val="visible"/>
                                      </p:to>
                                    </p:set>
                                    <p:anim calcmode="lin" valueType="num">
                                      <p:cBhvr>
                                        <p:cTn id="56" dur="500" fill="hold"/>
                                        <p:tgtEl>
                                          <p:spTgt spid="17510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7510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75107">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75107">
                                            <p:txEl>
                                              <p:pRg st="8" end="8"/>
                                            </p:txEl>
                                          </p:spTgt>
                                        </p:tgtEl>
                                        <p:attrNameLst>
                                          <p:attrName>style.visibility</p:attrName>
                                        </p:attrNameLst>
                                      </p:cBhvr>
                                      <p:to>
                                        <p:strVal val="visible"/>
                                      </p:to>
                                    </p:set>
                                    <p:anim calcmode="lin" valueType="num">
                                      <p:cBhvr>
                                        <p:cTn id="63" dur="500" fill="hold"/>
                                        <p:tgtEl>
                                          <p:spTgt spid="17510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17510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175107">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75107">
                                            <p:txEl>
                                              <p:pRg st="9" end="9"/>
                                            </p:txEl>
                                          </p:spTgt>
                                        </p:tgtEl>
                                        <p:attrNameLst>
                                          <p:attrName>style.visibility</p:attrName>
                                        </p:attrNameLst>
                                      </p:cBhvr>
                                      <p:to>
                                        <p:strVal val="visible"/>
                                      </p:to>
                                    </p:set>
                                    <p:anim calcmode="lin" valueType="num">
                                      <p:cBhvr>
                                        <p:cTn id="70" dur="500" fill="hold"/>
                                        <p:tgtEl>
                                          <p:spTgt spid="17510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17510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175107">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5107">
                                            <p:txEl>
                                              <p:pRg st="10" end="10"/>
                                            </p:txEl>
                                          </p:spTgt>
                                        </p:tgtEl>
                                        <p:attrNameLst>
                                          <p:attrName>style.visibility</p:attrName>
                                        </p:attrNameLst>
                                      </p:cBhvr>
                                      <p:to>
                                        <p:strVal val="visible"/>
                                      </p:to>
                                    </p:set>
                                    <p:anim calcmode="lin" valueType="num">
                                      <p:cBhvr>
                                        <p:cTn id="77" dur="500" fill="hold"/>
                                        <p:tgtEl>
                                          <p:spTgt spid="17510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17510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175107">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175107">
                                            <p:txEl>
                                              <p:pRg st="11" end="11"/>
                                            </p:txEl>
                                          </p:spTgt>
                                        </p:tgtEl>
                                        <p:attrNameLst>
                                          <p:attrName>style.visibility</p:attrName>
                                        </p:attrNameLst>
                                      </p:cBhvr>
                                      <p:to>
                                        <p:strVal val="visible"/>
                                      </p:to>
                                    </p:set>
                                    <p:anim calcmode="lin" valueType="num">
                                      <p:cBhvr>
                                        <p:cTn id="84" dur="500" fill="hold"/>
                                        <p:tgtEl>
                                          <p:spTgt spid="17510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17510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175107">
                                            <p:txEl>
                                              <p:pRg st="11" end="1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75107">
                                            <p:txEl>
                                              <p:pRg st="12" end="12"/>
                                            </p:txEl>
                                          </p:spTgt>
                                        </p:tgtEl>
                                        <p:attrNameLst>
                                          <p:attrName>style.visibility</p:attrName>
                                        </p:attrNameLst>
                                      </p:cBhvr>
                                      <p:to>
                                        <p:strVal val="visible"/>
                                      </p:to>
                                    </p:set>
                                    <p:anim calcmode="lin" valueType="num">
                                      <p:cBhvr>
                                        <p:cTn id="91" dur="500" fill="hold"/>
                                        <p:tgtEl>
                                          <p:spTgt spid="17510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17510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175107">
                                            <p:txEl>
                                              <p:pRg st="12" end="1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75107">
                                            <p:txEl>
                                              <p:pRg st="13" end="13"/>
                                            </p:txEl>
                                          </p:spTgt>
                                        </p:tgtEl>
                                        <p:attrNameLst>
                                          <p:attrName>style.visibility</p:attrName>
                                        </p:attrNameLst>
                                      </p:cBhvr>
                                      <p:to>
                                        <p:strVal val="visible"/>
                                      </p:to>
                                    </p:set>
                                    <p:anim calcmode="lin" valueType="num">
                                      <p:cBhvr>
                                        <p:cTn id="98" dur="500" fill="hold"/>
                                        <p:tgtEl>
                                          <p:spTgt spid="175107">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175107">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175107">
                                            <p:txEl>
                                              <p:pRg st="13" end="13"/>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75107">
                                            <p:txEl>
                                              <p:pRg st="14" end="14"/>
                                            </p:txEl>
                                          </p:spTgt>
                                        </p:tgtEl>
                                        <p:attrNameLst>
                                          <p:attrName>style.visibility</p:attrName>
                                        </p:attrNameLst>
                                      </p:cBhvr>
                                      <p:to>
                                        <p:strVal val="visible"/>
                                      </p:to>
                                    </p:set>
                                    <p:anim calcmode="lin" valueType="num">
                                      <p:cBhvr>
                                        <p:cTn id="105" dur="500" fill="hold"/>
                                        <p:tgtEl>
                                          <p:spTgt spid="175107">
                                            <p:txEl>
                                              <p:pRg st="14" end="14"/>
                                            </p:txEl>
                                          </p:spTgt>
                                        </p:tgtEl>
                                        <p:attrNameLst>
                                          <p:attrName>ppt_w</p:attrName>
                                        </p:attrNameLst>
                                      </p:cBhvr>
                                      <p:tavLst>
                                        <p:tav tm="0">
                                          <p:val>
                                            <p:fltVal val="0"/>
                                          </p:val>
                                        </p:tav>
                                        <p:tav tm="100000">
                                          <p:val>
                                            <p:strVal val="#ppt_w"/>
                                          </p:val>
                                        </p:tav>
                                      </p:tavLst>
                                    </p:anim>
                                    <p:anim calcmode="lin" valueType="num">
                                      <p:cBhvr>
                                        <p:cTn id="106" dur="500" fill="hold"/>
                                        <p:tgtEl>
                                          <p:spTgt spid="175107">
                                            <p:txEl>
                                              <p:pRg st="14" end="14"/>
                                            </p:txEl>
                                          </p:spTgt>
                                        </p:tgtEl>
                                        <p:attrNameLst>
                                          <p:attrName>ppt_h</p:attrName>
                                        </p:attrNameLst>
                                      </p:cBhvr>
                                      <p:tavLst>
                                        <p:tav tm="0">
                                          <p:val>
                                            <p:fltVal val="0"/>
                                          </p:val>
                                        </p:tav>
                                        <p:tav tm="100000">
                                          <p:val>
                                            <p:strVal val="#ppt_h"/>
                                          </p:val>
                                        </p:tav>
                                      </p:tavLst>
                                    </p:anim>
                                    <p:animEffect transition="in" filter="fade">
                                      <p:cBhvr>
                                        <p:cTn id="107" dur="500"/>
                                        <p:tgtEl>
                                          <p:spTgt spid="1751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457200" y="188913"/>
            <a:ext cx="8229600" cy="6553200"/>
          </a:xfrm>
        </p:spPr>
        <p:txBody>
          <a:bodyPr/>
          <a:lstStyle/>
          <a:p>
            <a:pPr>
              <a:lnSpc>
                <a:spcPct val="80000"/>
              </a:lnSpc>
            </a:pPr>
            <a:r>
              <a:rPr lang="ar-EG" sz="1800" b="1"/>
              <a:t>الفراغات المطلوبة</a:t>
            </a:r>
            <a:endParaRPr lang="en-US" sz="1800" b="1" i="1"/>
          </a:p>
          <a:p>
            <a:pPr>
              <a:lnSpc>
                <a:spcPct val="80000"/>
              </a:lnSpc>
            </a:pPr>
            <a:r>
              <a:rPr lang="ar-EG" sz="1800"/>
              <a:t>يمكن تقسيم برنامج احتياجات الفراغات بالمتر المربع بوجه عام إلى سبعة أقسام كما يلي :</a:t>
            </a:r>
          </a:p>
          <a:p>
            <a:pPr>
              <a:lnSpc>
                <a:spcPct val="80000"/>
              </a:lnSpc>
            </a:pPr>
            <a:r>
              <a:rPr lang="ar-EG" sz="1800"/>
              <a:t>فراغ المدخل .</a:t>
            </a:r>
          </a:p>
          <a:p>
            <a:pPr>
              <a:lnSpc>
                <a:spcPct val="80000"/>
              </a:lnSpc>
            </a:pPr>
            <a:r>
              <a:rPr lang="ar-EG" sz="1800"/>
              <a:t>فراغ للكتب.</a:t>
            </a:r>
          </a:p>
          <a:p>
            <a:pPr>
              <a:lnSpc>
                <a:spcPct val="80000"/>
              </a:lnSpc>
            </a:pPr>
            <a:r>
              <a:rPr lang="ar-EG" sz="1800"/>
              <a:t>فراغ للقراء</a:t>
            </a:r>
          </a:p>
          <a:p>
            <a:pPr>
              <a:lnSpc>
                <a:spcPct val="80000"/>
              </a:lnSpc>
            </a:pPr>
            <a:r>
              <a:rPr lang="ar-EG" sz="1800"/>
              <a:t>فراغ للمستخدمين وأمين المكتبة</a:t>
            </a:r>
          </a:p>
          <a:p>
            <a:pPr>
              <a:lnSpc>
                <a:spcPct val="80000"/>
              </a:lnSpc>
            </a:pPr>
            <a:r>
              <a:rPr lang="ar-EG" sz="1800"/>
              <a:t>فراغ للاجتماعات والمؤتمرات</a:t>
            </a:r>
          </a:p>
          <a:p>
            <a:pPr>
              <a:lnSpc>
                <a:spcPct val="80000"/>
              </a:lnSpc>
            </a:pPr>
            <a:r>
              <a:rPr lang="ar-EG" sz="1800"/>
              <a:t>فراغ للعمليات الميكانيكية والسلالم والمصاعد والحمامات .</a:t>
            </a:r>
          </a:p>
          <a:p>
            <a:pPr>
              <a:lnSpc>
                <a:spcPct val="80000"/>
              </a:lnSpc>
            </a:pPr>
            <a:r>
              <a:rPr lang="ar-EG" sz="1800"/>
              <a:t>فراغات أخرى .</a:t>
            </a:r>
            <a:endParaRPr lang="ar-EG" sz="1800" b="1"/>
          </a:p>
          <a:p>
            <a:pPr lvl="1">
              <a:lnSpc>
                <a:spcPct val="80000"/>
              </a:lnSpc>
            </a:pPr>
            <a:r>
              <a:rPr lang="ar-EG" sz="1600" b="1"/>
              <a:t>يختلف موقع كل فراغ تبعا لبرنامج خدمات المكتبة وعلاقتها باحتياجات المجتمع.</a:t>
            </a:r>
          </a:p>
          <a:p>
            <a:pPr>
              <a:lnSpc>
                <a:spcPct val="80000"/>
              </a:lnSpc>
            </a:pPr>
            <a:r>
              <a:rPr lang="ar-EG" sz="1800" b="1"/>
              <a:t>أولاً: فراغ المدخل:</a:t>
            </a:r>
            <a:endParaRPr lang="ar-EG" sz="1800"/>
          </a:p>
          <a:p>
            <a:pPr>
              <a:lnSpc>
                <a:spcPct val="80000"/>
              </a:lnSpc>
            </a:pPr>
            <a:r>
              <a:rPr lang="ar-EG" sz="1800"/>
              <a:t>يجب إن يكون واضح بصورة تعلن عن نفسها مباشرة ليسهل الاهتداء أليها دون مشقة و خاصة إذا كان ملحقا بأي مبنى أخر كالمستشفيات والمدارس ويفضل آن يكون رحبا وواسعا ويجب أن يتصل المدخل اتصالا مباشرا بمجموعة الخدمات الأساسية( السلالم, والاستعلامات , وامن المبنى ) ولا يجب إغفال حق المعاقين في استعمال المبنى وذلك بوضع المنحدرات عند ارتفاع مستوى المدخل عن مستوى الشارع.</a:t>
            </a:r>
            <a:endParaRPr lang="ar-EG" sz="1800" b="1"/>
          </a:p>
          <a:p>
            <a:pPr>
              <a:lnSpc>
                <a:spcPct val="80000"/>
              </a:lnSpc>
            </a:pPr>
            <a:r>
              <a:rPr lang="ar-EG" sz="1800" b="1"/>
              <a:t>ثانيا:فراغات الكتب</a:t>
            </a:r>
            <a:endParaRPr lang="ar-EG" sz="1800"/>
          </a:p>
          <a:p>
            <a:pPr>
              <a:lnSpc>
                <a:spcPct val="80000"/>
              </a:lnSpc>
            </a:pPr>
            <a:r>
              <a:rPr lang="ar-EG" sz="1800"/>
              <a:t>تعتمد احتياجات ارفف الكتب على مساحة وحجم المنطقة التي تخدمها المكتبة وكذلك كثافة سكانها ، فأغلب مصممي المكتبات حينما يقدرون حجم مجموعات الكتب يطبقون مقياساً يترواح بين ثلاث كتب لكل فرد ( في اصغر المجتمعات ) ولكن يجب توفير أرفف كتب كافية لتخطيط لفترة نمو محتملة تبلغ عشرين عاما,وبالرغم من حقيقة وجود اختلافات كبيرة في إحجام الكتب, ألا أن هناك معدلات عديدة مرنة تستخدم لتقدير حجم وكم الفراغات اللازمة للكتب وهى: 50كتابا لكل 0.3م2للارفف القياسية بالحائط, او100كتاب لكل 0.3م2 من الأرفف المزدوجة(خلف بعضها) إما مناطق رص الكتب فتكون 15 كتابا لكل 0.1م2 (شاملة الممررات) أو كتبا لكل م3, وبالتقريب يمكن رص 50 تسجيلا فوتوغرافيا طويل الأمد على رف بطول 0.3متر طولي لأرفف الحائط . وفى الظروف المعتادة يجب ترك ثلث كل رف للتوسعات المستقبلية.</a:t>
            </a:r>
            <a:endParaRPr lang="ar-EG" sz="1800" b="1"/>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2916238" y="476250"/>
            <a:ext cx="5770562" cy="5184775"/>
          </a:xfrm>
        </p:spPr>
        <p:txBody>
          <a:bodyPr/>
          <a:lstStyle/>
          <a:p>
            <a:pPr>
              <a:lnSpc>
                <a:spcPct val="80000"/>
              </a:lnSpc>
            </a:pPr>
            <a:r>
              <a:rPr lang="ar-EG" sz="1400" b="1"/>
              <a:t>الأرفف:</a:t>
            </a:r>
            <a:endParaRPr lang="en-US" sz="1400" b="1" i="1"/>
          </a:p>
          <a:p>
            <a:pPr>
              <a:lnSpc>
                <a:spcPct val="80000"/>
              </a:lnSpc>
            </a:pPr>
            <a:r>
              <a:rPr lang="ar-EG" sz="1400"/>
              <a:t>من الصعب وضع معادلة دقيقة لتصميم أرفف المكتبة أو لتحديد عدد الكتب التي يمكن احتوائها على أساس الوحدة ، نظراً لوجود العديد نم المتغيرات مثل:  حجم الكتاب ونوعيته ، مواد القراءة الأخرى وحدود تناول الكتب من على الأرفف لمستخدميها حيث أن كل هذه العوامل لها تأثير على تصميم الاحتياجات ومن ذلك ومن الممكن تطبيق بعض الخطط الإرشادية وذلك عند وضع التصميم الابتدائي ، وهناك معادلة تحدد سبعة مراجع لكل 0.3 متر كولي ويترواح ارتفاعه أعلى رف من فوق سطح الأرض بين 195سم ، 2.25 متر وارتفاع أقل رف من سطح الأرض هو 60سم حتى يمكن الوصول للرف بدون الانحناء الشديد .</a:t>
            </a:r>
            <a:endParaRPr lang="ar-EG" sz="1400" b="1"/>
          </a:p>
          <a:p>
            <a:pPr>
              <a:lnSpc>
                <a:spcPct val="80000"/>
              </a:lnSpc>
            </a:pPr>
            <a:r>
              <a:rPr lang="ar-EG" sz="1400" b="1"/>
              <a:t>طرق وضع الأرفف</a:t>
            </a:r>
            <a:endParaRPr lang="en-US" sz="1400" b="1" i="1"/>
          </a:p>
          <a:p>
            <a:pPr>
              <a:lnSpc>
                <a:spcPct val="80000"/>
              </a:lnSpc>
            </a:pPr>
            <a:r>
              <a:rPr lang="ar-EG" sz="1400"/>
              <a:t>وتوضع الأرفف : ملاصقة للحوائط ، أو خلف بعضها (أي في رفوف مزدوجة ) ويشكل منها زاوية قائمة مع الحائط بحيث تمتد في وسط المكتبات ويفضل الأرفف المفتوحة في المكتبات العامة حتى لا يحول بين القارئ والكتب أي حواجز مثل الأبواب وغيرها .</a:t>
            </a:r>
            <a:endParaRPr lang="ar-EG" sz="1400" b="1"/>
          </a:p>
          <a:p>
            <a:pPr>
              <a:lnSpc>
                <a:spcPct val="80000"/>
              </a:lnSpc>
            </a:pPr>
            <a:endParaRPr lang="en-US" sz="1400"/>
          </a:p>
          <a:p>
            <a:pPr>
              <a:lnSpc>
                <a:spcPct val="80000"/>
              </a:lnSpc>
            </a:pPr>
            <a:r>
              <a:rPr lang="ar-EG" sz="1400" b="1"/>
              <a:t>طول الرف</a:t>
            </a:r>
            <a:endParaRPr lang="en-US" sz="1400" b="1" i="1"/>
          </a:p>
          <a:p>
            <a:pPr>
              <a:lnSpc>
                <a:spcPct val="80000"/>
              </a:lnSpc>
            </a:pPr>
            <a:r>
              <a:rPr lang="ar-EG" sz="1400"/>
              <a:t>إن طول الرف القياسي في بريطانيا والولايات المتحدة هو 91.4سم ، حيث أن عين القارئ لا تستطيع الإحاطة بأبعد من 90سم في نظرة واحدة ، كما أن الأرفف الأطول من 91.4سم أصبحت عملية الآن .</a:t>
            </a:r>
            <a:endParaRPr lang="ar-EG" sz="1400" b="1"/>
          </a:p>
          <a:p>
            <a:pPr>
              <a:lnSpc>
                <a:spcPct val="80000"/>
              </a:lnSpc>
            </a:pPr>
            <a:r>
              <a:rPr lang="ar-EG" sz="1400" b="1"/>
              <a:t>الاقتصاد في فراغات الكتب</a:t>
            </a:r>
            <a:endParaRPr lang="en-US" sz="1400" b="1" i="1"/>
          </a:p>
          <a:p>
            <a:pPr>
              <a:lnSpc>
                <a:spcPct val="80000"/>
              </a:lnSpc>
            </a:pPr>
            <a:r>
              <a:rPr lang="ar-EG" sz="1400"/>
              <a:t>وأبسط الطرق في الاقتصاد في الفراغ هي :</a:t>
            </a:r>
          </a:p>
          <a:p>
            <a:pPr>
              <a:lnSpc>
                <a:spcPct val="80000"/>
              </a:lnSpc>
            </a:pPr>
            <a:r>
              <a:rPr lang="ar-EG" sz="1400"/>
              <a:t>أن تكون الأرفف من الأرض إلى السطح .</a:t>
            </a:r>
          </a:p>
          <a:p>
            <a:pPr>
              <a:lnSpc>
                <a:spcPct val="80000"/>
              </a:lnSpc>
            </a:pPr>
            <a:r>
              <a:rPr lang="ar-EG" sz="1400"/>
              <a:t>تحديد الفراغ المسموح به على كل رف لحركة الكتب .</a:t>
            </a:r>
          </a:p>
          <a:p>
            <a:pPr>
              <a:lnSpc>
                <a:spcPct val="80000"/>
              </a:lnSpc>
            </a:pPr>
            <a:r>
              <a:rPr lang="ar-EG" sz="1400"/>
              <a:t>وضع صف ثاني من الكتب خلف الأول .</a:t>
            </a:r>
          </a:p>
          <a:p>
            <a:pPr>
              <a:lnSpc>
                <a:spcPct val="80000"/>
              </a:lnSpc>
            </a:pPr>
            <a:endParaRPr lang="en-US" sz="1400"/>
          </a:p>
        </p:txBody>
      </p:sp>
      <p:pic>
        <p:nvPicPr>
          <p:cNvPr id="173061" name="Picture 5" descr="Shelves---general-vie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20713"/>
            <a:ext cx="2411413" cy="2520950"/>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descr="image0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44900"/>
            <a:ext cx="30956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fade">
                                      <p:cBhvr>
                                        <p:cTn id="7" dur="1000"/>
                                        <p:tgtEl>
                                          <p:spTgt spid="173059">
                                            <p:txEl>
                                              <p:pRg st="0" end="0"/>
                                            </p:txEl>
                                          </p:spTgt>
                                        </p:tgtEl>
                                      </p:cBhvr>
                                    </p:animEffect>
                                    <p:anim calcmode="lin" valueType="num">
                                      <p:cBhvr>
                                        <p:cTn id="8" dur="10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3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3059">
                                            <p:txEl>
                                              <p:pRg st="1" end="1"/>
                                            </p:txEl>
                                          </p:spTgt>
                                        </p:tgtEl>
                                        <p:attrNameLst>
                                          <p:attrName>style.visibility</p:attrName>
                                        </p:attrNameLst>
                                      </p:cBhvr>
                                      <p:to>
                                        <p:strVal val="visible"/>
                                      </p:to>
                                    </p:set>
                                    <p:animEffect transition="in" filter="fade">
                                      <p:cBhvr>
                                        <p:cTn id="14" dur="1000"/>
                                        <p:tgtEl>
                                          <p:spTgt spid="173059">
                                            <p:txEl>
                                              <p:pRg st="1" end="1"/>
                                            </p:txEl>
                                          </p:spTgt>
                                        </p:tgtEl>
                                      </p:cBhvr>
                                    </p:animEffect>
                                    <p:anim calcmode="lin" valueType="num">
                                      <p:cBhvr>
                                        <p:cTn id="15" dur="10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3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3059">
                                            <p:txEl>
                                              <p:pRg st="2" end="2"/>
                                            </p:txEl>
                                          </p:spTgt>
                                        </p:tgtEl>
                                        <p:attrNameLst>
                                          <p:attrName>style.visibility</p:attrName>
                                        </p:attrNameLst>
                                      </p:cBhvr>
                                      <p:to>
                                        <p:strVal val="visible"/>
                                      </p:to>
                                    </p:set>
                                    <p:animEffect transition="in" filter="fade">
                                      <p:cBhvr>
                                        <p:cTn id="21" dur="1000"/>
                                        <p:tgtEl>
                                          <p:spTgt spid="173059">
                                            <p:txEl>
                                              <p:pRg st="2" end="2"/>
                                            </p:txEl>
                                          </p:spTgt>
                                        </p:tgtEl>
                                      </p:cBhvr>
                                    </p:animEffect>
                                    <p:anim calcmode="lin" valueType="num">
                                      <p:cBhvr>
                                        <p:cTn id="22" dur="1000" fill="hold"/>
                                        <p:tgtEl>
                                          <p:spTgt spid="173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3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73059">
                                            <p:txEl>
                                              <p:pRg st="3" end="3"/>
                                            </p:txEl>
                                          </p:spTgt>
                                        </p:tgtEl>
                                        <p:attrNameLst>
                                          <p:attrName>style.visibility</p:attrName>
                                        </p:attrNameLst>
                                      </p:cBhvr>
                                      <p:to>
                                        <p:strVal val="visible"/>
                                      </p:to>
                                    </p:set>
                                    <p:animEffect transition="in" filter="fade">
                                      <p:cBhvr>
                                        <p:cTn id="28" dur="1000"/>
                                        <p:tgtEl>
                                          <p:spTgt spid="173059">
                                            <p:txEl>
                                              <p:pRg st="3" end="3"/>
                                            </p:txEl>
                                          </p:spTgt>
                                        </p:tgtEl>
                                      </p:cBhvr>
                                    </p:animEffect>
                                    <p:anim calcmode="lin" valueType="num">
                                      <p:cBhvr>
                                        <p:cTn id="29" dur="1000" fill="hold"/>
                                        <p:tgtEl>
                                          <p:spTgt spid="1730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3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73059">
                                            <p:txEl>
                                              <p:pRg st="5" end="5"/>
                                            </p:txEl>
                                          </p:spTgt>
                                        </p:tgtEl>
                                        <p:attrNameLst>
                                          <p:attrName>style.visibility</p:attrName>
                                        </p:attrNameLst>
                                      </p:cBhvr>
                                      <p:to>
                                        <p:strVal val="visible"/>
                                      </p:to>
                                    </p:set>
                                    <p:animEffect transition="in" filter="fade">
                                      <p:cBhvr>
                                        <p:cTn id="35" dur="1000"/>
                                        <p:tgtEl>
                                          <p:spTgt spid="173059">
                                            <p:txEl>
                                              <p:pRg st="5" end="5"/>
                                            </p:txEl>
                                          </p:spTgt>
                                        </p:tgtEl>
                                      </p:cBhvr>
                                    </p:animEffect>
                                    <p:anim calcmode="lin" valueType="num">
                                      <p:cBhvr>
                                        <p:cTn id="36" dur="1000" fill="hold"/>
                                        <p:tgtEl>
                                          <p:spTgt spid="17305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3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73059">
                                            <p:txEl>
                                              <p:pRg st="6" end="6"/>
                                            </p:txEl>
                                          </p:spTgt>
                                        </p:tgtEl>
                                        <p:attrNameLst>
                                          <p:attrName>style.visibility</p:attrName>
                                        </p:attrNameLst>
                                      </p:cBhvr>
                                      <p:to>
                                        <p:strVal val="visible"/>
                                      </p:to>
                                    </p:set>
                                    <p:animEffect transition="in" filter="fade">
                                      <p:cBhvr>
                                        <p:cTn id="42" dur="1000"/>
                                        <p:tgtEl>
                                          <p:spTgt spid="173059">
                                            <p:txEl>
                                              <p:pRg st="6" end="6"/>
                                            </p:txEl>
                                          </p:spTgt>
                                        </p:tgtEl>
                                      </p:cBhvr>
                                    </p:animEffect>
                                    <p:anim calcmode="lin" valueType="num">
                                      <p:cBhvr>
                                        <p:cTn id="43" dur="1000" fill="hold"/>
                                        <p:tgtEl>
                                          <p:spTgt spid="17305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730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73059">
                                            <p:txEl>
                                              <p:pRg st="7" end="7"/>
                                            </p:txEl>
                                          </p:spTgt>
                                        </p:tgtEl>
                                        <p:attrNameLst>
                                          <p:attrName>style.visibility</p:attrName>
                                        </p:attrNameLst>
                                      </p:cBhvr>
                                      <p:to>
                                        <p:strVal val="visible"/>
                                      </p:to>
                                    </p:set>
                                    <p:animEffect transition="in" filter="fade">
                                      <p:cBhvr>
                                        <p:cTn id="49" dur="1000"/>
                                        <p:tgtEl>
                                          <p:spTgt spid="173059">
                                            <p:txEl>
                                              <p:pRg st="7" end="7"/>
                                            </p:txEl>
                                          </p:spTgt>
                                        </p:tgtEl>
                                      </p:cBhvr>
                                    </p:animEffect>
                                    <p:anim calcmode="lin" valueType="num">
                                      <p:cBhvr>
                                        <p:cTn id="50" dur="1000" fill="hold"/>
                                        <p:tgtEl>
                                          <p:spTgt spid="17305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7305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73059">
                                            <p:txEl>
                                              <p:pRg st="8" end="8"/>
                                            </p:txEl>
                                          </p:spTgt>
                                        </p:tgtEl>
                                        <p:attrNameLst>
                                          <p:attrName>style.visibility</p:attrName>
                                        </p:attrNameLst>
                                      </p:cBhvr>
                                      <p:to>
                                        <p:strVal val="visible"/>
                                      </p:to>
                                    </p:set>
                                    <p:animEffect transition="in" filter="fade">
                                      <p:cBhvr>
                                        <p:cTn id="56" dur="1000"/>
                                        <p:tgtEl>
                                          <p:spTgt spid="173059">
                                            <p:txEl>
                                              <p:pRg st="8" end="8"/>
                                            </p:txEl>
                                          </p:spTgt>
                                        </p:tgtEl>
                                      </p:cBhvr>
                                    </p:animEffect>
                                    <p:anim calcmode="lin" valueType="num">
                                      <p:cBhvr>
                                        <p:cTn id="57" dur="1000" fill="hold"/>
                                        <p:tgtEl>
                                          <p:spTgt spid="17305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730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73059">
                                            <p:txEl>
                                              <p:pRg st="9" end="9"/>
                                            </p:txEl>
                                          </p:spTgt>
                                        </p:tgtEl>
                                        <p:attrNameLst>
                                          <p:attrName>style.visibility</p:attrName>
                                        </p:attrNameLst>
                                      </p:cBhvr>
                                      <p:to>
                                        <p:strVal val="visible"/>
                                      </p:to>
                                    </p:set>
                                    <p:animEffect transition="in" filter="fade">
                                      <p:cBhvr>
                                        <p:cTn id="63" dur="1000"/>
                                        <p:tgtEl>
                                          <p:spTgt spid="173059">
                                            <p:txEl>
                                              <p:pRg st="9" end="9"/>
                                            </p:txEl>
                                          </p:spTgt>
                                        </p:tgtEl>
                                      </p:cBhvr>
                                    </p:animEffect>
                                    <p:anim calcmode="lin" valueType="num">
                                      <p:cBhvr>
                                        <p:cTn id="64" dur="1000" fill="hold"/>
                                        <p:tgtEl>
                                          <p:spTgt spid="17305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7305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73059">
                                            <p:txEl>
                                              <p:pRg st="10" end="10"/>
                                            </p:txEl>
                                          </p:spTgt>
                                        </p:tgtEl>
                                        <p:attrNameLst>
                                          <p:attrName>style.visibility</p:attrName>
                                        </p:attrNameLst>
                                      </p:cBhvr>
                                      <p:to>
                                        <p:strVal val="visible"/>
                                      </p:to>
                                    </p:set>
                                    <p:animEffect transition="in" filter="fade">
                                      <p:cBhvr>
                                        <p:cTn id="70" dur="1000"/>
                                        <p:tgtEl>
                                          <p:spTgt spid="173059">
                                            <p:txEl>
                                              <p:pRg st="10" end="10"/>
                                            </p:txEl>
                                          </p:spTgt>
                                        </p:tgtEl>
                                      </p:cBhvr>
                                    </p:animEffect>
                                    <p:anim calcmode="lin" valueType="num">
                                      <p:cBhvr>
                                        <p:cTn id="71" dur="1000" fill="hold"/>
                                        <p:tgtEl>
                                          <p:spTgt spid="17305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7305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73059">
                                            <p:txEl>
                                              <p:pRg st="11" end="11"/>
                                            </p:txEl>
                                          </p:spTgt>
                                        </p:tgtEl>
                                        <p:attrNameLst>
                                          <p:attrName>style.visibility</p:attrName>
                                        </p:attrNameLst>
                                      </p:cBhvr>
                                      <p:to>
                                        <p:strVal val="visible"/>
                                      </p:to>
                                    </p:set>
                                    <p:animEffect transition="in" filter="fade">
                                      <p:cBhvr>
                                        <p:cTn id="77" dur="1000"/>
                                        <p:tgtEl>
                                          <p:spTgt spid="173059">
                                            <p:txEl>
                                              <p:pRg st="11" end="11"/>
                                            </p:txEl>
                                          </p:spTgt>
                                        </p:tgtEl>
                                      </p:cBhvr>
                                    </p:animEffect>
                                    <p:anim calcmode="lin" valueType="num">
                                      <p:cBhvr>
                                        <p:cTn id="78" dur="1000" fill="hold"/>
                                        <p:tgtEl>
                                          <p:spTgt spid="17305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7305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ar-SA" sz="3600"/>
              <a:t>مكتبة مبارك العامة بالمنصورة</a:t>
            </a:r>
            <a:endParaRPr lang="en-US" sz="3600"/>
          </a:p>
        </p:txBody>
      </p:sp>
      <p:sp>
        <p:nvSpPr>
          <p:cNvPr id="177155" name="Rectangle 3"/>
          <p:cNvSpPr>
            <a:spLocks noGrp="1" noChangeArrowheads="1"/>
          </p:cNvSpPr>
          <p:nvPr>
            <p:ph type="body" idx="1"/>
          </p:nvPr>
        </p:nvSpPr>
        <p:spPr>
          <a:xfrm>
            <a:off x="250825" y="1844675"/>
            <a:ext cx="8229600" cy="5254625"/>
          </a:xfrm>
        </p:spPr>
        <p:txBody>
          <a:bodyPr/>
          <a:lstStyle/>
          <a:p>
            <a:pPr>
              <a:buFont typeface="Wingdings" pitchFamily="2" charset="2"/>
              <a:buNone/>
            </a:pPr>
            <a:endParaRPr lang="en-US"/>
          </a:p>
        </p:txBody>
      </p:sp>
      <p:pic>
        <p:nvPicPr>
          <p:cNvPr id="177156" name="Picture 4" descr="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36838"/>
            <a:ext cx="38227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descr="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636838"/>
            <a:ext cx="3721100" cy="2879725"/>
          </a:xfrm>
          <a:prstGeom prst="rect">
            <a:avLst/>
          </a:prstGeom>
          <a:noFill/>
          <a:extLst>
            <a:ext uri="{909E8E84-426E-40DD-AFC4-6F175D3DCCD1}">
              <a14:hiddenFill xmlns:a14="http://schemas.microsoft.com/office/drawing/2010/main">
                <a:solidFill>
                  <a:srgbClr val="FFFFFF"/>
                </a:solidFill>
              </a14:hiddenFill>
            </a:ext>
          </a:extLst>
        </p:spPr>
      </p:pic>
      <p:sp>
        <p:nvSpPr>
          <p:cNvPr id="177159" name="Text Box 7"/>
          <p:cNvSpPr txBox="1">
            <a:spLocks noChangeArrowheads="1"/>
          </p:cNvSpPr>
          <p:nvPr/>
        </p:nvSpPr>
        <p:spPr bwMode="auto">
          <a:xfrm>
            <a:off x="2555875" y="5805488"/>
            <a:ext cx="3455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a:t>
            </a:r>
            <a:r>
              <a:rPr lang="ar-SA" sz="3200"/>
              <a:t>منظور للمكتبة</a:t>
            </a:r>
            <a:endParaRPr lang="en-US" sz="3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0" y="115888"/>
            <a:ext cx="8229600" cy="5757862"/>
          </a:xfrm>
        </p:spPr>
        <p:txBody>
          <a:bodyPr/>
          <a:lstStyle/>
          <a:p>
            <a:endParaRPr lang="en-US"/>
          </a:p>
        </p:txBody>
      </p:sp>
      <p:pic>
        <p:nvPicPr>
          <p:cNvPr id="178181" name="Picture 5" descr="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412875"/>
            <a:ext cx="1951038" cy="2328863"/>
          </a:xfrm>
          <a:prstGeom prst="rect">
            <a:avLst/>
          </a:prstGeom>
          <a:noFill/>
          <a:extLst>
            <a:ext uri="{909E8E84-426E-40DD-AFC4-6F175D3DCCD1}">
              <a14:hiddenFill xmlns:a14="http://schemas.microsoft.com/office/drawing/2010/main">
                <a:solidFill>
                  <a:srgbClr val="FFFFFF"/>
                </a:solidFill>
              </a14:hiddenFill>
            </a:ext>
          </a:extLst>
        </p:spPr>
      </p:pic>
      <p:pic>
        <p:nvPicPr>
          <p:cNvPr id="178182" name="Picture 6" descr="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484313"/>
            <a:ext cx="1951037"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78183" name="Picture 7" descr="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2420938"/>
            <a:ext cx="1951037" cy="2328862"/>
          </a:xfrm>
          <a:prstGeom prst="rect">
            <a:avLst/>
          </a:prstGeom>
          <a:noFill/>
          <a:extLst>
            <a:ext uri="{909E8E84-426E-40DD-AFC4-6F175D3DCCD1}">
              <a14:hiddenFill xmlns:a14="http://schemas.microsoft.com/office/drawing/2010/main">
                <a:solidFill>
                  <a:srgbClr val="FFFFFF"/>
                </a:solidFill>
              </a14:hiddenFill>
            </a:ext>
          </a:extLst>
        </p:spPr>
      </p:pic>
      <p:sp>
        <p:nvSpPr>
          <p:cNvPr id="178184" name="Text Box 8"/>
          <p:cNvSpPr txBox="1">
            <a:spLocks noChangeArrowheads="1"/>
          </p:cNvSpPr>
          <p:nvPr/>
        </p:nvSpPr>
        <p:spPr bwMode="auto">
          <a:xfrm>
            <a:off x="3203575" y="5445125"/>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المساقط الافقية</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igital Dots">
  <a:themeElements>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352</TotalTime>
  <Words>1343</Words>
  <Application>Microsoft Office PowerPoint</Application>
  <PresentationFormat>On-screen Show (4:3)</PresentationFormat>
  <Paragraphs>157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Wingdings</vt:lpstr>
      <vt:lpstr>Tahoma</vt:lpstr>
      <vt:lpstr>Digital Dots</vt:lpstr>
      <vt:lpstr>PowerPoint Presentation</vt:lpstr>
      <vt:lpstr>مقدمة عامة على المكتبات</vt:lpstr>
      <vt:lpstr>PowerPoint Presentation</vt:lpstr>
      <vt:lpstr>المحددات التصميمية</vt:lpstr>
      <vt:lpstr>PowerPoint Presentation</vt:lpstr>
      <vt:lpstr>PowerPoint Presentation</vt:lpstr>
      <vt:lpstr>PowerPoint Presentation</vt:lpstr>
      <vt:lpstr>مكتبة مبارك العامة بالمنصورة</vt:lpstr>
      <vt:lpstr>PowerPoint Presentation</vt:lpstr>
      <vt:lpstr>PowerPoint Presentation</vt:lpstr>
      <vt:lpstr>البرنامج العام</vt:lpstr>
      <vt:lpstr>العلاقات</vt:lpstr>
      <vt:lpstr>مكتبة الاسكندرية</vt:lpstr>
      <vt:lpstr>PowerPoint Presentation</vt:lpstr>
      <vt:lpstr>قاعات المكتبة</vt:lpstr>
      <vt:lpstr>PowerPoint Presentation</vt:lpstr>
      <vt:lpstr>PowerPoint Presentation</vt:lpstr>
      <vt:lpstr>PowerPoint Presentation</vt:lpstr>
      <vt:lpstr>PowerPoint Presentation</vt:lpstr>
      <vt:lpstr>PowerPoint Presentation</vt:lpstr>
      <vt:lpstr>مكتبات اخرى</vt:lpstr>
      <vt:lpstr>مكتبات اخرى</vt:lpstr>
      <vt:lpstr>مكتبات اخرى</vt:lpstr>
      <vt:lpstr>PowerPoint Presentation</vt:lpstr>
      <vt:lpstr>PowerPoint Presentation</vt:lpstr>
    </vt:vector>
  </TitlesOfParts>
  <Company>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eman</dc:creator>
  <cp:lastModifiedBy>Hany mohamed Ibrhim</cp:lastModifiedBy>
  <cp:revision>10</cp:revision>
  <dcterms:created xsi:type="dcterms:W3CDTF">2006-11-01T22:52:42Z</dcterms:created>
  <dcterms:modified xsi:type="dcterms:W3CDTF">2012-06-05T12:50:37Z</dcterms:modified>
</cp:coreProperties>
</file>