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sldIdLst>
    <p:sldId id="256" r:id="rId2"/>
    <p:sldId id="277" r:id="rId3"/>
    <p:sldId id="280" r:id="rId4"/>
    <p:sldId id="258" r:id="rId5"/>
    <p:sldId id="281" r:id="rId6"/>
    <p:sldId id="282" r:id="rId7"/>
    <p:sldId id="285" r:id="rId8"/>
    <p:sldId id="260" r:id="rId9"/>
    <p:sldId id="259" r:id="rId10"/>
    <p:sldId id="283" r:id="rId11"/>
    <p:sldId id="262" r:id="rId12"/>
    <p:sldId id="264" r:id="rId13"/>
    <p:sldId id="261" r:id="rId14"/>
    <p:sldId id="263" r:id="rId15"/>
    <p:sldId id="265" r:id="rId16"/>
    <p:sldId id="268" r:id="rId17"/>
    <p:sldId id="278" r:id="rId18"/>
    <p:sldId id="279" r:id="rId19"/>
    <p:sldId id="266" r:id="rId20"/>
    <p:sldId id="270" r:id="rId21"/>
    <p:sldId id="273" r:id="rId22"/>
    <p:sldId id="267" r:id="rId23"/>
    <p:sldId id="271" r:id="rId24"/>
    <p:sldId id="272" r:id="rId25"/>
    <p:sldId id="274" r:id="rId26"/>
    <p:sldId id="275" r:id="rId27"/>
    <p:sldId id="276" r:id="rId28"/>
    <p:sldId id="284"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49E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034" autoAdjust="0"/>
    <p:restoredTop sz="94660"/>
  </p:normalViewPr>
  <p:slideViewPr>
    <p:cSldViewPr>
      <p:cViewPr varScale="1">
        <p:scale>
          <a:sx n="47" d="100"/>
          <a:sy n="47" d="100"/>
        </p:scale>
        <p:origin x="-10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DE7EE-EB9B-436D-8E70-F8FB7FD8937B}" type="datetimeFigureOut">
              <a:rPr lang="en-US" smtClean="0"/>
              <a:pPr/>
              <a:t>2/6/2011</a:t>
            </a:fld>
            <a:endParaRPr lang="en-US"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B17A8-2B19-44B2-B7E5-2461965D45B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DC3B17A8-2B19-44B2-B7E5-2461965D45B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9CF5EC-EA4F-4E44-B859-E775A5FA7149}" type="datetimeFigureOut">
              <a:rPr lang="en-US" smtClean="0"/>
              <a:pPr/>
              <a:t>2/6/2011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4F8C7522-E444-43CB-830A-7899AC9375D5}"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CF5EC-EA4F-4E44-B859-E775A5FA7149}" type="datetimeFigureOut">
              <a:rPr lang="en-US" smtClean="0"/>
              <a:pPr/>
              <a:t>2/6/2011</a:t>
            </a:fld>
            <a:endParaRPr lang="en-US"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C7522-E444-43CB-830A-7899AC9375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8.xml"/><Relationship Id="rId3" Type="http://schemas.openxmlformats.org/officeDocument/2006/relationships/image" Target="../media/image5.jpeg"/><Relationship Id="rId7" Type="http://schemas.openxmlformats.org/officeDocument/2006/relationships/slide" Target="slide24.xml"/><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3.xml"/><Relationship Id="rId5" Type="http://schemas.openxmlformats.org/officeDocument/2006/relationships/slide" Target="slide19.xml"/><Relationship Id="rId10" Type="http://schemas.openxmlformats.org/officeDocument/2006/relationships/slide" Target="slide4.xml"/><Relationship Id="rId4" Type="http://schemas.openxmlformats.org/officeDocument/2006/relationships/slide" Target="slide21.xml"/><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jpeg"/><Relationship Id="rId7"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image" Target="../media/image4.png"/><Relationship Id="rId5" Type="http://schemas.openxmlformats.org/officeDocument/2006/relationships/slide" Target="slide13.xml"/><Relationship Id="rId10" Type="http://schemas.openxmlformats.org/officeDocument/2006/relationships/image" Target="../media/image8.png"/><Relationship Id="rId4" Type="http://schemas.openxmlformats.org/officeDocument/2006/relationships/slide" Target="slide9.xml"/><Relationship Id="rId9"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صورة 35" descr="bv30005.jpg"/>
          <p:cNvPicPr>
            <a:picLocks noChangeAspect="1"/>
          </p:cNvPicPr>
          <p:nvPr/>
        </p:nvPicPr>
        <p:blipFill>
          <a:blip r:embed="rId2"/>
          <a:stretch>
            <a:fillRect/>
          </a:stretch>
        </p:blipFill>
        <p:spPr>
          <a:xfrm>
            <a:off x="0" y="0"/>
            <a:ext cx="9144000" cy="6858000"/>
          </a:xfrm>
          <a:prstGeom prst="rect">
            <a:avLst/>
          </a:prstGeom>
        </p:spPr>
      </p:pic>
      <p:pic>
        <p:nvPicPr>
          <p:cNvPr id="47" name="صورة 46" descr="bv30011.jpg"/>
          <p:cNvPicPr>
            <a:picLocks noChangeAspect="1"/>
          </p:cNvPicPr>
          <p:nvPr/>
        </p:nvPicPr>
        <p:blipFill>
          <a:blip r:embed="rId3"/>
          <a:srcRect r="28333"/>
          <a:stretch>
            <a:fillRect/>
          </a:stretch>
        </p:blipFill>
        <p:spPr>
          <a:xfrm>
            <a:off x="1143000" y="0"/>
            <a:ext cx="6858000" cy="6858000"/>
          </a:xfrm>
          <a:prstGeom prst="roundRect">
            <a:avLst>
              <a:gd name="adj" fmla="val 11111"/>
            </a:avLst>
          </a:prstGeom>
          <a:ln w="190500" cap="rnd">
            <a:noFill/>
            <a:prstDash val="solid"/>
          </a:ln>
          <a:effectLst>
            <a:glow rad="228600">
              <a:schemeClr val="bg1">
                <a:alpha val="40000"/>
              </a:scheme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9" name="مستطيل 48"/>
          <p:cNvSpPr/>
          <p:nvPr/>
        </p:nvSpPr>
        <p:spPr>
          <a:xfrm>
            <a:off x="2667000" y="804208"/>
            <a:ext cx="3886200" cy="1938992"/>
          </a:xfrm>
          <a:prstGeom prst="rect">
            <a:avLst/>
          </a:prstGeom>
          <a:noFill/>
          <a:ln>
            <a:noFill/>
          </a:ln>
          <a:effectLst>
            <a:glow rad="228600">
              <a:schemeClr val="bg1">
                <a:alpha val="40000"/>
              </a:schemeClr>
            </a:glow>
          </a:effectLst>
        </p:spPr>
        <p:txBody>
          <a:bodyPr wrap="square" lIns="91440" tIns="45720" rIns="91440" bIns="45720">
            <a:spAutoFit/>
          </a:bodyPr>
          <a:lstStyle/>
          <a:p>
            <a:pPr algn="ctr"/>
            <a:r>
              <a:rPr lang="en-US" sz="12000" b="1" spc="50" dirty="0" smtClean="0">
                <a:ln w="28575" cmpd="sng">
                  <a:solidFill>
                    <a:schemeClr val="tx1"/>
                  </a:solidFill>
                  <a:prstDash val="solid"/>
                </a:ln>
                <a:blipFill>
                  <a:blip r:embed="rId4"/>
                  <a:stretch>
                    <a:fillRect/>
                  </a:stretch>
                </a:blipFill>
                <a:effectLst>
                  <a:glow rad="228600">
                    <a:schemeClr val="bg1">
                      <a:alpha val="40000"/>
                    </a:schemeClr>
                  </a:glow>
                  <a:reflection blurRad="6350" stA="55000" endA="300" endPos="45500" dir="5400000" sy="-100000" algn="bl" rotWithShape="0"/>
                </a:effectLst>
                <a:latin typeface="Berlin Sans FB Demi" pitchFamily="34" charset="0"/>
                <a:cs typeface="Aharoni" pitchFamily="2" charset="-79"/>
              </a:rPr>
              <a:t>CARs</a:t>
            </a:r>
            <a:endParaRPr lang="ar-SA" sz="12000" b="1" spc="50" dirty="0">
              <a:ln w="28575" cmpd="sng">
                <a:solidFill>
                  <a:schemeClr val="tx1"/>
                </a:solidFill>
                <a:prstDash val="solid"/>
              </a:ln>
              <a:blipFill>
                <a:blip r:embed="rId4"/>
                <a:stretch>
                  <a:fillRect/>
                </a:stretch>
              </a:blipFill>
              <a:effectLst>
                <a:glow rad="228600">
                  <a:schemeClr val="bg1">
                    <a:alpha val="40000"/>
                  </a:schemeClr>
                </a:glow>
                <a:reflection blurRad="6350" stA="55000" endA="300" endPos="45500" dir="5400000" sy="-100000" algn="bl" rotWithShape="0"/>
              </a:effectLst>
              <a:latin typeface="Berlin Sans FB Demi" pitchFamily="34" charset="0"/>
            </a:endParaRPr>
          </a:p>
        </p:txBody>
      </p:sp>
      <p:sp>
        <p:nvSpPr>
          <p:cNvPr id="50" name="مستطيل 49"/>
          <p:cNvSpPr/>
          <p:nvPr/>
        </p:nvSpPr>
        <p:spPr>
          <a:xfrm>
            <a:off x="2209800" y="1422737"/>
            <a:ext cx="987771" cy="1015663"/>
          </a:xfrm>
          <a:prstGeom prst="rect">
            <a:avLst/>
          </a:prstGeom>
        </p:spPr>
        <p:txBody>
          <a:bodyPr wrap="none">
            <a:spAutoFit/>
          </a:bodyPr>
          <a:lstStyle/>
          <a:p>
            <a:pPr algn="ctr"/>
            <a:r>
              <a:rPr lang="en-US" sz="6000" dirty="0" smtClean="0">
                <a:ln w="28575" cmpd="sng">
                  <a:solidFill>
                    <a:srgbClr val="FFFF00"/>
                  </a:solidFill>
                  <a:prstDash val="solid"/>
                </a:ln>
                <a:effectLst>
                  <a:outerShdw blurRad="63500" dir="3600000" algn="tl" rotWithShape="0">
                    <a:srgbClr val="000000">
                      <a:alpha val="70000"/>
                    </a:srgbClr>
                  </a:outerShdw>
                </a:effectLst>
                <a:latin typeface="Eras Bold ITC" pitchFamily="34" charset="0"/>
              </a:rPr>
              <a:t>of</a:t>
            </a:r>
            <a:endParaRPr lang="ar-SA" sz="6000" dirty="0">
              <a:ln w="28575" cmpd="sng">
                <a:solidFill>
                  <a:srgbClr val="FFFF00"/>
                </a:solidFill>
                <a:prstDash val="solid"/>
              </a:ln>
              <a:effectLst>
                <a:outerShdw blurRad="63500" dir="3600000" algn="tl" rotWithShape="0">
                  <a:srgbClr val="000000">
                    <a:alpha val="70000"/>
                  </a:srgbClr>
                </a:outerShdw>
              </a:effectLst>
              <a:latin typeface="Eras Bold ITC" pitchFamily="34" charset="0"/>
            </a:endParaRPr>
          </a:p>
        </p:txBody>
      </p:sp>
      <p:sp>
        <p:nvSpPr>
          <p:cNvPr id="51" name="مستطيل 50"/>
          <p:cNvSpPr/>
          <p:nvPr/>
        </p:nvSpPr>
        <p:spPr>
          <a:xfrm>
            <a:off x="2133600" y="457200"/>
            <a:ext cx="4800600" cy="3200400"/>
          </a:xfrm>
          <a:prstGeom prst="rect">
            <a:avLst/>
          </a:prstGeom>
        </p:spPr>
        <p:txBody>
          <a:bodyPr wrap="none">
            <a:prstTxWarp prst="textArchUp">
              <a:avLst>
                <a:gd name="adj" fmla="val 11028566"/>
              </a:avLst>
            </a:prstTxWarp>
            <a:spAutoFit/>
          </a:bodyPr>
          <a:lstStyle/>
          <a:p>
            <a:pPr algn="ctr"/>
            <a:r>
              <a:rPr lang="en-US" sz="4000" dirty="0" smtClean="0">
                <a:ln w="28575" cmpd="sng">
                  <a:solidFill>
                    <a:srgbClr val="FFFF00"/>
                  </a:solidFill>
                  <a:prstDash val="solid"/>
                </a:ln>
                <a:effectLst>
                  <a:outerShdw blurRad="63500" dir="3600000" algn="tl" rotWithShape="0">
                    <a:srgbClr val="000000">
                      <a:alpha val="70000"/>
                    </a:srgbClr>
                  </a:outerShdw>
                </a:effectLst>
                <a:latin typeface="Eras Bold ITC" pitchFamily="34" charset="0"/>
              </a:rPr>
              <a:t>AIR-</a:t>
            </a:r>
            <a:r>
              <a:rPr lang="ar-SA" sz="4000" dirty="0" smtClean="0">
                <a:ln w="28575" cmpd="sng">
                  <a:solidFill>
                    <a:srgbClr val="FFFF00"/>
                  </a:solidFill>
                  <a:prstDash val="solid"/>
                </a:ln>
                <a:effectLst>
                  <a:outerShdw blurRad="63500" dir="3600000" algn="tl" rotWithShape="0">
                    <a:srgbClr val="000000">
                      <a:alpha val="70000"/>
                    </a:srgbClr>
                  </a:outerShdw>
                </a:effectLst>
                <a:latin typeface="Eras Bold ITC" pitchFamily="34" charset="0"/>
              </a:rPr>
              <a:t> </a:t>
            </a:r>
            <a:r>
              <a:rPr lang="en-US" sz="4000" dirty="0" smtClean="0">
                <a:ln w="28575" cmpd="sng">
                  <a:solidFill>
                    <a:srgbClr val="FFFF00"/>
                  </a:solidFill>
                  <a:prstDash val="solid"/>
                </a:ln>
                <a:effectLst>
                  <a:outerShdw blurRad="63500" dir="3600000" algn="tl" rotWithShape="0">
                    <a:srgbClr val="000000">
                      <a:alpha val="70000"/>
                    </a:srgbClr>
                  </a:outerShdw>
                </a:effectLst>
                <a:latin typeface="Eras Bold ITC" pitchFamily="34" charset="0"/>
              </a:rPr>
              <a:t>CONDITIONING</a:t>
            </a:r>
            <a:endParaRPr lang="ar-SA" sz="4000" dirty="0">
              <a:ln w="28575" cmpd="sng">
                <a:solidFill>
                  <a:srgbClr val="FFFF00"/>
                </a:solidFill>
                <a:prstDash val="solid"/>
              </a:ln>
              <a:effectLst>
                <a:outerShdw blurRad="63500" dir="3600000" algn="tl" rotWithShape="0">
                  <a:srgbClr val="000000">
                    <a:alpha val="70000"/>
                  </a:srgbClr>
                </a:outerShdw>
              </a:effectLst>
              <a:latin typeface="Eras Bold ITC" pitchFamily="34" charset="0"/>
            </a:endParaRPr>
          </a:p>
        </p:txBody>
      </p:sp>
      <p:sp>
        <p:nvSpPr>
          <p:cNvPr id="52" name="مستطيل 51"/>
          <p:cNvSpPr/>
          <p:nvPr/>
        </p:nvSpPr>
        <p:spPr>
          <a:xfrm>
            <a:off x="2133600" y="3124200"/>
            <a:ext cx="4724400" cy="2057400"/>
          </a:xfrm>
          <a:prstGeom prst="rect">
            <a:avLst/>
          </a:prstGeom>
          <a:noFill/>
        </p:spPr>
        <p:txBody>
          <a:bodyPr wrap="none" lIns="91440" tIns="45720" rIns="91440" bIns="45720">
            <a:prstTxWarp prst="textTriangle">
              <a:avLst>
                <a:gd name="adj" fmla="val 0"/>
              </a:avLst>
            </a:prstTxWarp>
            <a:spAutoFit/>
          </a:bodyPr>
          <a:lstStyle/>
          <a:p>
            <a:pPr algn="ctr"/>
            <a:r>
              <a:rPr lang="ar-IQ" sz="4400" b="1" dirty="0" smtClean="0">
                <a:ln w="900" cmpd="sng">
                  <a:solidFill>
                    <a:schemeClr val="accent1">
                      <a:satMod val="190000"/>
                      <a:alpha val="55000"/>
                    </a:schemeClr>
                  </a:solidFill>
                  <a:prstDash val="solid"/>
                </a:ln>
                <a:solidFill>
                  <a:schemeClr val="accent1">
                    <a:satMod val="200000"/>
                    <a:tint val="3000"/>
                  </a:schemeClr>
                </a:solidFill>
                <a:effectLst>
                  <a:outerShdw blurRad="50800" dist="114300" dir="18900000" algn="bl" rotWithShape="0">
                    <a:prstClr val="black">
                      <a:alpha val="40000"/>
                    </a:prstClr>
                  </a:outerShdw>
                </a:effectLst>
                <a:latin typeface="Monotype Koufi" pitchFamily="2" charset="-78"/>
                <a:ea typeface="Monotype Koufi" pitchFamily="2" charset="-78"/>
                <a:cs typeface="PT Bold Heading" pitchFamily="2" charset="-78"/>
              </a:rPr>
              <a:t>شرح دائرة</a:t>
            </a:r>
            <a:endParaRPr lang="en-US" sz="4400" b="1" dirty="0" smtClean="0">
              <a:ln w="900" cmpd="sng">
                <a:solidFill>
                  <a:schemeClr val="accent1">
                    <a:satMod val="190000"/>
                    <a:alpha val="55000"/>
                  </a:schemeClr>
                </a:solidFill>
                <a:prstDash val="solid"/>
              </a:ln>
              <a:solidFill>
                <a:schemeClr val="accent1">
                  <a:satMod val="200000"/>
                  <a:tint val="3000"/>
                </a:schemeClr>
              </a:solidFill>
              <a:effectLst>
                <a:outerShdw blurRad="50800" dist="114300" dir="18900000" algn="bl" rotWithShape="0">
                  <a:prstClr val="black">
                    <a:alpha val="40000"/>
                  </a:prstClr>
                </a:outerShdw>
              </a:effectLst>
              <a:latin typeface="Monotype Koufi" pitchFamily="2" charset="-78"/>
              <a:ea typeface="Monotype Koufi" pitchFamily="2" charset="-78"/>
              <a:cs typeface="PT Bold Heading" pitchFamily="2" charset="-78"/>
            </a:endParaRPr>
          </a:p>
          <a:p>
            <a:pPr algn="ctr"/>
            <a:r>
              <a:rPr lang="ar-IQ" sz="7200" b="1" dirty="0" smtClean="0">
                <a:ln w="900" cmpd="sng">
                  <a:solidFill>
                    <a:schemeClr val="accent1">
                      <a:satMod val="190000"/>
                      <a:alpha val="55000"/>
                    </a:schemeClr>
                  </a:solidFill>
                  <a:prstDash val="solid"/>
                </a:ln>
                <a:solidFill>
                  <a:schemeClr val="accent1">
                    <a:satMod val="200000"/>
                    <a:tint val="3000"/>
                  </a:schemeClr>
                </a:solidFill>
                <a:effectLst>
                  <a:outerShdw blurRad="50800" dist="114300" dir="18900000" algn="bl" rotWithShape="0">
                    <a:prstClr val="black">
                      <a:alpha val="40000"/>
                    </a:prstClr>
                  </a:outerShdw>
                </a:effectLst>
                <a:latin typeface="Monotype Koufi" pitchFamily="2" charset="-78"/>
                <a:ea typeface="Monotype Koufi" pitchFamily="2" charset="-78"/>
                <a:cs typeface="PT Bold Heading" pitchFamily="2" charset="-78"/>
              </a:rPr>
              <a:t>تكييف السيارات</a:t>
            </a:r>
            <a:endParaRPr lang="ar-SA" sz="7200" b="1" dirty="0">
              <a:ln w="900" cmpd="sng">
                <a:solidFill>
                  <a:schemeClr val="accent1">
                    <a:satMod val="190000"/>
                    <a:alpha val="55000"/>
                  </a:schemeClr>
                </a:solidFill>
                <a:prstDash val="solid"/>
              </a:ln>
              <a:solidFill>
                <a:schemeClr val="accent1">
                  <a:satMod val="200000"/>
                  <a:tint val="3000"/>
                </a:schemeClr>
              </a:solidFill>
              <a:effectLst>
                <a:outerShdw blurRad="50800" dist="114300" dir="18900000" algn="bl" rotWithShape="0">
                  <a:prstClr val="black">
                    <a:alpha val="40000"/>
                  </a:prstClr>
                </a:outerShdw>
              </a:effectLst>
              <a:latin typeface="Monotype Koufi" pitchFamily="2" charset="-78"/>
              <a:ea typeface="Monotype Koufi" pitchFamily="2" charset="-78"/>
              <a:cs typeface="PT Bold Heading" pitchFamily="2" charset="-78"/>
            </a:endParaRPr>
          </a:p>
        </p:txBody>
      </p:sp>
      <p:sp>
        <p:nvSpPr>
          <p:cNvPr id="15" name="مستطيل مستدير الزوايا 14"/>
          <p:cNvSpPr/>
          <p:nvPr/>
        </p:nvSpPr>
        <p:spPr>
          <a:xfrm>
            <a:off x="1981200" y="6248400"/>
            <a:ext cx="5105400" cy="457200"/>
          </a:xfrm>
          <a:prstGeom prst="roundRect">
            <a:avLst/>
          </a:prstGeom>
          <a:solidFill>
            <a:schemeClr val="tx1"/>
          </a:solidFill>
          <a:ln>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ln>
                  <a:solidFill>
                    <a:schemeClr val="tx1"/>
                  </a:solidFill>
                </a:ln>
                <a:solidFill>
                  <a:schemeClr val="bg1"/>
                </a:solidFill>
              </a:rPr>
              <a:t>Email: ahssanmech@yahoo.com</a:t>
            </a:r>
            <a:endParaRPr lang="en-US" sz="2800" b="1" dirty="0">
              <a:ln>
                <a:solidFill>
                  <a:schemeClr val="tx1"/>
                </a:solidFill>
              </a:ln>
              <a:solidFill>
                <a:schemeClr val="bg1"/>
              </a:solidFill>
            </a:endParaRPr>
          </a:p>
        </p:txBody>
      </p:sp>
      <p:sp>
        <p:nvSpPr>
          <p:cNvPr id="26" name="مستطيل 25"/>
          <p:cNvSpPr/>
          <p:nvPr/>
        </p:nvSpPr>
        <p:spPr>
          <a:xfrm>
            <a:off x="1295400" y="5410200"/>
            <a:ext cx="6596679" cy="830997"/>
          </a:xfrm>
          <a:prstGeom prst="rect">
            <a:avLst/>
          </a:prstGeom>
          <a:noFill/>
        </p:spPr>
        <p:txBody>
          <a:bodyPr wrap="none" lIns="91440" tIns="45720" rIns="91440" bIns="45720">
            <a:spAutoFit/>
          </a:bodyPr>
          <a:lstStyle/>
          <a:p>
            <a:pPr algn="ctr"/>
            <a:r>
              <a:rPr lang="ar-IQ" sz="4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itchFamily="34" charset="0"/>
                <a:cs typeface="Akhbar MT" pitchFamily="2" charset="-78"/>
              </a:rPr>
              <a:t>إعداد المهندس: إحسان محمد علي كريم</a:t>
            </a:r>
            <a:endParaRPr lang="ar-SA" sz="4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Sans Serif" pitchFamily="34" charset="0"/>
              <a:cs typeface="Akhbar MT" pitchFamily="2" charset="-78"/>
            </a:endParaRPr>
          </a:p>
        </p:txBody>
      </p:sp>
      <p:pic>
        <p:nvPicPr>
          <p:cNvPr id="37" name="صورة 36" descr="FSD (5039).png"/>
          <p:cNvPicPr>
            <a:picLocks noChangeAspect="1"/>
          </p:cNvPicPr>
          <p:nvPr/>
        </p:nvPicPr>
        <p:blipFill>
          <a:blip r:embed="rId5"/>
          <a:stretch>
            <a:fillRect/>
          </a:stretch>
        </p:blipFill>
        <p:spPr>
          <a:xfrm>
            <a:off x="76200" y="6324600"/>
            <a:ext cx="457200" cy="457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30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childTnLst>
                          </p:cTn>
                        </p:par>
                        <p:par>
                          <p:cTn id="10" fill="hold">
                            <p:stCondLst>
                              <p:cond delay="9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0"/>
                                        </p:tgtEl>
                                        <p:attrNameLst>
                                          <p:attrName>style.visibility</p:attrName>
                                        </p:attrNameLst>
                                      </p:cBhvr>
                                      <p:to>
                                        <p:strVal val="visible"/>
                                      </p:to>
                                    </p:set>
                                    <p:anim calcmode="discrete" valueType="clr">
                                      <p:cBhvr override="childStyle">
                                        <p:cTn id="13"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0"/>
                                        </p:tgtEl>
                                        <p:attrNameLst>
                                          <p:attrName>fillcolor</p:attrName>
                                        </p:attrNameLst>
                                      </p:cBhvr>
                                      <p:tavLst>
                                        <p:tav tm="0">
                                          <p:val>
                                            <p:clrVal>
                                              <a:schemeClr val="accent2"/>
                                            </p:clrVal>
                                          </p:val>
                                        </p:tav>
                                        <p:tav tm="50000">
                                          <p:val>
                                            <p:clrVal>
                                              <a:schemeClr val="hlink"/>
                                            </p:clrVal>
                                          </p:val>
                                        </p:tav>
                                      </p:tavLst>
                                    </p:anim>
                                    <p:set>
                                      <p:cBhvr>
                                        <p:cTn id="15" dur="80"/>
                                        <p:tgtEl>
                                          <p:spTgt spid="50"/>
                                        </p:tgtEl>
                                        <p:attrNameLst>
                                          <p:attrName>fill.type</p:attrName>
                                        </p:attrNameLst>
                                      </p:cBhvr>
                                      <p:to>
                                        <p:strVal val="solid"/>
                                      </p:to>
                                    </p:set>
                                  </p:childTnLst>
                                </p:cTn>
                              </p:par>
                            </p:childTnLst>
                          </p:cTn>
                        </p:par>
                        <p:par>
                          <p:cTn id="16" fill="hold">
                            <p:stCondLst>
                              <p:cond delay="1100"/>
                            </p:stCondLst>
                            <p:childTnLst>
                              <p:par>
                                <p:cTn id="17" presetID="38" presetClass="entr" presetSubtype="0" accel="50000" fill="hold" grpId="0" nodeType="afterEffect">
                                  <p:stCondLst>
                                    <p:cond delay="500"/>
                                  </p:stCondLst>
                                  <p:iterate type="lt">
                                    <p:tmPct val="50000"/>
                                  </p:iterate>
                                  <p:childTnLst>
                                    <p:set>
                                      <p:cBhvr>
                                        <p:cTn id="18" dur="1" fill="hold">
                                          <p:stCondLst>
                                            <p:cond delay="0"/>
                                          </p:stCondLst>
                                        </p:cTn>
                                        <p:tgtEl>
                                          <p:spTgt spid="49"/>
                                        </p:tgtEl>
                                        <p:attrNameLst>
                                          <p:attrName>style.visibility</p:attrName>
                                        </p:attrNameLst>
                                      </p:cBhvr>
                                      <p:to>
                                        <p:strVal val="visible"/>
                                      </p:to>
                                    </p:set>
                                    <p:set>
                                      <p:cBhvr>
                                        <p:cTn id="19" dur="455" fill="hold">
                                          <p:stCondLst>
                                            <p:cond delay="0"/>
                                          </p:stCondLst>
                                        </p:cTn>
                                        <p:tgtEl>
                                          <p:spTgt spid="49"/>
                                        </p:tgtEl>
                                        <p:attrNameLst>
                                          <p:attrName>style.rotation</p:attrName>
                                        </p:attrNameLst>
                                      </p:cBhvr>
                                      <p:to>
                                        <p:strVal val="-45.0"/>
                                      </p:to>
                                    </p:set>
                                    <p:anim calcmode="lin" valueType="num">
                                      <p:cBhvr>
                                        <p:cTn id="20" dur="455" fill="hold">
                                          <p:stCondLst>
                                            <p:cond delay="455"/>
                                          </p:stCondLst>
                                        </p:cTn>
                                        <p:tgtEl>
                                          <p:spTgt spid="49"/>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49"/>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49"/>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49"/>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4100"/>
                            </p:stCondLst>
                            <p:childTnLst>
                              <p:par>
                                <p:cTn id="25" presetID="10" presetClass="entr" presetSubtype="0" fill="hold" grpId="0" nodeType="afterEffect">
                                  <p:stCondLst>
                                    <p:cond delay="100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000"/>
                                        <p:tgtEl>
                                          <p:spTgt spid="52"/>
                                        </p:tgtEl>
                                      </p:cBhvr>
                                    </p:animEffect>
                                  </p:childTnLst>
                                </p:cTn>
                              </p:par>
                            </p:childTnLst>
                          </p:cTn>
                        </p:par>
                        <p:par>
                          <p:cTn id="28" fill="hold">
                            <p:stCondLst>
                              <p:cond delay="7100"/>
                            </p:stCondLst>
                            <p:childTnLst>
                              <p:par>
                                <p:cTn id="29" presetID="56" presetClass="entr" presetSubtype="0" fill="hold" grpId="0" nodeType="afterEffect">
                                  <p:stCondLst>
                                    <p:cond delay="1000"/>
                                  </p:stCondLst>
                                  <p:iterate type="lt">
                                    <p:tmPct val="10000"/>
                                  </p:iterate>
                                  <p:childTnLst>
                                    <p:set>
                                      <p:cBhvr>
                                        <p:cTn id="30" dur="1" fill="hold">
                                          <p:stCondLst>
                                            <p:cond delay="0"/>
                                          </p:stCondLst>
                                        </p:cTn>
                                        <p:tgtEl>
                                          <p:spTgt spid="26"/>
                                        </p:tgtEl>
                                        <p:attrNameLst>
                                          <p:attrName>style.visibility</p:attrName>
                                        </p:attrNameLst>
                                      </p:cBhvr>
                                      <p:to>
                                        <p:strVal val="visible"/>
                                      </p:to>
                                    </p:set>
                                    <p:anim by="(-#ppt_w*2)" calcmode="lin" valueType="num">
                                      <p:cBhvr rctx="PPT">
                                        <p:cTn id="31" dur="500" autoRev="1" fill="hold">
                                          <p:stCondLst>
                                            <p:cond delay="0"/>
                                          </p:stCondLst>
                                        </p:cTn>
                                        <p:tgtEl>
                                          <p:spTgt spid="26"/>
                                        </p:tgtEl>
                                        <p:attrNameLst>
                                          <p:attrName>ppt_w</p:attrName>
                                        </p:attrNameLst>
                                      </p:cBhvr>
                                    </p:anim>
                                    <p:anim by="(#ppt_w*0.50)" calcmode="lin" valueType="num">
                                      <p:cBhvr>
                                        <p:cTn id="32" dur="500" decel="50000" autoRev="1" fill="hold">
                                          <p:stCondLst>
                                            <p:cond delay="0"/>
                                          </p:stCondLst>
                                        </p:cTn>
                                        <p:tgtEl>
                                          <p:spTgt spid="26"/>
                                        </p:tgtEl>
                                        <p:attrNameLst>
                                          <p:attrName>ppt_x</p:attrName>
                                        </p:attrNameLst>
                                      </p:cBhvr>
                                    </p:anim>
                                    <p:anim from="(-#ppt_h/2)" to="(#ppt_y)" calcmode="lin" valueType="num">
                                      <p:cBhvr>
                                        <p:cTn id="33" dur="1000" fill="hold">
                                          <p:stCondLst>
                                            <p:cond delay="0"/>
                                          </p:stCondLst>
                                        </p:cTn>
                                        <p:tgtEl>
                                          <p:spTgt spid="26"/>
                                        </p:tgtEl>
                                        <p:attrNameLst>
                                          <p:attrName>ppt_y</p:attrName>
                                        </p:attrNameLst>
                                      </p:cBhvr>
                                    </p:anim>
                                    <p:animRot by="21600000">
                                      <p:cBhvr>
                                        <p:cTn id="34" dur="1000" fill="hold">
                                          <p:stCondLst>
                                            <p:cond delay="0"/>
                                          </p:stCondLst>
                                        </p:cTn>
                                        <p:tgtEl>
                                          <p:spTgt spid="26"/>
                                        </p:tgtEl>
                                        <p:attrNameLst>
                                          <p:attrName>r</p:attrName>
                                        </p:attrNameLst>
                                      </p:cBhvr>
                                    </p:animRot>
                                  </p:childTnLst>
                                </p:cTn>
                              </p:par>
                            </p:childTnLst>
                          </p:cTn>
                        </p:par>
                        <p:par>
                          <p:cTn id="35" fill="hold">
                            <p:stCondLst>
                              <p:cond delay="119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15"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bv10148.jpg"/>
          <p:cNvPicPr>
            <a:picLocks noChangeAspect="1"/>
          </p:cNvPicPr>
          <p:nvPr/>
        </p:nvPicPr>
        <p:blipFill>
          <a:blip r:embed="rId3"/>
          <a:stretch>
            <a:fillRect/>
          </a:stretch>
        </p:blipFill>
        <p:spPr>
          <a:xfrm>
            <a:off x="0" y="0"/>
            <a:ext cx="9144000" cy="6858000"/>
          </a:xfrm>
          <a:prstGeom prst="rect">
            <a:avLst/>
          </a:prstGeom>
        </p:spPr>
      </p:pic>
      <p:sp>
        <p:nvSpPr>
          <p:cNvPr id="5" name="مستطيل 4"/>
          <p:cNvSpPr/>
          <p:nvPr/>
        </p:nvSpPr>
        <p:spPr>
          <a:xfrm>
            <a:off x="990600" y="76200"/>
            <a:ext cx="7070258" cy="830997"/>
          </a:xfrm>
          <a:prstGeom prst="rect">
            <a:avLst/>
          </a:prstGeom>
        </p:spPr>
        <p:txBody>
          <a:bodyPr wrap="square">
            <a:spAutoFit/>
          </a:bodyPr>
          <a:lstStyle/>
          <a:p>
            <a:pPr marL="914400" indent="-914400" algn="r" rtl="1">
              <a:buAutoNum type="arabicPeriod"/>
            </a:pP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الضاغــط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Compressor</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مربع نص 6"/>
          <p:cNvSpPr txBox="1"/>
          <p:nvPr/>
        </p:nvSpPr>
        <p:spPr>
          <a:xfrm>
            <a:off x="609600" y="762000"/>
            <a:ext cx="8077200" cy="5509200"/>
          </a:xfrm>
          <a:prstGeom prst="rect">
            <a:avLst/>
          </a:prstGeom>
          <a:noFill/>
        </p:spPr>
        <p:txBody>
          <a:bodyPr wrap="square" rtlCol="0">
            <a:spAutoFit/>
          </a:bodyPr>
          <a:lstStyle/>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ويحتوي الضاغط على جزء مهم وهو البولي الأوتوماتيكي الكهربائي ويسمى(</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كلج</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الضاغط) الذي عن طريقه يعمل الضاغط أي عند تشغيل محرك السيارة يدور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البلي</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لكن الضاغط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او</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المنظومة  لا يدور لان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البلي</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او</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القرص الدوار غير معشق مع القرص الرئيسي لعمود المرفق للضاغط لكن بعد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ادارة</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مفتاح التبريد تتولد قوة دافعة كهربائية في هذا الجزء مما يولد قوة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مغناطيسة</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تساعد على لمس القرصين معا بإحكام مما يساعد على نقل الحركة من محرك السيارة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الى</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الضاغط وبعدها يقوم الضاغط بالعمل حيث يدور عمود المرفق وتقوم المكابس بالعمل بسحب الغاز ودفعه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الى</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المكثف حيث يدخل غاز بارد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الى</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الضاغط ويخرج منه حار وبضغط عال. </a:t>
            </a:r>
          </a:p>
        </p:txBody>
      </p:sp>
      <p:sp>
        <p:nvSpPr>
          <p:cNvPr id="8" name="مستطيل 7"/>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10" name="صورة 9"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descr="bv10148.jpg"/>
          <p:cNvPicPr>
            <a:picLocks noChangeAspect="1"/>
          </p:cNvPicPr>
          <p:nvPr/>
        </p:nvPicPr>
        <p:blipFill>
          <a:blip r:embed="rId3"/>
          <a:stretch>
            <a:fillRect/>
          </a:stretch>
        </p:blipFill>
        <p:spPr>
          <a:xfrm>
            <a:off x="0" y="0"/>
            <a:ext cx="9144000" cy="6858000"/>
          </a:xfrm>
          <a:prstGeom prst="rect">
            <a:avLst/>
          </a:prstGeom>
        </p:spPr>
      </p:pic>
      <p:pic>
        <p:nvPicPr>
          <p:cNvPr id="4" name="صورة 3" descr="Auto_A_C_Compressor.jpg"/>
          <p:cNvPicPr>
            <a:picLocks noChangeAspect="1"/>
          </p:cNvPicPr>
          <p:nvPr/>
        </p:nvPicPr>
        <p:blipFill>
          <a:blip r:embed="rId4"/>
          <a:stretch>
            <a:fillRect/>
          </a:stretch>
        </p:blipFill>
        <p:spPr>
          <a:xfrm>
            <a:off x="4495800" y="2895600"/>
            <a:ext cx="4233998" cy="3358413"/>
          </a:xfrm>
          <a:prstGeom prst="rect">
            <a:avLst/>
          </a:prstGeom>
          <a:ln>
            <a:noFill/>
          </a:ln>
          <a:effectLst>
            <a:softEdge rad="127000"/>
          </a:effectLst>
        </p:spPr>
      </p:pic>
      <p:pic>
        <p:nvPicPr>
          <p:cNvPr id="6" name="صورة 5" descr="Seltec_Car_Airconditioning_Compressor.jpg"/>
          <p:cNvPicPr>
            <a:picLocks noChangeAspect="1"/>
          </p:cNvPicPr>
          <p:nvPr/>
        </p:nvPicPr>
        <p:blipFill>
          <a:blip r:embed="rId5">
            <a:clrChange>
              <a:clrFrom>
                <a:srgbClr val="FDFDFD"/>
              </a:clrFrom>
              <a:clrTo>
                <a:srgbClr val="FDFDFD">
                  <a:alpha val="0"/>
                </a:srgbClr>
              </a:clrTo>
            </a:clrChange>
          </a:blip>
          <a:stretch>
            <a:fillRect/>
          </a:stretch>
        </p:blipFill>
        <p:spPr>
          <a:xfrm>
            <a:off x="228599" y="228600"/>
            <a:ext cx="4191001" cy="3703674"/>
          </a:xfrm>
          <a:prstGeom prst="rect">
            <a:avLst/>
          </a:prstGeom>
          <a:ln>
            <a:noFill/>
          </a:ln>
        </p:spPr>
      </p:pic>
      <p:cxnSp>
        <p:nvCxnSpPr>
          <p:cNvPr id="8" name="رابط كسهم مستقيم 7"/>
          <p:cNvCxnSpPr/>
          <p:nvPr/>
        </p:nvCxnSpPr>
        <p:spPr>
          <a:xfrm rot="10800000">
            <a:off x="2819400" y="457200"/>
            <a:ext cx="36576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flipV="1">
            <a:off x="3810000" y="838200"/>
            <a:ext cx="26670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6200000" flipH="1">
            <a:off x="5981700" y="1333500"/>
            <a:ext cx="2209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6200000" flipH="1">
            <a:off x="6210300" y="1104900"/>
            <a:ext cx="22860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مستطيل 34"/>
          <p:cNvSpPr/>
          <p:nvPr/>
        </p:nvSpPr>
        <p:spPr>
          <a:xfrm>
            <a:off x="5486400" y="152400"/>
            <a:ext cx="341952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فتحتي السحب والدفع</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6" name="صورة 35" descr="oimg_GC02729942_CA02730241.jpg"/>
          <p:cNvPicPr>
            <a:picLocks noChangeAspect="1"/>
          </p:cNvPicPr>
          <p:nvPr/>
        </p:nvPicPr>
        <p:blipFill>
          <a:blip r:embed="rId6"/>
          <a:stretch>
            <a:fillRect/>
          </a:stretch>
        </p:blipFill>
        <p:spPr>
          <a:xfrm>
            <a:off x="762000" y="4267200"/>
            <a:ext cx="2514600" cy="1857802"/>
          </a:xfrm>
          <a:prstGeom prst="rect">
            <a:avLst/>
          </a:prstGeom>
          <a:effectLst>
            <a:softEdge rad="317500"/>
          </a:effectLst>
        </p:spPr>
      </p:pic>
      <p:sp>
        <p:nvSpPr>
          <p:cNvPr id="37" name="مستطيل 36"/>
          <p:cNvSpPr/>
          <p:nvPr/>
        </p:nvSpPr>
        <p:spPr>
          <a:xfrm>
            <a:off x="990600" y="5943600"/>
            <a:ext cx="203728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Swash plate</a:t>
            </a:r>
            <a:endParaRPr lang="ar-S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مستطيل 13"/>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7"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5" name="Picture 8" descr="C:\Documents and Settings\Admin\Desktop\6929 Best PNG 2009\FSD (5611).png">
            <a:hlinkClick r:id="rId7" action="ppaction://hlinksldjump"/>
          </p:cNvPr>
          <p:cNvPicPr>
            <a:picLocks noChangeAspect="1" noChangeArrowheads="1"/>
          </p:cNvPicPr>
          <p:nvPr/>
        </p:nvPicPr>
        <p:blipFill>
          <a:blip r:embed="rId8"/>
          <a:srcRect/>
          <a:stretch>
            <a:fillRect/>
          </a:stretch>
        </p:blipFill>
        <p:spPr bwMode="auto">
          <a:xfrm>
            <a:off x="8305800" y="6019800"/>
            <a:ext cx="838200" cy="838200"/>
          </a:xfrm>
          <a:prstGeom prst="rect">
            <a:avLst/>
          </a:prstGeom>
          <a:noFill/>
        </p:spPr>
      </p:pic>
      <p:pic>
        <p:nvPicPr>
          <p:cNvPr id="17" name="صورة 16" descr="FSD (5039).png"/>
          <p:cNvPicPr>
            <a:picLocks noChangeAspect="1"/>
          </p:cNvPicPr>
          <p:nvPr/>
        </p:nvPicPr>
        <p:blipFill>
          <a:blip r:embed="rId9"/>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bv10148.jpg"/>
          <p:cNvPicPr>
            <a:picLocks noChangeAspect="1"/>
          </p:cNvPicPr>
          <p:nvPr/>
        </p:nvPicPr>
        <p:blipFill>
          <a:blip r:embed="rId3"/>
          <a:stretch>
            <a:fillRect/>
          </a:stretch>
        </p:blipFill>
        <p:spPr>
          <a:xfrm>
            <a:off x="0" y="0"/>
            <a:ext cx="9144000" cy="6858000"/>
          </a:xfrm>
          <a:prstGeom prst="rect">
            <a:avLst/>
          </a:prstGeom>
        </p:spPr>
      </p:pic>
      <p:pic>
        <p:nvPicPr>
          <p:cNvPr id="2" name="صورة 1" descr="Swash%20Plate%20Comp.jpg"/>
          <p:cNvPicPr>
            <a:picLocks noChangeAspect="1"/>
          </p:cNvPicPr>
          <p:nvPr/>
        </p:nvPicPr>
        <p:blipFill>
          <a:blip r:embed="rId4"/>
          <a:stretch>
            <a:fillRect/>
          </a:stretch>
        </p:blipFill>
        <p:spPr>
          <a:xfrm>
            <a:off x="228600" y="876300"/>
            <a:ext cx="8534400" cy="544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3276600" y="0"/>
            <a:ext cx="34034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مقطع للضاغط</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مستطيل 3"/>
          <p:cNvSpPr/>
          <p:nvPr/>
        </p:nvSpPr>
        <p:spPr>
          <a:xfrm>
            <a:off x="228600" y="5334000"/>
            <a:ext cx="392626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Swash plate compressor</a:t>
            </a:r>
            <a:endParaRPr lang="ar-S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5" action="ppaction://hlinksldjump"/>
          </p:cNvPr>
          <p:cNvPicPr>
            <a:picLocks noChangeAspect="1" noChangeArrowheads="1"/>
          </p:cNvPicPr>
          <p:nvPr/>
        </p:nvPicPr>
        <p:blipFill>
          <a:blip r:embed="rId6"/>
          <a:srcRect/>
          <a:stretch>
            <a:fillRect/>
          </a:stretch>
        </p:blipFill>
        <p:spPr bwMode="auto">
          <a:xfrm>
            <a:off x="8305800" y="6019800"/>
            <a:ext cx="838200" cy="838200"/>
          </a:xfrm>
          <a:prstGeom prst="rect">
            <a:avLst/>
          </a:prstGeom>
          <a:noFill/>
        </p:spPr>
      </p:pic>
      <p:pic>
        <p:nvPicPr>
          <p:cNvPr id="8" name="صورة 7"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762000" y="235803"/>
            <a:ext cx="7315200" cy="830997"/>
          </a:xfrm>
          <a:prstGeom prst="rect">
            <a:avLst/>
          </a:prstGeom>
        </p:spPr>
        <p:txBody>
          <a:bodyPr wrap="square">
            <a:spAutoFit/>
          </a:bodyPr>
          <a:lstStyle/>
          <a:p>
            <a:pPr algn="r" rtl="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المكثف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Condenser</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800" dirty="0"/>
          </a:p>
        </p:txBody>
      </p:sp>
      <p:sp>
        <p:nvSpPr>
          <p:cNvPr id="3" name="مربع نص 2"/>
          <p:cNvSpPr txBox="1"/>
          <p:nvPr/>
        </p:nvSpPr>
        <p:spPr>
          <a:xfrm>
            <a:off x="838200" y="1219200"/>
            <a:ext cx="7315200" cy="3046988"/>
          </a:xfrm>
          <a:prstGeom prst="rect">
            <a:avLst/>
          </a:prstGeom>
          <a:noFill/>
        </p:spPr>
        <p:txBody>
          <a:bodyPr wrap="square" rtlCol="0">
            <a:spAutoFit/>
          </a:bodyPr>
          <a:lstStyle/>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وهو  عبارة عن مبادل حراري الغرض منه التخلص من كمية الحرارة الزائدة إلى الجو المحيط وكذلك يقوم بتحويل وسيط التبريد من الحالة الغازية إلى الحالة السائلة وبعد ذلك يذهب وسيط التبريد إلى المجفف .</a:t>
            </a:r>
          </a:p>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وغالبا ما يتم تبريد المكثف بالهواء بواسطة المروحة التي تثبت عليه ويركب المكثف أمام السيارة. </a:t>
            </a:r>
          </a:p>
        </p:txBody>
      </p:sp>
      <p:pic>
        <p:nvPicPr>
          <p:cNvPr id="5" name="صورة 4" descr="silla-condenser.jpg"/>
          <p:cNvPicPr>
            <a:picLocks noChangeAspect="1"/>
          </p:cNvPicPr>
          <p:nvPr/>
        </p:nvPicPr>
        <p:blipFill>
          <a:blip r:embed="rId4"/>
          <a:srcRect t="21655" b="26621"/>
          <a:stretch>
            <a:fillRect/>
          </a:stretch>
        </p:blipFill>
        <p:spPr>
          <a:xfrm>
            <a:off x="2286000" y="4267200"/>
            <a:ext cx="44196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مستطيل 6"/>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8" descr="C:\Documents and Settings\Admin\Desktop\6929 Best PNG 2009\FSD (5611).png">
            <a:hlinkClick r:id="rId5" action="ppaction://hlinksldjump"/>
          </p:cNvPr>
          <p:cNvPicPr>
            <a:picLocks noChangeAspect="1" noChangeArrowheads="1"/>
          </p:cNvPicPr>
          <p:nvPr/>
        </p:nvPicPr>
        <p:blipFill>
          <a:blip r:embed="rId6"/>
          <a:srcRect/>
          <a:stretch>
            <a:fillRect/>
          </a:stretch>
        </p:blipFill>
        <p:spPr bwMode="auto">
          <a:xfrm>
            <a:off x="8305800" y="6019800"/>
            <a:ext cx="838200" cy="838200"/>
          </a:xfrm>
          <a:prstGeom prst="rect">
            <a:avLst/>
          </a:prstGeom>
          <a:noFill/>
        </p:spPr>
      </p:pic>
      <p:pic>
        <p:nvPicPr>
          <p:cNvPr id="9" name="صورة 8"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bv10148.jpg"/>
          <p:cNvPicPr>
            <a:picLocks noChangeAspect="1"/>
          </p:cNvPicPr>
          <p:nvPr/>
        </p:nvPicPr>
        <p:blipFill>
          <a:blip r:embed="rId3"/>
          <a:stretch>
            <a:fillRect/>
          </a:stretch>
        </p:blipFill>
        <p:spPr>
          <a:xfrm>
            <a:off x="0" y="0"/>
            <a:ext cx="9144000" cy="6858000"/>
          </a:xfrm>
          <a:prstGeom prst="rect">
            <a:avLst/>
          </a:prstGeom>
        </p:spPr>
      </p:pic>
      <p:sp>
        <p:nvSpPr>
          <p:cNvPr id="3" name="مستطيل 2"/>
          <p:cNvSpPr/>
          <p:nvPr/>
        </p:nvSpPr>
        <p:spPr>
          <a:xfrm>
            <a:off x="457200" y="152400"/>
            <a:ext cx="8305800" cy="830997"/>
          </a:xfrm>
          <a:prstGeom prst="rect">
            <a:avLst/>
          </a:prstGeom>
        </p:spPr>
        <p:txBody>
          <a:bodyPr wrap="square">
            <a:spAutoFit/>
          </a:bodyPr>
          <a:lstStyle/>
          <a:p>
            <a:pPr algn="r" rtl="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المجفف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Receiver dryer</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800" dirty="0"/>
          </a:p>
        </p:txBody>
      </p:sp>
      <p:sp>
        <p:nvSpPr>
          <p:cNvPr id="4" name="مربع نص 3"/>
          <p:cNvSpPr txBox="1"/>
          <p:nvPr/>
        </p:nvSpPr>
        <p:spPr>
          <a:xfrm>
            <a:off x="838200" y="1219200"/>
            <a:ext cx="7315200" cy="2062103"/>
          </a:xfrm>
          <a:prstGeom prst="rect">
            <a:avLst/>
          </a:prstGeom>
          <a:noFill/>
        </p:spPr>
        <p:txBody>
          <a:bodyPr wrap="square" rtlCol="0">
            <a:spAutoFit/>
          </a:bodyPr>
          <a:lstStyle/>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يقوم بتجفيف سائل مركب التبريد أي سحب الرطوبة منه وتنقيته ايضا من الشوائب وفيه عين الرؤية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Slide show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ويركب  بعد المكثف وقبل صمام التمدد وكما موضح بالرسومات. </a:t>
            </a:r>
          </a:p>
        </p:txBody>
      </p:sp>
      <p:grpSp>
        <p:nvGrpSpPr>
          <p:cNvPr id="8" name="مجموعة 7"/>
          <p:cNvGrpSpPr/>
          <p:nvPr/>
        </p:nvGrpSpPr>
        <p:grpSpPr>
          <a:xfrm>
            <a:off x="457199" y="3352800"/>
            <a:ext cx="8305801" cy="2971800"/>
            <a:chOff x="457199" y="3352800"/>
            <a:chExt cx="8001001" cy="2438400"/>
          </a:xfrm>
        </p:grpSpPr>
        <p:pic>
          <p:nvPicPr>
            <p:cNvPr id="5" name="صورة 4" descr="reciever_dehydrator.jpg"/>
            <p:cNvPicPr>
              <a:picLocks noChangeAspect="1"/>
            </p:cNvPicPr>
            <p:nvPr/>
          </p:nvPicPr>
          <p:blipFill>
            <a:blip r:embed="rId4" cstate="print"/>
            <a:srcRect l="17934" r="10330"/>
            <a:stretch>
              <a:fillRect/>
            </a:stretch>
          </p:blipFill>
          <p:spPr>
            <a:xfrm>
              <a:off x="3657599" y="3352800"/>
              <a:ext cx="1524000" cy="2438400"/>
            </a:xfrm>
            <a:prstGeom prst="rect">
              <a:avLst/>
            </a:prstGeom>
            <a:ln>
              <a:noFill/>
            </a:ln>
            <a:effectLst>
              <a:outerShdw blurRad="292100" dist="139700" dir="2700000" algn="tl" rotWithShape="0">
                <a:srgbClr val="333333">
                  <a:alpha val="65000"/>
                </a:srgbClr>
              </a:outerShdw>
            </a:effectLst>
          </p:spPr>
        </p:pic>
        <p:pic>
          <p:nvPicPr>
            <p:cNvPr id="6" name="صورة 5" descr="370412212FmAycG_fs.jpg"/>
            <p:cNvPicPr>
              <a:picLocks noChangeAspect="1"/>
            </p:cNvPicPr>
            <p:nvPr/>
          </p:nvPicPr>
          <p:blipFill>
            <a:blip r:embed="rId5" cstate="print"/>
            <a:stretch>
              <a:fillRect/>
            </a:stretch>
          </p:blipFill>
          <p:spPr>
            <a:xfrm>
              <a:off x="457199" y="3352800"/>
              <a:ext cx="3251200" cy="2438400"/>
            </a:xfrm>
            <a:prstGeom prst="rect">
              <a:avLst/>
            </a:prstGeom>
            <a:ln>
              <a:noFill/>
            </a:ln>
            <a:effectLst>
              <a:outerShdw blurRad="292100" dist="139700" dir="2700000" algn="tl" rotWithShape="0">
                <a:srgbClr val="333333">
                  <a:alpha val="65000"/>
                </a:srgbClr>
              </a:outerShdw>
            </a:effectLst>
          </p:spPr>
        </p:pic>
        <p:pic>
          <p:nvPicPr>
            <p:cNvPr id="7" name="صورة 6" descr="Car_Air_Conditioner_Receiver_Drier_002_706.jpg"/>
            <p:cNvPicPr>
              <a:picLocks noChangeAspect="1"/>
            </p:cNvPicPr>
            <p:nvPr/>
          </p:nvPicPr>
          <p:blipFill>
            <a:blip r:embed="rId6"/>
            <a:stretch>
              <a:fillRect/>
            </a:stretch>
          </p:blipFill>
          <p:spPr>
            <a:xfrm>
              <a:off x="5181599" y="3352800"/>
              <a:ext cx="3276601" cy="2438400"/>
            </a:xfrm>
            <a:prstGeom prst="rect">
              <a:avLst/>
            </a:prstGeom>
            <a:ln>
              <a:noFill/>
            </a:ln>
            <a:effectLst>
              <a:outerShdw blurRad="292100" dist="139700" dir="2700000" algn="tl" rotWithShape="0">
                <a:srgbClr val="333333">
                  <a:alpha val="65000"/>
                </a:srgbClr>
              </a:outerShdw>
            </a:effectLst>
          </p:spPr>
        </p:pic>
      </p:grpSp>
      <p:sp>
        <p:nvSpPr>
          <p:cNvPr id="10" name="مستطيل 9"/>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7"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8" descr="C:\Documents and Settings\Admin\Desktop\6929 Best PNG 2009\FSD (5611).png">
            <a:hlinkClick r:id="rId7" action="ppaction://hlinksldjump"/>
          </p:cNvPr>
          <p:cNvPicPr>
            <a:picLocks noChangeAspect="1" noChangeArrowheads="1"/>
          </p:cNvPicPr>
          <p:nvPr/>
        </p:nvPicPr>
        <p:blipFill>
          <a:blip r:embed="rId8"/>
          <a:srcRect/>
          <a:stretch>
            <a:fillRect/>
          </a:stretch>
        </p:blipFill>
        <p:spPr bwMode="auto">
          <a:xfrm>
            <a:off x="8305800" y="6019800"/>
            <a:ext cx="838200" cy="838200"/>
          </a:xfrm>
          <a:prstGeom prst="rect">
            <a:avLst/>
          </a:prstGeom>
          <a:noFill/>
        </p:spPr>
      </p:pic>
      <p:pic>
        <p:nvPicPr>
          <p:cNvPr id="12" name="صورة 11" descr="FSD (5039).png"/>
          <p:cNvPicPr>
            <a:picLocks noChangeAspect="1"/>
          </p:cNvPicPr>
          <p:nvPr/>
        </p:nvPicPr>
        <p:blipFill>
          <a:blip r:embed="rId9"/>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533400" y="228600"/>
            <a:ext cx="8257245" cy="830997"/>
          </a:xfrm>
          <a:prstGeom prst="rect">
            <a:avLst/>
          </a:prstGeom>
        </p:spPr>
        <p:txBody>
          <a:bodyPr wrap="square">
            <a:spAutoFit/>
          </a:bodyPr>
          <a:lstStyle/>
          <a:p>
            <a:pPr algn="r" rtl="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صمام التمدد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Expansion valve</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800" dirty="0"/>
          </a:p>
        </p:txBody>
      </p:sp>
      <p:sp>
        <p:nvSpPr>
          <p:cNvPr id="3" name="مربع نص 2"/>
          <p:cNvSpPr txBox="1"/>
          <p:nvPr/>
        </p:nvSpPr>
        <p:spPr>
          <a:xfrm>
            <a:off x="762000" y="1143000"/>
            <a:ext cx="7772400" cy="4524315"/>
          </a:xfrm>
          <a:prstGeom prst="rect">
            <a:avLst/>
          </a:prstGeom>
          <a:noFill/>
        </p:spPr>
        <p:txBody>
          <a:bodyPr wrap="square" rtlCol="0">
            <a:spAutoFit/>
          </a:bodyPr>
          <a:lstStyle/>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صمامات التمدد تعمل على خفض ضغط المكثف إلى ضغط المبخر و تسمى عملية الخنق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Throttling</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وكذلك تتحكم في معدل جريان وسيط التبريد إلى المبخر ويتحول وسيط التبريد من سائل مشبع إلى خليط بخار وسائل لوسيط التبريد (على شكل رذاذ)  ويركب بالقرب من المبخر ويربط بها حساس </a:t>
            </a:r>
            <a:r>
              <a:rPr lang="ar-SA"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البصلة</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الذي يمتد الى ما بعد المبخر وهي تقوم بتحسس درجة حرارة مائع وسيط التبريد بعد خروجه من المبخر حيث تعطي ايعاز الى صمام التمدد بالفتح او الغلق للمحافظة على الضغط الخارج.  </a:t>
            </a: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bv10148.jpg"/>
          <p:cNvPicPr>
            <a:picLocks noChangeAspect="1"/>
          </p:cNvPicPr>
          <p:nvPr/>
        </p:nvPicPr>
        <p:blipFill>
          <a:blip r:embed="rId3"/>
          <a:stretch>
            <a:fillRect/>
          </a:stretch>
        </p:blipFill>
        <p:spPr>
          <a:xfrm>
            <a:off x="0" y="0"/>
            <a:ext cx="9144000" cy="6858000"/>
          </a:xfrm>
          <a:prstGeom prst="rect">
            <a:avLst/>
          </a:prstGeom>
        </p:spPr>
      </p:pic>
      <p:pic>
        <p:nvPicPr>
          <p:cNvPr id="4" name="صورة 3" descr="صورة1.jpg"/>
          <p:cNvPicPr>
            <a:picLocks noChangeAspect="1"/>
          </p:cNvPicPr>
          <p:nvPr/>
        </p:nvPicPr>
        <p:blipFill>
          <a:blip r:embed="rId4"/>
          <a:srcRect l="4167" t="8892" r="6250" b="12148"/>
          <a:stretch>
            <a:fillRect/>
          </a:stretch>
        </p:blipFill>
        <p:spPr>
          <a:xfrm>
            <a:off x="3657600" y="1447800"/>
            <a:ext cx="32766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رابط كسهم مستقيم 5"/>
          <p:cNvCxnSpPr/>
          <p:nvPr/>
        </p:nvCxnSpPr>
        <p:spPr>
          <a:xfrm rot="10800000" flipV="1">
            <a:off x="6324600" y="4114800"/>
            <a:ext cx="1447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7239000" y="3429000"/>
            <a:ext cx="154080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البصلة</a:t>
            </a:r>
            <a:endParaRPr lang="ar-SA"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مستطيل 11"/>
          <p:cNvSpPr/>
          <p:nvPr/>
        </p:nvSpPr>
        <p:spPr>
          <a:xfrm>
            <a:off x="3505200" y="143470"/>
            <a:ext cx="51074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نماذج صمامات التمدد</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 name="صورة 15" descr="Expansion_Valve_for_Car_Air_Conditioners.jpg"/>
          <p:cNvPicPr>
            <a:picLocks noChangeAspect="1"/>
          </p:cNvPicPr>
          <p:nvPr/>
        </p:nvPicPr>
        <p:blipFill>
          <a:blip r:embed="rId5">
            <a:clrChange>
              <a:clrFrom>
                <a:srgbClr val="FFFFFF"/>
              </a:clrFrom>
              <a:clrTo>
                <a:srgbClr val="FFFFFF">
                  <a:alpha val="0"/>
                </a:srgbClr>
              </a:clrTo>
            </a:clrChange>
          </a:blip>
          <a:srcRect l="18333" r="25000"/>
          <a:stretch>
            <a:fillRect/>
          </a:stretch>
        </p:blipFill>
        <p:spPr>
          <a:xfrm>
            <a:off x="76200" y="76200"/>
            <a:ext cx="3429000" cy="6705600"/>
          </a:xfrm>
          <a:prstGeom prst="rect">
            <a:avLst/>
          </a:prstGeom>
        </p:spPr>
      </p:pic>
      <p:sp>
        <p:nvSpPr>
          <p:cNvPr id="8" name="مستطيل 7"/>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8" descr="C:\Documents and Settings\Admin\Desktop\6929 Best PNG 2009\FSD (5611).png">
            <a:hlinkClick r:id="rId6" action="ppaction://hlinksldjump"/>
          </p:cNvPr>
          <p:cNvPicPr>
            <a:picLocks noChangeAspect="1" noChangeArrowheads="1"/>
          </p:cNvPicPr>
          <p:nvPr/>
        </p:nvPicPr>
        <p:blipFill>
          <a:blip r:embed="rId7"/>
          <a:srcRect/>
          <a:stretch>
            <a:fillRect/>
          </a:stretch>
        </p:blipFill>
        <p:spPr bwMode="auto">
          <a:xfrm>
            <a:off x="8305800" y="6019800"/>
            <a:ext cx="838200" cy="838200"/>
          </a:xfrm>
          <a:prstGeom prst="rect">
            <a:avLst/>
          </a:prstGeom>
          <a:noFill/>
        </p:spPr>
      </p:pic>
      <p:pic>
        <p:nvPicPr>
          <p:cNvPr id="13" name="صورة 12" descr="FSD (5039).png"/>
          <p:cNvPicPr>
            <a:picLocks noChangeAspect="1"/>
          </p:cNvPicPr>
          <p:nvPr/>
        </p:nvPicPr>
        <p:blipFill>
          <a:blip r:embed="rId8"/>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bv10148.jpg"/>
          <p:cNvPicPr>
            <a:picLocks noChangeAspect="1"/>
          </p:cNvPicPr>
          <p:nvPr/>
        </p:nvPicPr>
        <p:blipFill>
          <a:blip r:embed="rId3"/>
          <a:stretch>
            <a:fillRect/>
          </a:stretch>
        </p:blipFill>
        <p:spPr>
          <a:xfrm>
            <a:off x="0" y="0"/>
            <a:ext cx="9144000" cy="6858000"/>
          </a:xfrm>
          <a:prstGeom prst="rect">
            <a:avLst/>
          </a:prstGeom>
        </p:spPr>
      </p:pic>
      <p:sp>
        <p:nvSpPr>
          <p:cNvPr id="8" name="مستطيل 7"/>
          <p:cNvSpPr/>
          <p:nvPr/>
        </p:nvSpPr>
        <p:spPr>
          <a:xfrm>
            <a:off x="73543" y="83403"/>
            <a:ext cx="8994257" cy="830997"/>
          </a:xfrm>
          <a:prstGeom prst="rect">
            <a:avLst/>
          </a:prstGeom>
        </p:spPr>
        <p:txBody>
          <a:bodyPr wrap="none">
            <a:spAutoFit/>
          </a:bodyPr>
          <a:lstStyle/>
          <a:p>
            <a:pPr algn="r" rtl="1"/>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المبخر </a:t>
            </a:r>
            <a:r>
              <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Evaporator</a:t>
            </a:r>
            <a:endParaRPr lang="en-US" sz="4800" dirty="0"/>
          </a:p>
        </p:txBody>
      </p:sp>
      <p:sp>
        <p:nvSpPr>
          <p:cNvPr id="10" name="مربع نص 9"/>
          <p:cNvSpPr txBox="1"/>
          <p:nvPr/>
        </p:nvSpPr>
        <p:spPr>
          <a:xfrm>
            <a:off x="762000" y="1143000"/>
            <a:ext cx="7772400" cy="4031873"/>
          </a:xfrm>
          <a:prstGeom prst="rect">
            <a:avLst/>
          </a:prstGeom>
          <a:noFill/>
        </p:spPr>
        <p:txBody>
          <a:bodyPr wrap="square" rtlCol="0">
            <a:spAutoFit/>
          </a:bodyPr>
          <a:lstStyle/>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وهو</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عبارة عن مبادل حراري ويكون</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المس</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ؤو</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ل على امتصاص الحرارة من الحيز المطلوب تبريده إلى وسيط التبريد</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فعند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تحول مركب التبريد من سائل إلى غاز فانه يحدث تبادل حراري بين المبخر والهواء المار عليه بواسطة المروحة التي تقوم بتدوير الهواء خلال كابينة الركاب .</a:t>
            </a:r>
            <a:b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ويركب المبخر داخل علبة بأسفلها أنبوب تصريف الماء المتكاثف من المبخر حيث تصرف خارج الكابينة جهة الماكينة</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bv10148.jpg"/>
          <p:cNvPicPr>
            <a:picLocks noChangeAspect="1"/>
          </p:cNvPicPr>
          <p:nvPr/>
        </p:nvPicPr>
        <p:blipFill>
          <a:blip r:embed="rId3"/>
          <a:stretch>
            <a:fillRect/>
          </a:stretch>
        </p:blipFill>
        <p:spPr>
          <a:xfrm>
            <a:off x="0" y="0"/>
            <a:ext cx="9144000" cy="6858000"/>
          </a:xfrm>
          <a:prstGeom prst="rect">
            <a:avLst/>
          </a:prstGeom>
        </p:spPr>
      </p:pic>
      <p:pic>
        <p:nvPicPr>
          <p:cNvPr id="8" name="صورة 7" descr="A_C_Evaporator.jpg"/>
          <p:cNvPicPr>
            <a:picLocks noChangeAspect="1"/>
          </p:cNvPicPr>
          <p:nvPr/>
        </p:nvPicPr>
        <p:blipFill>
          <a:blip r:embed="rId4"/>
          <a:srcRect l="4478" t="5224" r="5970" b="5970"/>
          <a:stretch>
            <a:fillRect/>
          </a:stretch>
        </p:blipFill>
        <p:spPr>
          <a:xfrm>
            <a:off x="152400" y="152400"/>
            <a:ext cx="4572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صورة 12" descr="evap_0077.jpg"/>
          <p:cNvPicPr>
            <a:picLocks noChangeAspect="1"/>
          </p:cNvPicPr>
          <p:nvPr/>
        </p:nvPicPr>
        <p:blipFill>
          <a:blip r:embed="rId5"/>
          <a:srcRect l="6944" t="10453" r="20833" b="8014"/>
          <a:stretch>
            <a:fillRect/>
          </a:stretch>
        </p:blipFill>
        <p:spPr>
          <a:xfrm>
            <a:off x="5029200" y="2362200"/>
            <a:ext cx="3962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4"/>
          <p:cNvSpPr/>
          <p:nvPr/>
        </p:nvSpPr>
        <p:spPr>
          <a:xfrm>
            <a:off x="533400" y="5257800"/>
            <a:ext cx="366408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Evaporators</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6" action="ppaction://hlinksldjump"/>
          </p:cNvPr>
          <p:cNvPicPr>
            <a:picLocks noChangeAspect="1" noChangeArrowheads="1"/>
          </p:cNvPicPr>
          <p:nvPr/>
        </p:nvPicPr>
        <p:blipFill>
          <a:blip r:embed="rId7"/>
          <a:srcRect/>
          <a:stretch>
            <a:fillRect/>
          </a:stretch>
        </p:blipFill>
        <p:spPr bwMode="auto">
          <a:xfrm>
            <a:off x="8305800" y="6019800"/>
            <a:ext cx="838200" cy="838200"/>
          </a:xfrm>
          <a:prstGeom prst="rect">
            <a:avLst/>
          </a:prstGeom>
          <a:noFill/>
        </p:spPr>
      </p:pic>
      <p:pic>
        <p:nvPicPr>
          <p:cNvPr id="10" name="صورة 9" descr="FSD (5039).png"/>
          <p:cNvPicPr>
            <a:picLocks noChangeAspect="1"/>
          </p:cNvPicPr>
          <p:nvPr/>
        </p:nvPicPr>
        <p:blipFill>
          <a:blip r:embed="rId8"/>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3200400" y="228600"/>
            <a:ext cx="316464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وسيط التبريد</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ربع نص 2"/>
          <p:cNvSpPr txBox="1"/>
          <p:nvPr/>
        </p:nvSpPr>
        <p:spPr>
          <a:xfrm>
            <a:off x="762000" y="1219200"/>
            <a:ext cx="7772400" cy="5016758"/>
          </a:xfrm>
          <a:prstGeom prst="rect">
            <a:avLst/>
          </a:prstGeom>
          <a:noFill/>
        </p:spPr>
        <p:txBody>
          <a:bodyPr wrap="square" rtlCol="0">
            <a:spAutoFit/>
          </a:bodyPr>
          <a:lstStyle/>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وسيط التبريد</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غاز الفريون)</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هو مركب كيميائي درجة غليانه منخفضة جداً( غاز الفريون يغلى عند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{-27}</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درجة مئوية) عندما يكون وسيط الت</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ريد بالمبخر ونتيجة لعمل الضاغط وتأثير صمام التمدد يكون تحت ضغط منخفض يتبخر وسيط التبريد ( يدخل وسيط التبريد إلى المبخر في الحالة السائلة ) ولكي يتبخر فهو بحاجة إلى الحرارة التي يمتصها من الحيز المحيط</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ومن الأمثلة على غاز الفريون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R12</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المستخدم في اغلب السيارات و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R22</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المستخدم في أجهزة التكييف المنزلية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R134a</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المستخدم في السيارات الحديثة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و</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...الخ.</a:t>
            </a:r>
            <a:endPar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8" name="صورة 7"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v10019.jpg"/>
          <p:cNvPicPr>
            <a:picLocks noChangeAspect="1"/>
          </p:cNvPicPr>
          <p:nvPr/>
        </p:nvPicPr>
        <p:blipFill>
          <a:blip r:embed="rId3"/>
          <a:stretch>
            <a:fillRect/>
          </a:stretch>
        </p:blipFill>
        <p:spPr>
          <a:xfrm>
            <a:off x="0" y="0"/>
            <a:ext cx="9144000" cy="6858000"/>
          </a:xfrm>
          <a:prstGeom prst="rect">
            <a:avLst/>
          </a:prstGeom>
        </p:spPr>
      </p:pic>
      <p:sp>
        <p:nvSpPr>
          <p:cNvPr id="32" name="مستطيل 31"/>
          <p:cNvSpPr/>
          <p:nvPr/>
        </p:nvSpPr>
        <p:spPr>
          <a:xfrm>
            <a:off x="8153400" y="0"/>
            <a:ext cx="228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مستطيل مستدير الزوايا 32"/>
          <p:cNvSpPr/>
          <p:nvPr/>
        </p:nvSpPr>
        <p:spPr>
          <a:xfrm>
            <a:off x="7162800" y="1295400"/>
            <a:ext cx="1447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4" name="مستطيل مستدير الزوايا 33"/>
          <p:cNvSpPr/>
          <p:nvPr/>
        </p:nvSpPr>
        <p:spPr>
          <a:xfrm>
            <a:off x="7162800" y="1981200"/>
            <a:ext cx="1447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5" name="مستطيل مستدير الزوايا 34"/>
          <p:cNvSpPr/>
          <p:nvPr/>
        </p:nvSpPr>
        <p:spPr>
          <a:xfrm>
            <a:off x="4495800" y="6248400"/>
            <a:ext cx="4114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6" name="مستطيل مستدير الزوايا 35"/>
          <p:cNvSpPr/>
          <p:nvPr/>
        </p:nvSpPr>
        <p:spPr>
          <a:xfrm>
            <a:off x="1981200" y="5486400"/>
            <a:ext cx="66294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7" name="مستطيل مستدير الزوايا 36"/>
          <p:cNvSpPr/>
          <p:nvPr/>
        </p:nvSpPr>
        <p:spPr>
          <a:xfrm>
            <a:off x="4495800" y="4800600"/>
            <a:ext cx="4114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8" name="مستطيل مستدير الزوايا 37"/>
          <p:cNvSpPr/>
          <p:nvPr/>
        </p:nvSpPr>
        <p:spPr>
          <a:xfrm>
            <a:off x="4724400" y="4114800"/>
            <a:ext cx="38862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9" name="مستطيل مستدير الزوايا 38"/>
          <p:cNvSpPr/>
          <p:nvPr/>
        </p:nvSpPr>
        <p:spPr>
          <a:xfrm>
            <a:off x="7391400" y="3429000"/>
            <a:ext cx="12192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0" name="مستطيل مستدير الزوايا 39"/>
          <p:cNvSpPr/>
          <p:nvPr/>
        </p:nvSpPr>
        <p:spPr>
          <a:xfrm>
            <a:off x="6248400" y="2667000"/>
            <a:ext cx="23622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1" name="مستطيل 40"/>
          <p:cNvSpPr/>
          <p:nvPr/>
        </p:nvSpPr>
        <p:spPr>
          <a:xfrm>
            <a:off x="4734218" y="4114800"/>
            <a:ext cx="3876382" cy="369332"/>
          </a:xfrm>
          <a:prstGeom prst="rect">
            <a:avLst/>
          </a:prstGeom>
          <a:noFill/>
          <a:ln>
            <a:no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ar-SA" b="1" u="sng" dirty="0" smtClean="0">
                <a:ln w="50800"/>
                <a:solidFill>
                  <a:schemeClr val="bg1">
                    <a:shade val="50000"/>
                  </a:schemeClr>
                </a:solidFill>
                <a:effectLst>
                  <a:outerShdw blurRad="38100" dist="38100" dir="2700000" algn="tl">
                    <a:srgbClr val="000000">
                      <a:alpha val="43137"/>
                    </a:srgbClr>
                  </a:outerShdw>
                </a:effectLst>
                <a:hlinkClick r:id="rId4" action="ppaction://hlinksldjump"/>
              </a:rPr>
              <a:t>كيفية الوقوف علي أعطال دورة التكييف إن وجدت</a:t>
            </a:r>
            <a:endParaRPr lang="en-US" b="1" dirty="0">
              <a:ln w="50800"/>
              <a:solidFill>
                <a:schemeClr val="bg1">
                  <a:shade val="50000"/>
                </a:schemeClr>
              </a:solidFill>
              <a:effectLst>
                <a:outerShdw blurRad="38100" dist="38100" dir="2700000" algn="tl">
                  <a:srgbClr val="000000">
                    <a:alpha val="43137"/>
                  </a:srgbClr>
                </a:outerShdw>
              </a:effectLst>
            </a:endParaRPr>
          </a:p>
        </p:txBody>
      </p:sp>
      <p:sp>
        <p:nvSpPr>
          <p:cNvPr id="42" name="مستطيل 41"/>
          <p:cNvSpPr/>
          <p:nvPr/>
        </p:nvSpPr>
        <p:spPr>
          <a:xfrm>
            <a:off x="7391400" y="3429000"/>
            <a:ext cx="1146468" cy="369332"/>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IQ" b="1" u="sng" dirty="0" smtClean="0">
                <a:ln w="50800"/>
                <a:solidFill>
                  <a:schemeClr val="bg1">
                    <a:shade val="50000"/>
                  </a:schemeClr>
                </a:solidFill>
                <a:effectLst>
                  <a:outerShdw blurRad="38100" dist="38100" dir="2700000" algn="tl">
                    <a:srgbClr val="000000">
                      <a:alpha val="43137"/>
                    </a:srgbClr>
                  </a:outerShdw>
                </a:effectLst>
                <a:hlinkClick r:id="rId5" action="ppaction://hlinksldjump"/>
              </a:rPr>
              <a:t>وسيط التبريد</a:t>
            </a:r>
            <a:endParaRPr lang="ar-SA" b="1" u="sng" dirty="0">
              <a:ln w="50800"/>
              <a:solidFill>
                <a:schemeClr val="bg1">
                  <a:shade val="50000"/>
                </a:schemeClr>
              </a:solidFill>
              <a:effectLst>
                <a:outerShdw blurRad="38100" dist="38100" dir="2700000" algn="tl">
                  <a:srgbClr val="000000">
                    <a:alpha val="43137"/>
                  </a:srgbClr>
                </a:outerShdw>
              </a:effectLst>
            </a:endParaRPr>
          </a:p>
        </p:txBody>
      </p:sp>
      <p:sp>
        <p:nvSpPr>
          <p:cNvPr id="43" name="مستطيل 42"/>
          <p:cNvSpPr/>
          <p:nvPr/>
        </p:nvSpPr>
        <p:spPr>
          <a:xfrm>
            <a:off x="4575521" y="4823936"/>
            <a:ext cx="4035079" cy="369332"/>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ar-SA" b="1" u="sng" dirty="0" smtClean="0">
                <a:ln w="50800"/>
                <a:solidFill>
                  <a:schemeClr val="bg1">
                    <a:shade val="50000"/>
                  </a:schemeClr>
                </a:solidFill>
                <a:effectLst>
                  <a:outerShdw blurRad="38100" dist="38100" dir="2700000" algn="tl">
                    <a:srgbClr val="000000">
                      <a:alpha val="43137"/>
                    </a:srgbClr>
                  </a:outerShdw>
                </a:effectLst>
                <a:hlinkClick r:id="rId6" action="ppaction://hlinksldjump"/>
              </a:rPr>
              <a:t>من أسباب ضعف كفاءة دورة تكييف الهواء بالسيارة</a:t>
            </a:r>
            <a:endParaRPr lang="en-US" b="1" dirty="0">
              <a:ln w="50800"/>
              <a:solidFill>
                <a:schemeClr val="bg1">
                  <a:shade val="50000"/>
                </a:schemeClr>
              </a:solidFill>
              <a:effectLst>
                <a:outerShdw blurRad="38100" dist="38100" dir="2700000" algn="tl">
                  <a:srgbClr val="000000">
                    <a:alpha val="43137"/>
                  </a:srgbClr>
                </a:outerShdw>
              </a:effectLst>
            </a:endParaRPr>
          </a:p>
        </p:txBody>
      </p:sp>
      <p:sp>
        <p:nvSpPr>
          <p:cNvPr id="44" name="مستطيل 43"/>
          <p:cNvSpPr/>
          <p:nvPr/>
        </p:nvSpPr>
        <p:spPr>
          <a:xfrm>
            <a:off x="1981200" y="5486400"/>
            <a:ext cx="6629400" cy="369332"/>
          </a:xfrm>
          <a:prstGeom prst="rect">
            <a:avLst/>
          </a:prstGeom>
          <a:noFill/>
          <a:ln>
            <a:no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b="1" u="sng" dirty="0" smtClean="0">
                <a:ln w="50800"/>
                <a:solidFill>
                  <a:schemeClr val="bg1">
                    <a:shade val="50000"/>
                  </a:schemeClr>
                </a:solidFill>
                <a:effectLst>
                  <a:outerShdw blurRad="38100" dist="38100" dir="2700000" algn="tl">
                    <a:srgbClr val="000000">
                      <a:alpha val="43137"/>
                    </a:srgbClr>
                  </a:outerShdw>
                </a:effectLst>
                <a:hlinkClick r:id="rId7" action="ppaction://hlinksldjump"/>
              </a:rPr>
              <a:t>ما هو المطلوب من قائد السيارة للحفاظ علي جهاز التكييف بحالة جيدة و كفاءة قصوى</a:t>
            </a:r>
            <a:endParaRPr lang="ar-IQ" b="1" u="sng" dirty="0" smtClean="0">
              <a:ln w="50800"/>
              <a:solidFill>
                <a:schemeClr val="bg1">
                  <a:shade val="50000"/>
                </a:schemeClr>
              </a:solidFill>
              <a:effectLst>
                <a:outerShdw blurRad="38100" dist="38100" dir="2700000" algn="tl">
                  <a:srgbClr val="000000">
                    <a:alpha val="43137"/>
                  </a:srgbClr>
                </a:outerShdw>
              </a:effectLst>
            </a:endParaRPr>
          </a:p>
        </p:txBody>
      </p:sp>
      <p:sp>
        <p:nvSpPr>
          <p:cNvPr id="45" name="مستطيل 44"/>
          <p:cNvSpPr/>
          <p:nvPr/>
        </p:nvSpPr>
        <p:spPr>
          <a:xfrm>
            <a:off x="4541857" y="6248400"/>
            <a:ext cx="4068743" cy="369332"/>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ar-SA" b="1" u="sng" dirty="0" smtClean="0">
                <a:ln w="50800"/>
                <a:solidFill>
                  <a:schemeClr val="bg1">
                    <a:shade val="50000"/>
                  </a:schemeClr>
                </a:solidFill>
                <a:effectLst>
                  <a:outerShdw blurRad="38100" dist="38100" dir="2700000" algn="tl">
                    <a:srgbClr val="000000">
                      <a:alpha val="43137"/>
                    </a:srgbClr>
                  </a:outerShdw>
                </a:effectLst>
                <a:hlinkClick r:id="rId8" action="ppaction://hlinksldjump"/>
              </a:rPr>
              <a:t>الطريقة المثالية لتشغيل جهاز تكييف الهواء بالسيارة</a:t>
            </a:r>
            <a:endParaRPr lang="en-US" b="1" dirty="0">
              <a:ln w="50800"/>
              <a:solidFill>
                <a:schemeClr val="bg1">
                  <a:shade val="50000"/>
                </a:schemeClr>
              </a:solidFill>
              <a:effectLst>
                <a:outerShdw blurRad="38100" dist="38100" dir="2700000" algn="tl">
                  <a:srgbClr val="000000">
                    <a:alpha val="43137"/>
                  </a:srgbClr>
                </a:outerShdw>
              </a:effectLst>
            </a:endParaRPr>
          </a:p>
        </p:txBody>
      </p:sp>
      <p:sp>
        <p:nvSpPr>
          <p:cNvPr id="46" name="مستطيل 45"/>
          <p:cNvSpPr/>
          <p:nvPr/>
        </p:nvSpPr>
        <p:spPr>
          <a:xfrm>
            <a:off x="6317985" y="2667000"/>
            <a:ext cx="2356735" cy="369332"/>
          </a:xfrm>
          <a:prstGeom prst="rect">
            <a:avLst/>
          </a:prstGeom>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r>
              <a:rPr lang="ar-SA" b="1" u="sng" dirty="0" smtClean="0">
                <a:ln w="50800"/>
                <a:solidFill>
                  <a:schemeClr val="bg1">
                    <a:shade val="50000"/>
                  </a:schemeClr>
                </a:solidFill>
                <a:effectLst>
                  <a:outerShdw blurRad="38100" dist="38100" dir="2700000" algn="tl">
                    <a:srgbClr val="000000">
                      <a:alpha val="43137"/>
                    </a:srgbClr>
                  </a:outerShdw>
                </a:effectLst>
                <a:hlinkClick r:id="rId9" action="ppaction://hlinksldjump"/>
              </a:rPr>
              <a:t>أجزاء دورة التبريد الأساسية</a:t>
            </a:r>
            <a:r>
              <a:rPr lang="ar-IQ" b="1" u="sng" dirty="0" smtClean="0">
                <a:ln w="50800"/>
                <a:solidFill>
                  <a:schemeClr val="bg1">
                    <a:shade val="50000"/>
                  </a:schemeClr>
                </a:solidFill>
                <a:effectLst>
                  <a:outerShdw blurRad="38100" dist="38100" dir="2700000" algn="tl">
                    <a:srgbClr val="000000">
                      <a:alpha val="43137"/>
                    </a:srgbClr>
                  </a:outerShdw>
                </a:effectLst>
              </a:rPr>
              <a:t> </a:t>
            </a:r>
            <a:endParaRPr lang="en-US" b="1" u="sng" dirty="0">
              <a:ln w="50800"/>
              <a:solidFill>
                <a:schemeClr val="bg1">
                  <a:shade val="50000"/>
                </a:schemeClr>
              </a:solidFill>
              <a:effectLst>
                <a:outerShdw blurRad="38100" dist="38100" dir="2700000" algn="tl">
                  <a:srgbClr val="000000">
                    <a:alpha val="43137"/>
                  </a:srgbClr>
                </a:outerShdw>
              </a:effectLst>
            </a:endParaRPr>
          </a:p>
        </p:txBody>
      </p:sp>
      <p:sp>
        <p:nvSpPr>
          <p:cNvPr id="47" name="مستطيل 46"/>
          <p:cNvSpPr/>
          <p:nvPr/>
        </p:nvSpPr>
        <p:spPr>
          <a:xfrm>
            <a:off x="7299767" y="1981200"/>
            <a:ext cx="1234633" cy="381000"/>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r>
              <a:rPr lang="ar-IQ" b="1" u="sng" dirty="0" smtClean="0">
                <a:ln w="50800"/>
                <a:solidFill>
                  <a:schemeClr val="bg1">
                    <a:shade val="50000"/>
                  </a:schemeClr>
                </a:solidFill>
                <a:effectLst>
                  <a:outerShdw blurRad="38100" dist="38100" dir="2700000" algn="tl">
                    <a:srgbClr val="000000">
                      <a:alpha val="43137"/>
                    </a:srgbClr>
                  </a:outerShdw>
                </a:effectLst>
                <a:hlinkClick r:id="rId10" action="ppaction://hlinksldjump"/>
              </a:rPr>
              <a:t>تكييف السيارة</a:t>
            </a:r>
            <a:endParaRPr lang="en-US" b="1" u="sng" dirty="0">
              <a:ln w="50800"/>
              <a:solidFill>
                <a:schemeClr val="bg1">
                  <a:shade val="50000"/>
                </a:schemeClr>
              </a:solidFill>
              <a:effectLst>
                <a:outerShdw blurRad="38100" dist="38100" dir="2700000" algn="tl">
                  <a:srgbClr val="000000">
                    <a:alpha val="43137"/>
                  </a:srgbClr>
                </a:outerShdw>
              </a:effectLst>
            </a:endParaRPr>
          </a:p>
        </p:txBody>
      </p:sp>
      <p:sp>
        <p:nvSpPr>
          <p:cNvPr id="48" name="مستطيل 47"/>
          <p:cNvSpPr/>
          <p:nvPr/>
        </p:nvSpPr>
        <p:spPr>
          <a:xfrm>
            <a:off x="7297420" y="1307068"/>
            <a:ext cx="1242648" cy="369332"/>
          </a:xfrm>
          <a:prstGeom prst="rect">
            <a:avLst/>
          </a:prstGeom>
        </p:spPr>
        <p:txBody>
          <a:bodyPr wrap="none">
            <a:spAutoFit/>
          </a:bodyPr>
          <a:lstStyle/>
          <a:p>
            <a:r>
              <a:rPr lang="ar-IQ" b="1" u="sng"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hlinkClick r:id="rId11" action="ppaction://hlinksldjump"/>
              </a:rPr>
              <a:t>تكييف الهواء</a:t>
            </a:r>
            <a:endParaRPr lang="en-US" u="sng" dirty="0">
              <a:effectLst>
                <a:outerShdw blurRad="38100" dist="38100" dir="2700000" algn="tl">
                  <a:srgbClr val="000000">
                    <a:alpha val="43137"/>
                  </a:srgbClr>
                </a:outerShdw>
              </a:effectLst>
            </a:endParaRPr>
          </a:p>
        </p:txBody>
      </p:sp>
      <p:sp>
        <p:nvSpPr>
          <p:cNvPr id="50" name="مستطيل 49"/>
          <p:cNvSpPr/>
          <p:nvPr/>
        </p:nvSpPr>
        <p:spPr>
          <a:xfrm>
            <a:off x="0" y="300335"/>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مستطيل 50"/>
          <p:cNvSpPr/>
          <p:nvPr/>
        </p:nvSpPr>
        <p:spPr>
          <a:xfrm>
            <a:off x="2895600" y="147935"/>
            <a:ext cx="3307317" cy="707886"/>
          </a:xfrm>
          <a:prstGeom prst="rect">
            <a:avLst/>
          </a:prstGeom>
          <a:blipFill>
            <a:blip r:embed="rId12" cstate="print"/>
            <a:stretch>
              <a:fillRect/>
            </a:stretch>
          </a:blipFill>
          <a:ln w="57150">
            <a:solidFill>
              <a:schemeClr val="bg1"/>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ar-IQ"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PT Bold Broken" pitchFamily="2" charset="-78"/>
              </a:rPr>
              <a:t>القائمة الرئيسية</a:t>
            </a:r>
            <a:endParaRPr lang="ar-S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PT Bold Broken" pitchFamily="2" charset="-78"/>
            </a:endParaRPr>
          </a:p>
        </p:txBody>
      </p:sp>
      <p:sp>
        <p:nvSpPr>
          <p:cNvPr id="22" name="مستطيل 21"/>
          <p:cNvSpPr/>
          <p:nvPr/>
        </p:nvSpPr>
        <p:spPr>
          <a:xfrm>
            <a:off x="3657600" y="909935"/>
            <a:ext cx="2169184" cy="461665"/>
          </a:xfrm>
          <a:prstGeom prst="rect">
            <a:avLst/>
          </a:prstGeom>
          <a:noFill/>
        </p:spPr>
        <p:txBody>
          <a:bodyPr wrap="none" lIns="91440" tIns="45720" rIns="91440" bIns="45720">
            <a:spAutoFit/>
          </a:bodyPr>
          <a:lstStyle/>
          <a:p>
            <a:pPr algn="ctr"/>
            <a:r>
              <a:rPr lang="ar-SA" sz="24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اختر من القائمة أدناه</a:t>
            </a:r>
            <a:endParaRPr lang="ar-SA" sz="2400" b="0" cap="none" spc="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
        <p:nvSpPr>
          <p:cNvPr id="24" name="زر إجراء: مستند 23">
            <a:hlinkClick r:id="rId11" action="ppaction://hlinksldjump" highlightClick="1"/>
          </p:cNvPr>
          <p:cNvSpPr/>
          <p:nvPr/>
        </p:nvSpPr>
        <p:spPr>
          <a:xfrm>
            <a:off x="8686800" y="12954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25" name="زر إجراء: مستند 24">
            <a:hlinkClick r:id="rId10" action="ppaction://hlinksldjump" highlightClick="1"/>
          </p:cNvPr>
          <p:cNvSpPr/>
          <p:nvPr/>
        </p:nvSpPr>
        <p:spPr>
          <a:xfrm>
            <a:off x="8686800" y="19812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26" name="زر إجراء: مستند 25">
            <a:hlinkClick r:id="rId9" action="ppaction://hlinksldjump" highlightClick="1"/>
          </p:cNvPr>
          <p:cNvSpPr/>
          <p:nvPr/>
        </p:nvSpPr>
        <p:spPr>
          <a:xfrm>
            <a:off x="8686800" y="26670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27" name="زر إجراء: مستند 26">
            <a:hlinkClick r:id="rId5" action="ppaction://hlinksldjump" highlightClick="1"/>
          </p:cNvPr>
          <p:cNvSpPr/>
          <p:nvPr/>
        </p:nvSpPr>
        <p:spPr>
          <a:xfrm>
            <a:off x="8686800" y="34290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28" name="زر إجراء: مستند 27">
            <a:hlinkClick r:id="rId4" action="ppaction://hlinksldjump" highlightClick="1"/>
          </p:cNvPr>
          <p:cNvSpPr/>
          <p:nvPr/>
        </p:nvSpPr>
        <p:spPr>
          <a:xfrm>
            <a:off x="8686800" y="41148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29" name="زر إجراء: مستند 28">
            <a:hlinkClick r:id="rId6" action="ppaction://hlinksldjump" highlightClick="1"/>
          </p:cNvPr>
          <p:cNvSpPr/>
          <p:nvPr/>
        </p:nvSpPr>
        <p:spPr>
          <a:xfrm>
            <a:off x="8686800" y="48006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30" name="زر إجراء: مستند 29">
            <a:hlinkClick r:id="rId7" action="ppaction://hlinksldjump" highlightClick="1"/>
          </p:cNvPr>
          <p:cNvSpPr/>
          <p:nvPr/>
        </p:nvSpPr>
        <p:spPr>
          <a:xfrm>
            <a:off x="8686800" y="54864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31" name="زر إجراء: مستند 30">
            <a:hlinkClick r:id="rId8" action="ppaction://hlinksldjump" highlightClick="1"/>
          </p:cNvPr>
          <p:cNvSpPr/>
          <p:nvPr/>
        </p:nvSpPr>
        <p:spPr>
          <a:xfrm>
            <a:off x="8686800" y="62484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
        <p:nvSpPr>
          <p:cNvPr id="49" name="مستطيل مستدير الزوايا 48"/>
          <p:cNvSpPr/>
          <p:nvPr/>
        </p:nvSpPr>
        <p:spPr>
          <a:xfrm>
            <a:off x="2057400" y="6248400"/>
            <a:ext cx="8382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2" name="مستطيل 51"/>
          <p:cNvSpPr/>
          <p:nvPr/>
        </p:nvSpPr>
        <p:spPr>
          <a:xfrm>
            <a:off x="2087365" y="6248400"/>
            <a:ext cx="808235" cy="369332"/>
          </a:xfrm>
          <a:prstGeom prst="rect">
            <a:avLst/>
          </a:prstGeom>
        </p:spPr>
        <p:txBody>
          <a:bodyPr wrap="none">
            <a:spAutoFit/>
          </a:bodyPr>
          <a:lstStyle/>
          <a:p>
            <a:pPr algn="ctr"/>
            <a:r>
              <a:rPr lang="ar-IQ"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hlinkClick r:id="rId13" action="ppaction://hlinksldjump"/>
              </a:rPr>
              <a:t>ا</a:t>
            </a:r>
            <a:r>
              <a:rPr lang="ar-IQ" b="1" u="sng" dirty="0" smtClean="0">
                <a:ln w="10541" cmpd="sng">
                  <a:noFill/>
                  <a:prstDash val="solid"/>
                </a:ln>
                <a:solidFill>
                  <a:srgbClr val="0000FF"/>
                </a:solidFill>
                <a:effectLst>
                  <a:outerShdw blurRad="38100" dist="38100" dir="2700000" algn="tl">
                    <a:srgbClr val="000000">
                      <a:alpha val="43137"/>
                    </a:srgbClr>
                  </a:outerShdw>
                </a:effectLst>
                <a:hlinkClick r:id="rId13" action="ppaction://hlinksldjump"/>
              </a:rPr>
              <a:t>لخلاصة</a:t>
            </a:r>
            <a:endParaRPr lang="ar-SA" b="1" u="sng" dirty="0">
              <a:ln w="10541" cmpd="sng">
                <a:noFill/>
                <a:prstDash val="solid"/>
              </a:ln>
              <a:solidFill>
                <a:srgbClr val="0000FF"/>
              </a:solidFill>
              <a:effectLst>
                <a:outerShdw blurRad="38100" dist="38100" dir="2700000" algn="tl">
                  <a:srgbClr val="000000">
                    <a:alpha val="43137"/>
                  </a:srgbClr>
                </a:outerShdw>
              </a:effectLst>
            </a:endParaRPr>
          </a:p>
        </p:txBody>
      </p:sp>
      <p:sp>
        <p:nvSpPr>
          <p:cNvPr id="53" name="زر إجراء: مستند 52">
            <a:hlinkClick r:id="rId13" action="ppaction://hlinksldjump" highlightClick="1"/>
          </p:cNvPr>
          <p:cNvSpPr/>
          <p:nvPr/>
        </p:nvSpPr>
        <p:spPr>
          <a:xfrm>
            <a:off x="2971800" y="6248400"/>
            <a:ext cx="381000" cy="381000"/>
          </a:xfrm>
          <a:prstGeom prst="actionButtonDocumen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descr="bv10148.jpg"/>
          <p:cNvPicPr>
            <a:picLocks noChangeAspect="1"/>
          </p:cNvPicPr>
          <p:nvPr/>
        </p:nvPicPr>
        <p:blipFill>
          <a:blip r:embed="rId3"/>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1371600" y="304800"/>
            <a:ext cx="657026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مستطيل 9"/>
          <p:cNvSpPr/>
          <p:nvPr/>
        </p:nvSpPr>
        <p:spPr>
          <a:xfrm>
            <a:off x="5638800" y="1143000"/>
            <a:ext cx="1130438" cy="523220"/>
          </a:xfrm>
          <a:prstGeom prst="rect">
            <a:avLst/>
          </a:prstGeom>
          <a:noFill/>
        </p:spPr>
        <p:txBody>
          <a:bodyPr wrap="none" lIns="91440" tIns="45720" rIns="91440" bIns="45720">
            <a:spAutoFit/>
          </a:bodyPr>
          <a:lstStyle/>
          <a:p>
            <a:pPr algn="ctr"/>
            <a:r>
              <a:rPr lang="ar-SA"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الضاغط</a:t>
            </a:r>
            <a:endParaRPr lang="ar-SA"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1" name="مستطيل 10"/>
          <p:cNvSpPr/>
          <p:nvPr/>
        </p:nvSpPr>
        <p:spPr>
          <a:xfrm>
            <a:off x="2514600" y="609600"/>
            <a:ext cx="938077" cy="523220"/>
          </a:xfrm>
          <a:prstGeom prst="rect">
            <a:avLst/>
          </a:prstGeom>
          <a:noFill/>
        </p:spPr>
        <p:txBody>
          <a:bodyPr wrap="none" lIns="91440" tIns="45720" rIns="91440" bIns="45720">
            <a:spAutoFit/>
          </a:bodyPr>
          <a:lstStyle/>
          <a:p>
            <a:pPr algn="ctr"/>
            <a:r>
              <a:rPr lang="ar-SA"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المبخر</a:t>
            </a:r>
            <a:endParaRPr lang="ar-SA"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2" name="مستطيل 11"/>
          <p:cNvSpPr/>
          <p:nvPr/>
        </p:nvSpPr>
        <p:spPr>
          <a:xfrm>
            <a:off x="6172200" y="3886200"/>
            <a:ext cx="1035861" cy="523220"/>
          </a:xfrm>
          <a:prstGeom prst="rect">
            <a:avLst/>
          </a:prstGeom>
          <a:noFill/>
        </p:spPr>
        <p:txBody>
          <a:bodyPr wrap="none" lIns="91440" tIns="45720" rIns="91440" bIns="45720">
            <a:spAutoFit/>
          </a:bodyPr>
          <a:lstStyle/>
          <a:p>
            <a:pPr algn="ctr"/>
            <a:r>
              <a:rPr lang="ar-SA"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المكثف</a:t>
            </a:r>
            <a:endParaRPr lang="ar-SA"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3" name="مستطيل 12"/>
          <p:cNvSpPr/>
          <p:nvPr/>
        </p:nvSpPr>
        <p:spPr>
          <a:xfrm>
            <a:off x="1676400" y="1143000"/>
            <a:ext cx="1582484" cy="523220"/>
          </a:xfrm>
          <a:prstGeom prst="rect">
            <a:avLst/>
          </a:prstGeom>
          <a:noFill/>
        </p:spPr>
        <p:txBody>
          <a:bodyPr wrap="none" lIns="91440" tIns="45720" rIns="91440" bIns="45720">
            <a:spAutoFit/>
          </a:bodyPr>
          <a:lstStyle/>
          <a:p>
            <a:pPr algn="ctr"/>
            <a:r>
              <a:rPr lang="ar-SA"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صمام التمدد</a:t>
            </a:r>
            <a:endParaRPr lang="ar-SA" sz="28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cxnSp>
        <p:nvCxnSpPr>
          <p:cNvPr id="15" name="رابط كسهم مستقيم 14"/>
          <p:cNvCxnSpPr>
            <a:stCxn id="10" idx="1"/>
          </p:cNvCxnSpPr>
          <p:nvPr/>
        </p:nvCxnSpPr>
        <p:spPr>
          <a:xfrm rot="10800000" flipV="1">
            <a:off x="5105400" y="1404610"/>
            <a:ext cx="533400" cy="8813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a:stCxn id="13" idx="3"/>
          </p:cNvCxnSpPr>
          <p:nvPr/>
        </p:nvCxnSpPr>
        <p:spPr>
          <a:xfrm>
            <a:off x="3258884" y="1404610"/>
            <a:ext cx="703516" cy="652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a:stCxn id="11" idx="3"/>
          </p:cNvCxnSpPr>
          <p:nvPr/>
        </p:nvCxnSpPr>
        <p:spPr>
          <a:xfrm>
            <a:off x="3452677" y="871210"/>
            <a:ext cx="990306" cy="3149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a:stCxn id="12" idx="0"/>
          </p:cNvCxnSpPr>
          <p:nvPr/>
        </p:nvCxnSpPr>
        <p:spPr>
          <a:xfrm rot="16200000" flipV="1">
            <a:off x="6354966" y="3551034"/>
            <a:ext cx="381000" cy="2893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533400" y="4648200"/>
            <a:ext cx="8077200" cy="1569660"/>
          </a:xfrm>
          <a:prstGeom prst="rect">
            <a:avLst/>
          </a:prstGeom>
        </p:spPr>
        <p:txBody>
          <a:bodyPr wrap="square">
            <a:spAutoFit/>
          </a:bodyPr>
          <a:lstStyle/>
          <a:p>
            <a:pPr algn="just" rtl="1"/>
            <a:r>
              <a:rPr lang="ar-S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يقوم الضاغط على سحب الغاز من المبخر ويقوم بضغطه الى المكثف وفى المكثف يرتفع ضغط الغاز ومن خلال المكثف يفقد الغاز الحرارة الى الجو الخارجي ونتيجة ارتفاع الضغط وفقد الحرارة يتحول الغاز الى سائل ومنه الى صمام التمدد الذى يقوم بعملية الخنق لوسيط التبريد والمحافظة على فرق الضغط بين المكثف والمبخر</a:t>
            </a:r>
          </a:p>
        </p:txBody>
      </p:sp>
      <p:sp>
        <p:nvSpPr>
          <p:cNvPr id="18" name="مستطيل 17"/>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 name="Picture 8" descr="C:\Documents and Settings\Admin\Desktop\6929 Best PNG 2009\FSD (5611).png">
            <a:hlinkClick r:id="rId5" action="ppaction://hlinksldjump"/>
          </p:cNvPr>
          <p:cNvPicPr>
            <a:picLocks noChangeAspect="1" noChangeArrowheads="1"/>
          </p:cNvPicPr>
          <p:nvPr/>
        </p:nvPicPr>
        <p:blipFill>
          <a:blip r:embed="rId6"/>
          <a:srcRect/>
          <a:stretch>
            <a:fillRect/>
          </a:stretch>
        </p:blipFill>
        <p:spPr bwMode="auto">
          <a:xfrm>
            <a:off x="8305800" y="6019800"/>
            <a:ext cx="838200" cy="838200"/>
          </a:xfrm>
          <a:prstGeom prst="rect">
            <a:avLst/>
          </a:prstGeom>
          <a:noFill/>
        </p:spPr>
      </p:pic>
      <p:pic>
        <p:nvPicPr>
          <p:cNvPr id="21" name="صورة 20"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381000" y="304800"/>
            <a:ext cx="8669361"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كيفية الوقوف علي أعطال دورة التكييف إن وجدت</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ربع نص 2"/>
          <p:cNvSpPr txBox="1"/>
          <p:nvPr/>
        </p:nvSpPr>
        <p:spPr>
          <a:xfrm>
            <a:off x="609600" y="1090672"/>
            <a:ext cx="8229600" cy="4401205"/>
          </a:xfrm>
          <a:prstGeom prst="rect">
            <a:avLst/>
          </a:prstGeom>
          <a:noFill/>
        </p:spPr>
        <p:txBody>
          <a:bodyPr wrap="square" rtlCol="0">
            <a:spAutoFit/>
          </a:bodyPr>
          <a:lstStyle/>
          <a:p>
            <a:pPr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قم بتشغيل جهاز التكييف بالسيارة على السرعة البطيئة </a:t>
            </a: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سرعة اللاحمل لمحرك السيارة ) لمدة ثلاث دقائق تقريبا ثم على السرعة القصوى لمدة خمس دقائق أخري ثم راجع أو أنظر العين الزجاجية </a:t>
            </a: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أعلى مجفف وسيط</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التبريد.. فإذا وجدت فقاعات هوائية دل ذلك علي وجود هواء بالدائرة ويعني ذلك ضعف عملية التبريد و نقص الكفاءة – و بذلك يجب إعادة شحن الدائرة و استنزاف الهواء منها- أما في حال سلامة النظام فلا توجد فقاعات هوائية أثناء التشغيل مع ظهورها فقط عند إبطال تشغيل المكيف ثم اختفائها تماما و كذا نلاحظ وجود فارق واضح في درجة حرارة ماسورة دخول الفريون للضاغط ( تكون حارة ) و ماسورة خروج الفريون من الضاغط ( تكون باردة ).</a:t>
            </a: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bv10148.jpg"/>
          <p:cNvPicPr>
            <a:picLocks noChangeAspect="1"/>
          </p:cNvPicPr>
          <p:nvPr/>
        </p:nvPicPr>
        <p:blipFill>
          <a:blip r:embed="rId3"/>
          <a:stretch>
            <a:fillRect/>
          </a:stretch>
        </p:blipFill>
        <p:spPr>
          <a:xfrm>
            <a:off x="0" y="0"/>
            <a:ext cx="9144000" cy="6858000"/>
          </a:xfrm>
          <a:prstGeom prst="rect">
            <a:avLst/>
          </a:prstGeom>
        </p:spPr>
      </p:pic>
      <p:sp>
        <p:nvSpPr>
          <p:cNvPr id="3" name="مستطيل 2"/>
          <p:cNvSpPr/>
          <p:nvPr/>
        </p:nvSpPr>
        <p:spPr>
          <a:xfrm>
            <a:off x="152400" y="152400"/>
            <a:ext cx="902683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من أسباب ضعف كفاءة دورة تكييف الهواء بالسيارة</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مربع نص 3"/>
          <p:cNvSpPr txBox="1"/>
          <p:nvPr/>
        </p:nvSpPr>
        <p:spPr>
          <a:xfrm>
            <a:off x="533400" y="990600"/>
            <a:ext cx="8153400" cy="5262979"/>
          </a:xfrm>
          <a:prstGeom prst="rect">
            <a:avLst/>
          </a:prstGeom>
          <a:noFill/>
        </p:spPr>
        <p:txBody>
          <a:bodyPr wrap="square" rtlCol="0">
            <a:spAutoFit/>
          </a:bodyPr>
          <a:lstStyle/>
          <a:p>
            <a:pPr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قد يكون غاز الفريون غير كاف للحد المطلوب وللوقوف علي ذلك هناك في بعض أجهزة التكييف عدسة خاصة يمكن من خلالها رؤية ما يشبه الضباب أو فقاعات مع وجود قطرات أشبه بقطرات الندى في صباح الشتاء في موقع تسريب غاز الفريون بالدائرة كدليل علي تسرب الفريون.. وللتأكد من ذلك بالقطع يتم قياس ضغط غاز الفريون بالدائرة بمركز متخصص وإعادة الشحن بعد إصلاح مكان التسريب.</a:t>
            </a:r>
            <a:endPar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قد يوجد حول المبخر -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Evaporator</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من الخارج أتربة و فضالات نتيجة سحبها مع الهواء داخل مقصورة السيارة أثناء تشغيل جهاز التكييف و بذلك تحتاج إلي التنظيف إما بتيار هواء ذو ضغط مناسب أو الفك و الغسيل بالماء للتخلص من الأتربة المتراكمة بين شرائح الإشعاع.</a:t>
            </a:r>
          </a:p>
        </p:txBody>
      </p:sp>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8" name="صورة 7"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533400" y="1447800"/>
            <a:ext cx="8077200" cy="2246769"/>
          </a:xfrm>
          <a:prstGeom prst="rect">
            <a:avLst/>
          </a:prstGeom>
        </p:spPr>
        <p:txBody>
          <a:bodyPr wrap="square">
            <a:spAutoFit/>
          </a:bodyPr>
          <a:lstStyle/>
          <a:p>
            <a:pPr algn="just"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أيضا قد يكون ضاغط الفريون بالنظام قلت كفاءته بسبب زيادة العمر التشغيلي له مما يقلل من سرعة دوران غاز الفريون بالدائرة و بالتالي قلة كفاءة الدائرة و قدرتها علي التبريد مما يستلزم الكشف التقني المتخصص عي قدرة و ضغط الخروج للضاغط بمركز متخصص في هذا المجال.</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مستطيل 3"/>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6" name="صورة 5"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762000" y="152400"/>
            <a:ext cx="7772400" cy="13234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ما هو المطلوب من قائد السيارة للحفاظ علي</a:t>
            </a:r>
            <a:endParaRPr lang="ar-IQ"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ar-SA"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جهاز التكييف بحالة جيدة و كفاءة قصوي</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ستطيل 2"/>
          <p:cNvSpPr/>
          <p:nvPr/>
        </p:nvSpPr>
        <p:spPr>
          <a:xfrm>
            <a:off x="457200" y="1600200"/>
            <a:ext cx="8305800" cy="3970318"/>
          </a:xfrm>
          <a:prstGeom prst="rect">
            <a:avLst/>
          </a:prstGeom>
        </p:spPr>
        <p:txBody>
          <a:bodyPr wrap="square">
            <a:spAutoFit/>
          </a:bodyPr>
          <a:lstStyle/>
          <a:p>
            <a:pPr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يجب مراعاة تنظيف المشع الأمامي الخاص بدورة التكييف (يثبت أمام مشع دائرة تبريد المحرك ) و تخليصه من الأتربة المتراكمة باستمرار و ذلك يساعد علي عدم إجهاد ضاغط الفريون للوصول إلي درجة التبريد المطلوبة و المضبوط عليها حساس قياس درجة حرارة المقصورة.</a:t>
            </a:r>
            <a:endPar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ضرورة تنظيف المبخر ( الثلاجة ) سنويا أو كلما لزم الأمر و تخليصها من الأتربة و البكتيريا التي تتراكم علي الزعانف و تسبب مشاكل صحية للركاب و خاصة لمصابي الحساسية الصدرية.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457200" y="1066800"/>
            <a:ext cx="8305800" cy="3970318"/>
          </a:xfrm>
          <a:prstGeom prst="rect">
            <a:avLst/>
          </a:prstGeom>
        </p:spPr>
        <p:txBody>
          <a:bodyPr wrap="square">
            <a:spAutoFit/>
          </a:bodyPr>
          <a:lstStyle/>
          <a:p>
            <a:pPr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الاستخدام الأمثل لفتحات خروج الهواء البارد أو الساخن.. فعند استخدام التكييف الدفيء تستخدم الفتحات السفلي ليتصاعد الهواء الساخن لأعلي.. و العكس بالنسبة للهواء البارد.. أما في حال وجود ركاب بالمقعد الخلفي للمقصورة فتستخدم الفتحات الوسطي العليا.. و علي ركاب المقاعد الأمامية فقط استخدام فتحات التهوية الجانبية الأمامية.</a:t>
            </a:r>
            <a:endPar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يجب مراعاة نظافة المقصورة و دواسات الأرجل من الأتربة و غيرها حتى لا يتم سحبها مع الهواء الدوار.. حيث يبرد أو يسخن بمروره ليعاد دفعه من فتحات التهوية.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مستطيل 3"/>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6" name="صورة 5"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76200" y="228600"/>
            <a:ext cx="9132628"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الطريقة المثالية لتشغيل جهاز تكييف الهواء بالسيارة</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مستطيل 3"/>
          <p:cNvSpPr/>
          <p:nvPr/>
        </p:nvSpPr>
        <p:spPr>
          <a:xfrm>
            <a:off x="457200" y="1066800"/>
            <a:ext cx="8305800" cy="4401205"/>
          </a:xfrm>
          <a:prstGeom prst="rect">
            <a:avLst/>
          </a:prstGeom>
        </p:spPr>
        <p:txBody>
          <a:bodyPr wrap="square">
            <a:spAutoFit/>
          </a:bodyPr>
          <a:lstStyle/>
          <a:p>
            <a:pPr lvl="0"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قم بتشغيل محرك السيارة أولا حتى تصل إلي درجة حرارة التشغيل المثلي للمحرك مع استقراره في سرعة اللاحمل و خاصة في الشتاء.</a:t>
            </a:r>
            <a:b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في حال وجود السيارة في منطقة حارة.. أي أن داخل المقصورة مرتفع الحرارة قم بفتح النوافذ جميعها أو نوافذ الأبواب الخلفية علي الأقل مع تشغيل المكيف لمدة دقيقة بدرجة تبريد متوسطة ثم بأعلى دفع هوائي لمدة دقيقتين تقريبا و ذلك لطرد كافة الهواء الحار من المقصورة.</a:t>
            </a:r>
            <a:endPar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just" rtl="1"/>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قم بقفل جميع النوافذ بإحكام مع تشغيل جهاز التكييف بأعلى معدل تبريد و أعلي معدل دفع هوائي لمدة خمس دقائق أو أكثر إلي أن تشعر بتكييف المقصورة.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8" name="صورة 7"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685800" y="927318"/>
            <a:ext cx="8001000" cy="1815882"/>
          </a:xfrm>
          <a:prstGeom prst="rect">
            <a:avLst/>
          </a:prstGeom>
        </p:spPr>
        <p:txBody>
          <a:bodyPr wrap="square">
            <a:spAutoFit/>
          </a:bodyPr>
          <a:lstStyle/>
          <a:p>
            <a:pPr algn="just"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قم بضبط درجتي تبريد الهواء و معدل اندفاعه بما يناسبك لتحقق الغرض المنشود من أجهزة تكييف السيارات و هي الشعور بالراحة و تركيز الانتباه و بالتالي القيادة الآمنة لأطول فترة ممكنه مما يقلل من معدل الحوادث</a:t>
            </a: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صورة 4" descr="air_conditioner_system.gif"/>
          <p:cNvPicPr>
            <a:picLocks noChangeAspect="1"/>
          </p:cNvPicPr>
          <p:nvPr/>
        </p:nvPicPr>
        <p:blipFill>
          <a:blip r:embed="rId4"/>
          <a:stretch>
            <a:fillRect/>
          </a:stretch>
        </p:blipFill>
        <p:spPr>
          <a:xfrm>
            <a:off x="533400" y="2574523"/>
            <a:ext cx="5867400" cy="4283477"/>
          </a:xfrm>
          <a:prstGeom prst="rect">
            <a:avLst/>
          </a:prstGeom>
          <a:ln>
            <a:noFill/>
          </a:ln>
          <a:effectLst>
            <a:softEdge rad="635000"/>
          </a:effectLst>
        </p:spPr>
      </p:pic>
      <p:sp>
        <p:nvSpPr>
          <p:cNvPr id="6" name="مستطيل 5"/>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8" descr="C:\Documents and Settings\Admin\Desktop\6929 Best PNG 2009\FSD (5611).png">
            <a:hlinkClick r:id="rId5" action="ppaction://hlinksldjump"/>
          </p:cNvPr>
          <p:cNvPicPr>
            <a:picLocks noChangeAspect="1" noChangeArrowheads="1"/>
          </p:cNvPicPr>
          <p:nvPr/>
        </p:nvPicPr>
        <p:blipFill>
          <a:blip r:embed="rId6"/>
          <a:srcRect/>
          <a:stretch>
            <a:fillRect/>
          </a:stretch>
        </p:blipFill>
        <p:spPr bwMode="auto">
          <a:xfrm>
            <a:off x="8305800" y="6019800"/>
            <a:ext cx="838200" cy="838200"/>
          </a:xfrm>
          <a:prstGeom prst="rect">
            <a:avLst/>
          </a:prstGeom>
          <a:noFill/>
        </p:spPr>
      </p:pic>
      <p:pic>
        <p:nvPicPr>
          <p:cNvPr id="8" name="صورة 7"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762000" y="927318"/>
            <a:ext cx="7848600" cy="2246769"/>
          </a:xfrm>
          <a:prstGeom prst="rect">
            <a:avLst/>
          </a:prstGeom>
        </p:spPr>
        <p:txBody>
          <a:bodyPr wrap="square">
            <a:spAutoFit/>
          </a:bodyPr>
          <a:lstStyle/>
          <a:p>
            <a:pPr algn="r"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يهدف هذا العرض التقديمي إلى التعرف على معنى تكييف الســيارات ومعرفة مكونات المنظومة</a:t>
            </a:r>
            <a:b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الضاغط – المكثف – المبخر – صمام التمدد) وكيفية عمل كل جزء منه أو عمل منظومة التبريد والتعرف على الأعـــــــطال المحتملة في المنظومة وأسبابها وتوصيات للسائق حول كيفية التشغيل </a:t>
            </a:r>
            <a:r>
              <a:rPr lang="ar-IQ"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مستطيل 3"/>
          <p:cNvSpPr/>
          <p:nvPr/>
        </p:nvSpPr>
        <p:spPr>
          <a:xfrm>
            <a:off x="7467600" y="162580"/>
            <a:ext cx="1295400" cy="523220"/>
          </a:xfrm>
          <a:prstGeom prst="rect">
            <a:avLst/>
          </a:prstGeom>
        </p:spPr>
        <p:txBody>
          <a:bodyPr wrap="square">
            <a:spAutoFit/>
          </a:bodyPr>
          <a:lstStyle/>
          <a:p>
            <a:pPr algn="r" rtl="1"/>
            <a:r>
              <a:rPr lang="ar-IQ"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الخلاصة: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12" name="صورة 11" descr="bv10177.jpg"/>
          <p:cNvPicPr>
            <a:picLocks noChangeAspect="1"/>
          </p:cNvPicPr>
          <p:nvPr/>
        </p:nvPicPr>
        <p:blipFill>
          <a:blip r:embed="rId6"/>
          <a:stretch>
            <a:fillRect/>
          </a:stretch>
        </p:blipFill>
        <p:spPr>
          <a:xfrm>
            <a:off x="762000" y="4114800"/>
            <a:ext cx="75438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مستطيل 12"/>
          <p:cNvSpPr/>
          <p:nvPr/>
        </p:nvSpPr>
        <p:spPr>
          <a:xfrm>
            <a:off x="838200" y="4038600"/>
            <a:ext cx="7452040" cy="1323439"/>
          </a:xfrm>
          <a:prstGeom prst="rect">
            <a:avLst/>
          </a:prstGeom>
          <a:noFill/>
          <a:scene3d>
            <a:camera prst="orthographicFront"/>
            <a:lightRig rig="threePt" dir="t"/>
          </a:scene3d>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Eng. </a:t>
            </a:r>
            <a:r>
              <a:rPr lang="en-US" sz="4000" b="1" spc="150" dirty="0" err="1"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Ahssan</a:t>
            </a:r>
            <a:r>
              <a:rPr lang="en-US" sz="4000" b="1"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 Mohammed Ali</a:t>
            </a:r>
          </a:p>
          <a:p>
            <a:pPr algn="ctr"/>
            <a:r>
              <a:rPr lang="en-US" sz="4000" b="1" cap="none" spc="150" dirty="0" smtClean="0">
                <a:ln w="11430"/>
                <a:solidFill>
                  <a:srgbClr val="F8F8F8"/>
                </a:solidFill>
                <a:effectLst>
                  <a:outerShdw blurRad="25400" algn="tl" rotWithShape="0">
                    <a:srgbClr val="000000">
                      <a:alpha val="43000"/>
                    </a:srgbClr>
                  </a:outerShdw>
                  <a:reflection blurRad="6350" stA="55000" endA="300" endPos="45500" dir="5400000" sy="-100000" algn="bl" rotWithShape="0"/>
                </a:effectLst>
              </a:rPr>
              <a:t>Email:ahssanmech@yahoo.com</a:t>
            </a:r>
            <a:endParaRPr lang="ar-SA" sz="4000" b="1" cap="none"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descr="bv10148.jpg"/>
          <p:cNvPicPr>
            <a:picLocks noChangeAspect="1"/>
          </p:cNvPicPr>
          <p:nvPr/>
        </p:nvPicPr>
        <p:blipFill>
          <a:blip r:embed="rId3"/>
          <a:stretch>
            <a:fillRect/>
          </a:stretch>
        </p:blipFill>
        <p:spPr>
          <a:xfrm>
            <a:off x="0" y="0"/>
            <a:ext cx="9144000" cy="6858000"/>
          </a:xfrm>
          <a:prstGeom prst="rect">
            <a:avLst/>
          </a:prstGeom>
        </p:spPr>
      </p:pic>
      <p:sp>
        <p:nvSpPr>
          <p:cNvPr id="12" name="مربع نص 11"/>
          <p:cNvSpPr txBox="1"/>
          <p:nvPr/>
        </p:nvSpPr>
        <p:spPr>
          <a:xfrm>
            <a:off x="228600" y="228600"/>
            <a:ext cx="86868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تكييف الهواء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Air – conditioning       </a:t>
            </a:r>
            <a:endPar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مربع نص 12"/>
          <p:cNvSpPr txBox="1"/>
          <p:nvPr/>
        </p:nvSpPr>
        <p:spPr>
          <a:xfrm>
            <a:off x="838200" y="1396425"/>
            <a:ext cx="7848600" cy="2554545"/>
          </a:xfrm>
          <a:prstGeom prst="rect">
            <a:avLst/>
          </a:prstGeom>
          <a:noFill/>
        </p:spPr>
        <p:txBody>
          <a:bodyPr wrap="square" rtlCol="0">
            <a:spAutoFit/>
          </a:bodyPr>
          <a:lstStyle/>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عرفته الجمعية الأمريكية لمهندسي تكييف الهواء والتثليج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ASHRAE</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بأنه:</a:t>
            </a:r>
          </a:p>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عملية معاملة الهواء والسيطرة المتزامنة على درجة الحرارة والرطوبة والنقاوة وطريقة توزيع الهواء لموافاة متطلبات الراحة لشاغلي الحيز المكييف.</a:t>
            </a:r>
            <a:endPar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ستطيل 18"/>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32"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9" name="صورة 8" descr="ASHRAE.jpg"/>
          <p:cNvPicPr>
            <a:picLocks noChangeAspect="1"/>
          </p:cNvPicPr>
          <p:nvPr/>
        </p:nvPicPr>
        <p:blipFill>
          <a:blip r:embed="rId6" cstate="print"/>
          <a:stretch>
            <a:fillRect/>
          </a:stretch>
        </p:blipFill>
        <p:spPr>
          <a:xfrm>
            <a:off x="6324600" y="1905000"/>
            <a:ext cx="635000" cy="495300"/>
          </a:xfrm>
          <a:prstGeom prst="rect">
            <a:avLst/>
          </a:prstGeom>
        </p:spPr>
      </p:pic>
      <p:pic>
        <p:nvPicPr>
          <p:cNvPr id="10" name="صورة 9" descr="snowflake.jpg"/>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52400" y="3572256"/>
            <a:ext cx="2971800" cy="3209544"/>
          </a:xfrm>
          <a:prstGeom prst="rect">
            <a:avLst/>
          </a:prstGeom>
        </p:spPr>
      </p:pic>
      <p:pic>
        <p:nvPicPr>
          <p:cNvPr id="11" name="صورة 10" descr="snowflake.jpg"/>
          <p:cNvPicPr>
            <a:picLocks noChangeAspect="1"/>
          </p:cNvPicPr>
          <p:nvPr/>
        </p:nvPicPr>
        <p:blipFill>
          <a:blip r:embed="rId7">
            <a:clrChange>
              <a:clrFrom>
                <a:srgbClr val="FFFFFF"/>
              </a:clrFrom>
              <a:clrTo>
                <a:srgbClr val="FFFFFF">
                  <a:alpha val="0"/>
                </a:srgbClr>
              </a:clrTo>
            </a:clrChange>
            <a:duotone>
              <a:prstClr val="black"/>
              <a:schemeClr val="accent2">
                <a:tint val="45000"/>
                <a:satMod val="400000"/>
              </a:schemeClr>
            </a:duotone>
          </a:blip>
          <a:srcRect l="48718"/>
          <a:stretch>
            <a:fillRect/>
          </a:stretch>
        </p:blipFill>
        <p:spPr>
          <a:xfrm>
            <a:off x="1600200" y="3581400"/>
            <a:ext cx="1524000" cy="3209544"/>
          </a:xfrm>
          <a:prstGeom prst="rect">
            <a:avLst/>
          </a:prstGeom>
        </p:spPr>
      </p:pic>
      <p:pic>
        <p:nvPicPr>
          <p:cNvPr id="14" name="صورة 13" descr="FSD (5039).png"/>
          <p:cNvPicPr>
            <a:picLocks noChangeAspect="1"/>
          </p:cNvPicPr>
          <p:nvPr/>
        </p:nvPicPr>
        <p:blipFill>
          <a:blip r:embed="rId8"/>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descr="bv10148.jpg"/>
          <p:cNvPicPr>
            <a:picLocks noChangeAspect="1"/>
          </p:cNvPicPr>
          <p:nvPr/>
        </p:nvPicPr>
        <p:blipFill>
          <a:blip r:embed="rId3"/>
          <a:stretch>
            <a:fillRect/>
          </a:stretch>
        </p:blipFill>
        <p:spPr>
          <a:xfrm>
            <a:off x="0" y="0"/>
            <a:ext cx="9144000" cy="6858000"/>
          </a:xfrm>
          <a:prstGeom prst="rect">
            <a:avLst/>
          </a:prstGeom>
        </p:spPr>
      </p:pic>
      <p:grpSp>
        <p:nvGrpSpPr>
          <p:cNvPr id="19" name="مجموعة 18"/>
          <p:cNvGrpSpPr/>
          <p:nvPr/>
        </p:nvGrpSpPr>
        <p:grpSpPr>
          <a:xfrm>
            <a:off x="914400" y="1219200"/>
            <a:ext cx="7183471" cy="5334000"/>
            <a:chOff x="284129" y="1219200"/>
            <a:chExt cx="7183471" cy="5334000"/>
          </a:xfrm>
          <a:effectLst/>
        </p:grpSpPr>
        <p:pic>
          <p:nvPicPr>
            <p:cNvPr id="5" name="صورة 4" descr="AC_Layout.jpg"/>
            <p:cNvPicPr>
              <a:picLocks noChangeAspect="1"/>
            </p:cNvPicPr>
            <p:nvPr/>
          </p:nvPicPr>
          <p:blipFill>
            <a:blip r:embed="rId4"/>
            <a:srcRect t="11080" b="10127"/>
            <a:stretch>
              <a:fillRect/>
            </a:stretch>
          </p:blipFill>
          <p:spPr>
            <a:xfrm>
              <a:off x="284129" y="1219200"/>
              <a:ext cx="7086600" cy="5334000"/>
            </a:xfrm>
            <a:prstGeom prst="roundRect">
              <a:avLst>
                <a:gd name="adj" fmla="val 8594"/>
              </a:avLst>
            </a:prstGeom>
            <a:solidFill>
              <a:srgbClr val="FFFFFF">
                <a:shade val="85000"/>
              </a:srgbClr>
            </a:solidFill>
            <a:ln>
              <a:noFill/>
            </a:ln>
            <a:effectLst/>
          </p:spPr>
        </p:pic>
        <p:pic>
          <p:nvPicPr>
            <p:cNvPr id="11" name="صورة 10" descr="AC_Layout.jpg"/>
            <p:cNvPicPr>
              <a:picLocks noChangeAspect="1"/>
            </p:cNvPicPr>
            <p:nvPr/>
          </p:nvPicPr>
          <p:blipFill>
            <a:blip r:embed="rId4"/>
            <a:srcRect r="74713" b="87161"/>
            <a:stretch>
              <a:fillRect/>
            </a:stretch>
          </p:blipFill>
          <p:spPr>
            <a:xfrm>
              <a:off x="4724400" y="2728913"/>
              <a:ext cx="2199290" cy="521494"/>
            </a:xfrm>
            <a:prstGeom prst="rect">
              <a:avLst/>
            </a:prstGeom>
            <a:ln>
              <a:noFill/>
            </a:ln>
            <a:effectLst/>
          </p:spPr>
        </p:pic>
        <p:sp>
          <p:nvSpPr>
            <p:cNvPr id="12" name="مربع نص 11"/>
            <p:cNvSpPr txBox="1"/>
            <p:nvPr/>
          </p:nvSpPr>
          <p:spPr>
            <a:xfrm>
              <a:off x="6474722" y="1772841"/>
              <a:ext cx="938077" cy="523220"/>
            </a:xfrm>
            <a:prstGeom prst="rect">
              <a:avLst/>
            </a:prstGeom>
            <a:noFill/>
          </p:spPr>
          <p:txBody>
            <a:bodyPr wrap="none" rtlCol="0">
              <a:spAutoFit/>
            </a:bodyPr>
            <a:lstStyle/>
            <a:p>
              <a:r>
                <a:rPr lang="ar-SA" sz="2800" b="1" dirty="0" smtClean="0"/>
                <a:t>المبخر</a:t>
              </a:r>
              <a:endParaRPr lang="en-US" sz="2800" b="1" dirty="0"/>
            </a:p>
          </p:txBody>
        </p:sp>
        <p:sp>
          <p:nvSpPr>
            <p:cNvPr id="13" name="مربع نص 12"/>
            <p:cNvSpPr txBox="1"/>
            <p:nvPr/>
          </p:nvSpPr>
          <p:spPr>
            <a:xfrm>
              <a:off x="512729" y="5423297"/>
              <a:ext cx="997389" cy="523220"/>
            </a:xfrm>
            <a:prstGeom prst="rect">
              <a:avLst/>
            </a:prstGeom>
            <a:noFill/>
          </p:spPr>
          <p:txBody>
            <a:bodyPr wrap="none" rtlCol="0">
              <a:spAutoFit/>
            </a:bodyPr>
            <a:lstStyle/>
            <a:p>
              <a:r>
                <a:rPr lang="ar-SA" sz="2800" b="1" dirty="0" smtClean="0"/>
                <a:t>المكثف</a:t>
              </a:r>
              <a:endParaRPr lang="en-US" sz="2800" b="1" dirty="0"/>
            </a:p>
          </p:txBody>
        </p:sp>
        <p:sp>
          <p:nvSpPr>
            <p:cNvPr id="14" name="مربع نص 13"/>
            <p:cNvSpPr txBox="1"/>
            <p:nvPr/>
          </p:nvSpPr>
          <p:spPr>
            <a:xfrm>
              <a:off x="6393267" y="5336381"/>
              <a:ext cx="1074333" cy="523220"/>
            </a:xfrm>
            <a:prstGeom prst="rect">
              <a:avLst/>
            </a:prstGeom>
            <a:noFill/>
          </p:spPr>
          <p:txBody>
            <a:bodyPr wrap="none" rtlCol="0">
              <a:spAutoFit/>
            </a:bodyPr>
            <a:lstStyle/>
            <a:p>
              <a:r>
                <a:rPr lang="ar-SA" sz="2800" b="1" dirty="0" smtClean="0"/>
                <a:t>المجفف</a:t>
              </a:r>
              <a:endParaRPr lang="en-US" sz="2800" b="1" dirty="0"/>
            </a:p>
          </p:txBody>
        </p:sp>
        <p:sp>
          <p:nvSpPr>
            <p:cNvPr id="15" name="مربع نص 14"/>
            <p:cNvSpPr txBox="1"/>
            <p:nvPr/>
          </p:nvSpPr>
          <p:spPr>
            <a:xfrm>
              <a:off x="4845619" y="2728913"/>
              <a:ext cx="1582484" cy="523220"/>
            </a:xfrm>
            <a:prstGeom prst="rect">
              <a:avLst/>
            </a:prstGeom>
            <a:noFill/>
          </p:spPr>
          <p:txBody>
            <a:bodyPr wrap="none" rtlCol="0">
              <a:spAutoFit/>
            </a:bodyPr>
            <a:lstStyle/>
            <a:p>
              <a:r>
                <a:rPr lang="ar-SA" sz="2800" b="1" dirty="0" smtClean="0"/>
                <a:t>صمام التمدد</a:t>
              </a:r>
              <a:endParaRPr lang="en-US" sz="2800" b="1" dirty="0"/>
            </a:p>
          </p:txBody>
        </p:sp>
        <p:sp>
          <p:nvSpPr>
            <p:cNvPr id="16" name="مربع نص 15"/>
            <p:cNvSpPr txBox="1"/>
            <p:nvPr/>
          </p:nvSpPr>
          <p:spPr>
            <a:xfrm>
              <a:off x="817529" y="4038600"/>
              <a:ext cx="1091966" cy="523220"/>
            </a:xfrm>
            <a:prstGeom prst="rect">
              <a:avLst/>
            </a:prstGeom>
            <a:noFill/>
          </p:spPr>
          <p:txBody>
            <a:bodyPr wrap="none" rtlCol="0">
              <a:spAutoFit/>
            </a:bodyPr>
            <a:lstStyle/>
            <a:p>
              <a:r>
                <a:rPr lang="ar-SA" sz="2800" b="1" dirty="0" smtClean="0"/>
                <a:t>الضاغط</a:t>
              </a:r>
              <a:endParaRPr lang="en-US" sz="2800" b="1" dirty="0"/>
            </a:p>
          </p:txBody>
        </p:sp>
        <p:sp>
          <p:nvSpPr>
            <p:cNvPr id="17" name="مربع نص 16"/>
            <p:cNvSpPr txBox="1"/>
            <p:nvPr/>
          </p:nvSpPr>
          <p:spPr>
            <a:xfrm>
              <a:off x="2401962" y="1599009"/>
              <a:ext cx="957313" cy="523220"/>
            </a:xfrm>
            <a:prstGeom prst="rect">
              <a:avLst/>
            </a:prstGeom>
            <a:noFill/>
          </p:spPr>
          <p:txBody>
            <a:bodyPr wrap="none" rtlCol="0">
              <a:spAutoFit/>
            </a:bodyPr>
            <a:lstStyle/>
            <a:p>
              <a:r>
                <a:rPr lang="ar-SA" sz="2800" b="1" dirty="0" smtClean="0"/>
                <a:t>البصلة</a:t>
              </a:r>
              <a:endParaRPr lang="en-US" sz="2800" b="1" dirty="0"/>
            </a:p>
          </p:txBody>
        </p:sp>
      </p:grpSp>
      <p:sp>
        <p:nvSpPr>
          <p:cNvPr id="21" name="مستطيل 20"/>
          <p:cNvSpPr/>
          <p:nvPr/>
        </p:nvSpPr>
        <p:spPr>
          <a:xfrm flipV="1">
            <a:off x="3733798" y="6705600"/>
            <a:ext cx="685798" cy="76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مربع نص 21"/>
          <p:cNvSpPr txBox="1"/>
          <p:nvPr/>
        </p:nvSpPr>
        <p:spPr>
          <a:xfrm>
            <a:off x="4977242" y="6564868"/>
            <a:ext cx="1728358" cy="369332"/>
          </a:xfrm>
          <a:prstGeom prst="rect">
            <a:avLst/>
          </a:prstGeom>
          <a:noFill/>
        </p:spPr>
        <p:txBody>
          <a:bodyPr wrap="square" rtlCol="0">
            <a:spAutoFit/>
          </a:bodyPr>
          <a:lstStyle/>
          <a:p>
            <a:r>
              <a:rPr lang="ar-SA" b="1" dirty="0" smtClean="0">
                <a:solidFill>
                  <a:schemeClr val="bg1"/>
                </a:solidFill>
              </a:rPr>
              <a:t>مجرى الضغ</a:t>
            </a:r>
            <a:r>
              <a:rPr lang="ar-IQ" b="1" dirty="0" smtClean="0">
                <a:solidFill>
                  <a:schemeClr val="bg1"/>
                </a:solidFill>
              </a:rPr>
              <a:t>ـ</a:t>
            </a:r>
            <a:r>
              <a:rPr lang="ar-SA" b="1" dirty="0" smtClean="0">
                <a:solidFill>
                  <a:schemeClr val="bg1"/>
                </a:solidFill>
              </a:rPr>
              <a:t>ط العالي</a:t>
            </a:r>
            <a:endParaRPr lang="en-US" b="1" dirty="0">
              <a:solidFill>
                <a:schemeClr val="bg1"/>
              </a:solidFill>
            </a:endParaRPr>
          </a:p>
        </p:txBody>
      </p:sp>
      <p:sp>
        <p:nvSpPr>
          <p:cNvPr id="23" name="مربع نص 22"/>
          <p:cNvSpPr txBox="1"/>
          <p:nvPr/>
        </p:nvSpPr>
        <p:spPr>
          <a:xfrm>
            <a:off x="1752598" y="6564868"/>
            <a:ext cx="1818126" cy="369332"/>
          </a:xfrm>
          <a:prstGeom prst="rect">
            <a:avLst/>
          </a:prstGeom>
          <a:noFill/>
        </p:spPr>
        <p:txBody>
          <a:bodyPr wrap="none" rtlCol="0">
            <a:spAutoFit/>
          </a:bodyPr>
          <a:lstStyle/>
          <a:p>
            <a:r>
              <a:rPr lang="ar-SA" b="1" dirty="0" smtClean="0">
                <a:solidFill>
                  <a:schemeClr val="bg1"/>
                </a:solidFill>
              </a:rPr>
              <a:t>مجرى الضغ</a:t>
            </a:r>
            <a:r>
              <a:rPr lang="ar-IQ" b="1" dirty="0" smtClean="0">
                <a:solidFill>
                  <a:schemeClr val="bg1"/>
                </a:solidFill>
              </a:rPr>
              <a:t>ـ</a:t>
            </a:r>
            <a:r>
              <a:rPr lang="ar-SA" b="1" dirty="0" smtClean="0">
                <a:solidFill>
                  <a:schemeClr val="bg1"/>
                </a:solidFill>
              </a:rPr>
              <a:t>ط الواطئ</a:t>
            </a:r>
            <a:endParaRPr lang="en-US" b="1" dirty="0">
              <a:solidFill>
                <a:schemeClr val="bg1"/>
              </a:solidFill>
            </a:endParaRPr>
          </a:p>
        </p:txBody>
      </p:sp>
      <p:sp>
        <p:nvSpPr>
          <p:cNvPr id="26" name="مستطيل 25"/>
          <p:cNvSpPr/>
          <p:nvPr/>
        </p:nvSpPr>
        <p:spPr>
          <a:xfrm>
            <a:off x="914400" y="6705600"/>
            <a:ext cx="685798" cy="76200"/>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مربع نص 17"/>
          <p:cNvSpPr txBox="1"/>
          <p:nvPr/>
        </p:nvSpPr>
        <p:spPr>
          <a:xfrm>
            <a:off x="0" y="152400"/>
            <a:ext cx="91440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تكييف السيارة</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 air – conditioning  </a:t>
            </a:r>
            <a:endPar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مربع نص 23"/>
          <p:cNvSpPr txBox="1"/>
          <p:nvPr/>
        </p:nvSpPr>
        <p:spPr>
          <a:xfrm>
            <a:off x="727914" y="818346"/>
            <a:ext cx="7948010" cy="477054"/>
          </a:xfrm>
          <a:prstGeom prst="rect">
            <a:avLst/>
          </a:prstGeom>
          <a:noFill/>
        </p:spPr>
        <p:txBody>
          <a:bodyPr wrap="none" rtlCol="0">
            <a:spAutoFit/>
          </a:bodyPr>
          <a:lstStyle/>
          <a:p>
            <a:r>
              <a:rPr lang="ar-SA" sz="25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يمكن تمثيل مكونات الدائرة الميكانيكية لجهاز تكييف السيارة بالرسم التالي: </a:t>
            </a:r>
            <a:endParaRPr lang="en-US" sz="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5" name="مستطيل 24"/>
          <p:cNvSpPr/>
          <p:nvPr/>
        </p:nvSpPr>
        <p:spPr>
          <a:xfrm>
            <a:off x="774586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7" name="Picture 8" descr="C:\Documents and Settings\Admin\Desktop\6929 Best PNG 2009\FSD (5611).png">
            <a:hlinkClick r:id="rId5" action="ppaction://hlinksldjump"/>
          </p:cNvPr>
          <p:cNvPicPr>
            <a:picLocks noChangeAspect="1" noChangeArrowheads="1"/>
          </p:cNvPicPr>
          <p:nvPr/>
        </p:nvPicPr>
        <p:blipFill>
          <a:blip r:embed="rId6"/>
          <a:srcRect/>
          <a:stretch>
            <a:fillRect/>
          </a:stretch>
        </p:blipFill>
        <p:spPr bwMode="auto">
          <a:xfrm>
            <a:off x="8305800" y="5715000"/>
            <a:ext cx="838200" cy="838200"/>
          </a:xfrm>
          <a:prstGeom prst="rect">
            <a:avLst/>
          </a:prstGeom>
          <a:noFill/>
        </p:spPr>
      </p:pic>
      <p:pic>
        <p:nvPicPr>
          <p:cNvPr id="28" name="صورة 27"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v10148.jpg"/>
          <p:cNvPicPr>
            <a:picLocks noChangeAspect="1"/>
          </p:cNvPicPr>
          <p:nvPr/>
        </p:nvPicPr>
        <p:blipFill>
          <a:blip r:embed="rId3"/>
          <a:stretch>
            <a:fillRect/>
          </a:stretch>
        </p:blipFill>
        <p:spPr>
          <a:xfrm>
            <a:off x="0" y="0"/>
            <a:ext cx="9144000" cy="6858000"/>
          </a:xfrm>
          <a:prstGeom prst="rect">
            <a:avLst/>
          </a:prstGeom>
        </p:spPr>
      </p:pic>
      <p:sp>
        <p:nvSpPr>
          <p:cNvPr id="12" name="مربع نص 11"/>
          <p:cNvSpPr txBox="1"/>
          <p:nvPr/>
        </p:nvSpPr>
        <p:spPr>
          <a:xfrm>
            <a:off x="228600" y="228600"/>
            <a:ext cx="89154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a:r>
              <a:rPr lang="ar-IQ"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تكييف السيارة</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Car air – conditioning  </a:t>
            </a:r>
            <a:endPar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مربع نص 12"/>
          <p:cNvSpPr txBox="1"/>
          <p:nvPr/>
        </p:nvSpPr>
        <p:spPr>
          <a:xfrm>
            <a:off x="838200" y="1219200"/>
            <a:ext cx="7848600" cy="5016758"/>
          </a:xfrm>
          <a:prstGeom prst="rect">
            <a:avLst/>
          </a:prstGeom>
          <a:noFill/>
        </p:spPr>
        <p:txBody>
          <a:bodyPr wrap="square" rtlCol="0">
            <a:spAutoFit/>
          </a:bodyPr>
          <a:lstStyle/>
          <a:p>
            <a:pPr algn="just" rtl="1"/>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يعتمد التكييف على دورة انضغاط البخار حيث يقوم الضاغط بضغط بخار مائع التبريد ثم يدفعه عبر أنبوب الطرد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Discharge</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إلى المكثف حيث يتكاثف البخار متحولا إلى سائل داخل المكثف وبعدها يمر مائع التبريد السائل عبر صمام التمدد ثم إلى المبخر.</a:t>
            </a:r>
          </a:p>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التبخر يحدث من جراء الضغط المنخفض في المبخر والهواء يبرد نتيجة لامتصاص الحرارة من قبل مائع التبريد أثناء تبخره في المبخر والبخار يسحب إلى الضاغط وتعاد الدورة من جديد</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ويمكن تمثيل الدورة على مخطط الضغط والمحتوى الحراري. </a:t>
            </a:r>
            <a:endPar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bv10148.jpg"/>
          <p:cNvPicPr>
            <a:picLocks noChangeAspect="1"/>
          </p:cNvPicPr>
          <p:nvPr/>
        </p:nvPicPr>
        <p:blipFill>
          <a:blip r:embed="rId3"/>
          <a:stretch>
            <a:fillRect/>
          </a:stretch>
        </p:blipFill>
        <p:spPr>
          <a:xfrm>
            <a:off x="0" y="0"/>
            <a:ext cx="9144000" cy="6858000"/>
          </a:xfrm>
          <a:prstGeom prst="rect">
            <a:avLst/>
          </a:prstGeom>
        </p:spPr>
      </p:pic>
      <p:pic>
        <p:nvPicPr>
          <p:cNvPr id="3" name="Picture 4"/>
          <p:cNvPicPr>
            <a:picLocks noChangeAspect="1" noChangeArrowheads="1"/>
          </p:cNvPicPr>
          <p:nvPr/>
        </p:nvPicPr>
        <p:blipFill>
          <a:blip r:embed="rId4">
            <a:lum bright="10000" contrast="20000"/>
          </a:blip>
          <a:srcRect l="25000" t="16667" r="10156" b="15077"/>
          <a:stretch>
            <a:fillRect/>
          </a:stretch>
        </p:blipFill>
        <p:spPr bwMode="auto">
          <a:xfrm>
            <a:off x="150314" y="1066800"/>
            <a:ext cx="5183686" cy="5257800"/>
          </a:xfrm>
          <a:prstGeom prst="round2DiagRect">
            <a:avLst>
              <a:gd name="adj1" fmla="val 16667"/>
              <a:gd name="adj2" fmla="val 0"/>
            </a:avLst>
          </a:prstGeom>
          <a:ln w="19050" cap="sq">
            <a:solidFill>
              <a:schemeClr val="tx1"/>
            </a:solidFill>
            <a:miter lim="800000"/>
          </a:ln>
          <a:effectLst>
            <a:outerShdw blurRad="50800" dist="38100" dir="5400000" algn="t" rotWithShape="0">
              <a:prstClr val="black">
                <a:alpha val="40000"/>
              </a:prstClr>
            </a:outerShdw>
          </a:effectLst>
        </p:spPr>
      </p:pic>
      <p:sp>
        <p:nvSpPr>
          <p:cNvPr id="4" name="مستطيل 3"/>
          <p:cNvSpPr/>
          <p:nvPr/>
        </p:nvSpPr>
        <p:spPr>
          <a:xfrm>
            <a:off x="2895600" y="457200"/>
            <a:ext cx="5887174"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 </a:t>
            </a:r>
            <a:r>
              <a:rPr lang="ar-SA"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تمثيل دائرة التبريد على مخطط</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3"/>
          <p:cNvPicPr>
            <a:picLocks noChangeAspect="1" noChangeArrowheads="1"/>
          </p:cNvPicPr>
          <p:nvPr/>
        </p:nvPicPr>
        <p:blipFill>
          <a:blip r:embed="rId5">
            <a:lum bright="-10000" contrast="20000"/>
          </a:blip>
          <a:srcRect l="56846" t="30208" r="3125" b="35307"/>
          <a:stretch>
            <a:fillRect/>
          </a:stretch>
        </p:blipFill>
        <p:spPr bwMode="auto">
          <a:xfrm>
            <a:off x="5450840" y="2209800"/>
            <a:ext cx="3540760" cy="3124200"/>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p:spPr>
      </p:pic>
      <p:sp>
        <p:nvSpPr>
          <p:cNvPr id="7" name="مستطيل 6"/>
          <p:cNvSpPr/>
          <p:nvPr/>
        </p:nvSpPr>
        <p:spPr>
          <a:xfrm>
            <a:off x="329901" y="6031468"/>
            <a:ext cx="1803699"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المحتوى الحراري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t>
            </a:r>
            <a:endParaRPr lang="ar-SA"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مستطيل 7"/>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6"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8" descr="C:\Documents and Settings\Admin\Desktop\6929 Best PNG 2009\FSD (5611).png">
            <a:hlinkClick r:id="rId6" action="ppaction://hlinksldjump"/>
          </p:cNvPr>
          <p:cNvPicPr>
            <a:picLocks noChangeAspect="1" noChangeArrowheads="1"/>
          </p:cNvPicPr>
          <p:nvPr/>
        </p:nvPicPr>
        <p:blipFill>
          <a:blip r:embed="rId7"/>
          <a:srcRect/>
          <a:stretch>
            <a:fillRect/>
          </a:stretch>
        </p:blipFill>
        <p:spPr bwMode="auto">
          <a:xfrm>
            <a:off x="8305800" y="6019800"/>
            <a:ext cx="838200" cy="838200"/>
          </a:xfrm>
          <a:prstGeom prst="rect">
            <a:avLst/>
          </a:prstGeom>
          <a:noFill/>
        </p:spPr>
      </p:pic>
      <p:pic>
        <p:nvPicPr>
          <p:cNvPr id="9" name="صورة 8" descr="FSD (5039).png"/>
          <p:cNvPicPr>
            <a:picLocks noChangeAspect="1"/>
          </p:cNvPicPr>
          <p:nvPr/>
        </p:nvPicPr>
        <p:blipFill>
          <a:blip r:embed="rId8"/>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صورة 9" descr="bv10148.jpg"/>
          <p:cNvPicPr>
            <a:picLocks noChangeAspect="1"/>
          </p:cNvPicPr>
          <p:nvPr/>
        </p:nvPicPr>
        <p:blipFill>
          <a:blip r:embed="rId3"/>
          <a:stretch>
            <a:fillRect/>
          </a:stretch>
        </p:blipFill>
        <p:spPr>
          <a:xfrm>
            <a:off x="0" y="0"/>
            <a:ext cx="9144000" cy="6858000"/>
          </a:xfrm>
          <a:prstGeom prst="rect">
            <a:avLst/>
          </a:prstGeom>
        </p:spPr>
      </p:pic>
      <p:sp>
        <p:nvSpPr>
          <p:cNvPr id="4" name="مستطيل 3"/>
          <p:cNvSpPr/>
          <p:nvPr/>
        </p:nvSpPr>
        <p:spPr>
          <a:xfrm>
            <a:off x="1143000" y="228600"/>
            <a:ext cx="7639774"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الضغوط ودرجات الحرارة لدورة تكييف السيارة </a:t>
            </a:r>
            <a:endParaRPr lang="ar-SA"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مستطيل 7"/>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1026" name="Picture 2"/>
          <p:cNvPicPr>
            <a:picLocks noChangeAspect="1" noChangeArrowheads="1"/>
          </p:cNvPicPr>
          <p:nvPr/>
        </p:nvPicPr>
        <p:blipFill>
          <a:blip r:embed="rId6">
            <a:clrChange>
              <a:clrFrom>
                <a:srgbClr val="FFFFCC"/>
              </a:clrFrom>
              <a:clrTo>
                <a:srgbClr val="FFFFCC">
                  <a:alpha val="0"/>
                </a:srgbClr>
              </a:clrTo>
            </a:clrChange>
          </a:blip>
          <a:srcRect l="20185" t="15625" r="20981" b="15625"/>
          <a:stretch>
            <a:fillRect/>
          </a:stretch>
        </p:blipFill>
        <p:spPr bwMode="auto">
          <a:xfrm>
            <a:off x="1066800" y="1524000"/>
            <a:ext cx="6629400" cy="4114800"/>
          </a:xfrm>
          <a:prstGeom prst="rect">
            <a:avLst/>
          </a:prstGeom>
          <a:noFill/>
          <a:ln w="9525">
            <a:noFill/>
            <a:miter lim="800000"/>
            <a:headEnd/>
            <a:tailEnd/>
          </a:ln>
          <a:effectLst/>
        </p:spPr>
      </p:pic>
      <p:sp>
        <p:nvSpPr>
          <p:cNvPr id="12" name="مستطيل 11"/>
          <p:cNvSpPr/>
          <p:nvPr/>
        </p:nvSpPr>
        <p:spPr>
          <a:xfrm>
            <a:off x="6400800" y="1600200"/>
            <a:ext cx="1665841" cy="954107"/>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P2=15 bar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T2=70 c °</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ستطيل 12"/>
          <p:cNvSpPr/>
          <p:nvPr/>
        </p:nvSpPr>
        <p:spPr>
          <a:xfrm>
            <a:off x="0" y="1066800"/>
            <a:ext cx="1725152" cy="954107"/>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P3=15 bar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T3=62 c °</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مستطيل 13"/>
          <p:cNvSpPr/>
          <p:nvPr/>
        </p:nvSpPr>
        <p:spPr>
          <a:xfrm>
            <a:off x="1219200" y="5294293"/>
            <a:ext cx="1524776" cy="954107"/>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P4=2 bar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T4= -3 c °</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مستطيل 14"/>
          <p:cNvSpPr/>
          <p:nvPr/>
        </p:nvSpPr>
        <p:spPr>
          <a:xfrm>
            <a:off x="7543800" y="4038600"/>
            <a:ext cx="1564852" cy="954107"/>
          </a:xfrm>
          <a:prstGeom prst="rect">
            <a:avLst/>
          </a:prstGeom>
          <a:noFill/>
        </p:spPr>
        <p:txBody>
          <a:bodyPr wrap="none" lIns="91440" tIns="45720" rIns="91440" bIns="45720">
            <a:spAutoFit/>
          </a:bodyPr>
          <a:lstStyle/>
          <a:p>
            <a:pPr algn="ct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P1= 4 bar</a:t>
            </a: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T1=10 c °</a:t>
            </a:r>
            <a:endParaRPr lang="ar-SA"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شكل بيضاوي 15"/>
          <p:cNvSpPr/>
          <p:nvPr/>
        </p:nvSpPr>
        <p:spPr>
          <a:xfrm>
            <a:off x="5562600" y="2133600"/>
            <a:ext cx="457200"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Arial Black" pitchFamily="34" charset="0"/>
              </a:rPr>
              <a:t>2</a:t>
            </a:r>
            <a:endParaRPr lang="en-US" b="1" dirty="0">
              <a:solidFill>
                <a:sysClr val="windowText" lastClr="000000"/>
              </a:solidFill>
              <a:latin typeface="Arial Black" pitchFamily="34" charset="0"/>
            </a:endParaRPr>
          </a:p>
        </p:txBody>
      </p:sp>
      <p:sp>
        <p:nvSpPr>
          <p:cNvPr id="17" name="شكل بيضاوي 16"/>
          <p:cNvSpPr/>
          <p:nvPr/>
        </p:nvSpPr>
        <p:spPr>
          <a:xfrm>
            <a:off x="1752600" y="4648200"/>
            <a:ext cx="457200"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Arial Black" pitchFamily="34" charset="0"/>
              </a:rPr>
              <a:t>4</a:t>
            </a:r>
            <a:endParaRPr lang="en-US" b="1" dirty="0">
              <a:solidFill>
                <a:sysClr val="windowText" lastClr="000000"/>
              </a:solidFill>
              <a:latin typeface="Arial Black" pitchFamily="34" charset="0"/>
            </a:endParaRPr>
          </a:p>
        </p:txBody>
      </p:sp>
      <p:sp>
        <p:nvSpPr>
          <p:cNvPr id="18" name="شكل بيضاوي 17"/>
          <p:cNvSpPr/>
          <p:nvPr/>
        </p:nvSpPr>
        <p:spPr>
          <a:xfrm>
            <a:off x="685800" y="2133600"/>
            <a:ext cx="457200"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Arial Black" pitchFamily="34" charset="0"/>
              </a:rPr>
              <a:t>3</a:t>
            </a:r>
            <a:endParaRPr lang="en-US" b="1" dirty="0">
              <a:solidFill>
                <a:sysClr val="windowText" lastClr="000000"/>
              </a:solidFill>
              <a:latin typeface="Arial Black" pitchFamily="34" charset="0"/>
            </a:endParaRPr>
          </a:p>
        </p:txBody>
      </p:sp>
      <p:sp>
        <p:nvSpPr>
          <p:cNvPr id="19" name="شكل بيضاوي 18"/>
          <p:cNvSpPr/>
          <p:nvPr/>
        </p:nvSpPr>
        <p:spPr>
          <a:xfrm>
            <a:off x="6858000" y="4267200"/>
            <a:ext cx="457200" cy="381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latin typeface="Arial Black" pitchFamily="34" charset="0"/>
              </a:rPr>
              <a:t>1</a:t>
            </a:r>
            <a:endParaRPr lang="en-US" b="1" dirty="0">
              <a:solidFill>
                <a:sysClr val="windowText" lastClr="000000"/>
              </a:solidFill>
              <a:latin typeface="Arial Black" pitchFamily="34" charset="0"/>
            </a:endParaRPr>
          </a:p>
        </p:txBody>
      </p:sp>
      <p:pic>
        <p:nvPicPr>
          <p:cNvPr id="20" name="صورة 19" descr="FSD (5039).png"/>
          <p:cNvPicPr>
            <a:picLocks noChangeAspect="1"/>
          </p:cNvPicPr>
          <p:nvPr/>
        </p:nvPicPr>
        <p:blipFill>
          <a:blip r:embed="rId7"/>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bv10148.jpg"/>
          <p:cNvPicPr>
            <a:picLocks noChangeAspect="1"/>
          </p:cNvPicPr>
          <p:nvPr/>
        </p:nvPicPr>
        <p:blipFill>
          <a:blip r:embed="rId3"/>
          <a:stretch>
            <a:fillRect/>
          </a:stretch>
        </p:blipFill>
        <p:spPr>
          <a:xfrm>
            <a:off x="0" y="0"/>
            <a:ext cx="9144000" cy="6858000"/>
          </a:xfrm>
          <a:prstGeom prst="rect">
            <a:avLst/>
          </a:prstGeom>
        </p:spPr>
      </p:pic>
      <p:sp>
        <p:nvSpPr>
          <p:cNvPr id="2" name="مستطيل 1"/>
          <p:cNvSpPr/>
          <p:nvPr/>
        </p:nvSpPr>
        <p:spPr>
          <a:xfrm>
            <a:off x="2209800" y="152400"/>
            <a:ext cx="6747360" cy="923330"/>
          </a:xfrm>
          <a:prstGeom prst="rect">
            <a:avLst/>
          </a:prstGeom>
          <a:noFill/>
        </p:spPr>
        <p:txBody>
          <a:bodyPr wrap="none" lIns="91440" tIns="45720" rIns="91440" bIns="45720">
            <a:spAutoFit/>
          </a:bodyPr>
          <a:lstStyle/>
          <a:p>
            <a:pPr algn="ctr"/>
            <a:r>
              <a:rPr lang="ar-SA" sz="5400" b="1" cap="all" spc="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أجزاء دورة التبريد الأساسية:</a:t>
            </a:r>
            <a:endParaRPr lang="ar-SA" sz="5400" b="1" cap="all" spc="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مستطيل 2"/>
          <p:cNvSpPr/>
          <p:nvPr/>
        </p:nvSpPr>
        <p:spPr>
          <a:xfrm>
            <a:off x="160106" y="1543883"/>
            <a:ext cx="8907695" cy="424731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0" indent="-914400" algn="r" rtl="1">
              <a:buAutoNum type="arabicPeriod"/>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sldjump"/>
              </a:rPr>
              <a:t>الضاغط</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sldjump"/>
              </a:rPr>
              <a:t>Compressor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914400" indent="-914400" algn="r" rtl="1">
              <a:buAutoNum type="arabicPeriod"/>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ction="ppaction://hlinksldjump"/>
              </a:rPr>
              <a:t>المكثف</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ction="ppaction://hlinksldjump"/>
              </a:rPr>
              <a:t>Condenser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914400" indent="-914400" algn="r" rtl="1">
              <a:buAutoNum type="arabicPeriod"/>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ction="ppaction://hlinksldjump"/>
              </a:rPr>
              <a:t>المجفف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ction="ppaction://hlinksldjump"/>
              </a:rPr>
              <a:t>Receiver dryer</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914400" indent="-914400" algn="r" rtl="1">
              <a:buAutoNum type="arabicPeriod"/>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ction="ppaction://hlinksldjump"/>
              </a:rPr>
              <a:t>صمام التمدد</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ction="ppaction://hlinksldjump"/>
              </a:rPr>
              <a:t>Expansion valve </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914400" indent="-914400" algn="r" rtl="1">
              <a:buAutoNum type="arabicPeriod"/>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8" action="ppaction://hlinksldjump"/>
              </a:rPr>
              <a:t>المبخر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8" action="ppaction://hlinksldjump"/>
              </a:rPr>
              <a:t>Evaporator</a:t>
            </a: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5" name="مستطيل 4"/>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9"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8" descr="C:\Documents and Settings\Admin\Desktop\6929 Best PNG 2009\FSD (5611).png">
            <a:hlinkClick r:id="rId9" action="ppaction://hlinksldjump"/>
          </p:cNvPr>
          <p:cNvPicPr>
            <a:picLocks noChangeAspect="1" noChangeArrowheads="1"/>
          </p:cNvPicPr>
          <p:nvPr/>
        </p:nvPicPr>
        <p:blipFill>
          <a:blip r:embed="rId10"/>
          <a:srcRect/>
          <a:stretch>
            <a:fillRect/>
          </a:stretch>
        </p:blipFill>
        <p:spPr bwMode="auto">
          <a:xfrm>
            <a:off x="8305800" y="6019800"/>
            <a:ext cx="838200" cy="838200"/>
          </a:xfrm>
          <a:prstGeom prst="rect">
            <a:avLst/>
          </a:prstGeom>
          <a:noFill/>
        </p:spPr>
      </p:pic>
      <p:pic>
        <p:nvPicPr>
          <p:cNvPr id="7" name="صورة 6" descr="FSD (5039).png"/>
          <p:cNvPicPr>
            <a:picLocks noChangeAspect="1"/>
          </p:cNvPicPr>
          <p:nvPr/>
        </p:nvPicPr>
        <p:blipFill>
          <a:blip r:embed="rId11"/>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bv10148.jpg"/>
          <p:cNvPicPr>
            <a:picLocks noChangeAspect="1"/>
          </p:cNvPicPr>
          <p:nvPr/>
        </p:nvPicPr>
        <p:blipFill>
          <a:blip r:embed="rId3"/>
          <a:stretch>
            <a:fillRect/>
          </a:stretch>
        </p:blipFill>
        <p:spPr>
          <a:xfrm>
            <a:off x="0" y="0"/>
            <a:ext cx="9144000" cy="6858000"/>
          </a:xfrm>
          <a:prstGeom prst="rect">
            <a:avLst/>
          </a:prstGeom>
        </p:spPr>
      </p:pic>
      <p:sp>
        <p:nvSpPr>
          <p:cNvPr id="4" name="مربع نص 3"/>
          <p:cNvSpPr txBox="1"/>
          <p:nvPr/>
        </p:nvSpPr>
        <p:spPr>
          <a:xfrm>
            <a:off x="533400" y="762000"/>
            <a:ext cx="8077200" cy="5509200"/>
          </a:xfrm>
          <a:prstGeom prst="rect">
            <a:avLst/>
          </a:prstGeom>
          <a:noFill/>
        </p:spPr>
        <p:txBody>
          <a:bodyPr wrap="square" rtlCol="0">
            <a:spAutoFit/>
          </a:bodyPr>
          <a:lstStyle/>
          <a:p>
            <a:pPr algn="just" rtl="1"/>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وهو بمثابة قلب المنظومة وظيفته زيادة ضغط وسيط التبريد من الضغط المنخفض (المبخر) إلى الضغط الأعلى  (المكثف)</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وتوجد هناك أنواع كثيرة من الضواغط المستعملة في دوائر التبريد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مثل الترددية والد ورانية واللولبية والطاردة المركزي لكن الأكثر </a:t>
            </a:r>
            <a:r>
              <a:rPr lang="ar-SA"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اس</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ـــــ</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تخداما في السيارات هو الضاغط المتراوح</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(Swash plate compressor)</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وكما مبين بالرسومات بالصفحة التالية . </a:t>
            </a:r>
            <a:endPar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ويكون مكانه بجانب محرك السيارة  وتوجد عليه فتحات السحب والدفع (</a:t>
            </a:r>
            <a:r>
              <a:rPr lang="ar-SA"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فتحة السحب تكون اكبر من الدفع</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ويأخذ  حركته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عن طريق بكرة (</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Bully</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مربوطة معه وتأخذ البكرة حركتها عن طريق سير (</a:t>
            </a:r>
            <a:r>
              <a:rPr lang="ar-IQ"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قايش</a:t>
            </a:r>
            <a:r>
              <a:rPr lang="ar-IQ"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من محرك السيارة.</a:t>
            </a:r>
          </a:p>
        </p:txBody>
      </p:sp>
      <p:sp>
        <p:nvSpPr>
          <p:cNvPr id="5" name="مستطيل 4"/>
          <p:cNvSpPr/>
          <p:nvPr/>
        </p:nvSpPr>
        <p:spPr>
          <a:xfrm>
            <a:off x="1159342" y="0"/>
            <a:ext cx="7070258" cy="830997"/>
          </a:xfrm>
          <a:prstGeom prst="rect">
            <a:avLst/>
          </a:prstGeom>
        </p:spPr>
        <p:txBody>
          <a:bodyPr wrap="square">
            <a:spAutoFit/>
          </a:bodyPr>
          <a:lstStyle/>
          <a:p>
            <a:pPr marL="914400" indent="-914400" algn="r" rtl="1">
              <a:buAutoNum type="arabicPeriod"/>
            </a:pP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الضاغــط      </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Compressor</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مستطيل 6"/>
          <p:cNvSpPr/>
          <p:nvPr/>
        </p:nvSpPr>
        <p:spPr>
          <a:xfrm>
            <a:off x="7086600" y="6457890"/>
            <a:ext cx="1398140" cy="400110"/>
          </a:xfrm>
          <a:prstGeom prst="rect">
            <a:avLst/>
          </a:prstGeom>
          <a:noFill/>
        </p:spPr>
        <p:txBody>
          <a:bodyPr wrap="none" lIns="91440" tIns="45720" rIns="91440" bIns="45720">
            <a:spAutoFit/>
          </a:bodyPr>
          <a:lstStyle/>
          <a:p>
            <a:pPr algn="ctr"/>
            <a:r>
              <a:rPr lang="ar-IQ"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القائمة الرئيسية</a:t>
            </a:r>
            <a:endParaRPr lang="ar-SA"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8" descr="C:\Documents and Settings\Admin\Desktop\6929 Best PNG 2009\FSD (5611).png">
            <a:hlinkClick r:id="rId4" action="ppaction://hlinksldjump"/>
          </p:cNvPr>
          <p:cNvPicPr>
            <a:picLocks noChangeAspect="1" noChangeArrowheads="1"/>
          </p:cNvPicPr>
          <p:nvPr/>
        </p:nvPicPr>
        <p:blipFill>
          <a:blip r:embed="rId5"/>
          <a:srcRect/>
          <a:stretch>
            <a:fillRect/>
          </a:stretch>
        </p:blipFill>
        <p:spPr bwMode="auto">
          <a:xfrm>
            <a:off x="8305800" y="6019800"/>
            <a:ext cx="838200" cy="838200"/>
          </a:xfrm>
          <a:prstGeom prst="rect">
            <a:avLst/>
          </a:prstGeom>
          <a:noFill/>
        </p:spPr>
      </p:pic>
      <p:pic>
        <p:nvPicPr>
          <p:cNvPr id="9" name="صورة 8" descr="FSD (5039).png"/>
          <p:cNvPicPr>
            <a:picLocks noChangeAspect="1"/>
          </p:cNvPicPr>
          <p:nvPr/>
        </p:nvPicPr>
        <p:blipFill>
          <a:blip r:embed="rId6"/>
          <a:stretch>
            <a:fillRect/>
          </a:stretch>
        </p:blipFill>
        <p:spPr>
          <a:xfrm>
            <a:off x="76200" y="6324600"/>
            <a:ext cx="457200" cy="457200"/>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4"/>
  <p:tag name="ISPRING_ULTRA_SCORM_DURATION" val="3600"/>
  <p:tag name="ISPRING_ULTRA_SCORM_QUIZ_NUMBER" val="0"/>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TotalTime>
  <Words>1442</Words>
  <Application>Microsoft Office PowerPoint</Application>
  <PresentationFormat>عرض على الشاشة (3:4)‏</PresentationFormat>
  <Paragraphs>156</Paragraphs>
  <Slides>28</Slides>
  <Notes>27</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Ahssan Mohammed Ali</dc:creator>
  <cp:lastModifiedBy>ahssan</cp:lastModifiedBy>
  <cp:revision>143</cp:revision>
  <dcterms:created xsi:type="dcterms:W3CDTF">2011-01-30T19:54:29Z</dcterms:created>
  <dcterms:modified xsi:type="dcterms:W3CDTF">2011-02-06T17:51:39Z</dcterms:modified>
</cp:coreProperties>
</file>