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4" r:id="rId2"/>
    <p:sldId id="281" r:id="rId3"/>
    <p:sldId id="282" r:id="rId4"/>
    <p:sldId id="283" r:id="rId5"/>
    <p:sldId id="284" r:id="rId6"/>
    <p:sldId id="285" r:id="rId7"/>
    <p:sldId id="286" r:id="rId8"/>
    <p:sldId id="287" r:id="rId9"/>
    <p:sldId id="258" r:id="rId10"/>
    <p:sldId id="259" r:id="rId11"/>
    <p:sldId id="260" r:id="rId12"/>
    <p:sldId id="261" r:id="rId13"/>
    <p:sldId id="262" r:id="rId14"/>
    <p:sldId id="263" r:id="rId15"/>
    <p:sldId id="264" r:id="rId16"/>
    <p:sldId id="265" r:id="rId17"/>
    <p:sldId id="266"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660"/>
  </p:normalViewPr>
  <p:slideViewPr>
    <p:cSldViewPr>
      <p:cViewPr varScale="1">
        <p:scale>
          <a:sx n="70" d="100"/>
          <a:sy n="70" d="100"/>
        </p:scale>
        <p:origin x="522"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8E7793-7E3F-467D-8D68-41D962141F90}" type="datetimeFigureOut">
              <a:rPr lang="en-US" smtClean="0"/>
              <a:pPr/>
              <a:t>18/03/2014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AE1E52-39A2-4A04-BB4A-88EF064B8D8A}" type="slidenum">
              <a:rPr lang="en-US" smtClean="0"/>
              <a:pPr/>
              <a:t>‹#›</a:t>
            </a:fld>
            <a:endParaRPr lang="en-US"/>
          </a:p>
        </p:txBody>
      </p:sp>
    </p:spTree>
    <p:extLst>
      <p:ext uri="{BB962C8B-B14F-4D97-AF65-F5344CB8AC3E}">
        <p14:creationId xmlns:p14="http://schemas.microsoft.com/office/powerpoint/2010/main" val="3848800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ar-SA"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936206-EC88-4A9E-A048-C562E2418E79}" type="slidenum">
              <a:rPr lang="ar-EG" smtClean="0"/>
              <a:pPr fontAlgn="base">
                <a:spcBef>
                  <a:spcPct val="0"/>
                </a:spcBef>
                <a:spcAft>
                  <a:spcPct val="0"/>
                </a:spcAft>
                <a:defRPr/>
              </a:pPr>
              <a:t>9</a:t>
            </a:fld>
            <a:endParaRPr lang="ar-EG" smtClean="0"/>
          </a:p>
        </p:txBody>
      </p:sp>
    </p:spTree>
    <p:extLst>
      <p:ext uri="{BB962C8B-B14F-4D97-AF65-F5344CB8AC3E}">
        <p14:creationId xmlns:p14="http://schemas.microsoft.com/office/powerpoint/2010/main" val="2802602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ar-SA" smtClean="0"/>
          </a:p>
        </p:txBody>
      </p:sp>
      <p:sp>
        <p:nvSpPr>
          <p:cNvPr id="737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FADCDA-E8B7-4C2B-95D4-C5137BDC20F4}" type="slidenum">
              <a:rPr lang="ar-EG" smtClean="0"/>
              <a:pPr fontAlgn="base">
                <a:spcBef>
                  <a:spcPct val="0"/>
                </a:spcBef>
                <a:spcAft>
                  <a:spcPct val="0"/>
                </a:spcAft>
                <a:defRPr/>
              </a:pPr>
              <a:t>10</a:t>
            </a:fld>
            <a:endParaRPr lang="ar-EG" smtClean="0"/>
          </a:p>
        </p:txBody>
      </p:sp>
    </p:spTree>
    <p:extLst>
      <p:ext uri="{BB962C8B-B14F-4D97-AF65-F5344CB8AC3E}">
        <p14:creationId xmlns:p14="http://schemas.microsoft.com/office/powerpoint/2010/main" val="3218429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18/03/2014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18/03/2014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18/03/2014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18/03/2014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18/03/2014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18/03/2014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slide" Target="slide2.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8.jpeg"/></Relationships>
</file>

<file path=ppt/slides/_rels/slide1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0.jpeg"/><Relationship Id="rId2" Type="http://schemas.openxmlformats.org/officeDocument/2006/relationships/image" Target="../media/image46.png"/><Relationship Id="rId1" Type="http://schemas.openxmlformats.org/officeDocument/2006/relationships/slideLayout" Target="../slideLayouts/slideLayout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58.png"/><Relationship Id="rId4" Type="http://schemas.openxmlformats.org/officeDocument/2006/relationships/image" Target="../media/image57.jpeg"/></Relationships>
</file>

<file path=ppt/slides/_rels/slide17.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hyperlink" Target="http://www.aqua-pool-warehouse.com/../../Catalogs/catLighting/AmerGlow_20.asp" TargetMode="External"/><Relationship Id="rId7" Type="http://schemas.openxmlformats.org/officeDocument/2006/relationships/hyperlink" Target="http://www.aqua-pool-warehouse.com/../../Catalogs/catLighting/AmerGlow_100.asp" TargetMode="External"/><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hyperlink" Target="http://www.aqua-pool-warehouse.com/../../Catalogs/catLighting/UltraGlow.asp" TargetMode="External"/><Relationship Id="rId4" Type="http://schemas.openxmlformats.org/officeDocument/2006/relationships/image" Target="../media/image60.jpeg"/></Relationships>
</file>

<file path=ppt/slides/_rels/slide2.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7.jpeg"/><Relationship Id="rId7" Type="http://schemas.openxmlformats.org/officeDocument/2006/relationships/image" Target="../media/image11.gif"/><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gif"/><Relationship Id="rId5" Type="http://schemas.openxmlformats.org/officeDocument/2006/relationships/image" Target="../media/image9.jpeg"/><Relationship Id="rId10" Type="http://schemas.openxmlformats.org/officeDocument/2006/relationships/slide" Target="slide2.xml"/><Relationship Id="rId4" Type="http://schemas.openxmlformats.org/officeDocument/2006/relationships/image" Target="../media/image8.jpeg"/><Relationship Id="rId9" Type="http://schemas.openxmlformats.org/officeDocument/2006/relationships/image" Target="../media/image13.gif"/></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 Id="rId6" Type="http://schemas.openxmlformats.org/officeDocument/2006/relationships/slide" Target="slide2.xml"/><Relationship Id="rId5" Type="http://schemas.openxmlformats.org/officeDocument/2006/relationships/image" Target="../media/image33.jpeg"/><Relationship Id="rId4" Type="http://schemas.openxmlformats.org/officeDocument/2006/relationships/image" Target="../media/image32.jpe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http://www.omarsroyal.com/images/pool/deck3.jpg"/>
          <p:cNvPicPr/>
          <p:nvPr/>
        </p:nvPicPr>
        <p:blipFill>
          <a:blip r:embed="rId2" cstate="print"/>
          <a:srcRect/>
          <a:stretch>
            <a:fillRect/>
          </a:stretch>
        </p:blipFill>
        <p:spPr bwMode="auto">
          <a:xfrm>
            <a:off x="4038600" y="304800"/>
            <a:ext cx="2133600" cy="1447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descr="http://www.omarsroyal.com/images/pool/deck2.jpg"/>
          <p:cNvPicPr/>
          <p:nvPr/>
        </p:nvPicPr>
        <p:blipFill>
          <a:blip r:embed="rId3" cstate="print"/>
          <a:srcRect/>
          <a:stretch>
            <a:fillRect/>
          </a:stretch>
        </p:blipFill>
        <p:spPr bwMode="auto">
          <a:xfrm>
            <a:off x="6553200" y="304800"/>
            <a:ext cx="2209800"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TextBox 14"/>
          <p:cNvSpPr txBox="1"/>
          <p:nvPr/>
        </p:nvSpPr>
        <p:spPr>
          <a:xfrm>
            <a:off x="4114800" y="1819870"/>
            <a:ext cx="2133600" cy="923330"/>
          </a:xfrm>
          <a:prstGeom prst="rect">
            <a:avLst/>
          </a:prstGeom>
          <a:noFill/>
        </p:spPr>
        <p:txBody>
          <a:bodyPr wrap="square" rtlCol="1">
            <a:spAutoFit/>
          </a:bodyPr>
          <a:lstStyle/>
          <a:p>
            <a:pPr algn="ctr"/>
            <a:r>
              <a:rPr lang="en-US" b="1" dirty="0" smtClean="0"/>
              <a:t>Swimming inward curve</a:t>
            </a:r>
          </a:p>
          <a:p>
            <a:pPr algn="ctr"/>
            <a:r>
              <a:rPr lang="ar-EG" b="1" dirty="0" smtClean="0"/>
              <a:t>كرف لحمام السباحة</a:t>
            </a:r>
            <a:endParaRPr lang="ar-EG" b="1" dirty="0"/>
          </a:p>
        </p:txBody>
      </p:sp>
      <p:sp>
        <p:nvSpPr>
          <p:cNvPr id="16" name="TextBox 15"/>
          <p:cNvSpPr txBox="1"/>
          <p:nvPr/>
        </p:nvSpPr>
        <p:spPr>
          <a:xfrm>
            <a:off x="6629400" y="1896071"/>
            <a:ext cx="2286000" cy="646331"/>
          </a:xfrm>
          <a:prstGeom prst="rect">
            <a:avLst/>
          </a:prstGeom>
          <a:noFill/>
        </p:spPr>
        <p:txBody>
          <a:bodyPr wrap="square" rtlCol="1">
            <a:spAutoFit/>
          </a:bodyPr>
          <a:lstStyle/>
          <a:p>
            <a:pPr algn="ctr"/>
            <a:r>
              <a:rPr lang="en-US" b="1" dirty="0" smtClean="0"/>
              <a:t>Swimming pool edge</a:t>
            </a:r>
          </a:p>
          <a:p>
            <a:pPr algn="ctr"/>
            <a:r>
              <a:rPr lang="ar-EG" b="1" dirty="0" smtClean="0"/>
              <a:t>حافة حمام السباحة</a:t>
            </a:r>
            <a:endParaRPr lang="ar-EG" b="1" dirty="0"/>
          </a:p>
        </p:txBody>
      </p:sp>
      <p:pic>
        <p:nvPicPr>
          <p:cNvPr id="19" name="Picture 18" descr="http://www.omarsroyal.com/rupl/swtcs.jpg"/>
          <p:cNvPicPr/>
          <p:nvPr/>
        </p:nvPicPr>
        <p:blipFill>
          <a:blip r:embed="rId4" cstate="print"/>
          <a:srcRect/>
          <a:stretch>
            <a:fillRect/>
          </a:stretch>
        </p:blipFill>
        <p:spPr bwMode="auto">
          <a:xfrm>
            <a:off x="76200" y="304800"/>
            <a:ext cx="3733800" cy="2209800"/>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457200" y="2526268"/>
            <a:ext cx="3657600" cy="369332"/>
          </a:xfrm>
          <a:prstGeom prst="rect">
            <a:avLst/>
          </a:prstGeom>
          <a:noFill/>
        </p:spPr>
        <p:txBody>
          <a:bodyPr wrap="square" rtlCol="1">
            <a:spAutoFit/>
          </a:bodyPr>
          <a:lstStyle/>
          <a:p>
            <a:r>
              <a:rPr lang="ar-EG" dirty="0" smtClean="0"/>
              <a:t>ر</a:t>
            </a:r>
            <a:r>
              <a:rPr lang="ar-EG" b="1" dirty="0" smtClean="0"/>
              <a:t>سم تنفيذي لحواف حمام السباحة</a:t>
            </a:r>
            <a:endParaRPr lang="ar-EG" b="1" dirty="0"/>
          </a:p>
        </p:txBody>
      </p:sp>
      <p:sp>
        <p:nvSpPr>
          <p:cNvPr id="12" name="Rectangle 11"/>
          <p:cNvSpPr/>
          <p:nvPr/>
        </p:nvSpPr>
        <p:spPr>
          <a:xfrm>
            <a:off x="0" y="6002181"/>
            <a:ext cx="4572000" cy="246221"/>
          </a:xfrm>
          <a:prstGeom prst="rect">
            <a:avLst/>
          </a:prstGeom>
        </p:spPr>
        <p:txBody>
          <a:bodyPr>
            <a:spAutoFit/>
          </a:bodyPr>
          <a:lstStyle/>
          <a:p>
            <a:r>
              <a:rPr lang="en-US" sz="1000" dirty="0" smtClean="0"/>
              <a:t>http://www.safeguardeurope.com/cad/VAND-010.pdf</a:t>
            </a:r>
            <a:endParaRPr lang="en-US" sz="1000" dirty="0"/>
          </a:p>
        </p:txBody>
      </p:sp>
      <p:pic>
        <p:nvPicPr>
          <p:cNvPr id="69634" name="Picture 2" descr="H:\pools\pool2.gif"/>
          <p:cNvPicPr>
            <a:picLocks noChangeAspect="1" noChangeArrowheads="1"/>
          </p:cNvPicPr>
          <p:nvPr/>
        </p:nvPicPr>
        <p:blipFill>
          <a:blip r:embed="rId5" cstate="print"/>
          <a:srcRect/>
          <a:stretch>
            <a:fillRect/>
          </a:stretch>
        </p:blipFill>
        <p:spPr bwMode="auto">
          <a:xfrm>
            <a:off x="4495800" y="2667002"/>
            <a:ext cx="3885938" cy="3533775"/>
          </a:xfrm>
          <a:prstGeom prst="rect">
            <a:avLst/>
          </a:prstGeom>
          <a:noFill/>
        </p:spPr>
      </p:pic>
      <p:pic>
        <p:nvPicPr>
          <p:cNvPr id="13" name="Picture 12"/>
          <p:cNvPicPr>
            <a:picLocks noChangeAspect="1" noChangeArrowheads="1"/>
          </p:cNvPicPr>
          <p:nvPr/>
        </p:nvPicPr>
        <p:blipFill>
          <a:blip r:embed="rId6" cstate="print"/>
          <a:srcRect l="65280" t="18396" r="3750" b="41687"/>
          <a:stretch>
            <a:fillRect/>
          </a:stretch>
        </p:blipFill>
        <p:spPr bwMode="auto">
          <a:xfrm>
            <a:off x="270642" y="2895600"/>
            <a:ext cx="3844159" cy="3096684"/>
          </a:xfrm>
          <a:prstGeom prst="rect">
            <a:avLst/>
          </a:prstGeom>
          <a:noFill/>
          <a:ln w="9525">
            <a:noFill/>
            <a:miter lim="800000"/>
            <a:headEnd/>
            <a:tailEnd/>
          </a:ln>
          <a:effectLst/>
        </p:spPr>
      </p:pic>
      <p:sp>
        <p:nvSpPr>
          <p:cNvPr id="14" name="Right Arrow 13">
            <a:hlinkClick r:id="rId7" action="ppaction://hlinksldjump"/>
          </p:cNvPr>
          <p:cNvSpPr/>
          <p:nvPr/>
        </p:nvSpPr>
        <p:spPr>
          <a:xfrm rot="10800000">
            <a:off x="76200" y="6324600"/>
            <a:ext cx="457200" cy="3048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90065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4"/>
          <p:cNvSpPr>
            <a:spLocks noGrp="1"/>
          </p:cNvSpPr>
          <p:nvPr>
            <p:ph idx="1"/>
          </p:nvPr>
        </p:nvSpPr>
        <p:spPr>
          <a:xfrm>
            <a:off x="3991708" y="1000125"/>
            <a:ext cx="4998427" cy="2431435"/>
          </a:xfrm>
        </p:spPr>
        <p:txBody>
          <a:bodyPr>
            <a:spAutoFit/>
          </a:bodyPr>
          <a:lstStyle/>
          <a:p>
            <a:pPr algn="r" eaLnBrk="1" hangingPunct="1">
              <a:buFont typeface="Wingdings 2" pitchFamily="18" charset="2"/>
              <a:buNone/>
            </a:pPr>
            <a:r>
              <a:rPr lang="ar-SA" sz="2000" smtClean="0">
                <a:latin typeface="Times New Roman" pitchFamily="18" charset="0"/>
                <a:cs typeface="Times New Roman" pitchFamily="18" charset="0"/>
              </a:rPr>
              <a:t>- </a:t>
            </a:r>
            <a:r>
              <a:rPr lang="ar-EG" sz="2000" smtClean="0">
                <a:latin typeface="Times New Roman" pitchFamily="18" charset="0"/>
                <a:cs typeface="Times New Roman" pitchFamily="18" charset="0"/>
              </a:rPr>
              <a:t>تعتبر من ديكورات السطح الداخلي لحمامات السباحة التقليدية ، لأنها تلبي أعلى معايير جمالية عن طريق خلق أنماط وحلي </a:t>
            </a:r>
            <a:endParaRPr lang="en-US" sz="2000" smtClean="0">
              <a:latin typeface="Times New Roman" pitchFamily="18" charset="0"/>
              <a:cs typeface="Times New Roman" pitchFamily="18" charset="0"/>
            </a:endParaRPr>
          </a:p>
          <a:p>
            <a:pPr algn="r" eaLnBrk="1" hangingPunct="1">
              <a:buFont typeface="Wingdings 2" pitchFamily="18" charset="2"/>
              <a:buNone/>
            </a:pPr>
            <a:r>
              <a:rPr lang="ar-EG" sz="2000" smtClean="0">
                <a:latin typeface="Times New Roman" pitchFamily="18" charset="0"/>
                <a:cs typeface="Times New Roman" pitchFamily="18" charset="0"/>
              </a:rPr>
              <a:t>مختلفة ، وكذلك تحولات اللون المثيرة .</a:t>
            </a:r>
            <a:endParaRPr lang="en-US" sz="2000" smtClean="0">
              <a:latin typeface="Times New Roman" pitchFamily="18" charset="0"/>
              <a:cs typeface="Times New Roman" pitchFamily="18" charset="0"/>
            </a:endParaRPr>
          </a:p>
          <a:p>
            <a:pPr algn="r" eaLnBrk="1" hangingPunct="1">
              <a:buFont typeface="Arial" charset="0"/>
              <a:buNone/>
            </a:pPr>
            <a:r>
              <a:rPr lang="ar-SA" sz="2000" smtClean="0">
                <a:latin typeface="Times New Roman" pitchFamily="18" charset="0"/>
                <a:cs typeface="Times New Roman" pitchFamily="18" charset="0"/>
              </a:rPr>
              <a:t>- </a:t>
            </a:r>
            <a:r>
              <a:rPr lang="ar-EG" sz="2000" smtClean="0">
                <a:latin typeface="Times New Roman" pitchFamily="18" charset="0"/>
                <a:cs typeface="Times New Roman" pitchFamily="18" charset="0"/>
              </a:rPr>
              <a:t>يحتاج الى صيانة دائمة. </a:t>
            </a:r>
            <a:endParaRPr lang="ar-SA" sz="2000" smtClean="0">
              <a:latin typeface="Times New Roman" pitchFamily="18" charset="0"/>
              <a:cs typeface="Times New Roman" pitchFamily="18" charset="0"/>
            </a:endParaRPr>
          </a:p>
          <a:p>
            <a:pPr algn="r" eaLnBrk="1" hangingPunct="1">
              <a:buFont typeface="Arial" charset="0"/>
              <a:buNone/>
            </a:pPr>
            <a:r>
              <a:rPr lang="ar-SA" sz="2000" smtClean="0">
                <a:latin typeface="Times New Roman" pitchFamily="18" charset="0"/>
                <a:cs typeface="Times New Roman" pitchFamily="18" charset="0"/>
              </a:rPr>
              <a:t>- </a:t>
            </a:r>
            <a:r>
              <a:rPr lang="ar-EG" sz="2000" smtClean="0">
                <a:latin typeface="Times New Roman" pitchFamily="18" charset="0"/>
                <a:cs typeface="Times New Roman" pitchFamily="18" charset="0"/>
              </a:rPr>
              <a:t>يجب تفريغ حمام السباحة من وقت الى أخر وعلاج اللحامات وازالة التكوينات العشبية .</a:t>
            </a:r>
            <a:endParaRPr lang="en-US" sz="2000" smtClean="0">
              <a:latin typeface="Times New Roman" pitchFamily="18" charset="0"/>
              <a:cs typeface="Times New Roman" pitchFamily="18" charset="0"/>
            </a:endParaRPr>
          </a:p>
        </p:txBody>
      </p:sp>
      <p:pic>
        <p:nvPicPr>
          <p:cNvPr id="27651" name="Picture 3" descr="C:\Documents and Settings\medooo\Desktop\Finishing materials  Swimming pools, massage SPA pool, wooden windows, baths - Aqua San_files\vgI_mozaikflize2.jpg"/>
          <p:cNvPicPr>
            <a:picLocks noChangeAspect="1" noChangeArrowheads="1"/>
          </p:cNvPicPr>
          <p:nvPr/>
        </p:nvPicPr>
        <p:blipFill>
          <a:blip r:embed="rId3" cstate="print"/>
          <a:srcRect/>
          <a:stretch>
            <a:fillRect/>
          </a:stretch>
        </p:blipFill>
        <p:spPr bwMode="auto">
          <a:xfrm>
            <a:off x="351663" y="1071546"/>
            <a:ext cx="3489020" cy="25717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652" name="Picture 4" descr="C:\Documents and Settings\medooo\Desktop\Finishing materials  Swimming pools, massage SPA pool, wooden windows, baths - Aqua San_files\cDH_mozaikflize.jpg"/>
          <p:cNvPicPr>
            <a:picLocks noChangeAspect="1" noChangeArrowheads="1"/>
          </p:cNvPicPr>
          <p:nvPr/>
        </p:nvPicPr>
        <p:blipFill>
          <a:blip r:embed="rId4" cstate="print"/>
          <a:srcRect/>
          <a:stretch>
            <a:fillRect/>
          </a:stretch>
        </p:blipFill>
        <p:spPr bwMode="auto">
          <a:xfrm>
            <a:off x="4545624" y="3429000"/>
            <a:ext cx="3697745" cy="24733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0725" name="TextBox 7"/>
          <p:cNvSpPr txBox="1">
            <a:spLocks noChangeArrowheads="1"/>
          </p:cNvSpPr>
          <p:nvPr/>
        </p:nvSpPr>
        <p:spPr bwMode="auto">
          <a:xfrm>
            <a:off x="747346" y="4500563"/>
            <a:ext cx="335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algn="ctr" eaLnBrk="1" hangingPunct="1"/>
            <a:r>
              <a:rPr lang="ar-EG" sz="2000">
                <a:latin typeface="Times New Roman" pitchFamily="18" charset="0"/>
                <a:cs typeface="Times New Roman" pitchFamily="18" charset="0"/>
              </a:rPr>
              <a:t>أشكال من بلاط الفسيفساء</a:t>
            </a:r>
            <a:endParaRPr lang="en-US" sz="2000">
              <a:latin typeface="Times New Roman" pitchFamily="18" charset="0"/>
              <a:cs typeface="Times New Roman" pitchFamily="18" charset="0"/>
            </a:endParaRPr>
          </a:p>
        </p:txBody>
      </p:sp>
      <p:grpSp>
        <p:nvGrpSpPr>
          <p:cNvPr id="30726" name="Rectangle 4"/>
          <p:cNvGrpSpPr>
            <a:grpSpLocks/>
          </p:cNvGrpSpPr>
          <p:nvPr/>
        </p:nvGrpSpPr>
        <p:grpSpPr bwMode="auto">
          <a:xfrm>
            <a:off x="-347296" y="150813"/>
            <a:ext cx="3323493" cy="469900"/>
            <a:chOff x="-82" y="84"/>
            <a:chExt cx="1458" cy="296"/>
          </a:xfrm>
        </p:grpSpPr>
        <p:pic>
          <p:nvPicPr>
            <p:cNvPr id="30730" name="Rectangle 4"/>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8" y="84"/>
              <a:ext cx="106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Text Box 9"/>
            <p:cNvSpPr txBox="1">
              <a:spLocks noChangeArrowheads="1"/>
            </p:cNvSpPr>
            <p:nvPr/>
          </p:nvSpPr>
          <p:spPr bwMode="auto">
            <a:xfrm>
              <a:off x="-82" y="135"/>
              <a:ext cx="1458"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511300" eaLnBrk="0" hangingPunct="0">
                <a:defRPr b="1">
                  <a:solidFill>
                    <a:schemeClr val="tx1"/>
                  </a:solidFill>
                  <a:latin typeface="Arial" charset="0"/>
                  <a:cs typeface="Arial" charset="0"/>
                </a:defRPr>
              </a:lvl1pPr>
              <a:lvl2pPr marL="742950" indent="-285750" defTabSz="1511300" eaLnBrk="0" hangingPunct="0">
                <a:defRPr b="1">
                  <a:solidFill>
                    <a:schemeClr val="tx1"/>
                  </a:solidFill>
                  <a:latin typeface="Arial" charset="0"/>
                  <a:cs typeface="Arial" charset="0"/>
                </a:defRPr>
              </a:lvl2pPr>
              <a:lvl3pPr marL="1143000" indent="-228600" defTabSz="1511300" eaLnBrk="0" hangingPunct="0">
                <a:defRPr b="1">
                  <a:solidFill>
                    <a:schemeClr val="tx1"/>
                  </a:solidFill>
                  <a:latin typeface="Arial" charset="0"/>
                  <a:cs typeface="Arial" charset="0"/>
                </a:defRPr>
              </a:lvl3pPr>
              <a:lvl4pPr marL="1600200" indent="-228600" defTabSz="1511300" eaLnBrk="0" hangingPunct="0">
                <a:defRPr b="1">
                  <a:solidFill>
                    <a:schemeClr val="tx1"/>
                  </a:solidFill>
                  <a:latin typeface="Arial" charset="0"/>
                  <a:cs typeface="Arial" charset="0"/>
                </a:defRPr>
              </a:lvl4pPr>
              <a:lvl5pPr marL="2057400" indent="-228600" defTabSz="1511300" eaLnBrk="0" hangingPunct="0">
                <a:defRPr b="1">
                  <a:solidFill>
                    <a:schemeClr val="tx1"/>
                  </a:solidFill>
                  <a:latin typeface="Arial" charset="0"/>
                  <a:cs typeface="Arial" charset="0"/>
                </a:defRPr>
              </a:lvl5pPr>
              <a:lvl6pPr marL="2514600" indent="-228600" algn="r" defTabSz="1511300" rtl="1" eaLnBrk="0" fontAlgn="base" hangingPunct="0">
                <a:spcBef>
                  <a:spcPct val="0"/>
                </a:spcBef>
                <a:spcAft>
                  <a:spcPct val="0"/>
                </a:spcAft>
                <a:defRPr b="1">
                  <a:solidFill>
                    <a:schemeClr val="tx1"/>
                  </a:solidFill>
                  <a:latin typeface="Arial" charset="0"/>
                  <a:cs typeface="Arial" charset="0"/>
                </a:defRPr>
              </a:lvl6pPr>
              <a:lvl7pPr marL="2971800" indent="-228600" algn="r" defTabSz="1511300" rtl="1" eaLnBrk="0" fontAlgn="base" hangingPunct="0">
                <a:spcBef>
                  <a:spcPct val="0"/>
                </a:spcBef>
                <a:spcAft>
                  <a:spcPct val="0"/>
                </a:spcAft>
                <a:defRPr b="1">
                  <a:solidFill>
                    <a:schemeClr val="tx1"/>
                  </a:solidFill>
                  <a:latin typeface="Arial" charset="0"/>
                  <a:cs typeface="Arial" charset="0"/>
                </a:defRPr>
              </a:lvl7pPr>
              <a:lvl8pPr marL="3429000" indent="-228600" algn="r" defTabSz="1511300" rtl="1" eaLnBrk="0" fontAlgn="base" hangingPunct="0">
                <a:spcBef>
                  <a:spcPct val="0"/>
                </a:spcBef>
                <a:spcAft>
                  <a:spcPct val="0"/>
                </a:spcAft>
                <a:defRPr b="1">
                  <a:solidFill>
                    <a:schemeClr val="tx1"/>
                  </a:solidFill>
                  <a:latin typeface="Arial" charset="0"/>
                  <a:cs typeface="Arial" charset="0"/>
                </a:defRPr>
              </a:lvl8pPr>
              <a:lvl9pPr marL="3886200" indent="-228600" algn="r" defTabSz="1511300" rtl="1" eaLnBrk="0" fontAlgn="base" hangingPunct="0">
                <a:spcBef>
                  <a:spcPct val="0"/>
                </a:spcBef>
                <a:spcAft>
                  <a:spcPct val="0"/>
                </a:spcAft>
                <a:defRPr b="1">
                  <a:solidFill>
                    <a:schemeClr val="tx1"/>
                  </a:solidFill>
                  <a:latin typeface="Arial" charset="0"/>
                  <a:cs typeface="Arial" charset="0"/>
                </a:defRPr>
              </a:lvl9pPr>
            </a:lstStyle>
            <a:p>
              <a:pPr algn="ctr" rtl="0" eaLnBrk="1" hangingPunct="1">
                <a:lnSpc>
                  <a:spcPct val="90000"/>
                </a:lnSpc>
                <a:spcAft>
                  <a:spcPct val="35000"/>
                </a:spcAft>
              </a:pPr>
              <a:r>
                <a:rPr lang="ar-EG" sz="1400">
                  <a:solidFill>
                    <a:schemeClr val="bg1"/>
                  </a:solidFill>
                  <a:latin typeface="Times New Roman" pitchFamily="18" charset="0"/>
                  <a:cs typeface="Times New Roman" pitchFamily="18" charset="0"/>
                </a:rPr>
                <a:t>الاشتراطات الخاصه بحمامات السباحه</a:t>
              </a:r>
              <a:endParaRPr lang="en-US" sz="1400">
                <a:solidFill>
                  <a:schemeClr val="bg1"/>
                </a:solidFill>
                <a:latin typeface="Times New Roman" pitchFamily="18" charset="0"/>
                <a:cs typeface="Times New Roman" pitchFamily="18" charset="0"/>
              </a:endParaRPr>
            </a:p>
          </p:txBody>
        </p:sp>
      </p:grpSp>
      <p:sp>
        <p:nvSpPr>
          <p:cNvPr id="9" name="Rectangle 8"/>
          <p:cNvSpPr/>
          <p:nvPr/>
        </p:nvSpPr>
        <p:spPr>
          <a:xfrm>
            <a:off x="5257801" y="428605"/>
            <a:ext cx="3666424"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defRPr/>
            </a:pPr>
            <a:r>
              <a:rPr lang="ar-SA" dirty="0" smtClean="0">
                <a:latin typeface="Times New Roman" pitchFamily="18" charset="0"/>
                <a:cs typeface="Times New Roman" pitchFamily="18" charset="0"/>
              </a:rPr>
              <a:t>    ب-</a:t>
            </a:r>
            <a:r>
              <a:rPr lang="ar-EG" dirty="0" smtClean="0"/>
              <a:t> </a:t>
            </a:r>
            <a:r>
              <a:rPr lang="ar-EG" dirty="0"/>
              <a:t>بلاط الفسيفساء</a:t>
            </a:r>
            <a:r>
              <a:rPr lang="ar-SA" dirty="0"/>
              <a:t> </a:t>
            </a:r>
            <a:r>
              <a:rPr lang="en-US" dirty="0">
                <a:cs typeface="Tahoma" pitchFamily="34" charset="0"/>
              </a:rPr>
              <a:t>MOSAIC </a:t>
            </a:r>
            <a:r>
              <a:rPr lang="en-US" dirty="0" smtClean="0">
                <a:cs typeface="Tahoma" pitchFamily="34" charset="0"/>
              </a:rPr>
              <a:t>TILES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7441215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Rectangle 4"/>
          <p:cNvGrpSpPr>
            <a:grpSpLocks/>
          </p:cNvGrpSpPr>
          <p:nvPr/>
        </p:nvGrpSpPr>
        <p:grpSpPr bwMode="auto">
          <a:xfrm>
            <a:off x="-347296" y="150813"/>
            <a:ext cx="3323493" cy="469900"/>
            <a:chOff x="-82" y="84"/>
            <a:chExt cx="1458" cy="296"/>
          </a:xfrm>
        </p:grpSpPr>
        <p:pic>
          <p:nvPicPr>
            <p:cNvPr id="31757" name="Rectangle 4"/>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 y="84"/>
              <a:ext cx="106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8" name="Text Box 9"/>
            <p:cNvSpPr txBox="1">
              <a:spLocks noChangeArrowheads="1"/>
            </p:cNvSpPr>
            <p:nvPr/>
          </p:nvSpPr>
          <p:spPr bwMode="auto">
            <a:xfrm>
              <a:off x="-82" y="135"/>
              <a:ext cx="1458"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511300" eaLnBrk="0" hangingPunct="0">
                <a:defRPr b="1">
                  <a:solidFill>
                    <a:schemeClr val="tx1"/>
                  </a:solidFill>
                  <a:latin typeface="Arial" charset="0"/>
                  <a:cs typeface="Arial" charset="0"/>
                </a:defRPr>
              </a:lvl1pPr>
              <a:lvl2pPr marL="742950" indent="-285750" defTabSz="1511300" eaLnBrk="0" hangingPunct="0">
                <a:defRPr b="1">
                  <a:solidFill>
                    <a:schemeClr val="tx1"/>
                  </a:solidFill>
                  <a:latin typeface="Arial" charset="0"/>
                  <a:cs typeface="Arial" charset="0"/>
                </a:defRPr>
              </a:lvl2pPr>
              <a:lvl3pPr marL="1143000" indent="-228600" defTabSz="1511300" eaLnBrk="0" hangingPunct="0">
                <a:defRPr b="1">
                  <a:solidFill>
                    <a:schemeClr val="tx1"/>
                  </a:solidFill>
                  <a:latin typeface="Arial" charset="0"/>
                  <a:cs typeface="Arial" charset="0"/>
                </a:defRPr>
              </a:lvl3pPr>
              <a:lvl4pPr marL="1600200" indent="-228600" defTabSz="1511300" eaLnBrk="0" hangingPunct="0">
                <a:defRPr b="1">
                  <a:solidFill>
                    <a:schemeClr val="tx1"/>
                  </a:solidFill>
                  <a:latin typeface="Arial" charset="0"/>
                  <a:cs typeface="Arial" charset="0"/>
                </a:defRPr>
              </a:lvl4pPr>
              <a:lvl5pPr marL="2057400" indent="-228600" defTabSz="1511300" eaLnBrk="0" hangingPunct="0">
                <a:defRPr b="1">
                  <a:solidFill>
                    <a:schemeClr val="tx1"/>
                  </a:solidFill>
                  <a:latin typeface="Arial" charset="0"/>
                  <a:cs typeface="Arial" charset="0"/>
                </a:defRPr>
              </a:lvl5pPr>
              <a:lvl6pPr marL="2514600" indent="-228600" algn="r" defTabSz="1511300" rtl="1" eaLnBrk="0" fontAlgn="base" hangingPunct="0">
                <a:spcBef>
                  <a:spcPct val="0"/>
                </a:spcBef>
                <a:spcAft>
                  <a:spcPct val="0"/>
                </a:spcAft>
                <a:defRPr b="1">
                  <a:solidFill>
                    <a:schemeClr val="tx1"/>
                  </a:solidFill>
                  <a:latin typeface="Arial" charset="0"/>
                  <a:cs typeface="Arial" charset="0"/>
                </a:defRPr>
              </a:lvl6pPr>
              <a:lvl7pPr marL="2971800" indent="-228600" algn="r" defTabSz="1511300" rtl="1" eaLnBrk="0" fontAlgn="base" hangingPunct="0">
                <a:spcBef>
                  <a:spcPct val="0"/>
                </a:spcBef>
                <a:spcAft>
                  <a:spcPct val="0"/>
                </a:spcAft>
                <a:defRPr b="1">
                  <a:solidFill>
                    <a:schemeClr val="tx1"/>
                  </a:solidFill>
                  <a:latin typeface="Arial" charset="0"/>
                  <a:cs typeface="Arial" charset="0"/>
                </a:defRPr>
              </a:lvl7pPr>
              <a:lvl8pPr marL="3429000" indent="-228600" algn="r" defTabSz="1511300" rtl="1" eaLnBrk="0" fontAlgn="base" hangingPunct="0">
                <a:spcBef>
                  <a:spcPct val="0"/>
                </a:spcBef>
                <a:spcAft>
                  <a:spcPct val="0"/>
                </a:spcAft>
                <a:defRPr b="1">
                  <a:solidFill>
                    <a:schemeClr val="tx1"/>
                  </a:solidFill>
                  <a:latin typeface="Arial" charset="0"/>
                  <a:cs typeface="Arial" charset="0"/>
                </a:defRPr>
              </a:lvl8pPr>
              <a:lvl9pPr marL="3886200" indent="-228600" algn="r" defTabSz="1511300" rtl="1" eaLnBrk="0" fontAlgn="base" hangingPunct="0">
                <a:spcBef>
                  <a:spcPct val="0"/>
                </a:spcBef>
                <a:spcAft>
                  <a:spcPct val="0"/>
                </a:spcAft>
                <a:defRPr b="1">
                  <a:solidFill>
                    <a:schemeClr val="tx1"/>
                  </a:solidFill>
                  <a:latin typeface="Arial" charset="0"/>
                  <a:cs typeface="Arial" charset="0"/>
                </a:defRPr>
              </a:lvl9pPr>
            </a:lstStyle>
            <a:p>
              <a:pPr algn="ctr" rtl="0" eaLnBrk="1" hangingPunct="1">
                <a:lnSpc>
                  <a:spcPct val="90000"/>
                </a:lnSpc>
                <a:spcAft>
                  <a:spcPct val="35000"/>
                </a:spcAft>
              </a:pPr>
              <a:r>
                <a:rPr lang="ar-EG" sz="1400">
                  <a:solidFill>
                    <a:schemeClr val="bg1"/>
                  </a:solidFill>
                  <a:latin typeface="Times New Roman" pitchFamily="18" charset="0"/>
                  <a:cs typeface="Times New Roman" pitchFamily="18" charset="0"/>
                </a:rPr>
                <a:t>الاشتراطات الخاصه بحمامات السباحه</a:t>
              </a:r>
              <a:endParaRPr lang="en-US" sz="1400">
                <a:solidFill>
                  <a:schemeClr val="bg1"/>
                </a:solidFill>
                <a:latin typeface="Times New Roman" pitchFamily="18" charset="0"/>
                <a:cs typeface="Times New Roman" pitchFamily="18" charset="0"/>
              </a:endParaRPr>
            </a:p>
          </p:txBody>
        </p:sp>
      </p:grpSp>
      <p:sp>
        <p:nvSpPr>
          <p:cNvPr id="8" name="Rectangle 7"/>
          <p:cNvSpPr/>
          <p:nvPr/>
        </p:nvSpPr>
        <p:spPr>
          <a:xfrm>
            <a:off x="6814055" y="428607"/>
            <a:ext cx="2110169" cy="646331"/>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defRPr/>
            </a:pPr>
            <a:r>
              <a:rPr lang="ar-EG" dirty="0" smtClean="0">
                <a:latin typeface="Times New Roman" pitchFamily="18" charset="0"/>
                <a:cs typeface="Times New Roman" pitchFamily="18" charset="0"/>
              </a:rPr>
              <a:t>    ج- </a:t>
            </a:r>
            <a:r>
              <a:rPr lang="en-US" dirty="0"/>
              <a:t>Primer a  stone </a:t>
            </a:r>
            <a:endParaRPr lang="ar-EG" dirty="0"/>
          </a:p>
          <a:p>
            <a:pPr>
              <a:defRPr/>
            </a:pPr>
            <a:endParaRPr lang="en-US" dirty="0">
              <a:latin typeface="Times New Roman" pitchFamily="18" charset="0"/>
              <a:cs typeface="Times New Roman" pitchFamily="18" charset="0"/>
            </a:endParaRPr>
          </a:p>
        </p:txBody>
      </p:sp>
      <p:sp>
        <p:nvSpPr>
          <p:cNvPr id="9" name="Rectangle 8"/>
          <p:cNvSpPr/>
          <p:nvPr/>
        </p:nvSpPr>
        <p:spPr>
          <a:xfrm>
            <a:off x="4506058" y="1143001"/>
            <a:ext cx="4506057" cy="1015663"/>
          </a:xfrm>
          <a:prstGeom prst="rect">
            <a:avLst/>
          </a:prstGeom>
        </p:spPr>
        <p:txBody>
          <a:bodyPr>
            <a:spAutoFit/>
          </a:bodyPr>
          <a:lstStyle/>
          <a:p>
            <a:pPr algn="r">
              <a:buFontTx/>
              <a:buChar char="-"/>
              <a:defRPr/>
            </a:pPr>
            <a:r>
              <a:rPr lang="ar-EG" sz="2000" b="0" dirty="0">
                <a:latin typeface="Arial" pitchFamily="34" charset="0"/>
                <a:cs typeface="+mj-cs"/>
              </a:rPr>
              <a:t>نوع من تشطيبات حمامات السباحة المتميز .</a:t>
            </a:r>
          </a:p>
          <a:p>
            <a:pPr algn="r">
              <a:buFontTx/>
              <a:buChar char="-"/>
              <a:defRPr/>
            </a:pPr>
            <a:r>
              <a:rPr lang="ar-EG" sz="2000" b="0" dirty="0">
                <a:latin typeface="Arial" pitchFamily="34" charset="0"/>
                <a:cs typeface="+mj-cs"/>
              </a:rPr>
              <a:t> مكون من خليط من الأسمنت المعدل والمعادن المصبوغة </a:t>
            </a:r>
            <a:endParaRPr lang="en-US" sz="2000" b="0" dirty="0">
              <a:latin typeface="Arial" pitchFamily="34" charset="0"/>
              <a:cs typeface="+mj-cs"/>
            </a:endParaRPr>
          </a:p>
        </p:txBody>
      </p:sp>
      <p:sp>
        <p:nvSpPr>
          <p:cNvPr id="10" name="Rectangle 9"/>
          <p:cNvSpPr/>
          <p:nvPr/>
        </p:nvSpPr>
        <p:spPr>
          <a:xfrm>
            <a:off x="4440116" y="2039938"/>
            <a:ext cx="4615962" cy="2554545"/>
          </a:xfrm>
          <a:prstGeom prst="rect">
            <a:avLst/>
          </a:prstGeom>
        </p:spPr>
        <p:txBody>
          <a:bodyPr>
            <a:spAutoFit/>
          </a:bodyPr>
          <a:lstStyle/>
          <a:p>
            <a:pPr marL="457200" indent="-457200" algn="r" fontAlgn="auto">
              <a:spcBef>
                <a:spcPts val="0"/>
              </a:spcBef>
              <a:spcAft>
                <a:spcPts val="0"/>
              </a:spcAft>
              <a:defRPr/>
            </a:pPr>
            <a:r>
              <a:rPr lang="ar-EG" sz="2000" b="0" u="sng" dirty="0">
                <a:latin typeface="Arial" pitchFamily="34" charset="0"/>
                <a:cs typeface="+mj-cs"/>
              </a:rPr>
              <a:t>يوجد نوعين :</a:t>
            </a:r>
          </a:p>
          <a:p>
            <a:pPr marL="457200" indent="-457200" algn="r" fontAlgn="auto">
              <a:spcBef>
                <a:spcPts val="0"/>
              </a:spcBef>
              <a:spcAft>
                <a:spcPts val="0"/>
              </a:spcAft>
              <a:buFont typeface="+mj-lt"/>
              <a:buAutoNum type="arabicPeriod"/>
              <a:defRPr/>
            </a:pPr>
            <a:r>
              <a:rPr lang="ar-EG" sz="2000" b="0" dirty="0">
                <a:latin typeface="Arial" pitchFamily="34" charset="0"/>
                <a:cs typeface="+mj-cs"/>
              </a:rPr>
              <a:t>100 % طبيعي عبارة عن خليط من أحجار طبيعية مثل : اللازورد الأزرق ، اليشب الأحمر ، وخليط من الكوارتز الخضراء الطبيعية وأحجار العقيق.</a:t>
            </a:r>
          </a:p>
          <a:p>
            <a:pPr marL="457200" indent="-457200" fontAlgn="auto">
              <a:spcBef>
                <a:spcPts val="0"/>
              </a:spcBef>
              <a:spcAft>
                <a:spcPts val="0"/>
              </a:spcAft>
              <a:buFont typeface="+mj-lt"/>
              <a:buAutoNum type="arabicPeriod"/>
              <a:defRPr/>
            </a:pPr>
            <a:endParaRPr lang="ar-EG" sz="2000" b="0" dirty="0">
              <a:latin typeface="Arial" pitchFamily="34" charset="0"/>
              <a:cs typeface="+mj-cs"/>
            </a:endParaRPr>
          </a:p>
          <a:p>
            <a:pPr marL="457200" indent="-457200" algn="r" fontAlgn="auto">
              <a:spcBef>
                <a:spcPts val="0"/>
              </a:spcBef>
              <a:spcAft>
                <a:spcPts val="0"/>
              </a:spcAft>
              <a:buFont typeface="+mj-lt"/>
              <a:buAutoNum type="arabicPeriod"/>
              <a:defRPr/>
            </a:pPr>
            <a:r>
              <a:rPr lang="ar-EG" sz="2000" b="0" dirty="0">
                <a:latin typeface="Arial" pitchFamily="34" charset="0"/>
                <a:cs typeface="+mj-cs"/>
              </a:rPr>
              <a:t>100% معادن يتم تطويرها وهو مستقر تماما ومقاوم للأشعة فوق البنفسجية ولكنه يتلاشى   </a:t>
            </a:r>
            <a:endParaRPr lang="en-US" sz="2000" b="0" dirty="0">
              <a:latin typeface="Arial" pitchFamily="34" charset="0"/>
              <a:cs typeface="+mj-cs"/>
            </a:endParaRPr>
          </a:p>
        </p:txBody>
      </p:sp>
      <p:pic>
        <p:nvPicPr>
          <p:cNvPr id="11" name="Picture 2" descr="C:\Documents and Settings\medooo\Desktop\ff_Tahoe_Coast.jpg"/>
          <p:cNvPicPr>
            <a:picLocks noChangeAspect="1" noChangeArrowheads="1"/>
          </p:cNvPicPr>
          <p:nvPr/>
        </p:nvPicPr>
        <p:blipFill>
          <a:blip r:embed="rId3" cstate="print"/>
          <a:srcRect/>
          <a:stretch>
            <a:fillRect/>
          </a:stretch>
        </p:blipFill>
        <p:spPr bwMode="auto">
          <a:xfrm>
            <a:off x="207941" y="1142984"/>
            <a:ext cx="1990119"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3" descr="C:\Documents and Settings\medooo\Desktop\ff_BlPacific_Coast.jpg"/>
          <p:cNvPicPr>
            <a:picLocks noChangeAspect="1" noChangeArrowheads="1"/>
          </p:cNvPicPr>
          <p:nvPr/>
        </p:nvPicPr>
        <p:blipFill>
          <a:blip r:embed="rId4" cstate="print"/>
          <a:srcRect/>
          <a:stretch>
            <a:fillRect/>
          </a:stretch>
        </p:blipFill>
        <p:spPr bwMode="auto">
          <a:xfrm>
            <a:off x="2461831" y="1166144"/>
            <a:ext cx="2044226" cy="24200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4" descr="C:\Documents and Settings\medooo\Desktop\ff_Crystal_Coast.jpg"/>
          <p:cNvPicPr>
            <a:picLocks noChangeAspect="1" noChangeArrowheads="1"/>
          </p:cNvPicPr>
          <p:nvPr/>
        </p:nvPicPr>
        <p:blipFill>
          <a:blip r:embed="rId5" cstate="print"/>
          <a:srcRect/>
          <a:stretch>
            <a:fillRect/>
          </a:stretch>
        </p:blipFill>
        <p:spPr bwMode="auto">
          <a:xfrm>
            <a:off x="285721" y="4193826"/>
            <a:ext cx="1978283" cy="2342407"/>
          </a:xfrm>
          <a:prstGeom prst="rect">
            <a:avLst/>
          </a:prstGeom>
          <a:ln>
            <a:noFill/>
          </a:ln>
          <a:effectLst>
            <a:softEdge rad="112500"/>
          </a:effectLst>
        </p:spPr>
      </p:pic>
      <p:pic>
        <p:nvPicPr>
          <p:cNvPr id="14" name="Picture 5" descr="C:\Documents and Settings\medooo\Desktop\ff_Crimson_Mist.jpg"/>
          <p:cNvPicPr>
            <a:picLocks noChangeAspect="1" noChangeArrowheads="1"/>
          </p:cNvPicPr>
          <p:nvPr/>
        </p:nvPicPr>
        <p:blipFill>
          <a:blip r:embed="rId6" cstate="print"/>
          <a:srcRect/>
          <a:stretch>
            <a:fillRect/>
          </a:stretch>
        </p:blipFill>
        <p:spPr bwMode="auto">
          <a:xfrm>
            <a:off x="2593718" y="4193826"/>
            <a:ext cx="2009046" cy="2378449"/>
          </a:xfrm>
          <a:prstGeom prst="rect">
            <a:avLst/>
          </a:prstGeom>
          <a:ln>
            <a:noFill/>
          </a:ln>
          <a:effectLst>
            <a:softEdge rad="112500"/>
          </a:effectLst>
        </p:spPr>
      </p:pic>
      <p:sp>
        <p:nvSpPr>
          <p:cNvPr id="15" name="TextBox 8"/>
          <p:cNvSpPr txBox="1">
            <a:spLocks noChangeArrowheads="1"/>
          </p:cNvSpPr>
          <p:nvPr/>
        </p:nvSpPr>
        <p:spPr bwMode="auto">
          <a:xfrm>
            <a:off x="5165481" y="5072063"/>
            <a:ext cx="3235569" cy="400050"/>
          </a:xfrm>
          <a:prstGeom prst="rect">
            <a:avLst/>
          </a:prstGeom>
          <a:noFill/>
          <a:ln w="9525">
            <a:noFill/>
            <a:miter lim="800000"/>
            <a:headEnd/>
            <a:tailEnd/>
          </a:ln>
        </p:spPr>
        <p:txBody>
          <a:bodyPr>
            <a:spAutoFit/>
          </a:bodyPr>
          <a:lstStyle/>
          <a:p>
            <a:pPr algn="l" rtl="0">
              <a:defRPr/>
            </a:pPr>
            <a:r>
              <a:rPr lang="ar-EG" sz="2000" dirty="0">
                <a:latin typeface="Calibri" pitchFamily="34" charset="0"/>
                <a:cs typeface="+mj-cs"/>
              </a:rPr>
              <a:t>” </a:t>
            </a:r>
            <a:r>
              <a:rPr lang="en-US" sz="2000" dirty="0">
                <a:latin typeface="Calibri" pitchFamily="34" charset="0"/>
                <a:cs typeface="+mj-cs"/>
              </a:rPr>
              <a:t>primer a stone “</a:t>
            </a:r>
            <a:r>
              <a:rPr lang="ar-EG" sz="2000" dirty="0">
                <a:latin typeface="Calibri" pitchFamily="34" charset="0"/>
                <a:cs typeface="+mj-cs"/>
              </a:rPr>
              <a:t>أشكال مختلفة </a:t>
            </a:r>
            <a:endParaRPr lang="en-US" sz="2000" dirty="0">
              <a:latin typeface="Calibri" pitchFamily="34" charset="0"/>
              <a:cs typeface="+mj-cs"/>
            </a:endParaRPr>
          </a:p>
        </p:txBody>
      </p:sp>
    </p:spTree>
    <p:extLst>
      <p:ext uri="{BB962C8B-B14F-4D97-AF65-F5344CB8AC3E}">
        <p14:creationId xmlns:p14="http://schemas.microsoft.com/office/powerpoint/2010/main" val="24656699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Rectangle 4"/>
          <p:cNvGrpSpPr>
            <a:grpSpLocks/>
          </p:cNvGrpSpPr>
          <p:nvPr/>
        </p:nvGrpSpPr>
        <p:grpSpPr bwMode="auto">
          <a:xfrm>
            <a:off x="-347296" y="150813"/>
            <a:ext cx="3323493" cy="469900"/>
            <a:chOff x="-82" y="84"/>
            <a:chExt cx="1458" cy="296"/>
          </a:xfrm>
        </p:grpSpPr>
        <p:pic>
          <p:nvPicPr>
            <p:cNvPr id="32779" name="Rectangle 4"/>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 y="84"/>
              <a:ext cx="106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Text Box 9"/>
            <p:cNvSpPr txBox="1">
              <a:spLocks noChangeArrowheads="1"/>
            </p:cNvSpPr>
            <p:nvPr/>
          </p:nvSpPr>
          <p:spPr bwMode="auto">
            <a:xfrm>
              <a:off x="-82" y="135"/>
              <a:ext cx="1458"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511300" eaLnBrk="0" hangingPunct="0">
                <a:defRPr b="1">
                  <a:solidFill>
                    <a:schemeClr val="tx1"/>
                  </a:solidFill>
                  <a:latin typeface="Arial" charset="0"/>
                  <a:cs typeface="Arial" charset="0"/>
                </a:defRPr>
              </a:lvl1pPr>
              <a:lvl2pPr marL="742950" indent="-285750" defTabSz="1511300" eaLnBrk="0" hangingPunct="0">
                <a:defRPr b="1">
                  <a:solidFill>
                    <a:schemeClr val="tx1"/>
                  </a:solidFill>
                  <a:latin typeface="Arial" charset="0"/>
                  <a:cs typeface="Arial" charset="0"/>
                </a:defRPr>
              </a:lvl2pPr>
              <a:lvl3pPr marL="1143000" indent="-228600" defTabSz="1511300" eaLnBrk="0" hangingPunct="0">
                <a:defRPr b="1">
                  <a:solidFill>
                    <a:schemeClr val="tx1"/>
                  </a:solidFill>
                  <a:latin typeface="Arial" charset="0"/>
                  <a:cs typeface="Arial" charset="0"/>
                </a:defRPr>
              </a:lvl3pPr>
              <a:lvl4pPr marL="1600200" indent="-228600" defTabSz="1511300" eaLnBrk="0" hangingPunct="0">
                <a:defRPr b="1">
                  <a:solidFill>
                    <a:schemeClr val="tx1"/>
                  </a:solidFill>
                  <a:latin typeface="Arial" charset="0"/>
                  <a:cs typeface="Arial" charset="0"/>
                </a:defRPr>
              </a:lvl4pPr>
              <a:lvl5pPr marL="2057400" indent="-228600" defTabSz="1511300" eaLnBrk="0" hangingPunct="0">
                <a:defRPr b="1">
                  <a:solidFill>
                    <a:schemeClr val="tx1"/>
                  </a:solidFill>
                  <a:latin typeface="Arial" charset="0"/>
                  <a:cs typeface="Arial" charset="0"/>
                </a:defRPr>
              </a:lvl5pPr>
              <a:lvl6pPr marL="2514600" indent="-228600" algn="r" defTabSz="1511300" rtl="1" eaLnBrk="0" fontAlgn="base" hangingPunct="0">
                <a:spcBef>
                  <a:spcPct val="0"/>
                </a:spcBef>
                <a:spcAft>
                  <a:spcPct val="0"/>
                </a:spcAft>
                <a:defRPr b="1">
                  <a:solidFill>
                    <a:schemeClr val="tx1"/>
                  </a:solidFill>
                  <a:latin typeface="Arial" charset="0"/>
                  <a:cs typeface="Arial" charset="0"/>
                </a:defRPr>
              </a:lvl6pPr>
              <a:lvl7pPr marL="2971800" indent="-228600" algn="r" defTabSz="1511300" rtl="1" eaLnBrk="0" fontAlgn="base" hangingPunct="0">
                <a:spcBef>
                  <a:spcPct val="0"/>
                </a:spcBef>
                <a:spcAft>
                  <a:spcPct val="0"/>
                </a:spcAft>
                <a:defRPr b="1">
                  <a:solidFill>
                    <a:schemeClr val="tx1"/>
                  </a:solidFill>
                  <a:latin typeface="Arial" charset="0"/>
                  <a:cs typeface="Arial" charset="0"/>
                </a:defRPr>
              </a:lvl7pPr>
              <a:lvl8pPr marL="3429000" indent="-228600" algn="r" defTabSz="1511300" rtl="1" eaLnBrk="0" fontAlgn="base" hangingPunct="0">
                <a:spcBef>
                  <a:spcPct val="0"/>
                </a:spcBef>
                <a:spcAft>
                  <a:spcPct val="0"/>
                </a:spcAft>
                <a:defRPr b="1">
                  <a:solidFill>
                    <a:schemeClr val="tx1"/>
                  </a:solidFill>
                  <a:latin typeface="Arial" charset="0"/>
                  <a:cs typeface="Arial" charset="0"/>
                </a:defRPr>
              </a:lvl8pPr>
              <a:lvl9pPr marL="3886200" indent="-228600" algn="r" defTabSz="1511300" rtl="1" eaLnBrk="0" fontAlgn="base" hangingPunct="0">
                <a:spcBef>
                  <a:spcPct val="0"/>
                </a:spcBef>
                <a:spcAft>
                  <a:spcPct val="0"/>
                </a:spcAft>
                <a:defRPr b="1">
                  <a:solidFill>
                    <a:schemeClr val="tx1"/>
                  </a:solidFill>
                  <a:latin typeface="Arial" charset="0"/>
                  <a:cs typeface="Arial" charset="0"/>
                </a:defRPr>
              </a:lvl9pPr>
            </a:lstStyle>
            <a:p>
              <a:pPr algn="ctr" rtl="0" eaLnBrk="1" hangingPunct="1">
                <a:lnSpc>
                  <a:spcPct val="90000"/>
                </a:lnSpc>
                <a:spcAft>
                  <a:spcPct val="35000"/>
                </a:spcAft>
              </a:pPr>
              <a:r>
                <a:rPr lang="ar-EG" sz="1400">
                  <a:solidFill>
                    <a:schemeClr val="bg1"/>
                  </a:solidFill>
                  <a:latin typeface="Times New Roman" pitchFamily="18" charset="0"/>
                  <a:cs typeface="Times New Roman" pitchFamily="18" charset="0"/>
                </a:rPr>
                <a:t>الاشتراطات الخاصه بحمامات السباحه</a:t>
              </a:r>
              <a:endParaRPr lang="en-US" sz="1400">
                <a:solidFill>
                  <a:schemeClr val="bg1"/>
                </a:solidFill>
                <a:latin typeface="Times New Roman" pitchFamily="18" charset="0"/>
                <a:cs typeface="Times New Roman" pitchFamily="18" charset="0"/>
              </a:endParaRPr>
            </a:p>
          </p:txBody>
        </p:sp>
      </p:grpSp>
      <p:sp>
        <p:nvSpPr>
          <p:cNvPr id="7" name="Rectangle 6"/>
          <p:cNvSpPr/>
          <p:nvPr/>
        </p:nvSpPr>
        <p:spPr>
          <a:xfrm>
            <a:off x="6879996" y="428606"/>
            <a:ext cx="2044227" cy="677108"/>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defRPr/>
            </a:pPr>
            <a:r>
              <a:rPr lang="ar-EG" sz="2000" dirty="0">
                <a:latin typeface="Times New Roman" pitchFamily="18" charset="0"/>
                <a:cs typeface="+mj-cs"/>
              </a:rPr>
              <a:t>د- </a:t>
            </a:r>
            <a:r>
              <a:rPr lang="en-US" sz="2000" dirty="0" smtClean="0">
                <a:latin typeface="Times New Roman" pitchFamily="18" charset="0"/>
                <a:cs typeface="+mj-cs"/>
              </a:rPr>
              <a:t>    </a:t>
            </a:r>
            <a:r>
              <a:rPr lang="en-US" sz="2000" dirty="0" smtClean="0">
                <a:cs typeface="+mj-cs"/>
              </a:rPr>
              <a:t>Pearl </a:t>
            </a:r>
            <a:r>
              <a:rPr lang="en-US" sz="2000" dirty="0">
                <a:cs typeface="+mj-cs"/>
              </a:rPr>
              <a:t>Matrix</a:t>
            </a:r>
            <a:endParaRPr lang="ar-EG" sz="2000" dirty="0">
              <a:cs typeface="+mj-cs"/>
            </a:endParaRPr>
          </a:p>
          <a:p>
            <a:pPr>
              <a:defRPr/>
            </a:pPr>
            <a:endParaRPr lang="en-US" dirty="0">
              <a:latin typeface="Times New Roman" pitchFamily="18" charset="0"/>
              <a:cs typeface="Times New Roman" pitchFamily="18" charset="0"/>
            </a:endParaRPr>
          </a:p>
        </p:txBody>
      </p:sp>
      <p:sp>
        <p:nvSpPr>
          <p:cNvPr id="32774" name="Rectangle 7"/>
          <p:cNvSpPr>
            <a:spLocks noChangeArrowheads="1"/>
          </p:cNvSpPr>
          <p:nvPr/>
        </p:nvSpPr>
        <p:spPr bwMode="auto">
          <a:xfrm>
            <a:off x="3780693" y="1285875"/>
            <a:ext cx="503359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Tx/>
              <a:buChar char="-"/>
            </a:pPr>
            <a:r>
              <a:rPr lang="ar-EG" dirty="0"/>
              <a:t>من أفضل أنواع التشطيبات التي تعطي مظهرا طبيعيا لحمام السباحة .</a:t>
            </a:r>
          </a:p>
          <a:p>
            <a:pPr>
              <a:buFontTx/>
              <a:buChar char="-"/>
            </a:pPr>
            <a:endParaRPr lang="ar-EG" dirty="0"/>
          </a:p>
          <a:p>
            <a:pPr algn="r"/>
            <a:r>
              <a:rPr lang="ar-EG" dirty="0"/>
              <a:t>- عبارة عن خلط مجموعة من الأحجار الطبيعية بأللوانها الطبيعية.</a:t>
            </a:r>
            <a:endParaRPr lang="en-US" dirty="0"/>
          </a:p>
        </p:txBody>
      </p:sp>
      <p:pic>
        <p:nvPicPr>
          <p:cNvPr id="32775" name="Picture 3" descr="C:\Documents and Settings\medooo\Desktop\pm_red_islan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462" y="2759075"/>
            <a:ext cx="2376854" cy="259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4" descr="C:\Documents and Settings\medooo\Desktop\pm_emerald_isl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85039" y="2720975"/>
            <a:ext cx="2412023" cy="263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5" descr="C:\Documents and Settings\medooo\Desktop\pm_blk_pear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0558" y="2784475"/>
            <a:ext cx="2354873" cy="257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7"/>
          <p:cNvSpPr txBox="1">
            <a:spLocks noChangeArrowheads="1"/>
          </p:cNvSpPr>
          <p:nvPr/>
        </p:nvSpPr>
        <p:spPr bwMode="auto">
          <a:xfrm>
            <a:off x="1934308" y="5857875"/>
            <a:ext cx="5334000" cy="400050"/>
          </a:xfrm>
          <a:prstGeom prst="rect">
            <a:avLst/>
          </a:prstGeom>
          <a:noFill/>
          <a:ln w="9525">
            <a:noFill/>
            <a:miter lim="800000"/>
            <a:headEnd/>
            <a:tailEnd/>
          </a:ln>
        </p:spPr>
        <p:txBody>
          <a:bodyPr>
            <a:spAutoFit/>
          </a:bodyPr>
          <a:lstStyle/>
          <a:p>
            <a:pPr algn="ctr" rtl="0">
              <a:defRPr/>
            </a:pPr>
            <a:r>
              <a:rPr lang="ar-EG" sz="2000" dirty="0">
                <a:latin typeface="Calibri" pitchFamily="34" charset="0"/>
                <a:cs typeface="+mj-cs"/>
              </a:rPr>
              <a:t>” </a:t>
            </a:r>
            <a:r>
              <a:rPr lang="en-US" sz="2000" dirty="0">
                <a:latin typeface="Calibri" pitchFamily="34" charset="0"/>
                <a:cs typeface="+mj-cs"/>
              </a:rPr>
              <a:t>pearl matrix “</a:t>
            </a:r>
            <a:r>
              <a:rPr lang="ar-EG" sz="2000" dirty="0">
                <a:latin typeface="Calibri" pitchFamily="34" charset="0"/>
                <a:cs typeface="+mj-cs"/>
              </a:rPr>
              <a:t>أشكال مختلفة  </a:t>
            </a:r>
            <a:endParaRPr lang="en-US" sz="2000" dirty="0">
              <a:latin typeface="Calibri" pitchFamily="34" charset="0"/>
              <a:cs typeface="+mj-cs"/>
            </a:endParaRPr>
          </a:p>
        </p:txBody>
      </p:sp>
    </p:spTree>
    <p:extLst>
      <p:ext uri="{BB962C8B-B14F-4D97-AF65-F5344CB8AC3E}">
        <p14:creationId xmlns:p14="http://schemas.microsoft.com/office/powerpoint/2010/main" val="907544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ChangeArrowheads="1"/>
          </p:cNvSpPr>
          <p:nvPr/>
        </p:nvSpPr>
        <p:spPr bwMode="auto">
          <a:xfrm>
            <a:off x="681404" y="2102376"/>
            <a:ext cx="82427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ar-SA"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يجب إضاءة المسابح المخصصة للاستخدام ليلاً، سواء بإضاءة تحت الماء أو فوق الماء أو كلا النوعين؛ وذلك للتأكد من الإضاءة الجيدة لكل مناطق قاع المسبح وكل المسبح بدون إحداث أية انعكاسات أو وهج أو حروق أو صدمات كهربائية أو إصابات جسدية للسابحين والمنقذين. </a:t>
            </a:r>
            <a:endParaRPr lang="ar-SA" sz="2000" b="0" dirty="0">
              <a:latin typeface="Times New Roman" pitchFamily="18" charset="0"/>
              <a:cs typeface="Times New Roman" pitchFamily="18" charset="0"/>
            </a:endParaRPr>
          </a:p>
        </p:txBody>
      </p:sp>
      <p:pic>
        <p:nvPicPr>
          <p:cNvPr id="9" name="Picture 2"/>
          <p:cNvPicPr>
            <a:picLocks noChangeAspect="1" noChangeArrowheads="1"/>
          </p:cNvPicPr>
          <p:nvPr/>
        </p:nvPicPr>
        <p:blipFill>
          <a:blip r:embed="rId2" cstate="print"/>
          <a:srcRect l="20508" t="44922" r="42139" b="10156"/>
          <a:stretch>
            <a:fillRect/>
          </a:stretch>
        </p:blipFill>
        <p:spPr bwMode="auto">
          <a:xfrm>
            <a:off x="5165481" y="4071938"/>
            <a:ext cx="1582615" cy="1071562"/>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noChangeArrowheads="1"/>
          </p:cNvPicPr>
          <p:nvPr/>
        </p:nvPicPr>
        <p:blipFill>
          <a:blip r:embed="rId3" cstate="print">
            <a:clrChange>
              <a:clrFrom>
                <a:srgbClr val="17413F"/>
              </a:clrFrom>
              <a:clrTo>
                <a:srgbClr val="17413F">
                  <a:alpha val="0"/>
                </a:srgbClr>
              </a:clrTo>
            </a:clrChange>
          </a:blip>
          <a:srcRect l="19775" t="26367" r="43603" b="21875"/>
          <a:stretch>
            <a:fillRect/>
          </a:stretch>
        </p:blipFill>
        <p:spPr bwMode="auto">
          <a:xfrm>
            <a:off x="7407520" y="3571876"/>
            <a:ext cx="1481503" cy="1571625"/>
          </a:xfrm>
          <a:prstGeom prst="rect">
            <a:avLst/>
          </a:prstGeom>
          <a:ln>
            <a:noFill/>
          </a:ln>
          <a:effectLst>
            <a:outerShdw blurRad="292100" dist="139700" dir="2700000" algn="tl" rotWithShape="0">
              <a:srgbClr val="333333">
                <a:alpha val="65000"/>
              </a:srgbClr>
            </a:outerShdw>
          </a:effectLst>
        </p:spPr>
      </p:pic>
      <p:grpSp>
        <p:nvGrpSpPr>
          <p:cNvPr id="39941" name="Rectangle 4"/>
          <p:cNvGrpSpPr>
            <a:grpSpLocks/>
          </p:cNvGrpSpPr>
          <p:nvPr/>
        </p:nvGrpSpPr>
        <p:grpSpPr bwMode="auto">
          <a:xfrm>
            <a:off x="-347296" y="150813"/>
            <a:ext cx="3323493" cy="469900"/>
            <a:chOff x="-82" y="84"/>
            <a:chExt cx="1458" cy="296"/>
          </a:xfrm>
        </p:grpSpPr>
        <p:pic>
          <p:nvPicPr>
            <p:cNvPr id="39951" name="Rectangle 4"/>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 y="84"/>
              <a:ext cx="106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2" name="Text Box 131"/>
            <p:cNvSpPr txBox="1">
              <a:spLocks noChangeArrowheads="1"/>
            </p:cNvSpPr>
            <p:nvPr/>
          </p:nvSpPr>
          <p:spPr bwMode="auto">
            <a:xfrm>
              <a:off x="-82" y="135"/>
              <a:ext cx="1458"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511300" eaLnBrk="0" hangingPunct="0">
                <a:defRPr b="1">
                  <a:solidFill>
                    <a:schemeClr val="tx1"/>
                  </a:solidFill>
                  <a:latin typeface="Arial" charset="0"/>
                  <a:cs typeface="Arial" charset="0"/>
                </a:defRPr>
              </a:lvl1pPr>
              <a:lvl2pPr marL="742950" indent="-285750" defTabSz="1511300" eaLnBrk="0" hangingPunct="0">
                <a:defRPr b="1">
                  <a:solidFill>
                    <a:schemeClr val="tx1"/>
                  </a:solidFill>
                  <a:latin typeface="Arial" charset="0"/>
                  <a:cs typeface="Arial" charset="0"/>
                </a:defRPr>
              </a:lvl2pPr>
              <a:lvl3pPr marL="1143000" indent="-228600" defTabSz="1511300" eaLnBrk="0" hangingPunct="0">
                <a:defRPr b="1">
                  <a:solidFill>
                    <a:schemeClr val="tx1"/>
                  </a:solidFill>
                  <a:latin typeface="Arial" charset="0"/>
                  <a:cs typeface="Arial" charset="0"/>
                </a:defRPr>
              </a:lvl3pPr>
              <a:lvl4pPr marL="1600200" indent="-228600" defTabSz="1511300" eaLnBrk="0" hangingPunct="0">
                <a:defRPr b="1">
                  <a:solidFill>
                    <a:schemeClr val="tx1"/>
                  </a:solidFill>
                  <a:latin typeface="Arial" charset="0"/>
                  <a:cs typeface="Arial" charset="0"/>
                </a:defRPr>
              </a:lvl4pPr>
              <a:lvl5pPr marL="2057400" indent="-228600" defTabSz="1511300" eaLnBrk="0" hangingPunct="0">
                <a:defRPr b="1">
                  <a:solidFill>
                    <a:schemeClr val="tx1"/>
                  </a:solidFill>
                  <a:latin typeface="Arial" charset="0"/>
                  <a:cs typeface="Arial" charset="0"/>
                </a:defRPr>
              </a:lvl5pPr>
              <a:lvl6pPr marL="2514600" indent="-228600" algn="r" defTabSz="1511300" rtl="1" eaLnBrk="0" fontAlgn="base" hangingPunct="0">
                <a:spcBef>
                  <a:spcPct val="0"/>
                </a:spcBef>
                <a:spcAft>
                  <a:spcPct val="0"/>
                </a:spcAft>
                <a:defRPr b="1">
                  <a:solidFill>
                    <a:schemeClr val="tx1"/>
                  </a:solidFill>
                  <a:latin typeface="Arial" charset="0"/>
                  <a:cs typeface="Arial" charset="0"/>
                </a:defRPr>
              </a:lvl6pPr>
              <a:lvl7pPr marL="2971800" indent="-228600" algn="r" defTabSz="1511300" rtl="1" eaLnBrk="0" fontAlgn="base" hangingPunct="0">
                <a:spcBef>
                  <a:spcPct val="0"/>
                </a:spcBef>
                <a:spcAft>
                  <a:spcPct val="0"/>
                </a:spcAft>
                <a:defRPr b="1">
                  <a:solidFill>
                    <a:schemeClr val="tx1"/>
                  </a:solidFill>
                  <a:latin typeface="Arial" charset="0"/>
                  <a:cs typeface="Arial" charset="0"/>
                </a:defRPr>
              </a:lvl7pPr>
              <a:lvl8pPr marL="3429000" indent="-228600" algn="r" defTabSz="1511300" rtl="1" eaLnBrk="0" fontAlgn="base" hangingPunct="0">
                <a:spcBef>
                  <a:spcPct val="0"/>
                </a:spcBef>
                <a:spcAft>
                  <a:spcPct val="0"/>
                </a:spcAft>
                <a:defRPr b="1">
                  <a:solidFill>
                    <a:schemeClr val="tx1"/>
                  </a:solidFill>
                  <a:latin typeface="Arial" charset="0"/>
                  <a:cs typeface="Arial" charset="0"/>
                </a:defRPr>
              </a:lvl8pPr>
              <a:lvl9pPr marL="3886200" indent="-228600" algn="r" defTabSz="1511300" rtl="1" eaLnBrk="0" fontAlgn="base" hangingPunct="0">
                <a:spcBef>
                  <a:spcPct val="0"/>
                </a:spcBef>
                <a:spcAft>
                  <a:spcPct val="0"/>
                </a:spcAft>
                <a:defRPr b="1">
                  <a:solidFill>
                    <a:schemeClr val="tx1"/>
                  </a:solidFill>
                  <a:latin typeface="Arial" charset="0"/>
                  <a:cs typeface="Arial" charset="0"/>
                </a:defRPr>
              </a:lvl9pPr>
            </a:lstStyle>
            <a:p>
              <a:pPr algn="ctr" rtl="0" eaLnBrk="1" hangingPunct="1">
                <a:lnSpc>
                  <a:spcPct val="90000"/>
                </a:lnSpc>
                <a:spcAft>
                  <a:spcPct val="35000"/>
                </a:spcAft>
              </a:pPr>
              <a:r>
                <a:rPr lang="ar-EG" sz="1400">
                  <a:solidFill>
                    <a:schemeClr val="bg1"/>
                  </a:solidFill>
                  <a:latin typeface="Times New Roman" pitchFamily="18" charset="0"/>
                  <a:cs typeface="Times New Roman" pitchFamily="18" charset="0"/>
                </a:rPr>
                <a:t>الاشتراطات الخاصه بحمامات السباحه</a:t>
              </a:r>
              <a:endParaRPr lang="en-US" sz="1400">
                <a:solidFill>
                  <a:schemeClr val="bg1"/>
                </a:solidFill>
                <a:latin typeface="Times New Roman" pitchFamily="18" charset="0"/>
                <a:cs typeface="Times New Roman" pitchFamily="18" charset="0"/>
              </a:endParaRPr>
            </a:p>
          </p:txBody>
        </p:sp>
      </p:grpSp>
      <p:pic>
        <p:nvPicPr>
          <p:cNvPr id="36876" name="Picture 12" descr="C:\Documents and Settings\ayman\Desktop\lighting\Nova_Floating_d.jpg"/>
          <p:cNvPicPr>
            <a:picLocks noChangeAspect="1" noChangeArrowheads="1"/>
          </p:cNvPicPr>
          <p:nvPr/>
        </p:nvPicPr>
        <p:blipFill>
          <a:blip r:embed="rId5" cstate="print"/>
          <a:srcRect/>
          <a:stretch>
            <a:fillRect/>
          </a:stretch>
        </p:blipFill>
        <p:spPr bwMode="auto">
          <a:xfrm>
            <a:off x="3450981" y="4064000"/>
            <a:ext cx="1582615" cy="1079500"/>
          </a:xfrm>
          <a:prstGeom prst="rect">
            <a:avLst/>
          </a:prstGeom>
          <a:ln>
            <a:noFill/>
          </a:ln>
          <a:effectLst>
            <a:outerShdw blurRad="190500" algn="tl" rotWithShape="0">
              <a:srgbClr val="000000">
                <a:alpha val="70000"/>
              </a:srgbClr>
            </a:outerShdw>
          </a:effectLst>
        </p:spPr>
      </p:pic>
      <p:pic>
        <p:nvPicPr>
          <p:cNvPr id="36877" name="Picture 13" descr="C:\Documents and Settings\ayman\Desktop\lighting\Light-Aqualuminator_AG_2_d.jpg"/>
          <p:cNvPicPr>
            <a:picLocks noChangeAspect="1" noChangeArrowheads="1"/>
          </p:cNvPicPr>
          <p:nvPr/>
        </p:nvPicPr>
        <p:blipFill>
          <a:blip r:embed="rId6" cstate="print"/>
          <a:srcRect b="11111"/>
          <a:stretch>
            <a:fillRect/>
          </a:stretch>
        </p:blipFill>
        <p:spPr bwMode="auto">
          <a:xfrm>
            <a:off x="219808" y="3929064"/>
            <a:ext cx="1318846" cy="1214437"/>
          </a:xfrm>
          <a:prstGeom prst="rect">
            <a:avLst/>
          </a:prstGeom>
          <a:ln>
            <a:noFill/>
          </a:ln>
          <a:effectLst>
            <a:outerShdw blurRad="190500" algn="tl" rotWithShape="0">
              <a:srgbClr val="000000">
                <a:alpha val="70000"/>
              </a:srgbClr>
            </a:outerShdw>
          </a:effectLst>
        </p:spPr>
      </p:pic>
      <p:pic>
        <p:nvPicPr>
          <p:cNvPr id="36878" name="Picture 14" descr="C:\Documents and Settings\ayman\Desktop\lighting\Light-Spabrite_IG_d.jpg"/>
          <p:cNvPicPr>
            <a:picLocks noChangeAspect="1" noChangeArrowheads="1"/>
          </p:cNvPicPr>
          <p:nvPr/>
        </p:nvPicPr>
        <p:blipFill>
          <a:blip r:embed="rId7" cstate="print"/>
          <a:srcRect/>
          <a:stretch>
            <a:fillRect/>
          </a:stretch>
        </p:blipFill>
        <p:spPr bwMode="auto">
          <a:xfrm>
            <a:off x="1736481" y="4071938"/>
            <a:ext cx="1582615" cy="1079500"/>
          </a:xfrm>
          <a:prstGeom prst="rect">
            <a:avLst/>
          </a:prstGeom>
          <a:ln>
            <a:noFill/>
          </a:ln>
          <a:effectLst>
            <a:outerShdw blurRad="190500" algn="tl" rotWithShape="0">
              <a:srgbClr val="000000">
                <a:alpha val="70000"/>
              </a:srgbClr>
            </a:outerShdw>
          </a:effectLst>
        </p:spPr>
      </p:pic>
      <p:grpSp>
        <p:nvGrpSpPr>
          <p:cNvPr id="39945" name="Group 11"/>
          <p:cNvGrpSpPr>
            <a:grpSpLocks/>
          </p:cNvGrpSpPr>
          <p:nvPr/>
        </p:nvGrpSpPr>
        <p:grpSpPr bwMode="auto">
          <a:xfrm>
            <a:off x="3962402" y="214314"/>
            <a:ext cx="4961792" cy="606424"/>
            <a:chOff x="4492757" y="2926703"/>
            <a:chExt cx="3908455" cy="860031"/>
          </a:xfrm>
        </p:grpSpPr>
        <p:sp>
          <p:nvSpPr>
            <p:cNvPr id="20" name="Rounded Rectangle 7"/>
            <p:cNvSpPr/>
            <p:nvPr/>
          </p:nvSpPr>
          <p:spPr>
            <a:xfrm>
              <a:off x="4492757" y="2926703"/>
              <a:ext cx="3908455" cy="810502"/>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1" name="Rounded Rectangle 4"/>
            <p:cNvSpPr/>
            <p:nvPr/>
          </p:nvSpPr>
          <p:spPr>
            <a:xfrm>
              <a:off x="4608060" y="3025763"/>
              <a:ext cx="3765449" cy="760971"/>
            </a:xfrm>
            <a:prstGeom prst="rect">
              <a:avLst/>
            </a:prstGeom>
          </p:spPr>
          <p:style>
            <a:lnRef idx="0">
              <a:scrgbClr r="0" g="0" b="0"/>
            </a:lnRef>
            <a:fillRef idx="0">
              <a:scrgbClr r="0" g="0" b="0"/>
            </a:fillRef>
            <a:effectRef idx="0">
              <a:scrgbClr r="0" g="0" b="0"/>
            </a:effectRef>
            <a:fontRef idx="minor">
              <a:schemeClr val="lt1"/>
            </a:fontRef>
          </p:style>
          <p:txBody>
            <a:bodyPr lIns="68580" tIns="68580" rIns="68580" bIns="68580" anchor="ctr"/>
            <a:lstStyle/>
            <a:p>
              <a:pPr algn="r">
                <a:defRPr/>
              </a:pPr>
              <a:endParaRPr lang="ar-SA" sz="2000" dirty="0"/>
            </a:p>
            <a:p>
              <a:pPr algn="r">
                <a:defRPr/>
              </a:pPr>
              <a:r>
                <a:rPr lang="ar-SA" sz="2000" dirty="0"/>
                <a:t>8- </a:t>
              </a:r>
              <a:r>
                <a:rPr lang="ar-EG" sz="2000" dirty="0"/>
                <a:t>الاضاءه في حمامات السباحة :-</a:t>
              </a:r>
              <a:endParaRPr lang="en-US" sz="2000" dirty="0">
                <a:cs typeface="Tahoma" pitchFamily="34" charset="0"/>
              </a:endParaRPr>
            </a:p>
            <a:p>
              <a:pPr algn="r">
                <a:defRPr/>
              </a:pPr>
              <a:r>
                <a:rPr lang="ar-SA" sz="2000" dirty="0"/>
                <a:t> </a:t>
              </a:r>
              <a:endParaRPr lang="ar-EG" sz="2000" dirty="0"/>
            </a:p>
          </p:txBody>
        </p:sp>
      </p:grpSp>
      <p:sp>
        <p:nvSpPr>
          <p:cNvPr id="39946" name="Rectangle 14"/>
          <p:cNvSpPr>
            <a:spLocks noChangeArrowheads="1"/>
          </p:cNvSpPr>
          <p:nvPr/>
        </p:nvSpPr>
        <p:spPr bwMode="auto">
          <a:xfrm>
            <a:off x="351693" y="857250"/>
            <a:ext cx="85725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Tx/>
              <a:buChar char="-"/>
            </a:pPr>
            <a:r>
              <a:rPr lang="ar-EG" sz="2000" b="0" dirty="0">
                <a:latin typeface="Times New Roman" pitchFamily="18" charset="0"/>
                <a:cs typeface="Times New Roman" pitchFamily="18" charset="0"/>
              </a:rPr>
              <a:t>يجب الا تقل شده الاضاءه تحت المياه عن 5. وات والاتزيد عن 1.5 لكل قدم مربع من مسطح مياه حوض الحمام .</a:t>
            </a:r>
          </a:p>
          <a:p>
            <a:pPr algn="r" rtl="0"/>
            <a:r>
              <a:rPr lang="ar-SA"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فى حالة استخدام الحمام فى المسابقات الرسمية فان الاضاءة تركب على الحوائط الجانبية الطولية فقط لحوض الحمام </a:t>
            </a:r>
            <a:endParaRPr lang="ar-EG" sz="2000" dirty="0">
              <a:latin typeface="Times New Roman" pitchFamily="18" charset="0"/>
              <a:cs typeface="Times New Roman" pitchFamily="18" charset="0"/>
            </a:endParaRPr>
          </a:p>
        </p:txBody>
      </p:sp>
      <p:sp>
        <p:nvSpPr>
          <p:cNvPr id="39947" name="TextBox 22"/>
          <p:cNvSpPr txBox="1">
            <a:spLocks noChangeArrowheads="1"/>
          </p:cNvSpPr>
          <p:nvPr/>
        </p:nvSpPr>
        <p:spPr bwMode="auto">
          <a:xfrm>
            <a:off x="1472712" y="5448300"/>
            <a:ext cx="3692769"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600"/>
              <a:t>الاشكال المختلفة لوحدات الاضاء تحت الماء</a:t>
            </a:r>
          </a:p>
        </p:txBody>
      </p:sp>
      <p:sp>
        <p:nvSpPr>
          <p:cNvPr id="39948" name="TextBox 23"/>
          <p:cNvSpPr txBox="1">
            <a:spLocks noChangeArrowheads="1"/>
          </p:cNvSpPr>
          <p:nvPr/>
        </p:nvSpPr>
        <p:spPr bwMode="auto">
          <a:xfrm>
            <a:off x="7605346" y="5286375"/>
            <a:ext cx="112102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600"/>
              <a:t>وحدة اضاءة فوق الماء</a:t>
            </a:r>
          </a:p>
        </p:txBody>
      </p:sp>
    </p:spTree>
    <p:extLst>
      <p:ext uri="{BB962C8B-B14F-4D97-AF65-F5344CB8AC3E}">
        <p14:creationId xmlns:p14="http://schemas.microsoft.com/office/powerpoint/2010/main" val="8138752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4"/>
          <p:cNvSpPr txBox="1">
            <a:spLocks noChangeArrowheads="1"/>
          </p:cNvSpPr>
          <p:nvPr/>
        </p:nvSpPr>
        <p:spPr bwMode="auto">
          <a:xfrm>
            <a:off x="1011116" y="642938"/>
            <a:ext cx="783101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algn="r" eaLnBrk="1" hangingPunct="1"/>
            <a:r>
              <a:rPr lang="ar-EG" sz="2000" b="0" dirty="0" smtClean="0">
                <a:latin typeface="Times New Roman" pitchFamily="18" charset="0"/>
                <a:cs typeface="Times New Roman" pitchFamily="18" charset="0"/>
              </a:rPr>
              <a:t>- تصنع </a:t>
            </a:r>
            <a:r>
              <a:rPr lang="ar-EG" sz="2000" b="0" dirty="0">
                <a:latin typeface="Times New Roman" pitchFamily="18" charset="0"/>
                <a:cs typeface="Times New Roman" pitchFamily="18" charset="0"/>
              </a:rPr>
              <a:t>وحدات الاضاءة من مواد مقومتها عاليه جدا مثل استانلس ستيل,بلاستك او الكروم </a:t>
            </a:r>
            <a:r>
              <a:rPr lang="ar-SA" sz="2000" b="0" dirty="0">
                <a:latin typeface="Times New Roman" pitchFamily="18" charset="0"/>
                <a:cs typeface="Times New Roman" pitchFamily="18" charset="0"/>
              </a:rPr>
              <a:t>.</a:t>
            </a:r>
            <a:endParaRPr lang="ar-EG" sz="2000" b="0" dirty="0">
              <a:latin typeface="Times New Roman" pitchFamily="18" charset="0"/>
              <a:cs typeface="Times New Roman" pitchFamily="18" charset="0"/>
            </a:endParaRPr>
          </a:p>
          <a:p>
            <a:pPr algn="r" eaLnBrk="1" hangingPunct="1"/>
            <a:r>
              <a:rPr lang="ar-EG" sz="2000" b="0" dirty="0" smtClean="0">
                <a:latin typeface="Times New Roman" pitchFamily="18" charset="0"/>
                <a:cs typeface="Times New Roman" pitchFamily="18" charset="0"/>
              </a:rPr>
              <a:t>- تتوافر </a:t>
            </a:r>
            <a:r>
              <a:rPr lang="ar-EG" sz="2000" b="0" dirty="0">
                <a:latin typeface="Times New Roman" pitchFamily="18" charset="0"/>
                <a:cs typeface="Times New Roman" pitchFamily="18" charset="0"/>
              </a:rPr>
              <a:t>بالوان مختلفه ومتعدده حسب احتياجاتها كالوان طبيعيه تعطى المياه الوان طبيعيه او الوان متعدده للاظهار والابهار. </a:t>
            </a:r>
          </a:p>
        </p:txBody>
      </p:sp>
      <p:grpSp>
        <p:nvGrpSpPr>
          <p:cNvPr id="40963" name="Rectangle 4"/>
          <p:cNvGrpSpPr>
            <a:grpSpLocks/>
          </p:cNvGrpSpPr>
          <p:nvPr/>
        </p:nvGrpSpPr>
        <p:grpSpPr bwMode="auto">
          <a:xfrm>
            <a:off x="-347296" y="150813"/>
            <a:ext cx="3323493" cy="469900"/>
            <a:chOff x="-82" y="84"/>
            <a:chExt cx="1458" cy="296"/>
          </a:xfrm>
        </p:grpSpPr>
        <p:pic>
          <p:nvPicPr>
            <p:cNvPr id="40971" name="Rectangle 4"/>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 y="84"/>
              <a:ext cx="106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2" name="Text Box 131"/>
            <p:cNvSpPr txBox="1">
              <a:spLocks noChangeArrowheads="1"/>
            </p:cNvSpPr>
            <p:nvPr/>
          </p:nvSpPr>
          <p:spPr bwMode="auto">
            <a:xfrm>
              <a:off x="-82" y="135"/>
              <a:ext cx="1458"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511300" eaLnBrk="0" hangingPunct="0">
                <a:defRPr b="1">
                  <a:solidFill>
                    <a:schemeClr val="tx1"/>
                  </a:solidFill>
                  <a:latin typeface="Arial" charset="0"/>
                  <a:cs typeface="Arial" charset="0"/>
                </a:defRPr>
              </a:lvl1pPr>
              <a:lvl2pPr marL="742950" indent="-285750" defTabSz="1511300" eaLnBrk="0" hangingPunct="0">
                <a:defRPr b="1">
                  <a:solidFill>
                    <a:schemeClr val="tx1"/>
                  </a:solidFill>
                  <a:latin typeface="Arial" charset="0"/>
                  <a:cs typeface="Arial" charset="0"/>
                </a:defRPr>
              </a:lvl2pPr>
              <a:lvl3pPr marL="1143000" indent="-228600" defTabSz="1511300" eaLnBrk="0" hangingPunct="0">
                <a:defRPr b="1">
                  <a:solidFill>
                    <a:schemeClr val="tx1"/>
                  </a:solidFill>
                  <a:latin typeface="Arial" charset="0"/>
                  <a:cs typeface="Arial" charset="0"/>
                </a:defRPr>
              </a:lvl3pPr>
              <a:lvl4pPr marL="1600200" indent="-228600" defTabSz="1511300" eaLnBrk="0" hangingPunct="0">
                <a:defRPr b="1">
                  <a:solidFill>
                    <a:schemeClr val="tx1"/>
                  </a:solidFill>
                  <a:latin typeface="Arial" charset="0"/>
                  <a:cs typeface="Arial" charset="0"/>
                </a:defRPr>
              </a:lvl4pPr>
              <a:lvl5pPr marL="2057400" indent="-228600" defTabSz="1511300" eaLnBrk="0" hangingPunct="0">
                <a:defRPr b="1">
                  <a:solidFill>
                    <a:schemeClr val="tx1"/>
                  </a:solidFill>
                  <a:latin typeface="Arial" charset="0"/>
                  <a:cs typeface="Arial" charset="0"/>
                </a:defRPr>
              </a:lvl5pPr>
              <a:lvl6pPr marL="2514600" indent="-228600" algn="r" defTabSz="1511300" rtl="1" eaLnBrk="0" fontAlgn="base" hangingPunct="0">
                <a:spcBef>
                  <a:spcPct val="0"/>
                </a:spcBef>
                <a:spcAft>
                  <a:spcPct val="0"/>
                </a:spcAft>
                <a:defRPr b="1">
                  <a:solidFill>
                    <a:schemeClr val="tx1"/>
                  </a:solidFill>
                  <a:latin typeface="Arial" charset="0"/>
                  <a:cs typeface="Arial" charset="0"/>
                </a:defRPr>
              </a:lvl6pPr>
              <a:lvl7pPr marL="2971800" indent="-228600" algn="r" defTabSz="1511300" rtl="1" eaLnBrk="0" fontAlgn="base" hangingPunct="0">
                <a:spcBef>
                  <a:spcPct val="0"/>
                </a:spcBef>
                <a:spcAft>
                  <a:spcPct val="0"/>
                </a:spcAft>
                <a:defRPr b="1">
                  <a:solidFill>
                    <a:schemeClr val="tx1"/>
                  </a:solidFill>
                  <a:latin typeface="Arial" charset="0"/>
                  <a:cs typeface="Arial" charset="0"/>
                </a:defRPr>
              </a:lvl7pPr>
              <a:lvl8pPr marL="3429000" indent="-228600" algn="r" defTabSz="1511300" rtl="1" eaLnBrk="0" fontAlgn="base" hangingPunct="0">
                <a:spcBef>
                  <a:spcPct val="0"/>
                </a:spcBef>
                <a:spcAft>
                  <a:spcPct val="0"/>
                </a:spcAft>
                <a:defRPr b="1">
                  <a:solidFill>
                    <a:schemeClr val="tx1"/>
                  </a:solidFill>
                  <a:latin typeface="Arial" charset="0"/>
                  <a:cs typeface="Arial" charset="0"/>
                </a:defRPr>
              </a:lvl8pPr>
              <a:lvl9pPr marL="3886200" indent="-228600" algn="r" defTabSz="1511300" rtl="1" eaLnBrk="0" fontAlgn="base" hangingPunct="0">
                <a:spcBef>
                  <a:spcPct val="0"/>
                </a:spcBef>
                <a:spcAft>
                  <a:spcPct val="0"/>
                </a:spcAft>
                <a:defRPr b="1">
                  <a:solidFill>
                    <a:schemeClr val="tx1"/>
                  </a:solidFill>
                  <a:latin typeface="Arial" charset="0"/>
                  <a:cs typeface="Arial" charset="0"/>
                </a:defRPr>
              </a:lvl9pPr>
            </a:lstStyle>
            <a:p>
              <a:pPr algn="ctr" rtl="0" eaLnBrk="1" hangingPunct="1">
                <a:lnSpc>
                  <a:spcPct val="90000"/>
                </a:lnSpc>
                <a:spcAft>
                  <a:spcPct val="35000"/>
                </a:spcAft>
              </a:pPr>
              <a:r>
                <a:rPr lang="ar-EG" sz="1400">
                  <a:solidFill>
                    <a:schemeClr val="bg1"/>
                  </a:solidFill>
                  <a:latin typeface="Times New Roman" pitchFamily="18" charset="0"/>
                  <a:cs typeface="Times New Roman" pitchFamily="18" charset="0"/>
                </a:rPr>
                <a:t>الاشتراطات الخاصه بحمامات السباحه</a:t>
              </a:r>
              <a:endParaRPr lang="en-US" sz="1400">
                <a:solidFill>
                  <a:schemeClr val="bg1"/>
                </a:solidFill>
                <a:latin typeface="Times New Roman" pitchFamily="18" charset="0"/>
                <a:cs typeface="Times New Roman" pitchFamily="18" charset="0"/>
              </a:endParaRPr>
            </a:p>
          </p:txBody>
        </p:sp>
      </p:grpSp>
      <p:pic>
        <p:nvPicPr>
          <p:cNvPr id="11" name="Picture 2" descr="J:\29-under_water_lights-l.jpg"/>
          <p:cNvPicPr>
            <a:picLocks noChangeAspect="1" noChangeArrowheads="1"/>
          </p:cNvPicPr>
          <p:nvPr/>
        </p:nvPicPr>
        <p:blipFill>
          <a:blip r:embed="rId3" cstate="print"/>
          <a:srcRect l="46736" t="57816" b="9261"/>
          <a:stretch>
            <a:fillRect/>
          </a:stretch>
        </p:blipFill>
        <p:spPr bwMode="auto">
          <a:xfrm>
            <a:off x="6154615" y="2428875"/>
            <a:ext cx="2439866" cy="2089150"/>
          </a:xfrm>
          <a:prstGeom prst="rect">
            <a:avLst/>
          </a:prstGeom>
          <a:ln>
            <a:noFill/>
          </a:ln>
          <a:effectLst>
            <a:outerShdw blurRad="292100" dist="139700" dir="2700000" algn="tl" rotWithShape="0">
              <a:srgbClr val="333333">
                <a:alpha val="65000"/>
              </a:srgbClr>
            </a:outerShdw>
          </a:effectLst>
        </p:spPr>
      </p:pic>
      <p:pic>
        <p:nvPicPr>
          <p:cNvPr id="10" name="Picture 2"/>
          <p:cNvPicPr>
            <a:picLocks noChangeAspect="1" noChangeArrowheads="1"/>
          </p:cNvPicPr>
          <p:nvPr/>
        </p:nvPicPr>
        <p:blipFill>
          <a:blip r:embed="rId4" cstate="print"/>
          <a:srcRect l="52734" t="43391" r="26022" b="9179"/>
          <a:stretch>
            <a:fillRect/>
          </a:stretch>
        </p:blipFill>
        <p:spPr bwMode="auto">
          <a:xfrm>
            <a:off x="615462" y="2397125"/>
            <a:ext cx="1255835" cy="2103438"/>
          </a:xfrm>
          <a:prstGeom prst="rect">
            <a:avLst/>
          </a:prstGeom>
          <a:ln>
            <a:noFill/>
          </a:ln>
          <a:effectLst>
            <a:outerShdw blurRad="292100" dist="139700" dir="2700000" algn="tl" rotWithShape="0">
              <a:srgbClr val="333333">
                <a:alpha val="65000"/>
              </a:srgbClr>
            </a:outerShdw>
          </a:effectLst>
        </p:spPr>
      </p:pic>
      <p:pic>
        <p:nvPicPr>
          <p:cNvPr id="13" name="Picture 3"/>
          <p:cNvPicPr>
            <a:picLocks noChangeAspect="1" noChangeArrowheads="1"/>
          </p:cNvPicPr>
          <p:nvPr/>
        </p:nvPicPr>
        <p:blipFill>
          <a:blip r:embed="rId5" cstate="print"/>
          <a:srcRect l="9522" t="44141" r="65576" b="24609"/>
          <a:stretch>
            <a:fillRect/>
          </a:stretch>
        </p:blipFill>
        <p:spPr bwMode="auto">
          <a:xfrm>
            <a:off x="3582866" y="3214689"/>
            <a:ext cx="1365738" cy="1285875"/>
          </a:xfrm>
          <a:prstGeom prst="rect">
            <a:avLst/>
          </a:prstGeom>
          <a:ln>
            <a:noFill/>
          </a:ln>
          <a:effectLst>
            <a:outerShdw blurRad="292100" dist="139700" dir="2700000" algn="tl" rotWithShape="0">
              <a:srgbClr val="333333">
                <a:alpha val="65000"/>
              </a:srgbClr>
            </a:outerShdw>
          </a:effectLst>
        </p:spPr>
      </p:pic>
      <p:pic>
        <p:nvPicPr>
          <p:cNvPr id="14" name="Picture 2"/>
          <p:cNvPicPr>
            <a:picLocks noChangeAspect="1" noChangeArrowheads="1"/>
          </p:cNvPicPr>
          <p:nvPr/>
        </p:nvPicPr>
        <p:blipFill>
          <a:blip r:embed="rId4" cstate="print"/>
          <a:srcRect l="73726" t="43945" r="7715" b="9179"/>
          <a:stretch>
            <a:fillRect/>
          </a:stretch>
        </p:blipFill>
        <p:spPr bwMode="auto">
          <a:xfrm>
            <a:off x="2132136" y="2286001"/>
            <a:ext cx="1169377" cy="2214563"/>
          </a:xfrm>
          <a:prstGeom prst="rect">
            <a:avLst/>
          </a:prstGeom>
          <a:ln>
            <a:noFill/>
          </a:ln>
          <a:effectLst>
            <a:outerShdw blurRad="292100" dist="139700" dir="2700000" algn="tl" rotWithShape="0">
              <a:srgbClr val="333333">
                <a:alpha val="65000"/>
              </a:srgbClr>
            </a:outerShdw>
          </a:effectLst>
        </p:spPr>
      </p:pic>
      <p:sp>
        <p:nvSpPr>
          <p:cNvPr id="40968" name="Rectangle 9"/>
          <p:cNvSpPr>
            <a:spLocks noChangeArrowheads="1"/>
          </p:cNvSpPr>
          <p:nvPr/>
        </p:nvSpPr>
        <p:spPr bwMode="auto">
          <a:xfrm>
            <a:off x="4506058" y="5786438"/>
            <a:ext cx="4572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ar-EG">
                <a:latin typeface="Times New Roman" pitchFamily="18" charset="0"/>
                <a:cs typeface="Times New Roman" pitchFamily="18" charset="0"/>
              </a:rPr>
              <a:t>- ( يجب اتخاذ الاحتياطات اللازمة لمنع تسرب الكهرباء )</a:t>
            </a:r>
            <a:br>
              <a:rPr lang="ar-EG">
                <a:latin typeface="Times New Roman" pitchFamily="18" charset="0"/>
                <a:cs typeface="Times New Roman" pitchFamily="18" charset="0"/>
              </a:rPr>
            </a:br>
            <a:endParaRPr lang="ar-EG">
              <a:latin typeface="Times New Roman" pitchFamily="18" charset="0"/>
              <a:cs typeface="Times New Roman" pitchFamily="18" charset="0"/>
            </a:endParaRPr>
          </a:p>
        </p:txBody>
      </p:sp>
      <p:sp>
        <p:nvSpPr>
          <p:cNvPr id="40969" name="TextBox 15"/>
          <p:cNvSpPr txBox="1">
            <a:spLocks noChangeArrowheads="1"/>
          </p:cNvSpPr>
          <p:nvPr/>
        </p:nvSpPr>
        <p:spPr bwMode="auto">
          <a:xfrm>
            <a:off x="1670539" y="4835526"/>
            <a:ext cx="22420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400"/>
              <a:t>اشكال مختلفة لوحدات الاضاءة</a:t>
            </a:r>
          </a:p>
        </p:txBody>
      </p:sp>
      <p:sp>
        <p:nvSpPr>
          <p:cNvPr id="40970" name="TextBox 16"/>
          <p:cNvSpPr txBox="1">
            <a:spLocks noChangeArrowheads="1"/>
          </p:cNvSpPr>
          <p:nvPr/>
        </p:nvSpPr>
        <p:spPr bwMode="auto">
          <a:xfrm>
            <a:off x="5956790" y="4764089"/>
            <a:ext cx="22420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400"/>
              <a:t>الوان مختلفة لوحدات الاضاءة</a:t>
            </a:r>
          </a:p>
        </p:txBody>
      </p:sp>
    </p:spTree>
    <p:extLst>
      <p:ext uri="{BB962C8B-B14F-4D97-AF65-F5344CB8AC3E}">
        <p14:creationId xmlns:p14="http://schemas.microsoft.com/office/powerpoint/2010/main" val="15259123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1"/>
          <p:cNvSpPr txBox="1">
            <a:spLocks noChangeArrowheads="1"/>
          </p:cNvSpPr>
          <p:nvPr/>
        </p:nvSpPr>
        <p:spPr bwMode="auto">
          <a:xfrm>
            <a:off x="483577" y="504826"/>
            <a:ext cx="8374674"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algn="r" eaLnBrk="1" hangingPunct="1"/>
            <a:r>
              <a:rPr lang="ar-EG" dirty="0"/>
              <a:t>طبقا للكود العالمي للكهرباء صمم موضع تثبيت وحدة الاضاءة بحيث تكون اعلي قمتها اسفل سطح المياه ب 4.5 سم ويكون صندوق الوصلات اعلي الارض ب 20 سم ولا يبعد اكثر من 10 سم  عن حافة حمام السباحة  ، وتكون شدة الاضاءة 120 فولت .</a:t>
            </a:r>
          </a:p>
        </p:txBody>
      </p:sp>
      <p:sp>
        <p:nvSpPr>
          <p:cNvPr id="41987" name="TextBox 20"/>
          <p:cNvSpPr txBox="1">
            <a:spLocks noChangeArrowheads="1"/>
          </p:cNvSpPr>
          <p:nvPr/>
        </p:nvSpPr>
        <p:spPr bwMode="auto">
          <a:xfrm>
            <a:off x="5693020" y="171450"/>
            <a:ext cx="329711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2000"/>
              <a:t>تصميم موضع وحدة الاضاءة :-</a:t>
            </a:r>
          </a:p>
        </p:txBody>
      </p:sp>
      <p:grpSp>
        <p:nvGrpSpPr>
          <p:cNvPr id="41988" name="Group 22"/>
          <p:cNvGrpSpPr>
            <a:grpSpLocks/>
          </p:cNvGrpSpPr>
          <p:nvPr/>
        </p:nvGrpSpPr>
        <p:grpSpPr bwMode="auto">
          <a:xfrm>
            <a:off x="483577" y="5152601"/>
            <a:ext cx="8374674" cy="1538287"/>
            <a:chOff x="881033" y="4690637"/>
            <a:chExt cx="9072627" cy="1538883"/>
          </a:xfrm>
        </p:grpSpPr>
        <p:sp>
          <p:nvSpPr>
            <p:cNvPr id="42001" name="TextBox 23"/>
            <p:cNvSpPr txBox="1">
              <a:spLocks noChangeArrowheads="1"/>
            </p:cNvSpPr>
            <p:nvPr/>
          </p:nvSpPr>
          <p:spPr bwMode="auto">
            <a:xfrm>
              <a:off x="952472" y="4690637"/>
              <a:ext cx="9001188"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algn="r" eaLnBrk="1" hangingPunct="1"/>
              <a:r>
                <a:rPr lang="ar-EG" sz="2000" dirty="0"/>
                <a:t>توصيات عند تصميم اضاءة حمام السباحة :-</a:t>
              </a:r>
            </a:p>
            <a:p>
              <a:pPr eaLnBrk="1" hangingPunct="1"/>
              <a:endParaRPr lang="ar-EG" sz="2000" dirty="0"/>
            </a:p>
            <a:p>
              <a:pPr algn="r" eaLnBrk="1" hangingPunct="1"/>
              <a:r>
                <a:rPr lang="ar-EG" dirty="0"/>
                <a:t>معادلة توضح القدرة التقريبية لوحدة الاضاءة : مساحة الحمام </a:t>
              </a:r>
              <a:r>
                <a:rPr lang="en-US" dirty="0"/>
                <a:t>x</a:t>
              </a:r>
              <a:r>
                <a:rPr lang="ar-SA" dirty="0"/>
                <a:t> الوات بالقدم المربع</a:t>
              </a:r>
              <a:endParaRPr lang="ar-EG" dirty="0"/>
            </a:p>
            <a:p>
              <a:pPr eaLnBrk="1" hangingPunct="1"/>
              <a:r>
                <a:rPr lang="ar-EG" dirty="0"/>
                <a:t>                                                              </a:t>
              </a:r>
              <a:r>
                <a:rPr lang="ar-EG" dirty="0" smtClean="0"/>
                <a:t>*عدد </a:t>
              </a:r>
              <a:r>
                <a:rPr lang="ar-EG" dirty="0"/>
                <a:t>وحدات الاضاءة </a:t>
              </a:r>
            </a:p>
            <a:p>
              <a:pPr eaLnBrk="1" hangingPunct="1"/>
              <a:endParaRPr lang="ar-EG" dirty="0"/>
            </a:p>
          </p:txBody>
        </p:sp>
        <p:cxnSp>
          <p:nvCxnSpPr>
            <p:cNvPr id="6" name="Straight Connector 5"/>
            <p:cNvCxnSpPr/>
            <p:nvPr/>
          </p:nvCxnSpPr>
          <p:spPr>
            <a:xfrm>
              <a:off x="3238488" y="5643931"/>
              <a:ext cx="292895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2003" name="Rectangle 25"/>
            <p:cNvSpPr>
              <a:spLocks noChangeArrowheads="1"/>
            </p:cNvSpPr>
            <p:nvPr/>
          </p:nvSpPr>
          <p:spPr bwMode="auto">
            <a:xfrm>
              <a:off x="881033" y="5356849"/>
              <a:ext cx="1908869" cy="36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ar-SA" dirty="0"/>
                <a:t>= قدرة الوحدة بالوات</a:t>
              </a:r>
              <a:endParaRPr lang="ar-EG" dirty="0"/>
            </a:p>
          </p:txBody>
        </p:sp>
      </p:grpSp>
      <p:pic>
        <p:nvPicPr>
          <p:cNvPr id="41989" name="Picture 9" descr="C:\Documents and Settings\ayman\Desktop\m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8366" y="1725613"/>
            <a:ext cx="5868865" cy="295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0" name="TextBox 8"/>
          <p:cNvSpPr txBox="1">
            <a:spLocks noChangeArrowheads="1"/>
          </p:cNvSpPr>
          <p:nvPr/>
        </p:nvSpPr>
        <p:spPr bwMode="auto">
          <a:xfrm>
            <a:off x="2725616" y="4714875"/>
            <a:ext cx="329711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600"/>
              <a:t>قطاع يوضح تصميم وحدة الاضاءة</a:t>
            </a:r>
          </a:p>
        </p:txBody>
      </p:sp>
      <p:sp>
        <p:nvSpPr>
          <p:cNvPr id="41991" name="TextBox 9"/>
          <p:cNvSpPr txBox="1">
            <a:spLocks noChangeArrowheads="1"/>
          </p:cNvSpPr>
          <p:nvPr/>
        </p:nvSpPr>
        <p:spPr bwMode="auto">
          <a:xfrm>
            <a:off x="5956789" y="2071689"/>
            <a:ext cx="186836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400"/>
              <a:t>الي الخدمة</a:t>
            </a:r>
          </a:p>
        </p:txBody>
      </p:sp>
      <p:sp>
        <p:nvSpPr>
          <p:cNvPr id="41992" name="TextBox 10"/>
          <p:cNvSpPr txBox="1">
            <a:spLocks noChangeArrowheads="1"/>
          </p:cNvSpPr>
          <p:nvPr/>
        </p:nvSpPr>
        <p:spPr bwMode="auto">
          <a:xfrm>
            <a:off x="2989385" y="1643064"/>
            <a:ext cx="2571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algn="ctr" eaLnBrk="1" hangingPunct="1"/>
            <a:r>
              <a:rPr lang="ar-EG" sz="1400"/>
              <a:t>اقل بعد بين صندوق الوصلات و حافة الحمام 10 سم</a:t>
            </a:r>
          </a:p>
        </p:txBody>
      </p:sp>
      <p:sp>
        <p:nvSpPr>
          <p:cNvPr id="41993" name="TextBox 11"/>
          <p:cNvSpPr txBox="1">
            <a:spLocks noChangeArrowheads="1"/>
          </p:cNvSpPr>
          <p:nvPr/>
        </p:nvSpPr>
        <p:spPr bwMode="auto">
          <a:xfrm>
            <a:off x="3714750" y="2219326"/>
            <a:ext cx="151667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400"/>
              <a:t>صندوق الوصلات اعلي سطح الماء ب 20 سم</a:t>
            </a:r>
          </a:p>
        </p:txBody>
      </p:sp>
      <p:sp>
        <p:nvSpPr>
          <p:cNvPr id="41994" name="TextBox 12"/>
          <p:cNvSpPr txBox="1">
            <a:spLocks noChangeArrowheads="1"/>
          </p:cNvSpPr>
          <p:nvPr/>
        </p:nvSpPr>
        <p:spPr bwMode="auto">
          <a:xfrm>
            <a:off x="2066192" y="2976564"/>
            <a:ext cx="79130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400"/>
              <a:t>الارتفاع 45 سم علي الاقل</a:t>
            </a:r>
          </a:p>
        </p:txBody>
      </p:sp>
      <p:sp>
        <p:nvSpPr>
          <p:cNvPr id="41995" name="TextBox 13"/>
          <p:cNvSpPr txBox="1">
            <a:spLocks noChangeArrowheads="1"/>
          </p:cNvSpPr>
          <p:nvPr/>
        </p:nvSpPr>
        <p:spPr bwMode="auto">
          <a:xfrm>
            <a:off x="879231" y="3906839"/>
            <a:ext cx="1978269"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400"/>
              <a:t>وحدة الاضاءة</a:t>
            </a:r>
          </a:p>
        </p:txBody>
      </p:sp>
      <p:sp>
        <p:nvSpPr>
          <p:cNvPr id="41996" name="TextBox 14"/>
          <p:cNvSpPr txBox="1">
            <a:spLocks noChangeArrowheads="1"/>
          </p:cNvSpPr>
          <p:nvPr/>
        </p:nvSpPr>
        <p:spPr bwMode="auto">
          <a:xfrm>
            <a:off x="1736481" y="4202114"/>
            <a:ext cx="105507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400"/>
              <a:t>حائط الحمام</a:t>
            </a:r>
          </a:p>
        </p:txBody>
      </p:sp>
      <p:sp>
        <p:nvSpPr>
          <p:cNvPr id="41997" name="TextBox 15"/>
          <p:cNvSpPr txBox="1">
            <a:spLocks noChangeArrowheads="1"/>
          </p:cNvSpPr>
          <p:nvPr/>
        </p:nvSpPr>
        <p:spPr bwMode="auto">
          <a:xfrm>
            <a:off x="1736481" y="2211389"/>
            <a:ext cx="1318846"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400"/>
              <a:t>نزع الوحدة لتغير اللمبة</a:t>
            </a:r>
          </a:p>
        </p:txBody>
      </p:sp>
      <p:sp>
        <p:nvSpPr>
          <p:cNvPr id="41998" name="TextBox 16"/>
          <p:cNvSpPr txBox="1">
            <a:spLocks noChangeArrowheads="1"/>
          </p:cNvSpPr>
          <p:nvPr/>
        </p:nvSpPr>
        <p:spPr bwMode="auto">
          <a:xfrm>
            <a:off x="7011866" y="3429001"/>
            <a:ext cx="72536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400"/>
              <a:t>الي وحدة الاضاءة</a:t>
            </a:r>
          </a:p>
        </p:txBody>
      </p:sp>
      <p:sp>
        <p:nvSpPr>
          <p:cNvPr id="41999" name="TextBox 17"/>
          <p:cNvSpPr txBox="1">
            <a:spLocks noChangeArrowheads="1"/>
          </p:cNvSpPr>
          <p:nvPr/>
        </p:nvSpPr>
        <p:spPr bwMode="auto">
          <a:xfrm>
            <a:off x="2989385" y="3906839"/>
            <a:ext cx="1868366"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ar-EG" sz="1400"/>
              <a:t>الي الخدمة</a:t>
            </a:r>
          </a:p>
        </p:txBody>
      </p:sp>
      <p:cxnSp>
        <p:nvCxnSpPr>
          <p:cNvPr id="20" name="Straight Connector 19"/>
          <p:cNvCxnSpPr/>
          <p:nvPr/>
        </p:nvCxnSpPr>
        <p:spPr>
          <a:xfrm rot="10800000" flipH="1" flipV="1">
            <a:off x="7011866" y="3762376"/>
            <a:ext cx="197826" cy="238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47166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idx="1"/>
          </p:nvPr>
        </p:nvSpPr>
        <p:spPr>
          <a:xfrm>
            <a:off x="4953000" y="4267200"/>
            <a:ext cx="3581400" cy="1752600"/>
          </a:xfrm>
          <a:ln w="31750">
            <a:solidFill>
              <a:schemeClr val="tx1"/>
            </a:solidFill>
          </a:ln>
        </p:spPr>
        <p:txBody>
          <a:bodyPr>
            <a:normAutofit/>
          </a:bodyPr>
          <a:lstStyle/>
          <a:p>
            <a:pPr algn="r" rtl="1" eaLnBrk="1" hangingPunct="1"/>
            <a:r>
              <a:rPr lang="ar-SA" sz="2000" b="1" dirty="0" smtClean="0"/>
              <a:t>الاضائة الطبيعية : يجب وضع حمام السباحة فى مكان يسمح له باقصى استفادة من ضوء الشمس .</a:t>
            </a:r>
          </a:p>
        </p:txBody>
      </p:sp>
      <p:pic>
        <p:nvPicPr>
          <p:cNvPr id="50180" name="Picture 4" descr="http://www.aquapools.net/images/IG/7lg.jpg"/>
          <p:cNvPicPr>
            <a:picLocks noChangeAspect="1" noChangeArrowheads="1"/>
          </p:cNvPicPr>
          <p:nvPr/>
        </p:nvPicPr>
        <p:blipFill>
          <a:blip r:embed="rId2" cstate="print"/>
          <a:srcRect/>
          <a:stretch>
            <a:fillRect/>
          </a:stretch>
        </p:blipFill>
        <p:spPr bwMode="auto">
          <a:xfrm>
            <a:off x="4819650" y="1371600"/>
            <a:ext cx="3717925" cy="2438400"/>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228600" y="4267200"/>
            <a:ext cx="4114800" cy="1752599"/>
          </a:xfrm>
          <a:prstGeom prst="rect">
            <a:avLst/>
          </a:prstGeom>
          <a:noFill/>
          <a:ln w="31750">
            <a:solidFill>
              <a:schemeClr val="tx1"/>
            </a:solidFill>
            <a:miter lim="800000"/>
            <a:headEnd/>
            <a:tailEnd/>
          </a:ln>
        </p:spPr>
        <p:txBody>
          <a:bodyPr/>
          <a:lstStyle/>
          <a:p>
            <a:pPr marL="547688" indent="-411163" algn="r" rtl="1">
              <a:spcBef>
                <a:spcPct val="20000"/>
              </a:spcBef>
              <a:buClr>
                <a:srgbClr val="F9F9F9"/>
              </a:buClr>
              <a:buSzPct val="65000"/>
              <a:buFont typeface="Wingdings 2" pitchFamily="18" charset="2"/>
              <a:buChar char=""/>
              <a:defRPr/>
            </a:pPr>
            <a:r>
              <a:rPr lang="ar-SA" sz="2000" b="1" dirty="0">
                <a:latin typeface="+mn-lt"/>
                <a:cs typeface="+mn-cs"/>
              </a:rPr>
              <a:t>الاضائة الصناعية : أضواء مسار حول حمام السباحة .</a:t>
            </a:r>
          </a:p>
          <a:p>
            <a:pPr marL="547688" indent="-411163" algn="r" rtl="1">
              <a:spcBef>
                <a:spcPct val="20000"/>
              </a:spcBef>
              <a:buClr>
                <a:srgbClr val="F9F9F9"/>
              </a:buClr>
              <a:buSzPct val="65000"/>
              <a:buFont typeface="Wingdings 2" pitchFamily="18" charset="2"/>
              <a:buChar char=""/>
              <a:defRPr/>
            </a:pPr>
            <a:r>
              <a:rPr lang="ar-SA" sz="2000" b="1" dirty="0">
                <a:latin typeface="+mn-lt"/>
                <a:cs typeface="+mn-cs"/>
              </a:rPr>
              <a:t>الاضواء في الأشجار القريبة سيتم إضافة بعض الإضاءة أيضا. </a:t>
            </a:r>
          </a:p>
        </p:txBody>
      </p:sp>
      <p:pic>
        <p:nvPicPr>
          <p:cNvPr id="50182" name="Picture 6" descr="Poolside Restaurant"/>
          <p:cNvPicPr>
            <a:picLocks noChangeAspect="1" noChangeArrowheads="1"/>
          </p:cNvPicPr>
          <p:nvPr/>
        </p:nvPicPr>
        <p:blipFill>
          <a:blip r:embed="rId3" cstate="print"/>
          <a:srcRect/>
          <a:stretch>
            <a:fillRect/>
          </a:stretch>
        </p:blipFill>
        <p:spPr bwMode="auto">
          <a:xfrm>
            <a:off x="1981200" y="1295400"/>
            <a:ext cx="2281238" cy="1538288"/>
          </a:xfrm>
          <a:prstGeom prst="rect">
            <a:avLst/>
          </a:prstGeom>
          <a:ln>
            <a:noFill/>
          </a:ln>
          <a:effectLst>
            <a:outerShdw blurRad="292100" dist="139700" dir="2700000" algn="tl" rotWithShape="0">
              <a:srgbClr val="333333">
                <a:alpha val="65000"/>
              </a:srgbClr>
            </a:outerShdw>
          </a:effectLst>
        </p:spPr>
      </p:pic>
      <p:pic>
        <p:nvPicPr>
          <p:cNvPr id="50184" name="Picture 8" descr="http://www.landscape-design-advice.com/images/pool-landscape-lighting.jpg"/>
          <p:cNvPicPr>
            <a:picLocks noChangeAspect="1" noChangeArrowheads="1"/>
          </p:cNvPicPr>
          <p:nvPr/>
        </p:nvPicPr>
        <p:blipFill>
          <a:blip r:embed="rId4" cstate="print"/>
          <a:srcRect/>
          <a:stretch>
            <a:fillRect/>
          </a:stretch>
        </p:blipFill>
        <p:spPr bwMode="auto">
          <a:xfrm>
            <a:off x="381000" y="2438400"/>
            <a:ext cx="2133600" cy="1600200"/>
          </a:xfrm>
          <a:prstGeom prst="rect">
            <a:avLst/>
          </a:prstGeom>
          <a:ln>
            <a:noFill/>
          </a:ln>
          <a:effectLst>
            <a:outerShdw blurRad="292100" dist="139700" dir="2700000" algn="tl" rotWithShape="0">
              <a:srgbClr val="333333">
                <a:alpha val="65000"/>
              </a:srgbClr>
            </a:outerShdw>
          </a:effectLst>
        </p:spPr>
      </p:pic>
      <p:pic>
        <p:nvPicPr>
          <p:cNvPr id="50186" name="Picture 10" descr="http://www.aquapools.net/images/IG/lighting.gif"/>
          <p:cNvPicPr>
            <a:picLocks noChangeAspect="1" noChangeArrowheads="1"/>
          </p:cNvPicPr>
          <p:nvPr/>
        </p:nvPicPr>
        <p:blipFill>
          <a:blip r:embed="rId5" cstate="print"/>
          <a:srcRect/>
          <a:stretch>
            <a:fillRect/>
          </a:stretch>
        </p:blipFill>
        <p:spPr bwMode="auto">
          <a:xfrm>
            <a:off x="381000" y="1371600"/>
            <a:ext cx="1328738" cy="852488"/>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3733800" y="376535"/>
            <a:ext cx="1447800" cy="46166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ar-SA" sz="2400" b="1" dirty="0" smtClean="0"/>
              <a:t>الاٍضاءة</a:t>
            </a:r>
            <a:endParaRPr lang="en-US" sz="2400" b="1" dirty="0"/>
          </a:p>
        </p:txBody>
      </p:sp>
      <p:sp>
        <p:nvSpPr>
          <p:cNvPr id="10" name="Right Arrow 9">
            <a:hlinkClick r:id="rId6" action="ppaction://hlinksldjump"/>
          </p:cNvPr>
          <p:cNvSpPr/>
          <p:nvPr/>
        </p:nvSpPr>
        <p:spPr>
          <a:xfrm rot="10800000">
            <a:off x="76200" y="6324600"/>
            <a:ext cx="457200" cy="3048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4211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2" cstate="print"/>
          <a:srcRect l="36719" t="46875" r="10156" b="22917"/>
          <a:stretch>
            <a:fillRect/>
          </a:stretch>
        </p:blipFill>
        <p:spPr bwMode="auto">
          <a:xfrm>
            <a:off x="1828800" y="914400"/>
            <a:ext cx="5181600" cy="2209800"/>
          </a:xfrm>
          <a:prstGeom prst="rect">
            <a:avLst/>
          </a:prstGeom>
          <a:noFill/>
          <a:ln w="9525">
            <a:noFill/>
            <a:miter lim="800000"/>
            <a:headEnd/>
            <a:tailEnd/>
          </a:ln>
          <a:effectLst/>
        </p:spPr>
      </p:pic>
      <p:sp>
        <p:nvSpPr>
          <p:cNvPr id="4" name="TextBox 3"/>
          <p:cNvSpPr txBox="1"/>
          <p:nvPr/>
        </p:nvSpPr>
        <p:spPr>
          <a:xfrm>
            <a:off x="2514600" y="545068"/>
            <a:ext cx="6477000" cy="369332"/>
          </a:xfrm>
          <a:prstGeom prst="rect">
            <a:avLst/>
          </a:prstGeom>
          <a:noFill/>
        </p:spPr>
        <p:txBody>
          <a:bodyPr wrap="square" rtlCol="0">
            <a:spAutoFit/>
          </a:bodyPr>
          <a:lstStyle/>
          <a:p>
            <a:pPr algn="r"/>
            <a:r>
              <a:rPr lang="ar-SA" b="1" dirty="0" smtClean="0"/>
              <a:t>- تحدد </a:t>
            </a:r>
            <a:r>
              <a:rPr lang="ar-SA" b="1" dirty="0" smtClean="0"/>
              <a:t>المسافات بين عنصر اضاءة و الأخر على حسب مكان و شدة الوحدة.</a:t>
            </a:r>
            <a:endParaRPr lang="en-US" b="1" dirty="0"/>
          </a:p>
        </p:txBody>
      </p:sp>
      <p:sp>
        <p:nvSpPr>
          <p:cNvPr id="5" name="Rectangle 4"/>
          <p:cNvSpPr/>
          <p:nvPr/>
        </p:nvSpPr>
        <p:spPr>
          <a:xfrm>
            <a:off x="3335078" y="3505200"/>
            <a:ext cx="2456122"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en-US" dirty="0" smtClean="0"/>
              <a:t>Fiber Optic Pool Light</a:t>
            </a:r>
            <a:endParaRPr lang="en-US" dirty="0"/>
          </a:p>
        </p:txBody>
      </p:sp>
      <p:pic>
        <p:nvPicPr>
          <p:cNvPr id="6" name="Picture 2" descr="AMERGLOW 20 Fiber Optic Pool Light">
            <a:hlinkClick r:id="rId3"/>
          </p:cNvPr>
          <p:cNvPicPr>
            <a:picLocks noChangeAspect="1" noChangeArrowheads="1"/>
          </p:cNvPicPr>
          <p:nvPr/>
        </p:nvPicPr>
        <p:blipFill>
          <a:blip r:embed="rId4" cstate="print"/>
          <a:srcRect/>
          <a:stretch>
            <a:fillRect/>
          </a:stretch>
        </p:blipFill>
        <p:spPr bwMode="auto">
          <a:xfrm>
            <a:off x="1371600" y="4724400"/>
            <a:ext cx="2761125" cy="1676400"/>
          </a:xfrm>
          <a:prstGeom prst="rect">
            <a:avLst/>
          </a:prstGeom>
          <a:noFill/>
        </p:spPr>
      </p:pic>
      <p:pic>
        <p:nvPicPr>
          <p:cNvPr id="7" name="Picture 4" descr="ULTRAGLOW Fiber Optic Pool Light">
            <a:hlinkClick r:id="rId5"/>
          </p:cNvPr>
          <p:cNvPicPr>
            <a:picLocks noChangeAspect="1" noChangeArrowheads="1"/>
          </p:cNvPicPr>
          <p:nvPr/>
        </p:nvPicPr>
        <p:blipFill>
          <a:blip r:embed="rId6" cstate="print"/>
          <a:srcRect/>
          <a:stretch>
            <a:fillRect/>
          </a:stretch>
        </p:blipFill>
        <p:spPr bwMode="auto">
          <a:xfrm>
            <a:off x="5748169" y="4297468"/>
            <a:ext cx="1871831" cy="2179532"/>
          </a:xfrm>
          <a:prstGeom prst="rect">
            <a:avLst/>
          </a:prstGeom>
          <a:noFill/>
        </p:spPr>
      </p:pic>
      <p:sp>
        <p:nvSpPr>
          <p:cNvPr id="8" name="Rectangle 7"/>
          <p:cNvSpPr/>
          <p:nvPr/>
        </p:nvSpPr>
        <p:spPr>
          <a:xfrm>
            <a:off x="1746615" y="4278868"/>
            <a:ext cx="2063385" cy="369332"/>
          </a:xfrm>
          <a:prstGeom prst="rect">
            <a:avLst/>
          </a:prstGeom>
        </p:spPr>
        <p:txBody>
          <a:bodyPr wrap="none">
            <a:spAutoFit/>
          </a:bodyPr>
          <a:lstStyle/>
          <a:p>
            <a:r>
              <a:rPr lang="en-US" b="1" dirty="0" smtClean="0">
                <a:hlinkClick r:id="rId7" action="ppaction://hlinkfile"/>
              </a:rPr>
              <a:t>AMERGLOW 100</a:t>
            </a:r>
            <a:endParaRPr lang="en-US" dirty="0"/>
          </a:p>
        </p:txBody>
      </p:sp>
      <p:sp>
        <p:nvSpPr>
          <p:cNvPr id="9" name="Rectangle 8"/>
          <p:cNvSpPr/>
          <p:nvPr/>
        </p:nvSpPr>
        <p:spPr>
          <a:xfrm>
            <a:off x="5791200" y="3974068"/>
            <a:ext cx="1762021" cy="369332"/>
          </a:xfrm>
          <a:prstGeom prst="rect">
            <a:avLst/>
          </a:prstGeom>
        </p:spPr>
        <p:txBody>
          <a:bodyPr wrap="square">
            <a:spAutoFit/>
          </a:bodyPr>
          <a:lstStyle/>
          <a:p>
            <a:r>
              <a:rPr lang="en-US" b="1" dirty="0" smtClean="0">
                <a:hlinkClick r:id="rId5" action="ppaction://hlinkfile"/>
              </a:rPr>
              <a:t>ULTRAGLOW</a:t>
            </a:r>
            <a:endParaRPr lang="en-US" dirty="0"/>
          </a:p>
        </p:txBody>
      </p:sp>
      <p:sp>
        <p:nvSpPr>
          <p:cNvPr id="10" name="TextBox 9"/>
          <p:cNvSpPr txBox="1"/>
          <p:nvPr/>
        </p:nvSpPr>
        <p:spPr>
          <a:xfrm>
            <a:off x="3505200" y="3135868"/>
            <a:ext cx="5638800" cy="369332"/>
          </a:xfrm>
          <a:prstGeom prst="rect">
            <a:avLst/>
          </a:prstGeom>
          <a:noFill/>
        </p:spPr>
        <p:txBody>
          <a:bodyPr wrap="square" rtlCol="0">
            <a:spAutoFit/>
          </a:bodyPr>
          <a:lstStyle/>
          <a:p>
            <a:pPr algn="r"/>
            <a:r>
              <a:rPr lang="ar-SA" b="1" dirty="0" smtClean="0"/>
              <a:t>-أنواع الأضاءة المختلفة:.</a:t>
            </a:r>
            <a:endParaRPr lang="en-US" b="1" dirty="0"/>
          </a:p>
        </p:txBody>
      </p:sp>
      <p:sp>
        <p:nvSpPr>
          <p:cNvPr id="11" name="Right Arrow 10">
            <a:hlinkClick r:id="rId8" action="ppaction://hlinksldjump"/>
          </p:cNvPr>
          <p:cNvSpPr/>
          <p:nvPr/>
        </p:nvSpPr>
        <p:spPr>
          <a:xfrm rot="10800000">
            <a:off x="76200" y="6324600"/>
            <a:ext cx="457200" cy="3048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82030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73859" y="857069"/>
            <a:ext cx="4307589" cy="369332"/>
          </a:xfrm>
          <a:prstGeom prst="rect">
            <a:avLst/>
          </a:prstGeom>
          <a:noFill/>
        </p:spPr>
        <p:txBody>
          <a:bodyPr wrap="none" rtlCol="0">
            <a:spAutoFit/>
          </a:bodyPr>
          <a:lstStyle/>
          <a:p>
            <a:r>
              <a:rPr lang="ar-EG" b="1" i="1" u="sng" dirty="0" smtClean="0"/>
              <a:t>المواد المستخدمة فى التشطيبات الداخلية لحمام السباحة</a:t>
            </a:r>
            <a:endParaRPr lang="en-US" b="1" i="1" u="sng" dirty="0"/>
          </a:p>
        </p:txBody>
      </p:sp>
      <p:sp>
        <p:nvSpPr>
          <p:cNvPr id="3" name="Rectangle 2"/>
          <p:cNvSpPr/>
          <p:nvPr/>
        </p:nvSpPr>
        <p:spPr>
          <a:xfrm>
            <a:off x="4572000" y="1981202"/>
            <a:ext cx="4572000" cy="1200329"/>
          </a:xfrm>
          <a:prstGeom prst="rect">
            <a:avLst/>
          </a:prstGeom>
        </p:spPr>
        <p:txBody>
          <a:bodyPr>
            <a:spAutoFit/>
          </a:bodyPr>
          <a:lstStyle/>
          <a:p>
            <a:pPr algn="r" rtl="1"/>
            <a:r>
              <a:rPr lang="ar-EG" b="1" u="sng" dirty="0" smtClean="0"/>
              <a:t>1- السيراميك</a:t>
            </a:r>
          </a:p>
          <a:p>
            <a:pPr algn="r" rtl="1"/>
            <a:r>
              <a:rPr lang="ar-EG" b="1" dirty="0" smtClean="0"/>
              <a:t>-من الانواع الجيدة فى التشطيب رغم غلاء ثمنة .</a:t>
            </a:r>
          </a:p>
          <a:p>
            <a:pPr algn="r" rtl="1"/>
            <a:r>
              <a:rPr lang="ar-EG" b="1" dirty="0" smtClean="0"/>
              <a:t>-هو نوع يتميز بطول عمرة ولا يحتاج الى صيانة الا على فترات متباعدة و هى تنعيم الطبقة التى تغطى الحمام.</a:t>
            </a:r>
          </a:p>
        </p:txBody>
      </p:sp>
      <p:pic>
        <p:nvPicPr>
          <p:cNvPr id="4" name="Picture 2" descr="F:\last 10\landscape karakeeb\mkkjnkjhvkghcvjfchfgxhfdx\holidayinn2.jpg"/>
          <p:cNvPicPr>
            <a:picLocks noChangeAspect="1" noChangeArrowheads="1"/>
          </p:cNvPicPr>
          <p:nvPr/>
        </p:nvPicPr>
        <p:blipFill>
          <a:blip r:embed="rId2" cstate="print"/>
          <a:srcRect/>
          <a:stretch>
            <a:fillRect/>
          </a:stretch>
        </p:blipFill>
        <p:spPr bwMode="auto">
          <a:xfrm>
            <a:off x="2438400" y="2971800"/>
            <a:ext cx="2743200" cy="20574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6" name="Picture 3" descr="C:\Users\DELL\Desktop\pooooooooooooool\tile2sm.jpg"/>
          <p:cNvPicPr>
            <a:picLocks noChangeAspect="1" noChangeArrowheads="1"/>
          </p:cNvPicPr>
          <p:nvPr/>
        </p:nvPicPr>
        <p:blipFill>
          <a:blip r:embed="rId3" cstate="print"/>
          <a:srcRect/>
          <a:stretch>
            <a:fillRect/>
          </a:stretch>
        </p:blipFill>
        <p:spPr bwMode="auto">
          <a:xfrm>
            <a:off x="1524000" y="457200"/>
            <a:ext cx="3020162" cy="21209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5" name="Picture 4" descr="C:\Users\DELL\Desktop\pooooooooooooool\tile3sm.jpg"/>
          <p:cNvPicPr>
            <a:picLocks noChangeAspect="1" noChangeArrowheads="1"/>
          </p:cNvPicPr>
          <p:nvPr/>
        </p:nvPicPr>
        <p:blipFill>
          <a:blip r:embed="rId4" cstate="print"/>
          <a:srcRect/>
          <a:stretch>
            <a:fillRect/>
          </a:stretch>
        </p:blipFill>
        <p:spPr bwMode="auto">
          <a:xfrm>
            <a:off x="200966" y="1828800"/>
            <a:ext cx="2694635" cy="18923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8" name="Picture 5" descr="C:\Documents and Settings\XPPRESP3.USER.001\Desktop\re_1160811616.jpg"/>
          <p:cNvPicPr>
            <a:picLocks noChangeAspect="1" noChangeArrowheads="1"/>
          </p:cNvPicPr>
          <p:nvPr/>
        </p:nvPicPr>
        <p:blipFill>
          <a:blip r:embed="rId5" cstate="print"/>
          <a:srcRect/>
          <a:stretch>
            <a:fillRect/>
          </a:stretch>
        </p:blipFill>
        <p:spPr bwMode="auto">
          <a:xfrm>
            <a:off x="533400" y="3657600"/>
            <a:ext cx="2362200" cy="2362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49" name="Picture 1" descr="C:\Users\DELL\Desktop\pooooooooooooool\ceramic-tile12.gif"/>
          <p:cNvPicPr>
            <a:picLocks noChangeAspect="1" noChangeArrowheads="1"/>
          </p:cNvPicPr>
          <p:nvPr/>
        </p:nvPicPr>
        <p:blipFill>
          <a:blip r:embed="rId6" cstate="print"/>
          <a:srcRect/>
          <a:stretch>
            <a:fillRect/>
          </a:stretch>
        </p:blipFill>
        <p:spPr bwMode="auto">
          <a:xfrm>
            <a:off x="5486400" y="5105400"/>
            <a:ext cx="1562100" cy="1562100"/>
          </a:xfrm>
          <a:prstGeom prst="rect">
            <a:avLst/>
          </a:prstGeom>
          <a:noFill/>
        </p:spPr>
      </p:pic>
      <p:pic>
        <p:nvPicPr>
          <p:cNvPr id="2050" name="Picture 2" descr="C:\Users\DELL\Desktop\pooooooooooooool\ceramic-tile4.gif"/>
          <p:cNvPicPr>
            <a:picLocks noChangeAspect="1" noChangeArrowheads="1"/>
          </p:cNvPicPr>
          <p:nvPr/>
        </p:nvPicPr>
        <p:blipFill>
          <a:blip r:embed="rId7" cstate="print"/>
          <a:srcRect/>
          <a:stretch>
            <a:fillRect/>
          </a:stretch>
        </p:blipFill>
        <p:spPr bwMode="auto">
          <a:xfrm>
            <a:off x="7239000" y="5105400"/>
            <a:ext cx="1562100" cy="1562100"/>
          </a:xfrm>
          <a:prstGeom prst="rect">
            <a:avLst/>
          </a:prstGeom>
          <a:noFill/>
        </p:spPr>
      </p:pic>
      <p:pic>
        <p:nvPicPr>
          <p:cNvPr id="2051" name="Picture 3" descr="C:\Users\DELL\Desktop\pooooooooooooool\ceramic-tile5.gif"/>
          <p:cNvPicPr>
            <a:picLocks noChangeAspect="1" noChangeArrowheads="1"/>
          </p:cNvPicPr>
          <p:nvPr/>
        </p:nvPicPr>
        <p:blipFill>
          <a:blip r:embed="rId8" cstate="print"/>
          <a:srcRect/>
          <a:stretch>
            <a:fillRect/>
          </a:stretch>
        </p:blipFill>
        <p:spPr bwMode="auto">
          <a:xfrm>
            <a:off x="5486400" y="3505200"/>
            <a:ext cx="1562100" cy="1562100"/>
          </a:xfrm>
          <a:prstGeom prst="rect">
            <a:avLst/>
          </a:prstGeom>
          <a:noFill/>
        </p:spPr>
      </p:pic>
      <p:pic>
        <p:nvPicPr>
          <p:cNvPr id="2052" name="Picture 4" descr="C:\Users\DELL\Desktop\pooooooooooooool\ceramic-tile9.gif"/>
          <p:cNvPicPr>
            <a:picLocks noChangeAspect="1" noChangeArrowheads="1"/>
          </p:cNvPicPr>
          <p:nvPr/>
        </p:nvPicPr>
        <p:blipFill>
          <a:blip r:embed="rId9" cstate="print"/>
          <a:srcRect/>
          <a:stretch>
            <a:fillRect/>
          </a:stretch>
        </p:blipFill>
        <p:spPr bwMode="auto">
          <a:xfrm>
            <a:off x="7239000" y="3505200"/>
            <a:ext cx="1562100" cy="1562100"/>
          </a:xfrm>
          <a:prstGeom prst="rect">
            <a:avLst/>
          </a:prstGeom>
          <a:noFill/>
        </p:spPr>
      </p:pic>
      <p:sp>
        <p:nvSpPr>
          <p:cNvPr id="19" name="TextBox 18"/>
          <p:cNvSpPr txBox="1"/>
          <p:nvPr/>
        </p:nvSpPr>
        <p:spPr>
          <a:xfrm>
            <a:off x="2953462" y="5486400"/>
            <a:ext cx="2685351" cy="369332"/>
          </a:xfrm>
          <a:prstGeom prst="rect">
            <a:avLst/>
          </a:prstGeom>
          <a:noFill/>
        </p:spPr>
        <p:txBody>
          <a:bodyPr wrap="none" rtlCol="0">
            <a:spAutoFit/>
          </a:bodyPr>
          <a:lstStyle/>
          <a:p>
            <a:r>
              <a:rPr lang="ar-EG" i="1" u="sng" dirty="0" smtClean="0"/>
              <a:t>اشكال مختلفة لتشطيبات السيراميك</a:t>
            </a:r>
            <a:endParaRPr lang="en-US" i="1" u="sng" dirty="0"/>
          </a:p>
        </p:txBody>
      </p:sp>
      <p:sp>
        <p:nvSpPr>
          <p:cNvPr id="13" name="TextBox 12"/>
          <p:cNvSpPr txBox="1"/>
          <p:nvPr/>
        </p:nvSpPr>
        <p:spPr>
          <a:xfrm>
            <a:off x="3048000" y="133290"/>
            <a:ext cx="2895600" cy="40011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ar-SA" sz="2000" b="1" dirty="0" smtClean="0">
                <a:solidFill>
                  <a:schemeClr val="bg1"/>
                </a:solidFill>
              </a:rPr>
              <a:t>مواد التشطيب الداخلية للحمام</a:t>
            </a:r>
            <a:endParaRPr lang="en-US" sz="2000" b="1" dirty="0">
              <a:solidFill>
                <a:schemeClr val="bg1"/>
              </a:solidFill>
            </a:endParaRPr>
          </a:p>
        </p:txBody>
      </p:sp>
      <p:sp>
        <p:nvSpPr>
          <p:cNvPr id="14" name="Right Arrow 13">
            <a:hlinkClick r:id="rId10" action="ppaction://hlinksldjump"/>
          </p:cNvPr>
          <p:cNvSpPr/>
          <p:nvPr/>
        </p:nvSpPr>
        <p:spPr>
          <a:xfrm rot="10800000">
            <a:off x="76200" y="6324600"/>
            <a:ext cx="457200" cy="3048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6052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3257550" y="76200"/>
            <a:ext cx="6267450" cy="5715000"/>
          </a:xfrm>
        </p:spPr>
        <p:txBody>
          <a:bodyPr/>
          <a:lstStyle/>
          <a:p>
            <a:pPr algn="r">
              <a:buFont typeface="Wingdings 2" pitchFamily="18" charset="2"/>
              <a:buNone/>
            </a:pPr>
            <a:r>
              <a:rPr lang="ar-EG" sz="2800" smtClean="0">
                <a:solidFill>
                  <a:srgbClr val="0070C0"/>
                </a:solidFill>
                <a:cs typeface="Andalus" pitchFamily="2" charset="-78"/>
              </a:rPr>
              <a:t>طبقات الأرض </a:t>
            </a:r>
            <a:r>
              <a:rPr lang="en-US" sz="2800" smtClean="0">
                <a:solidFill>
                  <a:srgbClr val="0070C0"/>
                </a:solidFill>
                <a:cs typeface="Andalus" pitchFamily="2" charset="-78"/>
              </a:rPr>
              <a:t>        </a:t>
            </a:r>
            <a:r>
              <a:rPr lang="ar-EG" sz="2800" smtClean="0">
                <a:solidFill>
                  <a:srgbClr val="0070C0"/>
                </a:solidFill>
                <a:cs typeface="Andalus" pitchFamily="2" charset="-78"/>
              </a:rPr>
              <a:t>  </a:t>
            </a:r>
            <a:endParaRPr lang="en-US" sz="2400" smtClean="0">
              <a:cs typeface="Andalus" pitchFamily="2" charset="-78"/>
            </a:endParaRPr>
          </a:p>
          <a:p>
            <a:pPr algn="r">
              <a:buFont typeface="Wingdings 2" pitchFamily="18" charset="2"/>
              <a:buNone/>
            </a:pPr>
            <a:r>
              <a:rPr lang="ar-EG" sz="2400" smtClean="0">
                <a:cs typeface="Andalus" pitchFamily="2" charset="-78"/>
              </a:rPr>
              <a:t>       </a:t>
            </a:r>
            <a:endParaRPr lang="en-US" sz="2400" smtClean="0">
              <a:cs typeface="Andalus" pitchFamily="2" charset="-78"/>
            </a:endParaRPr>
          </a:p>
        </p:txBody>
      </p:sp>
      <p:pic>
        <p:nvPicPr>
          <p:cNvPr id="21508" name="Picture 4" descr="C:\Documents and Settings\elmancy\Desktop\1.jpg"/>
          <p:cNvPicPr>
            <a:picLocks noChangeAspect="1" noChangeArrowheads="1"/>
          </p:cNvPicPr>
          <p:nvPr/>
        </p:nvPicPr>
        <p:blipFill>
          <a:blip r:embed="rId2" cstate="print"/>
          <a:srcRect l="28655" t="19837" r="24509" b="21932"/>
          <a:stretch>
            <a:fillRect/>
          </a:stretch>
        </p:blipFill>
        <p:spPr bwMode="auto">
          <a:xfrm>
            <a:off x="1676400" y="762002"/>
            <a:ext cx="6629400" cy="5886821"/>
          </a:xfrm>
          <a:prstGeom prst="rect">
            <a:avLst/>
          </a:prstGeom>
          <a:noFill/>
          <a:effectLst>
            <a:softEdge rad="63500"/>
          </a:effectLst>
        </p:spPr>
      </p:pic>
      <p:sp>
        <p:nvSpPr>
          <p:cNvPr id="4" name="Right Arrow 3">
            <a:hlinkClick r:id="rId3" action="ppaction://hlinksldjump"/>
          </p:cNvPr>
          <p:cNvSpPr/>
          <p:nvPr/>
        </p:nvSpPr>
        <p:spPr>
          <a:xfrm rot="10800000">
            <a:off x="76200" y="6324600"/>
            <a:ext cx="457200" cy="3048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287063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67200" y="122873"/>
            <a:ext cx="4572000" cy="1477328"/>
          </a:xfrm>
          <a:prstGeom prst="rect">
            <a:avLst/>
          </a:prstGeom>
        </p:spPr>
        <p:txBody>
          <a:bodyPr>
            <a:spAutoFit/>
          </a:bodyPr>
          <a:lstStyle/>
          <a:p>
            <a:pPr algn="r" rtl="1"/>
            <a:r>
              <a:rPr lang="ar-EG" b="1" i="1" u="sng" dirty="0" smtClean="0"/>
              <a:t>2- الالياف الزجاجية </a:t>
            </a:r>
            <a:endParaRPr lang="ar-EG" b="1" dirty="0" smtClean="0"/>
          </a:p>
          <a:p>
            <a:pPr algn="r" rtl="1"/>
            <a:r>
              <a:rPr lang="ar-EG" b="1" dirty="0" smtClean="0"/>
              <a:t>عمرها طويل و غير مكلفة و سهلة الوضع و يمكن و ضعها يدويا او بالرش و يعيبها عدم الاتصاق الجيد بالسطح الداخلى اذا كان غير مهيأ جيدا كما انها تطلق مواد كميائية داخل الماء.</a:t>
            </a:r>
          </a:p>
        </p:txBody>
      </p:sp>
      <p:pic>
        <p:nvPicPr>
          <p:cNvPr id="24578" name="Picture 2" descr="C:\Users\DELL\Desktop\pooooooooooooool\Fiberglass_Swim_Spa_Swimming_Pools.jpg"/>
          <p:cNvPicPr>
            <a:picLocks noChangeAspect="1" noChangeArrowheads="1"/>
          </p:cNvPicPr>
          <p:nvPr/>
        </p:nvPicPr>
        <p:blipFill>
          <a:blip r:embed="rId2" cstate="print"/>
          <a:srcRect/>
          <a:stretch>
            <a:fillRect/>
          </a:stretch>
        </p:blipFill>
        <p:spPr bwMode="auto">
          <a:xfrm>
            <a:off x="457200" y="609600"/>
            <a:ext cx="3276600" cy="2299725"/>
          </a:xfrm>
          <a:prstGeom prst="rect">
            <a:avLst/>
          </a:prstGeom>
          <a:noFill/>
        </p:spPr>
      </p:pic>
      <p:pic>
        <p:nvPicPr>
          <p:cNvPr id="24584" name="Picture 8" descr="C:\Users\DELL\Desktop\pooooooooooooool\Swimming-Pool1_250x250.jpg"/>
          <p:cNvPicPr>
            <a:picLocks noChangeAspect="1" noChangeArrowheads="1"/>
          </p:cNvPicPr>
          <p:nvPr/>
        </p:nvPicPr>
        <p:blipFill>
          <a:blip r:embed="rId3" cstate="print"/>
          <a:srcRect/>
          <a:stretch>
            <a:fillRect/>
          </a:stretch>
        </p:blipFill>
        <p:spPr bwMode="auto">
          <a:xfrm>
            <a:off x="5281612" y="2995614"/>
            <a:ext cx="1804988" cy="1804987"/>
          </a:xfrm>
          <a:prstGeom prst="rect">
            <a:avLst/>
          </a:prstGeom>
          <a:noFill/>
        </p:spPr>
      </p:pic>
      <p:pic>
        <p:nvPicPr>
          <p:cNvPr id="24585" name="Picture 9" descr="C:\Users\DELL\Desktop\pooooooooooooool\Swimming-Pool-mosaic_250x250.jpg"/>
          <p:cNvPicPr>
            <a:picLocks noChangeAspect="1" noChangeArrowheads="1"/>
          </p:cNvPicPr>
          <p:nvPr/>
        </p:nvPicPr>
        <p:blipFill>
          <a:blip r:embed="rId4" cstate="print"/>
          <a:srcRect/>
          <a:stretch>
            <a:fillRect/>
          </a:stretch>
        </p:blipFill>
        <p:spPr bwMode="auto">
          <a:xfrm>
            <a:off x="7239000" y="2971802"/>
            <a:ext cx="1828800" cy="1828799"/>
          </a:xfrm>
          <a:prstGeom prst="rect">
            <a:avLst/>
          </a:prstGeom>
          <a:noFill/>
        </p:spPr>
      </p:pic>
      <p:sp>
        <p:nvSpPr>
          <p:cNvPr id="17" name="Rectangle 16"/>
          <p:cNvSpPr/>
          <p:nvPr/>
        </p:nvSpPr>
        <p:spPr>
          <a:xfrm>
            <a:off x="7028705" y="2209800"/>
            <a:ext cx="1969898" cy="369332"/>
          </a:xfrm>
          <a:prstGeom prst="rect">
            <a:avLst/>
          </a:prstGeom>
        </p:spPr>
        <p:txBody>
          <a:bodyPr wrap="none">
            <a:spAutoFit/>
          </a:bodyPr>
          <a:lstStyle/>
          <a:p>
            <a:r>
              <a:rPr lang="en-US" b="1" i="1" u="sng" dirty="0" smtClean="0"/>
              <a:t>Pool Mosaic Tiles</a:t>
            </a:r>
            <a:r>
              <a:rPr lang="ar-EG" b="1" i="1" u="sng" dirty="0" smtClean="0"/>
              <a:t>- </a:t>
            </a:r>
            <a:endParaRPr lang="en-US" b="1" i="1" u="sng" dirty="0"/>
          </a:p>
        </p:txBody>
      </p:sp>
      <p:pic>
        <p:nvPicPr>
          <p:cNvPr id="19" name="Picture 3" descr="D:\حمام سباحة\melody-colors-l.jpg"/>
          <p:cNvPicPr>
            <a:picLocks noChangeAspect="1" noChangeArrowheads="1"/>
          </p:cNvPicPr>
          <p:nvPr/>
        </p:nvPicPr>
        <p:blipFill>
          <a:blip r:embed="rId5" cstate="print"/>
          <a:srcRect t="37875" r="-1851" b="30600"/>
          <a:stretch>
            <a:fillRect/>
          </a:stretch>
        </p:blipFill>
        <p:spPr bwMode="auto">
          <a:xfrm>
            <a:off x="4648200" y="4876800"/>
            <a:ext cx="4537364" cy="1752600"/>
          </a:xfrm>
          <a:prstGeom prst="rect">
            <a:avLst/>
          </a:prstGeom>
          <a:noFill/>
        </p:spPr>
      </p:pic>
      <p:pic>
        <p:nvPicPr>
          <p:cNvPr id="20" name="Picture 3" descr="D:\حمام سباحة\melody-colors-l.jpg"/>
          <p:cNvPicPr>
            <a:picLocks noChangeAspect="1" noChangeArrowheads="1"/>
          </p:cNvPicPr>
          <p:nvPr/>
        </p:nvPicPr>
        <p:blipFill>
          <a:blip r:embed="rId5" cstate="print"/>
          <a:srcRect t="6467" r="1830" b="63050"/>
          <a:stretch>
            <a:fillRect/>
          </a:stretch>
        </p:blipFill>
        <p:spPr bwMode="auto">
          <a:xfrm>
            <a:off x="304800" y="2971800"/>
            <a:ext cx="4343400" cy="1683068"/>
          </a:xfrm>
          <a:prstGeom prst="rect">
            <a:avLst/>
          </a:prstGeom>
          <a:noFill/>
        </p:spPr>
      </p:pic>
      <p:pic>
        <p:nvPicPr>
          <p:cNvPr id="10" name="Picture 7" descr="D:\حمام سباحة\grandcanel650_1.jpg"/>
          <p:cNvPicPr>
            <a:picLocks noChangeAspect="1" noChangeArrowheads="1"/>
          </p:cNvPicPr>
          <p:nvPr/>
        </p:nvPicPr>
        <p:blipFill>
          <a:blip r:embed="rId6" cstate="print"/>
          <a:srcRect/>
          <a:stretch>
            <a:fillRect/>
          </a:stretch>
        </p:blipFill>
        <p:spPr bwMode="auto">
          <a:xfrm>
            <a:off x="2133288" y="4895852"/>
            <a:ext cx="2286312" cy="1716493"/>
          </a:xfrm>
          <a:prstGeom prst="rect">
            <a:avLst/>
          </a:prstGeom>
          <a:noFill/>
        </p:spPr>
      </p:pic>
      <p:pic>
        <p:nvPicPr>
          <p:cNvPr id="11" name="Picture 2" descr="C:\Documents and Settings\XPPRESP3.USER.001\Desktop\re_1204888855.jpg"/>
          <p:cNvPicPr>
            <a:picLocks noChangeAspect="1" noChangeArrowheads="1"/>
          </p:cNvPicPr>
          <p:nvPr/>
        </p:nvPicPr>
        <p:blipFill>
          <a:blip r:embed="rId7" cstate="print"/>
          <a:srcRect/>
          <a:stretch>
            <a:fillRect/>
          </a:stretch>
        </p:blipFill>
        <p:spPr bwMode="auto">
          <a:xfrm>
            <a:off x="228289" y="4895850"/>
            <a:ext cx="1809750" cy="1809750"/>
          </a:xfrm>
          <a:prstGeom prst="rect">
            <a:avLst/>
          </a:prstGeom>
          <a:noFill/>
        </p:spPr>
      </p:pic>
      <p:sp>
        <p:nvSpPr>
          <p:cNvPr id="12" name="Rectangle 11"/>
          <p:cNvSpPr/>
          <p:nvPr/>
        </p:nvSpPr>
        <p:spPr>
          <a:xfrm>
            <a:off x="245704" y="4895850"/>
            <a:ext cx="1505540" cy="369332"/>
          </a:xfrm>
          <a:prstGeom prst="rect">
            <a:avLst/>
          </a:prstGeom>
        </p:spPr>
        <p:txBody>
          <a:bodyPr wrap="none">
            <a:spAutoFit/>
          </a:bodyPr>
          <a:lstStyle/>
          <a:p>
            <a:r>
              <a:rPr lang="en-US" b="1" dirty="0" smtClean="0"/>
              <a:t>GP-SG Special</a:t>
            </a:r>
            <a:endParaRPr lang="en-US" b="1" dirty="0"/>
          </a:p>
        </p:txBody>
      </p:sp>
      <p:sp>
        <p:nvSpPr>
          <p:cNvPr id="13" name="Right Arrow 12">
            <a:hlinkClick r:id="rId8" action="ppaction://hlinksldjump"/>
          </p:cNvPr>
          <p:cNvSpPr/>
          <p:nvPr/>
        </p:nvSpPr>
        <p:spPr>
          <a:xfrm rot="10800000">
            <a:off x="76200" y="6324600"/>
            <a:ext cx="457200" cy="3048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783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67200" y="152400"/>
            <a:ext cx="4572000" cy="1754326"/>
          </a:xfrm>
          <a:prstGeom prst="rect">
            <a:avLst/>
          </a:prstGeom>
        </p:spPr>
        <p:txBody>
          <a:bodyPr>
            <a:spAutoFit/>
          </a:bodyPr>
          <a:lstStyle/>
          <a:p>
            <a:pPr algn="r" rtl="1"/>
            <a:r>
              <a:rPr lang="ar-EG" b="1" i="1" u="sng" dirty="0" smtClean="0"/>
              <a:t>3-ال </a:t>
            </a:r>
            <a:r>
              <a:rPr lang="en-US" b="1" i="1" u="sng" dirty="0" smtClean="0"/>
              <a:t>: plaster </a:t>
            </a:r>
            <a:endParaRPr lang="ar-EG" b="1" i="1" u="sng" dirty="0" smtClean="0"/>
          </a:p>
          <a:p>
            <a:pPr algn="r" rtl="1"/>
            <a:r>
              <a:rPr lang="ar-EG" dirty="0" smtClean="0"/>
              <a:t>هو خليط ما بين الاسمنت الابيض و بدرة الرخام الابيض و يستخدم فى حمامات السباحة الخرسانية و يعطى ملمسا ناعما للسطح الداخلى مضاد للماء و يوجد منة الواتا متعددة و يمكن تغيرة كل سبع سنوات .</a:t>
            </a:r>
            <a:r>
              <a:rPr lang="en-US" dirty="0" smtClean="0"/>
              <a:t> </a:t>
            </a:r>
          </a:p>
          <a:p>
            <a:pPr algn="r" rtl="1"/>
            <a:endParaRPr lang="ar-EG" dirty="0" smtClean="0"/>
          </a:p>
        </p:txBody>
      </p:sp>
      <p:sp>
        <p:nvSpPr>
          <p:cNvPr id="3" name="Rectangle 2"/>
          <p:cNvSpPr/>
          <p:nvPr/>
        </p:nvSpPr>
        <p:spPr>
          <a:xfrm>
            <a:off x="-94823" y="1676400"/>
            <a:ext cx="2122056" cy="338554"/>
          </a:xfrm>
          <a:prstGeom prst="rect">
            <a:avLst/>
          </a:prstGeom>
        </p:spPr>
        <p:txBody>
          <a:bodyPr wrap="none">
            <a:spAutoFit/>
          </a:bodyPr>
          <a:lstStyle/>
          <a:p>
            <a:r>
              <a:rPr lang="en-US" sz="1600" dirty="0" smtClean="0"/>
              <a:t>White Plaster (</a:t>
            </a:r>
            <a:r>
              <a:rPr lang="en-US" sz="1600" dirty="0" err="1" smtClean="0"/>
              <a:t>Marcite</a:t>
            </a:r>
            <a:r>
              <a:rPr lang="en-US" sz="1600" dirty="0" smtClean="0"/>
              <a:t>)</a:t>
            </a:r>
            <a:endParaRPr lang="en-US" sz="1600" dirty="0"/>
          </a:p>
        </p:txBody>
      </p:sp>
      <p:pic>
        <p:nvPicPr>
          <p:cNvPr id="4" name="Picture 6" descr="C:\Users\DELL\Desktop\pooooooooooooool\graysm.jpg"/>
          <p:cNvPicPr>
            <a:picLocks noChangeAspect="1" noChangeArrowheads="1"/>
          </p:cNvPicPr>
          <p:nvPr/>
        </p:nvPicPr>
        <p:blipFill>
          <a:blip r:embed="rId2" cstate="print"/>
          <a:srcRect/>
          <a:stretch>
            <a:fillRect/>
          </a:stretch>
        </p:blipFill>
        <p:spPr bwMode="auto">
          <a:xfrm>
            <a:off x="2209800" y="152400"/>
            <a:ext cx="1905000" cy="1428750"/>
          </a:xfrm>
          <a:prstGeom prst="rect">
            <a:avLst/>
          </a:prstGeom>
          <a:ln>
            <a:noFill/>
          </a:ln>
          <a:effectLst>
            <a:outerShdw blurRad="292100" dist="139700" dir="2700000" algn="tl" rotWithShape="0">
              <a:srgbClr val="333333">
                <a:alpha val="65000"/>
              </a:srgbClr>
            </a:outerShdw>
          </a:effectLst>
        </p:spPr>
      </p:pic>
      <p:pic>
        <p:nvPicPr>
          <p:cNvPr id="5" name="Picture 7" descr="C:\Users\DELL\Desktop\pooooooooooooool\hydrzbg.jpg"/>
          <p:cNvPicPr>
            <a:picLocks noChangeAspect="1" noChangeArrowheads="1"/>
          </p:cNvPicPr>
          <p:nvPr/>
        </p:nvPicPr>
        <p:blipFill>
          <a:blip r:embed="rId3" cstate="print"/>
          <a:srcRect/>
          <a:stretch>
            <a:fillRect/>
          </a:stretch>
        </p:blipFill>
        <p:spPr bwMode="auto">
          <a:xfrm>
            <a:off x="1676400" y="2286000"/>
            <a:ext cx="2819400" cy="2114550"/>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2058463" y="1676400"/>
            <a:ext cx="2000804" cy="338554"/>
          </a:xfrm>
          <a:prstGeom prst="rect">
            <a:avLst/>
          </a:prstGeom>
        </p:spPr>
        <p:txBody>
          <a:bodyPr wrap="none">
            <a:spAutoFit/>
          </a:bodyPr>
          <a:lstStyle/>
          <a:p>
            <a:r>
              <a:rPr lang="en-US" sz="1600" dirty="0" smtClean="0"/>
              <a:t>Gray Plaster (</a:t>
            </a:r>
            <a:r>
              <a:rPr lang="en-US" sz="1600" dirty="0" err="1" smtClean="0"/>
              <a:t>Marcite</a:t>
            </a:r>
            <a:r>
              <a:rPr lang="en-US" sz="1600" dirty="0" smtClean="0"/>
              <a:t>)</a:t>
            </a:r>
            <a:endParaRPr lang="en-US" sz="1600" dirty="0"/>
          </a:p>
        </p:txBody>
      </p:sp>
      <p:sp>
        <p:nvSpPr>
          <p:cNvPr id="7" name="Rectangle 6"/>
          <p:cNvSpPr/>
          <p:nvPr/>
        </p:nvSpPr>
        <p:spPr>
          <a:xfrm>
            <a:off x="4419600" y="2438401"/>
            <a:ext cx="4724400" cy="1200329"/>
          </a:xfrm>
          <a:prstGeom prst="rect">
            <a:avLst/>
          </a:prstGeom>
        </p:spPr>
        <p:txBody>
          <a:bodyPr wrap="square">
            <a:spAutoFit/>
          </a:bodyPr>
          <a:lstStyle/>
          <a:p>
            <a:pPr algn="r" rtl="1"/>
            <a:r>
              <a:rPr lang="ar-EG" b="1" i="1" u="sng" dirty="0" smtClean="0"/>
              <a:t>4- </a:t>
            </a:r>
            <a:r>
              <a:rPr lang="en-US" b="1" i="1" u="sng" dirty="0" err="1" smtClean="0"/>
              <a:t>Hydrazzo</a:t>
            </a:r>
            <a:endParaRPr lang="ar-EG" b="1" i="1" u="sng" dirty="0" smtClean="0"/>
          </a:p>
          <a:p>
            <a:pPr algn="r" rtl="1"/>
            <a:r>
              <a:rPr lang="ar-EG" dirty="0" smtClean="0"/>
              <a:t>له ملمس ناعم و هو خليط من الاحجار البلورية الملونة ذات احجام كبيرة مع الاسمنت البورتلاندى ثم يتم بعد ذلك تنعيم السطح يدويا .</a:t>
            </a:r>
            <a:endParaRPr lang="en-US" dirty="0"/>
          </a:p>
        </p:txBody>
      </p:sp>
      <p:pic>
        <p:nvPicPr>
          <p:cNvPr id="25602" name="Picture 2" descr="C:\Users\DELL\Desktop\pooooooooooooool\hz6bg.jpg"/>
          <p:cNvPicPr>
            <a:picLocks noChangeAspect="1" noChangeArrowheads="1"/>
          </p:cNvPicPr>
          <p:nvPr/>
        </p:nvPicPr>
        <p:blipFill>
          <a:blip r:embed="rId4" cstate="print"/>
          <a:srcRect l="7339" t="53778"/>
          <a:stretch>
            <a:fillRect/>
          </a:stretch>
        </p:blipFill>
        <p:spPr bwMode="auto">
          <a:xfrm rot="5400000">
            <a:off x="14288" y="2424112"/>
            <a:ext cx="962025" cy="990600"/>
          </a:xfrm>
          <a:prstGeom prst="rect">
            <a:avLst/>
          </a:prstGeom>
          <a:noFill/>
        </p:spPr>
      </p:pic>
      <p:pic>
        <p:nvPicPr>
          <p:cNvPr id="25603" name="Picture 3" descr="C:\Users\DELL\Desktop\pooooooooooooool\pebblebg.jpg"/>
          <p:cNvPicPr>
            <a:picLocks noChangeAspect="1" noChangeArrowheads="1"/>
          </p:cNvPicPr>
          <p:nvPr/>
        </p:nvPicPr>
        <p:blipFill>
          <a:blip r:embed="rId5" cstate="print"/>
          <a:srcRect/>
          <a:stretch>
            <a:fillRect/>
          </a:stretch>
        </p:blipFill>
        <p:spPr bwMode="auto">
          <a:xfrm>
            <a:off x="1676401" y="4572000"/>
            <a:ext cx="2844800" cy="2133600"/>
          </a:xfrm>
          <a:prstGeom prst="rect">
            <a:avLst/>
          </a:prstGeom>
          <a:ln>
            <a:noFill/>
          </a:ln>
          <a:effectLst>
            <a:outerShdw blurRad="292100" dist="139700" dir="2700000" algn="tl" rotWithShape="0">
              <a:srgbClr val="333333">
                <a:alpha val="65000"/>
              </a:srgbClr>
            </a:outerShdw>
          </a:effectLst>
        </p:spPr>
      </p:pic>
      <p:pic>
        <p:nvPicPr>
          <p:cNvPr id="25604" name="Picture 4" descr="C:\Users\DELL\Desktop\pooooooooooooool\pt6bg.jpg"/>
          <p:cNvPicPr>
            <a:picLocks noChangeAspect="1" noChangeArrowheads="1"/>
          </p:cNvPicPr>
          <p:nvPr/>
        </p:nvPicPr>
        <p:blipFill>
          <a:blip r:embed="rId6" cstate="print"/>
          <a:srcRect t="53778"/>
          <a:stretch>
            <a:fillRect/>
          </a:stretch>
        </p:blipFill>
        <p:spPr bwMode="auto">
          <a:xfrm rot="5400000">
            <a:off x="-23812" y="4195762"/>
            <a:ext cx="1038225" cy="990600"/>
          </a:xfrm>
          <a:prstGeom prst="rect">
            <a:avLst/>
          </a:prstGeom>
          <a:noFill/>
        </p:spPr>
      </p:pic>
      <p:pic>
        <p:nvPicPr>
          <p:cNvPr id="12" name="Picture 4" descr="C:\Users\DELL\Desktop\pooooooooooooool\pt6bg.jpg"/>
          <p:cNvPicPr>
            <a:picLocks noChangeAspect="1" noChangeArrowheads="1"/>
          </p:cNvPicPr>
          <p:nvPr/>
        </p:nvPicPr>
        <p:blipFill>
          <a:blip r:embed="rId6" cstate="print"/>
          <a:srcRect l="7339" t="445" b="53333"/>
          <a:stretch>
            <a:fillRect/>
          </a:stretch>
        </p:blipFill>
        <p:spPr bwMode="auto">
          <a:xfrm rot="5400000">
            <a:off x="700088" y="4919662"/>
            <a:ext cx="962025" cy="990602"/>
          </a:xfrm>
          <a:prstGeom prst="rect">
            <a:avLst/>
          </a:prstGeom>
          <a:noFill/>
        </p:spPr>
      </p:pic>
      <p:pic>
        <p:nvPicPr>
          <p:cNvPr id="25605" name="Picture 5" descr="C:\Users\DELL\Desktop\pooooooooooooool\pt2bg.jpg"/>
          <p:cNvPicPr>
            <a:picLocks noChangeAspect="1" noChangeArrowheads="1"/>
          </p:cNvPicPr>
          <p:nvPr/>
        </p:nvPicPr>
        <p:blipFill>
          <a:blip r:embed="rId7" cstate="print"/>
          <a:srcRect l="10092" t="2222" b="55111"/>
          <a:stretch>
            <a:fillRect/>
          </a:stretch>
        </p:blipFill>
        <p:spPr bwMode="auto">
          <a:xfrm rot="5400000">
            <a:off x="142875" y="5705475"/>
            <a:ext cx="933449" cy="914400"/>
          </a:xfrm>
          <a:prstGeom prst="rect">
            <a:avLst/>
          </a:prstGeom>
          <a:noFill/>
        </p:spPr>
      </p:pic>
      <p:sp>
        <p:nvSpPr>
          <p:cNvPr id="14" name="Rectangle 13"/>
          <p:cNvSpPr/>
          <p:nvPr/>
        </p:nvSpPr>
        <p:spPr>
          <a:xfrm>
            <a:off x="4419600" y="4867870"/>
            <a:ext cx="4561320" cy="923330"/>
          </a:xfrm>
          <a:prstGeom prst="rect">
            <a:avLst/>
          </a:prstGeom>
        </p:spPr>
        <p:txBody>
          <a:bodyPr wrap="square">
            <a:spAutoFit/>
          </a:bodyPr>
          <a:lstStyle/>
          <a:p>
            <a:pPr algn="r" rtl="1"/>
            <a:r>
              <a:rPr lang="ar-EG" b="1" i="1" u="sng" dirty="0" smtClean="0"/>
              <a:t>5-</a:t>
            </a:r>
            <a:r>
              <a:rPr lang="en-US" b="1" i="1" u="sng" dirty="0" smtClean="0"/>
              <a:t>Pebble Tec</a:t>
            </a:r>
            <a:endParaRPr lang="ar-EG" b="1" i="1" u="sng" dirty="0" smtClean="0"/>
          </a:p>
          <a:p>
            <a:pPr algn="r" rtl="1"/>
            <a:r>
              <a:rPr lang="ar-EG" dirty="0" smtClean="0"/>
              <a:t>هذا النوع غير قابل للانزلاق و هو خليط بين الحصى الصغيرة و بعض الاضافات .</a:t>
            </a:r>
            <a:endParaRPr lang="en-US" dirty="0"/>
          </a:p>
        </p:txBody>
      </p:sp>
      <p:pic>
        <p:nvPicPr>
          <p:cNvPr id="15" name="Picture 2" descr="C:\Users\DELL\Desktop\pooooooooooooool\hz6bg.jpg"/>
          <p:cNvPicPr>
            <a:picLocks noChangeAspect="1" noChangeArrowheads="1"/>
          </p:cNvPicPr>
          <p:nvPr/>
        </p:nvPicPr>
        <p:blipFill>
          <a:blip r:embed="rId4" cstate="print">
            <a:clrChange>
              <a:clrFrom>
                <a:srgbClr val="FFFFFF"/>
              </a:clrFrom>
              <a:clrTo>
                <a:srgbClr val="FFFFFF">
                  <a:alpha val="0"/>
                </a:srgbClr>
              </a:clrTo>
            </a:clrChange>
          </a:blip>
          <a:srcRect l="7339" t="445" b="53333"/>
          <a:stretch>
            <a:fillRect/>
          </a:stretch>
        </p:blipFill>
        <p:spPr bwMode="auto">
          <a:xfrm rot="5400000">
            <a:off x="700089" y="2986089"/>
            <a:ext cx="962025" cy="990599"/>
          </a:xfrm>
          <a:prstGeom prst="rect">
            <a:avLst/>
          </a:prstGeom>
          <a:noFill/>
        </p:spPr>
      </p:pic>
      <p:pic>
        <p:nvPicPr>
          <p:cNvPr id="25606" name="Picture 6" descr="C:\Users\DELL\Desktop\pooooooooooooool\whitebg.jpg"/>
          <p:cNvPicPr>
            <a:picLocks noChangeAspect="1" noChangeArrowheads="1"/>
          </p:cNvPicPr>
          <p:nvPr/>
        </p:nvPicPr>
        <p:blipFill>
          <a:blip r:embed="rId8" cstate="print"/>
          <a:srcRect/>
          <a:stretch>
            <a:fillRect/>
          </a:stretch>
        </p:blipFill>
        <p:spPr bwMode="auto">
          <a:xfrm>
            <a:off x="228600" y="152400"/>
            <a:ext cx="1828800" cy="1371600"/>
          </a:xfrm>
          <a:prstGeom prst="rect">
            <a:avLst/>
          </a:prstGeom>
          <a:ln>
            <a:noFill/>
          </a:ln>
          <a:effectLst>
            <a:outerShdw blurRad="292100" dist="139700" dir="2700000" algn="tl" rotWithShape="0">
              <a:srgbClr val="333333">
                <a:alpha val="65000"/>
              </a:srgbClr>
            </a:outerShdw>
          </a:effectLst>
        </p:spPr>
      </p:pic>
      <p:sp>
        <p:nvSpPr>
          <p:cNvPr id="16" name="Right Arrow 15">
            <a:hlinkClick r:id="rId9" action="ppaction://hlinksldjump"/>
          </p:cNvPr>
          <p:cNvSpPr/>
          <p:nvPr/>
        </p:nvSpPr>
        <p:spPr>
          <a:xfrm rot="10800000">
            <a:off x="76200" y="6324600"/>
            <a:ext cx="457200" cy="3048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8107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000" y="11668"/>
            <a:ext cx="8610600" cy="369332"/>
          </a:xfrm>
          <a:prstGeom prst="rect">
            <a:avLst/>
          </a:prstGeom>
          <a:noFill/>
        </p:spPr>
        <p:txBody>
          <a:bodyPr wrap="square" rtlCol="0">
            <a:spAutoFit/>
          </a:bodyPr>
          <a:lstStyle/>
          <a:p>
            <a:pPr algn="r"/>
            <a:r>
              <a:rPr lang="ar-SA" b="1" dirty="0" smtClean="0"/>
              <a:t>-يوجد العديد من الألوان لمواد التشطيب داخل الحمام مع امكانية رسم أشكال ديكورية عديدة.</a:t>
            </a:r>
            <a:endParaRPr lang="en-US" b="1" dirty="0"/>
          </a:p>
        </p:txBody>
      </p:sp>
      <p:pic>
        <p:nvPicPr>
          <p:cNvPr id="8" name="Picture 1"/>
          <p:cNvPicPr>
            <a:picLocks noChangeAspect="1" noChangeArrowheads="1"/>
          </p:cNvPicPr>
          <p:nvPr/>
        </p:nvPicPr>
        <p:blipFill>
          <a:blip r:embed="rId2" cstate="print"/>
          <a:srcRect l="20817" t="26220" r="8794" b="18373"/>
          <a:stretch>
            <a:fillRect/>
          </a:stretch>
        </p:blipFill>
        <p:spPr bwMode="auto">
          <a:xfrm>
            <a:off x="2093167" y="3429000"/>
            <a:ext cx="4612433" cy="2723002"/>
          </a:xfrm>
          <a:prstGeom prst="rect">
            <a:avLst/>
          </a:prstGeom>
          <a:noFill/>
          <a:ln w="9525">
            <a:noFill/>
            <a:miter lim="800000"/>
            <a:headEnd/>
            <a:tailEnd/>
          </a:ln>
          <a:effectLst/>
        </p:spPr>
      </p:pic>
      <p:sp>
        <p:nvSpPr>
          <p:cNvPr id="9" name="TextBox 8"/>
          <p:cNvSpPr txBox="1"/>
          <p:nvPr/>
        </p:nvSpPr>
        <p:spPr>
          <a:xfrm>
            <a:off x="2743200" y="6211671"/>
            <a:ext cx="3200400" cy="646331"/>
          </a:xfrm>
          <a:prstGeom prst="rect">
            <a:avLst/>
          </a:prstGeom>
          <a:noFill/>
        </p:spPr>
        <p:txBody>
          <a:bodyPr wrap="square" rtlCol="0">
            <a:spAutoFit/>
          </a:bodyPr>
          <a:lstStyle/>
          <a:p>
            <a:pPr algn="ctr"/>
            <a:r>
              <a:rPr lang="ar-SA" b="1" dirty="0" smtClean="0"/>
              <a:t>قطاع يوضح تشطيب الزاوية السفلية فى حمام السباحة</a:t>
            </a:r>
            <a:endParaRPr lang="en-US" b="1" dirty="0"/>
          </a:p>
        </p:txBody>
      </p:sp>
      <p:pic>
        <p:nvPicPr>
          <p:cNvPr id="10" name="Picture 2" descr="D:\حمام سباحة\Crystal-Glass-Mosaic-Swimming-Pool-YC18-.jpg"/>
          <p:cNvPicPr>
            <a:picLocks noChangeAspect="1" noChangeArrowheads="1"/>
          </p:cNvPicPr>
          <p:nvPr/>
        </p:nvPicPr>
        <p:blipFill>
          <a:blip r:embed="rId3" cstate="print"/>
          <a:srcRect/>
          <a:stretch>
            <a:fillRect/>
          </a:stretch>
        </p:blipFill>
        <p:spPr bwMode="auto">
          <a:xfrm>
            <a:off x="2385700" y="428625"/>
            <a:ext cx="4167500" cy="2847975"/>
          </a:xfrm>
          <a:prstGeom prst="rect">
            <a:avLst/>
          </a:prstGeom>
          <a:noFill/>
        </p:spPr>
      </p:pic>
      <p:sp>
        <p:nvSpPr>
          <p:cNvPr id="7" name="Right Arrow 6">
            <a:hlinkClick r:id="rId4" action="ppaction://hlinksldjump"/>
          </p:cNvPr>
          <p:cNvSpPr/>
          <p:nvPr/>
        </p:nvSpPr>
        <p:spPr>
          <a:xfrm rot="10800000">
            <a:off x="76200" y="6324600"/>
            <a:ext cx="457200" cy="3048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0407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andscape project by Melbourne's International Garden Concepts - Decks - Around pools"/>
          <p:cNvPicPr/>
          <p:nvPr/>
        </p:nvPicPr>
        <p:blipFill>
          <a:blip r:embed="rId2" cstate="print"/>
          <a:srcRect/>
          <a:stretch>
            <a:fillRect/>
          </a:stretch>
        </p:blipFill>
        <p:spPr bwMode="auto">
          <a:xfrm>
            <a:off x="5410200" y="1066800"/>
            <a:ext cx="2749550" cy="2203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descr="Landscape project by Melbourne's International Garden Concepts - Decks - Around pools"/>
          <p:cNvPicPr/>
          <p:nvPr/>
        </p:nvPicPr>
        <p:blipFill>
          <a:blip r:embed="rId3" cstate="print"/>
          <a:srcRect/>
          <a:stretch>
            <a:fillRect/>
          </a:stretch>
        </p:blipFill>
        <p:spPr bwMode="auto">
          <a:xfrm>
            <a:off x="1066801" y="1126490"/>
            <a:ext cx="2994025" cy="21501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Landscape project by Melbourne's International Garden Concepts - Decks - Around pools"/>
          <p:cNvPicPr/>
          <p:nvPr/>
        </p:nvPicPr>
        <p:blipFill>
          <a:blip r:embed="rId4" cstate="print"/>
          <a:srcRect/>
          <a:stretch>
            <a:fillRect/>
          </a:stretch>
        </p:blipFill>
        <p:spPr bwMode="auto">
          <a:xfrm>
            <a:off x="4953001" y="3886200"/>
            <a:ext cx="3581400" cy="2362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Landscape project by Melbourne's International Garden Concepts - Decks - Around pools"/>
          <p:cNvPicPr/>
          <p:nvPr/>
        </p:nvPicPr>
        <p:blipFill>
          <a:blip r:embed="rId5" cstate="print"/>
          <a:srcRect/>
          <a:stretch>
            <a:fillRect/>
          </a:stretch>
        </p:blipFill>
        <p:spPr bwMode="auto">
          <a:xfrm>
            <a:off x="533400" y="3810000"/>
            <a:ext cx="3962400" cy="2438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4343400" y="152401"/>
            <a:ext cx="4191000" cy="646331"/>
          </a:xfrm>
          <a:prstGeom prst="rect">
            <a:avLst/>
          </a:prstGeom>
          <a:noFill/>
          <a:ln>
            <a:solidFill>
              <a:schemeClr val="tx1"/>
            </a:solidFill>
          </a:ln>
        </p:spPr>
        <p:txBody>
          <a:bodyPr wrap="square" rtlCol="0">
            <a:spAutoFit/>
          </a:bodyPr>
          <a:lstStyle/>
          <a:p>
            <a:pPr algn="r" rtl="1"/>
            <a:r>
              <a:rPr lang="ar-EG" dirty="0" smtClean="0"/>
              <a:t>نوع أخر من التشطيبات من الخشب حول حمامات السباحة يستخدم فى الحدائق لأعطاء منظر جمالى</a:t>
            </a:r>
            <a:endParaRPr lang="en-US" dirty="0"/>
          </a:p>
        </p:txBody>
      </p:sp>
      <p:sp>
        <p:nvSpPr>
          <p:cNvPr id="8" name="Right Arrow 7">
            <a:hlinkClick r:id="rId6" action="ppaction://hlinksldjump"/>
          </p:cNvPr>
          <p:cNvSpPr/>
          <p:nvPr/>
        </p:nvSpPr>
        <p:spPr>
          <a:xfrm rot="10800000">
            <a:off x="76200" y="6324600"/>
            <a:ext cx="457200" cy="3048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8930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C:\Documents and Settings\medooo\Desktop\RbK_color.jpg"/>
          <p:cNvPicPr>
            <a:picLocks noChangeAspect="1" noChangeArrowheads="1"/>
          </p:cNvPicPr>
          <p:nvPr/>
        </p:nvPicPr>
        <p:blipFill>
          <a:blip r:embed="rId2" cstate="print"/>
          <a:srcRect l="37494" t="47544" r="43343"/>
          <a:stretch>
            <a:fillRect/>
          </a:stretch>
        </p:blipFill>
        <p:spPr bwMode="auto">
          <a:xfrm>
            <a:off x="1802404" y="4495832"/>
            <a:ext cx="1516684" cy="15763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2" descr="C:\Documents and Settings\medooo\Desktop\RbK_color.jpg"/>
          <p:cNvPicPr>
            <a:picLocks noChangeAspect="1" noChangeArrowheads="1"/>
          </p:cNvPicPr>
          <p:nvPr/>
        </p:nvPicPr>
        <p:blipFill>
          <a:blip r:embed="rId2" cstate="print"/>
          <a:srcRect l="18330" t="49921" r="62507"/>
          <a:stretch>
            <a:fillRect/>
          </a:stretch>
        </p:blipFill>
        <p:spPr bwMode="auto">
          <a:xfrm>
            <a:off x="1736461" y="3138510"/>
            <a:ext cx="1516684" cy="15049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2" descr="C:\Documents and Settings\medooo\Desktop\RbK_color.jpg"/>
          <p:cNvPicPr>
            <a:picLocks noChangeAspect="1" noChangeArrowheads="1"/>
          </p:cNvPicPr>
          <p:nvPr/>
        </p:nvPicPr>
        <p:blipFill>
          <a:blip r:embed="rId2" cstate="print"/>
          <a:srcRect l="18330" r="63340" b="52456"/>
          <a:stretch>
            <a:fillRect/>
          </a:stretch>
        </p:blipFill>
        <p:spPr bwMode="auto">
          <a:xfrm>
            <a:off x="1736462" y="1428736"/>
            <a:ext cx="1450741" cy="1428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descr="C:\Documents and Settings\medooo\Desktop\RbK_color.jpg"/>
          <p:cNvPicPr>
            <a:picLocks noChangeAspect="1" noChangeArrowheads="1"/>
          </p:cNvPicPr>
          <p:nvPr/>
        </p:nvPicPr>
        <p:blipFill>
          <a:blip r:embed="rId2" cstate="print"/>
          <a:srcRect t="49921" r="85002" b="157"/>
          <a:stretch>
            <a:fillRect/>
          </a:stretch>
        </p:blipFill>
        <p:spPr bwMode="auto">
          <a:xfrm>
            <a:off x="417605" y="3000372"/>
            <a:ext cx="1186970" cy="15001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8678" name="Group 11"/>
          <p:cNvGrpSpPr>
            <a:grpSpLocks/>
          </p:cNvGrpSpPr>
          <p:nvPr/>
        </p:nvGrpSpPr>
        <p:grpSpPr bwMode="auto">
          <a:xfrm>
            <a:off x="6167805" y="333375"/>
            <a:ext cx="2611315" cy="571500"/>
            <a:chOff x="5186804" y="2926703"/>
            <a:chExt cx="3214408" cy="810502"/>
          </a:xfrm>
        </p:grpSpPr>
        <p:sp>
          <p:nvSpPr>
            <p:cNvPr id="3" name="Rounded Rectangle 7"/>
            <p:cNvSpPr/>
            <p:nvPr/>
          </p:nvSpPr>
          <p:spPr>
            <a:xfrm>
              <a:off x="5928174" y="2926703"/>
              <a:ext cx="2473038" cy="810502"/>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4" name="Rounded Rectangle 4"/>
            <p:cNvSpPr/>
            <p:nvPr/>
          </p:nvSpPr>
          <p:spPr>
            <a:xfrm>
              <a:off x="5186804" y="2951469"/>
              <a:ext cx="3190958" cy="760971"/>
            </a:xfrm>
            <a:prstGeom prst="rect">
              <a:avLst/>
            </a:prstGeom>
          </p:spPr>
          <p:style>
            <a:lnRef idx="0">
              <a:scrgbClr r="0" g="0" b="0"/>
            </a:lnRef>
            <a:fillRef idx="0">
              <a:scrgbClr r="0" g="0" b="0"/>
            </a:fillRef>
            <a:effectRef idx="0">
              <a:scrgbClr r="0" g="0" b="0"/>
            </a:effectRef>
            <a:fontRef idx="minor">
              <a:schemeClr val="lt1"/>
            </a:fontRef>
          </p:style>
          <p:txBody>
            <a:bodyPr lIns="68580" tIns="68580" rIns="68580" bIns="68580" anchor="ctr"/>
            <a:lstStyle/>
            <a:p>
              <a:pPr algn="r" defTabSz="800100">
                <a:lnSpc>
                  <a:spcPct val="90000"/>
                </a:lnSpc>
                <a:spcAft>
                  <a:spcPct val="35000"/>
                </a:spcAft>
                <a:defRPr/>
              </a:pPr>
              <a:endParaRPr lang="ar-EG" sz="2000" dirty="0">
                <a:solidFill>
                  <a:schemeClr val="bg1"/>
                </a:solidFill>
                <a:latin typeface="Times New Roman" pitchFamily="18" charset="0"/>
                <a:cs typeface="Times New Roman" pitchFamily="18" charset="0"/>
              </a:endParaRPr>
            </a:p>
            <a:p>
              <a:pPr algn="r" defTabSz="800100">
                <a:lnSpc>
                  <a:spcPct val="90000"/>
                </a:lnSpc>
                <a:spcAft>
                  <a:spcPct val="35000"/>
                </a:spcAft>
                <a:defRPr/>
              </a:pPr>
              <a:endParaRPr lang="ar-EG" sz="2000" dirty="0">
                <a:solidFill>
                  <a:schemeClr val="bg1"/>
                </a:solidFill>
                <a:latin typeface="Times New Roman" pitchFamily="18" charset="0"/>
                <a:cs typeface="Times New Roman" pitchFamily="18" charset="0"/>
              </a:endParaRPr>
            </a:p>
            <a:p>
              <a:pPr algn="r">
                <a:defRPr/>
              </a:pPr>
              <a:r>
                <a:rPr lang="ar-SA" sz="2000" dirty="0">
                  <a:cs typeface="+mj-cs"/>
                </a:rPr>
                <a:t>2- </a:t>
              </a:r>
              <a:r>
                <a:rPr lang="ar-EG" sz="2000" dirty="0">
                  <a:cs typeface="+mj-cs"/>
                </a:rPr>
                <a:t>مواد التشطيب .</a:t>
              </a:r>
            </a:p>
            <a:p>
              <a:pPr algn="r" defTabSz="800100">
                <a:lnSpc>
                  <a:spcPct val="90000"/>
                </a:lnSpc>
                <a:spcAft>
                  <a:spcPct val="35000"/>
                </a:spcAft>
                <a:defRPr/>
              </a:pPr>
              <a:endParaRPr lang="en-US" sz="2000" dirty="0">
                <a:solidFill>
                  <a:schemeClr val="bg1"/>
                </a:solidFill>
                <a:latin typeface="Times New Roman" pitchFamily="18" charset="0"/>
                <a:cs typeface="Times New Roman" pitchFamily="18" charset="0"/>
              </a:endParaRPr>
            </a:p>
            <a:p>
              <a:pPr algn="r" defTabSz="800100">
                <a:lnSpc>
                  <a:spcPct val="90000"/>
                </a:lnSpc>
                <a:spcAft>
                  <a:spcPct val="35000"/>
                </a:spcAft>
                <a:defRPr/>
              </a:pPr>
              <a:endParaRPr lang="ar-EG" sz="2000" dirty="0">
                <a:solidFill>
                  <a:schemeClr val="bg1"/>
                </a:solidFill>
                <a:latin typeface="Times New Roman" pitchFamily="18" charset="0"/>
                <a:cs typeface="Times New Roman" pitchFamily="18" charset="0"/>
              </a:endParaRPr>
            </a:p>
          </p:txBody>
        </p:sp>
      </p:grpSp>
      <p:grpSp>
        <p:nvGrpSpPr>
          <p:cNvPr id="28679" name="Rectangle 4"/>
          <p:cNvGrpSpPr>
            <a:grpSpLocks/>
          </p:cNvGrpSpPr>
          <p:nvPr/>
        </p:nvGrpSpPr>
        <p:grpSpPr bwMode="auto">
          <a:xfrm>
            <a:off x="-347296" y="150813"/>
            <a:ext cx="3323493" cy="469900"/>
            <a:chOff x="-82" y="84"/>
            <a:chExt cx="1458" cy="296"/>
          </a:xfrm>
        </p:grpSpPr>
        <p:pic>
          <p:nvPicPr>
            <p:cNvPr id="28691" name="Rectangle 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 y="84"/>
              <a:ext cx="106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2" name="Text Box 35"/>
            <p:cNvSpPr txBox="1">
              <a:spLocks noChangeArrowheads="1"/>
            </p:cNvSpPr>
            <p:nvPr/>
          </p:nvSpPr>
          <p:spPr bwMode="auto">
            <a:xfrm>
              <a:off x="-82" y="135"/>
              <a:ext cx="1458"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511300" eaLnBrk="0" hangingPunct="0">
                <a:defRPr b="1">
                  <a:solidFill>
                    <a:schemeClr val="tx1"/>
                  </a:solidFill>
                  <a:latin typeface="Arial" charset="0"/>
                  <a:cs typeface="Arial" charset="0"/>
                </a:defRPr>
              </a:lvl1pPr>
              <a:lvl2pPr marL="742950" indent="-285750" defTabSz="1511300" eaLnBrk="0" hangingPunct="0">
                <a:defRPr b="1">
                  <a:solidFill>
                    <a:schemeClr val="tx1"/>
                  </a:solidFill>
                  <a:latin typeface="Arial" charset="0"/>
                  <a:cs typeface="Arial" charset="0"/>
                </a:defRPr>
              </a:lvl2pPr>
              <a:lvl3pPr marL="1143000" indent="-228600" defTabSz="1511300" eaLnBrk="0" hangingPunct="0">
                <a:defRPr b="1">
                  <a:solidFill>
                    <a:schemeClr val="tx1"/>
                  </a:solidFill>
                  <a:latin typeface="Arial" charset="0"/>
                  <a:cs typeface="Arial" charset="0"/>
                </a:defRPr>
              </a:lvl3pPr>
              <a:lvl4pPr marL="1600200" indent="-228600" defTabSz="1511300" eaLnBrk="0" hangingPunct="0">
                <a:defRPr b="1">
                  <a:solidFill>
                    <a:schemeClr val="tx1"/>
                  </a:solidFill>
                  <a:latin typeface="Arial" charset="0"/>
                  <a:cs typeface="Arial" charset="0"/>
                </a:defRPr>
              </a:lvl4pPr>
              <a:lvl5pPr marL="2057400" indent="-228600" defTabSz="1511300" eaLnBrk="0" hangingPunct="0">
                <a:defRPr b="1">
                  <a:solidFill>
                    <a:schemeClr val="tx1"/>
                  </a:solidFill>
                  <a:latin typeface="Arial" charset="0"/>
                  <a:cs typeface="Arial" charset="0"/>
                </a:defRPr>
              </a:lvl5pPr>
              <a:lvl6pPr marL="2514600" indent="-228600" algn="r" defTabSz="1511300" rtl="1" eaLnBrk="0" fontAlgn="base" hangingPunct="0">
                <a:spcBef>
                  <a:spcPct val="0"/>
                </a:spcBef>
                <a:spcAft>
                  <a:spcPct val="0"/>
                </a:spcAft>
                <a:defRPr b="1">
                  <a:solidFill>
                    <a:schemeClr val="tx1"/>
                  </a:solidFill>
                  <a:latin typeface="Arial" charset="0"/>
                  <a:cs typeface="Arial" charset="0"/>
                </a:defRPr>
              </a:lvl6pPr>
              <a:lvl7pPr marL="2971800" indent="-228600" algn="r" defTabSz="1511300" rtl="1" eaLnBrk="0" fontAlgn="base" hangingPunct="0">
                <a:spcBef>
                  <a:spcPct val="0"/>
                </a:spcBef>
                <a:spcAft>
                  <a:spcPct val="0"/>
                </a:spcAft>
                <a:defRPr b="1">
                  <a:solidFill>
                    <a:schemeClr val="tx1"/>
                  </a:solidFill>
                  <a:latin typeface="Arial" charset="0"/>
                  <a:cs typeface="Arial" charset="0"/>
                </a:defRPr>
              </a:lvl7pPr>
              <a:lvl8pPr marL="3429000" indent="-228600" algn="r" defTabSz="1511300" rtl="1" eaLnBrk="0" fontAlgn="base" hangingPunct="0">
                <a:spcBef>
                  <a:spcPct val="0"/>
                </a:spcBef>
                <a:spcAft>
                  <a:spcPct val="0"/>
                </a:spcAft>
                <a:defRPr b="1">
                  <a:solidFill>
                    <a:schemeClr val="tx1"/>
                  </a:solidFill>
                  <a:latin typeface="Arial" charset="0"/>
                  <a:cs typeface="Arial" charset="0"/>
                </a:defRPr>
              </a:lvl8pPr>
              <a:lvl9pPr marL="3886200" indent="-228600" algn="r" defTabSz="1511300" rtl="1" eaLnBrk="0" fontAlgn="base" hangingPunct="0">
                <a:spcBef>
                  <a:spcPct val="0"/>
                </a:spcBef>
                <a:spcAft>
                  <a:spcPct val="0"/>
                </a:spcAft>
                <a:defRPr b="1">
                  <a:solidFill>
                    <a:schemeClr val="tx1"/>
                  </a:solidFill>
                  <a:latin typeface="Arial" charset="0"/>
                  <a:cs typeface="Arial" charset="0"/>
                </a:defRPr>
              </a:lvl9pPr>
            </a:lstStyle>
            <a:p>
              <a:pPr algn="ctr" rtl="0" eaLnBrk="1" hangingPunct="1">
                <a:lnSpc>
                  <a:spcPct val="90000"/>
                </a:lnSpc>
                <a:spcAft>
                  <a:spcPct val="35000"/>
                </a:spcAft>
              </a:pPr>
              <a:r>
                <a:rPr lang="ar-EG" sz="1400">
                  <a:solidFill>
                    <a:schemeClr val="bg1"/>
                  </a:solidFill>
                  <a:latin typeface="Times New Roman" pitchFamily="18" charset="0"/>
                  <a:cs typeface="Times New Roman" pitchFamily="18" charset="0"/>
                </a:rPr>
                <a:t>الاشتراطات الخاصه بحمامات السباحه</a:t>
              </a:r>
              <a:endParaRPr lang="en-US" sz="1400">
                <a:solidFill>
                  <a:schemeClr val="bg1"/>
                </a:solidFill>
                <a:latin typeface="Times New Roman" pitchFamily="18" charset="0"/>
                <a:cs typeface="Times New Roman" pitchFamily="18" charset="0"/>
              </a:endParaRPr>
            </a:p>
          </p:txBody>
        </p:sp>
      </p:grpSp>
      <p:sp>
        <p:nvSpPr>
          <p:cNvPr id="28680" name="Rectangle 7"/>
          <p:cNvSpPr>
            <a:spLocks noChangeArrowheads="1"/>
          </p:cNvSpPr>
          <p:nvPr/>
        </p:nvSpPr>
        <p:spPr bwMode="auto">
          <a:xfrm>
            <a:off x="3505200" y="1000125"/>
            <a:ext cx="544097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ar-SA"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يجب ان تكون غير ضاره او سامه وتتحمل الاجهادات ومانعه لتسرب المياه </a:t>
            </a:r>
            <a:r>
              <a:rPr lang="ar-SA" sz="2000" b="0" dirty="0">
                <a:latin typeface="Times New Roman" pitchFamily="18" charset="0"/>
                <a:cs typeface="Times New Roman" pitchFamily="18" charset="0"/>
              </a:rPr>
              <a:t>.</a:t>
            </a:r>
            <a:endParaRPr lang="ar-EG" sz="2000" b="0" dirty="0">
              <a:latin typeface="Times New Roman" pitchFamily="18" charset="0"/>
              <a:cs typeface="Times New Roman" pitchFamily="18" charset="0"/>
            </a:endParaRPr>
          </a:p>
          <a:p>
            <a:pPr algn="r"/>
            <a:r>
              <a:rPr lang="ar-SA"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السطح النهائى سهل التنظيف وناعم ولا يسمح بالانزلاق .</a:t>
            </a:r>
          </a:p>
        </p:txBody>
      </p:sp>
      <p:sp>
        <p:nvSpPr>
          <p:cNvPr id="28681" name="Rectangle 8"/>
          <p:cNvSpPr>
            <a:spLocks noChangeArrowheads="1"/>
          </p:cNvSpPr>
          <p:nvPr/>
        </p:nvSpPr>
        <p:spPr bwMode="auto">
          <a:xfrm>
            <a:off x="3912577" y="2303464"/>
            <a:ext cx="4989635"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sz="2000" u="sng" dirty="0">
              <a:latin typeface="Times New Roman" pitchFamily="18" charset="0"/>
              <a:cs typeface="Times New Roman" pitchFamily="18" charset="0"/>
            </a:endParaRPr>
          </a:p>
          <a:p>
            <a:pPr algn="r" rtl="0"/>
            <a:r>
              <a:rPr lang="en-US"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 ناعمة. </a:t>
            </a:r>
            <a:r>
              <a:rPr lang="en-US" sz="2000" b="0" dirty="0">
                <a:latin typeface="Times New Roman" pitchFamily="18" charset="0"/>
                <a:cs typeface="Times New Roman" pitchFamily="18" charset="0"/>
              </a:rPr>
              <a:t>“</a:t>
            </a:r>
            <a:r>
              <a:rPr lang="en-US" sz="2000" b="0" dirty="0" err="1">
                <a:latin typeface="Times New Roman" pitchFamily="18" charset="0"/>
                <a:cs typeface="Times New Roman" pitchFamily="18" charset="0"/>
              </a:rPr>
              <a:t>pvc</a:t>
            </a:r>
            <a:r>
              <a:rPr lang="en-US"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أغلفة </a:t>
            </a:r>
            <a:r>
              <a:rPr lang="en-US"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هو عبارة عن ”</a:t>
            </a:r>
            <a:r>
              <a:rPr lang="en-US" sz="2000" b="0" dirty="0">
                <a:latin typeface="Times New Roman" pitchFamily="18" charset="0"/>
                <a:cs typeface="Times New Roman" pitchFamily="18" charset="0"/>
              </a:rPr>
              <a:t>-     </a:t>
            </a:r>
          </a:p>
          <a:p>
            <a:pPr algn="r" rtl="0"/>
            <a:r>
              <a:rPr lang="ar-SA"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تستخدم كاديكور لحمامات السباحة بأي شكل وأي مقاس ، بتركيبة معينة يكون سمك هذه الأغلفة 1.5 مم </a:t>
            </a:r>
            <a:r>
              <a:rPr lang="ar-SA" sz="2000" b="0" dirty="0">
                <a:latin typeface="Times New Roman" pitchFamily="18" charset="0"/>
                <a:cs typeface="Times New Roman" pitchFamily="18" charset="0"/>
              </a:rPr>
              <a:t>.</a:t>
            </a:r>
          </a:p>
          <a:p>
            <a:pPr algn="r" rtl="0"/>
            <a:r>
              <a:rPr lang="ar-SA" sz="2000" b="0" dirty="0">
                <a:latin typeface="Times New Roman" pitchFamily="18" charset="0"/>
                <a:cs typeface="Times New Roman" pitchFamily="18" charset="0"/>
              </a:rPr>
              <a:t>- وتستخدم </a:t>
            </a:r>
            <a:r>
              <a:rPr lang="ar-EG" sz="2000" b="0" dirty="0">
                <a:latin typeface="Times New Roman" pitchFamily="18" charset="0"/>
                <a:cs typeface="Times New Roman" pitchFamily="18" charset="0"/>
              </a:rPr>
              <a:t>كطبقة واقية ولتحسين الملمس ، يمكن ان تصمد خلافا لغيرها من المواد .</a:t>
            </a:r>
          </a:p>
          <a:p>
            <a:endParaRPr lang="en-US" sz="2000" b="0" dirty="0">
              <a:latin typeface="Times New Roman" pitchFamily="18" charset="0"/>
              <a:cs typeface="Times New Roman" pitchFamily="18" charset="0"/>
            </a:endParaRPr>
          </a:p>
          <a:p>
            <a:endParaRPr lang="en-US" sz="2000" b="0" dirty="0">
              <a:latin typeface="Times New Roman" pitchFamily="18" charset="0"/>
              <a:cs typeface="Times New Roman" pitchFamily="18" charset="0"/>
            </a:endParaRPr>
          </a:p>
        </p:txBody>
      </p:sp>
      <p:pic>
        <p:nvPicPr>
          <p:cNvPr id="10" name="Picture 2" descr="C:\Documents and Settings\medooo\Desktop\RbK_color.jpg"/>
          <p:cNvPicPr>
            <a:picLocks noChangeAspect="1" noChangeArrowheads="1"/>
          </p:cNvPicPr>
          <p:nvPr/>
        </p:nvPicPr>
        <p:blipFill>
          <a:blip r:embed="rId2" cstate="print"/>
          <a:srcRect r="83114" b="52456"/>
          <a:stretch>
            <a:fillRect/>
          </a:stretch>
        </p:blipFill>
        <p:spPr bwMode="auto">
          <a:xfrm>
            <a:off x="351664" y="1357298"/>
            <a:ext cx="1336413" cy="14287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2" descr="C:\Documents and Settings\medooo\Desktop\RbK_color.jpg"/>
          <p:cNvPicPr>
            <a:picLocks noChangeAspect="1" noChangeArrowheads="1"/>
          </p:cNvPicPr>
          <p:nvPr/>
        </p:nvPicPr>
        <p:blipFill>
          <a:blip r:embed="rId2" cstate="print"/>
          <a:srcRect l="37493" t="-4754" r="43344" b="52456"/>
          <a:stretch>
            <a:fillRect/>
          </a:stretch>
        </p:blipFill>
        <p:spPr bwMode="auto">
          <a:xfrm>
            <a:off x="285720" y="4572008"/>
            <a:ext cx="1516684" cy="15716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Picture 2" descr="C:\Documents and Settings\medooo\Desktop\RbK_color.jpg"/>
          <p:cNvPicPr>
            <a:picLocks noChangeAspect="1" noChangeArrowheads="1"/>
          </p:cNvPicPr>
          <p:nvPr/>
        </p:nvPicPr>
        <p:blipFill>
          <a:blip r:embed="rId2" cstate="print"/>
          <a:srcRect l="56656" t="-4754" r="21681" b="57210"/>
          <a:stretch>
            <a:fillRect/>
          </a:stretch>
        </p:blipFill>
        <p:spPr bwMode="auto">
          <a:xfrm>
            <a:off x="3187202" y="4572008"/>
            <a:ext cx="1714512" cy="1428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 name="Picture 2" descr="C:\Documents and Settings\medooo\Desktop\RbK_color.jpg"/>
          <p:cNvPicPr>
            <a:picLocks noChangeAspect="1" noChangeArrowheads="1"/>
          </p:cNvPicPr>
          <p:nvPr/>
        </p:nvPicPr>
        <p:blipFill>
          <a:blip r:embed="rId2" cstate="print"/>
          <a:srcRect l="56657" t="47544" r="20847"/>
          <a:stretch>
            <a:fillRect/>
          </a:stretch>
        </p:blipFill>
        <p:spPr bwMode="auto">
          <a:xfrm>
            <a:off x="5165486" y="4638708"/>
            <a:ext cx="1780455" cy="15763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Picture 2" descr="C:\Documents and Settings\medooo\Desktop\RbK_color.jpg"/>
          <p:cNvPicPr>
            <a:picLocks noChangeAspect="1" noChangeArrowheads="1"/>
          </p:cNvPicPr>
          <p:nvPr/>
        </p:nvPicPr>
        <p:blipFill>
          <a:blip r:embed="rId2" cstate="print"/>
          <a:srcRect l="77708" t="-2378" b="47702"/>
          <a:stretch>
            <a:fillRect/>
          </a:stretch>
        </p:blipFill>
        <p:spPr bwMode="auto">
          <a:xfrm>
            <a:off x="6896146" y="4714884"/>
            <a:ext cx="1764307" cy="16430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8687" name="Rectangle 19"/>
          <p:cNvSpPr>
            <a:spLocks noChangeArrowheads="1"/>
          </p:cNvSpPr>
          <p:nvPr/>
        </p:nvSpPr>
        <p:spPr bwMode="auto">
          <a:xfrm>
            <a:off x="2593731" y="6243638"/>
            <a:ext cx="33015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ar-SA" sz="2000">
                <a:latin typeface="Times New Roman" pitchFamily="18" charset="0"/>
                <a:cs typeface="Times New Roman" pitchFamily="18" charset="0"/>
              </a:rPr>
              <a:t>صور توضح اشكال والوان </a:t>
            </a:r>
            <a:r>
              <a:rPr lang="ar-EG" sz="2000">
                <a:latin typeface="Times New Roman" pitchFamily="18" charset="0"/>
                <a:cs typeface="Times New Roman" pitchFamily="18" charset="0"/>
              </a:rPr>
              <a:t>الكو</a:t>
            </a:r>
            <a:r>
              <a:rPr lang="ar-SA" sz="2000">
                <a:latin typeface="Times New Roman" pitchFamily="18" charset="0"/>
                <a:cs typeface="Times New Roman" pitchFamily="18" charset="0"/>
              </a:rPr>
              <a:t>ر</a:t>
            </a:r>
            <a:r>
              <a:rPr lang="ar-EG" sz="2000">
                <a:latin typeface="Times New Roman" pitchFamily="18" charset="0"/>
                <a:cs typeface="Times New Roman" pitchFamily="18" charset="0"/>
              </a:rPr>
              <a:t>بلان</a:t>
            </a:r>
          </a:p>
        </p:txBody>
      </p:sp>
      <p:sp>
        <p:nvSpPr>
          <p:cNvPr id="24" name="Rectangle 23"/>
          <p:cNvSpPr/>
          <p:nvPr/>
        </p:nvSpPr>
        <p:spPr>
          <a:xfrm>
            <a:off x="6945943" y="2214554"/>
            <a:ext cx="1887055"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defRPr/>
            </a:pPr>
            <a:r>
              <a:rPr lang="ar-SA" dirty="0">
                <a:latin typeface="Times New Roman" pitchFamily="18" charset="0"/>
                <a:cs typeface="Times New Roman" pitchFamily="18" charset="0"/>
              </a:rPr>
              <a:t>أ- </a:t>
            </a:r>
            <a:r>
              <a:rPr lang="en-US" dirty="0">
                <a:latin typeface="Times New Roman" pitchFamily="18" charset="0"/>
                <a:cs typeface="Times New Roman" pitchFamily="18" charset="0"/>
              </a:rPr>
              <a:t>:Alkorplan 2000</a:t>
            </a:r>
          </a:p>
        </p:txBody>
      </p:sp>
    </p:spTree>
    <p:extLst>
      <p:ext uri="{BB962C8B-B14F-4D97-AF65-F5344CB8AC3E}">
        <p14:creationId xmlns:p14="http://schemas.microsoft.com/office/powerpoint/2010/main" val="4365268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idx="1"/>
          </p:nvPr>
        </p:nvSpPr>
        <p:spPr>
          <a:xfrm>
            <a:off x="4881197" y="692151"/>
            <a:ext cx="4108938" cy="1450975"/>
          </a:xfrm>
        </p:spPr>
        <p:txBody>
          <a:bodyPr/>
          <a:lstStyle/>
          <a:p>
            <a:pPr algn="r" eaLnBrk="1" hangingPunct="1">
              <a:buFont typeface="Wingdings 2" pitchFamily="18" charset="2"/>
              <a:buNone/>
            </a:pPr>
            <a:r>
              <a:rPr lang="ar-SA" sz="2000" smtClean="0">
                <a:latin typeface="Times New Roman" pitchFamily="18" charset="0"/>
                <a:cs typeface="Times New Roman" pitchFamily="18" charset="0"/>
              </a:rPr>
              <a:t>- ي</a:t>
            </a:r>
            <a:r>
              <a:rPr lang="ar-EG" sz="2000" smtClean="0">
                <a:latin typeface="Times New Roman" pitchFamily="18" charset="0"/>
                <a:cs typeface="Times New Roman" pitchFamily="18" charset="0"/>
              </a:rPr>
              <a:t>غطى الكوربلان بالكلاريك وهي طبقة حماية ضد التغيرات المناخية ، ويمنع تكوين الترسبات والأعشاب البحرية . </a:t>
            </a:r>
            <a:endParaRPr lang="en-US" sz="2000" smtClean="0">
              <a:latin typeface="Times New Roman" pitchFamily="18" charset="0"/>
              <a:cs typeface="Times New Roman" pitchFamily="18" charset="0"/>
            </a:endParaRPr>
          </a:p>
        </p:txBody>
      </p:sp>
      <p:pic>
        <p:nvPicPr>
          <p:cNvPr id="26627" name="Picture 3" descr="C:\Documents and Settings\medooo\Desktop\Finishing materials  Swimming pools, massage SPA pool, wooden windows, baths - Aqua San_files\NBJ_196-9682_IMG.jpg"/>
          <p:cNvPicPr>
            <a:picLocks noChangeAspect="1" noChangeArrowheads="1"/>
          </p:cNvPicPr>
          <p:nvPr/>
        </p:nvPicPr>
        <p:blipFill>
          <a:blip r:embed="rId3" cstate="print"/>
          <a:srcRect/>
          <a:stretch>
            <a:fillRect/>
          </a:stretch>
        </p:blipFill>
        <p:spPr bwMode="auto">
          <a:xfrm>
            <a:off x="417606" y="1285863"/>
            <a:ext cx="3733800" cy="28051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9700" name="TextBox 7"/>
          <p:cNvSpPr txBox="1">
            <a:spLocks noChangeArrowheads="1"/>
          </p:cNvSpPr>
          <p:nvPr/>
        </p:nvSpPr>
        <p:spPr bwMode="auto">
          <a:xfrm>
            <a:off x="4895851" y="2643188"/>
            <a:ext cx="409428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algn="r" eaLnBrk="1" hangingPunct="1"/>
            <a:r>
              <a:rPr lang="ar-EG" sz="2000" u="sng" dirty="0">
                <a:latin typeface="Times New Roman" pitchFamily="18" charset="0"/>
                <a:cs typeface="Times New Roman" pitchFamily="18" charset="0"/>
              </a:rPr>
              <a:t>مميزات الكوربلان </a:t>
            </a:r>
            <a:r>
              <a:rPr lang="ar-EG" sz="2000" u="sng" dirty="0" smtClean="0">
                <a:latin typeface="Times New Roman" pitchFamily="18" charset="0"/>
                <a:cs typeface="Times New Roman" pitchFamily="18" charset="0"/>
              </a:rPr>
              <a:t>:</a:t>
            </a:r>
            <a:endParaRPr lang="ar-EG" sz="2000" u="sng" dirty="0">
              <a:latin typeface="Times New Roman" pitchFamily="18" charset="0"/>
              <a:cs typeface="Times New Roman" pitchFamily="18" charset="0"/>
            </a:endParaRPr>
          </a:p>
          <a:p>
            <a:pPr algn="r" eaLnBrk="1" hangingPunct="1"/>
            <a:r>
              <a:rPr lang="en-US"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المقاومة ضد  التمزق ، والتلف نتيجة الأثار المترتبة على التغيرات الجوية .</a:t>
            </a:r>
          </a:p>
          <a:p>
            <a:pPr algn="r" eaLnBrk="1" hangingPunct="1"/>
            <a:r>
              <a:rPr lang="ar-SA"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طويلة الأمد ومقاومة الطلاء بالأشعة الفوق بنفسجية </a:t>
            </a:r>
          </a:p>
          <a:p>
            <a:pPr algn="r" eaLnBrk="1" hangingPunct="1"/>
            <a:r>
              <a:rPr lang="ar-EG" sz="2000" b="0" dirty="0">
                <a:latin typeface="Times New Roman" pitchFamily="18" charset="0"/>
                <a:cs typeface="Times New Roman" pitchFamily="18" charset="0"/>
              </a:rPr>
              <a:t>مقاومة ضد التشوهات .</a:t>
            </a:r>
          </a:p>
          <a:p>
            <a:pPr algn="r" eaLnBrk="1" hangingPunct="1"/>
            <a:r>
              <a:rPr lang="en-US"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يمنع تكوين البكتيريا .</a:t>
            </a:r>
          </a:p>
          <a:p>
            <a:pPr algn="r" eaLnBrk="1" hangingPunct="1"/>
            <a:r>
              <a:rPr lang="en-US"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لا يحتوي على الكادميود .</a:t>
            </a:r>
          </a:p>
          <a:p>
            <a:pPr algn="r" eaLnBrk="1" hangingPunct="1"/>
            <a:r>
              <a:rPr lang="en-US" sz="2000" b="0" dirty="0">
                <a:latin typeface="Times New Roman" pitchFamily="18" charset="0"/>
                <a:cs typeface="Times New Roman" pitchFamily="18" charset="0"/>
              </a:rPr>
              <a:t> -</a:t>
            </a:r>
            <a:r>
              <a:rPr lang="ar-EG" sz="2000" b="0" dirty="0">
                <a:latin typeface="Times New Roman" pitchFamily="18" charset="0"/>
                <a:cs typeface="Times New Roman" pitchFamily="18" charset="0"/>
              </a:rPr>
              <a:t>سهل التنظيف . </a:t>
            </a:r>
            <a:endParaRPr lang="en-US" sz="2000" b="0" dirty="0">
              <a:latin typeface="Times New Roman" pitchFamily="18" charset="0"/>
              <a:cs typeface="Times New Roman" pitchFamily="18" charset="0"/>
            </a:endParaRPr>
          </a:p>
        </p:txBody>
      </p:sp>
      <p:grpSp>
        <p:nvGrpSpPr>
          <p:cNvPr id="29701" name="Rectangle 4"/>
          <p:cNvGrpSpPr>
            <a:grpSpLocks/>
          </p:cNvGrpSpPr>
          <p:nvPr/>
        </p:nvGrpSpPr>
        <p:grpSpPr bwMode="auto">
          <a:xfrm>
            <a:off x="-347296" y="150813"/>
            <a:ext cx="3323493" cy="469900"/>
            <a:chOff x="-82" y="84"/>
            <a:chExt cx="1458" cy="296"/>
          </a:xfrm>
        </p:grpSpPr>
        <p:pic>
          <p:nvPicPr>
            <p:cNvPr id="29703" name="Rectangle 4"/>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 y="84"/>
              <a:ext cx="106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Text Box 8"/>
            <p:cNvSpPr txBox="1">
              <a:spLocks noChangeArrowheads="1"/>
            </p:cNvSpPr>
            <p:nvPr/>
          </p:nvSpPr>
          <p:spPr bwMode="auto">
            <a:xfrm>
              <a:off x="-82" y="135"/>
              <a:ext cx="1458"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511300" eaLnBrk="0" hangingPunct="0">
                <a:defRPr b="1">
                  <a:solidFill>
                    <a:schemeClr val="tx1"/>
                  </a:solidFill>
                  <a:latin typeface="Arial" charset="0"/>
                  <a:cs typeface="Arial" charset="0"/>
                </a:defRPr>
              </a:lvl1pPr>
              <a:lvl2pPr marL="742950" indent="-285750" defTabSz="1511300" eaLnBrk="0" hangingPunct="0">
                <a:defRPr b="1">
                  <a:solidFill>
                    <a:schemeClr val="tx1"/>
                  </a:solidFill>
                  <a:latin typeface="Arial" charset="0"/>
                  <a:cs typeface="Arial" charset="0"/>
                </a:defRPr>
              </a:lvl2pPr>
              <a:lvl3pPr marL="1143000" indent="-228600" defTabSz="1511300" eaLnBrk="0" hangingPunct="0">
                <a:defRPr b="1">
                  <a:solidFill>
                    <a:schemeClr val="tx1"/>
                  </a:solidFill>
                  <a:latin typeface="Arial" charset="0"/>
                  <a:cs typeface="Arial" charset="0"/>
                </a:defRPr>
              </a:lvl3pPr>
              <a:lvl4pPr marL="1600200" indent="-228600" defTabSz="1511300" eaLnBrk="0" hangingPunct="0">
                <a:defRPr b="1">
                  <a:solidFill>
                    <a:schemeClr val="tx1"/>
                  </a:solidFill>
                  <a:latin typeface="Arial" charset="0"/>
                  <a:cs typeface="Arial" charset="0"/>
                </a:defRPr>
              </a:lvl4pPr>
              <a:lvl5pPr marL="2057400" indent="-228600" defTabSz="1511300" eaLnBrk="0" hangingPunct="0">
                <a:defRPr b="1">
                  <a:solidFill>
                    <a:schemeClr val="tx1"/>
                  </a:solidFill>
                  <a:latin typeface="Arial" charset="0"/>
                  <a:cs typeface="Arial" charset="0"/>
                </a:defRPr>
              </a:lvl5pPr>
              <a:lvl6pPr marL="2514600" indent="-228600" algn="r" defTabSz="1511300" rtl="1" eaLnBrk="0" fontAlgn="base" hangingPunct="0">
                <a:spcBef>
                  <a:spcPct val="0"/>
                </a:spcBef>
                <a:spcAft>
                  <a:spcPct val="0"/>
                </a:spcAft>
                <a:defRPr b="1">
                  <a:solidFill>
                    <a:schemeClr val="tx1"/>
                  </a:solidFill>
                  <a:latin typeface="Arial" charset="0"/>
                  <a:cs typeface="Arial" charset="0"/>
                </a:defRPr>
              </a:lvl6pPr>
              <a:lvl7pPr marL="2971800" indent="-228600" algn="r" defTabSz="1511300" rtl="1" eaLnBrk="0" fontAlgn="base" hangingPunct="0">
                <a:spcBef>
                  <a:spcPct val="0"/>
                </a:spcBef>
                <a:spcAft>
                  <a:spcPct val="0"/>
                </a:spcAft>
                <a:defRPr b="1">
                  <a:solidFill>
                    <a:schemeClr val="tx1"/>
                  </a:solidFill>
                  <a:latin typeface="Arial" charset="0"/>
                  <a:cs typeface="Arial" charset="0"/>
                </a:defRPr>
              </a:lvl7pPr>
              <a:lvl8pPr marL="3429000" indent="-228600" algn="r" defTabSz="1511300" rtl="1" eaLnBrk="0" fontAlgn="base" hangingPunct="0">
                <a:spcBef>
                  <a:spcPct val="0"/>
                </a:spcBef>
                <a:spcAft>
                  <a:spcPct val="0"/>
                </a:spcAft>
                <a:defRPr b="1">
                  <a:solidFill>
                    <a:schemeClr val="tx1"/>
                  </a:solidFill>
                  <a:latin typeface="Arial" charset="0"/>
                  <a:cs typeface="Arial" charset="0"/>
                </a:defRPr>
              </a:lvl8pPr>
              <a:lvl9pPr marL="3886200" indent="-228600" algn="r" defTabSz="1511300" rtl="1" eaLnBrk="0" fontAlgn="base" hangingPunct="0">
                <a:spcBef>
                  <a:spcPct val="0"/>
                </a:spcBef>
                <a:spcAft>
                  <a:spcPct val="0"/>
                </a:spcAft>
                <a:defRPr b="1">
                  <a:solidFill>
                    <a:schemeClr val="tx1"/>
                  </a:solidFill>
                  <a:latin typeface="Arial" charset="0"/>
                  <a:cs typeface="Arial" charset="0"/>
                </a:defRPr>
              </a:lvl9pPr>
            </a:lstStyle>
            <a:p>
              <a:pPr algn="ctr" rtl="0" eaLnBrk="1" hangingPunct="1">
                <a:lnSpc>
                  <a:spcPct val="90000"/>
                </a:lnSpc>
                <a:spcAft>
                  <a:spcPct val="35000"/>
                </a:spcAft>
              </a:pPr>
              <a:r>
                <a:rPr lang="ar-EG" sz="1400">
                  <a:solidFill>
                    <a:schemeClr val="bg1"/>
                  </a:solidFill>
                  <a:latin typeface="Times New Roman" pitchFamily="18" charset="0"/>
                  <a:cs typeface="Times New Roman" pitchFamily="18" charset="0"/>
                </a:rPr>
                <a:t>الاشتراطات الخاصه بحمامات السباحه</a:t>
              </a:r>
              <a:endParaRPr lang="en-US" sz="1400">
                <a:solidFill>
                  <a:schemeClr val="bg1"/>
                </a:solidFill>
                <a:latin typeface="Times New Roman" pitchFamily="18" charset="0"/>
                <a:cs typeface="Times New Roman" pitchFamily="18" charset="0"/>
              </a:endParaRPr>
            </a:p>
          </p:txBody>
        </p:sp>
      </p:grpSp>
      <p:sp>
        <p:nvSpPr>
          <p:cNvPr id="29702" name="Rectangle 7"/>
          <p:cNvSpPr>
            <a:spLocks noChangeArrowheads="1"/>
          </p:cNvSpPr>
          <p:nvPr/>
        </p:nvSpPr>
        <p:spPr bwMode="auto">
          <a:xfrm>
            <a:off x="747346" y="4429126"/>
            <a:ext cx="283552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ar-SA" sz="2000" b="0">
                <a:latin typeface="Times New Roman" pitchFamily="18" charset="0"/>
                <a:cs typeface="Times New Roman" pitchFamily="18" charset="0"/>
              </a:rPr>
              <a:t>صور توضح حمام سباحة منفذ باستخدام الكوربلان </a:t>
            </a:r>
            <a:endParaRPr lang="ar-EG" sz="2000" b="0">
              <a:latin typeface="Times New Roman" pitchFamily="18" charset="0"/>
              <a:cs typeface="Times New Roman" pitchFamily="18" charset="0"/>
            </a:endParaRPr>
          </a:p>
        </p:txBody>
      </p:sp>
    </p:spTree>
    <p:extLst>
      <p:ext uri="{BB962C8B-B14F-4D97-AF65-F5344CB8AC3E}">
        <p14:creationId xmlns:p14="http://schemas.microsoft.com/office/powerpoint/2010/main" val="38018967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TotalTime>
  <Words>934</Words>
  <Application>Microsoft Office PowerPoint</Application>
  <PresentationFormat>On-screen Show (4:3)</PresentationFormat>
  <Paragraphs>116</Paragraphs>
  <Slides>17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Andalus</vt:lpstr>
      <vt:lpstr>Arial</vt:lpstr>
      <vt:lpstr>Calibri</vt:lpstr>
      <vt:lpstr>Tahoma</vt:lpstr>
      <vt:lpstr>Times New Roman</vt:lpstr>
      <vt:lpstr>Wingdings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mahmoud</dc:creator>
  <cp:lastModifiedBy>Nasser</cp:lastModifiedBy>
  <cp:revision>19</cp:revision>
  <dcterms:created xsi:type="dcterms:W3CDTF">2006-08-16T00:00:00Z</dcterms:created>
  <dcterms:modified xsi:type="dcterms:W3CDTF">2014-03-18T21:57:05Z</dcterms:modified>
</cp:coreProperties>
</file>