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21"/>
  </p:notesMasterIdLst>
  <p:sldIdLst>
    <p:sldId id="298" r:id="rId2"/>
    <p:sldId id="347" r:id="rId3"/>
    <p:sldId id="301" r:id="rId4"/>
    <p:sldId id="303" r:id="rId5"/>
    <p:sldId id="260" r:id="rId6"/>
    <p:sldId id="308" r:id="rId7"/>
    <p:sldId id="307" r:id="rId8"/>
    <p:sldId id="338" r:id="rId9"/>
    <p:sldId id="312" r:id="rId10"/>
    <p:sldId id="369" r:id="rId11"/>
    <p:sldId id="375" r:id="rId12"/>
    <p:sldId id="265" r:id="rId13"/>
    <p:sldId id="381" r:id="rId14"/>
    <p:sldId id="378" r:id="rId15"/>
    <p:sldId id="355" r:id="rId16"/>
    <p:sldId id="340" r:id="rId17"/>
    <p:sldId id="342" r:id="rId18"/>
    <p:sldId id="343" r:id="rId19"/>
    <p:sldId id="377" r:id="rId20"/>
  </p:sldIdLst>
  <p:sldSz cx="9906000" cy="6858000" type="A4"/>
  <p:notesSz cx="6858000" cy="9144000"/>
  <p:defaultTextStyle>
    <a:defPPr>
      <a:defRPr lang="en-US"/>
    </a:defPPr>
    <a:lvl1pPr algn="r" rtl="1" fontAlgn="base">
      <a:spcBef>
        <a:spcPct val="0"/>
      </a:spcBef>
      <a:spcAft>
        <a:spcPct val="0"/>
      </a:spcAft>
      <a:defRPr kern="1200">
        <a:solidFill>
          <a:schemeClr val="tx1"/>
        </a:solidFill>
        <a:latin typeface="Calibri" pitchFamily="34" charset="0"/>
        <a:ea typeface="+mn-ea"/>
        <a:cs typeface="Arial" pitchFamily="34" charset="0"/>
      </a:defRPr>
    </a:lvl1pPr>
    <a:lvl2pPr marL="457200" algn="r" rtl="1" fontAlgn="base">
      <a:spcBef>
        <a:spcPct val="0"/>
      </a:spcBef>
      <a:spcAft>
        <a:spcPct val="0"/>
      </a:spcAft>
      <a:defRPr kern="1200">
        <a:solidFill>
          <a:schemeClr val="tx1"/>
        </a:solidFill>
        <a:latin typeface="Calibri" pitchFamily="34" charset="0"/>
        <a:ea typeface="+mn-ea"/>
        <a:cs typeface="Arial" pitchFamily="34" charset="0"/>
      </a:defRPr>
    </a:lvl2pPr>
    <a:lvl3pPr marL="914400" algn="r" rtl="1" fontAlgn="base">
      <a:spcBef>
        <a:spcPct val="0"/>
      </a:spcBef>
      <a:spcAft>
        <a:spcPct val="0"/>
      </a:spcAft>
      <a:defRPr kern="1200">
        <a:solidFill>
          <a:schemeClr val="tx1"/>
        </a:solidFill>
        <a:latin typeface="Calibri" pitchFamily="34" charset="0"/>
        <a:ea typeface="+mn-ea"/>
        <a:cs typeface="Arial" pitchFamily="34" charset="0"/>
      </a:defRPr>
    </a:lvl3pPr>
    <a:lvl4pPr marL="1371600" algn="r" rtl="1" fontAlgn="base">
      <a:spcBef>
        <a:spcPct val="0"/>
      </a:spcBef>
      <a:spcAft>
        <a:spcPct val="0"/>
      </a:spcAft>
      <a:defRPr kern="1200">
        <a:solidFill>
          <a:schemeClr val="tx1"/>
        </a:solidFill>
        <a:latin typeface="Calibri" pitchFamily="34" charset="0"/>
        <a:ea typeface="+mn-ea"/>
        <a:cs typeface="Arial" pitchFamily="34" charset="0"/>
      </a:defRPr>
    </a:lvl4pPr>
    <a:lvl5pPr marL="1828800" algn="r" rtl="1" fontAlgn="base">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74" autoAdjust="0"/>
    <p:restoredTop sz="94660"/>
  </p:normalViewPr>
  <p:slideViewPr>
    <p:cSldViewPr>
      <p:cViewPr varScale="1">
        <p:scale>
          <a:sx n="70" d="100"/>
          <a:sy n="70" d="100"/>
        </p:scale>
        <p:origin x="420" y="72"/>
      </p:cViewPr>
      <p:guideLst>
        <p:guide orient="horz" pos="2160"/>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a:latin typeface="+mn-lt"/>
                <a:cs typeface="+mn-cs"/>
              </a:defRPr>
            </a:lvl1pPr>
          </a:lstStyle>
          <a:p>
            <a:pPr>
              <a:defRPr/>
            </a:pPr>
            <a:fld id="{2A6A112C-DF96-4DD0-BDCD-5D619C9B4640}" type="datetimeFigureOut">
              <a:rPr lang="en-US"/>
              <a:pPr>
                <a:defRPr/>
              </a:pPr>
              <a:t>18/03/2014</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a:latin typeface="+mn-lt"/>
                <a:cs typeface="+mn-cs"/>
              </a:defRPr>
            </a:lvl1pPr>
          </a:lstStyle>
          <a:p>
            <a:pPr>
              <a:defRPr/>
            </a:pPr>
            <a:fld id="{FC20F463-79C6-4478-917E-1DCE66A8FC2B}" type="slidenum">
              <a:rPr lang="en-US"/>
              <a:pPr>
                <a:defRPr/>
              </a:pPr>
              <a:t>‹#›</a:t>
            </a:fld>
            <a:endParaRPr lang="en-US"/>
          </a:p>
        </p:txBody>
      </p:sp>
    </p:spTree>
    <p:extLst>
      <p:ext uri="{BB962C8B-B14F-4D97-AF65-F5344CB8AC3E}">
        <p14:creationId xmlns:p14="http://schemas.microsoft.com/office/powerpoint/2010/main" val="25994295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EG" smtClean="0"/>
          </a:p>
        </p:txBody>
      </p:sp>
      <p:sp>
        <p:nvSpPr>
          <p:cNvPr id="829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3D490D-0545-4226-85D7-FF9B573B1A93}" type="slidenum">
              <a:rPr lang="en-US" smtClean="0"/>
              <a:pPr fontAlgn="base">
                <a:spcBef>
                  <a:spcPct val="0"/>
                </a:spcBef>
                <a:spcAft>
                  <a:spcPct val="0"/>
                </a:spcAft>
                <a:defRPr/>
              </a:pPr>
              <a:t>1</a:t>
            </a:fld>
            <a:endParaRPr lang="en-US" smtClean="0"/>
          </a:p>
        </p:txBody>
      </p:sp>
    </p:spTree>
    <p:extLst>
      <p:ext uri="{BB962C8B-B14F-4D97-AF65-F5344CB8AC3E}">
        <p14:creationId xmlns:p14="http://schemas.microsoft.com/office/powerpoint/2010/main" val="4258863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EG"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8C5E35-34C7-46E2-99B8-19DC07D768E9}" type="slidenum">
              <a:rPr lang="ar-EG" smtClean="0"/>
              <a:pPr fontAlgn="base">
                <a:spcBef>
                  <a:spcPct val="0"/>
                </a:spcBef>
                <a:spcAft>
                  <a:spcPct val="0"/>
                </a:spcAft>
                <a:defRPr/>
              </a:pPr>
              <a:t>18</a:t>
            </a:fld>
            <a:endParaRPr lang="ar-EG" smtClean="0"/>
          </a:p>
        </p:txBody>
      </p:sp>
    </p:spTree>
    <p:extLst>
      <p:ext uri="{BB962C8B-B14F-4D97-AF65-F5344CB8AC3E}">
        <p14:creationId xmlns:p14="http://schemas.microsoft.com/office/powerpoint/2010/main" val="3852576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30"/>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4D7F1AC-2913-43CF-8F87-B83C18688F42}" type="datetimeFigureOut">
              <a:rPr lang="en-US"/>
              <a:pPr>
                <a:defRPr/>
              </a:pPr>
              <a:t>18/03/2014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B1C6D90-25BD-4979-A1F4-8F35730072D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79951F6-F293-427B-B1E4-9F42FFDB4226}" type="datetimeFigureOut">
              <a:rPr lang="en-US"/>
              <a:pPr>
                <a:defRPr/>
              </a:pPr>
              <a:t>18/03/2014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ACBD979-548D-43E8-98F3-B5D647FCF6F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80337" y="274643"/>
            <a:ext cx="2414588"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6577" y="274643"/>
            <a:ext cx="707866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B2BB592-9FE1-4ED0-8E19-CEC551FF4F9D}" type="datetimeFigureOut">
              <a:rPr lang="en-US"/>
              <a:pPr>
                <a:defRPr/>
              </a:pPr>
              <a:t>18/03/2014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1F1851F-A704-4140-B809-5FA33EAFB98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50D7F8-2541-45F4-8604-222A23F8A930}" type="datetimeFigureOut">
              <a:rPr lang="en-US"/>
              <a:pPr>
                <a:defRPr/>
              </a:pPr>
              <a:t>18/03/2014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E9C57F5-A139-420F-ACF9-9FF22A89489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5"/>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507B14D-617B-4E5A-9FD8-3B5425DF596F}" type="datetimeFigureOut">
              <a:rPr lang="en-US"/>
              <a:pPr>
                <a:defRPr/>
              </a:pPr>
              <a:t>18/03/2014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A073790-FF8B-4D99-86A1-C5CE3BFFBBB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6575" y="1600205"/>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48300" y="1600205"/>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90321F2-574A-4FB4-A5F3-A963C431F590}" type="datetimeFigureOut">
              <a:rPr lang="en-US"/>
              <a:pPr>
                <a:defRPr/>
              </a:pPr>
              <a:t>18/03/2014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4567061-A662-4ED9-8B69-68E8BAA1F93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3"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514A093-12F8-432B-8119-C68C9C5C2206}" type="datetimeFigureOut">
              <a:rPr lang="en-US"/>
              <a:pPr>
                <a:defRPr/>
              </a:pPr>
              <a:t>18/03/2014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B57363D-56E1-4217-9DBB-DE2BB4506FF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3282BA-8D5A-4C7E-ADAD-105E162EE620}" type="datetimeFigureOut">
              <a:rPr lang="en-US"/>
              <a:pPr>
                <a:defRPr/>
              </a:pPr>
              <a:t>18/03/2014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FF64264-4659-48CB-AAE3-6CD2136C94A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764A614-73C0-4626-865A-AA5C58475F2D}" type="datetimeFigureOut">
              <a:rPr lang="en-US"/>
              <a:pPr>
                <a:defRPr/>
              </a:pPr>
              <a:t>18/03/2014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39B991B-76F8-40B8-9225-2B52407EFBF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2" y="273055"/>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0694F00-5588-4F63-A40C-09445B371AB4}" type="datetimeFigureOut">
              <a:rPr lang="en-US"/>
              <a:pPr>
                <a:defRPr/>
              </a:pPr>
              <a:t>18/03/2014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8A7B41A-F95D-49AB-B5CD-00F70413A4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57BA9FE-7102-4B4A-95A0-C5E19EBD3124}" type="datetimeFigureOut">
              <a:rPr lang="en-US"/>
              <a:pPr>
                <a:defRPr/>
              </a:pPr>
              <a:t>18/03/2014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7746A7F-A749-4DA9-8146-7B9861AC25A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5DCC92D7-48DC-4E75-8D18-5E3D44D7D1CF}" type="datetimeFigureOut">
              <a:rPr lang="en-US"/>
              <a:pPr>
                <a:defRPr/>
              </a:pPr>
              <a:t>18/03/2014</a:t>
            </a:fld>
            <a:endParaRPr lang="en-US"/>
          </a:p>
        </p:txBody>
      </p:sp>
      <p:sp>
        <p:nvSpPr>
          <p:cNvPr id="5" name="Footer Placeholder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3EDB13D9-2A3A-4EC7-BC20-1F66B216027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7.jpeg"/></Relationships>
</file>

<file path=ppt/slides/_rels/slide1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1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1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jpeg"/></Relationships>
</file>

<file path=ppt/slides/_rels/slide1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17.png"/><Relationship Id="rId4" Type="http://schemas.openxmlformats.org/officeDocument/2006/relationships/image" Target="../media/image11.jpeg"/><Relationship Id="rId9"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jpe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800600" y="1219200"/>
            <a:ext cx="5105400" cy="2677656"/>
          </a:xfrm>
          <a:prstGeom prst="rect">
            <a:avLst/>
          </a:prstGeom>
          <a:ln>
            <a:noFill/>
          </a:ln>
        </p:spPr>
        <p:txBody>
          <a:bodyPr wrap="square">
            <a:spAutoFit/>
          </a:bodyPr>
          <a:lstStyle/>
          <a:p>
            <a:pPr fontAlgn="auto">
              <a:spcBef>
                <a:spcPts val="0"/>
              </a:spcBef>
              <a:spcAft>
                <a:spcPts val="0"/>
              </a:spcAft>
              <a:defRPr/>
            </a:pPr>
            <a:r>
              <a:rPr lang="ar-EG" sz="1400" dirty="0">
                <a:latin typeface="+mn-lt"/>
                <a:cs typeface="+mn-cs"/>
              </a:rPr>
              <a:t>*</a:t>
            </a:r>
            <a:r>
              <a:rPr lang="ar-SA" sz="1400" dirty="0">
                <a:latin typeface="+mn-lt"/>
                <a:cs typeface="+mn-cs"/>
              </a:rPr>
              <a:t>البلاط</a:t>
            </a:r>
            <a:r>
              <a:rPr lang="ar-EG" sz="1400" dirty="0">
                <a:latin typeface="+mn-lt"/>
                <a:cs typeface="+mn-cs"/>
              </a:rPr>
              <a:t> </a:t>
            </a:r>
            <a:r>
              <a:rPr lang="ar-SA" sz="1400" dirty="0">
                <a:latin typeface="+mn-lt"/>
                <a:cs typeface="+mn-cs"/>
              </a:rPr>
              <a:t>الطبيعي: سواء كان رخام أو جرانيت</a:t>
            </a:r>
            <a:r>
              <a:rPr lang="en-US" sz="1400" dirty="0">
                <a:latin typeface="+mn-lt"/>
                <a:cs typeface="+mn-cs"/>
              </a:rPr>
              <a:t>.</a:t>
            </a:r>
            <a:br>
              <a:rPr lang="en-US" sz="1400" dirty="0">
                <a:latin typeface="+mn-lt"/>
                <a:cs typeface="+mn-cs"/>
              </a:rPr>
            </a:br>
            <a:r>
              <a:rPr lang="ar-EG" sz="1400" dirty="0">
                <a:latin typeface="+mn-lt"/>
                <a:cs typeface="+mn-cs"/>
              </a:rPr>
              <a:t>*</a:t>
            </a:r>
            <a:r>
              <a:rPr lang="ar-SA" sz="1400" dirty="0">
                <a:latin typeface="+mn-lt"/>
                <a:cs typeface="+mn-cs"/>
              </a:rPr>
              <a:t>البلاط الصناعي: يقسم إلى</a:t>
            </a:r>
            <a:r>
              <a:rPr lang="ar-EG" sz="1400" dirty="0">
                <a:latin typeface="+mn-lt"/>
                <a:cs typeface="+mn-cs"/>
              </a:rPr>
              <a:t> عدة</a:t>
            </a:r>
            <a:r>
              <a:rPr lang="ar-SA" sz="1400" dirty="0">
                <a:latin typeface="+mn-lt"/>
                <a:cs typeface="+mn-cs"/>
              </a:rPr>
              <a:t> أنواع </a:t>
            </a:r>
            <a:r>
              <a:rPr lang="en-US" sz="1400" dirty="0">
                <a:latin typeface="+mn-lt"/>
                <a:cs typeface="+mn-cs"/>
              </a:rPr>
              <a:t>.</a:t>
            </a:r>
            <a:br>
              <a:rPr lang="en-US" sz="1400" dirty="0">
                <a:latin typeface="+mn-lt"/>
                <a:cs typeface="+mn-cs"/>
              </a:rPr>
            </a:br>
            <a:r>
              <a:rPr lang="ar-EG" sz="1400" dirty="0">
                <a:latin typeface="+mn-lt"/>
                <a:cs typeface="+mn-cs"/>
              </a:rPr>
              <a:t>اولا :البلاط الطبيعى</a:t>
            </a:r>
          </a:p>
          <a:p>
            <a:pPr fontAlgn="auto">
              <a:spcBef>
                <a:spcPts val="0"/>
              </a:spcBef>
              <a:spcAft>
                <a:spcPts val="0"/>
              </a:spcAft>
              <a:defRPr/>
            </a:pPr>
            <a:r>
              <a:rPr lang="en-US" sz="1400" dirty="0">
                <a:latin typeface="+mn-lt"/>
                <a:cs typeface="+mn-cs"/>
              </a:rPr>
              <a:t>          </a:t>
            </a:r>
            <a:r>
              <a:rPr lang="ar-SA" sz="1400" dirty="0">
                <a:latin typeface="+mn-lt"/>
                <a:cs typeface="+mn-cs"/>
              </a:rPr>
              <a:t>وهو قسمان , أولهما ما كان أصله صخور رسوبية أو متحولة </a:t>
            </a:r>
            <a:endParaRPr lang="en-US" sz="1400" dirty="0">
              <a:latin typeface="+mn-lt"/>
              <a:cs typeface="+mn-cs"/>
            </a:endParaRPr>
          </a:p>
          <a:p>
            <a:pPr fontAlgn="auto">
              <a:spcBef>
                <a:spcPts val="0"/>
              </a:spcBef>
              <a:spcAft>
                <a:spcPts val="0"/>
              </a:spcAft>
              <a:defRPr/>
            </a:pPr>
            <a:r>
              <a:rPr lang="en-US" sz="1400" dirty="0">
                <a:latin typeface="+mn-lt"/>
                <a:cs typeface="+mn-cs"/>
              </a:rPr>
              <a:t>                 </a:t>
            </a:r>
            <a:r>
              <a:rPr lang="ar-SA" sz="1400" dirty="0">
                <a:latin typeface="+mn-lt"/>
                <a:cs typeface="+mn-cs"/>
              </a:rPr>
              <a:t>والثاني</a:t>
            </a:r>
            <a:r>
              <a:rPr lang="en-US" sz="1400" dirty="0">
                <a:latin typeface="+mn-lt"/>
                <a:cs typeface="+mn-cs"/>
              </a:rPr>
              <a:t> </a:t>
            </a:r>
            <a:r>
              <a:rPr lang="ar-SA" sz="1400" dirty="0">
                <a:latin typeface="+mn-lt"/>
                <a:cs typeface="+mn-cs"/>
              </a:rPr>
              <a:t>ما كان أصله صخور نارية</a:t>
            </a:r>
            <a:r>
              <a:rPr lang="en-US" sz="1400" dirty="0">
                <a:latin typeface="+mn-lt"/>
                <a:cs typeface="+mn-cs"/>
              </a:rPr>
              <a:t> .</a:t>
            </a:r>
          </a:p>
          <a:p>
            <a:pPr fontAlgn="auto">
              <a:spcBef>
                <a:spcPts val="0"/>
              </a:spcBef>
              <a:spcAft>
                <a:spcPts val="0"/>
              </a:spcAft>
              <a:defRPr/>
            </a:pPr>
            <a:r>
              <a:rPr lang="ar-EG" sz="1400" dirty="0">
                <a:latin typeface="+mn-lt"/>
                <a:cs typeface="+mn-cs"/>
              </a:rPr>
              <a:t> ثانيا</a:t>
            </a:r>
            <a:r>
              <a:rPr lang="ar-SA" sz="1400" dirty="0">
                <a:latin typeface="+mn-lt"/>
                <a:cs typeface="+mn-cs"/>
              </a:rPr>
              <a:t>:</a:t>
            </a:r>
            <a:r>
              <a:rPr lang="ar-EG" sz="1400" dirty="0">
                <a:latin typeface="+mn-lt"/>
                <a:cs typeface="+mn-cs"/>
              </a:rPr>
              <a:t>البلاط الصناعى</a:t>
            </a:r>
          </a:p>
          <a:p>
            <a:pPr fontAlgn="auto">
              <a:spcBef>
                <a:spcPts val="0"/>
              </a:spcBef>
              <a:spcAft>
                <a:spcPts val="0"/>
              </a:spcAft>
              <a:defRPr/>
            </a:pPr>
            <a:r>
              <a:rPr lang="ar-SA" sz="1400" dirty="0">
                <a:latin typeface="+mn-lt"/>
                <a:cs typeface="+mn-cs"/>
              </a:rPr>
              <a:t> </a:t>
            </a:r>
            <a:r>
              <a:rPr lang="en-US" sz="1400" dirty="0">
                <a:latin typeface="+mn-lt"/>
                <a:cs typeface="+mn-cs"/>
              </a:rPr>
              <a:t>       </a:t>
            </a:r>
            <a:r>
              <a:rPr lang="ar-SA" sz="1400" dirty="0">
                <a:latin typeface="+mn-lt"/>
                <a:cs typeface="+mn-cs"/>
              </a:rPr>
              <a:t>وهو ناتج عن تصنيع كيميائي يجري بناء على خطوات معينة للحصول في النهاية </a:t>
            </a:r>
            <a:endParaRPr lang="ar-EG" sz="1400" dirty="0">
              <a:latin typeface="+mn-lt"/>
              <a:cs typeface="+mn-cs"/>
            </a:endParaRPr>
          </a:p>
          <a:p>
            <a:pPr fontAlgn="auto">
              <a:spcBef>
                <a:spcPts val="0"/>
              </a:spcBef>
              <a:spcAft>
                <a:spcPts val="0"/>
              </a:spcAft>
              <a:defRPr/>
            </a:pPr>
            <a:r>
              <a:rPr lang="ar-EG" sz="1400" dirty="0">
                <a:latin typeface="+mn-lt"/>
                <a:cs typeface="+mn-cs"/>
              </a:rPr>
              <a:t>             </a:t>
            </a:r>
            <a:r>
              <a:rPr lang="ar-SA" sz="1400" dirty="0">
                <a:latin typeface="+mn-lt"/>
                <a:cs typeface="+mn-cs"/>
              </a:rPr>
              <a:t>على</a:t>
            </a:r>
            <a:r>
              <a:rPr lang="ar-EG" sz="1400" dirty="0">
                <a:latin typeface="+mn-lt"/>
                <a:cs typeface="+mn-cs"/>
              </a:rPr>
              <a:t> </a:t>
            </a:r>
            <a:r>
              <a:rPr lang="ar-SA" sz="1400" dirty="0">
                <a:latin typeface="+mn-lt"/>
                <a:cs typeface="+mn-cs"/>
              </a:rPr>
              <a:t>مادة تصلح لأن تكون بديلاً عن الرخام الطبيعي في الأعمال الإنشائية</a:t>
            </a:r>
            <a:r>
              <a:rPr lang="ar-EG" sz="1400" dirty="0">
                <a:latin typeface="+mn-lt"/>
                <a:cs typeface="+mn-cs"/>
              </a:rPr>
              <a:t>.</a:t>
            </a:r>
          </a:p>
          <a:p>
            <a:pPr fontAlgn="auto">
              <a:spcBef>
                <a:spcPts val="0"/>
              </a:spcBef>
              <a:spcAft>
                <a:spcPts val="0"/>
              </a:spcAft>
              <a:defRPr/>
            </a:pP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ويمكن تفصيل هذه الأنواع فيما يلي</a:t>
            </a:r>
            <a:r>
              <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a:t>
            </a:r>
            <a:br>
              <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br>
            <a:r>
              <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  </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أولاً:</a:t>
            </a: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البلاط الطبيعى </a:t>
            </a:r>
            <a:r>
              <a:rPr lang="ar-EG" sz="1400" b="1" dirty="0" smtClean="0">
                <a:ln w="18000">
                  <a:solidFill>
                    <a:srgbClr val="FF0000"/>
                  </a:solidFill>
                  <a:prstDash val="solid"/>
                  <a:miter lim="800000"/>
                </a:ln>
                <a:effectLst>
                  <a:outerShdw blurRad="25500" dist="23000" dir="7020000" algn="tl">
                    <a:srgbClr val="000000">
                      <a:alpha val="50000"/>
                    </a:srgbClr>
                  </a:outerShdw>
                </a:effectLst>
                <a:latin typeface="+mn-lt"/>
                <a:cs typeface="+mn-cs"/>
              </a:rPr>
              <a:t>:</a:t>
            </a:r>
          </a:p>
          <a:p>
            <a:pPr fontAlgn="auto">
              <a:spcBef>
                <a:spcPts val="0"/>
              </a:spcBef>
              <a:spcAft>
                <a:spcPts val="0"/>
              </a:spcAft>
              <a:defRPr/>
            </a:pPr>
            <a:endParaRPr lang="ar-EG" sz="1400" b="1" dirty="0">
              <a:ln w="18000">
                <a:solidFill>
                  <a:srgbClr val="FF0000"/>
                </a:solidFill>
                <a:prstDash val="solid"/>
                <a:miter lim="800000"/>
              </a:ln>
              <a:solidFill>
                <a:schemeClr val="bg2"/>
              </a:solidFill>
              <a:effectLst>
                <a:outerShdw blurRad="25500" dist="23000" dir="7020000" algn="tl">
                  <a:srgbClr val="000000">
                    <a:alpha val="50000"/>
                  </a:srgbClr>
                </a:outerShdw>
              </a:effectLst>
              <a:latin typeface="+mn-lt"/>
              <a:cs typeface="+mn-cs"/>
            </a:endParaRPr>
          </a:p>
          <a:p>
            <a:pPr fontAlgn="auto">
              <a:spcBef>
                <a:spcPts val="0"/>
              </a:spcBef>
              <a:spcAft>
                <a:spcPts val="0"/>
              </a:spcAft>
              <a:defRPr/>
            </a:pPr>
            <a:r>
              <a:rPr lang="ar-EG" sz="1400" b="1" dirty="0">
                <a:ln w="12700">
                  <a:solidFill>
                    <a:schemeClr val="tx2">
                      <a:satMod val="155000"/>
                    </a:schemeClr>
                  </a:solidFill>
                  <a:prstDash val="solid"/>
                </a:ln>
                <a:effectLst>
                  <a:outerShdw blurRad="41275" dist="20320" dir="1800000" algn="tl" rotWithShape="0">
                    <a:srgbClr val="000000">
                      <a:alpha val="40000"/>
                    </a:srgbClr>
                  </a:outerShdw>
                </a:effectLst>
                <a:latin typeface="+mn-lt"/>
                <a:cs typeface="+mn-cs"/>
              </a:rPr>
              <a:t>    </a:t>
            </a:r>
            <a:r>
              <a:rPr lang="ar-EG" sz="1400" b="1" dirty="0">
                <a:ln w="12700">
                  <a:solidFill>
                    <a:schemeClr val="tx2">
                      <a:satMod val="155000"/>
                    </a:schemeClr>
                  </a:solidFill>
                  <a:prstDash val="solid"/>
                </a:ln>
                <a:latin typeface="+mn-lt"/>
                <a:cs typeface="+mn-cs"/>
              </a:rPr>
              <a:t> 1--1الرخام الطبيعى (محلى –مستورد)</a:t>
            </a:r>
          </a:p>
        </p:txBody>
      </p:sp>
      <p:cxnSp>
        <p:nvCxnSpPr>
          <p:cNvPr id="9" name="Straight Arrow Connector 8"/>
          <p:cNvCxnSpPr/>
          <p:nvPr/>
        </p:nvCxnSpPr>
        <p:spPr>
          <a:xfrm>
            <a:off x="8648700" y="381000"/>
            <a:ext cx="950913" cy="500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flipV="1">
            <a:off x="7810500" y="381000"/>
            <a:ext cx="877888" cy="5413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01" name="TextBox 16"/>
          <p:cNvSpPr txBox="1">
            <a:spLocks noChangeArrowheads="1"/>
          </p:cNvSpPr>
          <p:nvPr/>
        </p:nvSpPr>
        <p:spPr bwMode="auto">
          <a:xfrm>
            <a:off x="9182100" y="762000"/>
            <a:ext cx="601447" cy="307777"/>
          </a:xfrm>
          <a:prstGeom prst="rect">
            <a:avLst/>
          </a:prstGeom>
          <a:noFill/>
          <a:ln w="9525">
            <a:noFill/>
            <a:miter lim="800000"/>
            <a:headEnd/>
            <a:tailEnd/>
          </a:ln>
        </p:spPr>
        <p:txBody>
          <a:bodyPr wrap="none">
            <a:spAutoFit/>
          </a:bodyPr>
          <a:lstStyle/>
          <a:p>
            <a:pPr algn="l" rtl="0"/>
            <a:r>
              <a:rPr lang="ar-EG" sz="1400"/>
              <a:t> طبيعى</a:t>
            </a:r>
          </a:p>
        </p:txBody>
      </p:sp>
      <p:sp>
        <p:nvSpPr>
          <p:cNvPr id="4102" name="TextBox 17"/>
          <p:cNvSpPr txBox="1">
            <a:spLocks noChangeArrowheads="1"/>
          </p:cNvSpPr>
          <p:nvPr/>
        </p:nvSpPr>
        <p:spPr bwMode="auto">
          <a:xfrm>
            <a:off x="7200900" y="762000"/>
            <a:ext cx="671979" cy="307777"/>
          </a:xfrm>
          <a:prstGeom prst="rect">
            <a:avLst/>
          </a:prstGeom>
          <a:noFill/>
          <a:ln w="9525">
            <a:noFill/>
            <a:miter lim="800000"/>
            <a:headEnd/>
            <a:tailEnd/>
          </a:ln>
        </p:spPr>
        <p:txBody>
          <a:bodyPr wrap="none">
            <a:spAutoFit/>
          </a:bodyPr>
          <a:lstStyle/>
          <a:p>
            <a:pPr algn="l" rtl="0"/>
            <a:r>
              <a:rPr lang="ar-EG" sz="1400"/>
              <a:t> صناعي</a:t>
            </a:r>
          </a:p>
        </p:txBody>
      </p:sp>
      <p:pic>
        <p:nvPicPr>
          <p:cNvPr id="11267" name="Picture 3" descr="http://www.s-oman.net/avb/attachment.php?attachmentid=434879&amp;stc=1&amp;d=1275287574"/>
          <p:cNvPicPr>
            <a:picLocks noChangeAspect="1" noChangeArrowheads="1"/>
          </p:cNvPicPr>
          <p:nvPr/>
        </p:nvPicPr>
        <p:blipFill>
          <a:blip r:embed="rId3" cstate="print"/>
          <a:srcRect/>
          <a:stretch>
            <a:fillRect/>
          </a:stretch>
        </p:blipFill>
        <p:spPr bwMode="auto">
          <a:xfrm>
            <a:off x="4800600" y="304800"/>
            <a:ext cx="1143000" cy="1011115"/>
          </a:xfrm>
          <a:prstGeom prst="rect">
            <a:avLst/>
          </a:prstGeom>
          <a:ln>
            <a:noFill/>
          </a:ln>
          <a:effectLst>
            <a:outerShdw blurRad="190500" algn="tl" rotWithShape="0">
              <a:srgbClr val="000000">
                <a:alpha val="0"/>
              </a:srgbClr>
            </a:outerShdw>
          </a:effectLst>
        </p:spPr>
      </p:pic>
      <p:pic>
        <p:nvPicPr>
          <p:cNvPr id="11271" name="Picture 7" descr="http://www.s-oman.net/avb/attachment.php?attachmentid=434886&amp;stc=1&amp;d=1275287730"/>
          <p:cNvPicPr>
            <a:picLocks noChangeAspect="1" noChangeArrowheads="1"/>
          </p:cNvPicPr>
          <p:nvPr/>
        </p:nvPicPr>
        <p:blipFill>
          <a:blip r:embed="rId4" cstate="print"/>
          <a:srcRect/>
          <a:stretch>
            <a:fillRect/>
          </a:stretch>
        </p:blipFill>
        <p:spPr bwMode="auto">
          <a:xfrm>
            <a:off x="4800600" y="1371600"/>
            <a:ext cx="1219200" cy="1088670"/>
          </a:xfrm>
          <a:prstGeom prst="rect">
            <a:avLst/>
          </a:prstGeom>
          <a:ln>
            <a:noFill/>
          </a:ln>
          <a:effectLst>
            <a:outerShdw blurRad="190500" algn="tl" rotWithShape="0">
              <a:srgbClr val="000000">
                <a:alpha val="0"/>
              </a:srgbClr>
            </a:outerShdw>
          </a:effectLst>
        </p:spPr>
      </p:pic>
      <p:pic>
        <p:nvPicPr>
          <p:cNvPr id="11273" name="Picture 9" descr="http://www.s-oman.net/avb/attachment.php?attachmentid=434918&amp;stc=1&amp;d=1275288771"/>
          <p:cNvPicPr>
            <a:picLocks noChangeAspect="1" noChangeArrowheads="1"/>
          </p:cNvPicPr>
          <p:nvPr/>
        </p:nvPicPr>
        <p:blipFill>
          <a:blip r:embed="rId5" cstate="print"/>
          <a:srcRect/>
          <a:stretch>
            <a:fillRect/>
          </a:stretch>
        </p:blipFill>
        <p:spPr bwMode="auto">
          <a:xfrm>
            <a:off x="6096000" y="304800"/>
            <a:ext cx="942852" cy="837849"/>
          </a:xfrm>
          <a:prstGeom prst="rect">
            <a:avLst/>
          </a:prstGeom>
          <a:ln>
            <a:noFill/>
          </a:ln>
          <a:effectLst>
            <a:outerShdw blurRad="190500" algn="tl" rotWithShape="0">
              <a:srgbClr val="000000">
                <a:alpha val="0"/>
              </a:srgbClr>
            </a:outerShdw>
          </a:effectLst>
        </p:spPr>
      </p:pic>
      <p:sp>
        <p:nvSpPr>
          <p:cNvPr id="4106" name="Rectangle 14"/>
          <p:cNvSpPr>
            <a:spLocks noChangeArrowheads="1"/>
          </p:cNvSpPr>
          <p:nvPr/>
        </p:nvSpPr>
        <p:spPr bwMode="auto">
          <a:xfrm>
            <a:off x="4648200" y="3886200"/>
            <a:ext cx="5257800" cy="738664"/>
          </a:xfrm>
          <a:prstGeom prst="rect">
            <a:avLst/>
          </a:prstGeom>
          <a:noFill/>
          <a:ln w="9525">
            <a:noFill/>
            <a:miter lim="800000"/>
            <a:headEnd/>
            <a:tailEnd/>
          </a:ln>
        </p:spPr>
        <p:txBody>
          <a:bodyPr>
            <a:spAutoFit/>
          </a:bodyPr>
          <a:lstStyle/>
          <a:p>
            <a:r>
              <a:rPr lang="ar-SA" sz="1400" dirty="0"/>
              <a:t>الرخام وتعريفه: هو ترسبات جيرية تنتج أصلاً عن الجبال , وقد يكون الرخام محلي أو مستورد</a:t>
            </a:r>
            <a:r>
              <a:rPr lang="en-US" sz="1400" dirty="0"/>
              <a:t>.</a:t>
            </a:r>
            <a:endParaRPr lang="ar-EG" sz="1400" dirty="0"/>
          </a:p>
          <a:p>
            <a:r>
              <a:rPr lang="ar-SA" sz="1400" dirty="0"/>
              <a:t>ينقسم الرخام إلى قسمين من حيث أعمال الرخام المطبقة في المنشآت</a:t>
            </a:r>
            <a:endParaRPr lang="ar-EG" sz="1400" dirty="0"/>
          </a:p>
        </p:txBody>
      </p:sp>
      <p:sp>
        <p:nvSpPr>
          <p:cNvPr id="12" name="Rectangle 11"/>
          <p:cNvSpPr/>
          <p:nvPr/>
        </p:nvSpPr>
        <p:spPr>
          <a:xfrm>
            <a:off x="8102248" y="0"/>
            <a:ext cx="1189748" cy="307777"/>
          </a:xfrm>
          <a:prstGeom prst="rect">
            <a:avLst/>
          </a:prstGeom>
        </p:spPr>
        <p:txBody>
          <a:bodyPr wrap="none">
            <a:spAutoFit/>
          </a:bodyPr>
          <a:lstStyle/>
          <a:p>
            <a:pPr fontAlgn="auto">
              <a:spcBef>
                <a:spcPts val="0"/>
              </a:spcBef>
              <a:spcAft>
                <a:spcPts val="0"/>
              </a:spcAft>
              <a:defRPr/>
            </a:pPr>
            <a:r>
              <a:rPr lang="ar-SA" sz="1400" b="1" dirty="0">
                <a:ln w="10541" cmpd="sng">
                  <a:solidFill>
                    <a:srgbClr val="7D7D7D">
                      <a:tint val="100000"/>
                      <a:shade val="100000"/>
                      <a:satMod val="110000"/>
                    </a:srgbClr>
                  </a:solidFill>
                  <a:prstDash val="solid"/>
                </a:ln>
              </a:rPr>
              <a:t>أنواع </a:t>
            </a:r>
            <a:r>
              <a:rPr lang="ar-EG" sz="1400" b="1" dirty="0">
                <a:ln w="10541" cmpd="sng">
                  <a:solidFill>
                    <a:srgbClr val="7D7D7D">
                      <a:tint val="100000"/>
                      <a:shade val="100000"/>
                      <a:satMod val="110000"/>
                    </a:srgbClr>
                  </a:solidFill>
                  <a:prstDash val="solid"/>
                </a:ln>
              </a:rPr>
              <a:t>الأرضيات</a:t>
            </a:r>
            <a:r>
              <a:rPr lang="en-US" sz="1400" b="1" dirty="0">
                <a:ln w="10541" cmpd="sng">
                  <a:solidFill>
                    <a:srgbClr val="7D7D7D">
                      <a:tint val="100000"/>
                      <a:shade val="100000"/>
                      <a:satMod val="110000"/>
                    </a:srgbClr>
                  </a:solidFill>
                  <a:prstDash val="solid"/>
                </a:ln>
              </a:rPr>
              <a:t>:-</a:t>
            </a:r>
            <a:endParaRPr lang="ar-EG" sz="1400" b="1" dirty="0">
              <a:ln w="10541" cmpd="sng">
                <a:solidFill>
                  <a:srgbClr val="7D7D7D">
                    <a:tint val="100000"/>
                    <a:shade val="100000"/>
                    <a:satMod val="110000"/>
                  </a:srgbClr>
                </a:solidFill>
                <a:prstDash val="solid"/>
              </a:ln>
            </a:endParaRPr>
          </a:p>
        </p:txBody>
      </p:sp>
      <p:sp>
        <p:nvSpPr>
          <p:cNvPr id="13" name="Rectangle 12"/>
          <p:cNvSpPr/>
          <p:nvPr/>
        </p:nvSpPr>
        <p:spPr>
          <a:xfrm>
            <a:off x="4800600" y="4572000"/>
            <a:ext cx="5105400" cy="2462213"/>
          </a:xfrm>
          <a:prstGeom prst="rect">
            <a:avLst/>
          </a:prstGeom>
        </p:spPr>
        <p:txBody>
          <a:bodyPr wrap="square">
            <a:spAutoFit/>
          </a:bodyPr>
          <a:lstStyle/>
          <a:p>
            <a:pPr fontAlgn="auto">
              <a:spcBef>
                <a:spcPts val="0"/>
              </a:spcBef>
              <a:spcAft>
                <a:spcPts val="0"/>
              </a:spcAft>
              <a:defRPr/>
            </a:pP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ينقسم الرخام المصري إلى ثلاثة أقسام</a:t>
            </a:r>
            <a:r>
              <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 :</a:t>
            </a:r>
            <a:r>
              <a:rPr lang="en-US" sz="1400" dirty="0">
                <a:latin typeface="+mn-lt"/>
                <a:cs typeface="+mn-cs"/>
              </a:rPr>
              <a:t/>
            </a:r>
            <a:br>
              <a:rPr lang="en-US" sz="1400" dirty="0">
                <a:latin typeface="+mn-lt"/>
                <a:cs typeface="+mn-cs"/>
              </a:rPr>
            </a:br>
            <a:r>
              <a:rPr lang="en-US" sz="1400" dirty="0" smtClean="0">
                <a:latin typeface="+mn-lt"/>
                <a:cs typeface="+mn-cs"/>
              </a:rPr>
              <a:t> 1 </a:t>
            </a:r>
            <a:r>
              <a:rPr lang="ar-SA" sz="1400" dirty="0">
                <a:latin typeface="+mn-lt"/>
                <a:cs typeface="+mn-cs"/>
              </a:rPr>
              <a:t>الرخام الرسوبى</a:t>
            </a:r>
            <a:r>
              <a:rPr lang="en-US" sz="1400" dirty="0">
                <a:latin typeface="+mn-lt"/>
                <a:cs typeface="+mn-cs"/>
              </a:rPr>
              <a:t> :</a:t>
            </a:r>
            <a:br>
              <a:rPr lang="en-US" sz="1400" dirty="0">
                <a:latin typeface="+mn-lt"/>
                <a:cs typeface="+mn-cs"/>
              </a:rPr>
            </a:br>
            <a:r>
              <a:rPr lang="ar-SA" sz="1400" dirty="0">
                <a:latin typeface="+mn-lt"/>
                <a:cs typeface="+mn-cs"/>
              </a:rPr>
              <a:t>وهو متوفر بكثره فى محاجر جمهورية مصر العربية ويوجد فى : شرق بنى سويف ، غرب سمالوط ، وادى دجلة ، الكريمات ( وادى اليوم ) ، القطامية طريق المعادى ، العين السخنة طريق السويس بمنطقة وادى هيف ، الزعفرانة ، المقطم ، الهرم</a:t>
            </a:r>
            <a:r>
              <a:rPr lang="en-US" sz="1400" dirty="0">
                <a:latin typeface="+mn-lt"/>
                <a:cs typeface="+mn-cs"/>
              </a:rPr>
              <a:t> </a:t>
            </a:r>
            <a:br>
              <a:rPr lang="en-US" sz="1400" dirty="0">
                <a:latin typeface="+mn-lt"/>
                <a:cs typeface="+mn-cs"/>
              </a:rPr>
            </a:br>
            <a:r>
              <a:rPr lang="en-US" sz="1400" dirty="0" smtClean="0">
                <a:latin typeface="+mn-lt"/>
                <a:cs typeface="+mn-cs"/>
              </a:rPr>
              <a:t>2 </a:t>
            </a:r>
            <a:r>
              <a:rPr lang="ar-SA" sz="1400" dirty="0" smtClean="0">
                <a:latin typeface="+mn-lt"/>
                <a:cs typeface="+mn-cs"/>
              </a:rPr>
              <a:t> الرخام </a:t>
            </a:r>
            <a:r>
              <a:rPr lang="ar-SA" sz="1400" dirty="0">
                <a:latin typeface="+mn-lt"/>
                <a:cs typeface="+mn-cs"/>
              </a:rPr>
              <a:t>المتحول</a:t>
            </a:r>
            <a:r>
              <a:rPr lang="en-US" sz="1400" dirty="0">
                <a:latin typeface="+mn-lt"/>
                <a:cs typeface="+mn-cs"/>
              </a:rPr>
              <a:t> :</a:t>
            </a:r>
            <a:br>
              <a:rPr lang="en-US" sz="1400" dirty="0">
                <a:latin typeface="+mn-lt"/>
                <a:cs typeface="+mn-cs"/>
              </a:rPr>
            </a:br>
            <a:r>
              <a:rPr lang="ar-SA" sz="1400" dirty="0">
                <a:latin typeface="+mn-lt"/>
                <a:cs typeface="+mn-cs"/>
              </a:rPr>
              <a:t>وهو التيسيت والسربينتينى والريشيا – ويوجد بالفواجيز بالصحراء الشرقية</a:t>
            </a:r>
            <a:r>
              <a:rPr lang="en-US" sz="1400" dirty="0">
                <a:latin typeface="+mn-lt"/>
                <a:cs typeface="+mn-cs"/>
              </a:rPr>
              <a:t> .</a:t>
            </a:r>
            <a:br>
              <a:rPr lang="en-US" sz="1400" dirty="0">
                <a:latin typeface="+mn-lt"/>
                <a:cs typeface="+mn-cs"/>
              </a:rPr>
            </a:br>
            <a:r>
              <a:rPr lang="en-US" sz="1400" dirty="0" smtClean="0">
                <a:latin typeface="+mn-lt"/>
                <a:cs typeface="+mn-cs"/>
              </a:rPr>
              <a:t>3 </a:t>
            </a:r>
            <a:r>
              <a:rPr lang="ar-SA" sz="1400" dirty="0" smtClean="0">
                <a:latin typeface="+mn-lt"/>
                <a:cs typeface="+mn-cs"/>
              </a:rPr>
              <a:t> الرخام </a:t>
            </a:r>
            <a:r>
              <a:rPr lang="ar-SA" sz="1400" dirty="0">
                <a:latin typeface="+mn-lt"/>
                <a:cs typeface="+mn-cs"/>
              </a:rPr>
              <a:t>النارى</a:t>
            </a:r>
            <a:r>
              <a:rPr lang="en-US" sz="1400" dirty="0">
                <a:latin typeface="+mn-lt"/>
                <a:cs typeface="+mn-cs"/>
              </a:rPr>
              <a:t> :</a:t>
            </a:r>
            <a:br>
              <a:rPr lang="en-US" sz="1400" dirty="0">
                <a:latin typeface="+mn-lt"/>
                <a:cs typeface="+mn-cs"/>
              </a:rPr>
            </a:br>
            <a:r>
              <a:rPr lang="ar-SA" sz="1400" dirty="0">
                <a:latin typeface="+mn-lt"/>
                <a:cs typeface="+mn-cs"/>
              </a:rPr>
              <a:t>وهو الجرانيت والبورنيريت والكوارتز ، ويوجد بأسوان وجبل الدخان ووادى المياه بإدفو</a:t>
            </a:r>
            <a:r>
              <a:rPr lang="en-US" sz="1400" dirty="0">
                <a:latin typeface="+mn-lt"/>
                <a:cs typeface="+mn-cs"/>
              </a:rPr>
              <a:t> </a:t>
            </a:r>
            <a:br>
              <a:rPr lang="en-US" sz="1400" dirty="0">
                <a:latin typeface="+mn-lt"/>
                <a:cs typeface="+mn-cs"/>
              </a:rPr>
            </a:br>
            <a:endParaRPr lang="ar-EG" sz="1400" dirty="0">
              <a:latin typeface="+mn-lt"/>
              <a:cs typeface="+mn-cs"/>
            </a:endParaRPr>
          </a:p>
        </p:txBody>
      </p:sp>
      <p:sp>
        <p:nvSpPr>
          <p:cNvPr id="15" name="Rectangle 14"/>
          <p:cNvSpPr/>
          <p:nvPr/>
        </p:nvSpPr>
        <p:spPr>
          <a:xfrm>
            <a:off x="0" y="0"/>
            <a:ext cx="4800600" cy="3108543"/>
          </a:xfrm>
          <a:prstGeom prst="rect">
            <a:avLst/>
          </a:prstGeom>
        </p:spPr>
        <p:txBody>
          <a:bodyPr wrap="square">
            <a:spAutoFit/>
          </a:bodyPr>
          <a:lstStyle/>
          <a:p>
            <a:pPr fontAlgn="auto">
              <a:spcBef>
                <a:spcPts val="0"/>
              </a:spcBef>
              <a:spcAft>
                <a:spcPts val="0"/>
              </a:spcAft>
              <a:defRPr/>
            </a:pP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مناطق الرخام فى مصر</a:t>
            </a:r>
            <a:r>
              <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 </a:t>
            </a:r>
            <a:r>
              <a:rPr lang="en-US" sz="1400" dirty="0">
                <a:latin typeface="+mn-lt"/>
                <a:cs typeface="+mn-cs"/>
              </a:rPr>
              <a:t/>
            </a:r>
            <a:br>
              <a:rPr lang="en-US" sz="1400" dirty="0">
                <a:latin typeface="+mn-lt"/>
                <a:cs typeface="+mn-cs"/>
              </a:rPr>
            </a:br>
            <a:r>
              <a:rPr lang="ar-SA" sz="1400" b="1" dirty="0">
                <a:latin typeface="+mn-lt"/>
                <a:cs typeface="+mn-cs"/>
              </a:rPr>
              <a:t>أولا : رخام منطقة الزعفرانة</a:t>
            </a:r>
            <a:r>
              <a:rPr lang="en-US" sz="1400" dirty="0">
                <a:latin typeface="+mn-lt"/>
                <a:cs typeface="+mn-cs"/>
              </a:rPr>
              <a:t/>
            </a:r>
            <a:br>
              <a:rPr lang="en-US" sz="1400" dirty="0">
                <a:latin typeface="+mn-lt"/>
                <a:cs typeface="+mn-cs"/>
              </a:rPr>
            </a:br>
            <a:r>
              <a:rPr lang="ar-SA" sz="1400" dirty="0">
                <a:latin typeface="+mn-lt"/>
                <a:cs typeface="+mn-cs"/>
              </a:rPr>
              <a:t>الموقع : تقع محاجر رخام الزعفرانة بجوار طريق برى مرصوف هو طريق السويس – رأس غارب بجبل تلميث الذى يقع فى أقصى الشمال الشرقى للجلالة الشرقية ، وتبعد عن السويس بحوالى 125 كم وعن رأس غارب بحوالى 90 </a:t>
            </a:r>
            <a:r>
              <a:rPr lang="ar-SA" sz="1400" dirty="0" smtClean="0">
                <a:latin typeface="+mn-lt"/>
                <a:cs typeface="+mn-cs"/>
              </a:rPr>
              <a:t>كم</a:t>
            </a:r>
            <a:r>
              <a:rPr lang="en-US" sz="1400" dirty="0">
                <a:latin typeface="+mn-lt"/>
                <a:cs typeface="+mn-cs"/>
              </a:rPr>
              <a:t/>
            </a:r>
            <a:br>
              <a:rPr lang="en-US" sz="1400" dirty="0">
                <a:latin typeface="+mn-lt"/>
                <a:cs typeface="+mn-cs"/>
              </a:rPr>
            </a:br>
            <a:r>
              <a:rPr lang="ar-SA" sz="1400" b="1" dirty="0">
                <a:latin typeface="+mn-lt"/>
                <a:cs typeface="+mn-cs"/>
              </a:rPr>
              <a:t>أهم خصائص رخام المنطقة</a:t>
            </a:r>
            <a:r>
              <a:rPr lang="en-US" sz="1400" b="1" dirty="0">
                <a:latin typeface="+mn-lt"/>
                <a:cs typeface="+mn-cs"/>
              </a:rPr>
              <a:t> :</a:t>
            </a:r>
            <a:r>
              <a:rPr lang="en-US" sz="1400" dirty="0">
                <a:latin typeface="+mn-lt"/>
                <a:cs typeface="+mn-cs"/>
              </a:rPr>
              <a:t/>
            </a:r>
            <a:br>
              <a:rPr lang="en-US" sz="1400" dirty="0">
                <a:latin typeface="+mn-lt"/>
                <a:cs typeface="+mn-cs"/>
              </a:rPr>
            </a:br>
            <a:r>
              <a:rPr lang="en-US" sz="1400" dirty="0" smtClean="0">
                <a:latin typeface="+mn-lt"/>
                <a:cs typeface="+mn-cs"/>
              </a:rPr>
              <a:t>1</a:t>
            </a:r>
            <a:r>
              <a:rPr lang="ar-SA" sz="1400" dirty="0" smtClean="0">
                <a:latin typeface="+mn-lt"/>
                <a:cs typeface="+mn-cs"/>
              </a:rPr>
              <a:t> أنواع </a:t>
            </a:r>
            <a:r>
              <a:rPr lang="ar-SA" sz="1400" dirty="0">
                <a:latin typeface="+mn-lt"/>
                <a:cs typeface="+mn-cs"/>
              </a:rPr>
              <a:t>الرخام الموجودة بالمنطقة جيدة وصلبة ومتعددة الألوان ( الوردى – الكريم – الأصفر</a:t>
            </a:r>
            <a:r>
              <a:rPr lang="en-US" sz="1400" dirty="0">
                <a:latin typeface="+mn-lt"/>
                <a:cs typeface="+mn-cs"/>
              </a:rPr>
              <a:t> </a:t>
            </a:r>
            <a:r>
              <a:rPr lang="ar-EG" sz="1400" dirty="0" smtClean="0">
                <a:latin typeface="+mn-lt"/>
                <a:cs typeface="+mn-cs"/>
              </a:rPr>
              <a:t>)</a:t>
            </a:r>
            <a:r>
              <a:rPr lang="en-US" sz="1400" dirty="0" smtClean="0">
                <a:latin typeface="+mn-lt"/>
                <a:cs typeface="+mn-cs"/>
              </a:rPr>
              <a:t>.</a:t>
            </a:r>
            <a:r>
              <a:rPr lang="en-US" sz="1400" dirty="0">
                <a:latin typeface="+mn-lt"/>
                <a:cs typeface="+mn-cs"/>
              </a:rPr>
              <a:t/>
            </a:r>
            <a:br>
              <a:rPr lang="en-US" sz="1400" dirty="0">
                <a:latin typeface="+mn-lt"/>
                <a:cs typeface="+mn-cs"/>
              </a:rPr>
            </a:br>
            <a:r>
              <a:rPr lang="en-US" sz="1400" dirty="0" smtClean="0">
                <a:latin typeface="+mn-lt"/>
                <a:cs typeface="+mn-cs"/>
              </a:rPr>
              <a:t>2 </a:t>
            </a:r>
            <a:r>
              <a:rPr lang="ar-SA" sz="1400" dirty="0" smtClean="0">
                <a:latin typeface="+mn-lt"/>
                <a:cs typeface="+mn-cs"/>
              </a:rPr>
              <a:t> قبول </a:t>
            </a:r>
            <a:r>
              <a:rPr lang="ar-SA" sz="1400" dirty="0">
                <a:latin typeface="+mn-lt"/>
                <a:cs typeface="+mn-cs"/>
              </a:rPr>
              <a:t>المستهلك النهائى لألوان الرخام المستخرج من هذه المنطقة وشيوع إستخدامه بشكل ملحوظ بعد معرفة المستهلك المحلى بكافة مواصفاته</a:t>
            </a:r>
            <a:r>
              <a:rPr lang="en-US" sz="1400" dirty="0">
                <a:latin typeface="+mn-lt"/>
                <a:cs typeface="+mn-cs"/>
              </a:rPr>
              <a:t> .</a:t>
            </a:r>
            <a:br>
              <a:rPr lang="en-US" sz="1400" dirty="0">
                <a:latin typeface="+mn-lt"/>
                <a:cs typeface="+mn-cs"/>
              </a:rPr>
            </a:br>
            <a:r>
              <a:rPr lang="en-US" sz="1400" dirty="0" smtClean="0">
                <a:latin typeface="+mn-lt"/>
                <a:cs typeface="+mn-cs"/>
              </a:rPr>
              <a:t> 3 </a:t>
            </a:r>
            <a:r>
              <a:rPr lang="ar-SA" sz="1400" dirty="0">
                <a:latin typeface="+mn-lt"/>
                <a:cs typeface="+mn-cs"/>
              </a:rPr>
              <a:t>وفرة الخام وإنتشاره بالمنطقة من الأنواع والألوان المختلفة مع وجود إحتياطات مؤكدة كبيرة ،مما يضمن إستمرار عمليات الإستغلال للمنطقة لمدة طويلة مع ضمان الحصول على نفس الأنواع والألوان.أولا : رخام منطقة أدفو إلمنيا</a:t>
            </a:r>
            <a:r>
              <a:rPr lang="en-US" sz="1400" dirty="0">
                <a:latin typeface="+mn-lt"/>
                <a:cs typeface="+mn-cs"/>
              </a:rPr>
              <a:t/>
            </a:r>
            <a:br>
              <a:rPr lang="en-US" sz="1400" dirty="0">
                <a:latin typeface="+mn-lt"/>
                <a:cs typeface="+mn-cs"/>
              </a:rPr>
            </a:br>
            <a:endParaRPr lang="ar-EG" sz="1400" dirty="0">
              <a:latin typeface="+mn-lt"/>
              <a:cs typeface="+mn-cs"/>
            </a:endParaRPr>
          </a:p>
        </p:txBody>
      </p:sp>
      <p:sp>
        <p:nvSpPr>
          <p:cNvPr id="16" name="Rectangle 4"/>
          <p:cNvSpPr>
            <a:spLocks noChangeArrowheads="1"/>
          </p:cNvSpPr>
          <p:nvPr/>
        </p:nvSpPr>
        <p:spPr bwMode="auto">
          <a:xfrm>
            <a:off x="0" y="2718375"/>
            <a:ext cx="5029200" cy="4185761"/>
          </a:xfrm>
          <a:prstGeom prst="rect">
            <a:avLst/>
          </a:prstGeom>
          <a:noFill/>
          <a:ln w="9525">
            <a:noFill/>
            <a:miter lim="800000"/>
            <a:headEnd/>
            <a:tailEnd/>
          </a:ln>
        </p:spPr>
        <p:txBody>
          <a:bodyPr wrap="square">
            <a:spAutoFit/>
          </a:bodyPr>
          <a:lstStyle/>
          <a:p>
            <a:r>
              <a:rPr lang="ar-SA" sz="1400" b="1" dirty="0"/>
              <a:t>ثا</a:t>
            </a:r>
            <a:r>
              <a:rPr lang="ar-EG" sz="1400" b="1" dirty="0"/>
              <a:t>نيا</a:t>
            </a:r>
            <a:r>
              <a:rPr lang="ar-SA" sz="1400" b="1" dirty="0"/>
              <a:t> : منطقة وادى المياه بإدفو</a:t>
            </a:r>
            <a:r>
              <a:rPr lang="en-US" sz="1400" dirty="0"/>
              <a:t> </a:t>
            </a:r>
            <a:br>
              <a:rPr lang="en-US" sz="1400" dirty="0"/>
            </a:br>
            <a:r>
              <a:rPr lang="ar-EG" sz="1400" b="1" dirty="0"/>
              <a:t>1</a:t>
            </a:r>
            <a:r>
              <a:rPr lang="ar-EG" sz="1400" dirty="0"/>
              <a:t>-</a:t>
            </a:r>
            <a:r>
              <a:rPr lang="ar-SA" sz="1400" b="1" dirty="0"/>
              <a:t>الرخام الأبيض</a:t>
            </a:r>
            <a:r>
              <a:rPr lang="en-US" sz="1400" b="1" dirty="0"/>
              <a:t> :</a:t>
            </a:r>
            <a:r>
              <a:rPr lang="en-US" sz="1400" dirty="0"/>
              <a:t/>
            </a:r>
            <a:br>
              <a:rPr lang="en-US" sz="1400" dirty="0"/>
            </a:br>
            <a:r>
              <a:rPr lang="ar-SA" sz="1400" dirty="0"/>
              <a:t>الموقع : تقع محاجر الرخام الأبيض بوادى المياه على بعد حوالى 150 كم من مدينة إدفو والجزء الأكبر من المسافة المذكورة وقدره حوالى 100 كم من أدفو إاى مناجم البرامية طريق أسفلتى</a:t>
            </a:r>
            <a:r>
              <a:rPr lang="en-US" sz="1400" dirty="0"/>
              <a:t>.</a:t>
            </a:r>
            <a:br>
              <a:rPr lang="en-US" sz="1400" dirty="0"/>
            </a:br>
            <a:r>
              <a:rPr lang="ar-SA" sz="1400" dirty="0"/>
              <a:t>أهم مميزات رخام المنطقة </a:t>
            </a:r>
            <a:r>
              <a:rPr lang="en-US" sz="1400" dirty="0"/>
              <a:t>:</a:t>
            </a:r>
            <a:br>
              <a:rPr lang="en-US" sz="1400" dirty="0"/>
            </a:br>
            <a:r>
              <a:rPr lang="en-US" sz="1400" dirty="0" smtClean="0"/>
              <a:t>1 </a:t>
            </a:r>
            <a:r>
              <a:rPr lang="ar-SA" sz="1400" dirty="0" smtClean="0"/>
              <a:t> يتميز </a:t>
            </a:r>
            <a:r>
              <a:rPr lang="ar-SA" sz="1400" dirty="0"/>
              <a:t>رخام هذه المنطقة بدرجتى الصلابة والتحول للضغط المناسبتين لإستخدامات الرخام بصفة خاصة ، </a:t>
            </a:r>
            <a:endParaRPr lang="ar-EG" sz="1400" dirty="0"/>
          </a:p>
          <a:p>
            <a:r>
              <a:rPr lang="ar-SA" sz="1400" dirty="0"/>
              <a:t>وهذه الميزة تجعله أفضل أنواع الرخام المصرى</a:t>
            </a:r>
            <a:r>
              <a:rPr lang="en-US" sz="1400" dirty="0"/>
              <a:t> .</a:t>
            </a:r>
            <a:br>
              <a:rPr lang="en-US" sz="1400" dirty="0"/>
            </a:br>
            <a:r>
              <a:rPr lang="en-US" sz="1400" dirty="0" smtClean="0"/>
              <a:t>2 </a:t>
            </a:r>
            <a:r>
              <a:rPr lang="ar-SA" sz="1400" dirty="0" smtClean="0"/>
              <a:t> يتميز </a:t>
            </a:r>
            <a:r>
              <a:rPr lang="ar-SA" sz="1400" dirty="0"/>
              <a:t>بخلوه من العروق والأكاسيد ولونه الأبيض الشاهق مما يكسبه صفة مميزة وهو أنه عازل للكهرباء ، </a:t>
            </a:r>
            <a:endParaRPr lang="ar-EG" sz="1400" dirty="0"/>
          </a:p>
          <a:p>
            <a:r>
              <a:rPr lang="ar-SA" sz="1400" dirty="0"/>
              <a:t>وهذه الميزة سبب فى شيوع إستخدامه</a:t>
            </a:r>
            <a:r>
              <a:rPr lang="en-US" sz="1400" dirty="0"/>
              <a:t>.</a:t>
            </a:r>
            <a:br>
              <a:rPr lang="en-US" sz="1400" dirty="0"/>
            </a:br>
            <a:r>
              <a:rPr lang="en-US" sz="1400" dirty="0" smtClean="0"/>
              <a:t> 3 </a:t>
            </a:r>
            <a:r>
              <a:rPr lang="ar-SA" sz="1400" dirty="0"/>
              <a:t>يتميز رخام هذه المنطقة بالندرة وعدم وجود إحتياطى مؤكد من الخام ، مالم تسفر أعمال البحث عن إمتدادات لعرق الرخام الجاري إستغلاله بالمنطقة</a:t>
            </a:r>
            <a:r>
              <a:rPr lang="en-US" sz="1400" dirty="0"/>
              <a:t>.</a:t>
            </a:r>
            <a:br>
              <a:rPr lang="en-US" sz="1400" dirty="0"/>
            </a:br>
            <a:r>
              <a:rPr lang="en-US" sz="1400" dirty="0" smtClean="0"/>
              <a:t> 4 </a:t>
            </a:r>
            <a:r>
              <a:rPr lang="ar-SA" sz="1400" dirty="0"/>
              <a:t>يتميز الرخام الأبيض المنتج من هذه المنطقة بقابليته الشديدة للصقل واللمعان وعدم تأثره بالأحوال الجوية بعكس الأنواع الأخرى من الرخام</a:t>
            </a:r>
            <a:r>
              <a:rPr lang="en-US" sz="1400" dirty="0"/>
              <a:t>.</a:t>
            </a:r>
            <a:br>
              <a:rPr lang="en-US" sz="1400" dirty="0"/>
            </a:br>
            <a:r>
              <a:rPr lang="en-US" sz="1400" dirty="0" smtClean="0"/>
              <a:t>5 </a:t>
            </a:r>
            <a:r>
              <a:rPr lang="ar-SA" sz="1400" dirty="0" smtClean="0"/>
              <a:t> من </a:t>
            </a:r>
            <a:r>
              <a:rPr lang="ar-SA" sz="1400" dirty="0"/>
              <a:t>أهم المميزات التى تجعل رخام هذه المنطقة أفضل أنواع الرخام عند تركيبه فى المبانى فى شدة تماسكه مع المونة عند تركيبه مع زيادة التماسك بتعرضه لضوء الشمس</a:t>
            </a:r>
            <a:r>
              <a:rPr lang="en-US" sz="1400" dirty="0"/>
              <a:t>.</a:t>
            </a:r>
            <a:endParaRPr lang="ar-EG" sz="1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كسر"/>
          <p:cNvPicPr>
            <a:picLocks noChangeAspect="1" noChangeArrowheads="1"/>
          </p:cNvPicPr>
          <p:nvPr/>
        </p:nvPicPr>
        <p:blipFill>
          <a:blip r:embed="rId2" cstate="print">
            <a:clrChange>
              <a:clrFrom>
                <a:srgbClr val="FDFDFB"/>
              </a:clrFrom>
              <a:clrTo>
                <a:srgbClr val="FDFDFB">
                  <a:alpha val="0"/>
                </a:srgbClr>
              </a:clrTo>
            </a:clrChange>
          </a:blip>
          <a:srcRect l="14974" t="3333" r="12048"/>
          <a:stretch>
            <a:fillRect/>
          </a:stretch>
        </p:blipFill>
        <p:spPr bwMode="auto">
          <a:xfrm>
            <a:off x="6400800" y="0"/>
            <a:ext cx="3505200" cy="5034592"/>
          </a:xfrm>
          <a:prstGeom prst="rect">
            <a:avLst/>
          </a:prstGeom>
          <a:noFill/>
          <a:ln w="9525">
            <a:noFill/>
            <a:miter lim="800000"/>
            <a:headEnd/>
            <a:tailEnd/>
          </a:ln>
        </p:spPr>
      </p:pic>
      <p:sp>
        <p:nvSpPr>
          <p:cNvPr id="3" name="Rectangle 1"/>
          <p:cNvSpPr>
            <a:spLocks noChangeArrowheads="1"/>
          </p:cNvSpPr>
          <p:nvPr/>
        </p:nvSpPr>
        <p:spPr bwMode="auto">
          <a:xfrm>
            <a:off x="3429000" y="228600"/>
            <a:ext cx="2819400" cy="3323987"/>
          </a:xfrm>
          <a:prstGeom prst="rect">
            <a:avLst/>
          </a:prstGeom>
          <a:noFill/>
          <a:ln w="9525">
            <a:noFill/>
            <a:miter lim="800000"/>
            <a:headEnd/>
            <a:tailEnd/>
          </a:ln>
        </p:spPr>
        <p:txBody>
          <a:bodyPr wrap="square">
            <a:spAutoFit/>
          </a:bodyPr>
          <a:lstStyle/>
          <a:p>
            <a:pPr>
              <a:buFont typeface="Arial" pitchFamily="34" charset="0"/>
              <a:buChar char="•"/>
            </a:pPr>
            <a:r>
              <a:rPr lang="ar-EG" sz="1400" b="1" dirty="0">
                <a:latin typeface="Algerian" pitchFamily="82" charset="0"/>
              </a:rPr>
              <a:t>مميزات البلاط الإسمنتي</a:t>
            </a:r>
            <a:r>
              <a:rPr lang="ar-EG" sz="1400" dirty="0">
                <a:latin typeface="Algerian" pitchFamily="82" charset="0"/>
              </a:rPr>
              <a:t>:-</a:t>
            </a:r>
            <a:br>
              <a:rPr lang="ar-EG" sz="1400" dirty="0">
                <a:latin typeface="Algerian" pitchFamily="82" charset="0"/>
              </a:rPr>
            </a:br>
            <a:r>
              <a:rPr lang="ar-EG" sz="1400" dirty="0">
                <a:latin typeface="Algerian" pitchFamily="82" charset="0"/>
              </a:rPr>
              <a:t/>
            </a:r>
            <a:br>
              <a:rPr lang="ar-EG" sz="1400" dirty="0">
                <a:latin typeface="Algerian" pitchFamily="82" charset="0"/>
              </a:rPr>
            </a:br>
            <a:r>
              <a:rPr lang="ar-EG" sz="1400" dirty="0">
                <a:latin typeface="Algerian" pitchFamily="82" charset="0"/>
              </a:rPr>
              <a:t>- قوي , ويعتبر أقوى من السيراميك.</a:t>
            </a:r>
            <a:br>
              <a:rPr lang="ar-EG" sz="1400" dirty="0">
                <a:latin typeface="Algerian" pitchFamily="82" charset="0"/>
              </a:rPr>
            </a:br>
            <a:r>
              <a:rPr lang="ar-EG" sz="1400" dirty="0">
                <a:latin typeface="Algerian" pitchFamily="82" charset="0"/>
              </a:rPr>
              <a:t>- مقاوم للاحتكاك وعوامل البري , خصوصاً إذا تم تصنيعه بطريقة سليمة,</a:t>
            </a:r>
          </a:p>
          <a:p>
            <a:pPr>
              <a:buFont typeface="Arial" pitchFamily="34" charset="0"/>
              <a:buChar char="•"/>
            </a:pPr>
            <a:r>
              <a:rPr lang="ar-EG" sz="1400" dirty="0">
                <a:latin typeface="Algerian" pitchFamily="82" charset="0"/>
              </a:rPr>
              <a:t>ويعتبر أفضل من السيراميك في هذه الخاصية أيضاً.</a:t>
            </a:r>
            <a:br>
              <a:rPr lang="ar-EG" sz="1400" dirty="0">
                <a:latin typeface="Algerian" pitchFamily="82" charset="0"/>
              </a:rPr>
            </a:br>
            <a:r>
              <a:rPr lang="ar-EG" sz="1400" dirty="0">
                <a:latin typeface="Algerian" pitchFamily="82" charset="0"/>
              </a:rPr>
              <a:t>- يمكن أن يتم تركيبه بمناظر جمالية متعددة.</a:t>
            </a:r>
            <a:br>
              <a:rPr lang="ar-EG" sz="1400" dirty="0">
                <a:latin typeface="Algerian" pitchFamily="82" charset="0"/>
              </a:rPr>
            </a:br>
            <a:r>
              <a:rPr lang="ar-EG" sz="1400" dirty="0">
                <a:latin typeface="Algerian" pitchFamily="82" charset="0"/>
              </a:rPr>
              <a:t/>
            </a:r>
            <a:br>
              <a:rPr lang="ar-EG" sz="1400" dirty="0">
                <a:latin typeface="Algerian" pitchFamily="82" charset="0"/>
              </a:rPr>
            </a:br>
            <a:r>
              <a:rPr lang="ar-EG" sz="1400" dirty="0">
                <a:latin typeface="Algerian" pitchFamily="82" charset="0"/>
              </a:rPr>
              <a:t>* </a:t>
            </a:r>
            <a:r>
              <a:rPr lang="ar-EG" sz="1400" b="1" dirty="0">
                <a:latin typeface="Algerian" pitchFamily="82" charset="0"/>
              </a:rPr>
              <a:t>عيوب البلاط الإسمنتي:-</a:t>
            </a:r>
            <a:r>
              <a:rPr lang="ar-EG" sz="1400" dirty="0">
                <a:latin typeface="Algerian" pitchFamily="82" charset="0"/>
              </a:rPr>
              <a:t/>
            </a:r>
            <a:br>
              <a:rPr lang="ar-EG" sz="1400" dirty="0">
                <a:latin typeface="Algerian" pitchFamily="82" charset="0"/>
              </a:rPr>
            </a:br>
            <a:r>
              <a:rPr lang="ar-EG" sz="1400" dirty="0">
                <a:latin typeface="Algerian" pitchFamily="82" charset="0"/>
              </a:rPr>
              <a:t/>
            </a:r>
            <a:br>
              <a:rPr lang="ar-EG" sz="1400" dirty="0">
                <a:latin typeface="Algerian" pitchFamily="82" charset="0"/>
              </a:rPr>
            </a:br>
            <a:r>
              <a:rPr lang="ar-EG" sz="1400" dirty="0">
                <a:latin typeface="Algerian" pitchFamily="82" charset="0"/>
              </a:rPr>
              <a:t>عدم مقاومته للأحماض والأملاح ,لذلك لا يصلح في بلاطات المطابخ,أو المختبرات العلمية.</a:t>
            </a:r>
            <a:br>
              <a:rPr lang="ar-EG" sz="1400" dirty="0">
                <a:latin typeface="Algerian" pitchFamily="82" charset="0"/>
              </a:rPr>
            </a:br>
            <a:endParaRPr lang="en-US" sz="1400" dirty="0">
              <a:latin typeface="Algerian" pitchFamily="82" charset="0"/>
            </a:endParaRPr>
          </a:p>
        </p:txBody>
      </p:sp>
      <p:sp>
        <p:nvSpPr>
          <p:cNvPr id="4" name="Rectangle 34"/>
          <p:cNvSpPr txBox="1">
            <a:spLocks noChangeArrowheads="1"/>
          </p:cNvSpPr>
          <p:nvPr/>
        </p:nvSpPr>
        <p:spPr bwMode="auto">
          <a:xfrm>
            <a:off x="0" y="333375"/>
            <a:ext cx="3495675" cy="6524625"/>
          </a:xfrm>
          <a:prstGeom prst="rect">
            <a:avLst/>
          </a:prstGeom>
          <a:noFill/>
          <a:ln w="9525">
            <a:noFill/>
            <a:miter lim="800000"/>
            <a:headEnd/>
            <a:tailEnd/>
          </a:ln>
        </p:spPr>
        <p:txBody>
          <a:bodyPr/>
          <a:lstStyle/>
          <a:p>
            <a:pPr marL="342900" indent="-342900">
              <a:lnSpc>
                <a:spcPct val="80000"/>
              </a:lnSpc>
              <a:spcBef>
                <a:spcPct val="20000"/>
              </a:spcBef>
            </a:pPr>
            <a:r>
              <a:rPr lang="ar-EG" sz="1400" dirty="0">
                <a:latin typeface="Algerian" pitchFamily="82" charset="0"/>
              </a:rPr>
              <a:t>      1- يتم تجهيز الخلطة المكونة للبلاط.</a:t>
            </a:r>
            <a:br>
              <a:rPr lang="ar-EG" sz="1400" dirty="0">
                <a:latin typeface="Algerian" pitchFamily="82" charset="0"/>
              </a:rPr>
            </a:br>
            <a:r>
              <a:rPr lang="ar-EG" sz="1400" dirty="0">
                <a:latin typeface="Algerian" pitchFamily="82" charset="0"/>
              </a:rPr>
              <a:t>2- تصب الخلطة في قوالب , مع البدء بطبقة الوجه.</a:t>
            </a:r>
            <a:br>
              <a:rPr lang="ar-EG" sz="1400" dirty="0">
                <a:latin typeface="Algerian" pitchFamily="82" charset="0"/>
              </a:rPr>
            </a:br>
            <a:r>
              <a:rPr lang="ar-EG" sz="1400" dirty="0">
                <a:latin typeface="Algerian" pitchFamily="82" charset="0"/>
              </a:rPr>
              <a:t>3- تفرد الخلطة في قوالب.</a:t>
            </a:r>
            <a:br>
              <a:rPr lang="ar-EG" sz="1400" dirty="0">
                <a:latin typeface="Algerian" pitchFamily="82" charset="0"/>
              </a:rPr>
            </a:br>
            <a:r>
              <a:rPr lang="ar-EG" sz="1400" dirty="0">
                <a:latin typeface="Algerian" pitchFamily="82" charset="0"/>
              </a:rPr>
              <a:t>4- تصب طبقة البطن وتفرد.مع الرج عملية تفريغ فقاعات الهواء ولا يظهر   بها ثقوب </a:t>
            </a:r>
            <a:br>
              <a:rPr lang="ar-EG" sz="1400" dirty="0">
                <a:latin typeface="Algerian" pitchFamily="82" charset="0"/>
              </a:rPr>
            </a:br>
            <a:r>
              <a:rPr lang="ar-EG" sz="1400" dirty="0">
                <a:latin typeface="Algerian" pitchFamily="82" charset="0"/>
              </a:rPr>
              <a:t>5- يتم ضغط المكونات المصبوبة بما يعادل 250 بار تقريباً.الطبقة التانية جافة تمتص المياه من الطبقة الأولى وبالضغط يتم امتصاص المياه</a:t>
            </a:r>
            <a:br>
              <a:rPr lang="ar-EG" sz="1400" dirty="0">
                <a:latin typeface="Algerian" pitchFamily="82" charset="0"/>
              </a:rPr>
            </a:br>
            <a:r>
              <a:rPr lang="ar-EG" sz="1400" dirty="0">
                <a:latin typeface="Algerian" pitchFamily="82" charset="0"/>
              </a:rPr>
              <a:t>6- ثم تخرج البلاطات من قوالب وتترك لتجف , ويجب معالجتها ورشها بالمياه لمدة 72 ساعة.</a:t>
            </a:r>
            <a:br>
              <a:rPr lang="ar-EG" sz="1400" dirty="0">
                <a:latin typeface="Algerian" pitchFamily="82" charset="0"/>
              </a:rPr>
            </a:br>
            <a:r>
              <a:rPr lang="ar-EG" sz="1400" dirty="0">
                <a:latin typeface="Algerian" pitchFamily="82" charset="0"/>
              </a:rPr>
              <a:t>7- تبدأ عملية تنعيم البلاطة , وتتم بواسطة خمسة أنواع من أحجار البردخة , يبدأ التنعيم بأخشنها ثم بالأنعم فالأنعم , وتستمر البردخة حتى الوصول إلى الشكل الأكثر نعومة لسطح البلاطة.</a:t>
            </a:r>
            <a:br>
              <a:rPr lang="ar-EG" sz="1400" dirty="0">
                <a:latin typeface="Algerian" pitchFamily="82" charset="0"/>
              </a:rPr>
            </a:br>
            <a:r>
              <a:rPr lang="ar-EG" sz="1400" dirty="0">
                <a:latin typeface="Algerian" pitchFamily="82" charset="0"/>
              </a:rPr>
              <a:t>8- يتم حف جوانب البلاطة بزاوية 45 درجة , وبعمق 1مم وذلك للمساعدة على استقامة المسافات بين البلاطات.</a:t>
            </a:r>
            <a:br>
              <a:rPr lang="ar-EG" sz="1400" dirty="0">
                <a:latin typeface="Algerian" pitchFamily="82" charset="0"/>
              </a:rPr>
            </a:br>
            <a:r>
              <a:rPr lang="ar-EG" sz="1400" dirty="0">
                <a:latin typeface="Algerian" pitchFamily="82" charset="0"/>
              </a:rPr>
              <a:t>9- تترك البلاطة 21 يوم على الأقل قبل استخدامها , وذلك حتى يصل البلاط إلى القوة المطلوبة .</a:t>
            </a:r>
            <a:br>
              <a:rPr lang="ar-EG" sz="1400" dirty="0">
                <a:latin typeface="Algerian" pitchFamily="82" charset="0"/>
              </a:rPr>
            </a:br>
            <a:r>
              <a:rPr lang="ar-EG" sz="1400" dirty="0">
                <a:latin typeface="Algerian" pitchFamily="82" charset="0"/>
              </a:rPr>
              <a:t/>
            </a:r>
            <a:br>
              <a:rPr lang="ar-EG" sz="1400" dirty="0">
                <a:latin typeface="Algerian" pitchFamily="82" charset="0"/>
              </a:rPr>
            </a:br>
            <a:endParaRPr lang="en-US" sz="1400" dirty="0">
              <a:latin typeface="Algerian" pitchFamily="82" charset="0"/>
            </a:endParaRPr>
          </a:p>
        </p:txBody>
      </p:sp>
      <p:sp>
        <p:nvSpPr>
          <p:cNvPr id="5" name="TextBox 2"/>
          <p:cNvSpPr txBox="1">
            <a:spLocks noChangeArrowheads="1"/>
          </p:cNvSpPr>
          <p:nvPr/>
        </p:nvSpPr>
        <p:spPr bwMode="auto">
          <a:xfrm>
            <a:off x="0" y="0"/>
            <a:ext cx="3276600" cy="307777"/>
          </a:xfrm>
          <a:prstGeom prst="rect">
            <a:avLst/>
          </a:prstGeom>
          <a:noFill/>
          <a:ln w="9525">
            <a:noFill/>
            <a:miter lim="800000"/>
            <a:headEnd/>
            <a:tailEnd/>
          </a:ln>
        </p:spPr>
        <p:txBody>
          <a:bodyPr>
            <a:spAutoFit/>
          </a:bodyPr>
          <a:lstStyle/>
          <a:p>
            <a:r>
              <a:rPr lang="ar-EG" sz="1400" b="1" dirty="0"/>
              <a:t>عملية التصنبيع:-</a:t>
            </a:r>
          </a:p>
        </p:txBody>
      </p:sp>
      <p:sp>
        <p:nvSpPr>
          <p:cNvPr id="9" name="Rectangle 34"/>
          <p:cNvSpPr txBox="1">
            <a:spLocks noChangeArrowheads="1"/>
          </p:cNvSpPr>
          <p:nvPr/>
        </p:nvSpPr>
        <p:spPr bwMode="auto">
          <a:xfrm>
            <a:off x="0" y="3941762"/>
            <a:ext cx="6361113" cy="5832475"/>
          </a:xfrm>
          <a:prstGeom prst="rect">
            <a:avLst/>
          </a:prstGeom>
          <a:noFill/>
          <a:ln w="9525">
            <a:noFill/>
            <a:miter lim="800000"/>
            <a:headEnd/>
            <a:tailEnd/>
          </a:ln>
        </p:spPr>
        <p:txBody>
          <a:bodyPr/>
          <a:lstStyle/>
          <a:p>
            <a:pPr marL="342900" indent="-342900">
              <a:lnSpc>
                <a:spcPct val="80000"/>
              </a:lnSpc>
              <a:spcBef>
                <a:spcPct val="20000"/>
              </a:spcBef>
              <a:buFont typeface="Arial" pitchFamily="34" charset="0"/>
              <a:buChar char="•"/>
            </a:pPr>
            <a:r>
              <a:rPr lang="ar-SA" sz="1400" dirty="0">
                <a:latin typeface="Algerian" pitchFamily="82" charset="0"/>
              </a:rPr>
              <a:t>البلاط المتداخل هو نوع من أنواع البلاط يصنع من الخرسانة بسمك من 6-8 سم بقوة450 </a:t>
            </a:r>
            <a:r>
              <a:rPr lang="en-US" sz="1400" dirty="0">
                <a:latin typeface="Algerian" pitchFamily="82" charset="0"/>
              </a:rPr>
              <a:t>B</a:t>
            </a:r>
            <a:r>
              <a:rPr lang="ar-SA" sz="1400" dirty="0">
                <a:latin typeface="Algerian" pitchFamily="82" charset="0"/>
              </a:rPr>
              <a:t> على هــيــئـــة أشكـــال هـــندسية متنوعة حيث يجفف بالبخار داخل حجر خاصة، ويتم تركـيــبه بطريقــة التعشـيق (أو التداخل ). </a:t>
            </a:r>
          </a:p>
          <a:p>
            <a:pPr marL="342900" indent="-342900">
              <a:lnSpc>
                <a:spcPct val="80000"/>
              </a:lnSpc>
              <a:spcBef>
                <a:spcPct val="20000"/>
              </a:spcBef>
              <a:buFont typeface="Arial" pitchFamily="34" charset="0"/>
              <a:buChar char="•"/>
            </a:pPr>
            <a:r>
              <a:rPr lang="ar-SA" sz="1400" dirty="0">
                <a:latin typeface="Algerian" pitchFamily="82" charset="0"/>
              </a:rPr>
              <a:t>يستعمل البلاط المتداخل لرصف الطرق والممرات ومواقف السيارات، ويتميز البلاط المتداخل بقدرته الكبيرة على تحمل الضغوط والأحمال العالية، ومقاومته الشديدة للتآكل، مما يجعله مناسباً للتطبيقات القاسية مثل المطارات ومحطات الوقود والشوارع.. وغيرها.</a:t>
            </a:r>
            <a:endParaRPr lang="ar-EG" sz="1400" dirty="0">
              <a:latin typeface="Algerian" pitchFamily="82" charset="0"/>
            </a:endParaRPr>
          </a:p>
          <a:p>
            <a:pPr marL="342900" indent="-342900">
              <a:lnSpc>
                <a:spcPct val="80000"/>
              </a:lnSpc>
              <a:spcBef>
                <a:spcPct val="20000"/>
              </a:spcBef>
              <a:buFont typeface="Arial" pitchFamily="34" charset="0"/>
              <a:buChar char="•"/>
            </a:pPr>
            <a:endParaRPr lang="ar-SA" sz="1400" dirty="0">
              <a:latin typeface="Algerian" pitchFamily="82" charset="0"/>
            </a:endParaRPr>
          </a:p>
          <a:p>
            <a:pPr marL="342900" indent="-342900">
              <a:lnSpc>
                <a:spcPct val="80000"/>
              </a:lnSpc>
              <a:spcBef>
                <a:spcPct val="20000"/>
              </a:spcBef>
            </a:pPr>
            <a:r>
              <a:rPr lang="ar-SA" sz="1400" b="1" dirty="0">
                <a:solidFill>
                  <a:schemeClr val="accent2"/>
                </a:solidFill>
                <a:latin typeface="Algerian" pitchFamily="82" charset="0"/>
              </a:rPr>
              <a:t>استخدامات البلاط المتداخل:</a:t>
            </a:r>
          </a:p>
          <a:p>
            <a:pPr marL="342900" indent="-342900">
              <a:lnSpc>
                <a:spcPct val="80000"/>
              </a:lnSpc>
              <a:spcBef>
                <a:spcPct val="20000"/>
              </a:spcBef>
            </a:pPr>
            <a:r>
              <a:rPr lang="ar-SA" sz="1400" dirty="0">
                <a:latin typeface="Algerian" pitchFamily="82" charset="0"/>
              </a:rPr>
              <a:t>- تنظيم وتزيين المساحات المحاذية المنازل والفلل.</a:t>
            </a:r>
            <a:br>
              <a:rPr lang="ar-SA" sz="1400" dirty="0">
                <a:latin typeface="Algerian" pitchFamily="82" charset="0"/>
              </a:rPr>
            </a:br>
            <a:r>
              <a:rPr lang="ar-SA" sz="1400" dirty="0">
                <a:latin typeface="Algerian" pitchFamily="82" charset="0"/>
              </a:rPr>
              <a:t>- تزيين الحدائق و الممرات .</a:t>
            </a:r>
            <a:br>
              <a:rPr lang="ar-SA" sz="1400" dirty="0">
                <a:latin typeface="Algerian" pitchFamily="82" charset="0"/>
              </a:rPr>
            </a:br>
            <a:r>
              <a:rPr lang="ar-SA" sz="1400" dirty="0">
                <a:latin typeface="Algerian" pitchFamily="82" charset="0"/>
              </a:rPr>
              <a:t>- رصف ممرات المشاة ومواقع الانتظار.</a:t>
            </a:r>
            <a:br>
              <a:rPr lang="ar-SA" sz="1400" dirty="0">
                <a:latin typeface="Algerian" pitchFamily="82" charset="0"/>
              </a:rPr>
            </a:br>
            <a:r>
              <a:rPr lang="ar-SA" sz="1400" dirty="0">
                <a:latin typeface="Algerian" pitchFamily="82" charset="0"/>
              </a:rPr>
              <a:t>- رصف أماكن الخدمات العامة.</a:t>
            </a:r>
            <a:br>
              <a:rPr lang="ar-SA" sz="1400" dirty="0">
                <a:latin typeface="Algerian" pitchFamily="82" charset="0"/>
              </a:rPr>
            </a:br>
            <a:r>
              <a:rPr lang="ar-SA" sz="1400" dirty="0">
                <a:latin typeface="Algerian" pitchFamily="82" charset="0"/>
              </a:rPr>
              <a:t>- رصف الطرقات، مواقف السيارات ومحطات تعبئة الوقود .</a:t>
            </a:r>
            <a:br>
              <a:rPr lang="ar-SA" sz="1400" dirty="0">
                <a:latin typeface="Algerian" pitchFamily="82" charset="0"/>
              </a:rPr>
            </a:br>
            <a:r>
              <a:rPr lang="ar-SA" sz="1400" dirty="0">
                <a:latin typeface="Algerian" pitchFamily="82" charset="0"/>
              </a:rPr>
              <a:t>- رصف المساحات المفتوحة الخاصة بالصناعات الثقيلة، الموانئ والمخازن. </a:t>
            </a:r>
          </a:p>
          <a:p>
            <a:pPr marL="342900" indent="-342900">
              <a:lnSpc>
                <a:spcPct val="80000"/>
              </a:lnSpc>
              <a:spcBef>
                <a:spcPct val="20000"/>
              </a:spcBef>
              <a:buFont typeface="Arial" pitchFamily="34" charset="0"/>
              <a:buChar char="•"/>
            </a:pPr>
            <a:endParaRPr lang="ar-SA" sz="1400" dirty="0"/>
          </a:p>
        </p:txBody>
      </p:sp>
      <p:sp>
        <p:nvSpPr>
          <p:cNvPr id="10" name="Rectangle 9"/>
          <p:cNvSpPr/>
          <p:nvPr/>
        </p:nvSpPr>
        <p:spPr>
          <a:xfrm>
            <a:off x="4076499" y="3408362"/>
            <a:ext cx="2023310" cy="307777"/>
          </a:xfrm>
          <a:prstGeom prst="rect">
            <a:avLst/>
          </a:prstGeom>
        </p:spPr>
        <p:txBody>
          <a:bodyPr wrap="none">
            <a:spAutoFit/>
          </a:bodyPr>
          <a:lstStyle/>
          <a:p>
            <a:pPr fontAlgn="auto">
              <a:spcBef>
                <a:spcPts val="0"/>
              </a:spcBef>
              <a:spcAft>
                <a:spcPts val="0"/>
              </a:spcAft>
              <a:defRPr/>
            </a:pPr>
            <a:r>
              <a:rPr lang="ar-EG" sz="1400" b="1" dirty="0">
                <a:ln w="12700">
                  <a:solidFill>
                    <a:schemeClr val="tx2">
                      <a:satMod val="155000"/>
                    </a:schemeClr>
                  </a:solidFill>
                  <a:prstDash val="solid"/>
                </a:ln>
                <a:solidFill>
                  <a:schemeClr val="bg2">
                    <a:tint val="85000"/>
                    <a:satMod val="155000"/>
                  </a:schemeClr>
                </a:solidFill>
                <a:latin typeface="+mn-lt"/>
                <a:cs typeface="+mn-cs"/>
              </a:rPr>
              <a:t>2-5-بلاط الأنترلوك(اامتداخل):-</a:t>
            </a:r>
            <a:endParaRPr lang="ar-EG" sz="1400" dirty="0">
              <a:latin typeface="+mn-lt"/>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4953000" y="0"/>
            <a:ext cx="4953000" cy="2031325"/>
          </a:xfrm>
          <a:prstGeom prst="rect">
            <a:avLst/>
          </a:prstGeom>
          <a:noFill/>
          <a:ln w="9525">
            <a:noFill/>
            <a:miter lim="800000"/>
            <a:headEnd/>
            <a:tailEnd/>
          </a:ln>
        </p:spPr>
        <p:txBody>
          <a:bodyPr>
            <a:spAutoFit/>
          </a:bodyPr>
          <a:lstStyle/>
          <a:p>
            <a:r>
              <a:rPr lang="ar-SA" sz="1400" dirty="0">
                <a:latin typeface="Algerian" pitchFamily="82" charset="0"/>
              </a:rPr>
              <a:t>وهذه بعض الانواع الأخرى من البلاط:</a:t>
            </a:r>
          </a:p>
          <a:p>
            <a:r>
              <a:rPr lang="ar-SA" sz="1400" dirty="0">
                <a:solidFill>
                  <a:srgbClr val="FF66CC"/>
                </a:solidFill>
                <a:latin typeface="Algerian" pitchFamily="82" charset="0"/>
              </a:rPr>
              <a:t>-</a:t>
            </a:r>
            <a:endParaRPr lang="ar-EG" sz="1400" dirty="0">
              <a:solidFill>
                <a:srgbClr val="FF66CC"/>
              </a:solidFill>
              <a:latin typeface="Algerian" pitchFamily="82" charset="0"/>
            </a:endParaRPr>
          </a:p>
          <a:p>
            <a:r>
              <a:rPr lang="ar-SA" sz="1400" dirty="0">
                <a:latin typeface="Algerian" pitchFamily="82" charset="0"/>
              </a:rPr>
              <a:t>عازل للصوت ويثبت باللصق</a:t>
            </a:r>
          </a:p>
          <a:p>
            <a:endParaRPr lang="ar-SA" sz="1400" dirty="0">
              <a:latin typeface="Algerian" pitchFamily="82" charset="0"/>
            </a:endParaRPr>
          </a:p>
          <a:p>
            <a:r>
              <a:rPr lang="ar-SA" sz="1400" dirty="0">
                <a:latin typeface="Algerian" pitchFamily="82" charset="0"/>
              </a:rPr>
              <a:t>يثبت بالمواد الكيماوية </a:t>
            </a:r>
          </a:p>
          <a:p>
            <a:r>
              <a:rPr lang="ar-SA" sz="1400" dirty="0">
                <a:solidFill>
                  <a:srgbClr val="FF66CC"/>
                </a:solidFill>
                <a:latin typeface="Algerian" pitchFamily="82" charset="0"/>
              </a:rPr>
              <a:t>:</a:t>
            </a:r>
            <a:r>
              <a:rPr lang="ar-SA" sz="1400" dirty="0">
                <a:latin typeface="Algerian" pitchFamily="82" charset="0"/>
              </a:rPr>
              <a:t> </a:t>
            </a:r>
          </a:p>
          <a:p>
            <a:endParaRPr lang="ar-EG" sz="1400" dirty="0">
              <a:latin typeface="Algerian" pitchFamily="82" charset="0"/>
            </a:endParaRPr>
          </a:p>
          <a:p>
            <a:r>
              <a:rPr lang="ar-SA" sz="1400" dirty="0">
                <a:latin typeface="Algerian" pitchFamily="82" charset="0"/>
              </a:rPr>
              <a:t>يلصق بالبتومين على البلاط الأسمنتي</a:t>
            </a:r>
            <a:r>
              <a:rPr lang="ar-EG" sz="1400" dirty="0">
                <a:latin typeface="Algerian" pitchFamily="82" charset="0"/>
              </a:rPr>
              <a:t/>
            </a:r>
            <a:br>
              <a:rPr lang="ar-EG" sz="1400" dirty="0">
                <a:latin typeface="Algerian" pitchFamily="82" charset="0"/>
              </a:rPr>
            </a:br>
            <a:endParaRPr lang="ar-EG" sz="1400" dirty="0"/>
          </a:p>
        </p:txBody>
      </p:sp>
      <p:sp>
        <p:nvSpPr>
          <p:cNvPr id="16" name="Rectangle 15"/>
          <p:cNvSpPr/>
          <p:nvPr/>
        </p:nvSpPr>
        <p:spPr>
          <a:xfrm>
            <a:off x="8625541" y="228600"/>
            <a:ext cx="1098378" cy="307777"/>
          </a:xfrm>
          <a:prstGeom prst="rect">
            <a:avLst/>
          </a:prstGeom>
        </p:spPr>
        <p:txBody>
          <a:bodyPr wrap="none">
            <a:spAutoFit/>
          </a:bodyPr>
          <a:lstStyle/>
          <a:p>
            <a:pPr fontAlgn="auto">
              <a:spcBef>
                <a:spcPts val="0"/>
              </a:spcBef>
              <a:spcAft>
                <a:spcPts val="0"/>
              </a:spcAft>
              <a:defRPr/>
            </a:pPr>
            <a:r>
              <a:rPr lang="ar-EG" sz="1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rPr>
              <a:t>2-6-تيل فوم :-</a:t>
            </a:r>
            <a:endParaRPr lang="ar-EG" sz="1400" dirty="0">
              <a:latin typeface="+mn-lt"/>
              <a:cs typeface="+mn-cs"/>
            </a:endParaRPr>
          </a:p>
        </p:txBody>
      </p:sp>
      <p:sp>
        <p:nvSpPr>
          <p:cNvPr id="17" name="Rectangle 16"/>
          <p:cNvSpPr/>
          <p:nvPr/>
        </p:nvSpPr>
        <p:spPr>
          <a:xfrm>
            <a:off x="8686800" y="685800"/>
            <a:ext cx="1085554" cy="307777"/>
          </a:xfrm>
          <a:prstGeom prst="rect">
            <a:avLst/>
          </a:prstGeom>
        </p:spPr>
        <p:txBody>
          <a:bodyPr wrap="none">
            <a:spAutoFit/>
          </a:bodyPr>
          <a:lstStyle/>
          <a:p>
            <a:pPr fontAlgn="auto">
              <a:spcBef>
                <a:spcPts val="0"/>
              </a:spcBef>
              <a:spcAft>
                <a:spcPts val="0"/>
              </a:spcAft>
              <a:defRPr/>
            </a:pPr>
            <a:r>
              <a:rPr lang="ar-EG" sz="1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rPr>
              <a:t>2-7-أزمالدو :-</a:t>
            </a:r>
            <a:endParaRPr lang="ar-EG" sz="1400" dirty="0">
              <a:latin typeface="+mn-lt"/>
              <a:cs typeface="+mn-cs"/>
            </a:endParaRPr>
          </a:p>
        </p:txBody>
      </p:sp>
      <p:sp>
        <p:nvSpPr>
          <p:cNvPr id="18" name="Rectangle 17"/>
          <p:cNvSpPr/>
          <p:nvPr/>
        </p:nvSpPr>
        <p:spPr>
          <a:xfrm>
            <a:off x="8763000" y="1219200"/>
            <a:ext cx="1090362" cy="307777"/>
          </a:xfrm>
          <a:prstGeom prst="rect">
            <a:avLst/>
          </a:prstGeom>
        </p:spPr>
        <p:txBody>
          <a:bodyPr wrap="none">
            <a:spAutoFit/>
          </a:bodyPr>
          <a:lstStyle/>
          <a:p>
            <a:pPr fontAlgn="auto">
              <a:spcBef>
                <a:spcPts val="0"/>
              </a:spcBef>
              <a:spcAft>
                <a:spcPts val="0"/>
              </a:spcAft>
              <a:defRPr/>
            </a:pPr>
            <a:r>
              <a:rPr lang="ar-EG" sz="1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rPr>
              <a:t>2-8-كانلتكس:-</a:t>
            </a:r>
            <a:endParaRPr lang="ar-EG" sz="1400" dirty="0">
              <a:latin typeface="+mn-lt"/>
              <a:cs typeface="+mn-cs"/>
            </a:endParaRPr>
          </a:p>
        </p:txBody>
      </p:sp>
      <p:pic>
        <p:nvPicPr>
          <p:cNvPr id="19" name="Picture 37" descr="Click here for Tile full design view"/>
          <p:cNvPicPr>
            <a:picLocks noChangeAspect="1" noChangeArrowheads="1"/>
          </p:cNvPicPr>
          <p:nvPr/>
        </p:nvPicPr>
        <p:blipFill>
          <a:blip r:embed="rId2" cstate="print"/>
          <a:srcRect/>
          <a:stretch>
            <a:fillRect/>
          </a:stretch>
        </p:blipFill>
        <p:spPr bwMode="auto">
          <a:xfrm>
            <a:off x="8686800" y="1925638"/>
            <a:ext cx="1174750" cy="1371600"/>
          </a:xfrm>
          <a:prstGeom prst="rect">
            <a:avLst/>
          </a:prstGeom>
          <a:noFill/>
          <a:ln w="9525">
            <a:noFill/>
            <a:miter lim="800000"/>
            <a:headEnd/>
            <a:tailEnd/>
          </a:ln>
        </p:spPr>
      </p:pic>
      <p:pic>
        <p:nvPicPr>
          <p:cNvPr id="20" name="Picture 41" descr="Octagonal_tile"/>
          <p:cNvPicPr>
            <a:picLocks noChangeAspect="1" noChangeArrowheads="1"/>
          </p:cNvPicPr>
          <p:nvPr/>
        </p:nvPicPr>
        <p:blipFill>
          <a:blip r:embed="rId3" cstate="print"/>
          <a:srcRect/>
          <a:stretch>
            <a:fillRect/>
          </a:stretch>
        </p:blipFill>
        <p:spPr bwMode="auto">
          <a:xfrm>
            <a:off x="7315200" y="1905000"/>
            <a:ext cx="1360488" cy="1447800"/>
          </a:xfrm>
          <a:prstGeom prst="rect">
            <a:avLst/>
          </a:prstGeom>
          <a:noFill/>
          <a:ln w="9525">
            <a:noFill/>
            <a:miter lim="800000"/>
            <a:headEnd/>
            <a:tailEnd/>
          </a:ln>
        </p:spPr>
      </p:pic>
      <p:pic>
        <p:nvPicPr>
          <p:cNvPr id="21" name="Picture 34" descr="Click here for Tile full design view"/>
          <p:cNvPicPr>
            <a:picLocks noChangeAspect="1" noChangeArrowheads="1"/>
          </p:cNvPicPr>
          <p:nvPr/>
        </p:nvPicPr>
        <p:blipFill>
          <a:blip r:embed="rId4" cstate="print"/>
          <a:srcRect/>
          <a:stretch>
            <a:fillRect/>
          </a:stretch>
        </p:blipFill>
        <p:spPr bwMode="auto">
          <a:xfrm>
            <a:off x="8675687" y="3505200"/>
            <a:ext cx="1230313" cy="1436688"/>
          </a:xfrm>
          <a:prstGeom prst="rect">
            <a:avLst/>
          </a:prstGeom>
          <a:noFill/>
          <a:ln w="9525">
            <a:noFill/>
            <a:miter lim="800000"/>
            <a:headEnd/>
            <a:tailEnd/>
          </a:ln>
        </p:spPr>
      </p:pic>
      <p:sp>
        <p:nvSpPr>
          <p:cNvPr id="22" name="TextBox 13"/>
          <p:cNvSpPr txBox="1">
            <a:spLocks noChangeArrowheads="1"/>
          </p:cNvSpPr>
          <p:nvPr/>
        </p:nvSpPr>
        <p:spPr bwMode="auto">
          <a:xfrm>
            <a:off x="8915400" y="3048000"/>
            <a:ext cx="990600" cy="307777"/>
          </a:xfrm>
          <a:prstGeom prst="rect">
            <a:avLst/>
          </a:prstGeom>
          <a:noFill/>
          <a:ln w="9525">
            <a:noFill/>
            <a:miter lim="800000"/>
            <a:headEnd/>
            <a:tailEnd/>
          </a:ln>
        </p:spPr>
        <p:txBody>
          <a:bodyPr>
            <a:spAutoFit/>
          </a:bodyPr>
          <a:lstStyle/>
          <a:p>
            <a:r>
              <a:rPr lang="ar-EG" sz="1400"/>
              <a:t>شعاع</a:t>
            </a:r>
          </a:p>
        </p:txBody>
      </p:sp>
      <p:sp>
        <p:nvSpPr>
          <p:cNvPr id="23" name="TextBox 14"/>
          <p:cNvSpPr txBox="1">
            <a:spLocks noChangeArrowheads="1"/>
          </p:cNvSpPr>
          <p:nvPr/>
        </p:nvSpPr>
        <p:spPr bwMode="auto">
          <a:xfrm>
            <a:off x="8675687" y="4876800"/>
            <a:ext cx="914400" cy="307777"/>
          </a:xfrm>
          <a:prstGeom prst="rect">
            <a:avLst/>
          </a:prstGeom>
          <a:noFill/>
          <a:ln w="9525">
            <a:noFill/>
            <a:miter lim="800000"/>
            <a:headEnd/>
            <a:tailEnd/>
          </a:ln>
        </p:spPr>
        <p:txBody>
          <a:bodyPr>
            <a:spAutoFit/>
          </a:bodyPr>
          <a:lstStyle/>
          <a:p>
            <a:r>
              <a:rPr lang="ar-EG" sz="1400"/>
              <a:t>مشطوف</a:t>
            </a:r>
          </a:p>
        </p:txBody>
      </p:sp>
      <p:sp>
        <p:nvSpPr>
          <p:cNvPr id="24" name="TextBox 15"/>
          <p:cNvSpPr txBox="1">
            <a:spLocks noChangeArrowheads="1"/>
          </p:cNvSpPr>
          <p:nvPr/>
        </p:nvSpPr>
        <p:spPr bwMode="auto">
          <a:xfrm>
            <a:off x="7543800" y="3276600"/>
            <a:ext cx="762000" cy="307777"/>
          </a:xfrm>
          <a:prstGeom prst="rect">
            <a:avLst/>
          </a:prstGeom>
          <a:noFill/>
          <a:ln w="9525">
            <a:noFill/>
            <a:miter lim="800000"/>
            <a:headEnd/>
            <a:tailEnd/>
          </a:ln>
        </p:spPr>
        <p:txBody>
          <a:bodyPr>
            <a:spAutoFit/>
          </a:bodyPr>
          <a:lstStyle/>
          <a:p>
            <a:r>
              <a:rPr lang="ar-EG" sz="1400"/>
              <a:t>مثمن</a:t>
            </a:r>
          </a:p>
        </p:txBody>
      </p:sp>
      <p:sp>
        <p:nvSpPr>
          <p:cNvPr id="25" name="Rectangle 24"/>
          <p:cNvSpPr/>
          <p:nvPr/>
        </p:nvSpPr>
        <p:spPr>
          <a:xfrm>
            <a:off x="304800" y="0"/>
            <a:ext cx="6813550" cy="2031325"/>
          </a:xfrm>
          <a:prstGeom prst="rect">
            <a:avLst/>
          </a:prstGeom>
        </p:spPr>
        <p:txBody>
          <a:bodyPr wrap="square">
            <a:spAutoFit/>
          </a:bodyPr>
          <a:lstStyle/>
          <a:p>
            <a:pPr fontAlgn="auto">
              <a:spcBef>
                <a:spcPts val="0"/>
              </a:spcBef>
              <a:spcAft>
                <a:spcPts val="0"/>
              </a:spcAft>
              <a:defRPr/>
            </a:pP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ثالثا :</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-الأرضيات الخشبية</a:t>
            </a: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 </a:t>
            </a:r>
          </a:p>
          <a:p>
            <a:pPr fontAlgn="auto">
              <a:spcBef>
                <a:spcPts val="0"/>
              </a:spcBef>
              <a:spcAft>
                <a:spcPts val="0"/>
              </a:spcAft>
              <a:defRPr/>
            </a:pPr>
            <a:r>
              <a:rPr lang="ar-SA" sz="1400" dirty="0">
                <a:latin typeface="+mn-lt"/>
                <a:cs typeface="+mn-cs"/>
              </a:rPr>
              <a:t>قد تستعمل الأشجار في الرصف ، ولإجرائها ينتخب الخشب المتين المقاوم للرطوبة والعفن مثل الجميز والسنط والسرسوع. فتختار منه السيقان التي لا يقل قطرها عن 20 سم وتقطع أجزاء سمكها 10-15 سم ثم يغمر القطع السفلي في إحدى مركبات الفينول أو ورنيش شفاف ليظهر لون الخشب الطبيعي وحتى تتكون طبقة عازلة فوق سطح الخشب تمنع تسرب الفطريات والبكتيريا التي تسبب تعفن الخشب وتآكله ، ولإجراء عملية الرصف ترص هذه القطع بعد معاملتها متجاورة على مسافات مناسبة ليسهل المشي عليها ثم تملأ الفراغات بينها في حالة رصف المشايات بالحصى أو الطمى أو بالنباتات المسطحات. ويختلف عرض المشايات ونوع المواد المستخدمة في أرضيتها حسب نوع الحديقة ومساحتها وحسب طراز الحديقة وتصميمها ويفضل أن تكون المشايات في الحدائق العامة منحنية وتشعر الإنسان باتساع الحديقة </a:t>
            </a:r>
            <a:r>
              <a:rPr lang="ar-EG" sz="1400" dirty="0">
                <a:latin typeface="+mn-lt"/>
                <a:cs typeface="+mn-cs"/>
              </a:rPr>
              <a:t>.</a:t>
            </a:r>
            <a:endParaRPr lang="ar-EG" sz="1400" b="1" u="sng" dirty="0">
              <a:latin typeface="+mn-lt"/>
              <a:cs typeface="+mn-cs"/>
            </a:endParaRPr>
          </a:p>
        </p:txBody>
      </p:sp>
      <p:sp>
        <p:nvSpPr>
          <p:cNvPr id="26" name="Rectangle 25"/>
          <p:cNvSpPr/>
          <p:nvPr/>
        </p:nvSpPr>
        <p:spPr>
          <a:xfrm>
            <a:off x="1600200" y="1981200"/>
            <a:ext cx="5365750" cy="954107"/>
          </a:xfrm>
          <a:prstGeom prst="rect">
            <a:avLst/>
          </a:prstGeom>
        </p:spPr>
        <p:txBody>
          <a:bodyPr>
            <a:spAutoFit/>
          </a:bodyPr>
          <a:lstStyle/>
          <a:p>
            <a:pPr fontAlgn="auto">
              <a:spcBef>
                <a:spcPts val="0"/>
              </a:spcBef>
              <a:spcAft>
                <a:spcPts val="0"/>
              </a:spcAft>
              <a:defRPr/>
            </a:pPr>
            <a:r>
              <a:rPr lang="ar-EG" sz="1400" b="1" dirty="0">
                <a:latin typeface="Arial" pitchFamily="34" charset="0"/>
                <a:cs typeface="+mn-cs"/>
              </a:rPr>
              <a:t>أ</a:t>
            </a:r>
            <a:r>
              <a:rPr lang="ar-SA" sz="1400" b="1" dirty="0">
                <a:latin typeface="Arial" pitchFamily="34" charset="0"/>
                <a:cs typeface="+mn-cs"/>
              </a:rPr>
              <a:t>نواع </a:t>
            </a:r>
            <a:r>
              <a:rPr lang="ar-EG" sz="1400" b="1" dirty="0">
                <a:latin typeface="Arial" pitchFamily="34" charset="0"/>
                <a:cs typeface="+mn-cs"/>
              </a:rPr>
              <a:t>الأرضيات الخشبية :</a:t>
            </a:r>
            <a:r>
              <a:rPr lang="ar-SA" sz="1400" dirty="0">
                <a:latin typeface="+mn-lt"/>
                <a:cs typeface="+mn-cs"/>
              </a:rPr>
              <a:t/>
            </a:r>
            <a:br>
              <a:rPr lang="ar-SA" sz="1400" dirty="0">
                <a:latin typeface="+mn-lt"/>
                <a:cs typeface="+mn-cs"/>
              </a:rPr>
            </a:br>
            <a:r>
              <a:rPr lang="ar-SA" sz="1400" dirty="0">
                <a:latin typeface="+mn-lt"/>
                <a:cs typeface="+mn-cs"/>
              </a:rPr>
              <a:t>1- أرضيات خشبية من ألواح موسكي مفرزة تسمى بالأرضيات السويد</a:t>
            </a:r>
            <a:br>
              <a:rPr lang="ar-SA" sz="1400" dirty="0">
                <a:latin typeface="+mn-lt"/>
                <a:cs typeface="+mn-cs"/>
              </a:rPr>
            </a:br>
            <a:r>
              <a:rPr lang="ar-SA" sz="1400" dirty="0">
                <a:latin typeface="+mn-lt"/>
                <a:cs typeface="+mn-cs"/>
              </a:rPr>
              <a:t>2- أرضيات خشبية من باركيه مسمار</a:t>
            </a:r>
            <a:endParaRPr lang="ar-EG" sz="1400" dirty="0">
              <a:latin typeface="+mn-lt"/>
              <a:cs typeface="+mn-cs"/>
            </a:endParaRPr>
          </a:p>
          <a:p>
            <a:pPr fontAlgn="auto">
              <a:spcBef>
                <a:spcPts val="0"/>
              </a:spcBef>
              <a:spcAft>
                <a:spcPts val="0"/>
              </a:spcAft>
              <a:defRPr/>
            </a:pPr>
            <a:r>
              <a:rPr lang="ar-EG" sz="1400" dirty="0">
                <a:latin typeface="+mn-lt"/>
                <a:cs typeface="+mn-cs"/>
              </a:rPr>
              <a:t> 3-</a:t>
            </a:r>
            <a:r>
              <a:rPr lang="ar-SA" sz="1400" dirty="0">
                <a:latin typeface="+mn-lt"/>
                <a:cs typeface="+mn-cs"/>
              </a:rPr>
              <a:t>أرضيات خشبية من باركيه لصق.</a:t>
            </a:r>
            <a:endParaRPr lang="en-US" sz="1400" dirty="0">
              <a:latin typeface="+mn-lt"/>
              <a:cs typeface="+mn-cs"/>
            </a:endParaRPr>
          </a:p>
        </p:txBody>
      </p:sp>
      <p:pic>
        <p:nvPicPr>
          <p:cNvPr id="27" name="Picture 6" descr="الممرات الخشبيه حديقة"/>
          <p:cNvPicPr>
            <a:picLocks noChangeAspect="1" noChangeArrowheads="1"/>
          </p:cNvPicPr>
          <p:nvPr/>
        </p:nvPicPr>
        <p:blipFill>
          <a:blip r:embed="rId5" cstate="print"/>
          <a:srcRect/>
          <a:stretch>
            <a:fillRect/>
          </a:stretch>
        </p:blipFill>
        <p:spPr bwMode="auto">
          <a:xfrm>
            <a:off x="228600" y="1981200"/>
            <a:ext cx="2286000" cy="1817612"/>
          </a:xfrm>
          <a:prstGeom prst="rect">
            <a:avLst/>
          </a:prstGeom>
          <a:noFill/>
          <a:ln w="9525">
            <a:noFill/>
            <a:miter lim="800000"/>
            <a:headEnd/>
            <a:tailEnd/>
          </a:ln>
        </p:spPr>
      </p:pic>
      <p:pic>
        <p:nvPicPr>
          <p:cNvPr id="28" name="il_fi" descr="http://newarchy.com/main/wp-content/uploads/13035596421.jpg"/>
          <p:cNvPicPr>
            <a:picLocks noChangeAspect="1" noChangeArrowheads="1"/>
          </p:cNvPicPr>
          <p:nvPr/>
        </p:nvPicPr>
        <p:blipFill>
          <a:blip r:embed="rId6" cstate="print"/>
          <a:srcRect b="9756"/>
          <a:stretch>
            <a:fillRect/>
          </a:stretch>
        </p:blipFill>
        <p:spPr bwMode="auto">
          <a:xfrm>
            <a:off x="4876800" y="3048000"/>
            <a:ext cx="2362200" cy="1578548"/>
          </a:xfrm>
          <a:prstGeom prst="rect">
            <a:avLst/>
          </a:prstGeom>
          <a:noFill/>
          <a:ln w="9525">
            <a:noFill/>
            <a:miter lim="800000"/>
            <a:headEnd/>
            <a:tailEnd/>
          </a:ln>
        </p:spPr>
      </p:pic>
      <p:pic>
        <p:nvPicPr>
          <p:cNvPr id="29" name="il_fi" descr="http://t1.gstatic.com/images?q=tbn:ANd9GcREXZLiJOXDJXc4zddKNpaGsuldGsXtqFQcECXUqftNzoilbXX4JHh1XdfGjA"/>
          <p:cNvPicPr>
            <a:picLocks noChangeAspect="1" noChangeArrowheads="1"/>
          </p:cNvPicPr>
          <p:nvPr/>
        </p:nvPicPr>
        <p:blipFill>
          <a:blip r:embed="rId7" cstate="print"/>
          <a:srcRect/>
          <a:stretch>
            <a:fillRect/>
          </a:stretch>
        </p:blipFill>
        <p:spPr bwMode="auto">
          <a:xfrm>
            <a:off x="2667000" y="2590800"/>
            <a:ext cx="2057400" cy="1543050"/>
          </a:xfrm>
          <a:prstGeom prst="rect">
            <a:avLst/>
          </a:prstGeom>
          <a:noFill/>
          <a:ln w="9525">
            <a:noFill/>
            <a:miter lim="800000"/>
            <a:headEnd/>
            <a:tailEnd/>
          </a:ln>
        </p:spPr>
      </p:pic>
      <p:sp>
        <p:nvSpPr>
          <p:cNvPr id="30" name="Rectangle 29"/>
          <p:cNvSpPr/>
          <p:nvPr/>
        </p:nvSpPr>
        <p:spPr>
          <a:xfrm>
            <a:off x="2514600" y="4724400"/>
            <a:ext cx="4953000" cy="1384995"/>
          </a:xfrm>
          <a:prstGeom prst="rect">
            <a:avLst/>
          </a:prstGeom>
        </p:spPr>
        <p:txBody>
          <a:bodyPr>
            <a:spAutoFit/>
          </a:bodyPr>
          <a:lstStyle/>
          <a:p>
            <a:pPr fontAlgn="auto">
              <a:spcBef>
                <a:spcPts val="0"/>
              </a:spcBef>
              <a:spcAft>
                <a:spcPts val="0"/>
              </a:spcAft>
              <a:defRPr/>
            </a:pPr>
            <a:r>
              <a:rPr lang="ar-EG" sz="1400" b="1" dirty="0">
                <a:ln w="18000">
                  <a:solidFill>
                    <a:srgbClr val="FF0000"/>
                  </a:solidFill>
                  <a:prstDash val="solid"/>
                  <a:miter lim="800000"/>
                </a:ln>
                <a:noFill/>
                <a:effectLst>
                  <a:outerShdw blurRad="25500" dist="23000" dir="7020000" algn="tl">
                    <a:srgbClr val="000000">
                      <a:alpha val="50000"/>
                    </a:srgbClr>
                  </a:outerShdw>
                </a:effectLst>
                <a:latin typeface="+mn-lt"/>
                <a:cs typeface="+mn-cs"/>
              </a:rPr>
              <a:t>رابعا:</a:t>
            </a:r>
            <a:r>
              <a:rPr lang="ar-SA" sz="1400" b="1" dirty="0">
                <a:ln w="18000">
                  <a:solidFill>
                    <a:srgbClr val="FF0000"/>
                  </a:solidFill>
                  <a:prstDash val="solid"/>
                  <a:miter lim="800000"/>
                </a:ln>
                <a:noFill/>
                <a:effectLst>
                  <a:outerShdw blurRad="25500" dist="23000" dir="7020000" algn="tl">
                    <a:srgbClr val="000000">
                      <a:alpha val="50000"/>
                    </a:srgbClr>
                  </a:outerShdw>
                </a:effectLst>
                <a:latin typeface="+mn-lt"/>
                <a:cs typeface="+mn-cs"/>
              </a:rPr>
              <a:t> - الخرسانة </a:t>
            </a:r>
            <a:r>
              <a:rPr lang="ar-SA" sz="1400" b="1" dirty="0">
                <a:solidFill>
                  <a:srgbClr val="C00000"/>
                </a:solidFill>
                <a:latin typeface="+mn-lt"/>
                <a:cs typeface="+mn-cs"/>
              </a:rPr>
              <a:t>:</a:t>
            </a:r>
            <a:r>
              <a:rPr lang="ar-SA" sz="1400" dirty="0">
                <a:latin typeface="+mn-lt"/>
                <a:cs typeface="+mn-cs"/>
              </a:rPr>
              <a:t/>
            </a:r>
            <a:br>
              <a:rPr lang="ar-SA" sz="1400" dirty="0">
                <a:latin typeface="+mn-lt"/>
                <a:cs typeface="+mn-cs"/>
              </a:rPr>
            </a:br>
            <a:r>
              <a:rPr lang="ar-SA" sz="1400" dirty="0">
                <a:latin typeface="+mn-lt"/>
                <a:cs typeface="+mn-cs"/>
              </a:rPr>
              <a:t>استخدام الخرسانة في ممرات المشاة يأخذ أشكال ومقاسات مختلفة إضافة إلى التنوع في الملمس ، ومن أكثر استخدامات الخرسانة شيوعاً هي البلاطات التي توضع متداخلة بأشكال متنوعة فوق طبقة رملية وفي وهذه الحالة تتحمل الأحمال الثقيلة – مرور السيارات – كما يتيح إستخدام الخرسانة مرونة شديدة في صب البلاطات بالموقع بأشكال مختلفة مع إمكانية التحكم في الملمس واللون والشكل النهائي . </a:t>
            </a:r>
            <a:endParaRPr lang="en-US" sz="1400" dirty="0">
              <a:latin typeface="+mn-lt"/>
              <a:cs typeface="+mn-cs"/>
            </a:endParaRPr>
          </a:p>
        </p:txBody>
      </p:sp>
      <p:pic>
        <p:nvPicPr>
          <p:cNvPr id="31" name="Picture 2" descr="http://aqarcity.org/up08/images/klz1240809672w.jpg"/>
          <p:cNvPicPr>
            <a:picLocks noChangeAspect="1" noChangeArrowheads="1"/>
          </p:cNvPicPr>
          <p:nvPr/>
        </p:nvPicPr>
        <p:blipFill>
          <a:blip r:embed="rId8" cstate="print"/>
          <a:srcRect r="8182" b="9525"/>
          <a:stretch>
            <a:fillRect/>
          </a:stretch>
        </p:blipFill>
        <p:spPr bwMode="auto">
          <a:xfrm>
            <a:off x="304800" y="4343400"/>
            <a:ext cx="2286000" cy="1389614"/>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540250" y="0"/>
            <a:ext cx="5365750" cy="954107"/>
          </a:xfrm>
          <a:prstGeom prst="rect">
            <a:avLst/>
          </a:prstGeom>
        </p:spPr>
        <p:txBody>
          <a:bodyPr>
            <a:spAutoFit/>
          </a:bodyPr>
          <a:lstStyle/>
          <a:p>
            <a:pPr fontAlgn="auto">
              <a:spcBef>
                <a:spcPts val="0"/>
              </a:spcBef>
              <a:spcAft>
                <a:spcPts val="0"/>
              </a:spcAft>
              <a:defRPr/>
            </a:pPr>
            <a:r>
              <a:rPr lang="ar-EG" sz="1400" b="1" dirty="0">
                <a:ln w="18000">
                  <a:solidFill>
                    <a:srgbClr val="FF0000"/>
                  </a:solidFill>
                  <a:prstDash val="solid"/>
                  <a:miter lim="800000"/>
                </a:ln>
                <a:noFill/>
                <a:effectLst>
                  <a:outerShdw blurRad="25500" dist="23000" dir="7020000" algn="tl">
                    <a:srgbClr val="000000">
                      <a:alpha val="50000"/>
                    </a:srgbClr>
                  </a:outerShdw>
                </a:effectLst>
                <a:latin typeface="+mn-lt"/>
                <a:cs typeface="+mn-cs"/>
              </a:rPr>
              <a:t>خامسا</a:t>
            </a:r>
            <a:r>
              <a:rPr lang="ar-EG" sz="1400" b="1" dirty="0">
                <a:ln>
                  <a:solidFill>
                    <a:srgbClr val="FF0000"/>
                  </a:solidFill>
                </a:ln>
                <a:solidFill>
                  <a:srgbClr val="C00000"/>
                </a:solidFill>
                <a:latin typeface="+mn-lt"/>
                <a:cs typeface="+mn-cs"/>
              </a:rPr>
              <a:t>:</a:t>
            </a:r>
            <a:r>
              <a:rPr lang="ar-SA" sz="1400" b="1" dirty="0">
                <a:ln>
                  <a:solidFill>
                    <a:srgbClr val="FF0000"/>
                  </a:solidFill>
                </a:ln>
                <a:solidFill>
                  <a:srgbClr val="C00000"/>
                </a:solidFill>
                <a:latin typeface="+mn-lt"/>
                <a:cs typeface="+mn-cs"/>
              </a:rPr>
              <a:t>– </a:t>
            </a:r>
            <a:r>
              <a:rPr lang="ar-SA" sz="1400" b="1" dirty="0">
                <a:ln w="18000">
                  <a:solidFill>
                    <a:srgbClr val="FF0000"/>
                  </a:solidFill>
                  <a:prstDash val="solid"/>
                  <a:miter lim="800000"/>
                </a:ln>
                <a:noFill/>
                <a:effectLst>
                  <a:outerShdw blurRad="25500" dist="23000" dir="7020000" algn="tl">
                    <a:srgbClr val="000000">
                      <a:alpha val="50000"/>
                    </a:srgbClr>
                  </a:outerShdw>
                </a:effectLst>
                <a:latin typeface="+mn-lt"/>
                <a:cs typeface="+mn-cs"/>
              </a:rPr>
              <a:t>البلاط </a:t>
            </a:r>
            <a:r>
              <a:rPr lang="ar-SA" sz="1400" b="1" dirty="0">
                <a:solidFill>
                  <a:srgbClr val="C00000"/>
                </a:solidFill>
                <a:latin typeface="+mn-lt"/>
                <a:cs typeface="+mn-cs"/>
              </a:rPr>
              <a:t>:</a:t>
            </a:r>
            <a:r>
              <a:rPr lang="ar-SA" sz="1400" b="1" dirty="0">
                <a:latin typeface="+mn-lt"/>
                <a:cs typeface="+mn-cs"/>
              </a:rPr>
              <a:t/>
            </a:r>
            <a:br>
              <a:rPr lang="ar-SA" sz="1400" b="1" dirty="0">
                <a:latin typeface="+mn-lt"/>
                <a:cs typeface="+mn-cs"/>
              </a:rPr>
            </a:br>
            <a:r>
              <a:rPr lang="ar-SA" sz="1400" dirty="0">
                <a:latin typeface="+mn-lt"/>
                <a:cs typeface="+mn-cs"/>
              </a:rPr>
              <a:t>يمكن إستخدام بلاطات الرخام ، أو الموازييك أو البلاطات الفخارية في ممرات المشاة حيث يعطي تنوعاً كبيراً في الأشكال والمقاسات والألوان ، ولكن يلاحظ أن ملمسها بصفة عامة لا يتلاءم كثيراً مع التنسيق الخارجي وخاصة في الأماكن المزدحمة والساحات الكبيرة . </a:t>
            </a:r>
            <a:endParaRPr lang="en-US" sz="1400" dirty="0">
              <a:latin typeface="+mn-lt"/>
              <a:cs typeface="+mn-cs"/>
            </a:endParaRPr>
          </a:p>
        </p:txBody>
      </p:sp>
      <p:pic>
        <p:nvPicPr>
          <p:cNvPr id="38917" name="Picture 6" descr="http://eg.all.biz/img/eg/catalog/2822.png"/>
          <p:cNvPicPr>
            <a:picLocks noChangeAspect="1" noChangeArrowheads="1"/>
          </p:cNvPicPr>
          <p:nvPr/>
        </p:nvPicPr>
        <p:blipFill>
          <a:blip r:embed="rId2" cstate="print"/>
          <a:srcRect/>
          <a:stretch>
            <a:fillRect/>
          </a:stretch>
        </p:blipFill>
        <p:spPr bwMode="auto">
          <a:xfrm>
            <a:off x="2743200" y="228600"/>
            <a:ext cx="1905000" cy="1046436"/>
          </a:xfrm>
          <a:prstGeom prst="rect">
            <a:avLst/>
          </a:prstGeom>
          <a:noFill/>
          <a:ln w="9525">
            <a:noFill/>
            <a:miter lim="800000"/>
            <a:headEnd/>
            <a:tailEnd/>
          </a:ln>
        </p:spPr>
      </p:pic>
      <p:sp>
        <p:nvSpPr>
          <p:cNvPr id="8" name="Rectangle 7"/>
          <p:cNvSpPr/>
          <p:nvPr/>
        </p:nvSpPr>
        <p:spPr>
          <a:xfrm>
            <a:off x="4953000" y="990600"/>
            <a:ext cx="4953000" cy="954107"/>
          </a:xfrm>
          <a:prstGeom prst="rect">
            <a:avLst/>
          </a:prstGeom>
        </p:spPr>
        <p:txBody>
          <a:bodyPr>
            <a:spAutoFit/>
          </a:bodyPr>
          <a:lstStyle/>
          <a:p>
            <a:pPr fontAlgn="auto">
              <a:spcBef>
                <a:spcPts val="0"/>
              </a:spcBef>
              <a:spcAft>
                <a:spcPts val="0"/>
              </a:spcAft>
              <a:defRPr/>
            </a:pPr>
            <a:r>
              <a:rPr lang="ar-EG" sz="1400" b="1" dirty="0">
                <a:ln w="18000">
                  <a:solidFill>
                    <a:srgbClr val="FF0000"/>
                  </a:solidFill>
                  <a:prstDash val="solid"/>
                  <a:miter lim="800000"/>
                </a:ln>
                <a:noFill/>
                <a:effectLst>
                  <a:outerShdw blurRad="25500" dist="23000" dir="7020000" algn="tl">
                    <a:srgbClr val="000000">
                      <a:alpha val="50000"/>
                    </a:srgbClr>
                  </a:outerShdw>
                </a:effectLst>
                <a:latin typeface="+mn-lt"/>
                <a:cs typeface="+mn-cs"/>
              </a:rPr>
              <a:t>سادسا </a:t>
            </a:r>
            <a:r>
              <a:rPr lang="ar-EG" sz="1400" b="1" dirty="0">
                <a:ln>
                  <a:solidFill>
                    <a:srgbClr val="FF0000"/>
                  </a:solidFill>
                </a:ln>
                <a:solidFill>
                  <a:srgbClr val="C00000"/>
                </a:solidFill>
                <a:latin typeface="+mn-lt"/>
                <a:cs typeface="+mn-cs"/>
              </a:rPr>
              <a:t>:</a:t>
            </a:r>
            <a:r>
              <a:rPr lang="ar-SA" sz="1400" b="1" dirty="0">
                <a:ln>
                  <a:solidFill>
                    <a:srgbClr val="FF0000"/>
                  </a:solidFill>
                </a:ln>
                <a:solidFill>
                  <a:srgbClr val="C00000"/>
                </a:solidFill>
                <a:latin typeface="+mn-lt"/>
                <a:cs typeface="+mn-cs"/>
              </a:rPr>
              <a:t>- </a:t>
            </a:r>
            <a:r>
              <a:rPr lang="ar-SA" sz="1400" b="1" dirty="0">
                <a:ln w="18000">
                  <a:solidFill>
                    <a:srgbClr val="FF0000"/>
                  </a:solidFill>
                  <a:prstDash val="solid"/>
                  <a:miter lim="800000"/>
                </a:ln>
                <a:noFill/>
                <a:effectLst>
                  <a:outerShdw blurRad="25500" dist="23000" dir="7020000" algn="tl">
                    <a:srgbClr val="000000">
                      <a:alpha val="50000"/>
                    </a:srgbClr>
                  </a:outerShdw>
                </a:effectLst>
                <a:latin typeface="+mn-lt"/>
                <a:cs typeface="+mn-cs"/>
              </a:rPr>
              <a:t>الإسفلت</a:t>
            </a:r>
            <a:r>
              <a:rPr lang="ar-SA" sz="1400" b="1" dirty="0">
                <a:ln>
                  <a:solidFill>
                    <a:srgbClr val="FF0000"/>
                  </a:solidFill>
                </a:ln>
                <a:solidFill>
                  <a:srgbClr val="C00000"/>
                </a:solidFill>
                <a:latin typeface="+mn-lt"/>
                <a:cs typeface="+mn-cs"/>
              </a:rPr>
              <a:t>:</a:t>
            </a:r>
            <a:r>
              <a:rPr lang="ar-SA" sz="1400" b="1" dirty="0">
                <a:latin typeface="+mn-lt"/>
                <a:cs typeface="+mn-cs"/>
              </a:rPr>
              <a:t/>
            </a:r>
            <a:br>
              <a:rPr lang="ar-SA" sz="1400" b="1" dirty="0">
                <a:latin typeface="+mn-lt"/>
                <a:cs typeface="+mn-cs"/>
              </a:rPr>
            </a:br>
            <a:r>
              <a:rPr lang="ar-SA" sz="1400" dirty="0">
                <a:latin typeface="+mn-lt"/>
                <a:cs typeface="+mn-cs"/>
              </a:rPr>
              <a:t>يمكن استخدام الإسفلت في ممرات المشاة وهو قليل الحاجة إلى الصيانة مع تحمله للحمولات الثقيلة والسيارات الكبيرة ولكنه بشكل عام لا يتلاءم مع التصميم الخارجي والمحيط.</a:t>
            </a:r>
            <a:endParaRPr lang="en-US" sz="1400" dirty="0">
              <a:latin typeface="+mn-lt"/>
              <a:cs typeface="+mn-cs"/>
            </a:endParaRPr>
          </a:p>
        </p:txBody>
      </p:sp>
      <p:pic>
        <p:nvPicPr>
          <p:cNvPr id="38919" name="Picture 8" descr="http://img514.imageshack.us/img514/4061/scan0002dw7.jpg"/>
          <p:cNvPicPr>
            <a:picLocks noChangeAspect="1" noChangeArrowheads="1"/>
          </p:cNvPicPr>
          <p:nvPr/>
        </p:nvPicPr>
        <p:blipFill>
          <a:blip r:embed="rId3" cstate="print"/>
          <a:srcRect l="14339" t="33122" r="18704" b="4034"/>
          <a:stretch>
            <a:fillRect/>
          </a:stretch>
        </p:blipFill>
        <p:spPr bwMode="auto">
          <a:xfrm>
            <a:off x="3276600" y="1447800"/>
            <a:ext cx="1719943" cy="1070187"/>
          </a:xfrm>
          <a:prstGeom prst="rect">
            <a:avLst/>
          </a:prstGeom>
          <a:noFill/>
          <a:ln w="9525">
            <a:noFill/>
            <a:miter lim="800000"/>
            <a:headEnd/>
            <a:tailEnd/>
          </a:ln>
        </p:spPr>
      </p:pic>
      <p:pic>
        <p:nvPicPr>
          <p:cNvPr id="11" name="Picture 2" descr="http://t3.gstatic.com/images?q=tbn:ANd9GcRvWVm3eNEWsNbkw7O-uOI5bcsoM8DDXCAldanP74G0vSbvYxsB8F9RJLgbUQ"/>
          <p:cNvPicPr>
            <a:picLocks noChangeAspect="1" noChangeArrowheads="1"/>
          </p:cNvPicPr>
          <p:nvPr/>
        </p:nvPicPr>
        <p:blipFill>
          <a:blip r:embed="rId4" cstate="print"/>
          <a:srcRect/>
          <a:stretch>
            <a:fillRect/>
          </a:stretch>
        </p:blipFill>
        <p:spPr bwMode="auto">
          <a:xfrm>
            <a:off x="3048000" y="2590800"/>
            <a:ext cx="1919357" cy="1295400"/>
          </a:xfrm>
          <a:prstGeom prst="rect">
            <a:avLst/>
          </a:prstGeom>
          <a:noFill/>
          <a:ln w="9525">
            <a:noFill/>
            <a:miter lim="800000"/>
            <a:headEnd/>
            <a:tailEnd/>
          </a:ln>
        </p:spPr>
      </p:pic>
      <p:sp>
        <p:nvSpPr>
          <p:cNvPr id="12" name="Rectangle 11"/>
          <p:cNvSpPr/>
          <p:nvPr/>
        </p:nvSpPr>
        <p:spPr>
          <a:xfrm>
            <a:off x="8746708" y="1981200"/>
            <a:ext cx="1159292" cy="307777"/>
          </a:xfrm>
          <a:prstGeom prst="rect">
            <a:avLst/>
          </a:prstGeom>
        </p:spPr>
        <p:txBody>
          <a:bodyPr wrap="none">
            <a:spAutoFit/>
          </a:bodyPr>
          <a:lstStyle/>
          <a:p>
            <a:pPr algn="l" rtl="0" fontAlgn="auto">
              <a:spcBef>
                <a:spcPts val="0"/>
              </a:spcBef>
              <a:spcAft>
                <a:spcPts val="0"/>
              </a:spcAft>
              <a:defRPr/>
            </a:pP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سابعا  :</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 </a:t>
            </a: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الزلط </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a:t>
            </a:r>
            <a:endPar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endParaRPr>
          </a:p>
        </p:txBody>
      </p:sp>
      <p:sp>
        <p:nvSpPr>
          <p:cNvPr id="13" name="Rectangle 4"/>
          <p:cNvSpPr>
            <a:spLocks noChangeArrowheads="1"/>
          </p:cNvSpPr>
          <p:nvPr/>
        </p:nvSpPr>
        <p:spPr bwMode="auto">
          <a:xfrm>
            <a:off x="4953000" y="2362200"/>
            <a:ext cx="4953000" cy="738664"/>
          </a:xfrm>
          <a:prstGeom prst="rect">
            <a:avLst/>
          </a:prstGeom>
          <a:noFill/>
          <a:ln w="9525">
            <a:noFill/>
            <a:miter lim="800000"/>
            <a:headEnd/>
            <a:tailEnd/>
          </a:ln>
        </p:spPr>
        <p:txBody>
          <a:bodyPr>
            <a:spAutoFit/>
          </a:bodyPr>
          <a:lstStyle/>
          <a:p>
            <a:r>
              <a:rPr lang="ar-SA" sz="1400" dirty="0"/>
              <a:t>يمكن إستخدام </a:t>
            </a:r>
            <a:r>
              <a:rPr lang="ar-EG" sz="1400" dirty="0"/>
              <a:t>الزلط  </a:t>
            </a:r>
            <a:r>
              <a:rPr lang="ar-SA" sz="1400" dirty="0"/>
              <a:t>في ممرات المشاة حيث يعطي تنوعاً كبيراً في الأشكال والمقاسات والألوان ، ولكن يلاحظ أن ملمسها بصفة عامة لا يتلاءم كثيراً مع التنسيق الخارجي وخاصة في الأماكن المزدحمة والساحات الكبيرة . </a:t>
            </a:r>
            <a:endParaRPr lang="en-US" sz="1400" dirty="0"/>
          </a:p>
        </p:txBody>
      </p:sp>
      <p:sp>
        <p:nvSpPr>
          <p:cNvPr id="14" name="Rectangle 13"/>
          <p:cNvSpPr/>
          <p:nvPr/>
        </p:nvSpPr>
        <p:spPr>
          <a:xfrm>
            <a:off x="8778768" y="3124200"/>
            <a:ext cx="1127232" cy="307777"/>
          </a:xfrm>
          <a:prstGeom prst="rect">
            <a:avLst/>
          </a:prstGeom>
        </p:spPr>
        <p:txBody>
          <a:bodyPr wrap="none">
            <a:spAutoFit/>
          </a:bodyPr>
          <a:lstStyle/>
          <a:p>
            <a:pPr algn="l" rtl="0" fontAlgn="auto">
              <a:spcBef>
                <a:spcPts val="0"/>
              </a:spcBef>
              <a:spcAft>
                <a:spcPts val="0"/>
              </a:spcAft>
              <a:defRPr/>
            </a:pP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ثامنا :</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 </a:t>
            </a: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الحصى</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a:t>
            </a:r>
            <a:endPar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endParaRPr>
          </a:p>
        </p:txBody>
      </p:sp>
      <p:sp>
        <p:nvSpPr>
          <p:cNvPr id="16" name="Rectangle 7"/>
          <p:cNvSpPr>
            <a:spLocks noChangeArrowheads="1"/>
          </p:cNvSpPr>
          <p:nvPr/>
        </p:nvSpPr>
        <p:spPr bwMode="auto">
          <a:xfrm>
            <a:off x="4953000" y="3505200"/>
            <a:ext cx="4953000" cy="307777"/>
          </a:xfrm>
          <a:prstGeom prst="rect">
            <a:avLst/>
          </a:prstGeom>
          <a:noFill/>
          <a:ln w="9525">
            <a:noFill/>
            <a:miter lim="800000"/>
            <a:headEnd/>
            <a:tailEnd/>
          </a:ln>
        </p:spPr>
        <p:txBody>
          <a:bodyPr>
            <a:spAutoFit/>
          </a:bodyPr>
          <a:lstStyle/>
          <a:p>
            <a:r>
              <a:rPr lang="ar-EG" sz="1400" dirty="0"/>
              <a:t>استخدام ممر من الحصى للوصول الى المدخل الرئيسي للمنزل</a:t>
            </a:r>
          </a:p>
        </p:txBody>
      </p:sp>
      <p:sp>
        <p:nvSpPr>
          <p:cNvPr id="17" name="Rectangle 16"/>
          <p:cNvSpPr/>
          <p:nvPr/>
        </p:nvSpPr>
        <p:spPr>
          <a:xfrm>
            <a:off x="2786047" y="4038600"/>
            <a:ext cx="7119953" cy="2677656"/>
          </a:xfrm>
          <a:prstGeom prst="rect">
            <a:avLst/>
          </a:prstGeom>
        </p:spPr>
        <p:txBody>
          <a:bodyPr wrap="square">
            <a:spAutoFit/>
          </a:bodyPr>
          <a:lstStyle/>
          <a:p>
            <a:r>
              <a:rPr lang="ar-EG" sz="1400" b="1" dirty="0"/>
              <a:t>اولا: الرصف الغير ثابت " </a:t>
            </a:r>
            <a:r>
              <a:rPr lang="en-US" sz="1400" b="1" dirty="0"/>
              <a:t>loose pavement "</a:t>
            </a:r>
          </a:p>
          <a:p>
            <a:r>
              <a:rPr lang="ar-EG" sz="1400" b="1" dirty="0"/>
              <a:t>الحصي " </a:t>
            </a:r>
            <a:r>
              <a:rPr lang="en-US" sz="1400" b="1" dirty="0" err="1"/>
              <a:t>graval</a:t>
            </a:r>
            <a:r>
              <a:rPr lang="en-US" sz="1400" b="1" dirty="0"/>
              <a:t> "</a:t>
            </a:r>
          </a:p>
          <a:p>
            <a:r>
              <a:rPr lang="ar-EG" sz="1400" dirty="0"/>
              <a:t>يعتبر الحصي من اقل طرق الرصف تكلفه ومتوفر في اشكال واحجام</a:t>
            </a:r>
          </a:p>
          <a:p>
            <a:r>
              <a:rPr lang="ar-EG" sz="1400" dirty="0"/>
              <a:t>والوان كثيره متعدده .</a:t>
            </a:r>
          </a:p>
          <a:p>
            <a:r>
              <a:rPr lang="ar-EG" sz="1400" dirty="0"/>
              <a:t>- انواع الحصي :</a:t>
            </a:r>
          </a:p>
          <a:p>
            <a:r>
              <a:rPr lang="ar-EG" sz="1400" dirty="0" smtClean="0"/>
              <a:t>1 </a:t>
            </a:r>
            <a:r>
              <a:rPr lang="ar-EG" sz="1400" dirty="0"/>
              <a:t>حصي كامل .</a:t>
            </a:r>
          </a:p>
          <a:p>
            <a:r>
              <a:rPr lang="ar-EG" sz="1400" dirty="0" smtClean="0"/>
              <a:t>2 </a:t>
            </a:r>
            <a:r>
              <a:rPr lang="ar-EG" sz="1400" dirty="0"/>
              <a:t>حصي محطم .</a:t>
            </a:r>
          </a:p>
          <a:p>
            <a:r>
              <a:rPr lang="ar-EG" sz="1400" dirty="0"/>
              <a:t> الحصي الكامل يحصل عليه بالحفر المباشر وعاده يكون ناعما</a:t>
            </a:r>
          </a:p>
          <a:p>
            <a:r>
              <a:rPr lang="ar-EG" sz="1400" dirty="0"/>
              <a:t>دائري الشكل</a:t>
            </a:r>
          </a:p>
          <a:p>
            <a:r>
              <a:rPr lang="ar-EG" sz="1400" dirty="0"/>
              <a:t> الحصي الغير كامل يشكل بواسطه تكسير وتفتيت الاحجار</a:t>
            </a:r>
          </a:p>
          <a:p>
            <a:r>
              <a:rPr lang="ar-EG" sz="1400" dirty="0"/>
              <a:t>الكبيره وجوانبه حاده وذات زوايا</a:t>
            </a:r>
          </a:p>
          <a:p>
            <a:r>
              <a:rPr lang="ar-EG" sz="1400" dirty="0"/>
              <a:t>-</a:t>
            </a:r>
            <a:endParaRPr lang="ar-EG" sz="1400" b="1" dirty="0"/>
          </a:p>
        </p:txBody>
      </p:sp>
      <p:sp>
        <p:nvSpPr>
          <p:cNvPr id="18" name="Rectangle 17"/>
          <p:cNvSpPr/>
          <p:nvPr/>
        </p:nvSpPr>
        <p:spPr>
          <a:xfrm>
            <a:off x="-3581400" y="3964900"/>
            <a:ext cx="9209514" cy="2893100"/>
          </a:xfrm>
          <a:prstGeom prst="rect">
            <a:avLst/>
          </a:prstGeom>
        </p:spPr>
        <p:txBody>
          <a:bodyPr wrap="square">
            <a:spAutoFit/>
          </a:bodyPr>
          <a:lstStyle/>
          <a:p>
            <a:r>
              <a:rPr lang="ar-EG" sz="1400" dirty="0"/>
              <a:t>الحصي يتنوع في الحجم :</a:t>
            </a:r>
          </a:p>
          <a:p>
            <a:r>
              <a:rPr lang="ar-EG" sz="1400" dirty="0" smtClean="0"/>
              <a:t>1 </a:t>
            </a:r>
            <a:r>
              <a:rPr lang="ar-EG" sz="1400" dirty="0"/>
              <a:t>حصي صغيره : </a:t>
            </a:r>
            <a:r>
              <a:rPr lang="en-US" sz="1400" dirty="0"/>
              <a:t>pea gravel " " </a:t>
            </a:r>
            <a:r>
              <a:rPr lang="ar-EG" sz="1400" dirty="0"/>
              <a:t>حوالي 6. سم</a:t>
            </a:r>
          </a:p>
          <a:p>
            <a:r>
              <a:rPr lang="ar-EG" sz="1400" dirty="0" smtClean="0"/>
              <a:t>2 حصي </a:t>
            </a:r>
            <a:r>
              <a:rPr lang="ar-EG" sz="1400" dirty="0"/>
              <a:t>خشن " </a:t>
            </a:r>
            <a:r>
              <a:rPr lang="en-US" sz="1400" dirty="0"/>
              <a:t>coarser </a:t>
            </a:r>
            <a:r>
              <a:rPr lang="en-US" sz="1400" dirty="0" err="1"/>
              <a:t>graval</a:t>
            </a:r>
            <a:r>
              <a:rPr lang="en-US" sz="1400" dirty="0"/>
              <a:t> " </a:t>
            </a:r>
            <a:r>
              <a:rPr lang="ar-EG" sz="1400" dirty="0"/>
              <a:t>حوالي 5 سم</a:t>
            </a:r>
          </a:p>
          <a:p>
            <a:r>
              <a:rPr lang="ar-EG" sz="1400" dirty="0"/>
              <a:t>- التنوع في الالوان :</a:t>
            </a:r>
          </a:p>
          <a:p>
            <a:r>
              <a:rPr lang="ar-EG" sz="1400" dirty="0"/>
              <a:t>يتنوع الحصي من الابيض الناصع الي الاسود مع وجود درجات</a:t>
            </a:r>
          </a:p>
          <a:p>
            <a:r>
              <a:rPr lang="ar-EG" sz="1400" dirty="0"/>
              <a:t>عديده من البنيات والرماديات بينهما ويتنوع اللون حسب المنطقه الماخؤذ</a:t>
            </a:r>
          </a:p>
          <a:p>
            <a:r>
              <a:rPr lang="ar-EG" sz="1400" dirty="0"/>
              <a:t>منها .</a:t>
            </a:r>
          </a:p>
          <a:p>
            <a:r>
              <a:rPr lang="ar-EG" sz="1400" dirty="0"/>
              <a:t>- استخدمات الحصي كماده رصف :</a:t>
            </a:r>
          </a:p>
          <a:p>
            <a:r>
              <a:rPr lang="ar-EG" sz="1400" dirty="0"/>
              <a:t>الحصي في حاله استخدامه كماده رصف يمتاز بالعديد من المميزات :</a:t>
            </a:r>
          </a:p>
          <a:p>
            <a:r>
              <a:rPr lang="ar-EG" sz="1400" dirty="0" smtClean="0"/>
              <a:t>1 </a:t>
            </a:r>
            <a:r>
              <a:rPr lang="ar-EG" sz="1400" dirty="0"/>
              <a:t>سطح الحصي يسمح بجريان المياه خلاله الي طبقه التربه</a:t>
            </a:r>
          </a:p>
          <a:p>
            <a:r>
              <a:rPr lang="ar-EG" sz="1400" dirty="0"/>
              <a:t>السفليه وهذا من الناحيه البيئيه يعتبر شيئا جيدا لانه يساعد في ملء</a:t>
            </a:r>
          </a:p>
          <a:p>
            <a:r>
              <a:rPr lang="ar-EG" sz="1400" dirty="0"/>
              <a:t>المياه الارضيه مره اخر ويمد النباتاتوتكويناته بما يحتاجه من</a:t>
            </a:r>
          </a:p>
          <a:p>
            <a:r>
              <a:rPr lang="ar-EG" sz="1400" dirty="0"/>
              <a:t>رطوبه.</a:t>
            </a:r>
          </a:p>
        </p:txBody>
      </p:sp>
      <p:pic>
        <p:nvPicPr>
          <p:cNvPr id="19" name="Picture 2"/>
          <p:cNvPicPr>
            <a:picLocks noChangeAspect="1" noChangeArrowheads="1"/>
          </p:cNvPicPr>
          <p:nvPr/>
        </p:nvPicPr>
        <p:blipFill>
          <a:blip r:embed="rId5" cstate="print"/>
          <a:srcRect/>
          <a:stretch>
            <a:fillRect/>
          </a:stretch>
        </p:blipFill>
        <p:spPr bwMode="auto">
          <a:xfrm>
            <a:off x="228600" y="2438400"/>
            <a:ext cx="2743200" cy="1393140"/>
          </a:xfrm>
          <a:prstGeom prst="rect">
            <a:avLst/>
          </a:prstGeom>
          <a:noFill/>
          <a:ln w="9525">
            <a:noFill/>
            <a:miter lim="800000"/>
            <a:headEnd/>
            <a:tailEnd/>
          </a:ln>
          <a:effectLst/>
        </p:spPr>
      </p:pic>
      <p:sp>
        <p:nvSpPr>
          <p:cNvPr id="21" name="TextBox 20"/>
          <p:cNvSpPr txBox="1">
            <a:spLocks noChangeArrowheads="1"/>
          </p:cNvSpPr>
          <p:nvPr/>
        </p:nvSpPr>
        <p:spPr bwMode="auto">
          <a:xfrm>
            <a:off x="-1" y="3962400"/>
            <a:ext cx="210588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1400" b="1" u="sng" dirty="0"/>
              <a:t>تنوع الحصي في الحجم :</a:t>
            </a:r>
          </a:p>
          <a:p>
            <a:pPr eaLnBrk="1" hangingPunct="1"/>
            <a:r>
              <a:rPr lang="ar-EG" sz="1400" b="1" dirty="0"/>
              <a:t>1) حصوات  (حصوه صغيره ) سمكها 0.6 سم .</a:t>
            </a:r>
          </a:p>
          <a:p>
            <a:pPr eaLnBrk="1" hangingPunct="1"/>
            <a:r>
              <a:rPr lang="ar-EG" sz="1400" b="1" dirty="0"/>
              <a:t>2) حصي متين سمكها 5 سم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37350" y="0"/>
            <a:ext cx="6268650" cy="3970318"/>
          </a:xfrm>
          <a:prstGeom prst="rect">
            <a:avLst/>
          </a:prstGeom>
        </p:spPr>
        <p:txBody>
          <a:bodyPr wrap="square">
            <a:spAutoFit/>
          </a:bodyPr>
          <a:lstStyle/>
          <a:p>
            <a:r>
              <a:rPr lang="ar-EG" sz="1400" dirty="0"/>
              <a:t>الحصي يعطي اقل انفاق وتكلفه وذلك بالنسبه لاعمال شباكات</a:t>
            </a:r>
          </a:p>
          <a:p>
            <a:r>
              <a:rPr lang="ar-EG" sz="1400" dirty="0"/>
              <a:t>الصرف مثل عمل مخارج ووضع المواسير بعكس الخرسانه</a:t>
            </a:r>
          </a:p>
          <a:p>
            <a:r>
              <a:rPr lang="ar-EG" sz="1400" dirty="0"/>
              <a:t>والاسفلت.</a:t>
            </a:r>
          </a:p>
          <a:p>
            <a:r>
              <a:rPr lang="ar-EG" sz="1400" dirty="0"/>
              <a:t>- </a:t>
            </a:r>
            <a:r>
              <a:rPr lang="ar-EG" sz="1400" b="1" dirty="0"/>
              <a:t>عيوب استخدام الحصي :</a:t>
            </a:r>
          </a:p>
          <a:p>
            <a:r>
              <a:rPr lang="ar-EG" sz="1400" dirty="0"/>
              <a:t> الحصي يعتبر ماده غير ثابته ولهذا فانه يحتاج الي عناصر</a:t>
            </a:r>
          </a:p>
          <a:p>
            <a:r>
              <a:rPr lang="ar-EG" sz="1400" dirty="0"/>
              <a:t>اخري لتحتويه وتلك العناصر تسمي المحدادات مثل الجوانب</a:t>
            </a:r>
          </a:p>
          <a:p>
            <a:r>
              <a:rPr lang="ar-EG" sz="1400" dirty="0"/>
              <a:t>المعدنيه او الخشبيه او اي جانب</a:t>
            </a:r>
          </a:p>
          <a:p>
            <a:r>
              <a:rPr lang="ar-EG" sz="1400" dirty="0"/>
              <a:t> الحصي بمفرده يعتبر ماده فقيره لتحديد الاطار لشكل ما خلال</a:t>
            </a:r>
          </a:p>
          <a:p>
            <a:r>
              <a:rPr lang="ar-EG" sz="1400" dirty="0"/>
              <a:t>المسطح الارضي وهذا يرجع الي سهوله هدم وتغير االشكل المحدد</a:t>
            </a:r>
          </a:p>
          <a:p>
            <a:r>
              <a:rPr lang="ar-EG" sz="1400" dirty="0"/>
              <a:t>بواسطه الاستخادم المتواصل والثقيل وامكانيه نمو الاعشاب بين</a:t>
            </a:r>
          </a:p>
          <a:p>
            <a:r>
              <a:rPr lang="ar-EG" sz="1400" dirty="0"/>
              <a:t>الحصي</a:t>
            </a:r>
          </a:p>
          <a:p>
            <a:r>
              <a:rPr lang="ar-EG" sz="1400" dirty="0"/>
              <a:t> استخدام الحصي الحبي "</a:t>
            </a:r>
            <a:r>
              <a:rPr lang="en-US" sz="1400" dirty="0"/>
              <a:t>pea gravel" </a:t>
            </a:r>
            <a:r>
              <a:rPr lang="ar-EG" sz="1400" dirty="0"/>
              <a:t>او الحصي الصغير كماده</a:t>
            </a:r>
          </a:p>
          <a:p>
            <a:r>
              <a:rPr lang="ar-EG" sz="1400" dirty="0"/>
              <a:t>رصف للمنحدرات يعتبر غير مناسب وذلك لانه بهبوب العاصفه</a:t>
            </a:r>
          </a:p>
          <a:p>
            <a:r>
              <a:rPr lang="ar-EG" sz="1400" dirty="0"/>
              <a:t>فان الحصي الموضوع سوف يزال مع تحركه علي السطح ويفضل</a:t>
            </a:r>
          </a:p>
          <a:p>
            <a:r>
              <a:rPr lang="ar-EG" sz="1400" dirty="0"/>
              <a:t>في هذه الحالي استخدام الدرج والشرفات والاسطح المتدرجه</a:t>
            </a:r>
          </a:p>
          <a:p>
            <a:r>
              <a:rPr lang="ar-EG" sz="1400" dirty="0"/>
              <a:t> الحصي من المواد التي لها قابليه لتكون مستوي او السطح صعب الحركه الحركه عليها وخاصه السيدات بكعوبهن</a:t>
            </a:r>
          </a:p>
          <a:p>
            <a:r>
              <a:rPr lang="ar-EG" sz="1400" dirty="0"/>
              <a:t>المرتفعه او الاشخاص ذوي الاحتياجات الخاصه .</a:t>
            </a:r>
          </a:p>
        </p:txBody>
      </p:sp>
      <p:sp>
        <p:nvSpPr>
          <p:cNvPr id="5" name="Rectangle 4"/>
          <p:cNvSpPr/>
          <p:nvPr/>
        </p:nvSpPr>
        <p:spPr>
          <a:xfrm>
            <a:off x="4256479" y="3962400"/>
            <a:ext cx="5649521" cy="954107"/>
          </a:xfrm>
          <a:prstGeom prst="rect">
            <a:avLst/>
          </a:prstGeom>
        </p:spPr>
        <p:txBody>
          <a:bodyPr wrap="square">
            <a:spAutoFit/>
          </a:bodyPr>
          <a:lstStyle/>
          <a:p>
            <a:r>
              <a:rPr lang="ar-EG" sz="1400" b="1" dirty="0"/>
              <a:t>برغم تلك المساوي السابقه فان للحصي العديد من الوظائف المقبوله في البيئه الخارجيه منها :</a:t>
            </a:r>
          </a:p>
          <a:p>
            <a:r>
              <a:rPr lang="ar-EG" sz="1400" dirty="0"/>
              <a:t> الصفه التركيبيه الغير ثابته للحصي تسمح لان يكون مناسبا</a:t>
            </a:r>
          </a:p>
          <a:p>
            <a:r>
              <a:rPr lang="ar-EG" sz="1400" dirty="0"/>
              <a:t>للاستخدام في المواقع الريفيه واالعامه وذلك لاضفاء االصفه الطبيعيه</a:t>
            </a:r>
          </a:p>
          <a:p>
            <a:r>
              <a:rPr lang="ar-EG" sz="1400" dirty="0"/>
              <a:t>علي الموقع</a:t>
            </a:r>
          </a:p>
        </p:txBody>
      </p:sp>
      <p:sp>
        <p:nvSpPr>
          <p:cNvPr id="8" name="Rectangle 7"/>
          <p:cNvSpPr/>
          <p:nvPr/>
        </p:nvSpPr>
        <p:spPr>
          <a:xfrm>
            <a:off x="0" y="0"/>
            <a:ext cx="3714707" cy="2462213"/>
          </a:xfrm>
          <a:prstGeom prst="rect">
            <a:avLst/>
          </a:prstGeom>
        </p:spPr>
        <p:txBody>
          <a:bodyPr wrap="square">
            <a:spAutoFit/>
          </a:bodyPr>
          <a:lstStyle/>
          <a:p>
            <a:r>
              <a:rPr lang="ar-EG" sz="1400" dirty="0"/>
              <a:t>الحصي يمكن ان يستخدم ايضا لاعطاء اهتمام تركيبي وتباين</a:t>
            </a:r>
          </a:p>
          <a:p>
            <a:r>
              <a:rPr lang="ar-EG" sz="1400" dirty="0"/>
              <a:t>بالمستوي الارضي</a:t>
            </a:r>
          </a:p>
          <a:p>
            <a:r>
              <a:rPr lang="ar-EG" sz="1400" dirty="0"/>
              <a:t> الحصي يمكن ان يستخدم بطريقه اساسيه اذا وضع في محتوي جيد</a:t>
            </a:r>
          </a:p>
          <a:p>
            <a:r>
              <a:rPr lang="ar-EG" sz="1400" dirty="0"/>
              <a:t>ومدروس مع وجود حواف</a:t>
            </a:r>
          </a:p>
          <a:p>
            <a:r>
              <a:rPr lang="ar-EG" sz="1400" dirty="0"/>
              <a:t>برغم القابليه االخاصه للحصي لاستقرار فانه يمكن ان يستخدم كسطح للسير اذا :</a:t>
            </a:r>
          </a:p>
          <a:p>
            <a:r>
              <a:rPr lang="ar-EG" sz="1400" dirty="0" smtClean="0"/>
              <a:t>1 </a:t>
            </a:r>
            <a:r>
              <a:rPr lang="ar-EG" sz="1400" dirty="0"/>
              <a:t>احتوي جيدا</a:t>
            </a:r>
          </a:p>
          <a:p>
            <a:r>
              <a:rPr lang="ar-EG" sz="1400" dirty="0" smtClean="0"/>
              <a:t>2 ان </a:t>
            </a:r>
            <a:r>
              <a:rPr lang="ar-EG" sz="1400" dirty="0"/>
              <a:t>يكون له قاعه مستقره وثابته</a:t>
            </a:r>
          </a:p>
          <a:p>
            <a:r>
              <a:rPr lang="ar-EG" sz="1400" dirty="0" smtClean="0"/>
              <a:t>3  </a:t>
            </a:r>
            <a:r>
              <a:rPr lang="ar-EG" sz="1400" dirty="0"/>
              <a:t>ذو حجم حبيبي رفيه</a:t>
            </a:r>
          </a:p>
          <a:p>
            <a:r>
              <a:rPr lang="ar-EG" sz="1400" dirty="0"/>
              <a:t>وبوضع</a:t>
            </a:r>
          </a:p>
        </p:txBody>
      </p:sp>
      <p:pic>
        <p:nvPicPr>
          <p:cNvPr id="3074" name="Picture 2"/>
          <p:cNvPicPr>
            <a:picLocks noChangeAspect="1" noChangeArrowheads="1"/>
          </p:cNvPicPr>
          <p:nvPr/>
        </p:nvPicPr>
        <p:blipFill>
          <a:blip r:embed="rId2" cstate="print"/>
          <a:srcRect/>
          <a:stretch>
            <a:fillRect/>
          </a:stretch>
        </p:blipFill>
        <p:spPr bwMode="auto">
          <a:xfrm>
            <a:off x="304800" y="2590800"/>
            <a:ext cx="3563908" cy="15478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ectangle 9"/>
          <p:cNvSpPr/>
          <p:nvPr/>
        </p:nvSpPr>
        <p:spPr>
          <a:xfrm>
            <a:off x="0" y="4343400"/>
            <a:ext cx="3869489" cy="1384995"/>
          </a:xfrm>
          <a:prstGeom prst="rect">
            <a:avLst/>
          </a:prstGeom>
        </p:spPr>
        <p:txBody>
          <a:bodyPr wrap="square">
            <a:spAutoFit/>
          </a:bodyPr>
          <a:lstStyle/>
          <a:p>
            <a:r>
              <a:rPr lang="ar-EG" sz="1400" dirty="0"/>
              <a:t>وبوضع الحصي " </a:t>
            </a:r>
            <a:r>
              <a:rPr lang="en-US" sz="1400" dirty="0" err="1"/>
              <a:t>peqa</a:t>
            </a:r>
            <a:r>
              <a:rPr lang="en-US" sz="1400" dirty="0"/>
              <a:t> gravel " </a:t>
            </a:r>
            <a:r>
              <a:rPr lang="ar-EG" sz="1400" dirty="0"/>
              <a:t>المضغوط جيدا علي قاعده ثابته</a:t>
            </a:r>
          </a:p>
          <a:p>
            <a:r>
              <a:rPr lang="ar-EG" sz="1400" dirty="0"/>
              <a:t>فانه سوف يعطي تركيبه رفيعه وسطح امن للسير عليه</a:t>
            </a:r>
          </a:p>
          <a:p>
            <a:r>
              <a:rPr lang="ar-EG" sz="1400" dirty="0"/>
              <a:t>استخدام الحصي الحبي خلال مساحات كبيره في بعض المواقع المنسقه</a:t>
            </a:r>
          </a:p>
          <a:p>
            <a:r>
              <a:rPr lang="ar-EG" sz="1400" dirty="0"/>
              <a:t>كما في فرساي بفرنسا</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95096465"/>
              </p:ext>
            </p:extLst>
          </p:nvPr>
        </p:nvGraphicFramePr>
        <p:xfrm>
          <a:off x="0" y="0"/>
          <a:ext cx="9906000" cy="2653873"/>
        </p:xfrm>
        <a:graphic>
          <a:graphicData uri="http://schemas.openxmlformats.org/drawingml/2006/table">
            <a:tbl>
              <a:tblPr firstRow="1" bandRow="1">
                <a:tableStyleId>{7DF18680-E054-41AD-8BC1-D1AEF772440D}</a:tableStyleId>
              </a:tblPr>
              <a:tblGrid>
                <a:gridCol w="1651000"/>
                <a:gridCol w="1651000"/>
                <a:gridCol w="1651000"/>
                <a:gridCol w="1651000"/>
                <a:gridCol w="1651000"/>
                <a:gridCol w="1651000"/>
              </a:tblGrid>
              <a:tr h="235793">
                <a:tc>
                  <a:txBody>
                    <a:bodyPr/>
                    <a:lstStyle/>
                    <a:p>
                      <a:pPr algn="r" rtl="1"/>
                      <a:r>
                        <a:rPr lang="ar-EG" sz="1200" dirty="0" smtClean="0"/>
                        <a:t>ملاحظات</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a:txBody>
                    <a:bodyPr/>
                    <a:lstStyle/>
                    <a:p>
                      <a:pPr algn="r" rtl="1"/>
                      <a:r>
                        <a:rPr lang="ar-EG" sz="1200" dirty="0" smtClean="0"/>
                        <a:t>العيوب</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a:txBody>
                    <a:bodyPr/>
                    <a:lstStyle/>
                    <a:p>
                      <a:pPr algn="r" rtl="1"/>
                      <a:r>
                        <a:rPr lang="ar-EG" sz="1200" dirty="0" smtClean="0"/>
                        <a:t>المميزات</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a:txBody>
                    <a:bodyPr/>
                    <a:lstStyle/>
                    <a:p>
                      <a:pPr algn="r" rtl="1"/>
                      <a:r>
                        <a:rPr lang="ar-EG" sz="1200" dirty="0" smtClean="0"/>
                        <a:t>الصفات</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a:txBody>
                    <a:bodyPr/>
                    <a:lstStyle/>
                    <a:p>
                      <a:pPr algn="r" rtl="1"/>
                      <a:r>
                        <a:rPr lang="ar-EG" sz="1200" dirty="0" smtClean="0"/>
                        <a:t>النوع</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a:txBody>
                    <a:bodyPr/>
                    <a:lstStyle/>
                    <a:p>
                      <a:pPr algn="r" rtl="1"/>
                      <a:r>
                        <a:rPr lang="ar-EG" sz="1200" dirty="0" smtClean="0"/>
                        <a:t>مادة الرصف</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r>
              <a:tr h="942477">
                <a:tc rowSpan="3">
                  <a:txBody>
                    <a:bodyPr/>
                    <a:lstStyle/>
                    <a:p>
                      <a:pPr algn="r" rtl="1"/>
                      <a:r>
                        <a:rPr lang="ar-EG" sz="1200" dirty="0" smtClean="0"/>
                        <a:t>يجب مراعاة الأتى عند</a:t>
                      </a:r>
                      <a:r>
                        <a:rPr lang="ar-EG" sz="1200" baseline="0" dirty="0" smtClean="0"/>
                        <a:t> استخدامه :</a:t>
                      </a:r>
                    </a:p>
                    <a:p>
                      <a:pPr algn="r" rtl="1"/>
                      <a:r>
                        <a:rPr lang="ar-EG" sz="1200" baseline="0" dirty="0" smtClean="0"/>
                        <a:t>1) استخدام الزلط فى المناطق قليلة الأستخدام و التى لا يستخدمها المشاة بكثرة</a:t>
                      </a:r>
                    </a:p>
                    <a:p>
                      <a:pPr algn="r" rtl="1"/>
                      <a:r>
                        <a:rPr lang="ar-EG" sz="1200" baseline="0" dirty="0" smtClean="0"/>
                        <a:t>2) يصعب صيانة الزلط من الإهمال و يحتاج إلى استعمال خاص و يمكن إضافة مادة الايبوكسى الاصقة بحيث تسمح للفراغات الموجودة بين مجموعات الزلط بترشيح المياه و يمتاز بكونه ذو مظهر لامع  </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rowSpan="3">
                  <a:txBody>
                    <a:bodyPr/>
                    <a:lstStyle/>
                    <a:p>
                      <a:pPr marL="285750" indent="-285750" algn="r" rtl="1">
                        <a:buFont typeface="Arial" pitchFamily="34" charset="0"/>
                        <a:buChar char="•"/>
                      </a:pPr>
                      <a:r>
                        <a:rPr lang="ar-EG" sz="1200" dirty="0" smtClean="0"/>
                        <a:t>يلزم وضع</a:t>
                      </a:r>
                      <a:r>
                        <a:rPr lang="ar-EG" sz="1200" baseline="0" dirty="0" smtClean="0"/>
                        <a:t> حاجز يحافظ عليه</a:t>
                      </a:r>
                    </a:p>
                    <a:p>
                      <a:pPr marL="285750" indent="-285750" algn="r" rtl="1">
                        <a:buFont typeface="Arial" pitchFamily="34" charset="0"/>
                        <a:buChar char="•"/>
                      </a:pPr>
                      <a:r>
                        <a:rPr lang="ar-EG" sz="1200" baseline="0" dirty="0" smtClean="0"/>
                        <a:t>صعوبة السير عليه</a:t>
                      </a:r>
                    </a:p>
                    <a:p>
                      <a:pPr marL="285750" indent="-285750" algn="r" rtl="1">
                        <a:buFont typeface="Arial" pitchFamily="34" charset="0"/>
                        <a:buChar char="•"/>
                      </a:pPr>
                      <a:r>
                        <a:rPr lang="ar-EG" sz="1200" baseline="0" dirty="0" smtClean="0"/>
                        <a:t>يعتبر مادة فقيرة و لا تحتفظ بشكلها</a:t>
                      </a:r>
                    </a:p>
                    <a:p>
                      <a:pPr marL="285750" indent="-285750" algn="r" rtl="1">
                        <a:buFont typeface="Arial" pitchFamily="34" charset="0"/>
                        <a:buChar char="•"/>
                      </a:pPr>
                      <a:r>
                        <a:rPr lang="ar-EG" sz="1200" baseline="0" dirty="0" smtClean="0"/>
                        <a:t>صعب الصيانة و غير سهل التنظيف</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rowSpan="3">
                  <a:txBody>
                    <a:bodyPr/>
                    <a:lstStyle/>
                    <a:p>
                      <a:pPr marL="285750" indent="-285750" algn="r" rtl="1">
                        <a:buFont typeface="Arial" pitchFamily="34" charset="0"/>
                        <a:buChar char="•"/>
                      </a:pPr>
                      <a:r>
                        <a:rPr lang="ar-EG" sz="1200" dirty="0" smtClean="0"/>
                        <a:t>يسمح بنفاذية</a:t>
                      </a:r>
                      <a:r>
                        <a:rPr lang="ar-EG" sz="1200" baseline="0" dirty="0" smtClean="0"/>
                        <a:t> المياه و مساعدة النباتات على النمو</a:t>
                      </a:r>
                    </a:p>
                    <a:p>
                      <a:pPr marL="285750" indent="-285750" algn="r" rtl="1">
                        <a:buFont typeface="Arial" pitchFamily="34" charset="0"/>
                        <a:buChar char="•"/>
                      </a:pPr>
                      <a:r>
                        <a:rPr lang="ar-EG" sz="1200" baseline="0" dirty="0" smtClean="0"/>
                        <a:t>تكلفته أقل </a:t>
                      </a:r>
                    </a:p>
                    <a:p>
                      <a:pPr marL="285750" indent="-285750" algn="r" rtl="1">
                        <a:buFont typeface="Arial" pitchFamily="34" charset="0"/>
                        <a:buChar char="•"/>
                      </a:pPr>
                      <a:r>
                        <a:rPr lang="ar-EG" sz="1200" baseline="0" dirty="0" smtClean="0"/>
                        <a:t>شكله الطبيعى يجعله مناسب للمناطق الريفية</a:t>
                      </a:r>
                    </a:p>
                    <a:p>
                      <a:pPr marL="285750" indent="-285750" algn="r" rtl="1">
                        <a:buFont typeface="Arial" pitchFamily="34" charset="0"/>
                        <a:buChar char="•"/>
                      </a:pPr>
                      <a:r>
                        <a:rPr lang="ar-EG" sz="1200" baseline="0" dirty="0" smtClean="0"/>
                        <a:t>يمنع التأكل و النحر</a:t>
                      </a:r>
                    </a:p>
                    <a:p>
                      <a:pPr marL="285750" indent="-285750" algn="r" rtl="1">
                        <a:buFont typeface="Arial" pitchFamily="34" charset="0"/>
                        <a:buChar char="•"/>
                      </a:pPr>
                      <a:endParaRPr lang="ar-EG" sz="1200" baseline="0" dirty="0" smtClean="0"/>
                    </a:p>
                    <a:p>
                      <a:pPr algn="r" rtl="1"/>
                      <a:endParaRPr lang="en-US" sz="1200" dirty="0">
                        <a:latin typeface="Arial Unicode MS" pitchFamily="34" charset="-128"/>
                        <a:ea typeface="Arial Unicode MS" pitchFamily="34" charset="-128"/>
                        <a:cs typeface="Arial Unicode MS" pitchFamily="34" charset="-128"/>
                      </a:endParaRPr>
                    </a:p>
                  </a:txBody>
                  <a:tcPr marL="72044" marR="72044" marT="33250" marB="33250"/>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EG" sz="1200" dirty="0" smtClean="0"/>
                        <a:t>تام</a:t>
                      </a:r>
                      <a:r>
                        <a:rPr lang="ar-EG" sz="1200" baseline="0" dirty="0" smtClean="0"/>
                        <a:t> (دائرى منتظم) و غير تام(حاد الزوايا</a:t>
                      </a:r>
                      <a:r>
                        <a:rPr lang="ar-EG" sz="1200" dirty="0" smtClean="0"/>
                        <a:t> و الجوانب)</a:t>
                      </a:r>
                      <a:endParaRPr lang="en-US" sz="1200" dirty="0" smtClean="0"/>
                    </a:p>
                    <a:p>
                      <a:pPr algn="r" rtl="1"/>
                      <a:endParaRPr lang="en-US" sz="1200" dirty="0">
                        <a:latin typeface="Arial Unicode MS" pitchFamily="34" charset="-128"/>
                        <a:ea typeface="Arial Unicode MS" pitchFamily="34" charset="-128"/>
                        <a:cs typeface="Arial Unicode MS" pitchFamily="34" charset="-128"/>
                      </a:endParaRPr>
                    </a:p>
                  </a:txBody>
                  <a:tcPr marL="72044" marR="72044" marT="33250" marB="33250"/>
                </a:tc>
                <a:tc>
                  <a:txBody>
                    <a:bodyPr/>
                    <a:lstStyle/>
                    <a:p>
                      <a:pPr algn="r" rtl="1"/>
                      <a:r>
                        <a:rPr lang="ar-EG" sz="1200" dirty="0" smtClean="0"/>
                        <a:t>من حيث الشكل</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rowSpan="3">
                  <a:txBody>
                    <a:bodyPr/>
                    <a:lstStyle/>
                    <a:p>
                      <a:pPr algn="r" rtl="1"/>
                      <a:endParaRPr lang="ar-EG" sz="1200" dirty="0" smtClean="0"/>
                    </a:p>
                    <a:p>
                      <a:pPr algn="r" rtl="1"/>
                      <a:endParaRPr lang="ar-EG" sz="1200" dirty="0" smtClean="0"/>
                    </a:p>
                    <a:p>
                      <a:pPr algn="r" rtl="1"/>
                      <a:endParaRPr lang="ar-EG" sz="1200" dirty="0" smtClean="0"/>
                    </a:p>
                    <a:p>
                      <a:pPr algn="r" rtl="1"/>
                      <a:endParaRPr lang="ar-EG" sz="1200" dirty="0" smtClean="0"/>
                    </a:p>
                    <a:p>
                      <a:pPr algn="r" rtl="1"/>
                      <a:endParaRPr lang="ar-EG" sz="1200" dirty="0" smtClean="0"/>
                    </a:p>
                    <a:p>
                      <a:pPr algn="r" rtl="1"/>
                      <a:endParaRPr lang="ar-EG" sz="1200" dirty="0" smtClean="0"/>
                    </a:p>
                    <a:p>
                      <a:pPr algn="r" rtl="1"/>
                      <a:endParaRPr lang="ar-EG" sz="1200" dirty="0" smtClean="0"/>
                    </a:p>
                    <a:p>
                      <a:pPr algn="r" rtl="1"/>
                      <a:endParaRPr lang="ar-EG" sz="1200" dirty="0" smtClean="0"/>
                    </a:p>
                    <a:p>
                      <a:pPr algn="r" rtl="1"/>
                      <a:endParaRPr lang="ar-EG" sz="1200" dirty="0" smtClean="0"/>
                    </a:p>
                    <a:p>
                      <a:pPr algn="r" rtl="1"/>
                      <a:endParaRPr lang="ar-EG" sz="1200" dirty="0" smtClean="0"/>
                    </a:p>
                    <a:p>
                      <a:pPr algn="ctr" rtl="1"/>
                      <a:r>
                        <a:rPr lang="ar-EG" sz="1200" dirty="0" smtClean="0"/>
                        <a:t>الزلط</a:t>
                      </a:r>
                    </a:p>
                    <a:p>
                      <a:pPr algn="ctr" rtl="1"/>
                      <a:r>
                        <a:rPr lang="en-US" sz="1200" dirty="0" smtClean="0"/>
                        <a:t>gravel</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r>
              <a:tr h="74853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r" rtl="1"/>
                      <a:r>
                        <a:rPr lang="ar-EG" sz="1200" dirty="0" smtClean="0"/>
                        <a:t>حصى صغير </a:t>
                      </a:r>
                      <a:r>
                        <a:rPr lang="en-US" sz="1200" dirty="0" smtClean="0"/>
                        <a:t>pan gravel</a:t>
                      </a:r>
                      <a:r>
                        <a:rPr lang="ar-EG" sz="1200" dirty="0" smtClean="0"/>
                        <a:t>0,6</a:t>
                      </a:r>
                      <a:r>
                        <a:rPr lang="ar-EG" sz="1200" baseline="0" dirty="0" smtClean="0"/>
                        <a:t> سم</a:t>
                      </a:r>
                    </a:p>
                    <a:p>
                      <a:pPr algn="r" rtl="1"/>
                      <a:r>
                        <a:rPr lang="ar-EG" sz="1200" baseline="0" dirty="0" smtClean="0"/>
                        <a:t>حصى خشن </a:t>
                      </a:r>
                      <a:r>
                        <a:rPr lang="en-US" sz="1200" baseline="0" dirty="0" smtClean="0"/>
                        <a:t>course gravel</a:t>
                      </a:r>
                      <a:r>
                        <a:rPr lang="ar-EG" sz="1200" baseline="0" dirty="0" smtClean="0"/>
                        <a:t>   5 سم</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a:txBody>
                    <a:bodyPr/>
                    <a:lstStyle/>
                    <a:p>
                      <a:pPr algn="r" rtl="1"/>
                      <a:r>
                        <a:rPr lang="ar-EG" sz="1200" dirty="0" smtClean="0"/>
                        <a:t>من حيث الحجم</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vMerge="1">
                  <a:txBody>
                    <a:bodyPr/>
                    <a:lstStyle/>
                    <a:p>
                      <a:endParaRPr lang="en-US"/>
                    </a:p>
                  </a:txBody>
                  <a:tcPr/>
                </a:tc>
              </a:tr>
              <a:tr h="66399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r" rtl="1"/>
                      <a:r>
                        <a:rPr lang="ar-EG" sz="1200" dirty="0" smtClean="0"/>
                        <a:t>يتنوع من الأبيض الناصع إلى الأسود مع وجود درجات من البنى و الرمادى</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a:txBody>
                    <a:bodyPr/>
                    <a:lstStyle/>
                    <a:p>
                      <a:pPr algn="r" rtl="1"/>
                      <a:r>
                        <a:rPr lang="ar-EG" sz="1200" dirty="0" smtClean="0"/>
                        <a:t>من حيث اللون</a:t>
                      </a:r>
                      <a:endParaRPr lang="en-US" sz="1200" dirty="0">
                        <a:latin typeface="Arial Unicode MS" pitchFamily="34" charset="-128"/>
                        <a:ea typeface="Arial Unicode MS" pitchFamily="34" charset="-128"/>
                        <a:cs typeface="Arial Unicode MS" pitchFamily="34" charset="-128"/>
                      </a:endParaRPr>
                    </a:p>
                  </a:txBody>
                  <a:tcPr marL="72044" marR="72044" marT="33250" marB="33250"/>
                </a:tc>
                <a:tc vMerge="1">
                  <a:txBody>
                    <a:bodyPr/>
                    <a:lstStyle/>
                    <a:p>
                      <a:endParaRPr lang="en-US"/>
                    </a:p>
                  </a:txBody>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996118577"/>
              </p:ext>
            </p:extLst>
          </p:nvPr>
        </p:nvGraphicFramePr>
        <p:xfrm>
          <a:off x="0" y="2743201"/>
          <a:ext cx="9906000" cy="4052070"/>
        </p:xfrm>
        <a:graphic>
          <a:graphicData uri="http://schemas.openxmlformats.org/drawingml/2006/table">
            <a:tbl>
              <a:tblPr firstRow="1" bandRow="1">
                <a:tableStyleId>{7DF18680-E054-41AD-8BC1-D1AEF772440D}</a:tableStyleId>
              </a:tblPr>
              <a:tblGrid>
                <a:gridCol w="1981200"/>
                <a:gridCol w="1981200"/>
                <a:gridCol w="1981200"/>
                <a:gridCol w="1981200"/>
                <a:gridCol w="1981200"/>
              </a:tblGrid>
              <a:tr h="541325">
                <a:tc>
                  <a:txBody>
                    <a:bodyPr/>
                    <a:lstStyle/>
                    <a:p>
                      <a:pPr marL="285750" indent="-285750" algn="r" rtl="1">
                        <a:buFont typeface="Arial" pitchFamily="34" charset="0"/>
                        <a:buChar char="•"/>
                      </a:pPr>
                      <a:r>
                        <a:rPr lang="ar-EG" sz="1100" dirty="0" smtClean="0"/>
                        <a:t>قابلية</a:t>
                      </a:r>
                      <a:r>
                        <a:rPr lang="ar-EG" sz="1100" baseline="0" dirty="0" smtClean="0"/>
                        <a:t> التغير الكيميائى خاصة فى المناخ الرطب</a:t>
                      </a:r>
                      <a:endParaRPr lang="en-US" sz="1100" dirty="0">
                        <a:cs typeface="+mn-cs"/>
                      </a:endParaRPr>
                    </a:p>
                  </a:txBody>
                  <a:tcPr marL="78863" marR="78863" marT="36399" marB="36399"/>
                </a:tc>
                <a:tc>
                  <a:txBody>
                    <a:bodyPr/>
                    <a:lstStyle/>
                    <a:p>
                      <a:pPr marL="285750" indent="-285750" algn="r" rtl="1">
                        <a:buFont typeface="Arial" pitchFamily="34" charset="0"/>
                        <a:buChar char="•"/>
                      </a:pPr>
                      <a:r>
                        <a:rPr lang="ar-EG" sz="1100" dirty="0" smtClean="0"/>
                        <a:t>سهل الأستخدام و القطع</a:t>
                      </a:r>
                    </a:p>
                    <a:p>
                      <a:pPr marL="285750" indent="-285750" algn="r" rtl="1">
                        <a:buFont typeface="Arial" pitchFamily="34" charset="0"/>
                        <a:buChar char="•"/>
                      </a:pPr>
                      <a:r>
                        <a:rPr lang="ar-EG" sz="1100" dirty="0" smtClean="0"/>
                        <a:t>الصلابة و المتانة</a:t>
                      </a:r>
                    </a:p>
                    <a:p>
                      <a:pPr marL="285750" indent="-285750" algn="r" rtl="1">
                        <a:buFont typeface="Arial" pitchFamily="34" charset="0"/>
                        <a:buChar char="•"/>
                      </a:pPr>
                      <a:r>
                        <a:rPr lang="ar-EG" sz="1100" dirty="0" smtClean="0"/>
                        <a:t>له ألوان</a:t>
                      </a:r>
                      <a:r>
                        <a:rPr lang="ar-EG" sz="1100" baseline="0" dirty="0" smtClean="0"/>
                        <a:t> وملامس مختلفة</a:t>
                      </a:r>
                      <a:endParaRPr lang="en-US" sz="1100" dirty="0">
                        <a:cs typeface="+mn-cs"/>
                      </a:endParaRPr>
                    </a:p>
                  </a:txBody>
                  <a:tcPr marL="78863" marR="78863" marT="36399" marB="36399"/>
                </a:tc>
                <a:tc>
                  <a:txBody>
                    <a:bodyPr/>
                    <a:lstStyle/>
                    <a:p>
                      <a:pPr algn="r" rtl="1"/>
                      <a:r>
                        <a:rPr lang="ar-EG" sz="1100" dirty="0" smtClean="0"/>
                        <a:t>1) الحجر الجيرى و الرملى</a:t>
                      </a:r>
                      <a:endParaRPr lang="en-US" sz="1100" dirty="0">
                        <a:cs typeface="+mn-cs"/>
                      </a:endParaRPr>
                    </a:p>
                  </a:txBody>
                  <a:tcPr marL="78863" marR="78863" marT="36399" marB="36399"/>
                </a:tc>
                <a:tc rowSpan="3">
                  <a:txBody>
                    <a:bodyPr/>
                    <a:lstStyle/>
                    <a:p>
                      <a:pPr marL="285750" indent="-285750" algn="r" rtl="1">
                        <a:buFont typeface="Arial" pitchFamily="34" charset="0"/>
                        <a:buChar char="•"/>
                      </a:pPr>
                      <a:r>
                        <a:rPr lang="ar-EG" sz="1100" dirty="0" smtClean="0"/>
                        <a:t>من اقدم المواد فى الرصف</a:t>
                      </a:r>
                    </a:p>
                    <a:p>
                      <a:pPr marL="285750" indent="-285750" algn="r" rtl="1">
                        <a:buFont typeface="Arial" pitchFamily="34" charset="0"/>
                        <a:buChar char="•"/>
                      </a:pPr>
                      <a:r>
                        <a:rPr lang="ar-EG" sz="1100" dirty="0" smtClean="0"/>
                        <a:t>مادة</a:t>
                      </a:r>
                      <a:r>
                        <a:rPr lang="ar-EG" sz="1100" baseline="0" dirty="0" smtClean="0"/>
                        <a:t> مكلفة</a:t>
                      </a:r>
                      <a:endParaRPr lang="en-US" sz="1100" dirty="0">
                        <a:cs typeface="+mn-cs"/>
                      </a:endParaRPr>
                    </a:p>
                  </a:txBody>
                  <a:tcPr marL="78863" marR="78863" marT="36399" marB="36399"/>
                </a:tc>
                <a:tc rowSpan="3">
                  <a:txBody>
                    <a:bodyPr/>
                    <a:lstStyle/>
                    <a:p>
                      <a:pPr algn="r" rtl="1"/>
                      <a:r>
                        <a:rPr lang="ar-EG" sz="1100" dirty="0" smtClean="0"/>
                        <a:t>الحجر</a:t>
                      </a:r>
                    </a:p>
                    <a:p>
                      <a:pPr algn="r" rtl="1"/>
                      <a:r>
                        <a:rPr lang="en-US" sz="1100" dirty="0" smtClean="0"/>
                        <a:t>Stone</a:t>
                      </a:r>
                      <a:endParaRPr lang="en-US" sz="1100" dirty="0">
                        <a:cs typeface="+mn-cs"/>
                      </a:endParaRPr>
                    </a:p>
                  </a:txBody>
                  <a:tcPr marL="78863" marR="78863" marT="36399" marB="36399"/>
                </a:tc>
              </a:tr>
              <a:tr h="698950">
                <a:tc>
                  <a:txBody>
                    <a:bodyPr/>
                    <a:lstStyle/>
                    <a:p>
                      <a:pPr marL="285750" indent="-285750" algn="r" rtl="1">
                        <a:buFont typeface="Arial" pitchFamily="34" charset="0"/>
                        <a:buChar char="•"/>
                      </a:pPr>
                      <a:r>
                        <a:rPr lang="ar-EG" sz="1100" dirty="0" smtClean="0"/>
                        <a:t>ذات تكلفة عالية</a:t>
                      </a:r>
                    </a:p>
                    <a:p>
                      <a:pPr marL="285750" indent="-285750" algn="r" rtl="1">
                        <a:buFont typeface="Arial" pitchFamily="34" charset="0"/>
                        <a:buChar char="•"/>
                      </a:pPr>
                      <a:r>
                        <a:rPr lang="ar-EG" sz="1100" dirty="0" smtClean="0"/>
                        <a:t>يمكن ان تكون زلقة عندما يكون السطح مبلل</a:t>
                      </a:r>
                      <a:endParaRPr lang="en-US" sz="1100" dirty="0" smtClean="0"/>
                    </a:p>
                    <a:p>
                      <a:pPr marL="285750" indent="-285750" algn="r" rtl="1">
                        <a:buFont typeface="Arial" pitchFamily="34" charset="0"/>
                        <a:buChar char="•"/>
                      </a:pPr>
                      <a:endParaRPr lang="en-US" sz="1100" dirty="0">
                        <a:cs typeface="+mn-cs"/>
                      </a:endParaRPr>
                    </a:p>
                  </a:txBody>
                  <a:tcPr marL="78863" marR="78863" marT="36399" marB="36399"/>
                </a:tc>
                <a:tc>
                  <a:txBody>
                    <a:bodyPr/>
                    <a:lstStyle/>
                    <a:p>
                      <a:pPr marL="285750" indent="-285750" algn="r" rtl="1">
                        <a:buFont typeface="Arial" pitchFamily="34" charset="0"/>
                        <a:buChar char="•"/>
                      </a:pPr>
                      <a:r>
                        <a:rPr lang="ar-EG" sz="1100" dirty="0" smtClean="0"/>
                        <a:t>صلبة و متينة</a:t>
                      </a:r>
                    </a:p>
                    <a:p>
                      <a:pPr marL="285750" indent="-285750" algn="r" rtl="1">
                        <a:buFont typeface="Arial" pitchFamily="34" charset="0"/>
                        <a:buChar char="•"/>
                      </a:pPr>
                      <a:r>
                        <a:rPr lang="ar-EG" sz="1100" dirty="0" smtClean="0"/>
                        <a:t>الوان متعددة</a:t>
                      </a:r>
                      <a:endParaRPr lang="en-US" sz="1100" dirty="0" smtClean="0"/>
                    </a:p>
                    <a:p>
                      <a:pPr marL="285750" indent="-285750" algn="r" rtl="1">
                        <a:buFont typeface="Arial" pitchFamily="34" charset="0"/>
                        <a:buChar char="•"/>
                      </a:pPr>
                      <a:endParaRPr lang="en-US" sz="1100" dirty="0">
                        <a:cs typeface="+mn-cs"/>
                      </a:endParaRPr>
                    </a:p>
                  </a:txBody>
                  <a:tcPr marL="78863" marR="78863" marT="36399" marB="36399"/>
                </a:tc>
                <a:tc>
                  <a:txBody>
                    <a:bodyPr/>
                    <a:lstStyle/>
                    <a:p>
                      <a:pPr algn="r" rtl="1"/>
                      <a:r>
                        <a:rPr lang="ar-EG" sz="1100" dirty="0" smtClean="0"/>
                        <a:t>2) الحجار المتحولة كالرخام</a:t>
                      </a:r>
                      <a:endParaRPr lang="en-US" sz="1100" dirty="0">
                        <a:cs typeface="+mn-cs"/>
                      </a:endParaRPr>
                    </a:p>
                  </a:txBody>
                  <a:tcPr marL="78863" marR="78863" marT="36399" marB="36399"/>
                </a:tc>
                <a:tc vMerge="1">
                  <a:txBody>
                    <a:bodyPr/>
                    <a:lstStyle/>
                    <a:p>
                      <a:endParaRPr lang="en-US"/>
                    </a:p>
                  </a:txBody>
                  <a:tcPr/>
                </a:tc>
                <a:tc vMerge="1">
                  <a:txBody>
                    <a:bodyPr/>
                    <a:lstStyle/>
                    <a:p>
                      <a:endParaRPr lang="en-US"/>
                    </a:p>
                  </a:txBody>
                  <a:tcPr/>
                </a:tc>
              </a:tr>
              <a:tr h="541325">
                <a:tc>
                  <a:txBody>
                    <a:bodyPr/>
                    <a:lstStyle/>
                    <a:p>
                      <a:pPr marL="285750" indent="-285750" algn="r" rtl="1">
                        <a:buFont typeface="Arial" pitchFamily="34" charset="0"/>
                        <a:buChar char="•"/>
                      </a:pPr>
                      <a:r>
                        <a:rPr lang="ar-EG" sz="1100" dirty="0" smtClean="0"/>
                        <a:t>صعبة القطع </a:t>
                      </a:r>
                    </a:p>
                    <a:p>
                      <a:pPr marL="285750" indent="-285750" algn="r" rtl="1">
                        <a:buFont typeface="Arial" pitchFamily="34" charset="0"/>
                        <a:buChar char="•"/>
                      </a:pPr>
                      <a:r>
                        <a:rPr lang="ar-EG" sz="1100" dirty="0" smtClean="0"/>
                        <a:t>تكلفتها عالية</a:t>
                      </a:r>
                      <a:endParaRPr lang="en-US" sz="1100" dirty="0">
                        <a:cs typeface="+mn-cs"/>
                      </a:endParaRPr>
                    </a:p>
                  </a:txBody>
                  <a:tcPr marL="78863" marR="78863" marT="36399" marB="36399"/>
                </a:tc>
                <a:tc>
                  <a:txBody>
                    <a:bodyPr/>
                    <a:lstStyle/>
                    <a:p>
                      <a:pPr marL="285750" indent="-285750" algn="r" rtl="1">
                        <a:buFont typeface="Arial" pitchFamily="34" charset="0"/>
                        <a:buChar char="•"/>
                      </a:pPr>
                      <a:r>
                        <a:rPr lang="ar-EG" sz="1100" dirty="0" smtClean="0"/>
                        <a:t>صلبة و تتحمل</a:t>
                      </a:r>
                      <a:r>
                        <a:rPr lang="ar-EG" sz="1100" baseline="0" dirty="0" smtClean="0"/>
                        <a:t> كثافات الأستخدام العالية</a:t>
                      </a:r>
                    </a:p>
                    <a:p>
                      <a:pPr marL="285750" indent="-285750" algn="r" rtl="1">
                        <a:buFont typeface="Arial" pitchFamily="34" charset="0"/>
                        <a:buChar char="•"/>
                      </a:pPr>
                      <a:r>
                        <a:rPr lang="ar-EG" sz="1100" baseline="0" dirty="0" smtClean="0"/>
                        <a:t>سهلة التنظيف</a:t>
                      </a:r>
                      <a:endParaRPr lang="en-US" sz="1100" dirty="0">
                        <a:cs typeface="+mn-cs"/>
                      </a:endParaRPr>
                    </a:p>
                  </a:txBody>
                  <a:tcPr marL="78863" marR="78863" marT="36399" marB="36399"/>
                </a:tc>
                <a:tc>
                  <a:txBody>
                    <a:bodyPr/>
                    <a:lstStyle/>
                    <a:p>
                      <a:pPr algn="r" rtl="1"/>
                      <a:r>
                        <a:rPr lang="ar-EG" sz="1100" dirty="0" smtClean="0"/>
                        <a:t>3)الأحجار النارية كالجرانيت و البازلت</a:t>
                      </a:r>
                      <a:endParaRPr lang="en-US" sz="1100" dirty="0">
                        <a:cs typeface="+mn-cs"/>
                      </a:endParaRPr>
                    </a:p>
                  </a:txBody>
                  <a:tcPr marL="78863" marR="78863" marT="36399" marB="36399"/>
                </a:tc>
                <a:tc vMerge="1">
                  <a:txBody>
                    <a:bodyPr/>
                    <a:lstStyle/>
                    <a:p>
                      <a:endParaRPr lang="en-US"/>
                    </a:p>
                  </a:txBody>
                  <a:tcPr/>
                </a:tc>
                <a:tc vMerge="1">
                  <a:txBody>
                    <a:bodyPr/>
                    <a:lstStyle/>
                    <a:p>
                      <a:endParaRPr lang="en-US"/>
                    </a:p>
                  </a:txBody>
                  <a:tcPr/>
                </a:tc>
              </a:tr>
              <a:tr h="856575">
                <a:tc>
                  <a:txBody>
                    <a:bodyPr/>
                    <a:lstStyle/>
                    <a:p>
                      <a:pPr marL="285750" marR="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lang="ar-EG" sz="1100" dirty="0" smtClean="0"/>
                        <a:t>تكلفته عالية</a:t>
                      </a:r>
                    </a:p>
                    <a:p>
                      <a:pPr marL="285750" marR="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lang="ar-EG" sz="1100" dirty="0" smtClean="0"/>
                        <a:t>يستخدم فى المناخ المعتدل</a:t>
                      </a:r>
                      <a:endParaRPr lang="en-US" sz="1100" dirty="0" smtClean="0"/>
                    </a:p>
                    <a:p>
                      <a:pPr marL="285750" indent="-285750" algn="r" rtl="1">
                        <a:buFont typeface="Arial" pitchFamily="34" charset="0"/>
                        <a:buChar char="•"/>
                      </a:pPr>
                      <a:endParaRPr lang="en-US" sz="1100" dirty="0">
                        <a:cs typeface="+mn-cs"/>
                      </a:endParaRPr>
                    </a:p>
                  </a:txBody>
                  <a:tcPr marL="78863" marR="78863" marT="36399" marB="36399"/>
                </a:tc>
                <a:tc>
                  <a:txBody>
                    <a:bodyPr/>
                    <a:lstStyle/>
                    <a:p>
                      <a:pPr marL="285750" marR="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lang="ar-EG" sz="1100" dirty="0" smtClean="0"/>
                        <a:t>الوان متعددة و تشكيلات كثيرة</a:t>
                      </a:r>
                    </a:p>
                    <a:p>
                      <a:pPr marL="285750" marR="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lang="ar-EG" sz="1100" dirty="0" smtClean="0"/>
                        <a:t>سهل النقل و خفيف الوزن</a:t>
                      </a:r>
                    </a:p>
                    <a:p>
                      <a:pPr marL="285750" marR="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lang="ar-EG" sz="1100" dirty="0" smtClean="0"/>
                        <a:t>له مقاومة عالية للاستخدامات الشاقة</a:t>
                      </a:r>
                      <a:endParaRPr lang="en-US" sz="1100" dirty="0" smtClean="0"/>
                    </a:p>
                    <a:p>
                      <a:pPr marL="0" indent="0" algn="r" rtl="1">
                        <a:buFont typeface="Arial" pitchFamily="34" charset="0"/>
                        <a:buNone/>
                      </a:pPr>
                      <a:endParaRPr lang="en-US" sz="1100" dirty="0">
                        <a:cs typeface="+mn-cs"/>
                      </a:endParaRPr>
                    </a:p>
                  </a:txBody>
                  <a:tcPr marL="78863" marR="78863" marT="36399" marB="36399"/>
                </a:tc>
                <a:tc>
                  <a:txBody>
                    <a:bodyPr/>
                    <a:lstStyle/>
                    <a:p>
                      <a:pPr algn="r" rtl="1"/>
                      <a:r>
                        <a:rPr lang="ar-EG" sz="1100" dirty="0" smtClean="0"/>
                        <a:t>1)البلاط الأسمنتى </a:t>
                      </a:r>
                    </a:p>
                    <a:p>
                      <a:pPr algn="r" rtl="1"/>
                      <a:r>
                        <a:rPr lang="ar-EG" sz="1100" dirty="0" smtClean="0"/>
                        <a:t>2)الموزايكو</a:t>
                      </a:r>
                    </a:p>
                    <a:p>
                      <a:pPr algn="r" rtl="1"/>
                      <a:r>
                        <a:rPr lang="ar-EG" sz="1100" dirty="0" smtClean="0"/>
                        <a:t>3)سيتل كريت</a:t>
                      </a:r>
                    </a:p>
                    <a:p>
                      <a:pPr algn="r" rtl="1"/>
                      <a:r>
                        <a:rPr lang="ar-EG" sz="1100" dirty="0" smtClean="0"/>
                        <a:t>4)السيراميكككك</a:t>
                      </a:r>
                      <a:endParaRPr lang="en-US" sz="1100" dirty="0">
                        <a:cs typeface="+mn-cs"/>
                      </a:endParaRPr>
                    </a:p>
                  </a:txBody>
                  <a:tcPr marL="78863" marR="78863" marT="36399" marB="36399"/>
                </a:tc>
                <a:tc>
                  <a:txBody>
                    <a:bodyPr/>
                    <a:lstStyle/>
                    <a:p>
                      <a:pPr algn="r" rtl="1"/>
                      <a:r>
                        <a:rPr lang="ar-EG" sz="1100" dirty="0" smtClean="0"/>
                        <a:t>من مواد الرصف حديثة الأستخدام</a:t>
                      </a:r>
                      <a:endParaRPr lang="en-US" sz="1100" dirty="0">
                        <a:cs typeface="+mn-cs"/>
                      </a:endParaRPr>
                    </a:p>
                  </a:txBody>
                  <a:tcPr marL="78863" marR="78863" marT="36399" marB="36399"/>
                </a:tc>
                <a:tc>
                  <a:txBody>
                    <a:bodyPr/>
                    <a:lstStyle/>
                    <a:p>
                      <a:pPr algn="r" rtl="1"/>
                      <a:r>
                        <a:rPr lang="ar-EG" sz="1100" dirty="0" smtClean="0"/>
                        <a:t>البلاط </a:t>
                      </a:r>
                    </a:p>
                    <a:p>
                      <a:pPr algn="r" rtl="1"/>
                      <a:r>
                        <a:rPr lang="en-US" sz="1100" dirty="0" smtClean="0"/>
                        <a:t>Tiles</a:t>
                      </a:r>
                      <a:endParaRPr lang="en-US" sz="1100" dirty="0">
                        <a:cs typeface="+mn-cs"/>
                      </a:endParaRPr>
                    </a:p>
                  </a:txBody>
                  <a:tcPr marL="78863" marR="78863" marT="36399" marB="36399"/>
                </a:tc>
              </a:tr>
              <a:tr h="1171825">
                <a:tc>
                  <a:txBody>
                    <a:bodyPr/>
                    <a:lstStyle/>
                    <a:p>
                      <a:pPr marL="285750" indent="-285750" algn="r" rtl="1">
                        <a:buFont typeface="Arial" pitchFamily="34" charset="0"/>
                        <a:buChar char="•"/>
                      </a:pPr>
                      <a:r>
                        <a:rPr lang="ar-EG" sz="1100" dirty="0" smtClean="0"/>
                        <a:t>لها</a:t>
                      </a:r>
                      <a:r>
                        <a:rPr lang="ar-EG" sz="1100" baseline="0" dirty="0" smtClean="0"/>
                        <a:t> قدرة على عكس درجة الحرارة</a:t>
                      </a:r>
                    </a:p>
                    <a:p>
                      <a:pPr marL="285750" indent="-285750" algn="r" rtl="1">
                        <a:buFont typeface="Arial" pitchFamily="34" charset="0"/>
                        <a:buChar char="•"/>
                      </a:pPr>
                      <a:r>
                        <a:rPr lang="ar-EG" sz="1100" baseline="0" dirty="0" smtClean="0"/>
                        <a:t>يمكن ان تتفتت اذا لم تركب بدقة</a:t>
                      </a:r>
                    </a:p>
                    <a:p>
                      <a:pPr marL="285750" indent="-285750" algn="r" rtl="1">
                        <a:buFont typeface="Arial" pitchFamily="34" charset="0"/>
                        <a:buChar char="•"/>
                      </a:pPr>
                      <a:r>
                        <a:rPr lang="ar-EG" sz="1100" baseline="0" dirty="0" smtClean="0"/>
                        <a:t>الألوان الفاتحة تكون عاكسة و يمكن ان تسبب التوهج</a:t>
                      </a:r>
                      <a:endParaRPr lang="en-US" sz="1100" dirty="0" smtClean="0"/>
                    </a:p>
                    <a:p>
                      <a:pPr algn="r" rtl="1"/>
                      <a:endParaRPr lang="en-US" sz="1100" dirty="0">
                        <a:cs typeface="+mn-cs"/>
                      </a:endParaRPr>
                    </a:p>
                  </a:txBody>
                  <a:tcPr marL="78863" marR="78863" marT="36399" marB="36399"/>
                </a:tc>
                <a:tc>
                  <a:txBody>
                    <a:bodyPr/>
                    <a:lstStyle/>
                    <a:p>
                      <a:pPr marL="285750" indent="-285750" algn="r" rtl="1">
                        <a:buFont typeface="Arial" pitchFamily="34" charset="0"/>
                        <a:buChar char="•"/>
                      </a:pPr>
                      <a:r>
                        <a:rPr lang="ar-EG" sz="1100" dirty="0" smtClean="0"/>
                        <a:t>تقاوم الأحتكاك</a:t>
                      </a:r>
                    </a:p>
                    <a:p>
                      <a:pPr marL="285750" indent="-285750" algn="r" rtl="1">
                        <a:buFont typeface="Arial" pitchFamily="34" charset="0"/>
                        <a:buChar char="•"/>
                      </a:pPr>
                      <a:r>
                        <a:rPr lang="ar-EG" sz="1100" dirty="0" smtClean="0"/>
                        <a:t>صالحة</a:t>
                      </a:r>
                      <a:r>
                        <a:rPr lang="ar-EG" sz="1100" baseline="0" dirty="0" smtClean="0"/>
                        <a:t> للمساحات الكبيرة</a:t>
                      </a:r>
                    </a:p>
                    <a:p>
                      <a:pPr marL="285750" indent="-285750" algn="r" rtl="1">
                        <a:buFont typeface="Arial" pitchFamily="34" charset="0"/>
                        <a:buChar char="•"/>
                      </a:pPr>
                      <a:r>
                        <a:rPr lang="ar-EG" sz="1100" baseline="0" dirty="0" smtClean="0"/>
                        <a:t>لا تسمح بتسرب المياه</a:t>
                      </a:r>
                    </a:p>
                    <a:p>
                      <a:pPr marL="285750" indent="-285750" algn="r" rtl="1">
                        <a:buFont typeface="Arial" pitchFamily="34" charset="0"/>
                        <a:buChar char="•"/>
                      </a:pPr>
                      <a:r>
                        <a:rPr lang="ar-EG" sz="1100" baseline="0" dirty="0" smtClean="0"/>
                        <a:t>مناسبة للأشكال الدائرية</a:t>
                      </a:r>
                    </a:p>
                    <a:p>
                      <a:pPr marL="285750" marR="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lang="ar-EG" sz="1100" dirty="0" smtClean="0"/>
                        <a:t>الوان متعددة و اشكال كثيرة</a:t>
                      </a:r>
                    </a:p>
                    <a:p>
                      <a:pPr marL="285750" marR="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lang="ar-EG" sz="1100" dirty="0" smtClean="0"/>
                        <a:t>تعطى سطح متين</a:t>
                      </a:r>
                    </a:p>
                    <a:p>
                      <a:pPr marL="285750" indent="-285750" algn="r" rtl="1">
                        <a:buFont typeface="Arial" pitchFamily="34" charset="0"/>
                        <a:buChar char="•"/>
                      </a:pPr>
                      <a:endParaRPr lang="en-US" sz="1100" dirty="0">
                        <a:cs typeface="+mn-cs"/>
                      </a:endParaRPr>
                    </a:p>
                  </a:txBody>
                  <a:tcPr marL="78863" marR="78863" marT="36399" marB="36399"/>
                </a:tc>
                <a:tc>
                  <a:txBody>
                    <a:bodyPr/>
                    <a:lstStyle/>
                    <a:p>
                      <a:pPr algn="r" rtl="1"/>
                      <a:r>
                        <a:rPr lang="ar-EG" sz="1100" dirty="0" smtClean="0"/>
                        <a:t>تنقسم إلى :</a:t>
                      </a:r>
                    </a:p>
                    <a:p>
                      <a:pPr marL="285750" indent="-285750" algn="r" rtl="1">
                        <a:buFont typeface="Arial" pitchFamily="34" charset="0"/>
                        <a:buChar char="•"/>
                      </a:pPr>
                      <a:r>
                        <a:rPr lang="ar-EG" sz="1100" dirty="0" smtClean="0"/>
                        <a:t>الخرسانة المصبوبة فى الموقع</a:t>
                      </a:r>
                    </a:p>
                    <a:p>
                      <a:pPr marL="285750" indent="-285750" algn="r" rtl="1">
                        <a:buFont typeface="Arial" pitchFamily="34" charset="0"/>
                        <a:buChar char="•"/>
                      </a:pPr>
                      <a:r>
                        <a:rPr lang="ar-EG" sz="1100" dirty="0" smtClean="0"/>
                        <a:t>الخرسانة سابقة التجهيز</a:t>
                      </a:r>
                      <a:endParaRPr lang="en-US" sz="1100" dirty="0" smtClean="0"/>
                    </a:p>
                    <a:p>
                      <a:pPr marL="285750" indent="-285750" algn="r" rtl="1">
                        <a:buFont typeface="Arial" pitchFamily="34" charset="0"/>
                        <a:buChar char="•"/>
                      </a:pPr>
                      <a:endParaRPr lang="en-US" sz="1100" dirty="0">
                        <a:cs typeface="+mn-cs"/>
                      </a:endParaRPr>
                    </a:p>
                  </a:txBody>
                  <a:tcPr marL="78863" marR="78863" marT="36399" marB="36399"/>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EG" sz="1100" dirty="0" smtClean="0"/>
                        <a:t>من مواد الرصف سريعة الألتصاق</a:t>
                      </a:r>
                      <a:endParaRPr lang="en-US" sz="1100" dirty="0" smtClean="0"/>
                    </a:p>
                    <a:p>
                      <a:pPr algn="r" rtl="1"/>
                      <a:endParaRPr lang="en-US" sz="1100" dirty="0">
                        <a:cs typeface="+mn-cs"/>
                      </a:endParaRPr>
                    </a:p>
                  </a:txBody>
                  <a:tcPr marL="78863" marR="78863" marT="36399" marB="36399"/>
                </a:tc>
                <a:tc>
                  <a:txBody>
                    <a:bodyPr/>
                    <a:lstStyle/>
                    <a:p>
                      <a:pPr algn="r" rtl="1"/>
                      <a:r>
                        <a:rPr lang="ar-EG" sz="1100" dirty="0" smtClean="0"/>
                        <a:t>الخرسانة</a:t>
                      </a:r>
                      <a:endParaRPr lang="en-US" sz="1100" dirty="0">
                        <a:cs typeface="+mn-cs"/>
                      </a:endParaRPr>
                    </a:p>
                  </a:txBody>
                  <a:tcPr marL="78863" marR="78863" marT="36399" marB="36399"/>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77200" y="381000"/>
            <a:ext cx="1063112" cy="307777"/>
          </a:xfrm>
          <a:prstGeom prst="rect">
            <a:avLst/>
          </a:prstGeom>
        </p:spPr>
        <p:txBody>
          <a:bodyPr wrap="none">
            <a:spAutoFit/>
          </a:bodyPr>
          <a:lstStyle/>
          <a:p>
            <a:pPr algn="l" rtl="0" fontAlgn="auto">
              <a:spcBef>
                <a:spcPts val="0"/>
              </a:spcBef>
              <a:spcAft>
                <a:spcPts val="0"/>
              </a:spcAft>
              <a:defRPr/>
            </a:pP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تاسعا:</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 </a:t>
            </a: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الحجر</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a:t>
            </a:r>
            <a:endPar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endParaRPr>
          </a:p>
        </p:txBody>
      </p:sp>
      <p:sp>
        <p:nvSpPr>
          <p:cNvPr id="40963" name="Rectangle 2"/>
          <p:cNvSpPr>
            <a:spLocks noChangeArrowheads="1"/>
          </p:cNvSpPr>
          <p:nvPr/>
        </p:nvSpPr>
        <p:spPr bwMode="auto">
          <a:xfrm>
            <a:off x="4724400" y="685800"/>
            <a:ext cx="4953000" cy="738664"/>
          </a:xfrm>
          <a:prstGeom prst="rect">
            <a:avLst/>
          </a:prstGeom>
          <a:noFill/>
          <a:ln w="9525">
            <a:noFill/>
            <a:miter lim="800000"/>
            <a:headEnd/>
            <a:tailEnd/>
          </a:ln>
        </p:spPr>
        <p:txBody>
          <a:bodyPr>
            <a:spAutoFit/>
          </a:bodyPr>
          <a:lstStyle/>
          <a:p>
            <a:r>
              <a:rPr lang="ar-EG" sz="1400"/>
              <a:t>الممرات الحجرية: وتتميز بألوانها المختلفة الجميلة، والطرق المتعددة لترتيبها وتنظيمها ضمن الموقع، ويعيبها</a:t>
            </a:r>
          </a:p>
          <a:p>
            <a:r>
              <a:rPr lang="ar-EG" sz="1400"/>
              <a:t>تكاليفها العالية</a:t>
            </a:r>
          </a:p>
        </p:txBody>
      </p:sp>
      <p:pic>
        <p:nvPicPr>
          <p:cNvPr id="40964" name="Picture 2"/>
          <p:cNvPicPr>
            <a:picLocks noChangeAspect="1" noChangeArrowheads="1"/>
          </p:cNvPicPr>
          <p:nvPr/>
        </p:nvPicPr>
        <p:blipFill>
          <a:blip r:embed="rId2" cstate="print"/>
          <a:srcRect t="11667"/>
          <a:stretch>
            <a:fillRect/>
          </a:stretch>
        </p:blipFill>
        <p:spPr bwMode="auto">
          <a:xfrm>
            <a:off x="4267200" y="1219200"/>
            <a:ext cx="2645742" cy="1752600"/>
          </a:xfrm>
          <a:prstGeom prst="rect">
            <a:avLst/>
          </a:prstGeom>
          <a:noFill/>
          <a:ln w="9525">
            <a:noFill/>
            <a:miter lim="800000"/>
            <a:headEnd/>
            <a:tailEnd/>
          </a:ln>
        </p:spPr>
      </p:pic>
      <p:pic>
        <p:nvPicPr>
          <p:cNvPr id="40965" name="Picture 3"/>
          <p:cNvPicPr>
            <a:picLocks noChangeAspect="1" noChangeArrowheads="1"/>
          </p:cNvPicPr>
          <p:nvPr/>
        </p:nvPicPr>
        <p:blipFill>
          <a:blip r:embed="rId3" cstate="print"/>
          <a:srcRect/>
          <a:stretch>
            <a:fillRect/>
          </a:stretch>
        </p:blipFill>
        <p:spPr bwMode="auto">
          <a:xfrm>
            <a:off x="4800600" y="4724400"/>
            <a:ext cx="2743200" cy="1828800"/>
          </a:xfrm>
          <a:prstGeom prst="rect">
            <a:avLst/>
          </a:prstGeom>
          <a:noFill/>
          <a:ln w="9525">
            <a:noFill/>
            <a:miter lim="800000"/>
            <a:headEnd/>
            <a:tailEnd/>
          </a:ln>
        </p:spPr>
      </p:pic>
      <p:sp>
        <p:nvSpPr>
          <p:cNvPr id="40966" name="Rectangle 5"/>
          <p:cNvSpPr>
            <a:spLocks noChangeArrowheads="1"/>
          </p:cNvSpPr>
          <p:nvPr/>
        </p:nvSpPr>
        <p:spPr bwMode="auto">
          <a:xfrm>
            <a:off x="4800600" y="1447800"/>
            <a:ext cx="4953000" cy="1600438"/>
          </a:xfrm>
          <a:prstGeom prst="rect">
            <a:avLst/>
          </a:prstGeom>
          <a:noFill/>
          <a:ln w="9525">
            <a:noFill/>
            <a:miter lim="800000"/>
            <a:headEnd/>
            <a:tailEnd/>
          </a:ln>
        </p:spPr>
        <p:txBody>
          <a:bodyPr>
            <a:spAutoFit/>
          </a:bodyPr>
          <a:lstStyle/>
          <a:p>
            <a:r>
              <a:rPr lang="ar-SA" sz="1400" b="1"/>
              <a:t>مزاياالحجر</a:t>
            </a:r>
            <a:r>
              <a:rPr lang="en-US" sz="1400"/>
              <a:t>:</a:t>
            </a:r>
            <a:br>
              <a:rPr lang="en-US" sz="1400"/>
            </a:br>
            <a:r>
              <a:rPr lang="en-US" sz="1400"/>
              <a:t>• </a:t>
            </a:r>
            <a:r>
              <a:rPr lang="ar-SA" sz="1400"/>
              <a:t>ثبات الألوان وعدم تأثره بالعوامل الطبيعية</a:t>
            </a:r>
            <a:r>
              <a:rPr lang="en-US" sz="1400"/>
              <a:t/>
            </a:r>
            <a:br>
              <a:rPr lang="en-US" sz="1400"/>
            </a:br>
            <a:r>
              <a:rPr lang="en-US" sz="1400"/>
              <a:t>• </a:t>
            </a:r>
            <a:r>
              <a:rPr lang="ar-SA" sz="1400"/>
              <a:t>العزل الحراريوالصلابة والمتانة</a:t>
            </a:r>
            <a:r>
              <a:rPr lang="en-US" sz="1400"/>
              <a:t/>
            </a:r>
            <a:br>
              <a:rPr lang="en-US" sz="1400"/>
            </a:br>
            <a:r>
              <a:rPr lang="en-US" sz="1400"/>
              <a:t>• </a:t>
            </a:r>
            <a:r>
              <a:rPr lang="ar-SA" sz="1400"/>
              <a:t>المحافظة على الشكل والرونق الطبيعي</a:t>
            </a:r>
            <a:r>
              <a:rPr lang="en-US" sz="1400"/>
              <a:t/>
            </a:r>
            <a:br>
              <a:rPr lang="en-US" sz="1400"/>
            </a:br>
            <a:r>
              <a:rPr lang="en-US" sz="1400"/>
              <a:t>• </a:t>
            </a:r>
            <a:r>
              <a:rPr lang="ar-SA" sz="1400"/>
              <a:t>قلة الحاجة إل</a:t>
            </a:r>
            <a:r>
              <a:rPr lang="ar-EG" sz="1400"/>
              <a:t>ى ا</a:t>
            </a:r>
            <a:r>
              <a:rPr lang="ar-SA" sz="1400"/>
              <a:t>لصيانة</a:t>
            </a:r>
            <a:r>
              <a:rPr lang="en-US" sz="1400"/>
              <a:t/>
            </a:r>
            <a:br>
              <a:rPr lang="en-US" sz="1400"/>
            </a:br>
            <a:r>
              <a:rPr lang="en-US" sz="1400"/>
              <a:t>• </a:t>
            </a:r>
            <a:r>
              <a:rPr lang="ar-SA" sz="1400"/>
              <a:t>مناسبته لكافة الظروف المناخيه</a:t>
            </a:r>
            <a:r>
              <a:rPr lang="en-US" sz="1400"/>
              <a:t/>
            </a:r>
            <a:br>
              <a:rPr lang="en-US" sz="1400"/>
            </a:br>
            <a:endParaRPr lang="ar-EG" sz="1400"/>
          </a:p>
        </p:txBody>
      </p:sp>
      <p:sp>
        <p:nvSpPr>
          <p:cNvPr id="40967" name="Rectangle 6"/>
          <p:cNvSpPr>
            <a:spLocks noChangeArrowheads="1"/>
          </p:cNvSpPr>
          <p:nvPr/>
        </p:nvSpPr>
        <p:spPr bwMode="auto">
          <a:xfrm>
            <a:off x="4876800" y="3276600"/>
            <a:ext cx="4876800" cy="2031325"/>
          </a:xfrm>
          <a:prstGeom prst="rect">
            <a:avLst/>
          </a:prstGeom>
          <a:noFill/>
          <a:ln w="9525">
            <a:noFill/>
            <a:miter lim="800000"/>
            <a:headEnd/>
            <a:tailEnd/>
          </a:ln>
        </p:spPr>
        <p:txBody>
          <a:bodyPr>
            <a:spAutoFit/>
          </a:bodyPr>
          <a:lstStyle/>
          <a:p>
            <a:r>
              <a:rPr lang="ar-SA" sz="1400" b="1" dirty="0"/>
              <a:t>عيوب</a:t>
            </a:r>
            <a:r>
              <a:rPr lang="ar-SA" sz="1400" dirty="0"/>
              <a:t> </a:t>
            </a:r>
            <a:r>
              <a:rPr lang="ar-SA" sz="1400" b="1" dirty="0"/>
              <a:t>الحجر</a:t>
            </a:r>
            <a:r>
              <a:rPr lang="en-US" sz="1400" dirty="0"/>
              <a:t>:</a:t>
            </a:r>
            <a:br>
              <a:rPr lang="en-US" sz="1400" dirty="0"/>
            </a:br>
            <a:r>
              <a:rPr lang="en-US" sz="1400" dirty="0"/>
              <a:t>1- </a:t>
            </a:r>
            <a:r>
              <a:rPr lang="ar-SA" sz="1400" dirty="0"/>
              <a:t>الفجوات : على هيئة جيوب داخل الحجر مما يجعله </a:t>
            </a:r>
            <a:endParaRPr lang="ar-EG" sz="1400" dirty="0"/>
          </a:p>
          <a:p>
            <a:r>
              <a:rPr lang="ar-SA" sz="1400" dirty="0"/>
              <a:t>ضعيفا بمرور الزمن</a:t>
            </a:r>
            <a:r>
              <a:rPr lang="en-US" sz="1400" dirty="0"/>
              <a:t>.</a:t>
            </a:r>
            <a:br>
              <a:rPr lang="en-US" sz="1400" dirty="0"/>
            </a:br>
            <a:r>
              <a:rPr lang="en-US" sz="1400" dirty="0"/>
              <a:t>2- </a:t>
            </a:r>
            <a:r>
              <a:rPr lang="ar-SA" sz="1400" dirty="0"/>
              <a:t>التسوس</a:t>
            </a:r>
            <a:r>
              <a:rPr lang="en-US" sz="1400" dirty="0"/>
              <a:t> :</a:t>
            </a:r>
            <a:r>
              <a:rPr lang="ar-SA" sz="1400" dirty="0"/>
              <a:t>على هيئة جيوب مملوءة بمواد متحجرة – كالصدف مثلا</a:t>
            </a:r>
            <a:r>
              <a:rPr lang="en-US" sz="1400" dirty="0"/>
              <a:t> .</a:t>
            </a:r>
            <a:br>
              <a:rPr lang="en-US" sz="1400" dirty="0"/>
            </a:br>
            <a:r>
              <a:rPr lang="en-US" sz="1400" dirty="0"/>
              <a:t>3- </a:t>
            </a:r>
            <a:r>
              <a:rPr lang="ar-SA" sz="1400" dirty="0"/>
              <a:t>العروق : عبارة عن شقوقمملوءة بمواد أهمها كربونات الكالسيوم المتبلورة</a:t>
            </a:r>
            <a:r>
              <a:rPr lang="en-US" sz="1400" dirty="0"/>
              <a:t> .</a:t>
            </a:r>
            <a:br>
              <a:rPr lang="en-US" sz="1400" dirty="0"/>
            </a:br>
            <a:r>
              <a:rPr lang="en-US" sz="1400" dirty="0"/>
              <a:t>4-</a:t>
            </a:r>
            <a:r>
              <a:rPr lang="ar-SA" sz="1400" dirty="0"/>
              <a:t>الرقش : وهي جيوب مملوءةبمواد طباشيرية الأمر الذي </a:t>
            </a:r>
            <a:endParaRPr lang="ar-EG" sz="1400" dirty="0"/>
          </a:p>
          <a:p>
            <a:r>
              <a:rPr lang="ar-SA" sz="1400" dirty="0"/>
              <a:t>يشوه منظره ويجعله ضعيفا أيضا</a:t>
            </a:r>
            <a:r>
              <a:rPr lang="en-US" sz="1400" dirty="0"/>
              <a:t> .</a:t>
            </a:r>
            <a:br>
              <a:rPr lang="en-US" sz="1400" dirty="0"/>
            </a:br>
            <a:r>
              <a:rPr lang="en-US" sz="1400" dirty="0"/>
              <a:t/>
            </a:r>
            <a:br>
              <a:rPr lang="en-US" sz="1400" dirty="0"/>
            </a:br>
            <a:endParaRPr lang="ar-EG" sz="1400" dirty="0"/>
          </a:p>
        </p:txBody>
      </p:sp>
      <p:pic>
        <p:nvPicPr>
          <p:cNvPr id="8" name="Picture 7" descr="http://img367.imageshack.us/img367/977/brickpathtoutxng6.jpg"/>
          <p:cNvPicPr/>
          <p:nvPr/>
        </p:nvPicPr>
        <p:blipFill>
          <a:blip r:embed="rId4" cstate="print"/>
          <a:srcRect/>
          <a:stretch>
            <a:fillRect/>
          </a:stretch>
        </p:blipFill>
        <p:spPr bwMode="auto">
          <a:xfrm>
            <a:off x="228600" y="1143000"/>
            <a:ext cx="1926167" cy="1129771"/>
          </a:xfrm>
          <a:prstGeom prst="rect">
            <a:avLst/>
          </a:prstGeom>
          <a:ln>
            <a:noFill/>
          </a:ln>
          <a:effectLst>
            <a:outerShdw blurRad="292100" dist="139700" dir="2700000" algn="tl" rotWithShape="0">
              <a:srgbClr val="333333">
                <a:alpha val="0"/>
              </a:srgbClr>
            </a:outerShdw>
          </a:effectLst>
        </p:spPr>
      </p:pic>
      <p:sp>
        <p:nvSpPr>
          <p:cNvPr id="9" name="Rectangle 8"/>
          <p:cNvSpPr/>
          <p:nvPr/>
        </p:nvSpPr>
        <p:spPr>
          <a:xfrm>
            <a:off x="3200400" y="304800"/>
            <a:ext cx="1040670" cy="307777"/>
          </a:xfrm>
          <a:prstGeom prst="rect">
            <a:avLst/>
          </a:prstGeom>
        </p:spPr>
        <p:txBody>
          <a:bodyPr wrap="none">
            <a:spAutoFit/>
          </a:bodyPr>
          <a:lstStyle/>
          <a:p>
            <a:pPr algn="l" rtl="0" fontAlgn="auto">
              <a:spcBef>
                <a:spcPts val="0"/>
              </a:spcBef>
              <a:spcAft>
                <a:spcPts val="0"/>
              </a:spcAft>
              <a:defRPr/>
            </a:pP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عاشرا:الطوب</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a:t>
            </a:r>
            <a:endPar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endParaRPr>
          </a:p>
        </p:txBody>
      </p:sp>
      <p:pic>
        <p:nvPicPr>
          <p:cNvPr id="10" name="Picture 9" descr="http://img204.imageshack.us/img204/3826/qwxe3.jpg"/>
          <p:cNvPicPr/>
          <p:nvPr/>
        </p:nvPicPr>
        <p:blipFill>
          <a:blip r:embed="rId5" cstate="print"/>
          <a:srcRect l="1342" t="14320" r="2013" b="16653"/>
          <a:stretch>
            <a:fillRect/>
          </a:stretch>
        </p:blipFill>
        <p:spPr bwMode="auto">
          <a:xfrm>
            <a:off x="2057400" y="1143000"/>
            <a:ext cx="2286000" cy="1270000"/>
          </a:xfrm>
          <a:prstGeom prst="rect">
            <a:avLst/>
          </a:prstGeom>
          <a:ln>
            <a:noFill/>
          </a:ln>
          <a:effectLst>
            <a:outerShdw blurRad="292100" dist="139700" dir="2700000" algn="tl" rotWithShape="0">
              <a:srgbClr val="333333">
                <a:alpha val="0"/>
              </a:srgbClr>
            </a:outerShdw>
          </a:effectLst>
        </p:spPr>
      </p:pic>
      <p:sp>
        <p:nvSpPr>
          <p:cNvPr id="11" name="TextBox 4"/>
          <p:cNvSpPr txBox="1">
            <a:spLocks noChangeArrowheads="1"/>
          </p:cNvSpPr>
          <p:nvPr/>
        </p:nvSpPr>
        <p:spPr bwMode="auto">
          <a:xfrm>
            <a:off x="533400" y="762000"/>
            <a:ext cx="3429000" cy="307777"/>
          </a:xfrm>
          <a:prstGeom prst="rect">
            <a:avLst/>
          </a:prstGeom>
          <a:noFill/>
          <a:ln w="9525">
            <a:noFill/>
            <a:miter lim="800000"/>
            <a:headEnd/>
            <a:tailEnd/>
          </a:ln>
        </p:spPr>
        <p:txBody>
          <a:bodyPr>
            <a:spAutoFit/>
          </a:bodyPr>
          <a:lstStyle/>
          <a:p>
            <a:r>
              <a:rPr lang="ar-EG" sz="1400" b="1" dirty="0"/>
              <a:t>استخدام الطوب فى الارضيات كالممرات</a:t>
            </a:r>
          </a:p>
        </p:txBody>
      </p:sp>
      <p:sp>
        <p:nvSpPr>
          <p:cNvPr id="12" name="TextBox 2"/>
          <p:cNvSpPr txBox="1">
            <a:spLocks noChangeArrowheads="1"/>
          </p:cNvSpPr>
          <p:nvPr/>
        </p:nvSpPr>
        <p:spPr bwMode="auto">
          <a:xfrm>
            <a:off x="533400" y="2590800"/>
            <a:ext cx="3657600" cy="307777"/>
          </a:xfrm>
          <a:prstGeom prst="rect">
            <a:avLst/>
          </a:prstGeom>
          <a:noFill/>
          <a:ln w="9525">
            <a:noFill/>
            <a:miter lim="800000"/>
            <a:headEnd/>
            <a:tailEnd/>
          </a:ln>
        </p:spPr>
        <p:txBody>
          <a:bodyPr>
            <a:spAutoFit/>
          </a:bodyPr>
          <a:lstStyle/>
          <a:p>
            <a:r>
              <a:rPr lang="ar-EG" sz="1400" b="1"/>
              <a:t>طرق تركيب الطوب فى الارضيات:-</a:t>
            </a:r>
          </a:p>
        </p:txBody>
      </p:sp>
      <p:sp>
        <p:nvSpPr>
          <p:cNvPr id="13" name="Rectangle 3"/>
          <p:cNvSpPr>
            <a:spLocks noChangeArrowheads="1"/>
          </p:cNvSpPr>
          <p:nvPr/>
        </p:nvSpPr>
        <p:spPr bwMode="auto">
          <a:xfrm>
            <a:off x="-990600" y="2971800"/>
            <a:ext cx="4953000" cy="738664"/>
          </a:xfrm>
          <a:prstGeom prst="rect">
            <a:avLst/>
          </a:prstGeom>
          <a:noFill/>
          <a:ln w="9525">
            <a:noFill/>
            <a:miter lim="800000"/>
            <a:headEnd/>
            <a:tailEnd/>
          </a:ln>
        </p:spPr>
        <p:txBody>
          <a:bodyPr>
            <a:spAutoFit/>
          </a:bodyPr>
          <a:lstStyle/>
          <a:p>
            <a:r>
              <a:rPr lang="ar-EG" sz="1400"/>
              <a:t>1-</a:t>
            </a:r>
            <a:r>
              <a:rPr lang="ar-SA" sz="1400"/>
              <a:t>يتم تحديد المنطقة التى سوف يتم رصفها</a:t>
            </a:r>
            <a:br>
              <a:rPr lang="ar-SA" sz="1400"/>
            </a:br>
            <a:r>
              <a:rPr lang="ar-SA" sz="1400"/>
              <a:t>ثم البدء فى حفرها</a:t>
            </a:r>
            <a:br>
              <a:rPr lang="ar-SA" sz="1400"/>
            </a:br>
            <a:endParaRPr lang="ar-EG" sz="1400"/>
          </a:p>
        </p:txBody>
      </p:sp>
      <p:sp>
        <p:nvSpPr>
          <p:cNvPr id="14" name="Rectangle 7"/>
          <p:cNvSpPr>
            <a:spLocks noChangeArrowheads="1"/>
          </p:cNvSpPr>
          <p:nvPr/>
        </p:nvSpPr>
        <p:spPr bwMode="auto">
          <a:xfrm>
            <a:off x="1371600" y="3581400"/>
            <a:ext cx="2465740" cy="307777"/>
          </a:xfrm>
          <a:prstGeom prst="rect">
            <a:avLst/>
          </a:prstGeom>
          <a:noFill/>
          <a:ln w="9525">
            <a:noFill/>
            <a:miter lim="800000"/>
            <a:headEnd/>
            <a:tailEnd/>
          </a:ln>
        </p:spPr>
        <p:txBody>
          <a:bodyPr wrap="none">
            <a:spAutoFit/>
          </a:bodyPr>
          <a:lstStyle/>
          <a:p>
            <a:pPr algn="l" rtl="0"/>
            <a:r>
              <a:rPr lang="ar-EG" sz="1400" dirty="0"/>
              <a:t>2-</a:t>
            </a:r>
            <a:r>
              <a:rPr lang="ar-SA" sz="1400" dirty="0"/>
              <a:t>وضع الاحجار الصغيرة بداخل الحفرة</a:t>
            </a:r>
            <a:endParaRPr lang="ar-EG" sz="1400" dirty="0"/>
          </a:p>
        </p:txBody>
      </p:sp>
      <p:sp>
        <p:nvSpPr>
          <p:cNvPr id="15" name="Rectangle 9"/>
          <p:cNvSpPr>
            <a:spLocks noChangeArrowheads="1"/>
          </p:cNvSpPr>
          <p:nvPr/>
        </p:nvSpPr>
        <p:spPr bwMode="auto">
          <a:xfrm>
            <a:off x="-990600" y="3962400"/>
            <a:ext cx="4953000" cy="523220"/>
          </a:xfrm>
          <a:prstGeom prst="rect">
            <a:avLst/>
          </a:prstGeom>
          <a:noFill/>
          <a:ln w="9525">
            <a:noFill/>
            <a:miter lim="800000"/>
            <a:headEnd/>
            <a:tailEnd/>
          </a:ln>
        </p:spPr>
        <p:txBody>
          <a:bodyPr>
            <a:spAutoFit/>
          </a:bodyPr>
          <a:lstStyle/>
          <a:p>
            <a:r>
              <a:rPr lang="ar-EG" sz="1400" dirty="0"/>
              <a:t>3-</a:t>
            </a:r>
            <a:r>
              <a:rPr lang="ar-SA" sz="1400" dirty="0"/>
              <a:t>تسويتها جيدا بالأرض</a:t>
            </a:r>
            <a:br>
              <a:rPr lang="ar-SA" sz="1400" dirty="0"/>
            </a:br>
            <a:r>
              <a:rPr lang="ar-EG" sz="1400" dirty="0"/>
              <a:t> </a:t>
            </a:r>
          </a:p>
        </p:txBody>
      </p:sp>
      <p:sp>
        <p:nvSpPr>
          <p:cNvPr id="16" name="Rectangle 44"/>
          <p:cNvSpPr>
            <a:spLocks noChangeArrowheads="1"/>
          </p:cNvSpPr>
          <p:nvPr/>
        </p:nvSpPr>
        <p:spPr bwMode="auto">
          <a:xfrm>
            <a:off x="914400" y="4343400"/>
            <a:ext cx="2945037" cy="307777"/>
          </a:xfrm>
          <a:prstGeom prst="rect">
            <a:avLst/>
          </a:prstGeom>
          <a:noFill/>
          <a:ln w="9525">
            <a:noFill/>
            <a:miter lim="800000"/>
            <a:headEnd/>
            <a:tailEnd/>
          </a:ln>
        </p:spPr>
        <p:txBody>
          <a:bodyPr wrap="none">
            <a:spAutoFit/>
          </a:bodyPr>
          <a:lstStyle/>
          <a:p>
            <a:r>
              <a:rPr lang="ar-EG" sz="1400" b="1" dirty="0"/>
              <a:t>4-</a:t>
            </a:r>
            <a:r>
              <a:rPr lang="ar-SA" sz="1400" b="1" dirty="0"/>
              <a:t>وضع الرمل على ماسبق فى الحفرة و تسويته</a:t>
            </a:r>
            <a:endParaRPr lang="ar-EG" sz="1400" b="1" dirty="0"/>
          </a:p>
        </p:txBody>
      </p:sp>
      <p:sp>
        <p:nvSpPr>
          <p:cNvPr id="17" name="Rectangle 47"/>
          <p:cNvSpPr>
            <a:spLocks noChangeArrowheads="1"/>
          </p:cNvSpPr>
          <p:nvPr/>
        </p:nvSpPr>
        <p:spPr bwMode="auto">
          <a:xfrm>
            <a:off x="-1066800" y="4724400"/>
            <a:ext cx="4953000" cy="523220"/>
          </a:xfrm>
          <a:prstGeom prst="rect">
            <a:avLst/>
          </a:prstGeom>
          <a:noFill/>
          <a:ln w="9525">
            <a:noFill/>
            <a:miter lim="800000"/>
            <a:headEnd/>
            <a:tailEnd/>
          </a:ln>
        </p:spPr>
        <p:txBody>
          <a:bodyPr>
            <a:spAutoFit/>
          </a:bodyPr>
          <a:lstStyle/>
          <a:p>
            <a:r>
              <a:rPr lang="ar-EG" sz="1400" b="1" dirty="0"/>
              <a:t>5-</a:t>
            </a:r>
            <a:r>
              <a:rPr lang="ar-SA" sz="1400" b="1" dirty="0"/>
              <a:t>البدء فى وضع قوالب الطوب</a:t>
            </a:r>
            <a:r>
              <a:rPr lang="ar-EG" sz="1400" b="1" dirty="0"/>
              <a:t> </a:t>
            </a:r>
            <a:r>
              <a:rPr lang="ar-SA" sz="1400" b="1" dirty="0"/>
              <a:t>بداية من على الجوانب</a:t>
            </a:r>
            <a:br>
              <a:rPr lang="ar-SA" sz="1400" b="1" dirty="0"/>
            </a:br>
            <a:endParaRPr lang="ar-EG" sz="1400" b="1" dirty="0"/>
          </a:p>
        </p:txBody>
      </p:sp>
      <p:sp>
        <p:nvSpPr>
          <p:cNvPr id="18" name="Rectangle 49"/>
          <p:cNvSpPr>
            <a:spLocks noChangeArrowheads="1"/>
          </p:cNvSpPr>
          <p:nvPr/>
        </p:nvSpPr>
        <p:spPr bwMode="auto">
          <a:xfrm>
            <a:off x="2209800" y="5029200"/>
            <a:ext cx="1619353" cy="307777"/>
          </a:xfrm>
          <a:prstGeom prst="rect">
            <a:avLst/>
          </a:prstGeom>
          <a:noFill/>
          <a:ln w="9525">
            <a:noFill/>
            <a:miter lim="800000"/>
            <a:headEnd/>
            <a:tailEnd/>
          </a:ln>
        </p:spPr>
        <p:txBody>
          <a:bodyPr wrap="none">
            <a:spAutoFit/>
          </a:bodyPr>
          <a:lstStyle/>
          <a:p>
            <a:r>
              <a:rPr lang="ar-EG" sz="1400" b="1"/>
              <a:t>6-</a:t>
            </a:r>
            <a:r>
              <a:rPr lang="ar-SA" sz="1400" b="1"/>
              <a:t>ثم وضع باقى القوالب </a:t>
            </a:r>
            <a:endParaRPr lang="ar-EG" sz="1400" b="1"/>
          </a:p>
        </p:txBody>
      </p:sp>
      <p:sp>
        <p:nvSpPr>
          <p:cNvPr id="19" name="Rectangle 1"/>
          <p:cNvSpPr>
            <a:spLocks noChangeArrowheads="1"/>
          </p:cNvSpPr>
          <p:nvPr/>
        </p:nvSpPr>
        <p:spPr bwMode="auto">
          <a:xfrm>
            <a:off x="1981200" y="5334000"/>
            <a:ext cx="2133600" cy="1169551"/>
          </a:xfrm>
          <a:prstGeom prst="rect">
            <a:avLst/>
          </a:prstGeom>
          <a:noFill/>
          <a:ln w="9525">
            <a:noFill/>
            <a:miter lim="800000"/>
            <a:headEnd/>
            <a:tailEnd/>
          </a:ln>
        </p:spPr>
        <p:txBody>
          <a:bodyPr wrap="square">
            <a:spAutoFit/>
          </a:bodyPr>
          <a:lstStyle/>
          <a:p>
            <a:r>
              <a:rPr lang="ar-EG" sz="1400" b="1" dirty="0"/>
              <a:t>7-</a:t>
            </a:r>
            <a:r>
              <a:rPr lang="ar-SA" sz="1400" b="1" dirty="0"/>
              <a:t> اخيرا فرش القليل من الرمال</a:t>
            </a:r>
            <a:br>
              <a:rPr lang="ar-SA" sz="1400" b="1" dirty="0"/>
            </a:br>
            <a:r>
              <a:rPr lang="ar-SA" sz="1400" b="1" dirty="0"/>
              <a:t>على قوالب الطوب من اعلى</a:t>
            </a:r>
            <a:br>
              <a:rPr lang="ar-SA" sz="1400" b="1" dirty="0"/>
            </a:br>
            <a:r>
              <a:rPr lang="ar-SA" sz="1400" b="1" dirty="0"/>
              <a:t>و تمشيطها بفرشاة كبيرة</a:t>
            </a:r>
            <a:br>
              <a:rPr lang="ar-SA" sz="1400" b="1" dirty="0"/>
            </a:br>
            <a:r>
              <a:rPr lang="ar-SA" sz="1400" b="1" dirty="0"/>
              <a:t>حتى تدخل بين قوالب الطوب لتملأ الفراغات</a:t>
            </a:r>
            <a:endParaRPr lang="ar-EG" sz="1400" b="1" dirty="0"/>
          </a:p>
        </p:txBody>
      </p:sp>
      <p:pic>
        <p:nvPicPr>
          <p:cNvPr id="20" name="Picture 3" descr="http://img367.imageshack.us/img367/977/brickpathtoutxng6.jpg"/>
          <p:cNvPicPr>
            <a:picLocks noChangeAspect="1" noChangeArrowheads="1"/>
          </p:cNvPicPr>
          <p:nvPr/>
        </p:nvPicPr>
        <p:blipFill>
          <a:blip r:embed="rId4" cstate="print"/>
          <a:srcRect/>
          <a:stretch>
            <a:fillRect/>
          </a:stretch>
        </p:blipFill>
        <p:spPr bwMode="auto">
          <a:xfrm>
            <a:off x="304800" y="5181600"/>
            <a:ext cx="1736202" cy="1143000"/>
          </a:xfrm>
          <a:prstGeom prst="rect">
            <a:avLst/>
          </a:prstGeom>
          <a:noFill/>
          <a:ln w="9525">
            <a:noFill/>
            <a:miter lim="800000"/>
            <a:headEnd/>
            <a:tailEnd/>
          </a:ln>
        </p:spPr>
      </p:pic>
      <p:sp>
        <p:nvSpPr>
          <p:cNvPr id="21" name="TextBox 4"/>
          <p:cNvSpPr txBox="1">
            <a:spLocks noChangeArrowheads="1"/>
          </p:cNvSpPr>
          <p:nvPr/>
        </p:nvSpPr>
        <p:spPr bwMode="auto">
          <a:xfrm>
            <a:off x="0" y="6324600"/>
            <a:ext cx="2209800" cy="307777"/>
          </a:xfrm>
          <a:prstGeom prst="rect">
            <a:avLst/>
          </a:prstGeom>
          <a:noFill/>
          <a:ln w="9525">
            <a:noFill/>
            <a:miter lim="800000"/>
            <a:headEnd/>
            <a:tailEnd/>
          </a:ln>
        </p:spPr>
        <p:txBody>
          <a:bodyPr>
            <a:spAutoFit/>
          </a:bodyPr>
          <a:lstStyle/>
          <a:p>
            <a:r>
              <a:rPr lang="ar-EG" sz="1400" b="1"/>
              <a:t>شكل الطوب النهائى</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62400" y="304800"/>
            <a:ext cx="5670550" cy="1700213"/>
          </a:xfrm>
        </p:spPr>
        <p:txBody>
          <a:bodyPr/>
          <a:lstStyle/>
          <a:p>
            <a:pPr algn="r" rtl="1"/>
            <a:r>
              <a:rPr lang="ar-SA" sz="1400" dirty="0" smtClean="0">
                <a:latin typeface="Arial" pitchFamily="34" charset="0"/>
              </a:rPr>
              <a:t>هو عباره عن نسيج له كل خصائص ومميزات النجيل الطبيعى حيث يرجع هذا لدقة تصنيع نسيج </a:t>
            </a:r>
            <a:r>
              <a:rPr lang="en-US" sz="1400" dirty="0" smtClean="0">
                <a:latin typeface="Arial" pitchFamily="34" charset="0"/>
                <a:cs typeface="Arial" pitchFamily="34" charset="0"/>
              </a:rPr>
              <a:t>field turf </a:t>
            </a:r>
            <a:br>
              <a:rPr lang="en-US" sz="1400" dirty="0" smtClean="0">
                <a:latin typeface="Arial" pitchFamily="34" charset="0"/>
                <a:cs typeface="Arial" pitchFamily="34" charset="0"/>
              </a:rPr>
            </a:br>
            <a:r>
              <a:rPr lang="ar-SA" sz="1400" dirty="0" smtClean="0">
                <a:latin typeface="Arial" pitchFamily="34" charset="0"/>
              </a:rPr>
              <a:t>بالاضافه الى اختراع الخلطه المحيطه به والمتكونه من رمل السليكا المخلوط بحبيبات المطاط مما يعطى احساس وملمس النجيل الطبيعى</a:t>
            </a:r>
            <a:r>
              <a:rPr lang="en-US" sz="1400" dirty="0" smtClean="0">
                <a:latin typeface="Arial" pitchFamily="34" charset="0"/>
                <a:cs typeface="Arial" pitchFamily="34" charset="0"/>
              </a:rPr>
              <a:t> . </a:t>
            </a:r>
            <a:endParaRPr lang="ar-EG" sz="1400" dirty="0" smtClean="0">
              <a:latin typeface="Arial" pitchFamily="34" charset="0"/>
            </a:endParaRPr>
          </a:p>
        </p:txBody>
      </p:sp>
      <p:sp>
        <p:nvSpPr>
          <p:cNvPr id="4" name="Rectangle 3"/>
          <p:cNvSpPr/>
          <p:nvPr/>
        </p:nvSpPr>
        <p:spPr>
          <a:xfrm>
            <a:off x="4572000" y="0"/>
            <a:ext cx="5113372" cy="307777"/>
          </a:xfrm>
          <a:prstGeom prst="rect">
            <a:avLst/>
          </a:prstGeom>
          <a:noFill/>
        </p:spPr>
        <p:txBody>
          <a:bodyPr>
            <a:spAutoFit/>
          </a:bodyPr>
          <a:lstStyle/>
          <a:p>
            <a:pPr fontAlgn="auto">
              <a:spcBef>
                <a:spcPts val="0"/>
              </a:spcBef>
              <a:spcAft>
                <a:spcPts val="0"/>
              </a:spcAft>
              <a:defRPr/>
            </a:pPr>
            <a:r>
              <a:rPr lang="ar-SA" sz="1400" b="1" dirty="0">
                <a:ln w="18000">
                  <a:solidFill>
                    <a:srgbClr val="FF0000"/>
                  </a:solidFill>
                  <a:prstDash val="solid"/>
                  <a:miter lim="800000"/>
                </a:ln>
                <a:effectLst>
                  <a:outerShdw blurRad="25500" dist="23000" dir="7020000" algn="tl">
                    <a:srgbClr val="000000">
                      <a:alpha val="50000"/>
                    </a:srgbClr>
                  </a:outerShdw>
                </a:effectLst>
                <a:latin typeface="Arial" pitchFamily="34" charset="0"/>
                <a:cs typeface="+mn-cs"/>
              </a:rPr>
              <a:t>مـــا هو النجيل الصناعى </a:t>
            </a:r>
            <a:r>
              <a:rPr lang="en-US" sz="1400" b="1" dirty="0">
                <a:ln w="18000">
                  <a:solidFill>
                    <a:srgbClr val="FF0000"/>
                  </a:solidFill>
                  <a:prstDash val="solid"/>
                  <a:miter lim="800000"/>
                </a:ln>
                <a:effectLst>
                  <a:outerShdw blurRad="25500" dist="23000" dir="7020000" algn="tl">
                    <a:srgbClr val="000000">
                      <a:alpha val="50000"/>
                    </a:srgbClr>
                  </a:outerShdw>
                </a:effectLst>
                <a:latin typeface="Arial" pitchFamily="34" charset="0"/>
                <a:cs typeface="+mn-cs"/>
              </a:rPr>
              <a:t>field turf </a:t>
            </a:r>
            <a:r>
              <a:rPr lang="ar-SA" sz="1400" b="1" dirty="0">
                <a:ln w="18000">
                  <a:solidFill>
                    <a:srgbClr val="FF0000"/>
                  </a:solidFill>
                  <a:prstDash val="solid"/>
                  <a:miter lim="800000"/>
                </a:ln>
                <a:effectLst>
                  <a:outerShdw blurRad="25500" dist="23000" dir="7020000" algn="tl">
                    <a:srgbClr val="000000">
                      <a:alpha val="50000"/>
                    </a:srgbClr>
                  </a:outerShdw>
                </a:effectLst>
                <a:latin typeface="Arial" pitchFamily="34" charset="0"/>
                <a:cs typeface="+mn-cs"/>
              </a:rPr>
              <a:t>؟</a:t>
            </a:r>
            <a:endParaRPr lang="en-US" sz="1400" b="1" dirty="0">
              <a:ln w="18000">
                <a:solidFill>
                  <a:srgbClr val="FF0000"/>
                </a:solidFill>
                <a:prstDash val="solid"/>
                <a:miter lim="800000"/>
              </a:ln>
              <a:effectLst>
                <a:outerShdw blurRad="25500" dist="23000" dir="7020000" algn="tl">
                  <a:srgbClr val="000000">
                    <a:alpha val="50000"/>
                  </a:srgbClr>
                </a:outerShdw>
              </a:effectLst>
              <a:latin typeface="Arial" pitchFamily="34" charset="0"/>
              <a:cs typeface="+mn-cs"/>
            </a:endParaRPr>
          </a:p>
        </p:txBody>
      </p:sp>
      <p:pic>
        <p:nvPicPr>
          <p:cNvPr id="5" name="Picture 4" descr="9366-%~1.JPG"/>
          <p:cNvPicPr>
            <a:picLocks noChangeAspect="1"/>
          </p:cNvPicPr>
          <p:nvPr/>
        </p:nvPicPr>
        <p:blipFill>
          <a:blip r:embed="rId2" cstate="print"/>
          <a:srcRect/>
          <a:stretch>
            <a:fillRect/>
          </a:stretch>
        </p:blipFill>
        <p:spPr bwMode="auto">
          <a:xfrm>
            <a:off x="1752600" y="228600"/>
            <a:ext cx="2133599" cy="1278944"/>
          </a:xfrm>
          <a:prstGeom prst="rect">
            <a:avLst/>
          </a:prstGeom>
          <a:noFill/>
          <a:ln w="9525">
            <a:noFill/>
            <a:miter lim="800000"/>
            <a:headEnd/>
            <a:tailEnd/>
          </a:ln>
        </p:spPr>
      </p:pic>
      <p:sp>
        <p:nvSpPr>
          <p:cNvPr id="6" name="Content Placeholder 2"/>
          <p:cNvSpPr txBox="1">
            <a:spLocks/>
          </p:cNvSpPr>
          <p:nvPr/>
        </p:nvSpPr>
        <p:spPr bwMode="auto">
          <a:xfrm>
            <a:off x="1392237" y="1600200"/>
            <a:ext cx="8513763" cy="1973262"/>
          </a:xfrm>
          <a:prstGeom prst="rect">
            <a:avLst/>
          </a:prstGeom>
          <a:noFill/>
          <a:ln>
            <a:noFill/>
          </a:ln>
          <a:extLst/>
        </p:spPr>
        <p:txBody>
          <a:bodyPr rtlCol="1">
            <a:normAutofit/>
          </a:bodyPr>
          <a:lst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rtl="1" fontAlgn="auto">
              <a:spcAft>
                <a:spcPts val="0"/>
              </a:spcAft>
              <a:defRPr/>
            </a:pPr>
            <a:r>
              <a:rPr lang="ar-SA" sz="1400" dirty="0" smtClean="0">
                <a:latin typeface="Arial" pitchFamily="34" charset="0"/>
              </a:rPr>
              <a:t>1 يستخدم </a:t>
            </a:r>
            <a:r>
              <a:rPr lang="ar-SA" sz="1400" dirty="0" smtClean="0">
                <a:latin typeface="Arial" pitchFamily="34" charset="0"/>
              </a:rPr>
              <a:t>فى انشاء المسطحات الخضراء امام الفـلل والقصورالتى تتطلب مظهر النجيل الطبيعى</a:t>
            </a:r>
            <a:r>
              <a:rPr lang="en-US" sz="1400" dirty="0" smtClean="0">
                <a:latin typeface="Arial" pitchFamily="34" charset="0"/>
                <a:cs typeface="Arial" pitchFamily="34" charset="0"/>
              </a:rPr>
              <a:t> .</a:t>
            </a:r>
            <a:br>
              <a:rPr lang="en-US" sz="1400" dirty="0" smtClean="0">
                <a:latin typeface="Arial" pitchFamily="34" charset="0"/>
                <a:cs typeface="Arial" pitchFamily="34" charset="0"/>
              </a:rPr>
            </a:br>
            <a:r>
              <a:rPr lang="ar-EG" sz="1400" dirty="0" smtClean="0">
                <a:latin typeface="Arial" pitchFamily="34" charset="0"/>
              </a:rPr>
              <a:t>2 -</a:t>
            </a:r>
            <a:r>
              <a:rPr lang="ar-SA" sz="1400" dirty="0" smtClean="0">
                <a:latin typeface="Arial" pitchFamily="34" charset="0"/>
              </a:rPr>
              <a:t>يستخدم فى الاماكن التى يصعب بها انشاء النجيل الطبيعى والتى يقـل وجود الماء بها او كثرة الملوحه سواء كانت بالمياه او الأرض</a:t>
            </a:r>
            <a:r>
              <a:rPr lang="en-US" sz="1400" dirty="0" smtClean="0">
                <a:latin typeface="Arial" pitchFamily="34" charset="0"/>
                <a:cs typeface="Arial" pitchFamily="34" charset="0"/>
              </a:rPr>
              <a:t> .</a:t>
            </a:r>
            <a:br>
              <a:rPr lang="en-US" sz="1400" dirty="0" smtClean="0">
                <a:latin typeface="Arial" pitchFamily="34" charset="0"/>
                <a:cs typeface="Arial" pitchFamily="34" charset="0"/>
              </a:rPr>
            </a:br>
            <a:r>
              <a:rPr lang="ar-EG" sz="1400" dirty="0" smtClean="0">
                <a:latin typeface="Arial" pitchFamily="34" charset="0"/>
              </a:rPr>
              <a:t>3</a:t>
            </a:r>
            <a:r>
              <a:rPr lang="en-US" sz="1400" dirty="0" smtClean="0">
                <a:latin typeface="Arial" pitchFamily="34" charset="0"/>
                <a:cs typeface="Arial" pitchFamily="34" charset="0"/>
              </a:rPr>
              <a:t> </a:t>
            </a:r>
            <a:r>
              <a:rPr lang="ar-SA" sz="1400" dirty="0" smtClean="0">
                <a:latin typeface="Arial" pitchFamily="34" charset="0"/>
              </a:rPr>
              <a:t>يسخدم حول النوافير والشلالات التى تتكون من الارضيات الصلبه كـديكـور</a:t>
            </a:r>
            <a:r>
              <a:rPr lang="en-US" sz="1400" dirty="0" smtClean="0">
                <a:latin typeface="Arial" pitchFamily="34" charset="0"/>
                <a:cs typeface="Arial" pitchFamily="34" charset="0"/>
              </a:rPr>
              <a:t> .</a:t>
            </a:r>
            <a:br>
              <a:rPr lang="en-US" sz="1400" dirty="0" smtClean="0">
                <a:latin typeface="Arial" pitchFamily="34" charset="0"/>
                <a:cs typeface="Arial" pitchFamily="34" charset="0"/>
              </a:rPr>
            </a:br>
            <a:r>
              <a:rPr lang="ar-EG" sz="1400" dirty="0" smtClean="0">
                <a:latin typeface="Arial" pitchFamily="34" charset="0"/>
              </a:rPr>
              <a:t>4</a:t>
            </a:r>
            <a:r>
              <a:rPr lang="en-US" sz="1400" dirty="0" smtClean="0">
                <a:latin typeface="Arial" pitchFamily="34" charset="0"/>
                <a:cs typeface="Arial" pitchFamily="34" charset="0"/>
              </a:rPr>
              <a:t> </a:t>
            </a:r>
            <a:r>
              <a:rPr lang="ar-SA" sz="1400" dirty="0" smtClean="0">
                <a:latin typeface="Arial" pitchFamily="34" charset="0"/>
              </a:rPr>
              <a:t>يستخدم فى ملاعب كرة القدم .. وملاعب الخماسى .. والجولف</a:t>
            </a:r>
            <a:r>
              <a:rPr lang="en-US" sz="1400" dirty="0" smtClean="0">
                <a:latin typeface="Arial" pitchFamily="34" charset="0"/>
                <a:cs typeface="Arial" pitchFamily="34" charset="0"/>
              </a:rPr>
              <a:t> ...... </a:t>
            </a:r>
            <a:r>
              <a:rPr lang="ar-SA" sz="1400" dirty="0" smtClean="0">
                <a:latin typeface="Arial" pitchFamily="34" charset="0"/>
              </a:rPr>
              <a:t>الخ</a:t>
            </a:r>
            <a:r>
              <a:rPr lang="en-US" sz="1400" dirty="0" smtClean="0">
                <a:latin typeface="Arial" pitchFamily="34" charset="0"/>
                <a:cs typeface="Arial" pitchFamily="34" charset="0"/>
              </a:rPr>
              <a:t/>
            </a:r>
            <a:br>
              <a:rPr lang="en-US" sz="1400" dirty="0" smtClean="0">
                <a:latin typeface="Arial" pitchFamily="34" charset="0"/>
                <a:cs typeface="Arial" pitchFamily="34" charset="0"/>
              </a:rPr>
            </a:br>
            <a:r>
              <a:rPr lang="ar-EG" sz="1400" dirty="0" smtClean="0">
                <a:latin typeface="Arial" pitchFamily="34" charset="0"/>
              </a:rPr>
              <a:t>5</a:t>
            </a:r>
            <a:r>
              <a:rPr lang="en-US" sz="1400" dirty="0" smtClean="0">
                <a:latin typeface="Arial" pitchFamily="34" charset="0"/>
              </a:rPr>
              <a:t> </a:t>
            </a:r>
            <a:r>
              <a:rPr lang="ar-SA" sz="1400" dirty="0" smtClean="0">
                <a:latin typeface="Arial" pitchFamily="34" charset="0"/>
              </a:rPr>
              <a:t>كما </a:t>
            </a:r>
            <a:r>
              <a:rPr lang="ar-SA" sz="1400" dirty="0" smtClean="0">
                <a:latin typeface="Arial" pitchFamily="34" charset="0"/>
              </a:rPr>
              <a:t>يمكن اضافته الى نباتات الاندور واستخدامه حول نباتات الظـل</a:t>
            </a:r>
            <a:r>
              <a:rPr lang="en-US" sz="1400" dirty="0" smtClean="0">
                <a:latin typeface="Arial" pitchFamily="34" charset="0"/>
                <a:cs typeface="Arial" pitchFamily="34" charset="0"/>
              </a:rPr>
              <a:t> .</a:t>
            </a:r>
            <a:br>
              <a:rPr lang="en-US" sz="1400" dirty="0" smtClean="0">
                <a:latin typeface="Arial" pitchFamily="34" charset="0"/>
                <a:cs typeface="Arial" pitchFamily="34" charset="0"/>
              </a:rPr>
            </a:br>
            <a:r>
              <a:rPr lang="ar-EG" sz="1400" dirty="0" smtClean="0">
                <a:latin typeface="Arial" pitchFamily="34" charset="0"/>
              </a:rPr>
              <a:t>6</a:t>
            </a:r>
            <a:r>
              <a:rPr lang="en-US" sz="1400" dirty="0" smtClean="0">
                <a:latin typeface="Arial" pitchFamily="34" charset="0"/>
                <a:cs typeface="Arial" pitchFamily="34" charset="0"/>
              </a:rPr>
              <a:t> </a:t>
            </a:r>
            <a:r>
              <a:rPr lang="ar-SA" sz="1400" dirty="0" smtClean="0">
                <a:latin typeface="Arial" pitchFamily="34" charset="0"/>
              </a:rPr>
              <a:t>كمايستخدم حول حمـامـات السباحه مما يزيد من جمال وروعـة المكان</a:t>
            </a:r>
            <a:r>
              <a:rPr lang="en-US" sz="1400" dirty="0" smtClean="0">
                <a:latin typeface="Arial" pitchFamily="34" charset="0"/>
                <a:cs typeface="Arial" pitchFamily="34" charset="0"/>
              </a:rPr>
              <a:t>.</a:t>
            </a:r>
            <a:br>
              <a:rPr lang="en-US" sz="1400" dirty="0" smtClean="0">
                <a:latin typeface="Arial" pitchFamily="34" charset="0"/>
                <a:cs typeface="Arial" pitchFamily="34" charset="0"/>
              </a:rPr>
            </a:br>
            <a:endParaRPr lang="ar-EG" sz="1400" dirty="0">
              <a:latin typeface="Arial" pitchFamily="34" charset="0"/>
            </a:endParaRPr>
          </a:p>
        </p:txBody>
      </p:sp>
      <p:sp>
        <p:nvSpPr>
          <p:cNvPr id="7" name="Rectangle 6"/>
          <p:cNvSpPr/>
          <p:nvPr/>
        </p:nvSpPr>
        <p:spPr>
          <a:xfrm>
            <a:off x="8001000" y="1295400"/>
            <a:ext cx="1621631" cy="307777"/>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fontAlgn="auto">
              <a:spcBef>
                <a:spcPts val="0"/>
              </a:spcBef>
              <a:spcAft>
                <a:spcPts val="0"/>
              </a:spcAft>
              <a:defRPr/>
            </a:pPr>
            <a:r>
              <a:rPr lang="ar-SA" sz="1400" b="1" dirty="0">
                <a:latin typeface="Arial" pitchFamily="34" charset="0"/>
                <a:cs typeface="+mn-cs"/>
              </a:rPr>
              <a:t>استخداماته </a:t>
            </a:r>
            <a:r>
              <a:rPr lang="ar-EG" sz="1400" b="1" dirty="0">
                <a:latin typeface="Arial" pitchFamily="34" charset="0"/>
                <a:cs typeface="+mn-cs"/>
              </a:rPr>
              <a:t>:</a:t>
            </a:r>
            <a:endParaRPr lang="en-US" sz="1400" b="1" cap="all" dirty="0">
              <a:ln w="0"/>
              <a:effectLst>
                <a:reflection blurRad="12700" stA="50000" endPos="50000" dist="5000" dir="5400000" sy="-100000" rotWithShape="0"/>
              </a:effectLst>
              <a:latin typeface="Arial" pitchFamily="34" charset="0"/>
              <a:cs typeface="+mn-cs"/>
            </a:endParaRPr>
          </a:p>
        </p:txBody>
      </p:sp>
      <p:sp>
        <p:nvSpPr>
          <p:cNvPr id="11" name="Content Placeholder 2"/>
          <p:cNvSpPr txBox="1">
            <a:spLocks/>
          </p:cNvSpPr>
          <p:nvPr/>
        </p:nvSpPr>
        <p:spPr bwMode="auto">
          <a:xfrm>
            <a:off x="4141787" y="3352800"/>
            <a:ext cx="5764213" cy="1873250"/>
          </a:xfrm>
          <a:prstGeom prst="rect">
            <a:avLst/>
          </a:prstGeom>
          <a:noFill/>
          <a:ln w="9525">
            <a:noFill/>
            <a:miter lim="800000"/>
            <a:headEnd/>
            <a:tailEnd/>
          </a:ln>
        </p:spPr>
        <p:txBody>
          <a:bodyPr/>
          <a:lstStyle/>
          <a:p>
            <a:pPr marL="342900" indent="-342900">
              <a:spcBef>
                <a:spcPct val="20000"/>
              </a:spcBef>
            </a:pPr>
            <a:r>
              <a:rPr lang="ar-SA" sz="1400" dirty="0">
                <a:latin typeface="Arial" pitchFamily="34" charset="0"/>
              </a:rPr>
              <a:t>النجيل الصناعي يتم تركيبه بتثبيته بمادة لاصقة وهي مايسمي بالنيوكريل بالاضافة الي تثبيته بمثبتات اخري ويتم ذلك علي سطح من الاسمنت المستوي</a:t>
            </a:r>
            <a:r>
              <a:rPr lang="en-US" sz="1400" dirty="0">
                <a:latin typeface="Arial" pitchFamily="34" charset="0"/>
              </a:rPr>
              <a:t> .</a:t>
            </a:r>
          </a:p>
          <a:p>
            <a:pPr marL="342900" indent="-342900">
              <a:spcBef>
                <a:spcPct val="20000"/>
              </a:spcBef>
            </a:pPr>
            <a:r>
              <a:rPr lang="ar-SA" sz="1400" dirty="0">
                <a:latin typeface="Arial" pitchFamily="34" charset="0"/>
              </a:rPr>
              <a:t>اما بالنسبة لرمل السيليكا فيتم وضعه اعلي النجيل بعد تركيبه وتوزيعه ليتوزع مابين خصيلات النجيل الصناعي .ثم بعد ذلك يتم توزيع الحبيبات المطاطية علي ارضية الملعب الصناعي وبذلك يأخذ النجيل الصناعي شكل المرونة الكامل الموجود علي النجيل الطبيعي</a:t>
            </a:r>
            <a:r>
              <a:rPr lang="en-US" sz="1400" dirty="0">
                <a:latin typeface="Arial" pitchFamily="34" charset="0"/>
              </a:rPr>
              <a:t>.</a:t>
            </a:r>
          </a:p>
          <a:p>
            <a:pPr marL="342900" indent="-342900">
              <a:spcBef>
                <a:spcPct val="20000"/>
              </a:spcBef>
            </a:pPr>
            <a:r>
              <a:rPr lang="ar-EG" sz="1400" dirty="0">
                <a:latin typeface="Arial" pitchFamily="34" charset="0"/>
              </a:rPr>
              <a:t>ويتم استلامه فى الموقع فى شكل رولات</a:t>
            </a:r>
          </a:p>
        </p:txBody>
      </p:sp>
      <p:sp>
        <p:nvSpPr>
          <p:cNvPr id="12" name="Rectangle 11"/>
          <p:cNvSpPr/>
          <p:nvPr/>
        </p:nvSpPr>
        <p:spPr>
          <a:xfrm>
            <a:off x="6858000" y="2895600"/>
            <a:ext cx="2881741" cy="307777"/>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fontAlgn="auto">
              <a:spcBef>
                <a:spcPts val="0"/>
              </a:spcBef>
              <a:spcAft>
                <a:spcPts val="0"/>
              </a:spcAft>
              <a:defRPr/>
            </a:pPr>
            <a:r>
              <a:rPr lang="ar-SA" sz="1400" b="1" dirty="0">
                <a:latin typeface="Arial" pitchFamily="34" charset="0"/>
                <a:cs typeface="+mn-cs"/>
              </a:rPr>
              <a:t>طريقة تركيب النجيل الصناعي </a:t>
            </a:r>
            <a:endParaRPr lang="en-US" sz="1400" b="1" cap="all" dirty="0">
              <a:ln w="0"/>
              <a:effectLst>
                <a:reflection blurRad="12700" stA="50000" endPos="50000" dist="5000" dir="5400000" sy="-100000" rotWithShape="0"/>
              </a:effectLst>
              <a:latin typeface="Arial" pitchFamily="34" charset="0"/>
              <a:cs typeface="+mn-cs"/>
            </a:endParaRPr>
          </a:p>
        </p:txBody>
      </p:sp>
      <p:sp>
        <p:nvSpPr>
          <p:cNvPr id="15" name="Content Placeholder 2"/>
          <p:cNvSpPr txBox="1">
            <a:spLocks/>
          </p:cNvSpPr>
          <p:nvPr/>
        </p:nvSpPr>
        <p:spPr bwMode="auto">
          <a:xfrm>
            <a:off x="0" y="2438400"/>
            <a:ext cx="4011613" cy="13684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r" defTabSz="914400" rtl="1" eaLnBrk="1" fontAlgn="base" latinLnBrk="0" hangingPunct="1">
              <a:lnSpc>
                <a:spcPct val="100000"/>
              </a:lnSpc>
              <a:spcBef>
                <a:spcPct val="20000"/>
              </a:spcBef>
              <a:spcAft>
                <a:spcPct val="0"/>
              </a:spcAft>
              <a:buClrTx/>
              <a:buSzTx/>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1</a:t>
            </a:r>
            <a:r>
              <a:rPr kumimoji="0" lang="ar-SA" sz="1400" b="0" i="0" u="none" strike="noStrike" kern="1200" cap="none" spc="0" normalizeH="0" baseline="0" noProof="0" dirty="0" smtClean="0">
                <a:ln>
                  <a:noFill/>
                </a:ln>
                <a:solidFill>
                  <a:schemeClr val="tx1"/>
                </a:solidFill>
                <a:effectLst/>
                <a:uLnTx/>
                <a:uFillTx/>
                <a:latin typeface="Arial" pitchFamily="34" charset="0"/>
                <a:ea typeface="+mn-ea"/>
                <a:cs typeface="+mn-cs"/>
              </a:rPr>
              <a:t>ـ تركيبته الصناعية يحدث لها تغيرات بسبب حرارة الجو ولذلك يراعى الحذر في حالة تركيبه في المناطق الحارة</a:t>
            </a:r>
            <a:r>
              <a:rPr kumimoji="0" lang="en-US" sz="1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 .</a:t>
            </a:r>
            <a:br>
              <a:rPr kumimoji="0" lang="en-US" sz="1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br>
            <a:r>
              <a:rPr kumimoji="0" lang="en-US" sz="1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2</a:t>
            </a:r>
            <a:r>
              <a:rPr kumimoji="0" lang="ar-SA" sz="1400" b="0" i="0" u="none" strike="noStrike" kern="1200" cap="none" spc="0" normalizeH="0" baseline="0" noProof="0" dirty="0" smtClean="0">
                <a:ln>
                  <a:noFill/>
                </a:ln>
                <a:solidFill>
                  <a:schemeClr val="tx1"/>
                </a:solidFill>
                <a:effectLst/>
                <a:uLnTx/>
                <a:uFillTx/>
                <a:latin typeface="Arial" pitchFamily="34" charset="0"/>
                <a:ea typeface="+mn-ea"/>
                <a:cs typeface="+mn-cs"/>
              </a:rPr>
              <a:t>ـ تصاعد ابخرة كثيفة وسامة في حالة سقوط شعلة نارية عليه بسبب المواد البلاستيكية المكون منها</a:t>
            </a:r>
            <a:r>
              <a:rPr kumimoji="0" lang="en-US" sz="1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 .</a:t>
            </a:r>
            <a:br>
              <a:rPr kumimoji="0" lang="en-US" sz="1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br>
            <a:r>
              <a:rPr kumimoji="0" lang="en-US" sz="1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3</a:t>
            </a:r>
            <a:r>
              <a:rPr kumimoji="0" lang="ar-SA" sz="1400" b="0" i="0" u="none" strike="noStrike" kern="1200" cap="none" spc="0" normalizeH="0" baseline="0" noProof="0" dirty="0" smtClean="0">
                <a:ln>
                  <a:noFill/>
                </a:ln>
                <a:solidFill>
                  <a:schemeClr val="tx1"/>
                </a:solidFill>
                <a:effectLst/>
                <a:uLnTx/>
                <a:uFillTx/>
                <a:latin typeface="Arial" pitchFamily="34" charset="0"/>
                <a:ea typeface="+mn-ea"/>
                <a:cs typeface="+mn-cs"/>
              </a:rPr>
              <a:t>ـ في حالة عدم جودته ومخالفته للمواصفات يسبب خطر على صحة الانسان لاحداثه كثير من الامراض</a:t>
            </a:r>
            <a:endParaRPr kumimoji="0" lang="en-US" sz="1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r" defTabSz="914400" rtl="1" eaLnBrk="1" fontAlgn="base" latinLnBrk="0" hangingPunct="1">
              <a:lnSpc>
                <a:spcPct val="100000"/>
              </a:lnSpc>
              <a:spcBef>
                <a:spcPct val="20000"/>
              </a:spcBef>
              <a:spcAft>
                <a:spcPct val="0"/>
              </a:spcAft>
              <a:buClrTx/>
              <a:buSzTx/>
              <a:tabLst/>
              <a:defRPr/>
            </a:pPr>
            <a:endParaRPr kumimoji="0" lang="ar-EG" sz="1400" b="0"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
        <p:nvSpPr>
          <p:cNvPr id="16" name="Rectangle 15"/>
          <p:cNvSpPr/>
          <p:nvPr/>
        </p:nvSpPr>
        <p:spPr>
          <a:xfrm>
            <a:off x="2590800" y="2133600"/>
            <a:ext cx="1175751" cy="307777"/>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fontAlgn="auto">
              <a:spcBef>
                <a:spcPts val="0"/>
              </a:spcBef>
              <a:spcAft>
                <a:spcPts val="0"/>
              </a:spcAft>
              <a:defRPr/>
            </a:pPr>
            <a:r>
              <a:rPr lang="ar-SA" sz="1400" b="1" dirty="0">
                <a:latin typeface="Arial" pitchFamily="34" charset="0"/>
                <a:cs typeface="+mn-cs"/>
              </a:rPr>
              <a:t>عيوبه</a:t>
            </a:r>
            <a:r>
              <a:rPr lang="en-US" sz="1400" b="1" dirty="0">
                <a:latin typeface="Arial" pitchFamily="34" charset="0"/>
                <a:cs typeface="+mn-cs"/>
              </a:rPr>
              <a:t>:</a:t>
            </a:r>
            <a:endParaRPr lang="ar-EG" sz="1400" b="1" cap="all" dirty="0">
              <a:ln w="0"/>
              <a:effectLst>
                <a:reflection blurRad="12700" stA="50000" endPos="50000" dist="5000" dir="5400000" sy="-100000" rotWithShape="0"/>
              </a:effectLst>
              <a:latin typeface="Arial" pitchFamily="34" charset="0"/>
              <a:cs typeface="+mn-cs"/>
            </a:endParaRPr>
          </a:p>
        </p:txBody>
      </p:sp>
      <p:sp>
        <p:nvSpPr>
          <p:cNvPr id="17" name="Content Placeholder 2"/>
          <p:cNvSpPr txBox="1">
            <a:spLocks/>
          </p:cNvSpPr>
          <p:nvPr/>
        </p:nvSpPr>
        <p:spPr bwMode="auto">
          <a:xfrm>
            <a:off x="1474787" y="5257800"/>
            <a:ext cx="8399463" cy="1136650"/>
          </a:xfrm>
          <a:prstGeom prst="rect">
            <a:avLst/>
          </a:prstGeom>
          <a:noFill/>
          <a:ln w="9525">
            <a:noFill/>
            <a:miter lim="800000"/>
            <a:headEnd/>
            <a:tailEnd/>
          </a:ln>
        </p:spPr>
        <p:txBody>
          <a:bodyPr/>
          <a:lstStyle/>
          <a:p>
            <a:pPr marL="342900" indent="-342900" rtl="0">
              <a:spcBef>
                <a:spcPct val="20000"/>
              </a:spcBef>
            </a:pPr>
            <a:r>
              <a:rPr lang="en-US" sz="1400" dirty="0">
                <a:latin typeface="Arial" pitchFamily="34" charset="0"/>
              </a:rPr>
              <a:t>- </a:t>
            </a:r>
            <a:r>
              <a:rPr lang="ar-SA" sz="1400" dirty="0">
                <a:latin typeface="Arial" pitchFamily="34" charset="0"/>
              </a:rPr>
              <a:t>يتميز بثبات اللون و الشكل دون الحاجه الى رعايته.. حيث يعتبر بديل نموزجى لكل مشاكل النجيل الطبيعى</a:t>
            </a:r>
            <a:r>
              <a:rPr lang="en-US" sz="1400" dirty="0">
                <a:latin typeface="Arial" pitchFamily="34" charset="0"/>
              </a:rPr>
              <a:t>.</a:t>
            </a:r>
            <a:br>
              <a:rPr lang="en-US" sz="1400" dirty="0">
                <a:latin typeface="Arial" pitchFamily="34" charset="0"/>
              </a:rPr>
            </a:br>
            <a:r>
              <a:rPr lang="en-US" sz="1400" dirty="0">
                <a:latin typeface="Arial" pitchFamily="34" charset="0"/>
              </a:rPr>
              <a:t>- </a:t>
            </a:r>
            <a:r>
              <a:rPr lang="ar-SA" sz="1400" dirty="0">
                <a:latin typeface="Arial" pitchFamily="34" charset="0"/>
              </a:rPr>
              <a:t>يتميز ايضا بمقاومته للعومل الجويه وتغيرات الطقس .. </a:t>
            </a:r>
            <a:endParaRPr lang="en-US" sz="1400" dirty="0">
              <a:latin typeface="Arial" pitchFamily="34" charset="0"/>
            </a:endParaRPr>
          </a:p>
          <a:p>
            <a:pPr marL="342900" indent="-342900" rtl="0">
              <a:spcBef>
                <a:spcPct val="20000"/>
              </a:spcBef>
            </a:pPr>
            <a:r>
              <a:rPr lang="ar-SA" sz="1400" dirty="0">
                <a:latin typeface="Arial" pitchFamily="34" charset="0"/>
              </a:rPr>
              <a:t>وعدم انخلاع الشعيرات من جذورها</a:t>
            </a:r>
            <a:r>
              <a:rPr lang="en-US" sz="1400" dirty="0">
                <a:latin typeface="Arial" pitchFamily="34" charset="0"/>
              </a:rPr>
              <a:t>.</a:t>
            </a:r>
            <a:br>
              <a:rPr lang="en-US" sz="1400" dirty="0">
                <a:latin typeface="Arial" pitchFamily="34" charset="0"/>
              </a:rPr>
            </a:br>
            <a:r>
              <a:rPr lang="en-US" sz="1400" dirty="0">
                <a:latin typeface="Arial" pitchFamily="34" charset="0"/>
              </a:rPr>
              <a:t>- </a:t>
            </a:r>
            <a:r>
              <a:rPr lang="ar-SA" sz="1400" dirty="0">
                <a:latin typeface="Arial" pitchFamily="34" charset="0"/>
              </a:rPr>
              <a:t>يتميز ايضا بسهولة وسرعة تركيبه</a:t>
            </a:r>
            <a:r>
              <a:rPr lang="en-US" sz="1400" dirty="0">
                <a:latin typeface="Arial" pitchFamily="34" charset="0"/>
              </a:rPr>
              <a:t>.</a:t>
            </a:r>
            <a:br>
              <a:rPr lang="en-US" sz="1400" dirty="0">
                <a:latin typeface="Arial" pitchFamily="34" charset="0"/>
              </a:rPr>
            </a:br>
            <a:r>
              <a:rPr lang="en-US" sz="1400" dirty="0">
                <a:latin typeface="Arial" pitchFamily="34" charset="0"/>
              </a:rPr>
              <a:t>- </a:t>
            </a:r>
            <a:r>
              <a:rPr lang="ar-SA" sz="1400" dirty="0">
                <a:latin typeface="Arial" pitchFamily="34" charset="0"/>
              </a:rPr>
              <a:t>كما يتميز بعدم اضراره للبيئه فى حالة تصنيعه </a:t>
            </a:r>
            <a:endParaRPr lang="ar-EG" sz="1400" dirty="0">
              <a:latin typeface="Arial" pitchFamily="34" charset="0"/>
            </a:endParaRPr>
          </a:p>
        </p:txBody>
      </p:sp>
      <p:sp>
        <p:nvSpPr>
          <p:cNvPr id="18" name="Rectangle 17"/>
          <p:cNvSpPr/>
          <p:nvPr/>
        </p:nvSpPr>
        <p:spPr>
          <a:xfrm>
            <a:off x="7951787" y="4800600"/>
            <a:ext cx="1847965" cy="307777"/>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fontAlgn="auto">
              <a:spcBef>
                <a:spcPts val="0"/>
              </a:spcBef>
              <a:spcAft>
                <a:spcPts val="0"/>
              </a:spcAft>
              <a:defRPr/>
            </a:pPr>
            <a:r>
              <a:rPr lang="ar-SA" sz="1400" b="1" dirty="0">
                <a:latin typeface="Arial" pitchFamily="34" charset="0"/>
                <a:cs typeface="+mn-cs"/>
              </a:rPr>
              <a:t>مميزاته</a:t>
            </a:r>
            <a:r>
              <a:rPr lang="en-US" sz="1400" b="1" dirty="0">
                <a:latin typeface="Arial" pitchFamily="34" charset="0"/>
                <a:cs typeface="+mn-cs"/>
              </a:rPr>
              <a:t> -:</a:t>
            </a:r>
            <a:endParaRPr lang="ar-EG" sz="1400" b="1" cap="all" dirty="0">
              <a:ln w="0"/>
              <a:effectLst>
                <a:reflection blurRad="12700" stA="50000" endPos="50000" dist="5000" dir="5400000" sy="-100000" rotWithShape="0"/>
              </a:effectLst>
              <a:latin typeface="Arial" pitchFamily="34" charset="0"/>
              <a:cs typeface="+mn-cs"/>
            </a:endParaRPr>
          </a:p>
        </p:txBody>
      </p:sp>
      <p:pic>
        <p:nvPicPr>
          <p:cNvPr id="19" name="Picture 2" descr="IMG_0672"/>
          <p:cNvPicPr>
            <a:picLocks noChangeAspect="1" noChangeArrowheads="1"/>
          </p:cNvPicPr>
          <p:nvPr/>
        </p:nvPicPr>
        <p:blipFill>
          <a:blip r:embed="rId3" cstate="print"/>
          <a:srcRect/>
          <a:stretch>
            <a:fillRect/>
          </a:stretch>
        </p:blipFill>
        <p:spPr bwMode="auto">
          <a:xfrm>
            <a:off x="0" y="762000"/>
            <a:ext cx="1651375" cy="1143000"/>
          </a:xfrm>
          <a:prstGeom prst="rect">
            <a:avLst/>
          </a:prstGeom>
          <a:noFill/>
          <a:ln w="9525">
            <a:noFill/>
            <a:miter lim="800000"/>
            <a:headEnd/>
            <a:tailEnd/>
          </a:ln>
        </p:spPr>
      </p:pic>
      <p:pic>
        <p:nvPicPr>
          <p:cNvPr id="25" name="Picture 2" descr="17339_1147949549"/>
          <p:cNvPicPr>
            <a:picLocks noChangeAspect="1" noChangeArrowheads="1"/>
          </p:cNvPicPr>
          <p:nvPr/>
        </p:nvPicPr>
        <p:blipFill>
          <a:blip r:embed="rId4" cstate="print"/>
          <a:srcRect/>
          <a:stretch>
            <a:fillRect/>
          </a:stretch>
        </p:blipFill>
        <p:spPr bwMode="auto">
          <a:xfrm>
            <a:off x="914400" y="4038600"/>
            <a:ext cx="1676400" cy="2110905"/>
          </a:xfrm>
          <a:prstGeom prst="rect">
            <a:avLst/>
          </a:prstGeom>
          <a:noFill/>
          <a:ln w="9525">
            <a:noFill/>
            <a:miter lim="800000"/>
            <a:headEnd/>
            <a:tailEnd/>
          </a:ln>
        </p:spPr>
      </p:pic>
      <p:sp>
        <p:nvSpPr>
          <p:cNvPr id="26" name="Text Box 5"/>
          <p:cNvSpPr txBox="1">
            <a:spLocks noChangeArrowheads="1"/>
          </p:cNvSpPr>
          <p:nvPr/>
        </p:nvSpPr>
        <p:spPr bwMode="auto">
          <a:xfrm>
            <a:off x="685800" y="6248400"/>
            <a:ext cx="1931988" cy="307766"/>
          </a:xfrm>
          <a:prstGeom prst="rect">
            <a:avLst/>
          </a:prstGeom>
          <a:noFill/>
          <a:ln w="9525">
            <a:noFill/>
            <a:miter lim="800000"/>
            <a:headEnd/>
            <a:tailEnd/>
          </a:ln>
        </p:spPr>
        <p:txBody>
          <a:bodyPr lIns="91429" tIns="45715" rIns="91429" bIns="45715">
            <a:spAutoFit/>
          </a:bodyPr>
          <a:lstStyle/>
          <a:p>
            <a:pPr algn="ctr" defTabSz="1279525" rtl="0">
              <a:spcBef>
                <a:spcPct val="50000"/>
              </a:spcBef>
            </a:pPr>
            <a:r>
              <a:rPr lang="ar-EG" sz="1400" b="1" dirty="0">
                <a:latin typeface="Arial" pitchFamily="34" charset="0"/>
              </a:rPr>
              <a:t>المشايات المفرغة على الزرع</a:t>
            </a:r>
            <a:endParaRPr lang="en-US" sz="1400" b="1" dirty="0">
              <a:latin typeface="Arial"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5"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000" fill="hold"/>
                                        <p:tgtEl>
                                          <p:spTgt spid="7"/>
                                        </p:tgtEl>
                                        <p:attrNameLst>
                                          <p:attrName>ppt_x</p:attrName>
                                        </p:attrNameLst>
                                      </p:cBhvr>
                                      <p:tavLst>
                                        <p:tav tm="0">
                                          <p:val>
                                            <p:strVal val="1+#ppt_w/2"/>
                                          </p:val>
                                        </p:tav>
                                        <p:tav tm="100000">
                                          <p:val>
                                            <p:strVal val="#ppt_x"/>
                                          </p:val>
                                        </p:tav>
                                      </p:tavLst>
                                    </p:anim>
                                    <p:anim calcmode="lin" valueType="num">
                                      <p:cBhvr additive="base">
                                        <p:cTn id="30" dur="10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 calcmode="lin" valueType="num">
                                      <p:cBhvr additive="base">
                                        <p:cTn id="33" dur="10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34"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4" presetClass="entr" presetSubtype="0" accel="10000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strVal val="#ppt_w*0.05"/>
                                          </p:val>
                                        </p:tav>
                                        <p:tav tm="100000">
                                          <p:val>
                                            <p:strVal val="#ppt_w"/>
                                          </p:val>
                                        </p:tav>
                                      </p:tavLst>
                                    </p:anim>
                                    <p:anim calcmode="lin" valueType="num">
                                      <p:cBhvr>
                                        <p:cTn id="40" dur="1000" fill="hold"/>
                                        <p:tgtEl>
                                          <p:spTgt spid="12"/>
                                        </p:tgtEl>
                                        <p:attrNameLst>
                                          <p:attrName>ppt_h</p:attrName>
                                        </p:attrNameLst>
                                      </p:cBhvr>
                                      <p:tavLst>
                                        <p:tav tm="0">
                                          <p:val>
                                            <p:strVal val="#ppt_h"/>
                                          </p:val>
                                        </p:tav>
                                        <p:tav tm="100000">
                                          <p:val>
                                            <p:strVal val="#ppt_h"/>
                                          </p:val>
                                        </p:tav>
                                      </p:tavLst>
                                    </p:anim>
                                    <p:anim calcmode="lin" valueType="num">
                                      <p:cBhvr>
                                        <p:cTn id="41" dur="1000" fill="hold"/>
                                        <p:tgtEl>
                                          <p:spTgt spid="12"/>
                                        </p:tgtEl>
                                        <p:attrNameLst>
                                          <p:attrName>ppt_x</p:attrName>
                                        </p:attrNameLst>
                                      </p:cBhvr>
                                      <p:tavLst>
                                        <p:tav tm="0">
                                          <p:val>
                                            <p:strVal val="#ppt_x-.2"/>
                                          </p:val>
                                        </p:tav>
                                        <p:tav tm="100000">
                                          <p:val>
                                            <p:strVal val="#ppt_x"/>
                                          </p:val>
                                        </p:tav>
                                      </p:tavLst>
                                    </p:anim>
                                    <p:anim calcmode="lin" valueType="num">
                                      <p:cBhvr>
                                        <p:cTn id="42" dur="1000" fill="hold"/>
                                        <p:tgtEl>
                                          <p:spTgt spid="12"/>
                                        </p:tgtEl>
                                        <p:attrNameLst>
                                          <p:attrName>ppt_y</p:attrName>
                                        </p:attrNameLst>
                                      </p:cBhvr>
                                      <p:tavLst>
                                        <p:tav tm="0">
                                          <p:val>
                                            <p:strVal val="#ppt_y"/>
                                          </p:val>
                                        </p:tav>
                                        <p:tav tm="100000">
                                          <p:val>
                                            <p:strVal val="#ppt_y"/>
                                          </p:val>
                                        </p:tav>
                                      </p:tavLst>
                                    </p:anim>
                                    <p:animEffect transition="in" filter="fade">
                                      <p:cBhvr>
                                        <p:cTn id="43" dur="10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1">
                                            <p:txEl>
                                              <p:pRg st="0" end="0"/>
                                            </p:txEl>
                                          </p:spTgt>
                                        </p:tgtEl>
                                        <p:attrNameLst>
                                          <p:attrName>style.visibility</p:attrName>
                                        </p:attrNameLst>
                                      </p:cBhvr>
                                      <p:to>
                                        <p:strVal val="visible"/>
                                      </p:to>
                                    </p:set>
                                    <p:animEffect transition="in" filter="fade">
                                      <p:cBhvr>
                                        <p:cTn id="48" dur="1000"/>
                                        <p:tgtEl>
                                          <p:spTgt spid="11">
                                            <p:txEl>
                                              <p:pRg st="0" end="0"/>
                                            </p:txEl>
                                          </p:spTgt>
                                        </p:tgtEl>
                                      </p:cBhvr>
                                    </p:animEffect>
                                    <p:anim calcmode="lin" valueType="num">
                                      <p:cBhvr>
                                        <p:cTn id="49"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1">
                                            <p:txEl>
                                              <p:pRg st="1" end="1"/>
                                            </p:txEl>
                                          </p:spTgt>
                                        </p:tgtEl>
                                        <p:attrNameLst>
                                          <p:attrName>style.visibility</p:attrName>
                                        </p:attrNameLst>
                                      </p:cBhvr>
                                      <p:to>
                                        <p:strVal val="visible"/>
                                      </p:to>
                                    </p:set>
                                    <p:animEffect transition="in" filter="fade">
                                      <p:cBhvr>
                                        <p:cTn id="55" dur="1000"/>
                                        <p:tgtEl>
                                          <p:spTgt spid="11">
                                            <p:txEl>
                                              <p:pRg st="1" end="1"/>
                                            </p:txEl>
                                          </p:spTgt>
                                        </p:tgtEl>
                                      </p:cBhvr>
                                    </p:animEffect>
                                    <p:anim calcmode="lin" valueType="num">
                                      <p:cBhvr>
                                        <p:cTn id="56"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57"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1">
                                            <p:txEl>
                                              <p:pRg st="2" end="2"/>
                                            </p:txEl>
                                          </p:spTgt>
                                        </p:tgtEl>
                                        <p:attrNameLst>
                                          <p:attrName>style.visibility</p:attrName>
                                        </p:attrNameLst>
                                      </p:cBhvr>
                                      <p:to>
                                        <p:strVal val="visible"/>
                                      </p:to>
                                    </p:set>
                                    <p:animEffect transition="in" filter="fade">
                                      <p:cBhvr>
                                        <p:cTn id="62" dur="1000"/>
                                        <p:tgtEl>
                                          <p:spTgt spid="11">
                                            <p:txEl>
                                              <p:pRg st="2" end="2"/>
                                            </p:txEl>
                                          </p:spTgt>
                                        </p:tgtEl>
                                      </p:cBhvr>
                                    </p:animEffect>
                                    <p:anim calcmode="lin" valueType="num">
                                      <p:cBhvr>
                                        <p:cTn id="63"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64"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0" presetClass="entr" presetSubtype="0" fill="hold"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edge">
                                      <p:cBhvr>
                                        <p:cTn id="69" dur="2000"/>
                                        <p:tgtEl>
                                          <p:spTgt spid="16"/>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5">
                                            <p:txEl>
                                              <p:pRg st="0" end="0"/>
                                            </p:txEl>
                                          </p:spTgt>
                                        </p:tgtEl>
                                        <p:attrNameLst>
                                          <p:attrName>style.visibility</p:attrName>
                                        </p:attrNameLst>
                                      </p:cBhvr>
                                      <p:to>
                                        <p:strVal val="visible"/>
                                      </p:to>
                                    </p:set>
                                    <p:anim calcmode="lin" valueType="num">
                                      <p:cBhvr additive="base">
                                        <p:cTn id="74"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75" dur="10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54" presetClass="entr" presetSubtype="0" accel="100000" fill="hold" nodeType="click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p:cTn id="80" dur="500" fill="hold"/>
                                        <p:tgtEl>
                                          <p:spTgt spid="18"/>
                                        </p:tgtEl>
                                        <p:attrNameLst>
                                          <p:attrName>ppt_w</p:attrName>
                                        </p:attrNameLst>
                                      </p:cBhvr>
                                      <p:tavLst>
                                        <p:tav tm="0">
                                          <p:val>
                                            <p:strVal val="#ppt_w*0.05"/>
                                          </p:val>
                                        </p:tav>
                                        <p:tav tm="100000">
                                          <p:val>
                                            <p:strVal val="#ppt_w"/>
                                          </p:val>
                                        </p:tav>
                                      </p:tavLst>
                                    </p:anim>
                                    <p:anim calcmode="lin" valueType="num">
                                      <p:cBhvr>
                                        <p:cTn id="81" dur="500" fill="hold"/>
                                        <p:tgtEl>
                                          <p:spTgt spid="18"/>
                                        </p:tgtEl>
                                        <p:attrNameLst>
                                          <p:attrName>ppt_h</p:attrName>
                                        </p:attrNameLst>
                                      </p:cBhvr>
                                      <p:tavLst>
                                        <p:tav tm="0">
                                          <p:val>
                                            <p:strVal val="#ppt_h"/>
                                          </p:val>
                                        </p:tav>
                                        <p:tav tm="100000">
                                          <p:val>
                                            <p:strVal val="#ppt_h"/>
                                          </p:val>
                                        </p:tav>
                                      </p:tavLst>
                                    </p:anim>
                                    <p:anim calcmode="lin" valueType="num">
                                      <p:cBhvr>
                                        <p:cTn id="82" dur="500" fill="hold"/>
                                        <p:tgtEl>
                                          <p:spTgt spid="18"/>
                                        </p:tgtEl>
                                        <p:attrNameLst>
                                          <p:attrName>ppt_x</p:attrName>
                                        </p:attrNameLst>
                                      </p:cBhvr>
                                      <p:tavLst>
                                        <p:tav tm="0">
                                          <p:val>
                                            <p:strVal val="#ppt_x-.2"/>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Effect transition="in" filter="fade">
                                      <p:cBhvr>
                                        <p:cTn id="84" dur="500"/>
                                        <p:tgtEl>
                                          <p:spTgt spid="18"/>
                                        </p:tgtEl>
                                      </p:cBhvr>
                                    </p:animEffect>
                                  </p:childTnLst>
                                </p:cTn>
                              </p:par>
                            </p:childTnLst>
                          </p:cTn>
                        </p:par>
                      </p:childTnLst>
                    </p:cTn>
                  </p:par>
                  <p:par>
                    <p:cTn id="85" fill="hold">
                      <p:stCondLst>
                        <p:cond delay="indefinite"/>
                      </p:stCondLst>
                      <p:childTnLst>
                        <p:par>
                          <p:cTn id="86" fill="hold">
                            <p:stCondLst>
                              <p:cond delay="0"/>
                            </p:stCondLst>
                            <p:childTnLst>
                              <p:par>
                                <p:cTn id="87" presetID="34" presetClass="entr" presetSubtype="0" fill="hold" grpId="0" nodeType="clickEffect">
                                  <p:stCondLst>
                                    <p:cond delay="0"/>
                                  </p:stCondLst>
                                  <p:childTnLst>
                                    <p:set>
                                      <p:cBhvr>
                                        <p:cTn id="88" dur="1" fill="hold">
                                          <p:stCondLst>
                                            <p:cond delay="0"/>
                                          </p:stCondLst>
                                        </p:cTn>
                                        <p:tgtEl>
                                          <p:spTgt spid="17">
                                            <p:txEl>
                                              <p:pRg st="0" end="0"/>
                                            </p:txEl>
                                          </p:spTgt>
                                        </p:tgtEl>
                                        <p:attrNameLst>
                                          <p:attrName>style.visibility</p:attrName>
                                        </p:attrNameLst>
                                      </p:cBhvr>
                                      <p:to>
                                        <p:strVal val="visible"/>
                                      </p:to>
                                    </p:set>
                                    <p:anim from="(-#ppt_w/2)" to="(#ppt_x)" calcmode="lin" valueType="num">
                                      <p:cBhvr>
                                        <p:cTn id="89" dur="600" fill="hold">
                                          <p:stCondLst>
                                            <p:cond delay="0"/>
                                          </p:stCondLst>
                                        </p:cTn>
                                        <p:tgtEl>
                                          <p:spTgt spid="17">
                                            <p:txEl>
                                              <p:pRg st="0" end="0"/>
                                            </p:txEl>
                                          </p:spTgt>
                                        </p:tgtEl>
                                        <p:attrNameLst>
                                          <p:attrName>ppt_x</p:attrName>
                                        </p:attrNameLst>
                                      </p:cBhvr>
                                    </p:anim>
                                    <p:anim from="0" to="-1.0" calcmode="lin" valueType="num">
                                      <p:cBhvr>
                                        <p:cTn id="90" dur="200" decel="50000" autoRev="1" fill="hold">
                                          <p:stCondLst>
                                            <p:cond delay="600"/>
                                          </p:stCondLst>
                                        </p:cTn>
                                        <p:tgtEl>
                                          <p:spTgt spid="17">
                                            <p:txEl>
                                              <p:pRg st="0" end="0"/>
                                            </p:txEl>
                                          </p:spTgt>
                                        </p:tgtEl>
                                        <p:attrNameLst>
                                          <p:attrName>xshear</p:attrName>
                                        </p:attrNameLst>
                                      </p:cBhvr>
                                    </p:anim>
                                    <p:animScale>
                                      <p:cBhvr>
                                        <p:cTn id="91" dur="200" decel="100000" autoRev="1" fill="hold">
                                          <p:stCondLst>
                                            <p:cond delay="600"/>
                                          </p:stCondLst>
                                        </p:cTn>
                                        <p:tgtEl>
                                          <p:spTgt spid="17">
                                            <p:txEl>
                                              <p:pRg st="0" end="0"/>
                                            </p:txEl>
                                          </p:spTgt>
                                        </p:tgtEl>
                                      </p:cBhvr>
                                      <p:from x="100000" y="100000"/>
                                      <p:to x="80000" y="100000"/>
                                    </p:animScale>
                                    <p:anim by="(#ppt_h/3+#ppt_w*0.1)" calcmode="lin" valueType="num">
                                      <p:cBhvr additive="sum">
                                        <p:cTn id="92" dur="200" decel="100000" autoRev="1" fill="hold">
                                          <p:stCondLst>
                                            <p:cond delay="600"/>
                                          </p:stCondLst>
                                        </p:cTn>
                                        <p:tgtEl>
                                          <p:spTgt spid="17">
                                            <p:txEl>
                                              <p:pRg st="0" end="0"/>
                                            </p:txEl>
                                          </p:spTgt>
                                        </p:tgtEl>
                                        <p:attrNameLst>
                                          <p:attrName>ppt_x</p:attrName>
                                        </p:attrNameLst>
                                      </p:cBhvr>
                                    </p:anim>
                                  </p:childTnLst>
                                </p:cTn>
                              </p:par>
                            </p:childTnLst>
                          </p:cTn>
                        </p:par>
                      </p:childTnLst>
                    </p:cTn>
                  </p:par>
                  <p:par>
                    <p:cTn id="93" fill="hold">
                      <p:stCondLst>
                        <p:cond delay="indefinite"/>
                      </p:stCondLst>
                      <p:childTnLst>
                        <p:par>
                          <p:cTn id="94" fill="hold">
                            <p:stCondLst>
                              <p:cond delay="0"/>
                            </p:stCondLst>
                            <p:childTnLst>
                              <p:par>
                                <p:cTn id="95" presetID="34" presetClass="entr" presetSubtype="0" fill="hold" grpId="0" nodeType="clickEffect">
                                  <p:stCondLst>
                                    <p:cond delay="0"/>
                                  </p:stCondLst>
                                  <p:childTnLst>
                                    <p:set>
                                      <p:cBhvr>
                                        <p:cTn id="96" dur="1" fill="hold">
                                          <p:stCondLst>
                                            <p:cond delay="0"/>
                                          </p:stCondLst>
                                        </p:cTn>
                                        <p:tgtEl>
                                          <p:spTgt spid="17">
                                            <p:txEl>
                                              <p:pRg st="1" end="1"/>
                                            </p:txEl>
                                          </p:spTgt>
                                        </p:tgtEl>
                                        <p:attrNameLst>
                                          <p:attrName>style.visibility</p:attrName>
                                        </p:attrNameLst>
                                      </p:cBhvr>
                                      <p:to>
                                        <p:strVal val="visible"/>
                                      </p:to>
                                    </p:set>
                                    <p:anim from="(-#ppt_w/2)" to="(#ppt_x)" calcmode="lin" valueType="num">
                                      <p:cBhvr>
                                        <p:cTn id="97" dur="600" fill="hold">
                                          <p:stCondLst>
                                            <p:cond delay="0"/>
                                          </p:stCondLst>
                                        </p:cTn>
                                        <p:tgtEl>
                                          <p:spTgt spid="17">
                                            <p:txEl>
                                              <p:pRg st="1" end="1"/>
                                            </p:txEl>
                                          </p:spTgt>
                                        </p:tgtEl>
                                        <p:attrNameLst>
                                          <p:attrName>ppt_x</p:attrName>
                                        </p:attrNameLst>
                                      </p:cBhvr>
                                    </p:anim>
                                    <p:anim from="0" to="-1.0" calcmode="lin" valueType="num">
                                      <p:cBhvr>
                                        <p:cTn id="98" dur="200" decel="50000" autoRev="1" fill="hold">
                                          <p:stCondLst>
                                            <p:cond delay="600"/>
                                          </p:stCondLst>
                                        </p:cTn>
                                        <p:tgtEl>
                                          <p:spTgt spid="17">
                                            <p:txEl>
                                              <p:pRg st="1" end="1"/>
                                            </p:txEl>
                                          </p:spTgt>
                                        </p:tgtEl>
                                        <p:attrNameLst>
                                          <p:attrName>xshear</p:attrName>
                                        </p:attrNameLst>
                                      </p:cBhvr>
                                    </p:anim>
                                    <p:animScale>
                                      <p:cBhvr>
                                        <p:cTn id="99" dur="200" decel="100000" autoRev="1" fill="hold">
                                          <p:stCondLst>
                                            <p:cond delay="600"/>
                                          </p:stCondLst>
                                        </p:cTn>
                                        <p:tgtEl>
                                          <p:spTgt spid="17">
                                            <p:txEl>
                                              <p:pRg st="1" end="1"/>
                                            </p:txEl>
                                          </p:spTgt>
                                        </p:tgtEl>
                                      </p:cBhvr>
                                      <p:from x="100000" y="100000"/>
                                      <p:to x="80000" y="100000"/>
                                    </p:animScale>
                                    <p:anim by="(#ppt_h/3+#ppt_w*0.1)" calcmode="lin" valueType="num">
                                      <p:cBhvr additive="sum">
                                        <p:cTn id="100" dur="200" decel="100000" autoRev="1" fill="hold">
                                          <p:stCondLst>
                                            <p:cond delay="600"/>
                                          </p:stCondLst>
                                        </p:cTn>
                                        <p:tgtEl>
                                          <p:spTgt spid="17">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P spid="11" grpId="0" build="p"/>
      <p:bldP spid="15" grpId="0" build="p"/>
      <p:bldP spid="1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6600" y="762000"/>
            <a:ext cx="6446838" cy="3033713"/>
          </a:xfrm>
        </p:spPr>
        <p:txBody>
          <a:bodyPr/>
          <a:lstStyle/>
          <a:p>
            <a:pPr algn="r" rtl="1">
              <a:buNone/>
            </a:pPr>
            <a:r>
              <a:rPr lang="ar-EG" sz="1400" dirty="0" smtClean="0">
                <a:latin typeface="Arial" pitchFamily="34" charset="0"/>
              </a:rPr>
              <a:t>- تقطيع جذوع الاشجار الكبيرة الحجم الى قطع اسطوانية الشكل قطرها يتراوح مابين 40-60 سم وارتفاعها أو سمكها 13-15 سم ثم ترص هذه القطع حيث تتراكب فوق بعضها ويبدأ الرص من اسفل الى اعلى ويتم زراعة جوانب الدرجات ببعض نباتات مغطيات التربة وتستعمل هذه الطريقة فى الحدائق الصغيرة مثل الحديقة الخلفية للمنزل .</a:t>
            </a:r>
            <a:br>
              <a:rPr lang="ar-EG" sz="1400" dirty="0" smtClean="0">
                <a:latin typeface="Arial" pitchFamily="34" charset="0"/>
              </a:rPr>
            </a:br>
            <a:r>
              <a:rPr lang="ar-EG" sz="1400" dirty="0" smtClean="0">
                <a:latin typeface="Arial" pitchFamily="34" charset="0"/>
              </a:rPr>
              <a:t>- تقطيع جذوع الاشجار ذات الاقطار بين 15-20 سم وبطول أطول من عرض الدرجة بحوالي 30 سم ثم ترص هذه القطع طوليا وتثبت قطع الاخشاب من الجوانب بعض قطع الحجارة ويتم زراعة بعض النباتات المزهرة او مغطيات التربة بين قطع الاحجار ويسوى سطح الدرجة وتفرش بالرمل والزلط .</a:t>
            </a:r>
            <a:br>
              <a:rPr lang="ar-EG" sz="1400" dirty="0" smtClean="0">
                <a:latin typeface="Arial" pitchFamily="34" charset="0"/>
              </a:rPr>
            </a:br>
            <a:r>
              <a:rPr lang="ar-EG" sz="1400" dirty="0" smtClean="0">
                <a:latin typeface="Arial" pitchFamily="34" charset="0"/>
              </a:rPr>
              <a:t>ويراعى فى كلا الحالتين دهنها ببعض المواد المطهرة او التى تعطى لمعانا للخشب وتمنع تشربه للمياه والعفن .     </a:t>
            </a:r>
            <a:br>
              <a:rPr lang="ar-EG" sz="1400" dirty="0" smtClean="0">
                <a:latin typeface="Arial" pitchFamily="34" charset="0"/>
              </a:rPr>
            </a:br>
            <a:r>
              <a:rPr lang="ar-EG" sz="1400" dirty="0" smtClean="0">
                <a:latin typeface="Arial" pitchFamily="34" charset="0"/>
              </a:rPr>
              <a:t/>
            </a:r>
            <a:br>
              <a:rPr lang="ar-EG" sz="1400" dirty="0" smtClean="0">
                <a:latin typeface="Arial" pitchFamily="34" charset="0"/>
              </a:rPr>
            </a:br>
            <a:r>
              <a:rPr lang="ar-EG" sz="1400" dirty="0" smtClean="0">
                <a:latin typeface="Arial" pitchFamily="34" charset="0"/>
              </a:rPr>
              <a:t> </a:t>
            </a:r>
            <a:endParaRPr lang="en-US" sz="1400" dirty="0" smtClean="0">
              <a:latin typeface="Arial" pitchFamily="34" charset="0"/>
              <a:cs typeface="Arial" pitchFamily="34" charset="0"/>
            </a:endParaRPr>
          </a:p>
          <a:p>
            <a:pPr algn="r" rtl="1">
              <a:buNone/>
            </a:pPr>
            <a:endParaRPr lang="ar-EG" sz="1400" dirty="0" smtClean="0">
              <a:latin typeface="Arial" pitchFamily="34" charset="0"/>
            </a:endParaRPr>
          </a:p>
        </p:txBody>
      </p:sp>
      <p:sp>
        <p:nvSpPr>
          <p:cNvPr id="4" name="Rectangle 3"/>
          <p:cNvSpPr/>
          <p:nvPr/>
        </p:nvSpPr>
        <p:spPr>
          <a:xfrm>
            <a:off x="1857375" y="785813"/>
            <a:ext cx="184731" cy="307777"/>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l" rtl="0" fontAlgn="auto">
              <a:spcBef>
                <a:spcPts val="0"/>
              </a:spcBef>
              <a:spcAft>
                <a:spcPts val="0"/>
              </a:spcAft>
              <a:defRPr/>
            </a:pPr>
            <a:endParaRPr lang="en-US" sz="1400" b="1" cap="all" dirty="0">
              <a:ln w="0"/>
              <a:effectLst>
                <a:reflection blurRad="12700" stA="50000" endPos="50000" dist="5000" dir="5400000" sy="-100000" rotWithShape="0"/>
              </a:effectLst>
              <a:latin typeface="Arial" pitchFamily="34" charset="0"/>
              <a:cs typeface="+mn-cs"/>
            </a:endParaRPr>
          </a:p>
        </p:txBody>
      </p:sp>
      <p:sp>
        <p:nvSpPr>
          <p:cNvPr id="5" name="Rectangle 4"/>
          <p:cNvSpPr/>
          <p:nvPr/>
        </p:nvSpPr>
        <p:spPr>
          <a:xfrm>
            <a:off x="4814813" y="0"/>
            <a:ext cx="5091187" cy="738664"/>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0" fontAlgn="auto">
              <a:spcBef>
                <a:spcPts val="0"/>
              </a:spcBef>
              <a:spcAft>
                <a:spcPts val="0"/>
              </a:spcAft>
              <a:defRPr/>
            </a:pPr>
            <a:r>
              <a:rPr lang="ar-EG" sz="1400" b="1" dirty="0">
                <a:ln w="18000">
                  <a:solidFill>
                    <a:srgbClr val="FF0000"/>
                  </a:solidFill>
                  <a:prstDash val="solid"/>
                  <a:miter lim="800000"/>
                </a:ln>
                <a:effectLst>
                  <a:outerShdw blurRad="25500" dist="23000" dir="7020000" algn="tl">
                    <a:srgbClr val="000000">
                      <a:alpha val="50000"/>
                    </a:srgbClr>
                  </a:outerShdw>
                </a:effectLst>
                <a:latin typeface="Arial" pitchFamily="34" charset="0"/>
              </a:rPr>
              <a:t>بعض انواع التكوينات الارضية</a:t>
            </a:r>
            <a:r>
              <a:rPr lang="ar-EG" sz="1400" b="1" dirty="0">
                <a:latin typeface="Arial" pitchFamily="34" charset="0"/>
              </a:rPr>
              <a:t/>
            </a:r>
            <a:br>
              <a:rPr lang="ar-EG" sz="1400" b="1" dirty="0">
                <a:latin typeface="Arial" pitchFamily="34" charset="0"/>
              </a:rPr>
            </a:br>
            <a:r>
              <a:rPr lang="ar-EG" sz="1400" b="1" dirty="0">
                <a:ln w="18000">
                  <a:solidFill>
                    <a:srgbClr val="FF0000"/>
                  </a:solidFill>
                  <a:prstDash val="solid"/>
                  <a:miter lim="800000"/>
                </a:ln>
                <a:effectLst>
                  <a:outerShdw blurRad="25500" dist="23000" dir="7020000" algn="tl">
                    <a:srgbClr val="000000">
                      <a:alpha val="50000"/>
                    </a:srgbClr>
                  </a:outerShdw>
                </a:effectLst>
                <a:latin typeface="Arial" pitchFamily="34" charset="0"/>
              </a:rPr>
              <a:t>أنواع</a:t>
            </a:r>
            <a:r>
              <a:rPr lang="ar-EG" sz="1400" b="1" dirty="0">
                <a:ln w="18000">
                  <a:solidFill>
                    <a:schemeClr val="accent2">
                      <a:satMod val="140000"/>
                    </a:schemeClr>
                  </a:solidFill>
                  <a:prstDash val="solid"/>
                  <a:miter lim="800000"/>
                </a:ln>
                <a:effectLst>
                  <a:outerShdw blurRad="25500" dist="23000" dir="7020000" algn="tl">
                    <a:srgbClr val="000000">
                      <a:alpha val="50000"/>
                    </a:srgbClr>
                  </a:outerShdw>
                </a:effectLst>
                <a:latin typeface="Arial" pitchFamily="34" charset="0"/>
              </a:rPr>
              <a:t> </a:t>
            </a:r>
            <a:r>
              <a:rPr lang="ar-EG" sz="1400" b="1" dirty="0">
                <a:ln w="18000">
                  <a:solidFill>
                    <a:srgbClr val="FF0000"/>
                  </a:solidFill>
                  <a:prstDash val="solid"/>
                  <a:miter lim="800000"/>
                </a:ln>
                <a:effectLst>
                  <a:outerShdw blurRad="25500" dist="23000" dir="7020000" algn="tl">
                    <a:srgbClr val="000000">
                      <a:alpha val="50000"/>
                    </a:srgbClr>
                  </a:outerShdw>
                </a:effectLst>
                <a:latin typeface="Arial" pitchFamily="34" charset="0"/>
              </a:rPr>
              <a:t>الدرجات</a:t>
            </a:r>
            <a:r>
              <a:rPr lang="ar-EG" sz="1400" b="1" dirty="0">
                <a:latin typeface="Arial" pitchFamily="34" charset="0"/>
              </a:rPr>
              <a:t/>
            </a:r>
            <a:br>
              <a:rPr lang="ar-EG" sz="1400" b="1" dirty="0">
                <a:latin typeface="Arial" pitchFamily="34" charset="0"/>
              </a:rPr>
            </a:br>
            <a:r>
              <a:rPr lang="ar-EG" sz="1400" b="1" dirty="0">
                <a:latin typeface="Arial" pitchFamily="34" charset="0"/>
              </a:rPr>
              <a:t>1- الدرجات المصنوعة من جذوع الاشجار</a:t>
            </a:r>
            <a:endParaRPr lang="en-US" sz="1400" b="1" cap="all" dirty="0">
              <a:ln w="0"/>
              <a:effectLst>
                <a:reflection blurRad="12700" stA="50000" endPos="50000" dist="5000" dir="5400000" sy="-100000" rotWithShape="0"/>
              </a:effectLst>
              <a:latin typeface="Arial" pitchFamily="34" charset="0"/>
            </a:endParaRPr>
          </a:p>
        </p:txBody>
      </p:sp>
      <p:pic>
        <p:nvPicPr>
          <p:cNvPr id="6" name="Picture 33" descr="Apr06$04"/>
          <p:cNvPicPr>
            <a:picLocks noChangeAspect="1" noChangeArrowheads="1"/>
          </p:cNvPicPr>
          <p:nvPr/>
        </p:nvPicPr>
        <p:blipFill>
          <a:blip r:embed="rId2" cstate="print">
            <a:clrChange>
              <a:clrFrom>
                <a:srgbClr val="FFFFFF"/>
              </a:clrFrom>
              <a:clrTo>
                <a:srgbClr val="FFFFFF">
                  <a:alpha val="0"/>
                </a:srgbClr>
              </a:clrTo>
            </a:clrChange>
            <a:lum bright="-100000"/>
          </a:blip>
          <a:srcRect/>
          <a:stretch>
            <a:fillRect/>
          </a:stretch>
        </p:blipFill>
        <p:spPr bwMode="auto">
          <a:xfrm>
            <a:off x="762001" y="228600"/>
            <a:ext cx="1828800" cy="1621817"/>
          </a:xfrm>
          <a:prstGeom prst="rect">
            <a:avLst/>
          </a:prstGeom>
          <a:ln w="38100" cap="sq">
            <a:solidFill>
              <a:srgbClr val="000000"/>
            </a:solidFill>
            <a:prstDash val="solid"/>
            <a:miter lim="800000"/>
          </a:ln>
          <a:effectLst>
            <a:outerShdw blurRad="50800" dist="38100" dir="2700000" algn="tl" rotWithShape="0">
              <a:srgbClr val="000000">
                <a:alpha val="0"/>
              </a:srgbClr>
            </a:outerShdw>
          </a:effectLst>
        </p:spPr>
      </p:pic>
      <p:pic>
        <p:nvPicPr>
          <p:cNvPr id="7" name="Picture 36" descr="Apr06$05"/>
          <p:cNvPicPr>
            <a:picLocks noChangeAspect="1" noChangeArrowheads="1"/>
          </p:cNvPicPr>
          <p:nvPr/>
        </p:nvPicPr>
        <p:blipFill>
          <a:blip r:embed="rId3" cstate="print">
            <a:clrChange>
              <a:clrFrom>
                <a:srgbClr val="FFFFFF"/>
              </a:clrFrom>
              <a:clrTo>
                <a:srgbClr val="FFFFFF">
                  <a:alpha val="0"/>
                </a:srgbClr>
              </a:clrTo>
            </a:clrChange>
            <a:lum bright="-100000"/>
          </a:blip>
          <a:srcRect/>
          <a:stretch>
            <a:fillRect/>
          </a:stretch>
        </p:blipFill>
        <p:spPr bwMode="auto">
          <a:xfrm>
            <a:off x="609600" y="2057400"/>
            <a:ext cx="2138363" cy="1234990"/>
          </a:xfrm>
          <a:prstGeom prst="rect">
            <a:avLst/>
          </a:prstGeom>
          <a:ln w="38100" cap="sq">
            <a:solidFill>
              <a:srgbClr val="000000"/>
            </a:solidFill>
            <a:prstDash val="solid"/>
            <a:miter lim="800000"/>
          </a:ln>
          <a:effectLst>
            <a:outerShdw blurRad="50800" dist="38100" dir="2700000" algn="tl" rotWithShape="0">
              <a:srgbClr val="000000">
                <a:alpha val="0"/>
              </a:srgbClr>
            </a:outerShdw>
          </a:effectLst>
        </p:spPr>
      </p:pic>
      <p:sp>
        <p:nvSpPr>
          <p:cNvPr id="55303" name="Content Placeholder 2"/>
          <p:cNvSpPr txBox="1">
            <a:spLocks/>
          </p:cNvSpPr>
          <p:nvPr/>
        </p:nvSpPr>
        <p:spPr bwMode="auto">
          <a:xfrm>
            <a:off x="2787650" y="3048000"/>
            <a:ext cx="7118350" cy="2051050"/>
          </a:xfrm>
          <a:prstGeom prst="rect">
            <a:avLst/>
          </a:prstGeom>
          <a:noFill/>
          <a:ln w="9525">
            <a:noFill/>
            <a:miter lim="800000"/>
            <a:headEnd/>
            <a:tailEnd/>
          </a:ln>
        </p:spPr>
        <p:txBody>
          <a:bodyPr/>
          <a:lstStyle/>
          <a:p>
            <a:pPr marL="342900" indent="-342900">
              <a:spcBef>
                <a:spcPct val="20000"/>
              </a:spcBef>
            </a:pPr>
            <a:r>
              <a:rPr lang="ar-EG" sz="1400" dirty="0">
                <a:latin typeface="Arial" pitchFamily="34" charset="0"/>
                <a:cs typeface="+mn-cs"/>
              </a:rPr>
              <a:t>-يستعمل هذا النوع من الدرجات فى الحدائق الصغيرة المساحة وفى الحدائق الطبيعية التصميم والطرقات التى بها انحناءات وفيها تقطع الحجارة على شكل مستطيلات او مربعات وترص على المناسيب المختلفة بعد تسوية السطح للتربة ويختلف عرض القطع على حسب المنسوب وقد يكون عرض الدرجات غير متساوي وعادة ترص القطع العريضة من اسفل وقد ترص بطريقة متبادلة .</a:t>
            </a:r>
            <a:br>
              <a:rPr lang="ar-EG" sz="1400" dirty="0">
                <a:latin typeface="Arial" pitchFamily="34" charset="0"/>
                <a:cs typeface="+mn-cs"/>
              </a:rPr>
            </a:br>
            <a:r>
              <a:rPr lang="ar-EG" sz="1400" dirty="0">
                <a:latin typeface="Arial" pitchFamily="34" charset="0"/>
                <a:cs typeface="+mn-cs"/>
              </a:rPr>
              <a:t>ارتفاع او سمك قطع الحجارة يتراوح بين 13-15 سم ولاظهارها بالشكل الطبيعي يوضع زلط ذات احجام كبيرة بين القطع وبعضها لتثبيت التربة وعلى جانبي الدرجات تزرع بعض النباتات المزهرة وكذلك بعض الاشجار او الشجيرات المخروطية الشكل محدودة النمو</a:t>
            </a:r>
          </a:p>
        </p:txBody>
      </p:sp>
      <p:sp>
        <p:nvSpPr>
          <p:cNvPr id="9" name="Rectangle 8"/>
          <p:cNvSpPr/>
          <p:nvPr/>
        </p:nvSpPr>
        <p:spPr>
          <a:xfrm>
            <a:off x="7467600" y="2743200"/>
            <a:ext cx="2226892" cy="307777"/>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l" rtl="0" fontAlgn="auto">
              <a:spcBef>
                <a:spcPts val="0"/>
              </a:spcBef>
              <a:spcAft>
                <a:spcPts val="0"/>
              </a:spcAft>
              <a:defRPr/>
            </a:pPr>
            <a:r>
              <a:rPr lang="ar-EG" sz="1400" b="1" dirty="0">
                <a:latin typeface="Arial" pitchFamily="34" charset="0"/>
                <a:cs typeface="+mn-cs"/>
              </a:rPr>
              <a:t>2- الدرجات المصنوعة من الحجارة</a:t>
            </a:r>
            <a:endParaRPr lang="en-US" sz="1400" b="1" dirty="0">
              <a:latin typeface="Arial" pitchFamily="34" charset="0"/>
              <a:cs typeface="+mn-cs"/>
            </a:endParaRPr>
          </a:p>
        </p:txBody>
      </p:sp>
      <p:sp>
        <p:nvSpPr>
          <p:cNvPr id="10" name="Rectangle 5"/>
          <p:cNvSpPr>
            <a:spLocks noChangeArrowheads="1"/>
          </p:cNvSpPr>
          <p:nvPr/>
        </p:nvSpPr>
        <p:spPr bwMode="auto">
          <a:xfrm>
            <a:off x="7391400" y="4703354"/>
            <a:ext cx="2151551" cy="307777"/>
          </a:xfrm>
          <a:prstGeom prst="rect">
            <a:avLst/>
          </a:prstGeom>
          <a:noFill/>
          <a:ln w="9525">
            <a:noFill/>
            <a:miter lim="800000"/>
            <a:headEnd/>
            <a:tailEnd/>
          </a:ln>
        </p:spPr>
        <p:txBody>
          <a:bodyPr wrap="none">
            <a:spAutoFit/>
          </a:bodyPr>
          <a:lstStyle/>
          <a:p>
            <a:pPr algn="l" rtl="0"/>
            <a:r>
              <a:rPr lang="ar-EG" sz="1400" b="1" dirty="0">
                <a:solidFill>
                  <a:srgbClr val="002060"/>
                </a:solidFill>
                <a:latin typeface="Arial" pitchFamily="34" charset="0"/>
                <a:cs typeface="+mn-cs"/>
              </a:rPr>
              <a:t>3- الدرجات المصنوعة من الطوب</a:t>
            </a:r>
            <a:endParaRPr lang="en-US" sz="1400" b="1" dirty="0">
              <a:solidFill>
                <a:srgbClr val="002060"/>
              </a:solidFill>
              <a:latin typeface="Arial" pitchFamily="34" charset="0"/>
              <a:cs typeface="+mn-cs"/>
            </a:endParaRPr>
          </a:p>
        </p:txBody>
      </p:sp>
      <p:sp>
        <p:nvSpPr>
          <p:cNvPr id="11" name="Rectangle 10"/>
          <p:cNvSpPr/>
          <p:nvPr/>
        </p:nvSpPr>
        <p:spPr>
          <a:xfrm>
            <a:off x="3581400" y="5181600"/>
            <a:ext cx="6016261" cy="1384995"/>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fontAlgn="auto">
              <a:spcBef>
                <a:spcPts val="0"/>
              </a:spcBef>
              <a:spcAft>
                <a:spcPts val="0"/>
              </a:spcAft>
              <a:buFontTx/>
              <a:buChar char="-"/>
              <a:defRPr/>
            </a:pPr>
            <a:r>
              <a:rPr lang="ar-EG" sz="1400" dirty="0">
                <a:latin typeface="Arial" pitchFamily="34" charset="0"/>
                <a:cs typeface="+mn-cs"/>
              </a:rPr>
              <a:t>تبنى هذه الحجارة من الطوب كما ان ارتفاع الدرج يعمل من الطوب وهى تحدد الحدود الخارجية للطريق اما البسطة فتفرش بالرمل او الزلط ويكون ارتفاع الدرجة المصنوعة </a:t>
            </a:r>
          </a:p>
          <a:p>
            <a:pPr fontAlgn="auto">
              <a:spcBef>
                <a:spcPts val="0"/>
              </a:spcBef>
              <a:spcAft>
                <a:spcPts val="0"/>
              </a:spcAft>
              <a:buFontTx/>
              <a:buChar char="-"/>
              <a:defRPr/>
            </a:pPr>
            <a:r>
              <a:rPr lang="ar-EG" sz="1400" dirty="0">
                <a:latin typeface="Arial" pitchFamily="34" charset="0"/>
                <a:cs typeface="+mn-cs"/>
              </a:rPr>
              <a:t>من الطوب 10-15 سم والجزء الامامى من البسطة يعمل من الطوب بعرض 15-20سم </a:t>
            </a:r>
          </a:p>
          <a:p>
            <a:pPr fontAlgn="auto">
              <a:spcBef>
                <a:spcPts val="0"/>
              </a:spcBef>
              <a:spcAft>
                <a:spcPts val="0"/>
              </a:spcAft>
              <a:buFontTx/>
              <a:buChar char="-"/>
              <a:defRPr/>
            </a:pPr>
            <a:r>
              <a:rPr lang="ar-EG" sz="1400" dirty="0">
                <a:latin typeface="Arial" pitchFamily="34" charset="0"/>
                <a:cs typeface="+mn-cs"/>
              </a:rPr>
              <a:t>ويتم زراعة جوانب الطريق ببعض النباتات العشبية وبعض الشجيرات ذات النمو الطبيعي </a:t>
            </a:r>
          </a:p>
          <a:p>
            <a:pPr fontAlgn="auto">
              <a:spcBef>
                <a:spcPts val="0"/>
              </a:spcBef>
              <a:spcAft>
                <a:spcPts val="0"/>
              </a:spcAft>
              <a:buFontTx/>
              <a:buChar char="-"/>
              <a:defRPr/>
            </a:pPr>
            <a:r>
              <a:rPr lang="ar-EG" sz="1400" dirty="0">
                <a:latin typeface="Arial" pitchFamily="34" charset="0"/>
                <a:cs typeface="+mn-cs"/>
              </a:rPr>
              <a:t>وتكون محدودة النمو ويستعمل فى الحدائق الطبيعية وعندما يكون المنحدر به انحناء . </a:t>
            </a:r>
            <a:endParaRPr lang="en-US" sz="1400" dirty="0">
              <a:latin typeface="Arial" pitchFamily="34" charset="0"/>
              <a:cs typeface="+mn-cs"/>
            </a:endParaRPr>
          </a:p>
          <a:p>
            <a:pPr fontAlgn="auto">
              <a:spcBef>
                <a:spcPts val="0"/>
              </a:spcBef>
              <a:spcAft>
                <a:spcPts val="0"/>
              </a:spcAft>
              <a:defRPr/>
            </a:pPr>
            <a:endParaRPr lang="en-US" sz="1400" b="1" cap="all" dirty="0">
              <a:ln w="0"/>
              <a:effectLst>
                <a:reflection blurRad="12700" stA="50000" endPos="50000" dist="5000" dir="5400000" sy="-100000" rotWithShape="0"/>
              </a:effectLst>
              <a:latin typeface="Arial" pitchFamily="34" charset="0"/>
              <a:cs typeface="+mn-cs"/>
            </a:endParaRPr>
          </a:p>
        </p:txBody>
      </p:sp>
      <p:pic>
        <p:nvPicPr>
          <p:cNvPr id="12" name="Picture 11" descr="Apr06$08"/>
          <p:cNvPicPr>
            <a:picLocks noChangeAspect="1" noChangeArrowheads="1"/>
          </p:cNvPicPr>
          <p:nvPr/>
        </p:nvPicPr>
        <p:blipFill>
          <a:blip r:embed="rId4" cstate="print">
            <a:clrChange>
              <a:clrFrom>
                <a:srgbClr val="FFFFFF"/>
              </a:clrFrom>
              <a:clrTo>
                <a:srgbClr val="FFFFFF">
                  <a:alpha val="0"/>
                </a:srgbClr>
              </a:clrTo>
            </a:clrChange>
            <a:lum bright="-100000"/>
          </a:blip>
          <a:srcRect/>
          <a:stretch>
            <a:fillRect/>
          </a:stretch>
        </p:blipFill>
        <p:spPr bwMode="auto">
          <a:xfrm>
            <a:off x="609600" y="3657600"/>
            <a:ext cx="2133600" cy="2287868"/>
          </a:xfrm>
          <a:prstGeom prst="rect">
            <a:avLst/>
          </a:prstGeom>
          <a:ln w="38100" cap="sq">
            <a:solidFill>
              <a:srgbClr val="000000"/>
            </a:solidFill>
            <a:prstDash val="solid"/>
            <a:miter lim="800000"/>
          </a:ln>
          <a:effectLst>
            <a:outerShdw blurRad="50800" dist="38100" dir="2700000" algn="tl" rotWithShape="0">
              <a:srgbClr val="000000">
                <a:alpha val="0"/>
              </a:srgbClr>
            </a:outerShdw>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900" decel="100000" fill="hold"/>
                                        <p:tgtEl>
                                          <p:spTgt spid="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11363" y="785813"/>
            <a:ext cx="184731" cy="307777"/>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l" rtl="0" fontAlgn="auto">
              <a:spcBef>
                <a:spcPts val="0"/>
              </a:spcBef>
              <a:spcAft>
                <a:spcPts val="0"/>
              </a:spcAft>
              <a:defRPr/>
            </a:pPr>
            <a:endParaRPr lang="en-US" sz="1400" b="1" cap="all" dirty="0">
              <a:ln w="0"/>
              <a:effectLst>
                <a:reflection blurRad="12700" stA="50000" endPos="50000" dist="5000" dir="5400000" sy="-100000" rotWithShape="0"/>
              </a:effectLst>
              <a:latin typeface="Arial" pitchFamily="34" charset="0"/>
              <a:cs typeface="+mn-cs"/>
            </a:endParaRPr>
          </a:p>
        </p:txBody>
      </p:sp>
      <p:sp>
        <p:nvSpPr>
          <p:cNvPr id="13" name="Rectangle 12"/>
          <p:cNvSpPr/>
          <p:nvPr/>
        </p:nvSpPr>
        <p:spPr>
          <a:xfrm>
            <a:off x="8318707" y="0"/>
            <a:ext cx="1587293" cy="307777"/>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0" fontAlgn="auto">
              <a:spcBef>
                <a:spcPts val="0"/>
              </a:spcBef>
              <a:spcAft>
                <a:spcPts val="0"/>
              </a:spcAft>
              <a:defRPr/>
            </a:pPr>
            <a:r>
              <a:rPr lang="ar-EG" sz="1400" b="1" dirty="0">
                <a:latin typeface="Arial" pitchFamily="34" charset="0"/>
              </a:rPr>
              <a:t>4- التبليط بقطع الحجارة</a:t>
            </a:r>
            <a:endParaRPr lang="en-US" sz="1400" b="1" dirty="0">
              <a:latin typeface="Arial" pitchFamily="34" charset="0"/>
            </a:endParaRPr>
          </a:p>
        </p:txBody>
      </p:sp>
      <p:sp>
        <p:nvSpPr>
          <p:cNvPr id="56327" name="TextBox 2"/>
          <p:cNvSpPr txBox="1">
            <a:spLocks noChangeArrowheads="1"/>
          </p:cNvSpPr>
          <p:nvPr/>
        </p:nvSpPr>
        <p:spPr bwMode="auto">
          <a:xfrm>
            <a:off x="4191000" y="381000"/>
            <a:ext cx="5715000" cy="738664"/>
          </a:xfrm>
          <a:prstGeom prst="rect">
            <a:avLst/>
          </a:prstGeom>
          <a:noFill/>
          <a:ln w="9525">
            <a:noFill/>
            <a:miter lim="800000"/>
            <a:headEnd/>
            <a:tailEnd/>
          </a:ln>
        </p:spPr>
        <p:txBody>
          <a:bodyPr wrap="square">
            <a:spAutoFit/>
          </a:bodyPr>
          <a:lstStyle/>
          <a:p>
            <a:pPr rtl="0"/>
            <a:r>
              <a:rPr lang="ar-EG" sz="1400" dirty="0">
                <a:latin typeface="Arial" pitchFamily="34" charset="0"/>
                <a:cs typeface="+mn-cs"/>
              </a:rPr>
              <a:t>- تغطى الممرات غى الحدائق وتكون بأشكال منتظمة وغير منتظمة وتكون ابعادها   25</a:t>
            </a:r>
            <a:r>
              <a:rPr lang="en-US" sz="1400" dirty="0">
                <a:latin typeface="Arial" pitchFamily="34" charset="0"/>
                <a:cs typeface="+mn-cs"/>
              </a:rPr>
              <a:t>x</a:t>
            </a:r>
            <a:r>
              <a:rPr lang="ar-EG" sz="1400" dirty="0">
                <a:latin typeface="Arial" pitchFamily="34" charset="0"/>
                <a:cs typeface="+mn-cs"/>
              </a:rPr>
              <a:t>15 سم او 35</a:t>
            </a:r>
            <a:r>
              <a:rPr lang="en-US" sz="1400" dirty="0">
                <a:latin typeface="Arial" pitchFamily="34" charset="0"/>
                <a:cs typeface="+mn-cs"/>
              </a:rPr>
              <a:t>x</a:t>
            </a:r>
            <a:r>
              <a:rPr lang="ar-EG" sz="1400" dirty="0">
                <a:latin typeface="Arial" pitchFamily="34" charset="0"/>
                <a:cs typeface="+mn-cs"/>
              </a:rPr>
              <a:t> 20 سم وسمكها 15 سم وتملىء الفراغات بين قطع الحجارة بعجينة من الاسمنت والرمل او الرمل فقط او بزراعة بعض النباتات . </a:t>
            </a:r>
            <a:endParaRPr lang="en-US" sz="1400" dirty="0">
              <a:latin typeface="Arial" pitchFamily="34" charset="0"/>
              <a:cs typeface="+mn-cs"/>
            </a:endParaRPr>
          </a:p>
        </p:txBody>
      </p:sp>
      <p:sp>
        <p:nvSpPr>
          <p:cNvPr id="15" name="Rectangle 14"/>
          <p:cNvSpPr/>
          <p:nvPr/>
        </p:nvSpPr>
        <p:spPr>
          <a:xfrm>
            <a:off x="966498" y="5819775"/>
            <a:ext cx="184731" cy="307777"/>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0" fontAlgn="auto">
              <a:spcBef>
                <a:spcPts val="0"/>
              </a:spcBef>
              <a:spcAft>
                <a:spcPts val="0"/>
              </a:spcAft>
              <a:defRPr/>
            </a:pPr>
            <a:endParaRPr lang="en-US" sz="1400" b="1" cap="all" dirty="0">
              <a:ln w="0"/>
              <a:effectLst>
                <a:reflection blurRad="12700" stA="50000" endPos="50000" dist="5000" dir="5400000" sy="-100000" rotWithShape="0"/>
              </a:effectLst>
              <a:latin typeface="Arial" pitchFamily="34" charset="0"/>
              <a:cs typeface="+mn-cs"/>
            </a:endParaRPr>
          </a:p>
        </p:txBody>
      </p:sp>
      <p:sp>
        <p:nvSpPr>
          <p:cNvPr id="56329" name="Rectangle 6"/>
          <p:cNvSpPr>
            <a:spLocks noChangeArrowheads="1"/>
          </p:cNvSpPr>
          <p:nvPr/>
        </p:nvSpPr>
        <p:spPr bwMode="auto">
          <a:xfrm>
            <a:off x="4953000" y="1371600"/>
            <a:ext cx="4953000" cy="1225550"/>
          </a:xfrm>
          <a:prstGeom prst="rect">
            <a:avLst/>
          </a:prstGeom>
          <a:noFill/>
          <a:ln w="9525">
            <a:noFill/>
            <a:miter lim="800000"/>
            <a:headEnd/>
            <a:tailEnd/>
          </a:ln>
        </p:spPr>
        <p:txBody>
          <a:bodyPr anchor="ctr"/>
          <a:lstStyle/>
          <a:p>
            <a:pPr rtl="0"/>
            <a:r>
              <a:rPr lang="ar-EG" sz="1400" dirty="0">
                <a:latin typeface="Arial" pitchFamily="34" charset="0"/>
                <a:cs typeface="+mn-cs"/>
              </a:rPr>
              <a:t>- حيث يستعمل البلاط المختلف الاشكال والاحجام والالوان فى تغطية الممرات بالحدائق حيث يتم وضع طبقة من الاسمنت والرمل الخشن ويثبت عليها البلاط .</a:t>
            </a:r>
            <a:endParaRPr lang="en-US" sz="1400" dirty="0">
              <a:latin typeface="Arial" pitchFamily="34" charset="0"/>
              <a:cs typeface="+mn-cs"/>
            </a:endParaRPr>
          </a:p>
        </p:txBody>
      </p:sp>
      <p:sp>
        <p:nvSpPr>
          <p:cNvPr id="17" name="Rectangle 16"/>
          <p:cNvSpPr/>
          <p:nvPr/>
        </p:nvSpPr>
        <p:spPr>
          <a:xfrm>
            <a:off x="8252983" y="1143000"/>
            <a:ext cx="1653017" cy="307777"/>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0" fontAlgn="auto">
              <a:spcBef>
                <a:spcPts val="0"/>
              </a:spcBef>
              <a:spcAft>
                <a:spcPts val="0"/>
              </a:spcAft>
              <a:defRPr/>
            </a:pPr>
            <a:r>
              <a:rPr lang="ar-EG" sz="1400" b="1" dirty="0">
                <a:latin typeface="Arial" pitchFamily="34" charset="0"/>
              </a:rPr>
              <a:t>5- تغطية الممرات بالبلاط</a:t>
            </a:r>
            <a:endParaRPr lang="en-US" sz="1400" b="1" dirty="0">
              <a:latin typeface="Arial" pitchFamily="34" charset="0"/>
            </a:endParaRPr>
          </a:p>
        </p:txBody>
      </p:sp>
      <p:sp>
        <p:nvSpPr>
          <p:cNvPr id="56331" name="TextBox 9"/>
          <p:cNvSpPr txBox="1">
            <a:spLocks noChangeArrowheads="1"/>
          </p:cNvSpPr>
          <p:nvPr/>
        </p:nvSpPr>
        <p:spPr bwMode="auto">
          <a:xfrm>
            <a:off x="381000" y="609600"/>
            <a:ext cx="3810000" cy="738664"/>
          </a:xfrm>
          <a:prstGeom prst="rect">
            <a:avLst/>
          </a:prstGeom>
          <a:noFill/>
          <a:ln w="9525">
            <a:noFill/>
            <a:miter lim="800000"/>
            <a:headEnd/>
            <a:tailEnd/>
          </a:ln>
        </p:spPr>
        <p:txBody>
          <a:bodyPr wrap="square">
            <a:spAutoFit/>
          </a:bodyPr>
          <a:lstStyle/>
          <a:p>
            <a:r>
              <a:rPr lang="ar-EG" sz="1400" dirty="0">
                <a:latin typeface="Arial" pitchFamily="34" charset="0"/>
                <a:cs typeface="+mn-cs"/>
              </a:rPr>
              <a:t>- حيث يتم صب قطع الخرسانة مع ترك مسافات لوضع الحجارة بين القطع حيث تكون الحجارة غير منتظمة الشكل وتملىء الفراغات بالاسمنت والرمل او الرمل الخشن .</a:t>
            </a:r>
            <a:endParaRPr lang="en-US" sz="1400" dirty="0">
              <a:latin typeface="Arial" pitchFamily="34" charset="0"/>
              <a:cs typeface="+mn-cs"/>
            </a:endParaRPr>
          </a:p>
        </p:txBody>
      </p:sp>
      <p:pic>
        <p:nvPicPr>
          <p:cNvPr id="56332" name="Picture 15" descr="Apr06$18"/>
          <p:cNvPicPr>
            <a:picLocks noChangeAspect="1" noChangeArrowheads="1"/>
          </p:cNvPicPr>
          <p:nvPr/>
        </p:nvPicPr>
        <p:blipFill>
          <a:blip r:embed="rId3" cstate="print">
            <a:clrChange>
              <a:clrFrom>
                <a:srgbClr val="FFFFFF"/>
              </a:clrFrom>
              <a:clrTo>
                <a:srgbClr val="FFFFFF">
                  <a:alpha val="0"/>
                </a:srgbClr>
              </a:clrTo>
            </a:clrChange>
            <a:lum bright="-24000"/>
          </a:blip>
          <a:srcRect/>
          <a:stretch>
            <a:fillRect/>
          </a:stretch>
        </p:blipFill>
        <p:spPr bwMode="auto">
          <a:xfrm>
            <a:off x="228600" y="1143000"/>
            <a:ext cx="1159060" cy="1219200"/>
          </a:xfrm>
          <a:prstGeom prst="rect">
            <a:avLst/>
          </a:prstGeom>
          <a:ln w="38100" cap="sq">
            <a:solidFill>
              <a:srgbClr val="000000"/>
            </a:solidFill>
            <a:prstDash val="solid"/>
            <a:miter lim="800000"/>
          </a:ln>
          <a:effectLst>
            <a:outerShdw blurRad="50800" dist="38100" dir="2700000" algn="tl" rotWithShape="0">
              <a:srgbClr val="000000">
                <a:alpha val="0"/>
              </a:srgbClr>
            </a:outerShdw>
          </a:effectLst>
        </p:spPr>
      </p:pic>
      <p:sp>
        <p:nvSpPr>
          <p:cNvPr id="56333" name="TextBox 20"/>
          <p:cNvSpPr txBox="1">
            <a:spLocks noChangeArrowheads="1"/>
          </p:cNvSpPr>
          <p:nvPr/>
        </p:nvSpPr>
        <p:spPr bwMode="auto">
          <a:xfrm>
            <a:off x="1524000" y="304800"/>
            <a:ext cx="2667000" cy="307777"/>
          </a:xfrm>
          <a:prstGeom prst="rect">
            <a:avLst/>
          </a:prstGeom>
          <a:noFill/>
          <a:ln w="9525">
            <a:noFill/>
            <a:miter lim="800000"/>
            <a:headEnd/>
            <a:tailEnd/>
          </a:ln>
        </p:spPr>
        <p:txBody>
          <a:bodyPr>
            <a:spAutoFit/>
          </a:bodyPr>
          <a:lstStyle/>
          <a:p>
            <a:pPr rtl="0"/>
            <a:r>
              <a:rPr lang="ar-EG" sz="1400" b="1" dirty="0"/>
              <a:t>6-التبليط بالأسمنت والحجارة</a:t>
            </a:r>
          </a:p>
        </p:txBody>
      </p:sp>
      <p:sp>
        <p:nvSpPr>
          <p:cNvPr id="29" name="Rectangle 28"/>
          <p:cNvSpPr/>
          <p:nvPr/>
        </p:nvSpPr>
        <p:spPr>
          <a:xfrm>
            <a:off x="7642198" y="2538433"/>
            <a:ext cx="1366079" cy="369332"/>
          </a:xfrm>
          <a:prstGeom prst="rect">
            <a:avLst/>
          </a:prstGeom>
        </p:spPr>
        <p:txBody>
          <a:bodyPr wrap="none">
            <a:spAutoFit/>
          </a:bodyPr>
          <a:lstStyle/>
          <a:p>
            <a:r>
              <a:rPr lang="ar-EG" b="1" i="1" u="sng" dirty="0" smtClean="0">
                <a:latin typeface="Andalus" pitchFamily="18" charset="-78"/>
                <a:ea typeface="Arial Unicode MS" pitchFamily="34" charset="-128"/>
                <a:cs typeface="Andalus" pitchFamily="18" charset="-78"/>
              </a:rPr>
              <a:t>المشايات الرملية:ــ</a:t>
            </a:r>
            <a:endParaRPr lang="ar-EG" b="1" i="1" u="sng" dirty="0">
              <a:latin typeface="Andalus" pitchFamily="18" charset="-78"/>
              <a:ea typeface="Arial Unicode MS" pitchFamily="34" charset="-128"/>
              <a:cs typeface="Andalus" pitchFamily="18" charset="-78"/>
            </a:endParaRPr>
          </a:p>
        </p:txBody>
      </p:sp>
      <p:sp>
        <p:nvSpPr>
          <p:cNvPr id="30" name="Rectangle 29"/>
          <p:cNvSpPr/>
          <p:nvPr/>
        </p:nvSpPr>
        <p:spPr>
          <a:xfrm>
            <a:off x="4055276" y="2895600"/>
            <a:ext cx="4953000" cy="1384995"/>
          </a:xfrm>
          <a:prstGeom prst="rect">
            <a:avLst/>
          </a:prstGeom>
        </p:spPr>
        <p:txBody>
          <a:bodyPr>
            <a:spAutoFit/>
          </a:bodyPr>
          <a:lstStyle/>
          <a:p>
            <a:r>
              <a:rPr lang="ar-EG" sz="1400" dirty="0" smtClean="0">
                <a:latin typeface="Arial Unicode MS" pitchFamily="34" charset="-128"/>
                <a:ea typeface="Arial Unicode MS" pitchFamily="34" charset="-128"/>
              </a:rPr>
              <a:t>وهى مماشى تغطي بطبقة  من الرمل الاصفر او الاحمر بسمك 2- 3</a:t>
            </a:r>
          </a:p>
          <a:p>
            <a:r>
              <a:rPr lang="ar-EG" sz="1400" b="1" dirty="0" smtClean="0">
                <a:latin typeface="Arial Unicode MS" pitchFamily="34" charset="-128"/>
                <a:ea typeface="Arial Unicode MS" pitchFamily="34" charset="-128"/>
              </a:rPr>
              <a:t>مميزاتها :</a:t>
            </a:r>
          </a:p>
          <a:p>
            <a:r>
              <a:rPr lang="ar-EG" sz="1400" dirty="0" smtClean="0">
                <a:latin typeface="Arial Unicode MS" pitchFamily="34" charset="-128"/>
                <a:ea typeface="Arial Unicode MS" pitchFamily="34" charset="-128"/>
              </a:rPr>
              <a:t>لونها الزاهى يعطى تناسب مع اللون الاخضر للزرع</a:t>
            </a:r>
          </a:p>
          <a:p>
            <a:r>
              <a:rPr lang="ar-EG" sz="1400" dirty="0" smtClean="0">
                <a:latin typeface="Arial Unicode MS" pitchFamily="34" charset="-128"/>
                <a:ea typeface="Arial Unicode MS" pitchFamily="34" charset="-128"/>
              </a:rPr>
              <a:t>رخيصة التكلفة</a:t>
            </a:r>
          </a:p>
          <a:p>
            <a:r>
              <a:rPr lang="ar-EG" sz="1400" b="1" dirty="0" smtClean="0">
                <a:latin typeface="Arial Unicode MS" pitchFamily="34" charset="-128"/>
                <a:ea typeface="Arial Unicode MS" pitchFamily="34" charset="-128"/>
              </a:rPr>
              <a:t>ومن عيوبها : </a:t>
            </a:r>
          </a:p>
          <a:p>
            <a:r>
              <a:rPr lang="ar-EG" sz="1400" dirty="0" smtClean="0">
                <a:latin typeface="Arial Unicode MS" pitchFamily="34" charset="-128"/>
                <a:ea typeface="Arial Unicode MS" pitchFamily="34" charset="-128"/>
              </a:rPr>
              <a:t>تفقد جزءا كبير عند نزول المطر او عند رى الزرع بجوارها </a:t>
            </a:r>
            <a:endParaRPr lang="ar-EG" sz="1400" dirty="0">
              <a:latin typeface="Arial Unicode MS" pitchFamily="34" charset="-128"/>
              <a:ea typeface="Arial Unicode MS" pitchFamily="34" charset="-128"/>
            </a:endParaRPr>
          </a:p>
        </p:txBody>
      </p:sp>
      <p:grpSp>
        <p:nvGrpSpPr>
          <p:cNvPr id="31" name="Group 30"/>
          <p:cNvGrpSpPr/>
          <p:nvPr/>
        </p:nvGrpSpPr>
        <p:grpSpPr>
          <a:xfrm>
            <a:off x="2971800" y="2895600"/>
            <a:ext cx="5223077" cy="1610719"/>
            <a:chOff x="566996" y="1143000"/>
            <a:chExt cx="7799765" cy="1863725"/>
          </a:xfrm>
        </p:grpSpPr>
        <p:pic>
          <p:nvPicPr>
            <p:cNvPr id="32" name="Picture 9" descr="100"/>
            <p:cNvPicPr>
              <a:picLocks noChangeAspect="1" noChangeArrowheads="1"/>
            </p:cNvPicPr>
            <p:nvPr/>
          </p:nvPicPr>
          <p:blipFill>
            <a:blip r:embed="rId4" cstate="print">
              <a:extLst>
                <a:ext uri="{28A0092B-C50C-407E-A947-70E740481C1C}">
                  <a14:useLocalDpi xmlns:a14="http://schemas.microsoft.com/office/drawing/2010/main" val="0"/>
                </a:ext>
              </a:extLst>
            </a:blip>
            <a:srcRect r="12543"/>
            <a:stretch>
              <a:fillRect/>
            </a:stretch>
          </p:blipFill>
          <p:spPr bwMode="auto">
            <a:xfrm>
              <a:off x="566996" y="1143000"/>
              <a:ext cx="2918610" cy="1863725"/>
            </a:xfrm>
            <a:prstGeom prst="rect">
              <a:avLst/>
            </a:prstGeom>
            <a:noFill/>
            <a:effectLst>
              <a:outerShdw dist="81320" dir="7719588" algn="ctr" rotWithShape="0">
                <a:srgbClr val="000000"/>
              </a:outerShdw>
            </a:effectLst>
            <a:extLst>
              <a:ext uri="{909E8E84-426E-40DD-AFC4-6F175D3DCCD1}">
                <a14:hiddenFill xmlns:a14="http://schemas.microsoft.com/office/drawing/2010/main">
                  <a:solidFill>
                    <a:srgbClr val="FFFFFF"/>
                  </a:solidFill>
                </a14:hiddenFill>
              </a:ext>
            </a:extLst>
          </p:spPr>
        </p:pic>
        <p:sp>
          <p:nvSpPr>
            <p:cNvPr id="33" name="Rectangle 32"/>
            <p:cNvSpPr/>
            <p:nvPr/>
          </p:nvSpPr>
          <p:spPr>
            <a:xfrm>
              <a:off x="3413762" y="1371599"/>
              <a:ext cx="4952999" cy="747854"/>
            </a:xfrm>
            <a:prstGeom prst="rect">
              <a:avLst/>
            </a:prstGeom>
          </p:spPr>
          <p:txBody>
            <a:bodyPr>
              <a:spAutoFit/>
            </a:bodyPr>
            <a:lstStyle/>
            <a:p>
              <a:pPr algn="l"/>
              <a:r>
                <a:rPr lang="en-US" b="1" dirty="0" smtClean="0"/>
                <a:t>3</a:t>
              </a:r>
            </a:p>
            <a:p>
              <a:pPr algn="l"/>
              <a:endParaRPr lang="en-US" b="1" dirty="0"/>
            </a:p>
          </p:txBody>
        </p:sp>
      </p:grpSp>
      <p:sp>
        <p:nvSpPr>
          <p:cNvPr id="34" name="Rectangle 33"/>
          <p:cNvSpPr/>
          <p:nvPr/>
        </p:nvSpPr>
        <p:spPr>
          <a:xfrm>
            <a:off x="7571666" y="4324359"/>
            <a:ext cx="1436611" cy="369332"/>
          </a:xfrm>
          <a:prstGeom prst="rect">
            <a:avLst/>
          </a:prstGeom>
        </p:spPr>
        <p:txBody>
          <a:bodyPr wrap="none">
            <a:spAutoFit/>
          </a:bodyPr>
          <a:lstStyle/>
          <a:p>
            <a:r>
              <a:rPr lang="ar-EG" b="1" i="1" u="sng" dirty="0" smtClean="0">
                <a:latin typeface="Andalus" pitchFamily="18" charset="-78"/>
                <a:ea typeface="Arial Unicode MS" pitchFamily="34" charset="-128"/>
                <a:cs typeface="Andalus" pitchFamily="18" charset="-78"/>
              </a:rPr>
              <a:t>المشايات الخضراء:ــ</a:t>
            </a:r>
            <a:endParaRPr lang="ar-EG" b="1" i="1" u="sng" dirty="0">
              <a:latin typeface="Andalus" pitchFamily="18" charset="-78"/>
              <a:ea typeface="Arial Unicode MS" pitchFamily="34" charset="-128"/>
              <a:cs typeface="Andalus" pitchFamily="18" charset="-78"/>
            </a:endParaRPr>
          </a:p>
        </p:txBody>
      </p:sp>
      <p:sp>
        <p:nvSpPr>
          <p:cNvPr id="35" name="Rectangle 34"/>
          <p:cNvSpPr/>
          <p:nvPr/>
        </p:nvSpPr>
        <p:spPr>
          <a:xfrm>
            <a:off x="4055276" y="4681549"/>
            <a:ext cx="4953000" cy="1600438"/>
          </a:xfrm>
          <a:prstGeom prst="rect">
            <a:avLst/>
          </a:prstGeom>
        </p:spPr>
        <p:txBody>
          <a:bodyPr>
            <a:spAutoFit/>
          </a:bodyPr>
          <a:lstStyle/>
          <a:p>
            <a:r>
              <a:rPr lang="ar-EG" sz="1400" dirty="0" smtClean="0">
                <a:latin typeface="Arial Unicode MS" pitchFamily="34" charset="-128"/>
                <a:ea typeface="Arial Unicode MS" pitchFamily="34" charset="-128"/>
              </a:rPr>
              <a:t>وهنا يتم اختيار النوعيه على حسب استخدام المسطحات المراد</a:t>
            </a:r>
          </a:p>
          <a:p>
            <a:r>
              <a:rPr lang="ar-EG" sz="1400" dirty="0" smtClean="0">
                <a:latin typeface="Arial Unicode MS" pitchFamily="34" charset="-128"/>
                <a:ea typeface="Arial Unicode MS" pitchFamily="34" charset="-128"/>
              </a:rPr>
              <a:t> تغطيتها.</a:t>
            </a:r>
          </a:p>
          <a:p>
            <a:r>
              <a:rPr lang="ar-EG" sz="1400" b="1" dirty="0" smtClean="0">
                <a:latin typeface="Arial Unicode MS" pitchFamily="34" charset="-128"/>
                <a:ea typeface="Arial Unicode MS" pitchFamily="34" charset="-128"/>
              </a:rPr>
              <a:t>طريقة انشائها :ــ</a:t>
            </a:r>
          </a:p>
          <a:p>
            <a:r>
              <a:rPr lang="ar-EG" sz="1400" dirty="0" smtClean="0">
                <a:latin typeface="Arial Unicode MS" pitchFamily="34" charset="-128"/>
                <a:ea typeface="Arial Unicode MS" pitchFamily="34" charset="-128"/>
              </a:rPr>
              <a:t>تفريغ المشاية الى عمق 15 سم من التربة ثم يوضع 5سم من </a:t>
            </a:r>
          </a:p>
          <a:p>
            <a:r>
              <a:rPr lang="ar-EG" sz="1400" dirty="0" smtClean="0">
                <a:latin typeface="Arial Unicode MS" pitchFamily="34" charset="-128"/>
                <a:ea typeface="Arial Unicode MS" pitchFamily="34" charset="-128"/>
              </a:rPr>
              <a:t>الحجارة لتهيئة صرف جيد ثم تغطي بتربة جيدة من الطمى </a:t>
            </a:r>
          </a:p>
          <a:p>
            <a:r>
              <a:rPr lang="ar-EG" sz="1400" dirty="0" smtClean="0">
                <a:latin typeface="Arial Unicode MS" pitchFamily="34" charset="-128"/>
                <a:ea typeface="Arial Unicode MS" pitchFamily="34" charset="-128"/>
              </a:rPr>
              <a:t>والسماد العضوى بنسبة 1:3او 1:4ثم يزرع النوع المنتخب</a:t>
            </a:r>
          </a:p>
          <a:p>
            <a:endParaRPr lang="en-US" sz="1400" dirty="0">
              <a:latin typeface="Arial Unicode MS" pitchFamily="34" charset="-128"/>
              <a:ea typeface="Arial Unicode MS" pitchFamily="34" charset="-128"/>
            </a:endParaRPr>
          </a:p>
        </p:txBody>
      </p:sp>
      <p:pic>
        <p:nvPicPr>
          <p:cNvPr id="36" name="Picture 35" descr="4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0062" y="4610111"/>
            <a:ext cx="2971800" cy="1759404"/>
          </a:xfrm>
          <a:prstGeom prst="rect">
            <a:avLst/>
          </a:prstGeom>
          <a:noFill/>
          <a:effectLst>
            <a:outerShdw dist="80322" dir="6506097" algn="ctr" rotWithShape="0">
              <a:srgbClr val="000000"/>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Group 1"/>
          <p:cNvGrpSpPr>
            <a:grpSpLocks/>
          </p:cNvGrpSpPr>
          <p:nvPr/>
        </p:nvGrpSpPr>
        <p:grpSpPr bwMode="auto">
          <a:xfrm>
            <a:off x="1065213" y="404813"/>
            <a:ext cx="3290887" cy="1663700"/>
            <a:chOff x="304800" y="2281399"/>
            <a:chExt cx="6400800" cy="3505200"/>
          </a:xfrm>
        </p:grpSpPr>
        <p:sp>
          <p:nvSpPr>
            <p:cNvPr id="3" name="Rectangle 7"/>
            <p:cNvSpPr>
              <a:spLocks noChangeArrowheads="1"/>
            </p:cNvSpPr>
            <p:nvPr/>
          </p:nvSpPr>
          <p:spPr bwMode="auto">
            <a:xfrm>
              <a:off x="304800" y="2281399"/>
              <a:ext cx="6400800" cy="3505200"/>
            </a:xfrm>
            <a:prstGeom prst="rect">
              <a:avLst/>
            </a:prstGeom>
            <a:solidFill>
              <a:schemeClr val="bg1"/>
            </a:solidFill>
            <a:ln w="9525">
              <a:solidFill>
                <a:schemeClr val="tx1"/>
              </a:solidFill>
              <a:miter lim="800000"/>
              <a:headEnd/>
              <a:tailEnd/>
            </a:ln>
            <a:effectLst>
              <a:outerShdw dist="143684" dir="2700000" algn="ctr" rotWithShape="0">
                <a:srgbClr val="000000"/>
              </a:outerShdw>
            </a:effectLst>
          </p:spPr>
          <p:txBody>
            <a:bodyPr wrap="none" anchor="ctr"/>
            <a:lstStyle/>
            <a:p>
              <a:pPr>
                <a:defRPr/>
              </a:pPr>
              <a:endParaRPr lang="en-US" sz="1600"/>
            </a:p>
          </p:txBody>
        </p:sp>
        <p:pic>
          <p:nvPicPr>
            <p:cNvPr id="59413" name="Picture 8" descr="66"/>
            <p:cNvPicPr>
              <a:picLocks noChangeAspect="1" noChangeArrowheads="1"/>
            </p:cNvPicPr>
            <p:nvPr/>
          </p:nvPicPr>
          <p:blipFill>
            <a:blip r:embed="rId2" cstate="print"/>
            <a:srcRect t="16107" b="13423"/>
            <a:stretch>
              <a:fillRect/>
            </a:stretch>
          </p:blipFill>
          <p:spPr bwMode="auto">
            <a:xfrm>
              <a:off x="381000" y="3119599"/>
              <a:ext cx="6299200" cy="2667000"/>
            </a:xfrm>
            <a:prstGeom prst="rect">
              <a:avLst/>
            </a:prstGeom>
            <a:noFill/>
            <a:ln w="9525">
              <a:noFill/>
              <a:miter lim="800000"/>
              <a:headEnd/>
              <a:tailEnd/>
            </a:ln>
          </p:spPr>
        </p:pic>
        <p:sp>
          <p:nvSpPr>
            <p:cNvPr id="59414" name="Text Box 10"/>
            <p:cNvSpPr txBox="1">
              <a:spLocks noChangeArrowheads="1"/>
            </p:cNvSpPr>
            <p:nvPr/>
          </p:nvSpPr>
          <p:spPr bwMode="auto">
            <a:xfrm>
              <a:off x="3056987" y="2498887"/>
              <a:ext cx="1895695" cy="1231713"/>
            </a:xfrm>
            <a:prstGeom prst="rect">
              <a:avLst/>
            </a:prstGeom>
            <a:noFill/>
            <a:ln w="9525">
              <a:noFill/>
              <a:miter lim="800000"/>
              <a:headEnd/>
              <a:tailEnd/>
            </a:ln>
          </p:spPr>
          <p:txBody>
            <a:bodyPr wrap="none">
              <a:spAutoFit/>
            </a:bodyPr>
            <a:lstStyle/>
            <a:p>
              <a:r>
                <a:rPr lang="ar-EG" sz="1600" b="1"/>
                <a:t>رص الطوب</a:t>
              </a:r>
            </a:p>
            <a:p>
              <a:endParaRPr lang="en-US" sz="1600" b="1"/>
            </a:p>
          </p:txBody>
        </p:sp>
        <p:sp>
          <p:nvSpPr>
            <p:cNvPr id="59415" name="Line 12"/>
            <p:cNvSpPr>
              <a:spLocks noChangeShapeType="1"/>
            </p:cNvSpPr>
            <p:nvPr/>
          </p:nvSpPr>
          <p:spPr bwMode="auto">
            <a:xfrm>
              <a:off x="3276600" y="3119599"/>
              <a:ext cx="2286000" cy="0"/>
            </a:xfrm>
            <a:prstGeom prst="line">
              <a:avLst/>
            </a:prstGeom>
            <a:noFill/>
            <a:ln w="9525">
              <a:solidFill>
                <a:schemeClr val="tx1"/>
              </a:solidFill>
              <a:round/>
              <a:headEnd/>
              <a:tailEnd/>
            </a:ln>
          </p:spPr>
          <p:txBody>
            <a:bodyPr/>
            <a:lstStyle/>
            <a:p>
              <a:endParaRPr lang="en-US"/>
            </a:p>
          </p:txBody>
        </p:sp>
      </p:grpSp>
      <p:sp>
        <p:nvSpPr>
          <p:cNvPr id="59395" name="Rectangle 6"/>
          <p:cNvSpPr>
            <a:spLocks noChangeArrowheads="1"/>
          </p:cNvSpPr>
          <p:nvPr/>
        </p:nvSpPr>
        <p:spPr bwMode="auto">
          <a:xfrm>
            <a:off x="7491413" y="0"/>
            <a:ext cx="3522662" cy="523875"/>
          </a:xfrm>
          <a:prstGeom prst="rect">
            <a:avLst/>
          </a:prstGeom>
          <a:noFill/>
          <a:ln w="9525">
            <a:noFill/>
            <a:miter lim="800000"/>
            <a:headEnd/>
            <a:tailEnd/>
          </a:ln>
        </p:spPr>
        <p:txBody>
          <a:bodyPr wrap="none">
            <a:spAutoFit/>
          </a:bodyPr>
          <a:lstStyle/>
          <a:p>
            <a:pPr lvl="3"/>
            <a:r>
              <a:rPr lang="ar-EG" sz="2800" b="1" i="1" u="sng">
                <a:latin typeface="Andalus" pitchFamily="18" charset="-78"/>
                <a:ea typeface="Arial Unicode MS" pitchFamily="34" charset="-128"/>
                <a:cs typeface="Andalus" pitchFamily="18" charset="-78"/>
              </a:rPr>
              <a:t>الطرق والمشايات :</a:t>
            </a:r>
          </a:p>
        </p:txBody>
      </p:sp>
      <p:sp>
        <p:nvSpPr>
          <p:cNvPr id="59396" name="Rectangle 7"/>
          <p:cNvSpPr>
            <a:spLocks noChangeArrowheads="1"/>
          </p:cNvSpPr>
          <p:nvPr/>
        </p:nvSpPr>
        <p:spPr bwMode="auto">
          <a:xfrm>
            <a:off x="4953000" y="428625"/>
            <a:ext cx="4953000" cy="2032000"/>
          </a:xfrm>
          <a:prstGeom prst="rect">
            <a:avLst/>
          </a:prstGeom>
          <a:noFill/>
          <a:ln w="9525">
            <a:noFill/>
            <a:miter lim="800000"/>
            <a:headEnd/>
            <a:tailEnd/>
          </a:ln>
        </p:spPr>
        <p:txBody>
          <a:bodyPr>
            <a:spAutoFit/>
          </a:bodyPr>
          <a:lstStyle/>
          <a:p>
            <a:pPr lvl="3"/>
            <a:r>
              <a:rPr lang="ar-EG" sz="1400">
                <a:ea typeface="Arial Unicode MS" pitchFamily="34" charset="-128"/>
                <a:cs typeface="Arial Unicode MS" pitchFamily="34" charset="-128"/>
              </a:rPr>
              <a:t>الغرض الاساسى من وجود المشايات فى الموقع العام</a:t>
            </a:r>
          </a:p>
          <a:p>
            <a:r>
              <a:rPr lang="ar-EG" sz="1400">
                <a:ea typeface="Arial Unicode MS" pitchFamily="34" charset="-128"/>
                <a:cs typeface="Arial Unicode MS" pitchFamily="34" charset="-128"/>
              </a:rPr>
              <a:t>هو الربط بين عناصر تنسيق الموقع .</a:t>
            </a:r>
          </a:p>
          <a:p>
            <a:r>
              <a:rPr lang="ar-EG" sz="1400">
                <a:ea typeface="Arial Unicode MS" pitchFamily="34" charset="-128"/>
                <a:cs typeface="Arial Unicode MS" pitchFamily="34" charset="-128"/>
              </a:rPr>
              <a:t>وطريقة تصميم المشايات فى الموقع العام لها كبير الاثر</a:t>
            </a:r>
          </a:p>
          <a:p>
            <a:r>
              <a:rPr lang="ar-EG" sz="1400">
                <a:ea typeface="Arial Unicode MS" pitchFamily="34" charset="-128"/>
                <a:cs typeface="Arial Unicode MS" pitchFamily="34" charset="-128"/>
              </a:rPr>
              <a:t> فى اظهار جمال التنسيق.</a:t>
            </a:r>
          </a:p>
          <a:p>
            <a:r>
              <a:rPr lang="ar-EG" sz="1400">
                <a:ea typeface="Arial Unicode MS" pitchFamily="34" charset="-128"/>
                <a:cs typeface="Arial Unicode MS" pitchFamily="34" charset="-128"/>
              </a:rPr>
              <a:t>وبالرغم من هذا يراع عدم الاكثار من المشايات بلا هدف</a:t>
            </a:r>
          </a:p>
          <a:p>
            <a:r>
              <a:rPr lang="ar-EG" sz="1400">
                <a:ea typeface="Arial Unicode MS" pitchFamily="34" charset="-128"/>
                <a:cs typeface="Arial Unicode MS" pitchFamily="34" charset="-128"/>
              </a:rPr>
              <a:t> فيجب ان تنتهى كل ماشيه لغاية ويختلف عرض المشايات</a:t>
            </a:r>
          </a:p>
          <a:p>
            <a:r>
              <a:rPr lang="ar-EG" sz="1400">
                <a:ea typeface="Arial Unicode MS" pitchFamily="34" charset="-128"/>
                <a:cs typeface="Arial Unicode MS" pitchFamily="34" charset="-128"/>
              </a:rPr>
              <a:t> من 120- 400سم حسب المشروع الموجوده فيه.</a:t>
            </a:r>
          </a:p>
          <a:p>
            <a:endParaRPr lang="en-US" sz="1400">
              <a:solidFill>
                <a:srgbClr val="0070C0"/>
              </a:solidFill>
              <a:ea typeface="Arial Unicode MS" pitchFamily="34" charset="-128"/>
              <a:cs typeface="Arial Unicode MS" pitchFamily="34" charset="-128"/>
            </a:endParaRPr>
          </a:p>
        </p:txBody>
      </p:sp>
      <p:sp>
        <p:nvSpPr>
          <p:cNvPr id="9" name="Rectangle 8"/>
          <p:cNvSpPr/>
          <p:nvPr/>
        </p:nvSpPr>
        <p:spPr>
          <a:xfrm>
            <a:off x="8572500" y="2214563"/>
            <a:ext cx="1333500" cy="369887"/>
          </a:xfrm>
          <a:prstGeom prst="rect">
            <a:avLst/>
          </a:prstGeom>
        </p:spPr>
        <p:txBody>
          <a:bodyPr wrap="none">
            <a:spAutoFit/>
          </a:bodyPr>
          <a:lstStyle/>
          <a:p>
            <a:pPr>
              <a:defRPr/>
            </a:pPr>
            <a:r>
              <a:rPr lang="ar-EG" b="1" i="1" u="sng" dirty="0">
                <a:latin typeface="Andalus" pitchFamily="18" charset="-78"/>
                <a:ea typeface="Arial Unicode MS" pitchFamily="34" charset="-128"/>
                <a:cs typeface="Andalus" pitchFamily="18" charset="-78"/>
              </a:rPr>
              <a:t>مشايات الطوب :ــ</a:t>
            </a:r>
          </a:p>
        </p:txBody>
      </p:sp>
      <p:sp>
        <p:nvSpPr>
          <p:cNvPr id="10" name="Rectangle 9"/>
          <p:cNvSpPr/>
          <p:nvPr/>
        </p:nvSpPr>
        <p:spPr>
          <a:xfrm>
            <a:off x="4953000" y="2643188"/>
            <a:ext cx="4953000" cy="1169987"/>
          </a:xfrm>
          <a:prstGeom prst="rect">
            <a:avLst/>
          </a:prstGeom>
        </p:spPr>
        <p:txBody>
          <a:bodyPr>
            <a:spAutoFit/>
          </a:bodyPr>
          <a:lstStyle/>
          <a:p>
            <a:r>
              <a:rPr lang="ar-EG" sz="1400" dirty="0">
                <a:ea typeface="Arial Unicode MS" pitchFamily="34" charset="-128"/>
                <a:cs typeface="Arial Unicode MS" pitchFamily="34" charset="-128"/>
              </a:rPr>
              <a:t>ويستعمل فيها الطوب الخشن لغرض جمالى وأيضا بسبب </a:t>
            </a:r>
          </a:p>
          <a:p>
            <a:r>
              <a:rPr lang="ar-EG" sz="1400" dirty="0">
                <a:ea typeface="Arial Unicode MS" pitchFamily="34" charset="-128"/>
                <a:cs typeface="Arial Unicode MS" pitchFamily="34" charset="-128"/>
              </a:rPr>
              <a:t>مساميته العالية لسهولة صرف المياه عند التعرض لها </a:t>
            </a:r>
            <a:endParaRPr lang="en-US" sz="1400" dirty="0">
              <a:ea typeface="Arial Unicode MS" pitchFamily="34" charset="-128"/>
              <a:cs typeface="Arial Unicode MS" pitchFamily="34" charset="-128"/>
            </a:endParaRPr>
          </a:p>
          <a:p>
            <a:r>
              <a:rPr lang="ar-EG" sz="1400" b="1" i="1" u="sng" dirty="0">
                <a:latin typeface="Andalus" pitchFamily="18" charset="-78"/>
                <a:ea typeface="Arial Unicode MS" pitchFamily="34" charset="-128"/>
                <a:cs typeface="Andalus" pitchFamily="18" charset="-78"/>
              </a:rPr>
              <a:t>طريقة التركيب: </a:t>
            </a:r>
            <a:endParaRPr lang="en-US" sz="1400" dirty="0">
              <a:ea typeface="Arial Unicode MS" pitchFamily="34" charset="-128"/>
              <a:cs typeface="Arial Unicode MS" pitchFamily="34" charset="-128"/>
            </a:endParaRPr>
          </a:p>
          <a:p>
            <a:r>
              <a:rPr lang="ar-EG" sz="1400" dirty="0">
                <a:ea typeface="Arial Unicode MS" pitchFamily="34" charset="-128"/>
                <a:cs typeface="Arial Unicode MS" pitchFamily="34" charset="-128"/>
              </a:rPr>
              <a:t>توضع طبقة من الطوب المكسر كأساس للمشاية ثم فوقها</a:t>
            </a:r>
          </a:p>
          <a:p>
            <a:r>
              <a:rPr lang="ar-EG" sz="1400" dirty="0">
                <a:ea typeface="Arial Unicode MS" pitchFamily="34" charset="-128"/>
                <a:cs typeface="Arial Unicode MS" pitchFamily="34" charset="-128"/>
              </a:rPr>
              <a:t>رص الطوب حسب التصميم</a:t>
            </a:r>
            <a:endParaRPr lang="en-US" sz="1400" dirty="0">
              <a:ea typeface="Arial Unicode MS" pitchFamily="34" charset="-128"/>
              <a:cs typeface="Arial Unicode MS" pitchFamily="34" charset="-128"/>
            </a:endParaRPr>
          </a:p>
        </p:txBody>
      </p:sp>
      <p:sp>
        <p:nvSpPr>
          <p:cNvPr id="11" name="Rectangle 10"/>
          <p:cNvSpPr/>
          <p:nvPr/>
        </p:nvSpPr>
        <p:spPr>
          <a:xfrm>
            <a:off x="3411538" y="2286000"/>
            <a:ext cx="1925637" cy="369888"/>
          </a:xfrm>
          <a:prstGeom prst="rect">
            <a:avLst/>
          </a:prstGeom>
        </p:spPr>
        <p:txBody>
          <a:bodyPr wrap="none">
            <a:spAutoFit/>
          </a:bodyPr>
          <a:lstStyle/>
          <a:p>
            <a:pPr>
              <a:defRPr/>
            </a:pPr>
            <a:r>
              <a:rPr lang="ar-EG" b="1" u="sng" dirty="0">
                <a:latin typeface="Andalus" pitchFamily="18" charset="-78"/>
                <a:ea typeface="Arial Unicode MS" pitchFamily="34" charset="-128"/>
                <a:cs typeface="Andalus" pitchFamily="18" charset="-78"/>
              </a:rPr>
              <a:t>مشايات الحجارة المتبادلة:ــ</a:t>
            </a:r>
          </a:p>
        </p:txBody>
      </p:sp>
      <p:sp>
        <p:nvSpPr>
          <p:cNvPr id="59400" name="Rectangle 11"/>
          <p:cNvSpPr>
            <a:spLocks noChangeArrowheads="1"/>
          </p:cNvSpPr>
          <p:nvPr/>
        </p:nvSpPr>
        <p:spPr bwMode="auto">
          <a:xfrm>
            <a:off x="1082675" y="2714625"/>
            <a:ext cx="4953000" cy="954088"/>
          </a:xfrm>
          <a:prstGeom prst="rect">
            <a:avLst/>
          </a:prstGeom>
          <a:noFill/>
          <a:ln w="9525">
            <a:noFill/>
            <a:miter lim="800000"/>
            <a:headEnd/>
            <a:tailEnd/>
          </a:ln>
        </p:spPr>
        <p:txBody>
          <a:bodyPr>
            <a:spAutoFit/>
          </a:bodyPr>
          <a:lstStyle/>
          <a:p>
            <a:r>
              <a:rPr lang="ar-EG" sz="1400">
                <a:latin typeface="Arial Unicode MS" pitchFamily="34" charset="-128"/>
                <a:ea typeface="Arial Unicode MS" pitchFamily="34" charset="-128"/>
                <a:cs typeface="Arial Unicode MS" pitchFamily="34" charset="-128"/>
              </a:rPr>
              <a:t>وهذا النوع يمكن ادخال قطع الحجارة المستوية السطح</a:t>
            </a:r>
          </a:p>
          <a:p>
            <a:r>
              <a:rPr lang="ar-EG" sz="1400">
                <a:latin typeface="Arial Unicode MS" pitchFamily="34" charset="-128"/>
                <a:ea typeface="Arial Unicode MS" pitchFamily="34" charset="-128"/>
                <a:cs typeface="Arial Unicode MS" pitchFamily="34" charset="-128"/>
              </a:rPr>
              <a:t>مع المسطحات الخضراء للجأ اليها فى موسم المطر ويلجأ اليها اذا كانت المساحة صغيرة .</a:t>
            </a:r>
          </a:p>
          <a:p>
            <a:r>
              <a:rPr lang="ar-EG" sz="1400">
                <a:latin typeface="Arial Unicode MS" pitchFamily="34" charset="-128"/>
                <a:ea typeface="Arial Unicode MS" pitchFamily="34" charset="-128"/>
                <a:cs typeface="Arial Unicode MS" pitchFamily="34" charset="-128"/>
              </a:rPr>
              <a:t>وفيها يكون عرض القطعة حوالى قدم او قدمين </a:t>
            </a:r>
            <a:endParaRPr lang="en-US" sz="1400">
              <a:latin typeface="Arial Unicode MS" pitchFamily="34" charset="-128"/>
              <a:ea typeface="Arial Unicode MS" pitchFamily="34" charset="-128"/>
              <a:cs typeface="Arial Unicode MS" pitchFamily="34" charset="-128"/>
            </a:endParaRPr>
          </a:p>
        </p:txBody>
      </p:sp>
      <p:sp>
        <p:nvSpPr>
          <p:cNvPr id="59401" name="Rectangle 12"/>
          <p:cNvSpPr>
            <a:spLocks noChangeArrowheads="1"/>
          </p:cNvSpPr>
          <p:nvPr/>
        </p:nvSpPr>
        <p:spPr bwMode="auto">
          <a:xfrm>
            <a:off x="8353425" y="3714750"/>
            <a:ext cx="1552575" cy="369888"/>
          </a:xfrm>
          <a:prstGeom prst="rect">
            <a:avLst/>
          </a:prstGeom>
          <a:noFill/>
          <a:ln w="9525">
            <a:noFill/>
            <a:miter lim="800000"/>
            <a:headEnd/>
            <a:tailEnd/>
          </a:ln>
        </p:spPr>
        <p:txBody>
          <a:bodyPr wrap="none">
            <a:spAutoFit/>
          </a:bodyPr>
          <a:lstStyle/>
          <a:p>
            <a:r>
              <a:rPr lang="ar-EG" b="1" i="1" u="sng">
                <a:latin typeface="Andalus" pitchFamily="18" charset="-78"/>
                <a:ea typeface="Arial Unicode MS" pitchFamily="34" charset="-128"/>
                <a:cs typeface="Andalus" pitchFamily="18" charset="-78"/>
              </a:rPr>
              <a:t>المشايات المركبة :ــ </a:t>
            </a:r>
          </a:p>
        </p:txBody>
      </p:sp>
      <p:sp>
        <p:nvSpPr>
          <p:cNvPr id="59402" name="Rectangle 13"/>
          <p:cNvSpPr>
            <a:spLocks noChangeArrowheads="1"/>
          </p:cNvSpPr>
          <p:nvPr/>
        </p:nvSpPr>
        <p:spPr bwMode="auto">
          <a:xfrm>
            <a:off x="4953000" y="4005263"/>
            <a:ext cx="4953000" cy="522287"/>
          </a:xfrm>
          <a:prstGeom prst="rect">
            <a:avLst/>
          </a:prstGeom>
          <a:noFill/>
          <a:ln w="9525">
            <a:noFill/>
            <a:miter lim="800000"/>
            <a:headEnd/>
            <a:tailEnd/>
          </a:ln>
        </p:spPr>
        <p:txBody>
          <a:bodyPr>
            <a:spAutoFit/>
          </a:bodyPr>
          <a:lstStyle/>
          <a:p>
            <a:r>
              <a:rPr lang="ar-EG" sz="1400">
                <a:latin typeface="Arial Unicode MS" pitchFamily="34" charset="-128"/>
                <a:ea typeface="Arial Unicode MS" pitchFamily="34" charset="-128"/>
                <a:cs typeface="Arial Unicode MS" pitchFamily="34" charset="-128"/>
              </a:rPr>
              <a:t>وهى مزيج من المواد المختلفة والغرض تكوين رسمة على الارضية ومن امثلتها ارضيات الحصى او الزلط </a:t>
            </a:r>
            <a:endParaRPr lang="en-US" sz="1400">
              <a:latin typeface="Arial Unicode MS" pitchFamily="34" charset="-128"/>
              <a:ea typeface="Arial Unicode MS" pitchFamily="34" charset="-128"/>
              <a:cs typeface="Arial Unicode MS" pitchFamily="34" charset="-128"/>
            </a:endParaRPr>
          </a:p>
        </p:txBody>
      </p:sp>
      <p:sp>
        <p:nvSpPr>
          <p:cNvPr id="15" name="Rectangle 14"/>
          <p:cNvSpPr/>
          <p:nvPr/>
        </p:nvSpPr>
        <p:spPr>
          <a:xfrm>
            <a:off x="8334375" y="4508500"/>
            <a:ext cx="1571625" cy="369888"/>
          </a:xfrm>
          <a:prstGeom prst="rect">
            <a:avLst/>
          </a:prstGeom>
        </p:spPr>
        <p:txBody>
          <a:bodyPr wrap="none">
            <a:spAutoFit/>
          </a:bodyPr>
          <a:lstStyle/>
          <a:p>
            <a:pPr>
              <a:defRPr/>
            </a:pPr>
            <a:r>
              <a:rPr lang="ar-EG" b="1" i="1" u="sng" dirty="0">
                <a:latin typeface="Andalus" pitchFamily="18" charset="-78"/>
                <a:ea typeface="Arial Unicode MS" pitchFamily="34" charset="-128"/>
                <a:cs typeface="Andalus" pitchFamily="18" charset="-78"/>
              </a:rPr>
              <a:t>المشايات الاسمنتية :ــ</a:t>
            </a:r>
          </a:p>
        </p:txBody>
      </p:sp>
      <p:sp>
        <p:nvSpPr>
          <p:cNvPr id="16" name="Rectangle 15"/>
          <p:cNvSpPr/>
          <p:nvPr/>
        </p:nvSpPr>
        <p:spPr>
          <a:xfrm>
            <a:off x="3249613" y="4826000"/>
            <a:ext cx="6656387" cy="2032000"/>
          </a:xfrm>
          <a:prstGeom prst="rect">
            <a:avLst/>
          </a:prstGeom>
        </p:spPr>
        <p:txBody>
          <a:bodyPr>
            <a:spAutoFit/>
          </a:bodyPr>
          <a:lstStyle/>
          <a:p>
            <a:r>
              <a:rPr lang="ar-EG" sz="1400" dirty="0">
                <a:latin typeface="Arial Unicode MS" pitchFamily="34" charset="-128"/>
                <a:ea typeface="Arial Unicode MS" pitchFamily="34" charset="-128"/>
                <a:cs typeface="Arial Unicode MS" pitchFamily="34" charset="-128"/>
              </a:rPr>
              <a:t>وهى اكثر الانواع اقتصادا وأكثرهم شيوعا </a:t>
            </a:r>
          </a:p>
          <a:p>
            <a:r>
              <a:rPr lang="ar-EG" sz="1400" b="1" i="1" u="sng" dirty="0">
                <a:latin typeface="Andalus" pitchFamily="18" charset="-78"/>
                <a:ea typeface="Arial Unicode MS" pitchFamily="34" charset="-128"/>
                <a:cs typeface="Andalus" pitchFamily="18" charset="-78"/>
              </a:rPr>
              <a:t>مميزاته:</a:t>
            </a:r>
            <a:endParaRPr lang="en-US" sz="1400" dirty="0">
              <a:latin typeface="Arial Unicode MS" pitchFamily="34" charset="-128"/>
              <a:ea typeface="Arial Unicode MS" pitchFamily="34" charset="-128"/>
              <a:cs typeface="Arial Unicode MS" pitchFamily="34" charset="-128"/>
            </a:endParaRPr>
          </a:p>
          <a:p>
            <a:r>
              <a:rPr lang="ar-EG" sz="1400" dirty="0">
                <a:latin typeface="Arial Unicode MS" pitchFamily="34" charset="-128"/>
                <a:ea typeface="Arial Unicode MS" pitchFamily="34" charset="-128"/>
                <a:cs typeface="Arial Unicode MS" pitchFamily="34" charset="-128"/>
              </a:rPr>
              <a:t>قوة تحمله للمشى عالية</a:t>
            </a:r>
          </a:p>
          <a:p>
            <a:r>
              <a:rPr lang="ar-EG" sz="1400" dirty="0">
                <a:latin typeface="Arial Unicode MS" pitchFamily="34" charset="-128"/>
                <a:ea typeface="Arial Unicode MS" pitchFamily="34" charset="-128"/>
                <a:cs typeface="Arial Unicode MS" pitchFamily="34" charset="-128"/>
              </a:rPr>
              <a:t>سهل التنظيف من التربة وغيرها </a:t>
            </a:r>
            <a:endParaRPr lang="en-US" sz="1400" dirty="0">
              <a:latin typeface="Arial Unicode MS" pitchFamily="34" charset="-128"/>
              <a:ea typeface="Arial Unicode MS" pitchFamily="34" charset="-128"/>
              <a:cs typeface="Arial Unicode MS" pitchFamily="34" charset="-128"/>
            </a:endParaRPr>
          </a:p>
          <a:p>
            <a:r>
              <a:rPr lang="ar-EG" sz="1400" b="1" i="1" u="sng" dirty="0">
                <a:effectLst>
                  <a:outerShdw blurRad="38100" dist="38100" dir="2700000" algn="tl">
                    <a:srgbClr val="C0C0C0"/>
                  </a:outerShdw>
                </a:effectLst>
                <a:latin typeface="Andalus" pitchFamily="18" charset="-78"/>
                <a:cs typeface="Andalus" pitchFamily="18" charset="-78"/>
              </a:rPr>
              <a:t>طريقة الانشاء :</a:t>
            </a:r>
            <a:endParaRPr lang="en-US" sz="1400" dirty="0">
              <a:latin typeface="Arial Unicode MS" pitchFamily="34" charset="-128"/>
              <a:ea typeface="Arial Unicode MS" pitchFamily="34" charset="-128"/>
              <a:cs typeface="Arial Unicode MS" pitchFamily="34" charset="-128"/>
            </a:endParaRPr>
          </a:p>
          <a:p>
            <a:r>
              <a:rPr lang="ar-EG" sz="1400" dirty="0">
                <a:latin typeface="Arial Unicode MS" pitchFamily="34" charset="-128"/>
                <a:ea typeface="Arial Unicode MS" pitchFamily="34" charset="-128"/>
                <a:cs typeface="Arial Unicode MS" pitchFamily="34" charset="-128"/>
              </a:rPr>
              <a:t>يفرغ المكان لعمق 35 سم ثم يوضع عليه طبقة </a:t>
            </a:r>
          </a:p>
          <a:p>
            <a:r>
              <a:rPr lang="ar-EG" sz="1400" dirty="0">
                <a:latin typeface="Arial Unicode MS" pitchFamily="34" charset="-128"/>
                <a:ea typeface="Arial Unicode MS" pitchFamily="34" charset="-128"/>
                <a:cs typeface="Arial Unicode MS" pitchFamily="34" charset="-128"/>
              </a:rPr>
              <a:t>من الدقشوم او الطوب المكسروعليها طبقة من </a:t>
            </a:r>
          </a:p>
          <a:p>
            <a:r>
              <a:rPr lang="ar-EG" sz="1400" dirty="0">
                <a:latin typeface="Arial Unicode MS" pitchFamily="34" charset="-128"/>
                <a:ea typeface="Arial Unicode MS" pitchFamily="34" charset="-128"/>
                <a:cs typeface="Arial Unicode MS" pitchFamily="34" charset="-128"/>
              </a:rPr>
              <a:t>الاسمنت ويخربش سطح لتفادى الانزلاق عليه </a:t>
            </a:r>
          </a:p>
          <a:p>
            <a:r>
              <a:rPr lang="ar-EG" sz="1400" dirty="0">
                <a:latin typeface="Arial Unicode MS" pitchFamily="34" charset="-128"/>
                <a:ea typeface="Arial Unicode MS" pitchFamily="34" charset="-128"/>
                <a:cs typeface="Arial Unicode MS" pitchFamily="34" charset="-128"/>
              </a:rPr>
              <a:t>ومن الممكن اضافة لون للاسمنت</a:t>
            </a:r>
            <a:endParaRPr lang="ar-EG" sz="1400" dirty="0"/>
          </a:p>
        </p:txBody>
      </p:sp>
      <p:pic>
        <p:nvPicPr>
          <p:cNvPr id="17" name="Picture 11" descr="88"/>
          <p:cNvPicPr>
            <a:picLocks noChangeAspect="1" noChangeArrowheads="1"/>
          </p:cNvPicPr>
          <p:nvPr/>
        </p:nvPicPr>
        <p:blipFill>
          <a:blip r:embed="rId3" cstate="print"/>
          <a:srcRect t="19211"/>
          <a:stretch>
            <a:fillRect/>
          </a:stretch>
        </p:blipFill>
        <p:spPr bwMode="auto">
          <a:xfrm>
            <a:off x="4521200" y="4292600"/>
            <a:ext cx="2492375" cy="1123950"/>
          </a:xfrm>
          <a:prstGeom prst="rect">
            <a:avLst/>
          </a:prstGeom>
          <a:noFill/>
          <a:effectLst>
            <a:outerShdw dist="107763" dir="2700000" algn="ctr" rotWithShape="0">
              <a:srgbClr val="000000"/>
            </a:outerShdw>
          </a:effectLst>
          <a:extLst/>
        </p:spPr>
      </p:pic>
      <p:pic>
        <p:nvPicPr>
          <p:cNvPr id="18" name="Picture 10" descr="22"/>
          <p:cNvPicPr>
            <a:picLocks noChangeAspect="1" noChangeArrowheads="1"/>
          </p:cNvPicPr>
          <p:nvPr/>
        </p:nvPicPr>
        <p:blipFill>
          <a:blip r:embed="rId4" cstate="print"/>
          <a:srcRect/>
          <a:stretch>
            <a:fillRect/>
          </a:stretch>
        </p:blipFill>
        <p:spPr bwMode="auto">
          <a:xfrm>
            <a:off x="4411663" y="5500688"/>
            <a:ext cx="2600325" cy="1187450"/>
          </a:xfrm>
          <a:prstGeom prst="rect">
            <a:avLst/>
          </a:prstGeom>
          <a:noFill/>
          <a:effectLst>
            <a:outerShdw dist="107763" dir="2700000" algn="ctr" rotWithShape="0">
              <a:srgbClr val="000000"/>
            </a:outerShdw>
          </a:effectLst>
          <a:extLst/>
        </p:spPr>
      </p:pic>
      <p:sp>
        <p:nvSpPr>
          <p:cNvPr id="19" name="Rectangle 18"/>
          <p:cNvSpPr/>
          <p:nvPr/>
        </p:nvSpPr>
        <p:spPr>
          <a:xfrm>
            <a:off x="2762250" y="3643313"/>
            <a:ext cx="1563688" cy="369887"/>
          </a:xfrm>
          <a:prstGeom prst="rect">
            <a:avLst/>
          </a:prstGeom>
        </p:spPr>
        <p:txBody>
          <a:bodyPr wrap="none">
            <a:spAutoFit/>
          </a:bodyPr>
          <a:lstStyle/>
          <a:p>
            <a:pPr>
              <a:defRPr/>
            </a:pPr>
            <a:r>
              <a:rPr lang="ar-EG" b="1" i="1" u="sng" dirty="0">
                <a:latin typeface="Andalus" pitchFamily="18" charset="-78"/>
                <a:cs typeface="Andalus" pitchFamily="18" charset="-78"/>
              </a:rPr>
              <a:t>المشايات المرصوفة:ــ</a:t>
            </a:r>
          </a:p>
        </p:txBody>
      </p:sp>
      <p:sp>
        <p:nvSpPr>
          <p:cNvPr id="59408" name="Rectangle 19"/>
          <p:cNvSpPr>
            <a:spLocks noChangeArrowheads="1"/>
          </p:cNvSpPr>
          <p:nvPr/>
        </p:nvSpPr>
        <p:spPr bwMode="auto">
          <a:xfrm>
            <a:off x="1779588" y="4143375"/>
            <a:ext cx="2632075" cy="1600200"/>
          </a:xfrm>
          <a:prstGeom prst="rect">
            <a:avLst/>
          </a:prstGeom>
          <a:noFill/>
          <a:ln w="9525">
            <a:noFill/>
            <a:miter lim="800000"/>
            <a:headEnd/>
            <a:tailEnd/>
          </a:ln>
        </p:spPr>
        <p:txBody>
          <a:bodyPr>
            <a:spAutoFit/>
          </a:bodyPr>
          <a:lstStyle/>
          <a:p>
            <a:r>
              <a:rPr lang="ar-EG" sz="1400"/>
              <a:t>اشهر الانواع المعروفة بالرصف الطبيعى غير المنتظم</a:t>
            </a:r>
          </a:p>
          <a:p>
            <a:r>
              <a:rPr lang="en-US" sz="1400"/>
              <a:t>Crazy Paving</a:t>
            </a:r>
            <a:r>
              <a:rPr lang="ar-EG" sz="1400"/>
              <a:t>وهو قطع غير منتظمة من الحجارة بأحجام مختلفة توضع مع بعضها مع مراعاة ان تكون  متقابلة وتترك بينهم فراغات تملأ بالتربة لزراعة الحشائ او الزهور الجبلية او الحبة للجفاف</a:t>
            </a:r>
            <a:endParaRPr lang="en-US" sz="1400"/>
          </a:p>
        </p:txBody>
      </p:sp>
      <p:pic>
        <p:nvPicPr>
          <p:cNvPr id="21" name="Picture 10" descr="77"/>
          <p:cNvPicPr>
            <a:picLocks noChangeAspect="1" noChangeArrowheads="1"/>
          </p:cNvPicPr>
          <p:nvPr/>
        </p:nvPicPr>
        <p:blipFill>
          <a:blip r:embed="rId5" cstate="print"/>
          <a:srcRect l="22102"/>
          <a:stretch>
            <a:fillRect/>
          </a:stretch>
        </p:blipFill>
        <p:spPr bwMode="auto">
          <a:xfrm>
            <a:off x="273050" y="4149725"/>
            <a:ext cx="1557338" cy="1025525"/>
          </a:xfrm>
          <a:prstGeom prst="rect">
            <a:avLst/>
          </a:prstGeom>
          <a:noFill/>
          <a:effectLst>
            <a:outerShdw dist="107763" dir="2700000" algn="ctr" rotWithShape="0">
              <a:srgbClr val="000000"/>
            </a:outerShdw>
          </a:effectLst>
          <a:extLst/>
        </p:spPr>
      </p:pic>
      <p:pic>
        <p:nvPicPr>
          <p:cNvPr id="22" name="Picture 11" descr="55"/>
          <p:cNvPicPr>
            <a:picLocks noChangeAspect="1" noChangeArrowheads="1"/>
          </p:cNvPicPr>
          <p:nvPr/>
        </p:nvPicPr>
        <p:blipFill>
          <a:blip r:embed="rId6" cstate="print"/>
          <a:srcRect/>
          <a:stretch>
            <a:fillRect/>
          </a:stretch>
        </p:blipFill>
        <p:spPr bwMode="auto">
          <a:xfrm>
            <a:off x="0" y="5226050"/>
            <a:ext cx="1830388" cy="1631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p:spPr>
      </p:pic>
      <p:pic>
        <p:nvPicPr>
          <p:cNvPr id="23" name="Picture 12" descr="77"/>
          <p:cNvPicPr>
            <a:picLocks noChangeAspect="1" noChangeArrowheads="1"/>
          </p:cNvPicPr>
          <p:nvPr/>
        </p:nvPicPr>
        <p:blipFill>
          <a:blip r:embed="rId5" cstate="print">
            <a:lum bright="54000" contrast="54000"/>
          </a:blip>
          <a:srcRect l="34996" t="72031" r="46585" b="7251"/>
          <a:stretch>
            <a:fillRect/>
          </a:stretch>
        </p:blipFill>
        <p:spPr bwMode="auto">
          <a:xfrm>
            <a:off x="773113" y="3500438"/>
            <a:ext cx="1804987" cy="581025"/>
          </a:xfrm>
          <a:prstGeom prst="rect">
            <a:avLst/>
          </a:prstGeom>
          <a:noFill/>
          <a:effectLst>
            <a:outerShdw dist="107763" dir="2700000" algn="ctr" rotWithShape="0">
              <a:srgbClr val="000000"/>
            </a:outerShdw>
          </a:effectLs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6"/>
          <p:cNvSpPr>
            <a:spLocks noChangeArrowheads="1"/>
          </p:cNvSpPr>
          <p:nvPr/>
        </p:nvSpPr>
        <p:spPr bwMode="auto">
          <a:xfrm>
            <a:off x="5181600" y="0"/>
            <a:ext cx="4724400" cy="2031325"/>
          </a:xfrm>
          <a:prstGeom prst="rect">
            <a:avLst/>
          </a:prstGeom>
          <a:noFill/>
          <a:ln w="9525">
            <a:noFill/>
            <a:miter lim="800000"/>
            <a:headEnd/>
            <a:tailEnd/>
          </a:ln>
        </p:spPr>
        <p:txBody>
          <a:bodyPr wrap="square">
            <a:spAutoFit/>
          </a:bodyPr>
          <a:lstStyle/>
          <a:p>
            <a:r>
              <a:rPr lang="ar-EG" sz="1400" b="1" dirty="0"/>
              <a:t>2</a:t>
            </a:r>
            <a:r>
              <a:rPr lang="ar-SA" sz="1400" b="1" dirty="0"/>
              <a:t>- الرخام الأسود</a:t>
            </a:r>
            <a:r>
              <a:rPr lang="en-US" sz="1400" b="1" dirty="0"/>
              <a:t> :</a:t>
            </a:r>
            <a:br>
              <a:rPr lang="en-US" sz="1400" b="1" dirty="0"/>
            </a:br>
            <a:r>
              <a:rPr lang="ar-SA" sz="1400" b="1" dirty="0"/>
              <a:t>الموقع : تقع محاجر الرخام الأسود على بعد حوالى 170 كم شمال أدفو</a:t>
            </a:r>
            <a:r>
              <a:rPr lang="en-US" sz="1400" b="1" dirty="0"/>
              <a:t> .</a:t>
            </a:r>
            <a:br>
              <a:rPr lang="en-US" sz="1400" b="1" dirty="0"/>
            </a:br>
            <a:r>
              <a:rPr lang="ar-SA" sz="1400" b="1" dirty="0"/>
              <a:t>أهم خصائص رخام المنطقة</a:t>
            </a:r>
            <a:r>
              <a:rPr lang="en-US" sz="1400" b="1" dirty="0"/>
              <a:t> :</a:t>
            </a:r>
            <a:br>
              <a:rPr lang="en-US" sz="1400" b="1" dirty="0"/>
            </a:br>
            <a:r>
              <a:rPr lang="en-US" sz="1400" b="1" dirty="0" smtClean="0"/>
              <a:t>1 </a:t>
            </a:r>
            <a:r>
              <a:rPr lang="ar-SA" sz="1400" b="1" dirty="0" smtClean="0"/>
              <a:t> يتميز </a:t>
            </a:r>
            <a:r>
              <a:rPr lang="ar-SA" sz="1400" b="1" dirty="0"/>
              <a:t>هذا الرخام بلونه الأسود الداكن ، وهذا اللون كانت تفتقر إليه مجموعة ألوان الرخام المصرية ، </a:t>
            </a:r>
            <a:endParaRPr lang="ar-EG" sz="1400" b="1" dirty="0"/>
          </a:p>
          <a:p>
            <a:r>
              <a:rPr lang="ar-SA" sz="1400" b="1" dirty="0"/>
              <a:t>ويزيده </a:t>
            </a:r>
            <a:r>
              <a:rPr lang="ar-EG" sz="1400" b="1" dirty="0"/>
              <a:t>  </a:t>
            </a:r>
            <a:r>
              <a:rPr lang="ar-SA" sz="1400" b="1" dirty="0"/>
              <a:t>جمالا وروعة العروق البيضاء التى قد تتخله</a:t>
            </a:r>
            <a:r>
              <a:rPr lang="en-US" sz="1400" b="1" dirty="0"/>
              <a:t> .</a:t>
            </a:r>
            <a:br>
              <a:rPr lang="en-US" sz="1400" b="1" dirty="0"/>
            </a:br>
            <a:r>
              <a:rPr lang="en-US" sz="1400" b="1" dirty="0" smtClean="0"/>
              <a:t> 2 </a:t>
            </a:r>
            <a:r>
              <a:rPr lang="ar-SA" sz="1400" b="1" dirty="0"/>
              <a:t>يتميز هذا الرخام بدرجة صلابته التى قد تفوق كافة أنواع الرخام المصرية</a:t>
            </a:r>
            <a:r>
              <a:rPr lang="en-US" sz="1400" b="1" dirty="0"/>
              <a:t>.</a:t>
            </a:r>
            <a:br>
              <a:rPr lang="en-US" sz="1400" b="1" dirty="0"/>
            </a:br>
            <a:r>
              <a:rPr lang="en-US" sz="1400" b="1" dirty="0" smtClean="0"/>
              <a:t>3 </a:t>
            </a:r>
            <a:r>
              <a:rPr lang="ar-SA" sz="1400" b="1" dirty="0" smtClean="0"/>
              <a:t> يعيب </a:t>
            </a:r>
            <a:r>
              <a:rPr lang="ar-SA" sz="1400" b="1" dirty="0"/>
              <a:t>رخام هذه المنطقة عدم قابليته للصقل الممتاز رغم صلابته الشديدة</a:t>
            </a:r>
            <a:r>
              <a:rPr lang="en-US" sz="1400" b="1" dirty="0"/>
              <a:t> .</a:t>
            </a:r>
            <a:br>
              <a:rPr lang="en-US" sz="1400" b="1" dirty="0"/>
            </a:br>
            <a:r>
              <a:rPr lang="en-US" sz="1400" b="1" dirty="0" smtClean="0"/>
              <a:t>4 </a:t>
            </a:r>
            <a:r>
              <a:rPr lang="ar-SA" sz="1400" b="1" dirty="0" smtClean="0"/>
              <a:t> يعيب </a:t>
            </a:r>
            <a:r>
              <a:rPr lang="ar-SA" sz="1400" b="1" dirty="0"/>
              <a:t>رخام هذه المنطقة ضعف تماسكه مع المونة </a:t>
            </a:r>
            <a:endParaRPr lang="ar-EG" sz="1400" b="1" dirty="0"/>
          </a:p>
        </p:txBody>
      </p:sp>
      <p:sp>
        <p:nvSpPr>
          <p:cNvPr id="4" name="Rectangle 4"/>
          <p:cNvSpPr>
            <a:spLocks noChangeArrowheads="1"/>
          </p:cNvSpPr>
          <p:nvPr/>
        </p:nvSpPr>
        <p:spPr bwMode="auto">
          <a:xfrm>
            <a:off x="4953000" y="2133600"/>
            <a:ext cx="4876800" cy="2031325"/>
          </a:xfrm>
          <a:prstGeom prst="rect">
            <a:avLst/>
          </a:prstGeom>
          <a:noFill/>
          <a:ln w="9525">
            <a:noFill/>
            <a:miter lim="800000"/>
            <a:headEnd/>
            <a:tailEnd/>
          </a:ln>
        </p:spPr>
        <p:txBody>
          <a:bodyPr wrap="square">
            <a:spAutoFit/>
          </a:bodyPr>
          <a:lstStyle/>
          <a:p>
            <a:r>
              <a:rPr lang="ar-EG" sz="1400" b="1" dirty="0"/>
              <a:t>ثالثا</a:t>
            </a:r>
            <a:r>
              <a:rPr lang="ar-SA" sz="1400" b="1" dirty="0"/>
              <a:t>: رخام منطقة بنى سويف</a:t>
            </a:r>
            <a:r>
              <a:rPr lang="en-US" sz="1400" b="1" dirty="0"/>
              <a:t/>
            </a:r>
            <a:br>
              <a:rPr lang="en-US" sz="1400" b="1" dirty="0"/>
            </a:br>
            <a:r>
              <a:rPr lang="ar-SA" sz="1400" b="1" dirty="0"/>
              <a:t>الموقع : تقع محاجر الرخام وأحجار الزينة شرق محافظة بنى سويف داخل وادى سنور الذى يبعد عن شاطئ النيل بحوالى 70 كم .، وبالنسبة للمحاجر الألباستير ومحاجر رخام بوتتشينو ببنى سويف ، أما بالنسبة لمحاجر الرخام الترافرتينو فتبعد عن بلدة البياضى شمال بلدة سنولر بحوالى 15كم بجبل شيون</a:t>
            </a:r>
            <a:r>
              <a:rPr lang="en-US" sz="1400" b="1" dirty="0"/>
              <a:t>.</a:t>
            </a:r>
            <a:br>
              <a:rPr lang="en-US" sz="1400" b="1" dirty="0"/>
            </a:br>
            <a:r>
              <a:rPr lang="ar-SA" sz="1400" b="1" dirty="0"/>
              <a:t>أنواع كتل الرخام المستعملة فى المنطقة</a:t>
            </a:r>
            <a:r>
              <a:rPr lang="en-US" sz="1400" b="1" dirty="0"/>
              <a:t> :</a:t>
            </a:r>
            <a:br>
              <a:rPr lang="en-US" sz="1400" b="1" dirty="0"/>
            </a:br>
            <a:r>
              <a:rPr lang="en-US" sz="1400" b="1" dirty="0" smtClean="0"/>
              <a:t> 1 </a:t>
            </a:r>
            <a:r>
              <a:rPr lang="ar-SA" sz="1400" b="1" dirty="0"/>
              <a:t>محاجر الألباستر ويتم إستغلالها فى إنتاج كتل الألباستر والدبش</a:t>
            </a:r>
            <a:r>
              <a:rPr lang="en-US" sz="1400" b="1" dirty="0"/>
              <a:t>.</a:t>
            </a:r>
            <a:br>
              <a:rPr lang="en-US" sz="1400" b="1" dirty="0"/>
            </a:br>
            <a:r>
              <a:rPr lang="en-US" sz="1400" b="1" dirty="0" smtClean="0"/>
              <a:t> 2 </a:t>
            </a:r>
            <a:r>
              <a:rPr lang="ar-SA" sz="1400" b="1" dirty="0"/>
              <a:t>مجاجر رخام بوتتشينو بن سويف</a:t>
            </a:r>
            <a:r>
              <a:rPr lang="en-US" sz="1400" b="1" dirty="0"/>
              <a:t> .</a:t>
            </a:r>
            <a:br>
              <a:rPr lang="en-US" sz="1400" b="1" dirty="0"/>
            </a:br>
            <a:r>
              <a:rPr lang="en-US" sz="1400" b="1" dirty="0" smtClean="0"/>
              <a:t> 3 </a:t>
            </a:r>
            <a:r>
              <a:rPr lang="ar-SA" sz="1400" b="1" dirty="0"/>
              <a:t>محاجر رخام ترافرتينو بنى سويف </a:t>
            </a:r>
            <a:endParaRPr lang="ar-EG" sz="1400" b="1" dirty="0"/>
          </a:p>
        </p:txBody>
      </p:sp>
      <p:sp>
        <p:nvSpPr>
          <p:cNvPr id="5" name="Rectangle 4"/>
          <p:cNvSpPr/>
          <p:nvPr/>
        </p:nvSpPr>
        <p:spPr>
          <a:xfrm>
            <a:off x="4953000" y="4343400"/>
            <a:ext cx="4953000" cy="2246769"/>
          </a:xfrm>
          <a:prstGeom prst="rect">
            <a:avLst/>
          </a:prstGeom>
        </p:spPr>
        <p:txBody>
          <a:bodyPr>
            <a:spAutoFit/>
          </a:bodyPr>
          <a:lstStyle/>
          <a:p>
            <a:pPr fontAlgn="auto">
              <a:spcBef>
                <a:spcPts val="0"/>
              </a:spcBef>
              <a:spcAft>
                <a:spcPts val="0"/>
              </a:spcAft>
              <a:defRPr/>
            </a:pP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 </a:t>
            </a:r>
            <a:r>
              <a:rPr lang="ar-SA"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طرق إستخراج الرخام</a:t>
            </a:r>
            <a:r>
              <a:rPr lang="en-US"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  :</a:t>
            </a:r>
            <a:r>
              <a:rPr lang="en-US" sz="1400" b="1" dirty="0">
                <a:latin typeface="+mn-lt"/>
                <a:cs typeface="+mn-cs"/>
              </a:rPr>
              <a:t/>
            </a:r>
            <a:br>
              <a:rPr lang="en-US" sz="1400" b="1" dirty="0">
                <a:latin typeface="+mn-lt"/>
                <a:cs typeface="+mn-cs"/>
              </a:rPr>
            </a:br>
            <a:r>
              <a:rPr lang="ar-SA" sz="1400" b="1" dirty="0">
                <a:latin typeface="+mn-lt"/>
                <a:cs typeface="+mn-cs"/>
              </a:rPr>
              <a:t>أولا : الطرق اليدوية لإستخراج الرخام</a:t>
            </a:r>
            <a:r>
              <a:rPr lang="en-US" sz="1400" b="1" dirty="0">
                <a:latin typeface="+mn-lt"/>
                <a:cs typeface="+mn-cs"/>
              </a:rPr>
              <a:t> :</a:t>
            </a:r>
            <a:br>
              <a:rPr lang="en-US" sz="1400" b="1" dirty="0">
                <a:latin typeface="+mn-lt"/>
                <a:cs typeface="+mn-cs"/>
              </a:rPr>
            </a:br>
            <a:r>
              <a:rPr lang="en-US" sz="1400" b="1" dirty="0" smtClean="0">
                <a:latin typeface="+mn-lt"/>
                <a:cs typeface="+mn-cs"/>
              </a:rPr>
              <a:t>1 </a:t>
            </a:r>
            <a:r>
              <a:rPr lang="ar-SA" sz="1400" b="1" dirty="0" smtClean="0">
                <a:latin typeface="+mn-lt"/>
                <a:cs typeface="+mn-cs"/>
              </a:rPr>
              <a:t> طريقة </a:t>
            </a:r>
            <a:r>
              <a:rPr lang="ar-SA" sz="1400" b="1" dirty="0">
                <a:latin typeface="+mn-lt"/>
                <a:cs typeface="+mn-cs"/>
              </a:rPr>
              <a:t>الفصل اليدوى ” الحز</a:t>
            </a:r>
            <a:r>
              <a:rPr lang="en-US" sz="1400" b="1" dirty="0">
                <a:latin typeface="+mn-lt"/>
                <a:cs typeface="+mn-cs"/>
              </a:rPr>
              <a:t>“ .</a:t>
            </a:r>
            <a:br>
              <a:rPr lang="en-US" sz="1400" b="1" dirty="0">
                <a:latin typeface="+mn-lt"/>
                <a:cs typeface="+mn-cs"/>
              </a:rPr>
            </a:br>
            <a:r>
              <a:rPr lang="en-US" sz="1400" b="1" dirty="0" smtClean="0">
                <a:latin typeface="+mn-lt"/>
                <a:cs typeface="+mn-cs"/>
              </a:rPr>
              <a:t> 2 </a:t>
            </a:r>
            <a:r>
              <a:rPr lang="ar-SA" sz="1400" b="1" dirty="0">
                <a:latin typeface="+mn-lt"/>
                <a:cs typeface="+mn-cs"/>
              </a:rPr>
              <a:t>طريقة إستخدام البارود الأسود</a:t>
            </a:r>
            <a:r>
              <a:rPr lang="en-US" sz="1400" b="1" dirty="0">
                <a:latin typeface="+mn-lt"/>
                <a:cs typeface="+mn-cs"/>
              </a:rPr>
              <a:t> .</a:t>
            </a:r>
            <a:br>
              <a:rPr lang="en-US" sz="1400" b="1" dirty="0">
                <a:latin typeface="+mn-lt"/>
                <a:cs typeface="+mn-cs"/>
              </a:rPr>
            </a:br>
            <a:r>
              <a:rPr lang="en-US" sz="1400" b="1" dirty="0">
                <a:latin typeface="+mn-lt"/>
                <a:cs typeface="+mn-cs"/>
              </a:rPr>
              <a:t/>
            </a:r>
            <a:br>
              <a:rPr lang="en-US" sz="1400" b="1" dirty="0">
                <a:latin typeface="+mn-lt"/>
                <a:cs typeface="+mn-cs"/>
              </a:rPr>
            </a:br>
            <a:r>
              <a:rPr lang="ar-SA" sz="1400" b="1" dirty="0">
                <a:latin typeface="+mn-lt"/>
                <a:cs typeface="+mn-cs"/>
              </a:rPr>
              <a:t>ثانيا : الطرق الألية فى إستخراج الرخام</a:t>
            </a:r>
            <a:r>
              <a:rPr lang="en-US" sz="1400" b="1" dirty="0">
                <a:latin typeface="+mn-lt"/>
                <a:cs typeface="+mn-cs"/>
              </a:rPr>
              <a:t> :</a:t>
            </a:r>
            <a:br>
              <a:rPr lang="en-US" sz="1400" b="1" dirty="0">
                <a:latin typeface="+mn-lt"/>
                <a:cs typeface="+mn-cs"/>
              </a:rPr>
            </a:br>
            <a:r>
              <a:rPr lang="en-US" sz="1400" b="1" dirty="0" smtClean="0">
                <a:latin typeface="+mn-lt"/>
                <a:cs typeface="+mn-cs"/>
              </a:rPr>
              <a:t> 1</a:t>
            </a:r>
            <a:r>
              <a:rPr lang="ar-SA" sz="1400" b="1" dirty="0" smtClean="0">
                <a:latin typeface="+mn-lt"/>
                <a:cs typeface="+mn-cs"/>
              </a:rPr>
              <a:t>القطع </a:t>
            </a:r>
            <a:r>
              <a:rPr lang="ar-SA" sz="1400" b="1" dirty="0">
                <a:latin typeface="+mn-lt"/>
                <a:cs typeface="+mn-cs"/>
              </a:rPr>
              <a:t>بالتخريم</a:t>
            </a:r>
            <a:r>
              <a:rPr lang="en-US" sz="1400" b="1" dirty="0">
                <a:latin typeface="+mn-lt"/>
                <a:cs typeface="+mn-cs"/>
              </a:rPr>
              <a:t> .</a:t>
            </a:r>
            <a:br>
              <a:rPr lang="en-US" sz="1400" b="1" dirty="0">
                <a:latin typeface="+mn-lt"/>
                <a:cs typeface="+mn-cs"/>
              </a:rPr>
            </a:br>
            <a:r>
              <a:rPr lang="en-US" sz="1400" b="1" dirty="0" smtClean="0">
                <a:latin typeface="+mn-lt"/>
                <a:cs typeface="+mn-cs"/>
              </a:rPr>
              <a:t> 2 </a:t>
            </a:r>
            <a:r>
              <a:rPr lang="ar-SA" sz="1400" b="1" dirty="0">
                <a:latin typeface="+mn-lt"/>
                <a:cs typeface="+mn-cs"/>
              </a:rPr>
              <a:t>طريقة القطع الألى بالسلك بإستخدام المياه والرمل</a:t>
            </a:r>
            <a:r>
              <a:rPr lang="en-US" sz="1400" b="1" dirty="0">
                <a:latin typeface="+mn-lt"/>
                <a:cs typeface="+mn-cs"/>
              </a:rPr>
              <a:t>.</a:t>
            </a:r>
            <a:br>
              <a:rPr lang="en-US" sz="1400" b="1" dirty="0">
                <a:latin typeface="+mn-lt"/>
                <a:cs typeface="+mn-cs"/>
              </a:rPr>
            </a:br>
            <a:r>
              <a:rPr lang="en-US" sz="1400" b="1" dirty="0" smtClean="0">
                <a:latin typeface="+mn-lt"/>
                <a:cs typeface="+mn-cs"/>
              </a:rPr>
              <a:t> 3</a:t>
            </a:r>
            <a:r>
              <a:rPr lang="ar-SA" sz="1400" b="1" dirty="0" smtClean="0">
                <a:latin typeface="+mn-lt"/>
                <a:cs typeface="+mn-cs"/>
              </a:rPr>
              <a:t>القطع </a:t>
            </a:r>
            <a:r>
              <a:rPr lang="ar-SA" sz="1400" b="1" dirty="0">
                <a:latin typeface="+mn-lt"/>
                <a:cs typeface="+mn-cs"/>
              </a:rPr>
              <a:t>بواسطة البكرة</a:t>
            </a:r>
            <a:r>
              <a:rPr lang="en-US" sz="1400" b="1" dirty="0">
                <a:latin typeface="+mn-lt"/>
                <a:cs typeface="+mn-cs"/>
              </a:rPr>
              <a:t> .</a:t>
            </a:r>
            <a:br>
              <a:rPr lang="en-US" sz="1400" b="1" dirty="0">
                <a:latin typeface="+mn-lt"/>
                <a:cs typeface="+mn-cs"/>
              </a:rPr>
            </a:br>
            <a:endParaRPr lang="ar-EG" sz="1400" b="1" dirty="0">
              <a:latin typeface="+mn-lt"/>
              <a:cs typeface="+mn-cs"/>
            </a:endParaRPr>
          </a:p>
        </p:txBody>
      </p:sp>
      <p:pic>
        <p:nvPicPr>
          <p:cNvPr id="6" name="Picture 7" descr="C:\Documents and Settings\Dina\Desktop\ardiat\رخام\MARBLE\CAMARO.JPG"/>
          <p:cNvPicPr>
            <a:picLocks noChangeAspect="1" noChangeArrowheads="1"/>
          </p:cNvPicPr>
          <p:nvPr/>
        </p:nvPicPr>
        <p:blipFill>
          <a:blip r:embed="rId2" cstate="print"/>
          <a:srcRect/>
          <a:stretch>
            <a:fillRect/>
          </a:stretch>
        </p:blipFill>
        <p:spPr bwMode="auto">
          <a:xfrm>
            <a:off x="5791200" y="4038600"/>
            <a:ext cx="1600200" cy="1171575"/>
          </a:xfrm>
          <a:prstGeom prst="rect">
            <a:avLst/>
          </a:prstGeom>
          <a:noFill/>
          <a:ln w="9525">
            <a:noFill/>
            <a:miter lim="800000"/>
            <a:headEnd/>
            <a:tailEnd/>
          </a:ln>
        </p:spPr>
      </p:pic>
      <p:pic>
        <p:nvPicPr>
          <p:cNvPr id="7" name="Picture 6" descr="132"/>
          <p:cNvPicPr>
            <a:picLocks noChangeAspect="1" noChangeArrowheads="1"/>
          </p:cNvPicPr>
          <p:nvPr/>
        </p:nvPicPr>
        <p:blipFill>
          <a:blip r:embed="rId3" cstate="print"/>
          <a:srcRect/>
          <a:stretch>
            <a:fillRect/>
          </a:stretch>
        </p:blipFill>
        <p:spPr bwMode="auto">
          <a:xfrm>
            <a:off x="4876800" y="5410200"/>
            <a:ext cx="1828800" cy="1207060"/>
          </a:xfrm>
          <a:prstGeom prst="rect">
            <a:avLst/>
          </a:prstGeom>
          <a:ln>
            <a:noFill/>
          </a:ln>
          <a:effectLst>
            <a:outerShdw blurRad="292100" dist="139700" dir="2700000" algn="tl" rotWithShape="0">
              <a:srgbClr val="333333">
                <a:alpha val="0"/>
              </a:srgbClr>
            </a:outerShdw>
          </a:effectLst>
          <a:extLst/>
        </p:spPr>
      </p:pic>
      <p:sp>
        <p:nvSpPr>
          <p:cNvPr id="8" name="Rectangle 1"/>
          <p:cNvSpPr>
            <a:spLocks noChangeArrowheads="1"/>
          </p:cNvSpPr>
          <p:nvPr/>
        </p:nvSpPr>
        <p:spPr bwMode="auto">
          <a:xfrm>
            <a:off x="0" y="228600"/>
            <a:ext cx="4953000" cy="3323987"/>
          </a:xfrm>
          <a:prstGeom prst="rect">
            <a:avLst/>
          </a:prstGeom>
          <a:noFill/>
          <a:ln w="9525">
            <a:noFill/>
            <a:miter lim="800000"/>
            <a:headEnd/>
            <a:tailEnd/>
          </a:ln>
        </p:spPr>
        <p:txBody>
          <a:bodyPr>
            <a:spAutoFit/>
          </a:bodyPr>
          <a:lstStyle/>
          <a:p>
            <a:pPr defTabSz="652463" rtl="0" eaLnBrk="0" hangingPunct="0"/>
            <a:r>
              <a:rPr lang="ar-EG" sz="1400" b="1" u="sng" dirty="0">
                <a:latin typeface="Arial" pitchFamily="34" charset="0"/>
                <a:ea typeface="AF_Unizah"/>
                <a:cs typeface="AF_Unizah"/>
              </a:rPr>
              <a:t>1-1-1-الرخام الطبيعى المحلى </a:t>
            </a:r>
            <a:r>
              <a:rPr lang="ar-EG" sz="1400" b="1" u="sng" dirty="0" smtClean="0">
                <a:latin typeface="Arial" pitchFamily="34" charset="0"/>
                <a:ea typeface="AF_Unizah"/>
                <a:cs typeface="AF_Unizah"/>
              </a:rPr>
              <a:t>:</a:t>
            </a:r>
            <a:endParaRPr lang="ar-EG" sz="1400" b="1" dirty="0">
              <a:latin typeface="Arial" pitchFamily="34" charset="0"/>
              <a:cs typeface="Simplified Arabic" pitchFamily="18" charset="-78"/>
            </a:endParaRPr>
          </a:p>
          <a:p>
            <a:pPr defTabSz="652463"/>
            <a:r>
              <a:rPr lang="en-US" sz="1400" b="1" dirty="0"/>
              <a:t> </a:t>
            </a:r>
            <a:r>
              <a:rPr lang="ar-SA" sz="1400" b="1" dirty="0"/>
              <a:t>الرخام المحلي الموجود في غزة يسمى الرخام الخليلي وهو عبارة عن صخور تستخرج</a:t>
            </a:r>
            <a:r>
              <a:rPr lang="en-US" sz="1400" b="1" dirty="0"/>
              <a:t> </a:t>
            </a:r>
            <a:r>
              <a:rPr lang="ar-SA" sz="1400" b="1" dirty="0"/>
              <a:t>من جبال الضفة الغربية</a:t>
            </a:r>
            <a:r>
              <a:rPr lang="en-US" sz="1400" b="1" dirty="0"/>
              <a:t>.</a:t>
            </a:r>
            <a:endParaRPr lang="ar-EG" sz="1400" b="1" dirty="0">
              <a:latin typeface="Arial" pitchFamily="34" charset="0"/>
              <a:cs typeface="Simplified Arabic" pitchFamily="18" charset="-78"/>
            </a:endParaRPr>
          </a:p>
          <a:p>
            <a:pPr defTabSz="652463" rtl="0" eaLnBrk="0" hangingPunct="0"/>
            <a:r>
              <a:rPr lang="ar-EG" sz="1400" b="1" dirty="0">
                <a:latin typeface="Arial" pitchFamily="34" charset="0"/>
                <a:cs typeface="Simplified Arabic" pitchFamily="18" charset="-78"/>
              </a:rPr>
              <a:t>أ - رخام من محاجر ادفو او العلاقى وهو رخام ابيض معرق من الوان مقاربة الى الاسود او الازرق ويشبه مثيلة المستورد من كراره من إيطاليا فى مظهرة ومقاومته للأحمال والبرى كما يوجد ايضاً الرخام الاسود فى هذه المناطق .</a:t>
            </a:r>
          </a:p>
          <a:p>
            <a:pPr defTabSz="652463" rtl="0"/>
            <a:r>
              <a:rPr lang="ar-EG" sz="1400" b="1" dirty="0">
                <a:latin typeface="Arial" pitchFamily="34" charset="0"/>
              </a:rPr>
              <a:t>ب - رخام أخضر من محاجر قنا .</a:t>
            </a:r>
            <a:endParaRPr lang="en-US" sz="1400" b="1" dirty="0">
              <a:latin typeface="Arial" pitchFamily="34" charset="0"/>
            </a:endParaRPr>
          </a:p>
          <a:p>
            <a:pPr defTabSz="652463" rtl="0"/>
            <a:r>
              <a:rPr lang="ar-EG" sz="1400" b="1" dirty="0">
                <a:latin typeface="Arial" pitchFamily="34" charset="0"/>
              </a:rPr>
              <a:t>ج - رخام بوتشنيتينو من محاجر الزعرفان ومنه المعرق بعروق حمراء خفيفة .</a:t>
            </a:r>
            <a:endParaRPr lang="en-US" sz="1400" b="1" dirty="0">
              <a:latin typeface="Arial" pitchFamily="34" charset="0"/>
            </a:endParaRPr>
          </a:p>
          <a:p>
            <a:pPr defTabSz="652463" rtl="0"/>
            <a:r>
              <a:rPr lang="ar-EG" sz="1400" b="1" dirty="0">
                <a:latin typeface="Arial" pitchFamily="34" charset="0"/>
              </a:rPr>
              <a:t>د - بولاتو مصرى وهو حجر جيرى متبلور .</a:t>
            </a:r>
            <a:endParaRPr lang="en-US" sz="1400" b="1" dirty="0">
              <a:latin typeface="Arial" pitchFamily="34" charset="0"/>
            </a:endParaRPr>
          </a:p>
          <a:p>
            <a:pPr defTabSz="652463" rtl="0"/>
            <a:r>
              <a:rPr lang="ar-EG" sz="1400" b="1" dirty="0">
                <a:latin typeface="Arial" pitchFamily="34" charset="0"/>
              </a:rPr>
              <a:t>هـ - رخام الهرم وهو حجر جيرى متبلور .</a:t>
            </a:r>
            <a:endParaRPr lang="en-US" sz="1400" b="1" dirty="0">
              <a:latin typeface="Arial" pitchFamily="34" charset="0"/>
            </a:endParaRPr>
          </a:p>
          <a:p>
            <a:pPr defTabSz="652463" rtl="0"/>
            <a:r>
              <a:rPr lang="ar-EG" sz="1400" b="1" dirty="0">
                <a:latin typeface="Arial" pitchFamily="34" charset="0"/>
              </a:rPr>
              <a:t>و - رخام اصفر من محاجر السويس .</a:t>
            </a:r>
            <a:endParaRPr lang="en-US" sz="1400" b="1" dirty="0">
              <a:latin typeface="Arial" pitchFamily="34" charset="0"/>
            </a:endParaRPr>
          </a:p>
          <a:p>
            <a:pPr defTabSz="652463" rtl="0"/>
            <a:r>
              <a:rPr lang="ar-EG" sz="1400" b="1" dirty="0">
                <a:latin typeface="Arial" pitchFamily="34" charset="0"/>
              </a:rPr>
              <a:t>ز - الألبستر المصرى من محاجر بنى سويف واسيوط وهو شفاف نوعاً ما وقد استعمله قدماء المصريين فى اعمال التماثيل والحاجيات الزخرفية مثل الفازات وغيرها من أوعية الأنية وهو شديد المقاومة للإنضغاط والبرى.</a:t>
            </a:r>
            <a:endParaRPr lang="en-US" sz="1400" b="1" dirty="0">
              <a:latin typeface="Arial" pitchFamily="34" charset="0"/>
            </a:endParaRPr>
          </a:p>
          <a:p>
            <a:pPr defTabSz="652463" rtl="0" eaLnBrk="0" hangingPunct="0"/>
            <a:endParaRPr lang="en-US" sz="1400" b="1" dirty="0">
              <a:latin typeface="Arial" pitchFamily="34" charset="0"/>
            </a:endParaRPr>
          </a:p>
        </p:txBody>
      </p:sp>
      <p:pic>
        <p:nvPicPr>
          <p:cNvPr id="10" name="Picture 4" descr="104"/>
          <p:cNvPicPr>
            <a:picLocks noChangeAspect="1" noChangeArrowheads="1"/>
          </p:cNvPicPr>
          <p:nvPr/>
        </p:nvPicPr>
        <p:blipFill>
          <a:blip r:embed="rId4" cstate="print"/>
          <a:srcRect/>
          <a:stretch>
            <a:fillRect/>
          </a:stretch>
        </p:blipFill>
        <p:spPr bwMode="auto">
          <a:xfrm>
            <a:off x="838200" y="1981200"/>
            <a:ext cx="1143000" cy="654600"/>
          </a:xfrm>
          <a:prstGeom prst="rect">
            <a:avLst/>
          </a:prstGeom>
          <a:ln>
            <a:noFill/>
          </a:ln>
          <a:effectLst>
            <a:outerShdw blurRad="292100" dist="139700" dir="2700000" algn="tl" rotWithShape="0">
              <a:srgbClr val="333333">
                <a:alpha val="0"/>
              </a:srgbClr>
            </a:outerShdw>
          </a:effectLst>
          <a:extLst/>
        </p:spPr>
      </p:pic>
      <p:pic>
        <p:nvPicPr>
          <p:cNvPr id="11" name="Picture 7" descr="144"/>
          <p:cNvPicPr>
            <a:picLocks noChangeAspect="1" noChangeArrowheads="1"/>
          </p:cNvPicPr>
          <p:nvPr/>
        </p:nvPicPr>
        <p:blipFill>
          <a:blip r:embed="rId5" cstate="print"/>
          <a:srcRect/>
          <a:stretch>
            <a:fillRect/>
          </a:stretch>
        </p:blipFill>
        <p:spPr bwMode="auto">
          <a:xfrm>
            <a:off x="1828800" y="3276600"/>
            <a:ext cx="1219200" cy="706560"/>
          </a:xfrm>
          <a:prstGeom prst="rect">
            <a:avLst/>
          </a:prstGeom>
          <a:ln>
            <a:noFill/>
          </a:ln>
          <a:effectLst>
            <a:outerShdw blurRad="292100" dist="139700" dir="2700000" algn="tl" rotWithShape="0">
              <a:srgbClr val="333333">
                <a:alpha val="0"/>
              </a:srgbClr>
            </a:outerShdw>
          </a:effectLst>
          <a:extLst/>
        </p:spPr>
      </p:pic>
      <p:sp>
        <p:nvSpPr>
          <p:cNvPr id="12" name="Rectangle 8"/>
          <p:cNvSpPr>
            <a:spLocks noChangeArrowheads="1"/>
          </p:cNvSpPr>
          <p:nvPr/>
        </p:nvSpPr>
        <p:spPr bwMode="auto">
          <a:xfrm>
            <a:off x="0" y="3581400"/>
            <a:ext cx="4953000" cy="1384995"/>
          </a:xfrm>
          <a:prstGeom prst="rect">
            <a:avLst/>
          </a:prstGeom>
          <a:noFill/>
          <a:ln w="9525">
            <a:noFill/>
            <a:miter lim="800000"/>
            <a:headEnd/>
            <a:tailEnd/>
          </a:ln>
        </p:spPr>
        <p:txBody>
          <a:bodyPr>
            <a:spAutoFit/>
          </a:bodyPr>
          <a:lstStyle/>
          <a:p>
            <a:r>
              <a:rPr lang="en-US" sz="1400" b="1" dirty="0" smtClean="0"/>
              <a:t> .</a:t>
            </a:r>
            <a:r>
              <a:rPr lang="en-US" sz="1400" b="1" dirty="0"/>
              <a:t>1</a:t>
            </a:r>
            <a:r>
              <a:rPr lang="ar-EG" sz="1400" b="1" dirty="0"/>
              <a:t>ضعيف وقابل للتسوس</a:t>
            </a:r>
          </a:p>
          <a:p>
            <a:r>
              <a:rPr lang="en-US" sz="1400" b="1" dirty="0" smtClean="0"/>
              <a:t>2 </a:t>
            </a:r>
            <a:r>
              <a:rPr lang="ar-SA" sz="1400" b="1" dirty="0" smtClean="0"/>
              <a:t> تكثر </a:t>
            </a:r>
            <a:r>
              <a:rPr lang="ar-SA" sz="1400" b="1" dirty="0"/>
              <a:t>به عروق الطين</a:t>
            </a:r>
            <a:r>
              <a:rPr lang="en-US" sz="1400" b="1" dirty="0"/>
              <a:t>.</a:t>
            </a:r>
            <a:br>
              <a:rPr lang="en-US" sz="1400" b="1" dirty="0"/>
            </a:br>
            <a:r>
              <a:rPr lang="en-US" sz="1400" b="1" dirty="0" smtClean="0"/>
              <a:t>3 </a:t>
            </a:r>
            <a:r>
              <a:rPr lang="ar-SA" sz="1400" b="1" dirty="0" smtClean="0"/>
              <a:t> امتصاصه </a:t>
            </a:r>
            <a:r>
              <a:rPr lang="ar-SA" sz="1400" b="1" dirty="0"/>
              <a:t>للماء مرتفع نسبياً</a:t>
            </a:r>
            <a:r>
              <a:rPr lang="en-US" sz="1400" b="1" dirty="0"/>
              <a:t>.</a:t>
            </a:r>
            <a:br>
              <a:rPr lang="en-US" sz="1400" b="1" dirty="0"/>
            </a:br>
            <a:r>
              <a:rPr lang="en-US" sz="1400" b="1" dirty="0" smtClean="0"/>
              <a:t>4 </a:t>
            </a:r>
            <a:r>
              <a:rPr lang="ar-SA" sz="1400" b="1" dirty="0" smtClean="0"/>
              <a:t> رخيص </a:t>
            </a:r>
            <a:r>
              <a:rPr lang="ar-SA" sz="1400" b="1" dirty="0"/>
              <a:t>نسبياً</a:t>
            </a:r>
            <a:r>
              <a:rPr lang="en-US" sz="1400" b="1" dirty="0"/>
              <a:t>.</a:t>
            </a:r>
            <a:br>
              <a:rPr lang="en-US" sz="1400" b="1" dirty="0"/>
            </a:br>
            <a:r>
              <a:rPr lang="en-US" sz="1400" b="1" dirty="0" smtClean="0"/>
              <a:t>5 </a:t>
            </a:r>
            <a:r>
              <a:rPr lang="ar-SA" sz="1400" b="1" dirty="0" smtClean="0"/>
              <a:t> لا </a:t>
            </a:r>
            <a:r>
              <a:rPr lang="ar-SA" sz="1400" b="1" dirty="0"/>
              <a:t>يستخدم إلا في حدود معينة</a:t>
            </a:r>
            <a:r>
              <a:rPr lang="en-US" sz="1400" b="1" dirty="0"/>
              <a:t>.</a:t>
            </a:r>
            <a:br>
              <a:rPr lang="en-US" sz="1400" b="1" dirty="0"/>
            </a:br>
            <a:endParaRPr lang="ar-EG" sz="1400" b="1" dirty="0"/>
          </a:p>
        </p:txBody>
      </p:sp>
      <p:sp>
        <p:nvSpPr>
          <p:cNvPr id="13" name="TextBox 9"/>
          <p:cNvSpPr txBox="1">
            <a:spLocks noChangeArrowheads="1"/>
          </p:cNvSpPr>
          <p:nvPr/>
        </p:nvSpPr>
        <p:spPr bwMode="auto">
          <a:xfrm>
            <a:off x="2438400" y="3276600"/>
            <a:ext cx="2743200" cy="307777"/>
          </a:xfrm>
          <a:prstGeom prst="rect">
            <a:avLst/>
          </a:prstGeom>
          <a:noFill/>
          <a:ln w="9525">
            <a:noFill/>
            <a:miter lim="800000"/>
            <a:headEnd/>
            <a:tailEnd/>
          </a:ln>
        </p:spPr>
        <p:txBody>
          <a:bodyPr>
            <a:spAutoFit/>
          </a:bodyPr>
          <a:lstStyle/>
          <a:p>
            <a:r>
              <a:rPr lang="ar-EG" sz="1400" b="1" dirty="0"/>
              <a:t>خصائص الرخام الطبيعى(الخليلى)</a:t>
            </a:r>
          </a:p>
        </p:txBody>
      </p:sp>
      <p:sp>
        <p:nvSpPr>
          <p:cNvPr id="14" name="TextBox 13"/>
          <p:cNvSpPr txBox="1"/>
          <p:nvPr/>
        </p:nvSpPr>
        <p:spPr>
          <a:xfrm>
            <a:off x="0" y="4800600"/>
            <a:ext cx="4667272" cy="1600438"/>
          </a:xfrm>
          <a:prstGeom prst="rect">
            <a:avLst/>
          </a:prstGeom>
          <a:noFill/>
        </p:spPr>
        <p:txBody>
          <a:bodyPr wrap="square" rtlCol="1">
            <a:spAutoFit/>
          </a:bodyPr>
          <a:lstStyle/>
          <a:p>
            <a:pPr rtl="0" fontAlgn="auto">
              <a:spcBef>
                <a:spcPts val="0"/>
              </a:spcBef>
              <a:spcAft>
                <a:spcPts val="0"/>
              </a:spcAft>
              <a:defRPr/>
            </a:pPr>
            <a:r>
              <a:rPr lang="en-US" sz="1400" b="1" dirty="0">
                <a:latin typeface="+mn-lt"/>
                <a:cs typeface="+mn-cs"/>
              </a:rPr>
              <a:t>*</a:t>
            </a:r>
            <a:r>
              <a:rPr lang="ar-SA" sz="1400" b="1" dirty="0">
                <a:latin typeface="+mn-lt"/>
                <a:cs typeface="+mn-cs"/>
              </a:rPr>
              <a:t>أماكن يستخدم فيها الرخام الخليلي</a:t>
            </a:r>
            <a:r>
              <a:rPr lang="en-US" sz="1400" b="1" dirty="0">
                <a:latin typeface="+mn-lt"/>
                <a:cs typeface="+mn-cs"/>
              </a:rPr>
              <a:t>:-</a:t>
            </a:r>
            <a:endParaRPr lang="ar-EG" sz="1400" b="1" dirty="0">
              <a:latin typeface="+mn-lt"/>
              <a:cs typeface="+mn-cs"/>
            </a:endParaRPr>
          </a:p>
          <a:p>
            <a:pPr algn="l" rtl="0" fontAlgn="auto">
              <a:spcBef>
                <a:spcPts val="0"/>
              </a:spcBef>
              <a:spcAft>
                <a:spcPts val="0"/>
              </a:spcAft>
              <a:defRPr/>
            </a:pPr>
            <a:endParaRPr lang="ar-EG" sz="1400" b="1" dirty="0">
              <a:latin typeface="+mn-lt"/>
              <a:cs typeface="+mn-cs"/>
            </a:endParaRPr>
          </a:p>
          <a:p>
            <a:pPr rtl="0" fontAlgn="auto">
              <a:spcBef>
                <a:spcPts val="0"/>
              </a:spcBef>
              <a:spcAft>
                <a:spcPts val="0"/>
              </a:spcAft>
              <a:defRPr/>
            </a:pPr>
            <a:r>
              <a:rPr lang="en-US" sz="1400" b="1" dirty="0">
                <a:latin typeface="+mn-lt"/>
                <a:cs typeface="+mn-cs"/>
              </a:rPr>
              <a:t>- </a:t>
            </a:r>
            <a:r>
              <a:rPr lang="ar-SA" sz="1400" b="1" dirty="0">
                <a:latin typeface="+mn-lt"/>
                <a:cs typeface="+mn-cs"/>
              </a:rPr>
              <a:t>أشهر استخداماته في غزة جلسات والشبابيك لأنها لا تتعرض لأي نوع من أنواع الأحمال</a:t>
            </a:r>
            <a:r>
              <a:rPr lang="en-US" sz="1400" b="1" dirty="0">
                <a:latin typeface="+mn-lt"/>
                <a:cs typeface="+mn-cs"/>
              </a:rPr>
              <a:t>.</a:t>
            </a:r>
          </a:p>
          <a:p>
            <a:pPr rtl="0" fontAlgn="auto">
              <a:spcBef>
                <a:spcPts val="0"/>
              </a:spcBef>
              <a:spcAft>
                <a:spcPts val="0"/>
              </a:spcAft>
              <a:buFontTx/>
              <a:buChar char="-"/>
              <a:defRPr/>
            </a:pPr>
            <a:r>
              <a:rPr lang="ar-SA" sz="1400" b="1" dirty="0">
                <a:latin typeface="+mn-lt"/>
                <a:cs typeface="+mn-cs"/>
              </a:rPr>
              <a:t>الدرج(وإن كان ذلك غير محبذ خاصة في المباني العامة نظراً لضعف مقاومته </a:t>
            </a:r>
            <a:r>
              <a:rPr lang="ar-SA" sz="1400" b="1" dirty="0" smtClean="0">
                <a:latin typeface="+mn-lt"/>
                <a:cs typeface="+mn-cs"/>
              </a:rPr>
              <a:t>للبري).</a:t>
            </a:r>
            <a:endParaRPr lang="en-US" sz="1400" b="1" dirty="0" smtClean="0">
              <a:latin typeface="+mn-lt"/>
              <a:cs typeface="+mn-cs"/>
            </a:endParaRPr>
          </a:p>
          <a:p>
            <a:pPr rtl="0" fontAlgn="auto">
              <a:spcBef>
                <a:spcPts val="0"/>
              </a:spcBef>
              <a:spcAft>
                <a:spcPts val="0"/>
              </a:spcAft>
              <a:buFontTx/>
              <a:buChar char="-"/>
              <a:defRPr/>
            </a:pPr>
            <a:r>
              <a:rPr lang="ar-SA" sz="1400" b="1" dirty="0" smtClean="0">
                <a:latin typeface="+mn-lt"/>
                <a:cs typeface="+mn-cs"/>
              </a:rPr>
              <a:t>رفوف </a:t>
            </a:r>
            <a:r>
              <a:rPr lang="ar-SA" sz="1400" b="1" dirty="0">
                <a:latin typeface="+mn-lt"/>
                <a:cs typeface="+mn-cs"/>
              </a:rPr>
              <a:t>وقوائم وأرضيات خزانات المطابخ</a:t>
            </a:r>
            <a:r>
              <a:rPr lang="en-US" sz="1400" b="1" dirty="0" smtClean="0">
                <a:latin typeface="+mn-lt"/>
                <a:cs typeface="+mn-cs"/>
              </a:rPr>
              <a:t>.</a:t>
            </a:r>
            <a:endParaRPr lang="en-US" sz="1400" b="1" dirty="0">
              <a:latin typeface="+mn-lt"/>
              <a:cs typeface="+mn-cs"/>
            </a:endParaRPr>
          </a:p>
        </p:txBody>
      </p:sp>
      <p:pic>
        <p:nvPicPr>
          <p:cNvPr id="15" name="Picture 2" descr="http://www.s-oman.net/avb/attachment.php?attachmentid=434878&amp;stc=1&amp;d=1275287574"/>
          <p:cNvPicPr>
            <a:picLocks noChangeAspect="1" noChangeArrowheads="1"/>
          </p:cNvPicPr>
          <p:nvPr/>
        </p:nvPicPr>
        <p:blipFill>
          <a:blip r:embed="rId6" cstate="print"/>
          <a:srcRect/>
          <a:stretch>
            <a:fillRect/>
          </a:stretch>
        </p:blipFill>
        <p:spPr bwMode="auto">
          <a:xfrm>
            <a:off x="304800" y="4191000"/>
            <a:ext cx="1066800" cy="1026806"/>
          </a:xfrm>
          <a:prstGeom prst="rect">
            <a:avLst/>
          </a:prstGeom>
          <a:ln>
            <a:noFill/>
          </a:ln>
          <a:effectLst>
            <a:outerShdw blurRad="190500" algn="tl" rotWithShape="0">
              <a:srgbClr val="000000">
                <a:alpha val="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http://www.elfaker.com/products/Tiles/Mosaic/P1240040.JPG"/>
          <p:cNvPicPr>
            <a:picLocks noChangeAspect="1" noChangeArrowheads="1"/>
          </p:cNvPicPr>
          <p:nvPr/>
        </p:nvPicPr>
        <p:blipFill>
          <a:blip r:embed="rId2" cstate="print"/>
          <a:srcRect/>
          <a:stretch>
            <a:fillRect/>
          </a:stretch>
        </p:blipFill>
        <p:spPr bwMode="auto">
          <a:xfrm>
            <a:off x="4038600" y="1524000"/>
            <a:ext cx="1066800" cy="893618"/>
          </a:xfrm>
          <a:prstGeom prst="rect">
            <a:avLst/>
          </a:prstGeom>
          <a:ln>
            <a:noFill/>
          </a:ln>
          <a:effectLst>
            <a:outerShdw blurRad="292100" dist="139700" dir="2700000" algn="tl" rotWithShape="0">
              <a:srgbClr val="333333">
                <a:alpha val="0"/>
              </a:srgbClr>
            </a:outerShdw>
          </a:effectLst>
        </p:spPr>
      </p:pic>
      <p:pic>
        <p:nvPicPr>
          <p:cNvPr id="20486" name="Picture 6" descr="إضغط هنا لإظهار الصوة بالحجم الكبير"/>
          <p:cNvPicPr>
            <a:picLocks noChangeAspect="1" noChangeArrowheads="1"/>
          </p:cNvPicPr>
          <p:nvPr/>
        </p:nvPicPr>
        <p:blipFill>
          <a:blip r:embed="rId3" cstate="print"/>
          <a:srcRect/>
          <a:stretch>
            <a:fillRect/>
          </a:stretch>
        </p:blipFill>
        <p:spPr bwMode="auto">
          <a:xfrm>
            <a:off x="2895600" y="1524000"/>
            <a:ext cx="1066799" cy="894735"/>
          </a:xfrm>
          <a:prstGeom prst="rect">
            <a:avLst/>
          </a:prstGeom>
          <a:ln>
            <a:noFill/>
          </a:ln>
          <a:effectLst>
            <a:outerShdw blurRad="292100" dist="139700" dir="2700000" algn="tl" rotWithShape="0">
              <a:srgbClr val="333333">
                <a:alpha val="0"/>
              </a:srgbClr>
            </a:outerShdw>
          </a:effectLst>
        </p:spPr>
      </p:pic>
      <p:pic>
        <p:nvPicPr>
          <p:cNvPr id="20488" name="Picture 8" descr="http://www.elfaker.com/products/Tiles/Mosaic/P1240002.JPG"/>
          <p:cNvPicPr>
            <a:picLocks noChangeAspect="1" noChangeArrowheads="1"/>
          </p:cNvPicPr>
          <p:nvPr/>
        </p:nvPicPr>
        <p:blipFill>
          <a:blip r:embed="rId4" cstate="print"/>
          <a:srcRect/>
          <a:stretch>
            <a:fillRect/>
          </a:stretch>
        </p:blipFill>
        <p:spPr bwMode="auto">
          <a:xfrm>
            <a:off x="1676400" y="1600200"/>
            <a:ext cx="1143000" cy="827617"/>
          </a:xfrm>
          <a:prstGeom prst="rect">
            <a:avLst/>
          </a:prstGeom>
          <a:ln>
            <a:noFill/>
          </a:ln>
          <a:effectLst>
            <a:outerShdw blurRad="292100" dist="139700" dir="2700000" algn="tl" rotWithShape="0">
              <a:srgbClr val="333333">
                <a:alpha val="0"/>
              </a:srgbClr>
            </a:outerShdw>
          </a:effectLst>
        </p:spPr>
      </p:pic>
      <p:sp>
        <p:nvSpPr>
          <p:cNvPr id="8" name="Rectangle 7"/>
          <p:cNvSpPr/>
          <p:nvPr/>
        </p:nvSpPr>
        <p:spPr>
          <a:xfrm>
            <a:off x="0" y="304800"/>
            <a:ext cx="9674225" cy="1384995"/>
          </a:xfrm>
          <a:prstGeom prst="rect">
            <a:avLst/>
          </a:prstGeom>
        </p:spPr>
        <p:txBody>
          <a:bodyPr wrap="square">
            <a:spAutoFit/>
          </a:bodyPr>
          <a:lstStyle/>
          <a:p>
            <a:pPr fontAlgn="auto">
              <a:spcBef>
                <a:spcPts val="0"/>
              </a:spcBef>
              <a:spcAft>
                <a:spcPts val="0"/>
              </a:spcAft>
              <a:defRPr/>
            </a:pPr>
            <a:r>
              <a:rPr lang="ar-EG" sz="1400" b="1" u="sng" dirty="0">
                <a:latin typeface="Arial" pitchFamily="34" charset="0"/>
                <a:cs typeface="+mn-cs"/>
              </a:rPr>
              <a:t>    </a:t>
            </a:r>
            <a:r>
              <a:rPr lang="ar-EG" sz="1400" b="1" u="sng" dirty="0" smtClean="0">
                <a:latin typeface="Arial" pitchFamily="34" charset="0"/>
                <a:cs typeface="+mn-cs"/>
              </a:rPr>
              <a:t> </a:t>
            </a:r>
            <a:r>
              <a:rPr lang="ar-EG" sz="1400" b="1" u="sng" dirty="0">
                <a:latin typeface="Arial" pitchFamily="34" charset="0"/>
                <a:cs typeface="+mn-cs"/>
              </a:rPr>
              <a:t>انواع الرخام:-</a:t>
            </a:r>
            <a:endParaRPr lang="en-US" sz="1400" b="1" u="sng" dirty="0">
              <a:latin typeface="Arial" pitchFamily="34" charset="0"/>
              <a:cs typeface="AF_Unizah" charset="-78"/>
            </a:endParaRPr>
          </a:p>
          <a:p>
            <a:pPr rtl="0" fontAlgn="auto">
              <a:spcBef>
                <a:spcPts val="0"/>
              </a:spcBef>
              <a:spcAft>
                <a:spcPts val="0"/>
              </a:spcAft>
              <a:defRPr/>
            </a:pPr>
            <a:r>
              <a:rPr lang="ar-EG" sz="1400" b="1" dirty="0">
                <a:latin typeface="Arial" pitchFamily="34" charset="0"/>
                <a:cs typeface="+mn-cs"/>
              </a:rPr>
              <a:t>أ - الرخام الأبيض المستخرج من منطقة كرارة بإيطاليا واصنافة النوع الأبيض الشاهق الخالى من العروق وهو رخام طرى غالى الثمن يستعمل فى صنع التماثيل ولوحات الكهرباء او ما يماثلها .</a:t>
            </a:r>
          </a:p>
          <a:p>
            <a:pPr rtl="0" fontAlgn="auto">
              <a:spcBef>
                <a:spcPts val="0"/>
              </a:spcBef>
              <a:spcAft>
                <a:spcPts val="0"/>
              </a:spcAft>
              <a:defRPr/>
            </a:pPr>
            <a:r>
              <a:rPr lang="ar-EG" sz="1400" b="1" dirty="0">
                <a:latin typeface="Arial" pitchFamily="34" charset="0"/>
                <a:cs typeface="+mn-cs"/>
              </a:rPr>
              <a:t> والنوع الغالب استعمالة هو النوع الأبيض المعروف والمقارب لونه الى الازرق او الاسود الفاتح، وهو صلب وواسع الاستعمال فى اعمال التبليطات والسلالم .</a:t>
            </a:r>
          </a:p>
          <a:p>
            <a:pPr rtl="0" fontAlgn="auto">
              <a:spcBef>
                <a:spcPts val="0"/>
              </a:spcBef>
              <a:spcAft>
                <a:spcPts val="0"/>
              </a:spcAft>
              <a:defRPr/>
            </a:pPr>
            <a:r>
              <a:rPr lang="ar-EG" sz="1400" b="1" dirty="0">
                <a:latin typeface="Arial" pitchFamily="34" charset="0"/>
                <a:cs typeface="+mn-cs"/>
              </a:rPr>
              <a:t>ومن انواعة ايضاً ما يسمى بالرخام الأبسراتشيا ولونه مائل للأبيض وبه عروق كثيرة نوعاً ما  وبلون رمادى أو مائل للخضره نوعاً ما ويستعمل هذا ايضاً للتبليطات او في الطاولات ، وهو أقل صلابة من نوع الرخام كراره الأبيض المعرق .</a:t>
            </a:r>
          </a:p>
        </p:txBody>
      </p:sp>
      <p:pic>
        <p:nvPicPr>
          <p:cNvPr id="9" name="Picture 24" descr="C:\Documents and Settings\Dina\Desktop\ardiat\رخام\MARBLE\BIACARR.JPG"/>
          <p:cNvPicPr>
            <a:picLocks noChangeAspect="1" noChangeArrowheads="1"/>
          </p:cNvPicPr>
          <p:nvPr/>
        </p:nvPicPr>
        <p:blipFill>
          <a:blip r:embed="rId5" cstate="print">
            <a:extLst/>
          </a:blip>
          <a:srcRect/>
          <a:stretch>
            <a:fillRect/>
          </a:stretch>
        </p:blipFill>
        <p:spPr bwMode="auto">
          <a:xfrm>
            <a:off x="304800" y="1600200"/>
            <a:ext cx="1219200" cy="948267"/>
          </a:xfrm>
          <a:prstGeom prst="rect">
            <a:avLst/>
          </a:prstGeom>
          <a:ln>
            <a:noFill/>
          </a:ln>
          <a:effectLst>
            <a:outerShdw blurRad="292100" dist="139700" dir="2700000" algn="tl" rotWithShape="0">
              <a:srgbClr val="333333">
                <a:alpha val="0"/>
              </a:srgbClr>
            </a:outerShdw>
          </a:effectLst>
          <a:extLst/>
        </p:spPr>
      </p:pic>
      <p:sp>
        <p:nvSpPr>
          <p:cNvPr id="10" name="Rectangle 9"/>
          <p:cNvSpPr/>
          <p:nvPr/>
        </p:nvSpPr>
        <p:spPr>
          <a:xfrm>
            <a:off x="7714374" y="0"/>
            <a:ext cx="2191626" cy="307777"/>
          </a:xfrm>
          <a:prstGeom prst="rect">
            <a:avLst/>
          </a:prstGeom>
        </p:spPr>
        <p:txBody>
          <a:bodyPr wrap="none">
            <a:spAutoFit/>
          </a:bodyPr>
          <a:lstStyle/>
          <a:p>
            <a:pPr fontAlgn="auto">
              <a:spcBef>
                <a:spcPts val="0"/>
              </a:spcBef>
              <a:spcAft>
                <a:spcPts val="0"/>
              </a:spcAft>
              <a:defRPr/>
            </a:pPr>
            <a:r>
              <a:rPr lang="ar-EG" sz="1400" b="1" u="sng" dirty="0">
                <a:latin typeface="Arial" pitchFamily="34" charset="0"/>
                <a:cs typeface="AF_Unizah" charset="-78"/>
              </a:rPr>
              <a:t>1-1-2-الرخام الطبيعى المستورد :</a:t>
            </a:r>
            <a:endParaRPr lang="en-US" sz="1400" b="1" u="sng" dirty="0">
              <a:latin typeface="Arial" pitchFamily="34" charset="0"/>
            </a:endParaRPr>
          </a:p>
        </p:txBody>
      </p:sp>
      <p:sp>
        <p:nvSpPr>
          <p:cNvPr id="11" name="Rectangle 10"/>
          <p:cNvSpPr/>
          <p:nvPr/>
        </p:nvSpPr>
        <p:spPr>
          <a:xfrm>
            <a:off x="4953000" y="1676400"/>
            <a:ext cx="4749800" cy="2031325"/>
          </a:xfrm>
          <a:prstGeom prst="rect">
            <a:avLst/>
          </a:prstGeom>
        </p:spPr>
        <p:txBody>
          <a:bodyPr wrap="square">
            <a:spAutoFit/>
          </a:bodyPr>
          <a:lstStyle/>
          <a:p>
            <a:pPr defTabSz="652463" rtl="0" fontAlgn="auto">
              <a:spcBef>
                <a:spcPts val="0"/>
              </a:spcBef>
              <a:spcAft>
                <a:spcPts val="0"/>
              </a:spcAft>
              <a:defRPr/>
            </a:pPr>
            <a:r>
              <a:rPr lang="ar-EG" sz="1400" b="1" dirty="0">
                <a:latin typeface="Arial" pitchFamily="34" charset="0"/>
                <a:ea typeface="Times New Roman" pitchFamily="18" charset="0"/>
                <a:cs typeface="Simplified Arabic" pitchFamily="18" charset="-78"/>
              </a:rPr>
              <a:t>ب - الرخام الأسود البلجيكى المعرق بالأبيض واللون الذهبى .</a:t>
            </a:r>
            <a:endParaRPr lang="en-US" sz="1400" b="1" dirty="0">
              <a:latin typeface="Arial" pitchFamily="34" charset="0"/>
              <a:ea typeface="Times New Roman" pitchFamily="18" charset="0"/>
              <a:cs typeface="Simplified Arabic" pitchFamily="18" charset="-78"/>
            </a:endParaRPr>
          </a:p>
          <a:p>
            <a:pPr defTabSz="652463" rtl="0" eaLnBrk="0" fontAlgn="auto" hangingPunct="0">
              <a:spcBef>
                <a:spcPts val="0"/>
              </a:spcBef>
              <a:spcAft>
                <a:spcPts val="0"/>
              </a:spcAft>
              <a:defRPr/>
            </a:pPr>
            <a:r>
              <a:rPr lang="ar-EG" sz="1400" b="1" dirty="0">
                <a:latin typeface="Arial" pitchFamily="34" charset="0"/>
                <a:ea typeface="Times New Roman" pitchFamily="18" charset="0"/>
                <a:cs typeface="Simplified Arabic" pitchFamily="18" charset="-78"/>
              </a:rPr>
              <a:t>ج- الرخام الأحمر ومنه احمر اترسك وأحمر بلجيكى ملوكى او احمر زوزالكو </a:t>
            </a:r>
          </a:p>
          <a:p>
            <a:pPr defTabSz="652463" rtl="0" eaLnBrk="0" fontAlgn="auto" hangingPunct="0">
              <a:spcBef>
                <a:spcPts val="0"/>
              </a:spcBef>
              <a:spcAft>
                <a:spcPts val="0"/>
              </a:spcAft>
              <a:defRPr/>
            </a:pPr>
            <a:r>
              <a:rPr lang="ar-EG" sz="1400" b="1" dirty="0">
                <a:latin typeface="Arial" pitchFamily="34" charset="0"/>
                <a:ea typeface="Times New Roman" pitchFamily="18" charset="0"/>
                <a:cs typeface="Simplified Arabic" pitchFamily="18" charset="-78"/>
              </a:rPr>
              <a:t>أو فيرونا .</a:t>
            </a:r>
          </a:p>
          <a:p>
            <a:pPr defTabSz="652463" rtl="0" fontAlgn="auto">
              <a:spcBef>
                <a:spcPts val="0"/>
              </a:spcBef>
              <a:spcAft>
                <a:spcPts val="0"/>
              </a:spcAft>
              <a:defRPr/>
            </a:pPr>
            <a:r>
              <a:rPr lang="ar-EG" sz="1400" b="1" dirty="0">
                <a:latin typeface="Arial" pitchFamily="34" charset="0"/>
                <a:ea typeface="Times New Roman" pitchFamily="18" charset="0"/>
                <a:cs typeface="Simplified Arabic" pitchFamily="2" charset="-78"/>
              </a:rPr>
              <a:t>د - الرخام الأخضر ومنه الأخضر نتوس .</a:t>
            </a:r>
            <a:endParaRPr lang="en-US" sz="1400" b="1" dirty="0">
              <a:latin typeface="Arial" pitchFamily="34" charset="0"/>
              <a:ea typeface="Times New Roman" pitchFamily="18" charset="0"/>
              <a:cs typeface="Simplified Arabic" pitchFamily="2" charset="-78"/>
            </a:endParaRPr>
          </a:p>
          <a:p>
            <a:pPr defTabSz="652463" rtl="0" eaLnBrk="0" fontAlgn="auto" hangingPunct="0">
              <a:spcBef>
                <a:spcPts val="0"/>
              </a:spcBef>
              <a:spcAft>
                <a:spcPts val="0"/>
              </a:spcAft>
              <a:defRPr/>
            </a:pPr>
            <a:r>
              <a:rPr lang="ar-EG" sz="1400" b="1" dirty="0">
                <a:latin typeface="Arial" pitchFamily="34" charset="0"/>
                <a:ea typeface="Times New Roman" pitchFamily="18" charset="0"/>
                <a:cs typeface="Simplified Arabic" pitchFamily="2" charset="-78"/>
              </a:rPr>
              <a:t>هـ - الذهبى ، ومنه الأونيكس والترافيرتينو الذهبى .</a:t>
            </a:r>
            <a:endParaRPr lang="en-US" sz="1400" b="1" dirty="0">
              <a:latin typeface="Arial" pitchFamily="34" charset="0"/>
              <a:cs typeface="+mn-cs"/>
            </a:endParaRPr>
          </a:p>
          <a:p>
            <a:pPr defTabSz="652463" rtl="0" eaLnBrk="0" fontAlgn="auto" hangingPunct="0">
              <a:spcBef>
                <a:spcPts val="0"/>
              </a:spcBef>
              <a:spcAft>
                <a:spcPts val="0"/>
              </a:spcAft>
              <a:defRPr/>
            </a:pPr>
            <a:r>
              <a:rPr lang="ar-EG" sz="1400" b="1" dirty="0">
                <a:latin typeface="Arial" pitchFamily="34" charset="0"/>
                <a:cs typeface="Simplified Arabic" pitchFamily="2" charset="-78"/>
              </a:rPr>
              <a:t>ز - الأزرق ،وعروقه مائلة .</a:t>
            </a:r>
            <a:endParaRPr lang="en-US" sz="1400" b="1" dirty="0">
              <a:latin typeface="Arial" pitchFamily="34" charset="0"/>
              <a:cs typeface="+mn-cs"/>
            </a:endParaRPr>
          </a:p>
          <a:p>
            <a:pPr defTabSz="652463" rtl="0" eaLnBrk="0" fontAlgn="auto" hangingPunct="0">
              <a:spcBef>
                <a:spcPts val="0"/>
              </a:spcBef>
              <a:spcAft>
                <a:spcPts val="0"/>
              </a:spcAft>
              <a:defRPr/>
            </a:pPr>
            <a:r>
              <a:rPr lang="ar-EG" sz="1400" b="1" dirty="0">
                <a:latin typeface="Arial" pitchFamily="34" charset="0"/>
                <a:cs typeface="Simplified Arabic" pitchFamily="2" charset="-78"/>
              </a:rPr>
              <a:t>ح - الرخام الأبيض بولينو وهو رخام ناصع البياض به عروق رمادية ويقل لمعاناً ويصلح للأرضيات والسلالم .</a:t>
            </a:r>
            <a:endParaRPr lang="en-US" sz="1400" b="1" dirty="0">
              <a:latin typeface="Arial" pitchFamily="34" charset="0"/>
              <a:cs typeface="+mn-cs"/>
            </a:endParaRPr>
          </a:p>
          <a:p>
            <a:pPr defTabSz="652463" rtl="0" eaLnBrk="0" fontAlgn="auto" hangingPunct="0">
              <a:spcBef>
                <a:spcPts val="0"/>
              </a:spcBef>
              <a:spcAft>
                <a:spcPts val="0"/>
              </a:spcAft>
              <a:defRPr/>
            </a:pPr>
            <a:endParaRPr lang="en-US" sz="1400" b="1" dirty="0">
              <a:latin typeface="Arial" pitchFamily="34" charset="0"/>
              <a:cs typeface="+mn-cs"/>
            </a:endParaRPr>
          </a:p>
        </p:txBody>
      </p:sp>
      <p:pic>
        <p:nvPicPr>
          <p:cNvPr id="12" name="Picture 3" descr="98"/>
          <p:cNvPicPr>
            <a:picLocks noChangeAspect="1" noChangeArrowheads="1"/>
          </p:cNvPicPr>
          <p:nvPr/>
        </p:nvPicPr>
        <p:blipFill>
          <a:blip r:embed="rId6" cstate="print"/>
          <a:srcRect/>
          <a:stretch>
            <a:fillRect/>
          </a:stretch>
        </p:blipFill>
        <p:spPr bwMode="auto">
          <a:xfrm>
            <a:off x="203200" y="2743200"/>
            <a:ext cx="1244600" cy="907521"/>
          </a:xfrm>
          <a:prstGeom prst="rect">
            <a:avLst/>
          </a:prstGeom>
          <a:ln>
            <a:noFill/>
          </a:ln>
          <a:effectLst>
            <a:outerShdw blurRad="50800" dist="50800" dir="5400000" algn="ctr" rotWithShape="0">
              <a:srgbClr val="000000">
                <a:alpha val="0"/>
              </a:srgbClr>
            </a:outerShdw>
          </a:effectLst>
        </p:spPr>
      </p:pic>
      <p:pic>
        <p:nvPicPr>
          <p:cNvPr id="13" name="Picture 5" descr="120"/>
          <p:cNvPicPr>
            <a:picLocks noChangeAspect="1" noChangeArrowheads="1"/>
          </p:cNvPicPr>
          <p:nvPr/>
        </p:nvPicPr>
        <p:blipFill>
          <a:blip r:embed="rId7" cstate="print"/>
          <a:srcRect/>
          <a:stretch>
            <a:fillRect/>
          </a:stretch>
        </p:blipFill>
        <p:spPr bwMode="auto">
          <a:xfrm>
            <a:off x="1676400" y="2743200"/>
            <a:ext cx="1295400" cy="854258"/>
          </a:xfrm>
          <a:prstGeom prst="rect">
            <a:avLst/>
          </a:prstGeom>
          <a:ln>
            <a:noFill/>
          </a:ln>
          <a:effectLst>
            <a:outerShdw blurRad="50800" dist="50800" dir="5400000" algn="ctr" rotWithShape="0">
              <a:srgbClr val="000000">
                <a:alpha val="0"/>
              </a:srgbClr>
            </a:outerShdw>
          </a:effectLst>
        </p:spPr>
      </p:pic>
      <p:pic>
        <p:nvPicPr>
          <p:cNvPr id="14" name="Picture 6" descr="C:\Documents and Settings\Dina\Desktop\ardiat\رخام\MARBLE\MARBLE\Arghona.jpg"/>
          <p:cNvPicPr>
            <a:picLocks noChangeAspect="1" noChangeArrowheads="1"/>
          </p:cNvPicPr>
          <p:nvPr/>
        </p:nvPicPr>
        <p:blipFill>
          <a:blip r:embed="rId8" cstate="print"/>
          <a:srcRect/>
          <a:stretch>
            <a:fillRect/>
          </a:stretch>
        </p:blipFill>
        <p:spPr bwMode="auto">
          <a:xfrm>
            <a:off x="3048000" y="2667000"/>
            <a:ext cx="1621840" cy="990600"/>
          </a:xfrm>
          <a:prstGeom prst="rect">
            <a:avLst/>
          </a:prstGeom>
          <a:noFill/>
          <a:ln w="9525">
            <a:noFill/>
            <a:miter lim="800000"/>
            <a:headEnd/>
            <a:tailEnd/>
          </a:ln>
          <a:effectLst>
            <a:outerShdw blurRad="50800" dist="50800" dir="5400000" algn="ctr" rotWithShape="0">
              <a:srgbClr val="000000">
                <a:alpha val="0"/>
              </a:srgbClr>
            </a:outerShdw>
          </a:effectLst>
        </p:spPr>
      </p:pic>
      <p:sp>
        <p:nvSpPr>
          <p:cNvPr id="15" name="Rectangle 14"/>
          <p:cNvSpPr/>
          <p:nvPr/>
        </p:nvSpPr>
        <p:spPr>
          <a:xfrm>
            <a:off x="3276600" y="3581400"/>
            <a:ext cx="6340475" cy="1600438"/>
          </a:xfrm>
          <a:prstGeom prst="rect">
            <a:avLst/>
          </a:prstGeom>
        </p:spPr>
        <p:txBody>
          <a:bodyPr>
            <a:spAutoFit/>
          </a:bodyPr>
          <a:lstStyle/>
          <a:p>
            <a:pPr fontAlgn="auto">
              <a:spcBef>
                <a:spcPts val="0"/>
              </a:spcBef>
              <a:spcAft>
                <a:spcPts val="0"/>
              </a:spcAft>
              <a:defRPr/>
            </a:pPr>
            <a:r>
              <a:rPr lang="en-US" sz="1400" b="1" dirty="0">
                <a:latin typeface="+mn-lt"/>
                <a:cs typeface="+mn-cs"/>
              </a:rPr>
              <a:t> </a:t>
            </a:r>
            <a:r>
              <a:rPr lang="ar-SA" sz="1400" b="1" dirty="0">
                <a:latin typeface="+mn-lt"/>
                <a:cs typeface="+mn-cs"/>
              </a:rPr>
              <a:t>من أقسام الرخام المستورد</a:t>
            </a:r>
            <a:r>
              <a:rPr lang="en-US" sz="1400" b="1" dirty="0">
                <a:latin typeface="+mn-lt"/>
                <a:cs typeface="+mn-cs"/>
              </a:rPr>
              <a:t> :</a:t>
            </a:r>
            <a:br>
              <a:rPr lang="en-US" sz="1400" b="1" dirty="0">
                <a:latin typeface="+mn-lt"/>
                <a:cs typeface="+mn-cs"/>
              </a:rPr>
            </a:br>
            <a:r>
              <a:rPr lang="en-US" sz="1400" b="1" dirty="0">
                <a:latin typeface="+mn-lt"/>
                <a:cs typeface="+mn-cs"/>
              </a:rPr>
              <a:t>1- </a:t>
            </a:r>
            <a:r>
              <a:rPr lang="ar-SA" sz="1400" b="1" dirty="0">
                <a:latin typeface="+mn-lt"/>
                <a:cs typeface="+mn-cs"/>
              </a:rPr>
              <a:t>كرارة</a:t>
            </a:r>
            <a:endParaRPr lang="ar-EG" sz="1400" b="1" dirty="0">
              <a:latin typeface="+mn-lt"/>
              <a:cs typeface="+mn-cs"/>
            </a:endParaRPr>
          </a:p>
          <a:p>
            <a:pPr fontAlgn="auto">
              <a:spcBef>
                <a:spcPts val="0"/>
              </a:spcBef>
              <a:spcAft>
                <a:spcPts val="0"/>
              </a:spcAft>
              <a:defRPr/>
            </a:pPr>
            <a:r>
              <a:rPr lang="ar-EG" sz="1400" b="1" dirty="0">
                <a:latin typeface="+mn-lt"/>
                <a:cs typeface="+mn-cs"/>
              </a:rPr>
              <a:t>مميزاته:</a:t>
            </a:r>
            <a:r>
              <a:rPr lang="ar-SA" sz="1400" b="1" dirty="0">
                <a:latin typeface="+mn-lt"/>
                <a:cs typeface="+mn-cs"/>
              </a:rPr>
              <a:t>وتمتاز الكرارة باللون الأبيض السكري , وقد تتخللها بعض التعرقات الرمادية أو الخضراء أو البنية</a:t>
            </a:r>
            <a:r>
              <a:rPr lang="en-US" sz="1400" b="1" dirty="0">
                <a:latin typeface="+mn-lt"/>
                <a:cs typeface="+mn-cs"/>
              </a:rPr>
              <a:t>.</a:t>
            </a:r>
            <a:br>
              <a:rPr lang="en-US" sz="1400" b="1" dirty="0">
                <a:latin typeface="+mn-lt"/>
                <a:cs typeface="+mn-cs"/>
              </a:rPr>
            </a:br>
            <a:r>
              <a:rPr lang="en-US" sz="1400" b="1" dirty="0">
                <a:latin typeface="+mn-lt"/>
                <a:cs typeface="+mn-cs"/>
              </a:rPr>
              <a:t>*   </a:t>
            </a:r>
            <a:r>
              <a:rPr lang="ar-SA" sz="1400" b="1" dirty="0">
                <a:latin typeface="+mn-lt"/>
                <a:cs typeface="+mn-cs"/>
              </a:rPr>
              <a:t>أماكن تستخدم فيها الكرارة</a:t>
            </a:r>
            <a:r>
              <a:rPr lang="en-US" sz="1400" b="1" dirty="0">
                <a:latin typeface="+mn-lt"/>
                <a:cs typeface="+mn-cs"/>
              </a:rPr>
              <a:t>:</a:t>
            </a:r>
            <a:br>
              <a:rPr lang="en-US" sz="1400" b="1" dirty="0">
                <a:latin typeface="+mn-lt"/>
                <a:cs typeface="+mn-cs"/>
              </a:rPr>
            </a:br>
            <a:r>
              <a:rPr lang="en-US" sz="1400" b="1" dirty="0">
                <a:latin typeface="+mn-lt"/>
                <a:cs typeface="+mn-cs"/>
              </a:rPr>
              <a:t>1-1 </a:t>
            </a:r>
            <a:r>
              <a:rPr lang="ar-SA" sz="1400" b="1" dirty="0">
                <a:latin typeface="+mn-lt"/>
                <a:cs typeface="+mn-cs"/>
              </a:rPr>
              <a:t>جلسات الأبواب</a:t>
            </a:r>
            <a:r>
              <a:rPr lang="en-US" sz="1400" b="1" dirty="0">
                <a:latin typeface="+mn-lt"/>
                <a:cs typeface="+mn-cs"/>
              </a:rPr>
              <a:t/>
            </a:r>
            <a:br>
              <a:rPr lang="en-US" sz="1400" b="1" dirty="0">
                <a:latin typeface="+mn-lt"/>
                <a:cs typeface="+mn-cs"/>
              </a:rPr>
            </a:br>
            <a:r>
              <a:rPr lang="en-US" sz="1400" b="1" dirty="0">
                <a:latin typeface="+mn-lt"/>
                <a:cs typeface="+mn-cs"/>
              </a:rPr>
              <a:t>2-1 </a:t>
            </a:r>
            <a:r>
              <a:rPr lang="ar-SA" sz="1400" b="1" dirty="0">
                <a:latin typeface="+mn-lt"/>
                <a:cs typeface="+mn-cs"/>
              </a:rPr>
              <a:t>للأدراج في المباني الفخمة بشرط ألا تكون هذه الأدراج معرضة للاستخدام الكثير</a:t>
            </a:r>
            <a:r>
              <a:rPr lang="en-US" sz="1400" b="1" dirty="0">
                <a:latin typeface="+mn-lt"/>
                <a:cs typeface="+mn-cs"/>
              </a:rPr>
              <a:t>.</a:t>
            </a:r>
            <a:r>
              <a:rPr lang="en-US" sz="1400" b="1" dirty="0">
                <a:latin typeface="+mn-lt"/>
                <a:cs typeface="+mn-cs"/>
                <a:sym typeface="Symbol"/>
              </a:rPr>
              <a:t> </a:t>
            </a:r>
            <a:r>
              <a:rPr lang="en-US" sz="1400" b="1" dirty="0">
                <a:latin typeface="+mn-lt"/>
                <a:cs typeface="+mn-cs"/>
              </a:rPr>
              <a:t/>
            </a:r>
            <a:br>
              <a:rPr lang="en-US" sz="1400" b="1" dirty="0">
                <a:latin typeface="+mn-lt"/>
                <a:cs typeface="+mn-cs"/>
              </a:rPr>
            </a:br>
            <a:r>
              <a:rPr lang="en-US" sz="1400" b="1" dirty="0">
                <a:latin typeface="+mn-lt"/>
                <a:cs typeface="+mn-cs"/>
              </a:rPr>
              <a:t> 3-1</a:t>
            </a:r>
            <a:r>
              <a:rPr lang="ar-SA" sz="1400" b="1" dirty="0">
                <a:latin typeface="+mn-lt"/>
                <a:cs typeface="+mn-cs"/>
              </a:rPr>
              <a:t>يمكن استخدامها في الجدران والواجهات</a:t>
            </a:r>
            <a:r>
              <a:rPr lang="en-US" sz="1400" b="1" dirty="0">
                <a:latin typeface="+mn-lt"/>
                <a:cs typeface="+mn-cs"/>
              </a:rPr>
              <a:t>.</a:t>
            </a:r>
            <a:r>
              <a:rPr lang="en-US" sz="1400" b="1" dirty="0">
                <a:latin typeface="+mn-lt"/>
                <a:cs typeface="+mn-cs"/>
                <a:sym typeface="Symbol"/>
              </a:rPr>
              <a:t> </a:t>
            </a:r>
            <a:endParaRPr lang="ar-EG" sz="1400" b="1" dirty="0">
              <a:latin typeface="+mn-lt"/>
              <a:cs typeface="+mn-cs"/>
            </a:endParaRPr>
          </a:p>
        </p:txBody>
      </p:sp>
      <p:pic>
        <p:nvPicPr>
          <p:cNvPr id="16" name="Picture 6" descr="إضغط هنا لإظهار الصوة بالحجم الكبير"/>
          <p:cNvPicPr>
            <a:picLocks noChangeAspect="1" noChangeArrowheads="1"/>
          </p:cNvPicPr>
          <p:nvPr/>
        </p:nvPicPr>
        <p:blipFill>
          <a:blip r:embed="rId3" cstate="print"/>
          <a:srcRect/>
          <a:stretch>
            <a:fillRect/>
          </a:stretch>
        </p:blipFill>
        <p:spPr bwMode="auto">
          <a:xfrm>
            <a:off x="1905000" y="3886200"/>
            <a:ext cx="1083733" cy="775406"/>
          </a:xfrm>
          <a:prstGeom prst="rect">
            <a:avLst/>
          </a:prstGeom>
          <a:ln>
            <a:noFill/>
          </a:ln>
          <a:effectLst>
            <a:outerShdw blurRad="50800" dist="50800" dir="5400000" algn="ctr" rotWithShape="0">
              <a:srgbClr val="000000">
                <a:alpha val="0"/>
              </a:srgbClr>
            </a:outerShdw>
          </a:effectLst>
        </p:spPr>
      </p:pic>
      <p:pic>
        <p:nvPicPr>
          <p:cNvPr id="17" name="Picture 8" descr="http://www.elfaker.com/products/Tiles/Mosaic/P1240002.JPG"/>
          <p:cNvPicPr>
            <a:picLocks noChangeAspect="1" noChangeArrowheads="1"/>
          </p:cNvPicPr>
          <p:nvPr/>
        </p:nvPicPr>
        <p:blipFill>
          <a:blip r:embed="rId4" cstate="print"/>
          <a:srcRect/>
          <a:stretch>
            <a:fillRect/>
          </a:stretch>
        </p:blipFill>
        <p:spPr bwMode="auto">
          <a:xfrm>
            <a:off x="1905000" y="4953000"/>
            <a:ext cx="1143000" cy="781050"/>
          </a:xfrm>
          <a:prstGeom prst="rect">
            <a:avLst/>
          </a:prstGeom>
          <a:ln>
            <a:noFill/>
          </a:ln>
          <a:effectLst>
            <a:outerShdw blurRad="50800" dist="50800" dir="5400000" algn="ctr" rotWithShape="0">
              <a:srgbClr val="000000">
                <a:alpha val="0"/>
              </a:srgbClr>
            </a:outerShdw>
          </a:effectLst>
        </p:spPr>
      </p:pic>
      <p:sp>
        <p:nvSpPr>
          <p:cNvPr id="18" name="Rectangle 17"/>
          <p:cNvSpPr/>
          <p:nvPr/>
        </p:nvSpPr>
        <p:spPr>
          <a:xfrm>
            <a:off x="2438400" y="5257562"/>
            <a:ext cx="7239000" cy="1600438"/>
          </a:xfrm>
          <a:prstGeom prst="rect">
            <a:avLst/>
          </a:prstGeom>
        </p:spPr>
        <p:txBody>
          <a:bodyPr>
            <a:spAutoFit/>
          </a:bodyPr>
          <a:lstStyle/>
          <a:p>
            <a:pPr fontAlgn="auto">
              <a:spcBef>
                <a:spcPts val="0"/>
              </a:spcBef>
              <a:spcAft>
                <a:spcPts val="0"/>
              </a:spcAft>
              <a:buFontTx/>
              <a:buChar char="-"/>
              <a:defRPr/>
            </a:pPr>
            <a:r>
              <a:rPr lang="ar-SA" sz="1400" b="1" dirty="0">
                <a:latin typeface="+mn-lt"/>
                <a:cs typeface="+mn-cs"/>
              </a:rPr>
              <a:t>برلاتو:</a:t>
            </a:r>
            <a:endParaRPr lang="en-US" sz="1400" b="1" dirty="0">
              <a:latin typeface="+mn-lt"/>
              <a:cs typeface="+mn-cs"/>
            </a:endParaRPr>
          </a:p>
          <a:p>
            <a:pPr fontAlgn="auto">
              <a:spcBef>
                <a:spcPts val="0"/>
              </a:spcBef>
              <a:spcAft>
                <a:spcPts val="0"/>
              </a:spcAft>
              <a:buFontTx/>
              <a:buChar char="-"/>
              <a:defRPr/>
            </a:pPr>
            <a:r>
              <a:rPr lang="ar-EG" sz="1400" b="1" dirty="0">
                <a:latin typeface="+mn-lt"/>
                <a:cs typeface="+mn-cs"/>
              </a:rPr>
              <a:t>مميزاته: </a:t>
            </a:r>
            <a:r>
              <a:rPr lang="ar-SA" sz="1400" b="1" dirty="0">
                <a:latin typeface="+mn-lt"/>
                <a:cs typeface="+mn-cs"/>
              </a:rPr>
              <a:t>يميل لونه إلى الاصفرار , ويعتبر أفضل من الكرارة من ناحية الصلابة</a:t>
            </a:r>
            <a:r>
              <a:rPr lang="en-US" sz="1400" b="1" dirty="0">
                <a:latin typeface="+mn-lt"/>
                <a:cs typeface="+mn-cs"/>
              </a:rPr>
              <a:t>.</a:t>
            </a:r>
            <a:br>
              <a:rPr lang="en-US" sz="1400" b="1" dirty="0">
                <a:latin typeface="+mn-lt"/>
                <a:cs typeface="+mn-cs"/>
              </a:rPr>
            </a:br>
            <a:r>
              <a:rPr lang="en-US" sz="1400" b="1" dirty="0">
                <a:latin typeface="+mn-lt"/>
                <a:cs typeface="+mn-cs"/>
              </a:rPr>
              <a:t>* </a:t>
            </a:r>
            <a:r>
              <a:rPr lang="ar-SA" sz="1400" b="1" dirty="0">
                <a:latin typeface="+mn-lt"/>
                <a:cs typeface="+mn-cs"/>
              </a:rPr>
              <a:t>أماكن يستخدم فيها البرلاتو</a:t>
            </a:r>
            <a:r>
              <a:rPr lang="en-US" sz="1400" b="1" dirty="0">
                <a:latin typeface="+mn-lt"/>
                <a:cs typeface="+mn-cs"/>
              </a:rPr>
              <a:t>:</a:t>
            </a:r>
            <a:br>
              <a:rPr lang="en-US" sz="1400" b="1" dirty="0">
                <a:latin typeface="+mn-lt"/>
                <a:cs typeface="+mn-cs"/>
              </a:rPr>
            </a:br>
            <a:r>
              <a:rPr lang="en-US" sz="1400" b="1" dirty="0">
                <a:latin typeface="+mn-lt"/>
                <a:cs typeface="+mn-cs"/>
              </a:rPr>
              <a:t> </a:t>
            </a:r>
            <a:r>
              <a:rPr lang="ar-SA" sz="1400" b="1" dirty="0">
                <a:latin typeface="+mn-lt"/>
                <a:cs typeface="+mn-cs"/>
              </a:rPr>
              <a:t>يستخدم البرلاتو بكثرة في الأدراج</a:t>
            </a:r>
            <a:r>
              <a:rPr lang="en-US" sz="1400" b="1" dirty="0">
                <a:latin typeface="+mn-lt"/>
                <a:cs typeface="+mn-cs"/>
                <a:sym typeface="Symbol"/>
              </a:rPr>
              <a:t>.</a:t>
            </a:r>
            <a:r>
              <a:rPr lang="en-US" sz="1400" b="1" dirty="0">
                <a:latin typeface="+mn-lt"/>
                <a:cs typeface="+mn-cs"/>
              </a:rPr>
              <a:t/>
            </a:r>
            <a:br>
              <a:rPr lang="en-US" sz="1400" b="1" dirty="0">
                <a:latin typeface="+mn-lt"/>
                <a:cs typeface="+mn-cs"/>
              </a:rPr>
            </a:br>
            <a:r>
              <a:rPr lang="en-US" sz="1400" b="1" dirty="0">
                <a:latin typeface="+mn-lt"/>
                <a:cs typeface="+mn-cs"/>
              </a:rPr>
              <a:t> </a:t>
            </a:r>
            <a:r>
              <a:rPr lang="ar-SA" sz="1400" b="1" dirty="0">
                <a:latin typeface="+mn-lt"/>
                <a:cs typeface="+mn-cs"/>
              </a:rPr>
              <a:t>يمكن استخدامه كبلاط للأرضيات والجدران</a:t>
            </a:r>
            <a:r>
              <a:rPr lang="en-US" sz="1400" b="1" dirty="0">
                <a:latin typeface="+mn-lt"/>
                <a:cs typeface="+mn-cs"/>
              </a:rPr>
              <a:t>.</a:t>
            </a:r>
            <a:r>
              <a:rPr lang="en-US" sz="1400" b="1" dirty="0">
                <a:latin typeface="+mn-lt"/>
                <a:cs typeface="+mn-cs"/>
                <a:sym typeface="Symbol"/>
              </a:rPr>
              <a:t> </a:t>
            </a:r>
            <a:r>
              <a:rPr lang="en-US" sz="1400" b="1" dirty="0">
                <a:latin typeface="+mn-lt"/>
                <a:cs typeface="+mn-cs"/>
              </a:rPr>
              <a:t/>
            </a:r>
            <a:br>
              <a:rPr lang="en-US" sz="1400" b="1" dirty="0">
                <a:latin typeface="+mn-lt"/>
                <a:cs typeface="+mn-cs"/>
              </a:rPr>
            </a:br>
            <a:r>
              <a:rPr lang="en-US" sz="1400" b="1" dirty="0">
                <a:latin typeface="+mn-lt"/>
                <a:cs typeface="+mn-cs"/>
              </a:rPr>
              <a:t/>
            </a:r>
            <a:br>
              <a:rPr lang="en-US" sz="1400" b="1" dirty="0">
                <a:latin typeface="+mn-lt"/>
                <a:cs typeface="+mn-cs"/>
              </a:rPr>
            </a:br>
            <a:r>
              <a:rPr lang="en-US" sz="1400" b="1" dirty="0">
                <a:latin typeface="+mn-lt"/>
                <a:cs typeface="+mn-cs"/>
              </a:rPr>
              <a:t>*</a:t>
            </a:r>
            <a:r>
              <a:rPr lang="ar-SA" sz="1400" b="1" dirty="0">
                <a:latin typeface="+mn-lt"/>
                <a:cs typeface="+mn-cs"/>
              </a:rPr>
              <a:t>ملاحظة/ لا يستخدم البرلاتو في المطابخ</a:t>
            </a:r>
            <a:endParaRPr lang="ar-EG" sz="1400" b="1" dirty="0">
              <a:latin typeface="+mn-lt"/>
              <a:cs typeface="+mn-cs"/>
            </a:endParaRPr>
          </a:p>
        </p:txBody>
      </p:sp>
      <p:pic>
        <p:nvPicPr>
          <p:cNvPr id="19" name="Picture 2" descr="الرخام (perlato سادس)"/>
          <p:cNvPicPr>
            <a:picLocks noChangeAspect="1" noChangeArrowheads="1"/>
          </p:cNvPicPr>
          <p:nvPr/>
        </p:nvPicPr>
        <p:blipFill>
          <a:blip r:embed="rId9" cstate="print"/>
          <a:srcRect/>
          <a:stretch>
            <a:fillRect/>
          </a:stretch>
        </p:blipFill>
        <p:spPr bwMode="auto">
          <a:xfrm>
            <a:off x="4800600" y="5791200"/>
            <a:ext cx="1094318" cy="811923"/>
          </a:xfrm>
          <a:prstGeom prst="roundRect">
            <a:avLst>
              <a:gd name="adj" fmla="val 8594"/>
            </a:avLst>
          </a:prstGeom>
          <a:solidFill>
            <a:srgbClr val="FFFFFF">
              <a:shade val="85000"/>
            </a:srgbClr>
          </a:solidFill>
          <a:ln>
            <a:noFill/>
          </a:ln>
          <a:effectLst>
            <a:outerShdw blurRad="50800" dist="50800" dir="5400000" algn="ctr" rotWithShape="0">
              <a:srgbClr val="000000">
                <a:alpha val="0"/>
              </a:srgbClr>
            </a:outerShdw>
            <a:reflection blurRad="12700" stA="38000" endPos="28000" dist="5000" dir="5400000" sy="-100000" algn="bl" rotWithShape="0"/>
          </a:effectLst>
        </p:spPr>
      </p:pic>
      <p:pic>
        <p:nvPicPr>
          <p:cNvPr id="20" name="Picture 19"/>
          <p:cNvPicPr/>
          <p:nvPr/>
        </p:nvPicPr>
        <p:blipFill>
          <a:blip r:embed="rId10" cstate="print"/>
          <a:srcRect l="36340" t="11084" r="35637" b="51325"/>
          <a:stretch>
            <a:fillRect/>
          </a:stretch>
        </p:blipFill>
        <p:spPr bwMode="auto">
          <a:xfrm>
            <a:off x="3124200" y="5791200"/>
            <a:ext cx="1206500" cy="793750"/>
          </a:xfrm>
          <a:prstGeom prst="rect">
            <a:avLst/>
          </a:prstGeom>
          <a:ln>
            <a:noFill/>
          </a:ln>
          <a:effectLst>
            <a:outerShdw blurRad="50800" dist="50800" dir="5400000" algn="ctr" rotWithShape="0">
              <a:srgbClr val="000000">
                <a:alpha val="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5943600" y="0"/>
            <a:ext cx="3962400" cy="2677656"/>
          </a:xfrm>
          <a:prstGeom prst="rect">
            <a:avLst/>
          </a:prstGeom>
          <a:noFill/>
          <a:ln w="9525">
            <a:noFill/>
            <a:miter lim="800000"/>
            <a:headEnd/>
            <a:tailEnd/>
          </a:ln>
        </p:spPr>
        <p:txBody>
          <a:bodyPr wrap="square">
            <a:spAutoFit/>
          </a:bodyPr>
          <a:lstStyle/>
          <a:p>
            <a:r>
              <a:rPr lang="ar-EG" sz="1400" b="1" dirty="0"/>
              <a:t>**</a:t>
            </a:r>
            <a:r>
              <a:rPr lang="ar-SA" sz="1400" b="1" dirty="0"/>
              <a:t>وتنقسم إستخدامات الرخام إلى سبعة</a:t>
            </a:r>
            <a:endParaRPr lang="en-US" sz="1400" b="1" dirty="0"/>
          </a:p>
          <a:p>
            <a:r>
              <a:rPr lang="ar-SA" sz="1400" b="1" dirty="0"/>
              <a:t>أولا : إستخدامه فى المبانى ( تكسيات وبلاطات ودرج ودفايات وعمران</a:t>
            </a:r>
            <a:r>
              <a:rPr lang="en-US" sz="1400" b="1" dirty="0"/>
              <a:t> ) .</a:t>
            </a:r>
            <a:br>
              <a:rPr lang="en-US" sz="1400" b="1" dirty="0"/>
            </a:br>
            <a:r>
              <a:rPr lang="ar-SA" sz="1400" b="1" dirty="0"/>
              <a:t>ثانيا : صناعة التماثيل</a:t>
            </a:r>
            <a:r>
              <a:rPr lang="en-US" sz="1400" b="1" dirty="0"/>
              <a:t> .</a:t>
            </a:r>
            <a:br>
              <a:rPr lang="en-US" sz="1400" b="1" dirty="0"/>
            </a:br>
            <a:r>
              <a:rPr lang="ar-SA" sz="1400" b="1" dirty="0"/>
              <a:t>ثالثا : النصب التذكارية </a:t>
            </a:r>
            <a:r>
              <a:rPr lang="en-US" sz="1400" b="1" dirty="0"/>
              <a:t>.</a:t>
            </a:r>
          </a:p>
          <a:p>
            <a:r>
              <a:rPr lang="ar-SA" sz="1400" b="1" dirty="0"/>
              <a:t>رابعا : واجهات ومداخل المحال التجارية والبنوك</a:t>
            </a:r>
            <a:r>
              <a:rPr lang="en-US" sz="1400" b="1" dirty="0"/>
              <a:t> .</a:t>
            </a:r>
            <a:br>
              <a:rPr lang="en-US" sz="1400" b="1" dirty="0"/>
            </a:br>
            <a:r>
              <a:rPr lang="ar-SA" sz="1400" b="1" dirty="0"/>
              <a:t>خامسا : صناعة الأثاث (أقراص المناضد – والبوفيهات</a:t>
            </a:r>
            <a:r>
              <a:rPr lang="en-US" sz="1400" b="1" dirty="0"/>
              <a:t> )</a:t>
            </a:r>
            <a:br>
              <a:rPr lang="en-US" sz="1400" b="1" dirty="0"/>
            </a:br>
            <a:r>
              <a:rPr lang="ar-SA" sz="1400" b="1" dirty="0"/>
              <a:t>سادسا : أعمال الزينة والزخرفة</a:t>
            </a:r>
            <a:r>
              <a:rPr lang="en-US" sz="1400" b="1" dirty="0"/>
              <a:t> .</a:t>
            </a:r>
            <a:br>
              <a:rPr lang="en-US" sz="1400" b="1" dirty="0"/>
            </a:br>
            <a:r>
              <a:rPr lang="ar-SA" sz="1400" b="1" dirty="0"/>
              <a:t>ولكل إستخدام من هذه الإستخدامات نوع أو أنواع من الرخام الذى يصلح لها طبقا للونه ولدرجة صلابته ولتكاليف إستخراجه وصناعته</a:t>
            </a:r>
            <a:r>
              <a:rPr lang="en-US" sz="1400" b="1" dirty="0"/>
              <a:t> . </a:t>
            </a:r>
            <a:br>
              <a:rPr lang="en-US" sz="1400" b="1" dirty="0"/>
            </a:br>
            <a:endParaRPr lang="ar-EG" sz="1400" b="1" dirty="0"/>
          </a:p>
        </p:txBody>
      </p:sp>
      <p:sp>
        <p:nvSpPr>
          <p:cNvPr id="13315" name="Rectangle 6"/>
          <p:cNvSpPr>
            <a:spLocks noChangeArrowheads="1"/>
          </p:cNvSpPr>
          <p:nvPr/>
        </p:nvSpPr>
        <p:spPr bwMode="auto">
          <a:xfrm>
            <a:off x="4953000" y="2362200"/>
            <a:ext cx="4953000" cy="2246769"/>
          </a:xfrm>
          <a:prstGeom prst="rect">
            <a:avLst/>
          </a:prstGeom>
          <a:noFill/>
          <a:ln w="9525">
            <a:noFill/>
            <a:miter lim="800000"/>
            <a:headEnd/>
            <a:tailEnd/>
          </a:ln>
        </p:spPr>
        <p:txBody>
          <a:bodyPr>
            <a:spAutoFit/>
          </a:bodyPr>
          <a:lstStyle/>
          <a:p>
            <a:r>
              <a:rPr lang="ar-EG" sz="1400" b="1" dirty="0"/>
              <a:t>**</a:t>
            </a:r>
            <a:r>
              <a:rPr lang="ar-SA" sz="1400" b="1" dirty="0"/>
              <a:t>بيان بأنواع الرخام والأسماء المميزة لها : </a:t>
            </a:r>
            <a:endParaRPr lang="ar-EG" sz="1400" b="1" dirty="0"/>
          </a:p>
          <a:p>
            <a:r>
              <a:rPr lang="ar-EG" sz="1400" b="1" dirty="0"/>
              <a:t>    -</a:t>
            </a:r>
            <a:r>
              <a:rPr lang="ar-SA" sz="1400" b="1" dirty="0"/>
              <a:t>بوتشينو زعفرانة روز بنى</a:t>
            </a:r>
            <a:r>
              <a:rPr lang="en-US" sz="1400" b="1" dirty="0"/>
              <a:t/>
            </a:r>
            <a:br>
              <a:rPr lang="en-US" sz="1400" b="1" dirty="0"/>
            </a:br>
            <a:r>
              <a:rPr lang="ar-EG" sz="1400" b="1" dirty="0"/>
              <a:t>      - </a:t>
            </a:r>
            <a:r>
              <a:rPr lang="ar-SA" sz="1400" b="1" dirty="0"/>
              <a:t>برلاتو إلمنيا بيج</a:t>
            </a:r>
            <a:r>
              <a:rPr lang="en-US" sz="1400" b="1" dirty="0"/>
              <a:t/>
            </a:r>
            <a:br>
              <a:rPr lang="en-US" sz="1400" b="1" dirty="0"/>
            </a:br>
            <a:r>
              <a:rPr lang="ar-EG" sz="1400" b="1" dirty="0"/>
              <a:t>          -</a:t>
            </a:r>
            <a:r>
              <a:rPr lang="ar-SA" sz="1400" b="1" dirty="0"/>
              <a:t>أبيض أدفو أبيض</a:t>
            </a:r>
            <a:r>
              <a:rPr lang="en-US" sz="1400" b="1" dirty="0"/>
              <a:t> </a:t>
            </a:r>
            <a:br>
              <a:rPr lang="en-US" sz="1400" b="1" dirty="0"/>
            </a:br>
            <a:r>
              <a:rPr lang="ar-EG" sz="1400" b="1" dirty="0"/>
              <a:t>             -</a:t>
            </a:r>
            <a:r>
              <a:rPr lang="ar-SA" sz="1400" b="1" dirty="0"/>
              <a:t>أخضر أدفو أخضر</a:t>
            </a:r>
            <a:r>
              <a:rPr lang="en-US" sz="1400" b="1" dirty="0"/>
              <a:t/>
            </a:r>
            <a:br>
              <a:rPr lang="en-US" sz="1400" b="1" dirty="0"/>
            </a:br>
            <a:r>
              <a:rPr lang="ar-EG" sz="1400" b="1" dirty="0"/>
              <a:t>                -</a:t>
            </a:r>
            <a:r>
              <a:rPr lang="ar-SA" sz="1400" b="1" dirty="0"/>
              <a:t>تريستا السويس ملون وبيج فاتح</a:t>
            </a:r>
            <a:r>
              <a:rPr lang="en-US" sz="1400" b="1" dirty="0"/>
              <a:t/>
            </a:r>
            <a:br>
              <a:rPr lang="en-US" sz="1400" b="1" dirty="0"/>
            </a:br>
            <a:r>
              <a:rPr lang="ar-EG" sz="1400" b="1" dirty="0"/>
              <a:t>                   -</a:t>
            </a:r>
            <a:r>
              <a:rPr lang="ar-SA" sz="1400" b="1" dirty="0"/>
              <a:t>نجرو السويس رمادى</a:t>
            </a:r>
            <a:r>
              <a:rPr lang="en-US" sz="1400" b="1" dirty="0"/>
              <a:t/>
            </a:r>
            <a:br>
              <a:rPr lang="en-US" sz="1400" b="1" dirty="0"/>
            </a:br>
            <a:r>
              <a:rPr lang="ar-EG" sz="1400" b="1" dirty="0"/>
              <a:t>                     -</a:t>
            </a:r>
            <a:r>
              <a:rPr lang="ar-SA" sz="1400" b="1" dirty="0"/>
              <a:t>دوليت الكريمات أبيض وبيج فاتح</a:t>
            </a:r>
            <a:r>
              <a:rPr lang="en-US" sz="1400" b="1" dirty="0"/>
              <a:t/>
            </a:r>
            <a:br>
              <a:rPr lang="en-US" sz="1400" b="1" dirty="0"/>
            </a:br>
            <a:r>
              <a:rPr lang="ar-EG" sz="1400" b="1" dirty="0"/>
              <a:t>                        -</a:t>
            </a:r>
            <a:r>
              <a:rPr lang="ar-SA" sz="1400" b="1" dirty="0"/>
              <a:t>ترافر تينو بنى سويف مخرم ذو ثقوب</a:t>
            </a:r>
            <a:r>
              <a:rPr lang="en-US" sz="1400" b="1" dirty="0"/>
              <a:t/>
            </a:r>
            <a:br>
              <a:rPr lang="en-US" sz="1400" b="1" dirty="0"/>
            </a:br>
            <a:r>
              <a:rPr lang="ar-EG" sz="1400" b="1" dirty="0"/>
              <a:t>                             -</a:t>
            </a:r>
            <a:r>
              <a:rPr lang="ar-SA" sz="1400" b="1" dirty="0"/>
              <a:t>الهرم أبيض رمادى ومعرق</a:t>
            </a:r>
            <a:endParaRPr lang="ar-EG" sz="1400" b="1" dirty="0"/>
          </a:p>
        </p:txBody>
      </p:sp>
      <p:pic>
        <p:nvPicPr>
          <p:cNvPr id="8" name="Picture 4" descr="http://uaesm.maktoob.com/up/uploads/ff810f84e4.jpg"/>
          <p:cNvPicPr>
            <a:picLocks noChangeAspect="1" noChangeArrowheads="1"/>
          </p:cNvPicPr>
          <p:nvPr/>
        </p:nvPicPr>
        <p:blipFill>
          <a:blip r:embed="rId2" cstate="print"/>
          <a:srcRect l="45499" t="36817" r="34278" b="38331"/>
          <a:stretch>
            <a:fillRect/>
          </a:stretch>
        </p:blipFill>
        <p:spPr bwMode="auto">
          <a:xfrm>
            <a:off x="4572000" y="2209800"/>
            <a:ext cx="1484312" cy="975624"/>
          </a:xfrm>
          <a:prstGeom prst="rect">
            <a:avLst/>
          </a:prstGeom>
          <a:ln>
            <a:noFill/>
          </a:ln>
          <a:effectLst>
            <a:outerShdw blurRad="190500" algn="tl" rotWithShape="0">
              <a:srgbClr val="000000">
                <a:alpha val="0"/>
              </a:srgbClr>
            </a:outerShdw>
          </a:effectLst>
        </p:spPr>
      </p:pic>
      <p:pic>
        <p:nvPicPr>
          <p:cNvPr id="10" name="Picture 21" descr="C:\Documents and Settings\Dina\Desktop\ardiat\رخام\MARBLE\BAGE.JPG"/>
          <p:cNvPicPr>
            <a:picLocks noChangeAspect="1" noChangeArrowheads="1"/>
          </p:cNvPicPr>
          <p:nvPr/>
        </p:nvPicPr>
        <p:blipFill>
          <a:blip r:embed="rId3" cstate="print"/>
          <a:srcRect/>
          <a:stretch>
            <a:fillRect/>
          </a:stretch>
        </p:blipFill>
        <p:spPr bwMode="auto">
          <a:xfrm>
            <a:off x="4648200" y="228600"/>
            <a:ext cx="1447800" cy="862120"/>
          </a:xfrm>
          <a:prstGeom prst="rect">
            <a:avLst/>
          </a:prstGeom>
          <a:ln>
            <a:noFill/>
          </a:ln>
          <a:effectLst>
            <a:outerShdw blurRad="190500" algn="tl" rotWithShape="0">
              <a:srgbClr val="000000">
                <a:alpha val="0"/>
              </a:srgbClr>
            </a:outerShdw>
          </a:effectLst>
          <a:extLst/>
        </p:spPr>
      </p:pic>
      <p:pic>
        <p:nvPicPr>
          <p:cNvPr id="11" name="Picture 22" descr="C:\Documents and Settings\Dina\Desktop\ardiat\رخام\MARBLE\BK_MARBL.JPG"/>
          <p:cNvPicPr>
            <a:picLocks noChangeAspect="1" noChangeArrowheads="1"/>
          </p:cNvPicPr>
          <p:nvPr/>
        </p:nvPicPr>
        <p:blipFill>
          <a:blip r:embed="rId4" cstate="print"/>
          <a:srcRect/>
          <a:stretch>
            <a:fillRect/>
          </a:stretch>
        </p:blipFill>
        <p:spPr bwMode="auto">
          <a:xfrm>
            <a:off x="4572000" y="1219200"/>
            <a:ext cx="1489074" cy="838200"/>
          </a:xfrm>
          <a:prstGeom prst="rect">
            <a:avLst/>
          </a:prstGeom>
          <a:ln>
            <a:noFill/>
          </a:ln>
          <a:effectLst>
            <a:outerShdw blurRad="190500" algn="tl" rotWithShape="0">
              <a:srgbClr val="000000">
                <a:alpha val="0"/>
              </a:srgbClr>
            </a:outerShdw>
          </a:effectLst>
          <a:extLst/>
        </p:spPr>
      </p:pic>
      <p:pic>
        <p:nvPicPr>
          <p:cNvPr id="12" name="Picture 29" descr="C:\Documents and Settings\Dina\Desktop\ardiat\رخام\MARBLE\CONCGREN.JPG"/>
          <p:cNvPicPr>
            <a:picLocks noChangeAspect="1" noChangeArrowheads="1"/>
          </p:cNvPicPr>
          <p:nvPr/>
        </p:nvPicPr>
        <p:blipFill>
          <a:blip r:embed="rId5" cstate="print"/>
          <a:srcRect/>
          <a:stretch>
            <a:fillRect/>
          </a:stretch>
        </p:blipFill>
        <p:spPr bwMode="auto">
          <a:xfrm>
            <a:off x="4495800" y="3352800"/>
            <a:ext cx="1600200" cy="1010653"/>
          </a:xfrm>
          <a:prstGeom prst="rect">
            <a:avLst/>
          </a:prstGeom>
          <a:ln>
            <a:noFill/>
          </a:ln>
          <a:effectLst>
            <a:outerShdw blurRad="190500" algn="tl" rotWithShape="0">
              <a:srgbClr val="000000">
                <a:alpha val="0"/>
              </a:srgbClr>
            </a:outerShdw>
          </a:effectLst>
          <a:extLst/>
        </p:spPr>
      </p:pic>
      <p:sp>
        <p:nvSpPr>
          <p:cNvPr id="9" name="Rectangle 36"/>
          <p:cNvSpPr>
            <a:spLocks noChangeArrowheads="1"/>
          </p:cNvSpPr>
          <p:nvPr/>
        </p:nvSpPr>
        <p:spPr bwMode="auto">
          <a:xfrm>
            <a:off x="8788386" y="4267200"/>
            <a:ext cx="1117614" cy="30777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spAutoFit/>
          </a:bodyPr>
          <a:lstStyle/>
          <a:p>
            <a:pPr algn="l" rtl="0"/>
            <a:r>
              <a:rPr lang="ar-SA" sz="1400" b="1" dirty="0">
                <a:solidFill>
                  <a:schemeClr val="tx1"/>
                </a:solidFill>
                <a:latin typeface="Algerian" pitchFamily="82" charset="0"/>
              </a:rPr>
              <a:t>أنواع من الرخام</a:t>
            </a:r>
            <a:endParaRPr lang="en-US" sz="1400" b="1" dirty="0">
              <a:solidFill>
                <a:schemeClr val="tx1"/>
              </a:solidFill>
              <a:latin typeface="Algerian" pitchFamily="82" charset="0"/>
            </a:endParaRPr>
          </a:p>
        </p:txBody>
      </p:sp>
      <p:sp>
        <p:nvSpPr>
          <p:cNvPr id="13" name="Rectangle 39"/>
          <p:cNvSpPr>
            <a:spLocks noChangeArrowheads="1"/>
          </p:cNvSpPr>
          <p:nvPr/>
        </p:nvSpPr>
        <p:spPr bwMode="auto">
          <a:xfrm>
            <a:off x="7010400" y="4800600"/>
            <a:ext cx="1058303" cy="30777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spAutoFit/>
          </a:bodyPr>
          <a:lstStyle/>
          <a:p>
            <a:pPr algn="l" rtl="0"/>
            <a:r>
              <a:rPr lang="ar-SA" sz="1400" dirty="0">
                <a:latin typeface="Arial" pitchFamily="34" charset="0"/>
              </a:rPr>
              <a:t>رخام اربيسكاتو</a:t>
            </a:r>
          </a:p>
        </p:txBody>
      </p:sp>
      <p:sp>
        <p:nvSpPr>
          <p:cNvPr id="14" name="Rectangle 40"/>
          <p:cNvSpPr>
            <a:spLocks noChangeArrowheads="1"/>
          </p:cNvSpPr>
          <p:nvPr/>
        </p:nvSpPr>
        <p:spPr bwMode="auto">
          <a:xfrm>
            <a:off x="8153400" y="4724400"/>
            <a:ext cx="803425" cy="30777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spAutoFit/>
          </a:bodyPr>
          <a:lstStyle/>
          <a:p>
            <a:pPr algn="l" rtl="0"/>
            <a:r>
              <a:rPr lang="ar-SA" sz="1400">
                <a:latin typeface="Arial" pitchFamily="34" charset="0"/>
              </a:rPr>
              <a:t>رخام كرار</a:t>
            </a:r>
          </a:p>
        </p:txBody>
      </p:sp>
      <p:sp>
        <p:nvSpPr>
          <p:cNvPr id="15" name="Rectangle 42"/>
          <p:cNvSpPr>
            <a:spLocks noChangeArrowheads="1"/>
          </p:cNvSpPr>
          <p:nvPr/>
        </p:nvSpPr>
        <p:spPr bwMode="auto">
          <a:xfrm>
            <a:off x="6172200" y="5181600"/>
            <a:ext cx="936475" cy="30777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spAutoFit/>
          </a:bodyPr>
          <a:lstStyle/>
          <a:p>
            <a:pPr algn="l" rtl="0"/>
            <a:r>
              <a:rPr lang="ar-SA" sz="1400" dirty="0">
                <a:latin typeface="Arial" pitchFamily="34" charset="0"/>
              </a:rPr>
              <a:t>رخام دلكاتوا</a:t>
            </a:r>
            <a:r>
              <a:rPr lang="en-US" sz="1400" dirty="0">
                <a:latin typeface="Arial" pitchFamily="34" charset="0"/>
              </a:rPr>
              <a:t> </a:t>
            </a:r>
          </a:p>
        </p:txBody>
      </p:sp>
      <p:sp>
        <p:nvSpPr>
          <p:cNvPr id="16" name="Rectangle 44"/>
          <p:cNvSpPr>
            <a:spLocks noChangeArrowheads="1"/>
          </p:cNvSpPr>
          <p:nvPr/>
        </p:nvSpPr>
        <p:spPr bwMode="auto">
          <a:xfrm>
            <a:off x="7239000" y="5181600"/>
            <a:ext cx="1438214" cy="30777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spAutoFit/>
          </a:bodyPr>
          <a:lstStyle/>
          <a:p>
            <a:pPr algn="l" rtl="0"/>
            <a:r>
              <a:rPr lang="ar-SA" sz="1400" dirty="0">
                <a:latin typeface="Arial" pitchFamily="34" charset="0"/>
              </a:rPr>
              <a:t>رخام كواتاملا أخضر</a:t>
            </a:r>
            <a:r>
              <a:rPr lang="en-US" sz="1400" dirty="0">
                <a:latin typeface="Arial" pitchFamily="34" charset="0"/>
              </a:rPr>
              <a:t> </a:t>
            </a:r>
          </a:p>
        </p:txBody>
      </p:sp>
      <p:sp>
        <p:nvSpPr>
          <p:cNvPr id="17" name="Rectangle 46"/>
          <p:cNvSpPr>
            <a:spLocks noChangeArrowheads="1"/>
          </p:cNvSpPr>
          <p:nvPr/>
        </p:nvSpPr>
        <p:spPr bwMode="auto">
          <a:xfrm>
            <a:off x="9169901" y="4724400"/>
            <a:ext cx="736099" cy="30777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spAutoFit/>
          </a:bodyPr>
          <a:lstStyle/>
          <a:p>
            <a:pPr algn="l" rtl="0"/>
            <a:r>
              <a:rPr lang="ar-SA" sz="1400" dirty="0">
                <a:latin typeface="Arial" pitchFamily="34" charset="0"/>
              </a:rPr>
              <a:t>رخام فيرا</a:t>
            </a:r>
          </a:p>
        </p:txBody>
      </p:sp>
      <p:sp>
        <p:nvSpPr>
          <p:cNvPr id="18" name="Rectangle 48"/>
          <p:cNvSpPr>
            <a:spLocks noChangeArrowheads="1"/>
          </p:cNvSpPr>
          <p:nvPr/>
        </p:nvSpPr>
        <p:spPr bwMode="auto">
          <a:xfrm>
            <a:off x="8743502" y="5181600"/>
            <a:ext cx="1162498" cy="30777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spAutoFit/>
          </a:bodyPr>
          <a:lstStyle/>
          <a:p>
            <a:pPr algn="l" rtl="0"/>
            <a:r>
              <a:rPr lang="ar-SA" sz="1400" dirty="0">
                <a:latin typeface="Arial" pitchFamily="34" charset="0"/>
              </a:rPr>
              <a:t>رخام روز وردي</a:t>
            </a:r>
          </a:p>
        </p:txBody>
      </p:sp>
      <p:sp>
        <p:nvSpPr>
          <p:cNvPr id="19" name="Rectangle 1"/>
          <p:cNvSpPr>
            <a:spLocks noChangeArrowheads="1"/>
          </p:cNvSpPr>
          <p:nvPr/>
        </p:nvSpPr>
        <p:spPr bwMode="auto">
          <a:xfrm>
            <a:off x="0" y="228600"/>
            <a:ext cx="4425950" cy="5262979"/>
          </a:xfrm>
          <a:prstGeom prst="rect">
            <a:avLst/>
          </a:prstGeom>
          <a:noFill/>
          <a:ln w="9525">
            <a:noFill/>
            <a:miter lim="800000"/>
            <a:headEnd/>
            <a:tailEnd/>
          </a:ln>
        </p:spPr>
        <p:txBody>
          <a:bodyPr wrap="square">
            <a:spAutoFit/>
          </a:bodyPr>
          <a:lstStyle/>
          <a:p>
            <a:r>
              <a:rPr lang="ar-EG" sz="1400" b="1" u="sng" dirty="0">
                <a:latin typeface="Arial" pitchFamily="34" charset="0"/>
                <a:ea typeface="Times New Roman" pitchFamily="18" charset="0"/>
                <a:cs typeface="AF_Unizah"/>
              </a:rPr>
              <a:t>*تجهيز الرخام :</a:t>
            </a:r>
            <a:endParaRPr lang="ar-EG" sz="1400" b="1" u="sng" dirty="0">
              <a:latin typeface="Arial" pitchFamily="34" charset="0"/>
              <a:ea typeface="Times New Roman" pitchFamily="18" charset="0"/>
              <a:cs typeface="Simplified Arabic" pitchFamily="18" charset="-78"/>
            </a:endParaRPr>
          </a:p>
          <a:p>
            <a:r>
              <a:rPr lang="ar-EG" sz="1400" b="1" dirty="0">
                <a:latin typeface="Arial" pitchFamily="34" charset="0"/>
                <a:ea typeface="Times New Roman" pitchFamily="18" charset="0"/>
                <a:cs typeface="Simplified Arabic" pitchFamily="18" charset="-78"/>
              </a:rPr>
              <a:t>1 – قطع الرخام بواسطة الحفر بالطرق المناسبة من مصدرة .</a:t>
            </a:r>
            <a:endParaRPr lang="en-US" sz="1400" b="1" dirty="0">
              <a:latin typeface="Arial" pitchFamily="34" charset="0"/>
            </a:endParaRPr>
          </a:p>
          <a:p>
            <a:pPr eaLnBrk="0" hangingPunct="0"/>
            <a:r>
              <a:rPr lang="ar-EG" sz="1400" b="1" dirty="0">
                <a:latin typeface="Arial" pitchFamily="34" charset="0"/>
                <a:cs typeface="Simplified Arabic" pitchFamily="18" charset="-78"/>
              </a:rPr>
              <a:t>2 - نشر الرخام بواسطة المنشار العادة من الأسنان .</a:t>
            </a:r>
          </a:p>
          <a:p>
            <a:pPr eaLnBrk="0" hangingPunct="0"/>
            <a:r>
              <a:rPr lang="ar-EG" sz="1400" b="1" dirty="0">
                <a:latin typeface="Arial" pitchFamily="34" charset="0"/>
                <a:cs typeface="Simplified Arabic" pitchFamily="18" charset="-78"/>
              </a:rPr>
              <a:t>3 - صقل الرخام وهى عملية تنظيفة من الخدوش والخطوط المختلفة الناتجة عن عملية النشر وتتم عملية الصقل بعدة مراحل للحلول على السطح الناعم والمستوى تماماً وتتم عملية بالصقل بواسطة آلات خاصة لهذه الغاية .</a:t>
            </a:r>
            <a:endParaRPr lang="en-US" sz="1400" b="1" dirty="0">
              <a:latin typeface="Arial" pitchFamily="34" charset="0"/>
              <a:cs typeface="Simplified Arabic" pitchFamily="18" charset="-78"/>
            </a:endParaRPr>
          </a:p>
          <a:p>
            <a:pPr rtl="0" eaLnBrk="0" hangingPunct="0"/>
            <a:r>
              <a:rPr lang="ar-EG" sz="1400" b="1" u="sng" dirty="0">
                <a:latin typeface="Arial" pitchFamily="34" charset="0"/>
                <a:ea typeface="AF_Unizah"/>
                <a:cs typeface="AF_Unizah"/>
              </a:rPr>
              <a:t> *تركيب الرخام :</a:t>
            </a:r>
            <a:endParaRPr lang="en-US" sz="1400" b="1" u="sng" dirty="0">
              <a:latin typeface="Arial" pitchFamily="34" charset="0"/>
            </a:endParaRPr>
          </a:p>
          <a:p>
            <a:pPr rtl="0" eaLnBrk="0" hangingPunct="0"/>
            <a:r>
              <a:rPr lang="ar-EG" sz="1400" b="1" dirty="0">
                <a:latin typeface="Arial" pitchFamily="34" charset="0"/>
                <a:cs typeface="Simplified Arabic" pitchFamily="18" charset="-78"/>
              </a:rPr>
              <a:t>يبدأ تركيب الرخام بعد انتهاء اعمال البياض الداخلى والخارجى وضبط المناسيب ويستلم الرخام بالموقع من اجود صنف ومن النوع والسمك المطلوب وبالمواصفات والرسومات والخالى من العيوب والعروق المعنية والشروخ وبكمية بقدر الامكان متجانس اللون وعند كسره ترى له حبيبات دقيقة مندمجة تامة التبلور ، كما يجب ان يكون من الصنف المعروف نمرة (1) ويلزم اعتماد عينه منه قبل التوريد .</a:t>
            </a:r>
            <a:endParaRPr lang="en-US" sz="1400" b="1" dirty="0">
              <a:latin typeface="Arial" pitchFamily="34" charset="0"/>
            </a:endParaRPr>
          </a:p>
          <a:p>
            <a:pPr rtl="0" eaLnBrk="0" hangingPunct="0"/>
            <a:endParaRPr lang="en-US" sz="1400" b="1" dirty="0">
              <a:latin typeface="Arial" pitchFamily="34" charset="0"/>
            </a:endParaRPr>
          </a:p>
          <a:p>
            <a:pPr rtl="0"/>
            <a:r>
              <a:rPr lang="ar-EG" sz="1400" b="1" dirty="0">
                <a:latin typeface="Arial" pitchFamily="34" charset="0"/>
                <a:cs typeface="Simplified Arabic" pitchFamily="18" charset="-78"/>
              </a:rPr>
              <a:t>ويتم لصق الرخام بمونه مكونه من 350 كجم اسمنت للمتر المكعب من الرمل النظيف وتملأ لحماته بلبانى الاسمنت الابيض الصافى المضاف اليه مسحوق الرخام الأبيض مع إضافة اللون المناسب إذا لزم ، وفى حالة استعمال رخام الهرم تكون مونه اللصق من جزئين (جير وثلاثة اجزاء رمل مع اضافة 100 كجم اسمنت للمتر المكعب ) من هذه الخلطة ، كما يشمل علاوة على ما ذكر تثبيت الكسوة الرخام على الحوائط او البطنيات الكانات بعد تركيب الرخام يلزم وقايته بتغطيته بشكاير فارغة نظيفة ، ووعض الواح خشب عليها او تغطيتها بطبقة كافية من الخيش او الجبس  .</a:t>
            </a:r>
            <a:endParaRPr lang="en-US" sz="1400" b="1" dirty="0">
              <a:latin typeface="Arial" pitchFamily="34" charset="0"/>
              <a:cs typeface="Simplified Arabic" pitchFamily="18" charset="-78"/>
            </a:endParaRPr>
          </a:p>
          <a:p>
            <a:pPr eaLnBrk="0" hangingPunct="0"/>
            <a:endParaRPr lang="en-US" sz="1400" b="1" dirty="0">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ChangeArrowheads="1"/>
          </p:cNvSpPr>
          <p:nvPr/>
        </p:nvSpPr>
        <p:spPr bwMode="auto">
          <a:xfrm>
            <a:off x="5638800" y="381000"/>
            <a:ext cx="4038600" cy="4078039"/>
          </a:xfrm>
          <a:prstGeom prst="rect">
            <a:avLst/>
          </a:prstGeom>
          <a:noFill/>
          <a:ln w="9525">
            <a:noFill/>
            <a:miter lim="800000"/>
            <a:headEnd/>
            <a:tailEnd/>
          </a:ln>
        </p:spPr>
        <p:txBody>
          <a:bodyPr wrap="square">
            <a:spAutoFit/>
          </a:bodyPr>
          <a:lstStyle/>
          <a:p>
            <a:pPr defTabSz="652463" rtl="0" eaLnBrk="0" hangingPunct="0"/>
            <a:r>
              <a:rPr lang="ar-EG" sz="1400" b="1" u="sng" dirty="0">
                <a:latin typeface="Arial" pitchFamily="34" charset="0"/>
                <a:ea typeface="Times New Roman" pitchFamily="18" charset="0"/>
                <a:cs typeface="AF_Unizah"/>
              </a:rPr>
              <a:t>وهناك عدة طرق فنية لتركيب ولصق الرخام .</a:t>
            </a:r>
            <a:endParaRPr lang="en-US" sz="1400" b="1" u="sng" dirty="0">
              <a:latin typeface="Arial" pitchFamily="34" charset="0"/>
              <a:ea typeface="Times New Roman" pitchFamily="18" charset="0"/>
              <a:cs typeface="AF_Unizah"/>
            </a:endParaRPr>
          </a:p>
          <a:p>
            <a:pPr defTabSz="652463" eaLnBrk="0" hangingPunct="0"/>
            <a:r>
              <a:rPr lang="ar-EG" sz="1400" b="1" dirty="0">
                <a:latin typeface="Arial" pitchFamily="34" charset="0"/>
                <a:ea typeface="Times New Roman" pitchFamily="18" charset="0"/>
                <a:cs typeface="Simplified Arabic" pitchFamily="18" charset="-78"/>
              </a:rPr>
              <a:t>1 - بالمونه والسقية .</a:t>
            </a:r>
            <a:endParaRPr lang="en-US" sz="1400" b="1" dirty="0">
              <a:latin typeface="Arial" pitchFamily="34" charset="0"/>
              <a:cs typeface="Times New Roman" pitchFamily="18" charset="0"/>
            </a:endParaRPr>
          </a:p>
          <a:p>
            <a:pPr defTabSz="652463" eaLnBrk="0" hangingPunct="0"/>
            <a:r>
              <a:rPr lang="ar-EG" sz="1400" b="1" dirty="0">
                <a:latin typeface="Arial" pitchFamily="34" charset="0"/>
                <a:cs typeface="Simplified Arabic" pitchFamily="18" charset="-78"/>
              </a:rPr>
              <a:t>2 - بالكانات النحاس أو الألومنيوم .</a:t>
            </a:r>
            <a:endParaRPr lang="en-US" sz="1400" b="1" dirty="0">
              <a:latin typeface="Arial" pitchFamily="34" charset="0"/>
              <a:cs typeface="Times New Roman" pitchFamily="18" charset="0"/>
            </a:endParaRPr>
          </a:p>
          <a:p>
            <a:pPr defTabSz="652463" eaLnBrk="0" hangingPunct="0"/>
            <a:r>
              <a:rPr lang="ar-EG" sz="1400" b="1" dirty="0">
                <a:latin typeface="Arial" pitchFamily="34" charset="0"/>
                <a:cs typeface="Simplified Arabic" pitchFamily="18" charset="-78"/>
              </a:rPr>
              <a:t>3 - بكانات من الحديد المجلفن او الحديد الاسمنت مع عدم اضافة جير .</a:t>
            </a:r>
            <a:endParaRPr lang="en-US" sz="1400" b="1" dirty="0">
              <a:latin typeface="Arial" pitchFamily="34" charset="0"/>
              <a:cs typeface="Times New Roman" pitchFamily="18" charset="0"/>
            </a:endParaRPr>
          </a:p>
          <a:p>
            <a:pPr defTabSz="652463" eaLnBrk="0" hangingPunct="0"/>
            <a:r>
              <a:rPr lang="ar-EG" sz="1400" b="1" dirty="0">
                <a:latin typeface="Arial" pitchFamily="34" charset="0"/>
                <a:cs typeface="Simplified Arabic" pitchFamily="18" charset="-78"/>
              </a:rPr>
              <a:t>4 - بالمسامير الكبيرة والخوابير مع استعمال غطاء مخ طاسة للمسمار .</a:t>
            </a:r>
            <a:endParaRPr lang="en-US" sz="1400" b="1" dirty="0">
              <a:latin typeface="Arial" pitchFamily="34" charset="0"/>
              <a:cs typeface="Times New Roman" pitchFamily="18" charset="0"/>
            </a:endParaRPr>
          </a:p>
          <a:p>
            <a:pPr defTabSz="652463"/>
            <a:r>
              <a:rPr lang="ar-EG" sz="1400" b="1" dirty="0">
                <a:latin typeface="Arial" pitchFamily="34" charset="0"/>
                <a:cs typeface="Times New Roman" pitchFamily="18" charset="0"/>
              </a:rPr>
              <a:t>وبعد تركيب الأرضيات والدرج والحوائط يغطى بالجبس لواقيتها والمحافظة عليها من الاستعمال اثناء عملية البياض او النقاشة والدهانات ويمكن تغطية انوف الدرج بقطع من الخشب المربوط بالجبس لحماية الأنوف من التكسير ثم إزالة هذه الاغطية بعد اتمام المبنى وجلاء الرخام وتلميعة إعداداً للأستعمال .</a:t>
            </a:r>
            <a:endParaRPr lang="en-US" sz="1400" b="1" dirty="0">
              <a:latin typeface="Arial" pitchFamily="34" charset="0"/>
              <a:cs typeface="Times New Roman" pitchFamily="18" charset="0"/>
            </a:endParaRPr>
          </a:p>
          <a:p>
            <a:pPr defTabSz="652463"/>
            <a:r>
              <a:rPr lang="ar-EG" sz="1400" b="1" dirty="0">
                <a:latin typeface="Arial" pitchFamily="34" charset="0"/>
                <a:cs typeface="Times New Roman" pitchFamily="18" charset="0"/>
              </a:rPr>
              <a:t>ويلزم بعد ذلك غسيل الرخام مرتين فى الاسبوع على الأقل بالماء لكى يظل نظيفاً متماسكاً بالمونه التى تم تركيبه عليه .</a:t>
            </a:r>
            <a:endParaRPr lang="en-US" sz="1400" b="1" dirty="0">
              <a:latin typeface="Arial" pitchFamily="34" charset="0"/>
              <a:cs typeface="Times New Roman" pitchFamily="18" charset="0"/>
            </a:endParaRPr>
          </a:p>
          <a:p>
            <a:pPr defTabSz="652463"/>
            <a:r>
              <a:rPr lang="ar-EG" sz="1400" b="1" dirty="0">
                <a:latin typeface="Arial" pitchFamily="34" charset="0"/>
                <a:cs typeface="Times New Roman" pitchFamily="18" charset="0"/>
              </a:rPr>
              <a:t>مع مراعاه اثناء التركيب ان تكون على الميزان والأداة وكمية المونه التى تحتها كافية لدرجة الا يكون اى فاصل هوائى بينها (بخبخة) ، مع مراعاه ملء اللحامات بسقية الأسمنت اللبانى (اسمنت + ماء) .</a:t>
            </a:r>
            <a:endParaRPr lang="en-US" sz="1400" b="1" dirty="0">
              <a:latin typeface="Arial" pitchFamily="34" charset="0"/>
              <a:cs typeface="Times New Roman" pitchFamily="18" charset="0"/>
            </a:endParaRPr>
          </a:p>
          <a:p>
            <a:pPr defTabSz="652463" eaLnBrk="0" hangingPunct="0">
              <a:spcBef>
                <a:spcPct val="50000"/>
              </a:spcBef>
            </a:pPr>
            <a:endParaRPr lang="en-US" sz="1400" b="1" dirty="0">
              <a:latin typeface="Arial" pitchFamily="34" charset="0"/>
              <a:cs typeface="Times New Roman" pitchFamily="18" charset="0"/>
            </a:endParaRPr>
          </a:p>
        </p:txBody>
      </p:sp>
      <p:pic>
        <p:nvPicPr>
          <p:cNvPr id="17411" name="Picture 2" descr="http://www.dalylak.com/images/00001/custimages/233_27.jpg"/>
          <p:cNvPicPr>
            <a:picLocks noChangeAspect="1" noChangeArrowheads="1"/>
          </p:cNvPicPr>
          <p:nvPr/>
        </p:nvPicPr>
        <p:blipFill>
          <a:blip r:embed="rId2" cstate="print"/>
          <a:srcRect l="4362" b="11301"/>
          <a:stretch>
            <a:fillRect/>
          </a:stretch>
        </p:blipFill>
        <p:spPr bwMode="auto">
          <a:xfrm>
            <a:off x="6400800" y="4419600"/>
            <a:ext cx="2362200" cy="1521274"/>
          </a:xfrm>
          <a:prstGeom prst="rect">
            <a:avLst/>
          </a:prstGeom>
          <a:ln w="38100" cap="sq">
            <a:solidFill>
              <a:srgbClr val="000000"/>
            </a:solidFill>
            <a:prstDash val="solid"/>
            <a:miter lim="800000"/>
          </a:ln>
          <a:effectLst>
            <a:outerShdw blurRad="50800" dist="38100" dir="2700000" algn="tl" rotWithShape="0">
              <a:srgbClr val="000000">
                <a:alpha val="0"/>
              </a:srgbClr>
            </a:outerShdw>
          </a:effectLst>
        </p:spPr>
      </p:pic>
      <p:sp>
        <p:nvSpPr>
          <p:cNvPr id="5" name="Rectangle 1"/>
          <p:cNvSpPr>
            <a:spLocks noChangeArrowheads="1"/>
          </p:cNvSpPr>
          <p:nvPr/>
        </p:nvSpPr>
        <p:spPr bwMode="auto">
          <a:xfrm>
            <a:off x="304800" y="228600"/>
            <a:ext cx="5486400" cy="5693866"/>
          </a:xfrm>
          <a:prstGeom prst="rect">
            <a:avLst/>
          </a:prstGeom>
          <a:noFill/>
          <a:ln w="9525">
            <a:noFill/>
            <a:miter lim="800000"/>
            <a:headEnd/>
            <a:tailEnd/>
          </a:ln>
          <a:effectLst/>
        </p:spPr>
        <p:txBody>
          <a:bodyPr wrap="square" anchor="ctr">
            <a:spAutoFit/>
          </a:bodyPr>
          <a:lstStyle/>
          <a:p>
            <a:pPr>
              <a:tabLst>
                <a:tab pos="457200" algn="l"/>
              </a:tabLst>
              <a:defRPr/>
            </a:pPr>
            <a:endParaRPr lang="ar-EG" sz="1400" dirty="0">
              <a:latin typeface="Arial" pitchFamily="34" charset="0"/>
              <a:ea typeface="Times New Roman" pitchFamily="18" charset="0"/>
            </a:endParaRPr>
          </a:p>
          <a:p>
            <a:pPr>
              <a:buFontTx/>
              <a:buChar char="•"/>
              <a:tabLst>
                <a:tab pos="457200" algn="l"/>
              </a:tabLst>
              <a:defRPr/>
            </a:pPr>
            <a:r>
              <a:rPr lang="ar-EG" sz="1400" b="1" dirty="0" smtClean="0">
                <a:ln w="18000">
                  <a:solidFill>
                    <a:srgbClr val="FF0000"/>
                  </a:solidFill>
                  <a:prstDash val="solid"/>
                  <a:miter lim="800000"/>
                </a:ln>
                <a:latin typeface="+mn-lt"/>
                <a:cs typeface="+mn-cs"/>
              </a:rPr>
              <a:t>بعض </a:t>
            </a:r>
            <a:r>
              <a:rPr lang="ar-EG" sz="1400" b="1" dirty="0">
                <a:ln w="18000">
                  <a:solidFill>
                    <a:srgbClr val="FF0000"/>
                  </a:solidFill>
                  <a:prstDash val="solid"/>
                  <a:miter lim="800000"/>
                </a:ln>
                <a:latin typeface="+mn-lt"/>
                <a:cs typeface="+mn-cs"/>
              </a:rPr>
              <a:t>خصائص الرخام:</a:t>
            </a:r>
            <a:endParaRPr lang="en-US" sz="1400" b="1" dirty="0">
              <a:ln w="18000">
                <a:solidFill>
                  <a:schemeClr val="accent2">
                    <a:satMod val="140000"/>
                  </a:schemeClr>
                </a:solidFill>
                <a:prstDash val="solid"/>
                <a:miter lim="800000"/>
              </a:ln>
              <a:latin typeface="Arial" pitchFamily="34" charset="0"/>
              <a:ea typeface="Times New Roman" pitchFamily="18" charset="0"/>
            </a:endParaRPr>
          </a:p>
          <a:p>
            <a:pPr>
              <a:buFontTx/>
              <a:buChar char="•"/>
              <a:tabLst>
                <a:tab pos="457200" algn="l"/>
              </a:tabLst>
              <a:defRPr/>
            </a:pPr>
            <a:r>
              <a:rPr lang="ar-SA" sz="1400" b="1" dirty="0">
                <a:latin typeface="+mn-lt"/>
                <a:cs typeface="+mn-cs"/>
              </a:rPr>
              <a:t>الاختلاف في شكل التموجات أو حجم الحبيبات في الرخام</a:t>
            </a:r>
            <a:r>
              <a:rPr lang="en-US" sz="1400" b="1" dirty="0">
                <a:latin typeface="+mn-lt"/>
                <a:cs typeface="+mn-cs"/>
              </a:rPr>
              <a:t> :</a:t>
            </a:r>
            <a:r>
              <a:rPr lang="ar-SA" sz="1400" dirty="0">
                <a:latin typeface="+mn-lt"/>
                <a:cs typeface="+mn-cs"/>
              </a:rPr>
              <a:t>عند التدقيق النظر في سطح الرخام المصقول يمكن ملاحظة اشكال ك حبيبات او تموجات و هي تختلف في درجة كثافتها و حجمها و طريقة تموجها اما طريقة الحل فكما ذكر سابقا</a:t>
            </a:r>
            <a:r>
              <a:rPr lang="en-US" sz="1400" dirty="0">
                <a:latin typeface="+mn-lt"/>
                <a:cs typeface="+mn-cs"/>
              </a:rPr>
              <a:t> .</a:t>
            </a:r>
          </a:p>
          <a:p>
            <a:pPr eaLnBrk="0" hangingPunct="0">
              <a:buFontTx/>
              <a:buChar char="•"/>
              <a:tabLst>
                <a:tab pos="457200" algn="l"/>
              </a:tabLst>
              <a:defRPr/>
            </a:pPr>
            <a:r>
              <a:rPr lang="ar-SA" sz="1400" b="1" dirty="0">
                <a:latin typeface="Arial" pitchFamily="34" charset="0"/>
                <a:ea typeface="Times New Roman" pitchFamily="18" charset="0"/>
              </a:rPr>
              <a:t>بعض أنواع الرخام و الغرانيت تدهن بمادة زيتية و لون</a:t>
            </a:r>
            <a:r>
              <a:rPr lang="en-US" sz="1400" b="1" dirty="0">
                <a:latin typeface="Arial" pitchFamily="34" charset="0"/>
                <a:ea typeface="Times New Roman" pitchFamily="18" charset="0"/>
              </a:rPr>
              <a:t> </a:t>
            </a:r>
            <a:r>
              <a:rPr lang="ar-SA" sz="1400" b="1" dirty="0">
                <a:latin typeface="Arial" pitchFamily="34" charset="0"/>
                <a:ea typeface="Times New Roman" pitchFamily="18" charset="0"/>
              </a:rPr>
              <a:t>بعد التلميع </a:t>
            </a:r>
            <a:r>
              <a:rPr lang="ar-SA" sz="1400" dirty="0">
                <a:latin typeface="Arial" pitchFamily="34" charset="0"/>
                <a:ea typeface="Times New Roman" pitchFamily="18" charset="0"/>
              </a:rPr>
              <a:t>لتعطي شكل جذاب و لمعان  , طبعا هذه الطبقة اللونية تزول بعد فترة و يبهت لون الرخام بسبب الحرارة والعوامل الجوية , يمكن كشف هذا النوع بطريقة بسيطة عن طريق فرك سطح الرخام مع قيل من الماء و بالتالي سيلاحظ ان اللون غير ثابت</a:t>
            </a:r>
            <a:r>
              <a:rPr lang="en-US" sz="1400" dirty="0">
                <a:latin typeface="Arial" pitchFamily="34" charset="0"/>
                <a:ea typeface="Times New Roman" pitchFamily="18" charset="0"/>
              </a:rPr>
              <a:t>.</a:t>
            </a:r>
            <a:br>
              <a:rPr lang="en-US" sz="1400" dirty="0">
                <a:latin typeface="Arial" pitchFamily="34" charset="0"/>
                <a:ea typeface="Times New Roman" pitchFamily="18" charset="0"/>
              </a:rPr>
            </a:br>
            <a:endParaRPr lang="en-US" sz="1400" dirty="0">
              <a:latin typeface="Arial" pitchFamily="34" charset="0"/>
            </a:endParaRPr>
          </a:p>
          <a:p>
            <a:pPr eaLnBrk="0" hangingPunct="0">
              <a:buFontTx/>
              <a:buChar char="•"/>
              <a:tabLst>
                <a:tab pos="457200" algn="l"/>
              </a:tabLst>
              <a:defRPr/>
            </a:pPr>
            <a:r>
              <a:rPr lang="ar-SA" sz="1400" b="1" dirty="0">
                <a:latin typeface="Arial" pitchFamily="34" charset="0"/>
                <a:ea typeface="Times New Roman" pitchFamily="18" charset="0"/>
              </a:rPr>
              <a:t>بقع اللون</a:t>
            </a:r>
            <a:r>
              <a:rPr lang="en-US" sz="1400" b="1" dirty="0">
                <a:latin typeface="Arial" pitchFamily="34" charset="0"/>
                <a:ea typeface="Times New Roman" pitchFamily="18" charset="0"/>
              </a:rPr>
              <a:t>:</a:t>
            </a:r>
            <a:r>
              <a:rPr lang="en-US" sz="1400" dirty="0">
                <a:latin typeface="Arial" pitchFamily="34" charset="0"/>
                <a:ea typeface="Times New Roman" pitchFamily="18" charset="0"/>
              </a:rPr>
              <a:t> </a:t>
            </a:r>
            <a:r>
              <a:rPr lang="ar-SA" sz="1400" dirty="0">
                <a:latin typeface="Arial" pitchFamily="34" charset="0"/>
                <a:ea typeface="Times New Roman" pitchFamily="18" charset="0"/>
              </a:rPr>
              <a:t>يكون على سطح الرخام أو الغرانيت بقع كبيرة أو صغيرة أفتح أو أغمق من لون الرخام و كأنها بقعة زيت , هذ البقع لا تذهب و سببها تموضع المعادن في الرخام , بعد فرد الرخام على الارض و النظر اليه من جوانب مختلفة انقر على حبات الرخام المبقعة بأصبعك أو قطعة معدنية رربما ستجد أن صوتها مختلف , عادة تكون أقل ثمن من الرخام العادي</a:t>
            </a:r>
            <a:r>
              <a:rPr lang="en-US" sz="1400" dirty="0">
                <a:latin typeface="Arial" pitchFamily="34" charset="0"/>
                <a:ea typeface="Times New Roman" pitchFamily="18" charset="0"/>
              </a:rPr>
              <a:t>.</a:t>
            </a:r>
            <a:endParaRPr lang="en-US" sz="1400" dirty="0">
              <a:latin typeface="Arial" pitchFamily="34" charset="0"/>
            </a:endParaRPr>
          </a:p>
          <a:p>
            <a:pPr eaLnBrk="0" hangingPunct="0">
              <a:buFontTx/>
              <a:buChar char="•"/>
              <a:tabLst>
                <a:tab pos="457200" algn="l"/>
              </a:tabLst>
              <a:defRPr/>
            </a:pPr>
            <a:r>
              <a:rPr lang="ar-SA" sz="1400" dirty="0">
                <a:latin typeface="Arial" pitchFamily="34" charset="0"/>
                <a:ea typeface="Times New Roman" pitchFamily="18" charset="0"/>
              </a:rPr>
              <a:t>اختلاف كبير في اللون ضمن لوح الرخام الواحد أو قطعة الرخام هذه مشكلة شائعة أدفع أقل لمثل هذه القطع</a:t>
            </a:r>
            <a:r>
              <a:rPr lang="en-US" sz="1400" dirty="0">
                <a:latin typeface="Arial" pitchFamily="34" charset="0"/>
                <a:ea typeface="Times New Roman" pitchFamily="18" charset="0"/>
              </a:rPr>
              <a:t>.</a:t>
            </a:r>
            <a:br>
              <a:rPr lang="en-US" sz="1400" dirty="0">
                <a:latin typeface="Arial" pitchFamily="34" charset="0"/>
                <a:ea typeface="Times New Roman" pitchFamily="18" charset="0"/>
              </a:rPr>
            </a:br>
            <a:endParaRPr lang="en-US" sz="1400" dirty="0">
              <a:latin typeface="Arial" pitchFamily="34" charset="0"/>
            </a:endParaRPr>
          </a:p>
          <a:p>
            <a:pPr eaLnBrk="0" hangingPunct="0">
              <a:buFontTx/>
              <a:buChar char="•"/>
              <a:tabLst>
                <a:tab pos="457200" algn="l"/>
              </a:tabLst>
              <a:defRPr/>
            </a:pPr>
            <a:r>
              <a:rPr lang="ar-SA" sz="1400" b="1" dirty="0">
                <a:latin typeface="Arial" pitchFamily="34" charset="0"/>
                <a:ea typeface="Times New Roman" pitchFamily="18" charset="0"/>
              </a:rPr>
              <a:t>التصدع أو التشقق (كرك</a:t>
            </a:r>
            <a:r>
              <a:rPr lang="en-US" sz="1400" b="1" dirty="0">
                <a:latin typeface="Arial" pitchFamily="34" charset="0"/>
                <a:ea typeface="Times New Roman" pitchFamily="18" charset="0"/>
              </a:rPr>
              <a:t>)</a:t>
            </a:r>
            <a:r>
              <a:rPr lang="en-US" sz="1400" dirty="0">
                <a:latin typeface="Arial" pitchFamily="34" charset="0"/>
                <a:ea typeface="Times New Roman" pitchFamily="18" charset="0"/>
              </a:rPr>
              <a:t> </a:t>
            </a:r>
            <a:r>
              <a:rPr lang="ar-SA" sz="1400" dirty="0">
                <a:latin typeface="Arial" pitchFamily="34" charset="0"/>
                <a:ea typeface="Times New Roman" pitchFamily="18" charset="0"/>
              </a:rPr>
              <a:t>اسكب بعض الماء و هو بدوره سيدلك على أماكن التصدع</a:t>
            </a:r>
            <a:r>
              <a:rPr lang="en-US" sz="1400" dirty="0">
                <a:latin typeface="Arial" pitchFamily="34" charset="0"/>
                <a:ea typeface="Times New Roman" pitchFamily="18" charset="0"/>
              </a:rPr>
              <a:t>.</a:t>
            </a:r>
            <a:br>
              <a:rPr lang="en-US" sz="1400" dirty="0">
                <a:latin typeface="Arial" pitchFamily="34" charset="0"/>
                <a:ea typeface="Times New Roman" pitchFamily="18" charset="0"/>
              </a:rPr>
            </a:br>
            <a:endParaRPr lang="en-US" sz="1400" dirty="0">
              <a:latin typeface="Arial" pitchFamily="34" charset="0"/>
            </a:endParaRPr>
          </a:p>
          <a:p>
            <a:pPr eaLnBrk="0" hangingPunct="0">
              <a:buFontTx/>
              <a:buChar char="•"/>
              <a:tabLst>
                <a:tab pos="457200" algn="l"/>
              </a:tabLst>
              <a:defRPr/>
            </a:pPr>
            <a:r>
              <a:rPr lang="ar-SA" sz="1400" b="1" dirty="0">
                <a:latin typeface="Arial" pitchFamily="34" charset="0"/>
                <a:ea typeface="Times New Roman" pitchFamily="18" charset="0"/>
              </a:rPr>
              <a:t>الامتصاص</a:t>
            </a:r>
            <a:r>
              <a:rPr lang="en-US" sz="1400" dirty="0">
                <a:latin typeface="Arial" pitchFamily="34" charset="0"/>
                <a:ea typeface="Times New Roman" pitchFamily="18" charset="0"/>
              </a:rPr>
              <a:t>: </a:t>
            </a:r>
            <a:r>
              <a:rPr lang="ar-SA" sz="1400" dirty="0">
                <a:latin typeface="Arial" pitchFamily="34" charset="0"/>
                <a:ea typeface="Times New Roman" pitchFamily="18" charset="0"/>
              </a:rPr>
              <a:t>بسبب طبيعة الامتصاص للرخام فهو يقوم بامتصاص السوائل كالزيوت و المشروبات , فبل الشراء قم بتجربة بسيطة اسكب بعض من المشروبات الملونة عل سطح الرخام ثم قم بمسحه و تنظيفه , تستطيع بهذه الطريقة البسيطة معرفة قابلية التشرب و الامتصاص</a:t>
            </a:r>
            <a:r>
              <a:rPr lang="en-US" sz="1400" dirty="0">
                <a:latin typeface="Arial" pitchFamily="34" charset="0"/>
                <a:ea typeface="Times New Roman" pitchFamily="18" charset="0"/>
              </a:rPr>
              <a:t> .</a:t>
            </a:r>
            <a:br>
              <a:rPr lang="en-US" sz="1400" dirty="0">
                <a:latin typeface="Arial" pitchFamily="34" charset="0"/>
                <a:ea typeface="Times New Roman" pitchFamily="18" charset="0"/>
              </a:rPr>
            </a:br>
            <a:endParaRPr lang="ar-SA" sz="1400" b="1" dirty="0">
              <a:latin typeface="Arial" pitchFamily="34" charset="0"/>
              <a:ea typeface="Times New Roman" pitchFamily="18" charset="0"/>
            </a:endParaRPr>
          </a:p>
          <a:p>
            <a:pPr eaLnBrk="0" hangingPunct="0">
              <a:tabLst>
                <a:tab pos="457200" algn="l"/>
              </a:tabLst>
              <a:defRPr/>
            </a:pPr>
            <a:r>
              <a:rPr lang="ar-SA" sz="1400" b="1" dirty="0">
                <a:latin typeface="Arial" pitchFamily="34" charset="0"/>
                <a:ea typeface="Times New Roman" pitchFamily="18" charset="0"/>
              </a:rPr>
              <a:t>خشونة الرخام</a:t>
            </a:r>
            <a:r>
              <a:rPr lang="en-US" sz="1400" b="1" dirty="0">
                <a:latin typeface="Arial" pitchFamily="34" charset="0"/>
                <a:ea typeface="Times New Roman" pitchFamily="18" charset="0"/>
              </a:rPr>
              <a:t> :</a:t>
            </a:r>
            <a:r>
              <a:rPr lang="en-US" sz="1400" dirty="0">
                <a:latin typeface="Arial" pitchFamily="34" charset="0"/>
                <a:ea typeface="Times New Roman" pitchFamily="18" charset="0"/>
              </a:rPr>
              <a:t> </a:t>
            </a:r>
            <a:r>
              <a:rPr lang="ar-SA" sz="1400" dirty="0">
                <a:latin typeface="Arial" pitchFamily="34" charset="0"/>
                <a:ea typeface="Times New Roman" pitchFamily="18" charset="0"/>
              </a:rPr>
              <a:t>بعض الرخام يكون سطحه الخارجي خشن تجنب هذا النوع في الرخام الداخلي و الارضيات الداخلية</a:t>
            </a:r>
            <a:r>
              <a:rPr lang="en-US" sz="1400" dirty="0">
                <a:latin typeface="Arial" pitchFamily="34" charset="0"/>
              </a:rPr>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810000" y="0"/>
          <a:ext cx="5867400" cy="3615202"/>
        </p:xfrm>
        <a:graphic>
          <a:graphicData uri="http://schemas.openxmlformats.org/drawingml/2006/table">
            <a:tbl>
              <a:tblPr rtl="1" firstRow="1" bandRow="1">
                <a:tableStyleId>{5940675A-B579-460E-94D1-54222C63F5DA}</a:tableStyleId>
              </a:tblPr>
              <a:tblGrid>
                <a:gridCol w="2834971"/>
                <a:gridCol w="3032429"/>
              </a:tblGrid>
              <a:tr h="323362">
                <a:tc>
                  <a:txBody>
                    <a:bodyPr/>
                    <a:lstStyle/>
                    <a:p>
                      <a:pPr algn="r" rtl="1"/>
                      <a:r>
                        <a:rPr lang="ar-EG" sz="1400" b="1" dirty="0" smtClean="0">
                          <a:solidFill>
                            <a:schemeClr val="accent2">
                              <a:lumMod val="75000"/>
                            </a:schemeClr>
                          </a:solidFill>
                        </a:rPr>
                        <a:t>مميزات الرخام </a:t>
                      </a:r>
                      <a:endParaRPr lang="ar-EG" sz="1400" b="1" dirty="0">
                        <a:solidFill>
                          <a:schemeClr val="accent2">
                            <a:lumMod val="75000"/>
                          </a:schemeClr>
                        </a:solidFill>
                      </a:endParaRPr>
                    </a:p>
                  </a:txBody>
                  <a:tcPr/>
                </a:tc>
                <a:tc>
                  <a:txBody>
                    <a:bodyPr/>
                    <a:lstStyle/>
                    <a:p>
                      <a:pPr algn="r" rtl="1"/>
                      <a:r>
                        <a:rPr lang="ar-EG" sz="1400" b="1" dirty="0" smtClean="0">
                          <a:solidFill>
                            <a:schemeClr val="accent2">
                              <a:lumMod val="75000"/>
                            </a:schemeClr>
                          </a:solidFill>
                        </a:rPr>
                        <a:t>عيوب الرخام</a:t>
                      </a:r>
                      <a:endParaRPr lang="ar-EG" sz="1400" b="1" dirty="0">
                        <a:solidFill>
                          <a:schemeClr val="accent2">
                            <a:lumMod val="75000"/>
                          </a:schemeClr>
                        </a:solidFill>
                      </a:endParaRPr>
                    </a:p>
                  </a:txBody>
                  <a:tcPr/>
                </a:tc>
              </a:tr>
              <a:tr h="2953238">
                <a:tc>
                  <a:txBody>
                    <a:bodyPr/>
                    <a:lstStyle/>
                    <a:p>
                      <a:pPr algn="r" rtl="1"/>
                      <a:r>
                        <a:rPr lang="ar-EG" sz="1400" dirty="0" smtClean="0"/>
                        <a:t>1-رخيص نسبيا(محلى)</a:t>
                      </a:r>
                    </a:p>
                    <a:p>
                      <a:pPr algn="r" rtl="1"/>
                      <a:r>
                        <a:rPr lang="ar-EG" sz="1400" dirty="0" smtClean="0"/>
                        <a:t>2-يتميز بنعومة الأسطح</a:t>
                      </a:r>
                    </a:p>
                    <a:p>
                      <a:pPr algn="r" rtl="1"/>
                      <a:r>
                        <a:rPr lang="ar-EG" sz="1400" dirty="0" smtClean="0"/>
                        <a:t>3-مقاومة</a:t>
                      </a:r>
                      <a:r>
                        <a:rPr lang="ar-EG" sz="1400" baseline="0" dirty="0" smtClean="0"/>
                        <a:t> عالية للاحتكاك</a:t>
                      </a:r>
                    </a:p>
                    <a:p>
                      <a:pPr algn="r" rtl="1"/>
                      <a:r>
                        <a:rPr lang="ar-EG" sz="1400" baseline="0" dirty="0" smtClean="0"/>
                        <a:t>4- لا تلتصق به الأوساخ</a:t>
                      </a:r>
                    </a:p>
                    <a:p>
                      <a:pPr algn="r" rtl="1"/>
                      <a:r>
                        <a:rPr lang="ar-EG" sz="1400" baseline="0" dirty="0" smtClean="0"/>
                        <a:t>5-صحى وأمن</a:t>
                      </a:r>
                    </a:p>
                    <a:p>
                      <a:pPr algn="r" rtl="1"/>
                      <a:r>
                        <a:rPr lang="ar-EG" sz="1400" baseline="0" dirty="0" smtClean="0"/>
                        <a:t>6- متعدد الألوان</a:t>
                      </a:r>
                    </a:p>
                    <a:p>
                      <a:pPr algn="r" rtl="1"/>
                      <a:r>
                        <a:rPr lang="ar-EG" sz="1400" baseline="0" dirty="0" smtClean="0"/>
                        <a:t>7- سهل التنظيف</a:t>
                      </a:r>
                    </a:p>
                    <a:p>
                      <a:pPr algn="r" rtl="1"/>
                      <a:r>
                        <a:rPr lang="ar-EG" sz="1400" baseline="0" dirty="0" smtClean="0"/>
                        <a:t>8- مقاوم للبرى والتآكل</a:t>
                      </a:r>
                    </a:p>
                    <a:p>
                      <a:pPr algn="r" rtl="1"/>
                      <a:r>
                        <a:rPr lang="ar-EG" sz="1400" baseline="0" dirty="0" smtClean="0"/>
                        <a:t>9-سعره غالى ولكنه معمرويمكن تلميعه بعد عدة سنوات فيبدو وكأنه جديد تماماعن طريق الجلى(مستورد)</a:t>
                      </a:r>
                    </a:p>
                    <a:p>
                      <a:pPr algn="r" rtl="1"/>
                      <a:r>
                        <a:rPr lang="ar-EG" sz="1400" baseline="0" dirty="0" smtClean="0"/>
                        <a:t>10-مناسب للاوت دور واللاندسكيب(مصرى)</a:t>
                      </a:r>
                    </a:p>
                    <a:p>
                      <a:pPr algn="r" rtl="1"/>
                      <a:r>
                        <a:rPr lang="ar-EG" sz="1400" baseline="0" dirty="0" smtClean="0"/>
                        <a:t>11- يمكن عمل سجادةبالرخام حيث يتم تركيبه بقطع رخامية صغيرة ومتعددة الألوان</a:t>
                      </a:r>
                    </a:p>
                    <a:p>
                      <a:pPr algn="r" rtl="1"/>
                      <a:endParaRPr lang="ar-EG" sz="1400" baseline="0" dirty="0" smtClean="0"/>
                    </a:p>
                  </a:txBody>
                  <a:tcPr/>
                </a:tc>
                <a:tc>
                  <a:txBody>
                    <a:bodyPr/>
                    <a:lstStyle/>
                    <a:p>
                      <a:pPr algn="r" rtl="1"/>
                      <a:r>
                        <a:rPr lang="ar-EG" sz="1400" dirty="0" smtClean="0"/>
                        <a:t>1-ضعيف وقابل للتسوس</a:t>
                      </a:r>
                    </a:p>
                    <a:p>
                      <a:pPr algn="r" rtl="1"/>
                      <a:r>
                        <a:rPr lang="ar-EG" sz="1400" dirty="0" smtClean="0"/>
                        <a:t>2-تكثر به عروق الطين</a:t>
                      </a:r>
                    </a:p>
                    <a:p>
                      <a:pPr algn="r" rtl="1"/>
                      <a:r>
                        <a:rPr lang="ar-EG" sz="1400" dirty="0" smtClean="0"/>
                        <a:t>3- امتصاصه للماء مرتفع نسبيا</a:t>
                      </a:r>
                    </a:p>
                    <a:p>
                      <a:pPr algn="r" rtl="1"/>
                      <a:r>
                        <a:rPr lang="ar-EG" sz="1400" dirty="0" smtClean="0"/>
                        <a:t>4-لا يستخدم الا فى حدود معينة</a:t>
                      </a:r>
                    </a:p>
                    <a:p>
                      <a:pPr algn="r" rtl="1"/>
                      <a:r>
                        <a:rPr lang="ar-EG" sz="1400" dirty="0" smtClean="0"/>
                        <a:t>5- بعض</a:t>
                      </a:r>
                      <a:r>
                        <a:rPr lang="ar-EG" sz="1400" baseline="0" dirty="0" smtClean="0"/>
                        <a:t> الرخام يكون سطحه الخارجى خشن ولذلك يجب تجنب هذا النوع فى الارضيات الداخلية </a:t>
                      </a:r>
                    </a:p>
                    <a:p>
                      <a:pPr algn="r" rtl="1"/>
                      <a:r>
                        <a:rPr lang="ar-EG" sz="1400" baseline="0" dirty="0" smtClean="0"/>
                        <a:t>6- يتغير ويتاثر تاثرا شديد بالعوامل الجوية ويتغير لونه من أشعة الشمس بشكل عجيب باستثناء الرخام الايطالى.</a:t>
                      </a:r>
                    </a:p>
                    <a:p>
                      <a:pPr algn="r" rtl="1"/>
                      <a:r>
                        <a:rPr lang="ar-EG" sz="1400" baseline="0" dirty="0" smtClean="0"/>
                        <a:t>7- يتأثر بالدهون والبقع</a:t>
                      </a:r>
                    </a:p>
                    <a:p>
                      <a:pPr algn="r" rtl="1"/>
                      <a:r>
                        <a:rPr lang="ar-EG" sz="1400" baseline="0" dirty="0" smtClean="0"/>
                        <a:t>8- يجب الايصل اليه أى منظف حامضى أوعصائر غازية وخاصة الأمونيا</a:t>
                      </a:r>
                      <a:endParaRPr lang="ar-EG" sz="1400" dirty="0"/>
                    </a:p>
                  </a:txBody>
                  <a:tcPr/>
                </a:tc>
              </a:tr>
            </a:tbl>
          </a:graphicData>
        </a:graphic>
      </p:graphicFrame>
      <p:sp>
        <p:nvSpPr>
          <p:cNvPr id="3" name="Rectangle 2"/>
          <p:cNvSpPr/>
          <p:nvPr/>
        </p:nvSpPr>
        <p:spPr>
          <a:xfrm>
            <a:off x="0" y="0"/>
            <a:ext cx="3810000" cy="954107"/>
          </a:xfrm>
          <a:prstGeom prst="rect">
            <a:avLst/>
          </a:prstGeom>
        </p:spPr>
        <p:txBody>
          <a:bodyPr wrap="square">
            <a:spAutoFit/>
          </a:bodyPr>
          <a:lstStyle/>
          <a:p>
            <a:pPr fontAlgn="auto">
              <a:spcBef>
                <a:spcPts val="0"/>
              </a:spcBef>
              <a:spcAft>
                <a:spcPts val="0"/>
              </a:spcAft>
              <a:defRPr/>
            </a:pPr>
            <a:r>
              <a:rPr lang="ar-SA" sz="1400" b="1" dirty="0">
                <a:latin typeface="+mn-lt"/>
                <a:cs typeface="+mn-cs"/>
              </a:rPr>
              <a:t>أسعاره</a:t>
            </a:r>
            <a:r>
              <a:rPr lang="en-US" sz="1400" b="1" dirty="0">
                <a:latin typeface="+mn-lt"/>
                <a:cs typeface="+mn-cs"/>
              </a:rPr>
              <a:t/>
            </a:r>
            <a:br>
              <a:rPr lang="en-US" sz="1400" b="1" dirty="0">
                <a:latin typeface="+mn-lt"/>
                <a:cs typeface="+mn-cs"/>
              </a:rPr>
            </a:br>
            <a:r>
              <a:rPr lang="ar-SA" sz="1400" b="1" dirty="0">
                <a:latin typeface="+mn-lt"/>
                <a:cs typeface="+mn-cs"/>
              </a:rPr>
              <a:t>حسب بلده و ندرته و شكله ومعالجته و جودته</a:t>
            </a:r>
            <a:r>
              <a:rPr lang="en-US" sz="1400" b="1" dirty="0">
                <a:latin typeface="+mn-lt"/>
                <a:cs typeface="+mn-cs"/>
              </a:rPr>
              <a:t> </a:t>
            </a:r>
            <a:br>
              <a:rPr lang="en-US" sz="1400" b="1" dirty="0">
                <a:latin typeface="+mn-lt"/>
                <a:cs typeface="+mn-cs"/>
              </a:rPr>
            </a:br>
            <a:r>
              <a:rPr lang="ar-SA" sz="1400" b="1" dirty="0">
                <a:latin typeface="+mn-lt"/>
                <a:cs typeface="+mn-cs"/>
              </a:rPr>
              <a:t>يبدا من 250 جنيه والجيد منه ممكن 450 ويصل حتى4000 جنيه فى بعض الانواع</a:t>
            </a:r>
            <a:r>
              <a:rPr lang="en-US" sz="1400" b="1" dirty="0">
                <a:latin typeface="+mn-lt"/>
                <a:cs typeface="+mn-cs"/>
              </a:rPr>
              <a:t> </a:t>
            </a:r>
            <a:endParaRPr lang="ar-EG" sz="1400" b="1" dirty="0">
              <a:latin typeface="+mn-lt"/>
              <a:cs typeface="+mn-cs"/>
            </a:endParaRPr>
          </a:p>
        </p:txBody>
      </p:sp>
      <p:sp>
        <p:nvSpPr>
          <p:cNvPr id="4" name="Rectangle 3"/>
          <p:cNvSpPr/>
          <p:nvPr/>
        </p:nvSpPr>
        <p:spPr>
          <a:xfrm>
            <a:off x="4648200" y="3657600"/>
            <a:ext cx="5257800" cy="954107"/>
          </a:xfrm>
          <a:prstGeom prst="rect">
            <a:avLst/>
          </a:prstGeom>
        </p:spPr>
        <p:txBody>
          <a:bodyPr wrap="square">
            <a:spAutoFit/>
          </a:bodyPr>
          <a:lstStyle/>
          <a:p>
            <a:r>
              <a:rPr lang="ar-EG" sz="1400" b="1" dirty="0" smtClean="0">
                <a:latin typeface="Arial" pitchFamily="34" charset="0"/>
                <a:ea typeface="Arial Unicode MS" pitchFamily="34" charset="-128"/>
              </a:rPr>
              <a:t>2- يتم نقل بلوكات الرخام و الجرانيت من </a:t>
            </a:r>
            <a:endParaRPr lang="en-US" sz="1400" b="1" dirty="0" smtClean="0">
              <a:latin typeface="Arial" pitchFamily="34" charset="0"/>
              <a:ea typeface="Arial Unicode MS" pitchFamily="34" charset="-128"/>
            </a:endParaRPr>
          </a:p>
          <a:p>
            <a:r>
              <a:rPr lang="ar-EG" sz="1400" b="1" dirty="0" smtClean="0">
                <a:latin typeface="Arial" pitchFamily="34" charset="0"/>
                <a:ea typeface="Arial Unicode MS" pitchFamily="34" charset="-128"/>
              </a:rPr>
              <a:t>المحاجر للمصنع . _ يتم وضع بلوك الرخام أو الجرانيت على المنشار ليتم تقطيعها الى طولات تتراوح </a:t>
            </a:r>
            <a:r>
              <a:rPr lang="ar-EG" sz="1400" b="1" dirty="0">
                <a:latin typeface="Arial" pitchFamily="34" charset="0"/>
                <a:ea typeface="Arial Unicode MS" pitchFamily="34" charset="-128"/>
              </a:rPr>
              <a:t> </a:t>
            </a:r>
            <a:r>
              <a:rPr lang="ar-EG" sz="1400" b="1" dirty="0" smtClean="0">
                <a:latin typeface="Arial" pitchFamily="34" charset="0"/>
                <a:ea typeface="Arial Unicode MS" pitchFamily="34" charset="-128"/>
              </a:rPr>
              <a:t>ابعادها من 2.5 * 2.5 م و تزن حتى 30- 40 </a:t>
            </a:r>
            <a:endParaRPr lang="en-US" sz="1400" b="1" dirty="0" smtClean="0">
              <a:latin typeface="Arial" pitchFamily="34" charset="0"/>
              <a:ea typeface="Arial Unicode MS" pitchFamily="34" charset="-128"/>
            </a:endParaRPr>
          </a:p>
          <a:p>
            <a:r>
              <a:rPr lang="ar-EG" sz="1400" b="1" dirty="0" smtClean="0">
                <a:latin typeface="Arial" pitchFamily="34" charset="0"/>
                <a:ea typeface="Arial Unicode MS" pitchFamily="34" charset="-128"/>
              </a:rPr>
              <a:t>طن و تأخذ هذه المرحلة من 4 – 6 ساعات </a:t>
            </a:r>
            <a:r>
              <a:rPr lang="ar-EG" sz="1400" b="1" dirty="0">
                <a:latin typeface="Arial" pitchFamily="34" charset="0"/>
                <a:ea typeface="Arial Unicode MS" pitchFamily="34" charset="-128"/>
              </a:rPr>
              <a:t> </a:t>
            </a:r>
            <a:r>
              <a:rPr lang="ar-EG" sz="1400" b="1" dirty="0" smtClean="0">
                <a:latin typeface="Arial" pitchFamily="34" charset="0"/>
                <a:ea typeface="Arial Unicode MS" pitchFamily="34" charset="-128"/>
              </a:rPr>
              <a:t>فى ارخام والى 2 – 3 أيام فى الجرانيت . </a:t>
            </a:r>
          </a:p>
        </p:txBody>
      </p:sp>
      <p:sp>
        <p:nvSpPr>
          <p:cNvPr id="5" name="Rectangle 4"/>
          <p:cNvSpPr/>
          <p:nvPr/>
        </p:nvSpPr>
        <p:spPr>
          <a:xfrm>
            <a:off x="4953000" y="4648200"/>
            <a:ext cx="4953000" cy="738664"/>
          </a:xfrm>
          <a:prstGeom prst="rect">
            <a:avLst/>
          </a:prstGeom>
        </p:spPr>
        <p:txBody>
          <a:bodyPr>
            <a:spAutoFit/>
          </a:bodyPr>
          <a:lstStyle/>
          <a:p>
            <a:r>
              <a:rPr lang="ar-EG" sz="1400" b="1" dirty="0">
                <a:latin typeface="Arial" pitchFamily="34" charset="0"/>
              </a:rPr>
              <a:t>- </a:t>
            </a:r>
            <a:r>
              <a:rPr lang="ar-SA" sz="1400" b="1" dirty="0">
                <a:latin typeface="Arial" pitchFamily="34" charset="0"/>
              </a:rPr>
              <a:t>يستخرج الرخام مكعبات كبيرة يتم نشرها الى قطع بقياس 2 * 1,5 متر وبسمك يتراوح بين 2 و 4 سم وتدمًغ الصفائح التابعة للمكعب الواحد بأرقام متسلسلة, حفاظاً على وحدة اللون عند استخدام الرخام</a:t>
            </a:r>
            <a:endParaRPr lang="ar-EG" sz="1400" b="1" dirty="0">
              <a:latin typeface="Arial" pitchFamily="34" charset="0"/>
            </a:endParaRPr>
          </a:p>
        </p:txBody>
      </p:sp>
      <p:sp>
        <p:nvSpPr>
          <p:cNvPr id="6" name="Rectangle 2"/>
          <p:cNvSpPr>
            <a:spLocks noChangeArrowheads="1"/>
          </p:cNvSpPr>
          <p:nvPr/>
        </p:nvSpPr>
        <p:spPr bwMode="auto">
          <a:xfrm>
            <a:off x="0" y="1852235"/>
            <a:ext cx="3756025" cy="1815882"/>
          </a:xfrm>
          <a:prstGeom prst="rect">
            <a:avLst/>
          </a:prstGeom>
          <a:noFill/>
          <a:ln w="9525">
            <a:noFill/>
            <a:miter lim="800000"/>
            <a:headEnd/>
            <a:tailEnd/>
          </a:ln>
        </p:spPr>
        <p:txBody>
          <a:bodyPr wrap="square">
            <a:spAutoFit/>
          </a:bodyPr>
          <a:lstStyle/>
          <a:p>
            <a:r>
              <a:rPr lang="en-US" sz="1400" dirty="0"/>
              <a:t/>
            </a:r>
            <a:br>
              <a:rPr lang="en-US" sz="1400" dirty="0"/>
            </a:br>
            <a:endParaRPr lang="ar-EG" sz="1400" dirty="0"/>
          </a:p>
          <a:p>
            <a:endParaRPr lang="ar-EG" sz="1400" dirty="0"/>
          </a:p>
          <a:p>
            <a:r>
              <a:rPr lang="ar-SA" sz="1400" dirty="0"/>
              <a:t>وقد أخذ الجرانيت المصرى شهرة عالمية حيث كانت المسلة المصرية </a:t>
            </a:r>
            <a:endParaRPr lang="en-US" sz="1400" dirty="0"/>
          </a:p>
          <a:p>
            <a:r>
              <a:rPr lang="ar-SA" sz="1400" dirty="0"/>
              <a:t>التى نقلت إلى باريس أكبر إعلان عن الجرانيت المصرى وألوانه الأحمر</a:t>
            </a:r>
            <a:endParaRPr lang="en-US" sz="1400" dirty="0"/>
          </a:p>
          <a:p>
            <a:r>
              <a:rPr lang="ar-SA" sz="1400" dirty="0"/>
              <a:t> والأسود والرمادى</a:t>
            </a:r>
            <a:r>
              <a:rPr lang="en-US" sz="1400" dirty="0"/>
              <a:t> </a:t>
            </a:r>
            <a:r>
              <a:rPr lang="ar-SA" sz="1400" dirty="0"/>
              <a:t>وهو موجود بكثرة فى أسوان</a:t>
            </a:r>
            <a:r>
              <a:rPr lang="en-US" sz="1400" dirty="0"/>
              <a:t> </a:t>
            </a:r>
            <a:r>
              <a:rPr lang="en-US" sz="1400" dirty="0" smtClean="0"/>
              <a:t>.</a:t>
            </a:r>
            <a:endParaRPr lang="ar-EG" sz="1400" dirty="0"/>
          </a:p>
        </p:txBody>
      </p:sp>
      <p:sp>
        <p:nvSpPr>
          <p:cNvPr id="7" name="Rectangle 6"/>
          <p:cNvSpPr/>
          <p:nvPr/>
        </p:nvSpPr>
        <p:spPr>
          <a:xfrm>
            <a:off x="0" y="990600"/>
            <a:ext cx="3679428" cy="1384995"/>
          </a:xfrm>
          <a:prstGeom prst="rect">
            <a:avLst/>
          </a:prstGeom>
        </p:spPr>
        <p:txBody>
          <a:bodyPr wrap="square">
            <a:spAutoFit/>
          </a:bodyPr>
          <a:lstStyle/>
          <a:p>
            <a:pPr fontAlgn="auto">
              <a:spcBef>
                <a:spcPts val="0"/>
              </a:spcBef>
              <a:spcAft>
                <a:spcPts val="0"/>
              </a:spcAft>
              <a:defRPr/>
            </a:pPr>
            <a:r>
              <a:rPr lang="ar-EG" sz="1400" b="1" dirty="0">
                <a:ln w="12700">
                  <a:solidFill>
                    <a:schemeClr val="tx2">
                      <a:satMod val="155000"/>
                    </a:schemeClr>
                  </a:solidFill>
                  <a:prstDash val="solid"/>
                </a:ln>
                <a:effectLst>
                  <a:outerShdw blurRad="41275" dist="20320" dir="1800000" algn="tl" rotWithShape="0">
                    <a:srgbClr val="000000">
                      <a:alpha val="40000"/>
                    </a:srgbClr>
                  </a:outerShdw>
                </a:effectLst>
                <a:latin typeface="+mn-lt"/>
                <a:cs typeface="+mn-cs"/>
              </a:rPr>
              <a:t>1-2-الجرانيت</a:t>
            </a:r>
            <a:r>
              <a:rPr lang="ar-EG" sz="1400" b="1" dirty="0">
                <a:latin typeface="+mn-lt"/>
                <a:cs typeface="+mn-cs"/>
              </a:rPr>
              <a:t>:</a:t>
            </a:r>
            <a:r>
              <a:rPr lang="en-US" sz="1400" dirty="0">
                <a:latin typeface="+mn-lt"/>
                <a:cs typeface="+mn-cs"/>
              </a:rPr>
              <a:t/>
            </a:r>
            <a:br>
              <a:rPr lang="en-US" sz="1400" dirty="0">
                <a:latin typeface="+mn-lt"/>
                <a:cs typeface="+mn-cs"/>
              </a:rPr>
            </a:br>
            <a:r>
              <a:rPr lang="ar-SA" sz="1400" dirty="0">
                <a:latin typeface="+mn-lt"/>
                <a:cs typeface="+mn-cs"/>
              </a:rPr>
              <a:t>ينقسم الجرانيت المستخدم في غزة إلى عدة أقسام يرجع الفرق فيما بينهما بشكل أساسي إلى اللون </a:t>
            </a:r>
            <a:endParaRPr lang="en-US" sz="1400" dirty="0">
              <a:latin typeface="+mn-lt"/>
              <a:cs typeface="+mn-cs"/>
            </a:endParaRPr>
          </a:p>
          <a:p>
            <a:pPr fontAlgn="auto">
              <a:spcBef>
                <a:spcPts val="0"/>
              </a:spcBef>
              <a:spcAft>
                <a:spcPts val="0"/>
              </a:spcAft>
              <a:defRPr/>
            </a:pPr>
            <a:r>
              <a:rPr lang="ar-SA" sz="1400" dirty="0">
                <a:latin typeface="+mn-lt"/>
                <a:cs typeface="+mn-cs"/>
              </a:rPr>
              <a:t>والمظهر الجمالي , بالإضافة إلى عدة عوامل أخرى منها مدى مقاومة الجرانيت للبري والتآكل , </a:t>
            </a:r>
            <a:endParaRPr lang="en-US" sz="1400" dirty="0">
              <a:latin typeface="+mn-lt"/>
              <a:cs typeface="+mn-cs"/>
            </a:endParaRPr>
          </a:p>
          <a:p>
            <a:pPr fontAlgn="auto">
              <a:spcBef>
                <a:spcPts val="0"/>
              </a:spcBef>
              <a:spcAft>
                <a:spcPts val="0"/>
              </a:spcAft>
              <a:defRPr/>
            </a:pPr>
            <a:r>
              <a:rPr lang="ar-SA" sz="1400" dirty="0">
                <a:latin typeface="+mn-lt"/>
                <a:cs typeface="+mn-cs"/>
              </a:rPr>
              <a:t>وصلابته , وامتصاصه للماء</a:t>
            </a:r>
            <a:r>
              <a:rPr lang="en-US" sz="1400" dirty="0">
                <a:latin typeface="+mn-lt"/>
                <a:cs typeface="+mn-cs"/>
              </a:rPr>
              <a:t>.</a:t>
            </a:r>
            <a:endParaRPr lang="ar-EG" sz="1400" dirty="0">
              <a:latin typeface="+mn-lt"/>
              <a:cs typeface="+mn-cs"/>
            </a:endParaRPr>
          </a:p>
        </p:txBody>
      </p:sp>
      <p:sp>
        <p:nvSpPr>
          <p:cNvPr id="8" name="Rectangle 7"/>
          <p:cNvSpPr/>
          <p:nvPr/>
        </p:nvSpPr>
        <p:spPr>
          <a:xfrm>
            <a:off x="0" y="3733800"/>
            <a:ext cx="4791075" cy="3108543"/>
          </a:xfrm>
          <a:prstGeom prst="rect">
            <a:avLst/>
          </a:prstGeom>
        </p:spPr>
        <p:txBody>
          <a:bodyPr wrap="square">
            <a:spAutoFit/>
          </a:bodyPr>
          <a:lstStyle/>
          <a:p>
            <a:pPr rtl="0" fontAlgn="auto">
              <a:spcBef>
                <a:spcPts val="0"/>
              </a:spcBef>
              <a:spcAft>
                <a:spcPts val="0"/>
              </a:spcAft>
              <a:defRPr/>
            </a:pPr>
            <a:r>
              <a:rPr lang="ar-SA" sz="1400" b="1" u="sng" dirty="0" smtClean="0">
                <a:latin typeface="Arial" pitchFamily="34" charset="0"/>
                <a:cs typeface="+mn-cs"/>
              </a:rPr>
              <a:t>أنواع الجرانيت</a:t>
            </a:r>
            <a:r>
              <a:rPr lang="en-US" sz="1400" b="1" u="sng" dirty="0" smtClean="0">
                <a:latin typeface="Arial" pitchFamily="34" charset="0"/>
                <a:cs typeface="+mn-cs"/>
              </a:rPr>
              <a:t>:-</a:t>
            </a:r>
            <a:endParaRPr lang="ar-EG" sz="1400" b="1" u="sng" dirty="0">
              <a:latin typeface="Arial" pitchFamily="34" charset="0"/>
              <a:cs typeface="+mn-cs"/>
            </a:endParaRPr>
          </a:p>
          <a:p>
            <a:pPr fontAlgn="auto">
              <a:spcBef>
                <a:spcPts val="0"/>
              </a:spcBef>
              <a:spcAft>
                <a:spcPts val="0"/>
              </a:spcAft>
              <a:defRPr/>
            </a:pPr>
            <a:r>
              <a:rPr lang="en-US" sz="1400" dirty="0">
                <a:latin typeface="+mn-lt"/>
                <a:cs typeface="+mn-cs"/>
              </a:rPr>
              <a:t>1- </a:t>
            </a:r>
            <a:r>
              <a:rPr lang="ar-SA" sz="1400" dirty="0">
                <a:latin typeface="+mn-lt"/>
                <a:cs typeface="+mn-cs"/>
              </a:rPr>
              <a:t>روزابيتا: وهو من أرخص وأشهر أنواع الجرانيت المستخدمة في غزة</a:t>
            </a:r>
            <a:endParaRPr lang="ar-EG" sz="1400" dirty="0">
              <a:latin typeface="+mn-lt"/>
              <a:cs typeface="+mn-cs"/>
            </a:endParaRPr>
          </a:p>
          <a:p>
            <a:pPr fontAlgn="auto">
              <a:spcBef>
                <a:spcPts val="0"/>
              </a:spcBef>
              <a:spcAft>
                <a:spcPts val="0"/>
              </a:spcAft>
              <a:defRPr/>
            </a:pPr>
            <a:r>
              <a:rPr lang="ar-SA" sz="1400" dirty="0">
                <a:latin typeface="+mn-lt"/>
                <a:cs typeface="+mn-cs"/>
              </a:rPr>
              <a:t>ويمكن اعتباره أكثرها استخداماً. ولونه أسود منقش بالأبيض أو البني</a:t>
            </a:r>
            <a:r>
              <a:rPr lang="en-US" sz="1400" dirty="0">
                <a:latin typeface="+mn-lt"/>
                <a:cs typeface="+mn-cs"/>
              </a:rPr>
              <a:t>.</a:t>
            </a:r>
            <a:br>
              <a:rPr lang="en-US" sz="1400" dirty="0">
                <a:latin typeface="+mn-lt"/>
                <a:cs typeface="+mn-cs"/>
              </a:rPr>
            </a:br>
            <a:r>
              <a:rPr lang="en-US" sz="1400" dirty="0">
                <a:latin typeface="+mn-lt"/>
                <a:cs typeface="+mn-cs"/>
              </a:rPr>
              <a:t>2- </a:t>
            </a:r>
            <a:r>
              <a:rPr lang="ar-SA" sz="1400" dirty="0">
                <a:latin typeface="+mn-lt"/>
                <a:cs typeface="+mn-cs"/>
              </a:rPr>
              <a:t>أورز: لونه أسود , ويستخدم في المطابخ,وفي الأسطح المعرضة للأملاح والأحماض</a:t>
            </a:r>
            <a:endParaRPr lang="ar-EG" sz="1400" dirty="0">
              <a:latin typeface="+mn-lt"/>
              <a:cs typeface="+mn-cs"/>
            </a:endParaRPr>
          </a:p>
          <a:p>
            <a:pPr fontAlgn="auto">
              <a:spcBef>
                <a:spcPts val="0"/>
              </a:spcBef>
              <a:spcAft>
                <a:spcPts val="0"/>
              </a:spcAft>
              <a:defRPr/>
            </a:pPr>
            <a:r>
              <a:rPr lang="ar-SA" sz="1400" dirty="0">
                <a:latin typeface="+mn-lt"/>
                <a:cs typeface="+mn-cs"/>
              </a:rPr>
              <a:t>,ويكون وجهاً نهائياً</a:t>
            </a:r>
            <a:r>
              <a:rPr lang="en-US" sz="1400" dirty="0">
                <a:latin typeface="+mn-lt"/>
                <a:cs typeface="+mn-cs"/>
              </a:rPr>
              <a:t>.</a:t>
            </a:r>
            <a:br>
              <a:rPr lang="en-US" sz="1400" dirty="0">
                <a:latin typeface="+mn-lt"/>
                <a:cs typeface="+mn-cs"/>
              </a:rPr>
            </a:br>
            <a:r>
              <a:rPr lang="en-US" sz="1400" dirty="0">
                <a:latin typeface="+mn-lt"/>
                <a:cs typeface="+mn-cs"/>
              </a:rPr>
              <a:t>3- </a:t>
            </a:r>
            <a:r>
              <a:rPr lang="ar-SA" sz="1400" dirty="0">
                <a:latin typeface="+mn-lt"/>
                <a:cs typeface="+mn-cs"/>
              </a:rPr>
              <a:t>تايجر: لونه كلون الأورز تماماً,ويكثر استخدامه في المطابخ أو مختبرات المدارس والجامعات </a:t>
            </a:r>
            <a:endParaRPr lang="ar-EG" sz="1400" dirty="0">
              <a:latin typeface="+mn-lt"/>
              <a:cs typeface="+mn-cs"/>
            </a:endParaRPr>
          </a:p>
          <a:p>
            <a:pPr fontAlgn="auto">
              <a:spcBef>
                <a:spcPts val="0"/>
              </a:spcBef>
              <a:spcAft>
                <a:spcPts val="0"/>
              </a:spcAft>
              <a:defRPr/>
            </a:pPr>
            <a:r>
              <a:rPr lang="ar-SA" sz="1400" dirty="0">
                <a:latin typeface="+mn-lt"/>
                <a:cs typeface="+mn-cs"/>
              </a:rPr>
              <a:t>, حيث يتميز بمقاومته للأحماض والمواد الكيميائية بدرجة عالية</a:t>
            </a:r>
            <a:r>
              <a:rPr lang="en-US" sz="1400" dirty="0">
                <a:latin typeface="+mn-lt"/>
                <a:cs typeface="+mn-cs"/>
              </a:rPr>
              <a:t>.</a:t>
            </a:r>
            <a:br>
              <a:rPr lang="en-US" sz="1400" dirty="0">
                <a:latin typeface="+mn-lt"/>
                <a:cs typeface="+mn-cs"/>
              </a:rPr>
            </a:br>
            <a:r>
              <a:rPr lang="en-US" sz="1400" dirty="0">
                <a:latin typeface="+mn-lt"/>
                <a:cs typeface="+mn-cs"/>
              </a:rPr>
              <a:t>4- </a:t>
            </a:r>
            <a:r>
              <a:rPr lang="ar-SA" sz="1400" dirty="0">
                <a:latin typeface="+mn-lt"/>
                <a:cs typeface="+mn-cs"/>
              </a:rPr>
              <a:t>فورميكا: لونه بني , ويمتاز بالناحية الجمالية , وبالتالي يكثر استخدامه كبلاط أرضيات </a:t>
            </a:r>
            <a:endParaRPr lang="ar-EG" sz="1400" dirty="0">
              <a:latin typeface="+mn-lt"/>
              <a:cs typeface="+mn-cs"/>
            </a:endParaRPr>
          </a:p>
          <a:p>
            <a:pPr fontAlgn="auto">
              <a:spcBef>
                <a:spcPts val="0"/>
              </a:spcBef>
              <a:spcAft>
                <a:spcPts val="0"/>
              </a:spcAft>
              <a:defRPr/>
            </a:pPr>
            <a:r>
              <a:rPr lang="ar-SA" sz="1400" dirty="0">
                <a:latin typeface="+mn-lt"/>
                <a:cs typeface="+mn-cs"/>
              </a:rPr>
              <a:t>أو واجهات أو جدران , كما يمكن استخدامه في المطابخ</a:t>
            </a:r>
            <a:r>
              <a:rPr lang="en-US" sz="1400" dirty="0">
                <a:latin typeface="+mn-lt"/>
                <a:cs typeface="+mn-cs"/>
              </a:rPr>
              <a:t>.</a:t>
            </a:r>
            <a:br>
              <a:rPr lang="en-US" sz="1400" dirty="0">
                <a:latin typeface="+mn-lt"/>
                <a:cs typeface="+mn-cs"/>
              </a:rPr>
            </a:br>
            <a:r>
              <a:rPr lang="en-US" sz="1400" dirty="0">
                <a:latin typeface="+mn-lt"/>
                <a:cs typeface="+mn-cs"/>
              </a:rPr>
              <a:t>5- </a:t>
            </a:r>
            <a:r>
              <a:rPr lang="ar-SA" sz="1400" dirty="0">
                <a:latin typeface="+mn-lt"/>
                <a:cs typeface="+mn-cs"/>
              </a:rPr>
              <a:t>المصدف: وهو الأعلى سعراً من بين الأنواع الموجودة في غزة و ويرجع السبب إلى ندرته وقوته وجماله</a:t>
            </a:r>
            <a:r>
              <a:rPr lang="en-US" sz="1400" dirty="0">
                <a:latin typeface="+mn-lt"/>
                <a:cs typeface="+mn-cs"/>
              </a:rPr>
              <a:t>.</a:t>
            </a:r>
            <a:endParaRPr lang="ar-EG" sz="1400" dirty="0">
              <a:latin typeface="+mn-lt"/>
              <a:cs typeface="+mn-cs"/>
            </a:endParaRPr>
          </a:p>
        </p:txBody>
      </p:sp>
      <p:sp>
        <p:nvSpPr>
          <p:cNvPr id="15" name="Rectangle 14"/>
          <p:cNvSpPr/>
          <p:nvPr/>
        </p:nvSpPr>
        <p:spPr>
          <a:xfrm>
            <a:off x="4953000" y="5486400"/>
            <a:ext cx="4953000" cy="523220"/>
          </a:xfrm>
          <a:prstGeom prst="rect">
            <a:avLst/>
          </a:prstGeom>
        </p:spPr>
        <p:txBody>
          <a:bodyPr>
            <a:spAutoFit/>
          </a:bodyPr>
          <a:lstStyle/>
          <a:p>
            <a:r>
              <a:rPr lang="ar-EG" sz="1400" u="sng" dirty="0"/>
              <a:t>6</a:t>
            </a:r>
            <a:r>
              <a:rPr lang="ar-EG" sz="1400" u="sng" dirty="0" smtClean="0"/>
              <a:t>-حجارة الكوبلز: </a:t>
            </a:r>
            <a:r>
              <a:rPr lang="ar-EG" sz="1400" dirty="0" smtClean="0"/>
              <a:t/>
            </a:r>
            <a:br>
              <a:rPr lang="ar-EG" sz="1400" dirty="0" smtClean="0"/>
            </a:br>
            <a:endParaRPr lang="en-US" sz="1400" dirty="0"/>
          </a:p>
        </p:txBody>
      </p:sp>
      <p:sp>
        <p:nvSpPr>
          <p:cNvPr id="16" name="Rectangle 15"/>
          <p:cNvSpPr/>
          <p:nvPr/>
        </p:nvSpPr>
        <p:spPr>
          <a:xfrm>
            <a:off x="4953000" y="5791200"/>
            <a:ext cx="4953000" cy="738664"/>
          </a:xfrm>
          <a:prstGeom prst="rect">
            <a:avLst/>
          </a:prstGeom>
        </p:spPr>
        <p:txBody>
          <a:bodyPr>
            <a:spAutoFit/>
          </a:bodyPr>
          <a:lstStyle/>
          <a:p>
            <a:pPr algn="ctr"/>
            <a:r>
              <a:rPr lang="ar-EG" sz="1400" dirty="0" smtClean="0"/>
              <a:t>وهي حجارة من الجرانيت الطبيعيى تجي على شكل مكعبات 10*10*10 سم او 5*10*10 وتتميز بعدم انتظامها. وعدم الانتظام مقصود و مرغوب وستستخدم في بعض ممرات الحديقة.</a:t>
            </a:r>
            <a:endParaRPr lang="en-US"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ChangeArrowheads="1"/>
          </p:cNvSpPr>
          <p:nvPr/>
        </p:nvSpPr>
        <p:spPr bwMode="auto">
          <a:xfrm>
            <a:off x="4419600" y="0"/>
            <a:ext cx="5205413" cy="3323987"/>
          </a:xfrm>
          <a:prstGeom prst="rect">
            <a:avLst/>
          </a:prstGeom>
          <a:noFill/>
          <a:ln w="9525">
            <a:noFill/>
            <a:miter lim="800000"/>
            <a:headEnd/>
            <a:tailEnd/>
          </a:ln>
        </p:spPr>
        <p:txBody>
          <a:bodyPr wrap="square">
            <a:spAutoFit/>
          </a:bodyPr>
          <a:lstStyle/>
          <a:p>
            <a:r>
              <a:rPr lang="ar-SA" sz="1400" b="1" dirty="0">
                <a:solidFill>
                  <a:srgbClr val="002060"/>
                </a:solidFill>
              </a:rPr>
              <a:t>أهم</a:t>
            </a:r>
            <a:r>
              <a:rPr lang="ar-SA" sz="1400" dirty="0">
                <a:solidFill>
                  <a:srgbClr val="002060"/>
                </a:solidFill>
              </a:rPr>
              <a:t> </a:t>
            </a:r>
            <a:r>
              <a:rPr lang="ar-SA" sz="1400" b="1" dirty="0">
                <a:solidFill>
                  <a:srgbClr val="002060"/>
                </a:solidFill>
              </a:rPr>
              <a:t>مميزات</a:t>
            </a:r>
            <a:r>
              <a:rPr lang="ar-SA" sz="1400" dirty="0">
                <a:solidFill>
                  <a:srgbClr val="002060"/>
                </a:solidFill>
              </a:rPr>
              <a:t> </a:t>
            </a:r>
            <a:r>
              <a:rPr lang="ar-SA" sz="1400" b="1" dirty="0">
                <a:solidFill>
                  <a:srgbClr val="002060"/>
                </a:solidFill>
              </a:rPr>
              <a:t>الجرانيت</a:t>
            </a:r>
            <a:r>
              <a:rPr lang="en-US" sz="1400" dirty="0">
                <a:solidFill>
                  <a:srgbClr val="002060"/>
                </a:solidFill>
              </a:rPr>
              <a:t> : </a:t>
            </a:r>
            <a:r>
              <a:rPr lang="en-US" sz="1400" dirty="0"/>
              <a:t/>
            </a:r>
            <a:br>
              <a:rPr lang="en-US" sz="1400" dirty="0"/>
            </a:br>
            <a:r>
              <a:rPr lang="ar-SA" sz="1400" dirty="0" smtClean="0"/>
              <a:t>1 - </a:t>
            </a:r>
            <a:r>
              <a:rPr lang="ar-SA" sz="1400" dirty="0" smtClean="0"/>
              <a:t>الجرانيت </a:t>
            </a:r>
            <a:r>
              <a:rPr lang="ar-SA" sz="1400" dirty="0"/>
              <a:t>صخر شديد الصلابة ، حبيباته متماسكة ولونه جميل ، كما أن صلابته تجعل له قابلية للصقل والتلميع تظهره بمظهر زجاجى أملس غير قابل للخدش</a:t>
            </a:r>
            <a:r>
              <a:rPr lang="en-US" sz="1400" dirty="0"/>
              <a:t>.</a:t>
            </a:r>
            <a:endParaRPr lang="ar-EG" sz="1400" dirty="0"/>
          </a:p>
          <a:p>
            <a:r>
              <a:rPr lang="en-US" sz="1400" dirty="0"/>
              <a:t/>
            </a:r>
            <a:br>
              <a:rPr lang="en-US" sz="1400" dirty="0"/>
            </a:br>
            <a:r>
              <a:rPr lang="en-US" sz="1400" dirty="0" smtClean="0"/>
              <a:t>2</a:t>
            </a:r>
            <a:r>
              <a:rPr lang="ar-SA" sz="1400" dirty="0" smtClean="0"/>
              <a:t> - الجرانيت </a:t>
            </a:r>
            <a:r>
              <a:rPr lang="ar-SA" sz="1400" dirty="0"/>
              <a:t>يعتبر أقل إتحادا بالمونة من أنواع الرخام المختلفة نظرا لتماسك حبيباته وعدم تماسكه وعدم </a:t>
            </a:r>
            <a:r>
              <a:rPr lang="ar-EG" sz="1400" dirty="0"/>
              <a:t>مساميته</a:t>
            </a:r>
            <a:r>
              <a:rPr lang="ar-SA" sz="1400" dirty="0"/>
              <a:t>، ويعيب الجرانيت المصرى بالنسبة لإستخدامه كأحجار زينة عدم تجانسه لأن الجرانيت فى الحجر الواحد بل والطفلة الواحدة نتيجة الإختلاف فى نسبة العناصر المكونة للجرانيت فى المنطقة الواحدة ، علاوة على تواجد بقع سوداء ليس لها شكل منتظم وتظهر عشوائيا فى أماكن مختلفة من الكتل فتشوه منظر الجرانيت الأحمر عند تركيبه</a:t>
            </a:r>
            <a:r>
              <a:rPr lang="en-US" sz="1400" dirty="0"/>
              <a:t> </a:t>
            </a:r>
            <a:r>
              <a:rPr lang="en-US" sz="1400" dirty="0" smtClean="0"/>
              <a:t>.</a:t>
            </a:r>
            <a:endParaRPr lang="ar-EG" sz="1400" dirty="0"/>
          </a:p>
          <a:p>
            <a:r>
              <a:rPr lang="ar-EG" sz="1400" dirty="0"/>
              <a:t>3-سعره غالى ولكنه معمر ولمعته تستمر طويلا بدون </a:t>
            </a:r>
            <a:r>
              <a:rPr lang="ar-EG" sz="1400" dirty="0" smtClean="0"/>
              <a:t>تلميع</a:t>
            </a:r>
            <a:endParaRPr lang="ar-EG" sz="1400" dirty="0"/>
          </a:p>
          <a:p>
            <a:r>
              <a:rPr lang="ar-EG" sz="1400" dirty="0"/>
              <a:t>4- يستعمل فى المناطق ذات الاستخدام العالى الشاق(محطات الترو والمستشفيات</a:t>
            </a:r>
          </a:p>
          <a:p>
            <a:r>
              <a:rPr lang="ar-EG" sz="1400" dirty="0"/>
              <a:t> والمبانى الحكومية)</a:t>
            </a:r>
          </a:p>
          <a:p>
            <a:r>
              <a:rPr lang="ar-EG" sz="1400" dirty="0"/>
              <a:t>5- متين ولا يتغير لونه ويتحمل درجات الحرارة ويستخدم فى الاماكن المعرضة للشمس.</a:t>
            </a:r>
          </a:p>
          <a:p>
            <a:r>
              <a:rPr lang="ar-EG" sz="1400" dirty="0"/>
              <a:t>6- له خاصية عدم امتصاص السوائل</a:t>
            </a:r>
          </a:p>
        </p:txBody>
      </p:sp>
      <p:sp>
        <p:nvSpPr>
          <p:cNvPr id="22531" name="Rectangle 2"/>
          <p:cNvSpPr>
            <a:spLocks noChangeArrowheads="1"/>
          </p:cNvSpPr>
          <p:nvPr/>
        </p:nvSpPr>
        <p:spPr bwMode="auto">
          <a:xfrm>
            <a:off x="4724400" y="3352800"/>
            <a:ext cx="4953000" cy="954107"/>
          </a:xfrm>
          <a:prstGeom prst="rect">
            <a:avLst/>
          </a:prstGeom>
          <a:noFill/>
          <a:ln w="9525">
            <a:noFill/>
            <a:miter lim="800000"/>
            <a:headEnd/>
            <a:tailEnd/>
          </a:ln>
        </p:spPr>
        <p:txBody>
          <a:bodyPr>
            <a:spAutoFit/>
          </a:bodyPr>
          <a:lstStyle/>
          <a:p>
            <a:r>
              <a:rPr lang="ar-SA" sz="1400" b="1" dirty="0">
                <a:solidFill>
                  <a:srgbClr val="002060"/>
                </a:solidFill>
              </a:rPr>
              <a:t>أسعاره</a:t>
            </a:r>
            <a:r>
              <a:rPr lang="en-US" sz="1400" dirty="0"/>
              <a:t/>
            </a:r>
            <a:br>
              <a:rPr lang="en-US" sz="1400" dirty="0"/>
            </a:br>
            <a:r>
              <a:rPr lang="ar-SA" sz="1400" dirty="0"/>
              <a:t>حسب بلده و ندرته و شكله ومعالجته و جودته</a:t>
            </a:r>
            <a:r>
              <a:rPr lang="en-US" sz="1400" dirty="0"/>
              <a:t> </a:t>
            </a:r>
            <a:br>
              <a:rPr lang="en-US" sz="1400" dirty="0"/>
            </a:br>
            <a:r>
              <a:rPr lang="ar-SA" sz="1400" dirty="0"/>
              <a:t>يبدا من 250 جنيه للمصرى و400 للمستورد ويصل حتى4000 جنيه فى بعض الانواع المستورده مثل الازرق(أزول مكاوبا</a:t>
            </a:r>
            <a:r>
              <a:rPr lang="en-US" sz="1400" dirty="0"/>
              <a:t>)</a:t>
            </a:r>
            <a:endParaRPr lang="ar-EG" sz="1400" dirty="0"/>
          </a:p>
        </p:txBody>
      </p:sp>
      <p:pic>
        <p:nvPicPr>
          <p:cNvPr id="22532" name="Picture 3" descr="17339_1147949650"/>
          <p:cNvPicPr>
            <a:picLocks noChangeAspect="1" noChangeArrowheads="1"/>
          </p:cNvPicPr>
          <p:nvPr/>
        </p:nvPicPr>
        <p:blipFill>
          <a:blip r:embed="rId2" cstate="print"/>
          <a:srcRect/>
          <a:stretch>
            <a:fillRect/>
          </a:stretch>
        </p:blipFill>
        <p:spPr bwMode="auto">
          <a:xfrm>
            <a:off x="7543800" y="4343400"/>
            <a:ext cx="1676400" cy="2232100"/>
          </a:xfrm>
          <a:prstGeom prst="rect">
            <a:avLst/>
          </a:prstGeom>
          <a:noFill/>
          <a:ln w="9525">
            <a:noFill/>
            <a:miter lim="800000"/>
            <a:headEnd/>
            <a:tailEnd/>
          </a:ln>
        </p:spPr>
      </p:pic>
      <p:sp>
        <p:nvSpPr>
          <p:cNvPr id="22533" name="TextBox 4"/>
          <p:cNvSpPr txBox="1">
            <a:spLocks noChangeArrowheads="1"/>
          </p:cNvSpPr>
          <p:nvPr/>
        </p:nvSpPr>
        <p:spPr bwMode="auto">
          <a:xfrm>
            <a:off x="7391400" y="6550223"/>
            <a:ext cx="2514600" cy="307777"/>
          </a:xfrm>
          <a:prstGeom prst="rect">
            <a:avLst/>
          </a:prstGeom>
          <a:noFill/>
          <a:ln w="9525">
            <a:noFill/>
            <a:miter lim="800000"/>
            <a:headEnd/>
            <a:tailEnd/>
          </a:ln>
        </p:spPr>
        <p:txBody>
          <a:bodyPr>
            <a:spAutoFit/>
          </a:bodyPr>
          <a:lstStyle/>
          <a:p>
            <a:pPr algn="ctr" rtl="0"/>
            <a:r>
              <a:rPr lang="ar-EG" sz="1400" dirty="0"/>
              <a:t>مشاية من الجرانيت والاسفلت</a:t>
            </a:r>
          </a:p>
        </p:txBody>
      </p:sp>
      <p:sp>
        <p:nvSpPr>
          <p:cNvPr id="6" name="Rectangle 5"/>
          <p:cNvSpPr/>
          <p:nvPr/>
        </p:nvSpPr>
        <p:spPr>
          <a:xfrm>
            <a:off x="-1787145" y="219067"/>
            <a:ext cx="4953000" cy="738664"/>
          </a:xfrm>
          <a:prstGeom prst="rect">
            <a:avLst/>
          </a:prstGeom>
        </p:spPr>
        <p:txBody>
          <a:bodyPr>
            <a:spAutoFit/>
          </a:bodyPr>
          <a:lstStyle/>
          <a:p>
            <a:pPr algn="justLow">
              <a:buFont typeface="Arial" pitchFamily="34" charset="0"/>
              <a:buChar char="•"/>
            </a:pPr>
            <a:r>
              <a:rPr lang="ar-EG" sz="1400" dirty="0" smtClean="0"/>
              <a:t>يحتاج إلى دقة عند التركيب</a:t>
            </a:r>
          </a:p>
          <a:p>
            <a:pPr algn="justLow">
              <a:buFont typeface="Arial" pitchFamily="34" charset="0"/>
              <a:buChar char="•"/>
            </a:pPr>
            <a:r>
              <a:rPr lang="ar-EG" sz="1400" dirty="0" smtClean="0"/>
              <a:t>أغلى بكثير من غيرها من أنواع الأرضيات.</a:t>
            </a:r>
          </a:p>
          <a:p>
            <a:pPr algn="justLow">
              <a:buFont typeface="Arial" pitchFamily="34" charset="0"/>
              <a:buChar char="•"/>
            </a:pPr>
            <a:r>
              <a:rPr lang="ar-EG" sz="1400" dirty="0" smtClean="0"/>
              <a:t>تحتاج إلى تنظيف دائم.</a:t>
            </a:r>
            <a:endParaRPr lang="en-US" sz="1400" dirty="0"/>
          </a:p>
        </p:txBody>
      </p:sp>
      <p:pic>
        <p:nvPicPr>
          <p:cNvPr id="7" name="Picture 1" descr="C:\Users\Omar\Desktop\011120112039.jpg"/>
          <p:cNvPicPr>
            <a:picLocks noChangeAspect="1" noChangeArrowheads="1"/>
          </p:cNvPicPr>
          <p:nvPr/>
        </p:nvPicPr>
        <p:blipFill>
          <a:blip r:embed="rId3" cstate="print">
            <a:clrChange>
              <a:clrFrom>
                <a:srgbClr val="F7F7DF"/>
              </a:clrFrom>
              <a:clrTo>
                <a:srgbClr val="F7F7DF">
                  <a:alpha val="0"/>
                </a:srgbClr>
              </a:clrTo>
            </a:clrChange>
            <a:grayscl/>
          </a:blip>
          <a:srcRect l="1394" r="35828" b="22830"/>
          <a:stretch>
            <a:fillRect/>
          </a:stretch>
        </p:blipFill>
        <p:spPr bwMode="auto">
          <a:xfrm>
            <a:off x="457200" y="1219200"/>
            <a:ext cx="3975518" cy="1569751"/>
          </a:xfrm>
          <a:prstGeom prst="rect">
            <a:avLst/>
          </a:prstGeom>
          <a:ln w="38100" cap="sq">
            <a:solidFill>
              <a:srgbClr val="000000"/>
            </a:solidFill>
            <a:prstDash val="solid"/>
            <a:miter lim="800000"/>
          </a:ln>
          <a:effectLst>
            <a:outerShdw blurRad="50800" dist="38100" dir="2700000" algn="tl" rotWithShape="0">
              <a:srgbClr val="000000">
                <a:alpha val="0"/>
              </a:srgbClr>
            </a:outerShdw>
          </a:effectLst>
        </p:spPr>
      </p:pic>
      <p:sp>
        <p:nvSpPr>
          <p:cNvPr id="8" name="TextBox 7"/>
          <p:cNvSpPr txBox="1"/>
          <p:nvPr/>
        </p:nvSpPr>
        <p:spPr>
          <a:xfrm>
            <a:off x="635417" y="877668"/>
            <a:ext cx="3714750" cy="400110"/>
          </a:xfrm>
          <a:prstGeom prst="rect">
            <a:avLst/>
          </a:prstGeom>
          <a:noFill/>
        </p:spPr>
        <p:txBody>
          <a:bodyPr wrap="square" rtlCol="0">
            <a:spAutoFit/>
          </a:bodyPr>
          <a:lstStyle/>
          <a:p>
            <a:pPr algn="ctr"/>
            <a:r>
              <a:rPr lang="en-US" sz="1000" b="1" dirty="0" smtClean="0">
                <a:latin typeface="Arial" pitchFamily="34" charset="0"/>
                <a:cs typeface="Arial" pitchFamily="34" charset="0"/>
              </a:rPr>
              <a:t>Granite </a:t>
            </a:r>
            <a:r>
              <a:rPr lang="en-US" sz="1000" b="1" dirty="0" err="1" smtClean="0">
                <a:latin typeface="Arial" pitchFamily="34" charset="0"/>
                <a:cs typeface="Arial" pitchFamily="34" charset="0"/>
              </a:rPr>
              <a:t>setts</a:t>
            </a:r>
            <a:r>
              <a:rPr lang="en-US" sz="1000" b="1" dirty="0" smtClean="0">
                <a:latin typeface="Arial" pitchFamily="34" charset="0"/>
                <a:cs typeface="Arial" pitchFamily="34" charset="0"/>
              </a:rPr>
              <a:t> 102*102*204 laid in stretcher band joints filled with lime mortar brushed in dry and well watered </a:t>
            </a:r>
            <a:endParaRPr lang="en-US" sz="1000" b="1" dirty="0">
              <a:latin typeface="Arial" pitchFamily="34" charset="0"/>
              <a:cs typeface="Arial" pitchFamily="34" charset="0"/>
            </a:endParaRPr>
          </a:p>
        </p:txBody>
      </p:sp>
      <p:cxnSp>
        <p:nvCxnSpPr>
          <p:cNvPr id="9" name="Straight Arrow Connector 8"/>
          <p:cNvCxnSpPr/>
          <p:nvPr/>
        </p:nvCxnSpPr>
        <p:spPr>
          <a:xfrm flipH="1">
            <a:off x="1791117" y="1295399"/>
            <a:ext cx="412750" cy="4572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1791117" y="2133599"/>
            <a:ext cx="577850" cy="762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038767" y="2819400"/>
            <a:ext cx="1816100" cy="246221"/>
          </a:xfrm>
          <a:prstGeom prst="rect">
            <a:avLst/>
          </a:prstGeom>
          <a:noFill/>
        </p:spPr>
        <p:txBody>
          <a:bodyPr wrap="square" rtlCol="0">
            <a:spAutoFit/>
          </a:bodyPr>
          <a:lstStyle/>
          <a:p>
            <a:pPr algn="ctr"/>
            <a:r>
              <a:rPr lang="en-US" sz="1000" b="1" dirty="0" smtClean="0">
                <a:latin typeface="Arial" pitchFamily="34" charset="0"/>
                <a:cs typeface="Arial" pitchFamily="34" charset="0"/>
              </a:rPr>
              <a:t>Coarse sand bed</a:t>
            </a:r>
            <a:endParaRPr lang="en-US" sz="1000" b="1" dirty="0">
              <a:latin typeface="Arial" pitchFamily="34" charset="0"/>
              <a:cs typeface="Arial" pitchFamily="34" charset="0"/>
            </a:endParaRPr>
          </a:p>
        </p:txBody>
      </p:sp>
      <p:cxnSp>
        <p:nvCxnSpPr>
          <p:cNvPr id="12" name="Straight Arrow Connector 11"/>
          <p:cNvCxnSpPr/>
          <p:nvPr/>
        </p:nvCxnSpPr>
        <p:spPr>
          <a:xfrm flipH="1" flipV="1">
            <a:off x="1626017" y="2362199"/>
            <a:ext cx="577850" cy="762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038767" y="3048000"/>
            <a:ext cx="2063750" cy="246221"/>
          </a:xfrm>
          <a:prstGeom prst="rect">
            <a:avLst/>
          </a:prstGeom>
          <a:noFill/>
        </p:spPr>
        <p:txBody>
          <a:bodyPr wrap="square" rtlCol="0">
            <a:spAutoFit/>
          </a:bodyPr>
          <a:lstStyle/>
          <a:p>
            <a:pPr algn="ctr"/>
            <a:r>
              <a:rPr lang="en-US" sz="1000" b="1" dirty="0" smtClean="0">
                <a:latin typeface="Arial" pitchFamily="34" charset="0"/>
                <a:cs typeface="Arial" pitchFamily="34" charset="0"/>
              </a:rPr>
              <a:t>Hardcore well consolidated</a:t>
            </a:r>
            <a:endParaRPr lang="en-US" sz="1000" b="1" dirty="0">
              <a:latin typeface="Arial" pitchFamily="34" charset="0"/>
              <a:cs typeface="Arial" pitchFamily="34" charset="0"/>
            </a:endParaRPr>
          </a:p>
        </p:txBody>
      </p:sp>
      <p:sp>
        <p:nvSpPr>
          <p:cNvPr id="14" name="TextBox 13"/>
          <p:cNvSpPr txBox="1"/>
          <p:nvPr/>
        </p:nvSpPr>
        <p:spPr>
          <a:xfrm>
            <a:off x="1626017" y="3276600"/>
            <a:ext cx="2063750" cy="246221"/>
          </a:xfrm>
          <a:prstGeom prst="rect">
            <a:avLst/>
          </a:prstGeom>
          <a:noFill/>
        </p:spPr>
        <p:txBody>
          <a:bodyPr wrap="square" rtlCol="0">
            <a:spAutoFit/>
          </a:bodyPr>
          <a:lstStyle/>
          <a:p>
            <a:pPr algn="ctr"/>
            <a:r>
              <a:rPr lang="en-US" sz="1000" b="1" dirty="0" smtClean="0">
                <a:latin typeface="Arial" pitchFamily="34" charset="0"/>
                <a:cs typeface="Arial" pitchFamily="34" charset="0"/>
              </a:rPr>
              <a:t>Compacted ground</a:t>
            </a:r>
            <a:endParaRPr lang="en-US" sz="1000" b="1" dirty="0">
              <a:latin typeface="Arial" pitchFamily="34" charset="0"/>
              <a:cs typeface="Arial" pitchFamily="34" charset="0"/>
            </a:endParaRPr>
          </a:p>
        </p:txBody>
      </p:sp>
      <p:sp>
        <p:nvSpPr>
          <p:cNvPr id="15" name="TextBox 14"/>
          <p:cNvSpPr txBox="1"/>
          <p:nvPr/>
        </p:nvSpPr>
        <p:spPr>
          <a:xfrm>
            <a:off x="1530349" y="3544669"/>
            <a:ext cx="1155700" cy="276999"/>
          </a:xfrm>
          <a:prstGeom prst="rect">
            <a:avLst/>
          </a:prstGeom>
          <a:noFill/>
          <a:ln>
            <a:solidFill>
              <a:schemeClr val="tx1"/>
            </a:solidFill>
          </a:ln>
        </p:spPr>
        <p:txBody>
          <a:bodyPr wrap="square" rtlCol="0">
            <a:spAutoFit/>
          </a:bodyPr>
          <a:lstStyle/>
          <a:p>
            <a:pPr algn="ctr"/>
            <a:r>
              <a:rPr lang="en-US" sz="1200" b="1" dirty="0" smtClean="0">
                <a:solidFill>
                  <a:schemeClr val="accent3">
                    <a:lumMod val="50000"/>
                  </a:schemeClr>
                </a:solidFill>
                <a:latin typeface="Arial" pitchFamily="34" charset="0"/>
                <a:cs typeface="Arial" pitchFamily="34" charset="0"/>
              </a:rPr>
              <a:t>section</a:t>
            </a:r>
            <a:endParaRPr lang="en-US" sz="1200" b="1" dirty="0">
              <a:solidFill>
                <a:schemeClr val="accent3">
                  <a:lumMod val="50000"/>
                </a:schemeClr>
              </a:solidFill>
              <a:latin typeface="Arial" pitchFamily="34" charset="0"/>
              <a:cs typeface="Arial" pitchFamily="34" charset="0"/>
            </a:endParaRPr>
          </a:p>
        </p:txBody>
      </p:sp>
      <p:cxnSp>
        <p:nvCxnSpPr>
          <p:cNvPr id="16" name="Straight Arrow Connector 15"/>
          <p:cNvCxnSpPr/>
          <p:nvPr/>
        </p:nvCxnSpPr>
        <p:spPr>
          <a:xfrm flipH="1" flipV="1">
            <a:off x="1447800" y="2590800"/>
            <a:ext cx="577850" cy="762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410200" y="4114800"/>
            <a:ext cx="1523174" cy="307777"/>
          </a:xfrm>
          <a:prstGeom prst="rect">
            <a:avLst/>
          </a:prstGeom>
        </p:spPr>
        <p:txBody>
          <a:bodyPr wrap="none">
            <a:spAutoFit/>
          </a:bodyPr>
          <a:lstStyle/>
          <a:p>
            <a:pPr algn="l" rtl="0" fontAlgn="auto">
              <a:spcBef>
                <a:spcPts val="0"/>
              </a:spcBef>
              <a:spcAft>
                <a:spcPts val="0"/>
              </a:spcAft>
              <a:defRPr/>
            </a:pPr>
            <a:r>
              <a:rPr lang="ar-EG" sz="1400" b="1" u="sng" dirty="0">
                <a:ln w="12700">
                  <a:solidFill>
                    <a:schemeClr val="tx2">
                      <a:satMod val="155000"/>
                    </a:schemeClr>
                  </a:solidFill>
                  <a:prstDash val="solid"/>
                </a:ln>
                <a:latin typeface="Arial" pitchFamily="34" charset="0"/>
                <a:cs typeface="+mn-cs"/>
              </a:rPr>
              <a:t>2-1-الرخام الصناعى: </a:t>
            </a:r>
            <a:endParaRPr lang="en-US" sz="1400" b="1" u="sng" dirty="0">
              <a:ln w="12700">
                <a:solidFill>
                  <a:schemeClr val="tx2">
                    <a:satMod val="155000"/>
                  </a:schemeClr>
                </a:solidFill>
                <a:prstDash val="solid"/>
              </a:ln>
              <a:latin typeface="Arial" pitchFamily="34" charset="0"/>
              <a:cs typeface="+mn-cs"/>
            </a:endParaRPr>
          </a:p>
        </p:txBody>
      </p:sp>
      <p:sp>
        <p:nvSpPr>
          <p:cNvPr id="18" name="Rectangle 2"/>
          <p:cNvSpPr>
            <a:spLocks noChangeArrowheads="1"/>
          </p:cNvSpPr>
          <p:nvPr/>
        </p:nvSpPr>
        <p:spPr bwMode="auto">
          <a:xfrm>
            <a:off x="0" y="4395787"/>
            <a:ext cx="7404100" cy="2462213"/>
          </a:xfrm>
          <a:prstGeom prst="rect">
            <a:avLst/>
          </a:prstGeom>
          <a:noFill/>
          <a:ln w="9525">
            <a:noFill/>
            <a:miter lim="800000"/>
            <a:headEnd/>
            <a:tailEnd/>
          </a:ln>
        </p:spPr>
        <p:txBody>
          <a:bodyPr wrap="square">
            <a:spAutoFit/>
          </a:bodyPr>
          <a:lstStyle/>
          <a:p>
            <a:pPr rtl="0"/>
            <a:r>
              <a:rPr lang="ar-EG" sz="1400" dirty="0">
                <a:latin typeface="Arial" pitchFamily="34" charset="0"/>
              </a:rPr>
              <a:t>لقد تزايدات اسعار الرخام بسبب تكاليف معدات استخراجة العالية من المحاجر واراتفاع اجور العمالة المتمشية مع الزيادة العامة لاسعار مواد البناء ورغماً عن تطور وسائل نقل الرخام ميكانيكياً الا ان استخراجة من المحاجر يخضع </a:t>
            </a:r>
          </a:p>
          <a:p>
            <a:pPr rtl="0"/>
            <a:r>
              <a:rPr lang="ar-EG" sz="1400" dirty="0">
                <a:latin typeface="Arial" pitchFamily="34" charset="0"/>
              </a:rPr>
              <a:t>للعمالة اليدوية المتزايدة التكلفة .</a:t>
            </a:r>
          </a:p>
          <a:p>
            <a:pPr rtl="0"/>
            <a:r>
              <a:rPr lang="ar-EG" sz="1400" dirty="0">
                <a:latin typeface="Arial" pitchFamily="34" charset="0"/>
              </a:rPr>
              <a:t>ولذا فقد بدأ الاتجاه لصناعة كتل من الرخام مكونه من كسر الرخام والاسمنت ومواد كيميائية اخرى ثم تجرى تقطيعها الى الواح ولكن الخواص الميكانيكية لهذا المنتج اقل بكثير من خواص الرخام الطبيعى المستخرج ، وعلى ذلك فقد طورت تكنولوجيا هذه الصناعة لتصبح البلوكات المنتجة بذات الصلابة والخصائص التى يتمتع بها الرخام الطبيعى وذلك بإستخدام مادة </a:t>
            </a:r>
            <a:r>
              <a:rPr lang="en-US" sz="1400" dirty="0">
                <a:latin typeface="Arial" pitchFamily="34" charset="0"/>
              </a:rPr>
              <a:t>RESIN</a:t>
            </a:r>
            <a:r>
              <a:rPr lang="ar-EG" sz="1400" dirty="0">
                <a:latin typeface="Arial" pitchFamily="34" charset="0"/>
              </a:rPr>
              <a:t> ليصير مظهر هذه البلوكات الجديدة اجمل وكذلك لرفع درجة صلابتها واندماجها وتماسكها ومقاومتها للإحتكاك واحتوائها على مجموعة الألوان المتناسقة مع نعومة سطحها .</a:t>
            </a:r>
            <a:endParaRPr lang="en-US" sz="1400" dirty="0">
              <a:latin typeface="Arial" pitchFamily="34" charset="0"/>
            </a:endParaRPr>
          </a:p>
          <a:p>
            <a:pPr rtl="0"/>
            <a:r>
              <a:rPr lang="ar-EG" sz="1400" dirty="0">
                <a:latin typeface="Arial" pitchFamily="34" charset="0"/>
              </a:rPr>
              <a:t>	وعن طريق استخدام الريزن مع البوليستر وعدة اضافات اخرى امكن انتاج بلوكات من الرخام له نفس الجمال والوان الرخام الطبيعى .</a:t>
            </a:r>
            <a:endParaRPr lang="ar-EG" sz="1400" dirty="0">
              <a:solidFill>
                <a:srgbClr val="993300"/>
              </a:solidFill>
              <a:latin typeface="Arial" pitchFamily="34" charset="0"/>
            </a:endParaRPr>
          </a:p>
          <a:p>
            <a:pPr rtl="0"/>
            <a:endParaRPr lang="en-US" sz="1400" dirty="0">
              <a:latin typeface="Arial" pitchFamily="34" charset="0"/>
            </a:endParaRPr>
          </a:p>
        </p:txBody>
      </p:sp>
      <p:sp>
        <p:nvSpPr>
          <p:cNvPr id="19" name="Rectangle 18"/>
          <p:cNvSpPr/>
          <p:nvPr/>
        </p:nvSpPr>
        <p:spPr>
          <a:xfrm>
            <a:off x="2590800" y="3581400"/>
            <a:ext cx="2525050" cy="307777"/>
          </a:xfrm>
          <a:prstGeom prst="rect">
            <a:avLst/>
          </a:prstGeom>
        </p:spPr>
        <p:txBody>
          <a:bodyPr wrap="none">
            <a:spAutoFit/>
          </a:bodyPr>
          <a:lstStyle/>
          <a:p>
            <a:pPr fontAlgn="auto">
              <a:spcBef>
                <a:spcPts val="0"/>
              </a:spcBef>
              <a:spcAft>
                <a:spcPts val="0"/>
              </a:spcAft>
              <a:defRPr/>
            </a:pPr>
            <a:r>
              <a:rPr lang="ar-EG" sz="1400" b="1" dirty="0">
                <a:ln w="18000">
                  <a:solidFill>
                    <a:srgbClr val="FF0000"/>
                  </a:solidFill>
                  <a:prstDash val="solid"/>
                  <a:miter lim="800000"/>
                </a:ln>
                <a:effectLst>
                  <a:outerShdw blurRad="25500" dist="23000" dir="7020000" algn="tl">
                    <a:srgbClr val="000000">
                      <a:alpha val="50000"/>
                    </a:srgbClr>
                  </a:outerShdw>
                </a:effectLst>
                <a:latin typeface="+mn-lt"/>
                <a:cs typeface="+mn-cs"/>
              </a:rPr>
              <a:t>ثانيا:البلاط الصناعى (الأحجار الصناعية)</a:t>
            </a:r>
          </a:p>
        </p:txBody>
      </p:sp>
      <p:sp>
        <p:nvSpPr>
          <p:cNvPr id="20" name="Rectangle 6"/>
          <p:cNvSpPr>
            <a:spLocks noChangeArrowheads="1"/>
          </p:cNvSpPr>
          <p:nvPr/>
        </p:nvSpPr>
        <p:spPr bwMode="auto">
          <a:xfrm>
            <a:off x="0" y="3886200"/>
            <a:ext cx="4953000" cy="523220"/>
          </a:xfrm>
          <a:prstGeom prst="rect">
            <a:avLst/>
          </a:prstGeom>
          <a:noFill/>
          <a:ln w="9525">
            <a:noFill/>
            <a:miter lim="800000"/>
            <a:headEnd/>
            <a:tailEnd/>
          </a:ln>
        </p:spPr>
        <p:txBody>
          <a:bodyPr>
            <a:spAutoFit/>
          </a:bodyPr>
          <a:lstStyle/>
          <a:p>
            <a:r>
              <a:rPr lang="ar-EG" sz="1400" dirty="0"/>
              <a:t>اذا كان الرخام والجرانيت احجار طبيعيه</a:t>
            </a:r>
            <a:br>
              <a:rPr lang="ar-EG" sz="1400" dirty="0"/>
            </a:br>
            <a:r>
              <a:rPr lang="ar-EG" sz="1400" dirty="0"/>
              <a:t>فالبورسيلين والسيراميك احجار صناعيه</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5105400" y="0"/>
            <a:ext cx="4800600" cy="2031325"/>
          </a:xfrm>
          <a:prstGeom prst="rect">
            <a:avLst/>
          </a:prstGeom>
          <a:noFill/>
          <a:ln w="9525">
            <a:noFill/>
            <a:miter lim="800000"/>
            <a:headEnd/>
            <a:tailEnd/>
          </a:ln>
          <a:effectLst/>
        </p:spPr>
        <p:txBody>
          <a:bodyPr wrap="square" anchor="ctr">
            <a:spAutoFit/>
          </a:bodyPr>
          <a:lstStyle/>
          <a:p>
            <a:pPr>
              <a:defRPr/>
            </a:pPr>
            <a:r>
              <a:rPr lang="ar-EG" sz="1400" dirty="0">
                <a:ln w="18415" cmpd="sng">
                  <a:solidFill>
                    <a:srgbClr val="002060"/>
                  </a:solidFill>
                  <a:prstDash val="solid"/>
                </a:ln>
                <a:latin typeface="Tahoma" pitchFamily="34" charset="0"/>
                <a:ea typeface="Times New Roman" pitchFamily="18" charset="0"/>
                <a:cs typeface="+mn-cs"/>
              </a:rPr>
              <a:t>*</a:t>
            </a:r>
            <a:r>
              <a:rPr lang="ar-SA" sz="1400" dirty="0">
                <a:ln w="18415" cmpd="sng">
                  <a:solidFill>
                    <a:srgbClr val="002060"/>
                  </a:solidFill>
                  <a:prstDash val="solid"/>
                </a:ln>
                <a:latin typeface="Tahoma" pitchFamily="34" charset="0"/>
                <a:ea typeface="Times New Roman" pitchFamily="18" charset="0"/>
                <a:cs typeface="+mn-cs"/>
              </a:rPr>
              <a:t>عيوب الرخام الصناعى</a:t>
            </a:r>
            <a:r>
              <a:rPr lang="ar-SA" sz="1400" dirty="0">
                <a:ln w="18415" cmpd="sng">
                  <a:solidFill>
                    <a:srgbClr val="002060"/>
                  </a:solidFill>
                  <a:prstDash val="solid"/>
                </a:ln>
                <a:latin typeface="Arial"/>
                <a:ea typeface="Times New Roman" pitchFamily="18" charset="0"/>
                <a:cs typeface="+mn-cs"/>
              </a:rPr>
              <a:t> </a:t>
            </a:r>
            <a:endParaRPr lang="en-US" sz="1400" dirty="0">
              <a:ln w="18415" cmpd="sng">
                <a:solidFill>
                  <a:srgbClr val="002060"/>
                </a:solidFill>
                <a:prstDash val="solid"/>
              </a:ln>
              <a:latin typeface="Arial" pitchFamily="34" charset="0"/>
              <a:cs typeface="+mn-cs"/>
            </a:endParaRPr>
          </a:p>
          <a:p>
            <a:pPr eaLnBrk="0" hangingPunct="0">
              <a:defRPr/>
            </a:pPr>
            <a:r>
              <a:rPr lang="ar-SA" sz="1400" dirty="0">
                <a:latin typeface="Tahoma" pitchFamily="34" charset="0"/>
                <a:ea typeface="Times New Roman" pitchFamily="18" charset="0"/>
                <a:cs typeface="+mn-cs"/>
              </a:rPr>
              <a:t>مع أننا نكاد نجزم بأنه لا توجد أية عيوب للرخام الصناعى والذى يقل سعره عن الرخام الطبيعى</a:t>
            </a:r>
            <a:endParaRPr lang="en-US" sz="1400" dirty="0">
              <a:latin typeface="Arial" pitchFamily="34" charset="0"/>
              <a:cs typeface="+mn-cs"/>
            </a:endParaRPr>
          </a:p>
          <a:p>
            <a:pPr eaLnBrk="0" hangingPunct="0">
              <a:defRPr/>
            </a:pPr>
            <a:r>
              <a:rPr lang="ar-SA" sz="1400" dirty="0">
                <a:latin typeface="Arial"/>
                <a:ea typeface="Times New Roman" pitchFamily="18" charset="0"/>
                <a:cs typeface="+mn-cs"/>
              </a:rPr>
              <a:t> الا ان يبقى للرخام الطبيعى  عشاقه  الذين يروا ان منتجات الطبيعة والتى تناسبنا بوصفنا بشر طبيعين </a:t>
            </a:r>
            <a:endParaRPr lang="ar-EG" sz="1400" dirty="0">
              <a:latin typeface="Arial"/>
              <a:ea typeface="Times New Roman" pitchFamily="18" charset="0"/>
              <a:cs typeface="+mn-cs"/>
            </a:endParaRPr>
          </a:p>
          <a:p>
            <a:pPr eaLnBrk="0" hangingPunct="0">
              <a:defRPr/>
            </a:pPr>
            <a:r>
              <a:rPr lang="ar-SA" sz="1400" dirty="0">
                <a:latin typeface="Arial"/>
                <a:ea typeface="Times New Roman" pitchFamily="18" charset="0"/>
                <a:cs typeface="+mn-cs"/>
              </a:rPr>
              <a:t>وهو اتجاه</a:t>
            </a:r>
            <a:r>
              <a:rPr lang="ar-EG" sz="1400" dirty="0">
                <a:latin typeface="Arial" pitchFamily="34" charset="0"/>
                <a:ea typeface="Times New Roman" pitchFamily="18" charset="0"/>
                <a:cs typeface="+mn-cs"/>
              </a:rPr>
              <a:t> </a:t>
            </a:r>
            <a:r>
              <a:rPr lang="ar-SA" sz="1400" dirty="0">
                <a:latin typeface="Tahoma" pitchFamily="34" charset="0"/>
                <a:ea typeface="Times New Roman" pitchFamily="18" charset="0"/>
                <a:cs typeface="+mn-cs"/>
              </a:rPr>
              <a:t>عاطفى من ناحية ومن ناحية اخرى فهو تحدى لقطاع المحاجر و غرفة مواد البناء  </a:t>
            </a:r>
            <a:endParaRPr lang="ar-EG" sz="1400" dirty="0">
              <a:latin typeface="Tahoma" pitchFamily="34" charset="0"/>
              <a:ea typeface="Times New Roman" pitchFamily="18" charset="0"/>
              <a:cs typeface="+mn-cs"/>
            </a:endParaRPr>
          </a:p>
          <a:p>
            <a:pPr eaLnBrk="0" hangingPunct="0">
              <a:defRPr/>
            </a:pPr>
            <a:r>
              <a:rPr lang="ar-SA" sz="1400" dirty="0">
                <a:latin typeface="Tahoma" pitchFamily="34" charset="0"/>
                <a:ea typeface="Times New Roman" pitchFamily="18" charset="0"/>
                <a:cs typeface="+mn-cs"/>
              </a:rPr>
              <a:t>بوجود بديل للرخام الطبيعى  مما يهدد</a:t>
            </a:r>
            <a:r>
              <a:rPr lang="ar-EG" sz="1400" dirty="0">
                <a:latin typeface="Tahoma" pitchFamily="34" charset="0"/>
                <a:ea typeface="Times New Roman" pitchFamily="18" charset="0"/>
                <a:cs typeface="+mn-cs"/>
              </a:rPr>
              <a:t> </a:t>
            </a:r>
            <a:r>
              <a:rPr lang="ar-SA" sz="1400" dirty="0">
                <a:latin typeface="Arial"/>
                <a:ea typeface="Times New Roman" pitchFamily="18" charset="0"/>
                <a:cs typeface="+mn-cs"/>
              </a:rPr>
              <a:t>القدرة التصديرية  لمنتجات الرخام والجراينت  </a:t>
            </a:r>
            <a:r>
              <a:rPr lang="en-US" sz="1400" dirty="0">
                <a:latin typeface="Arial" pitchFamily="34" charset="0"/>
                <a:cs typeface="+mn-cs"/>
              </a:rPr>
              <a:t> </a:t>
            </a:r>
          </a:p>
        </p:txBody>
      </p:sp>
      <p:sp>
        <p:nvSpPr>
          <p:cNvPr id="5" name="Rectangle 1"/>
          <p:cNvSpPr>
            <a:spLocks noChangeArrowheads="1"/>
          </p:cNvSpPr>
          <p:nvPr/>
        </p:nvSpPr>
        <p:spPr bwMode="auto">
          <a:xfrm>
            <a:off x="6019800" y="1918157"/>
            <a:ext cx="3886200" cy="3539430"/>
          </a:xfrm>
          <a:prstGeom prst="rect">
            <a:avLst/>
          </a:prstGeom>
          <a:noFill/>
          <a:ln w="9525">
            <a:noFill/>
            <a:miter lim="800000"/>
            <a:headEnd/>
            <a:tailEnd/>
          </a:ln>
          <a:effectLst/>
        </p:spPr>
        <p:txBody>
          <a:bodyPr wrap="square" anchor="ctr">
            <a:spAutoFit/>
          </a:bodyPr>
          <a:lstStyle/>
          <a:p>
            <a:pPr>
              <a:defRPr/>
            </a:pPr>
            <a:r>
              <a:rPr lang="ar-SA" sz="1400" b="1" dirty="0">
                <a:ln w="12700">
                  <a:solidFill>
                    <a:srgbClr val="002060"/>
                  </a:solidFill>
                  <a:prstDash val="solid"/>
                </a:ln>
                <a:latin typeface="Arial" pitchFamily="34" charset="0"/>
                <a:ea typeface="Times New Roman" pitchFamily="18" charset="0"/>
                <a:cs typeface="+mn-cs"/>
              </a:rPr>
              <a:t>مميزات منتجات الرخام الصناعى ( سولد سيرفس ) </a:t>
            </a:r>
            <a:endParaRPr lang="en-US" sz="1400" b="1" dirty="0">
              <a:ln w="12700">
                <a:solidFill>
                  <a:srgbClr val="002060"/>
                </a:solidFill>
                <a:prstDash val="solid"/>
              </a:ln>
              <a:latin typeface="Arial" pitchFamily="34" charset="0"/>
              <a:cs typeface="+mn-cs"/>
            </a:endParaRPr>
          </a:p>
          <a:p>
            <a:pPr eaLnBrk="0" hangingPunct="0">
              <a:defRPr/>
            </a:pPr>
            <a:r>
              <a:rPr lang="ar-EG" sz="1400" dirty="0">
                <a:latin typeface="Tahoma" pitchFamily="34" charset="0"/>
                <a:ea typeface="Times New Roman" pitchFamily="18" charset="0"/>
                <a:cs typeface="+mn-cs"/>
              </a:rPr>
              <a:t>- يتميز بنعومة الاسطح</a:t>
            </a:r>
            <a:endParaRPr lang="en-US" sz="1400" dirty="0">
              <a:latin typeface="Arial" pitchFamily="34" charset="0"/>
              <a:cs typeface="+mn-cs"/>
            </a:endParaRPr>
          </a:p>
          <a:p>
            <a:pPr eaLnBrk="0" hangingPunct="0">
              <a:defRPr/>
            </a:pPr>
            <a:r>
              <a:rPr lang="ar-EG" sz="1400" i="1" dirty="0">
                <a:latin typeface="Tahoma" pitchFamily="34" charset="0"/>
                <a:ea typeface="Times New Roman" pitchFamily="18" charset="0"/>
                <a:cs typeface="+mn-cs"/>
              </a:rPr>
              <a:t>-مقاومة عالية للاحتكاك و الخدش</a:t>
            </a:r>
            <a:endParaRPr lang="en-US" sz="1400" i="1" dirty="0">
              <a:latin typeface="Arial" pitchFamily="34" charset="0"/>
              <a:cs typeface="+mn-cs"/>
            </a:endParaRPr>
          </a:p>
          <a:p>
            <a:pPr eaLnBrk="0" hangingPunct="0">
              <a:defRPr/>
            </a:pPr>
            <a:r>
              <a:rPr lang="ar-EG" sz="1400" dirty="0">
                <a:latin typeface="Tahoma" pitchFamily="34" charset="0"/>
                <a:ea typeface="Times New Roman" pitchFamily="18" charset="0"/>
                <a:cs typeface="+mn-cs"/>
              </a:rPr>
              <a:t>- غير مسامى فلا تلتصق بة الاوساخ و الصبغات</a:t>
            </a:r>
            <a:endParaRPr lang="en-US" sz="1400" dirty="0">
              <a:latin typeface="Arial" pitchFamily="34" charset="0"/>
              <a:cs typeface="+mn-cs"/>
            </a:endParaRPr>
          </a:p>
          <a:p>
            <a:pPr eaLnBrk="0" hangingPunct="0">
              <a:defRPr/>
            </a:pPr>
            <a:r>
              <a:rPr lang="ar-EG" sz="1400" dirty="0">
                <a:latin typeface="Tahoma" pitchFamily="34" charset="0"/>
                <a:ea typeface="Times New Roman" pitchFamily="18" charset="0"/>
                <a:cs typeface="+mn-cs"/>
              </a:rPr>
              <a:t>- صحى و سهل التنظيف</a:t>
            </a:r>
            <a:endParaRPr lang="en-US" sz="1400" dirty="0">
              <a:latin typeface="Arial" pitchFamily="34" charset="0"/>
              <a:cs typeface="+mn-cs"/>
            </a:endParaRPr>
          </a:p>
          <a:p>
            <a:pPr eaLnBrk="0" hangingPunct="0">
              <a:defRPr/>
            </a:pPr>
            <a:r>
              <a:rPr lang="ar-EG" sz="1400" dirty="0">
                <a:latin typeface="Tahoma" pitchFamily="34" charset="0"/>
                <a:ea typeface="Times New Roman" pitchFamily="18" charset="0"/>
                <a:cs typeface="+mn-cs"/>
              </a:rPr>
              <a:t>- عملى و سهل التشكيل</a:t>
            </a:r>
            <a:endParaRPr lang="en-US" sz="1400" dirty="0">
              <a:latin typeface="Arial" pitchFamily="34" charset="0"/>
              <a:cs typeface="+mn-cs"/>
            </a:endParaRPr>
          </a:p>
          <a:p>
            <a:pPr eaLnBrk="0" hangingPunct="0">
              <a:defRPr/>
            </a:pPr>
            <a:r>
              <a:rPr lang="ar-EG" sz="1400" dirty="0">
                <a:latin typeface="Tahoma" pitchFamily="34" charset="0"/>
                <a:ea typeface="Times New Roman" pitchFamily="18" charset="0"/>
                <a:cs typeface="+mn-cs"/>
              </a:rPr>
              <a:t>- تعدد الالوان والتى ممكن ان تزيد الى 100 لون او أكثر .</a:t>
            </a:r>
            <a:endParaRPr lang="en-US" sz="1400" dirty="0">
              <a:latin typeface="Arial" pitchFamily="34" charset="0"/>
              <a:cs typeface="+mn-cs"/>
            </a:endParaRPr>
          </a:p>
          <a:p>
            <a:pPr eaLnBrk="0" hangingPunct="0">
              <a:defRPr/>
            </a:pPr>
            <a:r>
              <a:rPr lang="ar-EG" sz="1400" dirty="0">
                <a:latin typeface="Tahoma" pitchFamily="34" charset="0"/>
                <a:ea typeface="Times New Roman" pitchFamily="18" charset="0"/>
                <a:cs typeface="+mn-cs"/>
              </a:rPr>
              <a:t>- تحمل لدرجات الحرارة المرتفعة </a:t>
            </a:r>
            <a:endParaRPr lang="en-US" sz="1400" dirty="0">
              <a:latin typeface="Arial" pitchFamily="34" charset="0"/>
              <a:cs typeface="+mn-cs"/>
            </a:endParaRPr>
          </a:p>
          <a:p>
            <a:pPr eaLnBrk="0" hangingPunct="0">
              <a:defRPr/>
            </a:pPr>
            <a:r>
              <a:rPr lang="ar-EG" sz="1400" dirty="0">
                <a:latin typeface="Tahoma" pitchFamily="34" charset="0"/>
                <a:ea typeface="Times New Roman" pitchFamily="18" charset="0"/>
                <a:cs typeface="+mn-cs"/>
              </a:rPr>
              <a:t>- </a:t>
            </a:r>
            <a:r>
              <a:rPr lang="ar-SA" sz="1400" dirty="0">
                <a:latin typeface="Tahoma" pitchFamily="34" charset="0"/>
                <a:ea typeface="Times New Roman" pitchFamily="18" charset="0"/>
                <a:cs typeface="+mn-cs"/>
              </a:rPr>
              <a:t>مقاوم للماء والمواد الكيميائية و الرطوبة والاملاح</a:t>
            </a:r>
            <a:endParaRPr lang="en-US" sz="1400" dirty="0">
              <a:latin typeface="Arial" pitchFamily="34" charset="0"/>
              <a:cs typeface="+mn-cs"/>
            </a:endParaRPr>
          </a:p>
          <a:p>
            <a:pPr eaLnBrk="0" hangingPunct="0">
              <a:defRPr/>
            </a:pPr>
            <a:r>
              <a:rPr lang="ar-SA" sz="1400" dirty="0">
                <a:latin typeface="Tahoma" pitchFamily="34" charset="0"/>
                <a:ea typeface="Times New Roman" pitchFamily="18" charset="0"/>
                <a:cs typeface="+mn-cs"/>
              </a:rPr>
              <a:t>- الوان ثابتة لعشرة سنوات على الاقل وهى مدة الضمان</a:t>
            </a:r>
            <a:endParaRPr lang="en-US" sz="1400" dirty="0">
              <a:latin typeface="Arial" pitchFamily="34" charset="0"/>
              <a:cs typeface="+mn-cs"/>
            </a:endParaRPr>
          </a:p>
          <a:p>
            <a:pPr eaLnBrk="0" hangingPunct="0">
              <a:defRPr/>
            </a:pPr>
            <a:r>
              <a:rPr lang="ar-SA" sz="1400" dirty="0">
                <a:latin typeface="Arial"/>
                <a:ea typeface="Times New Roman" pitchFamily="18" charset="0"/>
                <a:cs typeface="+mn-cs"/>
              </a:rPr>
              <a:t> التى تمنحها شركتنا </a:t>
            </a:r>
            <a:endParaRPr lang="en-US" sz="1400" dirty="0">
              <a:latin typeface="Arial" pitchFamily="34" charset="0"/>
              <a:cs typeface="+mn-cs"/>
            </a:endParaRPr>
          </a:p>
          <a:p>
            <a:pPr eaLnBrk="0" hangingPunct="0">
              <a:defRPr/>
            </a:pPr>
            <a:r>
              <a:rPr lang="ar-SA" sz="1400" dirty="0">
                <a:latin typeface="Tahoma" pitchFamily="34" charset="0"/>
                <a:ea typeface="Times New Roman" pitchFamily="18" charset="0"/>
                <a:cs typeface="+mn-cs"/>
              </a:rPr>
              <a:t>- ذو مظهر جذاب ورائع وانواع مختلفة ذات الوان رائعة</a:t>
            </a:r>
            <a:endParaRPr lang="en-US" sz="1400" dirty="0">
              <a:latin typeface="Arial" pitchFamily="34" charset="0"/>
              <a:cs typeface="+mn-cs"/>
            </a:endParaRPr>
          </a:p>
          <a:p>
            <a:pPr eaLnBrk="0" hangingPunct="0">
              <a:defRPr/>
            </a:pPr>
            <a:r>
              <a:rPr lang="ar-SA" sz="1400" dirty="0">
                <a:latin typeface="Tahoma" pitchFamily="34" charset="0"/>
                <a:ea typeface="Times New Roman" pitchFamily="18" charset="0"/>
                <a:cs typeface="+mn-cs"/>
              </a:rPr>
              <a:t>- صحى فهو امن حيث انه مصنوع من اكريليك وراتنج وهما مدرجان </a:t>
            </a:r>
            <a:r>
              <a:rPr lang="ar-SA" sz="1400" dirty="0">
                <a:latin typeface="Arial" pitchFamily="34" charset="0"/>
                <a:ea typeface="Times New Roman" pitchFamily="18" charset="0"/>
                <a:cs typeface="+mn-cs"/>
              </a:rPr>
              <a:t/>
            </a:r>
            <a:br>
              <a:rPr lang="ar-SA" sz="1400" dirty="0">
                <a:latin typeface="Arial" pitchFamily="34" charset="0"/>
                <a:ea typeface="Times New Roman" pitchFamily="18" charset="0"/>
                <a:cs typeface="+mn-cs"/>
              </a:rPr>
            </a:br>
            <a:r>
              <a:rPr lang="ar-SA" sz="1400" dirty="0">
                <a:latin typeface="Tahoma" pitchFamily="34" charset="0"/>
                <a:ea typeface="Times New Roman" pitchFamily="18" charset="0"/>
                <a:cs typeface="+mn-cs"/>
              </a:rPr>
              <a:t>ضمن قائمة المواد المقبولة لدى هيئة الاغذية العالمية الصالحة لتخزين المواد الغذائي</a:t>
            </a:r>
            <a:endParaRPr lang="ar-SA" sz="1400" dirty="0">
              <a:latin typeface="Arial" pitchFamily="34" charset="0"/>
              <a:cs typeface="+mn-cs"/>
            </a:endParaRPr>
          </a:p>
        </p:txBody>
      </p:sp>
      <p:pic>
        <p:nvPicPr>
          <p:cNvPr id="6" name="Picture 3"/>
          <p:cNvPicPr>
            <a:picLocks noChangeAspect="1" noChangeArrowheads="1"/>
          </p:cNvPicPr>
          <p:nvPr/>
        </p:nvPicPr>
        <p:blipFill>
          <a:blip r:embed="rId2" cstate="print"/>
          <a:srcRect l="44458" t="25542" r="23012" b="43375"/>
          <a:stretch>
            <a:fillRect/>
          </a:stretch>
        </p:blipFill>
        <p:spPr bwMode="auto">
          <a:xfrm>
            <a:off x="4038600" y="4724400"/>
            <a:ext cx="2362200" cy="1482937"/>
          </a:xfrm>
          <a:prstGeom prst="rect">
            <a:avLst/>
          </a:prstGeom>
          <a:noFill/>
          <a:ln w="9525">
            <a:noFill/>
            <a:miter lim="800000"/>
            <a:headEnd/>
            <a:tailEnd/>
          </a:ln>
        </p:spPr>
      </p:pic>
      <p:pic>
        <p:nvPicPr>
          <p:cNvPr id="7" name="Picture 4"/>
          <p:cNvPicPr>
            <a:picLocks noChangeAspect="1" noChangeArrowheads="1"/>
          </p:cNvPicPr>
          <p:nvPr/>
        </p:nvPicPr>
        <p:blipFill>
          <a:blip r:embed="rId3" cstate="print"/>
          <a:srcRect l="44058" t="74699" r="22815" b="5783"/>
          <a:stretch>
            <a:fillRect/>
          </a:stretch>
        </p:blipFill>
        <p:spPr bwMode="auto">
          <a:xfrm>
            <a:off x="4267200" y="3276600"/>
            <a:ext cx="2243961" cy="1295400"/>
          </a:xfrm>
          <a:prstGeom prst="rect">
            <a:avLst/>
          </a:prstGeom>
          <a:noFill/>
          <a:ln w="9525">
            <a:noFill/>
            <a:miter lim="800000"/>
            <a:headEnd/>
            <a:tailEnd/>
          </a:ln>
        </p:spPr>
      </p:pic>
      <p:pic>
        <p:nvPicPr>
          <p:cNvPr id="8" name="Picture 5"/>
          <p:cNvPicPr>
            <a:picLocks noChangeAspect="1" noChangeArrowheads="1"/>
          </p:cNvPicPr>
          <p:nvPr/>
        </p:nvPicPr>
        <p:blipFill>
          <a:blip r:embed="rId4" cstate="print"/>
          <a:srcRect l="43382" t="41928" r="22633" b="28915"/>
          <a:stretch>
            <a:fillRect/>
          </a:stretch>
        </p:blipFill>
        <p:spPr bwMode="auto">
          <a:xfrm>
            <a:off x="4724400" y="1828800"/>
            <a:ext cx="2143148" cy="1368869"/>
          </a:xfrm>
          <a:prstGeom prst="rect">
            <a:avLst/>
          </a:prstGeom>
          <a:noFill/>
          <a:ln w="9525">
            <a:noFill/>
            <a:miter lim="800000"/>
            <a:headEnd/>
            <a:tailEnd/>
          </a:ln>
        </p:spPr>
      </p:pic>
      <p:sp>
        <p:nvSpPr>
          <p:cNvPr id="9" name="TextBox 8"/>
          <p:cNvSpPr txBox="1"/>
          <p:nvPr/>
        </p:nvSpPr>
        <p:spPr>
          <a:xfrm>
            <a:off x="1752600" y="0"/>
            <a:ext cx="1857388" cy="307777"/>
          </a:xfrm>
          <a:prstGeom prst="rect">
            <a:avLst/>
          </a:prstGeom>
          <a:noFill/>
        </p:spPr>
        <p:txBody>
          <a:bodyPr rtlCol="1">
            <a:spAutoFit/>
          </a:bodyPr>
          <a:lstStyle/>
          <a:p>
            <a:pPr fontAlgn="auto">
              <a:spcBef>
                <a:spcPts val="0"/>
              </a:spcBef>
              <a:spcAft>
                <a:spcPts val="0"/>
              </a:spcAft>
              <a:defRPr/>
            </a:pPr>
            <a:r>
              <a:rPr lang="ar-EG" sz="1400" b="1" dirty="0">
                <a:ln w="12700">
                  <a:solidFill>
                    <a:schemeClr val="tx2">
                      <a:satMod val="155000"/>
                    </a:schemeClr>
                  </a:solidFill>
                  <a:prstDash val="solid"/>
                </a:ln>
                <a:latin typeface="+mn-lt"/>
                <a:cs typeface="+mn-cs"/>
              </a:rPr>
              <a:t>2-2-البورسيلين:-</a:t>
            </a:r>
          </a:p>
        </p:txBody>
      </p:sp>
      <p:sp>
        <p:nvSpPr>
          <p:cNvPr id="10" name="Rectangle 6"/>
          <p:cNvSpPr>
            <a:spLocks noChangeArrowheads="1"/>
          </p:cNvSpPr>
          <p:nvPr/>
        </p:nvSpPr>
        <p:spPr bwMode="auto">
          <a:xfrm>
            <a:off x="2286000" y="762000"/>
            <a:ext cx="1335622" cy="307777"/>
          </a:xfrm>
          <a:prstGeom prst="rect">
            <a:avLst/>
          </a:prstGeom>
          <a:noFill/>
          <a:ln w="9525">
            <a:noFill/>
            <a:miter lim="800000"/>
            <a:headEnd/>
            <a:tailEnd/>
          </a:ln>
        </p:spPr>
        <p:txBody>
          <a:bodyPr wrap="none">
            <a:spAutoFit/>
          </a:bodyPr>
          <a:lstStyle/>
          <a:p>
            <a:pPr algn="l" rtl="0"/>
            <a:r>
              <a:rPr lang="ar-EG" sz="1400"/>
              <a:t>يوجد منه نوع مطفى</a:t>
            </a:r>
          </a:p>
        </p:txBody>
      </p:sp>
      <p:cxnSp>
        <p:nvCxnSpPr>
          <p:cNvPr id="11" name="Straight Arrow Connector 10"/>
          <p:cNvCxnSpPr/>
          <p:nvPr/>
        </p:nvCxnSpPr>
        <p:spPr>
          <a:xfrm>
            <a:off x="2590800" y="228600"/>
            <a:ext cx="857250" cy="500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Rectangle 10"/>
          <p:cNvSpPr>
            <a:spLocks noChangeArrowheads="1"/>
          </p:cNvSpPr>
          <p:nvPr/>
        </p:nvSpPr>
        <p:spPr bwMode="auto">
          <a:xfrm>
            <a:off x="533400" y="685800"/>
            <a:ext cx="1047082" cy="307777"/>
          </a:xfrm>
          <a:prstGeom prst="rect">
            <a:avLst/>
          </a:prstGeom>
          <a:noFill/>
          <a:ln w="9525">
            <a:noFill/>
            <a:miter lim="800000"/>
            <a:headEnd/>
            <a:tailEnd/>
          </a:ln>
        </p:spPr>
        <p:txBody>
          <a:bodyPr wrap="none">
            <a:spAutoFit/>
          </a:bodyPr>
          <a:lstStyle/>
          <a:p>
            <a:pPr algn="l" rtl="0"/>
            <a:r>
              <a:rPr lang="ar-EG" sz="1400"/>
              <a:t>ونوع اخر لامع</a:t>
            </a:r>
          </a:p>
        </p:txBody>
      </p:sp>
      <p:cxnSp>
        <p:nvCxnSpPr>
          <p:cNvPr id="13" name="Straight Arrow Connector 12"/>
          <p:cNvCxnSpPr/>
          <p:nvPr/>
        </p:nvCxnSpPr>
        <p:spPr>
          <a:xfrm rot="10800000" flipV="1">
            <a:off x="1600200" y="304800"/>
            <a:ext cx="1000125" cy="500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0" y="1143000"/>
            <a:ext cx="4162425" cy="2031325"/>
          </a:xfrm>
          <a:prstGeom prst="rect">
            <a:avLst/>
          </a:prstGeom>
          <a:noFill/>
        </p:spPr>
        <p:txBody>
          <a:bodyPr wrap="square" rtlCol="1">
            <a:spAutoFit/>
          </a:bodyPr>
          <a:lstStyle/>
          <a:p>
            <a:pPr fontAlgn="auto">
              <a:spcBef>
                <a:spcPts val="0"/>
              </a:spcBef>
              <a:spcAft>
                <a:spcPts val="0"/>
              </a:spcAft>
              <a:defRPr/>
            </a:pPr>
            <a:r>
              <a:rPr lang="ar-EG" sz="1400" b="1" dirty="0">
                <a:solidFill>
                  <a:schemeClr val="accent2">
                    <a:lumMod val="75000"/>
                  </a:schemeClr>
                </a:solidFill>
                <a:latin typeface="+mn-lt"/>
                <a:cs typeface="+mn-cs"/>
              </a:rPr>
              <a:t>مميزاته</a:t>
            </a:r>
            <a:r>
              <a:rPr lang="ar-EG" sz="1400" dirty="0">
                <a:latin typeface="+mn-lt"/>
                <a:cs typeface="+mn-cs"/>
              </a:rPr>
              <a:t>:</a:t>
            </a:r>
          </a:p>
          <a:p>
            <a:pPr fontAlgn="auto">
              <a:spcBef>
                <a:spcPts val="0"/>
              </a:spcBef>
              <a:spcAft>
                <a:spcPts val="0"/>
              </a:spcAft>
              <a:defRPr/>
            </a:pPr>
            <a:r>
              <a:rPr lang="ar-EG" sz="1400" dirty="0">
                <a:latin typeface="+mn-lt"/>
                <a:cs typeface="+mn-cs"/>
              </a:rPr>
              <a:t>1-تنوع أشكاله وأحجامه</a:t>
            </a:r>
          </a:p>
          <a:p>
            <a:pPr fontAlgn="auto">
              <a:spcBef>
                <a:spcPts val="0"/>
              </a:spcBef>
              <a:spcAft>
                <a:spcPts val="0"/>
              </a:spcAft>
              <a:defRPr/>
            </a:pPr>
            <a:r>
              <a:rPr lang="ar-EG" sz="1400" dirty="0">
                <a:latin typeface="+mn-lt"/>
                <a:cs typeface="+mn-cs"/>
              </a:rPr>
              <a:t>2-يعد من الأنواع العملية فى عالم الأرضيات</a:t>
            </a:r>
          </a:p>
          <a:p>
            <a:pPr fontAlgn="auto">
              <a:spcBef>
                <a:spcPts val="0"/>
              </a:spcBef>
              <a:spcAft>
                <a:spcPts val="0"/>
              </a:spcAft>
              <a:defRPr/>
            </a:pPr>
            <a:r>
              <a:rPr lang="ar-EG" sz="1400" dirty="0">
                <a:latin typeface="+mn-lt"/>
                <a:cs typeface="+mn-cs"/>
              </a:rPr>
              <a:t>3-له الوان متعددة ومقاسات متنوعة تناسب كل الاذواق</a:t>
            </a:r>
          </a:p>
          <a:p>
            <a:pPr fontAlgn="auto">
              <a:spcBef>
                <a:spcPts val="0"/>
              </a:spcBef>
              <a:spcAft>
                <a:spcPts val="0"/>
              </a:spcAft>
              <a:defRPr/>
            </a:pPr>
            <a:r>
              <a:rPr lang="ar-EG" sz="1400" dirty="0">
                <a:latin typeface="+mn-lt"/>
                <a:cs typeface="+mn-cs"/>
              </a:rPr>
              <a:t>4-غير قابل لامتصاص الألوانوالبقع كالرخام</a:t>
            </a:r>
          </a:p>
          <a:p>
            <a:pPr fontAlgn="auto">
              <a:spcBef>
                <a:spcPts val="0"/>
              </a:spcBef>
              <a:spcAft>
                <a:spcPts val="0"/>
              </a:spcAft>
              <a:defRPr/>
            </a:pPr>
            <a:r>
              <a:rPr lang="ar-EG" sz="1400" dirty="0">
                <a:latin typeface="+mn-lt"/>
                <a:cs typeface="+mn-cs"/>
              </a:rPr>
              <a:t>5-لمعانه دائم ولايتطلب الجلى أو التلميع بعد التركيب</a:t>
            </a:r>
          </a:p>
          <a:p>
            <a:pPr fontAlgn="auto">
              <a:spcBef>
                <a:spcPts val="0"/>
              </a:spcBef>
              <a:spcAft>
                <a:spcPts val="0"/>
              </a:spcAft>
              <a:defRPr/>
            </a:pPr>
            <a:r>
              <a:rPr lang="ar-EG" sz="1400" dirty="0">
                <a:latin typeface="+mn-lt"/>
                <a:cs typeface="+mn-cs"/>
              </a:rPr>
              <a:t>6-مقاوم للحريق وله مقاومة فائقة للرطوبة والعوامل الجوية المختلفة</a:t>
            </a:r>
          </a:p>
          <a:p>
            <a:pPr fontAlgn="auto">
              <a:spcBef>
                <a:spcPts val="0"/>
              </a:spcBef>
              <a:spcAft>
                <a:spcPts val="0"/>
              </a:spcAft>
              <a:defRPr/>
            </a:pPr>
            <a:r>
              <a:rPr lang="ar-EG" sz="1400" dirty="0">
                <a:latin typeface="+mn-lt"/>
                <a:cs typeface="+mn-cs"/>
              </a:rPr>
              <a:t>7-سهل التركيت والعناية به</a:t>
            </a:r>
          </a:p>
          <a:p>
            <a:pPr fontAlgn="auto">
              <a:spcBef>
                <a:spcPts val="0"/>
              </a:spcBef>
              <a:spcAft>
                <a:spcPts val="0"/>
              </a:spcAft>
              <a:defRPr/>
            </a:pPr>
            <a:r>
              <a:rPr lang="ar-EG" sz="1400" dirty="0">
                <a:latin typeface="+mn-lt"/>
                <a:cs typeface="+mn-cs"/>
              </a:rPr>
              <a:t>8-مناسب للاستخدام فى بلدنا الحارة</a:t>
            </a:r>
          </a:p>
        </p:txBody>
      </p:sp>
      <p:pic>
        <p:nvPicPr>
          <p:cNvPr id="15" name="Picture 2" descr="فخامة البورسلين الارضيات بلاط البورسلان"/>
          <p:cNvPicPr>
            <a:picLocks noChangeAspect="1" noChangeArrowheads="1"/>
          </p:cNvPicPr>
          <p:nvPr/>
        </p:nvPicPr>
        <p:blipFill>
          <a:blip r:embed="rId5" cstate="print"/>
          <a:srcRect b="22656"/>
          <a:stretch>
            <a:fillRect/>
          </a:stretch>
        </p:blipFill>
        <p:spPr bwMode="auto">
          <a:xfrm>
            <a:off x="152400" y="2819400"/>
            <a:ext cx="1871133" cy="1038754"/>
          </a:xfrm>
          <a:prstGeom prst="rect">
            <a:avLst/>
          </a:prstGeom>
          <a:ln>
            <a:noFill/>
          </a:ln>
          <a:effectLst>
            <a:outerShdw blurRad="190500" algn="tl" rotWithShape="0">
              <a:srgbClr val="000000">
                <a:alpha val="0"/>
              </a:srgbClr>
            </a:outerShdw>
          </a:effectLst>
        </p:spPr>
      </p:pic>
      <p:sp>
        <p:nvSpPr>
          <p:cNvPr id="16" name="TextBox 11"/>
          <p:cNvSpPr txBox="1">
            <a:spLocks noChangeArrowheads="1"/>
          </p:cNvSpPr>
          <p:nvPr/>
        </p:nvSpPr>
        <p:spPr bwMode="auto">
          <a:xfrm>
            <a:off x="228600" y="3962400"/>
            <a:ext cx="2214563" cy="307777"/>
          </a:xfrm>
          <a:prstGeom prst="rect">
            <a:avLst/>
          </a:prstGeom>
          <a:noFill/>
          <a:ln w="9525">
            <a:noFill/>
            <a:miter lim="800000"/>
            <a:headEnd/>
            <a:tailEnd/>
          </a:ln>
        </p:spPr>
        <p:txBody>
          <a:bodyPr>
            <a:spAutoFit/>
          </a:bodyPr>
          <a:lstStyle/>
          <a:p>
            <a:pPr algn="l" rtl="0"/>
            <a:r>
              <a:rPr lang="ar-EG" sz="1400" dirty="0"/>
              <a:t>بورسيلين من النوع المطفى</a:t>
            </a:r>
          </a:p>
        </p:txBody>
      </p:sp>
      <p:pic>
        <p:nvPicPr>
          <p:cNvPr id="17" name="Picture 4" descr="فخامة البورسلين الارضيات بلاط البورسلان"/>
          <p:cNvPicPr>
            <a:picLocks noChangeAspect="1" noChangeArrowheads="1"/>
          </p:cNvPicPr>
          <p:nvPr/>
        </p:nvPicPr>
        <p:blipFill>
          <a:blip r:embed="rId6" cstate="print"/>
          <a:srcRect t="69867" b="4467"/>
          <a:stretch>
            <a:fillRect/>
          </a:stretch>
        </p:blipFill>
        <p:spPr bwMode="auto">
          <a:xfrm>
            <a:off x="2133600" y="3200400"/>
            <a:ext cx="1981200" cy="1151878"/>
          </a:xfrm>
          <a:prstGeom prst="rect">
            <a:avLst/>
          </a:prstGeom>
          <a:ln>
            <a:noFill/>
          </a:ln>
          <a:effectLst>
            <a:outerShdw blurRad="190500" algn="tl" rotWithShape="0">
              <a:srgbClr val="000000">
                <a:alpha val="0"/>
              </a:srgbClr>
            </a:outerShdw>
          </a:effectLst>
        </p:spPr>
      </p:pic>
      <p:sp>
        <p:nvSpPr>
          <p:cNvPr id="18" name="TextBox 13"/>
          <p:cNvSpPr txBox="1">
            <a:spLocks noChangeArrowheads="1"/>
          </p:cNvSpPr>
          <p:nvPr/>
        </p:nvSpPr>
        <p:spPr bwMode="auto">
          <a:xfrm>
            <a:off x="2286000" y="4419601"/>
            <a:ext cx="1704975" cy="304800"/>
          </a:xfrm>
          <a:prstGeom prst="rect">
            <a:avLst/>
          </a:prstGeom>
          <a:noFill/>
          <a:ln w="9525">
            <a:noFill/>
            <a:miter lim="800000"/>
            <a:headEnd/>
            <a:tailEnd/>
          </a:ln>
        </p:spPr>
        <p:txBody>
          <a:bodyPr wrap="square">
            <a:spAutoFit/>
          </a:bodyPr>
          <a:lstStyle/>
          <a:p>
            <a:pPr rtl="0"/>
            <a:r>
              <a:rPr lang="ar-EG" sz="1400" dirty="0"/>
              <a:t>بورسيلين من النوع اللامع</a:t>
            </a:r>
          </a:p>
        </p:txBody>
      </p:sp>
      <p:sp>
        <p:nvSpPr>
          <p:cNvPr id="19" name="TextBox 18"/>
          <p:cNvSpPr txBox="1"/>
          <p:nvPr/>
        </p:nvSpPr>
        <p:spPr>
          <a:xfrm>
            <a:off x="1447800" y="4876800"/>
            <a:ext cx="2352675" cy="954107"/>
          </a:xfrm>
          <a:prstGeom prst="rect">
            <a:avLst/>
          </a:prstGeom>
          <a:noFill/>
        </p:spPr>
        <p:txBody>
          <a:bodyPr wrap="square" rtlCol="1">
            <a:spAutoFit/>
          </a:bodyPr>
          <a:lstStyle/>
          <a:p>
            <a:pPr fontAlgn="auto">
              <a:spcBef>
                <a:spcPts val="0"/>
              </a:spcBef>
              <a:spcAft>
                <a:spcPts val="0"/>
              </a:spcAft>
              <a:defRPr/>
            </a:pPr>
            <a:r>
              <a:rPr lang="ar-EG" sz="1400" b="1" dirty="0">
                <a:solidFill>
                  <a:schemeClr val="accent1">
                    <a:lumMod val="50000"/>
                  </a:schemeClr>
                </a:solidFill>
                <a:latin typeface="+mn-lt"/>
                <a:cs typeface="+mn-cs"/>
              </a:rPr>
              <a:t>عيوبه</a:t>
            </a:r>
            <a:r>
              <a:rPr lang="ar-EG" sz="1400" dirty="0">
                <a:latin typeface="+mn-lt"/>
                <a:cs typeface="+mn-cs"/>
              </a:rPr>
              <a:t>:-</a:t>
            </a:r>
          </a:p>
          <a:p>
            <a:pPr fontAlgn="auto">
              <a:spcBef>
                <a:spcPts val="0"/>
              </a:spcBef>
              <a:spcAft>
                <a:spcPts val="0"/>
              </a:spcAft>
              <a:defRPr/>
            </a:pPr>
            <a:r>
              <a:rPr lang="ar-EG" sz="1400" dirty="0">
                <a:latin typeface="+mn-lt"/>
                <a:cs typeface="+mn-cs"/>
              </a:rPr>
              <a:t>1-غير امن فى غرف الأطفالولكبار السن</a:t>
            </a:r>
          </a:p>
          <a:p>
            <a:pPr fontAlgn="auto">
              <a:spcBef>
                <a:spcPts val="0"/>
              </a:spcBef>
              <a:spcAft>
                <a:spcPts val="0"/>
              </a:spcAft>
              <a:defRPr/>
            </a:pPr>
            <a:r>
              <a:rPr lang="ar-EG" sz="1400" dirty="0">
                <a:latin typeface="+mn-lt"/>
                <a:cs typeface="+mn-cs"/>
              </a:rPr>
              <a:t>2- غير صحى نسبيا فى غرف النوم</a:t>
            </a:r>
          </a:p>
        </p:txBody>
      </p:sp>
      <p:sp>
        <p:nvSpPr>
          <p:cNvPr id="20" name="TextBox 2"/>
          <p:cNvSpPr txBox="1">
            <a:spLocks noChangeArrowheads="1"/>
          </p:cNvSpPr>
          <p:nvPr/>
        </p:nvSpPr>
        <p:spPr bwMode="auto">
          <a:xfrm>
            <a:off x="1219200" y="5867401"/>
            <a:ext cx="2671763" cy="523220"/>
          </a:xfrm>
          <a:prstGeom prst="rect">
            <a:avLst/>
          </a:prstGeom>
          <a:noFill/>
          <a:ln w="9525">
            <a:noFill/>
            <a:miter lim="800000"/>
            <a:headEnd/>
            <a:tailEnd/>
          </a:ln>
        </p:spPr>
        <p:txBody>
          <a:bodyPr wrap="square">
            <a:spAutoFit/>
          </a:bodyPr>
          <a:lstStyle/>
          <a:p>
            <a:r>
              <a:rPr lang="ar-EG" sz="1400" dirty="0"/>
              <a:t>-يأتى بمقاسات مختلفة عرض 15 أو20أو23 سم بطول 90سم </a:t>
            </a:r>
          </a:p>
        </p:txBody>
      </p:sp>
      <p:pic>
        <p:nvPicPr>
          <p:cNvPr id="21" name="Picture 4" descr="فخامة البورسلين الارضيات بلاط البورسلان"/>
          <p:cNvPicPr>
            <a:picLocks noChangeAspect="1" noChangeArrowheads="1"/>
          </p:cNvPicPr>
          <p:nvPr/>
        </p:nvPicPr>
        <p:blipFill>
          <a:blip r:embed="rId7" cstate="print"/>
          <a:srcRect l="14102" t="2632" r="11874" b="7894"/>
          <a:stretch>
            <a:fillRect/>
          </a:stretch>
        </p:blipFill>
        <p:spPr bwMode="auto">
          <a:xfrm>
            <a:off x="228600" y="4419600"/>
            <a:ext cx="1447799" cy="1143000"/>
          </a:xfrm>
          <a:prstGeom prst="rect">
            <a:avLst/>
          </a:prstGeom>
          <a:ln>
            <a:noFill/>
          </a:ln>
          <a:effectLst>
            <a:outerShdw blurRad="190500" algn="tl" rotWithShape="0">
              <a:srgbClr val="000000">
                <a:alpha val="0"/>
              </a:srgbClr>
            </a:outerShdw>
          </a:effectLst>
        </p:spPr>
      </p:pic>
      <p:sp>
        <p:nvSpPr>
          <p:cNvPr id="22" name="TextBox 5"/>
          <p:cNvSpPr txBox="1">
            <a:spLocks noChangeArrowheads="1"/>
          </p:cNvSpPr>
          <p:nvPr/>
        </p:nvSpPr>
        <p:spPr bwMode="auto">
          <a:xfrm>
            <a:off x="0" y="5715000"/>
            <a:ext cx="1857375" cy="307777"/>
          </a:xfrm>
          <a:prstGeom prst="rect">
            <a:avLst/>
          </a:prstGeom>
          <a:noFill/>
          <a:ln w="9525">
            <a:noFill/>
            <a:miter lim="800000"/>
            <a:headEnd/>
            <a:tailEnd/>
          </a:ln>
        </p:spPr>
        <p:txBody>
          <a:bodyPr>
            <a:spAutoFit/>
          </a:bodyPr>
          <a:lstStyle/>
          <a:p>
            <a:pPr algn="ctr" rtl="0"/>
            <a:r>
              <a:rPr lang="ar-EG" sz="1400" dirty="0"/>
              <a:t>بورسيلين يشبه الباركيه</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57800" y="285728"/>
            <a:ext cx="4267232" cy="5262979"/>
          </a:xfrm>
          <a:prstGeom prst="rect">
            <a:avLst/>
          </a:prstGeom>
          <a:noFill/>
        </p:spPr>
        <p:txBody>
          <a:bodyPr wrap="square" rtlCol="1">
            <a:spAutoFit/>
          </a:bodyPr>
          <a:lstStyle/>
          <a:p>
            <a:pPr fontAlgn="auto">
              <a:spcBef>
                <a:spcPts val="0"/>
              </a:spcBef>
              <a:spcAft>
                <a:spcPts val="0"/>
              </a:spcAft>
              <a:defRPr/>
            </a:pPr>
            <a:r>
              <a:rPr lang="ar-EG" sz="1400" b="1" dirty="0">
                <a:ln w="12700">
                  <a:solidFill>
                    <a:schemeClr val="tx2">
                      <a:satMod val="155000"/>
                    </a:schemeClr>
                  </a:solidFill>
                  <a:prstDash val="solid"/>
                </a:ln>
                <a:latin typeface="+mn-lt"/>
                <a:cs typeface="+mn-cs"/>
              </a:rPr>
              <a:t>2-3-السيراميك:-</a:t>
            </a:r>
          </a:p>
          <a:p>
            <a:pPr fontAlgn="auto">
              <a:spcBef>
                <a:spcPts val="0"/>
              </a:spcBef>
              <a:spcAft>
                <a:spcPts val="0"/>
              </a:spcAft>
              <a:defRPr/>
            </a:pPr>
            <a:endParaRPr lang="ar-EG" sz="1400" b="1" dirty="0">
              <a:latin typeface="+mn-lt"/>
              <a:cs typeface="+mn-cs"/>
            </a:endParaRPr>
          </a:p>
          <a:p>
            <a:pPr fontAlgn="auto">
              <a:spcBef>
                <a:spcPts val="0"/>
              </a:spcBef>
              <a:spcAft>
                <a:spcPts val="0"/>
              </a:spcAft>
              <a:defRPr/>
            </a:pPr>
            <a:r>
              <a:rPr lang="ar-EG" sz="1400" dirty="0">
                <a:latin typeface="+mn-lt"/>
                <a:cs typeface="+mn-cs"/>
              </a:rPr>
              <a:t>السيراميك من الأنواع العملية فى عالم الأرضيات ويمكن استخدامه لاى غرفة من غرف البيت وله الوان متعددة ومقاسات متنوعة تناسب كل الأذواقز</a:t>
            </a:r>
          </a:p>
          <a:p>
            <a:pPr fontAlgn="auto">
              <a:spcBef>
                <a:spcPts val="0"/>
              </a:spcBef>
              <a:spcAft>
                <a:spcPts val="0"/>
              </a:spcAft>
              <a:defRPr/>
            </a:pPr>
            <a:r>
              <a:rPr lang="ar-EG" sz="1400" dirty="0">
                <a:latin typeface="Algerian" pitchFamily="82" charset="0"/>
                <a:cs typeface="+mn-cs"/>
              </a:rPr>
              <a:t>هو عبارة عن بلاط مصنوع من الطين</a:t>
            </a:r>
            <a:r>
              <a:rPr lang="ar-SA" sz="1400" dirty="0">
                <a:latin typeface="Algerian" pitchFamily="82" charset="0"/>
                <a:cs typeface="+mn-cs"/>
              </a:rPr>
              <a:t> ومضاف إليها برادة حديد </a:t>
            </a:r>
            <a:r>
              <a:rPr lang="ar-EG" sz="1400" dirty="0">
                <a:latin typeface="Algerian" pitchFamily="82" charset="0"/>
                <a:cs typeface="+mn-cs"/>
              </a:rPr>
              <a:t>,عن طريق تعريضه للحرق تحت درجات حرارة عالية , ثم دهن وجهه بطبقة قوية من الكوارتز أو البازلت , ويكون سمك هذه الطبقة رقيقاً جداً في العادة , بحيث يشكل قيمة مهملة نسبة إلى سمك البلاط .</a:t>
            </a:r>
            <a:br>
              <a:rPr lang="ar-EG" sz="1400" dirty="0">
                <a:latin typeface="Algerian" pitchFamily="82" charset="0"/>
                <a:cs typeface="+mn-cs"/>
              </a:rPr>
            </a:br>
            <a:r>
              <a:rPr lang="ar-EG" sz="1400" dirty="0">
                <a:latin typeface="Algerian" pitchFamily="82" charset="0"/>
                <a:cs typeface="+mn-cs"/>
              </a:rPr>
              <a:t>يتواجد السيراميك بعدة أبعاد (10*10)</a:t>
            </a:r>
            <a:r>
              <a:rPr lang="ar-SA" sz="1400" dirty="0">
                <a:latin typeface="Algerian" pitchFamily="82" charset="0"/>
                <a:cs typeface="+mn-cs"/>
              </a:rPr>
              <a:t>إلى 60*60سم2 (مستطيل – مربع ) سمكه 8-6 مم</a:t>
            </a:r>
            <a:endParaRPr lang="ar-EG" sz="1400" dirty="0">
              <a:latin typeface="+mn-lt"/>
              <a:cs typeface="+mn-cs"/>
            </a:endParaRPr>
          </a:p>
          <a:p>
            <a:pPr fontAlgn="auto">
              <a:spcBef>
                <a:spcPts val="0"/>
              </a:spcBef>
              <a:spcAft>
                <a:spcPts val="0"/>
              </a:spcAft>
              <a:defRPr/>
            </a:pPr>
            <a:endParaRPr lang="ar-EG" sz="1400" dirty="0">
              <a:latin typeface="+mn-lt"/>
              <a:cs typeface="+mn-cs"/>
            </a:endParaRPr>
          </a:p>
          <a:p>
            <a:pPr fontAlgn="auto">
              <a:spcBef>
                <a:spcPts val="0"/>
              </a:spcBef>
              <a:spcAft>
                <a:spcPts val="0"/>
              </a:spcAft>
              <a:defRPr/>
            </a:pPr>
            <a:r>
              <a:rPr lang="ar-EG" sz="1400" b="1" dirty="0">
                <a:latin typeface="+mn-lt"/>
                <a:cs typeface="+mn-cs"/>
              </a:rPr>
              <a:t>مميزاته</a:t>
            </a:r>
            <a:r>
              <a:rPr lang="ar-EG" sz="1400" dirty="0">
                <a:latin typeface="+mn-lt"/>
                <a:cs typeface="+mn-cs"/>
              </a:rPr>
              <a:t>:-</a:t>
            </a:r>
          </a:p>
          <a:p>
            <a:pPr fontAlgn="auto">
              <a:spcBef>
                <a:spcPts val="0"/>
              </a:spcBef>
              <a:spcAft>
                <a:spcPts val="0"/>
              </a:spcAft>
              <a:defRPr/>
            </a:pPr>
            <a:r>
              <a:rPr lang="ar-EG" sz="1400" dirty="0">
                <a:latin typeface="+mn-lt"/>
                <a:cs typeface="+mn-cs"/>
              </a:rPr>
              <a:t>1- لا تحتاج أرضيات السيراميك الى صيانة كبيرة </a:t>
            </a:r>
          </a:p>
          <a:p>
            <a:pPr fontAlgn="auto">
              <a:spcBef>
                <a:spcPts val="0"/>
              </a:spcBef>
              <a:spcAft>
                <a:spcPts val="0"/>
              </a:spcAft>
              <a:defRPr/>
            </a:pPr>
            <a:r>
              <a:rPr lang="ar-EG" sz="1400" dirty="0">
                <a:latin typeface="+mn-lt"/>
                <a:cs typeface="+mn-cs"/>
              </a:rPr>
              <a:t>2- سهل التركيب</a:t>
            </a:r>
          </a:p>
          <a:p>
            <a:pPr fontAlgn="auto">
              <a:spcBef>
                <a:spcPts val="0"/>
              </a:spcBef>
              <a:spcAft>
                <a:spcPts val="0"/>
              </a:spcAft>
              <a:defRPr/>
            </a:pPr>
            <a:r>
              <a:rPr lang="ar-EG" sz="1400" dirty="0">
                <a:latin typeface="+mn-lt"/>
                <a:cs typeface="+mn-cs"/>
              </a:rPr>
              <a:t>3-مقاوم للحريق وله مقاومة فائقة للرطوبة والعوامل الجوية</a:t>
            </a:r>
          </a:p>
          <a:p>
            <a:pPr fontAlgn="auto">
              <a:spcBef>
                <a:spcPts val="0"/>
              </a:spcBef>
              <a:spcAft>
                <a:spcPts val="0"/>
              </a:spcAft>
              <a:defRPr/>
            </a:pPr>
            <a:r>
              <a:rPr lang="ar-EG" sz="1400" dirty="0">
                <a:latin typeface="+mn-lt"/>
                <a:cs typeface="+mn-cs"/>
              </a:rPr>
              <a:t>4-مقاوم للخدش</a:t>
            </a:r>
          </a:p>
          <a:p>
            <a:pPr fontAlgn="auto">
              <a:spcBef>
                <a:spcPts val="0"/>
              </a:spcBef>
              <a:spcAft>
                <a:spcPts val="0"/>
              </a:spcAft>
              <a:defRPr/>
            </a:pPr>
            <a:r>
              <a:rPr lang="ar-EG" sz="1400" dirty="0">
                <a:latin typeface="+mn-lt"/>
                <a:cs typeface="+mn-cs"/>
              </a:rPr>
              <a:t>5-سهل العناية به وسهل التنظيف</a:t>
            </a:r>
          </a:p>
          <a:p>
            <a:pPr fontAlgn="auto">
              <a:spcBef>
                <a:spcPts val="0"/>
              </a:spcBef>
              <a:spcAft>
                <a:spcPts val="0"/>
              </a:spcAft>
              <a:defRPr/>
            </a:pPr>
            <a:r>
              <a:rPr lang="ar-EG" sz="1400" dirty="0">
                <a:latin typeface="+mn-lt"/>
                <a:cs typeface="+mn-cs"/>
              </a:rPr>
              <a:t>6-كثيرا ما تستخدم أرضيات السيراميك فى المطابخ والحمامات لقدرتها على تحمل الزيوت والبقع</a:t>
            </a:r>
          </a:p>
          <a:p>
            <a:pPr fontAlgn="auto">
              <a:spcBef>
                <a:spcPts val="0"/>
              </a:spcBef>
              <a:spcAft>
                <a:spcPts val="0"/>
              </a:spcAft>
              <a:defRPr/>
            </a:pPr>
            <a:endParaRPr lang="ar-EG" sz="1400" dirty="0">
              <a:latin typeface="+mn-lt"/>
              <a:cs typeface="+mn-cs"/>
            </a:endParaRPr>
          </a:p>
          <a:p>
            <a:pPr fontAlgn="auto">
              <a:spcBef>
                <a:spcPts val="0"/>
              </a:spcBef>
              <a:spcAft>
                <a:spcPts val="0"/>
              </a:spcAft>
              <a:defRPr/>
            </a:pPr>
            <a:r>
              <a:rPr lang="ar-EG" sz="1400" b="1" dirty="0">
                <a:latin typeface="+mn-lt"/>
                <a:cs typeface="+mn-cs"/>
              </a:rPr>
              <a:t>عيوبه</a:t>
            </a:r>
            <a:r>
              <a:rPr lang="ar-EG" sz="1400" dirty="0">
                <a:latin typeface="+mn-lt"/>
                <a:cs typeface="+mn-cs"/>
              </a:rPr>
              <a:t>:-</a:t>
            </a:r>
          </a:p>
          <a:p>
            <a:pPr fontAlgn="auto">
              <a:spcBef>
                <a:spcPts val="0"/>
              </a:spcBef>
              <a:spcAft>
                <a:spcPts val="0"/>
              </a:spcAft>
              <a:defRPr/>
            </a:pPr>
            <a:r>
              <a:rPr lang="ar-EG" sz="1400" dirty="0">
                <a:latin typeface="+mn-lt"/>
                <a:cs typeface="+mn-cs"/>
              </a:rPr>
              <a:t>امكانية تعرضه للبرى والكسر مقارنة بالبورسيلين</a:t>
            </a:r>
          </a:p>
          <a:p>
            <a:pPr fontAlgn="auto">
              <a:spcBef>
                <a:spcPts val="0"/>
              </a:spcBef>
              <a:spcAft>
                <a:spcPts val="0"/>
              </a:spcAft>
              <a:defRPr/>
            </a:pPr>
            <a:endParaRPr lang="ar-EG" sz="1400" dirty="0">
              <a:latin typeface="+mn-lt"/>
              <a:cs typeface="+mn-cs"/>
            </a:endParaRPr>
          </a:p>
        </p:txBody>
      </p:sp>
      <p:pic>
        <p:nvPicPr>
          <p:cNvPr id="31747" name="Picture 2" descr="اجمل الوان السيراميك :مفيش حيرة"/>
          <p:cNvPicPr>
            <a:picLocks noChangeAspect="1" noChangeArrowheads="1"/>
          </p:cNvPicPr>
          <p:nvPr/>
        </p:nvPicPr>
        <p:blipFill>
          <a:blip r:embed="rId2" cstate="print"/>
          <a:srcRect t="14999" r="7236" b="6999"/>
          <a:stretch>
            <a:fillRect/>
          </a:stretch>
        </p:blipFill>
        <p:spPr bwMode="auto">
          <a:xfrm>
            <a:off x="3733800" y="228600"/>
            <a:ext cx="1752600" cy="1122019"/>
          </a:xfrm>
          <a:prstGeom prst="rect">
            <a:avLst/>
          </a:prstGeom>
          <a:noFill/>
          <a:ln w="9525">
            <a:noFill/>
            <a:miter lim="800000"/>
            <a:headEnd/>
            <a:tailEnd/>
          </a:ln>
        </p:spPr>
      </p:pic>
      <p:pic>
        <p:nvPicPr>
          <p:cNvPr id="31748" name="Picture 4" descr="اجمل الوان السيراميك :مفيش حيرة"/>
          <p:cNvPicPr>
            <a:picLocks noChangeAspect="1" noChangeArrowheads="1"/>
          </p:cNvPicPr>
          <p:nvPr/>
        </p:nvPicPr>
        <p:blipFill>
          <a:blip r:embed="rId3" cstate="print"/>
          <a:srcRect l="27083" t="58383" r="9373"/>
          <a:stretch>
            <a:fillRect/>
          </a:stretch>
        </p:blipFill>
        <p:spPr bwMode="auto">
          <a:xfrm>
            <a:off x="3733800" y="1524000"/>
            <a:ext cx="1676400" cy="1039691"/>
          </a:xfrm>
          <a:prstGeom prst="rect">
            <a:avLst/>
          </a:prstGeom>
          <a:noFill/>
          <a:ln w="9525">
            <a:noFill/>
            <a:miter lim="800000"/>
            <a:headEnd/>
            <a:tailEnd/>
          </a:ln>
        </p:spPr>
      </p:pic>
      <p:pic>
        <p:nvPicPr>
          <p:cNvPr id="31749" name="Picture 6" descr="http://www.almuhands.org/forum/imgcache2010/1/56227almuhands.jpg"/>
          <p:cNvPicPr>
            <a:picLocks noChangeAspect="1" noChangeArrowheads="1"/>
          </p:cNvPicPr>
          <p:nvPr/>
        </p:nvPicPr>
        <p:blipFill>
          <a:blip r:embed="rId4" cstate="print"/>
          <a:srcRect t="37575"/>
          <a:stretch>
            <a:fillRect/>
          </a:stretch>
        </p:blipFill>
        <p:spPr bwMode="auto">
          <a:xfrm>
            <a:off x="4267200" y="2667000"/>
            <a:ext cx="1600200" cy="1006963"/>
          </a:xfrm>
          <a:prstGeom prst="rect">
            <a:avLst/>
          </a:prstGeom>
          <a:noFill/>
          <a:ln w="9525">
            <a:noFill/>
            <a:miter lim="800000"/>
            <a:headEnd/>
            <a:tailEnd/>
          </a:ln>
        </p:spPr>
      </p:pic>
      <p:sp>
        <p:nvSpPr>
          <p:cNvPr id="6" name="Rectangle 5"/>
          <p:cNvSpPr/>
          <p:nvPr/>
        </p:nvSpPr>
        <p:spPr>
          <a:xfrm>
            <a:off x="2062724" y="0"/>
            <a:ext cx="1494319" cy="307777"/>
          </a:xfrm>
          <a:prstGeom prst="rect">
            <a:avLst/>
          </a:prstGeom>
        </p:spPr>
        <p:txBody>
          <a:bodyPr wrap="none">
            <a:spAutoFit/>
          </a:bodyPr>
          <a:lstStyle/>
          <a:p>
            <a:pPr fontAlgn="auto">
              <a:spcBef>
                <a:spcPts val="0"/>
              </a:spcBef>
              <a:spcAft>
                <a:spcPts val="0"/>
              </a:spcAft>
              <a:defRPr/>
            </a:pPr>
            <a:r>
              <a:rPr lang="ar-EG" sz="1400" b="1" dirty="0">
                <a:ln w="12700">
                  <a:solidFill>
                    <a:schemeClr val="tx2">
                      <a:satMod val="155000"/>
                    </a:schemeClr>
                  </a:solidFill>
                  <a:prstDash val="solid"/>
                </a:ln>
                <a:solidFill>
                  <a:schemeClr val="bg2">
                    <a:tint val="85000"/>
                    <a:satMod val="155000"/>
                  </a:schemeClr>
                </a:solidFill>
                <a:latin typeface="+mn-lt"/>
                <a:cs typeface="+mn-cs"/>
              </a:rPr>
              <a:t>2-4-البلاط الأسمنتى:-</a:t>
            </a:r>
            <a:endParaRPr lang="ar-EG" sz="1400" dirty="0">
              <a:latin typeface="+mn-lt"/>
              <a:cs typeface="+mn-cs"/>
            </a:endParaRPr>
          </a:p>
        </p:txBody>
      </p:sp>
      <p:sp>
        <p:nvSpPr>
          <p:cNvPr id="7" name="Rectangle 2"/>
          <p:cNvSpPr>
            <a:spLocks noChangeArrowheads="1"/>
          </p:cNvSpPr>
          <p:nvPr/>
        </p:nvSpPr>
        <p:spPr bwMode="auto">
          <a:xfrm>
            <a:off x="0" y="304800"/>
            <a:ext cx="3581400" cy="4401205"/>
          </a:xfrm>
          <a:prstGeom prst="rect">
            <a:avLst/>
          </a:prstGeom>
          <a:noFill/>
          <a:ln w="9525">
            <a:noFill/>
            <a:miter lim="800000"/>
            <a:headEnd/>
            <a:tailEnd/>
          </a:ln>
        </p:spPr>
        <p:txBody>
          <a:bodyPr wrap="square">
            <a:spAutoFit/>
          </a:bodyPr>
          <a:lstStyle/>
          <a:p>
            <a:r>
              <a:rPr lang="ar-EG" sz="1400" dirty="0">
                <a:latin typeface="Algerian" pitchFamily="82" charset="0"/>
              </a:rPr>
              <a:t>ينقسم البلاط الإسمنتي بحسب نوع الحصمة المستخدمة في صناعته إلى قسمين:</a:t>
            </a:r>
            <a:br>
              <a:rPr lang="ar-EG" sz="1400" dirty="0">
                <a:latin typeface="Algerian" pitchFamily="82" charset="0"/>
              </a:rPr>
            </a:br>
            <a:r>
              <a:rPr lang="ar-EG" sz="1400" dirty="0">
                <a:latin typeface="Algerian" pitchFamily="82" charset="0"/>
              </a:rPr>
              <a:t>- </a:t>
            </a:r>
            <a:r>
              <a:rPr lang="ar-EG" sz="1400" b="1" dirty="0">
                <a:latin typeface="Algerian" pitchFamily="82" charset="0"/>
              </a:rPr>
              <a:t>بلاط مزايكو</a:t>
            </a:r>
            <a:r>
              <a:rPr lang="ar-EG" sz="1400" dirty="0">
                <a:latin typeface="Algerian" pitchFamily="82" charset="0"/>
              </a:rPr>
              <a:t>: من عيوب الحصمة المستخدمة فيها أنها لينة نوعاً ما.</a:t>
            </a:r>
            <a:br>
              <a:rPr lang="ar-EG" sz="1400" dirty="0">
                <a:latin typeface="Algerian" pitchFamily="82" charset="0"/>
              </a:rPr>
            </a:br>
            <a:r>
              <a:rPr lang="ar-EG" sz="1400" dirty="0">
                <a:latin typeface="Algerian" pitchFamily="82" charset="0"/>
              </a:rPr>
              <a:t>- </a:t>
            </a:r>
            <a:r>
              <a:rPr lang="ar-EG" sz="1400" b="1" dirty="0">
                <a:latin typeface="Algerian" pitchFamily="82" charset="0"/>
              </a:rPr>
              <a:t>بلاط كسر رخام : </a:t>
            </a:r>
            <a:r>
              <a:rPr lang="ar-EG" sz="1400" dirty="0">
                <a:latin typeface="Algerian" pitchFamily="82" charset="0"/>
              </a:rPr>
              <a:t>وهو الأكثر انتشاراً ويتواجد بعدة أبعاد (20*20*2سم) , (30*30*3سم) , (25*25*2.5) ,  </a:t>
            </a:r>
          </a:p>
          <a:p>
            <a:r>
              <a:rPr lang="ar-EG" sz="1400" dirty="0">
                <a:latin typeface="Algerian" pitchFamily="82" charset="0"/>
              </a:rPr>
              <a:t>    أما بالنسبة للاستخدام فإن الأخير هو الأكثر شيوعاً , بينما لا يحبذ استخدام بلاط (30*30*3سم) </a:t>
            </a:r>
          </a:p>
          <a:p>
            <a:r>
              <a:rPr lang="ar-EG" sz="1400" dirty="0">
                <a:latin typeface="Algerian" pitchFamily="82" charset="0"/>
              </a:rPr>
              <a:t>     في الطوابق العلوية لثقل وزنه .</a:t>
            </a:r>
            <a:br>
              <a:rPr lang="ar-EG" sz="1400" dirty="0">
                <a:latin typeface="Algerian" pitchFamily="82" charset="0"/>
              </a:rPr>
            </a:br>
            <a:r>
              <a:rPr lang="ar-EG" sz="1400" dirty="0">
                <a:latin typeface="Algerian" pitchFamily="82" charset="0"/>
              </a:rPr>
              <a:t/>
            </a:r>
            <a:br>
              <a:rPr lang="ar-EG" sz="1400" dirty="0">
                <a:latin typeface="Algerian" pitchFamily="82" charset="0"/>
              </a:rPr>
            </a:br>
            <a:r>
              <a:rPr lang="ar-EG" sz="1400" dirty="0">
                <a:latin typeface="Algerian" pitchFamily="82" charset="0"/>
              </a:rPr>
              <a:t>ويتكون هذا النوع من البلاط من طبقتين:</a:t>
            </a:r>
            <a:br>
              <a:rPr lang="ar-EG" sz="1400" dirty="0">
                <a:latin typeface="Algerian" pitchFamily="82" charset="0"/>
              </a:rPr>
            </a:br>
            <a:r>
              <a:rPr lang="ar-EG" sz="1400" dirty="0">
                <a:latin typeface="Algerian" pitchFamily="82" charset="0"/>
              </a:rPr>
              <a:t>  أ‌- العلوية (طبقة الوجه): تتكون من كسر الحصمة والإسمنت الأبيض والكوارتز , وتكون بسمك 8مم تقريباُ        </a:t>
            </a:r>
          </a:p>
          <a:p>
            <a:r>
              <a:rPr lang="ar-EG" sz="1400" dirty="0">
                <a:latin typeface="Algerian" pitchFamily="82" charset="0"/>
              </a:rPr>
              <a:t>         الغرض منها إظهار البلاط بمظهر نهائي مقبول, ومقاومة عوامل البري والتآكل.</a:t>
            </a:r>
            <a:br>
              <a:rPr lang="ar-EG" sz="1400" dirty="0">
                <a:latin typeface="Algerian" pitchFamily="82" charset="0"/>
              </a:rPr>
            </a:br>
            <a:r>
              <a:rPr lang="ar-EG" sz="1400" dirty="0">
                <a:latin typeface="Algerian" pitchFamily="82" charset="0"/>
              </a:rPr>
              <a:t>   ب‌- السفلية (طبقة البطن): تتكون من الإسمنت وكسر الحصمة الناعمة , ووظيفتها الأساسية إعطاء البلاط قوته المطلوبة.</a:t>
            </a:r>
            <a:br>
              <a:rPr lang="ar-EG" sz="1400" dirty="0">
                <a:latin typeface="Algerian" pitchFamily="82" charset="0"/>
              </a:rPr>
            </a:br>
            <a:r>
              <a:rPr lang="ar-EG" sz="1400" dirty="0">
                <a:latin typeface="Algerian" pitchFamily="82" charset="0"/>
              </a:rPr>
              <a:t/>
            </a:r>
            <a:br>
              <a:rPr lang="ar-EG" sz="1400" dirty="0">
                <a:latin typeface="Algerian" pitchFamily="82" charset="0"/>
              </a:rPr>
            </a:br>
            <a:endParaRPr lang="ar-EG" sz="1400" dirty="0"/>
          </a:p>
        </p:txBody>
      </p:sp>
      <p:pic>
        <p:nvPicPr>
          <p:cNvPr id="8" name="Picture 67" descr="22032009449"/>
          <p:cNvPicPr>
            <a:picLocks noChangeAspect="1" noChangeArrowheads="1"/>
          </p:cNvPicPr>
          <p:nvPr/>
        </p:nvPicPr>
        <p:blipFill>
          <a:blip r:embed="rId5" cstate="print"/>
          <a:srcRect b="6667"/>
          <a:stretch>
            <a:fillRect/>
          </a:stretch>
        </p:blipFill>
        <p:spPr bwMode="auto">
          <a:xfrm>
            <a:off x="304800" y="4114800"/>
            <a:ext cx="1625600" cy="1219200"/>
          </a:xfrm>
          <a:prstGeom prst="rect">
            <a:avLst/>
          </a:prstGeom>
          <a:noFill/>
          <a:ln w="9525">
            <a:noFill/>
            <a:miter lim="800000"/>
            <a:headEnd/>
            <a:tailEnd/>
          </a:ln>
        </p:spPr>
      </p:pic>
      <p:sp>
        <p:nvSpPr>
          <p:cNvPr id="9" name="Rectangle 4"/>
          <p:cNvSpPr>
            <a:spLocks noChangeArrowheads="1"/>
          </p:cNvSpPr>
          <p:nvPr/>
        </p:nvSpPr>
        <p:spPr bwMode="auto">
          <a:xfrm>
            <a:off x="609600" y="5410200"/>
            <a:ext cx="1051891" cy="307777"/>
          </a:xfrm>
          <a:prstGeom prst="rect">
            <a:avLst/>
          </a:prstGeom>
          <a:noFill/>
          <a:ln w="9525">
            <a:noFill/>
            <a:miter lim="800000"/>
            <a:headEnd/>
            <a:tailEnd/>
          </a:ln>
        </p:spPr>
        <p:txBody>
          <a:bodyPr wrap="none">
            <a:spAutoFit/>
          </a:bodyPr>
          <a:lstStyle/>
          <a:p>
            <a:pPr algn="l" rtl="0"/>
            <a:r>
              <a:rPr lang="ar-EG" sz="1400" b="1" dirty="0">
                <a:latin typeface="Algerian" pitchFamily="82" charset="0"/>
              </a:rPr>
              <a:t>بلاط كسر رخام</a:t>
            </a:r>
            <a:endParaRPr lang="ar-EG" sz="1400" dirty="0"/>
          </a:p>
        </p:txBody>
      </p:sp>
      <p:pic>
        <p:nvPicPr>
          <p:cNvPr id="10" name="Picture 68" descr="22032009424"/>
          <p:cNvPicPr>
            <a:picLocks noChangeAspect="1" noChangeArrowheads="1"/>
          </p:cNvPicPr>
          <p:nvPr/>
        </p:nvPicPr>
        <p:blipFill>
          <a:blip r:embed="rId6" cstate="print"/>
          <a:srcRect/>
          <a:stretch>
            <a:fillRect/>
          </a:stretch>
        </p:blipFill>
        <p:spPr bwMode="auto">
          <a:xfrm>
            <a:off x="3810000" y="4267200"/>
            <a:ext cx="1447800" cy="1121480"/>
          </a:xfrm>
          <a:prstGeom prst="rect">
            <a:avLst/>
          </a:prstGeom>
          <a:noFill/>
          <a:ln w="9525">
            <a:noFill/>
            <a:miter lim="800000"/>
            <a:headEnd/>
            <a:tailEnd/>
          </a:ln>
        </p:spPr>
      </p:pic>
      <p:sp>
        <p:nvSpPr>
          <p:cNvPr id="11" name="Rectangle 6"/>
          <p:cNvSpPr>
            <a:spLocks noChangeArrowheads="1"/>
          </p:cNvSpPr>
          <p:nvPr/>
        </p:nvSpPr>
        <p:spPr bwMode="auto">
          <a:xfrm>
            <a:off x="4114800" y="5562600"/>
            <a:ext cx="966931" cy="307777"/>
          </a:xfrm>
          <a:prstGeom prst="rect">
            <a:avLst/>
          </a:prstGeom>
          <a:noFill/>
          <a:ln w="9525">
            <a:noFill/>
            <a:miter lim="800000"/>
            <a:headEnd/>
            <a:tailEnd/>
          </a:ln>
        </p:spPr>
        <p:txBody>
          <a:bodyPr wrap="none">
            <a:spAutoFit/>
          </a:bodyPr>
          <a:lstStyle/>
          <a:p>
            <a:pPr algn="l" rtl="0"/>
            <a:r>
              <a:rPr lang="ar-EG" sz="1400" dirty="0">
                <a:latin typeface="Algerian" pitchFamily="82" charset="0"/>
              </a:rPr>
              <a:t>- </a:t>
            </a:r>
            <a:r>
              <a:rPr lang="ar-EG" sz="1400" b="1" dirty="0">
                <a:latin typeface="Algerian" pitchFamily="82" charset="0"/>
              </a:rPr>
              <a:t>بلاط مزايكو</a:t>
            </a:r>
            <a:endParaRPr lang="ar-EG" sz="1400" dirty="0"/>
          </a:p>
        </p:txBody>
      </p:sp>
      <p:pic>
        <p:nvPicPr>
          <p:cNvPr id="12" name="Picture 70" descr="22032009450"/>
          <p:cNvPicPr>
            <a:picLocks noChangeAspect="1" noChangeArrowheads="1"/>
          </p:cNvPicPr>
          <p:nvPr/>
        </p:nvPicPr>
        <p:blipFill>
          <a:blip r:embed="rId7" cstate="print"/>
          <a:srcRect l="16000" b="25333"/>
          <a:stretch>
            <a:fillRect/>
          </a:stretch>
        </p:blipFill>
        <p:spPr bwMode="auto">
          <a:xfrm>
            <a:off x="2057400" y="4267200"/>
            <a:ext cx="1600673" cy="1066800"/>
          </a:xfrm>
          <a:prstGeom prst="rect">
            <a:avLst/>
          </a:prstGeom>
          <a:noFill/>
          <a:ln w="9525">
            <a:noFill/>
            <a:miter lim="800000"/>
            <a:headEnd/>
            <a:tailEnd/>
          </a:ln>
        </p:spPr>
      </p:pic>
      <p:sp>
        <p:nvSpPr>
          <p:cNvPr id="13" name="Text Box 73"/>
          <p:cNvSpPr txBox="1">
            <a:spLocks noChangeArrowheads="1"/>
          </p:cNvSpPr>
          <p:nvPr/>
        </p:nvSpPr>
        <p:spPr bwMode="auto">
          <a:xfrm>
            <a:off x="609600" y="5410200"/>
            <a:ext cx="3203575" cy="307777"/>
          </a:xfrm>
          <a:prstGeom prst="rect">
            <a:avLst/>
          </a:prstGeom>
          <a:noFill/>
          <a:ln w="9525">
            <a:noFill/>
            <a:miter lim="800000"/>
            <a:headEnd/>
            <a:tailEnd/>
          </a:ln>
        </p:spPr>
        <p:txBody>
          <a:bodyPr>
            <a:spAutoFit/>
          </a:bodyPr>
          <a:lstStyle/>
          <a:p>
            <a:pPr>
              <a:spcBef>
                <a:spcPct val="50000"/>
              </a:spcBef>
            </a:pPr>
            <a:r>
              <a:rPr lang="ar-SA" sz="1400" b="1">
                <a:latin typeface="Algerian" pitchFamily="82" charset="0"/>
              </a:rPr>
              <a:t>طبقتي البلاط (الوجه والبطن)</a:t>
            </a:r>
            <a:r>
              <a:rPr lang="ar-SA" sz="1400" b="1"/>
              <a:t> </a:t>
            </a:r>
            <a:endParaRPr lang="en-US" sz="1400" b="1"/>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1168</TotalTime>
  <Words>3572</Words>
  <Application>Microsoft Office PowerPoint</Application>
  <PresentationFormat>A4 Paper (210x297 mm)</PresentationFormat>
  <Paragraphs>495</Paragraphs>
  <Slides>19</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19</vt:i4>
      </vt:variant>
    </vt:vector>
  </HeadingPairs>
  <TitlesOfParts>
    <vt:vector size="30" baseType="lpstr">
      <vt:lpstr>Arial Unicode MS</vt:lpstr>
      <vt:lpstr>AF_Unizah</vt:lpstr>
      <vt:lpstr>Algerian</vt:lpstr>
      <vt:lpstr>Andalus</vt:lpstr>
      <vt:lpstr>Arial</vt:lpstr>
      <vt:lpstr>Calibri</vt:lpstr>
      <vt:lpstr>Simplified Arabic</vt:lpstr>
      <vt:lpstr>Symbol</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shosho</dc:creator>
  <cp:lastModifiedBy>Nasser</cp:lastModifiedBy>
  <cp:revision>189</cp:revision>
  <dcterms:created xsi:type="dcterms:W3CDTF">2011-10-25T21:10:46Z</dcterms:created>
  <dcterms:modified xsi:type="dcterms:W3CDTF">2014-03-18T22:19:06Z</dcterms:modified>
</cp:coreProperties>
</file>