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71" r:id="rId6"/>
    <p:sldId id="260" r:id="rId7"/>
    <p:sldId id="261" r:id="rId8"/>
    <p:sldId id="262" r:id="rId9"/>
    <p:sldId id="266" r:id="rId10"/>
    <p:sldId id="267" r:id="rId11"/>
    <p:sldId id="268" r:id="rId12"/>
    <p:sldId id="269" r:id="rId13"/>
    <p:sldId id="27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6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D704756-28B5-4CD5-9B92-5DECA9ECF2DA}" type="datetimeFigureOut">
              <a:rPr lang="ar-EG" smtClean="0"/>
              <a:pPr/>
              <a:t>06/06/1433</a:t>
            </a:fld>
            <a:endParaRPr lang="ar-E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53878D8-5113-4045-B13D-7D9E142E7DFE}" type="slidenum">
              <a:rPr lang="ar-EG" smtClean="0"/>
              <a:pPr/>
              <a:t>‹#›</a:t>
            </a:fld>
            <a:endParaRPr lang="ar-EG"/>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fld id="{753878D8-5113-4045-B13D-7D9E142E7DFE}" type="slidenum">
              <a:rPr lang="ar-EG" smtClean="0"/>
              <a:pPr/>
              <a:t>7</a:t>
            </a:fld>
            <a:endParaRPr lang="ar-EG"/>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fld id="{753878D8-5113-4045-B13D-7D9E142E7DFE}" type="slidenum">
              <a:rPr lang="ar-EG" smtClean="0"/>
              <a:pPr/>
              <a:t>13</a:t>
            </a:fld>
            <a:endParaRPr lang="ar-EG"/>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4/27/2012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gif"/></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0"/>
            <a:ext cx="6019800" cy="369332"/>
          </a:xfrm>
          <a:prstGeom prst="rect">
            <a:avLst/>
          </a:prstGeom>
          <a:noFill/>
        </p:spPr>
        <p:txBody>
          <a:bodyPr wrap="square" rtlCol="1">
            <a:spAutoFit/>
          </a:bodyPr>
          <a:lstStyle/>
          <a:p>
            <a:pPr algn="ctr"/>
            <a:r>
              <a:rPr lang="ar-EG" dirty="0" smtClean="0"/>
              <a:t>التجهيزات والتركيبات الصحيه </a:t>
            </a:r>
            <a:endParaRPr lang="ar-EG" dirty="0"/>
          </a:p>
        </p:txBody>
      </p:sp>
      <p:sp>
        <p:nvSpPr>
          <p:cNvPr id="3" name="TextBox 2"/>
          <p:cNvSpPr txBox="1"/>
          <p:nvPr/>
        </p:nvSpPr>
        <p:spPr>
          <a:xfrm>
            <a:off x="0" y="381000"/>
            <a:ext cx="9144000" cy="4308872"/>
          </a:xfrm>
          <a:prstGeom prst="rect">
            <a:avLst/>
          </a:prstGeom>
          <a:noFill/>
        </p:spPr>
        <p:txBody>
          <a:bodyPr wrap="square" rtlCol="1">
            <a:spAutoFit/>
          </a:bodyPr>
          <a:lstStyle/>
          <a:p>
            <a:pPr algn="r" rtl="1"/>
            <a:r>
              <a:rPr lang="ar-EG" dirty="0" smtClean="0">
                <a:solidFill>
                  <a:srgbClr val="FF0000"/>
                </a:solidFill>
              </a:rPr>
              <a:t>اشتراطات ومتطلبات عامه :- </a:t>
            </a:r>
          </a:p>
          <a:p>
            <a:pPr algn="r" rtl="1"/>
            <a:r>
              <a:rPr lang="ar-EG" sz="1600" dirty="0" smtClean="0"/>
              <a:t>هناك متطلبات اساسيه للتجهيزات والتركيبات الصحيه وشروط تنفيذها التي توفر الوقايه الصحيه ومقومات الراحه والاقتصاد في التكاليف وذلك بان يتوفر فيها الاتي :-</a:t>
            </a:r>
          </a:p>
          <a:p>
            <a:pPr algn="r" rtl="1"/>
            <a:r>
              <a:rPr lang="ar-EG" sz="1600" dirty="0" smtClean="0"/>
              <a:t>1- تصنع من مواد ناعمه الملمس  لا تتشرب السوائل وخاليه من الشقوق وسهله التركيب ومظهرها مقبول </a:t>
            </a:r>
          </a:p>
          <a:p>
            <a:pPr algn="r" rtl="1"/>
            <a:r>
              <a:rPr lang="ar-EG" sz="1600" dirty="0" smtClean="0"/>
              <a:t>2- وضعها وتركيبها في اماكن مناسبه</a:t>
            </a:r>
          </a:p>
          <a:p>
            <a:pPr algn="r" rtl="1"/>
            <a:endParaRPr lang="ar-EG" sz="1600" dirty="0" smtClean="0"/>
          </a:p>
          <a:p>
            <a:pPr algn="r" rtl="1"/>
            <a:endParaRPr lang="ar-EG" sz="1600" dirty="0" smtClean="0"/>
          </a:p>
          <a:p>
            <a:pPr algn="r" rtl="1"/>
            <a:endParaRPr lang="ar-EG" sz="1600" dirty="0" smtClean="0"/>
          </a:p>
          <a:p>
            <a:pPr algn="r" rtl="1"/>
            <a:endParaRPr lang="ar-EG" sz="1600" dirty="0" smtClean="0"/>
          </a:p>
          <a:p>
            <a:pPr algn="r" rtl="1"/>
            <a:endParaRPr lang="ar-EG" sz="1600" dirty="0" smtClean="0"/>
          </a:p>
          <a:p>
            <a:pPr algn="r" rtl="1"/>
            <a:endParaRPr lang="ar-EG" sz="1600" dirty="0" smtClean="0"/>
          </a:p>
          <a:p>
            <a:pPr algn="r" rtl="1"/>
            <a:endParaRPr lang="ar-EG" sz="1600" dirty="0" smtClean="0"/>
          </a:p>
          <a:p>
            <a:pPr algn="r" rtl="1"/>
            <a:endParaRPr lang="ar-EG" sz="1600" dirty="0" smtClean="0"/>
          </a:p>
          <a:p>
            <a:pPr algn="r" rtl="1"/>
            <a:endParaRPr lang="ar-EG" sz="1600" dirty="0" smtClean="0"/>
          </a:p>
          <a:p>
            <a:pPr algn="r" rtl="1"/>
            <a:endParaRPr lang="ar-EG" sz="1600" dirty="0" smtClean="0"/>
          </a:p>
          <a:p>
            <a:pPr algn="r" rtl="1"/>
            <a:endParaRPr lang="ar-EG" sz="1600" dirty="0" smtClean="0"/>
          </a:p>
          <a:p>
            <a:pPr algn="r" rtl="1"/>
            <a:endParaRPr lang="ar-EG" sz="1600" dirty="0" smtClean="0"/>
          </a:p>
        </p:txBody>
      </p:sp>
      <p:sp>
        <p:nvSpPr>
          <p:cNvPr id="8" name="Rectangle 7"/>
          <p:cNvSpPr/>
          <p:nvPr/>
        </p:nvSpPr>
        <p:spPr>
          <a:xfrm>
            <a:off x="228600" y="6260068"/>
            <a:ext cx="3246402" cy="369332"/>
          </a:xfrm>
          <a:prstGeom prst="rect">
            <a:avLst/>
          </a:prstGeom>
        </p:spPr>
        <p:txBody>
          <a:bodyPr wrap="none">
            <a:spAutoFit/>
          </a:bodyPr>
          <a:lstStyle/>
          <a:p>
            <a:r>
              <a:rPr lang="ar-EG" dirty="0" smtClean="0"/>
              <a:t>( اقل بعد بين الاجهزه الصحيه وبعضها ) </a:t>
            </a:r>
            <a:endParaRPr lang="ar-EG" dirty="0"/>
          </a:p>
        </p:txBody>
      </p:sp>
      <p:sp>
        <p:nvSpPr>
          <p:cNvPr id="6" name="Rectangle 5"/>
          <p:cNvSpPr/>
          <p:nvPr/>
        </p:nvSpPr>
        <p:spPr>
          <a:xfrm>
            <a:off x="3886200" y="1295400"/>
            <a:ext cx="5257800" cy="3693319"/>
          </a:xfrm>
          <a:prstGeom prst="rect">
            <a:avLst/>
          </a:prstGeom>
        </p:spPr>
        <p:txBody>
          <a:bodyPr wrap="square">
            <a:spAutoFit/>
          </a:bodyPr>
          <a:lstStyle/>
          <a:p>
            <a:pPr algn="r" rtl="1"/>
            <a:endParaRPr lang="ar-EG" dirty="0" smtClean="0"/>
          </a:p>
          <a:p>
            <a:pPr algn="r" rtl="1"/>
            <a:endParaRPr lang="ar-EG" dirty="0" smtClean="0"/>
          </a:p>
          <a:p>
            <a:pPr algn="r" rtl="1"/>
            <a:r>
              <a:rPr lang="ar-EG" dirty="0" smtClean="0"/>
              <a:t>3- تزود جميع التجهيزات بسيفونات مناسبه بها عازل مائي لا يقل عن 50 مم </a:t>
            </a:r>
          </a:p>
          <a:p>
            <a:pPr algn="r" rtl="1"/>
            <a:r>
              <a:rPr lang="ar-EG" dirty="0" smtClean="0"/>
              <a:t>4- يمكن ان تزود جميع الاحواض والمباول والبديهات بمصفي معدنيه متحركه سهله التنظيف </a:t>
            </a:r>
          </a:p>
          <a:p>
            <a:pPr algn="r" rtl="1"/>
            <a:r>
              <a:rPr lang="ar-EG" dirty="0" smtClean="0"/>
              <a:t>5- قبل البدء في التركيبات والتجهيزات الصحيه يجب دراسه الرسومات التنفيذيه للبناء والخرسانه المسلحه وتحديد الشنايش ومواضع تثبيت المواسير لتركيب اقفزه التثبيت قبل صب الخرسانه منعا من التكسير في الخرسانه </a:t>
            </a:r>
          </a:p>
          <a:p>
            <a:pPr algn="r" rtl="1"/>
            <a:r>
              <a:rPr lang="ar-EG" dirty="0" smtClean="0"/>
              <a:t>6- يجب ان تزود التركيبات والتجهيزات الصحيه بالقدر المناسبب من القطع والملحقات ( الراكورات والمساليب وطبات التسليك الذي يسمح بسهوله الكشف والفك والتسليك والصيانه والتغيير والاصلاح</a:t>
            </a:r>
          </a:p>
        </p:txBody>
      </p:sp>
      <p:pic>
        <p:nvPicPr>
          <p:cNvPr id="2050" name="Picture 2"/>
          <p:cNvPicPr>
            <a:picLocks noChangeAspect="1" noChangeArrowheads="1"/>
          </p:cNvPicPr>
          <p:nvPr/>
        </p:nvPicPr>
        <p:blipFill>
          <a:blip r:embed="rId2" cstate="print"/>
          <a:srcRect/>
          <a:stretch>
            <a:fillRect/>
          </a:stretch>
        </p:blipFill>
        <p:spPr bwMode="auto">
          <a:xfrm>
            <a:off x="428625" y="1434924"/>
            <a:ext cx="2543175" cy="2527476"/>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381000" y="4114800"/>
            <a:ext cx="2566291" cy="213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76200"/>
            <a:ext cx="5105400" cy="584775"/>
          </a:xfrm>
          <a:prstGeom prst="rect">
            <a:avLst/>
          </a:prstGeom>
          <a:noFill/>
        </p:spPr>
        <p:txBody>
          <a:bodyPr wrap="square" rtlCol="1">
            <a:spAutoFit/>
          </a:bodyPr>
          <a:lstStyle/>
          <a:p>
            <a:r>
              <a:rPr lang="ar-EG" sz="3200" dirty="0" smtClean="0"/>
              <a:t>حوض حمام البانيو </a:t>
            </a:r>
            <a:endParaRPr lang="ar-EG" sz="3200" dirty="0"/>
          </a:p>
        </p:txBody>
      </p:sp>
      <p:pic>
        <p:nvPicPr>
          <p:cNvPr id="2050" name="Picture 2" descr="C:\Users\medoz\Desktop\scheda_tech_fb500.png"/>
          <p:cNvPicPr>
            <a:picLocks noChangeAspect="1" noChangeArrowheads="1"/>
          </p:cNvPicPr>
          <p:nvPr/>
        </p:nvPicPr>
        <p:blipFill>
          <a:blip r:embed="rId2" cstate="print"/>
          <a:srcRect r="22923"/>
          <a:stretch>
            <a:fillRect/>
          </a:stretch>
        </p:blipFill>
        <p:spPr bwMode="auto">
          <a:xfrm>
            <a:off x="304800" y="3322405"/>
            <a:ext cx="2895600" cy="3230795"/>
          </a:xfrm>
          <a:prstGeom prst="rect">
            <a:avLst/>
          </a:prstGeom>
          <a:noFill/>
        </p:spPr>
      </p:pic>
      <p:sp>
        <p:nvSpPr>
          <p:cNvPr id="7" name="TextBox 6"/>
          <p:cNvSpPr txBox="1"/>
          <p:nvPr/>
        </p:nvSpPr>
        <p:spPr>
          <a:xfrm>
            <a:off x="228600" y="594479"/>
            <a:ext cx="8915400" cy="3139321"/>
          </a:xfrm>
          <a:prstGeom prst="rect">
            <a:avLst/>
          </a:prstGeom>
          <a:noFill/>
        </p:spPr>
        <p:txBody>
          <a:bodyPr wrap="square" rtlCol="1">
            <a:spAutoFit/>
          </a:bodyPr>
          <a:lstStyle/>
          <a:p>
            <a:pPr algn="r" rtl="1"/>
            <a:r>
              <a:rPr lang="ar-EG" dirty="0" smtClean="0"/>
              <a:t>الاشتراطات الواجب توافرها عند تركيب البانيو :- </a:t>
            </a:r>
          </a:p>
          <a:p>
            <a:pPr algn="r" rtl="1">
              <a:buFontTx/>
              <a:buChar char="-"/>
            </a:pPr>
            <a:r>
              <a:rPr lang="ar-EG" dirty="0" smtClean="0"/>
              <a:t>يمكن استخدام احواض من الحديد الزهر المطلي بالصيني او الصاج المطلي بالمنيا او الاكريليك وان تكون خاليه من الاركان الحاده </a:t>
            </a:r>
          </a:p>
          <a:p>
            <a:pPr algn="r" rtl="1">
              <a:buFontTx/>
              <a:buChar char="-"/>
            </a:pPr>
            <a:endParaRPr lang="ar-EG" dirty="0" smtClean="0"/>
          </a:p>
          <a:p>
            <a:pPr algn="r" rtl="1">
              <a:buFontTx/>
              <a:buChar char="-"/>
            </a:pPr>
            <a:r>
              <a:rPr lang="ar-EG" dirty="0" smtClean="0"/>
              <a:t>ويشمل الحوض علي الاتي :- </a:t>
            </a:r>
          </a:p>
          <a:p>
            <a:pPr algn="r" rtl="1">
              <a:buFontTx/>
              <a:buChar char="-"/>
            </a:pPr>
            <a:r>
              <a:rPr lang="ar-EG" dirty="0" smtClean="0"/>
              <a:t>1- خلاص للمياه البارده والساخنه ويتم تركيب الخلاط اعلا طابق الصرف وعلي ارتفاع لا يقل عن 15 سم عن حافه حوض البانيو </a:t>
            </a:r>
          </a:p>
          <a:p>
            <a:pPr algn="r" rtl="1">
              <a:buFontTx/>
              <a:buChar char="-"/>
            </a:pPr>
            <a:r>
              <a:rPr lang="ar-EG" dirty="0" smtClean="0"/>
              <a:t>2- طابق الصرف مزود بمصفاه وفائض قطر 1.5 بوصه يركب عند احد جوانبه ومزود بطبه وسيفون من النحاس </a:t>
            </a:r>
          </a:p>
          <a:p>
            <a:pPr algn="r" rtl="1">
              <a:buFontTx/>
              <a:buChar char="-"/>
            </a:pPr>
            <a:r>
              <a:rPr lang="ar-EG" dirty="0" smtClean="0"/>
              <a:t>تركب الحنفيات او الدش بحيث يكون مخرجها اعلي من منسوب حافه الحوض منعا من تلوث مصدر التغذيه زاتكوين فجوه هوائيه </a:t>
            </a:r>
          </a:p>
          <a:p>
            <a:pPr algn="r" rtl="1">
              <a:buFontTx/>
              <a:buChar char="-"/>
            </a:pPr>
            <a:r>
              <a:rPr lang="ar-EG" dirty="0" smtClean="0"/>
              <a:t>- يراعي في تركيب الحوض ان ينحدر قاعه الي المخرج بمقدار 1 سم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81400" y="76200"/>
            <a:ext cx="4419600" cy="584775"/>
          </a:xfrm>
          <a:prstGeom prst="rect">
            <a:avLst/>
          </a:prstGeom>
          <a:noFill/>
        </p:spPr>
        <p:txBody>
          <a:bodyPr wrap="square" rtlCol="1">
            <a:spAutoFit/>
          </a:bodyPr>
          <a:lstStyle/>
          <a:p>
            <a:r>
              <a:rPr lang="ar-EG" sz="3200" dirty="0" smtClean="0"/>
              <a:t>احواض الدش </a:t>
            </a:r>
            <a:endParaRPr lang="ar-EG" sz="3200" dirty="0"/>
          </a:p>
        </p:txBody>
      </p:sp>
      <p:pic>
        <p:nvPicPr>
          <p:cNvPr id="3074" name="Picture 2" descr="C:\Users\medoz\Desktop\square-shower-trays_3.jpg"/>
          <p:cNvPicPr>
            <a:picLocks noChangeAspect="1" noChangeArrowheads="1"/>
          </p:cNvPicPr>
          <p:nvPr/>
        </p:nvPicPr>
        <p:blipFill>
          <a:blip r:embed="rId2" cstate="print"/>
          <a:srcRect t="19635" b="21918"/>
          <a:stretch>
            <a:fillRect/>
          </a:stretch>
        </p:blipFill>
        <p:spPr bwMode="auto">
          <a:xfrm>
            <a:off x="123825" y="0"/>
            <a:ext cx="2085975" cy="1219200"/>
          </a:xfrm>
          <a:prstGeom prst="rect">
            <a:avLst/>
          </a:prstGeom>
          <a:noFill/>
        </p:spPr>
      </p:pic>
      <p:pic>
        <p:nvPicPr>
          <p:cNvPr id="1026" name="Picture 2" descr="C:\Users\medoz\Desktop\PST003d.gif"/>
          <p:cNvPicPr>
            <a:picLocks noChangeAspect="1" noChangeArrowheads="1"/>
          </p:cNvPicPr>
          <p:nvPr/>
        </p:nvPicPr>
        <p:blipFill>
          <a:blip r:embed="rId3" cstate="print"/>
          <a:srcRect/>
          <a:stretch>
            <a:fillRect/>
          </a:stretch>
        </p:blipFill>
        <p:spPr bwMode="auto">
          <a:xfrm>
            <a:off x="140407" y="1614487"/>
            <a:ext cx="1535993" cy="1585913"/>
          </a:xfrm>
          <a:prstGeom prst="rect">
            <a:avLst/>
          </a:prstGeom>
          <a:noFill/>
        </p:spPr>
      </p:pic>
      <p:pic>
        <p:nvPicPr>
          <p:cNvPr id="1027" name="Picture 3" descr="C:\Users\medoz\Desktop\shtr-2038380.gif"/>
          <p:cNvPicPr>
            <a:picLocks noChangeAspect="1" noChangeArrowheads="1"/>
          </p:cNvPicPr>
          <p:nvPr/>
        </p:nvPicPr>
        <p:blipFill>
          <a:blip r:embed="rId4" cstate="print"/>
          <a:srcRect/>
          <a:stretch>
            <a:fillRect/>
          </a:stretch>
        </p:blipFill>
        <p:spPr bwMode="auto">
          <a:xfrm>
            <a:off x="1752600" y="1960072"/>
            <a:ext cx="2016600" cy="1164128"/>
          </a:xfrm>
          <a:prstGeom prst="rect">
            <a:avLst/>
          </a:prstGeom>
          <a:noFill/>
        </p:spPr>
      </p:pic>
      <p:pic>
        <p:nvPicPr>
          <p:cNvPr id="1028" name="Picture 4" descr="C:\Users\medoz\Desktop\mira_flight_quad_tech.jpg"/>
          <p:cNvPicPr>
            <a:picLocks noChangeAspect="1" noChangeArrowheads="1"/>
          </p:cNvPicPr>
          <p:nvPr/>
        </p:nvPicPr>
        <p:blipFill>
          <a:blip r:embed="rId5" cstate="print"/>
          <a:srcRect t="14118" r="9329" b="6823"/>
          <a:stretch>
            <a:fillRect/>
          </a:stretch>
        </p:blipFill>
        <p:spPr bwMode="auto">
          <a:xfrm>
            <a:off x="5029200" y="3505200"/>
            <a:ext cx="2590800" cy="3297382"/>
          </a:xfrm>
          <a:prstGeom prst="rect">
            <a:avLst/>
          </a:prstGeom>
          <a:noFill/>
        </p:spPr>
      </p:pic>
      <p:sp>
        <p:nvSpPr>
          <p:cNvPr id="9" name="TextBox 8"/>
          <p:cNvSpPr txBox="1"/>
          <p:nvPr/>
        </p:nvSpPr>
        <p:spPr>
          <a:xfrm>
            <a:off x="-76200" y="1143000"/>
            <a:ext cx="9144000" cy="2308324"/>
          </a:xfrm>
          <a:prstGeom prst="rect">
            <a:avLst/>
          </a:prstGeom>
          <a:noFill/>
        </p:spPr>
        <p:txBody>
          <a:bodyPr wrap="square" rtlCol="1">
            <a:spAutoFit/>
          </a:bodyPr>
          <a:lstStyle/>
          <a:p>
            <a:pPr algn="r" rtl="1"/>
            <a:r>
              <a:rPr lang="ar-EG" dirty="0" smtClean="0"/>
              <a:t>يمكن استخدام احواض الحديد الزهر المطلي بالصيني او من الصااج المطلي بالمينا او الاكريليلك او الفخار المطلي بالصيني او الصيني او اي ماده اخري مناسبه علي ان يكون الحوض خاليا من الاركان الحاده </a:t>
            </a:r>
          </a:p>
          <a:p>
            <a:pPr algn="r" rtl="1"/>
            <a:endParaRPr lang="ar-EG" dirty="0" smtClean="0"/>
          </a:p>
          <a:p>
            <a:pPr algn="r" rtl="1"/>
            <a:r>
              <a:rPr lang="ar-EG" dirty="0" smtClean="0"/>
              <a:t>ويشتمل الحوض علي الاتي :- </a:t>
            </a:r>
          </a:p>
          <a:p>
            <a:pPr algn="r" rtl="1"/>
            <a:r>
              <a:rPr lang="ar-EG" dirty="0" smtClean="0"/>
              <a:t>1- خلاط للمياه البارده والساخنه </a:t>
            </a:r>
          </a:p>
          <a:p>
            <a:pPr algn="r" rtl="1"/>
            <a:r>
              <a:rPr lang="ar-EG" dirty="0" smtClean="0"/>
              <a:t>2- ويكون علي ارتفتع 80 سم من منسوب ارضيه الحوض </a:t>
            </a:r>
          </a:p>
          <a:p>
            <a:pPr algn="r" rtl="1"/>
            <a:r>
              <a:rPr lang="ar-EG" dirty="0" smtClean="0"/>
              <a:t>3- طابق صرف مزود بمصفاه 2 بوصه </a:t>
            </a:r>
          </a:p>
          <a:p>
            <a:pPr algn="r" rtl="1"/>
            <a:r>
              <a:rPr lang="ar-EG" dirty="0" smtClean="0"/>
              <a:t>ويراعي في تركيب الحوض ان ينحدر قاعه نحو الطابق بمقدار 1 سم </a:t>
            </a:r>
            <a:endParaRPr lang="ar-EG" dirty="0"/>
          </a:p>
        </p:txBody>
      </p:sp>
      <p:pic>
        <p:nvPicPr>
          <p:cNvPr id="2050" name="Picture 2" descr="C:\Users\medoz\Desktop\main_product_MX52A.jpg"/>
          <p:cNvPicPr>
            <a:picLocks noChangeAspect="1" noChangeArrowheads="1"/>
          </p:cNvPicPr>
          <p:nvPr/>
        </p:nvPicPr>
        <p:blipFill>
          <a:blip r:embed="rId6" cstate="print"/>
          <a:srcRect/>
          <a:stretch>
            <a:fillRect/>
          </a:stretch>
        </p:blipFill>
        <p:spPr bwMode="auto">
          <a:xfrm>
            <a:off x="304800" y="3200400"/>
            <a:ext cx="3657600" cy="357192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7000" y="0"/>
            <a:ext cx="5105400" cy="584775"/>
          </a:xfrm>
          <a:prstGeom prst="rect">
            <a:avLst/>
          </a:prstGeom>
          <a:noFill/>
        </p:spPr>
        <p:txBody>
          <a:bodyPr wrap="square" rtlCol="1">
            <a:spAutoFit/>
          </a:bodyPr>
          <a:lstStyle/>
          <a:p>
            <a:r>
              <a:rPr lang="ar-EG" sz="3200" dirty="0" smtClean="0"/>
              <a:t>احواض غسيل الاواني ( المطبخ ) </a:t>
            </a:r>
            <a:endParaRPr lang="ar-EG" sz="3200" dirty="0"/>
          </a:p>
        </p:txBody>
      </p:sp>
      <p:sp>
        <p:nvSpPr>
          <p:cNvPr id="4" name="TextBox 3"/>
          <p:cNvSpPr txBox="1"/>
          <p:nvPr/>
        </p:nvSpPr>
        <p:spPr>
          <a:xfrm>
            <a:off x="1828800" y="762000"/>
            <a:ext cx="7315200" cy="923330"/>
          </a:xfrm>
          <a:prstGeom prst="rect">
            <a:avLst/>
          </a:prstGeom>
          <a:noFill/>
        </p:spPr>
        <p:txBody>
          <a:bodyPr wrap="square" rtlCol="1">
            <a:spAutoFit/>
          </a:bodyPr>
          <a:lstStyle/>
          <a:p>
            <a:pPr algn="r" rtl="1"/>
            <a:r>
              <a:rPr lang="ar-EG" dirty="0" smtClean="0"/>
              <a:t>- يجب الا يقل قطر مخرج صرف حوض المطبخ عن 2 يوصه علي ان يزود بمصفاه مناسبه </a:t>
            </a:r>
          </a:p>
          <a:p>
            <a:pPr algn="r" rtl="1"/>
            <a:r>
              <a:rPr lang="ar-EG" dirty="0" smtClean="0"/>
              <a:t>- احواض غسيل الاواني التي سيركب بها مطاحن فضلات الاطعمه يجب الا يقل قطر مخرج الصرف لها عن 3.5 بوصه </a:t>
            </a:r>
            <a:endParaRPr lang="ar-EG" dirty="0"/>
          </a:p>
        </p:txBody>
      </p:sp>
      <p:pic>
        <p:nvPicPr>
          <p:cNvPr id="2050" name="Picture 2" descr="C:\Users\medoz\Desktop\Kitchen-Sink.jpg"/>
          <p:cNvPicPr>
            <a:picLocks noChangeAspect="1" noChangeArrowheads="1"/>
          </p:cNvPicPr>
          <p:nvPr/>
        </p:nvPicPr>
        <p:blipFill>
          <a:blip r:embed="rId2" cstate="print"/>
          <a:srcRect/>
          <a:stretch>
            <a:fillRect/>
          </a:stretch>
        </p:blipFill>
        <p:spPr bwMode="auto">
          <a:xfrm>
            <a:off x="228600" y="119743"/>
            <a:ext cx="1828800" cy="1632857"/>
          </a:xfrm>
          <a:prstGeom prst="rect">
            <a:avLst/>
          </a:prstGeom>
          <a:noFill/>
        </p:spPr>
      </p:pic>
      <p:pic>
        <p:nvPicPr>
          <p:cNvPr id="5" name="Picture 2" descr="C:\Users\medoz\Desktop\Note.jpg"/>
          <p:cNvPicPr>
            <a:picLocks noChangeAspect="1" noChangeArrowheads="1"/>
          </p:cNvPicPr>
          <p:nvPr/>
        </p:nvPicPr>
        <p:blipFill>
          <a:blip r:embed="rId3" cstate="print"/>
          <a:srcRect l="18081" t="51210" r="22449" b="12442"/>
          <a:stretch>
            <a:fillRect/>
          </a:stretch>
        </p:blipFill>
        <p:spPr bwMode="auto">
          <a:xfrm>
            <a:off x="2495176" y="1981200"/>
            <a:ext cx="5201024" cy="44958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05200" y="101025"/>
            <a:ext cx="5105400" cy="584775"/>
          </a:xfrm>
          <a:prstGeom prst="rect">
            <a:avLst/>
          </a:prstGeom>
          <a:noFill/>
        </p:spPr>
        <p:txBody>
          <a:bodyPr wrap="square" rtlCol="1">
            <a:spAutoFit/>
          </a:bodyPr>
          <a:lstStyle/>
          <a:p>
            <a:r>
              <a:rPr lang="ar-EG" sz="3200" dirty="0" smtClean="0"/>
              <a:t>سيفون الارضيه </a:t>
            </a:r>
            <a:endParaRPr lang="ar-EG" sz="3200" dirty="0"/>
          </a:p>
        </p:txBody>
      </p:sp>
      <p:pic>
        <p:nvPicPr>
          <p:cNvPr id="16388" name="Picture 4"/>
          <p:cNvPicPr>
            <a:picLocks noChangeAspect="1" noChangeArrowheads="1"/>
          </p:cNvPicPr>
          <p:nvPr/>
        </p:nvPicPr>
        <p:blipFill>
          <a:blip r:embed="rId3" cstate="print">
            <a:lum bright="10000" contrast="10000"/>
          </a:blip>
          <a:srcRect t="16197" r="10702" b="18530"/>
          <a:stretch>
            <a:fillRect/>
          </a:stretch>
        </p:blipFill>
        <p:spPr bwMode="auto">
          <a:xfrm>
            <a:off x="0" y="2459658"/>
            <a:ext cx="3886200" cy="4245942"/>
          </a:xfrm>
          <a:prstGeom prst="rect">
            <a:avLst/>
          </a:prstGeom>
          <a:noFill/>
          <a:ln w="9525">
            <a:noFill/>
            <a:miter lim="800000"/>
            <a:headEnd/>
            <a:tailEnd/>
          </a:ln>
        </p:spPr>
      </p:pic>
      <p:pic>
        <p:nvPicPr>
          <p:cNvPr id="16389" name="Picture 5"/>
          <p:cNvPicPr>
            <a:picLocks noChangeAspect="1" noChangeArrowheads="1"/>
          </p:cNvPicPr>
          <p:nvPr/>
        </p:nvPicPr>
        <p:blipFill>
          <a:blip r:embed="rId4" cstate="print">
            <a:lum bright="10000" contrast="10000"/>
          </a:blip>
          <a:srcRect l="27544" t="16197" r="7895" b="20024"/>
          <a:stretch>
            <a:fillRect/>
          </a:stretch>
        </p:blipFill>
        <p:spPr bwMode="auto">
          <a:xfrm>
            <a:off x="3835400" y="2590801"/>
            <a:ext cx="2794000" cy="3962399"/>
          </a:xfrm>
          <a:prstGeom prst="rect">
            <a:avLst/>
          </a:prstGeom>
          <a:noFill/>
          <a:ln w="9525">
            <a:noFill/>
            <a:miter lim="800000"/>
            <a:headEnd/>
            <a:tailEnd/>
          </a:ln>
        </p:spPr>
      </p:pic>
      <p:sp>
        <p:nvSpPr>
          <p:cNvPr id="7" name="TextBox 6"/>
          <p:cNvSpPr txBox="1"/>
          <p:nvPr/>
        </p:nvSpPr>
        <p:spPr>
          <a:xfrm>
            <a:off x="304800" y="836474"/>
            <a:ext cx="8839200" cy="1754326"/>
          </a:xfrm>
          <a:prstGeom prst="rect">
            <a:avLst/>
          </a:prstGeom>
          <a:noFill/>
        </p:spPr>
        <p:txBody>
          <a:bodyPr wrap="square" rtlCol="1">
            <a:spAutoFit/>
          </a:bodyPr>
          <a:lstStyle/>
          <a:p>
            <a:pPr algn="r" rtl="1"/>
            <a:r>
              <a:rPr lang="ar-EG" dirty="0" smtClean="0"/>
              <a:t>- يستخدم في تصريف المياه من الارضيه </a:t>
            </a:r>
          </a:p>
          <a:p>
            <a:pPr algn="r" rtl="1"/>
            <a:r>
              <a:rPr lang="ar-EG" dirty="0" smtClean="0"/>
              <a:t>- تصنع السيفونات من الزهر المطلي بالصيني او النحاس او البلاستيك او الرصاص وتزود بمصفاه غير مثبته لسهوله تحريكها وتنظيفها ويجب الا تقل المساحات المفتوحه في المصفاه عن ثلثي مساحه مقطع الماسوره التي يتصل بها </a:t>
            </a:r>
          </a:p>
          <a:p>
            <a:pPr algn="r" rtl="1"/>
            <a:r>
              <a:rPr lang="ar-EG" dirty="0" smtClean="0"/>
              <a:t>- تركب في اتجاه الميل الطبيعي الذي يفضل الا يقل عن 1 :200 ويراعي في تركيبها ان يكون اعلاها في منسوب الارضيه وان يتم لحامها مع الارضيه بطريقه لا تسمح بنفاذ السوائل من خلالها . كما يجب الا يقل عمق العازل المائي عن 2 بوصه </a:t>
            </a:r>
            <a:endParaRPr lang="ar-EG" dirty="0"/>
          </a:p>
        </p:txBody>
      </p:sp>
      <p:pic>
        <p:nvPicPr>
          <p:cNvPr id="1026" name="Picture 2" descr="C:\Users\medoz\Desktop\images.jpg"/>
          <p:cNvPicPr>
            <a:picLocks noChangeAspect="1" noChangeArrowheads="1"/>
          </p:cNvPicPr>
          <p:nvPr/>
        </p:nvPicPr>
        <p:blipFill>
          <a:blip r:embed="rId5" cstate="print"/>
          <a:srcRect/>
          <a:stretch>
            <a:fillRect/>
          </a:stretch>
        </p:blipFill>
        <p:spPr bwMode="auto">
          <a:xfrm>
            <a:off x="6781800" y="2743201"/>
            <a:ext cx="1981200" cy="1780572"/>
          </a:xfrm>
          <a:prstGeom prst="rect">
            <a:avLst/>
          </a:prstGeom>
          <a:noFill/>
        </p:spPr>
      </p:pic>
      <p:pic>
        <p:nvPicPr>
          <p:cNvPr id="1027" name="Picture 3" descr="C:\Users\medoz\Desktop\بل.jpg"/>
          <p:cNvPicPr>
            <a:picLocks noChangeAspect="1" noChangeArrowheads="1"/>
          </p:cNvPicPr>
          <p:nvPr/>
        </p:nvPicPr>
        <p:blipFill>
          <a:blip r:embed="rId6" cstate="print"/>
          <a:srcRect/>
          <a:stretch>
            <a:fillRect/>
          </a:stretch>
        </p:blipFill>
        <p:spPr bwMode="auto">
          <a:xfrm>
            <a:off x="228600" y="0"/>
            <a:ext cx="914400" cy="1176867"/>
          </a:xfrm>
          <a:prstGeom prst="rect">
            <a:avLst/>
          </a:prstGeom>
          <a:noFill/>
        </p:spPr>
      </p:pic>
      <p:pic>
        <p:nvPicPr>
          <p:cNvPr id="3" name="Picture 2" descr="C:\Users\medoz\Desktop\Floor-Drain-Floor-Trap-Wastewater-Trap-Floor-Cleanout.jpg"/>
          <p:cNvPicPr>
            <a:picLocks noChangeAspect="1" noChangeArrowheads="1"/>
          </p:cNvPicPr>
          <p:nvPr/>
        </p:nvPicPr>
        <p:blipFill>
          <a:blip r:embed="rId7" cstate="print"/>
          <a:srcRect/>
          <a:stretch>
            <a:fillRect/>
          </a:stretch>
        </p:blipFill>
        <p:spPr bwMode="auto">
          <a:xfrm>
            <a:off x="6781800" y="4800600"/>
            <a:ext cx="2089150" cy="186924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228600"/>
            <a:ext cx="6934200" cy="369332"/>
          </a:xfrm>
          <a:prstGeom prst="rect">
            <a:avLst/>
          </a:prstGeom>
          <a:noFill/>
        </p:spPr>
        <p:txBody>
          <a:bodyPr wrap="square" rtlCol="1">
            <a:spAutoFit/>
          </a:bodyPr>
          <a:lstStyle/>
          <a:p>
            <a:pPr algn="ctr"/>
            <a:r>
              <a:rPr lang="ar-EG" dirty="0" smtClean="0"/>
              <a:t>المراحيض </a:t>
            </a:r>
            <a:endParaRPr lang="ar-EG" dirty="0"/>
          </a:p>
        </p:txBody>
      </p:sp>
      <p:sp>
        <p:nvSpPr>
          <p:cNvPr id="3" name="TextBox 2"/>
          <p:cNvSpPr txBox="1"/>
          <p:nvPr/>
        </p:nvSpPr>
        <p:spPr>
          <a:xfrm>
            <a:off x="381000" y="381000"/>
            <a:ext cx="8763000" cy="1477328"/>
          </a:xfrm>
          <a:prstGeom prst="rect">
            <a:avLst/>
          </a:prstGeom>
          <a:noFill/>
        </p:spPr>
        <p:txBody>
          <a:bodyPr wrap="square" rtlCol="1">
            <a:spAutoFit/>
          </a:bodyPr>
          <a:lstStyle/>
          <a:p>
            <a:pPr algn="r" rtl="1"/>
            <a:r>
              <a:rPr lang="ar-EG" dirty="0" smtClean="0">
                <a:solidFill>
                  <a:srgbClr val="FF0000"/>
                </a:solidFill>
              </a:rPr>
              <a:t>اشتراطات عامه :- </a:t>
            </a:r>
          </a:p>
          <a:p>
            <a:pPr algn="r" rtl="1"/>
            <a:r>
              <a:rPr lang="ar-EG" dirty="0" smtClean="0"/>
              <a:t>1- لتصميم وتركيب المراحيض يراعي ان تتوفر الراحه وامكانيات التنظيف والقدره </a:t>
            </a:r>
            <a:endParaRPr lang="ar-EG" dirty="0" smtClean="0"/>
          </a:p>
          <a:p>
            <a:pPr algn="r" rtl="1"/>
            <a:r>
              <a:rPr lang="ar-EG" dirty="0" smtClean="0"/>
              <a:t>علي </a:t>
            </a:r>
            <a:r>
              <a:rPr lang="ar-EG" dirty="0" smtClean="0"/>
              <a:t>طرد جميع المخلفات واعاده ملئ الحاجز المائي وذلك بعد كل استعمال </a:t>
            </a:r>
          </a:p>
          <a:p>
            <a:pPr algn="r" rtl="1"/>
            <a:r>
              <a:rPr lang="ar-EG" dirty="0" smtClean="0"/>
              <a:t>2- يراعي ان يكون محكم الوصلات بحيث لا يسمح بنفاذ السوائل والغازات الي الخارج </a:t>
            </a:r>
          </a:p>
          <a:p>
            <a:pPr algn="r" rtl="1"/>
            <a:endParaRPr lang="ar-EG" dirty="0"/>
          </a:p>
        </p:txBody>
      </p:sp>
      <p:sp>
        <p:nvSpPr>
          <p:cNvPr id="4" name="TextBox 3"/>
          <p:cNvSpPr txBox="1"/>
          <p:nvPr/>
        </p:nvSpPr>
        <p:spPr>
          <a:xfrm>
            <a:off x="3352800" y="2083475"/>
            <a:ext cx="5638800" cy="2031325"/>
          </a:xfrm>
          <a:prstGeom prst="rect">
            <a:avLst/>
          </a:prstGeom>
          <a:noFill/>
        </p:spPr>
        <p:txBody>
          <a:bodyPr wrap="square" rtlCol="1">
            <a:spAutoFit/>
          </a:bodyPr>
          <a:lstStyle/>
          <a:p>
            <a:pPr algn="r" rtl="1"/>
            <a:r>
              <a:rPr lang="ar-EG" dirty="0" smtClean="0"/>
              <a:t>انواع المراحيض :-</a:t>
            </a:r>
          </a:p>
          <a:p>
            <a:pPr algn="r" rtl="1"/>
            <a:r>
              <a:rPr lang="ar-EG" dirty="0" smtClean="0"/>
              <a:t>1- المرحاض الشرقي</a:t>
            </a:r>
          </a:p>
          <a:p>
            <a:pPr algn="r" rtl="1"/>
            <a:r>
              <a:rPr lang="ar-EG" dirty="0" smtClean="0"/>
              <a:t>يتكون المرحاض الشرقي من :- </a:t>
            </a:r>
          </a:p>
          <a:p>
            <a:pPr algn="r" rtl="1"/>
            <a:r>
              <a:rPr lang="ar-EG" dirty="0" smtClean="0"/>
              <a:t>السلابس ( القاعده ) </a:t>
            </a:r>
          </a:p>
          <a:p>
            <a:pPr algn="r" rtl="1"/>
            <a:r>
              <a:rPr lang="ar-EG" dirty="0" smtClean="0"/>
              <a:t>السلطانيه </a:t>
            </a:r>
          </a:p>
          <a:p>
            <a:pPr algn="r" rtl="1"/>
            <a:r>
              <a:rPr lang="ar-EG" dirty="0" smtClean="0"/>
              <a:t>عازل مائي ( سيفون ) </a:t>
            </a:r>
          </a:p>
          <a:p>
            <a:pPr algn="r" rtl="1"/>
            <a:r>
              <a:rPr lang="ar-EG" dirty="0" smtClean="0"/>
              <a:t>صندوق الطرد </a:t>
            </a:r>
          </a:p>
        </p:txBody>
      </p:sp>
      <p:pic>
        <p:nvPicPr>
          <p:cNvPr id="2050" name="Picture 2"/>
          <p:cNvPicPr>
            <a:picLocks noChangeAspect="1" noChangeArrowheads="1"/>
          </p:cNvPicPr>
          <p:nvPr/>
        </p:nvPicPr>
        <p:blipFill>
          <a:blip r:embed="rId2" cstate="print">
            <a:lum contrast="10000"/>
          </a:blip>
          <a:srcRect l="9494" t="22274" r="28300" b="20186"/>
          <a:stretch>
            <a:fillRect/>
          </a:stretch>
        </p:blipFill>
        <p:spPr bwMode="auto">
          <a:xfrm>
            <a:off x="76200" y="116958"/>
            <a:ext cx="2667000" cy="3845442"/>
          </a:xfrm>
          <a:prstGeom prst="rect">
            <a:avLst/>
          </a:prstGeom>
          <a:noFill/>
          <a:ln w="9525">
            <a:noFill/>
            <a:miter lim="800000"/>
            <a:headEnd/>
            <a:tailEnd/>
          </a:ln>
        </p:spPr>
      </p:pic>
      <p:pic>
        <p:nvPicPr>
          <p:cNvPr id="1026" name="Picture 2" descr="C:\Users\medoz\Desktop\Note.jpg"/>
          <p:cNvPicPr>
            <a:picLocks noChangeAspect="1" noChangeArrowheads="1"/>
          </p:cNvPicPr>
          <p:nvPr/>
        </p:nvPicPr>
        <p:blipFill>
          <a:blip r:embed="rId3" cstate="print"/>
          <a:srcRect l="21882" t="50037" r="26711" b="20885"/>
          <a:stretch>
            <a:fillRect/>
          </a:stretch>
        </p:blipFill>
        <p:spPr bwMode="auto">
          <a:xfrm>
            <a:off x="3124200" y="1905000"/>
            <a:ext cx="3333750" cy="2667000"/>
          </a:xfrm>
          <a:prstGeom prst="rect">
            <a:avLst/>
          </a:prstGeom>
          <a:noFill/>
        </p:spPr>
      </p:pic>
      <p:sp>
        <p:nvSpPr>
          <p:cNvPr id="7" name="Rectangle 6"/>
          <p:cNvSpPr/>
          <p:nvPr/>
        </p:nvSpPr>
        <p:spPr>
          <a:xfrm>
            <a:off x="-304800" y="4876800"/>
            <a:ext cx="9372600" cy="1323439"/>
          </a:xfrm>
          <a:prstGeom prst="rect">
            <a:avLst/>
          </a:prstGeom>
        </p:spPr>
        <p:txBody>
          <a:bodyPr wrap="square">
            <a:spAutoFit/>
          </a:bodyPr>
          <a:lstStyle/>
          <a:p>
            <a:pPr algn="r" rtl="1"/>
            <a:r>
              <a:rPr lang="ar-EG" sz="1600" b="1" dirty="0" smtClean="0"/>
              <a:t>يراعى </a:t>
            </a:r>
            <a:r>
              <a:rPr lang="ar-EG" sz="1600" b="1" dirty="0" smtClean="0"/>
              <a:t>فى المرحاض الشرقى :</a:t>
            </a:r>
          </a:p>
          <a:p>
            <a:pPr algn="r" rtl="1"/>
            <a:r>
              <a:rPr lang="ar-EG" sz="1600" dirty="0" smtClean="0"/>
              <a:t>- يجب </a:t>
            </a:r>
            <a:r>
              <a:rPr lang="ar-EG" sz="1600" dirty="0" smtClean="0"/>
              <a:t>ان تكون القاعدة من الصينى اوالفخار اوالزهر المطلي بالصيني اواية </a:t>
            </a:r>
            <a:r>
              <a:rPr lang="ar-EG" sz="1600" dirty="0" smtClean="0"/>
              <a:t>مواد </a:t>
            </a:r>
            <a:r>
              <a:rPr lang="ar-EG" sz="1600" dirty="0" smtClean="0"/>
              <a:t>اخري مماثلة مانعة لنفاذ المياه وان </a:t>
            </a:r>
            <a:r>
              <a:rPr lang="ar-EG" sz="1600" dirty="0" smtClean="0"/>
              <a:t>سطح القاعدة </a:t>
            </a:r>
            <a:r>
              <a:rPr lang="ar-EG" sz="1600" dirty="0" smtClean="0"/>
              <a:t>مخلقا به ميول متجه نحو فتحة السلطانية ومشكلا بالقاعدة تجويف </a:t>
            </a:r>
            <a:r>
              <a:rPr lang="ar-EG" sz="1600" dirty="0" smtClean="0"/>
              <a:t>مزود بثقب </a:t>
            </a:r>
            <a:r>
              <a:rPr lang="ar-EG" sz="1600" dirty="0" smtClean="0"/>
              <a:t>اومتصل بمشط لغرض دفع مياه الغسيل</a:t>
            </a:r>
          </a:p>
          <a:p>
            <a:pPr algn="r" rtl="1"/>
            <a:r>
              <a:rPr lang="ar-EG" sz="1600" dirty="0" smtClean="0"/>
              <a:t>وان يكون لها بروز متدرج لوضع القدمين ويراعي في تركيبها ان </a:t>
            </a:r>
            <a:r>
              <a:rPr lang="ar-EG" sz="1600" dirty="0" smtClean="0"/>
              <a:t>يكون مستواها </a:t>
            </a:r>
            <a:r>
              <a:rPr lang="ar-EG" sz="1600" dirty="0" smtClean="0"/>
              <a:t>منخفضا عن منسوب الارضية المحيطة </a:t>
            </a:r>
            <a:r>
              <a:rPr lang="ar-EG" sz="1600" dirty="0" smtClean="0"/>
              <a:t>بها ان </a:t>
            </a:r>
            <a:r>
              <a:rPr lang="ar-EG" sz="1600" dirty="0" smtClean="0"/>
              <a:t>امكن وبحيث تميل الارضية نحوها بانحدار مناسب </a:t>
            </a:r>
            <a:r>
              <a:rPr lang="ar-EG" sz="1600" dirty="0" smtClean="0"/>
              <a:t>يسمح بتصريف </a:t>
            </a:r>
            <a:r>
              <a:rPr lang="ar-EG" sz="1600" dirty="0" smtClean="0"/>
              <a:t>سوائل الارضية المحيطة بها</a:t>
            </a:r>
            <a:endParaRPr lang="ar-EG"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lum bright="10000"/>
          </a:blip>
          <a:srcRect l="10907" t="13921" r="2531" b="35963"/>
          <a:stretch>
            <a:fillRect/>
          </a:stretch>
        </p:blipFill>
        <p:spPr bwMode="auto">
          <a:xfrm>
            <a:off x="2438400" y="1573161"/>
            <a:ext cx="5000978" cy="4355691"/>
          </a:xfrm>
          <a:prstGeom prst="rect">
            <a:avLst/>
          </a:prstGeom>
          <a:noFill/>
          <a:ln w="9525">
            <a:noFill/>
            <a:miter lim="800000"/>
            <a:headEnd/>
            <a:tailEnd/>
          </a:ln>
        </p:spPr>
      </p:pic>
      <p:sp>
        <p:nvSpPr>
          <p:cNvPr id="3" name="TextBox 2"/>
          <p:cNvSpPr txBox="1"/>
          <p:nvPr/>
        </p:nvSpPr>
        <p:spPr>
          <a:xfrm>
            <a:off x="2362200" y="6172200"/>
            <a:ext cx="4724400" cy="369332"/>
          </a:xfrm>
          <a:prstGeom prst="rect">
            <a:avLst/>
          </a:prstGeom>
          <a:noFill/>
        </p:spPr>
        <p:txBody>
          <a:bodyPr wrap="square" rtlCol="1">
            <a:spAutoFit/>
          </a:bodyPr>
          <a:lstStyle/>
          <a:p>
            <a:pPr algn="r" rtl="1"/>
            <a:r>
              <a:rPr lang="ar-EG" dirty="0" smtClean="0"/>
              <a:t>نموذج مرحاض شرقي بصندوق طرد عالي </a:t>
            </a:r>
            <a:endParaRPr lang="ar-EG" dirty="0"/>
          </a:p>
        </p:txBody>
      </p:sp>
      <p:sp>
        <p:nvSpPr>
          <p:cNvPr id="4" name="TextBox 3"/>
          <p:cNvSpPr txBox="1"/>
          <p:nvPr/>
        </p:nvSpPr>
        <p:spPr>
          <a:xfrm>
            <a:off x="1066800" y="228600"/>
            <a:ext cx="7848600" cy="1477328"/>
          </a:xfrm>
          <a:prstGeom prst="rect">
            <a:avLst/>
          </a:prstGeom>
          <a:noFill/>
        </p:spPr>
        <p:txBody>
          <a:bodyPr wrap="square" rtlCol="1">
            <a:spAutoFit/>
          </a:bodyPr>
          <a:lstStyle/>
          <a:p>
            <a:pPr algn="r" rtl="1"/>
            <a:r>
              <a:rPr lang="ar-EG" dirty="0" smtClean="0"/>
              <a:t>المواصفات الخاصه بصندوق الطرد العالي :- </a:t>
            </a:r>
          </a:p>
          <a:p>
            <a:pPr algn="r" rtl="1"/>
            <a:r>
              <a:rPr lang="ar-EG" dirty="0" smtClean="0"/>
              <a:t>1- يكون مصنوع من الزهر المطلي من الداخل بالصيني او اي طلاء اخر ويجوز ان يصنع صندوق الطرد من البلاستيك او الصيني او اي ماده اخري </a:t>
            </a:r>
          </a:p>
          <a:p>
            <a:pPr algn="r" rtl="1"/>
            <a:r>
              <a:rPr lang="ar-EG" dirty="0" smtClean="0"/>
              <a:t>2- لا تقل سعه الصندوق عن الحد التصميمي المقرر بحيث لا يقل ارتفاع قاعدته عن 1.9 متر من قاعده المرحاض </a:t>
            </a:r>
            <a:endParaRPr lang="ar-EG"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19600" y="0"/>
            <a:ext cx="4572000" cy="2585323"/>
          </a:xfrm>
          <a:prstGeom prst="rect">
            <a:avLst/>
          </a:prstGeom>
        </p:spPr>
        <p:txBody>
          <a:bodyPr>
            <a:spAutoFit/>
          </a:bodyPr>
          <a:lstStyle/>
          <a:p>
            <a:pPr algn="r" rtl="1"/>
            <a:endParaRPr lang="ar-EG" dirty="0" smtClean="0"/>
          </a:p>
          <a:p>
            <a:pPr algn="r" rtl="1"/>
            <a:r>
              <a:rPr lang="ar-EG" dirty="0" smtClean="0"/>
              <a:t>2- المرحاض الفرنجي</a:t>
            </a:r>
          </a:p>
          <a:p>
            <a:pPr algn="r" rtl="1"/>
            <a:r>
              <a:rPr lang="ar-EG" dirty="0" smtClean="0"/>
              <a:t>يوجد انواع مختلفه منها :- </a:t>
            </a:r>
          </a:p>
          <a:p>
            <a:pPr algn="r" rtl="1"/>
            <a:r>
              <a:rPr lang="ar-EG" dirty="0" smtClean="0"/>
              <a:t>بدون حجر </a:t>
            </a:r>
          </a:p>
          <a:p>
            <a:pPr algn="r" rtl="1"/>
            <a:r>
              <a:rPr lang="ar-EG" dirty="0" smtClean="0"/>
              <a:t>ذاتي التفريغ</a:t>
            </a:r>
          </a:p>
          <a:p>
            <a:pPr algn="r" rtl="1"/>
            <a:r>
              <a:rPr lang="ar-EG" dirty="0" smtClean="0"/>
              <a:t>مزدوج الحاجز المائي </a:t>
            </a:r>
          </a:p>
          <a:p>
            <a:pPr algn="r" rtl="1"/>
            <a:r>
              <a:rPr lang="ar-EG" dirty="0" smtClean="0"/>
              <a:t>ويزود كل منها بصندوق طرد من النوع ذو صندوق الطرد الواطي او من النوع ذو صندوق الطرد العالي او صمام دفق </a:t>
            </a:r>
          </a:p>
          <a:p>
            <a:pPr algn="r" rtl="1"/>
            <a:r>
              <a:rPr lang="ar-EG" dirty="0" smtClean="0"/>
              <a:t>   </a:t>
            </a:r>
            <a:endParaRPr lang="ar-EG" dirty="0"/>
          </a:p>
        </p:txBody>
      </p:sp>
      <p:pic>
        <p:nvPicPr>
          <p:cNvPr id="4098" name="Picture 2" descr="C:\Users\medoz\Desktop\toilet.jpg"/>
          <p:cNvPicPr>
            <a:picLocks noChangeAspect="1" noChangeArrowheads="1"/>
          </p:cNvPicPr>
          <p:nvPr/>
        </p:nvPicPr>
        <p:blipFill>
          <a:blip r:embed="rId2" cstate="print"/>
          <a:srcRect b="14000"/>
          <a:stretch>
            <a:fillRect/>
          </a:stretch>
        </p:blipFill>
        <p:spPr bwMode="auto">
          <a:xfrm>
            <a:off x="152400" y="228600"/>
            <a:ext cx="3810000" cy="3276600"/>
          </a:xfrm>
          <a:prstGeom prst="rect">
            <a:avLst/>
          </a:prstGeom>
          <a:noFill/>
        </p:spPr>
      </p:pic>
      <p:pic>
        <p:nvPicPr>
          <p:cNvPr id="4099" name="Picture 3"/>
          <p:cNvPicPr>
            <a:picLocks noChangeAspect="1" noChangeArrowheads="1"/>
          </p:cNvPicPr>
          <p:nvPr/>
        </p:nvPicPr>
        <p:blipFill>
          <a:blip r:embed="rId3" cstate="print">
            <a:lum bright="10000" contrast="-10000"/>
          </a:blip>
          <a:srcRect l="41623" t="1856" r="15096" b="60093"/>
          <a:stretch>
            <a:fillRect/>
          </a:stretch>
        </p:blipFill>
        <p:spPr bwMode="auto">
          <a:xfrm>
            <a:off x="2133600" y="3962400"/>
            <a:ext cx="2133600" cy="2821858"/>
          </a:xfrm>
          <a:prstGeom prst="rect">
            <a:avLst/>
          </a:prstGeom>
          <a:noFill/>
          <a:ln w="9525">
            <a:noFill/>
            <a:miter lim="800000"/>
            <a:headEnd/>
            <a:tailEnd/>
          </a:ln>
        </p:spPr>
      </p:pic>
      <p:pic>
        <p:nvPicPr>
          <p:cNvPr id="4100" name="Picture 4"/>
          <p:cNvPicPr>
            <a:picLocks noChangeAspect="1" noChangeArrowheads="1"/>
          </p:cNvPicPr>
          <p:nvPr/>
        </p:nvPicPr>
        <p:blipFill>
          <a:blip r:embed="rId3" cstate="print">
            <a:lum bright="10000" contrast="-10000"/>
          </a:blip>
          <a:srcRect l="41623" t="40719" r="12304" b="19374"/>
          <a:stretch>
            <a:fillRect/>
          </a:stretch>
        </p:blipFill>
        <p:spPr bwMode="auto">
          <a:xfrm>
            <a:off x="152400" y="3939309"/>
            <a:ext cx="2209800" cy="2879437"/>
          </a:xfrm>
          <a:prstGeom prst="rect">
            <a:avLst/>
          </a:prstGeom>
          <a:noFill/>
          <a:ln w="9525">
            <a:noFill/>
            <a:miter lim="800000"/>
            <a:headEnd/>
            <a:tailEnd/>
          </a:ln>
        </p:spPr>
      </p:pic>
      <p:sp>
        <p:nvSpPr>
          <p:cNvPr id="7" name="TextBox 6"/>
          <p:cNvSpPr txBox="1"/>
          <p:nvPr/>
        </p:nvSpPr>
        <p:spPr>
          <a:xfrm>
            <a:off x="3962400" y="2286000"/>
            <a:ext cx="5181600" cy="2031325"/>
          </a:xfrm>
          <a:prstGeom prst="rect">
            <a:avLst/>
          </a:prstGeom>
          <a:noFill/>
        </p:spPr>
        <p:txBody>
          <a:bodyPr wrap="square" rtlCol="1">
            <a:spAutoFit/>
          </a:bodyPr>
          <a:lstStyle/>
          <a:p>
            <a:pPr algn="r" rtl="1"/>
            <a:r>
              <a:rPr lang="ar-EG" dirty="0" smtClean="0"/>
              <a:t>ويجب مراعاه الاتي :- </a:t>
            </a:r>
          </a:p>
          <a:p>
            <a:pPr algn="r" rtl="1"/>
            <a:endParaRPr lang="ar-EG" dirty="0" smtClean="0"/>
          </a:p>
          <a:p>
            <a:pPr algn="r" rtl="1"/>
            <a:r>
              <a:rPr lang="ar-EG" dirty="0" smtClean="0"/>
              <a:t>ان تكون السلطانيه والسيفون من قطعه واحده  ويراعي في تركيب السلطانيه ان تكون افقيه علي ميزان المياه لضمان تواجد عازل مائي منتظم في السلطانيه </a:t>
            </a:r>
          </a:p>
          <a:p>
            <a:pPr algn="r" rtl="1"/>
            <a:r>
              <a:rPr lang="ar-EG" dirty="0" smtClean="0"/>
              <a:t>ويراعي في التركيب تثبيت قاعده المرحاض بالارضيه او الحائط بطريقه مناسبه بما يضمن عدم تحميلها علي المواسير المتصله بها</a:t>
            </a:r>
          </a:p>
        </p:txBody>
      </p:sp>
      <p:pic>
        <p:nvPicPr>
          <p:cNvPr id="8" name="Picture 3" descr="C:\Users\medoz\Desktop\Note.jpg"/>
          <p:cNvPicPr>
            <a:picLocks noChangeAspect="1" noChangeArrowheads="1"/>
          </p:cNvPicPr>
          <p:nvPr/>
        </p:nvPicPr>
        <p:blipFill>
          <a:blip r:embed="rId4" cstate="print"/>
          <a:srcRect l="18627" t="42361" r="21903" b="25568"/>
          <a:stretch>
            <a:fillRect/>
          </a:stretch>
        </p:blipFill>
        <p:spPr bwMode="auto">
          <a:xfrm>
            <a:off x="5105400" y="4358899"/>
            <a:ext cx="3276600" cy="249910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381000" y="304800"/>
            <a:ext cx="4267200" cy="2687229"/>
          </a:xfrm>
          <a:prstGeom prst="rect">
            <a:avLst/>
          </a:prstGeom>
          <a:noFill/>
          <a:ln w="9525">
            <a:noFill/>
            <a:miter lim="800000"/>
            <a:headEnd/>
            <a:tailEnd/>
          </a:ln>
        </p:spPr>
      </p:pic>
      <p:sp>
        <p:nvSpPr>
          <p:cNvPr id="3" name="TextBox 2"/>
          <p:cNvSpPr txBox="1"/>
          <p:nvPr/>
        </p:nvSpPr>
        <p:spPr>
          <a:xfrm>
            <a:off x="1295400" y="2590800"/>
            <a:ext cx="2057400" cy="369332"/>
          </a:xfrm>
          <a:prstGeom prst="rect">
            <a:avLst/>
          </a:prstGeom>
          <a:noFill/>
        </p:spPr>
        <p:txBody>
          <a:bodyPr wrap="square" rtlCol="1">
            <a:spAutoFit/>
          </a:bodyPr>
          <a:lstStyle/>
          <a:p>
            <a:r>
              <a:rPr lang="ar-EG" dirty="0" smtClean="0"/>
              <a:t>مرحاض افرنجي بحجر </a:t>
            </a:r>
            <a:endParaRPr lang="ar-EG" dirty="0"/>
          </a:p>
        </p:txBody>
      </p:sp>
      <p:pic>
        <p:nvPicPr>
          <p:cNvPr id="1027" name="Picture 3"/>
          <p:cNvPicPr>
            <a:picLocks noChangeAspect="1" noChangeArrowheads="1"/>
          </p:cNvPicPr>
          <p:nvPr/>
        </p:nvPicPr>
        <p:blipFill>
          <a:blip r:embed="rId3" cstate="print">
            <a:lum bright="10000" contrast="10000"/>
          </a:blip>
          <a:srcRect/>
          <a:stretch>
            <a:fillRect/>
          </a:stretch>
        </p:blipFill>
        <p:spPr bwMode="auto">
          <a:xfrm>
            <a:off x="4766621" y="609600"/>
            <a:ext cx="3615379" cy="2381631"/>
          </a:xfrm>
          <a:prstGeom prst="rect">
            <a:avLst/>
          </a:prstGeom>
          <a:noFill/>
          <a:ln w="9525">
            <a:noFill/>
            <a:miter lim="800000"/>
            <a:headEnd/>
            <a:tailEnd/>
          </a:ln>
        </p:spPr>
      </p:pic>
      <p:sp>
        <p:nvSpPr>
          <p:cNvPr id="5" name="TextBox 4"/>
          <p:cNvSpPr txBox="1"/>
          <p:nvPr/>
        </p:nvSpPr>
        <p:spPr>
          <a:xfrm>
            <a:off x="5334000" y="3048000"/>
            <a:ext cx="4419600" cy="369332"/>
          </a:xfrm>
          <a:prstGeom prst="rect">
            <a:avLst/>
          </a:prstGeom>
          <a:noFill/>
        </p:spPr>
        <p:txBody>
          <a:bodyPr wrap="square" rtlCol="1">
            <a:spAutoFit/>
          </a:bodyPr>
          <a:lstStyle/>
          <a:p>
            <a:r>
              <a:rPr lang="ar-EG" dirty="0" smtClean="0"/>
              <a:t>مرحاض افرنجي بسيفون مزدوج</a:t>
            </a:r>
            <a:endParaRPr lang="ar-EG"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cstate="print">
            <a:lum bright="10000" contrast="10000"/>
          </a:blip>
          <a:srcRect l="27018" t="16473" r="15438" b="15777"/>
          <a:stretch>
            <a:fillRect/>
          </a:stretch>
        </p:blipFill>
        <p:spPr bwMode="auto">
          <a:xfrm rot="10800000">
            <a:off x="152399" y="1219199"/>
            <a:ext cx="3124200" cy="5562600"/>
          </a:xfrm>
          <a:prstGeom prst="rect">
            <a:avLst/>
          </a:prstGeom>
          <a:noFill/>
          <a:ln w="9525">
            <a:noFill/>
            <a:miter lim="800000"/>
            <a:headEnd/>
            <a:tailEnd/>
          </a:ln>
        </p:spPr>
      </p:pic>
      <p:sp>
        <p:nvSpPr>
          <p:cNvPr id="5" name="TextBox 4"/>
          <p:cNvSpPr txBox="1"/>
          <p:nvPr/>
        </p:nvSpPr>
        <p:spPr>
          <a:xfrm>
            <a:off x="685800" y="0"/>
            <a:ext cx="8458200" cy="1477328"/>
          </a:xfrm>
          <a:prstGeom prst="rect">
            <a:avLst/>
          </a:prstGeom>
          <a:noFill/>
        </p:spPr>
        <p:txBody>
          <a:bodyPr wrap="square" rtlCol="1">
            <a:spAutoFit/>
          </a:bodyPr>
          <a:lstStyle/>
          <a:p>
            <a:pPr algn="r" rtl="1"/>
            <a:r>
              <a:rPr lang="ar-EG" dirty="0" smtClean="0"/>
              <a:t>السيديلي ( المقعد ) </a:t>
            </a:r>
          </a:p>
          <a:p>
            <a:pPr algn="r" rtl="1"/>
            <a:r>
              <a:rPr lang="ar-EG" dirty="0" smtClean="0"/>
              <a:t>يراعي ان تكون من ماده ملساء خاليه من الشقوق او اللحام</a:t>
            </a:r>
          </a:p>
          <a:p>
            <a:pPr algn="r" rtl="1">
              <a:buFontTx/>
              <a:buChar char="-"/>
            </a:pPr>
            <a:r>
              <a:rPr lang="ar-EG" dirty="0" smtClean="0"/>
              <a:t>يثبت السيديلي علي السلطانيه بطريقه مناسبه ويزود بمصدات من المطاط لارتكازه علي السلطانيه </a:t>
            </a:r>
          </a:p>
          <a:p>
            <a:pPr algn="r" rtl="1">
              <a:buFontTx/>
              <a:buChar char="-"/>
            </a:pPr>
            <a:r>
              <a:rPr lang="ar-EG" dirty="0" smtClean="0"/>
              <a:t> يجب ان تكون مقاعد المراحيض بمقاس وشكل مناسب لشكل ونوع السلطانيه كما يجب ان تكون مقاعد المرحيض من النووع المفتوح من الامام </a:t>
            </a:r>
            <a:endParaRPr lang="ar-EG" dirty="0"/>
          </a:p>
        </p:txBody>
      </p:sp>
      <p:sp>
        <p:nvSpPr>
          <p:cNvPr id="7" name="TextBox 6"/>
          <p:cNvSpPr txBox="1"/>
          <p:nvPr/>
        </p:nvSpPr>
        <p:spPr>
          <a:xfrm>
            <a:off x="3124200" y="1600200"/>
            <a:ext cx="6019800" cy="2862322"/>
          </a:xfrm>
          <a:prstGeom prst="rect">
            <a:avLst/>
          </a:prstGeom>
          <a:noFill/>
        </p:spPr>
        <p:txBody>
          <a:bodyPr wrap="square" rtlCol="1">
            <a:spAutoFit/>
          </a:bodyPr>
          <a:lstStyle/>
          <a:p>
            <a:pPr algn="r" rtl="1"/>
            <a:r>
              <a:rPr lang="ar-EG" dirty="0" smtClean="0"/>
              <a:t>صندوق الطرد :- </a:t>
            </a:r>
          </a:p>
          <a:p>
            <a:pPr algn="r" rtl="1"/>
            <a:r>
              <a:rPr lang="ar-EG" dirty="0" smtClean="0"/>
              <a:t>تتم عمليه نظافه المرحاض وطرد الفضلات وتنظيف السلطانيه ذاتيا بواسطه ضغط المياه المتدفقه من صندوق الطرد ( العالي او الواطي ) </a:t>
            </a:r>
          </a:p>
          <a:p>
            <a:pPr algn="r" rtl="1"/>
            <a:r>
              <a:rPr lang="ar-EG" dirty="0" smtClean="0"/>
              <a:t>المواصفات الخاصه بصندوق الطرد العالي </a:t>
            </a:r>
            <a:r>
              <a:rPr lang="ar-EG" dirty="0" smtClean="0">
                <a:sym typeface="Wingdings" pitchFamily="2" charset="2"/>
              </a:rPr>
              <a:t>:-  تتفق مع ما سبق ذكره بالنسبه للمرحاض الشرقي ( البلدي ) ويراعي الا يقل ارتفاعه عن 1.7 متر من السلطانيه </a:t>
            </a:r>
          </a:p>
          <a:p>
            <a:pPr algn="r" rtl="1"/>
            <a:r>
              <a:rPr lang="ar-EG" dirty="0" smtClean="0">
                <a:sym typeface="Wingdings" pitchFamily="2" charset="2"/>
              </a:rPr>
              <a:t>المواصفات الخاصه بصندوق الطرد الواطي :- </a:t>
            </a:r>
          </a:p>
          <a:p>
            <a:pPr algn="r" rtl="1"/>
            <a:r>
              <a:rPr lang="ar-EG" dirty="0" smtClean="0">
                <a:sym typeface="Wingdings" pitchFamily="2" charset="2"/>
              </a:rPr>
              <a:t>يجب ان تتوافر فيه المواصفات الاتيه :- ان يكون من الصيني او الفخار المطلي بالصيني من الداخل و الخارج </a:t>
            </a:r>
          </a:p>
          <a:p>
            <a:pPr algn="r" rtl="1"/>
            <a:r>
              <a:rPr lang="ar-EG" dirty="0" smtClean="0">
                <a:sym typeface="Wingdings" pitchFamily="2" charset="2"/>
              </a:rPr>
              <a:t>- ان تكون جميع ملحقاته الظاهره من النحاس المطلي كروم او اي مواد اخري مناسبه </a:t>
            </a:r>
            <a:endParaRPr lang="ar-EG"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0"/>
            <a:ext cx="1981200" cy="369332"/>
          </a:xfrm>
          <a:prstGeom prst="rect">
            <a:avLst/>
          </a:prstGeom>
          <a:noFill/>
        </p:spPr>
        <p:txBody>
          <a:bodyPr wrap="square" rtlCol="1">
            <a:spAutoFit/>
          </a:bodyPr>
          <a:lstStyle/>
          <a:p>
            <a:r>
              <a:rPr lang="ar-EG" dirty="0" smtClean="0"/>
              <a:t>المباول </a:t>
            </a:r>
            <a:endParaRPr lang="ar-EG" dirty="0"/>
          </a:p>
        </p:txBody>
      </p:sp>
      <p:sp>
        <p:nvSpPr>
          <p:cNvPr id="3" name="TextBox 2"/>
          <p:cNvSpPr txBox="1"/>
          <p:nvPr/>
        </p:nvSpPr>
        <p:spPr>
          <a:xfrm>
            <a:off x="1600200" y="304800"/>
            <a:ext cx="7543800" cy="1477328"/>
          </a:xfrm>
          <a:prstGeom prst="rect">
            <a:avLst/>
          </a:prstGeom>
          <a:noFill/>
        </p:spPr>
        <p:txBody>
          <a:bodyPr wrap="square" rtlCol="1">
            <a:spAutoFit/>
          </a:bodyPr>
          <a:lstStyle/>
          <a:p>
            <a:pPr algn="r" rtl="1"/>
            <a:r>
              <a:rPr lang="ar-EG" dirty="0" smtClean="0"/>
              <a:t>انواع المباول :- </a:t>
            </a:r>
          </a:p>
          <a:p>
            <a:pPr algn="r" rtl="1"/>
            <a:r>
              <a:rPr lang="ar-EG" dirty="0" smtClean="0"/>
              <a:t>1- النوع الحوضي المعلق علي الحائط </a:t>
            </a:r>
          </a:p>
          <a:p>
            <a:pPr algn="r" rtl="1"/>
            <a:r>
              <a:rPr lang="ar-EG" dirty="0" smtClean="0"/>
              <a:t>2- النوع القائم </a:t>
            </a:r>
          </a:p>
          <a:p>
            <a:pPr algn="r" rtl="1"/>
            <a:endParaRPr lang="ar-EG" dirty="0" smtClean="0"/>
          </a:p>
          <a:p>
            <a:pPr algn="r" rtl="1"/>
            <a:endParaRPr lang="ar-EG" dirty="0"/>
          </a:p>
        </p:txBody>
      </p:sp>
      <p:pic>
        <p:nvPicPr>
          <p:cNvPr id="5122" name="Picture 2" descr="C:\Users\medoz\Desktop\Fig-165-Locally-Vented-Trap-for-Urinal-and-Floor-Drain-Com.jpg"/>
          <p:cNvPicPr>
            <a:picLocks noChangeAspect="1" noChangeArrowheads="1"/>
          </p:cNvPicPr>
          <p:nvPr/>
        </p:nvPicPr>
        <p:blipFill>
          <a:blip r:embed="rId3" cstate="print">
            <a:lum bright="10000" contrast="10000"/>
          </a:blip>
          <a:srcRect/>
          <a:stretch>
            <a:fillRect/>
          </a:stretch>
        </p:blipFill>
        <p:spPr bwMode="auto">
          <a:xfrm>
            <a:off x="838200" y="304800"/>
            <a:ext cx="2394110" cy="3781426"/>
          </a:xfrm>
          <a:prstGeom prst="rect">
            <a:avLst/>
          </a:prstGeom>
          <a:noFill/>
        </p:spPr>
      </p:pic>
      <p:pic>
        <p:nvPicPr>
          <p:cNvPr id="5123" name="Picture 3" descr="C:\Users\medoz\Desktop\082336.jpg"/>
          <p:cNvPicPr>
            <a:picLocks noChangeAspect="1" noChangeArrowheads="1"/>
          </p:cNvPicPr>
          <p:nvPr/>
        </p:nvPicPr>
        <p:blipFill>
          <a:blip r:embed="rId4" cstate="print"/>
          <a:srcRect/>
          <a:stretch>
            <a:fillRect/>
          </a:stretch>
        </p:blipFill>
        <p:spPr bwMode="auto">
          <a:xfrm>
            <a:off x="3581400" y="4343400"/>
            <a:ext cx="2590800" cy="2305157"/>
          </a:xfrm>
          <a:prstGeom prst="rect">
            <a:avLst/>
          </a:prstGeom>
          <a:noFill/>
        </p:spPr>
      </p:pic>
      <p:sp>
        <p:nvSpPr>
          <p:cNvPr id="8" name="TextBox 7"/>
          <p:cNvSpPr txBox="1"/>
          <p:nvPr/>
        </p:nvSpPr>
        <p:spPr>
          <a:xfrm>
            <a:off x="3962400" y="1295400"/>
            <a:ext cx="5181600" cy="3139321"/>
          </a:xfrm>
          <a:prstGeom prst="rect">
            <a:avLst/>
          </a:prstGeom>
          <a:noFill/>
        </p:spPr>
        <p:txBody>
          <a:bodyPr wrap="square" rtlCol="1">
            <a:spAutoFit/>
          </a:bodyPr>
          <a:lstStyle/>
          <a:p>
            <a:pPr algn="r" rtl="1"/>
            <a:r>
              <a:rPr lang="ar-EG" dirty="0" smtClean="0"/>
              <a:t>الاشتراطات الواجب مراعتها عند تركيب المبارول :-</a:t>
            </a:r>
          </a:p>
          <a:p>
            <a:pPr algn="r" rtl="1"/>
            <a:r>
              <a:rPr lang="ar-EG" dirty="0" smtClean="0"/>
              <a:t>يراعي عند تركيب المباول الحوضيه علي الحائط ان يتراوح ارتفاع الحافه ما بين 50 – 60 سم من منسوب الارضيه </a:t>
            </a:r>
          </a:p>
          <a:p>
            <a:pPr algn="r" rtl="1"/>
            <a:r>
              <a:rPr lang="ar-EG" dirty="0" smtClean="0"/>
              <a:t>- في حاله مجموعه من المباول يلزم الا تقل المسافه بين محوري كل 2 متجاورتين عن 60 سم  </a:t>
            </a:r>
          </a:p>
          <a:p>
            <a:pPr algn="r" rtl="1">
              <a:buFontTx/>
              <a:buChar char="-"/>
            </a:pPr>
            <a:r>
              <a:rPr lang="ar-EG" dirty="0" smtClean="0"/>
              <a:t>تكون المباول من الصيني او الفخار او الزهر المطلي بالصيني وذات اسطح كلساء صلبه وليس بها وصلات او شقوق ولها رأس تتصل بماسوره الطرد</a:t>
            </a:r>
          </a:p>
          <a:p>
            <a:pPr algn="r" rtl="1">
              <a:buFontTx/>
              <a:buChar char="-"/>
            </a:pPr>
            <a:r>
              <a:rPr lang="ar-EG" dirty="0" smtClean="0"/>
              <a:t> يارعي الاهتمام بتدفق المياخ بالمبوله بصفه منتظمه لغسيل المبوله </a:t>
            </a:r>
          </a:p>
          <a:p>
            <a:pPr algn="r" rtl="1">
              <a:buFontTx/>
              <a:buChar char="-"/>
            </a:pPr>
            <a:r>
              <a:rPr lang="ar-EG" dirty="0" smtClean="0"/>
              <a:t> يلزم تغطيه الحوائط المحيطه بالمباول بالبلاط القيشاني من الارض حتي 60 سم اعلا الحافه العليا للمبوله </a:t>
            </a:r>
            <a:endParaRPr lang="ar-EG"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05200" y="228600"/>
            <a:ext cx="4648200" cy="369332"/>
          </a:xfrm>
          <a:prstGeom prst="rect">
            <a:avLst/>
          </a:prstGeom>
          <a:noFill/>
        </p:spPr>
        <p:txBody>
          <a:bodyPr wrap="square" rtlCol="1">
            <a:spAutoFit/>
          </a:bodyPr>
          <a:lstStyle/>
          <a:p>
            <a:r>
              <a:rPr lang="ar-EG" dirty="0" smtClean="0"/>
              <a:t>احواض غسيل الايدي </a:t>
            </a:r>
            <a:endParaRPr lang="ar-EG" dirty="0"/>
          </a:p>
        </p:txBody>
      </p:sp>
      <p:sp>
        <p:nvSpPr>
          <p:cNvPr id="3" name="TextBox 2"/>
          <p:cNvSpPr txBox="1"/>
          <p:nvPr/>
        </p:nvSpPr>
        <p:spPr>
          <a:xfrm>
            <a:off x="4876800" y="533400"/>
            <a:ext cx="4267200" cy="1477328"/>
          </a:xfrm>
          <a:prstGeom prst="rect">
            <a:avLst/>
          </a:prstGeom>
          <a:noFill/>
        </p:spPr>
        <p:txBody>
          <a:bodyPr wrap="square" rtlCol="1">
            <a:spAutoFit/>
          </a:bodyPr>
          <a:lstStyle/>
          <a:p>
            <a:pPr algn="r" rtl="1"/>
            <a:r>
              <a:rPr lang="ar-EG" dirty="0" smtClean="0"/>
              <a:t>انواع احواض غسيل الايدي :- </a:t>
            </a:r>
          </a:p>
          <a:p>
            <a:pPr algn="r" rtl="1"/>
            <a:r>
              <a:rPr lang="ar-EG" dirty="0" smtClean="0"/>
              <a:t>1- حوض عادي كابولي </a:t>
            </a:r>
          </a:p>
          <a:p>
            <a:pPr algn="r" rtl="1"/>
            <a:r>
              <a:rPr lang="ar-EG" dirty="0" smtClean="0"/>
              <a:t>2- حوض بقاعده </a:t>
            </a:r>
          </a:p>
          <a:p>
            <a:pPr algn="r" rtl="1"/>
            <a:r>
              <a:rPr lang="ar-EG" dirty="0" smtClean="0"/>
              <a:t>3- حوض بنصف قاعده </a:t>
            </a:r>
          </a:p>
          <a:p>
            <a:pPr algn="r" rtl="1"/>
            <a:r>
              <a:rPr lang="ar-EG" dirty="0" smtClean="0"/>
              <a:t>4- حوض بيضاوي او مستطيل او مستدير </a:t>
            </a:r>
            <a:endParaRPr lang="ar-EG" dirty="0"/>
          </a:p>
        </p:txBody>
      </p:sp>
      <p:pic>
        <p:nvPicPr>
          <p:cNvPr id="4098" name="Picture 2" descr="C:\Users\medoz\Desktop\230370.jpg"/>
          <p:cNvPicPr>
            <a:picLocks noChangeAspect="1" noChangeArrowheads="1"/>
          </p:cNvPicPr>
          <p:nvPr/>
        </p:nvPicPr>
        <p:blipFill>
          <a:blip r:embed="rId2" cstate="print"/>
          <a:srcRect/>
          <a:stretch>
            <a:fillRect/>
          </a:stretch>
        </p:blipFill>
        <p:spPr bwMode="auto">
          <a:xfrm>
            <a:off x="914400" y="2843356"/>
            <a:ext cx="2286000" cy="3633644"/>
          </a:xfrm>
          <a:prstGeom prst="rect">
            <a:avLst/>
          </a:prstGeom>
          <a:noFill/>
        </p:spPr>
      </p:pic>
      <p:pic>
        <p:nvPicPr>
          <p:cNvPr id="4100" name="Picture 4" descr="C:\Users\medoz\Desktop\Wash-Basins-10.jpg"/>
          <p:cNvPicPr>
            <a:picLocks noChangeAspect="1" noChangeArrowheads="1"/>
          </p:cNvPicPr>
          <p:nvPr/>
        </p:nvPicPr>
        <p:blipFill>
          <a:blip r:embed="rId3" cstate="print">
            <a:lum bright="10000" contrast="10000"/>
          </a:blip>
          <a:srcRect/>
          <a:stretch>
            <a:fillRect/>
          </a:stretch>
        </p:blipFill>
        <p:spPr bwMode="auto">
          <a:xfrm>
            <a:off x="2438400" y="838200"/>
            <a:ext cx="1981200" cy="1564105"/>
          </a:xfrm>
          <a:prstGeom prst="rect">
            <a:avLst/>
          </a:prstGeom>
          <a:noFill/>
        </p:spPr>
      </p:pic>
      <p:pic>
        <p:nvPicPr>
          <p:cNvPr id="4101" name="Picture 5" descr="C:\Users\medoz\Desktop\Wash-Hand-Basins-Continued-291.jpg"/>
          <p:cNvPicPr>
            <a:picLocks noChangeAspect="1" noChangeArrowheads="1"/>
          </p:cNvPicPr>
          <p:nvPr/>
        </p:nvPicPr>
        <p:blipFill>
          <a:blip r:embed="rId4" cstate="print">
            <a:lum bright="10000" contrast="10000"/>
          </a:blip>
          <a:srcRect/>
          <a:stretch>
            <a:fillRect/>
          </a:stretch>
        </p:blipFill>
        <p:spPr bwMode="auto">
          <a:xfrm>
            <a:off x="385762" y="228600"/>
            <a:ext cx="1671638" cy="2057400"/>
          </a:xfrm>
          <a:prstGeom prst="rect">
            <a:avLst/>
          </a:prstGeom>
          <a:noFill/>
        </p:spPr>
      </p:pic>
      <p:sp>
        <p:nvSpPr>
          <p:cNvPr id="9" name="TextBox 8"/>
          <p:cNvSpPr txBox="1"/>
          <p:nvPr/>
        </p:nvSpPr>
        <p:spPr>
          <a:xfrm>
            <a:off x="3962400" y="2057400"/>
            <a:ext cx="5181600" cy="3693319"/>
          </a:xfrm>
          <a:prstGeom prst="rect">
            <a:avLst/>
          </a:prstGeom>
          <a:noFill/>
        </p:spPr>
        <p:txBody>
          <a:bodyPr wrap="square" rtlCol="1">
            <a:spAutoFit/>
          </a:bodyPr>
          <a:lstStyle/>
          <a:p>
            <a:pPr algn="r" rtl="1"/>
            <a:r>
              <a:rPr lang="ar-EG" dirty="0" smtClean="0"/>
              <a:t>الاشتراطات الواجب توافرها عند تركيب الاحواض :- </a:t>
            </a:r>
          </a:p>
          <a:p>
            <a:pPr algn="r" rtl="1">
              <a:buFontTx/>
              <a:buChar char="-"/>
            </a:pPr>
            <a:r>
              <a:rPr lang="ar-EG" dirty="0" smtClean="0"/>
              <a:t>يجب الا يقل مخرج احواض غسيل الايدي عن 1.25 بوصه </a:t>
            </a:r>
          </a:p>
          <a:p>
            <a:pPr algn="r" rtl="1">
              <a:buFontTx/>
              <a:buChar char="-"/>
            </a:pPr>
            <a:r>
              <a:rPr lang="ar-EG" dirty="0" smtClean="0"/>
              <a:t> تصنع من الصيني او الفخار المطلي بالصيني </a:t>
            </a:r>
          </a:p>
          <a:p>
            <a:pPr algn="r" rtl="1">
              <a:buFontTx/>
              <a:buChar char="-"/>
            </a:pPr>
            <a:r>
              <a:rPr lang="ar-EG" dirty="0" smtClean="0"/>
              <a:t> يفضل استخدام النوع المعدني في الاماكن التي يتعرض للكسر فيها مثل في عربات السكه الحديد او المدارس او المصانع </a:t>
            </a:r>
          </a:p>
          <a:p>
            <a:pPr algn="r" rtl="1">
              <a:buFontTx/>
              <a:buChar char="-"/>
            </a:pPr>
            <a:r>
              <a:rPr lang="ar-EG" dirty="0" smtClean="0"/>
              <a:t> يفضل تركيب الحنفيات التي تقفل تلقائيا مع الاحواض التي تركب في الاماكن العامه ( مدارس و مستشفيات ...)</a:t>
            </a:r>
          </a:p>
          <a:p>
            <a:pPr algn="r" rtl="1">
              <a:buFontTx/>
              <a:buChar char="-"/>
            </a:pPr>
            <a:r>
              <a:rPr lang="ar-EG" dirty="0" smtClean="0"/>
              <a:t> يراعي ان تكون ماسوره التصريف والسيفون اقرب ما يمكن من الحوض </a:t>
            </a:r>
          </a:p>
          <a:p>
            <a:pPr algn="r" rtl="1">
              <a:buFontTx/>
              <a:buChar char="-"/>
            </a:pPr>
            <a:r>
              <a:rPr lang="ar-EG" dirty="0" smtClean="0"/>
              <a:t> تركب الاحواض علي الحائط بواسطه مسامير </a:t>
            </a:r>
          </a:p>
          <a:p>
            <a:pPr algn="r" rtl="1">
              <a:buFontTx/>
              <a:buChar char="-"/>
            </a:pPr>
            <a:r>
              <a:rPr lang="ar-EG" dirty="0" smtClean="0"/>
              <a:t> يراعي ان تكون مقاسات الاحواض مناسبه للاستعمال والا يقل ارتفاع الحوض عن منسوب الارض عن 75 سم </a:t>
            </a:r>
          </a:p>
          <a:p>
            <a:pPr algn="r" rtl="1">
              <a:buFontTx/>
              <a:buChar char="-"/>
            </a:pPr>
            <a:endParaRPr lang="ar-EG"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00600" y="0"/>
            <a:ext cx="4343400" cy="369332"/>
          </a:xfrm>
          <a:prstGeom prst="rect">
            <a:avLst/>
          </a:prstGeom>
          <a:noFill/>
        </p:spPr>
        <p:txBody>
          <a:bodyPr wrap="square" rtlCol="1">
            <a:spAutoFit/>
          </a:bodyPr>
          <a:lstStyle/>
          <a:p>
            <a:r>
              <a:rPr lang="ar-EG" dirty="0" smtClean="0"/>
              <a:t>البيديه </a:t>
            </a:r>
            <a:endParaRPr lang="ar-EG" dirty="0"/>
          </a:p>
        </p:txBody>
      </p:sp>
      <p:sp>
        <p:nvSpPr>
          <p:cNvPr id="3" name="TextBox 2"/>
          <p:cNvSpPr txBox="1"/>
          <p:nvPr/>
        </p:nvSpPr>
        <p:spPr>
          <a:xfrm>
            <a:off x="4343400" y="685800"/>
            <a:ext cx="4572000" cy="923330"/>
          </a:xfrm>
          <a:prstGeom prst="rect">
            <a:avLst/>
          </a:prstGeom>
          <a:noFill/>
        </p:spPr>
        <p:txBody>
          <a:bodyPr wrap="square" rtlCol="1">
            <a:spAutoFit/>
          </a:bodyPr>
          <a:lstStyle/>
          <a:p>
            <a:pPr algn="r" rtl="1"/>
            <a:r>
              <a:rPr lang="ar-EG" dirty="0" smtClean="0"/>
              <a:t>يوجد نوعان :- </a:t>
            </a:r>
          </a:p>
          <a:p>
            <a:pPr algn="r" rtl="1"/>
            <a:r>
              <a:rPr lang="ar-EG" dirty="0" smtClean="0"/>
              <a:t>1- بدش </a:t>
            </a:r>
          </a:p>
          <a:p>
            <a:pPr algn="r" rtl="1"/>
            <a:r>
              <a:rPr lang="ar-EG" dirty="0" smtClean="0"/>
              <a:t>2- بدون دش </a:t>
            </a:r>
            <a:endParaRPr lang="ar-EG" dirty="0"/>
          </a:p>
        </p:txBody>
      </p:sp>
      <p:sp>
        <p:nvSpPr>
          <p:cNvPr id="5" name="TextBox 4"/>
          <p:cNvSpPr txBox="1"/>
          <p:nvPr/>
        </p:nvSpPr>
        <p:spPr>
          <a:xfrm>
            <a:off x="1524000" y="1676400"/>
            <a:ext cx="7467600" cy="923330"/>
          </a:xfrm>
          <a:prstGeom prst="rect">
            <a:avLst/>
          </a:prstGeom>
          <a:noFill/>
        </p:spPr>
        <p:txBody>
          <a:bodyPr wrap="square" rtlCol="1">
            <a:spAutoFit/>
          </a:bodyPr>
          <a:lstStyle/>
          <a:p>
            <a:pPr algn="r" rtl="1"/>
            <a:r>
              <a:rPr lang="ar-EG" dirty="0" smtClean="0"/>
              <a:t>يصنع من الصيني ويزود بفائض وطابق ذو طبه ويتم تغذيه البيديه بالمياه البارده والساخنه بواسطه خلاط من النحاس المطلي بالكروم مع ضروره تزويد خلاط البيديه بصمام مانع للتفريغ لعدم حدوث ظاهره السريان العكسي </a:t>
            </a:r>
            <a:endParaRPr lang="ar-EG" dirty="0"/>
          </a:p>
        </p:txBody>
      </p:sp>
      <p:pic>
        <p:nvPicPr>
          <p:cNvPr id="3074" name="Picture 2" descr="C:\Users\medoz\Desktop\Kohler-San-Tropez-Vertical-Spray-Bidet.jpg"/>
          <p:cNvPicPr>
            <a:picLocks noChangeAspect="1" noChangeArrowheads="1"/>
          </p:cNvPicPr>
          <p:nvPr/>
        </p:nvPicPr>
        <p:blipFill>
          <a:blip r:embed="rId2" cstate="print"/>
          <a:srcRect/>
          <a:stretch>
            <a:fillRect/>
          </a:stretch>
        </p:blipFill>
        <p:spPr bwMode="auto">
          <a:xfrm>
            <a:off x="0" y="0"/>
            <a:ext cx="1676400" cy="1955800"/>
          </a:xfrm>
          <a:prstGeom prst="rect">
            <a:avLst/>
          </a:prstGeom>
          <a:noFill/>
        </p:spPr>
      </p:pic>
      <p:pic>
        <p:nvPicPr>
          <p:cNvPr id="3075" name="Picture 3" descr="C:\Users\medoz\Desktop\AJZ02 High.jpg"/>
          <p:cNvPicPr>
            <a:picLocks noChangeAspect="1" noChangeArrowheads="1"/>
          </p:cNvPicPr>
          <p:nvPr/>
        </p:nvPicPr>
        <p:blipFill>
          <a:blip r:embed="rId3" cstate="print"/>
          <a:srcRect/>
          <a:stretch>
            <a:fillRect/>
          </a:stretch>
        </p:blipFill>
        <p:spPr bwMode="auto">
          <a:xfrm>
            <a:off x="228601" y="2667000"/>
            <a:ext cx="4343400" cy="3411112"/>
          </a:xfrm>
          <a:prstGeom prst="rect">
            <a:avLst/>
          </a:prstGeom>
          <a:noFill/>
        </p:spPr>
      </p:pic>
      <p:pic>
        <p:nvPicPr>
          <p:cNvPr id="3076" name="Picture 4" descr="C:\Users\medoz\Desktop\balmoral_bidet_collection_tech.jpg"/>
          <p:cNvPicPr>
            <a:picLocks noChangeAspect="1" noChangeArrowheads="1"/>
          </p:cNvPicPr>
          <p:nvPr/>
        </p:nvPicPr>
        <p:blipFill>
          <a:blip r:embed="rId4" cstate="print"/>
          <a:srcRect/>
          <a:stretch>
            <a:fillRect/>
          </a:stretch>
        </p:blipFill>
        <p:spPr bwMode="auto">
          <a:xfrm>
            <a:off x="5105400" y="3200400"/>
            <a:ext cx="3533378" cy="29464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374</TotalTime>
  <Words>1169</Words>
  <Application>Microsoft Office PowerPoint</Application>
  <PresentationFormat>On-screen Show (4:3)</PresentationFormat>
  <Paragraphs>120</Paragraphs>
  <Slides>13</Slides>
  <Notes>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medoz</dc:creator>
  <cp:lastModifiedBy>medoz</cp:lastModifiedBy>
  <cp:revision>43</cp:revision>
  <dcterms:created xsi:type="dcterms:W3CDTF">2006-08-16T00:00:00Z</dcterms:created>
  <dcterms:modified xsi:type="dcterms:W3CDTF">2012-04-27T12:42:01Z</dcterms:modified>
</cp:coreProperties>
</file>