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58" r:id="rId6"/>
    <p:sldId id="275" r:id="rId7"/>
    <p:sldId id="279" r:id="rId8"/>
    <p:sldId id="273" r:id="rId9"/>
    <p:sldId id="265" r:id="rId10"/>
    <p:sldId id="266" r:id="rId11"/>
    <p:sldId id="27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D670-3A6D-4021-BA98-EC8E1E9038A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3C640-E1BB-4689-8AF8-C7B80205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73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A7782A5-7696-4190-A6DB-DB545728ED6D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d"/>
    <p:sndAc>
      <p:stSnd>
        <p:snd r:embed="rId13" name="chimes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543800" cy="5334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92D050"/>
                </a:solidFill>
              </a:rPr>
              <a:t>الإسم :- بشير خليل إسحاق أحمد</a:t>
            </a:r>
          </a:p>
          <a:p>
            <a:pPr algn="r"/>
            <a:r>
              <a:rPr lang="ar-SA" dirty="0" smtClean="0">
                <a:solidFill>
                  <a:srgbClr val="92D050"/>
                </a:solidFill>
              </a:rPr>
              <a:t>الكلية  :- علوم الحاسوب وتقانة المعلومات </a:t>
            </a:r>
          </a:p>
          <a:p>
            <a:pPr algn="r"/>
            <a:r>
              <a:rPr lang="ar-SA" dirty="0" smtClean="0">
                <a:solidFill>
                  <a:srgbClr val="92D050"/>
                </a:solidFill>
              </a:rPr>
              <a:t>القسم :- نظم المعلومات المحاسبيه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For more information :</a:t>
            </a:r>
          </a:p>
          <a:p>
            <a:pPr algn="r"/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My email :</a:t>
            </a:r>
            <a:r>
              <a:rPr lang="en-US" u="sng" dirty="0" smtClean="0">
                <a:solidFill>
                  <a:srgbClr val="92D050"/>
                </a:solidFill>
                <a:latin typeface="Arial Narrow" pitchFamily="34" charset="0"/>
              </a:rPr>
              <a:t>bashirkhlil2014@outlook.com</a:t>
            </a:r>
          </a:p>
          <a:p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                                            Tel </a:t>
            </a:r>
            <a:r>
              <a:rPr lang="en-US" u="sng" dirty="0" smtClean="0">
                <a:solidFill>
                  <a:srgbClr val="92D050"/>
                </a:solidFill>
                <a:latin typeface="Arial Narrow" pitchFamily="34" charset="0"/>
              </a:rPr>
              <a:t>:0925077338</a:t>
            </a:r>
            <a:endParaRPr lang="ar-SA" u="sng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 algn="r"/>
            <a:endParaRPr lang="ar-SA" u="sng" dirty="0" smtClean="0">
              <a:solidFill>
                <a:srgbClr val="92D050"/>
              </a:solidFill>
            </a:endParaRPr>
          </a:p>
          <a:p>
            <a:r>
              <a:rPr lang="ar-SA" sz="4800" dirty="0" smtClean="0">
                <a:solidFill>
                  <a:schemeClr val="accent4">
                    <a:lumMod val="75000"/>
                  </a:schemeClr>
                </a:solidFill>
              </a:rPr>
              <a:t>أسالوا لنا الدعاء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&lt;&lt;</a:t>
            </a:r>
            <a:r>
              <a:rPr lang="ar-SA" sz="2800" dirty="0" smtClean="0">
                <a:solidFill>
                  <a:srgbClr val="0070C0"/>
                </a:solidFill>
              </a:rPr>
              <a:t>دعوة المرء المسلم لأخيه بظهر الغيب مستجابه</a:t>
            </a:r>
            <a:r>
              <a:rPr lang="en-US" dirty="0" smtClean="0">
                <a:solidFill>
                  <a:srgbClr val="92D050"/>
                </a:solidFill>
              </a:rPr>
              <a:t>&gt;&gt;</a:t>
            </a:r>
            <a:endParaRPr lang="ar-SA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First edition </a:t>
            </a:r>
            <a:r>
              <a:rPr lang="ar-SA" dirty="0" smtClean="0">
                <a:solidFill>
                  <a:srgbClr val="92D050"/>
                </a:solidFill>
              </a:rPr>
              <a:t>الجزء الاول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24200" y="228600"/>
            <a:ext cx="29718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ar-SA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بسم الله الرحمن الرحيم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153400" cy="59436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3600" dirty="0"/>
              <a:t>:</a:t>
            </a:r>
            <a:r>
              <a:rPr lang="ar-SA" sz="3600" dirty="0"/>
              <a:t> </a:t>
            </a:r>
            <a:r>
              <a:rPr lang="en-US" sz="3600" i="1" dirty="0" smtClean="0">
                <a:solidFill>
                  <a:srgbClr val="0070C0"/>
                </a:solidFill>
              </a:rPr>
              <a:t>Rename </a:t>
            </a:r>
            <a:r>
              <a:rPr lang="ar-SA" sz="3600" dirty="0" smtClean="0"/>
              <a:t>الأمــــــــــــــــــــــــر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ar-SA" sz="3600" dirty="0" smtClean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2800" dirty="0">
                <a:solidFill>
                  <a:srgbClr val="7030A0"/>
                </a:solidFill>
              </a:rPr>
              <a:t>.</a:t>
            </a:r>
            <a:r>
              <a:rPr lang="ar-SA" sz="2800" dirty="0">
                <a:solidFill>
                  <a:srgbClr val="7030A0"/>
                </a:solidFill>
              </a:rPr>
              <a:t> </a:t>
            </a:r>
            <a:r>
              <a:rPr lang="ar-SA" sz="2800" dirty="0" smtClean="0"/>
              <a:t>للإعادة تسمية  </a:t>
            </a:r>
            <a:r>
              <a:rPr lang="ar-SA" sz="2800" dirty="0"/>
              <a:t>الجدول (</a:t>
            </a:r>
            <a:r>
              <a:rPr lang="ar-SA" sz="2800" i="1" dirty="0">
                <a:solidFill>
                  <a:schemeClr val="tx2">
                    <a:lumMod val="75000"/>
                  </a:schemeClr>
                </a:solidFill>
              </a:rPr>
              <a:t>هيكلية الجدول</a:t>
            </a:r>
            <a:r>
              <a:rPr lang="ar-SA" sz="2800" dirty="0"/>
              <a:t>) </a:t>
            </a:r>
            <a:r>
              <a:rPr lang="en-US" sz="2800" dirty="0" smtClean="0">
                <a:solidFill>
                  <a:srgbClr val="0070C0"/>
                </a:solidFill>
              </a:rPr>
              <a:t>Rename </a:t>
            </a:r>
            <a:r>
              <a:rPr lang="ar-SA" sz="2800" dirty="0" smtClean="0"/>
              <a:t>يستخدم </a:t>
            </a:r>
            <a:r>
              <a:rPr lang="ar-SA" sz="2800" dirty="0"/>
              <a:t>الأمر</a:t>
            </a:r>
            <a:r>
              <a:rPr lang="en-US" sz="2800" dirty="0"/>
              <a:t> </a:t>
            </a:r>
            <a:r>
              <a:rPr lang="ar-SA" sz="2800" dirty="0"/>
              <a:t> </a:t>
            </a:r>
            <a:endParaRPr lang="ar-SA" sz="2800" dirty="0" smtClean="0"/>
          </a:p>
          <a:p>
            <a:pPr marL="0" indent="0" algn="r">
              <a:buNone/>
            </a:pPr>
            <a:r>
              <a:rPr lang="en-US" sz="2800" dirty="0" err="1" smtClean="0">
                <a:solidFill>
                  <a:srgbClr val="00B050"/>
                </a:solidFill>
              </a:rPr>
              <a:t>Student_info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ar-SA" sz="2800" dirty="0" smtClean="0"/>
              <a:t>مثلأ لدينا الجدول السابق جدول الطالب ونريد إعادة تسميته إلى </a:t>
            </a:r>
            <a:r>
              <a:rPr lang="en-US" sz="2800" dirty="0" smtClean="0"/>
              <a:t>.</a:t>
            </a:r>
            <a:endParaRPr lang="ar-SA" sz="2800" dirty="0" smtClean="0"/>
          </a:p>
          <a:p>
            <a:pPr marL="0" indent="0" algn="r">
              <a:buNone/>
            </a:pPr>
            <a:r>
              <a:rPr lang="ar-SA" sz="2800" dirty="0" smtClean="0"/>
              <a:t>فيكون </a:t>
            </a:r>
            <a:r>
              <a:rPr lang="ar-SA" sz="2800" dirty="0"/>
              <a:t>الكــــــــــــــــــود كالآتى :</a:t>
            </a:r>
          </a:p>
          <a:p>
            <a:pPr marL="0" indent="0">
              <a:buNone/>
            </a:pPr>
            <a:r>
              <a:rPr lang="en-US" sz="2800" dirty="0" smtClean="0"/>
              <a:t>SQL&gt;</a:t>
            </a:r>
            <a:r>
              <a:rPr lang="en-US" sz="2800" dirty="0" err="1" smtClean="0">
                <a:solidFill>
                  <a:srgbClr val="0070C0"/>
                </a:solidFill>
              </a:rPr>
              <a:t>Rname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Studen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Student_info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;</a:t>
            </a:r>
            <a:endParaRPr lang="ar-SA" sz="2800" dirty="0" smtClean="0"/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Student</a:t>
            </a:r>
            <a:r>
              <a:rPr lang="en-US" sz="2800" dirty="0" smtClean="0"/>
              <a:t>  = Old table 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B050"/>
                </a:solidFill>
              </a:rPr>
              <a:t>Student_info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=New </a:t>
            </a:r>
            <a:r>
              <a:rPr lang="en-US" sz="2800" dirty="0" err="1" smtClean="0"/>
              <a:t>tanle</a:t>
            </a:r>
            <a:r>
              <a:rPr lang="en-US" sz="2800" dirty="0" smtClean="0"/>
              <a:t> .</a:t>
            </a:r>
            <a:endParaRPr lang="ar-SA" sz="28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r>
              <a:rPr lang="ar-SA" sz="2000" dirty="0"/>
              <a:t>لقد تم </a:t>
            </a:r>
            <a:r>
              <a:rPr lang="ar-SA" sz="2000" dirty="0" smtClean="0"/>
              <a:t>اإعادة التسمية  </a:t>
            </a:r>
            <a:r>
              <a:rPr lang="ar-SA" sz="2000" dirty="0"/>
              <a:t>بنجاح </a:t>
            </a:r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8172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153400" cy="59436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3200" dirty="0" smtClean="0"/>
              <a:t>:</a:t>
            </a:r>
            <a:r>
              <a:rPr lang="ar-SA" sz="3200" dirty="0" smtClean="0"/>
              <a:t> </a:t>
            </a:r>
            <a:r>
              <a:rPr lang="en-US" sz="3200" i="1" dirty="0" smtClean="0">
                <a:solidFill>
                  <a:srgbClr val="0070C0"/>
                </a:solidFill>
              </a:rPr>
              <a:t>Truncate </a:t>
            </a:r>
            <a:r>
              <a:rPr lang="ar-SA" sz="3200" dirty="0" smtClean="0"/>
              <a:t>الأمــــــــــــــــــــــــر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ar-SA" sz="3200" dirty="0" smtClean="0">
                <a:solidFill>
                  <a:srgbClr val="FF0000"/>
                </a:solidFill>
              </a:rPr>
              <a:t>5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SA" sz="3200" i="1" dirty="0" smtClean="0">
                <a:solidFill>
                  <a:srgbClr val="0070C0"/>
                </a:solidFill>
              </a:rPr>
              <a:t> </a:t>
            </a:r>
            <a:r>
              <a:rPr lang="ar-SA" sz="3200" i="1" dirty="0" smtClean="0"/>
              <a:t>للحذف فهو يعمل نفس عمل </a:t>
            </a:r>
            <a:r>
              <a:rPr lang="ar-SA" sz="3200" i="1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>
                <a:solidFill>
                  <a:srgbClr val="0070C0"/>
                </a:solidFill>
              </a:rPr>
              <a:t>Truncate </a:t>
            </a:r>
            <a:r>
              <a:rPr lang="ar-SA" sz="3200" dirty="0" smtClean="0"/>
              <a:t>يستخدم الأمر </a:t>
            </a:r>
          </a:p>
          <a:p>
            <a:pPr marL="0" indent="0" algn="r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Truncate</a:t>
            </a:r>
            <a:r>
              <a:rPr lang="en-US" sz="3200" dirty="0" smtClean="0"/>
              <a:t> </a:t>
            </a:r>
            <a:r>
              <a:rPr lang="ar-SA" sz="3200" dirty="0" smtClean="0"/>
              <a:t>  إلى ان الفرق بينهم أن الامر </a:t>
            </a:r>
            <a:r>
              <a:rPr lang="en-US" sz="3200" dirty="0" smtClean="0">
                <a:solidFill>
                  <a:srgbClr val="FF0000"/>
                </a:solidFill>
              </a:rPr>
              <a:t>Delete</a:t>
            </a:r>
            <a:r>
              <a:rPr lang="en-US" sz="3200" dirty="0" smtClean="0"/>
              <a:t> </a:t>
            </a:r>
            <a:r>
              <a:rPr lang="ar-SA" sz="3200" dirty="0" smtClean="0"/>
              <a:t>الامر </a:t>
            </a:r>
            <a:endParaRPr lang="en-US" sz="3200" dirty="0" smtClean="0"/>
          </a:p>
          <a:p>
            <a:pPr marL="0" indent="0" algn="r">
              <a:buNone/>
            </a:pPr>
            <a:r>
              <a:rPr lang="ar-SA" sz="3200" dirty="0" smtClean="0"/>
              <a:t> . </a:t>
            </a:r>
            <a:r>
              <a:rPr lang="en-US" sz="3200" dirty="0" smtClean="0">
                <a:solidFill>
                  <a:srgbClr val="7030A0"/>
                </a:solidFill>
              </a:rPr>
              <a:t>Rollback</a:t>
            </a:r>
            <a:r>
              <a:rPr lang="en-US" sz="3200" dirty="0" smtClean="0"/>
              <a:t> </a:t>
            </a:r>
            <a:r>
              <a:rPr lang="ar-SA" sz="3200" dirty="0" smtClean="0"/>
              <a:t>يمكن التراجع عنه بالأمر</a:t>
            </a:r>
          </a:p>
          <a:p>
            <a:pPr marL="0" indent="0" algn="r">
              <a:buNone/>
            </a:pPr>
            <a:r>
              <a:rPr lang="ar-SA" sz="3200" dirty="0" smtClean="0"/>
              <a:t> .</a:t>
            </a:r>
            <a:r>
              <a:rPr lang="en-US" sz="3200" dirty="0" smtClean="0">
                <a:solidFill>
                  <a:srgbClr val="FF0000"/>
                </a:solidFill>
              </a:rPr>
              <a:t>Delete</a:t>
            </a:r>
            <a:r>
              <a:rPr lang="en-US" sz="3200" dirty="0" smtClean="0">
                <a:solidFill>
                  <a:srgbClr val="0070C0"/>
                </a:solidFill>
              </a:rPr>
              <a:t>  </a:t>
            </a:r>
            <a:r>
              <a:rPr lang="ar-SA" sz="3200" dirty="0" smtClean="0">
                <a:solidFill>
                  <a:srgbClr val="0070C0"/>
                </a:solidFill>
              </a:rPr>
              <a:t> </a:t>
            </a:r>
            <a:r>
              <a:rPr lang="ar-SA" sz="3200" dirty="0" smtClean="0"/>
              <a:t>أسرع من الامر </a:t>
            </a:r>
            <a:r>
              <a:rPr lang="en-US" sz="3200" dirty="0" smtClean="0">
                <a:solidFill>
                  <a:srgbClr val="0070C0"/>
                </a:solidFill>
              </a:rPr>
              <a:t>Truncate</a:t>
            </a:r>
            <a:r>
              <a:rPr lang="en-US" sz="3200" dirty="0" smtClean="0"/>
              <a:t> </a:t>
            </a:r>
            <a:r>
              <a:rPr lang="ar-SA" sz="3200" dirty="0" smtClean="0"/>
              <a:t>الأمر </a:t>
            </a:r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ar-SA" sz="3200" dirty="0" smtClean="0"/>
              <a:t>مثلا نريد حذف جدول الطالب الكــود هو ؟</a:t>
            </a:r>
          </a:p>
          <a:p>
            <a:pPr marL="0" indent="0">
              <a:buNone/>
            </a:pPr>
            <a:r>
              <a:rPr lang="en-US" sz="3200" dirty="0" smtClean="0"/>
              <a:t>SQL&gt;</a:t>
            </a:r>
            <a:r>
              <a:rPr lang="en-US" sz="3200" i="1" dirty="0" smtClean="0">
                <a:solidFill>
                  <a:srgbClr val="0070C0"/>
                </a:solidFill>
              </a:rPr>
              <a:t> Truncate  </a:t>
            </a:r>
            <a:r>
              <a:rPr lang="en-US" sz="3200" i="1" dirty="0" smtClean="0"/>
              <a:t>table</a:t>
            </a:r>
            <a:r>
              <a:rPr lang="en-US" sz="3200" i="1" dirty="0" smtClean="0">
                <a:solidFill>
                  <a:srgbClr val="0070C0"/>
                </a:solidFill>
              </a:rPr>
              <a:t> student ;</a:t>
            </a: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8172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077200" cy="60198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800" dirty="0" smtClean="0"/>
              <a:t>سيكون الكُتَيّب القادم بإذن الله عن أوامر </a:t>
            </a:r>
          </a:p>
          <a:p>
            <a:pPr marL="0" indent="0" algn="r">
              <a:buNone/>
            </a:pPr>
            <a:r>
              <a:rPr lang="ar-SA" sz="4800" dirty="0" smtClean="0"/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>DML</a:t>
            </a:r>
            <a:r>
              <a:rPr lang="ar-SA" sz="4800" dirty="0">
                <a:solidFill>
                  <a:srgbClr val="FF0000"/>
                </a:solidFill>
              </a:rPr>
              <a:t> </a:t>
            </a:r>
            <a:r>
              <a:rPr lang="ar-SA" sz="4800" dirty="0" smtClean="0">
                <a:solidFill>
                  <a:srgbClr val="FF0000"/>
                </a:solidFill>
              </a:rPr>
              <a:t> </a:t>
            </a:r>
            <a:r>
              <a:rPr lang="ar-SA" sz="4800" dirty="0" smtClean="0"/>
              <a:t>الـــ </a:t>
            </a:r>
          </a:p>
          <a:p>
            <a:pPr marL="0" indent="0" algn="r">
              <a:buNone/>
            </a:pPr>
            <a:r>
              <a:rPr lang="en-US" sz="4800" i="1" dirty="0">
                <a:solidFill>
                  <a:srgbClr val="0070C0"/>
                </a:solidFill>
                <a:latin typeface="Baskerville Old Face" pitchFamily="18" charset="0"/>
              </a:rPr>
              <a:t>Data Manipulation  Language</a:t>
            </a:r>
            <a:r>
              <a:rPr lang="ar-SA" sz="4800" i="1" dirty="0" smtClean="0">
                <a:solidFill>
                  <a:srgbClr val="0070C0"/>
                </a:solidFill>
              </a:rPr>
              <a:t> </a:t>
            </a:r>
            <a:endParaRPr lang="en-US" sz="4800" i="1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7821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 smtClean="0">
                <a:solidFill>
                  <a:srgbClr val="00B0F0"/>
                </a:solidFill>
              </a:rPr>
              <a:t>اللهم أجعل هذا العمل خالصا لوجهك الكريم وان ينتفع به جميع </a:t>
            </a:r>
            <a:r>
              <a:rPr lang="ar-SA" sz="4800" dirty="0" smtClean="0">
                <a:solidFill>
                  <a:srgbClr val="00B0F0"/>
                </a:solidFill>
              </a:rPr>
              <a:t>المسلمين</a:t>
            </a:r>
            <a:endParaRPr lang="en-US" sz="48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Baskerville Old Face" pitchFamily="18" charset="0"/>
              </a:rPr>
              <a:t>bashirkhlil2012@gmail.com</a:t>
            </a:r>
            <a:r>
              <a:rPr lang="ar-SA" sz="4800" dirty="0" smtClean="0">
                <a:solidFill>
                  <a:srgbClr val="00B0F0"/>
                </a:solidFill>
              </a:rPr>
              <a:t>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3962400" y="48006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38200" y="51816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0079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8527"/>
            <a:ext cx="8305800" cy="831273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 :</a:t>
            </a:r>
            <a:r>
              <a:rPr lang="en-US" dirty="0" err="1"/>
              <a:t>sql</a:t>
            </a:r>
            <a:r>
              <a:rPr lang="en-US" dirty="0"/>
              <a:t> </a:t>
            </a:r>
            <a:r>
              <a:rPr lang="ar-SA" dirty="0"/>
              <a:t>كيفية كتابة اوامر لغة الإستعلام الهيكليه </a:t>
            </a:r>
            <a:br>
              <a:rPr lang="ar-SA" dirty="0"/>
            </a:b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Strcture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qurey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lanaguage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dirty="0"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FFC000"/>
                </a:solidFill>
                <a:latin typeface="Baskerville Old Face" pitchFamily="18" charset="0"/>
              </a:rPr>
              <a:t>Data </a:t>
            </a:r>
            <a:r>
              <a:rPr lang="en-US" sz="3200" i="1" dirty="0" err="1" smtClean="0">
                <a:solidFill>
                  <a:srgbClr val="FFC000"/>
                </a:solidFill>
                <a:latin typeface="Baskerville Old Face" pitchFamily="18" charset="0"/>
              </a:rPr>
              <a:t>defination</a:t>
            </a:r>
            <a:r>
              <a:rPr lang="en-US" sz="3200" i="1" dirty="0" smtClean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r>
              <a:rPr lang="en-US" sz="3200" i="1" dirty="0" err="1" smtClean="0">
                <a:solidFill>
                  <a:srgbClr val="FFC000"/>
                </a:solidFill>
                <a:latin typeface="Baskerville Old Face" pitchFamily="18" charset="0"/>
              </a:rPr>
              <a:t>Lanaguage</a:t>
            </a:r>
            <a:r>
              <a:rPr lang="en-US" sz="3200" dirty="0" smtClean="0">
                <a:solidFill>
                  <a:srgbClr val="FFC000"/>
                </a:solidFill>
              </a:rPr>
              <a:t>(DDL)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Create</a:t>
            </a:r>
            <a:r>
              <a:rPr lang="en-US" sz="3200" dirty="0" smtClean="0"/>
              <a:t>  </a:t>
            </a:r>
            <a:r>
              <a:rPr lang="ar-SA" sz="3200" dirty="0" smtClean="0"/>
              <a:t>الأمــــــــــــــــــــــــر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-1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Alter </a:t>
            </a:r>
            <a:r>
              <a:rPr lang="en-US" sz="3200" dirty="0" smtClean="0"/>
              <a:t>  </a:t>
            </a:r>
            <a:r>
              <a:rPr lang="ar-SA" sz="3200" dirty="0" smtClean="0"/>
              <a:t>الأمــــــــــــــــــــــــر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-2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Drop </a:t>
            </a:r>
            <a:r>
              <a:rPr lang="ar-SA" sz="3200" dirty="0" smtClean="0"/>
              <a:t>الأمــــــــــــــــــــــــــر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-3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Rename   </a:t>
            </a:r>
            <a:r>
              <a:rPr lang="en-US" sz="3200" dirty="0" smtClean="0"/>
              <a:t>  </a:t>
            </a:r>
            <a:r>
              <a:rPr lang="ar-SA" sz="3200" dirty="0" smtClean="0"/>
              <a:t>الأمــــــــــــــــر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-4</a:t>
            </a:r>
            <a:endParaRPr lang="ar-SA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Truncate   </a:t>
            </a:r>
            <a:r>
              <a:rPr lang="en-US" sz="3200" dirty="0" smtClean="0"/>
              <a:t>  </a:t>
            </a:r>
            <a:r>
              <a:rPr lang="ar-SA" sz="3200" dirty="0"/>
              <a:t>الأمــــــــــــــــر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ar-SA" sz="3200" dirty="0" smtClean="0">
                <a:solidFill>
                  <a:srgbClr val="FF0000"/>
                </a:solidFill>
              </a:rPr>
              <a:t>5</a:t>
            </a:r>
            <a:endParaRPr lang="ar-SA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32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783438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854"/>
            <a:ext cx="8305800" cy="669174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dirty="0" smtClean="0"/>
              <a:t>:</a:t>
            </a:r>
            <a:r>
              <a:rPr lang="ar-SA" sz="3600" dirty="0" smtClean="0"/>
              <a:t> </a:t>
            </a:r>
            <a:r>
              <a:rPr lang="en-US" sz="3600" i="1" dirty="0">
                <a:solidFill>
                  <a:srgbClr val="0070C0"/>
                </a:solidFill>
              </a:rPr>
              <a:t>Create</a:t>
            </a:r>
            <a:r>
              <a:rPr lang="en-US" sz="3600" dirty="0"/>
              <a:t>  </a:t>
            </a:r>
            <a:r>
              <a:rPr lang="ar-SA" sz="3600" dirty="0"/>
              <a:t>الأمــــــــــــــــــــــــر</a:t>
            </a:r>
            <a:r>
              <a:rPr lang="en-US" sz="3600" dirty="0"/>
              <a:t>  </a:t>
            </a:r>
            <a:r>
              <a:rPr lang="en-US" sz="3600" dirty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</a:p>
          <a:p>
            <a:pPr marL="0" indent="0" algn="r">
              <a:buNone/>
            </a:pPr>
            <a:endParaRPr lang="en-US" sz="3600" dirty="0"/>
          </a:p>
          <a:p>
            <a:pPr marL="0" indent="0" algn="r">
              <a:buNone/>
            </a:pPr>
            <a:r>
              <a:rPr lang="ar-SA" sz="3600" dirty="0" smtClean="0"/>
              <a:t>فليكن </a:t>
            </a:r>
            <a:r>
              <a:rPr lang="ar-SA" sz="3600" dirty="0"/>
              <a:t>لدينا جدول </a:t>
            </a:r>
            <a:r>
              <a:rPr lang="ar-SA" sz="3600" dirty="0" smtClean="0"/>
              <a:t>الطالب </a:t>
            </a:r>
            <a:r>
              <a:rPr lang="ar-SA" sz="3600" dirty="0"/>
              <a:t>ولديه الحقول الآتيه </a:t>
            </a:r>
            <a:r>
              <a:rPr lang="ar-SA" sz="3600" dirty="0" smtClean="0"/>
              <a:t>:</a:t>
            </a:r>
            <a:endParaRPr lang="en-US" sz="3600" dirty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ar-SA" sz="2400" dirty="0" smtClean="0"/>
              <a:t>رقم </a:t>
            </a:r>
            <a:r>
              <a:rPr lang="ar-SA" sz="2400" dirty="0"/>
              <a:t>الطالــــــــــــــــــب</a:t>
            </a:r>
            <a:endParaRPr lang="en-US" sz="2400" dirty="0"/>
          </a:p>
          <a:p>
            <a:pPr marL="0" indent="0" algn="r">
              <a:buNone/>
            </a:pPr>
            <a:r>
              <a:rPr lang="ar-SA" sz="2400" dirty="0"/>
              <a:t> إسم الطالـــــــــــــــــب</a:t>
            </a:r>
          </a:p>
          <a:p>
            <a:pPr marL="0" indent="0" algn="r">
              <a:buNone/>
            </a:pPr>
            <a:r>
              <a:rPr lang="ar-SA" sz="2400" dirty="0"/>
              <a:t>عنوان الطالــــــــــــــب </a:t>
            </a:r>
          </a:p>
          <a:p>
            <a:pPr marL="0" indent="0" algn="r">
              <a:buNone/>
            </a:pPr>
            <a:r>
              <a:rPr lang="ar-SA" sz="2400" dirty="0" smtClean="0"/>
              <a:t>رقم </a:t>
            </a:r>
            <a:r>
              <a:rPr lang="ar-SA" sz="2400" dirty="0"/>
              <a:t>الهــــــــــــــــــاتف</a:t>
            </a:r>
          </a:p>
          <a:p>
            <a:pPr marL="0" indent="0">
              <a:buNone/>
            </a:pPr>
            <a:r>
              <a:rPr lang="ar-SA" sz="2800" i="1" dirty="0" smtClean="0">
                <a:solidFill>
                  <a:srgbClr val="FF0000"/>
                </a:solidFill>
              </a:rPr>
              <a:t>نحن نريد إنشاء هذا الجدول بإستخدام الأمر إنشاء ؟؟؟؟؟؟؟؟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29211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9067800" cy="7162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Student_number</a:t>
            </a:r>
            <a:r>
              <a:rPr lang="en-US" sz="2800" dirty="0" smtClean="0"/>
              <a:t>      </a:t>
            </a:r>
            <a:r>
              <a:rPr lang="ar-SA" sz="2800" dirty="0" smtClean="0"/>
              <a:t>رقم الطالــــــــــــــــــــــب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Student_name</a:t>
            </a:r>
            <a:r>
              <a:rPr lang="ar-SA" sz="2800" dirty="0" smtClean="0"/>
              <a:t>             إسم الطالــــــــــــــــــــــب   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Student_address</a:t>
            </a:r>
            <a:r>
              <a:rPr lang="ar-SA" sz="2800" dirty="0" smtClean="0"/>
              <a:t>عنوان الطالــــــــــــــــــب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/>
              <a:t>Studen_phone</a:t>
            </a:r>
            <a:r>
              <a:rPr lang="ar-SA" sz="2800" dirty="0"/>
              <a:t>    </a:t>
            </a:r>
            <a:r>
              <a:rPr lang="ar-SA" sz="2800" dirty="0" smtClean="0"/>
              <a:t>رقم الهـــــــــــــــــــــــاتف      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SQL</a:t>
            </a:r>
            <a:r>
              <a:rPr lang="en-US" sz="2800" dirty="0" smtClean="0"/>
              <a:t>&gt; </a:t>
            </a:r>
            <a:r>
              <a:rPr lang="en-US" sz="2800" dirty="0" smtClean="0">
                <a:solidFill>
                  <a:srgbClr val="FF0000"/>
                </a:solidFill>
              </a:rPr>
              <a:t>Create</a:t>
            </a:r>
            <a:r>
              <a:rPr lang="en-US" sz="2800" dirty="0" smtClean="0"/>
              <a:t> table </a:t>
            </a:r>
            <a:r>
              <a:rPr lang="en-US" sz="2800" dirty="0" smtClean="0">
                <a:solidFill>
                  <a:srgbClr val="7030A0"/>
                </a:solidFill>
              </a:rPr>
              <a:t>student</a:t>
            </a:r>
            <a:r>
              <a:rPr lang="en-US" sz="2800" dirty="0" smtClean="0"/>
              <a:t>  (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Student_number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number(10)</a:t>
            </a:r>
            <a:r>
              <a:rPr lang="en-US" sz="2800" dirty="0" smtClean="0"/>
              <a:t> ,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Student_name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varchar2(10)</a:t>
            </a:r>
            <a:r>
              <a:rPr lang="en-US" sz="2800" dirty="0" smtClean="0"/>
              <a:t> ,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    </a:t>
            </a:r>
            <a:r>
              <a:rPr lang="en-US" sz="2800" dirty="0" err="1" smtClean="0"/>
              <a:t>Student_address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varchar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(10)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    </a:t>
            </a:r>
            <a:r>
              <a:rPr lang="en-US" sz="2800" dirty="0" err="1" smtClean="0"/>
              <a:t>Studen_phone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number(10)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);</a:t>
            </a:r>
            <a:endParaRPr lang="ar-SA" sz="2800" dirty="0"/>
          </a:p>
          <a:p>
            <a:pPr marL="0" indent="0" algn="r">
              <a:buNone/>
            </a:pPr>
            <a:r>
              <a:rPr lang="ar-SA" sz="2800" dirty="0" smtClean="0"/>
              <a:t>لقد تم إنشاء الجدول بنجاح  </a:t>
            </a:r>
          </a:p>
          <a:p>
            <a:pPr marL="0" indent="0">
              <a:buNone/>
            </a:pPr>
            <a:endParaRPr lang="ar-SA" sz="2800" dirty="0"/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dirty="0" smtClean="0"/>
              <a:t>      </a:t>
            </a:r>
            <a:endParaRPr lang="en-US" sz="28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425299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0"/>
            <a:ext cx="8229600" cy="73914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000" dirty="0"/>
              <a:t>:</a:t>
            </a:r>
            <a:r>
              <a:rPr lang="ar-SA" sz="4000" dirty="0"/>
              <a:t> </a:t>
            </a:r>
            <a:r>
              <a:rPr lang="en-US" sz="4000" i="1" dirty="0" smtClean="0">
                <a:solidFill>
                  <a:srgbClr val="0070C0"/>
                </a:solidFill>
              </a:rPr>
              <a:t>Alter </a:t>
            </a:r>
            <a:r>
              <a:rPr lang="en-US" sz="4000" dirty="0" smtClean="0"/>
              <a:t>  </a:t>
            </a:r>
            <a:r>
              <a:rPr lang="ar-SA" sz="4000" dirty="0"/>
              <a:t>الأمــــــــــــــــــــــــر</a:t>
            </a:r>
            <a:r>
              <a:rPr lang="en-US" sz="4000" dirty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-</a:t>
            </a:r>
            <a:r>
              <a:rPr lang="ar-SA" sz="4000" dirty="0" smtClean="0">
                <a:solidFill>
                  <a:srgbClr val="FF0000"/>
                </a:solidFill>
              </a:rPr>
              <a:t>2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Add</a:t>
            </a:r>
            <a:r>
              <a:rPr lang="ar-SA" sz="2800" i="1" dirty="0" smtClean="0"/>
              <a:t> للتعديل فى الجدول وذالك   بالإضافه </a:t>
            </a:r>
            <a:r>
              <a:rPr lang="ar-SA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Alter </a:t>
            </a:r>
            <a:r>
              <a:rPr lang="ar-SA" sz="2800" dirty="0" smtClean="0"/>
              <a:t>يستخدم الأمـــر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Drop</a:t>
            </a:r>
            <a:r>
              <a:rPr lang="en-US" sz="2800" dirty="0" smtClean="0"/>
              <a:t> </a:t>
            </a:r>
            <a:r>
              <a:rPr lang="ar-SA" sz="2800" dirty="0" smtClean="0"/>
              <a:t>أو للحذف (</a:t>
            </a:r>
            <a:r>
              <a:rPr lang="ar-SA" sz="2800" dirty="0" smtClean="0">
                <a:solidFill>
                  <a:srgbClr val="FF0000"/>
                </a:solidFill>
              </a:rPr>
              <a:t>حذف حقل من الجدول وليس كله</a:t>
            </a:r>
            <a:r>
              <a:rPr lang="ar-SA" sz="2800" dirty="0" smtClean="0"/>
              <a:t>)عن طريق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</a:t>
            </a:r>
            <a:r>
              <a:rPr lang="ar-SA" sz="2800" dirty="0" smtClean="0"/>
              <a:t> .</a:t>
            </a:r>
            <a:r>
              <a:rPr lang="en-US" sz="2800" dirty="0" smtClean="0">
                <a:solidFill>
                  <a:srgbClr val="0070C0"/>
                </a:solidFill>
              </a:rPr>
              <a:t>Modify</a:t>
            </a:r>
            <a:r>
              <a:rPr lang="en-US" sz="2800" dirty="0" smtClean="0"/>
              <a:t> </a:t>
            </a:r>
            <a:r>
              <a:rPr lang="ar-SA" sz="2800" dirty="0" smtClean="0"/>
              <a:t>يستخدم أيضا فى تعديل قيود الحقل عن طريق</a:t>
            </a:r>
            <a:r>
              <a:rPr lang="en-US" sz="2800" dirty="0" smtClean="0"/>
              <a:t> </a:t>
            </a:r>
          </a:p>
          <a:p>
            <a:pPr marL="0" indent="0" algn="r">
              <a:buNone/>
            </a:pPr>
            <a:r>
              <a:rPr lang="ar-SA" sz="2800" dirty="0" smtClean="0"/>
              <a:t>مثلا لدينا الجدول السابق</a:t>
            </a:r>
            <a:endParaRPr lang="en-US" sz="2800" dirty="0" smtClean="0"/>
          </a:p>
          <a:p>
            <a:pPr marL="0" indent="0" algn="ctr">
              <a:buNone/>
            </a:pPr>
            <a:r>
              <a:rPr lang="ar-SA" sz="2800" i="1" u="sng" dirty="0" smtClean="0">
                <a:solidFill>
                  <a:srgbClr val="0070C0"/>
                </a:solidFill>
              </a:rPr>
              <a:t> ثلاثه أنــــــواع </a:t>
            </a:r>
            <a:r>
              <a:rPr lang="en-US" sz="2800" i="1" u="sng" dirty="0" smtClean="0">
                <a:solidFill>
                  <a:srgbClr val="0070C0"/>
                </a:solidFill>
              </a:rPr>
              <a:t>Alter</a:t>
            </a:r>
            <a:r>
              <a:rPr lang="ar-SA" sz="2800" i="1" u="sng" dirty="0" smtClean="0">
                <a:solidFill>
                  <a:srgbClr val="0070C0"/>
                </a:solidFill>
              </a:rPr>
              <a:t>يعنى لدينا فى الامر </a:t>
            </a:r>
          </a:p>
          <a:p>
            <a:pPr marL="0" indent="0" algn="ctr">
              <a:buNone/>
            </a:pPr>
            <a:r>
              <a:rPr lang="ar-SA" sz="2800" dirty="0" smtClean="0"/>
              <a:t>-1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70C0"/>
                </a:solidFill>
              </a:rPr>
              <a:t>Add</a:t>
            </a:r>
            <a:r>
              <a:rPr lang="en-US" sz="2800" dirty="0" smtClean="0"/>
              <a:t>  </a:t>
            </a:r>
            <a:r>
              <a:rPr lang="ar-SA" sz="2800" dirty="0" smtClean="0"/>
              <a:t>  </a:t>
            </a:r>
            <a:r>
              <a:rPr lang="en-US" sz="2800" dirty="0" smtClean="0"/>
              <a:t>(</a:t>
            </a:r>
            <a:r>
              <a:rPr lang="ar-SA" sz="2800" dirty="0" smtClean="0"/>
              <a:t>إضافة حقل </a:t>
            </a:r>
            <a:r>
              <a:rPr lang="en-US" sz="2800" dirty="0" smtClean="0"/>
              <a:t>)</a:t>
            </a:r>
            <a:r>
              <a:rPr lang="ar-SA" sz="2800" dirty="0" smtClean="0"/>
              <a:t> 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   2- </a:t>
            </a:r>
            <a:r>
              <a:rPr lang="en-US" sz="2800" dirty="0" smtClean="0">
                <a:solidFill>
                  <a:srgbClr val="0070C0"/>
                </a:solidFill>
              </a:rPr>
              <a:t>Drop</a:t>
            </a:r>
            <a:r>
              <a:rPr lang="ar-SA" sz="2800" dirty="0" smtClean="0"/>
              <a:t>   </a:t>
            </a:r>
            <a:r>
              <a:rPr lang="en-US" sz="2800" dirty="0" smtClean="0"/>
              <a:t>(</a:t>
            </a:r>
            <a:r>
              <a:rPr lang="ar-SA" sz="2800" dirty="0" smtClean="0"/>
              <a:t>حذف حقل </a:t>
            </a:r>
            <a:r>
              <a:rPr lang="en-US" sz="2800" dirty="0" smtClean="0"/>
              <a:t>)</a:t>
            </a:r>
            <a:r>
              <a:rPr lang="ar-SA" sz="2800" dirty="0" smtClean="0"/>
              <a:t>     .  </a:t>
            </a:r>
          </a:p>
          <a:p>
            <a:pPr marL="0" indent="0" algn="ctr">
              <a:buNone/>
            </a:pPr>
            <a:r>
              <a:rPr lang="en-US" sz="2800" dirty="0" smtClean="0"/>
              <a:t> 3- </a:t>
            </a:r>
            <a:r>
              <a:rPr lang="en-US" sz="2800" dirty="0" smtClean="0">
                <a:solidFill>
                  <a:srgbClr val="0070C0"/>
                </a:solidFill>
              </a:rPr>
              <a:t>Modify</a:t>
            </a:r>
            <a:r>
              <a:rPr lang="en-US" sz="2800" dirty="0" smtClean="0"/>
              <a:t> (</a:t>
            </a:r>
            <a:r>
              <a:rPr lang="ar-SA" sz="2800" dirty="0" smtClean="0"/>
              <a:t>تعديل حقل </a:t>
            </a:r>
            <a:r>
              <a:rPr lang="en-US" sz="2800" dirty="0" smtClean="0"/>
              <a:t>)</a:t>
            </a:r>
            <a:r>
              <a:rPr lang="ar-SA" sz="2800" dirty="0" smtClean="0"/>
              <a:t>   . </a:t>
            </a: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en-US" sz="2800" dirty="0"/>
          </a:p>
        </p:txBody>
      </p:sp>
      <p:sp>
        <p:nvSpPr>
          <p:cNvPr id="2" name="Down Arrow 1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45912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76200"/>
            <a:ext cx="9144000" cy="62484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b="1" i="1" u="sng" dirty="0" smtClean="0">
                <a:solidFill>
                  <a:srgbClr val="00B0F0"/>
                </a:solidFill>
              </a:rPr>
              <a:t>: Add  </a:t>
            </a:r>
            <a:r>
              <a:rPr lang="ar-SA" sz="2400" b="1" i="1" u="sng" dirty="0" smtClean="0">
                <a:solidFill>
                  <a:srgbClr val="00B0F0"/>
                </a:solidFill>
              </a:rPr>
              <a:t>إستخدام الإضافه</a:t>
            </a:r>
            <a:r>
              <a:rPr lang="en-US" sz="2400" b="1" i="1" u="sng" dirty="0" smtClean="0">
                <a:solidFill>
                  <a:srgbClr val="00B0F0"/>
                </a:solidFill>
              </a:rPr>
              <a:t> </a:t>
            </a:r>
            <a:endParaRPr lang="ar-SA" sz="2400" b="1" i="1" u="sng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ar-SA" sz="2400" dirty="0" smtClean="0"/>
              <a:t>فى جدول الطالــب نريد تعديل حقوله وذالك بإضافة حقـــــل جديد :</a:t>
            </a:r>
            <a:endParaRPr lang="en-US" sz="2400" dirty="0" smtClean="0"/>
          </a:p>
          <a:p>
            <a:pPr marL="0" indent="0" algn="r">
              <a:buNone/>
            </a:pPr>
            <a:r>
              <a:rPr lang="ar-SA" sz="2400" dirty="0" smtClean="0"/>
              <a:t>رقم الطالــــــــــــــــــب</a:t>
            </a:r>
            <a:endParaRPr lang="en-US" sz="2400" dirty="0" smtClean="0"/>
          </a:p>
          <a:p>
            <a:pPr marL="0" indent="0" algn="r">
              <a:buNone/>
            </a:pPr>
            <a:r>
              <a:rPr lang="ar-SA" sz="2400" dirty="0" smtClean="0"/>
              <a:t>إسم الطالـــــــــــــــــب</a:t>
            </a:r>
          </a:p>
          <a:p>
            <a:pPr marL="0" indent="0" algn="r">
              <a:buNone/>
            </a:pPr>
            <a:r>
              <a:rPr lang="ar-SA" sz="2400" dirty="0" smtClean="0"/>
              <a:t>عنوان الطالــــــــــــــب </a:t>
            </a:r>
          </a:p>
          <a:p>
            <a:pPr marL="0" indent="0" algn="r">
              <a:buNone/>
            </a:pPr>
            <a:r>
              <a:rPr lang="ar-SA" sz="2400" dirty="0" smtClean="0"/>
              <a:t>رقم الهــــــــــــــــــاتف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0070C0"/>
                </a:solidFill>
              </a:rPr>
              <a:t>إسم القســــــــــــــــــــم</a:t>
            </a:r>
            <a:endParaRPr lang="ar-SA" sz="2400" b="1" dirty="0" smtClean="0"/>
          </a:p>
          <a:p>
            <a:pPr algn="r">
              <a:buNone/>
            </a:pPr>
            <a:r>
              <a:rPr lang="ar-SA" sz="2400" b="1" dirty="0" smtClean="0"/>
              <a:t>قمنا بزيادة حقل </a:t>
            </a:r>
            <a:r>
              <a:rPr lang="ar-SA" sz="2400" dirty="0" smtClean="0"/>
              <a:t>القسم</a:t>
            </a:r>
            <a:r>
              <a:rPr lang="ar-SA" sz="2400" b="1" dirty="0" smtClean="0"/>
              <a:t> إذن الكود هــــــــــو ؟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SQL&gt;</a:t>
            </a:r>
            <a:r>
              <a:rPr lang="en-US" sz="2400" dirty="0" smtClean="0">
                <a:solidFill>
                  <a:srgbClr val="FF0000"/>
                </a:solidFill>
              </a:rPr>
              <a:t>Alter </a:t>
            </a:r>
            <a:r>
              <a:rPr lang="en-US" sz="2400" dirty="0" smtClean="0"/>
              <a:t> table </a:t>
            </a:r>
            <a:r>
              <a:rPr lang="en-US" sz="2400" dirty="0" smtClean="0">
                <a:solidFill>
                  <a:srgbClr val="7030A0"/>
                </a:solidFill>
              </a:rPr>
              <a:t>student</a:t>
            </a:r>
            <a:r>
              <a:rPr lang="en-US" sz="2400" dirty="0" smtClean="0"/>
              <a:t>  add  (  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</a:t>
            </a:r>
            <a:r>
              <a:rPr lang="en-US" sz="2400" dirty="0" err="1" smtClean="0"/>
              <a:t>Student_departmen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varchar2(10)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);</a:t>
            </a:r>
            <a:endParaRPr lang="ar-SA" sz="2400" dirty="0" smtClean="0"/>
          </a:p>
          <a:p>
            <a:pPr marL="0" indent="0" algn="r">
              <a:buNone/>
            </a:pPr>
            <a:r>
              <a:rPr lang="ar-SA" sz="2400" dirty="0" smtClean="0"/>
              <a:t>لقد تم التعديل بنجاح</a:t>
            </a:r>
            <a:endParaRPr lang="en-US" sz="2400" dirty="0" smtClean="0"/>
          </a:p>
          <a:p>
            <a:pPr lvl="1" algn="r">
              <a:buNone/>
            </a:pPr>
            <a:endParaRPr lang="en-US" sz="2400" b="1" i="1" dirty="0" smtClean="0">
              <a:solidFill>
                <a:srgbClr val="00B0F0"/>
              </a:solidFill>
            </a:endParaRPr>
          </a:p>
          <a:p>
            <a:endParaRPr lang="en-US" sz="2400" dirty="0"/>
          </a:p>
        </p:txBody>
      </p:sp>
      <p:sp>
        <p:nvSpPr>
          <p:cNvPr id="2" name="Down Arrow 1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45912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76200"/>
            <a:ext cx="9144000" cy="6248400"/>
          </a:xfrm>
        </p:spPr>
        <p:txBody>
          <a:bodyPr>
            <a:noAutofit/>
          </a:bodyPr>
          <a:lstStyle/>
          <a:p>
            <a:pPr lvl="1" algn="r">
              <a:buNone/>
            </a:pPr>
            <a:r>
              <a:rPr lang="en-US" sz="2800" b="1" i="1" dirty="0" smtClean="0">
                <a:solidFill>
                  <a:srgbClr val="00B0F0"/>
                </a:solidFill>
              </a:rPr>
              <a:t> </a:t>
            </a:r>
            <a:r>
              <a:rPr lang="en-US" sz="2800" b="1" i="1" u="sng" dirty="0" smtClean="0">
                <a:solidFill>
                  <a:srgbClr val="00B0F0"/>
                </a:solidFill>
              </a:rPr>
              <a:t>: Drop </a:t>
            </a:r>
            <a:r>
              <a:rPr lang="ar-SA" sz="2800" b="1" i="1" u="sng" dirty="0" smtClean="0">
                <a:solidFill>
                  <a:srgbClr val="00B0F0"/>
                </a:solidFill>
              </a:rPr>
              <a:t>إستخدام الحذف</a:t>
            </a:r>
          </a:p>
          <a:p>
            <a:pPr lvl="1" algn="r">
              <a:buNone/>
            </a:pPr>
            <a:r>
              <a:rPr lang="ar-SA" sz="2800" b="1" i="1" dirty="0" smtClean="0"/>
              <a:t> وهذه تختلف عن التى </a:t>
            </a:r>
            <a:r>
              <a:rPr lang="en-US" sz="2800" b="1" i="1" dirty="0" smtClean="0">
                <a:solidFill>
                  <a:srgbClr val="00B0F0"/>
                </a:solidFill>
              </a:rPr>
              <a:t>Drop</a:t>
            </a:r>
            <a:r>
              <a:rPr lang="en-US" sz="2800" b="1" i="1" dirty="0" smtClean="0"/>
              <a:t> </a:t>
            </a:r>
            <a:r>
              <a:rPr lang="ar-SA" sz="2800" b="1" i="1" dirty="0" smtClean="0"/>
              <a:t>عند حذف حقل من حقول الجدول  </a:t>
            </a:r>
          </a:p>
          <a:p>
            <a:pPr lvl="1" algn="r">
              <a:buNone/>
            </a:pPr>
            <a:r>
              <a:rPr lang="ar-SA" sz="2800" b="1" i="1" dirty="0" smtClean="0"/>
              <a:t>تستخدم فى حذف الجدول نهائيا مثلا فى الجدول السابق نريد حذف </a:t>
            </a:r>
            <a:r>
              <a:rPr lang="ar-SA" sz="2800" b="1" i="1" dirty="0" smtClean="0">
                <a:solidFill>
                  <a:srgbClr val="0070C0"/>
                </a:solidFill>
              </a:rPr>
              <a:t>حقل الهاتف</a:t>
            </a:r>
            <a:r>
              <a:rPr lang="ar-SA" sz="2800" b="1" i="1" dirty="0" smtClean="0"/>
              <a:t>  إذن كـــــــــود الحذف هـو ؟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SQL&gt;</a:t>
            </a:r>
            <a:r>
              <a:rPr lang="en-US" sz="2800" dirty="0" smtClean="0">
                <a:solidFill>
                  <a:srgbClr val="FF0000"/>
                </a:solidFill>
              </a:rPr>
              <a:t>Alter </a:t>
            </a:r>
            <a:r>
              <a:rPr lang="en-US" sz="2800" dirty="0" smtClean="0"/>
              <a:t> table </a:t>
            </a:r>
            <a:r>
              <a:rPr lang="en-US" sz="2800" dirty="0" smtClean="0">
                <a:solidFill>
                  <a:srgbClr val="7030A0"/>
                </a:solidFill>
              </a:rPr>
              <a:t>student</a:t>
            </a:r>
            <a:r>
              <a:rPr lang="en-US" sz="2800" dirty="0" smtClean="0"/>
              <a:t>  drop  </a:t>
            </a:r>
            <a:r>
              <a:rPr lang="en-US" sz="2800" dirty="0" err="1" smtClean="0"/>
              <a:t>Student_phone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varchar2(10) </a:t>
            </a:r>
            <a:r>
              <a:rPr lang="en-US" sz="2800" dirty="0" smtClean="0"/>
              <a:t>;  </a:t>
            </a:r>
          </a:p>
          <a:p>
            <a:pPr>
              <a:buNone/>
            </a:pPr>
            <a:endParaRPr lang="en-US" sz="2800" dirty="0" smtClean="0"/>
          </a:p>
          <a:p>
            <a:pPr algn="r">
              <a:buNone/>
            </a:pPr>
            <a:r>
              <a:rPr lang="ar-SA" sz="2800" dirty="0" smtClean="0"/>
              <a:t>لقد تم الحذف بنجاح</a:t>
            </a:r>
            <a:endParaRPr lang="en-US" sz="2800" dirty="0"/>
          </a:p>
        </p:txBody>
      </p:sp>
      <p:sp>
        <p:nvSpPr>
          <p:cNvPr id="2" name="Down Arrow 1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45912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r"/>
            <a:r>
              <a:rPr lang="en-US" sz="2800" b="1" i="1" u="sng" dirty="0" smtClean="0">
                <a:solidFill>
                  <a:srgbClr val="00B0F0"/>
                </a:solidFill>
              </a:rPr>
              <a:t>: Modify </a:t>
            </a:r>
            <a:r>
              <a:rPr lang="ar-SA" sz="2800" b="1" i="1" u="sng" dirty="0" smtClean="0">
                <a:solidFill>
                  <a:srgbClr val="00B0F0"/>
                </a:solidFill>
              </a:rPr>
              <a:t>إستخدام التعديل </a:t>
            </a:r>
            <a:r>
              <a:rPr lang="en-US" sz="2800" b="1" i="1" u="sng" dirty="0" smtClean="0">
                <a:solidFill>
                  <a:srgbClr val="00B0F0"/>
                </a:solidFill>
              </a:rPr>
              <a:t> </a:t>
            </a:r>
          </a:p>
          <a:p>
            <a:pPr algn="r"/>
            <a:r>
              <a:rPr lang="en-US" sz="2800" b="1" i="1" dirty="0" smtClean="0">
                <a:solidFill>
                  <a:srgbClr val="00B0F0"/>
                </a:solidFill>
              </a:rPr>
              <a:t>  </a:t>
            </a:r>
            <a:r>
              <a:rPr lang="ar-SA" sz="2800" b="1" i="1" dirty="0" smtClean="0">
                <a:solidFill>
                  <a:srgbClr val="00B0F0"/>
                </a:solidFill>
              </a:rPr>
              <a:t> </a:t>
            </a:r>
            <a:r>
              <a:rPr lang="ar-SA" sz="2800" b="1" i="1" dirty="0" smtClean="0"/>
              <a:t>ونريد</a:t>
            </a:r>
            <a:r>
              <a:rPr lang="en-US" sz="2800" b="1" i="1" dirty="0" smtClean="0">
                <a:solidFill>
                  <a:srgbClr val="00B0F0"/>
                </a:solidFill>
              </a:rPr>
              <a:t>Varchar2(10)</a:t>
            </a:r>
            <a:r>
              <a:rPr lang="ar-SA" sz="2800" b="1" i="1" dirty="0" smtClean="0"/>
              <a:t>فإن حجمه الآن هو </a:t>
            </a:r>
            <a:r>
              <a:rPr lang="en-US" sz="2800" b="1" i="1" dirty="0" smtClean="0"/>
              <a:t>   </a:t>
            </a:r>
            <a:r>
              <a:rPr lang="en-US" sz="2800" b="1" i="1" dirty="0" smtClean="0">
                <a:solidFill>
                  <a:srgbClr val="00B0F0"/>
                </a:solidFill>
              </a:rPr>
              <a:t>Address</a:t>
            </a:r>
            <a:r>
              <a:rPr lang="ar-SA" sz="2800" b="1" i="1" dirty="0" smtClean="0"/>
              <a:t>نريد تعديل الحقل</a:t>
            </a:r>
            <a:r>
              <a:rPr lang="ar-SA" sz="2800" b="1" i="1" dirty="0" smtClean="0">
                <a:solidFill>
                  <a:srgbClr val="00B0F0"/>
                </a:solidFill>
              </a:rPr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  </a:t>
            </a:r>
          </a:p>
          <a:p>
            <a:pPr algn="r"/>
            <a:r>
              <a:rPr lang="en-US" sz="2800" b="1" i="1" dirty="0" smtClean="0">
                <a:solidFill>
                  <a:srgbClr val="00B0F0"/>
                </a:solidFill>
              </a:rPr>
              <a:t>  </a:t>
            </a:r>
            <a:r>
              <a:rPr lang="ar-SA" sz="2800" b="1" i="1" dirty="0" smtClean="0"/>
              <a:t> إذن الكـــود هــو :</a:t>
            </a:r>
            <a:r>
              <a:rPr lang="en-US" sz="2800" b="1" i="1" dirty="0" smtClean="0">
                <a:solidFill>
                  <a:srgbClr val="00B0F0"/>
                </a:solidFill>
              </a:rPr>
              <a:t>Varchar2(30)</a:t>
            </a:r>
            <a:r>
              <a:rPr lang="ar-SA" sz="2800" b="1" i="1" dirty="0" smtClean="0"/>
              <a:t>تعديله إلى </a:t>
            </a:r>
            <a:r>
              <a:rPr lang="en-US" sz="2800" b="1" i="1" dirty="0" smtClean="0"/>
              <a:t> </a:t>
            </a:r>
          </a:p>
          <a:p>
            <a:r>
              <a:rPr lang="en-US" sz="2800" i="1" dirty="0" smtClean="0">
                <a:solidFill>
                  <a:srgbClr val="7030A0"/>
                </a:solidFill>
              </a:rPr>
              <a:t>The old column  </a:t>
            </a:r>
            <a:r>
              <a:rPr lang="en-US" sz="2800" dirty="0" smtClean="0"/>
              <a:t>:   </a:t>
            </a:r>
            <a:r>
              <a:rPr lang="en-US" sz="2800" dirty="0" err="1" smtClean="0"/>
              <a:t>Studen_address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varchar2(10) </a:t>
            </a:r>
            <a:r>
              <a:rPr lang="ar-SA" sz="2800" dirty="0" smtClean="0"/>
              <a:t>. </a:t>
            </a:r>
          </a:p>
          <a:p>
            <a:endParaRPr lang="ar-SA" sz="2800" dirty="0" smtClean="0"/>
          </a:p>
          <a:p>
            <a:r>
              <a:rPr lang="en-US" sz="2800" dirty="0" smtClean="0"/>
              <a:t>SQL&gt;</a:t>
            </a:r>
            <a:r>
              <a:rPr lang="en-US" sz="2800" dirty="0" smtClean="0">
                <a:solidFill>
                  <a:srgbClr val="FF0000"/>
                </a:solidFill>
              </a:rPr>
              <a:t>Alter </a:t>
            </a:r>
            <a:r>
              <a:rPr lang="en-US" sz="2800" dirty="0" smtClean="0"/>
              <a:t> table </a:t>
            </a:r>
            <a:r>
              <a:rPr lang="en-US" sz="2800" dirty="0" smtClean="0">
                <a:solidFill>
                  <a:srgbClr val="7030A0"/>
                </a:solidFill>
              </a:rPr>
              <a:t>student</a:t>
            </a:r>
            <a:r>
              <a:rPr lang="en-US" sz="2800" dirty="0" smtClean="0"/>
              <a:t>  Modify (</a:t>
            </a:r>
          </a:p>
          <a:p>
            <a:r>
              <a:rPr lang="en-US" sz="2800" dirty="0" smtClean="0"/>
              <a:t>                                             </a:t>
            </a:r>
            <a:r>
              <a:rPr lang="en-US" sz="2800" dirty="0" err="1" smtClean="0"/>
              <a:t>Student_address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varchar2(30)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;</a:t>
            </a:r>
            <a:r>
              <a:rPr lang="en-US" sz="2800" dirty="0" smtClean="0"/>
              <a:t> </a:t>
            </a:r>
            <a:endParaRPr lang="ar-SA" sz="2800" dirty="0" smtClean="0"/>
          </a:p>
          <a:p>
            <a:r>
              <a:rPr lang="en-US" sz="2800" i="1" dirty="0" smtClean="0">
                <a:solidFill>
                  <a:srgbClr val="7030A0"/>
                </a:solidFill>
              </a:rPr>
              <a:t>The New column  </a:t>
            </a:r>
            <a:r>
              <a:rPr lang="en-US" sz="2800" dirty="0" smtClean="0"/>
              <a:t>:   </a:t>
            </a:r>
            <a:r>
              <a:rPr lang="en-US" sz="2800" dirty="0" err="1" smtClean="0"/>
              <a:t>Studen_address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varchar2(30) </a:t>
            </a:r>
            <a:r>
              <a:rPr lang="ar-SA" sz="2800" dirty="0" smtClean="0"/>
              <a:t>. </a:t>
            </a:r>
          </a:p>
          <a:p>
            <a:endParaRPr lang="ar-SA" sz="2800" dirty="0" smtClean="0"/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لقد تم التعديل بنجاح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en-US" sz="2800" b="1" i="1" dirty="0" smtClean="0">
              <a:solidFill>
                <a:srgbClr val="00B0F0"/>
              </a:solidFill>
            </a:endParaRPr>
          </a:p>
          <a:p>
            <a:pPr algn="r"/>
            <a:endParaRPr lang="en-US" sz="2800" b="1" i="1" dirty="0" smtClean="0">
              <a:solidFill>
                <a:srgbClr val="00B0F0"/>
              </a:solidFill>
            </a:endParaRPr>
          </a:p>
          <a:p>
            <a:pPr algn="r"/>
            <a:endParaRPr lang="en-US" sz="2800" b="1" i="1" dirty="0" smtClean="0">
              <a:solidFill>
                <a:srgbClr val="00B0F0"/>
              </a:solidFill>
            </a:endParaRPr>
          </a:p>
          <a:p>
            <a:pPr algn="r"/>
            <a:endParaRPr lang="en-US" sz="2800" b="1" i="1" dirty="0" smtClean="0">
              <a:solidFill>
                <a:srgbClr val="00B0F0"/>
              </a:solidFill>
            </a:endParaRPr>
          </a:p>
          <a:p>
            <a:pPr algn="r"/>
            <a:r>
              <a:rPr lang="en-US" sz="2800" b="1" i="1" dirty="0" smtClean="0">
                <a:solidFill>
                  <a:srgbClr val="00B0F0"/>
                </a:solidFill>
              </a:rPr>
              <a:t>                                      </a:t>
            </a:r>
          </a:p>
          <a:p>
            <a:pPr algn="r"/>
            <a:endParaRPr lang="en-US" sz="2800" dirty="0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7924800" cy="6324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:</a:t>
            </a:r>
            <a:r>
              <a:rPr lang="ar-SA" sz="3600" dirty="0"/>
              <a:t> </a:t>
            </a:r>
            <a:r>
              <a:rPr lang="en-US" sz="3600" i="1" dirty="0" smtClean="0">
                <a:solidFill>
                  <a:srgbClr val="0070C0"/>
                </a:solidFill>
              </a:rPr>
              <a:t>Drop </a:t>
            </a:r>
            <a:r>
              <a:rPr lang="en-US" sz="3600" dirty="0" smtClean="0"/>
              <a:t>  </a:t>
            </a:r>
            <a:r>
              <a:rPr lang="ar-SA" sz="3600" dirty="0"/>
              <a:t>الأمــــــــــــــــــــــــر</a:t>
            </a:r>
            <a:r>
              <a:rPr lang="en-US" sz="3600" dirty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ar-SA" sz="3600" dirty="0" smtClean="0">
                <a:solidFill>
                  <a:srgbClr val="FF0000"/>
                </a:solidFill>
              </a:rPr>
              <a:t>3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rgbClr val="7030A0"/>
                </a:solidFill>
              </a:rPr>
              <a:t>.</a:t>
            </a:r>
            <a:r>
              <a:rPr lang="ar-SA" sz="3600" dirty="0" smtClean="0">
                <a:solidFill>
                  <a:srgbClr val="7030A0"/>
                </a:solidFill>
              </a:rPr>
              <a:t> </a:t>
            </a:r>
            <a:r>
              <a:rPr lang="ar-SA" sz="3200" dirty="0" smtClean="0"/>
              <a:t>لحذف الجدول (</a:t>
            </a:r>
            <a:r>
              <a:rPr lang="ar-SA" sz="3200" i="1" dirty="0" smtClean="0">
                <a:solidFill>
                  <a:schemeClr val="tx2">
                    <a:lumMod val="75000"/>
                  </a:schemeClr>
                </a:solidFill>
              </a:rPr>
              <a:t>هيكلية الجدول</a:t>
            </a:r>
            <a:r>
              <a:rPr lang="ar-SA" sz="3200" dirty="0" smtClean="0"/>
              <a:t>) </a:t>
            </a:r>
            <a:r>
              <a:rPr lang="en-US" sz="3200" dirty="0" smtClean="0">
                <a:solidFill>
                  <a:srgbClr val="0070C0"/>
                </a:solidFill>
              </a:rPr>
              <a:t>Drop </a:t>
            </a:r>
            <a:r>
              <a:rPr lang="ar-SA" sz="3200" dirty="0" smtClean="0"/>
              <a:t>يستخدم الأمر</a:t>
            </a:r>
            <a:r>
              <a:rPr lang="en-US" sz="3600" dirty="0" smtClean="0"/>
              <a:t> </a:t>
            </a:r>
            <a:r>
              <a:rPr lang="ar-SA" sz="3600" dirty="0" smtClean="0"/>
              <a:t> </a:t>
            </a:r>
          </a:p>
          <a:p>
            <a:pPr marL="0" indent="0" algn="r">
              <a:buNone/>
            </a:pPr>
            <a:r>
              <a:rPr lang="ar-SA" sz="3200" dirty="0" smtClean="0"/>
              <a:t>مثلأ لدينا الجدول السابق جدول الطالب ونريد حذفه من </a:t>
            </a:r>
            <a:r>
              <a:rPr lang="en-US" sz="3200" dirty="0"/>
              <a:t>.</a:t>
            </a:r>
            <a:r>
              <a:rPr lang="ar-SA" sz="3200" dirty="0" smtClean="0"/>
              <a:t>قاعدة البيانات </a:t>
            </a:r>
            <a:r>
              <a:rPr lang="en-US" sz="3200" dirty="0" smtClean="0"/>
              <a:t>  </a:t>
            </a:r>
            <a:endParaRPr lang="ar-SA" sz="3200" dirty="0" smtClean="0"/>
          </a:p>
          <a:p>
            <a:pPr marL="0" indent="0" algn="r">
              <a:buNone/>
            </a:pPr>
            <a:r>
              <a:rPr lang="ar-SA" sz="3200" dirty="0" smtClean="0"/>
              <a:t>فيكون الكــــــــــــــــــود كالآتى :</a:t>
            </a:r>
          </a:p>
          <a:p>
            <a:pPr marL="0" indent="0">
              <a:buNone/>
            </a:pPr>
            <a:r>
              <a:rPr lang="en-US" sz="3600" dirty="0" smtClean="0"/>
              <a:t>SQL&gt;</a:t>
            </a:r>
            <a:r>
              <a:rPr lang="en-US" sz="3600" dirty="0" smtClean="0">
                <a:solidFill>
                  <a:srgbClr val="0070C0"/>
                </a:solidFill>
              </a:rPr>
              <a:t>Drop</a:t>
            </a:r>
            <a:r>
              <a:rPr lang="en-US" sz="3600" dirty="0" smtClean="0"/>
              <a:t> table </a:t>
            </a:r>
            <a:r>
              <a:rPr lang="en-US" sz="3600" dirty="0" smtClean="0">
                <a:solidFill>
                  <a:srgbClr val="FF0000"/>
                </a:solidFill>
              </a:rPr>
              <a:t>Studen</a:t>
            </a:r>
            <a:r>
              <a:rPr lang="en-US" sz="3600" dirty="0">
                <a:solidFill>
                  <a:srgbClr val="FF0000"/>
                </a:solidFill>
              </a:rPr>
              <a:t>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;</a:t>
            </a:r>
            <a:endParaRPr lang="ar-SA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 algn="r">
              <a:buNone/>
            </a:pPr>
            <a:r>
              <a:rPr lang="ar-SA" sz="3600" dirty="0" smtClean="0"/>
              <a:t>لقد تم الحذف بنجاح </a:t>
            </a:r>
            <a:endParaRPr lang="ar-SA" sz="3600" dirty="0"/>
          </a:p>
          <a:p>
            <a:pPr marL="0" indent="0" algn="r">
              <a:buNone/>
            </a:pPr>
            <a:endParaRPr lang="ar-SA" sz="1800" dirty="0" smtClean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 smtClean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001422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544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بسم الله الرحمن الرحيم</vt:lpstr>
      <vt:lpstr>   :sql كيفية كتابة اوامر لغة الإستعلام الهيكليه  Strcture qurey lanaguage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Bashir</dc:creator>
  <cp:lastModifiedBy>bashir</cp:lastModifiedBy>
  <cp:revision>149</cp:revision>
  <dcterms:created xsi:type="dcterms:W3CDTF">2015-10-12T07:30:50Z</dcterms:created>
  <dcterms:modified xsi:type="dcterms:W3CDTF">2015-08-31T08:04:32Z</dcterms:modified>
</cp:coreProperties>
</file>