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7" r:id="rId4"/>
    <p:sldId id="258" r:id="rId5"/>
    <p:sldId id="259" r:id="rId6"/>
    <p:sldId id="260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6C92-9C5D-4D7B-8CDD-A7052013063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9443-21AC-4C0E-AA9E-40773DA80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B1BF29-0002-4B95-B595-730D62FE347F}" type="slidenum">
              <a:rPr lang="en-US" sz="1200" i="0"/>
              <a:pPr/>
              <a:t>3</a:t>
            </a:fld>
            <a:endParaRPr lang="en-US" sz="120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82" tIns="45391" rIns="90782" bIns="45391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877DA6-3CCF-462D-AC08-3B8517864496}" type="slidenum">
              <a:rPr lang="en-US" sz="1200" i="0"/>
              <a:pPr/>
              <a:t>17</a:t>
            </a:fld>
            <a:endParaRPr lang="en-US" sz="1200" i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82" tIns="45391" rIns="90782" bIns="45391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7E4F35-7E8A-4E7E-95D4-3668FAE91DCA}" type="slidenum">
              <a:rPr lang="en-US" sz="1200" i="0"/>
              <a:pPr/>
              <a:t>18</a:t>
            </a:fld>
            <a:endParaRPr lang="en-US" sz="1200" i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82" tIns="45391" rIns="90782" bIns="45391"/>
          <a:lstStyle/>
          <a:p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4F0D58-AE36-4C4A-8C03-736BDAFEFF91}" type="slidenum">
              <a:rPr lang="en-US" sz="1200" i="0"/>
              <a:pPr/>
              <a:t>19</a:t>
            </a:fld>
            <a:endParaRPr lang="en-US" sz="1200" i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82" tIns="45391" rIns="90782" bIns="45391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E6509D-C80A-4A85-9E19-154AC7989046}" type="slidenum">
              <a:rPr lang="en-US" sz="1200" i="0"/>
              <a:pPr/>
              <a:t>4</a:t>
            </a:fld>
            <a:endParaRPr lang="en-US" sz="1200" i="0"/>
          </a:p>
        </p:txBody>
      </p:sp>
      <p:sp>
        <p:nvSpPr>
          <p:cNvPr id="3174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1" rIns="90782" bIns="45391" anchor="t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C6458D-56BD-4060-845E-9044F2421AD9}" type="slidenum">
              <a:rPr lang="en-US" sz="1200" i="0"/>
              <a:pPr/>
              <a:t>5</a:t>
            </a:fld>
            <a:endParaRPr lang="en-US" sz="1200" i="0"/>
          </a:p>
        </p:txBody>
      </p:sp>
      <p:sp>
        <p:nvSpPr>
          <p:cNvPr id="3277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1" rIns="90782" bIns="45391" anchor="t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8C41E5-39C3-4FF9-8F48-84CD22D374D6}" type="slidenum">
              <a:rPr lang="en-US" sz="1200" i="0"/>
              <a:pPr/>
              <a:t>11</a:t>
            </a:fld>
            <a:endParaRPr lang="en-US" sz="1200" i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1" rIns="90782" bIns="45391" anchor="t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3321D8-892D-4631-9FDF-83DD2D85B8A6}" type="slidenum">
              <a:rPr lang="en-US" sz="1200" i="0"/>
              <a:pPr/>
              <a:t>12</a:t>
            </a:fld>
            <a:endParaRPr lang="en-US" sz="1200" i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8064" y="685396"/>
            <a:ext cx="5025105" cy="3429919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1" rIns="90782" bIns="45391" anchor="t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C70756-1DC4-4430-92A2-7A56EC8CE731}" type="slidenum">
              <a:rPr lang="en-US" sz="1200" i="0"/>
              <a:pPr/>
              <a:t>13</a:t>
            </a:fld>
            <a:endParaRPr lang="en-US" sz="1200" i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1" rIns="90782" bIns="45391" anchor="t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1BC307-83FA-4AF0-8272-120658D81AD2}" type="slidenum">
              <a:rPr lang="en-US" sz="1200" i="0"/>
              <a:pPr/>
              <a:t>14</a:t>
            </a:fld>
            <a:endParaRPr lang="en-US" sz="1200" i="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1" rIns="90782" bIns="45391" anchor="t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B3B0D6-D9A2-4EE0-82A6-733E7DBEE9BB}" type="slidenum">
              <a:rPr lang="en-US" sz="1200" i="0"/>
              <a:pPr/>
              <a:t>15</a:t>
            </a:fld>
            <a:endParaRPr lang="en-US" sz="1200" i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82" tIns="45391" rIns="90782" bIns="45391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BE3CAD-32B6-4D95-8577-BF2082E4A0F4}" type="slidenum">
              <a:rPr lang="en-US" sz="1200" i="0"/>
              <a:pPr/>
              <a:t>16</a:t>
            </a:fld>
            <a:endParaRPr lang="en-US" sz="1200" i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82" tIns="45391" rIns="90782" bIns="45391"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954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gi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ar-SA" dirty="0" smtClean="0">
                <a:cs typeface="Diwani Bent" pitchFamily="2" charset="-78"/>
              </a:rPr>
              <a:t>بسم الله الرحمن الرحيم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latin typeface="Andalus" pitchFamily="18" charset="-78"/>
                <a:cs typeface="Andalus" pitchFamily="18" charset="-78"/>
              </a:rPr>
              <a:t>أكاديمية السودان للعلوم المصرفية والمالية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14500"/>
            <a:ext cx="9144000" cy="5143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algn="ctr" rtl="1" eaLnBrk="1" hangingPunct="1"/>
            <a:r>
              <a:rPr lang="ar-SA" sz="4000" dirty="0" smtClean="0">
                <a:solidFill>
                  <a:srgbClr val="C00000"/>
                </a:solidFill>
                <a:ea typeface="Majalla UI"/>
              </a:rPr>
              <a:t>الفرقة الثانية د.تقنية نظم معلومات مصرفية</a:t>
            </a:r>
          </a:p>
          <a:p>
            <a:pPr algn="ctr" rtl="1" eaLnBrk="1" hangingPunct="1"/>
            <a:endParaRPr lang="ar-SA" sz="4000" dirty="0" smtClean="0">
              <a:solidFill>
                <a:srgbClr val="C00000"/>
              </a:solidFill>
              <a:ea typeface="Majalla UI"/>
            </a:endParaRPr>
          </a:p>
          <a:p>
            <a:pPr algn="ctr" eaLnBrk="1" hangingPunct="1"/>
            <a:r>
              <a:rPr lang="ar-SA" sz="4800" dirty="0" smtClean="0">
                <a:solidFill>
                  <a:srgbClr val="FF0000"/>
                </a:solidFill>
                <a:ea typeface="Majalla UI"/>
              </a:rPr>
              <a:t>قسم الحاسوب</a:t>
            </a:r>
          </a:p>
          <a:p>
            <a:pPr rtl="1"/>
            <a:r>
              <a:rPr lang="ar-SA" sz="8800" dirty="0" smtClean="0">
                <a:cs typeface="Diwani Bent" pitchFamily="2" charset="-78"/>
              </a:rPr>
              <a:t>سمنار</a:t>
            </a:r>
            <a:r>
              <a:rPr lang="en-US" sz="8800" dirty="0" smtClean="0">
                <a:cs typeface="Diwani Bent" pitchFamily="2" charset="-78"/>
              </a:rPr>
              <a:t>        </a:t>
            </a:r>
            <a:endParaRPr lang="ar-SA" sz="4800" dirty="0" smtClean="0">
              <a:cs typeface="Diwani Bent" pitchFamily="2" charset="-78"/>
            </a:endParaRPr>
          </a:p>
          <a:p>
            <a:pPr rtl="1"/>
            <a:r>
              <a:rPr lang="ar-SA" sz="5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بعنوان</a:t>
            </a:r>
            <a:endParaRPr lang="ar-SA" sz="5400" i="1" dirty="0" smtClean="0">
              <a:cs typeface="Diwani Bent" pitchFamily="2" charset="-78"/>
            </a:endParaRPr>
          </a:p>
          <a:p>
            <a:pPr rtl="1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tencil" pitchFamily="82" charset="0"/>
                <a:cs typeface="Simplified Arabic" pitchFamily="2" charset="-78"/>
              </a:rPr>
              <a:t>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UTOMATIC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tencil" pitchFamily="82" charset="0"/>
                <a:cs typeface="Simplified Arabic" pitchFamily="2" charset="-78"/>
              </a:rPr>
              <a:t>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ELLER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tencil" pitchFamily="82" charset="0"/>
                <a:cs typeface="Simplified Arabic" pitchFamily="2" charset="-78"/>
              </a:rPr>
              <a:t>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ACHINE </a:t>
            </a:r>
            <a:r>
              <a:rPr lang="en-US" sz="5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“</a:t>
            </a:r>
            <a:r>
              <a:rPr lang="en-US" sz="5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atm</a:t>
            </a:r>
            <a:r>
              <a:rPr lang="en-US" sz="5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”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  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tencil" pitchFamily="82" charset="0"/>
              <a:cs typeface="Simplified Arabic" pitchFamily="2" charset="-78"/>
            </a:endParaRPr>
          </a:p>
          <a:p>
            <a:pPr algn="ctr" rtl="1" eaLnBrk="1" hangingPunct="1">
              <a:buFontTx/>
              <a:buNone/>
            </a:pPr>
            <a:endParaRPr lang="ar-SA" sz="5400" i="1" dirty="0" smtClean="0">
              <a:cs typeface="Diwani Bent" pitchFamily="2" charset="-78"/>
            </a:endParaRPr>
          </a:p>
          <a:p>
            <a:pPr algn="ctr" rtl="1" eaLnBrk="1" hangingPunct="1"/>
            <a:endParaRPr lang="ar-SA" sz="5400" i="1" dirty="0" smtClean="0">
              <a:cs typeface="Diwani Bent" pitchFamily="2" charset="-78"/>
            </a:endParaRPr>
          </a:p>
          <a:p>
            <a:pPr algn="ctr" rtl="1" eaLnBrk="1" hangingPunct="1">
              <a:buFontTx/>
              <a:buNone/>
            </a:pPr>
            <a:endParaRPr lang="en-US" sz="5400" i="1" dirty="0" smtClean="0">
              <a:cs typeface="Diwani Bent" pitchFamily="2" charset="-78"/>
            </a:endParaRPr>
          </a:p>
        </p:txBody>
      </p:sp>
      <p:pic>
        <p:nvPicPr>
          <p:cNvPr id="6" name="Picture 12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425700"/>
            <a:ext cx="990600" cy="1143000"/>
          </a:xfrm>
          <a:prstGeom prst="rect">
            <a:avLst/>
          </a:prstGeom>
          <a:noFill/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924800" y="142852"/>
            <a:ext cx="1219200" cy="1143000"/>
          </a:xfrm>
          <a:prstGeom prst="star8">
            <a:avLst>
              <a:gd name="adj" fmla="val 38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اكاديمية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42844" y="142852"/>
            <a:ext cx="1143000" cy="1066800"/>
          </a:xfrm>
          <a:prstGeom prst="star8">
            <a:avLst>
              <a:gd name="adj" fmla="val 38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السودان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7" descr="ATM-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04913"/>
            <a:ext cx="41910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1028"/>
          <p:cNvSpPr>
            <a:spLocks noChangeShapeType="1"/>
          </p:cNvSpPr>
          <p:nvPr/>
        </p:nvSpPr>
        <p:spPr bwMode="auto">
          <a:xfrm flipH="1">
            <a:off x="5257800" y="1524000"/>
            <a:ext cx="1981200" cy="30480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6" name="Line 1029"/>
          <p:cNvSpPr>
            <a:spLocks noChangeShapeType="1"/>
          </p:cNvSpPr>
          <p:nvPr/>
        </p:nvSpPr>
        <p:spPr bwMode="auto">
          <a:xfrm>
            <a:off x="1828800" y="1828800"/>
            <a:ext cx="1828800" cy="15240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7" name="Line 1030"/>
          <p:cNvSpPr>
            <a:spLocks noChangeShapeType="1"/>
          </p:cNvSpPr>
          <p:nvPr/>
        </p:nvSpPr>
        <p:spPr bwMode="auto">
          <a:xfrm flipH="1" flipV="1">
            <a:off x="4495800" y="4724400"/>
            <a:ext cx="2971800" cy="22860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8" name="Line 1031"/>
          <p:cNvSpPr>
            <a:spLocks noChangeShapeType="1"/>
          </p:cNvSpPr>
          <p:nvPr/>
        </p:nvSpPr>
        <p:spPr bwMode="auto">
          <a:xfrm flipH="1">
            <a:off x="5334000" y="2667000"/>
            <a:ext cx="1828800" cy="15240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9" name="Line 1032"/>
          <p:cNvSpPr>
            <a:spLocks noChangeShapeType="1"/>
          </p:cNvSpPr>
          <p:nvPr/>
        </p:nvSpPr>
        <p:spPr bwMode="auto">
          <a:xfrm flipH="1">
            <a:off x="5181600" y="3429000"/>
            <a:ext cx="2438400" cy="15240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0" name="Line 1033"/>
          <p:cNvSpPr>
            <a:spLocks noChangeShapeType="1"/>
          </p:cNvSpPr>
          <p:nvPr/>
        </p:nvSpPr>
        <p:spPr bwMode="auto">
          <a:xfrm flipH="1">
            <a:off x="5867400" y="3962400"/>
            <a:ext cx="1447800" cy="15240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1" name="Line 1034"/>
          <p:cNvSpPr>
            <a:spLocks noChangeShapeType="1"/>
          </p:cNvSpPr>
          <p:nvPr/>
        </p:nvSpPr>
        <p:spPr bwMode="auto">
          <a:xfrm flipH="1">
            <a:off x="5486400" y="2057400"/>
            <a:ext cx="1676400" cy="22860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2" name="Line 1035"/>
          <p:cNvSpPr>
            <a:spLocks noChangeShapeType="1"/>
          </p:cNvSpPr>
          <p:nvPr/>
        </p:nvSpPr>
        <p:spPr bwMode="auto">
          <a:xfrm>
            <a:off x="1828800" y="2667000"/>
            <a:ext cx="1600200" cy="7620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3" name="Line 1036"/>
          <p:cNvSpPr>
            <a:spLocks noChangeShapeType="1"/>
          </p:cNvSpPr>
          <p:nvPr/>
        </p:nvSpPr>
        <p:spPr bwMode="auto">
          <a:xfrm flipV="1">
            <a:off x="1600200" y="4343400"/>
            <a:ext cx="1371600" cy="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4" name="Line 1037"/>
          <p:cNvSpPr>
            <a:spLocks noChangeShapeType="1"/>
          </p:cNvSpPr>
          <p:nvPr/>
        </p:nvSpPr>
        <p:spPr bwMode="auto">
          <a:xfrm flipV="1">
            <a:off x="1828800" y="3200400"/>
            <a:ext cx="2514600" cy="76200"/>
          </a:xfrm>
          <a:prstGeom prst="line">
            <a:avLst/>
          </a:prstGeom>
          <a:noFill/>
          <a:ln w="57150">
            <a:solidFill>
              <a:srgbClr val="8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5" name="Text Box 1038"/>
          <p:cNvSpPr txBox="1">
            <a:spLocks noChangeArrowheads="1"/>
          </p:cNvSpPr>
          <p:nvPr/>
        </p:nvSpPr>
        <p:spPr bwMode="auto">
          <a:xfrm>
            <a:off x="7315200" y="1295400"/>
            <a:ext cx="93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السماعة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3326" name="Text Box 1039"/>
          <p:cNvSpPr txBox="1">
            <a:spLocks noChangeArrowheads="1"/>
          </p:cNvSpPr>
          <p:nvPr/>
        </p:nvSpPr>
        <p:spPr bwMode="auto">
          <a:xfrm>
            <a:off x="7185025" y="1828800"/>
            <a:ext cx="119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الايصالات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3327" name="Text Box 1040"/>
          <p:cNvSpPr txBox="1">
            <a:spLocks noChangeArrowheads="1"/>
          </p:cNvSpPr>
          <p:nvPr/>
        </p:nvSpPr>
        <p:spPr bwMode="auto">
          <a:xfrm>
            <a:off x="7210425" y="23622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قارئ البطاقة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3328" name="Text Box 1041"/>
          <p:cNvSpPr txBox="1">
            <a:spLocks noChangeArrowheads="1"/>
          </p:cNvSpPr>
          <p:nvPr/>
        </p:nvSpPr>
        <p:spPr bwMode="auto">
          <a:xfrm>
            <a:off x="7432675" y="37338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الايداعات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3329" name="Text Box 1042"/>
          <p:cNvSpPr txBox="1">
            <a:spLocks noChangeArrowheads="1"/>
          </p:cNvSpPr>
          <p:nvPr/>
        </p:nvSpPr>
        <p:spPr bwMode="auto">
          <a:xfrm>
            <a:off x="7620000" y="3200400"/>
            <a:ext cx="106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سماعات 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3330" name="Text Box 1043"/>
          <p:cNvSpPr txBox="1">
            <a:spLocks noChangeArrowheads="1"/>
          </p:cNvSpPr>
          <p:nvPr/>
        </p:nvSpPr>
        <p:spPr bwMode="auto">
          <a:xfrm>
            <a:off x="7477125" y="47244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لوحة المفاتيح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3331" name="Text Box 1044"/>
          <p:cNvSpPr txBox="1">
            <a:spLocks noChangeArrowheads="1"/>
          </p:cNvSpPr>
          <p:nvPr/>
        </p:nvSpPr>
        <p:spPr bwMode="auto">
          <a:xfrm>
            <a:off x="122238" y="1524000"/>
            <a:ext cx="165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 dirty="0">
                <a:cs typeface="Times New Roman" pitchFamily="18" charset="0"/>
              </a:rPr>
              <a:t>طابعة التفاصيل</a:t>
            </a:r>
            <a:endParaRPr lang="en-US" i="0" dirty="0">
              <a:cs typeface="Times New Roman" pitchFamily="18" charset="0"/>
            </a:endParaRPr>
          </a:p>
        </p:txBody>
      </p:sp>
      <p:sp>
        <p:nvSpPr>
          <p:cNvPr id="13332" name="Text Box 1045"/>
          <p:cNvSpPr txBox="1">
            <a:spLocks noChangeArrowheads="1"/>
          </p:cNvSpPr>
          <p:nvPr/>
        </p:nvSpPr>
        <p:spPr bwMode="auto">
          <a:xfrm>
            <a:off x="990600" y="2438400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الشاشة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3333" name="Text Box 1046"/>
          <p:cNvSpPr txBox="1">
            <a:spLocks noChangeArrowheads="1"/>
          </p:cNvSpPr>
          <p:nvPr/>
        </p:nvSpPr>
        <p:spPr bwMode="auto">
          <a:xfrm>
            <a:off x="76200" y="3048000"/>
            <a:ext cx="169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ازرار الخيارات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3334" name="Text Box 1047"/>
          <p:cNvSpPr txBox="1">
            <a:spLocks noChangeArrowheads="1"/>
          </p:cNvSpPr>
          <p:nvPr/>
        </p:nvSpPr>
        <p:spPr bwMode="auto">
          <a:xfrm>
            <a:off x="838200" y="4114800"/>
            <a:ext cx="70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النقود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0"/>
            <a:ext cx="8382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مكونات الصراف الآلي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25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119" y="71437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75" y="71437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6623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990600" y="17526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  <a:defRPr/>
            </a:pPr>
            <a:r>
              <a:rPr lang="ar-SA" sz="4800" b="1" i="0" dirty="0">
                <a:cs typeface="Arabic Transparent" pitchFamily="2" charset="-78"/>
              </a:rPr>
              <a:t>لا يمكن تنفيذ حركة عبر الصراف الآلي إلا بواسطة </a:t>
            </a:r>
            <a:r>
              <a:rPr lang="ar-SA" sz="4800" b="1" i="0" dirty="0">
                <a:solidFill>
                  <a:srgbClr val="8A0000"/>
                </a:solidFill>
                <a:cs typeface="Arabic Transparent" pitchFamily="2" charset="-78"/>
              </a:rPr>
              <a:t>بطاقة وكلمة مرور</a:t>
            </a:r>
            <a:r>
              <a:rPr lang="ar-SA" sz="4800" b="1" i="0" dirty="0">
                <a:cs typeface="Arabic Transparent" pitchFamily="2" charset="-78"/>
              </a:rPr>
              <a:t> لذلك تتركز الجرائم في الحصول عليهما.</a:t>
            </a:r>
            <a:endParaRPr lang="en-US" sz="4800" b="1" i="0" dirty="0">
              <a:cs typeface="Arabic Transparent" pitchFamily="2" charset="-78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  <a:defRPr/>
            </a:pPr>
            <a:r>
              <a:rPr lang="ar-SA" sz="4800" b="1" i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abic Transparent" pitchFamily="2" charset="-78"/>
              </a:rPr>
              <a:t>قم بمراقبة المشهد التالي</a:t>
            </a:r>
            <a:endParaRPr lang="en-US" sz="4800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abic Transparent" pitchFamily="2" charset="-78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  <a:defRPr/>
            </a:pPr>
            <a:endParaRPr lang="ar-SA" sz="4800" b="1" i="0" dirty="0">
              <a:cs typeface="Arabic Transparen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8763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السرقة من الصراف الآلي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4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8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تفاحة تقشر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4589" y="5633243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5510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3" name="Picture 5" descr="atm-fak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0325"/>
            <a:ext cx="8961438" cy="672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0700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PIN_F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95400"/>
            <a:ext cx="2898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8" descr="CASSETTE_F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95400"/>
            <a:ext cx="32861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 descr="CASH_F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2438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0"/>
            <a:ext cx="8763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السرقة من الصراف الآلي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7" name="Picture 4" descr="D:\خلفيات\M (22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خلفيات\M (22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666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4181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0772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r" rtl="1"/>
            <a:r>
              <a:rPr lang="ar-LB" dirty="0" smtClean="0">
                <a:solidFill>
                  <a:schemeClr val="tx1"/>
                </a:solidFill>
              </a:rPr>
              <a:t>هي بطاقة بلاستيكية ذات خصائص معينة صادرة من مؤسسة مالية أو مصرف تستخدم كوسيلة تعامل عوضاً عن النقود </a:t>
            </a:r>
            <a:endParaRPr lang="en-US" dirty="0" smtClean="0">
              <a:solidFill>
                <a:schemeClr val="tx1"/>
              </a:solidFill>
            </a:endParaRPr>
          </a:p>
          <a:p>
            <a:pPr algn="r" rtl="1"/>
            <a:endParaRPr lang="en-US" dirty="0" smtClean="0">
              <a:solidFill>
                <a:schemeClr val="tx1"/>
              </a:solidFill>
            </a:endParaRPr>
          </a:p>
          <a:p>
            <a:pPr algn="r" rtl="1"/>
            <a:r>
              <a:rPr lang="ar-SA" dirty="0" smtClean="0">
                <a:solidFill>
                  <a:schemeClr val="tx1"/>
                </a:solidFill>
              </a:rPr>
              <a:t>يمكن استعمال البطاقة: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r" rtl="1">
              <a:buClr>
                <a:schemeClr val="tx2"/>
              </a:buClr>
            </a:pPr>
            <a:r>
              <a:rPr lang="ar-SA" sz="2800" dirty="0" smtClean="0">
                <a:solidFill>
                  <a:schemeClr val="tx1"/>
                </a:solidFill>
              </a:rPr>
              <a:t>لسحب الاموال النقدية من الصراف الالي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ATM </a:t>
            </a:r>
          </a:p>
          <a:p>
            <a:pPr lvl="1" algn="r" rtl="1">
              <a:buClr>
                <a:schemeClr val="tx2"/>
              </a:buClr>
            </a:pPr>
            <a:r>
              <a:rPr lang="ar-SA" sz="2800" dirty="0" smtClean="0">
                <a:solidFill>
                  <a:schemeClr val="tx1"/>
                </a:solidFill>
                <a:cs typeface="Times New Roman" pitchFamily="18" charset="0"/>
              </a:rPr>
              <a:t>الاستفادة من الخدمات المقدمة عبر الصراف الآلي.</a:t>
            </a:r>
          </a:p>
          <a:p>
            <a:pPr lvl="1" algn="r" rtl="1">
              <a:buClr>
                <a:schemeClr val="tx2"/>
              </a:buClr>
            </a:pPr>
            <a:r>
              <a:rPr lang="ar-SA" sz="2800" dirty="0" smtClean="0">
                <a:solidFill>
                  <a:schemeClr val="tx1"/>
                </a:solidFill>
              </a:rPr>
              <a:t> للقيام بالعمليات التجارية</a:t>
            </a:r>
            <a:r>
              <a:rPr lang="ar-SA" sz="2800" dirty="0" smtClean="0">
                <a:solidFill>
                  <a:schemeClr val="tx1"/>
                </a:solidFill>
                <a:cs typeface="Times New Roman" pitchFamily="18" charset="0"/>
              </a:rPr>
              <a:t> عبر الانترنت.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algn="r" rtl="1">
              <a:buClr>
                <a:schemeClr val="tx2"/>
              </a:buClr>
            </a:pPr>
            <a:r>
              <a:rPr lang="ar-SA" sz="2800" dirty="0" smtClean="0">
                <a:solidFill>
                  <a:schemeClr val="tx1"/>
                </a:solidFill>
              </a:rPr>
              <a:t>للدفع في الفنادق والمطاعم</a:t>
            </a:r>
            <a:r>
              <a:rPr lang="ar-SA" sz="28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 algn="r" rtl="1">
              <a:buClr>
                <a:schemeClr val="tx2"/>
              </a:buClr>
            </a:pPr>
            <a:r>
              <a:rPr lang="ar-SA" sz="2800" dirty="0" smtClean="0">
                <a:solidFill>
                  <a:schemeClr val="tx1"/>
                </a:solidFill>
              </a:rPr>
              <a:t>للتسوق في المحلات التجارية.</a:t>
            </a:r>
            <a:endParaRPr lang="en-US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382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تعريف البطاقة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5" name="Picture 6" descr="تفاحة تقشر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5688012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خلفيات\M (2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خلفيات\M (2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0825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4377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47800"/>
            <a:ext cx="86868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085850" indent="-1085850" algn="r" rtl="1">
              <a:lnSpc>
                <a:spcPct val="90000"/>
              </a:lnSpc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r>
              <a:rPr lang="ar-SA" b="1" dirty="0" smtClean="0">
                <a:solidFill>
                  <a:schemeClr val="tx1"/>
                </a:solidFill>
                <a:cs typeface="Arabic Transparent" pitchFamily="2" charset="0"/>
              </a:rPr>
              <a:t>1- </a:t>
            </a:r>
            <a:r>
              <a:rPr lang="ar-SA" b="1" dirty="0" smtClean="0">
                <a:solidFill>
                  <a:srgbClr val="CC3300"/>
                </a:solidFill>
                <a:cs typeface="Arabic Transparent" pitchFamily="2" charset="0"/>
              </a:rPr>
              <a:t>رقم البطاقة</a:t>
            </a:r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: يتألف من 19 رقماً نافراً</a:t>
            </a:r>
            <a:r>
              <a:rPr lang="ar-SA" i="1" dirty="0" smtClean="0">
                <a:solidFill>
                  <a:schemeClr val="tx1"/>
                </a:solidFill>
                <a:cs typeface="Arabic Transparent" pitchFamily="2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واضحاً والمسافات بينها</a:t>
            </a:r>
            <a:r>
              <a:rPr lang="ar-LB" dirty="0" smtClean="0">
                <a:solidFill>
                  <a:schemeClr val="tx1"/>
                </a:solidFill>
                <a:cs typeface="Arabic Transparent" pitchFamily="2" charset="0"/>
              </a:rPr>
              <a:t> 				   </a:t>
            </a:r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متساوية.</a:t>
            </a:r>
            <a:endParaRPr lang="en-US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2114550" lvl="1" indent="-342900" algn="r" rtl="1">
              <a:lnSpc>
                <a:spcPct val="90000"/>
              </a:lnSpc>
              <a:buClr>
                <a:schemeClr val="tx1"/>
              </a:buClr>
              <a:tabLst>
                <a:tab pos="762000" algn="l"/>
                <a:tab pos="1714500" algn="l"/>
              </a:tabLst>
            </a:pPr>
            <a:r>
              <a:rPr lang="ar-SA" sz="2800" dirty="0" smtClean="0">
                <a:solidFill>
                  <a:schemeClr val="tx1"/>
                </a:solidFill>
                <a:cs typeface="Arabic Transparent" pitchFamily="2" charset="0"/>
              </a:rPr>
              <a:t>رقم البنك العالمي  (6 خانات)	 627868</a:t>
            </a:r>
            <a:endParaRPr lang="en-US" sz="2800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2114550" lvl="1" indent="-342900" algn="r" rtl="1">
              <a:lnSpc>
                <a:spcPct val="90000"/>
              </a:lnSpc>
              <a:buClr>
                <a:schemeClr val="tx1"/>
              </a:buClr>
              <a:tabLst>
                <a:tab pos="762000" algn="l"/>
                <a:tab pos="1714500" algn="l"/>
              </a:tabLst>
            </a:pPr>
            <a:r>
              <a:rPr lang="ar-SA" sz="2800" dirty="0" smtClean="0">
                <a:solidFill>
                  <a:schemeClr val="tx1"/>
                </a:solidFill>
                <a:cs typeface="Arabic Transparent" pitchFamily="2" charset="0"/>
              </a:rPr>
              <a:t>رقم الفرع	    (4 خانات)	 0002</a:t>
            </a:r>
          </a:p>
          <a:p>
            <a:pPr marL="2114550" lvl="1" indent="-342900" algn="r" rtl="1">
              <a:lnSpc>
                <a:spcPct val="90000"/>
              </a:lnSpc>
              <a:buClr>
                <a:schemeClr val="tx1"/>
              </a:buClr>
              <a:tabLst>
                <a:tab pos="762000" algn="l"/>
                <a:tab pos="1714500" algn="l"/>
              </a:tabLst>
            </a:pPr>
            <a:r>
              <a:rPr lang="ar-SA" sz="2800" dirty="0" smtClean="0">
                <a:solidFill>
                  <a:schemeClr val="tx1"/>
                </a:solidFill>
                <a:cs typeface="Arabic Transparent" pitchFamily="2" charset="0"/>
              </a:rPr>
              <a:t>رقم البطاقة بالفرع (9 خانات)	 000000108</a:t>
            </a:r>
          </a:p>
          <a:p>
            <a:pPr marL="1085850" indent="-1085850" algn="r" rtl="1">
              <a:lnSpc>
                <a:spcPct val="90000"/>
              </a:lnSpc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endParaRPr lang="en-US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1085850" indent="-1085850" algn="r" rtl="1">
              <a:lnSpc>
                <a:spcPct val="90000"/>
              </a:lnSpc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r>
              <a:rPr lang="ar-SA" b="1" dirty="0" smtClean="0">
                <a:solidFill>
                  <a:schemeClr val="tx1"/>
                </a:solidFill>
                <a:cs typeface="Arabic Transparent" pitchFamily="2" charset="0"/>
              </a:rPr>
              <a:t>2- </a:t>
            </a:r>
            <a:r>
              <a:rPr lang="ar-SA" b="1" dirty="0" smtClean="0">
                <a:solidFill>
                  <a:srgbClr val="CC3300"/>
                </a:solidFill>
                <a:cs typeface="Arabic Transparent" pitchFamily="2" charset="0"/>
              </a:rPr>
              <a:t>اسم حامل البطاقة</a:t>
            </a:r>
            <a:r>
              <a:rPr lang="ar-SA" b="1" dirty="0" smtClean="0">
                <a:solidFill>
                  <a:schemeClr val="tx1"/>
                </a:solidFill>
                <a:cs typeface="Arabic Transparent" pitchFamily="2" charset="0"/>
              </a:rPr>
              <a:t>: </a:t>
            </a:r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(25 خانة) باللغة الانجليزية.</a:t>
            </a:r>
            <a:endParaRPr lang="en-US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1085850" indent="-1085850" algn="r" rtl="1">
              <a:lnSpc>
                <a:spcPct val="90000"/>
              </a:lnSpc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endParaRPr lang="ar-SA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1085850" indent="-1085850" algn="r" rtl="1">
              <a:lnSpc>
                <a:spcPct val="90000"/>
              </a:lnSpc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r>
              <a:rPr lang="ar-SA" b="1" dirty="0" smtClean="0">
                <a:solidFill>
                  <a:schemeClr val="tx1"/>
                </a:solidFill>
                <a:cs typeface="Arabic Transparent" pitchFamily="2" charset="0"/>
              </a:rPr>
              <a:t>3- </a:t>
            </a:r>
            <a:r>
              <a:rPr lang="ar-SA" b="1" dirty="0" smtClean="0">
                <a:solidFill>
                  <a:srgbClr val="CC3300"/>
                </a:solidFill>
                <a:cs typeface="Arabic Transparent" pitchFamily="2" charset="0"/>
              </a:rPr>
              <a:t>تاريخ انتهاء الصلاحية</a:t>
            </a:r>
            <a:r>
              <a:rPr lang="ar-SA" b="1" dirty="0" smtClean="0">
                <a:solidFill>
                  <a:schemeClr val="tx1"/>
                </a:solidFill>
                <a:cs typeface="Arabic Transparent" pitchFamily="2" charset="0"/>
              </a:rPr>
              <a:t>: </a:t>
            </a:r>
            <a:r>
              <a:rPr lang="ar-LB" b="1" dirty="0" smtClean="0">
                <a:solidFill>
                  <a:schemeClr val="tx1"/>
                </a:solidFill>
                <a:cs typeface="Arabic Transparent" pitchFamily="2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السنة</a:t>
            </a:r>
            <a:r>
              <a:rPr lang="ar-LB" dirty="0" smtClean="0">
                <a:solidFill>
                  <a:schemeClr val="tx1"/>
                </a:solidFill>
                <a:cs typeface="Arabic Transparent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abic Transparent" pitchFamily="2" charset="0"/>
              </a:rPr>
              <a:t>/</a:t>
            </a:r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 الشهر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8763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مكونات البطاقة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5" name="Picture 6" descr="تفاحة تقشر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5678487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خلفيات\M (2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66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خلفيات\M (2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666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8591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8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8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792163" indent="7938" algn="r" rtl="1"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r>
              <a:rPr lang="ar-SA" b="1" dirty="0" smtClean="0">
                <a:solidFill>
                  <a:schemeClr val="tx1"/>
                </a:solidFill>
                <a:cs typeface="Arabic Transparent" pitchFamily="2" charset="0"/>
              </a:rPr>
              <a:t>4- </a:t>
            </a:r>
            <a:r>
              <a:rPr lang="ar-SA" b="1" dirty="0" smtClean="0">
                <a:solidFill>
                  <a:srgbClr val="CC3300"/>
                </a:solidFill>
                <a:cs typeface="Arabic Transparent" pitchFamily="2" charset="0"/>
              </a:rPr>
              <a:t>البطاقة الممغنطه</a:t>
            </a:r>
            <a:r>
              <a:rPr lang="ar-SA" b="1" dirty="0" smtClean="0">
                <a:solidFill>
                  <a:schemeClr val="tx1"/>
                </a:solidFill>
                <a:cs typeface="Arabic Transparent" pitchFamily="2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: وهي عبارة عن شريط ممغنط يحتوي على كل المعلومات</a:t>
            </a:r>
            <a:r>
              <a:rPr lang="ar-LB" dirty="0" smtClean="0">
                <a:solidFill>
                  <a:schemeClr val="tx1"/>
                </a:solidFill>
                <a:cs typeface="Arabic Transparent" pitchFamily="2" charset="0"/>
              </a:rPr>
              <a:t> الخاصة بالبطاقة والظاهرة على وجهها ولكن بطريقة مشفرة: 	رقم البطاقة، اسم حامل البطاقة، تواريخ الصلاحية...</a:t>
            </a:r>
            <a:endParaRPr lang="en-US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792163" indent="7938" algn="r" rtl="1"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endParaRPr lang="ar-LB" sz="900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792163" indent="7938" algn="r" rtl="1"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r>
              <a:rPr lang="ar-LB" dirty="0" smtClean="0">
                <a:solidFill>
                  <a:schemeClr val="tx1"/>
                </a:solidFill>
                <a:cs typeface="Arabic Transparent" pitchFamily="2" charset="0"/>
              </a:rPr>
              <a:t>	عند استعمال البطاقة على الماكنة الالكترونية وفي المحلات التجارية، تقوم المكانة بقراءة هذا الشريط و بعث المعلومات الى المصرف لاخذ الموافقة واتمام عملية الشراء.</a:t>
            </a:r>
            <a:endParaRPr lang="ar-LB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792163" indent="7938" algn="r" rtl="1"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r>
              <a:rPr lang="ar-LB" b="1" dirty="0" smtClean="0">
                <a:solidFill>
                  <a:schemeClr val="tx1"/>
                </a:solidFill>
                <a:cs typeface="Arabic Transparent" pitchFamily="2" charset="0"/>
              </a:rPr>
              <a:t>5- </a:t>
            </a:r>
            <a:r>
              <a:rPr lang="ar-SA" b="1" dirty="0" smtClean="0">
                <a:solidFill>
                  <a:srgbClr val="CC3300"/>
                </a:solidFill>
                <a:cs typeface="Arabic Transparent" pitchFamily="2" charset="0"/>
              </a:rPr>
              <a:t>التوقيع</a:t>
            </a:r>
            <a:r>
              <a:rPr lang="ar-SA" b="1" dirty="0" smtClean="0">
                <a:solidFill>
                  <a:schemeClr val="tx1"/>
                </a:solidFill>
                <a:cs typeface="Arabic Transparent" pitchFamily="2" charset="0"/>
              </a:rPr>
              <a:t>: و</a:t>
            </a:r>
            <a:r>
              <a:rPr lang="ar-SA" dirty="0" smtClean="0">
                <a:solidFill>
                  <a:schemeClr val="tx1"/>
                </a:solidFill>
                <a:cs typeface="Arabic Transparent" pitchFamily="2" charset="0"/>
              </a:rPr>
              <a:t>هو عبارة عن شريط ممغنط على ظهر البطاقة حيث يجب على حامل البطاقة التوقيع عليه وذلك لمقارنته مع توقيعه على قسائم البيع.</a:t>
            </a:r>
            <a:endParaRPr lang="en-US" altLang="en-US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792163" indent="7938" algn="r" rtl="1"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endParaRPr lang="en-US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792163" indent="7938" algn="r" rtl="1"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endParaRPr lang="en-US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marL="792163" indent="7938" algn="r" rtl="1">
              <a:buFont typeface="Wingdings" pitchFamily="2" charset="2"/>
              <a:buNone/>
              <a:tabLst>
                <a:tab pos="762000" algn="l"/>
                <a:tab pos="1714500" algn="l"/>
              </a:tabLst>
            </a:pPr>
            <a:endParaRPr lang="en-US" b="1" dirty="0" smtClean="0">
              <a:solidFill>
                <a:schemeClr val="tx1"/>
              </a:solidFill>
              <a:cs typeface="Arabic Transpare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8763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مكونات البطاقة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5" name="Picture 6" descr="تفاحة تقشر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5867400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خلفيات\M (2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66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خلفيات\M (2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33337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813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6781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algn="r" rtl="1">
              <a:lnSpc>
                <a:spcPct val="90000"/>
              </a:lnSpc>
              <a:buFont typeface="Wingdings" pitchFamily="2" charset="2"/>
              <a:buNone/>
              <a:tabLst>
                <a:tab pos="4902200" algn="l"/>
              </a:tabLst>
            </a:pPr>
            <a:r>
              <a:rPr lang="ar-SA" sz="2400" b="1" smtClean="0">
                <a:solidFill>
                  <a:schemeClr val="tx1"/>
                </a:solidFill>
              </a:rPr>
              <a:t>بطاقة </a:t>
            </a:r>
            <a:r>
              <a:rPr lang="en-US" sz="2400" b="1" smtClean="0">
                <a:solidFill>
                  <a:schemeClr val="tx1"/>
                </a:solidFill>
              </a:rPr>
              <a:t>MasterCard  </a:t>
            </a:r>
            <a:r>
              <a:rPr lang="ar-SA" sz="2400" b="1" smtClean="0">
                <a:solidFill>
                  <a:schemeClr val="tx1"/>
                </a:solidFill>
              </a:rPr>
              <a:t/>
            </a:r>
            <a:br>
              <a:rPr lang="ar-SA" sz="2400" b="1" smtClean="0">
                <a:solidFill>
                  <a:schemeClr val="tx1"/>
                </a:solidFill>
              </a:rPr>
            </a:br>
            <a:r>
              <a:rPr lang="ar-SA" sz="2400" b="1" smtClean="0">
                <a:solidFill>
                  <a:schemeClr val="tx1"/>
                </a:solidFill>
              </a:rPr>
              <a:t/>
            </a:r>
            <a:br>
              <a:rPr lang="ar-SA" sz="2400" b="1" smtClean="0">
                <a:solidFill>
                  <a:schemeClr val="tx1"/>
                </a:solidFill>
              </a:rPr>
            </a:br>
            <a:r>
              <a:rPr lang="ar-SA" sz="2400" b="1" smtClean="0">
                <a:solidFill>
                  <a:schemeClr val="tx1"/>
                </a:solidFill>
              </a:rPr>
              <a:t>بطاقة </a:t>
            </a:r>
            <a:r>
              <a:rPr lang="en-US" sz="2400" b="1" smtClean="0">
                <a:solidFill>
                  <a:schemeClr val="tx1"/>
                </a:solidFill>
              </a:rPr>
              <a:t>VisaCard   </a:t>
            </a:r>
            <a:r>
              <a:rPr lang="ar-SA" sz="2400" b="1" smtClean="0">
                <a:solidFill>
                  <a:schemeClr val="tx1"/>
                </a:solidFill>
              </a:rPr>
              <a:t/>
            </a:r>
            <a:br>
              <a:rPr lang="ar-SA" sz="2400" b="1" smtClean="0">
                <a:solidFill>
                  <a:schemeClr val="tx1"/>
                </a:solidFill>
              </a:rPr>
            </a:br>
            <a:r>
              <a:rPr lang="ar-SA" sz="2400" b="1" smtClean="0">
                <a:solidFill>
                  <a:schemeClr val="tx1"/>
                </a:solidFill>
              </a:rPr>
              <a:t/>
            </a:r>
            <a:br>
              <a:rPr lang="ar-SA" sz="2400" b="1" smtClean="0">
                <a:solidFill>
                  <a:schemeClr val="tx1"/>
                </a:solidFill>
              </a:rPr>
            </a:br>
            <a:r>
              <a:rPr lang="ar-SA" sz="2400" b="1" smtClean="0">
                <a:solidFill>
                  <a:schemeClr val="tx1"/>
                </a:solidFill>
              </a:rPr>
              <a:t/>
            </a:r>
            <a:br>
              <a:rPr lang="ar-SA" sz="2400" b="1" smtClean="0">
                <a:solidFill>
                  <a:schemeClr val="tx1"/>
                </a:solidFill>
              </a:rPr>
            </a:br>
            <a:endParaRPr lang="ar-SA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r" rtl="1">
              <a:lnSpc>
                <a:spcPct val="90000"/>
              </a:lnSpc>
              <a:buFont typeface="Wingdings" pitchFamily="2" charset="2"/>
              <a:buNone/>
              <a:tabLst>
                <a:tab pos="4902200" algn="l"/>
              </a:tabLst>
            </a:pPr>
            <a:r>
              <a:rPr lang="ar-SA" sz="2400" b="1" smtClean="0">
                <a:solidFill>
                  <a:schemeClr val="tx1"/>
                </a:solidFill>
                <a:cs typeface="Times New Roman" pitchFamily="18" charset="0"/>
              </a:rPr>
              <a:t>بطاقة الخليج</a:t>
            </a:r>
          </a:p>
          <a:p>
            <a:pPr marL="0" indent="0" algn="r" rtl="1">
              <a:lnSpc>
                <a:spcPct val="90000"/>
              </a:lnSpc>
              <a:buFont typeface="Wingdings" pitchFamily="2" charset="2"/>
              <a:buNone/>
              <a:tabLst>
                <a:tab pos="4902200" algn="l"/>
              </a:tabLst>
            </a:pPr>
            <a:endParaRPr lang="ar-SA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r" rtl="1">
              <a:lnSpc>
                <a:spcPct val="90000"/>
              </a:lnSpc>
              <a:buFont typeface="Wingdings" pitchFamily="2" charset="2"/>
              <a:buNone/>
              <a:tabLst>
                <a:tab pos="4902200" algn="l"/>
              </a:tabLst>
            </a:pPr>
            <a:endParaRPr lang="ar-SA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r" rtl="1">
              <a:lnSpc>
                <a:spcPct val="90000"/>
              </a:lnSpc>
              <a:buFont typeface="Wingdings" pitchFamily="2" charset="2"/>
              <a:buNone/>
              <a:tabLst>
                <a:tab pos="4902200" algn="l"/>
              </a:tabLst>
            </a:pPr>
            <a:endParaRPr lang="ar-SA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r" rtl="1">
              <a:lnSpc>
                <a:spcPct val="90000"/>
              </a:lnSpc>
              <a:buFont typeface="Wingdings" pitchFamily="2" charset="2"/>
              <a:buNone/>
              <a:tabLst>
                <a:tab pos="4902200" algn="l"/>
              </a:tabLst>
            </a:pPr>
            <a:r>
              <a:rPr lang="ar-SA" sz="2400" b="1" smtClean="0">
                <a:solidFill>
                  <a:schemeClr val="tx1"/>
                </a:solidFill>
                <a:cs typeface="Times New Roman" pitchFamily="18" charset="0"/>
              </a:rPr>
              <a:t>بطاقة الصراف </a:t>
            </a:r>
            <a:r>
              <a:rPr lang="ar-SA" sz="2400" b="1" smtClean="0">
                <a:solidFill>
                  <a:schemeClr val="tx1"/>
                </a:solidFill>
              </a:rPr>
              <a:t>ألالى</a:t>
            </a:r>
          </a:p>
        </p:txBody>
      </p:sp>
      <p:pic>
        <p:nvPicPr>
          <p:cNvPr id="216068" name="Picture 4" descr="m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981200"/>
            <a:ext cx="1084262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9" name="Picture 5" descr="vi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7432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2667000" y="1447800"/>
            <a:ext cx="6172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rtl="0">
              <a:lnSpc>
                <a:spcPct val="60000"/>
              </a:lnSpc>
              <a:defRPr/>
            </a:pPr>
            <a:r>
              <a:rPr lang="ar-LB" sz="4000" b="1" i="0">
                <a:solidFill>
                  <a:srgbClr val="33CC33"/>
                </a:solidFill>
                <a:latin typeface="FZ BASIC 10" pitchFamily="18" charset="0"/>
                <a:cs typeface="Arabic Transparent" pitchFamily="2" charset="-78"/>
              </a:rPr>
              <a:t>البطاقة العالمية</a:t>
            </a:r>
            <a:endParaRPr lang="en-US" sz="4000" b="1" i="0">
              <a:solidFill>
                <a:srgbClr val="33CC33"/>
              </a:solidFill>
              <a:latin typeface="FZ BASIC 10" pitchFamily="18" charset="0"/>
              <a:cs typeface="Arabic Transparent" pitchFamily="2" charset="-78"/>
            </a:endParaRPr>
          </a:p>
        </p:txBody>
      </p:sp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38600"/>
            <a:ext cx="1495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5105400" y="33528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rtl="0">
              <a:lnSpc>
                <a:spcPct val="60000"/>
              </a:lnSpc>
              <a:defRPr/>
            </a:pPr>
            <a:r>
              <a:rPr lang="ar-LB" sz="4000" b="1" i="0">
                <a:solidFill>
                  <a:srgbClr val="33CC33"/>
                </a:solidFill>
                <a:latin typeface="FZ BASIC 10" pitchFamily="18" charset="0"/>
                <a:cs typeface="Arabic Transparent" pitchFamily="2" charset="-78"/>
              </a:rPr>
              <a:t>البطاقة </a:t>
            </a:r>
            <a:r>
              <a:rPr lang="ar-SA" sz="4000" b="1" i="0">
                <a:solidFill>
                  <a:srgbClr val="33CC33"/>
                </a:solidFill>
                <a:latin typeface="FZ BASIC 10" pitchFamily="18" charset="0"/>
                <a:cs typeface="Arabic Transparent" pitchFamily="2" charset="-78"/>
              </a:rPr>
              <a:t>الاقليمية</a:t>
            </a:r>
            <a:endParaRPr lang="en-US" sz="4000" b="1" i="0">
              <a:solidFill>
                <a:srgbClr val="33CC33"/>
              </a:solidFill>
              <a:latin typeface="FZ BASIC 10" pitchFamily="18" charset="0"/>
              <a:cs typeface="Arabic Transparent" pitchFamily="2" charset="-78"/>
            </a:endParaRPr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5105400" y="48768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rtl="0">
              <a:lnSpc>
                <a:spcPct val="60000"/>
              </a:lnSpc>
              <a:defRPr/>
            </a:pPr>
            <a:r>
              <a:rPr lang="ar-LB" sz="4000" b="1" i="0">
                <a:solidFill>
                  <a:srgbClr val="33CC33"/>
                </a:solidFill>
                <a:latin typeface="FZ BASIC 10" pitchFamily="18" charset="0"/>
                <a:cs typeface="Arabic Transparent" pitchFamily="2" charset="-78"/>
              </a:rPr>
              <a:t>البطاقة </a:t>
            </a:r>
            <a:r>
              <a:rPr lang="ar-SA" sz="4000" b="1" i="0">
                <a:solidFill>
                  <a:srgbClr val="33CC33"/>
                </a:solidFill>
                <a:latin typeface="FZ BASIC 10" pitchFamily="18" charset="0"/>
                <a:cs typeface="Arabic Transparent" pitchFamily="2" charset="-78"/>
              </a:rPr>
              <a:t>المحلية</a:t>
            </a:r>
            <a:endParaRPr lang="en-US" sz="4000" b="1" i="0">
              <a:solidFill>
                <a:srgbClr val="33CC33"/>
              </a:solidFill>
              <a:latin typeface="FZ BASIC 10" pitchFamily="18" charset="0"/>
              <a:cs typeface="Arabic Transparent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0"/>
            <a:ext cx="8382000" cy="833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ar-SA" sz="4800" b="1" i="0">
                <a:solidFill>
                  <a:srgbClr val="C00000"/>
                </a:solidFill>
                <a:cs typeface="PT Bold Heading" pitchFamily="2" charset="-78"/>
              </a:rPr>
              <a:t>انواع البطاقات حسب استخدامها</a:t>
            </a:r>
            <a:endParaRPr lang="en-US" sz="4800" b="1" i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11" name="Picture 6" descr="تفاحة تقشر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99881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خلفيات\M (2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375" y="793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خلفيات\M (2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750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9190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 advAuto="0"/>
      <p:bldP spid="216075" grpId="0" autoUpdateAnimBg="0"/>
      <p:bldP spid="216077" grpId="0" autoUpdateAnimBg="0"/>
      <p:bldP spid="21607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219200"/>
            <a:ext cx="6324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r" rtl="1"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ü"/>
            </a:pPr>
            <a:r>
              <a:rPr lang="ar-SA" sz="2600" b="1" dirty="0" smtClean="0">
                <a:solidFill>
                  <a:srgbClr val="8A0000"/>
                </a:solidFill>
                <a:cs typeface="Arabic Transparent" pitchFamily="2" charset="0"/>
              </a:rPr>
              <a:t>مقبولة في جميع انحاء العالم</a:t>
            </a:r>
            <a:r>
              <a:rPr lang="ar-SA" sz="2600" b="1" dirty="0" smtClean="0">
                <a:solidFill>
                  <a:schemeClr val="tx1"/>
                </a:solidFill>
                <a:cs typeface="Arabic Transparent" pitchFamily="2" charset="0"/>
              </a:rPr>
              <a:t> اكثر من 19 مليون متجر حول العالم</a:t>
            </a:r>
            <a:endParaRPr lang="en-US" sz="2600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algn="r" rtl="1"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ü"/>
            </a:pPr>
            <a:endParaRPr lang="en-US" sz="2600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algn="r" rtl="1"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ü"/>
            </a:pPr>
            <a:r>
              <a:rPr lang="ar-SA" sz="2600" b="1" dirty="0" smtClean="0">
                <a:solidFill>
                  <a:srgbClr val="8A0000"/>
                </a:solidFill>
                <a:cs typeface="Arabic Transparent" pitchFamily="2" charset="0"/>
              </a:rPr>
              <a:t>يوفر عليه حمل المبالغ الكبيرة من الأموال</a:t>
            </a:r>
            <a:r>
              <a:rPr lang="ar-SA" sz="2600" b="1" dirty="0" smtClean="0">
                <a:solidFill>
                  <a:schemeClr val="tx1"/>
                </a:solidFill>
                <a:cs typeface="Arabic Transparent" pitchFamily="2" charset="0"/>
              </a:rPr>
              <a:t> النقدية وبالتالي يخفض من حجم المخاطرة من السرقة والضياع.</a:t>
            </a:r>
            <a:endParaRPr lang="en-US" sz="2600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algn="r" rtl="1"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ü"/>
            </a:pPr>
            <a:endParaRPr lang="en-US" sz="2600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algn="r" rtl="1"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ü"/>
            </a:pPr>
            <a:r>
              <a:rPr lang="ar-SA" sz="2600" b="1" dirty="0" smtClean="0">
                <a:solidFill>
                  <a:schemeClr val="tx1"/>
                </a:solidFill>
                <a:cs typeface="Arabic Transparent" pitchFamily="2" charset="0"/>
              </a:rPr>
              <a:t> وكما انها تشعر العميل </a:t>
            </a:r>
            <a:r>
              <a:rPr lang="ar-SA" sz="2600" b="1" dirty="0" smtClean="0">
                <a:solidFill>
                  <a:srgbClr val="8A0000"/>
                </a:solidFill>
                <a:cs typeface="Arabic Transparent" pitchFamily="2" charset="0"/>
              </a:rPr>
              <a:t>بالاطمئنان النفسي</a:t>
            </a:r>
            <a:r>
              <a:rPr lang="ar-SA" sz="2600" b="1" dirty="0" smtClean="0">
                <a:solidFill>
                  <a:schemeClr val="tx1"/>
                </a:solidFill>
                <a:cs typeface="Arabic Transparent" pitchFamily="2" charset="0"/>
              </a:rPr>
              <a:t> لكونه وفي أي وقت يستطيع سحب المبلغ الذي يحتاج اليه ضمن السقف المحدد للبطاقة وفي أي مكان من العالم.</a:t>
            </a:r>
            <a:endParaRPr lang="en-US" sz="2600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algn="r" rtl="1"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ü"/>
            </a:pPr>
            <a:endParaRPr lang="en-US" sz="2600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algn="r" rtl="1"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ü"/>
            </a:pPr>
            <a:r>
              <a:rPr lang="ar-SA" sz="2600" b="1" dirty="0" smtClean="0">
                <a:solidFill>
                  <a:srgbClr val="8A0000"/>
                </a:solidFill>
                <a:cs typeface="Arabic Transparent" pitchFamily="2" charset="0"/>
              </a:rPr>
              <a:t>التحكم بمصروفه</a:t>
            </a:r>
            <a:r>
              <a:rPr lang="ar-SA" sz="2600" b="1" dirty="0" smtClean="0">
                <a:solidFill>
                  <a:schemeClr val="tx1"/>
                </a:solidFill>
                <a:cs typeface="Arabic Transparent" pitchFamily="2" charset="0"/>
              </a:rPr>
              <a:t>، حيث انه يستلم شهرياً كشف حساب مفصل يبين له تاريخ وقيمة السحوبات التي قام بها.</a:t>
            </a:r>
            <a:endParaRPr lang="en-US" sz="2600" b="1" dirty="0" smtClean="0">
              <a:solidFill>
                <a:schemeClr val="tx1"/>
              </a:solidFill>
              <a:cs typeface="Arabic Transparent" pitchFamily="2" charset="0"/>
            </a:endParaRPr>
          </a:p>
          <a:p>
            <a:pPr algn="r" rtl="1"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ü"/>
            </a:pPr>
            <a:endParaRPr lang="en-US" sz="2600" b="1" dirty="0" smtClean="0">
              <a:solidFill>
                <a:schemeClr val="tx1"/>
              </a:solidFill>
              <a:cs typeface="Arabic Transparent" pitchFamily="2" charset="0"/>
            </a:endParaRPr>
          </a:p>
        </p:txBody>
      </p:sp>
      <p:graphicFrame>
        <p:nvGraphicFramePr>
          <p:cNvPr id="24474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394907"/>
              </p:ext>
            </p:extLst>
          </p:nvPr>
        </p:nvGraphicFramePr>
        <p:xfrm>
          <a:off x="6400800" y="1752600"/>
          <a:ext cx="345757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4" imgW="3457440" imgH="4771800" progId="MS_ClipArt_Gallery.5">
                  <p:embed/>
                </p:oleObj>
              </mc:Choice>
              <mc:Fallback>
                <p:oleObj name="Clip" r:id="rId4" imgW="3457440" imgH="477180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752600"/>
                        <a:ext cx="3457575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0"/>
            <a:ext cx="8382000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ar-SA" sz="4800" b="1" i="0" dirty="0">
                <a:solidFill>
                  <a:srgbClr val="C00000"/>
                </a:solidFill>
                <a:cs typeface="PT Bold Heading" pitchFamily="2" charset="-78"/>
              </a:rPr>
              <a:t>فوائد البطاقة بالنسبة للعميل</a:t>
            </a:r>
            <a:endParaRPr lang="en-US" sz="48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6" descr="تفاحة تقشر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43489" y="5678487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خلفيات\M (2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836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خلفيات\M (2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750" y="9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0267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6705600" y="2438400"/>
          <a:ext cx="2438400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lip" r:id="rId4" imgW="4000320" imgH="3147840" progId="MS_ClipArt_Gallery.5">
                  <p:embed/>
                </p:oleObj>
              </mc:Choice>
              <mc:Fallback>
                <p:oleObj name="Clip" r:id="rId4" imgW="4000320" imgH="31478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2438400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304800" y="1219200"/>
            <a:ext cx="6705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r">
              <a:spcBef>
                <a:spcPct val="20000"/>
              </a:spcBef>
              <a:buClr>
                <a:schemeClr val="bg1"/>
              </a:buClr>
              <a:buSzPct val="75000"/>
              <a:buFont typeface="Arial" charset="0"/>
              <a:buChar char="•"/>
            </a:pPr>
            <a:r>
              <a:rPr lang="ar-SA" sz="2800" i="0" dirty="0">
                <a:cs typeface="Arabic Transparent" pitchFamily="2" charset="0"/>
              </a:rPr>
              <a:t>بالرغم من المزايا العديدة للبطاقة، لها أيضاً مخاطر، من أهمها:</a:t>
            </a:r>
          </a:p>
          <a:p>
            <a:pPr marL="342900" indent="-342900" algn="r">
              <a:spcBef>
                <a:spcPct val="20000"/>
              </a:spcBef>
              <a:buClr>
                <a:schemeClr val="bg1"/>
              </a:buClr>
              <a:buSzPct val="75000"/>
              <a:buFont typeface="Arial" charset="0"/>
              <a:buChar char="•"/>
            </a:pPr>
            <a:r>
              <a:rPr lang="ar-LB" sz="2800" i="0" dirty="0">
                <a:cs typeface="Arabic Transparent" pitchFamily="2" charset="0"/>
              </a:rPr>
              <a:t>- </a:t>
            </a:r>
            <a:r>
              <a:rPr lang="ar-SA" sz="2800" i="0" dirty="0">
                <a:solidFill>
                  <a:srgbClr val="8A0000"/>
                </a:solidFill>
                <a:cs typeface="Arabic Transparent" pitchFamily="2" charset="0"/>
              </a:rPr>
              <a:t>إمكانية تزوير</a:t>
            </a:r>
            <a:r>
              <a:rPr lang="ar-SA" sz="2800" i="0" dirty="0">
                <a:cs typeface="Arabic Transparent" pitchFamily="2" charset="0"/>
              </a:rPr>
              <a:t> البطاقة وسرقتها</a:t>
            </a:r>
          </a:p>
          <a:p>
            <a:pPr marL="342900" indent="-342900" algn="r">
              <a:spcBef>
                <a:spcPct val="20000"/>
              </a:spcBef>
              <a:buClr>
                <a:schemeClr val="bg1"/>
              </a:buClr>
              <a:buSzPct val="75000"/>
              <a:buFont typeface="Arial" charset="0"/>
              <a:buChar char="•"/>
            </a:pPr>
            <a:r>
              <a:rPr lang="ar-LB" sz="2800" i="0" dirty="0">
                <a:cs typeface="Arabic Transparent" pitchFamily="2" charset="0"/>
              </a:rPr>
              <a:t>- </a:t>
            </a:r>
            <a:r>
              <a:rPr lang="ar-SA" sz="2800" i="0" dirty="0">
                <a:cs typeface="Arabic Transparent" pitchFamily="2" charset="0"/>
              </a:rPr>
              <a:t>تحمل  المصرف </a:t>
            </a:r>
            <a:r>
              <a:rPr lang="ar-SA" sz="2800" i="0" dirty="0">
                <a:solidFill>
                  <a:srgbClr val="8A0000"/>
                </a:solidFill>
                <a:cs typeface="Arabic Transparent" pitchFamily="2" charset="0"/>
              </a:rPr>
              <a:t>لديون معدومة</a:t>
            </a:r>
            <a:r>
              <a:rPr lang="ar-SA" sz="2800" i="0" dirty="0">
                <a:cs typeface="Arabic Transparent" pitchFamily="2" charset="0"/>
              </a:rPr>
              <a:t> أو مشكوك بتحصيلها ناتجة عن عدم التزام حاملي البطاقات تسديد قيمة سحوباتهم، وذلك في حال عدم إتباع المصرف  للأسس المصرفية السليمة قبل منح عملائه هذه البطاقات.</a:t>
            </a:r>
          </a:p>
          <a:p>
            <a:pPr marL="342900" indent="-342900" algn="r">
              <a:spcBef>
                <a:spcPct val="20000"/>
              </a:spcBef>
              <a:buClr>
                <a:schemeClr val="bg1"/>
              </a:buClr>
              <a:buSzPct val="75000"/>
              <a:buFont typeface="Arial" charset="0"/>
              <a:buChar char="•"/>
            </a:pPr>
            <a:r>
              <a:rPr lang="ar-SA" sz="2800" i="0" dirty="0">
                <a:solidFill>
                  <a:srgbClr val="8A0000"/>
                </a:solidFill>
                <a:cs typeface="Times New Roman" pitchFamily="18" charset="0"/>
              </a:rPr>
              <a:t>- مخاطر السمعة</a:t>
            </a:r>
            <a:r>
              <a:rPr lang="ar-SA" sz="2800" i="0" dirty="0"/>
              <a:t> </a:t>
            </a:r>
            <a:r>
              <a:rPr lang="ar-SA" sz="2800" i="0" dirty="0">
                <a:cs typeface="Times New Roman" pitchFamily="18" charset="0"/>
              </a:rPr>
              <a:t>فى حالة تـوافر رأى عـام سلبى تـجاه البنك</a:t>
            </a:r>
            <a:r>
              <a:rPr lang="en-US" sz="2800" i="0" dirty="0"/>
              <a:t> </a:t>
            </a:r>
            <a:r>
              <a:rPr lang="ar-SA" sz="2800" i="0" dirty="0">
                <a:cs typeface="Times New Roman" pitchFamily="18" charset="0"/>
              </a:rPr>
              <a:t>نتيجة عدم مقدرة البنك على إدارة نظمه بكفاءة أو حدوث إختراق مؤثر لها .</a:t>
            </a:r>
            <a:r>
              <a:rPr lang="en-US" sz="2800" i="0" dirty="0"/>
              <a:t> </a:t>
            </a:r>
            <a:endParaRPr lang="ar-SA" sz="2800" i="0" dirty="0"/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8382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مخاطر البطاقة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6" descr="تفاحة تقشر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8160" y="994568"/>
            <a:ext cx="1085664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خلفيات\M (2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666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خلفيات\M (2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750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2885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91600" cy="6629400"/>
          </a:xfrm>
        </p:spPr>
      </p:pic>
      <p:sp>
        <p:nvSpPr>
          <p:cNvPr id="18" name="عنوان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smtClean="0">
                <a:solidFill>
                  <a:srgbClr val="0000FF"/>
                </a:solidFill>
              </a:rPr>
              <a:t>إ</a:t>
            </a:r>
            <a:r>
              <a:rPr lang="ar-SA" b="1" smtClean="0"/>
              <a:t>ع</a:t>
            </a:r>
            <a:r>
              <a:rPr lang="ar-SA" b="1" smtClean="0">
                <a:solidFill>
                  <a:srgbClr val="FF3399"/>
                </a:solidFill>
              </a:rPr>
              <a:t>د</a:t>
            </a:r>
            <a:r>
              <a:rPr lang="ar-SA" b="1" smtClean="0">
                <a:solidFill>
                  <a:srgbClr val="009900"/>
                </a:solidFill>
              </a:rPr>
              <a:t>ا</a:t>
            </a:r>
            <a:r>
              <a:rPr lang="ar-SA" b="1" smtClean="0">
                <a:solidFill>
                  <a:schemeClr val="accent2"/>
                </a:solidFill>
              </a:rPr>
              <a:t>د</a:t>
            </a:r>
            <a:r>
              <a:rPr lang="ar-SA" b="1" smtClean="0"/>
              <a:t> ا</a:t>
            </a:r>
            <a:r>
              <a:rPr lang="ar-SA" b="1" smtClean="0">
                <a:solidFill>
                  <a:srgbClr val="0000FF"/>
                </a:solidFill>
              </a:rPr>
              <a:t>ل</a:t>
            </a:r>
            <a:r>
              <a:rPr lang="ar-SA" b="1" smtClean="0">
                <a:solidFill>
                  <a:srgbClr val="FF9900"/>
                </a:solidFill>
              </a:rPr>
              <a:t>ط</a:t>
            </a:r>
            <a:r>
              <a:rPr lang="ar-SA" b="1" smtClean="0">
                <a:solidFill>
                  <a:srgbClr val="009900"/>
                </a:solidFill>
              </a:rPr>
              <a:t>لا</a:t>
            </a:r>
            <a:r>
              <a:rPr lang="ar-SA" b="1" smtClean="0">
                <a:solidFill>
                  <a:schemeClr val="accent2"/>
                </a:solidFill>
              </a:rPr>
              <a:t>ب</a:t>
            </a:r>
            <a:r>
              <a:rPr lang="ar-SA" b="1" smtClean="0">
                <a:solidFill>
                  <a:schemeClr val="folHlink"/>
                </a:solidFill>
              </a:rPr>
              <a:t>:-</a:t>
            </a:r>
            <a:endParaRPr lang="en-US" dirty="0"/>
          </a:p>
        </p:txBody>
      </p:sp>
      <p:pic>
        <p:nvPicPr>
          <p:cNvPr id="19" name="Picture 6" descr="w6w_w6w_20050425145941836e7bb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5016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مستطيل 5"/>
          <p:cNvSpPr/>
          <p:nvPr/>
        </p:nvSpPr>
        <p:spPr>
          <a:xfrm>
            <a:off x="1089007" y="1343922"/>
            <a:ext cx="71151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صلاح صديق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مستطيل 7"/>
          <p:cNvSpPr/>
          <p:nvPr/>
        </p:nvSpPr>
        <p:spPr>
          <a:xfrm>
            <a:off x="538908" y="2267252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ابوبكر حسين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" name="Picture 6" descr="w6w_w6w_20050425145941836e7bb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867400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D:\خلفيات\M (2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0"/>
            <a:ext cx="8572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D:\خلفيات\M (2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6"/>
          <p:cNvSpPr/>
          <p:nvPr/>
        </p:nvSpPr>
        <p:spPr>
          <a:xfrm>
            <a:off x="-395951" y="4038600"/>
            <a:ext cx="9557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السماني لبيك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مستطيل 6"/>
          <p:cNvSpPr/>
          <p:nvPr/>
        </p:nvSpPr>
        <p:spPr>
          <a:xfrm>
            <a:off x="-220874" y="4937602"/>
            <a:ext cx="9557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الحاج عمر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مستطيل 6"/>
          <p:cNvSpPr/>
          <p:nvPr/>
        </p:nvSpPr>
        <p:spPr>
          <a:xfrm>
            <a:off x="-132277" y="3188616"/>
            <a:ext cx="9557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احمد الطيب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250" y="5748651"/>
            <a:ext cx="6476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اشراف ا.ابوبكر عبد الرحمن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7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ATM-FRO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96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304800"/>
            <a:ext cx="7976864" cy="12157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tencil" pitchFamily="82" charset="0"/>
                <a:cs typeface="Simplified Arabic" pitchFamily="2" charset="-78"/>
              </a:rPr>
              <a:t>A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UTOMATIC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tencil" pitchFamily="82" charset="0"/>
                <a:cs typeface="Simplified Arabic" pitchFamily="2" charset="-78"/>
              </a:rPr>
              <a:t>T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ELLER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tencil" pitchFamily="82" charset="0"/>
                <a:cs typeface="Simplified Arabic" pitchFamily="2" charset="-78"/>
              </a:rPr>
              <a:t>M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tencil" pitchFamily="82" charset="0"/>
                <a:cs typeface="Simplified Arabic" pitchFamily="2" charset="-78"/>
              </a:rPr>
              <a:t>ACHINE    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ماكينة الصراف الآلي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tencil" pitchFamily="82" charset="0"/>
              <a:cs typeface="Simplified Arabic" pitchFamily="2" charset="-78"/>
            </a:endParaRPr>
          </a:p>
        </p:txBody>
      </p:sp>
      <p:pic>
        <p:nvPicPr>
          <p:cNvPr id="4" name="Picture 6" descr="تفاحة تقشر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4205" y="5791971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تفاحة تقشر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3400" y="5703887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6004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0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r" rtl="1">
              <a:lnSpc>
                <a:spcPct val="90000"/>
              </a:lnSpc>
              <a:buClr>
                <a:schemeClr val="tx1"/>
              </a:buClr>
            </a:pPr>
            <a:r>
              <a:rPr lang="ar-SA" smtClean="0">
                <a:solidFill>
                  <a:schemeClr val="tx1"/>
                </a:solidFill>
                <a:cs typeface="Simplified Arabic" pitchFamily="2" charset="-78"/>
              </a:rPr>
              <a:t>تقديم خدمات مصرفية جديدة.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endParaRPr lang="ar-SA" smtClean="0">
              <a:solidFill>
                <a:schemeClr val="tx1"/>
              </a:solidFill>
              <a:cs typeface="Simplified Arabic" pitchFamily="2" charset="-78"/>
            </a:endParaRP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r>
              <a:rPr lang="ar-SA" smtClean="0">
                <a:solidFill>
                  <a:schemeClr val="tx1"/>
                </a:solidFill>
                <a:cs typeface="Simplified Arabic" pitchFamily="2" charset="-78"/>
              </a:rPr>
              <a:t>خفض تكاليف التشغيل بالبنك.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endParaRPr lang="ar-SA" smtClean="0">
              <a:solidFill>
                <a:schemeClr val="tx1"/>
              </a:solidFill>
              <a:cs typeface="Simplified Arabic" pitchFamily="2" charset="-78"/>
            </a:endParaRP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r>
              <a:rPr lang="ar-SA" smtClean="0">
                <a:solidFill>
                  <a:schemeClr val="tx1"/>
                </a:solidFill>
                <a:cs typeface="Simplified Arabic" pitchFamily="2" charset="-78"/>
              </a:rPr>
              <a:t>زيادة عملاء وودائع البنك.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endParaRPr lang="en-US" smtClean="0">
              <a:solidFill>
                <a:schemeClr val="tx1"/>
              </a:solidFill>
              <a:cs typeface="Simplified Arabic" pitchFamily="2" charset="-78"/>
            </a:endParaRP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r>
              <a:rPr lang="ar-SA" smtClean="0">
                <a:solidFill>
                  <a:schemeClr val="tx1"/>
                </a:solidFill>
                <a:cs typeface="Simplified Arabic" pitchFamily="2" charset="-78"/>
              </a:rPr>
              <a:t>تحويل الزبائن لقنوات خدمة أكثر كفاءة.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endParaRPr lang="ar-SA" smtClean="0">
              <a:solidFill>
                <a:schemeClr val="tx1"/>
              </a:solidFill>
              <a:cs typeface="Simplified Arabic" pitchFamily="2" charset="-78"/>
            </a:endParaRP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r>
              <a:rPr lang="ar-SA" smtClean="0">
                <a:solidFill>
                  <a:schemeClr val="tx1"/>
                </a:solidFill>
                <a:cs typeface="Simplified Arabic" pitchFamily="2" charset="-78"/>
              </a:rPr>
              <a:t>تقصير صفوف الانتظار وتقليل زمن خدمة الزبون.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endParaRPr lang="ar-SA" smtClean="0">
              <a:solidFill>
                <a:schemeClr val="tx1"/>
              </a:solidFill>
              <a:cs typeface="Simplified Arabic" pitchFamily="2" charset="-78"/>
            </a:endParaRPr>
          </a:p>
          <a:p>
            <a:pPr algn="r" rtl="1">
              <a:lnSpc>
                <a:spcPct val="90000"/>
              </a:lnSpc>
              <a:buClr>
                <a:schemeClr val="tx1"/>
              </a:buClr>
            </a:pPr>
            <a:r>
              <a:rPr lang="ar-SA" smtClean="0">
                <a:solidFill>
                  <a:schemeClr val="tx1"/>
                </a:solidFill>
                <a:cs typeface="Simplified Arabic" pitchFamily="2" charset="-78"/>
              </a:rPr>
              <a:t>تقديم الخدمات على مدار 24 ساعة.</a:t>
            </a:r>
            <a:r>
              <a:rPr lang="en-US" smtClean="0">
                <a:solidFill>
                  <a:schemeClr val="tx1"/>
                </a:solidFill>
                <a:cs typeface="Simplified Arabic" pitchFamily="2" charset="-78"/>
              </a:rPr>
              <a:t> </a:t>
            </a:r>
            <a:endParaRPr lang="ar-SA" smtClean="0">
              <a:solidFill>
                <a:schemeClr val="tx1"/>
              </a:solidFill>
              <a:cs typeface="Simplified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382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أهداف خدمة الصرف الآلى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5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337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تفاحة تقشر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986" y="5678487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701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2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2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2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2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2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2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990601" y="1295400"/>
            <a:ext cx="6858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الاستعلام عن </a:t>
            </a:r>
            <a:r>
              <a:rPr lang="ar-SA" sz="2800" i="0" dirty="0" smtClean="0">
                <a:cs typeface="Simplified Arabic" pitchFamily="2" charset="-78"/>
              </a:rPr>
              <a:t>الرصي</a:t>
            </a:r>
            <a:r>
              <a:rPr lang="ar-SA" sz="2800" dirty="0">
                <a:cs typeface="Simplified Arabic" pitchFamily="2" charset="-78"/>
              </a:rPr>
              <a:t>د</a:t>
            </a:r>
            <a:r>
              <a:rPr lang="ar-SA" sz="2800" i="0" dirty="0" smtClean="0">
                <a:cs typeface="Simplified Arabic" pitchFamily="2" charset="-78"/>
              </a:rPr>
              <a:t>.</a:t>
            </a:r>
            <a:endParaRPr lang="en-US" sz="2800" i="0" dirty="0">
              <a:cs typeface="Simplified Arabic" pitchFamily="2" charset="-78"/>
            </a:endParaRP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السحب النقدي .</a:t>
            </a: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تعديل الرقم الشخصي . </a:t>
            </a:r>
            <a:endParaRPr lang="en-US" sz="2800" i="0" dirty="0">
              <a:cs typeface="Simplified Arabic" pitchFamily="2" charset="-78"/>
            </a:endParaRP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طلب كشف حساب . </a:t>
            </a:r>
            <a:endParaRPr lang="en-US" sz="2800" i="0" dirty="0">
              <a:cs typeface="Simplified Arabic" pitchFamily="2" charset="-78"/>
            </a:endParaRP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طلب كشف حساب مختصر . </a:t>
            </a:r>
            <a:endParaRPr lang="en-US" sz="2800" i="0" dirty="0">
              <a:cs typeface="Simplified Arabic" pitchFamily="2" charset="-78"/>
            </a:endParaRP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التحويل من حساب لحساب. </a:t>
            </a:r>
            <a:endParaRPr lang="en-US" sz="2800" i="0" dirty="0">
              <a:cs typeface="Simplified Arabic" pitchFamily="2" charset="-78"/>
            </a:endParaRP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طلب دفتر شيكات. </a:t>
            </a: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إيداع النقود والشيكات.</a:t>
            </a:r>
            <a:endParaRPr lang="en-US" sz="2800" i="0" dirty="0">
              <a:cs typeface="Simplified Arabic" pitchFamily="2" charset="-78"/>
            </a:endParaRP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تسديد الفواتير. </a:t>
            </a: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سحب الكبونات والتذاكر.</a:t>
            </a: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شحن رصيد الموبايل وعدادات الدفع المقدم.</a:t>
            </a:r>
            <a:endParaRPr lang="en-US" sz="2800" i="0" dirty="0">
              <a:cs typeface="Simplified Arabic" pitchFamily="2" charset="-78"/>
            </a:endParaRPr>
          </a:p>
          <a:p>
            <a:pPr algn="r">
              <a:buSzPct val="75000"/>
              <a:buFontTx/>
              <a:buChar char="•"/>
              <a:tabLst>
                <a:tab pos="685800" algn="l"/>
              </a:tabLst>
            </a:pPr>
            <a:r>
              <a:rPr lang="ar-SA" sz="2800" i="0" dirty="0">
                <a:cs typeface="Simplified Arabic" pitchFamily="2" charset="-78"/>
              </a:rPr>
              <a:t> عرض الإعلانات علي شاشة الصراف 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382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الخدمات المقدمة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5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76" y="666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تفاحة تقشر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986" y="5627687"/>
            <a:ext cx="212922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94149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066800" y="4038600"/>
            <a:ext cx="2667000" cy="466725"/>
          </a:xfrm>
          <a:prstGeom prst="rect">
            <a:avLst/>
          </a:prstGeom>
          <a:solidFill>
            <a:srgbClr val="33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/>
            <a:r>
              <a:rPr lang="ar-SA" b="1" i="0">
                <a:solidFill>
                  <a:srgbClr val="66FF66"/>
                </a:solidFill>
                <a:cs typeface="Simplified Arabic" pitchFamily="2" charset="-78"/>
              </a:rPr>
              <a:t>محول القيود</a:t>
            </a:r>
            <a:endParaRPr lang="en-US" b="1" i="0">
              <a:solidFill>
                <a:srgbClr val="66FF66"/>
              </a:solidFill>
              <a:cs typeface="Simplified Arabic" pitchFamily="2" charset="-78"/>
            </a:endParaRP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1524000" y="2743200"/>
            <a:ext cx="1828800" cy="427038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>
            <a:spAutoFit/>
            <a:flatTx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i="0">
                <a:solidFill>
                  <a:srgbClr val="FFFF00"/>
                </a:solidFill>
                <a:cs typeface="Times New Roman" pitchFamily="18" charset="0"/>
              </a:rPr>
              <a:t>ATM / POS</a:t>
            </a:r>
            <a:endParaRPr lang="ar-SA" sz="2200" b="1" i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2667000" y="5334000"/>
            <a:ext cx="1752600" cy="427038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200" b="1" i="0">
                <a:solidFill>
                  <a:srgbClr val="009900"/>
                </a:solidFill>
                <a:cs typeface="Times New Roman" pitchFamily="18" charset="0"/>
              </a:rPr>
              <a:t>فرع العميل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1676400" y="1447800"/>
            <a:ext cx="1524000" cy="42703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200" b="1" i="0">
                <a:cs typeface="Times New Roman" pitchFamily="18" charset="0"/>
              </a:rPr>
              <a:t>العميل</a:t>
            </a:r>
          </a:p>
        </p:txBody>
      </p:sp>
      <p:sp>
        <p:nvSpPr>
          <p:cNvPr id="10246" name="Text Box 18"/>
          <p:cNvSpPr txBox="1">
            <a:spLocks noChangeArrowheads="1"/>
          </p:cNvSpPr>
          <p:nvPr/>
        </p:nvSpPr>
        <p:spPr bwMode="auto">
          <a:xfrm>
            <a:off x="8001000" y="20574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b="1" i="0"/>
              <a:t>1</a:t>
            </a:r>
          </a:p>
        </p:txBody>
      </p:sp>
      <p:sp>
        <p:nvSpPr>
          <p:cNvPr id="10247" name="Text Box 19"/>
          <p:cNvSpPr txBox="1">
            <a:spLocks noChangeArrowheads="1"/>
          </p:cNvSpPr>
          <p:nvPr/>
        </p:nvSpPr>
        <p:spPr bwMode="auto">
          <a:xfrm>
            <a:off x="8001000" y="32766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b="1" i="0"/>
              <a:t>2</a:t>
            </a:r>
          </a:p>
        </p:txBody>
      </p:sp>
      <p:sp>
        <p:nvSpPr>
          <p:cNvPr id="10248" name="Text Box 20"/>
          <p:cNvSpPr txBox="1">
            <a:spLocks noChangeArrowheads="1"/>
          </p:cNvSpPr>
          <p:nvPr/>
        </p:nvSpPr>
        <p:spPr bwMode="auto">
          <a:xfrm>
            <a:off x="8001000" y="45720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b="1" i="0"/>
              <a:t>3</a:t>
            </a:r>
          </a:p>
        </p:txBody>
      </p:sp>
      <p:sp>
        <p:nvSpPr>
          <p:cNvPr id="10249" name="Text Box 21"/>
          <p:cNvSpPr txBox="1">
            <a:spLocks noChangeArrowheads="1"/>
          </p:cNvSpPr>
          <p:nvPr/>
        </p:nvSpPr>
        <p:spPr bwMode="auto">
          <a:xfrm>
            <a:off x="6324600" y="20574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6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274460" name="Text Box 28"/>
          <p:cNvSpPr txBox="1">
            <a:spLocks noChangeArrowheads="1"/>
          </p:cNvSpPr>
          <p:nvPr/>
        </p:nvSpPr>
        <p:spPr bwMode="auto">
          <a:xfrm>
            <a:off x="6477000" y="4038600"/>
            <a:ext cx="1752600" cy="466725"/>
          </a:xfrm>
          <a:prstGeom prst="rect">
            <a:avLst/>
          </a:prstGeom>
          <a:solidFill>
            <a:srgbClr val="33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/>
            <a:r>
              <a:rPr lang="ar-SA" b="1" i="0">
                <a:solidFill>
                  <a:srgbClr val="66FF66"/>
                </a:solidFill>
                <a:cs typeface="Simplified Arabic" pitchFamily="2" charset="-78"/>
              </a:rPr>
              <a:t>محول القيود</a:t>
            </a:r>
            <a:endParaRPr lang="en-US" b="1" i="0">
              <a:solidFill>
                <a:srgbClr val="66FF66"/>
              </a:solidFill>
              <a:cs typeface="Simplified Arabic" pitchFamily="2" charset="-78"/>
            </a:endParaRPr>
          </a:p>
        </p:txBody>
      </p:sp>
      <p:sp>
        <p:nvSpPr>
          <p:cNvPr id="274461" name="Text Box 29"/>
          <p:cNvSpPr txBox="1">
            <a:spLocks noChangeArrowheads="1"/>
          </p:cNvSpPr>
          <p:nvPr/>
        </p:nvSpPr>
        <p:spPr bwMode="auto">
          <a:xfrm>
            <a:off x="6477000" y="2819400"/>
            <a:ext cx="1676400" cy="427038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>
            <a:spAutoFit/>
            <a:flatTx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i="0">
                <a:solidFill>
                  <a:srgbClr val="FFFF00"/>
                </a:solidFill>
                <a:cs typeface="Times New Roman" pitchFamily="18" charset="0"/>
              </a:rPr>
              <a:t>ATM / POS</a:t>
            </a:r>
            <a:endParaRPr lang="ar-SA" sz="2200" b="1" i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74462" name="Text Box 30"/>
          <p:cNvSpPr txBox="1">
            <a:spLocks noChangeArrowheads="1"/>
          </p:cNvSpPr>
          <p:nvPr/>
        </p:nvSpPr>
        <p:spPr bwMode="auto">
          <a:xfrm>
            <a:off x="6477000" y="5287963"/>
            <a:ext cx="1752600" cy="4270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200" b="1" i="0">
                <a:solidFill>
                  <a:srgbClr val="009900"/>
                </a:solidFill>
                <a:cs typeface="Times New Roman" pitchFamily="18" charset="0"/>
              </a:rPr>
              <a:t>فرع العميل</a:t>
            </a:r>
          </a:p>
        </p:txBody>
      </p: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6553200" y="1524000"/>
            <a:ext cx="1524000" cy="42703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200" b="1" i="0">
                <a:cs typeface="Times New Roman" pitchFamily="18" charset="0"/>
              </a:rPr>
              <a:t>العميل</a:t>
            </a:r>
          </a:p>
        </p:txBody>
      </p:sp>
      <p:sp>
        <p:nvSpPr>
          <p:cNvPr id="10254" name="Line 32"/>
          <p:cNvSpPr>
            <a:spLocks noChangeShapeType="1"/>
          </p:cNvSpPr>
          <p:nvPr/>
        </p:nvSpPr>
        <p:spPr bwMode="auto">
          <a:xfrm>
            <a:off x="7696200" y="19812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33"/>
          <p:cNvSpPr>
            <a:spLocks noChangeShapeType="1"/>
          </p:cNvSpPr>
          <p:nvPr/>
        </p:nvSpPr>
        <p:spPr bwMode="auto">
          <a:xfrm>
            <a:off x="6858000" y="44958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67" name="Text Box 35"/>
          <p:cNvSpPr txBox="1">
            <a:spLocks noChangeArrowheads="1"/>
          </p:cNvSpPr>
          <p:nvPr/>
        </p:nvSpPr>
        <p:spPr bwMode="auto">
          <a:xfrm>
            <a:off x="381000" y="5334000"/>
            <a:ext cx="1752600" cy="427038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2200" b="1" i="0">
                <a:solidFill>
                  <a:srgbClr val="009900"/>
                </a:solidFill>
                <a:cs typeface="Times New Roman" pitchFamily="18" charset="0"/>
              </a:rPr>
              <a:t>فرع الماكينة</a:t>
            </a:r>
          </a:p>
        </p:txBody>
      </p:sp>
      <p:sp>
        <p:nvSpPr>
          <p:cNvPr id="10257" name="Line 38"/>
          <p:cNvSpPr>
            <a:spLocks noChangeShapeType="1"/>
          </p:cNvSpPr>
          <p:nvPr/>
        </p:nvSpPr>
        <p:spPr bwMode="auto">
          <a:xfrm>
            <a:off x="7696200" y="44958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39"/>
          <p:cNvSpPr>
            <a:spLocks noChangeShapeType="1"/>
          </p:cNvSpPr>
          <p:nvPr/>
        </p:nvSpPr>
        <p:spPr bwMode="auto">
          <a:xfrm>
            <a:off x="7696200" y="32766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40"/>
          <p:cNvSpPr>
            <a:spLocks noChangeShapeType="1"/>
          </p:cNvSpPr>
          <p:nvPr/>
        </p:nvSpPr>
        <p:spPr bwMode="auto">
          <a:xfrm>
            <a:off x="1752600" y="44958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41"/>
          <p:cNvSpPr>
            <a:spLocks noChangeShapeType="1"/>
          </p:cNvSpPr>
          <p:nvPr/>
        </p:nvSpPr>
        <p:spPr bwMode="auto">
          <a:xfrm>
            <a:off x="3505200" y="45720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42"/>
          <p:cNvSpPr>
            <a:spLocks noChangeShapeType="1"/>
          </p:cNvSpPr>
          <p:nvPr/>
        </p:nvSpPr>
        <p:spPr bwMode="auto">
          <a:xfrm>
            <a:off x="3048000" y="32004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43"/>
          <p:cNvSpPr>
            <a:spLocks noChangeShapeType="1"/>
          </p:cNvSpPr>
          <p:nvPr/>
        </p:nvSpPr>
        <p:spPr bwMode="auto">
          <a:xfrm>
            <a:off x="2743200" y="19050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44"/>
          <p:cNvSpPr>
            <a:spLocks noChangeShapeType="1"/>
          </p:cNvSpPr>
          <p:nvPr/>
        </p:nvSpPr>
        <p:spPr bwMode="auto">
          <a:xfrm>
            <a:off x="6934200" y="32004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45"/>
          <p:cNvSpPr>
            <a:spLocks noChangeShapeType="1"/>
          </p:cNvSpPr>
          <p:nvPr/>
        </p:nvSpPr>
        <p:spPr bwMode="auto">
          <a:xfrm>
            <a:off x="6934200" y="19812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Line 46"/>
          <p:cNvSpPr>
            <a:spLocks noChangeShapeType="1"/>
          </p:cNvSpPr>
          <p:nvPr/>
        </p:nvSpPr>
        <p:spPr bwMode="auto">
          <a:xfrm>
            <a:off x="1371600" y="44958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47"/>
          <p:cNvSpPr>
            <a:spLocks noChangeShapeType="1"/>
          </p:cNvSpPr>
          <p:nvPr/>
        </p:nvSpPr>
        <p:spPr bwMode="auto">
          <a:xfrm>
            <a:off x="2362200" y="31242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48"/>
          <p:cNvSpPr>
            <a:spLocks noChangeShapeType="1"/>
          </p:cNvSpPr>
          <p:nvPr/>
        </p:nvSpPr>
        <p:spPr bwMode="auto">
          <a:xfrm>
            <a:off x="2895600" y="44958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Text Box 49"/>
          <p:cNvSpPr txBox="1">
            <a:spLocks noChangeArrowheads="1"/>
          </p:cNvSpPr>
          <p:nvPr/>
        </p:nvSpPr>
        <p:spPr bwMode="auto">
          <a:xfrm>
            <a:off x="6400800" y="46482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b="1" i="0"/>
              <a:t>4</a:t>
            </a:r>
          </a:p>
        </p:txBody>
      </p:sp>
      <p:sp>
        <p:nvSpPr>
          <p:cNvPr id="10269" name="Text Box 50"/>
          <p:cNvSpPr txBox="1">
            <a:spLocks noChangeArrowheads="1"/>
          </p:cNvSpPr>
          <p:nvPr/>
        </p:nvSpPr>
        <p:spPr bwMode="auto">
          <a:xfrm>
            <a:off x="6400800" y="33528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5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10270" name="Text Box 51"/>
          <p:cNvSpPr txBox="1">
            <a:spLocks noChangeArrowheads="1"/>
          </p:cNvSpPr>
          <p:nvPr/>
        </p:nvSpPr>
        <p:spPr bwMode="auto">
          <a:xfrm>
            <a:off x="3124200" y="32766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2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10271" name="Line 52"/>
          <p:cNvSpPr>
            <a:spLocks noChangeShapeType="1"/>
          </p:cNvSpPr>
          <p:nvPr/>
        </p:nvSpPr>
        <p:spPr bwMode="auto">
          <a:xfrm>
            <a:off x="1524000" y="32004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53"/>
          <p:cNvSpPr>
            <a:spLocks noChangeShapeType="1"/>
          </p:cNvSpPr>
          <p:nvPr/>
        </p:nvSpPr>
        <p:spPr bwMode="auto">
          <a:xfrm>
            <a:off x="2133600" y="1905000"/>
            <a:ext cx="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Text Box 54"/>
          <p:cNvSpPr txBox="1">
            <a:spLocks noChangeArrowheads="1"/>
          </p:cNvSpPr>
          <p:nvPr/>
        </p:nvSpPr>
        <p:spPr bwMode="auto">
          <a:xfrm>
            <a:off x="3048000" y="19812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1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10274" name="Text Box 55"/>
          <p:cNvSpPr txBox="1">
            <a:spLocks noChangeArrowheads="1"/>
          </p:cNvSpPr>
          <p:nvPr/>
        </p:nvSpPr>
        <p:spPr bwMode="auto">
          <a:xfrm>
            <a:off x="3657600" y="45720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3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10275" name="Text Box 56"/>
          <p:cNvSpPr txBox="1">
            <a:spLocks noChangeArrowheads="1"/>
          </p:cNvSpPr>
          <p:nvPr/>
        </p:nvSpPr>
        <p:spPr bwMode="auto">
          <a:xfrm>
            <a:off x="2971800" y="46482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b="1" i="0"/>
              <a:t>4</a:t>
            </a:r>
          </a:p>
        </p:txBody>
      </p:sp>
      <p:sp>
        <p:nvSpPr>
          <p:cNvPr id="10276" name="Text Box 57"/>
          <p:cNvSpPr txBox="1">
            <a:spLocks noChangeArrowheads="1"/>
          </p:cNvSpPr>
          <p:nvPr/>
        </p:nvSpPr>
        <p:spPr bwMode="auto">
          <a:xfrm>
            <a:off x="1752600" y="20574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6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10277" name="Text Box 58"/>
          <p:cNvSpPr txBox="1">
            <a:spLocks noChangeArrowheads="1"/>
          </p:cNvSpPr>
          <p:nvPr/>
        </p:nvSpPr>
        <p:spPr bwMode="auto">
          <a:xfrm>
            <a:off x="2438400" y="32766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5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10278" name="Text Box 59"/>
          <p:cNvSpPr txBox="1">
            <a:spLocks noChangeArrowheads="1"/>
          </p:cNvSpPr>
          <p:nvPr/>
        </p:nvSpPr>
        <p:spPr bwMode="auto">
          <a:xfrm>
            <a:off x="1600200" y="32766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7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10279" name="Text Box 60"/>
          <p:cNvSpPr txBox="1">
            <a:spLocks noChangeArrowheads="1"/>
          </p:cNvSpPr>
          <p:nvPr/>
        </p:nvSpPr>
        <p:spPr bwMode="auto">
          <a:xfrm>
            <a:off x="990600" y="47244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9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10280" name="Text Box 61"/>
          <p:cNvSpPr txBox="1">
            <a:spLocks noChangeArrowheads="1"/>
          </p:cNvSpPr>
          <p:nvPr/>
        </p:nvSpPr>
        <p:spPr bwMode="auto">
          <a:xfrm>
            <a:off x="1828800" y="4572000"/>
            <a:ext cx="3048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b="1" i="0">
                <a:cs typeface="Times New Roman" pitchFamily="18" charset="0"/>
              </a:rPr>
              <a:t>8</a:t>
            </a:r>
            <a:endParaRPr lang="en-US" b="1" i="0">
              <a:cs typeface="Times New Roman" pitchFamily="18" charset="0"/>
            </a:endParaRPr>
          </a:p>
        </p:txBody>
      </p:sp>
      <p:sp>
        <p:nvSpPr>
          <p:cNvPr id="10281" name="Text Box 62"/>
          <p:cNvSpPr txBox="1">
            <a:spLocks noChangeArrowheads="1"/>
          </p:cNvSpPr>
          <p:nvPr/>
        </p:nvSpPr>
        <p:spPr bwMode="auto">
          <a:xfrm>
            <a:off x="5867400" y="60912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b="1" i="0">
                <a:solidFill>
                  <a:schemeClr val="tx2"/>
                </a:solidFill>
                <a:cs typeface="PT Bold Heading" pitchFamily="2" charset="-78"/>
              </a:rPr>
              <a:t>العميل والماكينة من نفس الفرع</a:t>
            </a:r>
            <a:endParaRPr lang="en-US" b="1" i="0"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10282" name="Text Box 63"/>
          <p:cNvSpPr txBox="1">
            <a:spLocks noChangeArrowheads="1"/>
          </p:cNvSpPr>
          <p:nvPr/>
        </p:nvSpPr>
        <p:spPr bwMode="auto">
          <a:xfrm>
            <a:off x="1066800" y="6091238"/>
            <a:ext cx="263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b="1" i="0">
                <a:solidFill>
                  <a:schemeClr val="tx2"/>
                </a:solidFill>
                <a:cs typeface="PT Bold Heading" pitchFamily="2" charset="-78"/>
              </a:rPr>
              <a:t>العميل والماكينة من فرعين</a:t>
            </a:r>
            <a:endParaRPr lang="en-US" b="1" i="0"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" y="-9525"/>
            <a:ext cx="83820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ar-SA" sz="5400" b="1" i="0" dirty="0">
                <a:solidFill>
                  <a:srgbClr val="C00000"/>
                </a:solidFill>
                <a:cs typeface="PT Bold Heading" pitchFamily="2" charset="-78"/>
              </a:rPr>
              <a:t>طريقة عمل النظام</a:t>
            </a:r>
            <a:endParaRPr lang="en-US" sz="5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45" name="Picture 4" descr="D:\خلفيات\M (2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1150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D:\خلفيات\M (2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49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7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7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7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8" grpId="0" animBg="1" autoUpdateAnimBg="0"/>
      <p:bldP spid="274439" grpId="0" animBg="1" autoUpdateAnimBg="0"/>
      <p:bldP spid="274440" grpId="0" animBg="1" autoUpdateAnimBg="0"/>
      <p:bldP spid="274441" grpId="0" animBg="1" autoUpdateAnimBg="0"/>
      <p:bldP spid="274460" grpId="0" animBg="1" autoUpdateAnimBg="0"/>
      <p:bldP spid="274461" grpId="0" animBg="1" autoUpdateAnimBg="0"/>
      <p:bldP spid="274462" grpId="0" animBg="1" autoUpdateAnimBg="0"/>
      <p:bldP spid="274463" grpId="0" animBg="1" autoUpdateAnimBg="0"/>
      <p:bldP spid="27446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3999" cy="5867400"/>
          </a:xfrm>
          <a:gradFill>
            <a:gsLst>
              <a:gs pos="24150">
                <a:srgbClr val="D3DEC7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4000" b="1" i="1" dirty="0" smtClean="0">
              <a:solidFill>
                <a:schemeClr val="bg1"/>
              </a:solidFill>
            </a:endParaRPr>
          </a:p>
          <a:p>
            <a:pPr algn="just" rtl="1">
              <a:buFont typeface="Wingdings" pitchFamily="2" charset="2"/>
              <a:buChar char="v"/>
            </a:pPr>
            <a:r>
              <a:rPr lang="ar-SA" sz="4000" b="1" i="1" dirty="0" smtClean="0"/>
              <a:t>من شاشه الصراف الالي اضغط علي زر استلام حواله</a:t>
            </a:r>
            <a:endParaRPr lang="en-US" sz="4000" b="1" i="1" dirty="0"/>
          </a:p>
          <a:p>
            <a:pPr algn="just" rtl="1">
              <a:buFont typeface="Wingdings" pitchFamily="2" charset="2"/>
              <a:buChar char="v"/>
            </a:pPr>
            <a:r>
              <a:rPr lang="ar-SA" sz="4000" b="1" i="1" dirty="0" smtClean="0"/>
              <a:t> ماليه ( لا حاجه للبطاقه المصرفيه) </a:t>
            </a:r>
            <a:endParaRPr lang="en-US" sz="4000" b="1" i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sz="4000" b="1" i="1" dirty="0" smtClean="0"/>
              <a:t>ادخل رقم الحواله ورقم الهاتف الجوال للمرسل </a:t>
            </a:r>
            <a:endParaRPr lang="en-US" sz="4000" b="1" i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sz="4000" b="1" i="1" dirty="0" smtClean="0"/>
              <a:t>استلم </a:t>
            </a:r>
            <a:r>
              <a:rPr lang="ar-SA" sz="4000" b="1" i="1" dirty="0"/>
              <a:t>تحويلك نقدا من الصراف الالي</a:t>
            </a:r>
            <a:endParaRPr lang="en-US" sz="4000" b="1" i="1" dirty="0"/>
          </a:p>
          <a:p>
            <a:pPr algn="just" rtl="1">
              <a:buFont typeface="Wingdings" pitchFamily="2" charset="2"/>
              <a:buChar char="v"/>
            </a:pPr>
            <a:endParaRPr lang="en-US" sz="4000" b="1" i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" y="15648"/>
            <a:ext cx="9144000" cy="958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>
                <a:solidFill>
                  <a:srgbClr val="0070C0"/>
                </a:solidFill>
              </a:rPr>
              <a:t> خطوات استلام التحويل عبر الصراف الالي :-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0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6" name="Picture 4" descr="D:\خلفيات\M (2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89" y="117389"/>
            <a:ext cx="71307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خلفيات\M (2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8340" y="117389"/>
            <a:ext cx="61566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w6w_w6w_20050425145941836e7bb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1400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w6w_w6w_20050425145941836e7bb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312" y="5791200"/>
            <a:ext cx="1400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8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9" descr="LOBB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600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30" descr="LOBBY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657600"/>
            <a:ext cx="24098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32" descr="TTW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33" descr="TTW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37338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34" descr="TTW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733800"/>
            <a:ext cx="22669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035"/>
          <p:cNvSpPr txBox="1">
            <a:spLocks noChangeArrowheads="1"/>
          </p:cNvSpPr>
          <p:nvPr/>
        </p:nvSpPr>
        <p:spPr bwMode="auto">
          <a:xfrm>
            <a:off x="4267200" y="563880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0">
                <a:solidFill>
                  <a:srgbClr val="8A0000"/>
                </a:solidFill>
              </a:rPr>
              <a:t>LOBBY</a:t>
            </a:r>
          </a:p>
        </p:txBody>
      </p:sp>
      <p:sp>
        <p:nvSpPr>
          <p:cNvPr id="11272" name="Text Box 1036"/>
          <p:cNvSpPr txBox="1">
            <a:spLocks noChangeArrowheads="1"/>
          </p:cNvSpPr>
          <p:nvPr/>
        </p:nvSpPr>
        <p:spPr bwMode="auto">
          <a:xfrm>
            <a:off x="3987800" y="99060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i="0">
                <a:solidFill>
                  <a:srgbClr val="8A0000"/>
                </a:solidFill>
              </a:rPr>
              <a:t>DRIVE UP</a:t>
            </a:r>
          </a:p>
        </p:txBody>
      </p:sp>
      <p:sp>
        <p:nvSpPr>
          <p:cNvPr id="11273" name="Text Box 1037"/>
          <p:cNvSpPr txBox="1">
            <a:spLocks noChangeArrowheads="1"/>
          </p:cNvSpPr>
          <p:nvPr/>
        </p:nvSpPr>
        <p:spPr bwMode="auto">
          <a:xfrm>
            <a:off x="314325" y="6491288"/>
            <a:ext cx="3267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 b="1" i="0">
                <a:solidFill>
                  <a:srgbClr val="8A0000"/>
                </a:solidFill>
              </a:rPr>
              <a:t>TTW: TROUGH THE WALL</a:t>
            </a:r>
          </a:p>
        </p:txBody>
      </p:sp>
      <p:sp>
        <p:nvSpPr>
          <p:cNvPr id="11274" name="Line 1038"/>
          <p:cNvSpPr>
            <a:spLocks noChangeShapeType="1"/>
          </p:cNvSpPr>
          <p:nvPr/>
        </p:nvSpPr>
        <p:spPr bwMode="auto">
          <a:xfrm>
            <a:off x="2362200" y="990600"/>
            <a:ext cx="0" cy="53340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5" name="Line 1039"/>
          <p:cNvSpPr>
            <a:spLocks noChangeShapeType="1"/>
          </p:cNvSpPr>
          <p:nvPr/>
        </p:nvSpPr>
        <p:spPr bwMode="auto">
          <a:xfrm>
            <a:off x="76200" y="990600"/>
            <a:ext cx="0" cy="53340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6" name="Line 1040"/>
          <p:cNvSpPr>
            <a:spLocks noChangeShapeType="1"/>
          </p:cNvSpPr>
          <p:nvPr/>
        </p:nvSpPr>
        <p:spPr bwMode="auto">
          <a:xfrm>
            <a:off x="76200" y="914400"/>
            <a:ext cx="22860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7" name="Line 1041"/>
          <p:cNvSpPr>
            <a:spLocks noChangeShapeType="1"/>
          </p:cNvSpPr>
          <p:nvPr/>
        </p:nvSpPr>
        <p:spPr bwMode="auto">
          <a:xfrm>
            <a:off x="76200" y="6400800"/>
            <a:ext cx="22860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8" name="Line 1042"/>
          <p:cNvSpPr>
            <a:spLocks noChangeShapeType="1"/>
          </p:cNvSpPr>
          <p:nvPr/>
        </p:nvSpPr>
        <p:spPr bwMode="auto">
          <a:xfrm>
            <a:off x="8839200" y="990600"/>
            <a:ext cx="0" cy="58674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9" name="Line 1043"/>
          <p:cNvSpPr>
            <a:spLocks noChangeShapeType="1"/>
          </p:cNvSpPr>
          <p:nvPr/>
        </p:nvSpPr>
        <p:spPr bwMode="auto">
          <a:xfrm>
            <a:off x="6248400" y="990600"/>
            <a:ext cx="0" cy="58674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0" name="Line 1044"/>
          <p:cNvSpPr>
            <a:spLocks noChangeShapeType="1"/>
          </p:cNvSpPr>
          <p:nvPr/>
        </p:nvSpPr>
        <p:spPr bwMode="auto">
          <a:xfrm>
            <a:off x="6248400" y="914400"/>
            <a:ext cx="25908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1" name="Line 1045"/>
          <p:cNvSpPr>
            <a:spLocks noChangeShapeType="1"/>
          </p:cNvSpPr>
          <p:nvPr/>
        </p:nvSpPr>
        <p:spPr bwMode="auto">
          <a:xfrm>
            <a:off x="6248400" y="6781800"/>
            <a:ext cx="25146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2" name="Line 1046"/>
          <p:cNvSpPr>
            <a:spLocks noChangeShapeType="1"/>
          </p:cNvSpPr>
          <p:nvPr/>
        </p:nvSpPr>
        <p:spPr bwMode="auto">
          <a:xfrm>
            <a:off x="5486400" y="5867400"/>
            <a:ext cx="76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3" name="Line 1047"/>
          <p:cNvSpPr>
            <a:spLocks noChangeShapeType="1"/>
          </p:cNvSpPr>
          <p:nvPr/>
        </p:nvSpPr>
        <p:spPr bwMode="auto">
          <a:xfrm>
            <a:off x="4038600" y="1219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4" name="Line 1048"/>
          <p:cNvSpPr>
            <a:spLocks noChangeShapeType="1"/>
          </p:cNvSpPr>
          <p:nvPr/>
        </p:nvSpPr>
        <p:spPr bwMode="auto">
          <a:xfrm flipV="1">
            <a:off x="228600" y="6477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" y="-7938"/>
            <a:ext cx="8382000" cy="76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4400" b="1" i="0" dirty="0">
                <a:solidFill>
                  <a:srgbClr val="C00000"/>
                </a:solidFill>
                <a:cs typeface="PT Bold Heading" pitchFamily="2" charset="-78"/>
              </a:rPr>
              <a:t>أنواع</a:t>
            </a:r>
            <a:r>
              <a:rPr lang="en-US" sz="4400" b="1" i="0" dirty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4400" b="1" i="0" dirty="0">
                <a:solidFill>
                  <a:srgbClr val="C00000"/>
                </a:solidFill>
                <a:cs typeface="PT Bold Heading" pitchFamily="2" charset="-78"/>
              </a:rPr>
              <a:t>ماكينات الصراف الآلي</a:t>
            </a:r>
            <a:endParaRPr lang="en-US" sz="44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23" name="Picture 4" descr="D:\خلفيات\M (2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0" y="57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D:\خلفيات\M (2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6805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TM_R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18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44500" y="3505200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طابعة اليومية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76200" y="2895600"/>
            <a:ext cx="183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طابعة الايصالات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04800" y="205740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قارئ البطاقات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6801661" y="5426075"/>
            <a:ext cx="1933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SA" i="0" dirty="0">
                <a:cs typeface="Times New Roman" pitchFamily="18" charset="0"/>
              </a:rPr>
              <a:t>صندوق </a:t>
            </a:r>
            <a:r>
              <a:rPr lang="ar-SA" i="0" dirty="0" smtClean="0">
                <a:cs typeface="Times New Roman" pitchFamily="18" charset="0"/>
              </a:rPr>
              <a:t>مصاريف</a:t>
            </a:r>
            <a:endParaRPr lang="ar-SA" i="0" dirty="0">
              <a:cs typeface="Times New Roman" pitchFamily="18" charset="0"/>
            </a:endParaRPr>
          </a:p>
          <a:p>
            <a:pPr algn="ctr"/>
            <a:r>
              <a:rPr lang="ar-SA" i="0" dirty="0">
                <a:cs typeface="Times New Roman" pitchFamily="18" charset="0"/>
              </a:rPr>
              <a:t>الايداع</a:t>
            </a:r>
            <a:endParaRPr lang="en-US" i="0" dirty="0">
              <a:cs typeface="Times New Roman" pitchFamily="18" charset="0"/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304800" y="5181600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صندوق الإيداع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0" y="2438400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جهاز حاسوب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6927850" y="3048000"/>
            <a:ext cx="153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لوحة المشرف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6943725" y="4572000"/>
            <a:ext cx="1604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 dirty="0" smtClean="0">
                <a:cs typeface="Times New Roman" pitchFamily="18" charset="0"/>
              </a:rPr>
              <a:t>صناديق </a:t>
            </a:r>
            <a:r>
              <a:rPr lang="ar-SA" i="0" dirty="0">
                <a:cs typeface="Times New Roman" pitchFamily="18" charset="0"/>
              </a:rPr>
              <a:t>النقدية</a:t>
            </a:r>
            <a:endParaRPr lang="en-US" i="0" dirty="0">
              <a:cs typeface="Times New Roman" pitchFamily="18" charset="0"/>
            </a:endParaRP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6835775" y="3886200"/>
            <a:ext cx="177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صندوق المرتجع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6964363" y="2209800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الطابعة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0" y="4191000"/>
            <a:ext cx="199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SA" i="0">
                <a:cs typeface="Times New Roman" pitchFamily="18" charset="0"/>
              </a:rPr>
              <a:t>البطاقات المصادرة</a:t>
            </a:r>
            <a:endParaRPr lang="en-US" i="0"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0"/>
            <a:ext cx="8382000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4800" b="1" i="0" dirty="0">
                <a:solidFill>
                  <a:srgbClr val="C00000"/>
                </a:solidFill>
                <a:cs typeface="PT Bold Heading" pitchFamily="2" charset="-78"/>
              </a:rPr>
              <a:t>مكونات الصراف الآلي</a:t>
            </a:r>
            <a:endParaRPr lang="en-US" sz="4800" b="1" i="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300124">
            <a:off x="1508125" y="2716213"/>
            <a:ext cx="1462088" cy="9207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7025" y="460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D:\خلفيات\M (2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793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4891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596</Words>
  <Application>Microsoft Office PowerPoint</Application>
  <PresentationFormat>On-screen Show (4:3)</PresentationFormat>
  <Paragraphs>168</Paragraphs>
  <Slides>19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بسم الله الرحمن الرحيم أكاديمية السودان للعلوم المصرفية والمالية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أكاديمية السودان للعلوم المصرفية والمالية</dc:title>
  <dc:creator>Abobker</dc:creator>
  <cp:lastModifiedBy>Abobker</cp:lastModifiedBy>
  <cp:revision>25</cp:revision>
  <dcterms:created xsi:type="dcterms:W3CDTF">2006-08-16T00:00:00Z</dcterms:created>
  <dcterms:modified xsi:type="dcterms:W3CDTF">2012-07-12T22:33:52Z</dcterms:modified>
</cp:coreProperties>
</file>