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vml" ContentType="application/vnd.openxmlformats-officedocument.vmlDrawing"/>
  <Override PartName="/ppt/presentation.xml" ContentType="application/vnd.openxmlformats-officedocument.presentationml.slideshow.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4068" r:id="rId1"/>
  </p:sldMasterIdLst>
  <p:notesMasterIdLst>
    <p:notesMasterId r:id="rId67"/>
  </p:notesMasterIdLst>
  <p:sldIdLst>
    <p:sldId id="329" r:id="rId2"/>
    <p:sldId id="302" r:id="rId3"/>
    <p:sldId id="303" r:id="rId4"/>
    <p:sldId id="304" r:id="rId5"/>
    <p:sldId id="256" r:id="rId6"/>
    <p:sldId id="283" r:id="rId7"/>
    <p:sldId id="284" r:id="rId8"/>
    <p:sldId id="285" r:id="rId9"/>
    <p:sldId id="286" r:id="rId10"/>
    <p:sldId id="287" r:id="rId11"/>
    <p:sldId id="288" r:id="rId12"/>
    <p:sldId id="289" r:id="rId13"/>
    <p:sldId id="290" r:id="rId14"/>
    <p:sldId id="292" r:id="rId15"/>
    <p:sldId id="293" r:id="rId16"/>
    <p:sldId id="297" r:id="rId17"/>
    <p:sldId id="298" r:id="rId18"/>
    <p:sldId id="299" r:id="rId19"/>
    <p:sldId id="300" r:id="rId20"/>
    <p:sldId id="301" r:id="rId21"/>
    <p:sldId id="318" r:id="rId22"/>
    <p:sldId id="319" r:id="rId23"/>
    <p:sldId id="320" r:id="rId24"/>
    <p:sldId id="321" r:id="rId25"/>
    <p:sldId id="322" r:id="rId26"/>
    <p:sldId id="323" r:id="rId27"/>
    <p:sldId id="324" r:id="rId28"/>
    <p:sldId id="330" r:id="rId29"/>
    <p:sldId id="331" r:id="rId30"/>
    <p:sldId id="332" r:id="rId31"/>
    <p:sldId id="333" r:id="rId32"/>
    <p:sldId id="334" r:id="rId33"/>
    <p:sldId id="335" r:id="rId34"/>
    <p:sldId id="336" r:id="rId35"/>
    <p:sldId id="337" r:id="rId36"/>
    <p:sldId id="338" r:id="rId37"/>
    <p:sldId id="339" r:id="rId38"/>
    <p:sldId id="340" r:id="rId39"/>
    <p:sldId id="341" r:id="rId40"/>
    <p:sldId id="342" r:id="rId41"/>
    <p:sldId id="343" r:id="rId42"/>
    <p:sldId id="344" r:id="rId43"/>
    <p:sldId id="345" r:id="rId44"/>
    <p:sldId id="346" r:id="rId45"/>
    <p:sldId id="347" r:id="rId46"/>
    <p:sldId id="348" r:id="rId47"/>
    <p:sldId id="349" r:id="rId48"/>
    <p:sldId id="350" r:id="rId49"/>
    <p:sldId id="351" r:id="rId50"/>
    <p:sldId id="352" r:id="rId51"/>
    <p:sldId id="354" r:id="rId52"/>
    <p:sldId id="305" r:id="rId53"/>
    <p:sldId id="306" r:id="rId54"/>
    <p:sldId id="307" r:id="rId55"/>
    <p:sldId id="308" r:id="rId56"/>
    <p:sldId id="309" r:id="rId57"/>
    <p:sldId id="310" r:id="rId58"/>
    <p:sldId id="311" r:id="rId59"/>
    <p:sldId id="312" r:id="rId60"/>
    <p:sldId id="313" r:id="rId61"/>
    <p:sldId id="314" r:id="rId62"/>
    <p:sldId id="315" r:id="rId63"/>
    <p:sldId id="325" r:id="rId64"/>
    <p:sldId id="326" r:id="rId65"/>
    <p:sldId id="327" r:id="rId66"/>
  </p:sldIdLst>
  <p:sldSz cx="9144000" cy="6858000" type="screen4x3"/>
  <p:notesSz cx="6858000" cy="9144000"/>
  <p:defaultText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Animation="0"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4380"/>
    <p:restoredTop sz="94660"/>
  </p:normalViewPr>
  <p:slideViewPr>
    <p:cSldViewPr>
      <p:cViewPr>
        <p:scale>
          <a:sx n="60" d="100"/>
          <a:sy n="60" d="100"/>
        </p:scale>
        <p:origin x="-222" y="-7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4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145117BD-A554-4F05-ABAE-54785A0EF496}" type="datetimeFigureOut">
              <a:rPr lang="ar-EG" smtClean="0"/>
              <a:pPr/>
              <a:t>29/06/1433</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D930F61A-E28B-4D81-B539-BE137EAC30FD}" type="slidenum">
              <a:rPr lang="ar-EG" smtClean="0"/>
              <a:pPr/>
              <a:t>‹#›</a:t>
            </a:fld>
            <a:endParaRPr lang="ar-EG"/>
          </a:p>
        </p:txBody>
      </p:sp>
    </p:spTree>
    <p:extLst>
      <p:ext uri="{BB962C8B-B14F-4D97-AF65-F5344CB8AC3E}">
        <p14:creationId xmlns:p14="http://schemas.microsoft.com/office/powerpoint/2010/main" val="418752815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D930F61A-E28B-4D81-B539-BE137EAC30FD}" type="slidenum">
              <a:rPr lang="ar-EG" smtClean="0"/>
              <a:pPr/>
              <a:t>18</a:t>
            </a:fld>
            <a:endParaRPr lang="ar-EG"/>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42</a:t>
            </a:fld>
            <a:endParaRPr lang="ar-EG"/>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6A4C5E1F-50D0-4BC3-AC2B-227DDB7DBBDB}" type="slidenum">
              <a:rPr lang="ar-EG" smtClean="0"/>
              <a:pPr/>
              <a:t>50</a:t>
            </a:fld>
            <a:endParaRPr lang="ar-EG"/>
          </a:p>
        </p:txBody>
      </p:sp>
    </p:spTree>
    <p:extLst>
      <p:ext uri="{BB962C8B-B14F-4D97-AF65-F5344CB8AC3E}">
        <p14:creationId xmlns:p14="http://schemas.microsoft.com/office/powerpoint/2010/main" val="2737670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34</a:t>
            </a:fld>
            <a:endParaRPr lang="ar-EG"/>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35</a:t>
            </a:fld>
            <a:endParaRPr lang="ar-EG"/>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36</a:t>
            </a:fld>
            <a:endParaRPr lang="ar-EG"/>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37</a:t>
            </a:fld>
            <a:endParaRPr lang="ar-E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38</a:t>
            </a:fld>
            <a:endParaRPr lang="ar-EG"/>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39</a:t>
            </a:fld>
            <a:endParaRPr lang="ar-EG"/>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40</a:t>
            </a:fld>
            <a:endParaRPr lang="ar-EG"/>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ar-EG" dirty="0"/>
          </a:p>
        </p:txBody>
      </p:sp>
      <p:sp>
        <p:nvSpPr>
          <p:cNvPr id="4" name="Slide Number Placeholder 3"/>
          <p:cNvSpPr>
            <a:spLocks noGrp="1"/>
          </p:cNvSpPr>
          <p:nvPr>
            <p:ph type="sldNum" sz="quarter" idx="10"/>
          </p:nvPr>
        </p:nvSpPr>
        <p:spPr/>
        <p:txBody>
          <a:bodyPr/>
          <a:lstStyle/>
          <a:p>
            <a:fld id="{6F09C8F6-4ED1-43FF-B2A3-119AEA51F48A}" type="slidenum">
              <a:rPr lang="ar-EG" smtClean="0"/>
              <a:pPr/>
              <a:t>41</a:t>
            </a:fld>
            <a:endParaRPr lang="ar-EG"/>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27384622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818477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13538301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22598164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5" name="Footer Placeholder 4"/>
          <p:cNvSpPr>
            <a:spLocks noGrp="1"/>
          </p:cNvSpPr>
          <p:nvPr>
            <p:ph type="ftr" sz="quarter" idx="11"/>
          </p:nvPr>
        </p:nvSpPr>
        <p:spPr/>
        <p:txBody>
          <a:bodyPr/>
          <a:lstStyle/>
          <a:p>
            <a:endParaRPr lang="ar-EG"/>
          </a:p>
        </p:txBody>
      </p:sp>
      <p:sp>
        <p:nvSpPr>
          <p:cNvPr id="6" name="Slide Number Placeholder 5"/>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255610455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776497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8" name="Footer Placeholder 7"/>
          <p:cNvSpPr>
            <a:spLocks noGrp="1"/>
          </p:cNvSpPr>
          <p:nvPr>
            <p:ph type="ftr" sz="quarter" idx="11"/>
          </p:nvPr>
        </p:nvSpPr>
        <p:spPr/>
        <p:txBody>
          <a:bodyPr/>
          <a:lstStyle/>
          <a:p>
            <a:endParaRPr lang="ar-EG"/>
          </a:p>
        </p:txBody>
      </p:sp>
      <p:sp>
        <p:nvSpPr>
          <p:cNvPr id="9" name="Slide Number Placeholder 8"/>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121998490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4" name="Footer Placeholder 3"/>
          <p:cNvSpPr>
            <a:spLocks noGrp="1"/>
          </p:cNvSpPr>
          <p:nvPr>
            <p:ph type="ftr" sz="quarter" idx="11"/>
          </p:nvPr>
        </p:nvSpPr>
        <p:spPr/>
        <p:txBody>
          <a:bodyPr/>
          <a:lstStyle/>
          <a:p>
            <a:endParaRPr lang="ar-EG"/>
          </a:p>
        </p:txBody>
      </p:sp>
      <p:sp>
        <p:nvSpPr>
          <p:cNvPr id="5" name="Slide Number Placeholder 4"/>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2615941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3" name="Footer Placeholder 2"/>
          <p:cNvSpPr>
            <a:spLocks noGrp="1"/>
          </p:cNvSpPr>
          <p:nvPr>
            <p:ph type="ftr" sz="quarter" idx="11"/>
          </p:nvPr>
        </p:nvSpPr>
        <p:spPr/>
        <p:txBody>
          <a:bodyPr/>
          <a:lstStyle/>
          <a:p>
            <a:endParaRPr lang="ar-EG"/>
          </a:p>
        </p:txBody>
      </p:sp>
      <p:sp>
        <p:nvSpPr>
          <p:cNvPr id="4" name="Slide Number Placeholder 3"/>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364013780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15900536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CFF6777-78EF-4DDC-9E06-1D307BA3B4E0}" type="datetimeFigureOut">
              <a:rPr lang="ar-EG" smtClean="0"/>
              <a:pPr/>
              <a:t>29/06/1433</a:t>
            </a:fld>
            <a:endParaRPr lang="ar-EG"/>
          </a:p>
        </p:txBody>
      </p:sp>
      <p:sp>
        <p:nvSpPr>
          <p:cNvPr id="6" name="Footer Placeholder 5"/>
          <p:cNvSpPr>
            <a:spLocks noGrp="1"/>
          </p:cNvSpPr>
          <p:nvPr>
            <p:ph type="ftr" sz="quarter" idx="11"/>
          </p:nvPr>
        </p:nvSpPr>
        <p:spPr/>
        <p:txBody>
          <a:bodyPr/>
          <a:lstStyle/>
          <a:p>
            <a:endParaRPr lang="ar-EG"/>
          </a:p>
        </p:txBody>
      </p:sp>
      <p:sp>
        <p:nvSpPr>
          <p:cNvPr id="7" name="Slide Number Placeholder 6"/>
          <p:cNvSpPr>
            <a:spLocks noGrp="1"/>
          </p:cNvSpPr>
          <p:nvPr>
            <p:ph type="sldNum" sz="quarter" idx="12"/>
          </p:nvPr>
        </p:nvSpPr>
        <p:spPr/>
        <p:txBody>
          <a:bodyPr/>
          <a:lstStyle/>
          <a:p>
            <a:fld id="{7F43DB7C-86D7-4B41-8A5E-2FE91FF12623}" type="slidenum">
              <a:rPr lang="ar-EG" smtClean="0"/>
              <a:pPr/>
              <a:t>‹#›</a:t>
            </a:fld>
            <a:endParaRPr lang="ar-EG"/>
          </a:p>
        </p:txBody>
      </p:sp>
    </p:spTree>
    <p:extLst>
      <p:ext uri="{BB962C8B-B14F-4D97-AF65-F5344CB8AC3E}">
        <p14:creationId xmlns:p14="http://schemas.microsoft.com/office/powerpoint/2010/main" val="3938040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lum/>
          </a:blip>
          <a:srcRect/>
          <a:stretch>
            <a:fillRect t="-1000" b="-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CFF6777-78EF-4DDC-9E06-1D307BA3B4E0}" type="datetimeFigureOut">
              <a:rPr lang="ar-EG" smtClean="0"/>
              <a:pPr/>
              <a:t>29/06/1433</a:t>
            </a:fld>
            <a:endParaRPr lang="ar-EG"/>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EG"/>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7F43DB7C-86D7-4B41-8A5E-2FE91FF12623}" type="slidenum">
              <a:rPr lang="ar-EG" smtClean="0"/>
              <a:pPr/>
              <a:t>‹#›</a:t>
            </a:fld>
            <a:endParaRPr lang="ar-EG"/>
          </a:p>
        </p:txBody>
      </p:sp>
    </p:spTree>
    <p:extLst>
      <p:ext uri="{BB962C8B-B14F-4D97-AF65-F5344CB8AC3E}">
        <p14:creationId xmlns:p14="http://schemas.microsoft.com/office/powerpoint/2010/main" val="237298006"/>
      </p:ext>
    </p:extLst>
  </p:cSld>
  <p:clrMap bg1="lt1" tx1="dk1" bg2="lt2" tx2="dk2" accent1="accent1" accent2="accent2" accent3="accent3" accent4="accent4" accent5="accent5" accent6="accent6" hlink="hlink" folHlink="folHlink"/>
  <p:sldLayoutIdLst>
    <p:sldLayoutId id="2147484069" r:id="rId1"/>
    <p:sldLayoutId id="2147484070" r:id="rId2"/>
    <p:sldLayoutId id="2147484071" r:id="rId3"/>
    <p:sldLayoutId id="2147484072" r:id="rId4"/>
    <p:sldLayoutId id="2147484073" r:id="rId5"/>
    <p:sldLayoutId id="2147484074" r:id="rId6"/>
    <p:sldLayoutId id="2147484075" r:id="rId7"/>
    <p:sldLayoutId id="2147484076" r:id="rId8"/>
    <p:sldLayoutId id="2147484077" r:id="rId9"/>
    <p:sldLayoutId id="2147484078" r:id="rId10"/>
    <p:sldLayoutId id="214748407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5" Type="http://schemas.openxmlformats.org/officeDocument/2006/relationships/image" Target="../media/image4.jpeg"/><Relationship Id="rId4" Type="http://schemas.openxmlformats.org/officeDocument/2006/relationships/hyperlink" Target="http://img.archiexpo.com/images_ae/photo-g/removable-acoustic-wooden-partition-157450.jpg"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gif"/><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34.jpeg"/></Relationships>
</file>

<file path=ppt/slides/_rels/slide1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7.gif"/><Relationship Id="rId2" Type="http://schemas.openxmlformats.org/officeDocument/2006/relationships/image" Target="../media/image36.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image" Target="../media/image38.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png"/><Relationship Id="rId1" Type="http://schemas.openxmlformats.org/officeDocument/2006/relationships/slideLayout" Target="../slideLayouts/slideLayout7.xml"/><Relationship Id="rId4" Type="http://schemas.openxmlformats.org/officeDocument/2006/relationships/image" Target="../media/image42.jpe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image" Target="../media/image45.png"/><Relationship Id="rId5" Type="http://schemas.openxmlformats.org/officeDocument/2006/relationships/image" Target="../media/image44.png"/><Relationship Id="rId4" Type="http://schemas.openxmlformats.org/officeDocument/2006/relationships/image" Target="../media/image43.png"/></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2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7.xml"/><Relationship Id="rId5" Type="http://schemas.openxmlformats.org/officeDocument/2006/relationships/image" Target="../media/image55.jpeg"/><Relationship Id="rId4" Type="http://schemas.openxmlformats.org/officeDocument/2006/relationships/image" Target="../media/image54.jpeg"/></Relationships>
</file>

<file path=ppt/slides/_rels/slide2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img.archiexpo.com/images_ae/photo-g/removable-acoustic-wooden-partition-157450.jpg" TargetMode="External"/><Relationship Id="rId1" Type="http://schemas.openxmlformats.org/officeDocument/2006/relationships/slideLayout" Target="../slideLayouts/slideLayout7.xml"/><Relationship Id="rId4" Type="http://schemas.openxmlformats.org/officeDocument/2006/relationships/image" Target="../media/image56.jpe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hyperlink" Target="http://img.archiexpo.com/images_ae/photo-g/mobile-acoustic-wooden-partition-318645.jpg" TargetMode="External"/><Relationship Id="rId2" Type="http://schemas.openxmlformats.org/officeDocument/2006/relationships/image" Target="../media/image57.jpeg"/><Relationship Id="rId1" Type="http://schemas.openxmlformats.org/officeDocument/2006/relationships/slideLayout" Target="../slideLayouts/slideLayout7.xml"/><Relationship Id="rId4" Type="http://schemas.openxmlformats.org/officeDocument/2006/relationships/image" Target="../media/image58.jpeg"/></Relationships>
</file>

<file path=ppt/slides/_rels/slide31.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hyperlink" Target="http://img.archiexpo.com/images_ae/photo-g/folding-wooden-partition-127600.jpg" TargetMode="Externa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hyperlink" Target="http://img.archiexpo.com/images_ae/photo-g/removable-wooden-partition-267407.jpg" TargetMode="Externa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image" Target="../media/image61.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64.png"/></Relationships>
</file>

<file path=ppt/slides/_rels/slide35.xml.rels><?xml version="1.0" encoding="UTF-8" standalone="yes"?>
<Relationships xmlns="http://schemas.openxmlformats.org/package/2006/relationships"><Relationship Id="rId3" Type="http://schemas.openxmlformats.org/officeDocument/2006/relationships/image" Target="../media/image65.gif"/><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66.gif"/></Relationships>
</file>

<file path=ppt/slides/_rels/slide36.xml.rels><?xml version="1.0" encoding="UTF-8" standalone="yes"?>
<Relationships xmlns="http://schemas.openxmlformats.org/package/2006/relationships"><Relationship Id="rId3" Type="http://schemas.openxmlformats.org/officeDocument/2006/relationships/image" Target="../media/image67.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70.png"/><Relationship Id="rId5" Type="http://schemas.openxmlformats.org/officeDocument/2006/relationships/image" Target="../media/image69.png"/><Relationship Id="rId4" Type="http://schemas.openxmlformats.org/officeDocument/2006/relationships/image" Target="../media/image68.png"/></Relationships>
</file>

<file path=ppt/slides/_rels/slide37.xml.rels><?xml version="1.0" encoding="UTF-8" standalone="yes"?>
<Relationships xmlns="http://schemas.openxmlformats.org/package/2006/relationships"><Relationship Id="rId3" Type="http://schemas.openxmlformats.org/officeDocument/2006/relationships/image" Target="../media/image71.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74.png"/></Relationships>
</file>

<file path=ppt/slides/_rels/slide39.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75.png"/><Relationship Id="rId7" Type="http://schemas.openxmlformats.org/officeDocument/2006/relationships/image" Target="../media/image79.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78.png"/><Relationship Id="rId5" Type="http://schemas.openxmlformats.org/officeDocument/2006/relationships/image" Target="../media/image77.png"/><Relationship Id="rId4" Type="http://schemas.openxmlformats.org/officeDocument/2006/relationships/image" Target="../media/image76.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81.gif"/><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image" Target="../media/image83.png"/><Relationship Id="rId4" Type="http://schemas.openxmlformats.org/officeDocument/2006/relationships/image" Target="../media/image82.jpeg"/></Relationships>
</file>

<file path=ppt/slides/_rels/slide41.xml.rels><?xml version="1.0" encoding="UTF-8" standalone="yes"?>
<Relationships xmlns="http://schemas.openxmlformats.org/package/2006/relationships"><Relationship Id="rId3" Type="http://schemas.openxmlformats.org/officeDocument/2006/relationships/image" Target="../media/image84.jpeg"/><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5.jpeg"/></Relationships>
</file>

<file path=ppt/slides/_rels/slide42.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8.jpeg"/><Relationship Id="rId4" Type="http://schemas.openxmlformats.org/officeDocument/2006/relationships/image" Target="../media/image87.png"/></Relationships>
</file>

<file path=ppt/slides/_rels/slide43.xml.rels><?xml version="1.0" encoding="UTF-8" standalone="yes"?>
<Relationships xmlns="http://schemas.openxmlformats.org/package/2006/relationships"><Relationship Id="rId3" Type="http://schemas.openxmlformats.org/officeDocument/2006/relationships/image" Target="../media/image90.png"/><Relationship Id="rId2" Type="http://schemas.openxmlformats.org/officeDocument/2006/relationships/image" Target="../media/image89.png"/><Relationship Id="rId1" Type="http://schemas.openxmlformats.org/officeDocument/2006/relationships/slideLayout" Target="../slideLayouts/slideLayout7.xml"/><Relationship Id="rId4" Type="http://schemas.openxmlformats.org/officeDocument/2006/relationships/image" Target="../media/image91.png"/></Relationships>
</file>

<file path=ppt/slides/_rels/slide44.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7.xml"/><Relationship Id="rId4" Type="http://schemas.openxmlformats.org/officeDocument/2006/relationships/image" Target="../media/image94.png"/></Relationships>
</file>

<file path=ppt/slides/_rels/slide45.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7.xml"/><Relationship Id="rId4" Type="http://schemas.openxmlformats.org/officeDocument/2006/relationships/image" Target="../media/image97.png"/></Relationships>
</file>

<file path=ppt/slides/_rels/slide4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98.png"/><Relationship Id="rId1" Type="http://schemas.openxmlformats.org/officeDocument/2006/relationships/slideLayout" Target="../slideLayouts/slideLayout7.xml"/><Relationship Id="rId4" Type="http://schemas.openxmlformats.org/officeDocument/2006/relationships/image" Target="../media/image100.png"/></Relationships>
</file>

<file path=ppt/slides/_rels/slide47.xml.rels><?xml version="1.0" encoding="UTF-8" standalone="yes"?>
<Relationships xmlns="http://schemas.openxmlformats.org/package/2006/relationships"><Relationship Id="rId3" Type="http://schemas.openxmlformats.org/officeDocument/2006/relationships/image" Target="../media/image102.png"/><Relationship Id="rId2" Type="http://schemas.openxmlformats.org/officeDocument/2006/relationships/image" Target="../media/image101.png"/><Relationship Id="rId1" Type="http://schemas.openxmlformats.org/officeDocument/2006/relationships/slideLayout" Target="../slideLayouts/slideLayout7.xml"/><Relationship Id="rId6" Type="http://schemas.openxmlformats.org/officeDocument/2006/relationships/image" Target="../media/image105.png"/><Relationship Id="rId5" Type="http://schemas.openxmlformats.org/officeDocument/2006/relationships/image" Target="../media/image104.png"/><Relationship Id="rId4" Type="http://schemas.openxmlformats.org/officeDocument/2006/relationships/image" Target="../media/image103.png"/></Relationships>
</file>

<file path=ppt/slides/_rels/slide48.xml.rels><?xml version="1.0" encoding="UTF-8" standalone="yes"?>
<Relationships xmlns="http://schemas.openxmlformats.org/package/2006/relationships"><Relationship Id="rId3" Type="http://schemas.openxmlformats.org/officeDocument/2006/relationships/image" Target="../media/image107.png"/><Relationship Id="rId7" Type="http://schemas.openxmlformats.org/officeDocument/2006/relationships/image" Target="../media/image111.png"/><Relationship Id="rId2" Type="http://schemas.openxmlformats.org/officeDocument/2006/relationships/image" Target="../media/image106.png"/><Relationship Id="rId1" Type="http://schemas.openxmlformats.org/officeDocument/2006/relationships/slideLayout" Target="../slideLayouts/slideLayout7.xml"/><Relationship Id="rId6" Type="http://schemas.openxmlformats.org/officeDocument/2006/relationships/image" Target="../media/image110.png"/><Relationship Id="rId5" Type="http://schemas.openxmlformats.org/officeDocument/2006/relationships/image" Target="../media/image109.png"/><Relationship Id="rId4" Type="http://schemas.openxmlformats.org/officeDocument/2006/relationships/image" Target="../media/image108.png"/></Relationships>
</file>

<file path=ppt/slides/_rels/slide49.xml.rels><?xml version="1.0" encoding="UTF-8" standalone="yes"?>
<Relationships xmlns="http://schemas.openxmlformats.org/package/2006/relationships"><Relationship Id="rId3" Type="http://schemas.openxmlformats.org/officeDocument/2006/relationships/image" Target="../media/image113.png"/><Relationship Id="rId7" Type="http://schemas.openxmlformats.org/officeDocument/2006/relationships/image" Target="../media/image117.png"/><Relationship Id="rId2" Type="http://schemas.openxmlformats.org/officeDocument/2006/relationships/image" Target="../media/image112.png"/><Relationship Id="rId1" Type="http://schemas.openxmlformats.org/officeDocument/2006/relationships/slideLayout" Target="../slideLayouts/slideLayout7.xml"/><Relationship Id="rId6" Type="http://schemas.openxmlformats.org/officeDocument/2006/relationships/image" Target="../media/image116.png"/><Relationship Id="rId5" Type="http://schemas.openxmlformats.org/officeDocument/2006/relationships/image" Target="../media/image115.png"/><Relationship Id="rId4" Type="http://schemas.openxmlformats.org/officeDocument/2006/relationships/image" Target="../media/image114.png"/></Relationships>
</file>

<file path=ppt/slides/_rels/slide5.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18.png"/><Relationship Id="rId2" Type="http://schemas.openxmlformats.org/officeDocument/2006/relationships/notesSlide" Target="../notesSlides/notesSlide11.xml"/><Relationship Id="rId1" Type="http://schemas.openxmlformats.org/officeDocument/2006/relationships/slideLayout" Target="../slideLayouts/slideLayout7.xml"/><Relationship Id="rId4" Type="http://schemas.openxmlformats.org/officeDocument/2006/relationships/image" Target="../media/image119.png"/></Relationships>
</file>

<file path=ppt/slides/_rels/slide51.xml.rels><?xml version="1.0" encoding="UTF-8" standalone="yes"?>
<Relationships xmlns="http://schemas.openxmlformats.org/package/2006/relationships"><Relationship Id="rId8" Type="http://schemas.openxmlformats.org/officeDocument/2006/relationships/image" Target="../media/image126.png"/><Relationship Id="rId3" Type="http://schemas.openxmlformats.org/officeDocument/2006/relationships/image" Target="../media/image121.png"/><Relationship Id="rId7" Type="http://schemas.openxmlformats.org/officeDocument/2006/relationships/image" Target="../media/image125.png"/><Relationship Id="rId2" Type="http://schemas.openxmlformats.org/officeDocument/2006/relationships/image" Target="../media/image120.png"/><Relationship Id="rId1" Type="http://schemas.openxmlformats.org/officeDocument/2006/relationships/slideLayout" Target="../slideLayouts/slideLayout7.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52.xml.rels><?xml version="1.0" encoding="UTF-8" standalone="yes"?>
<Relationships xmlns="http://schemas.openxmlformats.org/package/2006/relationships"><Relationship Id="rId3" Type="http://schemas.openxmlformats.org/officeDocument/2006/relationships/image" Target="../media/image128.jpeg"/><Relationship Id="rId2" Type="http://schemas.openxmlformats.org/officeDocument/2006/relationships/image" Target="../media/image127.jpeg"/><Relationship Id="rId1" Type="http://schemas.openxmlformats.org/officeDocument/2006/relationships/slideLayout" Target="../slideLayouts/slideLayout7.xml"/><Relationship Id="rId4" Type="http://schemas.openxmlformats.org/officeDocument/2006/relationships/image" Target="../media/image129.jpeg"/></Relationships>
</file>

<file path=ppt/slides/_rels/slide5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0.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1.jpeg"/></Relationships>
</file>

<file path=ppt/slides/_rels/slide54.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32.jpe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31.jpeg"/></Relationships>
</file>

<file path=ppt/slides/_rels/slide55.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33.jpeg"/><Relationship Id="rId1" Type="http://schemas.openxmlformats.org/officeDocument/2006/relationships/slideLayout" Target="../slideLayouts/slideLayout7.xml"/><Relationship Id="rId5" Type="http://schemas.microsoft.com/office/2007/relationships/hdphoto" Target="../media/hdphoto5.wdp"/><Relationship Id="rId4" Type="http://schemas.openxmlformats.org/officeDocument/2006/relationships/image" Target="../media/image134.png"/></Relationships>
</file>

<file path=ppt/slides/_rels/slide56.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35.png"/><Relationship Id="rId1" Type="http://schemas.openxmlformats.org/officeDocument/2006/relationships/slideLayout" Target="../slideLayouts/slideLayout7.xml"/><Relationship Id="rId5" Type="http://schemas.microsoft.com/office/2007/relationships/hdphoto" Target="../media/hdphoto7.wdp"/><Relationship Id="rId4" Type="http://schemas.openxmlformats.org/officeDocument/2006/relationships/image" Target="../media/image136.png"/></Relationships>
</file>

<file path=ppt/slides/_rels/slide57.xml.rels><?xml version="1.0" encoding="UTF-8" standalone="yes"?>
<Relationships xmlns="http://schemas.openxmlformats.org/package/2006/relationships"><Relationship Id="rId3" Type="http://schemas.microsoft.com/office/2007/relationships/hdphoto" Target="../media/hdphoto8.wdp"/><Relationship Id="rId7" Type="http://schemas.microsoft.com/office/2007/relationships/hdphoto" Target="../media/hdphoto10.wdp"/><Relationship Id="rId2" Type="http://schemas.openxmlformats.org/officeDocument/2006/relationships/image" Target="../media/image137.jpeg"/><Relationship Id="rId1" Type="http://schemas.openxmlformats.org/officeDocument/2006/relationships/slideLayout" Target="../slideLayouts/slideLayout7.xml"/><Relationship Id="rId6" Type="http://schemas.openxmlformats.org/officeDocument/2006/relationships/image" Target="../media/image139.png"/><Relationship Id="rId5" Type="http://schemas.microsoft.com/office/2007/relationships/hdphoto" Target="../media/hdphoto9.wdp"/><Relationship Id="rId4" Type="http://schemas.openxmlformats.org/officeDocument/2006/relationships/image" Target="../media/image138.jpeg"/></Relationships>
</file>

<file path=ppt/slides/_rels/slide58.xml.rels><?xml version="1.0" encoding="UTF-8" standalone="yes"?>
<Relationships xmlns="http://schemas.openxmlformats.org/package/2006/relationships"><Relationship Id="rId3" Type="http://schemas.microsoft.com/office/2007/relationships/hdphoto" Target="../media/hdphoto11.wdp"/><Relationship Id="rId2" Type="http://schemas.openxmlformats.org/officeDocument/2006/relationships/image" Target="../media/image140.jpeg"/><Relationship Id="rId1" Type="http://schemas.openxmlformats.org/officeDocument/2006/relationships/slideLayout" Target="../slideLayouts/slideLayout7.xml"/><Relationship Id="rId5" Type="http://schemas.microsoft.com/office/2007/relationships/hdphoto" Target="../media/hdphoto12.wdp"/><Relationship Id="rId4" Type="http://schemas.openxmlformats.org/officeDocument/2006/relationships/image" Target="../media/image141.jpeg"/></Relationships>
</file>

<file path=ppt/slides/_rels/slide59.xml.rels><?xml version="1.0" encoding="UTF-8" standalone="yes"?>
<Relationships xmlns="http://schemas.openxmlformats.org/package/2006/relationships"><Relationship Id="rId3" Type="http://schemas.microsoft.com/office/2007/relationships/hdphoto" Target="../media/hdphoto13.wdp"/><Relationship Id="rId2" Type="http://schemas.openxmlformats.org/officeDocument/2006/relationships/image" Target="../media/image142.jpeg"/><Relationship Id="rId1" Type="http://schemas.openxmlformats.org/officeDocument/2006/relationships/slideLayout" Target="../slideLayouts/slideLayout7.xml"/><Relationship Id="rId5" Type="http://schemas.microsoft.com/office/2007/relationships/hdphoto" Target="../media/hdphoto11.wdp"/><Relationship Id="rId4" Type="http://schemas.openxmlformats.org/officeDocument/2006/relationships/image" Target="../media/image140.jpeg"/></Relationships>
</file>

<file path=ppt/slides/_rels/slide6.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microsoft.com/office/2007/relationships/hdphoto" Target="../media/hdphoto14.wdp"/><Relationship Id="rId2" Type="http://schemas.openxmlformats.org/officeDocument/2006/relationships/image" Target="../media/image143.jpeg"/><Relationship Id="rId1" Type="http://schemas.openxmlformats.org/officeDocument/2006/relationships/slideLayout" Target="../slideLayouts/slideLayout7.xml"/><Relationship Id="rId6" Type="http://schemas.openxmlformats.org/officeDocument/2006/relationships/image" Target="../media/image145.jpeg"/><Relationship Id="rId5" Type="http://schemas.microsoft.com/office/2007/relationships/hdphoto" Target="../media/hdphoto15.wdp"/><Relationship Id="rId4" Type="http://schemas.openxmlformats.org/officeDocument/2006/relationships/image" Target="../media/image144.jpeg"/></Relationships>
</file>

<file path=ppt/slides/_rels/slide61.xml.rels><?xml version="1.0" encoding="UTF-8" standalone="yes"?>
<Relationships xmlns="http://schemas.openxmlformats.org/package/2006/relationships"><Relationship Id="rId3" Type="http://schemas.openxmlformats.org/officeDocument/2006/relationships/image" Target="../media/image147.png"/><Relationship Id="rId2" Type="http://schemas.openxmlformats.org/officeDocument/2006/relationships/image" Target="../media/image146.jpeg"/><Relationship Id="rId1" Type="http://schemas.openxmlformats.org/officeDocument/2006/relationships/slideLayout" Target="../slideLayouts/slideLayout7.xml"/><Relationship Id="rId4" Type="http://schemas.openxmlformats.org/officeDocument/2006/relationships/image" Target="../media/image7.jpeg"/></Relationships>
</file>

<file path=ppt/slides/_rels/slide62.xml.rels><?xml version="1.0" encoding="UTF-8" standalone="yes"?>
<Relationships xmlns="http://schemas.openxmlformats.org/package/2006/relationships"><Relationship Id="rId3" Type="http://schemas.openxmlformats.org/officeDocument/2006/relationships/image" Target="../media/image149.jpeg"/><Relationship Id="rId2" Type="http://schemas.openxmlformats.org/officeDocument/2006/relationships/image" Target="../media/image148.jpe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50.jpe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51.png"/><Relationship Id="rId1" Type="http://schemas.openxmlformats.org/officeDocument/2006/relationships/slideLayout" Target="../slideLayouts/slideLayout7.xml"/><Relationship Id="rId4" Type="http://schemas.openxmlformats.org/officeDocument/2006/relationships/image" Target="../media/image152.png"/></Relationships>
</file>

<file path=ppt/slides/_rels/slide65.xml.rels><?xml version="1.0" encoding="UTF-8" standalone="yes"?>
<Relationships xmlns="http://schemas.openxmlformats.org/package/2006/relationships"><Relationship Id="rId2" Type="http://schemas.openxmlformats.org/officeDocument/2006/relationships/image" Target="../media/image15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C:\Users\Admin\Desktop\Untitled.jpg"/>
          <p:cNvPicPr>
            <a:picLocks noChangeAspect="1" noChangeArrowheads="1"/>
          </p:cNvPicPr>
          <p:nvPr/>
        </p:nvPicPr>
        <p:blipFill>
          <a:blip r:embed="rId2" cstate="print"/>
          <a:srcRect/>
          <a:stretch>
            <a:fillRect/>
          </a:stretch>
        </p:blipFill>
        <p:spPr bwMode="auto">
          <a:xfrm>
            <a:off x="179512" y="764704"/>
            <a:ext cx="8784976" cy="5904656"/>
          </a:xfrm>
          <a:prstGeom prst="rect">
            <a:avLst/>
          </a:prstGeom>
          <a:noFill/>
        </p:spPr>
      </p:pic>
      <p:sp>
        <p:nvSpPr>
          <p:cNvPr id="3" name="Rectangle 2"/>
          <p:cNvSpPr/>
          <p:nvPr/>
        </p:nvSpPr>
        <p:spPr>
          <a:xfrm>
            <a:off x="6372200" y="1052736"/>
            <a:ext cx="2232248" cy="504056"/>
          </a:xfrm>
          <a:prstGeom prst="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endParaRPr lang="ar-EG"/>
          </a:p>
        </p:txBody>
      </p:sp>
      <p:sp>
        <p:nvSpPr>
          <p:cNvPr id="4" name="TextBox 3"/>
          <p:cNvSpPr txBox="1"/>
          <p:nvPr/>
        </p:nvSpPr>
        <p:spPr>
          <a:xfrm>
            <a:off x="6516216" y="1052736"/>
            <a:ext cx="1800200" cy="461665"/>
          </a:xfrm>
          <a:prstGeom prst="rect">
            <a:avLst/>
          </a:prstGeom>
          <a:noFill/>
        </p:spPr>
        <p:txBody>
          <a:bodyPr wrap="square" rtlCol="1">
            <a:spAutoFit/>
          </a:bodyPr>
          <a:lstStyle/>
          <a:p>
            <a:r>
              <a:rPr lang="ar-EG" sz="2400" b="1" dirty="0" smtClean="0"/>
              <a:t>هيكل البحث:</a:t>
            </a:r>
            <a:endParaRPr lang="ar-EG" sz="2400" b="1" dirty="0"/>
          </a:p>
        </p:txBody>
      </p:sp>
      <p:sp>
        <p:nvSpPr>
          <p:cNvPr id="5" name="TextBox 4"/>
          <p:cNvSpPr txBox="1"/>
          <p:nvPr/>
        </p:nvSpPr>
        <p:spPr>
          <a:xfrm>
            <a:off x="395536" y="1700808"/>
            <a:ext cx="8280920" cy="4462760"/>
          </a:xfrm>
          <a:prstGeom prst="rect">
            <a:avLst/>
          </a:prstGeom>
          <a:noFill/>
        </p:spPr>
        <p:txBody>
          <a:bodyPr wrap="square" rtlCol="1">
            <a:spAutoFit/>
          </a:bodyPr>
          <a:lstStyle/>
          <a:p>
            <a:pPr>
              <a:buFont typeface="Arial" pitchFamily="34" charset="0"/>
              <a:buChar char="•"/>
            </a:pPr>
            <a:r>
              <a:rPr lang="ar-EG" sz="2400" b="1" dirty="0" smtClean="0">
                <a:solidFill>
                  <a:schemeClr val="bg1"/>
                </a:solidFill>
              </a:rPr>
              <a:t>تعريف القواطيع </a:t>
            </a:r>
          </a:p>
          <a:p>
            <a:endParaRPr lang="en-US" sz="800" b="1" dirty="0" smtClean="0">
              <a:solidFill>
                <a:schemeClr val="bg1"/>
              </a:solidFill>
            </a:endParaRPr>
          </a:p>
          <a:p>
            <a:pPr>
              <a:buFont typeface="Arial" pitchFamily="34" charset="0"/>
              <a:buChar char="•"/>
            </a:pPr>
            <a:r>
              <a:rPr lang="ar-EG" sz="2400" b="1" u="sng" dirty="0" smtClean="0">
                <a:solidFill>
                  <a:schemeClr val="bg1"/>
                </a:solidFill>
              </a:rPr>
              <a:t>أنواع القواطيع:</a:t>
            </a:r>
          </a:p>
          <a:p>
            <a:pPr>
              <a:buFont typeface="Arial" pitchFamily="34" charset="0"/>
              <a:buChar char="•"/>
            </a:pPr>
            <a:endParaRPr lang="ar-EG" sz="1200" b="1" dirty="0" smtClean="0">
              <a:solidFill>
                <a:schemeClr val="bg1"/>
              </a:solidFill>
            </a:endParaRPr>
          </a:p>
          <a:p>
            <a:pPr marL="457200" indent="-457200">
              <a:buFont typeface="+mj-lt"/>
              <a:buAutoNum type="arabicPeriod"/>
            </a:pPr>
            <a:r>
              <a:rPr lang="ar-EG" sz="2400" b="1" dirty="0" smtClean="0">
                <a:solidFill>
                  <a:schemeClr val="bg1"/>
                </a:solidFill>
              </a:rPr>
              <a:t>قواطيع جبسيه.</a:t>
            </a:r>
          </a:p>
          <a:p>
            <a:pPr marL="457200" indent="-457200">
              <a:buFont typeface="+mj-lt"/>
              <a:buAutoNum type="arabicPeriod"/>
            </a:pPr>
            <a:endParaRPr lang="ar-EG" sz="2400" b="1" dirty="0" smtClean="0">
              <a:solidFill>
                <a:schemeClr val="bg1"/>
              </a:solidFill>
            </a:endParaRPr>
          </a:p>
          <a:p>
            <a:pPr marL="457200" indent="-457200">
              <a:buFont typeface="+mj-lt"/>
              <a:buAutoNum type="arabicPeriod"/>
            </a:pPr>
            <a:r>
              <a:rPr lang="ar-EG" sz="2400" b="1" dirty="0" smtClean="0">
                <a:solidFill>
                  <a:schemeClr val="bg1"/>
                </a:solidFill>
              </a:rPr>
              <a:t>قواطيع خشبيه.</a:t>
            </a:r>
          </a:p>
          <a:p>
            <a:pPr marL="457200" indent="-457200">
              <a:buFont typeface="+mj-lt"/>
              <a:buAutoNum type="arabicPeriod"/>
            </a:pPr>
            <a:endParaRPr lang="ar-EG" sz="2400" b="1" dirty="0" smtClean="0">
              <a:solidFill>
                <a:schemeClr val="bg1"/>
              </a:solidFill>
            </a:endParaRPr>
          </a:p>
          <a:p>
            <a:pPr marL="457200" indent="-457200">
              <a:buFont typeface="+mj-lt"/>
              <a:buAutoNum type="arabicPeriod"/>
            </a:pPr>
            <a:r>
              <a:rPr lang="ar-EG" sz="2400" b="1" dirty="0" smtClean="0">
                <a:solidFill>
                  <a:schemeClr val="bg1"/>
                </a:solidFill>
              </a:rPr>
              <a:t>قواطيع معدنيه.</a:t>
            </a:r>
          </a:p>
          <a:p>
            <a:pPr marL="457200" indent="-457200">
              <a:buFont typeface="+mj-lt"/>
              <a:buAutoNum type="arabicPeriod"/>
            </a:pPr>
            <a:endParaRPr lang="ar-EG" sz="2400" b="1" dirty="0" smtClean="0">
              <a:solidFill>
                <a:schemeClr val="bg1"/>
              </a:solidFill>
            </a:endParaRPr>
          </a:p>
          <a:p>
            <a:pPr marL="457200" indent="-457200">
              <a:buFont typeface="+mj-lt"/>
              <a:buAutoNum type="arabicPeriod"/>
            </a:pPr>
            <a:r>
              <a:rPr lang="ar-EG" sz="2400" b="1" dirty="0" smtClean="0">
                <a:solidFill>
                  <a:schemeClr val="bg1"/>
                </a:solidFill>
              </a:rPr>
              <a:t>قواطيع زجاجيه.</a:t>
            </a:r>
          </a:p>
          <a:p>
            <a:pPr marL="457200" indent="-457200">
              <a:buFont typeface="+mj-lt"/>
              <a:buAutoNum type="arabicPeriod"/>
            </a:pPr>
            <a:endParaRPr lang="ar-EG" sz="2400" b="1" dirty="0" smtClean="0">
              <a:solidFill>
                <a:schemeClr val="bg1"/>
              </a:solidFill>
            </a:endParaRPr>
          </a:p>
          <a:p>
            <a:pPr marL="457200" indent="-457200">
              <a:buFont typeface="+mj-lt"/>
              <a:buAutoNum type="arabicPeriod"/>
            </a:pPr>
            <a:r>
              <a:rPr lang="ar-EG" sz="2400" b="1" dirty="0" smtClean="0">
                <a:solidFill>
                  <a:schemeClr val="bg1"/>
                </a:solidFill>
              </a:rPr>
              <a:t>قواطيع متحركه.</a:t>
            </a:r>
          </a:p>
        </p:txBody>
      </p:sp>
      <p:pic>
        <p:nvPicPr>
          <p:cNvPr id="6" name="Picture 2" descr="C:\Users\Admin\Desktop\Offices-Interior-Design.jpg"/>
          <p:cNvPicPr>
            <a:picLocks noChangeAspect="1" noChangeArrowheads="1"/>
          </p:cNvPicPr>
          <p:nvPr/>
        </p:nvPicPr>
        <p:blipFill>
          <a:blip r:embed="rId3" cstate="print"/>
          <a:srcRect/>
          <a:stretch>
            <a:fillRect/>
          </a:stretch>
        </p:blipFill>
        <p:spPr bwMode="auto">
          <a:xfrm>
            <a:off x="1115616" y="1484784"/>
            <a:ext cx="3422154" cy="2273831"/>
          </a:xfrm>
          <a:prstGeom prst="rect">
            <a:avLst/>
          </a:prstGeom>
          <a:noFill/>
        </p:spPr>
      </p:pic>
      <p:pic>
        <p:nvPicPr>
          <p:cNvPr id="7" name="Picture 6" descr="الصوتية خشبية قابلة للإزالة قسم ANAUNIA ريالا">
            <a:hlinkClick r:id="rId4"/>
          </p:cNvPr>
          <p:cNvPicPr>
            <a:picLocks noChangeAspect="1" noChangeArrowheads="1"/>
          </p:cNvPicPr>
          <p:nvPr/>
        </p:nvPicPr>
        <p:blipFill>
          <a:blip r:embed="rId5" cstate="print"/>
          <a:srcRect/>
          <a:stretch>
            <a:fillRect/>
          </a:stretch>
        </p:blipFill>
        <p:spPr bwMode="auto">
          <a:xfrm>
            <a:off x="1381880" y="3933056"/>
            <a:ext cx="319012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369880"/>
          </a:xfrm>
          <a:prstGeom prst="rect">
            <a:avLst/>
          </a:prstGeom>
          <a:noFill/>
        </p:spPr>
        <p:txBody>
          <a:bodyPr wrap="square" rtlCol="1">
            <a:spAutoFit/>
          </a:bodyPr>
          <a:lstStyle/>
          <a:p>
            <a:pPr marL="457200" indent="-457200"/>
            <a:r>
              <a:rPr lang="ar-EG" sz="2400" b="1" dirty="0" smtClean="0">
                <a:solidFill>
                  <a:schemeClr val="bg1"/>
                </a:solidFill>
              </a:rPr>
              <a:t>1-1-القواطيع الجبسية على شاسيه من الصاج المجلفن:</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تثبيت الألواح الجبسية بواسطة المسمار المناسب بحيث ألا يقل السن البارز بعد التثبيت عن 10مم.</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 يمكن التعليق على الحوائط الجبسية بواسطة مسامير خاصة كما في حالة البراويز وساعة الحائط.</a:t>
            </a:r>
          </a:p>
          <a:p>
            <a:pPr marL="457200" indent="-457200">
              <a:buFont typeface="+mj-lt"/>
              <a:buAutoNum type="arabicPeriod"/>
            </a:pPr>
            <a:endParaRPr lang="ar-EG" sz="2000" b="1" dirty="0">
              <a:solidFill>
                <a:schemeClr val="bg1"/>
              </a:solidFill>
            </a:endParaRPr>
          </a:p>
        </p:txBody>
      </p:sp>
      <p:pic>
        <p:nvPicPr>
          <p:cNvPr id="10" name="Picture 2" descr="C:\Users\Admin\Desktop\تجميع القواطيع\جبسيه\LCI_Web_June2011_MistakeProofer_Screwdriver_Bracket_Model_web.sflb.jpg"/>
          <p:cNvPicPr>
            <a:picLocks noChangeAspect="1" noChangeArrowheads="1"/>
          </p:cNvPicPr>
          <p:nvPr/>
        </p:nvPicPr>
        <p:blipFill>
          <a:blip r:embed="rId2" cstate="print"/>
          <a:srcRect b="21385"/>
          <a:stretch>
            <a:fillRect/>
          </a:stretch>
        </p:blipFill>
        <p:spPr bwMode="auto">
          <a:xfrm>
            <a:off x="5436096" y="4175316"/>
            <a:ext cx="3024336" cy="2063122"/>
          </a:xfrm>
          <a:prstGeom prst="rect">
            <a:avLst/>
          </a:prstGeom>
          <a:noFill/>
        </p:spPr>
      </p:pic>
      <p:pic>
        <p:nvPicPr>
          <p:cNvPr id="5122" name="Picture 2" descr="C:\Users\Admin\Desktop\1S15 Fermacell Performance Gypsum Partition on 75mm Lindab Metal Stud with 30Min Fire Protection and 41dB Sound Insulation by UK DRYWALL Ltd small.jpg"/>
          <p:cNvPicPr>
            <a:picLocks noChangeAspect="1" noChangeArrowheads="1"/>
          </p:cNvPicPr>
          <p:nvPr/>
        </p:nvPicPr>
        <p:blipFill>
          <a:blip r:embed="rId3" cstate="print"/>
          <a:srcRect l="3375" r="12251"/>
          <a:stretch>
            <a:fillRect/>
          </a:stretch>
        </p:blipFill>
        <p:spPr bwMode="auto">
          <a:xfrm>
            <a:off x="539552" y="4509120"/>
            <a:ext cx="4659048" cy="1368152"/>
          </a:xfrm>
          <a:prstGeom prst="rect">
            <a:avLst/>
          </a:prstGeom>
          <a:noFill/>
        </p:spPr>
      </p:pic>
      <p:sp>
        <p:nvSpPr>
          <p:cNvPr id="13" name="TextBox 12"/>
          <p:cNvSpPr txBox="1"/>
          <p:nvPr/>
        </p:nvSpPr>
        <p:spPr>
          <a:xfrm>
            <a:off x="395536" y="6309320"/>
            <a:ext cx="8136904" cy="261610"/>
          </a:xfrm>
          <a:prstGeom prst="rect">
            <a:avLst/>
          </a:prstGeom>
          <a:noFill/>
        </p:spPr>
        <p:txBody>
          <a:bodyPr wrap="square" rtlCol="1">
            <a:spAutoFit/>
          </a:bodyPr>
          <a:lstStyle/>
          <a:p>
            <a:pPr algn="ctr"/>
            <a:r>
              <a:rPr lang="ar-EG" sz="1100" dirty="0" smtClean="0">
                <a:solidFill>
                  <a:schemeClr val="bg1"/>
                </a:solidFill>
              </a:rPr>
              <a:t>يوضح تركيب المسمار في الالواح الجبسيه</a:t>
            </a:r>
            <a:endParaRPr lang="ar-EG" sz="1100" dirty="0">
              <a:solidFill>
                <a:schemeClr val="bg1"/>
              </a:solidFill>
            </a:endParaRPr>
          </a:p>
        </p:txBody>
      </p:sp>
      <p:sp>
        <p:nvSpPr>
          <p:cNvPr id="8" name="Rectangle 7"/>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908215"/>
          </a:xfrm>
          <a:prstGeom prst="rect">
            <a:avLst/>
          </a:prstGeom>
          <a:noFill/>
        </p:spPr>
        <p:txBody>
          <a:bodyPr wrap="square" rtlCol="1">
            <a:spAutoFit/>
          </a:bodyPr>
          <a:lstStyle/>
          <a:p>
            <a:pPr marL="457200" indent="-457200"/>
            <a:r>
              <a:rPr lang="ar-EG" sz="2400" b="1" dirty="0" smtClean="0">
                <a:solidFill>
                  <a:schemeClr val="bg1"/>
                </a:solidFill>
              </a:rPr>
              <a:t>1-1-القواطيع الجبسية على شاسيه من الصاج المجلفن:</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المميزات:</a:t>
            </a:r>
            <a:br>
              <a:rPr lang="ar-EG" sz="2200" b="1" dirty="0" smtClean="0">
                <a:solidFill>
                  <a:schemeClr val="bg1"/>
                </a:solidFill>
              </a:rPr>
            </a:br>
            <a:r>
              <a:rPr lang="ar-EG" sz="2200" b="1" dirty="0" smtClean="0">
                <a:solidFill>
                  <a:schemeClr val="bg1"/>
                </a:solidFill>
              </a:rPr>
              <a:t>1- تساهم في خفض تكلفة أساسات المباني الضخمة.</a:t>
            </a:r>
            <a:br>
              <a:rPr lang="ar-EG" sz="2200" b="1" dirty="0" smtClean="0">
                <a:solidFill>
                  <a:schemeClr val="bg1"/>
                </a:solidFill>
              </a:rPr>
            </a:br>
            <a:r>
              <a:rPr lang="ar-EG" sz="2200" b="1" dirty="0" smtClean="0">
                <a:solidFill>
                  <a:schemeClr val="bg1"/>
                </a:solidFill>
              </a:rPr>
              <a:t>2- تقبل جميع الدهانات ويمكن تركيب الخدمات داخلها سواء كهرباء أو مياه .</a:t>
            </a:r>
            <a:br>
              <a:rPr lang="ar-EG" sz="2200" b="1" dirty="0" smtClean="0">
                <a:solidFill>
                  <a:schemeClr val="bg1"/>
                </a:solidFill>
              </a:rPr>
            </a:br>
            <a:endParaRPr lang="ar-EG" sz="2000" b="1" dirty="0">
              <a:solidFill>
                <a:schemeClr val="bg1"/>
              </a:solidFill>
            </a:endParaRPr>
          </a:p>
        </p:txBody>
      </p:sp>
      <p:pic>
        <p:nvPicPr>
          <p:cNvPr id="7" name="Picture 5" descr="C:\Users\Admin\Desktop\تجميع القواطيع\جبسيه\partiton.jpg"/>
          <p:cNvPicPr>
            <a:picLocks noChangeAspect="1" noChangeArrowheads="1"/>
          </p:cNvPicPr>
          <p:nvPr/>
        </p:nvPicPr>
        <p:blipFill>
          <a:blip r:embed="rId2" cstate="print"/>
          <a:srcRect/>
          <a:stretch>
            <a:fillRect/>
          </a:stretch>
        </p:blipFill>
        <p:spPr bwMode="auto">
          <a:xfrm>
            <a:off x="827584" y="3863344"/>
            <a:ext cx="2829195" cy="2517984"/>
          </a:xfrm>
          <a:prstGeom prst="rect">
            <a:avLst/>
          </a:prstGeom>
          <a:noFill/>
        </p:spPr>
      </p:pic>
      <p:pic>
        <p:nvPicPr>
          <p:cNvPr id="7170" name="Picture 2" descr="C:\Users\Admin\Desktop\tmp7C72_thumb_thumb.jpg"/>
          <p:cNvPicPr>
            <a:picLocks noChangeAspect="1" noChangeArrowheads="1"/>
          </p:cNvPicPr>
          <p:nvPr/>
        </p:nvPicPr>
        <p:blipFill>
          <a:blip r:embed="rId3" cstate="print"/>
          <a:srcRect l="8859" t="14991" r="-405"/>
          <a:stretch>
            <a:fillRect/>
          </a:stretch>
        </p:blipFill>
        <p:spPr bwMode="auto">
          <a:xfrm>
            <a:off x="4067944" y="3849624"/>
            <a:ext cx="4032448" cy="2581662"/>
          </a:xfrm>
          <a:prstGeom prst="rect">
            <a:avLst/>
          </a:prstGeom>
          <a:noFill/>
        </p:spPr>
      </p:pic>
      <p:sp>
        <p:nvSpPr>
          <p:cNvPr id="9" name="TextBox 8"/>
          <p:cNvSpPr txBox="1"/>
          <p:nvPr/>
        </p:nvSpPr>
        <p:spPr>
          <a:xfrm>
            <a:off x="4067944" y="6407750"/>
            <a:ext cx="3960440" cy="261610"/>
          </a:xfrm>
          <a:prstGeom prst="rect">
            <a:avLst/>
          </a:prstGeom>
          <a:noFill/>
        </p:spPr>
        <p:txBody>
          <a:bodyPr wrap="square" rtlCol="1">
            <a:spAutoFit/>
          </a:bodyPr>
          <a:lstStyle/>
          <a:p>
            <a:pPr algn="ctr"/>
            <a:r>
              <a:rPr lang="ar-EG" sz="1100" dirty="0" smtClean="0">
                <a:solidFill>
                  <a:schemeClr val="bg1"/>
                </a:solidFill>
              </a:rPr>
              <a:t>اسكتش يوضح تركيب الخدمات ( الكهرباء ) في القواطيع</a:t>
            </a:r>
            <a:endParaRPr lang="ar-EG" sz="1100" dirty="0">
              <a:solidFill>
                <a:schemeClr val="bg1"/>
              </a:solidFill>
            </a:endParaRPr>
          </a:p>
        </p:txBody>
      </p:sp>
      <p:sp>
        <p:nvSpPr>
          <p:cNvPr id="11" name="TextBox 10"/>
          <p:cNvSpPr txBox="1"/>
          <p:nvPr/>
        </p:nvSpPr>
        <p:spPr>
          <a:xfrm>
            <a:off x="827584" y="6381328"/>
            <a:ext cx="2880320" cy="261610"/>
          </a:xfrm>
          <a:prstGeom prst="rect">
            <a:avLst/>
          </a:prstGeom>
          <a:noFill/>
        </p:spPr>
        <p:txBody>
          <a:bodyPr wrap="square" rtlCol="1">
            <a:spAutoFit/>
          </a:bodyPr>
          <a:lstStyle/>
          <a:p>
            <a:pPr algn="ctr"/>
            <a:r>
              <a:rPr lang="ar-EG" sz="1100" dirty="0" smtClean="0">
                <a:solidFill>
                  <a:schemeClr val="bg1"/>
                </a:solidFill>
              </a:rPr>
              <a:t>قواطيع جبسيه في مكاتب اداريه</a:t>
            </a:r>
            <a:endParaRPr lang="ar-EG" sz="1100" dirty="0">
              <a:solidFill>
                <a:schemeClr val="bg1"/>
              </a:solidFill>
            </a:endParaRPr>
          </a:p>
        </p:txBody>
      </p:sp>
      <p:sp>
        <p:nvSpPr>
          <p:cNvPr id="10" name="Rectangle 9"/>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600438"/>
          </a:xfrm>
          <a:prstGeom prst="rect">
            <a:avLst/>
          </a:prstGeom>
          <a:noFill/>
        </p:spPr>
        <p:txBody>
          <a:bodyPr wrap="square" rtlCol="1">
            <a:spAutoFit/>
          </a:bodyPr>
          <a:lstStyle/>
          <a:p>
            <a:pPr marL="457200" indent="-457200"/>
            <a:r>
              <a:rPr lang="ar-EG" sz="2400" b="1" dirty="0" smtClean="0">
                <a:solidFill>
                  <a:schemeClr val="bg1"/>
                </a:solidFill>
              </a:rPr>
              <a:t>1-1-القواطيع الجبسية على شاسيه من الصاج المجلفن:</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المميزات:</a:t>
            </a:r>
            <a:br>
              <a:rPr lang="ar-EG" sz="2200" b="1" dirty="0" smtClean="0">
                <a:solidFill>
                  <a:schemeClr val="bg1"/>
                </a:solidFill>
              </a:rPr>
            </a:br>
            <a:r>
              <a:rPr lang="ar-EG" sz="2200" b="1" dirty="0" smtClean="0">
                <a:solidFill>
                  <a:schemeClr val="bg1"/>
                </a:solidFill>
              </a:rPr>
              <a:t>3- تمنع انتقال الصوت بملىء الفراغ بالعزل المناسب.</a:t>
            </a:r>
            <a:br>
              <a:rPr lang="ar-EG" sz="2200" b="1" dirty="0" smtClean="0">
                <a:solidFill>
                  <a:schemeClr val="bg1"/>
                </a:solidFill>
              </a:rPr>
            </a:br>
            <a:r>
              <a:rPr lang="ar-EG" sz="2200" b="1" dirty="0" smtClean="0">
                <a:solidFill>
                  <a:schemeClr val="bg1"/>
                </a:solidFill>
              </a:rPr>
              <a:t>4- مقاومة الحريق والرطوبة حيث يمكن استخدامها داخل الحمامات.</a:t>
            </a:r>
            <a:endParaRPr lang="ar-EG" sz="2000" b="1" dirty="0">
              <a:solidFill>
                <a:schemeClr val="bg1"/>
              </a:solidFill>
            </a:endParaRPr>
          </a:p>
        </p:txBody>
      </p:sp>
      <p:pic>
        <p:nvPicPr>
          <p:cNvPr id="6146" name="Picture 2" descr="C:\Users\Admin\Desktop\Untitlfed.png"/>
          <p:cNvPicPr>
            <a:picLocks noChangeAspect="1" noChangeArrowheads="1"/>
          </p:cNvPicPr>
          <p:nvPr/>
        </p:nvPicPr>
        <p:blipFill>
          <a:blip r:embed="rId2" cstate="print"/>
          <a:srcRect l="3571" t="7929" r="3571"/>
          <a:stretch>
            <a:fillRect/>
          </a:stretch>
        </p:blipFill>
        <p:spPr bwMode="auto">
          <a:xfrm>
            <a:off x="683568" y="3933056"/>
            <a:ext cx="3992280" cy="2448272"/>
          </a:xfrm>
          <a:prstGeom prst="rect">
            <a:avLst/>
          </a:prstGeom>
          <a:noFill/>
        </p:spPr>
      </p:pic>
      <p:pic>
        <p:nvPicPr>
          <p:cNvPr id="5" name="Picture 3" descr="C:\Users\Admin\Desktop\تجميع القواطيع\جبسيه\ss30series.jpg"/>
          <p:cNvPicPr>
            <a:picLocks noChangeAspect="1" noChangeArrowheads="1"/>
          </p:cNvPicPr>
          <p:nvPr/>
        </p:nvPicPr>
        <p:blipFill>
          <a:blip r:embed="rId3" cstate="print"/>
          <a:srcRect t="3021"/>
          <a:stretch>
            <a:fillRect/>
          </a:stretch>
        </p:blipFill>
        <p:spPr bwMode="auto">
          <a:xfrm>
            <a:off x="5292081" y="3933056"/>
            <a:ext cx="2880319" cy="2374844"/>
          </a:xfrm>
          <a:prstGeom prst="rect">
            <a:avLst/>
          </a:prstGeom>
          <a:noFill/>
        </p:spPr>
      </p:pic>
      <p:sp>
        <p:nvSpPr>
          <p:cNvPr id="6" name="TextBox 5"/>
          <p:cNvSpPr txBox="1"/>
          <p:nvPr/>
        </p:nvSpPr>
        <p:spPr>
          <a:xfrm>
            <a:off x="683568" y="6407750"/>
            <a:ext cx="4032448" cy="261610"/>
          </a:xfrm>
          <a:prstGeom prst="rect">
            <a:avLst/>
          </a:prstGeom>
          <a:noFill/>
        </p:spPr>
        <p:txBody>
          <a:bodyPr wrap="square" rtlCol="1">
            <a:spAutoFit/>
          </a:bodyPr>
          <a:lstStyle/>
          <a:p>
            <a:pPr algn="ctr"/>
            <a:r>
              <a:rPr lang="ar-EG" sz="1100" dirty="0" smtClean="0">
                <a:solidFill>
                  <a:schemeClr val="bg1"/>
                </a:solidFill>
              </a:rPr>
              <a:t>استخدام العازل في القواطيع الجبسيه</a:t>
            </a:r>
            <a:endParaRPr lang="ar-EG" sz="1100" dirty="0">
              <a:solidFill>
                <a:schemeClr val="bg1"/>
              </a:solidFill>
            </a:endParaRPr>
          </a:p>
        </p:txBody>
      </p:sp>
      <p:sp>
        <p:nvSpPr>
          <p:cNvPr id="7" name="TextBox 6"/>
          <p:cNvSpPr txBox="1"/>
          <p:nvPr/>
        </p:nvSpPr>
        <p:spPr>
          <a:xfrm>
            <a:off x="5292080" y="6309320"/>
            <a:ext cx="2880320" cy="261610"/>
          </a:xfrm>
          <a:prstGeom prst="rect">
            <a:avLst/>
          </a:prstGeom>
          <a:noFill/>
        </p:spPr>
        <p:txBody>
          <a:bodyPr wrap="square" rtlCol="1">
            <a:spAutoFit/>
          </a:bodyPr>
          <a:lstStyle/>
          <a:p>
            <a:pPr algn="ctr"/>
            <a:r>
              <a:rPr lang="ar-EG" sz="1100" dirty="0" smtClean="0">
                <a:solidFill>
                  <a:schemeClr val="bg1"/>
                </a:solidFill>
              </a:rPr>
              <a:t>استخدام القواطيع الجبسيه في الحمامات</a:t>
            </a:r>
            <a:endParaRPr lang="ar-EG" sz="1100" dirty="0">
              <a:solidFill>
                <a:schemeClr val="bg1"/>
              </a:solidFill>
            </a:endParaRPr>
          </a:p>
        </p:txBody>
      </p:sp>
      <p:sp>
        <p:nvSpPr>
          <p:cNvPr id="9" name="Rectangle 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400657"/>
          </a:xfrm>
          <a:prstGeom prst="rect">
            <a:avLst/>
          </a:prstGeom>
          <a:noFill/>
        </p:spPr>
        <p:txBody>
          <a:bodyPr wrap="square" rtlCol="1">
            <a:spAutoFit/>
          </a:bodyPr>
          <a:lstStyle/>
          <a:p>
            <a:pPr marL="457200" indent="-457200"/>
            <a:r>
              <a:rPr lang="ar-EG" sz="2400" b="1" dirty="0" smtClean="0">
                <a:solidFill>
                  <a:schemeClr val="bg1"/>
                </a:solidFill>
              </a:rPr>
              <a:t>1-2-القواطيع الجبسية على شاسيه من الألومنيوم:</a:t>
            </a:r>
          </a:p>
          <a:p>
            <a:pPr marL="457200" indent="-457200"/>
            <a:endParaRPr lang="ar-EG" sz="800" b="1" dirty="0" smtClean="0">
              <a:solidFill>
                <a:schemeClr val="bg1"/>
              </a:solidFill>
            </a:endParaRPr>
          </a:p>
          <a:p>
            <a:pPr marL="457200" indent="-457200">
              <a:buFont typeface="Wingdings" pitchFamily="2" charset="2"/>
              <a:buChar char="§"/>
            </a:pPr>
            <a:r>
              <a:rPr lang="ar-EG" sz="2200" b="1" dirty="0" smtClean="0">
                <a:solidFill>
                  <a:schemeClr val="bg1"/>
                </a:solidFill>
              </a:rPr>
              <a:t>قواطيع للمكاتب الإدارية المفتوحة.</a:t>
            </a:r>
          </a:p>
          <a:p>
            <a:pPr marL="457200" indent="-457200">
              <a:buFont typeface="Arial" pitchFamily="34" charset="0"/>
              <a:buChar char="•"/>
            </a:pPr>
            <a:endParaRPr lang="ar-EG" sz="1200" b="1" dirty="0" smtClean="0">
              <a:solidFill>
                <a:schemeClr val="bg1"/>
              </a:solidFill>
            </a:endParaRPr>
          </a:p>
          <a:p>
            <a:pPr marL="457200" indent="-457200">
              <a:buFont typeface="Wingdings" pitchFamily="2" charset="2"/>
              <a:buChar char="§"/>
            </a:pPr>
            <a:r>
              <a:rPr lang="ar-EG" sz="2200" b="1" dirty="0" smtClean="0">
                <a:solidFill>
                  <a:schemeClr val="bg1"/>
                </a:solidFill>
              </a:rPr>
              <a:t>تعمل كفواصل بين كل مكتب والآخر, يوجد منه نوعين :</a:t>
            </a:r>
          </a:p>
          <a:p>
            <a:pPr marL="457200" indent="-457200">
              <a:buFont typeface="Arial" pitchFamily="34" charset="0"/>
              <a:buChar char="•"/>
            </a:pPr>
            <a:endParaRPr lang="ar-EG" sz="1000" b="1" dirty="0" smtClean="0">
              <a:solidFill>
                <a:schemeClr val="bg1"/>
              </a:solidFill>
            </a:endParaRPr>
          </a:p>
          <a:p>
            <a:pPr marL="457200" indent="-457200">
              <a:buFont typeface="Arial" pitchFamily="34" charset="0"/>
              <a:buChar char="•"/>
            </a:pPr>
            <a:r>
              <a:rPr lang="ar-EG" sz="2200" b="1" dirty="0" smtClean="0">
                <a:solidFill>
                  <a:schemeClr val="bg1"/>
                </a:solidFill>
              </a:rPr>
              <a:t>(قاطوع ألمونيوم + ألواح جبسية </a:t>
            </a:r>
            <a:r>
              <a:rPr lang="en-US" sz="2200" b="1" dirty="0" smtClean="0">
                <a:solidFill>
                  <a:schemeClr val="bg1"/>
                </a:solidFill>
              </a:rPr>
              <a:t>(gypsum Vinyl)</a:t>
            </a:r>
          </a:p>
          <a:p>
            <a:pPr marL="457200" indent="-457200">
              <a:buFont typeface="Arial" pitchFamily="34" charset="0"/>
              <a:buChar char="•"/>
            </a:pPr>
            <a:endParaRPr lang="en-US" sz="800" b="1" dirty="0" smtClean="0">
              <a:solidFill>
                <a:schemeClr val="bg1"/>
              </a:solidFill>
            </a:endParaRPr>
          </a:p>
          <a:p>
            <a:pPr marL="457200" indent="-457200">
              <a:buFont typeface="Arial" pitchFamily="34" charset="0"/>
              <a:buChar char="•"/>
            </a:pPr>
            <a:r>
              <a:rPr lang="en-US" sz="2200" b="1" dirty="0" smtClean="0">
                <a:solidFill>
                  <a:schemeClr val="bg1"/>
                </a:solidFill>
              </a:rPr>
              <a:t>) </a:t>
            </a:r>
            <a:r>
              <a:rPr lang="ar-EG" sz="2200" b="1" dirty="0" smtClean="0">
                <a:solidFill>
                  <a:schemeClr val="bg1"/>
                </a:solidFill>
              </a:rPr>
              <a:t>قاطوع ألمونيوم + زجاج + ستارة )</a:t>
            </a:r>
          </a:p>
        </p:txBody>
      </p:sp>
      <p:pic>
        <p:nvPicPr>
          <p:cNvPr id="8194" name="Picture 2" descr="C:\Users\Admin\Desktop\todd-openoffice-318.jpg"/>
          <p:cNvPicPr>
            <a:picLocks noChangeAspect="1" noChangeArrowheads="1"/>
          </p:cNvPicPr>
          <p:nvPr/>
        </p:nvPicPr>
        <p:blipFill>
          <a:blip r:embed="rId2" cstate="print"/>
          <a:srcRect/>
          <a:stretch>
            <a:fillRect/>
          </a:stretch>
        </p:blipFill>
        <p:spPr bwMode="auto">
          <a:xfrm>
            <a:off x="820665" y="4149080"/>
            <a:ext cx="3463304" cy="2308870"/>
          </a:xfrm>
          <a:prstGeom prst="rect">
            <a:avLst/>
          </a:prstGeom>
          <a:noFill/>
        </p:spPr>
      </p:pic>
      <p:pic>
        <p:nvPicPr>
          <p:cNvPr id="8195" name="Picture 3" descr="C:\Users\Admin\Desktop\hoteling1.jpg"/>
          <p:cNvPicPr>
            <a:picLocks noChangeAspect="1" noChangeArrowheads="1"/>
          </p:cNvPicPr>
          <p:nvPr/>
        </p:nvPicPr>
        <p:blipFill>
          <a:blip r:embed="rId3" cstate="print"/>
          <a:srcRect t="4500" b="10001"/>
          <a:stretch>
            <a:fillRect/>
          </a:stretch>
        </p:blipFill>
        <p:spPr bwMode="auto">
          <a:xfrm>
            <a:off x="5148064" y="4605799"/>
            <a:ext cx="2810446" cy="1847537"/>
          </a:xfrm>
          <a:prstGeom prst="rect">
            <a:avLst/>
          </a:prstGeom>
          <a:noFill/>
        </p:spPr>
      </p:pic>
      <p:sp>
        <p:nvSpPr>
          <p:cNvPr id="10" name="TextBox 9"/>
          <p:cNvSpPr txBox="1"/>
          <p:nvPr/>
        </p:nvSpPr>
        <p:spPr>
          <a:xfrm>
            <a:off x="5148064" y="6453336"/>
            <a:ext cx="2880320" cy="261610"/>
          </a:xfrm>
          <a:prstGeom prst="rect">
            <a:avLst/>
          </a:prstGeom>
          <a:noFill/>
        </p:spPr>
        <p:txBody>
          <a:bodyPr wrap="square" rtlCol="1">
            <a:spAutoFit/>
          </a:bodyPr>
          <a:lstStyle/>
          <a:p>
            <a:pPr algn="ctr"/>
            <a:r>
              <a:rPr lang="ar-EG" sz="1100" dirty="0" smtClean="0">
                <a:solidFill>
                  <a:schemeClr val="bg1"/>
                </a:solidFill>
              </a:rPr>
              <a:t>مكاتب اداريه مفتوحه</a:t>
            </a:r>
            <a:endParaRPr lang="ar-EG" sz="1100" dirty="0">
              <a:solidFill>
                <a:schemeClr val="bg1"/>
              </a:solidFill>
            </a:endParaRPr>
          </a:p>
        </p:txBody>
      </p:sp>
      <p:sp>
        <p:nvSpPr>
          <p:cNvPr id="11" name="TextBox 10"/>
          <p:cNvSpPr txBox="1"/>
          <p:nvPr/>
        </p:nvSpPr>
        <p:spPr>
          <a:xfrm>
            <a:off x="827584" y="6453336"/>
            <a:ext cx="3456384" cy="261610"/>
          </a:xfrm>
          <a:prstGeom prst="rect">
            <a:avLst/>
          </a:prstGeom>
          <a:noFill/>
        </p:spPr>
        <p:txBody>
          <a:bodyPr wrap="square" rtlCol="1">
            <a:spAutoFit/>
          </a:bodyPr>
          <a:lstStyle/>
          <a:p>
            <a:pPr algn="ctr"/>
            <a:r>
              <a:rPr lang="ar-EG" sz="1100" dirty="0" smtClean="0">
                <a:solidFill>
                  <a:schemeClr val="bg1"/>
                </a:solidFill>
              </a:rPr>
              <a:t>مكاتب اداريه مفتوحه</a:t>
            </a:r>
            <a:endParaRPr lang="ar-EG" sz="1100" dirty="0">
              <a:solidFill>
                <a:schemeClr val="bg1"/>
              </a:solidFill>
            </a:endParaRPr>
          </a:p>
        </p:txBody>
      </p:sp>
      <p:sp>
        <p:nvSpPr>
          <p:cNvPr id="9" name="Rectangle 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123658"/>
          </a:xfrm>
          <a:prstGeom prst="rect">
            <a:avLst/>
          </a:prstGeom>
          <a:noFill/>
        </p:spPr>
        <p:txBody>
          <a:bodyPr wrap="square" rtlCol="1">
            <a:spAutoFit/>
          </a:bodyPr>
          <a:lstStyle/>
          <a:p>
            <a:pPr marL="457200" indent="-457200"/>
            <a:r>
              <a:rPr lang="ar-EG" sz="2400" b="1" dirty="0" smtClean="0">
                <a:solidFill>
                  <a:schemeClr val="bg1"/>
                </a:solidFill>
              </a:rPr>
              <a:t>1-2-القواطيع الجبسية على شاسيه من الألومنيوم:</a:t>
            </a:r>
          </a:p>
          <a:p>
            <a:pPr marL="457200" indent="-457200"/>
            <a:endParaRPr lang="ar-EG" sz="800" b="1" dirty="0" smtClean="0">
              <a:solidFill>
                <a:schemeClr val="bg1"/>
              </a:solidFill>
            </a:endParaRPr>
          </a:p>
          <a:p>
            <a:pPr marL="457200" indent="-457200">
              <a:buFont typeface="Wingdings" pitchFamily="2" charset="2"/>
              <a:buChar char="§"/>
            </a:pPr>
            <a:r>
              <a:rPr lang="ar-EG" sz="2200" b="1" dirty="0" smtClean="0">
                <a:solidFill>
                  <a:schemeClr val="bg1"/>
                </a:solidFill>
              </a:rPr>
              <a:t>(قاطوع ألمونيوم + ألواح جبسية </a:t>
            </a:r>
            <a:r>
              <a:rPr lang="en-US" sz="2200" b="1" dirty="0" smtClean="0">
                <a:solidFill>
                  <a:schemeClr val="bg1"/>
                </a:solidFill>
              </a:rPr>
              <a:t>:gypsum Vinyl))</a:t>
            </a:r>
          </a:p>
          <a:p>
            <a:pPr marL="457200" indent="-457200">
              <a:buFont typeface="Wingdings" pitchFamily="2" charset="2"/>
              <a:buChar char="§"/>
            </a:pPr>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يتكون من قطاع من الألمونيوم يحتوى على قاطوع أو قاطوعين من ألواح الجبس.</a:t>
            </a:r>
          </a:p>
          <a:p>
            <a:pPr marL="457200" indent="-457200">
              <a:buFont typeface="Arial" pitchFamily="34" charset="0"/>
              <a:buChar char="•"/>
            </a:pPr>
            <a:r>
              <a:rPr lang="ar-EG" sz="2200" b="1" dirty="0" smtClean="0">
                <a:solidFill>
                  <a:schemeClr val="bg1"/>
                </a:solidFill>
              </a:rPr>
              <a:t>لا يحتاج لدهان.</a:t>
            </a:r>
          </a:p>
          <a:p>
            <a:pPr marL="457200" indent="-457200">
              <a:buFont typeface="Arial" pitchFamily="34" charset="0"/>
              <a:buChar char="•"/>
            </a:pPr>
            <a:r>
              <a:rPr lang="ar-EG" sz="2200" b="1" dirty="0" smtClean="0">
                <a:solidFill>
                  <a:schemeClr val="bg1"/>
                </a:solidFill>
              </a:rPr>
              <a:t>يصنع الشاسيه من الألمونيوم وليس من الصاج(عازل صوتي للمكان)</a:t>
            </a:r>
          </a:p>
        </p:txBody>
      </p:sp>
      <p:pic>
        <p:nvPicPr>
          <p:cNvPr id="9" name="Picture 3" descr="C:\Users\Admin\Desktop\تجميع القواطيع\جبسيه\leaded_gypsum_board_sheetrock2.gif"/>
          <p:cNvPicPr>
            <a:picLocks noChangeAspect="1" noChangeArrowheads="1"/>
          </p:cNvPicPr>
          <p:nvPr/>
        </p:nvPicPr>
        <p:blipFill>
          <a:blip r:embed="rId2" cstate="print"/>
          <a:srcRect/>
          <a:stretch>
            <a:fillRect/>
          </a:stretch>
        </p:blipFill>
        <p:spPr bwMode="auto">
          <a:xfrm>
            <a:off x="5220072" y="4282808"/>
            <a:ext cx="2736304" cy="2149953"/>
          </a:xfrm>
          <a:prstGeom prst="rect">
            <a:avLst/>
          </a:prstGeom>
          <a:noFill/>
        </p:spPr>
      </p:pic>
      <p:sp>
        <p:nvSpPr>
          <p:cNvPr id="12" name="TextBox 11"/>
          <p:cNvSpPr txBox="1"/>
          <p:nvPr/>
        </p:nvSpPr>
        <p:spPr>
          <a:xfrm>
            <a:off x="5148064" y="6453336"/>
            <a:ext cx="2808312" cy="261610"/>
          </a:xfrm>
          <a:prstGeom prst="rect">
            <a:avLst/>
          </a:prstGeom>
          <a:noFill/>
        </p:spPr>
        <p:txBody>
          <a:bodyPr wrap="square" rtlCol="1">
            <a:spAutoFit/>
          </a:bodyPr>
          <a:lstStyle/>
          <a:p>
            <a:pPr algn="ctr"/>
            <a:r>
              <a:rPr lang="ar-EG" sz="1100" dirty="0" smtClean="0">
                <a:solidFill>
                  <a:schemeClr val="bg1"/>
                </a:solidFill>
              </a:rPr>
              <a:t>يوضح قواطيع جبسيه</a:t>
            </a:r>
            <a:endParaRPr lang="ar-EG" sz="1100" dirty="0">
              <a:solidFill>
                <a:schemeClr val="bg1"/>
              </a:solidFill>
            </a:endParaRPr>
          </a:p>
        </p:txBody>
      </p:sp>
      <p:pic>
        <p:nvPicPr>
          <p:cNvPr id="9218" name="Picture 2" descr="C:\Users\Admin\Desktop\149011_10150328721080580_848125579_15790043_4320742_n.jpg"/>
          <p:cNvPicPr>
            <a:picLocks noChangeAspect="1" noChangeArrowheads="1"/>
          </p:cNvPicPr>
          <p:nvPr/>
        </p:nvPicPr>
        <p:blipFill>
          <a:blip r:embed="rId3" cstate="print"/>
          <a:srcRect/>
          <a:stretch>
            <a:fillRect/>
          </a:stretch>
        </p:blipFill>
        <p:spPr bwMode="auto">
          <a:xfrm>
            <a:off x="1475656" y="4249688"/>
            <a:ext cx="2880320" cy="2160240"/>
          </a:xfrm>
          <a:prstGeom prst="rect">
            <a:avLst/>
          </a:prstGeom>
          <a:noFill/>
        </p:spPr>
      </p:pic>
      <p:sp>
        <p:nvSpPr>
          <p:cNvPr id="13" name="TextBox 12"/>
          <p:cNvSpPr txBox="1"/>
          <p:nvPr/>
        </p:nvSpPr>
        <p:spPr>
          <a:xfrm>
            <a:off x="1475656" y="6453336"/>
            <a:ext cx="2808312" cy="261610"/>
          </a:xfrm>
          <a:prstGeom prst="rect">
            <a:avLst/>
          </a:prstGeom>
          <a:noFill/>
        </p:spPr>
        <p:txBody>
          <a:bodyPr wrap="square" rtlCol="1">
            <a:spAutoFit/>
          </a:bodyPr>
          <a:lstStyle/>
          <a:p>
            <a:pPr algn="ctr"/>
            <a:r>
              <a:rPr lang="ar-EG" sz="1100" dirty="0" smtClean="0">
                <a:solidFill>
                  <a:schemeClr val="bg1"/>
                </a:solidFill>
              </a:rPr>
              <a:t>يوضح الشاسيه الالومنيوم</a:t>
            </a:r>
            <a:endParaRPr lang="ar-EG" sz="1100" dirty="0">
              <a:solidFill>
                <a:schemeClr val="bg1"/>
              </a:solidFill>
            </a:endParaRPr>
          </a:p>
        </p:txBody>
      </p:sp>
      <p:sp>
        <p:nvSpPr>
          <p:cNvPr id="10" name="Rectangle 9"/>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908215"/>
          </a:xfrm>
          <a:prstGeom prst="rect">
            <a:avLst/>
          </a:prstGeom>
          <a:noFill/>
        </p:spPr>
        <p:txBody>
          <a:bodyPr wrap="square" rtlCol="1">
            <a:spAutoFit/>
          </a:bodyPr>
          <a:lstStyle/>
          <a:p>
            <a:pPr marL="457200" indent="-457200"/>
            <a:r>
              <a:rPr lang="ar-EG" sz="2400" b="1" dirty="0" smtClean="0">
                <a:solidFill>
                  <a:schemeClr val="bg1"/>
                </a:solidFill>
              </a:rPr>
              <a:t>1-2-القواطيع الجبسية على شاسيه من الألومنيوم:</a:t>
            </a:r>
          </a:p>
          <a:p>
            <a:pPr marL="457200" indent="-457200"/>
            <a:endParaRPr lang="ar-EG" sz="800" b="1" dirty="0" smtClean="0">
              <a:solidFill>
                <a:schemeClr val="bg1"/>
              </a:solidFill>
            </a:endParaRPr>
          </a:p>
          <a:p>
            <a:pPr marL="457200" indent="-457200">
              <a:buFont typeface="Wingdings" pitchFamily="2" charset="2"/>
              <a:buChar char="§"/>
            </a:pPr>
            <a:r>
              <a:rPr lang="ar-EG" sz="2200" b="1" dirty="0" smtClean="0">
                <a:solidFill>
                  <a:schemeClr val="bg1"/>
                </a:solidFill>
              </a:rPr>
              <a:t>(قاطوع ألمونيوم + زجاج + ستارة ):</a:t>
            </a:r>
          </a:p>
          <a:p>
            <a:pPr marL="457200" indent="-457200">
              <a:buFont typeface="Wingdings" pitchFamily="2" charset="2"/>
              <a:buChar char="§"/>
            </a:pPr>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يتكون القطاع من الألمونيوم وألواح الجبس وزجاج فردي أو مزدوج.</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يوجد بداخل القطاع ستارة.</a:t>
            </a:r>
          </a:p>
        </p:txBody>
      </p:sp>
      <p:sp>
        <p:nvSpPr>
          <p:cNvPr id="12" name="TextBox 11"/>
          <p:cNvSpPr txBox="1"/>
          <p:nvPr/>
        </p:nvSpPr>
        <p:spPr>
          <a:xfrm>
            <a:off x="4932040" y="6453336"/>
            <a:ext cx="3168352" cy="261610"/>
          </a:xfrm>
          <a:prstGeom prst="rect">
            <a:avLst/>
          </a:prstGeom>
          <a:noFill/>
        </p:spPr>
        <p:txBody>
          <a:bodyPr wrap="square" rtlCol="1">
            <a:spAutoFit/>
          </a:bodyPr>
          <a:lstStyle/>
          <a:p>
            <a:pPr algn="ctr"/>
            <a:r>
              <a:rPr lang="ar-EG" sz="1100" dirty="0" smtClean="0">
                <a:solidFill>
                  <a:schemeClr val="bg1"/>
                </a:solidFill>
              </a:rPr>
              <a:t>يوضح قواطيع جبسيه</a:t>
            </a:r>
            <a:endParaRPr lang="ar-EG" sz="1100" dirty="0">
              <a:solidFill>
                <a:schemeClr val="bg1"/>
              </a:solidFill>
            </a:endParaRPr>
          </a:p>
        </p:txBody>
      </p:sp>
      <p:sp>
        <p:nvSpPr>
          <p:cNvPr id="13" name="TextBox 12"/>
          <p:cNvSpPr txBox="1"/>
          <p:nvPr/>
        </p:nvSpPr>
        <p:spPr>
          <a:xfrm>
            <a:off x="1187624" y="6453336"/>
            <a:ext cx="2808312" cy="261610"/>
          </a:xfrm>
          <a:prstGeom prst="rect">
            <a:avLst/>
          </a:prstGeom>
          <a:noFill/>
        </p:spPr>
        <p:txBody>
          <a:bodyPr wrap="square" rtlCol="1">
            <a:spAutoFit/>
          </a:bodyPr>
          <a:lstStyle/>
          <a:p>
            <a:pPr algn="ctr"/>
            <a:r>
              <a:rPr lang="ar-EG" sz="1100" dirty="0" smtClean="0">
                <a:solidFill>
                  <a:schemeClr val="bg1"/>
                </a:solidFill>
              </a:rPr>
              <a:t>قواطيع جبسيه في مكتب اداري</a:t>
            </a:r>
            <a:endParaRPr lang="ar-EG" sz="1100" dirty="0">
              <a:solidFill>
                <a:schemeClr val="bg1"/>
              </a:solidFill>
            </a:endParaRPr>
          </a:p>
        </p:txBody>
      </p:sp>
      <p:pic>
        <p:nvPicPr>
          <p:cNvPr id="8" name="Picture 3" descr="C:\Users\Admin\Desktop\تجميع القواطيع\جبسيه\10.jpg"/>
          <p:cNvPicPr>
            <a:picLocks noChangeAspect="1" noChangeArrowheads="1"/>
          </p:cNvPicPr>
          <p:nvPr/>
        </p:nvPicPr>
        <p:blipFill>
          <a:blip r:embed="rId2" cstate="print"/>
          <a:srcRect/>
          <a:stretch>
            <a:fillRect/>
          </a:stretch>
        </p:blipFill>
        <p:spPr bwMode="auto">
          <a:xfrm>
            <a:off x="1187624" y="4117657"/>
            <a:ext cx="2880320" cy="2349011"/>
          </a:xfrm>
          <a:prstGeom prst="rect">
            <a:avLst/>
          </a:prstGeom>
          <a:noFill/>
        </p:spPr>
      </p:pic>
      <p:pic>
        <p:nvPicPr>
          <p:cNvPr id="10" name="Picture 4" descr="C:\Users\Admin\Desktop\تجميع القواطيع\جبسيه\8.jpg"/>
          <p:cNvPicPr>
            <a:picLocks noChangeAspect="1" noChangeArrowheads="1"/>
          </p:cNvPicPr>
          <p:nvPr/>
        </p:nvPicPr>
        <p:blipFill>
          <a:blip r:embed="rId3" cstate="print"/>
          <a:srcRect/>
          <a:stretch>
            <a:fillRect/>
          </a:stretch>
        </p:blipFill>
        <p:spPr bwMode="auto">
          <a:xfrm>
            <a:off x="4932040" y="4137676"/>
            <a:ext cx="3240360" cy="2331300"/>
          </a:xfrm>
          <a:prstGeom prst="rect">
            <a:avLst/>
          </a:prstGeom>
          <a:noFill/>
        </p:spPr>
      </p:pic>
      <p:sp>
        <p:nvSpPr>
          <p:cNvPr id="11" name="Rectangle 10"/>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446550"/>
          </a:xfrm>
          <a:prstGeom prst="rect">
            <a:avLst/>
          </a:prstGeom>
          <a:noFill/>
        </p:spPr>
        <p:txBody>
          <a:bodyPr wrap="square" rtlCol="1">
            <a:spAutoFit/>
          </a:bodyPr>
          <a:lstStyle/>
          <a:p>
            <a:pPr marL="457200" indent="-457200"/>
            <a:r>
              <a:rPr lang="ar-EG" sz="2400" b="1" dirty="0" smtClean="0">
                <a:solidFill>
                  <a:schemeClr val="bg1"/>
                </a:solidFill>
              </a:rPr>
              <a:t>2-1-الألواح الجبسيه العاديه:</a:t>
            </a:r>
          </a:p>
          <a:p>
            <a:pPr marL="457200" indent="-457200"/>
            <a:endParaRPr lang="ar-EG" sz="1200" b="1" dirty="0" smtClean="0">
              <a:solidFill>
                <a:schemeClr val="bg1"/>
              </a:solidFill>
            </a:endParaRPr>
          </a:p>
          <a:p>
            <a:pPr marL="457200" indent="-457200">
              <a:buFont typeface="Arial" pitchFamily="34" charset="0"/>
              <a:buChar char="•"/>
            </a:pPr>
            <a:r>
              <a:rPr lang="ar-EG" sz="2200" b="1" dirty="0" smtClean="0">
                <a:solidFill>
                  <a:schemeClr val="bg1"/>
                </a:solidFill>
              </a:rPr>
              <a:t>مغلف بطبقة كرتون باللون الأبيض من أحد الوجوه ليكون جاهز للدهان.</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يستعمل للجدران الداخليه ما عدا المناطق التي يتواجد فيها رطوبة عالية.</a:t>
            </a:r>
          </a:p>
        </p:txBody>
      </p:sp>
      <p:sp>
        <p:nvSpPr>
          <p:cNvPr id="12" name="TextBox 11"/>
          <p:cNvSpPr txBox="1"/>
          <p:nvPr/>
        </p:nvSpPr>
        <p:spPr>
          <a:xfrm>
            <a:off x="4932040" y="6381328"/>
            <a:ext cx="3168352" cy="261610"/>
          </a:xfrm>
          <a:prstGeom prst="rect">
            <a:avLst/>
          </a:prstGeom>
          <a:noFill/>
        </p:spPr>
        <p:txBody>
          <a:bodyPr wrap="square" rtlCol="1">
            <a:spAutoFit/>
          </a:bodyPr>
          <a:lstStyle/>
          <a:p>
            <a:pPr algn="ctr"/>
            <a:r>
              <a:rPr lang="ar-EG" sz="1100" dirty="0" smtClean="0">
                <a:solidFill>
                  <a:schemeClr val="bg1"/>
                </a:solidFill>
              </a:rPr>
              <a:t>يوضح الألواح الجبسيه العاديه</a:t>
            </a:r>
            <a:endParaRPr lang="ar-EG" sz="1100" dirty="0">
              <a:solidFill>
                <a:schemeClr val="bg1"/>
              </a:solidFill>
            </a:endParaRPr>
          </a:p>
        </p:txBody>
      </p:sp>
      <p:sp>
        <p:nvSpPr>
          <p:cNvPr id="13" name="TextBox 12"/>
          <p:cNvSpPr txBox="1"/>
          <p:nvPr/>
        </p:nvSpPr>
        <p:spPr>
          <a:xfrm>
            <a:off x="899592" y="6335742"/>
            <a:ext cx="2808312" cy="261610"/>
          </a:xfrm>
          <a:prstGeom prst="rect">
            <a:avLst/>
          </a:prstGeom>
          <a:noFill/>
        </p:spPr>
        <p:txBody>
          <a:bodyPr wrap="square" rtlCol="1">
            <a:spAutoFit/>
          </a:bodyPr>
          <a:lstStyle/>
          <a:p>
            <a:pPr algn="ctr"/>
            <a:r>
              <a:rPr lang="ar-EG" sz="1100" smtClean="0">
                <a:solidFill>
                  <a:schemeClr val="bg1"/>
                </a:solidFill>
              </a:rPr>
              <a:t>الالواح الجبسيه العاديه</a:t>
            </a:r>
            <a:endParaRPr lang="ar-EG" sz="1100" dirty="0">
              <a:solidFill>
                <a:schemeClr val="bg1"/>
              </a:solidFill>
            </a:endParaRPr>
          </a:p>
        </p:txBody>
      </p:sp>
      <p:pic>
        <p:nvPicPr>
          <p:cNvPr id="10242" name="Picture 2" descr="C:\Users\Admin\Desktop\Untitlfed.png"/>
          <p:cNvPicPr>
            <a:picLocks noChangeAspect="1" noChangeArrowheads="1"/>
          </p:cNvPicPr>
          <p:nvPr/>
        </p:nvPicPr>
        <p:blipFill>
          <a:blip r:embed="rId2" cstate="print"/>
          <a:srcRect/>
          <a:stretch>
            <a:fillRect/>
          </a:stretch>
        </p:blipFill>
        <p:spPr bwMode="auto">
          <a:xfrm>
            <a:off x="4355975" y="4077072"/>
            <a:ext cx="4335871" cy="2088232"/>
          </a:xfrm>
          <a:prstGeom prst="rect">
            <a:avLst/>
          </a:prstGeom>
          <a:noFill/>
        </p:spPr>
      </p:pic>
      <p:pic>
        <p:nvPicPr>
          <p:cNvPr id="9" name="Picture 4" descr="003"/>
          <p:cNvPicPr>
            <a:picLocks noChangeAspect="1" noChangeArrowheads="1"/>
          </p:cNvPicPr>
          <p:nvPr/>
        </p:nvPicPr>
        <p:blipFill>
          <a:blip r:embed="rId3" cstate="print"/>
          <a:stretch>
            <a:fillRect/>
          </a:stretch>
        </p:blipFill>
        <p:spPr bwMode="auto">
          <a:xfrm>
            <a:off x="395536" y="3688989"/>
            <a:ext cx="3679530" cy="2556249"/>
          </a:xfrm>
          <a:prstGeom prst="rect">
            <a:avLst/>
          </a:prstGeom>
          <a:noFill/>
          <a:ln>
            <a:noFill/>
          </a:ln>
        </p:spPr>
      </p:pic>
      <p:sp>
        <p:nvSpPr>
          <p:cNvPr id="10" name="Rectangle 9"/>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446550"/>
          </a:xfrm>
          <a:prstGeom prst="rect">
            <a:avLst/>
          </a:prstGeom>
          <a:noFill/>
        </p:spPr>
        <p:txBody>
          <a:bodyPr wrap="square" rtlCol="1">
            <a:spAutoFit/>
          </a:bodyPr>
          <a:lstStyle/>
          <a:p>
            <a:pPr marL="457200" indent="-457200"/>
            <a:r>
              <a:rPr lang="ar-EG" sz="2400" b="1" dirty="0" smtClean="0">
                <a:solidFill>
                  <a:schemeClr val="bg1"/>
                </a:solidFill>
              </a:rPr>
              <a:t>2-2-الألواح الجبسيه المقاومه للحريق:</a:t>
            </a:r>
          </a:p>
          <a:p>
            <a:pPr marL="457200" indent="-457200"/>
            <a:endParaRPr lang="ar-EG" sz="1200" b="1" dirty="0" smtClean="0">
              <a:solidFill>
                <a:schemeClr val="bg1"/>
              </a:solidFill>
            </a:endParaRPr>
          </a:p>
          <a:p>
            <a:pPr marL="457200" indent="-457200">
              <a:buFont typeface="Arial" pitchFamily="34" charset="0"/>
              <a:buChar char="•"/>
            </a:pPr>
            <a:r>
              <a:rPr lang="ar-EG" sz="2200" b="1" dirty="0" smtClean="0">
                <a:solidFill>
                  <a:schemeClr val="bg1"/>
                </a:solidFill>
              </a:rPr>
              <a:t>مغلف بطبقة كرتون مثل الجبسوم بورد العادي . </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يستخدم في الجدران ويمكن أستعماله بالأسقف .</a:t>
            </a:r>
          </a:p>
        </p:txBody>
      </p:sp>
      <p:sp>
        <p:nvSpPr>
          <p:cNvPr id="12" name="TextBox 11"/>
          <p:cNvSpPr txBox="1"/>
          <p:nvPr/>
        </p:nvSpPr>
        <p:spPr>
          <a:xfrm>
            <a:off x="4932040" y="6381328"/>
            <a:ext cx="3168352" cy="261610"/>
          </a:xfrm>
          <a:prstGeom prst="rect">
            <a:avLst/>
          </a:prstGeom>
          <a:noFill/>
        </p:spPr>
        <p:txBody>
          <a:bodyPr wrap="square" rtlCol="1">
            <a:spAutoFit/>
          </a:bodyPr>
          <a:lstStyle/>
          <a:p>
            <a:pPr algn="ctr"/>
            <a:r>
              <a:rPr lang="ar-EG" sz="1100" dirty="0" smtClean="0">
                <a:solidFill>
                  <a:schemeClr val="bg1"/>
                </a:solidFill>
              </a:rPr>
              <a:t>يوضح الألواح الجبسيه المقاومه للحريق</a:t>
            </a:r>
            <a:endParaRPr lang="ar-EG" sz="1100" dirty="0">
              <a:solidFill>
                <a:schemeClr val="bg1"/>
              </a:solidFill>
            </a:endParaRPr>
          </a:p>
        </p:txBody>
      </p:sp>
      <p:sp>
        <p:nvSpPr>
          <p:cNvPr id="13" name="TextBox 12"/>
          <p:cNvSpPr txBox="1"/>
          <p:nvPr/>
        </p:nvSpPr>
        <p:spPr>
          <a:xfrm>
            <a:off x="755576" y="6335742"/>
            <a:ext cx="2808312" cy="261610"/>
          </a:xfrm>
          <a:prstGeom prst="rect">
            <a:avLst/>
          </a:prstGeom>
          <a:noFill/>
        </p:spPr>
        <p:txBody>
          <a:bodyPr wrap="square" rtlCol="1">
            <a:spAutoFit/>
          </a:bodyPr>
          <a:lstStyle/>
          <a:p>
            <a:pPr algn="ctr"/>
            <a:r>
              <a:rPr lang="ar-EG" sz="1100" dirty="0" smtClean="0">
                <a:solidFill>
                  <a:schemeClr val="bg1"/>
                </a:solidFill>
              </a:rPr>
              <a:t>الالواح الجبسيه المقاومه للحريق</a:t>
            </a:r>
            <a:endParaRPr lang="ar-EG" sz="1100" dirty="0">
              <a:solidFill>
                <a:schemeClr val="bg1"/>
              </a:solidFill>
            </a:endParaRPr>
          </a:p>
        </p:txBody>
      </p:sp>
      <p:pic>
        <p:nvPicPr>
          <p:cNvPr id="11266" name="Picture 2" descr="C:\Users\Admin\Desktop\Untitlfed.png"/>
          <p:cNvPicPr>
            <a:picLocks noChangeAspect="1" noChangeArrowheads="1"/>
          </p:cNvPicPr>
          <p:nvPr/>
        </p:nvPicPr>
        <p:blipFill>
          <a:blip r:embed="rId2" cstate="print"/>
          <a:srcRect/>
          <a:stretch>
            <a:fillRect/>
          </a:stretch>
        </p:blipFill>
        <p:spPr bwMode="auto">
          <a:xfrm>
            <a:off x="3995936" y="4006147"/>
            <a:ext cx="4693890" cy="2188129"/>
          </a:xfrm>
          <a:prstGeom prst="rect">
            <a:avLst/>
          </a:prstGeom>
          <a:noFill/>
        </p:spPr>
      </p:pic>
      <p:pic>
        <p:nvPicPr>
          <p:cNvPr id="10" name="Picture 3" descr="C:\Users\Admin\Desktop\تجميع القواطيع\جبسيه\fire-s10.jpg"/>
          <p:cNvPicPr>
            <a:picLocks noChangeAspect="1" noChangeArrowheads="1"/>
          </p:cNvPicPr>
          <p:nvPr/>
        </p:nvPicPr>
        <p:blipFill>
          <a:blip r:embed="rId3" cstate="print"/>
          <a:srcRect/>
          <a:stretch>
            <a:fillRect/>
          </a:stretch>
        </p:blipFill>
        <p:spPr bwMode="auto">
          <a:xfrm>
            <a:off x="683568" y="3212976"/>
            <a:ext cx="2938602" cy="2962300"/>
          </a:xfrm>
          <a:prstGeom prst="rect">
            <a:avLst/>
          </a:prstGeom>
          <a:noFill/>
        </p:spPr>
      </p:pic>
      <p:sp>
        <p:nvSpPr>
          <p:cNvPr id="9" name="Rectangle 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908215"/>
          </a:xfrm>
          <a:prstGeom prst="rect">
            <a:avLst/>
          </a:prstGeom>
          <a:noFill/>
        </p:spPr>
        <p:txBody>
          <a:bodyPr wrap="square" rtlCol="1">
            <a:spAutoFit/>
          </a:bodyPr>
          <a:lstStyle/>
          <a:p>
            <a:pPr marL="457200" indent="-457200"/>
            <a:r>
              <a:rPr lang="ar-EG" sz="2400" b="1" dirty="0" smtClean="0">
                <a:solidFill>
                  <a:schemeClr val="bg1"/>
                </a:solidFill>
              </a:rPr>
              <a:t>2-2-الألواح الجبسيه المقاومه للحريق و الرطوبه :</a:t>
            </a:r>
          </a:p>
          <a:p>
            <a:pPr marL="457200" indent="-457200"/>
            <a:endParaRPr lang="ar-EG" sz="1200" b="1" dirty="0" smtClean="0">
              <a:solidFill>
                <a:schemeClr val="bg1"/>
              </a:solidFill>
            </a:endParaRPr>
          </a:p>
          <a:p>
            <a:pPr marL="457200" indent="-457200">
              <a:buFont typeface="Arial" pitchFamily="34" charset="0"/>
              <a:buChar char="•"/>
            </a:pPr>
            <a:r>
              <a:rPr lang="ar-EG" sz="2200" b="1" dirty="0" smtClean="0">
                <a:solidFill>
                  <a:schemeClr val="bg1"/>
                </a:solidFill>
              </a:rPr>
              <a:t>من أفضل الأنواع .. حيث انه مغلف بطبقة من الكرتون المقوى والقلب الجبسي يحتوي على نسبة من السيليكون والفيبر جلاس.</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يستعمل بالحمامات والمطابخ والمناطق التي تعاني من رطوبة كبيرة .</a:t>
            </a:r>
          </a:p>
        </p:txBody>
      </p:sp>
      <p:sp>
        <p:nvSpPr>
          <p:cNvPr id="12" name="TextBox 11"/>
          <p:cNvSpPr txBox="1"/>
          <p:nvPr/>
        </p:nvSpPr>
        <p:spPr>
          <a:xfrm>
            <a:off x="4067944" y="6381328"/>
            <a:ext cx="4608512" cy="261610"/>
          </a:xfrm>
          <a:prstGeom prst="rect">
            <a:avLst/>
          </a:prstGeom>
          <a:noFill/>
        </p:spPr>
        <p:txBody>
          <a:bodyPr wrap="square" rtlCol="1">
            <a:spAutoFit/>
          </a:bodyPr>
          <a:lstStyle/>
          <a:p>
            <a:pPr algn="ctr"/>
            <a:r>
              <a:rPr lang="ar-EG" sz="1100" dirty="0" smtClean="0">
                <a:solidFill>
                  <a:schemeClr val="bg1"/>
                </a:solidFill>
              </a:rPr>
              <a:t>يوضح الألواح الجبسيه المقاومه للحريق و الرطوبه</a:t>
            </a:r>
            <a:endParaRPr lang="ar-EG" sz="1100" dirty="0">
              <a:solidFill>
                <a:schemeClr val="bg1"/>
              </a:solidFill>
            </a:endParaRPr>
          </a:p>
        </p:txBody>
      </p:sp>
      <p:sp>
        <p:nvSpPr>
          <p:cNvPr id="13" name="TextBox 12"/>
          <p:cNvSpPr txBox="1"/>
          <p:nvPr/>
        </p:nvSpPr>
        <p:spPr>
          <a:xfrm>
            <a:off x="755576" y="6335742"/>
            <a:ext cx="2808312" cy="261610"/>
          </a:xfrm>
          <a:prstGeom prst="rect">
            <a:avLst/>
          </a:prstGeom>
          <a:noFill/>
        </p:spPr>
        <p:txBody>
          <a:bodyPr wrap="square" rtlCol="1">
            <a:spAutoFit/>
          </a:bodyPr>
          <a:lstStyle/>
          <a:p>
            <a:pPr algn="ctr"/>
            <a:r>
              <a:rPr lang="ar-EG" sz="1100" dirty="0" smtClean="0">
                <a:solidFill>
                  <a:schemeClr val="bg1"/>
                </a:solidFill>
              </a:rPr>
              <a:t>الالواح الجبسيه المقاومه للحريق و الرطوبه</a:t>
            </a:r>
            <a:endParaRPr lang="ar-EG" sz="1100" dirty="0">
              <a:solidFill>
                <a:schemeClr val="bg1"/>
              </a:solidFill>
            </a:endParaRPr>
          </a:p>
        </p:txBody>
      </p:sp>
      <p:pic>
        <p:nvPicPr>
          <p:cNvPr id="12290" name="Picture 2" descr="C:\Users\Admin\Desktop\Untitlfed.png"/>
          <p:cNvPicPr>
            <a:picLocks noChangeAspect="1" noChangeArrowheads="1"/>
          </p:cNvPicPr>
          <p:nvPr/>
        </p:nvPicPr>
        <p:blipFill>
          <a:blip r:embed="rId3" cstate="print"/>
          <a:srcRect/>
          <a:stretch>
            <a:fillRect/>
          </a:stretch>
        </p:blipFill>
        <p:spPr bwMode="auto">
          <a:xfrm>
            <a:off x="3995936" y="4162515"/>
            <a:ext cx="4645124" cy="2002789"/>
          </a:xfrm>
          <a:prstGeom prst="rect">
            <a:avLst/>
          </a:prstGeom>
          <a:noFill/>
        </p:spPr>
      </p:pic>
      <p:pic>
        <p:nvPicPr>
          <p:cNvPr id="12291" name="Picture 3" descr="C:\Users\Admin\Desktop\Toilet-Partition_Spec-Rite_Floor-Supported_Headrail.jpg"/>
          <p:cNvPicPr>
            <a:picLocks noChangeAspect="1" noChangeArrowheads="1"/>
          </p:cNvPicPr>
          <p:nvPr/>
        </p:nvPicPr>
        <p:blipFill>
          <a:blip r:embed="rId4" cstate="print"/>
          <a:srcRect l="24475" t="6781" r="34266"/>
          <a:stretch>
            <a:fillRect/>
          </a:stretch>
        </p:blipFill>
        <p:spPr bwMode="auto">
          <a:xfrm>
            <a:off x="1221950" y="4149080"/>
            <a:ext cx="1837882" cy="2141113"/>
          </a:xfrm>
          <a:prstGeom prst="rect">
            <a:avLst/>
          </a:prstGeom>
          <a:noFill/>
        </p:spPr>
      </p:pic>
      <p:sp>
        <p:nvSpPr>
          <p:cNvPr id="9" name="Rectangle 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661993"/>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الأبعـــــــــــاد:</a:t>
            </a:r>
          </a:p>
          <a:p>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عرض الالواح 120 سم.</a:t>
            </a:r>
          </a:p>
          <a:p>
            <a:pPr marL="457200" indent="-457200">
              <a:buFont typeface="Arial" pitchFamily="34" charset="0"/>
              <a:buChar char="•"/>
            </a:pPr>
            <a:r>
              <a:rPr lang="ar-EG" sz="2200" b="1" dirty="0" smtClean="0">
                <a:solidFill>
                  <a:schemeClr val="bg1"/>
                </a:solidFill>
              </a:rPr>
              <a:t>الصاج سمك (6 مم ) للحوائط حتى ارتفاع (350 سم ) وسمك   ( 8 مم ) للارتفاعات الأكثر من ذلك .</a:t>
            </a:r>
          </a:p>
        </p:txBody>
      </p:sp>
      <p:grpSp>
        <p:nvGrpSpPr>
          <p:cNvPr id="25" name="Group 24"/>
          <p:cNvGrpSpPr/>
          <p:nvPr/>
        </p:nvGrpSpPr>
        <p:grpSpPr>
          <a:xfrm>
            <a:off x="467544" y="4509120"/>
            <a:ext cx="4368486" cy="1872208"/>
            <a:chOff x="2051719" y="3994777"/>
            <a:chExt cx="5400601" cy="2314543"/>
          </a:xfrm>
        </p:grpSpPr>
        <p:pic>
          <p:nvPicPr>
            <p:cNvPr id="1026" name="Picture 2" descr="C:\Users\Admin\Desktop\1.jpg"/>
            <p:cNvPicPr>
              <a:picLocks noChangeAspect="1" noChangeArrowheads="1"/>
            </p:cNvPicPr>
            <p:nvPr/>
          </p:nvPicPr>
          <p:blipFill>
            <a:blip r:embed="rId2" cstate="print"/>
            <a:srcRect l="17668" t="3440" r="49049" b="78181"/>
            <a:stretch>
              <a:fillRect/>
            </a:stretch>
          </p:blipFill>
          <p:spPr bwMode="auto">
            <a:xfrm>
              <a:off x="2051719" y="3994777"/>
              <a:ext cx="5400601" cy="2314543"/>
            </a:xfrm>
            <a:prstGeom prst="rect">
              <a:avLst/>
            </a:prstGeom>
            <a:noFill/>
          </p:spPr>
        </p:pic>
        <p:cxnSp>
          <p:nvCxnSpPr>
            <p:cNvPr id="16" name="Straight Connector 15"/>
            <p:cNvCxnSpPr/>
            <p:nvPr/>
          </p:nvCxnSpPr>
          <p:spPr>
            <a:xfrm>
              <a:off x="4427984" y="4869160"/>
              <a:ext cx="0" cy="144016"/>
            </a:xfrm>
            <a:prstGeom prst="line">
              <a:avLst/>
            </a:prstGeom>
          </p:spPr>
          <p:style>
            <a:lnRef idx="2">
              <a:schemeClr val="accent6"/>
            </a:lnRef>
            <a:fillRef idx="0">
              <a:schemeClr val="accent6"/>
            </a:fillRef>
            <a:effectRef idx="1">
              <a:schemeClr val="accent6"/>
            </a:effectRef>
            <a:fontRef idx="minor">
              <a:schemeClr val="tx1"/>
            </a:fontRef>
          </p:style>
        </p:cxnSp>
        <p:sp>
          <p:nvSpPr>
            <p:cNvPr id="24" name="TextBox 23"/>
            <p:cNvSpPr txBox="1"/>
            <p:nvPr/>
          </p:nvSpPr>
          <p:spPr>
            <a:xfrm>
              <a:off x="2957410" y="4732400"/>
              <a:ext cx="1372492" cy="369333"/>
            </a:xfrm>
            <a:prstGeom prst="rect">
              <a:avLst/>
            </a:prstGeom>
            <a:noFill/>
          </p:spPr>
          <p:txBody>
            <a:bodyPr wrap="none" rtlCol="1">
              <a:spAutoFit/>
            </a:bodyPr>
            <a:lstStyle/>
            <a:p>
              <a:r>
                <a:rPr lang="ar-EG" b="1" dirty="0" smtClean="0"/>
                <a:t>12.5 – 15 مم</a:t>
              </a:r>
              <a:endParaRPr lang="ar-EG" b="1" dirty="0"/>
            </a:p>
          </p:txBody>
        </p:sp>
      </p:grpSp>
      <p:pic>
        <p:nvPicPr>
          <p:cNvPr id="1027" name="Picture 3" descr="C:\Users\Admin\Desktop\drydwall-4.jpg"/>
          <p:cNvPicPr>
            <a:picLocks noChangeAspect="1" noChangeArrowheads="1"/>
          </p:cNvPicPr>
          <p:nvPr/>
        </p:nvPicPr>
        <p:blipFill>
          <a:blip r:embed="rId3" cstate="print"/>
          <a:srcRect l="26089" t="54328" r="19954" b="2453"/>
          <a:stretch>
            <a:fillRect/>
          </a:stretch>
        </p:blipFill>
        <p:spPr bwMode="auto">
          <a:xfrm>
            <a:off x="5357542" y="3797151"/>
            <a:ext cx="3030882" cy="2656185"/>
          </a:xfrm>
          <a:prstGeom prst="rect">
            <a:avLst/>
          </a:prstGeom>
          <a:noFill/>
        </p:spPr>
      </p:pic>
      <p:sp>
        <p:nvSpPr>
          <p:cNvPr id="26" name="TextBox 25"/>
          <p:cNvSpPr txBox="1"/>
          <p:nvPr/>
        </p:nvSpPr>
        <p:spPr>
          <a:xfrm>
            <a:off x="5364088" y="6453336"/>
            <a:ext cx="3024336" cy="261610"/>
          </a:xfrm>
          <a:prstGeom prst="rect">
            <a:avLst/>
          </a:prstGeom>
          <a:noFill/>
        </p:spPr>
        <p:txBody>
          <a:bodyPr wrap="square" rtlCol="1">
            <a:spAutoFit/>
          </a:bodyPr>
          <a:lstStyle/>
          <a:p>
            <a:pPr algn="ctr"/>
            <a:r>
              <a:rPr lang="ar-EG" sz="1100" dirty="0" smtClean="0">
                <a:solidFill>
                  <a:schemeClr val="bg1"/>
                </a:solidFill>
              </a:rPr>
              <a:t>الصاج المعدني</a:t>
            </a:r>
            <a:endParaRPr lang="ar-EG" sz="1100" dirty="0">
              <a:solidFill>
                <a:schemeClr val="bg1"/>
              </a:solidFill>
            </a:endParaRPr>
          </a:p>
        </p:txBody>
      </p:sp>
      <p:sp>
        <p:nvSpPr>
          <p:cNvPr id="27" name="TextBox 26"/>
          <p:cNvSpPr txBox="1"/>
          <p:nvPr/>
        </p:nvSpPr>
        <p:spPr>
          <a:xfrm>
            <a:off x="467544" y="6381328"/>
            <a:ext cx="4392488" cy="261610"/>
          </a:xfrm>
          <a:prstGeom prst="rect">
            <a:avLst/>
          </a:prstGeom>
          <a:noFill/>
        </p:spPr>
        <p:txBody>
          <a:bodyPr wrap="square" rtlCol="1">
            <a:spAutoFit/>
          </a:bodyPr>
          <a:lstStyle/>
          <a:p>
            <a:pPr algn="ctr"/>
            <a:r>
              <a:rPr lang="ar-EG" sz="1100" dirty="0" smtClean="0">
                <a:solidFill>
                  <a:schemeClr val="bg1"/>
                </a:solidFill>
              </a:rPr>
              <a:t>مسقط افقي للقواطيع الجبسيه</a:t>
            </a:r>
            <a:endParaRPr lang="ar-EG" sz="1100" dirty="0">
              <a:solidFill>
                <a:schemeClr val="bg1"/>
              </a:solidFill>
            </a:endParaRPr>
          </a:p>
        </p:txBody>
      </p:sp>
      <p:sp>
        <p:nvSpPr>
          <p:cNvPr id="29" name="Rectangle 2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0" name="Rectangle 2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1955" y="2046265"/>
            <a:ext cx="8839201" cy="954107"/>
          </a:xfrm>
          <a:prstGeom prst="rect">
            <a:avLst/>
          </a:prstGeom>
          <a:noFill/>
        </p:spPr>
        <p:txBody>
          <a:bodyPr wrap="square" rtlCol="1">
            <a:spAutoFit/>
          </a:bodyPr>
          <a:lstStyle/>
          <a:p>
            <a:pPr marL="342900" indent="-342900">
              <a:buFont typeface="Wingdings" pitchFamily="2" charset="2"/>
              <a:buChar char="§"/>
            </a:pPr>
            <a:r>
              <a:rPr lang="ar-EG" sz="2400" b="1" u="sng" dirty="0" err="1" smtClean="0">
                <a:solidFill>
                  <a:schemeClr val="bg1"/>
                </a:solidFill>
              </a:rPr>
              <a:t>القواطيع</a:t>
            </a:r>
            <a:r>
              <a:rPr lang="ar-EG" sz="2400" b="1" u="sng" dirty="0" smtClean="0">
                <a:solidFill>
                  <a:schemeClr val="bg1"/>
                </a:solidFill>
              </a:rPr>
              <a:t> :</a:t>
            </a:r>
          </a:p>
          <a:p>
            <a:endParaRPr lang="en-US" sz="1200" b="1" u="sng" dirty="0" smtClean="0">
              <a:solidFill>
                <a:schemeClr val="bg1"/>
              </a:solidFill>
            </a:endParaRPr>
          </a:p>
          <a:p>
            <a:pPr marL="457200" indent="-457200">
              <a:buFont typeface="+mj-lt"/>
              <a:buAutoNum type="arabicPeriod"/>
            </a:pPr>
            <a:endParaRPr lang="ar-EG" sz="2000" b="1" u="sng" dirty="0">
              <a:solidFill>
                <a:schemeClr val="bg1"/>
              </a:solidFill>
            </a:endParaRPr>
          </a:p>
        </p:txBody>
      </p:sp>
      <p:sp>
        <p:nvSpPr>
          <p:cNvPr id="8" name="TextBox 7"/>
          <p:cNvSpPr txBox="1"/>
          <p:nvPr/>
        </p:nvSpPr>
        <p:spPr>
          <a:xfrm>
            <a:off x="395536" y="2643182"/>
            <a:ext cx="8280920" cy="2000548"/>
          </a:xfrm>
          <a:prstGeom prst="rect">
            <a:avLst/>
          </a:prstGeom>
          <a:noFill/>
        </p:spPr>
        <p:txBody>
          <a:bodyPr wrap="square" rtlCol="1">
            <a:spAutoFit/>
          </a:bodyPr>
          <a:lstStyle/>
          <a:p>
            <a:pPr>
              <a:buFont typeface="Arial" pitchFamily="34" charset="0"/>
              <a:buChar char="•"/>
            </a:pPr>
            <a:r>
              <a:rPr lang="ar-EG" sz="2400" b="1" dirty="0" smtClean="0">
                <a:solidFill>
                  <a:schemeClr val="bg1"/>
                </a:solidFill>
              </a:rPr>
              <a:t>قواطيع خفيفه الوزن تستخدم في تقسيم المساحات مع امكانيه العزل الصوتي والحراري.</a:t>
            </a:r>
          </a:p>
          <a:p>
            <a:endParaRPr lang="en-US" sz="800" b="1" dirty="0" smtClean="0">
              <a:solidFill>
                <a:schemeClr val="bg1"/>
              </a:solidFill>
            </a:endParaRPr>
          </a:p>
          <a:p>
            <a:pPr>
              <a:buFont typeface="Arial" pitchFamily="34" charset="0"/>
              <a:buChar char="•"/>
            </a:pPr>
            <a:r>
              <a:rPr lang="ar-SA" sz="2400" b="1" dirty="0" smtClean="0">
                <a:solidFill>
                  <a:schemeClr val="bg1"/>
                </a:solidFill>
              </a:rPr>
              <a:t>تعمل على تحديد وتكوين وتحسين الفراغات الداخلية وتجعلها مناسبة لاحتياجاتنا</a:t>
            </a:r>
            <a:r>
              <a:rPr lang="ar-EG" sz="2400" b="1" dirty="0" smtClean="0">
                <a:solidFill>
                  <a:schemeClr val="bg1"/>
                </a:solidFill>
              </a:rPr>
              <a:t> والوظيفه المرجوه و</a:t>
            </a:r>
            <a:r>
              <a:rPr lang="ar-SA" sz="2400" b="1" dirty="0" smtClean="0">
                <a:solidFill>
                  <a:schemeClr val="bg1"/>
                </a:solidFill>
              </a:rPr>
              <a:t> على شكل وهيئة الفراغ .</a:t>
            </a:r>
            <a:endParaRPr lang="ar-EG" sz="2400" b="1" dirty="0" smtClean="0">
              <a:solidFill>
                <a:schemeClr val="bg1"/>
              </a:solidFill>
            </a:endParaRPr>
          </a:p>
          <a:p>
            <a:endParaRPr lang="ar-EG" sz="2000" dirty="0">
              <a:solidFill>
                <a:schemeClr val="bg1"/>
              </a:solidFill>
            </a:endParaRPr>
          </a:p>
        </p:txBody>
      </p:sp>
      <p:pic>
        <p:nvPicPr>
          <p:cNvPr id="3" name="Picture 2"/>
          <p:cNvPicPr>
            <a:picLocks noChangeAspect="1" noChangeArrowheads="1"/>
          </p:cNvPicPr>
          <p:nvPr/>
        </p:nvPicPr>
        <p:blipFill>
          <a:blip r:embed="rId2" cstate="print"/>
          <a:stretch>
            <a:fillRect/>
          </a:stretch>
        </p:blipFill>
        <p:spPr bwMode="auto">
          <a:xfrm>
            <a:off x="1259632" y="4372422"/>
            <a:ext cx="3024336" cy="2112762"/>
          </a:xfrm>
          <a:prstGeom prst="rect">
            <a:avLst/>
          </a:prstGeom>
          <a:noFill/>
          <a:ln>
            <a:noFill/>
          </a:ln>
        </p:spPr>
      </p:pic>
      <p:sp>
        <p:nvSpPr>
          <p:cNvPr id="1028" name="AutoShape 4" descr="http://modeartegypt.jeeran.com/6.jpg"/>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EG"/>
          </a:p>
        </p:txBody>
      </p:sp>
      <p:pic>
        <p:nvPicPr>
          <p:cNvPr id="1029" name="Picture 5" descr="D:\Mahmoud awd\draft2\6.jpg"/>
          <p:cNvPicPr>
            <a:picLocks noChangeAspect="1" noChangeArrowheads="1"/>
          </p:cNvPicPr>
          <p:nvPr/>
        </p:nvPicPr>
        <p:blipFill>
          <a:blip r:embed="rId3" cstate="print"/>
          <a:srcRect b="8138"/>
          <a:stretch>
            <a:fillRect/>
          </a:stretch>
        </p:blipFill>
        <p:spPr bwMode="auto">
          <a:xfrm>
            <a:off x="5172716" y="4365104"/>
            <a:ext cx="2351612" cy="2160240"/>
          </a:xfrm>
          <a:prstGeom prst="rect">
            <a:avLst/>
          </a:prstGeom>
          <a:noFill/>
          <a:ln>
            <a:noFill/>
          </a:ln>
        </p:spPr>
      </p:pic>
      <p:sp>
        <p:nvSpPr>
          <p:cNvPr id="9" name="TextBox 8"/>
          <p:cNvSpPr txBox="1"/>
          <p:nvPr/>
        </p:nvSpPr>
        <p:spPr>
          <a:xfrm>
            <a:off x="1187624" y="6453336"/>
            <a:ext cx="6408712" cy="261610"/>
          </a:xfrm>
          <a:prstGeom prst="rect">
            <a:avLst/>
          </a:prstGeom>
          <a:noFill/>
        </p:spPr>
        <p:txBody>
          <a:bodyPr wrap="square" rtlCol="1">
            <a:spAutoFit/>
          </a:bodyPr>
          <a:lstStyle/>
          <a:p>
            <a:pPr algn="ctr"/>
            <a:r>
              <a:rPr lang="ar-EG" sz="1100" dirty="0" smtClean="0">
                <a:solidFill>
                  <a:schemeClr val="bg1"/>
                </a:solidFill>
              </a:rPr>
              <a:t>مكاتب اداريه</a:t>
            </a:r>
            <a:endParaRPr lang="ar-EG" sz="1100" dirty="0">
              <a:solidFill>
                <a:schemeClr val="bg1"/>
              </a:solidFill>
            </a:endParaRPr>
          </a:p>
        </p:txBody>
      </p:sp>
      <p:sp>
        <p:nvSpPr>
          <p:cNvPr id="10" name="Rectangle 9"/>
          <p:cNvSpPr/>
          <p:nvPr/>
        </p:nvSpPr>
        <p:spPr>
          <a:xfrm>
            <a:off x="7524328" y="764704"/>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1661993"/>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الأبعـــــــــــاد:</a:t>
            </a:r>
          </a:p>
          <a:p>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يمكن عمل الألواح مزدوجة من كل جهة في حالة الرغبة في زيادة مقاومة القواطع للحريق , و في حالة الحوائط العالية والتي يبلغ ارتفاعها أكثر من 5 أمتار . </a:t>
            </a:r>
          </a:p>
          <a:p>
            <a:pPr marL="457200" indent="-457200">
              <a:buFont typeface="Arial" pitchFamily="34" charset="0"/>
              <a:buChar char="•"/>
            </a:pPr>
            <a:endParaRPr lang="ar-EG" sz="2200" b="1" dirty="0" smtClean="0">
              <a:solidFill>
                <a:schemeClr val="bg1"/>
              </a:solidFill>
            </a:endParaRPr>
          </a:p>
        </p:txBody>
      </p:sp>
      <p:pic>
        <p:nvPicPr>
          <p:cNvPr id="2050" name="Picture 2" descr="C:\Users\Admin\Desktop\1.jpg"/>
          <p:cNvPicPr>
            <a:picLocks noChangeAspect="1" noChangeArrowheads="1"/>
          </p:cNvPicPr>
          <p:nvPr/>
        </p:nvPicPr>
        <p:blipFill>
          <a:blip r:embed="rId2" cstate="print"/>
          <a:srcRect l="58957" t="52451" r="7761" b="27945"/>
          <a:stretch>
            <a:fillRect/>
          </a:stretch>
        </p:blipFill>
        <p:spPr bwMode="auto">
          <a:xfrm>
            <a:off x="467543" y="4077072"/>
            <a:ext cx="3937937" cy="1800200"/>
          </a:xfrm>
          <a:prstGeom prst="rect">
            <a:avLst/>
          </a:prstGeom>
          <a:noFill/>
        </p:spPr>
      </p:pic>
      <p:pic>
        <p:nvPicPr>
          <p:cNvPr id="10" name="Picture 2" descr="C:\Users\Admin\Desktop\1.jpg"/>
          <p:cNvPicPr>
            <a:picLocks noChangeAspect="1" noChangeArrowheads="1"/>
          </p:cNvPicPr>
          <p:nvPr/>
        </p:nvPicPr>
        <p:blipFill>
          <a:blip r:embed="rId2" cstate="print"/>
          <a:srcRect l="58957" t="76014" r="7761" b="4425"/>
          <a:stretch>
            <a:fillRect/>
          </a:stretch>
        </p:blipFill>
        <p:spPr bwMode="auto">
          <a:xfrm>
            <a:off x="4644008" y="4077072"/>
            <a:ext cx="4032448" cy="1839362"/>
          </a:xfrm>
          <a:prstGeom prst="rect">
            <a:avLst/>
          </a:prstGeom>
          <a:noFill/>
        </p:spPr>
      </p:pic>
      <p:sp>
        <p:nvSpPr>
          <p:cNvPr id="11" name="TextBox 10"/>
          <p:cNvSpPr txBox="1"/>
          <p:nvPr/>
        </p:nvSpPr>
        <p:spPr>
          <a:xfrm>
            <a:off x="395536" y="5877272"/>
            <a:ext cx="8280920" cy="261610"/>
          </a:xfrm>
          <a:prstGeom prst="rect">
            <a:avLst/>
          </a:prstGeom>
          <a:noFill/>
        </p:spPr>
        <p:txBody>
          <a:bodyPr wrap="square" rtlCol="1">
            <a:spAutoFit/>
          </a:bodyPr>
          <a:lstStyle/>
          <a:p>
            <a:pPr algn="ctr"/>
            <a:r>
              <a:rPr lang="ar-EG" sz="1100" b="1" dirty="0" smtClean="0">
                <a:solidFill>
                  <a:schemeClr val="bg1"/>
                </a:solidFill>
              </a:rPr>
              <a:t>قواطيع جبسيه ذات الواح مزدوجه</a:t>
            </a:r>
            <a:endParaRPr lang="ar-EG" sz="1100" b="1" dirty="0">
              <a:solidFill>
                <a:schemeClr val="bg1"/>
              </a:solidFill>
            </a:endParaRPr>
          </a:p>
        </p:txBody>
      </p:sp>
      <p:sp>
        <p:nvSpPr>
          <p:cNvPr id="13" name="Rectangle 12"/>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131840" y="2514957"/>
            <a:ext cx="5508104" cy="4370427"/>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تستخدم الحوائط  الجبسية الداخلية في تقسيم الفراغ</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ar-EG" sz="2200" dirty="0" smtClean="0">
                <a:solidFill>
                  <a:schemeClr val="bg1"/>
                </a:solidFill>
              </a:rPr>
              <a:t> </a:t>
            </a:r>
            <a:r>
              <a:rPr lang="en-US" sz="2200" dirty="0" smtClean="0">
                <a:solidFill>
                  <a:schemeClr val="bg1"/>
                </a:solidFill>
              </a:rPr>
              <a:t>   </a:t>
            </a:r>
            <a:r>
              <a:rPr lang="ar-EG" sz="2200" dirty="0" smtClean="0">
                <a:solidFill>
                  <a:schemeClr val="bg1"/>
                </a:solidFill>
              </a:rPr>
              <a:t>والمساحات المفتوحة.</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 تتكون من شاسيه معدني مصنوع من الصاج المجلفن</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en-US" sz="2200" dirty="0" smtClean="0">
                <a:solidFill>
                  <a:schemeClr val="bg1"/>
                </a:solidFill>
              </a:rPr>
              <a:t> </a:t>
            </a:r>
            <a:r>
              <a:rPr lang="ar-EG" sz="2200" dirty="0" smtClean="0">
                <a:solidFill>
                  <a:schemeClr val="bg1"/>
                </a:solidFill>
              </a:rPr>
              <a:t> </a:t>
            </a:r>
            <a:r>
              <a:rPr lang="en-US" sz="2200" dirty="0" smtClean="0">
                <a:solidFill>
                  <a:schemeClr val="bg1"/>
                </a:solidFill>
              </a:rPr>
              <a:t>  </a:t>
            </a:r>
            <a:r>
              <a:rPr lang="ar-EG" sz="2200" dirty="0" smtClean="0">
                <a:solidFill>
                  <a:schemeClr val="bg1"/>
                </a:solidFill>
              </a:rPr>
              <a:t>يثبت</a:t>
            </a:r>
            <a:r>
              <a:rPr lang="en-US" sz="2200" dirty="0" smtClean="0">
                <a:solidFill>
                  <a:schemeClr val="bg1"/>
                </a:solidFill>
              </a:rPr>
              <a:t> </a:t>
            </a:r>
            <a:r>
              <a:rPr lang="ar-EG" sz="2200" dirty="0" smtClean="0">
                <a:solidFill>
                  <a:schemeClr val="bg1"/>
                </a:solidFill>
              </a:rPr>
              <a:t>علية ألواح من الجبس من الوجهين مكونة الحائط.</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تعطي للمكان اتساع وتقليل للأحمال على المبنى نظراً</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en-US" sz="2200" dirty="0" smtClean="0">
                <a:solidFill>
                  <a:schemeClr val="bg1"/>
                </a:solidFill>
              </a:rPr>
              <a:t>   </a:t>
            </a:r>
            <a:r>
              <a:rPr lang="ar-EG" sz="2200" dirty="0" smtClean="0">
                <a:solidFill>
                  <a:schemeClr val="bg1"/>
                </a:solidFill>
              </a:rPr>
              <a:t> لخفة</a:t>
            </a:r>
            <a:r>
              <a:rPr lang="en-US" sz="2200" dirty="0" smtClean="0">
                <a:solidFill>
                  <a:schemeClr val="bg1"/>
                </a:solidFill>
              </a:rPr>
              <a:t> </a:t>
            </a:r>
            <a:r>
              <a:rPr lang="ar-EG" sz="2200" dirty="0" smtClean="0">
                <a:solidFill>
                  <a:schemeClr val="bg1"/>
                </a:solidFill>
              </a:rPr>
              <a:t>وزنها عكس الطوب والأسمنت وخلافه. </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
                <a:srgbClr val="1F3752">
                  <a:lumMod val="20000"/>
                  <a:lumOff val="80000"/>
                </a:srgbClr>
              </a:buClr>
              <a:buSzTx/>
              <a:buFont typeface="Arial" pitchFamily="34" charset="0"/>
              <a:buChar char="•"/>
              <a:tabLst/>
              <a:defRPr/>
            </a:pPr>
            <a:r>
              <a:rPr lang="en-US" sz="2200" dirty="0" smtClean="0">
                <a:solidFill>
                  <a:schemeClr val="bg1"/>
                </a:solidFill>
              </a:rPr>
              <a:t>   </a:t>
            </a:r>
            <a:r>
              <a:rPr lang="ar-EG" sz="2200" dirty="0" smtClean="0">
                <a:solidFill>
                  <a:schemeClr val="bg1"/>
                </a:solidFill>
              </a:rPr>
              <a:t>يكثر استخدامها فى الفنادق وفى المبانى الادارية وغالبا</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
                <a:srgbClr val="1F3752">
                  <a:lumMod val="20000"/>
                  <a:lumOff val="80000"/>
                </a:srgbClr>
              </a:buClr>
              <a:buSzTx/>
              <a:tabLst/>
              <a:defRPr/>
            </a:pPr>
            <a:r>
              <a:rPr lang="en-US" sz="2200" dirty="0" smtClean="0">
                <a:solidFill>
                  <a:schemeClr val="bg1"/>
                </a:solidFill>
              </a:rPr>
              <a:t> </a:t>
            </a:r>
            <a:r>
              <a:rPr lang="ar-EG" sz="2200" dirty="0" smtClean="0">
                <a:solidFill>
                  <a:schemeClr val="bg1"/>
                </a:solidFill>
              </a:rPr>
              <a:t> </a:t>
            </a:r>
            <a:r>
              <a:rPr lang="en-US" sz="2200" dirty="0" smtClean="0">
                <a:solidFill>
                  <a:schemeClr val="bg1"/>
                </a:solidFill>
              </a:rPr>
              <a:t>  </a:t>
            </a:r>
            <a:r>
              <a:rPr lang="ar-EG" sz="2200" dirty="0" smtClean="0">
                <a:solidFill>
                  <a:schemeClr val="bg1"/>
                </a:solidFill>
              </a:rPr>
              <a:t>تكون ثابتة فى الفنادق وغير ثابتة فى المبانى الادارية.</a:t>
            </a:r>
          </a:p>
          <a:p>
            <a:pPr marL="0" marR="0" lvl="0" indent="0" defTabSz="914400" eaLnBrk="1" fontAlgn="auto" latinLnBrk="0" hangingPunct="1">
              <a:lnSpc>
                <a:spcPct val="100000"/>
              </a:lnSpc>
              <a:spcBef>
                <a:spcPts val="0"/>
              </a:spcBef>
              <a:spcAft>
                <a:spcPts val="0"/>
              </a:spcAft>
              <a:buClrTx/>
              <a:buSzTx/>
              <a:buFontTx/>
              <a:buNone/>
              <a:tabLst/>
              <a:defRPr/>
            </a:pPr>
            <a:r>
              <a:rPr kumimoji="0" lang="ar-EG" sz="2400" b="0" i="0" u="none" strike="noStrike" kern="0" cap="none" spc="0" normalizeH="0" baseline="0" noProof="0" dirty="0" smtClean="0">
                <a:ln>
                  <a:noFill/>
                </a:ln>
                <a:solidFill>
                  <a:srgbClr val="1F3752">
                    <a:lumMod val="20000"/>
                    <a:lumOff val="80000"/>
                  </a:srgbClr>
                </a:solidFill>
                <a:effectLst/>
                <a:uLnTx/>
                <a:uFillTx/>
              </a:rPr>
              <a:t/>
            </a:r>
            <a:br>
              <a:rPr kumimoji="0" lang="ar-EG" sz="2400" b="0" i="0" u="none" strike="noStrike" kern="0" cap="none" spc="0" normalizeH="0" baseline="0" noProof="0" dirty="0" smtClean="0">
                <a:ln>
                  <a:noFill/>
                </a:ln>
                <a:solidFill>
                  <a:srgbClr val="1F3752">
                    <a:lumMod val="20000"/>
                    <a:lumOff val="80000"/>
                  </a:srgbClr>
                </a:solidFill>
                <a:effectLst/>
                <a:uLnTx/>
                <a:uFillTx/>
              </a:rPr>
            </a:br>
            <a:r>
              <a:rPr kumimoji="0" lang="ar-EG" sz="2400" b="0" i="0" u="none" strike="noStrike" kern="0" cap="none" spc="0" normalizeH="0" baseline="0" noProof="0" dirty="0" smtClean="0">
                <a:ln>
                  <a:noFill/>
                </a:ln>
                <a:solidFill>
                  <a:srgbClr val="1F3752">
                    <a:lumMod val="20000"/>
                    <a:lumOff val="80000"/>
                  </a:srgbClr>
                </a:solidFill>
                <a:effectLst/>
                <a:uLnTx/>
                <a:uFillTx/>
              </a:rPr>
              <a:t/>
            </a:r>
            <a:br>
              <a:rPr kumimoji="0" lang="ar-EG" sz="2400" b="0" i="0" u="none" strike="noStrike" kern="0" cap="none" spc="0" normalizeH="0" baseline="0" noProof="0" dirty="0" smtClean="0">
                <a:ln>
                  <a:noFill/>
                </a:ln>
                <a:solidFill>
                  <a:srgbClr val="1F3752">
                    <a:lumMod val="20000"/>
                    <a:lumOff val="80000"/>
                  </a:srgbClr>
                </a:solidFill>
                <a:effectLst/>
                <a:uLnTx/>
                <a:uFillTx/>
              </a:rPr>
            </a:br>
            <a:endParaRPr kumimoji="0" lang="en-US" sz="2400" b="0" i="0" u="none" strike="noStrike" kern="0" cap="none" spc="0" normalizeH="0" baseline="0" noProof="0" dirty="0" smtClean="0">
              <a:ln>
                <a:noFill/>
              </a:ln>
              <a:solidFill>
                <a:srgbClr val="1F3752">
                  <a:lumMod val="20000"/>
                  <a:lumOff val="80000"/>
                </a:srgbClr>
              </a:solidFill>
              <a:effectLst/>
              <a:uLnTx/>
              <a:uFillTx/>
            </a:endParaRPr>
          </a:p>
        </p:txBody>
      </p:sp>
      <p:sp>
        <p:nvSpPr>
          <p:cNvPr id="7" name="Rectangle 6"/>
          <p:cNvSpPr>
            <a:spLocks noChangeArrowheads="1"/>
          </p:cNvSpPr>
          <p:nvPr/>
        </p:nvSpPr>
        <p:spPr bwMode="auto">
          <a:xfrm>
            <a:off x="6660232"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-3</a:t>
            </a:r>
            <a:r>
              <a:rPr lang="ar-EG" sz="2400" b="1" dirty="0" smtClean="0">
                <a:solidFill>
                  <a:schemeClr val="bg1"/>
                </a:solidFill>
              </a:rPr>
              <a:t>الاستخدام</a:t>
            </a:r>
            <a:endParaRPr lang="en-US" sz="2400" b="1" dirty="0" smtClean="0">
              <a:solidFill>
                <a:schemeClr val="bg1"/>
              </a:solidFill>
            </a:endParaRPr>
          </a:p>
        </p:txBody>
      </p:sp>
      <p:pic>
        <p:nvPicPr>
          <p:cNvPr id="13" name="Picture 2" descr="C:\Users\FUJITSU\Desktop\New folder (4)\GYPSUM%20PARTITION%20WITH%20CEILING[1].jpg"/>
          <p:cNvPicPr>
            <a:picLocks noChangeAspect="1" noChangeArrowheads="1"/>
          </p:cNvPicPr>
          <p:nvPr/>
        </p:nvPicPr>
        <p:blipFill>
          <a:blip r:embed="rId2" cstate="print"/>
          <a:srcRect/>
          <a:stretch>
            <a:fillRect/>
          </a:stretch>
        </p:blipFill>
        <p:spPr bwMode="auto">
          <a:xfrm>
            <a:off x="348358" y="4365104"/>
            <a:ext cx="2711474" cy="2016224"/>
          </a:xfrm>
          <a:prstGeom prst="rect">
            <a:avLst/>
          </a:prstGeom>
          <a:noFill/>
        </p:spPr>
      </p:pic>
      <p:pic>
        <p:nvPicPr>
          <p:cNvPr id="14" name="Picture 2" descr="D:\عمارة\بحث القواطيع\القواطيع الجبسية\bjm.gif"/>
          <p:cNvPicPr>
            <a:picLocks noChangeAspect="1" noChangeArrowheads="1"/>
          </p:cNvPicPr>
          <p:nvPr/>
        </p:nvPicPr>
        <p:blipFill>
          <a:blip r:embed="rId3" cstate="print"/>
          <a:srcRect/>
          <a:stretch>
            <a:fillRect/>
          </a:stretch>
        </p:blipFill>
        <p:spPr bwMode="auto">
          <a:xfrm>
            <a:off x="348358" y="2060848"/>
            <a:ext cx="2664296" cy="1918293"/>
          </a:xfrm>
          <a:prstGeom prst="rect">
            <a:avLst/>
          </a:prstGeom>
          <a:ln w="88900" cap="sq" cmpd="thickThin">
            <a:noFill/>
            <a:prstDash val="solid"/>
            <a:miter lim="800000"/>
          </a:ln>
          <a:effectLst/>
        </p:spPr>
      </p:pic>
      <p:sp>
        <p:nvSpPr>
          <p:cNvPr id="15" name="TextBox 14"/>
          <p:cNvSpPr txBox="1"/>
          <p:nvPr/>
        </p:nvSpPr>
        <p:spPr>
          <a:xfrm>
            <a:off x="107504" y="4016097"/>
            <a:ext cx="2915816"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200" b="1" i="0" u="none" strike="noStrike" kern="0" cap="none" spc="0" normalizeH="0" baseline="0" noProof="0" dirty="0" smtClean="0">
                <a:ln>
                  <a:noFill/>
                </a:ln>
                <a:solidFill>
                  <a:schemeClr val="bg1"/>
                </a:solidFill>
                <a:effectLst/>
                <a:uLnTx/>
                <a:uFillTx/>
              </a:rPr>
              <a:t>القواطيع الجبسية في الفنادق.</a:t>
            </a:r>
            <a:endParaRPr kumimoji="0" lang="en-US" sz="1200" b="1" i="0" u="none" strike="noStrike" kern="0" cap="none" spc="0" normalizeH="0" baseline="0" noProof="0" dirty="0">
              <a:ln>
                <a:noFill/>
              </a:ln>
              <a:solidFill>
                <a:schemeClr val="bg1"/>
              </a:solidFill>
              <a:effectLst/>
              <a:uLnTx/>
              <a:uFillTx/>
            </a:endParaRPr>
          </a:p>
        </p:txBody>
      </p:sp>
      <p:sp>
        <p:nvSpPr>
          <p:cNvPr id="16" name="TextBox 15"/>
          <p:cNvSpPr txBox="1"/>
          <p:nvPr/>
        </p:nvSpPr>
        <p:spPr>
          <a:xfrm>
            <a:off x="251520" y="6392361"/>
            <a:ext cx="280831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200" b="1" i="0" u="none" strike="noStrike" kern="0" cap="none" spc="0" normalizeH="0" baseline="0" noProof="0" dirty="0" smtClean="0">
                <a:ln>
                  <a:noFill/>
                </a:ln>
                <a:solidFill>
                  <a:schemeClr val="bg1"/>
                </a:solidFill>
                <a:effectLst/>
                <a:uLnTx/>
                <a:uFillTx/>
              </a:rPr>
              <a:t>القواطيع الجبسية في مكتب اداري</a:t>
            </a:r>
            <a:endParaRPr kumimoji="0" lang="en-US" sz="1200" b="1" i="0" u="none" strike="noStrike" kern="0" cap="none" spc="0" normalizeH="0" baseline="0" noProof="0" dirty="0">
              <a:ln>
                <a:noFill/>
              </a:ln>
              <a:solidFill>
                <a:schemeClr val="bg1"/>
              </a:solidFill>
              <a:effectLst/>
              <a:uLnTx/>
              <a:uFillTx/>
            </a:endParaRPr>
          </a:p>
        </p:txBody>
      </p:sp>
      <p:sp>
        <p:nvSpPr>
          <p:cNvPr id="10" name="Rectangle 9"/>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a:spLocks noChangeArrowheads="1"/>
          </p:cNvSpPr>
          <p:nvPr/>
        </p:nvSpPr>
        <p:spPr bwMode="auto">
          <a:xfrm>
            <a:off x="6660232"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en-US" sz="2400" b="1" dirty="0" smtClean="0">
                <a:solidFill>
                  <a:schemeClr val="bg1"/>
                </a:solidFill>
              </a:rPr>
              <a:t>-3</a:t>
            </a:r>
            <a:r>
              <a:rPr lang="ar-EG" sz="2400" b="1" dirty="0" smtClean="0">
                <a:solidFill>
                  <a:schemeClr val="bg1"/>
                </a:solidFill>
              </a:rPr>
              <a:t>الاستخدام</a:t>
            </a:r>
            <a:endParaRPr lang="en-US" sz="2400" b="1" dirty="0" smtClean="0">
              <a:solidFill>
                <a:schemeClr val="bg1"/>
              </a:solidFill>
            </a:endParaRPr>
          </a:p>
        </p:txBody>
      </p:sp>
      <p:sp>
        <p:nvSpPr>
          <p:cNvPr id="4" name="Rectangle 3"/>
          <p:cNvSpPr/>
          <p:nvPr/>
        </p:nvSpPr>
        <p:spPr>
          <a:xfrm>
            <a:off x="3059832" y="2532960"/>
            <a:ext cx="5652120" cy="3416320"/>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تستخدم لخفض تكلفة أساسات المباني الضخمة.</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سريعة التنفيذ ونظيفة.</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ar-EG" sz="2200" dirty="0" smtClean="0">
                <a:solidFill>
                  <a:schemeClr val="bg1"/>
                </a:solidFill>
              </a:rPr>
              <a:t> </a:t>
            </a:r>
            <a:r>
              <a:rPr lang="en-US" sz="2200" dirty="0" smtClean="0">
                <a:solidFill>
                  <a:schemeClr val="bg1"/>
                </a:solidFill>
              </a:rPr>
              <a:t>  </a:t>
            </a:r>
            <a:r>
              <a:rPr lang="ar-EG" sz="2200" dirty="0" smtClean="0">
                <a:solidFill>
                  <a:schemeClr val="bg1"/>
                </a:solidFill>
              </a:rPr>
              <a:t>تقبل جميع الدهانات ويمكن تركيب الخدمات داخلها سواء</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en-US" sz="2200" dirty="0" smtClean="0">
                <a:solidFill>
                  <a:schemeClr val="bg1"/>
                </a:solidFill>
              </a:rPr>
              <a:t>   </a:t>
            </a:r>
            <a:r>
              <a:rPr lang="ar-EG" sz="2200" dirty="0" smtClean="0">
                <a:solidFill>
                  <a:schemeClr val="bg1"/>
                </a:solidFill>
              </a:rPr>
              <a:t> كهرباء أو مياه .</a:t>
            </a:r>
          </a:p>
          <a:p>
            <a:pPr marL="0" marR="0" lvl="0" indent="0" defTabSz="914400" eaLnBrk="1" fontAlgn="auto" latinLnBrk="0" hangingPunct="1">
              <a:lnSpc>
                <a:spcPct val="100000"/>
              </a:lnSpc>
              <a:spcBef>
                <a:spcPts val="0"/>
              </a:spcBef>
              <a:spcAft>
                <a:spcPts val="0"/>
              </a:spcAft>
              <a:buClrTx/>
              <a:buSzTx/>
              <a:buFontTx/>
              <a:buNone/>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تستخدم لمنع انتقال الصوت وذلك بملىء الفراغ بالعزل</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en-US" sz="2200" dirty="0" smtClean="0">
                <a:solidFill>
                  <a:schemeClr val="bg1"/>
                </a:solidFill>
              </a:rPr>
              <a:t>   </a:t>
            </a:r>
            <a:r>
              <a:rPr lang="ar-EG" sz="2200" dirty="0" smtClean="0">
                <a:solidFill>
                  <a:schemeClr val="bg1"/>
                </a:solidFill>
              </a:rPr>
              <a:t> المناسب.</a:t>
            </a: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endParaRPr lang="ar-EG" sz="10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 typeface="Arial" pitchFamily="34" charset="0"/>
              <a:buChar char="•"/>
              <a:tabLst/>
              <a:defRPr/>
            </a:pPr>
            <a:r>
              <a:rPr lang="en-US" sz="2200" dirty="0" smtClean="0">
                <a:solidFill>
                  <a:schemeClr val="bg1"/>
                </a:solidFill>
              </a:rPr>
              <a:t>   </a:t>
            </a:r>
            <a:r>
              <a:rPr lang="ar-EG" sz="2200" dirty="0" smtClean="0">
                <a:solidFill>
                  <a:schemeClr val="bg1"/>
                </a:solidFill>
              </a:rPr>
              <a:t>مقاومة الحريق والرطوبة حيث يمكن استخدامها داخل</a:t>
            </a:r>
            <a:endParaRPr 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tabLst/>
              <a:defRPr/>
            </a:pPr>
            <a:r>
              <a:rPr lang="en-US" sz="2200" dirty="0" smtClean="0">
                <a:solidFill>
                  <a:schemeClr val="bg1"/>
                </a:solidFill>
              </a:rPr>
              <a:t> </a:t>
            </a:r>
            <a:r>
              <a:rPr lang="ar-EG" sz="2200" dirty="0" smtClean="0">
                <a:solidFill>
                  <a:schemeClr val="bg1"/>
                </a:solidFill>
              </a:rPr>
              <a:t> </a:t>
            </a:r>
            <a:r>
              <a:rPr lang="en-US" sz="2200" dirty="0" smtClean="0">
                <a:solidFill>
                  <a:schemeClr val="bg1"/>
                </a:solidFill>
              </a:rPr>
              <a:t>  </a:t>
            </a:r>
            <a:r>
              <a:rPr lang="ar-EG" sz="2200" dirty="0" smtClean="0">
                <a:solidFill>
                  <a:schemeClr val="bg1"/>
                </a:solidFill>
              </a:rPr>
              <a:t>الحمامات.</a:t>
            </a:r>
            <a:endParaRPr lang="en-US" sz="2200" dirty="0">
              <a:solidFill>
                <a:schemeClr val="bg1"/>
              </a:solidFill>
            </a:endParaRPr>
          </a:p>
        </p:txBody>
      </p:sp>
      <p:pic>
        <p:nvPicPr>
          <p:cNvPr id="8" name="Picture 2" descr="C:\Users\FUJITSU\Desktop\New folder (4)\yfmy$1118141959[1].jpg"/>
          <p:cNvPicPr>
            <a:picLocks noChangeAspect="1" noChangeArrowheads="1"/>
          </p:cNvPicPr>
          <p:nvPr/>
        </p:nvPicPr>
        <p:blipFill>
          <a:blip r:embed="rId2" cstate="print"/>
          <a:srcRect t="14300" b="14301"/>
          <a:stretch>
            <a:fillRect/>
          </a:stretch>
        </p:blipFill>
        <p:spPr bwMode="auto">
          <a:xfrm>
            <a:off x="422920" y="2082334"/>
            <a:ext cx="2780928" cy="1985555"/>
          </a:xfrm>
          <a:prstGeom prst="rect">
            <a:avLst/>
          </a:prstGeom>
          <a:noFill/>
        </p:spPr>
      </p:pic>
      <p:pic>
        <p:nvPicPr>
          <p:cNvPr id="9" name="Picture 2" descr="C:\Users\Admin\Desktop\تجميع القواطيع\جبسيه\modular-partition-250x250.jpg"/>
          <p:cNvPicPr>
            <a:picLocks noChangeAspect="1" noChangeArrowheads="1"/>
          </p:cNvPicPr>
          <p:nvPr/>
        </p:nvPicPr>
        <p:blipFill>
          <a:blip r:embed="rId3" cstate="print"/>
          <a:srcRect/>
          <a:stretch>
            <a:fillRect/>
          </a:stretch>
        </p:blipFill>
        <p:spPr bwMode="auto">
          <a:xfrm>
            <a:off x="422920" y="4386590"/>
            <a:ext cx="2736304" cy="2059459"/>
          </a:xfrm>
          <a:prstGeom prst="rect">
            <a:avLst/>
          </a:prstGeom>
          <a:noFill/>
        </p:spPr>
      </p:pic>
      <p:sp>
        <p:nvSpPr>
          <p:cNvPr id="10" name="TextBox 9"/>
          <p:cNvSpPr txBox="1"/>
          <p:nvPr/>
        </p:nvSpPr>
        <p:spPr>
          <a:xfrm>
            <a:off x="514722" y="4088105"/>
            <a:ext cx="2627784"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القواطيع الجبسية في الحمامات</a:t>
            </a:r>
            <a:endParaRPr lang="en-US" sz="1200" b="1" kern="0" dirty="0">
              <a:solidFill>
                <a:schemeClr val="bg1"/>
              </a:solidFill>
            </a:endParaRPr>
          </a:p>
        </p:txBody>
      </p:sp>
      <p:sp>
        <p:nvSpPr>
          <p:cNvPr id="11" name="TextBox 10"/>
          <p:cNvSpPr txBox="1"/>
          <p:nvPr/>
        </p:nvSpPr>
        <p:spPr>
          <a:xfrm>
            <a:off x="251520" y="6464369"/>
            <a:ext cx="280831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ar-EG" sz="1200" b="1" i="0" u="none" strike="noStrike" kern="0" cap="none" spc="0" normalizeH="0" baseline="0" noProof="0" dirty="0" smtClean="0">
                <a:ln>
                  <a:noFill/>
                </a:ln>
                <a:solidFill>
                  <a:schemeClr val="bg1"/>
                </a:solidFill>
                <a:effectLst/>
                <a:uLnTx/>
                <a:uFillTx/>
              </a:rPr>
              <a:t>القواطيع الجبسية في مكتب اداري</a:t>
            </a:r>
            <a:endParaRPr kumimoji="0" lang="en-US" sz="1200" b="1" i="0" u="none" strike="noStrike" kern="0" cap="none" spc="0" normalizeH="0" baseline="0" noProof="0" dirty="0">
              <a:ln>
                <a:noFill/>
              </a:ln>
              <a:solidFill>
                <a:schemeClr val="bg1"/>
              </a:solidFill>
              <a:effectLst/>
              <a:uLnTx/>
              <a:uFillTx/>
            </a:endParaRPr>
          </a:p>
        </p:txBody>
      </p:sp>
      <p:sp>
        <p:nvSpPr>
          <p:cNvPr id="14" name="Rectangle 13"/>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756592" y="2227684"/>
            <a:ext cx="9591451" cy="2857500"/>
          </a:xfrm>
          <a:prstGeom prst="roundRect">
            <a:avLst/>
          </a:prstGeom>
          <a:noFill/>
          <a:ln w="50800" cap="flat" cmpd="sng" algn="ctr">
            <a:noFill/>
            <a:prstDash val="solid"/>
          </a:ln>
          <a:effectLst/>
        </p:spPr>
        <p:txBody>
          <a:bodyPr rtlCol="1" anchor="ctr"/>
          <a:lstStyle/>
          <a:p>
            <a:pPr marL="0" marR="0" lvl="0" indent="0" defTabSz="914400" eaLnBrk="1" fontAlgn="auto" latinLnBrk="0" hangingPunct="1">
              <a:lnSpc>
                <a:spcPct val="100000"/>
              </a:lnSpc>
              <a:spcBef>
                <a:spcPts val="0"/>
              </a:spcBef>
              <a:spcAft>
                <a:spcPts val="0"/>
              </a:spcAft>
              <a:buClr>
                <a:srgbClr val="6600CC"/>
              </a:buClr>
              <a:buSzTx/>
              <a:buFontTx/>
              <a:buNone/>
              <a:tabLst/>
              <a:defRPr/>
            </a:pPr>
            <a:r>
              <a:rPr kumimoji="0" lang="ar-EG" sz="2000" b="1" i="0" u="none"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rPr>
              <a:t> </a:t>
            </a:r>
          </a:p>
          <a:p>
            <a:pPr marL="0" marR="0" lvl="0" indent="0" defTabSz="914400" eaLnBrk="1" fontAlgn="auto" latinLnBrk="0" hangingPunct="1">
              <a:lnSpc>
                <a:spcPct val="100000"/>
              </a:lnSpc>
              <a:spcBef>
                <a:spcPts val="0"/>
              </a:spcBef>
              <a:spcAft>
                <a:spcPts val="0"/>
              </a:spcAft>
              <a:buClr>
                <a:srgbClr val="6600CC"/>
              </a:buClr>
              <a:buSzTx/>
              <a:buFontTx/>
              <a:buNone/>
              <a:tabLst/>
              <a:defRPr/>
            </a:pPr>
            <a:endParaRPr kumimoji="0" lang="ar-EG" sz="2000" b="1" i="0" u="sng"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lang="ar-SA" altLang="en-US" sz="2200" dirty="0" smtClean="0">
                <a:solidFill>
                  <a:schemeClr val="bg1"/>
                </a:solidFill>
              </a:rPr>
              <a:t>1-تحديد سمك الحائط وذلك حتى يمكن تحديد مقاس الشاسيه المعدني المثبت عليه . </a:t>
            </a:r>
            <a:br>
              <a:rPr lang="ar-SA" altLang="en-US" sz="2200" dirty="0" smtClean="0">
                <a:solidFill>
                  <a:schemeClr val="bg1"/>
                </a:solidFill>
              </a:rPr>
            </a:br>
            <a:r>
              <a:rPr lang="ar-EG" altLang="en-US" sz="2200" dirty="0" smtClean="0">
                <a:solidFill>
                  <a:schemeClr val="bg1"/>
                </a:solidFill>
              </a:rPr>
              <a:t> </a:t>
            </a:r>
            <a:r>
              <a:rPr lang="ar-SA" altLang="en-US" sz="2200" dirty="0" smtClean="0">
                <a:solidFill>
                  <a:schemeClr val="bg1"/>
                </a:solidFill>
              </a:rPr>
              <a:t/>
            </a:r>
            <a:br>
              <a:rPr lang="ar-SA" altLang="en-US" sz="2200" dirty="0" smtClean="0">
                <a:solidFill>
                  <a:schemeClr val="bg1"/>
                </a:solidFill>
              </a:rPr>
            </a:br>
            <a:r>
              <a:rPr lang="ar-EG" altLang="en-US" sz="2200" dirty="0" smtClean="0">
                <a:solidFill>
                  <a:schemeClr val="bg1"/>
                </a:solidFill>
              </a:rPr>
              <a:t>2-</a:t>
            </a:r>
            <a:r>
              <a:rPr lang="ar-SA" altLang="en-US" sz="2200" dirty="0" smtClean="0">
                <a:solidFill>
                  <a:schemeClr val="bg1"/>
                </a:solidFill>
              </a:rPr>
              <a:t> يتم تركيب الألواح علي قطاعات من الصاج مثبتة في</a:t>
            </a:r>
            <a:r>
              <a:rPr lang="en-US" altLang="en-US" sz="2200" dirty="0" smtClean="0">
                <a:solidFill>
                  <a:schemeClr val="bg1"/>
                </a:solidFill>
              </a:rPr>
              <a:t> </a:t>
            </a:r>
            <a:r>
              <a:rPr lang="ar-SA" altLang="en-US" sz="2200" dirty="0" smtClean="0">
                <a:solidFill>
                  <a:schemeClr val="bg1"/>
                </a:solidFill>
              </a:rPr>
              <a:t>الأرضية والسقف </a:t>
            </a:r>
            <a:endParaRPr lang="ar-EG" altLang="en-US" sz="2200" dirty="0" smtClean="0">
              <a:solidFill>
                <a:schemeClr val="bg1"/>
              </a:solidFil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lang="ar-EG" altLang="en-US" sz="2200" dirty="0" smtClean="0">
                <a:solidFill>
                  <a:schemeClr val="bg1"/>
                </a:solidFill>
              </a:rPr>
              <a:t>   </a:t>
            </a:r>
            <a:r>
              <a:rPr lang="ar-SA" altLang="en-US" sz="2200" dirty="0" smtClean="0">
                <a:solidFill>
                  <a:schemeClr val="bg1"/>
                </a:solidFill>
              </a:rPr>
              <a:t>وتثبت بمسامير وهي إما تكون ثابتة فتثبت على الخرسانة أو تكون متحركة</a:t>
            </a:r>
            <a:r>
              <a:rPr lang="ar-EG" altLang="en-US" sz="2200" dirty="0" smtClean="0">
                <a:solidFill>
                  <a:schemeClr val="bg1"/>
                </a:solidFill>
              </a:rPr>
              <a:t> </a:t>
            </a:r>
            <a:r>
              <a:rPr lang="ar-SA" altLang="en-US" sz="2200" dirty="0" smtClean="0">
                <a:solidFill>
                  <a:schemeClr val="bg1"/>
                </a:solidFill>
              </a:rPr>
              <a:t>فتثبت</a:t>
            </a:r>
            <a:r>
              <a:rPr lang="ar-EG" altLang="en-US" sz="2200" dirty="0" smtClean="0">
                <a:solidFill>
                  <a:schemeClr val="bg1"/>
                </a:solidFill>
              </a:rPr>
              <a:t> </a:t>
            </a:r>
            <a:r>
              <a:rPr lang="ar-SA" altLang="en-US" sz="2200" dirty="0" smtClean="0">
                <a:solidFill>
                  <a:schemeClr val="bg1"/>
                </a:solidFill>
              </a:rPr>
              <a:t>بعد</a:t>
            </a:r>
            <a:endParaRPr lang="ar-EG" altLang="en-US" sz="2200" dirty="0" smtClean="0">
              <a:solidFill>
                <a:schemeClr val="bg1"/>
              </a:solidFil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lang="ar-EG" altLang="en-US" sz="2200" dirty="0" smtClean="0">
                <a:solidFill>
                  <a:schemeClr val="bg1"/>
                </a:solidFill>
              </a:rPr>
              <a:t>  </a:t>
            </a:r>
            <a:r>
              <a:rPr lang="ar-SA" altLang="en-US" sz="2200" dirty="0" smtClean="0">
                <a:solidFill>
                  <a:schemeClr val="bg1"/>
                </a:solidFill>
              </a:rPr>
              <a:t> التشطيب . </a:t>
            </a:r>
            <a:endParaRPr lang="ar-EG" altLang="en-US" sz="2200" dirty="0" smtClean="0">
              <a:solidFill>
                <a:schemeClr val="bg1"/>
              </a:solidFill>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dirty="0">
              <a:ln>
                <a:noFill/>
              </a:ln>
              <a:solidFill>
                <a:srgbClr val="29113C"/>
              </a:solidFill>
              <a:effectLst/>
              <a:uLnTx/>
              <a:uFillTx/>
              <a:latin typeface="Calibri"/>
              <a:ea typeface="+mn-ea"/>
              <a:cs typeface="Arial"/>
            </a:endParaRPr>
          </a:p>
        </p:txBody>
      </p:sp>
      <p:sp>
        <p:nvSpPr>
          <p:cNvPr id="7" name="TextBox 6"/>
          <p:cNvSpPr txBox="1"/>
          <p:nvPr/>
        </p:nvSpPr>
        <p:spPr>
          <a:xfrm>
            <a:off x="251520" y="6309320"/>
            <a:ext cx="388843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قطاعات الصاج مركبة في الارض والسقف</a:t>
            </a:r>
            <a:endParaRPr lang="en-US" sz="1200" b="1" kern="0" dirty="0">
              <a:solidFill>
                <a:schemeClr val="bg1"/>
              </a:solidFill>
            </a:endParaRPr>
          </a:p>
        </p:txBody>
      </p:sp>
      <p:grpSp>
        <p:nvGrpSpPr>
          <p:cNvPr id="2" name="Group 11"/>
          <p:cNvGrpSpPr/>
          <p:nvPr/>
        </p:nvGrpSpPr>
        <p:grpSpPr>
          <a:xfrm>
            <a:off x="611560" y="4005064"/>
            <a:ext cx="2839873" cy="2329388"/>
            <a:chOff x="2452207" y="4103716"/>
            <a:chExt cx="3127905" cy="2565644"/>
          </a:xfrm>
        </p:grpSpPr>
        <p:pic>
          <p:nvPicPr>
            <p:cNvPr id="6" name="Picture 3" descr="C:\Users\FUJITSU\Desktop\2.png"/>
            <p:cNvPicPr>
              <a:picLocks noChangeAspect="1" noChangeArrowheads="1"/>
            </p:cNvPicPr>
            <p:nvPr/>
          </p:nvPicPr>
          <p:blipFill>
            <a:blip r:embed="rId2" cstate="print"/>
            <a:srcRect l="3960"/>
            <a:stretch>
              <a:fillRect/>
            </a:stretch>
          </p:blipFill>
          <p:spPr bwMode="auto">
            <a:xfrm>
              <a:off x="2452207" y="4103716"/>
              <a:ext cx="3127905" cy="2565644"/>
            </a:xfrm>
            <a:prstGeom prst="rect">
              <a:avLst/>
            </a:prstGeom>
            <a:noFill/>
          </p:spPr>
        </p:pic>
        <p:sp>
          <p:nvSpPr>
            <p:cNvPr id="8" name="Rectangle 7"/>
            <p:cNvSpPr/>
            <p:nvPr/>
          </p:nvSpPr>
          <p:spPr>
            <a:xfrm rot="500409">
              <a:off x="2771800" y="4388281"/>
              <a:ext cx="2664296" cy="72008"/>
            </a:xfrm>
            <a:prstGeom prst="rect">
              <a:avLst/>
            </a:prstGeom>
            <a:solidFill>
              <a:srgbClr val="F79646">
                <a:alpha val="38039"/>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sp>
          <p:nvSpPr>
            <p:cNvPr id="9" name="Rectangle 8"/>
            <p:cNvSpPr/>
            <p:nvPr/>
          </p:nvSpPr>
          <p:spPr>
            <a:xfrm rot="21183998">
              <a:off x="2686263" y="6229998"/>
              <a:ext cx="2815888" cy="53574"/>
            </a:xfrm>
            <a:prstGeom prst="rect">
              <a:avLst/>
            </a:prstGeom>
            <a:solidFill>
              <a:srgbClr val="F79646">
                <a:alpha val="38039"/>
              </a:srgbClr>
            </a:solidFill>
            <a:ln>
              <a:noFill/>
            </a:ln>
          </p:spPr>
          <p:style>
            <a:lnRef idx="3">
              <a:schemeClr val="lt1"/>
            </a:lnRef>
            <a:fillRef idx="1">
              <a:schemeClr val="accent6"/>
            </a:fillRef>
            <a:effectRef idx="1">
              <a:schemeClr val="accent6"/>
            </a:effectRef>
            <a:fontRef idx="minor">
              <a:schemeClr val="lt1"/>
            </a:fontRef>
          </p:style>
          <p:txBody>
            <a:bodyPr rtlCol="0" anchor="ctr"/>
            <a:lstStyle/>
            <a:p>
              <a:pPr algn="ctr"/>
              <a:endParaRPr lang="en-US"/>
            </a:p>
          </p:txBody>
        </p:sp>
      </p:grpSp>
      <p:pic>
        <p:nvPicPr>
          <p:cNvPr id="13" name="Picture 13" descr="Copy of standard installation in wet areas"/>
          <p:cNvPicPr>
            <a:picLocks noChangeAspect="1" noChangeArrowheads="1"/>
          </p:cNvPicPr>
          <p:nvPr/>
        </p:nvPicPr>
        <p:blipFill>
          <a:blip r:embed="rId3" cstate="print"/>
          <a:srcRect/>
          <a:stretch>
            <a:fillRect/>
          </a:stretch>
        </p:blipFill>
        <p:spPr bwMode="auto">
          <a:xfrm>
            <a:off x="6087414" y="4362912"/>
            <a:ext cx="2430082" cy="1951181"/>
          </a:xfrm>
          <a:prstGeom prst="rect">
            <a:avLst/>
          </a:prstGeom>
          <a:noFill/>
          <a:ln w="9525">
            <a:noFill/>
            <a:miter lim="800000"/>
            <a:headEnd/>
            <a:tailEnd/>
          </a:ln>
        </p:spPr>
      </p:pic>
      <p:pic>
        <p:nvPicPr>
          <p:cNvPr id="14" name="Picture 14" descr="standard installation in wet areas"/>
          <p:cNvPicPr>
            <a:picLocks noChangeAspect="1" noChangeArrowheads="1"/>
          </p:cNvPicPr>
          <p:nvPr/>
        </p:nvPicPr>
        <p:blipFill>
          <a:blip r:embed="rId4" cstate="print"/>
          <a:srcRect/>
          <a:stretch>
            <a:fillRect/>
          </a:stretch>
        </p:blipFill>
        <p:spPr bwMode="auto">
          <a:xfrm>
            <a:off x="3592807" y="4365104"/>
            <a:ext cx="2278201" cy="1964863"/>
          </a:xfrm>
          <a:prstGeom prst="rect">
            <a:avLst/>
          </a:prstGeom>
          <a:noFill/>
          <a:ln w="9525">
            <a:noFill/>
            <a:miter lim="800000"/>
            <a:headEnd/>
            <a:tailEnd/>
          </a:ln>
        </p:spPr>
      </p:pic>
      <p:sp>
        <p:nvSpPr>
          <p:cNvPr id="15" name="TextBox 14"/>
          <p:cNvSpPr txBox="1"/>
          <p:nvPr/>
        </p:nvSpPr>
        <p:spPr>
          <a:xfrm>
            <a:off x="2843808" y="6309320"/>
            <a:ext cx="388843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تثبيت علي التشطيب </a:t>
            </a:r>
          </a:p>
        </p:txBody>
      </p:sp>
      <p:sp>
        <p:nvSpPr>
          <p:cNvPr id="16" name="TextBox 15"/>
          <p:cNvSpPr txBox="1"/>
          <p:nvPr/>
        </p:nvSpPr>
        <p:spPr>
          <a:xfrm>
            <a:off x="5436096" y="6309320"/>
            <a:ext cx="3888432"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تثبيت علي الخرسانة </a:t>
            </a:r>
          </a:p>
        </p:txBody>
      </p:sp>
      <p:sp>
        <p:nvSpPr>
          <p:cNvPr id="17" name="Rectangle 16"/>
          <p:cNvSpPr>
            <a:spLocks noChangeArrowheads="1"/>
          </p:cNvSpPr>
          <p:nvPr/>
        </p:nvSpPr>
        <p:spPr bwMode="auto">
          <a:xfrm>
            <a:off x="6372200"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rPr>
              <a:t>4- طريقة التركيب</a:t>
            </a:r>
            <a:endParaRPr lang="en-US" sz="2400" b="1" dirty="0" smtClean="0">
              <a:solidFill>
                <a:schemeClr val="bg1"/>
              </a:solidFill>
            </a:endParaRPr>
          </a:p>
        </p:txBody>
      </p:sp>
      <p:sp>
        <p:nvSpPr>
          <p:cNvPr id="18" name="Rectangle 17"/>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Rectangle 18"/>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107504" y="2371700"/>
            <a:ext cx="8727355" cy="2857500"/>
          </a:xfrm>
          <a:prstGeom prst="roundRect">
            <a:avLst/>
          </a:prstGeom>
          <a:noFill/>
          <a:ln w="50800" cap="flat" cmpd="sng" algn="ctr">
            <a:noFill/>
            <a:prstDash val="solid"/>
          </a:ln>
          <a:effectLst/>
        </p:spPr>
        <p:txBody>
          <a:bodyPr rtlCol="1" anchor="ctr"/>
          <a:lstStyle/>
          <a:p>
            <a:pPr marL="0" marR="0" lvl="0" indent="0" defTabSz="914400" eaLnBrk="1" fontAlgn="auto" latinLnBrk="0" hangingPunct="1">
              <a:lnSpc>
                <a:spcPct val="100000"/>
              </a:lnSpc>
              <a:spcBef>
                <a:spcPts val="0"/>
              </a:spcBef>
              <a:spcAft>
                <a:spcPts val="0"/>
              </a:spcAft>
              <a:buClr>
                <a:srgbClr val="6600CC"/>
              </a:buClr>
              <a:buSzTx/>
              <a:buFontTx/>
              <a:buNone/>
              <a:tabLst/>
              <a:defRPr/>
            </a:pPr>
            <a:endParaRPr kumimoji="0" lang="ar-EG" sz="2000" b="1" i="0" u="none"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
                <a:srgbClr val="6600CC"/>
              </a:buClr>
              <a:buSzTx/>
              <a:buFontTx/>
              <a:buNone/>
              <a:tabLst/>
              <a:defRPr/>
            </a:pPr>
            <a:endParaRPr kumimoji="0" lang="ar-EG" sz="2000" b="1" i="0" u="sng"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
                <a:srgbClr val="6600CC"/>
              </a:buClr>
              <a:buSzTx/>
              <a:buFontTx/>
              <a:buNone/>
              <a:tabLst/>
              <a:defRPr/>
            </a:pPr>
            <a:endParaRPr kumimoji="0" lang="ar-EG" sz="2400" b="1" i="0" u="sng"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
                <a:srgbClr val="6600CC"/>
              </a:buClr>
              <a:buSzTx/>
              <a:buFontTx/>
              <a:buNone/>
              <a:tabLst/>
              <a:defRPr/>
            </a:pPr>
            <a:endParaRPr kumimoji="0" lang="ar-EG" sz="2400" b="1" i="0" u="sng" strike="noStrike" kern="0" cap="none" spc="0" normalizeH="0" baseline="0" noProof="0" dirty="0">
              <a:ln>
                <a:noFill/>
              </a:ln>
              <a:solidFill>
                <a:srgbClr val="1F3752">
                  <a:lumMod val="20000"/>
                  <a:lumOff val="80000"/>
                </a:srgbClr>
              </a:solidFill>
              <a:effectLst>
                <a:outerShdw blurRad="38100" dist="38100" dir="2700000" algn="tl">
                  <a:srgbClr val="000000">
                    <a:alpha val="43137"/>
                  </a:srgbClr>
                </a:outerShdw>
              </a:effectLst>
              <a:uLnTx/>
              <a:uFillTx/>
              <a:latin typeface="Calibri"/>
              <a:ea typeface="+mn-ea"/>
              <a:cs typeface="Aria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lang="ar-EG" altLang="en-US" sz="2200" dirty="0" smtClean="0">
                <a:solidFill>
                  <a:schemeClr val="bg1"/>
                </a:solidFill>
              </a:rPr>
              <a:t>3-</a:t>
            </a:r>
            <a:r>
              <a:rPr lang="ar-SA" altLang="en-US" sz="2200" dirty="0">
                <a:solidFill>
                  <a:schemeClr val="bg1"/>
                </a:solidFill>
              </a:rPr>
              <a:t>يتم تركيب قوائم رأسية</a:t>
            </a:r>
            <a:r>
              <a:rPr lang="en-US" altLang="en-US" sz="2200" dirty="0">
                <a:solidFill>
                  <a:schemeClr val="bg1"/>
                </a:solidFill>
              </a:rPr>
              <a:t> </a:t>
            </a:r>
            <a:r>
              <a:rPr lang="ar-SA" altLang="en-US" sz="2200" dirty="0" smtClean="0">
                <a:solidFill>
                  <a:schemeClr val="bg1"/>
                </a:solidFill>
              </a:rPr>
              <a:t>بين</a:t>
            </a:r>
            <a:r>
              <a:rPr lang="ar-EG" altLang="en-US" sz="2200" dirty="0" smtClean="0">
                <a:solidFill>
                  <a:schemeClr val="bg1"/>
                </a:solidFill>
              </a:rPr>
              <a:t> ال</a:t>
            </a:r>
            <a:r>
              <a:rPr lang="ar-SA" altLang="en-US" sz="2200" dirty="0" smtClean="0">
                <a:solidFill>
                  <a:schemeClr val="bg1"/>
                </a:solidFill>
              </a:rPr>
              <a:t>قطاعين </a:t>
            </a:r>
            <a:r>
              <a:rPr lang="ar-SA" altLang="en-US" sz="2200" dirty="0">
                <a:solidFill>
                  <a:schemeClr val="bg1"/>
                </a:solidFill>
              </a:rPr>
              <a:t>أفقيين </a:t>
            </a:r>
            <a:r>
              <a:rPr lang="ar-EG" altLang="en-US" sz="2200" dirty="0" smtClean="0">
                <a:solidFill>
                  <a:schemeClr val="bg1"/>
                </a:solidFill>
              </a:rPr>
              <a:t>حيث </a:t>
            </a:r>
            <a:r>
              <a:rPr lang="ar-SA" altLang="en-US" sz="2200" dirty="0" smtClean="0">
                <a:solidFill>
                  <a:schemeClr val="bg1"/>
                </a:solidFill>
              </a:rPr>
              <a:t>المسافة بين القوائم 6</a:t>
            </a:r>
            <a:r>
              <a:rPr lang="ar-EG" altLang="en-US" sz="2200" dirty="0" smtClean="0">
                <a:solidFill>
                  <a:schemeClr val="bg1"/>
                </a:solidFill>
              </a:rPr>
              <a:t>1</a:t>
            </a:r>
            <a:r>
              <a:rPr lang="ar-SA" altLang="en-US" sz="2200" dirty="0" smtClean="0">
                <a:solidFill>
                  <a:schemeClr val="bg1"/>
                </a:solidFill>
              </a:rPr>
              <a:t> سم .</a:t>
            </a:r>
            <a:endParaRPr lang="ar-EG" altLang="en-US" sz="2200" dirty="0" smtClean="0">
              <a:solidFill>
                <a:schemeClr val="bg1"/>
              </a:solidFil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endParaRPr lang="ar-EG" altLang="en-US" sz="1000" dirty="0" smtClean="0">
              <a:solidFill>
                <a:schemeClr val="bg1"/>
              </a:solidFill>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lang="ar-EG" altLang="en-US" sz="2200" dirty="0" smtClean="0">
                <a:solidFill>
                  <a:schemeClr val="bg1"/>
                </a:solidFill>
              </a:rPr>
              <a:t>4-يتم تحديد مكان فتحة الباب المراد وضعة.</a:t>
            </a: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endParaRPr kumimoji="0" lang="en-US" altLang="en-US" sz="800" b="0" i="0" u="none" strike="noStrike" kern="0" cap="none" spc="0" normalizeH="0" baseline="0" noProof="0" dirty="0">
              <a:ln>
                <a:noFill/>
              </a:ln>
              <a:solidFill>
                <a:srgbClr val="1F3752">
                  <a:lumMod val="20000"/>
                  <a:lumOff val="80000"/>
                </a:srgbClr>
              </a:solidFill>
              <a:effectLst/>
              <a:uLnTx/>
              <a:uFillTx/>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kumimoji="0" lang="ar-SA" altLang="en-US" sz="2400" b="0" i="0" u="none" strike="noStrike" kern="0" cap="none" spc="0" normalizeH="0" baseline="0" noProof="0" dirty="0" smtClean="0">
                <a:ln>
                  <a:noFill/>
                </a:ln>
                <a:solidFill>
                  <a:srgbClr val="1F3752">
                    <a:lumMod val="20000"/>
                    <a:lumOff val="80000"/>
                  </a:srgbClr>
                </a:solidFill>
                <a:effectLst/>
                <a:uLnTx/>
                <a:uFillTx/>
              </a:rPr>
              <a:t> </a:t>
            </a:r>
            <a:endParaRPr kumimoji="0" lang="ar-EG" altLang="en-US" sz="2400" b="0" i="0" u="none" strike="noStrike" kern="0" cap="none" spc="0" normalizeH="0" baseline="0" noProof="0" dirty="0">
              <a:ln>
                <a:noFill/>
              </a:ln>
              <a:solidFill>
                <a:srgbClr val="1F3752">
                  <a:lumMod val="20000"/>
                  <a:lumOff val="80000"/>
                </a:srgbClr>
              </a:solidFill>
              <a:effectLst/>
              <a:uLnTx/>
              <a:uFillTx/>
            </a:endParaRPr>
          </a:p>
          <a:p>
            <a:pPr marL="0" marR="0" lvl="0" indent="0" defTabSz="914400" eaLnBrk="1" fontAlgn="auto" latinLnBrk="0" hangingPunct="1">
              <a:lnSpc>
                <a:spcPct val="80000"/>
              </a:lnSpc>
              <a:spcBef>
                <a:spcPct val="20000"/>
              </a:spcBef>
              <a:spcAft>
                <a:spcPts val="0"/>
              </a:spcAft>
              <a:buClr>
                <a:srgbClr val="1F3752"/>
              </a:buClr>
              <a:buSzPct val="65000"/>
              <a:buFontTx/>
              <a:buNone/>
              <a:tabLst/>
              <a:defRPr/>
            </a:pPr>
            <a:r>
              <a:rPr kumimoji="0" lang="ar-EG" altLang="en-US" sz="2400" b="0" i="0" u="none" strike="noStrike" kern="0" cap="none" spc="0" normalizeH="0" baseline="0" noProof="0" dirty="0" smtClean="0">
                <a:ln>
                  <a:noFill/>
                </a:ln>
                <a:solidFill>
                  <a:srgbClr val="1F3752">
                    <a:lumMod val="20000"/>
                    <a:lumOff val="80000"/>
                  </a:srgbClr>
                </a:solidFill>
                <a:effectLst/>
                <a:uLnTx/>
                <a:uFillTx/>
              </a:rPr>
              <a:t>   </a:t>
            </a:r>
            <a:endParaRPr kumimoji="0" lang="ar-EG" altLang="en-US" sz="2400" b="0" i="0" u="none" strike="noStrike" kern="0" cap="none" spc="0" normalizeH="0" baseline="0" noProof="0" dirty="0">
              <a:ln>
                <a:noFill/>
              </a:ln>
              <a:solidFill>
                <a:srgbClr val="1F3752">
                  <a:lumMod val="20000"/>
                  <a:lumOff val="80000"/>
                </a:srgbClr>
              </a:solidFill>
              <a:effectLst/>
              <a:uLnTx/>
              <a:uFillTx/>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0" marR="0" lvl="0" indent="0" defTabSz="914400" eaLnBrk="1" fontAlgn="auto" latinLnBrk="0" hangingPunct="1">
              <a:lnSpc>
                <a:spcPct val="100000"/>
              </a:lnSpc>
              <a:spcBef>
                <a:spcPts val="0"/>
              </a:spcBef>
              <a:spcAft>
                <a:spcPts val="0"/>
              </a:spcAft>
              <a:buClrTx/>
              <a:buSzTx/>
              <a:buFontTx/>
              <a:buNone/>
              <a:tabLst/>
              <a:defRPr/>
            </a:pPr>
            <a:endParaRPr kumimoji="0" lang="en-US"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mn-cs"/>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342900" marR="0" lvl="0" indent="-342900" defTabSz="914400" eaLnBrk="1" fontAlgn="auto" latinLnBrk="0" hangingPunct="1">
              <a:lnSpc>
                <a:spcPct val="80000"/>
              </a:lnSpc>
              <a:spcBef>
                <a:spcPct val="20000"/>
              </a:spcBef>
              <a:spcAft>
                <a:spcPts val="0"/>
              </a:spcAft>
              <a:buClr>
                <a:srgbClr val="1F3752"/>
              </a:buClr>
              <a:buSzPct val="65000"/>
              <a:buFont typeface="Wingdings" pitchFamily="2" charset="2"/>
              <a:buChar char="n"/>
              <a:tabLst/>
              <a:defRPr/>
            </a:pPr>
            <a:endParaRPr kumimoji="0" lang="ar-EG" altLang="en-US" sz="1800" b="1" i="0" u="none" strike="noStrike" kern="0" cap="none" spc="0" normalizeH="0" baseline="0" noProof="0" dirty="0">
              <a:ln>
                <a:noFill/>
              </a:ln>
              <a:solidFill>
                <a:srgbClr val="1F3752">
                  <a:lumMod val="20000"/>
                  <a:lumOff val="80000"/>
                </a:srgbClr>
              </a:solidFill>
              <a:effectLst/>
              <a:uLnTx/>
              <a:uFillTx/>
              <a:latin typeface="Calibri"/>
              <a:ea typeface="+mn-ea"/>
              <a:cs typeface="Arial"/>
            </a:endParaRPr>
          </a:p>
          <a:p>
            <a:pPr marL="0" marR="0" lvl="0" indent="0" algn="ctr" defTabSz="914400" eaLnBrk="1" fontAlgn="auto" latinLnBrk="0" hangingPunct="1">
              <a:lnSpc>
                <a:spcPct val="100000"/>
              </a:lnSpc>
              <a:spcBef>
                <a:spcPts val="0"/>
              </a:spcBef>
              <a:spcAft>
                <a:spcPts val="0"/>
              </a:spcAft>
              <a:buClrTx/>
              <a:buSzTx/>
              <a:buFontTx/>
              <a:buNone/>
              <a:tabLst/>
              <a:defRPr/>
            </a:pPr>
            <a:endParaRPr kumimoji="0" lang="ar-EG" sz="1800" b="0" i="0" u="none" strike="noStrike" kern="0" cap="none" spc="0" normalizeH="0" baseline="0" noProof="0" dirty="0">
              <a:ln>
                <a:noFill/>
              </a:ln>
              <a:solidFill>
                <a:srgbClr val="29113C"/>
              </a:solidFill>
              <a:effectLst/>
              <a:uLnTx/>
              <a:uFillTx/>
              <a:latin typeface="Calibri"/>
              <a:ea typeface="+mn-ea"/>
              <a:cs typeface="Arial"/>
            </a:endParaRPr>
          </a:p>
        </p:txBody>
      </p:sp>
      <p:graphicFrame>
        <p:nvGraphicFramePr>
          <p:cNvPr id="11" name="Object 2"/>
          <p:cNvGraphicFramePr>
            <a:graphicFrameLocks noChangeAspect="1"/>
          </p:cNvGraphicFramePr>
          <p:nvPr/>
        </p:nvGraphicFramePr>
        <p:xfrm>
          <a:off x="251520" y="3459960"/>
          <a:ext cx="3678388" cy="2849360"/>
        </p:xfrm>
        <a:graphic>
          <a:graphicData uri="http://schemas.openxmlformats.org/presentationml/2006/ole">
            <mc:AlternateContent xmlns:mc="http://schemas.openxmlformats.org/markup-compatibility/2006">
              <mc:Choice xmlns:v="urn:schemas-microsoft-com:vml" Requires="v">
                <p:oleObj spid="_x0000_s2052" name="Bitmap Image" r:id="rId3" imgW="5533333" imgH="4285714" progId="PBrush">
                  <p:embed/>
                </p:oleObj>
              </mc:Choice>
              <mc:Fallback>
                <p:oleObj name="Bitmap Image" r:id="rId3" imgW="5533333" imgH="4285714" progId="PBrush">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1520" y="3459960"/>
                        <a:ext cx="3678388" cy="2849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 name="Picture 4" descr="C:\Users\FUJITSU\Desktop\2.png"/>
          <p:cNvPicPr>
            <a:picLocks noChangeAspect="1" noChangeArrowheads="1"/>
          </p:cNvPicPr>
          <p:nvPr/>
        </p:nvPicPr>
        <p:blipFill>
          <a:blip r:embed="rId5" cstate="print"/>
          <a:srcRect b="5226"/>
          <a:stretch>
            <a:fillRect/>
          </a:stretch>
        </p:blipFill>
        <p:spPr bwMode="auto">
          <a:xfrm>
            <a:off x="4067944" y="4125977"/>
            <a:ext cx="2376264" cy="1823303"/>
          </a:xfrm>
          <a:prstGeom prst="rect">
            <a:avLst/>
          </a:prstGeom>
          <a:noFill/>
        </p:spPr>
      </p:pic>
      <p:pic>
        <p:nvPicPr>
          <p:cNvPr id="13" name="Picture 5" descr="C:\Users\FUJITSU\Desktop\2.png"/>
          <p:cNvPicPr>
            <a:picLocks noChangeAspect="1" noChangeArrowheads="1"/>
          </p:cNvPicPr>
          <p:nvPr/>
        </p:nvPicPr>
        <p:blipFill>
          <a:blip r:embed="rId6" cstate="print"/>
          <a:srcRect b="2605"/>
          <a:stretch>
            <a:fillRect/>
          </a:stretch>
        </p:blipFill>
        <p:spPr bwMode="auto">
          <a:xfrm>
            <a:off x="6444208" y="4133065"/>
            <a:ext cx="2304256" cy="1816215"/>
          </a:xfrm>
          <a:prstGeom prst="rect">
            <a:avLst/>
          </a:prstGeom>
          <a:noFill/>
        </p:spPr>
      </p:pic>
      <p:sp>
        <p:nvSpPr>
          <p:cNvPr id="14" name="TextBox 13"/>
          <p:cNvSpPr txBox="1"/>
          <p:nvPr/>
        </p:nvSpPr>
        <p:spPr>
          <a:xfrm>
            <a:off x="4788024" y="6021288"/>
            <a:ext cx="2304256" cy="276999"/>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تحديد فتحة الباب</a:t>
            </a:r>
            <a:endParaRPr lang="en-US" sz="1200" b="1" kern="0" dirty="0">
              <a:solidFill>
                <a:schemeClr val="bg1"/>
              </a:solidFill>
            </a:endParaRPr>
          </a:p>
        </p:txBody>
      </p:sp>
      <p:sp>
        <p:nvSpPr>
          <p:cNvPr id="15" name="TextBox 14"/>
          <p:cNvSpPr txBox="1"/>
          <p:nvPr/>
        </p:nvSpPr>
        <p:spPr>
          <a:xfrm>
            <a:off x="323528" y="6287834"/>
            <a:ext cx="2304256" cy="276999"/>
          </a:xfrm>
          <a:prstGeom prst="rect">
            <a:avLst/>
          </a:prstGeom>
          <a:noFill/>
        </p:spPr>
        <p:txBody>
          <a:bodyPr wrap="square" rtlCol="0">
            <a:spAutoFit/>
          </a:bodyPr>
          <a:lstStyle/>
          <a:p>
            <a:r>
              <a:rPr lang="ar-EG" sz="1200" b="1" kern="0" dirty="0" smtClean="0">
                <a:solidFill>
                  <a:schemeClr val="bg1"/>
                </a:solidFill>
              </a:rPr>
              <a:t>القوائم الراسية</a:t>
            </a:r>
            <a:endParaRPr lang="en-US" sz="1200" b="1" kern="0" dirty="0">
              <a:solidFill>
                <a:schemeClr val="bg1"/>
              </a:solidFill>
            </a:endParaRPr>
          </a:p>
        </p:txBody>
      </p:sp>
      <p:cxnSp>
        <p:nvCxnSpPr>
          <p:cNvPr id="17" name="Straight Arrow Connector 16"/>
          <p:cNvCxnSpPr/>
          <p:nvPr/>
        </p:nvCxnSpPr>
        <p:spPr>
          <a:xfrm flipV="1">
            <a:off x="1259632" y="5733256"/>
            <a:ext cx="576064" cy="72008"/>
          </a:xfrm>
          <a:prstGeom prst="straightConnector1">
            <a:avLst/>
          </a:prstGeom>
          <a:ln w="28575">
            <a:headEnd type="arrow"/>
            <a:tailEnd type="arrow"/>
          </a:ln>
        </p:spPr>
        <p:style>
          <a:lnRef idx="1">
            <a:schemeClr val="dk1"/>
          </a:lnRef>
          <a:fillRef idx="0">
            <a:schemeClr val="dk1"/>
          </a:fillRef>
          <a:effectRef idx="0">
            <a:schemeClr val="dk1"/>
          </a:effectRef>
          <a:fontRef idx="minor">
            <a:schemeClr val="tx1"/>
          </a:fontRef>
        </p:style>
      </p:cxnSp>
      <p:sp>
        <p:nvSpPr>
          <p:cNvPr id="18" name="TextBox 17"/>
          <p:cNvSpPr txBox="1"/>
          <p:nvPr/>
        </p:nvSpPr>
        <p:spPr>
          <a:xfrm rot="21226869">
            <a:off x="1035612" y="5527843"/>
            <a:ext cx="785725" cy="307777"/>
          </a:xfrm>
          <a:prstGeom prst="rect">
            <a:avLst/>
          </a:prstGeom>
          <a:noFill/>
        </p:spPr>
        <p:txBody>
          <a:bodyPr wrap="square" rtlCol="0">
            <a:spAutoFit/>
          </a:bodyPr>
          <a:lstStyle/>
          <a:p>
            <a:r>
              <a:rPr lang="en-US" sz="1400" dirty="0" smtClean="0"/>
              <a:t>61cm</a:t>
            </a:r>
            <a:endParaRPr lang="en-US" sz="1400" dirty="0"/>
          </a:p>
        </p:txBody>
      </p:sp>
      <p:sp>
        <p:nvSpPr>
          <p:cNvPr id="16" name="Rectangle 15"/>
          <p:cNvSpPr>
            <a:spLocks noChangeArrowheads="1"/>
          </p:cNvSpPr>
          <p:nvPr/>
        </p:nvSpPr>
        <p:spPr bwMode="auto">
          <a:xfrm>
            <a:off x="6372200"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rPr>
              <a:t>4- طريقة التركيب</a:t>
            </a:r>
            <a:endParaRPr lang="en-US" sz="2400" b="1" dirty="0" smtClean="0">
              <a:solidFill>
                <a:schemeClr val="bg1"/>
              </a:solidFill>
            </a:endParaRPr>
          </a:p>
        </p:txBody>
      </p:sp>
      <p:sp>
        <p:nvSpPr>
          <p:cNvPr id="19" name="Rectangle 1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0" name="Rectangle 1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36512" y="2626460"/>
            <a:ext cx="8712968" cy="769441"/>
          </a:xfrm>
          <a:prstGeom prst="rect">
            <a:avLst/>
          </a:prstGeom>
        </p:spPr>
        <p:txBody>
          <a:bodyPr wrap="square">
            <a:spAutoFit/>
          </a:bodyPr>
          <a:lstStyle/>
          <a:p>
            <a:pPr>
              <a:defRPr/>
            </a:pPr>
            <a:r>
              <a:rPr lang="ar-EG" altLang="en-US" sz="2200" dirty="0" smtClean="0">
                <a:solidFill>
                  <a:schemeClr val="bg1"/>
                </a:solidFill>
              </a:rPr>
              <a:t>5-</a:t>
            </a:r>
            <a:r>
              <a:rPr lang="ar-SA" altLang="en-US" sz="2200" dirty="0" smtClean="0">
                <a:solidFill>
                  <a:schemeClr val="bg1"/>
                </a:solidFill>
              </a:rPr>
              <a:t>يتم تثبيت الألواح</a:t>
            </a:r>
            <a:r>
              <a:rPr lang="en-US" altLang="en-US" sz="2200" dirty="0" smtClean="0">
                <a:solidFill>
                  <a:schemeClr val="bg1"/>
                </a:solidFill>
              </a:rPr>
              <a:t> </a:t>
            </a:r>
            <a:r>
              <a:rPr lang="ar-EG" altLang="en-US" sz="2200" dirty="0" smtClean="0">
                <a:solidFill>
                  <a:schemeClr val="bg1"/>
                </a:solidFill>
              </a:rPr>
              <a:t>الجبسية</a:t>
            </a:r>
            <a:r>
              <a:rPr lang="ar-SA" altLang="en-US" sz="2200" dirty="0" smtClean="0">
                <a:solidFill>
                  <a:schemeClr val="bg1"/>
                </a:solidFill>
              </a:rPr>
              <a:t> في القائم الرأسي بمسامير </a:t>
            </a:r>
            <a:r>
              <a:rPr lang="ar-EG" altLang="en-US" sz="2200" dirty="0" smtClean="0">
                <a:solidFill>
                  <a:schemeClr val="bg1"/>
                </a:solidFill>
              </a:rPr>
              <a:t>25مم بحيث تكون المسافة الراسية بين </a:t>
            </a:r>
            <a:endParaRPr lang="en-US" altLang="en-US" sz="2200" dirty="0" smtClean="0">
              <a:solidFill>
                <a:schemeClr val="bg1"/>
              </a:solidFill>
            </a:endParaRPr>
          </a:p>
          <a:p>
            <a:pPr>
              <a:defRPr/>
            </a:pPr>
            <a:r>
              <a:rPr lang="en-US" altLang="en-US" sz="2200" dirty="0" smtClean="0">
                <a:solidFill>
                  <a:schemeClr val="bg1"/>
                </a:solidFill>
              </a:rPr>
              <a:t>   </a:t>
            </a:r>
            <a:r>
              <a:rPr lang="ar-EG" altLang="en-US" sz="2200" dirty="0" smtClean="0">
                <a:solidFill>
                  <a:schemeClr val="bg1"/>
                </a:solidFill>
              </a:rPr>
              <a:t>المسامير 30.5 سم</a:t>
            </a:r>
            <a:r>
              <a:rPr lang="ar-SA" altLang="en-US" sz="2200" dirty="0" smtClean="0">
                <a:solidFill>
                  <a:schemeClr val="bg1"/>
                </a:solidFill>
              </a:rPr>
              <a:t>.</a:t>
            </a:r>
            <a:endParaRPr lang="ar-EG" altLang="en-US" sz="2200" dirty="0">
              <a:solidFill>
                <a:schemeClr val="bg1"/>
              </a:solidFill>
            </a:endParaRPr>
          </a:p>
        </p:txBody>
      </p:sp>
      <p:pic>
        <p:nvPicPr>
          <p:cNvPr id="10" name="Picture 2" descr="C:\Users\FUJITSU\Desktop\2.png"/>
          <p:cNvPicPr>
            <a:picLocks noChangeAspect="1" noChangeArrowheads="1"/>
          </p:cNvPicPr>
          <p:nvPr/>
        </p:nvPicPr>
        <p:blipFill>
          <a:blip r:embed="rId2" cstate="print"/>
          <a:srcRect l="11524" t="3230"/>
          <a:stretch>
            <a:fillRect/>
          </a:stretch>
        </p:blipFill>
        <p:spPr bwMode="auto">
          <a:xfrm>
            <a:off x="539552" y="4240176"/>
            <a:ext cx="3024336" cy="2429184"/>
          </a:xfrm>
          <a:prstGeom prst="rect">
            <a:avLst/>
          </a:prstGeom>
          <a:noFill/>
        </p:spPr>
      </p:pic>
      <p:sp>
        <p:nvSpPr>
          <p:cNvPr id="11" name="Rectangle 10"/>
          <p:cNvSpPr/>
          <p:nvPr/>
        </p:nvSpPr>
        <p:spPr>
          <a:xfrm>
            <a:off x="-216024" y="3379639"/>
            <a:ext cx="8892480" cy="769441"/>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r-EG" altLang="en-US" sz="2200" dirty="0" smtClean="0">
                <a:solidFill>
                  <a:schemeClr val="bg1"/>
                </a:solidFill>
              </a:rPr>
              <a:t>6-</a:t>
            </a:r>
            <a:r>
              <a:rPr lang="ar-SA" altLang="en-US" sz="2200" dirty="0" smtClean="0">
                <a:solidFill>
                  <a:schemeClr val="bg1"/>
                </a:solidFill>
              </a:rPr>
              <a:t>يتم وضع المادة العازلة في الفراغ بين اللوحين وتكون هناك فتحات في القائم الرأسي حتى </a:t>
            </a:r>
            <a:endParaRPr lang="ar-EG" altLang="en-US" sz="2200" dirty="0" smtClean="0">
              <a:solidFill>
                <a:schemeClr val="bg1"/>
              </a:solidFill>
            </a:endParaRPr>
          </a:p>
          <a:p>
            <a:pPr marL="0" marR="0" lvl="0" indent="0" defTabSz="914400" eaLnBrk="1" fontAlgn="auto" latinLnBrk="0" hangingPunct="1">
              <a:lnSpc>
                <a:spcPct val="100000"/>
              </a:lnSpc>
              <a:spcBef>
                <a:spcPts val="0"/>
              </a:spcBef>
              <a:spcAft>
                <a:spcPts val="0"/>
              </a:spcAft>
              <a:buClrTx/>
              <a:buSzTx/>
              <a:buFontTx/>
              <a:buNone/>
              <a:tabLst/>
              <a:defRPr/>
            </a:pPr>
            <a:r>
              <a:rPr lang="ar-EG" altLang="en-US" sz="2200" dirty="0" smtClean="0">
                <a:solidFill>
                  <a:schemeClr val="bg1"/>
                </a:solidFill>
              </a:rPr>
              <a:t>   </a:t>
            </a:r>
            <a:r>
              <a:rPr lang="ar-SA" altLang="en-US" sz="2200" dirty="0" smtClean="0">
                <a:solidFill>
                  <a:schemeClr val="bg1"/>
                </a:solidFill>
              </a:rPr>
              <a:t>تمر بها الأسلاك للتوصيلات المختلفة </a:t>
            </a:r>
            <a:endParaRPr lang="en-US" altLang="en-US" sz="2200" dirty="0" smtClean="0">
              <a:solidFill>
                <a:schemeClr val="bg1"/>
              </a:solidFill>
            </a:endParaRPr>
          </a:p>
        </p:txBody>
      </p:sp>
      <p:pic>
        <p:nvPicPr>
          <p:cNvPr id="12" name="Picture 3" descr="C:\Users\FUJITSU\Desktop\2.png"/>
          <p:cNvPicPr>
            <a:picLocks noChangeAspect="1" noChangeArrowheads="1"/>
          </p:cNvPicPr>
          <p:nvPr/>
        </p:nvPicPr>
        <p:blipFill>
          <a:blip r:embed="rId3" cstate="print"/>
          <a:srcRect t="2253" r="2185"/>
          <a:stretch>
            <a:fillRect/>
          </a:stretch>
        </p:blipFill>
        <p:spPr bwMode="auto">
          <a:xfrm>
            <a:off x="3707904" y="4273837"/>
            <a:ext cx="2952328" cy="2395523"/>
          </a:xfrm>
          <a:prstGeom prst="rect">
            <a:avLst/>
          </a:prstGeom>
          <a:noFill/>
        </p:spPr>
      </p:pic>
      <p:sp>
        <p:nvSpPr>
          <p:cNvPr id="13" name="TextBox 12"/>
          <p:cNvSpPr txBox="1"/>
          <p:nvPr/>
        </p:nvSpPr>
        <p:spPr>
          <a:xfrm>
            <a:off x="6084168" y="5301208"/>
            <a:ext cx="2880320" cy="276999"/>
          </a:xfrm>
          <a:prstGeom prst="rect">
            <a:avLst/>
          </a:prstGeom>
          <a:noFill/>
        </p:spPr>
        <p:txBody>
          <a:bodyPr wrap="square" rtlCol="0">
            <a:spAutoFit/>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1200" b="1" kern="0" dirty="0" smtClean="0">
                <a:solidFill>
                  <a:schemeClr val="bg1"/>
                </a:solidFill>
              </a:rPr>
              <a:t>تثبيت الالواح علي القائم الراسي</a:t>
            </a:r>
            <a:endParaRPr lang="en-US" sz="1200" b="1" kern="0" dirty="0">
              <a:solidFill>
                <a:schemeClr val="bg1"/>
              </a:solidFill>
            </a:endParaRPr>
          </a:p>
        </p:txBody>
      </p:sp>
      <p:sp>
        <p:nvSpPr>
          <p:cNvPr id="15" name="Rectangle 14"/>
          <p:cNvSpPr>
            <a:spLocks noChangeArrowheads="1"/>
          </p:cNvSpPr>
          <p:nvPr/>
        </p:nvSpPr>
        <p:spPr bwMode="auto">
          <a:xfrm>
            <a:off x="6372200"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rPr>
              <a:t>4- طريقة التركيب</a:t>
            </a:r>
            <a:endParaRPr lang="en-US" sz="2400" b="1" dirty="0" smtClean="0">
              <a:solidFill>
                <a:schemeClr val="bg1"/>
              </a:solidFill>
            </a:endParaRPr>
          </a:p>
        </p:txBody>
      </p:sp>
      <p:sp>
        <p:nvSpPr>
          <p:cNvPr id="14" name="Rectangle 13"/>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2" descr="C:\Users\FUJITSU\Desktop\2.png"/>
          <p:cNvPicPr>
            <a:picLocks noChangeAspect="1" noChangeArrowheads="1"/>
          </p:cNvPicPr>
          <p:nvPr/>
        </p:nvPicPr>
        <p:blipFill>
          <a:blip r:embed="rId2" cstate="print"/>
          <a:srcRect b="20682"/>
          <a:stretch>
            <a:fillRect/>
          </a:stretch>
        </p:blipFill>
        <p:spPr bwMode="auto">
          <a:xfrm>
            <a:off x="539552" y="4365104"/>
            <a:ext cx="2258171" cy="2016224"/>
          </a:xfrm>
          <a:prstGeom prst="rect">
            <a:avLst/>
          </a:prstGeom>
          <a:noFill/>
        </p:spPr>
      </p:pic>
      <p:sp>
        <p:nvSpPr>
          <p:cNvPr id="8" name="Rectangle 7"/>
          <p:cNvSpPr/>
          <p:nvPr/>
        </p:nvSpPr>
        <p:spPr>
          <a:xfrm>
            <a:off x="1151112" y="2420888"/>
            <a:ext cx="7524328" cy="553998"/>
          </a:xfrm>
          <a:prstGeom prst="rect">
            <a:avLst/>
          </a:prstGeom>
        </p:spPr>
        <p:txBody>
          <a:bodyPr wrap="square">
            <a:spAutoFit/>
          </a:bodyPr>
          <a:lstStyle/>
          <a:p>
            <a:pPr marL="0" marR="0" lvl="0" indent="0" defTabSz="914400" eaLnBrk="1" fontAlgn="auto" latinLnBrk="0" hangingPunct="1">
              <a:lnSpc>
                <a:spcPct val="100000"/>
              </a:lnSpc>
              <a:spcBef>
                <a:spcPts val="0"/>
              </a:spcBef>
              <a:spcAft>
                <a:spcPts val="0"/>
              </a:spcAft>
              <a:buClr>
                <a:srgbClr val="EDF3AE">
                  <a:lumMod val="50000"/>
                </a:srgbClr>
              </a:buClr>
              <a:buSzTx/>
              <a:buFontTx/>
              <a:buNone/>
              <a:tabLst/>
              <a:defRPr/>
            </a:pPr>
            <a:endParaRPr kumimoji="0" lang="ar-EG" sz="800" b="1" i="0" u="sng" strike="noStrike" kern="0" cap="none" spc="0" normalizeH="0" baseline="0" noProof="0" dirty="0" smtClean="0">
              <a:ln>
                <a:noFill/>
              </a:ln>
              <a:solidFill>
                <a:srgbClr val="1F3752">
                  <a:lumMod val="20000"/>
                  <a:lumOff val="80000"/>
                </a:srgbClr>
              </a:solidFill>
              <a:effectLst>
                <a:outerShdw blurRad="38100" dist="38100" dir="2700000" algn="tl">
                  <a:srgbClr val="000000">
                    <a:alpha val="43137"/>
                  </a:srgbClr>
                </a:outerShdw>
              </a:effectLst>
              <a:uLnTx/>
              <a:uFillTx/>
            </a:endParaRPr>
          </a:p>
          <a:p>
            <a:pPr marL="179388" marR="0" lvl="0" indent="-179388" defTabSz="914400" eaLnBrk="1" fontAlgn="auto" latinLnBrk="0" hangingPunct="1">
              <a:lnSpc>
                <a:spcPct val="100000"/>
              </a:lnSpc>
              <a:spcBef>
                <a:spcPts val="0"/>
              </a:spcBef>
              <a:spcAft>
                <a:spcPts val="0"/>
              </a:spcAft>
              <a:buClr>
                <a:srgbClr val="1F3752">
                  <a:lumMod val="20000"/>
                  <a:lumOff val="80000"/>
                </a:srgbClr>
              </a:buClr>
              <a:buSzTx/>
              <a:buFont typeface="Arial" pitchFamily="34" charset="0"/>
              <a:buChar char="•"/>
              <a:tabLst/>
              <a:defRPr/>
            </a:pPr>
            <a:r>
              <a:rPr lang="ar-EG" altLang="en-US" sz="2200" dirty="0" smtClean="0">
                <a:solidFill>
                  <a:schemeClr val="bg1"/>
                </a:solidFill>
              </a:rPr>
              <a:t>تصمم الألواح بحيث تكون اطرافها مشطوفة عند التقاء اللوحين.</a:t>
            </a:r>
            <a:endParaRPr lang="en-US" altLang="en-US" sz="2200" dirty="0">
              <a:solidFill>
                <a:schemeClr val="bg1"/>
              </a:solidFill>
            </a:endParaRPr>
          </a:p>
        </p:txBody>
      </p:sp>
      <p:pic>
        <p:nvPicPr>
          <p:cNvPr id="9" name="Picture 5"/>
          <p:cNvPicPr>
            <a:picLocks noChangeAspect="1" noChangeArrowheads="1"/>
          </p:cNvPicPr>
          <p:nvPr/>
        </p:nvPicPr>
        <p:blipFill>
          <a:blip r:embed="rId3" cstate="print"/>
          <a:srcRect l="8075" b="11060"/>
          <a:stretch>
            <a:fillRect/>
          </a:stretch>
        </p:blipFill>
        <p:spPr bwMode="auto">
          <a:xfrm>
            <a:off x="3203848" y="4947900"/>
            <a:ext cx="2664295" cy="1005101"/>
          </a:xfrm>
          <a:prstGeom prst="rect">
            <a:avLst/>
          </a:prstGeom>
          <a:noFill/>
          <a:ln w="9525">
            <a:noFill/>
            <a:miter lim="800000"/>
            <a:headEnd/>
            <a:tailEnd/>
          </a:ln>
        </p:spPr>
      </p:pic>
      <p:pic>
        <p:nvPicPr>
          <p:cNvPr id="10" name="Picture 6"/>
          <p:cNvPicPr>
            <a:picLocks noChangeAspect="1" noChangeArrowheads="1"/>
          </p:cNvPicPr>
          <p:nvPr/>
        </p:nvPicPr>
        <p:blipFill>
          <a:blip r:embed="rId4" cstate="print"/>
          <a:srcRect l="8125" b="10710"/>
          <a:stretch>
            <a:fillRect/>
          </a:stretch>
        </p:blipFill>
        <p:spPr bwMode="auto">
          <a:xfrm>
            <a:off x="6012160" y="4941168"/>
            <a:ext cx="2664296" cy="1011833"/>
          </a:xfrm>
          <a:prstGeom prst="rect">
            <a:avLst/>
          </a:prstGeom>
          <a:noFill/>
          <a:ln w="9525">
            <a:noFill/>
            <a:miter lim="800000"/>
            <a:headEnd/>
            <a:tailEnd/>
          </a:ln>
        </p:spPr>
      </p:pic>
      <p:sp>
        <p:nvSpPr>
          <p:cNvPr id="11" name="Rectangle 10"/>
          <p:cNvSpPr/>
          <p:nvPr/>
        </p:nvSpPr>
        <p:spPr>
          <a:xfrm>
            <a:off x="-108520" y="3046894"/>
            <a:ext cx="8748464" cy="430887"/>
          </a:xfrm>
          <a:prstGeom prst="rect">
            <a:avLst/>
          </a:prstGeom>
        </p:spPr>
        <p:txBody>
          <a:bodyPr wrap="square">
            <a:spAutoFit/>
          </a:bodyPr>
          <a:lstStyle/>
          <a:p>
            <a:pPr marL="179388" indent="-179388">
              <a:buClr>
                <a:srgbClr val="1F3752">
                  <a:lumMod val="20000"/>
                  <a:lumOff val="80000"/>
                </a:srgbClr>
              </a:buClr>
              <a:buFont typeface="Arial" pitchFamily="34" charset="0"/>
              <a:buChar char="•"/>
              <a:defRPr/>
            </a:pPr>
            <a:r>
              <a:rPr lang="ar-EG" altLang="en-US" sz="2200" dirty="0" smtClean="0">
                <a:solidFill>
                  <a:schemeClr val="bg1"/>
                </a:solidFill>
              </a:rPr>
              <a:t>فى الأركان يتم وضع شريط معدنى لتقوية الوصلة بين اللوحين.</a:t>
            </a:r>
            <a:endParaRPr lang="ar-EG" altLang="en-US" sz="2200" dirty="0">
              <a:solidFill>
                <a:schemeClr val="bg1"/>
              </a:solidFill>
            </a:endParaRPr>
          </a:p>
        </p:txBody>
      </p:sp>
      <p:sp>
        <p:nvSpPr>
          <p:cNvPr id="12" name="Rectangle 11"/>
          <p:cNvSpPr/>
          <p:nvPr/>
        </p:nvSpPr>
        <p:spPr>
          <a:xfrm>
            <a:off x="70992" y="3334926"/>
            <a:ext cx="8568952" cy="1261884"/>
          </a:xfrm>
          <a:prstGeom prst="rect">
            <a:avLst/>
          </a:prstGeom>
        </p:spPr>
        <p:txBody>
          <a:bodyPr wrap="square">
            <a:spAutoFit/>
          </a:bodyPr>
          <a:lstStyle/>
          <a:p>
            <a:pPr marL="179388" lvl="0" indent="-179388" algn="justLow">
              <a:buClr>
                <a:srgbClr val="1F3752">
                  <a:lumMod val="20000"/>
                  <a:lumOff val="80000"/>
                </a:srgbClr>
              </a:buClr>
              <a:buFont typeface="Arial" pitchFamily="34" charset="0"/>
              <a:buChar char="•"/>
              <a:defRPr/>
            </a:pPr>
            <a:endParaRPr lang="ar-EG" altLang="en-US" sz="1000" dirty="0" smtClean="0">
              <a:solidFill>
                <a:schemeClr val="bg1"/>
              </a:solidFill>
            </a:endParaRPr>
          </a:p>
          <a:p>
            <a:pPr marL="179388" lvl="0" indent="-179388" algn="justLow">
              <a:buClr>
                <a:srgbClr val="1F3752">
                  <a:lumMod val="20000"/>
                  <a:lumOff val="80000"/>
                </a:srgbClr>
              </a:buClr>
              <a:buFont typeface="Arial" pitchFamily="34" charset="0"/>
              <a:buChar char="•"/>
              <a:defRPr/>
            </a:pPr>
            <a:r>
              <a:rPr lang="ar-EG" altLang="en-US" sz="2200" dirty="0" smtClean="0">
                <a:solidFill>
                  <a:schemeClr val="bg1"/>
                </a:solidFill>
              </a:rPr>
              <a:t>يمكن عمل انحناءات بالالواح وتكون غالبا بالالواح التى سمكها 12.5 مم وذلك عن طريق تبليل الألواح وتقويسها وبعد الجفاف لكي لا تعود لشكلها الأصلى يتم تقطيع القطاع ويثبت حسب شكل الانحناء المطلوب.</a:t>
            </a:r>
          </a:p>
        </p:txBody>
      </p:sp>
      <p:sp>
        <p:nvSpPr>
          <p:cNvPr id="16" name="TextBox 15"/>
          <p:cNvSpPr txBox="1"/>
          <p:nvPr/>
        </p:nvSpPr>
        <p:spPr>
          <a:xfrm>
            <a:off x="683569" y="6402814"/>
            <a:ext cx="1584176" cy="338554"/>
          </a:xfrm>
          <a:prstGeom prst="rect">
            <a:avLst/>
          </a:prstGeom>
          <a:noFill/>
        </p:spPr>
        <p:txBody>
          <a:bodyPr wrap="squar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lang="ar-EG" sz="1600" b="1" kern="0" dirty="0" smtClean="0">
                <a:solidFill>
                  <a:schemeClr val="bg1"/>
                </a:solidFill>
              </a:rPr>
              <a:t>الالواح المنحنية</a:t>
            </a:r>
            <a:endParaRPr lang="en-US" sz="1600" b="1" kern="0" dirty="0">
              <a:solidFill>
                <a:schemeClr val="bg1"/>
              </a:solidFill>
            </a:endParaRPr>
          </a:p>
        </p:txBody>
      </p:sp>
      <p:sp>
        <p:nvSpPr>
          <p:cNvPr id="13" name="Rectangle 12"/>
          <p:cNvSpPr>
            <a:spLocks noChangeArrowheads="1"/>
          </p:cNvSpPr>
          <p:nvPr/>
        </p:nvSpPr>
        <p:spPr bwMode="auto">
          <a:xfrm>
            <a:off x="6514653"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rPr>
              <a:t>5- الاشتراطات</a:t>
            </a:r>
            <a:endParaRPr lang="en-US" sz="2400" b="1" dirty="0" smtClean="0">
              <a:solidFill>
                <a:schemeClr val="bg1"/>
              </a:solidFill>
            </a:endParaRPr>
          </a:p>
        </p:txBody>
      </p:sp>
      <p:sp>
        <p:nvSpPr>
          <p:cNvPr id="14" name="Rectangle 13"/>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7" name="Rectangle 16"/>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C:\Users\FUJITSU\Desktop\Drywall_Partition_System.jpg"/>
          <p:cNvPicPr>
            <a:picLocks noChangeAspect="1" noChangeArrowheads="1"/>
          </p:cNvPicPr>
          <p:nvPr/>
        </p:nvPicPr>
        <p:blipFill>
          <a:blip r:embed="rId2" cstate="print"/>
          <a:srcRect/>
          <a:stretch>
            <a:fillRect/>
          </a:stretch>
        </p:blipFill>
        <p:spPr bwMode="auto">
          <a:xfrm>
            <a:off x="251520" y="3530143"/>
            <a:ext cx="5184576" cy="3139216"/>
          </a:xfrm>
          <a:prstGeom prst="rect">
            <a:avLst/>
          </a:prstGeom>
          <a:noFill/>
        </p:spPr>
      </p:pic>
      <p:sp>
        <p:nvSpPr>
          <p:cNvPr id="5" name="TextBox 4"/>
          <p:cNvSpPr txBox="1"/>
          <p:nvPr/>
        </p:nvSpPr>
        <p:spPr>
          <a:xfrm>
            <a:off x="2771800" y="4293096"/>
            <a:ext cx="5112568" cy="2031325"/>
          </a:xfrm>
          <a:prstGeom prst="rect">
            <a:avLst/>
          </a:prstGeom>
          <a:noFill/>
        </p:spPr>
        <p:txBody>
          <a:bodyPr wrap="square" rtlCol="0">
            <a:spAutoFit/>
          </a:bodyPr>
          <a:lstStyle/>
          <a:p>
            <a:r>
              <a:rPr lang="ar-EG" altLang="en-US" sz="1400" b="1" dirty="0" smtClean="0">
                <a:solidFill>
                  <a:schemeClr val="bg1"/>
                </a:solidFill>
              </a:rPr>
              <a:t>1- الواح جبسية.</a:t>
            </a:r>
          </a:p>
          <a:p>
            <a:endParaRPr lang="ar-EG" altLang="en-US" sz="400" b="1" dirty="0" smtClean="0">
              <a:solidFill>
                <a:schemeClr val="bg1"/>
              </a:solidFill>
            </a:endParaRPr>
          </a:p>
          <a:p>
            <a:r>
              <a:rPr lang="ar-EG" altLang="en-US" sz="1400" b="1" dirty="0" smtClean="0">
                <a:solidFill>
                  <a:schemeClr val="bg1"/>
                </a:solidFill>
              </a:rPr>
              <a:t>2- تشطيب النهائي للارضية.</a:t>
            </a:r>
          </a:p>
          <a:p>
            <a:endParaRPr lang="ar-EG" altLang="en-US" sz="400" b="1" dirty="0" smtClean="0">
              <a:solidFill>
                <a:schemeClr val="bg1"/>
              </a:solidFill>
            </a:endParaRPr>
          </a:p>
          <a:p>
            <a:r>
              <a:rPr lang="ar-EG" altLang="en-US" sz="1400" b="1" dirty="0" smtClean="0">
                <a:solidFill>
                  <a:schemeClr val="bg1"/>
                </a:solidFill>
              </a:rPr>
              <a:t>3- قطاع الصاج مثبت في الارضية.</a:t>
            </a:r>
          </a:p>
          <a:p>
            <a:endParaRPr lang="ar-EG" altLang="en-US" sz="400" b="1" dirty="0" smtClean="0">
              <a:solidFill>
                <a:schemeClr val="bg1"/>
              </a:solidFill>
            </a:endParaRPr>
          </a:p>
          <a:p>
            <a:r>
              <a:rPr lang="ar-EG" altLang="en-US" sz="1400" b="1" dirty="0" smtClean="0">
                <a:solidFill>
                  <a:schemeClr val="bg1"/>
                </a:solidFill>
              </a:rPr>
              <a:t>4-قائم الراسي.</a:t>
            </a:r>
          </a:p>
          <a:p>
            <a:endParaRPr lang="ar-EG" altLang="en-US" sz="400" b="1" dirty="0" smtClean="0">
              <a:solidFill>
                <a:schemeClr val="bg1"/>
              </a:solidFill>
            </a:endParaRPr>
          </a:p>
          <a:p>
            <a:r>
              <a:rPr lang="ar-EG" altLang="en-US" sz="1400" b="1" dirty="0" smtClean="0">
                <a:solidFill>
                  <a:schemeClr val="bg1"/>
                </a:solidFill>
              </a:rPr>
              <a:t>5-شريط معدني لحماية الجزء السفلي.</a:t>
            </a:r>
          </a:p>
          <a:p>
            <a:endParaRPr lang="ar-EG" altLang="en-US" sz="400" b="1" dirty="0" smtClean="0">
              <a:solidFill>
                <a:schemeClr val="bg1"/>
              </a:solidFill>
            </a:endParaRPr>
          </a:p>
          <a:p>
            <a:r>
              <a:rPr lang="ar-EG" altLang="en-US" sz="1400" b="1" dirty="0" smtClean="0">
                <a:solidFill>
                  <a:schemeClr val="bg1"/>
                </a:solidFill>
              </a:rPr>
              <a:t>6-عازل.</a:t>
            </a:r>
          </a:p>
          <a:p>
            <a:endParaRPr lang="ar-EG" altLang="en-US" sz="400" b="1" dirty="0" smtClean="0">
              <a:solidFill>
                <a:schemeClr val="bg1"/>
              </a:solidFill>
            </a:endParaRPr>
          </a:p>
          <a:p>
            <a:endParaRPr lang="ar-EG" altLang="en-US" sz="400" b="1" dirty="0" smtClean="0">
              <a:solidFill>
                <a:schemeClr val="bg1"/>
              </a:solidFill>
            </a:endParaRPr>
          </a:p>
          <a:p>
            <a:r>
              <a:rPr lang="ar-EG" altLang="en-US" sz="1400" b="1" dirty="0" smtClean="0">
                <a:solidFill>
                  <a:schemeClr val="bg1"/>
                </a:solidFill>
              </a:rPr>
              <a:t>7-شريط معدني في الاركان.</a:t>
            </a:r>
            <a:endParaRPr lang="en-US" altLang="en-US" sz="1400" b="1" dirty="0" smtClean="0">
              <a:solidFill>
                <a:schemeClr val="bg1"/>
              </a:solidFill>
            </a:endParaRPr>
          </a:p>
        </p:txBody>
      </p:sp>
      <p:sp>
        <p:nvSpPr>
          <p:cNvPr id="7" name="Rectangle 6"/>
          <p:cNvSpPr/>
          <p:nvPr/>
        </p:nvSpPr>
        <p:spPr>
          <a:xfrm>
            <a:off x="1331640" y="2564904"/>
            <a:ext cx="7344816" cy="769441"/>
          </a:xfrm>
          <a:prstGeom prst="rect">
            <a:avLst/>
          </a:prstGeom>
        </p:spPr>
        <p:txBody>
          <a:bodyPr wrap="square">
            <a:spAutoFit/>
          </a:bodyPr>
          <a:lstStyle/>
          <a:p>
            <a:pPr marL="179388" lvl="0" indent="-179388" algn="justLow">
              <a:buClr>
                <a:srgbClr val="1F3752">
                  <a:lumMod val="20000"/>
                  <a:lumOff val="80000"/>
                </a:srgbClr>
              </a:buClr>
              <a:buFont typeface="Arial" pitchFamily="34" charset="0"/>
              <a:buChar char="•"/>
              <a:defRPr/>
            </a:pPr>
            <a:r>
              <a:rPr lang="ar-EG" altLang="en-US" sz="2200" dirty="0" smtClean="0">
                <a:solidFill>
                  <a:prstClr val="white"/>
                </a:solidFill>
              </a:rPr>
              <a:t>يمكن عمل الواح مزدوجة فى حالة الاحتياج الى زيادة العزل الصوتى او زيادة سمك القاطوع وفى هذه الحالة يكون طول المسمار من 25-30 مم.</a:t>
            </a:r>
          </a:p>
        </p:txBody>
      </p:sp>
      <p:sp>
        <p:nvSpPr>
          <p:cNvPr id="8" name="Rectangle 7"/>
          <p:cNvSpPr>
            <a:spLocks noChangeArrowheads="1"/>
          </p:cNvSpPr>
          <p:nvPr/>
        </p:nvSpPr>
        <p:spPr bwMode="auto">
          <a:xfrm>
            <a:off x="6514653" y="2060848"/>
            <a:ext cx="2809875" cy="576263"/>
          </a:xfrm>
          <a:prstGeom prst="rect">
            <a:avLst/>
          </a:prstGeom>
          <a:noFill/>
          <a:ln w="38100" algn="ctr">
            <a:noFill/>
            <a:miter lim="800000"/>
            <a:headEnd/>
            <a:tailEnd/>
          </a:ln>
        </p:spPr>
        <p:txBody>
          <a:bodyPr lIns="0" rIns="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lang="ar-EG" sz="2400" b="1" dirty="0" smtClean="0">
                <a:solidFill>
                  <a:schemeClr val="bg1"/>
                </a:solidFill>
              </a:rPr>
              <a:t>5- الاشتراطات</a:t>
            </a:r>
            <a:endParaRPr lang="en-US" sz="2400" b="1" dirty="0" smtClean="0">
              <a:solidFill>
                <a:schemeClr val="bg1"/>
              </a:solidFill>
            </a:endParaRPr>
          </a:p>
        </p:txBody>
      </p:sp>
      <p:sp>
        <p:nvSpPr>
          <p:cNvPr id="9" name="Rectangle 8"/>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59832" y="2132857"/>
            <a:ext cx="5760640" cy="3477875"/>
          </a:xfrm>
          <a:prstGeom prst="rect">
            <a:avLst/>
          </a:prstGeom>
          <a:noFill/>
        </p:spPr>
        <p:txBody>
          <a:bodyPr wrap="square" rtlCol="1">
            <a:spAutoFit/>
          </a:bodyPr>
          <a:lstStyle/>
          <a:p>
            <a:r>
              <a:rPr lang="ar-EG" sz="2400" b="1" u="sng" dirty="0" smtClean="0">
                <a:solidFill>
                  <a:schemeClr val="bg1"/>
                </a:solidFill>
              </a:rPr>
              <a:t>التعريف :</a:t>
            </a:r>
          </a:p>
          <a:p>
            <a:pPr>
              <a:buFont typeface="Arial" pitchFamily="34" charset="0"/>
              <a:buChar char="•"/>
            </a:pPr>
            <a:r>
              <a:rPr lang="ar-EG" sz="2000" dirty="0" smtClean="0">
                <a:solidFill>
                  <a:schemeClr val="bg1"/>
                </a:solidFill>
              </a:rPr>
              <a:t>عبارة عن جدران متحركة من الخشب ذات شكل جمالي  </a:t>
            </a:r>
          </a:p>
          <a:p>
            <a:pPr>
              <a:buFont typeface="Arial" pitchFamily="34" charset="0"/>
              <a:buChar char="•"/>
            </a:pPr>
            <a:r>
              <a:rPr lang="ar-EG" sz="2000" dirty="0" smtClean="0">
                <a:solidFill>
                  <a:schemeClr val="bg1"/>
                </a:solidFill>
              </a:rPr>
              <a:t>تعمل على فصل المساحات الكبيرة حتى يستفاد منها</a:t>
            </a:r>
            <a:endParaRPr lang="ar-EG" sz="2000" b="1" dirty="0" smtClean="0">
              <a:solidFill>
                <a:schemeClr val="bg1"/>
              </a:solidFill>
            </a:endParaRPr>
          </a:p>
          <a:p>
            <a:pPr>
              <a:buFont typeface="Arial" pitchFamily="34" charset="0"/>
              <a:buChar char="•"/>
            </a:pPr>
            <a:r>
              <a:rPr lang="ar-EG" sz="2000" dirty="0" smtClean="0">
                <a:solidFill>
                  <a:schemeClr val="bg1"/>
                </a:solidFill>
              </a:rPr>
              <a:t>تتكون من وحدات خشبية  يتم تركيبها وتجميعها مع بعضها البعض بعدة طرق</a:t>
            </a:r>
            <a:endParaRPr lang="ar-EG" sz="2000" b="1" dirty="0" smtClean="0">
              <a:solidFill>
                <a:schemeClr val="bg1"/>
              </a:solidFill>
            </a:endParaRPr>
          </a:p>
          <a:p>
            <a:pPr>
              <a:buFont typeface="Arial" pitchFamily="34" charset="0"/>
              <a:buChar char="•"/>
            </a:pPr>
            <a:r>
              <a:rPr lang="ar-EG" sz="2000" dirty="0" smtClean="0">
                <a:solidFill>
                  <a:schemeClr val="bg1"/>
                </a:solidFill>
              </a:rPr>
              <a:t>قد تكون دائمة أو يمكن فكها واعادة تركيبها مرة اخرى</a:t>
            </a:r>
            <a:endParaRPr lang="ar-EG" sz="2000" b="1" dirty="0" smtClean="0">
              <a:solidFill>
                <a:schemeClr val="bg1"/>
              </a:solidFill>
            </a:endParaRPr>
          </a:p>
          <a:p>
            <a:pPr>
              <a:buFont typeface="Arial" pitchFamily="34" charset="0"/>
              <a:buChar char="•"/>
            </a:pPr>
            <a:r>
              <a:rPr lang="ar-EG" sz="2000" dirty="0" smtClean="0">
                <a:solidFill>
                  <a:schemeClr val="bg1"/>
                </a:solidFill>
              </a:rPr>
              <a:t>تستخدم في المعارض وعيادات الاطباء والمكاتب الادارية </a:t>
            </a:r>
          </a:p>
          <a:p>
            <a:endParaRPr lang="ar-EG" sz="2000" dirty="0" smtClean="0"/>
          </a:p>
          <a:p>
            <a:endParaRPr lang="ar-EG" sz="2000" b="1" dirty="0" smtClean="0"/>
          </a:p>
          <a:p>
            <a:endParaRPr lang="ar-EG" dirty="0" smtClean="0"/>
          </a:p>
          <a:p>
            <a:endParaRPr lang="ar-EG" dirty="0"/>
          </a:p>
        </p:txBody>
      </p:sp>
      <p:pic>
        <p:nvPicPr>
          <p:cNvPr id="6" name="Picture 4" descr="E:\صور قواطيع\Picture6.jpg"/>
          <p:cNvPicPr>
            <a:picLocks noChangeAspect="1" noChangeArrowheads="1"/>
          </p:cNvPicPr>
          <p:nvPr/>
        </p:nvPicPr>
        <p:blipFill>
          <a:blip r:embed="rId2" cstate="print"/>
          <a:srcRect/>
          <a:stretch>
            <a:fillRect/>
          </a:stretch>
        </p:blipFill>
        <p:spPr bwMode="auto">
          <a:xfrm>
            <a:off x="6228184" y="4588708"/>
            <a:ext cx="2613467" cy="208065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1" descr="E:\صور قواطيع\Picture1.jpg"/>
          <p:cNvPicPr>
            <a:picLocks noChangeAspect="1" noChangeArrowheads="1"/>
          </p:cNvPicPr>
          <p:nvPr/>
        </p:nvPicPr>
        <p:blipFill>
          <a:blip r:embed="rId3" cstate="print"/>
          <a:srcRect/>
          <a:stretch>
            <a:fillRect/>
          </a:stretch>
        </p:blipFill>
        <p:spPr bwMode="auto">
          <a:xfrm>
            <a:off x="323528" y="2348880"/>
            <a:ext cx="2736304" cy="201622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Picture 3" descr="E:\صور قواطيع\Picture5.jpg"/>
          <p:cNvPicPr>
            <a:picLocks noChangeAspect="1" noChangeArrowheads="1"/>
          </p:cNvPicPr>
          <p:nvPr/>
        </p:nvPicPr>
        <p:blipFill>
          <a:blip r:embed="rId4" cstate="print"/>
          <a:srcRect/>
          <a:stretch>
            <a:fillRect/>
          </a:stretch>
        </p:blipFill>
        <p:spPr bwMode="auto">
          <a:xfrm>
            <a:off x="323528" y="4581128"/>
            <a:ext cx="2736304" cy="208823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6" descr="E:\صور قواطيع\removable-wooden-partition-670804.jpg"/>
          <p:cNvPicPr>
            <a:picLocks noChangeAspect="1" noChangeArrowheads="1"/>
          </p:cNvPicPr>
          <p:nvPr/>
        </p:nvPicPr>
        <p:blipFill>
          <a:blip r:embed="rId5" cstate="print"/>
          <a:srcRect/>
          <a:stretch>
            <a:fillRect/>
          </a:stretch>
        </p:blipFill>
        <p:spPr bwMode="auto">
          <a:xfrm>
            <a:off x="3275856" y="4581128"/>
            <a:ext cx="2736304" cy="2053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0" name="Rectangle 9"/>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11760" y="2636912"/>
            <a:ext cx="4608512" cy="923330"/>
          </a:xfrm>
          <a:prstGeom prst="rect">
            <a:avLst/>
          </a:prstGeom>
          <a:no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spAutoFit/>
          </a:bodyPr>
          <a:lstStyle/>
          <a:p>
            <a:pPr marL="0" marR="0" lvl="0" indent="0" algn="ctr" defTabSz="914400" rtl="1" eaLnBrk="1" fontAlgn="base" latinLnBrk="0" hangingPunct="1">
              <a:lnSpc>
                <a:spcPct val="100000"/>
              </a:lnSpc>
              <a:spcBef>
                <a:spcPct val="0"/>
              </a:spcBef>
              <a:spcAft>
                <a:spcPct val="0"/>
              </a:spcAft>
              <a:buClrTx/>
              <a:buSzTx/>
              <a:buFont typeface="Arial" pitchFamily="34" charset="0"/>
              <a:buChar char="•"/>
              <a:tabLst/>
            </a:pPr>
            <a:r>
              <a:rPr kumimoji="0" lang="ar-SA" b="0" i="0" u="none" strike="noStrike" cap="none" normalizeH="0" baseline="0" dirty="0" smtClean="0">
                <a:ln>
                  <a:noFill/>
                </a:ln>
                <a:solidFill>
                  <a:schemeClr val="bg1"/>
                </a:solidFill>
                <a:effectLst/>
                <a:latin typeface="Verdana" pitchFamily="34" charset="0"/>
                <a:cs typeface="Arial" pitchFamily="34" charset="0"/>
              </a:rPr>
              <a:t> </a:t>
            </a:r>
            <a:r>
              <a:rPr kumimoji="0" lang="ar-SA" sz="2000" b="0" i="0" u="none" strike="noStrike" cap="none" normalizeH="0" baseline="0" dirty="0" smtClean="0">
                <a:ln>
                  <a:noFill/>
                </a:ln>
                <a:solidFill>
                  <a:schemeClr val="bg1"/>
                </a:solidFill>
                <a:effectLst/>
                <a:latin typeface="Verdana" pitchFamily="34" charset="0"/>
                <a:cs typeface="Arial" pitchFamily="34" charset="0"/>
              </a:rPr>
              <a:t>قاطوع خشبي ذو زجاج عازل للصوت</a:t>
            </a:r>
            <a:r>
              <a:rPr kumimoji="0" lang="ar-EG" sz="2000" b="0" i="0" u="none" strike="noStrike" cap="none" normalizeH="0" baseline="0" dirty="0" smtClean="0">
                <a:ln>
                  <a:noFill/>
                </a:ln>
                <a:solidFill>
                  <a:schemeClr val="bg1"/>
                </a:solidFill>
                <a:effectLst/>
                <a:latin typeface="Verdana" pitchFamily="34" charset="0"/>
                <a:cs typeface="Arial" pitchFamily="34" charset="0"/>
              </a:rPr>
              <a:t> .</a:t>
            </a:r>
            <a:endParaRPr kumimoji="0" lang="en-US" sz="2000" b="0" i="0" u="none" strike="noStrike" cap="none" normalizeH="0" baseline="0" dirty="0" smtClean="0">
              <a:ln>
                <a:noFill/>
              </a:ln>
              <a:solidFill>
                <a:schemeClr val="bg1"/>
              </a:solidFill>
              <a:effectLst/>
              <a:latin typeface="Verdana" pitchFamily="34" charset="0"/>
              <a:cs typeface="Arial" pitchFamily="34" charset="0"/>
            </a:endParaRPr>
          </a:p>
          <a:p>
            <a:pPr marL="0" marR="0" lvl="0" indent="0" algn="ctr" defTabSz="914400" rtl="1" eaLnBrk="1" fontAlgn="base" latinLnBrk="0" hangingPunct="1">
              <a:lnSpc>
                <a:spcPct val="100000"/>
              </a:lnSpc>
              <a:spcBef>
                <a:spcPct val="0"/>
              </a:spcBef>
              <a:spcAft>
                <a:spcPct val="0"/>
              </a:spcAft>
              <a:buClrTx/>
              <a:buSzTx/>
              <a:buFont typeface="Arial" pitchFamily="34" charset="0"/>
              <a:buChar char="•"/>
              <a:tabLst/>
            </a:pPr>
            <a:r>
              <a:rPr kumimoji="0" lang="ar-SA" sz="2000" b="0" i="0" u="none" strike="noStrike" cap="none" normalizeH="0" baseline="0" dirty="0" smtClean="0">
                <a:ln>
                  <a:noFill/>
                </a:ln>
                <a:solidFill>
                  <a:schemeClr val="bg1"/>
                </a:solidFill>
                <a:effectLst/>
                <a:latin typeface="Verdana" pitchFamily="34" charset="0"/>
                <a:cs typeface="Arial" pitchFamily="34" charset="0"/>
              </a:rPr>
              <a:t> يستخدم لتخطيط المكاتب </a:t>
            </a:r>
            <a:r>
              <a:rPr lang="ar-EG" sz="2000" dirty="0" smtClean="0">
                <a:solidFill>
                  <a:schemeClr val="bg1"/>
                </a:solidFill>
                <a:latin typeface="Verdana" pitchFamily="34" charset="0"/>
                <a:cs typeface="Arial" pitchFamily="34" charset="0"/>
              </a:rPr>
              <a:t>بطريقة </a:t>
            </a:r>
            <a:r>
              <a:rPr kumimoji="0" lang="ar-SA" sz="2000" b="0" i="0" u="none" strike="noStrike" cap="none" normalizeH="0" baseline="0" dirty="0" smtClean="0">
                <a:ln>
                  <a:noFill/>
                </a:ln>
                <a:solidFill>
                  <a:schemeClr val="bg1"/>
                </a:solidFill>
                <a:effectLst/>
                <a:latin typeface="Verdana" pitchFamily="34" charset="0"/>
                <a:cs typeface="Arial" pitchFamily="34" charset="0"/>
              </a:rPr>
              <a:t>مبتكرة ، ويوفر بيئة مضاءة جيدا </a:t>
            </a:r>
            <a:endParaRPr kumimoji="0" lang="ar-EG" sz="2000" b="0" i="0" u="none" strike="noStrike" cap="none" normalizeH="0" baseline="0" dirty="0" smtClean="0">
              <a:ln>
                <a:noFill/>
              </a:ln>
              <a:solidFill>
                <a:schemeClr val="bg1"/>
              </a:solidFill>
              <a:effectLst/>
              <a:latin typeface="Verdana" pitchFamily="34" charset="0"/>
              <a:cs typeface="Arial" pitchFamily="34" charset="0"/>
            </a:endParaRPr>
          </a:p>
        </p:txBody>
      </p:sp>
      <p:pic>
        <p:nvPicPr>
          <p:cNvPr id="5" name="Picture 4" descr="الصوتية خشبية قابلة للإزالة قسم ANAUNIA ريالا">
            <a:hlinkClick r:id="rId2"/>
          </p:cNvPr>
          <p:cNvPicPr>
            <a:picLocks noChangeAspect="1" noChangeArrowheads="1"/>
          </p:cNvPicPr>
          <p:nvPr/>
        </p:nvPicPr>
        <p:blipFill>
          <a:blip r:embed="rId3" cstate="print"/>
          <a:srcRect/>
          <a:stretch>
            <a:fillRect/>
          </a:stretch>
        </p:blipFill>
        <p:spPr bwMode="auto">
          <a:xfrm>
            <a:off x="5054288" y="3933056"/>
            <a:ext cx="3190120"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7" name="TextBox 6"/>
          <p:cNvSpPr txBox="1"/>
          <p:nvPr/>
        </p:nvSpPr>
        <p:spPr>
          <a:xfrm>
            <a:off x="5652120" y="1988840"/>
            <a:ext cx="3312368" cy="461665"/>
          </a:xfrm>
          <a:prstGeom prst="rect">
            <a:avLst/>
          </a:prstGeom>
          <a:noFill/>
        </p:spPr>
        <p:txBody>
          <a:bodyPr wrap="square" rtlCol="1">
            <a:spAutoFit/>
          </a:bodyPr>
          <a:lstStyle/>
          <a:p>
            <a:r>
              <a:rPr lang="ar-EG" sz="2400" u="sng" dirty="0" smtClean="0">
                <a:solidFill>
                  <a:schemeClr val="bg1"/>
                </a:solidFill>
              </a:rPr>
              <a:t>بعض انواع القواطيع الخشبية</a:t>
            </a:r>
            <a:endParaRPr lang="ar-EG" sz="2400" u="sng" dirty="0">
              <a:solidFill>
                <a:schemeClr val="bg1"/>
              </a:solidFill>
            </a:endParaRPr>
          </a:p>
        </p:txBody>
      </p:sp>
      <p:pic>
        <p:nvPicPr>
          <p:cNvPr id="1026" name="Picture 2" descr="E:\صور قواطيع\Picture2.jpg"/>
          <p:cNvPicPr>
            <a:picLocks noChangeAspect="1" noChangeArrowheads="1"/>
          </p:cNvPicPr>
          <p:nvPr/>
        </p:nvPicPr>
        <p:blipFill>
          <a:blip r:embed="rId4" cstate="print"/>
          <a:srcRect/>
          <a:stretch>
            <a:fillRect/>
          </a:stretch>
        </p:blipFill>
        <p:spPr bwMode="auto">
          <a:xfrm>
            <a:off x="899592" y="3933056"/>
            <a:ext cx="3384376" cy="247370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Up-Down Arrow 8"/>
          <p:cNvSpPr/>
          <p:nvPr/>
        </p:nvSpPr>
        <p:spPr>
          <a:xfrm>
            <a:off x="6084168" y="3573016"/>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1" name="Up-Down Arrow 10"/>
          <p:cNvSpPr/>
          <p:nvPr/>
        </p:nvSpPr>
        <p:spPr>
          <a:xfrm>
            <a:off x="3635896" y="3573016"/>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0" name="Rectangle 9"/>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grpId="0" nodeType="with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wipe(down)">
                                      <p:cBhvr>
                                        <p:cTn id="21" dur="500"/>
                                        <p:tgtEl>
                                          <p:spTgt spid="11"/>
                                        </p:tgtEl>
                                      </p:cBhvr>
                                    </p:animEffect>
                                  </p:childTnLst>
                                </p:cTn>
                              </p:par>
                              <p:par>
                                <p:cTn id="22" presetID="22" presetClass="entr" presetSubtype="4"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wipe(down)">
                                      <p:cBhvr>
                                        <p:cTn id="24" dur="500"/>
                                        <p:tgtEl>
                                          <p:spTgt spid="1026"/>
                                        </p:tgtEl>
                                      </p:cBhvr>
                                    </p:animEffect>
                                  </p:childTnLst>
                                </p:cTn>
                              </p:par>
                              <p:par>
                                <p:cTn id="25" presetID="22" presetClass="entr" presetSubtype="4" fill="hold" nodeType="with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animBg="1"/>
      <p:bldP spid="11"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00562" y="2132856"/>
            <a:ext cx="4214842" cy="461665"/>
          </a:xfrm>
          <a:prstGeom prst="rect">
            <a:avLst/>
          </a:prstGeom>
          <a:noFill/>
        </p:spPr>
        <p:txBody>
          <a:bodyPr wrap="square" rtlCol="1">
            <a:spAutoFit/>
          </a:bodyPr>
          <a:lstStyle/>
          <a:p>
            <a:pPr>
              <a:buFont typeface="Wingdings" pitchFamily="2" charset="2"/>
              <a:buChar char="§"/>
            </a:pPr>
            <a:r>
              <a:rPr lang="ar-EG" sz="2400" b="1" u="sng" dirty="0" smtClean="0">
                <a:solidFill>
                  <a:schemeClr val="bg1"/>
                </a:solidFill>
              </a:rPr>
              <a:t>مزايا </a:t>
            </a:r>
            <a:r>
              <a:rPr lang="ar-EG" sz="2400" b="1" u="sng" dirty="0" err="1" smtClean="0">
                <a:solidFill>
                  <a:schemeClr val="bg1"/>
                </a:solidFill>
              </a:rPr>
              <a:t>إستخدام</a:t>
            </a:r>
            <a:r>
              <a:rPr lang="ar-EG" sz="2400" b="1" u="sng" dirty="0" smtClean="0">
                <a:solidFill>
                  <a:schemeClr val="bg1"/>
                </a:solidFill>
              </a:rPr>
              <a:t> </a:t>
            </a:r>
            <a:r>
              <a:rPr lang="ar-EG" sz="2400" b="1" u="sng" dirty="0" err="1" smtClean="0">
                <a:solidFill>
                  <a:schemeClr val="bg1"/>
                </a:solidFill>
              </a:rPr>
              <a:t>القواطيع</a:t>
            </a:r>
            <a:r>
              <a:rPr lang="ar-EG" sz="2400" b="1" u="sng" dirty="0" smtClean="0">
                <a:solidFill>
                  <a:schemeClr val="bg1"/>
                </a:solidFill>
              </a:rPr>
              <a:t> :</a:t>
            </a:r>
            <a:endParaRPr lang="ar-EG" sz="2400" b="1" u="sng" dirty="0">
              <a:solidFill>
                <a:schemeClr val="bg1"/>
              </a:solidFill>
            </a:endParaRPr>
          </a:p>
        </p:txBody>
      </p:sp>
      <p:sp>
        <p:nvSpPr>
          <p:cNvPr id="5" name="TextBox 4"/>
          <p:cNvSpPr txBox="1"/>
          <p:nvPr/>
        </p:nvSpPr>
        <p:spPr>
          <a:xfrm>
            <a:off x="3419872" y="2699230"/>
            <a:ext cx="5224094" cy="3908762"/>
          </a:xfrm>
          <a:prstGeom prst="rect">
            <a:avLst/>
          </a:prstGeom>
          <a:noFill/>
        </p:spPr>
        <p:txBody>
          <a:bodyPr wrap="square" rtlCol="1">
            <a:spAutoFit/>
          </a:bodyPr>
          <a:lstStyle/>
          <a:p>
            <a:pPr>
              <a:buFont typeface="Arial" pitchFamily="34" charset="0"/>
              <a:buChar char="•"/>
            </a:pPr>
            <a:r>
              <a:rPr lang="ar-SA" sz="2400" b="1" dirty="0" smtClean="0">
                <a:solidFill>
                  <a:schemeClr val="bg1"/>
                </a:solidFill>
              </a:rPr>
              <a:t>القواطيع لا تمثل حملا إضافيا على الهيكل الانشائى بالمقارنة بقواطيع المباني التقليدية</a:t>
            </a:r>
            <a:r>
              <a:rPr lang="ar-EG" sz="2400" b="1" dirty="0" smtClean="0">
                <a:solidFill>
                  <a:schemeClr val="bg1"/>
                </a:solidFill>
              </a:rPr>
              <a:t>.</a:t>
            </a:r>
          </a:p>
          <a:p>
            <a:pPr>
              <a:buFont typeface="Arial" pitchFamily="34" charset="0"/>
              <a:buChar char="•"/>
            </a:pPr>
            <a:endParaRPr lang="ar-EG" sz="800" b="1" dirty="0" smtClean="0">
              <a:solidFill>
                <a:schemeClr val="bg1"/>
              </a:solidFill>
            </a:endParaRPr>
          </a:p>
          <a:p>
            <a:pPr>
              <a:buFont typeface="Arial" pitchFamily="34" charset="0"/>
              <a:buChar char="•"/>
            </a:pPr>
            <a:r>
              <a:rPr lang="ar-SA" sz="2400" b="1" dirty="0" smtClean="0">
                <a:solidFill>
                  <a:schemeClr val="bg1"/>
                </a:solidFill>
              </a:rPr>
              <a:t>لا ترتبط بوجود عناصر إنشائية أسفلها كما أنها يمكن تنفيذها في اى وقت سواء أثناء أعمال التشطيب أو بعد التشطيب</a:t>
            </a:r>
            <a:r>
              <a:rPr lang="ar-EG" sz="2400" b="1" dirty="0" smtClean="0">
                <a:solidFill>
                  <a:schemeClr val="bg1"/>
                </a:solidFill>
              </a:rPr>
              <a:t>.</a:t>
            </a:r>
          </a:p>
          <a:p>
            <a:pPr>
              <a:buFont typeface="Arial" pitchFamily="34" charset="0"/>
              <a:buChar char="•"/>
            </a:pPr>
            <a:endParaRPr lang="ar-EG" sz="800" b="1" dirty="0" smtClean="0">
              <a:solidFill>
                <a:schemeClr val="bg1"/>
              </a:solidFill>
            </a:endParaRPr>
          </a:p>
          <a:p>
            <a:pPr>
              <a:buFont typeface="Arial" pitchFamily="34" charset="0"/>
              <a:buChar char="•"/>
            </a:pPr>
            <a:r>
              <a:rPr lang="ar-SA" sz="2400" b="1" dirty="0" smtClean="0">
                <a:solidFill>
                  <a:schemeClr val="bg1"/>
                </a:solidFill>
              </a:rPr>
              <a:t>سهولة تنفيذها وانخفاض سعرها نسبيا</a:t>
            </a:r>
            <a:r>
              <a:rPr lang="ar-EG" sz="2400" b="1" dirty="0" smtClean="0">
                <a:solidFill>
                  <a:schemeClr val="bg1"/>
                </a:solidFill>
              </a:rPr>
              <a:t>.</a:t>
            </a:r>
          </a:p>
          <a:p>
            <a:pPr>
              <a:buFont typeface="Arial" pitchFamily="34" charset="0"/>
              <a:buChar char="•"/>
            </a:pPr>
            <a:endParaRPr lang="ar-EG" sz="800" b="1" dirty="0" smtClean="0">
              <a:solidFill>
                <a:schemeClr val="bg1"/>
              </a:solidFill>
            </a:endParaRPr>
          </a:p>
          <a:p>
            <a:pPr>
              <a:buFont typeface="Arial" pitchFamily="34" charset="0"/>
              <a:buChar char="•"/>
            </a:pPr>
            <a:r>
              <a:rPr lang="ar-EG" sz="2400" b="1" dirty="0" smtClean="0">
                <a:solidFill>
                  <a:schemeClr val="bg1"/>
                </a:solidFill>
              </a:rPr>
              <a:t>إمكانية إجراء أعمال الصيانة بسهولة.</a:t>
            </a:r>
          </a:p>
          <a:p>
            <a:pPr>
              <a:buFont typeface="Arial" pitchFamily="34" charset="0"/>
              <a:buChar char="•"/>
            </a:pPr>
            <a:endParaRPr lang="en-US" sz="800" b="1" dirty="0" smtClean="0">
              <a:solidFill>
                <a:schemeClr val="bg1"/>
              </a:solidFill>
            </a:endParaRPr>
          </a:p>
          <a:p>
            <a:pPr>
              <a:buFont typeface="Arial" pitchFamily="34" charset="0"/>
              <a:buChar char="•"/>
            </a:pPr>
            <a:r>
              <a:rPr lang="ar-SA" sz="2400" b="1" dirty="0" smtClean="0">
                <a:solidFill>
                  <a:schemeClr val="bg1"/>
                </a:solidFill>
              </a:rPr>
              <a:t> يمكن التحكم في الخصائص الخاصة بها مثل عزل الصوت أو مقاومة الحريق </a:t>
            </a:r>
            <a:r>
              <a:rPr lang="ar-EG" sz="2400" b="1" dirty="0" smtClean="0">
                <a:solidFill>
                  <a:schemeClr val="bg1"/>
                </a:solidFill>
              </a:rPr>
              <a:t>.</a:t>
            </a:r>
            <a:endParaRPr lang="ar-EG" sz="2400" b="1" dirty="0">
              <a:solidFill>
                <a:schemeClr val="bg1"/>
              </a:solidFill>
            </a:endParaRPr>
          </a:p>
        </p:txBody>
      </p:sp>
      <p:pic>
        <p:nvPicPr>
          <p:cNvPr id="6" name="Picture 2" descr="F:\قواطيع\New folder (2)\_035_4~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83568" y="2276872"/>
            <a:ext cx="2736304" cy="216057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28"/>
          <p:cNvPicPr>
            <a:picLocks noChangeAspect="1" noChangeArrowheads="1"/>
          </p:cNvPicPr>
          <p:nvPr/>
        </p:nvPicPr>
        <p:blipFill>
          <a:blip r:embed="rId3" cstate="print"/>
          <a:srcRect/>
          <a:stretch>
            <a:fillRect/>
          </a:stretch>
        </p:blipFill>
        <p:spPr bwMode="auto">
          <a:xfrm>
            <a:off x="730796" y="4581128"/>
            <a:ext cx="2689076" cy="1996104"/>
          </a:xfrm>
          <a:prstGeom prst="rect">
            <a:avLst/>
          </a:prstGeom>
          <a:ln>
            <a:noFill/>
          </a:ln>
          <a:effectLst>
            <a:outerShdw blurRad="292100" dist="139700" dir="2700000" algn="tl" rotWithShape="0">
              <a:srgbClr val="333333">
                <a:alpha val="65000"/>
              </a:srgbClr>
            </a:outerShdw>
          </a:effectLst>
        </p:spPr>
      </p:pic>
      <p:sp>
        <p:nvSpPr>
          <p:cNvPr id="9" name="TextBox 8"/>
          <p:cNvSpPr txBox="1"/>
          <p:nvPr/>
        </p:nvSpPr>
        <p:spPr>
          <a:xfrm>
            <a:off x="755576" y="6525344"/>
            <a:ext cx="2520280" cy="261610"/>
          </a:xfrm>
          <a:prstGeom prst="rect">
            <a:avLst/>
          </a:prstGeom>
          <a:noFill/>
        </p:spPr>
        <p:txBody>
          <a:bodyPr wrap="square" rtlCol="1">
            <a:spAutoFit/>
          </a:bodyPr>
          <a:lstStyle/>
          <a:p>
            <a:pPr algn="ctr"/>
            <a:r>
              <a:rPr lang="ar-EG" sz="1100" dirty="0" smtClean="0">
                <a:solidFill>
                  <a:schemeClr val="bg1"/>
                </a:solidFill>
              </a:rPr>
              <a:t>قواطيع</a:t>
            </a:r>
            <a:endParaRPr lang="ar-EG" sz="1100" dirty="0">
              <a:solidFill>
                <a:schemeClr val="bg1"/>
              </a:solidFill>
            </a:endParaRPr>
          </a:p>
        </p:txBody>
      </p:sp>
      <p:sp>
        <p:nvSpPr>
          <p:cNvPr id="11" name="Rectangle 10"/>
          <p:cNvSpPr/>
          <p:nvPr/>
        </p:nvSpPr>
        <p:spPr>
          <a:xfrm>
            <a:off x="7524328" y="764704"/>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411760" y="2544579"/>
            <a:ext cx="4608512" cy="1107996"/>
          </a:xfrm>
          <a:prstGeom prst="rect">
            <a:avLst/>
          </a:prstGeom>
          <a:no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spAutoFit/>
          </a:bodyPr>
          <a:lstStyle/>
          <a:p>
            <a:pPr>
              <a:buFont typeface="Arial" pitchFamily="34" charset="0"/>
              <a:buChar char="•"/>
            </a:pPr>
            <a:r>
              <a:rPr lang="ar-EG" dirty="0" smtClean="0">
                <a:solidFill>
                  <a:schemeClr val="bg1"/>
                </a:solidFill>
                <a:latin typeface="Arial"/>
                <a:cs typeface="Arial" pitchFamily="34" charset="0"/>
              </a:rPr>
              <a:t>مصنوع من </a:t>
            </a:r>
            <a:r>
              <a:rPr lang="ar-SA" dirty="0" smtClean="0">
                <a:solidFill>
                  <a:schemeClr val="bg1"/>
                </a:solidFill>
                <a:latin typeface="Arial"/>
                <a:cs typeface="Arial" pitchFamily="34" charset="0"/>
              </a:rPr>
              <a:t>خشب: </a:t>
            </a:r>
            <a:r>
              <a:rPr lang="en-US" dirty="0" err="1" smtClean="0">
                <a:solidFill>
                  <a:schemeClr val="bg1"/>
                </a:solidFill>
                <a:latin typeface="Verdana" pitchFamily="34" charset="0"/>
                <a:cs typeface="Arial" pitchFamily="34" charset="0"/>
              </a:rPr>
              <a:t>cherrywood</a:t>
            </a:r>
            <a:r>
              <a:rPr lang="ar-SA" dirty="0" smtClean="0">
                <a:solidFill>
                  <a:schemeClr val="bg1"/>
                </a:solidFill>
                <a:latin typeface="Arial"/>
                <a:cs typeface="Arial" pitchFamily="34" charset="0"/>
              </a:rPr>
              <a:t> </a:t>
            </a:r>
            <a:endParaRPr lang="ar-EG" dirty="0" smtClean="0">
              <a:solidFill>
                <a:schemeClr val="bg1"/>
              </a:solidFill>
              <a:latin typeface="Arial"/>
              <a:cs typeface="Arial" pitchFamily="34" charset="0"/>
            </a:endParaRPr>
          </a:p>
          <a:p>
            <a:pPr>
              <a:buFont typeface="Arial" pitchFamily="34" charset="0"/>
              <a:buChar char="•"/>
            </a:pPr>
            <a:r>
              <a:rPr lang="ar-SA" dirty="0" smtClean="0">
                <a:solidFill>
                  <a:schemeClr val="bg1"/>
                </a:solidFill>
                <a:latin typeface="Verdana" pitchFamily="34" charset="0"/>
                <a:cs typeface="Arial" pitchFamily="34" charset="0"/>
              </a:rPr>
              <a:t> </a:t>
            </a:r>
            <a:r>
              <a:rPr lang="ar-EG" dirty="0" smtClean="0">
                <a:solidFill>
                  <a:schemeClr val="bg1"/>
                </a:solidFill>
                <a:latin typeface="Verdana" pitchFamily="34" charset="0"/>
                <a:cs typeface="Arial" pitchFamily="34" charset="0"/>
              </a:rPr>
              <a:t>ابعاد الوحدة</a:t>
            </a:r>
            <a:r>
              <a:rPr lang="ar-SA" dirty="0" smtClean="0">
                <a:solidFill>
                  <a:schemeClr val="bg1"/>
                </a:solidFill>
                <a:latin typeface="Verdana" pitchFamily="34" charset="0"/>
                <a:cs typeface="Arial" pitchFamily="34" charset="0"/>
              </a:rPr>
              <a:t>: 257 × 35 × 183م</a:t>
            </a:r>
            <a:endParaRPr lang="ar-EG" dirty="0" smtClean="0">
              <a:solidFill>
                <a:schemeClr val="bg1"/>
              </a:solidFill>
            </a:endParaRPr>
          </a:p>
          <a:p>
            <a:pPr lvl="0" algn="justLow" eaLnBrk="0" fontAlgn="base" hangingPunct="0">
              <a:spcBef>
                <a:spcPct val="0"/>
              </a:spcBef>
              <a:spcAft>
                <a:spcPct val="0"/>
              </a:spcAft>
              <a:buFont typeface="Arial" pitchFamily="34" charset="0"/>
              <a:buChar char="•"/>
            </a:pPr>
            <a:r>
              <a:rPr lang="ar-SA" dirty="0" smtClean="0">
                <a:solidFill>
                  <a:schemeClr val="bg1"/>
                </a:solidFill>
                <a:latin typeface="Verdana" pitchFamily="34" charset="0"/>
                <a:cs typeface="Arial" pitchFamily="34" charset="0"/>
              </a:rPr>
              <a:t>يستخدم في المكاتب وغرف الاجتماعات والمؤتمرات، ومجالات التدريب، والمؤسسات التعليمية والفنادق.</a:t>
            </a:r>
            <a:endParaRPr lang="ar-EG" dirty="0" smtClean="0">
              <a:solidFill>
                <a:schemeClr val="bg1"/>
              </a:solidFill>
              <a:latin typeface="Verdana" pitchFamily="34" charset="0"/>
              <a:cs typeface="Arial" pitchFamily="34" charset="0"/>
            </a:endParaRPr>
          </a:p>
        </p:txBody>
      </p:sp>
      <p:sp>
        <p:nvSpPr>
          <p:cNvPr id="7" name="TextBox 6"/>
          <p:cNvSpPr txBox="1"/>
          <p:nvPr/>
        </p:nvSpPr>
        <p:spPr>
          <a:xfrm>
            <a:off x="5652120" y="1988840"/>
            <a:ext cx="3312368" cy="461665"/>
          </a:xfrm>
          <a:prstGeom prst="rect">
            <a:avLst/>
          </a:prstGeom>
          <a:noFill/>
        </p:spPr>
        <p:txBody>
          <a:bodyPr wrap="square" rtlCol="1">
            <a:spAutoFit/>
          </a:bodyPr>
          <a:lstStyle/>
          <a:p>
            <a:r>
              <a:rPr lang="ar-EG" sz="2400" u="sng" dirty="0" smtClean="0">
                <a:solidFill>
                  <a:schemeClr val="bg1"/>
                </a:solidFill>
              </a:rPr>
              <a:t>بعض انواع القواطيع الخشبية</a:t>
            </a:r>
            <a:endParaRPr lang="ar-EG" sz="2400" u="sng" dirty="0">
              <a:solidFill>
                <a:schemeClr val="bg1"/>
              </a:solidFill>
            </a:endParaRPr>
          </a:p>
        </p:txBody>
      </p:sp>
      <p:pic>
        <p:nvPicPr>
          <p:cNvPr id="8" name="Picture 2" descr="قابل للنقل D2 قسم خشبي EL MARANGON"/>
          <p:cNvPicPr>
            <a:picLocks noChangeAspect="1" noChangeArrowheads="1"/>
          </p:cNvPicPr>
          <p:nvPr/>
        </p:nvPicPr>
        <p:blipFill>
          <a:blip r:embed="rId2" cstate="print"/>
          <a:srcRect/>
          <a:stretch>
            <a:fillRect/>
          </a:stretch>
        </p:blipFill>
        <p:spPr bwMode="auto">
          <a:xfrm>
            <a:off x="5004048" y="4005064"/>
            <a:ext cx="3218204"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0" name="Picture 2" descr="الصوتية خشبي المحمول قسم AW Duvale المجلس التشريعي الفلسطيني">
            <a:hlinkClick r:id="rId3"/>
          </p:cNvPr>
          <p:cNvPicPr>
            <a:picLocks noChangeAspect="1" noChangeArrowheads="1"/>
          </p:cNvPicPr>
          <p:nvPr/>
        </p:nvPicPr>
        <p:blipFill>
          <a:blip r:embed="rId4" cstate="print"/>
          <a:srcRect/>
          <a:stretch>
            <a:fillRect/>
          </a:stretch>
        </p:blipFill>
        <p:spPr bwMode="auto">
          <a:xfrm>
            <a:off x="971600" y="4005064"/>
            <a:ext cx="3168352" cy="244827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Up-Down Arrow 8"/>
          <p:cNvSpPr/>
          <p:nvPr/>
        </p:nvSpPr>
        <p:spPr>
          <a:xfrm>
            <a:off x="6084168"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1" name="Up-Down Arrow 10"/>
          <p:cNvSpPr/>
          <p:nvPr/>
        </p:nvSpPr>
        <p:spPr>
          <a:xfrm>
            <a:off x="3635896"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2" name="Rectangle 11"/>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ipe(down)">
                                      <p:cBhvr>
                                        <p:cTn id="27" dur="500"/>
                                        <p:tgtEl>
                                          <p:spTgt spid="10"/>
                                        </p:tgtEl>
                                      </p:cBhvr>
                                    </p:animEffect>
                                  </p:childTnLst>
                                </p:cTn>
                              </p:par>
                              <p:par>
                                <p:cTn id="28" presetID="22" presetClass="entr" presetSubtype="4" fill="hold" nodeType="withEffect">
                                  <p:stCondLst>
                                    <p:cond delay="0"/>
                                  </p:stCondLst>
                                  <p:childTnLst>
                                    <p:set>
                                      <p:cBhvr>
                                        <p:cTn id="29" dur="1" fill="hold">
                                          <p:stCondLst>
                                            <p:cond delay="0"/>
                                          </p:stCondLst>
                                        </p:cTn>
                                        <p:tgtEl>
                                          <p:spTgt spid="8"/>
                                        </p:tgtEl>
                                        <p:attrNameLst>
                                          <p:attrName>style.visibility</p:attrName>
                                        </p:attrNameLst>
                                      </p:cBhvr>
                                      <p:to>
                                        <p:strVal val="visible"/>
                                      </p:to>
                                    </p:set>
                                    <p:animEffect transition="in" filter="wipe(down)">
                                      <p:cBhvr>
                                        <p:cTn id="3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animBg="1"/>
      <p:bldP spid="11"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23728" y="2544579"/>
            <a:ext cx="4896544" cy="1107996"/>
          </a:xfrm>
          <a:prstGeom prst="rect">
            <a:avLst/>
          </a:prstGeom>
          <a:no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spAutoFit/>
          </a:bodyPr>
          <a:lstStyle/>
          <a:p>
            <a:pPr lvl="0" algn="ctr" fontAlgn="base">
              <a:spcBef>
                <a:spcPct val="0"/>
              </a:spcBef>
              <a:spcAft>
                <a:spcPct val="0"/>
              </a:spcAft>
              <a:buFont typeface="Arial" pitchFamily="34" charset="0"/>
              <a:buChar char="•"/>
            </a:pPr>
            <a:r>
              <a:rPr lang="ar-EG" dirty="0" smtClean="0">
                <a:solidFill>
                  <a:schemeClr val="bg1"/>
                </a:solidFill>
                <a:latin typeface="Verdana" pitchFamily="34" charset="0"/>
                <a:cs typeface="Arial" pitchFamily="34" charset="0"/>
              </a:rPr>
              <a:t>قاطوع منزلق وقابل للطي .</a:t>
            </a:r>
          </a:p>
          <a:p>
            <a:pPr lvl="0" algn="ctr" fontAlgn="base">
              <a:spcBef>
                <a:spcPct val="0"/>
              </a:spcBef>
              <a:spcAft>
                <a:spcPct val="0"/>
              </a:spcAft>
              <a:buFont typeface="Arial" pitchFamily="34" charset="0"/>
              <a:buChar char="•"/>
            </a:pPr>
            <a:r>
              <a:rPr lang="ar-EG" dirty="0" smtClean="0">
                <a:solidFill>
                  <a:schemeClr val="bg1"/>
                </a:solidFill>
                <a:latin typeface="Verdana" pitchFamily="34" charset="0"/>
                <a:cs typeface="Arial" pitchFamily="34" charset="0"/>
              </a:rPr>
              <a:t>له</a:t>
            </a:r>
            <a:r>
              <a:rPr lang="ar-SA" dirty="0" smtClean="0">
                <a:solidFill>
                  <a:schemeClr val="bg1"/>
                </a:solidFill>
                <a:latin typeface="Verdana" pitchFamily="34" charset="0"/>
                <a:cs typeface="Arial" pitchFamily="34" charset="0"/>
              </a:rPr>
              <a:t> وظائف متعددة و </a:t>
            </a:r>
            <a:r>
              <a:rPr lang="ar-EG" dirty="0" smtClean="0">
                <a:solidFill>
                  <a:schemeClr val="bg1"/>
                </a:solidFill>
                <a:latin typeface="Verdana" pitchFamily="34" charset="0"/>
                <a:cs typeface="Arial" pitchFamily="34" charset="0"/>
              </a:rPr>
              <a:t>خاصة </a:t>
            </a:r>
            <a:r>
              <a:rPr lang="ar-SA" dirty="0" smtClean="0">
                <a:solidFill>
                  <a:schemeClr val="bg1"/>
                </a:solidFill>
                <a:latin typeface="Verdana" pitchFamily="34" charset="0"/>
                <a:cs typeface="Arial" pitchFamily="34" charset="0"/>
              </a:rPr>
              <a:t>التي تتطلب تغييرات تخطيط سريع. </a:t>
            </a:r>
            <a:endParaRPr lang="ar-EG" dirty="0" smtClean="0">
              <a:solidFill>
                <a:schemeClr val="bg1"/>
              </a:solidFill>
              <a:latin typeface="Verdana" pitchFamily="34" charset="0"/>
              <a:cs typeface="Arial" pitchFamily="34" charset="0"/>
            </a:endParaRPr>
          </a:p>
          <a:p>
            <a:pPr lvl="0" algn="ctr" fontAlgn="base">
              <a:spcBef>
                <a:spcPct val="0"/>
              </a:spcBef>
              <a:spcAft>
                <a:spcPct val="0"/>
              </a:spcAft>
              <a:buFont typeface="Arial" pitchFamily="34" charset="0"/>
              <a:buChar char="•"/>
            </a:pPr>
            <a:r>
              <a:rPr lang="ar-SA" dirty="0" smtClean="0">
                <a:solidFill>
                  <a:schemeClr val="bg1"/>
                </a:solidFill>
                <a:latin typeface="Verdana" pitchFamily="34" charset="0"/>
                <a:cs typeface="Arial" pitchFamily="34" charset="0"/>
              </a:rPr>
              <a:t>النظام يفسح المجال بشكل خاص للمكاتب، وغرف الاجتماعات والنوادي والمطاعم والمراكز الترفيهية والمؤسسات التعليمية.</a:t>
            </a:r>
            <a:endParaRPr lang="ar-EG" dirty="0" smtClean="0">
              <a:solidFill>
                <a:schemeClr val="bg1"/>
              </a:solidFill>
              <a:latin typeface="Verdana" pitchFamily="34" charset="0"/>
              <a:cs typeface="Arial" pitchFamily="34" charset="0"/>
            </a:endParaRPr>
          </a:p>
        </p:txBody>
      </p:sp>
      <p:sp>
        <p:nvSpPr>
          <p:cNvPr id="7" name="TextBox 6"/>
          <p:cNvSpPr txBox="1"/>
          <p:nvPr/>
        </p:nvSpPr>
        <p:spPr>
          <a:xfrm>
            <a:off x="5652120" y="1988840"/>
            <a:ext cx="3312368" cy="461665"/>
          </a:xfrm>
          <a:prstGeom prst="rect">
            <a:avLst/>
          </a:prstGeom>
          <a:noFill/>
        </p:spPr>
        <p:txBody>
          <a:bodyPr wrap="square" rtlCol="1">
            <a:spAutoFit/>
          </a:bodyPr>
          <a:lstStyle/>
          <a:p>
            <a:r>
              <a:rPr lang="ar-EG" sz="2400" u="sng" dirty="0" smtClean="0">
                <a:solidFill>
                  <a:schemeClr val="bg1"/>
                </a:solidFill>
              </a:rPr>
              <a:t>بعض انواع القواطيع الخشبية</a:t>
            </a:r>
            <a:endParaRPr lang="ar-EG" sz="2400" u="sng" dirty="0">
              <a:solidFill>
                <a:schemeClr val="bg1"/>
              </a:solidFill>
            </a:endParaRPr>
          </a:p>
        </p:txBody>
      </p:sp>
      <p:pic>
        <p:nvPicPr>
          <p:cNvPr id="12" name="Picture 2" descr="لطي خشبي تقسيم وسط Duvale المجلس التشريعي الفلسطيني">
            <a:hlinkClick r:id="rId2"/>
          </p:cNvPr>
          <p:cNvPicPr>
            <a:picLocks noChangeAspect="1" noChangeArrowheads="1"/>
          </p:cNvPicPr>
          <p:nvPr/>
        </p:nvPicPr>
        <p:blipFill>
          <a:blip r:embed="rId3" cstate="print"/>
          <a:srcRect/>
          <a:stretch>
            <a:fillRect/>
          </a:stretch>
        </p:blipFill>
        <p:spPr bwMode="auto">
          <a:xfrm>
            <a:off x="2555776" y="4005064"/>
            <a:ext cx="4248472"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9" name="Up-Down Arrow 8"/>
          <p:cNvSpPr/>
          <p:nvPr/>
        </p:nvSpPr>
        <p:spPr>
          <a:xfrm>
            <a:off x="5796136"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1" name="Up-Down Arrow 10"/>
          <p:cNvSpPr/>
          <p:nvPr/>
        </p:nvSpPr>
        <p:spPr>
          <a:xfrm>
            <a:off x="3347864"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8" name="Rectangle 7"/>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4">
                                            <p:txEl>
                                              <p:pRg st="2" end="2"/>
                                            </p:txEl>
                                          </p:spTgt>
                                        </p:tgtEl>
                                        <p:attrNameLst>
                                          <p:attrName>style.visibility</p:attrName>
                                        </p:attrNameLst>
                                      </p:cBhvr>
                                      <p:to>
                                        <p:strVal val="visible"/>
                                      </p:to>
                                    </p:set>
                                    <p:animEffect transition="in" filter="fade">
                                      <p:cBhvr>
                                        <p:cTn id="16" dur="20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down)">
                                      <p:cBhvr>
                                        <p:cTn id="21" dur="500"/>
                                        <p:tgtEl>
                                          <p:spTgt spid="9"/>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par>
                                <p:cTn id="25" presetID="22" presetClass="entr" presetSubtype="4" fill="hold"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down)">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animBg="1"/>
      <p:bldP spid="11"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2123728" y="2544579"/>
            <a:ext cx="4896544" cy="1107996"/>
          </a:xfrm>
          <a:prstGeom prst="rect">
            <a:avLst/>
          </a:prstGeom>
          <a:noFill/>
          <a:ln>
            <a:solidFill>
              <a:schemeClr val="tx1"/>
            </a:solidFill>
            <a:headEnd/>
            <a:tailEnd/>
          </a:ln>
        </p:spPr>
        <p:style>
          <a:lnRef idx="2">
            <a:schemeClr val="accent6"/>
          </a:lnRef>
          <a:fillRef idx="1">
            <a:schemeClr val="lt1"/>
          </a:fillRef>
          <a:effectRef idx="0">
            <a:schemeClr val="accent6"/>
          </a:effectRef>
          <a:fontRef idx="minor">
            <a:schemeClr val="dk1"/>
          </a:fontRef>
        </p:style>
        <p:txBody>
          <a:bodyPr vert="horz" wrap="square" lIns="0" tIns="0" rIns="0" bIns="0" numCol="1" anchor="ctr" anchorCtr="0" compatLnSpc="1">
            <a:prstTxWarp prst="textNoShape">
              <a:avLst/>
            </a:prstTxWarp>
            <a:spAutoFit/>
          </a:bodyPr>
          <a:lstStyle/>
          <a:p>
            <a:pPr lvl="0" algn="ctr" eaLnBrk="0" fontAlgn="base" hangingPunct="0">
              <a:spcBef>
                <a:spcPct val="0"/>
              </a:spcBef>
              <a:spcAft>
                <a:spcPct val="0"/>
              </a:spcAft>
              <a:buFont typeface="Arial" pitchFamily="34" charset="0"/>
              <a:buChar char="•"/>
            </a:pPr>
            <a:r>
              <a:rPr lang="ar-SA" dirty="0" smtClean="0">
                <a:solidFill>
                  <a:schemeClr val="bg1"/>
                </a:solidFill>
                <a:latin typeface="Verdana" pitchFamily="34" charset="0"/>
                <a:cs typeface="Arial" pitchFamily="34" charset="0"/>
              </a:rPr>
              <a:t>يجمع بين الألومنيوم والزجاج والخشب. ، والأبواب تكون بين الأسقف والأرضيات في خطوط مستقيمة بين دعامتين من الألومنيوم.</a:t>
            </a:r>
            <a:endParaRPr lang="ar-EG" dirty="0" smtClean="0">
              <a:solidFill>
                <a:schemeClr val="bg1"/>
              </a:solidFill>
              <a:latin typeface="Verdana" pitchFamily="34" charset="0"/>
              <a:cs typeface="Arial" pitchFamily="34" charset="0"/>
            </a:endParaRPr>
          </a:p>
          <a:p>
            <a:pPr lvl="0" algn="ctr" eaLnBrk="0" fontAlgn="base" hangingPunct="0">
              <a:spcBef>
                <a:spcPct val="0"/>
              </a:spcBef>
              <a:spcAft>
                <a:spcPct val="0"/>
              </a:spcAft>
              <a:buFont typeface="Arial" pitchFamily="34" charset="0"/>
              <a:buChar char="•"/>
            </a:pPr>
            <a:r>
              <a:rPr lang="ar-SA" dirty="0" smtClean="0">
                <a:solidFill>
                  <a:schemeClr val="bg1"/>
                </a:solidFill>
                <a:latin typeface="Verdana" pitchFamily="34" charset="0"/>
                <a:cs typeface="Arial" pitchFamily="34" charset="0"/>
              </a:rPr>
              <a:t> </a:t>
            </a:r>
            <a:r>
              <a:rPr lang="ar-EG" dirty="0" smtClean="0">
                <a:solidFill>
                  <a:schemeClr val="bg1"/>
                </a:solidFill>
                <a:latin typeface="Verdana" pitchFamily="34" charset="0"/>
                <a:cs typeface="Arial" pitchFamily="34" charset="0"/>
              </a:rPr>
              <a:t>يستخدم لفصل </a:t>
            </a:r>
            <a:r>
              <a:rPr lang="ar-SA" dirty="0" smtClean="0">
                <a:solidFill>
                  <a:schemeClr val="bg1"/>
                </a:solidFill>
                <a:latin typeface="Verdana" pitchFamily="34" charset="0"/>
                <a:cs typeface="Arial" pitchFamily="34" charset="0"/>
              </a:rPr>
              <a:t>أقسام المكتب</a:t>
            </a:r>
          </a:p>
        </p:txBody>
      </p:sp>
      <p:sp>
        <p:nvSpPr>
          <p:cNvPr id="7" name="TextBox 6"/>
          <p:cNvSpPr txBox="1"/>
          <p:nvPr/>
        </p:nvSpPr>
        <p:spPr>
          <a:xfrm>
            <a:off x="5652120" y="1988840"/>
            <a:ext cx="3312368" cy="461665"/>
          </a:xfrm>
          <a:prstGeom prst="rect">
            <a:avLst/>
          </a:prstGeom>
          <a:noFill/>
        </p:spPr>
        <p:txBody>
          <a:bodyPr wrap="square" rtlCol="1">
            <a:spAutoFit/>
          </a:bodyPr>
          <a:lstStyle/>
          <a:p>
            <a:r>
              <a:rPr lang="ar-EG" sz="2400" u="sng" dirty="0" smtClean="0">
                <a:solidFill>
                  <a:schemeClr val="bg1"/>
                </a:solidFill>
              </a:rPr>
              <a:t>بعض انواع القواطيع الخشبية</a:t>
            </a:r>
            <a:endParaRPr lang="ar-EG" sz="2400" u="sng" dirty="0">
              <a:solidFill>
                <a:schemeClr val="bg1"/>
              </a:solidFill>
            </a:endParaRPr>
          </a:p>
        </p:txBody>
      </p:sp>
      <p:pic>
        <p:nvPicPr>
          <p:cNvPr id="8" name="Picture 2" descr="قابل للنقل خشبية قسم بوا Clestra Hauserman">
            <a:hlinkClick r:id="rId2"/>
          </p:cNvPr>
          <p:cNvPicPr>
            <a:picLocks noChangeAspect="1" noChangeArrowheads="1"/>
          </p:cNvPicPr>
          <p:nvPr/>
        </p:nvPicPr>
        <p:blipFill>
          <a:blip r:embed="rId3" cstate="print"/>
          <a:stretch>
            <a:fillRect/>
          </a:stretch>
        </p:blipFill>
        <p:spPr bwMode="auto">
          <a:xfrm>
            <a:off x="2555776" y="4005064"/>
            <a:ext cx="4260357" cy="25202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style>
          <a:lnRef idx="2">
            <a:schemeClr val="dk1"/>
          </a:lnRef>
          <a:fillRef idx="1">
            <a:schemeClr val="lt1"/>
          </a:fillRef>
          <a:effectRef idx="0">
            <a:schemeClr val="dk1"/>
          </a:effectRef>
          <a:fontRef idx="minor">
            <a:schemeClr val="dk1"/>
          </a:fontRef>
        </p:style>
      </p:pic>
      <p:sp>
        <p:nvSpPr>
          <p:cNvPr id="9" name="Up-Down Arrow 8"/>
          <p:cNvSpPr/>
          <p:nvPr/>
        </p:nvSpPr>
        <p:spPr>
          <a:xfrm>
            <a:off x="5796136"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1" name="Up-Down Arrow 10"/>
          <p:cNvSpPr/>
          <p:nvPr/>
        </p:nvSpPr>
        <p:spPr>
          <a:xfrm>
            <a:off x="3347864" y="3645024"/>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2" name="Rectangle 11"/>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Effect transition="in" filter="fade">
                                      <p:cBhvr>
                                        <p:cTn id="7" dur="2000"/>
                                        <p:tgtEl>
                                          <p:spTgt spid="4">
                                            <p:bg/>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xEl>
                                              <p:pRg st="0" end="0"/>
                                            </p:txEl>
                                          </p:spTgt>
                                        </p:tgtEl>
                                        <p:attrNameLst>
                                          <p:attrName>style.visibility</p:attrName>
                                        </p:attrNameLst>
                                      </p:cBhvr>
                                      <p:to>
                                        <p:strVal val="visible"/>
                                      </p:to>
                                    </p:set>
                                    <p:animEffect transition="in" filter="fade">
                                      <p:cBhvr>
                                        <p:cTn id="10" dur="2000"/>
                                        <p:tgtEl>
                                          <p:spTgt spid="4">
                                            <p:txEl>
                                              <p:pRg st="0" end="0"/>
                                            </p:txEl>
                                          </p:spTgt>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animEffect transition="in" filter="fade">
                                      <p:cBhvr>
                                        <p:cTn id="13" dur="2000"/>
                                        <p:tgtEl>
                                          <p:spTgt spid="4">
                                            <p:txEl>
                                              <p:pRg st="1" end="1"/>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par>
                                <p:cTn id="19" presetID="22" presetClass="entr" presetSubtype="4" fill="hold" nodeType="with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down)">
                                      <p:cBhvr>
                                        <p:cTn id="21" dur="500"/>
                                        <p:tgtEl>
                                          <p:spTgt spid="8"/>
                                        </p:tgtEl>
                                      </p:cBhvr>
                                    </p:animEffect>
                                  </p:childTnLst>
                                </p:cTn>
                              </p:par>
                              <p:par>
                                <p:cTn id="22" presetID="22" presetClass="entr" presetSubtype="4" fill="hold" grpId="0" nodeType="with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wipe(down)">
                                      <p:cBhvr>
                                        <p:cTn id="24"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P spid="9" grpId="0" animBg="1"/>
      <p:bldP spid="11"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652120" y="1988840"/>
            <a:ext cx="3312368" cy="461665"/>
          </a:xfrm>
          <a:prstGeom prst="rect">
            <a:avLst/>
          </a:prstGeom>
          <a:noFill/>
        </p:spPr>
        <p:txBody>
          <a:bodyPr wrap="square" rtlCol="1">
            <a:spAutoFit/>
          </a:bodyPr>
          <a:lstStyle/>
          <a:p>
            <a:r>
              <a:rPr lang="ar-EG" sz="2400" u="sng" dirty="0" smtClean="0">
                <a:solidFill>
                  <a:schemeClr val="bg1"/>
                </a:solidFill>
              </a:rPr>
              <a:t>مكونات القواطيع الخشبية</a:t>
            </a:r>
            <a:endParaRPr lang="ar-EG" sz="2400" u="sng" dirty="0">
              <a:solidFill>
                <a:schemeClr val="bg1"/>
              </a:solidFill>
            </a:endParaRPr>
          </a:p>
        </p:txBody>
      </p:sp>
      <p:sp>
        <p:nvSpPr>
          <p:cNvPr id="12" name="Rounded Rectangle 11"/>
          <p:cNvSpPr/>
          <p:nvPr/>
        </p:nvSpPr>
        <p:spPr>
          <a:xfrm>
            <a:off x="7452320" y="4365104"/>
            <a:ext cx="144016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2000" b="1" dirty="0" smtClean="0"/>
              <a:t>القوائم</a:t>
            </a:r>
            <a:endParaRPr lang="ar-EG" sz="2000" b="1" dirty="0"/>
          </a:p>
        </p:txBody>
      </p:sp>
      <p:sp>
        <p:nvSpPr>
          <p:cNvPr id="13" name="Notched Right Arrow 12"/>
          <p:cNvSpPr/>
          <p:nvPr/>
        </p:nvSpPr>
        <p:spPr>
          <a:xfrm rot="10800000">
            <a:off x="6588224" y="4437111"/>
            <a:ext cx="792088" cy="216024"/>
          </a:xfrm>
          <a:prstGeom prst="notchedRightArrow">
            <a:avLst/>
          </a:prstGeom>
          <a:solidFill>
            <a:schemeClr val="tx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4" name="Rounded Rectangle 13"/>
          <p:cNvSpPr/>
          <p:nvPr/>
        </p:nvSpPr>
        <p:spPr>
          <a:xfrm>
            <a:off x="323528" y="4221088"/>
            <a:ext cx="6120680" cy="57606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EG" b="1" dirty="0" smtClean="0">
                <a:solidFill>
                  <a:schemeClr val="bg1"/>
                </a:solidFill>
              </a:rPr>
              <a:t>عبارة عن قطاعات خشبية رأسية يتناسب قطاعها مع ارتفاع القاطوع ومقدار الأحمال الواقعة عليه</a:t>
            </a:r>
            <a:endParaRPr lang="ar-EG" b="1" dirty="0">
              <a:solidFill>
                <a:schemeClr val="bg1"/>
              </a:solidFill>
            </a:endParaRPr>
          </a:p>
        </p:txBody>
      </p:sp>
      <p:sp>
        <p:nvSpPr>
          <p:cNvPr id="15" name="Rounded Rectangle 14"/>
          <p:cNvSpPr/>
          <p:nvPr/>
        </p:nvSpPr>
        <p:spPr>
          <a:xfrm>
            <a:off x="7452320" y="4941168"/>
            <a:ext cx="144016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2000" b="1" dirty="0" smtClean="0">
                <a:solidFill>
                  <a:schemeClr val="lt1"/>
                </a:solidFill>
              </a:rPr>
              <a:t>العوارض</a:t>
            </a:r>
            <a:endParaRPr lang="ar-EG" sz="2000" b="1" dirty="0">
              <a:solidFill>
                <a:schemeClr val="lt1"/>
              </a:solidFill>
            </a:endParaRPr>
          </a:p>
        </p:txBody>
      </p:sp>
      <p:sp>
        <p:nvSpPr>
          <p:cNvPr id="16" name="Notched Right Arrow 15"/>
          <p:cNvSpPr/>
          <p:nvPr/>
        </p:nvSpPr>
        <p:spPr>
          <a:xfrm rot="10800000">
            <a:off x="6588224" y="5013176"/>
            <a:ext cx="792088" cy="246885"/>
          </a:xfrm>
          <a:prstGeom prst="notchedRightArrow">
            <a:avLst/>
          </a:prstGeom>
          <a:solidFill>
            <a:schemeClr val="tx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17" name="Rounded Rectangle 16"/>
          <p:cNvSpPr/>
          <p:nvPr/>
        </p:nvSpPr>
        <p:spPr>
          <a:xfrm>
            <a:off x="323528" y="4869160"/>
            <a:ext cx="6120680" cy="504056"/>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EG" b="1" dirty="0" smtClean="0">
                <a:solidFill>
                  <a:schemeClr val="bg1"/>
                </a:solidFill>
              </a:rPr>
              <a:t>القطع الخشبية الافقية التى توضع بين القوائم بأسلوب النقر واللسان</a:t>
            </a:r>
            <a:endParaRPr lang="ar-EG" b="1" dirty="0">
              <a:solidFill>
                <a:schemeClr val="bg1"/>
              </a:solidFill>
            </a:endParaRPr>
          </a:p>
        </p:txBody>
      </p:sp>
      <p:sp>
        <p:nvSpPr>
          <p:cNvPr id="18" name="Rounded Rectangle 17"/>
          <p:cNvSpPr/>
          <p:nvPr/>
        </p:nvSpPr>
        <p:spPr>
          <a:xfrm>
            <a:off x="7452320" y="5530880"/>
            <a:ext cx="144016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2000" b="1" dirty="0" smtClean="0">
                <a:solidFill>
                  <a:schemeClr val="lt1"/>
                </a:solidFill>
              </a:rPr>
              <a:t>التجليد</a:t>
            </a:r>
            <a:endParaRPr lang="ar-EG" sz="2000" b="1" dirty="0">
              <a:solidFill>
                <a:schemeClr val="lt1"/>
              </a:solidFill>
            </a:endParaRPr>
          </a:p>
        </p:txBody>
      </p:sp>
      <p:sp>
        <p:nvSpPr>
          <p:cNvPr id="19" name="Notched Right Arrow 18"/>
          <p:cNvSpPr/>
          <p:nvPr/>
        </p:nvSpPr>
        <p:spPr>
          <a:xfrm rot="10800000">
            <a:off x="6588224" y="5589239"/>
            <a:ext cx="792088" cy="216024"/>
          </a:xfrm>
          <a:prstGeom prst="notchedRightArrow">
            <a:avLst/>
          </a:prstGeom>
          <a:solidFill>
            <a:schemeClr val="tx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20" name="Rounded Rectangle 19"/>
          <p:cNvSpPr/>
          <p:nvPr/>
        </p:nvSpPr>
        <p:spPr>
          <a:xfrm>
            <a:off x="323528" y="5445224"/>
            <a:ext cx="6120680" cy="57606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EG" b="1" dirty="0" smtClean="0">
                <a:solidFill>
                  <a:schemeClr val="bg1"/>
                </a:solidFill>
              </a:rPr>
              <a:t>يتم تجليد القوائم والعوارض بألواح الأبلاكاش وبسمك يتناسب مع المسافات بين العوارض</a:t>
            </a:r>
            <a:endParaRPr lang="ar-EG" b="1" dirty="0">
              <a:solidFill>
                <a:schemeClr val="bg1"/>
              </a:solidFill>
            </a:endParaRPr>
          </a:p>
        </p:txBody>
      </p:sp>
      <p:sp>
        <p:nvSpPr>
          <p:cNvPr id="21" name="Rounded Rectangle 20"/>
          <p:cNvSpPr/>
          <p:nvPr/>
        </p:nvSpPr>
        <p:spPr>
          <a:xfrm>
            <a:off x="7452320" y="6120592"/>
            <a:ext cx="1440160" cy="360040"/>
          </a:xfrm>
          <a:prstGeom prst="roundRect">
            <a:avLst/>
          </a:prstGeom>
        </p:spPr>
        <p:style>
          <a:lnRef idx="0">
            <a:schemeClr val="accent6"/>
          </a:lnRef>
          <a:fillRef idx="3">
            <a:schemeClr val="accent6"/>
          </a:fillRef>
          <a:effectRef idx="3">
            <a:schemeClr val="accent6"/>
          </a:effectRef>
          <a:fontRef idx="minor">
            <a:schemeClr val="lt1"/>
          </a:fontRef>
        </p:style>
        <p:txBody>
          <a:bodyPr rtlCol="1" anchor="ctr"/>
          <a:lstStyle/>
          <a:p>
            <a:pPr algn="ctr"/>
            <a:r>
              <a:rPr lang="ar-EG" sz="2000" b="1" dirty="0" smtClean="0">
                <a:solidFill>
                  <a:schemeClr val="lt1"/>
                </a:solidFill>
              </a:rPr>
              <a:t>الحشو</a:t>
            </a:r>
            <a:endParaRPr lang="ar-EG" sz="2000" b="1" dirty="0">
              <a:solidFill>
                <a:schemeClr val="lt1"/>
              </a:solidFill>
            </a:endParaRPr>
          </a:p>
        </p:txBody>
      </p:sp>
      <p:sp>
        <p:nvSpPr>
          <p:cNvPr id="22" name="Notched Right Arrow 21"/>
          <p:cNvSpPr/>
          <p:nvPr/>
        </p:nvSpPr>
        <p:spPr>
          <a:xfrm rot="10800000">
            <a:off x="6588224" y="6237312"/>
            <a:ext cx="792088" cy="216024"/>
          </a:xfrm>
          <a:prstGeom prst="notchedRightArrow">
            <a:avLst/>
          </a:prstGeom>
          <a:solidFill>
            <a:schemeClr val="tx1"/>
          </a:solidFill>
          <a:ln>
            <a:solidFill>
              <a:schemeClr val="tx1"/>
            </a:solidFill>
          </a:ln>
        </p:spPr>
        <p:style>
          <a:lnRef idx="0">
            <a:schemeClr val="accent4"/>
          </a:lnRef>
          <a:fillRef idx="3">
            <a:schemeClr val="accent4"/>
          </a:fillRef>
          <a:effectRef idx="3">
            <a:schemeClr val="accent4"/>
          </a:effectRef>
          <a:fontRef idx="minor">
            <a:schemeClr val="lt1"/>
          </a:fontRef>
        </p:style>
        <p:txBody>
          <a:bodyPr rtlCol="1" anchor="ctr"/>
          <a:lstStyle/>
          <a:p>
            <a:pPr algn="ctr"/>
            <a:endParaRPr lang="ar-EG"/>
          </a:p>
        </p:txBody>
      </p:sp>
      <p:sp>
        <p:nvSpPr>
          <p:cNvPr id="23" name="Rounded Rectangle 22"/>
          <p:cNvSpPr/>
          <p:nvPr/>
        </p:nvSpPr>
        <p:spPr>
          <a:xfrm>
            <a:off x="323528" y="6093296"/>
            <a:ext cx="6120680" cy="576064"/>
          </a:xfrm>
          <a:prstGeom prst="roundRect">
            <a:avLst/>
          </a:prstGeom>
          <a:noFill/>
        </p:spPr>
        <p:style>
          <a:lnRef idx="2">
            <a:schemeClr val="dk1"/>
          </a:lnRef>
          <a:fillRef idx="1">
            <a:schemeClr val="lt1"/>
          </a:fillRef>
          <a:effectRef idx="0">
            <a:schemeClr val="dk1"/>
          </a:effectRef>
          <a:fontRef idx="minor">
            <a:schemeClr val="dk1"/>
          </a:fontRef>
        </p:style>
        <p:txBody>
          <a:bodyPr rtlCol="1" anchor="ctr"/>
          <a:lstStyle/>
          <a:p>
            <a:pPr algn="ctr"/>
            <a:r>
              <a:rPr lang="ar-EG" b="1" dirty="0" smtClean="0">
                <a:solidFill>
                  <a:schemeClr val="bg1"/>
                </a:solidFill>
              </a:rPr>
              <a:t>يتم الحشو بين العوارض والقوائم بطبقة من الصوف الصخرى او الزجاجى كعازل للصوت</a:t>
            </a:r>
            <a:endParaRPr lang="ar-EG" b="1" dirty="0">
              <a:solidFill>
                <a:schemeClr val="bg1"/>
              </a:solidFill>
            </a:endParaRPr>
          </a:p>
        </p:txBody>
      </p:sp>
      <p:grpSp>
        <p:nvGrpSpPr>
          <p:cNvPr id="2" name="Group 23"/>
          <p:cNvGrpSpPr/>
          <p:nvPr/>
        </p:nvGrpSpPr>
        <p:grpSpPr>
          <a:xfrm>
            <a:off x="146368" y="2132856"/>
            <a:ext cx="3705554" cy="1872208"/>
            <a:chOff x="2825552" y="3622868"/>
            <a:chExt cx="5125144" cy="3168352"/>
          </a:xfrm>
        </p:grpSpPr>
        <p:pic>
          <p:nvPicPr>
            <p:cNvPr id="25" name="Picture 2"/>
            <p:cNvPicPr>
              <a:picLocks noChangeAspect="1" noChangeArrowheads="1"/>
            </p:cNvPicPr>
            <p:nvPr/>
          </p:nvPicPr>
          <p:blipFill>
            <a:blip r:embed="rId2" cstate="print"/>
            <a:srcRect/>
            <a:stretch>
              <a:fillRect/>
            </a:stretch>
          </p:blipFill>
          <p:spPr bwMode="auto">
            <a:xfrm>
              <a:off x="4716016" y="3622868"/>
              <a:ext cx="3234680" cy="3168352"/>
            </a:xfrm>
            <a:prstGeom prst="rect">
              <a:avLst/>
            </a:prstGeom>
          </p:spPr>
        </p:pic>
        <p:sp>
          <p:nvSpPr>
            <p:cNvPr id="28" name="Rounded Rectangle 27"/>
            <p:cNvSpPr/>
            <p:nvPr/>
          </p:nvSpPr>
          <p:spPr>
            <a:xfrm>
              <a:off x="2825552" y="5727718"/>
              <a:ext cx="1440159" cy="454204"/>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smtClean="0"/>
                <a:t>القوائم</a:t>
              </a:r>
              <a:endParaRPr lang="ar-EG" b="1" dirty="0"/>
            </a:p>
          </p:txBody>
        </p:sp>
        <p:sp>
          <p:nvSpPr>
            <p:cNvPr id="29" name="Rounded Rectangle 28"/>
            <p:cNvSpPr/>
            <p:nvPr/>
          </p:nvSpPr>
          <p:spPr>
            <a:xfrm>
              <a:off x="2871394" y="4597746"/>
              <a:ext cx="1440160" cy="487440"/>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smtClean="0">
                  <a:solidFill>
                    <a:schemeClr val="bg1"/>
                  </a:solidFill>
                </a:rPr>
                <a:t>العوارض</a:t>
              </a:r>
              <a:endParaRPr lang="ar-EG" b="1" dirty="0">
                <a:solidFill>
                  <a:schemeClr val="bg1"/>
                </a:solidFill>
              </a:endParaRPr>
            </a:p>
          </p:txBody>
        </p:sp>
      </p:grpSp>
      <p:pic>
        <p:nvPicPr>
          <p:cNvPr id="30" name="Picture 2"/>
          <p:cNvPicPr>
            <a:picLocks noChangeAspect="1" noChangeArrowheads="1"/>
          </p:cNvPicPr>
          <p:nvPr/>
        </p:nvPicPr>
        <p:blipFill>
          <a:blip r:embed="rId3" cstate="print"/>
          <a:srcRect/>
          <a:stretch>
            <a:fillRect/>
          </a:stretch>
        </p:blipFill>
        <p:spPr bwMode="auto">
          <a:xfrm>
            <a:off x="3954992" y="2132856"/>
            <a:ext cx="2448272" cy="1872208"/>
          </a:xfrm>
          <a:prstGeom prst="rect">
            <a:avLst/>
          </a:prstGeom>
          <a:noFill/>
          <a:ln w="9525">
            <a:noFill/>
            <a:miter lim="800000"/>
            <a:headEnd/>
            <a:tailEnd/>
          </a:ln>
        </p:spPr>
      </p:pic>
      <p:cxnSp>
        <p:nvCxnSpPr>
          <p:cNvPr id="46" name="Straight Arrow Connector 45"/>
          <p:cNvCxnSpPr/>
          <p:nvPr/>
        </p:nvCxnSpPr>
        <p:spPr>
          <a:xfrm flipH="1" flipV="1">
            <a:off x="1259632" y="2780928"/>
            <a:ext cx="936104" cy="288032"/>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48" name="Straight Arrow Connector 47"/>
          <p:cNvCxnSpPr/>
          <p:nvPr/>
        </p:nvCxnSpPr>
        <p:spPr>
          <a:xfrm flipH="1">
            <a:off x="1331640" y="3501008"/>
            <a:ext cx="100811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50" name="Straight Arrow Connector 49"/>
          <p:cNvCxnSpPr/>
          <p:nvPr/>
        </p:nvCxnSpPr>
        <p:spPr>
          <a:xfrm flipV="1">
            <a:off x="4644008" y="2276872"/>
            <a:ext cx="0" cy="72008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1" name="Rounded Rectangle 50"/>
          <p:cNvSpPr/>
          <p:nvPr/>
        </p:nvSpPr>
        <p:spPr>
          <a:xfrm>
            <a:off x="3995936" y="1988840"/>
            <a:ext cx="1041256" cy="2880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smtClean="0">
                <a:solidFill>
                  <a:schemeClr val="bg1"/>
                </a:solidFill>
              </a:rPr>
              <a:t>الحشو</a:t>
            </a:r>
            <a:endParaRPr lang="ar-EG" b="1" dirty="0">
              <a:solidFill>
                <a:schemeClr val="bg1"/>
              </a:solidFill>
            </a:endParaRPr>
          </a:p>
        </p:txBody>
      </p:sp>
      <p:cxnSp>
        <p:nvCxnSpPr>
          <p:cNvPr id="53" name="Straight Arrow Connector 52"/>
          <p:cNvCxnSpPr/>
          <p:nvPr/>
        </p:nvCxnSpPr>
        <p:spPr>
          <a:xfrm>
            <a:off x="5220072" y="3068960"/>
            <a:ext cx="360040" cy="50405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54" name="Rounded Rectangle 53"/>
          <p:cNvSpPr/>
          <p:nvPr/>
        </p:nvSpPr>
        <p:spPr>
          <a:xfrm>
            <a:off x="5364088" y="3645024"/>
            <a:ext cx="1041256" cy="288033"/>
          </a:xfrm>
          <a:prstGeom prst="roundRect">
            <a:avLst/>
          </a:prstGeom>
        </p:spPr>
        <p:style>
          <a:lnRef idx="1">
            <a:schemeClr val="accent6"/>
          </a:lnRef>
          <a:fillRef idx="3">
            <a:schemeClr val="accent6"/>
          </a:fillRef>
          <a:effectRef idx="2">
            <a:schemeClr val="accent6"/>
          </a:effectRef>
          <a:fontRef idx="minor">
            <a:schemeClr val="lt1"/>
          </a:fontRef>
        </p:style>
        <p:txBody>
          <a:bodyPr rtlCol="1" anchor="ctr"/>
          <a:lstStyle/>
          <a:p>
            <a:pPr algn="ctr"/>
            <a:r>
              <a:rPr lang="ar-EG" b="1" dirty="0" smtClean="0">
                <a:solidFill>
                  <a:schemeClr val="bg1"/>
                </a:solidFill>
              </a:rPr>
              <a:t>التجليد</a:t>
            </a:r>
            <a:endParaRPr lang="ar-EG" b="1" dirty="0">
              <a:solidFill>
                <a:schemeClr val="bg1"/>
              </a:solidFill>
            </a:endParaRPr>
          </a:p>
        </p:txBody>
      </p:sp>
      <p:sp>
        <p:nvSpPr>
          <p:cNvPr id="27" name="Rectangle 26"/>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1" name="Rectangle 3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2000"/>
                                        <p:tgtEl>
                                          <p:spTgt spid="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fade">
                                      <p:cBhvr>
                                        <p:cTn id="10" dur="2000"/>
                                        <p:tgtEl>
                                          <p:spTgt spid="13"/>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4">
                                            <p:bg/>
                                          </p:spTgt>
                                        </p:tgtEl>
                                        <p:attrNameLst>
                                          <p:attrName>style.visibility</p:attrName>
                                        </p:attrNameLst>
                                      </p:cBhvr>
                                      <p:to>
                                        <p:strVal val="visible"/>
                                      </p:to>
                                    </p:set>
                                    <p:anim calcmode="lin" valueType="num">
                                      <p:cBhvr additive="base">
                                        <p:cTn id="15" dur="500" fill="hold"/>
                                        <p:tgtEl>
                                          <p:spTgt spid="14">
                                            <p:bg/>
                                          </p:spTgt>
                                        </p:tgtEl>
                                        <p:attrNameLst>
                                          <p:attrName>ppt_x</p:attrName>
                                        </p:attrNameLst>
                                      </p:cBhvr>
                                      <p:tavLst>
                                        <p:tav tm="0">
                                          <p:val>
                                            <p:strVal val="#ppt_x"/>
                                          </p:val>
                                        </p:tav>
                                        <p:tav tm="100000">
                                          <p:val>
                                            <p:strVal val="#ppt_x"/>
                                          </p:val>
                                        </p:tav>
                                      </p:tavLst>
                                    </p:anim>
                                    <p:anim calcmode="lin" valueType="num">
                                      <p:cBhvr additive="base">
                                        <p:cTn id="16" dur="500" fill="hold"/>
                                        <p:tgtEl>
                                          <p:spTgt spid="14">
                                            <p:bg/>
                                          </p:spTgt>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xEl>
                                              <p:pRg st="0" end="0"/>
                                            </p:txEl>
                                          </p:spTgt>
                                        </p:tgtEl>
                                        <p:attrNameLst>
                                          <p:attrName>style.visibility</p:attrName>
                                        </p:attrNameLst>
                                      </p:cBhvr>
                                      <p:to>
                                        <p:strVal val="visible"/>
                                      </p:to>
                                    </p:set>
                                    <p:anim calcmode="lin" valueType="num">
                                      <p:cBhvr additive="base">
                                        <p:cTn id="1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wipe(down)">
                                      <p:cBhvr>
                                        <p:cTn id="25" dur="500"/>
                                        <p:tgtEl>
                                          <p:spTgt spid="15"/>
                                        </p:tgtEl>
                                      </p:cBhvr>
                                    </p:animEffect>
                                  </p:childTnLst>
                                </p:cTn>
                              </p:par>
                              <p:par>
                                <p:cTn id="26" presetID="22" presetClass="entr" presetSubtype="4"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wipe(down)">
                                      <p:cBhvr>
                                        <p:cTn id="28" dur="500"/>
                                        <p:tgtEl>
                                          <p:spTgt spid="16"/>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7">
                                            <p:bg/>
                                          </p:spTgt>
                                        </p:tgtEl>
                                        <p:attrNameLst>
                                          <p:attrName>style.visibility</p:attrName>
                                        </p:attrNameLst>
                                      </p:cBhvr>
                                      <p:to>
                                        <p:strVal val="visible"/>
                                      </p:to>
                                    </p:set>
                                    <p:anim calcmode="lin" valueType="num">
                                      <p:cBhvr additive="base">
                                        <p:cTn id="33" dur="500" fill="hold"/>
                                        <p:tgtEl>
                                          <p:spTgt spid="17">
                                            <p:bg/>
                                          </p:spTgt>
                                        </p:tgtEl>
                                        <p:attrNameLst>
                                          <p:attrName>ppt_x</p:attrName>
                                        </p:attrNameLst>
                                      </p:cBhvr>
                                      <p:tavLst>
                                        <p:tav tm="0">
                                          <p:val>
                                            <p:strVal val="#ppt_x"/>
                                          </p:val>
                                        </p:tav>
                                        <p:tav tm="100000">
                                          <p:val>
                                            <p:strVal val="#ppt_x"/>
                                          </p:val>
                                        </p:tav>
                                      </p:tavLst>
                                    </p:anim>
                                    <p:anim calcmode="lin" valueType="num">
                                      <p:cBhvr additive="base">
                                        <p:cTn id="34" dur="500" fill="hold"/>
                                        <p:tgtEl>
                                          <p:spTgt spid="17">
                                            <p:bg/>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7">
                                            <p:txEl>
                                              <p:pRg st="0" end="0"/>
                                            </p:txEl>
                                          </p:spTgt>
                                        </p:tgtEl>
                                        <p:attrNameLst>
                                          <p:attrName>style.visibility</p:attrName>
                                        </p:attrNameLst>
                                      </p:cBhvr>
                                      <p:to>
                                        <p:strVal val="visible"/>
                                      </p:to>
                                    </p:set>
                                    <p:anim calcmode="lin" valueType="num">
                                      <p:cBhvr additive="base">
                                        <p:cTn id="37"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500" fill="hold"/>
                                        <p:tgtEl>
                                          <p:spTgt spid="18"/>
                                        </p:tgtEl>
                                        <p:attrNameLst>
                                          <p:attrName>ppt_x</p:attrName>
                                        </p:attrNameLst>
                                      </p:cBhvr>
                                      <p:tavLst>
                                        <p:tav tm="0">
                                          <p:val>
                                            <p:strVal val="#ppt_x"/>
                                          </p:val>
                                        </p:tav>
                                        <p:tav tm="100000">
                                          <p:val>
                                            <p:strVal val="#ppt_x"/>
                                          </p:val>
                                        </p:tav>
                                      </p:tavLst>
                                    </p:anim>
                                    <p:anim calcmode="lin" valueType="num">
                                      <p:cBhvr additive="base">
                                        <p:cTn id="44" dur="5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9"/>
                                        </p:tgtEl>
                                        <p:attrNameLst>
                                          <p:attrName>style.visibility</p:attrName>
                                        </p:attrNameLst>
                                      </p:cBhvr>
                                      <p:to>
                                        <p:strVal val="visible"/>
                                      </p:to>
                                    </p:set>
                                    <p:anim calcmode="lin" valueType="num">
                                      <p:cBhvr additive="base">
                                        <p:cTn id="47" dur="500" fill="hold"/>
                                        <p:tgtEl>
                                          <p:spTgt spid="19"/>
                                        </p:tgtEl>
                                        <p:attrNameLst>
                                          <p:attrName>ppt_x</p:attrName>
                                        </p:attrNameLst>
                                      </p:cBhvr>
                                      <p:tavLst>
                                        <p:tav tm="0">
                                          <p:val>
                                            <p:strVal val="#ppt_x"/>
                                          </p:val>
                                        </p:tav>
                                        <p:tav tm="100000">
                                          <p:val>
                                            <p:strVal val="#ppt_x"/>
                                          </p:val>
                                        </p:tav>
                                      </p:tavLst>
                                    </p:anim>
                                    <p:anim calcmode="lin" valueType="num">
                                      <p:cBhvr additive="base">
                                        <p:cTn id="48" dur="500" fill="hold"/>
                                        <p:tgtEl>
                                          <p:spTgt spid="19"/>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0"/>
                                        </p:tgtEl>
                                        <p:attrNameLst>
                                          <p:attrName>style.visibility</p:attrName>
                                        </p:attrNameLst>
                                      </p:cBhvr>
                                      <p:to>
                                        <p:strVal val="visible"/>
                                      </p:to>
                                    </p:set>
                                    <p:anim calcmode="lin" valueType="num">
                                      <p:cBhvr additive="base">
                                        <p:cTn id="51" dur="500" fill="hold"/>
                                        <p:tgtEl>
                                          <p:spTgt spid="20"/>
                                        </p:tgtEl>
                                        <p:attrNameLst>
                                          <p:attrName>ppt_x</p:attrName>
                                        </p:attrNameLst>
                                      </p:cBhvr>
                                      <p:tavLst>
                                        <p:tav tm="0">
                                          <p:val>
                                            <p:strVal val="#ppt_x"/>
                                          </p:val>
                                        </p:tav>
                                        <p:tav tm="100000">
                                          <p:val>
                                            <p:strVal val="#ppt_x"/>
                                          </p:val>
                                        </p:tav>
                                      </p:tavLst>
                                    </p:anim>
                                    <p:anim calcmode="lin" valueType="num">
                                      <p:cBhvr additive="base">
                                        <p:cTn id="52" dur="500" fill="hold"/>
                                        <p:tgtEl>
                                          <p:spTgt spid="20"/>
                                        </p:tgtEl>
                                        <p:attrNameLst>
                                          <p:attrName>ppt_y</p:attrName>
                                        </p:attrNameLst>
                                      </p:cBhvr>
                                      <p:tavLst>
                                        <p:tav tm="0">
                                          <p:val>
                                            <p:strVal val="1+#ppt_h/2"/>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4" fill="hold" grpId="0" nodeType="click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500" fill="hold"/>
                                        <p:tgtEl>
                                          <p:spTgt spid="21"/>
                                        </p:tgtEl>
                                        <p:attrNameLst>
                                          <p:attrName>ppt_x</p:attrName>
                                        </p:attrNameLst>
                                      </p:cBhvr>
                                      <p:tavLst>
                                        <p:tav tm="0">
                                          <p:val>
                                            <p:strVal val="#ppt_x"/>
                                          </p:val>
                                        </p:tav>
                                        <p:tav tm="100000">
                                          <p:val>
                                            <p:strVal val="#ppt_x"/>
                                          </p:val>
                                        </p:tav>
                                      </p:tavLst>
                                    </p:anim>
                                    <p:anim calcmode="lin" valueType="num">
                                      <p:cBhvr additive="base">
                                        <p:cTn id="58" dur="5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grpId="0" nodeType="with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additive="base">
                                        <p:cTn id="61" dur="500" fill="hold"/>
                                        <p:tgtEl>
                                          <p:spTgt spid="22"/>
                                        </p:tgtEl>
                                        <p:attrNameLst>
                                          <p:attrName>ppt_x</p:attrName>
                                        </p:attrNameLst>
                                      </p:cBhvr>
                                      <p:tavLst>
                                        <p:tav tm="0">
                                          <p:val>
                                            <p:strVal val="#ppt_x"/>
                                          </p:val>
                                        </p:tav>
                                        <p:tav tm="100000">
                                          <p:val>
                                            <p:strVal val="#ppt_x"/>
                                          </p:val>
                                        </p:tav>
                                      </p:tavLst>
                                    </p:anim>
                                    <p:anim calcmode="lin" valueType="num">
                                      <p:cBhvr additive="base">
                                        <p:cTn id="62" dur="500" fill="hold"/>
                                        <p:tgtEl>
                                          <p:spTgt spid="22"/>
                                        </p:tgtEl>
                                        <p:attrNameLst>
                                          <p:attrName>ppt_y</p:attrName>
                                        </p:attrNameLst>
                                      </p:cBhvr>
                                      <p:tavLst>
                                        <p:tav tm="0">
                                          <p:val>
                                            <p:strVal val="1+#ppt_h/2"/>
                                          </p:val>
                                        </p:tav>
                                        <p:tav tm="100000">
                                          <p:val>
                                            <p:strVal val="#ppt_y"/>
                                          </p:val>
                                        </p:tav>
                                      </p:tavLst>
                                    </p:anim>
                                  </p:childTnLst>
                                </p:cTn>
                              </p:par>
                              <p:par>
                                <p:cTn id="63" presetID="2" presetClass="entr" presetSubtype="4" fill="hold" grpId="0" nodeType="withEffect">
                                  <p:stCondLst>
                                    <p:cond delay="0"/>
                                  </p:stCondLst>
                                  <p:childTnLst>
                                    <p:set>
                                      <p:cBhvr>
                                        <p:cTn id="64" dur="1" fill="hold">
                                          <p:stCondLst>
                                            <p:cond delay="0"/>
                                          </p:stCondLst>
                                        </p:cTn>
                                        <p:tgtEl>
                                          <p:spTgt spid="23"/>
                                        </p:tgtEl>
                                        <p:attrNameLst>
                                          <p:attrName>style.visibility</p:attrName>
                                        </p:attrNameLst>
                                      </p:cBhvr>
                                      <p:to>
                                        <p:strVal val="visible"/>
                                      </p:to>
                                    </p:set>
                                    <p:anim calcmode="lin" valueType="num">
                                      <p:cBhvr additive="base">
                                        <p:cTn id="65" dur="500" fill="hold"/>
                                        <p:tgtEl>
                                          <p:spTgt spid="23"/>
                                        </p:tgtEl>
                                        <p:attrNameLst>
                                          <p:attrName>ppt_x</p:attrName>
                                        </p:attrNameLst>
                                      </p:cBhvr>
                                      <p:tavLst>
                                        <p:tav tm="0">
                                          <p:val>
                                            <p:strVal val="#ppt_x"/>
                                          </p:val>
                                        </p:tav>
                                        <p:tav tm="100000">
                                          <p:val>
                                            <p:strVal val="#ppt_x"/>
                                          </p:val>
                                        </p:tav>
                                      </p:tavLst>
                                    </p:anim>
                                    <p:anim calcmode="lin" valueType="num">
                                      <p:cBhvr additive="base">
                                        <p:cTn id="66"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build="allAtOnce" animBg="1"/>
      <p:bldP spid="15" grpId="0" animBg="1"/>
      <p:bldP spid="16" grpId="0" animBg="1"/>
      <p:bldP spid="17" grpId="0" build="allAtOnce" animBg="1"/>
      <p:bldP spid="18" grpId="0" animBg="1"/>
      <p:bldP spid="19" grpId="0" animBg="1"/>
      <p:bldP spid="20" grpId="0" animBg="1"/>
      <p:bldP spid="21" grpId="0" animBg="1"/>
      <p:bldP spid="22" grpId="0" animBg="1"/>
      <p:bldP spid="23"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292080" y="1957776"/>
            <a:ext cx="3528392" cy="461665"/>
          </a:xfrm>
          <a:prstGeom prst="rect">
            <a:avLst/>
          </a:prstGeom>
          <a:noFill/>
        </p:spPr>
        <p:txBody>
          <a:bodyPr wrap="square" rtlCol="1">
            <a:spAutoFit/>
          </a:bodyPr>
          <a:lstStyle/>
          <a:p>
            <a:r>
              <a:rPr lang="ar-EG" sz="2400" b="1" u="sng" dirty="0" smtClean="0">
                <a:solidFill>
                  <a:schemeClr val="bg1"/>
                </a:solidFill>
              </a:rPr>
              <a:t>أبعاد مكونات القواطيع الخشبية </a:t>
            </a:r>
            <a:endParaRPr lang="ar-EG" sz="2400" b="1" u="sng" dirty="0">
              <a:solidFill>
                <a:schemeClr val="bg1"/>
              </a:solidFill>
            </a:endParaRPr>
          </a:p>
        </p:txBody>
      </p:sp>
      <p:sp>
        <p:nvSpPr>
          <p:cNvPr id="16" name="Rectangle 15"/>
          <p:cNvSpPr/>
          <p:nvPr/>
        </p:nvSpPr>
        <p:spPr>
          <a:xfrm>
            <a:off x="5711720" y="5075890"/>
            <a:ext cx="21006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l" rtl="0"/>
            <a:r>
              <a:rPr lang="en-US" b="1" dirty="0" smtClean="0">
                <a:solidFill>
                  <a:schemeClr val="bg1"/>
                </a:solidFill>
              </a:rPr>
              <a:t>Top and sole plates </a:t>
            </a:r>
            <a:endParaRPr lang="ar-EG" b="1" dirty="0">
              <a:solidFill>
                <a:schemeClr val="bg1"/>
              </a:solidFill>
            </a:endParaRPr>
          </a:p>
        </p:txBody>
      </p:sp>
      <p:sp>
        <p:nvSpPr>
          <p:cNvPr id="18" name="Notched Right Arrow 17"/>
          <p:cNvSpPr/>
          <p:nvPr/>
        </p:nvSpPr>
        <p:spPr>
          <a:xfrm rot="10800000">
            <a:off x="4775616" y="5157188"/>
            <a:ext cx="792088" cy="288033"/>
          </a:xfrm>
          <a:prstGeom prst="notchedRightArrow">
            <a:avLst>
              <a:gd name="adj1" fmla="val 41938"/>
              <a:gd name="adj2" fmla="val 50000"/>
            </a:avLst>
          </a:prstGeom>
        </p:spPr>
        <p:style>
          <a:lnRef idx="0">
            <a:schemeClr val="dk1"/>
          </a:lnRef>
          <a:fillRef idx="3">
            <a:schemeClr val="dk1"/>
          </a:fillRef>
          <a:effectRef idx="3">
            <a:schemeClr val="dk1"/>
          </a:effectRef>
          <a:fontRef idx="minor">
            <a:schemeClr val="lt1"/>
          </a:fontRef>
        </p:style>
        <p:txBody>
          <a:bodyPr rtlCol="1" anchor="ctr"/>
          <a:lstStyle/>
          <a:p>
            <a:pPr algn="ctr" rtl="0"/>
            <a:endParaRPr lang="ar-EG"/>
          </a:p>
        </p:txBody>
      </p:sp>
      <p:sp>
        <p:nvSpPr>
          <p:cNvPr id="19" name="Rectangle 18"/>
          <p:cNvSpPr/>
          <p:nvPr/>
        </p:nvSpPr>
        <p:spPr>
          <a:xfrm>
            <a:off x="5711720" y="5507938"/>
            <a:ext cx="21006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rtl="0"/>
            <a:r>
              <a:rPr lang="en-US" b="1" dirty="0" smtClean="0">
                <a:solidFill>
                  <a:schemeClr val="bg1"/>
                </a:solidFill>
              </a:rPr>
              <a:t>End studs</a:t>
            </a:r>
            <a:endParaRPr lang="ar-EG" b="1" dirty="0">
              <a:solidFill>
                <a:schemeClr val="bg1"/>
              </a:solidFill>
            </a:endParaRPr>
          </a:p>
        </p:txBody>
      </p:sp>
      <p:sp>
        <p:nvSpPr>
          <p:cNvPr id="20" name="Rectangle 19"/>
          <p:cNvSpPr/>
          <p:nvPr/>
        </p:nvSpPr>
        <p:spPr>
          <a:xfrm>
            <a:off x="5711720" y="6372034"/>
            <a:ext cx="21006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rtl="0"/>
            <a:r>
              <a:rPr lang="en-US" b="1" dirty="0" smtClean="0">
                <a:solidFill>
                  <a:schemeClr val="bg1"/>
                </a:solidFill>
              </a:rPr>
              <a:t>Noggins</a:t>
            </a:r>
            <a:endParaRPr lang="ar-EG" b="1" dirty="0">
              <a:solidFill>
                <a:schemeClr val="bg1"/>
              </a:solidFill>
            </a:endParaRPr>
          </a:p>
        </p:txBody>
      </p:sp>
      <p:sp>
        <p:nvSpPr>
          <p:cNvPr id="21" name="Rectangle 20"/>
          <p:cNvSpPr/>
          <p:nvPr/>
        </p:nvSpPr>
        <p:spPr>
          <a:xfrm>
            <a:off x="1319232" y="5075890"/>
            <a:ext cx="3384376"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b="1" dirty="0" smtClean="0">
                <a:solidFill>
                  <a:schemeClr val="bg1"/>
                </a:solidFill>
              </a:rPr>
              <a:t>100mm x 50mm (4 inch x 2 inch)</a:t>
            </a:r>
            <a:endParaRPr lang="ar-EG" b="1" dirty="0">
              <a:solidFill>
                <a:schemeClr val="bg1"/>
              </a:solidFill>
            </a:endParaRPr>
          </a:p>
        </p:txBody>
      </p:sp>
      <p:sp>
        <p:nvSpPr>
          <p:cNvPr id="22" name="Rectangle 21"/>
          <p:cNvSpPr/>
          <p:nvPr/>
        </p:nvSpPr>
        <p:spPr>
          <a:xfrm>
            <a:off x="5711720" y="5939986"/>
            <a:ext cx="2100640" cy="369332"/>
          </a:xfrm>
          <a:prstGeom prst="rect">
            <a:avLst/>
          </a:prstGeom>
        </p:spPr>
        <p:style>
          <a:lnRef idx="0">
            <a:schemeClr val="accent6"/>
          </a:lnRef>
          <a:fillRef idx="3">
            <a:schemeClr val="accent6"/>
          </a:fillRef>
          <a:effectRef idx="3">
            <a:schemeClr val="accent6"/>
          </a:effectRef>
          <a:fontRef idx="minor">
            <a:schemeClr val="lt1"/>
          </a:fontRef>
        </p:style>
        <p:txBody>
          <a:bodyPr wrap="square">
            <a:spAutoFit/>
          </a:bodyPr>
          <a:lstStyle/>
          <a:p>
            <a:pPr algn="ctr" rtl="0"/>
            <a:r>
              <a:rPr lang="en-US" b="1" dirty="0" smtClean="0">
                <a:solidFill>
                  <a:schemeClr val="bg1"/>
                </a:solidFill>
              </a:rPr>
              <a:t>Other studs</a:t>
            </a:r>
            <a:endParaRPr lang="ar-EG" b="1" dirty="0">
              <a:solidFill>
                <a:schemeClr val="bg1"/>
              </a:solidFill>
            </a:endParaRPr>
          </a:p>
        </p:txBody>
      </p:sp>
      <p:sp>
        <p:nvSpPr>
          <p:cNvPr id="23" name="Rectangle 22"/>
          <p:cNvSpPr/>
          <p:nvPr/>
        </p:nvSpPr>
        <p:spPr>
          <a:xfrm>
            <a:off x="1319232" y="5507938"/>
            <a:ext cx="3384376"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b="1" dirty="0" smtClean="0">
                <a:solidFill>
                  <a:schemeClr val="bg1"/>
                </a:solidFill>
              </a:rPr>
              <a:t>100mm x 50mm (4 inch x 2 inch)</a:t>
            </a:r>
            <a:endParaRPr lang="ar-EG" b="1" dirty="0">
              <a:solidFill>
                <a:schemeClr val="bg1"/>
              </a:solidFill>
            </a:endParaRPr>
          </a:p>
        </p:txBody>
      </p:sp>
      <p:sp>
        <p:nvSpPr>
          <p:cNvPr id="24" name="Rectangle 23"/>
          <p:cNvSpPr/>
          <p:nvPr/>
        </p:nvSpPr>
        <p:spPr>
          <a:xfrm>
            <a:off x="1319232" y="5939986"/>
            <a:ext cx="3384376"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b="1" dirty="0" smtClean="0">
                <a:solidFill>
                  <a:schemeClr val="bg1"/>
                </a:solidFill>
              </a:rPr>
              <a:t>100mm x 75mm (4 inch x 3 inch) </a:t>
            </a:r>
            <a:endParaRPr lang="ar-EG" b="1" dirty="0">
              <a:solidFill>
                <a:schemeClr val="bg1"/>
              </a:solidFill>
            </a:endParaRPr>
          </a:p>
        </p:txBody>
      </p:sp>
      <p:sp>
        <p:nvSpPr>
          <p:cNvPr id="25" name="Rectangle 24"/>
          <p:cNvSpPr/>
          <p:nvPr/>
        </p:nvSpPr>
        <p:spPr>
          <a:xfrm>
            <a:off x="1319232" y="6372034"/>
            <a:ext cx="3384376" cy="369332"/>
          </a:xfrm>
          <a:prstGeom prst="rect">
            <a:avLst/>
          </a:prstGeom>
          <a:noFill/>
        </p:spPr>
        <p:style>
          <a:lnRef idx="2">
            <a:schemeClr val="dk1"/>
          </a:lnRef>
          <a:fillRef idx="1">
            <a:schemeClr val="lt1"/>
          </a:fillRef>
          <a:effectRef idx="0">
            <a:schemeClr val="dk1"/>
          </a:effectRef>
          <a:fontRef idx="minor">
            <a:schemeClr val="dk1"/>
          </a:fontRef>
        </p:style>
        <p:txBody>
          <a:bodyPr wrap="square">
            <a:spAutoFit/>
          </a:bodyPr>
          <a:lstStyle/>
          <a:p>
            <a:pPr algn="l" rtl="0"/>
            <a:r>
              <a:rPr lang="en-US" b="1" dirty="0" smtClean="0">
                <a:solidFill>
                  <a:schemeClr val="bg1"/>
                </a:solidFill>
              </a:rPr>
              <a:t>100mm x 50mm (4 inch x 2 inch)</a:t>
            </a:r>
            <a:endParaRPr lang="ar-EG" b="1" dirty="0">
              <a:solidFill>
                <a:schemeClr val="bg1"/>
              </a:solidFill>
            </a:endParaRPr>
          </a:p>
        </p:txBody>
      </p:sp>
      <p:pic>
        <p:nvPicPr>
          <p:cNvPr id="29" name="Picture 3"/>
          <p:cNvPicPr>
            <a:picLocks noChangeAspect="1" noChangeArrowheads="1"/>
          </p:cNvPicPr>
          <p:nvPr/>
        </p:nvPicPr>
        <p:blipFill>
          <a:blip r:embed="rId3" cstate="print"/>
          <a:srcRect/>
          <a:stretch>
            <a:fillRect/>
          </a:stretch>
        </p:blipFill>
        <p:spPr bwMode="auto">
          <a:xfrm>
            <a:off x="4860032" y="2516424"/>
            <a:ext cx="3816424" cy="2376264"/>
          </a:xfrm>
          <a:prstGeom prst="rect">
            <a:avLst/>
          </a:prstGeom>
          <a:noFill/>
          <a:ln w="9525">
            <a:noFill/>
            <a:miter lim="800000"/>
            <a:headEnd/>
            <a:tailEnd/>
          </a:ln>
        </p:spPr>
      </p:pic>
      <p:sp>
        <p:nvSpPr>
          <p:cNvPr id="31" name="Notched Right Arrow 30"/>
          <p:cNvSpPr/>
          <p:nvPr/>
        </p:nvSpPr>
        <p:spPr>
          <a:xfrm rot="10800000">
            <a:off x="4775617" y="5589236"/>
            <a:ext cx="792088" cy="288033"/>
          </a:xfrm>
          <a:prstGeom prst="notchedRightArrow">
            <a:avLst>
              <a:gd name="adj1" fmla="val 41938"/>
              <a:gd name="adj2" fmla="val 50000"/>
            </a:avLst>
          </a:prstGeom>
        </p:spPr>
        <p:style>
          <a:lnRef idx="0">
            <a:schemeClr val="dk1"/>
          </a:lnRef>
          <a:fillRef idx="3">
            <a:schemeClr val="dk1"/>
          </a:fillRef>
          <a:effectRef idx="3">
            <a:schemeClr val="dk1"/>
          </a:effectRef>
          <a:fontRef idx="minor">
            <a:schemeClr val="lt1"/>
          </a:fontRef>
        </p:style>
        <p:txBody>
          <a:bodyPr rtlCol="1" anchor="ctr"/>
          <a:lstStyle/>
          <a:p>
            <a:pPr algn="ctr" rtl="0"/>
            <a:endParaRPr lang="ar-EG"/>
          </a:p>
        </p:txBody>
      </p:sp>
      <p:sp>
        <p:nvSpPr>
          <p:cNvPr id="32" name="Notched Right Arrow 31"/>
          <p:cNvSpPr/>
          <p:nvPr/>
        </p:nvSpPr>
        <p:spPr>
          <a:xfrm rot="10800000">
            <a:off x="4775617" y="6021284"/>
            <a:ext cx="792088" cy="288033"/>
          </a:xfrm>
          <a:prstGeom prst="notchedRightArrow">
            <a:avLst>
              <a:gd name="adj1" fmla="val 41938"/>
              <a:gd name="adj2" fmla="val 50000"/>
            </a:avLst>
          </a:prstGeom>
        </p:spPr>
        <p:style>
          <a:lnRef idx="0">
            <a:schemeClr val="dk1"/>
          </a:lnRef>
          <a:fillRef idx="3">
            <a:schemeClr val="dk1"/>
          </a:fillRef>
          <a:effectRef idx="3">
            <a:schemeClr val="dk1"/>
          </a:effectRef>
          <a:fontRef idx="minor">
            <a:schemeClr val="lt1"/>
          </a:fontRef>
        </p:style>
        <p:txBody>
          <a:bodyPr rtlCol="1" anchor="ctr"/>
          <a:lstStyle/>
          <a:p>
            <a:pPr algn="ctr" rtl="0"/>
            <a:endParaRPr lang="ar-EG"/>
          </a:p>
        </p:txBody>
      </p:sp>
      <p:sp>
        <p:nvSpPr>
          <p:cNvPr id="33" name="Notched Right Arrow 32"/>
          <p:cNvSpPr/>
          <p:nvPr/>
        </p:nvSpPr>
        <p:spPr>
          <a:xfrm rot="10800000">
            <a:off x="4775617" y="6453334"/>
            <a:ext cx="792088" cy="288033"/>
          </a:xfrm>
          <a:prstGeom prst="notchedRightArrow">
            <a:avLst>
              <a:gd name="adj1" fmla="val 41938"/>
              <a:gd name="adj2" fmla="val 50000"/>
            </a:avLst>
          </a:prstGeom>
        </p:spPr>
        <p:style>
          <a:lnRef idx="0">
            <a:schemeClr val="dk1"/>
          </a:lnRef>
          <a:fillRef idx="3">
            <a:schemeClr val="dk1"/>
          </a:fillRef>
          <a:effectRef idx="3">
            <a:schemeClr val="dk1"/>
          </a:effectRef>
          <a:fontRef idx="minor">
            <a:schemeClr val="lt1"/>
          </a:fontRef>
        </p:style>
        <p:txBody>
          <a:bodyPr rtlCol="1" anchor="ctr"/>
          <a:lstStyle/>
          <a:p>
            <a:pPr algn="ctr" rtl="0"/>
            <a:endParaRPr lang="ar-EG"/>
          </a:p>
        </p:txBody>
      </p:sp>
      <p:pic>
        <p:nvPicPr>
          <p:cNvPr id="1026" name="Picture 2"/>
          <p:cNvPicPr>
            <a:picLocks noChangeAspect="1" noChangeArrowheads="1"/>
          </p:cNvPicPr>
          <p:nvPr/>
        </p:nvPicPr>
        <p:blipFill>
          <a:blip r:embed="rId4" cstate="print"/>
          <a:srcRect/>
          <a:stretch>
            <a:fillRect/>
          </a:stretch>
        </p:blipFill>
        <p:spPr bwMode="auto">
          <a:xfrm>
            <a:off x="683568" y="2492896"/>
            <a:ext cx="3672408" cy="2448272"/>
          </a:xfrm>
          <a:prstGeom prst="rect">
            <a:avLst/>
          </a:prstGeom>
          <a:noFill/>
          <a:ln w="9525">
            <a:noFill/>
            <a:miter lim="800000"/>
            <a:headEnd/>
            <a:tailEnd/>
          </a:ln>
        </p:spPr>
      </p:pic>
      <p:cxnSp>
        <p:nvCxnSpPr>
          <p:cNvPr id="36" name="Straight Arrow Connector 35"/>
          <p:cNvCxnSpPr/>
          <p:nvPr/>
        </p:nvCxnSpPr>
        <p:spPr>
          <a:xfrm flipH="1">
            <a:off x="2051720" y="4365104"/>
            <a:ext cx="576064"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38" name="Straight Arrow Connector 37"/>
          <p:cNvCxnSpPr/>
          <p:nvPr/>
        </p:nvCxnSpPr>
        <p:spPr>
          <a:xfrm flipH="1">
            <a:off x="1043608" y="4869160"/>
            <a:ext cx="1080120"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cxnSp>
        <p:nvCxnSpPr>
          <p:cNvPr id="40" name="Straight Arrow Connector 39"/>
          <p:cNvCxnSpPr/>
          <p:nvPr/>
        </p:nvCxnSpPr>
        <p:spPr>
          <a:xfrm flipH="1">
            <a:off x="1043608" y="4725144"/>
            <a:ext cx="648072" cy="0"/>
          </a:xfrm>
          <a:prstGeom prst="straightConnector1">
            <a:avLst/>
          </a:prstGeom>
          <a:ln>
            <a:headEnd type="arrow"/>
            <a:tailEnd type="arrow"/>
          </a:ln>
        </p:spPr>
        <p:style>
          <a:lnRef idx="2">
            <a:schemeClr val="accent6"/>
          </a:lnRef>
          <a:fillRef idx="0">
            <a:schemeClr val="accent6"/>
          </a:fillRef>
          <a:effectRef idx="1">
            <a:schemeClr val="accent6"/>
          </a:effectRef>
          <a:fontRef idx="minor">
            <a:schemeClr val="tx1"/>
          </a:fontRef>
        </p:style>
      </p:cxnSp>
      <p:sp>
        <p:nvSpPr>
          <p:cNvPr id="43" name="TextBox 42"/>
          <p:cNvSpPr txBox="1"/>
          <p:nvPr/>
        </p:nvSpPr>
        <p:spPr>
          <a:xfrm>
            <a:off x="1763688" y="4088105"/>
            <a:ext cx="864096" cy="276999"/>
          </a:xfrm>
          <a:prstGeom prst="rect">
            <a:avLst/>
          </a:prstGeom>
          <a:noFill/>
        </p:spPr>
        <p:txBody>
          <a:bodyPr wrap="square" rtlCol="1">
            <a:spAutoFit/>
          </a:bodyPr>
          <a:lstStyle/>
          <a:p>
            <a:r>
              <a:rPr lang="en-US" sz="1200" b="1" dirty="0" smtClean="0"/>
              <a:t>600mm</a:t>
            </a:r>
            <a:endParaRPr lang="ar-EG" sz="1200" b="1" dirty="0"/>
          </a:p>
        </p:txBody>
      </p:sp>
      <p:sp>
        <p:nvSpPr>
          <p:cNvPr id="44" name="TextBox 43"/>
          <p:cNvSpPr txBox="1"/>
          <p:nvPr/>
        </p:nvSpPr>
        <p:spPr>
          <a:xfrm>
            <a:off x="827584" y="4437112"/>
            <a:ext cx="864096" cy="276999"/>
          </a:xfrm>
          <a:prstGeom prst="rect">
            <a:avLst/>
          </a:prstGeom>
          <a:noFill/>
        </p:spPr>
        <p:txBody>
          <a:bodyPr wrap="square" rtlCol="1">
            <a:spAutoFit/>
          </a:bodyPr>
          <a:lstStyle/>
          <a:p>
            <a:r>
              <a:rPr lang="en-US" sz="1200" b="1" dirty="0" smtClean="0"/>
              <a:t>600mm</a:t>
            </a:r>
            <a:endParaRPr lang="ar-EG" sz="1200" b="1" dirty="0"/>
          </a:p>
        </p:txBody>
      </p:sp>
      <p:sp>
        <p:nvSpPr>
          <p:cNvPr id="46" name="TextBox 45"/>
          <p:cNvSpPr txBox="1"/>
          <p:nvPr/>
        </p:nvSpPr>
        <p:spPr>
          <a:xfrm>
            <a:off x="1043608" y="4664169"/>
            <a:ext cx="864096" cy="276999"/>
          </a:xfrm>
          <a:prstGeom prst="rect">
            <a:avLst/>
          </a:prstGeom>
          <a:noFill/>
        </p:spPr>
        <p:txBody>
          <a:bodyPr wrap="square" rtlCol="1">
            <a:spAutoFit/>
          </a:bodyPr>
          <a:lstStyle/>
          <a:p>
            <a:r>
              <a:rPr lang="en-US" sz="1200" b="1" dirty="0" smtClean="0"/>
              <a:t>1200mm</a:t>
            </a:r>
            <a:endParaRPr lang="ar-EG" sz="1200" b="1" dirty="0"/>
          </a:p>
        </p:txBody>
      </p:sp>
      <p:sp>
        <p:nvSpPr>
          <p:cNvPr id="48" name="TextBox 47"/>
          <p:cNvSpPr txBox="1"/>
          <p:nvPr/>
        </p:nvSpPr>
        <p:spPr>
          <a:xfrm>
            <a:off x="827584" y="1959223"/>
            <a:ext cx="3528392" cy="461665"/>
          </a:xfrm>
          <a:prstGeom prst="rect">
            <a:avLst/>
          </a:prstGeom>
          <a:noFill/>
        </p:spPr>
        <p:txBody>
          <a:bodyPr wrap="square" rtlCol="1">
            <a:spAutoFit/>
          </a:bodyPr>
          <a:lstStyle/>
          <a:p>
            <a:r>
              <a:rPr lang="ar-EG" sz="2400" b="1" u="sng" dirty="0" smtClean="0">
                <a:solidFill>
                  <a:schemeClr val="bg1"/>
                </a:solidFill>
              </a:rPr>
              <a:t>الأبعاد بين القوائم</a:t>
            </a:r>
            <a:endParaRPr lang="ar-EG" sz="2400" b="1" u="sng" dirty="0">
              <a:solidFill>
                <a:schemeClr val="bg1"/>
              </a:solidFill>
            </a:endParaRPr>
          </a:p>
        </p:txBody>
      </p:sp>
      <p:sp>
        <p:nvSpPr>
          <p:cNvPr id="26" name="Rectangle 25"/>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7" name="Rectangle 26"/>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5292080" y="1957776"/>
            <a:ext cx="3528392" cy="461665"/>
          </a:xfrm>
          <a:prstGeom prst="rect">
            <a:avLst/>
          </a:prstGeom>
          <a:noFill/>
        </p:spPr>
        <p:txBody>
          <a:bodyPr wrap="square" rtlCol="1">
            <a:spAutoFit/>
          </a:bodyPr>
          <a:lstStyle/>
          <a:p>
            <a:r>
              <a:rPr lang="ar-EG" sz="2400" b="1" u="sng" dirty="0" smtClean="0">
                <a:solidFill>
                  <a:schemeClr val="bg1"/>
                </a:solidFill>
              </a:rPr>
              <a:t>أبعاد مكونات القواطيع الخشبية </a:t>
            </a:r>
            <a:endParaRPr lang="ar-EG" sz="2400" b="1" u="sng" dirty="0">
              <a:solidFill>
                <a:schemeClr val="bg1"/>
              </a:solidFill>
            </a:endParaRPr>
          </a:p>
        </p:txBody>
      </p:sp>
      <p:pic>
        <p:nvPicPr>
          <p:cNvPr id="26" name="Picture 25" descr="stud wall diagram"/>
          <p:cNvPicPr/>
          <p:nvPr/>
        </p:nvPicPr>
        <p:blipFill>
          <a:blip r:embed="rId3" cstate="print"/>
          <a:srcRect r="13282"/>
          <a:stretch>
            <a:fillRect/>
          </a:stretch>
        </p:blipFill>
        <p:spPr bwMode="auto">
          <a:xfrm>
            <a:off x="1691680" y="2458547"/>
            <a:ext cx="4536504" cy="3211422"/>
          </a:xfrm>
          <a:prstGeom prst="rect">
            <a:avLst/>
          </a:prstGeom>
          <a:noFill/>
          <a:ln w="9525">
            <a:noFill/>
            <a:miter lim="800000"/>
            <a:headEnd/>
            <a:tailEnd/>
          </a:ln>
        </p:spPr>
      </p:pic>
      <p:pic>
        <p:nvPicPr>
          <p:cNvPr id="27" name="Picture 26" descr="stud gaps"/>
          <p:cNvPicPr/>
          <p:nvPr/>
        </p:nvPicPr>
        <p:blipFill>
          <a:blip r:embed="rId4" cstate="print"/>
          <a:stretch>
            <a:fillRect/>
          </a:stretch>
        </p:blipFill>
        <p:spPr bwMode="auto">
          <a:xfrm>
            <a:off x="4499992" y="5733256"/>
            <a:ext cx="4010025" cy="914400"/>
          </a:xfrm>
          <a:prstGeom prst="rect">
            <a:avLst/>
          </a:prstGeom>
          <a:noFill/>
          <a:ln>
            <a:noFill/>
          </a:ln>
        </p:spPr>
      </p:pic>
      <p:sp>
        <p:nvSpPr>
          <p:cNvPr id="47" name="TextBox 46"/>
          <p:cNvSpPr txBox="1"/>
          <p:nvPr/>
        </p:nvSpPr>
        <p:spPr>
          <a:xfrm>
            <a:off x="395536" y="5805264"/>
            <a:ext cx="3672408" cy="707886"/>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1">
            <a:spAutoFit/>
          </a:bodyPr>
          <a:lstStyle/>
          <a:p>
            <a:r>
              <a:rPr lang="ar-EG" sz="2000" b="1" dirty="0" smtClean="0">
                <a:solidFill>
                  <a:schemeClr val="bg1"/>
                </a:solidFill>
              </a:rPr>
              <a:t>يتم ترك 25 مم ثم يتم عمل مسافة 600 مم وتوضع القوائم وهكذا بالتوالى </a:t>
            </a:r>
            <a:endParaRPr lang="ar-EG" sz="2000" b="1" dirty="0">
              <a:solidFill>
                <a:schemeClr val="bg1"/>
              </a:solidFill>
            </a:endParaRPr>
          </a:p>
        </p:txBody>
      </p:sp>
      <p:cxnSp>
        <p:nvCxnSpPr>
          <p:cNvPr id="50" name="Straight Arrow Connector 49"/>
          <p:cNvCxnSpPr/>
          <p:nvPr/>
        </p:nvCxnSpPr>
        <p:spPr>
          <a:xfrm>
            <a:off x="3347864" y="4797152"/>
            <a:ext cx="1800200" cy="115212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 calcmode="lin" valueType="num">
                                      <p:cBhvr additive="base">
                                        <p:cTn id="7" dur="500" fill="hold"/>
                                        <p:tgtEl>
                                          <p:spTgt spid="27"/>
                                        </p:tgtEl>
                                        <p:attrNameLst>
                                          <p:attrName>ppt_x</p:attrName>
                                        </p:attrNameLst>
                                      </p:cBhvr>
                                      <p:tavLst>
                                        <p:tav tm="0">
                                          <p:val>
                                            <p:strVal val="#ppt_x"/>
                                          </p:val>
                                        </p:tav>
                                        <p:tav tm="100000">
                                          <p:val>
                                            <p:strVal val="#ppt_x"/>
                                          </p:val>
                                        </p:tav>
                                      </p:tavLst>
                                    </p:anim>
                                    <p:anim calcmode="lin" valueType="num">
                                      <p:cBhvr additive="base">
                                        <p:cTn id="8" dur="500" fill="hold"/>
                                        <p:tgtEl>
                                          <p:spTgt spid="27"/>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additive="base">
                                        <p:cTn id="11" dur="500" fill="hold"/>
                                        <p:tgtEl>
                                          <p:spTgt spid="47"/>
                                        </p:tgtEl>
                                        <p:attrNameLst>
                                          <p:attrName>ppt_x</p:attrName>
                                        </p:attrNameLst>
                                      </p:cBhvr>
                                      <p:tavLst>
                                        <p:tav tm="0">
                                          <p:val>
                                            <p:strVal val="#ppt_x"/>
                                          </p:val>
                                        </p:tav>
                                        <p:tav tm="100000">
                                          <p:val>
                                            <p:strVal val="#ppt_x"/>
                                          </p:val>
                                        </p:tav>
                                      </p:tavLst>
                                    </p:anim>
                                    <p:anim calcmode="lin" valueType="num">
                                      <p:cBhvr additive="base">
                                        <p:cTn id="12" dur="500" fill="hold"/>
                                        <p:tgtEl>
                                          <p:spTgt spid="4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extBox 22"/>
          <p:cNvSpPr txBox="1"/>
          <p:nvPr/>
        </p:nvSpPr>
        <p:spPr>
          <a:xfrm>
            <a:off x="3563888" y="1916832"/>
            <a:ext cx="5328592" cy="461665"/>
          </a:xfrm>
          <a:prstGeom prst="rect">
            <a:avLst/>
          </a:prstGeom>
          <a:noFill/>
        </p:spPr>
        <p:txBody>
          <a:bodyPr wrap="square" rtlCol="1">
            <a:spAutoFit/>
          </a:bodyPr>
          <a:lstStyle/>
          <a:p>
            <a:r>
              <a:rPr lang="ar-EG" sz="2400" b="1" dirty="0" smtClean="0">
                <a:solidFill>
                  <a:schemeClr val="bg1"/>
                </a:solidFill>
              </a:rPr>
              <a:t>الاوضاع المختلفة للقواطيع الخشبية</a:t>
            </a:r>
            <a:endParaRPr lang="ar-EG" sz="2400" b="1" dirty="0">
              <a:solidFill>
                <a:schemeClr val="bg1"/>
              </a:solidFill>
            </a:endParaRPr>
          </a:p>
        </p:txBody>
      </p:sp>
      <p:pic>
        <p:nvPicPr>
          <p:cNvPr id="31" name="Picture 2"/>
          <p:cNvPicPr>
            <a:picLocks noChangeAspect="1" noChangeArrowheads="1"/>
          </p:cNvPicPr>
          <p:nvPr/>
        </p:nvPicPr>
        <p:blipFill>
          <a:blip r:embed="rId3" cstate="print"/>
          <a:srcRect/>
          <a:stretch>
            <a:fillRect/>
          </a:stretch>
        </p:blipFill>
        <p:spPr bwMode="auto">
          <a:xfrm>
            <a:off x="6156176" y="4149080"/>
            <a:ext cx="2088232" cy="1882457"/>
          </a:xfrm>
          <a:prstGeom prst="rect">
            <a:avLst/>
          </a:prstGeom>
          <a:noFill/>
          <a:ln w="9525">
            <a:noFill/>
            <a:miter lim="800000"/>
            <a:headEnd/>
            <a:tailEnd/>
          </a:ln>
        </p:spPr>
      </p:pic>
      <p:pic>
        <p:nvPicPr>
          <p:cNvPr id="32" name="Picture 2"/>
          <p:cNvPicPr>
            <a:picLocks noChangeAspect="1" noChangeArrowheads="1"/>
          </p:cNvPicPr>
          <p:nvPr/>
        </p:nvPicPr>
        <p:blipFill>
          <a:blip r:embed="rId4" cstate="print"/>
          <a:srcRect t="7312" r="6667" b="23226"/>
          <a:stretch>
            <a:fillRect/>
          </a:stretch>
        </p:blipFill>
        <p:spPr bwMode="auto">
          <a:xfrm>
            <a:off x="3563888" y="4149080"/>
            <a:ext cx="2088232" cy="1872208"/>
          </a:xfrm>
          <a:prstGeom prst="rect">
            <a:avLst/>
          </a:prstGeom>
          <a:noFill/>
          <a:ln w="9525">
            <a:noFill/>
            <a:miter lim="800000"/>
            <a:headEnd/>
            <a:tailEnd/>
          </a:ln>
        </p:spPr>
      </p:pic>
      <p:pic>
        <p:nvPicPr>
          <p:cNvPr id="33" name="Picture 3"/>
          <p:cNvPicPr>
            <a:picLocks noChangeAspect="1" noChangeArrowheads="1"/>
          </p:cNvPicPr>
          <p:nvPr/>
        </p:nvPicPr>
        <p:blipFill>
          <a:blip r:embed="rId5" cstate="print"/>
          <a:srcRect/>
          <a:stretch>
            <a:fillRect/>
          </a:stretch>
        </p:blipFill>
        <p:spPr bwMode="auto">
          <a:xfrm>
            <a:off x="971600" y="4149080"/>
            <a:ext cx="2088232" cy="1872208"/>
          </a:xfrm>
          <a:prstGeom prst="rect">
            <a:avLst/>
          </a:prstGeom>
          <a:noFill/>
          <a:ln w="9525">
            <a:noFill/>
            <a:miter lim="800000"/>
            <a:headEnd/>
            <a:tailEnd/>
          </a:ln>
        </p:spPr>
      </p:pic>
      <p:grpSp>
        <p:nvGrpSpPr>
          <p:cNvPr id="2" name="Group 43"/>
          <p:cNvGrpSpPr/>
          <p:nvPr/>
        </p:nvGrpSpPr>
        <p:grpSpPr>
          <a:xfrm>
            <a:off x="2119960" y="2348880"/>
            <a:ext cx="4896544" cy="1514680"/>
            <a:chOff x="1619672" y="2483604"/>
            <a:chExt cx="4968552" cy="1685692"/>
          </a:xfrm>
        </p:grpSpPr>
        <p:grpSp>
          <p:nvGrpSpPr>
            <p:cNvPr id="3" name="Group 23"/>
            <p:cNvGrpSpPr/>
            <p:nvPr/>
          </p:nvGrpSpPr>
          <p:grpSpPr>
            <a:xfrm>
              <a:off x="1619672" y="2492896"/>
              <a:ext cx="4968552" cy="1676400"/>
              <a:chOff x="2051720" y="2636912"/>
              <a:chExt cx="4968552" cy="1676400"/>
            </a:xfrm>
          </p:grpSpPr>
          <p:pic>
            <p:nvPicPr>
              <p:cNvPr id="11" name="Picture 3"/>
              <p:cNvPicPr>
                <a:picLocks noChangeAspect="1" noChangeArrowheads="1"/>
              </p:cNvPicPr>
              <p:nvPr/>
            </p:nvPicPr>
            <p:blipFill>
              <a:blip r:embed="rId6" cstate="print"/>
              <a:srcRect l="8539" r="7295"/>
              <a:stretch>
                <a:fillRect/>
              </a:stretch>
            </p:blipFill>
            <p:spPr bwMode="auto">
              <a:xfrm>
                <a:off x="2051720" y="2636912"/>
                <a:ext cx="4968552" cy="1676400"/>
              </a:xfrm>
              <a:prstGeom prst="rect">
                <a:avLst/>
              </a:prstGeom>
              <a:noFill/>
              <a:ln w="9525">
                <a:noFill/>
                <a:miter lim="800000"/>
                <a:headEnd/>
                <a:tailEnd/>
              </a:ln>
            </p:spPr>
          </p:pic>
          <p:sp>
            <p:nvSpPr>
              <p:cNvPr id="20" name="Oval 19"/>
              <p:cNvSpPr/>
              <p:nvPr/>
            </p:nvSpPr>
            <p:spPr>
              <a:xfrm>
                <a:off x="6588224" y="2924944"/>
                <a:ext cx="360040" cy="36004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a:p>
            </p:txBody>
          </p:sp>
          <p:sp>
            <p:nvSpPr>
              <p:cNvPr id="21" name="Oval 20"/>
              <p:cNvSpPr/>
              <p:nvPr/>
            </p:nvSpPr>
            <p:spPr>
              <a:xfrm>
                <a:off x="5076056" y="3408784"/>
                <a:ext cx="360040" cy="36004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a:p>
            </p:txBody>
          </p:sp>
          <p:sp>
            <p:nvSpPr>
              <p:cNvPr id="22" name="Oval 21"/>
              <p:cNvSpPr/>
              <p:nvPr/>
            </p:nvSpPr>
            <p:spPr>
              <a:xfrm>
                <a:off x="3203848" y="3501008"/>
                <a:ext cx="360040" cy="360040"/>
              </a:xfrm>
              <a:prstGeom prst="ellipse">
                <a:avLst/>
              </a:prstGeom>
              <a:noFill/>
            </p:spPr>
            <p:style>
              <a:lnRef idx="2">
                <a:schemeClr val="dk1"/>
              </a:lnRef>
              <a:fillRef idx="1">
                <a:schemeClr val="lt1"/>
              </a:fillRef>
              <a:effectRef idx="0">
                <a:schemeClr val="dk1"/>
              </a:effectRef>
              <a:fontRef idx="minor">
                <a:schemeClr val="dk1"/>
              </a:fontRef>
            </p:style>
            <p:txBody>
              <a:bodyPr rtlCol="1" anchor="ctr"/>
              <a:lstStyle/>
              <a:p>
                <a:pPr algn="ctr"/>
                <a:endParaRPr lang="ar-EG"/>
              </a:p>
            </p:txBody>
          </p:sp>
        </p:grpSp>
        <p:sp>
          <p:nvSpPr>
            <p:cNvPr id="34" name="TextBox 33"/>
            <p:cNvSpPr txBox="1"/>
            <p:nvPr/>
          </p:nvSpPr>
          <p:spPr>
            <a:xfrm>
              <a:off x="4860032" y="2483604"/>
              <a:ext cx="1224136" cy="369332"/>
            </a:xfrm>
            <a:prstGeom prst="rect">
              <a:avLst/>
            </a:prstGeom>
            <a:noFill/>
          </p:spPr>
          <p:txBody>
            <a:bodyPr wrap="square" rtlCol="1">
              <a:spAutoFit/>
            </a:bodyPr>
            <a:lstStyle/>
            <a:p>
              <a:r>
                <a:rPr lang="ar-EG" b="1" dirty="0" smtClean="0"/>
                <a:t>تفصيلة 1</a:t>
              </a:r>
              <a:endParaRPr lang="ar-EG" sz="2000" b="1" dirty="0"/>
            </a:p>
          </p:txBody>
        </p:sp>
        <p:sp>
          <p:nvSpPr>
            <p:cNvPr id="35" name="TextBox 34"/>
            <p:cNvSpPr txBox="1"/>
            <p:nvPr/>
          </p:nvSpPr>
          <p:spPr>
            <a:xfrm>
              <a:off x="3563888" y="3717032"/>
              <a:ext cx="1160512" cy="369332"/>
            </a:xfrm>
            <a:prstGeom prst="rect">
              <a:avLst/>
            </a:prstGeom>
            <a:noFill/>
          </p:spPr>
          <p:txBody>
            <a:bodyPr wrap="square" rtlCol="1">
              <a:spAutoFit/>
            </a:bodyPr>
            <a:lstStyle/>
            <a:p>
              <a:r>
                <a:rPr lang="ar-EG" b="1" dirty="0" smtClean="0"/>
                <a:t>تفصيلة 2</a:t>
              </a:r>
              <a:endParaRPr lang="ar-EG" sz="2000" b="1" dirty="0"/>
            </a:p>
          </p:txBody>
        </p:sp>
        <p:sp>
          <p:nvSpPr>
            <p:cNvPr id="36" name="TextBox 35"/>
            <p:cNvSpPr txBox="1"/>
            <p:nvPr/>
          </p:nvSpPr>
          <p:spPr>
            <a:xfrm>
              <a:off x="1619672" y="2924944"/>
              <a:ext cx="1160512" cy="369332"/>
            </a:xfrm>
            <a:prstGeom prst="rect">
              <a:avLst/>
            </a:prstGeom>
            <a:noFill/>
          </p:spPr>
          <p:txBody>
            <a:bodyPr wrap="square" rtlCol="1">
              <a:spAutoFit/>
            </a:bodyPr>
            <a:lstStyle/>
            <a:p>
              <a:r>
                <a:rPr lang="ar-EG" b="1" dirty="0" smtClean="0"/>
                <a:t>تفصيلة 3</a:t>
              </a:r>
              <a:endParaRPr lang="ar-EG" sz="2000" b="1" dirty="0"/>
            </a:p>
          </p:txBody>
        </p:sp>
        <p:cxnSp>
          <p:nvCxnSpPr>
            <p:cNvPr id="38" name="Elbow Connector 37"/>
            <p:cNvCxnSpPr/>
            <p:nvPr/>
          </p:nvCxnSpPr>
          <p:spPr>
            <a:xfrm rot="16200000" flipV="1">
              <a:off x="6048164" y="2528901"/>
              <a:ext cx="196743" cy="268751"/>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0" name="Elbow Connector 37"/>
            <p:cNvCxnSpPr/>
            <p:nvPr/>
          </p:nvCxnSpPr>
          <p:spPr>
            <a:xfrm rot="16200000" flipV="1">
              <a:off x="2735796" y="3104965"/>
              <a:ext cx="196743" cy="268751"/>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cxnSp>
          <p:nvCxnSpPr>
            <p:cNvPr id="42" name="Shape 41"/>
            <p:cNvCxnSpPr>
              <a:stCxn id="21" idx="4"/>
            </p:cNvCxnSpPr>
            <p:nvPr/>
          </p:nvCxnSpPr>
          <p:spPr>
            <a:xfrm rot="5400000">
              <a:off x="4615898" y="3580910"/>
              <a:ext cx="164232" cy="252028"/>
            </a:xfrm>
            <a:prstGeom prst="bentConnector2">
              <a:avLst/>
            </a:prstGeom>
            <a:ln>
              <a:tailEnd type="arrow"/>
            </a:ln>
          </p:spPr>
          <p:style>
            <a:lnRef idx="2">
              <a:schemeClr val="accent6"/>
            </a:lnRef>
            <a:fillRef idx="0">
              <a:schemeClr val="accent6"/>
            </a:fillRef>
            <a:effectRef idx="1">
              <a:schemeClr val="accent6"/>
            </a:effectRef>
            <a:fontRef idx="minor">
              <a:schemeClr val="tx1"/>
            </a:fontRef>
          </p:style>
        </p:cxnSp>
      </p:grpSp>
      <p:sp>
        <p:nvSpPr>
          <p:cNvPr id="48" name="TextBox 47"/>
          <p:cNvSpPr txBox="1"/>
          <p:nvPr/>
        </p:nvSpPr>
        <p:spPr>
          <a:xfrm>
            <a:off x="5652120" y="5990224"/>
            <a:ext cx="3096344" cy="861774"/>
          </a:xfrm>
          <a:prstGeom prst="rect">
            <a:avLst/>
          </a:prstGeom>
          <a:noFill/>
        </p:spPr>
        <p:txBody>
          <a:bodyPr wrap="square" rtlCol="1">
            <a:spAutoFit/>
          </a:bodyPr>
          <a:lstStyle/>
          <a:p>
            <a:pPr algn="ctr"/>
            <a:r>
              <a:rPr lang="ar-EG" b="1" dirty="0" smtClean="0"/>
              <a:t>تفصيلة 1:</a:t>
            </a:r>
          </a:p>
          <a:p>
            <a:pPr algn="ctr"/>
            <a:r>
              <a:rPr lang="ar-EG" sz="1600" dirty="0" smtClean="0">
                <a:solidFill>
                  <a:schemeClr val="bg1"/>
                </a:solidFill>
              </a:rPr>
              <a:t>توضح التفاصيل عند التقاء قاطعين</a:t>
            </a:r>
          </a:p>
          <a:p>
            <a:pPr algn="ctr"/>
            <a:r>
              <a:rPr lang="ar-EG" sz="1600" dirty="0" smtClean="0">
                <a:solidFill>
                  <a:schemeClr val="bg1"/>
                </a:solidFill>
              </a:rPr>
              <a:t>(</a:t>
            </a:r>
            <a:r>
              <a:rPr lang="en-US" sz="1600" dirty="0" smtClean="0">
                <a:solidFill>
                  <a:schemeClr val="bg1"/>
                </a:solidFill>
              </a:rPr>
              <a:t> (corner</a:t>
            </a:r>
            <a:endParaRPr lang="ar-EG" sz="1600" dirty="0">
              <a:solidFill>
                <a:schemeClr val="bg1"/>
              </a:solidFill>
            </a:endParaRPr>
          </a:p>
        </p:txBody>
      </p:sp>
      <p:sp>
        <p:nvSpPr>
          <p:cNvPr id="49" name="TextBox 48"/>
          <p:cNvSpPr txBox="1"/>
          <p:nvPr/>
        </p:nvSpPr>
        <p:spPr>
          <a:xfrm>
            <a:off x="2987824" y="6021288"/>
            <a:ext cx="3096344" cy="615553"/>
          </a:xfrm>
          <a:prstGeom prst="rect">
            <a:avLst/>
          </a:prstGeom>
          <a:noFill/>
        </p:spPr>
        <p:txBody>
          <a:bodyPr wrap="square" rtlCol="1">
            <a:spAutoFit/>
          </a:bodyPr>
          <a:lstStyle/>
          <a:p>
            <a:pPr algn="ctr"/>
            <a:r>
              <a:rPr lang="ar-EG" b="1" dirty="0" smtClean="0"/>
              <a:t>تفصيلة2:</a:t>
            </a:r>
          </a:p>
          <a:p>
            <a:pPr algn="ctr"/>
            <a:r>
              <a:rPr lang="ar-EG" sz="1600" dirty="0" smtClean="0">
                <a:solidFill>
                  <a:schemeClr val="bg1"/>
                </a:solidFill>
              </a:rPr>
              <a:t>توضح التفاصيل عند التقاء قاطع وباب</a:t>
            </a:r>
          </a:p>
        </p:txBody>
      </p:sp>
      <p:sp>
        <p:nvSpPr>
          <p:cNvPr id="50" name="TextBox 49"/>
          <p:cNvSpPr txBox="1"/>
          <p:nvPr/>
        </p:nvSpPr>
        <p:spPr>
          <a:xfrm>
            <a:off x="35496" y="5980344"/>
            <a:ext cx="3096344" cy="861774"/>
          </a:xfrm>
          <a:prstGeom prst="rect">
            <a:avLst/>
          </a:prstGeom>
          <a:noFill/>
        </p:spPr>
        <p:txBody>
          <a:bodyPr wrap="square" rtlCol="1">
            <a:spAutoFit/>
          </a:bodyPr>
          <a:lstStyle/>
          <a:p>
            <a:pPr algn="ctr"/>
            <a:r>
              <a:rPr lang="ar-EG" b="1" dirty="0" smtClean="0"/>
              <a:t>تفصيلة2:</a:t>
            </a:r>
          </a:p>
          <a:p>
            <a:pPr algn="ctr"/>
            <a:r>
              <a:rPr lang="ar-EG" sz="1600" dirty="0" smtClean="0">
                <a:solidFill>
                  <a:schemeClr val="bg1"/>
                </a:solidFill>
              </a:rPr>
              <a:t>توضح التفاصيل عند التقاء قاطعين على شكل حرف </a:t>
            </a:r>
            <a:r>
              <a:rPr lang="en-US" sz="1600" dirty="0" smtClean="0">
                <a:solidFill>
                  <a:schemeClr val="bg1"/>
                </a:solidFill>
              </a:rPr>
              <a:t>T</a:t>
            </a:r>
            <a:endParaRPr lang="ar-EG" sz="1600" dirty="0" smtClean="0">
              <a:solidFill>
                <a:schemeClr val="bg1"/>
              </a:solidFill>
            </a:endParaRPr>
          </a:p>
        </p:txBody>
      </p:sp>
      <p:sp>
        <p:nvSpPr>
          <p:cNvPr id="52" name="Up-Down Arrow 51"/>
          <p:cNvSpPr/>
          <p:nvPr/>
        </p:nvSpPr>
        <p:spPr>
          <a:xfrm>
            <a:off x="6588224" y="3789040"/>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54" name="Up-Down Arrow 53"/>
          <p:cNvSpPr/>
          <p:nvPr/>
        </p:nvSpPr>
        <p:spPr>
          <a:xfrm>
            <a:off x="4499992" y="3861048"/>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55" name="Up-Down Arrow 54"/>
          <p:cNvSpPr/>
          <p:nvPr/>
        </p:nvSpPr>
        <p:spPr>
          <a:xfrm>
            <a:off x="2339752" y="3789040"/>
            <a:ext cx="144016" cy="360040"/>
          </a:xfrm>
          <a:prstGeom prst="upDownArrow">
            <a:avLst/>
          </a:prstGeom>
          <a:scene3d>
            <a:camera prst="orthographicFront"/>
            <a:lightRig rig="threePt" dir="t"/>
          </a:scene3d>
          <a:sp3d>
            <a:bevelT/>
          </a:sp3d>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5" name="Rectangle 24"/>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down)">
                                      <p:cBhvr>
                                        <p:cTn id="7" dur="500"/>
                                        <p:tgtEl>
                                          <p:spTgt spid="5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54"/>
                                        </p:tgtEl>
                                        <p:attrNameLst>
                                          <p:attrName>style.visibility</p:attrName>
                                        </p:attrNameLst>
                                      </p:cBhvr>
                                      <p:to>
                                        <p:strVal val="visible"/>
                                      </p:to>
                                    </p:set>
                                    <p:animEffect transition="in" filter="wipe(down)">
                                      <p:cBhvr>
                                        <p:cTn id="10" dur="500"/>
                                        <p:tgtEl>
                                          <p:spTgt spid="54"/>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55"/>
                                        </p:tgtEl>
                                        <p:attrNameLst>
                                          <p:attrName>style.visibility</p:attrName>
                                        </p:attrNameLst>
                                      </p:cBhvr>
                                      <p:to>
                                        <p:strVal val="visible"/>
                                      </p:to>
                                    </p:set>
                                    <p:animEffect transition="in" filter="wipe(down)">
                                      <p:cBhvr>
                                        <p:cTn id="13" dur="500"/>
                                        <p:tgtEl>
                                          <p:spTgt spid="5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31"/>
                                        </p:tgtEl>
                                        <p:attrNameLst>
                                          <p:attrName>style.visibility</p:attrName>
                                        </p:attrNameLst>
                                      </p:cBhvr>
                                      <p:to>
                                        <p:strVal val="visible"/>
                                      </p:to>
                                    </p:set>
                                    <p:anim calcmode="lin" valueType="num">
                                      <p:cBhvr additive="base">
                                        <p:cTn id="18" dur="500" fill="hold"/>
                                        <p:tgtEl>
                                          <p:spTgt spid="31"/>
                                        </p:tgtEl>
                                        <p:attrNameLst>
                                          <p:attrName>ppt_x</p:attrName>
                                        </p:attrNameLst>
                                      </p:cBhvr>
                                      <p:tavLst>
                                        <p:tav tm="0">
                                          <p:val>
                                            <p:strVal val="#ppt_x"/>
                                          </p:val>
                                        </p:tav>
                                        <p:tav tm="100000">
                                          <p:val>
                                            <p:strVal val="#ppt_x"/>
                                          </p:val>
                                        </p:tav>
                                      </p:tavLst>
                                    </p:anim>
                                    <p:anim calcmode="lin" valueType="num">
                                      <p:cBhvr additive="base">
                                        <p:cTn id="19" dur="500" fill="hold"/>
                                        <p:tgtEl>
                                          <p:spTgt spid="31"/>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additive="base">
                                        <p:cTn id="22" dur="500" fill="hold"/>
                                        <p:tgtEl>
                                          <p:spTgt spid="48"/>
                                        </p:tgtEl>
                                        <p:attrNameLst>
                                          <p:attrName>ppt_x</p:attrName>
                                        </p:attrNameLst>
                                      </p:cBhvr>
                                      <p:tavLst>
                                        <p:tav tm="0">
                                          <p:val>
                                            <p:strVal val="#ppt_x"/>
                                          </p:val>
                                        </p:tav>
                                        <p:tav tm="100000">
                                          <p:val>
                                            <p:strVal val="#ppt_x"/>
                                          </p:val>
                                        </p:tav>
                                      </p:tavLst>
                                    </p:anim>
                                    <p:anim calcmode="lin" valueType="num">
                                      <p:cBhvr additive="base">
                                        <p:cTn id="23"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2" presetClass="entr" presetSubtype="4" fill="hold" nodeType="clickEffect">
                                  <p:stCondLst>
                                    <p:cond delay="0"/>
                                  </p:stCondLst>
                                  <p:childTnLst>
                                    <p:set>
                                      <p:cBhvr>
                                        <p:cTn id="27" dur="1" fill="hold">
                                          <p:stCondLst>
                                            <p:cond delay="0"/>
                                          </p:stCondLst>
                                        </p:cTn>
                                        <p:tgtEl>
                                          <p:spTgt spid="32"/>
                                        </p:tgtEl>
                                        <p:attrNameLst>
                                          <p:attrName>style.visibility</p:attrName>
                                        </p:attrNameLst>
                                      </p:cBhvr>
                                      <p:to>
                                        <p:strVal val="visible"/>
                                      </p:to>
                                    </p:set>
                                    <p:anim calcmode="lin" valueType="num">
                                      <p:cBhvr additive="base">
                                        <p:cTn id="28" dur="500" fill="hold"/>
                                        <p:tgtEl>
                                          <p:spTgt spid="32"/>
                                        </p:tgtEl>
                                        <p:attrNameLst>
                                          <p:attrName>ppt_x</p:attrName>
                                        </p:attrNameLst>
                                      </p:cBhvr>
                                      <p:tavLst>
                                        <p:tav tm="0">
                                          <p:val>
                                            <p:strVal val="#ppt_x"/>
                                          </p:val>
                                        </p:tav>
                                        <p:tav tm="100000">
                                          <p:val>
                                            <p:strVal val="#ppt_x"/>
                                          </p:val>
                                        </p:tav>
                                      </p:tavLst>
                                    </p:anim>
                                    <p:anim calcmode="lin" valueType="num">
                                      <p:cBhvr additive="base">
                                        <p:cTn id="29" dur="500" fill="hold"/>
                                        <p:tgtEl>
                                          <p:spTgt spid="32"/>
                                        </p:tgtEl>
                                        <p:attrNameLst>
                                          <p:attrName>ppt_y</p:attrName>
                                        </p:attrNameLst>
                                      </p:cBhvr>
                                      <p:tavLst>
                                        <p:tav tm="0">
                                          <p:val>
                                            <p:strVal val="1+#ppt_h/2"/>
                                          </p:val>
                                        </p:tav>
                                        <p:tav tm="100000">
                                          <p:val>
                                            <p:strVal val="#ppt_y"/>
                                          </p:val>
                                        </p:tav>
                                      </p:tavLst>
                                    </p:anim>
                                  </p:childTnLst>
                                </p:cTn>
                              </p:par>
                              <p:par>
                                <p:cTn id="30" presetID="2" presetClass="entr" presetSubtype="4" fill="hold" grpId="0" nodeType="withEffect">
                                  <p:stCondLst>
                                    <p:cond delay="0"/>
                                  </p:stCondLst>
                                  <p:childTnLst>
                                    <p:set>
                                      <p:cBhvr>
                                        <p:cTn id="31" dur="1" fill="hold">
                                          <p:stCondLst>
                                            <p:cond delay="0"/>
                                          </p:stCondLst>
                                        </p:cTn>
                                        <p:tgtEl>
                                          <p:spTgt spid="49"/>
                                        </p:tgtEl>
                                        <p:attrNameLst>
                                          <p:attrName>style.visibility</p:attrName>
                                        </p:attrNameLst>
                                      </p:cBhvr>
                                      <p:to>
                                        <p:strVal val="visible"/>
                                      </p:to>
                                    </p:set>
                                    <p:anim calcmode="lin" valueType="num">
                                      <p:cBhvr additive="base">
                                        <p:cTn id="32" dur="500" fill="hold"/>
                                        <p:tgtEl>
                                          <p:spTgt spid="49"/>
                                        </p:tgtEl>
                                        <p:attrNameLst>
                                          <p:attrName>ppt_x</p:attrName>
                                        </p:attrNameLst>
                                      </p:cBhvr>
                                      <p:tavLst>
                                        <p:tav tm="0">
                                          <p:val>
                                            <p:strVal val="#ppt_x"/>
                                          </p:val>
                                        </p:tav>
                                        <p:tav tm="100000">
                                          <p:val>
                                            <p:strVal val="#ppt_x"/>
                                          </p:val>
                                        </p:tav>
                                      </p:tavLst>
                                    </p:anim>
                                    <p:anim calcmode="lin" valueType="num">
                                      <p:cBhvr additive="base">
                                        <p:cTn id="33" dur="500" fill="hold"/>
                                        <p:tgtEl>
                                          <p:spTgt spid="49"/>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nodeType="clickEffect">
                                  <p:stCondLst>
                                    <p:cond delay="0"/>
                                  </p:stCondLst>
                                  <p:childTnLst>
                                    <p:set>
                                      <p:cBhvr>
                                        <p:cTn id="37" dur="1" fill="hold">
                                          <p:stCondLst>
                                            <p:cond delay="0"/>
                                          </p:stCondLst>
                                        </p:cTn>
                                        <p:tgtEl>
                                          <p:spTgt spid="33"/>
                                        </p:tgtEl>
                                        <p:attrNameLst>
                                          <p:attrName>style.visibility</p:attrName>
                                        </p:attrNameLst>
                                      </p:cBhvr>
                                      <p:to>
                                        <p:strVal val="visible"/>
                                      </p:to>
                                    </p:set>
                                    <p:anim calcmode="lin" valueType="num">
                                      <p:cBhvr additive="base">
                                        <p:cTn id="38" dur="500" fill="hold"/>
                                        <p:tgtEl>
                                          <p:spTgt spid="33"/>
                                        </p:tgtEl>
                                        <p:attrNameLst>
                                          <p:attrName>ppt_x</p:attrName>
                                        </p:attrNameLst>
                                      </p:cBhvr>
                                      <p:tavLst>
                                        <p:tav tm="0">
                                          <p:val>
                                            <p:strVal val="#ppt_x"/>
                                          </p:val>
                                        </p:tav>
                                        <p:tav tm="100000">
                                          <p:val>
                                            <p:strVal val="#ppt_x"/>
                                          </p:val>
                                        </p:tav>
                                      </p:tavLst>
                                    </p:anim>
                                    <p:anim calcmode="lin" valueType="num">
                                      <p:cBhvr additive="base">
                                        <p:cTn id="39" dur="500" fill="hold"/>
                                        <p:tgtEl>
                                          <p:spTgt spid="33"/>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50"/>
                                        </p:tgtEl>
                                        <p:attrNameLst>
                                          <p:attrName>style.visibility</p:attrName>
                                        </p:attrNameLst>
                                      </p:cBhvr>
                                      <p:to>
                                        <p:strVal val="visible"/>
                                      </p:to>
                                    </p:set>
                                    <p:anim calcmode="lin" valueType="num">
                                      <p:cBhvr additive="base">
                                        <p:cTn id="42" dur="500" fill="hold"/>
                                        <p:tgtEl>
                                          <p:spTgt spid="50"/>
                                        </p:tgtEl>
                                        <p:attrNameLst>
                                          <p:attrName>ppt_x</p:attrName>
                                        </p:attrNameLst>
                                      </p:cBhvr>
                                      <p:tavLst>
                                        <p:tav tm="0">
                                          <p:val>
                                            <p:strVal val="#ppt_x"/>
                                          </p:val>
                                        </p:tav>
                                        <p:tav tm="100000">
                                          <p:val>
                                            <p:strVal val="#ppt_x"/>
                                          </p:val>
                                        </p:tav>
                                      </p:tavLst>
                                    </p:anim>
                                    <p:anim calcmode="lin" valueType="num">
                                      <p:cBhvr additive="base">
                                        <p:cTn id="43" dur="500" fill="hold"/>
                                        <p:tgtEl>
                                          <p:spTgt spid="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2" grpId="0" animBg="1"/>
      <p:bldP spid="54" grpId="0" animBg="1"/>
      <p:bldP spid="55"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5724128" y="1960964"/>
            <a:ext cx="3168352" cy="1107996"/>
          </a:xfrm>
          <a:prstGeom prst="rect">
            <a:avLst/>
          </a:prstGeom>
          <a:noFill/>
        </p:spPr>
        <p:txBody>
          <a:bodyPr wrap="square" rtlCol="1">
            <a:spAutoFit/>
          </a:bodyPr>
          <a:lstStyle/>
          <a:p>
            <a:r>
              <a:rPr lang="ar-EG" sz="2400" b="1" dirty="0" smtClean="0">
                <a:solidFill>
                  <a:schemeClr val="bg1"/>
                </a:solidFill>
              </a:rPr>
              <a:t>انواع الخشب المستعمل فى القواطيع الخشبية :</a:t>
            </a:r>
          </a:p>
          <a:p>
            <a:endParaRPr lang="ar-EG" dirty="0"/>
          </a:p>
        </p:txBody>
      </p:sp>
      <p:pic>
        <p:nvPicPr>
          <p:cNvPr id="16" name="Picture 2" descr="E:\صور قواطيع\wood-finish-samples-small.jpg"/>
          <p:cNvPicPr>
            <a:picLocks noChangeAspect="1" noChangeArrowheads="1"/>
          </p:cNvPicPr>
          <p:nvPr/>
        </p:nvPicPr>
        <p:blipFill>
          <a:blip r:embed="rId3" cstate="print"/>
          <a:srcRect l="79822"/>
          <a:stretch>
            <a:fillRect/>
          </a:stretch>
        </p:blipFill>
        <p:spPr bwMode="auto">
          <a:xfrm>
            <a:off x="7236297" y="2924944"/>
            <a:ext cx="1584175" cy="1728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19" name="Picture 2" descr="E:\صور قواطيع\wood-finish-samples-small.jpg"/>
          <p:cNvPicPr>
            <a:picLocks noChangeAspect="1" noChangeArrowheads="1"/>
          </p:cNvPicPr>
          <p:nvPr/>
        </p:nvPicPr>
        <p:blipFill>
          <a:blip r:embed="rId3" cstate="print"/>
          <a:srcRect l="60160" r="20178"/>
          <a:stretch>
            <a:fillRect/>
          </a:stretch>
        </p:blipFill>
        <p:spPr bwMode="auto">
          <a:xfrm>
            <a:off x="3563889" y="2924944"/>
            <a:ext cx="158417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0" name="Picture 2" descr="E:\صور قواطيع\wood-finish-samples-small.jpg"/>
          <p:cNvPicPr>
            <a:picLocks noChangeAspect="1" noChangeArrowheads="1"/>
          </p:cNvPicPr>
          <p:nvPr/>
        </p:nvPicPr>
        <p:blipFill>
          <a:blip r:embed="rId3" cstate="print"/>
          <a:srcRect l="39712" r="39840"/>
          <a:stretch>
            <a:fillRect/>
          </a:stretch>
        </p:blipFill>
        <p:spPr bwMode="auto">
          <a:xfrm>
            <a:off x="4427984" y="4872928"/>
            <a:ext cx="158417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1" name="Picture 2" descr="E:\صور قواطيع\wood-finish-samples-small.jpg"/>
          <p:cNvPicPr>
            <a:picLocks noChangeAspect="1" noChangeArrowheads="1"/>
          </p:cNvPicPr>
          <p:nvPr/>
        </p:nvPicPr>
        <p:blipFill>
          <a:blip r:embed="rId3" cstate="print"/>
          <a:srcRect l="20050" r="59502"/>
          <a:stretch>
            <a:fillRect/>
          </a:stretch>
        </p:blipFill>
        <p:spPr bwMode="auto">
          <a:xfrm>
            <a:off x="5391385" y="2924944"/>
            <a:ext cx="1584176" cy="1716191"/>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22" name="Picture 2" descr="E:\صور قواطيع\wood-finish-samples-small.jpg"/>
          <p:cNvPicPr>
            <a:picLocks noChangeAspect="1" noChangeArrowheads="1"/>
          </p:cNvPicPr>
          <p:nvPr/>
        </p:nvPicPr>
        <p:blipFill>
          <a:blip r:embed="rId3" cstate="print"/>
          <a:srcRect r="79950"/>
          <a:stretch>
            <a:fillRect/>
          </a:stretch>
        </p:blipFill>
        <p:spPr bwMode="auto">
          <a:xfrm>
            <a:off x="6588224" y="4872928"/>
            <a:ext cx="1584176" cy="172819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23" name="TextBox 22"/>
          <p:cNvSpPr txBox="1"/>
          <p:nvPr/>
        </p:nvSpPr>
        <p:spPr>
          <a:xfrm>
            <a:off x="-36512" y="1960964"/>
            <a:ext cx="3168352" cy="1107996"/>
          </a:xfrm>
          <a:prstGeom prst="rect">
            <a:avLst/>
          </a:prstGeom>
          <a:noFill/>
        </p:spPr>
        <p:txBody>
          <a:bodyPr wrap="square" rtlCol="1">
            <a:spAutoFit/>
          </a:bodyPr>
          <a:lstStyle/>
          <a:p>
            <a:r>
              <a:rPr lang="ar-EG" sz="2400" b="1" dirty="0" smtClean="0">
                <a:solidFill>
                  <a:schemeClr val="bg1"/>
                </a:solidFill>
              </a:rPr>
              <a:t>المواد المستعملة فى تركيب القواطيع الخشبية :</a:t>
            </a:r>
          </a:p>
          <a:p>
            <a:endParaRPr lang="ar-EG" dirty="0"/>
          </a:p>
        </p:txBody>
      </p:sp>
      <p:grpSp>
        <p:nvGrpSpPr>
          <p:cNvPr id="2" name="Group 34"/>
          <p:cNvGrpSpPr/>
          <p:nvPr/>
        </p:nvGrpSpPr>
        <p:grpSpPr>
          <a:xfrm>
            <a:off x="323528" y="2848675"/>
            <a:ext cx="2808312" cy="3785853"/>
            <a:chOff x="827584" y="2780928"/>
            <a:chExt cx="3024336" cy="4077072"/>
          </a:xfrm>
        </p:grpSpPr>
        <p:pic>
          <p:nvPicPr>
            <p:cNvPr id="24" name="Picture 3"/>
            <p:cNvPicPr>
              <a:picLocks noChangeAspect="1" noChangeArrowheads="1"/>
            </p:cNvPicPr>
            <p:nvPr/>
          </p:nvPicPr>
          <p:blipFill>
            <a:blip r:embed="rId4" cstate="print"/>
            <a:srcRect l="3497" r="-1864"/>
            <a:stretch>
              <a:fillRect/>
            </a:stretch>
          </p:blipFill>
          <p:spPr bwMode="auto">
            <a:xfrm>
              <a:off x="827584" y="2780928"/>
              <a:ext cx="3024336" cy="4077072"/>
            </a:xfrm>
            <a:prstGeom prst="rect">
              <a:avLst/>
            </a:prstGeom>
            <a:noFill/>
            <a:ln w="9525">
              <a:noFill/>
              <a:miter lim="800000"/>
              <a:headEnd/>
              <a:tailEnd/>
            </a:ln>
          </p:spPr>
        </p:pic>
        <p:sp>
          <p:nvSpPr>
            <p:cNvPr id="25" name="Rectangle 24"/>
            <p:cNvSpPr/>
            <p:nvPr/>
          </p:nvSpPr>
          <p:spPr>
            <a:xfrm>
              <a:off x="827584" y="2780928"/>
              <a:ext cx="2952328" cy="4077072"/>
            </a:xfrm>
            <a:prstGeom prst="rect">
              <a:avLst/>
            </a:prstGeom>
            <a:noFill/>
            <a:ln w="57150">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cxnSp>
          <p:nvCxnSpPr>
            <p:cNvPr id="27" name="Straight Connector 26"/>
            <p:cNvCxnSpPr/>
            <p:nvPr/>
          </p:nvCxnSpPr>
          <p:spPr>
            <a:xfrm>
              <a:off x="1979712" y="2780928"/>
              <a:ext cx="0" cy="4077072"/>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1" name="Straight Connector 30"/>
            <p:cNvCxnSpPr/>
            <p:nvPr/>
          </p:nvCxnSpPr>
          <p:spPr>
            <a:xfrm>
              <a:off x="1979712" y="3068960"/>
              <a:ext cx="1800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1979712" y="3933056"/>
              <a:ext cx="1800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3" name="Straight Connector 32"/>
            <p:cNvCxnSpPr/>
            <p:nvPr/>
          </p:nvCxnSpPr>
          <p:spPr>
            <a:xfrm>
              <a:off x="1979712" y="4797152"/>
              <a:ext cx="1800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1979712" y="5949280"/>
              <a:ext cx="1800200" cy="0"/>
            </a:xfrm>
            <a:prstGeom prst="line">
              <a:avLst/>
            </a:prstGeom>
            <a:ln w="38100">
              <a:solidFill>
                <a:schemeClr val="accent6"/>
              </a:solidFill>
            </a:ln>
          </p:spPr>
          <p:style>
            <a:lnRef idx="1">
              <a:schemeClr val="accent1"/>
            </a:lnRef>
            <a:fillRef idx="0">
              <a:schemeClr val="accent1"/>
            </a:fillRef>
            <a:effectRef idx="0">
              <a:schemeClr val="accent1"/>
            </a:effectRef>
            <a:fontRef idx="minor">
              <a:schemeClr val="tx1"/>
            </a:fontRef>
          </p:style>
        </p:cxnSp>
      </p:grpSp>
      <p:sp>
        <p:nvSpPr>
          <p:cNvPr id="18" name="Rectangle 17"/>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619672" y="2420888"/>
            <a:ext cx="6912768" cy="1938992"/>
          </a:xfrm>
          <a:prstGeom prst="rect">
            <a:avLst/>
          </a:prstGeom>
          <a:noFill/>
        </p:spPr>
        <p:txBody>
          <a:bodyPr wrap="square" rtlCol="1">
            <a:spAutoFit/>
          </a:bodyPr>
          <a:lstStyle/>
          <a:p>
            <a:pPr marL="263525" indent="-263525" fontAlgn="auto">
              <a:spcBef>
                <a:spcPts val="0"/>
              </a:spcBef>
              <a:spcAft>
                <a:spcPts val="0"/>
              </a:spcAft>
              <a:buClr>
                <a:schemeClr val="accent3">
                  <a:lumMod val="20000"/>
                  <a:lumOff val="80000"/>
                </a:schemeClr>
              </a:buClr>
              <a:buFont typeface="+mj-lt"/>
              <a:buAutoNum type="arabicParenR"/>
              <a:defRPr/>
            </a:pPr>
            <a:r>
              <a:rPr lang="ar-EG" sz="2000" dirty="0" smtClean="0">
                <a:solidFill>
                  <a:schemeClr val="accent3">
                    <a:lumMod val="20000"/>
                    <a:lumOff val="80000"/>
                  </a:schemeClr>
                </a:solidFill>
              </a:rPr>
              <a:t>يتم تحديد المقاس المطلوب للقاطوع.</a:t>
            </a:r>
          </a:p>
          <a:p>
            <a:pPr marL="263525" indent="-263525" fontAlgn="auto">
              <a:spcBef>
                <a:spcPts val="0"/>
              </a:spcBef>
              <a:spcAft>
                <a:spcPts val="0"/>
              </a:spcAft>
              <a:buClr>
                <a:schemeClr val="accent3">
                  <a:lumMod val="20000"/>
                  <a:lumOff val="80000"/>
                </a:schemeClr>
              </a:buClr>
              <a:buFont typeface="+mj-lt"/>
              <a:buAutoNum type="arabicParenR"/>
              <a:defRPr/>
            </a:pPr>
            <a:r>
              <a:rPr lang="ar-EG" sz="2000" dirty="0" smtClean="0">
                <a:solidFill>
                  <a:schemeClr val="accent3">
                    <a:lumMod val="20000"/>
                    <a:lumOff val="80000"/>
                  </a:schemeClr>
                </a:solidFill>
              </a:rPr>
              <a:t>تتكون كل وحدة للقاطوع من عارضيين أفقيين احدهما علوى والاخر سفلى ويكون بها قوائم رأسية .</a:t>
            </a:r>
          </a:p>
          <a:p>
            <a:pPr marL="358775" indent="-358775" fontAlgn="auto">
              <a:spcBef>
                <a:spcPts val="0"/>
              </a:spcBef>
              <a:spcAft>
                <a:spcPts val="0"/>
              </a:spcAft>
              <a:buClr>
                <a:schemeClr val="accent3">
                  <a:lumMod val="20000"/>
                  <a:lumOff val="80000"/>
                </a:schemeClr>
              </a:buClr>
              <a:defRPr/>
            </a:pPr>
            <a:endParaRPr lang="ar-EG" sz="2000" dirty="0" smtClean="0">
              <a:solidFill>
                <a:schemeClr val="accent3">
                  <a:lumMod val="20000"/>
                  <a:lumOff val="80000"/>
                </a:schemeClr>
              </a:solidFill>
            </a:endParaRPr>
          </a:p>
          <a:p>
            <a:pPr marL="358775" indent="-358775" fontAlgn="auto">
              <a:spcBef>
                <a:spcPts val="0"/>
              </a:spcBef>
              <a:spcAft>
                <a:spcPts val="0"/>
              </a:spcAft>
              <a:buClr>
                <a:schemeClr val="accent3">
                  <a:lumMod val="20000"/>
                  <a:lumOff val="80000"/>
                </a:schemeClr>
              </a:buClr>
              <a:defRPr/>
            </a:pPr>
            <a:endParaRPr lang="ar-EG" sz="2000" dirty="0" smtClean="0">
              <a:solidFill>
                <a:schemeClr val="accent3">
                  <a:lumMod val="20000"/>
                  <a:lumOff val="80000"/>
                </a:schemeClr>
              </a:solidFill>
            </a:endParaRPr>
          </a:p>
          <a:p>
            <a:pPr marL="263525" indent="-263525" fontAlgn="auto">
              <a:spcBef>
                <a:spcPts val="0"/>
              </a:spcBef>
              <a:spcAft>
                <a:spcPts val="0"/>
              </a:spcAft>
              <a:buClr>
                <a:schemeClr val="accent3">
                  <a:lumMod val="20000"/>
                  <a:lumOff val="80000"/>
                </a:schemeClr>
              </a:buClr>
              <a:buFont typeface="+mj-lt"/>
              <a:buAutoNum type="arabicParenR"/>
              <a:defRPr/>
            </a:pPr>
            <a:endParaRPr lang="ar-EG" sz="2000" dirty="0">
              <a:solidFill>
                <a:schemeClr val="accent3">
                  <a:lumMod val="20000"/>
                  <a:lumOff val="80000"/>
                </a:schemeClr>
              </a:solidFill>
            </a:endParaRPr>
          </a:p>
        </p:txBody>
      </p:sp>
      <p:pic>
        <p:nvPicPr>
          <p:cNvPr id="3075" name="Picture 3"/>
          <p:cNvPicPr>
            <a:picLocks noChangeAspect="1" noChangeArrowheads="1"/>
          </p:cNvPicPr>
          <p:nvPr/>
        </p:nvPicPr>
        <p:blipFill>
          <a:blip r:embed="rId3" cstate="print"/>
          <a:srcRect/>
          <a:stretch>
            <a:fillRect/>
          </a:stretch>
        </p:blipFill>
        <p:spPr bwMode="auto">
          <a:xfrm>
            <a:off x="5580112" y="3645024"/>
            <a:ext cx="2773172"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3077" name="Picture 5" descr="C:\Users\Omega\Desktop\ث.PNG"/>
          <p:cNvPicPr>
            <a:picLocks noChangeAspect="1" noChangeArrowheads="1"/>
          </p:cNvPicPr>
          <p:nvPr/>
        </p:nvPicPr>
        <p:blipFill>
          <a:blip r:embed="rId4" cstate="print"/>
          <a:srcRect/>
          <a:stretch>
            <a:fillRect/>
          </a:stretch>
        </p:blipFill>
        <p:spPr bwMode="auto">
          <a:xfrm>
            <a:off x="2843808" y="3573016"/>
            <a:ext cx="2592288" cy="26642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Right Arrow 23"/>
          <p:cNvSpPr/>
          <p:nvPr/>
        </p:nvSpPr>
        <p:spPr>
          <a:xfrm>
            <a:off x="2051720" y="4653136"/>
            <a:ext cx="936104"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5" name="Right Arrow 24"/>
          <p:cNvSpPr/>
          <p:nvPr/>
        </p:nvSpPr>
        <p:spPr>
          <a:xfrm>
            <a:off x="2051720" y="6093296"/>
            <a:ext cx="936104"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6" name="TextBox 25"/>
          <p:cNvSpPr txBox="1"/>
          <p:nvPr/>
        </p:nvSpPr>
        <p:spPr>
          <a:xfrm>
            <a:off x="611560" y="4437112"/>
            <a:ext cx="1440160" cy="369332"/>
          </a:xfrm>
          <a:prstGeom prst="rect">
            <a:avLst/>
          </a:prstGeom>
          <a:noFill/>
        </p:spPr>
        <p:txBody>
          <a:bodyPr wrap="square" rtlCol="1">
            <a:spAutoFit/>
          </a:bodyPr>
          <a:lstStyle/>
          <a:p>
            <a:r>
              <a:rPr lang="ar-EG" dirty="0" smtClean="0">
                <a:solidFill>
                  <a:schemeClr val="bg1"/>
                </a:solidFill>
              </a:rPr>
              <a:t>العارض العلوي</a:t>
            </a:r>
            <a:endParaRPr lang="ar-EG" dirty="0">
              <a:solidFill>
                <a:schemeClr val="bg1"/>
              </a:solidFill>
            </a:endParaRPr>
          </a:p>
        </p:txBody>
      </p:sp>
      <p:sp>
        <p:nvSpPr>
          <p:cNvPr id="27" name="TextBox 26"/>
          <p:cNvSpPr txBox="1"/>
          <p:nvPr/>
        </p:nvSpPr>
        <p:spPr>
          <a:xfrm>
            <a:off x="611560" y="5949280"/>
            <a:ext cx="1440160" cy="369332"/>
          </a:xfrm>
          <a:prstGeom prst="rect">
            <a:avLst/>
          </a:prstGeom>
          <a:noFill/>
        </p:spPr>
        <p:txBody>
          <a:bodyPr wrap="square" rtlCol="1">
            <a:spAutoFit/>
          </a:bodyPr>
          <a:lstStyle/>
          <a:p>
            <a:r>
              <a:rPr lang="ar-EG" dirty="0" smtClean="0">
                <a:solidFill>
                  <a:schemeClr val="bg1"/>
                </a:solidFill>
              </a:rPr>
              <a:t>العارض السفلي</a:t>
            </a:r>
            <a:endParaRPr lang="ar-EG" dirty="0">
              <a:solidFill>
                <a:schemeClr val="bg1"/>
              </a:solidFill>
            </a:endParaRPr>
          </a:p>
        </p:txBody>
      </p:sp>
      <p:sp>
        <p:nvSpPr>
          <p:cNvPr id="28" name="Right Arrow 27"/>
          <p:cNvSpPr/>
          <p:nvPr/>
        </p:nvSpPr>
        <p:spPr>
          <a:xfrm>
            <a:off x="2051720" y="5373216"/>
            <a:ext cx="1296144" cy="72008"/>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9" name="TextBox 28"/>
          <p:cNvSpPr txBox="1"/>
          <p:nvPr/>
        </p:nvSpPr>
        <p:spPr>
          <a:xfrm>
            <a:off x="611560" y="5157192"/>
            <a:ext cx="1440160" cy="369332"/>
          </a:xfrm>
          <a:prstGeom prst="rect">
            <a:avLst/>
          </a:prstGeom>
          <a:noFill/>
        </p:spPr>
        <p:txBody>
          <a:bodyPr wrap="square" rtlCol="1">
            <a:spAutoFit/>
          </a:bodyPr>
          <a:lstStyle/>
          <a:p>
            <a:r>
              <a:rPr lang="ar-EG" dirty="0" smtClean="0">
                <a:solidFill>
                  <a:schemeClr val="bg1"/>
                </a:solidFill>
              </a:rPr>
              <a:t>القائـــــــــــــــــم</a:t>
            </a:r>
            <a:endParaRPr lang="ar-EG" dirty="0">
              <a:solidFill>
                <a:schemeClr val="bg1"/>
              </a:solidFill>
            </a:endParaRPr>
          </a:p>
        </p:txBody>
      </p:sp>
      <p:sp>
        <p:nvSpPr>
          <p:cNvPr id="30" name="TextBox 29"/>
          <p:cNvSpPr txBox="1"/>
          <p:nvPr/>
        </p:nvSpPr>
        <p:spPr>
          <a:xfrm>
            <a:off x="6588224" y="1988840"/>
            <a:ext cx="2304256" cy="461665"/>
          </a:xfrm>
          <a:prstGeom prst="rect">
            <a:avLst/>
          </a:prstGeom>
          <a:noFill/>
        </p:spPr>
        <p:txBody>
          <a:bodyPr wrap="square" rtlCol="1">
            <a:spAutoFit/>
          </a:bodyPr>
          <a:lstStyle/>
          <a:p>
            <a:r>
              <a:rPr lang="ar-EG" sz="2400" b="1" u="sng" dirty="0" smtClean="0">
                <a:solidFill>
                  <a:schemeClr val="bg1"/>
                </a:solidFill>
              </a:rPr>
              <a:t>طريقة التركيب</a:t>
            </a:r>
            <a:endParaRPr lang="ar-EG" sz="2400" b="1" u="sng" dirty="0">
              <a:solidFill>
                <a:schemeClr val="bg1"/>
              </a:solidFill>
            </a:endParaRPr>
          </a:p>
        </p:txBody>
      </p:sp>
      <p:sp>
        <p:nvSpPr>
          <p:cNvPr id="13" name="Rectangle 12"/>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179512" y="1988840"/>
            <a:ext cx="6912768" cy="1631216"/>
          </a:xfrm>
          <a:prstGeom prst="rect">
            <a:avLst/>
          </a:prstGeom>
          <a:noFill/>
        </p:spPr>
        <p:txBody>
          <a:bodyPr wrap="square" rtlCol="1">
            <a:spAutoFit/>
          </a:bodyPr>
          <a:lstStyle/>
          <a:p>
            <a:pPr marL="263525" indent="-263525" fontAlgn="auto">
              <a:spcBef>
                <a:spcPts val="0"/>
              </a:spcBef>
              <a:spcAft>
                <a:spcPts val="0"/>
              </a:spcAft>
              <a:buClr>
                <a:schemeClr val="accent3">
                  <a:lumMod val="20000"/>
                  <a:lumOff val="80000"/>
                </a:schemeClr>
              </a:buClr>
              <a:defRPr/>
            </a:pPr>
            <a:r>
              <a:rPr lang="ar-EG" sz="2000" dirty="0" smtClean="0">
                <a:solidFill>
                  <a:schemeClr val="accent3">
                    <a:lumMod val="20000"/>
                    <a:lumOff val="80000"/>
                  </a:schemeClr>
                </a:solidFill>
              </a:rPr>
              <a:t>3) يثبت العارضيين العلوى والسفلى مع القائم الرأسى بطريقة النقر واللسان ثم تثبت الوحدة الكاملة فى السقف والأرضية بواسطة خوابير بلاستيك أو كانات حديدية.</a:t>
            </a:r>
          </a:p>
          <a:p>
            <a:pPr marL="358775" indent="-358775" fontAlgn="auto">
              <a:spcBef>
                <a:spcPts val="0"/>
              </a:spcBef>
              <a:spcAft>
                <a:spcPts val="0"/>
              </a:spcAft>
              <a:buClr>
                <a:schemeClr val="accent3">
                  <a:lumMod val="20000"/>
                  <a:lumOff val="80000"/>
                </a:schemeClr>
              </a:buClr>
              <a:defRPr/>
            </a:pPr>
            <a:r>
              <a:rPr lang="ar-EG" sz="2000" dirty="0" smtClean="0">
                <a:solidFill>
                  <a:schemeClr val="accent3">
                    <a:lumMod val="20000"/>
                    <a:lumOff val="80000"/>
                  </a:schemeClr>
                </a:solidFill>
              </a:rPr>
              <a:t>4) تثبت القوائم مع العوارض بواسطة مسامير تجميع.</a:t>
            </a:r>
          </a:p>
          <a:p>
            <a:pPr marL="358775" indent="-358775" fontAlgn="auto">
              <a:spcBef>
                <a:spcPts val="0"/>
              </a:spcBef>
              <a:spcAft>
                <a:spcPts val="0"/>
              </a:spcAft>
              <a:buClr>
                <a:schemeClr val="accent3">
                  <a:lumMod val="20000"/>
                  <a:lumOff val="80000"/>
                </a:schemeClr>
              </a:buClr>
              <a:defRPr/>
            </a:pPr>
            <a:endParaRPr lang="ar-EG" sz="2000" dirty="0" smtClean="0">
              <a:solidFill>
                <a:schemeClr val="accent3">
                  <a:lumMod val="20000"/>
                  <a:lumOff val="80000"/>
                </a:schemeClr>
              </a:solidFill>
            </a:endParaRPr>
          </a:p>
          <a:p>
            <a:pPr marL="263525" indent="-263525" fontAlgn="auto">
              <a:spcBef>
                <a:spcPts val="0"/>
              </a:spcBef>
              <a:spcAft>
                <a:spcPts val="0"/>
              </a:spcAft>
              <a:buClr>
                <a:schemeClr val="accent3">
                  <a:lumMod val="20000"/>
                  <a:lumOff val="80000"/>
                </a:schemeClr>
              </a:buClr>
              <a:buFont typeface="+mj-lt"/>
              <a:buAutoNum type="arabicParenR"/>
              <a:defRPr/>
            </a:pPr>
            <a:endParaRPr lang="ar-EG" sz="2000" dirty="0">
              <a:solidFill>
                <a:schemeClr val="accent3">
                  <a:lumMod val="20000"/>
                  <a:lumOff val="80000"/>
                </a:schemeClr>
              </a:solidFill>
            </a:endParaRPr>
          </a:p>
        </p:txBody>
      </p:sp>
      <p:sp>
        <p:nvSpPr>
          <p:cNvPr id="13" name="TextBox 12"/>
          <p:cNvSpPr txBox="1"/>
          <p:nvPr/>
        </p:nvSpPr>
        <p:spPr>
          <a:xfrm>
            <a:off x="6588224" y="1988840"/>
            <a:ext cx="2304256" cy="461665"/>
          </a:xfrm>
          <a:prstGeom prst="rect">
            <a:avLst/>
          </a:prstGeom>
          <a:noFill/>
        </p:spPr>
        <p:txBody>
          <a:bodyPr wrap="square" rtlCol="1">
            <a:spAutoFit/>
          </a:bodyPr>
          <a:lstStyle/>
          <a:p>
            <a:r>
              <a:rPr lang="ar-EG" sz="2400" b="1" u="sng" dirty="0" smtClean="0">
                <a:solidFill>
                  <a:schemeClr val="bg1"/>
                </a:solidFill>
              </a:rPr>
              <a:t>طريقة التركيب</a:t>
            </a:r>
            <a:endParaRPr lang="ar-EG" sz="2400" b="1" u="sng" dirty="0">
              <a:solidFill>
                <a:schemeClr val="bg1"/>
              </a:solidFill>
            </a:endParaRPr>
          </a:p>
        </p:txBody>
      </p:sp>
      <p:pic>
        <p:nvPicPr>
          <p:cNvPr id="14" name="Picture 3"/>
          <p:cNvPicPr>
            <a:picLocks noChangeAspect="1" noChangeArrowheads="1"/>
          </p:cNvPicPr>
          <p:nvPr/>
        </p:nvPicPr>
        <p:blipFill>
          <a:blip r:embed="rId3" cstate="print"/>
          <a:srcRect/>
          <a:stretch>
            <a:fillRect/>
          </a:stretch>
        </p:blipFill>
        <p:spPr bwMode="auto">
          <a:xfrm>
            <a:off x="5580112" y="5157192"/>
            <a:ext cx="1656184" cy="1296144"/>
          </a:xfrm>
          <a:prstGeom prst="rect">
            <a:avLst/>
          </a:prstGeom>
          <a:noFill/>
          <a:ln w="9525">
            <a:noFill/>
            <a:miter lim="800000"/>
            <a:headEnd/>
            <a:tailEnd/>
          </a:ln>
        </p:spPr>
      </p:pic>
      <p:pic>
        <p:nvPicPr>
          <p:cNvPr id="15" name="Picture 4"/>
          <p:cNvPicPr>
            <a:picLocks noChangeAspect="1" noChangeArrowheads="1"/>
          </p:cNvPicPr>
          <p:nvPr/>
        </p:nvPicPr>
        <p:blipFill>
          <a:blip r:embed="rId4" cstate="print"/>
          <a:srcRect/>
          <a:stretch>
            <a:fillRect/>
          </a:stretch>
        </p:blipFill>
        <p:spPr bwMode="auto">
          <a:xfrm>
            <a:off x="323528" y="4869160"/>
            <a:ext cx="2007607" cy="1584176"/>
          </a:xfrm>
          <a:prstGeom prst="rect">
            <a:avLst/>
          </a:prstGeom>
          <a:noFill/>
          <a:ln w="9525">
            <a:noFill/>
            <a:miter lim="800000"/>
            <a:headEnd/>
            <a:tailEnd/>
          </a:ln>
        </p:spPr>
      </p:pic>
      <p:pic>
        <p:nvPicPr>
          <p:cNvPr id="20" name="Picture 5"/>
          <p:cNvPicPr>
            <a:picLocks noChangeAspect="1" noChangeArrowheads="1"/>
          </p:cNvPicPr>
          <p:nvPr/>
        </p:nvPicPr>
        <p:blipFill>
          <a:blip r:embed="rId5" cstate="print"/>
          <a:srcRect/>
          <a:stretch>
            <a:fillRect/>
          </a:stretch>
        </p:blipFill>
        <p:spPr bwMode="auto">
          <a:xfrm>
            <a:off x="7308304" y="5157192"/>
            <a:ext cx="1521560" cy="1296144"/>
          </a:xfrm>
          <a:prstGeom prst="rect">
            <a:avLst/>
          </a:prstGeom>
          <a:noFill/>
          <a:ln w="9525">
            <a:noFill/>
            <a:miter lim="800000"/>
            <a:headEnd/>
            <a:tailEnd/>
          </a:ln>
        </p:spPr>
      </p:pic>
      <p:pic>
        <p:nvPicPr>
          <p:cNvPr id="21" name="Picture 3"/>
          <p:cNvPicPr>
            <a:picLocks noChangeAspect="1" noChangeArrowheads="1"/>
          </p:cNvPicPr>
          <p:nvPr/>
        </p:nvPicPr>
        <p:blipFill>
          <a:blip r:embed="rId6" cstate="print"/>
          <a:srcRect/>
          <a:stretch>
            <a:fillRect/>
          </a:stretch>
        </p:blipFill>
        <p:spPr bwMode="auto">
          <a:xfrm>
            <a:off x="6156176" y="2996952"/>
            <a:ext cx="2651204" cy="1440160"/>
          </a:xfrm>
          <a:prstGeom prst="rect">
            <a:avLst/>
          </a:prstGeom>
          <a:noFill/>
          <a:ln w="9525">
            <a:noFill/>
            <a:miter lim="800000"/>
            <a:headEnd/>
            <a:tailEnd/>
          </a:ln>
        </p:spPr>
      </p:pic>
      <p:pic>
        <p:nvPicPr>
          <p:cNvPr id="22" name="Picture 4"/>
          <p:cNvPicPr>
            <a:picLocks noChangeAspect="1" noChangeArrowheads="1"/>
          </p:cNvPicPr>
          <p:nvPr/>
        </p:nvPicPr>
        <p:blipFill>
          <a:blip r:embed="rId7" cstate="print"/>
          <a:srcRect/>
          <a:stretch>
            <a:fillRect/>
          </a:stretch>
        </p:blipFill>
        <p:spPr bwMode="auto">
          <a:xfrm>
            <a:off x="3275856" y="2996952"/>
            <a:ext cx="2676909" cy="1440160"/>
          </a:xfrm>
          <a:prstGeom prst="rect">
            <a:avLst/>
          </a:prstGeom>
          <a:noFill/>
          <a:ln w="9525">
            <a:noFill/>
            <a:miter lim="800000"/>
            <a:headEnd/>
            <a:tailEnd/>
          </a:ln>
        </p:spPr>
      </p:pic>
      <p:pic>
        <p:nvPicPr>
          <p:cNvPr id="23" name="Picture 5"/>
          <p:cNvPicPr>
            <a:picLocks noChangeAspect="1" noChangeArrowheads="1"/>
          </p:cNvPicPr>
          <p:nvPr/>
        </p:nvPicPr>
        <p:blipFill>
          <a:blip r:embed="rId8" cstate="print"/>
          <a:srcRect/>
          <a:stretch>
            <a:fillRect/>
          </a:stretch>
        </p:blipFill>
        <p:spPr bwMode="auto">
          <a:xfrm>
            <a:off x="539552" y="2996952"/>
            <a:ext cx="2548136" cy="1433237"/>
          </a:xfrm>
          <a:prstGeom prst="rect">
            <a:avLst/>
          </a:prstGeom>
          <a:noFill/>
          <a:ln w="9525">
            <a:noFill/>
            <a:miter lim="800000"/>
            <a:headEnd/>
            <a:tailEnd/>
          </a:ln>
        </p:spPr>
      </p:pic>
      <p:sp>
        <p:nvSpPr>
          <p:cNvPr id="24" name="TextBox 23"/>
          <p:cNvSpPr txBox="1"/>
          <p:nvPr/>
        </p:nvSpPr>
        <p:spPr>
          <a:xfrm>
            <a:off x="2555776" y="4509120"/>
            <a:ext cx="3528392" cy="369332"/>
          </a:xfrm>
          <a:prstGeom prst="rect">
            <a:avLst/>
          </a:prstGeom>
          <a:noFill/>
        </p:spPr>
        <p:txBody>
          <a:bodyPr wrap="square" rtlCol="1">
            <a:spAutoFit/>
          </a:bodyPr>
          <a:lstStyle/>
          <a:p>
            <a:r>
              <a:rPr lang="ar-EG" dirty="0" smtClean="0">
                <a:solidFill>
                  <a:schemeClr val="bg1"/>
                </a:solidFill>
              </a:rPr>
              <a:t>التثبيت بواسطة مسامير تجميع بطول 10 مم</a:t>
            </a:r>
            <a:endParaRPr lang="ar-EG" dirty="0">
              <a:solidFill>
                <a:schemeClr val="bg1"/>
              </a:solidFill>
            </a:endParaRPr>
          </a:p>
        </p:txBody>
      </p:sp>
      <p:sp>
        <p:nvSpPr>
          <p:cNvPr id="25" name="TextBox 24"/>
          <p:cNvSpPr txBox="1"/>
          <p:nvPr/>
        </p:nvSpPr>
        <p:spPr>
          <a:xfrm>
            <a:off x="2483768" y="5517232"/>
            <a:ext cx="3024336" cy="646331"/>
          </a:xfrm>
          <a:prstGeom prst="rect">
            <a:avLst/>
          </a:prstGeom>
          <a:noFill/>
        </p:spPr>
        <p:txBody>
          <a:bodyPr wrap="square" rtlCol="1">
            <a:spAutoFit/>
          </a:bodyPr>
          <a:lstStyle/>
          <a:p>
            <a:pPr marL="179388" indent="-179388" fontAlgn="auto">
              <a:spcBef>
                <a:spcPts val="0"/>
              </a:spcBef>
              <a:spcAft>
                <a:spcPts val="0"/>
              </a:spcAft>
              <a:buClr>
                <a:schemeClr val="accent3">
                  <a:lumMod val="20000"/>
                  <a:lumOff val="80000"/>
                </a:schemeClr>
              </a:buClr>
              <a:defRPr/>
            </a:pPr>
            <a:r>
              <a:rPr lang="ar-EG" dirty="0" smtClean="0">
                <a:solidFill>
                  <a:schemeClr val="bg1"/>
                </a:solidFill>
              </a:rPr>
              <a:t>التثبيت فى الأرضية والسقف بواسطة الزوايا الحديدية المثبتة فى الخرسانة</a:t>
            </a:r>
            <a:r>
              <a:rPr lang="ar-EG" dirty="0" smtClean="0"/>
              <a:t>.</a:t>
            </a:r>
            <a:endParaRPr lang="ar-EG" dirty="0"/>
          </a:p>
        </p:txBody>
      </p:sp>
      <p:sp>
        <p:nvSpPr>
          <p:cNvPr id="16" name="Rectangle 15"/>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8" name="Rectangle 17"/>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22" presetClass="entr" presetSubtype="4"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down)">
                                      <p:cBhvr>
                                        <p:cTn id="10" dur="500"/>
                                        <p:tgtEl>
                                          <p:spTgt spid="22"/>
                                        </p:tgtEl>
                                      </p:cBhvr>
                                    </p:animEffect>
                                  </p:childTnLst>
                                </p:cTn>
                              </p:par>
                              <p:par>
                                <p:cTn id="11" presetID="22" presetClass="entr" presetSubtype="4" fill="hold" nodeType="withEffect">
                                  <p:stCondLst>
                                    <p:cond delay="0"/>
                                  </p:stCondLst>
                                  <p:childTnLst>
                                    <p:set>
                                      <p:cBhvr>
                                        <p:cTn id="12" dur="1" fill="hold">
                                          <p:stCondLst>
                                            <p:cond delay="0"/>
                                          </p:stCondLst>
                                        </p:cTn>
                                        <p:tgtEl>
                                          <p:spTgt spid="23"/>
                                        </p:tgtEl>
                                        <p:attrNameLst>
                                          <p:attrName>style.visibility</p:attrName>
                                        </p:attrNameLst>
                                      </p:cBhvr>
                                      <p:to>
                                        <p:strVal val="visible"/>
                                      </p:to>
                                    </p:set>
                                    <p:animEffect transition="in" filter="wipe(down)">
                                      <p:cBhvr>
                                        <p:cTn id="13" dur="500"/>
                                        <p:tgtEl>
                                          <p:spTgt spid="23"/>
                                        </p:tgtEl>
                                      </p:cBhvr>
                                    </p:animEffect>
                                  </p:childTnLst>
                                </p:cTn>
                              </p:par>
                              <p:par>
                                <p:cTn id="14" presetID="22" presetClass="entr" presetSubtype="4" fill="hold" nodeType="with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down)">
                                      <p:cBhvr>
                                        <p:cTn id="16" dur="500"/>
                                        <p:tgtEl>
                                          <p:spTgt spid="20"/>
                                        </p:tgtEl>
                                      </p:cBhvr>
                                    </p:animEffect>
                                  </p:childTnLst>
                                </p:cTn>
                              </p:par>
                              <p:par>
                                <p:cTn id="17" presetID="2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par>
                                <p:cTn id="20" presetID="22" presetClass="entr" presetSubtype="4" fill="hold" grpId="0" nodeType="with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wipe(down)">
                                      <p:cBhvr>
                                        <p:cTn id="22" dur="500"/>
                                        <p:tgtEl>
                                          <p:spTgt spid="24"/>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5"/>
                                        </p:tgtEl>
                                        <p:attrNameLst>
                                          <p:attrName>style.visibility</p:attrName>
                                        </p:attrNameLst>
                                      </p:cBhvr>
                                      <p:to>
                                        <p:strVal val="visible"/>
                                      </p:to>
                                    </p:set>
                                    <p:anim calcmode="lin" valueType="num">
                                      <p:cBhvr additive="base">
                                        <p:cTn id="27" dur="500" fill="hold"/>
                                        <p:tgtEl>
                                          <p:spTgt spid="15"/>
                                        </p:tgtEl>
                                        <p:attrNameLst>
                                          <p:attrName>ppt_x</p:attrName>
                                        </p:attrNameLst>
                                      </p:cBhvr>
                                      <p:tavLst>
                                        <p:tav tm="0">
                                          <p:val>
                                            <p:strVal val="#ppt_x"/>
                                          </p:val>
                                        </p:tav>
                                        <p:tav tm="100000">
                                          <p:val>
                                            <p:strVal val="#ppt_x"/>
                                          </p:val>
                                        </p:tav>
                                      </p:tavLst>
                                    </p:anim>
                                    <p:anim calcmode="lin" valueType="num">
                                      <p:cBhvr additive="base">
                                        <p:cTn id="28" dur="500" fill="hold"/>
                                        <p:tgtEl>
                                          <p:spTgt spid="15"/>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anim calcmode="lin" valueType="num">
                                      <p:cBhvr additive="base">
                                        <p:cTn id="31" dur="500" fill="hold"/>
                                        <p:tgtEl>
                                          <p:spTgt spid="25"/>
                                        </p:tgtEl>
                                        <p:attrNameLst>
                                          <p:attrName>ppt_x</p:attrName>
                                        </p:attrNameLst>
                                      </p:cBhvr>
                                      <p:tavLst>
                                        <p:tav tm="0">
                                          <p:val>
                                            <p:strVal val="#ppt_x"/>
                                          </p:val>
                                        </p:tav>
                                        <p:tav tm="100000">
                                          <p:val>
                                            <p:strVal val="#ppt_x"/>
                                          </p:val>
                                        </p:tav>
                                      </p:tavLst>
                                    </p:anim>
                                    <p:anim calcmode="lin" valueType="num">
                                      <p:cBhvr additive="base">
                                        <p:cTn id="32" dur="500" fill="hold"/>
                                        <p:tgtEl>
                                          <p:spTgt spid="2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P spid="2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4500562" y="2132856"/>
            <a:ext cx="4214842" cy="461665"/>
          </a:xfrm>
          <a:prstGeom prst="rect">
            <a:avLst/>
          </a:prstGeom>
          <a:noFill/>
        </p:spPr>
        <p:txBody>
          <a:bodyPr wrap="square" rtlCol="1">
            <a:spAutoFit/>
          </a:bodyPr>
          <a:lstStyle/>
          <a:p>
            <a:pPr>
              <a:buFont typeface="Wingdings" pitchFamily="2" charset="2"/>
              <a:buChar char="§"/>
            </a:pPr>
            <a:r>
              <a:rPr lang="ar-EG" sz="2400" b="1" u="sng" dirty="0" smtClean="0">
                <a:solidFill>
                  <a:schemeClr val="bg1"/>
                </a:solidFill>
              </a:rPr>
              <a:t>الهدف من </a:t>
            </a:r>
            <a:r>
              <a:rPr lang="ar-EG" sz="2400" b="1" u="sng" dirty="0" err="1" smtClean="0">
                <a:solidFill>
                  <a:schemeClr val="bg1"/>
                </a:solidFill>
              </a:rPr>
              <a:t>إستخدام</a:t>
            </a:r>
            <a:r>
              <a:rPr lang="ar-EG" sz="2400" b="1" u="sng" dirty="0" smtClean="0">
                <a:solidFill>
                  <a:schemeClr val="bg1"/>
                </a:solidFill>
              </a:rPr>
              <a:t> </a:t>
            </a:r>
            <a:r>
              <a:rPr lang="ar-EG" sz="2400" b="1" u="sng" dirty="0" err="1" smtClean="0">
                <a:solidFill>
                  <a:schemeClr val="bg1"/>
                </a:solidFill>
              </a:rPr>
              <a:t>القواطيع</a:t>
            </a:r>
            <a:r>
              <a:rPr lang="ar-EG" sz="2400" b="1" u="sng" dirty="0" smtClean="0">
                <a:solidFill>
                  <a:schemeClr val="bg1"/>
                </a:solidFill>
              </a:rPr>
              <a:t> :</a:t>
            </a:r>
            <a:endParaRPr lang="ar-EG" sz="2400" b="1" u="sng" dirty="0">
              <a:solidFill>
                <a:schemeClr val="bg1"/>
              </a:solidFill>
            </a:endParaRPr>
          </a:p>
        </p:txBody>
      </p:sp>
      <p:sp>
        <p:nvSpPr>
          <p:cNvPr id="4" name="TextBox 3"/>
          <p:cNvSpPr txBox="1"/>
          <p:nvPr/>
        </p:nvSpPr>
        <p:spPr>
          <a:xfrm>
            <a:off x="3286116" y="2775798"/>
            <a:ext cx="5357850" cy="3354765"/>
          </a:xfrm>
          <a:prstGeom prst="rect">
            <a:avLst/>
          </a:prstGeom>
          <a:noFill/>
        </p:spPr>
        <p:txBody>
          <a:bodyPr wrap="square" rtlCol="1">
            <a:spAutoFit/>
          </a:bodyPr>
          <a:lstStyle/>
          <a:p>
            <a:pPr>
              <a:buFont typeface="Arial" pitchFamily="34" charset="0"/>
              <a:buChar char="•"/>
            </a:pPr>
            <a:r>
              <a:rPr lang="ar-SA" sz="2000" b="1" dirty="0" smtClean="0">
                <a:solidFill>
                  <a:schemeClr val="bg1"/>
                </a:solidFill>
              </a:rPr>
              <a:t>تستخدم في الفراغات التي يمكن أن تتطلب الحاجة لتجزئتها إلى عدة فراغات أصغر و إعادتها إلى حجمها الطبيعي</a:t>
            </a:r>
            <a:r>
              <a:rPr lang="ar-EG" sz="2000" b="1" dirty="0" smtClean="0">
                <a:solidFill>
                  <a:schemeClr val="bg1"/>
                </a:solidFill>
              </a:rPr>
              <a:t>.</a:t>
            </a:r>
          </a:p>
          <a:p>
            <a:endParaRPr lang="ar-EG" sz="800" b="1" dirty="0" smtClean="0">
              <a:solidFill>
                <a:schemeClr val="bg1"/>
              </a:solidFill>
            </a:endParaRPr>
          </a:p>
          <a:p>
            <a:pPr>
              <a:buFont typeface="Arial" pitchFamily="34" charset="0"/>
              <a:buChar char="•"/>
            </a:pPr>
            <a:r>
              <a:rPr lang="ar-SA" sz="2000" b="1" dirty="0" smtClean="0">
                <a:solidFill>
                  <a:schemeClr val="bg1"/>
                </a:solidFill>
              </a:rPr>
              <a:t>تستخدم لتحديد بعض مسارات الحركة في الفراغات الكبيرة مثل صالات الألعاب</a:t>
            </a:r>
            <a:r>
              <a:rPr lang="ar-EG" sz="2000" b="1" dirty="0" smtClean="0">
                <a:solidFill>
                  <a:schemeClr val="bg1"/>
                </a:solidFill>
              </a:rPr>
              <a:t>.</a:t>
            </a:r>
          </a:p>
          <a:p>
            <a:pPr>
              <a:buFont typeface="Arial" pitchFamily="34" charset="0"/>
              <a:buChar char="•"/>
            </a:pPr>
            <a:endParaRPr lang="ar-EG" sz="800" b="1" dirty="0" smtClean="0">
              <a:solidFill>
                <a:schemeClr val="bg1"/>
              </a:solidFill>
            </a:endParaRPr>
          </a:p>
          <a:p>
            <a:pPr>
              <a:buFont typeface="Arial" pitchFamily="34" charset="0"/>
              <a:buChar char="•"/>
            </a:pPr>
            <a:r>
              <a:rPr lang="ar-SA" sz="2000" b="1" dirty="0" smtClean="0">
                <a:solidFill>
                  <a:schemeClr val="bg1"/>
                </a:solidFill>
              </a:rPr>
              <a:t>تستخدم في المباني الإدارية لتحديد بعض الفراغات الوظيفية</a:t>
            </a:r>
            <a:r>
              <a:rPr lang="ar-EG" sz="2000" b="1" dirty="0" smtClean="0">
                <a:solidFill>
                  <a:schemeClr val="bg1"/>
                </a:solidFill>
              </a:rPr>
              <a:t>.</a:t>
            </a:r>
          </a:p>
          <a:p>
            <a:pPr>
              <a:buFont typeface="Arial" pitchFamily="34" charset="0"/>
              <a:buChar char="•"/>
            </a:pPr>
            <a:endParaRPr lang="ar-EG" sz="800" b="1" dirty="0" smtClean="0">
              <a:solidFill>
                <a:schemeClr val="bg1"/>
              </a:solidFill>
            </a:endParaRPr>
          </a:p>
          <a:p>
            <a:pPr>
              <a:buFont typeface="Arial" pitchFamily="34" charset="0"/>
              <a:buChar char="•"/>
            </a:pPr>
            <a:r>
              <a:rPr lang="ar-SA" sz="2000" b="1" dirty="0" smtClean="0">
                <a:solidFill>
                  <a:schemeClr val="bg1"/>
                </a:solidFill>
              </a:rPr>
              <a:t>تستخدم في الصالات المتعددة الأغراض أو الفصول الدراسية لتقسيمها إلى فصول أصغر</a:t>
            </a:r>
            <a:r>
              <a:rPr lang="ar-EG" sz="2000" b="1" dirty="0" smtClean="0">
                <a:solidFill>
                  <a:schemeClr val="bg1"/>
                </a:solidFill>
              </a:rPr>
              <a:t>.</a:t>
            </a:r>
          </a:p>
          <a:p>
            <a:pPr>
              <a:buFont typeface="Arial" pitchFamily="34" charset="0"/>
              <a:buChar char="•"/>
            </a:pPr>
            <a:endParaRPr lang="en-US" sz="800" b="1" dirty="0" smtClean="0">
              <a:solidFill>
                <a:schemeClr val="bg1"/>
              </a:solidFill>
            </a:endParaRPr>
          </a:p>
          <a:p>
            <a:pPr>
              <a:buFont typeface="Arial" pitchFamily="34" charset="0"/>
              <a:buChar char="•"/>
            </a:pPr>
            <a:r>
              <a:rPr lang="ar-SA" sz="2000" b="1" dirty="0" smtClean="0">
                <a:solidFill>
                  <a:schemeClr val="bg1"/>
                </a:solidFill>
              </a:rPr>
              <a:t>يمكن استخدامها داخل </a:t>
            </a:r>
            <a:r>
              <a:rPr lang="ar-SA" sz="2000" b="1" dirty="0" err="1" smtClean="0">
                <a:solidFill>
                  <a:schemeClr val="bg1"/>
                </a:solidFill>
              </a:rPr>
              <a:t>ال</a:t>
            </a:r>
            <a:r>
              <a:rPr lang="ar-EG" sz="2000" b="1" dirty="0" smtClean="0">
                <a:solidFill>
                  <a:schemeClr val="bg1"/>
                </a:solidFill>
              </a:rPr>
              <a:t>دورات لمقاومه </a:t>
            </a:r>
            <a:r>
              <a:rPr lang="ar-SA" sz="2000" b="1" dirty="0" smtClean="0">
                <a:solidFill>
                  <a:schemeClr val="bg1"/>
                </a:solidFill>
              </a:rPr>
              <a:t>الرطوبة</a:t>
            </a:r>
            <a:r>
              <a:rPr lang="ar-EG" sz="2000" b="1" dirty="0" smtClean="0">
                <a:solidFill>
                  <a:schemeClr val="bg1"/>
                </a:solidFill>
              </a:rPr>
              <a:t>.</a:t>
            </a:r>
            <a:endParaRPr lang="en-US" sz="2000" b="1" dirty="0" smtClean="0">
              <a:solidFill>
                <a:schemeClr val="bg1"/>
              </a:solidFill>
            </a:endParaRPr>
          </a:p>
          <a:p>
            <a:pPr>
              <a:buFont typeface="Arial" pitchFamily="34" charset="0"/>
              <a:buChar char="•"/>
            </a:pPr>
            <a:endParaRPr lang="ar-EG" sz="2000" dirty="0">
              <a:solidFill>
                <a:schemeClr val="bg1"/>
              </a:solidFill>
              <a:effectLst>
                <a:outerShdw blurRad="38100" dist="38100" dir="2700000" algn="tl">
                  <a:srgbClr val="000000">
                    <a:alpha val="43137"/>
                  </a:srgbClr>
                </a:outerShdw>
              </a:effectLst>
            </a:endParaRPr>
          </a:p>
        </p:txBody>
      </p:sp>
      <p:pic>
        <p:nvPicPr>
          <p:cNvPr id="3073" name="Picture 1" descr="D:\Mahmoud awd\draft2\مكاتب ادارية.jpg"/>
          <p:cNvPicPr>
            <a:picLocks noChangeAspect="1" noChangeArrowheads="1"/>
          </p:cNvPicPr>
          <p:nvPr/>
        </p:nvPicPr>
        <p:blipFill>
          <a:blip r:embed="rId2" cstate="print"/>
          <a:srcRect l="1875" t="2500" r="2499" b="9999"/>
          <a:stretch>
            <a:fillRect/>
          </a:stretch>
        </p:blipFill>
        <p:spPr bwMode="auto">
          <a:xfrm>
            <a:off x="300008" y="2148816"/>
            <a:ext cx="2914670" cy="2000264"/>
          </a:xfrm>
          <a:prstGeom prst="rect">
            <a:avLst/>
          </a:prstGeom>
          <a:noFill/>
        </p:spPr>
      </p:pic>
      <p:pic>
        <p:nvPicPr>
          <p:cNvPr id="3074" name="Picture 2"/>
          <p:cNvPicPr>
            <a:picLocks noChangeAspect="1" noChangeArrowheads="1"/>
          </p:cNvPicPr>
          <p:nvPr/>
        </p:nvPicPr>
        <p:blipFill>
          <a:blip r:embed="rId3" cstate="print"/>
          <a:srcRect/>
          <a:stretch>
            <a:fillRect/>
          </a:stretch>
        </p:blipFill>
        <p:spPr bwMode="auto">
          <a:xfrm>
            <a:off x="500034" y="4186271"/>
            <a:ext cx="2500330" cy="2386001"/>
          </a:xfrm>
          <a:prstGeom prst="rect">
            <a:avLst/>
          </a:prstGeom>
          <a:noFill/>
          <a:ln w="9525">
            <a:noFill/>
            <a:miter lim="800000"/>
            <a:headEnd/>
            <a:tailEnd/>
          </a:ln>
          <a:effectLst/>
        </p:spPr>
      </p:pic>
      <p:sp>
        <p:nvSpPr>
          <p:cNvPr id="7" name="TextBox 6"/>
          <p:cNvSpPr txBox="1"/>
          <p:nvPr/>
        </p:nvSpPr>
        <p:spPr>
          <a:xfrm>
            <a:off x="467544" y="6525344"/>
            <a:ext cx="2520280" cy="261610"/>
          </a:xfrm>
          <a:prstGeom prst="rect">
            <a:avLst/>
          </a:prstGeom>
          <a:noFill/>
        </p:spPr>
        <p:txBody>
          <a:bodyPr wrap="square" rtlCol="1">
            <a:spAutoFit/>
          </a:bodyPr>
          <a:lstStyle/>
          <a:p>
            <a:pPr algn="ctr"/>
            <a:r>
              <a:rPr lang="ar-EG" sz="1100" dirty="0" smtClean="0">
                <a:solidFill>
                  <a:schemeClr val="bg1"/>
                </a:solidFill>
              </a:rPr>
              <a:t>مكاتب اداريه</a:t>
            </a:r>
            <a:endParaRPr lang="ar-EG" sz="1100" dirty="0">
              <a:solidFill>
                <a:schemeClr val="bg1"/>
              </a:solidFill>
            </a:endParaRPr>
          </a:p>
        </p:txBody>
      </p:sp>
      <p:sp>
        <p:nvSpPr>
          <p:cNvPr id="8" name="Rectangle 7"/>
          <p:cNvSpPr/>
          <p:nvPr/>
        </p:nvSpPr>
        <p:spPr>
          <a:xfrm>
            <a:off x="7524328" y="764704"/>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p:cNvSpPr txBox="1"/>
          <p:nvPr/>
        </p:nvSpPr>
        <p:spPr>
          <a:xfrm>
            <a:off x="3851920" y="2492896"/>
            <a:ext cx="4968552" cy="707886"/>
          </a:xfrm>
          <a:prstGeom prst="rect">
            <a:avLst/>
          </a:prstGeom>
          <a:noFill/>
        </p:spPr>
        <p:txBody>
          <a:bodyPr wrap="square" rtlCol="1">
            <a:spAutoFit/>
          </a:bodyPr>
          <a:lstStyle/>
          <a:p>
            <a:pPr marL="482600" indent="-457200" fontAlgn="auto">
              <a:spcBef>
                <a:spcPts val="0"/>
              </a:spcBef>
              <a:spcAft>
                <a:spcPts val="0"/>
              </a:spcAft>
              <a:buClr>
                <a:schemeClr val="bg1"/>
              </a:buClr>
              <a:buAutoNum type="arabicParenR" startAt="5"/>
              <a:defRPr/>
            </a:pPr>
            <a:r>
              <a:rPr lang="ar-EG" sz="2000" dirty="0" smtClean="0">
                <a:solidFill>
                  <a:schemeClr val="bg1"/>
                </a:solidFill>
              </a:rPr>
              <a:t>يتم تغطية الهيكل الخشبى اما بواسطة التجليد بألواح ابلاكاج او بعمل أرابيسك فى الفراغات بين العوارض.</a:t>
            </a:r>
          </a:p>
        </p:txBody>
      </p:sp>
      <p:sp>
        <p:nvSpPr>
          <p:cNvPr id="10" name="TextBox 9"/>
          <p:cNvSpPr txBox="1"/>
          <p:nvPr/>
        </p:nvSpPr>
        <p:spPr>
          <a:xfrm>
            <a:off x="6588224" y="1988840"/>
            <a:ext cx="2304256" cy="461665"/>
          </a:xfrm>
          <a:prstGeom prst="rect">
            <a:avLst/>
          </a:prstGeom>
          <a:noFill/>
        </p:spPr>
        <p:txBody>
          <a:bodyPr wrap="square" rtlCol="1">
            <a:spAutoFit/>
          </a:bodyPr>
          <a:lstStyle/>
          <a:p>
            <a:r>
              <a:rPr lang="ar-EG" sz="2400" b="1" u="sng" dirty="0" smtClean="0">
                <a:solidFill>
                  <a:schemeClr val="bg1"/>
                </a:solidFill>
              </a:rPr>
              <a:t>طريقة التركيب</a:t>
            </a:r>
            <a:endParaRPr lang="ar-EG" sz="2400" b="1" u="sng" dirty="0">
              <a:solidFill>
                <a:schemeClr val="bg1"/>
              </a:solidFill>
            </a:endParaRPr>
          </a:p>
        </p:txBody>
      </p:sp>
      <p:pic>
        <p:nvPicPr>
          <p:cNvPr id="5124" name="Picture 4" descr="E:\صور قواطيع\timber_stud_wall_diagram.gif"/>
          <p:cNvPicPr>
            <a:picLocks noChangeAspect="1" noChangeArrowheads="1"/>
          </p:cNvPicPr>
          <p:nvPr/>
        </p:nvPicPr>
        <p:blipFill>
          <a:blip r:embed="rId3" cstate="print"/>
          <a:srcRect l="41613"/>
          <a:stretch>
            <a:fillRect/>
          </a:stretch>
        </p:blipFill>
        <p:spPr bwMode="auto">
          <a:xfrm>
            <a:off x="1331640" y="2492896"/>
            <a:ext cx="2232588" cy="3627242"/>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4" name="Right Arrow 13"/>
          <p:cNvSpPr/>
          <p:nvPr/>
        </p:nvSpPr>
        <p:spPr>
          <a:xfrm flipV="1">
            <a:off x="1115616" y="3527296"/>
            <a:ext cx="1872208"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15" name="Right Arrow 14"/>
          <p:cNvSpPr/>
          <p:nvPr/>
        </p:nvSpPr>
        <p:spPr>
          <a:xfrm>
            <a:off x="1115616" y="4077072"/>
            <a:ext cx="1584176"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0" name="Right Arrow 19"/>
          <p:cNvSpPr/>
          <p:nvPr/>
        </p:nvSpPr>
        <p:spPr>
          <a:xfrm>
            <a:off x="1115616" y="4725144"/>
            <a:ext cx="1152128" cy="45719"/>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1" anchor="ctr"/>
          <a:lstStyle/>
          <a:p>
            <a:pPr algn="ctr"/>
            <a:endParaRPr lang="ar-EG"/>
          </a:p>
        </p:txBody>
      </p:sp>
      <p:sp>
        <p:nvSpPr>
          <p:cNvPr id="21" name="TextBox 20"/>
          <p:cNvSpPr txBox="1"/>
          <p:nvPr/>
        </p:nvSpPr>
        <p:spPr>
          <a:xfrm>
            <a:off x="35496" y="3356992"/>
            <a:ext cx="1152128" cy="307777"/>
          </a:xfrm>
          <a:prstGeom prst="rect">
            <a:avLst/>
          </a:prstGeom>
          <a:noFill/>
        </p:spPr>
        <p:txBody>
          <a:bodyPr wrap="square" rtlCol="1">
            <a:spAutoFit/>
          </a:bodyPr>
          <a:lstStyle/>
          <a:p>
            <a:pPr algn="ctr"/>
            <a:r>
              <a:rPr lang="ar-EG" sz="1400" dirty="0" smtClean="0"/>
              <a:t>الهيكل الخشبي</a:t>
            </a:r>
            <a:endParaRPr lang="ar-EG" sz="1400" dirty="0"/>
          </a:p>
        </p:txBody>
      </p:sp>
      <p:sp>
        <p:nvSpPr>
          <p:cNvPr id="22" name="TextBox 21"/>
          <p:cNvSpPr txBox="1"/>
          <p:nvPr/>
        </p:nvSpPr>
        <p:spPr>
          <a:xfrm>
            <a:off x="107504" y="3933056"/>
            <a:ext cx="1152128" cy="523220"/>
          </a:xfrm>
          <a:prstGeom prst="rect">
            <a:avLst/>
          </a:prstGeom>
          <a:noFill/>
        </p:spPr>
        <p:txBody>
          <a:bodyPr wrap="square" rtlCol="1">
            <a:spAutoFit/>
          </a:bodyPr>
          <a:lstStyle/>
          <a:p>
            <a:pPr algn="ctr"/>
            <a:r>
              <a:rPr lang="ar-EG" sz="1400" dirty="0" smtClean="0"/>
              <a:t>المادة العازلة للصوت</a:t>
            </a:r>
            <a:endParaRPr lang="ar-EG" sz="1400" dirty="0"/>
          </a:p>
        </p:txBody>
      </p:sp>
      <p:sp>
        <p:nvSpPr>
          <p:cNvPr id="23" name="TextBox 22"/>
          <p:cNvSpPr txBox="1"/>
          <p:nvPr/>
        </p:nvSpPr>
        <p:spPr>
          <a:xfrm>
            <a:off x="179512" y="4581128"/>
            <a:ext cx="1152128" cy="307777"/>
          </a:xfrm>
          <a:prstGeom prst="rect">
            <a:avLst/>
          </a:prstGeom>
          <a:noFill/>
        </p:spPr>
        <p:txBody>
          <a:bodyPr wrap="square" rtlCol="1">
            <a:spAutoFit/>
          </a:bodyPr>
          <a:lstStyle/>
          <a:p>
            <a:pPr algn="ctr"/>
            <a:r>
              <a:rPr lang="ar-EG" sz="1400" dirty="0" smtClean="0"/>
              <a:t>الابلاكاج</a:t>
            </a:r>
            <a:endParaRPr lang="ar-EG" sz="1400" dirty="0"/>
          </a:p>
        </p:txBody>
      </p:sp>
      <p:pic>
        <p:nvPicPr>
          <p:cNvPr id="5125" name="Picture 5" descr="E:\صور قواطيع\2246.jpg"/>
          <p:cNvPicPr>
            <a:picLocks noChangeAspect="1" noChangeArrowheads="1"/>
          </p:cNvPicPr>
          <p:nvPr/>
        </p:nvPicPr>
        <p:blipFill>
          <a:blip r:embed="rId4" cstate="print"/>
          <a:srcRect l="5906" r="23220"/>
          <a:stretch>
            <a:fillRect/>
          </a:stretch>
        </p:blipFill>
        <p:spPr bwMode="auto">
          <a:xfrm>
            <a:off x="4427984" y="4293096"/>
            <a:ext cx="1956100" cy="216024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126" name="Picture 6"/>
          <p:cNvPicPr>
            <a:picLocks noChangeAspect="1" noChangeArrowheads="1"/>
          </p:cNvPicPr>
          <p:nvPr/>
        </p:nvPicPr>
        <p:blipFill>
          <a:blip r:embed="rId5" cstate="print"/>
          <a:srcRect/>
          <a:stretch>
            <a:fillRect/>
          </a:stretch>
        </p:blipFill>
        <p:spPr bwMode="auto">
          <a:xfrm>
            <a:off x="6732240" y="4293096"/>
            <a:ext cx="1728192" cy="223224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24" name="TextBox 23"/>
          <p:cNvSpPr txBox="1"/>
          <p:nvPr/>
        </p:nvSpPr>
        <p:spPr>
          <a:xfrm>
            <a:off x="3779912" y="3429000"/>
            <a:ext cx="4968552" cy="707886"/>
          </a:xfrm>
          <a:prstGeom prst="rect">
            <a:avLst/>
          </a:prstGeom>
          <a:noFill/>
        </p:spPr>
        <p:txBody>
          <a:bodyPr wrap="square" rtlCol="1">
            <a:spAutoFit/>
          </a:bodyPr>
          <a:lstStyle/>
          <a:p>
            <a:pPr marL="358775" indent="-333375" fontAlgn="auto">
              <a:spcBef>
                <a:spcPts val="0"/>
              </a:spcBef>
              <a:spcAft>
                <a:spcPts val="0"/>
              </a:spcAft>
              <a:buClr>
                <a:schemeClr val="accent3">
                  <a:lumMod val="20000"/>
                  <a:lumOff val="80000"/>
                </a:schemeClr>
              </a:buClr>
              <a:buFont typeface="Arial" pitchFamily="34" charset="0"/>
              <a:buChar char="•"/>
              <a:defRPr/>
            </a:pPr>
            <a:r>
              <a:rPr lang="ar-EG" sz="2000" dirty="0" smtClean="0">
                <a:solidFill>
                  <a:schemeClr val="bg1"/>
                </a:solidFill>
              </a:rPr>
              <a:t>فى حالة التجليد يمكن وضع مادة عازلة للصوت عبارة عن صوف صخرى أو زجاجى بين الألواح.</a:t>
            </a:r>
          </a:p>
        </p:txBody>
      </p:sp>
      <p:sp>
        <p:nvSpPr>
          <p:cNvPr id="25" name="TextBox 24"/>
          <p:cNvSpPr txBox="1"/>
          <p:nvPr/>
        </p:nvSpPr>
        <p:spPr>
          <a:xfrm>
            <a:off x="7308304" y="6488668"/>
            <a:ext cx="576064" cy="369332"/>
          </a:xfrm>
          <a:prstGeom prst="rect">
            <a:avLst/>
          </a:prstGeom>
          <a:noFill/>
        </p:spPr>
        <p:txBody>
          <a:bodyPr wrap="square" rtlCol="1">
            <a:spAutoFit/>
          </a:bodyPr>
          <a:lstStyle/>
          <a:p>
            <a:r>
              <a:rPr lang="ar-EG" dirty="0" smtClean="0">
                <a:solidFill>
                  <a:schemeClr val="bg1"/>
                </a:solidFill>
              </a:rPr>
              <a:t>تجليد</a:t>
            </a:r>
            <a:endParaRPr lang="ar-EG" dirty="0">
              <a:solidFill>
                <a:schemeClr val="bg1"/>
              </a:solidFill>
            </a:endParaRPr>
          </a:p>
        </p:txBody>
      </p:sp>
      <p:sp>
        <p:nvSpPr>
          <p:cNvPr id="26" name="TextBox 25"/>
          <p:cNvSpPr txBox="1"/>
          <p:nvPr/>
        </p:nvSpPr>
        <p:spPr>
          <a:xfrm>
            <a:off x="5076056" y="6488668"/>
            <a:ext cx="792088" cy="369332"/>
          </a:xfrm>
          <a:prstGeom prst="rect">
            <a:avLst/>
          </a:prstGeom>
          <a:noFill/>
        </p:spPr>
        <p:txBody>
          <a:bodyPr wrap="square" rtlCol="1">
            <a:spAutoFit/>
          </a:bodyPr>
          <a:lstStyle/>
          <a:p>
            <a:r>
              <a:rPr lang="ar-EG" dirty="0" smtClean="0">
                <a:solidFill>
                  <a:schemeClr val="bg1"/>
                </a:solidFill>
              </a:rPr>
              <a:t>ارابيسك</a:t>
            </a:r>
            <a:endParaRPr lang="ar-EG" dirty="0">
              <a:solidFill>
                <a:schemeClr val="bg1"/>
              </a:solidFill>
            </a:endParaRPr>
          </a:p>
        </p:txBody>
      </p:sp>
      <p:sp>
        <p:nvSpPr>
          <p:cNvPr id="18" name="Rectangle 17"/>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9" name="Rectangle 18"/>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par>
                                <p:cTn id="8" presetID="22" presetClass="entr" presetSubtype="4" fill="hold" nodeType="with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wipe(down)">
                                      <p:cBhvr>
                                        <p:cTn id="10" dur="500"/>
                                        <p:tgtEl>
                                          <p:spTgt spid="5126"/>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down)">
                                      <p:cBhvr>
                                        <p:cTn id="13" dur="500"/>
                                        <p:tgtEl>
                                          <p:spTgt spid="2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down)">
                                      <p:cBhvr>
                                        <p:cTn id="16" dur="500"/>
                                        <p:tgtEl>
                                          <p:spTgt spid="26"/>
                                        </p:tgtEl>
                                      </p:cBhvr>
                                    </p:animEffect>
                                  </p:childTnLst>
                                </p:cTn>
                              </p:par>
                              <p:par>
                                <p:cTn id="17" presetID="22" presetClass="entr" presetSubtype="4" fill="hold" nodeType="withEffect">
                                  <p:stCondLst>
                                    <p:cond delay="0"/>
                                  </p:stCondLst>
                                  <p:childTnLst>
                                    <p:set>
                                      <p:cBhvr>
                                        <p:cTn id="18" dur="1" fill="hold">
                                          <p:stCondLst>
                                            <p:cond delay="0"/>
                                          </p:stCondLst>
                                        </p:cTn>
                                        <p:tgtEl>
                                          <p:spTgt spid="5125"/>
                                        </p:tgtEl>
                                        <p:attrNameLst>
                                          <p:attrName>style.visibility</p:attrName>
                                        </p:attrNameLst>
                                      </p:cBhvr>
                                      <p:to>
                                        <p:strVal val="visible"/>
                                      </p:to>
                                    </p:set>
                                    <p:animEffect transition="in" filter="wipe(down)">
                                      <p:cBhvr>
                                        <p:cTn id="19" dur="500"/>
                                        <p:tgtEl>
                                          <p:spTgt spid="5125"/>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5124"/>
                                        </p:tgtEl>
                                        <p:attrNameLst>
                                          <p:attrName>style.visibility</p:attrName>
                                        </p:attrNameLst>
                                      </p:cBhvr>
                                      <p:to>
                                        <p:strVal val="visible"/>
                                      </p:to>
                                    </p:set>
                                    <p:animEffect transition="in" filter="fade">
                                      <p:cBhvr>
                                        <p:cTn id="24" dur="2000"/>
                                        <p:tgtEl>
                                          <p:spTgt spid="5124"/>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20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2000"/>
                                        <p:tgtEl>
                                          <p:spTgt spid="15"/>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2000"/>
                                        <p:tgtEl>
                                          <p:spTgt spid="20"/>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21"/>
                                        </p:tgtEl>
                                        <p:attrNameLst>
                                          <p:attrName>style.visibility</p:attrName>
                                        </p:attrNameLst>
                                      </p:cBhvr>
                                      <p:to>
                                        <p:strVal val="visible"/>
                                      </p:to>
                                    </p:set>
                                    <p:animEffect transition="in" filter="fade">
                                      <p:cBhvr>
                                        <p:cTn id="36" dur="2000"/>
                                        <p:tgtEl>
                                          <p:spTgt spid="21"/>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2000"/>
                                        <p:tgtEl>
                                          <p:spTgt spid="22"/>
                                        </p:tgtEl>
                                      </p:cBhvr>
                                    </p:animEffect>
                                  </p:childTnLst>
                                </p:cTn>
                              </p:par>
                              <p:par>
                                <p:cTn id="40" presetID="10" presetClass="entr" presetSubtype="0" fill="hold" grpId="0" nodeType="withEffect">
                                  <p:stCondLst>
                                    <p:cond delay="0"/>
                                  </p:stCondLst>
                                  <p:childTnLst>
                                    <p:set>
                                      <p:cBhvr>
                                        <p:cTn id="41" dur="1" fill="hold">
                                          <p:stCondLst>
                                            <p:cond delay="0"/>
                                          </p:stCondLst>
                                        </p:cTn>
                                        <p:tgtEl>
                                          <p:spTgt spid="23"/>
                                        </p:tgtEl>
                                        <p:attrNameLst>
                                          <p:attrName>style.visibility</p:attrName>
                                        </p:attrNameLst>
                                      </p:cBhvr>
                                      <p:to>
                                        <p:strVal val="visible"/>
                                      </p:to>
                                    </p:set>
                                    <p:animEffect transition="in" filter="fade">
                                      <p:cBhvr>
                                        <p:cTn id="42" dur="2000"/>
                                        <p:tgtEl>
                                          <p:spTgt spid="23"/>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fade">
                                      <p:cBhvr>
                                        <p:cTn id="45" dur="20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4" grpId="0" animBg="1"/>
      <p:bldP spid="15" grpId="0" animBg="1"/>
      <p:bldP spid="20" grpId="0" animBg="1"/>
      <p:bldP spid="21" grpId="0"/>
      <p:bldP spid="22" grpId="0"/>
      <p:bldP spid="23" grpId="0"/>
      <p:bldP spid="24" grpId="0"/>
      <p:bldP spid="25" grpId="0"/>
      <p:bldP spid="26" grpId="0"/>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Boards fitted horizontally"/>
          <p:cNvPicPr/>
          <p:nvPr/>
        </p:nvPicPr>
        <p:blipFill>
          <a:blip r:embed="rId3" cstate="print"/>
          <a:srcRect/>
          <a:stretch>
            <a:fillRect/>
          </a:stretch>
        </p:blipFill>
        <p:spPr bwMode="auto">
          <a:xfrm>
            <a:off x="4682986" y="2673755"/>
            <a:ext cx="3777446" cy="2627453"/>
          </a:xfrm>
          <a:prstGeom prst="rect">
            <a:avLst/>
          </a:prstGeom>
          <a:noFill/>
          <a:ln w="9525">
            <a:noFill/>
            <a:miter lim="800000"/>
            <a:headEnd/>
            <a:tailEnd/>
          </a:ln>
        </p:spPr>
      </p:pic>
      <p:pic>
        <p:nvPicPr>
          <p:cNvPr id="16" name="Picture 15" descr="Boards fitted vertically"/>
          <p:cNvPicPr/>
          <p:nvPr/>
        </p:nvPicPr>
        <p:blipFill>
          <a:blip r:embed="rId4" cstate="print"/>
          <a:srcRect/>
          <a:stretch>
            <a:fillRect/>
          </a:stretch>
        </p:blipFill>
        <p:spPr bwMode="auto">
          <a:xfrm>
            <a:off x="467544" y="2708920"/>
            <a:ext cx="3744416" cy="2592288"/>
          </a:xfrm>
          <a:prstGeom prst="rect">
            <a:avLst/>
          </a:prstGeom>
          <a:noFill/>
          <a:ln w="9525">
            <a:noFill/>
            <a:miter lim="800000"/>
            <a:headEnd/>
            <a:tailEnd/>
          </a:ln>
        </p:spPr>
      </p:pic>
      <p:sp>
        <p:nvSpPr>
          <p:cNvPr id="18" name="TextBox 17"/>
          <p:cNvSpPr txBox="1"/>
          <p:nvPr/>
        </p:nvSpPr>
        <p:spPr>
          <a:xfrm>
            <a:off x="4499992" y="2060848"/>
            <a:ext cx="4392488" cy="461665"/>
          </a:xfrm>
          <a:prstGeom prst="rect">
            <a:avLst/>
          </a:prstGeom>
          <a:noFill/>
        </p:spPr>
        <p:txBody>
          <a:bodyPr wrap="square" rtlCol="1">
            <a:spAutoFit/>
          </a:bodyPr>
          <a:lstStyle/>
          <a:p>
            <a:r>
              <a:rPr lang="ar-EG" sz="2400" b="1" dirty="0" smtClean="0">
                <a:solidFill>
                  <a:schemeClr val="bg1"/>
                </a:solidFill>
              </a:rPr>
              <a:t>طريقة تركيب مادة التجليد </a:t>
            </a:r>
            <a:r>
              <a:rPr lang="en-US" sz="2400" b="1" dirty="0" smtClean="0">
                <a:solidFill>
                  <a:schemeClr val="bg1"/>
                </a:solidFill>
              </a:rPr>
              <a:t>(</a:t>
            </a:r>
            <a:r>
              <a:rPr lang="en-US" sz="2400" b="1" dirty="0" err="1" smtClean="0">
                <a:solidFill>
                  <a:schemeClr val="bg1"/>
                </a:solidFill>
              </a:rPr>
              <a:t>plater</a:t>
            </a:r>
            <a:r>
              <a:rPr lang="en-US" sz="2400" b="1" dirty="0" smtClean="0">
                <a:solidFill>
                  <a:schemeClr val="bg1"/>
                </a:solidFill>
              </a:rPr>
              <a:t> boar)</a:t>
            </a:r>
            <a:endParaRPr lang="ar-EG" sz="2400" b="1" dirty="0">
              <a:solidFill>
                <a:schemeClr val="bg1"/>
              </a:solidFill>
            </a:endParaRPr>
          </a:p>
        </p:txBody>
      </p:sp>
      <p:sp>
        <p:nvSpPr>
          <p:cNvPr id="19" name="TextBox 18"/>
          <p:cNvSpPr txBox="1"/>
          <p:nvPr/>
        </p:nvSpPr>
        <p:spPr>
          <a:xfrm>
            <a:off x="5220072" y="5435932"/>
            <a:ext cx="2592288" cy="369332"/>
          </a:xfrm>
          <a:prstGeom prst="rect">
            <a:avLst/>
          </a:prstGeom>
          <a:noFill/>
        </p:spPr>
        <p:txBody>
          <a:bodyPr wrap="square" rtlCol="1">
            <a:spAutoFit/>
          </a:bodyPr>
          <a:lstStyle/>
          <a:p>
            <a:r>
              <a:rPr lang="en-US" b="1" dirty="0" smtClean="0">
                <a:solidFill>
                  <a:schemeClr val="bg1"/>
                </a:solidFill>
              </a:rPr>
              <a:t>Boards fitted vertically</a:t>
            </a:r>
            <a:endParaRPr lang="ar-EG" dirty="0">
              <a:solidFill>
                <a:schemeClr val="bg1"/>
              </a:solidFill>
            </a:endParaRPr>
          </a:p>
        </p:txBody>
      </p:sp>
      <p:sp>
        <p:nvSpPr>
          <p:cNvPr id="20" name="TextBox 19"/>
          <p:cNvSpPr txBox="1"/>
          <p:nvPr/>
        </p:nvSpPr>
        <p:spPr>
          <a:xfrm>
            <a:off x="1259632" y="5435932"/>
            <a:ext cx="2808312" cy="369332"/>
          </a:xfrm>
          <a:prstGeom prst="rect">
            <a:avLst/>
          </a:prstGeom>
          <a:noFill/>
        </p:spPr>
        <p:txBody>
          <a:bodyPr wrap="square" rtlCol="1">
            <a:spAutoFit/>
          </a:bodyPr>
          <a:lstStyle/>
          <a:p>
            <a:r>
              <a:rPr lang="en-US" b="1" dirty="0" smtClean="0">
                <a:solidFill>
                  <a:schemeClr val="bg1"/>
                </a:solidFill>
              </a:rPr>
              <a:t>Boards fitted </a:t>
            </a:r>
            <a:r>
              <a:rPr lang="en-US" dirty="0" smtClean="0"/>
              <a:t> </a:t>
            </a:r>
            <a:r>
              <a:rPr lang="en-US" b="1" dirty="0" smtClean="0">
                <a:solidFill>
                  <a:schemeClr val="bg1"/>
                </a:solidFill>
              </a:rPr>
              <a:t>horizontally</a:t>
            </a:r>
            <a:r>
              <a:rPr lang="en-US" dirty="0" smtClean="0"/>
              <a:t> </a:t>
            </a:r>
            <a:endParaRPr lang="ar-EG" dirty="0">
              <a:solidFill>
                <a:schemeClr val="bg1"/>
              </a:solidFill>
            </a:endParaRPr>
          </a:p>
        </p:txBody>
      </p:sp>
      <p:sp>
        <p:nvSpPr>
          <p:cNvPr id="23" name="TextBox 22"/>
          <p:cNvSpPr txBox="1"/>
          <p:nvPr/>
        </p:nvSpPr>
        <p:spPr>
          <a:xfrm>
            <a:off x="1475656" y="6021288"/>
            <a:ext cx="5904656" cy="369332"/>
          </a:xfrm>
          <a:prstGeom prst="rect">
            <a:avLst/>
          </a:prstGeom>
          <a:noFill/>
        </p:spPr>
        <p:style>
          <a:lnRef idx="2">
            <a:schemeClr val="dk1"/>
          </a:lnRef>
          <a:fillRef idx="1">
            <a:schemeClr val="lt1"/>
          </a:fillRef>
          <a:effectRef idx="0">
            <a:schemeClr val="dk1"/>
          </a:effectRef>
          <a:fontRef idx="minor">
            <a:schemeClr val="dk1"/>
          </a:fontRef>
        </p:style>
        <p:txBody>
          <a:bodyPr wrap="square" rtlCol="1">
            <a:spAutoFit/>
          </a:bodyPr>
          <a:lstStyle/>
          <a:p>
            <a:r>
              <a:rPr lang="ar-EG" b="1" dirty="0" smtClean="0">
                <a:solidFill>
                  <a:schemeClr val="bg1"/>
                </a:solidFill>
              </a:rPr>
              <a:t>يمكن وضع مادة التجليد افقيا او عرضيا ويؤثر ذلك فى الفراغات بين القوائم</a:t>
            </a:r>
            <a:endParaRPr lang="ar-EG" b="1" dirty="0">
              <a:solidFill>
                <a:schemeClr val="bg1"/>
              </a:solidFill>
            </a:endParaRPr>
          </a:p>
        </p:txBody>
      </p:sp>
      <p:sp>
        <p:nvSpPr>
          <p:cNvPr id="9" name="Rectangle 8"/>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ppt_x"/>
                                          </p:val>
                                        </p:tav>
                                        <p:tav tm="100000">
                                          <p:val>
                                            <p:strVal val="#ppt_x"/>
                                          </p:val>
                                        </p:tav>
                                      </p:tavLst>
                                    </p:anim>
                                    <p:anim calcmode="lin" valueType="num">
                                      <p:cBhvr additive="base">
                                        <p:cTn id="8" dur="500" fill="hold"/>
                                        <p:tgtEl>
                                          <p:spTgt spid="2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p:cNvSpPr/>
          <p:nvPr/>
        </p:nvSpPr>
        <p:spPr>
          <a:xfrm>
            <a:off x="6300192" y="4509120"/>
            <a:ext cx="1979712" cy="984885"/>
          </a:xfrm>
          <a:prstGeom prst="rect">
            <a:avLst/>
          </a:prstGeom>
        </p:spPr>
        <p:txBody>
          <a:bodyPr wrap="square">
            <a:spAutoFit/>
          </a:bodyPr>
          <a:lstStyle/>
          <a:p>
            <a:pPr>
              <a:buFont typeface="Arial" pitchFamily="34" charset="0"/>
              <a:buChar char="•"/>
            </a:pPr>
            <a:r>
              <a:rPr lang="ar-EG" sz="2000" dirty="0" smtClean="0">
                <a:solidFill>
                  <a:schemeClr val="bg1"/>
                </a:solidFill>
              </a:rPr>
              <a:t> قابل للحريق</a:t>
            </a:r>
          </a:p>
          <a:p>
            <a:pPr>
              <a:buFont typeface="Arial" pitchFamily="34" charset="0"/>
              <a:buChar char="•"/>
            </a:pPr>
            <a:r>
              <a:rPr lang="ar-EG" sz="2000" dirty="0" smtClean="0">
                <a:solidFill>
                  <a:schemeClr val="bg1"/>
                </a:solidFill>
              </a:rPr>
              <a:t> يتحطم بسهولة</a:t>
            </a:r>
          </a:p>
          <a:p>
            <a:endParaRPr lang="ar-EG" dirty="0" smtClean="0"/>
          </a:p>
        </p:txBody>
      </p:sp>
      <p:sp>
        <p:nvSpPr>
          <p:cNvPr id="12" name="TextBox 11"/>
          <p:cNvSpPr txBox="1"/>
          <p:nvPr/>
        </p:nvSpPr>
        <p:spPr>
          <a:xfrm>
            <a:off x="5292080" y="2636912"/>
            <a:ext cx="2952328" cy="1015663"/>
          </a:xfrm>
          <a:prstGeom prst="rect">
            <a:avLst/>
          </a:prstGeom>
          <a:noFill/>
        </p:spPr>
        <p:txBody>
          <a:bodyPr wrap="square" rtlCol="1">
            <a:spAutoFit/>
          </a:bodyPr>
          <a:lstStyle/>
          <a:p>
            <a:pPr>
              <a:buFont typeface="Arial" pitchFamily="34" charset="0"/>
              <a:buChar char="•"/>
            </a:pPr>
            <a:r>
              <a:rPr lang="ar-EG" sz="2000" dirty="0" smtClean="0">
                <a:solidFill>
                  <a:schemeClr val="bg1"/>
                </a:solidFill>
              </a:rPr>
              <a:t> خفيفة الوزن</a:t>
            </a:r>
          </a:p>
          <a:p>
            <a:pPr>
              <a:buFont typeface="Arial" pitchFamily="34" charset="0"/>
              <a:buChar char="•"/>
            </a:pPr>
            <a:r>
              <a:rPr lang="ar-EG" sz="2000" dirty="0" smtClean="0">
                <a:solidFill>
                  <a:schemeClr val="bg1"/>
                </a:solidFill>
              </a:rPr>
              <a:t> سهوله وسرعه تركيبها وفكها</a:t>
            </a:r>
          </a:p>
          <a:p>
            <a:pPr>
              <a:buFont typeface="Arial" pitchFamily="34" charset="0"/>
              <a:buChar char="•"/>
            </a:pPr>
            <a:r>
              <a:rPr lang="en-US" sz="2000" dirty="0" smtClean="0">
                <a:solidFill>
                  <a:schemeClr val="bg1"/>
                </a:solidFill>
              </a:rPr>
              <a:t>Non-load bearing </a:t>
            </a:r>
            <a:endParaRPr lang="ar-EG" sz="2000" dirty="0" smtClean="0">
              <a:solidFill>
                <a:schemeClr val="bg1"/>
              </a:solidFill>
            </a:endParaRPr>
          </a:p>
        </p:txBody>
      </p:sp>
      <p:sp>
        <p:nvSpPr>
          <p:cNvPr id="13" name="TextBox 12"/>
          <p:cNvSpPr txBox="1"/>
          <p:nvPr/>
        </p:nvSpPr>
        <p:spPr>
          <a:xfrm>
            <a:off x="6444208" y="2132856"/>
            <a:ext cx="2304256" cy="461665"/>
          </a:xfrm>
          <a:prstGeom prst="rect">
            <a:avLst/>
          </a:prstGeom>
          <a:noFill/>
        </p:spPr>
        <p:txBody>
          <a:bodyPr wrap="square" rtlCol="1">
            <a:spAutoFit/>
          </a:bodyPr>
          <a:lstStyle/>
          <a:p>
            <a:r>
              <a:rPr lang="ar-EG" sz="2400" b="1" u="sng" dirty="0" smtClean="0">
                <a:solidFill>
                  <a:schemeClr val="bg1"/>
                </a:solidFill>
              </a:rPr>
              <a:t>المميزات</a:t>
            </a:r>
            <a:endParaRPr lang="ar-EG" sz="2400" b="1" u="sng" dirty="0">
              <a:solidFill>
                <a:schemeClr val="bg1"/>
              </a:solidFill>
            </a:endParaRPr>
          </a:p>
        </p:txBody>
      </p:sp>
      <p:sp>
        <p:nvSpPr>
          <p:cNvPr id="14" name="TextBox 13"/>
          <p:cNvSpPr txBox="1"/>
          <p:nvPr/>
        </p:nvSpPr>
        <p:spPr>
          <a:xfrm>
            <a:off x="6444208" y="3933056"/>
            <a:ext cx="2304256" cy="461665"/>
          </a:xfrm>
          <a:prstGeom prst="rect">
            <a:avLst/>
          </a:prstGeom>
          <a:noFill/>
        </p:spPr>
        <p:txBody>
          <a:bodyPr wrap="square" rtlCol="1">
            <a:spAutoFit/>
          </a:bodyPr>
          <a:lstStyle/>
          <a:p>
            <a:r>
              <a:rPr lang="ar-EG" sz="2400" b="1" u="sng" dirty="0" smtClean="0">
                <a:solidFill>
                  <a:schemeClr val="bg1"/>
                </a:solidFill>
              </a:rPr>
              <a:t>العيوب </a:t>
            </a:r>
            <a:endParaRPr lang="ar-EG" sz="2400" b="1" u="sng" dirty="0">
              <a:solidFill>
                <a:schemeClr val="bg1"/>
              </a:solidFill>
            </a:endParaRPr>
          </a:p>
        </p:txBody>
      </p:sp>
      <p:pic>
        <p:nvPicPr>
          <p:cNvPr id="2050" name="Picture 2"/>
          <p:cNvPicPr>
            <a:picLocks noChangeAspect="1" noChangeArrowheads="1"/>
          </p:cNvPicPr>
          <p:nvPr/>
        </p:nvPicPr>
        <p:blipFill>
          <a:blip r:embed="rId3" cstate="print"/>
          <a:stretch>
            <a:fillRect/>
          </a:stretch>
        </p:blipFill>
        <p:spPr bwMode="auto">
          <a:xfrm>
            <a:off x="2843808" y="5301208"/>
            <a:ext cx="864096" cy="102011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2051" name="Picture 3"/>
          <p:cNvPicPr>
            <a:picLocks noChangeAspect="1" noChangeArrowheads="1"/>
          </p:cNvPicPr>
          <p:nvPr/>
        </p:nvPicPr>
        <p:blipFill>
          <a:blip r:embed="rId4" cstate="print"/>
          <a:srcRect/>
          <a:stretch>
            <a:fillRect/>
          </a:stretch>
        </p:blipFill>
        <p:spPr bwMode="auto">
          <a:xfrm>
            <a:off x="3131840" y="2276872"/>
            <a:ext cx="2520280"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15" name="Picture 4" descr="29"/>
          <p:cNvPicPr>
            <a:picLocks noChangeAspect="1" noChangeArrowheads="1"/>
          </p:cNvPicPr>
          <p:nvPr/>
        </p:nvPicPr>
        <p:blipFill>
          <a:blip r:embed="rId5" cstate="print"/>
          <a:stretch>
            <a:fillRect/>
          </a:stretch>
        </p:blipFill>
        <p:spPr bwMode="auto">
          <a:xfrm>
            <a:off x="323528" y="2276872"/>
            <a:ext cx="2529983" cy="259228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11" name="Rectangle 10"/>
          <p:cNvSpPr/>
          <p:nvPr/>
        </p:nvSpPr>
        <p:spPr>
          <a:xfrm>
            <a:off x="4716016"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779912" y="2578123"/>
            <a:ext cx="4608512" cy="1261884"/>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استخدامات القواطيع المعدنية :</a:t>
            </a:r>
          </a:p>
          <a:p>
            <a:endParaRPr lang="en-US" sz="1200" b="1" dirty="0" smtClean="0">
              <a:solidFill>
                <a:schemeClr val="bg1"/>
              </a:solidFill>
            </a:endParaRPr>
          </a:p>
          <a:p>
            <a:pPr marL="457200" indent="-457200">
              <a:buFont typeface="+mj-lt"/>
              <a:buAutoNum type="arabicPeriod"/>
            </a:pPr>
            <a:r>
              <a:rPr lang="ar-EG" sz="2000" b="1" dirty="0" smtClean="0">
                <a:solidFill>
                  <a:schemeClr val="bg1"/>
                </a:solidFill>
              </a:rPr>
              <a:t>يستخدم فى العديد من المبانى العامة مثل :</a:t>
            </a:r>
          </a:p>
          <a:p>
            <a:r>
              <a:rPr lang="ar-EG" sz="2000" b="1" dirty="0">
                <a:solidFill>
                  <a:schemeClr val="bg1"/>
                </a:solidFill>
              </a:rPr>
              <a:t> </a:t>
            </a:r>
            <a:r>
              <a:rPr lang="ar-EG" sz="2000" b="1" dirty="0" smtClean="0">
                <a:solidFill>
                  <a:schemeClr val="bg1"/>
                </a:solidFill>
              </a:rPr>
              <a:t>      (المكاتب – المستشفيات ).</a:t>
            </a:r>
            <a:endParaRPr lang="ar-EG" sz="2000" b="1" dirty="0">
              <a:solidFill>
                <a:schemeClr val="bg1"/>
              </a:solidFill>
            </a:endParaRPr>
          </a:p>
        </p:txBody>
      </p:sp>
      <p:pic>
        <p:nvPicPr>
          <p:cNvPr id="1028" name="Picture 4"/>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t="6514" b="6484"/>
          <a:stretch/>
        </p:blipFill>
        <p:spPr bwMode="auto">
          <a:xfrm>
            <a:off x="670764" y="4509120"/>
            <a:ext cx="3253164" cy="20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44008" y="4493686"/>
            <a:ext cx="3253164" cy="2008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8437" y="2204864"/>
            <a:ext cx="3519507" cy="2167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070015" y="2132856"/>
            <a:ext cx="4608512" cy="3416320"/>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مميزات القواطيع المعدنية :</a:t>
            </a:r>
          </a:p>
          <a:p>
            <a:endParaRPr lang="en-US" sz="1200" b="1" dirty="0" smtClean="0">
              <a:solidFill>
                <a:schemeClr val="bg1"/>
              </a:solidFill>
            </a:endParaRPr>
          </a:p>
          <a:p>
            <a:pPr marL="457200" indent="-457200">
              <a:buFont typeface="+mj-lt"/>
              <a:buAutoNum type="arabicPeriod"/>
            </a:pPr>
            <a:r>
              <a:rPr lang="ar-EG" sz="2000" b="1" dirty="0" smtClean="0">
                <a:solidFill>
                  <a:schemeClr val="bg1"/>
                </a:solidFill>
              </a:rPr>
              <a:t>سريع وسهل التركيب .</a:t>
            </a:r>
          </a:p>
          <a:p>
            <a:pPr marL="457200" indent="-457200">
              <a:buFont typeface="+mj-lt"/>
              <a:buAutoNum type="arabicPeriod"/>
            </a:pPr>
            <a:r>
              <a:rPr lang="ar-EG" sz="2000" b="1" dirty="0" smtClean="0">
                <a:solidFill>
                  <a:schemeClr val="bg1"/>
                </a:solidFill>
              </a:rPr>
              <a:t>مربح .</a:t>
            </a:r>
          </a:p>
          <a:p>
            <a:pPr marL="457200" indent="-457200">
              <a:buFont typeface="+mj-lt"/>
              <a:buAutoNum type="arabicPeriod"/>
            </a:pPr>
            <a:r>
              <a:rPr lang="ar-EG" sz="2000" b="1" dirty="0" smtClean="0">
                <a:solidFill>
                  <a:schemeClr val="bg1"/>
                </a:solidFill>
              </a:rPr>
              <a:t>مناسب لكل الأنواع وخاصة فى المبانى السكنية .</a:t>
            </a:r>
          </a:p>
          <a:p>
            <a:pPr marL="457200" indent="-457200">
              <a:buFont typeface="+mj-lt"/>
              <a:buAutoNum type="arabicPeriod"/>
            </a:pPr>
            <a:r>
              <a:rPr lang="ar-EG" sz="2000" b="1" dirty="0" smtClean="0">
                <a:solidFill>
                  <a:schemeClr val="bg1"/>
                </a:solidFill>
              </a:rPr>
              <a:t>متوفر فى تشكيلاته النهائية .</a:t>
            </a:r>
          </a:p>
          <a:p>
            <a:pPr marL="457200" indent="-457200">
              <a:buFont typeface="+mj-lt"/>
              <a:buAutoNum type="arabicPeriod"/>
            </a:pPr>
            <a:r>
              <a:rPr lang="ar-EG" sz="2000" b="1" dirty="0" smtClean="0">
                <a:solidFill>
                  <a:schemeClr val="bg1"/>
                </a:solidFill>
              </a:rPr>
              <a:t>خفيف الوزن .</a:t>
            </a:r>
          </a:p>
          <a:p>
            <a:pPr marL="457200" indent="-457200">
              <a:buFont typeface="+mj-lt"/>
              <a:buAutoNum type="arabicPeriod"/>
            </a:pPr>
            <a:r>
              <a:rPr lang="ar-EG" sz="2000" b="1" dirty="0" smtClean="0">
                <a:solidFill>
                  <a:schemeClr val="bg1"/>
                </a:solidFill>
              </a:rPr>
              <a:t>يقاوم العوامل الجوية .</a:t>
            </a:r>
          </a:p>
          <a:p>
            <a:pPr marL="457200" indent="-457200">
              <a:buFont typeface="+mj-lt"/>
              <a:buAutoNum type="arabicPeriod"/>
            </a:pPr>
            <a:r>
              <a:rPr lang="ar-EG" sz="2000" b="1" dirty="0" smtClean="0">
                <a:solidFill>
                  <a:schemeClr val="bg1"/>
                </a:solidFill>
              </a:rPr>
              <a:t>ألوانة متعددة .</a:t>
            </a:r>
          </a:p>
          <a:p>
            <a:pPr marL="457200" indent="-457200">
              <a:buFont typeface="+mj-lt"/>
              <a:buAutoNum type="arabicPeriod"/>
            </a:pPr>
            <a:endParaRPr lang="ar-EG" sz="2000" b="1" dirty="0" smtClean="0">
              <a:solidFill>
                <a:schemeClr val="bg1"/>
              </a:solidFill>
            </a:endParaRPr>
          </a:p>
          <a:p>
            <a:r>
              <a:rPr lang="ar-EG" sz="2000" b="1" dirty="0" smtClean="0">
                <a:solidFill>
                  <a:schemeClr val="bg1"/>
                </a:solidFill>
              </a:rPr>
              <a:t>       </a:t>
            </a:r>
            <a:endParaRPr lang="ar-EG" sz="2000" b="1" dirty="0">
              <a:solidFill>
                <a:schemeClr val="bg1"/>
              </a:solidFill>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70764" y="2344813"/>
            <a:ext cx="3253164" cy="194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525093" y="4941168"/>
            <a:ext cx="4153433" cy="16226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608" b="20304"/>
          <a:stretch/>
        </p:blipFill>
        <p:spPr bwMode="auto">
          <a:xfrm>
            <a:off x="670763" y="4505052"/>
            <a:ext cx="3253165" cy="19482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561817" y="2132856"/>
            <a:ext cx="5402671" cy="2492990"/>
          </a:xfrm>
          <a:prstGeom prst="rect">
            <a:avLst/>
          </a:prstGeom>
          <a:noFill/>
        </p:spPr>
        <p:txBody>
          <a:bodyPr wrap="square" rtlCol="1">
            <a:spAutoFit/>
          </a:bodyPr>
          <a:lstStyle/>
          <a:p>
            <a:pPr marL="342900" indent="-342900">
              <a:buFont typeface="Arial" pitchFamily="34" charset="0"/>
              <a:buChar char="•"/>
            </a:pPr>
            <a:r>
              <a:rPr lang="ar-EG" sz="2400" b="1" dirty="0" smtClean="0">
                <a:solidFill>
                  <a:prstClr val="white"/>
                </a:solidFill>
              </a:rPr>
              <a:t>مكونات القواطيع المعدنية :</a:t>
            </a:r>
          </a:p>
          <a:p>
            <a:endParaRPr lang="en-US" sz="1200" b="1" dirty="0" smtClean="0">
              <a:solidFill>
                <a:prstClr val="white"/>
              </a:solidFill>
            </a:endParaRPr>
          </a:p>
          <a:p>
            <a:pPr marL="457200" indent="-457200">
              <a:buFont typeface="+mj-lt"/>
              <a:buAutoNum type="arabicPeriod"/>
            </a:pPr>
            <a:r>
              <a:rPr lang="en-US" sz="2000" b="1" dirty="0" smtClean="0">
                <a:solidFill>
                  <a:prstClr val="white"/>
                </a:solidFill>
              </a:rPr>
              <a:t>Head track</a:t>
            </a:r>
            <a:endParaRPr lang="ar-EG" sz="2000" b="1" dirty="0" smtClean="0">
              <a:solidFill>
                <a:prstClr val="white"/>
              </a:solidFill>
            </a:endParaRPr>
          </a:p>
          <a:p>
            <a:pPr marL="457200" indent="-457200">
              <a:buFont typeface="+mj-lt"/>
              <a:buAutoNum type="arabicPeriod"/>
            </a:pPr>
            <a:r>
              <a:rPr lang="en-US" sz="2000" b="1" dirty="0" smtClean="0">
                <a:solidFill>
                  <a:prstClr val="white"/>
                </a:solidFill>
              </a:rPr>
              <a:t>Stud</a:t>
            </a:r>
          </a:p>
          <a:p>
            <a:pPr marL="457200" indent="-457200">
              <a:buFont typeface="+mj-lt"/>
              <a:buAutoNum type="arabicPeriod"/>
            </a:pPr>
            <a:r>
              <a:rPr lang="en-US" sz="2000" b="1" dirty="0" smtClean="0">
                <a:solidFill>
                  <a:prstClr val="white"/>
                </a:solidFill>
              </a:rPr>
              <a:t>Nogging</a:t>
            </a:r>
          </a:p>
          <a:p>
            <a:pPr marL="457200" indent="-457200">
              <a:buFont typeface="+mj-lt"/>
              <a:buAutoNum type="arabicPeriod"/>
            </a:pPr>
            <a:r>
              <a:rPr lang="en-US" sz="2000" b="1" dirty="0" smtClean="0">
                <a:solidFill>
                  <a:prstClr val="white"/>
                </a:solidFill>
              </a:rPr>
              <a:t>Bottom track</a:t>
            </a:r>
          </a:p>
          <a:p>
            <a:pPr marL="457200" indent="-457200">
              <a:buFont typeface="+mj-lt"/>
              <a:buAutoNum type="arabicPeriod"/>
            </a:pPr>
            <a:endParaRPr lang="ar-EG" sz="2000" b="1" dirty="0" smtClean="0">
              <a:solidFill>
                <a:prstClr val="white"/>
              </a:solidFill>
            </a:endParaRPr>
          </a:p>
          <a:p>
            <a:r>
              <a:rPr lang="ar-EG" sz="2000" b="1" dirty="0" smtClean="0">
                <a:solidFill>
                  <a:prstClr val="white"/>
                </a:solidFill>
              </a:rPr>
              <a:t>       </a:t>
            </a:r>
            <a:endParaRPr lang="ar-EG" sz="2000" b="1" dirty="0">
              <a:solidFill>
                <a:prstClr val="white"/>
              </a:solidFill>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6854" y="2572979"/>
            <a:ext cx="3595326" cy="38585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2671067"/>
            <a:ext cx="2018294" cy="19500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88223" y="4205394"/>
            <a:ext cx="1880989" cy="19221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8" name="Straight Arrow Connector 7"/>
          <p:cNvCxnSpPr/>
          <p:nvPr/>
        </p:nvCxnSpPr>
        <p:spPr>
          <a:xfrm flipH="1">
            <a:off x="1907704" y="2671067"/>
            <a:ext cx="1080120" cy="97500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0" name="Straight Arrow Connector 9"/>
          <p:cNvCxnSpPr/>
          <p:nvPr/>
        </p:nvCxnSpPr>
        <p:spPr>
          <a:xfrm>
            <a:off x="4932040" y="4797152"/>
            <a:ext cx="1656183" cy="864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11" name="TextBox 10"/>
          <p:cNvSpPr txBox="1"/>
          <p:nvPr/>
        </p:nvSpPr>
        <p:spPr>
          <a:xfrm>
            <a:off x="395536" y="4797152"/>
            <a:ext cx="1224136" cy="369332"/>
          </a:xfrm>
          <a:prstGeom prst="rect">
            <a:avLst/>
          </a:prstGeom>
          <a:noFill/>
        </p:spPr>
        <p:txBody>
          <a:bodyPr wrap="square" rtlCol="1">
            <a:spAutoFit/>
          </a:bodyPr>
          <a:lstStyle/>
          <a:p>
            <a:r>
              <a:rPr lang="en-US" b="1" dirty="0" smtClean="0">
                <a:solidFill>
                  <a:schemeClr val="bg1"/>
                </a:solidFill>
              </a:rPr>
              <a:t>track</a:t>
            </a:r>
            <a:endParaRPr lang="ar-EG" b="1" dirty="0">
              <a:solidFill>
                <a:schemeClr val="bg1"/>
              </a:solidFill>
            </a:endParaRPr>
          </a:p>
        </p:txBody>
      </p:sp>
      <p:sp>
        <p:nvSpPr>
          <p:cNvPr id="18" name="TextBox 17"/>
          <p:cNvSpPr txBox="1"/>
          <p:nvPr/>
        </p:nvSpPr>
        <p:spPr>
          <a:xfrm>
            <a:off x="6732240" y="6254145"/>
            <a:ext cx="1224136" cy="369332"/>
          </a:xfrm>
          <a:prstGeom prst="rect">
            <a:avLst/>
          </a:prstGeom>
          <a:noFill/>
        </p:spPr>
        <p:txBody>
          <a:bodyPr wrap="square" rtlCol="1">
            <a:spAutoFit/>
          </a:bodyPr>
          <a:lstStyle/>
          <a:p>
            <a:r>
              <a:rPr lang="en-US" b="1" dirty="0" smtClean="0">
                <a:solidFill>
                  <a:schemeClr val="bg1"/>
                </a:solidFill>
              </a:rPr>
              <a:t>stud</a:t>
            </a:r>
            <a:endParaRPr lang="ar-EG" b="1" dirty="0">
              <a:solidFill>
                <a:schemeClr val="bg1"/>
              </a:solidFill>
            </a:endParaRPr>
          </a:p>
        </p:txBody>
      </p:sp>
      <p:sp>
        <p:nvSpPr>
          <p:cNvPr id="12" name="Rectangle 11"/>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99135264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2132856"/>
            <a:ext cx="5402671" cy="2185214"/>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صناعة القواطيع المعدنية :</a:t>
            </a:r>
          </a:p>
          <a:p>
            <a:endParaRPr lang="en-US" sz="1200" b="1" dirty="0" smtClean="0">
              <a:solidFill>
                <a:schemeClr val="bg1"/>
              </a:solidFill>
            </a:endParaRPr>
          </a:p>
          <a:p>
            <a:pPr marL="457200" indent="-457200">
              <a:buFont typeface="+mj-lt"/>
              <a:buAutoNum type="arabicPeriod"/>
            </a:pPr>
            <a:r>
              <a:rPr lang="ar-EG" sz="2000" b="1" dirty="0" smtClean="0">
                <a:solidFill>
                  <a:schemeClr val="bg1"/>
                </a:solidFill>
              </a:rPr>
              <a:t>تصنع من الواح الصلب المجلفن و مطوية فى شكل قطاعات مختلفة .</a:t>
            </a:r>
          </a:p>
          <a:p>
            <a:pPr marL="457200" indent="-457200">
              <a:buFont typeface="+mj-lt"/>
              <a:buAutoNum type="arabicPeriod"/>
            </a:pPr>
            <a:r>
              <a:rPr lang="ar-EG" sz="2000" b="1" dirty="0" smtClean="0">
                <a:solidFill>
                  <a:schemeClr val="bg1"/>
                </a:solidFill>
              </a:rPr>
              <a:t>يتم انتاج هذه القطاعات بأطوال تتراوح بين 2.4 – 6 متر ، وبعرض يتراوح بين 50 – 146 مم .</a:t>
            </a:r>
          </a:p>
          <a:p>
            <a:r>
              <a:rPr lang="ar-EG" sz="2000" b="1" dirty="0" smtClean="0">
                <a:solidFill>
                  <a:schemeClr val="bg1"/>
                </a:solidFill>
              </a:rPr>
              <a:t>       </a:t>
            </a:r>
            <a:endParaRPr lang="ar-EG" sz="2000" b="1" dirty="0">
              <a:solidFill>
                <a:schemeClr val="bg1"/>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2373852"/>
            <a:ext cx="1944216" cy="38884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869551" y="4200537"/>
            <a:ext cx="262890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915816" y="4216577"/>
            <a:ext cx="2571750" cy="20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Rectangle 6"/>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8" name="Rectangle 7"/>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75856" y="2132856"/>
            <a:ext cx="5402671" cy="954107"/>
          </a:xfrm>
          <a:prstGeom prst="rect">
            <a:avLst/>
          </a:prstGeom>
          <a:noFill/>
        </p:spPr>
        <p:txBody>
          <a:bodyPr wrap="square" rtlCol="1">
            <a:spAutoFit/>
          </a:bodyPr>
          <a:lstStyle/>
          <a:p>
            <a:pPr marL="342900" indent="-342900">
              <a:buFont typeface="Arial" pitchFamily="34" charset="0"/>
              <a:buChar char="•"/>
            </a:pPr>
            <a:r>
              <a:rPr lang="ar-EG" sz="2400" b="1" dirty="0" smtClean="0">
                <a:solidFill>
                  <a:prstClr val="white"/>
                </a:solidFill>
              </a:rPr>
              <a:t>بعض ابعاد ال</a:t>
            </a:r>
            <a:r>
              <a:rPr lang="en-US" sz="2400" b="1" dirty="0" smtClean="0">
                <a:solidFill>
                  <a:prstClr val="white"/>
                </a:solidFill>
              </a:rPr>
              <a:t>track </a:t>
            </a:r>
            <a:r>
              <a:rPr lang="ar-EG" sz="2400" b="1" dirty="0" smtClean="0">
                <a:solidFill>
                  <a:prstClr val="white"/>
                </a:solidFill>
              </a:rPr>
              <a:t>:</a:t>
            </a:r>
          </a:p>
          <a:p>
            <a:endParaRPr lang="en-US" sz="1200" b="1" dirty="0" smtClean="0">
              <a:solidFill>
                <a:prstClr val="white"/>
              </a:solidFill>
            </a:endParaRPr>
          </a:p>
          <a:p>
            <a:r>
              <a:rPr lang="ar-EG" sz="2000" b="1" dirty="0" smtClean="0">
                <a:solidFill>
                  <a:prstClr val="white"/>
                </a:solidFill>
              </a:rPr>
              <a:t>       </a:t>
            </a:r>
            <a:endParaRPr lang="ar-EG" sz="2000" b="1" dirty="0">
              <a:solidFill>
                <a:prstClr val="white"/>
              </a:solidFill>
            </a:endParaRPr>
          </a:p>
        </p:txBody>
      </p:sp>
      <p:pic>
        <p:nvPicPr>
          <p:cNvPr id="2051"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573436" y="2612004"/>
            <a:ext cx="2105091" cy="1969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573436" y="4681851"/>
            <a:ext cx="2105091" cy="196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62244" y="4681850"/>
            <a:ext cx="2105091" cy="19669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4" name="Picture 6"/>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283968" y="2609909"/>
            <a:ext cx="2105091" cy="19595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pic>
        <p:nvPicPr>
          <p:cNvPr id="41986" name="Picture 2" descr="C:\Users\Admin\Desktop\Untitled.png"/>
          <p:cNvPicPr>
            <a:picLocks noChangeAspect="1" noChangeArrowheads="1"/>
          </p:cNvPicPr>
          <p:nvPr/>
        </p:nvPicPr>
        <p:blipFill>
          <a:blip r:embed="rId6" cstate="print"/>
          <a:srcRect/>
          <a:stretch>
            <a:fillRect/>
          </a:stretch>
        </p:blipFill>
        <p:spPr bwMode="auto">
          <a:xfrm>
            <a:off x="467544" y="2708920"/>
            <a:ext cx="3517921" cy="3789182"/>
          </a:xfrm>
          <a:prstGeom prst="rect">
            <a:avLst/>
          </a:prstGeom>
          <a:noFill/>
        </p:spPr>
      </p:pic>
    </p:spTree>
    <p:extLst>
      <p:ext uri="{BB962C8B-B14F-4D97-AF65-F5344CB8AC3E}">
        <p14:creationId xmlns:p14="http://schemas.microsoft.com/office/powerpoint/2010/main" val="170148693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75856" y="2132856"/>
            <a:ext cx="5402671" cy="954107"/>
          </a:xfrm>
          <a:prstGeom prst="rect">
            <a:avLst/>
          </a:prstGeom>
          <a:noFill/>
        </p:spPr>
        <p:txBody>
          <a:bodyPr wrap="square" rtlCol="1">
            <a:spAutoFit/>
          </a:bodyPr>
          <a:lstStyle/>
          <a:p>
            <a:pPr marL="342900" indent="-342900">
              <a:buFont typeface="Arial" pitchFamily="34" charset="0"/>
              <a:buChar char="•"/>
            </a:pPr>
            <a:r>
              <a:rPr lang="ar-EG" sz="2400" b="1" dirty="0" smtClean="0">
                <a:solidFill>
                  <a:prstClr val="white"/>
                </a:solidFill>
              </a:rPr>
              <a:t>أشكال لقطاعات القواطيع المعدنية :</a:t>
            </a:r>
          </a:p>
          <a:p>
            <a:endParaRPr lang="en-US" sz="1200" b="1" dirty="0" smtClean="0">
              <a:solidFill>
                <a:prstClr val="white"/>
              </a:solidFill>
            </a:endParaRPr>
          </a:p>
          <a:p>
            <a:r>
              <a:rPr lang="ar-EG" sz="2000" b="1" dirty="0" smtClean="0">
                <a:solidFill>
                  <a:prstClr val="white"/>
                </a:solidFill>
              </a:rPr>
              <a:t>       </a:t>
            </a:r>
            <a:endParaRPr lang="ar-EG" sz="2000" b="1" dirty="0">
              <a:solidFill>
                <a:prstClr val="white"/>
              </a:solidFill>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852936"/>
            <a:ext cx="2756666" cy="293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84168" y="5950617"/>
            <a:ext cx="2771775" cy="3587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36914" y="2852936"/>
            <a:ext cx="2756666" cy="293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535983" y="5908192"/>
            <a:ext cx="1958528" cy="3761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1" name="Picture 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150" y="2852936"/>
            <a:ext cx="2756666" cy="2935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2"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527833" y="5918521"/>
            <a:ext cx="2019300" cy="3658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5654327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3275856" y="2132856"/>
            <a:ext cx="5402671" cy="954107"/>
          </a:xfrm>
          <a:prstGeom prst="rect">
            <a:avLst/>
          </a:prstGeom>
          <a:noFill/>
        </p:spPr>
        <p:txBody>
          <a:bodyPr wrap="square" rtlCol="1">
            <a:spAutoFit/>
          </a:bodyPr>
          <a:lstStyle/>
          <a:p>
            <a:pPr marL="342900" indent="-342900">
              <a:buFont typeface="Arial" pitchFamily="34" charset="0"/>
              <a:buChar char="•"/>
            </a:pPr>
            <a:r>
              <a:rPr lang="ar-EG" sz="2400" b="1" dirty="0" smtClean="0">
                <a:solidFill>
                  <a:prstClr val="white"/>
                </a:solidFill>
              </a:rPr>
              <a:t>أشكال لقطاعات القواطيع المعدنية :</a:t>
            </a:r>
          </a:p>
          <a:p>
            <a:endParaRPr lang="en-US" sz="1200" b="1" dirty="0" smtClean="0">
              <a:solidFill>
                <a:prstClr val="white"/>
              </a:solidFill>
            </a:endParaRPr>
          </a:p>
          <a:p>
            <a:r>
              <a:rPr lang="ar-EG" sz="2000" b="1" dirty="0" smtClean="0">
                <a:solidFill>
                  <a:prstClr val="white"/>
                </a:solidFill>
              </a:rPr>
              <a:t>       </a:t>
            </a:r>
            <a:endParaRPr lang="ar-EG" sz="2000" b="1" dirty="0">
              <a:solidFill>
                <a:prstClr val="white"/>
              </a:solidFill>
            </a:endParaRPr>
          </a:p>
        </p:txBody>
      </p:sp>
      <p:pic>
        <p:nvPicPr>
          <p:cNvPr id="3078" name="Picture 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84168" y="2778774"/>
            <a:ext cx="2729098" cy="30723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41548" y="5900435"/>
            <a:ext cx="941451" cy="315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40341" y="2778772"/>
            <a:ext cx="2736850" cy="30603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8"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76401" y="5900435"/>
            <a:ext cx="1584176" cy="3550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0"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805042" y="5877687"/>
            <a:ext cx="1025624" cy="3339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2" name="Picture 6"/>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400064" y="2793104"/>
            <a:ext cx="2736850" cy="30459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27221947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431435"/>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تعريف القواطيع الجبسيه:</a:t>
            </a:r>
          </a:p>
          <a:p>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الواح جبسية .. خليط من الجبس والسليكون والفيبر جلاس ومغلفة بطبقة من الكرتون المعالج سمكه 2سم.</a:t>
            </a:r>
          </a:p>
          <a:p>
            <a:pPr marL="457200" indent="-457200">
              <a:buFont typeface="+mj-lt"/>
              <a:buAutoNum type="arabicPeriod"/>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الالواح عازله للصوت و الحراره لوجود مادة الفيبر.</a:t>
            </a: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sp>
        <p:nvSpPr>
          <p:cNvPr id="17" name="Rectangle 16"/>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nvGrpSpPr>
          <p:cNvPr id="14" name="Group 13"/>
          <p:cNvGrpSpPr/>
          <p:nvPr/>
        </p:nvGrpSpPr>
        <p:grpSpPr>
          <a:xfrm>
            <a:off x="4788024" y="4005064"/>
            <a:ext cx="3528392" cy="2709882"/>
            <a:chOff x="4788024" y="4005064"/>
            <a:chExt cx="3528392" cy="2709882"/>
          </a:xfrm>
        </p:grpSpPr>
        <p:pic>
          <p:nvPicPr>
            <p:cNvPr id="3" name="Picture 2" descr="C:\Users\Admin\Desktop\Drywall_partition_Furring_carrier_Furring_channel_Stud.jpg"/>
            <p:cNvPicPr>
              <a:picLocks noChangeAspect="1" noChangeArrowheads="1"/>
            </p:cNvPicPr>
            <p:nvPr/>
          </p:nvPicPr>
          <p:blipFill>
            <a:blip r:embed="rId2" cstate="print"/>
            <a:srcRect l="3915" t="2001" r="3915" b="8667"/>
            <a:stretch>
              <a:fillRect/>
            </a:stretch>
          </p:blipFill>
          <p:spPr bwMode="auto">
            <a:xfrm>
              <a:off x="4788024" y="4005064"/>
              <a:ext cx="3470356" cy="2473551"/>
            </a:xfrm>
            <a:prstGeom prst="rect">
              <a:avLst/>
            </a:prstGeom>
            <a:noFill/>
          </p:spPr>
        </p:pic>
        <p:sp>
          <p:nvSpPr>
            <p:cNvPr id="12" name="TextBox 11"/>
            <p:cNvSpPr txBox="1"/>
            <p:nvPr/>
          </p:nvSpPr>
          <p:spPr>
            <a:xfrm>
              <a:off x="4788024" y="6453336"/>
              <a:ext cx="3528392" cy="261610"/>
            </a:xfrm>
            <a:prstGeom prst="rect">
              <a:avLst/>
            </a:prstGeom>
            <a:noFill/>
          </p:spPr>
          <p:txBody>
            <a:bodyPr wrap="square" rtlCol="1">
              <a:spAutoFit/>
            </a:bodyPr>
            <a:lstStyle/>
            <a:p>
              <a:pPr algn="ctr"/>
              <a:r>
                <a:rPr lang="ar-EG" sz="1100" dirty="0" smtClean="0">
                  <a:solidFill>
                    <a:schemeClr val="bg1"/>
                  </a:solidFill>
                </a:rPr>
                <a:t>قطاع منظوري في القواطيع الجبسيه</a:t>
              </a:r>
              <a:endParaRPr lang="ar-EG" sz="1100" dirty="0">
                <a:solidFill>
                  <a:schemeClr val="bg1"/>
                </a:solidFill>
              </a:endParaRPr>
            </a:p>
          </p:txBody>
        </p:sp>
      </p:grpSp>
      <p:grpSp>
        <p:nvGrpSpPr>
          <p:cNvPr id="15" name="Group 14"/>
          <p:cNvGrpSpPr/>
          <p:nvPr/>
        </p:nvGrpSpPr>
        <p:grpSpPr>
          <a:xfrm>
            <a:off x="539552" y="4000119"/>
            <a:ext cx="3744416" cy="2714827"/>
            <a:chOff x="539552" y="4000119"/>
            <a:chExt cx="3744416" cy="2714827"/>
          </a:xfrm>
        </p:grpSpPr>
        <p:pic>
          <p:nvPicPr>
            <p:cNvPr id="8" name="Picture 2" descr="C:\Users\Admin\Desktop\تجميع القواطيع\جبسيه\gypsumPanels1.jpg"/>
            <p:cNvPicPr>
              <a:picLocks noChangeAspect="1" noChangeArrowheads="1"/>
            </p:cNvPicPr>
            <p:nvPr/>
          </p:nvPicPr>
          <p:blipFill>
            <a:blip r:embed="rId3" cstate="print"/>
            <a:srcRect r="4412"/>
            <a:stretch>
              <a:fillRect/>
            </a:stretch>
          </p:blipFill>
          <p:spPr bwMode="auto">
            <a:xfrm>
              <a:off x="561540" y="4000119"/>
              <a:ext cx="3722428" cy="2453217"/>
            </a:xfrm>
            <a:prstGeom prst="rect">
              <a:avLst/>
            </a:prstGeom>
            <a:noFill/>
          </p:spPr>
        </p:pic>
        <p:sp>
          <p:nvSpPr>
            <p:cNvPr id="13" name="TextBox 12"/>
            <p:cNvSpPr txBox="1"/>
            <p:nvPr/>
          </p:nvSpPr>
          <p:spPr>
            <a:xfrm>
              <a:off x="539552" y="6453336"/>
              <a:ext cx="3744416" cy="261610"/>
            </a:xfrm>
            <a:prstGeom prst="rect">
              <a:avLst/>
            </a:prstGeom>
            <a:noFill/>
          </p:spPr>
          <p:txBody>
            <a:bodyPr wrap="square" rtlCol="1">
              <a:spAutoFit/>
            </a:bodyPr>
            <a:lstStyle/>
            <a:p>
              <a:pPr algn="ctr"/>
              <a:r>
                <a:rPr lang="ar-EG" sz="1100" dirty="0" smtClean="0">
                  <a:solidFill>
                    <a:schemeClr val="bg1"/>
                  </a:solidFill>
                </a:rPr>
                <a:t>الشكل النهائي للقواطيع الجبسيه </a:t>
              </a:r>
              <a:endParaRPr lang="ar-EG" sz="1100" dirty="0">
                <a:solidFill>
                  <a:schemeClr val="bg1"/>
                </a:solidFill>
              </a:endParaRPr>
            </a:p>
          </p:txBody>
        </p:sp>
      </p:gr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75856" y="2132856"/>
            <a:ext cx="5402671" cy="1569660"/>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أنواع القواطيع المعدنية :</a:t>
            </a:r>
          </a:p>
          <a:p>
            <a:endParaRPr lang="en-US" sz="1200" b="1" dirty="0" smtClean="0">
              <a:solidFill>
                <a:schemeClr val="bg1"/>
              </a:solidFill>
            </a:endParaRPr>
          </a:p>
          <a:p>
            <a:pPr marL="457200" indent="-457200">
              <a:buFont typeface="+mj-lt"/>
              <a:buAutoNum type="arabicPeriod"/>
            </a:pPr>
            <a:r>
              <a:rPr lang="en-US" sz="2000" b="1" dirty="0" smtClean="0">
                <a:solidFill>
                  <a:schemeClr val="bg1"/>
                </a:solidFill>
              </a:rPr>
              <a:t>c – stud system</a:t>
            </a:r>
          </a:p>
          <a:p>
            <a:pPr marL="457200" indent="-457200">
              <a:buFont typeface="+mj-lt"/>
              <a:buAutoNum type="arabicPeriod"/>
            </a:pPr>
            <a:r>
              <a:rPr lang="en-US" sz="2000" b="1" dirty="0" smtClean="0">
                <a:solidFill>
                  <a:schemeClr val="bg1"/>
                </a:solidFill>
              </a:rPr>
              <a:t>I – stud system</a:t>
            </a:r>
            <a:endParaRPr lang="ar-EG" sz="2000" b="1" dirty="0" smtClean="0">
              <a:solidFill>
                <a:schemeClr val="bg1"/>
              </a:solidFill>
            </a:endParaRPr>
          </a:p>
          <a:p>
            <a:r>
              <a:rPr lang="ar-EG" sz="2000" b="1" dirty="0" smtClean="0">
                <a:solidFill>
                  <a:schemeClr val="bg1"/>
                </a:solidFill>
              </a:rPr>
              <a:t>       </a:t>
            </a:r>
            <a:endParaRPr lang="ar-EG" sz="2000" b="1" dirty="0">
              <a:solidFill>
                <a:schemeClr val="bg1"/>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04048" y="3561238"/>
            <a:ext cx="3168352" cy="275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15616" y="3561238"/>
            <a:ext cx="3168352" cy="275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7" name="Rectangle 6"/>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211959" y="2492896"/>
            <a:ext cx="4466567" cy="3176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275856" y="1988840"/>
            <a:ext cx="5402671" cy="954107"/>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بعض تفاصيل القواطيع المعدنية :</a:t>
            </a:r>
          </a:p>
          <a:p>
            <a:endParaRPr lang="en-US" sz="1200" b="1" dirty="0" smtClean="0">
              <a:solidFill>
                <a:schemeClr val="bg1"/>
              </a:solidFill>
            </a:endParaRPr>
          </a:p>
          <a:p>
            <a:r>
              <a:rPr lang="ar-EG" sz="2000" b="1" dirty="0" smtClean="0">
                <a:solidFill>
                  <a:schemeClr val="bg1"/>
                </a:solidFill>
              </a:rPr>
              <a:t>       </a:t>
            </a:r>
            <a:endParaRPr lang="ar-EG" sz="2000" b="1" dirty="0">
              <a:solidFill>
                <a:schemeClr val="bg1"/>
              </a:solidFill>
            </a:endParaRPr>
          </a:p>
        </p:txBody>
      </p:sp>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4609" y="2099808"/>
            <a:ext cx="2991769" cy="1777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4726" y="3879677"/>
            <a:ext cx="1224136" cy="295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203445" y="4260413"/>
            <a:ext cx="1560760" cy="20478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8"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395536" y="4272989"/>
            <a:ext cx="1510884" cy="20352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9" name="Picture 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596854" y="6351091"/>
            <a:ext cx="823018"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80" name="Picture 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83569" y="6351091"/>
            <a:ext cx="1053570" cy="319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124245" y="5643825"/>
            <a:ext cx="3904139" cy="1169551"/>
          </a:xfrm>
          <a:prstGeom prst="rect">
            <a:avLst/>
          </a:prstGeom>
          <a:noFill/>
        </p:spPr>
        <p:txBody>
          <a:bodyPr wrap="square" rtlCol="1">
            <a:spAutoFit/>
          </a:bodyPr>
          <a:lstStyle/>
          <a:p>
            <a:pPr algn="l"/>
            <a:r>
              <a:rPr lang="en-US" sz="1400" b="1" dirty="0" smtClean="0">
                <a:solidFill>
                  <a:schemeClr val="bg1"/>
                </a:solidFill>
              </a:rPr>
              <a:t>1-Stud</a:t>
            </a:r>
          </a:p>
          <a:p>
            <a:pPr algn="l"/>
            <a:r>
              <a:rPr lang="en-US" sz="1400" b="1" dirty="0" smtClean="0">
                <a:solidFill>
                  <a:schemeClr val="bg1"/>
                </a:solidFill>
              </a:rPr>
              <a:t>2-horizontel nogging</a:t>
            </a:r>
          </a:p>
          <a:p>
            <a:pPr algn="l"/>
            <a:r>
              <a:rPr lang="en-US" sz="1400" b="1" dirty="0" smtClean="0">
                <a:solidFill>
                  <a:schemeClr val="bg1"/>
                </a:solidFill>
              </a:rPr>
              <a:t>3-stud track</a:t>
            </a:r>
          </a:p>
          <a:p>
            <a:pPr algn="l"/>
            <a:r>
              <a:rPr lang="en-US" sz="1400" b="1" dirty="0" smtClean="0">
                <a:solidFill>
                  <a:schemeClr val="bg1"/>
                </a:solidFill>
              </a:rPr>
              <a:t>4-studabove and below window or door</a:t>
            </a:r>
          </a:p>
          <a:p>
            <a:pPr algn="l"/>
            <a:r>
              <a:rPr lang="en-US" sz="1400" b="1" dirty="0" smtClean="0">
                <a:solidFill>
                  <a:schemeClr val="bg1"/>
                </a:solidFill>
              </a:rPr>
              <a:t>5-expansion bolt at 600mm centers</a:t>
            </a:r>
          </a:p>
        </p:txBody>
      </p:sp>
      <p:sp>
        <p:nvSpPr>
          <p:cNvPr id="12" name="Rectangle 11"/>
          <p:cNvSpPr/>
          <p:nvPr/>
        </p:nvSpPr>
        <p:spPr>
          <a:xfrm>
            <a:off x="3203848"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2745" y="2344812"/>
            <a:ext cx="8839201" cy="2308324"/>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مميزات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سهولة الفك والتركيب , ومنخفضة التكاليف .</a:t>
            </a:r>
          </a:p>
          <a:p>
            <a:pPr marL="457200" indent="-457200">
              <a:buFont typeface="+mj-lt"/>
              <a:buAutoNum type="arabicPeriod"/>
            </a:pPr>
            <a:r>
              <a:rPr lang="ar-EG" sz="2200" b="1" dirty="0" smtClean="0">
                <a:solidFill>
                  <a:schemeClr val="bg1"/>
                </a:solidFill>
              </a:rPr>
              <a:t>يسمح بمرور الضوء فى الفراغات المكتبية .</a:t>
            </a:r>
          </a:p>
          <a:p>
            <a:pPr marL="457200" indent="-457200">
              <a:buFont typeface="+mj-lt"/>
              <a:buAutoNum type="arabicPeriod"/>
            </a:pPr>
            <a:r>
              <a:rPr lang="ar-EG" sz="2200" b="1" dirty="0" smtClean="0">
                <a:solidFill>
                  <a:schemeClr val="bg1"/>
                </a:solidFill>
              </a:rPr>
              <a:t>عمل عزل صوتى , ومقاوم للحريق .</a:t>
            </a: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pic>
        <p:nvPicPr>
          <p:cNvPr id="10" name="Picture 5" descr="D:\working\Office-Transparent-partitions-wall.jpg"/>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761499" y="2159278"/>
            <a:ext cx="2880320" cy="192021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1" name="Picture 6" descr="D:\working\18_1300768101708_l.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t="9756" b="11495"/>
          <a:stretch/>
        </p:blipFill>
        <p:spPr bwMode="auto">
          <a:xfrm>
            <a:off x="905513" y="4365104"/>
            <a:ext cx="2658375" cy="2093441"/>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1026" name="Picture 2" descr="D:\working\Double_Glazed_Glass_walls-8.jpg"/>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4788023" y="4244506"/>
            <a:ext cx="2841519" cy="2136822"/>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8" name="Rectangle 7"/>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3" name="TextBox 2"/>
          <p:cNvSpPr txBox="1"/>
          <p:nvPr/>
        </p:nvSpPr>
        <p:spPr>
          <a:xfrm>
            <a:off x="761500" y="4077072"/>
            <a:ext cx="2874396" cy="261610"/>
          </a:xfrm>
          <a:prstGeom prst="rect">
            <a:avLst/>
          </a:prstGeom>
          <a:noFill/>
        </p:spPr>
        <p:txBody>
          <a:bodyPr wrap="square" rtlCol="1">
            <a:spAutoFit/>
          </a:bodyPr>
          <a:lstStyle/>
          <a:p>
            <a:pPr algn="ctr"/>
            <a:r>
              <a:rPr lang="ar-EG" sz="1100" b="1" dirty="0" smtClean="0">
                <a:solidFill>
                  <a:schemeClr val="bg1"/>
                </a:solidFill>
              </a:rPr>
              <a:t>تركيب باب خشب على قواطيع زجاجية </a:t>
            </a:r>
            <a:endParaRPr lang="ar-EG" sz="1100" b="1" dirty="0">
              <a:solidFill>
                <a:schemeClr val="bg1"/>
              </a:solidFill>
            </a:endParaRPr>
          </a:p>
        </p:txBody>
      </p:sp>
      <p:sp>
        <p:nvSpPr>
          <p:cNvPr id="9" name="TextBox 8"/>
          <p:cNvSpPr txBox="1"/>
          <p:nvPr/>
        </p:nvSpPr>
        <p:spPr>
          <a:xfrm>
            <a:off x="535520" y="6479758"/>
            <a:ext cx="3386747" cy="261610"/>
          </a:xfrm>
          <a:prstGeom prst="rect">
            <a:avLst/>
          </a:prstGeom>
          <a:noFill/>
        </p:spPr>
        <p:txBody>
          <a:bodyPr wrap="square" rtlCol="1">
            <a:spAutoFit/>
          </a:bodyPr>
          <a:lstStyle/>
          <a:p>
            <a:pPr algn="ctr"/>
            <a:r>
              <a:rPr lang="ar-EG" sz="1100" b="1" dirty="0" smtClean="0">
                <a:solidFill>
                  <a:schemeClr val="bg1"/>
                </a:solidFill>
              </a:rPr>
              <a:t>المزج بين الزجاج والمعدن فى قاطوع واحد</a:t>
            </a:r>
            <a:endParaRPr lang="ar-EG" sz="1100" b="1" dirty="0">
              <a:solidFill>
                <a:schemeClr val="bg1"/>
              </a:solidFill>
            </a:endParaRPr>
          </a:p>
        </p:txBody>
      </p:sp>
      <p:sp>
        <p:nvSpPr>
          <p:cNvPr id="12" name="TextBox 11"/>
          <p:cNvSpPr txBox="1"/>
          <p:nvPr/>
        </p:nvSpPr>
        <p:spPr>
          <a:xfrm>
            <a:off x="4936866" y="6407750"/>
            <a:ext cx="2469903" cy="261610"/>
          </a:xfrm>
          <a:prstGeom prst="rect">
            <a:avLst/>
          </a:prstGeom>
          <a:noFill/>
        </p:spPr>
        <p:txBody>
          <a:bodyPr wrap="square" rtlCol="1">
            <a:spAutoFit/>
          </a:bodyPr>
          <a:lstStyle/>
          <a:p>
            <a:pPr algn="ctr"/>
            <a:r>
              <a:rPr lang="ar-EG" sz="1100" b="1" dirty="0" smtClean="0">
                <a:solidFill>
                  <a:schemeClr val="bg1"/>
                </a:solidFill>
              </a:rPr>
              <a:t>قواطيع زجاجية حاجبة للرؤية </a:t>
            </a:r>
            <a:endParaRPr lang="ar-EG" sz="1100" b="1" dirty="0">
              <a:solidFill>
                <a:schemeClr val="bg1"/>
              </a:solidFill>
            </a:endParaRPr>
          </a:p>
        </p:txBody>
      </p:sp>
      <p:sp>
        <p:nvSpPr>
          <p:cNvPr id="14" name="Rectangle 13"/>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52" y="2060848"/>
            <a:ext cx="8839201" cy="1631216"/>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en-US" sz="2200" b="1" dirty="0" smtClean="0">
                <a:solidFill>
                  <a:schemeClr val="bg1"/>
                </a:solidFill>
              </a:rPr>
              <a:t>Single Glazed Partitions </a:t>
            </a:r>
            <a:endParaRPr lang="ar-EG" sz="2200" b="1" dirty="0" smtClean="0">
              <a:solidFill>
                <a:schemeClr val="bg1"/>
              </a:solidFill>
            </a:endParaRP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pic>
        <p:nvPicPr>
          <p:cNvPr id="17" name="Picture 3" descr="D:\working\Storewall_abutment_detai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b="14509"/>
          <a:stretch/>
        </p:blipFill>
        <p:spPr bwMode="auto">
          <a:xfrm>
            <a:off x="4133470" y="3212976"/>
            <a:ext cx="4508104" cy="253853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grpSp>
        <p:nvGrpSpPr>
          <p:cNvPr id="3" name="Group 5"/>
          <p:cNvGrpSpPr/>
          <p:nvPr/>
        </p:nvGrpSpPr>
        <p:grpSpPr>
          <a:xfrm>
            <a:off x="528120" y="2303294"/>
            <a:ext cx="3168352" cy="4126037"/>
            <a:chOff x="152400" y="1588731"/>
            <a:chExt cx="3944795" cy="4913669"/>
          </a:xfrm>
        </p:grpSpPr>
        <p:pic>
          <p:nvPicPr>
            <p:cNvPr id="18" name="Picture 4" descr="D:\working\Head_Base_Detai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r="11085" b="3971"/>
            <a:stretch/>
          </p:blipFill>
          <p:spPr bwMode="auto">
            <a:xfrm>
              <a:off x="152400" y="1588731"/>
              <a:ext cx="3944795" cy="491366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Rectangle 3"/>
            <p:cNvSpPr/>
            <p:nvPr/>
          </p:nvSpPr>
          <p:spPr>
            <a:xfrm>
              <a:off x="152400" y="5913041"/>
              <a:ext cx="1251248" cy="58935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sp>
        <p:nvSpPr>
          <p:cNvPr id="7" name="TextBox 6"/>
          <p:cNvSpPr txBox="1"/>
          <p:nvPr/>
        </p:nvSpPr>
        <p:spPr>
          <a:xfrm>
            <a:off x="4283968" y="5759678"/>
            <a:ext cx="4320480" cy="261610"/>
          </a:xfrm>
          <a:prstGeom prst="rect">
            <a:avLst/>
          </a:prstGeom>
          <a:noFill/>
        </p:spPr>
        <p:txBody>
          <a:bodyPr wrap="square" rtlCol="1">
            <a:spAutoFit/>
          </a:bodyPr>
          <a:lstStyle/>
          <a:p>
            <a:pPr algn="ctr"/>
            <a:r>
              <a:rPr lang="ar-EG" sz="1100" b="1" dirty="0" smtClean="0">
                <a:solidFill>
                  <a:schemeClr val="bg1"/>
                </a:solidFill>
              </a:rPr>
              <a:t>مسقط افقى لقاطوع فردى  </a:t>
            </a:r>
            <a:endParaRPr lang="ar-EG" sz="1100" b="1" dirty="0">
              <a:solidFill>
                <a:schemeClr val="bg1"/>
              </a:solidFill>
            </a:endParaRPr>
          </a:p>
        </p:txBody>
      </p:sp>
      <p:sp>
        <p:nvSpPr>
          <p:cNvPr id="20" name="TextBox 19"/>
          <p:cNvSpPr txBox="1"/>
          <p:nvPr/>
        </p:nvSpPr>
        <p:spPr>
          <a:xfrm>
            <a:off x="467544" y="6407750"/>
            <a:ext cx="3240359" cy="261610"/>
          </a:xfrm>
          <a:prstGeom prst="rect">
            <a:avLst/>
          </a:prstGeom>
          <a:noFill/>
        </p:spPr>
        <p:txBody>
          <a:bodyPr wrap="square" rtlCol="1">
            <a:spAutoFit/>
          </a:bodyPr>
          <a:lstStyle/>
          <a:p>
            <a:pPr algn="ctr"/>
            <a:r>
              <a:rPr lang="ar-EG" sz="1100" b="1" dirty="0" smtClean="0">
                <a:solidFill>
                  <a:schemeClr val="bg1"/>
                </a:solidFill>
              </a:rPr>
              <a:t>قطاع فى قاطوع فردى </a:t>
            </a:r>
            <a:endParaRPr lang="ar-EG" sz="1100" b="1" dirty="0">
              <a:solidFill>
                <a:schemeClr val="bg1"/>
              </a:solidFill>
            </a:endParaRPr>
          </a:p>
        </p:txBody>
      </p:sp>
      <p:sp>
        <p:nvSpPr>
          <p:cNvPr id="11" name="Rectangle 10"/>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84410495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52400" y="1988840"/>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فردية </a:t>
            </a:r>
            <a:r>
              <a:rPr lang="ar-EG" sz="2200" b="1" dirty="0" smtClean="0">
                <a:solidFill>
                  <a:schemeClr val="bg1"/>
                </a:solidFill>
              </a:rPr>
              <a:t> </a:t>
            </a:r>
          </a:p>
          <a:p>
            <a:r>
              <a:rPr lang="en-US" sz="2200" b="1" dirty="0" smtClean="0">
                <a:solidFill>
                  <a:schemeClr val="bg1"/>
                </a:solidFill>
              </a:rPr>
              <a:t>                                         ( Single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pic>
        <p:nvPicPr>
          <p:cNvPr id="20" name="Picture 2" descr="D:\working\optima117-head.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492216" y="3450832"/>
            <a:ext cx="4321199" cy="271447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7" name="TextBox 16"/>
          <p:cNvSpPr txBox="1"/>
          <p:nvPr/>
        </p:nvSpPr>
        <p:spPr>
          <a:xfrm>
            <a:off x="395536" y="6165304"/>
            <a:ext cx="8496944" cy="276999"/>
          </a:xfrm>
          <a:prstGeom prst="rect">
            <a:avLst/>
          </a:prstGeom>
          <a:noFill/>
        </p:spPr>
        <p:txBody>
          <a:bodyPr wrap="square" rtlCol="1">
            <a:spAutoFit/>
          </a:bodyPr>
          <a:lstStyle/>
          <a:p>
            <a:pPr algn="ctr"/>
            <a:r>
              <a:rPr lang="ar-EG" sz="1200" b="1" dirty="0" smtClean="0">
                <a:solidFill>
                  <a:schemeClr val="bg1"/>
                </a:solidFill>
              </a:rPr>
              <a:t>تفصيلة علوية فى قطاع رأسى لقاطوع زجاجى فردى </a:t>
            </a:r>
            <a:endParaRPr lang="ar-EG" sz="1200" b="1" dirty="0">
              <a:solidFill>
                <a:schemeClr val="bg1"/>
              </a:solidFill>
            </a:endParaRPr>
          </a:p>
        </p:txBody>
      </p:sp>
      <p:pic>
        <p:nvPicPr>
          <p:cNvPr id="19" name="Picture 4" descr="D:\working\Head_Base_Detai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l="2604" r="15829" b="51986"/>
          <a:stretch/>
        </p:blipFill>
        <p:spPr bwMode="auto">
          <a:xfrm>
            <a:off x="347448" y="2729006"/>
            <a:ext cx="4029689" cy="343629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8" name="Rectangle 7"/>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9" name="Rectangle 8"/>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368952494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3" descr="D:\working\optima117-bas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3995936" y="3438859"/>
            <a:ext cx="4320480" cy="27339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rot="16200000">
            <a:off x="288565" y="2864371"/>
            <a:ext cx="3679940" cy="293698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Box 7"/>
          <p:cNvSpPr txBox="1"/>
          <p:nvPr/>
        </p:nvSpPr>
        <p:spPr>
          <a:xfrm>
            <a:off x="152400" y="1988840"/>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فردية </a:t>
            </a:r>
            <a:r>
              <a:rPr lang="ar-EG" sz="2200" b="1" dirty="0" smtClean="0">
                <a:solidFill>
                  <a:schemeClr val="bg1"/>
                </a:solidFill>
              </a:rPr>
              <a:t> </a:t>
            </a:r>
          </a:p>
          <a:p>
            <a:r>
              <a:rPr lang="en-US" sz="2200" b="1" dirty="0" smtClean="0">
                <a:solidFill>
                  <a:schemeClr val="bg1"/>
                </a:solidFill>
              </a:rPr>
              <a:t>                                         ( Single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9" name="TextBox 8"/>
          <p:cNvSpPr txBox="1"/>
          <p:nvPr/>
        </p:nvSpPr>
        <p:spPr>
          <a:xfrm>
            <a:off x="755577" y="6197242"/>
            <a:ext cx="7560840" cy="276999"/>
          </a:xfrm>
          <a:prstGeom prst="rect">
            <a:avLst/>
          </a:prstGeom>
          <a:noFill/>
        </p:spPr>
        <p:txBody>
          <a:bodyPr wrap="square" rtlCol="1">
            <a:spAutoFit/>
          </a:bodyPr>
          <a:lstStyle/>
          <a:p>
            <a:pPr algn="ctr"/>
            <a:r>
              <a:rPr lang="ar-EG" sz="1200" b="1" dirty="0" smtClean="0">
                <a:solidFill>
                  <a:schemeClr val="bg1"/>
                </a:solidFill>
              </a:rPr>
              <a:t>تفصيلة سفلية فى قطاع رأسى لقاطوع زجاجى فردى </a:t>
            </a:r>
            <a:endParaRPr lang="ar-EG" sz="1200" b="1" dirty="0">
              <a:solidFill>
                <a:schemeClr val="bg1"/>
              </a:solidFill>
            </a:endParaRPr>
          </a:p>
        </p:txBody>
      </p:sp>
      <p:sp>
        <p:nvSpPr>
          <p:cNvPr id="10" name="Rectangle 9"/>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1" name="Rectangle 10"/>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685300619"/>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2"/>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50000"/>
                    </a14:imgEffect>
                    <a14:imgEffect>
                      <a14:colorTemperature colorTemp="7200"/>
                    </a14:imgEffect>
                  </a14:imgLayer>
                </a14:imgProps>
              </a:ext>
              <a:ext uri="{28A0092B-C50C-407E-A947-70E740481C1C}">
                <a14:useLocalDpi xmlns:a14="http://schemas.microsoft.com/office/drawing/2010/main" val="0"/>
              </a:ext>
            </a:extLst>
          </a:blip>
          <a:srcRect t="7194"/>
          <a:stretch/>
        </p:blipFill>
        <p:spPr bwMode="auto">
          <a:xfrm>
            <a:off x="5047070" y="3432471"/>
            <a:ext cx="3269346" cy="267409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9" name="Picture 4"/>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50000"/>
                    </a14:imgEffect>
                    <a14:imgEffect>
                      <a14:colorTemperature colorTemp="7200"/>
                    </a14:imgEffect>
                    <a14:imgEffect>
                      <a14:brightnessContrast contrast="-40000"/>
                    </a14:imgEffect>
                  </a14:imgLayer>
                </a14:imgProps>
              </a:ext>
              <a:ext uri="{28A0092B-C50C-407E-A947-70E740481C1C}">
                <a14:useLocalDpi xmlns:a14="http://schemas.microsoft.com/office/drawing/2010/main" val="0"/>
              </a:ext>
            </a:extLst>
          </a:blip>
          <a:srcRect l="5354" t="4023" r="23646" b="5432"/>
          <a:stretch/>
        </p:blipFill>
        <p:spPr bwMode="auto">
          <a:xfrm rot="16200000">
            <a:off x="600878" y="2279460"/>
            <a:ext cx="3685679" cy="396853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152400" y="1988840"/>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فردية </a:t>
            </a:r>
            <a:r>
              <a:rPr lang="ar-EG" sz="2200" b="1" dirty="0" smtClean="0">
                <a:solidFill>
                  <a:schemeClr val="bg1"/>
                </a:solidFill>
              </a:rPr>
              <a:t> </a:t>
            </a:r>
          </a:p>
          <a:p>
            <a:r>
              <a:rPr lang="en-US" sz="2200" b="1" dirty="0" smtClean="0">
                <a:solidFill>
                  <a:schemeClr val="bg1"/>
                </a:solidFill>
              </a:rPr>
              <a:t>                                         ( Single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8" name="TextBox 7"/>
          <p:cNvSpPr txBox="1"/>
          <p:nvPr/>
        </p:nvSpPr>
        <p:spPr>
          <a:xfrm>
            <a:off x="467544" y="6165304"/>
            <a:ext cx="7848871" cy="276999"/>
          </a:xfrm>
          <a:prstGeom prst="rect">
            <a:avLst/>
          </a:prstGeom>
          <a:noFill/>
        </p:spPr>
        <p:txBody>
          <a:bodyPr wrap="square" rtlCol="1">
            <a:spAutoFit/>
          </a:bodyPr>
          <a:lstStyle/>
          <a:p>
            <a:pPr algn="ctr"/>
            <a:r>
              <a:rPr lang="ar-EG" sz="1200" b="1" dirty="0" smtClean="0">
                <a:solidFill>
                  <a:schemeClr val="bg1"/>
                </a:solidFill>
              </a:rPr>
              <a:t>تفصيلة ركنية سفلية فى قطاع رأسى لقاطوع زجاجى فردى </a:t>
            </a:r>
            <a:endParaRPr lang="ar-EG" sz="1200" b="1" dirty="0">
              <a:solidFill>
                <a:schemeClr val="bg1"/>
              </a:solidFill>
            </a:endParaRPr>
          </a:p>
        </p:txBody>
      </p:sp>
      <p:sp>
        <p:nvSpPr>
          <p:cNvPr id="11" name="Rectangle 10"/>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729204150"/>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3" descr="D:\working\Solar_jointnormal01.jpg"/>
          <p:cNvPicPr>
            <a:picLocks noChangeAspect="1" noChangeArrowheads="1"/>
          </p:cNvPicPr>
          <p:nvPr/>
        </p:nvPicPr>
        <p:blipFill>
          <a:blip r:embed="rId2" cstate="print">
            <a:extLst>
              <a:ext uri="{BEBA8EAE-BF5A-486C-A8C5-ECC9F3942E4B}">
                <a14:imgProps xmlns:a14="http://schemas.microsoft.com/office/drawing/2010/main">
                  <a14:imgLayer r:embed="rId3">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861587" y="4221088"/>
            <a:ext cx="3271624" cy="227748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9" name="Picture 4" descr="D:\working\Nova_joint_normal.jpg"/>
          <p:cNvPicPr>
            <a:picLocks noChangeAspect="1" noChangeArrowheads="1"/>
          </p:cNvPicPr>
          <p:nvPr/>
        </p:nvPicPr>
        <p:blipFill>
          <a:blip r:embed="rId4" cstate="print">
            <a:extLst>
              <a:ext uri="{BEBA8EAE-BF5A-486C-A8C5-ECC9F3942E4B}">
                <a14:imgProps xmlns:a14="http://schemas.microsoft.com/office/drawing/2010/main">
                  <a14:imgLayer r:embed="rId5">
                    <a14:imgEffect>
                      <a14:colorTemperature colorTemp="7200"/>
                    </a14:imgEffect>
                  </a14:imgLayer>
                </a14:imgProps>
              </a:ext>
              <a:ext uri="{28A0092B-C50C-407E-A947-70E740481C1C}">
                <a14:useLocalDpi xmlns:a14="http://schemas.microsoft.com/office/drawing/2010/main" val="0"/>
              </a:ext>
            </a:extLst>
          </a:blip>
          <a:srcRect/>
          <a:stretch>
            <a:fillRect/>
          </a:stretch>
        </p:blipFill>
        <p:spPr bwMode="auto">
          <a:xfrm>
            <a:off x="4712967" y="4200736"/>
            <a:ext cx="3655859" cy="22526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3" name="TextBox 22"/>
          <p:cNvSpPr txBox="1"/>
          <p:nvPr/>
        </p:nvSpPr>
        <p:spPr>
          <a:xfrm>
            <a:off x="6398550" y="6453336"/>
            <a:ext cx="486287" cy="276999"/>
          </a:xfrm>
          <a:prstGeom prst="rect">
            <a:avLst/>
          </a:prstGeom>
          <a:noFill/>
        </p:spPr>
        <p:txBody>
          <a:bodyPr wrap="none" rtlCol="1">
            <a:spAutoFit/>
          </a:bodyPr>
          <a:lstStyle/>
          <a:p>
            <a:r>
              <a:rPr lang="en-US" sz="1200" dirty="0" smtClean="0">
                <a:solidFill>
                  <a:schemeClr val="bg1"/>
                </a:solidFill>
              </a:rPr>
              <a:t>nova</a:t>
            </a:r>
            <a:endParaRPr lang="ar-EG" sz="1200" dirty="0">
              <a:solidFill>
                <a:schemeClr val="bg1"/>
              </a:solidFill>
            </a:endParaRPr>
          </a:p>
        </p:txBody>
      </p:sp>
      <p:sp>
        <p:nvSpPr>
          <p:cNvPr id="24" name="TextBox 23"/>
          <p:cNvSpPr txBox="1"/>
          <p:nvPr/>
        </p:nvSpPr>
        <p:spPr>
          <a:xfrm>
            <a:off x="2222195" y="6453336"/>
            <a:ext cx="919354" cy="276999"/>
          </a:xfrm>
          <a:prstGeom prst="rect">
            <a:avLst/>
          </a:prstGeom>
          <a:noFill/>
        </p:spPr>
        <p:txBody>
          <a:bodyPr wrap="none" rtlCol="1">
            <a:spAutoFit/>
          </a:bodyPr>
          <a:lstStyle/>
          <a:p>
            <a:r>
              <a:rPr lang="en-US" sz="1200" dirty="0" smtClean="0">
                <a:solidFill>
                  <a:schemeClr val="bg1"/>
                </a:solidFill>
              </a:rPr>
              <a:t>Solar detail </a:t>
            </a:r>
            <a:endParaRPr lang="ar-EG" sz="1200" dirty="0">
              <a:solidFill>
                <a:schemeClr val="bg1"/>
              </a:solidFill>
            </a:endParaRPr>
          </a:p>
        </p:txBody>
      </p:sp>
      <p:pic>
        <p:nvPicPr>
          <p:cNvPr id="27" name="Picture 3"/>
          <p:cNvPicPr>
            <a:picLocks noChangeAspect="1" noChangeArrowheads="1"/>
          </p:cNvPicPr>
          <p:nvPr/>
        </p:nvPicPr>
        <p:blipFill rotWithShape="1">
          <a:blip r:embed="rId6" cstate="print">
            <a:extLst>
              <a:ext uri="{BEBA8EAE-BF5A-486C-A8C5-ECC9F3942E4B}">
                <a14:imgProps xmlns:a14="http://schemas.microsoft.com/office/drawing/2010/main">
                  <a14:imgLayer r:embed="rId7">
                    <a14:imgEffect>
                      <a14:colorTemperature colorTemp="7200"/>
                    </a14:imgEffect>
                  </a14:imgLayer>
                </a14:imgProps>
              </a:ext>
              <a:ext uri="{28A0092B-C50C-407E-A947-70E740481C1C}">
                <a14:useLocalDpi xmlns:a14="http://schemas.microsoft.com/office/drawing/2010/main" val="0"/>
              </a:ext>
            </a:extLst>
          </a:blip>
          <a:srcRect b="21617"/>
          <a:stretch/>
        </p:blipFill>
        <p:spPr bwMode="auto">
          <a:xfrm>
            <a:off x="861587" y="2105269"/>
            <a:ext cx="3271624" cy="197180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8" name="TextBox 27"/>
          <p:cNvSpPr txBox="1"/>
          <p:nvPr/>
        </p:nvSpPr>
        <p:spPr>
          <a:xfrm>
            <a:off x="6308942" y="3717032"/>
            <a:ext cx="1125628" cy="307777"/>
          </a:xfrm>
          <a:prstGeom prst="rect">
            <a:avLst/>
          </a:prstGeom>
          <a:noFill/>
        </p:spPr>
        <p:txBody>
          <a:bodyPr wrap="none" rtlCol="1">
            <a:spAutoFit/>
          </a:bodyPr>
          <a:lstStyle/>
          <a:p>
            <a:r>
              <a:rPr lang="en-US" sz="1400" dirty="0" smtClean="0">
                <a:solidFill>
                  <a:schemeClr val="bg1"/>
                </a:solidFill>
              </a:rPr>
              <a:t>Joints details</a:t>
            </a:r>
            <a:endParaRPr lang="ar-EG" sz="1400" dirty="0">
              <a:solidFill>
                <a:schemeClr val="bg1"/>
              </a:solidFill>
            </a:endParaRPr>
          </a:p>
        </p:txBody>
      </p:sp>
      <p:sp>
        <p:nvSpPr>
          <p:cNvPr id="16" name="TextBox 15"/>
          <p:cNvSpPr txBox="1"/>
          <p:nvPr/>
        </p:nvSpPr>
        <p:spPr>
          <a:xfrm>
            <a:off x="152400" y="1988840"/>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فردية </a:t>
            </a:r>
            <a:r>
              <a:rPr lang="ar-EG" sz="2200" b="1" dirty="0" smtClean="0">
                <a:solidFill>
                  <a:schemeClr val="bg1"/>
                </a:solidFill>
              </a:rPr>
              <a:t> </a:t>
            </a:r>
          </a:p>
          <a:p>
            <a:r>
              <a:rPr lang="en-US" sz="2200" b="1" dirty="0" smtClean="0">
                <a:solidFill>
                  <a:schemeClr val="bg1"/>
                </a:solidFill>
              </a:rPr>
              <a:t>                                         ( Single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11" name="Rectangle 10"/>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573731266"/>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Picture 2" descr="D:\working\Head_Base_Detail-DBL.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t="3463" b="7839"/>
          <a:stretch/>
        </p:blipFill>
        <p:spPr bwMode="auto">
          <a:xfrm>
            <a:off x="393014" y="2204864"/>
            <a:ext cx="3384433" cy="400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0" name="Picture 3" descr="D:\working\rev97-head.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211960" y="3471135"/>
            <a:ext cx="4355976" cy="273631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 y="1988839"/>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a:t>
            </a:r>
            <a:r>
              <a:rPr lang="ar-EG" sz="2200" b="1" dirty="0" smtClean="0">
                <a:solidFill>
                  <a:schemeClr val="bg1"/>
                </a:solidFill>
              </a:rPr>
              <a:t>زوجية  </a:t>
            </a:r>
          </a:p>
          <a:p>
            <a:r>
              <a:rPr lang="en-US" sz="2200" b="1" dirty="0" smtClean="0">
                <a:solidFill>
                  <a:schemeClr val="bg1"/>
                </a:solidFill>
              </a:rPr>
              <a:t>                                         ( Double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17" name="TextBox 16"/>
          <p:cNvSpPr txBox="1"/>
          <p:nvPr/>
        </p:nvSpPr>
        <p:spPr>
          <a:xfrm>
            <a:off x="843544" y="6244788"/>
            <a:ext cx="2483372" cy="369332"/>
          </a:xfrm>
          <a:prstGeom prst="rect">
            <a:avLst/>
          </a:prstGeom>
          <a:noFill/>
        </p:spPr>
        <p:txBody>
          <a:bodyPr wrap="none" rtlCol="1">
            <a:spAutoFit/>
          </a:bodyPr>
          <a:lstStyle/>
          <a:p>
            <a:r>
              <a:rPr lang="ar-EG" b="1" dirty="0" smtClean="0">
                <a:solidFill>
                  <a:schemeClr val="bg1"/>
                </a:solidFill>
              </a:rPr>
              <a:t>قطاع رأسى فى قاطوع زوجى  </a:t>
            </a:r>
            <a:endParaRPr lang="ar-EG" b="1" dirty="0">
              <a:solidFill>
                <a:schemeClr val="bg1"/>
              </a:solidFill>
            </a:endParaRPr>
          </a:p>
        </p:txBody>
      </p:sp>
      <p:sp>
        <p:nvSpPr>
          <p:cNvPr id="18" name="TextBox 17"/>
          <p:cNvSpPr txBox="1"/>
          <p:nvPr/>
        </p:nvSpPr>
        <p:spPr>
          <a:xfrm>
            <a:off x="4759533" y="6214010"/>
            <a:ext cx="3260829" cy="400110"/>
          </a:xfrm>
          <a:prstGeom prst="rect">
            <a:avLst/>
          </a:prstGeom>
          <a:noFill/>
        </p:spPr>
        <p:txBody>
          <a:bodyPr wrap="none" rtlCol="1">
            <a:spAutoFit/>
          </a:bodyPr>
          <a:lstStyle/>
          <a:p>
            <a:r>
              <a:rPr lang="ar-EG" sz="2000" dirty="0" smtClean="0">
                <a:solidFill>
                  <a:schemeClr val="bg1"/>
                </a:solidFill>
              </a:rPr>
              <a:t>تفصيلة علوية  لقاطوع زجاجى زوجى</a:t>
            </a:r>
            <a:endParaRPr lang="ar-EG" sz="2000" dirty="0">
              <a:solidFill>
                <a:schemeClr val="bg1"/>
              </a:solidFill>
            </a:endParaRPr>
          </a:p>
        </p:txBody>
      </p:sp>
      <p:sp>
        <p:nvSpPr>
          <p:cNvPr id="9" name="Rectangle 8"/>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638788176"/>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3" descr="D:\working\optima217-base.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4111943" y="3355112"/>
            <a:ext cx="4556008" cy="286197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6" name="Picture 2" descr="D:\working\Head_Base_Detail-DBL.jpg"/>
          <p:cNvPicPr>
            <a:picLocks noChangeAspect="1" noChangeArrowheads="1"/>
          </p:cNvPicPr>
          <p:nvPr/>
        </p:nvPicPr>
        <p:blipFill rotWithShape="1">
          <a:blip r:embed="rId4" cstate="print">
            <a:extLst>
              <a:ext uri="{BEBA8EAE-BF5A-486C-A8C5-ECC9F3942E4B}">
                <a14:imgProps xmlns:a14="http://schemas.microsoft.com/office/drawing/2010/main">
                  <a14:imgLayer r:embed="rId5">
                    <a14:imgEffect>
                      <a14:sharpenSoften amount="25000"/>
                    </a14:imgEffect>
                    <a14:imgEffect>
                      <a14:colorTemperature colorTemp="7200"/>
                    </a14:imgEffect>
                  </a14:imgLayer>
                </a14:imgProps>
              </a:ext>
              <a:ext uri="{28A0092B-C50C-407E-A947-70E740481C1C}">
                <a14:useLocalDpi xmlns:a14="http://schemas.microsoft.com/office/drawing/2010/main" val="0"/>
              </a:ext>
            </a:extLst>
          </a:blip>
          <a:srcRect t="3463" b="7839"/>
          <a:stretch/>
        </p:blipFill>
        <p:spPr bwMode="auto">
          <a:xfrm>
            <a:off x="393014" y="2204864"/>
            <a:ext cx="3384433" cy="400258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0" name="TextBox 19"/>
          <p:cNvSpPr txBox="1"/>
          <p:nvPr/>
        </p:nvSpPr>
        <p:spPr>
          <a:xfrm>
            <a:off x="152400" y="1988839"/>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a:t>
            </a:r>
            <a:r>
              <a:rPr lang="ar-EG" sz="2200" b="1" dirty="0" smtClean="0">
                <a:solidFill>
                  <a:schemeClr val="bg1"/>
                </a:solidFill>
              </a:rPr>
              <a:t>زوجية  </a:t>
            </a:r>
          </a:p>
          <a:p>
            <a:r>
              <a:rPr lang="en-US" sz="2200" b="1" dirty="0" smtClean="0">
                <a:solidFill>
                  <a:schemeClr val="bg1"/>
                </a:solidFill>
              </a:rPr>
              <a:t>                                         ( Double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21" name="TextBox 20"/>
          <p:cNvSpPr txBox="1"/>
          <p:nvPr/>
        </p:nvSpPr>
        <p:spPr>
          <a:xfrm>
            <a:off x="843544" y="6244788"/>
            <a:ext cx="2483372" cy="369332"/>
          </a:xfrm>
          <a:prstGeom prst="rect">
            <a:avLst/>
          </a:prstGeom>
          <a:noFill/>
        </p:spPr>
        <p:txBody>
          <a:bodyPr wrap="none" rtlCol="1">
            <a:spAutoFit/>
          </a:bodyPr>
          <a:lstStyle/>
          <a:p>
            <a:r>
              <a:rPr lang="ar-EG" b="1" dirty="0" smtClean="0">
                <a:solidFill>
                  <a:schemeClr val="bg1"/>
                </a:solidFill>
              </a:rPr>
              <a:t>قطاع رأسى فى قاطوع زوجى  </a:t>
            </a:r>
            <a:endParaRPr lang="ar-EG" b="1" dirty="0">
              <a:solidFill>
                <a:schemeClr val="bg1"/>
              </a:solidFill>
            </a:endParaRPr>
          </a:p>
        </p:txBody>
      </p:sp>
      <p:sp>
        <p:nvSpPr>
          <p:cNvPr id="22" name="TextBox 21"/>
          <p:cNvSpPr txBox="1"/>
          <p:nvPr/>
        </p:nvSpPr>
        <p:spPr>
          <a:xfrm>
            <a:off x="4809227" y="6214010"/>
            <a:ext cx="3211135" cy="400110"/>
          </a:xfrm>
          <a:prstGeom prst="rect">
            <a:avLst/>
          </a:prstGeom>
          <a:noFill/>
        </p:spPr>
        <p:txBody>
          <a:bodyPr wrap="none" rtlCol="1">
            <a:spAutoFit/>
          </a:bodyPr>
          <a:lstStyle/>
          <a:p>
            <a:r>
              <a:rPr lang="ar-EG" sz="2000" dirty="0" smtClean="0">
                <a:solidFill>
                  <a:schemeClr val="bg1"/>
                </a:solidFill>
              </a:rPr>
              <a:t>تفصيلة سفلية  لقاطوع زجاجى زوجى</a:t>
            </a:r>
            <a:endParaRPr lang="ar-EG" sz="2000" dirty="0">
              <a:solidFill>
                <a:schemeClr val="bg1"/>
              </a:solidFill>
            </a:endParaRPr>
          </a:p>
        </p:txBody>
      </p:sp>
      <p:sp>
        <p:nvSpPr>
          <p:cNvPr id="9" name="Rectangle 8"/>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21732897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092881"/>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تعريف القواطيع الجبسيه:</a:t>
            </a:r>
          </a:p>
          <a:p>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تستخدم في المباني كفواصل بين الفراغات.</a:t>
            </a:r>
          </a:p>
          <a:p>
            <a:pPr marL="457200" indent="-457200">
              <a:buFont typeface="+mj-lt"/>
              <a:buAutoNum type="arabicPeriod"/>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يكثر استخدامها فى الفنادق و المبانى الادارية.</a:t>
            </a: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grpSp>
        <p:nvGrpSpPr>
          <p:cNvPr id="10" name="Group 9"/>
          <p:cNvGrpSpPr/>
          <p:nvPr/>
        </p:nvGrpSpPr>
        <p:grpSpPr>
          <a:xfrm>
            <a:off x="395536" y="3748897"/>
            <a:ext cx="4070226" cy="2966049"/>
            <a:chOff x="501774" y="3748897"/>
            <a:chExt cx="4070226" cy="2966049"/>
          </a:xfrm>
        </p:grpSpPr>
        <p:pic>
          <p:nvPicPr>
            <p:cNvPr id="2050" name="Picture 2" descr="C:\Users\Admin\Desktop\Offices-Interior-Design.jpg"/>
            <p:cNvPicPr>
              <a:picLocks noChangeAspect="1" noChangeArrowheads="1"/>
            </p:cNvPicPr>
            <p:nvPr/>
          </p:nvPicPr>
          <p:blipFill>
            <a:blip r:embed="rId2" cstate="print"/>
            <a:srcRect/>
            <a:stretch>
              <a:fillRect/>
            </a:stretch>
          </p:blipFill>
          <p:spPr bwMode="auto">
            <a:xfrm>
              <a:off x="501774" y="3748897"/>
              <a:ext cx="4070226" cy="2704439"/>
            </a:xfrm>
            <a:prstGeom prst="rect">
              <a:avLst/>
            </a:prstGeom>
            <a:noFill/>
          </p:spPr>
        </p:pic>
        <p:sp>
          <p:nvSpPr>
            <p:cNvPr id="9" name="TextBox 8"/>
            <p:cNvSpPr txBox="1"/>
            <p:nvPr/>
          </p:nvSpPr>
          <p:spPr>
            <a:xfrm>
              <a:off x="539552" y="6453336"/>
              <a:ext cx="4032448" cy="261610"/>
            </a:xfrm>
            <a:prstGeom prst="rect">
              <a:avLst/>
            </a:prstGeom>
            <a:noFill/>
          </p:spPr>
          <p:txBody>
            <a:bodyPr wrap="square" rtlCol="1">
              <a:spAutoFit/>
            </a:bodyPr>
            <a:lstStyle/>
            <a:p>
              <a:pPr algn="ctr"/>
              <a:r>
                <a:rPr lang="ar-EG" sz="1100" dirty="0" smtClean="0">
                  <a:solidFill>
                    <a:schemeClr val="bg1"/>
                  </a:solidFill>
                </a:rPr>
                <a:t>الشكل النهائي للقواطيع الجبسيه في المباني الاداريه</a:t>
              </a:r>
              <a:endParaRPr lang="ar-EG" sz="1100" dirty="0">
                <a:solidFill>
                  <a:schemeClr val="bg1"/>
                </a:solidFill>
              </a:endParaRPr>
            </a:p>
          </p:txBody>
        </p:sp>
      </p:grpSp>
      <p:grpSp>
        <p:nvGrpSpPr>
          <p:cNvPr id="13" name="Group 12"/>
          <p:cNvGrpSpPr/>
          <p:nvPr/>
        </p:nvGrpSpPr>
        <p:grpSpPr>
          <a:xfrm>
            <a:off x="4716016" y="3768244"/>
            <a:ext cx="4104456" cy="2946702"/>
            <a:chOff x="4716016" y="3768244"/>
            <a:chExt cx="4104456" cy="2946702"/>
          </a:xfrm>
        </p:grpSpPr>
        <p:sp>
          <p:nvSpPr>
            <p:cNvPr id="11" name="TextBox 10"/>
            <p:cNvSpPr txBox="1"/>
            <p:nvPr/>
          </p:nvSpPr>
          <p:spPr>
            <a:xfrm>
              <a:off x="4716016" y="6453336"/>
              <a:ext cx="4104456" cy="261610"/>
            </a:xfrm>
            <a:prstGeom prst="rect">
              <a:avLst/>
            </a:prstGeom>
            <a:noFill/>
          </p:spPr>
          <p:txBody>
            <a:bodyPr wrap="square" rtlCol="1">
              <a:spAutoFit/>
            </a:bodyPr>
            <a:lstStyle/>
            <a:p>
              <a:pPr algn="ctr"/>
              <a:r>
                <a:rPr lang="ar-EG" sz="1100" dirty="0" smtClean="0">
                  <a:solidFill>
                    <a:schemeClr val="bg1"/>
                  </a:solidFill>
                </a:rPr>
                <a:t>الشكل النهائي للقواطيع الجبسيه في فندق</a:t>
              </a:r>
              <a:endParaRPr lang="ar-EG" sz="1100" dirty="0">
                <a:solidFill>
                  <a:schemeClr val="bg1"/>
                </a:solidFill>
              </a:endParaRPr>
            </a:p>
          </p:txBody>
        </p:sp>
        <p:pic>
          <p:nvPicPr>
            <p:cNvPr id="2051" name="Picture 3" descr="C:\Users\Admin\Desktop\Meltino-Bar-Lounge-Seating-Area-Interior-Design-588x388.jpg"/>
            <p:cNvPicPr>
              <a:picLocks noChangeAspect="1" noChangeArrowheads="1"/>
            </p:cNvPicPr>
            <p:nvPr/>
          </p:nvPicPr>
          <p:blipFill>
            <a:blip r:embed="rId3" cstate="print"/>
            <a:srcRect/>
            <a:stretch>
              <a:fillRect/>
            </a:stretch>
          </p:blipFill>
          <p:spPr bwMode="auto">
            <a:xfrm>
              <a:off x="4716016" y="3768244"/>
              <a:ext cx="4104456" cy="2708383"/>
            </a:xfrm>
            <a:prstGeom prst="rect">
              <a:avLst/>
            </a:prstGeom>
            <a:noFill/>
          </p:spPr>
        </p:pic>
      </p:grpSp>
      <p:sp>
        <p:nvSpPr>
          <p:cNvPr id="12" name="Rectangle 11"/>
          <p:cNvSpPr/>
          <p:nvPr/>
        </p:nvSpPr>
        <p:spPr>
          <a:xfrm>
            <a:off x="5940152" y="836712"/>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4" name="Rectangle 13"/>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4" descr="D:\working\rev54-inter.jpg"/>
          <p:cNvPicPr>
            <a:picLocks noChangeAspect="1" noChangeArrowheads="1"/>
          </p:cNvPicPr>
          <p:nvPr/>
        </p:nvPicPr>
        <p:blipFill>
          <a:blip r:embed="rId2" cstate="print">
            <a:extLst>
              <a:ext uri="{BEBA8EAE-BF5A-486C-A8C5-ECC9F3942E4B}">
                <a14:imgProps xmlns:a14="http://schemas.microsoft.com/office/drawing/2010/main">
                  <a14:imgLayer r:embed="rId3">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51725" y="4496601"/>
            <a:ext cx="3344211" cy="210075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18" name="Picture 5" descr="D:\working\rev69-inter.jpg"/>
          <p:cNvPicPr>
            <a:picLocks noChangeAspect="1" noChangeArrowheads="1"/>
          </p:cNvPicPr>
          <p:nvPr/>
        </p:nvPicPr>
        <p:blipFill>
          <a:blip r:embed="rId4" cstate="print">
            <a:extLst>
              <a:ext uri="{BEBA8EAE-BF5A-486C-A8C5-ECC9F3942E4B}">
                <a14:imgProps xmlns:a14="http://schemas.microsoft.com/office/drawing/2010/main">
                  <a14:imgLayer r:embed="rId5">
                    <a14:imgEffect>
                      <a14:sharpenSoften amount="50000"/>
                    </a14:imgEffect>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683568" y="2120336"/>
            <a:ext cx="3344211" cy="2100752"/>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91690" y="4139788"/>
            <a:ext cx="700320" cy="369332"/>
          </a:xfrm>
          <a:prstGeom prst="rect">
            <a:avLst/>
          </a:prstGeom>
          <a:noFill/>
        </p:spPr>
        <p:txBody>
          <a:bodyPr wrap="none" rtlCol="1">
            <a:spAutoFit/>
          </a:bodyPr>
          <a:lstStyle/>
          <a:p>
            <a:r>
              <a:rPr lang="en-US" dirty="0" smtClean="0">
                <a:solidFill>
                  <a:schemeClr val="bg1"/>
                </a:solidFill>
              </a:rPr>
              <a:t>joints</a:t>
            </a:r>
            <a:endParaRPr lang="ar-EG" dirty="0">
              <a:solidFill>
                <a:schemeClr val="bg1"/>
              </a:solidFill>
            </a:endParaRPr>
          </a:p>
        </p:txBody>
      </p:sp>
      <p:pic>
        <p:nvPicPr>
          <p:cNvPr id="3074" name="Picture 2" descr="D:\working\Double_Glazed_Glass_walls-4.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427984" y="3573016"/>
            <a:ext cx="4039893" cy="303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16" name="TextBox 15"/>
          <p:cNvSpPr txBox="1"/>
          <p:nvPr/>
        </p:nvSpPr>
        <p:spPr>
          <a:xfrm>
            <a:off x="152400" y="1988839"/>
            <a:ext cx="8839201" cy="1323439"/>
          </a:xfrm>
          <a:prstGeom prst="rect">
            <a:avLst/>
          </a:prstGeom>
          <a:noFill/>
        </p:spPr>
        <p:txBody>
          <a:bodyPr wrap="square" rtlCol="1">
            <a:spAutoFit/>
          </a:bodyPr>
          <a:lstStyle/>
          <a:p>
            <a:pPr marL="342900" indent="-342900">
              <a:buFont typeface="Arial" pitchFamily="34" charset="0"/>
              <a:buChar char="•"/>
            </a:pPr>
            <a:r>
              <a:rPr lang="ar-EG" sz="2400" b="1" dirty="0" smtClean="0">
                <a:solidFill>
                  <a:schemeClr val="bg1"/>
                </a:solidFill>
              </a:rPr>
              <a:t>انواع القواطيع الزجاجية :</a:t>
            </a:r>
          </a:p>
          <a:p>
            <a:endParaRPr lang="en-US" sz="1200" b="1" dirty="0" smtClean="0">
              <a:solidFill>
                <a:schemeClr val="bg1"/>
              </a:solidFill>
            </a:endParaRPr>
          </a:p>
          <a:p>
            <a:pPr marL="457200" indent="-457200">
              <a:buFont typeface="+mj-lt"/>
              <a:buAutoNum type="arabicPeriod"/>
            </a:pPr>
            <a:r>
              <a:rPr lang="ar-EG" sz="2200" b="1" dirty="0" smtClean="0">
                <a:solidFill>
                  <a:schemeClr val="bg1"/>
                </a:solidFill>
              </a:rPr>
              <a:t>قواطيع </a:t>
            </a:r>
            <a:r>
              <a:rPr lang="ar-EG" sz="2200" b="1" dirty="0">
                <a:solidFill>
                  <a:schemeClr val="bg1"/>
                </a:solidFill>
              </a:rPr>
              <a:t>زجاجية </a:t>
            </a:r>
            <a:r>
              <a:rPr lang="ar-EG" sz="2200" b="1" dirty="0" smtClean="0">
                <a:solidFill>
                  <a:schemeClr val="bg1"/>
                </a:solidFill>
              </a:rPr>
              <a:t>زوجية  </a:t>
            </a:r>
          </a:p>
          <a:p>
            <a:r>
              <a:rPr lang="en-US" sz="2200" b="1" dirty="0" smtClean="0">
                <a:solidFill>
                  <a:schemeClr val="bg1"/>
                </a:solidFill>
              </a:rPr>
              <a:t>                                         ( Double </a:t>
            </a:r>
            <a:r>
              <a:rPr lang="en-US" sz="2200" b="1" dirty="0">
                <a:solidFill>
                  <a:schemeClr val="bg1"/>
                </a:solidFill>
              </a:rPr>
              <a:t>Glazed </a:t>
            </a:r>
            <a:r>
              <a:rPr lang="en-US" sz="2200" b="1" dirty="0" smtClean="0">
                <a:solidFill>
                  <a:schemeClr val="bg1"/>
                </a:solidFill>
              </a:rPr>
              <a:t>Partitions ) </a:t>
            </a:r>
            <a:r>
              <a:rPr lang="ar-EG" sz="2200" b="1" dirty="0" smtClean="0">
                <a:solidFill>
                  <a:schemeClr val="bg1"/>
                </a:solidFill>
              </a:rPr>
              <a:t>  </a:t>
            </a:r>
            <a:endParaRPr lang="en-US" sz="2200" b="1" dirty="0">
              <a:solidFill>
                <a:schemeClr val="bg1"/>
              </a:solidFill>
            </a:endParaRPr>
          </a:p>
        </p:txBody>
      </p:sp>
      <p:sp>
        <p:nvSpPr>
          <p:cNvPr id="9" name="Rectangle 8"/>
          <p:cNvSpPr/>
          <p:nvPr/>
        </p:nvSpPr>
        <p:spPr>
          <a:xfrm>
            <a:off x="1763688" y="1268760"/>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0" name="Rectangle 9"/>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557294364"/>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Box 16"/>
          <p:cNvSpPr txBox="1"/>
          <p:nvPr/>
        </p:nvSpPr>
        <p:spPr>
          <a:xfrm>
            <a:off x="323528" y="2132856"/>
            <a:ext cx="8407153" cy="1785104"/>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تعريف القواطيع المتحركه:</a:t>
            </a:r>
          </a:p>
          <a:p>
            <a:endParaRPr lang="en-US" sz="1200" b="1" dirty="0" smtClean="0">
              <a:solidFill>
                <a:schemeClr val="bg1"/>
              </a:solidFill>
            </a:endParaRPr>
          </a:p>
          <a:p>
            <a:pPr marL="457200" indent="-457200">
              <a:buFont typeface="Arial" pitchFamily="34" charset="0"/>
              <a:buChar char="•"/>
            </a:pPr>
            <a:r>
              <a:rPr lang="ar-EG" sz="2200" b="1" dirty="0" smtClean="0">
                <a:solidFill>
                  <a:schemeClr val="bg1"/>
                </a:solidFill>
              </a:rPr>
              <a:t>قواطيع ممكن تحريكها بغرض تغيير شكل الفراغ بحيث يشكل الفراغ عند الاحتياج</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تصنع من الخشب أو من مواد قابلة للطى مثل (الجلد-القماش – الالياف المصنعة )او من الزجاج.</a:t>
            </a:r>
            <a:endParaRPr lang="ar-EG" sz="2000" b="1" dirty="0">
              <a:solidFill>
                <a:schemeClr val="bg1"/>
              </a:solidFill>
            </a:endParaRPr>
          </a:p>
        </p:txBody>
      </p:sp>
      <p:grpSp>
        <p:nvGrpSpPr>
          <p:cNvPr id="19" name="Group 18"/>
          <p:cNvGrpSpPr/>
          <p:nvPr/>
        </p:nvGrpSpPr>
        <p:grpSpPr>
          <a:xfrm>
            <a:off x="395536" y="4149079"/>
            <a:ext cx="2448272" cy="2464787"/>
            <a:chOff x="1187624" y="4149080"/>
            <a:chExt cx="2191046" cy="2205826"/>
          </a:xfrm>
        </p:grpSpPr>
        <p:pic>
          <p:nvPicPr>
            <p:cNvPr id="6" name="Picture 5" descr="F:\قواطيع\New folder (2)\k640_op_2003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4149080"/>
              <a:ext cx="2191046" cy="194956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1231725" y="6093296"/>
              <a:ext cx="2116139" cy="261610"/>
            </a:xfrm>
            <a:prstGeom prst="rect">
              <a:avLst/>
            </a:prstGeom>
            <a:noFill/>
          </p:spPr>
          <p:txBody>
            <a:bodyPr wrap="square" rtlCol="1">
              <a:spAutoFit/>
            </a:bodyPr>
            <a:lstStyle/>
            <a:p>
              <a:pPr algn="ctr"/>
              <a:r>
                <a:rPr lang="ar-EG" sz="1100" b="1" dirty="0" smtClean="0">
                  <a:solidFill>
                    <a:schemeClr val="bg1"/>
                  </a:solidFill>
                </a:rPr>
                <a:t>قواطيع من الخشب</a:t>
              </a:r>
              <a:endParaRPr lang="ar-EG" sz="1100" b="1" dirty="0">
                <a:solidFill>
                  <a:schemeClr val="bg1"/>
                </a:solidFill>
              </a:endParaRPr>
            </a:p>
          </p:txBody>
        </p:sp>
      </p:grpSp>
      <p:grpSp>
        <p:nvGrpSpPr>
          <p:cNvPr id="20" name="Group 19"/>
          <p:cNvGrpSpPr/>
          <p:nvPr/>
        </p:nvGrpSpPr>
        <p:grpSpPr>
          <a:xfrm>
            <a:off x="3059832" y="4143734"/>
            <a:ext cx="2376264" cy="2500260"/>
            <a:chOff x="3607989" y="4143734"/>
            <a:chExt cx="2116139" cy="2226561"/>
          </a:xfrm>
        </p:grpSpPr>
        <p:pic>
          <p:nvPicPr>
            <p:cNvPr id="10" name="Picture 6"/>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35896" y="4143734"/>
              <a:ext cx="2023392" cy="1949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3607989" y="6093296"/>
              <a:ext cx="2116139" cy="276999"/>
            </a:xfrm>
            <a:prstGeom prst="rect">
              <a:avLst/>
            </a:prstGeom>
            <a:noFill/>
          </p:spPr>
          <p:txBody>
            <a:bodyPr wrap="square" rtlCol="1">
              <a:spAutoFit/>
            </a:bodyPr>
            <a:lstStyle/>
            <a:p>
              <a:pPr algn="ctr"/>
              <a:r>
                <a:rPr lang="ar-EG" sz="1200" b="1" dirty="0" smtClean="0">
                  <a:solidFill>
                    <a:schemeClr val="bg1"/>
                  </a:solidFill>
                </a:rPr>
                <a:t>قواطيع من الزجاج</a:t>
              </a:r>
              <a:endParaRPr lang="ar-EG" sz="1200" b="1" dirty="0">
                <a:solidFill>
                  <a:schemeClr val="bg1"/>
                </a:solidFill>
              </a:endParaRPr>
            </a:p>
          </p:txBody>
        </p:sp>
      </p:grpSp>
      <p:grpSp>
        <p:nvGrpSpPr>
          <p:cNvPr id="18" name="Group 17"/>
          <p:cNvGrpSpPr/>
          <p:nvPr/>
        </p:nvGrpSpPr>
        <p:grpSpPr>
          <a:xfrm>
            <a:off x="5555842" y="4221088"/>
            <a:ext cx="3177010" cy="2376264"/>
            <a:chOff x="5868144" y="4149080"/>
            <a:chExt cx="2936715" cy="2196534"/>
          </a:xfrm>
        </p:grpSpPr>
        <p:pic>
          <p:nvPicPr>
            <p:cNvPr id="4" name="Picture 2" descr="F:\قواطيع\New folder (2)\_035_4~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940152" y="4149080"/>
              <a:ext cx="2864707" cy="194212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p:cNvSpPr txBox="1"/>
            <p:nvPr/>
          </p:nvSpPr>
          <p:spPr>
            <a:xfrm>
              <a:off x="5868144" y="6084004"/>
              <a:ext cx="2836219" cy="261610"/>
            </a:xfrm>
            <a:prstGeom prst="rect">
              <a:avLst/>
            </a:prstGeom>
            <a:noFill/>
          </p:spPr>
          <p:txBody>
            <a:bodyPr wrap="square" rtlCol="1">
              <a:spAutoFit/>
            </a:bodyPr>
            <a:lstStyle/>
            <a:p>
              <a:pPr algn="ctr"/>
              <a:r>
                <a:rPr lang="ar-EG" sz="1100" b="1" dirty="0" smtClean="0">
                  <a:solidFill>
                    <a:schemeClr val="bg1"/>
                  </a:solidFill>
                </a:rPr>
                <a:t>قواطيع من الالومنيوم</a:t>
              </a:r>
              <a:endParaRPr lang="ar-EG" sz="1100" b="1" dirty="0">
                <a:solidFill>
                  <a:schemeClr val="bg1"/>
                </a:solidFill>
              </a:endParaRPr>
            </a:p>
          </p:txBody>
        </p:sp>
      </p:grpSp>
      <p:sp>
        <p:nvSpPr>
          <p:cNvPr id="15" name="Rectangle 14"/>
          <p:cNvSpPr/>
          <p:nvPr/>
        </p:nvSpPr>
        <p:spPr>
          <a:xfrm>
            <a:off x="323528" y="1340769"/>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6" name="Rectangle 1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a:xfrm>
            <a:off x="5940152" y="836712"/>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6" name="Rectangle 25"/>
          <p:cNvSpPr/>
          <p:nvPr/>
        </p:nvSpPr>
        <p:spPr>
          <a:xfrm>
            <a:off x="323528" y="1340769"/>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27" name="TextBox 26"/>
          <p:cNvSpPr txBox="1"/>
          <p:nvPr/>
        </p:nvSpPr>
        <p:spPr>
          <a:xfrm>
            <a:off x="323528" y="2132856"/>
            <a:ext cx="8407153" cy="1107996"/>
          </a:xfrm>
          <a:prstGeom prst="rect">
            <a:avLst/>
          </a:prstGeom>
          <a:noFill/>
        </p:spPr>
        <p:txBody>
          <a:bodyPr wrap="square" rtlCol="1">
            <a:spAutoFit/>
          </a:bodyPr>
          <a:lstStyle/>
          <a:p>
            <a:pPr marL="457200" indent="-457200">
              <a:buFont typeface="Arial" pitchFamily="34" charset="0"/>
              <a:buChar char="•"/>
            </a:pPr>
            <a:r>
              <a:rPr lang="ar-EG" sz="2200" b="1" dirty="0" smtClean="0">
                <a:solidFill>
                  <a:schemeClr val="bg1"/>
                </a:solidFill>
              </a:rPr>
              <a:t>اذا كانت خشب تكون عبارة عن بانوهات بسمك 5 سم يمكن ان تتحرك على مجرى وابعادها متنوعة بحيث ممكن ان تصل الى ارتفاع دور او غير ذلك بحيث تتداخل مع بعضها البعض وتطبق جانبيا بحيث تفتح الفراغ الكلى للقاعة .</a:t>
            </a:r>
          </a:p>
        </p:txBody>
      </p:sp>
      <p:pic>
        <p:nvPicPr>
          <p:cNvPr id="2" name="Picture 2" descr="C:\Users\Admin\AppData\Local\Temp\Rar$DI05.276\foldingwall_1_fs.jpg"/>
          <p:cNvPicPr>
            <a:picLocks noChangeAspect="1" noChangeArrowheads="1"/>
          </p:cNvPicPr>
          <p:nvPr/>
        </p:nvPicPr>
        <p:blipFill>
          <a:blip r:embed="rId2" cstate="print"/>
          <a:srcRect t="7161" b="23540"/>
          <a:stretch>
            <a:fillRect/>
          </a:stretch>
        </p:blipFill>
        <p:spPr bwMode="auto">
          <a:xfrm>
            <a:off x="4605982" y="3642052"/>
            <a:ext cx="4070474" cy="2091203"/>
          </a:xfrm>
          <a:prstGeom prst="rect">
            <a:avLst/>
          </a:prstGeom>
          <a:noFill/>
        </p:spPr>
      </p:pic>
      <p:pic>
        <p:nvPicPr>
          <p:cNvPr id="1027" name="Picture 3" descr="C:\Users\Admin\AppData\Local\Temp\Rar$DI18.443\foldingwall_2_fs.jpg"/>
          <p:cNvPicPr>
            <a:picLocks noChangeAspect="1" noChangeArrowheads="1"/>
          </p:cNvPicPr>
          <p:nvPr/>
        </p:nvPicPr>
        <p:blipFill>
          <a:blip r:embed="rId3" cstate="print"/>
          <a:srcRect t="5901" b="22280"/>
          <a:stretch>
            <a:fillRect/>
          </a:stretch>
        </p:blipFill>
        <p:spPr bwMode="auto">
          <a:xfrm>
            <a:off x="395536" y="3624596"/>
            <a:ext cx="3960440" cy="2108660"/>
          </a:xfrm>
          <a:prstGeom prst="rect">
            <a:avLst/>
          </a:prstGeom>
          <a:noFill/>
        </p:spPr>
      </p:pic>
      <p:sp>
        <p:nvSpPr>
          <p:cNvPr id="29" name="TextBox 28"/>
          <p:cNvSpPr txBox="1"/>
          <p:nvPr/>
        </p:nvSpPr>
        <p:spPr>
          <a:xfrm>
            <a:off x="395536" y="5949280"/>
            <a:ext cx="8228597" cy="261610"/>
          </a:xfrm>
          <a:prstGeom prst="rect">
            <a:avLst/>
          </a:prstGeom>
          <a:noFill/>
        </p:spPr>
        <p:txBody>
          <a:bodyPr wrap="square" rtlCol="1">
            <a:spAutoFit/>
          </a:bodyPr>
          <a:lstStyle/>
          <a:p>
            <a:pPr algn="ctr"/>
            <a:r>
              <a:rPr lang="ar-EG" sz="1100" b="1" dirty="0" smtClean="0">
                <a:solidFill>
                  <a:schemeClr val="bg1"/>
                </a:solidFill>
              </a:rPr>
              <a:t>قواطيع متحركه خشبيه</a:t>
            </a:r>
            <a:endParaRPr lang="ar-EG" sz="1100" b="1" dirty="0">
              <a:solidFill>
                <a:schemeClr val="bg1"/>
              </a:solidFill>
            </a:endParaRPr>
          </a:p>
        </p:txBody>
      </p:sp>
    </p:spTree>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59" y="1988840"/>
            <a:ext cx="4633993" cy="461665"/>
          </a:xfrm>
          <a:prstGeom prst="rect">
            <a:avLst/>
          </a:prstGeom>
          <a:noFill/>
        </p:spPr>
        <p:txBody>
          <a:bodyPr wrap="square" rtlCol="1">
            <a:spAutoFit/>
          </a:bodyPr>
          <a:lstStyle/>
          <a:p>
            <a:pPr marL="342900" indent="-342900">
              <a:buClr>
                <a:schemeClr val="bg1"/>
              </a:buClr>
              <a:buFont typeface="Arial" pitchFamily="34" charset="0"/>
              <a:buChar char="•"/>
            </a:pPr>
            <a:r>
              <a:rPr lang="ar-EG" sz="2400" b="1" dirty="0" smtClean="0">
                <a:solidFill>
                  <a:schemeClr val="bg1"/>
                </a:solidFill>
              </a:rPr>
              <a:t>طرق التخزين المختلفة للقواطيع المتحركة </a:t>
            </a:r>
          </a:p>
        </p:txBody>
      </p:sp>
      <p:pic>
        <p:nvPicPr>
          <p:cNvPr id="1026" name="Picture 2" descr="D:\working\S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47037" t="76101" r="2526" b="1231"/>
          <a:stretch/>
        </p:blipFill>
        <p:spPr bwMode="auto">
          <a:xfrm>
            <a:off x="5040620" y="4379229"/>
            <a:ext cx="3735298" cy="2114682"/>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descr="D:\working\S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35137" b="78308"/>
          <a:stretch/>
        </p:blipFill>
        <p:spPr bwMode="auto">
          <a:xfrm>
            <a:off x="365302" y="2571287"/>
            <a:ext cx="4311557" cy="181639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4716016" y="2571288"/>
            <a:ext cx="4176464" cy="2000548"/>
          </a:xfrm>
          <a:prstGeom prst="rect">
            <a:avLst/>
          </a:prstGeom>
          <a:noFill/>
        </p:spPr>
        <p:txBody>
          <a:bodyPr wrap="square" rtlCol="1">
            <a:spAutoFit/>
          </a:bodyPr>
          <a:lstStyle/>
          <a:p>
            <a:pPr algn="justLow">
              <a:buClr>
                <a:schemeClr val="bg1"/>
              </a:buClr>
            </a:pPr>
            <a:r>
              <a:rPr lang="ar-EG" sz="2400" b="1" dirty="0">
                <a:solidFill>
                  <a:schemeClr val="bg1"/>
                </a:solidFill>
              </a:rPr>
              <a:t>1) تخزين مركزى مباشر:</a:t>
            </a:r>
          </a:p>
          <a:p>
            <a:pPr marL="342900" indent="-342900" algn="justLow" fontAlgn="auto">
              <a:spcBef>
                <a:spcPts val="0"/>
              </a:spcBef>
              <a:spcAft>
                <a:spcPts val="0"/>
              </a:spcAft>
              <a:buClr>
                <a:schemeClr val="bg1"/>
              </a:buClr>
              <a:buFont typeface="Wingdings" pitchFamily="2" charset="2"/>
              <a:buChar char="§"/>
              <a:defRPr/>
            </a:pPr>
            <a:r>
              <a:rPr lang="ar-EG" sz="2400" dirty="0">
                <a:solidFill>
                  <a:schemeClr val="bg1"/>
                </a:solidFill>
              </a:rPr>
              <a:t>ابسط اشكال التخزين حيث تسحب الوحدات مباشرة الى مكان التخزين والذى يكون فى نهاية المسار مباشرة.</a:t>
            </a:r>
          </a:p>
          <a:p>
            <a:pPr algn="justLow"/>
            <a:endParaRPr lang="ar-EG" sz="2800" dirty="0"/>
          </a:p>
        </p:txBody>
      </p:sp>
      <p:grpSp>
        <p:nvGrpSpPr>
          <p:cNvPr id="6" name="Group 8"/>
          <p:cNvGrpSpPr/>
          <p:nvPr/>
        </p:nvGrpSpPr>
        <p:grpSpPr>
          <a:xfrm>
            <a:off x="365302" y="4571835"/>
            <a:ext cx="4350714" cy="1922075"/>
            <a:chOff x="365302" y="4505479"/>
            <a:chExt cx="4500500" cy="1988432"/>
          </a:xfrm>
        </p:grpSpPr>
        <p:pic>
          <p:nvPicPr>
            <p:cNvPr id="5" name="Picture 2" descr="D:\working\S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9771" t="55297" r="34512" b="23824"/>
            <a:stretch/>
          </p:blipFill>
          <p:spPr bwMode="auto">
            <a:xfrm>
              <a:off x="365302" y="4505479"/>
              <a:ext cx="1974450" cy="1988432"/>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p:cNvGrpSpPr/>
            <p:nvPr/>
          </p:nvGrpSpPr>
          <p:grpSpPr>
            <a:xfrm>
              <a:off x="2879062" y="4505479"/>
              <a:ext cx="1986740" cy="1988432"/>
              <a:chOff x="2917063" y="2820473"/>
              <a:chExt cx="1616299" cy="1481676"/>
            </a:xfrm>
          </p:grpSpPr>
          <p:pic>
            <p:nvPicPr>
              <p:cNvPr id="1027" name="Picture 3" descr="D:\working\S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90" t="24204" r="65623" b="51865"/>
              <a:stretch/>
            </p:blipFill>
            <p:spPr bwMode="auto">
              <a:xfrm>
                <a:off x="2917063" y="2820473"/>
                <a:ext cx="1616299" cy="1481676"/>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a:off x="2985152" y="2895995"/>
                <a:ext cx="213373" cy="172963"/>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grpSp>
        <p:pic>
          <p:nvPicPr>
            <p:cNvPr id="11" name="Picture 2" descr="D:\working\SWD.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31604" r="63644" b="78308"/>
            <a:stretch/>
          </p:blipFill>
          <p:spPr bwMode="auto">
            <a:xfrm>
              <a:off x="2339752" y="4505479"/>
              <a:ext cx="539310" cy="1988432"/>
            </a:xfrm>
            <a:prstGeom prst="rect">
              <a:avLst/>
            </a:prstGeom>
            <a:noFill/>
            <a:extLst>
              <a:ext uri="{909E8E84-426E-40DD-AFC4-6F175D3DCCD1}">
                <a14:hiddenFill xmlns:a14="http://schemas.microsoft.com/office/drawing/2010/main">
                  <a:solidFill>
                    <a:srgbClr val="FFFFFF"/>
                  </a:solidFill>
                </a14:hiddenFill>
              </a:ext>
            </a:extLst>
          </p:spPr>
        </p:pic>
      </p:grpSp>
      <p:sp>
        <p:nvSpPr>
          <p:cNvPr id="12" name="Rectangle 11"/>
          <p:cNvSpPr/>
          <p:nvPr/>
        </p:nvSpPr>
        <p:spPr>
          <a:xfrm>
            <a:off x="323528" y="1340769"/>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59" y="1988840"/>
            <a:ext cx="4633993" cy="461665"/>
          </a:xfrm>
          <a:prstGeom prst="rect">
            <a:avLst/>
          </a:prstGeom>
          <a:noFill/>
        </p:spPr>
        <p:txBody>
          <a:bodyPr wrap="square" rtlCol="1">
            <a:spAutoFit/>
          </a:bodyPr>
          <a:lstStyle/>
          <a:p>
            <a:pPr marL="342900" indent="-342900">
              <a:buClr>
                <a:schemeClr val="bg1"/>
              </a:buClr>
              <a:buFont typeface="Arial" pitchFamily="34" charset="0"/>
              <a:buChar char="•"/>
            </a:pPr>
            <a:r>
              <a:rPr lang="ar-EG" sz="2400" b="1" dirty="0" smtClean="0">
                <a:solidFill>
                  <a:schemeClr val="bg1"/>
                </a:solidFill>
              </a:rPr>
              <a:t>طرق التخزين المختلفة للقواطيع المتحركة </a:t>
            </a:r>
          </a:p>
        </p:txBody>
      </p:sp>
      <p:sp>
        <p:nvSpPr>
          <p:cNvPr id="3" name="TextBox 2"/>
          <p:cNvSpPr txBox="1"/>
          <p:nvPr/>
        </p:nvSpPr>
        <p:spPr>
          <a:xfrm>
            <a:off x="3851920" y="2564904"/>
            <a:ext cx="5040561" cy="1631216"/>
          </a:xfrm>
          <a:prstGeom prst="rect">
            <a:avLst/>
          </a:prstGeom>
          <a:noFill/>
        </p:spPr>
        <p:txBody>
          <a:bodyPr wrap="square" rtlCol="1">
            <a:spAutoFit/>
          </a:bodyPr>
          <a:lstStyle/>
          <a:p>
            <a:pPr algn="justLow" fontAlgn="auto">
              <a:spcBef>
                <a:spcPts val="0"/>
              </a:spcBef>
              <a:spcAft>
                <a:spcPts val="0"/>
              </a:spcAft>
              <a:buClr>
                <a:srgbClr val="9999FF"/>
              </a:buClr>
              <a:defRPr/>
            </a:pPr>
            <a:r>
              <a:rPr lang="ar-EG" sz="2400" b="1" dirty="0">
                <a:solidFill>
                  <a:srgbClr val="FFFFFF"/>
                </a:solidFill>
              </a:rPr>
              <a:t>2) تخزين جانبى:</a:t>
            </a:r>
          </a:p>
          <a:p>
            <a:pPr algn="justLow" fontAlgn="auto">
              <a:spcBef>
                <a:spcPts val="0"/>
              </a:spcBef>
              <a:spcAft>
                <a:spcPts val="0"/>
              </a:spcAft>
              <a:buClr>
                <a:srgbClr val="9999FF"/>
              </a:buClr>
              <a:defRPr/>
            </a:pPr>
            <a:r>
              <a:rPr lang="ar-EG" sz="2400" dirty="0">
                <a:solidFill>
                  <a:schemeClr val="accent3">
                    <a:lumMod val="20000"/>
                    <a:lumOff val="80000"/>
                  </a:schemeClr>
                </a:solidFill>
              </a:rPr>
              <a:t>وفيه التخزين يكون بعيدا عن مكان القاطوع الاصلى ويصل اليه عن طريق </a:t>
            </a:r>
            <a:r>
              <a:rPr lang="ar-EG" sz="2400" dirty="0" smtClean="0">
                <a:solidFill>
                  <a:schemeClr val="accent3">
                    <a:lumMod val="20000"/>
                    <a:lumOff val="80000"/>
                  </a:schemeClr>
                </a:solidFill>
              </a:rPr>
              <a:t>مســـــارات </a:t>
            </a:r>
            <a:r>
              <a:rPr lang="ar-EG" sz="2400" dirty="0">
                <a:solidFill>
                  <a:schemeClr val="accent3">
                    <a:lumMod val="20000"/>
                    <a:lumOff val="80000"/>
                  </a:schemeClr>
                </a:solidFill>
              </a:rPr>
              <a:t>جانبية.</a:t>
            </a:r>
          </a:p>
          <a:p>
            <a:pPr algn="justLow"/>
            <a:endParaRPr lang="ar-EG" sz="2800" dirty="0"/>
          </a:p>
        </p:txBody>
      </p:sp>
      <p:pic>
        <p:nvPicPr>
          <p:cNvPr id="2050" name="Picture 2"/>
          <p:cNvPicPr>
            <a:picLocks noChangeAspect="1" noChangeArrowheads="1"/>
          </p:cNvPicPr>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rcRect/>
          <a:stretch>
            <a:fillRect/>
          </a:stretch>
        </p:blipFill>
        <p:spPr bwMode="auto">
          <a:xfrm>
            <a:off x="4692013" y="3897052"/>
            <a:ext cx="3504389" cy="2628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7544" y="2196052"/>
            <a:ext cx="3245346" cy="4329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Rectangle 5"/>
          <p:cNvSpPr/>
          <p:nvPr/>
        </p:nvSpPr>
        <p:spPr>
          <a:xfrm>
            <a:off x="323528" y="1340769"/>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11959" y="1988840"/>
            <a:ext cx="4633993" cy="461665"/>
          </a:xfrm>
          <a:prstGeom prst="rect">
            <a:avLst/>
          </a:prstGeom>
          <a:noFill/>
        </p:spPr>
        <p:txBody>
          <a:bodyPr wrap="square" rtlCol="1">
            <a:spAutoFit/>
          </a:bodyPr>
          <a:lstStyle/>
          <a:p>
            <a:pPr marL="342900" indent="-342900">
              <a:buClr>
                <a:schemeClr val="bg1"/>
              </a:buClr>
              <a:buFont typeface="Arial" pitchFamily="34" charset="0"/>
              <a:buChar char="•"/>
            </a:pPr>
            <a:r>
              <a:rPr lang="ar-EG" sz="2400" b="1" dirty="0" smtClean="0">
                <a:solidFill>
                  <a:schemeClr val="bg1"/>
                </a:solidFill>
              </a:rPr>
              <a:t>طرق التخزين المختلفة للقواطيع المتحركة </a:t>
            </a:r>
          </a:p>
        </p:txBody>
      </p:sp>
      <p:sp>
        <p:nvSpPr>
          <p:cNvPr id="3" name="TextBox 2"/>
          <p:cNvSpPr txBox="1"/>
          <p:nvPr/>
        </p:nvSpPr>
        <p:spPr>
          <a:xfrm>
            <a:off x="683568" y="2564904"/>
            <a:ext cx="8208912" cy="1200329"/>
          </a:xfrm>
          <a:prstGeom prst="rect">
            <a:avLst/>
          </a:prstGeom>
          <a:noFill/>
        </p:spPr>
        <p:txBody>
          <a:bodyPr wrap="square" rtlCol="1">
            <a:spAutoFit/>
          </a:bodyPr>
          <a:lstStyle/>
          <a:p>
            <a:pPr algn="justLow" fontAlgn="auto">
              <a:spcBef>
                <a:spcPts val="0"/>
              </a:spcBef>
              <a:spcAft>
                <a:spcPts val="0"/>
              </a:spcAft>
              <a:buClr>
                <a:srgbClr val="9999FF"/>
              </a:buClr>
              <a:defRPr/>
            </a:pPr>
            <a:r>
              <a:rPr lang="ar-EG" sz="2400" b="1" dirty="0">
                <a:solidFill>
                  <a:srgbClr val="FFFFFF"/>
                </a:solidFill>
              </a:rPr>
              <a:t>3) التثبيت بالأرضية:</a:t>
            </a:r>
          </a:p>
          <a:p>
            <a:pPr algn="justLow" fontAlgn="auto">
              <a:spcBef>
                <a:spcPts val="0"/>
              </a:spcBef>
              <a:spcAft>
                <a:spcPts val="0"/>
              </a:spcAft>
              <a:buClr>
                <a:srgbClr val="9999FF"/>
              </a:buClr>
              <a:defRPr/>
            </a:pPr>
            <a:r>
              <a:rPr lang="ar-EG" sz="2400" dirty="0">
                <a:solidFill>
                  <a:schemeClr val="accent3">
                    <a:lumMod val="20000"/>
                    <a:lumOff val="80000"/>
                  </a:schemeClr>
                </a:solidFill>
              </a:rPr>
              <a:t>بواسطة حواجز مثبتة فى فراغ خاص اسفل الرأس ويتم سقوط الجوانب على الأرضية </a:t>
            </a:r>
            <a:r>
              <a:rPr lang="ar-EG" sz="2400" dirty="0" smtClean="0">
                <a:solidFill>
                  <a:schemeClr val="accent3">
                    <a:lumMod val="20000"/>
                    <a:lumOff val="80000"/>
                  </a:schemeClr>
                </a:solidFill>
              </a:rPr>
              <a:t>اتوماتيكيا.</a:t>
            </a:r>
            <a:endParaRPr lang="ar-EG" sz="2800" dirty="0"/>
          </a:p>
        </p:txBody>
      </p:sp>
      <p:pic>
        <p:nvPicPr>
          <p:cNvPr id="5" name="Picture 6"/>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0000" r="719" b="75322"/>
          <a:stretch/>
        </p:blipFill>
        <p:spPr bwMode="auto">
          <a:xfrm>
            <a:off x="683568" y="3817769"/>
            <a:ext cx="7576277" cy="26355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6" name="Straight Arrow Connector 5"/>
          <p:cNvCxnSpPr/>
          <p:nvPr/>
        </p:nvCxnSpPr>
        <p:spPr>
          <a:xfrm>
            <a:off x="4788024" y="4509120"/>
            <a:ext cx="0" cy="1398118"/>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
        <p:nvSpPr>
          <p:cNvPr id="9" name="TextBox 8"/>
          <p:cNvSpPr txBox="1"/>
          <p:nvPr/>
        </p:nvSpPr>
        <p:spPr>
          <a:xfrm>
            <a:off x="4197157" y="5907238"/>
            <a:ext cx="1181734" cy="369332"/>
          </a:xfrm>
          <a:prstGeom prst="rect">
            <a:avLst/>
          </a:prstGeom>
          <a:noFill/>
        </p:spPr>
        <p:txBody>
          <a:bodyPr wrap="none" rtlCol="1">
            <a:spAutoFit/>
          </a:bodyPr>
          <a:lstStyle/>
          <a:p>
            <a:pPr algn="ctr"/>
            <a:r>
              <a:rPr lang="ar-EG" b="1" dirty="0" smtClean="0"/>
              <a:t>اتجاه الحركة </a:t>
            </a:r>
            <a:endParaRPr lang="ar-EG" b="1" dirty="0"/>
          </a:p>
        </p:txBody>
      </p:sp>
      <p:sp>
        <p:nvSpPr>
          <p:cNvPr id="7" name="Rectangle 6"/>
          <p:cNvSpPr/>
          <p:nvPr/>
        </p:nvSpPr>
        <p:spPr>
          <a:xfrm>
            <a:off x="323528" y="1340769"/>
            <a:ext cx="1368152" cy="432047"/>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4431983"/>
          </a:xfrm>
          <a:prstGeom prst="rect">
            <a:avLst/>
          </a:prstGeom>
          <a:noFill/>
        </p:spPr>
        <p:txBody>
          <a:bodyPr wrap="square" rtlCol="1">
            <a:spAutoFit/>
          </a:bodyPr>
          <a:lstStyle/>
          <a:p>
            <a:pPr marL="342900" indent="-342900">
              <a:buFont typeface="Wingdings" pitchFamily="2" charset="2"/>
              <a:buChar char="§"/>
            </a:pPr>
            <a:r>
              <a:rPr lang="ar-EG" sz="2400" b="1" dirty="0" smtClean="0">
                <a:solidFill>
                  <a:schemeClr val="bg1"/>
                </a:solidFill>
              </a:rPr>
              <a:t>أولا:أنواع القواطيع الجبسيه :</a:t>
            </a:r>
          </a:p>
          <a:p>
            <a:pPr marL="342900" indent="-342900">
              <a:buFont typeface="Wingdings" pitchFamily="2" charset="2"/>
              <a:buChar char="§"/>
            </a:pPr>
            <a:endParaRPr lang="ar-EG" sz="1200" b="1" dirty="0" smtClean="0">
              <a:solidFill>
                <a:schemeClr val="bg1"/>
              </a:solidFill>
            </a:endParaRPr>
          </a:p>
          <a:p>
            <a:pPr marL="457200" indent="-457200">
              <a:buFont typeface="+mj-lt"/>
              <a:buAutoNum type="arabicPeriod"/>
            </a:pPr>
            <a:r>
              <a:rPr lang="ar-EG" sz="2200" b="1" dirty="0" smtClean="0">
                <a:solidFill>
                  <a:schemeClr val="bg1"/>
                </a:solidFill>
              </a:rPr>
              <a:t>القواطيع الجبسية على شاسيه من الصاج المجلفن.</a:t>
            </a:r>
          </a:p>
          <a:p>
            <a:pPr marL="457200" indent="-457200">
              <a:buFont typeface="+mj-lt"/>
              <a:buAutoNum type="arabicPeriod"/>
            </a:pPr>
            <a:endParaRPr lang="ar-EG" sz="800" b="1" dirty="0" smtClean="0">
              <a:solidFill>
                <a:schemeClr val="bg1"/>
              </a:solidFill>
            </a:endParaRPr>
          </a:p>
          <a:p>
            <a:pPr marL="457200" indent="-457200">
              <a:buFont typeface="+mj-lt"/>
              <a:buAutoNum type="arabicPeriod"/>
            </a:pPr>
            <a:r>
              <a:rPr lang="ar-EG" sz="2200" b="1" dirty="0" smtClean="0">
                <a:solidFill>
                  <a:schemeClr val="bg1"/>
                </a:solidFill>
              </a:rPr>
              <a:t>القواطيع الجبسية على شاسيه من الألمونيوم.</a:t>
            </a:r>
          </a:p>
          <a:p>
            <a:pPr marL="342900" indent="-342900">
              <a:buFont typeface="Wingdings" pitchFamily="2" charset="2"/>
              <a:buChar char="§"/>
            </a:pPr>
            <a:endParaRPr lang="ar-EG" sz="2400" b="1" dirty="0" smtClean="0">
              <a:solidFill>
                <a:schemeClr val="bg1"/>
              </a:solidFill>
            </a:endParaRPr>
          </a:p>
          <a:p>
            <a:pPr marL="342900" indent="-342900">
              <a:buFont typeface="Wingdings" pitchFamily="2" charset="2"/>
              <a:buChar char="§"/>
            </a:pPr>
            <a:r>
              <a:rPr lang="ar-EG" sz="2400" b="1" dirty="0" smtClean="0">
                <a:solidFill>
                  <a:schemeClr val="bg1"/>
                </a:solidFill>
              </a:rPr>
              <a:t>ثانيا: أنواع الألواح الجبسيه:</a:t>
            </a:r>
          </a:p>
          <a:p>
            <a:pPr marL="342900" indent="-342900">
              <a:buFont typeface="Wingdings" pitchFamily="2" charset="2"/>
              <a:buChar char="§"/>
            </a:pPr>
            <a:endParaRPr lang="ar-EG" sz="1200" b="1" dirty="0" smtClean="0">
              <a:solidFill>
                <a:schemeClr val="bg1"/>
              </a:solidFill>
            </a:endParaRPr>
          </a:p>
          <a:p>
            <a:pPr marL="457200" indent="-457200">
              <a:buFont typeface="+mj-lt"/>
              <a:buAutoNum type="arabicPeriod"/>
            </a:pPr>
            <a:r>
              <a:rPr lang="ar-EG" sz="2200" b="1" dirty="0" smtClean="0">
                <a:solidFill>
                  <a:schemeClr val="bg1"/>
                </a:solidFill>
              </a:rPr>
              <a:t>الألواح الجبسيه العاديه.</a:t>
            </a:r>
          </a:p>
          <a:p>
            <a:pPr marL="342900" indent="-342900">
              <a:buFont typeface="+mj-lt"/>
              <a:buAutoNum type="arabicPeriod"/>
            </a:pPr>
            <a:endParaRPr lang="ar-EG" sz="800" b="1" dirty="0" smtClean="0">
              <a:solidFill>
                <a:schemeClr val="bg1"/>
              </a:solidFill>
            </a:endParaRPr>
          </a:p>
          <a:p>
            <a:pPr marL="457200" indent="-457200">
              <a:buFont typeface="+mj-lt"/>
              <a:buAutoNum type="arabicPeriod"/>
            </a:pPr>
            <a:r>
              <a:rPr lang="ar-EG" sz="2200" b="1" dirty="0" smtClean="0">
                <a:solidFill>
                  <a:schemeClr val="bg1"/>
                </a:solidFill>
              </a:rPr>
              <a:t>الألواح الجبسيه المقاومه للحريق.</a:t>
            </a:r>
          </a:p>
          <a:p>
            <a:pPr marL="342900" indent="-342900">
              <a:buFont typeface="+mj-lt"/>
              <a:buAutoNum type="arabicPeriod"/>
            </a:pPr>
            <a:endParaRPr lang="ar-EG" sz="800" b="1" dirty="0" smtClean="0">
              <a:solidFill>
                <a:schemeClr val="bg1"/>
              </a:solidFill>
            </a:endParaRPr>
          </a:p>
          <a:p>
            <a:pPr marL="457200" indent="-457200">
              <a:buFont typeface="+mj-lt"/>
              <a:buAutoNum type="arabicPeriod"/>
            </a:pPr>
            <a:r>
              <a:rPr lang="ar-EG" sz="2200" b="1" dirty="0" smtClean="0">
                <a:solidFill>
                  <a:schemeClr val="bg1"/>
                </a:solidFill>
              </a:rPr>
              <a:t>الألواح الجبسيه المقاومه للحريق و الرطوبه. </a:t>
            </a: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sp>
        <p:nvSpPr>
          <p:cNvPr id="5" name="Rectangle 4"/>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6" name="Rectangle 5"/>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2132856"/>
            <a:ext cx="8407153" cy="2369880"/>
          </a:xfrm>
          <a:prstGeom prst="rect">
            <a:avLst/>
          </a:prstGeom>
          <a:noFill/>
        </p:spPr>
        <p:txBody>
          <a:bodyPr wrap="square" rtlCol="1">
            <a:spAutoFit/>
          </a:bodyPr>
          <a:lstStyle/>
          <a:p>
            <a:pPr marL="457200" indent="-457200"/>
            <a:r>
              <a:rPr lang="ar-EG" sz="2400" b="1" dirty="0" smtClean="0">
                <a:solidFill>
                  <a:schemeClr val="bg1"/>
                </a:solidFill>
              </a:rPr>
              <a:t>1-1-القواطيع الجبسية على شاسيه من الصاج المجلفن:</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تتكون من شاسيه معدني( الصاج المجلفن) يثبت علية ألواح من الجبس من الوجهين مكونة الحائط.</a:t>
            </a:r>
          </a:p>
          <a:p>
            <a:pPr marL="457200" indent="-457200">
              <a:buFont typeface="Arial" pitchFamily="34" charset="0"/>
              <a:buChar char="•"/>
            </a:pPr>
            <a:endParaRPr lang="ar-EG" sz="800" b="1" dirty="0" smtClean="0">
              <a:solidFill>
                <a:schemeClr val="bg1"/>
              </a:solidFill>
            </a:endParaRPr>
          </a:p>
          <a:p>
            <a:pPr marL="457200" indent="-457200">
              <a:buFont typeface="Arial" pitchFamily="34" charset="0"/>
              <a:buChar char="•"/>
            </a:pPr>
            <a:r>
              <a:rPr lang="ar-EG" sz="2200" b="1" dirty="0" smtClean="0">
                <a:solidFill>
                  <a:schemeClr val="bg1"/>
                </a:solidFill>
              </a:rPr>
              <a:t>يعطي للمكان اتساع وتقليل للأحمال على المبنى نظراً لخفة وزنها عكس الطوب.</a:t>
            </a:r>
          </a:p>
          <a:p>
            <a:pPr marL="457200" indent="-457200">
              <a:buFont typeface="+mj-lt"/>
              <a:buAutoNum type="arabicPeriod"/>
            </a:pPr>
            <a:endParaRPr lang="ar-EG" sz="2200" b="1" dirty="0" smtClean="0">
              <a:solidFill>
                <a:schemeClr val="bg1"/>
              </a:solidFill>
            </a:endParaRPr>
          </a:p>
          <a:p>
            <a:pPr marL="457200" indent="-457200">
              <a:buFont typeface="+mj-lt"/>
              <a:buAutoNum type="arabicPeriod"/>
            </a:pPr>
            <a:endParaRPr lang="ar-EG" sz="2000" b="1" dirty="0">
              <a:solidFill>
                <a:schemeClr val="bg1"/>
              </a:solidFill>
            </a:endParaRPr>
          </a:p>
        </p:txBody>
      </p:sp>
      <p:grpSp>
        <p:nvGrpSpPr>
          <p:cNvPr id="14" name="Group 13"/>
          <p:cNvGrpSpPr/>
          <p:nvPr/>
        </p:nvGrpSpPr>
        <p:grpSpPr>
          <a:xfrm>
            <a:off x="5220072" y="3959943"/>
            <a:ext cx="3312368" cy="2755003"/>
            <a:chOff x="5004048" y="3959943"/>
            <a:chExt cx="3312368" cy="2755003"/>
          </a:xfrm>
        </p:grpSpPr>
        <p:pic>
          <p:nvPicPr>
            <p:cNvPr id="3074" name="Picture 2" descr="C:\Users\Admin\Desktop\Drywall.jpg"/>
            <p:cNvPicPr>
              <a:picLocks noChangeAspect="1" noChangeArrowheads="1"/>
            </p:cNvPicPr>
            <p:nvPr/>
          </p:nvPicPr>
          <p:blipFill>
            <a:blip r:embed="rId2" cstate="print"/>
            <a:srcRect/>
            <a:stretch>
              <a:fillRect/>
            </a:stretch>
          </p:blipFill>
          <p:spPr bwMode="auto">
            <a:xfrm>
              <a:off x="5004048" y="3959943"/>
              <a:ext cx="3312368" cy="2494584"/>
            </a:xfrm>
            <a:prstGeom prst="rect">
              <a:avLst/>
            </a:prstGeom>
            <a:noFill/>
          </p:spPr>
        </p:pic>
        <p:sp>
          <p:nvSpPr>
            <p:cNvPr id="12" name="TextBox 11"/>
            <p:cNvSpPr txBox="1"/>
            <p:nvPr/>
          </p:nvSpPr>
          <p:spPr>
            <a:xfrm>
              <a:off x="5004048" y="6453336"/>
              <a:ext cx="3312368" cy="261610"/>
            </a:xfrm>
            <a:prstGeom prst="rect">
              <a:avLst/>
            </a:prstGeom>
            <a:noFill/>
          </p:spPr>
          <p:txBody>
            <a:bodyPr wrap="square" rtlCol="1">
              <a:spAutoFit/>
            </a:bodyPr>
            <a:lstStyle/>
            <a:p>
              <a:pPr algn="ctr"/>
              <a:r>
                <a:rPr lang="ar-EG" sz="1100" dirty="0" smtClean="0">
                  <a:solidFill>
                    <a:schemeClr val="bg1"/>
                  </a:solidFill>
                </a:rPr>
                <a:t>مراحل تركيب القواطيع الجسيه</a:t>
              </a:r>
              <a:endParaRPr lang="ar-EG" sz="1100" dirty="0">
                <a:solidFill>
                  <a:schemeClr val="bg1"/>
                </a:solidFill>
              </a:endParaRPr>
            </a:p>
          </p:txBody>
        </p:sp>
      </p:grpSp>
      <p:grpSp>
        <p:nvGrpSpPr>
          <p:cNvPr id="16" name="Group 15"/>
          <p:cNvGrpSpPr/>
          <p:nvPr/>
        </p:nvGrpSpPr>
        <p:grpSpPr>
          <a:xfrm>
            <a:off x="467544" y="4005064"/>
            <a:ext cx="4464496" cy="2709882"/>
            <a:chOff x="467544" y="4005064"/>
            <a:chExt cx="4464496" cy="2709882"/>
          </a:xfrm>
        </p:grpSpPr>
        <p:pic>
          <p:nvPicPr>
            <p:cNvPr id="3075" name="Picture 3" descr="C:\Users\Admin\Desktop\drydwall-4.jpg"/>
            <p:cNvPicPr>
              <a:picLocks noChangeAspect="1" noChangeArrowheads="1"/>
            </p:cNvPicPr>
            <p:nvPr/>
          </p:nvPicPr>
          <p:blipFill>
            <a:blip r:embed="rId3" cstate="print"/>
            <a:srcRect l="3306" t="2032" r="3307" b="50000"/>
            <a:stretch>
              <a:fillRect/>
            </a:stretch>
          </p:blipFill>
          <p:spPr bwMode="auto">
            <a:xfrm>
              <a:off x="498266" y="4005064"/>
              <a:ext cx="4433774" cy="2491730"/>
            </a:xfrm>
            <a:prstGeom prst="rect">
              <a:avLst/>
            </a:prstGeom>
            <a:noFill/>
          </p:spPr>
        </p:pic>
        <p:sp>
          <p:nvSpPr>
            <p:cNvPr id="15" name="TextBox 14"/>
            <p:cNvSpPr txBox="1"/>
            <p:nvPr/>
          </p:nvSpPr>
          <p:spPr>
            <a:xfrm>
              <a:off x="467544" y="6453336"/>
              <a:ext cx="4464496" cy="261610"/>
            </a:xfrm>
            <a:prstGeom prst="rect">
              <a:avLst/>
            </a:prstGeom>
            <a:noFill/>
          </p:spPr>
          <p:txBody>
            <a:bodyPr wrap="square" rtlCol="1">
              <a:spAutoFit/>
            </a:bodyPr>
            <a:lstStyle/>
            <a:p>
              <a:pPr algn="ctr"/>
              <a:r>
                <a:rPr lang="ar-EG" sz="1100" dirty="0" smtClean="0">
                  <a:solidFill>
                    <a:schemeClr val="bg1"/>
                  </a:solidFill>
                </a:rPr>
                <a:t>يوضح الشاسيه المعدني</a:t>
              </a:r>
              <a:endParaRPr lang="ar-EG" sz="1100" dirty="0">
                <a:solidFill>
                  <a:schemeClr val="bg1"/>
                </a:solidFill>
              </a:endParaRPr>
            </a:p>
          </p:txBody>
        </p:sp>
      </p:grpSp>
      <p:sp>
        <p:nvSpPr>
          <p:cNvPr id="11" name="Rectangle 10"/>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3" name="Rectangle 12"/>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extBox 13"/>
          <p:cNvSpPr txBox="1"/>
          <p:nvPr/>
        </p:nvSpPr>
        <p:spPr>
          <a:xfrm>
            <a:off x="4283968" y="5661248"/>
            <a:ext cx="2808312" cy="369332"/>
          </a:xfrm>
          <a:prstGeom prst="rect">
            <a:avLst/>
          </a:prstGeom>
          <a:solidFill>
            <a:srgbClr val="FFFFFF">
              <a:alpha val="50196"/>
            </a:srgbClr>
          </a:solidFill>
          <a:ln>
            <a:solidFill>
              <a:schemeClr val="tx1"/>
            </a:solidFill>
          </a:ln>
        </p:spPr>
        <p:txBody>
          <a:bodyPr wrap="square" rtlCol="1">
            <a:spAutoFit/>
          </a:bodyPr>
          <a:lstStyle/>
          <a:p>
            <a:pPr marL="457200" indent="-457200" algn="ctr"/>
            <a:r>
              <a:rPr lang="ar-EG" b="1" dirty="0" smtClean="0"/>
              <a:t>9 مم متوسط كثافة اللوح الجبسي </a:t>
            </a:r>
          </a:p>
        </p:txBody>
      </p:sp>
      <p:sp>
        <p:nvSpPr>
          <p:cNvPr id="13" name="TextBox 12"/>
          <p:cNvSpPr txBox="1"/>
          <p:nvPr/>
        </p:nvSpPr>
        <p:spPr>
          <a:xfrm>
            <a:off x="4283968" y="3284984"/>
            <a:ext cx="3960440" cy="646331"/>
          </a:xfrm>
          <a:prstGeom prst="rect">
            <a:avLst/>
          </a:prstGeom>
          <a:solidFill>
            <a:srgbClr val="FFFFFF">
              <a:alpha val="47843"/>
            </a:srgbClr>
          </a:solidFill>
          <a:ln>
            <a:solidFill>
              <a:schemeClr val="tx1"/>
            </a:solidFill>
          </a:ln>
        </p:spPr>
        <p:txBody>
          <a:bodyPr wrap="square" rtlCol="1">
            <a:spAutoFit/>
          </a:bodyPr>
          <a:lstStyle/>
          <a:p>
            <a:pPr marL="457200" indent="-457200" algn="ctr"/>
            <a:r>
              <a:rPr lang="ar-EG" b="1" dirty="0" smtClean="0"/>
              <a:t>سمك الجزء الرأسي </a:t>
            </a:r>
            <a:r>
              <a:rPr lang="en-US" b="1" dirty="0" smtClean="0"/>
              <a:t>(stud)</a:t>
            </a:r>
            <a:r>
              <a:rPr lang="ar-EG" b="1" dirty="0" smtClean="0"/>
              <a:t>51 مم اذا كان المسافه بينهم 600 مم</a:t>
            </a:r>
          </a:p>
        </p:txBody>
      </p:sp>
      <p:sp>
        <p:nvSpPr>
          <p:cNvPr id="11" name="TextBox 10"/>
          <p:cNvSpPr txBox="1"/>
          <p:nvPr/>
        </p:nvSpPr>
        <p:spPr>
          <a:xfrm>
            <a:off x="4283968" y="4797152"/>
            <a:ext cx="4320480" cy="369332"/>
          </a:xfrm>
          <a:prstGeom prst="rect">
            <a:avLst/>
          </a:prstGeom>
          <a:solidFill>
            <a:srgbClr val="FFFFFF">
              <a:alpha val="50196"/>
            </a:srgbClr>
          </a:solidFill>
          <a:ln>
            <a:solidFill>
              <a:schemeClr val="tx1"/>
            </a:solidFill>
          </a:ln>
        </p:spPr>
        <p:txBody>
          <a:bodyPr wrap="square" rtlCol="1">
            <a:spAutoFit/>
          </a:bodyPr>
          <a:lstStyle/>
          <a:p>
            <a:pPr marL="457200" indent="-457200" algn="ctr"/>
            <a:r>
              <a:rPr lang="ar-EG" b="1" dirty="0" smtClean="0"/>
              <a:t>لا تزيد المسافة بين مسامير تثبيت الألواح عن 400 مم </a:t>
            </a:r>
          </a:p>
        </p:txBody>
      </p:sp>
      <p:sp>
        <p:nvSpPr>
          <p:cNvPr id="2" name="TextBox 1"/>
          <p:cNvSpPr txBox="1"/>
          <p:nvPr/>
        </p:nvSpPr>
        <p:spPr>
          <a:xfrm>
            <a:off x="323528" y="2132856"/>
            <a:ext cx="8407153" cy="461665"/>
          </a:xfrm>
          <a:prstGeom prst="rect">
            <a:avLst/>
          </a:prstGeom>
          <a:noFill/>
        </p:spPr>
        <p:txBody>
          <a:bodyPr wrap="square" rtlCol="1">
            <a:spAutoFit/>
          </a:bodyPr>
          <a:lstStyle/>
          <a:p>
            <a:pPr marL="457200" indent="-457200"/>
            <a:r>
              <a:rPr lang="ar-EG" sz="2400" b="1" dirty="0" smtClean="0">
                <a:solidFill>
                  <a:schemeClr val="bg1"/>
                </a:solidFill>
              </a:rPr>
              <a:t>1-1-القواطيع الجبسية على شاسيه من الصاج المجلفن:</a:t>
            </a:r>
          </a:p>
        </p:txBody>
      </p:sp>
      <p:pic>
        <p:nvPicPr>
          <p:cNvPr id="4098" name="Picture 2" descr="C:\Users\Admin\Desktop\7.jpg"/>
          <p:cNvPicPr>
            <a:picLocks noChangeAspect="1" noChangeArrowheads="1"/>
          </p:cNvPicPr>
          <p:nvPr/>
        </p:nvPicPr>
        <p:blipFill>
          <a:blip r:embed="rId2" cstate="print"/>
          <a:srcRect l="2751" t="9317" r="54725"/>
          <a:stretch>
            <a:fillRect/>
          </a:stretch>
        </p:blipFill>
        <p:spPr bwMode="auto">
          <a:xfrm>
            <a:off x="755576" y="2631638"/>
            <a:ext cx="3600400" cy="3864079"/>
          </a:xfrm>
          <a:prstGeom prst="rect">
            <a:avLst/>
          </a:prstGeom>
          <a:noFill/>
        </p:spPr>
      </p:pic>
      <p:sp>
        <p:nvSpPr>
          <p:cNvPr id="16" name="TextBox 15"/>
          <p:cNvSpPr txBox="1"/>
          <p:nvPr/>
        </p:nvSpPr>
        <p:spPr>
          <a:xfrm>
            <a:off x="755576" y="6453336"/>
            <a:ext cx="3600400" cy="261610"/>
          </a:xfrm>
          <a:prstGeom prst="rect">
            <a:avLst/>
          </a:prstGeom>
          <a:noFill/>
        </p:spPr>
        <p:txBody>
          <a:bodyPr wrap="square" rtlCol="1">
            <a:spAutoFit/>
          </a:bodyPr>
          <a:lstStyle/>
          <a:p>
            <a:pPr algn="ctr"/>
            <a:r>
              <a:rPr lang="ar-EG" sz="1100" dirty="0" smtClean="0">
                <a:solidFill>
                  <a:schemeClr val="bg1"/>
                </a:solidFill>
              </a:rPr>
              <a:t>يوضح القواطيع الجبسيه</a:t>
            </a:r>
            <a:endParaRPr lang="ar-EG" sz="1100" dirty="0">
              <a:solidFill>
                <a:schemeClr val="bg1"/>
              </a:solidFill>
            </a:endParaRPr>
          </a:p>
        </p:txBody>
      </p:sp>
      <p:sp>
        <p:nvSpPr>
          <p:cNvPr id="10" name="Rectangle 9"/>
          <p:cNvSpPr/>
          <p:nvPr/>
        </p:nvSpPr>
        <p:spPr>
          <a:xfrm>
            <a:off x="6300192" y="1268760"/>
            <a:ext cx="1368152" cy="432048"/>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
        <p:nvSpPr>
          <p:cNvPr id="12" name="Rectangle 11"/>
          <p:cNvSpPr/>
          <p:nvPr/>
        </p:nvSpPr>
        <p:spPr>
          <a:xfrm>
            <a:off x="5940152" y="805328"/>
            <a:ext cx="1368152" cy="391424"/>
          </a:xfrm>
          <a:prstGeom prst="rect">
            <a:avLst/>
          </a:prstGeom>
          <a:solidFill>
            <a:schemeClr val="accent6">
              <a:lumMod val="20000"/>
              <a:lumOff val="80000"/>
              <a:alpha val="47000"/>
            </a:schemeClr>
          </a:solid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ctr"/>
            <a:endParaRPr lang="ar-EG"/>
          </a:p>
        </p:txBody>
      </p:sp>
    </p:spTree>
    <p:extLst>
      <p:ext uri="{BB962C8B-B14F-4D97-AF65-F5344CB8AC3E}">
        <p14:creationId xmlns:p14="http://schemas.microsoft.com/office/powerpoint/2010/main" val="1724297473"/>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909</TotalTime>
  <Words>2179</Words>
  <Application>Microsoft Office PowerPoint</Application>
  <PresentationFormat>On-screen Show (4:3)</PresentationFormat>
  <Paragraphs>476</Paragraphs>
  <Slides>65</Slides>
  <Notes>11</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65</vt:i4>
      </vt:variant>
    </vt:vector>
  </HeadingPairs>
  <TitlesOfParts>
    <vt:vector size="67" baseType="lpstr">
      <vt:lpstr>Office Theme</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Computer</dc:creator>
  <cp:lastModifiedBy>Nasser56</cp:lastModifiedBy>
  <cp:revision>111</cp:revision>
  <dcterms:created xsi:type="dcterms:W3CDTF">2012-02-28T21:09:40Z</dcterms:created>
  <dcterms:modified xsi:type="dcterms:W3CDTF">2012-05-20T17:40:10Z</dcterms:modified>
</cp:coreProperties>
</file>