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6" r:id="rId2"/>
    <p:sldId id="257" r:id="rId3"/>
    <p:sldId id="258" r:id="rId4"/>
    <p:sldId id="268" r:id="rId5"/>
    <p:sldId id="270" r:id="rId6"/>
    <p:sldId id="283" r:id="rId7"/>
    <p:sldId id="263" r:id="rId8"/>
    <p:sldId id="299" r:id="rId9"/>
    <p:sldId id="300" r:id="rId10"/>
    <p:sldId id="285" r:id="rId11"/>
    <p:sldId id="286" r:id="rId12"/>
    <p:sldId id="287" r:id="rId13"/>
    <p:sldId id="273" r:id="rId14"/>
    <p:sldId id="274" r:id="rId15"/>
    <p:sldId id="275" r:id="rId16"/>
    <p:sldId id="265" r:id="rId17"/>
    <p:sldId id="301" r:id="rId18"/>
    <p:sldId id="276" r:id="rId19"/>
    <p:sldId id="277" r:id="rId20"/>
    <p:sldId id="278" r:id="rId21"/>
    <p:sldId id="302" r:id="rId22"/>
    <p:sldId id="303" r:id="rId23"/>
    <p:sldId id="304" r:id="rId24"/>
    <p:sldId id="305" r:id="rId25"/>
    <p:sldId id="279" r:id="rId26"/>
    <p:sldId id="288" r:id="rId27"/>
    <p:sldId id="289" r:id="rId28"/>
    <p:sldId id="290" r:id="rId29"/>
    <p:sldId id="291" r:id="rId30"/>
    <p:sldId id="292" r:id="rId31"/>
    <p:sldId id="293" r:id="rId32"/>
    <p:sldId id="294" r:id="rId33"/>
    <p:sldId id="295" r:id="rId34"/>
    <p:sldId id="296" r:id="rId35"/>
    <p:sldId id="297" r:id="rId36"/>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960"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19" name="Footer Placeholder 18"/>
          <p:cNvSpPr>
            <a:spLocks noGrp="1"/>
          </p:cNvSpPr>
          <p:nvPr>
            <p:ph type="ftr" sz="quarter" idx="11"/>
          </p:nvPr>
        </p:nvSpPr>
        <p:spPr/>
        <p:txBody>
          <a:bodyPr/>
          <a:lstStyle/>
          <a:p>
            <a:endParaRPr lang="ar-EG"/>
          </a:p>
        </p:txBody>
      </p:sp>
      <p:sp>
        <p:nvSpPr>
          <p:cNvPr id="27" name="Slide Number Placeholder 26"/>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9F20F00C-538E-4D06-ABE6-5039B3B1D5F5}" type="slidenum">
              <a:rPr lang="ar-EG" smtClean="0"/>
              <a:pPr/>
              <a:t>‹#›</a:t>
            </a:fld>
            <a:endParaRPr lang="ar-EG"/>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C33C560-3CD6-4E8D-8E32-A739355ABE36}" type="datetimeFigureOut">
              <a:rPr lang="ar-EG" smtClean="0"/>
              <a:pPr/>
              <a:t>07/04/1435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a:xfrm>
            <a:off x="8077200" y="6356350"/>
            <a:ext cx="609600" cy="365125"/>
          </a:xfrm>
        </p:spPr>
        <p:txBody>
          <a:bodyPr/>
          <a:lstStyle/>
          <a:p>
            <a:fld id="{9F20F00C-538E-4D06-ABE6-5039B3B1D5F5}" type="slidenum">
              <a:rPr lang="ar-EG" smtClean="0"/>
              <a:pPr/>
              <a:t>‹#›</a:t>
            </a:fld>
            <a:endParaRPr lang="ar-E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C33C560-3CD6-4E8D-8E32-A739355ABE36}" type="datetimeFigureOut">
              <a:rPr lang="ar-EG" smtClean="0"/>
              <a:pPr/>
              <a:t>07/04/1435</a:t>
            </a:fld>
            <a:endParaRPr lang="ar-E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E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F20F00C-538E-4D06-ABE6-5039B3B1D5F5}" type="slidenum">
              <a:rPr lang="ar-EG" smtClean="0"/>
              <a:pPr/>
              <a:t>‹#›</a:t>
            </a:fld>
            <a:endParaRPr lang="ar-E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eg/url?sa=i&amp;source=images&amp;cd=&amp;cad=rja&amp;docid=OSIbS3c6CL1c7M&amp;tbnid=DK2JOLE9KUwc5M:&amp;ved=0CAgQjRwwADhD&amp;url=http://www.sherwin-williams.com/property-facility-managers/floorcovering/education/care/sw-art-pro-flcov-care-vinyl.html&amp;ei=0GiQUaGWLIrLtQaI9YCgDA&amp;psig=AFQjCNEhD6guc_nGUTzDXZlJZErBICvhug&amp;ust=1368504912760188"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lowes.com/pd_279913-61-00309124B_0__?productId=3307990"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eg/url?sa=i&amp;source=images&amp;cd=&amp;cad=rja&amp;docid=EcKpkxvFxzhlrM&amp;tbnid=vqtH13vhGHGb7M:&amp;ved=0CAgQjRwwADgL&amp;url=http://www.nyflooringinc.com/vinyl-flooring/&amp;ei=72WQUZruJMKNtAb9zoC4DA&amp;psig=AFQjCNG0V9Iqgi0j69Hh2CQMPZci-bTEvQ&amp;ust=1368504175641286"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2976" y="214290"/>
            <a:ext cx="7772400" cy="1470025"/>
          </a:xfrm>
        </p:spPr>
        <p:txBody>
          <a:bodyPr/>
          <a:lstStyle/>
          <a:p>
            <a:r>
              <a:rPr lang="ar-EG" u="sng" dirty="0" smtClean="0"/>
              <a:t>ارضيات الفينيل :</a:t>
            </a:r>
            <a:endParaRPr lang="ar-EG" u="sng" dirty="0"/>
          </a:p>
        </p:txBody>
      </p:sp>
      <p:sp>
        <p:nvSpPr>
          <p:cNvPr id="3" name="Subtitle 2"/>
          <p:cNvSpPr>
            <a:spLocks noGrp="1"/>
          </p:cNvSpPr>
          <p:nvPr>
            <p:ph type="subTitle" idx="1"/>
          </p:nvPr>
        </p:nvSpPr>
        <p:spPr>
          <a:xfrm>
            <a:off x="357158" y="1857364"/>
            <a:ext cx="8401064" cy="4714908"/>
          </a:xfrm>
        </p:spPr>
        <p:txBody>
          <a:bodyPr>
            <a:normAutofit fontScale="92500" lnSpcReduction="10000"/>
          </a:bodyPr>
          <a:lstStyle/>
          <a:p>
            <a:r>
              <a:rPr lang="ar-EG" sz="3000" dirty="0" smtClean="0">
                <a:solidFill>
                  <a:schemeClr val="tx2">
                    <a:lumMod val="50000"/>
                  </a:schemeClr>
                </a:solidFill>
              </a:rPr>
              <a:t>هذه الارضيات عبارة عن خليط من الفينيل والاسبست وخام البى فى سى </a:t>
            </a:r>
            <a:r>
              <a:rPr lang="en-US" sz="3000" dirty="0" smtClean="0">
                <a:solidFill>
                  <a:schemeClr val="tx2">
                    <a:lumMod val="50000"/>
                  </a:schemeClr>
                </a:solidFill>
              </a:rPr>
              <a:t>(</a:t>
            </a:r>
            <a:r>
              <a:rPr lang="en-US" sz="3000" dirty="0" err="1" smtClean="0">
                <a:solidFill>
                  <a:schemeClr val="tx2">
                    <a:lumMod val="50000"/>
                  </a:schemeClr>
                </a:solidFill>
              </a:rPr>
              <a:t>p.v.c</a:t>
            </a:r>
            <a:r>
              <a:rPr lang="en-US" sz="3000" dirty="0" smtClean="0">
                <a:solidFill>
                  <a:schemeClr val="tx2">
                    <a:lumMod val="50000"/>
                  </a:schemeClr>
                </a:solidFill>
              </a:rPr>
              <a:t>) </a:t>
            </a:r>
            <a:r>
              <a:rPr lang="ar-EG" sz="3000" dirty="0" smtClean="0">
                <a:solidFill>
                  <a:schemeClr val="tx2">
                    <a:lumMod val="50000"/>
                  </a:schemeClr>
                </a:solidFill>
              </a:rPr>
              <a:t>التى تشكل نسبة من 25-30% من الخليط وقد ترتفع هذة النسبة الى 60% حسب نوع ومواصفات الارضية المراد انتاجها وهذا النوع يتكون من جزئين:</a:t>
            </a:r>
          </a:p>
          <a:p>
            <a:r>
              <a:rPr lang="ar-EG" sz="3200" b="1" dirty="0" smtClean="0">
                <a:solidFill>
                  <a:schemeClr val="tx2">
                    <a:lumMod val="50000"/>
                  </a:schemeClr>
                </a:solidFill>
              </a:rPr>
              <a:t>الجزء الاول: الوجه : </a:t>
            </a:r>
            <a:r>
              <a:rPr lang="ar-EG" sz="3200" dirty="0" smtClean="0">
                <a:solidFill>
                  <a:schemeClr val="tx2">
                    <a:lumMod val="50000"/>
                  </a:schemeClr>
                </a:solidFill>
              </a:rPr>
              <a:t>وهو خليط من الفينيل والاسبست وخامة البى فى سى بنفس النسب المذكورة </a:t>
            </a:r>
            <a:br>
              <a:rPr lang="ar-EG" sz="3200" dirty="0" smtClean="0">
                <a:solidFill>
                  <a:schemeClr val="tx2">
                    <a:lumMod val="50000"/>
                  </a:schemeClr>
                </a:solidFill>
              </a:rPr>
            </a:br>
            <a:r>
              <a:rPr lang="ar-EG" sz="3200" b="1" dirty="0" smtClean="0">
                <a:solidFill>
                  <a:schemeClr val="tx2">
                    <a:lumMod val="50000"/>
                  </a:schemeClr>
                </a:solidFill>
              </a:rPr>
              <a:t>الجزء التانى : الظهر : </a:t>
            </a:r>
            <a:r>
              <a:rPr lang="ar-EG" sz="3200" dirty="0" smtClean="0">
                <a:solidFill>
                  <a:schemeClr val="tx2">
                    <a:lumMod val="50000"/>
                  </a:schemeClr>
                </a:solidFill>
              </a:rPr>
              <a:t>وهو اما من الفلين او البلاستيك او اللباد او القماش .</a:t>
            </a:r>
            <a:endParaRPr lang="ar-EG" sz="3200" b="1" dirty="0" smtClean="0">
              <a:solidFill>
                <a:schemeClr val="tx2">
                  <a:lumMod val="50000"/>
                </a:schemeClr>
              </a:solidFill>
            </a:endParaRPr>
          </a:p>
          <a:p>
            <a:r>
              <a:rPr lang="ar-EG" sz="3200" dirty="0" smtClean="0">
                <a:solidFill>
                  <a:schemeClr val="tx2">
                    <a:lumMod val="50000"/>
                  </a:schemeClr>
                </a:solidFill>
              </a:rPr>
              <a:t>كما ان هناك نوع اخر من ارضيات الفينيل عبارة عن خليط دقيق وتاعم من الفينيل والبلاستيك والصمغ , تتخله انسجة معدنية لتقوية الارضية .</a:t>
            </a:r>
          </a:p>
          <a:p>
            <a:endParaRPr lang="ar-EG"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428604"/>
            <a:ext cx="8229600" cy="1143000"/>
          </a:xfrm>
        </p:spPr>
        <p:txBody>
          <a:bodyPr>
            <a:normAutofit/>
          </a:bodyPr>
          <a:lstStyle/>
          <a:p>
            <a:pPr algn="r"/>
            <a:r>
              <a:rPr lang="ar-EG" sz="3600" b="1" u="sng" dirty="0" smtClean="0">
                <a:solidFill>
                  <a:schemeClr val="accent2">
                    <a:lumMod val="75000"/>
                  </a:schemeClr>
                </a:solidFill>
              </a:rPr>
              <a:t>استبدال بلاطات الفينيل: </a:t>
            </a:r>
            <a:endParaRPr lang="ar-EG" sz="3600" b="1" u="sng" dirty="0">
              <a:solidFill>
                <a:schemeClr val="accent2">
                  <a:lumMod val="75000"/>
                </a:schemeClr>
              </a:solidFill>
            </a:endParaRPr>
          </a:p>
        </p:txBody>
      </p:sp>
      <p:sp>
        <p:nvSpPr>
          <p:cNvPr id="3" name="Content Placeholder 2"/>
          <p:cNvSpPr>
            <a:spLocks noGrp="1"/>
          </p:cNvSpPr>
          <p:nvPr>
            <p:ph idx="1"/>
          </p:nvPr>
        </p:nvSpPr>
        <p:spPr/>
        <p:txBody>
          <a:bodyPr/>
          <a:lstStyle/>
          <a:p>
            <a:r>
              <a:rPr lang="ar-EG" sz="2800" b="1" dirty="0" smtClean="0">
                <a:solidFill>
                  <a:schemeClr val="accent2">
                    <a:lumMod val="60000"/>
                    <a:lumOff val="40000"/>
                  </a:schemeClr>
                </a:solidFill>
              </a:rPr>
              <a:t>يتم استبدال بلاطات الفينيل التالفة باتباع الخطوات التالية :</a:t>
            </a:r>
          </a:p>
          <a:p>
            <a:r>
              <a:rPr lang="ar-EG" dirty="0" smtClean="0">
                <a:solidFill>
                  <a:schemeClr val="tx2">
                    <a:lumMod val="50000"/>
                  </a:schemeClr>
                </a:solidFill>
              </a:rPr>
              <a:t>1) تدفئة البلاطات التالفة لتخفيف اللاصق وذلك يتم اما بالحرارة الكهربائية او بتسخين الحديد وتحريكه حول سطح البلاط .</a:t>
            </a:r>
          </a:p>
          <a:p>
            <a:r>
              <a:rPr lang="ar-EG" dirty="0" smtClean="0">
                <a:solidFill>
                  <a:schemeClr val="tx2">
                    <a:lumMod val="50000"/>
                  </a:schemeClr>
                </a:solidFill>
              </a:rPr>
              <a:t>2) ازالة البلاطات التالفة الدافئة بواسطة سكين المعجون او بواسطة الاجنة الخشبية .</a:t>
            </a:r>
          </a:p>
          <a:p>
            <a:r>
              <a:rPr lang="ar-EG" dirty="0" smtClean="0">
                <a:solidFill>
                  <a:schemeClr val="tx2">
                    <a:lumMod val="50000"/>
                  </a:schemeClr>
                </a:solidFill>
              </a:rPr>
              <a:t>3)يتم البدء فى ازالة البلاطات المراد استبدالها واذا كان بها شرخ او عيب يتم البدء من البلاطة المعيوبة .</a:t>
            </a:r>
          </a:p>
          <a:p>
            <a:r>
              <a:rPr lang="ar-EG" dirty="0" smtClean="0">
                <a:solidFill>
                  <a:schemeClr val="tx2">
                    <a:lumMod val="50000"/>
                  </a:schemeClr>
                </a:solidFill>
              </a:rPr>
              <a:t>4) لا يتم ازالة البلاطات بقوة حتى لا يؤثر على الارضية او البلاطات المجاورة ويتم استمرا ازالة البلاطات التالفة حتى يتم ازالتها كليا .</a:t>
            </a:r>
          </a:p>
          <a:p>
            <a:endParaRPr lang="ar-EG" dirty="0">
              <a:solidFill>
                <a:schemeClr val="accent2">
                  <a:lumMod val="60000"/>
                  <a:lumOff val="40000"/>
                </a:schemeClr>
              </a:solidFill>
            </a:endParaRP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2984"/>
            <a:ext cx="8229600" cy="5181616"/>
          </a:xfrm>
        </p:spPr>
        <p:txBody>
          <a:bodyPr>
            <a:normAutofit/>
          </a:bodyPr>
          <a:lstStyle/>
          <a:p>
            <a:r>
              <a:rPr lang="ar-EG" dirty="0" smtClean="0">
                <a:solidFill>
                  <a:schemeClr val="tx2">
                    <a:lumMod val="50000"/>
                  </a:schemeClr>
                </a:solidFill>
              </a:rPr>
              <a:t>5) يتم صنفرة (ازالة )الزوائد (الباقية من ازالة بلاطات الفينيل ) ليتم التاكد من نظافة السطح كليا (يجب ان تكون الزوائد مرنة وسهلة الازالة نتيجة لعملية التسخين) .</a:t>
            </a:r>
          </a:p>
          <a:p>
            <a:r>
              <a:rPr lang="ar-EG" dirty="0" smtClean="0">
                <a:solidFill>
                  <a:schemeClr val="tx2">
                    <a:lumMod val="50000"/>
                  </a:schemeClr>
                </a:solidFill>
              </a:rPr>
              <a:t>6) يتم تركيب بلاطات الفينيل الجديدة على السطح الشاغر واذا كانت هذة البلاطات الجديدة اكبر قليلا يتم صنفرة الزوائد او يتم قطع الجزء الزائد بواسطة سكين خاص .</a:t>
            </a:r>
          </a:p>
          <a:p>
            <a:r>
              <a:rPr lang="ar-EG" dirty="0" smtClean="0">
                <a:solidFill>
                  <a:schemeClr val="tx2">
                    <a:lumMod val="50000"/>
                  </a:schemeClr>
                </a:solidFill>
              </a:rPr>
              <a:t>7) يتم وضع اللاصق الجديد بواسطة سكين المعجون على السطح الشاغر مع الاخذ فى الاعتبار ان لاياتى اللاصق الجديدة على البلاطات السليمة المجاورة</a:t>
            </a:r>
            <a:endParaRPr lang="ar-EG"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85860"/>
            <a:ext cx="8229600" cy="5038740"/>
          </a:xfrm>
        </p:spPr>
        <p:txBody>
          <a:bodyPr/>
          <a:lstStyle/>
          <a:p>
            <a:r>
              <a:rPr lang="ar-EG" dirty="0" smtClean="0">
                <a:solidFill>
                  <a:schemeClr val="tx2">
                    <a:lumMod val="50000"/>
                  </a:schemeClr>
                </a:solidFill>
              </a:rPr>
              <a:t>8) يتم وضع البلاطات المستبدلة فى مكانها واذا كانت هذة البلاطات بها لاصق ذاتى يتم ازالة الورقة الحامية للاصق ثم يتم وضعها فى المكان الطلوب مع الضغط عليها باحكام حتى يجف الصمغ وتصبح ثابتة التركيب ( بواسطة وضع احمال مثل كتب او طوب على البلاطة الجديدة بعد وضع مشمع على البلاطات كلها ) </a:t>
            </a:r>
          </a:p>
          <a:p>
            <a:r>
              <a:rPr lang="ar-EG" dirty="0" smtClean="0">
                <a:solidFill>
                  <a:schemeClr val="tx2">
                    <a:lumMod val="50000"/>
                  </a:schemeClr>
                </a:solidFill>
              </a:rPr>
              <a:t>9) يتم ازالة الاحمال بعد الوقت المحدد لجفاف اللاصق ويتم الانتظار 24 ساعة على الاقل قبل السير عليه </a:t>
            </a:r>
          </a:p>
          <a:p>
            <a:endParaRPr lang="ar-EG"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1143000"/>
          </a:xfrm>
        </p:spPr>
        <p:txBody>
          <a:bodyPr>
            <a:normAutofit/>
          </a:bodyPr>
          <a:lstStyle/>
          <a:p>
            <a:pPr algn="r"/>
            <a:r>
              <a:rPr lang="ar-EG" sz="3200" b="1" u="sng" dirty="0" smtClean="0">
                <a:solidFill>
                  <a:schemeClr val="accent2">
                    <a:lumMod val="75000"/>
                  </a:schemeClr>
                </a:solidFill>
              </a:rPr>
              <a:t>مكونات ارضيات الفينيل:</a:t>
            </a:r>
            <a:endParaRPr lang="ar-EG" sz="3200" b="1" u="sng" dirty="0">
              <a:solidFill>
                <a:schemeClr val="accent2">
                  <a:lumMod val="75000"/>
                </a:schemeClr>
              </a:solidFill>
            </a:endParaRPr>
          </a:p>
        </p:txBody>
      </p:sp>
      <p:sp>
        <p:nvSpPr>
          <p:cNvPr id="3" name="Content Placeholder 2"/>
          <p:cNvSpPr>
            <a:spLocks noGrp="1"/>
          </p:cNvSpPr>
          <p:nvPr>
            <p:ph idx="1"/>
          </p:nvPr>
        </p:nvSpPr>
        <p:spPr>
          <a:xfrm>
            <a:off x="428596" y="1571612"/>
            <a:ext cx="8429684" cy="5000660"/>
          </a:xfrm>
        </p:spPr>
        <p:txBody>
          <a:bodyPr/>
          <a:lstStyle/>
          <a:p>
            <a:pPr>
              <a:buNone/>
            </a:pPr>
            <a:r>
              <a:rPr lang="ar-EG" b="1" dirty="0" smtClean="0">
                <a:solidFill>
                  <a:schemeClr val="accent2">
                    <a:lumMod val="60000"/>
                    <a:lumOff val="40000"/>
                  </a:schemeClr>
                </a:solidFill>
              </a:rPr>
              <a:t>الطبقة الاولى :</a:t>
            </a:r>
          </a:p>
          <a:p>
            <a:r>
              <a:rPr lang="ar-EG" dirty="0" smtClean="0">
                <a:solidFill>
                  <a:schemeClr val="tx2">
                    <a:lumMod val="50000"/>
                  </a:schemeClr>
                </a:solidFill>
              </a:rPr>
              <a:t>وهى عبارة  عن فينيل صافى ويكبس بدرجات مختلفة  حسب الغراض المختلفة فمنه اللين ويكون مضغوط بدرجة خفيفة ومنه الصلب جدا ويكون مضغوط بدرجة كبيرة ويمتاز هذة الطبقة بالمقاومة للتاكل والخدش والحفاظ على الشكل الخارجى للفينيل وذلك لانها تحتوى على طبقة رقيقة من الفينيل الصافى ولكن مخلوط بلون معين حسب التصميم وتعلو الطبقة الاولى وذلك للمحافظة على المظر الجيد والدائم للالوان وهذه الطبقة فى تصميمات الفينيل البارزة لمنع التصاق الاتربة فى اركان التصميمات البارزة.</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2643182"/>
            <a:ext cx="8229600" cy="4389120"/>
          </a:xfrm>
        </p:spPr>
        <p:txBody>
          <a:bodyPr/>
          <a:lstStyle/>
          <a:p>
            <a:pPr>
              <a:buNone/>
            </a:pPr>
            <a:r>
              <a:rPr lang="ar-EG" dirty="0" smtClean="0"/>
              <a:t>1) طبقة مرنه تمتص الصدمات نتيجة لوجود الفقاقيع الهوائية.</a:t>
            </a:r>
          </a:p>
          <a:p>
            <a:pPr>
              <a:buNone/>
            </a:pPr>
            <a:r>
              <a:rPr lang="ar-EG" dirty="0" smtClean="0"/>
              <a:t>2) لا تتاثر باى اثقال عليها.</a:t>
            </a:r>
          </a:p>
          <a:p>
            <a:pPr>
              <a:buNone/>
            </a:pPr>
            <a:r>
              <a:rPr lang="ar-EG" dirty="0" smtClean="0"/>
              <a:t>3) ماصة للصوت.</a:t>
            </a:r>
            <a:endParaRPr lang="ar-EG" dirty="0"/>
          </a:p>
        </p:txBody>
      </p:sp>
      <p:sp>
        <p:nvSpPr>
          <p:cNvPr id="4" name="Rectangle 3"/>
          <p:cNvSpPr/>
          <p:nvPr/>
        </p:nvSpPr>
        <p:spPr>
          <a:xfrm>
            <a:off x="1000100" y="1142984"/>
            <a:ext cx="7786742" cy="1446550"/>
          </a:xfrm>
          <a:prstGeom prst="rect">
            <a:avLst/>
          </a:prstGeom>
        </p:spPr>
        <p:txBody>
          <a:bodyPr wrap="square">
            <a:spAutoFit/>
          </a:bodyPr>
          <a:lstStyle/>
          <a:p>
            <a:r>
              <a:rPr lang="ar-EG" sz="3200" b="1" dirty="0" smtClean="0">
                <a:solidFill>
                  <a:schemeClr val="accent2">
                    <a:lumMod val="60000"/>
                    <a:lumOff val="40000"/>
                  </a:schemeClr>
                </a:solidFill>
              </a:rPr>
              <a:t>الطبقة الثانية:</a:t>
            </a:r>
          </a:p>
          <a:p>
            <a:r>
              <a:rPr lang="ar-EG" sz="2800" dirty="0" smtClean="0">
                <a:solidFill>
                  <a:schemeClr val="tx2">
                    <a:lumMod val="50000"/>
                  </a:schemeClr>
                </a:solidFill>
              </a:rPr>
              <a:t>وهى عبارة عن طبقة مسامية من الفوم المحتوى على الفقاقيع الهوائية مخلوطة بالفينيل مكونة بالفوم فينيل والذى يتميز بانه:</a:t>
            </a:r>
            <a:endParaRPr lang="ar-EG" sz="2800"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1214422"/>
            <a:ext cx="8229600" cy="4389120"/>
          </a:xfrm>
        </p:spPr>
        <p:txBody>
          <a:bodyPr/>
          <a:lstStyle/>
          <a:p>
            <a:r>
              <a:rPr lang="ar-EG" sz="3200" b="1" dirty="0" smtClean="0">
                <a:solidFill>
                  <a:schemeClr val="accent2">
                    <a:lumMod val="60000"/>
                    <a:lumOff val="40000"/>
                  </a:schemeClr>
                </a:solidFill>
              </a:rPr>
              <a:t>الطبقة الثالثة:</a:t>
            </a:r>
          </a:p>
          <a:p>
            <a:r>
              <a:rPr lang="ar-EG" dirty="0" smtClean="0"/>
              <a:t>وتتكون من الياف بولى فينيل كلورايد المخلوطة بعجينة الفينيل فتكون ذات ملمس خشن وتمتص الصوت وذات مقاومة عالية.</a:t>
            </a:r>
          </a:p>
          <a:p>
            <a:r>
              <a:rPr lang="ar-EG" sz="3200" b="1" dirty="0" smtClean="0">
                <a:solidFill>
                  <a:schemeClr val="accent2">
                    <a:lumMod val="60000"/>
                    <a:lumOff val="40000"/>
                  </a:schemeClr>
                </a:solidFill>
              </a:rPr>
              <a:t>الطبقة  الرابعة :</a:t>
            </a:r>
          </a:p>
          <a:p>
            <a:r>
              <a:rPr lang="ar-EG" dirty="0" smtClean="0"/>
              <a:t>من الياف اللباد المشبعة بعصارة الهايدرولين وتضغط ويخلط جيدا تحت ضغط عالى فتنتج طبقة شديدة الصلابة ومصمتة غير قابة للنفاذ اى شئ من خلالها مما يجعلها عازله للرطوبة.</a:t>
            </a:r>
            <a:endParaRPr lang="ar-EG"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0826" y="704088"/>
            <a:ext cx="2185974" cy="724648"/>
          </a:xfrm>
        </p:spPr>
        <p:txBody>
          <a:bodyPr>
            <a:normAutofit/>
          </a:bodyPr>
          <a:lstStyle/>
          <a:p>
            <a:pPr algn="r"/>
            <a:r>
              <a:rPr lang="ar-EG" sz="3600" b="1" u="sng" dirty="0" smtClean="0">
                <a:solidFill>
                  <a:schemeClr val="accent2">
                    <a:lumMod val="75000"/>
                  </a:schemeClr>
                </a:solidFill>
              </a:rPr>
              <a:t>المزايا :</a:t>
            </a:r>
            <a:endParaRPr lang="ar-EG" sz="3600" b="1" u="sng" dirty="0">
              <a:solidFill>
                <a:schemeClr val="accent2">
                  <a:lumMod val="75000"/>
                </a:schemeClr>
              </a:solidFill>
            </a:endParaRPr>
          </a:p>
        </p:txBody>
      </p:sp>
      <p:sp>
        <p:nvSpPr>
          <p:cNvPr id="3" name="Content Placeholder 2"/>
          <p:cNvSpPr>
            <a:spLocks noGrp="1"/>
          </p:cNvSpPr>
          <p:nvPr>
            <p:ph idx="1"/>
          </p:nvPr>
        </p:nvSpPr>
        <p:spPr>
          <a:xfrm>
            <a:off x="571472" y="1643026"/>
            <a:ext cx="8229600" cy="5214974"/>
          </a:xfrm>
        </p:spPr>
        <p:txBody>
          <a:bodyPr>
            <a:normAutofit/>
          </a:bodyPr>
          <a:lstStyle/>
          <a:p>
            <a:pPr>
              <a:buNone/>
            </a:pPr>
            <a:r>
              <a:rPr lang="ar-EG" dirty="0" smtClean="0">
                <a:solidFill>
                  <a:schemeClr val="tx2">
                    <a:lumMod val="50000"/>
                  </a:schemeClr>
                </a:solidFill>
              </a:rPr>
              <a:t>1</a:t>
            </a:r>
            <a:r>
              <a:rPr lang="ar-EG" sz="2800" dirty="0" smtClean="0">
                <a:solidFill>
                  <a:schemeClr val="tx2">
                    <a:lumMod val="50000"/>
                  </a:schemeClr>
                </a:solidFill>
              </a:rPr>
              <a:t>) جميل المنظر .</a:t>
            </a:r>
          </a:p>
          <a:p>
            <a:pPr>
              <a:buNone/>
            </a:pPr>
            <a:r>
              <a:rPr lang="ar-EG" sz="2800" dirty="0" smtClean="0">
                <a:solidFill>
                  <a:schemeClr val="tx2">
                    <a:lumMod val="50000"/>
                  </a:schemeClr>
                </a:solidFill>
              </a:rPr>
              <a:t>2) قوى التحمل.</a:t>
            </a:r>
          </a:p>
          <a:p>
            <a:endParaRPr lang="ar-EG" sz="2800" dirty="0" smtClean="0">
              <a:solidFill>
                <a:schemeClr val="tx2">
                  <a:lumMod val="50000"/>
                </a:schemeClr>
              </a:solidFill>
            </a:endParaRPr>
          </a:p>
          <a:p>
            <a:endParaRPr lang="ar-EG" sz="2800" dirty="0">
              <a:solidFill>
                <a:schemeClr val="tx2">
                  <a:lumMod val="50000"/>
                </a:schemeClr>
              </a:solidFill>
            </a:endParaRPr>
          </a:p>
        </p:txBody>
      </p:sp>
      <p:pic>
        <p:nvPicPr>
          <p:cNvPr id="19458" name="Picture 2" descr="http://media4.picsearch.com/is?RIBiGnH6apWfManksTSQdR7S9ATDKves2OzRCTz6XIE&amp;height=263"/>
          <p:cNvPicPr>
            <a:picLocks noChangeAspect="1" noChangeArrowheads="1"/>
          </p:cNvPicPr>
          <p:nvPr/>
        </p:nvPicPr>
        <p:blipFill>
          <a:blip r:embed="rId2" cstate="print"/>
          <a:srcRect/>
          <a:stretch>
            <a:fillRect/>
          </a:stretch>
        </p:blipFill>
        <p:spPr bwMode="auto">
          <a:xfrm>
            <a:off x="251520" y="2780928"/>
            <a:ext cx="5061916" cy="3904058"/>
          </a:xfrm>
          <a:prstGeom prst="rect">
            <a:avLst/>
          </a:prstGeom>
          <a:noFill/>
        </p:spPr>
      </p:pic>
      <p:pic>
        <p:nvPicPr>
          <p:cNvPr id="5" name="Picture 2" descr="C:\Users\aliaa\Desktop\صور الفينيل\54.jpg"/>
          <p:cNvPicPr>
            <a:picLocks noChangeAspect="1" noChangeArrowheads="1"/>
          </p:cNvPicPr>
          <p:nvPr/>
        </p:nvPicPr>
        <p:blipFill>
          <a:blip r:embed="rId3" cstate="print"/>
          <a:srcRect/>
          <a:stretch>
            <a:fillRect/>
          </a:stretch>
        </p:blipFill>
        <p:spPr bwMode="auto">
          <a:xfrm>
            <a:off x="5580112" y="2537520"/>
            <a:ext cx="3240360" cy="4320480"/>
          </a:xfrm>
          <a:prstGeom prst="rect">
            <a:avLst/>
          </a:prstGeom>
          <a:ln>
            <a:noFill/>
          </a:ln>
          <a:effectLst>
            <a:softEdge rad="112500"/>
          </a:effectLst>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0826" y="704088"/>
            <a:ext cx="2185974" cy="724648"/>
          </a:xfrm>
        </p:spPr>
        <p:txBody>
          <a:bodyPr>
            <a:normAutofit/>
          </a:bodyPr>
          <a:lstStyle/>
          <a:p>
            <a:pPr algn="r"/>
            <a:r>
              <a:rPr lang="ar-EG" sz="3600" b="1" u="sng" dirty="0" smtClean="0">
                <a:solidFill>
                  <a:schemeClr val="accent2">
                    <a:lumMod val="75000"/>
                  </a:schemeClr>
                </a:solidFill>
              </a:rPr>
              <a:t>المزايا :</a:t>
            </a:r>
            <a:endParaRPr lang="ar-EG" sz="3600" b="1" u="sng" dirty="0">
              <a:solidFill>
                <a:schemeClr val="accent2">
                  <a:lumMod val="75000"/>
                </a:schemeClr>
              </a:solidFill>
            </a:endParaRPr>
          </a:p>
        </p:txBody>
      </p:sp>
      <p:sp>
        <p:nvSpPr>
          <p:cNvPr id="3" name="Content Placeholder 2"/>
          <p:cNvSpPr>
            <a:spLocks noGrp="1"/>
          </p:cNvSpPr>
          <p:nvPr>
            <p:ph idx="1"/>
          </p:nvPr>
        </p:nvSpPr>
        <p:spPr>
          <a:xfrm>
            <a:off x="571472" y="1643026"/>
            <a:ext cx="8229600" cy="5214974"/>
          </a:xfrm>
        </p:spPr>
        <p:txBody>
          <a:bodyPr>
            <a:normAutofit/>
          </a:bodyPr>
          <a:lstStyle/>
          <a:p>
            <a:pPr>
              <a:buNone/>
            </a:pPr>
            <a:r>
              <a:rPr lang="ar-EG" sz="2800" dirty="0" smtClean="0">
                <a:solidFill>
                  <a:schemeClr val="tx2">
                    <a:lumMod val="50000"/>
                  </a:schemeClr>
                </a:solidFill>
              </a:rPr>
              <a:t>1) جميل المنظر .</a:t>
            </a:r>
          </a:p>
          <a:p>
            <a:pPr>
              <a:buNone/>
            </a:pPr>
            <a:r>
              <a:rPr lang="ar-EG" sz="2800" dirty="0" smtClean="0">
                <a:solidFill>
                  <a:schemeClr val="tx2">
                    <a:lumMod val="50000"/>
                  </a:schemeClr>
                </a:solidFill>
              </a:rPr>
              <a:t>2) قوى التحمل.</a:t>
            </a:r>
          </a:p>
          <a:p>
            <a:pPr>
              <a:buNone/>
            </a:pPr>
            <a:r>
              <a:rPr lang="ar-EG" sz="2800" dirty="0" smtClean="0">
                <a:solidFill>
                  <a:schemeClr val="tx2">
                    <a:lumMod val="50000"/>
                  </a:schemeClr>
                </a:solidFill>
              </a:rPr>
              <a:t>3) لا يتاثر بمعظم الزيوت البيتية الخفيفة الا انه من المحتمل ان يتاثر بالاحماض القوية والقلويات والمذيبات العضوية لذلك يجب الا تنظف الرضيات بمنظفات تحتوى على مثل هذه المواد ويفضل ان تنظف بمنظفات انتجتها الشركة خصيصا لمثل هذة الارضيات.</a:t>
            </a:r>
          </a:p>
          <a:p>
            <a:pPr>
              <a:buNone/>
            </a:pPr>
            <a:r>
              <a:rPr lang="ar-EG" sz="2800" dirty="0" smtClean="0">
                <a:solidFill>
                  <a:schemeClr val="tx2">
                    <a:lumMod val="50000"/>
                  </a:schemeClr>
                </a:solidFill>
              </a:rPr>
              <a:t>4) مقاوم جيد للحرارة </a:t>
            </a:r>
          </a:p>
          <a:p>
            <a:pPr>
              <a:buNone/>
            </a:pPr>
            <a:r>
              <a:rPr lang="ar-EG" sz="2800" dirty="0" smtClean="0">
                <a:solidFill>
                  <a:schemeClr val="tx2">
                    <a:lumMod val="50000"/>
                  </a:schemeClr>
                </a:solidFill>
              </a:rPr>
              <a:t>5) يعتبر عازل للصوت.</a:t>
            </a:r>
          </a:p>
          <a:p>
            <a:pPr>
              <a:buNone/>
            </a:pPr>
            <a:r>
              <a:rPr lang="ar-EG" sz="2800" dirty="0" smtClean="0">
                <a:solidFill>
                  <a:schemeClr val="tx2">
                    <a:lumMod val="50000"/>
                  </a:schemeClr>
                </a:solidFill>
              </a:rPr>
              <a:t>6) سهوله استخدامه وتركيبه.</a:t>
            </a:r>
          </a:p>
          <a:p>
            <a:pPr>
              <a:buNone/>
            </a:pPr>
            <a:endParaRPr lang="ar-EG" sz="2800" dirty="0" smtClean="0">
              <a:solidFill>
                <a:schemeClr val="tx2">
                  <a:lumMod val="50000"/>
                </a:schemeClr>
              </a:solidFill>
            </a:endParaRPr>
          </a:p>
          <a:p>
            <a:pPr>
              <a:buNone/>
            </a:pPr>
            <a:endParaRPr lang="ar-EG" sz="2800"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357298"/>
            <a:ext cx="8229600" cy="4389120"/>
          </a:xfrm>
        </p:spPr>
        <p:txBody>
          <a:bodyPr/>
          <a:lstStyle/>
          <a:p>
            <a:r>
              <a:rPr lang="ar-EG" sz="2800" dirty="0" smtClean="0">
                <a:solidFill>
                  <a:schemeClr val="tx2">
                    <a:lumMod val="50000"/>
                  </a:schemeClr>
                </a:solidFill>
              </a:rPr>
              <a:t>7) يركب على معظم انواع الأرضيات مثل البلاط والاسمنت والخشب ولايتطلب وضع طبقة عازلة تحته مالم يكن هناك خطورة من وجود رطوبة او تسرب مياه.</a:t>
            </a:r>
          </a:p>
          <a:p>
            <a:r>
              <a:rPr lang="ar-EG" sz="2800" dirty="0" smtClean="0">
                <a:solidFill>
                  <a:schemeClr val="tx2">
                    <a:lumMod val="50000"/>
                  </a:schemeClr>
                </a:solidFill>
              </a:rPr>
              <a:t>8)هذا النوع من الارضيات لا يكوم زلقا فى الظروف العادية اذا عملت له الصيانة الكافية .</a:t>
            </a:r>
            <a:endParaRPr lang="ar-EG" sz="2800"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normAutofit/>
          </a:bodyPr>
          <a:lstStyle/>
          <a:p>
            <a:pPr algn="r"/>
            <a:r>
              <a:rPr lang="ar-EG" sz="3600" b="1" u="sng" dirty="0" smtClean="0">
                <a:solidFill>
                  <a:schemeClr val="accent2">
                    <a:lumMod val="75000"/>
                  </a:schemeClr>
                </a:solidFill>
              </a:rPr>
              <a:t>عيوب الفينيل:</a:t>
            </a:r>
            <a:endParaRPr lang="ar-EG" sz="3600" b="1" u="sng" dirty="0">
              <a:solidFill>
                <a:schemeClr val="accent2">
                  <a:lumMod val="75000"/>
                </a:schemeClr>
              </a:solidFill>
            </a:endParaRPr>
          </a:p>
        </p:txBody>
      </p:sp>
      <p:sp>
        <p:nvSpPr>
          <p:cNvPr id="3" name="Content Placeholder 2"/>
          <p:cNvSpPr>
            <a:spLocks noGrp="1"/>
          </p:cNvSpPr>
          <p:nvPr>
            <p:ph idx="1"/>
          </p:nvPr>
        </p:nvSpPr>
        <p:spPr/>
        <p:txBody>
          <a:bodyPr/>
          <a:lstStyle/>
          <a:p>
            <a:pPr>
              <a:buNone/>
            </a:pPr>
            <a:r>
              <a:rPr lang="ar-EG" dirty="0" smtClean="0">
                <a:solidFill>
                  <a:schemeClr val="tx2">
                    <a:lumMod val="50000"/>
                  </a:schemeClr>
                </a:solidFill>
              </a:rPr>
              <a:t>1) لا يصلح للسلالم فاستخدام الفينيل ليس خيار جيد للسلالم بحيث يجب استخدام البلاطات على الاسطح المستوية .</a:t>
            </a:r>
          </a:p>
          <a:p>
            <a:pPr>
              <a:buNone/>
            </a:pPr>
            <a:r>
              <a:rPr lang="ar-EG" dirty="0" smtClean="0">
                <a:solidFill>
                  <a:schemeClr val="tx2">
                    <a:lumMod val="50000"/>
                  </a:schemeClr>
                </a:solidFill>
              </a:rPr>
              <a:t>2) المياه يمكن ان تلحق الضرر بالمادة اللاصقة بالرغم من ان سطح البلاطة ضد الماء الا ان الجانب اللاصق قابل للذوبان فى الماء.</a:t>
            </a:r>
            <a:endParaRPr lang="ar-EG"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4" y="857232"/>
            <a:ext cx="3429024" cy="857248"/>
          </a:xfrm>
        </p:spPr>
        <p:txBody>
          <a:bodyPr>
            <a:normAutofit/>
          </a:bodyPr>
          <a:lstStyle/>
          <a:p>
            <a:pPr algn="r"/>
            <a:r>
              <a:rPr lang="ar-EG" sz="3600" b="1" u="sng" dirty="0" smtClean="0">
                <a:solidFill>
                  <a:schemeClr val="accent2">
                    <a:lumMod val="75000"/>
                  </a:schemeClr>
                </a:solidFill>
              </a:rPr>
              <a:t>الابعاد والمقاسات:</a:t>
            </a:r>
            <a:endParaRPr lang="ar-EG" sz="3600" b="1" u="sng" dirty="0">
              <a:solidFill>
                <a:schemeClr val="accent2">
                  <a:lumMod val="75000"/>
                </a:schemeClr>
              </a:solidFill>
            </a:endParaRPr>
          </a:p>
        </p:txBody>
      </p:sp>
      <p:sp>
        <p:nvSpPr>
          <p:cNvPr id="3" name="Content Placeholder 2"/>
          <p:cNvSpPr>
            <a:spLocks noGrp="1"/>
          </p:cNvSpPr>
          <p:nvPr>
            <p:ph idx="1"/>
          </p:nvPr>
        </p:nvSpPr>
        <p:spPr>
          <a:xfrm>
            <a:off x="428596" y="2071678"/>
            <a:ext cx="8372476" cy="4429180"/>
          </a:xfrm>
        </p:spPr>
        <p:txBody>
          <a:bodyPr>
            <a:normAutofit/>
          </a:bodyPr>
          <a:lstStyle/>
          <a:p>
            <a:r>
              <a:rPr lang="ar-EG" sz="2800" dirty="0" smtClean="0">
                <a:solidFill>
                  <a:schemeClr val="tx2">
                    <a:lumMod val="50000"/>
                  </a:schemeClr>
                </a:solidFill>
              </a:rPr>
              <a:t>غالبا ما تنتج ارضيات الفينيل على شكل بلاطات مربعة مقاس 23*23 سم , 30.5*30.5 سم اما السمك فيتراوح بين 1.6-2-2.5-3-3.2 ملم او على شكل رولات مقاس 25 م طول و 0.9 م عرض وبنفس السماكات السابقة.</a:t>
            </a:r>
          </a:p>
          <a:p>
            <a:r>
              <a:rPr lang="ar-EG" sz="2800" dirty="0" smtClean="0">
                <a:solidFill>
                  <a:schemeClr val="tx2">
                    <a:lumMod val="50000"/>
                  </a:schemeClr>
                </a:solidFill>
              </a:rPr>
              <a:t>تقاس بالمتر المسطح توريد وتركيب ارضيات فينيل .</a:t>
            </a:r>
          </a:p>
          <a:p>
            <a:r>
              <a:rPr lang="ar-EG" sz="2800" dirty="0" smtClean="0">
                <a:solidFill>
                  <a:schemeClr val="tx2">
                    <a:lumMod val="50000"/>
                  </a:schemeClr>
                </a:solidFill>
              </a:rPr>
              <a:t>تقاس بالمتر الطولى عند توريد وتركيب الوزرات.</a:t>
            </a:r>
            <a:endParaRPr lang="ar-EG" sz="2800"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normAutofit/>
          </a:bodyPr>
          <a:lstStyle/>
          <a:p>
            <a:pPr algn="r"/>
            <a:r>
              <a:rPr lang="ar-EG" sz="3200" b="1" u="sng" dirty="0" smtClean="0">
                <a:solidFill>
                  <a:schemeClr val="accent2">
                    <a:lumMod val="75000"/>
                  </a:schemeClr>
                </a:solidFill>
              </a:rPr>
              <a:t>كيفية صيانة ارضيات الفينيل:</a:t>
            </a:r>
            <a:endParaRPr lang="ar-EG" sz="3200" b="1" u="sng" dirty="0">
              <a:solidFill>
                <a:schemeClr val="accent2">
                  <a:lumMod val="75000"/>
                </a:schemeClr>
              </a:solidFill>
            </a:endParaRPr>
          </a:p>
        </p:txBody>
      </p:sp>
      <p:sp>
        <p:nvSpPr>
          <p:cNvPr id="3" name="Content Placeholder 2"/>
          <p:cNvSpPr>
            <a:spLocks noGrp="1"/>
          </p:cNvSpPr>
          <p:nvPr>
            <p:ph idx="1"/>
          </p:nvPr>
        </p:nvSpPr>
        <p:spPr>
          <a:xfrm>
            <a:off x="357158" y="1785926"/>
            <a:ext cx="8572560" cy="4636792"/>
          </a:xfrm>
        </p:spPr>
        <p:txBody>
          <a:bodyPr/>
          <a:lstStyle/>
          <a:p>
            <a:r>
              <a:rPr lang="ar-EG" dirty="0" smtClean="0">
                <a:solidFill>
                  <a:schemeClr val="tx2">
                    <a:lumMod val="50000"/>
                  </a:schemeClr>
                </a:solidFill>
              </a:rPr>
              <a:t>بعد التركيب يجب ان تنظف الارضيات بمنظف ارمسترونج</a:t>
            </a:r>
          </a:p>
          <a:p>
            <a:pPr>
              <a:buNone/>
            </a:pPr>
            <a:endParaRPr lang="ar-EG" dirty="0" smtClean="0">
              <a:solidFill>
                <a:schemeClr val="tx2">
                  <a:lumMod val="50000"/>
                </a:schemeClr>
              </a:solidFill>
            </a:endParaRPr>
          </a:p>
        </p:txBody>
      </p:sp>
      <p:pic>
        <p:nvPicPr>
          <p:cNvPr id="16387" name="Picture 3" descr="C:\Users\zezo\Desktop\61334.jpg"/>
          <p:cNvPicPr>
            <a:picLocks noChangeAspect="1" noChangeArrowheads="1"/>
          </p:cNvPicPr>
          <p:nvPr/>
        </p:nvPicPr>
        <p:blipFill>
          <a:blip r:embed="rId2" cstate="print"/>
          <a:srcRect l="30000" t="19917" b="17328"/>
          <a:stretch>
            <a:fillRect/>
          </a:stretch>
        </p:blipFill>
        <p:spPr bwMode="auto">
          <a:xfrm>
            <a:off x="683568" y="2420888"/>
            <a:ext cx="7848872" cy="4316071"/>
          </a:xfrm>
          <a:prstGeom prst="rect">
            <a:avLst/>
          </a:prstGeom>
          <a:noFill/>
        </p:spPr>
      </p:pic>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normAutofit/>
          </a:bodyPr>
          <a:lstStyle/>
          <a:p>
            <a:pPr algn="r"/>
            <a:r>
              <a:rPr lang="ar-EG" sz="3200" b="1" u="sng" dirty="0" smtClean="0">
                <a:solidFill>
                  <a:schemeClr val="accent2">
                    <a:lumMod val="75000"/>
                  </a:schemeClr>
                </a:solidFill>
              </a:rPr>
              <a:t>كيفية صيانة ارضيات الفينيل:</a:t>
            </a:r>
            <a:endParaRPr lang="ar-EG" sz="3200" b="1" u="sng" dirty="0">
              <a:solidFill>
                <a:schemeClr val="accent2">
                  <a:lumMod val="75000"/>
                </a:schemeClr>
              </a:solidFill>
            </a:endParaRPr>
          </a:p>
        </p:txBody>
      </p:sp>
      <p:sp>
        <p:nvSpPr>
          <p:cNvPr id="3" name="Content Placeholder 2"/>
          <p:cNvSpPr>
            <a:spLocks noGrp="1"/>
          </p:cNvSpPr>
          <p:nvPr>
            <p:ph idx="1"/>
          </p:nvPr>
        </p:nvSpPr>
        <p:spPr>
          <a:xfrm>
            <a:off x="357158" y="1785926"/>
            <a:ext cx="8572560" cy="4636792"/>
          </a:xfrm>
        </p:spPr>
        <p:txBody>
          <a:bodyPr/>
          <a:lstStyle/>
          <a:p>
            <a:r>
              <a:rPr lang="ar-EG" dirty="0" smtClean="0">
                <a:solidFill>
                  <a:schemeClr val="tx2">
                    <a:lumMod val="50000"/>
                  </a:schemeClr>
                </a:solidFill>
              </a:rPr>
              <a:t>بعد التركيب يجب ان تنظف الارضيات بمنظف ارمسترونج</a:t>
            </a:r>
          </a:p>
          <a:p>
            <a:r>
              <a:rPr lang="ar-EG" dirty="0" smtClean="0">
                <a:solidFill>
                  <a:schemeClr val="tx2">
                    <a:lumMod val="50000"/>
                  </a:schemeClr>
                </a:solidFill>
              </a:rPr>
              <a:t>وايضا يجب ان تنظف وتلمع بين الحين والاخر لكى تحافظ على هذة الارضيات وجمالها فيوجد:</a:t>
            </a:r>
          </a:p>
          <a:p>
            <a:r>
              <a:rPr lang="ar-EG" dirty="0" smtClean="0">
                <a:solidFill>
                  <a:schemeClr val="accent2">
                    <a:lumMod val="60000"/>
                    <a:lumOff val="40000"/>
                  </a:schemeClr>
                </a:solidFill>
              </a:rPr>
              <a:t>1) صيانة يومية:</a:t>
            </a:r>
          </a:p>
          <a:p>
            <a:pPr>
              <a:buNone/>
            </a:pPr>
            <a:r>
              <a:rPr lang="ar-EG" dirty="0" smtClean="0">
                <a:solidFill>
                  <a:schemeClr val="tx2">
                    <a:lumMod val="50000"/>
                  </a:schemeClr>
                </a:solidFill>
              </a:rPr>
              <a:t>   وذلك بتنظيف الفينيل ذو الطبقة الشفافة من الاتربة بواسطة الفرشاه .</a:t>
            </a:r>
          </a:p>
          <a:p>
            <a:pPr>
              <a:buNone/>
            </a:pPr>
            <a:endParaRPr lang="ar-EG" dirty="0" smtClean="0">
              <a:solidFill>
                <a:schemeClr val="tx2">
                  <a:lumMod val="50000"/>
                </a:schemeClr>
              </a:solidFill>
            </a:endParaRPr>
          </a:p>
        </p:txBody>
      </p:sp>
      <p:pic>
        <p:nvPicPr>
          <p:cNvPr id="51204" name="Picture 4" descr="http://www.sherwin-williams.com/wcm/idc/groups/public/@swpublic/@sherwin-williams/@content/documents/webcontent/mdaw/mde2/~edisp/sw-img-pro-flcov-vinylcare-hdr.jpg">
            <a:hlinkClick r:id="rId2"/>
          </p:cNvPr>
          <p:cNvPicPr>
            <a:picLocks noChangeAspect="1" noChangeArrowheads="1"/>
          </p:cNvPicPr>
          <p:nvPr/>
        </p:nvPicPr>
        <p:blipFill>
          <a:blip r:embed="rId3" cstate="print"/>
          <a:srcRect/>
          <a:stretch>
            <a:fillRect/>
          </a:stretch>
        </p:blipFill>
        <p:spPr bwMode="auto">
          <a:xfrm>
            <a:off x="1403648" y="4074368"/>
            <a:ext cx="7029450" cy="2667000"/>
          </a:xfrm>
          <a:prstGeom prst="rect">
            <a:avLst/>
          </a:prstGeom>
          <a:noFill/>
        </p:spPr>
      </p:pic>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normAutofit/>
          </a:bodyPr>
          <a:lstStyle/>
          <a:p>
            <a:pPr algn="r"/>
            <a:r>
              <a:rPr lang="ar-EG" sz="3200" b="1" u="sng" dirty="0" smtClean="0">
                <a:solidFill>
                  <a:schemeClr val="accent2">
                    <a:lumMod val="75000"/>
                  </a:schemeClr>
                </a:solidFill>
              </a:rPr>
              <a:t>كيفية صيانة ارضيات الفينيل:</a:t>
            </a:r>
            <a:endParaRPr lang="ar-EG" sz="3200" b="1" u="sng" dirty="0">
              <a:solidFill>
                <a:schemeClr val="accent2">
                  <a:lumMod val="75000"/>
                </a:schemeClr>
              </a:solidFill>
            </a:endParaRPr>
          </a:p>
        </p:txBody>
      </p:sp>
      <p:sp>
        <p:nvSpPr>
          <p:cNvPr id="3" name="Content Placeholder 2"/>
          <p:cNvSpPr>
            <a:spLocks noGrp="1"/>
          </p:cNvSpPr>
          <p:nvPr>
            <p:ph idx="1"/>
          </p:nvPr>
        </p:nvSpPr>
        <p:spPr>
          <a:xfrm>
            <a:off x="357158" y="1785926"/>
            <a:ext cx="8572560" cy="4636792"/>
          </a:xfrm>
        </p:spPr>
        <p:txBody>
          <a:bodyPr/>
          <a:lstStyle/>
          <a:p>
            <a:r>
              <a:rPr lang="ar-EG" dirty="0" smtClean="0">
                <a:solidFill>
                  <a:schemeClr val="tx2">
                    <a:lumMod val="50000"/>
                  </a:schemeClr>
                </a:solidFill>
              </a:rPr>
              <a:t>بعد التركيب يجب ان تنظف الارضيات بمنظف ارمسترونج</a:t>
            </a:r>
          </a:p>
          <a:p>
            <a:r>
              <a:rPr lang="ar-EG" dirty="0" smtClean="0">
                <a:solidFill>
                  <a:schemeClr val="tx2">
                    <a:lumMod val="50000"/>
                  </a:schemeClr>
                </a:solidFill>
              </a:rPr>
              <a:t>وايضا يجب ان تنظف وتلمع بين الحين والاخر لكى تحافظ على هذة الارضيات وجمالها فيوجد:</a:t>
            </a:r>
          </a:p>
          <a:p>
            <a:pPr>
              <a:buNone/>
            </a:pPr>
            <a:r>
              <a:rPr lang="ar-EG" dirty="0" smtClean="0">
                <a:solidFill>
                  <a:schemeClr val="accent2">
                    <a:lumMod val="60000"/>
                    <a:lumOff val="40000"/>
                  </a:schemeClr>
                </a:solidFill>
              </a:rPr>
              <a:t>2) صيانة من وقت لاخر:</a:t>
            </a:r>
          </a:p>
          <a:p>
            <a:pPr>
              <a:buNone/>
            </a:pPr>
            <a:r>
              <a:rPr lang="ar-EG" dirty="0" smtClean="0">
                <a:solidFill>
                  <a:schemeClr val="tx2">
                    <a:lumMod val="50000"/>
                  </a:schemeClr>
                </a:solidFill>
              </a:rPr>
              <a:t>   وذلك للمحافظة على بريق وشكل الفينيل بمنظف خفيف.</a:t>
            </a:r>
          </a:p>
        </p:txBody>
      </p:sp>
      <p:pic>
        <p:nvPicPr>
          <p:cNvPr id="55298" name="Picture 2" descr="http://images.lowes.com/product/converted/042369/042369397469lg.jpg">
            <a:hlinkClick r:id="rId2"/>
          </p:cNvPr>
          <p:cNvPicPr>
            <a:picLocks noChangeAspect="1" noChangeArrowheads="1"/>
          </p:cNvPicPr>
          <p:nvPr/>
        </p:nvPicPr>
        <p:blipFill>
          <a:blip r:embed="rId3" cstate="print"/>
          <a:srcRect/>
          <a:stretch>
            <a:fillRect/>
          </a:stretch>
        </p:blipFill>
        <p:spPr bwMode="auto">
          <a:xfrm>
            <a:off x="2987824" y="4005064"/>
            <a:ext cx="2664296" cy="2628900"/>
          </a:xfrm>
          <a:prstGeom prst="rect">
            <a:avLst/>
          </a:prstGeom>
          <a:noFill/>
        </p:spPr>
      </p:pic>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normAutofit/>
          </a:bodyPr>
          <a:lstStyle/>
          <a:p>
            <a:pPr algn="r"/>
            <a:r>
              <a:rPr lang="ar-EG" sz="3200" b="1" u="sng" dirty="0" smtClean="0">
                <a:solidFill>
                  <a:schemeClr val="accent2">
                    <a:lumMod val="75000"/>
                  </a:schemeClr>
                </a:solidFill>
              </a:rPr>
              <a:t>كيفية صيانة ارضيات الفينيل:</a:t>
            </a:r>
            <a:endParaRPr lang="ar-EG" sz="3200" b="1" u="sng" dirty="0">
              <a:solidFill>
                <a:schemeClr val="accent2">
                  <a:lumMod val="75000"/>
                </a:schemeClr>
              </a:solidFill>
            </a:endParaRPr>
          </a:p>
        </p:txBody>
      </p:sp>
      <p:sp>
        <p:nvSpPr>
          <p:cNvPr id="3" name="Content Placeholder 2"/>
          <p:cNvSpPr>
            <a:spLocks noGrp="1"/>
          </p:cNvSpPr>
          <p:nvPr>
            <p:ph idx="1"/>
          </p:nvPr>
        </p:nvSpPr>
        <p:spPr>
          <a:xfrm>
            <a:off x="357158" y="1785926"/>
            <a:ext cx="8572560" cy="4636792"/>
          </a:xfrm>
        </p:spPr>
        <p:txBody>
          <a:bodyPr/>
          <a:lstStyle/>
          <a:p>
            <a:r>
              <a:rPr lang="ar-EG" dirty="0" smtClean="0">
                <a:solidFill>
                  <a:schemeClr val="tx2">
                    <a:lumMod val="50000"/>
                  </a:schemeClr>
                </a:solidFill>
              </a:rPr>
              <a:t>بعد التركيب يجب ان تنظف الارضيات بمنظف ارمسترونج</a:t>
            </a:r>
          </a:p>
          <a:p>
            <a:r>
              <a:rPr lang="ar-EG" dirty="0" smtClean="0">
                <a:solidFill>
                  <a:schemeClr val="tx2">
                    <a:lumMod val="50000"/>
                  </a:schemeClr>
                </a:solidFill>
              </a:rPr>
              <a:t>وايضا يجب ان تنظف وتلمع بين الحين والاخر لكى تحافظ على هذة الارضيات وجمالها فيوجد:</a:t>
            </a:r>
          </a:p>
          <a:p>
            <a:pPr>
              <a:buNone/>
            </a:pPr>
            <a:r>
              <a:rPr lang="ar-EG" dirty="0" smtClean="0">
                <a:solidFill>
                  <a:schemeClr val="accent2">
                    <a:lumMod val="60000"/>
                    <a:lumOff val="40000"/>
                  </a:schemeClr>
                </a:solidFill>
              </a:rPr>
              <a:t>3) البقع الدائمة:</a:t>
            </a:r>
          </a:p>
          <a:p>
            <a:pPr>
              <a:buNone/>
            </a:pPr>
            <a:r>
              <a:rPr lang="ar-EG" dirty="0" smtClean="0">
                <a:solidFill>
                  <a:schemeClr val="tx2">
                    <a:lumMod val="50000"/>
                  </a:schemeClr>
                </a:solidFill>
              </a:rPr>
              <a:t>أ) فى حالة البقع التى مازالت مبللة يتم ازالتها بقطعة من الاسفنج واذا كانت جافة فيستعمل حمض مخفف او قلويات او كحول او صابون مفعوله قوى.</a:t>
            </a:r>
            <a:endParaRPr lang="ar-EG" dirty="0">
              <a:solidFill>
                <a:schemeClr val="tx2">
                  <a:lumMod val="50000"/>
                </a:schemeClr>
              </a:solidFill>
            </a:endParaRPr>
          </a:p>
        </p:txBody>
      </p:sp>
      <p:pic>
        <p:nvPicPr>
          <p:cNvPr id="54274" name="Picture 2" descr="http://www.nyflooringinc.com/wp-content/uploads/2013/03/Vinyl-Maintenance.jpg">
            <a:hlinkClick r:id="rId2"/>
          </p:cNvPr>
          <p:cNvPicPr>
            <a:picLocks noChangeAspect="1" noChangeArrowheads="1"/>
          </p:cNvPicPr>
          <p:nvPr/>
        </p:nvPicPr>
        <p:blipFill>
          <a:blip r:embed="rId3" cstate="print"/>
          <a:srcRect/>
          <a:stretch>
            <a:fillRect/>
          </a:stretch>
        </p:blipFill>
        <p:spPr bwMode="auto">
          <a:xfrm>
            <a:off x="2915816" y="4725144"/>
            <a:ext cx="4457700" cy="1533526"/>
          </a:xfrm>
          <a:prstGeom prst="rect">
            <a:avLst/>
          </a:prstGeom>
          <a:noFill/>
        </p:spPr>
      </p:pic>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normAutofit/>
          </a:bodyPr>
          <a:lstStyle/>
          <a:p>
            <a:pPr algn="r"/>
            <a:r>
              <a:rPr lang="ar-EG" sz="3200" b="1" u="sng" dirty="0" smtClean="0">
                <a:solidFill>
                  <a:schemeClr val="accent2">
                    <a:lumMod val="75000"/>
                  </a:schemeClr>
                </a:solidFill>
              </a:rPr>
              <a:t>كيفية صيانة ارضيات الفينيل:</a:t>
            </a:r>
            <a:endParaRPr lang="ar-EG" sz="3200" b="1" u="sng" dirty="0">
              <a:solidFill>
                <a:schemeClr val="accent2">
                  <a:lumMod val="75000"/>
                </a:schemeClr>
              </a:solidFill>
            </a:endParaRPr>
          </a:p>
        </p:txBody>
      </p:sp>
      <p:sp>
        <p:nvSpPr>
          <p:cNvPr id="3" name="Content Placeholder 2"/>
          <p:cNvSpPr>
            <a:spLocks noGrp="1"/>
          </p:cNvSpPr>
          <p:nvPr>
            <p:ph idx="1"/>
          </p:nvPr>
        </p:nvSpPr>
        <p:spPr>
          <a:xfrm>
            <a:off x="357158" y="1785926"/>
            <a:ext cx="8572560" cy="4636792"/>
          </a:xfrm>
        </p:spPr>
        <p:txBody>
          <a:bodyPr/>
          <a:lstStyle/>
          <a:p>
            <a:r>
              <a:rPr lang="ar-EG" dirty="0" smtClean="0">
                <a:solidFill>
                  <a:schemeClr val="tx2">
                    <a:lumMod val="50000"/>
                  </a:schemeClr>
                </a:solidFill>
              </a:rPr>
              <a:t>بعد التركيب يجب ان تنظف الارضيات بمنظف ارمسترونج</a:t>
            </a:r>
          </a:p>
          <a:p>
            <a:r>
              <a:rPr lang="ar-EG" dirty="0" smtClean="0">
                <a:solidFill>
                  <a:schemeClr val="tx2">
                    <a:lumMod val="50000"/>
                  </a:schemeClr>
                </a:solidFill>
              </a:rPr>
              <a:t>وايضا يجب ان تنظف وتلمع بين الحين والاخر لكى تحافظ على هذة الارضيات وجمالها فيوجد:</a:t>
            </a:r>
          </a:p>
          <a:p>
            <a:pPr>
              <a:buNone/>
            </a:pPr>
            <a:r>
              <a:rPr lang="ar-EG" dirty="0" smtClean="0">
                <a:solidFill>
                  <a:schemeClr val="accent2">
                    <a:lumMod val="60000"/>
                    <a:lumOff val="40000"/>
                  </a:schemeClr>
                </a:solidFill>
              </a:rPr>
              <a:t>3) البقع الدائمة:</a:t>
            </a:r>
          </a:p>
          <a:p>
            <a:pPr>
              <a:buNone/>
            </a:pPr>
            <a:r>
              <a:rPr lang="ar-EG" dirty="0" smtClean="0">
                <a:solidFill>
                  <a:schemeClr val="tx2">
                    <a:lumMod val="50000"/>
                  </a:schemeClr>
                </a:solidFill>
              </a:rPr>
              <a:t>ب) فى حالة البقع الناتجة من مواد لاصقة كالطلاء او الشحم او الجبس او الصمغ فتحك بسكين ذو سلاح منحنى لعدم خدش سطح الفينيل مع وضع قطرات من زيت التربنتينا ومسحها بقطعة من القماش وتنظف جيدا بالماء وتجف .</a:t>
            </a:r>
          </a:p>
          <a:p>
            <a:endParaRPr lang="ar-EG" dirty="0" smtClean="0">
              <a:solidFill>
                <a:schemeClr val="accent2">
                  <a:lumMod val="60000"/>
                  <a:lumOff val="40000"/>
                </a:schemeClr>
              </a:solidFill>
            </a:endParaRP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1357298"/>
            <a:ext cx="8229600" cy="4389120"/>
          </a:xfrm>
        </p:spPr>
        <p:txBody>
          <a:bodyPr/>
          <a:lstStyle/>
          <a:p>
            <a:r>
              <a:rPr lang="ar-EG" dirty="0" smtClean="0">
                <a:solidFill>
                  <a:schemeClr val="tx2">
                    <a:lumMod val="50000"/>
                  </a:schemeClr>
                </a:solidFill>
              </a:rPr>
              <a:t>ج) فى حالة البقع  الناتجة من الصدأ فتنظف بالماء .</a:t>
            </a:r>
            <a:endParaRPr lang="ar-EG"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liaa\Desktop\صور الفينيل\1.jpg"/>
          <p:cNvPicPr>
            <a:picLocks noChangeAspect="1" noChangeArrowheads="1"/>
          </p:cNvPicPr>
          <p:nvPr/>
        </p:nvPicPr>
        <p:blipFill>
          <a:blip r:embed="rId2" cstate="print"/>
          <a:srcRect/>
          <a:stretch>
            <a:fillRect/>
          </a:stretch>
        </p:blipFill>
        <p:spPr bwMode="auto">
          <a:xfrm>
            <a:off x="4643438" y="1071547"/>
            <a:ext cx="4289376" cy="32885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descr="C:\Users\aliaa\Desktop\صور الفينيل\2.jpg"/>
          <p:cNvPicPr>
            <a:picLocks noChangeAspect="1" noChangeArrowheads="1"/>
          </p:cNvPicPr>
          <p:nvPr/>
        </p:nvPicPr>
        <p:blipFill>
          <a:blip r:embed="rId3" cstate="print"/>
          <a:srcRect/>
          <a:stretch>
            <a:fillRect/>
          </a:stretch>
        </p:blipFill>
        <p:spPr bwMode="auto">
          <a:xfrm>
            <a:off x="214282" y="2928934"/>
            <a:ext cx="4204796" cy="35880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liaa\Desktop\صور الفينيل\3.jpg"/>
          <p:cNvPicPr>
            <a:picLocks noChangeAspect="1" noChangeArrowheads="1"/>
          </p:cNvPicPr>
          <p:nvPr/>
        </p:nvPicPr>
        <p:blipFill>
          <a:blip r:embed="rId2" cstate="print"/>
          <a:srcRect/>
          <a:stretch>
            <a:fillRect/>
          </a:stretch>
        </p:blipFill>
        <p:spPr bwMode="auto">
          <a:xfrm>
            <a:off x="4071934" y="928670"/>
            <a:ext cx="4785475" cy="26479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descr="C:\Users\aliaa\Desktop\صور الفينيل\5.jpg"/>
          <p:cNvPicPr>
            <a:picLocks noChangeAspect="1" noChangeArrowheads="1"/>
          </p:cNvPicPr>
          <p:nvPr/>
        </p:nvPicPr>
        <p:blipFill>
          <a:blip r:embed="rId3" cstate="print"/>
          <a:srcRect/>
          <a:stretch>
            <a:fillRect/>
          </a:stretch>
        </p:blipFill>
        <p:spPr bwMode="auto">
          <a:xfrm>
            <a:off x="357158" y="3847956"/>
            <a:ext cx="5357818" cy="30100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liaa\Desktop\صور الفينيل\4.jpg"/>
          <p:cNvPicPr>
            <a:picLocks noChangeAspect="1" noChangeArrowheads="1"/>
          </p:cNvPicPr>
          <p:nvPr/>
        </p:nvPicPr>
        <p:blipFill>
          <a:blip r:embed="rId2" cstate="print"/>
          <a:srcRect/>
          <a:stretch>
            <a:fillRect/>
          </a:stretch>
        </p:blipFill>
        <p:spPr bwMode="auto">
          <a:xfrm>
            <a:off x="5000628" y="1071546"/>
            <a:ext cx="3929090" cy="39290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5" name="Picture 3" descr="C:\Users\aliaa\Desktop\صور الفينيل\9.jpg"/>
          <p:cNvPicPr>
            <a:picLocks noChangeAspect="1" noChangeArrowheads="1"/>
          </p:cNvPicPr>
          <p:nvPr/>
        </p:nvPicPr>
        <p:blipFill>
          <a:blip r:embed="rId3" cstate="print"/>
          <a:srcRect/>
          <a:stretch>
            <a:fillRect/>
          </a:stretch>
        </p:blipFill>
        <p:spPr bwMode="auto">
          <a:xfrm>
            <a:off x="642910" y="2571744"/>
            <a:ext cx="3929064" cy="39290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liaa\Desktop\صور الفينيل\12.jpg"/>
          <p:cNvPicPr>
            <a:picLocks noChangeAspect="1" noChangeArrowheads="1"/>
          </p:cNvPicPr>
          <p:nvPr/>
        </p:nvPicPr>
        <p:blipFill>
          <a:blip r:embed="rId2" cstate="print"/>
          <a:srcRect/>
          <a:stretch>
            <a:fillRect/>
          </a:stretch>
        </p:blipFill>
        <p:spPr bwMode="auto">
          <a:xfrm>
            <a:off x="5429256" y="1500174"/>
            <a:ext cx="3333750" cy="44481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9" name="Picture 3" descr="C:\Users\aliaa\Desktop\صور الفينيل\10.jpg"/>
          <p:cNvPicPr>
            <a:picLocks noChangeAspect="1" noChangeArrowheads="1"/>
          </p:cNvPicPr>
          <p:nvPr/>
        </p:nvPicPr>
        <p:blipFill>
          <a:blip r:embed="rId3" cstate="print"/>
          <a:srcRect/>
          <a:stretch>
            <a:fillRect/>
          </a:stretch>
        </p:blipFill>
        <p:spPr bwMode="auto">
          <a:xfrm>
            <a:off x="642910" y="1524020"/>
            <a:ext cx="4333872" cy="43338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571480"/>
            <a:ext cx="8472518" cy="1143000"/>
          </a:xfrm>
        </p:spPr>
        <p:txBody>
          <a:bodyPr>
            <a:normAutofit/>
          </a:bodyPr>
          <a:lstStyle/>
          <a:p>
            <a:pPr algn="r"/>
            <a:r>
              <a:rPr lang="ar-EG" sz="4000" b="1" u="sng" dirty="0" smtClean="0">
                <a:solidFill>
                  <a:schemeClr val="accent2">
                    <a:lumMod val="75000"/>
                  </a:schemeClr>
                </a:solidFill>
              </a:rPr>
              <a:t>تصنيفات ارضيات الفينيل :</a:t>
            </a:r>
            <a:endParaRPr lang="ar-EG" sz="4000" b="1" u="sng" dirty="0">
              <a:solidFill>
                <a:schemeClr val="accent2">
                  <a:lumMod val="75000"/>
                </a:schemeClr>
              </a:solidFill>
            </a:endParaRPr>
          </a:p>
        </p:txBody>
      </p:sp>
      <p:sp>
        <p:nvSpPr>
          <p:cNvPr id="3" name="Content Placeholder 2"/>
          <p:cNvSpPr>
            <a:spLocks noGrp="1"/>
          </p:cNvSpPr>
          <p:nvPr>
            <p:ph idx="1"/>
          </p:nvPr>
        </p:nvSpPr>
        <p:spPr>
          <a:xfrm>
            <a:off x="428596" y="2000240"/>
            <a:ext cx="8229600" cy="3929090"/>
          </a:xfrm>
        </p:spPr>
        <p:txBody>
          <a:bodyPr>
            <a:noAutofit/>
          </a:bodyPr>
          <a:lstStyle/>
          <a:p>
            <a:r>
              <a:rPr lang="ar-EG" sz="3200" b="1" dirty="0" smtClean="0">
                <a:solidFill>
                  <a:schemeClr val="accent2">
                    <a:lumMod val="40000"/>
                    <a:lumOff val="60000"/>
                  </a:schemeClr>
                </a:solidFill>
              </a:rPr>
              <a:t>1 :فينيل مقاوم للشحنات الاستاتيكية :</a:t>
            </a:r>
            <a:r>
              <a:rPr lang="ar-EG" sz="2800" dirty="0" smtClean="0">
                <a:solidFill>
                  <a:schemeClr val="tx2">
                    <a:lumMod val="50000"/>
                  </a:schemeClr>
                </a:solidFill>
              </a:rPr>
              <a:t/>
            </a:r>
            <a:br>
              <a:rPr lang="ar-EG" sz="2800" dirty="0" smtClean="0">
                <a:solidFill>
                  <a:schemeClr val="tx2">
                    <a:lumMod val="50000"/>
                  </a:schemeClr>
                </a:solidFill>
              </a:rPr>
            </a:br>
            <a:r>
              <a:rPr lang="ar-EG" sz="2800" dirty="0" smtClean="0">
                <a:solidFill>
                  <a:schemeClr val="tx2">
                    <a:lumMod val="50000"/>
                  </a:schemeClr>
                </a:solidFill>
              </a:rPr>
              <a:t>ارضيات من الفينيل ذات مقاومة كهربائية منخفضة تستخدم فى تفريغ الشحنات الاستاتيكية وصرفها الى الارض </a:t>
            </a:r>
          </a:p>
          <a:p>
            <a:r>
              <a:rPr lang="ar-EG" sz="2800" dirty="0" smtClean="0">
                <a:solidFill>
                  <a:schemeClr val="tx2">
                    <a:lumMod val="50000"/>
                  </a:schemeClr>
                </a:solidFill>
              </a:rPr>
              <a:t>2</a:t>
            </a:r>
            <a:r>
              <a:rPr lang="ar-EG" sz="3200" b="1" dirty="0" smtClean="0">
                <a:solidFill>
                  <a:schemeClr val="accent2">
                    <a:lumMod val="40000"/>
                    <a:lumOff val="60000"/>
                  </a:schemeClr>
                </a:solidFill>
              </a:rPr>
              <a:t>: فينيل له علاقة بالسمع :</a:t>
            </a:r>
            <a:r>
              <a:rPr lang="ar-EG" sz="2800" dirty="0" smtClean="0">
                <a:solidFill>
                  <a:schemeClr val="tx2">
                    <a:lumMod val="50000"/>
                  </a:schemeClr>
                </a:solidFill>
              </a:rPr>
              <a:t/>
            </a:r>
            <a:br>
              <a:rPr lang="ar-EG" sz="2800" dirty="0" smtClean="0">
                <a:solidFill>
                  <a:schemeClr val="tx2">
                    <a:lumMod val="50000"/>
                  </a:schemeClr>
                </a:solidFill>
              </a:rPr>
            </a:br>
            <a:r>
              <a:rPr lang="ar-EG" sz="2800" dirty="0" smtClean="0">
                <a:solidFill>
                  <a:schemeClr val="tx2">
                    <a:lumMod val="50000"/>
                  </a:schemeClr>
                </a:solidFill>
              </a:rPr>
              <a:t>مزود ببطانة ملطفة للحركة ومخفضا لانتقال الصوت </a:t>
            </a:r>
            <a:br>
              <a:rPr lang="ar-EG" sz="2800" dirty="0" smtClean="0">
                <a:solidFill>
                  <a:schemeClr val="tx2">
                    <a:lumMod val="50000"/>
                  </a:schemeClr>
                </a:solidFill>
              </a:rPr>
            </a:br>
            <a:r>
              <a:rPr lang="ar-EG" sz="2800" dirty="0" smtClean="0">
                <a:solidFill>
                  <a:schemeClr val="tx2">
                    <a:lumMod val="50000"/>
                  </a:schemeClr>
                </a:solidFill>
              </a:rPr>
              <a:t/>
            </a:r>
            <a:br>
              <a:rPr lang="ar-EG" sz="2800" dirty="0" smtClean="0">
                <a:solidFill>
                  <a:schemeClr val="tx2">
                    <a:lumMod val="50000"/>
                  </a:schemeClr>
                </a:solidFill>
              </a:rPr>
            </a:br>
            <a:r>
              <a:rPr lang="ar-EG" sz="2800" dirty="0" smtClean="0">
                <a:solidFill>
                  <a:schemeClr val="tx2">
                    <a:lumMod val="50000"/>
                  </a:schemeClr>
                </a:solidFill>
              </a:rPr>
              <a:t/>
            </a:r>
            <a:br>
              <a:rPr lang="ar-EG" sz="2800" dirty="0" smtClean="0">
                <a:solidFill>
                  <a:schemeClr val="tx2">
                    <a:lumMod val="50000"/>
                  </a:schemeClr>
                </a:solidFill>
              </a:rPr>
            </a:br>
            <a:endParaRPr lang="ar-EG" sz="2800"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aliaa\Desktop\صور الفينيل\15.jpg"/>
          <p:cNvPicPr>
            <a:picLocks noChangeAspect="1" noChangeArrowheads="1"/>
          </p:cNvPicPr>
          <p:nvPr/>
        </p:nvPicPr>
        <p:blipFill>
          <a:blip r:embed="rId2" cstate="print"/>
          <a:srcRect/>
          <a:stretch>
            <a:fillRect/>
          </a:stretch>
        </p:blipFill>
        <p:spPr bwMode="auto">
          <a:xfrm>
            <a:off x="4786314" y="1214422"/>
            <a:ext cx="3738572" cy="37385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3" name="Picture 3" descr="C:\Users\aliaa\Desktop\صور الفينيل\45.jpg"/>
          <p:cNvPicPr>
            <a:picLocks noChangeAspect="1" noChangeArrowheads="1"/>
          </p:cNvPicPr>
          <p:nvPr/>
        </p:nvPicPr>
        <p:blipFill>
          <a:blip r:embed="rId3" cstate="print"/>
          <a:srcRect/>
          <a:stretch>
            <a:fillRect/>
          </a:stretch>
        </p:blipFill>
        <p:spPr bwMode="auto">
          <a:xfrm>
            <a:off x="285720" y="2143116"/>
            <a:ext cx="4214817" cy="42148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liaa\Desktop\صور الفينيل\56.jpg"/>
          <p:cNvPicPr>
            <a:picLocks noChangeAspect="1" noChangeArrowheads="1"/>
          </p:cNvPicPr>
          <p:nvPr/>
        </p:nvPicPr>
        <p:blipFill>
          <a:blip r:embed="rId2" cstate="print"/>
          <a:srcRect/>
          <a:stretch>
            <a:fillRect/>
          </a:stretch>
        </p:blipFill>
        <p:spPr bwMode="auto">
          <a:xfrm>
            <a:off x="4929190" y="1214422"/>
            <a:ext cx="4000513" cy="40005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147" name="Picture 3" descr="C:\Users\aliaa\Desktop\صور الفينيل\52.jpg"/>
          <p:cNvPicPr>
            <a:picLocks noChangeAspect="1" noChangeArrowheads="1"/>
          </p:cNvPicPr>
          <p:nvPr/>
        </p:nvPicPr>
        <p:blipFill>
          <a:blip r:embed="rId3" cstate="print"/>
          <a:srcRect/>
          <a:stretch>
            <a:fillRect/>
          </a:stretch>
        </p:blipFill>
        <p:spPr bwMode="auto">
          <a:xfrm>
            <a:off x="285721" y="2714620"/>
            <a:ext cx="4286279" cy="37719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aliaa\Desktop\صور الفينيل\54.jpg"/>
          <p:cNvPicPr>
            <a:picLocks noChangeAspect="1" noChangeArrowheads="1"/>
          </p:cNvPicPr>
          <p:nvPr/>
        </p:nvPicPr>
        <p:blipFill>
          <a:blip r:embed="rId2" cstate="print"/>
          <a:srcRect/>
          <a:stretch>
            <a:fillRect/>
          </a:stretch>
        </p:blipFill>
        <p:spPr bwMode="auto">
          <a:xfrm>
            <a:off x="5000628" y="1285860"/>
            <a:ext cx="3696899" cy="4929198"/>
          </a:xfrm>
          <a:prstGeom prst="rect">
            <a:avLst/>
          </a:prstGeom>
          <a:ln>
            <a:noFill/>
          </a:ln>
          <a:effectLst>
            <a:softEdge rad="112500"/>
          </a:effectLst>
        </p:spPr>
      </p:pic>
      <p:pic>
        <p:nvPicPr>
          <p:cNvPr id="7171" name="Picture 3" descr="C:\Users\aliaa\Desktop\صور الفينيل\2\imagesCA7MNC3K.jpg"/>
          <p:cNvPicPr>
            <a:picLocks noChangeAspect="1" noChangeArrowheads="1"/>
          </p:cNvPicPr>
          <p:nvPr/>
        </p:nvPicPr>
        <p:blipFill>
          <a:blip r:embed="rId3" cstate="print"/>
          <a:srcRect/>
          <a:stretch>
            <a:fillRect/>
          </a:stretch>
        </p:blipFill>
        <p:spPr bwMode="auto">
          <a:xfrm>
            <a:off x="500034" y="1223964"/>
            <a:ext cx="3835026" cy="49196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aliaa\Desktop\صور الفينيل\2\imagesCA732PPY.jpg"/>
          <p:cNvPicPr>
            <a:picLocks noChangeAspect="1" noChangeArrowheads="1"/>
          </p:cNvPicPr>
          <p:nvPr/>
        </p:nvPicPr>
        <p:blipFill>
          <a:blip r:embed="rId2" cstate="print"/>
          <a:srcRect/>
          <a:stretch>
            <a:fillRect/>
          </a:stretch>
        </p:blipFill>
        <p:spPr bwMode="auto">
          <a:xfrm>
            <a:off x="5286380" y="1643050"/>
            <a:ext cx="3506339" cy="45157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195" name="Picture 3" descr="C:\Users\aliaa\Desktop\صور الفينيل\2\imagesCA032POR.jpg"/>
          <p:cNvPicPr>
            <a:picLocks noChangeAspect="1" noChangeArrowheads="1"/>
          </p:cNvPicPr>
          <p:nvPr/>
        </p:nvPicPr>
        <p:blipFill>
          <a:blip r:embed="rId3" cstate="print"/>
          <a:srcRect/>
          <a:stretch>
            <a:fillRect/>
          </a:stretch>
        </p:blipFill>
        <p:spPr bwMode="auto">
          <a:xfrm>
            <a:off x="428596" y="1719258"/>
            <a:ext cx="4424386" cy="44243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aliaa\Desktop\صور الفينيل\2\imagesCA0DLPYR.jpg"/>
          <p:cNvPicPr>
            <a:picLocks noChangeAspect="1" noChangeArrowheads="1"/>
          </p:cNvPicPr>
          <p:nvPr/>
        </p:nvPicPr>
        <p:blipFill>
          <a:blip r:embed="rId2" cstate="print"/>
          <a:srcRect/>
          <a:stretch>
            <a:fillRect/>
          </a:stretch>
        </p:blipFill>
        <p:spPr bwMode="auto">
          <a:xfrm>
            <a:off x="4929190" y="1071546"/>
            <a:ext cx="3928615" cy="34242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219" name="Picture 3" descr="C:\Users\aliaa\Desktop\صور الفينيل\2\imagesCAIVKJNL.jpg"/>
          <p:cNvPicPr>
            <a:picLocks noChangeAspect="1" noChangeArrowheads="1"/>
          </p:cNvPicPr>
          <p:nvPr/>
        </p:nvPicPr>
        <p:blipFill>
          <a:blip r:embed="rId3" cstate="print"/>
          <a:srcRect/>
          <a:stretch>
            <a:fillRect/>
          </a:stretch>
        </p:blipFill>
        <p:spPr bwMode="auto">
          <a:xfrm>
            <a:off x="214282" y="3357562"/>
            <a:ext cx="4374443" cy="32766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aliaa\Desktop\صور الفينيل\2\imagesCAPXA3IK.jpg"/>
          <p:cNvPicPr>
            <a:picLocks noChangeAspect="1" noChangeArrowheads="1"/>
          </p:cNvPicPr>
          <p:nvPr/>
        </p:nvPicPr>
        <p:blipFill>
          <a:blip r:embed="rId2" cstate="print"/>
          <a:srcRect/>
          <a:stretch>
            <a:fillRect/>
          </a:stretch>
        </p:blipFill>
        <p:spPr bwMode="auto">
          <a:xfrm>
            <a:off x="5286379" y="1581145"/>
            <a:ext cx="3307733" cy="42053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43" name="Picture 3" descr="C:\Users\aliaa\Desktop\صور الفينيل\2\imagesCAUP5ZNJ.jpg"/>
          <p:cNvPicPr>
            <a:picLocks noChangeAspect="1" noChangeArrowheads="1"/>
          </p:cNvPicPr>
          <p:nvPr/>
        </p:nvPicPr>
        <p:blipFill>
          <a:blip r:embed="rId3" cstate="print"/>
          <a:srcRect/>
          <a:stretch>
            <a:fillRect/>
          </a:stretch>
        </p:blipFill>
        <p:spPr bwMode="auto">
          <a:xfrm>
            <a:off x="928662" y="1500174"/>
            <a:ext cx="3272688" cy="4214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142984"/>
            <a:ext cx="8229600" cy="5143536"/>
          </a:xfrm>
        </p:spPr>
        <p:txBody>
          <a:bodyPr>
            <a:noAutofit/>
          </a:bodyPr>
          <a:lstStyle/>
          <a:p>
            <a:r>
              <a:rPr lang="ar-EG" sz="2800" b="1" dirty="0" smtClean="0">
                <a:solidFill>
                  <a:schemeClr val="accent2">
                    <a:lumMod val="40000"/>
                    <a:lumOff val="60000"/>
                  </a:schemeClr>
                </a:solidFill>
              </a:rPr>
              <a:t>3</a:t>
            </a:r>
            <a:r>
              <a:rPr lang="ar-EG" sz="3200" b="1" dirty="0" smtClean="0">
                <a:solidFill>
                  <a:schemeClr val="accent2">
                    <a:lumMod val="40000"/>
                    <a:lumOff val="60000"/>
                  </a:schemeClr>
                </a:solidFill>
              </a:rPr>
              <a:t>:فينيل للارضيات غرضة للبلل:</a:t>
            </a:r>
            <a:br>
              <a:rPr lang="ar-EG" sz="3200" b="1" dirty="0" smtClean="0">
                <a:solidFill>
                  <a:schemeClr val="accent2">
                    <a:lumMod val="40000"/>
                    <a:lumOff val="60000"/>
                  </a:schemeClr>
                </a:solidFill>
              </a:rPr>
            </a:br>
            <a:r>
              <a:rPr lang="ar-EG" sz="2800" dirty="0" smtClean="0">
                <a:solidFill>
                  <a:schemeClr val="tx2">
                    <a:lumMod val="50000"/>
                  </a:schemeClr>
                </a:solidFill>
              </a:rPr>
              <a:t/>
            </a:r>
            <a:br>
              <a:rPr lang="ar-EG" sz="2800" dirty="0" smtClean="0">
                <a:solidFill>
                  <a:schemeClr val="tx2">
                    <a:lumMod val="50000"/>
                  </a:schemeClr>
                </a:solidFill>
              </a:rPr>
            </a:br>
            <a:r>
              <a:rPr lang="ar-EG" sz="2800" dirty="0" smtClean="0">
                <a:solidFill>
                  <a:schemeClr val="tx2">
                    <a:lumMod val="50000"/>
                  </a:schemeClr>
                </a:solidFill>
              </a:rPr>
              <a:t>مضاد للانزلاق غير منفذ للماء </a:t>
            </a:r>
            <a:br>
              <a:rPr lang="ar-EG" sz="2800" dirty="0" smtClean="0">
                <a:solidFill>
                  <a:schemeClr val="tx2">
                    <a:lumMod val="50000"/>
                  </a:schemeClr>
                </a:solidFill>
              </a:rPr>
            </a:br>
            <a:r>
              <a:rPr lang="ar-EG" sz="2800" dirty="0" smtClean="0">
                <a:solidFill>
                  <a:schemeClr val="tx2">
                    <a:lumMod val="50000"/>
                  </a:schemeClr>
                </a:solidFill>
              </a:rPr>
              <a:t>خالى من الوصلات عند زوايا الاركان ملتقى الارضية بالحوائط وعند تلاقى اغطية الارضيات اغطية الحوائط </a:t>
            </a:r>
            <a:br>
              <a:rPr lang="ar-EG" sz="2800" dirty="0" smtClean="0">
                <a:solidFill>
                  <a:schemeClr val="tx2">
                    <a:lumMod val="50000"/>
                  </a:schemeClr>
                </a:solidFill>
              </a:rPr>
            </a:br>
            <a:r>
              <a:rPr lang="ar-EG" sz="2800" dirty="0" smtClean="0">
                <a:solidFill>
                  <a:schemeClr val="tx2">
                    <a:lumMod val="50000"/>
                  </a:schemeClr>
                </a:solidFill>
              </a:rPr>
              <a:t>التركيب السليم للمنتج واستخدام الملحقات المخصصة للارضيات المبللة يضمن تجهيز صحى </a:t>
            </a:r>
            <a:br>
              <a:rPr lang="ar-EG" sz="2800" dirty="0" smtClean="0">
                <a:solidFill>
                  <a:schemeClr val="tx2">
                    <a:lumMod val="50000"/>
                  </a:schemeClr>
                </a:solidFill>
              </a:rPr>
            </a:br>
            <a:r>
              <a:rPr lang="ar-EG" sz="2800" dirty="0" smtClean="0">
                <a:solidFill>
                  <a:schemeClr val="tx2">
                    <a:lumMod val="50000"/>
                  </a:schemeClr>
                </a:solidFill>
              </a:rPr>
              <a:t/>
            </a:r>
            <a:br>
              <a:rPr lang="ar-EG" sz="2800" dirty="0" smtClean="0">
                <a:solidFill>
                  <a:schemeClr val="tx2">
                    <a:lumMod val="50000"/>
                  </a:schemeClr>
                </a:solidFill>
              </a:rPr>
            </a:br>
            <a:r>
              <a:rPr lang="ar-EG" sz="2800" b="1" dirty="0" smtClean="0">
                <a:solidFill>
                  <a:schemeClr val="accent2">
                    <a:lumMod val="40000"/>
                    <a:lumOff val="60000"/>
                  </a:schemeClr>
                </a:solidFill>
              </a:rPr>
              <a:t>4:فينيل متعدد الاغراض :</a:t>
            </a:r>
            <a:r>
              <a:rPr lang="ar-EG" sz="2800" dirty="0" smtClean="0">
                <a:solidFill>
                  <a:schemeClr val="tx2">
                    <a:lumMod val="50000"/>
                  </a:schemeClr>
                </a:solidFill>
              </a:rPr>
              <a:t/>
            </a:r>
            <a:br>
              <a:rPr lang="ar-EG" sz="2800" dirty="0" smtClean="0">
                <a:solidFill>
                  <a:schemeClr val="tx2">
                    <a:lumMod val="50000"/>
                  </a:schemeClr>
                </a:solidFill>
              </a:rPr>
            </a:br>
            <a:r>
              <a:rPr lang="ar-EG" sz="2800" dirty="0" smtClean="0">
                <a:solidFill>
                  <a:schemeClr val="tx2">
                    <a:lumMod val="50000"/>
                  </a:schemeClr>
                </a:solidFill>
              </a:rPr>
              <a:t>بالوان وتصميمات تناسب كل الانماط والاستخدامات الداخلية وجيد التحمل لا يعانى البلى والتمزق مع الاستخدام ومقاوم للصدمات </a:t>
            </a:r>
            <a:br>
              <a:rPr lang="ar-EG" sz="2800" dirty="0" smtClean="0">
                <a:solidFill>
                  <a:schemeClr val="tx2">
                    <a:lumMod val="50000"/>
                  </a:schemeClr>
                </a:solidFill>
              </a:rPr>
            </a:br>
            <a:r>
              <a:rPr lang="ar-EG" sz="2800" dirty="0" smtClean="0">
                <a:solidFill>
                  <a:schemeClr val="tx2">
                    <a:lumMod val="50000"/>
                  </a:schemeClr>
                </a:solidFill>
              </a:rPr>
              <a:t/>
            </a:r>
            <a:br>
              <a:rPr lang="ar-EG" sz="2800" dirty="0" smtClean="0">
                <a:solidFill>
                  <a:schemeClr val="tx2">
                    <a:lumMod val="50000"/>
                  </a:schemeClr>
                </a:solidFill>
              </a:rPr>
            </a:br>
            <a:endParaRPr lang="ar-EG" sz="2800"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6"/>
            <a:ext cx="8229600" cy="653210"/>
          </a:xfrm>
        </p:spPr>
        <p:txBody>
          <a:bodyPr>
            <a:noAutofit/>
          </a:bodyPr>
          <a:lstStyle/>
          <a:p>
            <a:pPr algn="r"/>
            <a:r>
              <a:rPr lang="ar-EG" sz="4400" b="1" u="sng" dirty="0" smtClean="0">
                <a:solidFill>
                  <a:schemeClr val="accent2">
                    <a:lumMod val="75000"/>
                  </a:schemeClr>
                </a:solidFill>
              </a:rPr>
              <a:t>انواع ارضيات الفينيل:</a:t>
            </a:r>
            <a:endParaRPr lang="ar-EG" sz="4400" b="1" u="sng" dirty="0">
              <a:solidFill>
                <a:schemeClr val="accent2">
                  <a:lumMod val="75000"/>
                </a:schemeClr>
              </a:solidFill>
            </a:endParaRPr>
          </a:p>
        </p:txBody>
      </p:sp>
      <p:sp>
        <p:nvSpPr>
          <p:cNvPr id="3" name="Content Placeholder 2"/>
          <p:cNvSpPr>
            <a:spLocks noGrp="1"/>
          </p:cNvSpPr>
          <p:nvPr>
            <p:ph idx="1"/>
          </p:nvPr>
        </p:nvSpPr>
        <p:spPr>
          <a:xfrm>
            <a:off x="285720" y="1785926"/>
            <a:ext cx="8501122" cy="4389120"/>
          </a:xfrm>
        </p:spPr>
        <p:txBody>
          <a:bodyPr/>
          <a:lstStyle/>
          <a:p>
            <a:r>
              <a:rPr lang="ar-SA" sz="2800" b="1" dirty="0" smtClean="0">
                <a:solidFill>
                  <a:schemeClr val="accent1">
                    <a:lumMod val="75000"/>
                  </a:schemeClr>
                </a:solidFill>
              </a:rPr>
              <a:t>لفائف الفينيل</a:t>
            </a:r>
            <a:r>
              <a:rPr lang="en-US" sz="2800" b="1" dirty="0" smtClean="0">
                <a:solidFill>
                  <a:schemeClr val="accent1">
                    <a:lumMod val="75000"/>
                  </a:schemeClr>
                </a:solidFill>
              </a:rPr>
              <a:t> : </a:t>
            </a:r>
            <a:endParaRPr lang="ar-EG" sz="2800" b="1" dirty="0" smtClean="0">
              <a:solidFill>
                <a:schemeClr val="accent1">
                  <a:lumMod val="75000"/>
                </a:schemeClr>
              </a:solidFill>
            </a:endParaRPr>
          </a:p>
          <a:p>
            <a:r>
              <a:rPr lang="ar-EG" sz="2800" dirty="0" smtClean="0"/>
              <a:t>1</a:t>
            </a:r>
            <a:r>
              <a:rPr lang="ar-EG" sz="2800" b="1" dirty="0" smtClean="0">
                <a:solidFill>
                  <a:schemeClr val="accent2">
                    <a:lumMod val="40000"/>
                    <a:lumOff val="60000"/>
                  </a:schemeClr>
                </a:solidFill>
              </a:rPr>
              <a:t>) </a:t>
            </a:r>
            <a:r>
              <a:rPr lang="ar-SA" b="1" dirty="0" smtClean="0">
                <a:solidFill>
                  <a:schemeClr val="accent2">
                    <a:lumMod val="40000"/>
                    <a:lumOff val="60000"/>
                  </a:schemeClr>
                </a:solidFill>
              </a:rPr>
              <a:t>لفائف مطعمة بالفينيل</a:t>
            </a:r>
            <a:r>
              <a:rPr lang="en-US" b="1" dirty="0" smtClean="0">
                <a:solidFill>
                  <a:schemeClr val="accent2">
                    <a:lumMod val="40000"/>
                    <a:lumOff val="60000"/>
                  </a:schemeClr>
                </a:solidFill>
              </a:rPr>
              <a:t> : </a:t>
            </a:r>
          </a:p>
          <a:p>
            <a:pPr>
              <a:buNone/>
            </a:pPr>
            <a:r>
              <a:rPr lang="ar-SA" dirty="0" smtClean="0">
                <a:solidFill>
                  <a:schemeClr val="tx2">
                    <a:lumMod val="50000"/>
                  </a:schemeClr>
                </a:solidFill>
              </a:rPr>
              <a:t>يكون الفينيل ممتد داخل اللفائف بحيث يعطى منتج اثقل واكثر تكلفة هذا النوع من الفينيل يصعب على اصحاب المنازل معالجته لذلك توصي الشركات المصنعة بالتركيب المهني له</a:t>
            </a:r>
            <a:r>
              <a:rPr lang="en-US" dirty="0" smtClean="0">
                <a:solidFill>
                  <a:schemeClr val="tx2">
                    <a:lumMod val="50000"/>
                  </a:schemeClr>
                </a:solidFill>
              </a:rPr>
              <a:t> . </a:t>
            </a:r>
            <a:endParaRPr lang="ar-EG" dirty="0" smtClean="0">
              <a:solidFill>
                <a:schemeClr val="tx2">
                  <a:lumMod val="50000"/>
                </a:schemeClr>
              </a:solidFill>
            </a:endParaRPr>
          </a:p>
          <a:p>
            <a:r>
              <a:rPr lang="ar-EG" sz="2800" b="1" dirty="0" smtClean="0">
                <a:solidFill>
                  <a:schemeClr val="accent2">
                    <a:lumMod val="40000"/>
                    <a:lumOff val="60000"/>
                  </a:schemeClr>
                </a:solidFill>
              </a:rPr>
              <a:t>2) </a:t>
            </a:r>
            <a:r>
              <a:rPr lang="ar-SA" sz="2800" b="1" dirty="0" smtClean="0">
                <a:solidFill>
                  <a:schemeClr val="accent2">
                    <a:lumMod val="40000"/>
                    <a:lumOff val="60000"/>
                  </a:schemeClr>
                </a:solidFill>
              </a:rPr>
              <a:t>اللفائف المطبوعة</a:t>
            </a:r>
            <a:r>
              <a:rPr lang="en-US" sz="2800" b="1" dirty="0" smtClean="0">
                <a:solidFill>
                  <a:schemeClr val="accent2">
                    <a:lumMod val="40000"/>
                    <a:lumOff val="60000"/>
                  </a:schemeClr>
                </a:solidFill>
              </a:rPr>
              <a:t> : </a:t>
            </a:r>
          </a:p>
          <a:p>
            <a:r>
              <a:rPr lang="ar-SA" dirty="0" smtClean="0">
                <a:solidFill>
                  <a:schemeClr val="tx2">
                    <a:lumMod val="50000"/>
                  </a:schemeClr>
                </a:solidFill>
              </a:rPr>
              <a:t>يتم طباعة صورة ملونة على المواد السائدة بحيث يوضع على السطح طبقات من الفينيل او اليوريثان لحمايته من التاكل</a:t>
            </a:r>
            <a:r>
              <a:rPr lang="en-US" dirty="0" smtClean="0">
                <a:solidFill>
                  <a:schemeClr val="tx2">
                    <a:lumMod val="50000"/>
                  </a:schemeClr>
                </a:solidFill>
              </a:rPr>
              <a:t> . </a:t>
            </a:r>
          </a:p>
          <a:p>
            <a:pPr>
              <a:buNone/>
            </a:pPr>
            <a:endParaRPr lang="en-US" dirty="0" smtClean="0">
              <a:solidFill>
                <a:schemeClr val="tx2">
                  <a:lumMod val="50000"/>
                </a:schemeClr>
              </a:solidFill>
            </a:endParaRPr>
          </a:p>
          <a:p>
            <a:pPr>
              <a:buNone/>
            </a:pPr>
            <a:endParaRPr lang="ar-EG" dirty="0"/>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857232"/>
            <a:ext cx="8229600" cy="1010400"/>
          </a:xfrm>
        </p:spPr>
        <p:txBody>
          <a:bodyPr>
            <a:normAutofit fontScale="90000"/>
          </a:bodyPr>
          <a:lstStyle/>
          <a:p>
            <a:pPr algn="r"/>
            <a:r>
              <a:rPr lang="ar-EG" dirty="0" smtClean="0"/>
              <a:t/>
            </a:r>
            <a:br>
              <a:rPr lang="ar-EG" dirty="0" smtClean="0"/>
            </a:br>
            <a:r>
              <a:rPr lang="ar-EG" sz="4400" b="1" u="sng" dirty="0" smtClean="0">
                <a:solidFill>
                  <a:schemeClr val="tx2">
                    <a:lumMod val="50000"/>
                  </a:schemeClr>
                </a:solidFill>
              </a:rPr>
              <a:t>بلاطات الفينيل: </a:t>
            </a:r>
            <a:endParaRPr lang="ar-EG" sz="4400" b="1" u="sng" dirty="0">
              <a:solidFill>
                <a:schemeClr val="tx2">
                  <a:lumMod val="50000"/>
                </a:schemeClr>
              </a:solidFill>
            </a:endParaRPr>
          </a:p>
        </p:txBody>
      </p:sp>
      <p:sp>
        <p:nvSpPr>
          <p:cNvPr id="3" name="Content Placeholder 2"/>
          <p:cNvSpPr>
            <a:spLocks noGrp="1"/>
          </p:cNvSpPr>
          <p:nvPr>
            <p:ph idx="1"/>
          </p:nvPr>
        </p:nvSpPr>
        <p:spPr/>
        <p:txBody>
          <a:bodyPr/>
          <a:lstStyle/>
          <a:p>
            <a:r>
              <a:rPr lang="ar-EG" b="1" dirty="0" smtClean="0">
                <a:solidFill>
                  <a:schemeClr val="accent2">
                    <a:lumMod val="40000"/>
                    <a:lumOff val="60000"/>
                  </a:schemeClr>
                </a:solidFill>
              </a:rPr>
              <a:t>1</a:t>
            </a:r>
            <a:r>
              <a:rPr lang="ar-EG" sz="2800" b="1" dirty="0" smtClean="0">
                <a:solidFill>
                  <a:schemeClr val="accent2">
                    <a:lumMod val="40000"/>
                    <a:lumOff val="60000"/>
                  </a:schemeClr>
                </a:solidFill>
              </a:rPr>
              <a:t>) بلاطات الفينيل المركبة: </a:t>
            </a:r>
            <a:endParaRPr lang="ar-EG" b="1" dirty="0" smtClean="0">
              <a:solidFill>
                <a:schemeClr val="accent2">
                  <a:lumMod val="40000"/>
                  <a:lumOff val="60000"/>
                </a:schemeClr>
              </a:solidFill>
            </a:endParaRPr>
          </a:p>
          <a:p>
            <a:r>
              <a:rPr lang="ar-EG" dirty="0" smtClean="0"/>
              <a:t>تتكون من عدة مواد مختلطة معا بما فى ذلك الحشو يليه اللون المضاف ويتم تشكيل البلاط مرة واحدة ويضاف الملمس واللون على السطح العلوى ويتم اضافة طبقة تغطية كطبقة نهائية لحماية البلاط . </a:t>
            </a:r>
          </a:p>
          <a:p>
            <a:r>
              <a:rPr lang="ar-EG" sz="2800" b="1" dirty="0" smtClean="0">
                <a:solidFill>
                  <a:schemeClr val="accent2">
                    <a:lumMod val="40000"/>
                    <a:lumOff val="60000"/>
                  </a:schemeClr>
                </a:solidFill>
              </a:rPr>
              <a:t>2 ) بلاطات الفينيل الصلبة: </a:t>
            </a:r>
          </a:p>
          <a:p>
            <a:r>
              <a:rPr lang="ar-EG" dirty="0" smtClean="0"/>
              <a:t>لا تحتوي على الحشو ولكن تحتوي على فينيل اكثر ويتم اضافة اللون على الجانبين حيث يمتد اللون خلال البلاطة كاملة . </a:t>
            </a:r>
          </a:p>
          <a:p>
            <a:endParaRPr lang="ar-EG" dirty="0"/>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500042"/>
            <a:ext cx="8229600" cy="1143000"/>
          </a:xfrm>
        </p:spPr>
        <p:txBody>
          <a:bodyPr>
            <a:normAutofit/>
          </a:bodyPr>
          <a:lstStyle/>
          <a:p>
            <a:pPr algn="r"/>
            <a:r>
              <a:rPr lang="ar-EG" sz="4000" b="1" u="sng" dirty="0" smtClean="0">
                <a:solidFill>
                  <a:schemeClr val="accent2">
                    <a:lumMod val="75000"/>
                  </a:schemeClr>
                </a:solidFill>
              </a:rPr>
              <a:t>طريقة التركيب :</a:t>
            </a:r>
            <a:endParaRPr lang="ar-EG" sz="4000" b="1" u="sng" dirty="0">
              <a:solidFill>
                <a:schemeClr val="accent2">
                  <a:lumMod val="75000"/>
                </a:schemeClr>
              </a:solidFill>
            </a:endParaRPr>
          </a:p>
        </p:txBody>
      </p:sp>
      <p:sp>
        <p:nvSpPr>
          <p:cNvPr id="3" name="Content Placeholder 2"/>
          <p:cNvSpPr>
            <a:spLocks noGrp="1"/>
          </p:cNvSpPr>
          <p:nvPr>
            <p:ph idx="1"/>
          </p:nvPr>
        </p:nvSpPr>
        <p:spPr>
          <a:xfrm>
            <a:off x="571472" y="1785926"/>
            <a:ext cx="8229600" cy="4389120"/>
          </a:xfrm>
        </p:spPr>
        <p:txBody>
          <a:bodyPr/>
          <a:lstStyle/>
          <a:p>
            <a:pPr>
              <a:buNone/>
            </a:pPr>
            <a:r>
              <a:rPr lang="ar-EG" sz="2800" dirty="0" smtClean="0">
                <a:solidFill>
                  <a:schemeClr val="tx2">
                    <a:lumMod val="50000"/>
                  </a:schemeClr>
                </a:solidFill>
              </a:rPr>
              <a:t>1) يحدد مركز الأرضية إذ يبدأ في وضع البلاط من المركز ويتجه نحو الحائط .. </a:t>
            </a:r>
          </a:p>
          <a:p>
            <a:pPr>
              <a:buNone/>
            </a:pPr>
            <a:r>
              <a:rPr lang="ar-EG" sz="2800" dirty="0" smtClean="0">
                <a:solidFill>
                  <a:schemeClr val="tx2">
                    <a:lumMod val="50000"/>
                  </a:schemeClr>
                </a:solidFill>
              </a:rPr>
              <a:t>2) تفرد المادة اللاصقة فوق الأرضية الخرسانية أو البلاط أو الخشب حيث تكون رقيقة قدر الإمكان.</a:t>
            </a:r>
          </a:p>
          <a:p>
            <a:pPr>
              <a:buNone/>
            </a:pPr>
            <a:r>
              <a:rPr lang="ar-EG" sz="2800" dirty="0" smtClean="0">
                <a:solidFill>
                  <a:schemeClr val="tx2">
                    <a:lumMod val="50000"/>
                  </a:schemeClr>
                </a:solidFill>
              </a:rPr>
              <a:t/>
            </a:r>
            <a:br>
              <a:rPr lang="ar-EG" sz="2800" dirty="0" smtClean="0">
                <a:solidFill>
                  <a:schemeClr val="tx2">
                    <a:lumMod val="50000"/>
                  </a:schemeClr>
                </a:solidFill>
              </a:rPr>
            </a:br>
            <a:endParaRPr lang="ar-EG" sz="2800" dirty="0" smtClean="0">
              <a:solidFill>
                <a:schemeClr val="tx2">
                  <a:lumMod val="50000"/>
                </a:schemeClr>
              </a:solidFill>
            </a:endParaRPr>
          </a:p>
          <a:p>
            <a:endParaRPr lang="ar-EG" sz="2800" dirty="0" smtClean="0">
              <a:solidFill>
                <a:schemeClr val="tx2">
                  <a:lumMod val="50000"/>
                </a:schemeClr>
              </a:solidFill>
            </a:endParaRPr>
          </a:p>
        </p:txBody>
      </p:sp>
      <p:pic>
        <p:nvPicPr>
          <p:cNvPr id="21506" name="Picture 2" descr="http://www.bchardwood.com/images/installation_1.jpg"/>
          <p:cNvPicPr>
            <a:picLocks noChangeAspect="1" noChangeArrowheads="1"/>
          </p:cNvPicPr>
          <p:nvPr/>
        </p:nvPicPr>
        <p:blipFill>
          <a:blip r:embed="rId2" cstate="print"/>
          <a:srcRect t="48031"/>
          <a:stretch>
            <a:fillRect/>
          </a:stretch>
        </p:blipFill>
        <p:spPr bwMode="auto">
          <a:xfrm>
            <a:off x="1187624" y="3789040"/>
            <a:ext cx="3806046" cy="2703190"/>
          </a:xfrm>
          <a:prstGeom prst="rect">
            <a:avLst/>
          </a:prstGeom>
          <a:noFill/>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500042"/>
            <a:ext cx="8229600" cy="1143000"/>
          </a:xfrm>
        </p:spPr>
        <p:txBody>
          <a:bodyPr>
            <a:normAutofit/>
          </a:bodyPr>
          <a:lstStyle/>
          <a:p>
            <a:pPr algn="r"/>
            <a:r>
              <a:rPr lang="ar-EG" sz="4000" b="1" u="sng" dirty="0" smtClean="0">
                <a:solidFill>
                  <a:schemeClr val="accent2">
                    <a:lumMod val="75000"/>
                  </a:schemeClr>
                </a:solidFill>
              </a:rPr>
              <a:t>طريقة التركيب :</a:t>
            </a:r>
            <a:endParaRPr lang="ar-EG" sz="4000" b="1" u="sng" dirty="0">
              <a:solidFill>
                <a:schemeClr val="accent2">
                  <a:lumMod val="75000"/>
                </a:schemeClr>
              </a:solidFill>
            </a:endParaRPr>
          </a:p>
        </p:txBody>
      </p:sp>
      <p:sp>
        <p:nvSpPr>
          <p:cNvPr id="3" name="Content Placeholder 2"/>
          <p:cNvSpPr>
            <a:spLocks noGrp="1"/>
          </p:cNvSpPr>
          <p:nvPr>
            <p:ph idx="1"/>
          </p:nvPr>
        </p:nvSpPr>
        <p:spPr>
          <a:xfrm>
            <a:off x="571472" y="1785926"/>
            <a:ext cx="8229600" cy="4389120"/>
          </a:xfrm>
        </p:spPr>
        <p:txBody>
          <a:bodyPr/>
          <a:lstStyle/>
          <a:p>
            <a:pPr>
              <a:buNone/>
            </a:pPr>
            <a:r>
              <a:rPr lang="ar-EG" sz="2800" dirty="0" smtClean="0">
                <a:solidFill>
                  <a:schemeClr val="tx2">
                    <a:lumMod val="50000"/>
                  </a:schemeClr>
                </a:solidFill>
              </a:rPr>
              <a:t>3) عندنما تبدأ المادة اللاصقة في الجفاف يبدأ في وضع البلاط مع الضغط بإحكام على كل بلاطة.</a:t>
            </a:r>
          </a:p>
          <a:p>
            <a:pPr>
              <a:buNone/>
            </a:pPr>
            <a:endParaRPr lang="ar-EG" sz="2800" dirty="0" smtClean="0">
              <a:solidFill>
                <a:schemeClr val="tx2">
                  <a:lumMod val="50000"/>
                </a:schemeClr>
              </a:solidFill>
            </a:endParaRPr>
          </a:p>
        </p:txBody>
      </p:sp>
      <p:pic>
        <p:nvPicPr>
          <p:cNvPr id="2051" name="Picture 3" descr="C:\Users\zezo\Desktop\525695_178307338994955_2046606283_n.jpg"/>
          <p:cNvPicPr>
            <a:picLocks noChangeAspect="1" noChangeArrowheads="1"/>
          </p:cNvPicPr>
          <p:nvPr/>
        </p:nvPicPr>
        <p:blipFill>
          <a:blip r:embed="rId2" cstate="print"/>
          <a:srcRect l="50670"/>
          <a:stretch>
            <a:fillRect/>
          </a:stretch>
        </p:blipFill>
        <p:spPr bwMode="auto">
          <a:xfrm>
            <a:off x="899592" y="3212976"/>
            <a:ext cx="4032448" cy="2958547"/>
          </a:xfrm>
          <a:prstGeom prst="rect">
            <a:avLst/>
          </a:prstGeom>
          <a:noFill/>
        </p:spPr>
      </p:pic>
      <p:pic>
        <p:nvPicPr>
          <p:cNvPr id="2052" name="Picture 4" descr="C:\Users\zezo\Desktop\971754_178307508994938_2042128427_n.jpg"/>
          <p:cNvPicPr>
            <a:picLocks noChangeAspect="1" noChangeArrowheads="1"/>
          </p:cNvPicPr>
          <p:nvPr/>
        </p:nvPicPr>
        <p:blipFill>
          <a:blip r:embed="rId3" cstate="print"/>
          <a:srcRect/>
          <a:stretch>
            <a:fillRect/>
          </a:stretch>
        </p:blipFill>
        <p:spPr bwMode="auto">
          <a:xfrm>
            <a:off x="5148064" y="3212976"/>
            <a:ext cx="3603011" cy="2664296"/>
          </a:xfrm>
          <a:prstGeom prst="rect">
            <a:avLst/>
          </a:prstGeom>
          <a:noFill/>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500042"/>
            <a:ext cx="8229600" cy="1143000"/>
          </a:xfrm>
        </p:spPr>
        <p:txBody>
          <a:bodyPr>
            <a:normAutofit/>
          </a:bodyPr>
          <a:lstStyle/>
          <a:p>
            <a:pPr algn="r"/>
            <a:r>
              <a:rPr lang="ar-EG" sz="4000" b="1" u="sng" dirty="0" smtClean="0">
                <a:solidFill>
                  <a:schemeClr val="accent2">
                    <a:lumMod val="75000"/>
                  </a:schemeClr>
                </a:solidFill>
              </a:rPr>
              <a:t>طريقة التركيب :</a:t>
            </a:r>
            <a:endParaRPr lang="ar-EG" sz="4000" b="1" u="sng" dirty="0">
              <a:solidFill>
                <a:schemeClr val="accent2">
                  <a:lumMod val="75000"/>
                </a:schemeClr>
              </a:solidFill>
            </a:endParaRPr>
          </a:p>
        </p:txBody>
      </p:sp>
      <p:sp>
        <p:nvSpPr>
          <p:cNvPr id="3" name="Content Placeholder 2"/>
          <p:cNvSpPr>
            <a:spLocks noGrp="1"/>
          </p:cNvSpPr>
          <p:nvPr>
            <p:ph idx="1"/>
          </p:nvPr>
        </p:nvSpPr>
        <p:spPr>
          <a:xfrm>
            <a:off x="571472" y="1785926"/>
            <a:ext cx="8229600" cy="4389120"/>
          </a:xfrm>
        </p:spPr>
        <p:txBody>
          <a:bodyPr>
            <a:normAutofit fontScale="92500"/>
          </a:bodyPr>
          <a:lstStyle/>
          <a:p>
            <a:pPr>
              <a:buNone/>
            </a:pPr>
            <a:r>
              <a:rPr lang="ar-EG" sz="2800" dirty="0" smtClean="0">
                <a:solidFill>
                  <a:schemeClr val="tx2">
                    <a:lumMod val="50000"/>
                  </a:schemeClr>
                </a:solidFill>
              </a:rPr>
              <a:t>4) يجب أزالة زوائد المادة اللاصقة الناتجة عن عملية التركيب بواسطة سكين خاص بذلك أو بواسطة قطعة قماش مبللة بعد أن يتم التركيب مباشرة.</a:t>
            </a:r>
          </a:p>
          <a:p>
            <a:pPr>
              <a:buNone/>
            </a:pPr>
            <a:r>
              <a:rPr lang="ar-EG" sz="2800" dirty="0" smtClean="0">
                <a:solidFill>
                  <a:schemeClr val="tx2">
                    <a:lumMod val="50000"/>
                  </a:schemeClr>
                </a:solidFill>
              </a:rPr>
              <a:t>5) يجب ألا يسير أحد على الأرضية بعد التركيب مباشرة وحتى تجف المادة اللاصقة تماما ..</a:t>
            </a:r>
          </a:p>
          <a:p>
            <a:pPr>
              <a:buNone/>
            </a:pPr>
            <a:r>
              <a:rPr lang="ar-EG" sz="2800" dirty="0" smtClean="0">
                <a:solidFill>
                  <a:schemeClr val="tx2">
                    <a:lumMod val="50000"/>
                  </a:schemeClr>
                </a:solidFill>
              </a:rPr>
              <a:t>6) بعد مرور 48 ساعة على عملية التركيب تغسل الأرضية ويكون التنظيف بواسطة قطعة قماش نظيفة مبللة ..</a:t>
            </a:r>
          </a:p>
          <a:p>
            <a:pPr>
              <a:buNone/>
            </a:pPr>
            <a:r>
              <a:rPr lang="ar-EG" sz="2800" dirty="0" smtClean="0">
                <a:solidFill>
                  <a:schemeClr val="tx2">
                    <a:lumMod val="50000"/>
                  </a:schemeClr>
                </a:solidFill>
              </a:rPr>
              <a:t>7) إذا تبقى شيء من المادة اللاصقة أو بعض المواد الأخرى العالقة بالأرضية يتم تنظيفها بواسطة منظف متعادل غير حمضي وغير قلوي تنتجة نفس الشركة المصنعة للأرضية ..</a:t>
            </a:r>
          </a:p>
          <a:p>
            <a:pPr>
              <a:buNone/>
            </a:pPr>
            <a:r>
              <a:rPr lang="ar-EG" sz="2800" dirty="0" smtClean="0">
                <a:solidFill>
                  <a:schemeClr val="tx2">
                    <a:lumMod val="50000"/>
                  </a:schemeClr>
                </a:solidFill>
              </a:rPr>
              <a:t>8) يجرى تلميع الأرضية بواسطة الشمع .. </a:t>
            </a:r>
          </a:p>
          <a:p>
            <a:pPr>
              <a:buNone/>
            </a:pPr>
            <a:endParaRPr lang="ar-EG" sz="2800" dirty="0" smtClean="0">
              <a:solidFill>
                <a:schemeClr val="tx2">
                  <a:lumMod val="50000"/>
                </a:schemeClr>
              </a:solidFill>
            </a:endParaRPr>
          </a:p>
          <a:p>
            <a:pPr>
              <a:buNone/>
            </a:pPr>
            <a:endParaRPr lang="ar-EG" sz="2800" dirty="0">
              <a:solidFill>
                <a:schemeClr val="tx2">
                  <a:lumMod val="50000"/>
                </a:schemeClr>
              </a:solidFill>
            </a:endParaRPr>
          </a:p>
        </p:txBody>
      </p:sp>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679</TotalTime>
  <Words>1284</Words>
  <Application>Microsoft Office PowerPoint</Application>
  <PresentationFormat>On-screen Show (4:3)</PresentationFormat>
  <Paragraphs>96</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Calibri</vt:lpstr>
      <vt:lpstr>Constantia</vt:lpstr>
      <vt:lpstr>Majalla UI</vt:lpstr>
      <vt:lpstr>Traditional Arabic</vt:lpstr>
      <vt:lpstr>Wingdings 2</vt:lpstr>
      <vt:lpstr>Flow</vt:lpstr>
      <vt:lpstr>ارضيات الفينيل :</vt:lpstr>
      <vt:lpstr>الابعاد والمقاسات:</vt:lpstr>
      <vt:lpstr>تصنيفات ارضيات الفينيل :</vt:lpstr>
      <vt:lpstr>PowerPoint Presentation</vt:lpstr>
      <vt:lpstr>انواع ارضيات الفينيل:</vt:lpstr>
      <vt:lpstr> بلاطات الفينيل: </vt:lpstr>
      <vt:lpstr>طريقة التركيب :</vt:lpstr>
      <vt:lpstr>طريقة التركيب :</vt:lpstr>
      <vt:lpstr>طريقة التركيب :</vt:lpstr>
      <vt:lpstr>استبدال بلاطات الفينيل: </vt:lpstr>
      <vt:lpstr>PowerPoint Presentation</vt:lpstr>
      <vt:lpstr>PowerPoint Presentation</vt:lpstr>
      <vt:lpstr>مكونات ارضيات الفينيل:</vt:lpstr>
      <vt:lpstr>PowerPoint Presentation</vt:lpstr>
      <vt:lpstr>PowerPoint Presentation</vt:lpstr>
      <vt:lpstr>المزايا :</vt:lpstr>
      <vt:lpstr>المزايا :</vt:lpstr>
      <vt:lpstr>PowerPoint Presentation</vt:lpstr>
      <vt:lpstr>عيوب الفينيل:</vt:lpstr>
      <vt:lpstr>كيفية صيانة ارضيات الفينيل:</vt:lpstr>
      <vt:lpstr>كيفية صيانة ارضيات الفينيل:</vt:lpstr>
      <vt:lpstr>كيفية صيانة ارضيات الفينيل:</vt:lpstr>
      <vt:lpstr>كيفية صيانة ارضيات الفينيل:</vt:lpstr>
      <vt:lpstr>كيفية صيانة ارضيات الفينيل: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ارضيات الفينيل :</dc:title>
  <dc:creator>aliaa</dc:creator>
  <cp:lastModifiedBy>hany2050</cp:lastModifiedBy>
  <cp:revision>57</cp:revision>
  <dcterms:created xsi:type="dcterms:W3CDTF">2013-05-09T12:04:08Z</dcterms:created>
  <dcterms:modified xsi:type="dcterms:W3CDTF">2014-02-07T00:09:01Z</dcterms:modified>
</cp:coreProperties>
</file>