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044" r:id="rId1"/>
  </p:sldMasterIdLst>
  <p:notesMasterIdLst>
    <p:notesMasterId r:id="rId24"/>
  </p:notesMasterIdLst>
  <p:sldIdLst>
    <p:sldId id="257" r:id="rId2"/>
    <p:sldId id="272" r:id="rId3"/>
    <p:sldId id="273" r:id="rId4"/>
    <p:sldId id="274" r:id="rId5"/>
    <p:sldId id="258" r:id="rId6"/>
    <p:sldId id="275" r:id="rId7"/>
    <p:sldId id="259" r:id="rId8"/>
    <p:sldId id="276" r:id="rId9"/>
    <p:sldId id="263" r:id="rId10"/>
    <p:sldId id="260" r:id="rId11"/>
    <p:sldId id="261" r:id="rId12"/>
    <p:sldId id="262" r:id="rId13"/>
    <p:sldId id="277" r:id="rId14"/>
    <p:sldId id="278" r:id="rId15"/>
    <p:sldId id="264" r:id="rId16"/>
    <p:sldId id="265" r:id="rId17"/>
    <p:sldId id="266" r:id="rId18"/>
    <p:sldId id="267" r:id="rId19"/>
    <p:sldId id="270" r:id="rId20"/>
    <p:sldId id="271" r:id="rId21"/>
    <p:sldId id="268" r:id="rId22"/>
    <p:sldId id="269" r:id="rId23"/>
  </p:sldIdLst>
  <p:sldSz cx="9144000" cy="6858000" type="screen4x3"/>
  <p:notesSz cx="6858000" cy="9144000"/>
  <p:defaultText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412" autoAdjust="0"/>
    <p:restoredTop sz="94671" autoAdjust="0"/>
  </p:normalViewPr>
  <p:slideViewPr>
    <p:cSldViewPr>
      <p:cViewPr varScale="1">
        <p:scale>
          <a:sx n="66" d="100"/>
          <a:sy n="66" d="100"/>
        </p:scale>
        <p:origin x="960" y="43"/>
      </p:cViewPr>
      <p:guideLst>
        <p:guide orient="horz" pos="2160"/>
        <p:guide pos="2880"/>
      </p:guideLst>
    </p:cSldViewPr>
  </p:slideViewPr>
  <p:outlineViewPr>
    <p:cViewPr>
      <p:scale>
        <a:sx n="33" d="100"/>
        <a:sy n="33" d="100"/>
      </p:scale>
      <p:origin x="0" y="1165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E2BF58E-6102-431C-B965-0BF865FC543F}" type="datetimeFigureOut">
              <a:rPr lang="ar-EG" smtClean="0"/>
              <a:pPr/>
              <a:t>07/04/1435</a:t>
            </a:fld>
            <a:endParaRPr lang="ar-E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E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EG"/>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A1E4A4D-6DE9-4145-A775-1D8F6468AD74}" type="slidenum">
              <a:rPr lang="ar-EG" smtClean="0"/>
              <a:pPr/>
              <a:t>‹#›</a:t>
            </a:fld>
            <a:endParaRPr lang="ar-EG"/>
          </a:p>
        </p:txBody>
      </p:sp>
    </p:spTree>
    <p:extLst>
      <p:ext uri="{BB962C8B-B14F-4D97-AF65-F5344CB8AC3E}">
        <p14:creationId xmlns:p14="http://schemas.microsoft.com/office/powerpoint/2010/main" val="336221494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96360996-CB0A-404D-B4E5-92E5F1DBB4A4}" type="datetimeFigureOut">
              <a:rPr lang="ar-EG" smtClean="0"/>
              <a:pPr/>
              <a:t>07/04/1435</a:t>
            </a:fld>
            <a:endParaRPr lang="ar-EG"/>
          </a:p>
        </p:txBody>
      </p:sp>
      <p:sp>
        <p:nvSpPr>
          <p:cNvPr id="17" name="Footer Placeholder 16"/>
          <p:cNvSpPr>
            <a:spLocks noGrp="1"/>
          </p:cNvSpPr>
          <p:nvPr>
            <p:ph type="ftr" sz="quarter" idx="11"/>
          </p:nvPr>
        </p:nvSpPr>
        <p:spPr/>
        <p:txBody>
          <a:bodyPr/>
          <a:lstStyle/>
          <a:p>
            <a:endParaRPr lang="ar-EG"/>
          </a:p>
        </p:txBody>
      </p:sp>
      <p:sp>
        <p:nvSpPr>
          <p:cNvPr id="29" name="Slide Number Placeholder 28"/>
          <p:cNvSpPr>
            <a:spLocks noGrp="1"/>
          </p:cNvSpPr>
          <p:nvPr>
            <p:ph type="sldNum" sz="quarter" idx="12"/>
          </p:nvPr>
        </p:nvSpPr>
        <p:spPr/>
        <p:txBody>
          <a:bodyPr/>
          <a:lstStyle/>
          <a:p>
            <a:fld id="{1CBF2899-48F5-4C92-A57D-BBFF8E50A6D0}" type="slidenum">
              <a:rPr lang="ar-EG" smtClean="0"/>
              <a:pPr/>
              <a:t>‹#›</a:t>
            </a:fld>
            <a:endParaRPr lang="ar-EG"/>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360996-CB0A-404D-B4E5-92E5F1DBB4A4}" type="datetimeFigureOut">
              <a:rPr lang="ar-EG" smtClean="0"/>
              <a:pPr/>
              <a:t>07/04/1435</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1CBF2899-48F5-4C92-A57D-BBFF8E50A6D0}" type="slidenum">
              <a:rPr lang="ar-EG" smtClean="0"/>
              <a:pPr/>
              <a:t>‹#›</a:t>
            </a:fld>
            <a:endParaRPr lang="ar-E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360996-CB0A-404D-B4E5-92E5F1DBB4A4}" type="datetimeFigureOut">
              <a:rPr lang="ar-EG" smtClean="0"/>
              <a:pPr/>
              <a:t>07/04/1435</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1CBF2899-48F5-4C92-A57D-BBFF8E50A6D0}" type="slidenum">
              <a:rPr lang="ar-EG" smtClean="0"/>
              <a:pPr/>
              <a:t>‹#›</a:t>
            </a:fld>
            <a:endParaRPr lang="ar-E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360996-CB0A-404D-B4E5-92E5F1DBB4A4}" type="datetimeFigureOut">
              <a:rPr lang="ar-EG" smtClean="0"/>
              <a:pPr/>
              <a:t>07/04/1435</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1CBF2899-48F5-4C92-A57D-BBFF8E50A6D0}" type="slidenum">
              <a:rPr lang="ar-EG" smtClean="0"/>
              <a:pPr/>
              <a:t>‹#›</a:t>
            </a:fld>
            <a:endParaRPr lang="ar-E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6360996-CB0A-404D-B4E5-92E5F1DBB4A4}" type="datetimeFigureOut">
              <a:rPr lang="ar-EG" smtClean="0"/>
              <a:pPr/>
              <a:t>07/04/1435</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a:xfrm>
            <a:off x="7924800" y="6416675"/>
            <a:ext cx="762000" cy="365125"/>
          </a:xfrm>
        </p:spPr>
        <p:txBody>
          <a:bodyPr/>
          <a:lstStyle/>
          <a:p>
            <a:fld id="{1CBF2899-48F5-4C92-A57D-BBFF8E50A6D0}" type="slidenum">
              <a:rPr lang="ar-EG" smtClean="0"/>
              <a:pPr/>
              <a:t>‹#›</a:t>
            </a:fld>
            <a:endParaRPr lang="ar-EG"/>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6360996-CB0A-404D-B4E5-92E5F1DBB4A4}" type="datetimeFigureOut">
              <a:rPr lang="ar-EG" smtClean="0"/>
              <a:pPr/>
              <a:t>07/04/1435</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1CBF2899-48F5-4C92-A57D-BBFF8E50A6D0}" type="slidenum">
              <a:rPr lang="ar-EG" smtClean="0"/>
              <a:pPr/>
              <a:t>‹#›</a:t>
            </a:fld>
            <a:endParaRPr lang="ar-E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6360996-CB0A-404D-B4E5-92E5F1DBB4A4}" type="datetimeFigureOut">
              <a:rPr lang="ar-EG" smtClean="0"/>
              <a:pPr/>
              <a:t>07/04/1435</a:t>
            </a:fld>
            <a:endParaRPr lang="ar-EG"/>
          </a:p>
        </p:txBody>
      </p:sp>
      <p:sp>
        <p:nvSpPr>
          <p:cNvPr id="8" name="Footer Placeholder 7"/>
          <p:cNvSpPr>
            <a:spLocks noGrp="1"/>
          </p:cNvSpPr>
          <p:nvPr>
            <p:ph type="ftr" sz="quarter" idx="11"/>
          </p:nvPr>
        </p:nvSpPr>
        <p:spPr/>
        <p:txBody>
          <a:bodyPr/>
          <a:lstStyle/>
          <a:p>
            <a:endParaRPr lang="ar-EG"/>
          </a:p>
        </p:txBody>
      </p:sp>
      <p:sp>
        <p:nvSpPr>
          <p:cNvPr id="9" name="Slide Number Placeholder 8"/>
          <p:cNvSpPr>
            <a:spLocks noGrp="1"/>
          </p:cNvSpPr>
          <p:nvPr>
            <p:ph type="sldNum" sz="quarter" idx="12"/>
          </p:nvPr>
        </p:nvSpPr>
        <p:spPr/>
        <p:txBody>
          <a:bodyPr/>
          <a:lstStyle/>
          <a:p>
            <a:fld id="{1CBF2899-48F5-4C92-A57D-BBFF8E50A6D0}" type="slidenum">
              <a:rPr lang="ar-EG" smtClean="0"/>
              <a:pPr/>
              <a:t>‹#›</a:t>
            </a:fld>
            <a:endParaRPr lang="ar-E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6360996-CB0A-404D-B4E5-92E5F1DBB4A4}" type="datetimeFigureOut">
              <a:rPr lang="ar-EG" smtClean="0"/>
              <a:pPr/>
              <a:t>07/04/1435</a:t>
            </a:fld>
            <a:endParaRPr lang="ar-EG"/>
          </a:p>
        </p:txBody>
      </p:sp>
      <p:sp>
        <p:nvSpPr>
          <p:cNvPr id="4" name="Footer Placeholder 3"/>
          <p:cNvSpPr>
            <a:spLocks noGrp="1"/>
          </p:cNvSpPr>
          <p:nvPr>
            <p:ph type="ftr" sz="quarter" idx="11"/>
          </p:nvPr>
        </p:nvSpPr>
        <p:spPr/>
        <p:txBody>
          <a:bodyPr/>
          <a:lstStyle/>
          <a:p>
            <a:endParaRPr lang="ar-EG"/>
          </a:p>
        </p:txBody>
      </p:sp>
      <p:sp>
        <p:nvSpPr>
          <p:cNvPr id="5" name="Slide Number Placeholder 4"/>
          <p:cNvSpPr>
            <a:spLocks noGrp="1"/>
          </p:cNvSpPr>
          <p:nvPr>
            <p:ph type="sldNum" sz="quarter" idx="12"/>
          </p:nvPr>
        </p:nvSpPr>
        <p:spPr/>
        <p:txBody>
          <a:bodyPr/>
          <a:lstStyle/>
          <a:p>
            <a:fld id="{1CBF2899-48F5-4C92-A57D-BBFF8E50A6D0}" type="slidenum">
              <a:rPr lang="ar-EG" smtClean="0"/>
              <a:pPr/>
              <a:t>‹#›</a:t>
            </a:fld>
            <a:endParaRPr lang="ar-E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360996-CB0A-404D-B4E5-92E5F1DBB4A4}" type="datetimeFigureOut">
              <a:rPr lang="ar-EG" smtClean="0"/>
              <a:pPr/>
              <a:t>07/04/1435</a:t>
            </a:fld>
            <a:endParaRPr lang="ar-EG"/>
          </a:p>
        </p:txBody>
      </p:sp>
      <p:sp>
        <p:nvSpPr>
          <p:cNvPr id="3" name="Footer Placeholder 2"/>
          <p:cNvSpPr>
            <a:spLocks noGrp="1"/>
          </p:cNvSpPr>
          <p:nvPr>
            <p:ph type="ftr" sz="quarter" idx="11"/>
          </p:nvPr>
        </p:nvSpPr>
        <p:spPr/>
        <p:txBody>
          <a:bodyPr/>
          <a:lstStyle/>
          <a:p>
            <a:endParaRPr lang="ar-EG"/>
          </a:p>
        </p:txBody>
      </p:sp>
      <p:sp>
        <p:nvSpPr>
          <p:cNvPr id="4" name="Slide Number Placeholder 3"/>
          <p:cNvSpPr>
            <a:spLocks noGrp="1"/>
          </p:cNvSpPr>
          <p:nvPr>
            <p:ph type="sldNum" sz="quarter" idx="12"/>
          </p:nvPr>
        </p:nvSpPr>
        <p:spPr/>
        <p:txBody>
          <a:bodyPr/>
          <a:lstStyle/>
          <a:p>
            <a:fld id="{1CBF2899-48F5-4C92-A57D-BBFF8E50A6D0}" type="slidenum">
              <a:rPr lang="ar-EG" smtClean="0"/>
              <a:pPr/>
              <a:t>‹#›</a:t>
            </a:fld>
            <a:endParaRPr lang="ar-E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6360996-CB0A-404D-B4E5-92E5F1DBB4A4}" type="datetimeFigureOut">
              <a:rPr lang="ar-EG" smtClean="0"/>
              <a:pPr/>
              <a:t>07/04/1435</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1CBF2899-48F5-4C92-A57D-BBFF8E50A6D0}" type="slidenum">
              <a:rPr lang="ar-EG" smtClean="0"/>
              <a:pPr/>
              <a:t>‹#›</a:t>
            </a:fld>
            <a:endParaRPr lang="ar-E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6360996-CB0A-404D-B4E5-92E5F1DBB4A4}" type="datetimeFigureOut">
              <a:rPr lang="ar-EG" smtClean="0"/>
              <a:pPr/>
              <a:t>07/04/1435</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1CBF2899-48F5-4C92-A57D-BBFF8E50A6D0}" type="slidenum">
              <a:rPr lang="ar-EG" smtClean="0"/>
              <a:pPr/>
              <a:t>‹#›</a:t>
            </a:fld>
            <a:endParaRPr lang="ar-EG"/>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96360996-CB0A-404D-B4E5-92E5F1DBB4A4}" type="datetimeFigureOut">
              <a:rPr lang="ar-EG" smtClean="0"/>
              <a:pPr/>
              <a:t>07/04/1435</a:t>
            </a:fld>
            <a:endParaRPr lang="ar-EG"/>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ar-EG"/>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1CBF2899-48F5-4C92-A57D-BBFF8E50A6D0}" type="slidenum">
              <a:rPr lang="ar-EG" smtClean="0"/>
              <a:pPr/>
              <a:t>‹#›</a:t>
            </a:fld>
            <a:endParaRPr lang="ar-EG"/>
          </a:p>
        </p:txBody>
      </p:sp>
    </p:spTree>
  </p:cSld>
  <p:clrMap bg1="dk1" tx1="lt1" bg2="dk2" tx2="lt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85728"/>
            <a:ext cx="8229600" cy="1143000"/>
          </a:xfrm>
        </p:spPr>
        <p:txBody>
          <a:bodyPr/>
          <a:lstStyle/>
          <a:p>
            <a:pPr algn="r"/>
            <a:r>
              <a:rPr lang="ar-SA" i="1" dirty="0" smtClean="0">
                <a:ln w="18000">
                  <a:solidFill>
                    <a:schemeClr val="accent1">
                      <a:lumMod val="75000"/>
                    </a:schemeClr>
                  </a:solidFill>
                  <a:prstDash val="solid"/>
                  <a:miter lim="800000"/>
                </a:ln>
                <a:solidFill>
                  <a:srgbClr val="0070C0"/>
                </a:solidFill>
                <a:effectLst>
                  <a:outerShdw blurRad="25500" dist="23000" dir="7020000" algn="tl">
                    <a:srgbClr val="000000">
                      <a:alpha val="50000"/>
                    </a:srgbClr>
                  </a:outerShdw>
                </a:effectLst>
              </a:rPr>
              <a:t> السيراميك </a:t>
            </a:r>
            <a:endParaRPr lang="ar-EG" i="1" dirty="0">
              <a:ln w="18000">
                <a:solidFill>
                  <a:schemeClr val="accent1">
                    <a:lumMod val="75000"/>
                  </a:schemeClr>
                </a:solidFill>
                <a:prstDash val="solid"/>
                <a:miter lim="800000"/>
              </a:ln>
              <a:solidFill>
                <a:srgbClr val="0070C0"/>
              </a:solidFill>
              <a:effectLst>
                <a:outerShdw blurRad="25500" dist="23000" dir="7020000" algn="tl">
                  <a:srgbClr val="000000">
                    <a:alpha val="50000"/>
                  </a:srgbClr>
                </a:outerShdw>
              </a:effectLst>
            </a:endParaRPr>
          </a:p>
        </p:txBody>
      </p:sp>
      <p:sp>
        <p:nvSpPr>
          <p:cNvPr id="3" name="Content Placeholder 2"/>
          <p:cNvSpPr>
            <a:spLocks noGrp="1"/>
          </p:cNvSpPr>
          <p:nvPr>
            <p:ph idx="1"/>
          </p:nvPr>
        </p:nvSpPr>
        <p:spPr>
          <a:xfrm>
            <a:off x="4716016" y="1591336"/>
            <a:ext cx="3857652" cy="4365873"/>
          </a:xfrm>
        </p:spPr>
        <p:txBody>
          <a:bodyPr>
            <a:noAutofit/>
          </a:bodyPr>
          <a:lstStyle/>
          <a:p>
            <a:pPr marL="137160" indent="0" algn="r" rtl="1">
              <a:buNone/>
            </a:pPr>
            <a:r>
              <a:rPr lang="ar-SA" sz="2400" dirty="0" smtClean="0"/>
              <a:t>ه</a:t>
            </a:r>
            <a:r>
              <a:rPr lang="ar-EG" sz="2400" dirty="0" smtClean="0"/>
              <a:t>و</a:t>
            </a:r>
            <a:r>
              <a:rPr lang="ar-SA" sz="2400" dirty="0" smtClean="0"/>
              <a:t> </a:t>
            </a:r>
            <a:r>
              <a:rPr lang="ar-SA" sz="2400" dirty="0"/>
              <a:t>عبارة عن عجينة صلصال طينية المعروفة بالفخار يتم استخراجها و معالجتها على شكل عجين ثم توضع داخل قوالب في المصنع على حسب الحجم</a:t>
            </a:r>
            <a:r>
              <a:rPr lang="en-US" sz="2400" dirty="0"/>
              <a:t> </a:t>
            </a:r>
            <a:r>
              <a:rPr lang="ar-SA" sz="2400" dirty="0"/>
              <a:t>المطلوب وتكبس ثم تدخل الى افران عالية الحرارة قد تصل الى 1200 درجة ثم تخرج للتبريد ثم يوضع الرسم فوقها ثم طبقة تسمى الجليز ثم تعاد الى الفرن مرة ثانية بدرجات حرارة أقل من السابق قد تصل الى 700 درجة على حسب سمك البلاطة وتصبح </a:t>
            </a:r>
            <a:r>
              <a:rPr lang="ar-SA" sz="2400" dirty="0" smtClean="0"/>
              <a:t>جاهزة</a:t>
            </a:r>
            <a:endParaRPr lang="en-US" sz="2400" dirty="0"/>
          </a:p>
        </p:txBody>
      </p:sp>
      <p:pic>
        <p:nvPicPr>
          <p:cNvPr id="4" name="Picture 3" descr="486778_10151359305987109_693179911_n.jpg"/>
          <p:cNvPicPr>
            <a:picLocks noChangeAspect="1"/>
          </p:cNvPicPr>
          <p:nvPr/>
        </p:nvPicPr>
        <p:blipFill>
          <a:blip r:embed="rId2"/>
          <a:srcRect t="26601" r="218"/>
          <a:stretch>
            <a:fillRect/>
          </a:stretch>
        </p:blipFill>
        <p:spPr>
          <a:xfrm>
            <a:off x="500034" y="2000240"/>
            <a:ext cx="4143404" cy="3548067"/>
          </a:xfrm>
          <a:prstGeom prst="rect">
            <a:avLst/>
          </a:prstGeom>
        </p:spPr>
      </p:pic>
      <p:pic>
        <p:nvPicPr>
          <p:cNvPr id="5" name="Picture 4" descr="283739_10151359327247109_1638861292_n.jpg"/>
          <p:cNvPicPr>
            <a:picLocks noChangeAspect="1"/>
          </p:cNvPicPr>
          <p:nvPr/>
        </p:nvPicPr>
        <p:blipFill>
          <a:blip r:embed="rId3"/>
          <a:srcRect l="15328" r="6160"/>
          <a:stretch>
            <a:fillRect/>
          </a:stretch>
        </p:blipFill>
        <p:spPr>
          <a:xfrm>
            <a:off x="500034" y="1785926"/>
            <a:ext cx="4143404" cy="3963953"/>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9835" y="383362"/>
            <a:ext cx="5072098" cy="661985"/>
          </a:xfrm>
        </p:spPr>
        <p:txBody>
          <a:bodyPr>
            <a:normAutofit/>
          </a:bodyPr>
          <a:lstStyle/>
          <a:p>
            <a:pPr algn="r"/>
            <a:r>
              <a:rPr lang="ar-SA" b="1" dirty="0" smtClean="0">
                <a:effectLst>
                  <a:glow rad="228600">
                    <a:schemeClr val="accent6">
                      <a:satMod val="175000"/>
                      <a:alpha val="40000"/>
                    </a:schemeClr>
                  </a:glow>
                  <a:outerShdw blurRad="114300" dist="101600" dir="2700000" algn="tl" rotWithShape="0">
                    <a:srgbClr val="000000">
                      <a:alpha val="40000"/>
                    </a:srgbClr>
                  </a:outerShdw>
                </a:effectLst>
              </a:rPr>
              <a:t>طرق تركيب سيراميك الأرضيات :</a:t>
            </a:r>
            <a:endParaRPr lang="ar-EG" dirty="0">
              <a:effectLst>
                <a:glow rad="228600">
                  <a:schemeClr val="accent6">
                    <a:satMod val="175000"/>
                    <a:alpha val="40000"/>
                  </a:schemeClr>
                </a:glow>
                <a:outerShdw blurRad="114300" dist="101600" dir="2700000" algn="tl" rotWithShape="0">
                  <a:srgbClr val="000000">
                    <a:alpha val="40000"/>
                  </a:srgbClr>
                </a:outerShdw>
              </a:effectLst>
            </a:endParaRPr>
          </a:p>
        </p:txBody>
      </p:sp>
      <p:sp>
        <p:nvSpPr>
          <p:cNvPr id="4" name="Content Placeholder 3"/>
          <p:cNvSpPr>
            <a:spLocks noGrp="1"/>
          </p:cNvSpPr>
          <p:nvPr>
            <p:ph sz="half" idx="1"/>
          </p:nvPr>
        </p:nvSpPr>
        <p:spPr>
          <a:xfrm>
            <a:off x="4109742" y="1285860"/>
            <a:ext cx="4719934" cy="5126055"/>
          </a:xfrm>
        </p:spPr>
        <p:txBody>
          <a:bodyPr>
            <a:normAutofit fontScale="85000" lnSpcReduction="20000"/>
          </a:bodyPr>
          <a:lstStyle/>
          <a:p>
            <a:pPr marL="90488" indent="-14288" algn="r">
              <a:buNone/>
            </a:pPr>
            <a:r>
              <a:rPr lang="ar-SA" dirty="0" smtClean="0"/>
              <a:t>يوجد 3 طرق لتركيب السيراميك وهى :</a:t>
            </a:r>
            <a:endParaRPr lang="en-US" dirty="0" smtClean="0"/>
          </a:p>
          <a:p>
            <a:pPr marL="90488" indent="-14288" algn="r">
              <a:buNone/>
            </a:pPr>
            <a:r>
              <a:rPr lang="ar-SA" b="1" dirty="0" smtClean="0"/>
              <a:t>الطريقة الأولى:</a:t>
            </a:r>
            <a:endParaRPr lang="en-US" dirty="0" smtClean="0"/>
          </a:p>
          <a:p>
            <a:pPr marL="90488" indent="-14288" algn="r">
              <a:buNone/>
            </a:pPr>
            <a:r>
              <a:rPr lang="ar-SA" dirty="0" smtClean="0"/>
              <a:t> </a:t>
            </a:r>
            <a:endParaRPr lang="en-US" dirty="0" smtClean="0"/>
          </a:p>
          <a:p>
            <a:pPr marL="90488" indent="-14288" algn="r">
              <a:buNone/>
            </a:pPr>
            <a:r>
              <a:rPr lang="ar-SA" dirty="0" smtClean="0"/>
              <a:t>يجب أن يكون المكان نظيفاً خالياً من الأتربة أو المخلفات.</a:t>
            </a:r>
            <a:endParaRPr lang="en-US" dirty="0" smtClean="0"/>
          </a:p>
          <a:p>
            <a:pPr marL="90488" indent="-14288" algn="r">
              <a:buNone/>
            </a:pPr>
            <a:r>
              <a:rPr lang="ar-SA" dirty="0" smtClean="0"/>
              <a:t>تكون الفرشة من الرمل النظيف بسمك متوسط في حدود 5 سم وحسب المنسوب المطلوب وتعمل مونة اللصق بنسبة لا تقل عن 250 كجم أسمنت بورتلاندى عادى للمتر المكعب رمل بسمك متوسط 2 سم ثم تركيب البلاطات والوزرات والقطع والنهايات المشكلة للرسومات والأشكال بحيث </a:t>
            </a:r>
            <a:r>
              <a:rPr lang="ar-EG" dirty="0" smtClean="0"/>
              <a:t>  </a:t>
            </a:r>
            <a:r>
              <a:rPr lang="ar-SA" dirty="0" smtClean="0"/>
              <a:t>تعطى المنسوب والشكل والزوايا طبقاً للأصول الفنية للتركيب.</a:t>
            </a:r>
            <a:endParaRPr lang="en-US" dirty="0" smtClean="0"/>
          </a:p>
          <a:p>
            <a:pPr marL="90488" indent="-14288" algn="r">
              <a:buNone/>
            </a:pPr>
            <a:r>
              <a:rPr lang="ar-SA" dirty="0" smtClean="0"/>
              <a:t>تسقى جميع اللحامات بين البلاطات بعد التركيب بلباني الأسمنت الأبيض أوالملون أو العادي حسب الطلب ثم ينظف سطح البلاط بمسحوق الحجر أو الرخام الناعم.</a:t>
            </a:r>
            <a:endParaRPr lang="en-US" dirty="0" smtClean="0"/>
          </a:p>
        </p:txBody>
      </p:sp>
      <p:pic>
        <p:nvPicPr>
          <p:cNvPr id="5" name="Picture 4" descr="Untitled.png"/>
          <p:cNvPicPr>
            <a:picLocks noChangeAspect="1"/>
          </p:cNvPicPr>
          <p:nvPr/>
        </p:nvPicPr>
        <p:blipFill>
          <a:blip r:embed="rId2"/>
          <a:stretch>
            <a:fillRect/>
          </a:stretch>
        </p:blipFill>
        <p:spPr>
          <a:xfrm>
            <a:off x="428596" y="734883"/>
            <a:ext cx="3286148" cy="5790461"/>
          </a:xfrm>
          <a:prstGeom prst="rect">
            <a:avLst/>
          </a:prstGeom>
        </p:spPr>
      </p:pic>
      <p:pic>
        <p:nvPicPr>
          <p:cNvPr id="6" name="Picture 5" descr="936459_10151359341157109_642297720_n.jpg"/>
          <p:cNvPicPr>
            <a:picLocks noChangeAspect="1"/>
          </p:cNvPicPr>
          <p:nvPr/>
        </p:nvPicPr>
        <p:blipFill>
          <a:blip r:embed="rId3"/>
          <a:srcRect l="9091" r="12351"/>
          <a:stretch>
            <a:fillRect/>
          </a:stretch>
        </p:blipFill>
        <p:spPr>
          <a:xfrm>
            <a:off x="323528" y="1285860"/>
            <a:ext cx="3786214" cy="314325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subTnLst>
                                    <p:set>
                                      <p:cBhvr override="childStyle">
                                        <p:cTn dur="1" fill="hold" display="0" masterRel="sameClick" afterEffect="1">
                                          <p:stCondLst>
                                            <p:cond evt="end" delay="0">
                                              <p:tn val="5"/>
                                            </p:cond>
                                          </p:stCondLst>
                                        </p:cTn>
                                        <p:tgtEl>
                                          <p:spTgt spid="6"/>
                                        </p:tgtEl>
                                        <p:attrNameLst>
                                          <p:attrName>style.visibility</p:attrName>
                                        </p:attrNameLst>
                                      </p:cBhvr>
                                      <p:to>
                                        <p:strVal val="hidden"/>
                                      </p:to>
                                    </p:set>
                                  </p:sub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57818" y="0"/>
            <a:ext cx="3008313" cy="1162050"/>
          </a:xfrm>
        </p:spPr>
        <p:txBody>
          <a:bodyPr/>
          <a:lstStyle/>
          <a:p>
            <a:pPr algn="r"/>
            <a:r>
              <a:rPr lang="ar-SA" b="1" dirty="0" smtClean="0"/>
              <a:t>الطريقة الثانية:</a:t>
            </a:r>
            <a:r>
              <a:rPr lang="en-US" dirty="0" smtClean="0"/>
              <a:t/>
            </a:r>
            <a:br>
              <a:rPr lang="en-US" dirty="0" smtClean="0"/>
            </a:br>
            <a:endParaRPr lang="ar-EG" dirty="0"/>
          </a:p>
        </p:txBody>
      </p:sp>
      <p:sp>
        <p:nvSpPr>
          <p:cNvPr id="4" name="Content Placeholder 3"/>
          <p:cNvSpPr>
            <a:spLocks noGrp="1"/>
          </p:cNvSpPr>
          <p:nvPr>
            <p:ph sz="half" idx="1"/>
          </p:nvPr>
        </p:nvSpPr>
        <p:spPr>
          <a:xfrm>
            <a:off x="4429124" y="1214422"/>
            <a:ext cx="4429156" cy="5357850"/>
          </a:xfrm>
        </p:spPr>
        <p:txBody>
          <a:bodyPr>
            <a:normAutofit fontScale="92500" lnSpcReduction="20000"/>
          </a:bodyPr>
          <a:lstStyle/>
          <a:p>
            <a:pPr marL="90488" indent="-14288" algn="r">
              <a:buNone/>
            </a:pPr>
            <a:r>
              <a:rPr lang="ar-SA" dirty="0" smtClean="0">
                <a:solidFill>
                  <a:schemeClr val="accent5">
                    <a:lumMod val="40000"/>
                    <a:lumOff val="60000"/>
                  </a:schemeClr>
                </a:solidFill>
              </a:rPr>
              <a:t>يتم تنظيف مكان التركيب من الأتربة والمخلفات ورش الأرض جيداً بالماء.</a:t>
            </a:r>
            <a:endParaRPr lang="en-US" dirty="0" smtClean="0">
              <a:solidFill>
                <a:schemeClr val="accent5">
                  <a:lumMod val="40000"/>
                  <a:lumOff val="60000"/>
                </a:schemeClr>
              </a:solidFill>
            </a:endParaRPr>
          </a:p>
          <a:p>
            <a:pPr marL="90488" indent="-14288" algn="r">
              <a:buNone/>
            </a:pPr>
            <a:r>
              <a:rPr lang="ar-SA" dirty="0" smtClean="0">
                <a:solidFill>
                  <a:schemeClr val="accent5">
                    <a:lumMod val="40000"/>
                    <a:lumOff val="60000"/>
                  </a:schemeClr>
                </a:solidFill>
              </a:rPr>
              <a:t>تعمل فرشة ركامية بسمك 5 سم في المتوسط (من الأسمنت والرمل الحرش المتدرج) بنسبة 350 كجم أسمنت بورتلاندى عادى للمتر المكعب ركام (رمل) لتعطى سطحاً مستوياً سليماً أو بميول حسب الطلب طبقاً للأصول الفنية. - يركب عليها بلاطات السيراميك وتدرع بالقدة إلى المنسوب المطلوب وينظف بعد ذلك سطح الأرضية مما قد يعلق بالسطح من لباني الأسمنت.</a:t>
            </a:r>
            <a:endParaRPr lang="en-US" dirty="0" smtClean="0">
              <a:solidFill>
                <a:schemeClr val="accent5">
                  <a:lumMod val="40000"/>
                  <a:lumOff val="60000"/>
                </a:schemeClr>
              </a:solidFill>
            </a:endParaRPr>
          </a:p>
          <a:p>
            <a:pPr marL="90488" indent="-14288" algn="r">
              <a:buNone/>
            </a:pPr>
            <a:r>
              <a:rPr lang="ar-SA" dirty="0" smtClean="0">
                <a:solidFill>
                  <a:schemeClr val="accent5">
                    <a:lumMod val="40000"/>
                    <a:lumOff val="60000"/>
                  </a:schemeClr>
                </a:solidFill>
              </a:rPr>
              <a:t>تترك الأرضية لليوم التالي وترش بالمياه لمدة لا تقل عن 3 أيام. </a:t>
            </a:r>
            <a:endParaRPr lang="en-US" dirty="0" smtClean="0">
              <a:solidFill>
                <a:schemeClr val="accent5">
                  <a:lumMod val="40000"/>
                  <a:lumOff val="60000"/>
                </a:schemeClr>
              </a:solidFill>
            </a:endParaRPr>
          </a:p>
          <a:p>
            <a:pPr marL="90488" indent="-14288" algn="r">
              <a:buNone/>
            </a:pPr>
            <a:r>
              <a:rPr lang="ar-SA" dirty="0" smtClean="0">
                <a:solidFill>
                  <a:schemeClr val="accent5">
                    <a:lumMod val="40000"/>
                    <a:lumOff val="60000"/>
                  </a:schemeClr>
                </a:solidFill>
              </a:rPr>
              <a:t>تسقى اللحامات (العراميس) بلباني الأسمنت باللون المطلوب ثم ينظف سطح البلاط بمسحوق الحجر او الرخام الناعم .</a:t>
            </a:r>
            <a:endParaRPr lang="en-US" dirty="0" smtClean="0">
              <a:solidFill>
                <a:schemeClr val="accent5">
                  <a:lumMod val="40000"/>
                  <a:lumOff val="60000"/>
                </a:schemeClr>
              </a:solidFill>
            </a:endParaRPr>
          </a:p>
        </p:txBody>
      </p:sp>
      <p:pic>
        <p:nvPicPr>
          <p:cNvPr id="5" name="Picture 4" descr="2.png"/>
          <p:cNvPicPr>
            <a:picLocks noChangeAspect="1"/>
          </p:cNvPicPr>
          <p:nvPr/>
        </p:nvPicPr>
        <p:blipFill>
          <a:blip r:embed="rId2"/>
          <a:stretch>
            <a:fillRect/>
          </a:stretch>
        </p:blipFill>
        <p:spPr>
          <a:xfrm>
            <a:off x="357158" y="819098"/>
            <a:ext cx="3286148" cy="5367765"/>
          </a:xfrm>
          <a:prstGeom prst="rect">
            <a:avLst/>
          </a:prstGeom>
        </p:spPr>
      </p:pic>
      <p:pic>
        <p:nvPicPr>
          <p:cNvPr id="6" name="Picture 5" descr="260352_10151359340307109_1577548344_n.jpg"/>
          <p:cNvPicPr>
            <a:picLocks noChangeAspect="1"/>
          </p:cNvPicPr>
          <p:nvPr/>
        </p:nvPicPr>
        <p:blipFill>
          <a:blip r:embed="rId3"/>
          <a:srcRect l="1666" b="-1"/>
          <a:stretch>
            <a:fillRect/>
          </a:stretch>
        </p:blipFill>
        <p:spPr>
          <a:xfrm>
            <a:off x="357158" y="1071546"/>
            <a:ext cx="4214842" cy="285752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2319" y="188640"/>
            <a:ext cx="7829576" cy="1143000"/>
          </a:xfrm>
        </p:spPr>
        <p:txBody>
          <a:bodyPr>
            <a:normAutofit/>
          </a:bodyPr>
          <a:lstStyle/>
          <a:p>
            <a:r>
              <a:rPr lang="ar-SA" sz="2800" dirty="0" smtClean="0"/>
              <a:t>الطريقة الثالثة ( التركيب بالمواد اللاصقة):</a:t>
            </a:r>
            <a:r>
              <a:rPr lang="en-US" sz="2800" dirty="0" smtClean="0"/>
              <a:t/>
            </a:r>
            <a:br>
              <a:rPr lang="en-US" sz="2800" dirty="0" smtClean="0"/>
            </a:br>
            <a:endParaRPr lang="ar-EG" sz="2800" dirty="0"/>
          </a:p>
        </p:txBody>
      </p:sp>
      <p:sp>
        <p:nvSpPr>
          <p:cNvPr id="3" name="Content Placeholder 2"/>
          <p:cNvSpPr>
            <a:spLocks noGrp="1"/>
          </p:cNvSpPr>
          <p:nvPr>
            <p:ph idx="1"/>
          </p:nvPr>
        </p:nvSpPr>
        <p:spPr>
          <a:xfrm>
            <a:off x="3691643" y="1111844"/>
            <a:ext cx="5143536" cy="5286412"/>
          </a:xfrm>
        </p:spPr>
        <p:txBody>
          <a:bodyPr>
            <a:normAutofit fontScale="92500" lnSpcReduction="10000"/>
          </a:bodyPr>
          <a:lstStyle/>
          <a:p>
            <a:pPr marL="273050" indent="-14288" algn="r">
              <a:buNone/>
            </a:pPr>
            <a:r>
              <a:rPr lang="ar-SA" dirty="0" smtClean="0"/>
              <a:t> يتم تنظيف مكان التركيب من الأتربة والمخلفات ورش الأرض جيداً بالماء.</a:t>
            </a:r>
            <a:endParaRPr lang="en-US" dirty="0" smtClean="0"/>
          </a:p>
          <a:p>
            <a:pPr marL="273050" indent="-14288" algn="r">
              <a:buNone/>
            </a:pPr>
            <a:r>
              <a:rPr lang="ar-SA" dirty="0" smtClean="0"/>
              <a:t>تعمل فرشة ركامية بسمك 5 سم في المتوسط (من الأسمنت والرمل الحرش المتدرج) بنسبة 250 كجم أسمنت بورتلاندى عادى للمتر المكعب ركام (رمل) على منسوب تركيب السيراميك.</a:t>
            </a:r>
            <a:endParaRPr lang="en-US" dirty="0" smtClean="0"/>
          </a:p>
          <a:p>
            <a:pPr marL="273050" indent="-14288" algn="r">
              <a:buNone/>
            </a:pPr>
            <a:r>
              <a:rPr lang="ar-SA" dirty="0" smtClean="0"/>
              <a:t>تترك لمدة أسبوع لتمام جفافها مع الرش بالمياه لأخذ قوة الصلابة اللازمة.</a:t>
            </a:r>
            <a:endParaRPr lang="en-US" dirty="0" smtClean="0"/>
          </a:p>
          <a:p>
            <a:pPr marL="273050" indent="-14288" algn="r">
              <a:buNone/>
            </a:pPr>
            <a:r>
              <a:rPr lang="ar-SA" dirty="0" smtClean="0"/>
              <a:t>عند تمام الجفاف للفرشة الركامية يتم فرش الطبقة اللاصقة وغالباً ما تكون بسمك 2 مم ويركب عليها السيراميك حسب الأصول الفنية للتركيب.</a:t>
            </a:r>
            <a:endParaRPr lang="en-US" dirty="0" smtClean="0"/>
          </a:p>
        </p:txBody>
      </p:sp>
      <p:pic>
        <p:nvPicPr>
          <p:cNvPr id="4" name="Picture 3" descr="3.png"/>
          <p:cNvPicPr>
            <a:picLocks noChangeAspect="1"/>
          </p:cNvPicPr>
          <p:nvPr/>
        </p:nvPicPr>
        <p:blipFill>
          <a:blip r:embed="rId2"/>
          <a:stretch>
            <a:fillRect/>
          </a:stretch>
        </p:blipFill>
        <p:spPr>
          <a:xfrm>
            <a:off x="357158" y="1000108"/>
            <a:ext cx="3357586" cy="5509885"/>
          </a:xfrm>
          <a:prstGeom prst="rect">
            <a:avLst/>
          </a:prstGeom>
        </p:spPr>
      </p:pic>
      <p:pic>
        <p:nvPicPr>
          <p:cNvPr id="5" name="Picture 4" descr="936303_10151359342897109_927820764_n.jpg"/>
          <p:cNvPicPr>
            <a:picLocks noChangeAspect="1"/>
          </p:cNvPicPr>
          <p:nvPr/>
        </p:nvPicPr>
        <p:blipFill>
          <a:blip r:embed="rId3"/>
          <a:srcRect l="10588" r="6470"/>
          <a:stretch>
            <a:fillRect/>
          </a:stretch>
        </p:blipFill>
        <p:spPr>
          <a:xfrm>
            <a:off x="642910" y="1071546"/>
            <a:ext cx="3357586" cy="300039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404664"/>
            <a:ext cx="7283152" cy="1108720"/>
          </a:xfrm>
        </p:spPr>
        <p:txBody>
          <a:bodyPr/>
          <a:lstStyle/>
          <a:p>
            <a:pPr marL="137160" indent="0" algn="r">
              <a:buNone/>
            </a:pPr>
            <a:r>
              <a:rPr lang="ar-SA" dirty="0"/>
              <a:t>يتم مراجعة وزن الارضيه بواسطة ميزان الخرطوم و هذا هام لوضع أول صف سيتم تنفيذه</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458" y="2276872"/>
            <a:ext cx="7955063" cy="4032448"/>
          </a:xfrm>
          <a:prstGeom prst="rect">
            <a:avLst/>
          </a:prstGeom>
        </p:spPr>
      </p:pic>
      <p:sp>
        <p:nvSpPr>
          <p:cNvPr id="5" name="TextBox 4"/>
          <p:cNvSpPr txBox="1"/>
          <p:nvPr/>
        </p:nvSpPr>
        <p:spPr>
          <a:xfrm>
            <a:off x="8558156" y="404664"/>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2888469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548680"/>
            <a:ext cx="8229600" cy="1180728"/>
          </a:xfrm>
        </p:spPr>
        <p:txBody>
          <a:bodyPr/>
          <a:lstStyle/>
          <a:p>
            <a:pPr marL="137160" indent="0" algn="r">
              <a:buNone/>
            </a:pPr>
            <a:r>
              <a:rPr lang="ar-SA" dirty="0"/>
              <a:t>يتم وضع المونه فوق البلاطه بكمية مناسبه كما بالصوره يتم فرد المونه فوق ظهر البلاطه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1724090"/>
            <a:ext cx="3399442" cy="397453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3649" y="2205354"/>
            <a:ext cx="3456384" cy="3468998"/>
          </a:xfrm>
          <a:prstGeom prst="rect">
            <a:avLst/>
          </a:prstGeom>
        </p:spPr>
      </p:pic>
    </p:spTree>
    <p:extLst>
      <p:ext uri="{BB962C8B-B14F-4D97-AF65-F5344CB8AC3E}">
        <p14:creationId xmlns:p14="http://schemas.microsoft.com/office/powerpoint/2010/main" val="1386941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946305_10151359374367109_67347116_n.jpg"/>
          <p:cNvPicPr>
            <a:picLocks noChangeAspect="1"/>
          </p:cNvPicPr>
          <p:nvPr/>
        </p:nvPicPr>
        <p:blipFill>
          <a:blip r:embed="rId2"/>
          <a:srcRect l="14054" r="4862"/>
          <a:stretch>
            <a:fillRect/>
          </a:stretch>
        </p:blipFill>
        <p:spPr>
          <a:xfrm rot="16200000">
            <a:off x="-252456" y="1966912"/>
            <a:ext cx="5357852" cy="3709995"/>
          </a:xfrm>
          <a:prstGeom prst="rect">
            <a:avLst/>
          </a:prstGeom>
        </p:spPr>
      </p:pic>
      <p:sp>
        <p:nvSpPr>
          <p:cNvPr id="2" name="Title 1"/>
          <p:cNvSpPr>
            <a:spLocks noGrp="1"/>
          </p:cNvSpPr>
          <p:nvPr>
            <p:ph type="title"/>
          </p:nvPr>
        </p:nvSpPr>
        <p:spPr/>
        <p:txBody>
          <a:bodyPr>
            <a:normAutofit fontScale="90000"/>
          </a:bodyPr>
          <a:lstStyle/>
          <a:p>
            <a:r>
              <a:rPr lang="ar-SA" i="1" dirty="0" smtClean="0">
                <a:ln w="18000">
                  <a:solidFill>
                    <a:schemeClr val="accent2">
                      <a:satMod val="140000"/>
                    </a:schemeClr>
                  </a:solidFill>
                  <a:prstDash val="solid"/>
                  <a:miter lim="800000"/>
                </a:ln>
                <a:solidFill>
                  <a:schemeClr val="accent5">
                    <a:lumMod val="40000"/>
                    <a:lumOff val="60000"/>
                  </a:schemeClr>
                </a:solidFill>
                <a:effectLst>
                  <a:outerShdw blurRad="25500" dist="23000" dir="7020000" algn="tl">
                    <a:srgbClr val="000000">
                      <a:alpha val="50000"/>
                    </a:srgbClr>
                  </a:outerShdw>
                </a:effectLst>
              </a:rPr>
              <a:t>ثانياً </a:t>
            </a:r>
            <a:r>
              <a:rPr lang="ar-SA" sz="3600" i="1" dirty="0" smtClean="0">
                <a:ln w="18000">
                  <a:solidFill>
                    <a:schemeClr val="accent2">
                      <a:satMod val="140000"/>
                    </a:schemeClr>
                  </a:solidFill>
                  <a:prstDash val="solid"/>
                  <a:miter lim="800000"/>
                </a:ln>
                <a:solidFill>
                  <a:schemeClr val="accent5">
                    <a:lumMod val="40000"/>
                    <a:lumOff val="60000"/>
                  </a:schemeClr>
                </a:solidFill>
                <a:effectLst>
                  <a:outerShdw blurRad="25500" dist="23000" dir="7020000" algn="tl">
                    <a:srgbClr val="000000">
                      <a:alpha val="50000"/>
                    </a:srgbClr>
                  </a:outerShdw>
                </a:effectLst>
              </a:rPr>
              <a:t>البورسيلين</a:t>
            </a:r>
            <a:r>
              <a:rPr lang="ar-SA" i="1" dirty="0" smtClean="0">
                <a:ln w="18000">
                  <a:solidFill>
                    <a:schemeClr val="accent2">
                      <a:satMod val="140000"/>
                    </a:schemeClr>
                  </a:solidFill>
                  <a:prstDash val="solid"/>
                  <a:miter lim="800000"/>
                </a:ln>
                <a:solidFill>
                  <a:schemeClr val="accent5">
                    <a:lumMod val="40000"/>
                    <a:lumOff val="60000"/>
                  </a:schemeClr>
                </a:solidFill>
                <a:effectLst>
                  <a:outerShdw blurRad="25500" dist="23000" dir="7020000" algn="tl">
                    <a:srgbClr val="000000">
                      <a:alpha val="50000"/>
                    </a:srgbClr>
                  </a:outerShdw>
                </a:effectLst>
              </a:rPr>
              <a:t> </a:t>
            </a:r>
            <a:r>
              <a:rPr lang="en-US" dirty="0" smtClean="0"/>
              <a:t/>
            </a:r>
            <a:br>
              <a:rPr lang="en-US" dirty="0" smtClean="0"/>
            </a:br>
            <a:endParaRPr lang="ar-EG" dirty="0"/>
          </a:p>
        </p:txBody>
      </p:sp>
      <p:sp>
        <p:nvSpPr>
          <p:cNvPr id="3" name="Content Placeholder 2"/>
          <p:cNvSpPr>
            <a:spLocks noGrp="1"/>
          </p:cNvSpPr>
          <p:nvPr>
            <p:ph idx="1"/>
          </p:nvPr>
        </p:nvSpPr>
        <p:spPr>
          <a:xfrm>
            <a:off x="4572000" y="1500174"/>
            <a:ext cx="4114800" cy="4809186"/>
          </a:xfrm>
        </p:spPr>
        <p:txBody>
          <a:bodyPr>
            <a:normAutofit lnSpcReduction="10000"/>
          </a:bodyPr>
          <a:lstStyle/>
          <a:p>
            <a:pPr marL="90488" indent="-14288" algn="r">
              <a:buNone/>
            </a:pPr>
            <a:r>
              <a:rPr lang="ar-EG" dirty="0" smtClean="0"/>
              <a:t>بلاط البورسلين من أشهر أنواع البلاط المستخدمة حالياً على مستوى العالم سواءً كبلاط للأرضيات أو للجدران والواجهات</a:t>
            </a:r>
            <a:r>
              <a:rPr lang="ar-SA" dirty="0" smtClean="0"/>
              <a:t>.</a:t>
            </a:r>
            <a:endParaRPr lang="en-US" dirty="0" smtClean="0"/>
          </a:p>
          <a:p>
            <a:pPr marL="90488" indent="-14288" algn="r">
              <a:buNone/>
            </a:pPr>
            <a:r>
              <a:rPr lang="ar-EG" dirty="0" smtClean="0"/>
              <a:t>تتشابه طريقة تصنيعه مع طريقة تصنيع الكراميكا </a:t>
            </a:r>
            <a:r>
              <a:rPr lang="ar-SA" dirty="0" smtClean="0"/>
              <a:t>, </a:t>
            </a:r>
            <a:r>
              <a:rPr lang="ar-EG" dirty="0" smtClean="0"/>
              <a:t>إلا أن مجمل المادة المصنوع منها واحدة</a:t>
            </a:r>
            <a:r>
              <a:rPr lang="ar-SA" dirty="0" smtClean="0"/>
              <a:t>.</a:t>
            </a:r>
            <a:endParaRPr lang="en-US" dirty="0" smtClean="0"/>
          </a:p>
          <a:p>
            <a:pPr marL="90488" indent="-14288" algn="r">
              <a:buNone/>
            </a:pPr>
            <a:r>
              <a:rPr lang="ar-EG" dirty="0" smtClean="0"/>
              <a:t>يعتبر البورسلين اكثر صلابة من السيراميك و يأتى بالوان و تصميمات متعددة</a:t>
            </a:r>
            <a:r>
              <a:rPr lang="ar-SA" dirty="0" smtClean="0"/>
              <a:t>.</a:t>
            </a:r>
            <a:endParaRPr lang="en-US" dirty="0" smtClean="0"/>
          </a:p>
          <a:p>
            <a:pPr marL="90488" indent="-14288">
              <a:buNone/>
            </a:pPr>
            <a:endParaRPr lang="ar-EG"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0298" y="274638"/>
            <a:ext cx="6186502" cy="1082660"/>
          </a:xfrm>
        </p:spPr>
        <p:txBody>
          <a:bodyPr>
            <a:normAutofit/>
          </a:bodyPr>
          <a:lstStyle/>
          <a:p>
            <a:pPr algn="r"/>
            <a:r>
              <a:rPr lang="ar-EG" sz="3100" dirty="0" smtClean="0"/>
              <a:t>   </a:t>
            </a:r>
            <a:r>
              <a:rPr lang="ar-SA" sz="3100" dirty="0" smtClean="0"/>
              <a:t>طريقة تصنيع البورسلان :</a:t>
            </a:r>
            <a:endParaRPr lang="ar-EG" dirty="0"/>
          </a:p>
        </p:txBody>
      </p:sp>
      <p:sp>
        <p:nvSpPr>
          <p:cNvPr id="3" name="Content Placeholder 2"/>
          <p:cNvSpPr>
            <a:spLocks noGrp="1"/>
          </p:cNvSpPr>
          <p:nvPr>
            <p:ph idx="1"/>
          </p:nvPr>
        </p:nvSpPr>
        <p:spPr>
          <a:xfrm>
            <a:off x="4214810" y="1285860"/>
            <a:ext cx="4572000" cy="5143536"/>
          </a:xfrm>
        </p:spPr>
        <p:txBody>
          <a:bodyPr>
            <a:normAutofit lnSpcReduction="10000"/>
          </a:bodyPr>
          <a:lstStyle/>
          <a:p>
            <a:pPr marL="90488" indent="-14288" algn="r">
              <a:buNone/>
            </a:pPr>
            <a:r>
              <a:rPr lang="ar-SA" dirty="0" smtClean="0"/>
              <a:t>هي عبارة عن خليط أتربة مصنعة كلسية و غالباً ما تكون من كسارة طحن الجرانيت و الرخام الذي يتفتت من بقايا الصخور التي لا يستفاد منها بتقطيع</a:t>
            </a:r>
            <a:r>
              <a:rPr lang="en-US" dirty="0" smtClean="0"/>
              <a:t/>
            </a:r>
            <a:br>
              <a:rPr lang="en-US" dirty="0" smtClean="0"/>
            </a:br>
            <a:r>
              <a:rPr lang="ar-SA" dirty="0" smtClean="0"/>
              <a:t>الرخام او الجرانيت فيتم معالجتها بطحن الرخام و الجرانيت مع بعض المواد الثانوية الاخرى مثل المثبتات شبيهه بالاسمنت الابيض القوي ثم توضع</a:t>
            </a:r>
            <a:r>
              <a:rPr lang="ar-EG" dirty="0" smtClean="0"/>
              <a:t> </a:t>
            </a:r>
            <a:r>
              <a:rPr lang="ar-SA" dirty="0" smtClean="0"/>
              <a:t>داخل قوالب ويتم كبسها على مكابس خاصة قوية جداً ثم تدخل الى الافران مثل السيراميك </a:t>
            </a:r>
            <a:r>
              <a:rPr lang="en-US" dirty="0" smtClean="0"/>
              <a:t>.</a:t>
            </a:r>
            <a:br>
              <a:rPr lang="en-US" dirty="0" smtClean="0"/>
            </a:br>
            <a:endParaRPr lang="ar-EG" dirty="0"/>
          </a:p>
        </p:txBody>
      </p:sp>
      <p:pic>
        <p:nvPicPr>
          <p:cNvPr id="4" name="Picture 3" descr="941886_10151359390197109_1660371154_n.jpg"/>
          <p:cNvPicPr>
            <a:picLocks noChangeAspect="1"/>
          </p:cNvPicPr>
          <p:nvPr/>
        </p:nvPicPr>
        <p:blipFill>
          <a:blip r:embed="rId2"/>
          <a:stretch>
            <a:fillRect/>
          </a:stretch>
        </p:blipFill>
        <p:spPr>
          <a:xfrm>
            <a:off x="285720" y="1857364"/>
            <a:ext cx="3786214" cy="3155178"/>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6050" y="274638"/>
            <a:ext cx="5900750" cy="939784"/>
          </a:xfrm>
        </p:spPr>
        <p:txBody>
          <a:bodyPr/>
          <a:lstStyle/>
          <a:p>
            <a:endParaRPr lang="ar-EG" dirty="0"/>
          </a:p>
        </p:txBody>
      </p:sp>
      <p:sp>
        <p:nvSpPr>
          <p:cNvPr id="3" name="Content Placeholder 2"/>
          <p:cNvSpPr>
            <a:spLocks noGrp="1"/>
          </p:cNvSpPr>
          <p:nvPr>
            <p:ph idx="1"/>
          </p:nvPr>
        </p:nvSpPr>
        <p:spPr>
          <a:xfrm>
            <a:off x="285720" y="1500174"/>
            <a:ext cx="8401080" cy="1543048"/>
          </a:xfrm>
        </p:spPr>
        <p:txBody>
          <a:bodyPr>
            <a:normAutofit/>
          </a:bodyPr>
          <a:lstStyle/>
          <a:p>
            <a:pPr marL="90488" indent="-14288" algn="r">
              <a:buNone/>
            </a:pPr>
            <a:r>
              <a:rPr lang="ar-SA" dirty="0" smtClean="0"/>
              <a:t> والشكل الخارجي شبيه جدا بالسيراميك لكنه يختلف عنه بأن</a:t>
            </a:r>
            <a:r>
              <a:rPr lang="en-US" dirty="0" smtClean="0"/>
              <a:t> </a:t>
            </a:r>
            <a:endParaRPr lang="ar-EG" dirty="0" smtClean="0"/>
          </a:p>
          <a:p>
            <a:pPr marL="90488" indent="-14288" algn="ctr">
              <a:buNone/>
            </a:pPr>
            <a:r>
              <a:rPr lang="ar-EG" dirty="0" smtClean="0"/>
              <a:t>البورسلين</a:t>
            </a:r>
            <a:r>
              <a:rPr lang="ar-SA" dirty="0" smtClean="0"/>
              <a:t> يخلو من الطينة الفخارية فهو عبارة عن طبقة كاملة من مادة البورسلين شديدة الصلابة.</a:t>
            </a:r>
            <a:endParaRPr lang="ar-EG" dirty="0"/>
          </a:p>
        </p:txBody>
      </p:sp>
      <p:pic>
        <p:nvPicPr>
          <p:cNvPr id="4" name="Picture 3" descr="943055_10151359403012109_495629786_n.jpg"/>
          <p:cNvPicPr>
            <a:picLocks noChangeAspect="1"/>
          </p:cNvPicPr>
          <p:nvPr/>
        </p:nvPicPr>
        <p:blipFill>
          <a:blip r:embed="rId2"/>
          <a:srcRect l="1441" t="6842" r="2763" b="12770"/>
          <a:stretch>
            <a:fillRect/>
          </a:stretch>
        </p:blipFill>
        <p:spPr>
          <a:xfrm>
            <a:off x="928662" y="3143248"/>
            <a:ext cx="7429552" cy="3357586"/>
          </a:xfrm>
          <a:prstGeom prst="rect">
            <a:avLst/>
          </a:prstGeom>
        </p:spPr>
      </p:pic>
      <p:pic>
        <p:nvPicPr>
          <p:cNvPr id="5" name="Picture 4" descr="923116_10151359403632109_1008161123_n.jpg"/>
          <p:cNvPicPr>
            <a:picLocks noChangeAspect="1"/>
          </p:cNvPicPr>
          <p:nvPr/>
        </p:nvPicPr>
        <p:blipFill>
          <a:blip r:embed="rId3"/>
          <a:srcRect t="25254" b="6536"/>
          <a:stretch>
            <a:fillRect/>
          </a:stretch>
        </p:blipFill>
        <p:spPr>
          <a:xfrm>
            <a:off x="1071538" y="3143248"/>
            <a:ext cx="7517583" cy="3367261"/>
          </a:xfrm>
          <a:prstGeom prst="rect">
            <a:avLst/>
          </a:prstGeom>
        </p:spPr>
      </p:pic>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786182" y="0"/>
            <a:ext cx="4900618" cy="1143000"/>
          </a:xfrm>
        </p:spPr>
        <p:txBody>
          <a:bodyPr>
            <a:normAutofit/>
          </a:bodyPr>
          <a:lstStyle/>
          <a:p>
            <a:r>
              <a:rPr lang="ar-EG" sz="3100" u="sng" dirty="0" smtClean="0"/>
              <a:t>المميزات </a:t>
            </a:r>
            <a:r>
              <a:rPr lang="ar-SA" sz="3100" u="sng" dirty="0" smtClean="0"/>
              <a:t>:</a:t>
            </a:r>
            <a:endParaRPr lang="ar-EG" dirty="0"/>
          </a:p>
        </p:txBody>
      </p:sp>
      <p:sp>
        <p:nvSpPr>
          <p:cNvPr id="3" name="Content Placeholder 2"/>
          <p:cNvSpPr>
            <a:spLocks noGrp="1"/>
          </p:cNvSpPr>
          <p:nvPr>
            <p:ph idx="1"/>
          </p:nvPr>
        </p:nvSpPr>
        <p:spPr>
          <a:xfrm>
            <a:off x="4572000" y="1071546"/>
            <a:ext cx="4400552" cy="5429288"/>
          </a:xfrm>
        </p:spPr>
        <p:txBody>
          <a:bodyPr>
            <a:normAutofit fontScale="92500"/>
          </a:bodyPr>
          <a:lstStyle/>
          <a:p>
            <a:pPr marL="90488" indent="-14288" algn="r">
              <a:buNone/>
            </a:pPr>
            <a:r>
              <a:rPr lang="ar-EG" dirty="0" smtClean="0"/>
              <a:t>مقاوم للأملاح والكبريتات و الكيماويات</a:t>
            </a:r>
            <a:r>
              <a:rPr lang="ar-SA" dirty="0" smtClean="0"/>
              <a:t>.</a:t>
            </a:r>
            <a:endParaRPr lang="en-US" dirty="0" smtClean="0"/>
          </a:p>
          <a:p>
            <a:pPr marL="90488" indent="-14288" algn="r">
              <a:buNone/>
            </a:pPr>
            <a:r>
              <a:rPr lang="ar-EG" dirty="0" smtClean="0"/>
              <a:t>مقاوم للتأكل بشكل كبير ولا يتأثر بالخدش</a:t>
            </a:r>
            <a:r>
              <a:rPr lang="ar-SA" dirty="0" smtClean="0"/>
              <a:t>.</a:t>
            </a:r>
            <a:endParaRPr lang="en-US" dirty="0" smtClean="0"/>
          </a:p>
          <a:p>
            <a:pPr marL="90488" indent="-14288" algn="r">
              <a:buNone/>
            </a:pPr>
            <a:r>
              <a:rPr lang="ar-EG" dirty="0" smtClean="0"/>
              <a:t>لا يتطلب الجلي أو التلميع بعد التركيب</a:t>
            </a:r>
            <a:r>
              <a:rPr lang="ar-SA" dirty="0" smtClean="0"/>
              <a:t>.</a:t>
            </a:r>
            <a:endParaRPr lang="en-US" dirty="0" smtClean="0"/>
          </a:p>
          <a:p>
            <a:pPr marL="90488" indent="-14288" algn="r">
              <a:buNone/>
            </a:pPr>
            <a:r>
              <a:rPr lang="ar-EG" dirty="0" smtClean="0"/>
              <a:t>غير قابل لامتصاص الألوان والبقع   مثل بعض أنواع الرخام الأخرى</a:t>
            </a:r>
            <a:r>
              <a:rPr lang="ar-SA" dirty="0" smtClean="0"/>
              <a:t>.</a:t>
            </a:r>
            <a:endParaRPr lang="en-US" dirty="0" smtClean="0"/>
          </a:p>
          <a:p>
            <a:pPr marL="90488" indent="-14288" algn="r">
              <a:buNone/>
            </a:pPr>
            <a:r>
              <a:rPr lang="ar-EG" dirty="0" smtClean="0"/>
              <a:t>شكله جذاب وألوانه رائعة ولا تتوفر   في الرخام </a:t>
            </a:r>
            <a:r>
              <a:rPr lang="ar-SA" dirty="0" smtClean="0"/>
              <a:t>.</a:t>
            </a:r>
            <a:endParaRPr lang="en-US" dirty="0" smtClean="0"/>
          </a:p>
          <a:p>
            <a:pPr marL="90488" indent="-14288" algn="r">
              <a:buNone/>
            </a:pPr>
            <a:r>
              <a:rPr lang="ar-EG" dirty="0" smtClean="0"/>
              <a:t>أفضل أنواع البلاط على الإطلاق للاستخدام في المباني العامة</a:t>
            </a:r>
            <a:r>
              <a:rPr lang="ar-SA" dirty="0" smtClean="0"/>
              <a:t>.</a:t>
            </a:r>
            <a:endParaRPr lang="ar-EG" dirty="0" smtClean="0"/>
          </a:p>
          <a:p>
            <a:pPr marL="90488" indent="-14288" algn="r">
              <a:buNone/>
            </a:pPr>
            <a:r>
              <a:rPr lang="ar-EG" dirty="0" smtClean="0"/>
              <a:t>ذو لمعان دائم</a:t>
            </a:r>
            <a:r>
              <a:rPr lang="ar-SA" dirty="0" smtClean="0"/>
              <a:t>.</a:t>
            </a:r>
            <a:endParaRPr lang="en-US" dirty="0" smtClean="0"/>
          </a:p>
          <a:p>
            <a:pPr marL="90488" indent="-14288" algn="r">
              <a:buNone/>
            </a:pPr>
            <a:endParaRPr lang="en-US" dirty="0" smtClean="0"/>
          </a:p>
        </p:txBody>
      </p:sp>
      <p:pic>
        <p:nvPicPr>
          <p:cNvPr id="4" name="Picture 3" descr="923000_10151359393932109_286634275_n.jpg"/>
          <p:cNvPicPr>
            <a:picLocks noChangeAspect="1"/>
          </p:cNvPicPr>
          <p:nvPr/>
        </p:nvPicPr>
        <p:blipFill>
          <a:blip r:embed="rId2"/>
          <a:srcRect l="5468" r="19531"/>
          <a:stretch>
            <a:fillRect/>
          </a:stretch>
        </p:blipFill>
        <p:spPr>
          <a:xfrm>
            <a:off x="244027" y="1916832"/>
            <a:ext cx="4572032" cy="34290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7944" y="404664"/>
            <a:ext cx="4827470" cy="2871192"/>
          </a:xfrm>
        </p:spPr>
        <p:txBody>
          <a:bodyPr>
            <a:normAutofit/>
          </a:bodyPr>
          <a:lstStyle/>
          <a:p>
            <a:pPr rtl="1"/>
            <a:r>
              <a:rPr lang="ar-EG" sz="2800" dirty="0">
                <a:effectLst/>
              </a:rPr>
              <a:t>العيوب </a:t>
            </a:r>
            <a:r>
              <a:rPr lang="ar-SA" sz="2800" dirty="0" smtClean="0">
                <a:effectLst/>
              </a:rPr>
              <a:t>:</a:t>
            </a:r>
            <a:r>
              <a:rPr lang="ar-EG" sz="2800" dirty="0" smtClean="0">
                <a:effectLst/>
              </a:rPr>
              <a:t/>
            </a:r>
            <a:br>
              <a:rPr lang="ar-EG" sz="2800" dirty="0" smtClean="0">
                <a:effectLst/>
              </a:rPr>
            </a:br>
            <a:r>
              <a:rPr lang="ar-EG" sz="2800" dirty="0">
                <a:effectLst/>
              </a:rPr>
              <a:t/>
            </a:r>
            <a:br>
              <a:rPr lang="ar-EG" sz="2800" dirty="0">
                <a:effectLst/>
              </a:rPr>
            </a:br>
            <a:r>
              <a:rPr lang="ar-EG" sz="2800" dirty="0" smtClean="0">
                <a:effectLst/>
              </a:rPr>
              <a:t/>
            </a:r>
            <a:br>
              <a:rPr lang="ar-EG" sz="2800" dirty="0" smtClean="0">
                <a:effectLst/>
              </a:rPr>
            </a:br>
            <a:r>
              <a:rPr lang="ar-EG" sz="2800" dirty="0">
                <a:effectLst/>
              </a:rPr>
              <a:t/>
            </a:r>
            <a:br>
              <a:rPr lang="ar-EG" sz="2800" dirty="0">
                <a:effectLst/>
              </a:rPr>
            </a:br>
            <a:r>
              <a:rPr lang="en-US" sz="2800" dirty="0">
                <a:effectLst/>
              </a:rPr>
              <a:t/>
            </a:r>
            <a:br>
              <a:rPr lang="en-US" sz="2800" dirty="0">
                <a:effectLst/>
              </a:rPr>
            </a:br>
            <a:r>
              <a:rPr lang="ar-SA" sz="2800" dirty="0" smtClean="0"/>
              <a:t>أشكال البورسلين</a:t>
            </a:r>
            <a:r>
              <a:rPr lang="ar-EG" sz="2800" dirty="0" smtClean="0"/>
              <a:t>:</a:t>
            </a:r>
            <a:endParaRPr lang="ar-EG" sz="2800" dirty="0"/>
          </a:p>
        </p:txBody>
      </p:sp>
      <p:sp>
        <p:nvSpPr>
          <p:cNvPr id="3" name="Content Placeholder 2"/>
          <p:cNvSpPr>
            <a:spLocks noGrp="1"/>
          </p:cNvSpPr>
          <p:nvPr>
            <p:ph idx="1"/>
          </p:nvPr>
        </p:nvSpPr>
        <p:spPr>
          <a:xfrm>
            <a:off x="4355976" y="3429000"/>
            <a:ext cx="4329114" cy="2400304"/>
          </a:xfrm>
        </p:spPr>
        <p:txBody>
          <a:bodyPr>
            <a:normAutofit/>
          </a:bodyPr>
          <a:lstStyle/>
          <a:p>
            <a:pPr marL="182563" indent="0" algn="r">
              <a:buNone/>
            </a:pPr>
            <a:r>
              <a:rPr lang="ar-SA" dirty="0" smtClean="0"/>
              <a:t>منه ما يشبه الرخام ومنه ما يشبه الجرانيت وهناك أنواع منه بشكل السيراميك</a:t>
            </a:r>
            <a:r>
              <a:rPr lang="en-US" dirty="0" smtClean="0"/>
              <a:t> </a:t>
            </a:r>
            <a:br>
              <a:rPr lang="en-US" dirty="0" smtClean="0"/>
            </a:br>
            <a:r>
              <a:rPr lang="ar-SA" dirty="0" smtClean="0"/>
              <a:t>ما يميزه هو تعدد الخيارات لدينا لكثرة اشكاله والوانه</a:t>
            </a:r>
            <a:r>
              <a:rPr lang="en-US" dirty="0" smtClean="0"/>
              <a:t> </a:t>
            </a:r>
            <a:endParaRPr lang="ar-EG" dirty="0"/>
          </a:p>
        </p:txBody>
      </p:sp>
      <p:sp>
        <p:nvSpPr>
          <p:cNvPr id="4" name="TextBox 3"/>
          <p:cNvSpPr txBox="1"/>
          <p:nvPr/>
        </p:nvSpPr>
        <p:spPr>
          <a:xfrm>
            <a:off x="5580112" y="1340767"/>
            <a:ext cx="2592288" cy="461665"/>
          </a:xfrm>
          <a:prstGeom prst="rect">
            <a:avLst/>
          </a:prstGeom>
          <a:noFill/>
        </p:spPr>
        <p:txBody>
          <a:bodyPr wrap="square" rtlCol="0">
            <a:spAutoFit/>
          </a:bodyPr>
          <a:lstStyle/>
          <a:p>
            <a:r>
              <a:rPr lang="ar-SA" sz="2400" dirty="0"/>
              <a:t>غالى </a:t>
            </a:r>
            <a:r>
              <a:rPr lang="ar-SA" sz="2400" dirty="0" smtClean="0"/>
              <a:t>الثمن.</a:t>
            </a:r>
            <a:endParaRPr lang="en-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147248" cy="1571774"/>
          </a:xfrm>
        </p:spPr>
        <p:txBody>
          <a:bodyPr>
            <a:noAutofit/>
          </a:bodyPr>
          <a:lstStyle/>
          <a:p>
            <a:pPr algn="r"/>
            <a:r>
              <a:rPr lang="ar-SA" sz="32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rPr>
              <a:t>المواد الخام الأساسية المستخدمة فى صناعة السيراميك </a:t>
            </a:r>
            <a:r>
              <a:rPr lang="ar-SA" sz="3200" b="1" dirty="0" smtClean="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rPr>
              <a:t>:</a:t>
            </a:r>
            <a:endParaRPr lang="en-US" sz="32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endParaRPr>
          </a:p>
        </p:txBody>
      </p:sp>
      <p:sp>
        <p:nvSpPr>
          <p:cNvPr id="4" name="Content Placeholder 3"/>
          <p:cNvSpPr>
            <a:spLocks noGrp="1"/>
          </p:cNvSpPr>
          <p:nvPr>
            <p:ph sz="half" idx="1"/>
          </p:nvPr>
        </p:nvSpPr>
        <p:spPr>
          <a:xfrm>
            <a:off x="827584" y="2204864"/>
            <a:ext cx="7859216" cy="4248471"/>
          </a:xfrm>
        </p:spPr>
        <p:txBody>
          <a:bodyPr>
            <a:noAutofit/>
          </a:bodyPr>
          <a:lstStyle/>
          <a:p>
            <a:pPr marL="137160" indent="0" algn="r">
              <a:buNone/>
            </a:pPr>
            <a:r>
              <a:rPr lang="ar-SA" sz="2800" dirty="0"/>
              <a:t>هى الرمل، الفلسبار، الطين الاسود،الطين الأبيض، الكاولين، بالإضافة إلى بعض المواد الأخرى التى تستخدم فى بعض العمليات مثل هيدروكسيد الصوديوم، سليكات الصوديوم، كربونات الكالسيوم، </a:t>
            </a:r>
            <a:r>
              <a:rPr lang="ar-SA" sz="2800" dirty="0" smtClean="0"/>
              <a:t>مواد</a:t>
            </a:r>
            <a:r>
              <a:rPr lang="ar-EG" sz="2800" dirty="0" smtClean="0"/>
              <a:t> </a:t>
            </a:r>
            <a:r>
              <a:rPr lang="ar-SA" sz="2800" dirty="0" smtClean="0"/>
              <a:t>ملونة</a:t>
            </a:r>
            <a:r>
              <a:rPr lang="ar-SA" sz="2800" dirty="0"/>
              <a:t>، والمزلقات . وتستخدم المواد المكونة للطبقة الزجاجية (الجليز) لتغطية أسطح </a:t>
            </a:r>
            <a:r>
              <a:rPr lang="ar-SA" sz="2800" dirty="0" smtClean="0"/>
              <a:t>المنتجات </a:t>
            </a:r>
            <a:r>
              <a:rPr lang="ar-EG" sz="2800" dirty="0" smtClean="0"/>
              <a:t>حيث </a:t>
            </a:r>
            <a:r>
              <a:rPr lang="ar-SA" sz="2800" dirty="0" smtClean="0"/>
              <a:t>يتم </a:t>
            </a:r>
            <a:r>
              <a:rPr lang="ar-SA" sz="2800" dirty="0"/>
              <a:t>تحضير المادة الزجاجية باستخدام </a:t>
            </a:r>
            <a:r>
              <a:rPr lang="ar-SA" sz="2800" dirty="0" smtClean="0"/>
              <a:t>الفلسباروهيدروكسيدالصوديوم</a:t>
            </a:r>
            <a:r>
              <a:rPr lang="ar-SA" sz="2800" dirty="0"/>
              <a:t>، ومواد رابطة، والدلوميت، والماء . وتستخدم بعض الكيماويات فى المعامل لمراقبة الجودة وإجراء </a:t>
            </a:r>
            <a:r>
              <a:rPr lang="ar-SA" sz="2800" dirty="0" smtClean="0"/>
              <a:t>التحاليل</a:t>
            </a:r>
            <a:endParaRPr lang="en-US" sz="2800" dirty="0"/>
          </a:p>
        </p:txBody>
      </p:sp>
    </p:spTree>
    <p:extLst>
      <p:ext uri="{BB962C8B-B14F-4D97-AF65-F5344CB8AC3E}">
        <p14:creationId xmlns:p14="http://schemas.microsoft.com/office/powerpoint/2010/main" val="4591311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6050" y="274638"/>
            <a:ext cx="5900750" cy="1143000"/>
          </a:xfrm>
        </p:spPr>
        <p:txBody>
          <a:bodyPr>
            <a:normAutofit/>
          </a:bodyPr>
          <a:lstStyle/>
          <a:p>
            <a:r>
              <a:rPr lang="ar-SA" sz="2800" dirty="0" smtClean="0">
                <a:effectLst>
                  <a:outerShdw blurRad="38100" dist="38100" dir="2700000" algn="tl">
                    <a:srgbClr val="000000">
                      <a:alpha val="43137"/>
                    </a:srgbClr>
                  </a:outerShdw>
                </a:effectLst>
              </a:rPr>
              <a:t>أنواع البورسلين</a:t>
            </a:r>
            <a:r>
              <a:rPr lang="en-US" sz="2800" dirty="0" smtClean="0">
                <a:effectLst>
                  <a:outerShdw blurRad="38100" dist="38100" dir="2700000" algn="tl">
                    <a:srgbClr val="000000">
                      <a:alpha val="43137"/>
                    </a:srgbClr>
                  </a:outerShdw>
                </a:effectLst>
              </a:rPr>
              <a:t> </a:t>
            </a:r>
            <a:endParaRPr lang="ar-EG" sz="28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499992" y="1600200"/>
            <a:ext cx="4186808" cy="3917032"/>
          </a:xfrm>
        </p:spPr>
        <p:txBody>
          <a:bodyPr/>
          <a:lstStyle/>
          <a:p>
            <a:pPr algn="r">
              <a:buNone/>
            </a:pPr>
            <a:r>
              <a:rPr lang="en-US" dirty="0" smtClean="0"/>
              <a:t/>
            </a:r>
            <a:br>
              <a:rPr lang="en-US" dirty="0" smtClean="0"/>
            </a:br>
            <a:r>
              <a:rPr lang="ar-SA" dirty="0" smtClean="0"/>
              <a:t>1. ما يكون بدون وضع طبقة جليز عليه يعد اخراجه من الفرن يتم جلي البلاطة حتى يظهر لمعة مثل جلي البلاط العادي لكن بتقنية اعلى</a:t>
            </a:r>
            <a:r>
              <a:rPr lang="en-US" dirty="0" smtClean="0"/>
              <a:t/>
            </a:r>
            <a:br>
              <a:rPr lang="en-US" dirty="0" smtClean="0"/>
            </a:br>
            <a:r>
              <a:rPr lang="ar-SA" dirty="0" smtClean="0"/>
              <a:t>2. مثل السيراميك يوضع عليها رسمة وطبقة جليز الزجاجي</a:t>
            </a:r>
            <a:endParaRPr lang="en-US"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EG" dirty="0" smtClean="0"/>
              <a:t>طريقة التركيب </a:t>
            </a:r>
            <a:r>
              <a:rPr lang="ar-SA" dirty="0" smtClean="0"/>
              <a:t>: </a:t>
            </a:r>
            <a:r>
              <a:rPr lang="en-US" dirty="0" smtClean="0"/>
              <a:t/>
            </a:r>
            <a:br>
              <a:rPr lang="en-US" dirty="0" smtClean="0"/>
            </a:br>
            <a:endParaRPr lang="ar-EG" dirty="0"/>
          </a:p>
        </p:txBody>
      </p:sp>
      <p:sp>
        <p:nvSpPr>
          <p:cNvPr id="3" name="Content Placeholder 2"/>
          <p:cNvSpPr>
            <a:spLocks noGrp="1"/>
          </p:cNvSpPr>
          <p:nvPr>
            <p:ph idx="1"/>
          </p:nvPr>
        </p:nvSpPr>
        <p:spPr>
          <a:xfrm>
            <a:off x="3500430" y="1214422"/>
            <a:ext cx="5372080" cy="5643578"/>
          </a:xfrm>
        </p:spPr>
        <p:txBody>
          <a:bodyPr>
            <a:normAutofit fontScale="85000" lnSpcReduction="20000"/>
          </a:bodyPr>
          <a:lstStyle/>
          <a:p>
            <a:pPr marL="14288" indent="-14288" algn="r">
              <a:buNone/>
            </a:pPr>
            <a:r>
              <a:rPr lang="ar-EG" dirty="0" smtClean="0"/>
              <a:t>تختلف على حسب مكان التركيب </a:t>
            </a:r>
            <a:r>
              <a:rPr lang="ar-SA" dirty="0" smtClean="0"/>
              <a:t>:</a:t>
            </a:r>
            <a:endParaRPr lang="en-US" dirty="0" smtClean="0"/>
          </a:p>
          <a:p>
            <a:pPr marL="14288" indent="-14288" algn="r">
              <a:buNone/>
            </a:pPr>
            <a:r>
              <a:rPr lang="ar-EG" u="sng" dirty="0" smtClean="0"/>
              <a:t>البورسلين كبلاط للأرضيات</a:t>
            </a:r>
            <a:endParaRPr lang="en-US" dirty="0" smtClean="0"/>
          </a:p>
          <a:p>
            <a:pPr marL="14288" lvl="0" indent="-14288" algn="r">
              <a:buNone/>
            </a:pPr>
            <a:r>
              <a:rPr lang="ar-SA" dirty="0" smtClean="0"/>
              <a:t>تفرد طبقة من الرمل فوق السطح المراد تبليطه </a:t>
            </a:r>
            <a:r>
              <a:rPr lang="ar-EG" dirty="0" smtClean="0"/>
              <a:t> </a:t>
            </a:r>
            <a:r>
              <a:rPr lang="ar-SA" dirty="0" smtClean="0"/>
              <a:t>بغرض ضمان استوائيته.</a:t>
            </a:r>
            <a:endParaRPr lang="en-US" dirty="0" smtClean="0"/>
          </a:p>
          <a:p>
            <a:pPr marL="14288" lvl="0" indent="-14288" algn="r">
              <a:buNone/>
            </a:pPr>
            <a:r>
              <a:rPr lang="ar-SA" dirty="0" smtClean="0"/>
              <a:t>تفرد طبقة من الرمل المخلوط بالأسمنت الجاف فوق الطبقة السابقة والغرض منها عمل أرضية تزيد من قدرة تحمل البلاط للأحمال التي سيتعرض لها.</a:t>
            </a:r>
            <a:endParaRPr lang="en-US" dirty="0" smtClean="0"/>
          </a:p>
          <a:p>
            <a:pPr marL="14288" lvl="0" indent="-14288" algn="r">
              <a:buNone/>
            </a:pPr>
            <a:r>
              <a:rPr lang="ar-SA" dirty="0" smtClean="0"/>
              <a:t>تيبلط البورسلين على طبقة من المونة بسمك لا يقل </a:t>
            </a:r>
            <a:r>
              <a:rPr lang="ar-EG" dirty="0" smtClean="0"/>
              <a:t> </a:t>
            </a:r>
            <a:r>
              <a:rPr lang="ar-SA" dirty="0" smtClean="0"/>
              <a:t>عن 2.5 سم، مع مراعاة أن تكون المونة مفرودة </a:t>
            </a:r>
            <a:r>
              <a:rPr lang="ar-EG" dirty="0" smtClean="0"/>
              <a:t> </a:t>
            </a:r>
            <a:r>
              <a:rPr lang="ar-SA" dirty="0" smtClean="0"/>
              <a:t>بشكل كامل أسفل البلاط.</a:t>
            </a:r>
            <a:endParaRPr lang="en-US" dirty="0" smtClean="0"/>
          </a:p>
          <a:p>
            <a:pPr marL="14288" lvl="0" indent="-14288" algn="r">
              <a:buNone/>
            </a:pPr>
            <a:r>
              <a:rPr lang="ar-SA" dirty="0" smtClean="0"/>
              <a:t>قد تترك فراغات بين كل بلاطة والمجاورة لها بمقدار 2-10 ملم، لتلافي المشاكل التي قد يسببها اختلاف أبعاد البلاط، ولتلافي المشاكل الناتجة عن التمدد الحراري خصوصاً في المناطق الواسعة والمعرضة لدرجات حرارة عالية.</a:t>
            </a:r>
            <a:endParaRPr lang="en-US" dirty="0" smtClean="0"/>
          </a:p>
          <a:p>
            <a:pPr marL="14288" lvl="0" indent="-14288" algn="r">
              <a:buNone/>
            </a:pPr>
            <a:r>
              <a:rPr lang="ar-SA" dirty="0" smtClean="0"/>
              <a:t>تعبأ الفراغات السابق ذكرها بأسمنت يتناسب مع لون البلاط.</a:t>
            </a:r>
            <a:endParaRPr lang="en-US" dirty="0" smtClean="0"/>
          </a:p>
        </p:txBody>
      </p:sp>
      <p:pic>
        <p:nvPicPr>
          <p:cNvPr id="4" name="Picture 3" descr="21222_10151359410137109_447107351_n.jpg"/>
          <p:cNvPicPr>
            <a:picLocks noChangeAspect="1"/>
          </p:cNvPicPr>
          <p:nvPr/>
        </p:nvPicPr>
        <p:blipFill>
          <a:blip r:embed="rId2"/>
          <a:srcRect l="31466" r="11697"/>
          <a:stretch>
            <a:fillRect/>
          </a:stretch>
        </p:blipFill>
        <p:spPr>
          <a:xfrm>
            <a:off x="357158" y="1571612"/>
            <a:ext cx="3286116" cy="3971925"/>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3108" y="274638"/>
            <a:ext cx="6543692" cy="1143000"/>
          </a:xfrm>
        </p:spPr>
        <p:txBody>
          <a:bodyPr>
            <a:normAutofit/>
          </a:bodyPr>
          <a:lstStyle/>
          <a:p>
            <a:r>
              <a:rPr lang="ar-EG" sz="2800" u="sng" dirty="0" smtClean="0"/>
              <a:t>البورسلان كبلاط للجدران والواجهات</a:t>
            </a:r>
            <a:r>
              <a:rPr lang="en-US" sz="2800" dirty="0" smtClean="0"/>
              <a:t/>
            </a:r>
            <a:br>
              <a:rPr lang="en-US" sz="2800" dirty="0" smtClean="0"/>
            </a:br>
            <a:endParaRPr lang="ar-EG" sz="2800" dirty="0"/>
          </a:p>
        </p:txBody>
      </p:sp>
      <p:sp>
        <p:nvSpPr>
          <p:cNvPr id="3" name="Content Placeholder 2"/>
          <p:cNvSpPr>
            <a:spLocks noGrp="1"/>
          </p:cNvSpPr>
          <p:nvPr>
            <p:ph idx="1"/>
          </p:nvPr>
        </p:nvSpPr>
        <p:spPr>
          <a:xfrm>
            <a:off x="3214678" y="1285860"/>
            <a:ext cx="5472122" cy="5023500"/>
          </a:xfrm>
        </p:spPr>
        <p:txBody>
          <a:bodyPr>
            <a:normAutofit/>
          </a:bodyPr>
          <a:lstStyle/>
          <a:p>
            <a:pPr marL="90488" indent="-14288" algn="r">
              <a:buNone/>
            </a:pPr>
            <a:r>
              <a:rPr lang="ar-SA" dirty="0" smtClean="0"/>
              <a:t> </a:t>
            </a:r>
            <a:r>
              <a:rPr lang="ar-EG" dirty="0" smtClean="0"/>
              <a:t>في حالة استخدام البورسلان كبلاط للجدران والواجهات فإنه يبلط بإحدى طريقتين</a:t>
            </a:r>
            <a:r>
              <a:rPr lang="ar-SA" dirty="0" smtClean="0"/>
              <a:t>:</a:t>
            </a:r>
            <a:endParaRPr lang="en-US" dirty="0" smtClean="0"/>
          </a:p>
          <a:p>
            <a:pPr marL="90488" indent="-14288" algn="r">
              <a:buNone/>
            </a:pPr>
            <a:r>
              <a:rPr lang="ar-SA" dirty="0" smtClean="0"/>
              <a:t> </a:t>
            </a:r>
            <a:endParaRPr lang="en-US" dirty="0" smtClean="0"/>
          </a:p>
          <a:p>
            <a:pPr marL="90488" lvl="0" indent="-14288" algn="r">
              <a:buNone/>
            </a:pPr>
            <a:r>
              <a:rPr lang="ar-SA" dirty="0" smtClean="0"/>
              <a:t>عن طريق لصقه بواسطة مونة أسمنتية، وفي هذه الحالة لا تشترط استوائية الجدران، لأن هذا الأمر يتم تحقيقه بالتحكم في سمك المونة.</a:t>
            </a:r>
            <a:endParaRPr lang="en-US" dirty="0" smtClean="0"/>
          </a:p>
          <a:p>
            <a:pPr marL="90488" lvl="0" indent="-14288" algn="r">
              <a:buNone/>
            </a:pPr>
            <a:r>
              <a:rPr lang="ar-SA" dirty="0" smtClean="0"/>
              <a:t>عن طريق لصقه بمادة لاصقة، وفي هذه الحالة يشترط قصارة الجدار قبل البدء بالتبليط، وذلك لتحقيق الاستوائية المطلوبة لسطح الجدار.</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211960" y="1600200"/>
            <a:ext cx="4474840" cy="4709160"/>
          </a:xfrm>
        </p:spPr>
        <p:txBody>
          <a:bodyPr>
            <a:normAutofit lnSpcReduction="10000"/>
          </a:bodyPr>
          <a:lstStyle/>
          <a:p>
            <a:pPr marL="137160" indent="0" algn="r" rtl="1">
              <a:buNone/>
            </a:pPr>
            <a:r>
              <a:rPr lang="ar-SA" dirty="0"/>
              <a:t>يعد الجليز واحد من اهم المواد التى تستخدم فى صناعة السيراميك والجليز عبارة عن مادة زجاجية صممت ليكون لها معامل تمدد حرارى مناسب للسطح السيراميكى الذى تغطية .</a:t>
            </a:r>
            <a:endParaRPr lang="en-US" dirty="0"/>
          </a:p>
          <a:p>
            <a:pPr marL="137160" indent="0" algn="r">
              <a:buNone/>
            </a:pPr>
            <a:r>
              <a:rPr lang="ar-SA" dirty="0"/>
              <a:t>ويعطى الجليزللمنتج متانة أفضل وتطبيقات اوسع . والمنتجات المغطاة بالجليزتكون سهلة التنظيف وتقاوم </a:t>
            </a:r>
            <a:r>
              <a:rPr lang="en-US" dirty="0" smtClean="0"/>
              <a:t>.</a:t>
            </a:r>
            <a:r>
              <a:rPr lang="ar-SA" dirty="0" smtClean="0"/>
              <a:t>التآكل</a:t>
            </a:r>
            <a:r>
              <a:rPr lang="en-US" dirty="0"/>
              <a:t/>
            </a:r>
            <a:br>
              <a:rPr lang="en-US" dirty="0"/>
            </a:br>
            <a:endParaRPr lang="en-US" dirty="0"/>
          </a:p>
        </p:txBody>
      </p:sp>
    </p:spTree>
    <p:extLst>
      <p:ext uri="{BB962C8B-B14F-4D97-AF65-F5344CB8AC3E}">
        <p14:creationId xmlns:p14="http://schemas.microsoft.com/office/powerpoint/2010/main" val="35422791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971600" y="4725144"/>
            <a:ext cx="7344816" cy="1224136"/>
          </a:xfrm>
        </p:spPr>
        <p:txBody>
          <a:bodyPr>
            <a:normAutofit/>
          </a:bodyPr>
          <a:lstStyle/>
          <a:p>
            <a:pPr marL="137160" indent="0" algn="r">
              <a:buNone/>
            </a:pPr>
            <a:r>
              <a:rPr lang="ar-SA" dirty="0"/>
              <a:t>نرى منه كأشكال الجرانيت والرخام لكنه يكشف عند الرؤية لجانبه قبل التركيب سيتضح انه </a:t>
            </a:r>
            <a:r>
              <a:rPr lang="ar-EG" dirty="0" smtClean="0"/>
              <a:t>طبقتين </a:t>
            </a:r>
            <a:r>
              <a:rPr lang="ar-SA" dirty="0" smtClean="0"/>
              <a:t>وليست ط</a:t>
            </a:r>
            <a:r>
              <a:rPr lang="ar-EG" dirty="0" smtClean="0"/>
              <a:t>بق</a:t>
            </a:r>
            <a:r>
              <a:rPr lang="ar-SA" dirty="0" smtClean="0"/>
              <a:t>ة </a:t>
            </a:r>
            <a:r>
              <a:rPr lang="ar-SA" dirty="0"/>
              <a:t>واحدة</a:t>
            </a:r>
            <a:r>
              <a:rPr lang="en-US" dirty="0"/>
              <a:t> </a:t>
            </a:r>
          </a:p>
        </p:txBody>
      </p:sp>
    </p:spTree>
    <p:extLst>
      <p:ext uri="{BB962C8B-B14F-4D97-AF65-F5344CB8AC3E}">
        <p14:creationId xmlns:p14="http://schemas.microsoft.com/office/powerpoint/2010/main" val="13925902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0760" y="428604"/>
            <a:ext cx="2651123" cy="928694"/>
          </a:xfrm>
        </p:spPr>
        <p:txBody>
          <a:bodyPr>
            <a:normAutofit/>
          </a:bodyPr>
          <a:lstStyle/>
          <a:p>
            <a:pPr algn="ctr"/>
            <a:r>
              <a:rPr lang="ar-SA" b="1" cap="none"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المميزات :</a:t>
            </a:r>
            <a:r>
              <a:rPr lang="ar-SA" dirty="0" smtClean="0"/>
              <a:t/>
            </a:r>
            <a:br>
              <a:rPr lang="ar-SA" dirty="0" smtClean="0"/>
            </a:br>
            <a:endParaRPr lang="ar-EG" dirty="0"/>
          </a:p>
        </p:txBody>
      </p:sp>
      <p:sp>
        <p:nvSpPr>
          <p:cNvPr id="4" name="Content Placeholder 3"/>
          <p:cNvSpPr>
            <a:spLocks noGrp="1"/>
          </p:cNvSpPr>
          <p:nvPr>
            <p:ph sz="half" idx="1"/>
          </p:nvPr>
        </p:nvSpPr>
        <p:spPr>
          <a:xfrm>
            <a:off x="4429124" y="1357298"/>
            <a:ext cx="4257676" cy="4768865"/>
          </a:xfrm>
        </p:spPr>
        <p:txBody>
          <a:bodyPr>
            <a:normAutofit/>
          </a:bodyPr>
          <a:lstStyle/>
          <a:p>
            <a:pPr marL="182563" indent="0" algn="r">
              <a:buNone/>
            </a:pPr>
            <a:r>
              <a:rPr lang="ar-SA" dirty="0" smtClean="0">
                <a:ln w="18000">
                  <a:solidFill>
                    <a:schemeClr val="accent1">
                      <a:lumMod val="20000"/>
                      <a:lumOff val="80000"/>
                    </a:schemeClr>
                  </a:solidFill>
                  <a:prstDash val="solid"/>
                  <a:miter lim="800000"/>
                </a:ln>
                <a:solidFill>
                  <a:sysClr val="windowText" lastClr="000000"/>
                </a:solidFill>
                <a:effectLst>
                  <a:outerShdw blurRad="25500" dist="23000" dir="7020000" algn="tl">
                    <a:srgbClr val="000000">
                      <a:alpha val="50000"/>
                    </a:srgbClr>
                  </a:outerShdw>
                </a:effectLst>
              </a:rPr>
              <a:t>- مقاومته العالية للعوامل الجوية وعدم تأثره بالشمس والغبار والماء لسـنوات طويلة .</a:t>
            </a:r>
            <a:br>
              <a:rPr lang="ar-SA" dirty="0" smtClean="0">
                <a:ln w="18000">
                  <a:solidFill>
                    <a:schemeClr val="accent1">
                      <a:lumMod val="20000"/>
                      <a:lumOff val="80000"/>
                    </a:schemeClr>
                  </a:solidFill>
                  <a:prstDash val="solid"/>
                  <a:miter lim="800000"/>
                </a:ln>
                <a:solidFill>
                  <a:sysClr val="windowText" lastClr="000000"/>
                </a:solidFill>
                <a:effectLst>
                  <a:outerShdw blurRad="25500" dist="23000" dir="7020000" algn="tl">
                    <a:srgbClr val="000000">
                      <a:alpha val="50000"/>
                    </a:srgbClr>
                  </a:outerShdw>
                </a:effectLst>
              </a:rPr>
            </a:br>
            <a:r>
              <a:rPr lang="ar-SA" dirty="0" smtClean="0">
                <a:ln w="18000">
                  <a:solidFill>
                    <a:schemeClr val="accent1">
                      <a:lumMod val="20000"/>
                      <a:lumOff val="80000"/>
                    </a:schemeClr>
                  </a:solidFill>
                  <a:prstDash val="solid"/>
                  <a:miter lim="800000"/>
                </a:ln>
                <a:solidFill>
                  <a:sysClr val="windowText" lastClr="000000"/>
                </a:solidFill>
                <a:effectLst>
                  <a:outerShdw blurRad="25500" dist="23000" dir="7020000" algn="tl">
                    <a:srgbClr val="000000">
                      <a:alpha val="50000"/>
                    </a:srgbClr>
                  </a:outerShdw>
                </a:effectLst>
              </a:rPr>
              <a:t>- سهولة تنظيفه بأبسط طـرق التنظيف المعتادة وعدم الحاجة إلى أعمال صيانة كبيرة .</a:t>
            </a:r>
            <a:br>
              <a:rPr lang="ar-SA" dirty="0" smtClean="0">
                <a:ln w="18000">
                  <a:solidFill>
                    <a:schemeClr val="accent1">
                      <a:lumMod val="20000"/>
                      <a:lumOff val="80000"/>
                    </a:schemeClr>
                  </a:solidFill>
                  <a:prstDash val="solid"/>
                  <a:miter lim="800000"/>
                </a:ln>
                <a:solidFill>
                  <a:sysClr val="windowText" lastClr="000000"/>
                </a:solidFill>
                <a:effectLst>
                  <a:outerShdw blurRad="25500" dist="23000" dir="7020000" algn="tl">
                    <a:srgbClr val="000000">
                      <a:alpha val="50000"/>
                    </a:srgbClr>
                  </a:outerShdw>
                </a:effectLst>
              </a:rPr>
            </a:br>
            <a:r>
              <a:rPr lang="ar-SA" dirty="0" smtClean="0">
                <a:ln w="18000">
                  <a:solidFill>
                    <a:schemeClr val="accent1">
                      <a:lumMod val="20000"/>
                      <a:lumOff val="80000"/>
                    </a:schemeClr>
                  </a:solidFill>
                  <a:prstDash val="solid"/>
                  <a:miter lim="800000"/>
                </a:ln>
                <a:solidFill>
                  <a:sysClr val="windowText" lastClr="000000"/>
                </a:solidFill>
                <a:effectLst>
                  <a:outerShdw blurRad="25500" dist="23000" dir="7020000" algn="tl">
                    <a:srgbClr val="000000">
                      <a:alpha val="50000"/>
                    </a:srgbClr>
                  </a:outerShdw>
                </a:effectLst>
              </a:rPr>
              <a:t>- تعدد تصميماته وألوانه بلا حدود يضفى لمسات جمالية ويجعله مناسباً لكافة الأذواق .</a:t>
            </a:r>
            <a:br>
              <a:rPr lang="ar-SA" dirty="0" smtClean="0">
                <a:ln w="18000">
                  <a:solidFill>
                    <a:schemeClr val="accent1">
                      <a:lumMod val="20000"/>
                      <a:lumOff val="80000"/>
                    </a:schemeClr>
                  </a:solidFill>
                  <a:prstDash val="solid"/>
                  <a:miter lim="800000"/>
                </a:ln>
                <a:solidFill>
                  <a:sysClr val="windowText" lastClr="000000"/>
                </a:solidFill>
                <a:effectLst>
                  <a:outerShdw blurRad="25500" dist="23000" dir="7020000" algn="tl">
                    <a:srgbClr val="000000">
                      <a:alpha val="50000"/>
                    </a:srgbClr>
                  </a:outerShdw>
                </a:effectLst>
              </a:rPr>
            </a:br>
            <a:r>
              <a:rPr lang="ar-SA" dirty="0" smtClean="0">
                <a:ln w="18000">
                  <a:solidFill>
                    <a:schemeClr val="accent1">
                      <a:lumMod val="20000"/>
                      <a:lumOff val="80000"/>
                    </a:schemeClr>
                  </a:solidFill>
                  <a:prstDash val="solid"/>
                  <a:miter lim="800000"/>
                </a:ln>
                <a:solidFill>
                  <a:sysClr val="windowText" lastClr="000000"/>
                </a:solidFill>
                <a:effectLst>
                  <a:outerShdw blurRad="25500" dist="23000" dir="7020000" algn="tl">
                    <a:srgbClr val="000000">
                      <a:alpha val="50000"/>
                    </a:srgbClr>
                  </a:outerShdw>
                </a:effectLst>
              </a:rPr>
              <a:t>- مقاومته للكيماويات و الأحماض.</a:t>
            </a:r>
            <a:endParaRPr lang="en-US" dirty="0" smtClean="0">
              <a:ln w="18000">
                <a:solidFill>
                  <a:schemeClr val="accent1">
                    <a:lumMod val="20000"/>
                    <a:lumOff val="80000"/>
                  </a:schemeClr>
                </a:solidFill>
                <a:prstDash val="solid"/>
                <a:miter lim="800000"/>
              </a:ln>
              <a:solidFill>
                <a:sysClr val="windowText" lastClr="000000"/>
              </a:solidFill>
              <a:effectLst>
                <a:outerShdw blurRad="25500" dist="23000" dir="7020000" algn="tl">
                  <a:srgbClr val="000000">
                    <a:alpha val="50000"/>
                  </a:srgbClr>
                </a:outerShdw>
              </a:effectLst>
            </a:endParaRPr>
          </a:p>
        </p:txBody>
      </p:sp>
      <p:pic>
        <p:nvPicPr>
          <p:cNvPr id="5" name="Picture 4" descr="935139_10151359306717109_655254384_n.jpg"/>
          <p:cNvPicPr>
            <a:picLocks noChangeAspect="1"/>
          </p:cNvPicPr>
          <p:nvPr/>
        </p:nvPicPr>
        <p:blipFill>
          <a:blip r:embed="rId2"/>
          <a:srcRect l="3394" r="3281"/>
          <a:stretch>
            <a:fillRect/>
          </a:stretch>
        </p:blipFill>
        <p:spPr>
          <a:xfrm rot="5400000">
            <a:off x="107130" y="1964516"/>
            <a:ext cx="3929058" cy="3143250"/>
          </a:xfrm>
          <a:prstGeom prst="rect">
            <a:avLst/>
          </a:prstGeo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0152" y="0"/>
            <a:ext cx="2664296" cy="1162050"/>
          </a:xfrm>
        </p:spPr>
        <p:txBody>
          <a:bodyPr>
            <a:normAutofit/>
          </a:bodyPr>
          <a:lstStyle/>
          <a:p>
            <a:pPr algn="r"/>
            <a:r>
              <a:rPr lang="ar-EG" sz="2400" b="1" dirty="0" smtClean="0"/>
              <a:t>     </a:t>
            </a:r>
            <a:r>
              <a:rPr lang="ar-SA" sz="2400" b="1" dirty="0" smtClean="0"/>
              <a:t>العيوب :</a:t>
            </a:r>
            <a:r>
              <a:rPr lang="en-US" sz="2400" dirty="0" smtClean="0"/>
              <a:t/>
            </a:r>
            <a:br>
              <a:rPr lang="en-US" sz="2400" dirty="0" smtClean="0"/>
            </a:br>
            <a:endParaRPr lang="en-US" sz="2400" dirty="0"/>
          </a:p>
        </p:txBody>
      </p:sp>
      <p:sp>
        <p:nvSpPr>
          <p:cNvPr id="4" name="Content Placeholder 3"/>
          <p:cNvSpPr>
            <a:spLocks noGrp="1"/>
          </p:cNvSpPr>
          <p:nvPr>
            <p:ph sz="half" idx="1"/>
          </p:nvPr>
        </p:nvSpPr>
        <p:spPr>
          <a:xfrm>
            <a:off x="3419872" y="1196752"/>
            <a:ext cx="5482952" cy="5289451"/>
          </a:xfrm>
        </p:spPr>
        <p:txBody>
          <a:bodyPr>
            <a:normAutofit fontScale="77500" lnSpcReduction="20000"/>
          </a:bodyPr>
          <a:lstStyle/>
          <a:p>
            <a:pPr marL="137160" indent="0" algn="r" rtl="1">
              <a:buNone/>
            </a:pPr>
            <a:r>
              <a:rPr lang="ar-SA" dirty="0" smtClean="0"/>
              <a:t>الشطف </a:t>
            </a:r>
            <a:r>
              <a:rPr lang="ar-SA" dirty="0"/>
              <a:t>او الكسر : و هو وجود كسر و لو بسيط في احد اضلاع البلاطه و بخاصة في الاطراف.</a:t>
            </a:r>
            <a:endParaRPr lang="en-US" dirty="0"/>
          </a:p>
          <a:p>
            <a:pPr marL="137160" indent="0" algn="r" rtl="1">
              <a:buNone/>
            </a:pPr>
            <a:r>
              <a:rPr lang="ar-SA" dirty="0"/>
              <a:t>البؤر : حيث تتواجد بعض النتوءات الغائره علي سطح البلاطه.</a:t>
            </a:r>
            <a:endParaRPr lang="en-US" dirty="0"/>
          </a:p>
          <a:p>
            <a:pPr marL="137160" indent="0" algn="r" rtl="1">
              <a:buNone/>
            </a:pPr>
            <a:r>
              <a:rPr lang="ar-SA" dirty="0"/>
              <a:t>الدبابيس : و هي وجود زوائد علي سطح البلاطه في حجم (حبة الرمل) و تنتشر علي سطح البلاطه او في جزء من السطح.</a:t>
            </a:r>
            <a:endParaRPr lang="en-US" dirty="0"/>
          </a:p>
          <a:p>
            <a:pPr marL="137160" indent="0" algn="r" rtl="1">
              <a:buNone/>
            </a:pPr>
            <a:r>
              <a:rPr lang="ar-SA" dirty="0"/>
              <a:t>اللون : و تختلف درجات اللون سواء بعدم التدقيق في البلاط الوارد حيث يذكر علي الغلاف الخارجي(الكرتونه) درجة اللون او في عيب داخل الكرتونه نفسها بوجود اكثر من درجة لون.</a:t>
            </a:r>
            <a:endParaRPr lang="en-US" dirty="0"/>
          </a:p>
          <a:p>
            <a:pPr marL="137160" indent="0" algn="r" rtl="1">
              <a:buNone/>
            </a:pPr>
            <a:r>
              <a:rPr lang="ar-SA" dirty="0"/>
              <a:t>الموجه : و هو وجود تموج علي سطح البلاطه .</a:t>
            </a:r>
            <a:endParaRPr lang="en-US" dirty="0"/>
          </a:p>
          <a:p>
            <a:pPr marL="137160" indent="0" algn="r" rtl="1">
              <a:buNone/>
            </a:pPr>
            <a:r>
              <a:rPr lang="ar-SA" dirty="0"/>
              <a:t>عدم سلامة ابعاد البلاطه : بوجود اختلاف في الابعاد.</a:t>
            </a:r>
            <a:endParaRPr lang="en-US" dirty="0"/>
          </a:p>
          <a:p>
            <a:pPr marL="137160" indent="0" algn="r" rtl="1">
              <a:buNone/>
            </a:pPr>
            <a:r>
              <a:rPr lang="ar-SA" dirty="0"/>
              <a:t>عيوب الجلي : ( وجود جزء مطفي من البلاطه - وجود دوائر او ما يعرف بلفة الحجر.)</a:t>
            </a:r>
            <a:endParaRPr lang="en-US" dirty="0"/>
          </a:p>
          <a:p>
            <a:pPr marL="137160" indent="0" algn="r" rtl="1">
              <a:buNone/>
            </a:pPr>
            <a:r>
              <a:rPr lang="ar-SA" dirty="0"/>
              <a:t>عيوب في الاستخدام ( تاكل السطح نظرا لأنه ضعيف و غير مقاوم للبرى - تغيير اللون و ضياع الزخارف بعد استخدام كيماويات النظافه )</a:t>
            </a:r>
            <a:br>
              <a:rPr lang="ar-SA" dirty="0"/>
            </a:br>
            <a:r>
              <a:rPr lang="ar-SA" dirty="0"/>
              <a:t>لذلك لا يحبذ استخدامه كبلاط أرضيات في المناطق التي تكثر فيها الحركة كالمحلات التجارية والمباني </a:t>
            </a:r>
            <a:r>
              <a:rPr lang="ar-SA" dirty="0" smtClean="0"/>
              <a:t>العامة</a:t>
            </a:r>
            <a:endParaRPr lang="en-US" dirty="0"/>
          </a:p>
        </p:txBody>
      </p:sp>
    </p:spTree>
    <p:extLst>
      <p:ext uri="{BB962C8B-B14F-4D97-AF65-F5344CB8AC3E}">
        <p14:creationId xmlns:p14="http://schemas.microsoft.com/office/powerpoint/2010/main" val="38403417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00496" y="285728"/>
            <a:ext cx="4651387" cy="1162050"/>
          </a:xfrm>
        </p:spPr>
        <p:txBody>
          <a:bodyPr/>
          <a:lstStyle/>
          <a:p>
            <a:pPr algn="r"/>
            <a:r>
              <a:rPr lang="ar-SA" b="1" dirty="0" smtClean="0"/>
              <a:t>اشكال بلاط السيراميك :</a:t>
            </a:r>
            <a:r>
              <a:rPr lang="en-US" dirty="0" smtClean="0"/>
              <a:t/>
            </a:r>
            <a:br>
              <a:rPr lang="en-US" dirty="0" smtClean="0"/>
            </a:br>
            <a:endParaRPr lang="ar-EG" dirty="0"/>
          </a:p>
        </p:txBody>
      </p:sp>
      <p:sp>
        <p:nvSpPr>
          <p:cNvPr id="4" name="Content Placeholder 3"/>
          <p:cNvSpPr>
            <a:spLocks noGrp="1"/>
          </p:cNvSpPr>
          <p:nvPr>
            <p:ph sz="half" idx="1"/>
          </p:nvPr>
        </p:nvSpPr>
        <p:spPr>
          <a:xfrm>
            <a:off x="5004048" y="1628800"/>
            <a:ext cx="3829047" cy="4786346"/>
          </a:xfrm>
        </p:spPr>
        <p:txBody>
          <a:bodyPr>
            <a:normAutofit/>
          </a:bodyPr>
          <a:lstStyle/>
          <a:p>
            <a:pPr marL="90488" indent="25400" algn="r">
              <a:buNone/>
            </a:pPr>
            <a:r>
              <a:rPr lang="ar-SA" dirty="0" smtClean="0"/>
              <a:t>متعددة وله كثير من الألوان</a:t>
            </a:r>
            <a:r>
              <a:rPr lang="en-US" dirty="0" smtClean="0"/>
              <a:t> </a:t>
            </a:r>
            <a:r>
              <a:rPr lang="ar-SA" dirty="0" smtClean="0"/>
              <a:t>هى المستطيل و المربع و المثلث و المسدس و مقاساته و اسماكه تختلف حسب كل استعمال.</a:t>
            </a:r>
            <a:endParaRPr lang="en-US" dirty="0" smtClean="0"/>
          </a:p>
          <a:p>
            <a:pPr marL="90488" indent="25400" algn="r">
              <a:buNone/>
            </a:pPr>
            <a:r>
              <a:rPr lang="ar-SA" dirty="0" smtClean="0"/>
              <a:t> و يكون بلاط السيراميك ذا شكل سليم منتظم فى نواحى سلامة الزوايا و استواء الوجه و اطوال حافة الوجه و انتظام التخانة .</a:t>
            </a:r>
            <a:endParaRPr lang="en-US" dirty="0" smtClean="0"/>
          </a:p>
          <a:p>
            <a:pPr marL="90488" indent="25400" algn="r">
              <a:buNone/>
            </a:pPr>
            <a:endParaRPr lang="ar-EG" dirty="0"/>
          </a:p>
        </p:txBody>
      </p:sp>
      <p:pic>
        <p:nvPicPr>
          <p:cNvPr id="5" name="Picture 4" descr="487573_10151359311162109_1201234776_n.jpg"/>
          <p:cNvPicPr>
            <a:picLocks noChangeAspect="1"/>
          </p:cNvPicPr>
          <p:nvPr/>
        </p:nvPicPr>
        <p:blipFill>
          <a:blip r:embed="rId2"/>
          <a:stretch>
            <a:fillRect/>
          </a:stretch>
        </p:blipFill>
        <p:spPr>
          <a:xfrm>
            <a:off x="428596" y="1785926"/>
            <a:ext cx="4250026" cy="3771898"/>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0072" y="332656"/>
            <a:ext cx="3240360" cy="1162050"/>
          </a:xfrm>
        </p:spPr>
        <p:txBody>
          <a:bodyPr/>
          <a:lstStyle/>
          <a:p>
            <a:pPr algn="r"/>
            <a:r>
              <a:rPr lang="ar-SA" b="1" u="sng" dirty="0"/>
              <a:t>من انواع السيراميك</a:t>
            </a:r>
            <a:r>
              <a:rPr lang="en-US" dirty="0"/>
              <a:t/>
            </a:r>
            <a:br>
              <a:rPr lang="en-US" dirty="0"/>
            </a:br>
            <a:endParaRPr lang="en-US" dirty="0"/>
          </a:p>
        </p:txBody>
      </p:sp>
      <p:sp>
        <p:nvSpPr>
          <p:cNvPr id="4" name="Content Placeholder 3"/>
          <p:cNvSpPr>
            <a:spLocks noGrp="1"/>
          </p:cNvSpPr>
          <p:nvPr>
            <p:ph sz="half" idx="1"/>
          </p:nvPr>
        </p:nvSpPr>
        <p:spPr>
          <a:xfrm>
            <a:off x="3575050" y="1988840"/>
            <a:ext cx="5111750" cy="4137323"/>
          </a:xfrm>
        </p:spPr>
        <p:txBody>
          <a:bodyPr/>
          <a:lstStyle/>
          <a:p>
            <a:pPr marL="137160" indent="0" algn="r" rtl="1">
              <a:buNone/>
            </a:pPr>
            <a:r>
              <a:rPr lang="ar-SA" b="1" u="sng" dirty="0" smtClean="0"/>
              <a:t>سيراميك </a:t>
            </a:r>
            <a:r>
              <a:rPr lang="ar-SA" b="1" u="sng" dirty="0"/>
              <a:t>الموزاييك</a:t>
            </a:r>
            <a:r>
              <a:rPr lang="en-US" b="1" u="sng" dirty="0"/>
              <a:t> </a:t>
            </a:r>
            <a:r>
              <a:rPr lang="ar-SA" dirty="0"/>
              <a:t>:</a:t>
            </a:r>
            <a:r>
              <a:rPr lang="ar-EG" dirty="0"/>
              <a:t> يستخدم </a:t>
            </a:r>
            <a:r>
              <a:rPr lang="ar-SA" dirty="0"/>
              <a:t>فى الحمامات والمطابخ على الجدران.</a:t>
            </a:r>
            <a:endParaRPr lang="en-US" dirty="0"/>
          </a:p>
          <a:p>
            <a:pPr marL="137160" indent="0" algn="r" rtl="1">
              <a:buNone/>
            </a:pPr>
            <a:r>
              <a:rPr lang="ar-EG" dirty="0"/>
              <a:t> </a:t>
            </a:r>
            <a:endParaRPr lang="en-US" dirty="0"/>
          </a:p>
          <a:p>
            <a:pPr marL="137160" indent="0" algn="r" rtl="1">
              <a:buNone/>
            </a:pPr>
            <a:r>
              <a:rPr lang="ar-SA" b="1" u="sng" dirty="0"/>
              <a:t>سيراميك الروستيك</a:t>
            </a:r>
            <a:r>
              <a:rPr lang="ar-EG" dirty="0"/>
              <a:t> :</a:t>
            </a:r>
            <a:r>
              <a:rPr lang="ar-SA" dirty="0"/>
              <a:t> يستخدم فى الارضيات و هو من النوع الخشن ولا يلمع حيث يمكن معه   </a:t>
            </a:r>
            <a:endParaRPr lang="en-US" dirty="0"/>
          </a:p>
          <a:p>
            <a:pPr marL="137160" indent="0" algn="r" rtl="1">
              <a:buNone/>
            </a:pPr>
            <a:r>
              <a:rPr lang="ar-SA" dirty="0" smtClean="0"/>
              <a:t>اضافة </a:t>
            </a:r>
            <a:r>
              <a:rPr lang="ar-SA" dirty="0"/>
              <a:t>اى انواع من الديكور والاضاءة. </a:t>
            </a:r>
            <a:endParaRPr lang="en-US" dirty="0"/>
          </a:p>
          <a:p>
            <a:pPr marL="137160" indent="0" algn="r">
              <a:buNone/>
            </a:pPr>
            <a:endParaRPr lang="en-US" dirty="0"/>
          </a:p>
        </p:txBody>
      </p:sp>
    </p:spTree>
    <p:extLst>
      <p:ext uri="{BB962C8B-B14F-4D97-AF65-F5344CB8AC3E}">
        <p14:creationId xmlns:p14="http://schemas.microsoft.com/office/powerpoint/2010/main" val="3644481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14290"/>
            <a:ext cx="8229600" cy="1143000"/>
          </a:xfrm>
        </p:spPr>
        <p:txBody>
          <a:bodyPr>
            <a:normAutofit/>
          </a:bodyPr>
          <a:lstStyle/>
          <a:p>
            <a:r>
              <a:rPr lang="ar-SA" sz="2800" dirty="0" smtClean="0"/>
              <a:t>و يجب ان يخضع للمواصفات التالية : </a:t>
            </a:r>
            <a:endParaRPr lang="ar-EG" sz="2800" dirty="0"/>
          </a:p>
        </p:txBody>
      </p:sp>
      <p:sp>
        <p:nvSpPr>
          <p:cNvPr id="3" name="Content Placeholder 2"/>
          <p:cNvSpPr>
            <a:spLocks noGrp="1"/>
          </p:cNvSpPr>
          <p:nvPr>
            <p:ph idx="1"/>
          </p:nvPr>
        </p:nvSpPr>
        <p:spPr/>
        <p:txBody>
          <a:bodyPr>
            <a:normAutofit fontScale="85000" lnSpcReduction="10000"/>
          </a:bodyPr>
          <a:lstStyle/>
          <a:p>
            <a:pPr marL="14288" indent="-14288">
              <a:buNone/>
            </a:pPr>
            <a:r>
              <a:rPr lang="ar-SA" b="1" dirty="0" smtClean="0"/>
              <a:t>التخانة :</a:t>
            </a:r>
            <a:r>
              <a:rPr lang="ar-SA" dirty="0" smtClean="0"/>
              <a:t> لا تقل تخانة بلاط السيراميك عن 7 % من طول اكبر وتر ،</a:t>
            </a:r>
            <a:endParaRPr lang="en-US" dirty="0" smtClean="0"/>
          </a:p>
          <a:p>
            <a:pPr marL="14288" indent="-14288">
              <a:buNone/>
            </a:pPr>
            <a:r>
              <a:rPr lang="ar-SA" dirty="0" smtClean="0"/>
              <a:t>            بحد ادنى 5 مم  و يكون الحد الاقصى للتخانة هو 18 مم </a:t>
            </a:r>
            <a:endParaRPr lang="en-US" dirty="0" smtClean="0"/>
          </a:p>
          <a:p>
            <a:pPr marL="14288" indent="-14288">
              <a:buNone/>
            </a:pPr>
            <a:r>
              <a:rPr lang="ar-SA" b="1" dirty="0" smtClean="0"/>
              <a:t>اللون :</a:t>
            </a:r>
            <a:r>
              <a:rPr lang="ar-SA" dirty="0" smtClean="0"/>
              <a:t> يكون اللون مطابقا للون العينة المتعاقد عليها بين البائع و المشترى </a:t>
            </a:r>
            <a:endParaRPr lang="en-US" dirty="0" smtClean="0"/>
          </a:p>
          <a:p>
            <a:pPr marL="14288" indent="-14288">
              <a:buNone/>
            </a:pPr>
            <a:r>
              <a:rPr lang="ar-SA" b="1" dirty="0" smtClean="0"/>
              <a:t>المقطع :</a:t>
            </a:r>
            <a:r>
              <a:rPr lang="ar-SA" dirty="0" smtClean="0"/>
              <a:t> يكون نسيج المقطع متجانسا خاليا من الفجوات و العقد و يكون تام </a:t>
            </a:r>
            <a:r>
              <a:rPr lang="ar-EG" dirty="0" smtClean="0"/>
              <a:t>     </a:t>
            </a:r>
          </a:p>
          <a:p>
            <a:pPr marL="14288" indent="-14288">
              <a:buNone/>
            </a:pPr>
            <a:r>
              <a:rPr lang="ar-EG" dirty="0" smtClean="0"/>
              <a:t>            </a:t>
            </a:r>
            <a:r>
              <a:rPr lang="ar-SA" dirty="0" smtClean="0"/>
              <a:t>الحرق لدرجة التزجج .</a:t>
            </a:r>
            <a:endParaRPr lang="en-US" dirty="0" smtClean="0"/>
          </a:p>
          <a:p>
            <a:pPr marL="14288" indent="-14288">
              <a:buNone/>
            </a:pPr>
            <a:r>
              <a:rPr lang="ar-SA" b="1" dirty="0" smtClean="0"/>
              <a:t>درجة امتصاص الماء :</a:t>
            </a:r>
            <a:r>
              <a:rPr lang="ar-SA" dirty="0" smtClean="0"/>
              <a:t> لا تزيد درجة الامتصاص للماء على 1 % </a:t>
            </a:r>
            <a:endParaRPr lang="en-US" dirty="0" smtClean="0"/>
          </a:p>
          <a:p>
            <a:pPr marL="14288" indent="-14288">
              <a:buNone/>
            </a:pPr>
            <a:r>
              <a:rPr lang="ar-EG" dirty="0" smtClean="0"/>
              <a:t>                              </a:t>
            </a:r>
            <a:r>
              <a:rPr lang="ar-SA" dirty="0" smtClean="0"/>
              <a:t>بعد اختبارها بالغليان فى الماء لمدة أربع ساعات </a:t>
            </a:r>
            <a:endParaRPr lang="en-US" dirty="0" smtClean="0"/>
          </a:p>
          <a:p>
            <a:pPr marL="14288" indent="-14288">
              <a:buNone/>
            </a:pPr>
            <a:r>
              <a:rPr lang="ar-SA" b="1" dirty="0" smtClean="0"/>
              <a:t>المقاومة للاحماض :</a:t>
            </a:r>
            <a:r>
              <a:rPr lang="ar-SA" dirty="0" smtClean="0"/>
              <a:t> لا تزيد نسبة المواد الزائبة فى اختبار المقاومة للاحماض </a:t>
            </a:r>
            <a:endParaRPr lang="ar-EG" dirty="0" smtClean="0"/>
          </a:p>
          <a:p>
            <a:pPr marL="14288" indent="-14288">
              <a:buNone/>
            </a:pPr>
            <a:r>
              <a:rPr lang="ar-EG" dirty="0" smtClean="0"/>
              <a:t>                           </a:t>
            </a:r>
            <a:r>
              <a:rPr lang="ar-SA" dirty="0" smtClean="0"/>
              <a:t>على 1 % بالوزن </a:t>
            </a:r>
            <a:endParaRPr lang="en-US" dirty="0" smtClean="0"/>
          </a:p>
          <a:p>
            <a:pPr marL="14288" indent="-14288">
              <a:buNone/>
            </a:pPr>
            <a:r>
              <a:rPr lang="ar-SA" b="1" dirty="0" smtClean="0"/>
              <a:t>طرق البحث و الاختبار :</a:t>
            </a:r>
            <a:r>
              <a:rPr lang="ar-SA" dirty="0" smtClean="0"/>
              <a:t> لا يزيد التفاوت المسموح به فى الابعاد و المقاسات </a:t>
            </a:r>
            <a:endParaRPr lang="ar-EG" dirty="0" smtClean="0"/>
          </a:p>
          <a:p>
            <a:pPr marL="14288" indent="-14288">
              <a:buNone/>
            </a:pPr>
            <a:r>
              <a:rPr lang="ar-EG" dirty="0" smtClean="0"/>
              <a:t>                                </a:t>
            </a:r>
            <a:r>
              <a:rPr lang="ar-SA" dirty="0" smtClean="0"/>
              <a:t>السمية </a:t>
            </a:r>
            <a:endParaRPr lang="ar-EG"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543</TotalTime>
  <Words>872</Words>
  <Application>Microsoft Office PowerPoint</Application>
  <PresentationFormat>On-screen Show (4:3)</PresentationFormat>
  <Paragraphs>91</Paragraphs>
  <Slides>22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22</vt:i4>
      </vt:variant>
    </vt:vector>
  </HeadingPairs>
  <TitlesOfParts>
    <vt:vector size="32" baseType="lpstr">
      <vt:lpstr>Arial</vt:lpstr>
      <vt:lpstr>Book Antiqua</vt:lpstr>
      <vt:lpstr>Calibri</vt:lpstr>
      <vt:lpstr>Lucida Sans</vt:lpstr>
      <vt:lpstr>Tahoma</vt:lpstr>
      <vt:lpstr>Times New Roman</vt:lpstr>
      <vt:lpstr>Wingdings</vt:lpstr>
      <vt:lpstr>Wingdings 2</vt:lpstr>
      <vt:lpstr>Wingdings 3</vt:lpstr>
      <vt:lpstr>Apex</vt:lpstr>
      <vt:lpstr> السيراميك </vt:lpstr>
      <vt:lpstr>المواد الخام الأساسية المستخدمة فى صناعة السيراميك :</vt:lpstr>
      <vt:lpstr>PowerPoint Presentation</vt:lpstr>
      <vt:lpstr>PowerPoint Presentation</vt:lpstr>
      <vt:lpstr>المميزات : </vt:lpstr>
      <vt:lpstr>     العيوب : </vt:lpstr>
      <vt:lpstr>اشكال بلاط السيراميك : </vt:lpstr>
      <vt:lpstr>من انواع السيراميك </vt:lpstr>
      <vt:lpstr>و يجب ان يخضع للمواصفات التالية : </vt:lpstr>
      <vt:lpstr>طرق تركيب سيراميك الأرضيات :</vt:lpstr>
      <vt:lpstr>الطريقة الثانية: </vt:lpstr>
      <vt:lpstr>الطريقة الثالثة ( التركيب بالمواد اللاصقة): </vt:lpstr>
      <vt:lpstr>PowerPoint Presentation</vt:lpstr>
      <vt:lpstr>PowerPoint Presentation</vt:lpstr>
      <vt:lpstr>ثانياً البورسيلين  </vt:lpstr>
      <vt:lpstr>   طريقة تصنيع البورسلان :</vt:lpstr>
      <vt:lpstr>PowerPoint Presentation</vt:lpstr>
      <vt:lpstr>المميزات :</vt:lpstr>
      <vt:lpstr>العيوب :     أشكال البورسلين:</vt:lpstr>
      <vt:lpstr>أنواع البورسلين </vt:lpstr>
      <vt:lpstr>طريقة التركيب :  </vt:lpstr>
      <vt:lpstr>البورسلان كبلاط للجدران والواجهات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جامعة الاسكندرية – كلية هندسة قسم الهندسة المعمارية مادة الانشاء المعمارى الفرقة الأولى 2012\2013</dc:title>
  <dc:creator>HI-TECH</dc:creator>
  <cp:lastModifiedBy>hany2050</cp:lastModifiedBy>
  <cp:revision>63</cp:revision>
  <dcterms:created xsi:type="dcterms:W3CDTF">2013-05-11T19:48:14Z</dcterms:created>
  <dcterms:modified xsi:type="dcterms:W3CDTF">2014-02-07T00:06:43Z</dcterms:modified>
</cp:coreProperties>
</file>