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968FCAB-00E5-4EBE-82AD-51E740A60AD5}" type="datetimeFigureOut">
              <a:rPr lang="ar-EG" smtClean="0"/>
              <a:t>21/12/1434</a:t>
            </a:fld>
            <a:endParaRPr lang="ar-EG"/>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EG"/>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857CFC56-B04E-4092-B27A-F6B5E1A22047}" type="slidenum">
              <a:rPr lang="ar-EG" smtClean="0"/>
              <a:t>‹#›</a:t>
            </a:fld>
            <a:endParaRPr lang="ar-EG"/>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968FCAB-00E5-4EBE-82AD-51E740A60AD5}" type="datetimeFigureOut">
              <a:rPr lang="ar-EG" smtClean="0"/>
              <a:t>21/12/1434</a:t>
            </a:fld>
            <a:endParaRPr lang="ar-EG"/>
          </a:p>
        </p:txBody>
      </p:sp>
      <p:sp>
        <p:nvSpPr>
          <p:cNvPr id="5" name="Footer Placeholder 4"/>
          <p:cNvSpPr>
            <a:spLocks noGrp="1"/>
          </p:cNvSpPr>
          <p:nvPr>
            <p:ph type="ftr" sz="quarter" idx="11"/>
          </p:nvPr>
        </p:nvSpPr>
        <p:spPr/>
        <p:txBody>
          <a:bodyPr/>
          <a:lstStyle>
            <a:extLst/>
          </a:lstStyle>
          <a:p>
            <a:endParaRPr lang="ar-EG"/>
          </a:p>
        </p:txBody>
      </p:sp>
      <p:sp>
        <p:nvSpPr>
          <p:cNvPr id="6" name="Slide Number Placeholder 5"/>
          <p:cNvSpPr>
            <a:spLocks noGrp="1"/>
          </p:cNvSpPr>
          <p:nvPr>
            <p:ph type="sldNum" sz="quarter" idx="12"/>
          </p:nvPr>
        </p:nvSpPr>
        <p:spPr/>
        <p:txBody>
          <a:bodyPr/>
          <a:lstStyle>
            <a:extLst/>
          </a:lstStyle>
          <a:p>
            <a:fld id="{857CFC56-B04E-4092-B27A-F6B5E1A22047}" type="slidenum">
              <a:rPr lang="ar-EG" smtClean="0"/>
              <a:t>‹#›</a:t>
            </a:fld>
            <a:endParaRPr lang="ar-E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4968FCAB-00E5-4EBE-82AD-51E740A60AD5}" type="datetimeFigureOut">
              <a:rPr lang="ar-EG" smtClean="0"/>
              <a:t>21/12/1434</a:t>
            </a:fld>
            <a:endParaRPr lang="ar-EG"/>
          </a:p>
        </p:txBody>
      </p:sp>
      <p:sp>
        <p:nvSpPr>
          <p:cNvPr id="5" name="Footer Placeholder 4"/>
          <p:cNvSpPr>
            <a:spLocks noGrp="1"/>
          </p:cNvSpPr>
          <p:nvPr>
            <p:ph type="ftr" sz="quarter" idx="11"/>
          </p:nvPr>
        </p:nvSpPr>
        <p:spPr>
          <a:xfrm>
            <a:off x="457200" y="6556248"/>
            <a:ext cx="3657600" cy="228600"/>
          </a:xfrm>
        </p:spPr>
        <p:txBody>
          <a:bodyPr/>
          <a:lstStyle>
            <a:extLst/>
          </a:lstStyle>
          <a:p>
            <a:endParaRPr lang="ar-EG"/>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857CFC56-B04E-4092-B27A-F6B5E1A22047}" type="slidenum">
              <a:rPr lang="ar-EG" smtClean="0"/>
              <a:t>‹#›</a:t>
            </a:fld>
            <a:endParaRPr lang="ar-E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968FCAB-00E5-4EBE-82AD-51E740A60AD5}" type="datetimeFigureOut">
              <a:rPr lang="ar-EG" smtClean="0"/>
              <a:t>21/12/1434</a:t>
            </a:fld>
            <a:endParaRPr lang="ar-EG"/>
          </a:p>
        </p:txBody>
      </p:sp>
      <p:sp>
        <p:nvSpPr>
          <p:cNvPr id="5" name="Footer Placeholder 4"/>
          <p:cNvSpPr>
            <a:spLocks noGrp="1"/>
          </p:cNvSpPr>
          <p:nvPr>
            <p:ph type="ftr" sz="quarter" idx="11"/>
          </p:nvPr>
        </p:nvSpPr>
        <p:spPr/>
        <p:txBody>
          <a:bodyPr/>
          <a:lstStyle>
            <a:extLst/>
          </a:lstStyle>
          <a:p>
            <a:endParaRPr lang="ar-EG"/>
          </a:p>
        </p:txBody>
      </p:sp>
      <p:sp>
        <p:nvSpPr>
          <p:cNvPr id="6" name="Slide Number Placeholder 5"/>
          <p:cNvSpPr>
            <a:spLocks noGrp="1"/>
          </p:cNvSpPr>
          <p:nvPr>
            <p:ph type="sldNum" sz="quarter" idx="12"/>
          </p:nvPr>
        </p:nvSpPr>
        <p:spPr/>
        <p:txBody>
          <a:bodyPr/>
          <a:lstStyle>
            <a:extLst/>
          </a:lstStyle>
          <a:p>
            <a:fld id="{857CFC56-B04E-4092-B27A-F6B5E1A22047}" type="slidenum">
              <a:rPr lang="ar-EG" smtClean="0"/>
              <a:t>‹#›</a:t>
            </a:fld>
            <a:endParaRPr lang="ar-E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968FCAB-00E5-4EBE-82AD-51E740A60AD5}" type="datetimeFigureOut">
              <a:rPr lang="ar-EG" smtClean="0"/>
              <a:t>21/12/1434</a:t>
            </a:fld>
            <a:endParaRPr lang="ar-EG"/>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EG"/>
          </a:p>
        </p:txBody>
      </p:sp>
      <p:sp>
        <p:nvSpPr>
          <p:cNvPr id="6" name="Slide Number Placeholder 5"/>
          <p:cNvSpPr>
            <a:spLocks noGrp="1"/>
          </p:cNvSpPr>
          <p:nvPr>
            <p:ph type="sldNum" sz="quarter" idx="12"/>
          </p:nvPr>
        </p:nvSpPr>
        <p:spPr>
          <a:xfrm>
            <a:off x="6733952" y="6555112"/>
            <a:ext cx="588336" cy="228600"/>
          </a:xfrm>
        </p:spPr>
        <p:txBody>
          <a:bodyPr/>
          <a:lstStyle>
            <a:extLst/>
          </a:lstStyle>
          <a:p>
            <a:fld id="{857CFC56-B04E-4092-B27A-F6B5E1A22047}" type="slidenum">
              <a:rPr lang="ar-EG" smtClean="0"/>
              <a:t>‹#›</a:t>
            </a:fld>
            <a:endParaRPr lang="ar-EG"/>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968FCAB-00E5-4EBE-82AD-51E740A60AD5}" type="datetimeFigureOut">
              <a:rPr lang="ar-EG" smtClean="0"/>
              <a:t>21/12/1434</a:t>
            </a:fld>
            <a:endParaRPr lang="ar-EG"/>
          </a:p>
        </p:txBody>
      </p:sp>
      <p:sp>
        <p:nvSpPr>
          <p:cNvPr id="6" name="Footer Placeholder 5"/>
          <p:cNvSpPr>
            <a:spLocks noGrp="1"/>
          </p:cNvSpPr>
          <p:nvPr>
            <p:ph type="ftr" sz="quarter" idx="11"/>
          </p:nvPr>
        </p:nvSpPr>
        <p:spPr/>
        <p:txBody>
          <a:bodyPr/>
          <a:lstStyle>
            <a:extLst/>
          </a:lstStyle>
          <a:p>
            <a:endParaRPr lang="ar-EG"/>
          </a:p>
        </p:txBody>
      </p:sp>
      <p:sp>
        <p:nvSpPr>
          <p:cNvPr id="7" name="Slide Number Placeholder 6"/>
          <p:cNvSpPr>
            <a:spLocks noGrp="1"/>
          </p:cNvSpPr>
          <p:nvPr>
            <p:ph type="sldNum" sz="quarter" idx="12"/>
          </p:nvPr>
        </p:nvSpPr>
        <p:spPr/>
        <p:txBody>
          <a:bodyPr/>
          <a:lstStyle>
            <a:extLst/>
          </a:lstStyle>
          <a:p>
            <a:fld id="{857CFC56-B04E-4092-B27A-F6B5E1A22047}" type="slidenum">
              <a:rPr lang="ar-EG" smtClean="0"/>
              <a:t>‹#›</a:t>
            </a:fld>
            <a:endParaRPr lang="ar-E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968FCAB-00E5-4EBE-82AD-51E740A60AD5}" type="datetimeFigureOut">
              <a:rPr lang="ar-EG" smtClean="0"/>
              <a:t>21/12/1434</a:t>
            </a:fld>
            <a:endParaRPr lang="ar-EG"/>
          </a:p>
        </p:txBody>
      </p:sp>
      <p:sp>
        <p:nvSpPr>
          <p:cNvPr id="8" name="Footer Placeholder 7"/>
          <p:cNvSpPr>
            <a:spLocks noGrp="1"/>
          </p:cNvSpPr>
          <p:nvPr>
            <p:ph type="ftr" sz="quarter" idx="11"/>
          </p:nvPr>
        </p:nvSpPr>
        <p:spPr/>
        <p:txBody>
          <a:bodyPr/>
          <a:lstStyle>
            <a:extLst/>
          </a:lstStyle>
          <a:p>
            <a:endParaRPr lang="ar-EG"/>
          </a:p>
        </p:txBody>
      </p:sp>
      <p:sp>
        <p:nvSpPr>
          <p:cNvPr id="9" name="Slide Number Placeholder 8"/>
          <p:cNvSpPr>
            <a:spLocks noGrp="1"/>
          </p:cNvSpPr>
          <p:nvPr>
            <p:ph type="sldNum" sz="quarter" idx="12"/>
          </p:nvPr>
        </p:nvSpPr>
        <p:spPr/>
        <p:txBody>
          <a:bodyPr/>
          <a:lstStyle>
            <a:extLst/>
          </a:lstStyle>
          <a:p>
            <a:fld id="{857CFC56-B04E-4092-B27A-F6B5E1A22047}" type="slidenum">
              <a:rPr lang="ar-EG" smtClean="0"/>
              <a:t>‹#›</a:t>
            </a:fld>
            <a:endParaRPr lang="ar-E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968FCAB-00E5-4EBE-82AD-51E740A60AD5}" type="datetimeFigureOut">
              <a:rPr lang="ar-EG" smtClean="0"/>
              <a:t>21/12/1434</a:t>
            </a:fld>
            <a:endParaRPr lang="ar-EG"/>
          </a:p>
        </p:txBody>
      </p:sp>
      <p:sp>
        <p:nvSpPr>
          <p:cNvPr id="4" name="Footer Placeholder 3"/>
          <p:cNvSpPr>
            <a:spLocks noGrp="1"/>
          </p:cNvSpPr>
          <p:nvPr>
            <p:ph type="ftr" sz="quarter" idx="11"/>
          </p:nvPr>
        </p:nvSpPr>
        <p:spPr/>
        <p:txBody>
          <a:bodyPr/>
          <a:lstStyle>
            <a:extLst/>
          </a:lstStyle>
          <a:p>
            <a:endParaRPr lang="ar-EG"/>
          </a:p>
        </p:txBody>
      </p:sp>
      <p:sp>
        <p:nvSpPr>
          <p:cNvPr id="5" name="Slide Number Placeholder 4"/>
          <p:cNvSpPr>
            <a:spLocks noGrp="1"/>
          </p:cNvSpPr>
          <p:nvPr>
            <p:ph type="sldNum" sz="quarter" idx="12"/>
          </p:nvPr>
        </p:nvSpPr>
        <p:spPr/>
        <p:txBody>
          <a:bodyPr/>
          <a:lstStyle>
            <a:extLst/>
          </a:lstStyle>
          <a:p>
            <a:fld id="{857CFC56-B04E-4092-B27A-F6B5E1A22047}" type="slidenum">
              <a:rPr lang="ar-EG" smtClean="0"/>
              <a:t>‹#›</a:t>
            </a:fld>
            <a:endParaRPr lang="ar-E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4968FCAB-00E5-4EBE-82AD-51E740A60AD5}" type="datetimeFigureOut">
              <a:rPr lang="ar-EG" smtClean="0"/>
              <a:t>21/12/1434</a:t>
            </a:fld>
            <a:endParaRPr lang="ar-EG"/>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ar-EG"/>
          </a:p>
        </p:txBody>
      </p:sp>
      <p:sp>
        <p:nvSpPr>
          <p:cNvPr id="4" name="Slide Number Placeholder 3"/>
          <p:cNvSpPr>
            <a:spLocks noGrp="1"/>
          </p:cNvSpPr>
          <p:nvPr>
            <p:ph type="sldNum" sz="quarter" idx="12"/>
          </p:nvPr>
        </p:nvSpPr>
        <p:spPr/>
        <p:txBody>
          <a:bodyPr/>
          <a:lstStyle>
            <a:extLst/>
          </a:lstStyle>
          <a:p>
            <a:fld id="{857CFC56-B04E-4092-B27A-F6B5E1A22047}" type="slidenum">
              <a:rPr lang="ar-EG" smtClean="0"/>
              <a:t>‹#›</a:t>
            </a:fld>
            <a:endParaRPr lang="ar-E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968FCAB-00E5-4EBE-82AD-51E740A60AD5}" type="datetimeFigureOut">
              <a:rPr lang="ar-EG" smtClean="0"/>
              <a:t>21/12/1434</a:t>
            </a:fld>
            <a:endParaRPr lang="ar-EG"/>
          </a:p>
        </p:txBody>
      </p:sp>
      <p:sp>
        <p:nvSpPr>
          <p:cNvPr id="6" name="Footer Placeholder 5"/>
          <p:cNvSpPr>
            <a:spLocks noGrp="1"/>
          </p:cNvSpPr>
          <p:nvPr>
            <p:ph type="ftr" sz="quarter" idx="11"/>
          </p:nvPr>
        </p:nvSpPr>
        <p:spPr/>
        <p:txBody>
          <a:bodyPr/>
          <a:lstStyle>
            <a:extLst/>
          </a:lstStyle>
          <a:p>
            <a:endParaRPr lang="ar-EG"/>
          </a:p>
        </p:txBody>
      </p:sp>
      <p:sp>
        <p:nvSpPr>
          <p:cNvPr id="7" name="Slide Number Placeholder 6"/>
          <p:cNvSpPr>
            <a:spLocks noGrp="1"/>
          </p:cNvSpPr>
          <p:nvPr>
            <p:ph type="sldNum" sz="quarter" idx="12"/>
          </p:nvPr>
        </p:nvSpPr>
        <p:spPr/>
        <p:txBody>
          <a:bodyPr/>
          <a:lstStyle>
            <a:extLst/>
          </a:lstStyle>
          <a:p>
            <a:fld id="{857CFC56-B04E-4092-B27A-F6B5E1A22047}" type="slidenum">
              <a:rPr lang="ar-EG" smtClean="0"/>
              <a:t>‹#›</a:t>
            </a:fld>
            <a:endParaRPr lang="ar-E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4968FCAB-00E5-4EBE-82AD-51E740A60AD5}" type="datetimeFigureOut">
              <a:rPr lang="ar-EG" smtClean="0"/>
              <a:t>21/12/1434</a:t>
            </a:fld>
            <a:endParaRPr lang="ar-EG"/>
          </a:p>
        </p:txBody>
      </p:sp>
      <p:sp>
        <p:nvSpPr>
          <p:cNvPr id="6" name="Footer Placeholder 5"/>
          <p:cNvSpPr>
            <a:spLocks noGrp="1"/>
          </p:cNvSpPr>
          <p:nvPr>
            <p:ph type="ftr" sz="quarter" idx="11"/>
          </p:nvPr>
        </p:nvSpPr>
        <p:spPr/>
        <p:txBody>
          <a:bodyPr/>
          <a:lstStyle>
            <a:extLst/>
          </a:lstStyle>
          <a:p>
            <a:endParaRPr lang="ar-EG"/>
          </a:p>
        </p:txBody>
      </p:sp>
      <p:sp>
        <p:nvSpPr>
          <p:cNvPr id="7" name="Slide Number Placeholder 6"/>
          <p:cNvSpPr>
            <a:spLocks noGrp="1"/>
          </p:cNvSpPr>
          <p:nvPr>
            <p:ph type="sldNum" sz="quarter" idx="12"/>
          </p:nvPr>
        </p:nvSpPr>
        <p:spPr/>
        <p:txBody>
          <a:bodyPr/>
          <a:lstStyle>
            <a:extLst/>
          </a:lstStyle>
          <a:p>
            <a:fld id="{857CFC56-B04E-4092-B27A-F6B5E1A22047}" type="slidenum">
              <a:rPr lang="ar-EG" smtClean="0"/>
              <a:t>‹#›</a:t>
            </a:fld>
            <a:endParaRPr lang="ar-EG"/>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4968FCAB-00E5-4EBE-82AD-51E740A60AD5}" type="datetimeFigureOut">
              <a:rPr lang="ar-EG" smtClean="0"/>
              <a:t>21/12/1434</a:t>
            </a:fld>
            <a:endParaRPr lang="ar-EG"/>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EG"/>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857CFC56-B04E-4092-B27A-F6B5E1A22047}" type="slidenum">
              <a:rPr lang="ar-EG" smtClean="0"/>
              <a:t>‹#›</a:t>
            </a:fld>
            <a:endParaRPr lang="ar-EG"/>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5656" y="3212976"/>
            <a:ext cx="7049616" cy="2868168"/>
          </a:xfrm>
        </p:spPr>
        <p:txBody>
          <a:bodyPr/>
          <a:lstStyle/>
          <a:p>
            <a:r>
              <a:rPr lang="ar-EG" sz="4400" dirty="0" smtClean="0">
                <a:solidFill>
                  <a:schemeClr val="bg1"/>
                </a:solidFill>
              </a:rPr>
              <a:t>تصميم قاعات السينما</a:t>
            </a:r>
            <a:br>
              <a:rPr lang="ar-EG" sz="4400" dirty="0" smtClean="0">
                <a:solidFill>
                  <a:schemeClr val="bg1"/>
                </a:solidFill>
              </a:rPr>
            </a:br>
            <a:r>
              <a:rPr lang="ar-EG" sz="4400" dirty="0" smtClean="0">
                <a:solidFill>
                  <a:schemeClr val="bg1"/>
                </a:solidFill>
              </a:rPr>
              <a:t>الاعتبارات التصميمية</a:t>
            </a:r>
            <a:endParaRPr lang="ar-EG" sz="4400" dirty="0">
              <a:solidFill>
                <a:schemeClr val="bg1"/>
              </a:solidFill>
            </a:endParaRPr>
          </a:p>
        </p:txBody>
      </p:sp>
      <p:pic>
        <p:nvPicPr>
          <p:cNvPr id="4" name="Picture 3" descr="NF5C06EE061F2.jpg"/>
          <p:cNvPicPr>
            <a:picLocks noChangeAspect="1"/>
          </p:cNvPicPr>
          <p:nvPr/>
        </p:nvPicPr>
        <p:blipFill>
          <a:blip r:embed="rId2" cstate="print"/>
          <a:stretch>
            <a:fillRect/>
          </a:stretch>
        </p:blipFill>
        <p:spPr>
          <a:xfrm>
            <a:off x="0" y="-27384"/>
            <a:ext cx="9144000" cy="4156770"/>
          </a:xfrm>
          <a:prstGeom prst="rect">
            <a:avLst/>
          </a:prstGeom>
        </p:spPr>
      </p:pic>
      <p:pic>
        <p:nvPicPr>
          <p:cNvPr id="5" name="Picture 4" descr="cinema.jpg"/>
          <p:cNvPicPr>
            <a:picLocks noChangeAspect="1"/>
          </p:cNvPicPr>
          <p:nvPr/>
        </p:nvPicPr>
        <p:blipFill>
          <a:blip r:embed="rId3" cstate="print"/>
          <a:stretch>
            <a:fillRect/>
          </a:stretch>
        </p:blipFill>
        <p:spPr>
          <a:xfrm>
            <a:off x="0" y="4131078"/>
            <a:ext cx="3635896" cy="272692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635896" y="260648"/>
            <a:ext cx="4444557" cy="369332"/>
          </a:xfrm>
          <a:prstGeom prst="rect">
            <a:avLst/>
          </a:prstGeom>
        </p:spPr>
        <p:txBody>
          <a:bodyPr wrap="square">
            <a:spAutoFit/>
          </a:bodyPr>
          <a:lstStyle/>
          <a:p>
            <a:r>
              <a:rPr lang="ar-EG" b="1" u="sng" dirty="0" smtClean="0">
                <a:solidFill>
                  <a:schemeClr val="tx2">
                    <a:lumMod val="75000"/>
                  </a:schemeClr>
                </a:solidFill>
              </a:rPr>
              <a:t>الاعتبارات الواحبه مراعتها عن تصميم السينيمات  :-</a:t>
            </a:r>
            <a:endParaRPr lang="ar-EG" u="sng" dirty="0">
              <a:solidFill>
                <a:schemeClr val="tx2">
                  <a:lumMod val="75000"/>
                </a:schemeClr>
              </a:solidFill>
            </a:endParaRPr>
          </a:p>
        </p:txBody>
      </p:sp>
      <p:sp>
        <p:nvSpPr>
          <p:cNvPr id="5" name="Rectangle 4"/>
          <p:cNvSpPr/>
          <p:nvPr/>
        </p:nvSpPr>
        <p:spPr>
          <a:xfrm>
            <a:off x="-108520" y="620688"/>
            <a:ext cx="8100392" cy="646331"/>
          </a:xfrm>
          <a:prstGeom prst="rect">
            <a:avLst/>
          </a:prstGeom>
        </p:spPr>
        <p:txBody>
          <a:bodyPr wrap="square">
            <a:spAutoFit/>
          </a:bodyPr>
          <a:lstStyle/>
          <a:p>
            <a:r>
              <a:rPr lang="ar-EG" dirty="0" smtClean="0"/>
              <a:t>1</a:t>
            </a:r>
            <a:r>
              <a:rPr lang="ar-SA" dirty="0" smtClean="0"/>
              <a:t>- </a:t>
            </a:r>
            <a:r>
              <a:rPr lang="ar-SA" dirty="0"/>
              <a:t>تحقيق أقصى قدر من الراحة بالنسبة للزائر من حيث سهولة الوصول للمبنى وتوفير أماكن الانتظار.</a:t>
            </a:r>
            <a:br>
              <a:rPr lang="ar-SA" dirty="0"/>
            </a:br>
            <a:r>
              <a:rPr lang="ar-SA" dirty="0"/>
              <a:t>2- تحقيق أقصى قدر من الراحة بالنسبة للمشاهد من حيث الرؤيا المناسبة للشاشة والصوت الواضح. </a:t>
            </a:r>
            <a:endParaRPr lang="ar-EG" dirty="0"/>
          </a:p>
        </p:txBody>
      </p:sp>
      <p:sp>
        <p:nvSpPr>
          <p:cNvPr id="6" name="Rectangle 5"/>
          <p:cNvSpPr/>
          <p:nvPr/>
        </p:nvSpPr>
        <p:spPr>
          <a:xfrm>
            <a:off x="4643881" y="1484784"/>
            <a:ext cx="3318537" cy="369332"/>
          </a:xfrm>
          <a:prstGeom prst="rect">
            <a:avLst/>
          </a:prstGeom>
        </p:spPr>
        <p:txBody>
          <a:bodyPr wrap="none">
            <a:spAutoFit/>
          </a:bodyPr>
          <a:lstStyle/>
          <a:p>
            <a:r>
              <a:rPr lang="ar-SA" b="1" u="sng" dirty="0">
                <a:solidFill>
                  <a:schemeClr val="tx2">
                    <a:lumMod val="75000"/>
                  </a:schemeClr>
                </a:solidFill>
              </a:rPr>
              <a:t>مكونات دور السينما ومعاييرها التصميمية:</a:t>
            </a:r>
            <a:endParaRPr lang="ar-EG" b="1" u="sng" dirty="0">
              <a:solidFill>
                <a:schemeClr val="tx2">
                  <a:lumMod val="75000"/>
                </a:schemeClr>
              </a:solidFill>
            </a:endParaRPr>
          </a:p>
        </p:txBody>
      </p:sp>
      <p:pic>
        <p:nvPicPr>
          <p:cNvPr id="8" name="Picture 7" descr="702309_4878477818817_1801034417_n.jpg"/>
          <p:cNvPicPr>
            <a:picLocks noChangeAspect="1"/>
          </p:cNvPicPr>
          <p:nvPr/>
        </p:nvPicPr>
        <p:blipFill>
          <a:blip r:embed="rId2" cstate="print"/>
          <a:srcRect l="54725" t="23535" r="24013" b="60356"/>
          <a:stretch>
            <a:fillRect/>
          </a:stretch>
        </p:blipFill>
        <p:spPr>
          <a:xfrm>
            <a:off x="0" y="1772816"/>
            <a:ext cx="4305050" cy="2232248"/>
          </a:xfrm>
          <a:prstGeom prst="rect">
            <a:avLst/>
          </a:prstGeom>
        </p:spPr>
      </p:pic>
      <p:sp>
        <p:nvSpPr>
          <p:cNvPr id="9" name="Rectangle 8"/>
          <p:cNvSpPr/>
          <p:nvPr/>
        </p:nvSpPr>
        <p:spPr>
          <a:xfrm>
            <a:off x="3203848" y="1700808"/>
            <a:ext cx="1152128" cy="2304256"/>
          </a:xfrm>
          <a:prstGeom prst="rect">
            <a:avLst/>
          </a:prstGeom>
          <a:solidFill>
            <a:schemeClr val="accent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dirty="0" smtClean="0">
                <a:solidFill>
                  <a:srgbClr val="C00000"/>
                </a:solidFill>
              </a:rPr>
              <a:t>صالة العرض</a:t>
            </a:r>
            <a:endParaRPr lang="ar-EG" dirty="0">
              <a:solidFill>
                <a:srgbClr val="C00000"/>
              </a:solidFill>
            </a:endParaRPr>
          </a:p>
        </p:txBody>
      </p:sp>
      <p:sp>
        <p:nvSpPr>
          <p:cNvPr id="10" name="Oval 9"/>
          <p:cNvSpPr/>
          <p:nvPr/>
        </p:nvSpPr>
        <p:spPr>
          <a:xfrm>
            <a:off x="1691680" y="2204864"/>
            <a:ext cx="1440160" cy="1368152"/>
          </a:xfrm>
          <a:prstGeom prst="ellipse">
            <a:avLst/>
          </a:prstGeom>
          <a:solidFill>
            <a:srgbClr val="FFFF00">
              <a:alpha val="45000"/>
            </a:srgb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dirty="0" smtClean="0">
                <a:solidFill>
                  <a:schemeClr val="tx2">
                    <a:lumMod val="75000"/>
                  </a:schemeClr>
                </a:solidFill>
              </a:rPr>
              <a:t>بهو المدخل</a:t>
            </a:r>
            <a:endParaRPr lang="ar-EG" dirty="0">
              <a:solidFill>
                <a:schemeClr val="tx2">
                  <a:lumMod val="75000"/>
                </a:schemeClr>
              </a:solidFill>
            </a:endParaRPr>
          </a:p>
        </p:txBody>
      </p:sp>
      <p:sp>
        <p:nvSpPr>
          <p:cNvPr id="11" name="Rounded Rectangle 10"/>
          <p:cNvSpPr/>
          <p:nvPr/>
        </p:nvSpPr>
        <p:spPr>
          <a:xfrm>
            <a:off x="755576" y="2636912"/>
            <a:ext cx="936104" cy="576064"/>
          </a:xfrm>
          <a:prstGeom prst="roundRect">
            <a:avLst/>
          </a:prstGeom>
          <a:solidFill>
            <a:srgbClr val="C00000">
              <a:alpha val="73000"/>
            </a:srgb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dirty="0" smtClean="0"/>
              <a:t>المدخل</a:t>
            </a:r>
            <a:endParaRPr lang="ar-EG" dirty="0"/>
          </a:p>
        </p:txBody>
      </p:sp>
      <p:sp>
        <p:nvSpPr>
          <p:cNvPr id="12" name="Rectangle 11"/>
          <p:cNvSpPr/>
          <p:nvPr/>
        </p:nvSpPr>
        <p:spPr>
          <a:xfrm>
            <a:off x="6826435" y="1844824"/>
            <a:ext cx="946093" cy="369332"/>
          </a:xfrm>
          <a:prstGeom prst="rect">
            <a:avLst/>
          </a:prstGeom>
        </p:spPr>
        <p:txBody>
          <a:bodyPr wrap="none">
            <a:spAutoFit/>
          </a:bodyPr>
          <a:lstStyle/>
          <a:p>
            <a:r>
              <a:rPr lang="ar-EG" dirty="0" smtClean="0"/>
              <a:t>1</a:t>
            </a:r>
            <a:r>
              <a:rPr lang="ar-SA" dirty="0" smtClean="0"/>
              <a:t>- </a:t>
            </a:r>
            <a:r>
              <a:rPr lang="ar-SA" dirty="0"/>
              <a:t>المدخل</a:t>
            </a:r>
            <a:endParaRPr lang="ar-EG" dirty="0"/>
          </a:p>
        </p:txBody>
      </p:sp>
      <p:sp>
        <p:nvSpPr>
          <p:cNvPr id="13" name="Right Arrow 12"/>
          <p:cNvSpPr/>
          <p:nvPr/>
        </p:nvSpPr>
        <p:spPr>
          <a:xfrm>
            <a:off x="3059832" y="2348880"/>
            <a:ext cx="288032" cy="72008"/>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4" name="Right Arrow 13"/>
          <p:cNvSpPr/>
          <p:nvPr/>
        </p:nvSpPr>
        <p:spPr>
          <a:xfrm>
            <a:off x="3059832" y="3356992"/>
            <a:ext cx="288032" cy="72008"/>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5" name="Rectangle 14"/>
          <p:cNvSpPr/>
          <p:nvPr/>
        </p:nvSpPr>
        <p:spPr>
          <a:xfrm>
            <a:off x="4427984" y="2132856"/>
            <a:ext cx="3276759" cy="1200329"/>
          </a:xfrm>
          <a:prstGeom prst="rect">
            <a:avLst/>
          </a:prstGeom>
        </p:spPr>
        <p:txBody>
          <a:bodyPr wrap="square">
            <a:spAutoFit/>
          </a:bodyPr>
          <a:lstStyle/>
          <a:p>
            <a:r>
              <a:rPr lang="ar-SA" dirty="0"/>
              <a:t>المداخل </a:t>
            </a:r>
            <a:r>
              <a:rPr lang="ar-SA" dirty="0" smtClean="0"/>
              <a:t>واضحة</a:t>
            </a:r>
            <a:r>
              <a:rPr lang="ar-EG" dirty="0" smtClean="0"/>
              <a:t> ، تعدد الماخل و المخارج ، مخارج الهروب ، الابواب تفتح للخارج، وضعها في اماكن واضحة </a:t>
            </a:r>
          </a:p>
          <a:p>
            <a:r>
              <a:rPr lang="ar-SA" dirty="0" smtClean="0"/>
              <a:t> </a:t>
            </a:r>
            <a:endParaRPr lang="ar-EG" dirty="0"/>
          </a:p>
        </p:txBody>
      </p:sp>
      <p:sp>
        <p:nvSpPr>
          <p:cNvPr id="16" name="Rectangle 15"/>
          <p:cNvSpPr/>
          <p:nvPr/>
        </p:nvSpPr>
        <p:spPr>
          <a:xfrm>
            <a:off x="4283968" y="2996952"/>
            <a:ext cx="3456384" cy="1200329"/>
          </a:xfrm>
          <a:prstGeom prst="rect">
            <a:avLst/>
          </a:prstGeom>
        </p:spPr>
        <p:txBody>
          <a:bodyPr wrap="square">
            <a:spAutoFit/>
          </a:bodyPr>
          <a:lstStyle/>
          <a:p>
            <a:r>
              <a:rPr lang="ar-EG" dirty="0" smtClean="0"/>
              <a:t>2- بهو المدخل </a:t>
            </a:r>
          </a:p>
          <a:p>
            <a:r>
              <a:rPr lang="ar-SA" dirty="0" smtClean="0"/>
              <a:t>تعطي </a:t>
            </a:r>
            <a:r>
              <a:rPr lang="ar-SA" dirty="0"/>
              <a:t>صالة المدخل مساحة 0.45م2 لكل شخص، مع الأخذ بعين الاعتبار أن 6/1 الجماهير تجتمع في هذه الصالة</a:t>
            </a:r>
            <a:endParaRPr lang="ar-EG" dirty="0"/>
          </a:p>
        </p:txBody>
      </p:sp>
      <p:sp>
        <p:nvSpPr>
          <p:cNvPr id="17" name="Rectangle 16"/>
          <p:cNvSpPr/>
          <p:nvPr/>
        </p:nvSpPr>
        <p:spPr>
          <a:xfrm>
            <a:off x="3995936" y="4221088"/>
            <a:ext cx="3779912" cy="1200329"/>
          </a:xfrm>
          <a:prstGeom prst="rect">
            <a:avLst/>
          </a:prstGeom>
        </p:spPr>
        <p:txBody>
          <a:bodyPr wrap="square">
            <a:spAutoFit/>
          </a:bodyPr>
          <a:lstStyle/>
          <a:p>
            <a:r>
              <a:rPr lang="ar-EG" dirty="0" smtClean="0"/>
              <a:t>3- صالة العرض</a:t>
            </a:r>
          </a:p>
          <a:p>
            <a:r>
              <a:rPr lang="ar-SA" dirty="0" smtClean="0"/>
              <a:t>تحتوي </a:t>
            </a:r>
            <a:r>
              <a:rPr lang="ar-SA" dirty="0"/>
              <a:t>الصالة على مقاعد الجلوس والشاشة والبلكون التي يتم الوصول إليها عن طريق درج، </a:t>
            </a:r>
            <a:r>
              <a:rPr lang="ar-EG" dirty="0" smtClean="0"/>
              <a:t>و يحسب مسطح </a:t>
            </a:r>
            <a:r>
              <a:rPr lang="ar-SA" dirty="0" smtClean="0"/>
              <a:t>الصالة </a:t>
            </a:r>
            <a:r>
              <a:rPr lang="ar-SA" dirty="0"/>
              <a:t>على حسب عدد الأمكنة.</a:t>
            </a:r>
            <a:endParaRPr lang="ar-EG"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64088" y="188640"/>
            <a:ext cx="2704587" cy="400110"/>
          </a:xfrm>
          <a:prstGeom prst="rect">
            <a:avLst/>
          </a:prstGeom>
        </p:spPr>
        <p:txBody>
          <a:bodyPr wrap="none">
            <a:spAutoFit/>
          </a:bodyPr>
          <a:lstStyle/>
          <a:p>
            <a:r>
              <a:rPr lang="ar-SA" sz="2000" dirty="0" smtClean="0">
                <a:solidFill>
                  <a:schemeClr val="tx2">
                    <a:lumMod val="75000"/>
                  </a:schemeClr>
                </a:solidFill>
              </a:rPr>
              <a:t> </a:t>
            </a:r>
            <a:r>
              <a:rPr lang="ar-SA" sz="2000" dirty="0">
                <a:solidFill>
                  <a:schemeClr val="tx2">
                    <a:lumMod val="75000"/>
                  </a:schemeClr>
                </a:solidFill>
              </a:rPr>
              <a:t>المعايير العامة لتصميم الصالة:</a:t>
            </a:r>
            <a:endParaRPr lang="ar-EG" sz="2000" dirty="0">
              <a:solidFill>
                <a:schemeClr val="tx2">
                  <a:lumMod val="75000"/>
                </a:schemeClr>
              </a:solidFill>
            </a:endParaRPr>
          </a:p>
        </p:txBody>
      </p:sp>
      <p:pic>
        <p:nvPicPr>
          <p:cNvPr id="5" name="Picture 4" descr="9.jpg"/>
          <p:cNvPicPr>
            <a:picLocks noChangeAspect="1"/>
          </p:cNvPicPr>
          <p:nvPr/>
        </p:nvPicPr>
        <p:blipFill>
          <a:blip r:embed="rId2" cstate="print"/>
          <a:srcRect l="12192" t="8000" r="48546" b="78350"/>
          <a:stretch>
            <a:fillRect/>
          </a:stretch>
        </p:blipFill>
        <p:spPr>
          <a:xfrm>
            <a:off x="2262" y="4293096"/>
            <a:ext cx="4785762" cy="2304256"/>
          </a:xfrm>
          <a:prstGeom prst="rect">
            <a:avLst/>
          </a:prstGeom>
        </p:spPr>
      </p:pic>
      <p:pic>
        <p:nvPicPr>
          <p:cNvPr id="6" name="Picture 5" descr="9.jpg"/>
          <p:cNvPicPr>
            <a:picLocks noChangeAspect="1"/>
          </p:cNvPicPr>
          <p:nvPr/>
        </p:nvPicPr>
        <p:blipFill>
          <a:blip r:embed="rId2" cstate="print"/>
          <a:srcRect l="10738" t="21650" r="48546" b="58400"/>
          <a:stretch>
            <a:fillRect/>
          </a:stretch>
        </p:blipFill>
        <p:spPr>
          <a:xfrm>
            <a:off x="4572000" y="3999884"/>
            <a:ext cx="4211960" cy="2858116"/>
          </a:xfrm>
          <a:prstGeom prst="rect">
            <a:avLst/>
          </a:prstGeom>
        </p:spPr>
      </p:pic>
      <p:sp>
        <p:nvSpPr>
          <p:cNvPr id="7" name="Rectangle 6"/>
          <p:cNvSpPr/>
          <p:nvPr/>
        </p:nvSpPr>
        <p:spPr>
          <a:xfrm>
            <a:off x="5470012" y="580618"/>
            <a:ext cx="2497800" cy="369332"/>
          </a:xfrm>
          <a:prstGeom prst="rect">
            <a:avLst/>
          </a:prstGeom>
        </p:spPr>
        <p:txBody>
          <a:bodyPr wrap="none">
            <a:spAutoFit/>
          </a:bodyPr>
          <a:lstStyle/>
          <a:p>
            <a:r>
              <a:rPr lang="ar-EG" b="1" u="sng" dirty="0" smtClean="0">
                <a:solidFill>
                  <a:schemeClr val="tx2">
                    <a:lumMod val="75000"/>
                  </a:schemeClr>
                </a:solidFill>
              </a:rPr>
              <a:t>زاوية الرؤية و شاسة العرض :</a:t>
            </a:r>
            <a:endParaRPr lang="ar-EG" b="1" u="sng" dirty="0">
              <a:solidFill>
                <a:schemeClr val="tx2">
                  <a:lumMod val="75000"/>
                </a:schemeClr>
              </a:solidFill>
            </a:endParaRPr>
          </a:p>
        </p:txBody>
      </p:sp>
      <p:sp>
        <p:nvSpPr>
          <p:cNvPr id="8" name="Rectangle 7"/>
          <p:cNvSpPr/>
          <p:nvPr/>
        </p:nvSpPr>
        <p:spPr>
          <a:xfrm>
            <a:off x="0" y="1192684"/>
            <a:ext cx="7878603" cy="2308324"/>
          </a:xfrm>
          <a:prstGeom prst="rect">
            <a:avLst/>
          </a:prstGeom>
        </p:spPr>
        <p:txBody>
          <a:bodyPr wrap="square">
            <a:spAutoFit/>
          </a:bodyPr>
          <a:lstStyle/>
          <a:p>
            <a:pPr>
              <a:buFontTx/>
              <a:buChar char="-"/>
            </a:pPr>
            <a:r>
              <a:rPr lang="ar-SA" dirty="0" smtClean="0"/>
              <a:t>مقاسات </a:t>
            </a:r>
            <a:r>
              <a:rPr lang="ar-SA" dirty="0"/>
              <a:t>الشاشة يجب أن تناسب مقاسات </a:t>
            </a:r>
            <a:r>
              <a:rPr lang="ar-SA" dirty="0" smtClean="0"/>
              <a:t>الصالة </a:t>
            </a:r>
            <a:r>
              <a:rPr lang="ar-EG" dirty="0" smtClean="0"/>
              <a:t>و شكل القاعة و توزيع المقاعد</a:t>
            </a:r>
          </a:p>
          <a:p>
            <a:pPr>
              <a:buFontTx/>
              <a:buChar char="-"/>
            </a:pPr>
            <a:r>
              <a:rPr lang="ar-SA" dirty="0"/>
              <a:t>عمق الفراغ الموجود خلف الشاشة يساوي 5 </a:t>
            </a:r>
            <a:r>
              <a:rPr lang="ar-SA" dirty="0" smtClean="0"/>
              <a:t>أقدام </a:t>
            </a:r>
            <a:r>
              <a:rPr lang="ar-EG" dirty="0" smtClean="0"/>
              <a:t>او 1.20 م </a:t>
            </a:r>
            <a:r>
              <a:rPr lang="ar-SA" dirty="0" smtClean="0"/>
              <a:t>ليسمع المكبر</a:t>
            </a:r>
            <a:endParaRPr lang="ar-EG" dirty="0" smtClean="0"/>
          </a:p>
          <a:p>
            <a:pPr>
              <a:buFontTx/>
              <a:buChar char="-"/>
            </a:pPr>
            <a:r>
              <a:rPr lang="ar-EG" dirty="0" smtClean="0"/>
              <a:t> </a:t>
            </a:r>
            <a:r>
              <a:rPr lang="ar-SA" dirty="0"/>
              <a:t>كما ويجب عمل أسطح الفراغ من مواد ماصة للصوت. وتصنع الشاشة من مادة بلاستيكية وتكون مدهونة حتى تزيد من انعكاسات الصوت ويكون شكلها عدسي مزدوج </a:t>
            </a:r>
            <a:r>
              <a:rPr lang="ar-SA" dirty="0" smtClean="0"/>
              <a:t>التحديب</a:t>
            </a:r>
            <a:r>
              <a:rPr lang="ar-EG" dirty="0" smtClean="0"/>
              <a:t>.</a:t>
            </a:r>
          </a:p>
          <a:p>
            <a:pPr>
              <a:buFontTx/>
              <a:buChar char="-"/>
            </a:pPr>
            <a:r>
              <a:rPr lang="ar-SA" dirty="0" smtClean="0"/>
              <a:t>يجب </a:t>
            </a:r>
            <a:r>
              <a:rPr lang="ar-SA" dirty="0"/>
              <a:t>ألا يكون الصف الأول من المقاعد قريبا جدا من الشاشة بحيث يجب أن تكون الزاوية بالوضع الأفقي من قمة الصورة المسقطة إلى عين المشاهد في أول صف لا تتجاوز </a:t>
            </a:r>
            <a:r>
              <a:rPr lang="ar-SA" dirty="0" smtClean="0"/>
              <a:t>33ْ</a:t>
            </a:r>
            <a:endParaRPr lang="en-US" dirty="0" smtClean="0"/>
          </a:p>
          <a:p>
            <a:pPr>
              <a:buFontTx/>
              <a:buChar char="-"/>
            </a:pPr>
            <a:r>
              <a:rPr lang="ar-EG" dirty="0" smtClean="0"/>
              <a:t>زاوية الاسقاط في المسقط الافقي بالنسبة لمسطح الشاشة لا تتجاوز</a:t>
            </a:r>
            <a:r>
              <a:rPr lang="en-US" dirty="0" smtClean="0"/>
              <a:t> </a:t>
            </a:r>
            <a:r>
              <a:rPr lang="en-US" dirty="0"/>
              <a:t> </a:t>
            </a:r>
            <a:r>
              <a:rPr lang="en-US" dirty="0" smtClean="0"/>
              <a:t>38</a:t>
            </a:r>
            <a:r>
              <a:rPr lang="ar-SA" dirty="0" smtClean="0"/>
              <a:t>ْ</a:t>
            </a:r>
            <a:endParaRPr lang="en-US" dirty="0" smtClean="0"/>
          </a:p>
          <a:p>
            <a:pPr>
              <a:buFontTx/>
              <a:buChar char="-"/>
            </a:pPr>
            <a:r>
              <a:rPr lang="ar-EG" dirty="0" smtClean="0"/>
              <a:t>يجب ان لا تتعدي زاوية الاسقاط عن المحور الافقي للشاشة عن 5 درجات </a:t>
            </a:r>
            <a:endParaRPr lang="ar-EG"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64088" y="188640"/>
            <a:ext cx="2704587" cy="400110"/>
          </a:xfrm>
          <a:prstGeom prst="rect">
            <a:avLst/>
          </a:prstGeom>
        </p:spPr>
        <p:txBody>
          <a:bodyPr wrap="none">
            <a:spAutoFit/>
          </a:bodyPr>
          <a:lstStyle/>
          <a:p>
            <a:r>
              <a:rPr lang="ar-SA" sz="2000" dirty="0" smtClean="0">
                <a:solidFill>
                  <a:schemeClr val="tx2">
                    <a:lumMod val="75000"/>
                  </a:schemeClr>
                </a:solidFill>
              </a:rPr>
              <a:t> </a:t>
            </a:r>
            <a:r>
              <a:rPr lang="ar-SA" sz="2000" dirty="0">
                <a:solidFill>
                  <a:schemeClr val="tx2">
                    <a:lumMod val="75000"/>
                  </a:schemeClr>
                </a:solidFill>
              </a:rPr>
              <a:t>المعايير العامة لتصميم الصالة:</a:t>
            </a:r>
            <a:endParaRPr lang="ar-EG" sz="2000" dirty="0">
              <a:solidFill>
                <a:schemeClr val="tx2">
                  <a:lumMod val="75000"/>
                </a:schemeClr>
              </a:solidFill>
            </a:endParaRPr>
          </a:p>
        </p:txBody>
      </p:sp>
      <p:sp>
        <p:nvSpPr>
          <p:cNvPr id="7" name="Rectangle 6"/>
          <p:cNvSpPr/>
          <p:nvPr/>
        </p:nvSpPr>
        <p:spPr>
          <a:xfrm>
            <a:off x="6269847" y="580618"/>
            <a:ext cx="1697965" cy="646331"/>
          </a:xfrm>
          <a:prstGeom prst="rect">
            <a:avLst/>
          </a:prstGeom>
        </p:spPr>
        <p:txBody>
          <a:bodyPr wrap="none">
            <a:spAutoFit/>
          </a:bodyPr>
          <a:lstStyle/>
          <a:p>
            <a:r>
              <a:rPr lang="ar-EG" b="1" u="sng" dirty="0" smtClean="0">
                <a:solidFill>
                  <a:schemeClr val="tx2">
                    <a:lumMod val="75000"/>
                  </a:schemeClr>
                </a:solidFill>
              </a:rPr>
              <a:t>تصميم صالة العرض</a:t>
            </a:r>
          </a:p>
          <a:p>
            <a:endParaRPr lang="ar-EG" b="1" u="sng" dirty="0">
              <a:solidFill>
                <a:schemeClr val="tx2">
                  <a:lumMod val="75000"/>
                </a:schemeClr>
              </a:solidFill>
            </a:endParaRPr>
          </a:p>
        </p:txBody>
      </p:sp>
      <p:sp>
        <p:nvSpPr>
          <p:cNvPr id="9" name="Rectangle 8"/>
          <p:cNvSpPr/>
          <p:nvPr/>
        </p:nvSpPr>
        <p:spPr>
          <a:xfrm>
            <a:off x="162272" y="908720"/>
            <a:ext cx="7938120" cy="2308324"/>
          </a:xfrm>
          <a:prstGeom prst="rect">
            <a:avLst/>
          </a:prstGeom>
        </p:spPr>
        <p:txBody>
          <a:bodyPr wrap="square">
            <a:spAutoFit/>
          </a:bodyPr>
          <a:lstStyle/>
          <a:p>
            <a:pPr>
              <a:buFontTx/>
              <a:buChar char="-"/>
            </a:pPr>
            <a:r>
              <a:rPr lang="ar-SA" dirty="0" smtClean="0"/>
              <a:t>انحدار </a:t>
            </a:r>
            <a:r>
              <a:rPr lang="ar-SA" dirty="0"/>
              <a:t>أرضية صالة السينما حيث يفضل عمل أماكن الجلوس بشكل مائل قدر الإمكان وفقا لحالة كل قاعة، كما ويكون هذا الانحدار أقل منه في حالة المسارح لتوفير خطوط رؤية واضحة لكل فرد من </a:t>
            </a:r>
            <a:r>
              <a:rPr lang="ar-SA" dirty="0" smtClean="0"/>
              <a:t>الجمهور</a:t>
            </a:r>
            <a:endParaRPr lang="ar-EG" dirty="0" smtClean="0"/>
          </a:p>
          <a:p>
            <a:pPr>
              <a:buFontTx/>
              <a:buChar char="-"/>
            </a:pPr>
            <a:r>
              <a:rPr lang="ar-SA" dirty="0" smtClean="0"/>
              <a:t>يجب </a:t>
            </a:r>
            <a:r>
              <a:rPr lang="ar-SA" dirty="0"/>
              <a:t>رفع صفوف المقاعد بحيث يصبح الضلع السفلي للشاشة مرئي من كل مكان، </a:t>
            </a:r>
            <a:endParaRPr lang="ar-EG" dirty="0" smtClean="0"/>
          </a:p>
          <a:p>
            <a:pPr>
              <a:buFontTx/>
              <a:buChar char="-"/>
            </a:pPr>
            <a:r>
              <a:rPr lang="ar-SA" dirty="0"/>
              <a:t>الارتفاع الحر تحت البلكون &gt; 2.3م وعمق البلكون &gt; 10 صفوف من الممر، ويستتبع من ذلك أن تكون المداخل والأدراج واضحة كليا من أجل ك 10 صفوف</a:t>
            </a:r>
            <a:r>
              <a:rPr lang="ar-SA" dirty="0" smtClean="0"/>
              <a:t>.</a:t>
            </a:r>
            <a:endParaRPr lang="ar-EG" dirty="0" smtClean="0"/>
          </a:p>
          <a:p>
            <a:pPr>
              <a:buFontTx/>
              <a:buChar char="-"/>
            </a:pPr>
            <a:r>
              <a:rPr lang="ar-SA" dirty="0"/>
              <a:t>يجب أن يكون عرض الصف الأول مساويا لعرض الشاشة، وعرض آخر صف من المقاعد يساوي 1.3 من عرض الشاشة، وأقصى مسافة بين الشاشة وآخر صف تساوي ضعف عرض الشاشة</a:t>
            </a:r>
            <a:r>
              <a:rPr lang="ar-SA" dirty="0" smtClean="0"/>
              <a:t>.</a:t>
            </a:r>
            <a:endParaRPr lang="ar-EG" dirty="0" smtClean="0"/>
          </a:p>
          <a:p>
            <a:pPr>
              <a:buFontTx/>
              <a:buChar char="-"/>
            </a:pPr>
            <a:r>
              <a:rPr lang="ar-SA" dirty="0" smtClean="0"/>
              <a:t> </a:t>
            </a:r>
            <a:r>
              <a:rPr lang="ar-SA" dirty="0"/>
              <a:t>يفضل أن تكون مسافة الممرات الموجودة بين الكراسي لا تقل عن 34 إنش، وتصل أحيانا إلى 40-42 إنش.</a:t>
            </a:r>
            <a:endParaRPr lang="ar-EG" dirty="0"/>
          </a:p>
        </p:txBody>
      </p:sp>
      <p:pic>
        <p:nvPicPr>
          <p:cNvPr id="11" name="Picture 10" descr="10.jpg"/>
          <p:cNvPicPr>
            <a:picLocks noChangeAspect="1"/>
          </p:cNvPicPr>
          <p:nvPr/>
        </p:nvPicPr>
        <p:blipFill>
          <a:blip r:embed="rId2" cstate="print"/>
          <a:srcRect l="12192" t="6951" r="50000" b="74149"/>
          <a:stretch>
            <a:fillRect/>
          </a:stretch>
        </p:blipFill>
        <p:spPr>
          <a:xfrm>
            <a:off x="107504" y="3140968"/>
            <a:ext cx="3224358" cy="2232248"/>
          </a:xfrm>
          <a:prstGeom prst="rect">
            <a:avLst/>
          </a:prstGeom>
        </p:spPr>
      </p:pic>
      <p:pic>
        <p:nvPicPr>
          <p:cNvPr id="13" name="Picture 12" descr="366698554_955.jpg"/>
          <p:cNvPicPr>
            <a:picLocks noChangeAspect="1"/>
          </p:cNvPicPr>
          <p:nvPr/>
        </p:nvPicPr>
        <p:blipFill>
          <a:blip r:embed="rId3" cstate="print"/>
          <a:stretch>
            <a:fillRect/>
          </a:stretch>
        </p:blipFill>
        <p:spPr>
          <a:xfrm>
            <a:off x="35496" y="4941167"/>
            <a:ext cx="3384376" cy="1927213"/>
          </a:xfrm>
          <a:prstGeom prst="rect">
            <a:avLst/>
          </a:prstGeom>
        </p:spPr>
      </p:pic>
      <p:pic>
        <p:nvPicPr>
          <p:cNvPr id="14" name="Picture 13" descr="Section_Theater_Cinema_JPG.jpg"/>
          <p:cNvPicPr>
            <a:picLocks noChangeAspect="1"/>
          </p:cNvPicPr>
          <p:nvPr/>
        </p:nvPicPr>
        <p:blipFill>
          <a:blip r:embed="rId4" cstate="print"/>
          <a:stretch>
            <a:fillRect/>
          </a:stretch>
        </p:blipFill>
        <p:spPr>
          <a:xfrm>
            <a:off x="3419872" y="3861048"/>
            <a:ext cx="5508104" cy="230238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588224" y="188640"/>
            <a:ext cx="1401345" cy="369332"/>
          </a:xfrm>
          <a:prstGeom prst="rect">
            <a:avLst/>
          </a:prstGeom>
        </p:spPr>
        <p:txBody>
          <a:bodyPr wrap="none">
            <a:spAutoFit/>
          </a:bodyPr>
          <a:lstStyle/>
          <a:p>
            <a:r>
              <a:rPr lang="ar-SA" b="1" u="sng" dirty="0">
                <a:solidFill>
                  <a:schemeClr val="tx2">
                    <a:lumMod val="75000"/>
                  </a:schemeClr>
                </a:solidFill>
              </a:rPr>
              <a:t>- غرف الإسقاط:</a:t>
            </a:r>
            <a:endParaRPr lang="ar-EG" b="1" u="sng" dirty="0">
              <a:solidFill>
                <a:schemeClr val="tx2">
                  <a:lumMod val="75000"/>
                </a:schemeClr>
              </a:solidFill>
            </a:endParaRPr>
          </a:p>
        </p:txBody>
      </p:sp>
      <p:sp>
        <p:nvSpPr>
          <p:cNvPr id="5" name="Rectangle 4"/>
          <p:cNvSpPr/>
          <p:nvPr/>
        </p:nvSpPr>
        <p:spPr>
          <a:xfrm>
            <a:off x="3203848" y="476672"/>
            <a:ext cx="4841776" cy="3970318"/>
          </a:xfrm>
          <a:prstGeom prst="rect">
            <a:avLst/>
          </a:prstGeom>
        </p:spPr>
        <p:txBody>
          <a:bodyPr wrap="square">
            <a:spAutoFit/>
          </a:bodyPr>
          <a:lstStyle/>
          <a:p>
            <a:r>
              <a:rPr lang="ar-SA" dirty="0"/>
              <a:t>- لا يوجد اتصال بين الغرفة والصالة إلا الفتحات اللازمة للإسقاط والمراقبة.</a:t>
            </a:r>
            <a:br>
              <a:rPr lang="ar-SA" dirty="0"/>
            </a:br>
            <a:r>
              <a:rPr lang="ar-SA" dirty="0"/>
              <a:t>- أن تكون الأرضية والجدران من مواد غير قابلة للاحتراق، وكذلك الأبواب، وتفتح نحو الخارج وتنغلق من تلقاء نفسها.</a:t>
            </a:r>
            <a:br>
              <a:rPr lang="ar-SA" dirty="0"/>
            </a:br>
            <a:r>
              <a:rPr lang="ar-SA" dirty="0"/>
              <a:t>- أن تتم إنارة هذه الغرفة طبيعيا أو بواسطة منور.</a:t>
            </a:r>
            <a:br>
              <a:rPr lang="ar-SA" dirty="0"/>
            </a:br>
            <a:r>
              <a:rPr lang="ar-SA" dirty="0"/>
              <a:t>- يجب أن يؤمن لهذه الغرفة مخرج مباشر أو بواسطة درج خاص بحيث يكون عرض الدرج&gt;65سم ويجهز بدرابزين على كاملة ويكون الميل 1/1.</a:t>
            </a:r>
            <a:br>
              <a:rPr lang="ar-SA" dirty="0"/>
            </a:br>
            <a:r>
              <a:rPr lang="ar-SA" dirty="0" smtClean="0"/>
              <a:t>- </a:t>
            </a:r>
            <a:r>
              <a:rPr lang="ar-SA" dirty="0"/>
              <a:t>أبعاد الغرفة: عرض وطول الغرفة &gt;2م، الارتفاع &gt;2.8م، ومساحة الغرفة في حالة وجود جهاز واحد تساوي 6م2 وما فوق.</a:t>
            </a:r>
            <a:br>
              <a:rPr lang="ar-SA" dirty="0"/>
            </a:br>
            <a:r>
              <a:rPr lang="ar-SA" dirty="0" smtClean="0"/>
              <a:t>- </a:t>
            </a:r>
            <a:r>
              <a:rPr lang="ar-SA" dirty="0"/>
              <a:t>تحتوي الغرفة على جهاز الإسقاط، وبجوارها تكون غرفة المراقبة التي تكون مفصولة عن غرفة الإسقاط بوجود باب، وتحتوي هذه الغرفة على خزانة الأفلام وجهاز تهوية وبجوارها غرفة التحكم.</a:t>
            </a:r>
            <a:endParaRPr lang="ar-EG" dirty="0"/>
          </a:p>
        </p:txBody>
      </p:sp>
      <p:pic>
        <p:nvPicPr>
          <p:cNvPr id="6" name="Picture 5" descr="OG2_A2_JPG.jpg"/>
          <p:cNvPicPr>
            <a:picLocks noChangeAspect="1"/>
          </p:cNvPicPr>
          <p:nvPr/>
        </p:nvPicPr>
        <p:blipFill>
          <a:blip r:embed="rId2" cstate="print"/>
          <a:srcRect l="6072" t="11150" r="46786" b="13251"/>
          <a:stretch>
            <a:fillRect/>
          </a:stretch>
        </p:blipFill>
        <p:spPr>
          <a:xfrm>
            <a:off x="179512" y="44624"/>
            <a:ext cx="2904323" cy="4752528"/>
          </a:xfrm>
          <a:prstGeom prst="rect">
            <a:avLst/>
          </a:prstGeom>
        </p:spPr>
      </p:pic>
      <p:pic>
        <p:nvPicPr>
          <p:cNvPr id="7" name="Picture 6" descr="cinema_planning(2).png"/>
          <p:cNvPicPr>
            <a:picLocks noChangeAspect="1"/>
          </p:cNvPicPr>
          <p:nvPr/>
        </p:nvPicPr>
        <p:blipFill>
          <a:blip r:embed="rId3" cstate="print"/>
          <a:srcRect b="15302"/>
          <a:stretch>
            <a:fillRect/>
          </a:stretch>
        </p:blipFill>
        <p:spPr>
          <a:xfrm>
            <a:off x="-1" y="4096739"/>
            <a:ext cx="5757415" cy="2761261"/>
          </a:xfrm>
          <a:prstGeom prst="rect">
            <a:avLst/>
          </a:prstGeom>
        </p:spPr>
      </p:pic>
      <p:sp>
        <p:nvSpPr>
          <p:cNvPr id="8" name="Rectangle 7"/>
          <p:cNvSpPr/>
          <p:nvPr/>
        </p:nvSpPr>
        <p:spPr>
          <a:xfrm>
            <a:off x="3347864" y="6309320"/>
            <a:ext cx="4841776" cy="369332"/>
          </a:xfrm>
          <a:prstGeom prst="rect">
            <a:avLst/>
          </a:prstGeom>
        </p:spPr>
        <p:txBody>
          <a:bodyPr wrap="square">
            <a:spAutoFit/>
          </a:bodyPr>
          <a:lstStyle/>
          <a:p>
            <a:r>
              <a:rPr lang="ar-EG" dirty="0" smtClean="0"/>
              <a:t>موضع جهاز </a:t>
            </a:r>
            <a:r>
              <a:rPr lang="en-US" dirty="0" smtClean="0"/>
              <a:t>projector</a:t>
            </a:r>
            <a:r>
              <a:rPr lang="ar-EG" dirty="0" smtClean="0"/>
              <a:t>  بالنسبة لسقف الصالة</a:t>
            </a:r>
            <a:endParaRPr lang="ar-EG"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04664"/>
            <a:ext cx="7866112" cy="2031325"/>
          </a:xfrm>
          <a:prstGeom prst="rect">
            <a:avLst/>
          </a:prstGeom>
        </p:spPr>
        <p:txBody>
          <a:bodyPr wrap="square">
            <a:spAutoFit/>
          </a:bodyPr>
          <a:lstStyle/>
          <a:p>
            <a:r>
              <a:rPr lang="ar-SA" dirty="0"/>
              <a:t/>
            </a:r>
            <a:br>
              <a:rPr lang="ar-SA" dirty="0"/>
            </a:br>
            <a:r>
              <a:rPr lang="ar-EG" dirty="0" smtClean="0"/>
              <a:t>- </a:t>
            </a:r>
            <a:r>
              <a:rPr lang="ar-SA" dirty="0" smtClean="0"/>
              <a:t>يجب </a:t>
            </a:r>
            <a:r>
              <a:rPr lang="ar-SA" dirty="0"/>
              <a:t>أن يسمح موقعها بتفريغ سريع للصالة دون أي إعاقة تتخلل المعابر وصالات البهو بين الدرج والصالة، ويحب أن تكون مرئية لجميع الزائرين، </a:t>
            </a:r>
            <a:endParaRPr lang="ar-EG" dirty="0" smtClean="0"/>
          </a:p>
          <a:p>
            <a:pPr>
              <a:buFontTx/>
              <a:buChar char="-"/>
            </a:pPr>
            <a:r>
              <a:rPr lang="ar-SA" dirty="0" smtClean="0"/>
              <a:t>وتبنى </a:t>
            </a:r>
            <a:r>
              <a:rPr lang="ar-SA" dirty="0"/>
              <a:t>من مواد غبر قابلة للذوبان بتأثير الحرارة وخاصة أدراج التفريغ، ويعمل الدرابزين من الخشب المقاوم </a:t>
            </a:r>
            <a:r>
              <a:rPr lang="ar-SA" dirty="0" smtClean="0"/>
              <a:t>للحريق</a:t>
            </a:r>
            <a:endParaRPr lang="ar-EG" dirty="0" smtClean="0"/>
          </a:p>
          <a:p>
            <a:pPr>
              <a:buFontTx/>
              <a:buChar char="-"/>
            </a:pPr>
            <a:r>
              <a:rPr lang="ar-EG" dirty="0"/>
              <a:t> </a:t>
            </a:r>
            <a:r>
              <a:rPr lang="ar-SA" dirty="0" smtClean="0"/>
              <a:t>ويتراوح </a:t>
            </a:r>
            <a:r>
              <a:rPr lang="ar-SA" dirty="0"/>
              <a:t>عرضها ما بين 1.25-2.5م. </a:t>
            </a:r>
            <a:r>
              <a:rPr lang="ar-SA" dirty="0" smtClean="0"/>
              <a:t>أما </a:t>
            </a:r>
            <a:r>
              <a:rPr lang="ar-SA" dirty="0"/>
              <a:t>بالنسبة للأدراج الحلزونية فلا يسمح بها إلا نادرا ومن أجل استعمالات ثانوية فقط، ويكون ارتفاع الدرجة&lt;16سم </a:t>
            </a:r>
            <a:endParaRPr lang="ar-EG" dirty="0"/>
          </a:p>
        </p:txBody>
      </p:sp>
      <p:sp>
        <p:nvSpPr>
          <p:cNvPr id="5" name="Rectangle 4"/>
          <p:cNvSpPr/>
          <p:nvPr/>
        </p:nvSpPr>
        <p:spPr>
          <a:xfrm>
            <a:off x="5745171" y="260648"/>
            <a:ext cx="2177199" cy="369332"/>
          </a:xfrm>
          <a:prstGeom prst="rect">
            <a:avLst/>
          </a:prstGeom>
        </p:spPr>
        <p:txBody>
          <a:bodyPr wrap="none">
            <a:spAutoFit/>
          </a:bodyPr>
          <a:lstStyle/>
          <a:p>
            <a:r>
              <a:rPr lang="ar-EG" b="1" u="sng" dirty="0" smtClean="0">
                <a:solidFill>
                  <a:schemeClr val="tx2">
                    <a:lumMod val="75000"/>
                  </a:schemeClr>
                </a:solidFill>
              </a:rPr>
              <a:t>- عناصر الاتصال الراسي :</a:t>
            </a:r>
            <a:endParaRPr lang="ar-EG" b="1" u="sng" dirty="0">
              <a:solidFill>
                <a:schemeClr val="tx2">
                  <a:lumMod val="75000"/>
                </a:schemeClr>
              </a:solidFill>
            </a:endParaRPr>
          </a:p>
        </p:txBody>
      </p:sp>
      <p:pic>
        <p:nvPicPr>
          <p:cNvPr id="6" name="Picture 5" descr="section render.jpg"/>
          <p:cNvPicPr>
            <a:picLocks noChangeAspect="1"/>
          </p:cNvPicPr>
          <p:nvPr/>
        </p:nvPicPr>
        <p:blipFill>
          <a:blip r:embed="rId2" cstate="print"/>
          <a:srcRect l="13776" r="21650"/>
          <a:stretch>
            <a:fillRect/>
          </a:stretch>
        </p:blipFill>
        <p:spPr>
          <a:xfrm>
            <a:off x="2627784" y="2564904"/>
            <a:ext cx="5904656" cy="3771900"/>
          </a:xfrm>
          <a:prstGeom prst="rect">
            <a:avLst/>
          </a:prstGeom>
        </p:spPr>
      </p:pic>
      <p:pic>
        <p:nvPicPr>
          <p:cNvPr id="7" name="Picture 6" descr="10.jpg"/>
          <p:cNvPicPr>
            <a:picLocks noChangeAspect="1"/>
          </p:cNvPicPr>
          <p:nvPr/>
        </p:nvPicPr>
        <p:blipFill>
          <a:blip r:embed="rId3" cstate="print"/>
          <a:srcRect l="10738" t="73100" r="47092" b="8942"/>
          <a:stretch>
            <a:fillRect/>
          </a:stretch>
        </p:blipFill>
        <p:spPr>
          <a:xfrm rot="5400000">
            <a:off x="-416783" y="3233207"/>
            <a:ext cx="3960440" cy="2335802"/>
          </a:xfrm>
          <a:prstGeom prst="rect">
            <a:avLst/>
          </a:prstGeom>
        </p:spPr>
      </p:pic>
      <p:pic>
        <p:nvPicPr>
          <p:cNvPr id="8" name="Picture 7" descr="10.jpg"/>
          <p:cNvPicPr>
            <a:picLocks noChangeAspect="1"/>
          </p:cNvPicPr>
          <p:nvPr/>
        </p:nvPicPr>
        <p:blipFill>
          <a:blip r:embed="rId3" cstate="print"/>
          <a:srcRect l="15101" t="90832" r="61633" b="6834"/>
          <a:stretch>
            <a:fillRect/>
          </a:stretch>
        </p:blipFill>
        <p:spPr>
          <a:xfrm>
            <a:off x="323528" y="6309320"/>
            <a:ext cx="2592288" cy="36004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706973" y="260648"/>
            <a:ext cx="1215397" cy="369332"/>
          </a:xfrm>
          <a:prstGeom prst="rect">
            <a:avLst/>
          </a:prstGeom>
        </p:spPr>
        <p:txBody>
          <a:bodyPr wrap="none">
            <a:spAutoFit/>
          </a:bodyPr>
          <a:lstStyle/>
          <a:p>
            <a:r>
              <a:rPr lang="ar-EG" b="1" u="sng" dirty="0" smtClean="0">
                <a:solidFill>
                  <a:schemeClr val="tx2">
                    <a:lumMod val="75000"/>
                  </a:schemeClr>
                </a:solidFill>
              </a:rPr>
              <a:t>- مواد النهو :</a:t>
            </a:r>
            <a:endParaRPr lang="ar-EG" b="1" u="sng" dirty="0">
              <a:solidFill>
                <a:schemeClr val="tx2">
                  <a:lumMod val="75000"/>
                </a:schemeClr>
              </a:solidFill>
            </a:endParaRPr>
          </a:p>
        </p:txBody>
      </p:sp>
      <p:sp>
        <p:nvSpPr>
          <p:cNvPr id="5" name="Rectangle 4"/>
          <p:cNvSpPr/>
          <p:nvPr/>
        </p:nvSpPr>
        <p:spPr>
          <a:xfrm>
            <a:off x="899592" y="692696"/>
            <a:ext cx="7056784" cy="1477328"/>
          </a:xfrm>
          <a:prstGeom prst="rect">
            <a:avLst/>
          </a:prstGeom>
        </p:spPr>
        <p:txBody>
          <a:bodyPr wrap="square">
            <a:spAutoFit/>
          </a:bodyPr>
          <a:lstStyle/>
          <a:p>
            <a:r>
              <a:rPr lang="en-US" dirty="0"/>
              <a:t>- </a:t>
            </a:r>
            <a:r>
              <a:rPr lang="ar-SA" dirty="0"/>
              <a:t>لتقليل الترديد يجب أن </a:t>
            </a:r>
            <a:r>
              <a:rPr lang="ar-SA" dirty="0" smtClean="0"/>
              <a:t>تكون</a:t>
            </a:r>
            <a:r>
              <a:rPr lang="ar-EG" dirty="0" smtClean="0"/>
              <a:t>:</a:t>
            </a:r>
          </a:p>
          <a:p>
            <a:pPr>
              <a:buFontTx/>
              <a:buChar char="-"/>
            </a:pPr>
            <a:r>
              <a:rPr lang="ar-SA" dirty="0" smtClean="0"/>
              <a:t>الحوائط </a:t>
            </a:r>
            <a:r>
              <a:rPr lang="ar-SA" dirty="0"/>
              <a:t>الجانبية من مادة مشتتة للصوت وبها مساحات ماصة للصوت، </a:t>
            </a:r>
            <a:endParaRPr lang="ar-EG" dirty="0" smtClean="0"/>
          </a:p>
          <a:p>
            <a:pPr>
              <a:buFontTx/>
              <a:buChar char="-"/>
            </a:pPr>
            <a:r>
              <a:rPr lang="ar-SA" dirty="0" smtClean="0"/>
              <a:t>وكذلك </a:t>
            </a:r>
            <a:r>
              <a:rPr lang="ar-SA" dirty="0"/>
              <a:t>يجب عمل الحائط الخلفي من مادة ماصة ومشتتة، وكذلك السقف. </a:t>
            </a:r>
            <a:endParaRPr lang="ar-EG" dirty="0" smtClean="0"/>
          </a:p>
          <a:p>
            <a:pPr>
              <a:buFontTx/>
              <a:buChar char="-"/>
            </a:pPr>
            <a:r>
              <a:rPr lang="ar-EG" dirty="0"/>
              <a:t> </a:t>
            </a:r>
            <a:r>
              <a:rPr lang="ar-SA" dirty="0" smtClean="0"/>
              <a:t>ويفضل </a:t>
            </a:r>
            <a:r>
              <a:rPr lang="ar-SA" dirty="0"/>
              <a:t>عمل الأرضيات من </a:t>
            </a:r>
            <a:r>
              <a:rPr lang="ar-EG" dirty="0" smtClean="0"/>
              <a:t>مواد تتحمل ال</a:t>
            </a:r>
            <a:r>
              <a:rPr lang="ar-SA" dirty="0" smtClean="0"/>
              <a:t>كثافة </a:t>
            </a:r>
            <a:r>
              <a:rPr lang="ar-SA" dirty="0"/>
              <a:t>العالية وقلة الفراغات ومعالجة المادة للصوت</a:t>
            </a:r>
            <a:r>
              <a:rPr lang="en-US" dirty="0" smtClean="0"/>
              <a:t>.</a:t>
            </a:r>
          </a:p>
          <a:p>
            <a:pPr>
              <a:buFontTx/>
              <a:buChar char="-"/>
            </a:pPr>
            <a:r>
              <a:rPr lang="en-US" dirty="0"/>
              <a:t> </a:t>
            </a:r>
            <a:r>
              <a:rPr lang="ar-EG" dirty="0" smtClean="0"/>
              <a:t>استخدام ال </a:t>
            </a:r>
            <a:r>
              <a:rPr lang="en-US" dirty="0" smtClean="0"/>
              <a:t>acoustic panels </a:t>
            </a:r>
            <a:r>
              <a:rPr lang="ar-EG" dirty="0" smtClean="0"/>
              <a:t> كمادة عازلة للحفاظ علي الصوت داخل القاعة</a:t>
            </a:r>
            <a:endParaRPr lang="ar-EG" dirty="0"/>
          </a:p>
        </p:txBody>
      </p:sp>
      <p:pic>
        <p:nvPicPr>
          <p:cNvPr id="6" name="Picture 5" descr="imagesCAZRTUOL.jpg"/>
          <p:cNvPicPr>
            <a:picLocks noChangeAspect="1"/>
          </p:cNvPicPr>
          <p:nvPr/>
        </p:nvPicPr>
        <p:blipFill>
          <a:blip r:embed="rId2" cstate="print"/>
          <a:stretch>
            <a:fillRect/>
          </a:stretch>
        </p:blipFill>
        <p:spPr>
          <a:xfrm rot="16200000">
            <a:off x="4478660" y="1938165"/>
            <a:ext cx="1885950" cy="2419350"/>
          </a:xfrm>
          <a:prstGeom prst="rect">
            <a:avLst/>
          </a:prstGeom>
        </p:spPr>
      </p:pic>
      <p:pic>
        <p:nvPicPr>
          <p:cNvPr id="7" name="Picture 6" descr="CovenantAcousticPanels.jpg"/>
          <p:cNvPicPr>
            <a:picLocks noChangeAspect="1"/>
          </p:cNvPicPr>
          <p:nvPr/>
        </p:nvPicPr>
        <p:blipFill>
          <a:blip r:embed="rId3" cstate="print"/>
          <a:stretch>
            <a:fillRect/>
          </a:stretch>
        </p:blipFill>
        <p:spPr>
          <a:xfrm>
            <a:off x="251520" y="4221088"/>
            <a:ext cx="3600400" cy="2513079"/>
          </a:xfrm>
          <a:prstGeom prst="rect">
            <a:avLst/>
          </a:prstGeom>
        </p:spPr>
      </p:pic>
      <p:pic>
        <p:nvPicPr>
          <p:cNvPr id="8" name="Picture 7" descr="imagesCAIRTQT0.jpg"/>
          <p:cNvPicPr>
            <a:picLocks noChangeAspect="1"/>
          </p:cNvPicPr>
          <p:nvPr/>
        </p:nvPicPr>
        <p:blipFill>
          <a:blip r:embed="rId4" cstate="print"/>
          <a:stretch>
            <a:fillRect/>
          </a:stretch>
        </p:blipFill>
        <p:spPr>
          <a:xfrm>
            <a:off x="1403648" y="2204864"/>
            <a:ext cx="2466975" cy="1847850"/>
          </a:xfrm>
          <a:prstGeom prst="rect">
            <a:avLst/>
          </a:prstGeom>
        </p:spPr>
      </p:pic>
      <p:pic>
        <p:nvPicPr>
          <p:cNvPr id="9" name="Picture 8" descr="imagesCAO60VZ9.jpg"/>
          <p:cNvPicPr>
            <a:picLocks noChangeAspect="1"/>
          </p:cNvPicPr>
          <p:nvPr/>
        </p:nvPicPr>
        <p:blipFill>
          <a:blip r:embed="rId5" cstate="print"/>
          <a:stretch>
            <a:fillRect/>
          </a:stretch>
        </p:blipFill>
        <p:spPr>
          <a:xfrm>
            <a:off x="4211960" y="4221088"/>
            <a:ext cx="3888432" cy="249970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79585" y="260648"/>
            <a:ext cx="1742785" cy="369332"/>
          </a:xfrm>
          <a:prstGeom prst="rect">
            <a:avLst/>
          </a:prstGeom>
        </p:spPr>
        <p:txBody>
          <a:bodyPr wrap="none">
            <a:spAutoFit/>
          </a:bodyPr>
          <a:lstStyle/>
          <a:p>
            <a:r>
              <a:rPr lang="ar-EG" b="1" u="sng" dirty="0" smtClean="0">
                <a:solidFill>
                  <a:schemeClr val="tx2">
                    <a:lumMod val="75000"/>
                  </a:schemeClr>
                </a:solidFill>
              </a:rPr>
              <a:t>- تجهيزات الاضاءة :</a:t>
            </a:r>
            <a:endParaRPr lang="ar-EG" b="1" u="sng" dirty="0">
              <a:solidFill>
                <a:schemeClr val="tx2">
                  <a:lumMod val="75000"/>
                </a:schemeClr>
              </a:solidFill>
            </a:endParaRPr>
          </a:p>
        </p:txBody>
      </p:sp>
      <p:pic>
        <p:nvPicPr>
          <p:cNvPr id="6" name="Picture 5" descr="onscreen.jpg"/>
          <p:cNvPicPr>
            <a:picLocks noChangeAspect="1"/>
          </p:cNvPicPr>
          <p:nvPr/>
        </p:nvPicPr>
        <p:blipFill>
          <a:blip r:embed="rId2" cstate="print"/>
          <a:stretch>
            <a:fillRect/>
          </a:stretch>
        </p:blipFill>
        <p:spPr>
          <a:xfrm>
            <a:off x="93734" y="2780928"/>
            <a:ext cx="4334250" cy="3250688"/>
          </a:xfrm>
          <a:prstGeom prst="rect">
            <a:avLst/>
          </a:prstGeom>
        </p:spPr>
      </p:pic>
      <p:sp>
        <p:nvSpPr>
          <p:cNvPr id="7" name="Rectangle 6"/>
          <p:cNvSpPr/>
          <p:nvPr/>
        </p:nvSpPr>
        <p:spPr>
          <a:xfrm>
            <a:off x="251520" y="692696"/>
            <a:ext cx="7650088" cy="923330"/>
          </a:xfrm>
          <a:prstGeom prst="rect">
            <a:avLst/>
          </a:prstGeom>
        </p:spPr>
        <p:txBody>
          <a:bodyPr wrap="square">
            <a:spAutoFit/>
          </a:bodyPr>
          <a:lstStyle/>
          <a:p>
            <a:r>
              <a:rPr lang="ar-SA" dirty="0"/>
              <a:t>تشمل على إضاءة رئيسية، وأخرى كافية لأعمال التنظيف والصيانة، وإنارة خاصة للنجاة مرئية كليا وتكفي وحدها لإنارة المخارج والمداخل وفي حالة تعطل الإنارة الرئيسية، وعند استخدام التيار العالي لابد من تأمين محولات بمساحة من 15-40م2، ولا توضع تحت الصالة أو غرفة الإسقاط</a:t>
            </a:r>
            <a:endParaRPr lang="ar-EG" dirty="0"/>
          </a:p>
        </p:txBody>
      </p:sp>
      <p:pic>
        <p:nvPicPr>
          <p:cNvPr id="8" name="Picture 7" descr="VIZ Cinema_01.jpg"/>
          <p:cNvPicPr>
            <a:picLocks noChangeAspect="1"/>
          </p:cNvPicPr>
          <p:nvPr/>
        </p:nvPicPr>
        <p:blipFill>
          <a:blip r:embed="rId3" cstate="print"/>
          <a:stretch>
            <a:fillRect/>
          </a:stretch>
        </p:blipFill>
        <p:spPr>
          <a:xfrm>
            <a:off x="4572000" y="2780928"/>
            <a:ext cx="4392488" cy="327772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67273" y="260648"/>
            <a:ext cx="1055097" cy="646331"/>
          </a:xfrm>
          <a:prstGeom prst="rect">
            <a:avLst/>
          </a:prstGeom>
        </p:spPr>
        <p:txBody>
          <a:bodyPr wrap="none">
            <a:spAutoFit/>
          </a:bodyPr>
          <a:lstStyle/>
          <a:p>
            <a:pPr>
              <a:buFontTx/>
              <a:buChar char="-"/>
            </a:pPr>
            <a:r>
              <a:rPr lang="ar-EG" b="1" u="sng" dirty="0" smtClean="0">
                <a:solidFill>
                  <a:schemeClr val="tx2">
                    <a:lumMod val="75000"/>
                  </a:schemeClr>
                </a:solidFill>
              </a:rPr>
              <a:t>التهوية :_</a:t>
            </a:r>
          </a:p>
          <a:p>
            <a:endParaRPr lang="ar-EG" b="1" u="sng" dirty="0">
              <a:solidFill>
                <a:schemeClr val="tx2">
                  <a:lumMod val="75000"/>
                </a:schemeClr>
              </a:solidFill>
            </a:endParaRPr>
          </a:p>
        </p:txBody>
      </p:sp>
      <p:sp>
        <p:nvSpPr>
          <p:cNvPr id="5" name="Rectangle 4"/>
          <p:cNvSpPr/>
          <p:nvPr/>
        </p:nvSpPr>
        <p:spPr>
          <a:xfrm>
            <a:off x="251520" y="764704"/>
            <a:ext cx="7596336" cy="1200329"/>
          </a:xfrm>
          <a:prstGeom prst="rect">
            <a:avLst/>
          </a:prstGeom>
        </p:spPr>
        <p:txBody>
          <a:bodyPr wrap="square">
            <a:spAutoFit/>
          </a:bodyPr>
          <a:lstStyle/>
          <a:p>
            <a:pPr>
              <a:buFontTx/>
              <a:buChar char="-"/>
            </a:pPr>
            <a:r>
              <a:rPr lang="ar-SA" dirty="0" smtClean="0"/>
              <a:t>تحتوي </a:t>
            </a:r>
            <a:r>
              <a:rPr lang="ar-SA" dirty="0"/>
              <a:t>الصالة على الأقل على نافذتين أو بابين يفتحان على الوسط الخارجي لتأمين التهوية </a:t>
            </a:r>
            <a:r>
              <a:rPr lang="ar-SA" dirty="0" smtClean="0"/>
              <a:t>العادي</a:t>
            </a:r>
            <a:endParaRPr lang="ar-EG" dirty="0" smtClean="0"/>
          </a:p>
          <a:p>
            <a:pPr>
              <a:buFontTx/>
              <a:buChar char="-"/>
            </a:pPr>
            <a:r>
              <a:rPr lang="ar-SA" dirty="0"/>
              <a:t>الأبواب التي تفتح على الصالة أن تكون تفتح على الخارج بحيث يكون العرض الكلي لها </a:t>
            </a:r>
            <a:r>
              <a:rPr lang="en-US" dirty="0"/>
              <a:t>&gt;2</a:t>
            </a:r>
            <a:r>
              <a:rPr lang="ar-SA" dirty="0"/>
              <a:t>م، وممكن أن يقل العرض المسموح به إلى </a:t>
            </a:r>
            <a:r>
              <a:rPr lang="ar-SA" dirty="0" smtClean="0"/>
              <a:t>1.5م</a:t>
            </a:r>
            <a:endParaRPr lang="ar-EG" dirty="0" smtClean="0"/>
          </a:p>
          <a:p>
            <a:pPr>
              <a:buFontTx/>
              <a:buChar char="-"/>
            </a:pPr>
            <a:r>
              <a:rPr lang="ar-EG" dirty="0" smtClean="0"/>
              <a:t>الاعتماد الاساسي في نظام التهوية بالصالة الرئيسية علي ال</a:t>
            </a:r>
            <a:r>
              <a:rPr lang="ar-SA" dirty="0" smtClean="0"/>
              <a:t>تهوية </a:t>
            </a:r>
            <a:r>
              <a:rPr lang="ar-SA" dirty="0"/>
              <a:t>اصطناعية</a:t>
            </a:r>
            <a:endParaRPr lang="ar-EG" dirty="0"/>
          </a:p>
        </p:txBody>
      </p:sp>
      <p:pic>
        <p:nvPicPr>
          <p:cNvPr id="6" name="Picture 5" descr="leipzig2.jpg"/>
          <p:cNvPicPr>
            <a:picLocks noChangeAspect="1"/>
          </p:cNvPicPr>
          <p:nvPr/>
        </p:nvPicPr>
        <p:blipFill>
          <a:blip r:embed="rId2" cstate="print"/>
          <a:stretch>
            <a:fillRect/>
          </a:stretch>
        </p:blipFill>
        <p:spPr>
          <a:xfrm>
            <a:off x="539552" y="2708920"/>
            <a:ext cx="7341975" cy="2952328"/>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209</TotalTime>
  <Words>570</Words>
  <Application>Microsoft Office PowerPoint</Application>
  <PresentationFormat>On-screen Show (4:3)</PresentationFormat>
  <Paragraphs>48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Opulent</vt:lpstr>
      <vt:lpstr>تصميم قاعات السينما الاعتبارات التصميمية</vt:lpstr>
      <vt:lpstr>Slide 2</vt:lpstr>
      <vt:lpstr>Slide 3</vt:lpstr>
      <vt:lpstr>Slide 4</vt:lpstr>
      <vt:lpstr>Slide 5</vt:lpstr>
      <vt:lpstr>Slide 6</vt:lpstr>
      <vt:lpstr>Slide 7</vt:lpstr>
      <vt:lpstr>Slide 8</vt:lpstr>
      <vt:lpstr>Slide 9</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تصميم قاعات السينما الاعتبارات التصميمية</dc:title>
  <dc:creator>mai</dc:creator>
  <cp:lastModifiedBy>mai</cp:lastModifiedBy>
  <cp:revision>48</cp:revision>
  <dcterms:created xsi:type="dcterms:W3CDTF">2013-10-25T17:44:45Z</dcterms:created>
  <dcterms:modified xsi:type="dcterms:W3CDTF">2013-10-25T21:14:06Z</dcterms:modified>
</cp:coreProperties>
</file>