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4025" r:id="rId1"/>
  </p:sldMasterIdLst>
  <p:sldIdLst>
    <p:sldId id="256" r:id="rId2"/>
    <p:sldId id="289" r:id="rId3"/>
    <p:sldId id="291" r:id="rId4"/>
    <p:sldId id="292" r:id="rId5"/>
    <p:sldId id="294" r:id="rId6"/>
    <p:sldId id="257" r:id="rId7"/>
    <p:sldId id="258" r:id="rId8"/>
    <p:sldId id="259" r:id="rId9"/>
    <p:sldId id="295" r:id="rId10"/>
    <p:sldId id="288" r:id="rId11"/>
    <p:sldId id="260" r:id="rId12"/>
    <p:sldId id="264" r:id="rId13"/>
    <p:sldId id="266" r:id="rId14"/>
    <p:sldId id="296" r:id="rId15"/>
    <p:sldId id="263" r:id="rId16"/>
    <p:sldId id="268" r:id="rId17"/>
    <p:sldId id="270" r:id="rId18"/>
    <p:sldId id="269" r:id="rId19"/>
    <p:sldId id="267" r:id="rId20"/>
    <p:sldId id="262" r:id="rId21"/>
    <p:sldId id="261" r:id="rId22"/>
    <p:sldId id="265" r:id="rId23"/>
    <p:sldId id="271" r:id="rId24"/>
    <p:sldId id="276" r:id="rId25"/>
    <p:sldId id="272" r:id="rId26"/>
    <p:sldId id="273" r:id="rId27"/>
    <p:sldId id="274" r:id="rId28"/>
    <p:sldId id="275" r:id="rId29"/>
    <p:sldId id="277" r:id="rId30"/>
    <p:sldId id="278" r:id="rId31"/>
    <p:sldId id="279" r:id="rId32"/>
    <p:sldId id="280" r:id="rId33"/>
    <p:sldId id="281" r:id="rId34"/>
    <p:sldId id="282" r:id="rId35"/>
    <p:sldId id="283" r:id="rId36"/>
    <p:sldId id="284" r:id="rId37"/>
    <p:sldId id="297" r:id="rId38"/>
  </p:sldIdLst>
  <p:sldSz cx="9144000" cy="6858000" type="screen4x3"/>
  <p:notesSz cx="6858000" cy="9144000"/>
  <p:defaultTextStyle>
    <a:defPPr>
      <a:defRPr lang="ar-EG"/>
    </a:defPPr>
    <a:lvl1pPr algn="r" rtl="1" fontAlgn="base">
      <a:spcBef>
        <a:spcPct val="0"/>
      </a:spcBef>
      <a:spcAft>
        <a:spcPct val="0"/>
      </a:spcAft>
      <a:defRPr kern="1200">
        <a:solidFill>
          <a:schemeClr val="tx1"/>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0E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173" autoAdjust="0"/>
    <p:restoredTop sz="89964" autoAdjust="0"/>
  </p:normalViewPr>
  <p:slideViewPr>
    <p:cSldViewPr>
      <p:cViewPr varScale="1">
        <p:scale>
          <a:sx n="43" d="100"/>
          <a:sy n="43" d="100"/>
        </p:scale>
        <p:origin x="-70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28" name="عنصر نائب للتاريخ 27"/>
          <p:cNvSpPr>
            <a:spLocks noGrp="1"/>
          </p:cNvSpPr>
          <p:nvPr>
            <p:ph type="dt" sz="half" idx="10"/>
          </p:nvPr>
        </p:nvSpPr>
        <p:spPr/>
        <p:txBody>
          <a:bodyPr/>
          <a:lstStyle>
            <a:extLst/>
          </a:lstStyle>
          <a:p>
            <a:pPr>
              <a:defRPr/>
            </a:pPr>
            <a:endParaRPr lang="en-US"/>
          </a:p>
        </p:txBody>
      </p:sp>
      <p:sp>
        <p:nvSpPr>
          <p:cNvPr id="17" name="عنصر نائب للتذييل 16"/>
          <p:cNvSpPr>
            <a:spLocks noGrp="1"/>
          </p:cNvSpPr>
          <p:nvPr>
            <p:ph type="ftr" sz="quarter" idx="11"/>
          </p:nvPr>
        </p:nvSpPr>
        <p:spPr/>
        <p:txBody>
          <a:bodyPr/>
          <a:lstStyle>
            <a:extLst/>
          </a:lstStyle>
          <a:p>
            <a:pPr>
              <a:defRPr/>
            </a:pPr>
            <a:endParaRPr lang="en-US"/>
          </a:p>
        </p:txBody>
      </p:sp>
      <p:sp>
        <p:nvSpPr>
          <p:cNvPr id="29" name="عنصر نائب لرقم الشريحة 28"/>
          <p:cNvSpPr>
            <a:spLocks noGrp="1"/>
          </p:cNvSpPr>
          <p:nvPr>
            <p:ph type="sldNum" sz="quarter" idx="12"/>
          </p:nvPr>
        </p:nvSpPr>
        <p:spPr/>
        <p:txBody>
          <a:bodyPr/>
          <a:lstStyle>
            <a:extLst/>
          </a:lstStyle>
          <a:p>
            <a:pPr>
              <a:defRPr/>
            </a:pPr>
            <a:fld id="{B0C8330D-E4AE-4E26-80BE-7FBA2BD77E18}" type="slidenum">
              <a:rPr lang="ar-EG" smtClean="0"/>
              <a:pPr>
                <a:defRPr/>
              </a:pPr>
              <a:t>‹#›</a:t>
            </a:fld>
            <a:endParaRPr lang="en-US"/>
          </a:p>
        </p:txBody>
      </p:sp>
      <p:sp>
        <p:nvSpPr>
          <p:cNvPr id="32" name="مستطيل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مستطيل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مستطيل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مستطيل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مستطيل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عنوان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ar-SA" smtClean="0"/>
              <a:t>انقر لتحرير نمط العنوان الرئيسي</a:t>
            </a:r>
            <a:endParaRPr kumimoji="0" lang="en-US"/>
          </a:p>
        </p:txBody>
      </p:sp>
      <p:sp>
        <p:nvSpPr>
          <p:cNvPr id="9" name="عنوان فرعي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ar-SA" smtClean="0"/>
              <a:t>انقر لتحرير نمط العنوان الثانوي الرئيسي</a:t>
            </a:r>
            <a:endParaRPr kumimoji="0" lang="en-US"/>
          </a:p>
        </p:txBody>
      </p:sp>
      <p:sp>
        <p:nvSpPr>
          <p:cNvPr id="56" name="مستطيل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مستطيل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مستطيل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مستطيل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extLst/>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extLst/>
          </a:lstStyle>
          <a:p>
            <a:pPr>
              <a:defRPr/>
            </a:pPr>
            <a:endParaRPr lang="en-US"/>
          </a:p>
        </p:txBody>
      </p:sp>
      <p:sp>
        <p:nvSpPr>
          <p:cNvPr id="5" name="عنصر نائب للتذييل 4"/>
          <p:cNvSpPr>
            <a:spLocks noGrp="1"/>
          </p:cNvSpPr>
          <p:nvPr>
            <p:ph type="ftr" sz="quarter" idx="11"/>
          </p:nvPr>
        </p:nvSpPr>
        <p:spPr/>
        <p:txBody>
          <a:bodyPr/>
          <a:lstStyle>
            <a:extLst/>
          </a:lstStyle>
          <a:p>
            <a:pPr>
              <a:defRPr/>
            </a:pPr>
            <a:endParaRPr lang="en-US"/>
          </a:p>
        </p:txBody>
      </p:sp>
      <p:sp>
        <p:nvSpPr>
          <p:cNvPr id="6" name="عنصر نائب لرقم الشريحة 5"/>
          <p:cNvSpPr>
            <a:spLocks noGrp="1"/>
          </p:cNvSpPr>
          <p:nvPr>
            <p:ph type="sldNum" sz="quarter" idx="12"/>
          </p:nvPr>
        </p:nvSpPr>
        <p:spPr/>
        <p:txBody>
          <a:bodyPr/>
          <a:lstStyle>
            <a:extLst/>
          </a:lstStyle>
          <a:p>
            <a:pPr>
              <a:defRPr/>
            </a:pPr>
            <a:fld id="{B0C8330D-E4AE-4E26-80BE-7FBA2BD77E18}" type="slidenum">
              <a:rPr lang="ar-EG"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9"/>
            <a:ext cx="1981200" cy="5851525"/>
          </a:xfrm>
        </p:spPr>
        <p:txBody>
          <a:bodyPr vert="eaVert" anchor="ctr"/>
          <a:lstStyle>
            <a:extLst/>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609600" y="274639"/>
            <a:ext cx="5867400" cy="5851525"/>
          </a:xfrm>
        </p:spPr>
        <p:txBody>
          <a:bodyPr vert="eaVert"/>
          <a:lstStyle>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extLst/>
          </a:lstStyle>
          <a:p>
            <a:pPr>
              <a:defRPr/>
            </a:pPr>
            <a:endParaRPr lang="en-US"/>
          </a:p>
        </p:txBody>
      </p:sp>
      <p:sp>
        <p:nvSpPr>
          <p:cNvPr id="5" name="عنصر نائب للتذييل 4"/>
          <p:cNvSpPr>
            <a:spLocks noGrp="1"/>
          </p:cNvSpPr>
          <p:nvPr>
            <p:ph type="ftr" sz="quarter" idx="11"/>
          </p:nvPr>
        </p:nvSpPr>
        <p:spPr/>
        <p:txBody>
          <a:bodyPr/>
          <a:lstStyle>
            <a:extLst/>
          </a:lstStyle>
          <a:p>
            <a:pPr>
              <a:defRPr/>
            </a:pPr>
            <a:endParaRPr lang="en-US"/>
          </a:p>
        </p:txBody>
      </p:sp>
      <p:sp>
        <p:nvSpPr>
          <p:cNvPr id="6" name="عنصر نائب لرقم الشريحة 5"/>
          <p:cNvSpPr>
            <a:spLocks noGrp="1"/>
          </p:cNvSpPr>
          <p:nvPr>
            <p:ph type="sldNum" sz="quarter" idx="12"/>
          </p:nvPr>
        </p:nvSpPr>
        <p:spPr/>
        <p:txBody>
          <a:bodyPr/>
          <a:lstStyle>
            <a:extLst/>
          </a:lstStyle>
          <a:p>
            <a:pPr>
              <a:defRPr/>
            </a:pPr>
            <a:fld id="{B0C8330D-E4AE-4E26-80BE-7FBA2BD77E18}" type="slidenum">
              <a:rPr lang="ar-EG"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extLst/>
          </a:lstStyle>
          <a:p>
            <a:r>
              <a:rPr kumimoji="0" lang="ar-SA" smtClean="0"/>
              <a:t>انقر لتحرير نمط العنوان الرئيسي</a:t>
            </a:r>
            <a:endParaRPr kumimoji="0" lang="en-US"/>
          </a:p>
        </p:txBody>
      </p:sp>
      <p:sp>
        <p:nvSpPr>
          <p:cNvPr id="3" name="عنصر نائب للمحتوى 2"/>
          <p:cNvSpPr>
            <a:spLocks noGrp="1"/>
          </p:cNvSpPr>
          <p:nvPr>
            <p:ph idx="1"/>
          </p:nvPr>
        </p:nvSpPr>
        <p:spPr/>
        <p:txBody>
          <a:bodyPr/>
          <a:lstStyle>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extLst/>
          </a:lstStyle>
          <a:p>
            <a:pPr>
              <a:defRPr/>
            </a:pPr>
            <a:endParaRPr lang="en-US"/>
          </a:p>
        </p:txBody>
      </p:sp>
      <p:sp>
        <p:nvSpPr>
          <p:cNvPr id="5" name="عنصر نائب للتذييل 4"/>
          <p:cNvSpPr>
            <a:spLocks noGrp="1"/>
          </p:cNvSpPr>
          <p:nvPr>
            <p:ph type="ftr" sz="quarter" idx="11"/>
          </p:nvPr>
        </p:nvSpPr>
        <p:spPr/>
        <p:txBody>
          <a:bodyPr/>
          <a:lstStyle>
            <a:extLst/>
          </a:lstStyle>
          <a:p>
            <a:pPr>
              <a:defRPr/>
            </a:pPr>
            <a:endParaRPr lang="en-US"/>
          </a:p>
        </p:txBody>
      </p:sp>
      <p:sp>
        <p:nvSpPr>
          <p:cNvPr id="6" name="عنصر نائب لرقم الشريحة 5"/>
          <p:cNvSpPr>
            <a:spLocks noGrp="1"/>
          </p:cNvSpPr>
          <p:nvPr>
            <p:ph type="sldNum" sz="quarter" idx="12"/>
          </p:nvPr>
        </p:nvSpPr>
        <p:spPr/>
        <p:txBody>
          <a:bodyPr/>
          <a:lstStyle>
            <a:extLst/>
          </a:lstStyle>
          <a:p>
            <a:pPr>
              <a:defRPr/>
            </a:pPr>
            <a:fld id="{B0C8330D-E4AE-4E26-80BE-7FBA2BD77E18}" type="slidenum">
              <a:rPr lang="ar-EG"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14" name="شكل حر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شكل حر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شكل حر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شكل حر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شكل حر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شكل حر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شكل حر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شكل حر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شكل حر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شكل حر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شكل حر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شكل حر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شكل حر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شكل حر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شكل حر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عنصر نائب للنص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ar-SA" smtClean="0"/>
              <a:t>انقر لتحرير أنماط النص الرئيسي</a:t>
            </a:r>
          </a:p>
        </p:txBody>
      </p:sp>
      <p:sp>
        <p:nvSpPr>
          <p:cNvPr id="4" name="عنصر نائب للتاريخ 3"/>
          <p:cNvSpPr>
            <a:spLocks noGrp="1"/>
          </p:cNvSpPr>
          <p:nvPr>
            <p:ph type="dt" sz="half" idx="10"/>
          </p:nvPr>
        </p:nvSpPr>
        <p:spPr/>
        <p:txBody>
          <a:bodyPr/>
          <a:lstStyle>
            <a:extLst/>
          </a:lstStyle>
          <a:p>
            <a:pPr>
              <a:defRPr/>
            </a:pPr>
            <a:endParaRPr lang="en-US"/>
          </a:p>
        </p:txBody>
      </p:sp>
      <p:sp>
        <p:nvSpPr>
          <p:cNvPr id="5" name="عنصر نائب للتذييل 4"/>
          <p:cNvSpPr>
            <a:spLocks noGrp="1"/>
          </p:cNvSpPr>
          <p:nvPr>
            <p:ph type="ftr" sz="quarter" idx="11"/>
          </p:nvPr>
        </p:nvSpPr>
        <p:spPr/>
        <p:txBody>
          <a:bodyPr/>
          <a:lstStyle>
            <a:extLst/>
          </a:lstStyle>
          <a:p>
            <a:pPr>
              <a:defRPr/>
            </a:pPr>
            <a:endParaRPr lang="en-US"/>
          </a:p>
        </p:txBody>
      </p:sp>
      <p:sp>
        <p:nvSpPr>
          <p:cNvPr id="6" name="عنصر نائب لرقم الشريحة 5"/>
          <p:cNvSpPr>
            <a:spLocks noGrp="1"/>
          </p:cNvSpPr>
          <p:nvPr>
            <p:ph type="sldNum" sz="quarter" idx="12"/>
          </p:nvPr>
        </p:nvSpPr>
        <p:spPr/>
        <p:txBody>
          <a:bodyPr/>
          <a:lstStyle>
            <a:extLst/>
          </a:lstStyle>
          <a:p>
            <a:pPr>
              <a:defRPr/>
            </a:pPr>
            <a:fld id="{B0C8330D-E4AE-4E26-80BE-7FBA2BD77E18}" type="slidenum">
              <a:rPr lang="ar-EG" smtClean="0"/>
              <a:pPr>
                <a:defRPr/>
              </a:pPr>
              <a:t>‹#›</a:t>
            </a:fld>
            <a:endParaRPr lang="en-US"/>
          </a:p>
        </p:txBody>
      </p:sp>
      <p:sp>
        <p:nvSpPr>
          <p:cNvPr id="7" name="مستطيل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عنوان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ar-SA" smtClean="0"/>
              <a:t>انقر لتحرير نمط العنوان الرئيسي</a:t>
            </a:r>
            <a:endParaRPr kumimoji="0" lang="en-US"/>
          </a:p>
        </p:txBody>
      </p:sp>
      <p:sp>
        <p:nvSpPr>
          <p:cNvPr id="8" name="مستطيل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مستطيل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مستطيل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مستطيل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مستطيل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512064"/>
            <a:ext cx="8229600" cy="914400"/>
          </a:xfrm>
        </p:spPr>
        <p:txBody>
          <a:bodyPr/>
          <a:lstStyle>
            <a:extLst/>
          </a:lstStyle>
          <a:p>
            <a:r>
              <a:rPr kumimoji="0" lang="ar-SA" smtClean="0"/>
              <a:t>انقر لتحرير نمط العنوان الرئيسي</a:t>
            </a:r>
            <a:endParaRPr kumimoji="0" lang="en-US"/>
          </a:p>
        </p:txBody>
      </p:sp>
      <p:sp>
        <p:nvSpPr>
          <p:cNvPr id="3" name="عنصر نائب للمحتوى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محتوى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تاريخ 4"/>
          <p:cNvSpPr>
            <a:spLocks noGrp="1"/>
          </p:cNvSpPr>
          <p:nvPr>
            <p:ph type="dt" sz="half" idx="10"/>
          </p:nvPr>
        </p:nvSpPr>
        <p:spPr/>
        <p:txBody>
          <a:bodyPr/>
          <a:lstStyle>
            <a:extLst/>
          </a:lstStyle>
          <a:p>
            <a:pPr>
              <a:defRPr/>
            </a:pPr>
            <a:endParaRPr lang="en-US"/>
          </a:p>
        </p:txBody>
      </p:sp>
      <p:sp>
        <p:nvSpPr>
          <p:cNvPr id="6" name="عنصر نائب للتذييل 5"/>
          <p:cNvSpPr>
            <a:spLocks noGrp="1"/>
          </p:cNvSpPr>
          <p:nvPr>
            <p:ph type="ftr" sz="quarter" idx="11"/>
          </p:nvPr>
        </p:nvSpPr>
        <p:spPr/>
        <p:txBody>
          <a:bodyPr/>
          <a:lstStyle>
            <a:extLst/>
          </a:lstStyle>
          <a:p>
            <a:pPr>
              <a:defRPr/>
            </a:pPr>
            <a:endParaRPr lang="en-US"/>
          </a:p>
        </p:txBody>
      </p:sp>
      <p:sp>
        <p:nvSpPr>
          <p:cNvPr id="7" name="عنصر نائب لرقم الشريحة 6"/>
          <p:cNvSpPr>
            <a:spLocks noGrp="1"/>
          </p:cNvSpPr>
          <p:nvPr>
            <p:ph type="sldNum" sz="quarter" idx="12"/>
          </p:nvPr>
        </p:nvSpPr>
        <p:spPr/>
        <p:txBody>
          <a:bodyPr/>
          <a:lstStyle>
            <a:extLst/>
          </a:lstStyle>
          <a:p>
            <a:pPr>
              <a:defRPr/>
            </a:pPr>
            <a:fld id="{B0C8330D-E4AE-4E26-80BE-7FBA2BD77E18}" type="slidenum">
              <a:rPr lang="ar-EG"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مقارنة">
    <p:spTree>
      <p:nvGrpSpPr>
        <p:cNvPr id="1" name=""/>
        <p:cNvGrpSpPr/>
        <p:nvPr/>
      </p:nvGrpSpPr>
      <p:grpSpPr>
        <a:xfrm>
          <a:off x="0" y="0"/>
          <a:ext cx="0" cy="0"/>
          <a:chOff x="0" y="0"/>
          <a:chExt cx="0" cy="0"/>
        </a:xfrm>
      </p:grpSpPr>
      <p:sp>
        <p:nvSpPr>
          <p:cNvPr id="25" name="مستطيل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عنوان 1"/>
          <p:cNvSpPr>
            <a:spLocks noGrp="1"/>
          </p:cNvSpPr>
          <p:nvPr>
            <p:ph type="title"/>
          </p:nvPr>
        </p:nvSpPr>
        <p:spPr>
          <a:xfrm>
            <a:off x="504824" y="512064"/>
            <a:ext cx="7772400" cy="914400"/>
          </a:xfrm>
        </p:spPr>
        <p:txBody>
          <a:bodyPr anchor="t"/>
          <a:lstStyle>
            <a:lvl1pPr>
              <a:defRPr sz="4000"/>
            </a:lvl1pPr>
            <a:extLst/>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ar-SA" smtClean="0"/>
              <a:t>انقر لتحرير أنماط النص الرئيسي</a:t>
            </a:r>
          </a:p>
        </p:txBody>
      </p:sp>
      <p:sp>
        <p:nvSpPr>
          <p:cNvPr id="4" name="عنصر نائب للنص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ar-SA" smtClean="0"/>
              <a:t>انقر لتحرير أنماط النص الرئيسي</a:t>
            </a:r>
          </a:p>
        </p:txBody>
      </p:sp>
      <p:sp>
        <p:nvSpPr>
          <p:cNvPr id="5" name="عنصر نائب للمحتوى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6" name="عنصر نائب للمحتوى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7" name="عنصر نائب للتاريخ 6"/>
          <p:cNvSpPr>
            <a:spLocks noGrp="1"/>
          </p:cNvSpPr>
          <p:nvPr>
            <p:ph type="dt" sz="half" idx="10"/>
          </p:nvPr>
        </p:nvSpPr>
        <p:spPr/>
        <p:txBody>
          <a:bodyPr/>
          <a:lstStyle>
            <a:extLst/>
          </a:lstStyle>
          <a:p>
            <a:pPr>
              <a:defRPr/>
            </a:pPr>
            <a:endParaRPr lang="en-US"/>
          </a:p>
        </p:txBody>
      </p:sp>
      <p:sp>
        <p:nvSpPr>
          <p:cNvPr id="8" name="عنصر نائب للتذييل 7"/>
          <p:cNvSpPr>
            <a:spLocks noGrp="1"/>
          </p:cNvSpPr>
          <p:nvPr>
            <p:ph type="ftr" sz="quarter" idx="11"/>
          </p:nvPr>
        </p:nvSpPr>
        <p:spPr/>
        <p:txBody>
          <a:bodyPr/>
          <a:lstStyle>
            <a:extLst/>
          </a:lstStyle>
          <a:p>
            <a:pPr>
              <a:defRPr/>
            </a:pPr>
            <a:endParaRPr lang="en-US"/>
          </a:p>
        </p:txBody>
      </p:sp>
      <p:sp>
        <p:nvSpPr>
          <p:cNvPr id="9" name="عنصر نائب لرقم الشريحة 8"/>
          <p:cNvSpPr>
            <a:spLocks noGrp="1"/>
          </p:cNvSpPr>
          <p:nvPr>
            <p:ph type="sldNum" sz="quarter" idx="12"/>
          </p:nvPr>
        </p:nvSpPr>
        <p:spPr/>
        <p:txBody>
          <a:bodyPr/>
          <a:lstStyle>
            <a:extLst/>
          </a:lstStyle>
          <a:p>
            <a:pPr>
              <a:defRPr/>
            </a:pPr>
            <a:fld id="{B0C8330D-E4AE-4E26-80BE-7FBA2BD77E18}" type="slidenum">
              <a:rPr lang="ar-EG" smtClean="0"/>
              <a:pPr>
                <a:defRPr/>
              </a:pPr>
              <a:t>‹#›</a:t>
            </a:fld>
            <a:endParaRPr lang="en-US"/>
          </a:p>
        </p:txBody>
      </p:sp>
      <p:sp>
        <p:nvSpPr>
          <p:cNvPr id="16" name="مستطيل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مستطيل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مستطيل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مستطيل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مستطيل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مستطيل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مستطيل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مستطيل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مستطيل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a:xfrm>
            <a:off x="914400" y="512064"/>
            <a:ext cx="7772400" cy="914400"/>
          </a:xfrm>
        </p:spPr>
        <p:txBody>
          <a:bodyPr/>
          <a:lstStyle>
            <a:lvl1pPr>
              <a:defRPr sz="4000" cap="none" baseline="0"/>
            </a:lvl1pPr>
            <a:extLst/>
          </a:lstStyle>
          <a:p>
            <a:r>
              <a:rPr kumimoji="0" lang="ar-SA" smtClean="0"/>
              <a:t>انقر لتحرير نمط العنوان الرئيسي</a:t>
            </a:r>
            <a:endParaRPr kumimoji="0" lang="en-US"/>
          </a:p>
        </p:txBody>
      </p:sp>
      <p:sp>
        <p:nvSpPr>
          <p:cNvPr id="3" name="عنصر نائب للتاريخ 2"/>
          <p:cNvSpPr>
            <a:spLocks noGrp="1"/>
          </p:cNvSpPr>
          <p:nvPr>
            <p:ph type="dt" sz="half" idx="10"/>
          </p:nvPr>
        </p:nvSpPr>
        <p:spPr/>
        <p:txBody>
          <a:bodyPr/>
          <a:lstStyle>
            <a:extLst/>
          </a:lstStyle>
          <a:p>
            <a:pPr>
              <a:defRPr/>
            </a:pPr>
            <a:endParaRPr lang="en-US"/>
          </a:p>
        </p:txBody>
      </p:sp>
      <p:sp>
        <p:nvSpPr>
          <p:cNvPr id="4" name="عنصر نائب للتذييل 3"/>
          <p:cNvSpPr>
            <a:spLocks noGrp="1"/>
          </p:cNvSpPr>
          <p:nvPr>
            <p:ph type="ftr" sz="quarter" idx="11"/>
          </p:nvPr>
        </p:nvSpPr>
        <p:spPr/>
        <p:txBody>
          <a:bodyPr/>
          <a:lstStyle>
            <a:extLst/>
          </a:lstStyle>
          <a:p>
            <a:pPr>
              <a:defRPr/>
            </a:pPr>
            <a:endParaRPr lang="en-US"/>
          </a:p>
        </p:txBody>
      </p:sp>
      <p:sp>
        <p:nvSpPr>
          <p:cNvPr id="5" name="عنصر نائب لرقم الشريحة 4"/>
          <p:cNvSpPr>
            <a:spLocks noGrp="1"/>
          </p:cNvSpPr>
          <p:nvPr>
            <p:ph type="sldNum" sz="quarter" idx="12"/>
          </p:nvPr>
        </p:nvSpPr>
        <p:spPr/>
        <p:txBody>
          <a:bodyPr/>
          <a:lstStyle>
            <a:extLst/>
          </a:lstStyle>
          <a:p>
            <a:pPr>
              <a:defRPr/>
            </a:pPr>
            <a:fld id="{B0C8330D-E4AE-4E26-80BE-7FBA2BD77E18}" type="slidenum">
              <a:rPr lang="ar-EG"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extLst/>
          </a:lstStyle>
          <a:p>
            <a:pPr>
              <a:defRPr/>
            </a:pPr>
            <a:endParaRPr lang="en-US"/>
          </a:p>
        </p:txBody>
      </p:sp>
      <p:sp>
        <p:nvSpPr>
          <p:cNvPr id="3" name="عنصر نائب للتذييل 2"/>
          <p:cNvSpPr>
            <a:spLocks noGrp="1"/>
          </p:cNvSpPr>
          <p:nvPr>
            <p:ph type="ftr" sz="quarter" idx="11"/>
          </p:nvPr>
        </p:nvSpPr>
        <p:spPr/>
        <p:txBody>
          <a:bodyPr/>
          <a:lstStyle>
            <a:extLst/>
          </a:lstStyle>
          <a:p>
            <a:pPr>
              <a:defRPr/>
            </a:pPr>
            <a:endParaRPr lang="en-US"/>
          </a:p>
        </p:txBody>
      </p:sp>
      <p:sp>
        <p:nvSpPr>
          <p:cNvPr id="4" name="عنصر نائب لرقم الشريحة 3"/>
          <p:cNvSpPr>
            <a:spLocks noGrp="1"/>
          </p:cNvSpPr>
          <p:nvPr>
            <p:ph type="sldNum" sz="quarter" idx="12"/>
          </p:nvPr>
        </p:nvSpPr>
        <p:spPr/>
        <p:txBody>
          <a:bodyPr/>
          <a:lstStyle>
            <a:extLst/>
          </a:lstStyle>
          <a:p>
            <a:pPr>
              <a:defRPr/>
            </a:pPr>
            <a:fld id="{B0C8330D-E4AE-4E26-80BE-7FBA2BD77E18}" type="slidenum">
              <a:rPr lang="ar-EG"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685800" y="273050"/>
            <a:ext cx="8229600" cy="1162050"/>
          </a:xfrm>
        </p:spPr>
        <p:txBody>
          <a:bodyPr anchor="ctr"/>
          <a:lstStyle>
            <a:lvl1pPr algn="l">
              <a:buNone/>
              <a:defRPr sz="3600" b="0"/>
            </a:lvl1pPr>
            <a:extLst/>
          </a:lstStyle>
          <a:p>
            <a:r>
              <a:rPr kumimoji="0" lang="ar-SA" smtClean="0"/>
              <a:t>انقر لتحرير نمط العنوان الرئيسي</a:t>
            </a:r>
            <a:endParaRPr kumimoji="0" lang="en-US"/>
          </a:p>
        </p:txBody>
      </p:sp>
      <p:sp>
        <p:nvSpPr>
          <p:cNvPr id="3" name="عنصر نائب للنص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ar-SA" smtClean="0"/>
              <a:t>انقر لتحرير أنماط النص الرئيسي</a:t>
            </a:r>
          </a:p>
        </p:txBody>
      </p:sp>
      <p:sp>
        <p:nvSpPr>
          <p:cNvPr id="4" name="عنصر نائب للمحتوى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تاريخ 4"/>
          <p:cNvSpPr>
            <a:spLocks noGrp="1"/>
          </p:cNvSpPr>
          <p:nvPr>
            <p:ph type="dt" sz="half" idx="10"/>
          </p:nvPr>
        </p:nvSpPr>
        <p:spPr/>
        <p:txBody>
          <a:bodyPr/>
          <a:lstStyle>
            <a:extLst/>
          </a:lstStyle>
          <a:p>
            <a:pPr>
              <a:defRPr/>
            </a:pPr>
            <a:endParaRPr lang="en-US"/>
          </a:p>
        </p:txBody>
      </p:sp>
      <p:sp>
        <p:nvSpPr>
          <p:cNvPr id="6" name="عنصر نائب للتذييل 5"/>
          <p:cNvSpPr>
            <a:spLocks noGrp="1"/>
          </p:cNvSpPr>
          <p:nvPr>
            <p:ph type="ftr" sz="quarter" idx="11"/>
          </p:nvPr>
        </p:nvSpPr>
        <p:spPr/>
        <p:txBody>
          <a:bodyPr/>
          <a:lstStyle>
            <a:extLst/>
          </a:lstStyle>
          <a:p>
            <a:pPr>
              <a:defRPr/>
            </a:pPr>
            <a:endParaRPr lang="en-US"/>
          </a:p>
        </p:txBody>
      </p:sp>
      <p:sp>
        <p:nvSpPr>
          <p:cNvPr id="7" name="عنصر نائب لرقم الشريحة 6"/>
          <p:cNvSpPr>
            <a:spLocks noGrp="1"/>
          </p:cNvSpPr>
          <p:nvPr>
            <p:ph type="sldNum" sz="quarter" idx="12"/>
          </p:nvPr>
        </p:nvSpPr>
        <p:spPr/>
        <p:txBody>
          <a:bodyPr/>
          <a:lstStyle>
            <a:extLst/>
          </a:lstStyle>
          <a:p>
            <a:pPr>
              <a:defRPr/>
            </a:pPr>
            <a:fld id="{B0C8330D-E4AE-4E26-80BE-7FBA2BD77E18}" type="slidenum">
              <a:rPr lang="ar-EG"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8" name="مستطيل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رابط مستقيم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مجموعة 9"/>
          <p:cNvGrpSpPr/>
          <p:nvPr/>
        </p:nvGrpSpPr>
        <p:grpSpPr>
          <a:xfrm rot="5400000">
            <a:off x="8514581" y="1219200"/>
            <a:ext cx="132763" cy="128466"/>
            <a:chOff x="6668087" y="1297746"/>
            <a:chExt cx="161840" cy="156602"/>
          </a:xfrm>
        </p:grpSpPr>
        <p:cxnSp>
          <p:nvCxnSpPr>
            <p:cNvPr id="15" name="رابط مستقيم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رابط مستقيم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رابط مستقيم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عنوان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ar-SA" smtClean="0"/>
              <a:t>انقر لتحرير نمط العنوان الرئيسي</a:t>
            </a:r>
            <a:endParaRPr kumimoji="0" lang="en-US"/>
          </a:p>
        </p:txBody>
      </p:sp>
      <p:sp>
        <p:nvSpPr>
          <p:cNvPr id="3" name="عنصر نائب للصورة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ar-SA" smtClean="0"/>
              <a:t>انقر فوق الرمز لإضافة صورة</a:t>
            </a:r>
            <a:endParaRPr kumimoji="0" lang="en-US"/>
          </a:p>
        </p:txBody>
      </p:sp>
      <p:sp>
        <p:nvSpPr>
          <p:cNvPr id="4" name="عنصر نائب للنص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ar-SA" smtClean="0"/>
              <a:t>انقر لتحرير أنماط النص الرئيسي</a:t>
            </a:r>
          </a:p>
        </p:txBody>
      </p:sp>
      <p:grpSp>
        <p:nvGrpSpPr>
          <p:cNvPr id="14" name="مجموعة 13"/>
          <p:cNvGrpSpPr/>
          <p:nvPr/>
        </p:nvGrpSpPr>
        <p:grpSpPr>
          <a:xfrm rot="5400000">
            <a:off x="8666981" y="1371600"/>
            <a:ext cx="132763" cy="128466"/>
            <a:chOff x="6668087" y="1297746"/>
            <a:chExt cx="161840" cy="156602"/>
          </a:xfrm>
        </p:grpSpPr>
        <p:cxnSp>
          <p:nvCxnSpPr>
            <p:cNvPr id="11" name="رابط مستقيم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رابط مستقيم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رابط مستقيم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مجموعة 17"/>
          <p:cNvGrpSpPr/>
          <p:nvPr/>
        </p:nvGrpSpPr>
        <p:grpSpPr>
          <a:xfrm rot="5400000">
            <a:off x="8320088" y="1474763"/>
            <a:ext cx="132763" cy="128466"/>
            <a:chOff x="6668087" y="1297746"/>
            <a:chExt cx="161840" cy="156602"/>
          </a:xfrm>
        </p:grpSpPr>
        <p:cxnSp>
          <p:nvCxnSpPr>
            <p:cNvPr id="19" name="رابط مستقيم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رابط مستقيم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رابط مستقيم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عنصر نائب للتاريخ 4"/>
          <p:cNvSpPr>
            <a:spLocks noGrp="1"/>
          </p:cNvSpPr>
          <p:nvPr>
            <p:ph type="dt" sz="half" idx="10"/>
          </p:nvPr>
        </p:nvSpPr>
        <p:spPr>
          <a:xfrm>
            <a:off x="6477000" y="55499"/>
            <a:ext cx="2133600" cy="365125"/>
          </a:xfrm>
        </p:spPr>
        <p:txBody>
          <a:bodyPr/>
          <a:lstStyle>
            <a:extLst/>
          </a:lstStyle>
          <a:p>
            <a:pPr>
              <a:defRPr/>
            </a:pPr>
            <a:endParaRPr lang="en-US"/>
          </a:p>
        </p:txBody>
      </p:sp>
      <p:sp>
        <p:nvSpPr>
          <p:cNvPr id="6" name="عنصر نائب للتذييل 5"/>
          <p:cNvSpPr>
            <a:spLocks noGrp="1"/>
          </p:cNvSpPr>
          <p:nvPr>
            <p:ph type="ftr" sz="quarter" idx="11"/>
          </p:nvPr>
        </p:nvSpPr>
        <p:spPr>
          <a:xfrm>
            <a:off x="914400" y="55499"/>
            <a:ext cx="5562600" cy="365125"/>
          </a:xfrm>
        </p:spPr>
        <p:txBody>
          <a:bodyPr/>
          <a:lstStyle>
            <a:extLst/>
          </a:lstStyle>
          <a:p>
            <a:pPr>
              <a:defRPr/>
            </a:pPr>
            <a:endParaRPr lang="en-US"/>
          </a:p>
        </p:txBody>
      </p:sp>
      <p:sp>
        <p:nvSpPr>
          <p:cNvPr id="7" name="عنصر نائب لرقم الشريحة 6"/>
          <p:cNvSpPr>
            <a:spLocks noGrp="1"/>
          </p:cNvSpPr>
          <p:nvPr>
            <p:ph type="sldNum" sz="quarter" idx="12"/>
          </p:nvPr>
        </p:nvSpPr>
        <p:spPr>
          <a:xfrm>
            <a:off x="8610600" y="55499"/>
            <a:ext cx="457200" cy="365125"/>
          </a:xfrm>
        </p:spPr>
        <p:txBody>
          <a:bodyPr/>
          <a:lstStyle>
            <a:extLst/>
          </a:lstStyle>
          <a:p>
            <a:pPr>
              <a:defRPr/>
            </a:pPr>
            <a:fld id="{B0C8330D-E4AE-4E26-80BE-7FBA2BD77E18}" type="slidenum">
              <a:rPr lang="ar-EG"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مستطيل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مستطيل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مستطيل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مستطيل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مستطيل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مستطيل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مستطيل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مستطيل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مستطيل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عنصر نائب للعنوان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ar-SA" smtClean="0"/>
              <a:t>انقر لتحرير نمط العنوان الرئيسي</a:t>
            </a:r>
            <a:endParaRPr kumimoji="0" lang="en-US"/>
          </a:p>
        </p:txBody>
      </p:sp>
      <p:sp>
        <p:nvSpPr>
          <p:cNvPr id="13" name="عنصر نائب للنص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ar-SA" smtClean="0"/>
              <a:t>انقر لتحرير أنماط النص الرئيسي</a:t>
            </a:r>
          </a:p>
          <a:p>
            <a:pPr lvl="1" eaLnBrk="1" latinLnBrk="0" hangingPunct="1"/>
            <a:r>
              <a:rPr kumimoji="0" lang="ar-SA" smtClean="0"/>
              <a:t>المستوى الثاني</a:t>
            </a:r>
          </a:p>
          <a:p>
            <a:pPr lvl="2" eaLnBrk="1" latinLnBrk="0" hangingPunct="1"/>
            <a:r>
              <a:rPr kumimoji="0" lang="ar-SA" smtClean="0"/>
              <a:t>المستوى الثالث</a:t>
            </a:r>
          </a:p>
          <a:p>
            <a:pPr lvl="3" eaLnBrk="1" latinLnBrk="0" hangingPunct="1"/>
            <a:r>
              <a:rPr kumimoji="0" lang="ar-SA" smtClean="0"/>
              <a:t>المستوى الرابع</a:t>
            </a:r>
          </a:p>
          <a:p>
            <a:pPr lvl="4" eaLnBrk="1" latinLnBrk="0" hangingPunct="1"/>
            <a:r>
              <a:rPr kumimoji="0" lang="ar-SA" smtClean="0"/>
              <a:t>المستوى الخامس</a:t>
            </a:r>
            <a:endParaRPr kumimoji="0" lang="en-US"/>
          </a:p>
        </p:txBody>
      </p:sp>
      <p:sp>
        <p:nvSpPr>
          <p:cNvPr id="14" name="عنصر نائب للتاريخ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a:defRPr/>
            </a:pPr>
            <a:endParaRPr lang="en-US"/>
          </a:p>
        </p:txBody>
      </p:sp>
      <p:sp>
        <p:nvSpPr>
          <p:cNvPr id="3" name="عنصر نائب للتذييل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defRPr/>
            </a:pPr>
            <a:endParaRPr lang="en-US"/>
          </a:p>
        </p:txBody>
      </p:sp>
      <p:sp>
        <p:nvSpPr>
          <p:cNvPr id="23" name="عنصر نائب لرقم الشريحة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a:defRPr/>
            </a:pPr>
            <a:fld id="{B0C8330D-E4AE-4E26-80BE-7FBA2BD77E18}" type="slidenum">
              <a:rPr lang="ar-EG" smtClean="0"/>
              <a:pPr>
                <a:defRPr/>
              </a:pPr>
              <a:t>‹#›</a:t>
            </a:fld>
            <a:endParaRPr lang="en-US"/>
          </a:p>
        </p:txBody>
      </p:sp>
    </p:spTree>
  </p:cSld>
  <p:clrMap bg1="dk1" tx1="lt1" bg2="dk2" tx2="lt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p:txStyles>
    <p:titleStyle>
      <a:lvl1pPr algn="l" rtl="1"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r" rtl="1"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r" rtl="1"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r" rtl="1"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r" rtl="1"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r" rtl="1"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r" rtl="1"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r" rtl="1"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r" rtl="1"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r" rtl="1"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6057900" y="228600"/>
            <a:ext cx="6172200" cy="1143000"/>
          </a:xfrm>
        </p:spPr>
        <p:txBody>
          <a:bodyPr/>
          <a:lstStyle/>
          <a:p>
            <a:pPr algn="l" fontAlgn="auto">
              <a:spcAft>
                <a:spcPts val="0"/>
              </a:spcAft>
              <a:defRPr/>
            </a:pPr>
            <a:r>
              <a:rPr lang="ar-EG" i="1" u="sng" dirty="0" smtClean="0"/>
              <a:t>أنواع السلالم</a:t>
            </a:r>
            <a:endParaRPr lang="en-US" i="1" u="sng" dirty="0"/>
          </a:p>
        </p:txBody>
      </p:sp>
      <p:sp>
        <p:nvSpPr>
          <p:cNvPr id="3075" name="Text Box 5"/>
          <p:cNvSpPr txBox="1">
            <a:spLocks noChangeArrowheads="1"/>
          </p:cNvSpPr>
          <p:nvPr/>
        </p:nvSpPr>
        <p:spPr bwMode="auto">
          <a:xfrm>
            <a:off x="304800" y="1295400"/>
            <a:ext cx="8229600" cy="3478213"/>
          </a:xfrm>
          <a:prstGeom prst="rect">
            <a:avLst/>
          </a:prstGeom>
          <a:noFill/>
          <a:ln w="9525">
            <a:noFill/>
            <a:miter lim="800000"/>
            <a:headEnd/>
            <a:tailEnd/>
          </a:ln>
        </p:spPr>
        <p:txBody>
          <a:bodyPr>
            <a:spAutoFit/>
          </a:bodyPr>
          <a:lstStyle/>
          <a:p>
            <a:r>
              <a:rPr lang="ar-EG" sz="2000" dirty="0"/>
              <a:t>السلالم </a:t>
            </a:r>
            <a:r>
              <a:rPr lang="ar-EG" sz="2000" dirty="0" err="1"/>
              <a:t>هى</a:t>
            </a:r>
            <a:r>
              <a:rPr lang="ar-EG" sz="2000" dirty="0"/>
              <a:t> مجموعة من الدرجات وضعت بترتيب لتوصل </a:t>
            </a:r>
            <a:r>
              <a:rPr lang="ar-EG" sz="2000" dirty="0" err="1"/>
              <a:t>الادوار</a:t>
            </a:r>
            <a:r>
              <a:rPr lang="ar-EG" sz="2000" dirty="0"/>
              <a:t> المختلفة </a:t>
            </a:r>
            <a:r>
              <a:rPr lang="ar-EG" sz="2000" dirty="0" err="1"/>
              <a:t>فى</a:t>
            </a:r>
            <a:r>
              <a:rPr lang="ar-EG" sz="2000" dirty="0"/>
              <a:t> المبنى . </a:t>
            </a:r>
            <a:r>
              <a:rPr lang="ar-EG" sz="2000" dirty="0" err="1"/>
              <a:t>فهمى</a:t>
            </a:r>
            <a:r>
              <a:rPr lang="ar-EG" sz="2000" dirty="0"/>
              <a:t> تعمل على ربط ادوار المبنى </a:t>
            </a:r>
            <a:r>
              <a:rPr lang="ar-EG" sz="2000" dirty="0" err="1"/>
              <a:t>ببعضها</a:t>
            </a:r>
            <a:r>
              <a:rPr lang="ar-EG" sz="2000" dirty="0"/>
              <a:t> ربطا راسيا .</a:t>
            </a:r>
          </a:p>
          <a:p>
            <a:r>
              <a:rPr lang="ar-EG" sz="2000" dirty="0"/>
              <a:t>تستعمل مواد كثيرة لتشييد السلالم مثل الطوب </a:t>
            </a:r>
            <a:r>
              <a:rPr lang="ar-EG" sz="2000" dirty="0" err="1"/>
              <a:t>او</a:t>
            </a:r>
            <a:r>
              <a:rPr lang="ar-EG" sz="2000" dirty="0"/>
              <a:t> الحجر </a:t>
            </a:r>
            <a:r>
              <a:rPr lang="ar-EG" sz="2000" dirty="0" err="1"/>
              <a:t>او</a:t>
            </a:r>
            <a:r>
              <a:rPr lang="ar-EG" sz="2000" dirty="0"/>
              <a:t> الخشب </a:t>
            </a:r>
            <a:r>
              <a:rPr lang="ar-EG" sz="2000" dirty="0" err="1"/>
              <a:t>او</a:t>
            </a:r>
            <a:r>
              <a:rPr lang="ar-EG" sz="2000" dirty="0"/>
              <a:t> الحديد </a:t>
            </a:r>
            <a:r>
              <a:rPr lang="ar-EG" sz="2000" dirty="0" err="1"/>
              <a:t>او</a:t>
            </a:r>
            <a:r>
              <a:rPr lang="ar-EG" sz="2000" dirty="0"/>
              <a:t> الخرسانة </a:t>
            </a:r>
            <a:r>
              <a:rPr lang="ar-EG" sz="2000" dirty="0" err="1"/>
              <a:t>او</a:t>
            </a:r>
            <a:r>
              <a:rPr lang="ar-EG" sz="2000" dirty="0"/>
              <a:t> البلاستيك ...الخ وفى بعض الحالات تكسى السلالم بالرخام </a:t>
            </a:r>
            <a:r>
              <a:rPr lang="ar-EG" sz="2000" dirty="0" err="1"/>
              <a:t>او</a:t>
            </a:r>
            <a:r>
              <a:rPr lang="ar-EG" sz="2000" dirty="0"/>
              <a:t> </a:t>
            </a:r>
            <a:r>
              <a:rPr lang="ar-EG" sz="2000" dirty="0" err="1"/>
              <a:t>التراتزو</a:t>
            </a:r>
            <a:r>
              <a:rPr lang="ar-EG" sz="2000" dirty="0"/>
              <a:t>  </a:t>
            </a:r>
            <a:r>
              <a:rPr lang="ar-EG" sz="2000" dirty="0" err="1"/>
              <a:t>او</a:t>
            </a:r>
            <a:r>
              <a:rPr lang="ar-EG" sz="2000" dirty="0"/>
              <a:t> </a:t>
            </a:r>
            <a:r>
              <a:rPr lang="ar-EG" sz="2000" dirty="0" err="1"/>
              <a:t>اى</a:t>
            </a:r>
            <a:r>
              <a:rPr lang="ar-EG" sz="2000" dirty="0"/>
              <a:t> تشطيبات مناسبة .</a:t>
            </a:r>
          </a:p>
          <a:p>
            <a:r>
              <a:rPr lang="ar-EG" sz="2000" dirty="0"/>
              <a:t>يجب وضع السلم </a:t>
            </a:r>
            <a:r>
              <a:rPr lang="ar-EG" sz="2000" dirty="0" err="1"/>
              <a:t>فى</a:t>
            </a:r>
            <a:r>
              <a:rPr lang="ar-EG" sz="2000" dirty="0"/>
              <a:t> مكان يخدم </a:t>
            </a:r>
            <a:r>
              <a:rPr lang="ar-EG" sz="2000" dirty="0" err="1"/>
              <a:t>فية</a:t>
            </a:r>
            <a:r>
              <a:rPr lang="ar-EG" sz="2000" dirty="0"/>
              <a:t> الغرض </a:t>
            </a:r>
            <a:r>
              <a:rPr lang="ar-EG" sz="2000" dirty="0" err="1"/>
              <a:t>الذى</a:t>
            </a:r>
            <a:r>
              <a:rPr lang="ar-EG" sz="2000" dirty="0"/>
              <a:t> شيد من </a:t>
            </a:r>
            <a:r>
              <a:rPr lang="ar-EG" sz="2000" dirty="0" err="1"/>
              <a:t>اجلة</a:t>
            </a:r>
            <a:r>
              <a:rPr lang="ar-EG" sz="2000" dirty="0"/>
              <a:t>  ويتطلب عادة الحرص  </a:t>
            </a:r>
            <a:r>
              <a:rPr lang="ar-EG" sz="2000" dirty="0" err="1"/>
              <a:t>فى</a:t>
            </a:r>
            <a:r>
              <a:rPr lang="ar-EG" sz="2000" dirty="0"/>
              <a:t> التصميم والتشييد لكل الاحتمالات . كمثل حدوث حريق </a:t>
            </a:r>
            <a:r>
              <a:rPr lang="ar-EG" sz="2000" dirty="0" err="1"/>
              <a:t>او</a:t>
            </a:r>
            <a:r>
              <a:rPr lang="ar-EG" sz="2000" dirty="0"/>
              <a:t> </a:t>
            </a:r>
            <a:r>
              <a:rPr lang="ar-EG" sz="2000" dirty="0" err="1"/>
              <a:t>اى</a:t>
            </a:r>
            <a:r>
              <a:rPr lang="ar-EG" sz="2000" dirty="0"/>
              <a:t> </a:t>
            </a:r>
            <a:r>
              <a:rPr lang="ar-EG" sz="2000" dirty="0" err="1"/>
              <a:t>طارىء</a:t>
            </a:r>
            <a:r>
              <a:rPr lang="ar-EG" sz="2000" dirty="0"/>
              <a:t>  فان السلالم ستكون الوسيلة الوحيدة للهروب .</a:t>
            </a:r>
          </a:p>
          <a:p>
            <a:r>
              <a:rPr lang="ar-EG" sz="2000" dirty="0"/>
              <a:t>وعموما </a:t>
            </a:r>
            <a:r>
              <a:rPr lang="ar-EG" sz="2000" dirty="0" err="1"/>
              <a:t>فهى</a:t>
            </a:r>
            <a:r>
              <a:rPr lang="ar-EG" sz="2000" dirty="0"/>
              <a:t> توضع  بجانب المداخل الرئيسية </a:t>
            </a:r>
            <a:r>
              <a:rPr lang="ar-EG" sz="2000" dirty="0" err="1"/>
              <a:t>فى</a:t>
            </a:r>
            <a:r>
              <a:rPr lang="ar-EG" sz="2000" dirty="0"/>
              <a:t> </a:t>
            </a:r>
            <a:r>
              <a:rPr lang="ar-EG" sz="2000" dirty="0" err="1"/>
              <a:t>المبانى</a:t>
            </a:r>
            <a:r>
              <a:rPr lang="ar-EG" sz="2000" dirty="0"/>
              <a:t> العامة مثل </a:t>
            </a:r>
            <a:r>
              <a:rPr lang="ar-EG" sz="2000" dirty="0" err="1"/>
              <a:t>مبانى</a:t>
            </a:r>
            <a:r>
              <a:rPr lang="ar-EG" sz="2000" dirty="0"/>
              <a:t> المكاتب  </a:t>
            </a:r>
            <a:r>
              <a:rPr lang="ar-EG" sz="2000" dirty="0" err="1"/>
              <a:t>او</a:t>
            </a:r>
            <a:r>
              <a:rPr lang="ar-EG" sz="2000" dirty="0"/>
              <a:t> </a:t>
            </a:r>
            <a:r>
              <a:rPr lang="ar-EG" sz="2000" dirty="0" err="1"/>
              <a:t>المدراس</a:t>
            </a:r>
            <a:r>
              <a:rPr lang="ar-EG" sz="2000" dirty="0"/>
              <a:t> </a:t>
            </a:r>
            <a:r>
              <a:rPr lang="ar-EG" sz="2000" dirty="0" err="1"/>
              <a:t>او</a:t>
            </a:r>
            <a:r>
              <a:rPr lang="ar-EG" sz="2000" dirty="0"/>
              <a:t> المستشفيات ... الخ . </a:t>
            </a:r>
            <a:r>
              <a:rPr lang="ar-EG" sz="2000" dirty="0" err="1"/>
              <a:t>اما</a:t>
            </a:r>
            <a:r>
              <a:rPr lang="ar-EG" sz="2000" dirty="0"/>
              <a:t> </a:t>
            </a:r>
            <a:r>
              <a:rPr lang="ar-EG" sz="2000" dirty="0" err="1"/>
              <a:t>فى</a:t>
            </a:r>
            <a:r>
              <a:rPr lang="ar-EG" sz="2000" dirty="0"/>
              <a:t> المساكن فتوضع عادة </a:t>
            </a:r>
            <a:r>
              <a:rPr lang="ar-EG" sz="2000" dirty="0" err="1"/>
              <a:t>فى</a:t>
            </a:r>
            <a:r>
              <a:rPr lang="ar-EG" sz="2000" dirty="0"/>
              <a:t> مركز المبنى </a:t>
            </a:r>
            <a:r>
              <a:rPr lang="ar-EG" sz="2000" dirty="0" err="1"/>
              <a:t>لاعطاء</a:t>
            </a:r>
            <a:r>
              <a:rPr lang="ar-EG" sz="2000" dirty="0"/>
              <a:t> سهولة الوصول  لكل ساكن بجانب المحافظة على خصوصياتهم  </a:t>
            </a:r>
            <a:r>
              <a:rPr lang="ar-EG" sz="2000" dirty="0" err="1"/>
              <a:t>فى</a:t>
            </a:r>
            <a:r>
              <a:rPr lang="ar-EG" sz="2000" dirty="0"/>
              <a:t> نفس الوقت .</a:t>
            </a:r>
          </a:p>
          <a:p>
            <a:endParaRPr lang="ar-EG"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ChangeArrowheads="1"/>
          </p:cNvSpPr>
          <p:nvPr/>
        </p:nvSpPr>
        <p:spPr bwMode="auto">
          <a:xfrm>
            <a:off x="4495800" y="228600"/>
            <a:ext cx="4419600" cy="1569660"/>
          </a:xfrm>
          <a:prstGeom prst="rect">
            <a:avLst/>
          </a:prstGeom>
          <a:noFill/>
          <a:ln w="9525">
            <a:noFill/>
            <a:miter lim="800000"/>
            <a:headEnd/>
            <a:tailEnd/>
          </a:ln>
        </p:spPr>
        <p:txBody>
          <a:bodyPr anchor="ctr">
            <a:spAutoFit/>
          </a:bodyPr>
          <a:lstStyle/>
          <a:p>
            <a:r>
              <a:rPr lang="ar-SA" sz="2400" b="1" u="sng" dirty="0">
                <a:solidFill>
                  <a:srgbClr val="C00000"/>
                </a:solidFill>
                <a:cs typeface="DecoType Thuluth" pitchFamily="2" charset="-78"/>
              </a:rPr>
              <a:t>الدرابزين: (</a:t>
            </a:r>
            <a:r>
              <a:rPr lang="en-US" sz="2400" b="1" u="sng" dirty="0">
                <a:solidFill>
                  <a:srgbClr val="C00000"/>
                </a:solidFill>
                <a:cs typeface="DecoType Thuluth" pitchFamily="2" charset="-78"/>
              </a:rPr>
              <a:t>Hand rail</a:t>
            </a:r>
            <a:r>
              <a:rPr lang="ar-EG" sz="2400" b="1" u="sng" dirty="0">
                <a:solidFill>
                  <a:srgbClr val="C00000"/>
                </a:solidFill>
                <a:cs typeface="DecoType Thuluth" pitchFamily="2" charset="-78"/>
              </a:rPr>
              <a:t>)(</a:t>
            </a:r>
            <a:r>
              <a:rPr lang="ar-EG" sz="2400" b="1" u="sng" dirty="0" err="1">
                <a:solidFill>
                  <a:srgbClr val="C00000"/>
                </a:solidFill>
                <a:cs typeface="DecoType Thuluth" pitchFamily="2" charset="-78"/>
              </a:rPr>
              <a:t>كوبستة</a:t>
            </a:r>
            <a:r>
              <a:rPr lang="ar-EG" sz="2400" b="1" u="sng" dirty="0">
                <a:solidFill>
                  <a:srgbClr val="C00000"/>
                </a:solidFill>
                <a:cs typeface="DecoType Thuluth" pitchFamily="2" charset="-78"/>
              </a:rPr>
              <a:t> ):</a:t>
            </a:r>
          </a:p>
          <a:p>
            <a:r>
              <a:rPr lang="ar-EG" b="1" dirty="0"/>
              <a:t> </a:t>
            </a:r>
            <a:r>
              <a:rPr lang="ar-SA" b="1" dirty="0"/>
              <a:t>عبارة عن حاجز الدرجات أو الحائل المثبت عند </a:t>
            </a:r>
            <a:r>
              <a:rPr lang="ar-SA" b="1" dirty="0" err="1"/>
              <a:t>روؤس</a:t>
            </a:r>
            <a:r>
              <a:rPr lang="ar-SA" b="1" dirty="0"/>
              <a:t> الدرجات لحماية الصاعد أو النازل من السقوط. أو هو جزء منحدر علي ارتفاع مناسب يوضع علي السلالم ليعطي العون </a:t>
            </a:r>
            <a:r>
              <a:rPr lang="ar-SA" b="1" dirty="0" err="1"/>
              <a:t>و</a:t>
            </a:r>
            <a:r>
              <a:rPr lang="ar-SA" b="1" dirty="0"/>
              <a:t> الحراسة للمستخدمين</a:t>
            </a:r>
            <a:r>
              <a:rPr lang="en-US" dirty="0"/>
              <a:t> </a:t>
            </a:r>
          </a:p>
        </p:txBody>
      </p:sp>
      <p:pic>
        <p:nvPicPr>
          <p:cNvPr id="12291" name="Picture 5" descr="stairs-handrails"/>
          <p:cNvPicPr>
            <a:picLocks noChangeAspect="1" noChangeArrowheads="1"/>
          </p:cNvPicPr>
          <p:nvPr/>
        </p:nvPicPr>
        <p:blipFill>
          <a:blip r:embed="rId2" cstate="print"/>
          <a:srcRect/>
          <a:stretch>
            <a:fillRect/>
          </a:stretch>
        </p:blipFill>
        <p:spPr bwMode="auto">
          <a:xfrm>
            <a:off x="4800600" y="1828800"/>
            <a:ext cx="4038600" cy="2439988"/>
          </a:xfrm>
          <a:prstGeom prst="rect">
            <a:avLst/>
          </a:prstGeom>
          <a:noFill/>
          <a:ln w="9525">
            <a:noFill/>
            <a:miter lim="800000"/>
            <a:headEnd/>
            <a:tailEnd/>
          </a:ln>
        </p:spPr>
      </p:pic>
      <p:pic>
        <p:nvPicPr>
          <p:cNvPr id="12292" name="Picture 6" descr="stairs-fittings"/>
          <p:cNvPicPr>
            <a:picLocks noChangeAspect="1" noChangeArrowheads="1"/>
          </p:cNvPicPr>
          <p:nvPr/>
        </p:nvPicPr>
        <p:blipFill>
          <a:blip r:embed="rId3" cstate="print"/>
          <a:srcRect/>
          <a:stretch>
            <a:fillRect/>
          </a:stretch>
        </p:blipFill>
        <p:spPr bwMode="auto">
          <a:xfrm>
            <a:off x="4800600" y="4267200"/>
            <a:ext cx="4038600" cy="2360613"/>
          </a:xfrm>
          <a:prstGeom prst="rect">
            <a:avLst/>
          </a:prstGeom>
          <a:noFill/>
          <a:ln w="9525">
            <a:noFill/>
            <a:miter lim="800000"/>
            <a:headEnd/>
            <a:tailEnd/>
          </a:ln>
        </p:spPr>
      </p:pic>
      <p:pic>
        <p:nvPicPr>
          <p:cNvPr id="12293" name="Picture 7" descr="CIMG0890"/>
          <p:cNvPicPr>
            <a:picLocks noChangeAspect="1" noChangeArrowheads="1"/>
          </p:cNvPicPr>
          <p:nvPr/>
        </p:nvPicPr>
        <p:blipFill>
          <a:blip r:embed="rId4" cstate="print"/>
          <a:srcRect/>
          <a:stretch>
            <a:fillRect/>
          </a:stretch>
        </p:blipFill>
        <p:spPr bwMode="auto">
          <a:xfrm>
            <a:off x="228600" y="228600"/>
            <a:ext cx="4386263" cy="634365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4038600" y="228600"/>
            <a:ext cx="4851400" cy="2105025"/>
          </a:xfrm>
          <a:prstGeom prst="rect">
            <a:avLst/>
          </a:prstGeom>
          <a:noFill/>
          <a:ln w="9525">
            <a:noFill/>
            <a:miter lim="800000"/>
            <a:headEnd/>
            <a:tailEnd/>
          </a:ln>
        </p:spPr>
        <p:txBody>
          <a:bodyPr anchor="ctr">
            <a:spAutoFit/>
          </a:bodyPr>
          <a:lstStyle/>
          <a:p>
            <a:r>
              <a:rPr lang="ar-SA" sz="2400" b="1" u="sng" dirty="0">
                <a:solidFill>
                  <a:srgbClr val="C00000"/>
                </a:solidFill>
                <a:cs typeface="DecoType Thuluth" pitchFamily="2" charset="-78"/>
              </a:rPr>
              <a:t>عمود الدرابزين: (</a:t>
            </a:r>
            <a:r>
              <a:rPr lang="en-US" sz="2400" b="1" u="sng" dirty="0">
                <a:solidFill>
                  <a:srgbClr val="C00000"/>
                </a:solidFill>
                <a:cs typeface="DecoType Thuluth" pitchFamily="2" charset="-78"/>
              </a:rPr>
              <a:t>Balusters</a:t>
            </a:r>
            <a:r>
              <a:rPr lang="ar-EG" sz="2400" b="1" u="sng" dirty="0">
                <a:solidFill>
                  <a:srgbClr val="C00000"/>
                </a:solidFill>
                <a:cs typeface="DecoType Thuluth" pitchFamily="2" charset="-78"/>
              </a:rPr>
              <a:t>) (برمق):</a:t>
            </a:r>
          </a:p>
          <a:p>
            <a:r>
              <a:rPr lang="ar-EG" b="1" dirty="0"/>
              <a:t>هو العضو </a:t>
            </a:r>
            <a:r>
              <a:rPr lang="ar-EG" b="1" dirty="0" err="1"/>
              <a:t>الراسى</a:t>
            </a:r>
            <a:r>
              <a:rPr lang="ar-EG" b="1" dirty="0"/>
              <a:t> </a:t>
            </a:r>
            <a:r>
              <a:rPr lang="ar-EG" b="1" dirty="0" err="1"/>
              <a:t>الذى</a:t>
            </a:r>
            <a:r>
              <a:rPr lang="ar-EG" b="1" dirty="0"/>
              <a:t> يوضع بين </a:t>
            </a:r>
            <a:r>
              <a:rPr lang="ar-EG" b="1" dirty="0" err="1"/>
              <a:t>قلبة</a:t>
            </a:r>
            <a:r>
              <a:rPr lang="ar-EG" b="1" dirty="0"/>
              <a:t> السلم </a:t>
            </a:r>
            <a:r>
              <a:rPr lang="ar-EG" b="1" dirty="0" err="1"/>
              <a:t>والكوبستة</a:t>
            </a:r>
            <a:r>
              <a:rPr lang="ar-EG" b="1" dirty="0"/>
              <a:t> </a:t>
            </a:r>
            <a:r>
              <a:rPr lang="ar-EG" b="1" dirty="0" err="1"/>
              <a:t>لاعطاء</a:t>
            </a:r>
            <a:r>
              <a:rPr lang="ar-EG" b="1" dirty="0"/>
              <a:t> تحميل وقوة </a:t>
            </a:r>
            <a:r>
              <a:rPr lang="ar-EG" b="1" dirty="0" err="1"/>
              <a:t>للكوبستة</a:t>
            </a:r>
            <a:r>
              <a:rPr lang="ar-EG" b="1" dirty="0"/>
              <a:t> . وقد يصنع من مواد كثيرة مثل الخشب </a:t>
            </a:r>
            <a:r>
              <a:rPr lang="ar-EG" b="1" dirty="0" err="1"/>
              <a:t>او</a:t>
            </a:r>
            <a:r>
              <a:rPr lang="ar-EG" b="1" dirty="0"/>
              <a:t> المعادن </a:t>
            </a:r>
            <a:r>
              <a:rPr lang="ar-EG" b="1" dirty="0" err="1"/>
              <a:t>او</a:t>
            </a:r>
            <a:r>
              <a:rPr lang="ar-EG" b="1" dirty="0"/>
              <a:t> البلاستيك </a:t>
            </a:r>
            <a:r>
              <a:rPr lang="ar-EG" b="1" dirty="0" err="1"/>
              <a:t>او</a:t>
            </a:r>
            <a:r>
              <a:rPr lang="ar-EG" b="1" dirty="0"/>
              <a:t> الخرسانة </a:t>
            </a:r>
            <a:r>
              <a:rPr lang="ar-EG" b="1" dirty="0" err="1"/>
              <a:t>او</a:t>
            </a:r>
            <a:r>
              <a:rPr lang="ar-EG" b="1" dirty="0"/>
              <a:t> .... الخ . وعادة توضع </a:t>
            </a:r>
            <a:r>
              <a:rPr lang="ar-EG" b="1" dirty="0" err="1"/>
              <a:t>هذة</a:t>
            </a:r>
            <a:r>
              <a:rPr lang="ar-EG" b="1" dirty="0"/>
              <a:t> </a:t>
            </a:r>
            <a:r>
              <a:rPr lang="ar-EG" b="1" dirty="0" err="1"/>
              <a:t>البرامق</a:t>
            </a:r>
            <a:r>
              <a:rPr lang="ar-EG" b="1" dirty="0"/>
              <a:t> بجانب بعض على </a:t>
            </a:r>
            <a:r>
              <a:rPr lang="ar-EG" b="1" dirty="0" err="1"/>
              <a:t>ابعاد</a:t>
            </a:r>
            <a:r>
              <a:rPr lang="ar-EG" b="1" dirty="0"/>
              <a:t> لا تزيد عن 30 سم </a:t>
            </a:r>
            <a:r>
              <a:rPr lang="ar-EG" b="1" dirty="0" err="1"/>
              <a:t>لامن</a:t>
            </a:r>
            <a:r>
              <a:rPr lang="ar-EG" b="1" dirty="0"/>
              <a:t> </a:t>
            </a:r>
            <a:r>
              <a:rPr lang="ar-EG" b="1" dirty="0" err="1"/>
              <a:t>وامان</a:t>
            </a:r>
            <a:r>
              <a:rPr lang="ar-EG" b="1" dirty="0"/>
              <a:t> </a:t>
            </a:r>
            <a:r>
              <a:rPr lang="ar-EG" b="1" dirty="0" err="1"/>
              <a:t>الاطفال</a:t>
            </a:r>
            <a:r>
              <a:rPr lang="ar-EG" b="1" dirty="0"/>
              <a:t> من السقوط من خلالها </a:t>
            </a:r>
            <a:r>
              <a:rPr lang="ar-EG" b="1" dirty="0" err="1"/>
              <a:t>اثناء</a:t>
            </a:r>
            <a:r>
              <a:rPr lang="ar-EG" b="1" dirty="0"/>
              <a:t> </a:t>
            </a:r>
            <a:r>
              <a:rPr lang="ar-EG" b="1" dirty="0" err="1"/>
              <a:t>الستعمالهم</a:t>
            </a:r>
            <a:r>
              <a:rPr lang="ar-EG" b="1" dirty="0"/>
              <a:t> للسلم .</a:t>
            </a:r>
            <a:endParaRPr lang="en-US" dirty="0"/>
          </a:p>
        </p:txBody>
      </p:sp>
      <p:pic>
        <p:nvPicPr>
          <p:cNvPr id="13315" name="Picture 5" descr="yutu"/>
          <p:cNvPicPr>
            <a:picLocks noChangeAspect="1" noChangeArrowheads="1"/>
          </p:cNvPicPr>
          <p:nvPr/>
        </p:nvPicPr>
        <p:blipFill>
          <a:blip r:embed="rId2" cstate="print"/>
          <a:srcRect/>
          <a:stretch>
            <a:fillRect/>
          </a:stretch>
        </p:blipFill>
        <p:spPr bwMode="auto">
          <a:xfrm>
            <a:off x="228600" y="2667000"/>
            <a:ext cx="8763000" cy="3929063"/>
          </a:xfrm>
          <a:prstGeom prst="rect">
            <a:avLst/>
          </a:prstGeom>
          <a:noFill/>
          <a:ln w="9525">
            <a:noFill/>
            <a:miter lim="800000"/>
            <a:headEnd/>
            <a:tailEnd/>
          </a:ln>
        </p:spPr>
      </p:pic>
      <p:pic>
        <p:nvPicPr>
          <p:cNvPr id="13316" name="Picture 6" descr="over-the-post"/>
          <p:cNvPicPr>
            <a:picLocks noChangeAspect="1" noChangeArrowheads="1"/>
          </p:cNvPicPr>
          <p:nvPr/>
        </p:nvPicPr>
        <p:blipFill>
          <a:blip r:embed="rId3" cstate="print"/>
          <a:srcRect/>
          <a:stretch>
            <a:fillRect/>
          </a:stretch>
        </p:blipFill>
        <p:spPr bwMode="auto">
          <a:xfrm>
            <a:off x="990600" y="0"/>
            <a:ext cx="2422525" cy="2590800"/>
          </a:xfrm>
          <a:prstGeom prst="rect">
            <a:avLst/>
          </a:prstGeom>
          <a:noFill/>
          <a:ln w="9525">
            <a:noFill/>
            <a:miter lim="800000"/>
            <a:headEnd/>
            <a:tailEnd/>
          </a:ln>
        </p:spPr>
      </p:pic>
      <p:sp>
        <p:nvSpPr>
          <p:cNvPr id="13317" name="Line 7"/>
          <p:cNvSpPr>
            <a:spLocks noChangeShapeType="1"/>
          </p:cNvSpPr>
          <p:nvPr/>
        </p:nvSpPr>
        <p:spPr bwMode="auto">
          <a:xfrm flipH="1" flipV="1">
            <a:off x="2133600" y="1828800"/>
            <a:ext cx="914400" cy="457200"/>
          </a:xfrm>
          <a:prstGeom prst="line">
            <a:avLst/>
          </a:prstGeom>
          <a:noFill/>
          <a:ln w="9525">
            <a:solidFill>
              <a:schemeClr val="bg1"/>
            </a:solidFill>
            <a:round/>
            <a:headEnd/>
            <a:tailEnd type="triangle" w="med" len="med"/>
          </a:ln>
        </p:spPr>
        <p:txBody>
          <a:bodyPr/>
          <a:lstStyle/>
          <a:p>
            <a:endParaRPr lang="ar-EG"/>
          </a:p>
        </p:txBody>
      </p:sp>
      <p:sp>
        <p:nvSpPr>
          <p:cNvPr id="13318" name="Line 8"/>
          <p:cNvSpPr>
            <a:spLocks noChangeShapeType="1"/>
          </p:cNvSpPr>
          <p:nvPr/>
        </p:nvSpPr>
        <p:spPr bwMode="auto">
          <a:xfrm flipH="1" flipV="1">
            <a:off x="1828800" y="1143000"/>
            <a:ext cx="1219200" cy="1143000"/>
          </a:xfrm>
          <a:prstGeom prst="line">
            <a:avLst/>
          </a:prstGeom>
          <a:noFill/>
          <a:ln w="9525">
            <a:solidFill>
              <a:schemeClr val="bg1"/>
            </a:solidFill>
            <a:round/>
            <a:headEnd/>
            <a:tailEnd type="triangle" w="med" len="med"/>
          </a:ln>
        </p:spPr>
        <p:txBody>
          <a:bodyPr/>
          <a:lstStyle/>
          <a:p>
            <a:endParaRPr lang="ar-EG"/>
          </a:p>
        </p:txBody>
      </p:sp>
      <p:sp>
        <p:nvSpPr>
          <p:cNvPr id="13319" name="Text Box 9"/>
          <p:cNvSpPr txBox="1">
            <a:spLocks noChangeArrowheads="1"/>
          </p:cNvSpPr>
          <p:nvPr/>
        </p:nvSpPr>
        <p:spPr bwMode="auto">
          <a:xfrm>
            <a:off x="2590800" y="2209800"/>
            <a:ext cx="1309688" cy="366713"/>
          </a:xfrm>
          <a:prstGeom prst="rect">
            <a:avLst/>
          </a:prstGeom>
          <a:noFill/>
          <a:ln w="9525">
            <a:noFill/>
            <a:miter lim="800000"/>
            <a:headEnd/>
            <a:tailEnd/>
          </a:ln>
        </p:spPr>
        <p:txBody>
          <a:bodyPr wrap="none">
            <a:spAutoFit/>
          </a:bodyPr>
          <a:lstStyle/>
          <a:p>
            <a:r>
              <a:rPr lang="ar-EG" dirty="0">
                <a:solidFill>
                  <a:srgbClr val="C00000"/>
                </a:solidFill>
              </a:rPr>
              <a:t>عمود الدرابزين</a:t>
            </a:r>
            <a:endParaRPr lang="en-US" dirty="0">
              <a:solidFill>
                <a:srgbClr val="C00000"/>
              </a:solidFill>
            </a:endParaRPr>
          </a:p>
        </p:txBody>
      </p:sp>
      <p:sp>
        <p:nvSpPr>
          <p:cNvPr id="13320" name="Line 10"/>
          <p:cNvSpPr>
            <a:spLocks noChangeShapeType="1"/>
          </p:cNvSpPr>
          <p:nvPr/>
        </p:nvSpPr>
        <p:spPr bwMode="auto">
          <a:xfrm flipH="1">
            <a:off x="2286000" y="381000"/>
            <a:ext cx="838200" cy="457200"/>
          </a:xfrm>
          <a:prstGeom prst="line">
            <a:avLst/>
          </a:prstGeom>
          <a:noFill/>
          <a:ln w="9525">
            <a:solidFill>
              <a:schemeClr val="bg1"/>
            </a:solidFill>
            <a:round/>
            <a:headEnd/>
            <a:tailEnd type="triangle" w="med" len="med"/>
          </a:ln>
        </p:spPr>
        <p:txBody>
          <a:bodyPr/>
          <a:lstStyle/>
          <a:p>
            <a:endParaRPr lang="ar-EG"/>
          </a:p>
        </p:txBody>
      </p:sp>
      <p:sp>
        <p:nvSpPr>
          <p:cNvPr id="13321" name="Line 11"/>
          <p:cNvSpPr>
            <a:spLocks noChangeShapeType="1"/>
          </p:cNvSpPr>
          <p:nvPr/>
        </p:nvSpPr>
        <p:spPr bwMode="auto">
          <a:xfrm flipH="1" flipV="1">
            <a:off x="1981200" y="304800"/>
            <a:ext cx="1143000" cy="76200"/>
          </a:xfrm>
          <a:prstGeom prst="line">
            <a:avLst/>
          </a:prstGeom>
          <a:noFill/>
          <a:ln w="9525">
            <a:solidFill>
              <a:schemeClr val="bg1"/>
            </a:solidFill>
            <a:round/>
            <a:headEnd/>
            <a:tailEnd type="triangle" w="med" len="med"/>
          </a:ln>
        </p:spPr>
        <p:txBody>
          <a:bodyPr/>
          <a:lstStyle/>
          <a:p>
            <a:endParaRPr lang="ar-EG"/>
          </a:p>
        </p:txBody>
      </p:sp>
      <p:sp>
        <p:nvSpPr>
          <p:cNvPr id="13322" name="Text Box 12"/>
          <p:cNvSpPr txBox="1">
            <a:spLocks noChangeArrowheads="1"/>
          </p:cNvSpPr>
          <p:nvPr/>
        </p:nvSpPr>
        <p:spPr bwMode="auto">
          <a:xfrm>
            <a:off x="3124200" y="152400"/>
            <a:ext cx="849313" cy="366713"/>
          </a:xfrm>
          <a:prstGeom prst="rect">
            <a:avLst/>
          </a:prstGeom>
          <a:noFill/>
          <a:ln w="9525">
            <a:noFill/>
            <a:miter lim="800000"/>
            <a:headEnd/>
            <a:tailEnd/>
          </a:ln>
        </p:spPr>
        <p:txBody>
          <a:bodyPr wrap="none">
            <a:spAutoFit/>
          </a:bodyPr>
          <a:lstStyle/>
          <a:p>
            <a:r>
              <a:rPr lang="ar-EG" dirty="0" err="1">
                <a:solidFill>
                  <a:srgbClr val="C00000"/>
                </a:solidFill>
              </a:rPr>
              <a:t>الكوبستة</a:t>
            </a:r>
            <a:r>
              <a:rPr lang="ar-EG" dirty="0">
                <a:solidFill>
                  <a:srgbClr val="C00000"/>
                </a:solidFill>
              </a:rPr>
              <a:t> </a:t>
            </a:r>
            <a:endParaRPr lang="en-US" dirty="0">
              <a:solidFill>
                <a:srgbClr val="C0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5"/>
          <p:cNvSpPr txBox="1">
            <a:spLocks noChangeArrowheads="1"/>
          </p:cNvSpPr>
          <p:nvPr/>
        </p:nvSpPr>
        <p:spPr bwMode="auto">
          <a:xfrm>
            <a:off x="5181600" y="304800"/>
            <a:ext cx="3652838" cy="1066800"/>
          </a:xfrm>
          <a:prstGeom prst="rect">
            <a:avLst/>
          </a:prstGeom>
          <a:noFill/>
          <a:ln w="9525">
            <a:noFill/>
            <a:miter lim="800000"/>
            <a:headEnd/>
            <a:tailEnd/>
          </a:ln>
        </p:spPr>
        <p:txBody>
          <a:bodyPr>
            <a:spAutoFit/>
          </a:bodyPr>
          <a:lstStyle/>
          <a:p>
            <a:r>
              <a:rPr lang="ar-EG" sz="2400" b="1" u="sng" dirty="0">
                <a:solidFill>
                  <a:srgbClr val="C00000"/>
                </a:solidFill>
                <a:cs typeface="DecoType Thuluth" pitchFamily="2" charset="-78"/>
              </a:rPr>
              <a:t>فخذ السلم </a:t>
            </a:r>
            <a:r>
              <a:rPr lang="en-US" sz="2400" b="1" u="sng" dirty="0">
                <a:solidFill>
                  <a:srgbClr val="C00000"/>
                </a:solidFill>
                <a:cs typeface="DecoType Thuluth" pitchFamily="2" charset="-78"/>
              </a:rPr>
              <a:t>string</a:t>
            </a:r>
            <a:r>
              <a:rPr lang="ar-EG" sz="2400" b="1" u="sng" dirty="0">
                <a:solidFill>
                  <a:srgbClr val="C00000"/>
                </a:solidFill>
                <a:cs typeface="DecoType Thuluth" pitchFamily="2" charset="-78"/>
              </a:rPr>
              <a:t>:</a:t>
            </a:r>
          </a:p>
          <a:p>
            <a:r>
              <a:rPr lang="ar-EG" sz="2000" dirty="0"/>
              <a:t>هو العضو المائل من السلم </a:t>
            </a:r>
            <a:r>
              <a:rPr lang="ar-EG" sz="2000" dirty="0" err="1"/>
              <a:t>الذى</a:t>
            </a:r>
            <a:r>
              <a:rPr lang="ar-EG" sz="2000" dirty="0"/>
              <a:t> يحمل نهايات السلالم .</a:t>
            </a:r>
            <a:endParaRPr lang="en-US" sz="2000" dirty="0"/>
          </a:p>
        </p:txBody>
      </p:sp>
      <p:pic>
        <p:nvPicPr>
          <p:cNvPr id="14339" name="Picture 6" descr="11484594503330"/>
          <p:cNvPicPr>
            <a:picLocks noChangeAspect="1" noChangeArrowheads="1"/>
          </p:cNvPicPr>
          <p:nvPr/>
        </p:nvPicPr>
        <p:blipFill>
          <a:blip r:embed="rId2" cstate="print"/>
          <a:srcRect/>
          <a:stretch>
            <a:fillRect/>
          </a:stretch>
        </p:blipFill>
        <p:spPr bwMode="auto">
          <a:xfrm>
            <a:off x="381000" y="457200"/>
            <a:ext cx="4724400" cy="3486150"/>
          </a:xfrm>
          <a:prstGeom prst="rect">
            <a:avLst/>
          </a:prstGeom>
          <a:noFill/>
          <a:ln w="9525">
            <a:noFill/>
            <a:miter lim="800000"/>
            <a:headEnd/>
            <a:tailEnd/>
          </a:ln>
        </p:spPr>
      </p:pic>
      <p:sp>
        <p:nvSpPr>
          <p:cNvPr id="14340" name="Line 7"/>
          <p:cNvSpPr>
            <a:spLocks noChangeShapeType="1"/>
          </p:cNvSpPr>
          <p:nvPr/>
        </p:nvSpPr>
        <p:spPr bwMode="auto">
          <a:xfrm flipV="1">
            <a:off x="1219200" y="3505200"/>
            <a:ext cx="1143000" cy="685800"/>
          </a:xfrm>
          <a:prstGeom prst="line">
            <a:avLst/>
          </a:prstGeom>
          <a:noFill/>
          <a:ln w="19050">
            <a:solidFill>
              <a:schemeClr val="tx1"/>
            </a:solidFill>
            <a:round/>
            <a:headEnd/>
            <a:tailEnd type="triangle" w="med" len="med"/>
          </a:ln>
        </p:spPr>
        <p:txBody>
          <a:bodyPr/>
          <a:lstStyle/>
          <a:p>
            <a:endParaRPr lang="ar-EG"/>
          </a:p>
        </p:txBody>
      </p:sp>
      <p:sp>
        <p:nvSpPr>
          <p:cNvPr id="14341" name="Text Box 8"/>
          <p:cNvSpPr txBox="1">
            <a:spLocks noChangeArrowheads="1"/>
          </p:cNvSpPr>
          <p:nvPr/>
        </p:nvSpPr>
        <p:spPr bwMode="auto">
          <a:xfrm>
            <a:off x="213860" y="4038600"/>
            <a:ext cx="998991" cy="400110"/>
          </a:xfrm>
          <a:prstGeom prst="rect">
            <a:avLst/>
          </a:prstGeom>
          <a:noFill/>
          <a:ln w="9525">
            <a:noFill/>
            <a:miter lim="800000"/>
            <a:headEnd/>
            <a:tailEnd/>
          </a:ln>
        </p:spPr>
        <p:txBody>
          <a:bodyPr wrap="none">
            <a:spAutoFit/>
          </a:bodyPr>
          <a:lstStyle/>
          <a:p>
            <a:r>
              <a:rPr lang="ar-EG" sz="2000" dirty="0">
                <a:solidFill>
                  <a:srgbClr val="C00000"/>
                </a:solidFill>
              </a:rPr>
              <a:t>فخذ السلم</a:t>
            </a:r>
            <a:r>
              <a:rPr lang="ar-EG" dirty="0">
                <a:solidFill>
                  <a:srgbClr val="C00000"/>
                </a:solidFill>
              </a:rPr>
              <a:t> </a:t>
            </a:r>
            <a:endParaRPr lang="en-US" dirty="0">
              <a:solidFill>
                <a:srgbClr val="C00000"/>
              </a:solidFill>
            </a:endParaRPr>
          </a:p>
        </p:txBody>
      </p:sp>
      <p:sp>
        <p:nvSpPr>
          <p:cNvPr id="14342" name="Line 9"/>
          <p:cNvSpPr>
            <a:spLocks noChangeShapeType="1"/>
          </p:cNvSpPr>
          <p:nvPr/>
        </p:nvSpPr>
        <p:spPr bwMode="auto">
          <a:xfrm flipV="1">
            <a:off x="1219200" y="1905000"/>
            <a:ext cx="1981200" cy="2286000"/>
          </a:xfrm>
          <a:prstGeom prst="line">
            <a:avLst/>
          </a:prstGeom>
          <a:noFill/>
          <a:ln w="9525">
            <a:solidFill>
              <a:schemeClr val="tx1"/>
            </a:solidFill>
            <a:round/>
            <a:headEnd/>
            <a:tailEnd type="triangle" w="med" len="med"/>
          </a:ln>
        </p:spPr>
        <p:txBody>
          <a:bodyPr/>
          <a:lstStyle/>
          <a:p>
            <a:endParaRPr lang="ar-EG"/>
          </a:p>
        </p:txBody>
      </p:sp>
      <p:sp>
        <p:nvSpPr>
          <p:cNvPr id="14343" name="Rectangle 10"/>
          <p:cNvSpPr>
            <a:spLocks noChangeArrowheads="1"/>
          </p:cNvSpPr>
          <p:nvPr/>
        </p:nvSpPr>
        <p:spPr bwMode="auto">
          <a:xfrm>
            <a:off x="5410200" y="1371600"/>
            <a:ext cx="3505200" cy="769441"/>
          </a:xfrm>
          <a:prstGeom prst="rect">
            <a:avLst/>
          </a:prstGeom>
          <a:noFill/>
          <a:ln w="9525">
            <a:noFill/>
            <a:miter lim="800000"/>
            <a:headEnd/>
            <a:tailEnd/>
          </a:ln>
        </p:spPr>
        <p:txBody>
          <a:bodyPr anchor="ctr">
            <a:spAutoFit/>
          </a:bodyPr>
          <a:lstStyle/>
          <a:p>
            <a:r>
              <a:rPr lang="ar-SA" sz="2400" b="1" u="sng" dirty="0">
                <a:solidFill>
                  <a:srgbClr val="C00000"/>
                </a:solidFill>
                <a:cs typeface="DecoType Thuluth" pitchFamily="2" charset="-78"/>
              </a:rPr>
              <a:t>الانحدار أو زاوية ميل السلم: </a:t>
            </a:r>
            <a:endParaRPr lang="ar-EG" sz="2400" b="1" u="sng" dirty="0">
              <a:solidFill>
                <a:srgbClr val="C00000"/>
              </a:solidFill>
              <a:cs typeface="DecoType Thuluth" pitchFamily="2" charset="-78"/>
            </a:endParaRPr>
          </a:p>
          <a:p>
            <a:r>
              <a:rPr lang="ar-EG" sz="2000" b="1" dirty="0"/>
              <a:t> </a:t>
            </a:r>
            <a:r>
              <a:rPr lang="ar-SA" b="1" dirty="0"/>
              <a:t>هو الزاوية بين فخذ السلم </a:t>
            </a:r>
            <a:r>
              <a:rPr lang="ar-SA" b="1" dirty="0" err="1"/>
              <a:t>و</a:t>
            </a:r>
            <a:r>
              <a:rPr lang="ar-SA" b="1" dirty="0"/>
              <a:t> منبسط الدرج</a:t>
            </a:r>
            <a:r>
              <a:rPr lang="ar-EG" sz="2000" b="1" dirty="0"/>
              <a:t>.</a:t>
            </a:r>
            <a:r>
              <a:rPr lang="en-US" dirty="0"/>
              <a:t> </a:t>
            </a:r>
          </a:p>
        </p:txBody>
      </p:sp>
      <p:sp>
        <p:nvSpPr>
          <p:cNvPr id="14344" name="Line 11"/>
          <p:cNvSpPr>
            <a:spLocks noChangeShapeType="1"/>
          </p:cNvSpPr>
          <p:nvPr/>
        </p:nvSpPr>
        <p:spPr bwMode="auto">
          <a:xfrm flipH="1">
            <a:off x="1143000" y="2286000"/>
            <a:ext cx="2438400" cy="0"/>
          </a:xfrm>
          <a:prstGeom prst="line">
            <a:avLst/>
          </a:prstGeom>
          <a:noFill/>
          <a:ln w="9525">
            <a:solidFill>
              <a:schemeClr val="tx1"/>
            </a:solidFill>
            <a:round/>
            <a:headEnd/>
            <a:tailEnd/>
          </a:ln>
        </p:spPr>
        <p:txBody>
          <a:bodyPr/>
          <a:lstStyle/>
          <a:p>
            <a:endParaRPr lang="ar-EG"/>
          </a:p>
        </p:txBody>
      </p:sp>
      <p:sp>
        <p:nvSpPr>
          <p:cNvPr id="14345" name="Freeform 13"/>
          <p:cNvSpPr>
            <a:spLocks/>
          </p:cNvSpPr>
          <p:nvPr/>
        </p:nvSpPr>
        <p:spPr bwMode="auto">
          <a:xfrm>
            <a:off x="2514600" y="1905000"/>
            <a:ext cx="152400" cy="381000"/>
          </a:xfrm>
          <a:custGeom>
            <a:avLst/>
            <a:gdLst>
              <a:gd name="T0" fmla="*/ 160 w 160"/>
              <a:gd name="T1" fmla="*/ 0 h 240"/>
              <a:gd name="T2" fmla="*/ 16 w 160"/>
              <a:gd name="T3" fmla="*/ 96 h 240"/>
              <a:gd name="T4" fmla="*/ 64 w 160"/>
              <a:gd name="T5" fmla="*/ 240 h 240"/>
              <a:gd name="T6" fmla="*/ 0 60000 65536"/>
              <a:gd name="T7" fmla="*/ 0 60000 65536"/>
              <a:gd name="T8" fmla="*/ 0 60000 65536"/>
              <a:gd name="T9" fmla="*/ 0 w 160"/>
              <a:gd name="T10" fmla="*/ 0 h 240"/>
              <a:gd name="T11" fmla="*/ 160 w 160"/>
              <a:gd name="T12" fmla="*/ 240 h 240"/>
            </a:gdLst>
            <a:ahLst/>
            <a:cxnLst>
              <a:cxn ang="T6">
                <a:pos x="T0" y="T1"/>
              </a:cxn>
              <a:cxn ang="T7">
                <a:pos x="T2" y="T3"/>
              </a:cxn>
              <a:cxn ang="T8">
                <a:pos x="T4" y="T5"/>
              </a:cxn>
            </a:cxnLst>
            <a:rect l="T9" t="T10" r="T11" b="T12"/>
            <a:pathLst>
              <a:path w="160" h="240">
                <a:moveTo>
                  <a:pt x="160" y="0"/>
                </a:moveTo>
                <a:cubicBezTo>
                  <a:pt x="96" y="28"/>
                  <a:pt x="32" y="56"/>
                  <a:pt x="16" y="96"/>
                </a:cubicBezTo>
                <a:cubicBezTo>
                  <a:pt x="0" y="136"/>
                  <a:pt x="40" y="192"/>
                  <a:pt x="64" y="240"/>
                </a:cubicBezTo>
              </a:path>
            </a:pathLst>
          </a:custGeom>
          <a:noFill/>
          <a:ln w="9525">
            <a:solidFill>
              <a:schemeClr val="tx1"/>
            </a:solidFill>
            <a:round/>
            <a:headEnd/>
            <a:tailEnd/>
          </a:ln>
        </p:spPr>
        <p:txBody>
          <a:bodyPr/>
          <a:lstStyle/>
          <a:p>
            <a:endParaRPr lang="ar-EG"/>
          </a:p>
        </p:txBody>
      </p:sp>
      <p:sp>
        <p:nvSpPr>
          <p:cNvPr id="14346" name="Line 14"/>
          <p:cNvSpPr>
            <a:spLocks noChangeShapeType="1"/>
          </p:cNvSpPr>
          <p:nvPr/>
        </p:nvSpPr>
        <p:spPr bwMode="auto">
          <a:xfrm>
            <a:off x="1828800" y="457200"/>
            <a:ext cx="762000" cy="1524000"/>
          </a:xfrm>
          <a:prstGeom prst="line">
            <a:avLst/>
          </a:prstGeom>
          <a:noFill/>
          <a:ln w="9525">
            <a:solidFill>
              <a:schemeClr val="tx1"/>
            </a:solidFill>
            <a:round/>
            <a:headEnd/>
            <a:tailEnd type="triangle" w="med" len="med"/>
          </a:ln>
        </p:spPr>
        <p:txBody>
          <a:bodyPr/>
          <a:lstStyle/>
          <a:p>
            <a:endParaRPr lang="ar-EG"/>
          </a:p>
        </p:txBody>
      </p:sp>
      <p:sp>
        <p:nvSpPr>
          <p:cNvPr id="14347" name="Text Box 15"/>
          <p:cNvSpPr txBox="1">
            <a:spLocks noChangeArrowheads="1"/>
          </p:cNvSpPr>
          <p:nvPr/>
        </p:nvSpPr>
        <p:spPr bwMode="auto">
          <a:xfrm>
            <a:off x="1203325" y="112713"/>
            <a:ext cx="1314450" cy="366712"/>
          </a:xfrm>
          <a:prstGeom prst="rect">
            <a:avLst/>
          </a:prstGeom>
          <a:noFill/>
          <a:ln w="9525">
            <a:noFill/>
            <a:miter lim="800000"/>
            <a:headEnd/>
            <a:tailEnd/>
          </a:ln>
        </p:spPr>
        <p:txBody>
          <a:bodyPr wrap="none">
            <a:spAutoFit/>
          </a:bodyPr>
          <a:lstStyle/>
          <a:p>
            <a:pPr algn="l" rtl="0"/>
            <a:r>
              <a:rPr lang="en-US" dirty="0">
                <a:solidFill>
                  <a:srgbClr val="C00000"/>
                </a:solidFill>
              </a:rPr>
              <a:t>slope</a:t>
            </a:r>
            <a:r>
              <a:rPr lang="ar-EG" dirty="0">
                <a:solidFill>
                  <a:srgbClr val="C00000"/>
                </a:solidFill>
              </a:rPr>
              <a:t>الانحدار</a:t>
            </a:r>
            <a:endParaRPr lang="en-US" dirty="0">
              <a:solidFill>
                <a:srgbClr val="C00000"/>
              </a:solidFill>
            </a:endParaRPr>
          </a:p>
        </p:txBody>
      </p:sp>
      <p:sp>
        <p:nvSpPr>
          <p:cNvPr id="14348" name="Rectangle 16"/>
          <p:cNvSpPr>
            <a:spLocks noChangeArrowheads="1"/>
          </p:cNvSpPr>
          <p:nvPr/>
        </p:nvSpPr>
        <p:spPr bwMode="auto">
          <a:xfrm>
            <a:off x="5257800" y="2286000"/>
            <a:ext cx="3733800" cy="2462213"/>
          </a:xfrm>
          <a:prstGeom prst="rect">
            <a:avLst/>
          </a:prstGeom>
          <a:noFill/>
          <a:ln w="9525">
            <a:noFill/>
            <a:miter lim="800000"/>
            <a:headEnd/>
            <a:tailEnd/>
          </a:ln>
        </p:spPr>
        <p:txBody>
          <a:bodyPr anchor="ctr">
            <a:spAutoFit/>
          </a:bodyPr>
          <a:lstStyle/>
          <a:p>
            <a:r>
              <a:rPr lang="ar-SA" sz="2800" u="sng" dirty="0">
                <a:solidFill>
                  <a:srgbClr val="C00000"/>
                </a:solidFill>
                <a:cs typeface="DecoType Thuluth" pitchFamily="2" charset="-78"/>
              </a:rPr>
              <a:t>البادي: (</a:t>
            </a:r>
            <a:r>
              <a:rPr lang="en-US" sz="2800" u="sng" dirty="0">
                <a:solidFill>
                  <a:srgbClr val="C00000"/>
                </a:solidFill>
                <a:cs typeface="DecoType Thuluth" pitchFamily="2" charset="-78"/>
              </a:rPr>
              <a:t>Bull-nose step</a:t>
            </a:r>
            <a:r>
              <a:rPr lang="ar-EG" sz="2800" u="sng" dirty="0">
                <a:solidFill>
                  <a:srgbClr val="C00000"/>
                </a:solidFill>
                <a:cs typeface="DecoType Thuluth" pitchFamily="2" charset="-78"/>
              </a:rPr>
              <a:t>)</a:t>
            </a:r>
            <a:r>
              <a:rPr lang="ar-EG" sz="2400" u="sng" dirty="0">
                <a:solidFill>
                  <a:srgbClr val="C00000"/>
                </a:solidFill>
                <a:cs typeface="DecoType Thuluth" pitchFamily="2" charset="-78"/>
              </a:rPr>
              <a:t> </a:t>
            </a:r>
          </a:p>
          <a:p>
            <a:r>
              <a:rPr lang="ar-SA" b="1" dirty="0"/>
              <a:t>هو عبارة عن أول درجة في السلم </a:t>
            </a:r>
            <a:r>
              <a:rPr lang="ar-SA" b="1" dirty="0" err="1"/>
              <a:t>و</a:t>
            </a:r>
            <a:r>
              <a:rPr lang="ar-SA" b="1" dirty="0"/>
              <a:t> تأخذ أشكال مختلفة من حيث التصميم </a:t>
            </a:r>
            <a:r>
              <a:rPr lang="ar-SA" b="1" dirty="0" err="1"/>
              <a:t>و</a:t>
            </a:r>
            <a:r>
              <a:rPr lang="ar-SA" b="1" dirty="0"/>
              <a:t> تبعا للغرض المعد لأجله السلم </a:t>
            </a:r>
            <a:r>
              <a:rPr lang="ar-SA" b="1" dirty="0" err="1"/>
              <a:t>و</a:t>
            </a:r>
            <a:r>
              <a:rPr lang="ar-SA" b="1" dirty="0"/>
              <a:t> تكون درجة ذات نهاية </a:t>
            </a:r>
            <a:r>
              <a:rPr lang="ar-SA" b="1" dirty="0" err="1"/>
              <a:t>بها</a:t>
            </a:r>
            <a:r>
              <a:rPr lang="ar-SA" b="1" dirty="0"/>
              <a:t> تكور أو كلا من البداية </a:t>
            </a:r>
            <a:r>
              <a:rPr lang="ar-SA" b="1" dirty="0" err="1"/>
              <a:t>و</a:t>
            </a:r>
            <a:r>
              <a:rPr lang="ar-SA" b="1" dirty="0"/>
              <a:t> النهاية </a:t>
            </a:r>
            <a:r>
              <a:rPr lang="ar-SA" b="1" dirty="0" err="1"/>
              <a:t>بها</a:t>
            </a:r>
            <a:r>
              <a:rPr lang="ar-SA" b="1" dirty="0"/>
              <a:t> تكور أو جزء زائد. و تكون في أول درجة أو درجتين من الأسفل. و هذا النوع من السلالم يكون عادة في أسفل درجة.</a:t>
            </a:r>
          </a:p>
        </p:txBody>
      </p:sp>
      <p:pic>
        <p:nvPicPr>
          <p:cNvPr id="14349" name="Picture 17" descr="cg1"/>
          <p:cNvPicPr>
            <a:picLocks noChangeAspect="1" noChangeArrowheads="1"/>
          </p:cNvPicPr>
          <p:nvPr/>
        </p:nvPicPr>
        <p:blipFill>
          <a:blip r:embed="rId3" cstate="print"/>
          <a:srcRect/>
          <a:stretch>
            <a:fillRect/>
          </a:stretch>
        </p:blipFill>
        <p:spPr bwMode="auto">
          <a:xfrm>
            <a:off x="1219200" y="4267200"/>
            <a:ext cx="3200400" cy="2400300"/>
          </a:xfrm>
          <a:prstGeom prst="rect">
            <a:avLst/>
          </a:prstGeom>
          <a:noFill/>
          <a:ln w="9525">
            <a:noFill/>
            <a:miter lim="800000"/>
            <a:headEnd/>
            <a:tailEnd/>
          </a:ln>
        </p:spPr>
      </p:pic>
      <p:pic>
        <p:nvPicPr>
          <p:cNvPr id="14350" name="Picture 18" descr="cg2"/>
          <p:cNvPicPr>
            <a:picLocks noChangeAspect="1" noChangeArrowheads="1"/>
          </p:cNvPicPr>
          <p:nvPr/>
        </p:nvPicPr>
        <p:blipFill>
          <a:blip r:embed="rId4" cstate="print"/>
          <a:srcRect/>
          <a:stretch>
            <a:fillRect/>
          </a:stretch>
        </p:blipFill>
        <p:spPr bwMode="auto">
          <a:xfrm>
            <a:off x="4572000" y="4419600"/>
            <a:ext cx="2971800" cy="2228850"/>
          </a:xfrm>
          <a:prstGeom prst="rect">
            <a:avLst/>
          </a:prstGeom>
          <a:noFill/>
          <a:ln w="9525">
            <a:noFill/>
            <a:miter lim="800000"/>
            <a:headEnd/>
            <a:tailEnd/>
          </a:ln>
        </p:spPr>
      </p:pic>
      <p:sp>
        <p:nvSpPr>
          <p:cNvPr id="14351" name="Text Box 19"/>
          <p:cNvSpPr txBox="1">
            <a:spLocks noChangeArrowheads="1"/>
          </p:cNvSpPr>
          <p:nvPr/>
        </p:nvSpPr>
        <p:spPr bwMode="auto">
          <a:xfrm>
            <a:off x="8001000" y="6172200"/>
            <a:ext cx="984250" cy="366713"/>
          </a:xfrm>
          <a:prstGeom prst="rect">
            <a:avLst/>
          </a:prstGeom>
          <a:noFill/>
          <a:ln w="9525">
            <a:noFill/>
            <a:miter lim="800000"/>
            <a:headEnd/>
            <a:tailEnd/>
          </a:ln>
        </p:spPr>
        <p:txBody>
          <a:bodyPr wrap="none">
            <a:spAutoFit/>
          </a:bodyPr>
          <a:lstStyle/>
          <a:p>
            <a:r>
              <a:rPr lang="ar-EG" dirty="0" err="1">
                <a:solidFill>
                  <a:srgbClr val="C00000"/>
                </a:solidFill>
              </a:rPr>
              <a:t>بادى</a:t>
            </a:r>
            <a:r>
              <a:rPr lang="ar-EG" dirty="0"/>
              <a:t> </a:t>
            </a:r>
            <a:r>
              <a:rPr lang="ar-EG" dirty="0">
                <a:solidFill>
                  <a:srgbClr val="C00000"/>
                </a:solidFill>
              </a:rPr>
              <a:t>السلم</a:t>
            </a:r>
            <a:r>
              <a:rPr lang="ar-EG" dirty="0"/>
              <a:t> </a:t>
            </a:r>
            <a:endParaRPr lang="en-US" dirty="0"/>
          </a:p>
        </p:txBody>
      </p:sp>
      <p:sp>
        <p:nvSpPr>
          <p:cNvPr id="14352" name="Line 20"/>
          <p:cNvSpPr>
            <a:spLocks noChangeShapeType="1"/>
          </p:cNvSpPr>
          <p:nvPr/>
        </p:nvSpPr>
        <p:spPr bwMode="auto">
          <a:xfrm flipH="1">
            <a:off x="5943600" y="6248400"/>
            <a:ext cx="2209800" cy="304800"/>
          </a:xfrm>
          <a:prstGeom prst="line">
            <a:avLst/>
          </a:prstGeom>
          <a:noFill/>
          <a:ln w="19050">
            <a:solidFill>
              <a:schemeClr val="tx1"/>
            </a:solidFill>
            <a:round/>
            <a:headEnd/>
            <a:tailEnd type="triangle" w="med" len="med"/>
          </a:ln>
        </p:spPr>
        <p:txBody>
          <a:bodyPr/>
          <a:lstStyle/>
          <a:p>
            <a:endParaRPr lang="ar-EG"/>
          </a:p>
        </p:txBody>
      </p:sp>
      <p:sp>
        <p:nvSpPr>
          <p:cNvPr id="14353" name="Line 21"/>
          <p:cNvSpPr>
            <a:spLocks noChangeShapeType="1"/>
          </p:cNvSpPr>
          <p:nvPr/>
        </p:nvSpPr>
        <p:spPr bwMode="auto">
          <a:xfrm flipH="1">
            <a:off x="3657600" y="6248400"/>
            <a:ext cx="4495800" cy="228600"/>
          </a:xfrm>
          <a:prstGeom prst="line">
            <a:avLst/>
          </a:prstGeom>
          <a:noFill/>
          <a:ln w="12700">
            <a:solidFill>
              <a:schemeClr val="tx1"/>
            </a:solidFill>
            <a:round/>
            <a:headEnd/>
            <a:tailEnd type="triangle" w="med" len="med"/>
          </a:ln>
        </p:spPr>
        <p:txBody>
          <a:bodyPr/>
          <a:lstStyle/>
          <a:p>
            <a:endParaRPr lang="ar-EG"/>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762000" y="152400"/>
            <a:ext cx="8001000" cy="1016000"/>
          </a:xfrm>
          <a:prstGeom prst="rect">
            <a:avLst/>
          </a:prstGeom>
          <a:noFill/>
          <a:ln w="9525">
            <a:noFill/>
            <a:miter lim="800000"/>
            <a:headEnd/>
            <a:tailEnd/>
          </a:ln>
        </p:spPr>
        <p:txBody>
          <a:bodyPr>
            <a:spAutoFit/>
          </a:bodyPr>
          <a:lstStyle/>
          <a:p>
            <a:pPr algn="ctr"/>
            <a:r>
              <a:rPr lang="ar-EG" sz="2400" dirty="0">
                <a:solidFill>
                  <a:srgbClr val="C00000"/>
                </a:solidFill>
                <a:cs typeface="Bold Italic Art" pitchFamily="2" charset="-78"/>
              </a:rPr>
              <a:t>تصميم السلالم :</a:t>
            </a:r>
          </a:p>
          <a:p>
            <a:r>
              <a:rPr lang="ar-EG" dirty="0"/>
              <a:t>تصميم وتشييد السلالم  بمقاسات مطابقة لحركة </a:t>
            </a:r>
            <a:r>
              <a:rPr lang="ar-EG" dirty="0" err="1"/>
              <a:t>الانسان</a:t>
            </a:r>
            <a:r>
              <a:rPr lang="ar-EG" dirty="0"/>
              <a:t> </a:t>
            </a:r>
            <a:r>
              <a:rPr lang="ar-EG" dirty="0" err="1"/>
              <a:t>العادى</a:t>
            </a:r>
            <a:r>
              <a:rPr lang="ar-EG" dirty="0"/>
              <a:t> </a:t>
            </a:r>
            <a:r>
              <a:rPr lang="ar-EG" dirty="0" err="1"/>
              <a:t>وابعادة</a:t>
            </a:r>
            <a:r>
              <a:rPr lang="ar-EG" dirty="0"/>
              <a:t> كمثل حركة </a:t>
            </a:r>
            <a:r>
              <a:rPr lang="ar-EG" dirty="0" err="1"/>
              <a:t>ارجلة</a:t>
            </a:r>
            <a:r>
              <a:rPr lang="ar-EG" dirty="0"/>
              <a:t> </a:t>
            </a:r>
            <a:r>
              <a:rPr lang="ar-EG" dirty="0" err="1"/>
              <a:t>فى</a:t>
            </a:r>
            <a:r>
              <a:rPr lang="ar-EG" dirty="0"/>
              <a:t> الصعود على السلم </a:t>
            </a:r>
            <a:r>
              <a:rPr lang="ar-EG" dirty="0" err="1"/>
              <a:t>ونزولة</a:t>
            </a:r>
            <a:r>
              <a:rPr lang="ar-EG" dirty="0"/>
              <a:t> ولذلك يجب مراعاة  القواعد الخاصة بذلك للمحافظة على </a:t>
            </a:r>
            <a:r>
              <a:rPr lang="ar-EG" dirty="0" err="1"/>
              <a:t>سلامتة</a:t>
            </a:r>
            <a:r>
              <a:rPr lang="ar-EG" dirty="0"/>
              <a:t> </a:t>
            </a:r>
            <a:r>
              <a:rPr lang="ar-EG" dirty="0" err="1"/>
              <a:t>وامانة</a:t>
            </a:r>
            <a:r>
              <a:rPr lang="ar-EG" dirty="0"/>
              <a:t> من استعمالها .</a:t>
            </a:r>
            <a:endParaRPr lang="en-US" dirty="0"/>
          </a:p>
        </p:txBody>
      </p:sp>
      <p:sp>
        <p:nvSpPr>
          <p:cNvPr id="15363" name="Text Box 5"/>
          <p:cNvSpPr txBox="1">
            <a:spLocks noChangeArrowheads="1"/>
          </p:cNvSpPr>
          <p:nvPr/>
        </p:nvSpPr>
        <p:spPr bwMode="auto">
          <a:xfrm>
            <a:off x="2819400" y="1270000"/>
            <a:ext cx="5414963" cy="1647825"/>
          </a:xfrm>
          <a:prstGeom prst="rect">
            <a:avLst/>
          </a:prstGeom>
          <a:noFill/>
          <a:ln w="9525">
            <a:noFill/>
            <a:miter lim="800000"/>
            <a:headEnd/>
            <a:tailEnd/>
          </a:ln>
        </p:spPr>
        <p:txBody>
          <a:bodyPr wrap="none">
            <a:spAutoFit/>
          </a:bodyPr>
          <a:lstStyle/>
          <a:p>
            <a:r>
              <a:rPr lang="ar-EG" sz="2000"/>
              <a:t>قوانين السلم الداخلية :</a:t>
            </a:r>
          </a:p>
          <a:p>
            <a:r>
              <a:rPr lang="ar-EG"/>
              <a:t>1- قائمة + نائمة =40 الى 45 سم.</a:t>
            </a:r>
          </a:p>
          <a:p>
            <a:r>
              <a:rPr lang="ar-EG"/>
              <a:t>2- قائمة * نائمة = 400 الى 450 سم.</a:t>
            </a:r>
          </a:p>
          <a:p>
            <a:r>
              <a:rPr lang="ar-EG"/>
              <a:t>3- </a:t>
            </a:r>
            <a:r>
              <a:rPr lang="ar-EG" sz="2800">
                <a:solidFill>
                  <a:schemeClr val="hlink"/>
                </a:solidFill>
              </a:rPr>
              <a:t>2(قائمة)+نائمة = 60 الى 63 سم</a:t>
            </a:r>
            <a:r>
              <a:rPr lang="ar-EG"/>
              <a:t> </a:t>
            </a:r>
          </a:p>
          <a:p>
            <a:r>
              <a:rPr lang="ar-EG"/>
              <a:t>ويعتبر القانون الاخير من اكثر قوانين السلالم استعمالا فى تشييد المبانى .</a:t>
            </a:r>
            <a:endParaRPr lang="en-US"/>
          </a:p>
        </p:txBody>
      </p:sp>
      <p:sp>
        <p:nvSpPr>
          <p:cNvPr id="15364" name="Text Box 6"/>
          <p:cNvSpPr txBox="1">
            <a:spLocks noChangeArrowheads="1"/>
          </p:cNvSpPr>
          <p:nvPr/>
        </p:nvSpPr>
        <p:spPr bwMode="auto">
          <a:xfrm>
            <a:off x="1828800" y="3124200"/>
            <a:ext cx="6340475" cy="3305175"/>
          </a:xfrm>
          <a:prstGeom prst="rect">
            <a:avLst/>
          </a:prstGeom>
          <a:noFill/>
          <a:ln w="9525">
            <a:solidFill>
              <a:schemeClr val="bg1"/>
            </a:solidFill>
            <a:miter lim="800000"/>
            <a:headEnd/>
            <a:tailEnd/>
          </a:ln>
        </p:spPr>
        <p:txBody>
          <a:bodyPr>
            <a:spAutoFit/>
          </a:bodyPr>
          <a:lstStyle/>
          <a:p>
            <a:r>
              <a:rPr lang="ar-EG" sz="2000"/>
              <a:t>قوانين السلالم الخارجية :</a:t>
            </a:r>
          </a:p>
          <a:p>
            <a:r>
              <a:rPr lang="ar-EG"/>
              <a:t>السلالم الخارجية عموما ليست مرتفعة كمثل السلالم الداخلية  حيث رغبة  الناس فى استعمال قائمة اقل ارتفاعا  ونائمة اعرض قليلا  من السلالم الداخلية نظرا لوجود حالات بعض العوائق الخارجية كمثل المطراو الثلج  او الثليج او العواصف او خلافة .لذا عمل السلالم الخارجية بقوائم اقل ونوائم اعرض لتعطى الامن والامان والسلامة للناس عند استعمالها .</a:t>
            </a:r>
          </a:p>
          <a:p>
            <a:r>
              <a:rPr lang="ar-EG"/>
              <a:t>واول من طبق القانون الاتى هو توماس شيرش فى كتاب الحدائق للناس(</a:t>
            </a:r>
            <a:r>
              <a:rPr lang="en-US"/>
              <a:t>garden for people</a:t>
            </a:r>
            <a:r>
              <a:rPr lang="ar-EG"/>
              <a:t>) عند تشييدة  السلالم الخارجية فى الحدائق والمتنزهات وماشابة ذلك :</a:t>
            </a:r>
          </a:p>
          <a:p>
            <a:r>
              <a:rPr lang="ar-EG" sz="2800">
                <a:solidFill>
                  <a:schemeClr val="hlink"/>
                </a:solidFill>
              </a:rPr>
              <a:t>2 قائمة + نائمة = 65 سم .</a:t>
            </a:r>
          </a:p>
          <a:p>
            <a:r>
              <a:rPr lang="ar-EG"/>
              <a:t>وعلى ذلك اذا اختير 15 سم لمقاس قائمة درجة فى سلالم خارجية فبتطبيق القانون المذكور عليها فانة يعطى 35 سم نائمة . </a:t>
            </a: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2"/>
          <p:cNvPicPr>
            <a:picLocks noChangeAspect="1" noChangeArrowheads="1"/>
          </p:cNvPicPr>
          <p:nvPr/>
        </p:nvPicPr>
        <p:blipFill>
          <a:blip r:embed="rId2" cstate="print"/>
          <a:srcRect/>
          <a:stretch>
            <a:fillRect/>
          </a:stretch>
        </p:blipFill>
        <p:spPr bwMode="auto">
          <a:xfrm>
            <a:off x="0" y="304800"/>
            <a:ext cx="8991600" cy="62484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5"/>
          <p:cNvSpPr txBox="1">
            <a:spLocks noChangeArrowheads="1"/>
          </p:cNvSpPr>
          <p:nvPr/>
        </p:nvSpPr>
        <p:spPr bwMode="auto">
          <a:xfrm>
            <a:off x="6029325" y="228600"/>
            <a:ext cx="2817813" cy="1570038"/>
          </a:xfrm>
          <a:prstGeom prst="rect">
            <a:avLst/>
          </a:prstGeom>
          <a:noFill/>
          <a:ln w="9525">
            <a:noFill/>
            <a:miter lim="800000"/>
            <a:headEnd/>
            <a:tailEnd/>
          </a:ln>
        </p:spPr>
        <p:txBody>
          <a:bodyPr wrap="none">
            <a:spAutoFit/>
          </a:bodyPr>
          <a:lstStyle/>
          <a:p>
            <a:r>
              <a:rPr lang="ar-EG" sz="2400"/>
              <a:t>يوجد تصنيفات للسلالم </a:t>
            </a:r>
          </a:p>
          <a:p>
            <a:endParaRPr lang="ar-EG" sz="2400"/>
          </a:p>
          <a:p>
            <a:r>
              <a:rPr lang="ar-EG" sz="2400"/>
              <a:t>اولا : سلالم نقالى </a:t>
            </a:r>
            <a:r>
              <a:rPr lang="en-US" sz="2400"/>
              <a:t>ladder</a:t>
            </a:r>
            <a:endParaRPr lang="ar-EG" sz="2400"/>
          </a:p>
          <a:p>
            <a:r>
              <a:rPr lang="ar-EG" sz="2400"/>
              <a:t>:</a:t>
            </a:r>
            <a:endParaRPr lang="en-US" sz="2400"/>
          </a:p>
        </p:txBody>
      </p:sp>
      <p:sp>
        <p:nvSpPr>
          <p:cNvPr id="17411" name="Text Box 6"/>
          <p:cNvSpPr txBox="1">
            <a:spLocks noChangeArrowheads="1"/>
          </p:cNvSpPr>
          <p:nvPr/>
        </p:nvSpPr>
        <p:spPr bwMode="auto">
          <a:xfrm>
            <a:off x="4098925" y="1600200"/>
            <a:ext cx="5045075" cy="1920875"/>
          </a:xfrm>
          <a:prstGeom prst="rect">
            <a:avLst/>
          </a:prstGeom>
          <a:noFill/>
          <a:ln w="9525">
            <a:noFill/>
            <a:miter lim="800000"/>
            <a:headEnd/>
            <a:tailEnd/>
          </a:ln>
        </p:spPr>
        <p:txBody>
          <a:bodyPr>
            <a:spAutoFit/>
          </a:bodyPr>
          <a:lstStyle/>
          <a:p>
            <a:r>
              <a:rPr lang="ar-EG" sz="2000"/>
              <a:t>ومن امثلتها السلالم الخشبية او المعدنية النقالة الموجودة فى المساكن او سلم القطة (</a:t>
            </a:r>
            <a:r>
              <a:rPr lang="en-US" sz="2000"/>
              <a:t>cat ladder</a:t>
            </a:r>
            <a:r>
              <a:rPr lang="ar-EG" sz="2000"/>
              <a:t>) كالذى يعمل فى حجرات التفتيش بالمجارى العامة او للصعود لاسطح المساكن لغرض صيانتها  وتعمل اما من اسياخ قطر </a:t>
            </a:r>
            <a:r>
              <a:rPr lang="en-US" sz="2000"/>
              <a:t>5/8</a:t>
            </a:r>
            <a:r>
              <a:rPr lang="ar-EG" sz="2000"/>
              <a:t> بوصة تركب بين فخذين من خوص الحديد او تركب فى الحائط مباشرة .</a:t>
            </a:r>
            <a:endParaRPr lang="en-US" sz="2000"/>
          </a:p>
        </p:txBody>
      </p:sp>
      <p:pic>
        <p:nvPicPr>
          <p:cNvPr id="17412" name="Picture 7" descr="untitled"/>
          <p:cNvPicPr>
            <a:picLocks noChangeAspect="1" noChangeArrowheads="1"/>
          </p:cNvPicPr>
          <p:nvPr/>
        </p:nvPicPr>
        <p:blipFill>
          <a:blip r:embed="rId2" cstate="print"/>
          <a:srcRect/>
          <a:stretch>
            <a:fillRect/>
          </a:stretch>
        </p:blipFill>
        <p:spPr bwMode="auto">
          <a:xfrm>
            <a:off x="2659063" y="228600"/>
            <a:ext cx="1087437" cy="3962400"/>
          </a:xfrm>
          <a:prstGeom prst="rect">
            <a:avLst/>
          </a:prstGeom>
          <a:noFill/>
          <a:ln w="9525">
            <a:noFill/>
            <a:miter lim="800000"/>
            <a:headEnd/>
            <a:tailEnd/>
          </a:ln>
        </p:spPr>
      </p:pic>
      <p:pic>
        <p:nvPicPr>
          <p:cNvPr id="17413" name="Picture 8" descr="rtg"/>
          <p:cNvPicPr>
            <a:picLocks noChangeAspect="1" noChangeArrowheads="1"/>
          </p:cNvPicPr>
          <p:nvPr/>
        </p:nvPicPr>
        <p:blipFill>
          <a:blip r:embed="rId3" cstate="print"/>
          <a:srcRect/>
          <a:stretch>
            <a:fillRect/>
          </a:stretch>
        </p:blipFill>
        <p:spPr bwMode="auto">
          <a:xfrm>
            <a:off x="196850" y="228600"/>
            <a:ext cx="2387600" cy="3962400"/>
          </a:xfrm>
          <a:prstGeom prst="rect">
            <a:avLst/>
          </a:prstGeom>
          <a:noFill/>
          <a:ln w="9525">
            <a:noFill/>
            <a:miter lim="800000"/>
            <a:headEnd/>
            <a:tailEnd/>
          </a:ln>
        </p:spPr>
      </p:pic>
      <p:sp>
        <p:nvSpPr>
          <p:cNvPr id="17414" name="Rectangle 9"/>
          <p:cNvSpPr>
            <a:spLocks noChangeArrowheads="1"/>
          </p:cNvSpPr>
          <p:nvPr/>
        </p:nvSpPr>
        <p:spPr bwMode="auto">
          <a:xfrm>
            <a:off x="381000" y="4724400"/>
            <a:ext cx="3125788" cy="396875"/>
          </a:xfrm>
          <a:prstGeom prst="rect">
            <a:avLst/>
          </a:prstGeom>
          <a:noFill/>
          <a:ln w="9525">
            <a:noFill/>
            <a:miter lim="800000"/>
            <a:headEnd/>
            <a:tailEnd/>
          </a:ln>
        </p:spPr>
        <p:txBody>
          <a:bodyPr wrap="none">
            <a:spAutoFit/>
          </a:bodyPr>
          <a:lstStyle/>
          <a:p>
            <a:r>
              <a:rPr lang="ar-EG" sz="2000"/>
              <a:t>سلالم نقالى </a:t>
            </a:r>
            <a:r>
              <a:rPr lang="en-US" sz="2000"/>
              <a:t>ladder </a:t>
            </a:r>
            <a:r>
              <a:rPr lang="ar-EG" sz="2000"/>
              <a:t> (</a:t>
            </a:r>
            <a:r>
              <a:rPr lang="en-US" sz="2000"/>
              <a:t>cat laddr</a:t>
            </a:r>
            <a:r>
              <a:rPr lang="ar-EG" sz="2000"/>
              <a:t>)</a:t>
            </a:r>
            <a:endParaRPr lang="en-US" sz="2000"/>
          </a:p>
        </p:txBody>
      </p:sp>
      <p:pic>
        <p:nvPicPr>
          <p:cNvPr id="17415" name="Picture 10" descr="ships"/>
          <p:cNvPicPr>
            <a:picLocks noChangeAspect="1" noChangeArrowheads="1"/>
          </p:cNvPicPr>
          <p:nvPr/>
        </p:nvPicPr>
        <p:blipFill>
          <a:blip r:embed="rId4" cstate="print"/>
          <a:srcRect/>
          <a:stretch>
            <a:fillRect/>
          </a:stretch>
        </p:blipFill>
        <p:spPr bwMode="auto">
          <a:xfrm>
            <a:off x="3733800" y="3886200"/>
            <a:ext cx="2684463" cy="2690813"/>
          </a:xfrm>
          <a:prstGeom prst="rect">
            <a:avLst/>
          </a:prstGeom>
          <a:noFill/>
          <a:ln w="9525">
            <a:noFill/>
            <a:miter lim="800000"/>
            <a:headEnd/>
            <a:tailEnd/>
          </a:ln>
        </p:spPr>
      </p:pic>
      <p:pic>
        <p:nvPicPr>
          <p:cNvPr id="17416" name="Picture 11" descr="ladder"/>
          <p:cNvPicPr>
            <a:picLocks noChangeAspect="1" noChangeArrowheads="1"/>
          </p:cNvPicPr>
          <p:nvPr/>
        </p:nvPicPr>
        <p:blipFill>
          <a:blip r:embed="rId5" cstate="print"/>
          <a:srcRect/>
          <a:stretch>
            <a:fillRect/>
          </a:stretch>
        </p:blipFill>
        <p:spPr bwMode="auto">
          <a:xfrm>
            <a:off x="6553200" y="3581400"/>
            <a:ext cx="2400300" cy="295275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4343400" y="228600"/>
            <a:ext cx="4554538" cy="519113"/>
          </a:xfrm>
          <a:prstGeom prst="rect">
            <a:avLst/>
          </a:prstGeom>
          <a:noFill/>
          <a:ln w="9525">
            <a:noFill/>
            <a:miter lim="800000"/>
            <a:headEnd/>
            <a:tailEnd/>
          </a:ln>
        </p:spPr>
        <p:txBody>
          <a:bodyPr wrap="none">
            <a:spAutoFit/>
          </a:bodyPr>
          <a:lstStyle/>
          <a:p>
            <a:r>
              <a:rPr lang="ar-EG" sz="2800"/>
              <a:t>ثانيا : سلالم بحارى (</a:t>
            </a:r>
            <a:r>
              <a:rPr lang="en-US" sz="2800"/>
              <a:t>step ladder</a:t>
            </a:r>
            <a:r>
              <a:rPr lang="ar-EG" sz="2800"/>
              <a:t>):</a:t>
            </a:r>
            <a:endParaRPr lang="en-US" sz="2800"/>
          </a:p>
        </p:txBody>
      </p:sp>
      <p:sp>
        <p:nvSpPr>
          <p:cNvPr id="18435" name="Text Box 5"/>
          <p:cNvSpPr txBox="1">
            <a:spLocks noChangeArrowheads="1"/>
          </p:cNvSpPr>
          <p:nvPr/>
        </p:nvSpPr>
        <p:spPr bwMode="auto">
          <a:xfrm>
            <a:off x="3962400" y="762000"/>
            <a:ext cx="4968875" cy="1006475"/>
          </a:xfrm>
          <a:prstGeom prst="rect">
            <a:avLst/>
          </a:prstGeom>
          <a:noFill/>
          <a:ln w="9525">
            <a:noFill/>
            <a:miter lim="800000"/>
            <a:headEnd/>
            <a:tailEnd/>
          </a:ln>
        </p:spPr>
        <p:txBody>
          <a:bodyPr>
            <a:spAutoFit/>
          </a:bodyPr>
          <a:lstStyle/>
          <a:p>
            <a:r>
              <a:rPr lang="ar-EG" sz="2000"/>
              <a:t>ومن امثلتة السلالم المشيدة فى السفن او لنزول الركاب من الطائرات وتعمل هذة السلالم غالبا من المعدن الغير قابل للصدا .</a:t>
            </a:r>
            <a:endParaRPr lang="en-US" sz="2000"/>
          </a:p>
        </p:txBody>
      </p:sp>
      <p:pic>
        <p:nvPicPr>
          <p:cNvPr id="18436" name="Picture 6" descr="5"/>
          <p:cNvPicPr>
            <a:picLocks noChangeAspect="1" noChangeArrowheads="1"/>
          </p:cNvPicPr>
          <p:nvPr/>
        </p:nvPicPr>
        <p:blipFill>
          <a:blip r:embed="rId2" cstate="print"/>
          <a:srcRect/>
          <a:stretch>
            <a:fillRect/>
          </a:stretch>
        </p:blipFill>
        <p:spPr bwMode="auto">
          <a:xfrm>
            <a:off x="228600" y="152400"/>
            <a:ext cx="3783013" cy="4419600"/>
          </a:xfrm>
          <a:prstGeom prst="rect">
            <a:avLst/>
          </a:prstGeom>
          <a:noFill/>
          <a:ln w="9525">
            <a:noFill/>
            <a:miter lim="800000"/>
            <a:headEnd/>
            <a:tailEnd/>
          </a:ln>
        </p:spPr>
      </p:pic>
      <p:sp>
        <p:nvSpPr>
          <p:cNvPr id="18437" name="Text Box 7"/>
          <p:cNvSpPr txBox="1">
            <a:spLocks noChangeArrowheads="1"/>
          </p:cNvSpPr>
          <p:nvPr/>
        </p:nvSpPr>
        <p:spPr bwMode="auto">
          <a:xfrm>
            <a:off x="3962400" y="1905000"/>
            <a:ext cx="4940300" cy="823913"/>
          </a:xfrm>
          <a:prstGeom prst="rect">
            <a:avLst/>
          </a:prstGeom>
          <a:noFill/>
          <a:ln w="9525">
            <a:noFill/>
            <a:miter lim="800000"/>
            <a:headEnd/>
            <a:tailEnd/>
          </a:ln>
        </p:spPr>
        <p:txBody>
          <a:bodyPr wrap="none">
            <a:spAutoFit/>
          </a:bodyPr>
          <a:lstStyle/>
          <a:p>
            <a:r>
              <a:rPr lang="ar-EG" sz="2800"/>
              <a:t>ثالثا :سلالم داخلية (</a:t>
            </a:r>
            <a:r>
              <a:rPr lang="en-US" sz="2800"/>
              <a:t>interior stairs</a:t>
            </a:r>
            <a:r>
              <a:rPr lang="ar-EG" sz="2800"/>
              <a:t>):</a:t>
            </a:r>
          </a:p>
          <a:p>
            <a:r>
              <a:rPr lang="ar-EG" sz="2000"/>
              <a:t>وتتكون من سلالم داخلية عادية او سلالم متحركة ميكانيكية .</a:t>
            </a:r>
            <a:endParaRPr lang="en-US" sz="2000"/>
          </a:p>
        </p:txBody>
      </p:sp>
      <p:sp>
        <p:nvSpPr>
          <p:cNvPr id="18438" name="Text Box 8"/>
          <p:cNvSpPr txBox="1">
            <a:spLocks noChangeArrowheads="1"/>
          </p:cNvSpPr>
          <p:nvPr/>
        </p:nvSpPr>
        <p:spPr bwMode="auto">
          <a:xfrm>
            <a:off x="4038600" y="2819400"/>
            <a:ext cx="4740275" cy="1371600"/>
          </a:xfrm>
          <a:prstGeom prst="rect">
            <a:avLst/>
          </a:prstGeom>
          <a:noFill/>
          <a:ln w="9525">
            <a:noFill/>
            <a:miter lim="800000"/>
            <a:headEnd/>
            <a:tailEnd/>
          </a:ln>
        </p:spPr>
        <p:txBody>
          <a:bodyPr>
            <a:spAutoFit/>
          </a:bodyPr>
          <a:lstStyle/>
          <a:p>
            <a:r>
              <a:rPr lang="ar-EG" sz="2400"/>
              <a:t>السلالم الداخلية العادية :</a:t>
            </a:r>
          </a:p>
          <a:p>
            <a:r>
              <a:rPr lang="ar-EG" sz="2000"/>
              <a:t>اما السلالم العادية والمستعملة فى المساكن والمبانى العامة فيوجد لها مسارات رئيسية فى اتجاهاتها وذلك لكل نوع من الانواع التالية :</a:t>
            </a:r>
            <a:endParaRPr lang="en-US" sz="2000"/>
          </a:p>
        </p:txBody>
      </p:sp>
      <p:sp>
        <p:nvSpPr>
          <p:cNvPr id="18439" name="Text Box 9"/>
          <p:cNvSpPr txBox="1">
            <a:spLocks noChangeArrowheads="1"/>
          </p:cNvSpPr>
          <p:nvPr/>
        </p:nvSpPr>
        <p:spPr bwMode="auto">
          <a:xfrm>
            <a:off x="3863975" y="4191000"/>
            <a:ext cx="5280025" cy="396875"/>
          </a:xfrm>
          <a:prstGeom prst="rect">
            <a:avLst/>
          </a:prstGeom>
          <a:noFill/>
          <a:ln w="9525">
            <a:noFill/>
            <a:miter lim="800000"/>
            <a:headEnd/>
            <a:tailEnd/>
          </a:ln>
        </p:spPr>
        <p:txBody>
          <a:bodyPr wrap="none">
            <a:spAutoFit/>
          </a:bodyPr>
          <a:lstStyle/>
          <a:p>
            <a:pPr marL="342900" indent="-342900">
              <a:buFontTx/>
              <a:buAutoNum type="arabic1Minus"/>
            </a:pPr>
            <a:r>
              <a:rPr lang="ar-EG" sz="2000"/>
              <a:t>السلالم ذات النوائم المتوازية (</a:t>
            </a:r>
            <a:r>
              <a:rPr lang="en-US" sz="2000"/>
              <a:t>parallel treads</a:t>
            </a:r>
            <a:r>
              <a:rPr lang="ar-EG" sz="2000"/>
              <a:t>) وتشمل:</a:t>
            </a:r>
            <a:endParaRPr lang="en-US" sz="2000"/>
          </a:p>
        </p:txBody>
      </p:sp>
      <p:sp>
        <p:nvSpPr>
          <p:cNvPr id="18440" name="Text Box 10"/>
          <p:cNvSpPr txBox="1">
            <a:spLocks noChangeArrowheads="1"/>
          </p:cNvSpPr>
          <p:nvPr/>
        </p:nvSpPr>
        <p:spPr bwMode="auto">
          <a:xfrm>
            <a:off x="5867400" y="4572000"/>
            <a:ext cx="2894013" cy="1616075"/>
          </a:xfrm>
          <a:prstGeom prst="rect">
            <a:avLst/>
          </a:prstGeom>
          <a:noFill/>
          <a:ln w="9525">
            <a:noFill/>
            <a:miter lim="800000"/>
            <a:headEnd/>
            <a:tailEnd/>
          </a:ln>
        </p:spPr>
        <p:txBody>
          <a:bodyPr wrap="none">
            <a:spAutoFit/>
          </a:bodyPr>
          <a:lstStyle/>
          <a:p>
            <a:r>
              <a:rPr lang="ar-EG" sz="2000"/>
              <a:t>1- سلالم اتجاة واحد .</a:t>
            </a:r>
          </a:p>
          <a:p>
            <a:r>
              <a:rPr lang="ar-EG" sz="2000"/>
              <a:t>2- سلالم تلف ربع اتجاة .</a:t>
            </a:r>
          </a:p>
          <a:p>
            <a:r>
              <a:rPr lang="ar-EG" sz="2000"/>
              <a:t>3- سلالم تلف نصف اتجاة .</a:t>
            </a:r>
          </a:p>
          <a:p>
            <a:r>
              <a:rPr lang="ar-EG" sz="2000"/>
              <a:t>4- سلالم تلف ثلاثة ارباع  اتجاة .</a:t>
            </a:r>
          </a:p>
          <a:p>
            <a:r>
              <a:rPr lang="ar-EG" sz="2000"/>
              <a:t>5- سلالم ذات الطابع الخاص .</a:t>
            </a:r>
            <a:endParaRPr lang="en-US" sz="2000"/>
          </a:p>
        </p:txBody>
      </p:sp>
      <p:sp>
        <p:nvSpPr>
          <p:cNvPr id="18441" name="Text Box 11"/>
          <p:cNvSpPr txBox="1">
            <a:spLocks noChangeArrowheads="1"/>
          </p:cNvSpPr>
          <p:nvPr/>
        </p:nvSpPr>
        <p:spPr bwMode="auto">
          <a:xfrm>
            <a:off x="4165600" y="6183313"/>
            <a:ext cx="4613275" cy="396875"/>
          </a:xfrm>
          <a:prstGeom prst="rect">
            <a:avLst/>
          </a:prstGeom>
          <a:noFill/>
          <a:ln w="9525">
            <a:noFill/>
            <a:miter lim="800000"/>
            <a:headEnd/>
            <a:tailEnd/>
          </a:ln>
        </p:spPr>
        <p:txBody>
          <a:bodyPr wrap="none">
            <a:spAutoFit/>
          </a:bodyPr>
          <a:lstStyle/>
          <a:p>
            <a:r>
              <a:rPr lang="ar-EG" sz="2000"/>
              <a:t>ب- السلالم الهندسية ذات النوائم المروحية (</a:t>
            </a:r>
            <a:r>
              <a:rPr lang="en-US" sz="2000"/>
              <a:t>winders</a:t>
            </a:r>
            <a:r>
              <a:rPr lang="ar-EG" sz="2000"/>
              <a:t>)</a:t>
            </a:r>
            <a:endParaRPr lang="en-US" sz="20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ChangeArrowheads="1"/>
          </p:cNvSpPr>
          <p:nvPr/>
        </p:nvSpPr>
        <p:spPr bwMode="auto">
          <a:xfrm>
            <a:off x="914400" y="228600"/>
            <a:ext cx="7197725" cy="519113"/>
          </a:xfrm>
          <a:prstGeom prst="rect">
            <a:avLst/>
          </a:prstGeom>
          <a:noFill/>
          <a:ln w="9525">
            <a:noFill/>
            <a:miter lim="800000"/>
            <a:headEnd/>
            <a:tailEnd/>
          </a:ln>
        </p:spPr>
        <p:txBody>
          <a:bodyPr wrap="none">
            <a:spAutoFit/>
          </a:bodyPr>
          <a:lstStyle/>
          <a:p>
            <a:pPr marL="342900" indent="-342900" algn="ctr">
              <a:buFontTx/>
              <a:buAutoNum type="arabic1Minus"/>
            </a:pPr>
            <a:r>
              <a:rPr lang="ar-EG" sz="2800"/>
              <a:t>السلالم ذات النوائم المتوازية (</a:t>
            </a:r>
            <a:r>
              <a:rPr lang="en-US" sz="2800"/>
              <a:t>parallel treads</a:t>
            </a:r>
            <a:r>
              <a:rPr lang="ar-EG" sz="2800"/>
              <a:t>) وتشمل:</a:t>
            </a:r>
            <a:endParaRPr lang="en-US" sz="2800"/>
          </a:p>
        </p:txBody>
      </p:sp>
      <p:sp>
        <p:nvSpPr>
          <p:cNvPr id="19459" name="Rectangle 5"/>
          <p:cNvSpPr>
            <a:spLocks noChangeArrowheads="1"/>
          </p:cNvSpPr>
          <p:nvPr/>
        </p:nvSpPr>
        <p:spPr bwMode="auto">
          <a:xfrm>
            <a:off x="6477000" y="685800"/>
            <a:ext cx="2262188" cy="457200"/>
          </a:xfrm>
          <a:prstGeom prst="rect">
            <a:avLst/>
          </a:prstGeom>
          <a:noFill/>
          <a:ln w="9525">
            <a:noFill/>
            <a:miter lim="800000"/>
            <a:headEnd/>
            <a:tailEnd/>
          </a:ln>
        </p:spPr>
        <p:txBody>
          <a:bodyPr wrap="none">
            <a:spAutoFit/>
          </a:bodyPr>
          <a:lstStyle/>
          <a:p>
            <a:r>
              <a:rPr lang="ar-EG" sz="2400"/>
              <a:t>1- سلالم اتجاة واحد</a:t>
            </a:r>
            <a:r>
              <a:rPr lang="ar-EG"/>
              <a:t> .</a:t>
            </a:r>
            <a:endParaRPr lang="en-US"/>
          </a:p>
        </p:txBody>
      </p:sp>
      <p:sp>
        <p:nvSpPr>
          <p:cNvPr id="19460" name="Text Box 6"/>
          <p:cNvSpPr txBox="1">
            <a:spLocks noChangeArrowheads="1"/>
          </p:cNvSpPr>
          <p:nvPr/>
        </p:nvSpPr>
        <p:spPr bwMode="auto">
          <a:xfrm>
            <a:off x="2971800" y="1143000"/>
            <a:ext cx="5883275" cy="915988"/>
          </a:xfrm>
          <a:prstGeom prst="rect">
            <a:avLst/>
          </a:prstGeom>
          <a:noFill/>
          <a:ln w="9525">
            <a:noFill/>
            <a:miter lim="800000"/>
            <a:headEnd/>
            <a:tailEnd/>
          </a:ln>
        </p:spPr>
        <p:txBody>
          <a:bodyPr>
            <a:spAutoFit/>
          </a:bodyPr>
          <a:lstStyle/>
          <a:p>
            <a:r>
              <a:rPr lang="ar-EG"/>
              <a:t>ترتفع من دور الى دور اخر فى اتجاة واحد سواء كانت لها صدفة وسطية او بدونها . وفى بعض الحالات تسمى سلالم الكشك نظرا لاستعمالها عبر التاريخ فى ذلك .</a:t>
            </a:r>
            <a:endParaRPr lang="en-US"/>
          </a:p>
        </p:txBody>
      </p:sp>
      <p:pic>
        <p:nvPicPr>
          <p:cNvPr id="19461" name="Picture 7" descr="er"/>
          <p:cNvPicPr>
            <a:picLocks noChangeAspect="1" noChangeArrowheads="1"/>
          </p:cNvPicPr>
          <p:nvPr/>
        </p:nvPicPr>
        <p:blipFill>
          <a:blip r:embed="rId2" cstate="print"/>
          <a:srcRect/>
          <a:stretch>
            <a:fillRect/>
          </a:stretch>
        </p:blipFill>
        <p:spPr bwMode="auto">
          <a:xfrm>
            <a:off x="152400" y="838200"/>
            <a:ext cx="3001963" cy="5791200"/>
          </a:xfrm>
          <a:prstGeom prst="rect">
            <a:avLst/>
          </a:prstGeom>
          <a:noFill/>
          <a:ln w="9525">
            <a:noFill/>
            <a:miter lim="800000"/>
            <a:headEnd/>
            <a:tailEnd/>
          </a:ln>
        </p:spPr>
      </p:pic>
      <p:pic>
        <p:nvPicPr>
          <p:cNvPr id="19462" name="Picture 8" descr="stairs03"/>
          <p:cNvPicPr>
            <a:picLocks noChangeAspect="1" noChangeArrowheads="1"/>
          </p:cNvPicPr>
          <p:nvPr/>
        </p:nvPicPr>
        <p:blipFill>
          <a:blip r:embed="rId3" cstate="print"/>
          <a:srcRect/>
          <a:stretch>
            <a:fillRect/>
          </a:stretch>
        </p:blipFill>
        <p:spPr bwMode="auto">
          <a:xfrm>
            <a:off x="3581400" y="1905000"/>
            <a:ext cx="2695575" cy="1828800"/>
          </a:xfrm>
          <a:prstGeom prst="rect">
            <a:avLst/>
          </a:prstGeom>
          <a:noFill/>
          <a:ln w="9525">
            <a:noFill/>
            <a:miter lim="800000"/>
            <a:headEnd/>
            <a:tailEnd/>
          </a:ln>
        </p:spPr>
      </p:pic>
      <p:pic>
        <p:nvPicPr>
          <p:cNvPr id="19463" name="Picture 9" descr="image044"/>
          <p:cNvPicPr>
            <a:picLocks noChangeAspect="1" noChangeArrowheads="1"/>
          </p:cNvPicPr>
          <p:nvPr/>
        </p:nvPicPr>
        <p:blipFill>
          <a:blip r:embed="rId4" cstate="print"/>
          <a:srcRect/>
          <a:stretch>
            <a:fillRect/>
          </a:stretch>
        </p:blipFill>
        <p:spPr bwMode="auto">
          <a:xfrm>
            <a:off x="3657600" y="3810000"/>
            <a:ext cx="1919288" cy="2819400"/>
          </a:xfrm>
          <a:prstGeom prst="rect">
            <a:avLst/>
          </a:prstGeom>
          <a:noFill/>
          <a:ln w="9525">
            <a:noFill/>
            <a:miter lim="800000"/>
            <a:headEnd/>
            <a:tailEnd/>
          </a:ln>
        </p:spPr>
      </p:pic>
      <p:pic>
        <p:nvPicPr>
          <p:cNvPr id="19464" name="Picture 10" descr="DAConstruction-stairs"/>
          <p:cNvPicPr>
            <a:picLocks noChangeAspect="1" noChangeArrowheads="1"/>
          </p:cNvPicPr>
          <p:nvPr/>
        </p:nvPicPr>
        <p:blipFill>
          <a:blip r:embed="rId5" cstate="print"/>
          <a:srcRect/>
          <a:stretch>
            <a:fillRect/>
          </a:stretch>
        </p:blipFill>
        <p:spPr bwMode="auto">
          <a:xfrm>
            <a:off x="5867400" y="2743200"/>
            <a:ext cx="2857500" cy="3019425"/>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8518525" y="265113"/>
            <a:ext cx="184150" cy="366712"/>
          </a:xfrm>
          <a:prstGeom prst="rect">
            <a:avLst/>
          </a:prstGeom>
          <a:noFill/>
          <a:ln w="9525">
            <a:noFill/>
            <a:miter lim="800000"/>
            <a:headEnd/>
            <a:tailEnd/>
          </a:ln>
        </p:spPr>
        <p:txBody>
          <a:bodyPr wrap="none">
            <a:spAutoFit/>
          </a:bodyPr>
          <a:lstStyle/>
          <a:p>
            <a:endParaRPr lang="en-US"/>
          </a:p>
        </p:txBody>
      </p:sp>
      <p:sp>
        <p:nvSpPr>
          <p:cNvPr id="20483" name="Rectangle 5"/>
          <p:cNvSpPr>
            <a:spLocks noChangeArrowheads="1"/>
          </p:cNvSpPr>
          <p:nvPr/>
        </p:nvSpPr>
        <p:spPr bwMode="auto">
          <a:xfrm>
            <a:off x="5943600" y="0"/>
            <a:ext cx="2665413" cy="457200"/>
          </a:xfrm>
          <a:prstGeom prst="rect">
            <a:avLst/>
          </a:prstGeom>
          <a:noFill/>
          <a:ln w="9525">
            <a:noFill/>
            <a:miter lim="800000"/>
            <a:headEnd/>
            <a:tailEnd/>
          </a:ln>
        </p:spPr>
        <p:txBody>
          <a:bodyPr wrap="none">
            <a:spAutoFit/>
          </a:bodyPr>
          <a:lstStyle/>
          <a:p>
            <a:r>
              <a:rPr lang="ar-EG" sz="2400"/>
              <a:t>2- سلالم تلف ربع اتجاة .</a:t>
            </a:r>
            <a:endParaRPr lang="en-US" sz="2400"/>
          </a:p>
        </p:txBody>
      </p:sp>
      <p:sp>
        <p:nvSpPr>
          <p:cNvPr id="20484" name="Text Box 6"/>
          <p:cNvSpPr txBox="1">
            <a:spLocks noChangeArrowheads="1"/>
          </p:cNvSpPr>
          <p:nvPr/>
        </p:nvSpPr>
        <p:spPr bwMode="auto">
          <a:xfrm>
            <a:off x="0" y="381000"/>
            <a:ext cx="8778875" cy="1190625"/>
          </a:xfrm>
          <a:prstGeom prst="rect">
            <a:avLst/>
          </a:prstGeom>
          <a:noFill/>
          <a:ln w="9525">
            <a:noFill/>
            <a:miter lim="800000"/>
            <a:headEnd/>
            <a:tailEnd/>
          </a:ln>
        </p:spPr>
        <p:txBody>
          <a:bodyPr>
            <a:spAutoFit/>
          </a:bodyPr>
          <a:lstStyle/>
          <a:p>
            <a:r>
              <a:rPr lang="ar-EG"/>
              <a:t>ترتفع السلالم من دور الى اخر حيث تاخذ نوائم الدرجات المتوازية اتجاهين مختلفين على ان يكون تغييراتجاة السلالم على زاوية 90  بعد الوصول الى صدفتة الوسطى وقد يسمى فى هذة الحالة  سلالم قائمة الزاوية وتستعمل هذة السلالم كثيرا فى المساكن النصف منفصلة ذات دورين  نظرا لاقتصاديتها الكبيرة فى المساحة الماخوذة بها . وقد تستبدل الصدفة الرباعية الى درجات مروحة  لجعل هذة السلالم اكثر اقتصادا مما سبق.</a:t>
            </a:r>
            <a:endParaRPr lang="en-US"/>
          </a:p>
        </p:txBody>
      </p:sp>
      <p:pic>
        <p:nvPicPr>
          <p:cNvPr id="20485" name="Picture 7" descr="stairs01"/>
          <p:cNvPicPr>
            <a:picLocks noChangeAspect="1" noChangeArrowheads="1"/>
          </p:cNvPicPr>
          <p:nvPr/>
        </p:nvPicPr>
        <p:blipFill>
          <a:blip r:embed="rId2" cstate="print"/>
          <a:srcRect/>
          <a:stretch>
            <a:fillRect/>
          </a:stretch>
        </p:blipFill>
        <p:spPr bwMode="auto">
          <a:xfrm>
            <a:off x="5181600" y="4329113"/>
            <a:ext cx="2895600" cy="2528887"/>
          </a:xfrm>
          <a:prstGeom prst="rect">
            <a:avLst/>
          </a:prstGeom>
          <a:noFill/>
          <a:ln w="9525">
            <a:noFill/>
            <a:miter lim="800000"/>
            <a:headEnd/>
            <a:tailEnd/>
          </a:ln>
        </p:spPr>
      </p:pic>
      <p:pic>
        <p:nvPicPr>
          <p:cNvPr id="20486" name="Picture 9" descr="mayo_ab3"/>
          <p:cNvPicPr>
            <a:picLocks noChangeAspect="1" noChangeArrowheads="1"/>
          </p:cNvPicPr>
          <p:nvPr/>
        </p:nvPicPr>
        <p:blipFill>
          <a:blip r:embed="rId3" cstate="print"/>
          <a:srcRect/>
          <a:stretch>
            <a:fillRect/>
          </a:stretch>
        </p:blipFill>
        <p:spPr bwMode="auto">
          <a:xfrm>
            <a:off x="304800" y="1600200"/>
            <a:ext cx="3657600" cy="2743200"/>
          </a:xfrm>
          <a:prstGeom prst="rect">
            <a:avLst/>
          </a:prstGeom>
          <a:noFill/>
          <a:ln w="9525">
            <a:noFill/>
            <a:miter lim="800000"/>
            <a:headEnd/>
            <a:tailEnd/>
          </a:ln>
        </p:spPr>
      </p:pic>
      <p:pic>
        <p:nvPicPr>
          <p:cNvPr id="20487" name="Picture 10" descr="mayo_ab2"/>
          <p:cNvPicPr>
            <a:picLocks noChangeAspect="1" noChangeArrowheads="1"/>
          </p:cNvPicPr>
          <p:nvPr/>
        </p:nvPicPr>
        <p:blipFill>
          <a:blip r:embed="rId4" cstate="print"/>
          <a:srcRect/>
          <a:stretch>
            <a:fillRect/>
          </a:stretch>
        </p:blipFill>
        <p:spPr bwMode="auto">
          <a:xfrm>
            <a:off x="4724400" y="1600200"/>
            <a:ext cx="3657600" cy="2743200"/>
          </a:xfrm>
          <a:prstGeom prst="rect">
            <a:avLst/>
          </a:prstGeom>
          <a:noFill/>
          <a:ln w="9525">
            <a:noFill/>
            <a:miter lim="800000"/>
            <a:headEnd/>
            <a:tailEnd/>
          </a:ln>
        </p:spPr>
      </p:pic>
      <p:pic>
        <p:nvPicPr>
          <p:cNvPr id="20488" name="Picture 11" descr="ddn3"/>
          <p:cNvPicPr>
            <a:picLocks noChangeAspect="1" noChangeArrowheads="1"/>
          </p:cNvPicPr>
          <p:nvPr/>
        </p:nvPicPr>
        <p:blipFill>
          <a:blip r:embed="rId5" cstate="print"/>
          <a:srcRect/>
          <a:stretch>
            <a:fillRect/>
          </a:stretch>
        </p:blipFill>
        <p:spPr bwMode="auto">
          <a:xfrm>
            <a:off x="609600" y="4400550"/>
            <a:ext cx="3276600" cy="22860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ChangeArrowheads="1"/>
          </p:cNvSpPr>
          <p:nvPr/>
        </p:nvSpPr>
        <p:spPr bwMode="auto">
          <a:xfrm>
            <a:off x="5867400" y="457200"/>
            <a:ext cx="2792413" cy="457200"/>
          </a:xfrm>
          <a:prstGeom prst="rect">
            <a:avLst/>
          </a:prstGeom>
          <a:noFill/>
          <a:ln w="9525">
            <a:noFill/>
            <a:miter lim="800000"/>
            <a:headEnd/>
            <a:tailEnd/>
          </a:ln>
        </p:spPr>
        <p:txBody>
          <a:bodyPr wrap="none">
            <a:spAutoFit/>
          </a:bodyPr>
          <a:lstStyle/>
          <a:p>
            <a:r>
              <a:rPr lang="ar-EG" sz="2400"/>
              <a:t>3- سلالم تلف نصف اتجاة:</a:t>
            </a:r>
            <a:endParaRPr lang="en-US" sz="2400"/>
          </a:p>
        </p:txBody>
      </p:sp>
      <p:sp>
        <p:nvSpPr>
          <p:cNvPr id="21507" name="Text Box 5"/>
          <p:cNvSpPr txBox="1">
            <a:spLocks noChangeArrowheads="1"/>
          </p:cNvSpPr>
          <p:nvPr/>
        </p:nvSpPr>
        <p:spPr bwMode="auto">
          <a:xfrm>
            <a:off x="5257800" y="1371600"/>
            <a:ext cx="3597275" cy="4211638"/>
          </a:xfrm>
          <a:prstGeom prst="rect">
            <a:avLst/>
          </a:prstGeom>
          <a:noFill/>
          <a:ln w="9525">
            <a:noFill/>
            <a:miter lim="800000"/>
            <a:headEnd/>
            <a:tailEnd/>
          </a:ln>
        </p:spPr>
        <p:txBody>
          <a:bodyPr>
            <a:spAutoFit/>
          </a:bodyPr>
          <a:lstStyle/>
          <a:p>
            <a:r>
              <a:rPr lang="ar-EG"/>
              <a:t>يرتفع السلم من دور الى اخر حيث تاخذ نوائم الدرجات المتوازية اتجاهين مختلفين على ان يكون تغير اتجاة السلالم على زاوية 180 بعد الوصول الى صدفتها الوسطى وقد توصف هذة السلالم باحدة النوعين الاتيين:</a:t>
            </a:r>
          </a:p>
          <a:p>
            <a:pPr>
              <a:buFontTx/>
              <a:buChar char="-"/>
            </a:pPr>
            <a:r>
              <a:rPr lang="ar-EG"/>
              <a:t> سلالم رجل الكلب نسبة الى تشبية قطاع هذا النوع من السلالم الى رجل الكلب الخلفية حيث تكون قلبات السلالم متعاكسة الاتجاة ولا يوجد بينهما اى فراغ فى المسقط الافقى . ويستعمل هذا النوع من السلالم كثيرا فى سلالم الهروب فى المبانى المقاومة للحريق نظرا لعدم وجود بئر مفتوح بين قلبات السلم يسمح بسهولة انتشار الحريق سواء اللهب او الدخان بين ادوار المبنى .</a:t>
            </a:r>
          </a:p>
          <a:p>
            <a:endParaRPr lang="en-US"/>
          </a:p>
        </p:txBody>
      </p:sp>
      <p:pic>
        <p:nvPicPr>
          <p:cNvPr id="21508" name="Picture 6" descr="stairs06"/>
          <p:cNvPicPr>
            <a:picLocks noChangeAspect="1" noChangeArrowheads="1"/>
          </p:cNvPicPr>
          <p:nvPr/>
        </p:nvPicPr>
        <p:blipFill>
          <a:blip r:embed="rId2" cstate="print"/>
          <a:srcRect/>
          <a:stretch>
            <a:fillRect/>
          </a:stretch>
        </p:blipFill>
        <p:spPr bwMode="auto">
          <a:xfrm>
            <a:off x="457200" y="762000"/>
            <a:ext cx="4419600" cy="4346575"/>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
          <p:cNvSpPr>
            <a:spLocks noChangeArrowheads="1"/>
          </p:cNvSpPr>
          <p:nvPr/>
        </p:nvSpPr>
        <p:spPr bwMode="auto">
          <a:xfrm>
            <a:off x="5852715" y="0"/>
            <a:ext cx="3291286" cy="461665"/>
          </a:xfrm>
          <a:prstGeom prst="rect">
            <a:avLst/>
          </a:prstGeom>
          <a:noFill/>
          <a:ln w="9525">
            <a:noFill/>
            <a:miter lim="800000"/>
            <a:headEnd/>
            <a:tailEnd/>
          </a:ln>
        </p:spPr>
        <p:txBody>
          <a:bodyPr wrap="none" anchor="ctr">
            <a:spAutoFit/>
          </a:bodyPr>
          <a:lstStyle/>
          <a:p>
            <a:r>
              <a:rPr lang="ar-SA" sz="2400" b="1" u="sng" dirty="0">
                <a:solidFill>
                  <a:srgbClr val="FF0000"/>
                </a:solidFill>
                <a:effectLst>
                  <a:outerShdw blurRad="38100" dist="38100" dir="2700000" algn="tl">
                    <a:srgbClr val="000000">
                      <a:alpha val="43137"/>
                    </a:srgbClr>
                  </a:outerShdw>
                </a:effectLst>
                <a:cs typeface="Bold Italic Art" pitchFamily="2" charset="-78"/>
              </a:rPr>
              <a:t>أنواع السلالم المختلفة :</a:t>
            </a:r>
            <a:endParaRPr lang="ar-SA" sz="2000" u="sng" dirty="0">
              <a:solidFill>
                <a:srgbClr val="FF0000"/>
              </a:solidFill>
              <a:effectLst>
                <a:outerShdw blurRad="38100" dist="38100" dir="2700000" algn="tl">
                  <a:srgbClr val="000000">
                    <a:alpha val="43137"/>
                  </a:srgbClr>
                </a:outerShdw>
              </a:effectLst>
              <a:cs typeface="Bold Italic Art" pitchFamily="2" charset="-78"/>
            </a:endParaRPr>
          </a:p>
        </p:txBody>
      </p:sp>
      <p:sp>
        <p:nvSpPr>
          <p:cNvPr id="4099" name="Rectangle 2"/>
          <p:cNvSpPr>
            <a:spLocks noChangeArrowheads="1"/>
          </p:cNvSpPr>
          <p:nvPr/>
        </p:nvSpPr>
        <p:spPr bwMode="auto">
          <a:xfrm>
            <a:off x="457200" y="762000"/>
            <a:ext cx="8686800" cy="7970838"/>
          </a:xfrm>
          <a:prstGeom prst="rect">
            <a:avLst/>
          </a:prstGeom>
          <a:noFill/>
          <a:ln w="9525">
            <a:noFill/>
            <a:miter lim="800000"/>
            <a:headEnd/>
            <a:tailEnd/>
          </a:ln>
        </p:spPr>
        <p:txBody>
          <a:bodyPr>
            <a:spAutoFit/>
          </a:bodyPr>
          <a:lstStyle/>
          <a:p>
            <a:r>
              <a:rPr lang="en-US" sz="2000" b="1" dirty="0">
                <a:solidFill>
                  <a:srgbClr val="0070C0"/>
                </a:solidFill>
              </a:rPr>
              <a:t>(1) </a:t>
            </a:r>
            <a:r>
              <a:rPr lang="ar-SA" sz="2000" b="1" dirty="0">
                <a:solidFill>
                  <a:srgbClr val="0070C0"/>
                </a:solidFill>
              </a:rPr>
              <a:t>لسلالم الخشبية البسيطة: </a:t>
            </a:r>
            <a:r>
              <a:rPr lang="ar-SA" sz="2000" dirty="0"/>
              <a:t>من الأجزاء المهمة فيها التراكيب الخاصة </a:t>
            </a:r>
            <a:r>
              <a:rPr lang="ar-SA" sz="2000" dirty="0" err="1"/>
              <a:t>بفخذى</a:t>
            </a:r>
            <a:r>
              <a:rPr lang="ar-SA" sz="2000" dirty="0"/>
              <a:t> السلم الطالع  والنازل</a:t>
            </a:r>
            <a:r>
              <a:rPr lang="en-US" sz="2000" dirty="0"/>
              <a:t>.</a:t>
            </a:r>
            <a:br>
              <a:rPr lang="en-US" sz="2000" dirty="0"/>
            </a:br>
            <a:r>
              <a:rPr lang="en-US" sz="2000" dirty="0">
                <a:solidFill>
                  <a:srgbClr val="0070C0"/>
                </a:solidFill>
              </a:rPr>
              <a:t/>
            </a:r>
            <a:br>
              <a:rPr lang="en-US" sz="2000" dirty="0">
                <a:solidFill>
                  <a:srgbClr val="0070C0"/>
                </a:solidFill>
              </a:rPr>
            </a:br>
            <a:r>
              <a:rPr lang="en-US" sz="2000" b="1" dirty="0">
                <a:solidFill>
                  <a:srgbClr val="0070C0"/>
                </a:solidFill>
              </a:rPr>
              <a:t>(2) </a:t>
            </a:r>
            <a:r>
              <a:rPr lang="ar-SA" sz="2000" b="1" dirty="0">
                <a:solidFill>
                  <a:srgbClr val="0070C0"/>
                </a:solidFill>
              </a:rPr>
              <a:t>السلالم الخشبية الفارغة: </a:t>
            </a:r>
            <a:r>
              <a:rPr lang="ar-SA" sz="2000" dirty="0"/>
              <a:t>تثبت الدرجات على الأفخاذ الخشبية بزوايا من الألمنيوم </a:t>
            </a:r>
            <a:r>
              <a:rPr lang="ar-SA" sz="2000" dirty="0" err="1"/>
              <a:t>المصبوبى</a:t>
            </a:r>
            <a:r>
              <a:rPr lang="en-US" sz="2000" dirty="0"/>
              <a:t> .</a:t>
            </a:r>
            <a:br>
              <a:rPr lang="en-US" sz="2000" dirty="0"/>
            </a:br>
            <a:r>
              <a:rPr lang="en-US" sz="2000" dirty="0"/>
              <a:t/>
            </a:r>
            <a:br>
              <a:rPr lang="en-US" sz="2000" dirty="0"/>
            </a:br>
            <a:r>
              <a:rPr lang="en-US" sz="2000" b="1" dirty="0"/>
              <a:t>(3) </a:t>
            </a:r>
            <a:r>
              <a:rPr lang="ar-SA" sz="2000" b="1" dirty="0"/>
              <a:t>السلام الخشبية الفارغة بدون قائمة:</a:t>
            </a:r>
            <a:r>
              <a:rPr lang="ar-SA" sz="2000" dirty="0"/>
              <a:t> تعتبر أقل تكلفة وأكثر استعمال </a:t>
            </a:r>
            <a:r>
              <a:rPr lang="ar-SA" sz="2000" dirty="0" err="1"/>
              <a:t>فى</a:t>
            </a:r>
            <a:r>
              <a:rPr lang="ar-SA" sz="2000" dirty="0"/>
              <a:t> المحال التجارية وفى </a:t>
            </a:r>
            <a:r>
              <a:rPr lang="ar-SA" sz="2000" dirty="0" err="1"/>
              <a:t>هذة</a:t>
            </a:r>
            <a:r>
              <a:rPr lang="ar-SA" sz="2000" dirty="0"/>
              <a:t> الحالة تكون الدرجات القائمة أكثر سمك من مثيلاتها </a:t>
            </a:r>
            <a:r>
              <a:rPr lang="ar-SA" sz="2000" dirty="0" err="1"/>
              <a:t>فى</a:t>
            </a:r>
            <a:r>
              <a:rPr lang="ar-SA" sz="2000" dirty="0"/>
              <a:t> السلالم الأخرى وتربط الأفخاذ عادة </a:t>
            </a:r>
            <a:r>
              <a:rPr lang="ar-SA" sz="2000" dirty="0" err="1"/>
              <a:t>بجاويط</a:t>
            </a:r>
            <a:r>
              <a:rPr lang="ar-SA" sz="2000" dirty="0"/>
              <a:t> من الحديد زيادة </a:t>
            </a:r>
            <a:r>
              <a:rPr lang="ar-SA" sz="2000" dirty="0" err="1"/>
              <a:t>فى</a:t>
            </a:r>
            <a:r>
              <a:rPr lang="ar-SA" sz="2000" dirty="0"/>
              <a:t> متانة السلم</a:t>
            </a:r>
            <a:r>
              <a:rPr lang="en-US" sz="2000" dirty="0"/>
              <a:t>.</a:t>
            </a:r>
            <a:br>
              <a:rPr lang="en-US" sz="2000" dirty="0"/>
            </a:br>
            <a:r>
              <a:rPr lang="en-US" sz="2000" dirty="0"/>
              <a:t/>
            </a:r>
            <a:br>
              <a:rPr lang="en-US" sz="2000" dirty="0"/>
            </a:br>
            <a:r>
              <a:rPr lang="en-US" sz="2000" b="1" dirty="0"/>
              <a:t>(4) </a:t>
            </a:r>
            <a:r>
              <a:rPr lang="ar-SA" sz="2000" b="1" dirty="0"/>
              <a:t>السلالم الخشبية المغربية: </a:t>
            </a:r>
            <a:r>
              <a:rPr lang="ar-SA" sz="2000" dirty="0"/>
              <a:t>لها طريقة خاصة لتحديد شكل الفخذ </a:t>
            </a:r>
            <a:r>
              <a:rPr lang="ar-SA" sz="2000" dirty="0" err="1"/>
              <a:t>الذى</a:t>
            </a:r>
            <a:r>
              <a:rPr lang="ar-SA" sz="2000" dirty="0"/>
              <a:t> يكون غالبا غير منظم حيث ترسم قطاعات الدرج عند اتصالها بالفخذ والخط </a:t>
            </a:r>
            <a:r>
              <a:rPr lang="ar-SA" sz="2000" dirty="0" err="1"/>
              <a:t>الذى</a:t>
            </a:r>
            <a:r>
              <a:rPr lang="ar-SA" sz="2000" dirty="0"/>
              <a:t> يرسم مرة </a:t>
            </a:r>
            <a:r>
              <a:rPr lang="ar-SA" sz="2000" dirty="0" err="1"/>
              <a:t>بروؤس</a:t>
            </a:r>
            <a:r>
              <a:rPr lang="ar-SA" sz="2000" dirty="0"/>
              <a:t> الدراجات ليحدد لنا شكل الفخذ</a:t>
            </a:r>
            <a:r>
              <a:rPr lang="en-US" sz="2000" dirty="0"/>
              <a:t>. </a:t>
            </a:r>
            <a:br>
              <a:rPr lang="en-US" sz="2000" dirty="0"/>
            </a:br>
            <a:r>
              <a:rPr lang="en-US" sz="2000" dirty="0"/>
              <a:t/>
            </a:r>
            <a:br>
              <a:rPr lang="en-US" sz="2000" dirty="0"/>
            </a:br>
            <a:r>
              <a:rPr lang="en-US" sz="2000" b="1" dirty="0">
                <a:solidFill>
                  <a:srgbClr val="0070C0"/>
                </a:solidFill>
              </a:rPr>
              <a:t>5) </a:t>
            </a:r>
            <a:r>
              <a:rPr lang="ar-EG" sz="2000" b="1" dirty="0">
                <a:solidFill>
                  <a:srgbClr val="0070C0"/>
                </a:solidFill>
              </a:rPr>
              <a:t>)</a:t>
            </a:r>
            <a:r>
              <a:rPr lang="ar-SA" sz="2000" b="1" dirty="0">
                <a:solidFill>
                  <a:srgbClr val="0070C0"/>
                </a:solidFill>
              </a:rPr>
              <a:t>السلالم من الحجر أو الرخام</a:t>
            </a:r>
            <a:r>
              <a:rPr lang="en-US" sz="2000" b="1" dirty="0">
                <a:solidFill>
                  <a:srgbClr val="0070C0"/>
                </a:solidFill>
              </a:rPr>
              <a:t>. </a:t>
            </a:r>
            <a:r>
              <a:rPr lang="en-US" sz="2000" dirty="0">
                <a:solidFill>
                  <a:srgbClr val="0070C0"/>
                </a:solidFill>
              </a:rPr>
              <a:t/>
            </a:r>
            <a:br>
              <a:rPr lang="en-US" sz="2000" dirty="0">
                <a:solidFill>
                  <a:srgbClr val="0070C0"/>
                </a:solidFill>
              </a:rPr>
            </a:br>
            <a:r>
              <a:rPr lang="en-US" sz="2000" dirty="0">
                <a:solidFill>
                  <a:srgbClr val="0070C0"/>
                </a:solidFill>
              </a:rPr>
              <a:t/>
            </a:r>
            <a:br>
              <a:rPr lang="en-US" sz="2000" dirty="0">
                <a:solidFill>
                  <a:srgbClr val="0070C0"/>
                </a:solidFill>
              </a:rPr>
            </a:br>
            <a:r>
              <a:rPr lang="en-US" sz="2000" b="1" dirty="0">
                <a:solidFill>
                  <a:srgbClr val="0070C0"/>
                </a:solidFill>
              </a:rPr>
              <a:t>(6) </a:t>
            </a:r>
            <a:r>
              <a:rPr lang="ar-SA" sz="2000" b="1" dirty="0">
                <a:solidFill>
                  <a:srgbClr val="0070C0"/>
                </a:solidFill>
              </a:rPr>
              <a:t>السلالم الحجرية</a:t>
            </a:r>
            <a:r>
              <a:rPr lang="en-US" sz="2000" b="1" dirty="0">
                <a:solidFill>
                  <a:srgbClr val="0070C0"/>
                </a:solidFill>
              </a:rPr>
              <a:t> </a:t>
            </a:r>
            <a:endParaRPr lang="ar-EG" sz="2000" b="1" dirty="0">
              <a:solidFill>
                <a:srgbClr val="0070C0"/>
              </a:solidFill>
            </a:endParaRPr>
          </a:p>
          <a:p>
            <a:r>
              <a:rPr lang="en-US" sz="2000" dirty="0">
                <a:solidFill>
                  <a:srgbClr val="0070C0"/>
                </a:solidFill>
              </a:rPr>
              <a:t/>
            </a:r>
            <a:br>
              <a:rPr lang="en-US" sz="2000" dirty="0">
                <a:solidFill>
                  <a:srgbClr val="0070C0"/>
                </a:solidFill>
              </a:rPr>
            </a:br>
            <a:r>
              <a:rPr lang="en-US" sz="2000" b="1" dirty="0">
                <a:solidFill>
                  <a:srgbClr val="0070C0"/>
                </a:solidFill>
              </a:rPr>
              <a:t>(7) </a:t>
            </a:r>
            <a:r>
              <a:rPr lang="ar-SA" sz="2000" b="1" dirty="0">
                <a:solidFill>
                  <a:srgbClr val="0070C0"/>
                </a:solidFill>
              </a:rPr>
              <a:t>السلالم الحلزونية </a:t>
            </a:r>
            <a:r>
              <a:rPr lang="ar-SA" sz="2000" b="1" dirty="0" smtClean="0">
                <a:solidFill>
                  <a:srgbClr val="0070C0"/>
                </a:solidFill>
              </a:rPr>
              <a:t>الحجرية:</a:t>
            </a:r>
            <a:r>
              <a:rPr lang="ar-EG" sz="2000" b="1" dirty="0" smtClean="0"/>
              <a:t>ا</a:t>
            </a:r>
            <a:r>
              <a:rPr lang="ar-SA" sz="2000" dirty="0" smtClean="0"/>
              <a:t>لسلم </a:t>
            </a:r>
            <a:r>
              <a:rPr lang="ar-SA" sz="2000" dirty="0" err="1"/>
              <a:t>الحلزونى</a:t>
            </a:r>
            <a:r>
              <a:rPr lang="ar-SA" sz="2000" dirty="0"/>
              <a:t> بدون محور تثبت أطراف </a:t>
            </a:r>
            <a:r>
              <a:rPr lang="ar-SA" sz="2000" dirty="0" err="1"/>
              <a:t>درجاتة</a:t>
            </a:r>
            <a:r>
              <a:rPr lang="ar-SA" sz="2000" dirty="0"/>
              <a:t> داخل الحائط وتحمل فوق بعضها, أما </a:t>
            </a:r>
            <a:r>
              <a:rPr lang="ar-SA" sz="2000" dirty="0" err="1"/>
              <a:t>المحورى</a:t>
            </a:r>
            <a:r>
              <a:rPr lang="ar-SA" sz="2000" dirty="0"/>
              <a:t> فتكون أطراف </a:t>
            </a:r>
            <a:r>
              <a:rPr lang="ar-SA" sz="2000" dirty="0" err="1"/>
              <a:t>درجاتة</a:t>
            </a:r>
            <a:r>
              <a:rPr lang="ar-SA" sz="2000" dirty="0"/>
              <a:t> الخارجية على أعمدة تحمل على الدرجات السفلى أو تثبت </a:t>
            </a:r>
            <a:r>
              <a:rPr lang="ar-SA" sz="2000" dirty="0" err="1"/>
              <a:t>فى</a:t>
            </a:r>
            <a:r>
              <a:rPr lang="ar-SA" sz="2000" dirty="0"/>
              <a:t> الحائط</a:t>
            </a:r>
            <a:r>
              <a:rPr lang="en-US" sz="2000" dirty="0"/>
              <a:t>. </a:t>
            </a:r>
          </a:p>
          <a:p>
            <a:endParaRPr lang="en-US" sz="2000" dirty="0"/>
          </a:p>
          <a:p>
            <a:r>
              <a:rPr lang="en-US" sz="2000" dirty="0"/>
              <a:t/>
            </a:r>
            <a:br>
              <a:rPr lang="en-US" sz="2000" dirty="0"/>
            </a:br>
            <a:r>
              <a:rPr lang="en-US" sz="2000" dirty="0"/>
              <a:t/>
            </a:r>
            <a:br>
              <a:rPr lang="en-US" sz="2000" dirty="0"/>
            </a:br>
            <a:endParaRPr lang="ar-EG" sz="2000" dirty="0"/>
          </a:p>
          <a:p>
            <a:r>
              <a:rPr lang="en-US" dirty="0"/>
              <a:t/>
            </a:r>
            <a:br>
              <a:rPr lang="en-US" dirty="0"/>
            </a:br>
            <a:r>
              <a:rPr lang="en-US" dirty="0"/>
              <a:t/>
            </a:r>
            <a:br>
              <a:rPr lang="en-US" dirty="0"/>
            </a:br>
            <a:r>
              <a:rPr lang="en-US" dirty="0"/>
              <a:t/>
            </a:r>
            <a:br>
              <a:rPr lang="en-US" dirty="0"/>
            </a:br>
            <a:endParaRPr lang="ar-EG"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ChangeArrowheads="1"/>
          </p:cNvSpPr>
          <p:nvPr/>
        </p:nvSpPr>
        <p:spPr bwMode="auto">
          <a:xfrm>
            <a:off x="3886200" y="533400"/>
            <a:ext cx="4191000" cy="1739900"/>
          </a:xfrm>
          <a:prstGeom prst="rect">
            <a:avLst/>
          </a:prstGeom>
          <a:noFill/>
          <a:ln w="9525">
            <a:noFill/>
            <a:miter lim="800000"/>
            <a:headEnd/>
            <a:tailEnd/>
          </a:ln>
        </p:spPr>
        <p:txBody>
          <a:bodyPr>
            <a:spAutoFit/>
          </a:bodyPr>
          <a:lstStyle/>
          <a:p>
            <a:pPr>
              <a:buFontTx/>
              <a:buChar char="-"/>
            </a:pPr>
            <a:r>
              <a:rPr lang="ar-EG"/>
              <a:t> سلالم ذات الابار المفتوحة والوصف يرجع الى الابار الموجودة بين القلبات حيث تعطى هذة الابار اضاءة كافية لها بجانب اشعار مستعمليها بالطمانينة خلال السير عليها او قد تستغل هذة الابار فى حالة مقاساتها فى اقامة مصاعد مناسبة فيها ولو ان هذا غير مفضل فى الوقت الحاضر نظرا للخطورة الشديدة لامان الناس.</a:t>
            </a:r>
            <a:endParaRPr lang="en-US"/>
          </a:p>
        </p:txBody>
      </p:sp>
      <p:pic>
        <p:nvPicPr>
          <p:cNvPr id="22531" name="Picture 5" descr="SS102442"/>
          <p:cNvPicPr>
            <a:picLocks noChangeAspect="1" noChangeArrowheads="1"/>
          </p:cNvPicPr>
          <p:nvPr/>
        </p:nvPicPr>
        <p:blipFill>
          <a:blip r:embed="rId2" cstate="print"/>
          <a:srcRect/>
          <a:stretch>
            <a:fillRect/>
          </a:stretch>
        </p:blipFill>
        <p:spPr bwMode="auto">
          <a:xfrm>
            <a:off x="3352800" y="2705100"/>
            <a:ext cx="5105400" cy="3829050"/>
          </a:xfrm>
          <a:prstGeom prst="rect">
            <a:avLst/>
          </a:prstGeom>
          <a:noFill/>
          <a:ln w="9525">
            <a:noFill/>
            <a:miter lim="800000"/>
            <a:headEnd/>
            <a:tailEnd/>
          </a:ln>
        </p:spPr>
      </p:pic>
      <p:pic>
        <p:nvPicPr>
          <p:cNvPr id="22532" name="Picture 6" descr="wc"/>
          <p:cNvPicPr>
            <a:picLocks noChangeAspect="1" noChangeArrowheads="1"/>
          </p:cNvPicPr>
          <p:nvPr/>
        </p:nvPicPr>
        <p:blipFill>
          <a:blip r:embed="rId3" cstate="print"/>
          <a:srcRect/>
          <a:stretch>
            <a:fillRect/>
          </a:stretch>
        </p:blipFill>
        <p:spPr bwMode="auto">
          <a:xfrm>
            <a:off x="457200" y="457200"/>
            <a:ext cx="2667000" cy="5781675"/>
          </a:xfrm>
          <a:prstGeom prst="rect">
            <a:avLst/>
          </a:prstGeom>
          <a:noFill/>
          <a:ln w="9525">
            <a:noFill/>
            <a:miter lim="800000"/>
            <a:headEnd/>
            <a:tailEnd/>
          </a:ln>
        </p:spPr>
      </p:pic>
      <p:sp>
        <p:nvSpPr>
          <p:cNvPr id="22533" name="Line 7"/>
          <p:cNvSpPr>
            <a:spLocks noChangeShapeType="1"/>
          </p:cNvSpPr>
          <p:nvPr/>
        </p:nvSpPr>
        <p:spPr bwMode="auto">
          <a:xfrm flipH="1">
            <a:off x="5943600" y="4495800"/>
            <a:ext cx="381000" cy="0"/>
          </a:xfrm>
          <a:prstGeom prst="line">
            <a:avLst/>
          </a:prstGeom>
          <a:noFill/>
          <a:ln w="28575">
            <a:solidFill>
              <a:schemeClr val="tx1"/>
            </a:solidFill>
            <a:round/>
            <a:headEnd type="triangle" w="med" len="med"/>
            <a:tailEnd type="triangle" w="med" len="med"/>
          </a:ln>
        </p:spPr>
        <p:txBody>
          <a:bodyPr/>
          <a:lstStyle/>
          <a:p>
            <a:endParaRPr lang="ar-EG"/>
          </a:p>
        </p:txBody>
      </p:sp>
      <p:sp>
        <p:nvSpPr>
          <p:cNvPr id="22534" name="Text Box 8"/>
          <p:cNvSpPr txBox="1">
            <a:spLocks noChangeArrowheads="1"/>
          </p:cNvSpPr>
          <p:nvPr/>
        </p:nvSpPr>
        <p:spPr bwMode="auto">
          <a:xfrm>
            <a:off x="5486400" y="4114800"/>
            <a:ext cx="1158875" cy="366713"/>
          </a:xfrm>
          <a:prstGeom prst="rect">
            <a:avLst/>
          </a:prstGeom>
          <a:noFill/>
          <a:ln w="9525">
            <a:noFill/>
            <a:miter lim="800000"/>
            <a:headEnd/>
            <a:tailEnd/>
          </a:ln>
        </p:spPr>
        <p:txBody>
          <a:bodyPr>
            <a:spAutoFit/>
          </a:bodyPr>
          <a:lstStyle/>
          <a:p>
            <a:r>
              <a:rPr lang="ar-EG"/>
              <a:t>فتحة الليمونة</a:t>
            </a:r>
            <a:endParaRPr lang="en-US"/>
          </a:p>
        </p:txBody>
      </p:sp>
      <p:sp>
        <p:nvSpPr>
          <p:cNvPr id="22535" name="Line 9"/>
          <p:cNvSpPr>
            <a:spLocks noChangeShapeType="1"/>
          </p:cNvSpPr>
          <p:nvPr/>
        </p:nvSpPr>
        <p:spPr bwMode="auto">
          <a:xfrm flipH="1">
            <a:off x="6172200" y="4572000"/>
            <a:ext cx="2362200" cy="609600"/>
          </a:xfrm>
          <a:prstGeom prst="line">
            <a:avLst/>
          </a:prstGeom>
          <a:noFill/>
          <a:ln w="19050">
            <a:solidFill>
              <a:schemeClr val="tx1"/>
            </a:solidFill>
            <a:round/>
            <a:headEnd/>
            <a:tailEnd type="triangle" w="med" len="med"/>
          </a:ln>
        </p:spPr>
        <p:txBody>
          <a:bodyPr/>
          <a:lstStyle/>
          <a:p>
            <a:endParaRPr lang="ar-EG"/>
          </a:p>
        </p:txBody>
      </p:sp>
      <p:sp>
        <p:nvSpPr>
          <p:cNvPr id="22536" name="Text Box 10"/>
          <p:cNvSpPr txBox="1">
            <a:spLocks noChangeArrowheads="1"/>
          </p:cNvSpPr>
          <p:nvPr/>
        </p:nvSpPr>
        <p:spPr bwMode="auto">
          <a:xfrm>
            <a:off x="8382000" y="4075113"/>
            <a:ext cx="625475" cy="641350"/>
          </a:xfrm>
          <a:prstGeom prst="rect">
            <a:avLst/>
          </a:prstGeom>
          <a:noFill/>
          <a:ln w="9525">
            <a:noFill/>
            <a:miter lim="800000"/>
            <a:headEnd/>
            <a:tailEnd/>
          </a:ln>
        </p:spPr>
        <p:txBody>
          <a:bodyPr>
            <a:spAutoFit/>
          </a:bodyPr>
          <a:lstStyle/>
          <a:p>
            <a:r>
              <a:rPr lang="ar-EG"/>
              <a:t>بئر السلم</a:t>
            </a: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4"/>
          <p:cNvSpPr txBox="1">
            <a:spLocks noChangeArrowheads="1"/>
          </p:cNvSpPr>
          <p:nvPr/>
        </p:nvSpPr>
        <p:spPr bwMode="auto">
          <a:xfrm>
            <a:off x="1098550" y="330200"/>
            <a:ext cx="7789863" cy="519113"/>
          </a:xfrm>
          <a:prstGeom prst="rect">
            <a:avLst/>
          </a:prstGeom>
          <a:noFill/>
          <a:ln w="9525">
            <a:noFill/>
            <a:miter lim="800000"/>
            <a:headEnd/>
            <a:tailEnd/>
          </a:ln>
        </p:spPr>
        <p:txBody>
          <a:bodyPr wrap="none">
            <a:spAutoFit/>
          </a:bodyPr>
          <a:lstStyle/>
          <a:p>
            <a:r>
              <a:rPr lang="ar-EG" sz="2800"/>
              <a:t>4- سلالم تلف ثلاثة ارباع اتجاة </a:t>
            </a:r>
            <a:r>
              <a:rPr lang="en-US" sz="2800"/>
              <a:t>three quarter turn stairs  :</a:t>
            </a:r>
          </a:p>
        </p:txBody>
      </p:sp>
      <p:sp>
        <p:nvSpPr>
          <p:cNvPr id="23555" name="Text Box 5"/>
          <p:cNvSpPr txBox="1">
            <a:spLocks noChangeArrowheads="1"/>
          </p:cNvSpPr>
          <p:nvPr/>
        </p:nvSpPr>
        <p:spPr bwMode="auto">
          <a:xfrm>
            <a:off x="838200" y="914400"/>
            <a:ext cx="7940675" cy="701675"/>
          </a:xfrm>
          <a:prstGeom prst="rect">
            <a:avLst/>
          </a:prstGeom>
          <a:noFill/>
          <a:ln w="9525">
            <a:noFill/>
            <a:miter lim="800000"/>
            <a:headEnd/>
            <a:tailEnd/>
          </a:ln>
        </p:spPr>
        <p:txBody>
          <a:bodyPr>
            <a:spAutoFit/>
          </a:bodyPr>
          <a:lstStyle/>
          <a:p>
            <a:r>
              <a:rPr lang="ar-EG" sz="2000"/>
              <a:t>وهى سلالم تغير اتجاهها  كل 270 درجة حيث تستعمل كثيرا فى المبانى نظرا لاقتصادياتها فى المساحة الافقية الماخوذة لها .كما قد تستخم الابار الموجودة  بين قلباتها ايضا فى عمل المصاعد .</a:t>
            </a:r>
            <a:endParaRPr lang="en-US" sz="2000"/>
          </a:p>
        </p:txBody>
      </p:sp>
      <p:pic>
        <p:nvPicPr>
          <p:cNvPr id="23556" name="Picture 6" descr="527px-Schody_trojbiegowe_lamane"/>
          <p:cNvPicPr>
            <a:picLocks noChangeAspect="1" noChangeArrowheads="1"/>
          </p:cNvPicPr>
          <p:nvPr/>
        </p:nvPicPr>
        <p:blipFill>
          <a:blip r:embed="rId2" cstate="print"/>
          <a:srcRect/>
          <a:stretch>
            <a:fillRect/>
          </a:stretch>
        </p:blipFill>
        <p:spPr bwMode="auto">
          <a:xfrm>
            <a:off x="3886200" y="1828800"/>
            <a:ext cx="4521200" cy="4800600"/>
          </a:xfrm>
          <a:prstGeom prst="rect">
            <a:avLst/>
          </a:prstGeom>
          <a:noFill/>
          <a:ln w="9525">
            <a:noFill/>
            <a:miter lim="800000"/>
            <a:headEnd/>
            <a:tailEnd/>
          </a:ln>
        </p:spPr>
      </p:pic>
      <p:pic>
        <p:nvPicPr>
          <p:cNvPr id="23557" name="Picture 7" descr="qe"/>
          <p:cNvPicPr>
            <a:picLocks noChangeAspect="1" noChangeArrowheads="1"/>
          </p:cNvPicPr>
          <p:nvPr/>
        </p:nvPicPr>
        <p:blipFill>
          <a:blip r:embed="rId3" cstate="print"/>
          <a:srcRect/>
          <a:stretch>
            <a:fillRect/>
          </a:stretch>
        </p:blipFill>
        <p:spPr bwMode="auto">
          <a:xfrm>
            <a:off x="381000" y="2590800"/>
            <a:ext cx="3429000" cy="3232150"/>
          </a:xfrm>
          <a:prstGeom prst="rect">
            <a:avLst/>
          </a:prstGeom>
          <a:noFill/>
          <a:ln w="9525">
            <a:noFill/>
            <a:miter lim="800000"/>
            <a:headEnd/>
            <a:tailEnd/>
          </a:ln>
        </p:spPr>
      </p:pic>
      <p:sp>
        <p:nvSpPr>
          <p:cNvPr id="23558" name="Line 8"/>
          <p:cNvSpPr>
            <a:spLocks noChangeShapeType="1"/>
          </p:cNvSpPr>
          <p:nvPr/>
        </p:nvSpPr>
        <p:spPr bwMode="auto">
          <a:xfrm>
            <a:off x="6629400" y="3276600"/>
            <a:ext cx="0" cy="1905000"/>
          </a:xfrm>
          <a:prstGeom prst="line">
            <a:avLst/>
          </a:prstGeom>
          <a:noFill/>
          <a:ln w="28575">
            <a:solidFill>
              <a:schemeClr val="tx1"/>
            </a:solidFill>
            <a:round/>
            <a:headEnd type="triangle" w="med" len="med"/>
            <a:tailEnd type="triangle" w="med" len="med"/>
          </a:ln>
        </p:spPr>
        <p:txBody>
          <a:bodyPr/>
          <a:lstStyle/>
          <a:p>
            <a:endParaRPr lang="ar-EG"/>
          </a:p>
        </p:txBody>
      </p:sp>
      <p:sp>
        <p:nvSpPr>
          <p:cNvPr id="23559" name="Text Box 9"/>
          <p:cNvSpPr txBox="1">
            <a:spLocks noChangeArrowheads="1"/>
          </p:cNvSpPr>
          <p:nvPr/>
        </p:nvSpPr>
        <p:spPr bwMode="auto">
          <a:xfrm>
            <a:off x="4953000" y="3694113"/>
            <a:ext cx="1539875" cy="641350"/>
          </a:xfrm>
          <a:prstGeom prst="rect">
            <a:avLst/>
          </a:prstGeom>
          <a:noFill/>
          <a:ln w="9525">
            <a:noFill/>
            <a:miter lim="800000"/>
            <a:headEnd/>
            <a:tailEnd/>
          </a:ln>
        </p:spPr>
        <p:txBody>
          <a:bodyPr>
            <a:spAutoFit/>
          </a:bodyPr>
          <a:lstStyle/>
          <a:p>
            <a:r>
              <a:rPr lang="ar-EG"/>
              <a:t>بئر السلم ويستخدم فى عمل المصاعد</a:t>
            </a: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4"/>
          <p:cNvSpPr txBox="1">
            <a:spLocks noChangeArrowheads="1"/>
          </p:cNvSpPr>
          <p:nvPr/>
        </p:nvSpPr>
        <p:spPr bwMode="auto">
          <a:xfrm>
            <a:off x="5410200" y="152400"/>
            <a:ext cx="3287713" cy="457200"/>
          </a:xfrm>
          <a:prstGeom prst="rect">
            <a:avLst/>
          </a:prstGeom>
          <a:noFill/>
          <a:ln w="9525">
            <a:noFill/>
            <a:miter lim="800000"/>
            <a:headEnd/>
            <a:tailEnd/>
          </a:ln>
        </p:spPr>
        <p:txBody>
          <a:bodyPr wrap="none">
            <a:spAutoFit/>
          </a:bodyPr>
          <a:lstStyle/>
          <a:p>
            <a:r>
              <a:rPr lang="ar-EG" sz="2400"/>
              <a:t>5 – سلالم ذات الطابع الخاص :</a:t>
            </a:r>
            <a:endParaRPr lang="en-US" sz="2400"/>
          </a:p>
        </p:txBody>
      </p:sp>
      <p:sp>
        <p:nvSpPr>
          <p:cNvPr id="24579" name="Text Box 5"/>
          <p:cNvSpPr txBox="1">
            <a:spLocks noChangeArrowheads="1"/>
          </p:cNvSpPr>
          <p:nvPr/>
        </p:nvSpPr>
        <p:spPr bwMode="auto">
          <a:xfrm>
            <a:off x="7543800" y="1143000"/>
            <a:ext cx="184150" cy="366713"/>
          </a:xfrm>
          <a:prstGeom prst="rect">
            <a:avLst/>
          </a:prstGeom>
          <a:noFill/>
          <a:ln w="9525">
            <a:noFill/>
            <a:miter lim="800000"/>
            <a:headEnd/>
            <a:tailEnd/>
          </a:ln>
        </p:spPr>
        <p:txBody>
          <a:bodyPr wrap="none">
            <a:spAutoFit/>
          </a:bodyPr>
          <a:lstStyle/>
          <a:p>
            <a:endParaRPr lang="en-US"/>
          </a:p>
        </p:txBody>
      </p:sp>
      <p:sp>
        <p:nvSpPr>
          <p:cNvPr id="24580" name="Text Box 6"/>
          <p:cNvSpPr txBox="1">
            <a:spLocks noChangeArrowheads="1"/>
          </p:cNvSpPr>
          <p:nvPr/>
        </p:nvSpPr>
        <p:spPr bwMode="auto">
          <a:xfrm>
            <a:off x="0" y="533400"/>
            <a:ext cx="8991600" cy="915988"/>
          </a:xfrm>
          <a:prstGeom prst="rect">
            <a:avLst/>
          </a:prstGeom>
          <a:noFill/>
          <a:ln w="9525">
            <a:noFill/>
            <a:miter lim="800000"/>
            <a:headEnd/>
            <a:tailEnd/>
          </a:ln>
        </p:spPr>
        <p:txBody>
          <a:bodyPr>
            <a:spAutoFit/>
          </a:bodyPr>
          <a:lstStyle/>
          <a:p>
            <a:r>
              <a:rPr lang="ar-EG"/>
              <a:t>وهى سلالم تستعمل فى الاماكن العامة او القصور وخلافة . ومن اهمها السلالم ذات الاتجاة المزدوج (</a:t>
            </a:r>
            <a:r>
              <a:rPr lang="en-US"/>
              <a:t>double return stairs</a:t>
            </a:r>
            <a:r>
              <a:rPr lang="ar-EG"/>
              <a:t>) او باى فوركيتيد (</a:t>
            </a:r>
            <a:r>
              <a:rPr lang="en-US"/>
              <a:t>bifurcated stairs </a:t>
            </a:r>
            <a:r>
              <a:rPr lang="ar-EG"/>
              <a:t>) فهى تبدا بقلبة سلم عريض وبعد ذلك ينقسم الى قلبتين عند الصدفة الوسطى حيث يكون كل منهم اصغر من قلبة بداية السلم .</a:t>
            </a:r>
            <a:endParaRPr lang="en-US"/>
          </a:p>
        </p:txBody>
      </p:sp>
      <p:pic>
        <p:nvPicPr>
          <p:cNvPr id="24581" name="Picture 7" descr="8220376"/>
          <p:cNvPicPr>
            <a:picLocks noChangeAspect="1" noChangeArrowheads="1"/>
          </p:cNvPicPr>
          <p:nvPr/>
        </p:nvPicPr>
        <p:blipFill>
          <a:blip r:embed="rId2" cstate="print"/>
          <a:srcRect/>
          <a:stretch>
            <a:fillRect/>
          </a:stretch>
        </p:blipFill>
        <p:spPr bwMode="auto">
          <a:xfrm>
            <a:off x="5181600" y="1676400"/>
            <a:ext cx="3714750" cy="4953000"/>
          </a:xfrm>
          <a:prstGeom prst="rect">
            <a:avLst/>
          </a:prstGeom>
          <a:noFill/>
          <a:ln w="9525">
            <a:noFill/>
            <a:miter lim="800000"/>
            <a:headEnd/>
            <a:tailEnd/>
          </a:ln>
        </p:spPr>
      </p:pic>
      <p:pic>
        <p:nvPicPr>
          <p:cNvPr id="24582" name="Picture 8" descr="dhy"/>
          <p:cNvPicPr>
            <a:picLocks noChangeAspect="1" noChangeArrowheads="1"/>
          </p:cNvPicPr>
          <p:nvPr/>
        </p:nvPicPr>
        <p:blipFill>
          <a:blip r:embed="rId3" cstate="print"/>
          <a:srcRect/>
          <a:stretch>
            <a:fillRect/>
          </a:stretch>
        </p:blipFill>
        <p:spPr bwMode="auto">
          <a:xfrm>
            <a:off x="533400" y="1676400"/>
            <a:ext cx="3940175" cy="493395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ChangeArrowheads="1"/>
          </p:cNvSpPr>
          <p:nvPr/>
        </p:nvSpPr>
        <p:spPr bwMode="auto">
          <a:xfrm>
            <a:off x="2251075" y="228600"/>
            <a:ext cx="5291138" cy="519113"/>
          </a:xfrm>
          <a:prstGeom prst="rect">
            <a:avLst/>
          </a:prstGeom>
          <a:noFill/>
          <a:ln w="9525">
            <a:noFill/>
            <a:miter lim="800000"/>
            <a:headEnd/>
            <a:tailEnd/>
          </a:ln>
        </p:spPr>
        <p:txBody>
          <a:bodyPr wrap="none">
            <a:spAutoFit/>
          </a:bodyPr>
          <a:lstStyle/>
          <a:p>
            <a:r>
              <a:rPr lang="ar-EG" sz="2800"/>
              <a:t>ب- السلالم الهندسية</a:t>
            </a:r>
            <a:r>
              <a:rPr lang="en-US" sz="2800"/>
              <a:t>geometrical stairs </a:t>
            </a:r>
          </a:p>
        </p:txBody>
      </p:sp>
      <p:sp>
        <p:nvSpPr>
          <p:cNvPr id="25603" name="Text Box 5"/>
          <p:cNvSpPr txBox="1">
            <a:spLocks noChangeArrowheads="1"/>
          </p:cNvSpPr>
          <p:nvPr/>
        </p:nvSpPr>
        <p:spPr bwMode="auto">
          <a:xfrm>
            <a:off x="228600" y="838200"/>
            <a:ext cx="8610600" cy="2289175"/>
          </a:xfrm>
          <a:prstGeom prst="rect">
            <a:avLst/>
          </a:prstGeom>
          <a:noFill/>
          <a:ln w="9525">
            <a:noFill/>
            <a:miter lim="800000"/>
            <a:headEnd/>
            <a:tailEnd/>
          </a:ln>
        </p:spPr>
        <p:txBody>
          <a:bodyPr>
            <a:spAutoFit/>
          </a:bodyPr>
          <a:lstStyle/>
          <a:p>
            <a:r>
              <a:rPr lang="ar-EG"/>
              <a:t>يوجد اتجاهات لمسارات رئيسية مختلفة للسلالم الهندسية (</a:t>
            </a:r>
            <a:r>
              <a:rPr lang="en-US"/>
              <a:t>geometrical stairs</a:t>
            </a:r>
            <a:r>
              <a:rPr lang="ar-EG"/>
              <a:t>) فمنها ذات قلبة واحدة او القلبتين .</a:t>
            </a:r>
          </a:p>
          <a:p>
            <a:r>
              <a:rPr lang="ar-EG"/>
              <a:t>وتشيد  هذة السلالم بعمل النوائم مسلوبة فى المسقط الافقى حيث يكون الجزء الاقل عرضا قرب المركز مطلة على االبئر المفتوح (</a:t>
            </a:r>
            <a:r>
              <a:rPr lang="en-US"/>
              <a:t>open well</a:t>
            </a:r>
            <a:r>
              <a:rPr lang="ar-EG"/>
              <a:t>) كما فى السلالم التالية :</a:t>
            </a:r>
          </a:p>
          <a:p>
            <a:r>
              <a:rPr lang="ar-EG"/>
              <a:t>- السلالم الدائرية  </a:t>
            </a:r>
            <a:r>
              <a:rPr lang="en-US"/>
              <a:t>circular stairs </a:t>
            </a:r>
            <a:r>
              <a:rPr lang="ar-EG"/>
              <a:t>.</a:t>
            </a:r>
          </a:p>
          <a:p>
            <a:pPr>
              <a:buFontTx/>
              <a:buChar char="-"/>
            </a:pPr>
            <a:r>
              <a:rPr lang="ar-EG"/>
              <a:t>السلالم النصف دائرية  </a:t>
            </a:r>
            <a:r>
              <a:rPr lang="en-US"/>
              <a:t>semi circular stairs </a:t>
            </a:r>
            <a:r>
              <a:rPr lang="ar-EG"/>
              <a:t>.</a:t>
            </a:r>
          </a:p>
          <a:p>
            <a:pPr>
              <a:buFontTx/>
              <a:buChar char="-"/>
            </a:pPr>
            <a:r>
              <a:rPr lang="ar-EG"/>
              <a:t> السلالم البيضاوية </a:t>
            </a:r>
            <a:r>
              <a:rPr lang="en-US"/>
              <a:t>Eleptical stairs</a:t>
            </a:r>
            <a:r>
              <a:rPr lang="ar-EG"/>
              <a:t>. </a:t>
            </a:r>
          </a:p>
          <a:p>
            <a:pPr>
              <a:buFontTx/>
              <a:buChar char="-"/>
            </a:pPr>
            <a:r>
              <a:rPr lang="ar-EG"/>
              <a:t>السلالم النصف بيضاوية </a:t>
            </a:r>
            <a:r>
              <a:rPr lang="en-US"/>
              <a:t>semi eleptical stairs</a:t>
            </a:r>
            <a:r>
              <a:rPr lang="ar-EG"/>
              <a:t>.</a:t>
            </a:r>
          </a:p>
          <a:p>
            <a:pPr>
              <a:buFontTx/>
              <a:buChar char="-"/>
            </a:pPr>
            <a:r>
              <a:rPr lang="ar-EG"/>
              <a:t>السلالم الحلزونية  </a:t>
            </a:r>
            <a:r>
              <a:rPr lang="en-US"/>
              <a:t>spiral stairs </a:t>
            </a:r>
            <a:r>
              <a:rPr lang="ar-EG"/>
              <a:t>.</a:t>
            </a:r>
            <a:r>
              <a:rPr lang="en-US"/>
              <a:t> </a:t>
            </a:r>
          </a:p>
        </p:txBody>
      </p:sp>
      <p:pic>
        <p:nvPicPr>
          <p:cNvPr id="25604" name="Picture 20" descr="RTT"/>
          <p:cNvPicPr>
            <a:picLocks noChangeAspect="1" noChangeArrowheads="1"/>
          </p:cNvPicPr>
          <p:nvPr/>
        </p:nvPicPr>
        <p:blipFill>
          <a:blip r:embed="rId2" cstate="print"/>
          <a:srcRect/>
          <a:stretch>
            <a:fillRect/>
          </a:stretch>
        </p:blipFill>
        <p:spPr bwMode="auto">
          <a:xfrm>
            <a:off x="152400" y="1905000"/>
            <a:ext cx="4648200" cy="3506788"/>
          </a:xfrm>
          <a:prstGeom prst="rect">
            <a:avLst/>
          </a:prstGeom>
          <a:noFill/>
          <a:ln w="9525">
            <a:noFill/>
            <a:miter lim="800000"/>
            <a:headEnd/>
            <a:tailEnd/>
          </a:ln>
        </p:spPr>
      </p:pic>
      <p:pic>
        <p:nvPicPr>
          <p:cNvPr id="25605" name="Picture 21" descr="WQEWQE"/>
          <p:cNvPicPr>
            <a:picLocks noChangeAspect="1" noChangeArrowheads="1"/>
          </p:cNvPicPr>
          <p:nvPr/>
        </p:nvPicPr>
        <p:blipFill>
          <a:blip r:embed="rId3" cstate="print"/>
          <a:srcRect/>
          <a:stretch>
            <a:fillRect/>
          </a:stretch>
        </p:blipFill>
        <p:spPr bwMode="auto">
          <a:xfrm>
            <a:off x="4419600" y="3733800"/>
            <a:ext cx="4572000" cy="2692400"/>
          </a:xfrm>
          <a:prstGeom prst="rect">
            <a:avLst/>
          </a:prstGeom>
          <a:noFill/>
          <a:ln w="9525">
            <a:noFill/>
            <a:miter lim="800000"/>
            <a:headEnd/>
            <a:tailEnd/>
          </a:ln>
        </p:spPr>
      </p:pic>
      <p:sp>
        <p:nvSpPr>
          <p:cNvPr id="25606" name="Text Box 22"/>
          <p:cNvSpPr txBox="1">
            <a:spLocks noChangeArrowheads="1"/>
          </p:cNvSpPr>
          <p:nvPr/>
        </p:nvSpPr>
        <p:spPr bwMode="auto">
          <a:xfrm>
            <a:off x="914400" y="5867400"/>
            <a:ext cx="1598613" cy="396875"/>
          </a:xfrm>
          <a:prstGeom prst="rect">
            <a:avLst/>
          </a:prstGeom>
          <a:noFill/>
          <a:ln w="9525">
            <a:noFill/>
            <a:miter lim="800000"/>
            <a:headEnd/>
            <a:tailEnd/>
          </a:ln>
        </p:spPr>
        <p:txBody>
          <a:bodyPr wrap="none">
            <a:spAutoFit/>
          </a:bodyPr>
          <a:lstStyle/>
          <a:p>
            <a:r>
              <a:rPr lang="ar-EG" sz="2000"/>
              <a:t>السلالم الحلزونية </a:t>
            </a:r>
            <a:endParaRPr lang="en-US" sz="2000"/>
          </a:p>
        </p:txBody>
      </p:sp>
      <p:sp>
        <p:nvSpPr>
          <p:cNvPr id="25607" name="Text Box 23"/>
          <p:cNvSpPr txBox="1">
            <a:spLocks noChangeArrowheads="1"/>
          </p:cNvSpPr>
          <p:nvPr/>
        </p:nvSpPr>
        <p:spPr bwMode="auto">
          <a:xfrm>
            <a:off x="7315200" y="5802313"/>
            <a:ext cx="1616075" cy="396875"/>
          </a:xfrm>
          <a:prstGeom prst="rect">
            <a:avLst/>
          </a:prstGeom>
          <a:noFill/>
          <a:ln w="9525">
            <a:noFill/>
            <a:miter lim="800000"/>
            <a:headEnd/>
            <a:tailEnd/>
          </a:ln>
        </p:spPr>
        <p:txBody>
          <a:bodyPr wrap="none">
            <a:spAutoFit/>
          </a:bodyPr>
          <a:lstStyle/>
          <a:p>
            <a:r>
              <a:rPr lang="ar-EG" sz="2000"/>
              <a:t>السلالم البيضاوية</a:t>
            </a:r>
            <a:r>
              <a:rPr lang="ar-EG"/>
              <a:t> </a:t>
            </a:r>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stairs07"/>
          <p:cNvPicPr>
            <a:picLocks noChangeAspect="1" noChangeArrowheads="1"/>
          </p:cNvPicPr>
          <p:nvPr/>
        </p:nvPicPr>
        <p:blipFill>
          <a:blip r:embed="rId2" cstate="print"/>
          <a:srcRect/>
          <a:stretch>
            <a:fillRect/>
          </a:stretch>
        </p:blipFill>
        <p:spPr bwMode="auto">
          <a:xfrm>
            <a:off x="304800" y="1295400"/>
            <a:ext cx="3502025" cy="4191000"/>
          </a:xfrm>
          <a:prstGeom prst="rect">
            <a:avLst/>
          </a:prstGeom>
          <a:noFill/>
          <a:ln w="9525">
            <a:noFill/>
            <a:miter lim="800000"/>
            <a:headEnd/>
            <a:tailEnd/>
          </a:ln>
        </p:spPr>
      </p:pic>
      <p:pic>
        <p:nvPicPr>
          <p:cNvPr id="26627" name="Picture 5" descr="bespoke-staircases-ss"/>
          <p:cNvPicPr>
            <a:picLocks noChangeAspect="1" noChangeArrowheads="1"/>
          </p:cNvPicPr>
          <p:nvPr/>
        </p:nvPicPr>
        <p:blipFill>
          <a:blip r:embed="rId3" cstate="print"/>
          <a:srcRect/>
          <a:stretch>
            <a:fillRect/>
          </a:stretch>
        </p:blipFill>
        <p:spPr bwMode="auto">
          <a:xfrm>
            <a:off x="6781800" y="1905000"/>
            <a:ext cx="2092325" cy="2514600"/>
          </a:xfrm>
          <a:prstGeom prst="rect">
            <a:avLst/>
          </a:prstGeom>
          <a:noFill/>
          <a:ln w="9525">
            <a:noFill/>
            <a:miter lim="800000"/>
            <a:headEnd/>
            <a:tailEnd/>
          </a:ln>
        </p:spPr>
      </p:pic>
      <p:pic>
        <p:nvPicPr>
          <p:cNvPr id="26628" name="Picture 6" descr="lofberg_trapp"/>
          <p:cNvPicPr>
            <a:picLocks noChangeAspect="1" noChangeArrowheads="1"/>
          </p:cNvPicPr>
          <p:nvPr/>
        </p:nvPicPr>
        <p:blipFill>
          <a:blip r:embed="rId4" cstate="print"/>
          <a:srcRect/>
          <a:stretch>
            <a:fillRect/>
          </a:stretch>
        </p:blipFill>
        <p:spPr bwMode="auto">
          <a:xfrm>
            <a:off x="3886200" y="2895600"/>
            <a:ext cx="2716213" cy="3352800"/>
          </a:xfrm>
          <a:prstGeom prst="rect">
            <a:avLst/>
          </a:prstGeom>
          <a:noFill/>
          <a:ln w="9525">
            <a:noFill/>
            <a:miter lim="800000"/>
            <a:headEnd/>
            <a:tailEnd/>
          </a:ln>
        </p:spPr>
      </p:pic>
      <p:sp>
        <p:nvSpPr>
          <p:cNvPr id="26629" name="Text Box 7"/>
          <p:cNvSpPr txBox="1">
            <a:spLocks noChangeArrowheads="1"/>
          </p:cNvSpPr>
          <p:nvPr/>
        </p:nvSpPr>
        <p:spPr bwMode="auto">
          <a:xfrm>
            <a:off x="685800" y="5715000"/>
            <a:ext cx="2665413" cy="396875"/>
          </a:xfrm>
          <a:prstGeom prst="rect">
            <a:avLst/>
          </a:prstGeom>
          <a:noFill/>
          <a:ln w="9525">
            <a:noFill/>
            <a:miter lim="800000"/>
            <a:headEnd/>
            <a:tailEnd/>
          </a:ln>
        </p:spPr>
        <p:txBody>
          <a:bodyPr wrap="none">
            <a:spAutoFit/>
          </a:bodyPr>
          <a:lstStyle/>
          <a:p>
            <a:r>
              <a:rPr lang="ar-EG" sz="2000"/>
              <a:t>السلم الحلزونى </a:t>
            </a:r>
            <a:r>
              <a:rPr lang="en-US" sz="2000"/>
              <a:t>spiral stair </a:t>
            </a:r>
          </a:p>
        </p:txBody>
      </p:sp>
      <p:sp>
        <p:nvSpPr>
          <p:cNvPr id="26630" name="Text Box 8"/>
          <p:cNvSpPr txBox="1">
            <a:spLocks noChangeArrowheads="1"/>
          </p:cNvSpPr>
          <p:nvPr/>
        </p:nvSpPr>
        <p:spPr bwMode="auto">
          <a:xfrm>
            <a:off x="228600" y="152400"/>
            <a:ext cx="8686800" cy="701675"/>
          </a:xfrm>
          <a:prstGeom prst="rect">
            <a:avLst/>
          </a:prstGeom>
          <a:noFill/>
          <a:ln w="9525">
            <a:noFill/>
            <a:miter lim="800000"/>
            <a:headEnd/>
            <a:tailEnd/>
          </a:ln>
        </p:spPr>
        <p:txBody>
          <a:bodyPr>
            <a:spAutoFit/>
          </a:bodyPr>
          <a:lstStyle/>
          <a:p>
            <a:r>
              <a:rPr lang="ar-EG" sz="2000"/>
              <a:t>فنجد ان السلالم الحلزونية هى اكثر السلالم اقتصادا  فى المساحة ولكنها صعبة الاستعمال بجانب صعوبة نقل الاثاث فوقها .</a:t>
            </a:r>
          </a:p>
        </p:txBody>
      </p:sp>
      <p:sp>
        <p:nvSpPr>
          <p:cNvPr id="26631" name="Text Box 9"/>
          <p:cNvSpPr txBox="1">
            <a:spLocks noChangeArrowheads="1"/>
          </p:cNvSpPr>
          <p:nvPr/>
        </p:nvSpPr>
        <p:spPr bwMode="auto">
          <a:xfrm>
            <a:off x="2667000" y="914400"/>
            <a:ext cx="6248400" cy="396875"/>
          </a:xfrm>
          <a:prstGeom prst="rect">
            <a:avLst/>
          </a:prstGeom>
          <a:noFill/>
          <a:ln w="9525">
            <a:noFill/>
            <a:miter lim="800000"/>
            <a:headEnd/>
            <a:tailEnd/>
          </a:ln>
        </p:spPr>
        <p:txBody>
          <a:bodyPr>
            <a:spAutoFit/>
          </a:bodyPr>
          <a:lstStyle/>
          <a:p>
            <a:r>
              <a:rPr lang="ar-EG" sz="2000"/>
              <a:t>- والعرض الفعلى  للدرجات الحلزونية تحسب من مركز عرض النائمة .</a:t>
            </a:r>
            <a:endParaRPr lang="en-US" sz="20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p:cNvSpPr>
            <a:spLocks noChangeArrowheads="1"/>
          </p:cNvSpPr>
          <p:nvPr/>
        </p:nvSpPr>
        <p:spPr bwMode="auto">
          <a:xfrm>
            <a:off x="2667000" y="0"/>
            <a:ext cx="6097588" cy="396875"/>
          </a:xfrm>
          <a:prstGeom prst="rect">
            <a:avLst/>
          </a:prstGeom>
          <a:noFill/>
          <a:ln w="9525">
            <a:noFill/>
            <a:miter lim="800000"/>
            <a:headEnd/>
            <a:tailEnd/>
          </a:ln>
        </p:spPr>
        <p:txBody>
          <a:bodyPr wrap="none">
            <a:spAutoFit/>
          </a:bodyPr>
          <a:lstStyle/>
          <a:p>
            <a:r>
              <a:rPr lang="ar-EG"/>
              <a:t>- وتعتبر السلالم الهندسية ذات البئر المفتوح مريحة فى الاستعمال عن الحلزونية</a:t>
            </a:r>
            <a:r>
              <a:rPr lang="ar-EG" sz="2000"/>
              <a:t> . </a:t>
            </a:r>
            <a:endParaRPr lang="en-US" sz="2000"/>
          </a:p>
        </p:txBody>
      </p:sp>
      <p:sp>
        <p:nvSpPr>
          <p:cNvPr id="27651" name="Text Box 6"/>
          <p:cNvSpPr txBox="1">
            <a:spLocks noChangeArrowheads="1"/>
          </p:cNvSpPr>
          <p:nvPr/>
        </p:nvSpPr>
        <p:spPr bwMode="auto">
          <a:xfrm>
            <a:off x="2438400" y="4114800"/>
            <a:ext cx="6705600" cy="641350"/>
          </a:xfrm>
          <a:prstGeom prst="rect">
            <a:avLst/>
          </a:prstGeom>
          <a:noFill/>
          <a:ln w="9525">
            <a:noFill/>
            <a:miter lim="800000"/>
            <a:headEnd/>
            <a:tailEnd/>
          </a:ln>
        </p:spPr>
        <p:txBody>
          <a:bodyPr>
            <a:spAutoFit/>
          </a:bodyPr>
          <a:lstStyle/>
          <a:p>
            <a:r>
              <a:rPr lang="ar-EG"/>
              <a:t>- اما السلالم البيضاوية فهى تاخذ مساحة كبيرة فى المسقط االافقى بجانب انها تعطى شكل رشيق للمبانى الكبيرة .</a:t>
            </a:r>
            <a:endParaRPr lang="en-US"/>
          </a:p>
        </p:txBody>
      </p:sp>
      <p:pic>
        <p:nvPicPr>
          <p:cNvPr id="27652" name="Picture 7" descr="Semicircular-Stairs-121"/>
          <p:cNvPicPr>
            <a:picLocks noChangeAspect="1" noChangeArrowheads="1"/>
          </p:cNvPicPr>
          <p:nvPr/>
        </p:nvPicPr>
        <p:blipFill>
          <a:blip r:embed="rId2" cstate="print"/>
          <a:srcRect/>
          <a:stretch>
            <a:fillRect/>
          </a:stretch>
        </p:blipFill>
        <p:spPr bwMode="auto">
          <a:xfrm>
            <a:off x="457200" y="457200"/>
            <a:ext cx="3733800" cy="2933700"/>
          </a:xfrm>
          <a:prstGeom prst="rect">
            <a:avLst/>
          </a:prstGeom>
          <a:noFill/>
          <a:ln w="9525">
            <a:noFill/>
            <a:miter lim="800000"/>
            <a:headEnd/>
            <a:tailEnd/>
          </a:ln>
        </p:spPr>
      </p:pic>
      <p:sp>
        <p:nvSpPr>
          <p:cNvPr id="27653" name="Text Box 8"/>
          <p:cNvSpPr txBox="1">
            <a:spLocks noChangeArrowheads="1"/>
          </p:cNvSpPr>
          <p:nvPr/>
        </p:nvSpPr>
        <p:spPr bwMode="auto">
          <a:xfrm>
            <a:off x="762000" y="3352800"/>
            <a:ext cx="2759075" cy="366713"/>
          </a:xfrm>
          <a:prstGeom prst="rect">
            <a:avLst/>
          </a:prstGeom>
          <a:noFill/>
          <a:ln w="9525">
            <a:noFill/>
            <a:miter lim="800000"/>
            <a:headEnd/>
            <a:tailEnd/>
          </a:ln>
        </p:spPr>
        <p:txBody>
          <a:bodyPr wrap="none">
            <a:spAutoFit/>
          </a:bodyPr>
          <a:lstStyle/>
          <a:p>
            <a:r>
              <a:rPr lang="ar-EG"/>
              <a:t>السلالم الهندسية ذات البئر المفتوح .</a:t>
            </a:r>
            <a:endParaRPr lang="en-US"/>
          </a:p>
        </p:txBody>
      </p:sp>
      <p:pic>
        <p:nvPicPr>
          <p:cNvPr id="27654" name="Picture 10" descr="CircularStair1"/>
          <p:cNvPicPr>
            <a:picLocks noChangeAspect="1" noChangeArrowheads="1"/>
          </p:cNvPicPr>
          <p:nvPr/>
        </p:nvPicPr>
        <p:blipFill>
          <a:blip r:embed="rId3" cstate="print"/>
          <a:srcRect/>
          <a:stretch>
            <a:fillRect/>
          </a:stretch>
        </p:blipFill>
        <p:spPr bwMode="auto">
          <a:xfrm>
            <a:off x="4746625" y="457200"/>
            <a:ext cx="2873375" cy="3581400"/>
          </a:xfrm>
          <a:prstGeom prst="rect">
            <a:avLst/>
          </a:prstGeom>
          <a:noFill/>
          <a:ln w="9525">
            <a:noFill/>
            <a:miter lim="800000"/>
            <a:headEnd/>
            <a:tailEnd/>
          </a:ln>
        </p:spPr>
      </p:pic>
      <p:pic>
        <p:nvPicPr>
          <p:cNvPr id="27655" name="Picture 11" descr="home"/>
          <p:cNvPicPr>
            <a:picLocks noChangeAspect="1" noChangeArrowheads="1"/>
          </p:cNvPicPr>
          <p:nvPr/>
        </p:nvPicPr>
        <p:blipFill>
          <a:blip r:embed="rId4" cstate="print"/>
          <a:srcRect/>
          <a:stretch>
            <a:fillRect/>
          </a:stretch>
        </p:blipFill>
        <p:spPr bwMode="auto">
          <a:xfrm>
            <a:off x="381000" y="3962400"/>
            <a:ext cx="2144713" cy="2667000"/>
          </a:xfrm>
          <a:prstGeom prst="rect">
            <a:avLst/>
          </a:prstGeom>
          <a:noFill/>
          <a:ln w="9525">
            <a:noFill/>
            <a:miter lim="800000"/>
            <a:headEnd/>
            <a:tailEnd/>
          </a:ln>
        </p:spPr>
      </p:pic>
      <p:sp>
        <p:nvSpPr>
          <p:cNvPr id="27656" name="Text Box 12"/>
          <p:cNvSpPr txBox="1">
            <a:spLocks noChangeArrowheads="1"/>
          </p:cNvSpPr>
          <p:nvPr/>
        </p:nvSpPr>
        <p:spPr bwMode="auto">
          <a:xfrm>
            <a:off x="2590800" y="6324600"/>
            <a:ext cx="1195388" cy="396875"/>
          </a:xfrm>
          <a:prstGeom prst="rect">
            <a:avLst/>
          </a:prstGeom>
          <a:noFill/>
          <a:ln w="9525">
            <a:noFill/>
            <a:miter lim="800000"/>
            <a:headEnd/>
            <a:tailEnd/>
          </a:ln>
        </p:spPr>
        <p:txBody>
          <a:bodyPr wrap="none">
            <a:spAutoFit/>
          </a:bodyPr>
          <a:lstStyle/>
          <a:p>
            <a:r>
              <a:rPr lang="ar-EG" sz="2000"/>
              <a:t>سلم بيضاوى</a:t>
            </a:r>
            <a:endParaRPr lang="en-US" sz="2000"/>
          </a:p>
        </p:txBody>
      </p:sp>
      <p:sp>
        <p:nvSpPr>
          <p:cNvPr id="27657" name="Text Box 13"/>
          <p:cNvSpPr txBox="1">
            <a:spLocks noChangeArrowheads="1"/>
          </p:cNvSpPr>
          <p:nvPr/>
        </p:nvSpPr>
        <p:spPr bwMode="auto">
          <a:xfrm>
            <a:off x="2743200" y="4800600"/>
            <a:ext cx="6248400" cy="1465263"/>
          </a:xfrm>
          <a:prstGeom prst="rect">
            <a:avLst/>
          </a:prstGeom>
          <a:noFill/>
          <a:ln w="9525">
            <a:noFill/>
            <a:miter lim="800000"/>
            <a:headEnd/>
            <a:tailEnd/>
          </a:ln>
        </p:spPr>
        <p:txBody>
          <a:bodyPr>
            <a:spAutoFit/>
          </a:bodyPr>
          <a:lstStyle/>
          <a:p>
            <a:r>
              <a:rPr lang="ar-EG"/>
              <a:t>وعموما فالسلالم الحلزونية او الدرجات المسلوبة لا يوصى باستعمالها كسلالم للهروب من الحريق او استعمالها كسلالم فى المبانى العامة لخطورتها عند الاستعمال  وخصوصا عند  المساحة المسلوبة . وتشيد السلالم الداخلية العادية من الخشب  او الحجر او الخرسانة المسلحة او المعدن او البلاستيك . وقد شيدت السلالم القديمة عموما بالخشب والحجر قبل اكتشاف الحديد او الخرسانة او البلاستيك.</a:t>
            </a: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5"/>
          <p:cNvSpPr txBox="1">
            <a:spLocks noChangeArrowheads="1"/>
          </p:cNvSpPr>
          <p:nvPr/>
        </p:nvSpPr>
        <p:spPr bwMode="auto">
          <a:xfrm>
            <a:off x="1676400" y="152400"/>
            <a:ext cx="5289550" cy="579438"/>
          </a:xfrm>
          <a:prstGeom prst="rect">
            <a:avLst/>
          </a:prstGeom>
          <a:noFill/>
          <a:ln w="9525">
            <a:noFill/>
            <a:miter lim="800000"/>
            <a:headEnd/>
            <a:tailEnd/>
          </a:ln>
        </p:spPr>
        <p:txBody>
          <a:bodyPr wrap="none">
            <a:spAutoFit/>
          </a:bodyPr>
          <a:lstStyle/>
          <a:p>
            <a:r>
              <a:rPr lang="ar-EG" sz="3200"/>
              <a:t>السلالم المتحركة ميكانيكيا </a:t>
            </a:r>
            <a:r>
              <a:rPr lang="en-US" sz="3200"/>
              <a:t>Escalator</a:t>
            </a:r>
            <a:r>
              <a:rPr lang="ar-EG"/>
              <a:t> </a:t>
            </a:r>
            <a:endParaRPr lang="en-US"/>
          </a:p>
        </p:txBody>
      </p:sp>
      <p:sp>
        <p:nvSpPr>
          <p:cNvPr id="28675" name="Text Box 6"/>
          <p:cNvSpPr txBox="1">
            <a:spLocks noChangeArrowheads="1"/>
          </p:cNvSpPr>
          <p:nvPr/>
        </p:nvSpPr>
        <p:spPr bwMode="auto">
          <a:xfrm>
            <a:off x="2597150" y="1027113"/>
            <a:ext cx="6257925" cy="1462087"/>
          </a:xfrm>
          <a:prstGeom prst="rect">
            <a:avLst/>
          </a:prstGeom>
          <a:noFill/>
          <a:ln w="9525">
            <a:noFill/>
            <a:miter lim="800000"/>
            <a:headEnd/>
            <a:tailEnd/>
          </a:ln>
        </p:spPr>
        <p:txBody>
          <a:bodyPr wrap="none">
            <a:spAutoFit/>
          </a:bodyPr>
          <a:lstStyle/>
          <a:p>
            <a:r>
              <a:rPr lang="ar-EG"/>
              <a:t>تتم حركة  السلم المتحرك  الميكانيكى على خط مستقيم ويشيد على الزوايا الاتية :</a:t>
            </a:r>
          </a:p>
          <a:p>
            <a:pPr>
              <a:buFontTx/>
              <a:buChar char="-"/>
            </a:pPr>
            <a:r>
              <a:rPr lang="ar-EG"/>
              <a:t> </a:t>
            </a:r>
            <a:r>
              <a:rPr lang="ar-EG" sz="2400">
                <a:solidFill>
                  <a:schemeClr val="accent2"/>
                </a:solidFill>
              </a:rPr>
              <a:t>زاوية 30 درجة تعطى طول السلم = ارتفاع الدور * 1.732 </a:t>
            </a:r>
          </a:p>
          <a:p>
            <a:pPr>
              <a:buFontTx/>
              <a:buChar char="-"/>
            </a:pPr>
            <a:r>
              <a:rPr lang="ar-EG" sz="2400">
                <a:solidFill>
                  <a:schemeClr val="accent2"/>
                </a:solidFill>
              </a:rPr>
              <a:t> زاوية 35 درجة تعطى طول السلم = ارتفاع الدور * 1.428 </a:t>
            </a:r>
          </a:p>
          <a:p>
            <a:endParaRPr lang="en-US" sz="2400">
              <a:solidFill>
                <a:schemeClr val="accent2"/>
              </a:solidFill>
            </a:endParaRPr>
          </a:p>
        </p:txBody>
      </p:sp>
      <p:sp>
        <p:nvSpPr>
          <p:cNvPr id="28676" name="Text Box 7"/>
          <p:cNvSpPr txBox="1">
            <a:spLocks noChangeArrowheads="1"/>
          </p:cNvSpPr>
          <p:nvPr/>
        </p:nvSpPr>
        <p:spPr bwMode="auto">
          <a:xfrm>
            <a:off x="228600" y="2133600"/>
            <a:ext cx="8702675" cy="641350"/>
          </a:xfrm>
          <a:prstGeom prst="rect">
            <a:avLst/>
          </a:prstGeom>
          <a:noFill/>
          <a:ln w="9525">
            <a:noFill/>
            <a:miter lim="800000"/>
            <a:headEnd/>
            <a:tailEnd/>
          </a:ln>
        </p:spPr>
        <p:txBody>
          <a:bodyPr>
            <a:spAutoFit/>
          </a:bodyPr>
          <a:lstStyle/>
          <a:p>
            <a:r>
              <a:rPr lang="ar-EG"/>
              <a:t>ولقد  اخترع حديثا سلالم ميكانيكية حلزونية من شركة ميتسوبيشى باليابان حيث تتم حركتها على منحنى ثلاثى الابعاد سواء فى الصعود  او الهبوط .</a:t>
            </a:r>
            <a:endParaRPr lang="en-US"/>
          </a:p>
        </p:txBody>
      </p:sp>
      <p:pic>
        <p:nvPicPr>
          <p:cNvPr id="28677" name="Picture 8" descr="TYUFTTY"/>
          <p:cNvPicPr>
            <a:picLocks noChangeAspect="1" noChangeArrowheads="1"/>
          </p:cNvPicPr>
          <p:nvPr/>
        </p:nvPicPr>
        <p:blipFill>
          <a:blip r:embed="rId2" cstate="print"/>
          <a:srcRect/>
          <a:stretch>
            <a:fillRect/>
          </a:stretch>
        </p:blipFill>
        <p:spPr bwMode="auto">
          <a:xfrm>
            <a:off x="152400" y="3048000"/>
            <a:ext cx="4800600" cy="3552825"/>
          </a:xfrm>
          <a:prstGeom prst="rect">
            <a:avLst/>
          </a:prstGeom>
          <a:noFill/>
          <a:ln w="9525">
            <a:noFill/>
            <a:miter lim="800000"/>
            <a:headEnd/>
            <a:tailEnd/>
          </a:ln>
        </p:spPr>
      </p:pic>
      <p:pic>
        <p:nvPicPr>
          <p:cNvPr id="28678" name="Picture 9" descr="stairs02"/>
          <p:cNvPicPr>
            <a:picLocks noChangeAspect="1" noChangeArrowheads="1"/>
          </p:cNvPicPr>
          <p:nvPr/>
        </p:nvPicPr>
        <p:blipFill>
          <a:blip r:embed="rId3" cstate="print"/>
          <a:srcRect/>
          <a:stretch>
            <a:fillRect/>
          </a:stretch>
        </p:blipFill>
        <p:spPr bwMode="auto">
          <a:xfrm>
            <a:off x="5105400" y="3122613"/>
            <a:ext cx="3657600" cy="3552825"/>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4"/>
          <p:cNvSpPr txBox="1">
            <a:spLocks noChangeArrowheads="1"/>
          </p:cNvSpPr>
          <p:nvPr/>
        </p:nvSpPr>
        <p:spPr bwMode="auto">
          <a:xfrm>
            <a:off x="1676400" y="228600"/>
            <a:ext cx="6035675" cy="519113"/>
          </a:xfrm>
          <a:prstGeom prst="rect">
            <a:avLst/>
          </a:prstGeom>
          <a:noFill/>
          <a:ln w="9525">
            <a:noFill/>
            <a:miter lim="800000"/>
            <a:headEnd/>
            <a:tailEnd/>
          </a:ln>
        </p:spPr>
        <p:txBody>
          <a:bodyPr wrap="none">
            <a:spAutoFit/>
          </a:bodyPr>
          <a:lstStyle/>
          <a:p>
            <a:r>
              <a:rPr lang="ar-EG"/>
              <a:t> </a:t>
            </a:r>
            <a:r>
              <a:rPr lang="ar-EG" sz="2800"/>
              <a:t>رابعا السلالم الخارجية </a:t>
            </a:r>
            <a:r>
              <a:rPr lang="en-US" sz="2800"/>
              <a:t>EXTERIOR STAIRS</a:t>
            </a:r>
          </a:p>
        </p:txBody>
      </p:sp>
      <p:sp>
        <p:nvSpPr>
          <p:cNvPr id="29699" name="Text Box 5"/>
          <p:cNvSpPr txBox="1">
            <a:spLocks noChangeArrowheads="1"/>
          </p:cNvSpPr>
          <p:nvPr/>
        </p:nvSpPr>
        <p:spPr bwMode="auto">
          <a:xfrm>
            <a:off x="1600200" y="1143000"/>
            <a:ext cx="6500813" cy="366713"/>
          </a:xfrm>
          <a:prstGeom prst="rect">
            <a:avLst/>
          </a:prstGeom>
          <a:noFill/>
          <a:ln w="9525">
            <a:noFill/>
            <a:miter lim="800000"/>
            <a:headEnd/>
            <a:tailEnd/>
          </a:ln>
        </p:spPr>
        <p:txBody>
          <a:bodyPr wrap="none">
            <a:spAutoFit/>
          </a:bodyPr>
          <a:lstStyle/>
          <a:p>
            <a:r>
              <a:rPr lang="ar-EG"/>
              <a:t>وهى مثل السلالم الداخلية مع الفارق فى عمل ارتفاع السلمة اى القائمة اقل والنائمة اكبر.</a:t>
            </a:r>
            <a:endParaRPr lang="en-US"/>
          </a:p>
        </p:txBody>
      </p:sp>
      <p:pic>
        <p:nvPicPr>
          <p:cNvPr id="29700" name="Picture 6" descr="R1-12%20-%20Grove%20Stairs"/>
          <p:cNvPicPr>
            <a:picLocks noChangeAspect="1" noChangeArrowheads="1"/>
          </p:cNvPicPr>
          <p:nvPr/>
        </p:nvPicPr>
        <p:blipFill>
          <a:blip r:embed="rId2" cstate="print"/>
          <a:srcRect/>
          <a:stretch>
            <a:fillRect/>
          </a:stretch>
        </p:blipFill>
        <p:spPr bwMode="auto">
          <a:xfrm>
            <a:off x="1676400" y="1752600"/>
            <a:ext cx="5943600" cy="44577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5"/>
          <p:cNvSpPr txBox="1">
            <a:spLocks noChangeArrowheads="1"/>
          </p:cNvSpPr>
          <p:nvPr/>
        </p:nvSpPr>
        <p:spPr bwMode="auto">
          <a:xfrm>
            <a:off x="1524000" y="228600"/>
            <a:ext cx="5262563" cy="519113"/>
          </a:xfrm>
          <a:prstGeom prst="rect">
            <a:avLst/>
          </a:prstGeom>
          <a:noFill/>
          <a:ln w="9525">
            <a:noFill/>
            <a:miter lim="800000"/>
            <a:headEnd/>
            <a:tailEnd/>
          </a:ln>
        </p:spPr>
        <p:txBody>
          <a:bodyPr wrap="none">
            <a:spAutoFit/>
          </a:bodyPr>
          <a:lstStyle/>
          <a:p>
            <a:r>
              <a:rPr lang="ar-EG" sz="2800"/>
              <a:t>انواع المنحدرات </a:t>
            </a:r>
            <a:r>
              <a:rPr lang="en-US" sz="2800"/>
              <a:t>TYPES OF RAMPS</a:t>
            </a:r>
          </a:p>
        </p:txBody>
      </p:sp>
      <p:sp>
        <p:nvSpPr>
          <p:cNvPr id="30723" name="Text Box 6"/>
          <p:cNvSpPr txBox="1">
            <a:spLocks noChangeArrowheads="1"/>
          </p:cNvSpPr>
          <p:nvPr/>
        </p:nvSpPr>
        <p:spPr bwMode="auto">
          <a:xfrm>
            <a:off x="0" y="874713"/>
            <a:ext cx="8702675" cy="1739900"/>
          </a:xfrm>
          <a:prstGeom prst="rect">
            <a:avLst/>
          </a:prstGeom>
          <a:noFill/>
          <a:ln w="9525">
            <a:noFill/>
            <a:miter lim="800000"/>
            <a:headEnd/>
            <a:tailEnd/>
          </a:ln>
        </p:spPr>
        <p:txBody>
          <a:bodyPr>
            <a:spAutoFit/>
          </a:bodyPr>
          <a:lstStyle/>
          <a:p>
            <a:r>
              <a:rPr lang="ar-EG"/>
              <a:t>يوجد ثلاث انواع  رئيسية للمنحدرات وتشمل :</a:t>
            </a:r>
          </a:p>
          <a:p>
            <a:r>
              <a:rPr lang="ar-EG"/>
              <a:t>1 – منحدرات عميقة (</a:t>
            </a:r>
            <a:r>
              <a:rPr lang="en-US"/>
              <a:t>STEEP RAMPS</a:t>
            </a:r>
            <a:r>
              <a:rPr lang="ar-EG"/>
              <a:t>) :</a:t>
            </a:r>
          </a:p>
          <a:p>
            <a:r>
              <a:rPr lang="ar-EG"/>
              <a:t>وتعمل بزاوية 10 – 24 درجة او ميل من 1:6 الى 1:2.5 وقد تستعمل منحدرات بدرج (</a:t>
            </a:r>
            <a:r>
              <a:rPr lang="en-US"/>
              <a:t>STEP RAMPS</a:t>
            </a:r>
            <a:r>
              <a:rPr lang="ar-EG"/>
              <a:t>) فى بعض الاحوال للتخفيف من حدة الانحدار  والامان فى استعمالة .</a:t>
            </a:r>
          </a:p>
          <a:p>
            <a:r>
              <a:rPr lang="ar-EG"/>
              <a:t>2 – منحدرات متوسطة (</a:t>
            </a:r>
            <a:r>
              <a:rPr lang="en-US"/>
              <a:t>MEDIUM  RAMPS </a:t>
            </a:r>
            <a:r>
              <a:rPr lang="ar-EG"/>
              <a:t>) وتعمل بزاوية 6 -10 درجة  او ميل من 1:10 الى 1:6 .</a:t>
            </a:r>
          </a:p>
          <a:p>
            <a:r>
              <a:rPr lang="ar-EG"/>
              <a:t>3 – منحدرات ضحلة (</a:t>
            </a:r>
            <a:r>
              <a:rPr lang="en-US"/>
              <a:t>SHALLOW RAMPS </a:t>
            </a:r>
            <a:r>
              <a:rPr lang="ar-EG"/>
              <a:t>) وتعمل بزاوية 6 درجة او اقل او ميل 1:10 اوا قل .</a:t>
            </a:r>
            <a:endParaRPr lang="en-US"/>
          </a:p>
        </p:txBody>
      </p:sp>
      <p:sp>
        <p:nvSpPr>
          <p:cNvPr id="30724" name="Text Box 7"/>
          <p:cNvSpPr txBox="1">
            <a:spLocks noChangeArrowheads="1"/>
          </p:cNvSpPr>
          <p:nvPr/>
        </p:nvSpPr>
        <p:spPr bwMode="auto">
          <a:xfrm>
            <a:off x="6400800" y="2667000"/>
            <a:ext cx="2530475" cy="1739900"/>
          </a:xfrm>
          <a:prstGeom prst="rect">
            <a:avLst/>
          </a:prstGeom>
          <a:noFill/>
          <a:ln w="9525">
            <a:noFill/>
            <a:miter lim="800000"/>
            <a:headEnd/>
            <a:tailEnd/>
          </a:ln>
        </p:spPr>
        <p:txBody>
          <a:bodyPr>
            <a:spAutoFit/>
          </a:bodyPr>
          <a:lstStyle/>
          <a:p>
            <a:r>
              <a:rPr lang="ar-EG"/>
              <a:t>ووتشيد المنحدرات عموما من الخشب او الحجر او الخرسانة المسلحة او الاسفلت او المعادن او البلاستيك مع وضع طبقة او خربشة او اى مادة مقاومة للتزحلق .</a:t>
            </a:r>
            <a:endParaRPr lang="en-US"/>
          </a:p>
        </p:txBody>
      </p:sp>
      <p:pic>
        <p:nvPicPr>
          <p:cNvPr id="30725" name="Picture 9" descr="4Y"/>
          <p:cNvPicPr>
            <a:picLocks noChangeAspect="1" noChangeArrowheads="1"/>
          </p:cNvPicPr>
          <p:nvPr/>
        </p:nvPicPr>
        <p:blipFill>
          <a:blip r:embed="rId2" cstate="print"/>
          <a:srcRect/>
          <a:stretch>
            <a:fillRect/>
          </a:stretch>
        </p:blipFill>
        <p:spPr bwMode="auto">
          <a:xfrm>
            <a:off x="152400" y="2708275"/>
            <a:ext cx="6248400" cy="3825875"/>
          </a:xfrm>
          <a:prstGeom prst="rect">
            <a:avLst/>
          </a:prstGeom>
          <a:noFill/>
          <a:ln w="9525">
            <a:noFill/>
            <a:miter lim="800000"/>
            <a:headEnd/>
            <a:tailEnd/>
          </a:ln>
        </p:spPr>
      </p:pic>
      <p:sp>
        <p:nvSpPr>
          <p:cNvPr id="30726" name="Text Box 10"/>
          <p:cNvSpPr txBox="1">
            <a:spLocks noChangeArrowheads="1"/>
          </p:cNvSpPr>
          <p:nvPr/>
        </p:nvSpPr>
        <p:spPr bwMode="auto">
          <a:xfrm>
            <a:off x="6553200" y="4495800"/>
            <a:ext cx="2427288" cy="1920875"/>
          </a:xfrm>
          <a:prstGeom prst="rect">
            <a:avLst/>
          </a:prstGeom>
          <a:noFill/>
          <a:ln w="9525">
            <a:noFill/>
            <a:miter lim="800000"/>
            <a:headEnd/>
            <a:tailEnd/>
          </a:ln>
        </p:spPr>
        <p:txBody>
          <a:bodyPr>
            <a:spAutoFit/>
          </a:bodyPr>
          <a:lstStyle/>
          <a:p>
            <a:r>
              <a:rPr lang="ar-EG" sz="2000"/>
              <a:t>وهذا الشكل يبين منحدر يستعمل للمعوقين (</a:t>
            </a:r>
            <a:r>
              <a:rPr lang="en-US" sz="2000"/>
              <a:t>HANDICAPPED</a:t>
            </a:r>
            <a:r>
              <a:rPr lang="ar-EG" sz="2000"/>
              <a:t>) وعلية المقاسات الاساسية لزوم الامن والامان والسلامة لهم عند استعمالة</a:t>
            </a:r>
            <a:r>
              <a:rPr lang="ar-EG"/>
              <a:t> .</a:t>
            </a:r>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4"/>
          <p:cNvSpPr txBox="1">
            <a:spLocks noChangeArrowheads="1"/>
          </p:cNvSpPr>
          <p:nvPr/>
        </p:nvSpPr>
        <p:spPr bwMode="auto">
          <a:xfrm>
            <a:off x="228600" y="228600"/>
            <a:ext cx="8626475" cy="1187450"/>
          </a:xfrm>
          <a:prstGeom prst="rect">
            <a:avLst/>
          </a:prstGeom>
          <a:noFill/>
          <a:ln w="9525">
            <a:noFill/>
            <a:miter lim="800000"/>
            <a:headEnd/>
            <a:tailEnd/>
          </a:ln>
        </p:spPr>
        <p:txBody>
          <a:bodyPr>
            <a:spAutoFit/>
          </a:bodyPr>
          <a:lstStyle/>
          <a:p>
            <a:r>
              <a:rPr lang="ar-EG" sz="2400"/>
              <a:t>كما يوجد مصاعد للمعوقين (</a:t>
            </a:r>
            <a:r>
              <a:rPr lang="en-US" sz="2400"/>
              <a:t>WHEELCHAIR LIFT</a:t>
            </a:r>
            <a:r>
              <a:rPr lang="ar-EG" sz="2400"/>
              <a:t>) تركب على درابزين السلم الداخلى للمسكن للصعود والهبوط علية . والشكل يوضح المقاسات الاساسية لهذا المصعد وعناصرة المهمة للتشييد  .</a:t>
            </a:r>
            <a:endParaRPr lang="en-US" sz="2400"/>
          </a:p>
        </p:txBody>
      </p:sp>
      <p:pic>
        <p:nvPicPr>
          <p:cNvPr id="31747" name="Picture 5" descr="WQER"/>
          <p:cNvPicPr>
            <a:picLocks noChangeAspect="1" noChangeArrowheads="1"/>
          </p:cNvPicPr>
          <p:nvPr/>
        </p:nvPicPr>
        <p:blipFill>
          <a:blip r:embed="rId2" cstate="print"/>
          <a:srcRect/>
          <a:stretch>
            <a:fillRect/>
          </a:stretch>
        </p:blipFill>
        <p:spPr bwMode="auto">
          <a:xfrm>
            <a:off x="762000" y="1447800"/>
            <a:ext cx="7391400" cy="5135563"/>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ChangeArrowheads="1"/>
          </p:cNvSpPr>
          <p:nvPr/>
        </p:nvSpPr>
        <p:spPr bwMode="auto">
          <a:xfrm>
            <a:off x="457200" y="381000"/>
            <a:ext cx="8686800" cy="4246563"/>
          </a:xfrm>
          <a:prstGeom prst="rect">
            <a:avLst/>
          </a:prstGeom>
          <a:noFill/>
          <a:ln w="9525">
            <a:noFill/>
            <a:miter lim="800000"/>
            <a:headEnd/>
            <a:tailEnd/>
          </a:ln>
        </p:spPr>
        <p:txBody>
          <a:bodyPr>
            <a:spAutoFit/>
          </a:bodyPr>
          <a:lstStyle/>
          <a:p>
            <a:r>
              <a:rPr lang="en-US" dirty="0"/>
              <a:t/>
            </a:r>
            <a:br>
              <a:rPr lang="en-US" dirty="0"/>
            </a:br>
            <a:r>
              <a:rPr lang="en-US" b="1" dirty="0">
                <a:solidFill>
                  <a:srgbClr val="0070C0"/>
                </a:solidFill>
              </a:rPr>
              <a:t>(8) </a:t>
            </a:r>
            <a:r>
              <a:rPr lang="ar-SA" b="1" dirty="0">
                <a:solidFill>
                  <a:srgbClr val="0070C0"/>
                </a:solidFill>
              </a:rPr>
              <a:t>السلالم </a:t>
            </a:r>
            <a:r>
              <a:rPr lang="ar-SA" b="1" dirty="0" err="1">
                <a:solidFill>
                  <a:srgbClr val="0070C0"/>
                </a:solidFill>
              </a:rPr>
              <a:t>الخرسانية</a:t>
            </a:r>
            <a:r>
              <a:rPr lang="ar-SA" b="1" dirty="0">
                <a:solidFill>
                  <a:srgbClr val="0070C0"/>
                </a:solidFill>
              </a:rPr>
              <a:t> الحلزونية: </a:t>
            </a:r>
            <a:r>
              <a:rPr lang="ar-SA" dirty="0"/>
              <a:t>يبين الرسم سلم مصنوع من درجات مسلحة مصبوبة على انفراد تثبت فوق بعضها </a:t>
            </a:r>
            <a:r>
              <a:rPr lang="ar-SA" dirty="0" err="1"/>
              <a:t>و</a:t>
            </a:r>
            <a:r>
              <a:rPr lang="ar-SA" dirty="0"/>
              <a:t> يصب </a:t>
            </a:r>
            <a:r>
              <a:rPr lang="ar-SA" dirty="0" err="1"/>
              <a:t>فى</a:t>
            </a:r>
            <a:r>
              <a:rPr lang="ar-SA" dirty="0"/>
              <a:t> الفراغ </a:t>
            </a:r>
            <a:r>
              <a:rPr lang="ar-SA" dirty="0" err="1"/>
              <a:t>الداخلى</a:t>
            </a:r>
            <a:r>
              <a:rPr lang="ar-SA" dirty="0"/>
              <a:t> عمود مسلح </a:t>
            </a:r>
            <a:r>
              <a:rPr lang="ar-SA" dirty="0" err="1"/>
              <a:t>فى</a:t>
            </a:r>
            <a:r>
              <a:rPr lang="ar-SA" dirty="0"/>
              <a:t> المركز</a:t>
            </a:r>
            <a:r>
              <a:rPr lang="en-US" dirty="0"/>
              <a:t>. </a:t>
            </a:r>
          </a:p>
          <a:p>
            <a:endParaRPr lang="en-US" dirty="0">
              <a:solidFill>
                <a:srgbClr val="0070C0"/>
              </a:solidFill>
            </a:endParaRPr>
          </a:p>
          <a:p>
            <a:r>
              <a:rPr lang="en-US" b="1" dirty="0">
                <a:solidFill>
                  <a:srgbClr val="0070C0"/>
                </a:solidFill>
              </a:rPr>
              <a:t>(9) </a:t>
            </a:r>
            <a:r>
              <a:rPr lang="ar-SA" b="1" dirty="0">
                <a:solidFill>
                  <a:srgbClr val="0070C0"/>
                </a:solidFill>
              </a:rPr>
              <a:t>السلالم الخارجية للحدائق:</a:t>
            </a:r>
            <a:r>
              <a:rPr lang="ar-SA" dirty="0"/>
              <a:t>تختلف باختلاف المساحة والغرض. و أنواعها</a:t>
            </a:r>
            <a:r>
              <a:rPr lang="en-US" dirty="0"/>
              <a:t>:</a:t>
            </a:r>
            <a:br>
              <a:rPr lang="en-US" dirty="0"/>
            </a:br>
            <a:r>
              <a:rPr lang="ar-EG" dirty="0" smtClean="0"/>
              <a:t>       </a:t>
            </a:r>
            <a:r>
              <a:rPr lang="ar-SA" dirty="0" smtClean="0"/>
              <a:t>1- </a:t>
            </a:r>
            <a:r>
              <a:rPr lang="ar-SA" dirty="0"/>
              <a:t>سلم بسيط</a:t>
            </a:r>
            <a:r>
              <a:rPr lang="ar-SA" dirty="0" smtClean="0"/>
              <a:t>.</a:t>
            </a:r>
            <a:r>
              <a:rPr lang="en-US" dirty="0" smtClean="0"/>
              <a:t>             </a:t>
            </a:r>
            <a:r>
              <a:rPr lang="ar-SA" dirty="0" smtClean="0"/>
              <a:t> 2- </a:t>
            </a:r>
            <a:r>
              <a:rPr lang="ar-SA" dirty="0"/>
              <a:t>سلم نصف </a:t>
            </a:r>
            <a:r>
              <a:rPr lang="ar-SA" dirty="0" err="1"/>
              <a:t>هرمى</a:t>
            </a:r>
            <a:r>
              <a:rPr lang="en-US" dirty="0"/>
              <a:t>.</a:t>
            </a:r>
            <a:br>
              <a:rPr lang="en-US" dirty="0"/>
            </a:br>
            <a:r>
              <a:rPr lang="en-US" dirty="0" smtClean="0"/>
              <a:t>       </a:t>
            </a:r>
            <a:r>
              <a:rPr lang="ar-SA" dirty="0" smtClean="0"/>
              <a:t>3- </a:t>
            </a:r>
            <a:r>
              <a:rPr lang="ar-SA" dirty="0"/>
              <a:t>سلم </a:t>
            </a:r>
            <a:r>
              <a:rPr lang="ar-SA" dirty="0" err="1"/>
              <a:t>قلبة</a:t>
            </a:r>
            <a:r>
              <a:rPr lang="ar-SA" dirty="0"/>
              <a:t> واحدة. </a:t>
            </a:r>
            <a:r>
              <a:rPr lang="en-US" dirty="0" smtClean="0"/>
              <a:t>       </a:t>
            </a:r>
            <a:r>
              <a:rPr lang="ar-SA" dirty="0" smtClean="0"/>
              <a:t>4-سلم </a:t>
            </a:r>
            <a:r>
              <a:rPr lang="ar-SA" dirty="0" err="1"/>
              <a:t>قلبتين</a:t>
            </a:r>
            <a:r>
              <a:rPr lang="ar-SA" dirty="0"/>
              <a:t> باتجاهين</a:t>
            </a:r>
            <a:r>
              <a:rPr lang="en-US" dirty="0"/>
              <a:t>.</a:t>
            </a:r>
            <a:br>
              <a:rPr lang="en-US" dirty="0"/>
            </a:br>
            <a:r>
              <a:rPr lang="ar-SA" b="1" dirty="0"/>
              <a:t>5- سلم ذو منحنيات للحدائق الكبيرة. </a:t>
            </a:r>
            <a:r>
              <a:rPr lang="ar-SA" dirty="0"/>
              <a:t>6-سلم ذو مدخلين لحديقة قصر</a:t>
            </a:r>
            <a:r>
              <a:rPr lang="en-US" dirty="0"/>
              <a:t>.</a:t>
            </a:r>
            <a:endParaRPr lang="ar-EG" dirty="0"/>
          </a:p>
          <a:p>
            <a:endParaRPr lang="ar-EG" dirty="0"/>
          </a:p>
          <a:p>
            <a:endParaRPr lang="en-US" dirty="0"/>
          </a:p>
          <a:p>
            <a:r>
              <a:rPr lang="en-US" dirty="0"/>
              <a:t/>
            </a:r>
            <a:br>
              <a:rPr lang="en-US" dirty="0"/>
            </a:br>
            <a:r>
              <a:rPr lang="en-US" dirty="0"/>
              <a:t/>
            </a:r>
            <a:br>
              <a:rPr lang="en-US" dirty="0"/>
            </a:br>
            <a:endParaRPr lang="ar-EG" dirty="0"/>
          </a:p>
          <a:p>
            <a:r>
              <a:rPr lang="en-US" dirty="0"/>
              <a:t/>
            </a:r>
            <a:br>
              <a:rPr lang="en-US" dirty="0"/>
            </a:br>
            <a:endParaRPr lang="ar-EG" dirty="0"/>
          </a:p>
        </p:txBody>
      </p:sp>
      <p:sp>
        <p:nvSpPr>
          <p:cNvPr id="5123" name="Rectangle 2"/>
          <p:cNvSpPr>
            <a:spLocks noChangeArrowheads="1"/>
          </p:cNvSpPr>
          <p:nvPr/>
        </p:nvSpPr>
        <p:spPr bwMode="auto">
          <a:xfrm>
            <a:off x="228600" y="2819400"/>
            <a:ext cx="8915400" cy="6247864"/>
          </a:xfrm>
          <a:prstGeom prst="rect">
            <a:avLst/>
          </a:prstGeom>
          <a:noFill/>
          <a:ln w="9525">
            <a:noFill/>
            <a:miter lim="800000"/>
            <a:headEnd/>
            <a:tailEnd/>
          </a:ln>
        </p:spPr>
        <p:txBody>
          <a:bodyPr>
            <a:spAutoFit/>
          </a:bodyPr>
          <a:lstStyle/>
          <a:p>
            <a:r>
              <a:rPr lang="en-US" b="1" dirty="0" smtClean="0">
                <a:solidFill>
                  <a:srgbClr val="0070C0"/>
                </a:solidFill>
              </a:rPr>
              <a:t>(10)</a:t>
            </a:r>
            <a:r>
              <a:rPr lang="ar-SA" sz="2000" b="1" dirty="0" smtClean="0">
                <a:solidFill>
                  <a:srgbClr val="0070C0"/>
                </a:solidFill>
              </a:rPr>
              <a:t>السلالم من الخرسانة المسلحة: </a:t>
            </a:r>
            <a:r>
              <a:rPr lang="ar-SA" sz="2000" dirty="0" smtClean="0"/>
              <a:t>يمكن عملها بصب الدرجات وحدها وتركبها مثل السلالم الحجرية أو صب حصيرة مشكلة أو غير مشكلة الدرجات وتلصق بعد ذلك بالخامات </a:t>
            </a:r>
            <a:r>
              <a:rPr lang="ar-SA" sz="2000" dirty="0" err="1" smtClean="0"/>
              <a:t>الازمة</a:t>
            </a:r>
            <a:r>
              <a:rPr lang="en-US" sz="2000" dirty="0" smtClean="0"/>
              <a:t>. </a:t>
            </a:r>
            <a:endParaRPr lang="ar-EG" sz="2000" dirty="0" smtClean="0"/>
          </a:p>
          <a:p>
            <a:r>
              <a:rPr lang="en-US" sz="2000" dirty="0" smtClean="0"/>
              <a:t/>
            </a:r>
            <a:br>
              <a:rPr lang="en-US" sz="2000" dirty="0" smtClean="0"/>
            </a:br>
            <a:r>
              <a:rPr lang="en-US" sz="2000" b="1" dirty="0" smtClean="0">
                <a:solidFill>
                  <a:srgbClr val="0070C0"/>
                </a:solidFill>
              </a:rPr>
              <a:t>(11) </a:t>
            </a:r>
            <a:r>
              <a:rPr lang="ar-SA" sz="2000" b="1" dirty="0" smtClean="0">
                <a:solidFill>
                  <a:srgbClr val="0070C0"/>
                </a:solidFill>
              </a:rPr>
              <a:t>السلالم من بلاطات </a:t>
            </a:r>
            <a:r>
              <a:rPr lang="ar-SA" sz="2000" b="1" dirty="0" err="1" smtClean="0">
                <a:solidFill>
                  <a:srgbClr val="0070C0"/>
                </a:solidFill>
              </a:rPr>
              <a:t>الخرسانية</a:t>
            </a:r>
            <a:r>
              <a:rPr lang="ar-SA" sz="2000" b="1" dirty="0" smtClean="0">
                <a:solidFill>
                  <a:srgbClr val="0070C0"/>
                </a:solidFill>
              </a:rPr>
              <a:t>: </a:t>
            </a:r>
            <a:r>
              <a:rPr lang="ar-SA" sz="2000" dirty="0" smtClean="0"/>
              <a:t>سلم مركب من بلاطات خرسانة مسلحة سمك 4.5 نائمة و4 سم للقائمة مثبت </a:t>
            </a:r>
            <a:r>
              <a:rPr lang="ar-SA" sz="2000" dirty="0" err="1" smtClean="0"/>
              <a:t>فى</a:t>
            </a:r>
            <a:r>
              <a:rPr lang="ar-SA" sz="2000" dirty="0" smtClean="0"/>
              <a:t> الحائط ومن الجهة الأخرى مرتكزة على زاوية حديد 8×4×0.5 سم وهو مغطى بطبقة من </a:t>
            </a:r>
            <a:r>
              <a:rPr lang="ar-SA" sz="2000" dirty="0" err="1" smtClean="0"/>
              <a:t>الكاوتشوك</a:t>
            </a:r>
            <a:r>
              <a:rPr lang="ar-SA" sz="2000" dirty="0" smtClean="0"/>
              <a:t> سمك 7 مم للنائمة </a:t>
            </a:r>
            <a:r>
              <a:rPr lang="ar-SA" sz="2000" dirty="0" err="1" smtClean="0"/>
              <a:t>و</a:t>
            </a:r>
            <a:r>
              <a:rPr lang="ar-SA" sz="2000" dirty="0" smtClean="0"/>
              <a:t> 5 مم للقائمة وتلصق على البلاطات بواسطة مادة لاصقة لبنة </a:t>
            </a:r>
            <a:r>
              <a:rPr lang="ar-SA" sz="2000" dirty="0" err="1" smtClean="0"/>
              <a:t>و</a:t>
            </a:r>
            <a:r>
              <a:rPr lang="ar-SA" sz="2000" dirty="0" smtClean="0"/>
              <a:t> </a:t>
            </a:r>
            <a:r>
              <a:rPr lang="ar-SA" sz="2000" dirty="0" err="1" smtClean="0"/>
              <a:t>الكوبستة</a:t>
            </a:r>
            <a:r>
              <a:rPr lang="ar-SA" sz="2000" dirty="0" smtClean="0"/>
              <a:t> قطر 4.5 سم من معدن </a:t>
            </a:r>
            <a:r>
              <a:rPr lang="ar-SA" sz="2000" dirty="0" err="1" smtClean="0"/>
              <a:t>اتيكروبدال</a:t>
            </a:r>
            <a:r>
              <a:rPr lang="ar-SA" sz="2000" dirty="0" smtClean="0"/>
              <a:t> ومركبة على خوص حديد 3.5×0.5 سم وهى مثبتة </a:t>
            </a:r>
            <a:r>
              <a:rPr lang="ar-SA" sz="2000" dirty="0" err="1" smtClean="0"/>
              <a:t>فى</a:t>
            </a:r>
            <a:r>
              <a:rPr lang="ar-SA" sz="2000" dirty="0" smtClean="0"/>
              <a:t> زاوية السلم الحديدية</a:t>
            </a:r>
            <a:r>
              <a:rPr lang="en-US" sz="2000" dirty="0" smtClean="0"/>
              <a:t>. </a:t>
            </a:r>
            <a:endParaRPr lang="ar-EG" sz="2000" dirty="0" smtClean="0"/>
          </a:p>
          <a:p>
            <a:r>
              <a:rPr lang="en-US" sz="2000" dirty="0" smtClean="0"/>
              <a:t/>
            </a:r>
            <a:br>
              <a:rPr lang="en-US" sz="2000" dirty="0" smtClean="0"/>
            </a:br>
            <a:r>
              <a:rPr lang="en-US" sz="2000" b="1" dirty="0" smtClean="0">
                <a:solidFill>
                  <a:srgbClr val="C00000"/>
                </a:solidFill>
              </a:rPr>
              <a:t>(</a:t>
            </a:r>
            <a:r>
              <a:rPr lang="en-US" sz="2000" b="1" dirty="0" smtClean="0">
                <a:solidFill>
                  <a:srgbClr val="0070C0"/>
                </a:solidFill>
              </a:rPr>
              <a:t>12) </a:t>
            </a:r>
            <a:r>
              <a:rPr lang="ar-SA" sz="2000" b="1" dirty="0" smtClean="0">
                <a:solidFill>
                  <a:srgbClr val="0070C0"/>
                </a:solidFill>
              </a:rPr>
              <a:t>السلالم </a:t>
            </a:r>
            <a:r>
              <a:rPr lang="ar-SA" sz="2000" b="1" dirty="0" err="1" smtClean="0">
                <a:solidFill>
                  <a:srgbClr val="0070C0"/>
                </a:solidFill>
              </a:rPr>
              <a:t>الخارجيةالبسيطة</a:t>
            </a:r>
            <a:r>
              <a:rPr lang="en-US" sz="2000" b="1" dirty="0" smtClean="0">
                <a:solidFill>
                  <a:srgbClr val="0070C0"/>
                </a:solidFill>
              </a:rPr>
              <a:t>.</a:t>
            </a:r>
            <a:r>
              <a:rPr lang="en-US" sz="2000" dirty="0" smtClean="0">
                <a:solidFill>
                  <a:srgbClr val="0070C0"/>
                </a:solidFill>
              </a:rPr>
              <a:t/>
            </a:r>
            <a:br>
              <a:rPr lang="en-US" sz="2000" dirty="0" smtClean="0">
                <a:solidFill>
                  <a:srgbClr val="0070C0"/>
                </a:solidFill>
              </a:rPr>
            </a:br>
            <a:r>
              <a:rPr lang="en-US" sz="2000" dirty="0" smtClean="0">
                <a:solidFill>
                  <a:srgbClr val="0070C0"/>
                </a:solidFill>
              </a:rPr>
              <a:t/>
            </a:r>
            <a:br>
              <a:rPr lang="en-US" sz="2000" dirty="0" smtClean="0">
                <a:solidFill>
                  <a:srgbClr val="0070C0"/>
                </a:solidFill>
              </a:rPr>
            </a:br>
            <a:r>
              <a:rPr lang="en-US" sz="2000" b="1" dirty="0" smtClean="0">
                <a:solidFill>
                  <a:srgbClr val="0070C0"/>
                </a:solidFill>
              </a:rPr>
              <a:t>(13) </a:t>
            </a:r>
            <a:r>
              <a:rPr lang="ar-SA" sz="2000" b="1" dirty="0" smtClean="0">
                <a:solidFill>
                  <a:srgbClr val="0070C0"/>
                </a:solidFill>
              </a:rPr>
              <a:t>السلالم المعدنية البسيطة</a:t>
            </a:r>
            <a:r>
              <a:rPr lang="en-US" sz="2000" b="1" dirty="0" smtClean="0">
                <a:solidFill>
                  <a:srgbClr val="0070C0"/>
                </a:solidFill>
              </a:rPr>
              <a:t>.</a:t>
            </a:r>
            <a:r>
              <a:rPr lang="en-US" dirty="0" smtClean="0"/>
              <a:t/>
            </a:r>
            <a:br>
              <a:rPr lang="en-US" dirty="0" smtClean="0"/>
            </a:br>
            <a:r>
              <a:rPr lang="en-US" dirty="0" smtClean="0"/>
              <a:t/>
            </a:r>
            <a:br>
              <a:rPr lang="en-US" dirty="0" smtClean="0"/>
            </a:br>
            <a:r>
              <a:rPr lang="en-US" dirty="0" smtClean="0"/>
              <a:t> </a:t>
            </a:r>
            <a:br>
              <a:rPr lang="en-US" dirty="0" smtClean="0"/>
            </a:br>
            <a:r>
              <a:rPr lang="en-US" dirty="0" smtClean="0"/>
              <a:t/>
            </a:r>
            <a:br>
              <a:rPr lang="en-US" dirty="0" smtClean="0"/>
            </a:br>
            <a:endParaRPr lang="ar-EG" dirty="0" smtClean="0"/>
          </a:p>
          <a:p>
            <a:endParaRPr lang="ar-EG" dirty="0"/>
          </a:p>
          <a:p>
            <a:endParaRPr lang="ar-EG" dirty="0"/>
          </a:p>
          <a:p>
            <a:endParaRPr lang="ar-EG" dirty="0"/>
          </a:p>
          <a:p>
            <a:r>
              <a:rPr lang="en-US" dirty="0"/>
              <a:t/>
            </a:r>
            <a:br>
              <a:rPr lang="en-US" dirty="0"/>
            </a:br>
            <a:r>
              <a:rPr lang="en-US" dirty="0"/>
              <a:t/>
            </a:r>
            <a:br>
              <a:rPr lang="en-US" dirty="0"/>
            </a:br>
            <a:endParaRPr lang="ar-EG"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4"/>
          <p:cNvSpPr txBox="1">
            <a:spLocks noChangeArrowheads="1"/>
          </p:cNvSpPr>
          <p:nvPr/>
        </p:nvSpPr>
        <p:spPr bwMode="auto">
          <a:xfrm>
            <a:off x="2057400" y="152400"/>
            <a:ext cx="4679950" cy="519113"/>
          </a:xfrm>
          <a:prstGeom prst="rect">
            <a:avLst/>
          </a:prstGeom>
          <a:noFill/>
          <a:ln w="9525">
            <a:noFill/>
            <a:miter lim="800000"/>
            <a:headEnd/>
            <a:tailEnd/>
          </a:ln>
        </p:spPr>
        <p:txBody>
          <a:bodyPr wrap="none">
            <a:spAutoFit/>
          </a:bodyPr>
          <a:lstStyle/>
          <a:p>
            <a:r>
              <a:rPr lang="ar-EG" sz="2800"/>
              <a:t>السلالم الخشبية </a:t>
            </a:r>
            <a:r>
              <a:rPr lang="en-US" sz="2800"/>
              <a:t>TIMBER STAIRS</a:t>
            </a:r>
          </a:p>
        </p:txBody>
      </p:sp>
      <p:sp>
        <p:nvSpPr>
          <p:cNvPr id="32771" name="Text Box 5"/>
          <p:cNvSpPr txBox="1">
            <a:spLocks noChangeArrowheads="1"/>
          </p:cNvSpPr>
          <p:nvPr/>
        </p:nvSpPr>
        <p:spPr bwMode="auto">
          <a:xfrm>
            <a:off x="0" y="685800"/>
            <a:ext cx="8870950" cy="915988"/>
          </a:xfrm>
          <a:prstGeom prst="rect">
            <a:avLst/>
          </a:prstGeom>
          <a:noFill/>
          <a:ln w="9525">
            <a:noFill/>
            <a:miter lim="800000"/>
            <a:headEnd/>
            <a:tailEnd/>
          </a:ln>
        </p:spPr>
        <p:txBody>
          <a:bodyPr>
            <a:spAutoFit/>
          </a:bodyPr>
          <a:lstStyle/>
          <a:p>
            <a:r>
              <a:rPr lang="ar-EG"/>
              <a:t>يشيد صندوق السلم(</a:t>
            </a:r>
            <a:r>
              <a:rPr lang="en-US"/>
              <a:t>STAIRCASE</a:t>
            </a:r>
            <a:r>
              <a:rPr lang="ar-EG"/>
              <a:t>) من قوائم ونوائم من الواح الخشب المركبة ببعضها بالتعشيق (</a:t>
            </a:r>
            <a:r>
              <a:rPr lang="en-US"/>
              <a:t>WOOD JOOINTS</a:t>
            </a:r>
            <a:r>
              <a:rPr lang="ar-EG"/>
              <a:t>) كمثل عمل صندوق خشبى . حيث تعمل كل قلبة منة فى ورشة النجارة بما فيها الدرج وخلافة ثم تركب فى الموقع مع وضع الصدفة لها .</a:t>
            </a:r>
            <a:endParaRPr lang="en-US"/>
          </a:p>
        </p:txBody>
      </p:sp>
      <p:sp>
        <p:nvSpPr>
          <p:cNvPr id="32772" name="Text Box 6"/>
          <p:cNvSpPr txBox="1">
            <a:spLocks noChangeArrowheads="1"/>
          </p:cNvSpPr>
          <p:nvPr/>
        </p:nvSpPr>
        <p:spPr bwMode="auto">
          <a:xfrm>
            <a:off x="4114800" y="1600200"/>
            <a:ext cx="4816475" cy="1465263"/>
          </a:xfrm>
          <a:prstGeom prst="rect">
            <a:avLst/>
          </a:prstGeom>
          <a:noFill/>
          <a:ln w="9525">
            <a:noFill/>
            <a:miter lim="800000"/>
            <a:headEnd/>
            <a:tailEnd/>
          </a:ln>
        </p:spPr>
        <p:txBody>
          <a:bodyPr>
            <a:spAutoFit/>
          </a:bodyPr>
          <a:lstStyle/>
          <a:p>
            <a:r>
              <a:rPr lang="ar-EG"/>
              <a:t>ويتكون عناصر هذا السلم من الفخذات والقوائم والنوائم . فتعشق النوائم والقوائم ببعض لتكون درجات القلبة(</a:t>
            </a:r>
            <a:r>
              <a:rPr lang="en-US"/>
              <a:t>FLIGHT</a:t>
            </a:r>
            <a:r>
              <a:rPr lang="ar-EG"/>
              <a:t>) ثم تثبت فى الفخذات الخشبية التى تركب على جانبى السلم لتحمل قلبة السلم كما تثبت قوائم البابا (</a:t>
            </a:r>
            <a:r>
              <a:rPr lang="en-US"/>
              <a:t>NEWL POSTS</a:t>
            </a:r>
            <a:r>
              <a:rPr lang="ar-EG"/>
              <a:t>) عند كا  تغيير فى قلبة السلم مع تركيب الدرابزين المناسب بين قوائم البابا . </a:t>
            </a:r>
            <a:endParaRPr lang="en-US"/>
          </a:p>
        </p:txBody>
      </p:sp>
      <p:pic>
        <p:nvPicPr>
          <p:cNvPr id="32773" name="Picture 8" descr="newel-post"/>
          <p:cNvPicPr>
            <a:picLocks noChangeAspect="1" noChangeArrowheads="1"/>
          </p:cNvPicPr>
          <p:nvPr/>
        </p:nvPicPr>
        <p:blipFill>
          <a:blip r:embed="rId2" cstate="print"/>
          <a:srcRect/>
          <a:stretch>
            <a:fillRect/>
          </a:stretch>
        </p:blipFill>
        <p:spPr bwMode="auto">
          <a:xfrm>
            <a:off x="6069013" y="3048000"/>
            <a:ext cx="2741612" cy="3657600"/>
          </a:xfrm>
          <a:prstGeom prst="rect">
            <a:avLst/>
          </a:prstGeom>
          <a:noFill/>
          <a:ln w="9525">
            <a:noFill/>
            <a:miter lim="800000"/>
            <a:headEnd/>
            <a:tailEnd/>
          </a:ln>
        </p:spPr>
      </p:pic>
      <p:pic>
        <p:nvPicPr>
          <p:cNvPr id="32774" name="Picture 9" descr="Y"/>
          <p:cNvPicPr>
            <a:picLocks noChangeAspect="1" noChangeArrowheads="1"/>
          </p:cNvPicPr>
          <p:nvPr/>
        </p:nvPicPr>
        <p:blipFill>
          <a:blip r:embed="rId3" cstate="print"/>
          <a:srcRect/>
          <a:stretch>
            <a:fillRect/>
          </a:stretch>
        </p:blipFill>
        <p:spPr bwMode="auto">
          <a:xfrm>
            <a:off x="152400" y="1524000"/>
            <a:ext cx="3917950" cy="5181600"/>
          </a:xfrm>
          <a:prstGeom prst="rect">
            <a:avLst/>
          </a:prstGeom>
          <a:noFill/>
          <a:ln w="9525">
            <a:noFill/>
            <a:miter lim="800000"/>
            <a:headEnd/>
            <a:tailEnd/>
          </a:ln>
        </p:spPr>
      </p:pic>
      <p:sp>
        <p:nvSpPr>
          <p:cNvPr id="32775" name="Text Box 10"/>
          <p:cNvSpPr txBox="1">
            <a:spLocks noChangeArrowheads="1"/>
          </p:cNvSpPr>
          <p:nvPr/>
        </p:nvSpPr>
        <p:spPr bwMode="auto">
          <a:xfrm>
            <a:off x="3733800" y="4876800"/>
            <a:ext cx="2001838" cy="701675"/>
          </a:xfrm>
          <a:prstGeom prst="rect">
            <a:avLst/>
          </a:prstGeom>
          <a:noFill/>
          <a:ln w="9525">
            <a:noFill/>
            <a:miter lim="800000"/>
            <a:headEnd/>
            <a:tailEnd/>
          </a:ln>
        </p:spPr>
        <p:txBody>
          <a:bodyPr>
            <a:spAutoFit/>
          </a:bodyPr>
          <a:lstStyle/>
          <a:p>
            <a:r>
              <a:rPr lang="ar-EG" sz="2000"/>
              <a:t>تفاصيل فى السلم الخشبى</a:t>
            </a:r>
            <a:r>
              <a:rPr lang="ar-EG"/>
              <a:t> </a:t>
            </a: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CIMG0878"/>
          <p:cNvPicPr>
            <a:picLocks noChangeAspect="1" noChangeArrowheads="1"/>
          </p:cNvPicPr>
          <p:nvPr/>
        </p:nvPicPr>
        <p:blipFill>
          <a:blip r:embed="rId2" cstate="print"/>
          <a:srcRect/>
          <a:stretch>
            <a:fillRect/>
          </a:stretch>
        </p:blipFill>
        <p:spPr bwMode="auto">
          <a:xfrm>
            <a:off x="304800" y="457200"/>
            <a:ext cx="3856038" cy="5410200"/>
          </a:xfrm>
          <a:prstGeom prst="rect">
            <a:avLst/>
          </a:prstGeom>
          <a:noFill/>
          <a:ln w="9525">
            <a:noFill/>
            <a:miter lim="800000"/>
            <a:headEnd/>
            <a:tailEnd/>
          </a:ln>
        </p:spPr>
      </p:pic>
      <p:pic>
        <p:nvPicPr>
          <p:cNvPr id="33795" name="Picture 7" descr="IMG_1208"/>
          <p:cNvPicPr>
            <a:picLocks noChangeAspect="1" noChangeArrowheads="1"/>
          </p:cNvPicPr>
          <p:nvPr/>
        </p:nvPicPr>
        <p:blipFill>
          <a:blip r:embed="rId3" cstate="print"/>
          <a:srcRect/>
          <a:stretch>
            <a:fillRect/>
          </a:stretch>
        </p:blipFill>
        <p:spPr bwMode="auto">
          <a:xfrm>
            <a:off x="4572000" y="152400"/>
            <a:ext cx="3657600" cy="2743200"/>
          </a:xfrm>
          <a:prstGeom prst="rect">
            <a:avLst/>
          </a:prstGeom>
          <a:noFill/>
          <a:ln w="9525">
            <a:noFill/>
            <a:miter lim="800000"/>
            <a:headEnd/>
            <a:tailEnd/>
          </a:ln>
        </p:spPr>
      </p:pic>
      <p:sp>
        <p:nvSpPr>
          <p:cNvPr id="33796" name="Text Box 8"/>
          <p:cNvSpPr txBox="1">
            <a:spLocks noChangeArrowheads="1"/>
          </p:cNvSpPr>
          <p:nvPr/>
        </p:nvSpPr>
        <p:spPr bwMode="auto">
          <a:xfrm>
            <a:off x="228600" y="6019800"/>
            <a:ext cx="3848100" cy="396875"/>
          </a:xfrm>
          <a:prstGeom prst="rect">
            <a:avLst/>
          </a:prstGeom>
          <a:noFill/>
          <a:ln w="9525">
            <a:noFill/>
            <a:miter lim="800000"/>
            <a:headEnd/>
            <a:tailEnd/>
          </a:ln>
        </p:spPr>
        <p:txBody>
          <a:bodyPr wrap="none">
            <a:spAutoFit/>
          </a:bodyPr>
          <a:lstStyle/>
          <a:p>
            <a:r>
              <a:rPr lang="ar-EG" sz="2000"/>
              <a:t>منظور لسلم خشبى يبين علية عناصرة المهمة </a:t>
            </a:r>
            <a:endParaRPr lang="en-US" sz="2000"/>
          </a:p>
        </p:txBody>
      </p:sp>
      <p:pic>
        <p:nvPicPr>
          <p:cNvPr id="33797" name="Picture 9" descr="CIMG0903"/>
          <p:cNvPicPr>
            <a:picLocks noChangeAspect="1" noChangeArrowheads="1"/>
          </p:cNvPicPr>
          <p:nvPr/>
        </p:nvPicPr>
        <p:blipFill>
          <a:blip r:embed="rId4" cstate="print"/>
          <a:srcRect/>
          <a:stretch>
            <a:fillRect/>
          </a:stretch>
        </p:blipFill>
        <p:spPr bwMode="auto">
          <a:xfrm>
            <a:off x="5181600" y="3124200"/>
            <a:ext cx="2686050" cy="35814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4"/>
          <p:cNvSpPr txBox="1">
            <a:spLocks noChangeArrowheads="1"/>
          </p:cNvSpPr>
          <p:nvPr/>
        </p:nvSpPr>
        <p:spPr bwMode="auto">
          <a:xfrm>
            <a:off x="1905000" y="152400"/>
            <a:ext cx="5248275" cy="519113"/>
          </a:xfrm>
          <a:prstGeom prst="rect">
            <a:avLst/>
          </a:prstGeom>
          <a:noFill/>
          <a:ln w="9525">
            <a:noFill/>
            <a:miter lim="800000"/>
            <a:headEnd/>
            <a:tailEnd/>
          </a:ln>
        </p:spPr>
        <p:txBody>
          <a:bodyPr wrap="none">
            <a:spAutoFit/>
          </a:bodyPr>
          <a:lstStyle/>
          <a:p>
            <a:r>
              <a:rPr lang="ar-EG" sz="2800"/>
              <a:t>سلالم الباذنجانة </a:t>
            </a:r>
            <a:r>
              <a:rPr lang="en-US" sz="2800"/>
              <a:t>SPANDRIL STAIRS </a:t>
            </a:r>
          </a:p>
        </p:txBody>
      </p:sp>
      <p:sp>
        <p:nvSpPr>
          <p:cNvPr id="34819" name="Text Box 5"/>
          <p:cNvSpPr txBox="1">
            <a:spLocks noChangeArrowheads="1"/>
          </p:cNvSpPr>
          <p:nvPr/>
        </p:nvSpPr>
        <p:spPr bwMode="auto">
          <a:xfrm>
            <a:off x="5410200" y="762000"/>
            <a:ext cx="3597275" cy="5035550"/>
          </a:xfrm>
          <a:prstGeom prst="rect">
            <a:avLst/>
          </a:prstGeom>
          <a:noFill/>
          <a:ln w="9525">
            <a:noFill/>
            <a:miter lim="800000"/>
            <a:headEnd/>
            <a:tailEnd/>
          </a:ln>
        </p:spPr>
        <p:txBody>
          <a:bodyPr>
            <a:spAutoFit/>
          </a:bodyPr>
          <a:lstStyle/>
          <a:p>
            <a:r>
              <a:rPr lang="ar-EG"/>
              <a:t>تعمل درجات هذة السلالم من الحجر الطبيعى او الصناعى او الخرسانة سابقة الصب بقطاعات مستطيلة او مثلثة حيث يدفن جزء من كل درجة فى الحائط الذى لا يقل سمكة عن 25 سم وتعمل كابولى مع اخذ بعض  التحميل على الدرجة التى تحتها . فقطاع الدرجة ذات المستطيل تعطى بطنية مدرجة  ولكن قطاع الدرجة المثلثة يعطى بطنية ملساء .</a:t>
            </a:r>
          </a:p>
          <a:p>
            <a:r>
              <a:rPr lang="ar-EG"/>
              <a:t>وقد جرت العادة  على صنع درجات هذة السلالم بصب كل درجة من الخرسانة المسلحة فى فورمات من الجبس حسب الشكل المطلوب ثم عمل  كسوة لها من الموزايكو او التراتزو او اى مادة مماثلة .</a:t>
            </a:r>
          </a:p>
          <a:p>
            <a:r>
              <a:rPr lang="ar-EG"/>
              <a:t>مع العلم ان صانع هذة السلالم (معلم الموزايكو) يستطيع ان يصب من هذا الدرج من 8 الى 10 درجات يوميا او 3 بسطات فى اليوم . ويركب من 8 الى 12 درجة فى اليوم او 2 بسطة فى اليوم </a:t>
            </a:r>
            <a:endParaRPr lang="en-US"/>
          </a:p>
        </p:txBody>
      </p:sp>
      <p:pic>
        <p:nvPicPr>
          <p:cNvPr id="34820" name="Picture 7" descr="CIMG0881"/>
          <p:cNvPicPr>
            <a:picLocks noChangeAspect="1" noChangeArrowheads="1"/>
          </p:cNvPicPr>
          <p:nvPr/>
        </p:nvPicPr>
        <p:blipFill>
          <a:blip r:embed="rId2" cstate="print"/>
          <a:srcRect/>
          <a:stretch>
            <a:fillRect/>
          </a:stretch>
        </p:blipFill>
        <p:spPr bwMode="auto">
          <a:xfrm>
            <a:off x="457200" y="762000"/>
            <a:ext cx="4400550" cy="58674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4"/>
          <p:cNvSpPr txBox="1">
            <a:spLocks noChangeArrowheads="1"/>
          </p:cNvSpPr>
          <p:nvPr/>
        </p:nvSpPr>
        <p:spPr bwMode="auto">
          <a:xfrm>
            <a:off x="274638" y="152400"/>
            <a:ext cx="8869362" cy="519113"/>
          </a:xfrm>
          <a:prstGeom prst="rect">
            <a:avLst/>
          </a:prstGeom>
          <a:noFill/>
          <a:ln w="9525">
            <a:noFill/>
            <a:miter lim="800000"/>
            <a:headEnd/>
            <a:tailEnd/>
          </a:ln>
        </p:spPr>
        <p:txBody>
          <a:bodyPr wrap="none">
            <a:spAutoFit/>
          </a:bodyPr>
          <a:lstStyle/>
          <a:p>
            <a:r>
              <a:rPr lang="ar-EG" sz="2800"/>
              <a:t>سلالم الخرسانة المسلحة </a:t>
            </a:r>
            <a:r>
              <a:rPr lang="en-US" sz="2800"/>
              <a:t>REINFORCED CONCRETE STAIRS </a:t>
            </a:r>
          </a:p>
        </p:txBody>
      </p:sp>
      <p:sp>
        <p:nvSpPr>
          <p:cNvPr id="35843" name="Text Box 5"/>
          <p:cNvSpPr txBox="1">
            <a:spLocks noChangeArrowheads="1"/>
          </p:cNvSpPr>
          <p:nvPr/>
        </p:nvSpPr>
        <p:spPr bwMode="auto">
          <a:xfrm>
            <a:off x="685800" y="762000"/>
            <a:ext cx="7940675" cy="1190625"/>
          </a:xfrm>
          <a:prstGeom prst="rect">
            <a:avLst/>
          </a:prstGeom>
          <a:noFill/>
          <a:ln w="9525">
            <a:noFill/>
            <a:miter lim="800000"/>
            <a:headEnd/>
            <a:tailEnd/>
          </a:ln>
        </p:spPr>
        <p:txBody>
          <a:bodyPr>
            <a:spAutoFit/>
          </a:bodyPr>
          <a:lstStyle/>
          <a:p>
            <a:r>
              <a:rPr lang="ar-EG"/>
              <a:t>تعتبر السلالم الخرسانية مقاومة جيدة للحريق عن السلالم الخشبية وخصوصا فى المبانى المكونة لاكثر من دورين .وعلى ذلك فهى مماثلة فى نظرية تصميمها كمثل بقية السلالم الاخرى من ناحية ارتفاع القائمة وعرض النائمة وخلافة . والشكل  الشائع الاستعمال فى السلالم الخرسانية هى سلالم رجل الكلب  سواء لها بئر او بدونة ولكن طبعا يوجد اشكال اخرى وانواع مختلفة لهذة السلالم يكثر استعمالها ايضا .</a:t>
            </a:r>
            <a:endParaRPr lang="en-US"/>
          </a:p>
        </p:txBody>
      </p:sp>
      <p:sp>
        <p:nvSpPr>
          <p:cNvPr id="35844" name="Text Box 6"/>
          <p:cNvSpPr txBox="1">
            <a:spLocks noChangeArrowheads="1"/>
          </p:cNvSpPr>
          <p:nvPr/>
        </p:nvSpPr>
        <p:spPr bwMode="auto">
          <a:xfrm>
            <a:off x="4038600" y="2514600"/>
            <a:ext cx="4892675" cy="915988"/>
          </a:xfrm>
          <a:prstGeom prst="rect">
            <a:avLst/>
          </a:prstGeom>
          <a:noFill/>
          <a:ln w="9525">
            <a:noFill/>
            <a:miter lim="800000"/>
            <a:headEnd/>
            <a:tailEnd/>
          </a:ln>
        </p:spPr>
        <p:txBody>
          <a:bodyPr>
            <a:spAutoFit/>
          </a:bodyPr>
          <a:lstStyle/>
          <a:p>
            <a:r>
              <a:rPr lang="ar-EG"/>
              <a:t>ويعتمد  تشييد هذة السلالم على هيكل المبنى الخرسانى وسهولة تثبيت وصب خرسانات هذا السلم بالهيكل او تحميل درجات سلمة التى من الجائز ان تكون من الخرسانة سابقة الصب بالهيكل .</a:t>
            </a:r>
            <a:endParaRPr lang="en-US"/>
          </a:p>
        </p:txBody>
      </p:sp>
      <p:sp>
        <p:nvSpPr>
          <p:cNvPr id="35845" name="Text Box 7"/>
          <p:cNvSpPr txBox="1">
            <a:spLocks noChangeArrowheads="1"/>
          </p:cNvSpPr>
          <p:nvPr/>
        </p:nvSpPr>
        <p:spPr bwMode="auto">
          <a:xfrm>
            <a:off x="3733800" y="4876800"/>
            <a:ext cx="5197475" cy="1190625"/>
          </a:xfrm>
          <a:prstGeom prst="rect">
            <a:avLst/>
          </a:prstGeom>
          <a:noFill/>
          <a:ln w="9525">
            <a:noFill/>
            <a:miter lim="800000"/>
            <a:headEnd/>
            <a:tailEnd/>
          </a:ln>
        </p:spPr>
        <p:txBody>
          <a:bodyPr>
            <a:spAutoFit/>
          </a:bodyPr>
          <a:lstStyle/>
          <a:p>
            <a:r>
              <a:rPr lang="ar-EG"/>
              <a:t>وفى حالة الحوائط الحاملة حول السلم فيوجد عدة حلول او لها دفن  طرف بسطة السلم فى الحائط مع تسليحها كبلاطة ذات اتجاة واحد (</a:t>
            </a:r>
            <a:r>
              <a:rPr lang="en-US"/>
              <a:t>ONE WAY SLAB</a:t>
            </a:r>
            <a:r>
              <a:rPr lang="ar-EG"/>
              <a:t>) مع تشييد  القلبات كبلاطات مائلة  بين البسطات </a:t>
            </a:r>
            <a:endParaRPr lang="en-US"/>
          </a:p>
        </p:txBody>
      </p:sp>
      <p:pic>
        <p:nvPicPr>
          <p:cNvPr id="35846" name="Picture 10" descr="FDHY"/>
          <p:cNvPicPr>
            <a:picLocks noChangeAspect="1" noChangeArrowheads="1"/>
          </p:cNvPicPr>
          <p:nvPr/>
        </p:nvPicPr>
        <p:blipFill>
          <a:blip r:embed="rId2" cstate="print"/>
          <a:srcRect/>
          <a:stretch>
            <a:fillRect/>
          </a:stretch>
        </p:blipFill>
        <p:spPr bwMode="auto">
          <a:xfrm>
            <a:off x="152400" y="1981200"/>
            <a:ext cx="3763963" cy="46863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4"/>
          <p:cNvSpPr txBox="1">
            <a:spLocks noChangeArrowheads="1"/>
          </p:cNvSpPr>
          <p:nvPr/>
        </p:nvSpPr>
        <p:spPr bwMode="auto">
          <a:xfrm>
            <a:off x="4267200" y="152400"/>
            <a:ext cx="4664075" cy="1190625"/>
          </a:xfrm>
          <a:prstGeom prst="rect">
            <a:avLst/>
          </a:prstGeom>
          <a:noFill/>
          <a:ln w="9525">
            <a:noFill/>
            <a:miter lim="800000"/>
            <a:headEnd/>
            <a:tailEnd/>
          </a:ln>
        </p:spPr>
        <p:txBody>
          <a:bodyPr>
            <a:spAutoFit/>
          </a:bodyPr>
          <a:lstStyle/>
          <a:p>
            <a:r>
              <a:rPr lang="ar-EG"/>
              <a:t>اما الحل الثانى  فيمكن عملة اذا استدعى الامر وذلك بتحميل البسطة على نهاية الحائط وعمل لها كمرة ثم تحمل القلبة على الكمرة وجانب الحائط وستعمل هذا النوع عادة فى السلالم الخرسانية سابقة الصب .</a:t>
            </a:r>
            <a:endParaRPr lang="en-US"/>
          </a:p>
        </p:txBody>
      </p:sp>
      <p:pic>
        <p:nvPicPr>
          <p:cNvPr id="36867" name="Picture 5" descr="YU"/>
          <p:cNvPicPr>
            <a:picLocks noChangeAspect="1" noChangeArrowheads="1"/>
          </p:cNvPicPr>
          <p:nvPr/>
        </p:nvPicPr>
        <p:blipFill>
          <a:blip r:embed="rId2" cstate="print"/>
          <a:srcRect/>
          <a:stretch>
            <a:fillRect/>
          </a:stretch>
        </p:blipFill>
        <p:spPr bwMode="auto">
          <a:xfrm>
            <a:off x="228600" y="228600"/>
            <a:ext cx="4125913" cy="5181600"/>
          </a:xfrm>
          <a:prstGeom prst="rect">
            <a:avLst/>
          </a:prstGeom>
          <a:noFill/>
          <a:ln w="9525">
            <a:noFill/>
            <a:miter lim="800000"/>
            <a:headEnd/>
            <a:tailEnd/>
          </a:ln>
        </p:spPr>
      </p:pic>
      <p:sp>
        <p:nvSpPr>
          <p:cNvPr id="36868" name="Line 6"/>
          <p:cNvSpPr>
            <a:spLocks noChangeShapeType="1"/>
          </p:cNvSpPr>
          <p:nvPr/>
        </p:nvSpPr>
        <p:spPr bwMode="auto">
          <a:xfrm flipH="1" flipV="1">
            <a:off x="2362200" y="4572000"/>
            <a:ext cx="76200" cy="1371600"/>
          </a:xfrm>
          <a:prstGeom prst="line">
            <a:avLst/>
          </a:prstGeom>
          <a:noFill/>
          <a:ln w="9525">
            <a:solidFill>
              <a:schemeClr val="tx1"/>
            </a:solidFill>
            <a:round/>
            <a:headEnd/>
            <a:tailEnd type="triangle" w="med" len="med"/>
          </a:ln>
        </p:spPr>
        <p:txBody>
          <a:bodyPr/>
          <a:lstStyle/>
          <a:p>
            <a:endParaRPr lang="ar-EG"/>
          </a:p>
        </p:txBody>
      </p:sp>
      <p:sp>
        <p:nvSpPr>
          <p:cNvPr id="36869" name="Text Box 7"/>
          <p:cNvSpPr txBox="1">
            <a:spLocks noChangeArrowheads="1"/>
          </p:cNvSpPr>
          <p:nvPr/>
        </p:nvSpPr>
        <p:spPr bwMode="auto">
          <a:xfrm>
            <a:off x="1143000" y="6019800"/>
            <a:ext cx="1924050" cy="366713"/>
          </a:xfrm>
          <a:prstGeom prst="rect">
            <a:avLst/>
          </a:prstGeom>
          <a:noFill/>
          <a:ln w="9525">
            <a:noFill/>
            <a:miter lim="800000"/>
            <a:headEnd/>
            <a:tailEnd/>
          </a:ln>
        </p:spPr>
        <p:txBody>
          <a:bodyPr wrap="none">
            <a:spAutoFit/>
          </a:bodyPr>
          <a:lstStyle/>
          <a:p>
            <a:r>
              <a:rPr lang="ar-EG"/>
              <a:t>كمرة محمل عليها القلبة </a:t>
            </a:r>
            <a:endParaRPr lang="en-US"/>
          </a:p>
        </p:txBody>
      </p:sp>
      <p:sp>
        <p:nvSpPr>
          <p:cNvPr id="36870" name="Text Box 8"/>
          <p:cNvSpPr txBox="1">
            <a:spLocks noChangeArrowheads="1"/>
          </p:cNvSpPr>
          <p:nvPr/>
        </p:nvSpPr>
        <p:spPr bwMode="auto">
          <a:xfrm>
            <a:off x="4495800" y="1371600"/>
            <a:ext cx="4359275" cy="641350"/>
          </a:xfrm>
          <a:prstGeom prst="rect">
            <a:avLst/>
          </a:prstGeom>
          <a:noFill/>
          <a:ln w="9525">
            <a:noFill/>
            <a:miter lim="800000"/>
            <a:headEnd/>
            <a:tailEnd/>
          </a:ln>
        </p:spPr>
        <p:txBody>
          <a:bodyPr>
            <a:spAutoFit/>
          </a:bodyPr>
          <a:lstStyle/>
          <a:p>
            <a:r>
              <a:rPr lang="ar-EG"/>
              <a:t>اما الحل الثالث  فيمكن تشييد السلم الخرسانى بين كمرات الاطار الخرسانى للمنبى </a:t>
            </a:r>
            <a:endParaRPr lang="en-US"/>
          </a:p>
        </p:txBody>
      </p:sp>
      <p:pic>
        <p:nvPicPr>
          <p:cNvPr id="36871" name="Picture 9" descr="FGH"/>
          <p:cNvPicPr>
            <a:picLocks noChangeAspect="1" noChangeArrowheads="1"/>
          </p:cNvPicPr>
          <p:nvPr/>
        </p:nvPicPr>
        <p:blipFill>
          <a:blip r:embed="rId3" cstate="print"/>
          <a:srcRect/>
          <a:stretch>
            <a:fillRect/>
          </a:stretch>
        </p:blipFill>
        <p:spPr bwMode="auto">
          <a:xfrm>
            <a:off x="5181600" y="2133600"/>
            <a:ext cx="3262313" cy="441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3429000" y="112713"/>
            <a:ext cx="5197475" cy="641350"/>
          </a:xfrm>
          <a:prstGeom prst="rect">
            <a:avLst/>
          </a:prstGeom>
          <a:noFill/>
          <a:ln w="9525">
            <a:noFill/>
            <a:miter lim="800000"/>
            <a:headEnd/>
            <a:tailEnd/>
          </a:ln>
        </p:spPr>
        <p:txBody>
          <a:bodyPr>
            <a:spAutoFit/>
          </a:bodyPr>
          <a:lstStyle/>
          <a:p>
            <a:r>
              <a:rPr lang="ar-EG"/>
              <a:t>اما الحل الرابع لتشييد السلم الخرسانى فيمكن عملة بانشاء حائط وسطى بين القلبات مع تحميل السلالم كوابيل منها </a:t>
            </a:r>
            <a:endParaRPr lang="en-US"/>
          </a:p>
        </p:txBody>
      </p:sp>
      <p:pic>
        <p:nvPicPr>
          <p:cNvPr id="37891" name="Picture 5" descr="RT"/>
          <p:cNvPicPr>
            <a:picLocks noChangeAspect="1" noChangeArrowheads="1"/>
          </p:cNvPicPr>
          <p:nvPr/>
        </p:nvPicPr>
        <p:blipFill>
          <a:blip r:embed="rId2" cstate="print"/>
          <a:srcRect/>
          <a:stretch>
            <a:fillRect/>
          </a:stretch>
        </p:blipFill>
        <p:spPr bwMode="auto">
          <a:xfrm>
            <a:off x="381000" y="228600"/>
            <a:ext cx="3611563" cy="6115050"/>
          </a:xfrm>
          <a:prstGeom prst="rect">
            <a:avLst/>
          </a:prstGeom>
          <a:noFill/>
          <a:ln w="9525">
            <a:noFill/>
            <a:miter lim="800000"/>
            <a:headEnd/>
            <a:tailEnd/>
          </a:ln>
        </p:spPr>
      </p:pic>
      <p:pic>
        <p:nvPicPr>
          <p:cNvPr id="37892" name="Picture 6" descr="DRYTER"/>
          <p:cNvPicPr>
            <a:picLocks noChangeAspect="1" noChangeArrowheads="1"/>
          </p:cNvPicPr>
          <p:nvPr/>
        </p:nvPicPr>
        <p:blipFill>
          <a:blip r:embed="rId3" cstate="print"/>
          <a:srcRect/>
          <a:stretch>
            <a:fillRect/>
          </a:stretch>
        </p:blipFill>
        <p:spPr bwMode="auto">
          <a:xfrm>
            <a:off x="4419600" y="838200"/>
            <a:ext cx="2770188" cy="2952750"/>
          </a:xfrm>
          <a:prstGeom prst="rect">
            <a:avLst/>
          </a:prstGeom>
          <a:noFill/>
          <a:ln w="9525">
            <a:noFill/>
            <a:miter lim="800000"/>
            <a:headEnd/>
            <a:tailEnd/>
          </a:ln>
        </p:spPr>
      </p:pic>
      <p:pic>
        <p:nvPicPr>
          <p:cNvPr id="37893" name="Picture 7" descr="Stairs1"/>
          <p:cNvPicPr>
            <a:picLocks noChangeAspect="1" noChangeArrowheads="1"/>
          </p:cNvPicPr>
          <p:nvPr/>
        </p:nvPicPr>
        <p:blipFill>
          <a:blip r:embed="rId4" cstate="print"/>
          <a:srcRect/>
          <a:stretch>
            <a:fillRect/>
          </a:stretch>
        </p:blipFill>
        <p:spPr bwMode="auto">
          <a:xfrm>
            <a:off x="4419600" y="3886200"/>
            <a:ext cx="3581400" cy="2686050"/>
          </a:xfrm>
          <a:prstGeom prst="rect">
            <a:avLst/>
          </a:prstGeom>
          <a:noFill/>
          <a:ln w="9525">
            <a:noFill/>
            <a:miter lim="800000"/>
            <a:headEnd/>
            <a:tailEnd/>
          </a:ln>
        </p:spPr>
      </p:pic>
      <p:sp>
        <p:nvSpPr>
          <p:cNvPr id="37894" name="Text Box 8"/>
          <p:cNvSpPr txBox="1">
            <a:spLocks noChangeArrowheads="1"/>
          </p:cNvSpPr>
          <p:nvPr/>
        </p:nvSpPr>
        <p:spPr bwMode="auto">
          <a:xfrm>
            <a:off x="7239000" y="2895600"/>
            <a:ext cx="1539875" cy="641350"/>
          </a:xfrm>
          <a:prstGeom prst="rect">
            <a:avLst/>
          </a:prstGeom>
          <a:noFill/>
          <a:ln w="9525">
            <a:noFill/>
            <a:miter lim="800000"/>
            <a:headEnd/>
            <a:tailEnd/>
          </a:ln>
        </p:spPr>
        <p:txBody>
          <a:bodyPr>
            <a:spAutoFit/>
          </a:bodyPr>
          <a:lstStyle/>
          <a:p>
            <a:r>
              <a:rPr lang="ar-EG"/>
              <a:t>طريقة التسليح فى سلم الخرسانة </a:t>
            </a: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4"/>
          <p:cNvSpPr txBox="1">
            <a:spLocks noChangeArrowheads="1"/>
          </p:cNvSpPr>
          <p:nvPr/>
        </p:nvSpPr>
        <p:spPr bwMode="auto">
          <a:xfrm>
            <a:off x="4343400" y="304800"/>
            <a:ext cx="4410075" cy="366713"/>
          </a:xfrm>
          <a:prstGeom prst="rect">
            <a:avLst/>
          </a:prstGeom>
          <a:noFill/>
          <a:ln w="9525">
            <a:noFill/>
            <a:miter lim="800000"/>
            <a:headEnd/>
            <a:tailEnd/>
          </a:ln>
        </p:spPr>
        <p:txBody>
          <a:bodyPr wrap="none">
            <a:spAutoFit/>
          </a:bodyPr>
          <a:lstStyle/>
          <a:p>
            <a:r>
              <a:rPr lang="ar-EG"/>
              <a:t>طرق  تشطيب الدرج الخرسانى ويتم باحدى الطرق الاتية :</a:t>
            </a:r>
            <a:endParaRPr lang="en-US"/>
          </a:p>
        </p:txBody>
      </p:sp>
      <p:sp>
        <p:nvSpPr>
          <p:cNvPr id="38915" name="Text Box 5"/>
          <p:cNvSpPr txBox="1">
            <a:spLocks noChangeArrowheads="1"/>
          </p:cNvSpPr>
          <p:nvPr/>
        </p:nvSpPr>
        <p:spPr bwMode="auto">
          <a:xfrm>
            <a:off x="2209800" y="874713"/>
            <a:ext cx="6569075" cy="2563812"/>
          </a:xfrm>
          <a:prstGeom prst="rect">
            <a:avLst/>
          </a:prstGeom>
          <a:noFill/>
          <a:ln w="9525">
            <a:noFill/>
            <a:miter lim="800000"/>
            <a:headEnd/>
            <a:tailEnd/>
          </a:ln>
        </p:spPr>
        <p:txBody>
          <a:bodyPr>
            <a:spAutoFit/>
          </a:bodyPr>
          <a:lstStyle/>
          <a:p>
            <a:r>
              <a:rPr lang="ar-EG"/>
              <a:t>- عمل  بياض  للسلالم الخرسانية من الموزايكو مطعم بكسر رخام او بياض تراتزو من 3 سم .</a:t>
            </a:r>
          </a:p>
          <a:p>
            <a:pPr>
              <a:buFontTx/>
              <a:buChar char="-"/>
            </a:pPr>
            <a:r>
              <a:rPr lang="ar-EG"/>
              <a:t>عمل كسوة رخامية للسلالم الخرسانية وذلك بعمل فورمات من الجبس حسب الشكل الخارجى للدرجة لتصب فيها حيث تشكل الكسوة الموزايكو من قائمة سمك 3 سم ونائمة 5-8 سم وتترك لتجف ثم تلصق بعد ذلك على الدرج وتجلى .</a:t>
            </a:r>
          </a:p>
          <a:p>
            <a:pPr>
              <a:buFontTx/>
              <a:buChar char="-"/>
            </a:pPr>
            <a:r>
              <a:rPr lang="ar-EG"/>
              <a:t> عمل كسوة رخامية للسلالم الخرسانية بقطعها الى قائمة بسمك 2سم ونائمة بسمك 4 سم ولصقها ثم جلائها . </a:t>
            </a:r>
          </a:p>
          <a:p>
            <a:r>
              <a:rPr lang="ar-EG"/>
              <a:t>مع مراعاة ان هذة السلالم تحتاج الى عمل وزرات مستقيمة اومدرجة بارتفاع 20 -30 سم من نفس الكسوة المستعملة . </a:t>
            </a:r>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Image(214)"/>
          <p:cNvPicPr>
            <a:picLocks noChangeAspect="1" noChangeArrowheads="1"/>
          </p:cNvPicPr>
          <p:nvPr/>
        </p:nvPicPr>
        <p:blipFill>
          <a:blip r:embed="rId2" cstate="print"/>
          <a:srcRect/>
          <a:stretch>
            <a:fillRect/>
          </a:stretch>
        </p:blipFill>
        <p:spPr bwMode="auto">
          <a:xfrm>
            <a:off x="4724400" y="381000"/>
            <a:ext cx="4191000" cy="2819400"/>
          </a:xfrm>
          <a:prstGeom prst="rect">
            <a:avLst/>
          </a:prstGeom>
          <a:noFill/>
          <a:ln w="9525">
            <a:noFill/>
            <a:miter lim="800000"/>
            <a:headEnd/>
            <a:tailEnd/>
          </a:ln>
        </p:spPr>
      </p:pic>
      <p:pic>
        <p:nvPicPr>
          <p:cNvPr id="39939" name="Picture 3" descr="Image(207)"/>
          <p:cNvPicPr>
            <a:picLocks noChangeAspect="1" noChangeArrowheads="1"/>
          </p:cNvPicPr>
          <p:nvPr/>
        </p:nvPicPr>
        <p:blipFill>
          <a:blip r:embed="rId3" cstate="print"/>
          <a:srcRect/>
          <a:stretch>
            <a:fillRect/>
          </a:stretch>
        </p:blipFill>
        <p:spPr bwMode="auto">
          <a:xfrm>
            <a:off x="152400" y="381000"/>
            <a:ext cx="4343400" cy="2819400"/>
          </a:xfrm>
          <a:prstGeom prst="rect">
            <a:avLst/>
          </a:prstGeom>
          <a:noFill/>
          <a:ln w="9525">
            <a:noFill/>
            <a:miter lim="800000"/>
            <a:headEnd/>
            <a:tailEnd/>
          </a:ln>
        </p:spPr>
      </p:pic>
      <p:pic>
        <p:nvPicPr>
          <p:cNvPr id="39940" name="Picture 4" descr="Image(345)"/>
          <p:cNvPicPr>
            <a:picLocks noChangeAspect="1" noChangeArrowheads="1"/>
          </p:cNvPicPr>
          <p:nvPr/>
        </p:nvPicPr>
        <p:blipFill>
          <a:blip r:embed="rId4" cstate="print"/>
          <a:srcRect/>
          <a:stretch>
            <a:fillRect/>
          </a:stretch>
        </p:blipFill>
        <p:spPr bwMode="auto">
          <a:xfrm>
            <a:off x="4648200" y="3429000"/>
            <a:ext cx="4267200" cy="3190875"/>
          </a:xfrm>
          <a:prstGeom prst="rect">
            <a:avLst/>
          </a:prstGeom>
          <a:noFill/>
          <a:ln w="9525">
            <a:noFill/>
            <a:miter lim="800000"/>
            <a:headEnd/>
            <a:tailEnd/>
          </a:ln>
        </p:spPr>
      </p:pic>
      <p:pic>
        <p:nvPicPr>
          <p:cNvPr id="39941" name="Picture 5" descr="Image(212)"/>
          <p:cNvPicPr>
            <a:picLocks noChangeAspect="1" noChangeArrowheads="1"/>
          </p:cNvPicPr>
          <p:nvPr/>
        </p:nvPicPr>
        <p:blipFill>
          <a:blip r:embed="rId5" cstate="print"/>
          <a:srcRect/>
          <a:stretch>
            <a:fillRect/>
          </a:stretch>
        </p:blipFill>
        <p:spPr bwMode="auto">
          <a:xfrm>
            <a:off x="152400" y="3352800"/>
            <a:ext cx="4089400" cy="33147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ChangeArrowheads="1"/>
          </p:cNvSpPr>
          <p:nvPr/>
        </p:nvSpPr>
        <p:spPr bwMode="auto">
          <a:xfrm>
            <a:off x="0" y="152400"/>
            <a:ext cx="9144000" cy="6709529"/>
          </a:xfrm>
          <a:prstGeom prst="rect">
            <a:avLst/>
          </a:prstGeom>
          <a:noFill/>
          <a:ln w="9525">
            <a:noFill/>
            <a:miter lim="800000"/>
            <a:headEnd/>
            <a:tailEnd/>
          </a:ln>
        </p:spPr>
        <p:txBody>
          <a:bodyPr>
            <a:spAutoFit/>
          </a:bodyPr>
          <a:lstStyle/>
          <a:p>
            <a:r>
              <a:rPr lang="en-US" sz="2000" dirty="0">
                <a:solidFill>
                  <a:srgbClr val="0070C0"/>
                </a:solidFill>
              </a:rPr>
              <a:t/>
            </a:r>
            <a:br>
              <a:rPr lang="en-US" sz="2000" dirty="0">
                <a:solidFill>
                  <a:srgbClr val="0070C0"/>
                </a:solidFill>
              </a:rPr>
            </a:br>
            <a:r>
              <a:rPr lang="en-US" sz="2000" b="1" dirty="0">
                <a:solidFill>
                  <a:srgbClr val="0070C0"/>
                </a:solidFill>
              </a:rPr>
              <a:t>(14) </a:t>
            </a:r>
            <a:r>
              <a:rPr lang="ar-SA" sz="2000" b="1" dirty="0">
                <a:solidFill>
                  <a:srgbClr val="0070C0"/>
                </a:solidFill>
              </a:rPr>
              <a:t>السلالم الحديدية</a:t>
            </a:r>
            <a:r>
              <a:rPr lang="en-US" sz="2000" b="1" dirty="0">
                <a:solidFill>
                  <a:srgbClr val="0070C0"/>
                </a:solidFill>
              </a:rPr>
              <a:t>.</a:t>
            </a:r>
            <a:r>
              <a:rPr lang="en-US" sz="2000" dirty="0">
                <a:solidFill>
                  <a:srgbClr val="0070C0"/>
                </a:solidFill>
              </a:rPr>
              <a:t/>
            </a:r>
            <a:br>
              <a:rPr lang="en-US" sz="2000" dirty="0">
                <a:solidFill>
                  <a:srgbClr val="0070C0"/>
                </a:solidFill>
              </a:rPr>
            </a:br>
            <a:r>
              <a:rPr lang="en-US" sz="2000" dirty="0">
                <a:solidFill>
                  <a:srgbClr val="0070C0"/>
                </a:solidFill>
              </a:rPr>
              <a:t/>
            </a:r>
            <a:br>
              <a:rPr lang="en-US" sz="2000" dirty="0">
                <a:solidFill>
                  <a:srgbClr val="0070C0"/>
                </a:solidFill>
              </a:rPr>
            </a:br>
            <a:r>
              <a:rPr lang="en-US" sz="2000" b="1" dirty="0">
                <a:solidFill>
                  <a:srgbClr val="0070C0"/>
                </a:solidFill>
              </a:rPr>
              <a:t>(15) </a:t>
            </a:r>
            <a:r>
              <a:rPr lang="ar-SA" sz="2000" b="1" dirty="0">
                <a:solidFill>
                  <a:srgbClr val="0070C0"/>
                </a:solidFill>
              </a:rPr>
              <a:t>السلالم للقفز بأحواض السباحة: </a:t>
            </a:r>
            <a:r>
              <a:rPr lang="ar-SA" sz="2000" dirty="0"/>
              <a:t>أصبحت من أهم الأعمال المعمارية إذ أنها تعطى مظهرا خاصا للحمام ولذلك </a:t>
            </a:r>
            <a:r>
              <a:rPr lang="ar-SA" sz="2000" dirty="0" err="1"/>
              <a:t>يعتنى</a:t>
            </a:r>
            <a:r>
              <a:rPr lang="ar-SA" sz="2000" dirty="0"/>
              <a:t> المعماريون بدراسة تصميمها متقيدين بالمقاسات المصطلح عليها عالميا</a:t>
            </a:r>
            <a:r>
              <a:rPr lang="en-US" sz="2000" dirty="0"/>
              <a:t>. </a:t>
            </a:r>
            <a:endParaRPr lang="ar-EG" sz="2000" dirty="0"/>
          </a:p>
          <a:p>
            <a:r>
              <a:rPr lang="en-US" sz="2000" b="1" dirty="0">
                <a:solidFill>
                  <a:srgbClr val="0070C0"/>
                </a:solidFill>
              </a:rPr>
              <a:t/>
            </a:r>
            <a:br>
              <a:rPr lang="en-US" sz="2000" b="1" dirty="0">
                <a:solidFill>
                  <a:srgbClr val="0070C0"/>
                </a:solidFill>
              </a:rPr>
            </a:br>
            <a:r>
              <a:rPr lang="en-US" sz="2000" b="1" dirty="0">
                <a:solidFill>
                  <a:srgbClr val="0070C0"/>
                </a:solidFill>
              </a:rPr>
              <a:t>(16) </a:t>
            </a:r>
            <a:r>
              <a:rPr lang="ar-SA" sz="2000" b="1" dirty="0">
                <a:solidFill>
                  <a:srgbClr val="0070C0"/>
                </a:solidFill>
              </a:rPr>
              <a:t>السلالم لمنحدر الانزلاق </a:t>
            </a:r>
            <a:r>
              <a:rPr lang="ar-SA" sz="2000" b="1" dirty="0" err="1">
                <a:solidFill>
                  <a:srgbClr val="0070C0"/>
                </a:solidFill>
              </a:rPr>
              <a:t>باحواض</a:t>
            </a:r>
            <a:r>
              <a:rPr lang="ar-SA" sz="2000" b="1" dirty="0">
                <a:solidFill>
                  <a:srgbClr val="0070C0"/>
                </a:solidFill>
              </a:rPr>
              <a:t> السباحة: </a:t>
            </a:r>
            <a:r>
              <a:rPr lang="ar-SA" sz="2000" dirty="0"/>
              <a:t>منزلق لحوض السباحة بارتفاع 3.20 </a:t>
            </a:r>
            <a:r>
              <a:rPr lang="ar-SA" sz="2000" dirty="0" err="1"/>
              <a:t>م</a:t>
            </a:r>
            <a:r>
              <a:rPr lang="ar-SA" sz="2000" dirty="0"/>
              <a:t> يوصل إلية سلم من الخرسانة المسلحة مركبين على كمرة مسلحة بشكل عقد.وهذه الطريقة </a:t>
            </a:r>
            <a:r>
              <a:rPr lang="ar-SA" sz="2000" dirty="0" err="1"/>
              <a:t>للإنزلاق</a:t>
            </a:r>
            <a:r>
              <a:rPr lang="ar-SA" sz="2000" dirty="0"/>
              <a:t> تستعمل </a:t>
            </a:r>
            <a:r>
              <a:rPr lang="ar-SA" sz="2000" dirty="0" err="1"/>
              <a:t>فى</a:t>
            </a:r>
            <a:r>
              <a:rPr lang="ar-SA" sz="2000" dirty="0"/>
              <a:t> حمامات الأطفال للتسلية</a:t>
            </a:r>
            <a:r>
              <a:rPr lang="en-US" sz="2000" dirty="0"/>
              <a:t>.</a:t>
            </a:r>
            <a:br>
              <a:rPr lang="en-US" sz="2000" dirty="0"/>
            </a:br>
            <a:r>
              <a:rPr lang="en-US" sz="2000" dirty="0">
                <a:solidFill>
                  <a:srgbClr val="0070C0"/>
                </a:solidFill>
              </a:rPr>
              <a:t/>
            </a:r>
            <a:br>
              <a:rPr lang="en-US" sz="2000" dirty="0">
                <a:solidFill>
                  <a:srgbClr val="0070C0"/>
                </a:solidFill>
              </a:rPr>
            </a:br>
            <a:r>
              <a:rPr lang="en-US" sz="2000" b="1" dirty="0">
                <a:solidFill>
                  <a:srgbClr val="0070C0"/>
                </a:solidFill>
              </a:rPr>
              <a:t>(17) </a:t>
            </a:r>
            <a:r>
              <a:rPr lang="ar-SA" sz="2000" b="1" dirty="0">
                <a:solidFill>
                  <a:srgbClr val="0070C0"/>
                </a:solidFill>
              </a:rPr>
              <a:t>السلالم المتحركة للمكتبات</a:t>
            </a:r>
            <a:r>
              <a:rPr lang="en-US" sz="2000" b="1" dirty="0">
                <a:solidFill>
                  <a:srgbClr val="0070C0"/>
                </a:solidFill>
              </a:rPr>
              <a:t>.</a:t>
            </a:r>
            <a:endParaRPr lang="ar-EG" sz="2000" b="1" dirty="0">
              <a:solidFill>
                <a:srgbClr val="0070C0"/>
              </a:solidFill>
            </a:endParaRPr>
          </a:p>
          <a:p>
            <a:endParaRPr lang="ar-EG" sz="2000" dirty="0">
              <a:solidFill>
                <a:srgbClr val="0070C0"/>
              </a:solidFill>
            </a:endParaRPr>
          </a:p>
          <a:p>
            <a:r>
              <a:rPr lang="en-US" sz="2000" dirty="0">
                <a:solidFill>
                  <a:srgbClr val="0070C0"/>
                </a:solidFill>
              </a:rPr>
              <a:t>(</a:t>
            </a:r>
            <a:r>
              <a:rPr lang="en-US" sz="2000" b="1" dirty="0">
                <a:solidFill>
                  <a:srgbClr val="0070C0"/>
                </a:solidFill>
              </a:rPr>
              <a:t>18)</a:t>
            </a:r>
            <a:r>
              <a:rPr lang="ar-SA" sz="2000" b="1" dirty="0">
                <a:solidFill>
                  <a:srgbClr val="0070C0"/>
                </a:solidFill>
              </a:rPr>
              <a:t>السلالم المتخفية </a:t>
            </a:r>
            <a:r>
              <a:rPr lang="ar-SA" sz="2000" b="1" dirty="0" err="1">
                <a:solidFill>
                  <a:srgbClr val="0070C0"/>
                </a:solidFill>
              </a:rPr>
              <a:t>فى</a:t>
            </a:r>
            <a:r>
              <a:rPr lang="ar-SA" sz="2000" b="1" dirty="0">
                <a:solidFill>
                  <a:srgbClr val="0070C0"/>
                </a:solidFill>
              </a:rPr>
              <a:t> </a:t>
            </a:r>
            <a:r>
              <a:rPr lang="ar-SA" sz="2000" b="1" dirty="0" err="1">
                <a:solidFill>
                  <a:srgbClr val="0070C0"/>
                </a:solidFill>
              </a:rPr>
              <a:t>الاسقف</a:t>
            </a:r>
            <a:r>
              <a:rPr lang="ar-SA" sz="2000" b="1" dirty="0">
                <a:solidFill>
                  <a:srgbClr val="0070C0"/>
                </a:solidFill>
              </a:rPr>
              <a:t>: </a:t>
            </a:r>
            <a:r>
              <a:rPr lang="ar-SA" sz="2000" dirty="0"/>
              <a:t>تستعمل عادة للوصول إلى </a:t>
            </a:r>
            <a:r>
              <a:rPr lang="ar-SA" sz="2000" dirty="0" err="1"/>
              <a:t>الصندرة</a:t>
            </a:r>
            <a:r>
              <a:rPr lang="ar-SA" sz="2000" dirty="0"/>
              <a:t> بالمساكن وذلك </a:t>
            </a:r>
            <a:r>
              <a:rPr lang="ar-SA" sz="2000" dirty="0" err="1"/>
              <a:t>لكى</a:t>
            </a:r>
            <a:r>
              <a:rPr lang="ar-SA" sz="2000" dirty="0"/>
              <a:t> لا تشغل حيز ثابت وعند استعمالها تجذب بواسطة سلسلة تحرك السلم على محور بأرضية </a:t>
            </a:r>
            <a:r>
              <a:rPr lang="ar-SA" sz="2000" dirty="0" err="1"/>
              <a:t>الصندرة</a:t>
            </a:r>
            <a:r>
              <a:rPr lang="ar-SA" sz="2000" dirty="0"/>
              <a:t> ويهبط السلم إلى أسفل </a:t>
            </a:r>
            <a:r>
              <a:rPr lang="ar-SA" sz="2000" dirty="0" err="1"/>
              <a:t>لإستعماله</a:t>
            </a:r>
            <a:r>
              <a:rPr lang="en-US" sz="2000" dirty="0"/>
              <a:t>.</a:t>
            </a:r>
            <a:br>
              <a:rPr lang="en-US" sz="2000" dirty="0"/>
            </a:br>
            <a:r>
              <a:rPr lang="en-US" sz="2000" dirty="0">
                <a:solidFill>
                  <a:srgbClr val="0070C0"/>
                </a:solidFill>
              </a:rPr>
              <a:t/>
            </a:r>
            <a:br>
              <a:rPr lang="en-US" sz="2000" dirty="0">
                <a:solidFill>
                  <a:srgbClr val="0070C0"/>
                </a:solidFill>
              </a:rPr>
            </a:br>
            <a:r>
              <a:rPr lang="en-US" sz="2000" b="1" dirty="0">
                <a:solidFill>
                  <a:srgbClr val="0070C0"/>
                </a:solidFill>
              </a:rPr>
              <a:t>(19) </a:t>
            </a:r>
            <a:r>
              <a:rPr lang="ar-SA" sz="2000" b="1" dirty="0">
                <a:solidFill>
                  <a:srgbClr val="0070C0"/>
                </a:solidFill>
              </a:rPr>
              <a:t>السلالم المتحركة: </a:t>
            </a:r>
            <a:r>
              <a:rPr lang="ar-SA" sz="2000" dirty="0"/>
              <a:t>عدة أنواع وهى تستعمل عادة </a:t>
            </a:r>
            <a:r>
              <a:rPr lang="ar-SA" sz="2000" dirty="0" err="1"/>
              <a:t>فى</a:t>
            </a:r>
            <a:r>
              <a:rPr lang="ar-SA" sz="2000" dirty="0"/>
              <a:t> الأماكن المكتظة بالناس لسرعة الحركة ويمكن أن تكون </a:t>
            </a:r>
            <a:r>
              <a:rPr lang="ar-SA" sz="2000" dirty="0" err="1"/>
              <a:t>فى</a:t>
            </a:r>
            <a:r>
              <a:rPr lang="ar-SA" sz="2000" dirty="0"/>
              <a:t> </a:t>
            </a:r>
            <a:r>
              <a:rPr lang="ar-SA" sz="2000" dirty="0" err="1"/>
              <a:t>اتجاة</a:t>
            </a:r>
            <a:r>
              <a:rPr lang="ar-SA" sz="2000" dirty="0"/>
              <a:t> واحد أو اتجاهين متضادين أو متوازيين</a:t>
            </a:r>
            <a:r>
              <a:rPr lang="en-US" sz="2000" dirty="0"/>
              <a:t>.</a:t>
            </a:r>
          </a:p>
          <a:p>
            <a:r>
              <a:rPr lang="ar-EG" sz="2000" dirty="0"/>
              <a:t> </a:t>
            </a:r>
            <a:endParaRPr lang="en-US" sz="2000" dirty="0"/>
          </a:p>
          <a:p>
            <a:r>
              <a:rPr lang="en-US" dirty="0"/>
              <a:t/>
            </a:r>
            <a:br>
              <a:rPr lang="en-US" dirty="0"/>
            </a:br>
            <a:r>
              <a:rPr lang="en-US" dirty="0"/>
              <a:t> </a:t>
            </a:r>
            <a:br>
              <a:rPr lang="en-US" dirty="0"/>
            </a:br>
            <a:r>
              <a:rPr lang="en-US" dirty="0"/>
              <a:t/>
            </a:r>
            <a:br>
              <a:rPr lang="en-US" dirty="0"/>
            </a:br>
            <a:r>
              <a:rPr lang="ar-EG" dirty="0"/>
              <a:t>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ChangeArrowheads="1"/>
          </p:cNvSpPr>
          <p:nvPr/>
        </p:nvSpPr>
        <p:spPr bwMode="auto">
          <a:xfrm>
            <a:off x="1600200" y="1524000"/>
            <a:ext cx="7315200" cy="2646363"/>
          </a:xfrm>
          <a:prstGeom prst="rect">
            <a:avLst/>
          </a:prstGeom>
          <a:noFill/>
          <a:ln w="9525">
            <a:noFill/>
            <a:miter lim="800000"/>
            <a:headEnd/>
            <a:tailEnd/>
          </a:ln>
        </p:spPr>
        <p:txBody>
          <a:bodyPr anchor="ctr">
            <a:spAutoFit/>
          </a:bodyPr>
          <a:lstStyle/>
          <a:p>
            <a:r>
              <a:rPr lang="ar-EG" sz="2400" b="1" u="sng" dirty="0" smtClean="0">
                <a:solidFill>
                  <a:srgbClr val="FF0000"/>
                </a:solidFill>
                <a:cs typeface="DecoType Thuluth" pitchFamily="2" charset="-78"/>
              </a:rPr>
              <a:t>*-الدرجة</a:t>
            </a:r>
            <a:r>
              <a:rPr lang="ar-EG" sz="2400" b="1" u="sng" dirty="0">
                <a:solidFill>
                  <a:srgbClr val="FF0000"/>
                </a:solidFill>
                <a:cs typeface="DecoType Thuluth" pitchFamily="2" charset="-78"/>
              </a:rPr>
              <a:t>: (</a:t>
            </a:r>
            <a:r>
              <a:rPr lang="en-US" sz="2400" b="1" u="sng" dirty="0">
                <a:solidFill>
                  <a:srgbClr val="FF0000"/>
                </a:solidFill>
                <a:cs typeface="DecoType Thuluth" pitchFamily="2" charset="-78"/>
              </a:rPr>
              <a:t>step</a:t>
            </a:r>
            <a:r>
              <a:rPr lang="ar-EG" sz="2400" b="1" u="sng" dirty="0">
                <a:solidFill>
                  <a:srgbClr val="FF0000"/>
                </a:solidFill>
                <a:cs typeface="DecoType Thuluth" pitchFamily="2" charset="-78"/>
              </a:rPr>
              <a:t>) :</a:t>
            </a:r>
          </a:p>
          <a:p>
            <a:endParaRPr lang="ar-EG" sz="2400" b="1" dirty="0">
              <a:cs typeface="Times New Roman" pitchFamily="18" charset="0"/>
            </a:endParaRPr>
          </a:p>
          <a:p>
            <a:r>
              <a:rPr lang="ar-EG" sz="2000" b="1" dirty="0">
                <a:cs typeface="Times New Roman" pitchFamily="18" charset="0"/>
              </a:rPr>
              <a:t>هي </a:t>
            </a:r>
            <a:r>
              <a:rPr lang="ar-EG" sz="2000" b="1" dirty="0" err="1">
                <a:cs typeface="Times New Roman" pitchFamily="18" charset="0"/>
              </a:rPr>
              <a:t>إحدي</a:t>
            </a:r>
            <a:r>
              <a:rPr lang="ar-EG" sz="2000" b="1" dirty="0">
                <a:cs typeface="Times New Roman" pitchFamily="18" charset="0"/>
              </a:rPr>
              <a:t> القطع المتكونة منها مجموعة السلم,و لكل درجة سطحين ظاهرين أحدهما أفقي </a:t>
            </a:r>
            <a:r>
              <a:rPr lang="ar-EG" sz="2000" b="1" dirty="0" err="1">
                <a:cs typeface="Times New Roman" pitchFamily="18" charset="0"/>
              </a:rPr>
              <a:t>و</a:t>
            </a:r>
            <a:r>
              <a:rPr lang="ar-EG" sz="2000" b="1" dirty="0">
                <a:cs typeface="Times New Roman" pitchFamily="18" charset="0"/>
              </a:rPr>
              <a:t> هو السطح العلوي المعد لوطء القدم, </a:t>
            </a:r>
            <a:r>
              <a:rPr lang="ar-EG" sz="2000" b="1" dirty="0" err="1">
                <a:cs typeface="Times New Roman" pitchFamily="18" charset="0"/>
              </a:rPr>
              <a:t>و</a:t>
            </a:r>
            <a:r>
              <a:rPr lang="ar-EG" sz="2000" b="1" dirty="0">
                <a:cs typeface="Times New Roman" pitchFamily="18" charset="0"/>
              </a:rPr>
              <a:t> الثاني رأسي </a:t>
            </a:r>
            <a:r>
              <a:rPr lang="ar-EG" sz="2000" b="1" dirty="0" err="1">
                <a:cs typeface="Times New Roman" pitchFamily="18" charset="0"/>
              </a:rPr>
              <a:t>و</a:t>
            </a:r>
            <a:r>
              <a:rPr lang="ar-EG" sz="2000" b="1" dirty="0">
                <a:cs typeface="Times New Roman" pitchFamily="18" charset="0"/>
              </a:rPr>
              <a:t> هو العمودي علي الأفقي.أو هي عبارة عن اتصال سطح الدرجة (النائمة) مع القائمة. تثبت الدرجة بين فخذين, أو فوق تدرج الفخذين </a:t>
            </a:r>
            <a:r>
              <a:rPr lang="ar-EG" sz="2000" b="1" dirty="0" err="1">
                <a:cs typeface="Times New Roman" pitchFamily="18" charset="0"/>
              </a:rPr>
              <a:t>و</a:t>
            </a:r>
            <a:r>
              <a:rPr lang="ar-EG" sz="2000" b="1" dirty="0">
                <a:cs typeface="Times New Roman" pitchFamily="18" charset="0"/>
              </a:rPr>
              <a:t> يسمي طرفها القريب من الحائط باسم " ذيل" </a:t>
            </a:r>
            <a:r>
              <a:rPr lang="ar-EG" sz="2000" b="1" dirty="0" err="1">
                <a:cs typeface="Times New Roman" pitchFamily="18" charset="0"/>
              </a:rPr>
              <a:t>و</a:t>
            </a:r>
            <a:r>
              <a:rPr lang="ar-EG" sz="2000" b="1" dirty="0">
                <a:cs typeface="Times New Roman" pitchFamily="18" charset="0"/>
              </a:rPr>
              <a:t> يسمي الطرف الأخر عند الدرابزين باسم "رأس".</a:t>
            </a:r>
            <a:endParaRPr lang="en-US" sz="2000" b="1" dirty="0"/>
          </a:p>
          <a:p>
            <a:pPr algn="l" rtl="0" eaLnBrk="0" hangingPunct="0"/>
            <a:endParaRPr lang="en-US" b="1" dirty="0"/>
          </a:p>
        </p:txBody>
      </p:sp>
      <p:sp>
        <p:nvSpPr>
          <p:cNvPr id="3" name="Rectangle 2"/>
          <p:cNvSpPr/>
          <p:nvPr/>
        </p:nvSpPr>
        <p:spPr>
          <a:xfrm>
            <a:off x="2590800" y="381000"/>
            <a:ext cx="4495800" cy="523220"/>
          </a:xfrm>
          <a:prstGeom prst="rect">
            <a:avLst/>
          </a:prstGeom>
        </p:spPr>
        <p:txBody>
          <a:bodyPr>
            <a:spAutoFit/>
          </a:bodyPr>
          <a:lstStyle/>
          <a:p>
            <a:pPr algn="ctr">
              <a:defRPr/>
            </a:pPr>
            <a:r>
              <a:rPr lang="ar-EG" sz="2800" b="1" u="sng" dirty="0">
                <a:solidFill>
                  <a:schemeClr val="accent1">
                    <a:lumMod val="75000"/>
                  </a:schemeClr>
                </a:solidFill>
                <a:cs typeface="Old Antic Bold" pitchFamily="2" charset="-78"/>
              </a:rPr>
              <a:t>المصطلحات الخاصة بالسلالم</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1905000" y="381000"/>
            <a:ext cx="6721475" cy="2185214"/>
          </a:xfrm>
          <a:prstGeom prst="rect">
            <a:avLst/>
          </a:prstGeom>
          <a:noFill/>
          <a:ln w="9525">
            <a:noFill/>
            <a:miter lim="800000"/>
            <a:headEnd/>
            <a:tailEnd/>
          </a:ln>
        </p:spPr>
        <p:txBody>
          <a:bodyPr>
            <a:spAutoFit/>
          </a:bodyPr>
          <a:lstStyle/>
          <a:p>
            <a:r>
              <a:rPr lang="ar-EG" sz="2800" b="1" u="sng" smtClean="0">
                <a:solidFill>
                  <a:srgbClr val="C00000"/>
                </a:solidFill>
                <a:cs typeface="DecoType Thuluth" pitchFamily="2" charset="-78"/>
              </a:rPr>
              <a:t>*- قلبة </a:t>
            </a:r>
            <a:r>
              <a:rPr lang="ar-EG" sz="2800" b="1" u="sng" dirty="0">
                <a:solidFill>
                  <a:srgbClr val="C00000"/>
                </a:solidFill>
                <a:cs typeface="DecoType Thuluth" pitchFamily="2" charset="-78"/>
              </a:rPr>
              <a:t>السلم :</a:t>
            </a:r>
          </a:p>
          <a:p>
            <a:r>
              <a:rPr lang="ar-EG" dirty="0"/>
              <a:t>تتكون من درج السلم المستمر بين </a:t>
            </a:r>
            <a:r>
              <a:rPr lang="ar-EG" dirty="0" err="1"/>
              <a:t>الادوار</a:t>
            </a:r>
            <a:r>
              <a:rPr lang="ar-EG" dirty="0"/>
              <a:t> </a:t>
            </a:r>
            <a:r>
              <a:rPr lang="ar-EG" dirty="0" err="1"/>
              <a:t>او</a:t>
            </a:r>
            <a:r>
              <a:rPr lang="ar-EG" dirty="0"/>
              <a:t> بين دور وصدفة  </a:t>
            </a:r>
            <a:r>
              <a:rPr lang="ar-EG" dirty="0" err="1"/>
              <a:t>او</a:t>
            </a:r>
            <a:r>
              <a:rPr lang="ar-EG" dirty="0"/>
              <a:t> بين صدفة وصدفة . ويجب  </a:t>
            </a:r>
            <a:r>
              <a:rPr lang="ar-EG" dirty="0" err="1"/>
              <a:t>ان</a:t>
            </a:r>
            <a:r>
              <a:rPr lang="ar-EG" dirty="0"/>
              <a:t> </a:t>
            </a:r>
            <a:r>
              <a:rPr lang="ar-EG" dirty="0" err="1"/>
              <a:t>لايقل</a:t>
            </a:r>
            <a:r>
              <a:rPr lang="ar-EG" dirty="0"/>
              <a:t> عدد الدرجات </a:t>
            </a:r>
            <a:r>
              <a:rPr lang="ar-EG" dirty="0" err="1"/>
              <a:t>فى</a:t>
            </a:r>
            <a:r>
              <a:rPr lang="ar-EG" dirty="0"/>
              <a:t> </a:t>
            </a:r>
            <a:r>
              <a:rPr lang="ar-EG" dirty="0" err="1"/>
              <a:t>قلبة</a:t>
            </a:r>
            <a:r>
              <a:rPr lang="ar-EG" dirty="0"/>
              <a:t> السلم عن 3 درجات  ولا يزيد عن 14 درجة . كما يجب  </a:t>
            </a:r>
            <a:r>
              <a:rPr lang="ar-EG" dirty="0" err="1"/>
              <a:t>ان</a:t>
            </a:r>
            <a:r>
              <a:rPr lang="ar-EG" dirty="0"/>
              <a:t> تكون جميع درجات السلم </a:t>
            </a:r>
            <a:r>
              <a:rPr lang="ar-EG" dirty="0" err="1"/>
              <a:t>فى</a:t>
            </a:r>
            <a:r>
              <a:rPr lang="ar-EG" dirty="0"/>
              <a:t> </a:t>
            </a:r>
            <a:r>
              <a:rPr lang="ar-EG" dirty="0" err="1"/>
              <a:t>القلبة</a:t>
            </a:r>
            <a:r>
              <a:rPr lang="ar-EG" dirty="0"/>
              <a:t> الواحدة متساوية </a:t>
            </a:r>
            <a:r>
              <a:rPr lang="ar-EG" dirty="0" err="1"/>
              <a:t>فى</a:t>
            </a:r>
            <a:r>
              <a:rPr lang="ar-EG" dirty="0"/>
              <a:t> مقاساتها .لان </a:t>
            </a:r>
            <a:r>
              <a:rPr lang="ar-EG" dirty="0" err="1"/>
              <a:t>اى</a:t>
            </a:r>
            <a:r>
              <a:rPr lang="ar-EG" dirty="0"/>
              <a:t> تغيير </a:t>
            </a:r>
            <a:r>
              <a:rPr lang="ar-EG" dirty="0" err="1"/>
              <a:t>فى</a:t>
            </a:r>
            <a:r>
              <a:rPr lang="ar-EG" dirty="0"/>
              <a:t> السلم سيقطع الاستمرارية </a:t>
            </a:r>
            <a:r>
              <a:rPr lang="ar-EG" dirty="0" err="1"/>
              <a:t>فى</a:t>
            </a:r>
            <a:r>
              <a:rPr lang="ar-EG" dirty="0"/>
              <a:t> الصعود والنزول من السلم وقد يحدث ضرر بوقوع </a:t>
            </a:r>
            <a:r>
              <a:rPr lang="ar-EG" dirty="0" err="1"/>
              <a:t>االناس</a:t>
            </a:r>
            <a:r>
              <a:rPr lang="ar-EG" dirty="0"/>
              <a:t> من جراء ذلك . </a:t>
            </a:r>
          </a:p>
          <a:p>
            <a:r>
              <a:rPr lang="ar-EG" dirty="0"/>
              <a:t>وعادة يعمل عرض </a:t>
            </a:r>
            <a:r>
              <a:rPr lang="ar-EG" dirty="0" err="1"/>
              <a:t>قلبة</a:t>
            </a:r>
            <a:r>
              <a:rPr lang="ar-EG" dirty="0"/>
              <a:t> السلم لا يقل عن 80 سم للمساكن و120 سم للمستشفيات </a:t>
            </a:r>
            <a:endParaRPr lang="en-US" dirty="0"/>
          </a:p>
        </p:txBody>
      </p:sp>
      <p:pic>
        <p:nvPicPr>
          <p:cNvPr id="8195" name="Picture 11" descr="bespoke-staircases-sr"/>
          <p:cNvPicPr>
            <a:picLocks noChangeAspect="1" noChangeArrowheads="1"/>
          </p:cNvPicPr>
          <p:nvPr/>
        </p:nvPicPr>
        <p:blipFill>
          <a:blip r:embed="rId2" cstate="print"/>
          <a:srcRect/>
          <a:stretch>
            <a:fillRect/>
          </a:stretch>
        </p:blipFill>
        <p:spPr bwMode="auto">
          <a:xfrm>
            <a:off x="5257800" y="2895600"/>
            <a:ext cx="3581400" cy="3556000"/>
          </a:xfrm>
          <a:prstGeom prst="rect">
            <a:avLst/>
          </a:prstGeom>
          <a:ln w="228600" cap="sq" cmpd="thickThin">
            <a:solidFill>
              <a:srgbClr val="000000"/>
            </a:solidFill>
            <a:prstDash val="solid"/>
            <a:miter lim="800000"/>
          </a:ln>
          <a:effectLst>
            <a:innerShdw blurRad="76200">
              <a:srgbClr val="000000"/>
            </a:innerShdw>
          </a:effectLst>
        </p:spPr>
      </p:pic>
      <p:sp>
        <p:nvSpPr>
          <p:cNvPr id="8196" name="Line 12"/>
          <p:cNvSpPr>
            <a:spLocks noChangeShapeType="1"/>
          </p:cNvSpPr>
          <p:nvPr/>
        </p:nvSpPr>
        <p:spPr bwMode="auto">
          <a:xfrm flipH="1">
            <a:off x="6553200" y="3657600"/>
            <a:ext cx="1828800" cy="2209800"/>
          </a:xfrm>
          <a:prstGeom prst="line">
            <a:avLst/>
          </a:prstGeom>
          <a:noFill/>
          <a:ln w="28575">
            <a:solidFill>
              <a:schemeClr val="tx1"/>
            </a:solidFill>
            <a:round/>
            <a:headEnd type="triangle" w="med" len="med"/>
            <a:tailEnd type="triangle" w="med" len="med"/>
          </a:ln>
        </p:spPr>
        <p:txBody>
          <a:bodyPr/>
          <a:lstStyle/>
          <a:p>
            <a:endParaRPr lang="ar-EG"/>
          </a:p>
        </p:txBody>
      </p:sp>
      <p:sp>
        <p:nvSpPr>
          <p:cNvPr id="8197" name="Text Box 13"/>
          <p:cNvSpPr txBox="1">
            <a:spLocks noChangeArrowheads="1"/>
          </p:cNvSpPr>
          <p:nvPr/>
        </p:nvSpPr>
        <p:spPr bwMode="auto">
          <a:xfrm rot="-2890170">
            <a:off x="7110412" y="4757738"/>
            <a:ext cx="1057275" cy="457200"/>
          </a:xfrm>
          <a:prstGeom prst="rect">
            <a:avLst/>
          </a:prstGeom>
          <a:noFill/>
          <a:ln w="9525">
            <a:noFill/>
            <a:miter lim="800000"/>
            <a:headEnd/>
            <a:tailEnd/>
          </a:ln>
        </p:spPr>
        <p:txBody>
          <a:bodyPr wrap="none">
            <a:spAutoFit/>
          </a:bodyPr>
          <a:lstStyle/>
          <a:p>
            <a:r>
              <a:rPr lang="ar-EG" sz="2400"/>
              <a:t>قلبة السلم</a:t>
            </a:r>
            <a:endParaRPr lang="en-US" sz="2400"/>
          </a:p>
        </p:txBody>
      </p:sp>
      <p:pic>
        <p:nvPicPr>
          <p:cNvPr id="8198" name="Picture 14" descr="SS102445"/>
          <p:cNvPicPr>
            <a:picLocks noChangeAspect="1" noChangeArrowheads="1"/>
          </p:cNvPicPr>
          <p:nvPr/>
        </p:nvPicPr>
        <p:blipFill>
          <a:blip r:embed="rId3" cstate="print"/>
          <a:srcRect/>
          <a:stretch>
            <a:fillRect/>
          </a:stretch>
        </p:blipFill>
        <p:spPr bwMode="auto">
          <a:xfrm>
            <a:off x="304800" y="2819400"/>
            <a:ext cx="4343400" cy="3600450"/>
          </a:xfrm>
          <a:prstGeom prst="rect">
            <a:avLst/>
          </a:prstGeom>
          <a:ln w="228600" cap="sq" cmpd="thickThin">
            <a:solidFill>
              <a:srgbClr val="000000"/>
            </a:solidFill>
            <a:prstDash val="solid"/>
            <a:miter lim="800000"/>
          </a:ln>
          <a:effectLst>
            <a:innerShdw blurRad="76200">
              <a:srgbClr val="000000"/>
            </a:innerShdw>
          </a:effectLst>
        </p:spPr>
      </p:pic>
      <p:sp>
        <p:nvSpPr>
          <p:cNvPr id="8199" name="Line 15"/>
          <p:cNvSpPr>
            <a:spLocks noChangeShapeType="1"/>
          </p:cNvSpPr>
          <p:nvPr/>
        </p:nvSpPr>
        <p:spPr bwMode="auto">
          <a:xfrm>
            <a:off x="2286000" y="3810000"/>
            <a:ext cx="228600" cy="2133600"/>
          </a:xfrm>
          <a:prstGeom prst="line">
            <a:avLst/>
          </a:prstGeom>
          <a:noFill/>
          <a:ln w="28575">
            <a:solidFill>
              <a:schemeClr val="tx1"/>
            </a:solidFill>
            <a:round/>
            <a:headEnd type="triangle" w="med" len="med"/>
            <a:tailEnd type="triangle" w="med" len="med"/>
          </a:ln>
        </p:spPr>
        <p:txBody>
          <a:bodyPr/>
          <a:lstStyle/>
          <a:p>
            <a:endParaRPr lang="ar-EG"/>
          </a:p>
        </p:txBody>
      </p:sp>
      <p:sp>
        <p:nvSpPr>
          <p:cNvPr id="8200" name="Text Box 16"/>
          <p:cNvSpPr txBox="1">
            <a:spLocks noChangeArrowheads="1"/>
          </p:cNvSpPr>
          <p:nvPr/>
        </p:nvSpPr>
        <p:spPr bwMode="auto">
          <a:xfrm rot="5072206">
            <a:off x="2111375" y="4424363"/>
            <a:ext cx="1057275" cy="457200"/>
          </a:xfrm>
          <a:prstGeom prst="rect">
            <a:avLst/>
          </a:prstGeom>
          <a:noFill/>
          <a:ln w="9525">
            <a:noFill/>
            <a:miter lim="800000"/>
            <a:headEnd/>
            <a:tailEnd/>
          </a:ln>
        </p:spPr>
        <p:txBody>
          <a:bodyPr wrap="none">
            <a:spAutoFit/>
          </a:bodyPr>
          <a:lstStyle/>
          <a:p>
            <a:r>
              <a:rPr lang="ar-EG" sz="2400"/>
              <a:t>قلبة السلم</a:t>
            </a:r>
            <a:endParaRPr lang="en-US" sz="24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4"/>
          <p:cNvSpPr txBox="1">
            <a:spLocks noChangeArrowheads="1"/>
          </p:cNvSpPr>
          <p:nvPr/>
        </p:nvSpPr>
        <p:spPr bwMode="auto">
          <a:xfrm>
            <a:off x="5334000" y="228600"/>
            <a:ext cx="3429000" cy="1433513"/>
          </a:xfrm>
          <a:prstGeom prst="rect">
            <a:avLst/>
          </a:prstGeom>
          <a:noFill/>
          <a:ln w="9525">
            <a:noFill/>
            <a:miter lim="800000"/>
            <a:headEnd/>
            <a:tailEnd/>
          </a:ln>
        </p:spPr>
        <p:txBody>
          <a:bodyPr>
            <a:spAutoFit/>
          </a:bodyPr>
          <a:lstStyle/>
          <a:p>
            <a:r>
              <a:rPr lang="ar-EG" sz="2400" b="1" u="sng" dirty="0">
                <a:solidFill>
                  <a:srgbClr val="C00000"/>
                </a:solidFill>
                <a:cs typeface="DecoType Thuluth" pitchFamily="2" charset="-78"/>
              </a:rPr>
              <a:t>*-النائمة :</a:t>
            </a:r>
          </a:p>
          <a:p>
            <a:r>
              <a:rPr lang="ar-EG" sz="2000" dirty="0" err="1"/>
              <a:t>هى</a:t>
            </a:r>
            <a:r>
              <a:rPr lang="ar-EG" sz="2000" dirty="0"/>
              <a:t> الجزء </a:t>
            </a:r>
            <a:r>
              <a:rPr lang="ar-EG" sz="2000" dirty="0" err="1"/>
              <a:t>الاعلى</a:t>
            </a:r>
            <a:r>
              <a:rPr lang="ar-EG" sz="2000" dirty="0"/>
              <a:t> </a:t>
            </a:r>
            <a:r>
              <a:rPr lang="ar-EG" sz="2000" dirty="0" err="1"/>
              <a:t>الافقى</a:t>
            </a:r>
            <a:r>
              <a:rPr lang="ar-EG" sz="2000" dirty="0"/>
              <a:t> من الدرجة </a:t>
            </a:r>
            <a:r>
              <a:rPr lang="ar-EG" sz="2000" dirty="0" err="1"/>
              <a:t>التى</a:t>
            </a:r>
            <a:r>
              <a:rPr lang="ar-EG" sz="2000" dirty="0"/>
              <a:t> تستعمل  لوضع قدم </a:t>
            </a:r>
            <a:r>
              <a:rPr lang="ar-EG" sz="2000" dirty="0" err="1"/>
              <a:t>الانسان</a:t>
            </a:r>
            <a:r>
              <a:rPr lang="ar-EG" sz="2000" dirty="0"/>
              <a:t> عليها </a:t>
            </a:r>
            <a:r>
              <a:rPr lang="ar-EG" sz="2000" dirty="0" err="1"/>
              <a:t>اثناء</a:t>
            </a:r>
            <a:r>
              <a:rPr lang="ar-EG" sz="2000" dirty="0"/>
              <a:t> </a:t>
            </a:r>
            <a:r>
              <a:rPr lang="ar-EG" sz="2000" dirty="0" err="1"/>
              <a:t>نزولة</a:t>
            </a:r>
            <a:r>
              <a:rPr lang="ar-EG" sz="2000" dirty="0"/>
              <a:t> السلم </a:t>
            </a:r>
            <a:r>
              <a:rPr lang="ar-EG" sz="2000" dirty="0" err="1"/>
              <a:t>او</a:t>
            </a:r>
            <a:r>
              <a:rPr lang="ar-EG" sz="2000" dirty="0"/>
              <a:t> </a:t>
            </a:r>
            <a:r>
              <a:rPr lang="ar-EG" sz="2000" dirty="0" err="1"/>
              <a:t>صعودة</a:t>
            </a:r>
            <a:r>
              <a:rPr lang="ar-EG" sz="2000" dirty="0"/>
              <a:t> السلم </a:t>
            </a:r>
            <a:endParaRPr lang="en-US" sz="2000" dirty="0"/>
          </a:p>
        </p:txBody>
      </p:sp>
      <p:sp>
        <p:nvSpPr>
          <p:cNvPr id="9219" name="Text Box 5"/>
          <p:cNvSpPr txBox="1">
            <a:spLocks noChangeArrowheads="1"/>
          </p:cNvSpPr>
          <p:nvPr/>
        </p:nvSpPr>
        <p:spPr bwMode="auto">
          <a:xfrm>
            <a:off x="5943600" y="1981200"/>
            <a:ext cx="2908300" cy="762000"/>
          </a:xfrm>
          <a:prstGeom prst="rect">
            <a:avLst/>
          </a:prstGeom>
          <a:noFill/>
          <a:ln w="9525">
            <a:noFill/>
            <a:miter lim="800000"/>
            <a:headEnd/>
            <a:tailEnd/>
          </a:ln>
        </p:spPr>
        <p:txBody>
          <a:bodyPr wrap="none">
            <a:spAutoFit/>
          </a:bodyPr>
          <a:lstStyle/>
          <a:p>
            <a:r>
              <a:rPr lang="ar-EG" sz="2400" b="1" u="sng" dirty="0">
                <a:solidFill>
                  <a:srgbClr val="C00000"/>
                </a:solidFill>
                <a:cs typeface="DecoType Thuluth" pitchFamily="2" charset="-78"/>
              </a:rPr>
              <a:t>*-القائمة :</a:t>
            </a:r>
          </a:p>
          <a:p>
            <a:r>
              <a:rPr lang="ar-EG" sz="2000" dirty="0"/>
              <a:t>وهى المسافة الراسية بين نائمتين. </a:t>
            </a:r>
            <a:endParaRPr lang="en-US" sz="2000" dirty="0"/>
          </a:p>
        </p:txBody>
      </p:sp>
      <p:sp>
        <p:nvSpPr>
          <p:cNvPr id="9220" name="Text Box 6"/>
          <p:cNvSpPr txBox="1">
            <a:spLocks noChangeArrowheads="1"/>
          </p:cNvSpPr>
          <p:nvPr/>
        </p:nvSpPr>
        <p:spPr bwMode="auto">
          <a:xfrm>
            <a:off x="5257800" y="3886200"/>
            <a:ext cx="3648075" cy="1981200"/>
          </a:xfrm>
          <a:prstGeom prst="rect">
            <a:avLst/>
          </a:prstGeom>
          <a:noFill/>
          <a:ln w="9525">
            <a:noFill/>
            <a:miter lim="800000"/>
            <a:headEnd/>
            <a:tailEnd/>
          </a:ln>
        </p:spPr>
        <p:txBody>
          <a:bodyPr>
            <a:spAutoFit/>
          </a:bodyPr>
          <a:lstStyle/>
          <a:p>
            <a:r>
              <a:rPr lang="ar-EG" sz="2400" b="1" u="sng" dirty="0">
                <a:solidFill>
                  <a:srgbClr val="C00000"/>
                </a:solidFill>
                <a:cs typeface="DecoType Thuluth" pitchFamily="2" charset="-78"/>
              </a:rPr>
              <a:t>*-الصدفة :</a:t>
            </a:r>
          </a:p>
          <a:p>
            <a:r>
              <a:rPr lang="ar-EG" sz="2000" dirty="0"/>
              <a:t>وتسمى </a:t>
            </a:r>
            <a:r>
              <a:rPr lang="ar-EG" sz="2000" dirty="0" err="1"/>
              <a:t>فى</a:t>
            </a:r>
            <a:r>
              <a:rPr lang="ar-EG" sz="2000" dirty="0"/>
              <a:t> بعض </a:t>
            </a:r>
            <a:r>
              <a:rPr lang="ar-EG" sz="2000" dirty="0" err="1"/>
              <a:t>الاحيان</a:t>
            </a:r>
            <a:r>
              <a:rPr lang="ar-EG" sz="2000" dirty="0"/>
              <a:t> بسطة وهى منصة </a:t>
            </a:r>
            <a:r>
              <a:rPr lang="ar-EG" sz="2000" dirty="0" err="1"/>
              <a:t>افقية</a:t>
            </a:r>
            <a:r>
              <a:rPr lang="ar-EG" sz="2000" dirty="0"/>
              <a:t> بين </a:t>
            </a:r>
            <a:r>
              <a:rPr lang="ar-EG" sz="2000" dirty="0" err="1"/>
              <a:t>قلبتين</a:t>
            </a:r>
            <a:r>
              <a:rPr lang="ar-EG" sz="2000" dirty="0"/>
              <a:t>  سلم وهى تعطى راحة مؤقتة </a:t>
            </a:r>
            <a:r>
              <a:rPr lang="ar-EG" sz="2000" dirty="0" err="1"/>
              <a:t>للانسان</a:t>
            </a:r>
            <a:r>
              <a:rPr lang="ar-EG" sz="2000" dirty="0"/>
              <a:t>  </a:t>
            </a:r>
            <a:r>
              <a:rPr lang="ar-EG" sz="2000" dirty="0" err="1"/>
              <a:t>اثناء</a:t>
            </a:r>
            <a:r>
              <a:rPr lang="ar-EG" sz="2000" dirty="0"/>
              <a:t> </a:t>
            </a:r>
            <a:r>
              <a:rPr lang="ar-EG" sz="2000" dirty="0" err="1"/>
              <a:t>استعمالة</a:t>
            </a:r>
            <a:r>
              <a:rPr lang="ar-EG" sz="2000" dirty="0"/>
              <a:t>  للسلم </a:t>
            </a:r>
            <a:r>
              <a:rPr lang="ar-EG" sz="2000" dirty="0" err="1"/>
              <a:t>او</a:t>
            </a:r>
            <a:r>
              <a:rPr lang="ar-EG" sz="2000" dirty="0"/>
              <a:t> لتغيير </a:t>
            </a:r>
            <a:r>
              <a:rPr lang="ar-EG" sz="2000" dirty="0" err="1"/>
              <a:t>اتجاهة</a:t>
            </a:r>
            <a:r>
              <a:rPr lang="ar-EG" sz="2000" dirty="0"/>
              <a:t> . واقل مقاس للصدفة يكون مربع  طول </a:t>
            </a:r>
            <a:r>
              <a:rPr lang="ar-EG" sz="2000" dirty="0" err="1"/>
              <a:t>ضلعة</a:t>
            </a:r>
            <a:r>
              <a:rPr lang="ar-EG" sz="2000" dirty="0"/>
              <a:t>  بطول </a:t>
            </a:r>
            <a:r>
              <a:rPr lang="ar-EG" sz="2000" dirty="0" err="1"/>
              <a:t>السلمة</a:t>
            </a:r>
            <a:r>
              <a:rPr lang="ar-EG" sz="2000" dirty="0"/>
              <a:t> </a:t>
            </a:r>
            <a:endParaRPr lang="en-US" sz="2000" dirty="0"/>
          </a:p>
        </p:txBody>
      </p:sp>
      <p:sp>
        <p:nvSpPr>
          <p:cNvPr id="9221" name="Text Box 7"/>
          <p:cNvSpPr txBox="1">
            <a:spLocks noChangeArrowheads="1"/>
          </p:cNvSpPr>
          <p:nvPr/>
        </p:nvSpPr>
        <p:spPr bwMode="auto">
          <a:xfrm>
            <a:off x="5216525" y="2895600"/>
            <a:ext cx="3605213" cy="769938"/>
          </a:xfrm>
          <a:prstGeom prst="rect">
            <a:avLst/>
          </a:prstGeom>
          <a:noFill/>
          <a:ln w="9525">
            <a:noFill/>
            <a:miter lim="800000"/>
            <a:headEnd/>
            <a:tailEnd/>
          </a:ln>
        </p:spPr>
        <p:txBody>
          <a:bodyPr wrap="none">
            <a:spAutoFit/>
          </a:bodyPr>
          <a:lstStyle/>
          <a:p>
            <a:r>
              <a:rPr lang="ar-EG" sz="2400" b="1" u="sng" dirty="0">
                <a:solidFill>
                  <a:srgbClr val="C00000"/>
                </a:solidFill>
                <a:cs typeface="DecoType Thuluth" pitchFamily="2" charset="-78"/>
              </a:rPr>
              <a:t>*-انف:</a:t>
            </a:r>
          </a:p>
          <a:p>
            <a:r>
              <a:rPr lang="ar-EG" sz="2000" dirty="0"/>
              <a:t>وهو الجزء البارز من النائمة عن القائمة .</a:t>
            </a:r>
            <a:endParaRPr lang="en-US" sz="2000" dirty="0"/>
          </a:p>
        </p:txBody>
      </p:sp>
      <p:pic>
        <p:nvPicPr>
          <p:cNvPr id="9222" name="Picture 8" descr="untitled"/>
          <p:cNvPicPr>
            <a:picLocks noChangeAspect="1" noChangeArrowheads="1"/>
          </p:cNvPicPr>
          <p:nvPr/>
        </p:nvPicPr>
        <p:blipFill>
          <a:blip r:embed="rId2" cstate="print"/>
          <a:srcRect r="3333" b="9685"/>
          <a:stretch>
            <a:fillRect/>
          </a:stretch>
        </p:blipFill>
        <p:spPr bwMode="auto">
          <a:xfrm>
            <a:off x="381000" y="228600"/>
            <a:ext cx="4419600" cy="2590800"/>
          </a:xfrm>
          <a:prstGeom prst="rect">
            <a:avLst/>
          </a:prstGeom>
          <a:ln w="228600" cap="sq" cmpd="thickThin">
            <a:solidFill>
              <a:srgbClr val="000000"/>
            </a:solidFill>
            <a:prstDash val="solid"/>
            <a:miter lim="800000"/>
          </a:ln>
          <a:effectLst>
            <a:innerShdw blurRad="76200">
              <a:srgbClr val="000000"/>
            </a:innerShdw>
          </a:effectLst>
        </p:spPr>
      </p:pic>
      <p:pic>
        <p:nvPicPr>
          <p:cNvPr id="9223" name="Picture 10" descr="try"/>
          <p:cNvPicPr>
            <a:picLocks noChangeAspect="1" noChangeArrowheads="1"/>
          </p:cNvPicPr>
          <p:nvPr/>
        </p:nvPicPr>
        <p:blipFill>
          <a:blip r:embed="rId3" cstate="print"/>
          <a:srcRect/>
          <a:stretch>
            <a:fillRect/>
          </a:stretch>
        </p:blipFill>
        <p:spPr bwMode="auto">
          <a:xfrm>
            <a:off x="381000" y="3200400"/>
            <a:ext cx="4495800" cy="3376613"/>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p:cNvSpPr txBox="1">
            <a:spLocks noChangeArrowheads="1"/>
          </p:cNvSpPr>
          <p:nvPr/>
        </p:nvSpPr>
        <p:spPr bwMode="auto">
          <a:xfrm>
            <a:off x="4800600" y="1143000"/>
            <a:ext cx="3794125" cy="1015663"/>
          </a:xfrm>
          <a:prstGeom prst="rect">
            <a:avLst/>
          </a:prstGeom>
          <a:noFill/>
          <a:ln w="9525">
            <a:noFill/>
            <a:miter lim="800000"/>
            <a:headEnd/>
            <a:tailEnd/>
          </a:ln>
        </p:spPr>
        <p:txBody>
          <a:bodyPr wrap="square">
            <a:spAutoFit/>
          </a:bodyPr>
          <a:lstStyle/>
          <a:p>
            <a:r>
              <a:rPr lang="ar-EG" sz="2400" b="1" u="sng" dirty="0" smtClean="0">
                <a:solidFill>
                  <a:srgbClr val="C00000"/>
                </a:solidFill>
                <a:cs typeface="DecoType Thuluth" pitchFamily="2" charset="-78"/>
              </a:rPr>
              <a:t>*-خط </a:t>
            </a:r>
            <a:r>
              <a:rPr lang="ar-EG" sz="2400" b="1" u="sng" dirty="0" err="1">
                <a:solidFill>
                  <a:srgbClr val="C00000"/>
                </a:solidFill>
                <a:cs typeface="DecoType Thuluth" pitchFamily="2" charset="-78"/>
              </a:rPr>
              <a:t>الانوف</a:t>
            </a:r>
            <a:r>
              <a:rPr lang="ar-EG" sz="2400" b="1" u="sng" dirty="0">
                <a:solidFill>
                  <a:srgbClr val="C00000"/>
                </a:solidFill>
                <a:cs typeface="DecoType Thuluth" pitchFamily="2" charset="-78"/>
              </a:rPr>
              <a:t> :</a:t>
            </a:r>
          </a:p>
          <a:p>
            <a:r>
              <a:rPr lang="ar-EG" dirty="0"/>
              <a:t>وهو خط </a:t>
            </a:r>
            <a:r>
              <a:rPr lang="ar-EG" dirty="0" err="1"/>
              <a:t>تخيلى</a:t>
            </a:r>
            <a:r>
              <a:rPr lang="ar-EG" dirty="0"/>
              <a:t>  يوصل جميع </a:t>
            </a:r>
            <a:r>
              <a:rPr lang="ar-EG" dirty="0" err="1"/>
              <a:t>انوف</a:t>
            </a:r>
            <a:r>
              <a:rPr lang="ar-EG" dirty="0"/>
              <a:t> الدرجات </a:t>
            </a:r>
            <a:r>
              <a:rPr lang="ar-EG" dirty="0" err="1"/>
              <a:t>ببعضها</a:t>
            </a:r>
            <a:r>
              <a:rPr lang="ar-EG" dirty="0"/>
              <a:t> ويكون موازيا لزاوية ميل السلم. </a:t>
            </a:r>
            <a:endParaRPr lang="en-US" dirty="0"/>
          </a:p>
        </p:txBody>
      </p:sp>
      <p:sp>
        <p:nvSpPr>
          <p:cNvPr id="10243" name="Text Box 5"/>
          <p:cNvSpPr txBox="1">
            <a:spLocks noChangeArrowheads="1"/>
          </p:cNvSpPr>
          <p:nvPr/>
        </p:nvSpPr>
        <p:spPr bwMode="auto">
          <a:xfrm>
            <a:off x="8713788" y="1193800"/>
            <a:ext cx="249237" cy="369888"/>
          </a:xfrm>
          <a:prstGeom prst="rect">
            <a:avLst/>
          </a:prstGeom>
          <a:noFill/>
          <a:ln w="9525">
            <a:noFill/>
            <a:miter lim="800000"/>
            <a:headEnd/>
            <a:tailEnd/>
          </a:ln>
        </p:spPr>
        <p:txBody>
          <a:bodyPr wrap="none">
            <a:spAutoFit/>
          </a:bodyPr>
          <a:lstStyle/>
          <a:p>
            <a:r>
              <a:rPr lang="ar-EG"/>
              <a:t>.</a:t>
            </a:r>
            <a:endParaRPr lang="en-US"/>
          </a:p>
        </p:txBody>
      </p:sp>
      <p:sp>
        <p:nvSpPr>
          <p:cNvPr id="10244" name="Text Box 6"/>
          <p:cNvSpPr txBox="1">
            <a:spLocks noChangeArrowheads="1"/>
          </p:cNvSpPr>
          <p:nvPr/>
        </p:nvSpPr>
        <p:spPr bwMode="auto">
          <a:xfrm>
            <a:off x="5105400" y="2209800"/>
            <a:ext cx="3397250" cy="738664"/>
          </a:xfrm>
          <a:prstGeom prst="rect">
            <a:avLst/>
          </a:prstGeom>
          <a:noFill/>
          <a:ln w="9525">
            <a:noFill/>
            <a:miter lim="800000"/>
            <a:headEnd/>
            <a:tailEnd/>
          </a:ln>
        </p:spPr>
        <p:txBody>
          <a:bodyPr>
            <a:spAutoFit/>
          </a:bodyPr>
          <a:lstStyle/>
          <a:p>
            <a:r>
              <a:rPr lang="ar-EG" sz="2400" b="1" u="sng" dirty="0" smtClean="0">
                <a:solidFill>
                  <a:srgbClr val="C00000"/>
                </a:solidFill>
                <a:cs typeface="DecoType Thuluth" pitchFamily="2" charset="-78"/>
              </a:rPr>
              <a:t>*-ميل </a:t>
            </a:r>
            <a:r>
              <a:rPr lang="ar-EG" sz="2400" b="1" u="sng" dirty="0">
                <a:solidFill>
                  <a:srgbClr val="C00000"/>
                </a:solidFill>
                <a:cs typeface="DecoType Thuluth" pitchFamily="2" charset="-78"/>
              </a:rPr>
              <a:t>السلم :</a:t>
            </a:r>
          </a:p>
          <a:p>
            <a:r>
              <a:rPr lang="ar-EG" dirty="0"/>
              <a:t>وهى زاوية ميل </a:t>
            </a:r>
            <a:r>
              <a:rPr lang="ar-EG" dirty="0" err="1"/>
              <a:t>قلبة</a:t>
            </a:r>
            <a:r>
              <a:rPr lang="ar-EG" dirty="0"/>
              <a:t> السلم مع </a:t>
            </a:r>
            <a:r>
              <a:rPr lang="ar-EG" dirty="0" err="1"/>
              <a:t>الارضية</a:t>
            </a:r>
            <a:r>
              <a:rPr lang="ar-EG" dirty="0"/>
              <a:t> .</a:t>
            </a:r>
            <a:endParaRPr lang="en-US" dirty="0"/>
          </a:p>
        </p:txBody>
      </p:sp>
      <p:sp>
        <p:nvSpPr>
          <p:cNvPr id="10245" name="Text Box 7"/>
          <p:cNvSpPr txBox="1">
            <a:spLocks noChangeArrowheads="1"/>
          </p:cNvSpPr>
          <p:nvPr/>
        </p:nvSpPr>
        <p:spPr bwMode="auto">
          <a:xfrm>
            <a:off x="4572000" y="2971800"/>
            <a:ext cx="4035425" cy="1569660"/>
          </a:xfrm>
          <a:prstGeom prst="rect">
            <a:avLst/>
          </a:prstGeom>
          <a:noFill/>
          <a:ln w="9525">
            <a:noFill/>
            <a:miter lim="800000"/>
            <a:headEnd/>
            <a:tailEnd/>
          </a:ln>
        </p:spPr>
        <p:txBody>
          <a:bodyPr>
            <a:spAutoFit/>
          </a:bodyPr>
          <a:lstStyle/>
          <a:p>
            <a:r>
              <a:rPr lang="ar-EG" sz="2400" b="1" u="sng" dirty="0" smtClean="0">
                <a:solidFill>
                  <a:srgbClr val="C00000"/>
                </a:solidFill>
                <a:cs typeface="DecoType Thuluth" pitchFamily="2" charset="-78"/>
              </a:rPr>
              <a:t>*-مدخل </a:t>
            </a:r>
            <a:r>
              <a:rPr lang="ar-EG" sz="2400" b="1" u="sng" dirty="0">
                <a:solidFill>
                  <a:srgbClr val="C00000"/>
                </a:solidFill>
                <a:cs typeface="DecoType Thuluth" pitchFamily="2" charset="-78"/>
              </a:rPr>
              <a:t>فراغ السلم :</a:t>
            </a:r>
          </a:p>
          <a:p>
            <a:r>
              <a:rPr lang="ar-EG" dirty="0"/>
              <a:t>هو اقل ارتفاع لمدخل فراغ السلم لنقل </a:t>
            </a:r>
            <a:r>
              <a:rPr lang="ar-EG" dirty="0" err="1"/>
              <a:t>الامتعة</a:t>
            </a:r>
            <a:r>
              <a:rPr lang="ar-EG" dirty="0"/>
              <a:t> </a:t>
            </a:r>
            <a:r>
              <a:rPr lang="ar-EG" dirty="0" err="1"/>
              <a:t>والاثاثات</a:t>
            </a:r>
            <a:r>
              <a:rPr lang="ar-EG" dirty="0"/>
              <a:t> ويكون </a:t>
            </a:r>
            <a:r>
              <a:rPr lang="ar-EG" dirty="0" err="1"/>
              <a:t>فى</a:t>
            </a:r>
            <a:r>
              <a:rPr lang="ar-EG" dirty="0"/>
              <a:t> حدود 2,10 متر وتقاس راسيا من خط </a:t>
            </a:r>
            <a:r>
              <a:rPr lang="ar-EG" dirty="0" err="1"/>
              <a:t>انوف</a:t>
            </a:r>
            <a:r>
              <a:rPr lang="ar-EG" dirty="0"/>
              <a:t> السلم حتى </a:t>
            </a:r>
            <a:r>
              <a:rPr lang="ar-EG" dirty="0" err="1"/>
              <a:t>صدفتة</a:t>
            </a:r>
            <a:r>
              <a:rPr lang="ar-EG" dirty="0"/>
              <a:t> العلوية </a:t>
            </a:r>
            <a:r>
              <a:rPr lang="ar-EG" dirty="0" err="1"/>
              <a:t>او</a:t>
            </a:r>
            <a:r>
              <a:rPr lang="ar-EG" dirty="0"/>
              <a:t> الدور </a:t>
            </a:r>
            <a:r>
              <a:rPr lang="ar-EG" dirty="0" err="1"/>
              <a:t>العلوى</a:t>
            </a:r>
            <a:r>
              <a:rPr lang="ar-EG" dirty="0"/>
              <a:t>.</a:t>
            </a:r>
            <a:endParaRPr lang="en-US" dirty="0"/>
          </a:p>
        </p:txBody>
      </p:sp>
      <p:pic>
        <p:nvPicPr>
          <p:cNvPr id="10246" name="Picture 8" descr="CIMG0869"/>
          <p:cNvPicPr>
            <a:picLocks noChangeAspect="1" noChangeArrowheads="1"/>
          </p:cNvPicPr>
          <p:nvPr/>
        </p:nvPicPr>
        <p:blipFill>
          <a:blip r:embed="rId2" cstate="print"/>
          <a:srcRect/>
          <a:stretch>
            <a:fillRect/>
          </a:stretch>
        </p:blipFill>
        <p:spPr bwMode="auto">
          <a:xfrm>
            <a:off x="228600" y="990600"/>
            <a:ext cx="4068763" cy="5334000"/>
          </a:xfrm>
          <a:prstGeom prst="rect">
            <a:avLst/>
          </a:prstGeom>
          <a:ln w="228600" cap="sq" cmpd="thickThin">
            <a:solidFill>
              <a:srgbClr val="000000"/>
            </a:solidFill>
            <a:prstDash val="solid"/>
            <a:miter lim="800000"/>
          </a:ln>
          <a:effectLst>
            <a:innerShdw blurRad="76200">
              <a:srgbClr val="000000"/>
            </a:innerShdw>
          </a:effectLst>
        </p:spPr>
      </p:pic>
      <p:sp>
        <p:nvSpPr>
          <p:cNvPr id="10247" name="Text Box 9"/>
          <p:cNvSpPr txBox="1">
            <a:spLocks noChangeArrowheads="1"/>
          </p:cNvSpPr>
          <p:nvPr/>
        </p:nvSpPr>
        <p:spPr bwMode="auto">
          <a:xfrm>
            <a:off x="4800600" y="4648200"/>
            <a:ext cx="3810000" cy="1015663"/>
          </a:xfrm>
          <a:prstGeom prst="rect">
            <a:avLst/>
          </a:prstGeom>
          <a:noFill/>
          <a:ln w="9525">
            <a:noFill/>
            <a:miter lim="800000"/>
            <a:headEnd/>
            <a:tailEnd/>
          </a:ln>
        </p:spPr>
        <p:txBody>
          <a:bodyPr>
            <a:spAutoFit/>
          </a:bodyPr>
          <a:lstStyle/>
          <a:p>
            <a:r>
              <a:rPr lang="ar-EG" sz="2400" b="1" u="sng" dirty="0" smtClean="0">
                <a:solidFill>
                  <a:srgbClr val="C00000"/>
                </a:solidFill>
                <a:cs typeface="DecoType Thuluth" pitchFamily="2" charset="-78"/>
              </a:rPr>
              <a:t>*-البعد </a:t>
            </a:r>
            <a:r>
              <a:rPr lang="ar-EG" sz="2400" b="1" u="sng" dirty="0" err="1">
                <a:solidFill>
                  <a:srgbClr val="C00000"/>
                </a:solidFill>
                <a:cs typeface="DecoType Thuluth" pitchFamily="2" charset="-78"/>
              </a:rPr>
              <a:t>الصافى</a:t>
            </a:r>
            <a:r>
              <a:rPr lang="ar-EG" sz="2400" b="1" u="sng" dirty="0">
                <a:solidFill>
                  <a:srgbClr val="C00000"/>
                </a:solidFill>
                <a:cs typeface="DecoType Thuluth" pitchFamily="2" charset="-78"/>
              </a:rPr>
              <a:t> :</a:t>
            </a:r>
          </a:p>
          <a:p>
            <a:r>
              <a:rPr lang="ar-EG" dirty="0"/>
              <a:t>هو اقل  مسافة عمودية  بين خط </a:t>
            </a:r>
            <a:r>
              <a:rPr lang="ar-EG" dirty="0" err="1"/>
              <a:t>الانوف</a:t>
            </a:r>
            <a:r>
              <a:rPr lang="ar-EG" dirty="0"/>
              <a:t> وصدفة السلم  </a:t>
            </a:r>
            <a:r>
              <a:rPr lang="ar-EG" dirty="0" err="1"/>
              <a:t>او</a:t>
            </a:r>
            <a:r>
              <a:rPr lang="ar-EG" dirty="0"/>
              <a:t> الدور </a:t>
            </a:r>
            <a:r>
              <a:rPr lang="ar-EG" dirty="0" err="1"/>
              <a:t>العلوى</a:t>
            </a:r>
            <a:r>
              <a:rPr lang="ar-EG" dirty="0"/>
              <a:t> .</a:t>
            </a:r>
            <a:endParaRPr lang="en-US" dirty="0"/>
          </a:p>
        </p:txBody>
      </p:sp>
      <p:sp>
        <p:nvSpPr>
          <p:cNvPr id="10248" name="Rectangle 11"/>
          <p:cNvSpPr>
            <a:spLocks noChangeArrowheads="1"/>
          </p:cNvSpPr>
          <p:nvPr/>
        </p:nvSpPr>
        <p:spPr bwMode="auto">
          <a:xfrm>
            <a:off x="-990600" y="381000"/>
            <a:ext cx="9596438" cy="1046440"/>
          </a:xfrm>
          <a:prstGeom prst="rect">
            <a:avLst/>
          </a:prstGeom>
          <a:noFill/>
          <a:ln w="9525">
            <a:noFill/>
            <a:miter lim="800000"/>
            <a:headEnd/>
            <a:tailEnd/>
          </a:ln>
        </p:spPr>
        <p:txBody>
          <a:bodyPr wrap="square" anchor="ctr">
            <a:spAutoFit/>
          </a:bodyPr>
          <a:lstStyle/>
          <a:p>
            <a:r>
              <a:rPr lang="ar-EG" sz="2400" b="1" u="sng" dirty="0" smtClean="0">
                <a:solidFill>
                  <a:srgbClr val="C00000"/>
                </a:solidFill>
                <a:cs typeface="DecoType Thuluth" pitchFamily="2" charset="-78"/>
              </a:rPr>
              <a:t>*-خط </a:t>
            </a:r>
            <a:r>
              <a:rPr lang="ar-EG" sz="2400" b="1" u="sng" dirty="0" err="1">
                <a:solidFill>
                  <a:srgbClr val="C00000"/>
                </a:solidFill>
                <a:cs typeface="DecoType Thuluth" pitchFamily="2" charset="-78"/>
              </a:rPr>
              <a:t>الدوس</a:t>
            </a:r>
            <a:r>
              <a:rPr lang="ar-EG" sz="2400" b="1" u="sng" dirty="0">
                <a:solidFill>
                  <a:srgbClr val="C00000"/>
                </a:solidFill>
                <a:cs typeface="DecoType Thuluth" pitchFamily="2" charset="-78"/>
              </a:rPr>
              <a:t>: </a:t>
            </a:r>
          </a:p>
          <a:p>
            <a:r>
              <a:rPr lang="ar-EG" sz="2000" dirty="0" smtClean="0">
                <a:cs typeface="Times New Roman" pitchFamily="18" charset="0"/>
              </a:rPr>
              <a:t>المسافة </a:t>
            </a:r>
            <a:r>
              <a:rPr lang="ar-EG" sz="2000" dirty="0">
                <a:cs typeface="Times New Roman" pitchFamily="18" charset="0"/>
              </a:rPr>
              <a:t>الأفقية بين أي قائمتين متتاليتين</a:t>
            </a:r>
          </a:p>
          <a:p>
            <a:pPr rtl="0" eaLnBrk="0" hangingPunct="0"/>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ChangeArrowheads="1"/>
          </p:cNvSpPr>
          <p:nvPr/>
        </p:nvSpPr>
        <p:spPr bwMode="auto">
          <a:xfrm>
            <a:off x="0" y="1371600"/>
            <a:ext cx="9144000" cy="4339650"/>
          </a:xfrm>
          <a:prstGeom prst="rect">
            <a:avLst/>
          </a:prstGeom>
          <a:noFill/>
          <a:ln w="9525">
            <a:noFill/>
            <a:miter lim="800000"/>
            <a:headEnd/>
            <a:tailEnd/>
          </a:ln>
        </p:spPr>
        <p:txBody>
          <a:bodyPr anchor="ctr">
            <a:spAutoFit/>
          </a:bodyPr>
          <a:lstStyle/>
          <a:p>
            <a:r>
              <a:rPr lang="ar-EG" sz="2400" b="1" u="sng" dirty="0" err="1">
                <a:solidFill>
                  <a:srgbClr val="C00000"/>
                </a:solidFill>
                <a:cs typeface="DecoType Thuluth" pitchFamily="2" charset="-78"/>
              </a:rPr>
              <a:t>الصاري</a:t>
            </a:r>
            <a:r>
              <a:rPr lang="ar-EG" sz="2400" b="1" u="sng" dirty="0" smtClean="0">
                <a:solidFill>
                  <a:srgbClr val="C00000"/>
                </a:solidFill>
                <a:cs typeface="DecoType Thuluth" pitchFamily="2" charset="-78"/>
              </a:rPr>
              <a:t>: </a:t>
            </a:r>
            <a:r>
              <a:rPr lang="ar-EG" sz="1600" dirty="0">
                <a:cs typeface="Times New Roman" pitchFamily="18" charset="0"/>
              </a:rPr>
              <a:t>العمود القائم في أسفل درجة </a:t>
            </a:r>
            <a:r>
              <a:rPr lang="ar-EG" sz="1600" dirty="0" err="1">
                <a:cs typeface="Times New Roman" pitchFamily="18" charset="0"/>
              </a:rPr>
              <a:t>و</a:t>
            </a:r>
            <a:r>
              <a:rPr lang="ar-EG" sz="1600" dirty="0">
                <a:cs typeface="Times New Roman" pitchFamily="18" charset="0"/>
              </a:rPr>
              <a:t> أعلي درجة </a:t>
            </a:r>
            <a:r>
              <a:rPr lang="ar-EG" sz="1600" dirty="0" err="1">
                <a:cs typeface="Times New Roman" pitchFamily="18" charset="0"/>
              </a:rPr>
              <a:t>و</a:t>
            </a:r>
            <a:r>
              <a:rPr lang="ar-EG" sz="1600" dirty="0">
                <a:cs typeface="Times New Roman" pitchFamily="18" charset="0"/>
              </a:rPr>
              <a:t> في نقطة التحول في السلم لكي يثبت </a:t>
            </a:r>
            <a:r>
              <a:rPr lang="ar-EG" sz="1600" dirty="0" err="1">
                <a:cs typeface="Times New Roman" pitchFamily="18" charset="0"/>
              </a:rPr>
              <a:t>به</a:t>
            </a:r>
            <a:r>
              <a:rPr lang="ar-EG" sz="1600" dirty="0">
                <a:cs typeface="Times New Roman" pitchFamily="18" charset="0"/>
              </a:rPr>
              <a:t> الدرابزين.</a:t>
            </a:r>
            <a:r>
              <a:rPr lang="ar-EG" b="1" dirty="0"/>
              <a:t> الحمال:</a:t>
            </a:r>
            <a:r>
              <a:rPr lang="ar-EG" dirty="0"/>
              <a:t> عبارة عن فخذ مساعد يكون قطاعه أصغر مقاسا من قطاع الفخذ الأصلي </a:t>
            </a:r>
            <a:r>
              <a:rPr lang="ar-EG" dirty="0" err="1"/>
              <a:t>و</a:t>
            </a:r>
            <a:r>
              <a:rPr lang="ar-EG" dirty="0"/>
              <a:t> يوضع حمال واحد علي الأقل في متوسط المسافة بين الفخذين الداخلي والخارجي </a:t>
            </a:r>
            <a:r>
              <a:rPr lang="ar-EG" dirty="0" err="1"/>
              <a:t>ليساع</a:t>
            </a:r>
            <a:r>
              <a:rPr lang="ar-EG" dirty="0"/>
              <a:t> في حمل الدرجات الطويلة.</a:t>
            </a:r>
            <a:endParaRPr lang="en-US" dirty="0"/>
          </a:p>
          <a:p>
            <a:r>
              <a:rPr lang="ar-EG" dirty="0"/>
              <a:t> </a:t>
            </a:r>
            <a:endParaRPr lang="en-US" dirty="0"/>
          </a:p>
          <a:p>
            <a:r>
              <a:rPr lang="ar-EG" sz="2400" b="1" u="sng" dirty="0">
                <a:solidFill>
                  <a:srgbClr val="C00000"/>
                </a:solidFill>
                <a:cs typeface="DecoType Thuluth" pitchFamily="2" charset="-78"/>
              </a:rPr>
              <a:t>منبسط الدرج (البسطة): </a:t>
            </a:r>
            <a:r>
              <a:rPr lang="ar-EG" dirty="0" smtClean="0"/>
              <a:t>عبارة </a:t>
            </a:r>
            <a:r>
              <a:rPr lang="ar-EG" dirty="0"/>
              <a:t>عن الجزء الأفقي يكون مربع الشكل عادة </a:t>
            </a:r>
            <a:r>
              <a:rPr lang="ar-EG" dirty="0" err="1"/>
              <a:t>و</a:t>
            </a:r>
            <a:r>
              <a:rPr lang="ar-EG" dirty="0"/>
              <a:t> الذي يتغير عنده اتجاه السلم </a:t>
            </a:r>
            <a:r>
              <a:rPr lang="ar-EG" dirty="0" err="1"/>
              <a:t>و</a:t>
            </a:r>
            <a:r>
              <a:rPr lang="ar-EG" dirty="0"/>
              <a:t> هي نوعان: بسطة متوسطة </a:t>
            </a:r>
            <a:r>
              <a:rPr lang="ar-EG" dirty="0" err="1"/>
              <a:t>و</a:t>
            </a:r>
            <a:r>
              <a:rPr lang="ar-EG" dirty="0"/>
              <a:t> بسطة نهاية تسمي بسطة الوصول.</a:t>
            </a:r>
            <a:endParaRPr lang="en-US" dirty="0"/>
          </a:p>
          <a:p>
            <a:r>
              <a:rPr lang="ar-EG" dirty="0"/>
              <a:t> </a:t>
            </a:r>
            <a:endParaRPr lang="en-US" dirty="0"/>
          </a:p>
          <a:p>
            <a:r>
              <a:rPr lang="ar-EG" sz="2400" b="1" u="sng" dirty="0">
                <a:solidFill>
                  <a:srgbClr val="C00000"/>
                </a:solidFill>
                <a:cs typeface="DecoType Thuluth" pitchFamily="2" charset="-78"/>
              </a:rPr>
              <a:t>الصدفة: </a:t>
            </a:r>
            <a:r>
              <a:rPr lang="ar-EG" dirty="0"/>
              <a:t>هي الجزء الأفقي </a:t>
            </a:r>
            <a:r>
              <a:rPr lang="ar-EG" dirty="0" err="1"/>
              <a:t>و</a:t>
            </a:r>
            <a:r>
              <a:rPr lang="ar-EG" dirty="0"/>
              <a:t> عادة يكون مستطيل الشكل </a:t>
            </a:r>
            <a:r>
              <a:rPr lang="ar-EG" dirty="0" err="1"/>
              <a:t>و</a:t>
            </a:r>
            <a:r>
              <a:rPr lang="ar-EG" dirty="0"/>
              <a:t> يفصل بين </a:t>
            </a:r>
            <a:r>
              <a:rPr lang="ar-EG" dirty="0" err="1"/>
              <a:t>قلبتين</a:t>
            </a:r>
            <a:r>
              <a:rPr lang="ar-EG" dirty="0"/>
              <a:t> و هي </a:t>
            </a:r>
            <a:r>
              <a:rPr lang="ar-EG" dirty="0" err="1"/>
              <a:t>كالبسطات</a:t>
            </a:r>
            <a:r>
              <a:rPr lang="ar-EG" dirty="0"/>
              <a:t> معدة للاستراحة عند تغير اتجاه </a:t>
            </a:r>
            <a:r>
              <a:rPr lang="ar-EG" dirty="0" err="1"/>
              <a:t>القلبات</a:t>
            </a:r>
            <a:r>
              <a:rPr lang="ar-EG" dirty="0"/>
              <a:t> يوجد منبسط زاوية 90 </a:t>
            </a:r>
            <a:r>
              <a:rPr lang="ar-EG" dirty="0" err="1"/>
              <a:t>و</a:t>
            </a:r>
            <a:r>
              <a:rPr lang="ar-EG" dirty="0"/>
              <a:t> منبسط زاوية 180</a:t>
            </a:r>
          </a:p>
          <a:p>
            <a:endParaRPr lang="ar-EG" dirty="0"/>
          </a:p>
          <a:p>
            <a:r>
              <a:rPr lang="ar-EG" sz="2400" b="1" u="sng" dirty="0">
                <a:solidFill>
                  <a:srgbClr val="C00000"/>
                </a:solidFill>
                <a:cs typeface="DecoType Thuluth" pitchFamily="2" charset="-78"/>
              </a:rPr>
              <a:t>. بئر السلم: </a:t>
            </a:r>
            <a:r>
              <a:rPr lang="ar-EG" dirty="0"/>
              <a:t>عبارة عن المسطح الذي ينشأ فيه السلم ويكون علي أشكال مختلفة بالنسبة لمسقطه الأفقي.</a:t>
            </a:r>
            <a:endParaRPr lang="en-US" dirty="0"/>
          </a:p>
          <a:p>
            <a:r>
              <a:rPr lang="ar-EG" dirty="0"/>
              <a:t> </a:t>
            </a:r>
            <a:endParaRPr lang="en-US" dirty="0"/>
          </a:p>
          <a:p>
            <a:endParaRPr lang="en-US" dirty="0"/>
          </a:p>
          <a:p>
            <a:r>
              <a:rPr lang="ar-EG" dirty="0"/>
              <a:t> </a:t>
            </a:r>
            <a:endParaRPr 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حركة">
  <a:themeElements>
    <a:clrScheme name="حركة">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حركة">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حركة">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1102</TotalTime>
  <Words>2582</Words>
  <Application>Microsoft Office PowerPoint</Application>
  <PresentationFormat>On-screen Show (4:3)</PresentationFormat>
  <Paragraphs>188</Paragraphs>
  <Slides>37</Slides>
  <Notes>0</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حركة</vt:lpstr>
      <vt:lpstr>أنواع السلالم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Eng.rawda</dc:creator>
  <cp:lastModifiedBy>Nasser56</cp:lastModifiedBy>
  <cp:revision>107</cp:revision>
  <dcterms:created xsi:type="dcterms:W3CDTF">2009-02-17T18:41:46Z</dcterms:created>
  <dcterms:modified xsi:type="dcterms:W3CDTF">2012-05-20T02:16:56Z</dcterms:modified>
</cp:coreProperties>
</file>