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handoutMasterIdLst>
    <p:handoutMasterId r:id="rId25"/>
  </p:handout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60" r:id="rId14"/>
    <p:sldId id="270" r:id="rId15"/>
    <p:sldId id="271" r:id="rId16"/>
    <p:sldId id="272" r:id="rId17"/>
    <p:sldId id="273" r:id="rId18"/>
    <p:sldId id="277" r:id="rId19"/>
    <p:sldId id="274" r:id="rId20"/>
    <p:sldId id="279" r:id="rId21"/>
    <p:sldId id="280" r:id="rId22"/>
    <p:sldId id="278" r:id="rId23"/>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autoAdjust="0"/>
    <p:restoredTop sz="9463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smtClean="0"/>
            </a:lvl1pPr>
          </a:lstStyle>
          <a:p>
            <a:pPr>
              <a:defRPr/>
            </a:pPr>
            <a:endParaRPr lang="ar-IQ"/>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78B40368-49ED-46D3-B82D-EAF86E088560}" type="datetime8">
              <a:rPr lang="ar-IQ"/>
              <a:pPr>
                <a:defRPr/>
              </a:pPr>
              <a:t>06 حزيران، 09</a:t>
            </a:fld>
            <a:endParaRPr lang="ar-IQ"/>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smtClean="0"/>
            </a:lvl1pPr>
          </a:lstStyle>
          <a:p>
            <a:pPr>
              <a:defRPr/>
            </a:pPr>
            <a:endParaRPr lang="ar-IQ"/>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smtClean="0"/>
            </a:lvl1pPr>
          </a:lstStyle>
          <a:p>
            <a:pPr>
              <a:defRPr/>
            </a:pPr>
            <a:fld id="{E7A75352-4563-4415-A2EF-ACBB1A0DB360}" type="slidenum">
              <a:rPr lang="ar-IQ"/>
              <a:pPr>
                <a:defRPr/>
              </a:pPr>
              <a:t>‹#›</a:t>
            </a:fld>
            <a:endParaRPr lang="ar-IQ"/>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DBE40F49-4A95-442F-B916-B4F4D7C62F79}" type="datetime8">
              <a:rPr lang="ar-IQ"/>
              <a:pPr>
                <a:defRPr/>
              </a:pPr>
              <a:t>06 حزيران، 09</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dirty="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E0F4FAD2-D6B6-43C7-A1B1-598097DC539E}" type="slidenum">
              <a:rPr lang="ar-IQ"/>
              <a:pPr>
                <a:defRPr/>
              </a:pPr>
              <a:t>‹#›</a:t>
            </a:fld>
            <a:endParaRPr lang="ar-IQ" dirty="0"/>
          </a:p>
        </p:txBody>
      </p:sp>
    </p:spTree>
  </p:cSld>
  <p:clrMap bg1="lt1" tx1="dk1" bg2="lt2" tx2="dk2" accent1="accent1" accent2="accent2" accent3="accent3" accent4="accent4" accent5="accent5" accent6="accent6" hlink="hlink" folHlink="folHlink"/>
  <p:hf sldNum="0" hdr="0" dt="0"/>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4579" name="عنصر نائب للملاحظات 2"/>
          <p:cNvSpPr>
            <a:spLocks noGrp="1"/>
          </p:cNvSpPr>
          <p:nvPr>
            <p:ph type="body" idx="1"/>
          </p:nvPr>
        </p:nvSpPr>
        <p:spPr bwMode="auto">
          <a:noFill/>
        </p:spPr>
        <p:txBody>
          <a:bodyPr/>
          <a:lstStyle/>
          <a:p>
            <a:pPr eaLnBrk="1" hangingPunct="1">
              <a:spcBef>
                <a:spcPct val="0"/>
              </a:spcBef>
            </a:pPr>
            <a:endParaRPr lang="ar-SA" smtClean="0"/>
          </a:p>
        </p:txBody>
      </p:sp>
      <p:sp>
        <p:nvSpPr>
          <p:cNvPr id="24580" name="عنصر نائب للتذييل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25603" name="عنصر نائب للملاحظات 2"/>
          <p:cNvSpPr>
            <a:spLocks noGrp="1"/>
          </p:cNvSpPr>
          <p:nvPr>
            <p:ph type="body" idx="1"/>
          </p:nvPr>
        </p:nvSpPr>
        <p:spPr bwMode="auto">
          <a:noFill/>
        </p:spPr>
        <p:txBody>
          <a:bodyPr/>
          <a:lstStyle/>
          <a:p>
            <a:pPr eaLnBrk="1" hangingPunct="1"/>
            <a:endParaRPr lang="ar-IQ" smtClean="0"/>
          </a:p>
        </p:txBody>
      </p:sp>
      <p:sp>
        <p:nvSpPr>
          <p:cNvPr id="25604" name="عنصر نائب للتذييل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ar-IQ"/>
          </a:p>
        </p:txBody>
      </p:sp>
      <p:sp>
        <p:nvSpPr>
          <p:cNvPr id="5"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12"/>
          </p:nvPr>
        </p:nvSpPr>
        <p:spPr/>
        <p:txBody>
          <a:bodyPr/>
          <a:lstStyle>
            <a:lvl1pPr>
              <a:defRPr/>
            </a:lvl1pPr>
          </a:lstStyle>
          <a:p>
            <a:pPr>
              <a:defRPr/>
            </a:pPr>
            <a:fld id="{D6055F91-52C1-4AF8-B9EB-E5CE21BE0344}" type="slidenum">
              <a:rPr lang="ar-IQ"/>
              <a:pPr>
                <a:defRPr/>
              </a:pPr>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ar-IQ"/>
          </a:p>
        </p:txBody>
      </p:sp>
      <p:sp>
        <p:nvSpPr>
          <p:cNvPr id="5"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12"/>
          </p:nvPr>
        </p:nvSpPr>
        <p:spPr/>
        <p:txBody>
          <a:bodyPr/>
          <a:lstStyle>
            <a:lvl1pPr>
              <a:defRPr/>
            </a:lvl1pPr>
          </a:lstStyle>
          <a:p>
            <a:pPr>
              <a:defRPr/>
            </a:pPr>
            <a:fld id="{4BC3A9F5-D0A6-43AE-B2E4-1A7138CD4AAF}" type="slidenum">
              <a:rPr lang="ar-IQ"/>
              <a:pPr>
                <a:defRPr/>
              </a:pPr>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ar-IQ"/>
          </a:p>
        </p:txBody>
      </p:sp>
      <p:sp>
        <p:nvSpPr>
          <p:cNvPr id="5"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12"/>
          </p:nvPr>
        </p:nvSpPr>
        <p:spPr/>
        <p:txBody>
          <a:bodyPr/>
          <a:lstStyle>
            <a:lvl1pPr>
              <a:defRPr/>
            </a:lvl1pPr>
          </a:lstStyle>
          <a:p>
            <a:pPr>
              <a:defRPr/>
            </a:pPr>
            <a:fld id="{338A1E70-0A98-4CE8-9F86-52CA9037394B}" type="slidenum">
              <a:rPr lang="ar-IQ"/>
              <a:pPr>
                <a:defRPr/>
              </a:pPr>
              <a:t>‹#›</a:t>
            </a:fld>
            <a:endParaRPr lang="ar-IQ"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عنوان ومحتوى فوق نص">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7813"/>
            <a:ext cx="8229600" cy="1139825"/>
          </a:xfrm>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8229600" cy="21891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3941763"/>
            <a:ext cx="8229600" cy="218916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26"/>
          <p:cNvSpPr>
            <a:spLocks noGrp="1" noChangeArrowheads="1"/>
          </p:cNvSpPr>
          <p:nvPr>
            <p:ph type="ftr" sz="quarter" idx="10"/>
          </p:nvPr>
        </p:nvSpPr>
        <p:spPr/>
        <p:txBody>
          <a:bodyPr/>
          <a:lstStyle>
            <a:lvl1pPr>
              <a:defRPr smtClean="0"/>
            </a:lvl1pPr>
          </a:lstStyle>
          <a:p>
            <a:pPr>
              <a:defRPr/>
            </a:pPr>
            <a:r>
              <a:rPr lang="ar-IQ"/>
              <a:t>جاسم عبيد جاسم \قسم أنظمة الحاسبات\قاعة  واحد</a:t>
            </a:r>
            <a:endParaRPr lang="en-US"/>
          </a:p>
        </p:txBody>
      </p:sp>
      <p:sp>
        <p:nvSpPr>
          <p:cNvPr id="6" name="Rectangle 27"/>
          <p:cNvSpPr>
            <a:spLocks noGrp="1" noChangeArrowheads="1"/>
          </p:cNvSpPr>
          <p:nvPr>
            <p:ph type="sldNum" sz="quarter" idx="11"/>
          </p:nvPr>
        </p:nvSpPr>
        <p:spPr/>
        <p:txBody>
          <a:bodyPr/>
          <a:lstStyle>
            <a:lvl1pPr>
              <a:defRPr/>
            </a:lvl1pPr>
          </a:lstStyle>
          <a:p>
            <a:pPr>
              <a:defRPr/>
            </a:pPr>
            <a:fld id="{053ED4A2-8C2C-4C29-AA08-30B9A6C16F73}" type="slidenum">
              <a:rPr lang="ar-SA"/>
              <a:pPr>
                <a:defRPr/>
              </a:pPr>
              <a:t>‹#›</a:t>
            </a:fld>
            <a:endParaRPr lang="en-US" dirty="0"/>
          </a:p>
        </p:txBody>
      </p:sp>
      <p:sp>
        <p:nvSpPr>
          <p:cNvPr id="7" name="Rectangle 28"/>
          <p:cNvSpPr>
            <a:spLocks noGrp="1" noChangeArrowheads="1"/>
          </p:cNvSpPr>
          <p:nvPr>
            <p:ph type="dt" sz="half" idx="12"/>
          </p:nvPr>
        </p:nvSpPr>
        <p:spPr/>
        <p:txBody>
          <a:bodyPr/>
          <a:lstStyle>
            <a:lvl1pPr>
              <a:defRPr/>
            </a:lvl1pPr>
          </a:lstStyle>
          <a:p>
            <a:pPr>
              <a:defRPr/>
            </a:pPr>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pPr>
              <a:defRPr/>
            </a:pPr>
            <a:endParaRPr lang="ar-IQ"/>
          </a:p>
        </p:txBody>
      </p:sp>
      <p:sp>
        <p:nvSpPr>
          <p:cNvPr id="5"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12"/>
          </p:nvPr>
        </p:nvSpPr>
        <p:spPr/>
        <p:txBody>
          <a:bodyPr/>
          <a:lstStyle>
            <a:lvl1pPr>
              <a:defRPr/>
            </a:lvl1pPr>
          </a:lstStyle>
          <a:p>
            <a:pPr>
              <a:defRPr/>
            </a:pPr>
            <a:fld id="{95B6FCF0-11B4-4A5A-B32D-F5F87D489279}" type="slidenum">
              <a:rPr lang="ar-IQ"/>
              <a:pPr>
                <a:defRPr/>
              </a:pPr>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endParaRPr lang="ar-IQ"/>
          </a:p>
        </p:txBody>
      </p:sp>
      <p:sp>
        <p:nvSpPr>
          <p:cNvPr id="5"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12"/>
          </p:nvPr>
        </p:nvSpPr>
        <p:spPr/>
        <p:txBody>
          <a:bodyPr/>
          <a:lstStyle>
            <a:lvl1pPr>
              <a:defRPr/>
            </a:lvl1pPr>
          </a:lstStyle>
          <a:p>
            <a:pPr>
              <a:defRPr/>
            </a:pPr>
            <a:fld id="{A34FE5F5-CED0-4272-B4FD-16E32E474FD4}" type="slidenum">
              <a:rPr lang="ar-IQ"/>
              <a:pPr>
                <a:defRPr/>
              </a:pPr>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3"/>
          <p:cNvSpPr>
            <a:spLocks noGrp="1"/>
          </p:cNvSpPr>
          <p:nvPr>
            <p:ph type="dt" sz="half" idx="10"/>
          </p:nvPr>
        </p:nvSpPr>
        <p:spPr/>
        <p:txBody>
          <a:bodyPr/>
          <a:lstStyle>
            <a:lvl1pPr>
              <a:defRPr/>
            </a:lvl1pPr>
          </a:lstStyle>
          <a:p>
            <a:pPr>
              <a:defRPr/>
            </a:pPr>
            <a:endParaRPr lang="ar-IQ"/>
          </a:p>
        </p:txBody>
      </p:sp>
      <p:sp>
        <p:nvSpPr>
          <p:cNvPr id="6"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7" name="عنصر نائب لرقم الشريحة 5"/>
          <p:cNvSpPr>
            <a:spLocks noGrp="1"/>
          </p:cNvSpPr>
          <p:nvPr>
            <p:ph type="sldNum" sz="quarter" idx="12"/>
          </p:nvPr>
        </p:nvSpPr>
        <p:spPr/>
        <p:txBody>
          <a:bodyPr/>
          <a:lstStyle>
            <a:lvl1pPr>
              <a:defRPr/>
            </a:lvl1pPr>
          </a:lstStyle>
          <a:p>
            <a:pPr>
              <a:defRPr/>
            </a:pPr>
            <a:fld id="{0C2DA4E2-689B-462B-8F5B-8A10E0DF6AC5}" type="slidenum">
              <a:rPr lang="ar-IQ"/>
              <a:pPr>
                <a:defRPr/>
              </a:pPr>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3"/>
          <p:cNvSpPr>
            <a:spLocks noGrp="1"/>
          </p:cNvSpPr>
          <p:nvPr>
            <p:ph type="dt" sz="half" idx="10"/>
          </p:nvPr>
        </p:nvSpPr>
        <p:spPr/>
        <p:txBody>
          <a:bodyPr/>
          <a:lstStyle>
            <a:lvl1pPr>
              <a:defRPr/>
            </a:lvl1pPr>
          </a:lstStyle>
          <a:p>
            <a:pPr>
              <a:defRPr/>
            </a:pPr>
            <a:endParaRPr lang="ar-IQ"/>
          </a:p>
        </p:txBody>
      </p:sp>
      <p:sp>
        <p:nvSpPr>
          <p:cNvPr id="8"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9" name="عنصر نائب لرقم الشريحة 5"/>
          <p:cNvSpPr>
            <a:spLocks noGrp="1"/>
          </p:cNvSpPr>
          <p:nvPr>
            <p:ph type="sldNum" sz="quarter" idx="12"/>
          </p:nvPr>
        </p:nvSpPr>
        <p:spPr/>
        <p:txBody>
          <a:bodyPr/>
          <a:lstStyle>
            <a:lvl1pPr>
              <a:defRPr/>
            </a:lvl1pPr>
          </a:lstStyle>
          <a:p>
            <a:pPr>
              <a:defRPr/>
            </a:pPr>
            <a:fld id="{F0D56D3E-D0B7-428A-94E6-174B420F28EB}" type="slidenum">
              <a:rPr lang="ar-IQ"/>
              <a:pPr>
                <a:defRPr/>
              </a:pPr>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3"/>
          <p:cNvSpPr>
            <a:spLocks noGrp="1"/>
          </p:cNvSpPr>
          <p:nvPr>
            <p:ph type="dt" sz="half" idx="10"/>
          </p:nvPr>
        </p:nvSpPr>
        <p:spPr/>
        <p:txBody>
          <a:bodyPr/>
          <a:lstStyle>
            <a:lvl1pPr>
              <a:defRPr/>
            </a:lvl1pPr>
          </a:lstStyle>
          <a:p>
            <a:pPr>
              <a:defRPr/>
            </a:pPr>
            <a:endParaRPr lang="ar-IQ"/>
          </a:p>
        </p:txBody>
      </p:sp>
      <p:sp>
        <p:nvSpPr>
          <p:cNvPr id="4"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5" name="عنصر نائب لرقم الشريحة 5"/>
          <p:cNvSpPr>
            <a:spLocks noGrp="1"/>
          </p:cNvSpPr>
          <p:nvPr>
            <p:ph type="sldNum" sz="quarter" idx="12"/>
          </p:nvPr>
        </p:nvSpPr>
        <p:spPr/>
        <p:txBody>
          <a:bodyPr/>
          <a:lstStyle>
            <a:lvl1pPr>
              <a:defRPr/>
            </a:lvl1pPr>
          </a:lstStyle>
          <a:p>
            <a:pPr>
              <a:defRPr/>
            </a:pPr>
            <a:fld id="{FC5A0A78-DA2F-424A-993B-40CA1802D853}" type="slidenum">
              <a:rPr lang="ar-IQ"/>
              <a:pPr>
                <a:defRPr/>
              </a:pPr>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endParaRPr lang="ar-IQ"/>
          </a:p>
        </p:txBody>
      </p:sp>
      <p:sp>
        <p:nvSpPr>
          <p:cNvPr id="3"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4" name="عنصر نائب لرقم الشريحة 5"/>
          <p:cNvSpPr>
            <a:spLocks noGrp="1"/>
          </p:cNvSpPr>
          <p:nvPr>
            <p:ph type="sldNum" sz="quarter" idx="12"/>
          </p:nvPr>
        </p:nvSpPr>
        <p:spPr/>
        <p:txBody>
          <a:bodyPr/>
          <a:lstStyle>
            <a:lvl1pPr>
              <a:defRPr/>
            </a:lvl1pPr>
          </a:lstStyle>
          <a:p>
            <a:pPr>
              <a:defRPr/>
            </a:pPr>
            <a:fld id="{F27C6382-53B9-420A-BE79-FB25B8A67A37}" type="slidenum">
              <a:rPr lang="ar-IQ"/>
              <a:pPr>
                <a:defRPr/>
              </a:pPr>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ar-IQ"/>
          </a:p>
        </p:txBody>
      </p:sp>
      <p:sp>
        <p:nvSpPr>
          <p:cNvPr id="6"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7" name="عنصر نائب لرقم الشريحة 5"/>
          <p:cNvSpPr>
            <a:spLocks noGrp="1"/>
          </p:cNvSpPr>
          <p:nvPr>
            <p:ph type="sldNum" sz="quarter" idx="12"/>
          </p:nvPr>
        </p:nvSpPr>
        <p:spPr/>
        <p:txBody>
          <a:bodyPr/>
          <a:lstStyle>
            <a:lvl1pPr>
              <a:defRPr/>
            </a:lvl1pPr>
          </a:lstStyle>
          <a:p>
            <a:pPr>
              <a:defRPr/>
            </a:pPr>
            <a:fld id="{48EE23B3-D2AF-4457-BFA7-23A1AC1D59B1}" type="slidenum">
              <a:rPr lang="ar-IQ"/>
              <a:pPr>
                <a:defRPr/>
              </a:pPr>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dirty="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endParaRPr lang="ar-IQ"/>
          </a:p>
        </p:txBody>
      </p:sp>
      <p:sp>
        <p:nvSpPr>
          <p:cNvPr id="6" name="عنصر نائب للتذييل 4"/>
          <p:cNvSpPr>
            <a:spLocks noGrp="1"/>
          </p:cNvSpPr>
          <p:nvPr>
            <p:ph type="ftr" sz="quarter" idx="11"/>
          </p:nvPr>
        </p:nvSpPr>
        <p:spPr/>
        <p:txBody>
          <a:bodyPr/>
          <a:lstStyle>
            <a:lvl1pPr>
              <a:defRPr/>
            </a:lvl1pPr>
          </a:lstStyle>
          <a:p>
            <a:pPr>
              <a:defRPr/>
            </a:pPr>
            <a:r>
              <a:rPr lang="ar-IQ"/>
              <a:t>جاسم عبيد جاسم \قسم أنظمة الحاسبات\قاعة  واحد</a:t>
            </a:r>
          </a:p>
        </p:txBody>
      </p:sp>
      <p:sp>
        <p:nvSpPr>
          <p:cNvPr id="7" name="عنصر نائب لرقم الشريحة 5"/>
          <p:cNvSpPr>
            <a:spLocks noGrp="1"/>
          </p:cNvSpPr>
          <p:nvPr>
            <p:ph type="sldNum" sz="quarter" idx="12"/>
          </p:nvPr>
        </p:nvSpPr>
        <p:spPr/>
        <p:txBody>
          <a:bodyPr/>
          <a:lstStyle>
            <a:lvl1pPr>
              <a:defRPr/>
            </a:lvl1pPr>
          </a:lstStyle>
          <a:p>
            <a:pPr>
              <a:defRPr/>
            </a:pPr>
            <a:fld id="{DDEBE109-A3FA-4C42-97C9-45E782F93782}" type="slidenum">
              <a:rPr lang="ar-IQ"/>
              <a:pPr>
                <a:defRPr/>
              </a:pPr>
              <a:t>‹#›</a:t>
            </a:fld>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ar-IQ" smtClean="0"/>
          </a:p>
        </p:txBody>
      </p:sp>
      <p:sp>
        <p:nvSpPr>
          <p:cNvPr id="2051"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smtClean="0"/>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dirty="0">
                <a:solidFill>
                  <a:schemeClr val="tx1">
                    <a:tint val="75000"/>
                  </a:schemeClr>
                </a:solidFill>
                <a:latin typeface="+mn-lt"/>
                <a:cs typeface="+mn-cs"/>
              </a:defRPr>
            </a:lvl1pPr>
          </a:lstStyle>
          <a:p>
            <a:pPr>
              <a:defRPr/>
            </a:pPr>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ar-IQ"/>
              <a:t>جاسم عبيد جاسم \قسم أنظمة الحاسبات\قاعة  واحد</a:t>
            </a: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1FA01-B84A-45F5-B8F3-FD7EBF3B65AB}" type="slidenum">
              <a:rPr lang="ar-IQ"/>
              <a:pPr>
                <a:defRPr/>
              </a:pPr>
              <a:t>‹#›</a:t>
            </a:fld>
            <a:endParaRPr lang="ar-IQ"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098" name="عنوان 1"/>
          <p:cNvSpPr>
            <a:spLocks noGrp="1"/>
          </p:cNvSpPr>
          <p:nvPr>
            <p:ph type="ctrTitle"/>
          </p:nvPr>
        </p:nvSpPr>
        <p:spPr>
          <a:xfrm>
            <a:off x="714375" y="1285875"/>
            <a:ext cx="7772400" cy="1470025"/>
          </a:xfrm>
        </p:spPr>
        <p:txBody>
          <a:bodyPr/>
          <a:lstStyle/>
          <a:p>
            <a:pPr eaLnBrk="1" hangingPunct="1"/>
            <a:r>
              <a:rPr lang="ar-IQ" sz="5400" b="1" smtClean="0"/>
              <a:t>مشكلة النقل والتوزيع. </a:t>
            </a:r>
            <a:br>
              <a:rPr lang="ar-IQ" sz="5400" b="1" smtClean="0"/>
            </a:br>
            <a:r>
              <a:rPr lang="en-US" sz="5400" b="1" smtClean="0">
                <a:cs typeface="Times New Roman" pitchFamily="18" charset="0"/>
              </a:rPr>
              <a:t>THE   TRANSPORTATION  PROBLEM</a:t>
            </a:r>
          </a:p>
        </p:txBody>
      </p:sp>
      <p:sp>
        <p:nvSpPr>
          <p:cNvPr id="4099" name="عنوان فرعي 2"/>
          <p:cNvSpPr>
            <a:spLocks noGrp="1"/>
          </p:cNvSpPr>
          <p:nvPr>
            <p:ph type="subTitle" idx="1"/>
          </p:nvPr>
        </p:nvSpPr>
        <p:spPr/>
        <p:txBody>
          <a:bodyPr/>
          <a:lstStyle/>
          <a:p>
            <a:pPr eaLnBrk="1" hangingPunct="1"/>
            <a:r>
              <a:rPr lang="ar-IQ" sz="4400" b="1" smtClean="0">
                <a:solidFill>
                  <a:schemeClr val="tx1"/>
                </a:solidFill>
              </a:rPr>
              <a:t>أعداد الطالب</a:t>
            </a:r>
          </a:p>
          <a:p>
            <a:pPr eaLnBrk="1" hangingPunct="1"/>
            <a:r>
              <a:rPr lang="ar-IQ" sz="4400" b="1" smtClean="0">
                <a:solidFill>
                  <a:schemeClr val="tx1"/>
                </a:solidFill>
              </a:rPr>
              <a:t>جاسم عبيد جاسم</a:t>
            </a:r>
          </a:p>
        </p:txBody>
      </p:sp>
      <p:sp>
        <p:nvSpPr>
          <p:cNvPr id="4" name="عنصر نائب لرقم الشريحة 3"/>
          <p:cNvSpPr>
            <a:spLocks noGrp="1"/>
          </p:cNvSpPr>
          <p:nvPr>
            <p:ph type="sldNum" sz="quarter" idx="12"/>
          </p:nvPr>
        </p:nvSpPr>
        <p:spPr/>
        <p:txBody>
          <a:bodyPr/>
          <a:lstStyle/>
          <a:p>
            <a:pPr>
              <a:defRPr/>
            </a:pPr>
            <a:fld id="{1BEC113B-2EF0-47FC-924C-91594DF1D2F0}" type="slidenum">
              <a:rPr lang="ar-IQ" smtClean="0"/>
              <a:pPr>
                <a:defRPr/>
              </a:pPr>
              <a:t>1</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eaLnBrk="1" hangingPunct="1">
              <a:defRPr/>
            </a:pPr>
            <a:r>
              <a:rPr lang="ar-IQ" sz="6000" b="1" dirty="0" smtClean="0">
                <a:solidFill>
                  <a:schemeClr val="accent6">
                    <a:lumMod val="75000"/>
                  </a:schemeClr>
                </a:solidFill>
              </a:rPr>
              <a:t>طريقة فوجل</a:t>
            </a:r>
          </a:p>
        </p:txBody>
      </p:sp>
      <p:sp>
        <p:nvSpPr>
          <p:cNvPr id="11267" name="عنصر نائب للمحتوى 2"/>
          <p:cNvSpPr>
            <a:spLocks noGrp="1"/>
          </p:cNvSpPr>
          <p:nvPr>
            <p:ph idx="1"/>
          </p:nvPr>
        </p:nvSpPr>
        <p:spPr/>
        <p:txBody>
          <a:bodyPr/>
          <a:lstStyle/>
          <a:p>
            <a:pPr marL="342900" lvl="2" indent="-342900" eaLnBrk="1" hangingPunct="1">
              <a:buFont typeface="Arial" pitchFamily="34" charset="0"/>
              <a:buNone/>
            </a:pPr>
            <a:r>
              <a:rPr lang="ar-IQ" sz="3600" b="1" smtClean="0"/>
              <a:t>  </a:t>
            </a:r>
            <a:r>
              <a:rPr lang="ar-SA" sz="3600" b="1" smtClean="0"/>
              <a:t> ويتم فيها تحديد الفرق بين اقل تكلفتين في كل صف وعمود ثم ابدأ بتحديد الصف أو العمود صاحب اكبر فرق وابدأ بتحقيق مطالب اقل تكلفة فيه ثم شطب الصف أو العمود الذي انتهت طلباته أو إمداداته ثم تكرا ما</a:t>
            </a:r>
            <a:r>
              <a:rPr lang="ar-IQ" sz="3600" b="1" smtClean="0"/>
              <a:t> </a:t>
            </a:r>
            <a:r>
              <a:rPr lang="ar-SA" sz="3600" b="1" smtClean="0"/>
              <a:t>سبق حتى نهاية كل المطالب والإمدادات </a:t>
            </a:r>
            <a:r>
              <a:rPr lang="ar-IQ" sz="3600" b="1" smtClean="0"/>
              <a:t>.</a:t>
            </a:r>
          </a:p>
          <a:p>
            <a:pPr marL="342900" lvl="2" indent="-342900" eaLnBrk="1" hangingPunct="1">
              <a:buFont typeface="Arial" pitchFamily="34" charset="0"/>
              <a:buNone/>
            </a:pPr>
            <a:r>
              <a:rPr lang="ar-SA" sz="4000" b="1" smtClean="0">
                <a:solidFill>
                  <a:srgbClr val="FF0000"/>
                </a:solidFill>
              </a:rPr>
              <a:t> </a:t>
            </a:r>
            <a:r>
              <a:rPr lang="ar-IQ" sz="4000" b="1" smtClean="0">
                <a:solidFill>
                  <a:srgbClr val="FF0000"/>
                </a:solidFill>
              </a:rPr>
              <a:t>*</a:t>
            </a:r>
            <a:r>
              <a:rPr lang="ar-SA" sz="4000" b="1" smtClean="0">
                <a:solidFill>
                  <a:srgbClr val="FF0000"/>
                </a:solidFill>
              </a:rPr>
              <a:t>وهذه الطريقة هي اقل الطرق تكلفة</a:t>
            </a:r>
            <a:r>
              <a:rPr lang="ar-IQ" sz="4000" b="1" smtClean="0">
                <a:solidFill>
                  <a:srgbClr val="FF0000"/>
                </a:solidFill>
              </a:rPr>
              <a:t> .</a:t>
            </a:r>
          </a:p>
          <a:p>
            <a:pPr marL="342900" lvl="2" indent="-342900" eaLnBrk="1" hangingPunct="1">
              <a:buFont typeface="Arial" pitchFamily="34" charset="0"/>
              <a:buNone/>
            </a:pPr>
            <a:endParaRPr lang="en-US" sz="1800" b="1" smtClean="0">
              <a:cs typeface="Arial" pitchFamily="34" charset="0"/>
            </a:endParaRPr>
          </a:p>
          <a:p>
            <a:pPr eaLnBrk="1" hangingPunct="1">
              <a:buFont typeface="Arial" pitchFamily="34" charset="0"/>
              <a:buNone/>
            </a:pPr>
            <a:endParaRPr lang="ar-IQ" smtClean="0"/>
          </a:p>
        </p:txBody>
      </p:sp>
      <p:sp>
        <p:nvSpPr>
          <p:cNvPr id="4" name="عنصر نائب لرقم الشريحة 3"/>
          <p:cNvSpPr>
            <a:spLocks noGrp="1"/>
          </p:cNvSpPr>
          <p:nvPr>
            <p:ph type="sldNum" sz="quarter" idx="12"/>
          </p:nvPr>
        </p:nvSpPr>
        <p:spPr/>
        <p:txBody>
          <a:bodyPr/>
          <a:lstStyle/>
          <a:p>
            <a:pPr>
              <a:defRPr/>
            </a:pPr>
            <a:fld id="{89141523-4389-4862-8005-0DF66D6C9620}" type="slidenum">
              <a:rPr lang="ar-IQ" smtClean="0"/>
              <a:pPr>
                <a:defRPr/>
              </a:pPr>
              <a:t>10</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to="" calcmode="lin" valueType="num">
                                      <p:cBhvr>
                                        <p:cTn id="7" dur="1" fill="hold"/>
                                        <p:tgtEl>
                                          <p:spTgt spid="1126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 to="" calcmode="lin" valueType="num">
                                      <p:cBhvr>
                                        <p:cTn id="12" dur="1" fill="hold"/>
                                        <p:tgtEl>
                                          <p:spTgt spid="1126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عنوان 1"/>
          <p:cNvSpPr>
            <a:spLocks noGrp="1"/>
          </p:cNvSpPr>
          <p:nvPr>
            <p:ph type="title"/>
          </p:nvPr>
        </p:nvSpPr>
        <p:spPr/>
        <p:txBody>
          <a:bodyPr/>
          <a:lstStyle/>
          <a:p>
            <a:pPr eaLnBrk="1" hangingPunct="1"/>
            <a:r>
              <a:rPr lang="ar-IQ" b="1" smtClean="0">
                <a:solidFill>
                  <a:srgbClr val="FF0000"/>
                </a:solidFill>
              </a:rPr>
              <a:t>ملاحظات على أيجاد الحل الابتدائي في مسائل النقل</a:t>
            </a:r>
          </a:p>
        </p:txBody>
      </p:sp>
      <p:sp>
        <p:nvSpPr>
          <p:cNvPr id="12291" name="عنصر نائب للمحتوى 2"/>
          <p:cNvSpPr>
            <a:spLocks noGrp="1"/>
          </p:cNvSpPr>
          <p:nvPr>
            <p:ph idx="1"/>
          </p:nvPr>
        </p:nvSpPr>
        <p:spPr>
          <a:xfrm>
            <a:off x="0" y="1600200"/>
            <a:ext cx="9001125" cy="5114925"/>
          </a:xfrm>
        </p:spPr>
        <p:txBody>
          <a:bodyPr/>
          <a:lstStyle/>
          <a:p>
            <a:pPr eaLnBrk="1" hangingPunct="1"/>
            <a:r>
              <a:rPr lang="ar-SA" b="1" smtClean="0">
                <a:solidFill>
                  <a:srgbClr val="FF0000"/>
                </a:solidFill>
              </a:rPr>
              <a:t>قد تأتى المسألة في صورة معادلات بدلا من جدول</a:t>
            </a:r>
            <a:endParaRPr lang="en-US" b="1" smtClean="0">
              <a:solidFill>
                <a:srgbClr val="FF0000"/>
              </a:solidFill>
              <a:cs typeface="Arial" pitchFamily="34" charset="0"/>
            </a:endParaRPr>
          </a:p>
          <a:p>
            <a:pPr eaLnBrk="1" hangingPunct="1"/>
            <a:r>
              <a:rPr lang="ar-SA" b="1" smtClean="0">
                <a:solidFill>
                  <a:srgbClr val="FF0000"/>
                </a:solidFill>
              </a:rPr>
              <a:t>قد تكون المسألة غير متوازنة فنضيف صف أو عمود</a:t>
            </a:r>
            <a:endParaRPr lang="en-US" b="1" smtClean="0">
              <a:solidFill>
                <a:srgbClr val="FF0000"/>
              </a:solidFill>
              <a:cs typeface="Arial" pitchFamily="34" charset="0"/>
            </a:endParaRPr>
          </a:p>
          <a:p>
            <a:pPr eaLnBrk="1" hangingPunct="1"/>
            <a:r>
              <a:rPr lang="ar-SA" b="1" smtClean="0">
                <a:solidFill>
                  <a:srgbClr val="FF0000"/>
                </a:solidFill>
              </a:rPr>
              <a:t>عند وجود عجز أو فائض وأعطى قيمة تكلفة له نكمل المعادلة بقيمة التكلفة في كمية الفائض أو العجز بالإضافة إلى المعادلة الأساسية</a:t>
            </a:r>
            <a:endParaRPr lang="ar-IQ" b="1" smtClean="0">
              <a:solidFill>
                <a:srgbClr val="FF0000"/>
              </a:solidFill>
            </a:endParaRPr>
          </a:p>
          <a:p>
            <a:pPr eaLnBrk="1" hangingPunct="1"/>
            <a:r>
              <a:rPr lang="ar-SA" b="1" smtClean="0">
                <a:solidFill>
                  <a:srgbClr val="FF0000"/>
                </a:solidFill>
              </a:rPr>
              <a:t>قد يكون غير مسموح بالتخزين فنضع </a:t>
            </a:r>
            <a:r>
              <a:rPr lang="en-US" b="1" smtClean="0">
                <a:solidFill>
                  <a:srgbClr val="FF0000"/>
                </a:solidFill>
                <a:cs typeface="Arial" pitchFamily="34" charset="0"/>
              </a:rPr>
              <a:t>m </a:t>
            </a:r>
            <a:r>
              <a:rPr lang="ar-SA" b="1" smtClean="0">
                <a:solidFill>
                  <a:srgbClr val="FF0000"/>
                </a:solidFill>
              </a:rPr>
              <a:t> بدلا من تكلفة التخزين = صفر أو أي قيمة معطاة</a:t>
            </a:r>
            <a:endParaRPr lang="en-US" smtClean="0">
              <a:solidFill>
                <a:srgbClr val="FF0000"/>
              </a:solidFill>
              <a:cs typeface="Arial" pitchFamily="34" charset="0"/>
            </a:endParaRPr>
          </a:p>
          <a:p>
            <a:pPr eaLnBrk="1" hangingPunct="1"/>
            <a:endParaRPr lang="en-US" b="1" smtClean="0">
              <a:solidFill>
                <a:srgbClr val="7030A0"/>
              </a:solidFill>
              <a:cs typeface="Arial" pitchFamily="34" charset="0"/>
            </a:endParaRPr>
          </a:p>
          <a:p>
            <a:pPr algn="ctr" eaLnBrk="1" hangingPunct="1">
              <a:buFont typeface="Arial" pitchFamily="34" charset="0"/>
              <a:buNone/>
            </a:pPr>
            <a:endParaRPr lang="ar-IQ" smtClean="0"/>
          </a:p>
        </p:txBody>
      </p:sp>
      <p:sp>
        <p:nvSpPr>
          <p:cNvPr id="4" name="سهم للأسفل 3"/>
          <p:cNvSpPr/>
          <p:nvPr/>
        </p:nvSpPr>
        <p:spPr>
          <a:xfrm>
            <a:off x="4357688" y="5572125"/>
            <a:ext cx="500062" cy="857250"/>
          </a:xfrm>
          <a:prstGeom prst="down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1" anchor="ctr"/>
          <a:lstStyle/>
          <a:p>
            <a:pPr algn="ctr">
              <a:defRPr/>
            </a:pPr>
            <a:endParaRPr lang="ar-IQ" dirty="0">
              <a:ln>
                <a:solidFill>
                  <a:sysClr val="windowText" lastClr="000000"/>
                </a:solidFill>
              </a:ln>
              <a:solidFill>
                <a:srgbClr val="FF0000"/>
              </a:solidFill>
            </a:endParaRPr>
          </a:p>
        </p:txBody>
      </p:sp>
      <p:sp>
        <p:nvSpPr>
          <p:cNvPr id="5" name="عنصر نائب لرقم الشريحة 4"/>
          <p:cNvSpPr>
            <a:spLocks noGrp="1"/>
          </p:cNvSpPr>
          <p:nvPr>
            <p:ph type="sldNum" sz="quarter" idx="12"/>
          </p:nvPr>
        </p:nvSpPr>
        <p:spPr/>
        <p:txBody>
          <a:bodyPr/>
          <a:lstStyle/>
          <a:p>
            <a:pPr>
              <a:defRPr/>
            </a:pPr>
            <a:fld id="{EA337C4B-177A-465D-AF86-9474B34D90E0}" type="slidenum">
              <a:rPr lang="ar-IQ" smtClean="0"/>
              <a:pPr>
                <a:defRPr/>
              </a:pPr>
              <a:t>11</a:t>
            </a:fld>
            <a:endParaRPr lang="ar-IQ" dirty="0"/>
          </a:p>
        </p:txBody>
      </p:sp>
      <p:sp>
        <p:nvSpPr>
          <p:cNvPr id="6" name="عنصر نائب للتذييل 5"/>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3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3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3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3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500" tmFilter="0, 0; .2, .5; .8, .5; 1, 0"/>
                                        <p:tgtEl>
                                          <p:spTgt spid="4"/>
                                        </p:tgtEl>
                                      </p:cBhvr>
                                    </p:animEffect>
                                    <p:animScale>
                                      <p:cBhvr>
                                        <p:cTn id="31"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5" name="عنصر نائب للمحتوى 2"/>
          <p:cNvSpPr>
            <a:spLocks noGrp="1"/>
          </p:cNvSpPr>
          <p:nvPr>
            <p:ph idx="1"/>
          </p:nvPr>
        </p:nvSpPr>
        <p:spPr>
          <a:xfrm>
            <a:off x="571500" y="214313"/>
            <a:ext cx="8229600" cy="4525962"/>
          </a:xfrm>
        </p:spPr>
        <p:txBody>
          <a:bodyPr/>
          <a:lstStyle/>
          <a:p>
            <a:pPr eaLnBrk="1" hangingPunct="1"/>
            <a:r>
              <a:rPr lang="ar-SA" b="1" smtClean="0">
                <a:solidFill>
                  <a:srgbClr val="FF0000"/>
                </a:solidFill>
              </a:rPr>
              <a:t>قد يكون غير مسموح بالعجز فنضع </a:t>
            </a:r>
            <a:r>
              <a:rPr lang="en-US" b="1" smtClean="0">
                <a:solidFill>
                  <a:srgbClr val="FF0000"/>
                </a:solidFill>
                <a:cs typeface="Arial" pitchFamily="34" charset="0"/>
              </a:rPr>
              <a:t>m </a:t>
            </a:r>
            <a:r>
              <a:rPr lang="ar-SA" b="1" smtClean="0">
                <a:solidFill>
                  <a:srgbClr val="FF0000"/>
                </a:solidFill>
              </a:rPr>
              <a:t> بدلا من تكلفة استعاضة العجز = صفر أو أي قيمة معطاة</a:t>
            </a:r>
            <a:r>
              <a:rPr lang="ar-IQ" b="1" smtClean="0">
                <a:solidFill>
                  <a:srgbClr val="FF0000"/>
                </a:solidFill>
              </a:rPr>
              <a:t> .</a:t>
            </a:r>
            <a:endParaRPr lang="en-US" smtClean="0">
              <a:solidFill>
                <a:srgbClr val="FF0000"/>
              </a:solidFill>
              <a:cs typeface="Arial" pitchFamily="34" charset="0"/>
            </a:endParaRPr>
          </a:p>
          <a:p>
            <a:pPr eaLnBrk="1" hangingPunct="1"/>
            <a:r>
              <a:rPr lang="ar-SA" b="1" smtClean="0">
                <a:solidFill>
                  <a:srgbClr val="FF0000"/>
                </a:solidFill>
              </a:rPr>
              <a:t>مسائل النقل مسائل تكلفة وقد تأتى في صورة أرباح ويكون حلها عن طريق وضع رقم أخر بجوار الرقم المعطى وهو رقم التكلفة ( يتم إيجاد هذا الرقم لكل متغير عن طريق طرح رقم ربحية كل متغير من اكبر قيمة ربحية للمتغيرات ) ويتم الحل بطريقة فوجل أو اقل التكاليف</a:t>
            </a:r>
            <a:r>
              <a:rPr lang="ar-IQ" b="1" smtClean="0">
                <a:solidFill>
                  <a:srgbClr val="FF0000"/>
                </a:solidFill>
              </a:rPr>
              <a:t>.</a:t>
            </a:r>
            <a:endParaRPr lang="ar-IQ" smtClean="0">
              <a:solidFill>
                <a:srgbClr val="FF0000"/>
              </a:solidFill>
            </a:endParaRPr>
          </a:p>
        </p:txBody>
      </p:sp>
      <p:sp>
        <p:nvSpPr>
          <p:cNvPr id="3" name="عنصر نائب لرقم الشريحة 2"/>
          <p:cNvSpPr>
            <a:spLocks noGrp="1"/>
          </p:cNvSpPr>
          <p:nvPr>
            <p:ph type="sldNum" sz="quarter" idx="12"/>
          </p:nvPr>
        </p:nvSpPr>
        <p:spPr/>
        <p:txBody>
          <a:bodyPr/>
          <a:lstStyle/>
          <a:p>
            <a:pPr>
              <a:defRPr/>
            </a:pPr>
            <a:fld id="{A0346544-9789-41D1-9530-51F64EE9DDDA}" type="slidenum">
              <a:rPr lang="ar-IQ" smtClean="0"/>
              <a:pPr>
                <a:defRPr/>
              </a:pPr>
              <a:t>12</a:t>
            </a:fld>
            <a:endParaRPr lang="ar-IQ" dirty="0"/>
          </a:p>
        </p:txBody>
      </p:sp>
      <p:sp>
        <p:nvSpPr>
          <p:cNvPr id="4" name="عنصر نائب للتذييل 3"/>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3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3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0000"/>
            </a:gs>
            <a:gs pos="17999">
              <a:srgbClr val="FEE7F2"/>
            </a:gs>
            <a:gs pos="36000">
              <a:srgbClr val="FAC77D"/>
            </a:gs>
            <a:gs pos="61000">
              <a:srgbClr val="FBA97D"/>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6386" name="عنوان 1"/>
          <p:cNvSpPr>
            <a:spLocks noGrp="1"/>
          </p:cNvSpPr>
          <p:nvPr>
            <p:ph type="title"/>
          </p:nvPr>
        </p:nvSpPr>
        <p:spPr/>
        <p:txBody>
          <a:bodyPr/>
          <a:lstStyle/>
          <a:p>
            <a:pPr eaLnBrk="1" hangingPunct="1"/>
            <a:r>
              <a:rPr lang="ar-IQ" sz="5400" b="1" smtClean="0"/>
              <a:t>طرق اختبار مثالية الحل </a:t>
            </a:r>
          </a:p>
        </p:txBody>
      </p:sp>
      <p:sp>
        <p:nvSpPr>
          <p:cNvPr id="14339" name="عنصر نائب للمحتوى 2"/>
          <p:cNvSpPr>
            <a:spLocks noGrp="1"/>
          </p:cNvSpPr>
          <p:nvPr>
            <p:ph idx="1"/>
          </p:nvPr>
        </p:nvSpPr>
        <p:spPr/>
        <p:txBody>
          <a:bodyPr/>
          <a:lstStyle/>
          <a:p>
            <a:pPr eaLnBrk="1" hangingPunct="1">
              <a:buFont typeface="Arial" pitchFamily="34" charset="0"/>
              <a:buNone/>
              <a:defRPr/>
            </a:pPr>
            <a:r>
              <a:rPr lang="ar-IQ" b="1" dirty="0" smtClean="0">
                <a:solidFill>
                  <a:schemeClr val="tx2">
                    <a:lumMod val="75000"/>
                  </a:schemeClr>
                </a:solidFill>
              </a:rPr>
              <a:t>هناك عده طرق لاختبار مثالية الحل منها :</a:t>
            </a:r>
          </a:p>
          <a:p>
            <a:pPr eaLnBrk="1" hangingPunct="1">
              <a:buFont typeface="Arial" pitchFamily="34" charset="0"/>
              <a:buNone/>
              <a:defRPr/>
            </a:pPr>
            <a:endParaRPr lang="ar-IQ" b="1" dirty="0" smtClean="0">
              <a:solidFill>
                <a:schemeClr val="tx2">
                  <a:lumMod val="75000"/>
                </a:schemeClr>
              </a:solidFill>
            </a:endParaRPr>
          </a:p>
          <a:p>
            <a:pPr eaLnBrk="1" hangingPunct="1">
              <a:buFont typeface="Arial" pitchFamily="34" charset="0"/>
              <a:buNone/>
              <a:defRPr/>
            </a:pPr>
            <a:r>
              <a:rPr lang="ar-IQ" b="1" dirty="0" smtClean="0">
                <a:solidFill>
                  <a:schemeClr val="tx2">
                    <a:lumMod val="75000"/>
                  </a:schemeClr>
                </a:solidFill>
              </a:rPr>
              <a:t>1. طريقة الحجر المتنقل , المسار المتعرج   </a:t>
            </a:r>
          </a:p>
          <a:p>
            <a:pPr eaLnBrk="1" hangingPunct="1">
              <a:buFont typeface="Arial" pitchFamily="34" charset="0"/>
              <a:buNone/>
              <a:defRPr/>
            </a:pPr>
            <a:r>
              <a:rPr lang="ar-IQ" b="1" dirty="0" smtClean="0">
                <a:solidFill>
                  <a:schemeClr val="tx2">
                    <a:lumMod val="75000"/>
                  </a:schemeClr>
                </a:solidFill>
              </a:rPr>
              <a:t>(</a:t>
            </a:r>
            <a:r>
              <a:rPr lang="en-US" b="1" dirty="0" smtClean="0">
                <a:solidFill>
                  <a:schemeClr val="tx2">
                    <a:lumMod val="75000"/>
                  </a:schemeClr>
                </a:solidFill>
              </a:rPr>
              <a:t>stepping stone method</a:t>
            </a:r>
            <a:r>
              <a:rPr lang="ar-IQ" b="1" dirty="0" smtClean="0">
                <a:solidFill>
                  <a:schemeClr val="tx2">
                    <a:lumMod val="75000"/>
                  </a:schemeClr>
                </a:solidFill>
              </a:rPr>
              <a:t>) .</a:t>
            </a:r>
          </a:p>
          <a:p>
            <a:pPr eaLnBrk="1" hangingPunct="1">
              <a:buFont typeface="Arial" pitchFamily="34" charset="0"/>
              <a:buNone/>
              <a:defRPr/>
            </a:pPr>
            <a:endParaRPr lang="ar-IQ" b="1" dirty="0" smtClean="0">
              <a:solidFill>
                <a:schemeClr val="tx2">
                  <a:lumMod val="75000"/>
                </a:schemeClr>
              </a:solidFill>
            </a:endParaRPr>
          </a:p>
          <a:p>
            <a:pPr eaLnBrk="1" hangingPunct="1">
              <a:buFont typeface="Arial" pitchFamily="34" charset="0"/>
              <a:buNone/>
              <a:defRPr/>
            </a:pPr>
            <a:r>
              <a:rPr lang="ar-IQ" b="1" dirty="0" smtClean="0">
                <a:solidFill>
                  <a:schemeClr val="tx2">
                    <a:lumMod val="75000"/>
                  </a:schemeClr>
                </a:solidFill>
              </a:rPr>
              <a:t>2. الطريقة المعدلة (طريقة التوزيع المعدلة) (طريقة المضاريب) (</a:t>
            </a:r>
            <a:r>
              <a:rPr lang="en-US" b="1" dirty="0" smtClean="0">
                <a:solidFill>
                  <a:schemeClr val="tx2">
                    <a:lumMod val="75000"/>
                  </a:schemeClr>
                </a:solidFill>
              </a:rPr>
              <a:t>modified distribution</a:t>
            </a:r>
            <a:r>
              <a:rPr lang="ar-IQ" b="1" dirty="0" smtClean="0">
                <a:solidFill>
                  <a:schemeClr val="tx2">
                    <a:lumMod val="75000"/>
                  </a:schemeClr>
                </a:solidFill>
              </a:rPr>
              <a:t>) .</a:t>
            </a:r>
          </a:p>
        </p:txBody>
      </p:sp>
      <p:sp>
        <p:nvSpPr>
          <p:cNvPr id="4" name="عنصر نائب لرقم الشريحة 3"/>
          <p:cNvSpPr>
            <a:spLocks noGrp="1"/>
          </p:cNvSpPr>
          <p:nvPr>
            <p:ph type="sldNum" sz="quarter" idx="12"/>
          </p:nvPr>
        </p:nvSpPr>
        <p:spPr/>
        <p:txBody>
          <a:bodyPr/>
          <a:lstStyle/>
          <a:p>
            <a:pPr>
              <a:defRPr/>
            </a:pPr>
            <a:fld id="{7C3CA2AA-EC83-4A2F-9EA7-18A9795990F7}" type="slidenum">
              <a:rPr lang="ar-IQ" smtClean="0"/>
              <a:pPr>
                <a:defRPr/>
              </a:pPr>
              <a:t>13</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5" dur="500"/>
                                        <p:tgtEl>
                                          <p:spTgt spid="1433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14339">
                                            <p:txEl>
                                              <p:pRg st="5" end="5"/>
                                            </p:txEl>
                                          </p:spTgt>
                                        </p:tgtEl>
                                        <p:attrNameLst>
                                          <p:attrName>style.visibility</p:attrName>
                                        </p:attrNameLst>
                                      </p:cBhvr>
                                      <p:to>
                                        <p:strVal val="visible"/>
                                      </p:to>
                                    </p:set>
                                    <p:animEffect transition="in" filter="slide(fromBottom)">
                                      <p:cBhvr>
                                        <p:cTn id="20"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500" y="714375"/>
            <a:ext cx="8229600" cy="4525963"/>
          </a:xfrm>
        </p:spPr>
        <p:txBody>
          <a:bodyPr/>
          <a:lstStyle/>
          <a:p>
            <a:pPr eaLnBrk="1" hangingPunct="1">
              <a:buFont typeface="Arial" pitchFamily="34" charset="0"/>
              <a:buNone/>
            </a:pPr>
            <a:r>
              <a:rPr lang="ar-IQ" sz="4400" b="1" smtClean="0">
                <a:solidFill>
                  <a:srgbClr val="FF0000"/>
                </a:solidFill>
              </a:rPr>
              <a:t>  وخلال المقدمة التوضيحية التي تم تقديمها مقدماً والتي تم التعرف على مشكلة النقل والخوارزميات التي تستخدمها وعناصرها والشروط التي يجب أن تتوفر للمسألة وطرق الحل وبعض الملاحظات التي يجب أن تتوفر لإيجاد الحل الابتدائي نقوم ألان بعطاء بعض الأمثلة لتوضيح الشرح   </a:t>
            </a:r>
          </a:p>
          <a:p>
            <a:pPr eaLnBrk="1" hangingPunct="1">
              <a:buFont typeface="Arial" pitchFamily="34" charset="0"/>
              <a:buNone/>
            </a:pPr>
            <a:endParaRPr lang="ar-IQ" b="1" smtClean="0"/>
          </a:p>
        </p:txBody>
      </p:sp>
      <p:sp>
        <p:nvSpPr>
          <p:cNvPr id="4" name="عنصر نائب لرقم الشريحة 3"/>
          <p:cNvSpPr>
            <a:spLocks noGrp="1"/>
          </p:cNvSpPr>
          <p:nvPr>
            <p:ph type="sldNum" sz="quarter" idx="12"/>
          </p:nvPr>
        </p:nvSpPr>
        <p:spPr/>
        <p:txBody>
          <a:bodyPr/>
          <a:lstStyle/>
          <a:p>
            <a:pPr>
              <a:defRPr/>
            </a:pPr>
            <a:fld id="{F154D1D4-FDD8-4C8F-8B48-21D9224121B0}" type="slidenum">
              <a:rPr lang="ar-IQ" smtClean="0"/>
              <a:pPr>
                <a:defRPr/>
              </a:pPr>
              <a:t>14</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21001">
              <a:srgbClr val="0819FB"/>
            </a:gs>
            <a:gs pos="35001">
              <a:srgbClr val="1A8D48"/>
            </a:gs>
            <a:gs pos="52000">
              <a:srgbClr val="FFFF00"/>
            </a:gs>
            <a:gs pos="73000">
              <a:srgbClr val="EE3F17"/>
            </a:gs>
            <a:gs pos="88000">
              <a:srgbClr val="E81766"/>
            </a:gs>
            <a:gs pos="100000">
              <a:srgbClr val="A603AB"/>
            </a:gs>
          </a:gsLst>
          <a:lin ang="5400000"/>
        </a:gradFill>
        <a:effectLst/>
      </p:bgPr>
    </p:bg>
    <p:spTree>
      <p:nvGrpSpPr>
        <p:cNvPr id="1" name=""/>
        <p:cNvGrpSpPr/>
        <p:nvPr/>
      </p:nvGrpSpPr>
      <p:grpSpPr>
        <a:xfrm>
          <a:off x="0" y="0"/>
          <a:ext cx="0" cy="0"/>
          <a:chOff x="0" y="0"/>
          <a:chExt cx="0" cy="0"/>
        </a:xfrm>
      </p:grpSpPr>
      <p:sp>
        <p:nvSpPr>
          <p:cNvPr id="18434" name="عنوان 1"/>
          <p:cNvSpPr>
            <a:spLocks noGrp="1"/>
          </p:cNvSpPr>
          <p:nvPr>
            <p:ph type="title"/>
          </p:nvPr>
        </p:nvSpPr>
        <p:spPr>
          <a:ln>
            <a:solidFill>
              <a:schemeClr val="tx1"/>
            </a:solidFill>
          </a:ln>
        </p:spPr>
        <p:txBody>
          <a:bodyPr/>
          <a:lstStyle/>
          <a:p>
            <a:pPr eaLnBrk="1" hangingPunct="1"/>
            <a:r>
              <a:rPr lang="ar-IQ" b="1" smtClean="0">
                <a:solidFill>
                  <a:srgbClr val="FF0000"/>
                </a:solidFill>
              </a:rPr>
              <a:t>الأمثلة التطبيقية</a:t>
            </a:r>
          </a:p>
        </p:txBody>
      </p:sp>
      <p:graphicFrame>
        <p:nvGraphicFramePr>
          <p:cNvPr id="6" name="عنصر نائب للمحتوى 5"/>
          <p:cNvGraphicFramePr>
            <a:graphicFrameLocks noGrp="1"/>
          </p:cNvGraphicFramePr>
          <p:nvPr>
            <p:ph idx="1"/>
          </p:nvPr>
        </p:nvGraphicFramePr>
        <p:xfrm>
          <a:off x="1143000" y="1643063"/>
          <a:ext cx="7000875" cy="4573590"/>
        </p:xfrm>
        <a:graphic>
          <a:graphicData uri="http://schemas.openxmlformats.org/drawingml/2006/table">
            <a:tbl>
              <a:tblPr rtl="1"/>
              <a:tblGrid>
                <a:gridCol w="1276350"/>
                <a:gridCol w="1276350"/>
                <a:gridCol w="1276350"/>
                <a:gridCol w="1276350"/>
                <a:gridCol w="1895475"/>
              </a:tblGrid>
              <a:tr h="7000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Supply</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3</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2</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1</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pitchFamily="34" charset="0"/>
                          <a:cs typeface="Arial" pitchFamily="34" charset="0"/>
                        </a:rPr>
                        <a:t>Form\to</a:t>
                      </a:r>
                      <a:endParaRPr kumimoji="0" lang="ar-IQ" sz="24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7000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120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1</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0271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12</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2</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7000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9</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3</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3</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44621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280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Demand</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4" name="عنصر نائب لرقم الشريحة 3"/>
          <p:cNvSpPr>
            <a:spLocks noGrp="1"/>
          </p:cNvSpPr>
          <p:nvPr>
            <p:ph type="sldNum" sz="quarter" idx="12"/>
          </p:nvPr>
        </p:nvSpPr>
        <p:spPr/>
        <p:txBody>
          <a:bodyPr/>
          <a:lstStyle/>
          <a:p>
            <a:pPr>
              <a:defRPr/>
            </a:pPr>
            <a:fld id="{63808A98-BFA6-4311-A7E2-2D42FEAFCC08}" type="slidenum">
              <a:rPr lang="ar-IQ" smtClean="0"/>
              <a:pPr>
                <a:defRPr/>
              </a:pPr>
              <a:t>15</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75" y="214313"/>
            <a:ext cx="8858250" cy="6572250"/>
          </a:xfrm>
        </p:spPr>
        <p:txBody>
          <a:bodyPr/>
          <a:lstStyle/>
          <a:p>
            <a:pPr algn="ctr" eaLnBrk="1" hangingPunct="1">
              <a:buFont typeface="Arial" pitchFamily="34" charset="0"/>
              <a:buNone/>
            </a:pPr>
            <a:r>
              <a:rPr lang="ar-IQ" b="1" smtClean="0"/>
              <a:t> </a:t>
            </a:r>
            <a:r>
              <a:rPr lang="ar-IQ" sz="5400" b="1" smtClean="0"/>
              <a:t>الحل </a:t>
            </a:r>
            <a:endParaRPr lang="ar-IQ" b="1" smtClean="0"/>
          </a:p>
          <a:p>
            <a:pPr eaLnBrk="1" hangingPunct="1">
              <a:buFont typeface="Arial" pitchFamily="34" charset="0"/>
              <a:buNone/>
            </a:pPr>
            <a:r>
              <a:rPr lang="ar-IQ" sz="4800" b="1" smtClean="0">
                <a:solidFill>
                  <a:schemeClr val="accent1"/>
                </a:solidFill>
              </a:rPr>
              <a:t>  لاحظ أنة في كل مسالة يجب أن يكون مجموع (</a:t>
            </a:r>
            <a:r>
              <a:rPr lang="en-US" sz="4800" b="1" smtClean="0">
                <a:solidFill>
                  <a:schemeClr val="accent1"/>
                </a:solidFill>
                <a:cs typeface="Arial" pitchFamily="34" charset="0"/>
              </a:rPr>
              <a:t>demand</a:t>
            </a:r>
            <a:r>
              <a:rPr lang="ar-IQ" sz="4800" b="1" smtClean="0">
                <a:solidFill>
                  <a:schemeClr val="accent1"/>
                </a:solidFill>
              </a:rPr>
              <a:t>)=مجموع(</a:t>
            </a:r>
            <a:r>
              <a:rPr lang="en-US" sz="4800" b="1" smtClean="0">
                <a:solidFill>
                  <a:schemeClr val="accent1"/>
                </a:solidFill>
                <a:cs typeface="Arial" pitchFamily="34" charset="0"/>
              </a:rPr>
              <a:t>supply</a:t>
            </a:r>
            <a:r>
              <a:rPr lang="ar-IQ" sz="4800" b="1" smtClean="0">
                <a:solidFill>
                  <a:schemeClr val="accent1"/>
                </a:solidFill>
              </a:rPr>
              <a:t>)كما ذكراً سابقاً , وإذا لم يكن مساوياً نقوم بإضافة عمود أو صف وهمي مساوي إلى القيمة الناقصة وسوف نقوم بحل هذا المثال بعده طرق.</a:t>
            </a:r>
          </a:p>
          <a:p>
            <a:pPr eaLnBrk="1" hangingPunct="1">
              <a:buFont typeface="Arial" pitchFamily="34" charset="0"/>
              <a:buNone/>
            </a:pPr>
            <a:endParaRPr lang="ar-IQ" sz="4800" smtClean="0">
              <a:solidFill>
                <a:schemeClr val="accent1"/>
              </a:solidFill>
            </a:endParaRPr>
          </a:p>
        </p:txBody>
      </p:sp>
      <p:sp>
        <p:nvSpPr>
          <p:cNvPr id="4" name="عنصر نائب لرقم الشريحة 3"/>
          <p:cNvSpPr>
            <a:spLocks noGrp="1"/>
          </p:cNvSpPr>
          <p:nvPr>
            <p:ph type="sldNum" sz="quarter" idx="12"/>
          </p:nvPr>
        </p:nvSpPr>
        <p:spPr/>
        <p:txBody>
          <a:bodyPr/>
          <a:lstStyle/>
          <a:p>
            <a:pPr>
              <a:defRPr/>
            </a:pPr>
            <a:fld id="{BAC7A9E8-9ED4-4FCE-96FC-EAF44DB7E153}" type="slidenum">
              <a:rPr lang="ar-IQ" smtClean="0"/>
              <a:pPr>
                <a:defRPr/>
              </a:pPr>
              <a:t>16</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nodeType="clickEffect">
                                  <p:stCondLst>
                                    <p:cond delay="0"/>
                                  </p:stCondLst>
                                  <p:iterate type="lt">
                                    <p:tmPct val="4000"/>
                                  </p:iterate>
                                  <p:childTnLst>
                                    <p:set>
                                      <p:cBhvr override="childStyle">
                                        <p:cTn id="13" dur="1000" fill="hold"/>
                                        <p:tgtEl>
                                          <p:spTgt spid="3">
                                            <p:txEl>
                                              <p:pRg st="0" end="0"/>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0482" name="عنوان 1"/>
          <p:cNvSpPr>
            <a:spLocks noGrp="1"/>
          </p:cNvSpPr>
          <p:nvPr>
            <p:ph type="title"/>
          </p:nvPr>
        </p:nvSpPr>
        <p:spPr>
          <a:xfrm>
            <a:off x="642938" y="-214313"/>
            <a:ext cx="8229600" cy="1143001"/>
          </a:xfrm>
        </p:spPr>
        <p:txBody>
          <a:bodyPr/>
          <a:lstStyle/>
          <a:p>
            <a:pPr eaLnBrk="1" hangingPunct="1"/>
            <a:r>
              <a:rPr lang="ar-IQ" smtClean="0"/>
              <a:t>حسب طريقة الركن الشمالي الغربي</a:t>
            </a:r>
          </a:p>
        </p:txBody>
      </p:sp>
      <p:sp>
        <p:nvSpPr>
          <p:cNvPr id="3" name="عنصر نائب للمحتوى 2"/>
          <p:cNvSpPr>
            <a:spLocks noGrp="1"/>
          </p:cNvSpPr>
          <p:nvPr>
            <p:ph idx="1"/>
          </p:nvPr>
        </p:nvSpPr>
        <p:spPr>
          <a:xfrm>
            <a:off x="714375" y="928688"/>
            <a:ext cx="8229600" cy="5929312"/>
          </a:xfrm>
        </p:spPr>
        <p:txBody>
          <a:bodyPr/>
          <a:lstStyle/>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r>
              <a:rPr lang="ar-SA" b="1" smtClean="0"/>
              <a:t> الخطوة الأخيرة : التعويض فى معادلة تدنية التكاليف بقيم كل متغير فى تكلفته</a:t>
            </a:r>
            <a:endParaRPr lang="en-US" smtClean="0">
              <a:cs typeface="Arial" pitchFamily="34" charset="0"/>
            </a:endParaRPr>
          </a:p>
          <a:p>
            <a:pPr eaLnBrk="1" hangingPunct="1"/>
            <a:r>
              <a:rPr lang="ar-SA" b="1" smtClean="0"/>
              <a:t>تكاليف النقل = 120 * 8 + 30*15 + 50*10 + 20*9 +60*10 = 2690		</a:t>
            </a:r>
            <a:endParaRPr lang="en-US" smtClean="0">
              <a:cs typeface="Arial" pitchFamily="34" charset="0"/>
            </a:endParaRPr>
          </a:p>
        </p:txBody>
      </p:sp>
      <p:graphicFrame>
        <p:nvGraphicFramePr>
          <p:cNvPr id="4" name="عنصر نائب للمحتوى 5"/>
          <p:cNvGraphicFramePr>
            <a:graphicFrameLocks noGrp="1"/>
          </p:cNvGraphicFramePr>
          <p:nvPr/>
        </p:nvGraphicFramePr>
        <p:xfrm>
          <a:off x="285750" y="714375"/>
          <a:ext cx="8501063" cy="3840480"/>
        </p:xfrm>
        <a:graphic>
          <a:graphicData uri="http://schemas.openxmlformats.org/drawingml/2006/table">
            <a:tbl>
              <a:tblPr rtl="1"/>
              <a:tblGrid>
                <a:gridCol w="1549400"/>
                <a:gridCol w="1550988"/>
                <a:gridCol w="1549400"/>
                <a:gridCol w="1550987"/>
                <a:gridCol w="2300288"/>
              </a:tblGrid>
              <a:tr h="4000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Supply</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3</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2</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1</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pitchFamily="34" charset="0"/>
                          <a:cs typeface="Arial" pitchFamily="34" charset="0"/>
                        </a:rPr>
                        <a:t>Form\to</a:t>
                      </a:r>
                      <a:endParaRPr kumimoji="0" lang="ar-IQ" sz="24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47942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0</a:t>
                      </a:r>
                      <a:r>
                        <a:rPr kumimoji="0" lang="ar-IQ" sz="2400" b="0" i="0" u="none" strike="noStrike" cap="none" normalizeH="0" baseline="0" smtClean="0">
                          <a:ln>
                            <a:noFill/>
                          </a:ln>
                          <a:solidFill>
                            <a:srgbClr val="000000"/>
                          </a:solidFill>
                          <a:effectLst/>
                          <a:latin typeface="Calibri" pitchFamily="34" charset="0"/>
                          <a:cs typeface="Arial" pitchFamily="34" charset="0"/>
                        </a:rPr>
                        <a:t>/</a:t>
                      </a:r>
                      <a:r>
                        <a:rPr kumimoji="0" lang="en-US" sz="2400" b="0" i="0" u="none" strike="noStrike" cap="none" normalizeH="0" baseline="0" smtClean="0">
                          <a:ln>
                            <a:noFill/>
                          </a:ln>
                          <a:solidFill>
                            <a:srgbClr val="000000"/>
                          </a:solidFill>
                          <a:effectLst/>
                          <a:latin typeface="Calibri" pitchFamily="34" charset="0"/>
                          <a:cs typeface="Arial" pitchFamily="34" charset="0"/>
                        </a:rPr>
                        <a:t>120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120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1</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8001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80/50/0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50</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Traditional Arabic" pitchFamily="2" charset="-78"/>
                        </a:rPr>
                        <a:t>30</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2</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794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60/0</a:t>
                      </a:r>
                      <a:r>
                        <a:rPr kumimoji="0" lang="ar-IQ" sz="2400" b="0" i="0" u="none" strike="noStrike" cap="none" normalizeH="0" baseline="0" smtClean="0">
                          <a:ln>
                            <a:noFill/>
                          </a:ln>
                          <a:solidFill>
                            <a:srgbClr val="000000"/>
                          </a:solidFill>
                          <a:effectLst/>
                          <a:latin typeface="Calibri" pitchFamily="34" charset="0"/>
                          <a:cs typeface="Arial" pitchFamily="34" charset="0"/>
                        </a:rPr>
                        <a:t>/</a:t>
                      </a:r>
                      <a:r>
                        <a:rPr kumimoji="0" lang="en-US" sz="2400" b="0" i="0" u="none" strike="noStrike" cap="none" normalizeH="0" baseline="0" smtClean="0">
                          <a:ln>
                            <a:noFill/>
                          </a:ln>
                          <a:solidFill>
                            <a:srgbClr val="000000"/>
                          </a:solidFill>
                          <a:effectLst/>
                          <a:latin typeface="Calibri" pitchFamily="34" charset="0"/>
                          <a:cs typeface="Arial" pitchFamily="34" charset="0"/>
                        </a:rPr>
                        <a:t>80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20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3</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3</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1985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280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60/0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70/20/0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150/30/0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Demand</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5" name="عنصر نائب لرقم الشريحة 4"/>
          <p:cNvSpPr>
            <a:spLocks noGrp="1"/>
          </p:cNvSpPr>
          <p:nvPr>
            <p:ph type="sldNum" sz="quarter" idx="12"/>
          </p:nvPr>
        </p:nvSpPr>
        <p:spPr/>
        <p:txBody>
          <a:bodyPr/>
          <a:lstStyle/>
          <a:p>
            <a:pPr>
              <a:defRPr/>
            </a:pPr>
            <a:fld id="{AAF2C89C-F5AB-4C60-8AAA-79A40D19C8D9}" type="slidenum">
              <a:rPr lang="ar-IQ" smtClean="0"/>
              <a:pPr>
                <a:defRPr/>
              </a:pPr>
              <a:t>17</a:t>
            </a:fld>
            <a:endParaRPr lang="ar-IQ" dirty="0"/>
          </a:p>
        </p:txBody>
      </p:sp>
      <p:sp>
        <p:nvSpPr>
          <p:cNvPr id="6" name="عنصر نائب للتذييل 5"/>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edge">
                                      <p:cBhvr>
                                        <p:cTn id="7" dur="2000"/>
                                        <p:tgtEl>
                                          <p:spTgt spid="3">
                                            <p:txEl>
                                              <p:pRg st="6" end="6"/>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wedge">
                                      <p:cBhvr>
                                        <p:cTn id="1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0000"/>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21506" name="عنوان 1"/>
          <p:cNvSpPr>
            <a:spLocks noGrp="1"/>
          </p:cNvSpPr>
          <p:nvPr>
            <p:ph type="title"/>
          </p:nvPr>
        </p:nvSpPr>
        <p:spPr>
          <a:xfrm>
            <a:off x="571500" y="0"/>
            <a:ext cx="8229600" cy="1143000"/>
          </a:xfrm>
        </p:spPr>
        <p:txBody>
          <a:bodyPr/>
          <a:lstStyle/>
          <a:p>
            <a:pPr eaLnBrk="1" hangingPunct="1"/>
            <a:r>
              <a:rPr lang="ar-IQ" smtClean="0"/>
              <a:t>حسب طريقة اقل التكاليف</a:t>
            </a:r>
          </a:p>
        </p:txBody>
      </p:sp>
      <p:sp>
        <p:nvSpPr>
          <p:cNvPr id="3" name="عنصر نائب للمحتوى 2"/>
          <p:cNvSpPr>
            <a:spLocks noGrp="1"/>
          </p:cNvSpPr>
          <p:nvPr>
            <p:ph idx="1"/>
          </p:nvPr>
        </p:nvSpPr>
        <p:spPr>
          <a:xfrm>
            <a:off x="457200" y="1600200"/>
            <a:ext cx="8229600" cy="5043488"/>
          </a:xfrm>
        </p:spPr>
        <p:txBody>
          <a:bodyPr/>
          <a:lstStyle/>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buFont typeface="Arial" pitchFamily="34" charset="0"/>
              <a:buNone/>
            </a:pPr>
            <a:endParaRPr lang="ar-IQ" smtClean="0"/>
          </a:p>
          <a:p>
            <a:pPr eaLnBrk="1" hangingPunct="1"/>
            <a:r>
              <a:rPr lang="ar-SA" sz="2800" b="1" smtClean="0"/>
              <a:t>الخطوة الأخيرة </a:t>
            </a:r>
            <a:endParaRPr lang="en-US" sz="2800" smtClean="0">
              <a:cs typeface="Arial" pitchFamily="34" charset="0"/>
            </a:endParaRPr>
          </a:p>
          <a:p>
            <a:pPr eaLnBrk="1" hangingPunct="1"/>
            <a:r>
              <a:rPr lang="ar-SA" sz="2800" b="1" smtClean="0"/>
              <a:t>التكاليف = 3*80 + 5*70 + 50*6 + 10*12 +15*70 = 2060 ( لاحظ أنها اقل تكلفة من الطريقة الأولى )</a:t>
            </a:r>
            <a:endParaRPr lang="en-US" sz="2800" smtClean="0">
              <a:cs typeface="Arial" pitchFamily="34" charset="0"/>
            </a:endParaRPr>
          </a:p>
          <a:p>
            <a:pPr eaLnBrk="1" hangingPunct="1">
              <a:buFont typeface="Arial" pitchFamily="34" charset="0"/>
              <a:buNone/>
            </a:pPr>
            <a:endParaRPr lang="ar-IQ" smtClean="0"/>
          </a:p>
        </p:txBody>
      </p:sp>
      <p:graphicFrame>
        <p:nvGraphicFramePr>
          <p:cNvPr id="4" name="عنصر نائب للمحتوى 5"/>
          <p:cNvGraphicFramePr>
            <a:graphicFrameLocks noGrp="1"/>
          </p:cNvGraphicFramePr>
          <p:nvPr/>
        </p:nvGraphicFramePr>
        <p:xfrm>
          <a:off x="1071563" y="928688"/>
          <a:ext cx="7143750" cy="4127500"/>
        </p:xfrm>
        <a:graphic>
          <a:graphicData uri="http://schemas.openxmlformats.org/drawingml/2006/table">
            <a:tbl>
              <a:tblPr rtl="1"/>
              <a:tblGrid>
                <a:gridCol w="1303338"/>
                <a:gridCol w="1301750"/>
                <a:gridCol w="1303337"/>
                <a:gridCol w="1301750"/>
                <a:gridCol w="1933575"/>
              </a:tblGrid>
              <a:tr h="4699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Supply</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3</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2</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1</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pitchFamily="34" charset="0"/>
                          <a:cs typeface="Arial" pitchFamily="34" charset="0"/>
                        </a:rPr>
                        <a:t>Form\to</a:t>
                      </a:r>
                      <a:endParaRPr kumimoji="0" lang="ar-IQ" sz="24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469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120/50/0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1</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889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80/70/0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2</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69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9</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3</a:t>
                      </a:r>
                      <a:endParaRPr kumimoji="0" lang="ar-IQ"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3</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9715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280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60/10/0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70/0</a:t>
                      </a: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150/70/0</a:t>
                      </a:r>
                      <a:endParaRPr kumimoji="0" lang="en-US" sz="20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Demand</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5" name="عنصر نائب لرقم الشريحة 4"/>
          <p:cNvSpPr>
            <a:spLocks noGrp="1"/>
          </p:cNvSpPr>
          <p:nvPr>
            <p:ph type="sldNum" sz="quarter" idx="12"/>
          </p:nvPr>
        </p:nvSpPr>
        <p:spPr/>
        <p:txBody>
          <a:bodyPr/>
          <a:lstStyle/>
          <a:p>
            <a:pPr>
              <a:defRPr/>
            </a:pPr>
            <a:fld id="{9421DB37-D71A-4001-AF83-9FAF99FD155D}" type="slidenum">
              <a:rPr lang="ar-IQ" smtClean="0"/>
              <a:pPr>
                <a:defRPr/>
              </a:pPr>
              <a:t>18</a:t>
            </a:fld>
            <a:endParaRPr lang="ar-IQ" dirty="0"/>
          </a:p>
        </p:txBody>
      </p:sp>
      <p:sp>
        <p:nvSpPr>
          <p:cNvPr id="6" name="عنصر نائب للتذييل 5"/>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39999">
              <a:srgbClr val="85C2FF"/>
            </a:gs>
            <a:gs pos="70000">
              <a:srgbClr val="C4D6EB"/>
            </a:gs>
            <a:gs pos="100000">
              <a:srgbClr val="FFEBFA"/>
            </a:gs>
          </a:gsLst>
          <a:lin ang="16200000" scaled="1"/>
        </a:gradFill>
        <a:effectLst/>
      </p:bgPr>
    </p:bg>
    <p:spTree>
      <p:nvGrpSpPr>
        <p:cNvPr id="1" name=""/>
        <p:cNvGrpSpPr/>
        <p:nvPr/>
      </p:nvGrpSpPr>
      <p:grpSpPr>
        <a:xfrm>
          <a:off x="0" y="0"/>
          <a:ext cx="0" cy="0"/>
          <a:chOff x="0" y="0"/>
          <a:chExt cx="0" cy="0"/>
        </a:xfrm>
      </p:grpSpPr>
      <p:sp>
        <p:nvSpPr>
          <p:cNvPr id="1033" name="عنوان 1"/>
          <p:cNvSpPr>
            <a:spLocks noGrp="1"/>
          </p:cNvSpPr>
          <p:nvPr>
            <p:ph type="title"/>
          </p:nvPr>
        </p:nvSpPr>
        <p:spPr>
          <a:xfrm>
            <a:off x="428625" y="-214313"/>
            <a:ext cx="8229600" cy="1143001"/>
          </a:xfrm>
        </p:spPr>
        <p:txBody>
          <a:bodyPr/>
          <a:lstStyle/>
          <a:p>
            <a:pPr eaLnBrk="1" hangingPunct="1"/>
            <a:r>
              <a:rPr lang="ar-IQ" b="1" smtClean="0">
                <a:solidFill>
                  <a:srgbClr val="7030A0"/>
                </a:solidFill>
              </a:rPr>
              <a:t>حسب طريقة فوجل</a:t>
            </a:r>
          </a:p>
        </p:txBody>
      </p:sp>
      <p:sp>
        <p:nvSpPr>
          <p:cNvPr id="1034" name="عنصر نائب للمحتوى 2"/>
          <p:cNvSpPr>
            <a:spLocks noGrp="1"/>
          </p:cNvSpPr>
          <p:nvPr>
            <p:ph idx="1"/>
          </p:nvPr>
        </p:nvSpPr>
        <p:spPr/>
        <p:txBody>
          <a:bodyPr/>
          <a:lstStyle/>
          <a:p>
            <a:pPr algn="ctr" eaLnBrk="1" hangingPunct="1">
              <a:buFont typeface="Arial" pitchFamily="34" charset="0"/>
              <a:buNone/>
            </a:pPr>
            <a:endParaRPr lang="ar-SA" smtClean="0"/>
          </a:p>
        </p:txBody>
      </p:sp>
      <p:graphicFrame>
        <p:nvGraphicFramePr>
          <p:cNvPr id="20582" name="Group 102"/>
          <p:cNvGraphicFramePr>
            <a:graphicFrameLocks noGrp="1"/>
          </p:cNvGraphicFramePr>
          <p:nvPr/>
        </p:nvGraphicFramePr>
        <p:xfrm>
          <a:off x="428625" y="857250"/>
          <a:ext cx="8215313" cy="5389880"/>
        </p:xfrm>
        <a:graphic>
          <a:graphicData uri="http://schemas.openxmlformats.org/drawingml/2006/table">
            <a:tbl>
              <a:tblPr rtl="1"/>
              <a:tblGrid>
                <a:gridCol w="866775"/>
                <a:gridCol w="865188"/>
                <a:gridCol w="866775"/>
                <a:gridCol w="866775"/>
                <a:gridCol w="865187"/>
                <a:gridCol w="866775"/>
                <a:gridCol w="865188"/>
                <a:gridCol w="866775"/>
                <a:gridCol w="1285875"/>
              </a:tblGrid>
              <a:tr h="698500">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SA"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Supply</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3</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2</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cs typeface="Arial" pitchFamily="34" charset="0"/>
                        </a:rPr>
                        <a:t>1</a:t>
                      </a:r>
                      <a:endParaRPr kumimoji="0" lang="ar-IQ" sz="18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pitchFamily="34" charset="0"/>
                          <a:cs typeface="Arial" pitchFamily="34" charset="0"/>
                        </a:rPr>
                        <a:t>Form\to</a:t>
                      </a:r>
                      <a:endParaRPr kumimoji="0" lang="ar-IQ" sz="2400" b="1" i="0" u="none" strike="noStrike" cap="none" normalizeH="0" baseline="0" smtClean="0">
                        <a:ln>
                          <a:noFill/>
                        </a:ln>
                        <a:solidFill>
                          <a:srgbClr val="FFFFFF"/>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6985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120/50/0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50</a:t>
                      </a:r>
                      <a:endParaRPr kumimoji="0" lang="en-US" sz="18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5</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1</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985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2</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2</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2</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2</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80/70/0</a:t>
                      </a:r>
                      <a:endParaRPr kumimoji="0" lang="ar-IQ" sz="16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rPr>
                        <a:t>70</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2</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651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6</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cs typeface="Arial" pitchFamily="34" charset="0"/>
                        </a:rPr>
                        <a:t>80/0</a:t>
                      </a:r>
                      <a:endParaRPr kumimoji="0" lang="ar-IQ" sz="24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9</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80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Arial" pitchFamily="34" charset="0"/>
                        </a:rPr>
                        <a:t>3</a:t>
                      </a:r>
                      <a:endParaRPr kumimoji="0" lang="ar-IQ"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750888">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280</a:t>
                      </a:r>
                      <a:endParaRPr kumimoji="0" lang="ar-IQ" sz="24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60/10/0</a:t>
                      </a:r>
                      <a:endParaRPr kumimoji="0" lang="en-US" sz="14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70/0</a:t>
                      </a:r>
                      <a:endParaRPr kumimoji="0" lang="ar-IQ" sz="20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150/70/0</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800" b="0" i="0" u="none" strike="noStrike" cap="none" normalizeH="0" baseline="0" smtClean="0">
                        <a:ln>
                          <a:noFill/>
                        </a:ln>
                        <a:solidFill>
                          <a:srgbClr val="000000"/>
                        </a:solidFill>
                        <a:effectLst/>
                        <a:latin typeface="Calibri" pitchFamily="34" charset="0"/>
                        <a:ea typeface="Times New Roman" pitchFamily="18" charset="0"/>
                        <a:cs typeface="Traditional Arabic" pitchFamily="2" charset="-7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pitchFamily="34" charset="0"/>
                          <a:ea typeface="Times New Roman" pitchFamily="18" charset="0"/>
                          <a:cs typeface="Traditional Arabic" pitchFamily="2" charset="-78"/>
                        </a:rPr>
                        <a:t>Demand</a:t>
                      </a: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184150">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4</a:t>
                      </a:r>
                      <a:endParaRPr kumimoji="0" lang="ar-IQ"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4</a:t>
                      </a:r>
                      <a:endParaRPr kumimoji="0" lang="ar-IQ"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5</a:t>
                      </a:r>
                      <a:endParaRPr kumimoji="0" lang="ar-IQ"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7975">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6</a:t>
                      </a:r>
                      <a:endParaRPr kumimoji="0" lang="ar-IQ" sz="16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5</a:t>
                      </a:r>
                      <a:endParaRPr kumimoji="0" lang="ar-IQ" sz="16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7</a:t>
                      </a:r>
                      <a:endParaRPr kumimoji="0" lang="ar-IQ" sz="16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439738">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6</a:t>
                      </a:r>
                      <a:endParaRPr kumimoji="0" lang="ar-IQ"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cs typeface="Arial" pitchFamily="34" charset="0"/>
                        </a:rPr>
                        <a:t>5</a:t>
                      </a:r>
                      <a:endParaRPr kumimoji="0" lang="ar-IQ"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rgbClr val="000000"/>
                        </a:solidFill>
                        <a:effectLst/>
                        <a:latin typeface="Calibri"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ea typeface="Times New Roman" pitchFamily="18" charset="0"/>
                        <a:cs typeface="Traditional Arabic" pitchFamily="2" charset="-7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
        <p:nvSpPr>
          <p:cNvPr id="5" name="عنصر نائب لرقم الشريحة 4"/>
          <p:cNvSpPr>
            <a:spLocks noGrp="1"/>
          </p:cNvSpPr>
          <p:nvPr>
            <p:ph type="sldNum" sz="quarter" idx="12"/>
          </p:nvPr>
        </p:nvSpPr>
        <p:spPr/>
        <p:txBody>
          <a:bodyPr/>
          <a:lstStyle/>
          <a:p>
            <a:pPr>
              <a:defRPr/>
            </a:pPr>
            <a:fld id="{A0658D8C-C619-4FC7-903E-31CFC0DA966C}" type="slidenum">
              <a:rPr lang="ar-IQ" smtClean="0"/>
              <a:pPr>
                <a:defRPr/>
              </a:pPr>
              <a:t>19</a:t>
            </a:fld>
            <a:endParaRPr lang="ar-IQ" dirty="0"/>
          </a:p>
        </p:txBody>
      </p:sp>
      <p:sp>
        <p:nvSpPr>
          <p:cNvPr id="6" name="عنصر نائب للتذييل 5"/>
          <p:cNvSpPr>
            <a:spLocks noGrp="1"/>
          </p:cNvSpPr>
          <p:nvPr>
            <p:ph type="ftr" sz="quarter" idx="11"/>
          </p:nvPr>
        </p:nvSpPr>
        <p:spPr/>
        <p:txBody>
          <a:bodyPr/>
          <a:lstStyle/>
          <a:p>
            <a:pPr>
              <a:defRPr/>
            </a:pPr>
            <a:r>
              <a:rPr lang="ar-IQ" b="1" dirty="0">
                <a:solidFill>
                  <a:schemeClr val="tx1">
                    <a:lumMod val="95000"/>
                    <a:lumOff val="5000"/>
                  </a:schemeClr>
                </a:solidFill>
              </a:rPr>
              <a:t>جاسم عبيد جاسم \قسم أنظمة الحاسبات\قاعة  واحد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122" name="عنوان 1"/>
          <p:cNvSpPr>
            <a:spLocks noGrp="1"/>
          </p:cNvSpPr>
          <p:nvPr>
            <p:ph type="title"/>
          </p:nvPr>
        </p:nvSpPr>
        <p:spPr>
          <a:xfrm>
            <a:off x="500063" y="0"/>
            <a:ext cx="8229600" cy="1143000"/>
          </a:xfrm>
        </p:spPr>
        <p:txBody>
          <a:bodyPr/>
          <a:lstStyle/>
          <a:p>
            <a:pPr eaLnBrk="1" hangingPunct="1"/>
            <a:r>
              <a:rPr lang="ar-IQ" sz="2800" b="1" smtClean="0"/>
              <a:t>مشكلة النقل والتوزيع</a:t>
            </a:r>
          </a:p>
        </p:txBody>
      </p:sp>
      <p:sp>
        <p:nvSpPr>
          <p:cNvPr id="5123" name="عنصر نائب للمحتوى 2"/>
          <p:cNvSpPr>
            <a:spLocks noGrp="1"/>
          </p:cNvSpPr>
          <p:nvPr>
            <p:ph idx="1"/>
          </p:nvPr>
        </p:nvSpPr>
        <p:spPr>
          <a:xfrm>
            <a:off x="214313" y="1143000"/>
            <a:ext cx="8472487" cy="4911725"/>
          </a:xfrm>
        </p:spPr>
        <p:txBody>
          <a:bodyPr/>
          <a:lstStyle/>
          <a:p>
            <a:pPr eaLnBrk="1" hangingPunct="1">
              <a:buFont typeface="Arial" pitchFamily="34" charset="0"/>
              <a:buNone/>
            </a:pPr>
            <a:r>
              <a:rPr lang="ar-IQ" sz="2800" smtClean="0"/>
              <a:t>تعتبر مشكلة النقل حالة خاصة من البرمجة الخطية وهي تعالج مشكلة نقل البضائع وتوزيعها , وتركز مشاكل النقل على تحديد مخططات عمليات نقل البضائع من مكان لأخر وجداولها الزمنية.</a:t>
            </a:r>
          </a:p>
          <a:p>
            <a:pPr eaLnBrk="1" hangingPunct="1">
              <a:buFont typeface="Arial" pitchFamily="34" charset="0"/>
              <a:buNone/>
            </a:pPr>
            <a:r>
              <a:rPr lang="ar-IQ" sz="2800" smtClean="0"/>
              <a:t>مثلا قد تكون تكون هناك حاجة لكميات مختلفة عند تحريك البضائع من مكان لأخر , وقد تكون هناك قيود على المواد المتوافرة في كل مكان كما سيكون هناك طرق مختلفة لنقل البضائع لكل منها كلفة مختلفة .</a:t>
            </a:r>
          </a:p>
          <a:p>
            <a:pPr eaLnBrk="1" hangingPunct="1">
              <a:buFont typeface="Arial" pitchFamily="34" charset="0"/>
              <a:buNone/>
            </a:pPr>
            <a:r>
              <a:rPr lang="ar-IQ" sz="2800" smtClean="0"/>
              <a:t>وأن مشكلة النقل والهدف الأساسي لها هي أيجاد الحل الأمثل من حيث الطرق الواجب استخدامها لنقل البضائع وبأية كمية , بهدف تقليل كلفة عملية النقل الكلية للحد الأدنى .</a:t>
            </a:r>
          </a:p>
          <a:p>
            <a:pPr eaLnBrk="1" hangingPunct="1">
              <a:buFont typeface="Arial" pitchFamily="34" charset="0"/>
              <a:buNone/>
            </a:pPr>
            <a:r>
              <a:rPr lang="ar-IQ" sz="2800" smtClean="0"/>
              <a:t>ويتم نمذجة مشكلة النقل ضمن حالة واقعية في عالم التجارة والأعمال.</a:t>
            </a:r>
          </a:p>
        </p:txBody>
      </p:sp>
      <p:sp>
        <p:nvSpPr>
          <p:cNvPr id="4" name="عنصر نائب لرقم الشريحة 3"/>
          <p:cNvSpPr>
            <a:spLocks noGrp="1"/>
          </p:cNvSpPr>
          <p:nvPr>
            <p:ph type="sldNum" sz="quarter" idx="12"/>
          </p:nvPr>
        </p:nvSpPr>
        <p:spPr/>
        <p:txBody>
          <a:bodyPr/>
          <a:lstStyle/>
          <a:p>
            <a:pPr>
              <a:defRPr/>
            </a:pPr>
            <a:fld id="{C494AD5B-D527-4104-8A47-F3EEA46F9668}" type="slidenum">
              <a:rPr lang="ar-IQ" smtClean="0"/>
              <a:pPr>
                <a:defRPr/>
              </a:pPr>
              <a:t>2</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338"/>
            <a:ext cx="8229600" cy="1143000"/>
          </a:xfrm>
        </p:spPr>
        <p:txBody>
          <a:bodyPr/>
          <a:lstStyle/>
          <a:p>
            <a:r>
              <a:rPr lang="ar-IQ" sz="5400" b="1" dirty="0" smtClean="0"/>
              <a:t>طرق مسالة النقل </a:t>
            </a:r>
            <a:endParaRPr lang="ar-IQ" sz="5400" b="1" dirty="0"/>
          </a:p>
        </p:txBody>
      </p:sp>
      <p:sp>
        <p:nvSpPr>
          <p:cNvPr id="3" name="عنصر نائب للمحتوى 2"/>
          <p:cNvSpPr>
            <a:spLocks noGrp="1"/>
          </p:cNvSpPr>
          <p:nvPr>
            <p:ph idx="1"/>
          </p:nvPr>
        </p:nvSpPr>
        <p:spPr>
          <a:xfrm>
            <a:off x="0" y="1000108"/>
            <a:ext cx="9144000" cy="5857892"/>
          </a:xfrm>
        </p:spPr>
        <p:txBody>
          <a:bodyPr/>
          <a:lstStyle/>
          <a:p>
            <a:r>
              <a:rPr lang="ar-IQ" dirty="0" smtClean="0"/>
              <a:t>طريقة التوزيع هي طريقة مشتقة من مسالة النقل وهذه الطريقة تعتبر مناسبة لأنها :</a:t>
            </a:r>
          </a:p>
          <a:p>
            <a:pPr>
              <a:buNone/>
            </a:pPr>
            <a:r>
              <a:rPr lang="ar-IQ" dirty="0" smtClean="0"/>
              <a:t>  1. أسرع وأكفا طرق التخطيط .</a:t>
            </a:r>
          </a:p>
          <a:p>
            <a:pPr>
              <a:buNone/>
            </a:pPr>
            <a:r>
              <a:rPr lang="ar-IQ" dirty="0" smtClean="0"/>
              <a:t>  2. يمكن التغلب على الفروض التي يفرضها </a:t>
            </a:r>
            <a:r>
              <a:rPr lang="ar-IQ" dirty="0" err="1" smtClean="0"/>
              <a:t>اسلوب</a:t>
            </a:r>
            <a:r>
              <a:rPr lang="ar-IQ" dirty="0" smtClean="0"/>
              <a:t> البرمجة الخطية.</a:t>
            </a:r>
          </a:p>
          <a:p>
            <a:pPr>
              <a:buNone/>
            </a:pPr>
            <a:r>
              <a:rPr lang="ar-IQ" dirty="0" smtClean="0"/>
              <a:t>  3. تعطي نتائج صحيحة ودقيقة .</a:t>
            </a:r>
          </a:p>
          <a:p>
            <a:pPr>
              <a:buNone/>
            </a:pPr>
            <a:r>
              <a:rPr lang="ar-IQ" dirty="0" smtClean="0"/>
              <a:t>  4. يمكن عن طريقها اختبار كفاءة العناصر </a:t>
            </a:r>
            <a:r>
              <a:rPr lang="ar-IQ" dirty="0" err="1" smtClean="0"/>
              <a:t>الانتاجية</a:t>
            </a:r>
            <a:r>
              <a:rPr lang="ar-IQ" dirty="0" smtClean="0"/>
              <a:t> .</a:t>
            </a:r>
          </a:p>
          <a:p>
            <a:pPr>
              <a:buNone/>
            </a:pPr>
            <a:r>
              <a:rPr lang="ar-IQ" dirty="0" smtClean="0"/>
              <a:t>  5. يمكن بواسطتها الحصول على الحجم </a:t>
            </a:r>
            <a:r>
              <a:rPr lang="ar-IQ" dirty="0" err="1" smtClean="0"/>
              <a:t>الامثل</a:t>
            </a:r>
            <a:r>
              <a:rPr lang="ar-IQ" dirty="0" smtClean="0"/>
              <a:t> للموارد الاقتصادية.</a:t>
            </a:r>
          </a:p>
          <a:p>
            <a:pPr>
              <a:buNone/>
            </a:pPr>
            <a:r>
              <a:rPr lang="ar-IQ" dirty="0" smtClean="0"/>
              <a:t>  6. تتعامل مع </a:t>
            </a:r>
            <a:r>
              <a:rPr lang="ar-IQ" dirty="0" err="1" smtClean="0"/>
              <a:t>اعداد</a:t>
            </a:r>
            <a:r>
              <a:rPr lang="ar-IQ" dirty="0" smtClean="0"/>
              <a:t> كبيرة من المشاكل وبسرعة وكفاءة عالية .</a:t>
            </a:r>
          </a:p>
          <a:p>
            <a:pPr>
              <a:buNone/>
            </a:pPr>
            <a:r>
              <a:rPr lang="ar-IQ" dirty="0" smtClean="0"/>
              <a:t> </a:t>
            </a:r>
          </a:p>
          <a:p>
            <a:pPr>
              <a:buNone/>
            </a:pPr>
            <a:endParaRPr lang="ar-IQ" dirty="0" smtClean="0"/>
          </a:p>
          <a:p>
            <a:pPr>
              <a:buNone/>
            </a:pPr>
            <a:endParaRPr lang="ar-IQ" dirty="0"/>
          </a:p>
        </p:txBody>
      </p:sp>
      <p:sp>
        <p:nvSpPr>
          <p:cNvPr id="4" name="عنصر نائب للتذييل 3"/>
          <p:cNvSpPr>
            <a:spLocks noGrp="1"/>
          </p:cNvSpPr>
          <p:nvPr>
            <p:ph type="ftr" sz="quarter" idx="11"/>
          </p:nvPr>
        </p:nvSpPr>
        <p:spPr/>
        <p:txBody>
          <a:bodyPr/>
          <a:lstStyle/>
          <a:p>
            <a:pPr>
              <a:defRPr/>
            </a:pPr>
            <a:r>
              <a:rPr lang="ar-IQ" smtClean="0"/>
              <a:t>جاسم عبيد جاسم \قسم أنظمة الحاسبات\قاعة  واحد</a:t>
            </a:r>
            <a:endParaRPr lang="ar-IQ"/>
          </a:p>
        </p:txBody>
      </p:sp>
      <p:sp>
        <p:nvSpPr>
          <p:cNvPr id="5" name="عنصر نائب لرقم الشريحة 4"/>
          <p:cNvSpPr>
            <a:spLocks noGrp="1"/>
          </p:cNvSpPr>
          <p:nvPr>
            <p:ph type="sldNum" sz="quarter" idx="12"/>
          </p:nvPr>
        </p:nvSpPr>
        <p:spPr/>
        <p:txBody>
          <a:bodyPr/>
          <a:lstStyle/>
          <a:p>
            <a:pPr>
              <a:defRPr/>
            </a:pPr>
            <a:fld id="{95B6FCF0-11B4-4A5A-B32D-F5F87D489279}" type="slidenum">
              <a:rPr lang="ar-IQ" smtClean="0"/>
              <a:pPr>
                <a:defRPr/>
              </a:pPr>
              <a:t>20</a:t>
            </a:fld>
            <a:endParaRPr lang="ar-IQ" dirty="0"/>
          </a:p>
        </p:txBody>
      </p:sp>
      <p:sp>
        <p:nvSpPr>
          <p:cNvPr id="6" name="سهم للأسفل 5"/>
          <p:cNvSpPr/>
          <p:nvPr/>
        </p:nvSpPr>
        <p:spPr>
          <a:xfrm>
            <a:off x="357158" y="5429264"/>
            <a:ext cx="500063" cy="857250"/>
          </a:xfrm>
          <a:prstGeom prst="down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1" anchor="ctr"/>
          <a:lstStyle/>
          <a:p>
            <a:pPr algn="ctr" fontAlgn="auto">
              <a:spcBef>
                <a:spcPts val="0"/>
              </a:spcBef>
              <a:spcAft>
                <a:spcPts val="0"/>
              </a:spcAft>
              <a:defRPr/>
            </a:pPr>
            <a:endParaRPr lang="ar-IQ" dirty="0">
              <a:ln>
                <a:solidFill>
                  <a:sysClr val="windowText" lastClr="000000"/>
                </a:solidFill>
              </a:ln>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buNone/>
            </a:pPr>
            <a:r>
              <a:rPr lang="ar-IQ" dirty="0" smtClean="0"/>
              <a:t>7. يمكن التوصيل إلى الخطة المثلى بواسطة طريقة التوزيع مع عدم اللجوء إلى استخدام الحاسبات الإلية في حالة عدم تعدد المتغيرات وصغر حجم المصفوفة </a:t>
            </a:r>
          </a:p>
          <a:p>
            <a:pPr>
              <a:buNone/>
            </a:pPr>
            <a:r>
              <a:rPr lang="ar-IQ" dirty="0" smtClean="0"/>
              <a:t>8. تأخذ في الاعتبار عند تطبيقها التوحيد القياسي للمحددات توزيعها </a:t>
            </a:r>
          </a:p>
          <a:p>
            <a:pPr>
              <a:buNone/>
            </a:pPr>
            <a:r>
              <a:rPr lang="ar-IQ" dirty="0" smtClean="0"/>
              <a:t>9. تمتاز بأنها تصحح نفسها بنفسها مما أدى إلى تسميتها أحيانا بالطريقة الديناميكية أو طريقة الجهد المعدل للبرمجة الخطية </a:t>
            </a:r>
          </a:p>
          <a:p>
            <a:pPr>
              <a:buNone/>
            </a:pPr>
            <a:r>
              <a:rPr lang="ar-IQ" dirty="0" smtClean="0"/>
              <a:t>10. طريقة التوزيع كباقي طرق البرمجة الخطية تستخدم للحصول على الخطة المثلى لتدنيه التكاليف بجانب استخدامها للتوصل للخطة المثلى لتعظيم الإنتاج والدخل </a:t>
            </a:r>
          </a:p>
          <a:p>
            <a:pPr>
              <a:buNone/>
            </a:pPr>
            <a:r>
              <a:rPr lang="ar-IQ" dirty="0" smtClean="0"/>
              <a:t>  </a:t>
            </a:r>
          </a:p>
        </p:txBody>
      </p:sp>
      <p:sp>
        <p:nvSpPr>
          <p:cNvPr id="4" name="عنصر نائب للتذييل 3"/>
          <p:cNvSpPr>
            <a:spLocks noGrp="1"/>
          </p:cNvSpPr>
          <p:nvPr>
            <p:ph type="ftr" sz="quarter" idx="11"/>
          </p:nvPr>
        </p:nvSpPr>
        <p:spPr/>
        <p:txBody>
          <a:bodyPr/>
          <a:lstStyle/>
          <a:p>
            <a:pPr>
              <a:defRPr/>
            </a:pPr>
            <a:r>
              <a:rPr lang="ar-IQ" smtClean="0"/>
              <a:t>جاسم عبيد جاسم \قسم أنظمة الحاسبات\قاعة  واحد</a:t>
            </a:r>
            <a:endParaRPr lang="ar-IQ"/>
          </a:p>
        </p:txBody>
      </p:sp>
      <p:sp>
        <p:nvSpPr>
          <p:cNvPr id="5" name="عنصر نائب لرقم الشريحة 4"/>
          <p:cNvSpPr>
            <a:spLocks noGrp="1"/>
          </p:cNvSpPr>
          <p:nvPr>
            <p:ph type="sldNum" sz="quarter" idx="12"/>
          </p:nvPr>
        </p:nvSpPr>
        <p:spPr/>
        <p:txBody>
          <a:bodyPr/>
          <a:lstStyle/>
          <a:p>
            <a:pPr>
              <a:defRPr/>
            </a:pPr>
            <a:fld id="{95B6FCF0-11B4-4A5A-B32D-F5F87D489279}" type="slidenum">
              <a:rPr lang="ar-IQ" smtClean="0"/>
              <a:pPr>
                <a:defRPr/>
              </a:pPr>
              <a:t>21</a:t>
            </a:fld>
            <a:endParaRPr lang="ar-IQ" dirty="0"/>
          </a:p>
        </p:txBody>
      </p:sp>
    </p:spTree>
  </p:cSld>
  <p:clrMapOvr>
    <a:masterClrMapping/>
  </p:clrMapOvr>
  <p:transition>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 name="عنصر نائب للتذييل 4"/>
          <p:cNvSpPr>
            <a:spLocks noGrp="1"/>
          </p:cNvSpPr>
          <p:nvPr>
            <p:ph type="ftr" sz="quarter" idx="10"/>
          </p:nvPr>
        </p:nvSpPr>
        <p:spPr/>
        <p:txBody>
          <a:bodyPr/>
          <a:lstStyle/>
          <a:p>
            <a:pPr>
              <a:defRPr/>
            </a:pPr>
            <a:r>
              <a:rPr lang="ar-IQ"/>
              <a:t>جاسم عبيد جاسم \قسم أنظمة الحاسبات\قاعة  واحد</a:t>
            </a:r>
            <a:endParaRPr lang="en-US"/>
          </a:p>
        </p:txBody>
      </p:sp>
      <p:sp>
        <p:nvSpPr>
          <p:cNvPr id="5" name="عنصر نائب لرقم الشريحة 5"/>
          <p:cNvSpPr>
            <a:spLocks noGrp="1"/>
          </p:cNvSpPr>
          <p:nvPr>
            <p:ph type="sldNum" sz="quarter" idx="11"/>
          </p:nvPr>
        </p:nvSpPr>
        <p:spPr/>
        <p:txBody>
          <a:bodyPr/>
          <a:lstStyle/>
          <a:p>
            <a:pPr>
              <a:defRPr/>
            </a:pPr>
            <a:fld id="{8844984E-3B4C-456F-B22B-A0F1C606B5F4}" type="slidenum">
              <a:rPr lang="ar-SA"/>
              <a:pPr>
                <a:defRPr/>
              </a:pPr>
              <a:t>22</a:t>
            </a:fld>
            <a:endParaRPr lang="en-US" dirty="0"/>
          </a:p>
        </p:txBody>
      </p:sp>
      <p:sp>
        <p:nvSpPr>
          <p:cNvPr id="152578" name="Rectangle 2"/>
          <p:cNvSpPr>
            <a:spLocks noGrp="1" noChangeArrowheads="1"/>
          </p:cNvSpPr>
          <p:nvPr>
            <p:ph type="title"/>
          </p:nvPr>
        </p:nvSpPr>
        <p:spPr>
          <a:xfrm>
            <a:off x="500034" y="0"/>
            <a:ext cx="8229600" cy="1139825"/>
          </a:xfrm>
        </p:spPr>
        <p:txBody>
          <a:bodyPr/>
          <a:lstStyle/>
          <a:p>
            <a:pPr eaLnBrk="1" hangingPunct="1"/>
            <a:r>
              <a:rPr lang="ar-SA" b="1" dirty="0" smtClean="0">
                <a:cs typeface="MCS Jeddah S_U stars." pitchFamily="2" charset="-78"/>
              </a:rPr>
              <a:t>تمت بحمد الله</a:t>
            </a:r>
            <a:r>
              <a:rPr lang="ar-SA" b="1" dirty="0" smtClean="0"/>
              <a:t> </a:t>
            </a:r>
            <a:endParaRPr lang="en-US" b="1" dirty="0" smtClean="0">
              <a:cs typeface="Times New Roman" pitchFamily="18" charset="0"/>
            </a:endParaRPr>
          </a:p>
        </p:txBody>
      </p:sp>
      <p:sp>
        <p:nvSpPr>
          <p:cNvPr id="152579" name="Rectangle 3"/>
          <p:cNvSpPr>
            <a:spLocks noGrp="1" noChangeArrowheads="1"/>
          </p:cNvSpPr>
          <p:nvPr>
            <p:ph type="body" sz="half" idx="2"/>
          </p:nvPr>
        </p:nvSpPr>
        <p:spPr>
          <a:xfrm>
            <a:off x="500034" y="1071546"/>
            <a:ext cx="8229600" cy="4535487"/>
          </a:xfrm>
        </p:spPr>
        <p:txBody>
          <a:bodyPr/>
          <a:lstStyle/>
          <a:p>
            <a:pPr algn="ctr" eaLnBrk="1" hangingPunct="1">
              <a:lnSpc>
                <a:spcPct val="80000"/>
              </a:lnSpc>
              <a:buFont typeface="Wingdings" pitchFamily="2" charset="2"/>
              <a:buNone/>
            </a:pPr>
            <a:r>
              <a:rPr lang="ar-SA" b="1" dirty="0" smtClean="0"/>
              <a:t>و</a:t>
            </a:r>
            <a:r>
              <a:rPr lang="ar-SA" sz="1600" dirty="0" smtClean="0"/>
              <a:t> </a:t>
            </a:r>
            <a:r>
              <a:rPr lang="ar-SA" b="1" dirty="0" smtClean="0"/>
              <a:t>في النهاية نسأل الله </a:t>
            </a:r>
            <a:r>
              <a:rPr lang="ar-IQ" b="1" dirty="0" smtClean="0"/>
              <a:t>العلي </a:t>
            </a:r>
            <a:r>
              <a:rPr lang="ar-SA" b="1" dirty="0" smtClean="0"/>
              <a:t>العظيم رب العرش العظيم </a:t>
            </a:r>
            <a:r>
              <a:rPr lang="ar-EG" b="1" dirty="0" smtClean="0"/>
              <a:t>أن يوفقنا لما يحبه</a:t>
            </a:r>
          </a:p>
          <a:p>
            <a:pPr algn="ctr" eaLnBrk="1" hangingPunct="1">
              <a:lnSpc>
                <a:spcPct val="80000"/>
              </a:lnSpc>
              <a:buFont typeface="Wingdings" pitchFamily="2" charset="2"/>
              <a:buNone/>
            </a:pPr>
            <a:r>
              <a:rPr lang="ar-EG" b="1" dirty="0" smtClean="0"/>
              <a:t> و يرضاه ، انه سميع مجيب الدعاء</a:t>
            </a:r>
            <a:endParaRPr lang="ar-IQ" b="1" dirty="0" smtClean="0"/>
          </a:p>
          <a:p>
            <a:pPr algn="ctr" eaLnBrk="1" hangingPunct="1">
              <a:lnSpc>
                <a:spcPct val="80000"/>
              </a:lnSpc>
              <a:buFont typeface="Wingdings" pitchFamily="2" charset="2"/>
              <a:buNone/>
            </a:pPr>
            <a:endParaRPr lang="ar-EG" b="1" dirty="0" smtClean="0"/>
          </a:p>
          <a:p>
            <a:pPr algn="ctr" eaLnBrk="1" hangingPunct="1">
              <a:lnSpc>
                <a:spcPct val="80000"/>
              </a:lnSpc>
              <a:buFont typeface="Wingdings" pitchFamily="2" charset="2"/>
              <a:buNone/>
            </a:pPr>
            <a:endParaRPr lang="ar-IQ" sz="4800" b="1" dirty="0" smtClean="0">
              <a:cs typeface="MCS Jeddah S_U stars." pitchFamily="2" charset="-78"/>
            </a:endParaRPr>
          </a:p>
          <a:p>
            <a:pPr algn="ctr" eaLnBrk="1" hangingPunct="1">
              <a:lnSpc>
                <a:spcPct val="80000"/>
              </a:lnSpc>
              <a:buFont typeface="Wingdings" pitchFamily="2" charset="2"/>
              <a:buNone/>
            </a:pPr>
            <a:endParaRPr lang="ar-SA" sz="2400" b="1" dirty="0" smtClean="0">
              <a:cs typeface="MCS Jeddah S_U stars." pitchFamily="2" charset="-78"/>
            </a:endParaRPr>
          </a:p>
          <a:p>
            <a:pPr eaLnBrk="1" hangingPunct="1">
              <a:lnSpc>
                <a:spcPct val="80000"/>
              </a:lnSpc>
            </a:pPr>
            <a:endParaRPr lang="ar-EG" sz="2400" b="1" dirty="0" smtClean="0"/>
          </a:p>
          <a:p>
            <a:pPr eaLnBrk="1" hangingPunct="1">
              <a:lnSpc>
                <a:spcPct val="80000"/>
              </a:lnSpc>
              <a:buFont typeface="Wingdings" pitchFamily="2" charset="2"/>
              <a:buNone/>
            </a:pPr>
            <a:r>
              <a:rPr lang="ar-EG" sz="500" dirty="0" smtClean="0"/>
              <a:t> </a:t>
            </a:r>
            <a:endParaRPr lang="en-US" sz="500" dirty="0" smtClean="0">
              <a:cs typeface="Arial" pitchFamily="34" charset="0"/>
            </a:endParaRPr>
          </a:p>
        </p:txBody>
      </p:sp>
      <p:pic>
        <p:nvPicPr>
          <p:cNvPr id="6" name="Picture 2"/>
          <p:cNvPicPr>
            <a:picLocks noChangeAspect="1" noChangeArrowheads="1"/>
          </p:cNvPicPr>
          <p:nvPr/>
        </p:nvPicPr>
        <p:blipFill>
          <a:blip r:embed="rId2"/>
          <a:srcRect/>
          <a:stretch>
            <a:fillRect/>
          </a:stretch>
        </p:blipFill>
        <p:spPr bwMode="auto">
          <a:xfrm>
            <a:off x="1857356" y="2571744"/>
            <a:ext cx="5500688" cy="4143375"/>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additive="base">
                                        <p:cTn id="7" dur="1000" fill="hold"/>
                                        <p:tgtEl>
                                          <p:spTgt spid="152578"/>
                                        </p:tgtEl>
                                        <p:attrNameLst>
                                          <p:attrName>ppt_x</p:attrName>
                                        </p:attrNameLst>
                                      </p:cBhvr>
                                      <p:tavLst>
                                        <p:tav tm="0">
                                          <p:val>
                                            <p:strVal val="#ppt_x"/>
                                          </p:val>
                                        </p:tav>
                                        <p:tav tm="100000">
                                          <p:val>
                                            <p:strVal val="#ppt_x"/>
                                          </p:val>
                                        </p:tav>
                                      </p:tavLst>
                                    </p:anim>
                                    <p:anim calcmode="lin" valueType="num">
                                      <p:cBhvr additive="base">
                                        <p:cTn id="8" dur="1000" fill="hold"/>
                                        <p:tgtEl>
                                          <p:spTgt spid="152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nodeType="clickEffect">
                                  <p:stCondLst>
                                    <p:cond delay="0"/>
                                  </p:stCondLst>
                                  <p:childTnLst>
                                    <p:set>
                                      <p:cBhvr>
                                        <p:cTn id="12" dur="1" fill="hold">
                                          <p:stCondLst>
                                            <p:cond delay="0"/>
                                          </p:stCondLst>
                                        </p:cTn>
                                        <p:tgtEl>
                                          <p:spTgt spid="152579">
                                            <p:txEl>
                                              <p:pRg st="0" end="0"/>
                                            </p:txEl>
                                          </p:spTgt>
                                        </p:tgtEl>
                                        <p:attrNameLst>
                                          <p:attrName>style.visibility</p:attrName>
                                        </p:attrNameLst>
                                      </p:cBhvr>
                                      <p:to>
                                        <p:strVal val="visible"/>
                                      </p:to>
                                    </p:set>
                                    <p:animEffect transition="in" filter="fade">
                                      <p:cBhvr>
                                        <p:cTn id="13" dur="770" decel="100000"/>
                                        <p:tgtEl>
                                          <p:spTgt spid="152579">
                                            <p:txEl>
                                              <p:pRg st="0" end="0"/>
                                            </p:txEl>
                                          </p:spTgt>
                                        </p:tgtEl>
                                      </p:cBhvr>
                                    </p:animEffect>
                                    <p:animScale>
                                      <p:cBhvr>
                                        <p:cTn id="14" dur="770" decel="100000"/>
                                        <p:tgtEl>
                                          <p:spTgt spid="152579">
                                            <p:txEl>
                                              <p:pRg st="0" end="0"/>
                                            </p:txEl>
                                          </p:spTgt>
                                        </p:tgtEl>
                                      </p:cBhvr>
                                      <p:from x="10000" y="10000"/>
                                      <p:to x="200000" y="450000"/>
                                    </p:animScale>
                                    <p:animScale>
                                      <p:cBhvr>
                                        <p:cTn id="15" dur="1230" accel="100000" fill="hold">
                                          <p:stCondLst>
                                            <p:cond delay="770"/>
                                          </p:stCondLst>
                                        </p:cTn>
                                        <p:tgtEl>
                                          <p:spTgt spid="152579">
                                            <p:txEl>
                                              <p:pRg st="0" end="0"/>
                                            </p:txEl>
                                          </p:spTgt>
                                        </p:tgtEl>
                                      </p:cBhvr>
                                      <p:from x="200000" y="450000"/>
                                      <p:to x="100000" y="100000"/>
                                    </p:animScale>
                                    <p:set>
                                      <p:cBhvr>
                                        <p:cTn id="16" dur="770" fill="hold"/>
                                        <p:tgtEl>
                                          <p:spTgt spid="152579">
                                            <p:txEl>
                                              <p:pRg st="0" end="0"/>
                                            </p:txEl>
                                          </p:spTgt>
                                        </p:tgtEl>
                                        <p:attrNameLst>
                                          <p:attrName>ppt_x</p:attrName>
                                        </p:attrNameLst>
                                      </p:cBhvr>
                                      <p:to>
                                        <p:strVal val="(0.5)"/>
                                      </p:to>
                                    </p:set>
                                    <p:anim from="(0.5)" to="(#ppt_x)" calcmode="lin" valueType="num">
                                      <p:cBhvr>
                                        <p:cTn id="17" dur="1230" accel="100000" fill="hold">
                                          <p:stCondLst>
                                            <p:cond delay="770"/>
                                          </p:stCondLst>
                                        </p:cTn>
                                        <p:tgtEl>
                                          <p:spTgt spid="152579">
                                            <p:txEl>
                                              <p:pRg st="0" end="0"/>
                                            </p:txEl>
                                          </p:spTgt>
                                        </p:tgtEl>
                                        <p:attrNameLst>
                                          <p:attrName>ppt_x</p:attrName>
                                        </p:attrNameLst>
                                      </p:cBhvr>
                                    </p:anim>
                                    <p:set>
                                      <p:cBhvr>
                                        <p:cTn id="18" dur="770" fill="hold"/>
                                        <p:tgtEl>
                                          <p:spTgt spid="152579">
                                            <p:txEl>
                                              <p:pRg st="0" end="0"/>
                                            </p:txEl>
                                          </p:spTgt>
                                        </p:tgtEl>
                                        <p:attrNameLst>
                                          <p:attrName>ppt_y</p:attrName>
                                        </p:attrNameLst>
                                      </p:cBhvr>
                                      <p:to>
                                        <p:strVal val="(#ppt_y+0.4)"/>
                                      </p:to>
                                    </p:set>
                                    <p:anim from="(#ppt_y+0.4)" to="(#ppt_y)" calcmode="lin" valueType="num">
                                      <p:cBhvr>
                                        <p:cTn id="19" dur="1230" accel="100000" fill="hold">
                                          <p:stCondLst>
                                            <p:cond delay="770"/>
                                          </p:stCondLst>
                                        </p:cTn>
                                        <p:tgtEl>
                                          <p:spTgt spid="152579">
                                            <p:txEl>
                                              <p:pRg st="0" end="0"/>
                                            </p:txEl>
                                          </p:spTgt>
                                        </p:tgtEl>
                                        <p:attrNameLst>
                                          <p:attrName>ppt_y</p:attrName>
                                        </p:attrNameLst>
                                      </p:cBhvr>
                                    </p:anim>
                                  </p:childTnLst>
                                </p:cTn>
                              </p:par>
                              <p:par>
                                <p:cTn id="20" presetID="51" presetClass="entr" presetSubtype="0" fill="hold" nodeType="withEffect">
                                  <p:stCondLst>
                                    <p:cond delay="0"/>
                                  </p:stCondLst>
                                  <p:childTnLst>
                                    <p:set>
                                      <p:cBhvr>
                                        <p:cTn id="21" dur="1" fill="hold">
                                          <p:stCondLst>
                                            <p:cond delay="0"/>
                                          </p:stCondLst>
                                        </p:cTn>
                                        <p:tgtEl>
                                          <p:spTgt spid="152579">
                                            <p:txEl>
                                              <p:pRg st="1" end="1"/>
                                            </p:txEl>
                                          </p:spTgt>
                                        </p:tgtEl>
                                        <p:attrNameLst>
                                          <p:attrName>style.visibility</p:attrName>
                                        </p:attrNameLst>
                                      </p:cBhvr>
                                      <p:to>
                                        <p:strVal val="visible"/>
                                      </p:to>
                                    </p:set>
                                    <p:animEffect transition="in" filter="fade">
                                      <p:cBhvr>
                                        <p:cTn id="22" dur="770" decel="100000"/>
                                        <p:tgtEl>
                                          <p:spTgt spid="152579">
                                            <p:txEl>
                                              <p:pRg st="1" end="1"/>
                                            </p:txEl>
                                          </p:spTgt>
                                        </p:tgtEl>
                                      </p:cBhvr>
                                    </p:animEffect>
                                    <p:animScale>
                                      <p:cBhvr>
                                        <p:cTn id="23" dur="770" decel="100000"/>
                                        <p:tgtEl>
                                          <p:spTgt spid="152579">
                                            <p:txEl>
                                              <p:pRg st="1" end="1"/>
                                            </p:txEl>
                                          </p:spTgt>
                                        </p:tgtEl>
                                      </p:cBhvr>
                                      <p:from x="10000" y="10000"/>
                                      <p:to x="200000" y="450000"/>
                                    </p:animScale>
                                    <p:animScale>
                                      <p:cBhvr>
                                        <p:cTn id="24" dur="1230" accel="100000" fill="hold">
                                          <p:stCondLst>
                                            <p:cond delay="770"/>
                                          </p:stCondLst>
                                        </p:cTn>
                                        <p:tgtEl>
                                          <p:spTgt spid="152579">
                                            <p:txEl>
                                              <p:pRg st="1" end="1"/>
                                            </p:txEl>
                                          </p:spTgt>
                                        </p:tgtEl>
                                      </p:cBhvr>
                                      <p:from x="200000" y="450000"/>
                                      <p:to x="100000" y="100000"/>
                                    </p:animScale>
                                    <p:set>
                                      <p:cBhvr>
                                        <p:cTn id="25" dur="770" fill="hold"/>
                                        <p:tgtEl>
                                          <p:spTgt spid="152579">
                                            <p:txEl>
                                              <p:pRg st="1" end="1"/>
                                            </p:txEl>
                                          </p:spTgt>
                                        </p:tgtEl>
                                        <p:attrNameLst>
                                          <p:attrName>ppt_x</p:attrName>
                                        </p:attrNameLst>
                                      </p:cBhvr>
                                      <p:to>
                                        <p:strVal val="(0.5)"/>
                                      </p:to>
                                    </p:set>
                                    <p:anim from="(0.5)" to="(#ppt_x)" calcmode="lin" valueType="num">
                                      <p:cBhvr>
                                        <p:cTn id="26" dur="1230" accel="100000" fill="hold">
                                          <p:stCondLst>
                                            <p:cond delay="770"/>
                                          </p:stCondLst>
                                        </p:cTn>
                                        <p:tgtEl>
                                          <p:spTgt spid="152579">
                                            <p:txEl>
                                              <p:pRg st="1" end="1"/>
                                            </p:txEl>
                                          </p:spTgt>
                                        </p:tgtEl>
                                        <p:attrNameLst>
                                          <p:attrName>ppt_x</p:attrName>
                                        </p:attrNameLst>
                                      </p:cBhvr>
                                    </p:anim>
                                    <p:set>
                                      <p:cBhvr>
                                        <p:cTn id="27" dur="770" fill="hold"/>
                                        <p:tgtEl>
                                          <p:spTgt spid="152579">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152579">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146" name="عنوان 1"/>
          <p:cNvSpPr>
            <a:spLocks noGrp="1"/>
          </p:cNvSpPr>
          <p:nvPr>
            <p:ph type="title"/>
          </p:nvPr>
        </p:nvSpPr>
        <p:spPr/>
        <p:txBody>
          <a:bodyPr/>
          <a:lstStyle/>
          <a:p>
            <a:pPr eaLnBrk="1" hangingPunct="1"/>
            <a:r>
              <a:rPr lang="ar-IQ" b="1" smtClean="0"/>
              <a:t>عناصر مشكلة النقل </a:t>
            </a:r>
          </a:p>
        </p:txBody>
      </p:sp>
      <p:sp>
        <p:nvSpPr>
          <p:cNvPr id="3" name="عنصر نائب للمحتوى 2"/>
          <p:cNvSpPr>
            <a:spLocks noGrp="1"/>
          </p:cNvSpPr>
          <p:nvPr>
            <p:ph idx="1"/>
          </p:nvPr>
        </p:nvSpPr>
        <p:spPr/>
        <p:txBody>
          <a:bodyPr/>
          <a:lstStyle/>
          <a:p>
            <a:pPr eaLnBrk="1" hangingPunct="1"/>
            <a:r>
              <a:rPr lang="ar-SA" b="1" smtClean="0"/>
              <a:t>لتطبيق هذا الأسلوب في حل المشاكل الإدارية لابد من توافر العناصر التالية :-</a:t>
            </a:r>
            <a:endParaRPr lang="en-US" smtClean="0">
              <a:cs typeface="Arial" pitchFamily="34" charset="0"/>
            </a:endParaRPr>
          </a:p>
          <a:p>
            <a:pPr eaLnBrk="1" hangingPunct="1"/>
            <a:r>
              <a:rPr lang="ar-SA" b="1" smtClean="0"/>
              <a:t> 1- مواقع توزيع .[ مصانع , مستودعات ]</a:t>
            </a:r>
            <a:endParaRPr lang="en-US" smtClean="0">
              <a:cs typeface="Arial" pitchFamily="34" charset="0"/>
            </a:endParaRPr>
          </a:p>
          <a:p>
            <a:pPr eaLnBrk="1" hangingPunct="1"/>
            <a:r>
              <a:rPr lang="ar-SA" b="1" smtClean="0"/>
              <a:t>2- مواقع طلب .[ مراكز تجارية , زبائن محددة مواقعهم ] </a:t>
            </a:r>
            <a:endParaRPr lang="en-US" smtClean="0">
              <a:cs typeface="Arial" pitchFamily="34" charset="0"/>
            </a:endParaRPr>
          </a:p>
          <a:p>
            <a:pPr eaLnBrk="1" hangingPunct="1"/>
            <a:r>
              <a:rPr lang="ar-SA" b="1" smtClean="0"/>
              <a:t>3- تكلفة نقل محددة .</a:t>
            </a:r>
            <a:endParaRPr lang="en-US" smtClean="0">
              <a:cs typeface="Arial" pitchFamily="34" charset="0"/>
            </a:endParaRPr>
          </a:p>
          <a:p>
            <a:pPr eaLnBrk="1" hangingPunct="1"/>
            <a:r>
              <a:rPr lang="ar-SA" b="1" smtClean="0"/>
              <a:t>4- كمية العرض = كمية الطلب .   </a:t>
            </a:r>
            <a:endParaRPr lang="ar-IQ" smtClean="0"/>
          </a:p>
        </p:txBody>
      </p:sp>
      <p:sp>
        <p:nvSpPr>
          <p:cNvPr id="4" name="عنصر نائب لرقم الشريحة 3"/>
          <p:cNvSpPr>
            <a:spLocks noGrp="1"/>
          </p:cNvSpPr>
          <p:nvPr>
            <p:ph type="sldNum" sz="quarter" idx="12"/>
          </p:nvPr>
        </p:nvSpPr>
        <p:spPr/>
        <p:txBody>
          <a:bodyPr/>
          <a:lstStyle/>
          <a:p>
            <a:pPr>
              <a:defRPr/>
            </a:pPr>
            <a:fld id="{14A65B5E-B1EE-4B29-A276-59EFA53EA1E5}" type="slidenum">
              <a:rPr lang="ar-IQ" smtClean="0"/>
              <a:pPr>
                <a:defRPr/>
              </a:pPr>
              <a:t>3</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0000"/>
                </a:solidFill>
              </a:rPr>
              <a:t>جاسم عبيد جاسم \قسم أنظمة الحاسبات\قاعة  واحد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iterate type="lt">
                                    <p:tmPct val="10000"/>
                                  </p:iterate>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iterate type="lt">
                                    <p:tmPct val="10000"/>
                                  </p:iterate>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30000">
              <a:srgbClr val="66008F"/>
            </a:gs>
            <a:gs pos="64999">
              <a:srgbClr val="BA0066"/>
            </a:gs>
            <a:gs pos="89999">
              <a:srgbClr val="FF0000"/>
            </a:gs>
            <a:gs pos="100000">
              <a:srgbClr val="FF8200"/>
            </a:gs>
          </a:gsLst>
          <a:lin ang="5400000"/>
        </a:gradFill>
        <a:effectLst/>
      </p:bgPr>
    </p:bg>
    <p:spTree>
      <p:nvGrpSpPr>
        <p:cNvPr id="1" name=""/>
        <p:cNvGrpSpPr/>
        <p:nvPr/>
      </p:nvGrpSpPr>
      <p:grpSpPr>
        <a:xfrm>
          <a:off x="0" y="0"/>
          <a:ext cx="0" cy="0"/>
          <a:chOff x="0" y="0"/>
          <a:chExt cx="0" cy="0"/>
        </a:xfrm>
      </p:grpSpPr>
      <p:sp>
        <p:nvSpPr>
          <p:cNvPr id="5122" name="عنوان 1"/>
          <p:cNvSpPr>
            <a:spLocks noGrp="1"/>
          </p:cNvSpPr>
          <p:nvPr>
            <p:ph type="title"/>
          </p:nvPr>
        </p:nvSpPr>
        <p:spPr/>
        <p:txBody>
          <a:bodyPr/>
          <a:lstStyle/>
          <a:p>
            <a:pPr eaLnBrk="1" hangingPunct="1">
              <a:defRPr/>
            </a:pPr>
            <a:r>
              <a:rPr lang="ar-IQ" sz="5400" b="1" dirty="0" smtClean="0">
                <a:solidFill>
                  <a:schemeClr val="accent6">
                    <a:lumMod val="20000"/>
                    <a:lumOff val="80000"/>
                  </a:schemeClr>
                </a:solidFill>
              </a:rPr>
              <a:t>خوارزمية النقل</a:t>
            </a:r>
          </a:p>
        </p:txBody>
      </p:sp>
      <p:sp>
        <p:nvSpPr>
          <p:cNvPr id="5123" name="عنصر نائب للمحتوى 2"/>
          <p:cNvSpPr>
            <a:spLocks noGrp="1"/>
          </p:cNvSpPr>
          <p:nvPr>
            <p:ph idx="1"/>
          </p:nvPr>
        </p:nvSpPr>
        <p:spPr/>
        <p:txBody>
          <a:bodyPr/>
          <a:lstStyle/>
          <a:p>
            <a:pPr eaLnBrk="1" hangingPunct="1">
              <a:buFont typeface="Arial" pitchFamily="34" charset="0"/>
              <a:buNone/>
              <a:defRPr/>
            </a:pPr>
            <a:r>
              <a:rPr lang="ar-IQ" dirty="0" smtClean="0">
                <a:solidFill>
                  <a:schemeClr val="accent6">
                    <a:lumMod val="20000"/>
                    <a:lumOff val="80000"/>
                  </a:schemeClr>
                </a:solidFill>
              </a:rPr>
              <a:t>تستخدم طريقة حل هذه المشكلة خوارزمية النقل التالية :</a:t>
            </a:r>
          </a:p>
          <a:p>
            <a:pPr eaLnBrk="1" hangingPunct="1">
              <a:buFont typeface="Arial" pitchFamily="34" charset="0"/>
              <a:buNone/>
              <a:defRPr/>
            </a:pPr>
            <a:r>
              <a:rPr lang="ar-IQ" dirty="0" smtClean="0">
                <a:solidFill>
                  <a:schemeClr val="accent6">
                    <a:lumMod val="20000"/>
                    <a:lumOff val="80000"/>
                  </a:schemeClr>
                </a:solidFill>
              </a:rPr>
              <a:t>1. أيحاد الحل المبدئي الممكن .</a:t>
            </a:r>
          </a:p>
          <a:p>
            <a:pPr eaLnBrk="1" hangingPunct="1">
              <a:buFont typeface="Arial" pitchFamily="34" charset="0"/>
              <a:buNone/>
              <a:defRPr/>
            </a:pPr>
            <a:r>
              <a:rPr lang="ar-IQ" dirty="0" smtClean="0">
                <a:solidFill>
                  <a:schemeClr val="accent6">
                    <a:lumMod val="20000"/>
                    <a:lumOff val="80000"/>
                  </a:schemeClr>
                </a:solidFill>
              </a:rPr>
              <a:t>2. أخبار الحل المبدئي لمعرفة فيما أذا كان ممكنا .</a:t>
            </a:r>
          </a:p>
          <a:p>
            <a:pPr eaLnBrk="1" hangingPunct="1">
              <a:buFont typeface="Arial" pitchFamily="34" charset="0"/>
              <a:buNone/>
              <a:defRPr/>
            </a:pPr>
            <a:r>
              <a:rPr lang="ar-IQ" dirty="0" smtClean="0">
                <a:solidFill>
                  <a:schemeClr val="accent6">
                    <a:lumMod val="20000"/>
                    <a:lumOff val="80000"/>
                  </a:schemeClr>
                </a:solidFill>
              </a:rPr>
              <a:t>3. أذا لم يكن هذا ممكناً نعدل الحل (نكرر الخطوات) .</a:t>
            </a:r>
          </a:p>
          <a:p>
            <a:pPr eaLnBrk="1" hangingPunct="1">
              <a:buFont typeface="Arial" pitchFamily="34" charset="0"/>
              <a:buNone/>
              <a:defRPr/>
            </a:pPr>
            <a:endParaRPr lang="ar-IQ" dirty="0" smtClean="0">
              <a:solidFill>
                <a:schemeClr val="accent6">
                  <a:lumMod val="20000"/>
                  <a:lumOff val="80000"/>
                </a:schemeClr>
              </a:solidFill>
            </a:endParaRPr>
          </a:p>
          <a:p>
            <a:pPr eaLnBrk="1" hangingPunct="1">
              <a:buFont typeface="Arial" pitchFamily="34" charset="0"/>
              <a:buNone/>
              <a:defRPr/>
            </a:pPr>
            <a:r>
              <a:rPr lang="ar-IQ" sz="4800" b="1" dirty="0" smtClean="0">
                <a:solidFill>
                  <a:srgbClr val="FFFF00"/>
                </a:solidFill>
              </a:rPr>
              <a:t>* </a:t>
            </a:r>
            <a:r>
              <a:rPr lang="ar-IQ" sz="4000" b="1" dirty="0" smtClean="0">
                <a:solidFill>
                  <a:srgbClr val="FFFF00"/>
                </a:solidFill>
              </a:rPr>
              <a:t>أذا لم نتوصل إلى الحل الأمثل نقوم بتكرار الخطوتان (3,2) لحين التوصل إلى الحل الأمثل.</a:t>
            </a:r>
            <a:endParaRPr lang="ar-IQ" b="1" dirty="0" smtClean="0">
              <a:solidFill>
                <a:srgbClr val="FFFF00"/>
              </a:solidFill>
            </a:endParaRPr>
          </a:p>
        </p:txBody>
      </p:sp>
      <p:sp>
        <p:nvSpPr>
          <p:cNvPr id="4" name="عنصر نائب لرقم الشريحة 3"/>
          <p:cNvSpPr>
            <a:spLocks noGrp="1"/>
          </p:cNvSpPr>
          <p:nvPr>
            <p:ph type="sldNum" sz="quarter" idx="12"/>
          </p:nvPr>
        </p:nvSpPr>
        <p:spPr/>
        <p:txBody>
          <a:bodyPr/>
          <a:lstStyle/>
          <a:p>
            <a:pPr>
              <a:defRPr/>
            </a:pPr>
            <a:fld id="{4E9E12F9-C5CC-4CFA-B40D-EE208F723B86}" type="slidenum">
              <a:rPr lang="ar-IQ" smtClean="0"/>
              <a:pPr>
                <a:defRPr/>
              </a:pPr>
              <a:t>4</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solidFill>
              </a:rPr>
              <a:t>جاسم عبيد جاسم \قسم أنظمة الحاسبات\قاعة  واحد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51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 calcmode="lin" valueType="num">
                                      <p:cBhvr>
                                        <p:cTn id="14" dur="1000" fill="hold"/>
                                        <p:tgtEl>
                                          <p:spTgt spid="51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1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 calcmode="lin" valueType="num">
                                      <p:cBhvr>
                                        <p:cTn id="21" dur="1000" fill="hold"/>
                                        <p:tgtEl>
                                          <p:spTgt spid="51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 calcmode="lin" valueType="num">
                                      <p:cBhvr>
                                        <p:cTn id="28" dur="1000" fill="hold"/>
                                        <p:tgtEl>
                                          <p:spTgt spid="51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12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 calcmode="lin" valueType="num">
                                      <p:cBhvr additive="base">
                                        <p:cTn id="35"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00"/>
            </a:gs>
            <a:gs pos="20000">
              <a:srgbClr val="000040"/>
            </a:gs>
            <a:gs pos="50000">
              <a:srgbClr val="400040"/>
            </a:gs>
            <a:gs pos="75000">
              <a:srgbClr val="8F0040"/>
            </a:gs>
            <a:gs pos="89999">
              <a:srgbClr val="F27300"/>
            </a:gs>
            <a:gs pos="100000">
              <a:srgbClr val="FFBF00"/>
            </a:gs>
          </a:gsLst>
          <a:lin ang="16200000"/>
        </a:gradFill>
        <a:effectLst/>
      </p:bgPr>
    </p:bg>
    <p:spTree>
      <p:nvGrpSpPr>
        <p:cNvPr id="1" name=""/>
        <p:cNvGrpSpPr/>
        <p:nvPr/>
      </p:nvGrpSpPr>
      <p:grpSpPr>
        <a:xfrm>
          <a:off x="0" y="0"/>
          <a:ext cx="0" cy="0"/>
          <a:chOff x="0" y="0"/>
          <a:chExt cx="0" cy="0"/>
        </a:xfrm>
      </p:grpSpPr>
      <p:sp>
        <p:nvSpPr>
          <p:cNvPr id="8194" name="عنوان 1"/>
          <p:cNvSpPr>
            <a:spLocks noGrp="1"/>
          </p:cNvSpPr>
          <p:nvPr>
            <p:ph type="title"/>
          </p:nvPr>
        </p:nvSpPr>
        <p:spPr>
          <a:ln>
            <a:solidFill>
              <a:schemeClr val="bg1"/>
            </a:solidFill>
          </a:ln>
        </p:spPr>
        <p:txBody>
          <a:bodyPr/>
          <a:lstStyle/>
          <a:p>
            <a:pPr eaLnBrk="1" hangingPunct="1"/>
            <a:r>
              <a:rPr lang="ar-IQ" b="1" smtClean="0"/>
              <a:t>شروط مسألة النقل</a:t>
            </a:r>
          </a:p>
        </p:txBody>
      </p:sp>
      <p:sp>
        <p:nvSpPr>
          <p:cNvPr id="6147" name="عنصر نائب للمحتوى 2"/>
          <p:cNvSpPr>
            <a:spLocks noGrp="1"/>
          </p:cNvSpPr>
          <p:nvPr>
            <p:ph idx="1"/>
          </p:nvPr>
        </p:nvSpPr>
        <p:spPr/>
        <p:txBody>
          <a:bodyPr/>
          <a:lstStyle/>
          <a:p>
            <a:pPr eaLnBrk="1" hangingPunct="1">
              <a:buFont typeface="Arial" pitchFamily="34" charset="0"/>
              <a:buNone/>
            </a:pPr>
            <a:endParaRPr lang="ar-IQ" smtClean="0"/>
          </a:p>
          <a:p>
            <a:pPr eaLnBrk="1" hangingPunct="1">
              <a:buFont typeface="Arial" pitchFamily="34" charset="0"/>
              <a:buNone/>
            </a:pPr>
            <a:r>
              <a:rPr lang="ar-IQ" smtClean="0">
                <a:solidFill>
                  <a:srgbClr val="FFFF00"/>
                </a:solidFill>
              </a:rPr>
              <a:t>1. أن إجمالي الكميات المنتجة بمركز الإنتاج تساوي أجمالي الكميات المطلوبة لمراكز التوزيع .</a:t>
            </a:r>
          </a:p>
          <a:p>
            <a:pPr eaLnBrk="1" hangingPunct="1">
              <a:buFont typeface="Arial" pitchFamily="34" charset="0"/>
              <a:buNone/>
            </a:pPr>
            <a:endParaRPr lang="ar-IQ" smtClean="0">
              <a:solidFill>
                <a:srgbClr val="FFFF00"/>
              </a:solidFill>
            </a:endParaRPr>
          </a:p>
          <a:p>
            <a:pPr eaLnBrk="1" hangingPunct="1">
              <a:buFont typeface="Arial" pitchFamily="34" charset="0"/>
              <a:buNone/>
            </a:pPr>
            <a:r>
              <a:rPr lang="ar-IQ" smtClean="0">
                <a:solidFill>
                  <a:srgbClr val="FFFF00"/>
                </a:solidFill>
              </a:rPr>
              <a:t>2. أن يكون معامل كل متغير في  قيود البرمجة الخطية أما (صفراً) آو (واحداً) .</a:t>
            </a:r>
          </a:p>
        </p:txBody>
      </p:sp>
      <p:sp>
        <p:nvSpPr>
          <p:cNvPr id="4" name="عنصر نائب لرقم الشريحة 3"/>
          <p:cNvSpPr>
            <a:spLocks noGrp="1"/>
          </p:cNvSpPr>
          <p:nvPr>
            <p:ph type="sldNum" sz="quarter" idx="12"/>
          </p:nvPr>
        </p:nvSpPr>
        <p:spPr/>
        <p:txBody>
          <a:bodyPr/>
          <a:lstStyle/>
          <a:p>
            <a:pPr>
              <a:defRPr/>
            </a:pPr>
            <a:fld id="{5DBC2923-5797-4163-ACEF-8273F1B3117B}" type="slidenum">
              <a:rPr lang="ar-IQ" smtClean="0"/>
              <a:pPr>
                <a:defRPr/>
              </a:pPr>
              <a:t>5</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bg1"/>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slide(fromBottom)">
                                      <p:cBhvr>
                                        <p:cTn id="7" dur="2000"/>
                                        <p:tgtEl>
                                          <p:spTgt spid="6147">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6147">
                                            <p:txEl>
                                              <p:pRg st="3" end="3"/>
                                            </p:txEl>
                                          </p:spTgt>
                                        </p:tgtEl>
                                        <p:attrNameLst>
                                          <p:attrName>style.visibility</p:attrName>
                                        </p:attrNameLst>
                                      </p:cBhvr>
                                      <p:to>
                                        <p:strVal val="visible"/>
                                      </p:to>
                                    </p:set>
                                    <p:animEffect transition="in" filter="slide(fromBottom)">
                                      <p:cBhvr>
                                        <p:cTn id="10" dur="20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a:gradFill>
        <a:effectLst/>
      </p:bgPr>
    </p:bg>
    <p:spTree>
      <p:nvGrpSpPr>
        <p:cNvPr id="1" name=""/>
        <p:cNvGrpSpPr/>
        <p:nvPr/>
      </p:nvGrpSpPr>
      <p:grpSpPr>
        <a:xfrm>
          <a:off x="0" y="0"/>
          <a:ext cx="0" cy="0"/>
          <a:chOff x="0" y="0"/>
          <a:chExt cx="0" cy="0"/>
        </a:xfrm>
      </p:grpSpPr>
      <p:sp>
        <p:nvSpPr>
          <p:cNvPr id="9218" name="عنوان 1"/>
          <p:cNvSpPr>
            <a:spLocks noGrp="1"/>
          </p:cNvSpPr>
          <p:nvPr>
            <p:ph type="title"/>
          </p:nvPr>
        </p:nvSpPr>
        <p:spPr>
          <a:ln>
            <a:solidFill>
              <a:schemeClr val="bg1"/>
            </a:solidFill>
          </a:ln>
        </p:spPr>
        <p:txBody>
          <a:bodyPr/>
          <a:lstStyle/>
          <a:p>
            <a:pPr eaLnBrk="1" hangingPunct="1"/>
            <a:r>
              <a:rPr lang="ar-SA" sz="4800" b="1" smtClean="0">
                <a:solidFill>
                  <a:srgbClr val="FFFF00"/>
                </a:solidFill>
              </a:rPr>
              <a:t>حل مسائل النقل</a:t>
            </a:r>
            <a:endParaRPr lang="en-US" sz="4800" smtClean="0">
              <a:solidFill>
                <a:srgbClr val="FFFF00"/>
              </a:solidFill>
              <a:cs typeface="Times New Roman" pitchFamily="18" charset="0"/>
            </a:endParaRPr>
          </a:p>
        </p:txBody>
      </p:sp>
      <p:sp>
        <p:nvSpPr>
          <p:cNvPr id="7171" name="عنصر نائب للمحتوى 2"/>
          <p:cNvSpPr>
            <a:spLocks noGrp="1"/>
          </p:cNvSpPr>
          <p:nvPr>
            <p:ph idx="1"/>
          </p:nvPr>
        </p:nvSpPr>
        <p:spPr/>
        <p:txBody>
          <a:bodyPr/>
          <a:lstStyle/>
          <a:p>
            <a:pPr lvl="1" eaLnBrk="1" hangingPunct="1">
              <a:buFont typeface="Arial" pitchFamily="34" charset="0"/>
              <a:buNone/>
            </a:pPr>
            <a:r>
              <a:rPr lang="ar-IQ" sz="3200" b="1" smtClean="0">
                <a:solidFill>
                  <a:schemeClr val="bg2"/>
                </a:solidFill>
              </a:rPr>
              <a:t>1. </a:t>
            </a:r>
            <a:r>
              <a:rPr lang="ar-SA" sz="3200" b="1" smtClean="0">
                <a:solidFill>
                  <a:schemeClr val="bg2"/>
                </a:solidFill>
              </a:rPr>
              <a:t>إذا كان الطلب مساو للعرض فان عملية النقل تسمى عملية متوازنة وإذا زاد الطلب عن العرض ( سأحتاج لصف جديد ويسمى عجزا ) أو إذا زاد العرض عن الطلب عن العرض ( سأحتاج لعمود جديد ويسمى مخزون ) تسمى عملية غير متوازنة </a:t>
            </a:r>
            <a:endParaRPr lang="en-US" sz="1600" b="1" smtClean="0">
              <a:solidFill>
                <a:schemeClr val="bg2"/>
              </a:solidFill>
              <a:cs typeface="Arial" pitchFamily="34" charset="0"/>
            </a:endParaRPr>
          </a:p>
          <a:p>
            <a:pPr lvl="1" eaLnBrk="1" hangingPunct="1">
              <a:buFont typeface="Arial" pitchFamily="34" charset="0"/>
              <a:buNone/>
            </a:pPr>
            <a:r>
              <a:rPr lang="ar-IQ" sz="3200" b="1" smtClean="0">
                <a:solidFill>
                  <a:schemeClr val="bg2"/>
                </a:solidFill>
              </a:rPr>
              <a:t>2. </a:t>
            </a:r>
            <a:r>
              <a:rPr lang="ar-SA" sz="3200" b="1" smtClean="0">
                <a:solidFill>
                  <a:schemeClr val="bg2"/>
                </a:solidFill>
              </a:rPr>
              <a:t>يتم أيجاد الحل الأمثل على خطوتين الأولى أيجاد الحل الابتدائي والثانية أيجاد الحل الأمثل ( غير مقررة )</a:t>
            </a:r>
            <a:endParaRPr lang="en-US" sz="1600" smtClean="0">
              <a:solidFill>
                <a:schemeClr val="bg2"/>
              </a:solidFill>
              <a:cs typeface="Arial" pitchFamily="34" charset="0"/>
            </a:endParaRPr>
          </a:p>
          <a:p>
            <a:pPr eaLnBrk="1" hangingPunct="1">
              <a:buFont typeface="Arial" pitchFamily="34" charset="0"/>
              <a:buNone/>
            </a:pPr>
            <a:endParaRPr lang="ar-IQ" smtClean="0"/>
          </a:p>
        </p:txBody>
      </p:sp>
      <p:sp>
        <p:nvSpPr>
          <p:cNvPr id="4" name="عنصر نائب لرقم الشريحة 3"/>
          <p:cNvSpPr>
            <a:spLocks noGrp="1"/>
          </p:cNvSpPr>
          <p:nvPr>
            <p:ph type="sldNum" sz="quarter" idx="12"/>
          </p:nvPr>
        </p:nvSpPr>
        <p:spPr/>
        <p:txBody>
          <a:bodyPr/>
          <a:lstStyle/>
          <a:p>
            <a:pPr>
              <a:defRPr/>
            </a:pPr>
            <a:fld id="{009FAF29-6B38-4AD7-AE5E-1CE67F6208EB}" type="slidenum">
              <a:rPr lang="ar-IQ" smtClean="0"/>
              <a:pPr>
                <a:defRPr/>
              </a:pPr>
              <a:t>6</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FF00"/>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99"/>
            </a:gs>
            <a:gs pos="25000">
              <a:srgbClr val="FF6633"/>
            </a:gs>
            <a:gs pos="50000">
              <a:srgbClr val="FFFF00"/>
            </a:gs>
            <a:gs pos="75000">
              <a:srgbClr val="01A78F"/>
            </a:gs>
            <a:gs pos="100000">
              <a:srgbClr val="3366FF"/>
            </a:gs>
          </a:gsLst>
          <a:lin ang="16200000"/>
        </a:gradFill>
        <a:effectLst/>
      </p:bgPr>
    </p:bg>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pPr eaLnBrk="1" hangingPunct="1"/>
            <a:r>
              <a:rPr lang="ar-IQ" sz="5400" b="1" smtClean="0">
                <a:solidFill>
                  <a:srgbClr val="FF0000"/>
                </a:solidFill>
              </a:rPr>
              <a:t>طرق حل مسائل النقل</a:t>
            </a:r>
          </a:p>
        </p:txBody>
      </p:sp>
      <p:sp>
        <p:nvSpPr>
          <p:cNvPr id="8195" name="عنصر نائب للمحتوى 2"/>
          <p:cNvSpPr>
            <a:spLocks noGrp="1"/>
          </p:cNvSpPr>
          <p:nvPr>
            <p:ph idx="1"/>
          </p:nvPr>
        </p:nvSpPr>
        <p:spPr/>
        <p:txBody>
          <a:bodyPr/>
          <a:lstStyle/>
          <a:p>
            <a:pPr eaLnBrk="1" hangingPunct="1">
              <a:buFont typeface="Arial" pitchFamily="34" charset="0"/>
              <a:buNone/>
              <a:defRPr/>
            </a:pPr>
            <a:r>
              <a:rPr lang="ar-IQ" b="1" dirty="0" smtClean="0">
                <a:solidFill>
                  <a:srgbClr val="002060"/>
                </a:solidFill>
              </a:rPr>
              <a:t>هناك ثلاث طرق متاحة لحل مسائل النقل :</a:t>
            </a:r>
          </a:p>
          <a:p>
            <a:pPr marL="514350" indent="-514350" eaLnBrk="1" hangingPunct="1">
              <a:buFont typeface="Arial" pitchFamily="34" charset="0"/>
              <a:buAutoNum type="arabicPeriod"/>
              <a:defRPr/>
            </a:pPr>
            <a:r>
              <a:rPr lang="ar-IQ" b="1" dirty="0" smtClean="0">
                <a:solidFill>
                  <a:srgbClr val="002060"/>
                </a:solidFill>
              </a:rPr>
              <a:t>طريقة الركن الشمالي الغربي .</a:t>
            </a:r>
          </a:p>
          <a:p>
            <a:pPr marL="514350" indent="-514350" eaLnBrk="1" hangingPunct="1">
              <a:buFont typeface="Arial" pitchFamily="34" charset="0"/>
              <a:buAutoNum type="arabicPeriod"/>
              <a:defRPr/>
            </a:pPr>
            <a:r>
              <a:rPr lang="ar-IQ" b="1" dirty="0" smtClean="0">
                <a:solidFill>
                  <a:srgbClr val="002060"/>
                </a:solidFill>
              </a:rPr>
              <a:t>طريقة اقل التكاليف .</a:t>
            </a:r>
          </a:p>
          <a:p>
            <a:pPr marL="514350" indent="-514350" eaLnBrk="1" hangingPunct="1">
              <a:buFont typeface="Arial" pitchFamily="34" charset="0"/>
              <a:buAutoNum type="arabicPeriod"/>
              <a:defRPr/>
            </a:pPr>
            <a:r>
              <a:rPr lang="ar-IQ" b="1" dirty="0" smtClean="0">
                <a:solidFill>
                  <a:srgbClr val="002060"/>
                </a:solidFill>
              </a:rPr>
              <a:t>طريقة فوجل .</a:t>
            </a:r>
          </a:p>
          <a:p>
            <a:pPr marL="514350" indent="-514350" eaLnBrk="1" hangingPunct="1">
              <a:buFont typeface="Arial" pitchFamily="34" charset="0"/>
              <a:buNone/>
              <a:defRPr/>
            </a:pPr>
            <a:endParaRPr lang="ar-IQ" b="1" dirty="0" smtClean="0">
              <a:solidFill>
                <a:srgbClr val="002060"/>
              </a:solidFill>
            </a:endParaRPr>
          </a:p>
          <a:p>
            <a:pPr marL="514350" indent="-514350" eaLnBrk="1" hangingPunct="1">
              <a:buFont typeface="Arial" pitchFamily="34" charset="0"/>
              <a:buNone/>
              <a:defRPr/>
            </a:pPr>
            <a:r>
              <a:rPr lang="ar-IQ" b="1" dirty="0" smtClean="0"/>
              <a:t>*وسوف نقوم بشرح كل طريقة مع الأمثلة التوضيحية . </a:t>
            </a:r>
          </a:p>
        </p:txBody>
      </p:sp>
      <p:sp>
        <p:nvSpPr>
          <p:cNvPr id="4" name="عنصر نائب لرقم الشريحة 3"/>
          <p:cNvSpPr>
            <a:spLocks noGrp="1"/>
          </p:cNvSpPr>
          <p:nvPr>
            <p:ph type="sldNum" sz="quarter" idx="12"/>
          </p:nvPr>
        </p:nvSpPr>
        <p:spPr/>
        <p:txBody>
          <a:bodyPr/>
          <a:lstStyle/>
          <a:p>
            <a:pPr>
              <a:defRPr/>
            </a:pPr>
            <a:fld id="{3B3E5D97-D429-4E36-AB81-C0BFD3A51333}" type="slidenum">
              <a:rPr lang="ar-IQ" smtClean="0"/>
              <a:pPr>
                <a:defRPr/>
              </a:pPr>
              <a:t>7</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strips(downLeft)">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strips(downLeft)">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strips(downLeft)">
                                      <p:cBhvr>
                                        <p:cTn id="17" dur="500"/>
                                        <p:tgtEl>
                                          <p:spTgt spid="8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 calcmode="lin" valueType="num">
                                      <p:cBhvr additive="base">
                                        <p:cTn id="22" dur="2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16200000"/>
        </a:gradFill>
        <a:effectLst/>
      </p:bgPr>
    </p:bg>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eaLnBrk="1" hangingPunct="1"/>
            <a:r>
              <a:rPr lang="ar-IQ" b="1" smtClean="0">
                <a:solidFill>
                  <a:srgbClr val="7030A0"/>
                </a:solidFill>
              </a:rPr>
              <a:t>طريقة الركن الشمالي الغربي</a:t>
            </a:r>
          </a:p>
        </p:txBody>
      </p:sp>
      <p:sp>
        <p:nvSpPr>
          <p:cNvPr id="9219" name="عنصر نائب للمحتوى 2"/>
          <p:cNvSpPr>
            <a:spLocks noGrp="1"/>
          </p:cNvSpPr>
          <p:nvPr>
            <p:ph idx="1"/>
          </p:nvPr>
        </p:nvSpPr>
        <p:spPr/>
        <p:txBody>
          <a:bodyPr/>
          <a:lstStyle/>
          <a:p>
            <a:pPr marL="342900" lvl="2" indent="-342900" eaLnBrk="1" hangingPunct="1">
              <a:buFont typeface="Arial" pitchFamily="34" charset="0"/>
              <a:buNone/>
            </a:pPr>
            <a:r>
              <a:rPr lang="ar-IQ" sz="3200" b="1" smtClean="0"/>
              <a:t>   </a:t>
            </a:r>
            <a:r>
              <a:rPr lang="ar-SA" sz="3200" b="1" smtClean="0"/>
              <a:t>طريقة الركن الشمالي</a:t>
            </a:r>
            <a:r>
              <a:rPr lang="ar-IQ" sz="3200" b="1" smtClean="0"/>
              <a:t> </a:t>
            </a:r>
            <a:r>
              <a:rPr lang="ar-SA" sz="3200" b="1" smtClean="0"/>
              <a:t> الغربي ( ويتم فيها البدء بتحقيق مطالب الركن الشمالي</a:t>
            </a:r>
            <a:r>
              <a:rPr lang="ar-IQ" sz="3200" b="1" smtClean="0"/>
              <a:t> </a:t>
            </a:r>
            <a:r>
              <a:rPr lang="ar-SA" sz="3200" b="1" smtClean="0"/>
              <a:t> الغربي </a:t>
            </a:r>
            <a:r>
              <a:rPr lang="ar-IQ" sz="3200" b="1" smtClean="0"/>
              <a:t> </a:t>
            </a:r>
            <a:r>
              <a:rPr lang="ar-SA" sz="3200" b="1" smtClean="0"/>
              <a:t>أولا ثم شطب الصف أو العمود الذي انتهت امدادته أو طلباته ثم بحث عن الركن الشمالي الغربي الجديد بعد الشطب وتستمر العملية حتى نهاية كل المطالب والإمدادات )</a:t>
            </a:r>
            <a:endParaRPr lang="ar-IQ" sz="3200" b="1" smtClean="0"/>
          </a:p>
          <a:p>
            <a:pPr marL="342900" lvl="2" indent="-342900" eaLnBrk="1" hangingPunct="1">
              <a:buFont typeface="Arial" pitchFamily="34" charset="0"/>
              <a:buNone/>
            </a:pPr>
            <a:endParaRPr lang="en-US" sz="1600" b="1" smtClean="0">
              <a:cs typeface="Arial" pitchFamily="34" charset="0"/>
            </a:endParaRPr>
          </a:p>
          <a:p>
            <a:pPr eaLnBrk="1" hangingPunct="1">
              <a:buFont typeface="Arial" pitchFamily="34" charset="0"/>
              <a:buNone/>
            </a:pPr>
            <a:endParaRPr lang="ar-IQ" smtClean="0"/>
          </a:p>
        </p:txBody>
      </p:sp>
      <p:sp>
        <p:nvSpPr>
          <p:cNvPr id="4" name="عنصر نائب لرقم الشريحة 3"/>
          <p:cNvSpPr>
            <a:spLocks noGrp="1"/>
          </p:cNvSpPr>
          <p:nvPr>
            <p:ph type="sldNum" sz="quarter" idx="12"/>
          </p:nvPr>
        </p:nvSpPr>
        <p:spPr/>
        <p:txBody>
          <a:bodyPr/>
          <a:lstStyle/>
          <a:p>
            <a:pPr>
              <a:defRPr/>
            </a:pPr>
            <a:fld id="{A21A4CDB-4375-4BBD-811C-F3805BEBEA06}" type="slidenum">
              <a:rPr lang="ar-IQ" smtClean="0"/>
              <a:pPr>
                <a:defRPr/>
              </a:pPr>
              <a:t>8</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chemeClr val="tx1"/>
                </a:solidFill>
              </a:rPr>
              <a:t>جاسم عبيد جاسم \قسم أنظمة الحاسبات\قاعة  واحد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Left)">
                                      <p:cBhvr>
                                        <p:cTn id="7" dur="2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1"/>
        </a:gradFill>
        <a:effectLst/>
      </p:bgPr>
    </p:bg>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pPr eaLnBrk="1" hangingPunct="1">
              <a:defRPr/>
            </a:pPr>
            <a:r>
              <a:rPr lang="ar-IQ" sz="5400" b="1" dirty="0" smtClean="0">
                <a:solidFill>
                  <a:schemeClr val="tx2">
                    <a:lumMod val="60000"/>
                    <a:lumOff val="40000"/>
                  </a:schemeClr>
                </a:solidFill>
              </a:rPr>
              <a:t>طريقة اقل التكاليف</a:t>
            </a:r>
          </a:p>
        </p:txBody>
      </p:sp>
      <p:sp>
        <p:nvSpPr>
          <p:cNvPr id="10243" name="عنصر نائب للمحتوى 2"/>
          <p:cNvSpPr>
            <a:spLocks noGrp="1"/>
          </p:cNvSpPr>
          <p:nvPr>
            <p:ph idx="1"/>
          </p:nvPr>
        </p:nvSpPr>
        <p:spPr/>
        <p:txBody>
          <a:bodyPr/>
          <a:lstStyle/>
          <a:p>
            <a:pPr marL="342900" lvl="2" indent="-342900" eaLnBrk="1" hangingPunct="1">
              <a:buFont typeface="Arial" pitchFamily="34" charset="0"/>
              <a:buNone/>
            </a:pPr>
            <a:r>
              <a:rPr lang="ar-IQ" sz="3600" b="1" smtClean="0"/>
              <a:t>  </a:t>
            </a:r>
            <a:r>
              <a:rPr lang="ar-SA" sz="3600" b="1" smtClean="0"/>
              <a:t> ويتم فيها البدء بتحقيق مطالب المتغير ذو اقل التكاليف ثم شطب الصف أو العمود الذي انتهت إمداداته أو طلباته ثم البحث عن المتغير ذو اقل التكاليف في المتغيرات المتبقية بعد الشطب وتستمر العملية حتى نهاية كل المطالب والامتدادات ) وهذه الطريقة اقل في التكاليف من الطريقة السابقة</a:t>
            </a:r>
            <a:endParaRPr lang="en-US" sz="1800" b="1" smtClean="0">
              <a:cs typeface="Arial" pitchFamily="34" charset="0"/>
            </a:endParaRPr>
          </a:p>
          <a:p>
            <a:pPr eaLnBrk="1" hangingPunct="1">
              <a:buFont typeface="Arial" pitchFamily="34" charset="0"/>
              <a:buNone/>
            </a:pPr>
            <a:endParaRPr lang="ar-IQ" smtClean="0"/>
          </a:p>
        </p:txBody>
      </p:sp>
      <p:sp>
        <p:nvSpPr>
          <p:cNvPr id="4" name="عنصر نائب لرقم الشريحة 3"/>
          <p:cNvSpPr>
            <a:spLocks noGrp="1"/>
          </p:cNvSpPr>
          <p:nvPr>
            <p:ph type="sldNum" sz="quarter" idx="12"/>
          </p:nvPr>
        </p:nvSpPr>
        <p:spPr/>
        <p:txBody>
          <a:bodyPr/>
          <a:lstStyle/>
          <a:p>
            <a:pPr>
              <a:defRPr/>
            </a:pPr>
            <a:fld id="{5EA9CF37-5EB9-447A-A21A-E0818EB10812}" type="slidenum">
              <a:rPr lang="ar-IQ" smtClean="0"/>
              <a:pPr>
                <a:defRPr/>
              </a:pPr>
              <a:t>9</a:t>
            </a:fld>
            <a:endParaRPr lang="ar-IQ" dirty="0"/>
          </a:p>
        </p:txBody>
      </p:sp>
      <p:sp>
        <p:nvSpPr>
          <p:cNvPr id="5" name="عنصر نائب للتذييل 4"/>
          <p:cNvSpPr>
            <a:spLocks noGrp="1"/>
          </p:cNvSpPr>
          <p:nvPr>
            <p:ph type="ftr" sz="quarter" idx="11"/>
          </p:nvPr>
        </p:nvSpPr>
        <p:spPr/>
        <p:txBody>
          <a:bodyPr/>
          <a:lstStyle/>
          <a:p>
            <a:pPr>
              <a:defRPr/>
            </a:pPr>
            <a:r>
              <a:rPr lang="ar-IQ" b="1" dirty="0">
                <a:solidFill>
                  <a:srgbClr val="FFFF00"/>
                </a:solidFill>
              </a:rPr>
              <a:t>جاسم عبيد جاسم \قسم أنظمة الحاسبات\قاعة  واحد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randombar(horizontal)">
                                      <p:cBhvr>
                                        <p:cTn id="7"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1377</Words>
  <Application>Microsoft Office PowerPoint</Application>
  <PresentationFormat>عرض على الشاشة (3:4)‏</PresentationFormat>
  <Paragraphs>277</Paragraphs>
  <Slides>22</Slides>
  <Notes>2</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سمة Office</vt:lpstr>
      <vt:lpstr>مشكلة النقل والتوزيع.  THE   TRANSPORTATION  PROBLEM</vt:lpstr>
      <vt:lpstr>مشكلة النقل والتوزيع</vt:lpstr>
      <vt:lpstr>عناصر مشكلة النقل </vt:lpstr>
      <vt:lpstr>خوارزمية النقل</vt:lpstr>
      <vt:lpstr>شروط مسألة النقل</vt:lpstr>
      <vt:lpstr>حل مسائل النقل</vt:lpstr>
      <vt:lpstr>طرق حل مسائل النقل</vt:lpstr>
      <vt:lpstr>طريقة الركن الشمالي الغربي</vt:lpstr>
      <vt:lpstr>طريقة اقل التكاليف</vt:lpstr>
      <vt:lpstr>طريقة فوجل</vt:lpstr>
      <vt:lpstr>ملاحظات على أيجاد الحل الابتدائي في مسائل النقل</vt:lpstr>
      <vt:lpstr>الشريحة 12</vt:lpstr>
      <vt:lpstr>طرق اختبار مثالية الحل </vt:lpstr>
      <vt:lpstr>الشريحة 14</vt:lpstr>
      <vt:lpstr>الأمثلة التطبيقية</vt:lpstr>
      <vt:lpstr>الشريحة 16</vt:lpstr>
      <vt:lpstr>حسب طريقة الركن الشمالي الغربي</vt:lpstr>
      <vt:lpstr>حسب طريقة اقل التكاليف</vt:lpstr>
      <vt:lpstr>حسب طريقة فوجل</vt:lpstr>
      <vt:lpstr>طرق مسالة النقل </vt:lpstr>
      <vt:lpstr>الشريحة 21</vt:lpstr>
      <vt:lpstr>تمت بحمد الله </vt:lpstr>
    </vt:vector>
  </TitlesOfParts>
  <Company>alkfagy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مشكلة النقل والتوزيع.  THE   TRANSPORTATION  PROBLEM</dc:title>
  <dc:creator>firas</dc:creator>
  <cp:lastModifiedBy>user</cp:lastModifiedBy>
  <cp:revision>48</cp:revision>
  <dcterms:created xsi:type="dcterms:W3CDTF">2009-03-17T00:23:32Z</dcterms:created>
  <dcterms:modified xsi:type="dcterms:W3CDTF">2009-06-06T09:07:23Z</dcterms:modified>
</cp:coreProperties>
</file>