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700" autoAdjust="0"/>
  </p:normalViewPr>
  <p:slideViewPr>
    <p:cSldViewPr>
      <p:cViewPr>
        <p:scale>
          <a:sx n="60" d="100"/>
          <a:sy n="60" d="100"/>
        </p:scale>
        <p:origin x="-18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35A1179-8215-4F21-B5FD-8F4204F050C3}" type="datetimeFigureOut">
              <a:rPr lang="fr-FR" smtClean="0"/>
              <a:pPr/>
              <a:t>14/08/2013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BB7BBF1-6772-432D-B6DF-FDF9A8890AA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A1179-8215-4F21-B5FD-8F4204F050C3}" type="datetimeFigureOut">
              <a:rPr lang="fr-FR" smtClean="0"/>
              <a:pPr/>
              <a:t>14/08/2013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7BBF1-6772-432D-B6DF-FDF9A8890AA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lum bright="-4000"/>
          </a:blip>
          <a:stretch>
            <a:fillRect/>
          </a:stretch>
        </p:blipFill>
        <p:spPr>
          <a:xfrm>
            <a:off x="0" y="0"/>
            <a:ext cx="9144000" cy="6858000"/>
          </a:xfrm>
          <a:prstGeom prst="rect">
            <a:avLst/>
          </a:prstGeom>
          <a:ln>
            <a:noFill/>
          </a:ln>
          <a:effectLst>
            <a:outerShdw blurRad="190500" algn="tl" rotWithShape="0">
              <a:srgbClr val="000000">
                <a:alpha val="50000"/>
              </a:srgbClr>
            </a:outerShdw>
          </a:effectLst>
        </p:spPr>
      </p:pic>
      <p:sp>
        <p:nvSpPr>
          <p:cNvPr id="6" name="Rectangle 5"/>
          <p:cNvSpPr/>
          <p:nvPr/>
        </p:nvSpPr>
        <p:spPr>
          <a:xfrm>
            <a:off x="1928794" y="1785926"/>
            <a:ext cx="5455341" cy="2031325"/>
          </a:xfrm>
          <a:prstGeom prst="rect">
            <a:avLst/>
          </a:prstGeom>
          <a:noFill/>
          <a:effectLst>
            <a:reflection blurRad="6350" stA="50000" endA="300" endPos="38500" dist="50800" dir="5400000" sy="-100000" algn="bl" rotWithShape="0"/>
          </a:effectLst>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Verdana" pitchFamily="34" charset="0"/>
              </a:rPr>
              <a:t>المصادر المفتوحة</a:t>
            </a:r>
            <a:endParaRPr lang="fr-FR"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Verdana" pitchFamily="34" charset="0"/>
            </a:endParaRPr>
          </a:p>
          <a:p>
            <a:pPr algn="ctr"/>
            <a:r>
              <a:rPr lang="fr-FR"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Verdana" pitchFamily="34" charset="0"/>
              </a:rPr>
              <a:t>open source</a:t>
            </a:r>
            <a:endParaRPr lang="fr-FR"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Verdana"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3" name="ZoneTexte 2"/>
          <p:cNvSpPr txBox="1"/>
          <p:nvPr/>
        </p:nvSpPr>
        <p:spPr>
          <a:xfrm>
            <a:off x="5857852" y="500042"/>
            <a:ext cx="3286148" cy="830997"/>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r-FR" sz="4800"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ar-MA" sz="4800"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إعداد</a:t>
            </a:r>
            <a:endParaRPr lang="fr-FR" sz="4800" b="1" u="sng"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ZoneTexte 4"/>
          <p:cNvSpPr txBox="1"/>
          <p:nvPr/>
        </p:nvSpPr>
        <p:spPr>
          <a:xfrm>
            <a:off x="2928926" y="571480"/>
            <a:ext cx="2857520" cy="707886"/>
          </a:xfrm>
          <a:prstGeom prst="rect">
            <a:avLst/>
          </a:prstGeom>
          <a:noFill/>
        </p:spPr>
        <p:txBody>
          <a:bodyPr wrap="square" rtlCol="0">
            <a:spAutoFit/>
          </a:bodyPr>
          <a:lstStyle/>
          <a:p>
            <a:pPr algn="ctr"/>
            <a:r>
              <a:rPr lang="ar-MA" sz="4000" b="1" dirty="0" smtClean="0">
                <a:solidFill>
                  <a:schemeClr val="bg1">
                    <a:lumMod val="95000"/>
                  </a:schemeClr>
                </a:solidFill>
              </a:rPr>
              <a:t>عادل كشباط</a:t>
            </a:r>
            <a:endParaRPr lang="fr-FR" sz="4000" b="1" dirty="0">
              <a:solidFill>
                <a:schemeClr val="bg1">
                  <a:lumMod val="95000"/>
                </a:schemeClr>
              </a:solidFill>
            </a:endParaRPr>
          </a:p>
        </p:txBody>
      </p:sp>
      <p:sp>
        <p:nvSpPr>
          <p:cNvPr id="6" name="ZoneTexte 5"/>
          <p:cNvSpPr txBox="1"/>
          <p:nvPr/>
        </p:nvSpPr>
        <p:spPr>
          <a:xfrm>
            <a:off x="1214382" y="2143116"/>
            <a:ext cx="7929618" cy="1015663"/>
          </a:xfrm>
          <a:prstGeom prst="rect">
            <a:avLst/>
          </a:prstGeom>
          <a:noFill/>
        </p:spPr>
        <p:txBody>
          <a:bodyPr wrap="square" rtlCol="0">
            <a:spAutoFit/>
          </a:bodyPr>
          <a:lstStyle/>
          <a:p>
            <a:pPr algn="ctr"/>
            <a:r>
              <a:rPr lang="ar-MA" sz="3200" b="1" dirty="0" smtClean="0">
                <a:solidFill>
                  <a:schemeClr val="bg1">
                    <a:lumMod val="95000"/>
                  </a:schemeClr>
                </a:solidFill>
              </a:rPr>
              <a:t>منقول من كتاب </a:t>
            </a:r>
            <a:r>
              <a:rPr lang="ar-MA" sz="3200" b="1" u="sng" dirty="0" smtClean="0"/>
              <a:t>اوبونتو </a:t>
            </a:r>
            <a:r>
              <a:rPr lang="ar-MA" sz="3200" b="1" u="sng" dirty="0"/>
              <a:t>لينوكس </a:t>
            </a:r>
            <a:r>
              <a:rPr lang="ar-MA" sz="3200" b="1" u="sng" dirty="0" smtClean="0"/>
              <a:t>للمبتدئين</a:t>
            </a:r>
            <a:endParaRPr lang="fr-FR" sz="2800" b="1" u="sng" dirty="0" smtClean="0"/>
          </a:p>
          <a:p>
            <a:pPr algn="ctr"/>
            <a:r>
              <a:rPr lang="fr-FR" sz="2800" b="1" dirty="0" smtClean="0">
                <a:solidFill>
                  <a:schemeClr val="bg1">
                    <a:lumMod val="95000"/>
                  </a:schemeClr>
                </a:solidFill>
              </a:rPr>
              <a:t>  </a:t>
            </a:r>
            <a:endParaRPr lang="fr-FR" sz="2800" b="1" dirty="0">
              <a:solidFill>
                <a:schemeClr val="bg1">
                  <a:lumMod val="95000"/>
                </a:schemeClr>
              </a:solidFill>
            </a:endParaRPr>
          </a:p>
        </p:txBody>
      </p:sp>
      <p:sp>
        <p:nvSpPr>
          <p:cNvPr id="7" name="ZoneTexte 6"/>
          <p:cNvSpPr txBox="1"/>
          <p:nvPr/>
        </p:nvSpPr>
        <p:spPr>
          <a:xfrm>
            <a:off x="3571868" y="3071810"/>
            <a:ext cx="2357454" cy="1107996"/>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fr-FR" sz="4800"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ar-MA" sz="4800"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للكاتب</a:t>
            </a:r>
            <a:r>
              <a:rPr lang="fr-F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a:p>
            <a:r>
              <a:rPr lang="fr-F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fr-F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ZoneTexte 7"/>
          <p:cNvSpPr txBox="1"/>
          <p:nvPr/>
        </p:nvSpPr>
        <p:spPr>
          <a:xfrm>
            <a:off x="2357422" y="4572008"/>
            <a:ext cx="4357718" cy="707886"/>
          </a:xfrm>
          <a:prstGeom prst="rect">
            <a:avLst/>
          </a:prstGeom>
          <a:noFill/>
        </p:spPr>
        <p:txBody>
          <a:bodyPr wrap="square" rtlCol="0">
            <a:spAutoFit/>
          </a:bodyPr>
          <a:lstStyle/>
          <a:p>
            <a:r>
              <a:rPr lang="ar-MA" sz="4000" b="1" dirty="0" smtClean="0">
                <a:solidFill>
                  <a:schemeClr val="bg1"/>
                </a:solidFill>
              </a:rPr>
              <a:t>صبري عبد الله حسنين</a:t>
            </a:r>
            <a:endParaRPr lang="fr-FR" sz="4000" b="1" dirty="0">
              <a:solidFill>
                <a:schemeClr val="bg1"/>
              </a:solidFill>
            </a:endParaRPr>
          </a:p>
        </p:txBody>
      </p:sp>
      <p:sp>
        <p:nvSpPr>
          <p:cNvPr id="9" name="ZoneTexte 8"/>
          <p:cNvSpPr txBox="1"/>
          <p:nvPr/>
        </p:nvSpPr>
        <p:spPr>
          <a:xfrm>
            <a:off x="928662" y="1357298"/>
            <a:ext cx="5929354" cy="523220"/>
          </a:xfrm>
          <a:prstGeom prst="rect">
            <a:avLst/>
          </a:prstGeom>
          <a:noFill/>
        </p:spPr>
        <p:txBody>
          <a:bodyPr wrap="square" rtlCol="0">
            <a:spAutoFit/>
          </a:bodyPr>
          <a:lstStyle/>
          <a:p>
            <a:pPr algn="ctr"/>
            <a:r>
              <a:rPr lang="fr-FR" sz="2800" b="1" dirty="0" smtClean="0">
                <a:solidFill>
                  <a:schemeClr val="bg1">
                    <a:lumMod val="95000"/>
                  </a:schemeClr>
                </a:solidFill>
              </a:rPr>
              <a:t>Adil_igo@hotmail.com</a:t>
            </a:r>
            <a:endParaRPr lang="fr-FR" sz="2800" b="1" dirty="0">
              <a:solidFill>
                <a:schemeClr val="bg1">
                  <a:lumMod val="95000"/>
                </a:schemeClr>
              </a:solidFill>
            </a:endParaRPr>
          </a:p>
        </p:txBody>
      </p:sp>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3" name="ZoneTexte 2"/>
          <p:cNvSpPr txBox="1"/>
          <p:nvPr/>
        </p:nvSpPr>
        <p:spPr>
          <a:xfrm>
            <a:off x="2143108" y="285728"/>
            <a:ext cx="4286280" cy="369332"/>
          </a:xfrm>
          <a:prstGeom prst="rect">
            <a:avLst/>
          </a:prstGeom>
          <a:noFill/>
        </p:spPr>
        <p:txBody>
          <a:bodyPr wrap="square" rtlCol="0">
            <a:spAutoFit/>
          </a:bodyPr>
          <a:lstStyle/>
          <a:p>
            <a:endParaRPr lang="fr-FR" dirty="0"/>
          </a:p>
        </p:txBody>
      </p:sp>
      <p:sp>
        <p:nvSpPr>
          <p:cNvPr id="14338" name="Rectangle 2"/>
          <p:cNvSpPr>
            <a:spLocks noChangeArrowheads="1"/>
          </p:cNvSpPr>
          <p:nvPr/>
        </p:nvSpPr>
        <p:spPr bwMode="auto">
          <a:xfrm>
            <a:off x="214282" y="214290"/>
            <a:ext cx="857256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يمكننا</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تعريف</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المصادر</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المفتوحة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كمجموعة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من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المبادئ</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والممارسات</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التي تنشر</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طريقة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الوصول</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إلى</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تصميم</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وإنتاج</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السلع</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والمعرفة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المصادر</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المفتوحة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بصفة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عامة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يطبق</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قاعدة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وهى إتاحة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الكود</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المصدري</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mj-lt"/>
                <a:ea typeface="Calibri" pitchFamily="34" charset="0"/>
                <a:cs typeface="Arial" pitchFamily="34" charset="0"/>
              </a:rPr>
              <a:t>source code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للبرامج</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التي</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ينشئها</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لكل</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المستخدمين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بدون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قيود</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الملكية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الفكرية ليتمكن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المستخدمين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من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توزيعها</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و</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تصنيعها</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وتعديل</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محتوياتها</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البرمجية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إما</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بشكل</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فردى</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لتلبية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متطلبات معينة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أو</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بتعاون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لتحسين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البرامج</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كل</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من</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المصادر</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المفتوحة</a:t>
            </a:r>
            <a:r>
              <a:rPr kumimoji="0" lang="fr-FR" sz="2400" b="1" i="0" u="none" strike="noStrike" cap="none" normalizeH="0" baseline="0" dirty="0" smtClean="0">
                <a:ln>
                  <a:noFill/>
                </a:ln>
                <a:solidFill>
                  <a:schemeClr val="accent6">
                    <a:lumMod val="75000"/>
                  </a:schemeClr>
                </a:solidFill>
                <a:effectLst/>
                <a:latin typeface="+mj-lt"/>
                <a:ea typeface="Calibri" pitchFamily="34" charset="0"/>
                <a:cs typeface="Arial" pitchFamily="34" charset="0"/>
              </a:rPr>
              <a:t>.</a:t>
            </a:r>
            <a:r>
              <a:rPr kumimoji="0" lang="fr-FR" sz="2400" b="0" i="0" u="none" strike="noStrike" cap="none" normalizeH="0" baseline="0" dirty="0" smtClean="0">
                <a:ln>
                  <a:noFill/>
                </a:ln>
                <a:solidFill>
                  <a:schemeClr val="accent6">
                    <a:lumMod val="75000"/>
                  </a:schemeClr>
                </a:solidFill>
                <a:effectLst/>
                <a:latin typeface="+mj-lt"/>
                <a:cs typeface="Arial" pitchFamily="34" charset="0"/>
              </a:rPr>
              <a:t> </a:t>
            </a:r>
          </a:p>
        </p:txBody>
      </p:sp>
      <p:sp>
        <p:nvSpPr>
          <p:cNvPr id="14339" name="Rectangle 3"/>
          <p:cNvSpPr>
            <a:spLocks noChangeArrowheads="1"/>
          </p:cNvSpPr>
          <p:nvPr/>
        </p:nvSpPr>
        <p:spPr bwMode="auto">
          <a:xfrm>
            <a:off x="214282" y="2643182"/>
            <a:ext cx="857256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و</a:t>
            </a:r>
            <a:r>
              <a:rPr kumimoji="0" lang="ar-SA" sz="24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لينوكس</a:t>
            </a:r>
            <a:r>
              <a:rPr kumimoji="0" lang="ar-SA"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مرت بالعديد من المراحل لكي تصل إلى شكلها الحالي إن الفكرة وراء النص الأصلي الموزع بشكل مفتوح أن يشجع التطوير التعاوني الطوعي للبرامج إن المستخدمين يقومون بتحسين البرامج بشكل مستمر لإصلاح الأخطاء </a:t>
            </a:r>
            <a:r>
              <a:rPr kumimoji="0" lang="fr-FR"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fix bugs </a:t>
            </a:r>
            <a:r>
              <a:rPr kumimoji="0" lang="ar-SA"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و لتطوير مميزات جديدة ثم يقومون بمشاركتها مع بعضهم البعض كنتيجة لتطوير البرامج التعاوني الذي يتضمن عدد كبير من المبرمجين لذلك يحظى المستخدمين في اغلب الحيان ببرامج أفضل في النوعية والأداء بدل من البرامج الامتلاكية إن المستخدمين يشجعون على تفصيل برامج تناسب متطلباتهم الشخصية إنها خطوة ضخمة لتطبيق فلسفة الفرد من اجل المجموعة إن مشاريع المصادر المفتوحة تدعو مواهب العديد من الناس بالمهارات حيث يوجد عدة مشاريع للفنانين منها للموسيقيين وأخرى لمصممي واجهات الاستعمال </a:t>
            </a:r>
            <a:r>
              <a:rPr kumimoji="0" lang="fr-FR"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fr-FR" sz="24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GUI</a:t>
            </a:r>
            <a:r>
              <a:rPr kumimoji="0" lang="fr-FR"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ar-SA"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ليقومون بعمل منتجات كاملة</a:t>
            </a:r>
            <a:r>
              <a:rPr kumimoji="0" lang="fr-FR" sz="24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a:t>
            </a:r>
            <a:endParaRPr kumimoji="0" lang="ar-SA" sz="24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7" name="Rectangle 6"/>
          <p:cNvSpPr/>
          <p:nvPr/>
        </p:nvSpPr>
        <p:spPr>
          <a:xfrm>
            <a:off x="3071802" y="214290"/>
            <a:ext cx="3116559" cy="523220"/>
          </a:xfrm>
          <a:prstGeom prst="rect">
            <a:avLst/>
          </a:prstGeom>
        </p:spPr>
        <p:txBody>
          <a:bodyPr wrap="none" numCol="1">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تعريف المصادر المفتوحة</a:t>
            </a:r>
            <a:endPar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316" name="Rectangle 4"/>
          <p:cNvSpPr>
            <a:spLocks noChangeArrowheads="1"/>
          </p:cNvSpPr>
          <p:nvPr/>
        </p:nvSpPr>
        <p:spPr bwMode="auto">
          <a:xfrm>
            <a:off x="0" y="1357298"/>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-1</a:t>
            </a:r>
            <a:r>
              <a:rPr kumimoji="0" lang="fr-FR"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الحرية في إعادة توزيع البرنامج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يجب آلا تعيق اتفاقية الترخيص اى طرف من بيع أو توزيع البرنامج بالمجان كجزء من برنامج أخر يحتوى وحدات برمجية من عدة مصادر كما يجب آلا تفرض اتفاقية الترخيص أية رسوم استخدام أو أية رسوم أخرى لقاء هذا التوزيع</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غايته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tx1">
                    <a:lumMod val="95000"/>
                    <a:lumOff val="5000"/>
                  </a:schemeClr>
                </a:solidFill>
                <a:effectLst/>
                <a:latin typeface="TimesNewRomanPS-BoldMT" charset="-78"/>
                <a:ea typeface="Calibri" pitchFamily="34" charset="0"/>
                <a:cs typeface="Arial" pitchFamily="34" charset="0"/>
              </a:rPr>
              <a:t>:</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بإلزام اتفاقية الترخيص لإتاحة حرية إعادة التوزيع ستنخفض الحوافز وراء التضحية بالمكاسب بعيدة المدى لقاء عوائد مبيعات مرحلية ضئيلة</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pPr>
            <a:r>
              <a:rPr kumimoji="0" lang="fr-FR"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-2</a:t>
            </a:r>
            <a:r>
              <a:rPr kumimoji="0" lang="fr-FR" sz="2000" b="1" i="0" u="none" strike="noStrike" cap="none" normalizeH="0" baseline="0" dirty="0" smtClean="0">
                <a:ln>
                  <a:noFill/>
                </a:ln>
                <a:solidFill>
                  <a:schemeClr val="tx1">
                    <a:lumMod val="95000"/>
                    <a:lumOff val="5000"/>
                  </a:schemeClr>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الشيفرة المصدرية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يجب أن يحتوى البرنامج على شيفرته المصدرية كاملة كما يجب آن تتيح اتفاقية الترخيص توزيع الشيفرة المصدرية جنبا إلى جنب مع النسخة التنفيذية و في حال كان احد المنتجات يوزع دون شيفرته المصدرية يجب أن تكون هذه الشفرة المصدرية متاحة لمن يود الحصول عليها بسهولة ويسر وبكلفة لتتجاوز كلفة النسخ آو التوضيب ويفضل إتاحة هذه الشفرة المصدرية عبر الانترنت بالمجان. </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وتعتبر الشيفرة المصدرية المثل لتعديل البرنامج من قبل المطورين</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ويمنع منعا باتا تعقيد الشيفرة الوسيلة المصدرية للبرنامج عمدا كما يمنع استخدام أية صيغ مرحلية ضمن البرنامج</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a:t>
            </a:r>
            <a:r>
              <a:rPr kumimoji="0" lang="fr-FR"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يعتبر الوصول إلى الشيفرة المصدرية أساسيا كون تطور البرمجيات يعتمد بالأساس على التعديل المستمر</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بما أن الهدف هو جعل التحول سهل لابد من ضمان سهولة التعديل</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12289" name="Rectangle 1"/>
          <p:cNvSpPr>
            <a:spLocks noChangeArrowheads="1"/>
          </p:cNvSpPr>
          <p:nvPr/>
        </p:nvSpPr>
        <p:spPr bwMode="auto">
          <a:xfrm>
            <a:off x="0" y="928670"/>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 -3</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ال</a:t>
            </a:r>
            <a:r>
              <a:rPr kumimoji="0" lang="ar-MA" sz="2000" b="1" i="0" u="none" strike="noStrike" cap="none" normalizeH="0" baseline="0" dirty="0" smtClean="0">
                <a:ln>
                  <a:noFill/>
                </a:ln>
                <a:solidFill>
                  <a:schemeClr val="bg1"/>
                </a:solidFill>
                <a:effectLst/>
                <a:latin typeface="TimesNewRomanPS-BoldMT"/>
                <a:ea typeface="Calibri" pitchFamily="34" charset="0"/>
                <a:cs typeface="Arial" pitchFamily="34" charset="0"/>
              </a:rPr>
              <a:t>أ</a:t>
            </a: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عمال المشتقة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يجب آن تتضمن اتفاقية الترخيص إمكانية إجراء التعديلات وبناء برمجيات جديدة مشتقة من البرمجيات الأصلية كما يجب أن تتيح توزيع هذه البرمجيات ضمن شروط ترخيص البرنامج الاساسى</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لا يكفى مجرد الإطلاع على الشيفرة المصدرية لضمان المراجعة المستقلة للبرنامج من قبل أطراف أخر </a:t>
            </a:r>
            <a:r>
              <a:rPr kumimoji="0" lang="fr-FR"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a:rPr>
              <a:t>)</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وبالتالي ضمان عملية التطوير السريعة والفعالة</a:t>
            </a:r>
            <a:r>
              <a:rPr kumimoji="0" lang="fr-FR"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a:rPr>
              <a:t>(</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لتحقيق عملية التطوير هذه يجب أن نمكن المطورين من الوصول بحرية إلى الشيفرة المصدرية وتعديلها وإعادة توزيع النسخ المعدلة</a:t>
            </a:r>
            <a:endPar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 -4</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تكامل الشيفرة المصدرية للمطور الاساسى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يمكن أن تمنع اتفاقية الترخيص إعادة توزيع الشيفرة المصدرية في صيغتها المعدلة فقط في حال إتاحة توزيع</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ملفات التعديل</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مع الشيفرة المصدرية والتي تقوم بتعديل البرنامج أثناء بنائه</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كما يجب آن تتيح اتفاقية الترخيص بوضوح توزيع البرامج المبنية على الشيفرة المصدرية المعدلة</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ويمكن آن تتطلب اتفاقية الترخيص منح البرمجيات المعدلة أسماء أو أرقام إصدار تختلف عن تلك المعطاة للبرمجيات الأصلية</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يعتبر تشجيع التعديلات من قبل أطراف متعددة أمرا ايجابيا إلا أن المستخدم يملك الحق في معرفة المسئول عن البرمجيات التي يستخدمها كما يملك مطورو البرامج الأساسيين الحق في معرفة البرمجيات التي يطلب إليهم دعمها لحماية سمعتهم</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ولذلك فان ترخيص المصادر المفتوحة يجب أن يضمن إتاحة الشيفرة المصدرية إلى برنامج ينطوي تحت لوائه ولكن هذا الترخيص قد يفرض ضرورة توزيع الشيفرة المصدرية الأساسية كقاعدة رئيسية إضافة إلى جميع التعديلات التي تمت إضافتها عبر</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برامج التعديل</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وهكذا يمكن إجراء أية تعديلات تعتبر</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غير رسمية</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وجعلها مميزة عن الشيفرة المصدرية الأساسية</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11265" name="Rectangle 1"/>
          <p:cNvSpPr>
            <a:spLocks noChangeArrowheads="1"/>
          </p:cNvSpPr>
          <p:nvPr/>
        </p:nvSpPr>
        <p:spPr bwMode="auto">
          <a:xfrm>
            <a:off x="0" y="857232"/>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5</a:t>
            </a:r>
            <a:r>
              <a:rPr kumimoji="0" lang="fr-FR"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لا ينبغي التمييز بحق الأشخاص والمجموعات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يجب ألا تميز اتفاقية الترخيص بحق اى شخص أو </a:t>
            </a:r>
            <a:endPar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مجموعة</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algn="r" rtl="1" eaLnBrk="0" fontAlgn="base" hangingPunct="0">
              <a:spcBef>
                <a:spcPct val="0"/>
              </a:spcBef>
              <a:spcAft>
                <a:spcPct val="0"/>
              </a:spcAft>
            </a:pP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a:t>
            </a:r>
            <a:r>
              <a:rPr kumimoji="0" lang="fr-FR"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للحصول على الفائدة القصوى من فلسفة المصادر المفتوحة يجب ضمان مساهمة اكبر عدد ممكن من الأشخاص والمجموعات على اختلاف انتماءاتهم </a:t>
            </a:r>
            <a:r>
              <a:rPr kumimoji="0" lang="ar-SA" sz="2000" b="1" i="0" u="none" strike="noStrike" cap="none" normalizeH="0" baseline="0" dirty="0" err="1" smtClean="0">
                <a:ln>
                  <a:noFill/>
                </a:ln>
                <a:solidFill>
                  <a:schemeClr val="accent6">
                    <a:lumMod val="75000"/>
                  </a:schemeClr>
                </a:solidFill>
                <a:effectLst/>
                <a:latin typeface="TimesNewRomanPS-BoldMT" charset="-78"/>
                <a:ea typeface="Calibri" pitchFamily="34" charset="0"/>
                <a:cs typeface="Arial" pitchFamily="34" charset="0"/>
              </a:rPr>
              <a:t>و</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مذاهبهم في تطوير برمجيات المصادر المفتوحة دون ادني تمييز بينهم</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ولذلك يحظر على أية اتفاقية ترخيص للمصادر المفتوحة تحديد أو منع مساهمة اى كان في عملية التطوير والمشاركة</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بعض الدول </a:t>
            </a:r>
            <a:r>
              <a:rPr kumimoji="0" lang="fr-FR" sz="2000" b="1" i="0" u="none" strike="noStrike" cap="none" normalizeH="0" baseline="0" dirty="0" smtClean="0">
                <a:ln>
                  <a:noFill/>
                </a:ln>
                <a:solidFill>
                  <a:schemeClr val="accent6">
                    <a:lumMod val="75000"/>
                  </a:schemeClr>
                </a:solidFill>
                <a:effectLst/>
                <a:latin typeface="Calibri"/>
                <a:ea typeface="Calibri" pitchFamily="34" charset="0"/>
                <a:cs typeface="TimesNewRomanPS-BoldMT" charset="-78"/>
              </a:rPr>
              <a:t>–</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كالولايات المتحدة الأمريكية  </a:t>
            </a:r>
            <a:r>
              <a:rPr kumimoji="0" lang="fr-FR" sz="2000" b="1" i="0" u="none" strike="noStrike" cap="none" normalizeH="0" baseline="0" dirty="0" smtClean="0">
                <a:ln>
                  <a:noFill/>
                </a:ln>
                <a:solidFill>
                  <a:schemeClr val="accent6">
                    <a:lumMod val="75000"/>
                  </a:schemeClr>
                </a:solidFill>
                <a:effectLst/>
                <a:latin typeface="Calibri"/>
                <a:ea typeface="Calibri" pitchFamily="34" charset="0"/>
                <a:cs typeface="TimesNewRomanPS-BoldMT" charset="-78"/>
              </a:rPr>
              <a:t>–</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تفرض قيودا على تصدير مجموعات معينة من البرمجيات</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وقد يتم التنويه إلى هذه القيود ضمن اتفاقية الترخيص وإنذار المستخدم انه قد ينتهك قوانين الدول التي تفرض هذه القيود إلا أن اتفاقية الترخيص بحد ذاتها لا يجوز أن تفرض هذا النوع من القيود على مستخدميها</a:t>
            </a:r>
            <a:endPar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endParaRPr>
          </a:p>
          <a:p>
            <a:pPr algn="r" rtl="1" eaLnBrk="0" fontAlgn="base" hangingPunct="0">
              <a:spcBef>
                <a:spcPct val="0"/>
              </a:spcBef>
              <a:spcAft>
                <a:spcPct val="0"/>
              </a:spcAf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 -6 </a:t>
            </a:r>
            <a:r>
              <a:rPr kumimoji="0" lang="ar-SA" sz="2000" b="1" i="0" u="none" strike="noStrike" cap="none" normalizeH="0" baseline="0" dirty="0" smtClean="0">
                <a:ln>
                  <a:noFill/>
                </a:ln>
                <a:solidFill>
                  <a:schemeClr val="bg1">
                    <a:lumMod val="95000"/>
                  </a:schemeClr>
                </a:solidFill>
                <a:effectLst/>
                <a:latin typeface="TimesNewRomanPS-BoldMT" charset="-78"/>
                <a:ea typeface="Calibri" pitchFamily="34" charset="0"/>
                <a:cs typeface="Arial" pitchFamily="34" charset="0"/>
              </a:rPr>
              <a:t>لا نبغي أن تميز اتفاقية الترخيص بين آية مجالات لاستخدام البرمجيات </a:t>
            </a:r>
            <a:r>
              <a:rPr kumimoji="0" lang="fr-FR" sz="2000" b="1" i="0" u="none" strike="noStrike" cap="none" normalizeH="0" baseline="0" dirty="0" smtClean="0">
                <a:ln>
                  <a:noFill/>
                </a:ln>
                <a:solidFill>
                  <a:schemeClr val="bg1">
                    <a:lumMod val="95000"/>
                  </a:schemeClr>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ينبغي آلا تحول اتفاقية الترخيص دون استخدام اى شخص للبرامج مفتوحة المصدر في اى مجال كان على سبيل المثال يجب ألا تمنع اتفاقية الترخيص استخدام البرنامج في الشركات أو مراكز البحوث.</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الهدف الرئيسي لهذا النص يتجلى في منع اى تلاعب في اتفاقية الترخيص قد يمنع استخدام البرمجيات مفتوحة المصدر تجاريا</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ينبغي دعم وتشجيع المستخدمين للبرمجيات في عالم المال والعمال على الانضمام إلى مجتمع المصادر المفتوحة وعدم المساس في حقهم هذا باستثنائهم من هذا المجتمع</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10241" name="Rectangle 1"/>
          <p:cNvSpPr>
            <a:spLocks noChangeArrowheads="1"/>
          </p:cNvSpPr>
          <p:nvPr/>
        </p:nvSpPr>
        <p:spPr bwMode="auto">
          <a:xfrm>
            <a:off x="0" y="642918"/>
            <a:ext cx="914400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-7</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توزيع اتفاقية الترخيص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يجب أن تنطبق الحقوق والامتيازات الملحقة بالبرنامج عبر اتفاقية الترخيص على جميع الأطراف التي يتم توزيع البرنامج إليها دون الحاجة إلى تطبيق أية تراخيص جديدة من قبل هذه الأطراف</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تهدف هذه العبارة إلى منع إغلاق البرمجيات بأساليب غير مباشرة كإضافة اتفاقية لضمان سرية المعلومات مثلا</a:t>
            </a:r>
            <a:endPar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lvl="0" algn="r" rtl="1" eaLnBrk="0" fontAlgn="base" hangingPunct="0">
              <a:spcBef>
                <a:spcPct val="0"/>
              </a:spcBef>
              <a:spcAft>
                <a:spcPct val="0"/>
              </a:spcAft>
            </a:pPr>
            <a:r>
              <a:rPr kumimoji="0" lang="fr-FR" sz="2000" b="1" i="0" u="none" strike="noStrike" cap="none" normalizeH="0" baseline="0" dirty="0" smtClean="0">
                <a:ln>
                  <a:noFill/>
                </a:ln>
                <a:solidFill>
                  <a:schemeClr val="bg1">
                    <a:lumMod val="95000"/>
                  </a:schemeClr>
                </a:solidFill>
                <a:effectLst/>
                <a:latin typeface="TimesNewRomanPS-BoldMT"/>
                <a:ea typeface="Calibri" pitchFamily="34" charset="0"/>
                <a:cs typeface="Arial" pitchFamily="34" charset="0"/>
              </a:rPr>
              <a:t> -8</a:t>
            </a: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يجب آلا تقتصر اتفاقية الترخيص على منتج محدد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lumMod val="95000"/>
                  </a:schemeClr>
                </a:solidFill>
                <a:effectLst/>
                <a:latin typeface="TimesNewRomanPS-BoldMT"/>
                <a:ea typeface="Calibri" pitchFamily="34" charset="0"/>
                <a:cs typeface="Arial" pitchFamily="34" charset="0"/>
              </a:rPr>
              <a:t>:</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يجب ألا تعتمد الحقوق والامتيازات الملحقة بالبرنامج بكونه جزءا من برنامج أخر</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إذا كان البرنامج مشتقا من برنامج اساسى وتمت إعادة توزيعه ضمن نفس الترخيص للبرنامج الاساسى فان الحقوق والامتيازات الممنوحة لمستخدمي هذا البرنامج يجب أن تتطابق مع الحقوق الممنوحة لمستخدمي البرنامج الاساسى</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lumMod val="95000"/>
                  </a:schemeClr>
                </a:solidFill>
                <a:effectLst/>
                <a:latin typeface="TimesNewRomanPS-BoldMT"/>
                <a:ea typeface="Calibri" pitchFamily="34" charset="0"/>
                <a:cs typeface="Arial" pitchFamily="34" charset="0"/>
              </a:rPr>
              <a:t>:</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تمنع هذه العبارة اتفاقيات الترخيص  </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المضللة</a:t>
            </a:r>
            <a:r>
              <a:rPr kumimoji="0" lang="fr-FR"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a:rPr>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lumMod val="95000"/>
                  </a:schemeClr>
                </a:solidFill>
                <a:effectLst/>
                <a:latin typeface="TimesNewRomanPS-BoldMT"/>
                <a:ea typeface="Calibri" pitchFamily="34" charset="0"/>
                <a:cs typeface="Arial" pitchFamily="34" charset="0"/>
              </a:rPr>
              <a:t>-9</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يجب ألا تضع اتفاقية الترخيص أية قيود على البرمجيات الأخرى المرافقة للبرنامج المرخص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lumMod val="95000"/>
                  </a:schemeClr>
                </a:solidFill>
                <a:effectLst/>
                <a:latin typeface="TimesNewRomanPS-BoldMT"/>
                <a:ea typeface="Calibri" pitchFamily="34" charset="0"/>
                <a:cs typeface="Arial" pitchFamily="34" charset="0"/>
              </a:rPr>
              <a:t>:</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على سبيل المثال لا ينبغي أن تتضمن اتفاقية الترخيص إشارات لحصر البرمجيات المرافقة للبرنامج المرخص بالبرمجيات مفتوحة المصدر دون غيرها</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a:t>
            </a:r>
            <a:endPar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غايته</a:t>
            </a:r>
            <a:r>
              <a:rPr kumimoji="0" lang="ar-SA"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rgbClr val="FF0000"/>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lumMod val="95000"/>
                  </a:schemeClr>
                </a:solidFill>
                <a:effectLst/>
                <a:latin typeface="TimesNewRomanPS-BoldMT"/>
                <a:ea typeface="Calibri" pitchFamily="34" charset="0"/>
                <a:cs typeface="Arial" pitchFamily="34" charset="0"/>
              </a:rPr>
              <a:t>:</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يملك موزعي البرمجيات مفتوحة المصدر مطلق الحرية في تقرير التركيبة الملائمة لحالة كل منهم على حدة</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يتطلب ترخيص </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GPL</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من البرمجيات المرتبطة مع وحدات برمجية مشمولة بترخيص</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GPL</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إن تنطوي ضمن نفس الترخيص فقط في حال كانت هذه الوحدات البرمجية </a:t>
            </a:r>
            <a:r>
              <a:rPr kumimoji="0" lang="ar-SA" sz="2000" b="1" i="0" u="none" strike="noStrike" cap="none" normalizeH="0" baseline="0" dirty="0" err="1" smtClean="0">
                <a:ln>
                  <a:noFill/>
                </a:ln>
                <a:solidFill>
                  <a:schemeClr val="accent6">
                    <a:lumMod val="75000"/>
                  </a:schemeClr>
                </a:solidFill>
                <a:effectLst/>
                <a:latin typeface="TimesNewRomanPS-BoldMT"/>
                <a:ea typeface="Calibri" pitchFamily="34" charset="0"/>
                <a:cs typeface="Arial" pitchFamily="34" charset="0"/>
              </a:rPr>
              <a:t>و</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البرمجيات تشكل عمل متكامل وليس في حال مجرد وجود هذه الوحدات البرمجية إلى جانب البرمجيات الأخرى دون ادني ترابط فيما بينها.</a:t>
            </a:r>
            <a:endParaRPr kumimoji="0" lang="ar-SA"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27654" name="Rectangle 6"/>
          <p:cNvSpPr>
            <a:spLocks noChangeArrowheads="1"/>
          </p:cNvSpPr>
          <p:nvPr/>
        </p:nvSpPr>
        <p:spPr bwMode="auto">
          <a:xfrm>
            <a:off x="928662" y="285728"/>
            <a:ext cx="7578678"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NewRomanPS-BoldMT" charset="-78"/>
                <a:ea typeface="Calibri" pitchFamily="34" charset="0"/>
                <a:cs typeface="Arial" pitchFamily="34" charset="0"/>
              </a:rPr>
              <a:t>حركة البرامج المجانية ومفتوحة المصدر ولينوكس</a:t>
            </a:r>
            <a:endParaRPr kumimoji="0" lang="fr-FR" sz="28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NewRomanPS-BoldMT" charset="-78"/>
              <a:ea typeface="Calibri" pitchFamily="34" charset="0"/>
              <a:cs typeface="Arial" pitchFamily="34" charset="0"/>
            </a:endParaRPr>
          </a:p>
          <a:p>
            <a:pPr algn="ctr" rtl="1" fontAlgn="base">
              <a:spcBef>
                <a:spcPct val="0"/>
              </a:spcBef>
              <a:spcAft>
                <a:spcPct val="0"/>
              </a:spcAft>
            </a:pPr>
            <a:r>
              <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Free Software Movement, Open Source and Linux</a:t>
            </a:r>
            <a:endPar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8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endParaRPr>
          </a:p>
        </p:txBody>
      </p:sp>
      <p:sp>
        <p:nvSpPr>
          <p:cNvPr id="11" name="Rectangle 10"/>
          <p:cNvSpPr/>
          <p:nvPr/>
        </p:nvSpPr>
        <p:spPr>
          <a:xfrm>
            <a:off x="214282" y="1500174"/>
            <a:ext cx="8715404" cy="965970"/>
          </a:xfrm>
          <a:prstGeom prst="rect">
            <a:avLst/>
          </a:prstGeom>
        </p:spPr>
        <p:txBody>
          <a:bodyPr wrap="square">
            <a:spAutoFit/>
          </a:bodyPr>
          <a:lstStyle/>
          <a:p>
            <a:pPr algn="r">
              <a:lnSpc>
                <a:spcPct val="150000"/>
              </a:lnSpc>
            </a:pPr>
            <a:r>
              <a:rPr lang="ar-SA" sz="2000" b="1" dirty="0" smtClean="0">
                <a:solidFill>
                  <a:schemeClr val="accent6">
                    <a:lumMod val="75000"/>
                  </a:schemeClr>
                </a:solidFill>
              </a:rPr>
              <a:t>هنا </a:t>
            </a:r>
            <a:r>
              <a:rPr lang="ar-SA" sz="2000" b="1" dirty="0">
                <a:solidFill>
                  <a:schemeClr val="accent6">
                    <a:lumMod val="75000"/>
                  </a:schemeClr>
                </a:solidFill>
              </a:rPr>
              <a:t>في اغلب الحيان يحدث تشويش بين المصدر المفتوح والبرامج المجانية </a:t>
            </a:r>
            <a:r>
              <a:rPr lang="ar-SA" sz="2000" b="1" dirty="0" err="1">
                <a:solidFill>
                  <a:schemeClr val="accent6">
                    <a:lumMod val="75000"/>
                  </a:schemeClr>
                </a:solidFill>
              </a:rPr>
              <a:t>و</a:t>
            </a:r>
            <a:r>
              <a:rPr lang="ar-SA" sz="2000" b="1" dirty="0">
                <a:solidFill>
                  <a:schemeClr val="accent6">
                    <a:lumMod val="75000"/>
                  </a:schemeClr>
                </a:solidFill>
              </a:rPr>
              <a:t> لينوكس بينما هما الثالثة لديهم ارتباطات </a:t>
            </a:r>
            <a:r>
              <a:rPr lang="ar-MA" sz="2000" b="1" dirty="0" smtClean="0">
                <a:solidFill>
                  <a:schemeClr val="accent6">
                    <a:lumMod val="75000"/>
                  </a:schemeClr>
                </a:solidFill>
              </a:rPr>
              <a:t>ب</a:t>
            </a:r>
            <a:r>
              <a:rPr lang="ar-SA" sz="2000" b="1" dirty="0" smtClean="0">
                <a:solidFill>
                  <a:schemeClr val="accent6">
                    <a:lumMod val="75000"/>
                  </a:schemeClr>
                </a:solidFill>
              </a:rPr>
              <a:t>بعضهن </a:t>
            </a:r>
            <a:r>
              <a:rPr lang="ar-SA" sz="2000" b="1" dirty="0">
                <a:solidFill>
                  <a:schemeClr val="accent6">
                    <a:lumMod val="75000"/>
                  </a:schemeClr>
                </a:solidFill>
              </a:rPr>
              <a:t>البعض لكن يمكننا تمييز الاختلافات بينهم إذا نظرنا إلى تطورهم.</a:t>
            </a:r>
            <a:endParaRPr lang="fr-FR" sz="2000" dirty="0">
              <a:solidFill>
                <a:schemeClr val="accent6">
                  <a:lumMod val="75000"/>
                </a:schemeClr>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7654">
                                            <p:txEl>
                                              <p:pRg st="0" end="0"/>
                                            </p:txEl>
                                          </p:spTgt>
                                        </p:tgtEl>
                                        <p:attrNameLst>
                                          <p:attrName>style.visibility</p:attrName>
                                        </p:attrNameLst>
                                      </p:cBhvr>
                                      <p:to>
                                        <p:strVal val="visible"/>
                                      </p:to>
                                    </p:set>
                                    <p:anim calcmode="lin" valueType="num">
                                      <p:cBhvr additive="base">
                                        <p:cTn id="7" dur="500" fill="hold"/>
                                        <p:tgtEl>
                                          <p:spTgt spid="276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4">
                                            <p:txEl>
                                              <p:pRg st="1" end="1"/>
                                            </p:txEl>
                                          </p:spTgt>
                                        </p:tgtEl>
                                        <p:attrNameLst>
                                          <p:attrName>style.visibility</p:attrName>
                                        </p:attrNameLst>
                                      </p:cBhvr>
                                      <p:to>
                                        <p:strVal val="visible"/>
                                      </p:to>
                                    </p:set>
                                    <p:anim calcmode="lin" valueType="num">
                                      <p:cBhvr additive="base">
                                        <p:cTn id="11" dur="500" fill="hold"/>
                                        <p:tgtEl>
                                          <p:spTgt spid="2765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2285984" y="0"/>
            <a:ext cx="4621393" cy="1384995"/>
          </a:xfrm>
          <a:prstGeom prst="rect">
            <a:avLst/>
          </a:prstGeom>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حركة البرامج </a:t>
            </a:r>
            <a:r>
              <a:rPr lang="ar-SA"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المجانية</a:t>
            </a:r>
            <a:endParaRPr lang="fr-FR"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 Free Software </a:t>
            </a:r>
            <a:r>
              <a:rPr lang="fr-FR" sz="28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Movement</a:t>
            </a:r>
            <a:endPar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endPar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6625" name="Rectangle 1"/>
          <p:cNvSpPr>
            <a:spLocks noChangeArrowheads="1"/>
          </p:cNvSpPr>
          <p:nvPr/>
        </p:nvSpPr>
        <p:spPr bwMode="auto">
          <a:xfrm>
            <a:off x="0" y="1071546"/>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في</a:t>
            </a:r>
            <a:r>
              <a:rPr kumimoji="0" lang="ar-SA"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a:ea typeface="Calibri" pitchFamily="34" charset="0"/>
                <a:cs typeface="Arial" pitchFamily="34" charset="0"/>
              </a:rPr>
              <a:t>الستينات</a:t>
            </a:r>
            <a:r>
              <a:rPr kumimoji="0" lang="ar-SA" sz="2000" b="1" i="0" u="none" strike="noStrike" cap="none" normalizeH="0" baseline="0" dirty="0" smtClean="0">
                <a:ln>
                  <a:noFill/>
                </a:ln>
                <a:solidFill>
                  <a:srgbClr val="C6000B"/>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كانت حركة البرامج المجانية هي الطريقة المثالية التي على هيئتها يتم توزيع البرامج مثل شركة </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TimesNewRomanPS-BoldMT"/>
                <a:ea typeface="Calibri" pitchFamily="34" charset="0"/>
                <a:cs typeface="Arial" pitchFamily="34" charset="0"/>
              </a:rPr>
              <a:t>IBM</a:t>
            </a:r>
            <a:r>
              <a:rPr kumimoji="0" lang="fr-FR"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MA" sz="2000" b="1" i="0" u="none" strike="noStrike" cap="none" normalizeH="0" baseline="0" dirty="0" smtClean="0">
                <a:ln>
                  <a:noFill/>
                </a:ln>
                <a:solidFill>
                  <a:srgbClr val="000081"/>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التي كانت تقوم بمشاركة هذه البرامج بين المستخدمين التي كانت تعتبر مساعدا للأجهزة لكن هنا يطرح سؤال ما هو نموذج العمل الذي على أساسه بنيت هذه الشركات .</a:t>
            </a:r>
            <a:endParaRPr kumimoji="0" lang="en-US"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إن</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البرامج</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في</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هذه</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الفترة</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كانت</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مجهزة</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بالنص</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err="1" smtClean="0">
                <a:ln>
                  <a:noFill/>
                </a:ln>
                <a:solidFill>
                  <a:schemeClr val="accent6">
                    <a:lumMod val="75000"/>
                  </a:schemeClr>
                </a:solidFill>
                <a:effectLst/>
                <a:latin typeface="TimesNewRomanPS-BoldMT"/>
                <a:ea typeface="Calibri" pitchFamily="34" charset="0"/>
                <a:cs typeface="Arial" pitchFamily="34" charset="0"/>
              </a:rPr>
              <a:t>ال</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صلى</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الذي</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يمكن</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إن</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يحسن</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ويعدل</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لذلك</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كانت</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هذه</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هي</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البذور</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المبكرة</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جدا</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لبرامج</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المصادر المفتوحة</a:t>
            </a:r>
            <a:r>
              <a:rPr kumimoji="0" lang="fr-FR"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a:t>
            </a:r>
            <a:r>
              <a:rPr kumimoji="0" lang="fr-FR" sz="2000" b="0" i="0" u="none" strike="noStrike" cap="none" normalizeH="0" baseline="0" dirty="0" smtClean="0">
                <a:ln>
                  <a:noFill/>
                </a:ln>
                <a:solidFill>
                  <a:schemeClr val="accent6">
                    <a:lumMod val="75000"/>
                  </a:schemeClr>
                </a:solidFill>
                <a:effectLst/>
                <a:latin typeface="Arial" pitchFamily="34" charset="0"/>
                <a:cs typeface="Arial" pitchFamily="34" charset="0"/>
              </a:rPr>
              <a:t> </a:t>
            </a:r>
          </a:p>
        </p:txBody>
      </p:sp>
      <p:sp>
        <p:nvSpPr>
          <p:cNvPr id="5" name="Rectangle 4"/>
          <p:cNvSpPr/>
          <p:nvPr/>
        </p:nvSpPr>
        <p:spPr>
          <a:xfrm>
            <a:off x="0" y="2714620"/>
            <a:ext cx="9144000" cy="707886"/>
          </a:xfrm>
          <a:prstGeom prst="rect">
            <a:avLst/>
          </a:prstGeom>
        </p:spPr>
        <p:txBody>
          <a:bodyPr wrap="square">
            <a:spAutoFit/>
          </a:bodyPr>
          <a:lstStyle/>
          <a:p>
            <a:pPr algn="r"/>
            <a:r>
              <a:rPr lang="ar-SA" sz="2000" b="1" dirty="0" smtClean="0">
                <a:solidFill>
                  <a:schemeClr val="accent6">
                    <a:lumMod val="75000"/>
                  </a:schemeClr>
                </a:solidFill>
              </a:rPr>
              <a:t>في</a:t>
            </a:r>
            <a:r>
              <a:rPr lang="ar-SA" sz="2000" b="1" dirty="0" smtClean="0"/>
              <a:t> </a:t>
            </a:r>
            <a:r>
              <a:rPr lang="ar-SA" sz="2000" b="1" dirty="0">
                <a:solidFill>
                  <a:schemeClr val="bg1"/>
                </a:solidFill>
              </a:rPr>
              <a:t>السبعينات</a:t>
            </a:r>
            <a:r>
              <a:rPr lang="ar-SA" sz="2000" b="1" dirty="0"/>
              <a:t> </a:t>
            </a:r>
            <a:r>
              <a:rPr lang="ar-SA" sz="2000" b="1" dirty="0">
                <a:solidFill>
                  <a:schemeClr val="accent6">
                    <a:lumMod val="75000"/>
                  </a:schemeClr>
                </a:solidFill>
              </a:rPr>
              <a:t>أصبحت الأجهزة ارخص وتآكلت هوامش الربح مما دفع المنتجين بالنظر </a:t>
            </a:r>
            <a:r>
              <a:rPr lang="ar-SA" sz="2000" b="1" dirty="0" err="1">
                <a:solidFill>
                  <a:schemeClr val="accent6">
                    <a:lumMod val="75000"/>
                  </a:schemeClr>
                </a:solidFill>
              </a:rPr>
              <a:t>الى</a:t>
            </a:r>
            <a:r>
              <a:rPr lang="ar-SA" sz="2000" b="1" dirty="0">
                <a:solidFill>
                  <a:schemeClr val="accent6">
                    <a:lumMod val="75000"/>
                  </a:schemeClr>
                </a:solidFill>
              </a:rPr>
              <a:t> البرامج للحصول على عوائد مادية إضافية</a:t>
            </a:r>
            <a:endParaRPr lang="fr-FR" sz="2000" dirty="0">
              <a:solidFill>
                <a:schemeClr val="accent6">
                  <a:lumMod val="75000"/>
                </a:schemeClr>
              </a:solidFill>
            </a:endParaRPr>
          </a:p>
        </p:txBody>
      </p:sp>
      <p:sp>
        <p:nvSpPr>
          <p:cNvPr id="26626" name="Rectangle 2"/>
          <p:cNvSpPr>
            <a:spLocks noChangeArrowheads="1"/>
          </p:cNvSpPr>
          <p:nvPr/>
        </p:nvSpPr>
        <p:spPr bwMode="auto">
          <a:xfrm>
            <a:off x="2071670" y="3429000"/>
            <a:ext cx="707233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في</a:t>
            </a:r>
            <a:r>
              <a:rPr kumimoji="0" lang="ar-SA"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الثمانينات</a:t>
            </a:r>
            <a:r>
              <a:rPr kumimoji="0" lang="ar-SA" sz="2000" b="1" i="0" u="none" strike="noStrike" cap="none" normalizeH="0" baseline="0" dirty="0" smtClean="0">
                <a:ln>
                  <a:noFill/>
                </a:ln>
                <a:solidFill>
                  <a:srgbClr val="C6000B"/>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قام شخص يدعى ريتشارد ستولمان وهو مبرمج سابق في معامل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MIT</a:t>
            </a:r>
            <a:r>
              <a:rPr kumimoji="0" lang="fr-FR" sz="2000" b="1" i="0" u="none" strike="noStrike" cap="none" normalizeH="0" baseline="0" dirty="0" smtClean="0">
                <a:ln>
                  <a:noFill/>
                </a:ln>
                <a:solidFill>
                  <a:srgbClr val="C6000B"/>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بإطلاق مشروع أطلق عليه اسم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GNU</a:t>
            </a:r>
            <a:r>
              <a:rPr kumimoji="0" lang="fr-FR" sz="2000" b="1" i="0" u="none" strike="noStrike" cap="none" normalizeH="0" baseline="0" dirty="0" smtClean="0">
                <a:ln>
                  <a:noFill/>
                </a:ln>
                <a:solidFill>
                  <a:srgbClr val="C6000B"/>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هدفه هو عمل نظام تشغيل مفتوح المصدر شبيه بنظام يونكس </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الذي قامت شركة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AT&amp;A</a:t>
            </a:r>
            <a:r>
              <a:rPr kumimoji="0" lang="ar-SA"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MA"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باغل</a:t>
            </a:r>
            <a:r>
              <a:rPr kumimoji="0" lang="ar-M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ق الكود المصدري له</a:t>
            </a:r>
            <a:r>
              <a:rPr kumimoji="0" lang="fr-FR"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charset="-78"/>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وكانت بداية هذا المشروع في عام </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1985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ابتكر ريتشارد ستولمان تعريف وخصائص البرامج ذات المصدر المفتوح ومفهوم جديد هو </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kumimoji="0" lang="en-US"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Copyleft</a:t>
            </a:r>
            <a:r>
              <a:rPr kumimoji="0" lang="en-US" sz="2000" b="1" i="0" u="none" strike="noStrike" cap="none" normalizeH="0" baseline="0" dirty="0" smtClean="0">
                <a:ln>
                  <a:noFill/>
                </a:ln>
                <a:solidFill>
                  <a:srgbClr val="C6000B"/>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وهو المؤلف الرئيسي لعدة رخص  </a:t>
            </a:r>
            <a:r>
              <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 </a:t>
            </a:r>
            <a:r>
              <a:rPr lang="fr-FR" sz="2000" b="1" dirty="0" smtClean="0">
                <a:solidFill>
                  <a:schemeClr val="bg1"/>
                </a:solidFill>
                <a:latin typeface="TimesNewRomanPS-BoldMT" charset="-78"/>
                <a:ea typeface="Calibri" pitchFamily="34" charset="0"/>
                <a:cs typeface="Arial" pitchFamily="34" charset="0"/>
              </a:rPr>
              <a:t>C</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opyleft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التي تضمنت رخصة جنو العمومية </a:t>
            </a:r>
            <a:r>
              <a:rPr kumimoji="0" lang="fr-FR" sz="2000" b="1" i="0" u="none" strike="noStrike" cap="none" normalizeH="0" baseline="0" dirty="0" smtClean="0">
                <a:ln>
                  <a:noFill/>
                </a:ln>
                <a:solidFill>
                  <a:schemeClr val="bg1"/>
                </a:solidFill>
                <a:effectLst/>
                <a:latin typeface="TimesNewRomanPS-BoldMT" charset="-78"/>
                <a:ea typeface="Calibri" pitchFamily="34" charset="0"/>
                <a:cs typeface="Arial" pitchFamily="34" charset="0"/>
              </a:rPr>
              <a:t>(GPL)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الأكثر</a:t>
            </a:r>
            <a:r>
              <a:rPr kumimoji="0" lang="ar-SA" sz="2000" b="1" i="0" u="none" strike="noStrike" cap="none" normalizeH="0" baseline="0" dirty="0" smtClean="0">
                <a:ln>
                  <a:noFill/>
                </a:ln>
                <a:solidFill>
                  <a:srgbClr val="000081"/>
                </a:solidFill>
                <a:effectLst/>
                <a:latin typeface="TimesNewRomanPS-BoldMT" charset="-78"/>
                <a:ea typeface="Calibri" pitchFamily="34" charset="0"/>
                <a:cs typeface="Arial" pitchFamily="34" charset="0"/>
              </a:rPr>
              <a:t> </a:t>
            </a:r>
            <a:r>
              <a:rPr kumimoji="0" lang="ar-S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استعمالا في المصادر المفتوحة .</a:t>
            </a:r>
            <a:endParaRPr kumimoji="0" lang="ar-SA"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pic>
        <p:nvPicPr>
          <p:cNvPr id="7" name="Image 6"/>
          <p:cNvPicPr/>
          <p:nvPr/>
        </p:nvPicPr>
        <p:blipFill>
          <a:blip r:embed="rId3">
            <a:lum/>
          </a:blip>
          <a:srcRect/>
          <a:stretch>
            <a:fillRect/>
          </a:stretch>
        </p:blipFill>
        <p:spPr bwMode="auto">
          <a:xfrm>
            <a:off x="214282" y="3429000"/>
            <a:ext cx="1714512" cy="1857388"/>
          </a:xfrm>
          <a:prstGeom prst="rect">
            <a:avLst/>
          </a:prstGeom>
          <a:noFill/>
          <a:ln w="9525">
            <a:noFill/>
            <a:miter lim="800000"/>
            <a:headEnd/>
            <a:tailEnd/>
          </a:ln>
        </p:spPr>
      </p:pic>
      <p:sp>
        <p:nvSpPr>
          <p:cNvPr id="8" name="Rectangle 7"/>
          <p:cNvSpPr/>
          <p:nvPr/>
        </p:nvSpPr>
        <p:spPr>
          <a:xfrm>
            <a:off x="0" y="5643578"/>
            <a:ext cx="9144000" cy="707886"/>
          </a:xfrm>
          <a:prstGeom prst="rect">
            <a:avLst/>
          </a:prstGeom>
        </p:spPr>
        <p:txBody>
          <a:bodyPr wrap="square">
            <a:spAutoFit/>
          </a:bodyPr>
          <a:lstStyle/>
          <a:p>
            <a:pPr algn="r" rtl="1"/>
            <a:r>
              <a:rPr lang="ar-SA" sz="2000" b="1" dirty="0" smtClean="0">
                <a:solidFill>
                  <a:schemeClr val="accent6">
                    <a:lumMod val="75000"/>
                  </a:schemeClr>
                </a:solidFill>
              </a:rPr>
              <a:t>في عام </a:t>
            </a:r>
            <a:r>
              <a:rPr lang="fr-FR" sz="2000" b="1" dirty="0" smtClean="0">
                <a:solidFill>
                  <a:schemeClr val="accent6">
                    <a:lumMod val="75000"/>
                  </a:schemeClr>
                </a:solidFill>
              </a:rPr>
              <a:t> </a:t>
            </a:r>
            <a:r>
              <a:rPr lang="fr-FR" sz="2000" b="1" dirty="0" smtClean="0">
                <a:solidFill>
                  <a:schemeClr val="bg1"/>
                </a:solidFill>
              </a:rPr>
              <a:t>1991</a:t>
            </a:r>
            <a:r>
              <a:rPr lang="fr-FR" sz="2000" b="1" dirty="0" smtClean="0"/>
              <a:t> </a:t>
            </a:r>
            <a:r>
              <a:rPr lang="ar-SA" sz="2000" b="1" dirty="0" smtClean="0">
                <a:solidFill>
                  <a:schemeClr val="accent6">
                    <a:lumMod val="75000"/>
                  </a:schemeClr>
                </a:solidFill>
              </a:rPr>
              <a:t>كان </a:t>
            </a:r>
            <a:r>
              <a:rPr lang="ar-SA" sz="2000" b="1" dirty="0">
                <a:solidFill>
                  <a:schemeClr val="accent6">
                    <a:lumMod val="75000"/>
                  </a:schemeClr>
                </a:solidFill>
              </a:rPr>
              <a:t>يوجد الكثير من الأدوات التي </a:t>
            </a:r>
            <a:r>
              <a:rPr lang="ar-SA" sz="2000" b="1" dirty="0" smtClean="0">
                <a:solidFill>
                  <a:schemeClr val="accent6">
                    <a:lumMod val="75000"/>
                  </a:schemeClr>
                </a:solidFill>
              </a:rPr>
              <a:t>أنتجتها</a:t>
            </a:r>
            <a:r>
              <a:rPr lang="fr-FR" sz="2000" b="1" dirty="0" smtClean="0">
                <a:solidFill>
                  <a:schemeClr val="accent6">
                    <a:lumMod val="75000"/>
                  </a:schemeClr>
                </a:solidFill>
              </a:rPr>
              <a:t> </a:t>
            </a:r>
            <a:r>
              <a:rPr lang="fr-FR" sz="2000" b="1" dirty="0" smtClean="0">
                <a:solidFill>
                  <a:schemeClr val="bg1"/>
                </a:solidFill>
              </a:rPr>
              <a:t>GNU</a:t>
            </a:r>
            <a:r>
              <a:rPr lang="fr-FR" sz="2000" b="1" dirty="0" smtClean="0"/>
              <a:t>  </a:t>
            </a:r>
            <a:r>
              <a:rPr lang="ar-SA" sz="2000" b="1" dirty="0" smtClean="0">
                <a:solidFill>
                  <a:schemeClr val="accent6">
                    <a:lumMod val="75000"/>
                  </a:schemeClr>
                </a:solidFill>
              </a:rPr>
              <a:t>متضمنة </a:t>
            </a:r>
            <a:r>
              <a:rPr lang="ar-SA" sz="2000" b="1" dirty="0">
                <a:solidFill>
                  <a:schemeClr val="accent6">
                    <a:lumMod val="75000"/>
                  </a:schemeClr>
                </a:solidFill>
              </a:rPr>
              <a:t>اقوي </a:t>
            </a:r>
            <a:r>
              <a:rPr lang="fr-FR" sz="2000" b="1" dirty="0" smtClean="0">
                <a:solidFill>
                  <a:schemeClr val="accent6">
                    <a:lumMod val="75000"/>
                  </a:schemeClr>
                </a:solidFill>
              </a:rPr>
              <a:t> </a:t>
            </a:r>
            <a:r>
              <a:rPr lang="fr-FR" sz="2000" b="1" dirty="0" smtClean="0">
                <a:solidFill>
                  <a:schemeClr val="bg1"/>
                </a:solidFill>
              </a:rPr>
              <a:t>GCC </a:t>
            </a:r>
            <a:r>
              <a:rPr lang="ar-SA" sz="2000" b="1" dirty="0">
                <a:solidFill>
                  <a:schemeClr val="accent6">
                    <a:lumMod val="75000"/>
                  </a:schemeClr>
                </a:solidFill>
              </a:rPr>
              <a:t>الذي هو</a:t>
            </a:r>
            <a:r>
              <a:rPr lang="fr-FR" sz="2000" b="1" dirty="0" smtClean="0">
                <a:solidFill>
                  <a:schemeClr val="bg1"/>
                </a:solidFill>
              </a:rPr>
              <a:t>GNU</a:t>
            </a:r>
            <a:r>
              <a:rPr lang="fr-FR" sz="2000" b="1" dirty="0" smtClean="0"/>
              <a:t>   </a:t>
            </a:r>
          </a:p>
          <a:p>
            <a:pPr algn="r" rtl="1"/>
            <a:r>
              <a:rPr lang="fr-FR" sz="2000" b="1" dirty="0" smtClean="0"/>
              <a:t> </a:t>
            </a:r>
            <a:r>
              <a:rPr lang="fr-FR" sz="2000" b="1" dirty="0" smtClean="0">
                <a:solidFill>
                  <a:schemeClr val="bg1"/>
                </a:solidFill>
              </a:rPr>
              <a:t>compiler </a:t>
            </a:r>
            <a:r>
              <a:rPr lang="fr-FR" sz="2000" b="1" dirty="0">
                <a:solidFill>
                  <a:schemeClr val="bg1"/>
                </a:solidFill>
              </a:rPr>
              <a:t>collection </a:t>
            </a:r>
            <a:r>
              <a:rPr lang="ar-SA" sz="2000" b="1" dirty="0" smtClean="0">
                <a:solidFill>
                  <a:schemeClr val="accent6">
                    <a:lumMod val="75000"/>
                  </a:schemeClr>
                </a:solidFill>
              </a:rPr>
              <a:t>لكن </a:t>
            </a:r>
            <a:r>
              <a:rPr lang="ar-SA" sz="2000" b="1" dirty="0">
                <a:solidFill>
                  <a:schemeClr val="accent6">
                    <a:lumMod val="75000"/>
                  </a:schemeClr>
                </a:solidFill>
              </a:rPr>
              <a:t>حتى هذه اللحظة لم تتوفر لهذه الأدوات نواة مفتوحة المصدر </a:t>
            </a:r>
            <a:r>
              <a:rPr lang="fr-FR" sz="2000" b="1" dirty="0">
                <a:solidFill>
                  <a:schemeClr val="bg1"/>
                </a:solidFill>
              </a:rPr>
              <a:t>kernel</a:t>
            </a:r>
            <a:endParaRPr lang="fr-FR" sz="2000" dirty="0">
              <a:solidFill>
                <a:schemeClr val="bg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wp1024x768-14098.jpg"/>
          <p:cNvPicPr>
            <a:picLocks noChangeAspect="1"/>
          </p:cNvPicPr>
          <p:nvPr/>
        </p:nvPicPr>
        <p:blipFill>
          <a:blip r:embed="rId2"/>
          <a:stretch>
            <a:fillRect/>
          </a:stretch>
        </p:blipFill>
        <p:spPr>
          <a:xfrm>
            <a:off x="0" y="0"/>
            <a:ext cx="9144000" cy="6858000"/>
          </a:xfrm>
          <a:prstGeom prst="rect">
            <a:avLst/>
          </a:prstGeom>
        </p:spPr>
      </p:pic>
      <p:pic>
        <p:nvPicPr>
          <p:cNvPr id="3" name="Image 2" descr="wp1024x768-14098.jpg"/>
          <p:cNvPicPr>
            <a:picLocks noChangeAspect="1"/>
          </p:cNvPicPr>
          <p:nvPr/>
        </p:nvPicPr>
        <p:blipFill>
          <a:blip r:embed="rId2"/>
          <a:stretch>
            <a:fillRect/>
          </a:stretch>
        </p:blipFill>
        <p:spPr>
          <a:xfrm>
            <a:off x="0" y="0"/>
            <a:ext cx="9144000" cy="6858000"/>
          </a:xfrm>
          <a:prstGeom prst="rect">
            <a:avLst/>
          </a:prstGeom>
        </p:spPr>
      </p:pic>
      <p:sp>
        <p:nvSpPr>
          <p:cNvPr id="5" name="Rectangle 1"/>
          <p:cNvSpPr>
            <a:spLocks noChangeArrowheads="1"/>
          </p:cNvSpPr>
          <p:nvPr/>
        </p:nvSpPr>
        <p:spPr bwMode="auto">
          <a:xfrm>
            <a:off x="1857356" y="285728"/>
            <a:ext cx="5768118"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NewRomanPS-BoldMT"/>
                <a:ea typeface="Calibri" pitchFamily="34" charset="0"/>
                <a:cs typeface="Arial" pitchFamily="34" charset="0"/>
              </a:rPr>
              <a:t>حركة المصادر المفتوحة ولينوكس</a:t>
            </a:r>
            <a:r>
              <a:rPr lang="ar-SA"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r>
              <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Open Source </a:t>
            </a:r>
            <a:r>
              <a:rPr lang="fr-FR" sz="28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Movement</a:t>
            </a:r>
            <a:r>
              <a:rPr lang="fr-FR"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and Linux</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800" b="1" i="0" u="none" strike="noStrike"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endParaRPr>
          </a:p>
        </p:txBody>
      </p:sp>
      <p:sp>
        <p:nvSpPr>
          <p:cNvPr id="6" name="Rectangle 3"/>
          <p:cNvSpPr>
            <a:spLocks noChangeArrowheads="1"/>
          </p:cNvSpPr>
          <p:nvPr/>
        </p:nvSpPr>
        <p:spPr bwMode="auto">
          <a:xfrm>
            <a:off x="-214346" y="1714488"/>
            <a:ext cx="935834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MA"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rPr>
              <a:t>الاختلاف بين البرامج المجانية ومفتوحة المصدر يكمن إن يعرف كالاختلاف بين الحركة الاجتماعية</a:t>
            </a:r>
            <a:endParaRPr kumimoji="0" lang="fr-FR" sz="2000" b="1" i="0" u="none" strike="noStrike" cap="none" normalizeH="0" baseline="0" dirty="0" smtClean="0">
              <a:ln>
                <a:noFill/>
              </a:ln>
              <a:solidFill>
                <a:schemeClr val="accent6">
                  <a:lumMod val="75000"/>
                </a:schemeClr>
              </a:solidFill>
              <a:effectLst/>
              <a:latin typeface="TimesNewRomanPS-BoldMT" charset="-78"/>
              <a:ea typeface="Calibri" pitchFamily="34" charset="0"/>
              <a:cs typeface="Arial" pitchFamily="34" charset="0"/>
            </a:endParaRPr>
          </a:p>
          <a:p>
            <a:pPr lvl="0" algn="r" rtl="1" fontAlgn="base">
              <a:spcBef>
                <a:spcPct val="0"/>
              </a:spcBef>
              <a:spcAft>
                <a:spcPct val="0"/>
              </a:spcAft>
            </a:pPr>
            <a:r>
              <a:rPr kumimoji="0" lang="ar-MA" sz="2000" b="1" i="0" u="none" strike="noStrike" cap="none" normalizeH="0" baseline="0" dirty="0" smtClean="0">
                <a:ln>
                  <a:noFill/>
                </a:ln>
                <a:solidFill>
                  <a:srgbClr val="00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rgbClr val="000000"/>
                </a:solidFill>
                <a:effectLst/>
                <a:latin typeface="TimesNewRomanPS-BoldMT" charset="-78"/>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Calibri" pitchFamily="34" charset="0"/>
                <a:ea typeface="Calibri" pitchFamily="34" charset="0"/>
                <a:cs typeface="TimesNewRomanPS-BoldMT" charset="-78"/>
              </a:rPr>
              <a:t>(free software) </a:t>
            </a:r>
            <a:r>
              <a:rPr kumimoji="0" lang="ar-MA"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charset="-78"/>
              </a:rPr>
              <a:t>وعلم منهج التطوير</a:t>
            </a:r>
            <a:r>
              <a:rPr lang="ar-MA" sz="2000" b="1" dirty="0">
                <a:solidFill>
                  <a:schemeClr val="accent6">
                    <a:lumMod val="75000"/>
                  </a:schemeClr>
                </a:solidFill>
                <a:latin typeface="Calibri" pitchFamily="34" charset="0"/>
                <a:ea typeface="Calibri" pitchFamily="34" charset="0"/>
                <a:cs typeface="TimesNewRomanPS-BoldMT" charset="-78"/>
              </a:rPr>
              <a:t> </a:t>
            </a:r>
            <a:r>
              <a:rPr lang="fr-FR" sz="2000" b="1" dirty="0" smtClean="0">
                <a:solidFill>
                  <a:schemeClr val="accent6">
                    <a:lumMod val="75000"/>
                  </a:schemeClr>
                </a:solidFill>
                <a:latin typeface="Calibri" pitchFamily="34" charset="0"/>
                <a:ea typeface="Calibri" pitchFamily="34" charset="0"/>
                <a:cs typeface="TimesNewRomanPS-BoldMT" charset="-78"/>
              </a:rPr>
              <a:t> </a:t>
            </a:r>
            <a:r>
              <a:rPr kumimoji="0" lang="fr-FR" sz="2000" b="1" i="0" u="none" strike="noStrike" cap="none" normalizeH="0" baseline="0" dirty="0" smtClean="0">
                <a:ln>
                  <a:noFill/>
                </a:ln>
                <a:solidFill>
                  <a:schemeClr val="bg1"/>
                </a:solidFill>
                <a:effectLst/>
                <a:latin typeface="Calibri" pitchFamily="34" charset="0"/>
                <a:ea typeface="Calibri" pitchFamily="34" charset="0"/>
                <a:cs typeface="TimesNewRomanPS-BoldMT" charset="-78"/>
              </a:rPr>
              <a:t>open source</a:t>
            </a:r>
            <a:r>
              <a:rPr kumimoji="0" lang="fr-FR" sz="2000" b="1" i="0" u="none" strike="noStrike" cap="none" normalizeH="0" dirty="0" smtClean="0">
                <a:ln>
                  <a:noFill/>
                </a:ln>
                <a:solidFill>
                  <a:schemeClr val="bg1"/>
                </a:solidFill>
                <a:effectLst/>
                <a:latin typeface="Calibri" pitchFamily="34" charset="0"/>
                <a:ea typeface="Calibri" pitchFamily="34" charset="0"/>
                <a:cs typeface="TimesNewRomanPS-BoldMT" charset="-78"/>
              </a:rPr>
              <a:t> </a:t>
            </a:r>
            <a:r>
              <a:rPr kumimoji="0" lang="ar-MA"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charset="-78"/>
              </a:rPr>
              <a:t>وعندما نقول لينوكس فقط فنحن نشير هنا إلى لب النظام أو الأعمدة الفقرية من الهندسة المعمارية مفتوحة المصدر في عام </a:t>
            </a:r>
            <a:r>
              <a:rPr kumimoji="0" lang="ar-MA" sz="2000" b="1" i="0" u="none" strike="noStrike" cap="none" normalizeH="0" baseline="0" dirty="0" smtClean="0">
                <a:ln>
                  <a:noFill/>
                </a:ln>
                <a:solidFill>
                  <a:schemeClr val="bg1"/>
                </a:solidFill>
                <a:effectLst/>
                <a:latin typeface="Calibri" pitchFamily="34" charset="0"/>
                <a:ea typeface="Calibri" pitchFamily="34" charset="0"/>
                <a:cs typeface="TimesNewRomanPS-BoldMT" charset="-78"/>
              </a:rPr>
              <a:t>1991</a:t>
            </a:r>
            <a:r>
              <a:rPr kumimoji="0" lang="ar-MA" sz="2000" b="1" i="0" u="none" strike="noStrike" cap="none" normalizeH="0" baseline="0" dirty="0" smtClean="0">
                <a:ln>
                  <a:noFill/>
                </a:ln>
                <a:solidFill>
                  <a:srgbClr val="000000"/>
                </a:solidFill>
                <a:effectLst/>
                <a:latin typeface="Calibri" pitchFamily="34" charset="0"/>
                <a:ea typeface="Calibri" pitchFamily="34" charset="0"/>
                <a:cs typeface="TimesNewRomanPS-BoldMT" charset="-78"/>
              </a:rPr>
              <a:t> </a:t>
            </a:r>
            <a:r>
              <a:rPr kumimoji="0" lang="ar-MA"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charset="-78"/>
              </a:rPr>
              <a:t>بدأ</a:t>
            </a:r>
            <a:r>
              <a:rPr kumimoji="0" lang="ar-MA" sz="2000" b="1" i="0" u="none" strike="noStrike" cap="none" normalizeH="0" baseline="0" dirty="0" smtClean="0">
                <a:ln>
                  <a:noFill/>
                </a:ln>
                <a:solidFill>
                  <a:srgbClr val="000000"/>
                </a:solidFill>
                <a:effectLst/>
                <a:latin typeface="Calibri" pitchFamily="34" charset="0"/>
                <a:ea typeface="Calibri" pitchFamily="34" charset="0"/>
                <a:cs typeface="TimesNewRomanPS-BoldMT" charset="-78"/>
              </a:rPr>
              <a:t> </a:t>
            </a:r>
            <a:r>
              <a:rPr kumimoji="0" lang="ar-MA" sz="2000" b="1" i="0" u="none" strike="noStrike" cap="none" normalizeH="0" baseline="0" dirty="0" err="1" smtClean="0">
                <a:ln>
                  <a:noFill/>
                </a:ln>
                <a:solidFill>
                  <a:schemeClr val="bg1"/>
                </a:solidFill>
                <a:effectLst/>
                <a:latin typeface="Calibri" pitchFamily="34" charset="0"/>
                <a:ea typeface="Calibri" pitchFamily="34" charset="0"/>
                <a:cs typeface="TimesNewRomanPS-BoldMT" charset="-78"/>
              </a:rPr>
              <a:t>لينوس</a:t>
            </a:r>
            <a:r>
              <a:rPr kumimoji="0" lang="ar-MA" sz="2000" b="1" i="0" u="none" strike="noStrike" cap="none" normalizeH="0" baseline="0" dirty="0" smtClean="0">
                <a:ln>
                  <a:noFill/>
                </a:ln>
                <a:solidFill>
                  <a:schemeClr val="bg1"/>
                </a:solidFill>
                <a:effectLst/>
                <a:latin typeface="Calibri" pitchFamily="34" charset="0"/>
                <a:ea typeface="Calibri" pitchFamily="34" charset="0"/>
                <a:cs typeface="TimesNewRomanPS-BoldMT" charset="-78"/>
              </a:rPr>
              <a:t> </a:t>
            </a:r>
            <a:r>
              <a:rPr kumimoji="0" lang="ar-MA" sz="2000" b="1" i="0" u="none" strike="noStrike" cap="none" normalizeH="0" baseline="0" dirty="0" err="1" smtClean="0">
                <a:ln>
                  <a:noFill/>
                </a:ln>
                <a:solidFill>
                  <a:schemeClr val="bg1"/>
                </a:solidFill>
                <a:effectLst/>
                <a:latin typeface="Calibri" pitchFamily="34" charset="0"/>
                <a:ea typeface="Calibri" pitchFamily="34" charset="0"/>
                <a:cs typeface="TimesNewRomanPS-BoldMT" charset="-78"/>
              </a:rPr>
              <a:t>بينديكت</a:t>
            </a:r>
            <a:r>
              <a:rPr kumimoji="0" lang="ar-MA" sz="2000" b="1" i="0" u="none" strike="noStrike" cap="none" normalizeH="0" baseline="0" dirty="0" smtClean="0">
                <a:ln>
                  <a:noFill/>
                </a:ln>
                <a:solidFill>
                  <a:schemeClr val="bg1"/>
                </a:solidFill>
                <a:effectLst/>
                <a:latin typeface="Calibri" pitchFamily="34" charset="0"/>
                <a:ea typeface="Calibri" pitchFamily="34" charset="0"/>
                <a:cs typeface="TimesNewRomanPS-BoldMT" charset="-78"/>
              </a:rPr>
              <a:t> ترافولدز </a:t>
            </a:r>
            <a:r>
              <a:rPr kumimoji="0" lang="fr-FR" sz="2000" b="1" i="0" u="none" strike="noStrike" cap="none" normalizeH="0" baseline="0" dirty="0" smtClean="0">
                <a:ln>
                  <a:noFill/>
                </a:ln>
                <a:solidFill>
                  <a:schemeClr val="accent6">
                    <a:lumMod val="75000"/>
                  </a:schemeClr>
                </a:solidFill>
                <a:effectLst/>
                <a:latin typeface="Calibri" pitchFamily="34" charset="0"/>
                <a:ea typeface="Calibri" pitchFamily="34" charset="0"/>
                <a:cs typeface="TimesNewRomanPS-BoldMT" charset="-78"/>
              </a:rPr>
              <a:t>)</a:t>
            </a:r>
            <a:r>
              <a:rPr lang="ar-MA" sz="2000" b="1" dirty="0" smtClean="0">
                <a:solidFill>
                  <a:schemeClr val="accent6">
                    <a:lumMod val="75000"/>
                  </a:schemeClr>
                </a:solidFill>
              </a:rPr>
              <a:t>طالب </a:t>
            </a:r>
            <a:r>
              <a:rPr lang="ar-MA" sz="2000" b="1" dirty="0">
                <a:solidFill>
                  <a:schemeClr val="accent6">
                    <a:lumMod val="75000"/>
                  </a:schemeClr>
                </a:solidFill>
              </a:rPr>
              <a:t>في علوم الحاسب في جامعة </a:t>
            </a:r>
            <a:r>
              <a:rPr lang="ar-MA" sz="2000" b="1" dirty="0" err="1">
                <a:solidFill>
                  <a:schemeClr val="accent6">
                    <a:lumMod val="75000"/>
                  </a:schemeClr>
                </a:solidFill>
              </a:rPr>
              <a:t>هلنسكي</a:t>
            </a:r>
            <a:r>
              <a:rPr lang="ar-MA" sz="2000" b="1" dirty="0">
                <a:solidFill>
                  <a:schemeClr val="accent6">
                    <a:lumMod val="75000"/>
                  </a:schemeClr>
                </a:solidFill>
              </a:rPr>
              <a:t> </a:t>
            </a:r>
            <a:r>
              <a:rPr lang="fr-FR" sz="2000" b="1" dirty="0">
                <a:solidFill>
                  <a:schemeClr val="accent6">
                    <a:lumMod val="75000"/>
                  </a:schemeClr>
                </a:solidFill>
              </a:rPr>
              <a:t>(</a:t>
            </a:r>
            <a:r>
              <a:rPr lang="ar-MA" sz="2000" b="1" dirty="0">
                <a:solidFill>
                  <a:schemeClr val="accent6">
                    <a:lumMod val="75000"/>
                  </a:schemeClr>
                </a:solidFill>
              </a:rPr>
              <a:t> العمل على </a:t>
            </a:r>
            <a:r>
              <a:rPr lang="ar-MA" sz="2000" b="1" dirty="0" smtClean="0">
                <a:solidFill>
                  <a:schemeClr val="accent6">
                    <a:lumMod val="75000"/>
                  </a:schemeClr>
                </a:solidFill>
              </a:rPr>
              <a:t>نظام</a:t>
            </a:r>
            <a:r>
              <a:rPr lang="fr-FR" sz="2000" b="1" dirty="0" smtClean="0"/>
              <a:t> </a:t>
            </a:r>
            <a:r>
              <a:rPr lang="ar-MA" sz="2000" b="1" dirty="0" smtClean="0"/>
              <a:t> </a:t>
            </a:r>
            <a:r>
              <a:rPr lang="fr-FR" sz="2000" b="1" dirty="0" smtClean="0"/>
              <a:t> </a:t>
            </a:r>
            <a:r>
              <a:rPr lang="fr-FR" sz="2000" b="1" dirty="0" err="1" smtClean="0">
                <a:solidFill>
                  <a:schemeClr val="bg1"/>
                </a:solidFill>
              </a:rPr>
              <a:t>Minix</a:t>
            </a:r>
            <a:r>
              <a:rPr lang="ar-MA" sz="2000" b="1" dirty="0" smtClean="0">
                <a:solidFill>
                  <a:schemeClr val="accent6">
                    <a:lumMod val="75000"/>
                  </a:schemeClr>
                </a:solidFill>
              </a:rPr>
              <a:t>و </a:t>
            </a:r>
            <a:r>
              <a:rPr lang="fr-FR" sz="2000" b="1" dirty="0" smtClean="0">
                <a:solidFill>
                  <a:schemeClr val="accent6">
                    <a:lumMod val="75000"/>
                  </a:schemeClr>
                </a:solidFill>
              </a:rPr>
              <a:t>)</a:t>
            </a:r>
            <a:r>
              <a:rPr lang="ar-MA" sz="2000" b="1" dirty="0" smtClean="0">
                <a:solidFill>
                  <a:schemeClr val="accent6">
                    <a:lumMod val="75000"/>
                  </a:schemeClr>
                </a:solidFill>
              </a:rPr>
              <a:t>هو </a:t>
            </a:r>
            <a:r>
              <a:rPr lang="ar-MA" sz="2000" b="1" dirty="0">
                <a:solidFill>
                  <a:schemeClr val="accent6">
                    <a:lumMod val="75000"/>
                  </a:schemeClr>
                </a:solidFill>
              </a:rPr>
              <a:t>نظام مشابه لنظام </a:t>
            </a:r>
            <a:r>
              <a:rPr lang="ar-MA" sz="2000" b="1" dirty="0" err="1">
                <a:solidFill>
                  <a:schemeClr val="accent6">
                    <a:lumMod val="75000"/>
                  </a:schemeClr>
                </a:solidFill>
              </a:rPr>
              <a:t>يونكس</a:t>
            </a:r>
            <a:r>
              <a:rPr lang="ar-MA" sz="2000" b="1" dirty="0">
                <a:solidFill>
                  <a:schemeClr val="accent6">
                    <a:lumMod val="75000"/>
                  </a:schemeClr>
                </a:solidFill>
              </a:rPr>
              <a:t> كتبه </a:t>
            </a:r>
            <a:r>
              <a:rPr lang="ar-MA" sz="2000" b="1" dirty="0" err="1">
                <a:solidFill>
                  <a:schemeClr val="bg1"/>
                </a:solidFill>
              </a:rPr>
              <a:t>اندرواس</a:t>
            </a:r>
            <a:r>
              <a:rPr lang="ar-MA" sz="2000" b="1" dirty="0"/>
              <a:t> </a:t>
            </a:r>
            <a:r>
              <a:rPr lang="ar-MA" sz="2000" b="1" dirty="0">
                <a:solidFill>
                  <a:schemeClr val="accent6">
                    <a:lumMod val="75000"/>
                  </a:schemeClr>
                </a:solidFill>
              </a:rPr>
              <a:t>ليعلم </a:t>
            </a:r>
            <a:r>
              <a:rPr lang="ar-MA" sz="2000" b="1" dirty="0" err="1">
                <a:solidFill>
                  <a:schemeClr val="accent6">
                    <a:lumMod val="75000"/>
                  </a:schemeClr>
                </a:solidFill>
              </a:rPr>
              <a:t>به</a:t>
            </a:r>
            <a:r>
              <a:rPr lang="ar-MA" sz="2000" b="1" dirty="0">
                <a:solidFill>
                  <a:schemeClr val="accent6">
                    <a:lumMod val="75000"/>
                  </a:schemeClr>
                </a:solidFill>
              </a:rPr>
              <a:t> الطلاب كيف يمكنهم بناء أنظمة تشغيل وكيف </a:t>
            </a:r>
            <a:r>
              <a:rPr lang="ar-MA" sz="2000" b="1" dirty="0" smtClean="0">
                <a:solidFill>
                  <a:schemeClr val="accent6">
                    <a:lumMod val="75000"/>
                  </a:schemeClr>
                </a:solidFill>
              </a:rPr>
              <a:t>تحدث </a:t>
            </a:r>
            <a:r>
              <a:rPr lang="ar-MA" sz="2000" b="1" dirty="0">
                <a:solidFill>
                  <a:schemeClr val="accent6">
                    <a:lumMod val="75000"/>
                  </a:schemeClr>
                </a:solidFill>
              </a:rPr>
              <a:t>العمليات الداخلية لكنه لم يسمح لأحد بتطويره </a:t>
            </a:r>
            <a:r>
              <a:rPr lang="fr-FR" sz="2000" b="1" dirty="0">
                <a:solidFill>
                  <a:schemeClr val="accent6">
                    <a:lumMod val="75000"/>
                  </a:schemeClr>
                </a:solidFill>
              </a:rPr>
              <a:t>(</a:t>
            </a:r>
            <a:endParaRPr kumimoji="0" lang="ar-MA"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pic>
        <p:nvPicPr>
          <p:cNvPr id="7" name="Picture 4"/>
          <p:cNvPicPr>
            <a:picLocks noChangeAspect="1" noChangeArrowheads="1"/>
          </p:cNvPicPr>
          <p:nvPr/>
        </p:nvPicPr>
        <p:blipFill>
          <a:blip r:embed="rId3"/>
          <a:srcRect/>
          <a:stretch>
            <a:fillRect/>
          </a:stretch>
        </p:blipFill>
        <p:spPr bwMode="auto">
          <a:xfrm>
            <a:off x="285720" y="3357562"/>
            <a:ext cx="1857388" cy="1952451"/>
          </a:xfrm>
          <a:prstGeom prst="rect">
            <a:avLst/>
          </a:prstGeom>
          <a:noFill/>
          <a:ln w="9525">
            <a:noFill/>
            <a:miter lim="800000"/>
            <a:headEnd/>
            <a:tailEnd/>
          </a:ln>
          <a:effectLst/>
        </p:spPr>
      </p:pic>
      <p:sp>
        <p:nvSpPr>
          <p:cNvPr id="8" name="Rectangle 7"/>
          <p:cNvSpPr/>
          <p:nvPr/>
        </p:nvSpPr>
        <p:spPr>
          <a:xfrm>
            <a:off x="2285984" y="3643314"/>
            <a:ext cx="6858016" cy="1323439"/>
          </a:xfrm>
          <a:prstGeom prst="rect">
            <a:avLst/>
          </a:prstGeom>
        </p:spPr>
        <p:txBody>
          <a:bodyPr wrap="square">
            <a:spAutoFit/>
          </a:bodyPr>
          <a:lstStyle/>
          <a:p>
            <a:pPr algn="r"/>
            <a:r>
              <a:rPr lang="ar-MA" sz="2000" b="1" dirty="0">
                <a:solidFill>
                  <a:schemeClr val="accent6">
                    <a:lumMod val="75000"/>
                  </a:schemeClr>
                </a:solidFill>
              </a:rPr>
              <a:t>لقد حاول لينوس ترافولدز عمل نظام تشغيل شبيه لنظام </a:t>
            </a:r>
            <a:r>
              <a:rPr lang="ar-MA" sz="2000" b="1" dirty="0" err="1">
                <a:solidFill>
                  <a:schemeClr val="accent6">
                    <a:lumMod val="75000"/>
                  </a:schemeClr>
                </a:solidFill>
              </a:rPr>
              <a:t>مينكس</a:t>
            </a:r>
            <a:r>
              <a:rPr lang="ar-MA" sz="2000" b="1" dirty="0">
                <a:solidFill>
                  <a:schemeClr val="accent6">
                    <a:lumMod val="75000"/>
                  </a:schemeClr>
                </a:solidFill>
              </a:rPr>
              <a:t> الذي كان يتعلم عليه و كان يحلم </a:t>
            </a:r>
            <a:r>
              <a:rPr lang="ar-MA" sz="2000" b="1" dirty="0" smtClean="0">
                <a:solidFill>
                  <a:schemeClr val="accent6">
                    <a:lumMod val="75000"/>
                  </a:schemeClr>
                </a:solidFill>
              </a:rPr>
              <a:t>أن </a:t>
            </a:r>
            <a:r>
              <a:rPr lang="ar-MA" sz="2000" b="1" dirty="0">
                <a:solidFill>
                  <a:schemeClr val="accent6">
                    <a:lumMod val="75000"/>
                  </a:schemeClr>
                </a:solidFill>
              </a:rPr>
              <a:t>يقوم بتشغيله على الحاسوب في بيته لذالك بدأ في تحقيق حلمه </a:t>
            </a:r>
            <a:r>
              <a:rPr lang="ar-MA" sz="2000" b="1" dirty="0" err="1">
                <a:solidFill>
                  <a:schemeClr val="accent6">
                    <a:lumMod val="75000"/>
                  </a:schemeClr>
                </a:solidFill>
              </a:rPr>
              <a:t>و</a:t>
            </a:r>
            <a:r>
              <a:rPr lang="ar-MA" sz="2000" b="1" dirty="0">
                <a:solidFill>
                  <a:schemeClr val="accent6">
                    <a:lumMod val="75000"/>
                  </a:schemeClr>
                </a:solidFill>
              </a:rPr>
              <a:t> عمل بجد حتى اخرج إلى الوجود في علم </a:t>
            </a:r>
            <a:r>
              <a:rPr lang="ar-MA" sz="2000" b="1" dirty="0">
                <a:solidFill>
                  <a:schemeClr val="bg1"/>
                </a:solidFill>
              </a:rPr>
              <a:t>1994</a:t>
            </a:r>
            <a:r>
              <a:rPr lang="ar-MA" sz="2000" b="1" dirty="0"/>
              <a:t> </a:t>
            </a:r>
            <a:r>
              <a:rPr lang="ar-MA" sz="2000" b="1" dirty="0">
                <a:solidFill>
                  <a:schemeClr val="accent6">
                    <a:lumMod val="75000"/>
                  </a:schemeClr>
                </a:solidFill>
              </a:rPr>
              <a:t>أول نواة مفتوحة </a:t>
            </a:r>
            <a:r>
              <a:rPr lang="ar-MA" sz="2000" b="1" dirty="0" smtClean="0">
                <a:solidFill>
                  <a:schemeClr val="accent6">
                    <a:lumMod val="75000"/>
                  </a:schemeClr>
                </a:solidFill>
              </a:rPr>
              <a:t>المصدر </a:t>
            </a:r>
            <a:r>
              <a:rPr lang="fr-FR" sz="2000" b="1" dirty="0" smtClean="0">
                <a:solidFill>
                  <a:schemeClr val="bg1"/>
                </a:solidFill>
              </a:rPr>
              <a:t>GPL </a:t>
            </a:r>
            <a:r>
              <a:rPr lang="fr-FR" sz="2000" b="1" dirty="0" smtClean="0"/>
              <a:t> </a:t>
            </a:r>
            <a:r>
              <a:rPr lang="ar-MA" sz="2000" b="1" dirty="0" smtClean="0">
                <a:solidFill>
                  <a:schemeClr val="accent6">
                    <a:lumMod val="75000"/>
                  </a:schemeClr>
                </a:solidFill>
              </a:rPr>
              <a:t>و </a:t>
            </a:r>
            <a:r>
              <a:rPr lang="ar-MA" sz="2000" b="1" dirty="0">
                <a:solidFill>
                  <a:schemeClr val="accent6">
                    <a:lumMod val="75000"/>
                  </a:schemeClr>
                </a:solidFill>
              </a:rPr>
              <a:t>أعطى لها رقم الإصدار </a:t>
            </a:r>
            <a:r>
              <a:rPr lang="ar-MA" sz="2000" b="1" dirty="0">
                <a:solidFill>
                  <a:schemeClr val="bg1"/>
                </a:solidFill>
              </a:rPr>
              <a:t>0.01</a:t>
            </a:r>
            <a:r>
              <a:rPr lang="ar-MA" sz="2000" b="1" dirty="0"/>
              <a:t> </a:t>
            </a:r>
            <a:r>
              <a:rPr lang="ar-MA" sz="2000" b="1" dirty="0">
                <a:solidFill>
                  <a:schemeClr val="accent6">
                    <a:lumMod val="75000"/>
                  </a:schemeClr>
                </a:solidFill>
              </a:rPr>
              <a:t>تحت رخصة </a:t>
            </a:r>
            <a:r>
              <a:rPr lang="ar-MA" sz="2000" b="1" dirty="0" err="1">
                <a:solidFill>
                  <a:schemeClr val="accent6">
                    <a:lumMod val="75000"/>
                  </a:schemeClr>
                </a:solidFill>
              </a:rPr>
              <a:t>جنو</a:t>
            </a:r>
            <a:r>
              <a:rPr lang="ar-MA" sz="2000" b="1" dirty="0">
                <a:solidFill>
                  <a:schemeClr val="accent6">
                    <a:lumMod val="75000"/>
                  </a:schemeClr>
                </a:solidFill>
              </a:rPr>
              <a:t> </a:t>
            </a:r>
            <a:r>
              <a:rPr lang="ar-MA" sz="2000" b="1" dirty="0" smtClean="0">
                <a:solidFill>
                  <a:schemeClr val="accent6">
                    <a:lumMod val="75000"/>
                  </a:schemeClr>
                </a:solidFill>
              </a:rPr>
              <a:t>العمومية</a:t>
            </a:r>
            <a:endParaRPr lang="fr-FR" sz="2000" dirty="0">
              <a:solidFill>
                <a:schemeClr val="accent6">
                  <a:lumMod val="75000"/>
                </a:schemeClr>
              </a:solidFill>
            </a:endParaRPr>
          </a:p>
        </p:txBody>
      </p:sp>
      <p:sp>
        <p:nvSpPr>
          <p:cNvPr id="9" name="Rectangle 5"/>
          <p:cNvSpPr>
            <a:spLocks noChangeArrowheads="1"/>
          </p:cNvSpPr>
          <p:nvPr/>
        </p:nvSpPr>
        <p:spPr bwMode="auto">
          <a:xfrm>
            <a:off x="0" y="5357826"/>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في هذا الوقت توفرت </a:t>
            </a:r>
            <a:r>
              <a:rPr kumimoji="0" lang="fr-FR" sz="2000" b="1" i="0" u="none" strike="noStrike" cap="none" normalizeH="0" baseline="0" dirty="0" smtClean="0">
                <a:ln>
                  <a:noFill/>
                </a:ln>
                <a:solidFill>
                  <a:schemeClr val="bg1"/>
                </a:solidFill>
                <a:effectLst/>
                <a:latin typeface="Calibri" pitchFamily="34" charset="0"/>
                <a:ea typeface="Calibri" pitchFamily="34" charset="0"/>
                <a:cs typeface="TimesNewRomanPS-BoldMT"/>
              </a:rPr>
              <a:t>Kernel</a:t>
            </a:r>
            <a:r>
              <a:rPr kumimoji="0" lang="ar-MA" sz="2000" b="1" i="0" u="none" strike="noStrike" cap="none" normalizeH="0" baseline="0" dirty="0" smtClean="0">
                <a:ln>
                  <a:noFill/>
                </a:ln>
                <a:solidFill>
                  <a:srgbClr val="000000"/>
                </a:solidFill>
                <a:effectLst/>
                <a:latin typeface="TimesNewRomanPS-BoldMT"/>
                <a:ea typeface="Calibri" pitchFamily="34" charset="0"/>
                <a:cs typeface="Arial" pitchFamily="34" charset="0"/>
              </a:rPr>
              <a:t> </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مفتوح المصدر وأدوات </a:t>
            </a:r>
            <a:r>
              <a:rPr kumimoji="0" lang="fr-FR" sz="2000" b="1" i="0" u="none" strike="noStrike" cap="none" normalizeH="0" baseline="0" dirty="0" smtClean="0">
                <a:ln>
                  <a:noFill/>
                </a:ln>
                <a:solidFill>
                  <a:schemeClr val="bg1"/>
                </a:solidFill>
                <a:effectLst/>
                <a:latin typeface="Calibri" pitchFamily="34" charset="0"/>
                <a:ea typeface="Calibri" pitchFamily="34" charset="0"/>
                <a:cs typeface="TimesNewRomanPS-BoldMT"/>
              </a:rPr>
              <a:t>GNU</a:t>
            </a:r>
            <a:r>
              <a:rPr kumimoji="0" lang="ar-MA" sz="2000" b="1" i="0" u="none" strike="noStrike" cap="none" normalizeH="0" baseline="0" dirty="0" smtClean="0">
                <a:ln>
                  <a:noFill/>
                </a:ln>
                <a:solidFill>
                  <a:srgbClr val="000000"/>
                </a:solidFill>
                <a:effectLst/>
                <a:latin typeface="TimesNewRomanPS-BoldMT"/>
                <a:ea typeface="Calibri" pitchFamily="34" charset="0"/>
                <a:cs typeface="Arial" pitchFamily="34" charset="0"/>
              </a:rPr>
              <a:t> </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مما شكل بيئة خصبة لبناء نظام التشغيل المنتظر والذي كان استخدامه من خلال سطر الأوامر</a:t>
            </a:r>
            <a:r>
              <a:rPr kumimoji="0" lang="fr-FR" sz="2000" b="1" i="0" u="none" strike="noStrike" cap="none" normalizeH="0" dirty="0" smtClean="0">
                <a:ln>
                  <a:noFill/>
                </a:ln>
                <a:solidFill>
                  <a:schemeClr val="accent6">
                    <a:lumMod val="75000"/>
                  </a:schemeClr>
                </a:solidFill>
                <a:effectLst/>
                <a:latin typeface="TimesNewRomanPS-BoldMT"/>
                <a:ea typeface="Calibri" pitchFamily="34" charset="0"/>
                <a:cs typeface="Arial" pitchFamily="34" charset="0"/>
              </a:rPr>
              <a:t> </a:t>
            </a:r>
            <a:r>
              <a:rPr kumimoji="0" lang="fr-FR" sz="2000" b="1" i="0" u="none" strike="noStrike" cap="none" normalizeH="0" baseline="0" dirty="0" smtClean="0">
                <a:ln>
                  <a:noFill/>
                </a:ln>
                <a:solidFill>
                  <a:schemeClr val="bg1"/>
                </a:solidFill>
                <a:effectLst/>
                <a:latin typeface="Calibri" pitchFamily="34" charset="0"/>
                <a:ea typeface="Calibri" pitchFamily="34" charset="0"/>
                <a:cs typeface="TimesNewRomanPS-BoldMT"/>
              </a:rPr>
              <a:t>CLI</a:t>
            </a:r>
            <a:r>
              <a:rPr kumimoji="0" lang="fr-FR" sz="2000" b="1" i="0" u="none" strike="noStrike" cap="none" normalizeH="0" baseline="0" dirty="0" smtClean="0">
                <a:ln>
                  <a:noFill/>
                </a:ln>
                <a:solidFill>
                  <a:srgbClr val="000000"/>
                </a:solidFill>
                <a:effectLst/>
                <a:latin typeface="TimesNewRomanPS-BoldMT"/>
                <a:ea typeface="Calibri" pitchFamily="34" charset="0"/>
                <a:cs typeface="Arial" pitchFamily="34" charset="0"/>
              </a:rPr>
              <a:t> </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وعندما توافرت الأداة </a:t>
            </a:r>
            <a:r>
              <a:rPr kumimoji="0" lang="fr-FR" sz="2000" b="1" i="0" u="none" strike="noStrike" cap="none" normalizeH="0" baseline="0" dirty="0" smtClean="0">
                <a:ln>
                  <a:noFill/>
                </a:ln>
                <a:solidFill>
                  <a:schemeClr val="bg1"/>
                </a:solidFill>
                <a:effectLst/>
                <a:latin typeface="Calibri" pitchFamily="34" charset="0"/>
                <a:ea typeface="Calibri" pitchFamily="34" charset="0"/>
                <a:cs typeface="TimesNewRomanPS-BoldMT"/>
              </a:rPr>
              <a:t>X Windows System</a:t>
            </a:r>
            <a:r>
              <a:rPr kumimoji="0" lang="ar-MA" sz="2000" b="1" i="0" u="none" strike="noStrike" cap="none" normalizeH="0" baseline="0" dirty="0" smtClean="0">
                <a:ln>
                  <a:noFill/>
                </a:ln>
                <a:solidFill>
                  <a:srgbClr val="000000"/>
                </a:solidFill>
                <a:effectLst/>
                <a:latin typeface="TimesNewRomanPS-BoldMT"/>
                <a:ea typeface="Calibri" pitchFamily="34" charset="0"/>
                <a:cs typeface="Arial" pitchFamily="34" charset="0"/>
              </a:rPr>
              <a:t> </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تم دمجها معه حتى أمكنهم من تشغيل لينوكس على يديه </a:t>
            </a:r>
            <a:r>
              <a:rPr kumimoji="0" lang="ar-MA" sz="2000" b="1" i="0" u="none" strike="noStrike" cap="none" normalizeH="0" baseline="0" dirty="0" err="1" smtClean="0">
                <a:ln>
                  <a:noFill/>
                </a:ln>
                <a:solidFill>
                  <a:schemeClr val="accent6">
                    <a:lumMod val="75000"/>
                  </a:schemeClr>
                </a:solidFill>
                <a:effectLst/>
                <a:latin typeface="TimesNewRomanPS-BoldMT"/>
                <a:ea typeface="Calibri" pitchFamily="34" charset="0"/>
                <a:cs typeface="Arial" pitchFamily="34" charset="0"/>
              </a:rPr>
              <a:t>و</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الذي يشترك في عمليات تطوير </a:t>
            </a:r>
            <a:r>
              <a:rPr kumimoji="0" lang="fr-FR" sz="2000" b="1" i="0" u="none" strike="noStrike" cap="none" normalizeH="0" baseline="0" dirty="0" smtClean="0">
                <a:ln>
                  <a:noFill/>
                </a:ln>
                <a:solidFill>
                  <a:schemeClr val="bg1"/>
                </a:solidFill>
                <a:effectLst/>
                <a:latin typeface="Calibri" pitchFamily="34" charset="0"/>
                <a:ea typeface="Calibri" pitchFamily="34" charset="0"/>
                <a:cs typeface="TimesNewRomanPS-BoldMT"/>
              </a:rPr>
              <a:t>Kernel </a:t>
            </a:r>
            <a:r>
              <a:rPr kumimoji="0" lang="ar-MA" sz="2000" b="1" i="0" u="none" strike="noStrike" cap="none" normalizeH="0" baseline="0" dirty="0" smtClean="0">
                <a:ln>
                  <a:noFill/>
                </a:ln>
                <a:solidFill>
                  <a:srgbClr val="000000"/>
                </a:solidFill>
                <a:effectLst/>
                <a:latin typeface="TimesNewRomanPS-BoldMT"/>
                <a:ea typeface="Calibri" pitchFamily="34" charset="0"/>
                <a:cs typeface="Arial" pitchFamily="34" charset="0"/>
              </a:rPr>
              <a:t> </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الرئيسية لكنه يمتلك العلامة التجارية </a:t>
            </a:r>
            <a:r>
              <a:rPr kumimoji="0" lang="ar-MA" sz="2000" b="1" i="0" u="none" strike="noStrike" cap="none" normalizeH="0" baseline="0" dirty="0" err="1" smtClean="0">
                <a:ln>
                  <a:noFill/>
                </a:ln>
                <a:solidFill>
                  <a:schemeClr val="accent6">
                    <a:lumMod val="75000"/>
                  </a:schemeClr>
                </a:solidFill>
                <a:effectLst/>
                <a:latin typeface="TimesNewRomanPS-BoldMT"/>
                <a:ea typeface="Calibri" pitchFamily="34" charset="0"/>
                <a:cs typeface="Arial" pitchFamily="34" charset="0"/>
              </a:rPr>
              <a:t>ل</a:t>
            </a:r>
            <a:r>
              <a:rPr kumimoji="0" lang="ar-MA" sz="2000" b="1" i="0" u="none" strike="noStrike" cap="none" normalizeH="0" baseline="0" dirty="0" smtClean="0">
                <a:ln>
                  <a:noFill/>
                </a:ln>
                <a:solidFill>
                  <a:schemeClr val="accent6">
                    <a:lumMod val="75000"/>
                  </a:schemeClr>
                </a:solidFill>
                <a:effectLst/>
                <a:latin typeface="TimesNewRomanPS-BoldMT"/>
                <a:ea typeface="Calibri" pitchFamily="34" charset="0"/>
                <a:cs typeface="Arial" pitchFamily="34" charset="0"/>
              </a:rPr>
              <a:t> لينوكس</a:t>
            </a:r>
            <a:endParaRPr kumimoji="0" lang="ar-MA" sz="20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1550</Words>
  <Application>Microsoft Office PowerPoint</Application>
  <PresentationFormat>Affichage à l'écran (4:3)</PresentationFormat>
  <Paragraphs>55</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Administrateur</dc:creator>
  <cp:lastModifiedBy>pc</cp:lastModifiedBy>
  <cp:revision>25</cp:revision>
  <dcterms:created xsi:type="dcterms:W3CDTF">2011-01-20T10:00:14Z</dcterms:created>
  <dcterms:modified xsi:type="dcterms:W3CDTF">2013-08-14T21:35:07Z</dcterms:modified>
</cp:coreProperties>
</file>