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4" r:id="rId13"/>
    <p:sldId id="276" r:id="rId14"/>
    <p:sldId id="277" r:id="rId15"/>
    <p:sldId id="278" r:id="rId16"/>
    <p:sldId id="279" r:id="rId17"/>
    <p:sldId id="304" r:id="rId18"/>
    <p:sldId id="280" r:id="rId19"/>
    <p:sldId id="281" r:id="rId20"/>
    <p:sldId id="283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chemeClr val="tx1"/>
    </p:penClr>
  </p:showPr>
  <p:clrMru>
    <a:srgbClr val="00FF99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11" autoAdjust="0"/>
    <p:restoredTop sz="94646" autoAdjust="0"/>
  </p:normalViewPr>
  <p:slideViewPr>
    <p:cSldViewPr>
      <p:cViewPr>
        <p:scale>
          <a:sx n="66" d="100"/>
          <a:sy n="66" d="100"/>
        </p:scale>
        <p:origin x="-16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DD7ED48-9F6C-425E-B558-C6EE140BA3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D5195A-A11B-4888-90FF-4B27AF72C7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CD6A5-CB13-45AA-B171-3072BB026FA1}" type="slidenum">
              <a:rPr lang="fr-FR"/>
              <a:pPr/>
              <a:t>1</a:t>
            </a:fld>
            <a:endParaRPr lang="fr-F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74706-3544-4500-85F8-52CA5D36FFC1}" type="slidenum">
              <a:rPr lang="fr-FR"/>
              <a:pPr/>
              <a:t>2</a:t>
            </a:fld>
            <a:endParaRPr lang="fr-F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0940F-3E8D-463F-A84B-808FDA964B40}" type="slidenum">
              <a:rPr lang="fr-FR"/>
              <a:pPr/>
              <a:t>3</a:t>
            </a:fld>
            <a:endParaRPr lang="fr-F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50453-4D96-4D81-A1BD-352933291335}" type="slidenum">
              <a:rPr lang="fr-FR"/>
              <a:pPr/>
              <a:t>4</a:t>
            </a:fld>
            <a:endParaRPr lang="fr-F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27D28-99A7-46F8-AE80-D78417ECA3F4}" type="slidenum">
              <a:rPr lang="fr-FR"/>
              <a:pPr/>
              <a:t>5</a:t>
            </a:fld>
            <a:endParaRPr lang="fr-F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E6BFA-4FBD-4705-8528-35E853DDF59A}" type="slidenum">
              <a:rPr lang="fr-FR"/>
              <a:pPr/>
              <a:t>6</a:t>
            </a:fld>
            <a:endParaRPr lang="fr-F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213C4-0D20-4264-929E-15CB95E2E327}" type="slidenum">
              <a:rPr lang="fr-FR"/>
              <a:pPr/>
              <a:t>7</a:t>
            </a:fld>
            <a:endParaRPr lang="fr-F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BF58C-0F23-4400-9A26-A85F75C62F73}" type="slidenum">
              <a:rPr lang="fr-FR"/>
              <a:pPr/>
              <a:t>8</a:t>
            </a:fld>
            <a:endParaRPr lang="fr-F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4D13F9-E174-4462-A9EA-9D4051374313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>
                <a:latin typeface="+mn-lt"/>
              </a:defRPr>
            </a:lvl2pPr>
          </a:lstStyle>
          <a:p>
            <a:pPr lvl="1">
              <a:defRPr/>
            </a:pPr>
            <a:fld id="{9C977859-4882-4842-B021-8BDB03ACD375}" type="slidenum">
              <a:rPr lang="fr-FR"/>
              <a:pPr lvl="1"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1AA0AF-1DDE-442F-B53E-9EBF514656D9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6059DFBC-AAF9-43E0-969B-A3602BF7474C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DFC3BA-8DE6-4CAD-9FC3-E4F00E4D8319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983D8B11-D557-4276-8C8E-62168641831E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B1B9C-66C0-4F7C-9D34-E703C1EF309E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28B7B3D7-C606-4661-AA5B-989274C124AC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E8E4E0-1959-49AF-A9FE-1B62A0D13A11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2F9C2EC2-7F16-43A9-8A59-B92806B20C31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4764E0-5209-43F6-A485-B1273C04E5D7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1DF4E806-4B17-4B89-8344-8221941058E9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FDCBC2-0D24-4FAC-9B47-2FB8F0481E45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A280881C-1AE8-4B9A-BE12-1FBEA0536049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A3830B-BB28-4F8E-B0C1-62117F5595A2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4D87F3CC-1618-4C71-8EAF-7A82F4B33B39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8AAE70-D930-422C-8854-9EB9C32301EA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FCDD5AE6-2D73-469C-8B70-F934A10E5A33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385F63-D16B-4198-AE4B-1C8686699A08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3DA225F0-77CB-4049-BC81-D2DBCFC74024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FD31AC-A539-460A-ADA4-9738805A3E82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32F3562C-32D1-471C-8366-AD19F47619B1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3B77E1-BCB0-4F34-9E61-40A9CEAE7F34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C0F23AA4-9FF8-4C50-B1F4-27285ACF55A2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8D0CDB-B6A7-4C86-83A9-9478A4AB87EA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3E44EE98-CEC4-46B2-9299-741A6C3CF3B5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0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FCB13DE-7EC2-4C9C-816E-B04B2E7D2DA7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 smtClean="0">
                <a:latin typeface="+mj-lt"/>
              </a:defRPr>
            </a:lvl2pPr>
          </a:lstStyle>
          <a:p>
            <a:pPr lvl="1">
              <a:defRPr/>
            </a:pPr>
            <a:fld id="{2B042A62-7043-46C3-907A-6A22C4A681D2}" type="slidenum">
              <a:rPr lang="fr-FR"/>
              <a:pPr lvl="1"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7A766CF-C536-4A51-8142-2A9E2CC251C6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E03610E-B941-4033-A5F2-5BC32825A817}" type="slidenum">
              <a:rPr lang="fr-FR"/>
              <a:pPr lvl="1">
                <a:defRPr/>
              </a:pPr>
              <a:t>1</a:t>
            </a:fld>
            <a:endParaRPr lang="fr-FR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4213" y="4149725"/>
            <a:ext cx="745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7" name="Picture 2" descr="bas00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24" y="2036063"/>
            <a:ext cx="8126793" cy="2305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orded Audio 2005-جوان-28 11-32-56 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D44A5D-1BE2-4ACA-8275-096E8F95BE5D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79B6DEC-7C3E-4E18-9953-F7CB35B57FAC}" type="slidenum">
              <a:rPr lang="fr-FR"/>
              <a:pPr lvl="1">
                <a:defRPr/>
              </a:pPr>
              <a:t>10</a:t>
            </a:fld>
            <a:endParaRPr lang="fr-FR"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681126" y="252369"/>
            <a:ext cx="2462874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774700" rtl="1">
              <a:defRPr/>
            </a:pPr>
            <a:r>
              <a:rPr lang="ar-SA" sz="2400" b="1" kern="0" dirty="0">
                <a:latin typeface="+mj-lt"/>
                <a:ea typeface="+mj-ea"/>
              </a:rPr>
              <a:t>- </a:t>
            </a:r>
            <a:r>
              <a:rPr lang="fr-FR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II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-</a:t>
            </a:r>
            <a:r>
              <a:rPr lang="fr-FR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1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- </a:t>
            </a:r>
            <a:r>
              <a:rPr lang="ar-DZ" sz="2400" b="1" kern="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التوصيلات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:</a:t>
            </a:r>
            <a:endParaRPr lang="fr-FR" sz="2400" b="1" kern="0" dirty="0">
              <a:ln>
                <a:solidFill>
                  <a:srgbClr val="FF0000"/>
                </a:solidFill>
              </a:ln>
              <a:latin typeface="Times New Roman" pitchFamily="18" charset="0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51598" y="4414851"/>
            <a:ext cx="2409858" cy="67056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التوصيل على شكل مثلثي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)</a:t>
            </a:r>
            <a:r>
              <a:rPr lang="ar-DZ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∆) «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Triangle</a:t>
            </a:r>
            <a:r>
              <a:rPr lang="ar-DZ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«</a:t>
            </a:r>
            <a:endParaRPr lang="ar-DZ" sz="2000" dirty="0">
              <a:cs typeface="Times New Roman" pitchFamily="18" charset="0"/>
            </a:endParaRPr>
          </a:p>
          <a:p>
            <a:pPr algn="r" rtl="1">
              <a:defRPr/>
            </a:pPr>
            <a:endParaRPr lang="fr-FR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088" y="800061"/>
            <a:ext cx="2592446" cy="2957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25" y="763549"/>
            <a:ext cx="2665434" cy="2994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 bwMode="auto">
          <a:xfrm>
            <a:off x="3695688" y="4341825"/>
            <a:ext cx="1997535" cy="65606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SA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التوصيل على شكل نجمي</a:t>
            </a:r>
            <a:r>
              <a:rPr lang="fr-FR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)</a:t>
            </a:r>
            <a:r>
              <a:rPr lang="ar-SA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 Y)</a:t>
            </a:r>
            <a:endParaRPr lang="fr-FR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3" name="Imag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727037"/>
            <a:ext cx="3016250" cy="317663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>
            <a:off x="263466" y="4305312"/>
            <a:ext cx="2514828" cy="68044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-2-3-التوصيل على شكل متعرج  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Zig </a:t>
            </a:r>
            <a:r>
              <a:rPr lang="fr-FR" sz="2000" b="1" dirty="0" err="1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Zig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5" name="Bouton d'action : Précédent 14">
            <a:hlinkClick r:id="" action="ppaction://hlinkshowjump?jump=nextslide" highlightClick="1"/>
          </p:cNvPr>
          <p:cNvSpPr/>
          <p:nvPr/>
        </p:nvSpPr>
        <p:spPr bwMode="auto">
          <a:xfrm>
            <a:off x="592083" y="5729319"/>
            <a:ext cx="876312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Bouton d'action : Suivant 15">
            <a:hlinkClick r:id="" action="ppaction://hlinkshowjump?jump=previousslide" highlightClick="1"/>
          </p:cNvPr>
          <p:cNvSpPr/>
          <p:nvPr/>
        </p:nvSpPr>
        <p:spPr bwMode="auto">
          <a:xfrm>
            <a:off x="8077248" y="5838858"/>
            <a:ext cx="803286" cy="401643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EC22DE-23D8-4182-A468-67B642FF1488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AE88E5A-3F84-420F-9262-BF6ACFED45CC}" type="slidenum">
              <a:rPr lang="fr-FR"/>
              <a:pPr lvl="1">
                <a:defRPr/>
              </a:pPr>
              <a:t>11</a:t>
            </a:fld>
            <a:endParaRPr lang="fr-FR">
              <a:latin typeface="Times New Roman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04" y="1749402"/>
            <a:ext cx="6807517" cy="2405570"/>
          </a:xfrm>
          <a:solidFill>
            <a:schemeClr val="bg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ar-SA" sz="7200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</a:rPr>
              <a:t>الفصل الثاني :</a:t>
            </a:r>
            <a:r>
              <a:rPr lang="ar-SA" dirty="0" smtClean="0">
                <a:solidFill>
                  <a:schemeClr val="bg2"/>
                </a:solidFill>
              </a:rPr>
              <a:t/>
            </a:r>
            <a:br>
              <a:rPr lang="ar-SA" dirty="0" smtClean="0">
                <a:solidFill>
                  <a:schemeClr val="bg2"/>
                </a:solidFill>
              </a:rPr>
            </a:br>
            <a:r>
              <a:rPr lang="ar-DZ" sz="4800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</a:rPr>
              <a:t>خلايا سلسلة </a:t>
            </a:r>
            <a:r>
              <a:rPr lang="fr-FR" sz="4800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</a:rPr>
              <a:t>SM6-36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 bwMode="auto">
          <a:xfrm>
            <a:off x="3732201" y="5911884"/>
            <a:ext cx="1825650" cy="51118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الفصل الأول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7" name="Bouton d'action : Précédent 6">
            <a:hlinkClick r:id="" action="ppaction://hlinkshowjump?jump=nextslide" highlightClick="1"/>
          </p:cNvPr>
          <p:cNvSpPr/>
          <p:nvPr/>
        </p:nvSpPr>
        <p:spPr bwMode="auto">
          <a:xfrm>
            <a:off x="373005" y="5948397"/>
            <a:ext cx="1131903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D05BE54-962B-4B81-90BE-459D18DAB933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9738B59-BFB1-4730-8435-686AAB7DD5D9}" type="slidenum">
              <a:rPr lang="fr-FR"/>
              <a:pPr lvl="1">
                <a:defRPr/>
              </a:pPr>
              <a:t>12</a:t>
            </a:fld>
            <a:endParaRPr lang="fr-FR">
              <a:latin typeface="Times New Roman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14855" y="0"/>
            <a:ext cx="4629145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DZ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خلايا سلسلة </a:t>
            </a:r>
            <a:r>
              <a:rPr lang="fr-FR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SM6-36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14388" y="3714750"/>
            <a:ext cx="9091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668407" y="1931967"/>
            <a:ext cx="447559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hangingPunct="1">
              <a:tabLst>
                <a:tab pos="1114425" algn="l"/>
                <a:tab pos="5229225" algn="l"/>
              </a:tabLst>
              <a:defRPr/>
            </a:pPr>
            <a:r>
              <a:rPr lang="fr-FR" sz="20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 *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،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IMC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 :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   خلية الوحدة القادمة أَو الخارجة</a:t>
            </a:r>
            <a:r>
              <a:rPr lang="ar-DZ" sz="2000" b="1" dirty="0">
                <a:ea typeface="Times New Roman" pitchFamily="18" charset="0"/>
                <a:cs typeface="Times New Roman" pitchFamily="18" charset="0"/>
              </a:rPr>
              <a:t>.	</a:t>
            </a:r>
            <a:endParaRPr lang="fr-FR" sz="2000" b="1" dirty="0">
              <a:cs typeface="Times New Roman" pitchFamily="18" charset="0"/>
            </a:endParaRPr>
          </a:p>
          <a:p>
            <a:pPr algn="r" rtl="1">
              <a:tabLst>
                <a:tab pos="1114425" algn="l"/>
                <a:tab pos="5229225" algn="l"/>
              </a:tabLst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*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PM 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          :   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خلية </a:t>
            </a:r>
            <a:r>
              <a:rPr lang="ar-DZ" sz="2000" b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ar-DZ" sz="2000" b="1" dirty="0" smtClean="0">
                <a:ea typeface="Times New Roman" pitchFamily="18" charset="0"/>
                <a:cs typeface="Times New Roman" pitchFamily="18" charset="0"/>
              </a:rPr>
              <a:t>الحماية</a:t>
            </a:r>
            <a:r>
              <a:rPr lang="ar-DZ" sz="2000" b="1" dirty="0">
                <a:ea typeface="Times New Roman" pitchFamily="18" charset="0"/>
                <a:cs typeface="Times New Roman" pitchFamily="18" charset="0"/>
              </a:rPr>
              <a:t>	</a:t>
            </a:r>
            <a:endParaRPr lang="fr-FR" sz="2000" b="1" dirty="0">
              <a:cs typeface="Times New Roman" pitchFamily="18" charset="0"/>
            </a:endParaRPr>
          </a:p>
          <a:p>
            <a:pPr algn="r" rtl="1">
              <a:tabLst>
                <a:tab pos="1114425" algn="l"/>
                <a:tab pos="5229225" algn="l"/>
              </a:tabLst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*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QM 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         :  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خلية </a:t>
            </a:r>
            <a:r>
              <a:rPr lang="ar-DZ" sz="2000" b="1" dirty="0" smtClean="0">
                <a:ea typeface="Times New Roman" pitchFamily="18" charset="0"/>
                <a:cs typeface="Times New Roman" pitchFamily="18" charset="0"/>
              </a:rPr>
              <a:t> الحماية</a:t>
            </a:r>
            <a:endParaRPr lang="fr-FR" sz="2000" b="1" dirty="0">
              <a:cs typeface="Times New Roman" pitchFamily="18" charset="0"/>
            </a:endParaRPr>
          </a:p>
          <a:p>
            <a:pPr algn="r">
              <a:tabLst>
                <a:tab pos="1114425" algn="l"/>
                <a:tab pos="5229225" algn="l"/>
              </a:tabLst>
              <a:defRPr/>
            </a:pP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327932" y="2662227"/>
            <a:ext cx="38160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endParaRPr lang="en-GB" sz="2000" b="1" dirty="0">
              <a:cs typeface="Times New Roman" pitchFamily="18" charset="0"/>
            </a:endParaRPr>
          </a:p>
          <a:p>
            <a:pPr algn="r">
              <a:defRPr/>
            </a:pPr>
            <a:r>
              <a:rPr lang="ar-DZ" sz="2000" b="1" dirty="0" smtClean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 </a:t>
            </a:r>
            <a:r>
              <a:rPr lang="ar-DZ" sz="2000" b="1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خلية قاطع كهربائي</a:t>
            </a:r>
            <a:r>
              <a:rPr lang="fr-FR" sz="2000" b="1" dirty="0" smtClean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DM1-A </a:t>
            </a:r>
            <a:r>
              <a:rPr lang="fr-FR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, DM1-D 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fr-FR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2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fr-FR" sz="20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  CM 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en-GB" sz="2000" b="1" dirty="0">
                <a:cs typeface="Times New Roman" pitchFamily="18" charset="0"/>
              </a:rPr>
              <a:t> </a:t>
            </a:r>
            <a:r>
              <a:rPr lang="ar-SA" sz="20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خلية 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فرعية</a:t>
            </a:r>
            <a:endParaRPr lang="fr-FR" sz="2000" b="1" dirty="0">
              <a:cs typeface="Times New Roman" pitchFamily="18" charset="0"/>
            </a:endParaRPr>
          </a:p>
        </p:txBody>
      </p:sp>
      <p:pic>
        <p:nvPicPr>
          <p:cNvPr id="13" name="Imag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603375"/>
            <a:ext cx="4125909" cy="3797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93726" y="5510241"/>
            <a:ext cx="2716522" cy="352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 eaLnBrk="1" hangingPunct="1">
              <a:defRPr/>
            </a:pPr>
            <a:r>
              <a:rPr lang="ar-SA" sz="2000" b="1" dirty="0">
                <a:ln>
                  <a:solidFill>
                    <a:srgbClr val="C0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خلايا السلسلة </a:t>
            </a:r>
            <a:r>
              <a:rPr lang="fr-FR" sz="2000" b="1" dirty="0">
                <a:ln>
                  <a:solidFill>
                    <a:srgbClr val="C0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SM6-36</a:t>
            </a:r>
            <a:endParaRPr lang="fr-FR" sz="2000" b="1" dirty="0">
              <a:ln>
                <a:solidFill>
                  <a:srgbClr val="C00000"/>
                </a:solidFill>
              </a:ln>
              <a:solidFill>
                <a:schemeClr val="bg2"/>
              </a:solidFill>
              <a:cs typeface="Times New Roman" pitchFamily="18" charset="0"/>
            </a:endParaRPr>
          </a:p>
          <a:p>
            <a:pPr>
              <a:defRPr/>
            </a:pPr>
            <a:endParaRPr lang="fr-FR" sz="2000" b="1" dirty="0">
              <a:ln>
                <a:solidFill>
                  <a:srgbClr val="C00000"/>
                </a:solidFill>
              </a:ln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914766" y="288882"/>
            <a:ext cx="48562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I</a:t>
            </a:r>
            <a:r>
              <a:rPr lang="ar-DZ" sz="24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-1- تعريف 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خلايا السلسلة </a:t>
            </a:r>
            <a:r>
              <a:rPr lang="fr-FR" sz="24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SM6-36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:</a:t>
            </a:r>
            <a:endParaRPr lang="fr-FR" sz="2400" dirty="0">
              <a:ln>
                <a:solidFill>
                  <a:srgbClr val="C00000"/>
                </a:solidFill>
              </a:ln>
              <a:cs typeface="Times New Roman" pitchFamily="18" charset="0"/>
            </a:endParaRPr>
          </a:p>
          <a:p>
            <a:pPr>
              <a:defRPr/>
            </a:pPr>
            <a:endParaRPr lang="fr-FR" sz="2400" dirty="0">
              <a:ln>
                <a:solidFill>
                  <a:srgbClr val="C00000"/>
                </a:solidFill>
              </a:ln>
              <a:cs typeface="Times New Roman" pitchFamily="18" charset="0"/>
            </a:endParaRPr>
          </a:p>
        </p:txBody>
      </p:sp>
      <p:sp>
        <p:nvSpPr>
          <p:cNvPr id="31755" name="Rectangle 5"/>
          <p:cNvSpPr>
            <a:spLocks noChangeArrowheads="1"/>
          </p:cNvSpPr>
          <p:nvPr/>
        </p:nvSpPr>
        <p:spPr bwMode="auto">
          <a:xfrm>
            <a:off x="0" y="690525"/>
            <a:ext cx="88884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 eaLnBrk="1" hangingPunct="1"/>
            <a:r>
              <a:rPr lang="fr-FR" sz="2000" b="1" dirty="0">
                <a:cs typeface="Times New Roman" charset="0"/>
              </a:rPr>
              <a:t> </a:t>
            </a:r>
            <a:r>
              <a:rPr lang="ar-SA" sz="2000" b="1" dirty="0">
                <a:cs typeface="Times New Roman" charset="0"/>
              </a:rPr>
              <a:t>هي عبارة عن خلايا نموذجية معدة بتجهيزات الحماية باستعمال غاز كبريت سداسي </a:t>
            </a:r>
            <a:r>
              <a:rPr lang="ar-SA" sz="2000" b="1" dirty="0" err="1" smtClean="0">
                <a:cs typeface="Times New Roman" charset="0"/>
              </a:rPr>
              <a:t>ا</a:t>
            </a:r>
            <a:r>
              <a:rPr lang="ar-DZ" sz="2000" b="1" dirty="0" err="1" smtClean="0">
                <a:cs typeface="Times New Roman" charset="0"/>
              </a:rPr>
              <a:t>لفلور</a:t>
            </a:r>
            <a:r>
              <a:rPr lang="fr-FR" sz="2000" b="1" dirty="0" smtClean="0">
                <a:cs typeface="Times New Roman" charset="0"/>
              </a:rPr>
              <a:t> </a:t>
            </a:r>
            <a:r>
              <a:rPr lang="fr-FR" sz="2000" b="1" dirty="0">
                <a:cs typeface="Times New Roman" charset="0"/>
              </a:rPr>
              <a:t>SF6 </a:t>
            </a:r>
            <a:r>
              <a:rPr lang="ar-SA" sz="2000" b="1" dirty="0">
                <a:cs typeface="Times New Roman" charset="0"/>
              </a:rPr>
              <a:t>وتستعمل خلايا السلسلة</a:t>
            </a:r>
            <a:r>
              <a:rPr lang="fr-FR" sz="2000" b="1" dirty="0">
                <a:cs typeface="Times New Roman" charset="0"/>
              </a:rPr>
              <a:t> SM6-36 </a:t>
            </a:r>
            <a:r>
              <a:rPr lang="ar-SA" sz="2000" b="1" dirty="0">
                <a:cs typeface="Times New Roman" charset="0"/>
              </a:rPr>
              <a:t>في مراكز التحويل</a:t>
            </a:r>
            <a:r>
              <a:rPr lang="fr-FR" sz="2000" b="1" dirty="0">
                <a:cs typeface="Times New Roman" charset="0"/>
              </a:rPr>
              <a:t> MT/BT </a:t>
            </a:r>
            <a:r>
              <a:rPr lang="ar-SA" sz="2000" b="1" dirty="0">
                <a:cs typeface="Times New Roman" charset="0"/>
              </a:rPr>
              <a:t>للتوزيع العمومي ومناطق التزويد الكهربائي</a:t>
            </a:r>
            <a:r>
              <a:rPr lang="fr-FR" sz="2000" b="1" dirty="0">
                <a:cs typeface="Times New Roman" charset="0"/>
              </a:rPr>
              <a:t>.</a:t>
            </a:r>
            <a:endParaRPr lang="fr-FR" sz="2000" b="1" dirty="0"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57851" y="1530324"/>
            <a:ext cx="33650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DZ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أنواع خلايا السلسلة </a:t>
            </a:r>
            <a:r>
              <a:rPr lang="fr-FR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SM6-36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:</a:t>
            </a:r>
            <a:endParaRPr lang="fr-FR" sz="2400" dirty="0">
              <a:ln>
                <a:solidFill>
                  <a:srgbClr val="C00000"/>
                </a:solidFill>
              </a:ln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703903" y="3575052"/>
            <a:ext cx="325753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kumimoji="0" lang="ar-SA" sz="2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-2- مميزات </a:t>
            </a:r>
            <a:r>
              <a:rPr kumimoji="0" lang="fr-FR" sz="2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SM6-36 </a:t>
            </a:r>
            <a:r>
              <a:rPr kumimoji="0" lang="ar-SA" sz="2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kumimoji="0" lang="en-US" sz="20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864104" y="3903669"/>
            <a:ext cx="40973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 eaLnBrk="1" hangingPunct="1">
              <a:buFontTx/>
              <a:buChar char="•"/>
              <a:tabLst>
                <a:tab pos="457200" algn="l"/>
              </a:tabLst>
            </a:pPr>
            <a:r>
              <a:rPr lang="ar-DZ" sz="2000" b="1" dirty="0">
                <a:cs typeface="Times New Roman" charset="0"/>
              </a:rPr>
              <a:t>خلايا صغيرة الحجم.</a:t>
            </a:r>
            <a:endParaRPr lang="fr-FR" sz="2000" b="1" dirty="0">
              <a:cs typeface="Times New Roman" charset="0"/>
            </a:endParaRPr>
          </a:p>
          <a:p>
            <a:pPr algn="r" rtl="1">
              <a:buFontTx/>
              <a:buChar char="•"/>
              <a:tabLst>
                <a:tab pos="457200" algn="l"/>
              </a:tabLst>
            </a:pPr>
            <a:r>
              <a:rPr lang="ar-DZ" sz="2000" b="1" dirty="0">
                <a:cs typeface="Times New Roman" charset="0"/>
              </a:rPr>
              <a:t>منتظمة الشكل الهندسي .</a:t>
            </a:r>
            <a:endParaRPr lang="fr-FR" sz="2000" b="1" dirty="0">
              <a:cs typeface="Times New Roman" charset="0"/>
            </a:endParaRPr>
          </a:p>
          <a:p>
            <a:pPr algn="r" rtl="1">
              <a:buFont typeface="Arial" charset="0"/>
              <a:buChar char="•"/>
              <a:tabLst>
                <a:tab pos="457200" algn="l"/>
              </a:tabLst>
            </a:pPr>
            <a:r>
              <a:rPr lang="ar-DZ" sz="2000" b="1" dirty="0" smtClean="0">
                <a:cs typeface="Times New Roman" charset="0"/>
              </a:rPr>
              <a:t>سهولة </a:t>
            </a:r>
            <a:r>
              <a:rPr lang="ar-DZ" sz="2000" b="1" dirty="0">
                <a:cs typeface="Times New Roman" charset="0"/>
              </a:rPr>
              <a:t>الإدماج في محطات توليد الطاقة الكهربائية ومراكز التوزيع</a:t>
            </a:r>
            <a:r>
              <a:rPr lang="fr-FR" sz="2000" b="1" dirty="0">
                <a:cs typeface="Times New Roman" charset="0"/>
              </a:rPr>
              <a:t> </a:t>
            </a:r>
            <a:endParaRPr lang="en-US" sz="2000" b="1" dirty="0">
              <a:cs typeface="Times New Roman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229234" y="5145111"/>
            <a:ext cx="3572459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774700" rtl="1">
              <a:defRPr/>
            </a:pPr>
            <a:r>
              <a:rPr lang="fr-FR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ar-SA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-3- </a:t>
            </a:r>
            <a:r>
              <a:rPr lang="ar-DZ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الخصائص التقنية لـ </a:t>
            </a:r>
            <a:r>
              <a:rPr lang="fr-FR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SM6-36</a:t>
            </a:r>
            <a:r>
              <a:rPr lang="ar-SA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sz="2000" b="1" kern="0" dirty="0">
              <a:ln>
                <a:solidFill>
                  <a:srgbClr val="FF0000"/>
                </a:solidFill>
              </a:ln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630877" y="5437215"/>
            <a:ext cx="31940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DZ" sz="2000" b="1" dirty="0">
                <a:cs typeface="Times New Roman" charset="0"/>
              </a:rPr>
              <a:t>- عرض 750 مم إلى 1500 مم.</a:t>
            </a:r>
            <a:endParaRPr lang="fr-FR" sz="2000" b="1" dirty="0">
              <a:cs typeface="Times New Roman" charset="0"/>
            </a:endParaRPr>
          </a:p>
          <a:p>
            <a:pPr algn="r" rtl="1"/>
            <a:r>
              <a:rPr lang="ar-DZ" sz="2000" b="1" dirty="0">
                <a:cs typeface="Times New Roman" charset="0"/>
              </a:rPr>
              <a:t>- طول 2250مم.</a:t>
            </a:r>
            <a:endParaRPr lang="fr-FR" sz="2000" b="1" dirty="0">
              <a:cs typeface="Times New Roman" charset="0"/>
            </a:endParaRPr>
          </a:p>
          <a:p>
            <a:pPr algn="r" rtl="1"/>
            <a:endParaRPr lang="fr-FR" sz="2000" b="1" dirty="0">
              <a:cs typeface="Times New Roman" charset="0"/>
            </a:endParaRPr>
          </a:p>
        </p:txBody>
      </p:sp>
      <p:sp>
        <p:nvSpPr>
          <p:cNvPr id="21" name="Bouton d'action : Précédent 20">
            <a:hlinkClick r:id="" action="ppaction://hlinkshowjump?jump=nextslide" highlightClick="1"/>
          </p:cNvPr>
          <p:cNvSpPr/>
          <p:nvPr/>
        </p:nvSpPr>
        <p:spPr bwMode="auto">
          <a:xfrm>
            <a:off x="409518" y="6094449"/>
            <a:ext cx="839799" cy="328617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2" name="Bouton d'action : Suivant 21">
            <a:hlinkClick r:id="" action="ppaction://hlinkshowjump?jump=previousslide" highlightClick="1"/>
          </p:cNvPr>
          <p:cNvSpPr/>
          <p:nvPr/>
        </p:nvSpPr>
        <p:spPr bwMode="auto">
          <a:xfrm>
            <a:off x="7748631" y="6167475"/>
            <a:ext cx="657234" cy="328617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BD23A0-193C-4F94-80CF-936394255D90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EF76BC1-4DE0-49DC-AA57-4ED4F173EB79}" type="slidenum">
              <a:rPr lang="fr-FR"/>
              <a:pPr lvl="1">
                <a:defRPr/>
              </a:pPr>
              <a:t>13</a:t>
            </a:fld>
            <a:endParaRPr lang="fr-FR">
              <a:latin typeface="Times New Roman" charset="0"/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 bwMode="auto">
          <a:xfrm>
            <a:off x="3805227" y="179343"/>
            <a:ext cx="4567145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2562" tIns="46038" rIns="182562" bIns="46038">
            <a:spAutoFit/>
          </a:bodyPr>
          <a:lstStyle/>
          <a:p>
            <a:pPr marL="342900" indent="-3429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fr-FR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</a:rPr>
              <a:t>I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latin typeface="+mn-lt"/>
              </a:rPr>
              <a:t>-4- 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إنشاء</a:t>
            </a:r>
            <a:r>
              <a:rPr lang="fr-FR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 </a:t>
            </a:r>
            <a:r>
              <a:rPr lang="ar-DZ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الكهربائي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 </a:t>
            </a:r>
            <a:r>
              <a:rPr lang="ar-DZ" sz="2400" b="1" kern="0" dirty="0" err="1" smtClean="0">
                <a:ln>
                  <a:solidFill>
                    <a:srgbClr val="FF0000"/>
                  </a:solidFill>
                </a:ln>
                <a:latin typeface="+mn-lt"/>
              </a:rPr>
              <a:t>لل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سلسلة 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latin typeface="+mn-lt"/>
              </a:rPr>
              <a:t>:</a:t>
            </a:r>
            <a:endParaRPr lang="fr-FR" sz="2400" kern="0" dirty="0">
              <a:ln>
                <a:solidFill>
                  <a:srgbClr val="FF0000"/>
                </a:solidFill>
              </a:ln>
              <a:latin typeface="+mn-lt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156208" y="5254650"/>
            <a:ext cx="2669286" cy="3916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 eaLnBrk="1" hangingPunct="1">
              <a:spcAft>
                <a:spcPts val="1000"/>
              </a:spcAft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Arial" pitchFamily="34" charset="0"/>
                <a:cs typeface="Times New Roman" pitchFamily="18" charset="0"/>
              </a:rPr>
              <a:t>الوحدة القامة أو الخارجة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Arial" pitchFamily="34" charset="0"/>
                <a:cs typeface="Arial" pitchFamily="34" charset="0"/>
              </a:rPr>
              <a:t>IM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409" y="580986"/>
            <a:ext cx="4054485" cy="463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492" y="544474"/>
            <a:ext cx="3578273" cy="4746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38135" y="5327676"/>
            <a:ext cx="284801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 eaLnBrk="1" hangingPunct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خلية الحماية 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QM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482544" y="6021423"/>
            <a:ext cx="657234" cy="36513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Bouton d'action : Suivant 10">
            <a:hlinkClick r:id="" action="ppaction://hlinkshowjump?jump=previousslide" highlightClick="1"/>
          </p:cNvPr>
          <p:cNvSpPr/>
          <p:nvPr/>
        </p:nvSpPr>
        <p:spPr bwMode="auto">
          <a:xfrm>
            <a:off x="7967709" y="6094449"/>
            <a:ext cx="730260" cy="36513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8CF829-B548-4BCE-9335-FFCF378F59B4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9666C38-6E21-4E50-81D9-B7C5582A7B59}" type="slidenum">
              <a:rPr lang="fr-FR"/>
              <a:pPr lvl="1">
                <a:defRPr/>
              </a:pPr>
              <a:t>14</a:t>
            </a:fld>
            <a:endParaRPr lang="fr-FR">
              <a:latin typeface="Times New Roman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083" y="398421"/>
            <a:ext cx="3870378" cy="4710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30239" y="5108598"/>
            <a:ext cx="295755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خلية قاطع كهربائي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DM1-A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92721" y="5035572"/>
            <a:ext cx="3687813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 eaLnBrk="1" hangingPunct="1">
              <a:defRPr/>
            </a:pPr>
            <a:r>
              <a:rPr lang="ar-SA" sz="2000" b="1" dirty="0" err="1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خلاية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القاطع 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الكهربائي</a:t>
            </a:r>
            <a:r>
              <a:rPr lang="ar-DZ" sz="2000" b="1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بسيط 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DM1-D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3643" y="325438"/>
            <a:ext cx="3943345" cy="48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outon d'action : Précédent 7">
            <a:hlinkClick r:id="" action="ppaction://hlinkshowjump?jump=nextslide" highlightClick="1"/>
          </p:cNvPr>
          <p:cNvSpPr/>
          <p:nvPr/>
        </p:nvSpPr>
        <p:spPr bwMode="auto">
          <a:xfrm>
            <a:off x="336492" y="5948397"/>
            <a:ext cx="730260" cy="401643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Bouton d'action : Suivant 10">
            <a:hlinkClick r:id="" action="ppaction://hlinkshowjump?jump=previousslide" highlightClick="1"/>
          </p:cNvPr>
          <p:cNvSpPr/>
          <p:nvPr/>
        </p:nvSpPr>
        <p:spPr bwMode="auto">
          <a:xfrm>
            <a:off x="7894683" y="6021423"/>
            <a:ext cx="803286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88A92DA-AB01-4D6E-B4ED-6BE8F75E6871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D4C577A-D67B-43DA-AB55-444F3C624123}" type="slidenum">
              <a:rPr lang="fr-FR"/>
              <a:pPr lvl="1">
                <a:defRPr/>
              </a:pPr>
              <a:t>15</a:t>
            </a:fld>
            <a:endParaRPr lang="fr-FR">
              <a:latin typeface="Times New Roman" charset="0"/>
            </a:endParaRPr>
          </a:p>
        </p:txBody>
      </p:sp>
      <p:pic>
        <p:nvPicPr>
          <p:cNvPr id="6" name="Espace réservé du contenu 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12738" y="1347759"/>
            <a:ext cx="3455976" cy="419899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lipse 6"/>
          <p:cNvSpPr/>
          <p:nvPr/>
        </p:nvSpPr>
        <p:spPr bwMode="auto">
          <a:xfrm>
            <a:off x="573024" y="1950720"/>
            <a:ext cx="487680" cy="43891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12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01</a:t>
            </a:r>
            <a:endParaRPr lang="fr-FR" sz="12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07264" y="2499360"/>
            <a:ext cx="524256" cy="49987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1200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02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847674" y="4743468"/>
            <a:ext cx="548640" cy="41452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1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04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2673324" y="1384272"/>
            <a:ext cx="548640" cy="463296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1200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</a:rPr>
              <a:t>06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001941" y="2224071"/>
            <a:ext cx="512064" cy="41452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1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05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 rot="10800000" flipV="1">
            <a:off x="596900" y="4133850"/>
            <a:ext cx="268288" cy="36513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 bwMode="auto">
          <a:xfrm>
            <a:off x="0" y="3940182"/>
            <a:ext cx="536448" cy="43891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1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03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852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9317" y="179343"/>
            <a:ext cx="74930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endParaRPr lang="ar-SA" sz="2000" b="1" dirty="0">
              <a:ea typeface="Times New Roman" pitchFamily="18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1 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GB" sz="2000" b="1" dirty="0" err="1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appareillage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:هو عبارة عن كبسولة معبأ </a:t>
            </a:r>
            <a:r>
              <a:rPr lang="ar-SA" sz="2000" b="1" dirty="0" err="1">
                <a:ea typeface="Times New Roman" pitchFamily="18" charset="0"/>
                <a:cs typeface="Times New Roman" pitchFamily="18" charset="0"/>
              </a:rPr>
              <a:t>بــ</a:t>
            </a:r>
            <a:r>
              <a:rPr lang="fr-FR" sz="2000" b="1" dirty="0" smtClean="0">
                <a:ea typeface="Times New Roman" pitchFamily="18" charset="0"/>
                <a:cs typeface="Times New Roman" pitchFamily="18" charset="0"/>
              </a:rPr>
              <a:t>SF6  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لها 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دور قاطعة –  الفاصل </a:t>
            </a:r>
            <a:r>
              <a:rPr lang="ar-SA" sz="2000" b="1" dirty="0" err="1">
                <a:ea typeface="Times New Roman" pitchFamily="18" charset="0"/>
                <a:cs typeface="Times New Roman" pitchFamily="18" charset="0"/>
              </a:rPr>
              <a:t>و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 الفاصل الأرضي.</a:t>
            </a:r>
            <a:endParaRPr lang="fr-FR" sz="2000" b="1" dirty="0">
              <a:cs typeface="Times New Roman" pitchFamily="18" charset="0"/>
            </a:endParaRPr>
          </a:p>
          <a:p>
            <a:pPr algn="r" rtl="1">
              <a:defRPr/>
            </a:pPr>
            <a:endParaRPr lang="fr-FR" sz="2000" b="1" dirty="0">
              <a:cs typeface="Times New Roman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586149" y="2808279"/>
            <a:ext cx="53898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rtl="1" eaLnBrk="1" hangingPunct="1">
              <a:defRPr/>
            </a:pPr>
            <a:endParaRPr lang="ar-SA" sz="2000" b="1" dirty="0">
              <a:ea typeface="Times New Roman" pitchFamily="18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2 ) 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jeu de barres</a:t>
            </a:r>
            <a:r>
              <a:rPr lang="ar-DZ" sz="2000" b="1" dirty="0">
                <a:ea typeface="Times New Roman" pitchFamily="18" charset="0"/>
                <a:cs typeface="Times New Roman" pitchFamily="18" charset="0"/>
              </a:rPr>
              <a:t>: هو عبارة عن قضيب يثبت على الكبسولة بعازل كهربائي ودوره هو توصيل بين الخلايا لتمرير الكهرباء.</a:t>
            </a:r>
            <a:endParaRPr lang="fr-FR" sz="2000" b="1" dirty="0">
              <a:cs typeface="Times New Roman" pitchFamily="18" charset="0"/>
            </a:endParaRPr>
          </a:p>
          <a:p>
            <a:pPr rtl="1">
              <a:defRPr/>
            </a:pPr>
            <a:endParaRPr lang="fr-FR" sz="2000" b="1" dirty="0"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570" y="5619780"/>
            <a:ext cx="284709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القواطع الخلايا المصنوعة</a:t>
            </a:r>
            <a:endParaRPr lang="fr-FR" sz="2000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792288" y="179343"/>
            <a:ext cx="73517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fr-FR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r-SA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-2- مكونات الأساسية  لخلايا السلسلة </a:t>
            </a:r>
            <a:r>
              <a:rPr lang="fr-FR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SM6-36</a:t>
            </a:r>
            <a:r>
              <a:rPr lang="ar-SA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kern="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Imag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7331" y="1165194"/>
            <a:ext cx="4259269" cy="178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 1" descr="D:\backup\b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9896" y="4086234"/>
            <a:ext cx="4389437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Bouton d'action : Précédent 22">
            <a:hlinkClick r:id="" action="ppaction://hlinkshowjump?jump=nextslide" highlightClick="1"/>
          </p:cNvPr>
          <p:cNvSpPr/>
          <p:nvPr/>
        </p:nvSpPr>
        <p:spPr bwMode="auto">
          <a:xfrm>
            <a:off x="336492" y="6203988"/>
            <a:ext cx="985851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Bouton d'action : Suivant 23">
            <a:hlinkClick r:id="" action="ppaction://hlinkshowjump?jump=previousslide" highlightClick="1"/>
          </p:cNvPr>
          <p:cNvSpPr/>
          <p:nvPr/>
        </p:nvSpPr>
        <p:spPr bwMode="auto">
          <a:xfrm>
            <a:off x="7346988" y="6203988"/>
            <a:ext cx="766773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omb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ACB63E7-6A6A-49E8-A6F5-1F9FB4433238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E302499-7322-4BEF-BFEB-EA9FF7201228}" type="slidenum">
              <a:rPr lang="fr-FR"/>
              <a:pPr lvl="1">
                <a:defRPr/>
              </a:pPr>
              <a:t>16</a:t>
            </a:fld>
            <a:endParaRPr lang="fr-FR"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1136" y="477566"/>
            <a:ext cx="695401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fr-FR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(3</a:t>
            </a:r>
            <a:r>
              <a:rPr lang="ar-SA" sz="2000" b="1" dirty="0" err="1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المصهرات</a:t>
            </a:r>
            <a:r>
              <a:rPr lang="ar-SA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 : </a:t>
            </a:r>
            <a:r>
              <a:rPr lang="ar-SA" sz="2000" b="1" dirty="0">
                <a:cs typeface="Times New Roman" pitchFamily="18" charset="0"/>
              </a:rPr>
              <a:t>لها دور الحماية في حالة وجود قصر للدارة</a:t>
            </a:r>
            <a:endParaRPr lang="fr-FR" sz="2000" b="1" dirty="0">
              <a:cs typeface="Times New Roman" pitchFamily="18" charset="0"/>
            </a:endParaRPr>
          </a:p>
        </p:txBody>
      </p:sp>
      <p:pic>
        <p:nvPicPr>
          <p:cNvPr id="7" name="Imag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79572" y="-377885"/>
            <a:ext cx="946117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201707"/>
            <a:ext cx="8844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r>
              <a:rPr lang="fr-FR" sz="20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(4</a:t>
            </a:r>
            <a:r>
              <a:rPr lang="ar-SA" sz="20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خانة الربط :  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هي عبارة عن حامل ومواضع لربط </a:t>
            </a:r>
            <a:r>
              <a:rPr lang="ar-SA" sz="2000" b="1" dirty="0" err="1">
                <a:ea typeface="Times New Roman" pitchFamily="18" charset="0"/>
                <a:cs typeface="Times New Roman" pitchFamily="18" charset="0"/>
              </a:rPr>
              <a:t>المصهرات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 في خلية </a:t>
            </a:r>
            <a:r>
              <a:rPr lang="ar-SA" sz="2000" b="1" dirty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QM</a:t>
            </a:r>
            <a:r>
              <a:rPr lang="ar-SA" sz="2000" b="1" dirty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، وكذلك لربط وتثبيت  </a:t>
            </a:r>
            <a:r>
              <a:rPr lang="ar-DZ" sz="2000" b="1" dirty="0" err="1" smtClean="0">
                <a:ea typeface="Times New Roman" pitchFamily="18" charset="0"/>
                <a:cs typeface="Times New Roman" pitchFamily="18" charset="0"/>
              </a:rPr>
              <a:t>الاسلاك</a:t>
            </a:r>
            <a:r>
              <a:rPr lang="ar-DZ" sz="2000" b="1" dirty="0" smtClean="0">
                <a:ea typeface="Times New Roman" pitchFamily="18" charset="0"/>
                <a:cs typeface="Times New Roman" pitchFamily="18" charset="0"/>
              </a:rPr>
              <a:t> في</a:t>
            </a:r>
            <a:r>
              <a:rPr lang="fr-FR" sz="20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الخلية</a:t>
            </a:r>
            <a:r>
              <a:rPr lang="fr-FR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(</a:t>
            </a:r>
            <a:r>
              <a:rPr lang="en-GB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( </a:t>
            </a:r>
            <a:r>
              <a:rPr lang="fr-FR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IM </a:t>
            </a:r>
            <a:r>
              <a:rPr lang="ar-DZ" sz="2000" b="1" dirty="0" smtClean="0">
                <a:ea typeface="Times New Roman" pitchFamily="18" charset="0"/>
                <a:cs typeface="Times New Roman" pitchFamily="18" charset="0"/>
              </a:rPr>
              <a:t>وتثبيت القاطع الكهربائي في الخلية </a:t>
            </a:r>
            <a:r>
              <a:rPr lang="fr-FR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DM1-A  .DM1-B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lang="fr-FR" sz="2000" b="1" dirty="0">
              <a:cs typeface="Times New Roman" pitchFamily="18" charset="0"/>
            </a:endParaRPr>
          </a:p>
        </p:txBody>
      </p:sp>
      <p:pic>
        <p:nvPicPr>
          <p:cNvPr id="16" name="Image 15" descr="D:\backup\cabl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312" y="2151045"/>
            <a:ext cx="3286170" cy="3322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 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1882" y="2114532"/>
            <a:ext cx="2519397" cy="3468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628596" y="5948397"/>
            <a:ext cx="1022364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Bouton d'action : Suivant 9">
            <a:hlinkClick r:id="" action="ppaction://hlinkshowjump?jump=previousslide" highlightClick="1"/>
          </p:cNvPr>
          <p:cNvSpPr/>
          <p:nvPr/>
        </p:nvSpPr>
        <p:spPr bwMode="auto">
          <a:xfrm>
            <a:off x="7675605" y="5948397"/>
            <a:ext cx="985851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938B59-31B5-496F-AE73-094E59B64406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661B54F-19CB-4FC4-B0B0-00960740DDAD}" type="slidenum">
              <a:rPr lang="fr-FR"/>
              <a:pPr lvl="1">
                <a:defRPr/>
              </a:pPr>
              <a:t>17</a:t>
            </a:fld>
            <a:endParaRPr lang="fr-FR"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425948" y="0"/>
            <a:ext cx="444658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endParaRPr lang="fr-FR" sz="2400" kern="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570" y="1639864"/>
            <a:ext cx="3395709" cy="354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565" y="1639863"/>
            <a:ext cx="3695700" cy="3541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 bwMode="auto">
          <a:xfrm>
            <a:off x="2600298" y="5729319"/>
            <a:ext cx="3541761" cy="39014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SA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تحكم </a:t>
            </a:r>
            <a:r>
              <a:rPr lang="fr-FR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CI 1</a:t>
            </a:r>
            <a:r>
              <a:rPr lang="ar-SA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 ذات وظيفة مضاعفة</a:t>
            </a:r>
            <a:endParaRPr lang="fr-FR" sz="20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9057" y="288882"/>
            <a:ext cx="817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20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5 )لوحة التحكم </a:t>
            </a:r>
            <a:r>
              <a:rPr lang="ar-SA" sz="2000" b="1" dirty="0" err="1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و</a:t>
            </a:r>
            <a:r>
              <a:rPr lang="ar-SA" sz="20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 القيادة :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تحتوي على العناصر التي تسمح بتشغيل القاطع  </a:t>
            </a:r>
            <a:r>
              <a:rPr lang="ar-SA" sz="2000" b="1" dirty="0" err="1" smtClean="0">
                <a:ea typeface="Times New Roman" pitchFamily="18" charset="0"/>
                <a:cs typeface="Times New Roman" pitchFamily="18" charset="0"/>
              </a:rPr>
              <a:t>و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 الفاصل الأرضي .</a:t>
            </a:r>
            <a:endParaRPr lang="en-US" sz="20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20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6 ) مكان موضع</a:t>
            </a:r>
            <a:r>
              <a:rPr lang="fr-FR" sz="20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  </a:t>
            </a:r>
            <a:r>
              <a:rPr lang="ar-SA" sz="20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المراقبة</a:t>
            </a:r>
            <a:r>
              <a:rPr lang="fr-FR" sz="2000" b="1" dirty="0" smtClean="0">
                <a:ea typeface="Times New Roman" pitchFamily="18" charset="0"/>
                <a:cs typeface="Times New Roman" pitchFamily="18" charset="0"/>
              </a:rPr>
              <a:t>: 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هدا المكان يثبت </a:t>
            </a:r>
            <a:r>
              <a:rPr lang="ar-SA" sz="2000" b="1" dirty="0" err="1" smtClean="0">
                <a:ea typeface="Times New Roman" pitchFamily="18" charset="0"/>
                <a:cs typeface="Times New Roman" pitchFamily="18" charset="0"/>
              </a:rPr>
              <a:t>به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 جهاز</a:t>
            </a:r>
            <a:r>
              <a:rPr lang="fr-FR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(motorisation)</a:t>
            </a:r>
            <a:r>
              <a:rPr lang="ar-SA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ar-DZ" sz="2000" b="1" dirty="0" smtClean="0">
              <a:solidFill>
                <a:schemeClr val="accent2"/>
              </a:solidFill>
              <a:ea typeface="Times New Roman" pitchFamily="18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للتحكم عن بعد ولحماية</a:t>
            </a:r>
            <a:r>
              <a:rPr lang="ar-DZ" sz="2000" b="1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lang="fr-FR" sz="2000" b="1" dirty="0">
              <a:cs typeface="Times New Roman" pitchFamily="18" charset="0"/>
            </a:endParaRPr>
          </a:p>
        </p:txBody>
      </p:sp>
      <p:sp>
        <p:nvSpPr>
          <p:cNvPr id="11" name="Bouton d'action : Précédent 10">
            <a:hlinkClick r:id="" action="ppaction://hlinkshowjump?jump=nextslide" highlightClick="1"/>
          </p:cNvPr>
          <p:cNvSpPr/>
          <p:nvPr/>
        </p:nvSpPr>
        <p:spPr bwMode="auto">
          <a:xfrm>
            <a:off x="409518" y="5984910"/>
            <a:ext cx="1131903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Bouton d'action : Suivant 11">
            <a:hlinkClick r:id="" action="ppaction://hlinkshowjump?jump=previousslide" highlightClick="1"/>
          </p:cNvPr>
          <p:cNvSpPr/>
          <p:nvPr/>
        </p:nvSpPr>
        <p:spPr bwMode="auto">
          <a:xfrm>
            <a:off x="7529553" y="5984910"/>
            <a:ext cx="1022364" cy="401643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95E899-E480-4F72-9518-EED68E968F25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1662EEB-1C34-480E-8528-D174182AEEA9}" type="slidenum">
              <a:rPr lang="fr-FR"/>
              <a:pPr lvl="1">
                <a:defRPr/>
              </a:pPr>
              <a:t>18</a:t>
            </a:fld>
            <a:endParaRPr lang="fr-FR"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791078" y="215856"/>
            <a:ext cx="411645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fr-FR" sz="2400" ker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ar-SA" sz="2400" ker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-1-مبدأ القطع:</a:t>
            </a:r>
            <a:endParaRPr lang="fr-FR" sz="2400" kern="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Espace réservé du contenu 2"/>
          <p:cNvSpPr>
            <a:spLocks noGrp="1"/>
          </p:cNvSpPr>
          <p:nvPr>
            <p:ph idx="4294967295"/>
          </p:nvPr>
        </p:nvSpPr>
        <p:spPr>
          <a:xfrm>
            <a:off x="519113" y="617538"/>
            <a:ext cx="8162925" cy="547687"/>
          </a:xfrm>
        </p:spPr>
        <p:txBody>
          <a:bodyPr/>
          <a:lstStyle/>
          <a:p>
            <a:pPr algn="r" rtl="1" eaLnBrk="1" hangingPunct="1"/>
            <a:r>
              <a:rPr lang="ar-SA" sz="2000" b="1" smtClean="0">
                <a:cs typeface="Times New Roman" charset="0"/>
              </a:rPr>
              <a:t>وضعت الميزات النوعية للـ </a:t>
            </a:r>
            <a:r>
              <a:rPr lang="fr-FR" sz="2000" b="1" smtClean="0">
                <a:cs typeface="Times New Roman" charset="0"/>
              </a:rPr>
              <a:t>SF6</a:t>
            </a:r>
            <a:r>
              <a:rPr lang="ar-DZ" sz="2000" b="1" smtClean="0">
                <a:cs typeface="Times New Roman" charset="0"/>
              </a:rPr>
              <a:t> لإطفاء القوس الكهربائي. </a:t>
            </a:r>
            <a:endParaRPr lang="fr-FR" sz="2000" b="1" smtClean="0">
              <a:cs typeface="Times New Roman" charset="0"/>
            </a:endParaRPr>
          </a:p>
        </p:txBody>
      </p:sp>
      <p:pic>
        <p:nvPicPr>
          <p:cNvPr id="8" name="Image 7" descr="D:\backup\sw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65" y="1019142"/>
            <a:ext cx="8580555" cy="25193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Imag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35" y="3721104"/>
            <a:ext cx="7558191" cy="77152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774648" y="4706955"/>
            <a:ext cx="15552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cs typeface="Times New Roman" pitchFamily="18" charset="0"/>
              </a:rPr>
              <a:t>الاتصالات أغلقتْ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4766" y="4633929"/>
            <a:ext cx="143500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cs typeface="Times New Roman" pitchFamily="18" charset="0"/>
              </a:rPr>
              <a:t>الاتصالات تَفْتحُ</a:t>
            </a:r>
            <a:endParaRPr lang="fr-FR" sz="2000" b="1" dirty="0">
              <a:ln>
                <a:solidFill>
                  <a:srgbClr val="FF0000"/>
                </a:solidFill>
              </a:ln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726267" y="4633929"/>
            <a:ext cx="190195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الاتصالات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arthed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Bouton d'action : Précédent 12">
            <a:hlinkClick r:id="" action="ppaction://hlinkshowjump?jump=nextslide" highlightClick="1"/>
          </p:cNvPr>
          <p:cNvSpPr/>
          <p:nvPr/>
        </p:nvSpPr>
        <p:spPr bwMode="auto">
          <a:xfrm>
            <a:off x="299979" y="5948397"/>
            <a:ext cx="1058877" cy="401643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Bouton d'action : Suivant 13">
            <a:hlinkClick r:id="" action="ppaction://hlinkshowjump?jump=previousslide" highlightClick="1"/>
          </p:cNvPr>
          <p:cNvSpPr/>
          <p:nvPr/>
        </p:nvSpPr>
        <p:spPr bwMode="auto">
          <a:xfrm>
            <a:off x="7748631" y="6021423"/>
            <a:ext cx="1022364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0F50C0-E74A-4AEA-89ED-25BE1307520F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420B372-8D27-4721-AE77-0BB27B01B4D5}" type="slidenum">
              <a:rPr lang="fr-FR"/>
              <a:pPr lvl="1">
                <a:defRPr/>
              </a:pPr>
              <a:t>19</a:t>
            </a:fld>
            <a:endParaRPr lang="fr-FR">
              <a:latin typeface="Times New Roman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9619" y="288882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-2- </a:t>
            </a:r>
            <a:r>
              <a:rPr lang="ar-DZ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التطبيق الكهربائي لـ </a:t>
            </a:r>
            <a:r>
              <a:rPr lang="fr-FR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SF6</a:t>
            </a:r>
            <a:endParaRPr lang="fr-FR" sz="240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Espace réservé du contenu 2"/>
          <p:cNvSpPr>
            <a:spLocks noGrp="1"/>
          </p:cNvSpPr>
          <p:nvPr>
            <p:ph idx="1"/>
          </p:nvPr>
        </p:nvSpPr>
        <p:spPr>
          <a:xfrm>
            <a:off x="0" y="1090613"/>
            <a:ext cx="8734425" cy="1608137"/>
          </a:xfrm>
        </p:spPr>
        <p:txBody>
          <a:bodyPr/>
          <a:lstStyle/>
          <a:p>
            <a:pPr algn="r" rtl="1" eaLnBrk="1" hangingPunct="1"/>
            <a:r>
              <a:rPr lang="ar-DZ" sz="2000" b="1" smtClean="0">
                <a:cs typeface="Times New Roman" charset="0"/>
              </a:rPr>
              <a:t>هذا الغاز هو عازل كهربائي يتميز بسماحيته الكهربائية  حيث أنه يفوق سامحية الهواء بـ ثلاثة مرات</a:t>
            </a:r>
            <a:endParaRPr lang="fr-FR" sz="2000" b="1" smtClean="0">
              <a:cs typeface="Times New Roman" charset="0"/>
            </a:endParaRPr>
          </a:p>
          <a:p>
            <a:pPr algn="r" rtl="1" eaLnBrk="1" hangingPunct="1"/>
            <a:r>
              <a:rPr lang="ar-DZ" sz="2000" b="1" smtClean="0">
                <a:cs typeface="Times New Roman" charset="0"/>
              </a:rPr>
              <a:t> و هذه الميزة تساعده على الثبات عندما تعترضه (</a:t>
            </a:r>
            <a:r>
              <a:rPr lang="fr-FR" sz="2000" b="1" smtClean="0">
                <a:cs typeface="Times New Roman" charset="0"/>
              </a:rPr>
              <a:t>ARC</a:t>
            </a:r>
            <a:r>
              <a:rPr lang="ar-DZ" sz="2000" b="1" smtClean="0">
                <a:cs typeface="Times New Roman" charset="0"/>
              </a:rPr>
              <a:t>) شرارة كهربائية  داخل القاطع.</a:t>
            </a:r>
          </a:p>
          <a:p>
            <a:pPr algn="r" rtl="1" eaLnBrk="1" hangingPunct="1"/>
            <a:r>
              <a:rPr lang="ar-DZ" sz="2000" b="1" smtClean="0">
                <a:cs typeface="Times New Roman" charset="0"/>
              </a:rPr>
              <a:t>و</a:t>
            </a:r>
            <a:r>
              <a:rPr lang="ar-SA" sz="2000" b="1" smtClean="0">
                <a:cs typeface="Times New Roman" charset="0"/>
              </a:rPr>
              <a:t>له القدرة على نقل در</a:t>
            </a:r>
            <a:r>
              <a:rPr lang="ar-DZ" sz="2000" b="1" smtClean="0">
                <a:cs typeface="Times New Roman" charset="0"/>
              </a:rPr>
              <a:t>ج</a:t>
            </a:r>
            <a:r>
              <a:rPr lang="ar-SA" sz="2000" b="1" smtClean="0">
                <a:cs typeface="Times New Roman" charset="0"/>
              </a:rPr>
              <a:t>ة الحرارة ضعف الهواء مما يجعله يساعد على عملية التبريد</a:t>
            </a:r>
            <a:endParaRPr lang="fr-FR" sz="2000" b="1" smtClean="0">
              <a:cs typeface="Times New Roman" charset="0"/>
            </a:endParaRPr>
          </a:p>
          <a:p>
            <a:pPr algn="r" rtl="1" eaLnBrk="1" hangingPunct="1"/>
            <a:endParaRPr lang="fr-FR" sz="2000" b="1" smtClean="0">
              <a:cs typeface="Times New Roman" charset="0"/>
            </a:endParaRPr>
          </a:p>
          <a:p>
            <a:pPr algn="r" eaLnBrk="1" hangingPunct="1"/>
            <a:endParaRPr lang="fr-FR" sz="2000" b="1" smtClean="0">
              <a:cs typeface="Times New Roman" charset="0"/>
            </a:endParaRPr>
          </a:p>
        </p:txBody>
      </p:sp>
      <p:pic>
        <p:nvPicPr>
          <p:cNvPr id="8" name="Image 3" descr="Kalottenmodell Schwefelhexafluo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050" y="2698750"/>
            <a:ext cx="4016375" cy="2811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2" descr="Strukturformel Schwefelhexafluor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2735264"/>
            <a:ext cx="3833812" cy="2848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Bouton d'action : Précédent 9">
            <a:hlinkClick r:id="" action="ppaction://hlinkshowjump?jump=nextslide" highlightClick="1"/>
          </p:cNvPr>
          <p:cNvSpPr/>
          <p:nvPr/>
        </p:nvSpPr>
        <p:spPr bwMode="auto">
          <a:xfrm>
            <a:off x="373005" y="6130962"/>
            <a:ext cx="912825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Bouton d'action : Suivant 10">
            <a:hlinkClick r:id="" action="ppaction://hlinkshowjump?jump=previousslide" highlightClick="1"/>
          </p:cNvPr>
          <p:cNvSpPr/>
          <p:nvPr/>
        </p:nvSpPr>
        <p:spPr bwMode="auto">
          <a:xfrm>
            <a:off x="7639092" y="5984910"/>
            <a:ext cx="912825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over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C42C82-B870-4F31-B31B-DEA31D000186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336492" y="288882"/>
            <a:ext cx="8083735" cy="172281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ar-SA" sz="40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الجمهورية الجزائرية الديمقراطية الشعبية</a:t>
            </a:r>
            <a:r>
              <a:rPr lang="ar-SA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وزارة التكوين والتعليم المهني </a:t>
            </a:r>
            <a:b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مديرية التكوين المهني ولاية </a:t>
            </a:r>
            <a:r>
              <a:rPr lang="ar-SA" sz="24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ورقلة</a:t>
            </a:r>
            <a: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المعهد الوطني </a:t>
            </a:r>
            <a:r>
              <a:rPr lang="ar-SA" sz="24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المتخص</a:t>
            </a:r>
            <a: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في التكوين المهني - </a:t>
            </a:r>
            <a:r>
              <a:rPr lang="ar-SA" sz="24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تقرت</a:t>
            </a:r>
            <a:endParaRPr lang="fr-FR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474788" y="2389188"/>
            <a:ext cx="6742112" cy="658812"/>
          </a:xfrm>
          <a:prstGeom prst="rect">
            <a:avLst/>
          </a:prstGeom>
          <a:noFill/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fr-FR" sz="2400">
              <a:solidFill>
                <a:srgbClr val="C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701622" y="3136896"/>
            <a:ext cx="7754112" cy="1649624"/>
          </a:xfrm>
          <a:prstGeom prst="round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cap="sq" cmpd="sng">
            <a:noFill/>
            <a:round/>
            <a:headEnd type="none" w="sm" len="sm"/>
            <a:tailEnd type="none" w="sm" len="sm"/>
          </a:ln>
          <a:effectLst>
            <a:glow rad="228600">
              <a:srgbClr val="FF0000">
                <a:alpha val="40000"/>
              </a:srgbClr>
            </a:glow>
            <a:outerShdw blurRad="38100" sx="1000" sy="1000" algn="ctr" rotWithShape="0">
              <a:schemeClr val="accent4">
                <a:lumMod val="95000"/>
                <a:lumOff val="5000"/>
              </a:scheme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  <a:sp3d extrusionH="76200">
            <a:extrusionClr>
              <a:srgbClr val="0070C0"/>
            </a:extrusion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1">
              <a:defRPr/>
            </a:pPr>
            <a:r>
              <a:rPr lang="ar-SA" sz="4800" b="1" dirty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دراسة  مكونات مركز التحويل من 30</a:t>
            </a:r>
            <a:r>
              <a:rPr lang="fr-FR" sz="4800" b="1" dirty="0" err="1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kv</a:t>
            </a:r>
            <a:r>
              <a:rPr lang="ar-SA" sz="4800" b="1" dirty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إلى 380</a:t>
            </a:r>
            <a:r>
              <a:rPr lang="fr-FR" sz="4800" b="1" dirty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v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55570" y="2224071"/>
            <a:ext cx="7423479" cy="5364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م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ذكرة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نهاي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ة الترب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ـــــــ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ص لني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ل شه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ـــــــ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ادة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تق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ني 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س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امي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إلكت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ــــــــ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رونيك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صن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ــــــ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اعية</a:t>
            </a:r>
            <a:endParaRPr lang="fr-FR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0676" y="2662227"/>
            <a:ext cx="1968991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000" b="1" dirty="0" err="1">
                <a:ln>
                  <a:solidFill>
                    <a:srgbClr val="002060"/>
                  </a:solidFill>
                </a:ln>
                <a:cs typeface="Times New Roman" pitchFamily="18" charset="0"/>
              </a:rPr>
              <a:t>الموض</a:t>
            </a:r>
            <a:r>
              <a:rPr lang="ar-DZ" sz="2000" b="1" dirty="0">
                <a:ln>
                  <a:solidFill>
                    <a:srgbClr val="002060"/>
                  </a:solidFill>
                </a:ln>
                <a:cs typeface="Times New Roman" pitchFamily="18" charset="0"/>
              </a:rPr>
              <a:t>ــــــ</a:t>
            </a:r>
            <a:r>
              <a:rPr lang="ar-SA" sz="2000" b="1" dirty="0">
                <a:ln>
                  <a:solidFill>
                    <a:srgbClr val="002060"/>
                  </a:solidFill>
                </a:ln>
                <a:cs typeface="Times New Roman" pitchFamily="18" charset="0"/>
              </a:rPr>
              <a:t>وع :</a:t>
            </a:r>
            <a:endParaRPr lang="fr-FR" sz="2000" b="1" dirty="0">
              <a:ln>
                <a:solidFill>
                  <a:srgbClr val="002060"/>
                </a:solidFill>
              </a:ln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4447" y="5108598"/>
            <a:ext cx="5379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u="sng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من إعداد الطالب </a:t>
            </a:r>
            <a:r>
              <a:rPr lang="ar-SA" sz="2800" b="1" u="sng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:</a:t>
            </a:r>
            <a:endParaRPr lang="fr-FR" sz="2800" b="1" u="sng" dirty="0" smtClean="0">
              <a:ln>
                <a:solidFill>
                  <a:schemeClr val="tx1"/>
                </a:solidFill>
              </a:ln>
              <a:cs typeface="Times New Roman" pitchFamily="18" charset="0"/>
            </a:endParaRPr>
          </a:p>
          <a:p>
            <a:pPr algn="ctr">
              <a:defRPr/>
            </a:pPr>
            <a:r>
              <a:rPr lang="fr-FR" sz="2800" b="1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E-mail: sonda610@hotmail.com</a:t>
            </a:r>
            <a:endParaRPr lang="ar-SA" sz="2800" b="1" dirty="0">
              <a:ln>
                <a:solidFill>
                  <a:schemeClr val="tx1"/>
                </a:solidFill>
              </a:ln>
              <a:cs typeface="Times New Roman" pitchFamily="18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3F36C99-547C-4A1E-A26A-CCF242EE9E4B}" type="slidenum">
              <a:rPr lang="fr-FR"/>
              <a:pPr lvl="1">
                <a:defRPr/>
              </a:pPr>
              <a:t>2</a:t>
            </a:fld>
            <a:endParaRPr lang="fr-FR" dirty="0">
              <a:latin typeface="Times New Roman" charset="0"/>
            </a:endParaRPr>
          </a:p>
        </p:txBody>
      </p:sp>
      <p:sp>
        <p:nvSpPr>
          <p:cNvPr id="15" name="Bouton d'action : Précédent 14">
            <a:hlinkClick r:id="" action="ppaction://hlinkshowjump?jump=nextslide" highlightClick="1"/>
          </p:cNvPr>
          <p:cNvSpPr/>
          <p:nvPr/>
        </p:nvSpPr>
        <p:spPr bwMode="auto">
          <a:xfrm>
            <a:off x="336492" y="6094449"/>
            <a:ext cx="1058877" cy="547695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F589A9A-AA78-4111-A6E0-020809945D51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F4D0350-6581-4499-BCD2-50B238E33CA7}" type="slidenum">
              <a:rPr lang="fr-FR"/>
              <a:pPr lvl="1">
                <a:defRPr/>
              </a:pPr>
              <a:t>20</a:t>
            </a:fld>
            <a:endParaRPr lang="fr-FR">
              <a:latin typeface="Times New Roman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993775" y="1858963"/>
            <a:ext cx="7240588" cy="25638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562" tIns="46038" rIns="182562" bIns="46038"/>
          <a:lstStyle/>
          <a:p>
            <a:pPr marL="342900" indent="-342900" algn="ct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ar-SA" sz="6000" kern="0" dirty="0">
                <a:solidFill>
                  <a:schemeClr val="bg2"/>
                </a:solidFill>
              </a:rPr>
              <a:t>الفصل الثالث :</a:t>
            </a:r>
            <a:r>
              <a:rPr lang="ar-SA" sz="4800" kern="0" dirty="0">
                <a:solidFill>
                  <a:schemeClr val="bg2"/>
                </a:solidFill>
              </a:rPr>
              <a:t/>
            </a:r>
            <a:br>
              <a:rPr lang="ar-SA" sz="4800" kern="0" dirty="0">
                <a:solidFill>
                  <a:schemeClr val="bg2"/>
                </a:solidFill>
              </a:rPr>
            </a:br>
            <a:r>
              <a:rPr lang="ar-DZ" sz="4800" kern="0" dirty="0">
                <a:solidFill>
                  <a:schemeClr val="bg2"/>
                </a:solidFill>
              </a:rPr>
              <a:t>ربط وتركيب الخلايا والمحول في مراكز التحويل</a:t>
            </a:r>
            <a:endParaRPr lang="fr-FR" sz="4800" kern="0" dirty="0">
              <a:solidFill>
                <a:schemeClr val="bg2"/>
              </a:solidFill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 bwMode="auto">
          <a:xfrm>
            <a:off x="3659175" y="5802345"/>
            <a:ext cx="1971702" cy="65723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الفصل الثاني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6" name="Bouton d'action : Précédent 5">
            <a:hlinkClick r:id="" action="ppaction://hlinkshowjump?jump=nextslide" highlightClick="1"/>
          </p:cNvPr>
          <p:cNvSpPr/>
          <p:nvPr/>
        </p:nvSpPr>
        <p:spPr bwMode="auto">
          <a:xfrm>
            <a:off x="373005" y="5838858"/>
            <a:ext cx="1095390" cy="547695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A4B60BD-01C3-47AA-8630-40708A7D8F9B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F11F1CB-121A-4789-A2AA-C97AEC410E73}" type="slidenum">
              <a:rPr lang="fr-FR"/>
              <a:pPr lvl="1">
                <a:defRPr/>
              </a:pPr>
              <a:t>21</a:t>
            </a:fld>
            <a:endParaRPr lang="fr-FR">
              <a:latin typeface="Times New Roman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77934" y="617499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+mn-cs"/>
              </a:rPr>
              <a:t>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+mn-cs"/>
              </a:rPr>
              <a:t>- ربط و تركيب الخلايا والمحول في مراكز التحويل :</a:t>
            </a:r>
            <a:r>
              <a:rPr lang="fr-FR" b="1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fr-FR" b="1" dirty="0" smtClean="0">
                <a:solidFill>
                  <a:schemeClr val="tx1"/>
                </a:solidFill>
                <a:cs typeface="+mn-cs"/>
              </a:rPr>
            </a:br>
            <a:endParaRPr lang="fr-FR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1989" name="Espace réservé du contenu 2"/>
          <p:cNvSpPr>
            <a:spLocks noGrp="1"/>
          </p:cNvSpPr>
          <p:nvPr>
            <p:ph idx="1"/>
          </p:nvPr>
        </p:nvSpPr>
        <p:spPr>
          <a:xfrm>
            <a:off x="0" y="1347788"/>
            <a:ext cx="8815388" cy="3614758"/>
          </a:xfrm>
        </p:spPr>
        <p:txBody>
          <a:bodyPr/>
          <a:lstStyle/>
          <a:p>
            <a:pPr algn="r" rtl="1" eaLnBrk="1" hangingPunct="1"/>
            <a:r>
              <a:rPr lang="ar-SA" sz="2400" b="1" dirty="0" smtClean="0"/>
              <a:t> </a:t>
            </a:r>
            <a:r>
              <a:rPr lang="ar-DZ" sz="2400" b="1" dirty="0" smtClean="0"/>
              <a:t>هي عبارة عن مراكز محولات هوائية أو أرضية تحتوي على تجهيزات لتحويل الاستطاعة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للتغيير من توتر ذو الضغط المتوسط إلى توتر ذو ضغط منخفض أي من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5،</a:t>
            </a:r>
            <a:r>
              <a:rPr lang="fr-FR" sz="2400" b="1" dirty="0" err="1" smtClean="0"/>
              <a:t>kv</a:t>
            </a:r>
            <a:r>
              <a:rPr lang="fr-FR" sz="2400" b="1" dirty="0" smtClean="0"/>
              <a:t> 5</a:t>
            </a:r>
            <a:r>
              <a:rPr lang="ar-DZ" sz="2400" b="1" dirty="0" smtClean="0"/>
              <a:t> </a:t>
            </a:r>
            <a:r>
              <a:rPr lang="fr-FR" sz="2400" b="1" dirty="0" smtClean="0"/>
              <a:t>,</a:t>
            </a:r>
            <a:r>
              <a:rPr lang="ar-DZ" sz="2400" b="1" dirty="0" smtClean="0"/>
              <a:t> و</a:t>
            </a:r>
            <a:r>
              <a:rPr lang="fr-FR" sz="2400" b="1" dirty="0" smtClean="0"/>
              <a:t> 10 </a:t>
            </a:r>
            <a:r>
              <a:rPr lang="fr-FR" sz="2400" b="1" dirty="0" err="1" smtClean="0"/>
              <a:t>kv</a:t>
            </a:r>
            <a:r>
              <a:rPr lang="ar-DZ" sz="2400" b="1" dirty="0" smtClean="0"/>
              <a:t>، </a:t>
            </a:r>
            <a:r>
              <a:rPr lang="fr-FR" sz="2400" b="1" dirty="0" smtClean="0"/>
              <a:t>30 </a:t>
            </a:r>
            <a:r>
              <a:rPr lang="fr-FR" sz="2400" b="1" dirty="0" err="1" smtClean="0"/>
              <a:t>kv</a:t>
            </a:r>
            <a:r>
              <a:rPr lang="ar-DZ" sz="2400" b="1" dirty="0" smtClean="0"/>
              <a:t> إلى </a:t>
            </a:r>
            <a:r>
              <a:rPr lang="fr-FR" sz="2400" b="1" dirty="0" smtClean="0"/>
              <a:t>380 v</a:t>
            </a:r>
            <a:r>
              <a:rPr lang="ar-SA" sz="2400" b="1" dirty="0" smtClean="0"/>
              <a:t>. </a:t>
            </a:r>
            <a:endParaRPr lang="fr-FR" sz="2400" b="1" dirty="0" smtClean="0"/>
          </a:p>
          <a:p>
            <a:pPr algn="r" rtl="1" eaLnBrk="1" hangingPunct="1"/>
            <a:r>
              <a:rPr lang="ar-SA" sz="2400" b="1" dirty="0" smtClean="0"/>
              <a:t>و الهدف منها هو: التغذية بالطاقة الكهربائية للمدن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المؤسسات ( منازل، إدارات، شركات، مصانع، ...).</a:t>
            </a:r>
            <a:endParaRPr lang="fr-FR" sz="2400" b="1" dirty="0" smtClean="0"/>
          </a:p>
          <a:p>
            <a:pPr algn="r" rtl="1" eaLnBrk="1" hangingPunct="1"/>
            <a:r>
              <a:rPr lang="ar-SA" sz="2400" b="1" dirty="0" smtClean="0"/>
              <a:t>يتم نقل الطاقة الكهربائية لهذه المراكز عبر كوابل خاصة بالتوتر المتوسط ذات المقاطع التالية: </a:t>
            </a:r>
            <a:endParaRPr lang="fr-FR" sz="2400" b="1" dirty="0" smtClean="0"/>
          </a:p>
          <a:p>
            <a:pPr algn="r" rtl="1" eaLnBrk="1" hangingPunct="1"/>
            <a:r>
              <a:rPr lang="ar-SA" sz="2400" b="1" dirty="0" smtClean="0"/>
              <a:t>120 مم </a:t>
            </a:r>
            <a:r>
              <a:rPr lang="fr-FR" sz="2400" b="1" dirty="0" smtClean="0"/>
              <a:t>ALU ² </a:t>
            </a:r>
            <a:r>
              <a:rPr lang="ar-SA" sz="2400" b="1" dirty="0" smtClean="0"/>
              <a:t>- 70 مم </a:t>
            </a:r>
            <a:r>
              <a:rPr lang="fr-FR" sz="2400" b="1" dirty="0" smtClean="0"/>
              <a:t>²</a:t>
            </a:r>
            <a:r>
              <a:rPr lang="ar-SA" sz="2400" b="1" dirty="0" smtClean="0"/>
              <a:t> </a:t>
            </a:r>
            <a:r>
              <a:rPr lang="fr-FR" sz="2400" b="1" dirty="0" smtClean="0"/>
              <a:t>Cui</a:t>
            </a:r>
          </a:p>
          <a:p>
            <a:pPr algn="r" rtl="1" eaLnBrk="1" hangingPunct="1"/>
            <a:r>
              <a:rPr lang="ar-DZ" sz="2400" b="1" dirty="0" smtClean="0"/>
              <a:t>و الخروج من المراكز للتغذية بالكهرباء يتم بواسطة كوابل أرضية أو هوائية ذات المقاطع التالية:</a:t>
            </a:r>
            <a:endParaRPr lang="fr-FR" sz="2400" b="1" dirty="0" smtClean="0"/>
          </a:p>
          <a:p>
            <a:pPr algn="r" rtl="1" eaLnBrk="1" hangingPunct="1"/>
            <a:r>
              <a:rPr lang="ar-DZ" sz="2400" b="1" dirty="0" smtClean="0"/>
              <a:t>50 مم</a:t>
            </a:r>
            <a:r>
              <a:rPr lang="ar-DZ" sz="2400" b="1" baseline="30000" dirty="0" smtClean="0"/>
              <a:t>2</a:t>
            </a:r>
            <a:r>
              <a:rPr lang="ar-DZ" sz="2400" b="1" dirty="0" smtClean="0"/>
              <a:t> - </a:t>
            </a:r>
            <a:r>
              <a:rPr lang="ar-SA" sz="2400" b="1" dirty="0" smtClean="0"/>
              <a:t>70 مم</a:t>
            </a:r>
            <a:r>
              <a:rPr lang="fr-FR" sz="2400" b="1" dirty="0" smtClean="0"/>
              <a:t>²</a:t>
            </a:r>
            <a:r>
              <a:rPr lang="ar-SA" sz="2400" b="1" dirty="0" smtClean="0"/>
              <a:t> - 95 مم</a:t>
            </a:r>
            <a:r>
              <a:rPr lang="fr-FR" sz="2400" b="1" dirty="0" smtClean="0"/>
              <a:t>²</a:t>
            </a:r>
            <a:r>
              <a:rPr lang="ar-SA" sz="2400" b="1" dirty="0" smtClean="0"/>
              <a:t>         أرضي </a:t>
            </a:r>
            <a:endParaRPr lang="fr-FR" sz="2400" b="1" dirty="0" smtClean="0"/>
          </a:p>
          <a:p>
            <a:pPr algn="r" rtl="1" eaLnBrk="1" hangingPunct="1"/>
            <a:r>
              <a:rPr lang="ar-DZ" sz="2400" b="1" dirty="0" smtClean="0"/>
              <a:t>35</a:t>
            </a:r>
            <a:r>
              <a:rPr lang="ar-SA" sz="2400" b="1" dirty="0" smtClean="0"/>
              <a:t>  مم</a:t>
            </a:r>
            <a:r>
              <a:rPr lang="fr-FR" sz="2400" b="1" dirty="0" smtClean="0"/>
              <a:t>²</a:t>
            </a:r>
            <a:r>
              <a:rPr lang="ar-SA" sz="2400" b="1" dirty="0" smtClean="0"/>
              <a:t> - 70 مم</a:t>
            </a:r>
            <a:r>
              <a:rPr lang="fr-FR" sz="2400" b="1" dirty="0" smtClean="0"/>
              <a:t>²</a:t>
            </a:r>
            <a:r>
              <a:rPr lang="ar-SA" sz="2400" b="1" dirty="0" smtClean="0"/>
              <a:t> - </a:t>
            </a:r>
            <a:r>
              <a:rPr lang="ar-DZ" sz="2400" b="1" dirty="0" smtClean="0"/>
              <a:t>150</a:t>
            </a:r>
            <a:r>
              <a:rPr lang="ar-SA" sz="2400" b="1" dirty="0" smtClean="0"/>
              <a:t>  مم</a:t>
            </a:r>
            <a:r>
              <a:rPr lang="fr-FR" sz="2400" b="1" dirty="0" smtClean="0"/>
              <a:t>²</a:t>
            </a:r>
            <a:r>
              <a:rPr lang="ar-SA" sz="2400" b="1" dirty="0" smtClean="0"/>
              <a:t>         هوائي</a:t>
            </a:r>
            <a:endParaRPr lang="fr-FR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618333" y="946116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4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I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-1- مراكز التحويل :</a:t>
            </a:r>
            <a:endParaRPr lang="fr-FR" sz="2400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8" name="Bouton d'action : Précédent 7">
            <a:hlinkClick r:id="" action="ppaction://hlinkshowjump?jump=nextslide" highlightClick="1"/>
          </p:cNvPr>
          <p:cNvSpPr/>
          <p:nvPr/>
        </p:nvSpPr>
        <p:spPr bwMode="auto">
          <a:xfrm>
            <a:off x="701622" y="6057936"/>
            <a:ext cx="949338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Bouton d'action : Suivant 9">
            <a:hlinkClick r:id="" action="ppaction://hlinkshowjump?jump=previousslide" highlightClick="1"/>
          </p:cNvPr>
          <p:cNvSpPr/>
          <p:nvPr/>
        </p:nvSpPr>
        <p:spPr bwMode="auto">
          <a:xfrm>
            <a:off x="7127910" y="6130962"/>
            <a:ext cx="949338" cy="401643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E623059-A1A0-4FA5-BCDA-C7BBBEFB7876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2A68545-4A2D-4224-A008-296D5BD2F3FC}" type="slidenum">
              <a:rPr lang="fr-FR"/>
              <a:pPr lvl="1">
                <a:defRPr/>
              </a:pPr>
              <a:t>22</a:t>
            </a:fld>
            <a:endParaRPr lang="fr-FR">
              <a:latin typeface="+mn-lt"/>
            </a:endParaRPr>
          </a:p>
        </p:txBody>
      </p:sp>
      <p:pic>
        <p:nvPicPr>
          <p:cNvPr id="11" name="Picture 2" descr="t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466" y="1128682"/>
            <a:ext cx="8397990" cy="4235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527425" y="2852738"/>
            <a:ext cx="4608513" cy="938941"/>
            <a:chOff x="2222" y="1797"/>
            <a:chExt cx="2903" cy="794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2222" y="2251"/>
              <a:ext cx="1112" cy="3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628" y="1797"/>
              <a:ext cx="149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DZ" dirty="0" smtClean="0">
                  <a:solidFill>
                    <a:schemeClr val="hlink"/>
                  </a:solidFill>
                </a:rPr>
                <a:t>تثبيت كوابل </a:t>
              </a:r>
              <a:r>
                <a:rPr lang="fr-FR" dirty="0" smtClean="0">
                  <a:solidFill>
                    <a:schemeClr val="hlink"/>
                  </a:solidFill>
                </a:rPr>
                <a:t>MT</a:t>
              </a:r>
              <a:endParaRPr lang="fr-FR" dirty="0">
                <a:solidFill>
                  <a:schemeClr val="hlink"/>
                </a:solidFill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3107" y="2001"/>
              <a:ext cx="567" cy="40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3529013" y="4184650"/>
            <a:ext cx="395287" cy="42926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68313" y="4149725"/>
            <a:ext cx="2376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dirty="0" smtClean="0">
                <a:solidFill>
                  <a:schemeClr val="hlink"/>
                </a:solidFill>
              </a:rPr>
              <a:t>تثبيت كوابل </a:t>
            </a:r>
            <a:r>
              <a:rPr lang="fr-FR" dirty="0" smtClean="0">
                <a:solidFill>
                  <a:schemeClr val="hlink"/>
                </a:solidFill>
              </a:rPr>
              <a:t>BT</a:t>
            </a:r>
            <a:endParaRPr lang="fr-FR" dirty="0">
              <a:solidFill>
                <a:schemeClr val="hlink"/>
              </a:solidFill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2700338" y="4365624"/>
            <a:ext cx="973137" cy="106429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614447" y="0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-2-أنواع </a:t>
            </a:r>
            <a:r>
              <a:rPr lang="ar-SA" sz="24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طبيعة مراكز التحويل:</a:t>
            </a:r>
            <a:endParaRPr lang="fr-FR" sz="2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22343" y="434934"/>
            <a:ext cx="7310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>
              <a:defRPr/>
            </a:pPr>
            <a:r>
              <a:rPr lang="ar-SA" sz="2000" b="1" dirty="0" smtClean="0">
                <a:ln>
                  <a:solidFill>
                    <a:srgbClr val="C00000"/>
                  </a:solidFill>
                </a:ln>
              </a:rPr>
              <a:t>من حيث النوع:</a:t>
            </a:r>
            <a:endParaRPr lang="fr-FR" sz="2000" b="1" dirty="0" smtClean="0">
              <a:ln>
                <a:solidFill>
                  <a:srgbClr val="C00000"/>
                </a:solidFill>
              </a:ln>
            </a:endParaRPr>
          </a:p>
          <a:p>
            <a:pPr algn="r" rtl="1" eaLnBrk="1" hangingPunct="1">
              <a:defRPr/>
            </a:pPr>
            <a:r>
              <a:rPr lang="ar-SA" sz="2000" b="1" dirty="0" smtClean="0"/>
              <a:t>1 ) مركز محول هوائي </a:t>
            </a:r>
            <a:r>
              <a:rPr lang="ar-SA" sz="2000" b="1" dirty="0" err="1" smtClean="0"/>
              <a:t>و</a:t>
            </a:r>
            <a:r>
              <a:rPr lang="ar-SA" sz="2000" b="1" dirty="0" smtClean="0"/>
              <a:t> يرمز له </a:t>
            </a:r>
            <a:r>
              <a:rPr lang="ar-SA" sz="2000" b="1" dirty="0" err="1" smtClean="0"/>
              <a:t>بـ</a:t>
            </a:r>
            <a:r>
              <a:rPr lang="ar-SA" sz="2000" b="1" dirty="0" smtClean="0"/>
              <a:t> 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</a:rPr>
              <a:t>PA</a:t>
            </a:r>
            <a:r>
              <a:rPr lang="ar-SA" sz="2000" b="1" dirty="0" smtClean="0"/>
              <a:t>.</a:t>
            </a:r>
            <a:r>
              <a:rPr lang="fr-FR" sz="2000" b="1" dirty="0" smtClean="0"/>
              <a:t>(Poste Aérien)</a:t>
            </a:r>
          </a:p>
        </p:txBody>
      </p:sp>
      <p:sp>
        <p:nvSpPr>
          <p:cNvPr id="22" name="Bouton d'action : Précédent 21">
            <a:hlinkClick r:id="" action="ppaction://hlinkshowjump?jump=nextslide" highlightClick="1"/>
          </p:cNvPr>
          <p:cNvSpPr/>
          <p:nvPr/>
        </p:nvSpPr>
        <p:spPr bwMode="auto">
          <a:xfrm>
            <a:off x="555570" y="5838858"/>
            <a:ext cx="912825" cy="401643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Bouton d'action : Suivant 22">
            <a:hlinkClick r:id="" action="ppaction://hlinkshowjump?jump=previousslide" highlightClick="1"/>
          </p:cNvPr>
          <p:cNvSpPr/>
          <p:nvPr/>
        </p:nvSpPr>
        <p:spPr bwMode="auto">
          <a:xfrm>
            <a:off x="7529553" y="5875372"/>
            <a:ext cx="876312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3FAE9B0-EE49-47F0-8FEC-7B249B71053D}" type="datetime1">
              <a:rPr lang="fr-FR"/>
              <a:pPr/>
              <a:t>15/07/2012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5CB98F3-D75B-449F-A666-BE5E8C249820}" type="slidenum">
              <a:rPr lang="fr-FR"/>
              <a:pPr lvl="1">
                <a:defRPr/>
              </a:pPr>
              <a:t>23</a:t>
            </a:fld>
            <a:endParaRPr lang="fr-FR">
              <a:latin typeface="+mn-lt"/>
            </a:endParaRPr>
          </a:p>
        </p:txBody>
      </p:sp>
      <p:pic>
        <p:nvPicPr>
          <p:cNvPr id="7" name="Espace réservé du contenu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43383" y="727038"/>
            <a:ext cx="4600580" cy="3030579"/>
          </a:xfrm>
          <a:solidFill>
            <a:schemeClr val="tx1"/>
          </a:solidFill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466" y="654012"/>
            <a:ext cx="3870378" cy="317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26953" y="1493811"/>
            <a:ext cx="1979611" cy="18986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454246" y="215856"/>
            <a:ext cx="6288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>
              <a:defRPr/>
            </a:pPr>
            <a:r>
              <a:rPr lang="ar-DZ" sz="2000" b="1" dirty="0" smtClean="0"/>
              <a:t>2 ) مركز محول أرضي</a:t>
            </a:r>
            <a:r>
              <a:rPr lang="fr-FR" sz="2000" b="1" dirty="0" smtClean="0"/>
              <a:t> </a:t>
            </a:r>
            <a:r>
              <a:rPr lang="ar-DZ" sz="2000" b="1" dirty="0" smtClean="0"/>
              <a:t>ويرمز له بالرمز 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</a:rPr>
              <a:t>PM</a:t>
            </a:r>
            <a:r>
              <a:rPr lang="ar-SA" sz="2000" b="1" dirty="0" smtClean="0"/>
              <a:t>.</a:t>
            </a:r>
            <a:r>
              <a:rPr lang="fr-FR" sz="2000" b="1" dirty="0" smtClean="0"/>
              <a:t>( Poste Maçonné)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0700" y="3830643"/>
            <a:ext cx="8004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>
              <a:defRPr/>
            </a:pPr>
            <a:r>
              <a:rPr lang="ar-DZ" sz="2000" b="1" dirty="0" smtClean="0">
                <a:ln>
                  <a:solidFill>
                    <a:srgbClr val="C00000"/>
                  </a:solidFill>
                </a:ln>
              </a:rPr>
              <a:t>* </a:t>
            </a:r>
            <a:r>
              <a:rPr lang="ar-SA" sz="2000" b="1" dirty="0" smtClean="0">
                <a:ln>
                  <a:solidFill>
                    <a:srgbClr val="C00000"/>
                  </a:solidFill>
                </a:ln>
              </a:rPr>
              <a:t>من حيث </a:t>
            </a:r>
            <a:r>
              <a:rPr lang="ar-DZ" sz="2000" b="1" dirty="0" smtClean="0">
                <a:ln>
                  <a:solidFill>
                    <a:srgbClr val="C00000"/>
                  </a:solidFill>
                </a:ln>
              </a:rPr>
              <a:t>الطبيعة:</a:t>
            </a:r>
            <a:endParaRPr lang="fr-FR" sz="2000" b="1" dirty="0" smtClean="0">
              <a:ln>
                <a:solidFill>
                  <a:srgbClr val="C00000"/>
                </a:solidFill>
              </a:ln>
            </a:endParaRPr>
          </a:p>
          <a:p>
            <a:pPr algn="r" rtl="1" eaLnBrk="1" hangingPunct="1">
              <a:defRPr/>
            </a:pPr>
            <a:r>
              <a:rPr lang="ar-DZ" sz="2000" b="1" dirty="0" smtClean="0"/>
              <a:t>1 ) مركز محول ذو التوزيع العمومي ويرمز له بالرمز 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</a:rPr>
              <a:t>DP</a:t>
            </a:r>
            <a:r>
              <a:rPr lang="ar-DZ" sz="2000" b="1" dirty="0" smtClean="0"/>
              <a:t> . (</a:t>
            </a:r>
            <a:r>
              <a:rPr lang="fr-FR" sz="2000" b="1" dirty="0" smtClean="0"/>
              <a:t>Distribution Publique </a:t>
            </a:r>
            <a:r>
              <a:rPr lang="ar-DZ" sz="2000" b="1" dirty="0" smtClean="0"/>
              <a:t>).</a:t>
            </a:r>
            <a:endParaRPr lang="fr-FR" sz="2000" b="1" dirty="0" smtClean="0"/>
          </a:p>
          <a:p>
            <a:pPr algn="r" rtl="1" eaLnBrk="1" hangingPunct="1">
              <a:defRPr/>
            </a:pPr>
            <a:r>
              <a:rPr lang="ar-DZ" sz="2000" b="1" dirty="0" smtClean="0"/>
              <a:t>2 ) مركز محول خاص بالزبون  </a:t>
            </a:r>
            <a:r>
              <a:rPr lang="ar-DZ" sz="2000" b="1" dirty="0" smtClean="0">
                <a:ln>
                  <a:solidFill>
                    <a:srgbClr val="FF0000"/>
                  </a:solidFill>
                </a:ln>
              </a:rPr>
              <a:t>( 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</a:rPr>
              <a:t>PLV</a:t>
            </a:r>
            <a:r>
              <a:rPr lang="ar-DZ" sz="2000" b="1" dirty="0" smtClean="0">
                <a:ln>
                  <a:solidFill>
                    <a:srgbClr val="FF0000"/>
                  </a:solidFill>
                </a:ln>
              </a:rPr>
              <a:t>).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</a:rPr>
              <a:t>     </a:t>
            </a:r>
            <a:r>
              <a:rPr lang="ar-DZ" sz="2000" b="1" dirty="0" smtClean="0"/>
              <a:t>( </a:t>
            </a:r>
            <a:r>
              <a:rPr lang="fr-FR" sz="2000" b="1" dirty="0" smtClean="0"/>
              <a:t>Poste Livraison</a:t>
            </a:r>
            <a:r>
              <a:rPr lang="ar-DZ" sz="2000" b="1" dirty="0" smtClean="0"/>
              <a:t> )</a:t>
            </a:r>
            <a:endParaRPr lang="fr-FR" sz="2000" b="1" dirty="0" smtClean="0"/>
          </a:p>
          <a:p>
            <a:pPr algn="r" rtl="1" eaLnBrk="1" hangingPunct="1">
              <a:defRPr/>
            </a:pPr>
            <a:r>
              <a:rPr lang="ar-DZ" sz="2000" b="1" dirty="0" smtClean="0"/>
              <a:t>3 ) مركز محول مختلط </a:t>
            </a:r>
            <a:r>
              <a:rPr lang="ar-DZ" sz="2000" b="1" dirty="0" err="1" smtClean="0"/>
              <a:t>و</a:t>
            </a:r>
            <a:r>
              <a:rPr lang="ar-DZ" sz="2000" b="1" dirty="0" smtClean="0"/>
              <a:t> ينقسم إلى قسمين:</a:t>
            </a:r>
            <a:endParaRPr lang="fr-FR" sz="2000" b="1" dirty="0" smtClean="0"/>
          </a:p>
          <a:p>
            <a:pPr algn="r" rtl="1" eaLnBrk="1" hangingPunct="1">
              <a:defRPr/>
            </a:pPr>
            <a:r>
              <a:rPr lang="ar-DZ" sz="2000" b="1" dirty="0" smtClean="0"/>
              <a:t>قسم خاص للتوزيع العمومي </a:t>
            </a:r>
            <a:r>
              <a:rPr lang="ar-DZ" sz="2000" b="1" dirty="0" err="1" smtClean="0"/>
              <a:t>و</a:t>
            </a:r>
            <a:r>
              <a:rPr lang="ar-DZ" sz="2000" b="1" dirty="0" smtClean="0"/>
              <a:t> قسم خاص بالزبون ( </a:t>
            </a:r>
            <a:r>
              <a:rPr lang="fr-FR" sz="2000" b="1" dirty="0" smtClean="0"/>
              <a:t>MIXTE Poste</a:t>
            </a:r>
            <a:r>
              <a:rPr lang="ar-DZ" sz="2000" b="1" dirty="0" smtClean="0"/>
              <a:t>).</a:t>
            </a:r>
            <a:endParaRPr lang="fr-FR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/>
          </a:p>
        </p:txBody>
      </p:sp>
      <p:sp>
        <p:nvSpPr>
          <p:cNvPr id="11" name="Bouton d'action : Précédent 10">
            <a:hlinkClick r:id="" action="ppaction://hlinkshowjump?jump=nextslide" highlightClick="1"/>
          </p:cNvPr>
          <p:cNvSpPr/>
          <p:nvPr/>
        </p:nvSpPr>
        <p:spPr bwMode="auto">
          <a:xfrm>
            <a:off x="592083" y="5838858"/>
            <a:ext cx="949338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Bouton d'action : Suivant 11">
            <a:hlinkClick r:id="" action="ppaction://hlinkshowjump?jump=previousslide" highlightClick="1"/>
          </p:cNvPr>
          <p:cNvSpPr/>
          <p:nvPr/>
        </p:nvSpPr>
        <p:spPr bwMode="auto">
          <a:xfrm>
            <a:off x="7566066" y="5911884"/>
            <a:ext cx="839799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0AE19D-924D-44D4-A24A-16639D79A5F2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06685D4-CFA5-41F6-B593-B49F457CE007}" type="slidenum">
              <a:rPr lang="fr-FR"/>
              <a:pPr lvl="1">
                <a:defRPr/>
              </a:pPr>
              <a:t>24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586149" y="179343"/>
            <a:ext cx="5192721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-3- رموز مراكز التحويل:</a:t>
            </a:r>
            <a:endParaRPr lang="fr-FR" sz="2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9534" y="625739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4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I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-3-1- حسب النوع:</a:t>
            </a:r>
            <a:endParaRPr lang="fr-FR" sz="24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2520" y="2114532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4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I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-3-2- حسب طبيعة العمل:</a:t>
            </a:r>
            <a:endParaRPr lang="fr-FR" sz="24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592083" y="4232286"/>
            <a:ext cx="1418807" cy="862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ar-DZ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Calibri" pitchFamily="34" charset="0"/>
                <a:ea typeface="Arial" pitchFamily="34" charset="0"/>
                <a:cs typeface="Simplified Arabic" pitchFamily="2" charset="-78"/>
              </a:rPr>
              <a:t>مختلــط</a:t>
            </a:r>
            <a:r>
              <a:rPr lang="fr-FR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fr-FR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Mixte</a:t>
            </a:r>
            <a:endParaRPr lang="fr-FR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4707" y="2443149"/>
            <a:ext cx="3249613" cy="3067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538" y="2552688"/>
            <a:ext cx="2811462" cy="2738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9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979" y="361908"/>
            <a:ext cx="5030788" cy="1752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031" y="2479662"/>
            <a:ext cx="1570059" cy="1533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Bouton d'action : Précédent 11">
            <a:hlinkClick r:id="" action="ppaction://hlinkshowjump?jump=nextslide" highlightClick="1"/>
          </p:cNvPr>
          <p:cNvSpPr/>
          <p:nvPr/>
        </p:nvSpPr>
        <p:spPr bwMode="auto">
          <a:xfrm>
            <a:off x="373005" y="5875371"/>
            <a:ext cx="876312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Bouton d'action : Suivant 12">
            <a:hlinkClick r:id="" action="ppaction://hlinkshowjump?jump=previousslide" highlightClick="1"/>
          </p:cNvPr>
          <p:cNvSpPr/>
          <p:nvPr/>
        </p:nvSpPr>
        <p:spPr bwMode="auto">
          <a:xfrm>
            <a:off x="7566066" y="5948397"/>
            <a:ext cx="839799" cy="401643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4A9CE85-F5A6-4A0B-8422-004078111983}" type="datetime1">
              <a:rPr lang="fr-FR"/>
              <a:pPr/>
              <a:t>15/07/2012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BC3C262-76F9-444C-9E54-504614AA576F}" type="slidenum">
              <a:rPr lang="fr-FR"/>
              <a:pPr lvl="1">
                <a:defRPr/>
              </a:pPr>
              <a:t>25</a:t>
            </a:fld>
            <a:endParaRPr lang="fr-FR" dirty="0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41421" y="398421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-4-</a:t>
            </a:r>
            <a:r>
              <a:rPr lang="ar-DZ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أسباب اختيار مركز محول أرضي دون هوائي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82544" y="1055655"/>
            <a:ext cx="8054986" cy="438378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2400" b="1" dirty="0" smtClean="0"/>
              <a:t>1- عندما تكون استطاعة المحول أكبر من </a:t>
            </a:r>
            <a:r>
              <a:rPr lang="fr-FR" sz="2400" b="1" dirty="0" smtClean="0"/>
              <a:t>160 KVA</a:t>
            </a:r>
            <a:r>
              <a:rPr lang="ar-SA" sz="2400" b="1" dirty="0" smtClean="0"/>
              <a:t> .</a:t>
            </a:r>
            <a:endParaRPr lang="fr-FR" sz="2400" b="1" dirty="0" smtClean="0"/>
          </a:p>
          <a:p>
            <a:pPr algn="r" rtl="1" eaLnBrk="1" hangingPunct="1">
              <a:defRPr/>
            </a:pPr>
            <a:r>
              <a:rPr lang="ar-DZ" sz="2400" b="1" dirty="0" smtClean="0"/>
              <a:t>2- عندما تكون الشبكة الكهربائية المجاورة أرضية.</a:t>
            </a:r>
            <a:endParaRPr lang="fr-FR" sz="2400" b="1" dirty="0" smtClean="0"/>
          </a:p>
          <a:p>
            <a:pPr algn="r" rtl="1" eaLnBrk="1" hangingPunct="1">
              <a:defRPr/>
            </a:pPr>
            <a:r>
              <a:rPr lang="ar-DZ" sz="2400" b="1" dirty="0" smtClean="0"/>
              <a:t>3- منطقة حضارية..</a:t>
            </a:r>
          </a:p>
          <a:p>
            <a:pPr algn="r" rtl="1" eaLnBrk="1" hangingPunct="1">
              <a:defRPr/>
            </a:pPr>
            <a:endParaRPr lang="fr-FR" sz="2400" b="1" dirty="0" smtClean="0"/>
          </a:p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</a:rPr>
              <a:t>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</a:rPr>
              <a:t>-</a:t>
            </a:r>
            <a:r>
              <a:rPr lang="fr-FR" sz="2400" b="1" dirty="0" smtClean="0">
                <a:ln>
                  <a:solidFill>
                    <a:srgbClr val="FF0000"/>
                  </a:solidFill>
                </a:ln>
              </a:rPr>
              <a:t>6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</a:rPr>
              <a:t>- شروط </a:t>
            </a:r>
            <a:r>
              <a:rPr lang="ar-SA" sz="2400" b="1" dirty="0" err="1" smtClean="0">
                <a:ln>
                  <a:solidFill>
                    <a:srgbClr val="FF0000"/>
                  </a:solidFill>
                </a:ln>
              </a:rPr>
              <a:t>إختيار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</a:rPr>
              <a:t> موقع مركز المحول </a:t>
            </a:r>
            <a:r>
              <a:rPr lang="fr-FR" sz="2400" b="1" dirty="0" smtClean="0">
                <a:ln>
                  <a:solidFill>
                    <a:srgbClr val="FF0000"/>
                  </a:solidFill>
                </a:ln>
              </a:rPr>
              <a:t>DP</a:t>
            </a:r>
            <a:r>
              <a:rPr lang="ar-DZ" sz="2400" b="1" dirty="0" smtClean="0">
                <a:ln>
                  <a:solidFill>
                    <a:srgbClr val="FF0000"/>
                  </a:solidFill>
                </a:ln>
              </a:rPr>
              <a:t> :</a:t>
            </a:r>
            <a:endParaRPr lang="fr-FR" sz="2400" b="1" dirty="0" smtClean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7110" name="Rectangle 1"/>
          <p:cNvSpPr>
            <a:spLocks noChangeArrowheads="1"/>
          </p:cNvSpPr>
          <p:nvPr/>
        </p:nvSpPr>
        <p:spPr bwMode="auto">
          <a:xfrm>
            <a:off x="1723986" y="3100383"/>
            <a:ext cx="6638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hangingPunct="1">
              <a:tabLst>
                <a:tab pos="2400300" algn="l"/>
              </a:tabLst>
            </a:pPr>
            <a:r>
              <a:rPr lang="ar-DZ" sz="2400" b="1" dirty="0">
                <a:cs typeface="Times New Roman" charset="0"/>
              </a:rPr>
              <a:t> 1-</a:t>
            </a:r>
            <a:r>
              <a:rPr lang="ar-DZ" sz="2400" dirty="0">
                <a:cs typeface="Times New Roman" charset="0"/>
              </a:rPr>
              <a:t> أن يكون متمركز بالمشروع المراد إيصاله بالطاقة الكهربائية.</a:t>
            </a:r>
            <a:endParaRPr lang="fr-FR" sz="2400" dirty="0">
              <a:cs typeface="Times New Roman" charset="0"/>
            </a:endParaRPr>
          </a:p>
          <a:p>
            <a:pPr algn="r" rtl="1">
              <a:tabLst>
                <a:tab pos="2400300" algn="l"/>
              </a:tabLst>
            </a:pPr>
            <a:r>
              <a:rPr lang="ar-DZ" sz="2400" dirty="0">
                <a:cs typeface="Times New Roman" charset="0"/>
              </a:rPr>
              <a:t> </a:t>
            </a:r>
            <a:r>
              <a:rPr lang="ar-SA" sz="2400" dirty="0">
                <a:cs typeface="Times New Roman" charset="0"/>
              </a:rPr>
              <a:t>2- أن يكون في موقع سهل لتدَخُل مصالح </a:t>
            </a:r>
            <a:r>
              <a:rPr lang="ar-SA" sz="2400" dirty="0" err="1">
                <a:cs typeface="Times New Roman" charset="0"/>
              </a:rPr>
              <a:t>سونلغاز</a:t>
            </a:r>
            <a:endParaRPr lang="ar-SA" sz="2400" dirty="0"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752" y="3648078"/>
            <a:ext cx="7310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>
              <a:defRPr/>
            </a:pPr>
            <a:endParaRPr lang="ar-SA" sz="2400" b="1" dirty="0" smtClean="0"/>
          </a:p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</a:rPr>
              <a:t>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</a:rPr>
              <a:t>-5-</a:t>
            </a:r>
            <a:r>
              <a:rPr lang="ar-DZ" sz="2400" b="1" dirty="0" smtClean="0">
                <a:ln>
                  <a:solidFill>
                    <a:srgbClr val="FF0000"/>
                  </a:solidFill>
                </a:ln>
              </a:rPr>
              <a:t>أبعاد الهندسة المدنية للمركز:</a:t>
            </a:r>
            <a:endParaRPr lang="fr-FR" sz="2400" b="1" dirty="0" smtClean="0">
              <a:ln>
                <a:solidFill>
                  <a:srgbClr val="FF0000"/>
                </a:solidFill>
              </a:ln>
            </a:endParaRPr>
          </a:p>
          <a:p>
            <a:pPr algn="r" rtl="1" eaLnBrk="1" hangingPunct="1">
              <a:defRPr/>
            </a:pPr>
            <a:r>
              <a:rPr lang="ar-DZ" sz="2400" b="1" dirty="0" smtClean="0"/>
              <a:t>- 5,40 </a:t>
            </a:r>
            <a:r>
              <a:rPr lang="ar-DZ" sz="2400" b="1" dirty="0" err="1" smtClean="0"/>
              <a:t>م</a:t>
            </a:r>
            <a:r>
              <a:rPr lang="ar-DZ" sz="2400" b="1" dirty="0" smtClean="0"/>
              <a:t> أو4,90 </a:t>
            </a:r>
            <a:r>
              <a:rPr lang="ar-DZ" sz="2400" b="1" dirty="0" err="1" smtClean="0"/>
              <a:t>م</a:t>
            </a:r>
            <a:r>
              <a:rPr lang="ar-DZ" sz="2400" b="1" dirty="0" smtClean="0"/>
              <a:t> و هو طول المركز.</a:t>
            </a:r>
            <a:endParaRPr lang="fr-FR" sz="2400" b="1" dirty="0" smtClean="0"/>
          </a:p>
          <a:p>
            <a:pPr algn="r" rtl="1" eaLnBrk="1" hangingPunct="1">
              <a:defRPr/>
            </a:pPr>
            <a:r>
              <a:rPr lang="ar-DZ" sz="2400" b="1" dirty="0" smtClean="0"/>
              <a:t>- 3,5 </a:t>
            </a:r>
            <a:r>
              <a:rPr lang="ar-DZ" sz="2400" b="1" dirty="0" err="1" smtClean="0"/>
              <a:t>م</a:t>
            </a:r>
            <a:r>
              <a:rPr lang="ar-DZ" sz="2400" b="1" dirty="0" smtClean="0"/>
              <a:t> و هو علو المركز</a:t>
            </a:r>
            <a:endParaRPr lang="fr-FR" sz="2400" dirty="0"/>
          </a:p>
        </p:txBody>
      </p:sp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299979" y="5765832"/>
            <a:ext cx="1058877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Bouton d'action : Suivant 9">
            <a:hlinkClick r:id="" action="ppaction://hlinkshowjump?jump=previousslide" highlightClick="1"/>
          </p:cNvPr>
          <p:cNvSpPr/>
          <p:nvPr/>
        </p:nvSpPr>
        <p:spPr bwMode="auto">
          <a:xfrm>
            <a:off x="7310475" y="5838858"/>
            <a:ext cx="1131903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D15B270-3AA2-4571-B088-CD6F037A49FF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A5C93C1-D6A3-4E31-87C3-D5871324551A}" type="slidenum">
              <a:rPr lang="fr-FR"/>
              <a:pPr lvl="1">
                <a:defRPr/>
              </a:pPr>
              <a:t>26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41421" y="215856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تركيب الخ</a:t>
            </a:r>
            <a:r>
              <a:rPr lang="ar-DZ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24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لايا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SM6-36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2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742950"/>
            <a:ext cx="8251825" cy="4073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147993" y="4999059"/>
            <a:ext cx="326243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cs typeface="Times New Roman" pitchFamily="18" charset="0"/>
              </a:rPr>
              <a:t>الأبعاد الدنيا الواجب احترامها(مليمتر)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409518" y="5765832"/>
            <a:ext cx="912825" cy="401643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Bouton d'action : Suivant 9">
            <a:hlinkClick r:id="" action="ppaction://hlinkshowjump?jump=previousslide" highlightClick="1"/>
          </p:cNvPr>
          <p:cNvSpPr/>
          <p:nvPr/>
        </p:nvSpPr>
        <p:spPr bwMode="auto">
          <a:xfrm>
            <a:off x="7602579" y="5984910"/>
            <a:ext cx="1022364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pull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572765-C190-4785-81B2-1A09CBB12098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76B669C-6240-48EA-8800-71F0254E26F1}" type="slidenum">
              <a:rPr lang="fr-FR"/>
              <a:pPr lvl="1">
                <a:defRPr/>
              </a:pPr>
              <a:t>27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68395" y="215856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-تركيب المحول في مراكز التحويل:</a:t>
            </a:r>
            <a:endParaRPr lang="fr-FR" sz="2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8111" y="800064"/>
            <a:ext cx="2541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III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-1-المحولات </a:t>
            </a:r>
            <a:r>
              <a:rPr lang="ar-DZ" sz="2000" b="1" dirty="0" err="1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الإستطاعة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:</a:t>
            </a:r>
            <a:endParaRPr lang="fr-FR" sz="2000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49158" name="Rectangle 1"/>
          <p:cNvSpPr>
            <a:spLocks noChangeArrowheads="1"/>
          </p:cNvSpPr>
          <p:nvPr/>
        </p:nvSpPr>
        <p:spPr bwMode="auto">
          <a:xfrm>
            <a:off x="0" y="1274763"/>
            <a:ext cx="8875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hangingPunct="1"/>
            <a:r>
              <a:rPr lang="ar-SA" sz="2400" b="1" dirty="0">
                <a:cs typeface="Times New Roman" charset="0"/>
              </a:rPr>
              <a:t>هي عبارة عن محولات ذات قدر العالية تبرد بالزيت </a:t>
            </a:r>
            <a:r>
              <a:rPr lang="ar-SA" sz="2400" b="1" dirty="0" smtClean="0">
                <a:cs typeface="Times New Roman" charset="0"/>
              </a:rPr>
              <a:t>،</a:t>
            </a:r>
            <a:r>
              <a:rPr lang="ar-DZ" sz="2400" b="1" dirty="0" smtClean="0">
                <a:cs typeface="Times New Roman" charset="0"/>
              </a:rPr>
              <a:t> </a:t>
            </a:r>
            <a:r>
              <a:rPr lang="ar-SA" sz="2400" b="1" dirty="0" smtClean="0">
                <a:cs typeface="Times New Roman" charset="0"/>
              </a:rPr>
              <a:t>حيث </a:t>
            </a:r>
            <a:r>
              <a:rPr lang="ar-SA" sz="2400" b="1" dirty="0">
                <a:cs typeface="Times New Roman" charset="0"/>
              </a:rPr>
              <a:t>يكون هذا الزيت عازل كهربائياً ولهذه المحولات دور فعال في مراكز التوزيع والتحويل الكهربائي .</a:t>
            </a:r>
          </a:p>
        </p:txBody>
      </p:sp>
      <p:pic>
        <p:nvPicPr>
          <p:cNvPr id="49159" name="Picture 5" descr="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421" y="2151045"/>
            <a:ext cx="6207210" cy="317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outon d'action : Suivant 7">
            <a:hlinkClick r:id="" action="ppaction://hlinkshowjump?jump=previousslide" highlightClick="1"/>
          </p:cNvPr>
          <p:cNvSpPr/>
          <p:nvPr/>
        </p:nvSpPr>
        <p:spPr bwMode="auto">
          <a:xfrm>
            <a:off x="7200936" y="5984910"/>
            <a:ext cx="985851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519057" y="5984910"/>
            <a:ext cx="985851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00221E4-2436-48A5-B527-02973F847C22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C8526D8-F1A2-4FA6-8B53-18D0D90028CC}" type="slidenum">
              <a:rPr lang="fr-FR"/>
              <a:pPr lvl="1">
                <a:defRPr/>
              </a:pPr>
              <a:t>28</a:t>
            </a:fld>
            <a:endParaRPr lang="fr-FR"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541421" y="0"/>
            <a:ext cx="73517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fr-FR" sz="24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III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-2-تثبيت الخلايا والمحول في </a:t>
            </a:r>
            <a:r>
              <a:rPr lang="ar-SA" sz="2400" b="1" kern="0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مكز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التحويل :</a:t>
            </a:r>
            <a:endParaRPr lang="fr-FR" sz="2400" b="1" kern="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63466" y="471447"/>
            <a:ext cx="8569325" cy="4710177"/>
          </a:xfrm>
          <a:noFill/>
          <a:ln/>
        </p:spPr>
      </p:pic>
      <p:sp>
        <p:nvSpPr>
          <p:cNvPr id="6" name="Bouton d'action : Précédent 5">
            <a:hlinkClick r:id="" action="ppaction://hlinkshowjump?jump=nextslide" highlightClick="1"/>
          </p:cNvPr>
          <p:cNvSpPr/>
          <p:nvPr/>
        </p:nvSpPr>
        <p:spPr bwMode="auto">
          <a:xfrm>
            <a:off x="446031" y="5948397"/>
            <a:ext cx="985851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Bouton d'action : Suivant 8">
            <a:hlinkClick r:id="" action="ppaction://hlinkshowjump?jump=previousslide" highlightClick="1"/>
          </p:cNvPr>
          <p:cNvSpPr/>
          <p:nvPr/>
        </p:nvSpPr>
        <p:spPr bwMode="auto">
          <a:xfrm>
            <a:off x="7529553" y="6021423"/>
            <a:ext cx="912825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30C2B47-B7DC-44AE-8453-322627CE8B34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044099F-E851-4FF8-B9F2-356291CC7F7A}" type="slidenum">
              <a:rPr lang="fr-FR"/>
              <a:pPr lvl="1">
                <a:defRPr/>
              </a:pPr>
              <a:t>29</a:t>
            </a:fld>
            <a:endParaRPr lang="fr-FR">
              <a:latin typeface="+mn-lt"/>
            </a:endParaRPr>
          </a:p>
        </p:txBody>
      </p:sp>
      <p:grpSp>
        <p:nvGrpSpPr>
          <p:cNvPr id="51204" name="Group 173"/>
          <p:cNvGrpSpPr>
            <a:grpSpLocks noGrp="1"/>
          </p:cNvGrpSpPr>
          <p:nvPr>
            <p:ph idx="1"/>
          </p:nvPr>
        </p:nvGrpSpPr>
        <p:grpSpPr bwMode="auto">
          <a:xfrm>
            <a:off x="482600" y="508000"/>
            <a:ext cx="8470900" cy="5257832"/>
            <a:chOff x="929" y="981"/>
            <a:chExt cx="3995" cy="2843"/>
          </a:xfrm>
        </p:grpSpPr>
        <p:sp>
          <p:nvSpPr>
            <p:cNvPr id="7" name="Freeform 172"/>
            <p:cNvSpPr>
              <a:spLocks/>
            </p:cNvSpPr>
            <p:nvPr/>
          </p:nvSpPr>
          <p:spPr bwMode="auto">
            <a:xfrm>
              <a:off x="2018" y="1517"/>
              <a:ext cx="1905" cy="1089"/>
            </a:xfrm>
            <a:custGeom>
              <a:avLst/>
              <a:gdLst>
                <a:gd name="T0" fmla="*/ 0 w 1905"/>
                <a:gd name="T1" fmla="*/ 0 h 1089"/>
                <a:gd name="T2" fmla="*/ 1905 w 1905"/>
                <a:gd name="T3" fmla="*/ 0 h 1089"/>
                <a:gd name="T4" fmla="*/ 1905 w 1905"/>
                <a:gd name="T5" fmla="*/ 408 h 1089"/>
                <a:gd name="T6" fmla="*/ 1633 w 1905"/>
                <a:gd name="T7" fmla="*/ 408 h 1089"/>
                <a:gd name="T8" fmla="*/ 1633 w 1905"/>
                <a:gd name="T9" fmla="*/ 1089 h 1089"/>
                <a:gd name="T10" fmla="*/ 1316 w 1905"/>
                <a:gd name="T11" fmla="*/ 1089 h 1089"/>
                <a:gd name="T12" fmla="*/ 1316 w 1905"/>
                <a:gd name="T13" fmla="*/ 726 h 1089"/>
                <a:gd name="T14" fmla="*/ 1180 w 1905"/>
                <a:gd name="T15" fmla="*/ 590 h 1089"/>
                <a:gd name="T16" fmla="*/ 635 w 1905"/>
                <a:gd name="T17" fmla="*/ 590 h 1089"/>
                <a:gd name="T18" fmla="*/ 363 w 1905"/>
                <a:gd name="T19" fmla="*/ 771 h 1089"/>
                <a:gd name="T20" fmla="*/ 363 w 1905"/>
                <a:gd name="T21" fmla="*/ 1089 h 1089"/>
                <a:gd name="T22" fmla="*/ 0 w 1905"/>
                <a:gd name="T23" fmla="*/ 1089 h 1089"/>
                <a:gd name="T24" fmla="*/ 0 w 1905"/>
                <a:gd name="T25" fmla="*/ 0 h 10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5"/>
                <a:gd name="T40" fmla="*/ 0 h 1089"/>
                <a:gd name="T41" fmla="*/ 1905 w 1905"/>
                <a:gd name="T42" fmla="*/ 1089 h 10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5" h="1089">
                  <a:moveTo>
                    <a:pt x="0" y="0"/>
                  </a:moveTo>
                  <a:lnTo>
                    <a:pt x="1905" y="0"/>
                  </a:lnTo>
                  <a:lnTo>
                    <a:pt x="1905" y="408"/>
                  </a:lnTo>
                  <a:lnTo>
                    <a:pt x="1633" y="408"/>
                  </a:lnTo>
                  <a:lnTo>
                    <a:pt x="1633" y="1089"/>
                  </a:lnTo>
                  <a:lnTo>
                    <a:pt x="1316" y="1089"/>
                  </a:lnTo>
                  <a:lnTo>
                    <a:pt x="1316" y="726"/>
                  </a:lnTo>
                  <a:lnTo>
                    <a:pt x="1180" y="590"/>
                  </a:lnTo>
                  <a:lnTo>
                    <a:pt x="635" y="590"/>
                  </a:lnTo>
                  <a:lnTo>
                    <a:pt x="363" y="771"/>
                  </a:lnTo>
                  <a:lnTo>
                    <a:pt x="363" y="1089"/>
                  </a:lnTo>
                  <a:lnTo>
                    <a:pt x="0" y="1089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8" name="Freeform 171"/>
            <p:cNvSpPr>
              <a:spLocks/>
            </p:cNvSpPr>
            <p:nvPr/>
          </p:nvSpPr>
          <p:spPr bwMode="auto">
            <a:xfrm>
              <a:off x="3923" y="981"/>
              <a:ext cx="998" cy="2767"/>
            </a:xfrm>
            <a:custGeom>
              <a:avLst/>
              <a:gdLst>
                <a:gd name="T0" fmla="*/ 0 w 998"/>
                <a:gd name="T1" fmla="*/ 499 h 2767"/>
                <a:gd name="T2" fmla="*/ 0 w 998"/>
                <a:gd name="T3" fmla="*/ 952 h 2767"/>
                <a:gd name="T4" fmla="*/ 862 w 998"/>
                <a:gd name="T5" fmla="*/ 952 h 2767"/>
                <a:gd name="T6" fmla="*/ 862 w 998"/>
                <a:gd name="T7" fmla="*/ 2631 h 2767"/>
                <a:gd name="T8" fmla="*/ 998 w 998"/>
                <a:gd name="T9" fmla="*/ 2767 h 2767"/>
                <a:gd name="T10" fmla="*/ 998 w 998"/>
                <a:gd name="T11" fmla="*/ 0 h 2767"/>
                <a:gd name="T12" fmla="*/ 0 w 998"/>
                <a:gd name="T13" fmla="*/ 499 h 27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2767"/>
                <a:gd name="T23" fmla="*/ 998 w 998"/>
                <a:gd name="T24" fmla="*/ 2767 h 27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2767">
                  <a:moveTo>
                    <a:pt x="0" y="499"/>
                  </a:moveTo>
                  <a:lnTo>
                    <a:pt x="0" y="952"/>
                  </a:lnTo>
                  <a:lnTo>
                    <a:pt x="862" y="952"/>
                  </a:lnTo>
                  <a:lnTo>
                    <a:pt x="862" y="2631"/>
                  </a:lnTo>
                  <a:lnTo>
                    <a:pt x="998" y="2767"/>
                  </a:lnTo>
                  <a:lnTo>
                    <a:pt x="998" y="0"/>
                  </a:lnTo>
                  <a:lnTo>
                    <a:pt x="0" y="4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9" name="Freeform 170"/>
            <p:cNvSpPr>
              <a:spLocks/>
            </p:cNvSpPr>
            <p:nvPr/>
          </p:nvSpPr>
          <p:spPr bwMode="auto">
            <a:xfrm>
              <a:off x="930" y="1026"/>
              <a:ext cx="1089" cy="2313"/>
            </a:xfrm>
            <a:custGeom>
              <a:avLst/>
              <a:gdLst>
                <a:gd name="T0" fmla="*/ 1088 w 1088"/>
                <a:gd name="T1" fmla="*/ 1588 h 2313"/>
                <a:gd name="T2" fmla="*/ 1088 w 1088"/>
                <a:gd name="T3" fmla="*/ 499 h 2313"/>
                <a:gd name="T4" fmla="*/ 0 w 1088"/>
                <a:gd name="T5" fmla="*/ 0 h 2313"/>
                <a:gd name="T6" fmla="*/ 0 w 1088"/>
                <a:gd name="T7" fmla="*/ 2313 h 2313"/>
                <a:gd name="T8" fmla="*/ 1088 w 1088"/>
                <a:gd name="T9" fmla="*/ 1588 h 2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2313"/>
                <a:gd name="T17" fmla="*/ 1088 w 1088"/>
                <a:gd name="T18" fmla="*/ 2313 h 23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2313">
                  <a:moveTo>
                    <a:pt x="1088" y="1588"/>
                  </a:moveTo>
                  <a:lnTo>
                    <a:pt x="1088" y="499"/>
                  </a:lnTo>
                  <a:lnTo>
                    <a:pt x="0" y="0"/>
                  </a:lnTo>
                  <a:lnTo>
                    <a:pt x="0" y="2313"/>
                  </a:lnTo>
                  <a:lnTo>
                    <a:pt x="1088" y="158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fr-FR"/>
            </a:p>
          </p:txBody>
        </p:sp>
        <p:grpSp>
          <p:nvGrpSpPr>
            <p:cNvPr id="51208" name="Group 169"/>
            <p:cNvGrpSpPr>
              <a:grpSpLocks/>
            </p:cNvGrpSpPr>
            <p:nvPr/>
          </p:nvGrpSpPr>
          <p:grpSpPr bwMode="auto">
            <a:xfrm>
              <a:off x="929" y="981"/>
              <a:ext cx="3995" cy="2843"/>
              <a:chOff x="929" y="1041"/>
              <a:chExt cx="3995" cy="2843"/>
            </a:xfrm>
          </p:grpSpPr>
          <p:grpSp>
            <p:nvGrpSpPr>
              <p:cNvPr id="51209" name="Group 10"/>
              <p:cNvGrpSpPr>
                <a:grpSpLocks/>
              </p:cNvGrpSpPr>
              <p:nvPr/>
            </p:nvGrpSpPr>
            <p:grpSpPr bwMode="auto">
              <a:xfrm>
                <a:off x="929" y="1041"/>
                <a:ext cx="3995" cy="2843"/>
                <a:chOff x="1156" y="1207"/>
                <a:chExt cx="3995" cy="2843"/>
              </a:xfrm>
            </p:grpSpPr>
            <p:sp>
              <p:nvSpPr>
                <p:cNvPr id="51211" name="Line 11"/>
                <p:cNvSpPr>
                  <a:spLocks noChangeShapeType="1"/>
                </p:cNvSpPr>
                <p:nvPr/>
              </p:nvSpPr>
              <p:spPr bwMode="auto">
                <a:xfrm>
                  <a:off x="1156" y="1237"/>
                  <a:ext cx="46" cy="2813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12" name="Line 12"/>
                <p:cNvSpPr>
                  <a:spLocks noChangeShapeType="1"/>
                </p:cNvSpPr>
                <p:nvPr/>
              </p:nvSpPr>
              <p:spPr bwMode="auto">
                <a:xfrm>
                  <a:off x="1156" y="1228"/>
                  <a:ext cx="1134" cy="544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13" name="Rectangle 14"/>
                <p:cNvSpPr>
                  <a:spLocks noChangeArrowheads="1"/>
                </p:cNvSpPr>
                <p:nvPr/>
              </p:nvSpPr>
              <p:spPr bwMode="auto">
                <a:xfrm>
                  <a:off x="2653" y="2543"/>
                  <a:ext cx="907" cy="499"/>
                </a:xfrm>
                <a:prstGeom prst="rect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2789" y="3042"/>
                  <a:ext cx="681" cy="9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51215" name="Rectangle 16" descr="blanc)"/>
                <p:cNvSpPr>
                  <a:spLocks noChangeArrowheads="1"/>
                </p:cNvSpPr>
                <p:nvPr/>
              </p:nvSpPr>
              <p:spPr bwMode="auto">
                <a:xfrm>
                  <a:off x="2880" y="1772"/>
                  <a:ext cx="499" cy="136"/>
                </a:xfrm>
                <a:prstGeom prst="rect">
                  <a:avLst/>
                </a:prstGeom>
                <a:pattFill prst="dkHorz">
                  <a:fgClr>
                    <a:schemeClr val="tx1"/>
                  </a:fgClr>
                  <a:bgClr>
                    <a:schemeClr val="bg1"/>
                  </a:bgClr>
                </a:patt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16" name="Line 16"/>
                <p:cNvSpPr>
                  <a:spLocks noChangeShapeType="1"/>
                </p:cNvSpPr>
                <p:nvPr/>
              </p:nvSpPr>
              <p:spPr bwMode="auto">
                <a:xfrm>
                  <a:off x="3878" y="2181"/>
                  <a:ext cx="590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1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422" y="2181"/>
                  <a:ext cx="590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18" name="Line 18"/>
                <p:cNvSpPr>
                  <a:spLocks noChangeShapeType="1"/>
                </p:cNvSpPr>
                <p:nvPr/>
              </p:nvSpPr>
              <p:spPr bwMode="auto">
                <a:xfrm>
                  <a:off x="5024" y="2181"/>
                  <a:ext cx="0" cy="167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1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422" y="2816"/>
                  <a:ext cx="590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0" name="Line 20"/>
                <p:cNvSpPr>
                  <a:spLocks noChangeShapeType="1"/>
                </p:cNvSpPr>
                <p:nvPr/>
              </p:nvSpPr>
              <p:spPr bwMode="auto">
                <a:xfrm>
                  <a:off x="3878" y="2498"/>
                  <a:ext cx="590" cy="31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1" name="Line 21"/>
                <p:cNvSpPr>
                  <a:spLocks noChangeShapeType="1"/>
                </p:cNvSpPr>
                <p:nvPr/>
              </p:nvSpPr>
              <p:spPr bwMode="auto">
                <a:xfrm>
                  <a:off x="3878" y="2181"/>
                  <a:ext cx="0" cy="95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2" name="Line 22"/>
                <p:cNvSpPr>
                  <a:spLocks noChangeShapeType="1"/>
                </p:cNvSpPr>
                <p:nvPr/>
              </p:nvSpPr>
              <p:spPr bwMode="auto">
                <a:xfrm>
                  <a:off x="4059" y="2181"/>
                  <a:ext cx="0" cy="108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3" name="Line 23"/>
                <p:cNvSpPr>
                  <a:spLocks noChangeShapeType="1"/>
                </p:cNvSpPr>
                <p:nvPr/>
              </p:nvSpPr>
              <p:spPr bwMode="auto">
                <a:xfrm>
                  <a:off x="4241" y="2181"/>
                  <a:ext cx="0" cy="145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4" name="Line 24"/>
                <p:cNvSpPr>
                  <a:spLocks noChangeShapeType="1"/>
                </p:cNvSpPr>
                <p:nvPr/>
              </p:nvSpPr>
              <p:spPr bwMode="auto">
                <a:xfrm>
                  <a:off x="4422" y="2181"/>
                  <a:ext cx="0" cy="167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5" name="Line 25"/>
                <p:cNvSpPr>
                  <a:spLocks noChangeShapeType="1"/>
                </p:cNvSpPr>
                <p:nvPr/>
              </p:nvSpPr>
              <p:spPr bwMode="auto">
                <a:xfrm>
                  <a:off x="3878" y="3088"/>
                  <a:ext cx="544" cy="77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6" name="Line 26"/>
                <p:cNvSpPr>
                  <a:spLocks noChangeShapeType="1"/>
                </p:cNvSpPr>
                <p:nvPr/>
              </p:nvSpPr>
              <p:spPr bwMode="auto">
                <a:xfrm>
                  <a:off x="4422" y="3859"/>
                  <a:ext cx="227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7" name="Rectangle 28"/>
                <p:cNvSpPr>
                  <a:spLocks noChangeArrowheads="1"/>
                </p:cNvSpPr>
                <p:nvPr/>
              </p:nvSpPr>
              <p:spPr bwMode="auto">
                <a:xfrm>
                  <a:off x="4286" y="2362"/>
                  <a:ext cx="91" cy="136"/>
                </a:xfrm>
                <a:prstGeom prst="rect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auto">
                <a:xfrm>
                  <a:off x="2653" y="2498"/>
                  <a:ext cx="907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653" y="2362"/>
                  <a:ext cx="227" cy="13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0" name="Line 30"/>
                <p:cNvSpPr>
                  <a:spLocks noChangeShapeType="1"/>
                </p:cNvSpPr>
                <p:nvPr/>
              </p:nvSpPr>
              <p:spPr bwMode="auto">
                <a:xfrm>
                  <a:off x="3424" y="2362"/>
                  <a:ext cx="136" cy="13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1" name="Line 31"/>
                <p:cNvSpPr>
                  <a:spLocks noChangeShapeType="1"/>
                </p:cNvSpPr>
                <p:nvPr/>
              </p:nvSpPr>
              <p:spPr bwMode="auto">
                <a:xfrm>
                  <a:off x="2880" y="2362"/>
                  <a:ext cx="590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2" name="Line 32"/>
                <p:cNvSpPr>
                  <a:spLocks noChangeShapeType="1"/>
                </p:cNvSpPr>
                <p:nvPr/>
              </p:nvSpPr>
              <p:spPr bwMode="auto">
                <a:xfrm>
                  <a:off x="1474" y="3723"/>
                  <a:ext cx="1088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292" y="3632"/>
                  <a:ext cx="998" cy="4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4" name="Line 34"/>
                <p:cNvSpPr>
                  <a:spLocks noChangeShapeType="1"/>
                </p:cNvSpPr>
                <p:nvPr/>
              </p:nvSpPr>
              <p:spPr bwMode="auto">
                <a:xfrm>
                  <a:off x="1383" y="3541"/>
                  <a:ext cx="862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5" name="Line 35"/>
                <p:cNvSpPr>
                  <a:spLocks noChangeShapeType="1"/>
                </p:cNvSpPr>
                <p:nvPr/>
              </p:nvSpPr>
              <p:spPr bwMode="auto">
                <a:xfrm>
                  <a:off x="1474" y="3451"/>
                  <a:ext cx="726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292" y="3360"/>
                  <a:ext cx="409" cy="363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610" y="3360"/>
                  <a:ext cx="363" cy="40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791" y="3360"/>
                  <a:ext cx="318" cy="40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973" y="3451"/>
                  <a:ext cx="227" cy="317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09" y="3587"/>
                  <a:ext cx="136" cy="18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2200" y="3723"/>
                  <a:ext cx="90" cy="13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973" y="2997"/>
                  <a:ext cx="272" cy="227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018" y="2906"/>
                  <a:ext cx="363" cy="31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4" name="Line 44"/>
                <p:cNvSpPr>
                  <a:spLocks noChangeShapeType="1"/>
                </p:cNvSpPr>
                <p:nvPr/>
              </p:nvSpPr>
              <p:spPr bwMode="auto">
                <a:xfrm>
                  <a:off x="2018" y="3224"/>
                  <a:ext cx="0" cy="9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837" y="3315"/>
                  <a:ext cx="181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6" name="Line 46"/>
                <p:cNvSpPr>
                  <a:spLocks noChangeShapeType="1"/>
                </p:cNvSpPr>
                <p:nvPr/>
              </p:nvSpPr>
              <p:spPr bwMode="auto">
                <a:xfrm>
                  <a:off x="1837" y="3224"/>
                  <a:ext cx="0" cy="9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7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837" y="2918"/>
                  <a:ext cx="375" cy="30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746" y="3224"/>
                  <a:ext cx="91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9" name="Line 49"/>
                <p:cNvSpPr>
                  <a:spLocks noChangeShapeType="1"/>
                </p:cNvSpPr>
                <p:nvPr/>
              </p:nvSpPr>
              <p:spPr bwMode="auto">
                <a:xfrm>
                  <a:off x="1746" y="3224"/>
                  <a:ext cx="0" cy="13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0" name="Line 50"/>
                <p:cNvSpPr>
                  <a:spLocks noChangeShapeType="1"/>
                </p:cNvSpPr>
                <p:nvPr/>
              </p:nvSpPr>
              <p:spPr bwMode="auto">
                <a:xfrm>
                  <a:off x="1746" y="3336"/>
                  <a:ext cx="91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1" name="Rectangle 52"/>
                <p:cNvSpPr>
                  <a:spLocks noChangeArrowheads="1"/>
                </p:cNvSpPr>
                <p:nvPr/>
              </p:nvSpPr>
              <p:spPr bwMode="auto">
                <a:xfrm>
                  <a:off x="1746" y="2952"/>
                  <a:ext cx="45" cy="91"/>
                </a:xfrm>
                <a:prstGeom prst="rect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52" name="Line 52"/>
                <p:cNvSpPr>
                  <a:spLocks noChangeShapeType="1"/>
                </p:cNvSpPr>
                <p:nvPr/>
              </p:nvSpPr>
              <p:spPr bwMode="auto">
                <a:xfrm>
                  <a:off x="2064" y="3178"/>
                  <a:ext cx="136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3" name="Line 53"/>
                <p:cNvSpPr>
                  <a:spLocks noChangeShapeType="1"/>
                </p:cNvSpPr>
                <p:nvPr/>
              </p:nvSpPr>
              <p:spPr bwMode="auto">
                <a:xfrm>
                  <a:off x="2200" y="3178"/>
                  <a:ext cx="136" cy="363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4" name="Line 54"/>
                <p:cNvSpPr>
                  <a:spLocks noChangeShapeType="1"/>
                </p:cNvSpPr>
                <p:nvPr/>
              </p:nvSpPr>
              <p:spPr bwMode="auto">
                <a:xfrm>
                  <a:off x="2336" y="3541"/>
                  <a:ext cx="0" cy="18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5" name="Line 55"/>
                <p:cNvSpPr>
                  <a:spLocks noChangeShapeType="1"/>
                </p:cNvSpPr>
                <p:nvPr/>
              </p:nvSpPr>
              <p:spPr bwMode="auto">
                <a:xfrm>
                  <a:off x="2154" y="3360"/>
                  <a:ext cx="182" cy="363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6" name="Line 56"/>
                <p:cNvSpPr>
                  <a:spLocks noChangeShapeType="1"/>
                </p:cNvSpPr>
                <p:nvPr/>
              </p:nvSpPr>
              <p:spPr bwMode="auto">
                <a:xfrm>
                  <a:off x="1655" y="3360"/>
                  <a:ext cx="545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7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973" y="2952"/>
                  <a:ext cx="227" cy="18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8" name="Line 58"/>
                <p:cNvSpPr>
                  <a:spLocks noChangeShapeType="1"/>
                </p:cNvSpPr>
                <p:nvPr/>
              </p:nvSpPr>
              <p:spPr bwMode="auto">
                <a:xfrm>
                  <a:off x="2200" y="2918"/>
                  <a:ext cx="181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1259" name="Group 59"/>
                <p:cNvGrpSpPr>
                  <a:grpSpLocks/>
                </p:cNvGrpSpPr>
                <p:nvPr/>
              </p:nvGrpSpPr>
              <p:grpSpPr bwMode="auto">
                <a:xfrm>
                  <a:off x="1202" y="1207"/>
                  <a:ext cx="3946" cy="2813"/>
                  <a:chOff x="1202" y="1005"/>
                  <a:chExt cx="3946" cy="2813"/>
                </a:xfrm>
              </p:grpSpPr>
              <p:grpSp>
                <p:nvGrpSpPr>
                  <p:cNvPr id="51359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202" y="1005"/>
                    <a:ext cx="3946" cy="2813"/>
                    <a:chOff x="1202" y="1005"/>
                    <a:chExt cx="3946" cy="2813"/>
                  </a:xfrm>
                </p:grpSpPr>
                <p:sp>
                  <p:nvSpPr>
                    <p:cNvPr id="51366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02" y="1005"/>
                      <a:ext cx="46" cy="2813"/>
                    </a:xfrm>
                    <a:prstGeom prst="line">
                      <a:avLst/>
                    </a:prstGeom>
                    <a:noFill/>
                    <a:ln w="28575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367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2" y="3769"/>
                      <a:ext cx="3946" cy="0"/>
                    </a:xfrm>
                    <a:prstGeom prst="line">
                      <a:avLst/>
                    </a:prstGeom>
                    <a:noFill/>
                    <a:ln w="28575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51360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1026"/>
                    <a:ext cx="998" cy="499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3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90" y="1525"/>
                    <a:ext cx="1860" cy="4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1362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570"/>
                    <a:ext cx="0" cy="1089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63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2" y="2614"/>
                    <a:ext cx="998" cy="725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64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150" y="1525"/>
                    <a:ext cx="0" cy="454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65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2659"/>
                    <a:ext cx="408" cy="0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1260" name="Rectangle 61"/>
                <p:cNvSpPr>
                  <a:spLocks noChangeArrowheads="1"/>
                </p:cNvSpPr>
                <p:nvPr/>
              </p:nvSpPr>
              <p:spPr bwMode="auto">
                <a:xfrm>
                  <a:off x="2835" y="3139"/>
                  <a:ext cx="45" cy="91"/>
                </a:xfrm>
                <a:prstGeom prst="rect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1" name="Rectangle 62"/>
                <p:cNvSpPr>
                  <a:spLocks noChangeArrowheads="1"/>
                </p:cNvSpPr>
                <p:nvPr/>
              </p:nvSpPr>
              <p:spPr bwMode="auto">
                <a:xfrm>
                  <a:off x="3361" y="3133"/>
                  <a:ext cx="45" cy="91"/>
                </a:xfrm>
                <a:prstGeom prst="rect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2" name="Freeform 71"/>
                <p:cNvSpPr>
                  <a:spLocks/>
                </p:cNvSpPr>
                <p:nvPr/>
              </p:nvSpPr>
              <p:spPr bwMode="auto">
                <a:xfrm>
                  <a:off x="1883" y="1984"/>
                  <a:ext cx="1496" cy="423"/>
                </a:xfrm>
                <a:custGeom>
                  <a:avLst/>
                  <a:gdLst>
                    <a:gd name="T0" fmla="*/ 50 w 1322"/>
                    <a:gd name="T1" fmla="*/ 378 h 423"/>
                    <a:gd name="T2" fmla="*/ 50 w 1322"/>
                    <a:gd name="T3" fmla="*/ 106 h 423"/>
                    <a:gd name="T4" fmla="*/ 205 w 1322"/>
                    <a:gd name="T5" fmla="*/ 60 h 423"/>
                    <a:gd name="T6" fmla="*/ 1282 w 1322"/>
                    <a:gd name="T7" fmla="*/ 60 h 423"/>
                    <a:gd name="T8" fmla="*/ 1488 w 1322"/>
                    <a:gd name="T9" fmla="*/ 423 h 4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2"/>
                    <a:gd name="T16" fmla="*/ 0 h 423"/>
                    <a:gd name="T17" fmla="*/ 1322 w 1322"/>
                    <a:gd name="T18" fmla="*/ 423 h 4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2" h="423">
                      <a:moveTo>
                        <a:pt x="44" y="378"/>
                      </a:moveTo>
                      <a:cubicBezTo>
                        <a:pt x="32" y="268"/>
                        <a:pt x="21" y="159"/>
                        <a:pt x="44" y="106"/>
                      </a:cubicBezTo>
                      <a:cubicBezTo>
                        <a:pt x="67" y="53"/>
                        <a:pt x="0" y="68"/>
                        <a:pt x="181" y="60"/>
                      </a:cubicBezTo>
                      <a:cubicBezTo>
                        <a:pt x="362" y="52"/>
                        <a:pt x="944" y="0"/>
                        <a:pt x="1133" y="60"/>
                      </a:cubicBezTo>
                      <a:cubicBezTo>
                        <a:pt x="1322" y="120"/>
                        <a:pt x="1318" y="271"/>
                        <a:pt x="1315" y="423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3" name="Freeform 72"/>
                <p:cNvSpPr>
                  <a:spLocks/>
                </p:cNvSpPr>
                <p:nvPr/>
              </p:nvSpPr>
              <p:spPr bwMode="auto">
                <a:xfrm>
                  <a:off x="1973" y="1999"/>
                  <a:ext cx="1315" cy="423"/>
                </a:xfrm>
                <a:custGeom>
                  <a:avLst/>
                  <a:gdLst>
                    <a:gd name="T0" fmla="*/ 44 w 1322"/>
                    <a:gd name="T1" fmla="*/ 378 h 423"/>
                    <a:gd name="T2" fmla="*/ 44 w 1322"/>
                    <a:gd name="T3" fmla="*/ 106 h 423"/>
                    <a:gd name="T4" fmla="*/ 180 w 1322"/>
                    <a:gd name="T5" fmla="*/ 60 h 423"/>
                    <a:gd name="T6" fmla="*/ 1127 w 1322"/>
                    <a:gd name="T7" fmla="*/ 60 h 423"/>
                    <a:gd name="T8" fmla="*/ 1308 w 1322"/>
                    <a:gd name="T9" fmla="*/ 423 h 4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2"/>
                    <a:gd name="T16" fmla="*/ 0 h 423"/>
                    <a:gd name="T17" fmla="*/ 1322 w 1322"/>
                    <a:gd name="T18" fmla="*/ 423 h 4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2" h="423">
                      <a:moveTo>
                        <a:pt x="44" y="378"/>
                      </a:moveTo>
                      <a:cubicBezTo>
                        <a:pt x="32" y="268"/>
                        <a:pt x="21" y="159"/>
                        <a:pt x="44" y="106"/>
                      </a:cubicBezTo>
                      <a:cubicBezTo>
                        <a:pt x="67" y="53"/>
                        <a:pt x="0" y="68"/>
                        <a:pt x="181" y="60"/>
                      </a:cubicBezTo>
                      <a:cubicBezTo>
                        <a:pt x="362" y="52"/>
                        <a:pt x="944" y="0"/>
                        <a:pt x="1133" y="60"/>
                      </a:cubicBezTo>
                      <a:cubicBezTo>
                        <a:pt x="1322" y="120"/>
                        <a:pt x="1318" y="271"/>
                        <a:pt x="1315" y="423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4" name="Freeform 73"/>
                <p:cNvSpPr>
                  <a:spLocks/>
                </p:cNvSpPr>
                <p:nvPr/>
              </p:nvSpPr>
              <p:spPr bwMode="auto">
                <a:xfrm>
                  <a:off x="2045" y="1966"/>
                  <a:ext cx="1062" cy="423"/>
                </a:xfrm>
                <a:custGeom>
                  <a:avLst/>
                  <a:gdLst>
                    <a:gd name="T0" fmla="*/ 35 w 1322"/>
                    <a:gd name="T1" fmla="*/ 378 h 423"/>
                    <a:gd name="T2" fmla="*/ 35 w 1322"/>
                    <a:gd name="T3" fmla="*/ 106 h 423"/>
                    <a:gd name="T4" fmla="*/ 145 w 1322"/>
                    <a:gd name="T5" fmla="*/ 60 h 423"/>
                    <a:gd name="T6" fmla="*/ 910 w 1322"/>
                    <a:gd name="T7" fmla="*/ 60 h 423"/>
                    <a:gd name="T8" fmla="*/ 1056 w 1322"/>
                    <a:gd name="T9" fmla="*/ 423 h 4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2"/>
                    <a:gd name="T16" fmla="*/ 0 h 423"/>
                    <a:gd name="T17" fmla="*/ 1322 w 1322"/>
                    <a:gd name="T18" fmla="*/ 423 h 4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2" h="423">
                      <a:moveTo>
                        <a:pt x="44" y="378"/>
                      </a:moveTo>
                      <a:cubicBezTo>
                        <a:pt x="32" y="268"/>
                        <a:pt x="21" y="159"/>
                        <a:pt x="44" y="106"/>
                      </a:cubicBezTo>
                      <a:cubicBezTo>
                        <a:pt x="67" y="53"/>
                        <a:pt x="0" y="68"/>
                        <a:pt x="181" y="60"/>
                      </a:cubicBezTo>
                      <a:cubicBezTo>
                        <a:pt x="362" y="52"/>
                        <a:pt x="944" y="0"/>
                        <a:pt x="1133" y="60"/>
                      </a:cubicBezTo>
                      <a:cubicBezTo>
                        <a:pt x="1322" y="120"/>
                        <a:pt x="1318" y="271"/>
                        <a:pt x="1315" y="423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5" name="Freeform 74"/>
                <p:cNvSpPr>
                  <a:spLocks/>
                </p:cNvSpPr>
                <p:nvPr/>
              </p:nvSpPr>
              <p:spPr bwMode="auto">
                <a:xfrm>
                  <a:off x="2117" y="1963"/>
                  <a:ext cx="854" cy="423"/>
                </a:xfrm>
                <a:custGeom>
                  <a:avLst/>
                  <a:gdLst>
                    <a:gd name="T0" fmla="*/ 28 w 1322"/>
                    <a:gd name="T1" fmla="*/ 378 h 423"/>
                    <a:gd name="T2" fmla="*/ 28 w 1322"/>
                    <a:gd name="T3" fmla="*/ 106 h 423"/>
                    <a:gd name="T4" fmla="*/ 117 w 1322"/>
                    <a:gd name="T5" fmla="*/ 60 h 423"/>
                    <a:gd name="T6" fmla="*/ 732 w 1322"/>
                    <a:gd name="T7" fmla="*/ 60 h 423"/>
                    <a:gd name="T8" fmla="*/ 849 w 1322"/>
                    <a:gd name="T9" fmla="*/ 423 h 4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2"/>
                    <a:gd name="T16" fmla="*/ 0 h 423"/>
                    <a:gd name="T17" fmla="*/ 1322 w 1322"/>
                    <a:gd name="T18" fmla="*/ 423 h 4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2" h="423">
                      <a:moveTo>
                        <a:pt x="44" y="378"/>
                      </a:moveTo>
                      <a:cubicBezTo>
                        <a:pt x="32" y="268"/>
                        <a:pt x="21" y="159"/>
                        <a:pt x="44" y="106"/>
                      </a:cubicBezTo>
                      <a:cubicBezTo>
                        <a:pt x="67" y="53"/>
                        <a:pt x="0" y="68"/>
                        <a:pt x="181" y="60"/>
                      </a:cubicBezTo>
                      <a:cubicBezTo>
                        <a:pt x="362" y="52"/>
                        <a:pt x="944" y="0"/>
                        <a:pt x="1133" y="60"/>
                      </a:cubicBezTo>
                      <a:cubicBezTo>
                        <a:pt x="1322" y="120"/>
                        <a:pt x="1318" y="271"/>
                        <a:pt x="1315" y="423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6" name="Freeform 75"/>
                <p:cNvSpPr>
                  <a:spLocks/>
                </p:cNvSpPr>
                <p:nvPr/>
              </p:nvSpPr>
              <p:spPr bwMode="auto">
                <a:xfrm>
                  <a:off x="2917" y="1908"/>
                  <a:ext cx="825" cy="499"/>
                </a:xfrm>
                <a:custGeom>
                  <a:avLst/>
                  <a:gdLst>
                    <a:gd name="T0" fmla="*/ 8 w 825"/>
                    <a:gd name="T1" fmla="*/ 499 h 499"/>
                    <a:gd name="T2" fmla="*/ 8 w 825"/>
                    <a:gd name="T3" fmla="*/ 318 h 499"/>
                    <a:gd name="T4" fmla="*/ 54 w 825"/>
                    <a:gd name="T5" fmla="*/ 227 h 499"/>
                    <a:gd name="T6" fmla="*/ 99 w 825"/>
                    <a:gd name="T7" fmla="*/ 136 h 499"/>
                    <a:gd name="T8" fmla="*/ 190 w 825"/>
                    <a:gd name="T9" fmla="*/ 91 h 499"/>
                    <a:gd name="T10" fmla="*/ 326 w 825"/>
                    <a:gd name="T11" fmla="*/ 46 h 499"/>
                    <a:gd name="T12" fmla="*/ 507 w 825"/>
                    <a:gd name="T13" fmla="*/ 0 h 499"/>
                    <a:gd name="T14" fmla="*/ 643 w 825"/>
                    <a:gd name="T15" fmla="*/ 46 h 499"/>
                    <a:gd name="T16" fmla="*/ 779 w 825"/>
                    <a:gd name="T17" fmla="*/ 136 h 499"/>
                    <a:gd name="T18" fmla="*/ 825 w 825"/>
                    <a:gd name="T19" fmla="*/ 273 h 4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25"/>
                    <a:gd name="T31" fmla="*/ 0 h 499"/>
                    <a:gd name="T32" fmla="*/ 825 w 825"/>
                    <a:gd name="T33" fmla="*/ 499 h 49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25" h="499">
                      <a:moveTo>
                        <a:pt x="8" y="499"/>
                      </a:moveTo>
                      <a:cubicBezTo>
                        <a:pt x="4" y="431"/>
                        <a:pt x="0" y="363"/>
                        <a:pt x="8" y="318"/>
                      </a:cubicBezTo>
                      <a:cubicBezTo>
                        <a:pt x="16" y="273"/>
                        <a:pt x="39" y="257"/>
                        <a:pt x="54" y="227"/>
                      </a:cubicBezTo>
                      <a:cubicBezTo>
                        <a:pt x="69" y="197"/>
                        <a:pt x="76" y="159"/>
                        <a:pt x="99" y="136"/>
                      </a:cubicBezTo>
                      <a:cubicBezTo>
                        <a:pt x="122" y="113"/>
                        <a:pt x="152" y="106"/>
                        <a:pt x="190" y="91"/>
                      </a:cubicBezTo>
                      <a:cubicBezTo>
                        <a:pt x="228" y="76"/>
                        <a:pt x="273" y="61"/>
                        <a:pt x="326" y="46"/>
                      </a:cubicBezTo>
                      <a:cubicBezTo>
                        <a:pt x="379" y="31"/>
                        <a:pt x="454" y="0"/>
                        <a:pt x="507" y="0"/>
                      </a:cubicBezTo>
                      <a:cubicBezTo>
                        <a:pt x="560" y="0"/>
                        <a:pt x="598" y="23"/>
                        <a:pt x="643" y="46"/>
                      </a:cubicBezTo>
                      <a:cubicBezTo>
                        <a:pt x="688" y="69"/>
                        <a:pt x="749" y="98"/>
                        <a:pt x="779" y="136"/>
                      </a:cubicBezTo>
                      <a:cubicBezTo>
                        <a:pt x="809" y="174"/>
                        <a:pt x="817" y="223"/>
                        <a:pt x="825" y="273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7" name="Freeform 76"/>
                <p:cNvSpPr>
                  <a:spLocks/>
                </p:cNvSpPr>
                <p:nvPr/>
              </p:nvSpPr>
              <p:spPr bwMode="auto">
                <a:xfrm>
                  <a:off x="3083" y="1954"/>
                  <a:ext cx="635" cy="408"/>
                </a:xfrm>
                <a:custGeom>
                  <a:avLst/>
                  <a:gdLst>
                    <a:gd name="T0" fmla="*/ 6 w 825"/>
                    <a:gd name="T1" fmla="*/ 408 h 499"/>
                    <a:gd name="T2" fmla="*/ 6 w 825"/>
                    <a:gd name="T3" fmla="*/ 260 h 499"/>
                    <a:gd name="T4" fmla="*/ 42 w 825"/>
                    <a:gd name="T5" fmla="*/ 186 h 499"/>
                    <a:gd name="T6" fmla="*/ 76 w 825"/>
                    <a:gd name="T7" fmla="*/ 111 h 499"/>
                    <a:gd name="T8" fmla="*/ 146 w 825"/>
                    <a:gd name="T9" fmla="*/ 74 h 499"/>
                    <a:gd name="T10" fmla="*/ 251 w 825"/>
                    <a:gd name="T11" fmla="*/ 38 h 499"/>
                    <a:gd name="T12" fmla="*/ 390 w 825"/>
                    <a:gd name="T13" fmla="*/ 0 h 499"/>
                    <a:gd name="T14" fmla="*/ 495 w 825"/>
                    <a:gd name="T15" fmla="*/ 38 h 499"/>
                    <a:gd name="T16" fmla="*/ 600 w 825"/>
                    <a:gd name="T17" fmla="*/ 111 h 499"/>
                    <a:gd name="T18" fmla="*/ 635 w 825"/>
                    <a:gd name="T19" fmla="*/ 223 h 4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25"/>
                    <a:gd name="T31" fmla="*/ 0 h 499"/>
                    <a:gd name="T32" fmla="*/ 825 w 825"/>
                    <a:gd name="T33" fmla="*/ 499 h 49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25" h="499">
                      <a:moveTo>
                        <a:pt x="8" y="499"/>
                      </a:moveTo>
                      <a:cubicBezTo>
                        <a:pt x="4" y="431"/>
                        <a:pt x="0" y="363"/>
                        <a:pt x="8" y="318"/>
                      </a:cubicBezTo>
                      <a:cubicBezTo>
                        <a:pt x="16" y="273"/>
                        <a:pt x="39" y="257"/>
                        <a:pt x="54" y="227"/>
                      </a:cubicBezTo>
                      <a:cubicBezTo>
                        <a:pt x="69" y="197"/>
                        <a:pt x="76" y="159"/>
                        <a:pt x="99" y="136"/>
                      </a:cubicBezTo>
                      <a:cubicBezTo>
                        <a:pt x="122" y="113"/>
                        <a:pt x="152" y="106"/>
                        <a:pt x="190" y="91"/>
                      </a:cubicBezTo>
                      <a:cubicBezTo>
                        <a:pt x="228" y="76"/>
                        <a:pt x="273" y="61"/>
                        <a:pt x="326" y="46"/>
                      </a:cubicBezTo>
                      <a:cubicBezTo>
                        <a:pt x="379" y="31"/>
                        <a:pt x="454" y="0"/>
                        <a:pt x="507" y="0"/>
                      </a:cubicBezTo>
                      <a:cubicBezTo>
                        <a:pt x="560" y="0"/>
                        <a:pt x="598" y="23"/>
                        <a:pt x="643" y="46"/>
                      </a:cubicBezTo>
                      <a:cubicBezTo>
                        <a:pt x="688" y="69"/>
                        <a:pt x="749" y="98"/>
                        <a:pt x="779" y="136"/>
                      </a:cubicBezTo>
                      <a:cubicBezTo>
                        <a:pt x="809" y="174"/>
                        <a:pt x="817" y="223"/>
                        <a:pt x="825" y="273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8" name="Freeform 77"/>
                <p:cNvSpPr>
                  <a:spLocks/>
                </p:cNvSpPr>
                <p:nvPr/>
              </p:nvSpPr>
              <p:spPr bwMode="auto">
                <a:xfrm>
                  <a:off x="3253" y="1999"/>
                  <a:ext cx="489" cy="361"/>
                </a:xfrm>
                <a:custGeom>
                  <a:avLst/>
                  <a:gdLst>
                    <a:gd name="T0" fmla="*/ 5 w 825"/>
                    <a:gd name="T1" fmla="*/ 361 h 499"/>
                    <a:gd name="T2" fmla="*/ 5 w 825"/>
                    <a:gd name="T3" fmla="*/ 230 h 499"/>
                    <a:gd name="T4" fmla="*/ 32 w 825"/>
                    <a:gd name="T5" fmla="*/ 164 h 499"/>
                    <a:gd name="T6" fmla="*/ 59 w 825"/>
                    <a:gd name="T7" fmla="*/ 98 h 499"/>
                    <a:gd name="T8" fmla="*/ 113 w 825"/>
                    <a:gd name="T9" fmla="*/ 66 h 499"/>
                    <a:gd name="T10" fmla="*/ 193 w 825"/>
                    <a:gd name="T11" fmla="*/ 33 h 499"/>
                    <a:gd name="T12" fmla="*/ 301 w 825"/>
                    <a:gd name="T13" fmla="*/ 0 h 499"/>
                    <a:gd name="T14" fmla="*/ 381 w 825"/>
                    <a:gd name="T15" fmla="*/ 33 h 499"/>
                    <a:gd name="T16" fmla="*/ 462 w 825"/>
                    <a:gd name="T17" fmla="*/ 98 h 499"/>
                    <a:gd name="T18" fmla="*/ 489 w 825"/>
                    <a:gd name="T19" fmla="*/ 198 h 4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25"/>
                    <a:gd name="T31" fmla="*/ 0 h 499"/>
                    <a:gd name="T32" fmla="*/ 825 w 825"/>
                    <a:gd name="T33" fmla="*/ 499 h 49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25" h="499">
                      <a:moveTo>
                        <a:pt x="8" y="499"/>
                      </a:moveTo>
                      <a:cubicBezTo>
                        <a:pt x="4" y="431"/>
                        <a:pt x="0" y="363"/>
                        <a:pt x="8" y="318"/>
                      </a:cubicBezTo>
                      <a:cubicBezTo>
                        <a:pt x="16" y="273"/>
                        <a:pt x="39" y="257"/>
                        <a:pt x="54" y="227"/>
                      </a:cubicBezTo>
                      <a:cubicBezTo>
                        <a:pt x="69" y="197"/>
                        <a:pt x="76" y="159"/>
                        <a:pt x="99" y="136"/>
                      </a:cubicBezTo>
                      <a:cubicBezTo>
                        <a:pt x="122" y="113"/>
                        <a:pt x="152" y="106"/>
                        <a:pt x="190" y="91"/>
                      </a:cubicBezTo>
                      <a:cubicBezTo>
                        <a:pt x="228" y="76"/>
                        <a:pt x="273" y="61"/>
                        <a:pt x="326" y="46"/>
                      </a:cubicBezTo>
                      <a:cubicBezTo>
                        <a:pt x="379" y="31"/>
                        <a:pt x="454" y="0"/>
                        <a:pt x="507" y="0"/>
                      </a:cubicBezTo>
                      <a:cubicBezTo>
                        <a:pt x="560" y="0"/>
                        <a:pt x="598" y="23"/>
                        <a:pt x="643" y="46"/>
                      </a:cubicBezTo>
                      <a:cubicBezTo>
                        <a:pt x="688" y="69"/>
                        <a:pt x="749" y="98"/>
                        <a:pt x="779" y="136"/>
                      </a:cubicBezTo>
                      <a:cubicBezTo>
                        <a:pt x="809" y="174"/>
                        <a:pt x="817" y="223"/>
                        <a:pt x="825" y="273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9" name="AutoShape 78"/>
                <p:cNvSpPr>
                  <a:spLocks noChangeArrowheads="1"/>
                </p:cNvSpPr>
                <p:nvPr/>
              </p:nvSpPr>
              <p:spPr bwMode="auto">
                <a:xfrm rot="10800000">
                  <a:off x="3346" y="2347"/>
                  <a:ext cx="44" cy="58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0" name="AutoShape 79"/>
                <p:cNvSpPr>
                  <a:spLocks noChangeArrowheads="1"/>
                </p:cNvSpPr>
                <p:nvPr/>
              </p:nvSpPr>
              <p:spPr bwMode="auto">
                <a:xfrm rot="10800000">
                  <a:off x="3089" y="2371"/>
                  <a:ext cx="44" cy="58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1" name="AutoShape 80"/>
                <p:cNvSpPr>
                  <a:spLocks noChangeArrowheads="1"/>
                </p:cNvSpPr>
                <p:nvPr/>
              </p:nvSpPr>
              <p:spPr bwMode="auto">
                <a:xfrm rot="10800000">
                  <a:off x="2945" y="2365"/>
                  <a:ext cx="44" cy="58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2" name="AutoShape 81"/>
                <p:cNvSpPr>
                  <a:spLocks noChangeArrowheads="1"/>
                </p:cNvSpPr>
                <p:nvPr/>
              </p:nvSpPr>
              <p:spPr bwMode="auto">
                <a:xfrm rot="10800000">
                  <a:off x="3266" y="2353"/>
                  <a:ext cx="44" cy="58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3" name="AutoShape 82"/>
                <p:cNvSpPr>
                  <a:spLocks noChangeArrowheads="1"/>
                </p:cNvSpPr>
                <p:nvPr/>
              </p:nvSpPr>
              <p:spPr bwMode="auto">
                <a:xfrm rot="10800000">
                  <a:off x="2901" y="2389"/>
                  <a:ext cx="45" cy="91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4" name="AutoShape 83"/>
                <p:cNvSpPr>
                  <a:spLocks noChangeArrowheads="1"/>
                </p:cNvSpPr>
                <p:nvPr/>
              </p:nvSpPr>
              <p:spPr bwMode="auto">
                <a:xfrm rot="10800000">
                  <a:off x="3062" y="2362"/>
                  <a:ext cx="45" cy="91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5" name="AutoShape 84"/>
                <p:cNvSpPr>
                  <a:spLocks noChangeArrowheads="1"/>
                </p:cNvSpPr>
                <p:nvPr/>
              </p:nvSpPr>
              <p:spPr bwMode="auto">
                <a:xfrm rot="10800000">
                  <a:off x="3235" y="2365"/>
                  <a:ext cx="45" cy="91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6" name="Line 85"/>
                <p:cNvSpPr>
                  <a:spLocks noChangeShapeType="1"/>
                </p:cNvSpPr>
                <p:nvPr/>
              </p:nvSpPr>
              <p:spPr bwMode="auto">
                <a:xfrm>
                  <a:off x="3696" y="2181"/>
                  <a:ext cx="91" cy="0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77" name="Line 86"/>
                <p:cNvSpPr>
                  <a:spLocks noChangeShapeType="1"/>
                </p:cNvSpPr>
                <p:nvPr/>
              </p:nvSpPr>
              <p:spPr bwMode="auto">
                <a:xfrm>
                  <a:off x="3696" y="2181"/>
                  <a:ext cx="0" cy="635"/>
                </a:xfrm>
                <a:prstGeom prst="line">
                  <a:avLst/>
                </a:prstGeom>
                <a:noFill/>
                <a:ln w="571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78" name="Line 87"/>
                <p:cNvSpPr>
                  <a:spLocks noChangeShapeType="1"/>
                </p:cNvSpPr>
                <p:nvPr/>
              </p:nvSpPr>
              <p:spPr bwMode="auto">
                <a:xfrm>
                  <a:off x="3796" y="2181"/>
                  <a:ext cx="0" cy="635"/>
                </a:xfrm>
                <a:prstGeom prst="line">
                  <a:avLst/>
                </a:prstGeom>
                <a:noFill/>
                <a:ln w="571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79" name="Line 88"/>
                <p:cNvSpPr>
                  <a:spLocks noChangeShapeType="1"/>
                </p:cNvSpPr>
                <p:nvPr/>
              </p:nvSpPr>
              <p:spPr bwMode="auto">
                <a:xfrm>
                  <a:off x="3566" y="2816"/>
                  <a:ext cx="136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80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3787" y="2816"/>
                  <a:ext cx="91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81" name="Rectangle 82"/>
                <p:cNvSpPr>
                  <a:spLocks noChangeArrowheads="1"/>
                </p:cNvSpPr>
                <p:nvPr/>
              </p:nvSpPr>
              <p:spPr bwMode="auto">
                <a:xfrm>
                  <a:off x="4105" y="2317"/>
                  <a:ext cx="91" cy="136"/>
                </a:xfrm>
                <a:prstGeom prst="rect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82" name="Rectangle 83"/>
                <p:cNvSpPr>
                  <a:spLocks noChangeArrowheads="1"/>
                </p:cNvSpPr>
                <p:nvPr/>
              </p:nvSpPr>
              <p:spPr bwMode="auto">
                <a:xfrm>
                  <a:off x="3923" y="2271"/>
                  <a:ext cx="91" cy="136"/>
                </a:xfrm>
                <a:prstGeom prst="rect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grpSp>
              <p:nvGrpSpPr>
                <p:cNvPr id="51283" name="Group 92"/>
                <p:cNvGrpSpPr>
                  <a:grpSpLocks/>
                </p:cNvGrpSpPr>
                <p:nvPr/>
              </p:nvGrpSpPr>
              <p:grpSpPr bwMode="auto">
                <a:xfrm>
                  <a:off x="1837" y="2362"/>
                  <a:ext cx="426" cy="680"/>
                  <a:chOff x="1837" y="2160"/>
                  <a:chExt cx="426" cy="680"/>
                </a:xfrm>
              </p:grpSpPr>
              <p:sp>
                <p:nvSpPr>
                  <p:cNvPr id="51337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224" y="2722"/>
                    <a:ext cx="0" cy="91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38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2218" y="2801"/>
                    <a:ext cx="45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39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205"/>
                    <a:ext cx="45" cy="635"/>
                  </a:xfrm>
                  <a:prstGeom prst="rect">
                    <a:avLst/>
                  </a:prstGeom>
                  <a:noFill/>
                  <a:ln w="19050" cap="rnd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340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2" y="2251"/>
                    <a:ext cx="318" cy="45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1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2251"/>
                    <a:ext cx="0" cy="363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2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94" y="2296"/>
                    <a:ext cx="272" cy="91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3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97" y="2387"/>
                    <a:ext cx="272" cy="91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4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00" y="2496"/>
                    <a:ext cx="272" cy="91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5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03" y="2605"/>
                    <a:ext cx="272" cy="91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6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958" y="2332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7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030" y="2314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8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102" y="2296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9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109" y="2387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0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116" y="2478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1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030" y="2409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2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956" y="2433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3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955" y="2545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4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030" y="2517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154" y="2160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6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2097" y="2182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7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2022" y="2192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8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947" y="2202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1284" name="Rectangle 85"/>
                <p:cNvSpPr>
                  <a:spLocks noChangeArrowheads="1"/>
                </p:cNvSpPr>
                <p:nvPr/>
              </p:nvSpPr>
              <p:spPr bwMode="auto">
                <a:xfrm>
                  <a:off x="1746" y="2498"/>
                  <a:ext cx="91" cy="45"/>
                </a:xfrm>
                <a:prstGeom prst="rect">
                  <a:avLst/>
                </a:prstGeom>
                <a:noFill/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grpSp>
              <p:nvGrpSpPr>
                <p:cNvPr id="51285" name="Group 116"/>
                <p:cNvGrpSpPr>
                  <a:grpSpLocks/>
                </p:cNvGrpSpPr>
                <p:nvPr/>
              </p:nvGrpSpPr>
              <p:grpSpPr bwMode="auto">
                <a:xfrm>
                  <a:off x="4558" y="3239"/>
                  <a:ext cx="593" cy="726"/>
                  <a:chOff x="4558" y="3037"/>
                  <a:chExt cx="593" cy="726"/>
                </a:xfrm>
              </p:grpSpPr>
              <p:sp>
                <p:nvSpPr>
                  <p:cNvPr id="51326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" y="3657"/>
                    <a:ext cx="13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27" name="Freeform 118"/>
                  <p:cNvSpPr>
                    <a:spLocks/>
                  </p:cNvSpPr>
                  <p:nvPr/>
                </p:nvSpPr>
                <p:spPr bwMode="auto">
                  <a:xfrm>
                    <a:off x="4806" y="3152"/>
                    <a:ext cx="273" cy="559"/>
                  </a:xfrm>
                  <a:custGeom>
                    <a:avLst/>
                    <a:gdLst>
                      <a:gd name="T0" fmla="*/ 6 w 325"/>
                      <a:gd name="T1" fmla="*/ 0 h 559"/>
                      <a:gd name="T2" fmla="*/ 6 w 325"/>
                      <a:gd name="T3" fmla="*/ 363 h 559"/>
                      <a:gd name="T4" fmla="*/ 44 w 325"/>
                      <a:gd name="T5" fmla="*/ 454 h 559"/>
                      <a:gd name="T6" fmla="*/ 120 w 325"/>
                      <a:gd name="T7" fmla="*/ 544 h 559"/>
                      <a:gd name="T8" fmla="*/ 273 w 325"/>
                      <a:gd name="T9" fmla="*/ 544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5"/>
                      <a:gd name="T16" fmla="*/ 0 h 559"/>
                      <a:gd name="T17" fmla="*/ 325 w 325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5" h="559">
                        <a:moveTo>
                          <a:pt x="7" y="0"/>
                        </a:moveTo>
                        <a:cubicBezTo>
                          <a:pt x="3" y="143"/>
                          <a:pt x="0" y="287"/>
                          <a:pt x="7" y="363"/>
                        </a:cubicBezTo>
                        <a:cubicBezTo>
                          <a:pt x="14" y="439"/>
                          <a:pt x="29" y="424"/>
                          <a:pt x="52" y="454"/>
                        </a:cubicBezTo>
                        <a:cubicBezTo>
                          <a:pt x="75" y="484"/>
                          <a:pt x="98" y="529"/>
                          <a:pt x="143" y="544"/>
                        </a:cubicBezTo>
                        <a:cubicBezTo>
                          <a:pt x="188" y="559"/>
                          <a:pt x="295" y="544"/>
                          <a:pt x="325" y="544"/>
                        </a:cubicBezTo>
                      </a:path>
                    </a:pathLst>
                  </a:custGeom>
                  <a:noFill/>
                  <a:ln w="38100" cap="rnd">
                    <a:solidFill>
                      <a:schemeClr val="tx1"/>
                    </a:solidFill>
                    <a:round/>
                    <a:headEnd type="oval" w="med" len="med"/>
                    <a:tailEnd/>
                  </a:ln>
                </p:spPr>
                <p:txBody>
                  <a:bodyPr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328" name="Freeform 119"/>
                  <p:cNvSpPr>
                    <a:spLocks/>
                  </p:cNvSpPr>
                  <p:nvPr/>
                </p:nvSpPr>
                <p:spPr bwMode="auto">
                  <a:xfrm>
                    <a:off x="4706" y="3107"/>
                    <a:ext cx="397" cy="619"/>
                  </a:xfrm>
                  <a:custGeom>
                    <a:avLst/>
                    <a:gdLst>
                      <a:gd name="T0" fmla="*/ 9 w 325"/>
                      <a:gd name="T1" fmla="*/ 0 h 559"/>
                      <a:gd name="T2" fmla="*/ 9 w 325"/>
                      <a:gd name="T3" fmla="*/ 402 h 559"/>
                      <a:gd name="T4" fmla="*/ 64 w 325"/>
                      <a:gd name="T5" fmla="*/ 503 h 559"/>
                      <a:gd name="T6" fmla="*/ 175 w 325"/>
                      <a:gd name="T7" fmla="*/ 602 h 559"/>
                      <a:gd name="T8" fmla="*/ 397 w 325"/>
                      <a:gd name="T9" fmla="*/ 602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5"/>
                      <a:gd name="T16" fmla="*/ 0 h 559"/>
                      <a:gd name="T17" fmla="*/ 325 w 325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5" h="559">
                        <a:moveTo>
                          <a:pt x="7" y="0"/>
                        </a:moveTo>
                        <a:cubicBezTo>
                          <a:pt x="3" y="143"/>
                          <a:pt x="0" y="287"/>
                          <a:pt x="7" y="363"/>
                        </a:cubicBezTo>
                        <a:cubicBezTo>
                          <a:pt x="14" y="439"/>
                          <a:pt x="29" y="424"/>
                          <a:pt x="52" y="454"/>
                        </a:cubicBezTo>
                        <a:cubicBezTo>
                          <a:pt x="75" y="484"/>
                          <a:pt x="98" y="529"/>
                          <a:pt x="143" y="544"/>
                        </a:cubicBezTo>
                        <a:cubicBezTo>
                          <a:pt x="188" y="559"/>
                          <a:pt x="295" y="544"/>
                          <a:pt x="325" y="544"/>
                        </a:cubicBezTo>
                      </a:path>
                    </a:pathLst>
                  </a:custGeom>
                  <a:noFill/>
                  <a:ln w="38100" cap="rnd">
                    <a:solidFill>
                      <a:schemeClr val="tx1"/>
                    </a:solidFill>
                    <a:round/>
                    <a:headEnd type="oval" w="med" len="med"/>
                    <a:tailEnd/>
                  </a:ln>
                </p:spPr>
                <p:txBody>
                  <a:bodyPr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grpSp>
                <p:nvGrpSpPr>
                  <p:cNvPr id="51329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558" y="3203"/>
                    <a:ext cx="229" cy="530"/>
                    <a:chOff x="4558" y="3203"/>
                    <a:chExt cx="229" cy="530"/>
                  </a:xfrm>
                </p:grpSpPr>
                <p:sp>
                  <p:nvSpPr>
                    <p:cNvPr id="51335" name="Arc 121"/>
                    <p:cNvSpPr>
                      <a:spLocks/>
                    </p:cNvSpPr>
                    <p:nvPr/>
                  </p:nvSpPr>
                  <p:spPr bwMode="auto">
                    <a:xfrm rot="10042244">
                      <a:off x="4582" y="3334"/>
                      <a:ext cx="205" cy="399"/>
                    </a:xfrm>
                    <a:custGeom>
                      <a:avLst/>
                      <a:gdLst>
                        <a:gd name="T0" fmla="*/ 0 w 21600"/>
                        <a:gd name="T1" fmla="*/ 0 h 30477"/>
                        <a:gd name="T2" fmla="*/ 2 w 21600"/>
                        <a:gd name="T3" fmla="*/ 5 h 30477"/>
                        <a:gd name="T4" fmla="*/ 0 w 21600"/>
                        <a:gd name="T5" fmla="*/ 4 h 30477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30477"/>
                        <a:gd name="T11" fmla="*/ 21600 w 21600"/>
                        <a:gd name="T12" fmla="*/ 30477 h 3047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30477" fill="none" extrusionOk="0">
                          <a:moveTo>
                            <a:pt x="4367" y="0"/>
                          </a:moveTo>
                          <a:cubicBezTo>
                            <a:pt x="14402" y="2072"/>
                            <a:pt x="21600" y="10908"/>
                            <a:pt x="21600" y="21154"/>
                          </a:cubicBezTo>
                          <a:cubicBezTo>
                            <a:pt x="21600" y="24380"/>
                            <a:pt x="20877" y="27566"/>
                            <a:pt x="19484" y="30477"/>
                          </a:cubicBezTo>
                        </a:path>
                        <a:path w="21600" h="30477" stroke="0" extrusionOk="0">
                          <a:moveTo>
                            <a:pt x="4367" y="0"/>
                          </a:moveTo>
                          <a:cubicBezTo>
                            <a:pt x="14402" y="2072"/>
                            <a:pt x="21600" y="10908"/>
                            <a:pt x="21600" y="21154"/>
                          </a:cubicBezTo>
                          <a:cubicBezTo>
                            <a:pt x="21600" y="24380"/>
                            <a:pt x="20877" y="27566"/>
                            <a:pt x="19484" y="30477"/>
                          </a:cubicBezTo>
                          <a:lnTo>
                            <a:pt x="0" y="21154"/>
                          </a:lnTo>
                          <a:close/>
                        </a:path>
                      </a:pathLst>
                    </a:custGeom>
                    <a:noFill/>
                    <a:ln w="381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 sz="1600">
                        <a:latin typeface="Verdana" pitchFamily="34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51336" name="Line 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58" y="3203"/>
                      <a:ext cx="0" cy="182"/>
                    </a:xfrm>
                    <a:prstGeom prst="line">
                      <a:avLst/>
                    </a:prstGeom>
                    <a:noFill/>
                    <a:ln w="38100" cap="rnd">
                      <a:solidFill>
                        <a:schemeClr val="tx1"/>
                      </a:solidFill>
                      <a:round/>
                      <a:headEnd/>
                      <a:tailEnd type="oval" w="med" len="med"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51330" name="Freeform 123"/>
                  <p:cNvSpPr>
                    <a:spLocks/>
                  </p:cNvSpPr>
                  <p:nvPr/>
                </p:nvSpPr>
                <p:spPr bwMode="auto">
                  <a:xfrm>
                    <a:off x="4631" y="3037"/>
                    <a:ext cx="472" cy="711"/>
                  </a:xfrm>
                  <a:custGeom>
                    <a:avLst/>
                    <a:gdLst>
                      <a:gd name="T0" fmla="*/ 10 w 325"/>
                      <a:gd name="T1" fmla="*/ 0 h 559"/>
                      <a:gd name="T2" fmla="*/ 10 w 325"/>
                      <a:gd name="T3" fmla="*/ 462 h 559"/>
                      <a:gd name="T4" fmla="*/ 76 w 325"/>
                      <a:gd name="T5" fmla="*/ 577 h 559"/>
                      <a:gd name="T6" fmla="*/ 208 w 325"/>
                      <a:gd name="T7" fmla="*/ 692 h 559"/>
                      <a:gd name="T8" fmla="*/ 472 w 325"/>
                      <a:gd name="T9" fmla="*/ 692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5"/>
                      <a:gd name="T16" fmla="*/ 0 h 559"/>
                      <a:gd name="T17" fmla="*/ 325 w 325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5" h="559">
                        <a:moveTo>
                          <a:pt x="7" y="0"/>
                        </a:moveTo>
                        <a:cubicBezTo>
                          <a:pt x="3" y="143"/>
                          <a:pt x="0" y="287"/>
                          <a:pt x="7" y="363"/>
                        </a:cubicBezTo>
                        <a:cubicBezTo>
                          <a:pt x="14" y="439"/>
                          <a:pt x="29" y="424"/>
                          <a:pt x="52" y="454"/>
                        </a:cubicBezTo>
                        <a:cubicBezTo>
                          <a:pt x="75" y="484"/>
                          <a:pt x="98" y="529"/>
                          <a:pt x="143" y="544"/>
                        </a:cubicBezTo>
                        <a:cubicBezTo>
                          <a:pt x="188" y="559"/>
                          <a:pt x="295" y="544"/>
                          <a:pt x="325" y="544"/>
                        </a:cubicBezTo>
                      </a:path>
                    </a:pathLst>
                  </a:custGeom>
                  <a:noFill/>
                  <a:ln w="38100" cap="rnd">
                    <a:solidFill>
                      <a:schemeClr val="tx1"/>
                    </a:solidFill>
                    <a:round/>
                    <a:headEnd type="oval" w="med" len="med"/>
                    <a:tailEnd/>
                  </a:ln>
                </p:spPr>
                <p:txBody>
                  <a:bodyPr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331" name="Arc 124"/>
                  <p:cNvSpPr>
                    <a:spLocks/>
                  </p:cNvSpPr>
                  <p:nvPr/>
                </p:nvSpPr>
                <p:spPr bwMode="auto">
                  <a:xfrm rot="10800000" flipH="1">
                    <a:off x="4558" y="3355"/>
                    <a:ext cx="229" cy="133"/>
                  </a:xfrm>
                  <a:custGeom>
                    <a:avLst/>
                    <a:gdLst>
                      <a:gd name="T0" fmla="*/ 0 w 34927"/>
                      <a:gd name="T1" fmla="*/ 0 h 21600"/>
                      <a:gd name="T2" fmla="*/ 2 w 34927"/>
                      <a:gd name="T3" fmla="*/ 0 h 21600"/>
                      <a:gd name="T4" fmla="*/ 1 w 34927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34927"/>
                      <a:gd name="T10" fmla="*/ 0 h 21600"/>
                      <a:gd name="T11" fmla="*/ 34927 w 3492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927" h="21600" fill="none" extrusionOk="0">
                        <a:moveTo>
                          <a:pt x="-1" y="11747"/>
                        </a:moveTo>
                        <a:cubicBezTo>
                          <a:pt x="3696" y="4536"/>
                          <a:pt x="11118" y="-1"/>
                          <a:pt x="19222" y="0"/>
                        </a:cubicBezTo>
                        <a:cubicBezTo>
                          <a:pt x="25165" y="0"/>
                          <a:pt x="30846" y="2448"/>
                          <a:pt x="34926" y="6770"/>
                        </a:cubicBezTo>
                      </a:path>
                      <a:path w="34927" h="21600" stroke="0" extrusionOk="0">
                        <a:moveTo>
                          <a:pt x="-1" y="11747"/>
                        </a:moveTo>
                        <a:cubicBezTo>
                          <a:pt x="3696" y="4536"/>
                          <a:pt x="11118" y="-1"/>
                          <a:pt x="19222" y="0"/>
                        </a:cubicBezTo>
                        <a:cubicBezTo>
                          <a:pt x="25165" y="0"/>
                          <a:pt x="30846" y="2448"/>
                          <a:pt x="34926" y="6770"/>
                        </a:cubicBezTo>
                        <a:lnTo>
                          <a:pt x="19222" y="21600"/>
                        </a:lnTo>
                        <a:close/>
                      </a:path>
                    </a:pathLst>
                  </a:cu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332" name="Arc 125"/>
                  <p:cNvSpPr>
                    <a:spLocks/>
                  </p:cNvSpPr>
                  <p:nvPr/>
                </p:nvSpPr>
                <p:spPr bwMode="auto">
                  <a:xfrm rot="10800000" flipH="1">
                    <a:off x="4558" y="3294"/>
                    <a:ext cx="136" cy="133"/>
                  </a:xfrm>
                  <a:custGeom>
                    <a:avLst/>
                    <a:gdLst>
                      <a:gd name="T0" fmla="*/ 0 w 34927"/>
                      <a:gd name="T1" fmla="*/ 0 h 21600"/>
                      <a:gd name="T2" fmla="*/ 1 w 34927"/>
                      <a:gd name="T3" fmla="*/ 0 h 21600"/>
                      <a:gd name="T4" fmla="*/ 0 w 34927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34927"/>
                      <a:gd name="T10" fmla="*/ 0 h 21600"/>
                      <a:gd name="T11" fmla="*/ 34927 w 3492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927" h="21600" fill="none" extrusionOk="0">
                        <a:moveTo>
                          <a:pt x="-1" y="11747"/>
                        </a:moveTo>
                        <a:cubicBezTo>
                          <a:pt x="3696" y="4536"/>
                          <a:pt x="11118" y="-1"/>
                          <a:pt x="19222" y="0"/>
                        </a:cubicBezTo>
                        <a:cubicBezTo>
                          <a:pt x="25165" y="0"/>
                          <a:pt x="30846" y="2448"/>
                          <a:pt x="34926" y="6770"/>
                        </a:cubicBezTo>
                      </a:path>
                      <a:path w="34927" h="21600" stroke="0" extrusionOk="0">
                        <a:moveTo>
                          <a:pt x="-1" y="11747"/>
                        </a:moveTo>
                        <a:cubicBezTo>
                          <a:pt x="3696" y="4536"/>
                          <a:pt x="11118" y="-1"/>
                          <a:pt x="19222" y="0"/>
                        </a:cubicBezTo>
                        <a:cubicBezTo>
                          <a:pt x="25165" y="0"/>
                          <a:pt x="30846" y="2448"/>
                          <a:pt x="34926" y="6770"/>
                        </a:cubicBezTo>
                        <a:lnTo>
                          <a:pt x="19222" y="21600"/>
                        </a:lnTo>
                        <a:close/>
                      </a:path>
                    </a:pathLst>
                  </a:cu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333" name="Arc 126"/>
                  <p:cNvSpPr>
                    <a:spLocks/>
                  </p:cNvSpPr>
                  <p:nvPr/>
                </p:nvSpPr>
                <p:spPr bwMode="auto">
                  <a:xfrm rot="10800000" flipH="1">
                    <a:off x="4558" y="3249"/>
                    <a:ext cx="91" cy="90"/>
                  </a:xfrm>
                  <a:custGeom>
                    <a:avLst/>
                    <a:gdLst>
                      <a:gd name="T0" fmla="*/ 0 w 34927"/>
                      <a:gd name="T1" fmla="*/ 0 h 21600"/>
                      <a:gd name="T2" fmla="*/ 0 w 34927"/>
                      <a:gd name="T3" fmla="*/ 0 h 21600"/>
                      <a:gd name="T4" fmla="*/ 0 w 3492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4927"/>
                      <a:gd name="T10" fmla="*/ 0 h 21600"/>
                      <a:gd name="T11" fmla="*/ 34927 w 3492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927" h="21600" fill="none" extrusionOk="0">
                        <a:moveTo>
                          <a:pt x="-1" y="11747"/>
                        </a:moveTo>
                        <a:cubicBezTo>
                          <a:pt x="3696" y="4536"/>
                          <a:pt x="11118" y="-1"/>
                          <a:pt x="19222" y="0"/>
                        </a:cubicBezTo>
                        <a:cubicBezTo>
                          <a:pt x="25165" y="0"/>
                          <a:pt x="30846" y="2448"/>
                          <a:pt x="34926" y="6770"/>
                        </a:cubicBezTo>
                      </a:path>
                      <a:path w="34927" h="21600" stroke="0" extrusionOk="0">
                        <a:moveTo>
                          <a:pt x="-1" y="11747"/>
                        </a:moveTo>
                        <a:cubicBezTo>
                          <a:pt x="3696" y="4536"/>
                          <a:pt x="11118" y="-1"/>
                          <a:pt x="19222" y="0"/>
                        </a:cubicBezTo>
                        <a:cubicBezTo>
                          <a:pt x="25165" y="0"/>
                          <a:pt x="30846" y="2448"/>
                          <a:pt x="34926" y="6770"/>
                        </a:cubicBezTo>
                        <a:lnTo>
                          <a:pt x="19222" y="21600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334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5015" y="3627"/>
                    <a:ext cx="136" cy="136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1286" name="Group 128"/>
                <p:cNvGrpSpPr>
                  <a:grpSpLocks/>
                </p:cNvGrpSpPr>
                <p:nvPr/>
              </p:nvGrpSpPr>
              <p:grpSpPr bwMode="auto">
                <a:xfrm>
                  <a:off x="1292" y="2407"/>
                  <a:ext cx="318" cy="1134"/>
                  <a:chOff x="1292" y="2205"/>
                  <a:chExt cx="318" cy="1134"/>
                </a:xfrm>
              </p:grpSpPr>
              <p:sp>
                <p:nvSpPr>
                  <p:cNvPr id="51319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0" y="2205"/>
                    <a:ext cx="0" cy="908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20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2" y="2205"/>
                    <a:ext cx="318" cy="46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21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251"/>
                    <a:ext cx="0" cy="1088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4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2296"/>
                    <a:ext cx="0" cy="7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1323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38" y="3022"/>
                    <a:ext cx="227" cy="272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24" name="Line 1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92" y="2251"/>
                    <a:ext cx="273" cy="45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25" name="Rectangle 126"/>
                  <p:cNvSpPr>
                    <a:spLocks noChangeArrowheads="1"/>
                  </p:cNvSpPr>
                  <p:nvPr/>
                </p:nvSpPr>
                <p:spPr bwMode="auto">
                  <a:xfrm rot="-1106097">
                    <a:off x="1474" y="2704"/>
                    <a:ext cx="91" cy="46"/>
                  </a:xfrm>
                  <a:prstGeom prst="rect">
                    <a:avLst/>
                  </a:prstGeom>
                  <a:noFill/>
                  <a:ln w="9525" cap="rnd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51287" name="Rectangle 88" descr="Diagonales larges vers le haut"/>
                <p:cNvSpPr>
                  <a:spLocks noChangeArrowheads="1"/>
                </p:cNvSpPr>
                <p:nvPr/>
              </p:nvSpPr>
              <p:spPr bwMode="auto">
                <a:xfrm>
                  <a:off x="3424" y="2159"/>
                  <a:ext cx="227" cy="46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88" name="Line 137"/>
                <p:cNvSpPr>
                  <a:spLocks noChangeShapeType="1"/>
                </p:cNvSpPr>
                <p:nvPr/>
              </p:nvSpPr>
              <p:spPr bwMode="auto">
                <a:xfrm>
                  <a:off x="2472" y="2096"/>
                  <a:ext cx="408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89" name="Line 138"/>
                <p:cNvSpPr>
                  <a:spLocks noChangeShapeType="1"/>
                </p:cNvSpPr>
                <p:nvPr/>
              </p:nvSpPr>
              <p:spPr bwMode="auto">
                <a:xfrm>
                  <a:off x="2452" y="2062"/>
                  <a:ext cx="408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1290" name="Group 139"/>
                <p:cNvGrpSpPr>
                  <a:grpSpLocks/>
                </p:cNvGrpSpPr>
                <p:nvPr/>
              </p:nvGrpSpPr>
              <p:grpSpPr bwMode="auto">
                <a:xfrm>
                  <a:off x="1292" y="2090"/>
                  <a:ext cx="3266" cy="1906"/>
                  <a:chOff x="1292" y="2090"/>
                  <a:chExt cx="3266" cy="1906"/>
                </a:xfrm>
              </p:grpSpPr>
              <p:sp>
                <p:nvSpPr>
                  <p:cNvPr id="51291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49" y="3632"/>
                    <a:ext cx="9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51292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1292" y="2090"/>
                    <a:ext cx="3266" cy="1906"/>
                    <a:chOff x="1292" y="2090"/>
                    <a:chExt cx="3266" cy="1906"/>
                  </a:xfrm>
                </p:grpSpPr>
                <p:grpSp>
                  <p:nvGrpSpPr>
                    <p:cNvPr id="51293" name="Group 1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2" y="2090"/>
                      <a:ext cx="3266" cy="1772"/>
                      <a:chOff x="1292" y="2090"/>
                      <a:chExt cx="3266" cy="1772"/>
                    </a:xfrm>
                  </p:grpSpPr>
                  <p:sp>
                    <p:nvSpPr>
                      <p:cNvPr id="51295" name="Line 1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17" y="2090"/>
                        <a:ext cx="91" cy="45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51296" name="Line 1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26" y="2090"/>
                        <a:ext cx="91" cy="45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51297" name="Group 1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2" y="2138"/>
                        <a:ext cx="3266" cy="1724"/>
                        <a:chOff x="1292" y="2138"/>
                        <a:chExt cx="3266" cy="1724"/>
                      </a:xfrm>
                    </p:grpSpPr>
                    <p:grpSp>
                      <p:nvGrpSpPr>
                        <p:cNvPr id="51298" name="Group 1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2" y="2138"/>
                          <a:ext cx="3266" cy="1724"/>
                          <a:chOff x="1292" y="2135"/>
                          <a:chExt cx="3266" cy="1724"/>
                        </a:xfrm>
                      </p:grpSpPr>
                      <p:sp>
                        <p:nvSpPr>
                          <p:cNvPr id="51302" name="Line 1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290" y="2770"/>
                            <a:ext cx="499" cy="0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03" name="Line 1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9" y="2770"/>
                            <a:ext cx="1406" cy="0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04" name="Line 1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5" y="2770"/>
                            <a:ext cx="318" cy="272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05" name="Line 1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926" y="3042"/>
                            <a:ext cx="566" cy="0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06" name="Line 1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23" y="3042"/>
                            <a:ext cx="545" cy="817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07" name="Freeform 1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68" y="3391"/>
                            <a:ext cx="90" cy="468"/>
                          </a:xfrm>
                          <a:custGeom>
                            <a:avLst/>
                            <a:gdLst>
                              <a:gd name="T0" fmla="*/ 90 w 105"/>
                              <a:gd name="T1" fmla="*/ 17 h 377"/>
                              <a:gd name="T2" fmla="*/ 13 w 105"/>
                              <a:gd name="T3" fmla="*/ 74 h 377"/>
                              <a:gd name="T4" fmla="*/ 13 w 105"/>
                              <a:gd name="T5" fmla="*/ 468 h 37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05"/>
                              <a:gd name="T10" fmla="*/ 0 h 377"/>
                              <a:gd name="T11" fmla="*/ 105 w 105"/>
                              <a:gd name="T12" fmla="*/ 377 h 37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05" h="377">
                                <a:moveTo>
                                  <a:pt x="105" y="14"/>
                                </a:moveTo>
                                <a:cubicBezTo>
                                  <a:pt x="67" y="7"/>
                                  <a:pt x="30" y="0"/>
                                  <a:pt x="15" y="60"/>
                                </a:cubicBezTo>
                                <a:cubicBezTo>
                                  <a:pt x="0" y="120"/>
                                  <a:pt x="23" y="317"/>
                                  <a:pt x="15" y="377"/>
                                </a:cubicBezTo>
                              </a:path>
                            </a:pathLst>
                          </a:cu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 sz="1600">
                              <a:latin typeface="Verdana" pitchFamily="34" charset="0"/>
                              <a:cs typeface="Arial" charset="0"/>
                            </a:endParaRPr>
                          </a:p>
                        </p:txBody>
                      </p:sp>
                      <p:sp>
                        <p:nvSpPr>
                          <p:cNvPr id="51308" name="Line 1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292" y="3360"/>
                            <a:ext cx="454" cy="499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09" name="Line 1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92" y="3859"/>
                            <a:ext cx="2450" cy="0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0" name="Line 1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746" y="3632"/>
                            <a:ext cx="0" cy="227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1" name="Line 1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44" y="2770"/>
                            <a:ext cx="136" cy="182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2" name="Line 1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20" y="2498"/>
                            <a:ext cx="0" cy="499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3" name="Line 1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01" y="2770"/>
                            <a:ext cx="589" cy="408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4" name="Line 1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770" y="3042"/>
                            <a:ext cx="0" cy="91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5" name="Line 1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707" y="3178"/>
                            <a:ext cx="0" cy="227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6" name="Line 1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17" y="2135"/>
                            <a:ext cx="0" cy="635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7" name="Line 1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71" y="2271"/>
                            <a:ext cx="635" cy="0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8" name="Line 1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06" y="2271"/>
                            <a:ext cx="0" cy="499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</p:grpSp>
                    <p:grpSp>
                      <p:nvGrpSpPr>
                        <p:cNvPr id="51299" name="Group 1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91" y="2976"/>
                          <a:ext cx="152" cy="344"/>
                          <a:chOff x="1791" y="2771"/>
                          <a:chExt cx="152" cy="344"/>
                        </a:xfrm>
                      </p:grpSpPr>
                      <p:sp>
                        <p:nvSpPr>
                          <p:cNvPr id="51300" name="Freeform 165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20642351" flipV="1">
                            <a:off x="1791" y="2782"/>
                            <a:ext cx="136" cy="333"/>
                          </a:xfrm>
                          <a:custGeom>
                            <a:avLst/>
                            <a:gdLst>
                              <a:gd name="T0" fmla="*/ 0 w 190"/>
                              <a:gd name="T1" fmla="*/ 15 h 333"/>
                              <a:gd name="T2" fmla="*/ 65 w 190"/>
                              <a:gd name="T3" fmla="*/ 15 h 333"/>
                              <a:gd name="T4" fmla="*/ 97 w 190"/>
                              <a:gd name="T5" fmla="*/ 15 h 333"/>
                              <a:gd name="T6" fmla="*/ 130 w 190"/>
                              <a:gd name="T7" fmla="*/ 106 h 333"/>
                              <a:gd name="T8" fmla="*/ 130 w 190"/>
                              <a:gd name="T9" fmla="*/ 242 h 333"/>
                              <a:gd name="T10" fmla="*/ 97 w 190"/>
                              <a:gd name="T11" fmla="*/ 287 h 333"/>
                              <a:gd name="T12" fmla="*/ 33 w 190"/>
                              <a:gd name="T13" fmla="*/ 333 h 333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90"/>
                              <a:gd name="T22" fmla="*/ 0 h 333"/>
                              <a:gd name="T23" fmla="*/ 190 w 190"/>
                              <a:gd name="T24" fmla="*/ 333 h 333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90" h="333">
                                <a:moveTo>
                                  <a:pt x="0" y="15"/>
                                </a:moveTo>
                                <a:cubicBezTo>
                                  <a:pt x="34" y="15"/>
                                  <a:pt x="68" y="15"/>
                                  <a:pt x="91" y="15"/>
                                </a:cubicBezTo>
                                <a:cubicBezTo>
                                  <a:pt x="114" y="15"/>
                                  <a:pt x="121" y="0"/>
                                  <a:pt x="136" y="15"/>
                                </a:cubicBezTo>
                                <a:cubicBezTo>
                                  <a:pt x="151" y="30"/>
                                  <a:pt x="174" y="68"/>
                                  <a:pt x="182" y="106"/>
                                </a:cubicBezTo>
                                <a:cubicBezTo>
                                  <a:pt x="190" y="144"/>
                                  <a:pt x="190" y="212"/>
                                  <a:pt x="182" y="242"/>
                                </a:cubicBezTo>
                                <a:cubicBezTo>
                                  <a:pt x="174" y="272"/>
                                  <a:pt x="159" y="272"/>
                                  <a:pt x="136" y="287"/>
                                </a:cubicBezTo>
                                <a:cubicBezTo>
                                  <a:pt x="113" y="302"/>
                                  <a:pt x="79" y="317"/>
                                  <a:pt x="46" y="333"/>
                                </a:cubicBezTo>
                              </a:path>
                            </a:pathLst>
                          </a:cu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 sz="1600">
                              <a:latin typeface="Verdana" pitchFamily="34" charset="0"/>
                              <a:cs typeface="Arial" charset="0"/>
                            </a:endParaRPr>
                          </a:p>
                        </p:txBody>
                      </p:sp>
                      <p:sp>
                        <p:nvSpPr>
                          <p:cNvPr id="51301" name="Freeform 16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20642351" flipV="1">
                            <a:off x="1807" y="2771"/>
                            <a:ext cx="136" cy="333"/>
                          </a:xfrm>
                          <a:custGeom>
                            <a:avLst/>
                            <a:gdLst>
                              <a:gd name="T0" fmla="*/ 0 w 190"/>
                              <a:gd name="T1" fmla="*/ 15 h 333"/>
                              <a:gd name="T2" fmla="*/ 65 w 190"/>
                              <a:gd name="T3" fmla="*/ 15 h 333"/>
                              <a:gd name="T4" fmla="*/ 97 w 190"/>
                              <a:gd name="T5" fmla="*/ 15 h 333"/>
                              <a:gd name="T6" fmla="*/ 130 w 190"/>
                              <a:gd name="T7" fmla="*/ 106 h 333"/>
                              <a:gd name="T8" fmla="*/ 130 w 190"/>
                              <a:gd name="T9" fmla="*/ 242 h 333"/>
                              <a:gd name="T10" fmla="*/ 97 w 190"/>
                              <a:gd name="T11" fmla="*/ 287 h 333"/>
                              <a:gd name="T12" fmla="*/ 33 w 190"/>
                              <a:gd name="T13" fmla="*/ 333 h 333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90"/>
                              <a:gd name="T22" fmla="*/ 0 h 333"/>
                              <a:gd name="T23" fmla="*/ 190 w 190"/>
                              <a:gd name="T24" fmla="*/ 333 h 333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90" h="333">
                                <a:moveTo>
                                  <a:pt x="0" y="15"/>
                                </a:moveTo>
                                <a:cubicBezTo>
                                  <a:pt x="34" y="15"/>
                                  <a:pt x="68" y="15"/>
                                  <a:pt x="91" y="15"/>
                                </a:cubicBezTo>
                                <a:cubicBezTo>
                                  <a:pt x="114" y="15"/>
                                  <a:pt x="121" y="0"/>
                                  <a:pt x="136" y="15"/>
                                </a:cubicBezTo>
                                <a:cubicBezTo>
                                  <a:pt x="151" y="30"/>
                                  <a:pt x="174" y="68"/>
                                  <a:pt x="182" y="106"/>
                                </a:cubicBezTo>
                                <a:cubicBezTo>
                                  <a:pt x="190" y="144"/>
                                  <a:pt x="190" y="212"/>
                                  <a:pt x="182" y="242"/>
                                </a:cubicBezTo>
                                <a:cubicBezTo>
                                  <a:pt x="174" y="272"/>
                                  <a:pt x="159" y="272"/>
                                  <a:pt x="136" y="287"/>
                                </a:cubicBezTo>
                                <a:cubicBezTo>
                                  <a:pt x="113" y="302"/>
                                  <a:pt x="79" y="317"/>
                                  <a:pt x="46" y="333"/>
                                </a:cubicBezTo>
                              </a:path>
                            </a:pathLst>
                          </a:cu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 sz="1600">
                              <a:latin typeface="Verdana" pitchFamily="34" charset="0"/>
                              <a:cs typeface="Arial" charset="0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51294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66" y="3724"/>
                      <a:ext cx="0" cy="272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sp>
            <p:nvSpPr>
              <p:cNvPr id="51210" name="Line 168"/>
              <p:cNvSpPr>
                <a:spLocks noChangeShapeType="1"/>
              </p:cNvSpPr>
              <p:nvPr/>
            </p:nvSpPr>
            <p:spPr bwMode="auto">
              <a:xfrm>
                <a:off x="2508" y="2312"/>
                <a:ext cx="0" cy="9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68" name="Bouton d'action : Précédent 167">
            <a:hlinkClick r:id="" action="ppaction://hlinkshowjump?jump=nextslide" highlightClick="1"/>
          </p:cNvPr>
          <p:cNvSpPr/>
          <p:nvPr/>
        </p:nvSpPr>
        <p:spPr bwMode="auto">
          <a:xfrm>
            <a:off x="409518" y="6094449"/>
            <a:ext cx="876312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9" name="Bouton d'action : Suivant 168">
            <a:hlinkClick r:id="" action="ppaction://hlinkshowjump?jump=previousslide" highlightClick="1"/>
          </p:cNvPr>
          <p:cNvSpPr/>
          <p:nvPr/>
        </p:nvSpPr>
        <p:spPr bwMode="auto">
          <a:xfrm>
            <a:off x="7456527" y="6094449"/>
            <a:ext cx="985851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0A72473-68CD-4DF9-8CD5-3DB047913698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9371D96-E4D9-47F8-AB20-FABF1608C3C0}" type="slidenum">
              <a:rPr lang="fr-FR"/>
              <a:pPr lvl="1">
                <a:defRPr/>
              </a:pPr>
              <a:t>3</a:t>
            </a:fld>
            <a:endParaRPr lang="fr-FR" dirty="0">
              <a:latin typeface="Times New Roman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771019" y="338304"/>
            <a:ext cx="5320093" cy="672258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المقدمــــــة</a:t>
            </a:r>
            <a:endParaRPr lang="fr-FR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Espace réservé du contenu 2"/>
          <p:cNvSpPr>
            <a:spLocks noGrp="1"/>
          </p:cNvSpPr>
          <p:nvPr>
            <p:ph idx="1"/>
          </p:nvPr>
        </p:nvSpPr>
        <p:spPr>
          <a:xfrm>
            <a:off x="190500" y="1712913"/>
            <a:ext cx="8747125" cy="4052887"/>
          </a:xfrm>
        </p:spPr>
        <p:txBody>
          <a:bodyPr/>
          <a:lstStyle/>
          <a:p>
            <a:pPr algn="r" rtl="1" eaLnBrk="1" hangingPunct="1"/>
            <a:r>
              <a:rPr lang="ar-SA" sz="2400" b="1" dirty="0" smtClean="0"/>
              <a:t>إن الطاقة الكهربائية من أكثر أشكال الطاقة استهلاكا في العالم </a:t>
            </a:r>
            <a:r>
              <a:rPr lang="ar-DZ" sz="2400" b="1" dirty="0" smtClean="0"/>
              <a:t>و ذلك لسهولة إنتاجها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توزيعها حيث يتم إنتاجها في محطات توليد ضخمة مثل البخارية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النووية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المائية ...الخ.</a:t>
            </a:r>
            <a:endParaRPr lang="fr-FR" sz="2400" b="1" dirty="0" smtClean="0"/>
          </a:p>
          <a:p>
            <a:pPr algn="r" rtl="1" eaLnBrk="1" hangingPunct="1"/>
            <a:r>
              <a:rPr lang="ar-DZ" sz="2400" b="1" dirty="0" smtClean="0"/>
              <a:t>فالتوتر في البداية يكون منخفض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التيار الكهربائي يكون كبير القيمة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قبل نقله يحول التوتر المنخفض إلى توتر مرتفع </a:t>
            </a:r>
            <a:r>
              <a:rPr lang="ar-SA" sz="2400" b="1" dirty="0" smtClean="0"/>
              <a:t>أ</a:t>
            </a:r>
            <a:r>
              <a:rPr lang="ar-DZ" sz="2400" b="1" dirty="0" smtClean="0"/>
              <a:t>و</a:t>
            </a:r>
            <a:r>
              <a:rPr lang="ar-SA" sz="2400" b="1" dirty="0" smtClean="0"/>
              <a:t>العكس </a:t>
            </a:r>
            <a:r>
              <a:rPr lang="ar-SA" sz="2400" b="1" dirty="0" err="1" smtClean="0"/>
              <a:t>و</a:t>
            </a:r>
            <a:r>
              <a:rPr lang="ar-DZ" sz="2400" b="1" dirty="0" smtClean="0"/>
              <a:t> ذلك بمحولات رافعة </a:t>
            </a:r>
            <a:r>
              <a:rPr lang="ar-SA" sz="2400" b="1" dirty="0" smtClean="0"/>
              <a:t>أو خافضة </a:t>
            </a:r>
            <a:r>
              <a:rPr lang="ar-DZ" sz="2400" b="1" dirty="0" smtClean="0"/>
              <a:t>وفي بحثنا هذا قمنا بدراسة مراكز التحويل من التوترات المتوسطة</a:t>
            </a:r>
            <a:r>
              <a:rPr lang="en-US" sz="2400" b="1" dirty="0" smtClean="0"/>
              <a:t> (MT)</a:t>
            </a:r>
            <a:r>
              <a:rPr lang="ar-DZ" sz="2400" b="1" dirty="0" smtClean="0"/>
              <a:t>30</a:t>
            </a:r>
            <a:r>
              <a:rPr lang="fr-FR" sz="2400" b="1" dirty="0" err="1" smtClean="0"/>
              <a:t>kv</a:t>
            </a:r>
            <a:r>
              <a:rPr lang="ar-DZ" sz="2400" b="1" dirty="0" smtClean="0"/>
              <a:t> إلى التوترات المنخفضة (</a:t>
            </a:r>
            <a:r>
              <a:rPr lang="fr-FR" sz="2400" b="1" dirty="0" smtClean="0"/>
              <a:t>BT</a:t>
            </a:r>
            <a:r>
              <a:rPr lang="ar-DZ" sz="2400" b="1" dirty="0" smtClean="0"/>
              <a:t>)380</a:t>
            </a:r>
            <a:r>
              <a:rPr lang="fr-FR" sz="2400" b="1" dirty="0" smtClean="0"/>
              <a:t>v</a:t>
            </a:r>
            <a:r>
              <a:rPr lang="ar-DZ" sz="2400" b="1" dirty="0" smtClean="0"/>
              <a:t>.</a:t>
            </a:r>
            <a:endParaRPr lang="fr-FR" sz="2400" b="1" dirty="0" smtClean="0"/>
          </a:p>
          <a:p>
            <a:pPr algn="r" rtl="1" eaLnBrk="1" hangingPunct="1"/>
            <a:r>
              <a:rPr lang="ar-DZ" sz="2400" b="1" dirty="0" smtClean="0"/>
              <a:t>ونظراً للاستعمال الواسع للمحولات الكهربائية  وخلايا </a:t>
            </a:r>
            <a:r>
              <a:rPr lang="fr-FR" sz="2400" b="1" dirty="0" smtClean="0"/>
              <a:t>SM6-36</a:t>
            </a:r>
            <a:r>
              <a:rPr lang="ar-DZ" sz="2400" b="1" dirty="0" smtClean="0"/>
              <a:t> في مراكز التحويل العمومية قمنا بدراستها وهي تنقسم إلى </a:t>
            </a:r>
            <a:r>
              <a:rPr lang="ar-SA" sz="2400" b="1" dirty="0" smtClean="0"/>
              <a:t>خمسة </a:t>
            </a:r>
            <a:r>
              <a:rPr lang="ar-DZ" sz="2400" b="1" dirty="0" smtClean="0"/>
              <a:t>فصول :</a:t>
            </a:r>
            <a:endParaRPr lang="fr-FR" sz="2400" b="1" dirty="0" smtClean="0"/>
          </a:p>
        </p:txBody>
      </p:sp>
      <p:sp>
        <p:nvSpPr>
          <p:cNvPr id="6" name="Bouton d'action : Précédent 5">
            <a:hlinkClick r:id="" action="ppaction://hlinkshowjump?jump=nextslide" highlightClick="1"/>
          </p:cNvPr>
          <p:cNvSpPr/>
          <p:nvPr/>
        </p:nvSpPr>
        <p:spPr bwMode="auto">
          <a:xfrm>
            <a:off x="263466" y="5765832"/>
            <a:ext cx="1095390" cy="547695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Bouton d'action : Suivant 6">
            <a:hlinkClick r:id="" action="ppaction://hlinkshowjump?jump=previousslide" highlightClick="1"/>
          </p:cNvPr>
          <p:cNvSpPr/>
          <p:nvPr/>
        </p:nvSpPr>
        <p:spPr bwMode="auto">
          <a:xfrm>
            <a:off x="7639092" y="5765832"/>
            <a:ext cx="1241442" cy="51118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E2916DE-8238-4949-B686-47F22C5629D2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86F0CF7-A965-4915-A291-786752043C41}" type="slidenum">
              <a:rPr lang="fr-FR"/>
              <a:pPr lvl="1">
                <a:defRPr/>
              </a:pPr>
              <a:t>30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66753" y="2206752"/>
            <a:ext cx="6650784" cy="2062047"/>
          </a:xfr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ar-SA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الفصل الرابع :</a:t>
            </a:r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4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حمــاية </a:t>
            </a:r>
            <a:r>
              <a:rPr lang="ar-DZ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في مراكز التحويل</a:t>
            </a:r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dirty="0">
              <a:ln>
                <a:solidFill>
                  <a:sysClr val="windowText" lastClr="000000"/>
                </a:solidFill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 bwMode="auto">
          <a:xfrm>
            <a:off x="3513123" y="5802345"/>
            <a:ext cx="1898676" cy="58420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الفصل الثالث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8" name="Bouton d'action : Précédent 7">
            <a:hlinkClick r:id="" action="ppaction://hlinkshowjump?jump=nextslide" highlightClick="1"/>
          </p:cNvPr>
          <p:cNvSpPr/>
          <p:nvPr/>
        </p:nvSpPr>
        <p:spPr bwMode="auto">
          <a:xfrm>
            <a:off x="409518" y="5875371"/>
            <a:ext cx="803286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7511D2-8558-4AAF-A9BF-82ED66166C74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70330A1-55D9-4A1A-BB9C-0CBB272B583C}" type="slidenum">
              <a:rPr lang="fr-FR"/>
              <a:pPr lvl="1">
                <a:defRPr/>
              </a:pPr>
              <a:t>31</a:t>
            </a:fld>
            <a:endParaRPr lang="fr-FR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7359" y="0"/>
            <a:ext cx="304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-SA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الحماية من الأخطاء الداخلية:</a:t>
            </a:r>
            <a:endParaRPr lang="fr-FR" sz="2400" b="1" dirty="0">
              <a:ln>
                <a:solidFill>
                  <a:srgbClr val="C00000"/>
                </a:solidFill>
              </a:ln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9831" y="471447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-DZ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مرحل </a:t>
            </a:r>
            <a:r>
              <a:rPr lang="ar-DZ" sz="2400" b="1" dirty="0" err="1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بوكولز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 (</a:t>
            </a:r>
            <a:r>
              <a:rPr lang="fr-FR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Relay </a:t>
            </a:r>
            <a:r>
              <a:rPr lang="fr-FR" sz="2400" b="1" dirty="0" err="1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Bocholz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) :</a:t>
            </a:r>
            <a:endParaRPr lang="fr-FR" sz="2400" b="1" dirty="0">
              <a:ln>
                <a:solidFill>
                  <a:srgbClr val="C00000"/>
                </a:solidFill>
              </a:ln>
              <a:cs typeface="Times New Roman" pitchFamily="18" charset="0"/>
            </a:endParaRPr>
          </a:p>
        </p:txBody>
      </p:sp>
      <p:pic>
        <p:nvPicPr>
          <p:cNvPr id="8" name="Image 57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492" y="946117"/>
            <a:ext cx="8471016" cy="4454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446031" y="5911884"/>
            <a:ext cx="803286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Bouton d'action : Suivant 9">
            <a:hlinkClick r:id="" action="ppaction://hlinkshowjump?jump=previousslide" highlightClick="1"/>
          </p:cNvPr>
          <p:cNvSpPr/>
          <p:nvPr/>
        </p:nvSpPr>
        <p:spPr bwMode="auto">
          <a:xfrm>
            <a:off x="7383501" y="5948397"/>
            <a:ext cx="1058877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29647D-3802-4A5B-8B1A-C1DE4E366460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215DDA7-2DDA-426B-B033-D227CC718673}" type="slidenum">
              <a:rPr lang="fr-FR"/>
              <a:pPr lvl="1">
                <a:defRPr/>
              </a:pPr>
              <a:t>32</a:t>
            </a:fld>
            <a:endParaRPr lang="fr-FR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2319" y="179343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DZ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الحماية التفاضلية :</a:t>
            </a:r>
            <a:endParaRPr lang="fr-FR" sz="2400" dirty="0">
              <a:ln>
                <a:solidFill>
                  <a:srgbClr val="C00000"/>
                </a:solidFill>
              </a:ln>
              <a:cs typeface="Times New Roman" pitchFamily="18" charset="0"/>
            </a:endParaRPr>
          </a:p>
        </p:txBody>
      </p:sp>
      <p:pic>
        <p:nvPicPr>
          <p:cNvPr id="7" name="Image 58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946151"/>
            <a:ext cx="8361363" cy="430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Bouton d'action : Précédent 7">
            <a:hlinkClick r:id="" action="ppaction://hlinkshowjump?jump=nextslide" highlightClick="1"/>
          </p:cNvPr>
          <p:cNvSpPr/>
          <p:nvPr/>
        </p:nvSpPr>
        <p:spPr bwMode="auto">
          <a:xfrm>
            <a:off x="555570" y="5765832"/>
            <a:ext cx="949338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Bouton d'action : Suivant 8">
            <a:hlinkClick r:id="" action="ppaction://hlinkshowjump?jump=previousslide" highlightClick="1"/>
          </p:cNvPr>
          <p:cNvSpPr/>
          <p:nvPr/>
        </p:nvSpPr>
        <p:spPr bwMode="auto">
          <a:xfrm>
            <a:off x="7529553" y="5948397"/>
            <a:ext cx="949338" cy="36513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FE4E96D-40DA-427B-8674-054AC4B5C958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E006F3B-ED89-48DA-B9F8-46AA29EF9050}" type="slidenum">
              <a:rPr lang="fr-FR"/>
              <a:pPr lvl="1">
                <a:defRPr/>
              </a:pPr>
              <a:t>33</a:t>
            </a:fld>
            <a:endParaRPr lang="fr-FR">
              <a:latin typeface="+mn-lt"/>
            </a:endParaRPr>
          </a:p>
        </p:txBody>
      </p:sp>
      <p:sp>
        <p:nvSpPr>
          <p:cNvPr id="6" name="Titre 14"/>
          <p:cNvSpPr>
            <a:spLocks noGrp="1"/>
          </p:cNvSpPr>
          <p:nvPr>
            <p:ph type="title"/>
          </p:nvPr>
        </p:nvSpPr>
        <p:spPr>
          <a:xfrm>
            <a:off x="1358856" y="215856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ar-SA" sz="24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DZ" sz="24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الحماية في سلسلة </a:t>
            </a:r>
            <a:r>
              <a:rPr lang="fr-FR" sz="24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SM6-36</a:t>
            </a:r>
            <a:r>
              <a:rPr lang="ar-SA" sz="24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fr-FR" sz="24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12804" y="727038"/>
            <a:ext cx="7574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r>
              <a:rPr lang="fr-FR" sz="24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ar-SA" sz="24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جهاز كشف الأخطاء  </a:t>
            </a:r>
            <a:r>
              <a:rPr lang="ar-SA" sz="24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détecteurs de défaut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lang="ar-DZ" sz="2400" dirty="0">
              <a:ln>
                <a:solidFill>
                  <a:srgbClr val="C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186" y="1311276"/>
            <a:ext cx="7302551" cy="39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409518" y="5948397"/>
            <a:ext cx="803286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Bouton d'action : Suivant 9">
            <a:hlinkClick r:id="" action="ppaction://hlinkshowjump?jump=previousslide" highlightClick="1"/>
          </p:cNvPr>
          <p:cNvSpPr/>
          <p:nvPr/>
        </p:nvSpPr>
        <p:spPr bwMode="auto">
          <a:xfrm>
            <a:off x="7712118" y="5911884"/>
            <a:ext cx="876312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879627-B6BE-42DC-AF94-5312A1D87562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0E99083-DCBA-4AF4-8C30-026A966C442E}" type="slidenum">
              <a:rPr lang="fr-FR"/>
              <a:pPr lvl="1">
                <a:defRPr/>
              </a:pPr>
              <a:t>34</a:t>
            </a:fld>
            <a:endParaRPr lang="fr-FR">
              <a:latin typeface="+mn-lt"/>
            </a:endParaRPr>
          </a:p>
        </p:txBody>
      </p:sp>
      <p:pic>
        <p:nvPicPr>
          <p:cNvPr id="6" name="Imag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325439"/>
            <a:ext cx="8489950" cy="5294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Bouton d'action : Précédent 6">
            <a:hlinkClick r:id="" action="ppaction://hlinkshowjump?jump=nextslide" highlightClick="1"/>
          </p:cNvPr>
          <p:cNvSpPr/>
          <p:nvPr/>
        </p:nvSpPr>
        <p:spPr bwMode="auto">
          <a:xfrm>
            <a:off x="482544" y="5948397"/>
            <a:ext cx="949338" cy="401643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Bouton d'action : Suivant 7">
            <a:hlinkClick r:id="" action="ppaction://hlinkshowjump?jump=previousslide" highlightClick="1"/>
          </p:cNvPr>
          <p:cNvSpPr/>
          <p:nvPr/>
        </p:nvSpPr>
        <p:spPr bwMode="auto">
          <a:xfrm>
            <a:off x="7529553" y="6057936"/>
            <a:ext cx="985851" cy="401643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F822439-2936-429F-A635-8DD5EFCC17A5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97ABB18-1F90-4057-BAF0-F00142F1A29C}" type="slidenum">
              <a:rPr lang="fr-FR"/>
              <a:pPr lvl="1">
                <a:defRPr/>
              </a:pPr>
              <a:t>35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76338" y="2516188"/>
            <a:ext cx="6437312" cy="1789112"/>
          </a:xfrm>
          <a:solidFill>
            <a:schemeClr val="bg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 eaLnBrk="1" hangingPunct="1">
              <a:defRPr/>
            </a:pPr>
            <a:r>
              <a:rPr lang="ar-SA" sz="6000" dirty="0" smtClean="0">
                <a:solidFill>
                  <a:schemeClr val="bg2"/>
                </a:solidFill>
                <a:latin typeface="Times New Roman" pitchFamily="18" charset="0"/>
                <a:cs typeface="+mn-cs"/>
              </a:rPr>
              <a:t>الفصل الخامس :</a:t>
            </a:r>
            <a:r>
              <a:rPr lang="ar-SA" dirty="0" smtClean="0">
                <a:solidFill>
                  <a:schemeClr val="bg2"/>
                </a:solidFill>
                <a:cs typeface="+mn-cs"/>
              </a:rPr>
              <a:t/>
            </a:r>
            <a:br>
              <a:rPr lang="ar-SA" dirty="0" smtClean="0">
                <a:solidFill>
                  <a:schemeClr val="bg2"/>
                </a:solidFill>
                <a:cs typeface="+mn-cs"/>
              </a:rPr>
            </a:br>
            <a:r>
              <a:rPr lang="ar-SA" sz="4800" dirty="0" smtClean="0">
                <a:solidFill>
                  <a:schemeClr val="bg2"/>
                </a:solidFill>
                <a:latin typeface="Times New Roman" pitchFamily="18" charset="0"/>
                <a:cs typeface="+mn-cs"/>
              </a:rPr>
              <a:t>الصحة والسلامة المهنية</a:t>
            </a:r>
            <a:endParaRPr lang="fr-FR" sz="4800" dirty="0">
              <a:solidFill>
                <a:schemeClr val="bg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 bwMode="auto">
          <a:xfrm>
            <a:off x="3513123" y="5802345"/>
            <a:ext cx="2117754" cy="620721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الفصل الرابع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8" name="Bouton d'action : Précédent 7">
            <a:hlinkClick r:id="" action="ppaction://hlinkshowjump?jump=nextslide" highlightClick="1"/>
          </p:cNvPr>
          <p:cNvSpPr/>
          <p:nvPr/>
        </p:nvSpPr>
        <p:spPr bwMode="auto">
          <a:xfrm>
            <a:off x="409518" y="5948397"/>
            <a:ext cx="985851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79ED93-BD54-454B-9126-09D5BBDC5208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7221C78-DC34-4515-8769-A90029557F06}" type="slidenum">
              <a:rPr lang="fr-FR"/>
              <a:pPr lvl="1">
                <a:defRPr/>
              </a:pPr>
              <a:t>36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04908" y="215856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الصحة والسلامة المهنية :</a:t>
            </a:r>
            <a:endParaRPr lang="fr-FR" sz="2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4565" y="727038"/>
            <a:ext cx="3950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4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-1- مفهوم الصحة والسلامة المهنية:</a:t>
            </a:r>
            <a:endParaRPr lang="fr-FR" sz="2400" b="1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482600" y="1420813"/>
            <a:ext cx="8251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000" b="1">
                <a:cs typeface="Times New Roman" charset="0"/>
              </a:rPr>
              <a:t>ذلك العلم الذي يهدف لحماية عناصر الإنتاج الثلاثة وهي القوى العاملة، الآلات، ( الماكينات، العدد)، المواد الأولية والمصنعة وكذلك البيئة".</a:t>
            </a:r>
            <a:endParaRPr lang="fr-FR" sz="2000" b="1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089116" y="2844792"/>
            <a:ext cx="682793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fr-FR" sz="24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</a:rPr>
              <a:t>II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</a:rPr>
              <a:t>-1-المعدات 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</a:rPr>
              <a:t>الخاصة بمراكز لتحويل:</a:t>
            </a:r>
            <a:r>
              <a:rPr lang="fr-FR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</a:rPr>
              <a:t/>
            </a:r>
            <a:br>
              <a:rPr lang="fr-FR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</a:rPr>
            </a:br>
            <a:endParaRPr lang="fr-FR" sz="4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10" name="Espace réservé du contenu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22675" y="2881313"/>
            <a:ext cx="2487613" cy="2300311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8572" y="2990844"/>
            <a:ext cx="2779713" cy="2154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2443164"/>
            <a:ext cx="3267075" cy="277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2089116" y="2078019"/>
            <a:ext cx="671839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774700" rtl="1">
              <a:defRPr/>
            </a:pPr>
            <a:r>
              <a:rPr lang="fr-FR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II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- اختيار معدات ووسائل الوقاية:</a:t>
            </a:r>
            <a:r>
              <a:rPr lang="fr-FR" sz="2600" b="1" kern="0" dirty="0">
                <a:latin typeface="+mj-lt"/>
                <a:ea typeface="+mj-ea"/>
              </a:rPr>
              <a:t/>
            </a:r>
            <a:br>
              <a:rPr lang="fr-FR" sz="2600" b="1" kern="0" dirty="0">
                <a:latin typeface="+mj-lt"/>
                <a:ea typeface="+mj-ea"/>
              </a:rPr>
            </a:br>
            <a:endParaRPr lang="fr-FR" sz="2600" b="1" kern="0" dirty="0">
              <a:latin typeface="+mj-lt"/>
              <a:ea typeface="+mj-e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324624" y="5181624"/>
            <a:ext cx="2592423" cy="58420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b="1" dirty="0" smtClean="0">
                <a:solidFill>
                  <a:srgbClr val="C00000"/>
                </a:solidFill>
              </a:rPr>
              <a:t>Gants isolants </a:t>
            </a:r>
            <a:r>
              <a:rPr lang="fr-FR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  (</a:t>
            </a:r>
            <a:r>
              <a:rPr lang="fr-FR" b="1" dirty="0" smtClean="0">
                <a:solidFill>
                  <a:srgbClr val="C00000"/>
                </a:solidFill>
              </a:rPr>
              <a:t>26 500 V max)</a:t>
            </a:r>
            <a:endParaRPr lang="fr-FR" b="1" dirty="0" smtClean="0">
              <a:solidFill>
                <a:srgbClr val="C00000"/>
              </a:solidFill>
              <a:ea typeface="Times New Roman"/>
              <a:cs typeface="Times New Roman" pitchFamily="18" charset="0"/>
            </a:endParaRPr>
          </a:p>
          <a:p>
            <a:pPr>
              <a:defRPr/>
            </a:pPr>
            <a:endParaRPr lang="fr-FR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fr-FR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768714" y="5291163"/>
            <a:ext cx="2377440" cy="40233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b="1" dirty="0" smtClean="0">
                <a:solidFill>
                  <a:srgbClr val="C00000"/>
                </a:solidFill>
              </a:rPr>
              <a:t>Coffret</a:t>
            </a:r>
            <a:endParaRPr lang="fr-FR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63466" y="5254650"/>
            <a:ext cx="3322683" cy="41452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C00000"/>
                </a:solidFill>
              </a:rPr>
              <a:t>Tabouret isolant (24 000 V max)</a:t>
            </a:r>
            <a:endParaRPr lang="fr-FR" b="1" dirty="0" smtClean="0">
              <a:solidFill>
                <a:srgbClr val="C00000"/>
              </a:solidFill>
              <a:ea typeface="Times New Roman"/>
              <a:cs typeface="Times New Roman" pitchFamily="18" charset="0"/>
            </a:endParaRPr>
          </a:p>
          <a:p>
            <a:pPr rtl="1">
              <a:lnSpc>
                <a:spcPct val="115000"/>
              </a:lnSpc>
              <a:spcAft>
                <a:spcPts val="0"/>
              </a:spcAft>
            </a:pPr>
            <a:endParaRPr lang="fr-FR" b="1" dirty="0">
              <a:solidFill>
                <a:srgbClr val="C00000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17" name="Bouton d'action : Précédent 16">
            <a:hlinkClick r:id="" action="ppaction://hlinkshowjump?jump=nextslide" highlightClick="1"/>
          </p:cNvPr>
          <p:cNvSpPr/>
          <p:nvPr/>
        </p:nvSpPr>
        <p:spPr bwMode="auto">
          <a:xfrm>
            <a:off x="336492" y="5984910"/>
            <a:ext cx="949338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Bouton d'action : Suivant 17">
            <a:hlinkClick r:id="" action="ppaction://hlinkshowjump?jump=previousslide" highlightClick="1"/>
          </p:cNvPr>
          <p:cNvSpPr/>
          <p:nvPr/>
        </p:nvSpPr>
        <p:spPr bwMode="auto">
          <a:xfrm>
            <a:off x="7383501" y="6057936"/>
            <a:ext cx="985851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7239000" y="6477000"/>
            <a:ext cx="1905000" cy="381000"/>
          </a:xfrm>
        </p:spPr>
        <p:txBody>
          <a:bodyPr/>
          <a:lstStyle/>
          <a:p>
            <a:pPr>
              <a:defRPr/>
            </a:pPr>
            <a:fld id="{AFCEB229-FAB9-4BAA-B876-06CAA3F3327D}" type="datetime1">
              <a:rPr lang="fr-FR">
                <a:latin typeface="+mn-lt"/>
              </a:rPr>
              <a:pPr>
                <a:defRPr/>
              </a:pPr>
              <a:t>15/07/2012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223125" y="6183313"/>
            <a:ext cx="1905000" cy="381000"/>
          </a:xfrm>
        </p:spPr>
        <p:txBody>
          <a:bodyPr/>
          <a:lstStyle/>
          <a:p>
            <a:pPr lvl="1">
              <a:defRPr/>
            </a:pPr>
            <a:fld id="{591A845F-7729-4BD6-AF4B-E21C81CE7E22}" type="slidenum">
              <a:rPr lang="fr-FR">
                <a:latin typeface="+mn-lt"/>
              </a:rPr>
              <a:pPr lvl="1">
                <a:defRPr/>
              </a:pPr>
              <a:t>37</a:t>
            </a:fld>
            <a:endParaRPr lang="fr-FR" dirty="0">
              <a:latin typeface="+mn-lt"/>
            </a:endParaRPr>
          </a:p>
        </p:txBody>
      </p:sp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7738" y="179389"/>
            <a:ext cx="1389062" cy="4527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5026" y="398421"/>
            <a:ext cx="963613" cy="4746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1019" y="690524"/>
            <a:ext cx="1023937" cy="4454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654050"/>
            <a:ext cx="2519363" cy="3297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 bwMode="auto">
          <a:xfrm>
            <a:off x="6507189" y="4779981"/>
            <a:ext cx="2351293" cy="80328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C00000"/>
                </a:solidFill>
              </a:rPr>
              <a:t>Perche de sauvetage</a:t>
            </a: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C00000"/>
                </a:solidFill>
              </a:rPr>
              <a:t>(45 000 V max)</a:t>
            </a:r>
            <a:endParaRPr lang="fr-FR" b="1" dirty="0" smtClean="0">
              <a:solidFill>
                <a:srgbClr val="C00000"/>
              </a:solidFill>
              <a:ea typeface="Times New Roman"/>
              <a:cs typeface="Times New Roman" pitchFamily="18" charset="0"/>
            </a:endParaRP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endParaRPr lang="fr-FR" b="1" dirty="0">
              <a:solidFill>
                <a:srgbClr val="C00000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11" name="Bouton d'action : Suivant 10">
            <a:hlinkClick r:id="" action="ppaction://hlinkshowjump?jump=previousslide" highlightClick="1"/>
          </p:cNvPr>
          <p:cNvSpPr/>
          <p:nvPr/>
        </p:nvSpPr>
        <p:spPr bwMode="auto">
          <a:xfrm>
            <a:off x="7675605" y="5948397"/>
            <a:ext cx="839799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Bouton d'action : Précédent 11">
            <a:hlinkClick r:id="" action="ppaction://hlinkshowjump?jump=nextslide" highlightClick="1"/>
          </p:cNvPr>
          <p:cNvSpPr/>
          <p:nvPr/>
        </p:nvSpPr>
        <p:spPr bwMode="auto">
          <a:xfrm>
            <a:off x="701622" y="5911884"/>
            <a:ext cx="1058877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490AED-8E96-4C72-99B1-CF34F268AE03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1FEFCF3-AAEA-49DF-8288-C379E1B31B9D}" type="slidenum">
              <a:rPr lang="fr-FR"/>
              <a:pPr lvl="1">
                <a:defRPr/>
              </a:pPr>
              <a:t>38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30239" y="288882"/>
            <a:ext cx="7351712" cy="423862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sz="48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الخـــــــــــــاتمة</a:t>
            </a:r>
            <a:endParaRPr lang="fr-FR" sz="48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Espace réservé du contenu 2"/>
          <p:cNvSpPr>
            <a:spLocks noGrp="1"/>
          </p:cNvSpPr>
          <p:nvPr>
            <p:ph idx="1"/>
          </p:nvPr>
        </p:nvSpPr>
        <p:spPr>
          <a:xfrm>
            <a:off x="190440" y="1566837"/>
            <a:ext cx="8653463" cy="2800357"/>
          </a:xfrm>
        </p:spPr>
        <p:txBody>
          <a:bodyPr/>
          <a:lstStyle/>
          <a:p>
            <a:pPr algn="ctr" rtl="1" eaLnBrk="1" hangingPunct="1"/>
            <a:r>
              <a:rPr lang="ar-DZ" b="1" dirty="0" smtClean="0"/>
              <a:t>وفي الأخير</a:t>
            </a:r>
            <a:r>
              <a:rPr lang="fr-FR" b="1" dirty="0" smtClean="0"/>
              <a:t> </a:t>
            </a:r>
            <a:r>
              <a:rPr lang="ar-DZ" b="1" dirty="0" smtClean="0"/>
              <a:t>يمكن اعتبار مراكز التحويل التي تحتوي على الخلايا المتجانسة سلسلة نموذجية لمواكبة التطور التكنولوجي </a:t>
            </a:r>
            <a:r>
              <a:rPr lang="ar-DZ" b="1" dirty="0" err="1" smtClean="0"/>
              <a:t>و</a:t>
            </a:r>
            <a:r>
              <a:rPr lang="ar-DZ" b="1" dirty="0" smtClean="0"/>
              <a:t> التخلي عن التجهيزات التقليدية.</a:t>
            </a:r>
            <a:endParaRPr lang="fr-FR" b="1" dirty="0" smtClean="0"/>
          </a:p>
          <a:p>
            <a:pPr algn="ctr" eaLnBrk="1" hangingPunct="1"/>
            <a:endParaRPr lang="fr-FR" b="1" dirty="0" smtClean="0"/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 bwMode="auto">
          <a:xfrm>
            <a:off x="3987792" y="5802345"/>
            <a:ext cx="2154267" cy="547695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الصفحة الابتدائية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8" name="Bouton d'action : Précédent 7">
            <a:hlinkClick r:id="" action="ppaction://hlinkshowjump?jump=nextslide" highlightClick="1"/>
          </p:cNvPr>
          <p:cNvSpPr/>
          <p:nvPr/>
        </p:nvSpPr>
        <p:spPr bwMode="auto">
          <a:xfrm>
            <a:off x="263466" y="6021423"/>
            <a:ext cx="949338" cy="620721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0A68CD1-9410-4AD2-8C68-8E2EB736264D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A594A71-99E6-4B17-ACB9-29934A2B72D1}" type="slidenum">
              <a:rPr lang="fr-FR"/>
              <a:pPr lvl="1">
                <a:defRPr/>
              </a:pPr>
              <a:t>39</a:t>
            </a:fld>
            <a:endParaRPr lang="fr-FR">
              <a:latin typeface="+mn-lt"/>
            </a:endParaRPr>
          </a:p>
        </p:txBody>
      </p:sp>
      <p:pic>
        <p:nvPicPr>
          <p:cNvPr id="61444" name="Picture 15" descr="goldmedal_daylilie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45" name="WordArt 16"/>
          <p:cNvSpPr>
            <a:spLocks noChangeArrowheads="1" noChangeShapeType="1" noTextEdit="1"/>
          </p:cNvSpPr>
          <p:nvPr/>
        </p:nvSpPr>
        <p:spPr bwMode="auto">
          <a:xfrm>
            <a:off x="263525" y="1785938"/>
            <a:ext cx="8424863" cy="2452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ar-DZ" sz="60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cs"/>
                <a:ea typeface="+mn-cs"/>
              </a:rPr>
              <a:t>شكرا على حسن المتابعة والإصغاء</a:t>
            </a:r>
            <a:endParaRPr lang="fr-FR" sz="6000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n-cs"/>
              <a:ea typeface="+mn-cs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32B3F5C-A0B7-477E-9E79-9212A3AFEECF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2AFCFDD-8A2E-41AA-B9D5-804908768096}" type="slidenum">
              <a:rPr lang="fr-FR"/>
              <a:pPr lvl="1">
                <a:defRPr/>
              </a:pPr>
              <a:t>4</a:t>
            </a:fld>
            <a:endParaRPr lang="fr-FR">
              <a:latin typeface="Times New Roman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504908" y="727038"/>
            <a:ext cx="6373368" cy="507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defTabSz="762000" rtl="1">
              <a:tabLst>
                <a:tab pos="4762500" algn="l"/>
              </a:tabLst>
              <a:defRPr/>
            </a:pPr>
            <a:endParaRPr lang="ar-SA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  <a:p>
            <a:pPr algn="r" defTabSz="762000" rtl="1">
              <a:tabLst>
                <a:tab pos="4762500" algn="l"/>
              </a:tabLst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الفصل الأول : عموميات حول المحولات  الكهربائية    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     </a:t>
            </a:r>
            <a:r>
              <a:rPr lang="ar-DZ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    </a:t>
            </a:r>
            <a:endParaRPr lang="fr-FR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  <a:p>
            <a:pPr algn="r" defTabSz="762000">
              <a:tabLst>
                <a:tab pos="4762500" algn="l"/>
              </a:tabLst>
              <a:defRPr/>
            </a:pPr>
            <a:endParaRPr lang="en-GB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541421" y="2260584"/>
            <a:ext cx="6397752" cy="47466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defTabSz="762000" rtl="1">
              <a:tabLst>
                <a:tab pos="4762500" algn="l"/>
              </a:tabLst>
              <a:defRPr/>
            </a:pPr>
            <a:endParaRPr lang="ar-SA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  <a:p>
            <a:pPr algn="r" defTabSz="762000" rtl="1">
              <a:tabLst>
                <a:tab pos="4762500" algn="l"/>
              </a:tabLst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الفصل الثالث :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 ربط </a:t>
            </a:r>
            <a:r>
              <a:rPr lang="ar-SA" sz="2000" b="1" dirty="0" err="1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و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 تركيب الخلايا والمحول في مراكز التحويل</a:t>
            </a:r>
            <a:endParaRPr lang="fr-FR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  <a:p>
            <a:pPr algn="r" defTabSz="762000">
              <a:tabLst>
                <a:tab pos="4762500" algn="l"/>
              </a:tabLst>
              <a:defRPr/>
            </a:pPr>
            <a:endParaRPr lang="en-GB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541421" y="1493811"/>
            <a:ext cx="6383972" cy="46831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defTabSz="762000" rtl="1">
              <a:tabLst>
                <a:tab pos="4762500" algn="l"/>
              </a:tabLst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الفصل الثاني : خلايا السلسلة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SM6-36</a:t>
            </a:r>
            <a:endParaRPr lang="en-GB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577934" y="3684591"/>
            <a:ext cx="6411531" cy="47466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defTabSz="762000" rtl="1">
              <a:tabLst>
                <a:tab pos="4762500" algn="l"/>
              </a:tabLst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الفصل الخامس : 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الصحة والســلامة المهنية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577934" y="3027357"/>
            <a:ext cx="6385560" cy="46831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defTabSz="762000" rtl="1">
              <a:tabLst>
                <a:tab pos="4762500" algn="l"/>
              </a:tabLst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الفصل الرابع : الحماية في مراكز التحويل</a:t>
            </a:r>
            <a:endParaRPr lang="en-GB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84187" y="4414851"/>
            <a:ext cx="7602579" cy="109728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</a:rPr>
              <a:t>فماذا نعني بمراكز التحويل وما الهدف منها؟  </a:t>
            </a:r>
            <a:r>
              <a:rPr lang="ar-DZ" sz="2000" b="1" dirty="0" err="1">
                <a:ln>
                  <a:solidFill>
                    <a:srgbClr val="FF0000"/>
                  </a:solidFill>
                </a:ln>
              </a:rPr>
              <a:t>ماهي</a:t>
            </a:r>
            <a:r>
              <a:rPr lang="ar-SA" sz="2000" b="1" dirty="0">
                <a:ln>
                  <a:solidFill>
                    <a:srgbClr val="FF0000"/>
                  </a:solidFill>
                </a:ln>
              </a:rPr>
              <a:t> مميزات</a:t>
            </a:r>
            <a:r>
              <a:rPr lang="ar-DZ" sz="2000" b="1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ar-SA" sz="2000" b="1" dirty="0">
                <a:ln>
                  <a:solidFill>
                    <a:srgbClr val="FF0000"/>
                  </a:solidFill>
                </a:ln>
              </a:rPr>
              <a:t>المكونات </a:t>
            </a:r>
            <a:r>
              <a:rPr lang="ar-DZ" sz="2000" b="1" dirty="0">
                <a:ln>
                  <a:solidFill>
                    <a:srgbClr val="FF0000"/>
                  </a:solidFill>
                </a:ln>
              </a:rPr>
              <a:t>المستخدمة داخلها ؟  و </a:t>
            </a:r>
            <a:r>
              <a:rPr lang="ar-DZ" sz="2000" b="1" dirty="0" err="1">
                <a:ln>
                  <a:solidFill>
                    <a:srgbClr val="FF0000"/>
                  </a:solidFill>
                </a:ln>
              </a:rPr>
              <a:t>ماهي</a:t>
            </a:r>
            <a:r>
              <a:rPr lang="ar-DZ" sz="2000" b="1" dirty="0">
                <a:ln>
                  <a:solidFill>
                    <a:srgbClr val="FF0000"/>
                  </a:solidFill>
                </a:ln>
              </a:rPr>
              <a:t> طرق الحماية التي توفرها؟.</a:t>
            </a:r>
            <a:endParaRPr lang="fr-FR" sz="20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Bouton d'action : Précédent 9">
            <a:hlinkClick r:id="" action="ppaction://hlinkshowjump?jump=nextslide" highlightClick="1"/>
          </p:cNvPr>
          <p:cNvSpPr/>
          <p:nvPr/>
        </p:nvSpPr>
        <p:spPr bwMode="auto">
          <a:xfrm>
            <a:off x="482544" y="5765832"/>
            <a:ext cx="1022364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Bouton d'action : Suivant 10">
            <a:hlinkClick r:id="" action="ppaction://hlinkshowjump?jump=previousslide" highlightClick="1"/>
          </p:cNvPr>
          <p:cNvSpPr/>
          <p:nvPr/>
        </p:nvSpPr>
        <p:spPr bwMode="auto">
          <a:xfrm>
            <a:off x="7566066" y="5838858"/>
            <a:ext cx="1204929" cy="584208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957263" y="2187575"/>
            <a:ext cx="7205662" cy="1784350"/>
          </a:xfrm>
          <a:solidFill>
            <a:schemeClr val="bg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ar-SA" sz="6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الفصل الأول :</a:t>
            </a:r>
            <a:br>
              <a:rPr lang="ar-SA" sz="6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عموميات حول المحولات الكهربائية</a:t>
            </a:r>
            <a:endParaRPr lang="fr-FR" sz="4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1001D8E-07EA-4D34-8E52-B3FB511BC371}" type="slidenum">
              <a:rPr lang="fr-FR"/>
              <a:pPr lvl="1">
                <a:defRPr/>
              </a:pPr>
              <a:t>5</a:t>
            </a:fld>
            <a:endParaRPr lang="fr-FR">
              <a:latin typeface="Times New Roman" charset="0"/>
            </a:endParaRPr>
          </a:p>
        </p:txBody>
      </p:sp>
      <p:sp>
        <p:nvSpPr>
          <p:cNvPr id="1946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B7D3FDD-F851-4C83-909C-C9E9D751FAF3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7" name="Bouton d'action : Personnalisé 6">
            <a:hlinkClick r:id="rId4" action="ppaction://hlinksldjump" highlightClick="1"/>
          </p:cNvPr>
          <p:cNvSpPr/>
          <p:nvPr/>
        </p:nvSpPr>
        <p:spPr bwMode="auto">
          <a:xfrm>
            <a:off x="3330558" y="5984910"/>
            <a:ext cx="2482884" cy="65723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الصفحة الابتدائية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6" name="Bouton d'action : Précédent 5">
            <a:hlinkClick r:id="" action="ppaction://hlinkshowjump?jump=nextslide" highlightClick="1"/>
          </p:cNvPr>
          <p:cNvSpPr/>
          <p:nvPr/>
        </p:nvSpPr>
        <p:spPr bwMode="auto">
          <a:xfrm>
            <a:off x="190440" y="6021423"/>
            <a:ext cx="1241442" cy="547695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FA38BE-185F-425F-B159-4AC32297949B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0029929-7245-4E94-979D-878A7ABC2798}" type="slidenum">
              <a:rPr lang="fr-FR"/>
              <a:pPr lvl="1">
                <a:defRPr/>
              </a:pPr>
              <a:t>6</a:t>
            </a:fld>
            <a:endParaRPr lang="fr-FR" dirty="0">
              <a:latin typeface="Times New Roman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760499" y="544473"/>
            <a:ext cx="5048867" cy="370719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sz="2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</a:rPr>
              <a:t>-المحولات أحادية الطور:</a:t>
            </a:r>
            <a:r>
              <a:rPr lang="fr-FR" sz="2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800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fr-FR" sz="2800" dirty="0" smtClean="0">
                <a:ln>
                  <a:solidFill>
                    <a:srgbClr val="FF0000"/>
                  </a:solidFill>
                </a:ln>
              </a:rPr>
            </a:b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19057" y="361908"/>
            <a:ext cx="8434503" cy="2227293"/>
          </a:xfrm>
        </p:spPr>
        <p:txBody>
          <a:bodyPr/>
          <a:lstStyle/>
          <a:p>
            <a:pPr rtl="1" eaLnBrk="1" hangingPunct="1">
              <a:defRPr/>
            </a:pPr>
            <a:endParaRPr lang="fr-FR" dirty="0" smtClean="0">
              <a:ln>
                <a:solidFill>
                  <a:srgbClr val="00B0F0"/>
                </a:solidFill>
              </a:ln>
            </a:endParaRPr>
          </a:p>
          <a:p>
            <a:pPr algn="r" rtl="1" eaLnBrk="1" hangingPunct="1">
              <a:defRPr/>
            </a:pPr>
            <a:r>
              <a:rPr lang="fr-FR" sz="2400" dirty="0" smtClean="0">
                <a:ln>
                  <a:solidFill>
                    <a:srgbClr val="FF0000"/>
                  </a:solidFill>
                </a:ln>
              </a:rPr>
              <a:t>I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</a:rPr>
              <a:t>-1-تعريف المحول: </a:t>
            </a:r>
            <a:endParaRPr lang="fr-FR" sz="2400" dirty="0" smtClean="0">
              <a:ln>
                <a:solidFill>
                  <a:srgbClr val="00B0F0"/>
                </a:solidFill>
              </a:ln>
            </a:endParaRPr>
          </a:p>
          <a:p>
            <a:pPr algn="r" rtl="1" eaLnBrk="1" hangingPunct="1">
              <a:defRPr/>
            </a:pPr>
            <a:r>
              <a:rPr lang="ar-SA" sz="2400" dirty="0" smtClean="0">
                <a:ln>
                  <a:solidFill>
                    <a:srgbClr val="FF0000"/>
                  </a:solidFill>
                </a:ln>
              </a:rPr>
              <a:t>*</a:t>
            </a:r>
            <a:r>
              <a:rPr lang="ar-SA" sz="2400" dirty="0" smtClean="0">
                <a:ln>
                  <a:solidFill>
                    <a:srgbClr val="00B0F0"/>
                  </a:solidFill>
                </a:ln>
              </a:rPr>
              <a:t>  </a:t>
            </a:r>
            <a:r>
              <a:rPr lang="ar-SA" sz="2400" b="1" dirty="0" smtClean="0"/>
              <a:t>المحول الكهربائي هو عبارة عن جهاز مغناطيسي ثابت أي بدون أجزاء متحرّكة يقوم بتحويل القدرة الكهربائية للتيار المتناوب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ar-SA" sz="2400" dirty="0" smtClean="0"/>
          </a:p>
          <a:p>
            <a:pPr algn="r" rtl="1" eaLnBrk="1" hangingPunct="1">
              <a:defRPr/>
            </a:pPr>
            <a:endParaRPr lang="ar-SA" sz="2400" dirty="0" smtClean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20700" y="4999059"/>
            <a:ext cx="7134739" cy="4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defTabSz="774700">
              <a:defRPr/>
            </a:pPr>
            <a:r>
              <a:rPr lang="ar-DZ" sz="2400" b="1" kern="0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a typeface="+mj-ea"/>
                <a:cs typeface="Times New Roman" pitchFamily="18" charset="0"/>
              </a:rPr>
              <a:t>الرسم التخطيطي المستعمل للتعبير عن المحولات </a:t>
            </a:r>
            <a:r>
              <a:rPr lang="ar-DZ" sz="2400" b="1" kern="0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a typeface="+mj-ea"/>
                <a:cs typeface="Times New Roman" pitchFamily="18" charset="0"/>
              </a:rPr>
              <a:t>أحادية الطور</a:t>
            </a:r>
            <a:r>
              <a:rPr lang="fr-FR" sz="26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26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2600" b="1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" name="Image 4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544" y="2004993"/>
            <a:ext cx="2514600" cy="2706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1137" y="2078019"/>
            <a:ext cx="2395542" cy="270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7071" y="2078019"/>
            <a:ext cx="2667000" cy="27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Bouton d'action : Précédent 12">
            <a:hlinkClick r:id="" action="ppaction://hlinkshowjump?jump=nextslide" highlightClick="1"/>
          </p:cNvPr>
          <p:cNvSpPr/>
          <p:nvPr/>
        </p:nvSpPr>
        <p:spPr bwMode="auto">
          <a:xfrm>
            <a:off x="336492" y="5765832"/>
            <a:ext cx="839799" cy="584208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Bouton d'action : Suivant 13">
            <a:hlinkClick r:id="" action="ppaction://hlinkshowjump?jump=previousslide" highlightClick="1"/>
          </p:cNvPr>
          <p:cNvSpPr/>
          <p:nvPr/>
        </p:nvSpPr>
        <p:spPr bwMode="auto">
          <a:xfrm>
            <a:off x="7748630" y="5911884"/>
            <a:ext cx="985851" cy="51118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strips dir="ld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FD5F66-45D4-4A64-9CA1-874DC1A9B15C}" type="datetime1">
              <a:rPr lang="fr-FR" b="1">
                <a:latin typeface="+mn-lt"/>
              </a:rPr>
              <a:pPr>
                <a:defRPr/>
              </a:pPr>
              <a:t>15/07/2012</a:t>
            </a:fld>
            <a:endParaRPr lang="fr-FR" b="1" dirty="0">
              <a:latin typeface="+mn-lt"/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BFBA858-2725-478B-A82C-8D92D4B06FA5}" type="slidenum">
              <a:rPr lang="fr-FR" b="1">
                <a:latin typeface="+mn-lt"/>
              </a:rPr>
              <a:pPr lvl="1">
                <a:defRPr/>
              </a:pPr>
              <a:t>7</a:t>
            </a:fld>
            <a:endParaRPr lang="fr-FR" b="1" dirty="0">
              <a:latin typeface="+mn-lt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2214563" y="325438"/>
            <a:ext cx="673899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fr-FR" sz="2400" b="1" kern="0" dirty="0">
                <a:ln>
                  <a:solidFill>
                    <a:srgbClr val="FF0000"/>
                  </a:solidFill>
                </a:ln>
                <a:latin typeface="+mn-lt"/>
              </a:rPr>
              <a:t>I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-</a:t>
            </a:r>
            <a:r>
              <a:rPr lang="fr-FR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2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-تركيب المحول</a:t>
            </a:r>
            <a:r>
              <a:rPr lang="ar-DZ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 أحادي الطور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:</a:t>
            </a:r>
            <a:r>
              <a:rPr lang="fr-FR" sz="2400" b="1" kern="0" dirty="0">
                <a:latin typeface="+mn-lt"/>
              </a:rPr>
              <a:t/>
            </a:r>
            <a:br>
              <a:rPr lang="fr-FR" sz="2400" b="1" kern="0" dirty="0">
                <a:latin typeface="+mn-lt"/>
              </a:rPr>
            </a:br>
            <a:endParaRPr lang="fr-FR" sz="2400" b="1" kern="0" dirty="0">
              <a:latin typeface="+mn-lt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4294967295"/>
          </p:nvPr>
        </p:nvSpPr>
        <p:spPr>
          <a:xfrm>
            <a:off x="158496" y="663703"/>
            <a:ext cx="8649012" cy="501491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2400" b="1" dirty="0" smtClean="0">
                <a:cs typeface="Times New Roman" pitchFamily="18" charset="0"/>
              </a:rPr>
              <a:t>يتركب المحول الكهربائي من  ثلاث أجزاء رئيسية :</a:t>
            </a:r>
            <a:endParaRPr lang="fr-FR" sz="2400" b="1" dirty="0" smtClean="0">
              <a:cs typeface="Times New Roman" pitchFamily="18" charset="0"/>
            </a:endParaRPr>
          </a:p>
        </p:txBody>
      </p:sp>
      <p:pic>
        <p:nvPicPr>
          <p:cNvPr id="21510" name="Espace réservé du contenu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752" y="1165196"/>
            <a:ext cx="7777269" cy="44910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 bwMode="auto">
          <a:xfrm rot="16200000" flipV="1">
            <a:off x="7493041" y="3648079"/>
            <a:ext cx="1643084" cy="3651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8369352" y="3355974"/>
            <a:ext cx="475488" cy="292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fr-FR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+mn-lt"/>
              </a:rPr>
              <a:t>V2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94045" y="3538539"/>
            <a:ext cx="474663" cy="3175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bg2"/>
                </a:solidFill>
                <a:latin typeface="+mn-lt"/>
              </a:rPr>
              <a:t>N1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12804" y="3575052"/>
            <a:ext cx="503085" cy="2316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fr-FR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+mn-lt"/>
              </a:rPr>
              <a:t>V1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914766" y="4670442"/>
            <a:ext cx="1971702" cy="36513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+mn-lt"/>
                <a:cs typeface="Times New Roman" pitchFamily="18" charset="0"/>
              </a:rPr>
              <a:t>الجزء المغناطيسي</a:t>
            </a:r>
            <a:endParaRPr lang="fr-FR" sz="2000" b="1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51279" y="5145111"/>
            <a:ext cx="1973970" cy="3286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+mn-lt"/>
                <a:cs typeface="Times New Roman" pitchFamily="18" charset="0"/>
              </a:rPr>
              <a:t>الجزء الميكانيكي</a:t>
            </a:r>
            <a:endParaRPr lang="fr-FR" sz="2000" b="1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Accolade ouvrante 19"/>
          <p:cNvSpPr/>
          <p:nvPr/>
        </p:nvSpPr>
        <p:spPr bwMode="auto">
          <a:xfrm>
            <a:off x="373005" y="2552688"/>
            <a:ext cx="500062" cy="2044728"/>
          </a:xfrm>
          <a:prstGeom prst="lef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 sz="2000" b="1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16200000">
            <a:off x="-835863" y="3498090"/>
            <a:ext cx="2117755" cy="4460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ar-DZ" sz="20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الجزء الكهربائي</a:t>
            </a:r>
            <a:endParaRPr lang="fr-FR" sz="20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rot="16200000" flipV="1">
            <a:off x="847675" y="3721103"/>
            <a:ext cx="1752623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Bouton d'action : Précédent 21">
            <a:hlinkClick r:id="" action="ppaction://hlinkshowjump?jump=nextslide" highlightClick="1"/>
          </p:cNvPr>
          <p:cNvSpPr/>
          <p:nvPr/>
        </p:nvSpPr>
        <p:spPr bwMode="auto">
          <a:xfrm>
            <a:off x="482544" y="5948397"/>
            <a:ext cx="1058877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Bouton d'action : Suivant 22">
            <a:hlinkClick r:id="" action="ppaction://hlinkshowjump?jump=previousslide" highlightClick="1"/>
          </p:cNvPr>
          <p:cNvSpPr/>
          <p:nvPr/>
        </p:nvSpPr>
        <p:spPr bwMode="auto">
          <a:xfrm>
            <a:off x="7602579" y="6021423"/>
            <a:ext cx="1058877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a date 2"/>
          <p:cNvSpPr>
            <a:spLocks noGrp="1"/>
          </p:cNvSpPr>
          <p:nvPr>
            <p:ph type="dt" sz="quarter" idx="10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fld id="{7BBD7B92-7259-4667-94EE-1E8C6A8B6A27}" type="datetime1">
              <a:rPr lang="fr-FR" b="1"/>
              <a:pPr/>
              <a:t>15/07/2012</a:t>
            </a:fld>
            <a:endParaRPr lang="fr-FR" b="1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239000" y="6167475"/>
            <a:ext cx="1905000" cy="381000"/>
          </a:xfrm>
        </p:spPr>
        <p:txBody>
          <a:bodyPr/>
          <a:lstStyle/>
          <a:p>
            <a:pPr lvl="1">
              <a:defRPr/>
            </a:pPr>
            <a:fld id="{611F06EC-6D49-4227-863A-B457C085FEAE}" type="slidenum">
              <a:rPr lang="fr-FR" b="1"/>
              <a:pPr lvl="1">
                <a:defRPr/>
              </a:pPr>
              <a:t>8</a:t>
            </a:fld>
            <a:endParaRPr lang="fr-FR" b="1" dirty="0">
              <a:latin typeface="Times New Roman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3265" y="179343"/>
            <a:ext cx="2676525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5996007" y="909603"/>
            <a:ext cx="2725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I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5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 </a:t>
            </a:r>
            <a:r>
              <a:rPr lang="ar-SA" sz="2000" b="1" dirty="0" err="1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الضياعات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 في المحولات :</a:t>
            </a:r>
            <a:endParaRPr lang="fr-FR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36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347759"/>
            <a:ext cx="8953560" cy="1935189"/>
          </a:xfrm>
          <a:prstGeom prst="rect">
            <a:avLst/>
          </a:prstGeom>
        </p:spPr>
        <p:txBody>
          <a:bodyPr/>
          <a:lstStyle/>
          <a:p>
            <a:pPr algn="r" rtl="1" eaLnBrk="1" hangingPunct="1">
              <a:defRPr/>
            </a:pPr>
            <a:r>
              <a:rPr lang="ar-SA" sz="2000" b="1" dirty="0" smtClean="0">
                <a:ln>
                  <a:solidFill>
                    <a:srgbClr val="FF0000"/>
                  </a:solidFill>
                </a:ln>
              </a:rPr>
              <a:t>* </a:t>
            </a:r>
            <a:r>
              <a:rPr lang="ar-DZ" sz="2000" b="1" dirty="0" err="1" smtClean="0">
                <a:ln>
                  <a:solidFill>
                    <a:srgbClr val="FF0000"/>
                  </a:solidFill>
                </a:ln>
              </a:rPr>
              <a:t>الضياعات</a:t>
            </a:r>
            <a:r>
              <a:rPr lang="ar-DZ" sz="2000" b="1" dirty="0" smtClean="0">
                <a:ln>
                  <a:solidFill>
                    <a:srgbClr val="FF0000"/>
                  </a:solidFill>
                </a:ln>
              </a:rPr>
              <a:t> الثابتة :</a:t>
            </a:r>
            <a:endParaRPr lang="fr-FR" sz="2000" b="1" dirty="0" smtClean="0">
              <a:ln>
                <a:solidFill>
                  <a:srgbClr val="FF0000"/>
                </a:solidFill>
              </a:ln>
            </a:endParaRPr>
          </a:p>
          <a:p>
            <a:pPr algn="r" rtl="1" eaLnBrk="1" hangingPunct="1">
              <a:defRPr/>
            </a:pPr>
            <a:r>
              <a:rPr lang="ar-DZ" sz="2000" b="1" dirty="0" smtClean="0"/>
              <a:t>تنشأ هذه </a:t>
            </a:r>
            <a:r>
              <a:rPr lang="ar-DZ" sz="2000" b="1" dirty="0" err="1" smtClean="0"/>
              <a:t>الضياعات</a:t>
            </a:r>
            <a:r>
              <a:rPr lang="ar-DZ" sz="2000" b="1" dirty="0" smtClean="0"/>
              <a:t> في الحديد المكون للدارة المغناطيسية وتشمل </a:t>
            </a:r>
            <a:r>
              <a:rPr lang="ar-DZ" sz="2000" b="1" dirty="0" err="1" smtClean="0"/>
              <a:t>ضياعات</a:t>
            </a:r>
            <a:r>
              <a:rPr lang="ar-DZ" sz="2000" b="1" dirty="0" smtClean="0"/>
              <a:t> تخلف</a:t>
            </a:r>
            <a:r>
              <a:rPr lang="fr-FR" sz="2000" b="1" dirty="0" smtClean="0"/>
              <a:t> </a:t>
            </a:r>
            <a:r>
              <a:rPr lang="ar-DZ" sz="2000" b="1" dirty="0" smtClean="0"/>
              <a:t>(</a:t>
            </a:r>
            <a:r>
              <a:rPr lang="fr-FR" sz="2000" b="1" dirty="0" smtClean="0"/>
              <a:t>Pcf</a:t>
            </a:r>
            <a:r>
              <a:rPr lang="ar-DZ" sz="2000" b="1" dirty="0" smtClean="0"/>
              <a:t>) </a:t>
            </a:r>
            <a:r>
              <a:rPr lang="ar-DZ" sz="2000" b="1" dirty="0" err="1" smtClean="0"/>
              <a:t>وضياعات</a:t>
            </a:r>
            <a:r>
              <a:rPr lang="ar-DZ" sz="2000" b="1" dirty="0" smtClean="0"/>
              <a:t> التيارات(تيارات </a:t>
            </a:r>
            <a:r>
              <a:rPr lang="ar-DZ" sz="2000" b="1" dirty="0" err="1" smtClean="0"/>
              <a:t>فوكو</a:t>
            </a:r>
            <a:r>
              <a:rPr lang="ar-DZ" sz="2000" b="1" dirty="0" smtClean="0"/>
              <a:t>)</a:t>
            </a:r>
            <a:r>
              <a:rPr lang="fr-FR" sz="2000" b="1" dirty="0" smtClean="0"/>
              <a:t>(</a:t>
            </a:r>
            <a:r>
              <a:rPr lang="fr-FR" sz="2000" b="1" dirty="0" err="1" smtClean="0"/>
              <a:t>Phys</a:t>
            </a:r>
            <a:r>
              <a:rPr lang="fr-FR" sz="2000" b="1" dirty="0" smtClean="0"/>
              <a:t>)</a:t>
            </a:r>
            <a:r>
              <a:rPr lang="ar-DZ" sz="2000" b="1" dirty="0" smtClean="0"/>
              <a:t> الحمل وهذه </a:t>
            </a:r>
            <a:r>
              <a:rPr lang="ar-DZ" sz="2000" b="1" dirty="0" err="1" smtClean="0"/>
              <a:t>الضياعات</a:t>
            </a:r>
            <a:r>
              <a:rPr lang="ar-DZ" sz="2000" b="1" dirty="0" smtClean="0"/>
              <a:t> لا تعتمد على الحمل ويرمز لها بالرمز</a:t>
            </a:r>
            <a:r>
              <a:rPr lang="fr-FR" sz="2000" b="1" dirty="0" smtClean="0"/>
              <a:t> ∆</a:t>
            </a:r>
            <a:r>
              <a:rPr lang="fr-FR" sz="2000" b="1" dirty="0" err="1" smtClean="0"/>
              <a:t>P</a:t>
            </a:r>
            <a:r>
              <a:rPr lang="fr-FR" sz="2000" b="1" baseline="-25000" dirty="0" err="1" smtClean="0"/>
              <a:t>fer</a:t>
            </a:r>
            <a:r>
              <a:rPr lang="fr-FR" sz="2000" b="1" baseline="-25000" dirty="0" smtClean="0"/>
              <a:t> </a:t>
            </a:r>
            <a:endParaRPr lang="ar-DZ" sz="2000" b="1" baseline="-25000" dirty="0" smtClean="0"/>
          </a:p>
          <a:p>
            <a:pPr algn="r" rtl="1" eaLnBrk="1" hangingPunct="1">
              <a:defRPr/>
            </a:pPr>
            <a:r>
              <a:rPr lang="ar-DZ" sz="2000" b="1" dirty="0" smtClean="0">
                <a:ln>
                  <a:solidFill>
                    <a:srgbClr val="FF0000"/>
                  </a:solidFill>
                </a:ln>
              </a:rPr>
              <a:t>* </a:t>
            </a:r>
            <a:r>
              <a:rPr lang="ar-SA" sz="2000" b="1" dirty="0" err="1" smtClean="0">
                <a:ln>
                  <a:solidFill>
                    <a:srgbClr val="FF0000"/>
                  </a:solidFill>
                </a:ln>
              </a:rPr>
              <a:t>الضياعات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</a:rPr>
              <a:t> المتغيرة :</a:t>
            </a:r>
            <a:endParaRPr lang="ar-DZ" sz="2000" b="1" dirty="0" smtClean="0">
              <a:ln>
                <a:solidFill>
                  <a:srgbClr val="FF0000"/>
                </a:solidFill>
              </a:ln>
            </a:endParaRPr>
          </a:p>
          <a:p>
            <a:pPr algn="r" rtl="1" eaLnBrk="1" hangingPunct="1">
              <a:defRPr/>
            </a:pPr>
            <a:r>
              <a:rPr lang="ar-DZ" sz="2000" b="1" dirty="0" smtClean="0"/>
              <a:t>هذه </a:t>
            </a:r>
            <a:r>
              <a:rPr lang="ar-DZ" sz="2000" b="1" dirty="0" err="1" smtClean="0"/>
              <a:t>الضياعات</a:t>
            </a:r>
            <a:r>
              <a:rPr lang="ar-DZ" sz="2000" b="1" dirty="0" smtClean="0"/>
              <a:t> تنشأ في الملفات النحاسية وتعتمد على مقدار الحمل ونوعه ويرمز لها </a:t>
            </a:r>
            <a:r>
              <a:rPr lang="fr-FR" sz="2000" b="1" dirty="0" smtClean="0"/>
              <a:t> ∆</a:t>
            </a:r>
            <a:r>
              <a:rPr lang="fr-FR" sz="2000" b="1" dirty="0" err="1" smtClean="0"/>
              <a:t>P</a:t>
            </a:r>
            <a:r>
              <a:rPr lang="fr-FR" sz="2000" b="1" baseline="-25000" dirty="0" err="1" smtClean="0"/>
              <a:t>cu</a:t>
            </a:r>
            <a:r>
              <a:rPr lang="fr-FR" sz="2000" b="1" baseline="-25000" dirty="0" smtClean="0"/>
              <a:t> </a:t>
            </a:r>
            <a:r>
              <a:rPr lang="fr-FR" sz="2000" b="1" dirty="0" smtClean="0"/>
              <a:t>)</a:t>
            </a:r>
            <a:r>
              <a:rPr lang="ar-DZ" sz="2000" b="1" dirty="0" smtClean="0"/>
              <a:t> ) بحيث : </a:t>
            </a:r>
            <a:endParaRPr lang="fr-FR" sz="2000" b="1" dirty="0" smtClean="0"/>
          </a:p>
          <a:p>
            <a:pPr algn="r" rtl="1" eaLnBrk="1" hangingPunct="1">
              <a:defRPr/>
            </a:pPr>
            <a:r>
              <a:rPr lang="ar-DZ" sz="2000" b="1" dirty="0" smtClean="0"/>
              <a:t>		</a:t>
            </a:r>
            <a:r>
              <a:rPr lang="fr-FR" sz="2000" b="1" dirty="0" smtClean="0"/>
              <a:t>∆</a:t>
            </a:r>
            <a:r>
              <a:rPr lang="fr-FR" sz="2000" b="1" dirty="0" err="1" smtClean="0"/>
              <a:t>P</a:t>
            </a:r>
            <a:r>
              <a:rPr lang="fr-FR" sz="2000" b="1" baseline="-25000" dirty="0" err="1" smtClean="0"/>
              <a:t>cu</a:t>
            </a:r>
            <a:r>
              <a:rPr lang="fr-FR" sz="2000" b="1" baseline="-25000" dirty="0" smtClean="0"/>
              <a:t> = </a:t>
            </a:r>
            <a:r>
              <a:rPr lang="fr-FR" sz="2000" b="1" dirty="0" smtClean="0"/>
              <a:t>RI</a:t>
            </a:r>
            <a:r>
              <a:rPr lang="fr-FR" sz="2000" b="1" baseline="30000" dirty="0" smtClean="0"/>
              <a:t>2</a:t>
            </a:r>
            <a:endParaRPr lang="fr-FR" sz="2000" b="1" dirty="0" smtClean="0"/>
          </a:p>
          <a:p>
            <a:pPr algn="r" rtl="1" eaLnBrk="1" hangingPunct="1">
              <a:defRPr/>
            </a:pPr>
            <a:endParaRPr lang="ar-DZ" sz="2000" b="1" baseline="-25000" dirty="0" smtClean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226953" y="3136896"/>
            <a:ext cx="86439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r-FR" sz="2000" b="1" dirty="0" smtClean="0">
                <a:cs typeface="Times New Roman" charset="0"/>
              </a:rPr>
              <a:t/>
            </a:r>
            <a:br>
              <a:rPr lang="fr-FR" sz="2000" b="1" dirty="0" smtClean="0">
                <a:cs typeface="Times New Roman" charset="0"/>
              </a:rPr>
            </a:br>
            <a:r>
              <a:rPr lang="ar-DZ" sz="2000" b="1" dirty="0" err="1" smtClean="0">
                <a:cs typeface="Times New Roman" charset="0"/>
              </a:rPr>
              <a:t>والضياعات</a:t>
            </a:r>
            <a:r>
              <a:rPr lang="ar-DZ" sz="2000" b="1" dirty="0" smtClean="0">
                <a:cs typeface="Times New Roman" charset="0"/>
              </a:rPr>
              <a:t> الكلية تساوي مجموع </a:t>
            </a:r>
            <a:r>
              <a:rPr lang="ar-DZ" sz="2000" b="1" dirty="0" err="1" smtClean="0">
                <a:cs typeface="Times New Roman" charset="0"/>
              </a:rPr>
              <a:t>الضياعات</a:t>
            </a:r>
            <a:r>
              <a:rPr lang="ar-DZ" sz="2000" b="1" dirty="0" smtClean="0">
                <a:cs typeface="Times New Roman" charset="0"/>
              </a:rPr>
              <a:t> الثابتة والمتغيرة .</a:t>
            </a:r>
            <a:r>
              <a:rPr lang="fr-FR" sz="2000" b="1" dirty="0" smtClean="0">
                <a:cs typeface="Times New Roman" charset="0"/>
              </a:rPr>
              <a:t/>
            </a:r>
            <a:br>
              <a:rPr lang="fr-FR" sz="2000" b="1" dirty="0" smtClean="0">
                <a:cs typeface="Times New Roman" charset="0"/>
              </a:rPr>
            </a:br>
            <a:endParaRPr lang="fr-FR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738135" y="3684591"/>
            <a:ext cx="2461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 smtClean="0">
                <a:cs typeface="Times New Roman" charset="0"/>
              </a:rPr>
              <a:t>P=∆</a:t>
            </a:r>
            <a:r>
              <a:rPr lang="fr-FR" b="1" dirty="0" err="1" smtClean="0">
                <a:cs typeface="Times New Roman" charset="0"/>
              </a:rPr>
              <a:t>P</a:t>
            </a:r>
            <a:r>
              <a:rPr lang="fr-FR" b="1" baseline="-25000" dirty="0" err="1" smtClean="0">
                <a:cs typeface="Times New Roman" charset="0"/>
              </a:rPr>
              <a:t>fer</a:t>
            </a:r>
            <a:r>
              <a:rPr lang="fr-FR" b="1" dirty="0" smtClean="0">
                <a:cs typeface="Times New Roman" charset="0"/>
              </a:rPr>
              <a:t>+∆</a:t>
            </a:r>
            <a:r>
              <a:rPr lang="fr-FR" b="1" dirty="0" err="1" smtClean="0">
                <a:cs typeface="Times New Roman" charset="0"/>
              </a:rPr>
              <a:t>P</a:t>
            </a:r>
            <a:r>
              <a:rPr lang="fr-FR" b="1" baseline="-25000" dirty="0" err="1" smtClean="0">
                <a:cs typeface="Times New Roman" charset="0"/>
              </a:rPr>
              <a:t>cu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872319" y="215856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r-FR" b="1" dirty="0" smtClean="0">
                <a:ln>
                  <a:solidFill>
                    <a:srgbClr val="FF0000"/>
                  </a:solidFill>
                </a:ln>
              </a:rPr>
              <a:t>I</a:t>
            </a:r>
            <a:r>
              <a:rPr lang="ar-SA" b="1" dirty="0" smtClean="0">
                <a:ln>
                  <a:solidFill>
                    <a:srgbClr val="FF0000"/>
                  </a:solidFill>
                </a:ln>
              </a:rPr>
              <a:t>-</a:t>
            </a:r>
            <a:r>
              <a:rPr lang="fr-FR" b="1" dirty="0" smtClean="0">
                <a:ln>
                  <a:solidFill>
                    <a:srgbClr val="FF0000"/>
                  </a:solidFill>
                </a:ln>
              </a:rPr>
              <a:t>3</a:t>
            </a:r>
            <a:r>
              <a:rPr lang="ar-SA" b="1" dirty="0" smtClean="0">
                <a:ln>
                  <a:solidFill>
                    <a:srgbClr val="FF0000"/>
                  </a:solidFill>
                </a:ln>
              </a:rPr>
              <a:t>- نسبة التحويل :</a:t>
            </a:r>
            <a:r>
              <a:rPr lang="ar-SA" b="1" dirty="0" smtClean="0"/>
              <a:t> 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4294967295"/>
          </p:nvPr>
        </p:nvSpPr>
        <p:spPr>
          <a:xfrm>
            <a:off x="409518" y="3976695"/>
            <a:ext cx="8556999" cy="2008215"/>
          </a:xfrm>
          <a:prstGeom prst="rect">
            <a:avLst/>
          </a:prstGeom>
        </p:spPr>
        <p:txBody>
          <a:bodyPr/>
          <a:lstStyle/>
          <a:p>
            <a:pPr algn="r" rtl="1" eaLnBrk="1" hangingPunct="1">
              <a:defRPr/>
            </a:pPr>
            <a:r>
              <a:rPr lang="fr-FR" sz="2400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I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</a:t>
            </a:r>
            <a:r>
              <a:rPr lang="fr-FR" sz="2400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6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-المردود :</a:t>
            </a:r>
          </a:p>
          <a:p>
            <a:pPr algn="r" rtl="1" eaLnBrk="1" hangingPunct="1">
              <a:defRPr/>
            </a:pPr>
            <a:r>
              <a:rPr lang="ar-DZ" sz="2000" b="1" dirty="0" smtClean="0">
                <a:cs typeface="Times New Roman" pitchFamily="18" charset="0"/>
              </a:rPr>
              <a:t>يساوي النسبة بين</a:t>
            </a:r>
            <a:r>
              <a:rPr lang="fr-FR" sz="2000" b="1" dirty="0" smtClean="0">
                <a:cs typeface="Times New Roman" pitchFamily="18" charset="0"/>
              </a:rPr>
              <a:t> </a:t>
            </a:r>
            <a:r>
              <a:rPr lang="ar-DZ" sz="2000" b="1" dirty="0" err="1" smtClean="0">
                <a:cs typeface="Times New Roman" pitchFamily="18" charset="0"/>
              </a:rPr>
              <a:t>الإستطاعة</a:t>
            </a:r>
            <a:r>
              <a:rPr lang="ar-DZ" sz="2000" b="1" dirty="0" smtClean="0">
                <a:cs typeface="Times New Roman" pitchFamily="18" charset="0"/>
              </a:rPr>
              <a:t> المفيدة (المنتجة) والاستطاعة المعطاة (الممتصة) .</a:t>
            </a:r>
            <a:endParaRPr lang="fr-FR" sz="2000" b="1" dirty="0" smtClean="0">
              <a:cs typeface="Times New Roman" pitchFamily="18" charset="0"/>
            </a:endParaRPr>
          </a:p>
          <a:p>
            <a:pPr algn="r" rtl="1" eaLnBrk="1" hangingPunct="1">
              <a:defRPr/>
            </a:pPr>
            <a:r>
              <a:rPr lang="fr-FR" sz="2000" b="1" dirty="0" smtClean="0">
                <a:cs typeface="Times New Roman" pitchFamily="18" charset="0"/>
              </a:rPr>
              <a:t>P</a:t>
            </a:r>
            <a:r>
              <a:rPr lang="fr-FR" sz="2000" b="1" baseline="-25000" dirty="0" smtClean="0">
                <a:cs typeface="Times New Roman" pitchFamily="18" charset="0"/>
              </a:rPr>
              <a:t>1</a:t>
            </a:r>
            <a:r>
              <a:rPr lang="fr-FR" sz="2000" b="1" dirty="0" smtClean="0">
                <a:cs typeface="Times New Roman" pitchFamily="18" charset="0"/>
              </a:rPr>
              <a:t>=P</a:t>
            </a:r>
            <a:r>
              <a:rPr lang="fr-FR" sz="2000" b="1" baseline="-25000" dirty="0" smtClean="0">
                <a:cs typeface="Times New Roman" pitchFamily="18" charset="0"/>
              </a:rPr>
              <a:t>a </a:t>
            </a:r>
            <a:r>
              <a:rPr lang="ar-DZ" sz="2000" b="1" dirty="0" smtClean="0">
                <a:cs typeface="Times New Roman" pitchFamily="18" charset="0"/>
              </a:rPr>
              <a:t> </a:t>
            </a:r>
            <a:r>
              <a:rPr lang="ar-DZ" sz="2000" b="1" dirty="0" err="1" smtClean="0">
                <a:cs typeface="Times New Roman" pitchFamily="18" charset="0"/>
              </a:rPr>
              <a:t>الإستطاعة</a:t>
            </a:r>
            <a:r>
              <a:rPr lang="ar-DZ" sz="2000" b="1" dirty="0" smtClean="0">
                <a:cs typeface="Times New Roman" pitchFamily="18" charset="0"/>
              </a:rPr>
              <a:t> الممتصة .</a:t>
            </a:r>
            <a:endParaRPr lang="fr-FR" sz="2000" b="1" dirty="0" smtClean="0">
              <a:cs typeface="Times New Roman" pitchFamily="18" charset="0"/>
            </a:endParaRPr>
          </a:p>
          <a:p>
            <a:pPr algn="r" rtl="1" eaLnBrk="1" hangingPunct="1">
              <a:defRPr/>
            </a:pPr>
            <a:r>
              <a:rPr lang="fr-FR" sz="2000" b="1" dirty="0" smtClean="0">
                <a:cs typeface="Times New Roman" pitchFamily="18" charset="0"/>
              </a:rPr>
              <a:t>P</a:t>
            </a:r>
            <a:r>
              <a:rPr lang="fr-FR" sz="2000" b="1" baseline="-25000" dirty="0" smtClean="0">
                <a:cs typeface="Times New Roman" pitchFamily="18" charset="0"/>
              </a:rPr>
              <a:t>2 </a:t>
            </a:r>
            <a:r>
              <a:rPr lang="fr-FR" sz="2000" b="1" dirty="0" smtClean="0">
                <a:cs typeface="Times New Roman" pitchFamily="18" charset="0"/>
              </a:rPr>
              <a:t>=P</a:t>
            </a:r>
            <a:r>
              <a:rPr lang="fr-FR" sz="2000" b="1" baseline="-25000" dirty="0" smtClean="0">
                <a:cs typeface="Times New Roman" pitchFamily="18" charset="0"/>
              </a:rPr>
              <a:t>u</a:t>
            </a:r>
            <a:r>
              <a:rPr lang="ar-DZ" sz="2000" b="1" dirty="0" smtClean="0">
                <a:cs typeface="Times New Roman" pitchFamily="18" charset="0"/>
              </a:rPr>
              <a:t> </a:t>
            </a:r>
            <a:r>
              <a:rPr lang="ar-DZ" sz="2000" b="1" dirty="0" err="1" smtClean="0">
                <a:cs typeface="Times New Roman" pitchFamily="18" charset="0"/>
              </a:rPr>
              <a:t>الإستطاعة</a:t>
            </a:r>
            <a:r>
              <a:rPr lang="ar-DZ" sz="2000" b="1" dirty="0" smtClean="0">
                <a:cs typeface="Times New Roman" pitchFamily="18" charset="0"/>
              </a:rPr>
              <a:t> المفيدة .</a:t>
            </a:r>
            <a:endParaRPr lang="fr-FR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492" y="4706955"/>
            <a:ext cx="4272021" cy="87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Bouton d'action : Précédent 13">
            <a:hlinkClick r:id="" action="ppaction://hlinkshowjump?jump=nextslide" highlightClick="1"/>
          </p:cNvPr>
          <p:cNvSpPr/>
          <p:nvPr/>
        </p:nvSpPr>
        <p:spPr bwMode="auto">
          <a:xfrm>
            <a:off x="592082" y="5875372"/>
            <a:ext cx="1131903" cy="584208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Bouton d'action : Suivant 15">
            <a:hlinkClick r:id="" action="ppaction://hlinkshowjump?jump=previousslide" highlightClick="1"/>
          </p:cNvPr>
          <p:cNvSpPr/>
          <p:nvPr/>
        </p:nvSpPr>
        <p:spPr bwMode="auto">
          <a:xfrm>
            <a:off x="7675605" y="5984910"/>
            <a:ext cx="1058877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omb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5D20E7-609A-47FB-A410-B67F2DBDE3EB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52CDBBE-47E0-473A-8B2E-AC51FA5DC15A}" type="slidenum">
              <a:rPr lang="fr-FR"/>
              <a:pPr lvl="1">
                <a:defRPr/>
              </a:pPr>
              <a:t>9</a:t>
            </a:fld>
            <a:endParaRPr lang="fr-FR">
              <a:latin typeface="Times New Roman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338773" y="179343"/>
            <a:ext cx="3606780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محولات ثلاثية الطور:</a:t>
            </a:r>
            <a:endParaRPr lang="fr-FR" sz="2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70357" y="836577"/>
            <a:ext cx="36513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 eaLnBrk="1" hangingPunct="1"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الرسم التخطيطي المستعمل للتعبير عن المحولات 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ثلاثية الطور</a:t>
            </a:r>
            <a:endParaRPr lang="ar-DZ" sz="2000" b="1" dirty="0">
              <a:ln>
                <a:solidFill>
                  <a:srgbClr val="FF0000"/>
                </a:solidFill>
              </a:ln>
              <a:solidFill>
                <a:schemeClr val="bg2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083" y="179343"/>
            <a:ext cx="1131903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2142" y="215857"/>
            <a:ext cx="1058877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age 2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0038" y="2479662"/>
            <a:ext cx="5294385" cy="2701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855889" y="5437215"/>
            <a:ext cx="2962656" cy="3329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defTabSz="774700" rtl="1">
              <a:defRPr/>
            </a:pPr>
            <a:r>
              <a:rPr lang="ar-SA" sz="2000" b="1" kern="0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a typeface="+mj-ea"/>
                <a:cs typeface="Times New Roman" pitchFamily="18" charset="0"/>
              </a:rPr>
              <a:t>المحول ثلاثي الطور</a:t>
            </a:r>
            <a:endParaRPr lang="en-US" sz="2000" b="1" kern="0" dirty="0">
              <a:ln>
                <a:solidFill>
                  <a:srgbClr val="FF0000"/>
                </a:solidFill>
              </a:ln>
              <a:solidFill>
                <a:srgbClr val="0000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 bwMode="auto">
          <a:xfrm>
            <a:off x="3732201" y="1712889"/>
            <a:ext cx="516893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-تركيب المحول</a:t>
            </a:r>
            <a:r>
              <a:rPr lang="ar-DZ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 ثلاثي الطور</a:t>
            </a:r>
            <a:r>
              <a:rPr lang="fr-FR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 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:</a:t>
            </a:r>
            <a:r>
              <a:rPr lang="fr-FR" sz="2400" b="1" kern="0" dirty="0">
                <a:latin typeface="+mn-lt"/>
              </a:rPr>
              <a:t/>
            </a:r>
            <a:br>
              <a:rPr lang="fr-FR" sz="2400" b="1" kern="0" dirty="0">
                <a:latin typeface="+mn-lt"/>
              </a:rPr>
            </a:br>
            <a:endParaRPr lang="fr-FR" sz="2400" b="1" kern="0" dirty="0">
              <a:latin typeface="+mn-lt"/>
            </a:endParaRPr>
          </a:p>
        </p:txBody>
      </p:sp>
      <p:sp>
        <p:nvSpPr>
          <p:cNvPr id="11" name="Bouton d'action : Précédent 10">
            <a:hlinkClick r:id="" action="ppaction://hlinkshowjump?jump=nextslide" highlightClick="1"/>
          </p:cNvPr>
          <p:cNvSpPr/>
          <p:nvPr/>
        </p:nvSpPr>
        <p:spPr bwMode="auto">
          <a:xfrm>
            <a:off x="482544" y="5911884"/>
            <a:ext cx="1241442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Bouton d'action : Suivant 11">
            <a:hlinkClick r:id="" action="ppaction://hlinkshowjump?jump=previousslide" highlightClick="1"/>
          </p:cNvPr>
          <p:cNvSpPr/>
          <p:nvPr/>
        </p:nvSpPr>
        <p:spPr bwMode="auto">
          <a:xfrm>
            <a:off x="7493040" y="5984910"/>
            <a:ext cx="1058877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ion professionnelle">
  <a:themeElements>
    <a:clrScheme name="Formation professionnell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Formation professionnell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ormation professionnell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 professionnell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 professionnell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 professionnell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 professionnell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1742</TotalTime>
  <Words>1362</Words>
  <Application>Microsoft PowerPoint 7.0</Application>
  <PresentationFormat>Affichage à l'écran (4:3)</PresentationFormat>
  <Paragraphs>259</Paragraphs>
  <Slides>39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Formation professionnelle</vt:lpstr>
      <vt:lpstr>Diapositive 1</vt:lpstr>
      <vt:lpstr>الجمهورية الجزائرية الديمقراطية الشعبية وزارة التكوين والتعليم المهني  مديرية التكوين المهني ولاية ورقلة  المعهد الوطني المتخص في التكوين المهني - تقرت</vt:lpstr>
      <vt:lpstr>المقدمــــــة</vt:lpstr>
      <vt:lpstr>Diapositive 4</vt:lpstr>
      <vt:lpstr>الفصل الأول : عموميات حول المحولات الكهربائية</vt:lpstr>
      <vt:lpstr>-المحولات أحادية الطور:I </vt:lpstr>
      <vt:lpstr>Diapositive 7</vt:lpstr>
      <vt:lpstr>Diapositive 8</vt:lpstr>
      <vt:lpstr>II- محولات ثلاثية الطور:</vt:lpstr>
      <vt:lpstr>Diapositive 10</vt:lpstr>
      <vt:lpstr>الفصل الثاني : خلايا سلسلة SM6-36</vt:lpstr>
      <vt:lpstr>I- خلايا سلسلة SM6-36 :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II-2- التطبيق الكهربائي لـ SF6</vt:lpstr>
      <vt:lpstr>Diapositive 20</vt:lpstr>
      <vt:lpstr>I- ربط و تركيب الخلايا والمحول في مراكز التحويل : </vt:lpstr>
      <vt:lpstr>I-2-أنواع و طبيعة مراكز التحويل:</vt:lpstr>
      <vt:lpstr>Diapositive 23</vt:lpstr>
      <vt:lpstr>I-3- رموز مراكز التحويل:</vt:lpstr>
      <vt:lpstr>I-4-أسباب اختيار مركز محول أرضي دون هوائي:</vt:lpstr>
      <vt:lpstr>II- تركيب الخـــــلايا SM6-36:</vt:lpstr>
      <vt:lpstr>III-تركيب المحول في مراكز التحويل:</vt:lpstr>
      <vt:lpstr>Diapositive 28</vt:lpstr>
      <vt:lpstr>Diapositive 29</vt:lpstr>
      <vt:lpstr>الفصل الرابع :  الحمــاية في مراكز التحويل </vt:lpstr>
      <vt:lpstr>Diapositive 31</vt:lpstr>
      <vt:lpstr>Diapositive 32</vt:lpstr>
      <vt:lpstr>II- الحماية في سلسلة SM6-36 :</vt:lpstr>
      <vt:lpstr>Diapositive 34</vt:lpstr>
      <vt:lpstr>الفصل الخامس : الصحة والسلامة المهنية</vt:lpstr>
      <vt:lpstr>I- الصحة والسلامة المهنية :</vt:lpstr>
      <vt:lpstr>Diapositive 37</vt:lpstr>
      <vt:lpstr>الخـــــــــــــاتمة</vt:lpstr>
      <vt:lpstr>Diapositive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Réseaux HTA CELLULES HT</dc:title>
  <dc:creator>E PIFFARELLY</dc:creator>
  <cp:lastModifiedBy>bouari</cp:lastModifiedBy>
  <cp:revision>255</cp:revision>
  <cp:lastPrinted>1601-01-01T00:00:00Z</cp:lastPrinted>
  <dcterms:created xsi:type="dcterms:W3CDTF">1601-01-01T00:00:00Z</dcterms:created>
  <dcterms:modified xsi:type="dcterms:W3CDTF">2012-07-15T10:14:23Z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1036</vt:i4>
  </property>
</Properties>
</file>