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77"/>
  </p:notesMasterIdLst>
  <p:sldIdLst>
    <p:sldId id="387" r:id="rId2"/>
    <p:sldId id="256" r:id="rId3"/>
    <p:sldId id="257" r:id="rId4"/>
    <p:sldId id="258" r:id="rId5"/>
    <p:sldId id="259" r:id="rId6"/>
    <p:sldId id="260" r:id="rId7"/>
    <p:sldId id="261" r:id="rId8"/>
    <p:sldId id="262" r:id="rId9"/>
    <p:sldId id="263" r:id="rId10"/>
    <p:sldId id="264" r:id="rId11"/>
    <p:sldId id="266" r:id="rId12"/>
    <p:sldId id="267" r:id="rId13"/>
    <p:sldId id="284" r:id="rId14"/>
    <p:sldId id="285" r:id="rId15"/>
    <p:sldId id="286" r:id="rId16"/>
    <p:sldId id="287" r:id="rId17"/>
    <p:sldId id="289" r:id="rId18"/>
    <p:sldId id="288" r:id="rId19"/>
    <p:sldId id="290" r:id="rId20"/>
    <p:sldId id="291" r:id="rId21"/>
    <p:sldId id="292" r:id="rId22"/>
    <p:sldId id="293" r:id="rId23"/>
    <p:sldId id="294" r:id="rId24"/>
    <p:sldId id="430" r:id="rId25"/>
    <p:sldId id="295" r:id="rId26"/>
    <p:sldId id="431" r:id="rId27"/>
    <p:sldId id="432" r:id="rId28"/>
    <p:sldId id="433" r:id="rId29"/>
    <p:sldId id="434" r:id="rId30"/>
    <p:sldId id="435" r:id="rId31"/>
    <p:sldId id="436" r:id="rId32"/>
    <p:sldId id="296" r:id="rId33"/>
    <p:sldId id="297" r:id="rId34"/>
    <p:sldId id="268" r:id="rId35"/>
    <p:sldId id="269" r:id="rId36"/>
    <p:sldId id="270" r:id="rId37"/>
    <p:sldId id="271" r:id="rId38"/>
    <p:sldId id="272" r:id="rId39"/>
    <p:sldId id="273"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6" r:id="rId66"/>
    <p:sldId id="327" r:id="rId67"/>
    <p:sldId id="328" r:id="rId68"/>
    <p:sldId id="329" r:id="rId69"/>
    <p:sldId id="330" r:id="rId70"/>
    <p:sldId id="331" r:id="rId71"/>
    <p:sldId id="332" r:id="rId72"/>
    <p:sldId id="333" r:id="rId73"/>
    <p:sldId id="334" r:id="rId74"/>
    <p:sldId id="274" r:id="rId75"/>
    <p:sldId id="275" r:id="rId76"/>
    <p:sldId id="276" r:id="rId77"/>
    <p:sldId id="277" r:id="rId78"/>
    <p:sldId id="278" r:id="rId79"/>
    <p:sldId id="279" r:id="rId80"/>
    <p:sldId id="280" r:id="rId81"/>
    <p:sldId id="281" r:id="rId82"/>
    <p:sldId id="283"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1" r:id="rId129"/>
    <p:sldId id="380" r:id="rId130"/>
    <p:sldId id="382" r:id="rId131"/>
    <p:sldId id="383" r:id="rId132"/>
    <p:sldId id="384" r:id="rId133"/>
    <p:sldId id="385" r:id="rId134"/>
    <p:sldId id="386"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22" r:id="rId167"/>
    <p:sldId id="419" r:id="rId168"/>
    <p:sldId id="420" r:id="rId169"/>
    <p:sldId id="421" r:id="rId170"/>
    <p:sldId id="428" r:id="rId171"/>
    <p:sldId id="423" r:id="rId172"/>
    <p:sldId id="424" r:id="rId173"/>
    <p:sldId id="425" r:id="rId174"/>
    <p:sldId id="426" r:id="rId175"/>
    <p:sldId id="429" r:id="rId176"/>
  </p:sldIdLst>
  <p:sldSz cx="9144000" cy="6858000" type="screen4x3"/>
  <p:notesSz cx="7102475" cy="10233025"/>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r" defTabSz="914400" rtl="1" eaLnBrk="1" latinLnBrk="0" hangingPunct="1">
      <a:defRPr sz="2400" kern="1200">
        <a:solidFill>
          <a:schemeClr val="tx1"/>
        </a:solidFill>
        <a:latin typeface="Times New Roman" pitchFamily="18" charset="0"/>
        <a:ea typeface="+mn-ea"/>
        <a:cs typeface="+mn-cs"/>
      </a:defRPr>
    </a:lvl6pPr>
    <a:lvl7pPr marL="2743200" algn="r" defTabSz="914400" rtl="1" eaLnBrk="1" latinLnBrk="0" hangingPunct="1">
      <a:defRPr sz="2400" kern="1200">
        <a:solidFill>
          <a:schemeClr val="tx1"/>
        </a:solidFill>
        <a:latin typeface="Times New Roman" pitchFamily="18" charset="0"/>
        <a:ea typeface="+mn-ea"/>
        <a:cs typeface="+mn-cs"/>
      </a:defRPr>
    </a:lvl7pPr>
    <a:lvl8pPr marL="3200400" algn="r" defTabSz="914400" rtl="1" eaLnBrk="1" latinLnBrk="0" hangingPunct="1">
      <a:defRPr sz="2400" kern="1200">
        <a:solidFill>
          <a:schemeClr val="tx1"/>
        </a:solidFill>
        <a:latin typeface="Times New Roman" pitchFamily="18" charset="0"/>
        <a:ea typeface="+mn-ea"/>
        <a:cs typeface="+mn-cs"/>
      </a:defRPr>
    </a:lvl8pPr>
    <a:lvl9pPr marL="3657600" algn="r" defTabSz="914400" rtl="1"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3366CC"/>
    <a:srgbClr val="0033CC"/>
    <a:srgbClr val="0066CC"/>
    <a:srgbClr val="FF66CC"/>
    <a:srgbClr val="00FF00"/>
    <a:srgbClr val="FFFF66"/>
    <a:srgbClr val="FF3300"/>
    <a:srgbClr val="0033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0929"/>
  </p:normalViewPr>
  <p:slideViewPr>
    <p:cSldViewPr>
      <p:cViewPr varScale="1">
        <p:scale>
          <a:sx n="66" d="100"/>
          <a:sy n="66" d="100"/>
        </p:scale>
        <p:origin x="-7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982" y="-114"/>
      </p:cViewPr>
      <p:guideLst>
        <p:guide orient="horz" pos="3223"/>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BE2B3B-071B-490F-87FA-1C92198C1599}" type="doc">
      <dgm:prSet loTypeId="urn:microsoft.com/office/officeart/2005/8/layout/hierarchy4" loCatId="list" qsTypeId="urn:microsoft.com/office/officeart/2005/8/quickstyle/3d5" qsCatId="3D" csTypeId="urn:microsoft.com/office/officeart/2005/8/colors/accent0_3" csCatId="mainScheme" phldr="1"/>
      <dgm:spPr/>
      <dgm:t>
        <a:bodyPr/>
        <a:lstStyle/>
        <a:p>
          <a:pPr rtl="1"/>
          <a:endParaRPr lang="ar-SA"/>
        </a:p>
      </dgm:t>
    </dgm:pt>
    <dgm:pt modelId="{9FE78645-4622-4925-8BDA-4EFAAECC2727}">
      <dgm:prSet phldrT="[Text]" custT="1"/>
      <dgm:spPr>
        <a:solidFill>
          <a:srgbClr val="FFFF00"/>
        </a:solidFill>
      </dgm:spPr>
      <dgm:t>
        <a:bodyPr/>
        <a:lstStyle/>
        <a:p>
          <a:pPr rtl="1"/>
          <a:r>
            <a:rPr lang="ar-SA" sz="3600" b="1">
              <a:solidFill>
                <a:schemeClr val="tx1"/>
              </a:solidFill>
            </a:rPr>
            <a:t>ظهور مصدر الخطر</a:t>
          </a:r>
        </a:p>
      </dgm:t>
    </dgm:pt>
    <dgm:pt modelId="{1BF5F92C-2375-4A4C-B47A-3B7EF32E349F}" type="parTrans" cxnId="{7BD305ED-DBA4-4AB9-B0F3-60BD3EAF883B}">
      <dgm:prSet/>
      <dgm:spPr/>
      <dgm:t>
        <a:bodyPr/>
        <a:lstStyle/>
        <a:p>
          <a:pPr rtl="1"/>
          <a:endParaRPr lang="ar-SA" sz="2000" b="1"/>
        </a:p>
      </dgm:t>
    </dgm:pt>
    <dgm:pt modelId="{3CBBF6E3-768C-4C0B-A472-B1BF38A637D0}" type="sibTrans" cxnId="{7BD305ED-DBA4-4AB9-B0F3-60BD3EAF883B}">
      <dgm:prSet/>
      <dgm:spPr/>
      <dgm:t>
        <a:bodyPr/>
        <a:lstStyle/>
        <a:p>
          <a:pPr rtl="1"/>
          <a:endParaRPr lang="ar-SA" sz="2000" b="1"/>
        </a:p>
      </dgm:t>
    </dgm:pt>
    <dgm:pt modelId="{DB0EE32A-7545-4C40-9908-C8BF5B28A6A5}">
      <dgm:prSet phldrT="[Text]" custT="1"/>
      <dgm:spPr/>
      <dgm:t>
        <a:bodyPr/>
        <a:lstStyle/>
        <a:p>
          <a:pPr rtl="1"/>
          <a:r>
            <a:rPr lang="ar-SA" sz="3200" b="1"/>
            <a:t>الانتباه الى مصدر الخطر</a:t>
          </a:r>
        </a:p>
      </dgm:t>
    </dgm:pt>
    <dgm:pt modelId="{DDA65674-6EEB-4F3E-9459-AD2C34CA736B}" type="parTrans" cxnId="{E0C2AF57-422C-4069-84F8-06D8E93BD9A7}">
      <dgm:prSet/>
      <dgm:spPr/>
      <dgm:t>
        <a:bodyPr/>
        <a:lstStyle/>
        <a:p>
          <a:pPr rtl="1"/>
          <a:endParaRPr lang="ar-SA" sz="2000" b="1"/>
        </a:p>
      </dgm:t>
    </dgm:pt>
    <dgm:pt modelId="{B28D269A-3CA5-441B-8611-A43B45B3F56F}" type="sibTrans" cxnId="{E0C2AF57-422C-4069-84F8-06D8E93BD9A7}">
      <dgm:prSet/>
      <dgm:spPr/>
      <dgm:t>
        <a:bodyPr/>
        <a:lstStyle/>
        <a:p>
          <a:pPr rtl="1"/>
          <a:endParaRPr lang="ar-SA" sz="2000" b="1"/>
        </a:p>
      </dgm:t>
    </dgm:pt>
    <dgm:pt modelId="{05E2D0CD-34E2-4A4C-81D9-F5496A368DC6}">
      <dgm:prSet phldrT="[Text]" custT="1"/>
      <dgm:spPr/>
      <dgm:t>
        <a:bodyPr/>
        <a:lstStyle/>
        <a:p>
          <a:pPr rtl="1"/>
          <a:r>
            <a:rPr lang="ar-SA" sz="3200" b="1" dirty="0"/>
            <a:t>إدراك أبعاد الخطر</a:t>
          </a:r>
        </a:p>
      </dgm:t>
    </dgm:pt>
    <dgm:pt modelId="{64998AAD-DAFE-423F-B07A-6CDD05F3278B}" type="parTrans" cxnId="{C6B19B4E-60BF-49CC-B7AA-31A9BB31F7EF}">
      <dgm:prSet/>
      <dgm:spPr/>
      <dgm:t>
        <a:bodyPr/>
        <a:lstStyle/>
        <a:p>
          <a:pPr rtl="1"/>
          <a:endParaRPr lang="ar-SA" sz="2000" b="1"/>
        </a:p>
      </dgm:t>
    </dgm:pt>
    <dgm:pt modelId="{5CF69940-63CA-455C-9B19-1E07F5BADD7A}" type="sibTrans" cxnId="{C6B19B4E-60BF-49CC-B7AA-31A9BB31F7EF}">
      <dgm:prSet/>
      <dgm:spPr/>
      <dgm:t>
        <a:bodyPr/>
        <a:lstStyle/>
        <a:p>
          <a:pPr rtl="1"/>
          <a:endParaRPr lang="ar-SA" sz="2000" b="1"/>
        </a:p>
      </dgm:t>
    </dgm:pt>
    <dgm:pt modelId="{E2AE6CFB-BF07-4102-B99F-409DFE105646}">
      <dgm:prSet phldrT="[Text]" custT="1"/>
      <dgm:spPr/>
      <dgm:t>
        <a:bodyPr/>
        <a:lstStyle/>
        <a:p>
          <a:pPr rtl="1"/>
          <a:r>
            <a:rPr lang="ar-SA" sz="2000" b="1" dirty="0"/>
            <a:t>استجابة</a:t>
          </a:r>
        </a:p>
        <a:p>
          <a:pPr rtl="1"/>
          <a:r>
            <a:rPr lang="ar-SA" sz="2000" b="1" dirty="0"/>
            <a:t>(رؤية - سمع -شم) </a:t>
          </a:r>
        </a:p>
      </dgm:t>
    </dgm:pt>
    <dgm:pt modelId="{9A59C3DD-F429-4F4C-BA5C-2F859804D1CF}" type="parTrans" cxnId="{9D954F92-263F-4A9A-9702-218FF78EEF41}">
      <dgm:prSet/>
      <dgm:spPr/>
      <dgm:t>
        <a:bodyPr/>
        <a:lstStyle/>
        <a:p>
          <a:pPr rtl="1"/>
          <a:endParaRPr lang="ar-SA" sz="2000" b="1"/>
        </a:p>
      </dgm:t>
    </dgm:pt>
    <dgm:pt modelId="{7402442F-6A45-4684-8EFB-2CBAC3D44CE2}" type="sibTrans" cxnId="{9D954F92-263F-4A9A-9702-218FF78EEF41}">
      <dgm:prSet/>
      <dgm:spPr/>
      <dgm:t>
        <a:bodyPr/>
        <a:lstStyle/>
        <a:p>
          <a:pPr rtl="1"/>
          <a:endParaRPr lang="ar-SA" sz="2000" b="1"/>
        </a:p>
      </dgm:t>
    </dgm:pt>
    <dgm:pt modelId="{ED0CBFC9-C51F-4299-8084-CC4773DD2960}">
      <dgm:prSet phldrT="[Text]" custT="1"/>
      <dgm:spPr/>
      <dgm:t>
        <a:bodyPr/>
        <a:lstStyle/>
        <a:p>
          <a:pPr rtl="1"/>
          <a:r>
            <a:rPr lang="ar-SA" sz="2000" b="1"/>
            <a:t>تحليل عقلي نتيجة استيعاب-مقارنة ....</a:t>
          </a:r>
        </a:p>
      </dgm:t>
    </dgm:pt>
    <dgm:pt modelId="{39F0224F-7E6F-4F92-BCF4-C0E86007B1B6}" type="parTrans" cxnId="{3B22E618-EA23-4B31-9030-A831B0F8FF40}">
      <dgm:prSet/>
      <dgm:spPr/>
      <dgm:t>
        <a:bodyPr/>
        <a:lstStyle/>
        <a:p>
          <a:pPr rtl="1"/>
          <a:endParaRPr lang="ar-SA" sz="2000" b="1"/>
        </a:p>
      </dgm:t>
    </dgm:pt>
    <dgm:pt modelId="{1F200E61-8288-4574-89E3-1CF622639518}" type="sibTrans" cxnId="{3B22E618-EA23-4B31-9030-A831B0F8FF40}">
      <dgm:prSet/>
      <dgm:spPr/>
      <dgm:t>
        <a:bodyPr/>
        <a:lstStyle/>
        <a:p>
          <a:pPr rtl="1"/>
          <a:endParaRPr lang="ar-SA" sz="2000" b="1"/>
        </a:p>
      </dgm:t>
    </dgm:pt>
    <dgm:pt modelId="{C87930DC-515E-4275-95D3-B3EF21CDA8A0}">
      <dgm:prSet custT="1"/>
      <dgm:spPr/>
      <dgm:t>
        <a:bodyPr/>
        <a:lstStyle/>
        <a:p>
          <a:pPr rtl="1"/>
          <a:r>
            <a:rPr lang="ar-SA" sz="3200" b="1"/>
            <a:t>قرار تجنب الحادثة</a:t>
          </a:r>
        </a:p>
      </dgm:t>
    </dgm:pt>
    <dgm:pt modelId="{AB27667F-E95C-42E3-B922-4432BDBC50C4}" type="parTrans" cxnId="{B9D438ED-9792-43D6-AFE5-A69F32DCD278}">
      <dgm:prSet/>
      <dgm:spPr/>
      <dgm:t>
        <a:bodyPr/>
        <a:lstStyle/>
        <a:p>
          <a:pPr rtl="1"/>
          <a:endParaRPr lang="ar-SA" sz="2000" b="1"/>
        </a:p>
      </dgm:t>
    </dgm:pt>
    <dgm:pt modelId="{7061A17A-5A18-42D2-AD8C-78614A1F3425}" type="sibTrans" cxnId="{B9D438ED-9792-43D6-AFE5-A69F32DCD278}">
      <dgm:prSet/>
      <dgm:spPr/>
      <dgm:t>
        <a:bodyPr/>
        <a:lstStyle/>
        <a:p>
          <a:pPr rtl="1"/>
          <a:endParaRPr lang="ar-SA" sz="2000" b="1"/>
        </a:p>
      </dgm:t>
    </dgm:pt>
    <dgm:pt modelId="{1F29A36B-F356-46D3-8309-221FE6702F78}">
      <dgm:prSet custT="1"/>
      <dgm:spPr/>
      <dgm:t>
        <a:bodyPr/>
        <a:lstStyle/>
        <a:p>
          <a:pPr rtl="1"/>
          <a:r>
            <a:rPr lang="ar-SA" sz="2000" b="1"/>
            <a:t>الخصائص السلوكية الطبيعية والمكتسبة</a:t>
          </a:r>
        </a:p>
      </dgm:t>
    </dgm:pt>
    <dgm:pt modelId="{8166D7FB-041C-44AE-9A9C-AE951231E51F}" type="parTrans" cxnId="{94D5BF5E-2C9C-468D-8195-B597D66C3FC8}">
      <dgm:prSet/>
      <dgm:spPr/>
      <dgm:t>
        <a:bodyPr/>
        <a:lstStyle/>
        <a:p>
          <a:pPr rtl="1"/>
          <a:endParaRPr lang="ar-SA" sz="2000" b="1"/>
        </a:p>
      </dgm:t>
    </dgm:pt>
    <dgm:pt modelId="{FE8DAF77-0356-4E53-B392-9599C164A90F}" type="sibTrans" cxnId="{94D5BF5E-2C9C-468D-8195-B597D66C3FC8}">
      <dgm:prSet/>
      <dgm:spPr/>
      <dgm:t>
        <a:bodyPr/>
        <a:lstStyle/>
        <a:p>
          <a:pPr rtl="1"/>
          <a:endParaRPr lang="ar-SA" sz="2000" b="1"/>
        </a:p>
      </dgm:t>
    </dgm:pt>
    <dgm:pt modelId="{722953AE-1F32-4410-8C2B-E004F25C4C26}">
      <dgm:prSet custT="1"/>
      <dgm:spPr/>
      <dgm:t>
        <a:bodyPr/>
        <a:lstStyle/>
        <a:p>
          <a:pPr rtl="1"/>
          <a:r>
            <a:rPr lang="ar-SA" sz="3200" b="1"/>
            <a:t>القدرة على تجنب الحادثة</a:t>
          </a:r>
        </a:p>
      </dgm:t>
    </dgm:pt>
    <dgm:pt modelId="{DF24BF91-F1D9-47B5-A40D-AFB128AB6F71}" type="parTrans" cxnId="{DBA2DE54-A57B-4FD6-B65A-8A17895CB52D}">
      <dgm:prSet/>
      <dgm:spPr/>
      <dgm:t>
        <a:bodyPr/>
        <a:lstStyle/>
        <a:p>
          <a:pPr rtl="1"/>
          <a:endParaRPr lang="ar-SA" sz="2000" b="1"/>
        </a:p>
      </dgm:t>
    </dgm:pt>
    <dgm:pt modelId="{DCA8A880-E3CE-49F2-BFBD-F4A058131949}" type="sibTrans" cxnId="{DBA2DE54-A57B-4FD6-B65A-8A17895CB52D}">
      <dgm:prSet/>
      <dgm:spPr/>
      <dgm:t>
        <a:bodyPr/>
        <a:lstStyle/>
        <a:p>
          <a:pPr rtl="1"/>
          <a:endParaRPr lang="ar-SA" sz="2000" b="1"/>
        </a:p>
      </dgm:t>
    </dgm:pt>
    <dgm:pt modelId="{F844DEA8-8EB9-4598-BB09-3AD4CFB55DE1}">
      <dgm:prSet custT="1"/>
      <dgm:spPr/>
      <dgm:t>
        <a:bodyPr/>
        <a:lstStyle/>
        <a:p>
          <a:pPr rtl="1"/>
          <a:r>
            <a:rPr lang="ar-SA" sz="2000" b="1"/>
            <a:t>قدرة جسمية - عضلية - ذهنية</a:t>
          </a:r>
        </a:p>
      </dgm:t>
    </dgm:pt>
    <dgm:pt modelId="{BF8C8564-7209-49A0-BF45-F5B53943E7FF}" type="parTrans" cxnId="{15F8BBEF-2370-41B1-AF62-9A3FD63E4192}">
      <dgm:prSet/>
      <dgm:spPr/>
      <dgm:t>
        <a:bodyPr/>
        <a:lstStyle/>
        <a:p>
          <a:pPr rtl="1"/>
          <a:endParaRPr lang="ar-SA" sz="2000" b="1"/>
        </a:p>
      </dgm:t>
    </dgm:pt>
    <dgm:pt modelId="{AB34A53C-5CF2-4E1F-A56F-4F15EF680D5B}" type="sibTrans" cxnId="{15F8BBEF-2370-41B1-AF62-9A3FD63E4192}">
      <dgm:prSet/>
      <dgm:spPr/>
      <dgm:t>
        <a:bodyPr/>
        <a:lstStyle/>
        <a:p>
          <a:pPr rtl="1"/>
          <a:endParaRPr lang="ar-SA" sz="2000" b="1"/>
        </a:p>
      </dgm:t>
    </dgm:pt>
    <dgm:pt modelId="{E642EA37-5E71-4D5C-97EF-7B1252D9FA3B}">
      <dgm:prSet custT="1"/>
      <dgm:spPr/>
      <dgm:t>
        <a:bodyPr/>
        <a:lstStyle/>
        <a:p>
          <a:pPr rtl="1"/>
          <a:r>
            <a:rPr lang="ar-SA" sz="3200" b="1"/>
            <a:t>فرصة</a:t>
          </a:r>
        </a:p>
      </dgm:t>
    </dgm:pt>
    <dgm:pt modelId="{6821E04F-4FE8-43A8-94E6-2317943282A0}" type="parTrans" cxnId="{AC07B415-D164-4DAF-9B51-D425D42B00D5}">
      <dgm:prSet/>
      <dgm:spPr/>
      <dgm:t>
        <a:bodyPr/>
        <a:lstStyle/>
        <a:p>
          <a:pPr rtl="1"/>
          <a:endParaRPr lang="ar-SA" sz="2000" b="1"/>
        </a:p>
      </dgm:t>
    </dgm:pt>
    <dgm:pt modelId="{4FE12530-8B6B-4531-A8CF-9DB396AA0412}" type="sibTrans" cxnId="{AC07B415-D164-4DAF-9B51-D425D42B00D5}">
      <dgm:prSet/>
      <dgm:spPr/>
      <dgm:t>
        <a:bodyPr/>
        <a:lstStyle/>
        <a:p>
          <a:pPr rtl="1"/>
          <a:endParaRPr lang="ar-SA" sz="2000" b="1"/>
        </a:p>
      </dgm:t>
    </dgm:pt>
    <dgm:pt modelId="{D5E3077C-9DC0-4116-AE3A-0C786017EA8C}">
      <dgm:prSet custT="1"/>
      <dgm:spPr>
        <a:solidFill>
          <a:srgbClr val="FF0000"/>
        </a:solidFill>
      </dgm:spPr>
      <dgm:t>
        <a:bodyPr/>
        <a:lstStyle/>
        <a:p>
          <a:pPr rtl="1"/>
          <a:r>
            <a:rPr lang="ar-SA" sz="3600" b="1">
              <a:solidFill>
                <a:schemeClr val="tx1"/>
              </a:solidFill>
            </a:rPr>
            <a:t>حادثة</a:t>
          </a:r>
        </a:p>
      </dgm:t>
    </dgm:pt>
    <dgm:pt modelId="{4D6171C2-23AF-4EA6-99E7-5F9A990FCE46}" type="parTrans" cxnId="{6EA97CCE-D576-4DAE-859B-F336686EFC8B}">
      <dgm:prSet/>
      <dgm:spPr/>
      <dgm:t>
        <a:bodyPr/>
        <a:lstStyle/>
        <a:p>
          <a:pPr rtl="1"/>
          <a:endParaRPr lang="ar-SA" sz="2000" b="1"/>
        </a:p>
      </dgm:t>
    </dgm:pt>
    <dgm:pt modelId="{296CC0F1-FCED-47B2-A877-1BEF90AF433E}" type="sibTrans" cxnId="{6EA97CCE-D576-4DAE-859B-F336686EFC8B}">
      <dgm:prSet/>
      <dgm:spPr/>
      <dgm:t>
        <a:bodyPr/>
        <a:lstStyle/>
        <a:p>
          <a:pPr rtl="1"/>
          <a:endParaRPr lang="ar-SA" sz="2000" b="1"/>
        </a:p>
      </dgm:t>
    </dgm:pt>
    <dgm:pt modelId="{4A64F522-4972-45FD-B69E-BC0842953FBC}">
      <dgm:prSet/>
      <dgm:spPr/>
      <dgm:t>
        <a:bodyPr/>
        <a:lstStyle/>
        <a:p>
          <a:pPr rtl="1"/>
          <a:r>
            <a:rPr lang="ar-SA" b="1"/>
            <a:t>فرصة</a:t>
          </a:r>
        </a:p>
      </dgm:t>
    </dgm:pt>
    <dgm:pt modelId="{6AFC6662-0D92-420E-A7C3-F53D3796D3D8}" type="parTrans" cxnId="{CD520BE0-68A0-4601-B333-3B8199697BC2}">
      <dgm:prSet/>
      <dgm:spPr/>
      <dgm:t>
        <a:bodyPr/>
        <a:lstStyle/>
        <a:p>
          <a:pPr rtl="1"/>
          <a:endParaRPr lang="ar-SA"/>
        </a:p>
      </dgm:t>
    </dgm:pt>
    <dgm:pt modelId="{319BE110-4AB8-4716-944B-49B6262AF929}" type="sibTrans" cxnId="{CD520BE0-68A0-4601-B333-3B8199697BC2}">
      <dgm:prSet/>
      <dgm:spPr/>
      <dgm:t>
        <a:bodyPr/>
        <a:lstStyle/>
        <a:p>
          <a:pPr rtl="1"/>
          <a:endParaRPr lang="ar-SA"/>
        </a:p>
      </dgm:t>
    </dgm:pt>
    <dgm:pt modelId="{4C943CC3-F9DD-44E5-96DE-245925EC4DC2}">
      <dgm:prSet custT="1"/>
      <dgm:spPr>
        <a:solidFill>
          <a:srgbClr val="00B050"/>
        </a:solidFill>
      </dgm:spPr>
      <dgm:t>
        <a:bodyPr/>
        <a:lstStyle/>
        <a:p>
          <a:pPr rtl="1"/>
          <a:r>
            <a:rPr lang="ar-SA" sz="3600" b="1">
              <a:solidFill>
                <a:schemeClr val="tx1"/>
              </a:solidFill>
            </a:rPr>
            <a:t>أمان</a:t>
          </a:r>
        </a:p>
      </dgm:t>
    </dgm:pt>
    <dgm:pt modelId="{46BA1538-0A5B-498D-A5C9-DD69C1ABB5D5}" type="parTrans" cxnId="{7A3784D9-F1F5-4B17-9AED-B786EF7985BE}">
      <dgm:prSet/>
      <dgm:spPr/>
      <dgm:t>
        <a:bodyPr/>
        <a:lstStyle/>
        <a:p>
          <a:pPr rtl="1"/>
          <a:endParaRPr lang="ar-SA"/>
        </a:p>
      </dgm:t>
    </dgm:pt>
    <dgm:pt modelId="{3B66E8FD-1C4B-4766-A506-07D1FD50281A}" type="sibTrans" cxnId="{7A3784D9-F1F5-4B17-9AED-B786EF7985BE}">
      <dgm:prSet/>
      <dgm:spPr/>
      <dgm:t>
        <a:bodyPr/>
        <a:lstStyle/>
        <a:p>
          <a:pPr rtl="1"/>
          <a:endParaRPr lang="ar-SA"/>
        </a:p>
      </dgm:t>
    </dgm:pt>
    <dgm:pt modelId="{603E979A-4A41-40D1-8ACD-4A155C0C55B8}" type="pres">
      <dgm:prSet presAssocID="{CABE2B3B-071B-490F-87FA-1C92198C1599}" presName="Name0" presStyleCnt="0">
        <dgm:presLayoutVars>
          <dgm:chPref val="1"/>
          <dgm:dir/>
          <dgm:animOne val="branch"/>
          <dgm:animLvl val="lvl"/>
          <dgm:resizeHandles/>
        </dgm:presLayoutVars>
      </dgm:prSet>
      <dgm:spPr/>
      <dgm:t>
        <a:bodyPr/>
        <a:lstStyle/>
        <a:p>
          <a:pPr rtl="1"/>
          <a:endParaRPr lang="ar-SA"/>
        </a:p>
      </dgm:t>
    </dgm:pt>
    <dgm:pt modelId="{C7A4E55B-642F-4C21-A8E9-63BA6FD5D09E}" type="pres">
      <dgm:prSet presAssocID="{9FE78645-4622-4925-8BDA-4EFAAECC2727}" presName="vertOne" presStyleCnt="0"/>
      <dgm:spPr/>
    </dgm:pt>
    <dgm:pt modelId="{448B79EB-58F7-4B0E-9C2D-874CBDD87FA4}" type="pres">
      <dgm:prSet presAssocID="{9FE78645-4622-4925-8BDA-4EFAAECC2727}" presName="txOne" presStyleLbl="node0" presStyleIdx="0" presStyleCnt="1" custScaleX="87255" custLinFactNeighborX="4686" custLinFactNeighborY="-7161">
        <dgm:presLayoutVars>
          <dgm:chPref val="3"/>
        </dgm:presLayoutVars>
      </dgm:prSet>
      <dgm:spPr/>
      <dgm:t>
        <a:bodyPr/>
        <a:lstStyle/>
        <a:p>
          <a:pPr rtl="1"/>
          <a:endParaRPr lang="ar-SA"/>
        </a:p>
      </dgm:t>
    </dgm:pt>
    <dgm:pt modelId="{8BE62C2B-B3B1-4A5E-801F-EA6C7B122D54}" type="pres">
      <dgm:prSet presAssocID="{9FE78645-4622-4925-8BDA-4EFAAECC2727}" presName="parTransOne" presStyleCnt="0"/>
      <dgm:spPr/>
    </dgm:pt>
    <dgm:pt modelId="{EEB3A417-CFE5-4494-878C-37A138298AD8}" type="pres">
      <dgm:prSet presAssocID="{9FE78645-4622-4925-8BDA-4EFAAECC2727}" presName="horzOne" presStyleCnt="0"/>
      <dgm:spPr/>
    </dgm:pt>
    <dgm:pt modelId="{6EB197FD-5DD3-437A-A7AC-8D3DF9095B2B}" type="pres">
      <dgm:prSet presAssocID="{DB0EE32A-7545-4C40-9908-C8BF5B28A6A5}" presName="vertTwo" presStyleCnt="0"/>
      <dgm:spPr/>
    </dgm:pt>
    <dgm:pt modelId="{86A2C622-56A8-4F7E-A4A5-BEA8BF072620}" type="pres">
      <dgm:prSet presAssocID="{DB0EE32A-7545-4C40-9908-C8BF5B28A6A5}" presName="txTwo" presStyleLbl="node2" presStyleIdx="0" presStyleCnt="2" custScaleX="61227" custLinFactNeighborX="-207">
        <dgm:presLayoutVars>
          <dgm:chPref val="3"/>
        </dgm:presLayoutVars>
      </dgm:prSet>
      <dgm:spPr/>
      <dgm:t>
        <a:bodyPr/>
        <a:lstStyle/>
        <a:p>
          <a:pPr rtl="1"/>
          <a:endParaRPr lang="ar-SA"/>
        </a:p>
      </dgm:t>
    </dgm:pt>
    <dgm:pt modelId="{6F0C3950-1E3B-4B32-BED8-9E7AF0B275BF}" type="pres">
      <dgm:prSet presAssocID="{DB0EE32A-7545-4C40-9908-C8BF5B28A6A5}" presName="parTransTwo" presStyleCnt="0"/>
      <dgm:spPr/>
    </dgm:pt>
    <dgm:pt modelId="{3A03DB15-0F52-4BA6-B2E7-AA691BC794D3}" type="pres">
      <dgm:prSet presAssocID="{DB0EE32A-7545-4C40-9908-C8BF5B28A6A5}" presName="horzTwo" presStyleCnt="0"/>
      <dgm:spPr/>
    </dgm:pt>
    <dgm:pt modelId="{CB633E11-D118-456A-867F-05E248FDA05F}" type="pres">
      <dgm:prSet presAssocID="{05E2D0CD-34E2-4A4C-81D9-F5496A368DC6}" presName="vertThree" presStyleCnt="0"/>
      <dgm:spPr/>
    </dgm:pt>
    <dgm:pt modelId="{9B041506-D9C5-492F-9756-8B1AFCE11AD7}" type="pres">
      <dgm:prSet presAssocID="{05E2D0CD-34E2-4A4C-81D9-F5496A368DC6}" presName="txThree" presStyleLbl="node3" presStyleIdx="0" presStyleCnt="2" custScaleX="62275" custLinFactNeighborX="-280" custLinFactNeighborY="117">
        <dgm:presLayoutVars>
          <dgm:chPref val="3"/>
        </dgm:presLayoutVars>
      </dgm:prSet>
      <dgm:spPr/>
      <dgm:t>
        <a:bodyPr/>
        <a:lstStyle/>
        <a:p>
          <a:pPr rtl="1"/>
          <a:endParaRPr lang="ar-SA"/>
        </a:p>
      </dgm:t>
    </dgm:pt>
    <dgm:pt modelId="{6AF3AD9C-0D57-4CE9-A369-55E148E40FB8}" type="pres">
      <dgm:prSet presAssocID="{05E2D0CD-34E2-4A4C-81D9-F5496A368DC6}" presName="parTransThree" presStyleCnt="0"/>
      <dgm:spPr/>
    </dgm:pt>
    <dgm:pt modelId="{35E726DC-BE8D-4F95-A00A-CACD9A93B25A}" type="pres">
      <dgm:prSet presAssocID="{05E2D0CD-34E2-4A4C-81D9-F5496A368DC6}" presName="horzThree" presStyleCnt="0"/>
      <dgm:spPr/>
    </dgm:pt>
    <dgm:pt modelId="{43403E84-9629-4E61-B63D-CDCC618E46BD}" type="pres">
      <dgm:prSet presAssocID="{C87930DC-515E-4275-95D3-B3EF21CDA8A0}" presName="vertFour" presStyleCnt="0">
        <dgm:presLayoutVars>
          <dgm:chPref val="3"/>
        </dgm:presLayoutVars>
      </dgm:prSet>
      <dgm:spPr/>
    </dgm:pt>
    <dgm:pt modelId="{72674081-9F9A-4A66-AFD1-66286635D537}" type="pres">
      <dgm:prSet presAssocID="{C87930DC-515E-4275-95D3-B3EF21CDA8A0}" presName="txFour" presStyleLbl="node4" presStyleIdx="0" presStyleCnt="8" custScaleX="62796" custLinFactNeighborX="-280" custLinFactNeighborY="65">
        <dgm:presLayoutVars>
          <dgm:chPref val="3"/>
        </dgm:presLayoutVars>
      </dgm:prSet>
      <dgm:spPr/>
      <dgm:t>
        <a:bodyPr/>
        <a:lstStyle/>
        <a:p>
          <a:pPr rtl="1"/>
          <a:endParaRPr lang="ar-SA"/>
        </a:p>
      </dgm:t>
    </dgm:pt>
    <dgm:pt modelId="{10047207-FD27-490D-8D1F-3E9AE1CEC8CC}" type="pres">
      <dgm:prSet presAssocID="{C87930DC-515E-4275-95D3-B3EF21CDA8A0}" presName="parTransFour" presStyleCnt="0"/>
      <dgm:spPr/>
    </dgm:pt>
    <dgm:pt modelId="{33F54725-D7CA-4F8C-B2E7-C99AB7BE9754}" type="pres">
      <dgm:prSet presAssocID="{C87930DC-515E-4275-95D3-B3EF21CDA8A0}" presName="horzFour" presStyleCnt="0"/>
      <dgm:spPr/>
    </dgm:pt>
    <dgm:pt modelId="{A9ACF5E7-D1C8-467A-BC14-507AA6676ED9}" type="pres">
      <dgm:prSet presAssocID="{722953AE-1F32-4410-8C2B-E004F25C4C26}" presName="vertFour" presStyleCnt="0">
        <dgm:presLayoutVars>
          <dgm:chPref val="3"/>
        </dgm:presLayoutVars>
      </dgm:prSet>
      <dgm:spPr/>
    </dgm:pt>
    <dgm:pt modelId="{51C544EC-354F-4001-859D-07E1302B9A3D}" type="pres">
      <dgm:prSet presAssocID="{722953AE-1F32-4410-8C2B-E004F25C4C26}" presName="txFour" presStyleLbl="node4" presStyleIdx="1" presStyleCnt="8" custScaleX="63606" custLinFactNeighborX="-370" custLinFactNeighborY="1155">
        <dgm:presLayoutVars>
          <dgm:chPref val="3"/>
        </dgm:presLayoutVars>
      </dgm:prSet>
      <dgm:spPr/>
      <dgm:t>
        <a:bodyPr/>
        <a:lstStyle/>
        <a:p>
          <a:pPr rtl="1"/>
          <a:endParaRPr lang="ar-SA"/>
        </a:p>
      </dgm:t>
    </dgm:pt>
    <dgm:pt modelId="{2E0E45E7-8637-4995-9348-886F8F128D6F}" type="pres">
      <dgm:prSet presAssocID="{722953AE-1F32-4410-8C2B-E004F25C4C26}" presName="parTransFour" presStyleCnt="0"/>
      <dgm:spPr/>
    </dgm:pt>
    <dgm:pt modelId="{9DE76C61-B1B8-4ECD-8BA6-F44DFEA9CC1A}" type="pres">
      <dgm:prSet presAssocID="{722953AE-1F32-4410-8C2B-E004F25C4C26}" presName="horzFour" presStyleCnt="0"/>
      <dgm:spPr/>
    </dgm:pt>
    <dgm:pt modelId="{3C230BF4-95C0-48BC-97B1-049CAED277D3}" type="pres">
      <dgm:prSet presAssocID="{E642EA37-5E71-4D5C-97EF-7B1252D9FA3B}" presName="vertFour" presStyleCnt="0">
        <dgm:presLayoutVars>
          <dgm:chPref val="3"/>
        </dgm:presLayoutVars>
      </dgm:prSet>
      <dgm:spPr/>
    </dgm:pt>
    <dgm:pt modelId="{9DA34DD3-93A1-44C4-943D-62382120E400}" type="pres">
      <dgm:prSet presAssocID="{E642EA37-5E71-4D5C-97EF-7B1252D9FA3B}" presName="txFour" presStyleLbl="node4" presStyleIdx="2" presStyleCnt="8" custScaleX="34548" custLinFactNeighborX="-19861" custLinFactNeighborY="44416">
        <dgm:presLayoutVars>
          <dgm:chPref val="3"/>
        </dgm:presLayoutVars>
      </dgm:prSet>
      <dgm:spPr/>
      <dgm:t>
        <a:bodyPr/>
        <a:lstStyle/>
        <a:p>
          <a:pPr rtl="1"/>
          <a:endParaRPr lang="ar-SA"/>
        </a:p>
      </dgm:t>
    </dgm:pt>
    <dgm:pt modelId="{2CBCA863-7011-4C94-8435-288F2934926B}" type="pres">
      <dgm:prSet presAssocID="{E642EA37-5E71-4D5C-97EF-7B1252D9FA3B}" presName="parTransFour" presStyleCnt="0"/>
      <dgm:spPr/>
    </dgm:pt>
    <dgm:pt modelId="{975B185D-9762-4536-A4BA-CB659EAB34AA}" type="pres">
      <dgm:prSet presAssocID="{E642EA37-5E71-4D5C-97EF-7B1252D9FA3B}" presName="horzFour" presStyleCnt="0"/>
      <dgm:spPr/>
    </dgm:pt>
    <dgm:pt modelId="{81E61CA7-5BD6-45B6-84D1-4E0A9F4BE944}" type="pres">
      <dgm:prSet presAssocID="{D5E3077C-9DC0-4116-AE3A-0C786017EA8C}" presName="vertFour" presStyleCnt="0">
        <dgm:presLayoutVars>
          <dgm:chPref val="3"/>
        </dgm:presLayoutVars>
      </dgm:prSet>
      <dgm:spPr/>
    </dgm:pt>
    <dgm:pt modelId="{13BE57D7-5142-423D-8511-630C5C20075D}" type="pres">
      <dgm:prSet presAssocID="{D5E3077C-9DC0-4116-AE3A-0C786017EA8C}" presName="txFour" presStyleLbl="node4" presStyleIdx="3" presStyleCnt="8" custScaleX="51290" custLinFactNeighborX="-274" custLinFactNeighborY="1148">
        <dgm:presLayoutVars>
          <dgm:chPref val="3"/>
        </dgm:presLayoutVars>
      </dgm:prSet>
      <dgm:spPr/>
      <dgm:t>
        <a:bodyPr/>
        <a:lstStyle/>
        <a:p>
          <a:pPr rtl="1"/>
          <a:endParaRPr lang="ar-SA"/>
        </a:p>
      </dgm:t>
    </dgm:pt>
    <dgm:pt modelId="{2BE9C968-1A04-4A04-847C-9A8CEBE18FB9}" type="pres">
      <dgm:prSet presAssocID="{D5E3077C-9DC0-4116-AE3A-0C786017EA8C}" presName="horzFour" presStyleCnt="0"/>
      <dgm:spPr/>
    </dgm:pt>
    <dgm:pt modelId="{3DCEC1F5-298C-4E8C-9D06-6DD1AA12C722}" type="pres">
      <dgm:prSet presAssocID="{B28D269A-3CA5-441B-8611-A43B45B3F56F}" presName="sibSpaceTwo" presStyleCnt="0"/>
      <dgm:spPr/>
    </dgm:pt>
    <dgm:pt modelId="{4B254EA6-59CC-4179-BAF3-A055C7529EC9}" type="pres">
      <dgm:prSet presAssocID="{E2AE6CFB-BF07-4102-B99F-409DFE105646}" presName="vertTwo" presStyleCnt="0"/>
      <dgm:spPr/>
    </dgm:pt>
    <dgm:pt modelId="{F9695D7C-A58D-4F51-8F50-8B28131BAC6E}" type="pres">
      <dgm:prSet presAssocID="{E2AE6CFB-BF07-4102-B99F-409DFE105646}" presName="txTwo" presStyleLbl="node2" presStyleIdx="1" presStyleCnt="2" custScaleX="62239">
        <dgm:presLayoutVars>
          <dgm:chPref val="3"/>
        </dgm:presLayoutVars>
      </dgm:prSet>
      <dgm:spPr/>
      <dgm:t>
        <a:bodyPr/>
        <a:lstStyle/>
        <a:p>
          <a:pPr rtl="1"/>
          <a:endParaRPr lang="ar-SA"/>
        </a:p>
      </dgm:t>
    </dgm:pt>
    <dgm:pt modelId="{4C805C32-4078-44CF-9879-DBBF793EC493}" type="pres">
      <dgm:prSet presAssocID="{E2AE6CFB-BF07-4102-B99F-409DFE105646}" presName="parTransTwo" presStyleCnt="0"/>
      <dgm:spPr/>
    </dgm:pt>
    <dgm:pt modelId="{064E2A97-C1C2-4C6F-BBA4-7D2189D3B154}" type="pres">
      <dgm:prSet presAssocID="{E2AE6CFB-BF07-4102-B99F-409DFE105646}" presName="horzTwo" presStyleCnt="0"/>
      <dgm:spPr/>
    </dgm:pt>
    <dgm:pt modelId="{44ED73FB-FFD3-40BD-8DA7-3EB24179556C}" type="pres">
      <dgm:prSet presAssocID="{ED0CBFC9-C51F-4299-8084-CC4773DD2960}" presName="vertThree" presStyleCnt="0"/>
      <dgm:spPr/>
    </dgm:pt>
    <dgm:pt modelId="{915FC2BD-892B-48D4-8C26-FAB5A72ACD94}" type="pres">
      <dgm:prSet presAssocID="{ED0CBFC9-C51F-4299-8084-CC4773DD2960}" presName="txThree" presStyleLbl="node3" presStyleIdx="1" presStyleCnt="2" custScaleX="62116">
        <dgm:presLayoutVars>
          <dgm:chPref val="3"/>
        </dgm:presLayoutVars>
      </dgm:prSet>
      <dgm:spPr/>
      <dgm:t>
        <a:bodyPr/>
        <a:lstStyle/>
        <a:p>
          <a:pPr rtl="1"/>
          <a:endParaRPr lang="ar-SA"/>
        </a:p>
      </dgm:t>
    </dgm:pt>
    <dgm:pt modelId="{D1921D3C-9922-457C-9CBC-76D905000D9D}" type="pres">
      <dgm:prSet presAssocID="{ED0CBFC9-C51F-4299-8084-CC4773DD2960}" presName="parTransThree" presStyleCnt="0"/>
      <dgm:spPr/>
    </dgm:pt>
    <dgm:pt modelId="{B9F83F67-CF98-4142-AD8F-69A5B4521914}" type="pres">
      <dgm:prSet presAssocID="{ED0CBFC9-C51F-4299-8084-CC4773DD2960}" presName="horzThree" presStyleCnt="0"/>
      <dgm:spPr/>
    </dgm:pt>
    <dgm:pt modelId="{90337EAE-32EE-44AF-9F31-25EBCF93922B}" type="pres">
      <dgm:prSet presAssocID="{1F29A36B-F356-46D3-8309-221FE6702F78}" presName="vertFour" presStyleCnt="0">
        <dgm:presLayoutVars>
          <dgm:chPref val="3"/>
        </dgm:presLayoutVars>
      </dgm:prSet>
      <dgm:spPr/>
    </dgm:pt>
    <dgm:pt modelId="{2998D7A5-5865-4699-87CA-208CA7E7643F}" type="pres">
      <dgm:prSet presAssocID="{1F29A36B-F356-46D3-8309-221FE6702F78}" presName="txFour" presStyleLbl="node4" presStyleIdx="4" presStyleCnt="8" custScaleX="62381" custScaleY="100960">
        <dgm:presLayoutVars>
          <dgm:chPref val="3"/>
        </dgm:presLayoutVars>
      </dgm:prSet>
      <dgm:spPr/>
      <dgm:t>
        <a:bodyPr/>
        <a:lstStyle/>
        <a:p>
          <a:pPr rtl="1"/>
          <a:endParaRPr lang="ar-SA"/>
        </a:p>
      </dgm:t>
    </dgm:pt>
    <dgm:pt modelId="{9D87DFE3-2EBA-441B-95F8-95EFA198A603}" type="pres">
      <dgm:prSet presAssocID="{1F29A36B-F356-46D3-8309-221FE6702F78}" presName="parTransFour" presStyleCnt="0"/>
      <dgm:spPr/>
    </dgm:pt>
    <dgm:pt modelId="{37416F81-5F08-4D7A-9384-FCB13C6AB07D}" type="pres">
      <dgm:prSet presAssocID="{1F29A36B-F356-46D3-8309-221FE6702F78}" presName="horzFour" presStyleCnt="0"/>
      <dgm:spPr/>
    </dgm:pt>
    <dgm:pt modelId="{CF24CCD5-FADA-4B50-B281-AF0F5D0DE24A}" type="pres">
      <dgm:prSet presAssocID="{F844DEA8-8EB9-4598-BB09-3AD4CFB55DE1}" presName="vertFour" presStyleCnt="0">
        <dgm:presLayoutVars>
          <dgm:chPref val="3"/>
        </dgm:presLayoutVars>
      </dgm:prSet>
      <dgm:spPr/>
    </dgm:pt>
    <dgm:pt modelId="{57C9ECDD-775D-4985-850B-F8D7484D9804}" type="pres">
      <dgm:prSet presAssocID="{F844DEA8-8EB9-4598-BB09-3AD4CFB55DE1}" presName="txFour" presStyleLbl="node4" presStyleIdx="5" presStyleCnt="8" custScaleX="63999">
        <dgm:presLayoutVars>
          <dgm:chPref val="3"/>
        </dgm:presLayoutVars>
      </dgm:prSet>
      <dgm:spPr/>
      <dgm:t>
        <a:bodyPr/>
        <a:lstStyle/>
        <a:p>
          <a:pPr rtl="1"/>
          <a:endParaRPr lang="ar-SA"/>
        </a:p>
      </dgm:t>
    </dgm:pt>
    <dgm:pt modelId="{3AA88F34-8BD9-40AD-B650-2E75EA964249}" type="pres">
      <dgm:prSet presAssocID="{F844DEA8-8EB9-4598-BB09-3AD4CFB55DE1}" presName="parTransFour" presStyleCnt="0"/>
      <dgm:spPr/>
    </dgm:pt>
    <dgm:pt modelId="{BEB7D1D6-2A7C-462C-836E-16A6D3D51755}" type="pres">
      <dgm:prSet presAssocID="{F844DEA8-8EB9-4598-BB09-3AD4CFB55DE1}" presName="horzFour" presStyleCnt="0"/>
      <dgm:spPr/>
    </dgm:pt>
    <dgm:pt modelId="{AEBECB93-7DE1-498C-B8FC-F80121C96D6B}" type="pres">
      <dgm:prSet presAssocID="{4A64F522-4972-45FD-B69E-BC0842953FBC}" presName="vertFour" presStyleCnt="0">
        <dgm:presLayoutVars>
          <dgm:chPref val="3"/>
        </dgm:presLayoutVars>
      </dgm:prSet>
      <dgm:spPr/>
    </dgm:pt>
    <dgm:pt modelId="{D27A1FBD-636D-44DF-B6F8-8BEDC4EC557F}" type="pres">
      <dgm:prSet presAssocID="{4A64F522-4972-45FD-B69E-BC0842953FBC}" presName="txFour" presStyleLbl="node4" presStyleIdx="6" presStyleCnt="8" custScaleX="28527">
        <dgm:presLayoutVars>
          <dgm:chPref val="3"/>
        </dgm:presLayoutVars>
      </dgm:prSet>
      <dgm:spPr/>
      <dgm:t>
        <a:bodyPr/>
        <a:lstStyle/>
        <a:p>
          <a:pPr rtl="1"/>
          <a:endParaRPr lang="ar-SA"/>
        </a:p>
      </dgm:t>
    </dgm:pt>
    <dgm:pt modelId="{241B5B5D-AB9C-4896-87C6-BBC59D314573}" type="pres">
      <dgm:prSet presAssocID="{4A64F522-4972-45FD-B69E-BC0842953FBC}" presName="parTransFour" presStyleCnt="0"/>
      <dgm:spPr/>
    </dgm:pt>
    <dgm:pt modelId="{29702716-7863-4EC9-A1DA-7B9BE7A7DEAB}" type="pres">
      <dgm:prSet presAssocID="{4A64F522-4972-45FD-B69E-BC0842953FBC}" presName="horzFour" presStyleCnt="0"/>
      <dgm:spPr/>
    </dgm:pt>
    <dgm:pt modelId="{5852A394-871A-4EAB-9C55-C899AF86696B}" type="pres">
      <dgm:prSet presAssocID="{4C943CC3-F9DD-44E5-96DE-245925EC4DC2}" presName="vertFour" presStyleCnt="0">
        <dgm:presLayoutVars>
          <dgm:chPref val="3"/>
        </dgm:presLayoutVars>
      </dgm:prSet>
      <dgm:spPr/>
    </dgm:pt>
    <dgm:pt modelId="{1CB61CB3-18D7-4CE9-AD0B-6CDE8C5950EF}" type="pres">
      <dgm:prSet presAssocID="{4C943CC3-F9DD-44E5-96DE-245925EC4DC2}" presName="txFour" presStyleLbl="node4" presStyleIdx="7" presStyleCnt="8" custScaleX="45602">
        <dgm:presLayoutVars>
          <dgm:chPref val="3"/>
        </dgm:presLayoutVars>
      </dgm:prSet>
      <dgm:spPr/>
      <dgm:t>
        <a:bodyPr/>
        <a:lstStyle/>
        <a:p>
          <a:pPr rtl="1"/>
          <a:endParaRPr lang="ar-SA"/>
        </a:p>
      </dgm:t>
    </dgm:pt>
    <dgm:pt modelId="{CD3DDBA7-B0B6-4F8B-B457-A6F67C23F7BE}" type="pres">
      <dgm:prSet presAssocID="{4C943CC3-F9DD-44E5-96DE-245925EC4DC2}" presName="horzFour" presStyleCnt="0"/>
      <dgm:spPr/>
    </dgm:pt>
  </dgm:ptLst>
  <dgm:cxnLst>
    <dgm:cxn modelId="{C6B19B4E-60BF-49CC-B7AA-31A9BB31F7EF}" srcId="{DB0EE32A-7545-4C40-9908-C8BF5B28A6A5}" destId="{05E2D0CD-34E2-4A4C-81D9-F5496A368DC6}" srcOrd="0" destOrd="0" parTransId="{64998AAD-DAFE-423F-B07A-6CDD05F3278B}" sibTransId="{5CF69940-63CA-455C-9B19-1E07F5BADD7A}"/>
    <dgm:cxn modelId="{4F10F543-80D5-47A8-B9C8-BCF2B24CCBAC}" type="presOf" srcId="{4A64F522-4972-45FD-B69E-BC0842953FBC}" destId="{D27A1FBD-636D-44DF-B6F8-8BEDC4EC557F}" srcOrd="0" destOrd="0" presId="urn:microsoft.com/office/officeart/2005/8/layout/hierarchy4"/>
    <dgm:cxn modelId="{2B287B47-F441-4224-94D6-C71383599B22}" type="presOf" srcId="{E642EA37-5E71-4D5C-97EF-7B1252D9FA3B}" destId="{9DA34DD3-93A1-44C4-943D-62382120E400}" srcOrd="0" destOrd="0" presId="urn:microsoft.com/office/officeart/2005/8/layout/hierarchy4"/>
    <dgm:cxn modelId="{7D819BED-926F-4B22-AA6D-FF64C86244C5}" type="presOf" srcId="{1F29A36B-F356-46D3-8309-221FE6702F78}" destId="{2998D7A5-5865-4699-87CA-208CA7E7643F}" srcOrd="0" destOrd="0" presId="urn:microsoft.com/office/officeart/2005/8/layout/hierarchy4"/>
    <dgm:cxn modelId="{45768AF3-3BDC-47D3-A949-C19881139C36}" type="presOf" srcId="{CABE2B3B-071B-490F-87FA-1C92198C1599}" destId="{603E979A-4A41-40D1-8ACD-4A155C0C55B8}" srcOrd="0" destOrd="0" presId="urn:microsoft.com/office/officeart/2005/8/layout/hierarchy4"/>
    <dgm:cxn modelId="{F0909495-AB24-478A-B4FF-541766C840DD}" type="presOf" srcId="{C87930DC-515E-4275-95D3-B3EF21CDA8A0}" destId="{72674081-9F9A-4A66-AFD1-66286635D537}" srcOrd="0" destOrd="0" presId="urn:microsoft.com/office/officeart/2005/8/layout/hierarchy4"/>
    <dgm:cxn modelId="{94D5BF5E-2C9C-468D-8195-B597D66C3FC8}" srcId="{ED0CBFC9-C51F-4299-8084-CC4773DD2960}" destId="{1F29A36B-F356-46D3-8309-221FE6702F78}" srcOrd="0" destOrd="0" parTransId="{8166D7FB-041C-44AE-9A9C-AE951231E51F}" sibTransId="{FE8DAF77-0356-4E53-B392-9599C164A90F}"/>
    <dgm:cxn modelId="{D85D2477-F70C-4169-9222-644F191494EC}" type="presOf" srcId="{ED0CBFC9-C51F-4299-8084-CC4773DD2960}" destId="{915FC2BD-892B-48D4-8C26-FAB5A72ACD94}" srcOrd="0" destOrd="0" presId="urn:microsoft.com/office/officeart/2005/8/layout/hierarchy4"/>
    <dgm:cxn modelId="{850A762B-DE49-4C71-8ED7-253EBAF3B881}" type="presOf" srcId="{05E2D0CD-34E2-4A4C-81D9-F5496A368DC6}" destId="{9B041506-D9C5-492F-9756-8B1AFCE11AD7}" srcOrd="0" destOrd="0" presId="urn:microsoft.com/office/officeart/2005/8/layout/hierarchy4"/>
    <dgm:cxn modelId="{3B22E618-EA23-4B31-9030-A831B0F8FF40}" srcId="{E2AE6CFB-BF07-4102-B99F-409DFE105646}" destId="{ED0CBFC9-C51F-4299-8084-CC4773DD2960}" srcOrd="0" destOrd="0" parTransId="{39F0224F-7E6F-4F92-BCF4-C0E86007B1B6}" sibTransId="{1F200E61-8288-4574-89E3-1CF622639518}"/>
    <dgm:cxn modelId="{B9D438ED-9792-43D6-AFE5-A69F32DCD278}" srcId="{05E2D0CD-34E2-4A4C-81D9-F5496A368DC6}" destId="{C87930DC-515E-4275-95D3-B3EF21CDA8A0}" srcOrd="0" destOrd="0" parTransId="{AB27667F-E95C-42E3-B922-4432BDBC50C4}" sibTransId="{7061A17A-5A18-42D2-AD8C-78614A1F3425}"/>
    <dgm:cxn modelId="{7BD305ED-DBA4-4AB9-B0F3-60BD3EAF883B}" srcId="{CABE2B3B-071B-490F-87FA-1C92198C1599}" destId="{9FE78645-4622-4925-8BDA-4EFAAECC2727}" srcOrd="0" destOrd="0" parTransId="{1BF5F92C-2375-4A4C-B47A-3B7EF32E349F}" sibTransId="{3CBBF6E3-768C-4C0B-A472-B1BF38A637D0}"/>
    <dgm:cxn modelId="{8683D6A9-EB40-4560-9003-CEF0061A6BD6}" type="presOf" srcId="{722953AE-1F32-4410-8C2B-E004F25C4C26}" destId="{51C544EC-354F-4001-859D-07E1302B9A3D}" srcOrd="0" destOrd="0" presId="urn:microsoft.com/office/officeart/2005/8/layout/hierarchy4"/>
    <dgm:cxn modelId="{9D954F92-263F-4A9A-9702-218FF78EEF41}" srcId="{9FE78645-4622-4925-8BDA-4EFAAECC2727}" destId="{E2AE6CFB-BF07-4102-B99F-409DFE105646}" srcOrd="1" destOrd="0" parTransId="{9A59C3DD-F429-4F4C-BA5C-2F859804D1CF}" sibTransId="{7402442F-6A45-4684-8EFB-2CBAC3D44CE2}"/>
    <dgm:cxn modelId="{7276D96B-EA44-4210-B056-6F3747C4708B}" type="presOf" srcId="{E2AE6CFB-BF07-4102-B99F-409DFE105646}" destId="{F9695D7C-A58D-4F51-8F50-8B28131BAC6E}" srcOrd="0" destOrd="0" presId="urn:microsoft.com/office/officeart/2005/8/layout/hierarchy4"/>
    <dgm:cxn modelId="{16751E54-23B5-429A-B835-F0FEDA75CFFB}" type="presOf" srcId="{4C943CC3-F9DD-44E5-96DE-245925EC4DC2}" destId="{1CB61CB3-18D7-4CE9-AD0B-6CDE8C5950EF}" srcOrd="0" destOrd="0" presId="urn:microsoft.com/office/officeart/2005/8/layout/hierarchy4"/>
    <dgm:cxn modelId="{A39BB00A-19D5-4C6F-A46E-AB8BFD7FD468}" type="presOf" srcId="{F844DEA8-8EB9-4598-BB09-3AD4CFB55DE1}" destId="{57C9ECDD-775D-4985-850B-F8D7484D9804}" srcOrd="0" destOrd="0" presId="urn:microsoft.com/office/officeart/2005/8/layout/hierarchy4"/>
    <dgm:cxn modelId="{CD520BE0-68A0-4601-B333-3B8199697BC2}" srcId="{F844DEA8-8EB9-4598-BB09-3AD4CFB55DE1}" destId="{4A64F522-4972-45FD-B69E-BC0842953FBC}" srcOrd="0" destOrd="0" parTransId="{6AFC6662-0D92-420E-A7C3-F53D3796D3D8}" sibTransId="{319BE110-4AB8-4716-944B-49B6262AF929}"/>
    <dgm:cxn modelId="{DBA2DE54-A57B-4FD6-B65A-8A17895CB52D}" srcId="{C87930DC-515E-4275-95D3-B3EF21CDA8A0}" destId="{722953AE-1F32-4410-8C2B-E004F25C4C26}" srcOrd="0" destOrd="0" parTransId="{DF24BF91-F1D9-47B5-A40D-AFB128AB6F71}" sibTransId="{DCA8A880-E3CE-49F2-BFBD-F4A058131949}"/>
    <dgm:cxn modelId="{39ECB2B9-2435-42DE-BF50-91A888EC9CA8}" type="presOf" srcId="{DB0EE32A-7545-4C40-9908-C8BF5B28A6A5}" destId="{86A2C622-56A8-4F7E-A4A5-BEA8BF072620}" srcOrd="0" destOrd="0" presId="urn:microsoft.com/office/officeart/2005/8/layout/hierarchy4"/>
    <dgm:cxn modelId="{7A3784D9-F1F5-4B17-9AED-B786EF7985BE}" srcId="{4A64F522-4972-45FD-B69E-BC0842953FBC}" destId="{4C943CC3-F9DD-44E5-96DE-245925EC4DC2}" srcOrd="0" destOrd="0" parTransId="{46BA1538-0A5B-498D-A5C9-DD69C1ABB5D5}" sibTransId="{3B66E8FD-1C4B-4766-A506-07D1FD50281A}"/>
    <dgm:cxn modelId="{15F8BBEF-2370-41B1-AF62-9A3FD63E4192}" srcId="{1F29A36B-F356-46D3-8309-221FE6702F78}" destId="{F844DEA8-8EB9-4598-BB09-3AD4CFB55DE1}" srcOrd="0" destOrd="0" parTransId="{BF8C8564-7209-49A0-BF45-F5B53943E7FF}" sibTransId="{AB34A53C-5CF2-4E1F-A56F-4F15EF680D5B}"/>
    <dgm:cxn modelId="{A0F2D205-199B-47B4-80F0-D2B56537DF7C}" type="presOf" srcId="{D5E3077C-9DC0-4116-AE3A-0C786017EA8C}" destId="{13BE57D7-5142-423D-8511-630C5C20075D}" srcOrd="0" destOrd="0" presId="urn:microsoft.com/office/officeart/2005/8/layout/hierarchy4"/>
    <dgm:cxn modelId="{E0C2AF57-422C-4069-84F8-06D8E93BD9A7}" srcId="{9FE78645-4622-4925-8BDA-4EFAAECC2727}" destId="{DB0EE32A-7545-4C40-9908-C8BF5B28A6A5}" srcOrd="0" destOrd="0" parTransId="{DDA65674-6EEB-4F3E-9459-AD2C34CA736B}" sibTransId="{B28D269A-3CA5-441B-8611-A43B45B3F56F}"/>
    <dgm:cxn modelId="{6EA97CCE-D576-4DAE-859B-F336686EFC8B}" srcId="{E642EA37-5E71-4D5C-97EF-7B1252D9FA3B}" destId="{D5E3077C-9DC0-4116-AE3A-0C786017EA8C}" srcOrd="0" destOrd="0" parTransId="{4D6171C2-23AF-4EA6-99E7-5F9A990FCE46}" sibTransId="{296CC0F1-FCED-47B2-A877-1BEF90AF433E}"/>
    <dgm:cxn modelId="{AC07B415-D164-4DAF-9B51-D425D42B00D5}" srcId="{722953AE-1F32-4410-8C2B-E004F25C4C26}" destId="{E642EA37-5E71-4D5C-97EF-7B1252D9FA3B}" srcOrd="0" destOrd="0" parTransId="{6821E04F-4FE8-43A8-94E6-2317943282A0}" sibTransId="{4FE12530-8B6B-4531-A8CF-9DB396AA0412}"/>
    <dgm:cxn modelId="{9B473424-9B05-4DE1-84DD-E6A60EB85D57}" type="presOf" srcId="{9FE78645-4622-4925-8BDA-4EFAAECC2727}" destId="{448B79EB-58F7-4B0E-9C2D-874CBDD87FA4}" srcOrd="0" destOrd="0" presId="urn:microsoft.com/office/officeart/2005/8/layout/hierarchy4"/>
    <dgm:cxn modelId="{3FB9C004-0B38-40CF-8F7E-F39BEA2ABDCD}" type="presParOf" srcId="{603E979A-4A41-40D1-8ACD-4A155C0C55B8}" destId="{C7A4E55B-642F-4C21-A8E9-63BA6FD5D09E}" srcOrd="0" destOrd="0" presId="urn:microsoft.com/office/officeart/2005/8/layout/hierarchy4"/>
    <dgm:cxn modelId="{57FBC3A1-DC9D-4FF4-A76D-967213B57CF9}" type="presParOf" srcId="{C7A4E55B-642F-4C21-A8E9-63BA6FD5D09E}" destId="{448B79EB-58F7-4B0E-9C2D-874CBDD87FA4}" srcOrd="0" destOrd="0" presId="urn:microsoft.com/office/officeart/2005/8/layout/hierarchy4"/>
    <dgm:cxn modelId="{7E2BAE51-FEE1-47B6-9858-32C06D26AE49}" type="presParOf" srcId="{C7A4E55B-642F-4C21-A8E9-63BA6FD5D09E}" destId="{8BE62C2B-B3B1-4A5E-801F-EA6C7B122D54}" srcOrd="1" destOrd="0" presId="urn:microsoft.com/office/officeart/2005/8/layout/hierarchy4"/>
    <dgm:cxn modelId="{AB4E35DE-D893-4BEB-AE35-EC4CCB3109F5}" type="presParOf" srcId="{C7A4E55B-642F-4C21-A8E9-63BA6FD5D09E}" destId="{EEB3A417-CFE5-4494-878C-37A138298AD8}" srcOrd="2" destOrd="0" presId="urn:microsoft.com/office/officeart/2005/8/layout/hierarchy4"/>
    <dgm:cxn modelId="{009C858E-09BE-4275-9539-7B9C5B5172F9}" type="presParOf" srcId="{EEB3A417-CFE5-4494-878C-37A138298AD8}" destId="{6EB197FD-5DD3-437A-A7AC-8D3DF9095B2B}" srcOrd="0" destOrd="0" presId="urn:microsoft.com/office/officeart/2005/8/layout/hierarchy4"/>
    <dgm:cxn modelId="{A1042191-9B2C-487F-8FAA-4CEB132BF57D}" type="presParOf" srcId="{6EB197FD-5DD3-437A-A7AC-8D3DF9095B2B}" destId="{86A2C622-56A8-4F7E-A4A5-BEA8BF072620}" srcOrd="0" destOrd="0" presId="urn:microsoft.com/office/officeart/2005/8/layout/hierarchy4"/>
    <dgm:cxn modelId="{D94A31D6-078D-404D-9349-AC4D7ACF3E8C}" type="presParOf" srcId="{6EB197FD-5DD3-437A-A7AC-8D3DF9095B2B}" destId="{6F0C3950-1E3B-4B32-BED8-9E7AF0B275BF}" srcOrd="1" destOrd="0" presId="urn:microsoft.com/office/officeart/2005/8/layout/hierarchy4"/>
    <dgm:cxn modelId="{A5B872FC-2E25-4DA3-A800-C8F33522F031}" type="presParOf" srcId="{6EB197FD-5DD3-437A-A7AC-8D3DF9095B2B}" destId="{3A03DB15-0F52-4BA6-B2E7-AA691BC794D3}" srcOrd="2" destOrd="0" presId="urn:microsoft.com/office/officeart/2005/8/layout/hierarchy4"/>
    <dgm:cxn modelId="{0C5F31B0-1482-4BB8-89FF-CA9ADF3809C2}" type="presParOf" srcId="{3A03DB15-0F52-4BA6-B2E7-AA691BC794D3}" destId="{CB633E11-D118-456A-867F-05E248FDA05F}" srcOrd="0" destOrd="0" presId="urn:microsoft.com/office/officeart/2005/8/layout/hierarchy4"/>
    <dgm:cxn modelId="{BE151048-837D-4D25-9BF2-281BEB340A14}" type="presParOf" srcId="{CB633E11-D118-456A-867F-05E248FDA05F}" destId="{9B041506-D9C5-492F-9756-8B1AFCE11AD7}" srcOrd="0" destOrd="0" presId="urn:microsoft.com/office/officeart/2005/8/layout/hierarchy4"/>
    <dgm:cxn modelId="{D48112E1-9C9F-4C81-8B6F-6ED2BB4BEAEA}" type="presParOf" srcId="{CB633E11-D118-456A-867F-05E248FDA05F}" destId="{6AF3AD9C-0D57-4CE9-A369-55E148E40FB8}" srcOrd="1" destOrd="0" presId="urn:microsoft.com/office/officeart/2005/8/layout/hierarchy4"/>
    <dgm:cxn modelId="{8D228E6F-6210-4FD4-9E77-83B9C785FB9E}" type="presParOf" srcId="{CB633E11-D118-456A-867F-05E248FDA05F}" destId="{35E726DC-BE8D-4F95-A00A-CACD9A93B25A}" srcOrd="2" destOrd="0" presId="urn:microsoft.com/office/officeart/2005/8/layout/hierarchy4"/>
    <dgm:cxn modelId="{0A3457E4-2A5F-4A10-9317-E944BD1E1683}" type="presParOf" srcId="{35E726DC-BE8D-4F95-A00A-CACD9A93B25A}" destId="{43403E84-9629-4E61-B63D-CDCC618E46BD}" srcOrd="0" destOrd="0" presId="urn:microsoft.com/office/officeart/2005/8/layout/hierarchy4"/>
    <dgm:cxn modelId="{8D4653F2-78DF-4610-8B48-413E42D92F84}" type="presParOf" srcId="{43403E84-9629-4E61-B63D-CDCC618E46BD}" destId="{72674081-9F9A-4A66-AFD1-66286635D537}" srcOrd="0" destOrd="0" presId="urn:microsoft.com/office/officeart/2005/8/layout/hierarchy4"/>
    <dgm:cxn modelId="{279A50D2-2131-44F7-8983-4384F7D74498}" type="presParOf" srcId="{43403E84-9629-4E61-B63D-CDCC618E46BD}" destId="{10047207-FD27-490D-8D1F-3E9AE1CEC8CC}" srcOrd="1" destOrd="0" presId="urn:microsoft.com/office/officeart/2005/8/layout/hierarchy4"/>
    <dgm:cxn modelId="{3CF57194-BEF3-4137-B46D-5B926AE76F95}" type="presParOf" srcId="{43403E84-9629-4E61-B63D-CDCC618E46BD}" destId="{33F54725-D7CA-4F8C-B2E7-C99AB7BE9754}" srcOrd="2" destOrd="0" presId="urn:microsoft.com/office/officeart/2005/8/layout/hierarchy4"/>
    <dgm:cxn modelId="{DE63C59B-9EA3-429A-83B0-D939AED18C18}" type="presParOf" srcId="{33F54725-D7CA-4F8C-B2E7-C99AB7BE9754}" destId="{A9ACF5E7-D1C8-467A-BC14-507AA6676ED9}" srcOrd="0" destOrd="0" presId="urn:microsoft.com/office/officeart/2005/8/layout/hierarchy4"/>
    <dgm:cxn modelId="{78B619D1-7B3B-4C1B-B197-506FC365EAFE}" type="presParOf" srcId="{A9ACF5E7-D1C8-467A-BC14-507AA6676ED9}" destId="{51C544EC-354F-4001-859D-07E1302B9A3D}" srcOrd="0" destOrd="0" presId="urn:microsoft.com/office/officeart/2005/8/layout/hierarchy4"/>
    <dgm:cxn modelId="{268F75ED-7B96-483D-9728-9FD687DD787F}" type="presParOf" srcId="{A9ACF5E7-D1C8-467A-BC14-507AA6676ED9}" destId="{2E0E45E7-8637-4995-9348-886F8F128D6F}" srcOrd="1" destOrd="0" presId="urn:microsoft.com/office/officeart/2005/8/layout/hierarchy4"/>
    <dgm:cxn modelId="{AEAFD953-0E7B-4267-90A0-58583E3A0208}" type="presParOf" srcId="{A9ACF5E7-D1C8-467A-BC14-507AA6676ED9}" destId="{9DE76C61-B1B8-4ECD-8BA6-F44DFEA9CC1A}" srcOrd="2" destOrd="0" presId="urn:microsoft.com/office/officeart/2005/8/layout/hierarchy4"/>
    <dgm:cxn modelId="{B35DFF9F-5921-4704-90DA-A2F014845AAD}" type="presParOf" srcId="{9DE76C61-B1B8-4ECD-8BA6-F44DFEA9CC1A}" destId="{3C230BF4-95C0-48BC-97B1-049CAED277D3}" srcOrd="0" destOrd="0" presId="urn:microsoft.com/office/officeart/2005/8/layout/hierarchy4"/>
    <dgm:cxn modelId="{3AEDD271-93CB-4400-9B81-CBD2F9342949}" type="presParOf" srcId="{3C230BF4-95C0-48BC-97B1-049CAED277D3}" destId="{9DA34DD3-93A1-44C4-943D-62382120E400}" srcOrd="0" destOrd="0" presId="urn:microsoft.com/office/officeart/2005/8/layout/hierarchy4"/>
    <dgm:cxn modelId="{7CF356F5-C1D7-42B2-916A-B40115036253}" type="presParOf" srcId="{3C230BF4-95C0-48BC-97B1-049CAED277D3}" destId="{2CBCA863-7011-4C94-8435-288F2934926B}" srcOrd="1" destOrd="0" presId="urn:microsoft.com/office/officeart/2005/8/layout/hierarchy4"/>
    <dgm:cxn modelId="{A7295F44-C124-4D5D-A2DD-3C7399CADDD5}" type="presParOf" srcId="{3C230BF4-95C0-48BC-97B1-049CAED277D3}" destId="{975B185D-9762-4536-A4BA-CB659EAB34AA}" srcOrd="2" destOrd="0" presId="urn:microsoft.com/office/officeart/2005/8/layout/hierarchy4"/>
    <dgm:cxn modelId="{8C1234F7-BC62-4355-A0E2-FD270340A612}" type="presParOf" srcId="{975B185D-9762-4536-A4BA-CB659EAB34AA}" destId="{81E61CA7-5BD6-45B6-84D1-4E0A9F4BE944}" srcOrd="0" destOrd="0" presId="urn:microsoft.com/office/officeart/2005/8/layout/hierarchy4"/>
    <dgm:cxn modelId="{90F1EDFB-918E-4706-8AAD-74270EC3BEF3}" type="presParOf" srcId="{81E61CA7-5BD6-45B6-84D1-4E0A9F4BE944}" destId="{13BE57D7-5142-423D-8511-630C5C20075D}" srcOrd="0" destOrd="0" presId="urn:microsoft.com/office/officeart/2005/8/layout/hierarchy4"/>
    <dgm:cxn modelId="{FCDF1F4E-B516-416D-9480-4DFFA51C63E3}" type="presParOf" srcId="{81E61CA7-5BD6-45B6-84D1-4E0A9F4BE944}" destId="{2BE9C968-1A04-4A04-847C-9A8CEBE18FB9}" srcOrd="1" destOrd="0" presId="urn:microsoft.com/office/officeart/2005/8/layout/hierarchy4"/>
    <dgm:cxn modelId="{A10FC124-B431-4669-AE0E-3298111C0005}" type="presParOf" srcId="{EEB3A417-CFE5-4494-878C-37A138298AD8}" destId="{3DCEC1F5-298C-4E8C-9D06-6DD1AA12C722}" srcOrd="1" destOrd="0" presId="urn:microsoft.com/office/officeart/2005/8/layout/hierarchy4"/>
    <dgm:cxn modelId="{E91F2272-4C40-4F6A-BC7B-9A0E4EC3E5C1}" type="presParOf" srcId="{EEB3A417-CFE5-4494-878C-37A138298AD8}" destId="{4B254EA6-59CC-4179-BAF3-A055C7529EC9}" srcOrd="2" destOrd="0" presId="urn:microsoft.com/office/officeart/2005/8/layout/hierarchy4"/>
    <dgm:cxn modelId="{8649E3BA-026A-4FF2-AC4A-26640D600505}" type="presParOf" srcId="{4B254EA6-59CC-4179-BAF3-A055C7529EC9}" destId="{F9695D7C-A58D-4F51-8F50-8B28131BAC6E}" srcOrd="0" destOrd="0" presId="urn:microsoft.com/office/officeart/2005/8/layout/hierarchy4"/>
    <dgm:cxn modelId="{7CF1C1E2-9CC5-46C4-8E5D-0D58B0357BA4}" type="presParOf" srcId="{4B254EA6-59CC-4179-BAF3-A055C7529EC9}" destId="{4C805C32-4078-44CF-9879-DBBF793EC493}" srcOrd="1" destOrd="0" presId="urn:microsoft.com/office/officeart/2005/8/layout/hierarchy4"/>
    <dgm:cxn modelId="{413E7461-1DB9-43FD-B2F3-7A32C37565CB}" type="presParOf" srcId="{4B254EA6-59CC-4179-BAF3-A055C7529EC9}" destId="{064E2A97-C1C2-4C6F-BBA4-7D2189D3B154}" srcOrd="2" destOrd="0" presId="urn:microsoft.com/office/officeart/2005/8/layout/hierarchy4"/>
    <dgm:cxn modelId="{E387BE18-B0E1-42FE-8CA1-CF5A5BCFFE0B}" type="presParOf" srcId="{064E2A97-C1C2-4C6F-BBA4-7D2189D3B154}" destId="{44ED73FB-FFD3-40BD-8DA7-3EB24179556C}" srcOrd="0" destOrd="0" presId="urn:microsoft.com/office/officeart/2005/8/layout/hierarchy4"/>
    <dgm:cxn modelId="{E1D73B0F-5EBD-41D9-BE63-B7336DE6C636}" type="presParOf" srcId="{44ED73FB-FFD3-40BD-8DA7-3EB24179556C}" destId="{915FC2BD-892B-48D4-8C26-FAB5A72ACD94}" srcOrd="0" destOrd="0" presId="urn:microsoft.com/office/officeart/2005/8/layout/hierarchy4"/>
    <dgm:cxn modelId="{D7CBE583-E95A-402F-A422-49EE659BBD5D}" type="presParOf" srcId="{44ED73FB-FFD3-40BD-8DA7-3EB24179556C}" destId="{D1921D3C-9922-457C-9CBC-76D905000D9D}" srcOrd="1" destOrd="0" presId="urn:microsoft.com/office/officeart/2005/8/layout/hierarchy4"/>
    <dgm:cxn modelId="{5C8AFB21-7A0E-4E86-A264-A1796468A16A}" type="presParOf" srcId="{44ED73FB-FFD3-40BD-8DA7-3EB24179556C}" destId="{B9F83F67-CF98-4142-AD8F-69A5B4521914}" srcOrd="2" destOrd="0" presId="urn:microsoft.com/office/officeart/2005/8/layout/hierarchy4"/>
    <dgm:cxn modelId="{115ECD1C-D25D-4683-BB6F-9D35FF95E9B7}" type="presParOf" srcId="{B9F83F67-CF98-4142-AD8F-69A5B4521914}" destId="{90337EAE-32EE-44AF-9F31-25EBCF93922B}" srcOrd="0" destOrd="0" presId="urn:microsoft.com/office/officeart/2005/8/layout/hierarchy4"/>
    <dgm:cxn modelId="{2D0DD083-4985-4CD2-9CD5-F63800442B01}" type="presParOf" srcId="{90337EAE-32EE-44AF-9F31-25EBCF93922B}" destId="{2998D7A5-5865-4699-87CA-208CA7E7643F}" srcOrd="0" destOrd="0" presId="urn:microsoft.com/office/officeart/2005/8/layout/hierarchy4"/>
    <dgm:cxn modelId="{751312C7-422D-4687-9AA3-60C179DF3925}" type="presParOf" srcId="{90337EAE-32EE-44AF-9F31-25EBCF93922B}" destId="{9D87DFE3-2EBA-441B-95F8-95EFA198A603}" srcOrd="1" destOrd="0" presId="urn:microsoft.com/office/officeart/2005/8/layout/hierarchy4"/>
    <dgm:cxn modelId="{111F069B-E529-49C0-BE5F-76D3EF3061C2}" type="presParOf" srcId="{90337EAE-32EE-44AF-9F31-25EBCF93922B}" destId="{37416F81-5F08-4D7A-9384-FCB13C6AB07D}" srcOrd="2" destOrd="0" presId="urn:microsoft.com/office/officeart/2005/8/layout/hierarchy4"/>
    <dgm:cxn modelId="{7F2B35E8-53DF-4B00-952A-01F8C9E6DC69}" type="presParOf" srcId="{37416F81-5F08-4D7A-9384-FCB13C6AB07D}" destId="{CF24CCD5-FADA-4B50-B281-AF0F5D0DE24A}" srcOrd="0" destOrd="0" presId="urn:microsoft.com/office/officeart/2005/8/layout/hierarchy4"/>
    <dgm:cxn modelId="{86C94384-750C-47A9-97DF-9370E8F206B1}" type="presParOf" srcId="{CF24CCD5-FADA-4B50-B281-AF0F5D0DE24A}" destId="{57C9ECDD-775D-4985-850B-F8D7484D9804}" srcOrd="0" destOrd="0" presId="urn:microsoft.com/office/officeart/2005/8/layout/hierarchy4"/>
    <dgm:cxn modelId="{4453FD16-16D9-44D9-95CE-CCB3A770F84D}" type="presParOf" srcId="{CF24CCD5-FADA-4B50-B281-AF0F5D0DE24A}" destId="{3AA88F34-8BD9-40AD-B650-2E75EA964249}" srcOrd="1" destOrd="0" presId="urn:microsoft.com/office/officeart/2005/8/layout/hierarchy4"/>
    <dgm:cxn modelId="{BB0F1CC7-1A5C-469A-9B73-7151BBB32CAD}" type="presParOf" srcId="{CF24CCD5-FADA-4B50-B281-AF0F5D0DE24A}" destId="{BEB7D1D6-2A7C-462C-836E-16A6D3D51755}" srcOrd="2" destOrd="0" presId="urn:microsoft.com/office/officeart/2005/8/layout/hierarchy4"/>
    <dgm:cxn modelId="{2E6C4A44-6157-4518-B1B8-51751DDA279B}" type="presParOf" srcId="{BEB7D1D6-2A7C-462C-836E-16A6D3D51755}" destId="{AEBECB93-7DE1-498C-B8FC-F80121C96D6B}" srcOrd="0" destOrd="0" presId="urn:microsoft.com/office/officeart/2005/8/layout/hierarchy4"/>
    <dgm:cxn modelId="{FD59AF35-3095-4F3A-A6F8-68A48D79EA4C}" type="presParOf" srcId="{AEBECB93-7DE1-498C-B8FC-F80121C96D6B}" destId="{D27A1FBD-636D-44DF-B6F8-8BEDC4EC557F}" srcOrd="0" destOrd="0" presId="urn:microsoft.com/office/officeart/2005/8/layout/hierarchy4"/>
    <dgm:cxn modelId="{BA432026-590D-4A5D-81D2-FB626107F579}" type="presParOf" srcId="{AEBECB93-7DE1-498C-B8FC-F80121C96D6B}" destId="{241B5B5D-AB9C-4896-87C6-BBC59D314573}" srcOrd="1" destOrd="0" presId="urn:microsoft.com/office/officeart/2005/8/layout/hierarchy4"/>
    <dgm:cxn modelId="{2E5C62CC-D06B-4259-BEF2-F3DFEB6960C8}" type="presParOf" srcId="{AEBECB93-7DE1-498C-B8FC-F80121C96D6B}" destId="{29702716-7863-4EC9-A1DA-7B9BE7A7DEAB}" srcOrd="2" destOrd="0" presId="urn:microsoft.com/office/officeart/2005/8/layout/hierarchy4"/>
    <dgm:cxn modelId="{B4F3A8FF-9643-4FCB-AC51-59C46E207482}" type="presParOf" srcId="{29702716-7863-4EC9-A1DA-7B9BE7A7DEAB}" destId="{5852A394-871A-4EAB-9C55-C899AF86696B}" srcOrd="0" destOrd="0" presId="urn:microsoft.com/office/officeart/2005/8/layout/hierarchy4"/>
    <dgm:cxn modelId="{4848FB8E-F1A3-40E0-A0C3-AB9253EA4202}" type="presParOf" srcId="{5852A394-871A-4EAB-9C55-C899AF86696B}" destId="{1CB61CB3-18D7-4CE9-AD0B-6CDE8C5950EF}" srcOrd="0" destOrd="0" presId="urn:microsoft.com/office/officeart/2005/8/layout/hierarchy4"/>
    <dgm:cxn modelId="{88F0BBF0-DF7C-481A-A6AC-B7FC4A074669}" type="presParOf" srcId="{5852A394-871A-4EAB-9C55-C899AF86696B}" destId="{CD3DDBA7-B0B6-4F8B-B457-A6F67C23F7B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5D6BA-1362-447A-B5E8-F71060B83A0C}" type="doc">
      <dgm:prSet loTypeId="urn:microsoft.com/office/officeart/2005/8/layout/hierarchy1" loCatId="hierarchy" qsTypeId="urn:microsoft.com/office/officeart/2005/8/quickstyle/3d2" qsCatId="3D" csTypeId="urn:microsoft.com/office/officeart/2005/8/colors/accent1_2" csCatId="accent1" phldr="1"/>
      <dgm:spPr/>
      <dgm:t>
        <a:bodyPr/>
        <a:lstStyle/>
        <a:p>
          <a:pPr rtl="1"/>
          <a:endParaRPr lang="ar-SA"/>
        </a:p>
      </dgm:t>
    </dgm:pt>
    <dgm:pt modelId="{AC7A8266-7BDC-44C5-9603-1152CD375AE8}">
      <dgm:prSet phldrT="[Text]"/>
      <dgm:spPr>
        <a:solidFill>
          <a:srgbClr val="FFFF66">
            <a:alpha val="90000"/>
          </a:srgbClr>
        </a:solidFill>
      </dgm:spPr>
      <dgm:t>
        <a:bodyPr/>
        <a:lstStyle/>
        <a:p>
          <a:pPr rtl="1"/>
          <a:r>
            <a:rPr lang="ar-SA" b="0" dirty="0" smtClean="0">
              <a:cs typeface="PT Bold Heading" pitchFamily="2" charset="-78"/>
            </a:rPr>
            <a:t>الناتج عن المخاطر</a:t>
          </a:r>
          <a:endParaRPr lang="ar-SA" b="0" dirty="0">
            <a:cs typeface="PT Bold Heading" pitchFamily="2" charset="-78"/>
          </a:endParaRPr>
        </a:p>
      </dgm:t>
    </dgm:pt>
    <dgm:pt modelId="{773DB0F9-D2DD-44E4-BAD6-95D7D7807F07}" type="parTrans" cxnId="{DDAF43FE-A022-40D5-8574-96D31AE559B2}">
      <dgm:prSet/>
      <dgm:spPr/>
      <dgm:t>
        <a:bodyPr/>
        <a:lstStyle/>
        <a:p>
          <a:pPr rtl="1"/>
          <a:endParaRPr lang="ar-SA"/>
        </a:p>
      </dgm:t>
    </dgm:pt>
    <dgm:pt modelId="{1BA39A50-11E3-4578-8AFB-1E1A1AD84664}" type="sibTrans" cxnId="{DDAF43FE-A022-40D5-8574-96D31AE559B2}">
      <dgm:prSet/>
      <dgm:spPr/>
      <dgm:t>
        <a:bodyPr/>
        <a:lstStyle/>
        <a:p>
          <a:pPr rtl="1"/>
          <a:endParaRPr lang="ar-SA"/>
        </a:p>
      </dgm:t>
    </dgm:pt>
    <dgm:pt modelId="{D148C94E-48C1-4176-9ADA-EA7EB4584B92}">
      <dgm:prSet phldrT="[Text]"/>
      <dgm:spPr>
        <a:solidFill>
          <a:srgbClr val="00FF00">
            <a:alpha val="90000"/>
          </a:srgbClr>
        </a:solidFill>
      </dgm:spPr>
      <dgm:t>
        <a:bodyPr/>
        <a:lstStyle/>
        <a:p>
          <a:pPr rtl="1"/>
          <a:r>
            <a:rPr lang="ar-SA" b="0" dirty="0" smtClean="0">
              <a:cs typeface="PT Bold Heading" pitchFamily="2" charset="-78"/>
            </a:rPr>
            <a:t>خسائر بشرية</a:t>
          </a:r>
          <a:endParaRPr lang="ar-SA" b="0" dirty="0">
            <a:cs typeface="PT Bold Heading" pitchFamily="2" charset="-78"/>
          </a:endParaRPr>
        </a:p>
      </dgm:t>
    </dgm:pt>
    <dgm:pt modelId="{9E50026F-DD3D-4617-987C-04EEC29486E6}" type="parTrans" cxnId="{8E81B903-D1B2-4E7E-BCE1-A165AA58AE4A}">
      <dgm:prSet/>
      <dgm:spPr/>
      <dgm:t>
        <a:bodyPr/>
        <a:lstStyle/>
        <a:p>
          <a:pPr rtl="1"/>
          <a:endParaRPr lang="ar-SA"/>
        </a:p>
      </dgm:t>
    </dgm:pt>
    <dgm:pt modelId="{66BB2DF9-1D1B-4C82-9385-6C06C127EE67}" type="sibTrans" cxnId="{8E81B903-D1B2-4E7E-BCE1-A165AA58AE4A}">
      <dgm:prSet/>
      <dgm:spPr/>
      <dgm:t>
        <a:bodyPr/>
        <a:lstStyle/>
        <a:p>
          <a:pPr rtl="1"/>
          <a:endParaRPr lang="ar-SA"/>
        </a:p>
      </dgm:t>
    </dgm:pt>
    <dgm:pt modelId="{9787F3A4-E376-49E7-98C5-C49B54493E31}">
      <dgm:prSet phldrT="[Text]"/>
      <dgm:spPr>
        <a:solidFill>
          <a:srgbClr val="DDDDDD">
            <a:alpha val="90000"/>
          </a:srgbClr>
        </a:solidFill>
      </dgm:spPr>
      <dgm:t>
        <a:bodyPr/>
        <a:lstStyle/>
        <a:p>
          <a:pPr rtl="1"/>
          <a:r>
            <a:rPr lang="ar-SA" b="1" dirty="0" smtClean="0"/>
            <a:t>التكاليف العلاجية والاجتماعية</a:t>
          </a:r>
          <a:endParaRPr lang="ar-SA" b="1" dirty="0"/>
        </a:p>
      </dgm:t>
    </dgm:pt>
    <dgm:pt modelId="{6AF7887F-1AF2-4314-B2DA-2FBE96CE98E5}" type="parTrans" cxnId="{A0AC0A14-91E4-4A31-AAF5-1F093EB122CA}">
      <dgm:prSet/>
      <dgm:spPr/>
      <dgm:t>
        <a:bodyPr/>
        <a:lstStyle/>
        <a:p>
          <a:pPr rtl="1"/>
          <a:endParaRPr lang="ar-SA"/>
        </a:p>
      </dgm:t>
    </dgm:pt>
    <dgm:pt modelId="{80FA43F3-D8DC-469F-A915-D081B15EFD96}" type="sibTrans" cxnId="{A0AC0A14-91E4-4A31-AAF5-1F093EB122CA}">
      <dgm:prSet/>
      <dgm:spPr/>
      <dgm:t>
        <a:bodyPr/>
        <a:lstStyle/>
        <a:p>
          <a:pPr rtl="1"/>
          <a:endParaRPr lang="ar-SA"/>
        </a:p>
      </dgm:t>
    </dgm:pt>
    <dgm:pt modelId="{7550716B-A434-4D56-BCA5-DC909659967C}">
      <dgm:prSet phldrT="[Text]"/>
      <dgm:spPr>
        <a:solidFill>
          <a:srgbClr val="DDDDDD">
            <a:alpha val="90000"/>
          </a:srgbClr>
        </a:solidFill>
      </dgm:spPr>
      <dgm:t>
        <a:bodyPr/>
        <a:lstStyle/>
        <a:p>
          <a:pPr rtl="1"/>
          <a:r>
            <a:rPr lang="ar-SA" b="1" dirty="0" smtClean="0"/>
            <a:t>تكلفة أعداد العاملين</a:t>
          </a:r>
          <a:endParaRPr lang="ar-SA" b="1" dirty="0"/>
        </a:p>
      </dgm:t>
    </dgm:pt>
    <dgm:pt modelId="{5D178931-0930-4137-A2AF-AFD0E25D229D}" type="parTrans" cxnId="{0986BAE8-07A1-4768-9152-5578492FE54F}">
      <dgm:prSet/>
      <dgm:spPr/>
      <dgm:t>
        <a:bodyPr/>
        <a:lstStyle/>
        <a:p>
          <a:pPr rtl="1"/>
          <a:endParaRPr lang="ar-SA"/>
        </a:p>
      </dgm:t>
    </dgm:pt>
    <dgm:pt modelId="{87763D2E-0A88-4DEA-BE19-5FD16F82370B}" type="sibTrans" cxnId="{0986BAE8-07A1-4768-9152-5578492FE54F}">
      <dgm:prSet/>
      <dgm:spPr/>
      <dgm:t>
        <a:bodyPr/>
        <a:lstStyle/>
        <a:p>
          <a:pPr rtl="1"/>
          <a:endParaRPr lang="ar-SA"/>
        </a:p>
      </dgm:t>
    </dgm:pt>
    <dgm:pt modelId="{2C2AB3CA-CBE2-44A3-8A11-04E7FD0DC01F}">
      <dgm:prSet phldrT="[Text]"/>
      <dgm:spPr>
        <a:solidFill>
          <a:srgbClr val="00B0F0">
            <a:alpha val="90000"/>
          </a:srgbClr>
        </a:solidFill>
      </dgm:spPr>
      <dgm:t>
        <a:bodyPr/>
        <a:lstStyle/>
        <a:p>
          <a:pPr rtl="1"/>
          <a:r>
            <a:rPr lang="ar-SA" b="0" dirty="0" smtClean="0">
              <a:cs typeface="PT Bold Heading" pitchFamily="2" charset="-78"/>
            </a:rPr>
            <a:t>خسائر مادية</a:t>
          </a:r>
          <a:endParaRPr lang="ar-SA" b="0" dirty="0">
            <a:cs typeface="PT Bold Heading" pitchFamily="2" charset="-78"/>
          </a:endParaRPr>
        </a:p>
      </dgm:t>
    </dgm:pt>
    <dgm:pt modelId="{3D9AD80A-5F54-4C05-A393-03BCC40824BF}" type="parTrans" cxnId="{7AF6CCED-442E-4D17-96DA-41C63910689C}">
      <dgm:prSet/>
      <dgm:spPr/>
      <dgm:t>
        <a:bodyPr/>
        <a:lstStyle/>
        <a:p>
          <a:pPr rtl="1"/>
          <a:endParaRPr lang="ar-SA"/>
        </a:p>
      </dgm:t>
    </dgm:pt>
    <dgm:pt modelId="{5F4DA1E0-6D79-493D-9FD8-F722A2A45CAF}" type="sibTrans" cxnId="{7AF6CCED-442E-4D17-96DA-41C63910689C}">
      <dgm:prSet/>
      <dgm:spPr/>
      <dgm:t>
        <a:bodyPr/>
        <a:lstStyle/>
        <a:p>
          <a:pPr rtl="1"/>
          <a:endParaRPr lang="ar-SA"/>
        </a:p>
      </dgm:t>
    </dgm:pt>
    <dgm:pt modelId="{AF34BF07-B849-4FA6-8DEE-AE01D4972F18}">
      <dgm:prSet phldrT="[Text]"/>
      <dgm:spPr>
        <a:solidFill>
          <a:srgbClr val="FF66CC">
            <a:alpha val="90000"/>
          </a:srgbClr>
        </a:solidFill>
      </dgm:spPr>
      <dgm:t>
        <a:bodyPr/>
        <a:lstStyle/>
        <a:p>
          <a:pPr rtl="1"/>
          <a:r>
            <a:rPr lang="ar-SA" b="1" dirty="0" smtClean="0"/>
            <a:t>تكلفة المعدات والتجهيزات</a:t>
          </a:r>
          <a:endParaRPr lang="ar-SA" b="1" dirty="0"/>
        </a:p>
      </dgm:t>
    </dgm:pt>
    <dgm:pt modelId="{AD7EA3B6-6DF0-4470-B2E0-5E4488E823C0}" type="parTrans" cxnId="{52B61690-103A-4673-9B07-69511E25243D}">
      <dgm:prSet/>
      <dgm:spPr/>
      <dgm:t>
        <a:bodyPr/>
        <a:lstStyle/>
        <a:p>
          <a:pPr rtl="1"/>
          <a:endParaRPr lang="ar-SA"/>
        </a:p>
      </dgm:t>
    </dgm:pt>
    <dgm:pt modelId="{2021EAA4-0250-423E-A3AB-CD4A8FB8311E}" type="sibTrans" cxnId="{52B61690-103A-4673-9B07-69511E25243D}">
      <dgm:prSet/>
      <dgm:spPr/>
      <dgm:t>
        <a:bodyPr/>
        <a:lstStyle/>
        <a:p>
          <a:pPr rtl="1"/>
          <a:endParaRPr lang="ar-SA"/>
        </a:p>
      </dgm:t>
    </dgm:pt>
    <dgm:pt modelId="{F4E42856-23F9-4E12-8341-220C1DCDE78D}">
      <dgm:prSet/>
      <dgm:spPr>
        <a:solidFill>
          <a:srgbClr val="FF66CC">
            <a:alpha val="90000"/>
          </a:srgbClr>
        </a:solidFill>
      </dgm:spPr>
      <dgm:t>
        <a:bodyPr/>
        <a:lstStyle/>
        <a:p>
          <a:pPr rtl="1"/>
          <a:r>
            <a:rPr lang="ar-SA" b="1" dirty="0" smtClean="0"/>
            <a:t>تكلفة البنية الأساسية</a:t>
          </a:r>
          <a:endParaRPr lang="ar-SA" b="1" dirty="0"/>
        </a:p>
      </dgm:t>
    </dgm:pt>
    <dgm:pt modelId="{B6663D76-94FA-4E9C-BB47-FD9F95B4E54E}" type="parTrans" cxnId="{F49018A0-2990-4B57-B094-652BE56284B0}">
      <dgm:prSet/>
      <dgm:spPr/>
      <dgm:t>
        <a:bodyPr/>
        <a:lstStyle/>
        <a:p>
          <a:pPr rtl="1"/>
          <a:endParaRPr lang="ar-SA"/>
        </a:p>
      </dgm:t>
    </dgm:pt>
    <dgm:pt modelId="{ECEE3C7C-FEA0-4547-97AD-B45B0E84DC20}" type="sibTrans" cxnId="{F49018A0-2990-4B57-B094-652BE56284B0}">
      <dgm:prSet/>
      <dgm:spPr/>
      <dgm:t>
        <a:bodyPr/>
        <a:lstStyle/>
        <a:p>
          <a:pPr rtl="1"/>
          <a:endParaRPr lang="ar-SA"/>
        </a:p>
      </dgm:t>
    </dgm:pt>
    <dgm:pt modelId="{D2DF6D7C-9FF0-4248-BB87-1891E7A9AC14}">
      <dgm:prSet/>
      <dgm:spPr>
        <a:solidFill>
          <a:srgbClr val="DDDDDD">
            <a:alpha val="90000"/>
          </a:srgbClr>
        </a:solidFill>
      </dgm:spPr>
      <dgm:t>
        <a:bodyPr/>
        <a:lstStyle/>
        <a:p>
          <a:pPr rtl="1"/>
          <a:r>
            <a:rPr lang="ar-SA" b="1" dirty="0" smtClean="0"/>
            <a:t>تكاليف التعويضات والتقاعد</a:t>
          </a:r>
          <a:endParaRPr lang="ar-SA" b="1" dirty="0"/>
        </a:p>
      </dgm:t>
    </dgm:pt>
    <dgm:pt modelId="{140A54E1-3A7F-43B5-BBFB-B9A81AFA007E}" type="parTrans" cxnId="{3B473961-3DB2-46B3-9563-0E09F5E37FE7}">
      <dgm:prSet/>
      <dgm:spPr/>
      <dgm:t>
        <a:bodyPr/>
        <a:lstStyle/>
        <a:p>
          <a:pPr rtl="1"/>
          <a:endParaRPr lang="ar-SA"/>
        </a:p>
      </dgm:t>
    </dgm:pt>
    <dgm:pt modelId="{816C331B-5A59-4723-93E7-205D41DDAB4F}" type="sibTrans" cxnId="{3B473961-3DB2-46B3-9563-0E09F5E37FE7}">
      <dgm:prSet/>
      <dgm:spPr/>
      <dgm:t>
        <a:bodyPr/>
        <a:lstStyle/>
        <a:p>
          <a:pPr rtl="1"/>
          <a:endParaRPr lang="ar-SA"/>
        </a:p>
      </dgm:t>
    </dgm:pt>
    <dgm:pt modelId="{89664767-1121-45F1-B5F4-0A0FBB724A11}" type="pres">
      <dgm:prSet presAssocID="{E415D6BA-1362-447A-B5E8-F71060B83A0C}" presName="hierChild1" presStyleCnt="0">
        <dgm:presLayoutVars>
          <dgm:chPref val="1"/>
          <dgm:dir/>
          <dgm:animOne val="branch"/>
          <dgm:animLvl val="lvl"/>
          <dgm:resizeHandles/>
        </dgm:presLayoutVars>
      </dgm:prSet>
      <dgm:spPr/>
      <dgm:t>
        <a:bodyPr/>
        <a:lstStyle/>
        <a:p>
          <a:pPr rtl="1"/>
          <a:endParaRPr lang="ar-SA"/>
        </a:p>
      </dgm:t>
    </dgm:pt>
    <dgm:pt modelId="{6C02E694-8F7A-4C06-B32E-9C332F50915A}" type="pres">
      <dgm:prSet presAssocID="{AC7A8266-7BDC-44C5-9603-1152CD375AE8}" presName="hierRoot1" presStyleCnt="0"/>
      <dgm:spPr/>
    </dgm:pt>
    <dgm:pt modelId="{316356B3-A81F-4D6F-8D93-229E3D06A4AD}" type="pres">
      <dgm:prSet presAssocID="{AC7A8266-7BDC-44C5-9603-1152CD375AE8}" presName="composite" presStyleCnt="0"/>
      <dgm:spPr/>
    </dgm:pt>
    <dgm:pt modelId="{5325BA7E-6E7C-4EFF-BC21-CC55DDC1CD90}" type="pres">
      <dgm:prSet presAssocID="{AC7A8266-7BDC-44C5-9603-1152CD375AE8}" presName="background" presStyleLbl="node0" presStyleIdx="0" presStyleCnt="1"/>
      <dgm:spPr/>
    </dgm:pt>
    <dgm:pt modelId="{7A8F9413-B7BE-4EE9-8DE8-2F378A4287DA}" type="pres">
      <dgm:prSet presAssocID="{AC7A8266-7BDC-44C5-9603-1152CD375AE8}" presName="text" presStyleLbl="fgAcc0" presStyleIdx="0" presStyleCnt="1" custScaleX="150536">
        <dgm:presLayoutVars>
          <dgm:chPref val="3"/>
        </dgm:presLayoutVars>
      </dgm:prSet>
      <dgm:spPr/>
      <dgm:t>
        <a:bodyPr/>
        <a:lstStyle/>
        <a:p>
          <a:pPr rtl="1"/>
          <a:endParaRPr lang="ar-SA"/>
        </a:p>
      </dgm:t>
    </dgm:pt>
    <dgm:pt modelId="{0159FCF0-23FC-4E27-B052-7236A1DA6528}" type="pres">
      <dgm:prSet presAssocID="{AC7A8266-7BDC-44C5-9603-1152CD375AE8}" presName="hierChild2" presStyleCnt="0"/>
      <dgm:spPr/>
    </dgm:pt>
    <dgm:pt modelId="{F9406DD1-DB03-4F56-BFE5-8C0CF16F83FE}" type="pres">
      <dgm:prSet presAssocID="{9E50026F-DD3D-4617-987C-04EEC29486E6}" presName="Name10" presStyleLbl="parChTrans1D2" presStyleIdx="0" presStyleCnt="2"/>
      <dgm:spPr/>
      <dgm:t>
        <a:bodyPr/>
        <a:lstStyle/>
        <a:p>
          <a:pPr rtl="1"/>
          <a:endParaRPr lang="ar-SA"/>
        </a:p>
      </dgm:t>
    </dgm:pt>
    <dgm:pt modelId="{D3A060DB-B275-4D8C-9ED9-AE3ABAC4A006}" type="pres">
      <dgm:prSet presAssocID="{D148C94E-48C1-4176-9ADA-EA7EB4584B92}" presName="hierRoot2" presStyleCnt="0"/>
      <dgm:spPr/>
    </dgm:pt>
    <dgm:pt modelId="{2A8556D6-3D44-4944-A9BB-801050524812}" type="pres">
      <dgm:prSet presAssocID="{D148C94E-48C1-4176-9ADA-EA7EB4584B92}" presName="composite2" presStyleCnt="0"/>
      <dgm:spPr/>
    </dgm:pt>
    <dgm:pt modelId="{FC7D4550-A32B-4064-B32E-56BD7515706E}" type="pres">
      <dgm:prSet presAssocID="{D148C94E-48C1-4176-9ADA-EA7EB4584B92}" presName="background2" presStyleLbl="node2" presStyleIdx="0" presStyleCnt="2"/>
      <dgm:spPr/>
    </dgm:pt>
    <dgm:pt modelId="{3D624346-46B6-44AF-98AB-B081D45B33B8}" type="pres">
      <dgm:prSet presAssocID="{D148C94E-48C1-4176-9ADA-EA7EB4584B92}" presName="text2" presStyleLbl="fgAcc2" presStyleIdx="0" presStyleCnt="2" custScaleX="147797">
        <dgm:presLayoutVars>
          <dgm:chPref val="3"/>
        </dgm:presLayoutVars>
      </dgm:prSet>
      <dgm:spPr/>
      <dgm:t>
        <a:bodyPr/>
        <a:lstStyle/>
        <a:p>
          <a:pPr rtl="1"/>
          <a:endParaRPr lang="ar-SA"/>
        </a:p>
      </dgm:t>
    </dgm:pt>
    <dgm:pt modelId="{BBFED300-7E40-4C2F-A419-C5A3E06A0DD3}" type="pres">
      <dgm:prSet presAssocID="{D148C94E-48C1-4176-9ADA-EA7EB4584B92}" presName="hierChild3" presStyleCnt="0"/>
      <dgm:spPr/>
    </dgm:pt>
    <dgm:pt modelId="{7A4FFCE9-E919-4969-9234-B1904A84FC49}" type="pres">
      <dgm:prSet presAssocID="{6AF7887F-1AF2-4314-B2DA-2FBE96CE98E5}" presName="Name17" presStyleLbl="parChTrans1D3" presStyleIdx="0" presStyleCnt="5"/>
      <dgm:spPr/>
      <dgm:t>
        <a:bodyPr/>
        <a:lstStyle/>
        <a:p>
          <a:pPr rtl="1"/>
          <a:endParaRPr lang="ar-SA"/>
        </a:p>
      </dgm:t>
    </dgm:pt>
    <dgm:pt modelId="{1136AE7A-2166-4AEF-A05F-BF64E0D43BC0}" type="pres">
      <dgm:prSet presAssocID="{9787F3A4-E376-49E7-98C5-C49B54493E31}" presName="hierRoot3" presStyleCnt="0"/>
      <dgm:spPr/>
    </dgm:pt>
    <dgm:pt modelId="{E1346F6C-644A-4640-AE5F-689DD27947D3}" type="pres">
      <dgm:prSet presAssocID="{9787F3A4-E376-49E7-98C5-C49B54493E31}" presName="composite3" presStyleCnt="0"/>
      <dgm:spPr/>
    </dgm:pt>
    <dgm:pt modelId="{8350EC06-1C31-4733-A1C2-11AC31CD71A5}" type="pres">
      <dgm:prSet presAssocID="{9787F3A4-E376-49E7-98C5-C49B54493E31}" presName="background3" presStyleLbl="node3" presStyleIdx="0" presStyleCnt="5"/>
      <dgm:spPr/>
    </dgm:pt>
    <dgm:pt modelId="{DDFFF278-5A8D-4D02-81CA-3ED6164A8E36}" type="pres">
      <dgm:prSet presAssocID="{9787F3A4-E376-49E7-98C5-C49B54493E31}" presName="text3" presStyleLbl="fgAcc3" presStyleIdx="0" presStyleCnt="5">
        <dgm:presLayoutVars>
          <dgm:chPref val="3"/>
        </dgm:presLayoutVars>
      </dgm:prSet>
      <dgm:spPr/>
      <dgm:t>
        <a:bodyPr/>
        <a:lstStyle/>
        <a:p>
          <a:pPr rtl="1"/>
          <a:endParaRPr lang="ar-SA"/>
        </a:p>
      </dgm:t>
    </dgm:pt>
    <dgm:pt modelId="{B3A60CD5-92EA-4A61-8F8D-B924B92C1D47}" type="pres">
      <dgm:prSet presAssocID="{9787F3A4-E376-49E7-98C5-C49B54493E31}" presName="hierChild4" presStyleCnt="0"/>
      <dgm:spPr/>
    </dgm:pt>
    <dgm:pt modelId="{62AAE9A1-594D-4D37-84A5-FBA71CAA9E9C}" type="pres">
      <dgm:prSet presAssocID="{140A54E1-3A7F-43B5-BBFB-B9A81AFA007E}" presName="Name17" presStyleLbl="parChTrans1D3" presStyleIdx="1" presStyleCnt="5"/>
      <dgm:spPr/>
      <dgm:t>
        <a:bodyPr/>
        <a:lstStyle/>
        <a:p>
          <a:pPr rtl="1"/>
          <a:endParaRPr lang="ar-SA"/>
        </a:p>
      </dgm:t>
    </dgm:pt>
    <dgm:pt modelId="{F0821480-A873-4776-B77B-FBEA3255F7B3}" type="pres">
      <dgm:prSet presAssocID="{D2DF6D7C-9FF0-4248-BB87-1891E7A9AC14}" presName="hierRoot3" presStyleCnt="0"/>
      <dgm:spPr/>
    </dgm:pt>
    <dgm:pt modelId="{3D324239-70C3-4F2D-A22F-42CF15ACCA87}" type="pres">
      <dgm:prSet presAssocID="{D2DF6D7C-9FF0-4248-BB87-1891E7A9AC14}" presName="composite3" presStyleCnt="0"/>
      <dgm:spPr/>
    </dgm:pt>
    <dgm:pt modelId="{6B5C4F7C-6BF8-4119-B36F-F1B18B6DC197}" type="pres">
      <dgm:prSet presAssocID="{D2DF6D7C-9FF0-4248-BB87-1891E7A9AC14}" presName="background3" presStyleLbl="node3" presStyleIdx="1" presStyleCnt="5"/>
      <dgm:spPr/>
    </dgm:pt>
    <dgm:pt modelId="{2D0A5660-28DD-4C8C-9B7B-4824C6CBD3EB}" type="pres">
      <dgm:prSet presAssocID="{D2DF6D7C-9FF0-4248-BB87-1891E7A9AC14}" presName="text3" presStyleLbl="fgAcc3" presStyleIdx="1" presStyleCnt="5">
        <dgm:presLayoutVars>
          <dgm:chPref val="3"/>
        </dgm:presLayoutVars>
      </dgm:prSet>
      <dgm:spPr/>
      <dgm:t>
        <a:bodyPr/>
        <a:lstStyle/>
        <a:p>
          <a:pPr rtl="1"/>
          <a:endParaRPr lang="ar-SA"/>
        </a:p>
      </dgm:t>
    </dgm:pt>
    <dgm:pt modelId="{E29ACF1B-E555-42AC-9F54-3F5B44D21E2C}" type="pres">
      <dgm:prSet presAssocID="{D2DF6D7C-9FF0-4248-BB87-1891E7A9AC14}" presName="hierChild4" presStyleCnt="0"/>
      <dgm:spPr/>
    </dgm:pt>
    <dgm:pt modelId="{B6321E5B-9FC7-4C45-B2FF-95FA4FF54D7A}" type="pres">
      <dgm:prSet presAssocID="{5D178931-0930-4137-A2AF-AFD0E25D229D}" presName="Name17" presStyleLbl="parChTrans1D3" presStyleIdx="2" presStyleCnt="5"/>
      <dgm:spPr/>
      <dgm:t>
        <a:bodyPr/>
        <a:lstStyle/>
        <a:p>
          <a:pPr rtl="1"/>
          <a:endParaRPr lang="ar-SA"/>
        </a:p>
      </dgm:t>
    </dgm:pt>
    <dgm:pt modelId="{D24E31F8-19D2-4D76-BB35-C23F3AEB1C53}" type="pres">
      <dgm:prSet presAssocID="{7550716B-A434-4D56-BCA5-DC909659967C}" presName="hierRoot3" presStyleCnt="0"/>
      <dgm:spPr/>
    </dgm:pt>
    <dgm:pt modelId="{547EDC0F-E461-4E57-A0BE-E113EAFE8331}" type="pres">
      <dgm:prSet presAssocID="{7550716B-A434-4D56-BCA5-DC909659967C}" presName="composite3" presStyleCnt="0"/>
      <dgm:spPr/>
    </dgm:pt>
    <dgm:pt modelId="{89861CC9-2C70-4B83-8C35-29AC8D6E3FAD}" type="pres">
      <dgm:prSet presAssocID="{7550716B-A434-4D56-BCA5-DC909659967C}" presName="background3" presStyleLbl="node3" presStyleIdx="2" presStyleCnt="5"/>
      <dgm:spPr/>
    </dgm:pt>
    <dgm:pt modelId="{F5E3AD3A-998F-446A-8CD7-C8A5A3B269F4}" type="pres">
      <dgm:prSet presAssocID="{7550716B-A434-4D56-BCA5-DC909659967C}" presName="text3" presStyleLbl="fgAcc3" presStyleIdx="2" presStyleCnt="5">
        <dgm:presLayoutVars>
          <dgm:chPref val="3"/>
        </dgm:presLayoutVars>
      </dgm:prSet>
      <dgm:spPr/>
      <dgm:t>
        <a:bodyPr/>
        <a:lstStyle/>
        <a:p>
          <a:pPr rtl="1"/>
          <a:endParaRPr lang="ar-SA"/>
        </a:p>
      </dgm:t>
    </dgm:pt>
    <dgm:pt modelId="{9C75A48F-C584-49B4-B1C8-3E2FD017D893}" type="pres">
      <dgm:prSet presAssocID="{7550716B-A434-4D56-BCA5-DC909659967C}" presName="hierChild4" presStyleCnt="0"/>
      <dgm:spPr/>
    </dgm:pt>
    <dgm:pt modelId="{0866B983-8D88-47F1-B843-EEBB03A2B509}" type="pres">
      <dgm:prSet presAssocID="{3D9AD80A-5F54-4C05-A393-03BCC40824BF}" presName="Name10" presStyleLbl="parChTrans1D2" presStyleIdx="1" presStyleCnt="2"/>
      <dgm:spPr/>
      <dgm:t>
        <a:bodyPr/>
        <a:lstStyle/>
        <a:p>
          <a:pPr rtl="1"/>
          <a:endParaRPr lang="ar-SA"/>
        </a:p>
      </dgm:t>
    </dgm:pt>
    <dgm:pt modelId="{73560BC9-86DA-4821-A96E-C05B0CCBF147}" type="pres">
      <dgm:prSet presAssocID="{2C2AB3CA-CBE2-44A3-8A11-04E7FD0DC01F}" presName="hierRoot2" presStyleCnt="0"/>
      <dgm:spPr/>
    </dgm:pt>
    <dgm:pt modelId="{186C2EDD-E04E-4F32-9DFB-103544EAF64D}" type="pres">
      <dgm:prSet presAssocID="{2C2AB3CA-CBE2-44A3-8A11-04E7FD0DC01F}" presName="composite2" presStyleCnt="0"/>
      <dgm:spPr/>
    </dgm:pt>
    <dgm:pt modelId="{C0D4EA3B-9D6A-405A-9E2F-CF14669A84E7}" type="pres">
      <dgm:prSet presAssocID="{2C2AB3CA-CBE2-44A3-8A11-04E7FD0DC01F}" presName="background2" presStyleLbl="node2" presStyleIdx="1" presStyleCnt="2"/>
      <dgm:spPr/>
    </dgm:pt>
    <dgm:pt modelId="{EECECF8F-60BF-4CCB-A534-87B98E24196B}" type="pres">
      <dgm:prSet presAssocID="{2C2AB3CA-CBE2-44A3-8A11-04E7FD0DC01F}" presName="text2" presStyleLbl="fgAcc2" presStyleIdx="1" presStyleCnt="2" custScaleX="132392">
        <dgm:presLayoutVars>
          <dgm:chPref val="3"/>
        </dgm:presLayoutVars>
      </dgm:prSet>
      <dgm:spPr/>
      <dgm:t>
        <a:bodyPr/>
        <a:lstStyle/>
        <a:p>
          <a:pPr rtl="1"/>
          <a:endParaRPr lang="ar-SA"/>
        </a:p>
      </dgm:t>
    </dgm:pt>
    <dgm:pt modelId="{D4966277-C89A-4E8F-98A7-8D0490B587D8}" type="pres">
      <dgm:prSet presAssocID="{2C2AB3CA-CBE2-44A3-8A11-04E7FD0DC01F}" presName="hierChild3" presStyleCnt="0"/>
      <dgm:spPr/>
    </dgm:pt>
    <dgm:pt modelId="{85D6CFE1-8199-4802-AC52-B61B999B3A89}" type="pres">
      <dgm:prSet presAssocID="{AD7EA3B6-6DF0-4470-B2E0-5E4488E823C0}" presName="Name17" presStyleLbl="parChTrans1D3" presStyleIdx="3" presStyleCnt="5"/>
      <dgm:spPr/>
      <dgm:t>
        <a:bodyPr/>
        <a:lstStyle/>
        <a:p>
          <a:pPr rtl="1"/>
          <a:endParaRPr lang="ar-SA"/>
        </a:p>
      </dgm:t>
    </dgm:pt>
    <dgm:pt modelId="{6752A7EA-F7DF-4069-A900-FBFA21C2100E}" type="pres">
      <dgm:prSet presAssocID="{AF34BF07-B849-4FA6-8DEE-AE01D4972F18}" presName="hierRoot3" presStyleCnt="0"/>
      <dgm:spPr/>
    </dgm:pt>
    <dgm:pt modelId="{2DF9C16B-E0B2-4934-A60F-E2A8A8DF04E1}" type="pres">
      <dgm:prSet presAssocID="{AF34BF07-B849-4FA6-8DEE-AE01D4972F18}" presName="composite3" presStyleCnt="0"/>
      <dgm:spPr/>
    </dgm:pt>
    <dgm:pt modelId="{5E26BAC8-68E0-4235-A94F-D3B6080BCD50}" type="pres">
      <dgm:prSet presAssocID="{AF34BF07-B849-4FA6-8DEE-AE01D4972F18}" presName="background3" presStyleLbl="node3" presStyleIdx="3" presStyleCnt="5"/>
      <dgm:spPr/>
    </dgm:pt>
    <dgm:pt modelId="{1D5D84EA-B79C-4C2C-983E-18ED5170F1D3}" type="pres">
      <dgm:prSet presAssocID="{AF34BF07-B849-4FA6-8DEE-AE01D4972F18}" presName="text3" presStyleLbl="fgAcc3" presStyleIdx="3" presStyleCnt="5" custLinFactX="28406" custLinFactNeighborX="100000" custLinFactNeighborY="6272">
        <dgm:presLayoutVars>
          <dgm:chPref val="3"/>
        </dgm:presLayoutVars>
      </dgm:prSet>
      <dgm:spPr/>
      <dgm:t>
        <a:bodyPr/>
        <a:lstStyle/>
        <a:p>
          <a:pPr rtl="1"/>
          <a:endParaRPr lang="ar-SA"/>
        </a:p>
      </dgm:t>
    </dgm:pt>
    <dgm:pt modelId="{1CB7D476-C1B5-42B0-A839-FB7B4987FA5A}" type="pres">
      <dgm:prSet presAssocID="{AF34BF07-B849-4FA6-8DEE-AE01D4972F18}" presName="hierChild4" presStyleCnt="0"/>
      <dgm:spPr/>
    </dgm:pt>
    <dgm:pt modelId="{D08031EF-3A47-4895-9ECE-9C6A146116A2}" type="pres">
      <dgm:prSet presAssocID="{B6663D76-94FA-4E9C-BB47-FD9F95B4E54E}" presName="Name17" presStyleLbl="parChTrans1D3" presStyleIdx="4" presStyleCnt="5"/>
      <dgm:spPr/>
      <dgm:t>
        <a:bodyPr/>
        <a:lstStyle/>
        <a:p>
          <a:pPr rtl="1"/>
          <a:endParaRPr lang="ar-SA"/>
        </a:p>
      </dgm:t>
    </dgm:pt>
    <dgm:pt modelId="{C56E056E-7106-4728-B802-4885E3688E6C}" type="pres">
      <dgm:prSet presAssocID="{F4E42856-23F9-4E12-8341-220C1DCDE78D}" presName="hierRoot3" presStyleCnt="0"/>
      <dgm:spPr/>
    </dgm:pt>
    <dgm:pt modelId="{B545FBD4-2C08-4F49-9113-07E52A230AA3}" type="pres">
      <dgm:prSet presAssocID="{F4E42856-23F9-4E12-8341-220C1DCDE78D}" presName="composite3" presStyleCnt="0"/>
      <dgm:spPr/>
    </dgm:pt>
    <dgm:pt modelId="{472D7DA9-E40E-4456-839E-138C6B5ED158}" type="pres">
      <dgm:prSet presAssocID="{F4E42856-23F9-4E12-8341-220C1DCDE78D}" presName="background3" presStyleLbl="node3" presStyleIdx="4" presStyleCnt="5"/>
      <dgm:spPr/>
    </dgm:pt>
    <dgm:pt modelId="{5E5357E7-9891-4168-B129-FF644579190A}" type="pres">
      <dgm:prSet presAssocID="{F4E42856-23F9-4E12-8341-220C1DCDE78D}" presName="text3" presStyleLbl="fgAcc3" presStyleIdx="4" presStyleCnt="5" custLinFactX="-15249" custLinFactNeighborX="-100000" custLinFactNeighborY="-2078">
        <dgm:presLayoutVars>
          <dgm:chPref val="3"/>
        </dgm:presLayoutVars>
      </dgm:prSet>
      <dgm:spPr/>
      <dgm:t>
        <a:bodyPr/>
        <a:lstStyle/>
        <a:p>
          <a:pPr rtl="1"/>
          <a:endParaRPr lang="ar-SA"/>
        </a:p>
      </dgm:t>
    </dgm:pt>
    <dgm:pt modelId="{72ECA545-73E2-4218-8E44-21318998481D}" type="pres">
      <dgm:prSet presAssocID="{F4E42856-23F9-4E12-8341-220C1DCDE78D}" presName="hierChild4" presStyleCnt="0"/>
      <dgm:spPr/>
    </dgm:pt>
  </dgm:ptLst>
  <dgm:cxnLst>
    <dgm:cxn modelId="{0986BAE8-07A1-4768-9152-5578492FE54F}" srcId="{D148C94E-48C1-4176-9ADA-EA7EB4584B92}" destId="{7550716B-A434-4D56-BCA5-DC909659967C}" srcOrd="2" destOrd="0" parTransId="{5D178931-0930-4137-A2AF-AFD0E25D229D}" sibTransId="{87763D2E-0A88-4DEA-BE19-5FD16F82370B}"/>
    <dgm:cxn modelId="{7AF6CCED-442E-4D17-96DA-41C63910689C}" srcId="{AC7A8266-7BDC-44C5-9603-1152CD375AE8}" destId="{2C2AB3CA-CBE2-44A3-8A11-04E7FD0DC01F}" srcOrd="1" destOrd="0" parTransId="{3D9AD80A-5F54-4C05-A393-03BCC40824BF}" sibTransId="{5F4DA1E0-6D79-493D-9FD8-F722A2A45CAF}"/>
    <dgm:cxn modelId="{3B473961-3DB2-46B3-9563-0E09F5E37FE7}" srcId="{D148C94E-48C1-4176-9ADA-EA7EB4584B92}" destId="{D2DF6D7C-9FF0-4248-BB87-1891E7A9AC14}" srcOrd="1" destOrd="0" parTransId="{140A54E1-3A7F-43B5-BBFB-B9A81AFA007E}" sibTransId="{816C331B-5A59-4723-93E7-205D41DDAB4F}"/>
    <dgm:cxn modelId="{CD59AC07-A386-4370-9B68-E49786EC51C8}" type="presOf" srcId="{3D9AD80A-5F54-4C05-A393-03BCC40824BF}" destId="{0866B983-8D88-47F1-B843-EEBB03A2B509}" srcOrd="0" destOrd="0" presId="urn:microsoft.com/office/officeart/2005/8/layout/hierarchy1"/>
    <dgm:cxn modelId="{52B61690-103A-4673-9B07-69511E25243D}" srcId="{2C2AB3CA-CBE2-44A3-8A11-04E7FD0DC01F}" destId="{AF34BF07-B849-4FA6-8DEE-AE01D4972F18}" srcOrd="0" destOrd="0" parTransId="{AD7EA3B6-6DF0-4470-B2E0-5E4488E823C0}" sibTransId="{2021EAA4-0250-423E-A3AB-CD4A8FB8311E}"/>
    <dgm:cxn modelId="{2DD7C34B-3ABD-477B-9F78-DDED70370C76}" type="presOf" srcId="{F4E42856-23F9-4E12-8341-220C1DCDE78D}" destId="{5E5357E7-9891-4168-B129-FF644579190A}" srcOrd="0" destOrd="0" presId="urn:microsoft.com/office/officeart/2005/8/layout/hierarchy1"/>
    <dgm:cxn modelId="{F49018A0-2990-4B57-B094-652BE56284B0}" srcId="{2C2AB3CA-CBE2-44A3-8A11-04E7FD0DC01F}" destId="{F4E42856-23F9-4E12-8341-220C1DCDE78D}" srcOrd="1" destOrd="0" parTransId="{B6663D76-94FA-4E9C-BB47-FD9F95B4E54E}" sibTransId="{ECEE3C7C-FEA0-4547-97AD-B45B0E84DC20}"/>
    <dgm:cxn modelId="{A9B1A999-5CF1-4DB0-9486-2C53B4187CAA}" type="presOf" srcId="{6AF7887F-1AF2-4314-B2DA-2FBE96CE98E5}" destId="{7A4FFCE9-E919-4969-9234-B1904A84FC49}" srcOrd="0" destOrd="0" presId="urn:microsoft.com/office/officeart/2005/8/layout/hierarchy1"/>
    <dgm:cxn modelId="{39262B40-3EEC-4CBE-A522-4B38198993E1}" type="presOf" srcId="{D2DF6D7C-9FF0-4248-BB87-1891E7A9AC14}" destId="{2D0A5660-28DD-4C8C-9B7B-4824C6CBD3EB}" srcOrd="0" destOrd="0" presId="urn:microsoft.com/office/officeart/2005/8/layout/hierarchy1"/>
    <dgm:cxn modelId="{7BE1AC66-9ED1-46CF-9053-D8A443E05BED}" type="presOf" srcId="{9E50026F-DD3D-4617-987C-04EEC29486E6}" destId="{F9406DD1-DB03-4F56-BFE5-8C0CF16F83FE}" srcOrd="0" destOrd="0" presId="urn:microsoft.com/office/officeart/2005/8/layout/hierarchy1"/>
    <dgm:cxn modelId="{B18500D6-9ADB-4ABC-89EB-AAC87DF95E58}" type="presOf" srcId="{7550716B-A434-4D56-BCA5-DC909659967C}" destId="{F5E3AD3A-998F-446A-8CD7-C8A5A3B269F4}" srcOrd="0" destOrd="0" presId="urn:microsoft.com/office/officeart/2005/8/layout/hierarchy1"/>
    <dgm:cxn modelId="{90FCDC2B-1BF0-4927-AAB6-CF63B16EB651}" type="presOf" srcId="{AC7A8266-7BDC-44C5-9603-1152CD375AE8}" destId="{7A8F9413-B7BE-4EE9-8DE8-2F378A4287DA}" srcOrd="0" destOrd="0" presId="urn:microsoft.com/office/officeart/2005/8/layout/hierarchy1"/>
    <dgm:cxn modelId="{00ABFC9C-FECA-450B-9836-9FCF42A729DA}" type="presOf" srcId="{D148C94E-48C1-4176-9ADA-EA7EB4584B92}" destId="{3D624346-46B6-44AF-98AB-B081D45B33B8}" srcOrd="0" destOrd="0" presId="urn:microsoft.com/office/officeart/2005/8/layout/hierarchy1"/>
    <dgm:cxn modelId="{BE2E1C01-D49A-4EFE-A970-D375D5EC13F7}" type="presOf" srcId="{E415D6BA-1362-447A-B5E8-F71060B83A0C}" destId="{89664767-1121-45F1-B5F4-0A0FBB724A11}" srcOrd="0" destOrd="0" presId="urn:microsoft.com/office/officeart/2005/8/layout/hierarchy1"/>
    <dgm:cxn modelId="{A0AC0A14-91E4-4A31-AAF5-1F093EB122CA}" srcId="{D148C94E-48C1-4176-9ADA-EA7EB4584B92}" destId="{9787F3A4-E376-49E7-98C5-C49B54493E31}" srcOrd="0" destOrd="0" parTransId="{6AF7887F-1AF2-4314-B2DA-2FBE96CE98E5}" sibTransId="{80FA43F3-D8DC-469F-A915-D081B15EFD96}"/>
    <dgm:cxn modelId="{D60009D7-7732-469C-92F0-9A9AE82C428B}" type="presOf" srcId="{9787F3A4-E376-49E7-98C5-C49B54493E31}" destId="{DDFFF278-5A8D-4D02-81CA-3ED6164A8E36}" srcOrd="0" destOrd="0" presId="urn:microsoft.com/office/officeart/2005/8/layout/hierarchy1"/>
    <dgm:cxn modelId="{E7E4AAD8-ABB3-4013-B44D-0A3F89C40B89}" type="presOf" srcId="{140A54E1-3A7F-43B5-BBFB-B9A81AFA007E}" destId="{62AAE9A1-594D-4D37-84A5-FBA71CAA9E9C}" srcOrd="0" destOrd="0" presId="urn:microsoft.com/office/officeart/2005/8/layout/hierarchy1"/>
    <dgm:cxn modelId="{F9BEA144-215A-48BE-A3A5-867280055DCB}" type="presOf" srcId="{5D178931-0930-4137-A2AF-AFD0E25D229D}" destId="{B6321E5B-9FC7-4C45-B2FF-95FA4FF54D7A}" srcOrd="0" destOrd="0" presId="urn:microsoft.com/office/officeart/2005/8/layout/hierarchy1"/>
    <dgm:cxn modelId="{5C5D383C-A63B-4F3C-ADEB-F5FA384FBBB4}" type="presOf" srcId="{AF34BF07-B849-4FA6-8DEE-AE01D4972F18}" destId="{1D5D84EA-B79C-4C2C-983E-18ED5170F1D3}" srcOrd="0" destOrd="0" presId="urn:microsoft.com/office/officeart/2005/8/layout/hierarchy1"/>
    <dgm:cxn modelId="{DDAF43FE-A022-40D5-8574-96D31AE559B2}" srcId="{E415D6BA-1362-447A-B5E8-F71060B83A0C}" destId="{AC7A8266-7BDC-44C5-9603-1152CD375AE8}" srcOrd="0" destOrd="0" parTransId="{773DB0F9-D2DD-44E4-BAD6-95D7D7807F07}" sibTransId="{1BA39A50-11E3-4578-8AFB-1E1A1AD84664}"/>
    <dgm:cxn modelId="{764E225B-9246-4019-AD24-314EF28ECE71}" type="presOf" srcId="{AD7EA3B6-6DF0-4470-B2E0-5E4488E823C0}" destId="{85D6CFE1-8199-4802-AC52-B61B999B3A89}" srcOrd="0" destOrd="0" presId="urn:microsoft.com/office/officeart/2005/8/layout/hierarchy1"/>
    <dgm:cxn modelId="{8E81B903-D1B2-4E7E-BCE1-A165AA58AE4A}" srcId="{AC7A8266-7BDC-44C5-9603-1152CD375AE8}" destId="{D148C94E-48C1-4176-9ADA-EA7EB4584B92}" srcOrd="0" destOrd="0" parTransId="{9E50026F-DD3D-4617-987C-04EEC29486E6}" sibTransId="{66BB2DF9-1D1B-4C82-9385-6C06C127EE67}"/>
    <dgm:cxn modelId="{791482F7-47C6-4B1C-8F08-EDDD95D5FA27}" type="presOf" srcId="{B6663D76-94FA-4E9C-BB47-FD9F95B4E54E}" destId="{D08031EF-3A47-4895-9ECE-9C6A146116A2}" srcOrd="0" destOrd="0" presId="urn:microsoft.com/office/officeart/2005/8/layout/hierarchy1"/>
    <dgm:cxn modelId="{9470459E-FAC9-41DF-BCEF-F9FAB7ED66F6}" type="presOf" srcId="{2C2AB3CA-CBE2-44A3-8A11-04E7FD0DC01F}" destId="{EECECF8F-60BF-4CCB-A534-87B98E24196B}" srcOrd="0" destOrd="0" presId="urn:microsoft.com/office/officeart/2005/8/layout/hierarchy1"/>
    <dgm:cxn modelId="{F129D075-2E18-4D11-BFE3-3B1D494128F0}" type="presParOf" srcId="{89664767-1121-45F1-B5F4-0A0FBB724A11}" destId="{6C02E694-8F7A-4C06-B32E-9C332F50915A}" srcOrd="0" destOrd="0" presId="urn:microsoft.com/office/officeart/2005/8/layout/hierarchy1"/>
    <dgm:cxn modelId="{1BA62EA5-2AE8-4913-A756-D12E0CC34BA2}" type="presParOf" srcId="{6C02E694-8F7A-4C06-B32E-9C332F50915A}" destId="{316356B3-A81F-4D6F-8D93-229E3D06A4AD}" srcOrd="0" destOrd="0" presId="urn:microsoft.com/office/officeart/2005/8/layout/hierarchy1"/>
    <dgm:cxn modelId="{938E586D-F84E-46B8-972C-C8C32D01E888}" type="presParOf" srcId="{316356B3-A81F-4D6F-8D93-229E3D06A4AD}" destId="{5325BA7E-6E7C-4EFF-BC21-CC55DDC1CD90}" srcOrd="0" destOrd="0" presId="urn:microsoft.com/office/officeart/2005/8/layout/hierarchy1"/>
    <dgm:cxn modelId="{4AF7FA1A-3464-471C-964D-501A1D19DEA3}" type="presParOf" srcId="{316356B3-A81F-4D6F-8D93-229E3D06A4AD}" destId="{7A8F9413-B7BE-4EE9-8DE8-2F378A4287DA}" srcOrd="1" destOrd="0" presId="urn:microsoft.com/office/officeart/2005/8/layout/hierarchy1"/>
    <dgm:cxn modelId="{47EB63A7-1940-430E-A83A-4F333256070C}" type="presParOf" srcId="{6C02E694-8F7A-4C06-B32E-9C332F50915A}" destId="{0159FCF0-23FC-4E27-B052-7236A1DA6528}" srcOrd="1" destOrd="0" presId="urn:microsoft.com/office/officeart/2005/8/layout/hierarchy1"/>
    <dgm:cxn modelId="{DBA7AFA8-D122-4CCE-B5B5-B1224D0A91FD}" type="presParOf" srcId="{0159FCF0-23FC-4E27-B052-7236A1DA6528}" destId="{F9406DD1-DB03-4F56-BFE5-8C0CF16F83FE}" srcOrd="0" destOrd="0" presId="urn:microsoft.com/office/officeart/2005/8/layout/hierarchy1"/>
    <dgm:cxn modelId="{C916629E-277E-4B1E-B9E9-938464F570CE}" type="presParOf" srcId="{0159FCF0-23FC-4E27-B052-7236A1DA6528}" destId="{D3A060DB-B275-4D8C-9ED9-AE3ABAC4A006}" srcOrd="1" destOrd="0" presId="urn:microsoft.com/office/officeart/2005/8/layout/hierarchy1"/>
    <dgm:cxn modelId="{18DEBADD-BC43-4F07-B042-225B3FEE1A6F}" type="presParOf" srcId="{D3A060DB-B275-4D8C-9ED9-AE3ABAC4A006}" destId="{2A8556D6-3D44-4944-A9BB-801050524812}" srcOrd="0" destOrd="0" presId="urn:microsoft.com/office/officeart/2005/8/layout/hierarchy1"/>
    <dgm:cxn modelId="{4ABC1679-1EEA-4EB6-B715-50A91C619976}" type="presParOf" srcId="{2A8556D6-3D44-4944-A9BB-801050524812}" destId="{FC7D4550-A32B-4064-B32E-56BD7515706E}" srcOrd="0" destOrd="0" presId="urn:microsoft.com/office/officeart/2005/8/layout/hierarchy1"/>
    <dgm:cxn modelId="{F6766323-3F50-441E-A447-E35902F10319}" type="presParOf" srcId="{2A8556D6-3D44-4944-A9BB-801050524812}" destId="{3D624346-46B6-44AF-98AB-B081D45B33B8}" srcOrd="1" destOrd="0" presId="urn:microsoft.com/office/officeart/2005/8/layout/hierarchy1"/>
    <dgm:cxn modelId="{B2968833-68AE-43FA-BEDB-29299D91FEFF}" type="presParOf" srcId="{D3A060DB-B275-4D8C-9ED9-AE3ABAC4A006}" destId="{BBFED300-7E40-4C2F-A419-C5A3E06A0DD3}" srcOrd="1" destOrd="0" presId="urn:microsoft.com/office/officeart/2005/8/layout/hierarchy1"/>
    <dgm:cxn modelId="{0B7731C5-A961-4CBF-AE29-927A679143ED}" type="presParOf" srcId="{BBFED300-7E40-4C2F-A419-C5A3E06A0DD3}" destId="{7A4FFCE9-E919-4969-9234-B1904A84FC49}" srcOrd="0" destOrd="0" presId="urn:microsoft.com/office/officeart/2005/8/layout/hierarchy1"/>
    <dgm:cxn modelId="{2C7A7E52-C4B3-4066-8681-2F0511EB0875}" type="presParOf" srcId="{BBFED300-7E40-4C2F-A419-C5A3E06A0DD3}" destId="{1136AE7A-2166-4AEF-A05F-BF64E0D43BC0}" srcOrd="1" destOrd="0" presId="urn:microsoft.com/office/officeart/2005/8/layout/hierarchy1"/>
    <dgm:cxn modelId="{499DEF47-6E80-4978-9808-3BFE4DF63D47}" type="presParOf" srcId="{1136AE7A-2166-4AEF-A05F-BF64E0D43BC0}" destId="{E1346F6C-644A-4640-AE5F-689DD27947D3}" srcOrd="0" destOrd="0" presId="urn:microsoft.com/office/officeart/2005/8/layout/hierarchy1"/>
    <dgm:cxn modelId="{73FD5E9D-7E01-4DF7-B3D4-6213655D4A0A}" type="presParOf" srcId="{E1346F6C-644A-4640-AE5F-689DD27947D3}" destId="{8350EC06-1C31-4733-A1C2-11AC31CD71A5}" srcOrd="0" destOrd="0" presId="urn:microsoft.com/office/officeart/2005/8/layout/hierarchy1"/>
    <dgm:cxn modelId="{F75DCD9E-30A1-4EA8-BF5F-5E81F0D9ABE2}" type="presParOf" srcId="{E1346F6C-644A-4640-AE5F-689DD27947D3}" destId="{DDFFF278-5A8D-4D02-81CA-3ED6164A8E36}" srcOrd="1" destOrd="0" presId="urn:microsoft.com/office/officeart/2005/8/layout/hierarchy1"/>
    <dgm:cxn modelId="{E4325572-2893-4225-B89F-F409762685B6}" type="presParOf" srcId="{1136AE7A-2166-4AEF-A05F-BF64E0D43BC0}" destId="{B3A60CD5-92EA-4A61-8F8D-B924B92C1D47}" srcOrd="1" destOrd="0" presId="urn:microsoft.com/office/officeart/2005/8/layout/hierarchy1"/>
    <dgm:cxn modelId="{354FD7E1-06DA-44FE-965E-04B1A89B0A64}" type="presParOf" srcId="{BBFED300-7E40-4C2F-A419-C5A3E06A0DD3}" destId="{62AAE9A1-594D-4D37-84A5-FBA71CAA9E9C}" srcOrd="2" destOrd="0" presId="urn:microsoft.com/office/officeart/2005/8/layout/hierarchy1"/>
    <dgm:cxn modelId="{BFDD981F-AAF4-4E9B-9E80-E9F399669F8D}" type="presParOf" srcId="{BBFED300-7E40-4C2F-A419-C5A3E06A0DD3}" destId="{F0821480-A873-4776-B77B-FBEA3255F7B3}" srcOrd="3" destOrd="0" presId="urn:microsoft.com/office/officeart/2005/8/layout/hierarchy1"/>
    <dgm:cxn modelId="{3701E2E3-5368-422D-8C37-6F94D22C2C4F}" type="presParOf" srcId="{F0821480-A873-4776-B77B-FBEA3255F7B3}" destId="{3D324239-70C3-4F2D-A22F-42CF15ACCA87}" srcOrd="0" destOrd="0" presId="urn:microsoft.com/office/officeart/2005/8/layout/hierarchy1"/>
    <dgm:cxn modelId="{B93568FA-7750-42F6-AAEF-188EA87967E3}" type="presParOf" srcId="{3D324239-70C3-4F2D-A22F-42CF15ACCA87}" destId="{6B5C4F7C-6BF8-4119-B36F-F1B18B6DC197}" srcOrd="0" destOrd="0" presId="urn:microsoft.com/office/officeart/2005/8/layout/hierarchy1"/>
    <dgm:cxn modelId="{6C1ABE4D-13C8-481B-A25D-9B11E9C715DF}" type="presParOf" srcId="{3D324239-70C3-4F2D-A22F-42CF15ACCA87}" destId="{2D0A5660-28DD-4C8C-9B7B-4824C6CBD3EB}" srcOrd="1" destOrd="0" presId="urn:microsoft.com/office/officeart/2005/8/layout/hierarchy1"/>
    <dgm:cxn modelId="{1C928A74-710C-467F-B55D-1C0BB307FBA4}" type="presParOf" srcId="{F0821480-A873-4776-B77B-FBEA3255F7B3}" destId="{E29ACF1B-E555-42AC-9F54-3F5B44D21E2C}" srcOrd="1" destOrd="0" presId="urn:microsoft.com/office/officeart/2005/8/layout/hierarchy1"/>
    <dgm:cxn modelId="{4D1CDFCB-1D9C-4E8D-BD13-49A74B595B76}" type="presParOf" srcId="{BBFED300-7E40-4C2F-A419-C5A3E06A0DD3}" destId="{B6321E5B-9FC7-4C45-B2FF-95FA4FF54D7A}" srcOrd="4" destOrd="0" presId="urn:microsoft.com/office/officeart/2005/8/layout/hierarchy1"/>
    <dgm:cxn modelId="{3B69D62F-2E85-44CE-BA14-312ECCDEFAFE}" type="presParOf" srcId="{BBFED300-7E40-4C2F-A419-C5A3E06A0DD3}" destId="{D24E31F8-19D2-4D76-BB35-C23F3AEB1C53}" srcOrd="5" destOrd="0" presId="urn:microsoft.com/office/officeart/2005/8/layout/hierarchy1"/>
    <dgm:cxn modelId="{FEB66DC3-F8A7-42A6-A934-5703B08368EA}" type="presParOf" srcId="{D24E31F8-19D2-4D76-BB35-C23F3AEB1C53}" destId="{547EDC0F-E461-4E57-A0BE-E113EAFE8331}" srcOrd="0" destOrd="0" presId="urn:microsoft.com/office/officeart/2005/8/layout/hierarchy1"/>
    <dgm:cxn modelId="{DEF94507-F09E-4B31-80A3-467395641E4E}" type="presParOf" srcId="{547EDC0F-E461-4E57-A0BE-E113EAFE8331}" destId="{89861CC9-2C70-4B83-8C35-29AC8D6E3FAD}" srcOrd="0" destOrd="0" presId="urn:microsoft.com/office/officeart/2005/8/layout/hierarchy1"/>
    <dgm:cxn modelId="{A067EEF4-D303-4623-AAC5-8842F9B82897}" type="presParOf" srcId="{547EDC0F-E461-4E57-A0BE-E113EAFE8331}" destId="{F5E3AD3A-998F-446A-8CD7-C8A5A3B269F4}" srcOrd="1" destOrd="0" presId="urn:microsoft.com/office/officeart/2005/8/layout/hierarchy1"/>
    <dgm:cxn modelId="{7E3242F1-9ABA-4248-A940-4BEF761AE63D}" type="presParOf" srcId="{D24E31F8-19D2-4D76-BB35-C23F3AEB1C53}" destId="{9C75A48F-C584-49B4-B1C8-3E2FD017D893}" srcOrd="1" destOrd="0" presId="urn:microsoft.com/office/officeart/2005/8/layout/hierarchy1"/>
    <dgm:cxn modelId="{0B0F2776-235A-4AB1-9D75-4D0F9F663064}" type="presParOf" srcId="{0159FCF0-23FC-4E27-B052-7236A1DA6528}" destId="{0866B983-8D88-47F1-B843-EEBB03A2B509}" srcOrd="2" destOrd="0" presId="urn:microsoft.com/office/officeart/2005/8/layout/hierarchy1"/>
    <dgm:cxn modelId="{755F7C41-C2B1-4569-912B-EA9151D8C40A}" type="presParOf" srcId="{0159FCF0-23FC-4E27-B052-7236A1DA6528}" destId="{73560BC9-86DA-4821-A96E-C05B0CCBF147}" srcOrd="3" destOrd="0" presId="urn:microsoft.com/office/officeart/2005/8/layout/hierarchy1"/>
    <dgm:cxn modelId="{AD2389D3-01DB-41CD-834A-BE87DD14FB65}" type="presParOf" srcId="{73560BC9-86DA-4821-A96E-C05B0CCBF147}" destId="{186C2EDD-E04E-4F32-9DFB-103544EAF64D}" srcOrd="0" destOrd="0" presId="urn:microsoft.com/office/officeart/2005/8/layout/hierarchy1"/>
    <dgm:cxn modelId="{574FC1CD-1AA3-4BE9-BF3B-7ECE27C04FB2}" type="presParOf" srcId="{186C2EDD-E04E-4F32-9DFB-103544EAF64D}" destId="{C0D4EA3B-9D6A-405A-9E2F-CF14669A84E7}" srcOrd="0" destOrd="0" presId="urn:microsoft.com/office/officeart/2005/8/layout/hierarchy1"/>
    <dgm:cxn modelId="{50A25323-E47A-420A-BC56-F3438A10383B}" type="presParOf" srcId="{186C2EDD-E04E-4F32-9DFB-103544EAF64D}" destId="{EECECF8F-60BF-4CCB-A534-87B98E24196B}" srcOrd="1" destOrd="0" presId="urn:microsoft.com/office/officeart/2005/8/layout/hierarchy1"/>
    <dgm:cxn modelId="{26F01BCE-A702-4361-BBE2-BF661ED869EF}" type="presParOf" srcId="{73560BC9-86DA-4821-A96E-C05B0CCBF147}" destId="{D4966277-C89A-4E8F-98A7-8D0490B587D8}" srcOrd="1" destOrd="0" presId="urn:microsoft.com/office/officeart/2005/8/layout/hierarchy1"/>
    <dgm:cxn modelId="{311012CE-FD24-4B14-B0AD-D4C99536ABB3}" type="presParOf" srcId="{D4966277-C89A-4E8F-98A7-8D0490B587D8}" destId="{85D6CFE1-8199-4802-AC52-B61B999B3A89}" srcOrd="0" destOrd="0" presId="urn:microsoft.com/office/officeart/2005/8/layout/hierarchy1"/>
    <dgm:cxn modelId="{F8393594-CF03-46CA-B38A-CCA505383357}" type="presParOf" srcId="{D4966277-C89A-4E8F-98A7-8D0490B587D8}" destId="{6752A7EA-F7DF-4069-A900-FBFA21C2100E}" srcOrd="1" destOrd="0" presId="urn:microsoft.com/office/officeart/2005/8/layout/hierarchy1"/>
    <dgm:cxn modelId="{6180CC13-6CF3-4AD3-A200-E824D6D66EE6}" type="presParOf" srcId="{6752A7EA-F7DF-4069-A900-FBFA21C2100E}" destId="{2DF9C16B-E0B2-4934-A60F-E2A8A8DF04E1}" srcOrd="0" destOrd="0" presId="urn:microsoft.com/office/officeart/2005/8/layout/hierarchy1"/>
    <dgm:cxn modelId="{1566C5F5-9026-442B-888B-4E128741648A}" type="presParOf" srcId="{2DF9C16B-E0B2-4934-A60F-E2A8A8DF04E1}" destId="{5E26BAC8-68E0-4235-A94F-D3B6080BCD50}" srcOrd="0" destOrd="0" presId="urn:microsoft.com/office/officeart/2005/8/layout/hierarchy1"/>
    <dgm:cxn modelId="{D32D3980-EBA5-46DC-8D1B-CF32E22852F9}" type="presParOf" srcId="{2DF9C16B-E0B2-4934-A60F-E2A8A8DF04E1}" destId="{1D5D84EA-B79C-4C2C-983E-18ED5170F1D3}" srcOrd="1" destOrd="0" presId="urn:microsoft.com/office/officeart/2005/8/layout/hierarchy1"/>
    <dgm:cxn modelId="{4D5D4318-B352-4686-BCCD-8D855804750D}" type="presParOf" srcId="{6752A7EA-F7DF-4069-A900-FBFA21C2100E}" destId="{1CB7D476-C1B5-42B0-A839-FB7B4987FA5A}" srcOrd="1" destOrd="0" presId="urn:microsoft.com/office/officeart/2005/8/layout/hierarchy1"/>
    <dgm:cxn modelId="{45DFA477-8325-48BF-957D-29409F745903}" type="presParOf" srcId="{D4966277-C89A-4E8F-98A7-8D0490B587D8}" destId="{D08031EF-3A47-4895-9ECE-9C6A146116A2}" srcOrd="2" destOrd="0" presId="urn:microsoft.com/office/officeart/2005/8/layout/hierarchy1"/>
    <dgm:cxn modelId="{18DCDE4D-B66D-4CA5-8CA8-9E60CCEDFE05}" type="presParOf" srcId="{D4966277-C89A-4E8F-98A7-8D0490B587D8}" destId="{C56E056E-7106-4728-B802-4885E3688E6C}" srcOrd="3" destOrd="0" presId="urn:microsoft.com/office/officeart/2005/8/layout/hierarchy1"/>
    <dgm:cxn modelId="{57824451-D3C0-4102-A79B-7D27AA7F1D1B}" type="presParOf" srcId="{C56E056E-7106-4728-B802-4885E3688E6C}" destId="{B545FBD4-2C08-4F49-9113-07E52A230AA3}" srcOrd="0" destOrd="0" presId="urn:microsoft.com/office/officeart/2005/8/layout/hierarchy1"/>
    <dgm:cxn modelId="{39FE6901-D369-41BE-8A91-BF819444EC95}" type="presParOf" srcId="{B545FBD4-2C08-4F49-9113-07E52A230AA3}" destId="{472D7DA9-E40E-4456-839E-138C6B5ED158}" srcOrd="0" destOrd="0" presId="urn:microsoft.com/office/officeart/2005/8/layout/hierarchy1"/>
    <dgm:cxn modelId="{CF03A1B1-7FDD-40DD-AB0E-9284E2F16C14}" type="presParOf" srcId="{B545FBD4-2C08-4F49-9113-07E52A230AA3}" destId="{5E5357E7-9891-4168-B129-FF644579190A}" srcOrd="1" destOrd="0" presId="urn:microsoft.com/office/officeart/2005/8/layout/hierarchy1"/>
    <dgm:cxn modelId="{FD0E9DB8-1B97-4AD9-B97D-3FC8D295CD1A}" type="presParOf" srcId="{C56E056E-7106-4728-B802-4885E3688E6C}" destId="{72ECA545-73E2-4218-8E44-21318998481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678078-8BE1-447C-8265-B24393CDD36B}" type="doc">
      <dgm:prSet loTypeId="urn:microsoft.com/office/officeart/2005/8/layout/hierarchy1" loCatId="hierarchy" qsTypeId="urn:microsoft.com/office/officeart/2005/8/quickstyle/3d2" qsCatId="3D" csTypeId="urn:microsoft.com/office/officeart/2005/8/colors/accent1_2" csCatId="accent1" phldr="1"/>
      <dgm:spPr/>
      <dgm:t>
        <a:bodyPr/>
        <a:lstStyle/>
        <a:p>
          <a:pPr rtl="1"/>
          <a:endParaRPr lang="ar-SA"/>
        </a:p>
      </dgm:t>
    </dgm:pt>
    <dgm:pt modelId="{55CAD174-FA3E-40EB-ABF2-D1C8B4AA3D5B}">
      <dgm:prSet phldrT="[Text]"/>
      <dgm:spPr/>
      <dgm:t>
        <a:bodyPr/>
        <a:lstStyle/>
        <a:p>
          <a:pPr rtl="1"/>
          <a:r>
            <a:rPr lang="ar-SA" dirty="0" smtClean="0"/>
            <a:t>الملوثات في الجو</a:t>
          </a:r>
          <a:endParaRPr lang="ar-SA" dirty="0"/>
        </a:p>
      </dgm:t>
    </dgm:pt>
    <dgm:pt modelId="{C38462A4-6DFF-4400-A011-845E7007328A}" type="parTrans" cxnId="{4511B9D1-700A-4CAE-8400-63A6008B22AA}">
      <dgm:prSet/>
      <dgm:spPr/>
      <dgm:t>
        <a:bodyPr/>
        <a:lstStyle/>
        <a:p>
          <a:pPr rtl="1"/>
          <a:endParaRPr lang="ar-SA"/>
        </a:p>
      </dgm:t>
    </dgm:pt>
    <dgm:pt modelId="{5087E7B1-382E-4980-9555-A803FEBE81D7}" type="sibTrans" cxnId="{4511B9D1-700A-4CAE-8400-63A6008B22AA}">
      <dgm:prSet/>
      <dgm:spPr/>
      <dgm:t>
        <a:bodyPr/>
        <a:lstStyle/>
        <a:p>
          <a:pPr rtl="1"/>
          <a:endParaRPr lang="ar-SA"/>
        </a:p>
      </dgm:t>
    </dgm:pt>
    <dgm:pt modelId="{FAC0BF7A-60AF-42F0-8BCE-D248929BB66C}">
      <dgm:prSet phldrT="[Text]"/>
      <dgm:spPr/>
      <dgm:t>
        <a:bodyPr/>
        <a:lstStyle/>
        <a:p>
          <a:pPr rtl="1"/>
          <a:r>
            <a:rPr lang="ar-SA" dirty="0" smtClean="0"/>
            <a:t>ضباب</a:t>
          </a:r>
          <a:endParaRPr lang="ar-SA" dirty="0"/>
        </a:p>
      </dgm:t>
    </dgm:pt>
    <dgm:pt modelId="{6F99A267-C9F2-40C8-B48D-54213C2FA7DF}" type="parTrans" cxnId="{F547AB3D-3E7D-4EF3-A057-55CEF4C15B80}">
      <dgm:prSet/>
      <dgm:spPr/>
      <dgm:t>
        <a:bodyPr/>
        <a:lstStyle/>
        <a:p>
          <a:pPr rtl="1"/>
          <a:endParaRPr lang="ar-SA"/>
        </a:p>
      </dgm:t>
    </dgm:pt>
    <dgm:pt modelId="{10596500-1083-4CBB-B691-A51F4BB88E8A}" type="sibTrans" cxnId="{F547AB3D-3E7D-4EF3-A057-55CEF4C15B80}">
      <dgm:prSet/>
      <dgm:spPr/>
      <dgm:t>
        <a:bodyPr/>
        <a:lstStyle/>
        <a:p>
          <a:pPr rtl="1"/>
          <a:endParaRPr lang="ar-SA"/>
        </a:p>
      </dgm:t>
    </dgm:pt>
    <dgm:pt modelId="{CFE8BDED-B731-4CEC-BBC7-134F416E425E}">
      <dgm:prSet phldrT="[Text]"/>
      <dgm:spPr/>
      <dgm:t>
        <a:bodyPr/>
        <a:lstStyle/>
        <a:p>
          <a:pPr rtl="1"/>
          <a:r>
            <a:rPr lang="ar-SA" dirty="0" smtClean="0"/>
            <a:t>أتربة</a:t>
          </a:r>
          <a:endParaRPr lang="ar-SA" dirty="0"/>
        </a:p>
      </dgm:t>
    </dgm:pt>
    <dgm:pt modelId="{43700B4D-D617-4DAA-873B-0A44DF7ED617}" type="parTrans" cxnId="{81BD34A2-267A-408A-9C54-BFB7D0E1B2EC}">
      <dgm:prSet/>
      <dgm:spPr/>
      <dgm:t>
        <a:bodyPr/>
        <a:lstStyle/>
        <a:p>
          <a:pPr rtl="1"/>
          <a:endParaRPr lang="ar-SA"/>
        </a:p>
      </dgm:t>
    </dgm:pt>
    <dgm:pt modelId="{10CEAD41-6E9F-49A7-9507-39309461197D}" type="sibTrans" cxnId="{81BD34A2-267A-408A-9C54-BFB7D0E1B2EC}">
      <dgm:prSet/>
      <dgm:spPr/>
      <dgm:t>
        <a:bodyPr/>
        <a:lstStyle/>
        <a:p>
          <a:pPr rtl="1"/>
          <a:endParaRPr lang="ar-SA"/>
        </a:p>
      </dgm:t>
    </dgm:pt>
    <dgm:pt modelId="{5514E6F3-47BB-4B40-8D64-FF5891EB05EF}">
      <dgm:prSet phldrT="[Text]"/>
      <dgm:spPr/>
      <dgm:t>
        <a:bodyPr/>
        <a:lstStyle/>
        <a:p>
          <a:pPr rtl="1"/>
          <a:r>
            <a:rPr lang="ar-SA" dirty="0" smtClean="0"/>
            <a:t>غاز</a:t>
          </a:r>
          <a:endParaRPr lang="ar-SA" dirty="0"/>
        </a:p>
      </dgm:t>
    </dgm:pt>
    <dgm:pt modelId="{4AE79468-DDF7-496B-B46D-02E0987E3DC6}" type="parTrans" cxnId="{2F10B614-438B-44B1-B11F-1A0E01CC8E76}">
      <dgm:prSet/>
      <dgm:spPr/>
      <dgm:t>
        <a:bodyPr/>
        <a:lstStyle/>
        <a:p>
          <a:pPr rtl="1"/>
          <a:endParaRPr lang="ar-SA"/>
        </a:p>
      </dgm:t>
    </dgm:pt>
    <dgm:pt modelId="{77836F11-2F89-403B-A3AD-D31E1A6D7CC6}" type="sibTrans" cxnId="{2F10B614-438B-44B1-B11F-1A0E01CC8E76}">
      <dgm:prSet/>
      <dgm:spPr/>
      <dgm:t>
        <a:bodyPr/>
        <a:lstStyle/>
        <a:p>
          <a:pPr rtl="1"/>
          <a:endParaRPr lang="ar-SA"/>
        </a:p>
      </dgm:t>
    </dgm:pt>
    <dgm:pt modelId="{2AA2A06B-2A02-4B9F-9AEC-E35261E1DD2F}">
      <dgm:prSet phldrT="[Text]"/>
      <dgm:spPr/>
      <dgm:t>
        <a:bodyPr/>
        <a:lstStyle/>
        <a:p>
          <a:pPr rtl="1"/>
          <a:r>
            <a:rPr lang="ar-SA" dirty="0" smtClean="0"/>
            <a:t>بخار</a:t>
          </a:r>
          <a:endParaRPr lang="ar-SA" dirty="0"/>
        </a:p>
      </dgm:t>
    </dgm:pt>
    <dgm:pt modelId="{333499B7-EFBC-49A9-B984-EAE6E3CB0A06}" type="parTrans" cxnId="{1BF7826C-5E0E-4E90-85D3-DB10E94FE648}">
      <dgm:prSet/>
      <dgm:spPr/>
      <dgm:t>
        <a:bodyPr/>
        <a:lstStyle/>
        <a:p>
          <a:pPr rtl="1"/>
          <a:endParaRPr lang="ar-SA"/>
        </a:p>
      </dgm:t>
    </dgm:pt>
    <dgm:pt modelId="{B279C077-4F53-4A3E-AFBE-4733498E2782}" type="sibTrans" cxnId="{1BF7826C-5E0E-4E90-85D3-DB10E94FE648}">
      <dgm:prSet/>
      <dgm:spPr/>
      <dgm:t>
        <a:bodyPr/>
        <a:lstStyle/>
        <a:p>
          <a:pPr rtl="1"/>
          <a:endParaRPr lang="ar-SA"/>
        </a:p>
      </dgm:t>
    </dgm:pt>
    <dgm:pt modelId="{C9C45AE7-D94B-4B3C-9D06-E6AB13BEF683}">
      <dgm:prSet/>
      <dgm:spPr/>
      <dgm:t>
        <a:bodyPr/>
        <a:lstStyle/>
        <a:p>
          <a:pPr rtl="1"/>
          <a:r>
            <a:rPr lang="ar-SA" dirty="0" smtClean="0"/>
            <a:t>دخان</a:t>
          </a:r>
          <a:endParaRPr lang="ar-SA" dirty="0"/>
        </a:p>
      </dgm:t>
    </dgm:pt>
    <dgm:pt modelId="{50A44BB6-76C7-47FD-8B21-CF0D5FCC15FE}" type="parTrans" cxnId="{9B52E0C5-B749-449D-B7E5-1266BFD7EF35}">
      <dgm:prSet/>
      <dgm:spPr/>
      <dgm:t>
        <a:bodyPr/>
        <a:lstStyle/>
        <a:p>
          <a:pPr rtl="1"/>
          <a:endParaRPr lang="ar-SA"/>
        </a:p>
      </dgm:t>
    </dgm:pt>
    <dgm:pt modelId="{721F6454-056D-4C66-91D6-61C9280DF746}" type="sibTrans" cxnId="{9B52E0C5-B749-449D-B7E5-1266BFD7EF35}">
      <dgm:prSet/>
      <dgm:spPr/>
      <dgm:t>
        <a:bodyPr/>
        <a:lstStyle/>
        <a:p>
          <a:pPr rtl="1"/>
          <a:endParaRPr lang="ar-SA"/>
        </a:p>
      </dgm:t>
    </dgm:pt>
    <dgm:pt modelId="{9F768A05-EC8B-43F0-BCDE-0C669B01E0E8}" type="pres">
      <dgm:prSet presAssocID="{AE678078-8BE1-447C-8265-B24393CDD36B}" presName="hierChild1" presStyleCnt="0">
        <dgm:presLayoutVars>
          <dgm:chPref val="1"/>
          <dgm:dir/>
          <dgm:animOne val="branch"/>
          <dgm:animLvl val="lvl"/>
          <dgm:resizeHandles/>
        </dgm:presLayoutVars>
      </dgm:prSet>
      <dgm:spPr/>
      <dgm:t>
        <a:bodyPr/>
        <a:lstStyle/>
        <a:p>
          <a:pPr rtl="1"/>
          <a:endParaRPr lang="ar-SA"/>
        </a:p>
      </dgm:t>
    </dgm:pt>
    <dgm:pt modelId="{AC103BC0-4664-4364-86C8-5E3186014072}" type="pres">
      <dgm:prSet presAssocID="{55CAD174-FA3E-40EB-ABF2-D1C8B4AA3D5B}" presName="hierRoot1" presStyleCnt="0"/>
      <dgm:spPr/>
    </dgm:pt>
    <dgm:pt modelId="{6411A515-426E-40B7-B307-2C5CB04720E8}" type="pres">
      <dgm:prSet presAssocID="{55CAD174-FA3E-40EB-ABF2-D1C8B4AA3D5B}" presName="composite" presStyleCnt="0"/>
      <dgm:spPr/>
    </dgm:pt>
    <dgm:pt modelId="{A27EF855-355C-494B-982B-B43039F3F986}" type="pres">
      <dgm:prSet presAssocID="{55CAD174-FA3E-40EB-ABF2-D1C8B4AA3D5B}" presName="background" presStyleLbl="node0" presStyleIdx="0" presStyleCnt="1"/>
      <dgm:spPr/>
    </dgm:pt>
    <dgm:pt modelId="{03255FEF-1FB9-4C34-8E33-BC094C57D708}" type="pres">
      <dgm:prSet presAssocID="{55CAD174-FA3E-40EB-ABF2-D1C8B4AA3D5B}" presName="text" presStyleLbl="fgAcc0" presStyleIdx="0" presStyleCnt="1" custScaleX="186878">
        <dgm:presLayoutVars>
          <dgm:chPref val="3"/>
        </dgm:presLayoutVars>
      </dgm:prSet>
      <dgm:spPr/>
      <dgm:t>
        <a:bodyPr/>
        <a:lstStyle/>
        <a:p>
          <a:pPr rtl="1"/>
          <a:endParaRPr lang="ar-SA"/>
        </a:p>
      </dgm:t>
    </dgm:pt>
    <dgm:pt modelId="{6E110E0F-5212-4A56-84B9-14102E6F8FA6}" type="pres">
      <dgm:prSet presAssocID="{55CAD174-FA3E-40EB-ABF2-D1C8B4AA3D5B}" presName="hierChild2" presStyleCnt="0"/>
      <dgm:spPr/>
    </dgm:pt>
    <dgm:pt modelId="{885CD01C-6CBC-438A-804F-CCD6A6DDA3FC}" type="pres">
      <dgm:prSet presAssocID="{6F99A267-C9F2-40C8-B48D-54213C2FA7DF}" presName="Name10" presStyleLbl="parChTrans1D2" presStyleIdx="0" presStyleCnt="2"/>
      <dgm:spPr/>
      <dgm:t>
        <a:bodyPr/>
        <a:lstStyle/>
        <a:p>
          <a:pPr rtl="1"/>
          <a:endParaRPr lang="ar-SA"/>
        </a:p>
      </dgm:t>
    </dgm:pt>
    <dgm:pt modelId="{FB771DAC-8248-4768-B1B6-435334A8B29E}" type="pres">
      <dgm:prSet presAssocID="{FAC0BF7A-60AF-42F0-8BCE-D248929BB66C}" presName="hierRoot2" presStyleCnt="0"/>
      <dgm:spPr/>
    </dgm:pt>
    <dgm:pt modelId="{BD160B6C-7DB5-4CFE-85C7-DD45729E7BE4}" type="pres">
      <dgm:prSet presAssocID="{FAC0BF7A-60AF-42F0-8BCE-D248929BB66C}" presName="composite2" presStyleCnt="0"/>
      <dgm:spPr/>
    </dgm:pt>
    <dgm:pt modelId="{0361D676-434A-4156-96ED-78D444BC5FC0}" type="pres">
      <dgm:prSet presAssocID="{FAC0BF7A-60AF-42F0-8BCE-D248929BB66C}" presName="background2" presStyleLbl="node2" presStyleIdx="0" presStyleCnt="2"/>
      <dgm:spPr/>
    </dgm:pt>
    <dgm:pt modelId="{9A95A518-8006-4E2E-9D43-1C91701B3FFF}" type="pres">
      <dgm:prSet presAssocID="{FAC0BF7A-60AF-42F0-8BCE-D248929BB66C}" presName="text2" presStyleLbl="fgAcc2" presStyleIdx="0" presStyleCnt="2" custLinFactX="-5633" custLinFactNeighborX="-100000" custLinFactNeighborY="10658">
        <dgm:presLayoutVars>
          <dgm:chPref val="3"/>
        </dgm:presLayoutVars>
      </dgm:prSet>
      <dgm:spPr/>
      <dgm:t>
        <a:bodyPr/>
        <a:lstStyle/>
        <a:p>
          <a:pPr rtl="1"/>
          <a:endParaRPr lang="ar-SA"/>
        </a:p>
      </dgm:t>
    </dgm:pt>
    <dgm:pt modelId="{DBA1CFE5-2305-426A-B9AB-F078AFA696A9}" type="pres">
      <dgm:prSet presAssocID="{FAC0BF7A-60AF-42F0-8BCE-D248929BB66C}" presName="hierChild3" presStyleCnt="0"/>
      <dgm:spPr/>
    </dgm:pt>
    <dgm:pt modelId="{09D89CB0-5E12-44D5-B2BE-4231760C4D60}" type="pres">
      <dgm:prSet presAssocID="{43700B4D-D617-4DAA-873B-0A44DF7ED617}" presName="Name17" presStyleLbl="parChTrans1D3" presStyleIdx="0" presStyleCnt="2"/>
      <dgm:spPr/>
      <dgm:t>
        <a:bodyPr/>
        <a:lstStyle/>
        <a:p>
          <a:pPr rtl="1"/>
          <a:endParaRPr lang="ar-SA"/>
        </a:p>
      </dgm:t>
    </dgm:pt>
    <dgm:pt modelId="{FAF3E946-5C0D-424F-AE32-C585A460E516}" type="pres">
      <dgm:prSet presAssocID="{CFE8BDED-B731-4CEC-BBC7-134F416E425E}" presName="hierRoot3" presStyleCnt="0"/>
      <dgm:spPr/>
    </dgm:pt>
    <dgm:pt modelId="{C56E7C46-99F5-4147-829D-6CE33A4566E4}" type="pres">
      <dgm:prSet presAssocID="{CFE8BDED-B731-4CEC-BBC7-134F416E425E}" presName="composite3" presStyleCnt="0"/>
      <dgm:spPr/>
    </dgm:pt>
    <dgm:pt modelId="{DD54FC3D-EE14-4EE5-89E5-B01AB848618E}" type="pres">
      <dgm:prSet presAssocID="{CFE8BDED-B731-4CEC-BBC7-134F416E425E}" presName="background3" presStyleLbl="node3" presStyleIdx="0" presStyleCnt="2"/>
      <dgm:spPr/>
    </dgm:pt>
    <dgm:pt modelId="{8048E4E1-6868-4064-99C8-9D46320510B5}" type="pres">
      <dgm:prSet presAssocID="{CFE8BDED-B731-4CEC-BBC7-134F416E425E}" presName="text3" presStyleLbl="fgAcc3" presStyleIdx="0" presStyleCnt="2" custLinFactX="-5633" custLinFactNeighborX="-100000" custLinFactNeighborY="10361">
        <dgm:presLayoutVars>
          <dgm:chPref val="3"/>
        </dgm:presLayoutVars>
      </dgm:prSet>
      <dgm:spPr/>
      <dgm:t>
        <a:bodyPr/>
        <a:lstStyle/>
        <a:p>
          <a:pPr rtl="1"/>
          <a:endParaRPr lang="ar-SA"/>
        </a:p>
      </dgm:t>
    </dgm:pt>
    <dgm:pt modelId="{91DB11C3-6103-4E27-A506-2E73BF09CBD6}" type="pres">
      <dgm:prSet presAssocID="{CFE8BDED-B731-4CEC-BBC7-134F416E425E}" presName="hierChild4" presStyleCnt="0"/>
      <dgm:spPr/>
    </dgm:pt>
    <dgm:pt modelId="{99025927-65D5-4C8B-9616-A2FB8A1AFA13}" type="pres">
      <dgm:prSet presAssocID="{4AE79468-DDF7-496B-B46D-02E0987E3DC6}" presName="Name10" presStyleLbl="parChTrans1D2" presStyleIdx="1" presStyleCnt="2"/>
      <dgm:spPr/>
      <dgm:t>
        <a:bodyPr/>
        <a:lstStyle/>
        <a:p>
          <a:pPr rtl="1"/>
          <a:endParaRPr lang="ar-SA"/>
        </a:p>
      </dgm:t>
    </dgm:pt>
    <dgm:pt modelId="{5E2B93AC-9408-4C78-B14B-FCE10302BB9F}" type="pres">
      <dgm:prSet presAssocID="{5514E6F3-47BB-4B40-8D64-FF5891EB05EF}" presName="hierRoot2" presStyleCnt="0"/>
      <dgm:spPr/>
    </dgm:pt>
    <dgm:pt modelId="{5E366126-3984-4AF6-BDD2-EF93B72E0AA4}" type="pres">
      <dgm:prSet presAssocID="{5514E6F3-47BB-4B40-8D64-FF5891EB05EF}" presName="composite2" presStyleCnt="0"/>
      <dgm:spPr/>
    </dgm:pt>
    <dgm:pt modelId="{2E240EB0-AD86-4677-8C58-2B3DF345D208}" type="pres">
      <dgm:prSet presAssocID="{5514E6F3-47BB-4B40-8D64-FF5891EB05EF}" presName="background2" presStyleLbl="node2" presStyleIdx="1" presStyleCnt="2"/>
      <dgm:spPr/>
    </dgm:pt>
    <dgm:pt modelId="{87A3F016-C906-480A-9DD8-F77FA8FD0946}" type="pres">
      <dgm:prSet presAssocID="{5514E6F3-47BB-4B40-8D64-FF5891EB05EF}" presName="text2" presStyleLbl="fgAcc2" presStyleIdx="1" presStyleCnt="2" custLinFactX="2127" custLinFactNeighborX="100000" custLinFactNeighborY="10658">
        <dgm:presLayoutVars>
          <dgm:chPref val="3"/>
        </dgm:presLayoutVars>
      </dgm:prSet>
      <dgm:spPr/>
      <dgm:t>
        <a:bodyPr/>
        <a:lstStyle/>
        <a:p>
          <a:pPr rtl="1"/>
          <a:endParaRPr lang="ar-SA"/>
        </a:p>
      </dgm:t>
    </dgm:pt>
    <dgm:pt modelId="{93150279-52F7-4C2B-A2A8-8FA3800E6417}" type="pres">
      <dgm:prSet presAssocID="{5514E6F3-47BB-4B40-8D64-FF5891EB05EF}" presName="hierChild3" presStyleCnt="0"/>
      <dgm:spPr/>
    </dgm:pt>
    <dgm:pt modelId="{46B63C03-83FD-4FD4-BDA9-497D21843883}" type="pres">
      <dgm:prSet presAssocID="{50A44BB6-76C7-47FD-8B21-CF0D5FCC15FE}" presName="Name17" presStyleLbl="parChTrans1D3" presStyleIdx="1" presStyleCnt="2"/>
      <dgm:spPr/>
      <dgm:t>
        <a:bodyPr/>
        <a:lstStyle/>
        <a:p>
          <a:pPr rtl="1"/>
          <a:endParaRPr lang="ar-SA"/>
        </a:p>
      </dgm:t>
    </dgm:pt>
    <dgm:pt modelId="{2905E49E-C69E-496D-8ECD-99A2DEA104A4}" type="pres">
      <dgm:prSet presAssocID="{C9C45AE7-D94B-4B3C-9D06-E6AB13BEF683}" presName="hierRoot3" presStyleCnt="0"/>
      <dgm:spPr/>
    </dgm:pt>
    <dgm:pt modelId="{BC9B5B2A-F325-42B9-B600-71E9BFB48DA9}" type="pres">
      <dgm:prSet presAssocID="{C9C45AE7-D94B-4B3C-9D06-E6AB13BEF683}" presName="composite3" presStyleCnt="0"/>
      <dgm:spPr/>
    </dgm:pt>
    <dgm:pt modelId="{FC82EA3F-2208-47E1-AF90-9BA1496480A4}" type="pres">
      <dgm:prSet presAssocID="{C9C45AE7-D94B-4B3C-9D06-E6AB13BEF683}" presName="background3" presStyleLbl="node3" presStyleIdx="1" presStyleCnt="2"/>
      <dgm:spPr/>
    </dgm:pt>
    <dgm:pt modelId="{050FCD82-2358-4843-B764-596CA075638D}" type="pres">
      <dgm:prSet presAssocID="{C9C45AE7-D94B-4B3C-9D06-E6AB13BEF683}" presName="text3" presStyleLbl="fgAcc3" presStyleIdx="1" presStyleCnt="2" custLinFactX="2127" custLinFactNeighborX="100000" custLinFactNeighborY="-32">
        <dgm:presLayoutVars>
          <dgm:chPref val="3"/>
        </dgm:presLayoutVars>
      </dgm:prSet>
      <dgm:spPr/>
      <dgm:t>
        <a:bodyPr/>
        <a:lstStyle/>
        <a:p>
          <a:pPr rtl="1"/>
          <a:endParaRPr lang="ar-SA"/>
        </a:p>
      </dgm:t>
    </dgm:pt>
    <dgm:pt modelId="{2F1C9402-FBA8-48FD-A37D-32CE8439ABC0}" type="pres">
      <dgm:prSet presAssocID="{C9C45AE7-D94B-4B3C-9D06-E6AB13BEF683}" presName="hierChild4" presStyleCnt="0"/>
      <dgm:spPr/>
    </dgm:pt>
    <dgm:pt modelId="{6067D080-DAF6-4979-B8CD-AC00B33E8420}" type="pres">
      <dgm:prSet presAssocID="{333499B7-EFBC-49A9-B984-EAE6E3CB0A06}" presName="Name23" presStyleLbl="parChTrans1D4" presStyleIdx="0" presStyleCnt="1"/>
      <dgm:spPr/>
      <dgm:t>
        <a:bodyPr/>
        <a:lstStyle/>
        <a:p>
          <a:pPr rtl="1"/>
          <a:endParaRPr lang="ar-SA"/>
        </a:p>
      </dgm:t>
    </dgm:pt>
    <dgm:pt modelId="{70DE3885-0496-4289-8CCC-EDB5DA0255E0}" type="pres">
      <dgm:prSet presAssocID="{2AA2A06B-2A02-4B9F-9AEC-E35261E1DD2F}" presName="hierRoot4" presStyleCnt="0"/>
      <dgm:spPr/>
    </dgm:pt>
    <dgm:pt modelId="{54908D21-0424-4047-9161-124E55BEA96D}" type="pres">
      <dgm:prSet presAssocID="{2AA2A06B-2A02-4B9F-9AEC-E35261E1DD2F}" presName="composite4" presStyleCnt="0"/>
      <dgm:spPr/>
    </dgm:pt>
    <dgm:pt modelId="{44F736F2-E8DE-47E5-9ED2-FB7C0D184207}" type="pres">
      <dgm:prSet presAssocID="{2AA2A06B-2A02-4B9F-9AEC-E35261E1DD2F}" presName="background4" presStyleLbl="node4" presStyleIdx="0" presStyleCnt="1"/>
      <dgm:spPr/>
    </dgm:pt>
    <dgm:pt modelId="{F8047E15-9BAF-497F-A85A-5FC380F4C6EF}" type="pres">
      <dgm:prSet presAssocID="{2AA2A06B-2A02-4B9F-9AEC-E35261E1DD2F}" presName="text4" presStyleLbl="fgAcc4" presStyleIdx="0" presStyleCnt="1" custLinFactNeighborX="-62864" custLinFactNeighborY="-31508">
        <dgm:presLayoutVars>
          <dgm:chPref val="3"/>
        </dgm:presLayoutVars>
      </dgm:prSet>
      <dgm:spPr/>
      <dgm:t>
        <a:bodyPr/>
        <a:lstStyle/>
        <a:p>
          <a:pPr rtl="1"/>
          <a:endParaRPr lang="ar-SA"/>
        </a:p>
      </dgm:t>
    </dgm:pt>
    <dgm:pt modelId="{4F6D7F45-5CE8-48B4-AC1B-5095372AFEF3}" type="pres">
      <dgm:prSet presAssocID="{2AA2A06B-2A02-4B9F-9AEC-E35261E1DD2F}" presName="hierChild5" presStyleCnt="0"/>
      <dgm:spPr/>
    </dgm:pt>
  </dgm:ptLst>
  <dgm:cxnLst>
    <dgm:cxn modelId="{3F57780F-A8B0-4C83-9C0A-161C24BE7D3C}" type="presOf" srcId="{C9C45AE7-D94B-4B3C-9D06-E6AB13BEF683}" destId="{050FCD82-2358-4843-B764-596CA075638D}" srcOrd="0" destOrd="0" presId="urn:microsoft.com/office/officeart/2005/8/layout/hierarchy1"/>
    <dgm:cxn modelId="{61A2D3E1-F588-463A-85CC-E38C089364AC}" type="presOf" srcId="{AE678078-8BE1-447C-8265-B24393CDD36B}" destId="{9F768A05-EC8B-43F0-BCDE-0C669B01E0E8}" srcOrd="0" destOrd="0" presId="urn:microsoft.com/office/officeart/2005/8/layout/hierarchy1"/>
    <dgm:cxn modelId="{4511B9D1-700A-4CAE-8400-63A6008B22AA}" srcId="{AE678078-8BE1-447C-8265-B24393CDD36B}" destId="{55CAD174-FA3E-40EB-ABF2-D1C8B4AA3D5B}" srcOrd="0" destOrd="0" parTransId="{C38462A4-6DFF-4400-A011-845E7007328A}" sibTransId="{5087E7B1-382E-4980-9555-A803FEBE81D7}"/>
    <dgm:cxn modelId="{7FC747CF-6159-4A27-99C5-3C82422525C8}" type="presOf" srcId="{333499B7-EFBC-49A9-B984-EAE6E3CB0A06}" destId="{6067D080-DAF6-4979-B8CD-AC00B33E8420}" srcOrd="0" destOrd="0" presId="urn:microsoft.com/office/officeart/2005/8/layout/hierarchy1"/>
    <dgm:cxn modelId="{7F2120B5-3244-42E8-98D6-24C51C92BFD4}" type="presOf" srcId="{43700B4D-D617-4DAA-873B-0A44DF7ED617}" destId="{09D89CB0-5E12-44D5-B2BE-4231760C4D60}" srcOrd="0" destOrd="0" presId="urn:microsoft.com/office/officeart/2005/8/layout/hierarchy1"/>
    <dgm:cxn modelId="{81BD34A2-267A-408A-9C54-BFB7D0E1B2EC}" srcId="{FAC0BF7A-60AF-42F0-8BCE-D248929BB66C}" destId="{CFE8BDED-B731-4CEC-BBC7-134F416E425E}" srcOrd="0" destOrd="0" parTransId="{43700B4D-D617-4DAA-873B-0A44DF7ED617}" sibTransId="{10CEAD41-6E9F-49A7-9507-39309461197D}"/>
    <dgm:cxn modelId="{FD078E0E-5865-4784-B743-7A204B36D32D}" type="presOf" srcId="{5514E6F3-47BB-4B40-8D64-FF5891EB05EF}" destId="{87A3F016-C906-480A-9DD8-F77FA8FD0946}" srcOrd="0" destOrd="0" presId="urn:microsoft.com/office/officeart/2005/8/layout/hierarchy1"/>
    <dgm:cxn modelId="{44CA87F6-29C9-42A9-AAE7-01A28570C73F}" type="presOf" srcId="{CFE8BDED-B731-4CEC-BBC7-134F416E425E}" destId="{8048E4E1-6868-4064-99C8-9D46320510B5}" srcOrd="0" destOrd="0" presId="urn:microsoft.com/office/officeart/2005/8/layout/hierarchy1"/>
    <dgm:cxn modelId="{895CA71F-F9A9-43E3-9D2F-0820B6D4C804}" type="presOf" srcId="{2AA2A06B-2A02-4B9F-9AEC-E35261E1DD2F}" destId="{F8047E15-9BAF-497F-A85A-5FC380F4C6EF}" srcOrd="0" destOrd="0" presId="urn:microsoft.com/office/officeart/2005/8/layout/hierarchy1"/>
    <dgm:cxn modelId="{B310CBB8-E902-4A9A-B266-9292F464C4F0}" type="presOf" srcId="{4AE79468-DDF7-496B-B46D-02E0987E3DC6}" destId="{99025927-65D5-4C8B-9616-A2FB8A1AFA13}" srcOrd="0" destOrd="0" presId="urn:microsoft.com/office/officeart/2005/8/layout/hierarchy1"/>
    <dgm:cxn modelId="{7D990F80-C018-4CC8-8E68-F75C0881B9EF}" type="presOf" srcId="{50A44BB6-76C7-47FD-8B21-CF0D5FCC15FE}" destId="{46B63C03-83FD-4FD4-BDA9-497D21843883}" srcOrd="0" destOrd="0" presId="urn:microsoft.com/office/officeart/2005/8/layout/hierarchy1"/>
    <dgm:cxn modelId="{9B52E0C5-B749-449D-B7E5-1266BFD7EF35}" srcId="{5514E6F3-47BB-4B40-8D64-FF5891EB05EF}" destId="{C9C45AE7-D94B-4B3C-9D06-E6AB13BEF683}" srcOrd="0" destOrd="0" parTransId="{50A44BB6-76C7-47FD-8B21-CF0D5FCC15FE}" sibTransId="{721F6454-056D-4C66-91D6-61C9280DF746}"/>
    <dgm:cxn modelId="{75B4F6F1-2C71-41E4-B0CA-722289FD3B32}" type="presOf" srcId="{55CAD174-FA3E-40EB-ABF2-D1C8B4AA3D5B}" destId="{03255FEF-1FB9-4C34-8E33-BC094C57D708}" srcOrd="0" destOrd="0" presId="urn:microsoft.com/office/officeart/2005/8/layout/hierarchy1"/>
    <dgm:cxn modelId="{F547AB3D-3E7D-4EF3-A057-55CEF4C15B80}" srcId="{55CAD174-FA3E-40EB-ABF2-D1C8B4AA3D5B}" destId="{FAC0BF7A-60AF-42F0-8BCE-D248929BB66C}" srcOrd="0" destOrd="0" parTransId="{6F99A267-C9F2-40C8-B48D-54213C2FA7DF}" sibTransId="{10596500-1083-4CBB-B691-A51F4BB88E8A}"/>
    <dgm:cxn modelId="{EEA09DA4-3520-4CFA-A478-5CE81B664C8F}" type="presOf" srcId="{6F99A267-C9F2-40C8-B48D-54213C2FA7DF}" destId="{885CD01C-6CBC-438A-804F-CCD6A6DDA3FC}" srcOrd="0" destOrd="0" presId="urn:microsoft.com/office/officeart/2005/8/layout/hierarchy1"/>
    <dgm:cxn modelId="{2F10B614-438B-44B1-B11F-1A0E01CC8E76}" srcId="{55CAD174-FA3E-40EB-ABF2-D1C8B4AA3D5B}" destId="{5514E6F3-47BB-4B40-8D64-FF5891EB05EF}" srcOrd="1" destOrd="0" parTransId="{4AE79468-DDF7-496B-B46D-02E0987E3DC6}" sibTransId="{77836F11-2F89-403B-A3AD-D31E1A6D7CC6}"/>
    <dgm:cxn modelId="{1BF7826C-5E0E-4E90-85D3-DB10E94FE648}" srcId="{C9C45AE7-D94B-4B3C-9D06-E6AB13BEF683}" destId="{2AA2A06B-2A02-4B9F-9AEC-E35261E1DD2F}" srcOrd="0" destOrd="0" parTransId="{333499B7-EFBC-49A9-B984-EAE6E3CB0A06}" sibTransId="{B279C077-4F53-4A3E-AFBE-4733498E2782}"/>
    <dgm:cxn modelId="{D608C064-F330-4A17-9469-A8CF2064057B}" type="presOf" srcId="{FAC0BF7A-60AF-42F0-8BCE-D248929BB66C}" destId="{9A95A518-8006-4E2E-9D43-1C91701B3FFF}" srcOrd="0" destOrd="0" presId="urn:microsoft.com/office/officeart/2005/8/layout/hierarchy1"/>
    <dgm:cxn modelId="{01809271-49A4-4847-88A6-65325D98C026}" type="presParOf" srcId="{9F768A05-EC8B-43F0-BCDE-0C669B01E0E8}" destId="{AC103BC0-4664-4364-86C8-5E3186014072}" srcOrd="0" destOrd="0" presId="urn:microsoft.com/office/officeart/2005/8/layout/hierarchy1"/>
    <dgm:cxn modelId="{90CCD00C-8ECE-4DE6-9590-F14FF3ED9C5E}" type="presParOf" srcId="{AC103BC0-4664-4364-86C8-5E3186014072}" destId="{6411A515-426E-40B7-B307-2C5CB04720E8}" srcOrd="0" destOrd="0" presId="urn:microsoft.com/office/officeart/2005/8/layout/hierarchy1"/>
    <dgm:cxn modelId="{44897891-934A-47DF-92D9-5FB5D38426A1}" type="presParOf" srcId="{6411A515-426E-40B7-B307-2C5CB04720E8}" destId="{A27EF855-355C-494B-982B-B43039F3F986}" srcOrd="0" destOrd="0" presId="urn:microsoft.com/office/officeart/2005/8/layout/hierarchy1"/>
    <dgm:cxn modelId="{B7E7BE6C-14EA-4287-999C-384AA44E9D67}" type="presParOf" srcId="{6411A515-426E-40B7-B307-2C5CB04720E8}" destId="{03255FEF-1FB9-4C34-8E33-BC094C57D708}" srcOrd="1" destOrd="0" presId="urn:microsoft.com/office/officeart/2005/8/layout/hierarchy1"/>
    <dgm:cxn modelId="{7DF0B393-1AC7-47BB-8B5C-28A544A8B62D}" type="presParOf" srcId="{AC103BC0-4664-4364-86C8-5E3186014072}" destId="{6E110E0F-5212-4A56-84B9-14102E6F8FA6}" srcOrd="1" destOrd="0" presId="urn:microsoft.com/office/officeart/2005/8/layout/hierarchy1"/>
    <dgm:cxn modelId="{CBEA2186-0887-423C-83CF-3516065415C5}" type="presParOf" srcId="{6E110E0F-5212-4A56-84B9-14102E6F8FA6}" destId="{885CD01C-6CBC-438A-804F-CCD6A6DDA3FC}" srcOrd="0" destOrd="0" presId="urn:microsoft.com/office/officeart/2005/8/layout/hierarchy1"/>
    <dgm:cxn modelId="{1C8DE437-E540-4720-998F-3D2419534642}" type="presParOf" srcId="{6E110E0F-5212-4A56-84B9-14102E6F8FA6}" destId="{FB771DAC-8248-4768-B1B6-435334A8B29E}" srcOrd="1" destOrd="0" presId="urn:microsoft.com/office/officeart/2005/8/layout/hierarchy1"/>
    <dgm:cxn modelId="{77A5AD2F-6042-401F-A5EA-6738064E8615}" type="presParOf" srcId="{FB771DAC-8248-4768-B1B6-435334A8B29E}" destId="{BD160B6C-7DB5-4CFE-85C7-DD45729E7BE4}" srcOrd="0" destOrd="0" presId="urn:microsoft.com/office/officeart/2005/8/layout/hierarchy1"/>
    <dgm:cxn modelId="{B4B924C6-DD42-4B23-83E4-DA0AC9910A19}" type="presParOf" srcId="{BD160B6C-7DB5-4CFE-85C7-DD45729E7BE4}" destId="{0361D676-434A-4156-96ED-78D444BC5FC0}" srcOrd="0" destOrd="0" presId="urn:microsoft.com/office/officeart/2005/8/layout/hierarchy1"/>
    <dgm:cxn modelId="{241306CD-1073-471C-A9C3-A70A43C46532}" type="presParOf" srcId="{BD160B6C-7DB5-4CFE-85C7-DD45729E7BE4}" destId="{9A95A518-8006-4E2E-9D43-1C91701B3FFF}" srcOrd="1" destOrd="0" presId="urn:microsoft.com/office/officeart/2005/8/layout/hierarchy1"/>
    <dgm:cxn modelId="{58F4C038-0807-4169-BD82-849F217BAE17}" type="presParOf" srcId="{FB771DAC-8248-4768-B1B6-435334A8B29E}" destId="{DBA1CFE5-2305-426A-B9AB-F078AFA696A9}" srcOrd="1" destOrd="0" presId="urn:microsoft.com/office/officeart/2005/8/layout/hierarchy1"/>
    <dgm:cxn modelId="{63A9860F-B8DC-448D-B0F3-320C88576D40}" type="presParOf" srcId="{DBA1CFE5-2305-426A-B9AB-F078AFA696A9}" destId="{09D89CB0-5E12-44D5-B2BE-4231760C4D60}" srcOrd="0" destOrd="0" presId="urn:microsoft.com/office/officeart/2005/8/layout/hierarchy1"/>
    <dgm:cxn modelId="{0649E36C-12B2-48AF-B5D8-005F02E8A8B9}" type="presParOf" srcId="{DBA1CFE5-2305-426A-B9AB-F078AFA696A9}" destId="{FAF3E946-5C0D-424F-AE32-C585A460E516}" srcOrd="1" destOrd="0" presId="urn:microsoft.com/office/officeart/2005/8/layout/hierarchy1"/>
    <dgm:cxn modelId="{942FAB79-694D-4AA5-8EC0-14B1B01F8F5D}" type="presParOf" srcId="{FAF3E946-5C0D-424F-AE32-C585A460E516}" destId="{C56E7C46-99F5-4147-829D-6CE33A4566E4}" srcOrd="0" destOrd="0" presId="urn:microsoft.com/office/officeart/2005/8/layout/hierarchy1"/>
    <dgm:cxn modelId="{D8CC160F-20AB-4F83-BAC6-0EC366C0CB14}" type="presParOf" srcId="{C56E7C46-99F5-4147-829D-6CE33A4566E4}" destId="{DD54FC3D-EE14-4EE5-89E5-B01AB848618E}" srcOrd="0" destOrd="0" presId="urn:microsoft.com/office/officeart/2005/8/layout/hierarchy1"/>
    <dgm:cxn modelId="{66BC112A-0DB4-4EF1-917D-33BEAE2240C2}" type="presParOf" srcId="{C56E7C46-99F5-4147-829D-6CE33A4566E4}" destId="{8048E4E1-6868-4064-99C8-9D46320510B5}" srcOrd="1" destOrd="0" presId="urn:microsoft.com/office/officeart/2005/8/layout/hierarchy1"/>
    <dgm:cxn modelId="{5BC86CB1-0E20-4CC5-9A32-630C66803BF6}" type="presParOf" srcId="{FAF3E946-5C0D-424F-AE32-C585A460E516}" destId="{91DB11C3-6103-4E27-A506-2E73BF09CBD6}" srcOrd="1" destOrd="0" presId="urn:microsoft.com/office/officeart/2005/8/layout/hierarchy1"/>
    <dgm:cxn modelId="{311F5198-1CDF-461A-9F33-46898CDEA1E6}" type="presParOf" srcId="{6E110E0F-5212-4A56-84B9-14102E6F8FA6}" destId="{99025927-65D5-4C8B-9616-A2FB8A1AFA13}" srcOrd="2" destOrd="0" presId="urn:microsoft.com/office/officeart/2005/8/layout/hierarchy1"/>
    <dgm:cxn modelId="{3EB8D2FC-809E-4DBE-8B51-88269AD93D52}" type="presParOf" srcId="{6E110E0F-5212-4A56-84B9-14102E6F8FA6}" destId="{5E2B93AC-9408-4C78-B14B-FCE10302BB9F}" srcOrd="3" destOrd="0" presId="urn:microsoft.com/office/officeart/2005/8/layout/hierarchy1"/>
    <dgm:cxn modelId="{2765BD5C-F918-4652-9B2D-1A334CA8A564}" type="presParOf" srcId="{5E2B93AC-9408-4C78-B14B-FCE10302BB9F}" destId="{5E366126-3984-4AF6-BDD2-EF93B72E0AA4}" srcOrd="0" destOrd="0" presId="urn:microsoft.com/office/officeart/2005/8/layout/hierarchy1"/>
    <dgm:cxn modelId="{2473D4A3-D2C6-4C74-A004-8ADE13D3647F}" type="presParOf" srcId="{5E366126-3984-4AF6-BDD2-EF93B72E0AA4}" destId="{2E240EB0-AD86-4677-8C58-2B3DF345D208}" srcOrd="0" destOrd="0" presId="urn:microsoft.com/office/officeart/2005/8/layout/hierarchy1"/>
    <dgm:cxn modelId="{FEE0AAEB-F7F0-4643-BC22-CCD1A04102D0}" type="presParOf" srcId="{5E366126-3984-4AF6-BDD2-EF93B72E0AA4}" destId="{87A3F016-C906-480A-9DD8-F77FA8FD0946}" srcOrd="1" destOrd="0" presId="urn:microsoft.com/office/officeart/2005/8/layout/hierarchy1"/>
    <dgm:cxn modelId="{39EF800C-D054-49A4-B4CD-EC819E63DCC4}" type="presParOf" srcId="{5E2B93AC-9408-4C78-B14B-FCE10302BB9F}" destId="{93150279-52F7-4C2B-A2A8-8FA3800E6417}" srcOrd="1" destOrd="0" presId="urn:microsoft.com/office/officeart/2005/8/layout/hierarchy1"/>
    <dgm:cxn modelId="{FE8A0FEE-47D9-40D0-8E7C-1AD8A36C344F}" type="presParOf" srcId="{93150279-52F7-4C2B-A2A8-8FA3800E6417}" destId="{46B63C03-83FD-4FD4-BDA9-497D21843883}" srcOrd="0" destOrd="0" presId="urn:microsoft.com/office/officeart/2005/8/layout/hierarchy1"/>
    <dgm:cxn modelId="{6DF34718-0714-4361-8B12-F7CD18563CA3}" type="presParOf" srcId="{93150279-52F7-4C2B-A2A8-8FA3800E6417}" destId="{2905E49E-C69E-496D-8ECD-99A2DEA104A4}" srcOrd="1" destOrd="0" presId="urn:microsoft.com/office/officeart/2005/8/layout/hierarchy1"/>
    <dgm:cxn modelId="{E882079F-4186-4D3E-A61C-74C1ECB83808}" type="presParOf" srcId="{2905E49E-C69E-496D-8ECD-99A2DEA104A4}" destId="{BC9B5B2A-F325-42B9-B600-71E9BFB48DA9}" srcOrd="0" destOrd="0" presId="urn:microsoft.com/office/officeart/2005/8/layout/hierarchy1"/>
    <dgm:cxn modelId="{490FB91B-DCE0-4073-8620-F4398AB7128E}" type="presParOf" srcId="{BC9B5B2A-F325-42B9-B600-71E9BFB48DA9}" destId="{FC82EA3F-2208-47E1-AF90-9BA1496480A4}" srcOrd="0" destOrd="0" presId="urn:microsoft.com/office/officeart/2005/8/layout/hierarchy1"/>
    <dgm:cxn modelId="{0F0ABD93-801B-42EC-A1DA-89C59FB9C26C}" type="presParOf" srcId="{BC9B5B2A-F325-42B9-B600-71E9BFB48DA9}" destId="{050FCD82-2358-4843-B764-596CA075638D}" srcOrd="1" destOrd="0" presId="urn:microsoft.com/office/officeart/2005/8/layout/hierarchy1"/>
    <dgm:cxn modelId="{B914A374-CE76-4E56-B4FD-53BA96A81E25}" type="presParOf" srcId="{2905E49E-C69E-496D-8ECD-99A2DEA104A4}" destId="{2F1C9402-FBA8-48FD-A37D-32CE8439ABC0}" srcOrd="1" destOrd="0" presId="urn:microsoft.com/office/officeart/2005/8/layout/hierarchy1"/>
    <dgm:cxn modelId="{D8E40C2E-DF66-469B-9AA1-4B54A7B52521}" type="presParOf" srcId="{2F1C9402-FBA8-48FD-A37D-32CE8439ABC0}" destId="{6067D080-DAF6-4979-B8CD-AC00B33E8420}" srcOrd="0" destOrd="0" presId="urn:microsoft.com/office/officeart/2005/8/layout/hierarchy1"/>
    <dgm:cxn modelId="{637B6DF4-773D-4020-A562-24217C0A420F}" type="presParOf" srcId="{2F1C9402-FBA8-48FD-A37D-32CE8439ABC0}" destId="{70DE3885-0496-4289-8CCC-EDB5DA0255E0}" srcOrd="1" destOrd="0" presId="urn:microsoft.com/office/officeart/2005/8/layout/hierarchy1"/>
    <dgm:cxn modelId="{954C1A8B-B456-4D8F-9003-2922BEDC1C89}" type="presParOf" srcId="{70DE3885-0496-4289-8CCC-EDB5DA0255E0}" destId="{54908D21-0424-4047-9161-124E55BEA96D}" srcOrd="0" destOrd="0" presId="urn:microsoft.com/office/officeart/2005/8/layout/hierarchy1"/>
    <dgm:cxn modelId="{F3A7A063-CA3B-4047-8F4C-4262E6A70363}" type="presParOf" srcId="{54908D21-0424-4047-9161-124E55BEA96D}" destId="{44F736F2-E8DE-47E5-9ED2-FB7C0D184207}" srcOrd="0" destOrd="0" presId="urn:microsoft.com/office/officeart/2005/8/layout/hierarchy1"/>
    <dgm:cxn modelId="{A1F0D541-A69B-453A-94AA-DC576B6D359D}" type="presParOf" srcId="{54908D21-0424-4047-9161-124E55BEA96D}" destId="{F8047E15-9BAF-497F-A85A-5FC380F4C6EF}" srcOrd="1" destOrd="0" presId="urn:microsoft.com/office/officeart/2005/8/layout/hierarchy1"/>
    <dgm:cxn modelId="{5E26B60E-CAC6-43D9-81D3-A5715CF51C0B}" type="presParOf" srcId="{70DE3885-0496-4289-8CCC-EDB5DA0255E0}" destId="{4F6D7F45-5CE8-48B4-AC1B-5095372AFEF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6CBCF3-70F0-40F4-B662-D092740C11A7}" type="doc">
      <dgm:prSet loTypeId="urn:microsoft.com/office/officeart/2005/8/layout/hierarchy1" loCatId="hierarchy" qsTypeId="urn:microsoft.com/office/officeart/2005/8/quickstyle/3d2" qsCatId="3D" csTypeId="urn:microsoft.com/office/officeart/2005/8/colors/accent2_2" csCatId="accent2" phldr="1"/>
      <dgm:spPr/>
      <dgm:t>
        <a:bodyPr/>
        <a:lstStyle/>
        <a:p>
          <a:pPr rtl="1"/>
          <a:endParaRPr lang="ar-SA"/>
        </a:p>
      </dgm:t>
    </dgm:pt>
    <dgm:pt modelId="{49A57141-A82C-4884-88ED-8C8528122BE2}">
      <dgm:prSet phldrT="[Text]"/>
      <dgm:spPr/>
      <dgm:t>
        <a:bodyPr/>
        <a:lstStyle/>
        <a:p>
          <a:pPr rtl="1"/>
          <a:r>
            <a:rPr lang="ar-SA" dirty="0" smtClean="0">
              <a:cs typeface="PT Bold Heading" pitchFamily="2" charset="-78"/>
            </a:rPr>
            <a:t>المواد</a:t>
          </a:r>
          <a:endParaRPr lang="ar-SA" dirty="0">
            <a:cs typeface="PT Bold Heading" pitchFamily="2" charset="-78"/>
          </a:endParaRPr>
        </a:p>
      </dgm:t>
    </dgm:pt>
    <dgm:pt modelId="{D3FF9F42-6699-4E8F-BB37-B47EDC1422C5}" type="parTrans" cxnId="{0F5E2D5B-F0F8-41D4-B480-F104CDF771E8}">
      <dgm:prSet/>
      <dgm:spPr/>
      <dgm:t>
        <a:bodyPr/>
        <a:lstStyle/>
        <a:p>
          <a:pPr rtl="1"/>
          <a:endParaRPr lang="ar-SA"/>
        </a:p>
      </dgm:t>
    </dgm:pt>
    <dgm:pt modelId="{6AE1D208-5AF2-4C71-BDF2-20EAC76F5C3B}" type="sibTrans" cxnId="{0F5E2D5B-F0F8-41D4-B480-F104CDF771E8}">
      <dgm:prSet/>
      <dgm:spPr/>
      <dgm:t>
        <a:bodyPr/>
        <a:lstStyle/>
        <a:p>
          <a:pPr rtl="1"/>
          <a:endParaRPr lang="ar-SA"/>
        </a:p>
      </dgm:t>
    </dgm:pt>
    <dgm:pt modelId="{56267480-AC2E-4EB8-818F-5C08E4A49293}">
      <dgm:prSet phldrT="[Text]"/>
      <dgm:spPr/>
      <dgm:t>
        <a:bodyPr/>
        <a:lstStyle/>
        <a:p>
          <a:pPr rtl="1"/>
          <a:r>
            <a:rPr lang="ar-SA" dirty="0" smtClean="0">
              <a:cs typeface="PT Bold Heading" pitchFamily="2" charset="-78"/>
            </a:rPr>
            <a:t>مواد صعبة الاشتعال</a:t>
          </a:r>
          <a:endParaRPr lang="ar-SA" dirty="0">
            <a:cs typeface="PT Bold Heading" pitchFamily="2" charset="-78"/>
          </a:endParaRPr>
        </a:p>
      </dgm:t>
    </dgm:pt>
    <dgm:pt modelId="{E41773E8-195E-4ED4-B658-A25B91CAB0FE}" type="parTrans" cxnId="{11C18F64-5A04-4E15-90B9-DC7015A288C8}">
      <dgm:prSet/>
      <dgm:spPr/>
      <dgm:t>
        <a:bodyPr/>
        <a:lstStyle/>
        <a:p>
          <a:pPr rtl="1"/>
          <a:endParaRPr lang="ar-SA"/>
        </a:p>
      </dgm:t>
    </dgm:pt>
    <dgm:pt modelId="{CBF0BCE5-33EA-4EE6-B3F8-7FAC54313297}" type="sibTrans" cxnId="{11C18F64-5A04-4E15-90B9-DC7015A288C8}">
      <dgm:prSet/>
      <dgm:spPr/>
      <dgm:t>
        <a:bodyPr/>
        <a:lstStyle/>
        <a:p>
          <a:pPr rtl="1"/>
          <a:endParaRPr lang="ar-SA"/>
        </a:p>
      </dgm:t>
    </dgm:pt>
    <dgm:pt modelId="{65801A2B-FE58-4BFC-AD13-81C934CCC4B7}">
      <dgm:prSet phldrT="[Text]"/>
      <dgm:spPr/>
      <dgm:t>
        <a:bodyPr/>
        <a:lstStyle/>
        <a:p>
          <a:pPr rtl="1"/>
          <a:r>
            <a:rPr lang="ar-SA" dirty="0" smtClean="0">
              <a:cs typeface="PT Bold Heading" pitchFamily="2" charset="-78"/>
            </a:rPr>
            <a:t>مواد سهلة الاشتعال</a:t>
          </a:r>
          <a:endParaRPr lang="ar-SA" dirty="0">
            <a:cs typeface="PT Bold Heading" pitchFamily="2" charset="-78"/>
          </a:endParaRPr>
        </a:p>
      </dgm:t>
    </dgm:pt>
    <dgm:pt modelId="{F4587A9D-7F20-42F1-9CC7-46E9377D3A5E}" type="parTrans" cxnId="{8117E49C-F571-40C5-BF58-7CC0DDEEA046}">
      <dgm:prSet/>
      <dgm:spPr/>
      <dgm:t>
        <a:bodyPr/>
        <a:lstStyle/>
        <a:p>
          <a:pPr rtl="1"/>
          <a:endParaRPr lang="ar-SA"/>
        </a:p>
      </dgm:t>
    </dgm:pt>
    <dgm:pt modelId="{562A2803-0642-4ABB-B43B-3D42B7F4BFB4}" type="sibTrans" cxnId="{8117E49C-F571-40C5-BF58-7CC0DDEEA046}">
      <dgm:prSet/>
      <dgm:spPr/>
      <dgm:t>
        <a:bodyPr/>
        <a:lstStyle/>
        <a:p>
          <a:pPr rtl="1"/>
          <a:endParaRPr lang="ar-SA"/>
        </a:p>
      </dgm:t>
    </dgm:pt>
    <dgm:pt modelId="{ADB7A89D-AF60-4790-A63A-3758AD1C120A}">
      <dgm:prSet/>
      <dgm:spPr/>
      <dgm:t>
        <a:bodyPr/>
        <a:lstStyle/>
        <a:p>
          <a:pPr rtl="1"/>
          <a:r>
            <a:rPr lang="ar-SA" dirty="0" smtClean="0">
              <a:cs typeface="PT Bold Heading" pitchFamily="2" charset="-78"/>
            </a:rPr>
            <a:t>مواد غير قابلة للاشتعال</a:t>
          </a:r>
          <a:endParaRPr lang="ar-SA" dirty="0">
            <a:cs typeface="PT Bold Heading" pitchFamily="2" charset="-78"/>
          </a:endParaRPr>
        </a:p>
      </dgm:t>
    </dgm:pt>
    <dgm:pt modelId="{124D72D7-94B9-4236-A90B-9E864146CE13}" type="parTrans" cxnId="{6FBB3BD1-EC59-4002-85DE-9992FD88C605}">
      <dgm:prSet/>
      <dgm:spPr/>
      <dgm:t>
        <a:bodyPr/>
        <a:lstStyle/>
        <a:p>
          <a:pPr rtl="1"/>
          <a:endParaRPr lang="ar-SA"/>
        </a:p>
      </dgm:t>
    </dgm:pt>
    <dgm:pt modelId="{EA9C89F0-AFD0-4776-9BC0-E45255E90BDA}" type="sibTrans" cxnId="{6FBB3BD1-EC59-4002-85DE-9992FD88C605}">
      <dgm:prSet/>
      <dgm:spPr/>
      <dgm:t>
        <a:bodyPr/>
        <a:lstStyle/>
        <a:p>
          <a:pPr rtl="1"/>
          <a:endParaRPr lang="ar-SA"/>
        </a:p>
      </dgm:t>
    </dgm:pt>
    <dgm:pt modelId="{88A97A1F-BDE5-46FF-9E32-1B609820829A}" type="pres">
      <dgm:prSet presAssocID="{E76CBCF3-70F0-40F4-B662-D092740C11A7}" presName="hierChild1" presStyleCnt="0">
        <dgm:presLayoutVars>
          <dgm:chPref val="1"/>
          <dgm:dir/>
          <dgm:animOne val="branch"/>
          <dgm:animLvl val="lvl"/>
          <dgm:resizeHandles/>
        </dgm:presLayoutVars>
      </dgm:prSet>
      <dgm:spPr/>
      <dgm:t>
        <a:bodyPr/>
        <a:lstStyle/>
        <a:p>
          <a:pPr rtl="1"/>
          <a:endParaRPr lang="ar-SA"/>
        </a:p>
      </dgm:t>
    </dgm:pt>
    <dgm:pt modelId="{2A39E47A-8A66-47C1-9038-40BEB7A7F3C3}" type="pres">
      <dgm:prSet presAssocID="{49A57141-A82C-4884-88ED-8C8528122BE2}" presName="hierRoot1" presStyleCnt="0"/>
      <dgm:spPr/>
    </dgm:pt>
    <dgm:pt modelId="{EF293169-CAB8-4762-9B20-F5C1B0518588}" type="pres">
      <dgm:prSet presAssocID="{49A57141-A82C-4884-88ED-8C8528122BE2}" presName="composite" presStyleCnt="0"/>
      <dgm:spPr/>
    </dgm:pt>
    <dgm:pt modelId="{E29F978B-C172-45E2-A2E3-3516F1780087}" type="pres">
      <dgm:prSet presAssocID="{49A57141-A82C-4884-88ED-8C8528122BE2}" presName="background" presStyleLbl="node0" presStyleIdx="0" presStyleCnt="1"/>
      <dgm:spPr/>
    </dgm:pt>
    <dgm:pt modelId="{9FC38156-A669-4E04-99CB-539A1EC372D5}" type="pres">
      <dgm:prSet presAssocID="{49A57141-A82C-4884-88ED-8C8528122BE2}" presName="text" presStyleLbl="fgAcc0" presStyleIdx="0" presStyleCnt="1">
        <dgm:presLayoutVars>
          <dgm:chPref val="3"/>
        </dgm:presLayoutVars>
      </dgm:prSet>
      <dgm:spPr/>
      <dgm:t>
        <a:bodyPr/>
        <a:lstStyle/>
        <a:p>
          <a:pPr rtl="1"/>
          <a:endParaRPr lang="ar-SA"/>
        </a:p>
      </dgm:t>
    </dgm:pt>
    <dgm:pt modelId="{C6480FB6-43C4-495C-A255-A68B24972BBB}" type="pres">
      <dgm:prSet presAssocID="{49A57141-A82C-4884-88ED-8C8528122BE2}" presName="hierChild2" presStyleCnt="0"/>
      <dgm:spPr/>
    </dgm:pt>
    <dgm:pt modelId="{D0D799B5-1CD6-419A-82DD-543F93954A97}" type="pres">
      <dgm:prSet presAssocID="{E41773E8-195E-4ED4-B658-A25B91CAB0FE}" presName="Name10" presStyleLbl="parChTrans1D2" presStyleIdx="0" presStyleCnt="3"/>
      <dgm:spPr/>
      <dgm:t>
        <a:bodyPr/>
        <a:lstStyle/>
        <a:p>
          <a:pPr rtl="1"/>
          <a:endParaRPr lang="ar-SA"/>
        </a:p>
      </dgm:t>
    </dgm:pt>
    <dgm:pt modelId="{CA1C16D6-34AE-4667-A7B5-7207E0659356}" type="pres">
      <dgm:prSet presAssocID="{56267480-AC2E-4EB8-818F-5C08E4A49293}" presName="hierRoot2" presStyleCnt="0"/>
      <dgm:spPr/>
    </dgm:pt>
    <dgm:pt modelId="{B5A9BEB2-614B-4E70-98CE-A48336B4DB61}" type="pres">
      <dgm:prSet presAssocID="{56267480-AC2E-4EB8-818F-5C08E4A49293}" presName="composite2" presStyleCnt="0"/>
      <dgm:spPr/>
    </dgm:pt>
    <dgm:pt modelId="{241274E0-E8B8-4994-ACC3-D4A63936EB1F}" type="pres">
      <dgm:prSet presAssocID="{56267480-AC2E-4EB8-818F-5C08E4A49293}" presName="background2" presStyleLbl="node2" presStyleIdx="0" presStyleCnt="3"/>
      <dgm:spPr/>
    </dgm:pt>
    <dgm:pt modelId="{D07F0D85-BCFE-47FF-8340-1743F69C680C}" type="pres">
      <dgm:prSet presAssocID="{56267480-AC2E-4EB8-818F-5C08E4A49293}" presName="text2" presStyleLbl="fgAcc2" presStyleIdx="0" presStyleCnt="3">
        <dgm:presLayoutVars>
          <dgm:chPref val="3"/>
        </dgm:presLayoutVars>
      </dgm:prSet>
      <dgm:spPr/>
      <dgm:t>
        <a:bodyPr/>
        <a:lstStyle/>
        <a:p>
          <a:pPr rtl="1"/>
          <a:endParaRPr lang="ar-SA"/>
        </a:p>
      </dgm:t>
    </dgm:pt>
    <dgm:pt modelId="{6B90C67B-171D-4FBD-97C6-A821BBDC2FAC}" type="pres">
      <dgm:prSet presAssocID="{56267480-AC2E-4EB8-818F-5C08E4A49293}" presName="hierChild3" presStyleCnt="0"/>
      <dgm:spPr/>
    </dgm:pt>
    <dgm:pt modelId="{3D2EE0C8-3584-45C2-B134-8546444346EE}" type="pres">
      <dgm:prSet presAssocID="{124D72D7-94B9-4236-A90B-9E864146CE13}" presName="Name10" presStyleLbl="parChTrans1D2" presStyleIdx="1" presStyleCnt="3"/>
      <dgm:spPr/>
      <dgm:t>
        <a:bodyPr/>
        <a:lstStyle/>
        <a:p>
          <a:pPr rtl="1"/>
          <a:endParaRPr lang="ar-SA"/>
        </a:p>
      </dgm:t>
    </dgm:pt>
    <dgm:pt modelId="{AA410E96-D11F-4B4F-8CBB-D56F2C39D648}" type="pres">
      <dgm:prSet presAssocID="{ADB7A89D-AF60-4790-A63A-3758AD1C120A}" presName="hierRoot2" presStyleCnt="0"/>
      <dgm:spPr/>
    </dgm:pt>
    <dgm:pt modelId="{00387DD7-C62F-447F-AD67-CB42D201A11A}" type="pres">
      <dgm:prSet presAssocID="{ADB7A89D-AF60-4790-A63A-3758AD1C120A}" presName="composite2" presStyleCnt="0"/>
      <dgm:spPr/>
    </dgm:pt>
    <dgm:pt modelId="{A94CC47B-7317-4B6A-96AE-6ADD9CAB6A99}" type="pres">
      <dgm:prSet presAssocID="{ADB7A89D-AF60-4790-A63A-3758AD1C120A}" presName="background2" presStyleLbl="node2" presStyleIdx="1" presStyleCnt="3"/>
      <dgm:spPr/>
    </dgm:pt>
    <dgm:pt modelId="{4F3350EC-70C3-4768-809C-8DD12F0B939A}" type="pres">
      <dgm:prSet presAssocID="{ADB7A89D-AF60-4790-A63A-3758AD1C120A}" presName="text2" presStyleLbl="fgAcc2" presStyleIdx="1" presStyleCnt="3">
        <dgm:presLayoutVars>
          <dgm:chPref val="3"/>
        </dgm:presLayoutVars>
      </dgm:prSet>
      <dgm:spPr/>
      <dgm:t>
        <a:bodyPr/>
        <a:lstStyle/>
        <a:p>
          <a:pPr rtl="1"/>
          <a:endParaRPr lang="ar-SA"/>
        </a:p>
      </dgm:t>
    </dgm:pt>
    <dgm:pt modelId="{D0621AAB-47E1-4654-946A-D4A53AF1F5A0}" type="pres">
      <dgm:prSet presAssocID="{ADB7A89D-AF60-4790-A63A-3758AD1C120A}" presName="hierChild3" presStyleCnt="0"/>
      <dgm:spPr/>
    </dgm:pt>
    <dgm:pt modelId="{BE701A04-EB4C-4279-A35E-88712205A5A1}" type="pres">
      <dgm:prSet presAssocID="{F4587A9D-7F20-42F1-9CC7-46E9377D3A5E}" presName="Name10" presStyleLbl="parChTrans1D2" presStyleIdx="2" presStyleCnt="3"/>
      <dgm:spPr/>
      <dgm:t>
        <a:bodyPr/>
        <a:lstStyle/>
        <a:p>
          <a:pPr rtl="1"/>
          <a:endParaRPr lang="ar-SA"/>
        </a:p>
      </dgm:t>
    </dgm:pt>
    <dgm:pt modelId="{1288CDC2-8617-46AF-87B1-9FA7CC7BB2FA}" type="pres">
      <dgm:prSet presAssocID="{65801A2B-FE58-4BFC-AD13-81C934CCC4B7}" presName="hierRoot2" presStyleCnt="0"/>
      <dgm:spPr/>
    </dgm:pt>
    <dgm:pt modelId="{B047C48C-C888-4727-9DA2-32EEE8404773}" type="pres">
      <dgm:prSet presAssocID="{65801A2B-FE58-4BFC-AD13-81C934CCC4B7}" presName="composite2" presStyleCnt="0"/>
      <dgm:spPr/>
    </dgm:pt>
    <dgm:pt modelId="{6C0674D8-5D8E-4AE0-ABDB-E7679F71D554}" type="pres">
      <dgm:prSet presAssocID="{65801A2B-FE58-4BFC-AD13-81C934CCC4B7}" presName="background2" presStyleLbl="node2" presStyleIdx="2" presStyleCnt="3"/>
      <dgm:spPr/>
    </dgm:pt>
    <dgm:pt modelId="{94A938D3-698A-4254-AC44-59DFB71F7EAD}" type="pres">
      <dgm:prSet presAssocID="{65801A2B-FE58-4BFC-AD13-81C934CCC4B7}" presName="text2" presStyleLbl="fgAcc2" presStyleIdx="2" presStyleCnt="3">
        <dgm:presLayoutVars>
          <dgm:chPref val="3"/>
        </dgm:presLayoutVars>
      </dgm:prSet>
      <dgm:spPr/>
      <dgm:t>
        <a:bodyPr/>
        <a:lstStyle/>
        <a:p>
          <a:pPr rtl="1"/>
          <a:endParaRPr lang="ar-SA"/>
        </a:p>
      </dgm:t>
    </dgm:pt>
    <dgm:pt modelId="{EBBFCCB6-3261-49D5-B7B2-101775BCAD1E}" type="pres">
      <dgm:prSet presAssocID="{65801A2B-FE58-4BFC-AD13-81C934CCC4B7}" presName="hierChild3" presStyleCnt="0"/>
      <dgm:spPr/>
    </dgm:pt>
  </dgm:ptLst>
  <dgm:cxnLst>
    <dgm:cxn modelId="{8117E49C-F571-40C5-BF58-7CC0DDEEA046}" srcId="{49A57141-A82C-4884-88ED-8C8528122BE2}" destId="{65801A2B-FE58-4BFC-AD13-81C934CCC4B7}" srcOrd="2" destOrd="0" parTransId="{F4587A9D-7F20-42F1-9CC7-46E9377D3A5E}" sibTransId="{562A2803-0642-4ABB-B43B-3D42B7F4BFB4}"/>
    <dgm:cxn modelId="{FC6D5221-8EEA-4092-94B2-772C5D674DFB}" type="presOf" srcId="{F4587A9D-7F20-42F1-9CC7-46E9377D3A5E}" destId="{BE701A04-EB4C-4279-A35E-88712205A5A1}" srcOrd="0" destOrd="0" presId="urn:microsoft.com/office/officeart/2005/8/layout/hierarchy1"/>
    <dgm:cxn modelId="{389B90D4-A9EE-44B1-8A1D-3F94A64A55F1}" type="presOf" srcId="{E76CBCF3-70F0-40F4-B662-D092740C11A7}" destId="{88A97A1F-BDE5-46FF-9E32-1B609820829A}" srcOrd="0" destOrd="0" presId="urn:microsoft.com/office/officeart/2005/8/layout/hierarchy1"/>
    <dgm:cxn modelId="{6983DE2C-864E-4091-A498-CE81865015E5}" type="presOf" srcId="{E41773E8-195E-4ED4-B658-A25B91CAB0FE}" destId="{D0D799B5-1CD6-419A-82DD-543F93954A97}" srcOrd="0" destOrd="0" presId="urn:microsoft.com/office/officeart/2005/8/layout/hierarchy1"/>
    <dgm:cxn modelId="{11C18F64-5A04-4E15-90B9-DC7015A288C8}" srcId="{49A57141-A82C-4884-88ED-8C8528122BE2}" destId="{56267480-AC2E-4EB8-818F-5C08E4A49293}" srcOrd="0" destOrd="0" parTransId="{E41773E8-195E-4ED4-B658-A25B91CAB0FE}" sibTransId="{CBF0BCE5-33EA-4EE6-B3F8-7FAC54313297}"/>
    <dgm:cxn modelId="{EB135979-CF06-4A50-BA1F-A71F42AA30D8}" type="presOf" srcId="{49A57141-A82C-4884-88ED-8C8528122BE2}" destId="{9FC38156-A669-4E04-99CB-539A1EC372D5}" srcOrd="0" destOrd="0" presId="urn:microsoft.com/office/officeart/2005/8/layout/hierarchy1"/>
    <dgm:cxn modelId="{1E1B4683-D70D-4D47-B40F-FE1C36745C22}" type="presOf" srcId="{65801A2B-FE58-4BFC-AD13-81C934CCC4B7}" destId="{94A938D3-698A-4254-AC44-59DFB71F7EAD}" srcOrd="0" destOrd="0" presId="urn:microsoft.com/office/officeart/2005/8/layout/hierarchy1"/>
    <dgm:cxn modelId="{70C7F8F1-BBBB-4B19-A5B8-0F9BF7D6CCF0}" type="presOf" srcId="{56267480-AC2E-4EB8-818F-5C08E4A49293}" destId="{D07F0D85-BCFE-47FF-8340-1743F69C680C}" srcOrd="0" destOrd="0" presId="urn:microsoft.com/office/officeart/2005/8/layout/hierarchy1"/>
    <dgm:cxn modelId="{6FBB3BD1-EC59-4002-85DE-9992FD88C605}" srcId="{49A57141-A82C-4884-88ED-8C8528122BE2}" destId="{ADB7A89D-AF60-4790-A63A-3758AD1C120A}" srcOrd="1" destOrd="0" parTransId="{124D72D7-94B9-4236-A90B-9E864146CE13}" sibTransId="{EA9C89F0-AFD0-4776-9BC0-E45255E90BDA}"/>
    <dgm:cxn modelId="{D8835D8A-A18F-491B-B236-2D3CB2F143E8}" type="presOf" srcId="{124D72D7-94B9-4236-A90B-9E864146CE13}" destId="{3D2EE0C8-3584-45C2-B134-8546444346EE}" srcOrd="0" destOrd="0" presId="urn:microsoft.com/office/officeart/2005/8/layout/hierarchy1"/>
    <dgm:cxn modelId="{6FBF9170-3A62-4050-A2B8-2ED5882DA0A2}" type="presOf" srcId="{ADB7A89D-AF60-4790-A63A-3758AD1C120A}" destId="{4F3350EC-70C3-4768-809C-8DD12F0B939A}" srcOrd="0" destOrd="0" presId="urn:microsoft.com/office/officeart/2005/8/layout/hierarchy1"/>
    <dgm:cxn modelId="{0F5E2D5B-F0F8-41D4-B480-F104CDF771E8}" srcId="{E76CBCF3-70F0-40F4-B662-D092740C11A7}" destId="{49A57141-A82C-4884-88ED-8C8528122BE2}" srcOrd="0" destOrd="0" parTransId="{D3FF9F42-6699-4E8F-BB37-B47EDC1422C5}" sibTransId="{6AE1D208-5AF2-4C71-BDF2-20EAC76F5C3B}"/>
    <dgm:cxn modelId="{DBC054EE-6284-44A4-86C0-0F2C50797286}" type="presParOf" srcId="{88A97A1F-BDE5-46FF-9E32-1B609820829A}" destId="{2A39E47A-8A66-47C1-9038-40BEB7A7F3C3}" srcOrd="0" destOrd="0" presId="urn:microsoft.com/office/officeart/2005/8/layout/hierarchy1"/>
    <dgm:cxn modelId="{DB066F0C-82F5-4634-B294-64E21F92E775}" type="presParOf" srcId="{2A39E47A-8A66-47C1-9038-40BEB7A7F3C3}" destId="{EF293169-CAB8-4762-9B20-F5C1B0518588}" srcOrd="0" destOrd="0" presId="urn:microsoft.com/office/officeart/2005/8/layout/hierarchy1"/>
    <dgm:cxn modelId="{C6D27AA9-AB0F-4865-A366-67CC8BF887A7}" type="presParOf" srcId="{EF293169-CAB8-4762-9B20-F5C1B0518588}" destId="{E29F978B-C172-45E2-A2E3-3516F1780087}" srcOrd="0" destOrd="0" presId="urn:microsoft.com/office/officeart/2005/8/layout/hierarchy1"/>
    <dgm:cxn modelId="{CA34804A-4751-43CB-834E-5780A138CBB7}" type="presParOf" srcId="{EF293169-CAB8-4762-9B20-F5C1B0518588}" destId="{9FC38156-A669-4E04-99CB-539A1EC372D5}" srcOrd="1" destOrd="0" presId="urn:microsoft.com/office/officeart/2005/8/layout/hierarchy1"/>
    <dgm:cxn modelId="{B3FC3DAE-9EEF-4164-93B8-6C325E08A1D0}" type="presParOf" srcId="{2A39E47A-8A66-47C1-9038-40BEB7A7F3C3}" destId="{C6480FB6-43C4-495C-A255-A68B24972BBB}" srcOrd="1" destOrd="0" presId="urn:microsoft.com/office/officeart/2005/8/layout/hierarchy1"/>
    <dgm:cxn modelId="{B73A9A58-A4B7-42CA-A4EA-557A3E3DF9CB}" type="presParOf" srcId="{C6480FB6-43C4-495C-A255-A68B24972BBB}" destId="{D0D799B5-1CD6-419A-82DD-543F93954A97}" srcOrd="0" destOrd="0" presId="urn:microsoft.com/office/officeart/2005/8/layout/hierarchy1"/>
    <dgm:cxn modelId="{CBED7DE7-B291-4899-B4D2-4C706DA2D688}" type="presParOf" srcId="{C6480FB6-43C4-495C-A255-A68B24972BBB}" destId="{CA1C16D6-34AE-4667-A7B5-7207E0659356}" srcOrd="1" destOrd="0" presId="urn:microsoft.com/office/officeart/2005/8/layout/hierarchy1"/>
    <dgm:cxn modelId="{22E42231-2C2D-4C33-8538-8D4042332CED}" type="presParOf" srcId="{CA1C16D6-34AE-4667-A7B5-7207E0659356}" destId="{B5A9BEB2-614B-4E70-98CE-A48336B4DB61}" srcOrd="0" destOrd="0" presId="urn:microsoft.com/office/officeart/2005/8/layout/hierarchy1"/>
    <dgm:cxn modelId="{6527D054-CE72-4783-9B2A-B8B6A26F3B45}" type="presParOf" srcId="{B5A9BEB2-614B-4E70-98CE-A48336B4DB61}" destId="{241274E0-E8B8-4994-ACC3-D4A63936EB1F}" srcOrd="0" destOrd="0" presId="urn:microsoft.com/office/officeart/2005/8/layout/hierarchy1"/>
    <dgm:cxn modelId="{504B6632-CBA9-4921-BDF4-725F356BEBFA}" type="presParOf" srcId="{B5A9BEB2-614B-4E70-98CE-A48336B4DB61}" destId="{D07F0D85-BCFE-47FF-8340-1743F69C680C}" srcOrd="1" destOrd="0" presId="urn:microsoft.com/office/officeart/2005/8/layout/hierarchy1"/>
    <dgm:cxn modelId="{9C38BEF8-303A-4462-801D-DE89016518CB}" type="presParOf" srcId="{CA1C16D6-34AE-4667-A7B5-7207E0659356}" destId="{6B90C67B-171D-4FBD-97C6-A821BBDC2FAC}" srcOrd="1" destOrd="0" presId="urn:microsoft.com/office/officeart/2005/8/layout/hierarchy1"/>
    <dgm:cxn modelId="{BD9706A2-9CF2-4342-9582-310E55DA267A}" type="presParOf" srcId="{C6480FB6-43C4-495C-A255-A68B24972BBB}" destId="{3D2EE0C8-3584-45C2-B134-8546444346EE}" srcOrd="2" destOrd="0" presId="urn:microsoft.com/office/officeart/2005/8/layout/hierarchy1"/>
    <dgm:cxn modelId="{35203EB5-A87F-423E-BE26-34D36F318B15}" type="presParOf" srcId="{C6480FB6-43C4-495C-A255-A68B24972BBB}" destId="{AA410E96-D11F-4B4F-8CBB-D56F2C39D648}" srcOrd="3" destOrd="0" presId="urn:microsoft.com/office/officeart/2005/8/layout/hierarchy1"/>
    <dgm:cxn modelId="{D4FBE92E-91EC-415D-97DB-6A8C9967AFC4}" type="presParOf" srcId="{AA410E96-D11F-4B4F-8CBB-D56F2C39D648}" destId="{00387DD7-C62F-447F-AD67-CB42D201A11A}" srcOrd="0" destOrd="0" presId="urn:microsoft.com/office/officeart/2005/8/layout/hierarchy1"/>
    <dgm:cxn modelId="{4D83F066-5916-4740-8EBB-343F59510B75}" type="presParOf" srcId="{00387DD7-C62F-447F-AD67-CB42D201A11A}" destId="{A94CC47B-7317-4B6A-96AE-6ADD9CAB6A99}" srcOrd="0" destOrd="0" presId="urn:microsoft.com/office/officeart/2005/8/layout/hierarchy1"/>
    <dgm:cxn modelId="{594C27C5-28FD-49AF-9459-12D4023156EB}" type="presParOf" srcId="{00387DD7-C62F-447F-AD67-CB42D201A11A}" destId="{4F3350EC-70C3-4768-809C-8DD12F0B939A}" srcOrd="1" destOrd="0" presId="urn:microsoft.com/office/officeart/2005/8/layout/hierarchy1"/>
    <dgm:cxn modelId="{D131D523-07FA-4BC1-BA14-CB4F31950DCD}" type="presParOf" srcId="{AA410E96-D11F-4B4F-8CBB-D56F2C39D648}" destId="{D0621AAB-47E1-4654-946A-D4A53AF1F5A0}" srcOrd="1" destOrd="0" presId="urn:microsoft.com/office/officeart/2005/8/layout/hierarchy1"/>
    <dgm:cxn modelId="{5BD2D36F-0D32-4E4B-B3FF-562633D9051A}" type="presParOf" srcId="{C6480FB6-43C4-495C-A255-A68B24972BBB}" destId="{BE701A04-EB4C-4279-A35E-88712205A5A1}" srcOrd="4" destOrd="0" presId="urn:microsoft.com/office/officeart/2005/8/layout/hierarchy1"/>
    <dgm:cxn modelId="{3DA114AC-A021-452B-9225-C2139F099244}" type="presParOf" srcId="{C6480FB6-43C4-495C-A255-A68B24972BBB}" destId="{1288CDC2-8617-46AF-87B1-9FA7CC7BB2FA}" srcOrd="5" destOrd="0" presId="urn:microsoft.com/office/officeart/2005/8/layout/hierarchy1"/>
    <dgm:cxn modelId="{7E0A064C-090C-4A0C-9E2F-B81FAA9C73BE}" type="presParOf" srcId="{1288CDC2-8617-46AF-87B1-9FA7CC7BB2FA}" destId="{B047C48C-C888-4727-9DA2-32EEE8404773}" srcOrd="0" destOrd="0" presId="urn:microsoft.com/office/officeart/2005/8/layout/hierarchy1"/>
    <dgm:cxn modelId="{9B4D0C1A-79B0-4CC9-91F5-979EA3472B2B}" type="presParOf" srcId="{B047C48C-C888-4727-9DA2-32EEE8404773}" destId="{6C0674D8-5D8E-4AE0-ABDB-E7679F71D554}" srcOrd="0" destOrd="0" presId="urn:microsoft.com/office/officeart/2005/8/layout/hierarchy1"/>
    <dgm:cxn modelId="{D7D974AF-F9DB-4EF9-A95D-D359095D3D8B}" type="presParOf" srcId="{B047C48C-C888-4727-9DA2-32EEE8404773}" destId="{94A938D3-698A-4254-AC44-59DFB71F7EAD}" srcOrd="1" destOrd="0" presId="urn:microsoft.com/office/officeart/2005/8/layout/hierarchy1"/>
    <dgm:cxn modelId="{E96479AF-7E85-430A-9191-B4E8F1BD2C3D}" type="presParOf" srcId="{1288CDC2-8617-46AF-87B1-9FA7CC7BB2FA}" destId="{EBBFCCB6-3261-49D5-B7B2-101775BCAD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B79EB-58F7-4B0E-9C2D-874CBDD87FA4}">
      <dsp:nvSpPr>
        <dsp:cNvPr id="0" name=""/>
        <dsp:cNvSpPr/>
      </dsp:nvSpPr>
      <dsp:spPr>
        <a:xfrm>
          <a:off x="670890" y="1747"/>
          <a:ext cx="5463197" cy="822464"/>
        </a:xfrm>
        <a:prstGeom prst="roundRect">
          <a:avLst>
            <a:gd name="adj" fmla="val 10000"/>
          </a:avLst>
        </a:prstGeom>
        <a:solidFill>
          <a:srgbClr val="FFFF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b="1" kern="1200">
              <a:solidFill>
                <a:schemeClr val="tx1"/>
              </a:solidFill>
            </a:rPr>
            <a:t>ظهور مصدر الخطر</a:t>
          </a:r>
        </a:p>
      </dsp:txBody>
      <dsp:txXfrm>
        <a:off x="694979" y="25836"/>
        <a:ext cx="5415019" cy="774286"/>
      </dsp:txXfrm>
    </dsp:sp>
    <dsp:sp modelId="{86A2C622-56A8-4F7E-A4A5-BEA8BF072620}">
      <dsp:nvSpPr>
        <dsp:cNvPr id="0" name=""/>
        <dsp:cNvSpPr/>
      </dsp:nvSpPr>
      <dsp:spPr>
        <a:xfrm>
          <a:off x="49864" y="874864"/>
          <a:ext cx="2831276"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a:t>الانتباه الى مصدر الخطر</a:t>
          </a:r>
        </a:p>
      </dsp:txBody>
      <dsp:txXfrm>
        <a:off x="73953" y="898953"/>
        <a:ext cx="2783098" cy="774286"/>
      </dsp:txXfrm>
    </dsp:sp>
    <dsp:sp modelId="{9B041506-D9C5-492F-9756-8B1AFCE11AD7}">
      <dsp:nvSpPr>
        <dsp:cNvPr id="0" name=""/>
        <dsp:cNvSpPr/>
      </dsp:nvSpPr>
      <dsp:spPr>
        <a:xfrm>
          <a:off x="27925" y="1744652"/>
          <a:ext cx="2868505"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dirty="0"/>
            <a:t>إدراك أبعاد الخطر</a:t>
          </a:r>
        </a:p>
      </dsp:txBody>
      <dsp:txXfrm>
        <a:off x="52014" y="1768741"/>
        <a:ext cx="2820327" cy="774286"/>
      </dsp:txXfrm>
    </dsp:sp>
    <dsp:sp modelId="{72674081-9F9A-4A66-AFD1-66286635D537}">
      <dsp:nvSpPr>
        <dsp:cNvPr id="0" name=""/>
        <dsp:cNvSpPr/>
      </dsp:nvSpPr>
      <dsp:spPr>
        <a:xfrm>
          <a:off x="27286" y="2614361"/>
          <a:ext cx="2869983"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a:t>قرار تجنب الحادثة</a:t>
          </a:r>
        </a:p>
      </dsp:txBody>
      <dsp:txXfrm>
        <a:off x="51375" y="2638450"/>
        <a:ext cx="2821805" cy="774286"/>
      </dsp:txXfrm>
    </dsp:sp>
    <dsp:sp modelId="{51C544EC-354F-4001-859D-07E1302B9A3D}">
      <dsp:nvSpPr>
        <dsp:cNvPr id="0" name=""/>
        <dsp:cNvSpPr/>
      </dsp:nvSpPr>
      <dsp:spPr>
        <a:xfrm>
          <a:off x="27471" y="3484608"/>
          <a:ext cx="2861912"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a:t>القدرة على تجنب الحادثة</a:t>
          </a:r>
        </a:p>
      </dsp:txBody>
      <dsp:txXfrm>
        <a:off x="51560" y="3508697"/>
        <a:ext cx="2813734" cy="774286"/>
      </dsp:txXfrm>
    </dsp:sp>
    <dsp:sp modelId="{9DA34DD3-93A1-44C4-943D-62382120E400}">
      <dsp:nvSpPr>
        <dsp:cNvPr id="0" name=""/>
        <dsp:cNvSpPr/>
      </dsp:nvSpPr>
      <dsp:spPr>
        <a:xfrm>
          <a:off x="0" y="4374790"/>
          <a:ext cx="1506616"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a:t>فرصة</a:t>
          </a:r>
        </a:p>
      </dsp:txBody>
      <dsp:txXfrm>
        <a:off x="24089" y="4398879"/>
        <a:ext cx="1458438" cy="774286"/>
      </dsp:txXfrm>
    </dsp:sp>
    <dsp:sp modelId="{13BE57D7-5142-423D-8511-630C5C20075D}">
      <dsp:nvSpPr>
        <dsp:cNvPr id="0" name=""/>
        <dsp:cNvSpPr/>
      </dsp:nvSpPr>
      <dsp:spPr>
        <a:xfrm>
          <a:off x="344763" y="5232970"/>
          <a:ext cx="2236725" cy="822464"/>
        </a:xfrm>
        <a:prstGeom prst="roundRect">
          <a:avLst>
            <a:gd name="adj" fmla="val 10000"/>
          </a:avLst>
        </a:prstGeom>
        <a:solidFill>
          <a:srgbClr val="FF0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b="1" kern="1200">
              <a:solidFill>
                <a:schemeClr val="tx1"/>
              </a:solidFill>
            </a:rPr>
            <a:t>حادثة</a:t>
          </a:r>
        </a:p>
      </dsp:txBody>
      <dsp:txXfrm>
        <a:off x="368852" y="5257059"/>
        <a:ext cx="2188547" cy="774286"/>
      </dsp:txXfrm>
    </dsp:sp>
    <dsp:sp modelId="{F9695D7C-A58D-4F51-8F50-8B28131BAC6E}">
      <dsp:nvSpPr>
        <dsp:cNvPr id="0" name=""/>
        <dsp:cNvSpPr/>
      </dsp:nvSpPr>
      <dsp:spPr>
        <a:xfrm>
          <a:off x="3299263" y="874864"/>
          <a:ext cx="2878073"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dirty="0"/>
            <a:t>استجابة</a:t>
          </a:r>
        </a:p>
        <a:p>
          <a:pPr lvl="0" algn="ctr" defTabSz="889000" rtl="1">
            <a:lnSpc>
              <a:spcPct val="90000"/>
            </a:lnSpc>
            <a:spcBef>
              <a:spcPct val="0"/>
            </a:spcBef>
            <a:spcAft>
              <a:spcPct val="35000"/>
            </a:spcAft>
          </a:pPr>
          <a:r>
            <a:rPr lang="ar-SA" sz="2000" b="1" kern="1200" dirty="0"/>
            <a:t>(رؤية - سمع -شم) </a:t>
          </a:r>
        </a:p>
      </dsp:txBody>
      <dsp:txXfrm>
        <a:off x="3323352" y="898953"/>
        <a:ext cx="2829895" cy="774286"/>
      </dsp:txXfrm>
    </dsp:sp>
    <dsp:sp modelId="{915FC2BD-892B-48D4-8C26-FAB5A72ACD94}">
      <dsp:nvSpPr>
        <dsp:cNvPr id="0" name=""/>
        <dsp:cNvSpPr/>
      </dsp:nvSpPr>
      <dsp:spPr>
        <a:xfrm>
          <a:off x="3307708" y="1744597"/>
          <a:ext cx="2861182"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a:t>تحليل عقلي نتيجة استيعاب-مقارنة ....</a:t>
          </a:r>
        </a:p>
      </dsp:txBody>
      <dsp:txXfrm>
        <a:off x="3331797" y="1768686"/>
        <a:ext cx="2813004" cy="774286"/>
      </dsp:txXfrm>
    </dsp:sp>
    <dsp:sp modelId="{2998D7A5-5865-4699-87CA-208CA7E7643F}">
      <dsp:nvSpPr>
        <dsp:cNvPr id="0" name=""/>
        <dsp:cNvSpPr/>
      </dsp:nvSpPr>
      <dsp:spPr>
        <a:xfrm>
          <a:off x="3312791" y="2614330"/>
          <a:ext cx="2851016" cy="830360"/>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a:t>الخصائص السلوكية الطبيعية والمكتسبة</a:t>
          </a:r>
        </a:p>
      </dsp:txBody>
      <dsp:txXfrm>
        <a:off x="3337111" y="2638650"/>
        <a:ext cx="2802376" cy="781720"/>
      </dsp:txXfrm>
    </dsp:sp>
    <dsp:sp modelId="{57C9ECDD-775D-4985-850B-F8D7484D9804}">
      <dsp:nvSpPr>
        <dsp:cNvPr id="0" name=""/>
        <dsp:cNvSpPr/>
      </dsp:nvSpPr>
      <dsp:spPr>
        <a:xfrm>
          <a:off x="3298502" y="3491958"/>
          <a:ext cx="2879595"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SA" sz="2000" b="1" kern="1200"/>
            <a:t>قدرة جسمية - عضلية - ذهنية</a:t>
          </a:r>
        </a:p>
      </dsp:txBody>
      <dsp:txXfrm>
        <a:off x="3322591" y="3516047"/>
        <a:ext cx="2831417" cy="774286"/>
      </dsp:txXfrm>
    </dsp:sp>
    <dsp:sp modelId="{D27A1FBD-636D-44DF-B6F8-8BEDC4EC557F}">
      <dsp:nvSpPr>
        <dsp:cNvPr id="0" name=""/>
        <dsp:cNvSpPr/>
      </dsp:nvSpPr>
      <dsp:spPr>
        <a:xfrm>
          <a:off x="4116277" y="4361691"/>
          <a:ext cx="1244044" cy="822464"/>
        </a:xfrm>
        <a:prstGeom prst="roundRect">
          <a:avLst>
            <a:gd name="adj" fmla="val 10000"/>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b="1" kern="1200"/>
            <a:t>فرصة</a:t>
          </a:r>
        </a:p>
      </dsp:txBody>
      <dsp:txXfrm>
        <a:off x="4140366" y="4385780"/>
        <a:ext cx="1195866" cy="774286"/>
      </dsp:txXfrm>
    </dsp:sp>
    <dsp:sp modelId="{1CB61CB3-18D7-4CE9-AD0B-6CDE8C5950EF}">
      <dsp:nvSpPr>
        <dsp:cNvPr id="0" name=""/>
        <dsp:cNvSpPr/>
      </dsp:nvSpPr>
      <dsp:spPr>
        <a:xfrm>
          <a:off x="3743962" y="5231423"/>
          <a:ext cx="1988674" cy="822464"/>
        </a:xfrm>
        <a:prstGeom prst="roundRect">
          <a:avLst>
            <a:gd name="adj" fmla="val 10000"/>
          </a:avLst>
        </a:prstGeom>
        <a:solidFill>
          <a:srgbClr val="00B05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ar-SA" sz="3600" b="1" kern="1200">
              <a:solidFill>
                <a:schemeClr val="tx1"/>
              </a:solidFill>
            </a:rPr>
            <a:t>أمان</a:t>
          </a:r>
        </a:p>
      </dsp:txBody>
      <dsp:txXfrm>
        <a:off x="3768051" y="5255512"/>
        <a:ext cx="1940496" cy="774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031EF-3A47-4895-9ECE-9C6A146116A2}">
      <dsp:nvSpPr>
        <dsp:cNvPr id="0" name=""/>
        <dsp:cNvSpPr/>
      </dsp:nvSpPr>
      <dsp:spPr>
        <a:xfrm>
          <a:off x="6186026" y="2824762"/>
          <a:ext cx="790143" cy="405213"/>
        </a:xfrm>
        <a:custGeom>
          <a:avLst/>
          <a:gdLst/>
          <a:ahLst/>
          <a:cxnLst/>
          <a:rect l="0" t="0" r="0" b="0"/>
          <a:pathLst>
            <a:path>
              <a:moveTo>
                <a:pt x="790143" y="0"/>
              </a:moveTo>
              <a:lnTo>
                <a:pt x="790143" y="270006"/>
              </a:lnTo>
              <a:lnTo>
                <a:pt x="0" y="270006"/>
              </a:lnTo>
              <a:lnTo>
                <a:pt x="0" y="405213"/>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5D6CFE1-8199-4802-AC52-B61B999B3A89}">
      <dsp:nvSpPr>
        <dsp:cNvPr id="0" name=""/>
        <dsp:cNvSpPr/>
      </dsp:nvSpPr>
      <dsp:spPr>
        <a:xfrm>
          <a:off x="6976169" y="2824762"/>
          <a:ext cx="894912" cy="482599"/>
        </a:xfrm>
        <a:custGeom>
          <a:avLst/>
          <a:gdLst/>
          <a:ahLst/>
          <a:cxnLst/>
          <a:rect l="0" t="0" r="0" b="0"/>
          <a:pathLst>
            <a:path>
              <a:moveTo>
                <a:pt x="0" y="0"/>
              </a:moveTo>
              <a:lnTo>
                <a:pt x="0" y="347392"/>
              </a:lnTo>
              <a:lnTo>
                <a:pt x="894912" y="347392"/>
              </a:lnTo>
              <a:lnTo>
                <a:pt x="894912" y="482599"/>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866B983-8D88-47F1-B843-EEBB03A2B509}">
      <dsp:nvSpPr>
        <dsp:cNvPr id="0" name=""/>
        <dsp:cNvSpPr/>
      </dsp:nvSpPr>
      <dsp:spPr>
        <a:xfrm>
          <a:off x="4690166" y="1473507"/>
          <a:ext cx="2286003" cy="424471"/>
        </a:xfrm>
        <a:custGeom>
          <a:avLst/>
          <a:gdLst/>
          <a:ahLst/>
          <a:cxnLst/>
          <a:rect l="0" t="0" r="0" b="0"/>
          <a:pathLst>
            <a:path>
              <a:moveTo>
                <a:pt x="0" y="0"/>
              </a:moveTo>
              <a:lnTo>
                <a:pt x="0" y="289265"/>
              </a:lnTo>
              <a:lnTo>
                <a:pt x="2286003" y="289265"/>
              </a:lnTo>
              <a:lnTo>
                <a:pt x="2286003" y="424471"/>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6321E5B-9FC7-4C45-B2FF-95FA4FF54D7A}">
      <dsp:nvSpPr>
        <dsp:cNvPr id="0" name=""/>
        <dsp:cNvSpPr/>
      </dsp:nvSpPr>
      <dsp:spPr>
        <a:xfrm>
          <a:off x="2516581" y="2824762"/>
          <a:ext cx="1783835" cy="424471"/>
        </a:xfrm>
        <a:custGeom>
          <a:avLst/>
          <a:gdLst/>
          <a:ahLst/>
          <a:cxnLst/>
          <a:rect l="0" t="0" r="0" b="0"/>
          <a:pathLst>
            <a:path>
              <a:moveTo>
                <a:pt x="0" y="0"/>
              </a:moveTo>
              <a:lnTo>
                <a:pt x="0" y="289265"/>
              </a:lnTo>
              <a:lnTo>
                <a:pt x="1783835" y="289265"/>
              </a:lnTo>
              <a:lnTo>
                <a:pt x="1783835" y="424471"/>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AAE9A1-594D-4D37-84A5-FBA71CAA9E9C}">
      <dsp:nvSpPr>
        <dsp:cNvPr id="0" name=""/>
        <dsp:cNvSpPr/>
      </dsp:nvSpPr>
      <dsp:spPr>
        <a:xfrm>
          <a:off x="2470861" y="2824762"/>
          <a:ext cx="91440" cy="424471"/>
        </a:xfrm>
        <a:custGeom>
          <a:avLst/>
          <a:gdLst/>
          <a:ahLst/>
          <a:cxnLst/>
          <a:rect l="0" t="0" r="0" b="0"/>
          <a:pathLst>
            <a:path>
              <a:moveTo>
                <a:pt x="45720" y="0"/>
              </a:moveTo>
              <a:lnTo>
                <a:pt x="45720" y="424471"/>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4FFCE9-E919-4969-9234-B1904A84FC49}">
      <dsp:nvSpPr>
        <dsp:cNvPr id="0" name=""/>
        <dsp:cNvSpPr/>
      </dsp:nvSpPr>
      <dsp:spPr>
        <a:xfrm>
          <a:off x="732745" y="2824762"/>
          <a:ext cx="1783835" cy="424471"/>
        </a:xfrm>
        <a:custGeom>
          <a:avLst/>
          <a:gdLst/>
          <a:ahLst/>
          <a:cxnLst/>
          <a:rect l="0" t="0" r="0" b="0"/>
          <a:pathLst>
            <a:path>
              <a:moveTo>
                <a:pt x="1783835" y="0"/>
              </a:moveTo>
              <a:lnTo>
                <a:pt x="1783835" y="289265"/>
              </a:lnTo>
              <a:lnTo>
                <a:pt x="0" y="289265"/>
              </a:lnTo>
              <a:lnTo>
                <a:pt x="0" y="424471"/>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406DD1-DB03-4F56-BFE5-8C0CF16F83FE}">
      <dsp:nvSpPr>
        <dsp:cNvPr id="0" name=""/>
        <dsp:cNvSpPr/>
      </dsp:nvSpPr>
      <dsp:spPr>
        <a:xfrm>
          <a:off x="2516581" y="1473507"/>
          <a:ext cx="2173585" cy="424471"/>
        </a:xfrm>
        <a:custGeom>
          <a:avLst/>
          <a:gdLst/>
          <a:ahLst/>
          <a:cxnLst/>
          <a:rect l="0" t="0" r="0" b="0"/>
          <a:pathLst>
            <a:path>
              <a:moveTo>
                <a:pt x="2173585" y="0"/>
              </a:moveTo>
              <a:lnTo>
                <a:pt x="2173585" y="289265"/>
              </a:lnTo>
              <a:lnTo>
                <a:pt x="0" y="289265"/>
              </a:lnTo>
              <a:lnTo>
                <a:pt x="0" y="424471"/>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325BA7E-6E7C-4EFF-BC21-CC55DDC1CD90}">
      <dsp:nvSpPr>
        <dsp:cNvPr id="0" name=""/>
        <dsp:cNvSpPr/>
      </dsp:nvSpPr>
      <dsp:spPr>
        <a:xfrm>
          <a:off x="3591628" y="546723"/>
          <a:ext cx="2197075"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8F9413-B7BE-4EE9-8DE8-2F378A4287DA}">
      <dsp:nvSpPr>
        <dsp:cNvPr id="0" name=""/>
        <dsp:cNvSpPr/>
      </dsp:nvSpPr>
      <dsp:spPr>
        <a:xfrm>
          <a:off x="3753795" y="700782"/>
          <a:ext cx="2197075" cy="926783"/>
        </a:xfrm>
        <a:prstGeom prst="roundRect">
          <a:avLst>
            <a:gd name="adj" fmla="val 10000"/>
          </a:avLst>
        </a:prstGeom>
        <a:solidFill>
          <a:srgbClr val="FFFF66">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0" kern="1200" dirty="0" smtClean="0">
              <a:cs typeface="PT Bold Heading" pitchFamily="2" charset="-78"/>
            </a:rPr>
            <a:t>الناتج عن المخاطر</a:t>
          </a:r>
          <a:endParaRPr lang="ar-SA" sz="1800" b="0" kern="1200" dirty="0">
            <a:cs typeface="PT Bold Heading" pitchFamily="2" charset="-78"/>
          </a:endParaRPr>
        </a:p>
      </dsp:txBody>
      <dsp:txXfrm>
        <a:off x="3780940" y="727927"/>
        <a:ext cx="2142785" cy="872493"/>
      </dsp:txXfrm>
    </dsp:sp>
    <dsp:sp modelId="{FC7D4550-A32B-4064-B32E-56BD7515706E}">
      <dsp:nvSpPr>
        <dsp:cNvPr id="0" name=""/>
        <dsp:cNvSpPr/>
      </dsp:nvSpPr>
      <dsp:spPr>
        <a:xfrm>
          <a:off x="1438031" y="1897978"/>
          <a:ext cx="2157099"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624346-46B6-44AF-98AB-B081D45B33B8}">
      <dsp:nvSpPr>
        <dsp:cNvPr id="0" name=""/>
        <dsp:cNvSpPr/>
      </dsp:nvSpPr>
      <dsp:spPr>
        <a:xfrm>
          <a:off x="1600198" y="2052037"/>
          <a:ext cx="2157099" cy="926783"/>
        </a:xfrm>
        <a:prstGeom prst="roundRect">
          <a:avLst>
            <a:gd name="adj" fmla="val 10000"/>
          </a:avLst>
        </a:prstGeom>
        <a:solidFill>
          <a:srgbClr val="00FF00">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0" kern="1200" dirty="0" smtClean="0">
              <a:cs typeface="PT Bold Heading" pitchFamily="2" charset="-78"/>
            </a:rPr>
            <a:t>خسائر بشرية</a:t>
          </a:r>
          <a:endParaRPr lang="ar-SA" sz="1800" b="0" kern="1200" dirty="0">
            <a:cs typeface="PT Bold Heading" pitchFamily="2" charset="-78"/>
          </a:endParaRPr>
        </a:p>
      </dsp:txBody>
      <dsp:txXfrm>
        <a:off x="1627343" y="2079182"/>
        <a:ext cx="2102809" cy="872493"/>
      </dsp:txXfrm>
    </dsp:sp>
    <dsp:sp modelId="{8350EC06-1C31-4733-A1C2-11AC31CD71A5}">
      <dsp:nvSpPr>
        <dsp:cNvPr id="0" name=""/>
        <dsp:cNvSpPr/>
      </dsp:nvSpPr>
      <dsp:spPr>
        <a:xfrm>
          <a:off x="2995" y="3249234"/>
          <a:ext cx="1459501"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FF278-5A8D-4D02-81CA-3ED6164A8E36}">
      <dsp:nvSpPr>
        <dsp:cNvPr id="0" name=""/>
        <dsp:cNvSpPr/>
      </dsp:nvSpPr>
      <dsp:spPr>
        <a:xfrm>
          <a:off x="165162" y="3403292"/>
          <a:ext cx="1459501" cy="926783"/>
        </a:xfrm>
        <a:prstGeom prst="roundRect">
          <a:avLst>
            <a:gd name="adj" fmla="val 10000"/>
          </a:avLst>
        </a:prstGeom>
        <a:solidFill>
          <a:srgbClr val="DDDDDD">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t>التكاليف العلاجية والاجتماعية</a:t>
          </a:r>
          <a:endParaRPr lang="ar-SA" sz="1800" b="1" kern="1200" dirty="0"/>
        </a:p>
      </dsp:txBody>
      <dsp:txXfrm>
        <a:off x="192307" y="3430437"/>
        <a:ext cx="1405211" cy="872493"/>
      </dsp:txXfrm>
    </dsp:sp>
    <dsp:sp modelId="{6B5C4F7C-6BF8-4119-B36F-F1B18B6DC197}">
      <dsp:nvSpPr>
        <dsp:cNvPr id="0" name=""/>
        <dsp:cNvSpPr/>
      </dsp:nvSpPr>
      <dsp:spPr>
        <a:xfrm>
          <a:off x="1786830" y="3249234"/>
          <a:ext cx="1459501"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D0A5660-28DD-4C8C-9B7B-4824C6CBD3EB}">
      <dsp:nvSpPr>
        <dsp:cNvPr id="0" name=""/>
        <dsp:cNvSpPr/>
      </dsp:nvSpPr>
      <dsp:spPr>
        <a:xfrm>
          <a:off x="1948997" y="3403292"/>
          <a:ext cx="1459501" cy="926783"/>
        </a:xfrm>
        <a:prstGeom prst="roundRect">
          <a:avLst>
            <a:gd name="adj" fmla="val 10000"/>
          </a:avLst>
        </a:prstGeom>
        <a:solidFill>
          <a:srgbClr val="DDDDDD">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t>تكاليف التعويضات والتقاعد</a:t>
          </a:r>
          <a:endParaRPr lang="ar-SA" sz="1800" b="1" kern="1200" dirty="0"/>
        </a:p>
      </dsp:txBody>
      <dsp:txXfrm>
        <a:off x="1976142" y="3430437"/>
        <a:ext cx="1405211" cy="872493"/>
      </dsp:txXfrm>
    </dsp:sp>
    <dsp:sp modelId="{89861CC9-2C70-4B83-8C35-29AC8D6E3FAD}">
      <dsp:nvSpPr>
        <dsp:cNvPr id="0" name=""/>
        <dsp:cNvSpPr/>
      </dsp:nvSpPr>
      <dsp:spPr>
        <a:xfrm>
          <a:off x="3570665" y="3249234"/>
          <a:ext cx="1459501"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E3AD3A-998F-446A-8CD7-C8A5A3B269F4}">
      <dsp:nvSpPr>
        <dsp:cNvPr id="0" name=""/>
        <dsp:cNvSpPr/>
      </dsp:nvSpPr>
      <dsp:spPr>
        <a:xfrm>
          <a:off x="3732832" y="3403292"/>
          <a:ext cx="1459501" cy="926783"/>
        </a:xfrm>
        <a:prstGeom prst="roundRect">
          <a:avLst>
            <a:gd name="adj" fmla="val 10000"/>
          </a:avLst>
        </a:prstGeom>
        <a:solidFill>
          <a:srgbClr val="DDDDDD">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t>تكلفة أعداد العاملين</a:t>
          </a:r>
          <a:endParaRPr lang="ar-SA" sz="1800" b="1" kern="1200" dirty="0"/>
        </a:p>
      </dsp:txBody>
      <dsp:txXfrm>
        <a:off x="3759977" y="3430437"/>
        <a:ext cx="1405211" cy="872493"/>
      </dsp:txXfrm>
    </dsp:sp>
    <dsp:sp modelId="{C0D4EA3B-9D6A-405A-9E2F-CF14669A84E7}">
      <dsp:nvSpPr>
        <dsp:cNvPr id="0" name=""/>
        <dsp:cNvSpPr/>
      </dsp:nvSpPr>
      <dsp:spPr>
        <a:xfrm>
          <a:off x="6010037" y="1897978"/>
          <a:ext cx="1932263"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CECF8F-60BF-4CCB-A534-87B98E24196B}">
      <dsp:nvSpPr>
        <dsp:cNvPr id="0" name=""/>
        <dsp:cNvSpPr/>
      </dsp:nvSpPr>
      <dsp:spPr>
        <a:xfrm>
          <a:off x="6172204" y="2052037"/>
          <a:ext cx="1932263" cy="926783"/>
        </a:xfrm>
        <a:prstGeom prst="roundRect">
          <a:avLst>
            <a:gd name="adj" fmla="val 10000"/>
          </a:avLst>
        </a:prstGeom>
        <a:solidFill>
          <a:srgbClr val="00B0F0">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0" kern="1200" dirty="0" smtClean="0">
              <a:cs typeface="PT Bold Heading" pitchFamily="2" charset="-78"/>
            </a:rPr>
            <a:t>خسائر مادية</a:t>
          </a:r>
          <a:endParaRPr lang="ar-SA" sz="1800" b="0" kern="1200" dirty="0">
            <a:cs typeface="PT Bold Heading" pitchFamily="2" charset="-78"/>
          </a:endParaRPr>
        </a:p>
      </dsp:txBody>
      <dsp:txXfrm>
        <a:off x="6199349" y="2079182"/>
        <a:ext cx="1877973" cy="872493"/>
      </dsp:txXfrm>
    </dsp:sp>
    <dsp:sp modelId="{5E26BAC8-68E0-4235-A94F-D3B6080BCD50}">
      <dsp:nvSpPr>
        <dsp:cNvPr id="0" name=""/>
        <dsp:cNvSpPr/>
      </dsp:nvSpPr>
      <dsp:spPr>
        <a:xfrm>
          <a:off x="7141331" y="3307362"/>
          <a:ext cx="1459501"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D5D84EA-B79C-4C2C-983E-18ED5170F1D3}">
      <dsp:nvSpPr>
        <dsp:cNvPr id="0" name=""/>
        <dsp:cNvSpPr/>
      </dsp:nvSpPr>
      <dsp:spPr>
        <a:xfrm>
          <a:off x="7303498" y="3461420"/>
          <a:ext cx="1459501" cy="926783"/>
        </a:xfrm>
        <a:prstGeom prst="roundRect">
          <a:avLst>
            <a:gd name="adj" fmla="val 10000"/>
          </a:avLst>
        </a:prstGeom>
        <a:solidFill>
          <a:srgbClr val="FF66CC">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t>تكلفة المعدات والتجهيزات</a:t>
          </a:r>
          <a:endParaRPr lang="ar-SA" sz="1800" b="1" kern="1200" dirty="0"/>
        </a:p>
      </dsp:txBody>
      <dsp:txXfrm>
        <a:off x="7330643" y="3488565"/>
        <a:ext cx="1405211" cy="872493"/>
      </dsp:txXfrm>
    </dsp:sp>
    <dsp:sp modelId="{472D7DA9-E40E-4456-839E-138C6B5ED158}">
      <dsp:nvSpPr>
        <dsp:cNvPr id="0" name=""/>
        <dsp:cNvSpPr/>
      </dsp:nvSpPr>
      <dsp:spPr>
        <a:xfrm>
          <a:off x="5456275" y="3229975"/>
          <a:ext cx="1459501" cy="926783"/>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5357E7-9891-4168-B129-FF644579190A}">
      <dsp:nvSpPr>
        <dsp:cNvPr id="0" name=""/>
        <dsp:cNvSpPr/>
      </dsp:nvSpPr>
      <dsp:spPr>
        <a:xfrm>
          <a:off x="5618442" y="3384034"/>
          <a:ext cx="1459501" cy="926783"/>
        </a:xfrm>
        <a:prstGeom prst="roundRect">
          <a:avLst>
            <a:gd name="adj" fmla="val 10000"/>
          </a:avLst>
        </a:prstGeom>
        <a:solidFill>
          <a:srgbClr val="FF66CC">
            <a:alpha val="90000"/>
          </a:srgb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SA" sz="1800" b="1" kern="1200" dirty="0" smtClean="0"/>
            <a:t>تكلفة البنية الأساسية</a:t>
          </a:r>
          <a:endParaRPr lang="ar-SA" sz="1800" b="1" kern="1200" dirty="0"/>
        </a:p>
      </dsp:txBody>
      <dsp:txXfrm>
        <a:off x="5645587" y="3411179"/>
        <a:ext cx="1405211" cy="872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7D080-DAF6-4979-B8CD-AC00B33E8420}">
      <dsp:nvSpPr>
        <dsp:cNvPr id="0" name=""/>
        <dsp:cNvSpPr/>
      </dsp:nvSpPr>
      <dsp:spPr>
        <a:xfrm>
          <a:off x="2963616" y="2871903"/>
          <a:ext cx="1905000" cy="105024"/>
        </a:xfrm>
        <a:custGeom>
          <a:avLst/>
          <a:gdLst/>
          <a:ahLst/>
          <a:cxnLst/>
          <a:rect l="0" t="0" r="0" b="0"/>
          <a:pathLst>
            <a:path>
              <a:moveTo>
                <a:pt x="1905000" y="0"/>
              </a:moveTo>
              <a:lnTo>
                <a:pt x="0" y="0"/>
              </a:lnTo>
              <a:lnTo>
                <a:pt x="0" y="105024"/>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6B63C03-83FD-4FD4-BDA9-497D21843883}">
      <dsp:nvSpPr>
        <dsp:cNvPr id="0" name=""/>
        <dsp:cNvSpPr/>
      </dsp:nvSpPr>
      <dsp:spPr>
        <a:xfrm>
          <a:off x="4822896" y="1881304"/>
          <a:ext cx="91440" cy="257422"/>
        </a:xfrm>
        <a:custGeom>
          <a:avLst/>
          <a:gdLst/>
          <a:ahLst/>
          <a:cxnLst/>
          <a:rect l="0" t="0" r="0" b="0"/>
          <a:pathLst>
            <a:path>
              <a:moveTo>
                <a:pt x="45720" y="0"/>
              </a:moveTo>
              <a:lnTo>
                <a:pt x="45720" y="257422"/>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025927-65D5-4C8B-9616-A2FB8A1AFA13}">
      <dsp:nvSpPr>
        <dsp:cNvPr id="0" name=""/>
        <dsp:cNvSpPr/>
      </dsp:nvSpPr>
      <dsp:spPr>
        <a:xfrm>
          <a:off x="2983855" y="734187"/>
          <a:ext cx="1884761" cy="413940"/>
        </a:xfrm>
        <a:custGeom>
          <a:avLst/>
          <a:gdLst/>
          <a:ahLst/>
          <a:cxnLst/>
          <a:rect l="0" t="0" r="0" b="0"/>
          <a:pathLst>
            <a:path>
              <a:moveTo>
                <a:pt x="0" y="0"/>
              </a:moveTo>
              <a:lnTo>
                <a:pt x="0" y="306978"/>
              </a:lnTo>
              <a:lnTo>
                <a:pt x="1884761" y="306978"/>
              </a:lnTo>
              <a:lnTo>
                <a:pt x="1884761" y="4139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D89CB0-5E12-44D5-B2BE-4231760C4D60}">
      <dsp:nvSpPr>
        <dsp:cNvPr id="0" name=""/>
        <dsp:cNvSpPr/>
      </dsp:nvSpPr>
      <dsp:spPr>
        <a:xfrm>
          <a:off x="1012893" y="1881304"/>
          <a:ext cx="91440" cy="333621"/>
        </a:xfrm>
        <a:custGeom>
          <a:avLst/>
          <a:gdLst/>
          <a:ahLst/>
          <a:cxnLst/>
          <a:rect l="0" t="0" r="0" b="0"/>
          <a:pathLst>
            <a:path>
              <a:moveTo>
                <a:pt x="45720" y="0"/>
              </a:moveTo>
              <a:lnTo>
                <a:pt x="45720" y="333621"/>
              </a:lnTo>
            </a:path>
          </a:pathLst>
        </a:custGeom>
        <a:noFill/>
        <a:ln w="1905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5CD01C-6CBC-438A-804F-CCD6A6DDA3FC}">
      <dsp:nvSpPr>
        <dsp:cNvPr id="0" name=""/>
        <dsp:cNvSpPr/>
      </dsp:nvSpPr>
      <dsp:spPr>
        <a:xfrm>
          <a:off x="1058613" y="734187"/>
          <a:ext cx="1925241" cy="413940"/>
        </a:xfrm>
        <a:custGeom>
          <a:avLst/>
          <a:gdLst/>
          <a:ahLst/>
          <a:cxnLst/>
          <a:rect l="0" t="0" r="0" b="0"/>
          <a:pathLst>
            <a:path>
              <a:moveTo>
                <a:pt x="1925241" y="0"/>
              </a:moveTo>
              <a:lnTo>
                <a:pt x="1925241" y="306978"/>
              </a:lnTo>
              <a:lnTo>
                <a:pt x="0" y="306978"/>
              </a:lnTo>
              <a:lnTo>
                <a:pt x="0" y="413940"/>
              </a:lnTo>
            </a:path>
          </a:pathLst>
        </a:custGeom>
        <a:noFill/>
        <a:ln w="1905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7EF855-355C-494B-982B-B43039F3F986}">
      <dsp:nvSpPr>
        <dsp:cNvPr id="0" name=""/>
        <dsp:cNvSpPr/>
      </dsp:nvSpPr>
      <dsp:spPr>
        <a:xfrm>
          <a:off x="1905000" y="1011"/>
          <a:ext cx="2157709"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3255FEF-1FB9-4C34-8E33-BC094C57D708}">
      <dsp:nvSpPr>
        <dsp:cNvPr id="0" name=""/>
        <dsp:cNvSpPr/>
      </dsp:nvSpPr>
      <dsp:spPr>
        <a:xfrm>
          <a:off x="2033290" y="122886"/>
          <a:ext cx="2157709"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الملوثات في الجو</a:t>
          </a:r>
          <a:endParaRPr lang="ar-SA" sz="2700" kern="1200" dirty="0"/>
        </a:p>
      </dsp:txBody>
      <dsp:txXfrm>
        <a:off x="2054764" y="144360"/>
        <a:ext cx="2114761" cy="690228"/>
      </dsp:txXfrm>
    </dsp:sp>
    <dsp:sp modelId="{0361D676-434A-4156-96ED-78D444BC5FC0}">
      <dsp:nvSpPr>
        <dsp:cNvPr id="0" name=""/>
        <dsp:cNvSpPr/>
      </dsp:nvSpPr>
      <dsp:spPr>
        <a:xfrm>
          <a:off x="481308" y="1148128"/>
          <a:ext cx="1154608"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A95A518-8006-4E2E-9D43-1C91701B3FFF}">
      <dsp:nvSpPr>
        <dsp:cNvPr id="0" name=""/>
        <dsp:cNvSpPr/>
      </dsp:nvSpPr>
      <dsp:spPr>
        <a:xfrm>
          <a:off x="609598" y="1270003"/>
          <a:ext cx="1154608"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ضباب</a:t>
          </a:r>
          <a:endParaRPr lang="ar-SA" sz="2700" kern="1200" dirty="0"/>
        </a:p>
      </dsp:txBody>
      <dsp:txXfrm>
        <a:off x="631072" y="1291477"/>
        <a:ext cx="1111660" cy="690228"/>
      </dsp:txXfrm>
    </dsp:sp>
    <dsp:sp modelId="{DD54FC3D-EE14-4EE5-89E5-B01AB848618E}">
      <dsp:nvSpPr>
        <dsp:cNvPr id="0" name=""/>
        <dsp:cNvSpPr/>
      </dsp:nvSpPr>
      <dsp:spPr>
        <a:xfrm>
          <a:off x="481308" y="2214926"/>
          <a:ext cx="1154608"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48E4E1-6868-4064-99C8-9D46320510B5}">
      <dsp:nvSpPr>
        <dsp:cNvPr id="0" name=""/>
        <dsp:cNvSpPr/>
      </dsp:nvSpPr>
      <dsp:spPr>
        <a:xfrm>
          <a:off x="609598" y="2336801"/>
          <a:ext cx="1154608"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أتربة</a:t>
          </a:r>
          <a:endParaRPr lang="ar-SA" sz="2700" kern="1200" dirty="0"/>
        </a:p>
      </dsp:txBody>
      <dsp:txXfrm>
        <a:off x="631072" y="2358275"/>
        <a:ext cx="1111660" cy="690228"/>
      </dsp:txXfrm>
    </dsp:sp>
    <dsp:sp modelId="{2E240EB0-AD86-4677-8C58-2B3DF345D208}">
      <dsp:nvSpPr>
        <dsp:cNvPr id="0" name=""/>
        <dsp:cNvSpPr/>
      </dsp:nvSpPr>
      <dsp:spPr>
        <a:xfrm>
          <a:off x="4291312" y="1148128"/>
          <a:ext cx="1154608"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7A3F016-C906-480A-9DD8-F77FA8FD0946}">
      <dsp:nvSpPr>
        <dsp:cNvPr id="0" name=""/>
        <dsp:cNvSpPr/>
      </dsp:nvSpPr>
      <dsp:spPr>
        <a:xfrm>
          <a:off x="4419601" y="1270003"/>
          <a:ext cx="1154608"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غاز</a:t>
          </a:r>
          <a:endParaRPr lang="ar-SA" sz="2700" kern="1200" dirty="0"/>
        </a:p>
      </dsp:txBody>
      <dsp:txXfrm>
        <a:off x="4441075" y="1291477"/>
        <a:ext cx="1111660" cy="690228"/>
      </dsp:txXfrm>
    </dsp:sp>
    <dsp:sp modelId="{FC82EA3F-2208-47E1-AF90-9BA1496480A4}">
      <dsp:nvSpPr>
        <dsp:cNvPr id="0" name=""/>
        <dsp:cNvSpPr/>
      </dsp:nvSpPr>
      <dsp:spPr>
        <a:xfrm>
          <a:off x="4291312" y="2138727"/>
          <a:ext cx="1154608"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0FCD82-2358-4843-B764-596CA075638D}">
      <dsp:nvSpPr>
        <dsp:cNvPr id="0" name=""/>
        <dsp:cNvSpPr/>
      </dsp:nvSpPr>
      <dsp:spPr>
        <a:xfrm>
          <a:off x="4419601" y="2260602"/>
          <a:ext cx="1154608"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دخان</a:t>
          </a:r>
          <a:endParaRPr lang="ar-SA" sz="2700" kern="1200" dirty="0"/>
        </a:p>
      </dsp:txBody>
      <dsp:txXfrm>
        <a:off x="4441075" y="2282076"/>
        <a:ext cx="1111660" cy="690228"/>
      </dsp:txXfrm>
    </dsp:sp>
    <dsp:sp modelId="{44F736F2-E8DE-47E5-9ED2-FB7C0D184207}">
      <dsp:nvSpPr>
        <dsp:cNvPr id="0" name=""/>
        <dsp:cNvSpPr/>
      </dsp:nvSpPr>
      <dsp:spPr>
        <a:xfrm>
          <a:off x="2386311" y="2976927"/>
          <a:ext cx="1154608" cy="733176"/>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047E15-9BAF-497F-A85A-5FC380F4C6EF}">
      <dsp:nvSpPr>
        <dsp:cNvPr id="0" name=""/>
        <dsp:cNvSpPr/>
      </dsp:nvSpPr>
      <dsp:spPr>
        <a:xfrm>
          <a:off x="2514601" y="3098802"/>
          <a:ext cx="1154608" cy="733176"/>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t>بخار</a:t>
          </a:r>
          <a:endParaRPr lang="ar-SA" sz="2700" kern="1200" dirty="0"/>
        </a:p>
      </dsp:txBody>
      <dsp:txXfrm>
        <a:off x="2536075" y="3120276"/>
        <a:ext cx="1111660" cy="690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01A04-EB4C-4279-A35E-88712205A5A1}">
      <dsp:nvSpPr>
        <dsp:cNvPr id="0" name=""/>
        <dsp:cNvSpPr/>
      </dsp:nvSpPr>
      <dsp:spPr>
        <a:xfrm>
          <a:off x="3801665" y="1594501"/>
          <a:ext cx="2697956" cy="641990"/>
        </a:xfrm>
        <a:custGeom>
          <a:avLst/>
          <a:gdLst/>
          <a:ahLst/>
          <a:cxnLst/>
          <a:rect l="0" t="0" r="0" b="0"/>
          <a:pathLst>
            <a:path>
              <a:moveTo>
                <a:pt x="0" y="0"/>
              </a:moveTo>
              <a:lnTo>
                <a:pt x="0" y="437498"/>
              </a:lnTo>
              <a:lnTo>
                <a:pt x="2697956" y="437498"/>
              </a:lnTo>
              <a:lnTo>
                <a:pt x="2697956" y="641990"/>
              </a:lnTo>
            </a:path>
          </a:pathLst>
        </a:custGeom>
        <a:noFill/>
        <a:ln w="1905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D2EE0C8-3584-45C2-B134-8546444346EE}">
      <dsp:nvSpPr>
        <dsp:cNvPr id="0" name=""/>
        <dsp:cNvSpPr/>
      </dsp:nvSpPr>
      <dsp:spPr>
        <a:xfrm>
          <a:off x="3755945" y="1594501"/>
          <a:ext cx="91440" cy="641990"/>
        </a:xfrm>
        <a:custGeom>
          <a:avLst/>
          <a:gdLst/>
          <a:ahLst/>
          <a:cxnLst/>
          <a:rect l="0" t="0" r="0" b="0"/>
          <a:pathLst>
            <a:path>
              <a:moveTo>
                <a:pt x="45720" y="0"/>
              </a:moveTo>
              <a:lnTo>
                <a:pt x="45720" y="641990"/>
              </a:lnTo>
            </a:path>
          </a:pathLst>
        </a:custGeom>
        <a:noFill/>
        <a:ln w="1905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0D799B5-1CD6-419A-82DD-543F93954A97}">
      <dsp:nvSpPr>
        <dsp:cNvPr id="0" name=""/>
        <dsp:cNvSpPr/>
      </dsp:nvSpPr>
      <dsp:spPr>
        <a:xfrm>
          <a:off x="1103709" y="1594501"/>
          <a:ext cx="2697956" cy="641990"/>
        </a:xfrm>
        <a:custGeom>
          <a:avLst/>
          <a:gdLst/>
          <a:ahLst/>
          <a:cxnLst/>
          <a:rect l="0" t="0" r="0" b="0"/>
          <a:pathLst>
            <a:path>
              <a:moveTo>
                <a:pt x="2697956" y="0"/>
              </a:moveTo>
              <a:lnTo>
                <a:pt x="2697956" y="437498"/>
              </a:lnTo>
              <a:lnTo>
                <a:pt x="0" y="437498"/>
              </a:lnTo>
              <a:lnTo>
                <a:pt x="0" y="641990"/>
              </a:lnTo>
            </a:path>
          </a:pathLst>
        </a:custGeom>
        <a:noFill/>
        <a:ln w="1905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9F978B-C172-45E2-A2E3-3516F1780087}">
      <dsp:nvSpPr>
        <dsp:cNvPr id="0" name=""/>
        <dsp:cNvSpPr/>
      </dsp:nvSpPr>
      <dsp:spPr>
        <a:xfrm>
          <a:off x="2697956" y="192790"/>
          <a:ext cx="2207418" cy="140171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FC38156-A669-4E04-99CB-539A1EC372D5}">
      <dsp:nvSpPr>
        <dsp:cNvPr id="0" name=""/>
        <dsp:cNvSpPr/>
      </dsp:nvSpPr>
      <dsp:spPr>
        <a:xfrm>
          <a:off x="2943225" y="425796"/>
          <a:ext cx="2207418" cy="1401710"/>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cs typeface="PT Bold Heading" pitchFamily="2" charset="-78"/>
            </a:rPr>
            <a:t>المواد</a:t>
          </a:r>
          <a:endParaRPr lang="ar-SA" sz="2700" kern="1200" dirty="0">
            <a:cs typeface="PT Bold Heading" pitchFamily="2" charset="-78"/>
          </a:endParaRPr>
        </a:p>
      </dsp:txBody>
      <dsp:txXfrm>
        <a:off x="2984280" y="466851"/>
        <a:ext cx="2125308" cy="1319600"/>
      </dsp:txXfrm>
    </dsp:sp>
    <dsp:sp modelId="{241274E0-E8B8-4994-ACC3-D4A63936EB1F}">
      <dsp:nvSpPr>
        <dsp:cNvPr id="0" name=""/>
        <dsp:cNvSpPr/>
      </dsp:nvSpPr>
      <dsp:spPr>
        <a:xfrm>
          <a:off x="0" y="2236492"/>
          <a:ext cx="2207418" cy="140171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7F0D85-BCFE-47FF-8340-1743F69C680C}">
      <dsp:nvSpPr>
        <dsp:cNvPr id="0" name=""/>
        <dsp:cNvSpPr/>
      </dsp:nvSpPr>
      <dsp:spPr>
        <a:xfrm>
          <a:off x="245268" y="2469498"/>
          <a:ext cx="2207418" cy="1401710"/>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cs typeface="PT Bold Heading" pitchFamily="2" charset="-78"/>
            </a:rPr>
            <a:t>مواد صعبة الاشتعال</a:t>
          </a:r>
          <a:endParaRPr lang="ar-SA" sz="2700" kern="1200" dirty="0">
            <a:cs typeface="PT Bold Heading" pitchFamily="2" charset="-78"/>
          </a:endParaRPr>
        </a:p>
      </dsp:txBody>
      <dsp:txXfrm>
        <a:off x="286323" y="2510553"/>
        <a:ext cx="2125308" cy="1319600"/>
      </dsp:txXfrm>
    </dsp:sp>
    <dsp:sp modelId="{A94CC47B-7317-4B6A-96AE-6ADD9CAB6A99}">
      <dsp:nvSpPr>
        <dsp:cNvPr id="0" name=""/>
        <dsp:cNvSpPr/>
      </dsp:nvSpPr>
      <dsp:spPr>
        <a:xfrm>
          <a:off x="2697956" y="2236492"/>
          <a:ext cx="2207418" cy="140171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F3350EC-70C3-4768-809C-8DD12F0B939A}">
      <dsp:nvSpPr>
        <dsp:cNvPr id="0" name=""/>
        <dsp:cNvSpPr/>
      </dsp:nvSpPr>
      <dsp:spPr>
        <a:xfrm>
          <a:off x="2943225" y="2469498"/>
          <a:ext cx="2207418" cy="1401710"/>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cs typeface="PT Bold Heading" pitchFamily="2" charset="-78"/>
            </a:rPr>
            <a:t>مواد غير قابلة للاشتعال</a:t>
          </a:r>
          <a:endParaRPr lang="ar-SA" sz="2700" kern="1200" dirty="0">
            <a:cs typeface="PT Bold Heading" pitchFamily="2" charset="-78"/>
          </a:endParaRPr>
        </a:p>
      </dsp:txBody>
      <dsp:txXfrm>
        <a:off x="2984280" y="2510553"/>
        <a:ext cx="2125308" cy="1319600"/>
      </dsp:txXfrm>
    </dsp:sp>
    <dsp:sp modelId="{6C0674D8-5D8E-4AE0-ABDB-E7679F71D554}">
      <dsp:nvSpPr>
        <dsp:cNvPr id="0" name=""/>
        <dsp:cNvSpPr/>
      </dsp:nvSpPr>
      <dsp:spPr>
        <a:xfrm>
          <a:off x="5395912" y="2236492"/>
          <a:ext cx="2207418" cy="140171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A938D3-698A-4254-AC44-59DFB71F7EAD}">
      <dsp:nvSpPr>
        <dsp:cNvPr id="0" name=""/>
        <dsp:cNvSpPr/>
      </dsp:nvSpPr>
      <dsp:spPr>
        <a:xfrm>
          <a:off x="5641181" y="2469498"/>
          <a:ext cx="2207418" cy="1401710"/>
        </a:xfrm>
        <a:prstGeom prst="roundRect">
          <a:avLst>
            <a:gd name="adj" fmla="val 10000"/>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cs typeface="PT Bold Heading" pitchFamily="2" charset="-78"/>
            </a:rPr>
            <a:t>مواد سهلة الاشتعال</a:t>
          </a:r>
          <a:endParaRPr lang="ar-SA" sz="2700" kern="1200" dirty="0">
            <a:cs typeface="PT Bold Heading" pitchFamily="2" charset="-78"/>
          </a:endParaRPr>
        </a:p>
      </dsp:txBody>
      <dsp:txXfrm>
        <a:off x="5682236" y="2510553"/>
        <a:ext cx="2125308" cy="13196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4313" y="0"/>
            <a:ext cx="3078162" cy="511175"/>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3078162" cy="511175"/>
          </a:xfrm>
          <a:prstGeom prst="rect">
            <a:avLst/>
          </a:prstGeom>
        </p:spPr>
        <p:txBody>
          <a:bodyPr vert="horz" lIns="91440" tIns="45720" rIns="91440" bIns="45720" rtlCol="1"/>
          <a:lstStyle>
            <a:lvl1pPr algn="l">
              <a:defRPr sz="1200"/>
            </a:lvl1pPr>
          </a:lstStyle>
          <a:p>
            <a:fld id="{27281A70-91D1-44C7-9C59-911227C8A20F}" type="datetimeFigureOut">
              <a:rPr lang="ar-SA" smtClean="0"/>
              <a:pPr/>
              <a:t>03/03/1433</a:t>
            </a:fld>
            <a:endParaRPr lang="ar-SA"/>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4024313" y="9720263"/>
            <a:ext cx="3078162" cy="511175"/>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9720263"/>
            <a:ext cx="3078162" cy="511175"/>
          </a:xfrm>
          <a:prstGeom prst="rect">
            <a:avLst/>
          </a:prstGeom>
        </p:spPr>
        <p:txBody>
          <a:bodyPr vert="horz" lIns="91440" tIns="45720" rIns="91440" bIns="45720" rtlCol="1" anchor="b"/>
          <a:lstStyle>
            <a:lvl1pPr algn="l">
              <a:defRPr sz="1200"/>
            </a:lvl1pPr>
          </a:lstStyle>
          <a:p>
            <a:fld id="{378B8A90-54E9-42B9-9181-77B5D16532A5}" type="slidenum">
              <a:rPr lang="ar-SA" smtClean="0"/>
              <a:pPr/>
              <a:t>‹#›</a:t>
            </a:fld>
            <a:endParaRPr lang="ar-SA"/>
          </a:p>
        </p:txBody>
      </p:sp>
    </p:spTree>
    <p:extLst>
      <p:ext uri="{BB962C8B-B14F-4D97-AF65-F5344CB8AC3E}">
        <p14:creationId xmlns:p14="http://schemas.microsoft.com/office/powerpoint/2010/main" val="135290091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ar-SA" dirty="0" smtClean="0"/>
              <a:t>مواقف </a:t>
            </a:r>
            <a:endParaRPr lang="ar-SA" dirty="0"/>
          </a:p>
        </p:txBody>
      </p:sp>
      <p:sp>
        <p:nvSpPr>
          <p:cNvPr id="4" name="Slide Number Placeholder 3"/>
          <p:cNvSpPr>
            <a:spLocks noGrp="1"/>
          </p:cNvSpPr>
          <p:nvPr>
            <p:ph type="sldNum" sz="quarter" idx="10"/>
          </p:nvPr>
        </p:nvSpPr>
        <p:spPr/>
        <p:txBody>
          <a:bodyPr/>
          <a:lstStyle/>
          <a:p>
            <a:fld id="{378B8A90-54E9-42B9-9181-77B5D16532A5}" type="slidenum">
              <a:rPr lang="ar-SA" smtClean="0"/>
              <a:pPr/>
              <a:t>80</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dirty="0"/>
          </a:p>
        </p:txBody>
      </p:sp>
      <p:sp>
        <p:nvSpPr>
          <p:cNvPr id="4" name="Slide Number Placeholder 3"/>
          <p:cNvSpPr>
            <a:spLocks noGrp="1"/>
          </p:cNvSpPr>
          <p:nvPr>
            <p:ph type="sldNum" sz="quarter" idx="10"/>
          </p:nvPr>
        </p:nvSpPr>
        <p:spPr/>
        <p:txBody>
          <a:bodyPr/>
          <a:lstStyle/>
          <a:p>
            <a:fld id="{378B8A90-54E9-42B9-9181-77B5D16532A5}" type="slidenum">
              <a:rPr lang="ar-SA" smtClean="0"/>
              <a:pPr/>
              <a:t>168</a:t>
            </a:fld>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939ACB3-9C02-4B66-AAA0-5FD32DB76688}"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ED5E0-1A78-442F-90BD-BF0001E3F0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9B7201-792E-412A-AF38-39D57655704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lstStyle/>
          <a:p>
            <a:r>
              <a:rPr lang="en-US" smtClean="0"/>
              <a:t>Click to edit Master title style</a:t>
            </a:r>
            <a:endParaRPr lang="ar-SA"/>
          </a:p>
        </p:txBody>
      </p:sp>
      <p:sp>
        <p:nvSpPr>
          <p:cNvPr id="3" name="ClipArt Placeholder 2"/>
          <p:cNvSpPr>
            <a:spLocks noGrp="1"/>
          </p:cNvSpPr>
          <p:nvPr>
            <p:ph type="clipArt" sz="half" idx="1"/>
          </p:nvPr>
        </p:nvSpPr>
        <p:spPr>
          <a:xfrm>
            <a:off x="609600" y="1600200"/>
            <a:ext cx="3810000" cy="3429000"/>
          </a:xfrm>
        </p:spPr>
        <p:txBody>
          <a:bodyPr/>
          <a:lstStyle/>
          <a:p>
            <a:endParaRPr lang="ar-SA"/>
          </a:p>
        </p:txBody>
      </p:sp>
      <p:sp>
        <p:nvSpPr>
          <p:cNvPr id="4" name="Text Placeholder 3"/>
          <p:cNvSpPr>
            <a:spLocks noGrp="1"/>
          </p:cNvSpPr>
          <p:nvPr>
            <p:ph type="body" sz="half" idx="2"/>
          </p:nvPr>
        </p:nvSpPr>
        <p:spPr>
          <a:xfrm>
            <a:off x="4572000" y="16002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71FB632-4CA1-4610-A51F-05136AADBC3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lstStyle/>
          <a:p>
            <a:r>
              <a:rPr lang="en-US" smtClean="0"/>
              <a:t>Click to edit Master title style</a:t>
            </a:r>
            <a:endParaRPr lang="ar-SA"/>
          </a:p>
        </p:txBody>
      </p:sp>
      <p:sp>
        <p:nvSpPr>
          <p:cNvPr id="3" name="Text Placeholder 2"/>
          <p:cNvSpPr>
            <a:spLocks noGrp="1"/>
          </p:cNvSpPr>
          <p:nvPr>
            <p:ph type="body" sz="half" idx="1"/>
          </p:nvPr>
        </p:nvSpPr>
        <p:spPr>
          <a:xfrm>
            <a:off x="609600" y="16002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lipArt Placeholder 3"/>
          <p:cNvSpPr>
            <a:spLocks noGrp="1"/>
          </p:cNvSpPr>
          <p:nvPr>
            <p:ph type="clipArt" sz="half" idx="2"/>
          </p:nvPr>
        </p:nvSpPr>
        <p:spPr>
          <a:xfrm>
            <a:off x="4572000" y="1600200"/>
            <a:ext cx="3810000" cy="3429000"/>
          </a:xfrm>
        </p:spPr>
        <p:txBody>
          <a:bodyPr/>
          <a:lstStyle/>
          <a:p>
            <a:endParaRPr lang="ar-S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F23B8AE-A951-4FB6-937C-C166D1B2024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2B15C-1BEA-4BA4-AE4B-B9F2E041E6C2}"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04F8C6A-4CB9-4ABF-8F4D-EEE7353D0F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A87239-B788-43D2-A2FA-FB01E5EA6BD3}"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CFA25B-9998-418C-9710-3D1F1A35F803}"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72636-1D53-494B-9A6E-AE5BCCE1F5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DA062-EAAD-4949-BDF4-4F2ABE37DCE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C8C7B-F357-4543-9626-C3D37CF703DE}"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C0096159-33B4-4B1D-A2C3-420A76BFFFAC}"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5.jpe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05530D2-3CA2-496D-83ED-8C7B0CE7C4FE}" type="slidenum">
              <a:rPr lang="en-US" smtClean="0"/>
              <a:pPr/>
              <a:t>‹#›</a:t>
            </a:fld>
            <a:endParaRPr lang="en-US"/>
          </a:p>
        </p:txBody>
      </p:sp>
      <p:pic>
        <p:nvPicPr>
          <p:cNvPr id="10" name="Picture 20" descr="curve3"/>
          <p:cNvPicPr>
            <a:picLocks noChangeAspect="1" noChangeArrowheads="1"/>
          </p:cNvPicPr>
          <p:nvPr userDrawn="1"/>
        </p:nvPicPr>
        <p:blipFill>
          <a:blip r:embed="rId15"/>
          <a:srcRect/>
          <a:stretch>
            <a:fillRect/>
          </a:stretch>
        </p:blipFill>
        <p:spPr bwMode="auto">
          <a:xfrm>
            <a:off x="1143000" y="6477000"/>
            <a:ext cx="8001000" cy="285750"/>
          </a:xfrm>
          <a:prstGeom prst="rect">
            <a:avLst/>
          </a:prstGeom>
          <a:noFill/>
        </p:spPr>
      </p:pic>
      <p:sp>
        <p:nvSpPr>
          <p:cNvPr id="11" name="Rectangle 29"/>
          <p:cNvSpPr>
            <a:spLocks noChangeArrowheads="1"/>
          </p:cNvSpPr>
          <p:nvPr userDrawn="1"/>
        </p:nvSpPr>
        <p:spPr bwMode="auto">
          <a:xfrm>
            <a:off x="0" y="0"/>
            <a:ext cx="9144000" cy="4876800"/>
          </a:xfrm>
          <a:prstGeom prst="rect">
            <a:avLst/>
          </a:prstGeom>
          <a:gradFill rotWithShape="0">
            <a:gsLst>
              <a:gs pos="0">
                <a:schemeClr val="bg1">
                  <a:gamma/>
                  <a:tint val="43922"/>
                  <a:invGamma/>
                </a:schemeClr>
              </a:gs>
              <a:gs pos="100000">
                <a:schemeClr val="bg1"/>
              </a:gs>
            </a:gsLst>
            <a:lin ang="5400000" scaled="1"/>
          </a:gradFill>
          <a:ln w="9525">
            <a:solidFill>
              <a:schemeClr val="bg1"/>
            </a:solidFill>
            <a:miter lim="800000"/>
            <a:headEnd/>
            <a:tailEnd/>
          </a:ln>
          <a:effectLst/>
        </p:spPr>
        <p:txBody>
          <a:bodyPr wrap="none" anchor="ctr"/>
          <a:lstStyle/>
          <a:p>
            <a:endParaRPr lang="ar-SA"/>
          </a:p>
        </p:txBody>
      </p:sp>
      <p:sp>
        <p:nvSpPr>
          <p:cNvPr id="12" name="Rectangle 22"/>
          <p:cNvSpPr>
            <a:spLocks noChangeArrowheads="1"/>
          </p:cNvSpPr>
          <p:nvPr userDrawn="1"/>
        </p:nvSpPr>
        <p:spPr bwMode="auto">
          <a:xfrm>
            <a:off x="1143000" y="5334000"/>
            <a:ext cx="7989888" cy="1143000"/>
          </a:xfrm>
          <a:prstGeom prst="rect">
            <a:avLst/>
          </a:prstGeom>
          <a:solidFill>
            <a:schemeClr val="accent1"/>
          </a:solidFill>
          <a:ln w="9525">
            <a:solidFill>
              <a:schemeClr val="tx1"/>
            </a:solidFill>
            <a:miter lim="800000"/>
            <a:headEnd/>
            <a:tailEnd/>
          </a:ln>
          <a:effectLst/>
        </p:spPr>
        <p:txBody>
          <a:bodyPr wrap="none" anchor="ctr"/>
          <a:lstStyle/>
          <a:p>
            <a:endParaRPr lang="ar-SA"/>
          </a:p>
        </p:txBody>
      </p:sp>
      <p:pic>
        <p:nvPicPr>
          <p:cNvPr id="15" name="Picture 13" descr="pic5"/>
          <p:cNvPicPr>
            <a:picLocks noChangeAspect="1" noChangeArrowheads="1"/>
          </p:cNvPicPr>
          <p:nvPr userDrawn="1"/>
        </p:nvPicPr>
        <p:blipFill>
          <a:blip r:embed="rId16"/>
          <a:srcRect/>
          <a:stretch>
            <a:fillRect/>
          </a:stretch>
        </p:blipFill>
        <p:spPr bwMode="auto">
          <a:xfrm>
            <a:off x="7848600" y="5548313"/>
            <a:ext cx="1087438" cy="1004887"/>
          </a:xfrm>
          <a:prstGeom prst="rect">
            <a:avLst/>
          </a:prstGeom>
          <a:noFill/>
        </p:spPr>
      </p:pic>
      <p:pic>
        <p:nvPicPr>
          <p:cNvPr id="16" name="Picture 11" descr="pic4"/>
          <p:cNvPicPr>
            <a:picLocks noChangeAspect="1" noChangeArrowheads="1"/>
          </p:cNvPicPr>
          <p:nvPr userDrawn="1"/>
        </p:nvPicPr>
        <p:blipFill>
          <a:blip r:embed="rId17"/>
          <a:srcRect/>
          <a:stretch>
            <a:fillRect/>
          </a:stretch>
        </p:blipFill>
        <p:spPr bwMode="auto">
          <a:xfrm>
            <a:off x="6553200" y="5575300"/>
            <a:ext cx="1087438" cy="977900"/>
          </a:xfrm>
          <a:prstGeom prst="rect">
            <a:avLst/>
          </a:prstGeom>
          <a:noFill/>
        </p:spPr>
      </p:pic>
      <p:pic>
        <p:nvPicPr>
          <p:cNvPr id="17" name="Picture 10" descr="pic3"/>
          <p:cNvPicPr>
            <a:picLocks noChangeAspect="1" noChangeArrowheads="1"/>
          </p:cNvPicPr>
          <p:nvPr userDrawn="1"/>
        </p:nvPicPr>
        <p:blipFill>
          <a:blip r:embed="rId18"/>
          <a:srcRect/>
          <a:stretch>
            <a:fillRect/>
          </a:stretch>
        </p:blipFill>
        <p:spPr bwMode="auto">
          <a:xfrm>
            <a:off x="5257800" y="5562600"/>
            <a:ext cx="1087438" cy="977900"/>
          </a:xfrm>
          <a:prstGeom prst="rect">
            <a:avLst/>
          </a:prstGeom>
          <a:noFill/>
        </p:spPr>
      </p:pic>
      <p:pic>
        <p:nvPicPr>
          <p:cNvPr id="18" name="Picture 9" descr="pic1"/>
          <p:cNvPicPr>
            <a:picLocks noChangeAspect="1" noChangeArrowheads="1"/>
          </p:cNvPicPr>
          <p:nvPr userDrawn="1"/>
        </p:nvPicPr>
        <p:blipFill>
          <a:blip r:embed="rId19"/>
          <a:srcRect/>
          <a:stretch>
            <a:fillRect/>
          </a:stretch>
        </p:blipFill>
        <p:spPr bwMode="auto">
          <a:xfrm>
            <a:off x="3941763" y="5575300"/>
            <a:ext cx="1087437" cy="977900"/>
          </a:xfrm>
          <a:prstGeom prst="rect">
            <a:avLst/>
          </a:prstGeom>
          <a:noFill/>
        </p:spPr>
      </p:pic>
      <p:pic>
        <p:nvPicPr>
          <p:cNvPr id="19" name="Picture 8" descr="pic2"/>
          <p:cNvPicPr>
            <a:picLocks noChangeAspect="1" noChangeArrowheads="1"/>
          </p:cNvPicPr>
          <p:nvPr userDrawn="1"/>
        </p:nvPicPr>
        <p:blipFill>
          <a:blip r:embed="rId20"/>
          <a:srcRect/>
          <a:stretch>
            <a:fillRect/>
          </a:stretch>
        </p:blipFill>
        <p:spPr bwMode="auto">
          <a:xfrm>
            <a:off x="2646363" y="5573713"/>
            <a:ext cx="1087437" cy="979487"/>
          </a:xfrm>
          <a:prstGeom prst="rect">
            <a:avLst/>
          </a:prstGeom>
          <a:noFill/>
        </p:spPr>
      </p:pic>
      <p:pic>
        <p:nvPicPr>
          <p:cNvPr id="20" name="Picture 30" descr="curve1"/>
          <p:cNvPicPr>
            <a:picLocks noChangeAspect="1" noChangeArrowheads="1"/>
          </p:cNvPicPr>
          <p:nvPr userDrawn="1"/>
        </p:nvPicPr>
        <p:blipFill>
          <a:blip r:embed="rId21"/>
          <a:srcRect/>
          <a:stretch>
            <a:fillRect/>
          </a:stretch>
        </p:blipFill>
        <p:spPr bwMode="auto">
          <a:xfrm>
            <a:off x="1143000" y="5334000"/>
            <a:ext cx="250825" cy="239713"/>
          </a:xfrm>
          <a:prstGeom prst="rect">
            <a:avLst/>
          </a:prstGeom>
          <a:noFill/>
        </p:spPr>
      </p:pic>
      <p:pic>
        <p:nvPicPr>
          <p:cNvPr id="21" name="Picture 33" descr="pic6"/>
          <p:cNvPicPr>
            <a:picLocks noChangeAspect="1" noChangeArrowheads="1"/>
          </p:cNvPicPr>
          <p:nvPr userDrawn="1"/>
        </p:nvPicPr>
        <p:blipFill>
          <a:blip r:embed="rId22"/>
          <a:srcRect/>
          <a:stretch>
            <a:fillRect/>
          </a:stretch>
        </p:blipFill>
        <p:spPr bwMode="auto">
          <a:xfrm>
            <a:off x="1360488" y="5556250"/>
            <a:ext cx="1077912" cy="996950"/>
          </a:xfrm>
          <a:prstGeom prst="rect">
            <a:avLst/>
          </a:prstGeom>
          <a:noFill/>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274320" indent="-274320" algn="r" rtl="1"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r" rtl="1"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r" rtl="1"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r" rtl="1"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r" rtl="1"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r" rtl="1"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r" rtl="1"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r" rtl="1"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36.gif"/><Relationship Id="rId4" Type="http://schemas.openxmlformats.org/officeDocument/2006/relationships/image" Target="../media/image135.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www.osha.gov/SLTC/etools/eyeandface/ppe/impact.html" TargetMode="External"/><Relationship Id="rId7" Type="http://schemas.openxmlformats.org/officeDocument/2006/relationships/hyperlink" Target="http://www.osha.gov/SLTC/etools/eyeandface/ppe/light_radiation.html"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www.osha.gov/SLTC/etools/eyeandface/ppe/dust.html" TargetMode="External"/><Relationship Id="rId5" Type="http://schemas.openxmlformats.org/officeDocument/2006/relationships/hyperlink" Target="http://www.osha.gov/SLTC/etools/eyeandface/ppe/chemicals.html" TargetMode="External"/><Relationship Id="rId4" Type="http://schemas.openxmlformats.org/officeDocument/2006/relationships/hyperlink" Target="http://www.osha.gov/SLTC/etools/eyeandface/ppe/heat.html" TargetMode="External"/><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42.jpe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style>
          <a:lnRef idx="1">
            <a:schemeClr val="accent3"/>
          </a:lnRef>
          <a:fillRef idx="2">
            <a:schemeClr val="accent3"/>
          </a:fillRef>
          <a:effectRef idx="1">
            <a:schemeClr val="accent3"/>
          </a:effectRef>
          <a:fontRef idx="minor">
            <a:schemeClr val="dk1"/>
          </a:fontRef>
        </p:style>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4400" b="1" spc="50" dirty="0" smtClean="0">
                <a:ln w="11430"/>
                <a:solidFill>
                  <a:srgbClr val="7030A0"/>
                </a:solidFill>
                <a:effectLst>
                  <a:outerShdw blurRad="76200" dist="50800" dir="5400000" algn="tl" rotWithShape="0">
                    <a:srgbClr val="000000">
                      <a:alpha val="65000"/>
                    </a:srgbClr>
                  </a:outerShdw>
                </a:effectLst>
                <a:cs typeface="PT Bold Heading" pitchFamily="2" charset="-78"/>
              </a:rPr>
              <a:t>إعداد</a:t>
            </a:r>
          </a:p>
          <a:p>
            <a:r>
              <a:rPr lang="ar-SA" sz="4400" b="1" spc="50" dirty="0" smtClean="0">
                <a:ln w="11430"/>
                <a:solidFill>
                  <a:srgbClr val="7030A0"/>
                </a:solidFill>
                <a:effectLst>
                  <a:outerShdw blurRad="76200" dist="50800" dir="5400000" algn="tl" rotWithShape="0">
                    <a:srgbClr val="000000">
                      <a:alpha val="65000"/>
                    </a:srgbClr>
                  </a:outerShdw>
                </a:effectLst>
                <a:cs typeface="PT Bold Heading" pitchFamily="2" charset="-78"/>
              </a:rPr>
              <a:t>د. </a:t>
            </a:r>
            <a:r>
              <a:rPr lang="ar-SA" sz="4400" b="1" spc="50" dirty="0" err="1" smtClean="0">
                <a:ln w="11430"/>
                <a:solidFill>
                  <a:srgbClr val="7030A0"/>
                </a:solidFill>
                <a:effectLst>
                  <a:outerShdw blurRad="76200" dist="50800" dir="5400000" algn="tl" rotWithShape="0">
                    <a:srgbClr val="000000">
                      <a:alpha val="65000"/>
                    </a:srgbClr>
                  </a:outerShdw>
                </a:effectLst>
                <a:cs typeface="PT Bold Heading" pitchFamily="2" charset="-78"/>
              </a:rPr>
              <a:t>عبداللطيف</a:t>
            </a:r>
            <a:r>
              <a:rPr lang="ar-SA" sz="4400" b="1" spc="50" dirty="0" smtClean="0">
                <a:ln w="11430"/>
                <a:solidFill>
                  <a:srgbClr val="7030A0"/>
                </a:solidFill>
                <a:effectLst>
                  <a:outerShdw blurRad="76200" dist="50800" dir="5400000" algn="tl" rotWithShape="0">
                    <a:srgbClr val="000000">
                      <a:alpha val="65000"/>
                    </a:srgbClr>
                  </a:outerShdw>
                </a:effectLst>
                <a:cs typeface="PT Bold Heading" pitchFamily="2" charset="-78"/>
              </a:rPr>
              <a:t> رشاد السامرائي</a:t>
            </a:r>
            <a:endParaRPr lang="ar-SA" sz="4400" b="1" spc="50" dirty="0">
              <a:ln w="11430"/>
              <a:solidFill>
                <a:srgbClr val="7030A0"/>
              </a:solidFill>
              <a:effectLst>
                <a:outerShdw blurRad="76200" dist="50800" dir="5400000" algn="tl" rotWithShape="0">
                  <a:srgbClr val="000000">
                    <a:alpha val="65000"/>
                  </a:srgbClr>
                </a:outerShdw>
              </a:effectLst>
              <a:cs typeface="PT Bold Heading" pitchFamily="2" charset="-78"/>
            </a:endParaRPr>
          </a:p>
        </p:txBody>
      </p:sp>
      <p:sp>
        <p:nvSpPr>
          <p:cNvPr id="3" name="Title 2"/>
          <p:cNvSpPr>
            <a:spLocks noGrp="1"/>
          </p:cNvSpPr>
          <p:nvPr>
            <p:ph type="ctr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SA" sz="7200" b="1" dirty="0" smtClean="0">
                <a:ln w="11430"/>
                <a:solidFill>
                  <a:srgbClr val="FFC000"/>
                </a:solidFill>
                <a:effectLst>
                  <a:outerShdw blurRad="50800" dist="39000" dir="5460000" algn="tl">
                    <a:srgbClr val="000000">
                      <a:alpha val="38000"/>
                    </a:srgbClr>
                  </a:outerShdw>
                </a:effectLst>
                <a:cs typeface="PT Bold Broken" pitchFamily="2" charset="-78"/>
              </a:rPr>
              <a:t>السلامة الصناعية</a:t>
            </a:r>
            <a:endParaRPr lang="ar-SA" sz="7200" b="1" dirty="0">
              <a:ln w="11430"/>
              <a:solidFill>
                <a:srgbClr val="FFC000"/>
              </a:solidFill>
              <a:effectLst>
                <a:outerShdw blurRad="50800" dist="39000" dir="5460000" algn="tl">
                  <a:srgbClr val="000000">
                    <a:alpha val="38000"/>
                  </a:srgbClr>
                </a:outerShdw>
              </a:effectLst>
              <a:cs typeface="PT Bold Broke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wheel(4)">
                                      <p:cBhvr>
                                        <p:cTn id="14" dur="2000"/>
                                        <p:tgtEl>
                                          <p:spTgt spid="2">
                                            <p:bg/>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4)">
                                      <p:cBhvr>
                                        <p:cTn id="19" dur="2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heel(4)">
                                      <p:cBhvr>
                                        <p:cTn id="24"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152400"/>
            <a:ext cx="8458200" cy="1143000"/>
          </a:xfrm>
        </p:spPr>
        <p:style>
          <a:lnRef idx="3">
            <a:schemeClr val="lt1"/>
          </a:lnRef>
          <a:fillRef idx="1">
            <a:schemeClr val="accent2"/>
          </a:fillRef>
          <a:effectRef idx="1">
            <a:schemeClr val="accent2"/>
          </a:effectRef>
          <a:fontRef idx="minor">
            <a:schemeClr val="lt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FF00"/>
                  </a:solidFill>
                </a:ln>
                <a:solidFill>
                  <a:srgbClr val="FFFF00"/>
                </a:solidFill>
                <a:effectLst>
                  <a:outerShdw blurRad="50800" dist="39000" dir="5460000" algn="tl">
                    <a:srgbClr val="000000">
                      <a:alpha val="38000"/>
                    </a:srgbClr>
                  </a:outerShdw>
                </a:effectLst>
                <a:cs typeface="PT Bold Heading" pitchFamily="2" charset="-78"/>
              </a:rPr>
              <a:t>أسباب حدوث الحادثة</a:t>
            </a:r>
            <a:endParaRPr lang="en-US" b="1" dirty="0">
              <a:ln w="11430">
                <a:solidFill>
                  <a:srgbClr val="00FF00"/>
                </a:solidFill>
              </a:ln>
              <a:solidFill>
                <a:srgbClr val="FFFF00"/>
              </a:solidFill>
              <a:effectLst>
                <a:outerShdw blurRad="50800" dist="39000" dir="5460000" algn="tl">
                  <a:srgbClr val="000000">
                    <a:alpha val="38000"/>
                  </a:srgbClr>
                </a:outerShdw>
              </a:effectLst>
              <a:cs typeface="PT Bold Heading" pitchFamily="2" charset="-78"/>
            </a:endParaRPr>
          </a:p>
        </p:txBody>
      </p:sp>
      <p:sp>
        <p:nvSpPr>
          <p:cNvPr id="11267" name="Rectangle 3"/>
          <p:cNvSpPr>
            <a:spLocks noGrp="1" noChangeArrowheads="1"/>
          </p:cNvSpPr>
          <p:nvPr>
            <p:ph type="body" sz="half" idx="1"/>
          </p:nvPr>
        </p:nvSpPr>
        <p:spPr>
          <a:xfrm>
            <a:off x="152400" y="1524000"/>
            <a:ext cx="8610600" cy="4953000"/>
          </a:xfrm>
          <a:solidFill>
            <a:srgbClr val="92D050"/>
          </a:solidFill>
        </p:spPr>
        <p:style>
          <a:lnRef idx="1">
            <a:schemeClr val="accent5"/>
          </a:lnRef>
          <a:fillRef idx="2">
            <a:schemeClr val="accent5"/>
          </a:fillRef>
          <a:effectRef idx="1">
            <a:schemeClr val="accent5"/>
          </a:effectRef>
          <a:fontRef idx="minor">
            <a:schemeClr val="dk1"/>
          </a:fontRef>
        </p:style>
        <p:txBody>
          <a:bodyPr>
            <a:normAutofit/>
          </a:bodyPr>
          <a:lstStyle/>
          <a:p>
            <a:pPr>
              <a:buFontTx/>
              <a:buNone/>
            </a:pPr>
            <a:r>
              <a:rPr lang="ar-SA" sz="2400" b="1" dirty="0" smtClean="0">
                <a:solidFill>
                  <a:schemeClr val="tx1"/>
                </a:solidFill>
                <a:latin typeface="Arial" pitchFamily="34" charset="0"/>
              </a:rPr>
              <a:t>يتوقف وقوع الحادثة من عدمها على عدة خصائص </a:t>
            </a:r>
            <a:r>
              <a:rPr lang="ar-SA" sz="2400" b="1" dirty="0" smtClean="0">
                <a:latin typeface="Arial" pitchFamily="34" charset="0"/>
              </a:rPr>
              <a:t>:</a:t>
            </a:r>
          </a:p>
          <a:p>
            <a:pPr marL="457200" indent="-457200">
              <a:buFont typeface="+mj-lt"/>
              <a:buAutoNum type="arabicPeriod"/>
            </a:pPr>
            <a:r>
              <a:rPr lang="ar-SA" sz="2400" dirty="0" smtClean="0">
                <a:solidFill>
                  <a:schemeClr val="tx1"/>
                </a:solidFill>
                <a:latin typeface="Arial" pitchFamily="34" charset="0"/>
                <a:cs typeface="PT Bold Heading" pitchFamily="2" charset="-78"/>
              </a:rPr>
              <a:t>خصائص إنسانية:</a:t>
            </a:r>
          </a:p>
          <a:p>
            <a:pPr marL="457200" indent="-457200">
              <a:buFont typeface="+mj-cs"/>
              <a:buAutoNum type="arabic1Minus"/>
            </a:pPr>
            <a:r>
              <a:rPr lang="ar-SA" sz="2400" b="1" dirty="0" smtClean="0">
                <a:latin typeface="Arial" pitchFamily="34" charset="0"/>
              </a:rPr>
              <a:t>الحواس ومدى استجابتها</a:t>
            </a:r>
          </a:p>
          <a:p>
            <a:pPr marL="457200" indent="-457200">
              <a:buFont typeface="+mj-cs"/>
              <a:buAutoNum type="arabic1Minus"/>
            </a:pPr>
            <a:r>
              <a:rPr lang="ar-SA" sz="2400" b="1" dirty="0" smtClean="0">
                <a:solidFill>
                  <a:schemeClr val="tx1"/>
                </a:solidFill>
                <a:latin typeface="Arial" pitchFamily="34" charset="0"/>
              </a:rPr>
              <a:t>الإدراك وأبعاده</a:t>
            </a:r>
          </a:p>
          <a:p>
            <a:pPr marL="457200" indent="-457200">
              <a:buFont typeface="+mj-cs"/>
              <a:buAutoNum type="arabic1Minus"/>
            </a:pPr>
            <a:r>
              <a:rPr lang="ar-SA" sz="2400" b="1" dirty="0" smtClean="0">
                <a:latin typeface="Arial" pitchFamily="34" charset="0"/>
              </a:rPr>
              <a:t>التدريب والخبرة والاستعداد الشخصي</a:t>
            </a:r>
          </a:p>
          <a:p>
            <a:pPr marL="457200" indent="-457200">
              <a:buFont typeface="+mj-lt"/>
              <a:buAutoNum type="arabicPeriod" startAt="2"/>
            </a:pPr>
            <a:r>
              <a:rPr lang="ar-SA" sz="2400" dirty="0" smtClean="0">
                <a:latin typeface="Arial" pitchFamily="34" charset="0"/>
                <a:cs typeface="PT Bold Heading" pitchFamily="2" charset="-78"/>
              </a:rPr>
              <a:t>خصائص فنية:</a:t>
            </a:r>
          </a:p>
          <a:p>
            <a:pPr marL="457200" indent="-457200">
              <a:buFont typeface="+mj-cs"/>
              <a:buAutoNum type="arabic2Minus"/>
            </a:pPr>
            <a:r>
              <a:rPr lang="ar-SA" sz="2400" b="1" dirty="0" smtClean="0">
                <a:latin typeface="Arial" pitchFamily="34" charset="0"/>
              </a:rPr>
              <a:t>التصميم ومراعاة توفر وسائل السلامة فيها</a:t>
            </a:r>
          </a:p>
          <a:p>
            <a:pPr marL="457200" indent="-457200">
              <a:buFont typeface="+mj-cs"/>
              <a:buAutoNum type="arabic2Minus"/>
            </a:pPr>
            <a:r>
              <a:rPr lang="ar-SA" sz="2400" b="1" dirty="0" smtClean="0">
                <a:latin typeface="Arial" pitchFamily="34" charset="0"/>
              </a:rPr>
              <a:t>الحالة التشغيلية ومدى إجراء عمليات الصيانة والمراجعة الدورية بشكل جيد وجاد.</a:t>
            </a:r>
          </a:p>
          <a:p>
            <a:pPr marL="514350" indent="-514350">
              <a:lnSpc>
                <a:spcPct val="90000"/>
              </a:lnSpc>
              <a:buFont typeface="+mj-lt"/>
              <a:buAutoNum type="arabicPeriod" startAt="3"/>
            </a:pPr>
            <a:r>
              <a:rPr lang="ar-SA" sz="2400" dirty="0" smtClean="0">
                <a:latin typeface="Arial" pitchFamily="34" charset="0"/>
                <a:cs typeface="PT Bold Heading" pitchFamily="2" charset="-78"/>
              </a:rPr>
              <a:t>خصائص تنظيمية</a:t>
            </a:r>
            <a:r>
              <a:rPr lang="ar-SA" sz="2400" b="1" dirty="0" smtClean="0">
                <a:latin typeface="Arial" pitchFamily="34" charset="0"/>
              </a:rPr>
              <a:t>:</a:t>
            </a:r>
          </a:p>
          <a:p>
            <a:pPr marL="514350" indent="-514350">
              <a:lnSpc>
                <a:spcPct val="90000"/>
              </a:lnSpc>
              <a:buFont typeface="+mj-cs"/>
              <a:buAutoNum type="arabic2Minus"/>
            </a:pPr>
            <a:r>
              <a:rPr lang="ar-SA" sz="2400" b="1" dirty="0" smtClean="0">
                <a:latin typeface="Arial" pitchFamily="34" charset="0"/>
              </a:rPr>
              <a:t>إجراءات التخطيط</a:t>
            </a:r>
          </a:p>
          <a:p>
            <a:pPr marL="514350" indent="-514350">
              <a:lnSpc>
                <a:spcPct val="90000"/>
              </a:lnSpc>
              <a:buFont typeface="+mj-cs"/>
              <a:buAutoNum type="arabic2Minus"/>
            </a:pPr>
            <a:r>
              <a:rPr lang="ar-SA" sz="2400" b="1" dirty="0" smtClean="0">
                <a:latin typeface="Arial" pitchFamily="34" charset="0"/>
              </a:rPr>
              <a:t>إجراءات المتابعة والمراقبة</a:t>
            </a:r>
            <a:endParaRPr lang="en-US" sz="2400" b="1" dirty="0" smtClean="0">
              <a:latin typeface="Arial" pitchFamily="34" charset="0"/>
            </a:endParaRPr>
          </a:p>
          <a:p>
            <a:pPr marL="457200" indent="-457200">
              <a:buFont typeface="+mj-cs"/>
              <a:buAutoNum type="arabic2Minus"/>
            </a:pPr>
            <a:endParaRPr lang="ar-SA" sz="2400" b="1" dirty="0"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additive="base">
                                        <p:cTn id="7" dur="500" fill="hold"/>
                                        <p:tgtEl>
                                          <p:spTgt spid="1126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additive="base">
                                        <p:cTn id="3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additive="base">
                                        <p:cTn id="37"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5" end="5"/>
                                            </p:txEl>
                                          </p:spTgt>
                                        </p:tgtEl>
                                        <p:attrNameLst>
                                          <p:attrName>style.visibility</p:attrName>
                                        </p:attrNameLst>
                                      </p:cBhvr>
                                      <p:to>
                                        <p:strVal val="visible"/>
                                      </p:to>
                                    </p:set>
                                    <p:anim calcmode="lin" valueType="num">
                                      <p:cBhvr additive="base">
                                        <p:cTn id="43"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267">
                                            <p:txEl>
                                              <p:pRg st="6" end="6"/>
                                            </p:txEl>
                                          </p:spTgt>
                                        </p:tgtEl>
                                        <p:attrNameLst>
                                          <p:attrName>style.visibility</p:attrName>
                                        </p:attrNameLst>
                                      </p:cBhvr>
                                      <p:to>
                                        <p:strVal val="visible"/>
                                      </p:to>
                                    </p:set>
                                    <p:anim calcmode="lin" valueType="num">
                                      <p:cBhvr additive="base">
                                        <p:cTn id="49"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267">
                                            <p:txEl>
                                              <p:pRg st="7" end="7"/>
                                            </p:txEl>
                                          </p:spTgt>
                                        </p:tgtEl>
                                        <p:attrNameLst>
                                          <p:attrName>style.visibility</p:attrName>
                                        </p:attrNameLst>
                                      </p:cBhvr>
                                      <p:to>
                                        <p:strVal val="visible"/>
                                      </p:to>
                                    </p:set>
                                    <p:anim calcmode="lin" valueType="num">
                                      <p:cBhvr additive="base">
                                        <p:cTn id="55"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267">
                                            <p:txEl>
                                              <p:pRg st="8" end="8"/>
                                            </p:txEl>
                                          </p:spTgt>
                                        </p:tgtEl>
                                        <p:attrNameLst>
                                          <p:attrName>style.visibility</p:attrName>
                                        </p:attrNameLst>
                                      </p:cBhvr>
                                      <p:to>
                                        <p:strVal val="visible"/>
                                      </p:to>
                                    </p:set>
                                    <p:anim calcmode="lin" valueType="num">
                                      <p:cBhvr additive="base">
                                        <p:cTn id="61" dur="5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267">
                                            <p:txEl>
                                              <p:pRg st="9" end="9"/>
                                            </p:txEl>
                                          </p:spTgt>
                                        </p:tgtEl>
                                        <p:attrNameLst>
                                          <p:attrName>style.visibility</p:attrName>
                                        </p:attrNameLst>
                                      </p:cBhvr>
                                      <p:to>
                                        <p:strVal val="visible"/>
                                      </p:to>
                                    </p:set>
                                    <p:anim calcmode="lin" valueType="num">
                                      <p:cBhvr additive="base">
                                        <p:cTn id="67" dur="5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2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267">
                                            <p:txEl>
                                              <p:pRg st="10" end="10"/>
                                            </p:txEl>
                                          </p:spTgt>
                                        </p:tgtEl>
                                        <p:attrNameLst>
                                          <p:attrName>style.visibility</p:attrName>
                                        </p:attrNameLst>
                                      </p:cBhvr>
                                      <p:to>
                                        <p:strVal val="visible"/>
                                      </p:to>
                                    </p:set>
                                    <p:anim calcmode="lin" valueType="num">
                                      <p:cBhvr additive="base">
                                        <p:cTn id="73" dur="500" fill="hold"/>
                                        <p:tgtEl>
                                          <p:spTgt spid="11267">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2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228600"/>
            <a:ext cx="8534400" cy="1295400"/>
          </a:xfrm>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724400" y="1600200"/>
            <a:ext cx="4191000" cy="3429000"/>
          </a:xfrm>
        </p:spPr>
        <p:style>
          <a:lnRef idx="1">
            <a:schemeClr val="accent1"/>
          </a:lnRef>
          <a:fillRef idx="2">
            <a:schemeClr val="accent1"/>
          </a:fillRef>
          <a:effectRef idx="1">
            <a:schemeClr val="accent1"/>
          </a:effectRef>
          <a:fontRef idx="minor">
            <a:schemeClr val="dk1"/>
          </a:fontRef>
        </p:style>
        <p:txBody>
          <a:bodyPr/>
          <a:lstStyle/>
          <a:p>
            <a:pPr algn="just">
              <a:buNone/>
            </a:pPr>
            <a:r>
              <a:rPr lang="ar-SA" b="1" dirty="0" smtClean="0">
                <a:cs typeface="PT Bold Heading" pitchFamily="2" charset="-78"/>
              </a:rPr>
              <a:t>المنشار</a:t>
            </a:r>
            <a:r>
              <a:rPr lang="ar-SA" b="1" dirty="0" smtClean="0"/>
              <a:t>: هو وسيلة تستخدم للقطع وتوجد أنواعاً مختلفة الأحجام والأشكال.</a:t>
            </a:r>
          </a:p>
          <a:p>
            <a:pPr algn="just">
              <a:buNone/>
            </a:pPr>
            <a:r>
              <a:rPr lang="ar-SA" b="1" dirty="0" smtClean="0"/>
              <a:t>تكمن خطورته في عدم استخدام الفني للطريقة الصحيحة عند أجراء عملية النشر.</a:t>
            </a:r>
          </a:p>
          <a:p>
            <a:pPr algn="just">
              <a:buNone/>
            </a:pPr>
            <a:r>
              <a:rPr lang="ar-SA" b="1" dirty="0" smtClean="0"/>
              <a:t>سيؤدي ذلك </a:t>
            </a:r>
            <a:r>
              <a:rPr lang="ar-SA" b="1" dirty="0" err="1" smtClean="0"/>
              <a:t>الى</a:t>
            </a:r>
            <a:r>
              <a:rPr lang="ar-SA" b="1" dirty="0" smtClean="0"/>
              <a:t> الإضرار للفني وبالقطع المراد نشرها.</a:t>
            </a:r>
            <a:endParaRPr lang="ar-SA" b="1" dirty="0"/>
          </a:p>
        </p:txBody>
      </p:sp>
      <p:pic>
        <p:nvPicPr>
          <p:cNvPr id="86018" name="Picture 2" descr="C:\Users\user\Pictures\Clip_82.bmp"/>
          <p:cNvPicPr>
            <a:picLocks noChangeAspect="1" noChangeArrowheads="1"/>
          </p:cNvPicPr>
          <p:nvPr/>
        </p:nvPicPr>
        <p:blipFill>
          <a:blip r:embed="rId2"/>
          <a:srcRect/>
          <a:stretch>
            <a:fillRect/>
          </a:stretch>
        </p:blipFill>
        <p:spPr bwMode="auto">
          <a:xfrm>
            <a:off x="0" y="1600200"/>
            <a:ext cx="4655227" cy="3124200"/>
          </a:xfrm>
          <a:prstGeom prst="rect">
            <a:avLst/>
          </a:prstGeom>
          <a:noFill/>
        </p:spPr>
      </p:pic>
      <p:pic>
        <p:nvPicPr>
          <p:cNvPr id="86019" name="Picture 1029" descr="Copy of JF1-14hacksawing"/>
          <p:cNvPicPr>
            <a:picLocks noChangeAspect="1" noChangeArrowheads="1"/>
          </p:cNvPicPr>
          <p:nvPr/>
        </p:nvPicPr>
        <p:blipFill>
          <a:blip r:embed="rId3" cstate="print"/>
          <a:srcRect/>
          <a:stretch>
            <a:fillRect/>
          </a:stretch>
        </p:blipFill>
        <p:spPr bwMode="auto">
          <a:xfrm>
            <a:off x="0" y="1600200"/>
            <a:ext cx="4572719"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6018"/>
                                        </p:tgtEl>
                                        <p:attrNameLst>
                                          <p:attrName>style.visibility</p:attrName>
                                        </p:attrNameLst>
                                      </p:cBhvr>
                                      <p:to>
                                        <p:strVal val="visible"/>
                                      </p:to>
                                    </p:set>
                                    <p:anim calcmode="lin" valueType="num">
                                      <p:cBhvr additive="base">
                                        <p:cTn id="37" dur="500" fill="hold"/>
                                        <p:tgtEl>
                                          <p:spTgt spid="86018"/>
                                        </p:tgtEl>
                                        <p:attrNameLst>
                                          <p:attrName>ppt_x</p:attrName>
                                        </p:attrNameLst>
                                      </p:cBhvr>
                                      <p:tavLst>
                                        <p:tav tm="0">
                                          <p:val>
                                            <p:strVal val="#ppt_x"/>
                                          </p:val>
                                        </p:tav>
                                        <p:tav tm="100000">
                                          <p:val>
                                            <p:strVal val="#ppt_x"/>
                                          </p:val>
                                        </p:tav>
                                      </p:tavLst>
                                    </p:anim>
                                    <p:anim calcmode="lin" valueType="num">
                                      <p:cBhvr additive="base">
                                        <p:cTn id="3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6019"/>
                                        </p:tgtEl>
                                        <p:attrNameLst>
                                          <p:attrName>style.visibility</p:attrName>
                                        </p:attrNameLst>
                                      </p:cBhvr>
                                      <p:to>
                                        <p:strVal val="visible"/>
                                      </p:to>
                                    </p:set>
                                    <p:anim calcmode="lin" valueType="num">
                                      <p:cBhvr additive="base">
                                        <p:cTn id="43" dur="500" fill="hold"/>
                                        <p:tgtEl>
                                          <p:spTgt spid="86019"/>
                                        </p:tgtEl>
                                        <p:attrNameLst>
                                          <p:attrName>ppt_x</p:attrName>
                                        </p:attrNameLst>
                                      </p:cBhvr>
                                      <p:tavLst>
                                        <p:tav tm="0">
                                          <p:val>
                                            <p:strVal val="#ppt_x"/>
                                          </p:val>
                                        </p:tav>
                                        <p:tav tm="100000">
                                          <p:val>
                                            <p:strVal val="#ppt_x"/>
                                          </p:val>
                                        </p:tav>
                                      </p:tavLst>
                                    </p:anim>
                                    <p:anim calcmode="lin" valueType="num">
                                      <p:cBhvr additive="base">
                                        <p:cTn id="44" dur="500" fill="hold"/>
                                        <p:tgtEl>
                                          <p:spTgt spid="86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p:style>
          <a:lnRef idx="3">
            <a:schemeClr val="lt1"/>
          </a:lnRef>
          <a:fillRef idx="1">
            <a:schemeClr val="accent2"/>
          </a:fillRef>
          <a:effectRef idx="1">
            <a:schemeClr val="accent2"/>
          </a:effectRef>
          <a:fontRef idx="minor">
            <a:schemeClr val="lt1"/>
          </a:fontRef>
        </p:style>
        <p:txBody>
          <a:bodyPr/>
          <a:lstStyle/>
          <a:p>
            <a:pPr>
              <a:buNone/>
            </a:pPr>
            <a:r>
              <a:rPr lang="ar-SA" dirty="0" smtClean="0"/>
              <a:t>مصباح الإضاءة:</a:t>
            </a:r>
          </a:p>
          <a:p>
            <a:pPr>
              <a:buNone/>
            </a:pPr>
            <a:r>
              <a:rPr lang="ar-SA" dirty="0" smtClean="0"/>
              <a:t>ويستخدم في الأماكن التي لا تتوفر فيها الإضاءة الكافية.</a:t>
            </a:r>
          </a:p>
          <a:p>
            <a:pPr>
              <a:buNone/>
            </a:pPr>
            <a:r>
              <a:rPr lang="ar-SA" dirty="0" smtClean="0"/>
              <a:t>يجب أن يكون معزولاً بحيث لا يحدث تماس كهربائي.</a:t>
            </a:r>
          </a:p>
          <a:p>
            <a:pPr>
              <a:buNone/>
            </a:pPr>
            <a:r>
              <a:rPr lang="ar-SA" dirty="0" smtClean="0"/>
              <a:t>يلزم اختيار الجهد المناسب له.</a:t>
            </a:r>
            <a:endParaRPr lang="ar-SA" dirty="0"/>
          </a:p>
        </p:txBody>
      </p:sp>
      <p:pic>
        <p:nvPicPr>
          <p:cNvPr id="87042" name="Picture 2" descr="C:\Users\user\Pictures\Clip_83.bmp"/>
          <p:cNvPicPr>
            <a:picLocks noChangeAspect="1" noChangeArrowheads="1"/>
          </p:cNvPicPr>
          <p:nvPr/>
        </p:nvPicPr>
        <p:blipFill>
          <a:blip r:embed="rId2"/>
          <a:srcRect/>
          <a:stretch>
            <a:fillRect/>
          </a:stretch>
        </p:blipFill>
        <p:spPr bwMode="auto">
          <a:xfrm>
            <a:off x="228600" y="1752600"/>
            <a:ext cx="4212936"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7042"/>
                                        </p:tgtEl>
                                        <p:attrNameLst>
                                          <p:attrName>style.visibility</p:attrName>
                                        </p:attrNameLst>
                                      </p:cBhvr>
                                      <p:to>
                                        <p:strVal val="visible"/>
                                      </p:to>
                                    </p:set>
                                    <p:anim calcmode="lin" valueType="num">
                                      <p:cBhvr additive="base">
                                        <p:cTn id="42" dur="500" fill="hold"/>
                                        <p:tgtEl>
                                          <p:spTgt spid="87042"/>
                                        </p:tgtEl>
                                        <p:attrNameLst>
                                          <p:attrName>ppt_x</p:attrName>
                                        </p:attrNameLst>
                                      </p:cBhvr>
                                      <p:tavLst>
                                        <p:tav tm="0">
                                          <p:val>
                                            <p:strVal val="#ppt_x"/>
                                          </p:val>
                                        </p:tav>
                                        <p:tav tm="100000">
                                          <p:val>
                                            <p:strVal val="#ppt_x"/>
                                          </p:val>
                                        </p:tav>
                                      </p:tavLst>
                                    </p:anim>
                                    <p:anim calcmode="lin" valueType="num">
                                      <p:cBhvr additive="base">
                                        <p:cTn id="43" dur="500" fill="hold"/>
                                        <p:tgtEl>
                                          <p:spTgt spid="87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14400"/>
          </a:xfrm>
          <a:solidFill>
            <a:srgbClr val="FFFF66"/>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66CC"/>
                </a:solidFill>
                <a:effectLst>
                  <a:outerShdw blurRad="50800" dist="39000" dir="5460000" algn="tl">
                    <a:srgbClr val="000000">
                      <a:alpha val="38000"/>
                    </a:srgbClr>
                  </a:outerShdw>
                </a:effectLst>
              </a:rPr>
              <a:t>تلوث البيئة الصناعية</a:t>
            </a:r>
            <a:endParaRPr lang="ar-SA" b="1" dirty="0">
              <a:ln w="11430"/>
              <a:solidFill>
                <a:srgbClr val="0066CC"/>
              </a:solidFill>
              <a:effectLst>
                <a:outerShdw blurRad="50800" dist="39000" dir="5460000" algn="tl">
                  <a:srgbClr val="000000">
                    <a:alpha val="38000"/>
                  </a:srgbClr>
                </a:outerShdw>
              </a:effectLst>
            </a:endParaRPr>
          </a:p>
        </p:txBody>
      </p:sp>
      <p:sp>
        <p:nvSpPr>
          <p:cNvPr id="4" name="Text Placeholder 3"/>
          <p:cNvSpPr>
            <a:spLocks noGrp="1"/>
          </p:cNvSpPr>
          <p:nvPr>
            <p:ph type="body" sz="half" idx="2"/>
          </p:nvPr>
        </p:nvSpPr>
        <p:spPr>
          <a:xfrm>
            <a:off x="381000" y="1447800"/>
            <a:ext cx="8458200" cy="3581400"/>
          </a:xfrm>
          <a:solidFill>
            <a:srgbClr val="92D050"/>
          </a:solidFill>
        </p:spPr>
        <p:txBody>
          <a:bodyPr>
            <a:normAutofit/>
          </a:bodyPr>
          <a:lstStyle/>
          <a:p>
            <a:pPr>
              <a:buNone/>
            </a:pPr>
            <a:r>
              <a:rPr lang="ar-SA" dirty="0" smtClean="0">
                <a:cs typeface="PT Bold Heading" pitchFamily="2" charset="-78"/>
              </a:rPr>
              <a:t>تلوث الهواء في الصناعة</a:t>
            </a:r>
            <a:r>
              <a:rPr lang="ar-SA" dirty="0" smtClean="0"/>
              <a:t>:</a:t>
            </a:r>
          </a:p>
          <a:p>
            <a:pPr>
              <a:buNone/>
            </a:pPr>
            <a:r>
              <a:rPr lang="ar-SA" b="1" dirty="0" smtClean="0"/>
              <a:t>يأخذ تلوث الهواء نتيجة الصناعة أحدى الصور التالية:</a:t>
            </a:r>
          </a:p>
          <a:p>
            <a:pPr>
              <a:buClr>
                <a:schemeClr val="tx1"/>
              </a:buClr>
              <a:buFont typeface="Wingdings" pitchFamily="2" charset="2"/>
              <a:buChar char="v"/>
            </a:pPr>
            <a:r>
              <a:rPr lang="ar-SA" b="1" dirty="0" smtClean="0"/>
              <a:t>انبعاث الملوثات أثناء العمليات الصناعية وانتشارها داخل مكان العمل.</a:t>
            </a:r>
          </a:p>
          <a:p>
            <a:pPr>
              <a:buClr>
                <a:schemeClr val="tx1"/>
              </a:buClr>
              <a:buFont typeface="Wingdings" pitchFamily="2" charset="2"/>
              <a:buChar char="v"/>
            </a:pPr>
            <a:r>
              <a:rPr lang="ar-SA" b="1" dirty="0" smtClean="0"/>
              <a:t>انبعاث الملوثات أثناء العمليات الصناعية وخروجها مباشرة عن طريق المداخن وممرات التهوية إلى خارج مكان العمل.</a:t>
            </a:r>
          </a:p>
          <a:p>
            <a:pPr>
              <a:buClr>
                <a:schemeClr val="tx1"/>
              </a:buClr>
              <a:buFont typeface="Wingdings" pitchFamily="2" charset="2"/>
              <a:buChar char="v"/>
            </a:pPr>
            <a:r>
              <a:rPr lang="ar-SA" b="1" dirty="0" smtClean="0"/>
              <a:t>انبعاث الملوثات داخل مكان العمل وخارجه بواسطة المداخن فيكون الخطر أهم وأكثر انتشاراً.</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914400"/>
          </a:xfrm>
          <a:solidFill>
            <a:srgbClr val="FFFF00"/>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70C0"/>
                </a:solidFill>
                <a:effectLst>
                  <a:outerShdw blurRad="50800" dist="39000" dir="5460000" algn="tl">
                    <a:srgbClr val="000000">
                      <a:alpha val="38000"/>
                    </a:srgbClr>
                  </a:outerShdw>
                </a:effectLst>
                <a:cs typeface="PT Bold Heading" pitchFamily="2" charset="-78"/>
              </a:rPr>
              <a:t>صور الملوثات في الجو</a:t>
            </a:r>
            <a:endParaRPr lang="ar-SA" b="1" dirty="0">
              <a:ln w="11430"/>
              <a:solidFill>
                <a:srgbClr val="0070C0"/>
              </a:solidFill>
              <a:effectLst>
                <a:outerShdw blurRad="50800" dist="39000" dir="5460000" algn="tl">
                  <a:srgbClr val="000000">
                    <a:alpha val="38000"/>
                  </a:srgbClr>
                </a:outerShdw>
              </a:effectLst>
              <a:cs typeface="PT Bold Heading" pitchFamily="2" charset="-78"/>
            </a:endParaRPr>
          </a:p>
        </p:txBody>
      </p:sp>
      <p:graphicFrame>
        <p:nvGraphicFramePr>
          <p:cNvPr id="5" name="Diagram 4"/>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A27EF855-355C-494B-982B-B43039F3F986}"/>
                                            </p:graphicEl>
                                          </p:spTgt>
                                        </p:tgtEl>
                                        <p:attrNameLst>
                                          <p:attrName>style.visibility</p:attrName>
                                        </p:attrNameLst>
                                      </p:cBhvr>
                                      <p:to>
                                        <p:strVal val="visible"/>
                                      </p:to>
                                    </p:set>
                                    <p:anim calcmode="lin" valueType="num">
                                      <p:cBhvr additive="base">
                                        <p:cTn id="7" dur="500" fill="hold"/>
                                        <p:tgtEl>
                                          <p:spTgt spid="5">
                                            <p:graphicEl>
                                              <a:dgm id="{A27EF855-355C-494B-982B-B43039F3F98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A27EF855-355C-494B-982B-B43039F3F986}"/>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03255FEF-1FB9-4C34-8E33-BC094C57D708}"/>
                                            </p:graphicEl>
                                          </p:spTgt>
                                        </p:tgtEl>
                                        <p:attrNameLst>
                                          <p:attrName>style.visibility</p:attrName>
                                        </p:attrNameLst>
                                      </p:cBhvr>
                                      <p:to>
                                        <p:strVal val="visible"/>
                                      </p:to>
                                    </p:set>
                                    <p:anim calcmode="lin" valueType="num">
                                      <p:cBhvr additive="base">
                                        <p:cTn id="11" dur="500" fill="hold"/>
                                        <p:tgtEl>
                                          <p:spTgt spid="5">
                                            <p:graphicEl>
                                              <a:dgm id="{03255FEF-1FB9-4C34-8E33-BC094C57D708}"/>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03255FEF-1FB9-4C34-8E33-BC094C57D708}"/>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885CD01C-6CBC-438A-804F-CCD6A6DDA3FC}"/>
                                            </p:graphicEl>
                                          </p:spTgt>
                                        </p:tgtEl>
                                        <p:attrNameLst>
                                          <p:attrName>style.visibility</p:attrName>
                                        </p:attrNameLst>
                                      </p:cBhvr>
                                      <p:to>
                                        <p:strVal val="visible"/>
                                      </p:to>
                                    </p:set>
                                    <p:anim calcmode="lin" valueType="num">
                                      <p:cBhvr additive="base">
                                        <p:cTn id="17" dur="500" fill="hold"/>
                                        <p:tgtEl>
                                          <p:spTgt spid="5">
                                            <p:graphicEl>
                                              <a:dgm id="{885CD01C-6CBC-438A-804F-CCD6A6DDA3FC}"/>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885CD01C-6CBC-438A-804F-CCD6A6DDA3FC}"/>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0361D676-434A-4156-96ED-78D444BC5FC0}"/>
                                            </p:graphicEl>
                                          </p:spTgt>
                                        </p:tgtEl>
                                        <p:attrNameLst>
                                          <p:attrName>style.visibility</p:attrName>
                                        </p:attrNameLst>
                                      </p:cBhvr>
                                      <p:to>
                                        <p:strVal val="visible"/>
                                      </p:to>
                                    </p:set>
                                    <p:anim calcmode="lin" valueType="num">
                                      <p:cBhvr additive="base">
                                        <p:cTn id="21" dur="500" fill="hold"/>
                                        <p:tgtEl>
                                          <p:spTgt spid="5">
                                            <p:graphicEl>
                                              <a:dgm id="{0361D676-434A-4156-96ED-78D444BC5FC0}"/>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0361D676-434A-4156-96ED-78D444BC5FC0}"/>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graphicEl>
                                              <a:dgm id="{9A95A518-8006-4E2E-9D43-1C91701B3FFF}"/>
                                            </p:graphicEl>
                                          </p:spTgt>
                                        </p:tgtEl>
                                        <p:attrNameLst>
                                          <p:attrName>style.visibility</p:attrName>
                                        </p:attrNameLst>
                                      </p:cBhvr>
                                      <p:to>
                                        <p:strVal val="visible"/>
                                      </p:to>
                                    </p:set>
                                    <p:anim calcmode="lin" valueType="num">
                                      <p:cBhvr additive="base">
                                        <p:cTn id="25" dur="500" fill="hold"/>
                                        <p:tgtEl>
                                          <p:spTgt spid="5">
                                            <p:graphicEl>
                                              <a:dgm id="{9A95A518-8006-4E2E-9D43-1C91701B3FF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9A95A518-8006-4E2E-9D43-1C91701B3FFF}"/>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09D89CB0-5E12-44D5-B2BE-4231760C4D60}"/>
                                            </p:graphicEl>
                                          </p:spTgt>
                                        </p:tgtEl>
                                        <p:attrNameLst>
                                          <p:attrName>style.visibility</p:attrName>
                                        </p:attrNameLst>
                                      </p:cBhvr>
                                      <p:to>
                                        <p:strVal val="visible"/>
                                      </p:to>
                                    </p:set>
                                    <p:anim calcmode="lin" valueType="num">
                                      <p:cBhvr additive="base">
                                        <p:cTn id="31" dur="500" fill="hold"/>
                                        <p:tgtEl>
                                          <p:spTgt spid="5">
                                            <p:graphicEl>
                                              <a:dgm id="{09D89CB0-5E12-44D5-B2BE-4231760C4D6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09D89CB0-5E12-44D5-B2BE-4231760C4D60}"/>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graphicEl>
                                              <a:dgm id="{DD54FC3D-EE14-4EE5-89E5-B01AB848618E}"/>
                                            </p:graphicEl>
                                          </p:spTgt>
                                        </p:tgtEl>
                                        <p:attrNameLst>
                                          <p:attrName>style.visibility</p:attrName>
                                        </p:attrNameLst>
                                      </p:cBhvr>
                                      <p:to>
                                        <p:strVal val="visible"/>
                                      </p:to>
                                    </p:set>
                                    <p:anim calcmode="lin" valueType="num">
                                      <p:cBhvr additive="base">
                                        <p:cTn id="35" dur="500" fill="hold"/>
                                        <p:tgtEl>
                                          <p:spTgt spid="5">
                                            <p:graphicEl>
                                              <a:dgm id="{DD54FC3D-EE14-4EE5-89E5-B01AB848618E}"/>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DD54FC3D-EE14-4EE5-89E5-B01AB848618E}"/>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graphicEl>
                                              <a:dgm id="{8048E4E1-6868-4064-99C8-9D46320510B5}"/>
                                            </p:graphicEl>
                                          </p:spTgt>
                                        </p:tgtEl>
                                        <p:attrNameLst>
                                          <p:attrName>style.visibility</p:attrName>
                                        </p:attrNameLst>
                                      </p:cBhvr>
                                      <p:to>
                                        <p:strVal val="visible"/>
                                      </p:to>
                                    </p:set>
                                    <p:anim calcmode="lin" valueType="num">
                                      <p:cBhvr additive="base">
                                        <p:cTn id="39" dur="500" fill="hold"/>
                                        <p:tgtEl>
                                          <p:spTgt spid="5">
                                            <p:graphicEl>
                                              <a:dgm id="{8048E4E1-6868-4064-99C8-9D46320510B5}"/>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8048E4E1-6868-4064-99C8-9D46320510B5}"/>
                                            </p:graphic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graphicEl>
                                              <a:dgm id="{99025927-65D5-4C8B-9616-A2FB8A1AFA13}"/>
                                            </p:graphicEl>
                                          </p:spTgt>
                                        </p:tgtEl>
                                        <p:attrNameLst>
                                          <p:attrName>style.visibility</p:attrName>
                                        </p:attrNameLst>
                                      </p:cBhvr>
                                      <p:to>
                                        <p:strVal val="visible"/>
                                      </p:to>
                                    </p:set>
                                    <p:anim calcmode="lin" valueType="num">
                                      <p:cBhvr additive="base">
                                        <p:cTn id="45" dur="500" fill="hold"/>
                                        <p:tgtEl>
                                          <p:spTgt spid="5">
                                            <p:graphicEl>
                                              <a:dgm id="{99025927-65D5-4C8B-9616-A2FB8A1AFA13}"/>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graphicEl>
                                              <a:dgm id="{99025927-65D5-4C8B-9616-A2FB8A1AFA13}"/>
                                            </p:graphic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graphicEl>
                                              <a:dgm id="{2E240EB0-AD86-4677-8C58-2B3DF345D208}"/>
                                            </p:graphicEl>
                                          </p:spTgt>
                                        </p:tgtEl>
                                        <p:attrNameLst>
                                          <p:attrName>style.visibility</p:attrName>
                                        </p:attrNameLst>
                                      </p:cBhvr>
                                      <p:to>
                                        <p:strVal val="visible"/>
                                      </p:to>
                                    </p:set>
                                    <p:anim calcmode="lin" valueType="num">
                                      <p:cBhvr additive="base">
                                        <p:cTn id="49" dur="500" fill="hold"/>
                                        <p:tgtEl>
                                          <p:spTgt spid="5">
                                            <p:graphicEl>
                                              <a:dgm id="{2E240EB0-AD86-4677-8C58-2B3DF345D208}"/>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graphicEl>
                                              <a:dgm id="{2E240EB0-AD86-4677-8C58-2B3DF345D208}"/>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graphicEl>
                                              <a:dgm id="{87A3F016-C906-480A-9DD8-F77FA8FD0946}"/>
                                            </p:graphicEl>
                                          </p:spTgt>
                                        </p:tgtEl>
                                        <p:attrNameLst>
                                          <p:attrName>style.visibility</p:attrName>
                                        </p:attrNameLst>
                                      </p:cBhvr>
                                      <p:to>
                                        <p:strVal val="visible"/>
                                      </p:to>
                                    </p:set>
                                    <p:anim calcmode="lin" valueType="num">
                                      <p:cBhvr additive="base">
                                        <p:cTn id="53" dur="500" fill="hold"/>
                                        <p:tgtEl>
                                          <p:spTgt spid="5">
                                            <p:graphicEl>
                                              <a:dgm id="{87A3F016-C906-480A-9DD8-F77FA8FD0946}"/>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graphicEl>
                                              <a:dgm id="{87A3F016-C906-480A-9DD8-F77FA8FD0946}"/>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graphicEl>
                                              <a:dgm id="{46B63C03-83FD-4FD4-BDA9-497D21843883}"/>
                                            </p:graphicEl>
                                          </p:spTgt>
                                        </p:tgtEl>
                                        <p:attrNameLst>
                                          <p:attrName>style.visibility</p:attrName>
                                        </p:attrNameLst>
                                      </p:cBhvr>
                                      <p:to>
                                        <p:strVal val="visible"/>
                                      </p:to>
                                    </p:set>
                                    <p:anim calcmode="lin" valueType="num">
                                      <p:cBhvr additive="base">
                                        <p:cTn id="59" dur="500" fill="hold"/>
                                        <p:tgtEl>
                                          <p:spTgt spid="5">
                                            <p:graphicEl>
                                              <a:dgm id="{46B63C03-83FD-4FD4-BDA9-497D21843883}"/>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graphicEl>
                                              <a:dgm id="{46B63C03-83FD-4FD4-BDA9-497D21843883}"/>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
                                            <p:graphicEl>
                                              <a:dgm id="{FC82EA3F-2208-47E1-AF90-9BA1496480A4}"/>
                                            </p:graphicEl>
                                          </p:spTgt>
                                        </p:tgtEl>
                                        <p:attrNameLst>
                                          <p:attrName>style.visibility</p:attrName>
                                        </p:attrNameLst>
                                      </p:cBhvr>
                                      <p:to>
                                        <p:strVal val="visible"/>
                                      </p:to>
                                    </p:set>
                                    <p:anim calcmode="lin" valueType="num">
                                      <p:cBhvr additive="base">
                                        <p:cTn id="63" dur="500" fill="hold"/>
                                        <p:tgtEl>
                                          <p:spTgt spid="5">
                                            <p:graphicEl>
                                              <a:dgm id="{FC82EA3F-2208-47E1-AF90-9BA1496480A4}"/>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graphicEl>
                                              <a:dgm id="{FC82EA3F-2208-47E1-AF90-9BA1496480A4}"/>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
                                            <p:graphicEl>
                                              <a:dgm id="{050FCD82-2358-4843-B764-596CA075638D}"/>
                                            </p:graphicEl>
                                          </p:spTgt>
                                        </p:tgtEl>
                                        <p:attrNameLst>
                                          <p:attrName>style.visibility</p:attrName>
                                        </p:attrNameLst>
                                      </p:cBhvr>
                                      <p:to>
                                        <p:strVal val="visible"/>
                                      </p:to>
                                    </p:set>
                                    <p:anim calcmode="lin" valueType="num">
                                      <p:cBhvr additive="base">
                                        <p:cTn id="67" dur="500" fill="hold"/>
                                        <p:tgtEl>
                                          <p:spTgt spid="5">
                                            <p:graphicEl>
                                              <a:dgm id="{050FCD82-2358-4843-B764-596CA075638D}"/>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graphicEl>
                                              <a:dgm id="{050FCD82-2358-4843-B764-596CA075638D}"/>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graphicEl>
                                              <a:dgm id="{6067D080-DAF6-4979-B8CD-AC00B33E8420}"/>
                                            </p:graphicEl>
                                          </p:spTgt>
                                        </p:tgtEl>
                                        <p:attrNameLst>
                                          <p:attrName>style.visibility</p:attrName>
                                        </p:attrNameLst>
                                      </p:cBhvr>
                                      <p:to>
                                        <p:strVal val="visible"/>
                                      </p:to>
                                    </p:set>
                                    <p:anim calcmode="lin" valueType="num">
                                      <p:cBhvr additive="base">
                                        <p:cTn id="73" dur="500" fill="hold"/>
                                        <p:tgtEl>
                                          <p:spTgt spid="5">
                                            <p:graphicEl>
                                              <a:dgm id="{6067D080-DAF6-4979-B8CD-AC00B33E8420}"/>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graphicEl>
                                              <a:dgm id="{6067D080-DAF6-4979-B8CD-AC00B33E8420}"/>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
                                            <p:graphicEl>
                                              <a:dgm id="{44F736F2-E8DE-47E5-9ED2-FB7C0D184207}"/>
                                            </p:graphicEl>
                                          </p:spTgt>
                                        </p:tgtEl>
                                        <p:attrNameLst>
                                          <p:attrName>style.visibility</p:attrName>
                                        </p:attrNameLst>
                                      </p:cBhvr>
                                      <p:to>
                                        <p:strVal val="visible"/>
                                      </p:to>
                                    </p:set>
                                    <p:anim calcmode="lin" valueType="num">
                                      <p:cBhvr additive="base">
                                        <p:cTn id="77" dur="500" fill="hold"/>
                                        <p:tgtEl>
                                          <p:spTgt spid="5">
                                            <p:graphicEl>
                                              <a:dgm id="{44F736F2-E8DE-47E5-9ED2-FB7C0D184207}"/>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graphicEl>
                                              <a:dgm id="{44F736F2-E8DE-47E5-9ED2-FB7C0D184207}"/>
                                            </p:graphic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
                                            <p:graphicEl>
                                              <a:dgm id="{F8047E15-9BAF-497F-A85A-5FC380F4C6EF}"/>
                                            </p:graphicEl>
                                          </p:spTgt>
                                        </p:tgtEl>
                                        <p:attrNameLst>
                                          <p:attrName>style.visibility</p:attrName>
                                        </p:attrNameLst>
                                      </p:cBhvr>
                                      <p:to>
                                        <p:strVal val="visible"/>
                                      </p:to>
                                    </p:set>
                                    <p:anim calcmode="lin" valueType="num">
                                      <p:cBhvr additive="base">
                                        <p:cTn id="81" dur="500" fill="hold"/>
                                        <p:tgtEl>
                                          <p:spTgt spid="5">
                                            <p:graphicEl>
                                              <a:dgm id="{F8047E15-9BAF-497F-A85A-5FC380F4C6EF}"/>
                                            </p:graphic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graphicEl>
                                              <a:dgm id="{F8047E15-9BAF-497F-A85A-5FC380F4C6E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1066800"/>
          </a:xfrm>
          <a:solidFill>
            <a:srgbClr val="FFFF00"/>
          </a:solidFill>
        </p:spPr>
        <p:txBody>
          <a:bodyPr/>
          <a:lstStyle/>
          <a:p>
            <a:pPr algn="ctr"/>
            <a:r>
              <a:rPr lang="ar-SA" b="1" dirty="0" smtClean="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cs typeface="PT Bold Heading" pitchFamily="2" charset="-78"/>
              </a:rPr>
              <a:t>الملوثات نتيجة العمليات الصناعية</a:t>
            </a:r>
            <a:endParaRPr lang="ar-SA"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endParaRPr>
          </a:p>
        </p:txBody>
      </p:sp>
      <p:sp>
        <p:nvSpPr>
          <p:cNvPr id="4" name="Text Placeholder 3"/>
          <p:cNvSpPr>
            <a:spLocks noGrp="1"/>
          </p:cNvSpPr>
          <p:nvPr>
            <p:ph type="body" sz="half" idx="2"/>
          </p:nvPr>
        </p:nvSpPr>
        <p:spPr>
          <a:xfrm>
            <a:off x="4343400" y="1600200"/>
            <a:ext cx="4495800" cy="3429000"/>
          </a:xfrm>
          <a:solidFill>
            <a:srgbClr val="92D050"/>
          </a:solidFill>
        </p:spPr>
        <p:txBody>
          <a:bodyPr/>
          <a:lstStyle/>
          <a:p>
            <a:pPr algn="just">
              <a:buNone/>
            </a:pPr>
            <a:r>
              <a:rPr lang="ar-SA" dirty="0" smtClean="0"/>
              <a:t>ينتج عن أساليب الإنتاج المختلفة أنواعاً مختلفةً من الملوثات في مادتها وخصائصها وأيضاً في صور جزيئاتها.</a:t>
            </a:r>
            <a:endParaRPr lang="ar-SA" dirty="0"/>
          </a:p>
        </p:txBody>
      </p:sp>
      <p:pic>
        <p:nvPicPr>
          <p:cNvPr id="88066" name="Picture 2" descr="C:\Users\user\Pictures\plastic photos\adwest-home-collage.jpg"/>
          <p:cNvPicPr>
            <a:picLocks noChangeAspect="1" noChangeArrowheads="1"/>
          </p:cNvPicPr>
          <p:nvPr/>
        </p:nvPicPr>
        <p:blipFill>
          <a:blip r:embed="rId2"/>
          <a:srcRect/>
          <a:stretch>
            <a:fillRect/>
          </a:stretch>
        </p:blipFill>
        <p:spPr bwMode="auto">
          <a:xfrm>
            <a:off x="228600" y="1600200"/>
            <a:ext cx="3888172" cy="354965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228600"/>
            <a:ext cx="8534400" cy="1295400"/>
          </a:xfrm>
          <a:solidFill>
            <a:srgbClr val="FFFF00"/>
          </a:solidFill>
        </p:spPr>
        <p:txBody>
          <a:bodyPr>
            <a:normAutofit fontScale="90000"/>
          </a:bodyPr>
          <a:lstStyle/>
          <a:p>
            <a:pPr algn="ctr"/>
            <a:r>
              <a:rPr lang="ar-SA" b="1" dirty="0" smtClean="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cs typeface="PT Bold Heading" pitchFamily="2" charset="-78"/>
              </a:rPr>
              <a:t>معايير قياس الملوثات نتيجة العمليات الصناعية</a:t>
            </a:r>
            <a:endParaRPr lang="ar-SA"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endParaRPr>
          </a:p>
        </p:txBody>
      </p:sp>
      <p:sp>
        <p:nvSpPr>
          <p:cNvPr id="4" name="Text Placeholder 3"/>
          <p:cNvSpPr>
            <a:spLocks noGrp="1"/>
          </p:cNvSpPr>
          <p:nvPr>
            <p:ph type="body" sz="half" idx="2"/>
          </p:nvPr>
        </p:nvSpPr>
        <p:spPr>
          <a:xfrm>
            <a:off x="4267200" y="1600200"/>
            <a:ext cx="4648200" cy="34290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514350" indent="-514350" algn="just">
              <a:buClr>
                <a:schemeClr val="tx1"/>
              </a:buClr>
              <a:buNone/>
            </a:pPr>
            <a:r>
              <a:rPr lang="ar-SA" b="1" dirty="0" smtClean="0"/>
              <a:t>لدراسة مدى تأثير الملوثات على صحة الإنسان وأثرها في ارتفاع معدل الأمراض المزمنة والعجز والوفيات، كذلك إيجاد العلاقة بين كل ملوث في الهواء والأثر الضار على الصحة وتقدير الحد المسموح لتركيز كل ملوث الذي يستطيع جسم الإنسان العادي أن يقاومه دون حدوث ضرر.</a:t>
            </a:r>
          </a:p>
          <a:p>
            <a:pPr marL="514350" indent="-514350" algn="just">
              <a:buClr>
                <a:schemeClr val="tx1"/>
              </a:buClr>
              <a:buNone/>
            </a:pPr>
            <a:r>
              <a:rPr lang="ar-SA" b="1" dirty="0" smtClean="0"/>
              <a:t>لقد تم تحديد بعض المعايير للقياس يمكن تلخيصها في التالي:</a:t>
            </a:r>
            <a:endParaRPr lang="ar-SA" b="1" dirty="0"/>
          </a:p>
        </p:txBody>
      </p:sp>
      <p:pic>
        <p:nvPicPr>
          <p:cNvPr id="6" name="Picture 9" descr="http://www.lsic.ucla.edu/classes/mimg/temp/earth.jpg"/>
          <p:cNvPicPr>
            <a:picLocks noChangeAspect="1" noChangeArrowheads="1"/>
          </p:cNvPicPr>
          <p:nvPr/>
        </p:nvPicPr>
        <p:blipFill>
          <a:blip r:embed="rId2" cstate="print"/>
          <a:srcRect/>
          <a:stretch>
            <a:fillRect/>
          </a:stretch>
        </p:blipFill>
        <p:spPr bwMode="auto">
          <a:xfrm>
            <a:off x="152400" y="1676400"/>
            <a:ext cx="3695763" cy="3581400"/>
          </a:xfrm>
          <a:prstGeom prst="rect">
            <a:avLst/>
          </a:prstGeom>
          <a:noFill/>
        </p:spPr>
      </p:pic>
      <p:pic>
        <p:nvPicPr>
          <p:cNvPr id="7" name="Picture 2" descr="C:\Guest\My Pictures\envs10.jpg"/>
          <p:cNvPicPr>
            <a:picLocks noChangeAspect="1" noChangeArrowheads="1"/>
          </p:cNvPicPr>
          <p:nvPr/>
        </p:nvPicPr>
        <p:blipFill>
          <a:blip r:embed="rId3"/>
          <a:srcRect/>
          <a:stretch>
            <a:fillRect/>
          </a:stretch>
        </p:blipFill>
        <p:spPr bwMode="auto">
          <a:xfrm>
            <a:off x="0" y="1600200"/>
            <a:ext cx="403860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down)">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295400"/>
          </a:xfrm>
          <a:solidFill>
            <a:srgbClr val="002060"/>
          </a:solidFill>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FF00"/>
                </a:solidFill>
                <a:effectLst>
                  <a:outerShdw blurRad="50800" dist="39000" dir="5460000" algn="tl">
                    <a:srgbClr val="000000">
                      <a:alpha val="38000"/>
                    </a:srgbClr>
                  </a:outerShdw>
                </a:effectLst>
                <a:cs typeface="PT Bold Dusky" pitchFamily="2" charset="-78"/>
              </a:rPr>
              <a:t>أ) قيمة حد الاحتمال </a:t>
            </a:r>
            <a:br>
              <a:rPr lang="ar-SA" b="1" dirty="0" smtClean="0">
                <a:ln w="11430"/>
                <a:solidFill>
                  <a:srgbClr val="FFFF00"/>
                </a:solidFill>
                <a:effectLst>
                  <a:outerShdw blurRad="50800" dist="39000" dir="5460000" algn="tl">
                    <a:srgbClr val="000000">
                      <a:alpha val="38000"/>
                    </a:srgbClr>
                  </a:outerShdw>
                </a:effectLst>
                <a:cs typeface="PT Bold Dusky" pitchFamily="2" charset="-78"/>
              </a:rPr>
            </a:br>
            <a:r>
              <a:rPr lang="en-US" b="1" dirty="0" smtClean="0">
                <a:ln w="11430"/>
                <a:solidFill>
                  <a:srgbClr val="FFFF00"/>
                </a:solidFill>
                <a:effectLst>
                  <a:outerShdw blurRad="50800" dist="39000" dir="5460000" algn="tl">
                    <a:srgbClr val="000000">
                      <a:alpha val="38000"/>
                    </a:srgbClr>
                  </a:outerShdw>
                </a:effectLst>
                <a:cs typeface="PT Bold Dusky" pitchFamily="2" charset="-78"/>
              </a:rPr>
              <a:t>Threshold Limit Value (TVL)</a:t>
            </a:r>
            <a:endParaRPr lang="ar-SA" b="1" dirty="0">
              <a:ln w="11430"/>
              <a:solidFill>
                <a:srgbClr val="FFFF00"/>
              </a:solidFill>
              <a:effectLst>
                <a:outerShdw blurRad="50800" dist="39000" dir="5460000" algn="tl">
                  <a:srgbClr val="000000">
                    <a:alpha val="38000"/>
                  </a:srgbClr>
                </a:outerShdw>
              </a:effectLst>
              <a:cs typeface="PT Bold Dusky" pitchFamily="2" charset="-78"/>
            </a:endParaRPr>
          </a:p>
        </p:txBody>
      </p:sp>
      <p:sp>
        <p:nvSpPr>
          <p:cNvPr id="4" name="Text Placeholder 3"/>
          <p:cNvSpPr>
            <a:spLocks noGrp="1"/>
          </p:cNvSpPr>
          <p:nvPr>
            <p:ph type="body" sz="half" idx="2"/>
          </p:nvPr>
        </p:nvSpPr>
        <p:spPr/>
        <p:style>
          <a:lnRef idx="3">
            <a:schemeClr val="lt1"/>
          </a:lnRef>
          <a:fillRef idx="1">
            <a:schemeClr val="accent2"/>
          </a:fillRef>
          <a:effectRef idx="1">
            <a:schemeClr val="accent2"/>
          </a:effectRef>
          <a:fontRef idx="minor">
            <a:schemeClr val="lt1"/>
          </a:fontRef>
        </p:style>
        <p:txBody>
          <a:bodyPr/>
          <a:lstStyle/>
          <a:p>
            <a:pPr>
              <a:buNone/>
            </a:pPr>
            <a:r>
              <a:rPr lang="ar-SA" b="1" dirty="0" smtClean="0"/>
              <a:t>وهي مستوى التركيز الذي يمكن للفرد التعرض له خلال يوم العمل بدون ضرر ملاحظ.</a:t>
            </a:r>
            <a:endParaRPr lang="ar-SA" b="1" dirty="0"/>
          </a:p>
        </p:txBody>
      </p:sp>
      <p:pic>
        <p:nvPicPr>
          <p:cNvPr id="5" name="Picture 9" descr="http://gladstone.uoregon.edu/~nmuntal/ENVS%20project/envs8.jpg"/>
          <p:cNvPicPr>
            <a:picLocks noChangeAspect="1" noChangeArrowheads="1"/>
          </p:cNvPicPr>
          <p:nvPr/>
        </p:nvPicPr>
        <p:blipFill>
          <a:blip r:embed="rId2"/>
          <a:srcRect/>
          <a:stretch>
            <a:fillRect/>
          </a:stretch>
        </p:blipFill>
        <p:spPr bwMode="auto">
          <a:xfrm>
            <a:off x="304800" y="1828800"/>
            <a:ext cx="3996198"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wipe(down)">
                                      <p:cBhvr>
                                        <p:cTn id="19" dur="500"/>
                                        <p:tgtEl>
                                          <p:spTgt spid="4">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077200" cy="1295400"/>
          </a:xfrm>
          <a:solidFill>
            <a:srgbClr val="FFFF00"/>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ب) مستوى التعرض المسموح</a:t>
            </a:r>
            <a:b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b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Permissible Exposure Level (PEL)</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3429000" y="1600200"/>
            <a:ext cx="4953000" cy="3429000"/>
          </a:xfrm>
        </p:spPr>
        <p:style>
          <a:lnRef idx="3">
            <a:schemeClr val="lt1"/>
          </a:lnRef>
          <a:fillRef idx="1">
            <a:schemeClr val="accent2"/>
          </a:fillRef>
          <a:effectRef idx="1">
            <a:schemeClr val="accent2"/>
          </a:effectRef>
          <a:fontRef idx="minor">
            <a:schemeClr val="lt1"/>
          </a:fontRef>
        </p:style>
        <p:txBody>
          <a:bodyPr>
            <a:normAutofit/>
          </a:bodyPr>
          <a:lstStyle/>
          <a:p>
            <a:pPr algn="just">
              <a:buNone/>
            </a:pPr>
            <a:r>
              <a:rPr lang="ar-SA" sz="2800" b="1" dirty="0" smtClean="0"/>
              <a:t>وهو مقدار التركيز المسموح </a:t>
            </a:r>
            <a:r>
              <a:rPr lang="ar-SA" sz="2800" b="1" dirty="0" err="1" smtClean="0"/>
              <a:t>به</a:t>
            </a:r>
            <a:r>
              <a:rPr lang="ar-SA" sz="2800" b="1" dirty="0" smtClean="0"/>
              <a:t> للتعرض خلال فترة زمنية ويقاس بالجزء في المليون </a:t>
            </a:r>
            <a:r>
              <a:rPr lang="en-US" sz="2800" b="1" dirty="0" smtClean="0"/>
              <a:t>(PPM)</a:t>
            </a:r>
            <a:endParaRPr lang="ar-SA" sz="2800" b="1" dirty="0"/>
          </a:p>
        </p:txBody>
      </p:sp>
      <p:pic>
        <p:nvPicPr>
          <p:cNvPr id="5" name="Picture 5" descr="C:\Guest\My Pictures\volcano.jpg"/>
          <p:cNvPicPr>
            <a:picLocks noChangeAspect="1" noChangeArrowheads="1"/>
          </p:cNvPicPr>
          <p:nvPr/>
        </p:nvPicPr>
        <p:blipFill>
          <a:blip r:embed="rId2"/>
          <a:srcRect/>
          <a:stretch>
            <a:fillRect/>
          </a:stretch>
        </p:blipFill>
        <p:spPr bwMode="auto">
          <a:xfrm>
            <a:off x="457200" y="1600200"/>
            <a:ext cx="2658829" cy="35052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جـ</a:t>
            </a: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 متوسط فترة التعرض للتركيز</a:t>
            </a:r>
            <a:b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b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Time Weighted Arranges</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609600" y="1600200"/>
            <a:ext cx="7696200" cy="3429000"/>
          </a:xfrm>
          <a:solidFill>
            <a:srgbClr val="FFFF66"/>
          </a:solidFill>
        </p:spPr>
        <p:txBody>
          <a:bodyPr>
            <a:normAutofit lnSpcReduction="10000"/>
          </a:bodyPr>
          <a:lstStyle/>
          <a:p>
            <a:pPr>
              <a:buNone/>
            </a:pPr>
            <a:r>
              <a:rPr lang="ar-SA" dirty="0" smtClean="0"/>
              <a:t>وهي تمثل متوسط فترة التعرض للتركيز خلال 8 ساعات وتمثل بالمعادلة:</a:t>
            </a:r>
          </a:p>
          <a:p>
            <a:pPr>
              <a:buNone/>
            </a:pPr>
            <a:endParaRPr lang="ar-SA" dirty="0" smtClean="0"/>
          </a:p>
          <a:p>
            <a:pPr>
              <a:buNone/>
            </a:pPr>
            <a:endParaRPr lang="ar-SA" dirty="0" smtClean="0"/>
          </a:p>
          <a:p>
            <a:pPr>
              <a:buNone/>
            </a:pPr>
            <a:r>
              <a:rPr lang="ar-SA" dirty="0" smtClean="0"/>
              <a:t>حيث أن:</a:t>
            </a:r>
          </a:p>
          <a:p>
            <a:pPr>
              <a:buNone/>
            </a:pPr>
            <a:r>
              <a:rPr lang="en-US" dirty="0" err="1" smtClean="0"/>
              <a:t>C</a:t>
            </a:r>
            <a:r>
              <a:rPr lang="en-US" baseline="-25000" dirty="0" err="1" smtClean="0"/>
              <a:t>i</a:t>
            </a:r>
            <a:r>
              <a:rPr lang="ar-SA" baseline="-25000" dirty="0" smtClean="0"/>
              <a:t>:</a:t>
            </a:r>
            <a:r>
              <a:rPr lang="ar-SA" dirty="0" smtClean="0"/>
              <a:t> التركيز الملاحظ لمادة معينة</a:t>
            </a:r>
          </a:p>
          <a:p>
            <a:pPr>
              <a:buNone/>
            </a:pPr>
            <a:r>
              <a:rPr lang="en-US" dirty="0" smtClean="0"/>
              <a:t>T</a:t>
            </a:r>
            <a:r>
              <a:rPr lang="en-US" baseline="-25000" dirty="0" smtClean="0"/>
              <a:t>i</a:t>
            </a:r>
            <a:r>
              <a:rPr lang="ar-SA" baseline="-25000" dirty="0" smtClean="0"/>
              <a:t>:</a:t>
            </a:r>
            <a:r>
              <a:rPr lang="ar-SA" dirty="0" smtClean="0"/>
              <a:t> الفترة الزمنية للتعرض لتركيز مادة معينة.</a:t>
            </a:r>
          </a:p>
          <a:p>
            <a:pPr>
              <a:buNone/>
            </a:pPr>
            <a:r>
              <a:rPr lang="en-US" dirty="0" smtClean="0"/>
              <a:t>n</a:t>
            </a:r>
            <a:r>
              <a:rPr lang="ar-SA" dirty="0" smtClean="0"/>
              <a:t>: عدد مواد التلوث.</a:t>
            </a:r>
          </a:p>
          <a:p>
            <a:pPr>
              <a:buNone/>
            </a:pPr>
            <a:endParaRPr lang="ar-SA" dirty="0"/>
          </a:p>
        </p:txBody>
      </p:sp>
      <p:sp>
        <p:nvSpPr>
          <p:cNvPr id="737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sp>
        <p:nvSpPr>
          <p:cNvPr id="737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sp>
        <p:nvSpPr>
          <p:cNvPr id="73733" name="Rectangle 5"/>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7373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sp>
        <p:nvSpPr>
          <p:cNvPr id="73736" name="Rectangle 8"/>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7373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sp>
        <p:nvSpPr>
          <p:cNvPr id="73740"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pic>
        <p:nvPicPr>
          <p:cNvPr id="73739" name="Picture 11"/>
          <p:cNvPicPr>
            <a:picLocks noChangeAspect="1" noChangeArrowheads="1"/>
          </p:cNvPicPr>
          <p:nvPr/>
        </p:nvPicPr>
        <p:blipFill>
          <a:blip r:embed="rId2">
            <a:clrChange>
              <a:clrFrom>
                <a:srgbClr val="FFFFFF"/>
              </a:clrFrom>
              <a:clrTo>
                <a:srgbClr val="FFFFFF">
                  <a:alpha val="0"/>
                </a:srgbClr>
              </a:clrTo>
            </a:clrChange>
            <a:lum bright="-47000" contrast="5000"/>
          </a:blip>
          <a:srcRect/>
          <a:stretch>
            <a:fillRect/>
          </a:stretch>
        </p:blipFill>
        <p:spPr bwMode="auto">
          <a:xfrm>
            <a:off x="1143000" y="2514600"/>
            <a:ext cx="6096000" cy="983793"/>
          </a:xfrm>
          <a:prstGeom prst="rect">
            <a:avLst/>
          </a:prstGeom>
          <a:noFill/>
        </p:spPr>
      </p:pic>
      <p:sp>
        <p:nvSpPr>
          <p:cNvPr id="73741" name="Rectangle 1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73735"/>
                                        </p:tgtEl>
                                        <p:attrNameLst>
                                          <p:attrName>style.visibility</p:attrName>
                                        </p:attrNameLst>
                                      </p:cBhvr>
                                      <p:to>
                                        <p:strVal val="visible"/>
                                      </p:to>
                                    </p:set>
                                    <p:animEffect transition="in" filter="wipe(down)">
                                      <p:cBhvr>
                                        <p:cTn id="7" dur="500"/>
                                        <p:tgtEl>
                                          <p:spTgt spid="737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3739"/>
                                        </p:tgtEl>
                                        <p:attrNameLst>
                                          <p:attrName>style.visibility</p:attrName>
                                        </p:attrNameLst>
                                      </p:cBhvr>
                                      <p:to>
                                        <p:strVal val="visible"/>
                                      </p:to>
                                    </p:set>
                                    <p:anim calcmode="lin" valueType="num">
                                      <p:cBhvr additive="base">
                                        <p:cTn id="53" dur="500" fill="hold"/>
                                        <p:tgtEl>
                                          <p:spTgt spid="73739"/>
                                        </p:tgtEl>
                                        <p:attrNameLst>
                                          <p:attrName>ppt_x</p:attrName>
                                        </p:attrNameLst>
                                      </p:cBhvr>
                                      <p:tavLst>
                                        <p:tav tm="0">
                                          <p:val>
                                            <p:strVal val="0-#ppt_w/2"/>
                                          </p:val>
                                        </p:tav>
                                        <p:tav tm="100000">
                                          <p:val>
                                            <p:strVal val="#ppt_x"/>
                                          </p:val>
                                        </p:tav>
                                      </p:tavLst>
                                    </p:anim>
                                    <p:anim calcmode="lin" valueType="num">
                                      <p:cBhvr additive="base">
                                        <p:cTn id="54" dur="500" fill="hold"/>
                                        <p:tgtEl>
                                          <p:spTgt spid="73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P spid="7373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solidFill>
            <a:srgbClr val="FFFF00"/>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جـ</a:t>
            </a: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 متوسط فترة التعرض للتركيز</a:t>
            </a:r>
            <a:b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b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Time Weighted Arranges</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533400" y="1600200"/>
            <a:ext cx="7848600" cy="3429000"/>
          </a:xfrm>
        </p:spPr>
        <p:style>
          <a:lnRef idx="1">
            <a:schemeClr val="accent1"/>
          </a:lnRef>
          <a:fillRef idx="2">
            <a:schemeClr val="accent1"/>
          </a:fillRef>
          <a:effectRef idx="1">
            <a:schemeClr val="accent1"/>
          </a:effectRef>
          <a:fontRef idx="minor">
            <a:schemeClr val="dk1"/>
          </a:fontRef>
        </p:style>
        <p:txBody>
          <a:bodyPr/>
          <a:lstStyle/>
          <a:p>
            <a:pPr>
              <a:buNone/>
            </a:pPr>
            <a:r>
              <a:rPr lang="ar-SA" b="1" dirty="0" smtClean="0"/>
              <a:t>ويمكن أيضاً التعريف عنها وفقاً لـ</a:t>
            </a:r>
            <a:r>
              <a:rPr lang="en-US" b="1" dirty="0" smtClean="0"/>
              <a:t>(OSHA)</a:t>
            </a:r>
            <a:r>
              <a:rPr lang="ar-SA" b="1" dirty="0" smtClean="0"/>
              <a:t> كالتالي:</a:t>
            </a:r>
          </a:p>
          <a:p>
            <a:pPr>
              <a:buNone/>
            </a:pPr>
            <a:endParaRPr lang="ar-SA" b="1" dirty="0" smtClean="0"/>
          </a:p>
          <a:p>
            <a:pPr>
              <a:buNone/>
            </a:pPr>
            <a:endParaRPr lang="ar-SA" b="1" dirty="0" smtClean="0"/>
          </a:p>
          <a:p>
            <a:pPr>
              <a:buNone/>
            </a:pPr>
            <a:endParaRPr lang="ar-SA" b="1" dirty="0" smtClean="0"/>
          </a:p>
          <a:p>
            <a:pPr>
              <a:buNone/>
            </a:pPr>
            <a:r>
              <a:rPr lang="ar-SA" b="1" dirty="0" smtClean="0"/>
              <a:t>حيث أن:</a:t>
            </a:r>
          </a:p>
          <a:p>
            <a:pPr>
              <a:buNone/>
            </a:pPr>
            <a:r>
              <a:rPr lang="en-US" b="1" dirty="0" smtClean="0"/>
              <a:t>L</a:t>
            </a:r>
            <a:r>
              <a:rPr lang="en-US" b="1" baseline="-25000" dirty="0" smtClean="0"/>
              <a:t>i</a:t>
            </a:r>
            <a:r>
              <a:rPr lang="ar-SA" b="1" baseline="-25000" dirty="0" smtClean="0"/>
              <a:t>:</a:t>
            </a:r>
            <a:r>
              <a:rPr lang="ar-SA" b="1" dirty="0" smtClean="0"/>
              <a:t> مستوى التعرض المسموح </a:t>
            </a:r>
            <a:r>
              <a:rPr lang="en-US" b="1" dirty="0" smtClean="0"/>
              <a:t>(PEL)</a:t>
            </a:r>
            <a:endParaRPr lang="ar-SA" b="1" dirty="0"/>
          </a:p>
        </p:txBody>
      </p:sp>
      <p:sp>
        <p:nvSpPr>
          <p:cNvPr id="1505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pic>
        <p:nvPicPr>
          <p:cNvPr id="150529" name="Picture 1"/>
          <p:cNvPicPr>
            <a:picLocks noChangeAspect="1" noChangeArrowheads="1"/>
          </p:cNvPicPr>
          <p:nvPr/>
        </p:nvPicPr>
        <p:blipFill>
          <a:blip r:embed="rId2">
            <a:clrChange>
              <a:clrFrom>
                <a:srgbClr val="FFFFFF"/>
              </a:clrFrom>
              <a:clrTo>
                <a:srgbClr val="FFFFFF">
                  <a:alpha val="0"/>
                </a:srgbClr>
              </a:clrTo>
            </a:clrChange>
            <a:lum bright="-31000" contrast="47000"/>
          </a:blip>
          <a:srcRect/>
          <a:stretch>
            <a:fillRect/>
          </a:stretch>
        </p:blipFill>
        <p:spPr bwMode="auto">
          <a:xfrm>
            <a:off x="1447800" y="2286000"/>
            <a:ext cx="6151418" cy="1143000"/>
          </a:xfrm>
          <a:prstGeom prst="rect">
            <a:avLst/>
          </a:prstGeom>
          <a:noFill/>
        </p:spPr>
      </p:pic>
      <p:sp>
        <p:nvSpPr>
          <p:cNvPr id="150531" name="Rectangle 3"/>
          <p:cNvSpPr>
            <a:spLocks noChangeArrowheads="1"/>
          </p:cNvSpPr>
          <p:nvPr/>
        </p:nvSpPr>
        <p:spPr bwMode="auto">
          <a:xfrm>
            <a:off x="0" y="9810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1133475" algn="l"/>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right)">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righ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righ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righ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150529"/>
                                        </p:tgtEl>
                                        <p:attrNameLst>
                                          <p:attrName>style.visibility</p:attrName>
                                        </p:attrNameLst>
                                      </p:cBhvr>
                                      <p:to>
                                        <p:strVal val="visible"/>
                                      </p:to>
                                    </p:set>
                                    <p:anim calcmode="lin" valueType="num">
                                      <p:cBhvr additive="base">
                                        <p:cTn id="32" dur="500" fill="hold"/>
                                        <p:tgtEl>
                                          <p:spTgt spid="150529"/>
                                        </p:tgtEl>
                                        <p:attrNameLst>
                                          <p:attrName>ppt_x</p:attrName>
                                        </p:attrNameLst>
                                      </p:cBhvr>
                                      <p:tavLst>
                                        <p:tav tm="0">
                                          <p:val>
                                            <p:strVal val="0-#ppt_w/2"/>
                                          </p:val>
                                        </p:tav>
                                        <p:tav tm="100000">
                                          <p:val>
                                            <p:strVal val="#ppt_x"/>
                                          </p:val>
                                        </p:tav>
                                      </p:tavLst>
                                    </p:anim>
                                    <p:anim calcmode="lin" valueType="num">
                                      <p:cBhvr additive="base">
                                        <p:cTn id="33" dur="500" fill="hold"/>
                                        <p:tgtEl>
                                          <p:spTgt spid="1505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1" descr="C:\Users\user\Pictures\Clip_66.jpg"/>
          <p:cNvPicPr>
            <a:picLocks noChangeAspect="1" noChangeArrowheads="1"/>
          </p:cNvPicPr>
          <p:nvPr/>
        </p:nvPicPr>
        <p:blipFill>
          <a:blip r:embed="rId2"/>
          <a:srcRect/>
          <a:stretch>
            <a:fillRect/>
          </a:stretch>
        </p:blipFill>
        <p:spPr bwMode="auto">
          <a:xfrm>
            <a:off x="1133475" y="38100"/>
            <a:ext cx="6877050" cy="67818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990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ar-SA" sz="4400" b="1" dirty="0" smtClean="0">
                <a:ln w="11430"/>
                <a:solidFill>
                  <a:srgbClr val="003366"/>
                </a:solidFill>
                <a:effectLst>
                  <a:outerShdw blurRad="50800" dist="39000" dir="5460000" algn="tl">
                    <a:srgbClr val="000000">
                      <a:alpha val="38000"/>
                    </a:srgbClr>
                  </a:outerShdw>
                </a:effectLst>
                <a:cs typeface="DecoType Naskh Special" pitchFamily="2" charset="-78"/>
              </a:rPr>
              <a:t/>
            </a:r>
            <a:br>
              <a:rPr lang="ar-SA" sz="4400" b="1" dirty="0" smtClean="0">
                <a:ln w="11430"/>
                <a:solidFill>
                  <a:srgbClr val="003366"/>
                </a:solidFill>
                <a:effectLst>
                  <a:outerShdw blurRad="50800" dist="39000" dir="5460000" algn="tl">
                    <a:srgbClr val="000000">
                      <a:alpha val="38000"/>
                    </a:srgbClr>
                  </a:outerShdw>
                </a:effectLst>
                <a:cs typeface="DecoType Naskh Special" pitchFamily="2" charset="-78"/>
              </a:rPr>
            </a:br>
            <a:r>
              <a:rPr lang="en-US" sz="4400" b="1" dirty="0" smtClean="0">
                <a:ln w="11430"/>
                <a:solidFill>
                  <a:srgbClr val="003366"/>
                </a:solidFill>
                <a:effectLst>
                  <a:outerShdw blurRad="50800" dist="39000" dir="5460000" algn="tl">
                    <a:srgbClr val="000000">
                      <a:alpha val="38000"/>
                    </a:srgbClr>
                  </a:outerShdw>
                </a:effectLst>
                <a:cs typeface="DecoType Naskh Special" pitchFamily="2" charset="-78"/>
              </a:rPr>
              <a:t/>
            </a:r>
            <a:br>
              <a:rPr lang="en-US" sz="4400" b="1" dirty="0" smtClean="0">
                <a:ln w="11430"/>
                <a:solidFill>
                  <a:srgbClr val="003366"/>
                </a:solidFill>
                <a:effectLst>
                  <a:outerShdw blurRad="50800" dist="39000" dir="5460000" algn="tl">
                    <a:srgbClr val="000000">
                      <a:alpha val="38000"/>
                    </a:srgbClr>
                  </a:outerShdw>
                </a:effectLst>
                <a:cs typeface="DecoType Naskh Special" pitchFamily="2" charset="-78"/>
              </a:rPr>
            </a:br>
            <a:r>
              <a:rPr lang="ar-SA" sz="4400" b="1" dirty="0" smtClean="0">
                <a:ln w="11430"/>
                <a:solidFill>
                  <a:srgbClr val="003366"/>
                </a:solidFill>
                <a:effectLst>
                  <a:outerShdw blurRad="50800" dist="39000" dir="5460000" algn="tl">
                    <a:srgbClr val="000000">
                      <a:alpha val="38000"/>
                    </a:srgbClr>
                  </a:outerShdw>
                </a:effectLst>
                <a:cs typeface="DecoType Naskh Special" pitchFamily="2" charset="-78"/>
              </a:rPr>
              <a:t> د) المستويات القصوى </a:t>
            </a:r>
            <a:r>
              <a:rPr lang="en-US" sz="4400" b="1" dirty="0" smtClean="0">
                <a:ln w="11430"/>
                <a:solidFill>
                  <a:srgbClr val="003366"/>
                </a:solidFill>
                <a:effectLst>
                  <a:outerShdw blurRad="50800" dist="39000" dir="5460000" algn="tl">
                    <a:srgbClr val="000000">
                      <a:alpha val="38000"/>
                    </a:srgbClr>
                  </a:outerShdw>
                </a:effectLst>
                <a:cs typeface="DecoType Naskh Special" pitchFamily="2" charset="-78"/>
              </a:rPr>
              <a:t>(C) Ceiling Levels </a:t>
            </a:r>
            <a:endParaRPr lang="ar-SA" sz="4400" b="1" dirty="0">
              <a:ln w="11430"/>
              <a:solidFill>
                <a:srgbClr val="003366"/>
              </a:solidFill>
              <a:effectLst>
                <a:outerShdw blurRad="50800" dist="39000" dir="5460000" algn="tl">
                  <a:srgbClr val="000000">
                    <a:alpha val="38000"/>
                  </a:srgbClr>
                </a:outerShdw>
              </a:effectLst>
              <a:cs typeface="DecoType Naskh Special" pitchFamily="2" charset="-78"/>
            </a:endParaRPr>
          </a:p>
        </p:txBody>
      </p:sp>
      <p:sp>
        <p:nvSpPr>
          <p:cNvPr id="4" name="Text Placeholder 3"/>
          <p:cNvSpPr>
            <a:spLocks noGrp="1"/>
          </p:cNvSpPr>
          <p:nvPr>
            <p:ph type="body" sz="half" idx="2"/>
          </p:nvPr>
        </p:nvSpPr>
        <p:spPr>
          <a:xfrm>
            <a:off x="381000" y="1371600"/>
            <a:ext cx="8534400" cy="5334000"/>
          </a:xfrm>
          <a:solidFill>
            <a:srgbClr val="00B0F0"/>
          </a:solidFill>
        </p:spPr>
        <p:txBody>
          <a:bodyPr>
            <a:normAutofit lnSpcReduction="10000"/>
          </a:bodyPr>
          <a:lstStyle/>
          <a:p>
            <a:pPr>
              <a:buNone/>
            </a:pPr>
            <a:r>
              <a:rPr lang="ar-SA" sz="2800" b="1" dirty="0" smtClean="0">
                <a:effectLst>
                  <a:outerShdw blurRad="38100" dist="38100" dir="2700000" algn="tl">
                    <a:srgbClr val="000000">
                      <a:alpha val="43137"/>
                    </a:srgbClr>
                  </a:outerShdw>
                </a:effectLst>
              </a:rPr>
              <a:t>هنالك مستويان للحد الأقصى هما:</a:t>
            </a:r>
          </a:p>
          <a:p>
            <a:pPr marL="514350" indent="-514350">
              <a:buClr>
                <a:schemeClr val="tx1"/>
              </a:buClr>
              <a:buFont typeface="+mj-lt"/>
              <a:buAutoNum type="arabicParenR"/>
            </a:pPr>
            <a:r>
              <a:rPr lang="ar-SA" sz="2800" b="1" dirty="0" smtClean="0">
                <a:effectLst>
                  <a:outerShdw blurRad="38100" dist="38100" dir="2700000" algn="tl">
                    <a:srgbClr val="000000">
                      <a:alpha val="43137"/>
                    </a:srgbClr>
                  </a:outerShdw>
                </a:effectLst>
              </a:rPr>
              <a:t>أقصى حد مسموح </a:t>
            </a:r>
            <a:r>
              <a:rPr lang="ar-SA" sz="2800" b="1" dirty="0" err="1" smtClean="0">
                <a:effectLst>
                  <a:outerShdw blurRad="38100" dist="38100" dir="2700000" algn="tl">
                    <a:srgbClr val="000000">
                      <a:alpha val="43137"/>
                    </a:srgbClr>
                  </a:outerShdw>
                </a:effectLst>
              </a:rPr>
              <a:t>به</a:t>
            </a:r>
            <a:r>
              <a:rPr lang="ar-SA" sz="2800" b="1" dirty="0" smtClean="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Maximum Acceptable ceiling (MAC)</a:t>
            </a:r>
            <a:endParaRPr lang="ar-SA" sz="2800" b="1" dirty="0" smtClean="0">
              <a:effectLst>
                <a:outerShdw blurRad="38100" dist="38100" dir="2700000" algn="tl">
                  <a:srgbClr val="000000">
                    <a:alpha val="43137"/>
                  </a:srgbClr>
                </a:outerShdw>
              </a:effectLst>
            </a:endParaRPr>
          </a:p>
          <a:p>
            <a:pPr marL="514350" indent="-514350">
              <a:buClr>
                <a:schemeClr val="tx1"/>
              </a:buClr>
              <a:buNone/>
            </a:pPr>
            <a:r>
              <a:rPr lang="ar-SA" sz="2800" b="1" dirty="0" smtClean="0">
                <a:effectLst>
                  <a:outerShdw blurRad="38100" dist="38100" dir="2700000" algn="tl">
                    <a:srgbClr val="000000">
                      <a:alpha val="43137"/>
                    </a:srgbClr>
                  </a:outerShdw>
                </a:effectLst>
              </a:rPr>
              <a:t>      وهو في العادة قيمة أكبر من </a:t>
            </a:r>
            <a:r>
              <a:rPr lang="en-US" sz="2800" b="1" dirty="0" smtClean="0">
                <a:effectLst>
                  <a:outerShdw blurRad="38100" dist="38100" dir="2700000" algn="tl">
                    <a:srgbClr val="000000">
                      <a:alpha val="43137"/>
                    </a:srgbClr>
                  </a:outerShdw>
                </a:effectLst>
              </a:rPr>
              <a:t>(TWA)</a:t>
            </a:r>
            <a:endParaRPr lang="ar-SA" sz="2800" b="1" dirty="0" smtClean="0">
              <a:effectLst>
                <a:outerShdw blurRad="38100" dist="38100" dir="2700000" algn="tl">
                  <a:srgbClr val="000000">
                    <a:alpha val="43137"/>
                  </a:srgbClr>
                </a:outerShdw>
              </a:effectLst>
            </a:endParaRPr>
          </a:p>
          <a:p>
            <a:pPr marL="514350" indent="-514350">
              <a:buClr>
                <a:schemeClr val="tx1"/>
              </a:buClr>
              <a:buFont typeface="+mj-lt"/>
              <a:buAutoNum type="arabicParenR" startAt="2"/>
            </a:pPr>
            <a:r>
              <a:rPr lang="ar-SA" sz="2800" b="1" dirty="0" smtClean="0">
                <a:effectLst>
                  <a:outerShdw blurRad="38100" dist="38100" dir="2700000" algn="tl">
                    <a:srgbClr val="000000">
                      <a:alpha val="43137"/>
                    </a:srgbClr>
                  </a:outerShdw>
                </a:effectLst>
              </a:rPr>
              <a:t>حد التعرض لفترة قصيرة </a:t>
            </a:r>
            <a:r>
              <a:rPr lang="en-US" sz="2800" b="1" dirty="0" smtClean="0">
                <a:effectLst>
                  <a:outerShdw blurRad="38100" dist="38100" dir="2700000" algn="tl">
                    <a:srgbClr val="000000">
                      <a:alpha val="43137"/>
                    </a:srgbClr>
                  </a:outerShdw>
                </a:effectLst>
              </a:rPr>
              <a:t>Short Term Exposure Limit (STEL)</a:t>
            </a:r>
          </a:p>
          <a:p>
            <a:pPr marL="514350" indent="-514350">
              <a:buClr>
                <a:schemeClr val="tx1"/>
              </a:buClr>
              <a:buNone/>
            </a:pPr>
            <a:r>
              <a:rPr lang="en-US" sz="2800" b="1" dirty="0" smtClean="0">
                <a:effectLst>
                  <a:outerShdw blurRad="38100" dist="38100" dir="2700000" algn="tl">
                    <a:srgbClr val="000000">
                      <a:alpha val="43137"/>
                    </a:srgbClr>
                  </a:outerShdw>
                </a:effectLst>
              </a:rPr>
              <a:t>     </a:t>
            </a:r>
            <a:r>
              <a:rPr lang="ar-SA" sz="2800" b="1" dirty="0" smtClean="0">
                <a:effectLst>
                  <a:outerShdw blurRad="38100" dist="38100" dir="2700000" algn="tl">
                    <a:srgbClr val="000000">
                      <a:alpha val="43137"/>
                    </a:srgbClr>
                  </a:outerShdw>
                </a:effectLst>
              </a:rPr>
              <a:t>وهو يعبر عن أقصى تركيز يمكن التعرض له خلال فترة زمنية محددة وكمثال على ذلك في حالة البنزين </a:t>
            </a:r>
            <a:r>
              <a:rPr lang="en-US" sz="2800" b="1" dirty="0" smtClean="0">
                <a:effectLst>
                  <a:outerShdw blurRad="38100" dist="38100" dir="2700000" algn="tl">
                    <a:srgbClr val="000000">
                      <a:alpha val="43137"/>
                    </a:srgbClr>
                  </a:outerShdw>
                </a:effectLst>
              </a:rPr>
              <a:t>(Benzene) </a:t>
            </a:r>
            <a:r>
              <a:rPr lang="ar-SA" sz="2800" b="1" dirty="0" smtClean="0">
                <a:effectLst>
                  <a:outerShdw blurRad="38100" dist="38100" dir="2700000" algn="tl">
                    <a:srgbClr val="000000">
                      <a:alpha val="43137"/>
                    </a:srgbClr>
                  </a:outerShdw>
                </a:effectLst>
              </a:rPr>
              <a:t> لمدة (10 دقائق)  للعناصر التالية:</a:t>
            </a:r>
          </a:p>
          <a:p>
            <a:pPr marL="514350" indent="-514350" algn="l">
              <a:buClr>
                <a:schemeClr val="tx1"/>
              </a:buClr>
              <a:buNone/>
            </a:pPr>
            <a:r>
              <a:rPr lang="en-US" sz="2800" b="1" dirty="0" smtClean="0">
                <a:effectLst>
                  <a:outerShdw blurRad="38100" dist="38100" dir="2700000" algn="tl">
                    <a:srgbClr val="000000">
                      <a:alpha val="43137"/>
                    </a:srgbClr>
                  </a:outerShdw>
                </a:effectLst>
              </a:rPr>
              <a:t>TWA = 10 ppm (part per minute)</a:t>
            </a:r>
          </a:p>
          <a:p>
            <a:pPr marL="514350" indent="-514350" algn="l">
              <a:buClr>
                <a:schemeClr val="tx1"/>
              </a:buClr>
              <a:buNone/>
            </a:pPr>
            <a:r>
              <a:rPr lang="en-US" sz="2800" b="1" dirty="0" smtClean="0">
                <a:effectLst>
                  <a:outerShdw blurRad="38100" dist="38100" dir="2700000" algn="tl">
                    <a:srgbClr val="000000">
                      <a:alpha val="43137"/>
                    </a:srgbClr>
                  </a:outerShdw>
                </a:effectLst>
              </a:rPr>
              <a:t>MAC =25 ppm</a:t>
            </a:r>
          </a:p>
          <a:p>
            <a:pPr marL="514350" indent="-514350" algn="l">
              <a:buClr>
                <a:schemeClr val="tx1"/>
              </a:buClr>
              <a:buNone/>
            </a:pPr>
            <a:r>
              <a:rPr lang="en-US" sz="2800" b="1" dirty="0" smtClean="0">
                <a:effectLst>
                  <a:outerShdw blurRad="38100" dist="38100" dir="2700000" algn="tl">
                    <a:srgbClr val="000000">
                      <a:alpha val="43137"/>
                    </a:srgbClr>
                  </a:outerShdw>
                </a:effectLst>
              </a:rPr>
              <a:t>STEL= 50 ppm</a:t>
            </a:r>
          </a:p>
          <a:p>
            <a:pPr marL="514350" indent="-514350">
              <a:buClr>
                <a:schemeClr val="tx1"/>
              </a:buClr>
              <a:buNone/>
            </a:pPr>
            <a:endParaRPr lang="ar-SA" sz="2800" b="1"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additive="base">
                                        <p:cTn id="6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1143000"/>
          </a:xfrm>
          <a:solidFill>
            <a:srgbClr val="FFFF00"/>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ar-SA" b="1" dirty="0" smtClean="0">
                <a:ln w="11430">
                  <a:solidFill>
                    <a:schemeClr val="tx1"/>
                  </a:solidFill>
                </a:ln>
                <a:solidFill>
                  <a:srgbClr val="FF0000"/>
                </a:solidFill>
                <a:effectLst>
                  <a:outerShdw blurRad="50800" dist="39000" dir="5460000" algn="tl">
                    <a:srgbClr val="000000">
                      <a:alpha val="38000"/>
                    </a:srgbClr>
                  </a:outerShdw>
                </a:effectLst>
                <a:cs typeface="PT Bold Heading" pitchFamily="2" charset="-78"/>
              </a:rPr>
              <a:t>هـ) مستوى الفعل </a:t>
            </a:r>
            <a:r>
              <a:rPr lang="en-US" b="1" dirty="0" smtClean="0">
                <a:ln w="11430">
                  <a:solidFill>
                    <a:schemeClr val="tx1"/>
                  </a:solidFill>
                </a:ln>
                <a:solidFill>
                  <a:srgbClr val="FF0000"/>
                </a:solidFill>
                <a:effectLst>
                  <a:outerShdw blurRad="50800" dist="39000" dir="5460000" algn="tl">
                    <a:srgbClr val="000000">
                      <a:alpha val="38000"/>
                    </a:srgbClr>
                  </a:outerShdw>
                </a:effectLst>
                <a:cs typeface="PT Bold Heading" pitchFamily="2" charset="-78"/>
              </a:rPr>
              <a:t>Action Level (AL)</a:t>
            </a:r>
            <a:endParaRPr lang="ar-SA" b="1" dirty="0">
              <a:ln w="11430">
                <a:solidFill>
                  <a:schemeClr val="tx1"/>
                </a:solidFill>
              </a:ln>
              <a:solidFill>
                <a:srgbClr val="FF000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457200" y="1600200"/>
            <a:ext cx="8305800" cy="4953000"/>
          </a:xfrm>
          <a:solidFill>
            <a:schemeClr val="accent1">
              <a:lumMod val="40000"/>
              <a:lumOff val="60000"/>
            </a:schemeClr>
          </a:solidFill>
        </p:spPr>
        <p:txBody>
          <a:bodyPr>
            <a:normAutofit/>
          </a:bodyPr>
          <a:lstStyle/>
          <a:p>
            <a:pPr>
              <a:buNone/>
            </a:pPr>
            <a:r>
              <a:rPr lang="ar-SA" b="1" dirty="0" smtClean="0">
                <a:effectLst>
                  <a:outerShdw blurRad="38100" dist="38100" dir="2700000" algn="tl">
                    <a:srgbClr val="000000">
                      <a:alpha val="43137"/>
                    </a:srgbClr>
                  </a:outerShdw>
                </a:effectLst>
              </a:rPr>
              <a:t>وهو مقياس للتعرض قبل الوصول إلى الحدود المسموح </a:t>
            </a:r>
            <a:r>
              <a:rPr lang="ar-SA" b="1" dirty="0" err="1" smtClean="0">
                <a:effectLst>
                  <a:outerShdw blurRad="38100" dist="38100" dir="2700000" algn="tl">
                    <a:srgbClr val="000000">
                      <a:alpha val="43137"/>
                    </a:srgbClr>
                  </a:outerShdw>
                </a:effectLst>
              </a:rPr>
              <a:t>بها</a:t>
            </a:r>
            <a:r>
              <a:rPr lang="ar-SA" b="1" dirty="0" smtClean="0">
                <a:effectLst>
                  <a:outerShdw blurRad="38100" dist="38100" dir="2700000" algn="tl">
                    <a:srgbClr val="000000">
                      <a:alpha val="43137"/>
                    </a:srgbClr>
                  </a:outerShdw>
                </a:effectLst>
              </a:rPr>
              <a:t> ويقدر بحوالي </a:t>
            </a:r>
            <a:r>
              <a:rPr lang="en-US" b="1" dirty="0" smtClean="0">
                <a:effectLst>
                  <a:outerShdw blurRad="38100" dist="38100" dir="2700000" algn="tl">
                    <a:srgbClr val="000000">
                      <a:alpha val="43137"/>
                    </a:srgbClr>
                  </a:outerShdw>
                </a:effectLst>
              </a:rPr>
              <a:t>(0.5 PEL)</a:t>
            </a:r>
            <a:r>
              <a:rPr lang="ar-SA" b="1" dirty="0" smtClean="0">
                <a:effectLst>
                  <a:outerShdw blurRad="38100" dist="38100" dir="2700000" algn="tl">
                    <a:srgbClr val="000000">
                      <a:alpha val="43137"/>
                    </a:srgbClr>
                  </a:outerShdw>
                </a:effectLst>
              </a:rPr>
              <a:t> ويستخدم كقياس للتعرف على الفعل الذي يجب عمله قبل الوصول </a:t>
            </a:r>
            <a:r>
              <a:rPr lang="ar-SA" b="1" dirty="0" err="1" smtClean="0">
                <a:effectLst>
                  <a:outerShdw blurRad="38100" dist="38100" dir="2700000" algn="tl">
                    <a:srgbClr val="000000">
                      <a:alpha val="43137"/>
                    </a:srgbClr>
                  </a:outerShdw>
                </a:effectLst>
              </a:rPr>
              <a:t>الى</a:t>
            </a:r>
            <a:r>
              <a:rPr lang="ar-SA" b="1" dirty="0" smtClean="0">
                <a:effectLst>
                  <a:outerShdw blurRad="38100" dist="38100" dir="2700000" algn="tl">
                    <a:srgbClr val="000000">
                      <a:alpha val="43137"/>
                    </a:srgbClr>
                  </a:outerShdw>
                </a:effectLst>
              </a:rPr>
              <a:t> الحدود المسموح </a:t>
            </a:r>
            <a:r>
              <a:rPr lang="ar-SA" b="1" dirty="0" err="1" smtClean="0">
                <a:effectLst>
                  <a:outerShdw blurRad="38100" dist="38100" dir="2700000" algn="tl">
                    <a:srgbClr val="000000">
                      <a:alpha val="43137"/>
                    </a:srgbClr>
                  </a:outerShdw>
                </a:effectLst>
              </a:rPr>
              <a:t>بها</a:t>
            </a:r>
            <a:r>
              <a:rPr lang="ar-SA" b="1" dirty="0" smtClean="0">
                <a:effectLst>
                  <a:outerShdw blurRad="38100" dist="38100" dir="2700000" algn="tl">
                    <a:srgbClr val="000000">
                      <a:alpha val="43137"/>
                    </a:srgbClr>
                  </a:outerShdw>
                </a:effectLst>
              </a:rPr>
              <a:t>.</a:t>
            </a:r>
          </a:p>
          <a:p>
            <a:pPr>
              <a:buNone/>
            </a:pPr>
            <a:r>
              <a:rPr lang="ar-SA" b="1" dirty="0" smtClean="0">
                <a:effectLst>
                  <a:outerShdw blurRad="38100" dist="38100" dir="2700000" algn="tl">
                    <a:srgbClr val="000000">
                      <a:alpha val="43137"/>
                    </a:srgbClr>
                  </a:outerShdw>
                </a:effectLst>
              </a:rPr>
              <a:t>وجميع هذه المعايير تقاس بالجزء من المليون وتحسب على أساس المعادلة:</a:t>
            </a:r>
          </a:p>
          <a:p>
            <a:pPr>
              <a:buNone/>
            </a:pPr>
            <a:endParaRPr lang="ar-SA" b="1" dirty="0" smtClean="0">
              <a:effectLst>
                <a:outerShdw blurRad="38100" dist="38100" dir="2700000" algn="tl">
                  <a:srgbClr val="000000">
                    <a:alpha val="43137"/>
                  </a:srgbClr>
                </a:outerShdw>
              </a:effectLst>
            </a:endParaRPr>
          </a:p>
          <a:p>
            <a:pPr>
              <a:buNone/>
            </a:pPr>
            <a:endParaRPr lang="ar-SA" b="1" dirty="0" smtClean="0">
              <a:effectLst>
                <a:outerShdw blurRad="38100" dist="38100" dir="2700000" algn="tl">
                  <a:srgbClr val="000000">
                    <a:alpha val="43137"/>
                  </a:srgbClr>
                </a:outerShdw>
              </a:effectLst>
            </a:endParaRPr>
          </a:p>
          <a:p>
            <a:pPr>
              <a:buNone/>
            </a:pPr>
            <a:endParaRPr lang="ar-SA" b="1" dirty="0" smtClean="0">
              <a:effectLst>
                <a:outerShdw blurRad="38100" dist="38100" dir="2700000" algn="tl">
                  <a:srgbClr val="000000">
                    <a:alpha val="43137"/>
                  </a:srgbClr>
                </a:outerShdw>
              </a:effectLst>
            </a:endParaRPr>
          </a:p>
          <a:p>
            <a:pPr>
              <a:buNone/>
            </a:pPr>
            <a:r>
              <a:rPr lang="ar-SA" b="1" dirty="0" smtClean="0">
                <a:effectLst>
                  <a:outerShdw blurRad="38100" dist="38100" dir="2700000" algn="tl">
                    <a:srgbClr val="000000">
                      <a:alpha val="43137"/>
                    </a:srgbClr>
                  </a:outerShdw>
                </a:effectLst>
              </a:rPr>
              <a:t>حيث أن:</a:t>
            </a:r>
          </a:p>
          <a:p>
            <a:pPr>
              <a:buNone/>
            </a:pPr>
            <a:r>
              <a:rPr lang="en-US" b="1" dirty="0" smtClean="0">
                <a:effectLst>
                  <a:outerShdw blurRad="38100" dist="38100" dir="2700000" algn="tl">
                    <a:srgbClr val="000000">
                      <a:alpha val="43137"/>
                    </a:srgbClr>
                  </a:outerShdw>
                </a:effectLst>
              </a:rPr>
              <a:t>mg/m</a:t>
            </a:r>
            <a:r>
              <a:rPr lang="en-US" b="1" baseline="30000" dirty="0" smtClean="0">
                <a:effectLst>
                  <a:outerShdw blurRad="38100" dist="38100" dir="2700000" algn="tl">
                    <a:srgbClr val="000000">
                      <a:alpha val="43137"/>
                    </a:srgbClr>
                  </a:outerShdw>
                </a:effectLst>
              </a:rPr>
              <a:t>3 </a:t>
            </a:r>
            <a:r>
              <a:rPr lang="ar-SA" b="1" baseline="30000" dirty="0" smtClean="0">
                <a:effectLst>
                  <a:outerShdw blurRad="38100" dist="38100" dir="2700000" algn="tl">
                    <a:srgbClr val="000000">
                      <a:alpha val="43137"/>
                    </a:srgbClr>
                  </a:outerShdw>
                </a:effectLst>
              </a:rPr>
              <a:t>  </a:t>
            </a:r>
            <a:r>
              <a:rPr lang="ar-SA" b="1" dirty="0" smtClean="0">
                <a:effectLst>
                  <a:outerShdw blurRad="38100" dist="38100" dir="2700000" algn="tl">
                    <a:srgbClr val="000000">
                      <a:alpha val="43137"/>
                    </a:srgbClr>
                  </a:outerShdw>
                </a:effectLst>
              </a:rPr>
              <a:t>   الوزن المقاس للجزيئات أو الكثافة</a:t>
            </a:r>
          </a:p>
          <a:p>
            <a:pPr>
              <a:buNone/>
            </a:pPr>
            <a:r>
              <a:rPr lang="en-US" b="1" dirty="0" smtClean="0">
                <a:effectLst>
                  <a:outerShdw blurRad="38100" dist="38100" dir="2700000" algn="tl">
                    <a:srgbClr val="000000">
                      <a:alpha val="43137"/>
                    </a:srgbClr>
                  </a:outerShdw>
                </a:effectLst>
              </a:rPr>
              <a:t>M.W.</a:t>
            </a:r>
            <a:r>
              <a:rPr lang="ar-SA" b="1" dirty="0" smtClean="0">
                <a:effectLst>
                  <a:outerShdw blurRad="38100" dist="38100" dir="2700000" algn="tl">
                    <a:srgbClr val="000000">
                      <a:alpha val="43137"/>
                    </a:srgbClr>
                  </a:outerShdw>
                </a:effectLst>
              </a:rPr>
              <a:t>       الوزن الجزيئي للمادة</a:t>
            </a:r>
          </a:p>
          <a:p>
            <a:pPr>
              <a:buNone/>
            </a:pPr>
            <a:endParaRPr lang="ar-SA" b="1" dirty="0" smtClean="0">
              <a:effectLst>
                <a:outerShdw blurRad="38100" dist="38100" dir="2700000" algn="tl">
                  <a:srgbClr val="000000">
                    <a:alpha val="43137"/>
                  </a:srgbClr>
                </a:outerShdw>
              </a:effectLst>
            </a:endParaRPr>
          </a:p>
          <a:p>
            <a:pPr>
              <a:buNone/>
            </a:pPr>
            <a:endParaRPr lang="ar-SA" b="1" dirty="0" smtClean="0">
              <a:effectLst>
                <a:outerShdw blurRad="38100" dist="38100" dir="2700000" algn="tl">
                  <a:srgbClr val="000000">
                    <a:alpha val="43137"/>
                  </a:srgbClr>
                </a:outerShdw>
              </a:effectLst>
            </a:endParaRPr>
          </a:p>
          <a:p>
            <a:pPr>
              <a:buNone/>
            </a:pPr>
            <a:endParaRPr lang="ar-SA" b="1" dirty="0">
              <a:effectLst>
                <a:outerShdw blurRad="38100" dist="38100" dir="2700000" algn="tl">
                  <a:srgbClr val="000000">
                    <a:alpha val="43137"/>
                  </a:srgbClr>
                </a:outerShdw>
              </a:effectLst>
            </a:endParaRPr>
          </a:p>
        </p:txBody>
      </p:sp>
      <p:sp>
        <p:nvSpPr>
          <p:cNvPr id="737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ar-SA"/>
          </a:p>
        </p:txBody>
      </p:sp>
      <p:pic>
        <p:nvPicPr>
          <p:cNvPr id="73729" name="Picture 1"/>
          <p:cNvPicPr>
            <a:picLocks noChangeAspect="1" noChangeArrowheads="1"/>
          </p:cNvPicPr>
          <p:nvPr/>
        </p:nvPicPr>
        <p:blipFill>
          <a:blip r:embed="rId2">
            <a:clrChange>
              <a:clrFrom>
                <a:srgbClr val="FFFFFF"/>
              </a:clrFrom>
              <a:clrTo>
                <a:srgbClr val="FFFFFF">
                  <a:alpha val="0"/>
                </a:srgbClr>
              </a:clrTo>
            </a:clrChange>
            <a:lum bright="-35000" contrast="39000"/>
          </a:blip>
          <a:srcRect/>
          <a:stretch>
            <a:fillRect/>
          </a:stretch>
        </p:blipFill>
        <p:spPr bwMode="auto">
          <a:xfrm>
            <a:off x="3276600" y="3505200"/>
            <a:ext cx="2895600" cy="1162987"/>
          </a:xfrm>
          <a:prstGeom prst="rect">
            <a:avLst/>
          </a:prstGeom>
          <a:noFill/>
        </p:spPr>
      </p:pic>
      <p:sp>
        <p:nvSpPr>
          <p:cNvPr id="73731" name="Rectangle 3"/>
          <p:cNvSpPr>
            <a:spLocks noChangeArrowheads="1"/>
          </p:cNvSpPr>
          <p:nvPr/>
        </p:nvSpPr>
        <p:spPr bwMode="auto">
          <a:xfrm>
            <a:off x="0" y="923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tab pos="1460500" algn="l"/>
              </a:tabLst>
            </a:pP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3729"/>
                                        </p:tgtEl>
                                        <p:attrNameLst>
                                          <p:attrName>style.visibility</p:attrName>
                                        </p:attrNameLst>
                                      </p:cBhvr>
                                      <p:to>
                                        <p:strVal val="visible"/>
                                      </p:to>
                                    </p:set>
                                    <p:animEffect transition="in" filter="wipe(down)">
                                      <p:cBhvr>
                                        <p:cTn id="49" dur="500"/>
                                        <p:tgtEl>
                                          <p:spTgt spid="73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43000"/>
          </a:xfrm>
          <a:blipFill>
            <a:blip r:embed="rId2"/>
            <a:tile tx="0" ty="0" sx="100000" sy="100000" flip="none" algn="tl"/>
          </a:blip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دور فريق السلامة الصناعية</a:t>
            </a:r>
            <a:endParaRPr lang="ar-SA"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381000" y="1524000"/>
            <a:ext cx="8305800" cy="3505200"/>
          </a:xfrm>
          <a:blipFill>
            <a:blip r:embed="rId3"/>
            <a:tile tx="0" ty="0" sx="100000" sy="100000" flip="none" algn="tl"/>
          </a:blipFill>
        </p:spPr>
        <p:txBody>
          <a:bodyPr>
            <a:normAutofit/>
          </a:bodyPr>
          <a:lstStyle/>
          <a:p>
            <a:pPr>
              <a:buNone/>
            </a:pPr>
            <a:r>
              <a:rPr lang="ar-SA" b="1" dirty="0" smtClean="0"/>
              <a:t>بناء على ما سبق ذكره عن أبعاد مشكلة تلوث الهواء يتضح لنا أمران مهمان:</a:t>
            </a:r>
          </a:p>
          <a:p>
            <a:pPr>
              <a:buNone/>
            </a:pPr>
            <a:r>
              <a:rPr lang="ar-SA" b="1" dirty="0" smtClean="0">
                <a:cs typeface="PT Bold Heading" pitchFamily="2" charset="-78"/>
              </a:rPr>
              <a:t>الأول: </a:t>
            </a:r>
            <a:r>
              <a:rPr lang="ar-SA" b="1" dirty="0" smtClean="0"/>
              <a:t>شمول مفهوم السلامة لم يعد مقتصراً على سلامة العاملين في أماكن العمل والوحدات الإنتاجية والنقل وخلافه، بل السلامة هنا أصبحت سلوكاً يشتمل على حماية المجتمع بأسره نتيجة للتطور الحضاري.</a:t>
            </a:r>
          </a:p>
          <a:p>
            <a:pPr>
              <a:buNone/>
            </a:pPr>
            <a:r>
              <a:rPr lang="ar-SA" b="1" dirty="0" smtClean="0">
                <a:cs typeface="PT Bold Heading" pitchFamily="2" charset="-78"/>
              </a:rPr>
              <a:t>الثاني: </a:t>
            </a:r>
            <a:r>
              <a:rPr lang="ar-SA" b="1" dirty="0" smtClean="0"/>
              <a:t>هو الدور المهم الذي يلعبه فريق السلامة الصناعية إزاء هذا الخطر الداهم ويتركز دوره فيما يلي: </a:t>
            </a:r>
            <a:endParaRPr lang="ar-SA" b="1"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3400" y="304800"/>
            <a:ext cx="8229600" cy="6324600"/>
          </a:xfrm>
          <a:solidFill>
            <a:srgbClr val="FFFF66"/>
          </a:solidFill>
        </p:spPr>
        <p:txBody>
          <a:bodyPr>
            <a:normAutofit fontScale="92500" lnSpcReduction="10000"/>
          </a:bodyPr>
          <a:lstStyle/>
          <a:p>
            <a:pPr marL="514350" indent="-514350">
              <a:buClr>
                <a:srgbClr val="FF0000"/>
              </a:buClr>
              <a:buFont typeface="+mj-lt"/>
              <a:buAutoNum type="arabicParenR"/>
            </a:pPr>
            <a:r>
              <a:rPr lang="ar-SA" b="1" dirty="0" smtClean="0"/>
              <a:t>دراسة طبيعة العمليات الصناعية وتحديد ملوثاتها.</a:t>
            </a:r>
          </a:p>
          <a:p>
            <a:pPr marL="514350" indent="-514350">
              <a:buClr>
                <a:srgbClr val="FF0000"/>
              </a:buClr>
              <a:buFont typeface="+mj-lt"/>
              <a:buAutoNum type="arabicParenR"/>
            </a:pPr>
            <a:r>
              <a:rPr lang="ar-SA" b="1" dirty="0" smtClean="0"/>
              <a:t>تجهيز شبكة مكونة من أجهزة مراقبة لقياس كميات الملوثات المنبعثة </a:t>
            </a:r>
            <a:r>
              <a:rPr lang="ar-SA" b="1" dirty="0" err="1" smtClean="0"/>
              <a:t>وتراكيزها</a:t>
            </a:r>
            <a:r>
              <a:rPr lang="ar-SA" b="1" dirty="0" smtClean="0"/>
              <a:t> في أجواء العمل والمناطق المحيطة </a:t>
            </a:r>
            <a:r>
              <a:rPr lang="ar-SA" b="1" dirty="0" err="1" smtClean="0"/>
              <a:t>به</a:t>
            </a:r>
            <a:r>
              <a:rPr lang="ar-SA" b="1" dirty="0" smtClean="0"/>
              <a:t>، على أن توضع في أماكن محددة وفقاً لقواعد علمية ثابتة.</a:t>
            </a:r>
          </a:p>
          <a:p>
            <a:pPr marL="514350" indent="-514350">
              <a:buClr>
                <a:srgbClr val="FF0000"/>
              </a:buClr>
              <a:buFont typeface="+mj-lt"/>
              <a:buAutoNum type="arabicParenR"/>
            </a:pPr>
            <a:r>
              <a:rPr lang="ar-SA" b="1" dirty="0" smtClean="0"/>
              <a:t>تسجيل معدلات سريان الملوثات الخارجية </a:t>
            </a:r>
            <a:r>
              <a:rPr lang="ar-SA" b="1" dirty="0" err="1" smtClean="0"/>
              <a:t>الى</a:t>
            </a:r>
            <a:r>
              <a:rPr lang="ar-SA" b="1" dirty="0" smtClean="0"/>
              <a:t> الهواء الجوي عن طريق المداخن.</a:t>
            </a:r>
          </a:p>
          <a:p>
            <a:pPr marL="514350" indent="-514350">
              <a:buClr>
                <a:srgbClr val="FF0000"/>
              </a:buClr>
              <a:buFont typeface="+mj-lt"/>
              <a:buAutoNum type="arabicParenR"/>
            </a:pPr>
            <a:r>
              <a:rPr lang="ar-SA" b="1" dirty="0" smtClean="0"/>
              <a:t>تسجيل باقي المعلومات أثناء القياسات مثل العوامل الجوية ومعدلات الإنتاج والطرق المتبعة (</a:t>
            </a:r>
            <a:r>
              <a:rPr lang="ar-SA" b="1" dirty="0" err="1" smtClean="0"/>
              <a:t>ان</a:t>
            </a:r>
            <a:r>
              <a:rPr lang="ar-SA" b="1" dirty="0" smtClean="0"/>
              <a:t> وجدت) للتحكم بالملوثات.</a:t>
            </a:r>
          </a:p>
          <a:p>
            <a:pPr marL="514350" indent="-514350">
              <a:buClr>
                <a:srgbClr val="FF0000"/>
              </a:buClr>
              <a:buFont typeface="+mj-lt"/>
              <a:buAutoNum type="arabicParenR"/>
            </a:pPr>
            <a:r>
              <a:rPr lang="ar-SA" b="1" dirty="0" smtClean="0"/>
              <a:t>تسجيل الملاحظات عن وسائل التهوية داخل أماكن العمل.</a:t>
            </a:r>
          </a:p>
          <a:p>
            <a:pPr marL="514350" indent="-514350">
              <a:buClr>
                <a:srgbClr val="FF0000"/>
              </a:buClr>
              <a:buFont typeface="+mj-lt"/>
              <a:buAutoNum type="arabicParenR"/>
            </a:pPr>
            <a:r>
              <a:rPr lang="ar-SA" b="1" dirty="0" smtClean="0"/>
              <a:t> تسجيل المعلومات الشخصية عن العاملين (أعمارهم، مدة خدمتهم، ملفاتهم الصحية .....الخ)</a:t>
            </a:r>
          </a:p>
          <a:p>
            <a:pPr marL="514350" indent="-514350">
              <a:buClr>
                <a:srgbClr val="FF0000"/>
              </a:buClr>
              <a:buFont typeface="+mj-lt"/>
              <a:buAutoNum type="arabicParenR"/>
            </a:pPr>
            <a:r>
              <a:rPr lang="ar-SA" b="1" dirty="0" smtClean="0"/>
              <a:t>إجراء تحليلات إحصائية لحساب متوسط تركيز الملوثات التي يتعرض لها العامل وكذلك تركيز الملوثات في الهواء الخارجي لمكان العمل.</a:t>
            </a:r>
          </a:p>
          <a:p>
            <a:pPr marL="514350" indent="-514350">
              <a:buClr>
                <a:srgbClr val="FF0000"/>
              </a:buClr>
              <a:buFont typeface="+mj-lt"/>
              <a:buAutoNum type="arabicParenR"/>
            </a:pPr>
            <a:r>
              <a:rPr lang="ar-SA" b="1" dirty="0" smtClean="0"/>
              <a:t>التأكد من تطبيق وسائل الحماية المباشرة للعمال وفاعلية وسائل التهوية.</a:t>
            </a:r>
          </a:p>
          <a:p>
            <a:pPr marL="514350" indent="-514350">
              <a:buClr>
                <a:srgbClr val="FF0000"/>
              </a:buClr>
              <a:buFont typeface="+mj-lt"/>
              <a:buAutoNum type="arabicParenR"/>
            </a:pPr>
            <a:r>
              <a:rPr lang="ar-SA" b="1" dirty="0" smtClean="0"/>
              <a:t>تقديم جميع المعلومات والإحصاءات للفريق الهندسي القيادي الذي يضع سياسة التحكم والحد من الملوثات عن طريق استخدام الوسائل التقنية والأجهزة المتطورة التي تضاف </a:t>
            </a:r>
            <a:r>
              <a:rPr lang="ar-SA" b="1" dirty="0" err="1" smtClean="0"/>
              <a:t>الى</a:t>
            </a:r>
            <a:r>
              <a:rPr lang="ar-SA" b="1" dirty="0" smtClean="0"/>
              <a:t> نظام الإنتاج والتشغيل.</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dow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down)">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down)">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wipe(down)">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1" nodeType="clickEffect">
                                  <p:stCondLst>
                                    <p:cond delay="0"/>
                                  </p:stCondLst>
                                  <p:childTnLst>
                                    <p:set>
                                      <p:cBhvr>
                                        <p:cTn id="56" dur="1" fill="hold">
                                          <p:stCondLst>
                                            <p:cond delay="0"/>
                                          </p:stCondLst>
                                        </p:cTn>
                                        <p:tgtEl>
                                          <p:spTgt spid="4">
                                            <p:bg/>
                                          </p:spTgt>
                                        </p:tgtEl>
                                        <p:attrNameLst>
                                          <p:attrName>style.visibility</p:attrName>
                                        </p:attrNameLst>
                                      </p:cBhvr>
                                      <p:to>
                                        <p:strVal val="visible"/>
                                      </p:to>
                                    </p:set>
                                    <p:animEffect transition="in" filter="plus(in)">
                                      <p:cBhvr>
                                        <p:cTn id="57" dur="2000"/>
                                        <p:tgtEl>
                                          <p:spTgt spid="4">
                                            <p:bg/>
                                          </p:spTgt>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ntr" presetSubtype="16" fill="hold" grpId="1" nodeType="click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Effect transition="in" filter="plus(in)">
                                      <p:cBhvr>
                                        <p:cTn id="62" dur="2000"/>
                                        <p:tgtEl>
                                          <p:spTgt spid="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grpId="1"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Effect transition="in" filter="plus(in)">
                                      <p:cBhvr>
                                        <p:cTn id="67" dur="2000"/>
                                        <p:tgtEl>
                                          <p:spTgt spid="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3" presetClass="entr" presetSubtype="16" fill="hold" grpId="1" nodeType="clickEffect">
                                  <p:stCondLst>
                                    <p:cond delay="0"/>
                                  </p:stCondLst>
                                  <p:childTnLst>
                                    <p:set>
                                      <p:cBhvr>
                                        <p:cTn id="71" dur="1" fill="hold">
                                          <p:stCondLst>
                                            <p:cond delay="0"/>
                                          </p:stCondLst>
                                        </p:cTn>
                                        <p:tgtEl>
                                          <p:spTgt spid="4">
                                            <p:txEl>
                                              <p:pRg st="2" end="2"/>
                                            </p:txEl>
                                          </p:spTgt>
                                        </p:tgtEl>
                                        <p:attrNameLst>
                                          <p:attrName>style.visibility</p:attrName>
                                        </p:attrNameLst>
                                      </p:cBhvr>
                                      <p:to>
                                        <p:strVal val="visible"/>
                                      </p:to>
                                    </p:set>
                                    <p:animEffect transition="in" filter="plus(in)">
                                      <p:cBhvr>
                                        <p:cTn id="72" dur="2000"/>
                                        <p:tgtEl>
                                          <p:spTgt spid="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3" presetClass="entr" presetSubtype="16" fill="hold" grpId="1" nodeType="clickEffect">
                                  <p:stCondLst>
                                    <p:cond delay="0"/>
                                  </p:stCondLst>
                                  <p:childTnLst>
                                    <p:set>
                                      <p:cBhvr>
                                        <p:cTn id="76" dur="1" fill="hold">
                                          <p:stCondLst>
                                            <p:cond delay="0"/>
                                          </p:stCondLst>
                                        </p:cTn>
                                        <p:tgtEl>
                                          <p:spTgt spid="4">
                                            <p:txEl>
                                              <p:pRg st="3" end="3"/>
                                            </p:txEl>
                                          </p:spTgt>
                                        </p:tgtEl>
                                        <p:attrNameLst>
                                          <p:attrName>style.visibility</p:attrName>
                                        </p:attrNameLst>
                                      </p:cBhvr>
                                      <p:to>
                                        <p:strVal val="visible"/>
                                      </p:to>
                                    </p:set>
                                    <p:animEffect transition="in" filter="plus(in)">
                                      <p:cBhvr>
                                        <p:cTn id="77" dur="2000"/>
                                        <p:tgtEl>
                                          <p:spTgt spid="4">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3" presetClass="entr" presetSubtype="16" fill="hold" grpId="1" nodeType="clickEffect">
                                  <p:stCondLst>
                                    <p:cond delay="0"/>
                                  </p:stCondLst>
                                  <p:childTnLst>
                                    <p:set>
                                      <p:cBhvr>
                                        <p:cTn id="81" dur="1" fill="hold">
                                          <p:stCondLst>
                                            <p:cond delay="0"/>
                                          </p:stCondLst>
                                        </p:cTn>
                                        <p:tgtEl>
                                          <p:spTgt spid="4">
                                            <p:txEl>
                                              <p:pRg st="4" end="4"/>
                                            </p:txEl>
                                          </p:spTgt>
                                        </p:tgtEl>
                                        <p:attrNameLst>
                                          <p:attrName>style.visibility</p:attrName>
                                        </p:attrNameLst>
                                      </p:cBhvr>
                                      <p:to>
                                        <p:strVal val="visible"/>
                                      </p:to>
                                    </p:set>
                                    <p:animEffect transition="in" filter="plus(in)">
                                      <p:cBhvr>
                                        <p:cTn id="82" dur="2000"/>
                                        <p:tgtEl>
                                          <p:spTgt spid="4">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3" presetClass="entr" presetSubtype="16" fill="hold" grpId="1" nodeType="clickEffect">
                                  <p:stCondLst>
                                    <p:cond delay="0"/>
                                  </p:stCondLst>
                                  <p:childTnLst>
                                    <p:set>
                                      <p:cBhvr>
                                        <p:cTn id="86" dur="1" fill="hold">
                                          <p:stCondLst>
                                            <p:cond delay="0"/>
                                          </p:stCondLst>
                                        </p:cTn>
                                        <p:tgtEl>
                                          <p:spTgt spid="4">
                                            <p:txEl>
                                              <p:pRg st="5" end="5"/>
                                            </p:txEl>
                                          </p:spTgt>
                                        </p:tgtEl>
                                        <p:attrNameLst>
                                          <p:attrName>style.visibility</p:attrName>
                                        </p:attrNameLst>
                                      </p:cBhvr>
                                      <p:to>
                                        <p:strVal val="visible"/>
                                      </p:to>
                                    </p:set>
                                    <p:animEffect transition="in" filter="plus(in)">
                                      <p:cBhvr>
                                        <p:cTn id="87" dur="2000"/>
                                        <p:tgtEl>
                                          <p:spTgt spid="4">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3" presetClass="entr" presetSubtype="16" fill="hold" grpId="1" nodeType="clickEffect">
                                  <p:stCondLst>
                                    <p:cond delay="0"/>
                                  </p:stCondLst>
                                  <p:childTnLst>
                                    <p:set>
                                      <p:cBhvr>
                                        <p:cTn id="91" dur="1" fill="hold">
                                          <p:stCondLst>
                                            <p:cond delay="0"/>
                                          </p:stCondLst>
                                        </p:cTn>
                                        <p:tgtEl>
                                          <p:spTgt spid="4">
                                            <p:txEl>
                                              <p:pRg st="6" end="6"/>
                                            </p:txEl>
                                          </p:spTgt>
                                        </p:tgtEl>
                                        <p:attrNameLst>
                                          <p:attrName>style.visibility</p:attrName>
                                        </p:attrNameLst>
                                      </p:cBhvr>
                                      <p:to>
                                        <p:strVal val="visible"/>
                                      </p:to>
                                    </p:set>
                                    <p:animEffect transition="in" filter="plus(in)">
                                      <p:cBhvr>
                                        <p:cTn id="92" dur="2000"/>
                                        <p:tgtEl>
                                          <p:spTgt spid="4">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3" presetClass="entr" presetSubtype="16" fill="hold" grpId="1" nodeType="clickEffect">
                                  <p:stCondLst>
                                    <p:cond delay="0"/>
                                  </p:stCondLst>
                                  <p:childTnLst>
                                    <p:set>
                                      <p:cBhvr>
                                        <p:cTn id="96" dur="1" fill="hold">
                                          <p:stCondLst>
                                            <p:cond delay="0"/>
                                          </p:stCondLst>
                                        </p:cTn>
                                        <p:tgtEl>
                                          <p:spTgt spid="4">
                                            <p:txEl>
                                              <p:pRg st="7" end="7"/>
                                            </p:txEl>
                                          </p:spTgt>
                                        </p:tgtEl>
                                        <p:attrNameLst>
                                          <p:attrName>style.visibility</p:attrName>
                                        </p:attrNameLst>
                                      </p:cBhvr>
                                      <p:to>
                                        <p:strVal val="visible"/>
                                      </p:to>
                                    </p:set>
                                    <p:animEffect transition="in" filter="plus(in)">
                                      <p:cBhvr>
                                        <p:cTn id="97" dur="2000"/>
                                        <p:tgtEl>
                                          <p:spTgt spid="4">
                                            <p:txEl>
                                              <p:pRg st="7" end="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3" presetClass="entr" presetSubtype="16" fill="hold" grpId="1" nodeType="clickEffect">
                                  <p:stCondLst>
                                    <p:cond delay="0"/>
                                  </p:stCondLst>
                                  <p:childTnLst>
                                    <p:set>
                                      <p:cBhvr>
                                        <p:cTn id="101" dur="1" fill="hold">
                                          <p:stCondLst>
                                            <p:cond delay="0"/>
                                          </p:stCondLst>
                                        </p:cTn>
                                        <p:tgtEl>
                                          <p:spTgt spid="4">
                                            <p:txEl>
                                              <p:pRg st="8" end="8"/>
                                            </p:txEl>
                                          </p:spTgt>
                                        </p:tgtEl>
                                        <p:attrNameLst>
                                          <p:attrName>style.visibility</p:attrName>
                                        </p:attrNameLst>
                                      </p:cBhvr>
                                      <p:to>
                                        <p:strVal val="visible"/>
                                      </p:to>
                                    </p:set>
                                    <p:animEffect transition="in" filter="plus(in)">
                                      <p:cBhvr>
                                        <p:cTn id="10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p"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a:solidFill>
            <a:srgbClr val="FFFF00"/>
          </a:solidFill>
        </p:spPr>
        <p:txBody>
          <a:bodyPr/>
          <a:lstStyle/>
          <a:p>
            <a:pPr algn="ctr"/>
            <a:r>
              <a:rPr lang="ar-S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حقيقة مهمة !</a:t>
            </a:r>
            <a:endParaRPr lang="ar-S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 Placeholder 3"/>
          <p:cNvSpPr>
            <a:spLocks noGrp="1"/>
          </p:cNvSpPr>
          <p:nvPr>
            <p:ph type="body" sz="half" idx="2"/>
          </p:nvPr>
        </p:nvSpPr>
        <p:spPr>
          <a:xfrm>
            <a:off x="5410200" y="1600200"/>
            <a:ext cx="3505200" cy="3429000"/>
          </a:xfrm>
          <a:blipFill>
            <a:blip r:embed="rId2"/>
            <a:tile tx="0" ty="0" sx="100000" sy="100000" flip="none" algn="tl"/>
          </a:blipFill>
        </p:spPr>
        <p:txBody>
          <a:bodyPr/>
          <a:lstStyle/>
          <a:p>
            <a:pPr>
              <a:buNone/>
            </a:pPr>
            <a:r>
              <a:rPr lang="ar-SA" dirty="0" smtClean="0"/>
              <a:t>أخيراً يجب التأكيد على حقيقة مهمة وهي انه بدون أتباع الأسلوب العلمي في القياسات والتسجيل الإحصائي والمتابعة وتحليل النتائج تحليلاً علمياً دقيقاً</a:t>
            </a:r>
            <a:endParaRPr lang="ar-SA" dirty="0"/>
          </a:p>
        </p:txBody>
      </p:sp>
      <p:sp>
        <p:nvSpPr>
          <p:cNvPr id="5" name="Text Placeholder 3"/>
          <p:cNvSpPr txBox="1">
            <a:spLocks/>
          </p:cNvSpPr>
          <p:nvPr/>
        </p:nvSpPr>
        <p:spPr>
          <a:xfrm>
            <a:off x="152400" y="1600200"/>
            <a:ext cx="3657600" cy="3429000"/>
          </a:xfrm>
          <a:prstGeom prst="rect">
            <a:avLst/>
          </a:prstGeom>
          <a:blipFill>
            <a:blip r:embed="rId3"/>
            <a:tile tx="0" ty="0" sx="100000" sy="100000" flip="none" algn="tl"/>
          </a:blipFill>
        </p:spPr>
        <p:txBody>
          <a:bodyPr>
            <a:normAutofit/>
          </a:bodyPr>
          <a:lstStyle/>
          <a:p>
            <a:pPr marL="274320" marR="0" lvl="0" indent="-274320" algn="r" defTabSz="914400" rtl="1" eaLnBrk="1" fontAlgn="auto" latinLnBrk="0" hangingPunct="1">
              <a:lnSpc>
                <a:spcPct val="100000"/>
              </a:lnSpc>
              <a:spcBef>
                <a:spcPts val="580"/>
              </a:spcBef>
              <a:spcAft>
                <a:spcPts val="0"/>
              </a:spcAft>
              <a:buClr>
                <a:schemeClr val="accent1"/>
              </a:buClr>
              <a:buSzPct val="85000"/>
              <a:buFont typeface="Wingdings 2"/>
              <a:buNone/>
              <a:tabLst/>
              <a:defRPr/>
            </a:pPr>
            <a:r>
              <a:rPr kumimoji="0" lang="ar-SA" sz="2600" b="0" i="0" u="none" strike="noStrike" kern="1200" cap="none" spc="0" normalizeH="0" baseline="0" noProof="0" dirty="0" smtClean="0">
                <a:ln>
                  <a:noFill/>
                </a:ln>
                <a:solidFill>
                  <a:schemeClr val="tx1"/>
                </a:solidFill>
                <a:effectLst/>
                <a:uLnTx/>
                <a:uFillTx/>
                <a:latin typeface="+mn-lt"/>
                <a:ea typeface="+mn-ea"/>
                <a:cs typeface="+mn-cs"/>
              </a:rPr>
              <a:t>لن يتمكن فريق السلامة من الكشف عن أخطار</a:t>
            </a:r>
            <a:r>
              <a:rPr kumimoji="0" lang="ar-SA" sz="2600" b="0" i="0" u="none" strike="noStrike" kern="1200" cap="none" spc="0" normalizeH="0" noProof="0" dirty="0" smtClean="0">
                <a:ln>
                  <a:noFill/>
                </a:ln>
                <a:solidFill>
                  <a:schemeClr val="tx1"/>
                </a:solidFill>
                <a:effectLst/>
                <a:uLnTx/>
                <a:uFillTx/>
                <a:latin typeface="+mn-lt"/>
                <a:ea typeface="+mn-ea"/>
                <a:cs typeface="+mn-cs"/>
              </a:rPr>
              <a:t> التلوث للهواء وبذلك سيدفع المجتمع الثمن الغالي نتيجة لتطوره الصناعي والحضاري.</a:t>
            </a:r>
            <a:r>
              <a:rPr kumimoji="0" lang="ar-SA" sz="2600" b="0" i="0" u="none" strike="noStrike" kern="1200" cap="none" spc="0" normalizeH="0" baseline="0" noProof="0" dirty="0" smtClean="0">
                <a:ln>
                  <a:noFill/>
                </a:ln>
                <a:solidFill>
                  <a:schemeClr val="tx1"/>
                </a:solidFill>
                <a:effectLst/>
                <a:uLnTx/>
                <a:uFillTx/>
                <a:latin typeface="+mn-lt"/>
                <a:ea typeface="+mn-ea"/>
                <a:cs typeface="+mn-cs"/>
              </a:rPr>
              <a:t> </a:t>
            </a:r>
            <a:endParaRPr kumimoji="0" lang="ar-SA"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Left Arrow 5"/>
          <p:cNvSpPr/>
          <p:nvPr/>
        </p:nvSpPr>
        <p:spPr>
          <a:xfrm>
            <a:off x="3810000" y="2895600"/>
            <a:ext cx="1524000" cy="838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wheel(4)">
                                      <p:cBhvr>
                                        <p:cTn id="14" dur="20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heel(4)">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plus(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P spid="5"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143000"/>
          </a:xfrm>
          <a:blipFill>
            <a:blip r:embed="rId2"/>
            <a:tile tx="0" ty="0" sx="100000" sy="100000" flip="none" algn="tl"/>
          </a:blipFill>
          <a:ln>
            <a:solidFill>
              <a:schemeClr val="tx1"/>
            </a:solidFill>
          </a:ln>
          <a:effectLst>
            <a:glow rad="139700">
              <a:schemeClr val="accent1">
                <a:satMod val="175000"/>
                <a:alpha val="40000"/>
              </a:schemeClr>
            </a:glow>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33CC"/>
                </a:solidFill>
                <a:effectLst>
                  <a:outerShdw blurRad="50800" dist="39000" dir="5460000" algn="tl">
                    <a:srgbClr val="000000">
                      <a:alpha val="38000"/>
                    </a:srgbClr>
                  </a:outerShdw>
                </a:effectLst>
              </a:rPr>
              <a:t>إستراتيجية متابعة قياس التلوث </a:t>
            </a:r>
            <a:endParaRPr lang="ar-SA" b="1" dirty="0">
              <a:ln w="11430"/>
              <a:solidFill>
                <a:srgbClr val="0033CC"/>
              </a:solidFill>
              <a:effectLst>
                <a:outerShdw blurRad="50800" dist="39000" dir="5460000" algn="tl">
                  <a:srgbClr val="000000">
                    <a:alpha val="38000"/>
                  </a:srgbClr>
                </a:outerShdw>
              </a:effectLst>
            </a:endParaRPr>
          </a:p>
        </p:txBody>
      </p:sp>
      <p:sp>
        <p:nvSpPr>
          <p:cNvPr id="4" name="Text Placeholder 3"/>
          <p:cNvSpPr>
            <a:spLocks noGrp="1"/>
          </p:cNvSpPr>
          <p:nvPr>
            <p:ph type="body" sz="half" idx="2"/>
          </p:nvPr>
        </p:nvSpPr>
        <p:spPr>
          <a:xfrm>
            <a:off x="304800" y="1600200"/>
            <a:ext cx="8686800" cy="5029200"/>
          </a:xfrm>
          <a:solidFill>
            <a:srgbClr val="FF66CC"/>
          </a:solidFill>
        </p:spPr>
        <p:txBody>
          <a:bodyPr>
            <a:normAutofit fontScale="92500" lnSpcReduction="10000"/>
          </a:bodyPr>
          <a:lstStyle/>
          <a:p>
            <a:pPr>
              <a:buNone/>
            </a:pPr>
            <a:r>
              <a:rPr lang="ar-SA" b="1" dirty="0" smtClean="0">
                <a:effectLst>
                  <a:outerShdw blurRad="38100" dist="38100" dir="2700000" algn="tl">
                    <a:srgbClr val="000000">
                      <a:alpha val="43137"/>
                    </a:srgbClr>
                  </a:outerShdw>
                </a:effectLst>
              </a:rPr>
              <a:t>يقوم القائمون على دراسة تلوث الهواء الصناعي بإجراء قياسات التلوث، ويمكن تلخيصها فيما يلي:</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يلاحظ إذا كانت هنالك مواد ملوثة محمولة جواً في مكان العمل أم لا</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في حالة وجود هذه المواد يحدد إذا ما كان تعرض الأفراد لتركيز هذه المواد المتطايرة أم لا وهل نسبته أكبر من مستوى الفعل </a:t>
            </a:r>
            <a:r>
              <a:rPr lang="en-US" b="1" dirty="0" smtClean="0">
                <a:effectLst>
                  <a:outerShdw blurRad="38100" dist="38100" dir="2700000" algn="tl">
                    <a:srgbClr val="000000">
                      <a:alpha val="43137"/>
                    </a:srgbClr>
                  </a:outerShdw>
                </a:effectLst>
              </a:rPr>
              <a:t>(AL)</a:t>
            </a:r>
            <a:r>
              <a:rPr lang="ar-SA" b="1" dirty="0" smtClean="0">
                <a:effectLst>
                  <a:outerShdw blurRad="38100" dist="38100" dir="2700000" algn="tl">
                    <a:srgbClr val="000000">
                      <a:alpha val="43137"/>
                    </a:srgbClr>
                  </a:outerShdw>
                </a:effectLst>
              </a:rPr>
              <a:t>.</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في حالة عدم وجود تعرض يحاول التعرف إذا ما كان هناك أمكانية لتغيير العملية الصناعية لتخفيض نسبة التركيز.</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في حالة وجود تعرض يبدأ بقياس أقصى نسب التعرض والمخاطرة القصوى على ألأفراد.</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في حالة أن تكون المخاطرة أقل من مستوى الفعل </a:t>
            </a:r>
            <a:r>
              <a:rPr lang="en-US" b="1" dirty="0" smtClean="0">
                <a:effectLst>
                  <a:outerShdw blurRad="38100" dist="38100" dir="2700000" algn="tl">
                    <a:srgbClr val="000000">
                      <a:alpha val="43137"/>
                    </a:srgbClr>
                  </a:outerShdw>
                </a:effectLst>
              </a:rPr>
              <a:t>(AL)</a:t>
            </a:r>
            <a:r>
              <a:rPr lang="ar-SA" b="1" dirty="0" smtClean="0">
                <a:effectLst>
                  <a:outerShdw blurRad="38100" dist="38100" dir="2700000" algn="tl">
                    <a:srgbClr val="000000">
                      <a:alpha val="43137"/>
                    </a:srgbClr>
                  </a:outerShdw>
                </a:effectLst>
              </a:rPr>
              <a:t> يحاول التعرف </a:t>
            </a:r>
            <a:r>
              <a:rPr lang="ar-SA" b="1" dirty="0" err="1" smtClean="0">
                <a:effectLst>
                  <a:outerShdw blurRad="38100" dist="38100" dir="2700000" algn="tl">
                    <a:srgbClr val="000000">
                      <a:alpha val="43137"/>
                    </a:srgbClr>
                  </a:outerShdw>
                </a:effectLst>
              </a:rPr>
              <a:t>اذا</a:t>
            </a:r>
            <a:r>
              <a:rPr lang="ar-SA" b="1" dirty="0" smtClean="0">
                <a:effectLst>
                  <a:outerShdw blurRad="38100" dist="38100" dir="2700000" algn="tl">
                    <a:srgbClr val="000000">
                      <a:alpha val="43137"/>
                    </a:srgbClr>
                  </a:outerShdw>
                </a:effectLst>
              </a:rPr>
              <a:t> ما كانت هنالك إمكانية لتغيير العملية الصناعية لتخفيض التركيز.</a:t>
            </a:r>
          </a:p>
          <a:p>
            <a:pPr marL="514350" indent="-514350">
              <a:buClr>
                <a:srgbClr val="002060"/>
              </a:buClr>
              <a:buFont typeface="+mj-lt"/>
              <a:buAutoNum type="arabicParenR"/>
            </a:pPr>
            <a:r>
              <a:rPr lang="ar-SA" b="1" dirty="0" smtClean="0">
                <a:effectLst>
                  <a:outerShdw blurRad="38100" dist="38100" dir="2700000" algn="tl">
                    <a:srgbClr val="000000">
                      <a:alpha val="43137"/>
                    </a:srgbClr>
                  </a:outerShdw>
                </a:effectLst>
              </a:rPr>
              <a:t>في حالة كون المخاطرة أعلى من مستوى الفعل </a:t>
            </a:r>
            <a:r>
              <a:rPr lang="en-US" b="1" dirty="0" smtClean="0">
                <a:effectLst>
                  <a:outerShdw blurRad="38100" dist="38100" dir="2700000" algn="tl">
                    <a:srgbClr val="000000">
                      <a:alpha val="43137"/>
                    </a:srgbClr>
                  </a:outerShdw>
                </a:effectLst>
              </a:rPr>
              <a:t>(AL)</a:t>
            </a:r>
            <a:r>
              <a:rPr lang="ar-SA" b="1" dirty="0" smtClean="0">
                <a:effectLst>
                  <a:outerShdw blurRad="38100" dist="38100" dir="2700000" algn="tl">
                    <a:srgbClr val="000000">
                      <a:alpha val="43137"/>
                    </a:srgbClr>
                  </a:outerShdw>
                </a:effectLst>
              </a:rPr>
              <a:t> يبدأ بالتعرف على الأفراد المعرضين لها ومدى الخطر نتيجة ذلك، ويمكن منها أن يقرر أحدى ثلاث قرارات:</a:t>
            </a:r>
            <a:endParaRPr lang="ar-SA" b="1" dirty="0">
              <a:effectLst>
                <a:outerShdw blurRad="38100" dist="38100" dir="2700000" algn="tl">
                  <a:srgbClr val="000000">
                    <a:alpha val="43137"/>
                  </a:srgbClr>
                </a:outerShdw>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20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2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2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2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2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20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20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219200"/>
          </a:xfrm>
          <a:solidFill>
            <a:srgbClr val="FF66CC"/>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الأول: أن الخطر ما يزال قليلاً وأقل من مستوى</a:t>
            </a:r>
            <a:b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الفعل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381000" y="1524000"/>
            <a:ext cx="8305800" cy="3505200"/>
          </a:xfrm>
          <a:blipFill>
            <a:blip r:embed="rId2"/>
            <a:tile tx="0" ty="0" sx="100000" sy="100000" flip="none" algn="tl"/>
          </a:blipFill>
        </p:spPr>
        <p:txBody>
          <a:bodyPr>
            <a:normAutofit/>
          </a:bodyPr>
          <a:lstStyle/>
          <a:p>
            <a:pPr>
              <a:buNone/>
            </a:pPr>
            <a:r>
              <a:rPr lang="ar-SA" sz="4000" dirty="0" smtClean="0"/>
              <a:t>وهنا تعمل المنشأة على بحث  إمكانية التغييرات اللازمة للعمليات الصناعية لضمان عدم زيادة التركيز. وكذلك العمل على تخفيض نسبة التركيز لهذا المستوى.</a:t>
            </a:r>
            <a:endParaRPr lang="ar-SA" sz="4000" dirty="0"/>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686800" cy="1447800"/>
          </a:xfrm>
          <a:solidFill>
            <a:srgbClr val="FF66CC"/>
          </a:solid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الثاني:أن خطر التعرض أكبر من</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مستوى التعرض المسموح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(PEL)</a:t>
            </a:r>
            <a: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ar-S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ar-S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304800" y="1600200"/>
            <a:ext cx="8610600" cy="3429000"/>
          </a:xfrm>
          <a:blipFill>
            <a:blip r:embed="rId2"/>
            <a:tile tx="0" ty="0" sx="100000" sy="100000" flip="none" algn="tl"/>
          </a:blipFill>
        </p:spPr>
        <p:txBody>
          <a:bodyPr>
            <a:noAutofit/>
          </a:bodyPr>
          <a:lstStyle/>
          <a:p>
            <a:pPr>
              <a:buNone/>
            </a:pPr>
            <a:r>
              <a:rPr lang="ar-SA" sz="3600" b="1" dirty="0" smtClean="0"/>
              <a:t>يجب التنبيه على الأفراد والقيام بتصميم أنظمة تحكم في التلوث وقياس نسبة التعرض شهرياً على الأقل،</a:t>
            </a:r>
          </a:p>
          <a:p>
            <a:pPr>
              <a:buNone/>
            </a:pPr>
            <a:r>
              <a:rPr lang="ar-SA" sz="3600" b="1" dirty="0" smtClean="0"/>
              <a:t>بعد أداء هذه الإجراءات فإذا ما زالت القيمة أكبر من </a:t>
            </a:r>
            <a:r>
              <a:rPr lang="en-US" sz="3600" b="1" dirty="0" smtClean="0"/>
              <a:t>(PEL)</a:t>
            </a:r>
            <a:r>
              <a:rPr lang="ar-SA" sz="3600" b="1" dirty="0" smtClean="0"/>
              <a:t> يبدأ في إجراءات وقائية أكثر فعالية للوصول إلى قيمة أقل ويبدأ قياس التلوث والتأكد </a:t>
            </a:r>
            <a:r>
              <a:rPr lang="ar-SA" sz="3600" b="1" dirty="0" err="1" smtClean="0"/>
              <a:t>اذا</a:t>
            </a:r>
            <a:r>
              <a:rPr lang="ar-SA" sz="3600" b="1" dirty="0" smtClean="0"/>
              <a:t> ما كانت أقل من </a:t>
            </a:r>
            <a:r>
              <a:rPr lang="en-US" sz="3600" b="1" dirty="0" smtClean="0"/>
              <a:t>(AL)</a:t>
            </a:r>
            <a:r>
              <a:rPr lang="ar-SA" sz="3600" b="1" dirty="0" smtClean="0"/>
              <a:t> حتى يمكن اتخاذ القرار </a:t>
            </a:r>
            <a:r>
              <a:rPr lang="ar-SA" sz="3600" b="1" dirty="0" err="1" smtClean="0"/>
              <a:t>الاول</a:t>
            </a:r>
            <a:r>
              <a:rPr lang="ar-SA" sz="3600" b="1" dirty="0" smtClean="0"/>
              <a:t>.</a:t>
            </a:r>
            <a:endParaRPr lang="ar-SA" sz="36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20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2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228600"/>
            <a:ext cx="8534400" cy="1295400"/>
          </a:xfrm>
          <a:solidFill>
            <a:srgbClr val="FF66CC"/>
          </a:solid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الثالث: أن نسبة التعرض ما بين مستوى التعرض المسموح </a:t>
            </a:r>
            <a:r>
              <a:rPr lang="ar-SA"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به</a:t>
            </a: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(PEL)</a:t>
            </a: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ومستوى الفعل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a:t>
            </a: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ar-SA"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304800" y="1600200"/>
            <a:ext cx="8458200" cy="3429000"/>
          </a:xfrm>
          <a:blipFill>
            <a:blip r:embed="rId2"/>
            <a:tile tx="0" ty="0" sx="100000" sy="100000" flip="none" algn="tl"/>
          </a:blipFill>
        </p:spPr>
        <p:txBody>
          <a:bodyPr>
            <a:noAutofit/>
          </a:bodyPr>
          <a:lstStyle/>
          <a:p>
            <a:pPr>
              <a:buNone/>
            </a:pPr>
            <a:r>
              <a:rPr lang="ar-SA" sz="3200" b="1" dirty="0" smtClean="0"/>
              <a:t>نقوم بقياسات التعرض الدائمة ولمد شهرين على الأقل وبعد التأكد من حالة المستوى المقاس بأنه أعلى من مستوى التعرض المسموح </a:t>
            </a:r>
            <a:r>
              <a:rPr lang="ar-SA" sz="3200" b="1" dirty="0" err="1" smtClean="0"/>
              <a:t>به</a:t>
            </a:r>
            <a:r>
              <a:rPr lang="ar-SA" sz="3200" b="1" dirty="0" smtClean="0"/>
              <a:t> </a:t>
            </a:r>
            <a:r>
              <a:rPr lang="en-US" sz="3200" b="1" dirty="0" smtClean="0"/>
              <a:t>(PEL)</a:t>
            </a:r>
            <a:r>
              <a:rPr lang="ar-SA" sz="3200" b="1" dirty="0" smtClean="0"/>
              <a:t> يتخذ القرار الثاني.</a:t>
            </a:r>
          </a:p>
          <a:p>
            <a:pPr>
              <a:buNone/>
            </a:pPr>
            <a:r>
              <a:rPr lang="ar-SA" sz="3200" b="1" dirty="0" smtClean="0"/>
              <a:t>أما في حالة كون المستوى المقاس خلال فترتين متتاليتين أكبر من مستوى الفعل </a:t>
            </a:r>
            <a:r>
              <a:rPr lang="en-US" sz="3200" b="1" dirty="0" smtClean="0"/>
              <a:t>(AL)</a:t>
            </a:r>
            <a:r>
              <a:rPr lang="ar-SA" sz="3200" b="1" dirty="0" smtClean="0"/>
              <a:t> يبدأ في أعادة قياس التعرض بصورة دائمة حتى يتم التأكد من أن نسبة التعرض أقل من مستوى الفعل </a:t>
            </a:r>
            <a:r>
              <a:rPr lang="en-US" sz="3200" b="1" dirty="0" smtClean="0"/>
              <a:t>(AL)</a:t>
            </a:r>
            <a:r>
              <a:rPr lang="ar-SA" sz="3200" b="1" dirty="0" smtClean="0"/>
              <a:t> ليتمكن من اتخاذ القرار الأول.</a:t>
            </a:r>
            <a:endParaRPr lang="ar-SA" sz="3200" b="1"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a:solidFill>
            <a:srgbClr val="FFFF00"/>
          </a:solidFill>
        </p:spPr>
        <p:txBody>
          <a:bodyPr>
            <a:normAutofit/>
          </a:bodyPr>
          <a:lstStyle/>
          <a:p>
            <a:pPr algn="ct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طرائق قياس تركيز المواد في الهواء</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
          </p:nvPr>
        </p:nvSpPr>
        <p:spPr>
          <a:xfrm>
            <a:off x="533400" y="1447800"/>
            <a:ext cx="8153400" cy="4572000"/>
          </a:xfrm>
          <a:blipFill>
            <a:blip r:embed="rId2"/>
            <a:tile tx="0" ty="0" sx="100000" sy="100000" flip="none" algn="tl"/>
          </a:blipFill>
        </p:spPr>
        <p:txBody>
          <a:bodyPr>
            <a:normAutofit lnSpcReduction="10000"/>
          </a:bodyPr>
          <a:lstStyle/>
          <a:p>
            <a:pPr marL="514350" indent="-514350">
              <a:buFont typeface="+mj-lt"/>
              <a:buAutoNum type="arabicParenR"/>
            </a:pPr>
            <a:r>
              <a:rPr lang="ar-SA" dirty="0" smtClean="0">
                <a:solidFill>
                  <a:srgbClr val="FF0000"/>
                </a:solidFill>
                <a:cs typeface="PT Bold Heading" pitchFamily="2" charset="-78"/>
              </a:rPr>
              <a:t>طريقة القياس بالقراءات المباشرة</a:t>
            </a:r>
            <a:r>
              <a:rPr lang="ar-SA" dirty="0" smtClean="0">
                <a:cs typeface="PT Bold Heading" pitchFamily="2" charset="-78"/>
              </a:rPr>
              <a:t>:</a:t>
            </a:r>
          </a:p>
          <a:p>
            <a:pPr marL="514350" indent="-514350">
              <a:buNone/>
            </a:pPr>
            <a:r>
              <a:rPr lang="ar-SA" dirty="0" smtClean="0"/>
              <a:t>      ويستخدم فيها أجهزة استكشاف لنسبة الأوكسجين ونسب الملوثات في الجو للتأكد من عدم وجود التعرض للخطر.</a:t>
            </a:r>
          </a:p>
          <a:p>
            <a:pPr marL="514350" indent="-514350">
              <a:buFont typeface="+mj-lt"/>
              <a:buAutoNum type="arabicParenR" startAt="2"/>
            </a:pPr>
            <a:r>
              <a:rPr lang="ar-SA" dirty="0" smtClean="0">
                <a:solidFill>
                  <a:srgbClr val="0033CC"/>
                </a:solidFill>
                <a:cs typeface="PT Bold Heading" pitchFamily="2" charset="-78"/>
              </a:rPr>
              <a:t>طريقة أخذ العينات والتحليل المعملي:</a:t>
            </a:r>
          </a:p>
          <a:p>
            <a:pPr marL="514350" indent="-514350">
              <a:buNone/>
            </a:pPr>
            <a:r>
              <a:rPr lang="ar-SA" dirty="0" smtClean="0"/>
              <a:t>      وتستخدم هذه الطريقة عندما تكون الملوثات أكثر تعقيداً أو لا نستطيع قياسها وعادة ما تُجمع العينات بواسطة مصافٍ خاصة ثم القيام بتحليل مكوناتها وجزيئاتها في المعمل.</a:t>
            </a:r>
          </a:p>
          <a:p>
            <a:pPr marL="514350" indent="-514350">
              <a:buFont typeface="+mj-lt"/>
              <a:buAutoNum type="arabicParenR" startAt="3"/>
            </a:pPr>
            <a:r>
              <a:rPr lang="ar-SA" dirty="0" smtClean="0">
                <a:cs typeface="PT Bold Heading" pitchFamily="2" charset="-78"/>
              </a:rPr>
              <a:t>طريقة التجميع خلال العمل:</a:t>
            </a:r>
          </a:p>
          <a:p>
            <a:pPr marL="514350" indent="-514350">
              <a:buNone/>
            </a:pPr>
            <a:r>
              <a:rPr lang="ar-SA" dirty="0" smtClean="0"/>
              <a:t>      وتستخدم جهاز يسمى </a:t>
            </a:r>
            <a:r>
              <a:rPr lang="ar-SA" dirty="0" err="1" smtClean="0"/>
              <a:t>دوسيمتر</a:t>
            </a:r>
            <a:r>
              <a:rPr lang="ar-SA" dirty="0" smtClean="0"/>
              <a:t> </a:t>
            </a:r>
            <a:r>
              <a:rPr lang="en-US" dirty="0" smtClean="0"/>
              <a:t>(Dosimeter)</a:t>
            </a:r>
            <a:r>
              <a:rPr lang="ar-SA" dirty="0" smtClean="0"/>
              <a:t> وهو جهاز تجميع يضعه العامل على جسمه خلال فترة العمل وهو مفيد في جمع بيانات متوسطات زمن فترة التركيز </a:t>
            </a:r>
            <a:r>
              <a:rPr lang="en-US" dirty="0" smtClean="0"/>
              <a:t>(TWA)</a:t>
            </a:r>
            <a:r>
              <a:rPr lang="ar-SA" dirty="0" smtClean="0"/>
              <a:t>. </a:t>
            </a:r>
            <a:endParaRPr lang="ar-SA"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0"/>
            <a:ext cx="7772400" cy="838200"/>
          </a:xfrm>
        </p:spPr>
        <p:style>
          <a:lnRef idx="3">
            <a:schemeClr val="lt1"/>
          </a:lnRef>
          <a:fillRef idx="1">
            <a:schemeClr val="accent2"/>
          </a:fillRef>
          <a:effectRef idx="1">
            <a:schemeClr val="accent2"/>
          </a:effectRef>
          <a:fontRef idx="minor">
            <a:schemeClr val="lt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FF00"/>
                  </a:solidFill>
                </a:ln>
                <a:solidFill>
                  <a:srgbClr val="FFFF00"/>
                </a:solidFill>
                <a:effectLst>
                  <a:outerShdw blurRad="50800" dist="39000" dir="5460000" algn="tl">
                    <a:srgbClr val="000000">
                      <a:alpha val="38000"/>
                    </a:srgbClr>
                  </a:outerShdw>
                </a:effectLst>
                <a:cs typeface="PT Bold Heading" pitchFamily="2" charset="-78"/>
              </a:rPr>
              <a:t>التسلسل المؤدي </a:t>
            </a:r>
            <a:r>
              <a:rPr lang="ar-SA" b="1" dirty="0" err="1" smtClean="0">
                <a:ln w="11430">
                  <a:solidFill>
                    <a:srgbClr val="FFFF00"/>
                  </a:solidFill>
                </a:ln>
                <a:solidFill>
                  <a:srgbClr val="FFFF00"/>
                </a:solidFill>
                <a:effectLst>
                  <a:outerShdw blurRad="50800" dist="39000" dir="5460000" algn="tl">
                    <a:srgbClr val="000000">
                      <a:alpha val="38000"/>
                    </a:srgbClr>
                  </a:outerShdw>
                </a:effectLst>
                <a:cs typeface="PT Bold Heading" pitchFamily="2" charset="-78"/>
              </a:rPr>
              <a:t>الى</a:t>
            </a:r>
            <a:r>
              <a:rPr lang="ar-SA" b="1" dirty="0" smtClean="0">
                <a:ln w="11430">
                  <a:solidFill>
                    <a:srgbClr val="FFFF00"/>
                  </a:solidFill>
                </a:ln>
                <a:solidFill>
                  <a:srgbClr val="FFFF00"/>
                </a:solidFill>
                <a:effectLst>
                  <a:outerShdw blurRad="50800" dist="39000" dir="5460000" algn="tl">
                    <a:srgbClr val="000000">
                      <a:alpha val="38000"/>
                    </a:srgbClr>
                  </a:outerShdw>
                </a:effectLst>
                <a:cs typeface="PT Bold Heading" pitchFamily="2" charset="-78"/>
              </a:rPr>
              <a:t> حادثة</a:t>
            </a:r>
            <a:endParaRPr lang="en-US" b="1" dirty="0">
              <a:ln w="11430">
                <a:solidFill>
                  <a:srgbClr val="FFFF00"/>
                </a:solidFill>
              </a:ln>
              <a:solidFill>
                <a:srgbClr val="FFFF00"/>
              </a:solidFill>
              <a:effectLst>
                <a:outerShdw blurRad="50800" dist="39000" dir="5460000" algn="tl">
                  <a:srgbClr val="000000">
                    <a:alpha val="38000"/>
                  </a:srgbClr>
                </a:outerShdw>
              </a:effectLst>
              <a:cs typeface="PT Bold Heading" pitchFamily="2" charset="-78"/>
            </a:endParaRPr>
          </a:p>
        </p:txBody>
      </p:sp>
      <p:cxnSp>
        <p:nvCxnSpPr>
          <p:cNvPr id="8" name="Straight Arrow Connector 7"/>
          <p:cNvCxnSpPr/>
          <p:nvPr/>
        </p:nvCxnSpPr>
        <p:spPr>
          <a:xfrm>
            <a:off x="1143000" y="4495800"/>
            <a:ext cx="762000" cy="152400"/>
          </a:xfrm>
          <a:prstGeom prst="straightConnector1">
            <a:avLst/>
          </a:prstGeom>
          <a:ln w="63500">
            <a:bevel/>
            <a:tailEnd type="arrow"/>
          </a:ln>
        </p:spPr>
        <p:style>
          <a:lnRef idx="1">
            <a:schemeClr val="dk1"/>
          </a:lnRef>
          <a:fillRef idx="0">
            <a:schemeClr val="dk1"/>
          </a:fillRef>
          <a:effectRef idx="0">
            <a:schemeClr val="dk1"/>
          </a:effectRef>
          <a:fontRef idx="minor">
            <a:schemeClr val="tx1"/>
          </a:fontRef>
        </p:style>
      </p:cxnSp>
      <p:graphicFrame>
        <p:nvGraphicFramePr>
          <p:cNvPr id="14" name="Diagram 13"/>
          <p:cNvGraphicFramePr/>
          <p:nvPr/>
        </p:nvGraphicFramePr>
        <p:xfrm>
          <a:off x="1462909" y="399489"/>
          <a:ext cx="6218181" cy="6059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Straight Connector 16"/>
          <p:cNvCxnSpPr/>
          <p:nvPr/>
        </p:nvCxnSpPr>
        <p:spPr>
          <a:xfrm rot="5400000">
            <a:off x="-419894" y="2933700"/>
            <a:ext cx="3124994" cy="794"/>
          </a:xfrm>
          <a:prstGeom prst="line">
            <a:avLst/>
          </a:prstGeom>
          <a:ln w="635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rot="10800000">
            <a:off x="1143000" y="1371600"/>
            <a:ext cx="838200" cy="152400"/>
          </a:xfrm>
          <a:prstGeom prst="line">
            <a:avLst/>
          </a:prstGeom>
          <a:ln w="635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rot="10800000">
            <a:off x="1295400" y="2133600"/>
            <a:ext cx="686594" cy="151606"/>
          </a:xfrm>
          <a:prstGeom prst="line">
            <a:avLst/>
          </a:prstGeom>
          <a:ln w="6350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rot="5400000">
            <a:off x="76200" y="3352800"/>
            <a:ext cx="2438400" cy="1588"/>
          </a:xfrm>
          <a:prstGeom prst="line">
            <a:avLst/>
          </a:prstGeom>
          <a:ln w="63500"/>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rot="5400000">
            <a:off x="610394" y="3733800"/>
            <a:ext cx="1675606" cy="794"/>
          </a:xfrm>
          <a:prstGeom prst="line">
            <a:avLst/>
          </a:prstGeom>
          <a:ln w="635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5400000">
            <a:off x="1180306" y="4152900"/>
            <a:ext cx="838994" cy="794"/>
          </a:xfrm>
          <a:prstGeom prst="line">
            <a:avLst/>
          </a:prstGeom>
          <a:ln w="63500"/>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rot="10800000">
            <a:off x="1447800" y="2971800"/>
            <a:ext cx="533400" cy="76200"/>
          </a:xfrm>
          <a:prstGeom prst="line">
            <a:avLst/>
          </a:prstGeom>
          <a:ln w="63500"/>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rot="10800000">
            <a:off x="1600200" y="3733800"/>
            <a:ext cx="381000" cy="76200"/>
          </a:xfrm>
          <a:prstGeom prst="line">
            <a:avLst/>
          </a:prstGeom>
          <a:ln w="6350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5400000">
            <a:off x="1486297" y="5524103"/>
            <a:ext cx="1143000" cy="794"/>
          </a:xfrm>
          <a:prstGeom prst="line">
            <a:avLst/>
          </a:prstGeom>
          <a:ln w="63500"/>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rot="10800000">
            <a:off x="2057400" y="6096000"/>
            <a:ext cx="4114800" cy="609600"/>
          </a:xfrm>
          <a:prstGeom prst="line">
            <a:avLst/>
          </a:prstGeom>
          <a:ln w="63500"/>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rot="5400000" flipH="1" flipV="1">
            <a:off x="5982494" y="6514306"/>
            <a:ext cx="381000" cy="1588"/>
          </a:xfrm>
          <a:prstGeom prst="straightConnector1">
            <a:avLst/>
          </a:prstGeom>
          <a:ln w="63500">
            <a:bevel/>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rot="5400000">
            <a:off x="6592094" y="5447506"/>
            <a:ext cx="533400" cy="1588"/>
          </a:xfrm>
          <a:prstGeom prst="straightConnector1">
            <a:avLst/>
          </a:prstGeom>
          <a:ln w="63500">
            <a:beve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rot="5400000">
            <a:off x="3391694" y="4990306"/>
            <a:ext cx="533400" cy="1588"/>
          </a:xfrm>
          <a:prstGeom prst="straightConnector1">
            <a:avLst/>
          </a:prstGeom>
          <a:ln w="63500">
            <a:bevel/>
            <a:tailEnd type="arrow"/>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a:off x="3962400" y="4953000"/>
            <a:ext cx="1524000" cy="228600"/>
          </a:xfrm>
          <a:prstGeom prst="straightConnector1">
            <a:avLst/>
          </a:prstGeom>
          <a:ln w="63500">
            <a:bevel/>
            <a:tailEnd type="arrow"/>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rot="5400000">
            <a:off x="3696097" y="4685903"/>
            <a:ext cx="533400" cy="794"/>
          </a:xfrm>
          <a:prstGeom prst="line">
            <a:avLst/>
          </a:prstGeom>
          <a:ln w="63500"/>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rot="10800000">
            <a:off x="4267200" y="1828800"/>
            <a:ext cx="533400" cy="7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a:off x="3276600" y="4648200"/>
            <a:ext cx="381000" cy="76200"/>
          </a:xfrm>
          <a:prstGeom prst="line">
            <a:avLst/>
          </a:prstGeom>
          <a:ln w="63500"/>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rot="10800000">
            <a:off x="4343400" y="2667000"/>
            <a:ext cx="533400" cy="7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4343400" y="3429000"/>
            <a:ext cx="533400" cy="7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4419600" y="4114800"/>
            <a:ext cx="533400" cy="7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6553200" y="5181600"/>
            <a:ext cx="304800" cy="76200"/>
          </a:xfrm>
          <a:prstGeom prst="line">
            <a:avLst/>
          </a:prstGeom>
          <a:ln w="6350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graphicEl>
                                              <a:dgm id="{448B79EB-58F7-4B0E-9C2D-874CBDD87FA4}"/>
                                            </p:graphicEl>
                                          </p:spTgt>
                                        </p:tgtEl>
                                        <p:attrNameLst>
                                          <p:attrName>style.visibility</p:attrName>
                                        </p:attrNameLst>
                                      </p:cBhvr>
                                      <p:to>
                                        <p:strVal val="visible"/>
                                      </p:to>
                                    </p:set>
                                    <p:animEffect transition="in" filter="fade">
                                      <p:cBhvr>
                                        <p:cTn id="13" dur="2000"/>
                                        <p:tgtEl>
                                          <p:spTgt spid="14">
                                            <p:graphicEl>
                                              <a:dgm id="{448B79EB-58F7-4B0E-9C2D-874CBDD87FA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graphicEl>
                                              <a:dgm id="{86A2C622-56A8-4F7E-A4A5-BEA8BF072620}"/>
                                            </p:graphicEl>
                                          </p:spTgt>
                                        </p:tgtEl>
                                        <p:attrNameLst>
                                          <p:attrName>style.visibility</p:attrName>
                                        </p:attrNameLst>
                                      </p:cBhvr>
                                      <p:to>
                                        <p:strVal val="visible"/>
                                      </p:to>
                                    </p:set>
                                    <p:animEffect transition="in" filter="fade">
                                      <p:cBhvr>
                                        <p:cTn id="18" dur="2000"/>
                                        <p:tgtEl>
                                          <p:spTgt spid="14">
                                            <p:graphicEl>
                                              <a:dgm id="{86A2C622-56A8-4F7E-A4A5-BEA8BF07262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graphicEl>
                                              <a:dgm id="{F9695D7C-A58D-4F51-8F50-8B28131BAC6E}"/>
                                            </p:graphicEl>
                                          </p:spTgt>
                                        </p:tgtEl>
                                        <p:attrNameLst>
                                          <p:attrName>style.visibility</p:attrName>
                                        </p:attrNameLst>
                                      </p:cBhvr>
                                      <p:to>
                                        <p:strVal val="visible"/>
                                      </p:to>
                                    </p:set>
                                    <p:animEffect transition="in" filter="fade">
                                      <p:cBhvr>
                                        <p:cTn id="21" dur="2000"/>
                                        <p:tgtEl>
                                          <p:spTgt spid="14">
                                            <p:graphicEl>
                                              <a:dgm id="{F9695D7C-A58D-4F51-8F50-8B28131BAC6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graphicEl>
                                              <a:dgm id="{9B041506-D9C5-492F-9756-8B1AFCE11AD7}"/>
                                            </p:graphicEl>
                                          </p:spTgt>
                                        </p:tgtEl>
                                        <p:attrNameLst>
                                          <p:attrName>style.visibility</p:attrName>
                                        </p:attrNameLst>
                                      </p:cBhvr>
                                      <p:to>
                                        <p:strVal val="visible"/>
                                      </p:to>
                                    </p:set>
                                    <p:animEffect transition="in" filter="fade">
                                      <p:cBhvr>
                                        <p:cTn id="26" dur="2000"/>
                                        <p:tgtEl>
                                          <p:spTgt spid="14">
                                            <p:graphicEl>
                                              <a:dgm id="{9B041506-D9C5-492F-9756-8B1AFCE11AD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graphicEl>
                                              <a:dgm id="{915FC2BD-892B-48D4-8C26-FAB5A72ACD94}"/>
                                            </p:graphicEl>
                                          </p:spTgt>
                                        </p:tgtEl>
                                        <p:attrNameLst>
                                          <p:attrName>style.visibility</p:attrName>
                                        </p:attrNameLst>
                                      </p:cBhvr>
                                      <p:to>
                                        <p:strVal val="visible"/>
                                      </p:to>
                                    </p:set>
                                    <p:animEffect transition="in" filter="fade">
                                      <p:cBhvr>
                                        <p:cTn id="29" dur="2000"/>
                                        <p:tgtEl>
                                          <p:spTgt spid="14">
                                            <p:graphicEl>
                                              <a:dgm id="{915FC2BD-892B-48D4-8C26-FAB5A72ACD9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graphicEl>
                                              <a:dgm id="{72674081-9F9A-4A66-AFD1-66286635D537}"/>
                                            </p:graphicEl>
                                          </p:spTgt>
                                        </p:tgtEl>
                                        <p:attrNameLst>
                                          <p:attrName>style.visibility</p:attrName>
                                        </p:attrNameLst>
                                      </p:cBhvr>
                                      <p:to>
                                        <p:strVal val="visible"/>
                                      </p:to>
                                    </p:set>
                                    <p:animEffect transition="in" filter="fade">
                                      <p:cBhvr>
                                        <p:cTn id="34" dur="2000"/>
                                        <p:tgtEl>
                                          <p:spTgt spid="14">
                                            <p:graphicEl>
                                              <a:dgm id="{72674081-9F9A-4A66-AFD1-66286635D537}"/>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graphicEl>
                                              <a:dgm id="{2998D7A5-5865-4699-87CA-208CA7E7643F}"/>
                                            </p:graphicEl>
                                          </p:spTgt>
                                        </p:tgtEl>
                                        <p:attrNameLst>
                                          <p:attrName>style.visibility</p:attrName>
                                        </p:attrNameLst>
                                      </p:cBhvr>
                                      <p:to>
                                        <p:strVal val="visible"/>
                                      </p:to>
                                    </p:set>
                                    <p:animEffect transition="in" filter="fade">
                                      <p:cBhvr>
                                        <p:cTn id="37" dur="2000"/>
                                        <p:tgtEl>
                                          <p:spTgt spid="14">
                                            <p:graphicEl>
                                              <a:dgm id="{2998D7A5-5865-4699-87CA-208CA7E7643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graphicEl>
                                              <a:dgm id="{51C544EC-354F-4001-859D-07E1302B9A3D}"/>
                                            </p:graphicEl>
                                          </p:spTgt>
                                        </p:tgtEl>
                                        <p:attrNameLst>
                                          <p:attrName>style.visibility</p:attrName>
                                        </p:attrNameLst>
                                      </p:cBhvr>
                                      <p:to>
                                        <p:strVal val="visible"/>
                                      </p:to>
                                    </p:set>
                                    <p:animEffect transition="in" filter="fade">
                                      <p:cBhvr>
                                        <p:cTn id="42" dur="2000"/>
                                        <p:tgtEl>
                                          <p:spTgt spid="14">
                                            <p:graphicEl>
                                              <a:dgm id="{51C544EC-354F-4001-859D-07E1302B9A3D}"/>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graphicEl>
                                              <a:dgm id="{57C9ECDD-775D-4985-850B-F8D7484D9804}"/>
                                            </p:graphicEl>
                                          </p:spTgt>
                                        </p:tgtEl>
                                        <p:attrNameLst>
                                          <p:attrName>style.visibility</p:attrName>
                                        </p:attrNameLst>
                                      </p:cBhvr>
                                      <p:to>
                                        <p:strVal val="visible"/>
                                      </p:to>
                                    </p:set>
                                    <p:animEffect transition="in" filter="fade">
                                      <p:cBhvr>
                                        <p:cTn id="45" dur="2000"/>
                                        <p:tgtEl>
                                          <p:spTgt spid="14">
                                            <p:graphicEl>
                                              <a:dgm id="{57C9ECDD-775D-4985-850B-F8D7484D98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graphicEl>
                                              <a:dgm id="{9DA34DD3-93A1-44C4-943D-62382120E400}"/>
                                            </p:graphicEl>
                                          </p:spTgt>
                                        </p:tgtEl>
                                        <p:attrNameLst>
                                          <p:attrName>style.visibility</p:attrName>
                                        </p:attrNameLst>
                                      </p:cBhvr>
                                      <p:to>
                                        <p:strVal val="visible"/>
                                      </p:to>
                                    </p:set>
                                    <p:animEffect transition="in" filter="fade">
                                      <p:cBhvr>
                                        <p:cTn id="50" dur="2000"/>
                                        <p:tgtEl>
                                          <p:spTgt spid="14">
                                            <p:graphicEl>
                                              <a:dgm id="{9DA34DD3-93A1-44C4-943D-62382120E400}"/>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graphicEl>
                                              <a:dgm id="{D27A1FBD-636D-44DF-B6F8-8BEDC4EC557F}"/>
                                            </p:graphicEl>
                                          </p:spTgt>
                                        </p:tgtEl>
                                        <p:attrNameLst>
                                          <p:attrName>style.visibility</p:attrName>
                                        </p:attrNameLst>
                                      </p:cBhvr>
                                      <p:to>
                                        <p:strVal val="visible"/>
                                      </p:to>
                                    </p:set>
                                    <p:animEffect transition="in" filter="fade">
                                      <p:cBhvr>
                                        <p:cTn id="53" dur="2000"/>
                                        <p:tgtEl>
                                          <p:spTgt spid="14">
                                            <p:graphicEl>
                                              <a:dgm id="{D27A1FBD-636D-44DF-B6F8-8BEDC4EC557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graphicEl>
                                              <a:dgm id="{13BE57D7-5142-423D-8511-630C5C20075D}"/>
                                            </p:graphicEl>
                                          </p:spTgt>
                                        </p:tgtEl>
                                        <p:attrNameLst>
                                          <p:attrName>style.visibility</p:attrName>
                                        </p:attrNameLst>
                                      </p:cBhvr>
                                      <p:to>
                                        <p:strVal val="visible"/>
                                      </p:to>
                                    </p:set>
                                    <p:animEffect transition="in" filter="fade">
                                      <p:cBhvr>
                                        <p:cTn id="58" dur="2000"/>
                                        <p:tgtEl>
                                          <p:spTgt spid="14">
                                            <p:graphicEl>
                                              <a:dgm id="{13BE57D7-5142-423D-8511-630C5C20075D}"/>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graphicEl>
                                              <a:dgm id="{1CB61CB3-18D7-4CE9-AD0B-6CDE8C5950EF}"/>
                                            </p:graphicEl>
                                          </p:spTgt>
                                        </p:tgtEl>
                                        <p:attrNameLst>
                                          <p:attrName>style.visibility</p:attrName>
                                        </p:attrNameLst>
                                      </p:cBhvr>
                                      <p:to>
                                        <p:strVal val="visible"/>
                                      </p:to>
                                    </p:set>
                                    <p:animEffect transition="in" filter="fade">
                                      <p:cBhvr>
                                        <p:cTn id="61" dur="2000"/>
                                        <p:tgtEl>
                                          <p:spTgt spid="14">
                                            <p:graphicEl>
                                              <a:dgm id="{1CB61CB3-18D7-4CE9-AD0B-6CDE8C5950E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Graphic spid="14" grpId="0">
        <p:bldSub>
          <a:bldDgm bld="lvlAtOnce"/>
        </p:bldSub>
      </p:bldGraphic>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a:solidFill>
            <a:srgbClr val="00B0F0"/>
          </a:solidFill>
        </p:spPr>
        <p:txBody>
          <a:bodyPr/>
          <a:lstStyle/>
          <a:p>
            <a:pPr algn="ctr"/>
            <a:r>
              <a:rPr lang="ar-SA"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التحكم في تلوث الهواء الصناعي</a:t>
            </a:r>
            <a:endParaRPr lang="ar-SA"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endParaRPr>
          </a:p>
        </p:txBody>
      </p:sp>
      <p:sp>
        <p:nvSpPr>
          <p:cNvPr id="3" name="Content Placeholder 2"/>
          <p:cNvSpPr>
            <a:spLocks noGrp="1"/>
          </p:cNvSpPr>
          <p:nvPr>
            <p:ph sz="quarter" idx="1"/>
          </p:nvPr>
        </p:nvSpPr>
        <p:spPr>
          <a:xfrm>
            <a:off x="609600" y="1447800"/>
            <a:ext cx="8077200" cy="3886200"/>
          </a:xfrm>
          <a:blipFill>
            <a:blip r:embed="rId2"/>
            <a:tile tx="0" ty="0" sx="100000" sy="100000" flip="none" algn="tl"/>
          </a:blipFill>
        </p:spPr>
        <p:txBody>
          <a:bodyPr/>
          <a:lstStyle/>
          <a:p>
            <a:pPr>
              <a:buNone/>
            </a:pPr>
            <a:r>
              <a:rPr lang="ar-SA" b="1" dirty="0" smtClean="0"/>
              <a:t>يتم التحكم في التلوث من خلال مفاهيم تصميمية أساسية كما يلي:</a:t>
            </a:r>
          </a:p>
          <a:p>
            <a:pPr marL="514350" indent="-514350">
              <a:buFont typeface="+mj-lt"/>
              <a:buAutoNum type="arabicParenR"/>
            </a:pPr>
            <a:r>
              <a:rPr lang="ar-SA" b="1" dirty="0" smtClean="0">
                <a:cs typeface="PT Bold Heading" pitchFamily="2" charset="-78"/>
              </a:rPr>
              <a:t>تصميم المجاري الهوائية </a:t>
            </a:r>
            <a:r>
              <a:rPr lang="en-US" b="1" dirty="0" smtClean="0"/>
              <a:t>(Ducts)</a:t>
            </a:r>
            <a:r>
              <a:rPr lang="ar-SA" b="1" dirty="0" smtClean="0"/>
              <a:t> وفقاً </a:t>
            </a:r>
            <a:r>
              <a:rPr lang="en-US" b="1" dirty="0" smtClean="0"/>
              <a:t>(OSHA)</a:t>
            </a:r>
            <a:r>
              <a:rPr lang="ar-SA" b="1" dirty="0" smtClean="0"/>
              <a:t> كما مبين في الشكل. بحيث يكون سريان الهواء في الاتجاه انسيابياً بدون حدوث اضطراب السريان وركوده.</a:t>
            </a:r>
          </a:p>
          <a:p>
            <a:pPr marL="514350" indent="-514350">
              <a:buNone/>
            </a:pPr>
            <a:endParaRPr lang="ar-SA" b="1" dirty="0"/>
          </a:p>
        </p:txBody>
      </p:sp>
      <p:pic>
        <p:nvPicPr>
          <p:cNvPr id="73731" name="Picture 3" descr="C:\Users\user\Pictures\Clip_92.jpg"/>
          <p:cNvPicPr>
            <a:picLocks noChangeAspect="1" noChangeArrowheads="1"/>
          </p:cNvPicPr>
          <p:nvPr/>
        </p:nvPicPr>
        <p:blipFill>
          <a:blip r:embed="rId3">
            <a:lum contrast="30000"/>
          </a:blip>
          <a:srcRect/>
          <a:stretch>
            <a:fillRect/>
          </a:stretch>
        </p:blipFill>
        <p:spPr bwMode="auto">
          <a:xfrm>
            <a:off x="685800" y="3657600"/>
            <a:ext cx="8218256" cy="2900672"/>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731"/>
                                        </p:tgtEl>
                                        <p:attrNameLst>
                                          <p:attrName>style.visibility</p:attrName>
                                        </p:attrNameLst>
                                      </p:cBhvr>
                                      <p:to>
                                        <p:strVal val="visible"/>
                                      </p:to>
                                    </p:set>
                                    <p:anim calcmode="lin" valueType="num">
                                      <p:cBhvr additive="base">
                                        <p:cTn id="30" dur="500" fill="hold"/>
                                        <p:tgtEl>
                                          <p:spTgt spid="73731"/>
                                        </p:tgtEl>
                                        <p:attrNameLst>
                                          <p:attrName>ppt_x</p:attrName>
                                        </p:attrNameLst>
                                      </p:cBhvr>
                                      <p:tavLst>
                                        <p:tav tm="0">
                                          <p:val>
                                            <p:strVal val="#ppt_x"/>
                                          </p:val>
                                        </p:tav>
                                        <p:tav tm="100000">
                                          <p:val>
                                            <p:strVal val="#ppt_x"/>
                                          </p:val>
                                        </p:tav>
                                      </p:tavLst>
                                    </p:anim>
                                    <p:anim calcmode="lin" valueType="num">
                                      <p:cBhvr additive="base">
                                        <p:cTn id="31"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4638"/>
            <a:ext cx="8305800" cy="1143000"/>
          </a:xfrm>
          <a:solidFill>
            <a:srgbClr val="00B0F0"/>
          </a:solidFill>
        </p:spPr>
        <p:txBody>
          <a:bodyPr/>
          <a:lstStyle/>
          <a:p>
            <a:pPr algn="ctr"/>
            <a:r>
              <a:rPr lang="ar-SA"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التحكم في تلوث الهواء الصناعي</a:t>
            </a:r>
            <a:endParaRPr lang="ar-SA"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endParaRPr>
          </a:p>
        </p:txBody>
      </p:sp>
      <p:sp>
        <p:nvSpPr>
          <p:cNvPr id="3" name="Content Placeholder 2"/>
          <p:cNvSpPr>
            <a:spLocks noGrp="1"/>
          </p:cNvSpPr>
          <p:nvPr>
            <p:ph sz="quarter" idx="1"/>
          </p:nvPr>
        </p:nvSpPr>
        <p:spPr>
          <a:xfrm>
            <a:off x="457200" y="1447800"/>
            <a:ext cx="8229600" cy="38862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514350" indent="-514350">
              <a:buFont typeface="+mj-lt"/>
              <a:buAutoNum type="arabicParenR" startAt="2"/>
            </a:pPr>
            <a:r>
              <a:rPr lang="ar-SA" sz="3600" dirty="0" smtClean="0"/>
              <a:t>تصميم طريقة لدفع الهواء بحيث يكون دفع الهواء لداخل مجرى الهواء.</a:t>
            </a:r>
          </a:p>
          <a:p>
            <a:pPr marL="514350" indent="-514350">
              <a:buNone/>
            </a:pPr>
            <a:endParaRPr lang="ar-SA" sz="3600" dirty="0"/>
          </a:p>
        </p:txBody>
      </p:sp>
      <p:pic>
        <p:nvPicPr>
          <p:cNvPr id="74754" name="Picture 2" descr="C:\Users\user\Pictures\Clip_93.jpg"/>
          <p:cNvPicPr>
            <a:picLocks noChangeAspect="1" noChangeArrowheads="1"/>
          </p:cNvPicPr>
          <p:nvPr/>
        </p:nvPicPr>
        <p:blipFill>
          <a:blip r:embed="rId2">
            <a:lum contrast="36000"/>
          </a:blip>
          <a:srcRect/>
          <a:stretch>
            <a:fillRect/>
          </a:stretch>
        </p:blipFill>
        <p:spPr bwMode="auto">
          <a:xfrm>
            <a:off x="685800" y="2819400"/>
            <a:ext cx="7772400" cy="37242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4754"/>
                                        </p:tgtEl>
                                        <p:attrNameLst>
                                          <p:attrName>style.visibility</p:attrName>
                                        </p:attrNameLst>
                                      </p:cBhvr>
                                      <p:to>
                                        <p:strVal val="visible"/>
                                      </p:to>
                                    </p:set>
                                    <p:animEffect transition="in" filter="wipe(down)">
                                      <p:cBhvr>
                                        <p:cTn id="25"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4638"/>
            <a:ext cx="8305800" cy="1143000"/>
          </a:xfrm>
          <a:solidFill>
            <a:srgbClr val="00B0F0"/>
          </a:solidFill>
        </p:spPr>
        <p:txBody>
          <a:bodyPr/>
          <a:lstStyle/>
          <a:p>
            <a:pPr algn="ctr"/>
            <a:r>
              <a:rPr lang="ar-SA"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التحكم في تلوث الهواء الصناعي</a:t>
            </a:r>
            <a:endParaRPr lang="ar-SA"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endParaRPr>
          </a:p>
        </p:txBody>
      </p:sp>
      <p:sp>
        <p:nvSpPr>
          <p:cNvPr id="3" name="Content Placeholder 2"/>
          <p:cNvSpPr>
            <a:spLocks noGrp="1"/>
          </p:cNvSpPr>
          <p:nvPr>
            <p:ph sz="quarter" idx="1"/>
          </p:nvPr>
        </p:nvSpPr>
        <p:spPr>
          <a:xfrm>
            <a:off x="381000" y="1447800"/>
            <a:ext cx="8305800" cy="4572000"/>
          </a:xfrm>
          <a:blipFill>
            <a:blip r:embed="rId2"/>
            <a:tile tx="0" ty="0" sx="100000" sy="100000" flip="none" algn="tl"/>
          </a:blipFill>
        </p:spPr>
        <p:txBody>
          <a:bodyPr>
            <a:normAutofit/>
          </a:bodyPr>
          <a:lstStyle/>
          <a:p>
            <a:pPr>
              <a:buNone/>
            </a:pPr>
            <a:r>
              <a:rPr lang="ar-SA" sz="2400" dirty="0" smtClean="0"/>
              <a:t>3) </a:t>
            </a:r>
            <a:r>
              <a:rPr lang="ar-SA" sz="2400" dirty="0" smtClean="0">
                <a:cs typeface="PT Bold Heading" pitchFamily="2" charset="-78"/>
              </a:rPr>
              <a:t>تصميم أسلوب انتشار الهواء وأسلوب توزيعه كما مبين في الشكل</a:t>
            </a:r>
            <a:r>
              <a:rPr lang="ar-SA" sz="2400" dirty="0" smtClean="0"/>
              <a:t>. بحيث يتم توازن ما بين الهواء المطلوب تنقيته والهواء المنعدم.</a:t>
            </a:r>
            <a:endParaRPr lang="ar-SA" sz="2400" dirty="0"/>
          </a:p>
        </p:txBody>
      </p:sp>
      <p:pic>
        <p:nvPicPr>
          <p:cNvPr id="163842" name="Picture 2" descr="C:\Users\user\Pictures\Clip_94.jpg"/>
          <p:cNvPicPr>
            <a:picLocks noChangeAspect="1" noChangeArrowheads="1"/>
          </p:cNvPicPr>
          <p:nvPr/>
        </p:nvPicPr>
        <p:blipFill>
          <a:blip r:embed="rId3">
            <a:lum contrast="24000"/>
          </a:blip>
          <a:srcRect/>
          <a:stretch>
            <a:fillRect/>
          </a:stretch>
        </p:blipFill>
        <p:spPr bwMode="auto">
          <a:xfrm>
            <a:off x="1600200" y="1752600"/>
            <a:ext cx="6019800" cy="462778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63842"/>
                                        </p:tgtEl>
                                        <p:attrNameLst>
                                          <p:attrName>style.visibility</p:attrName>
                                        </p:attrNameLst>
                                      </p:cBhvr>
                                      <p:to>
                                        <p:strVal val="visible"/>
                                      </p:to>
                                    </p:set>
                                    <p:animEffect transition="in" filter="slide(fromBottom)">
                                      <p:cBhvr>
                                        <p:cTn id="25"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4638"/>
            <a:ext cx="8305800" cy="1143000"/>
          </a:xfrm>
          <a:solidFill>
            <a:srgbClr val="00B0F0"/>
          </a:solidFill>
        </p:spPr>
        <p:txBody>
          <a:bodyPr/>
          <a:lstStyle/>
          <a:p>
            <a:pPr algn="ctr"/>
            <a:r>
              <a:rPr lang="ar-SA"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التحكم في تلوث الهواء الصناعي</a:t>
            </a:r>
            <a:endParaRPr lang="ar-SA"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endParaRPr>
          </a:p>
        </p:txBody>
      </p:sp>
      <p:sp>
        <p:nvSpPr>
          <p:cNvPr id="3" name="Content Placeholder 2"/>
          <p:cNvSpPr>
            <a:spLocks noGrp="1"/>
          </p:cNvSpPr>
          <p:nvPr>
            <p:ph sz="quarter" idx="1"/>
          </p:nvPr>
        </p:nvSpPr>
        <p:spPr>
          <a:xfrm>
            <a:off x="381000" y="1447800"/>
            <a:ext cx="8305800" cy="4572000"/>
          </a:xfrm>
          <a:blipFill>
            <a:blip r:embed="rId2"/>
            <a:tile tx="0" ty="0" sx="100000" sy="100000" flip="none" algn="tl"/>
          </a:blipFill>
        </p:spPr>
        <p:txBody>
          <a:bodyPr>
            <a:normAutofit lnSpcReduction="10000"/>
          </a:bodyPr>
          <a:lstStyle/>
          <a:p>
            <a:pPr>
              <a:buNone/>
            </a:pPr>
            <a:r>
              <a:rPr lang="ar-SA" b="1" dirty="0" smtClean="0">
                <a:effectLst>
                  <a:outerShdw blurRad="38100" dist="38100" dir="2700000" algn="tl">
                    <a:srgbClr val="000000">
                      <a:alpha val="43137"/>
                    </a:srgbClr>
                  </a:outerShdw>
                </a:effectLst>
              </a:rPr>
              <a:t>4) </a:t>
            </a:r>
            <a:r>
              <a:rPr lang="ar-SA" dirty="0" smtClean="0">
                <a:effectLst>
                  <a:outerShdw blurRad="38100" dist="38100" dir="2700000" algn="tl">
                    <a:srgbClr val="000000">
                      <a:alpha val="43137"/>
                    </a:srgbClr>
                  </a:outerShdw>
                </a:effectLst>
                <a:cs typeface="PT Bold Heading" pitchFamily="2" charset="-78"/>
              </a:rPr>
              <a:t>استخدام أجهزة تنقية وفقاً للملوثات والمواصفات الخاصة بذلك</a:t>
            </a:r>
            <a:r>
              <a:rPr lang="ar-SA" b="1" dirty="0" smtClean="0">
                <a:effectLst>
                  <a:outerShdw blurRad="38100" dist="38100" dir="2700000" algn="tl">
                    <a:srgbClr val="000000">
                      <a:alpha val="43137"/>
                    </a:srgbClr>
                  </a:outerShdw>
                </a:effectLst>
              </a:rPr>
              <a:t>، وهذه الأجهزة هي:</a:t>
            </a:r>
          </a:p>
          <a:p>
            <a:pPr marL="514350" indent="-514350">
              <a:buFont typeface="+mj-cs"/>
              <a:buAutoNum type="arabic2Minus"/>
            </a:pPr>
            <a:r>
              <a:rPr lang="ar-SA" b="1" dirty="0" smtClean="0">
                <a:effectLst>
                  <a:outerShdw blurRad="38100" dist="38100" dir="2700000" algn="tl">
                    <a:srgbClr val="000000">
                      <a:alpha val="43137"/>
                    </a:srgbClr>
                  </a:outerShdw>
                </a:effectLst>
              </a:rPr>
              <a:t>أجهزة التجميع الجافة بالطرد المركزي </a:t>
            </a:r>
            <a:r>
              <a:rPr lang="en-US" b="1" dirty="0" smtClean="0">
                <a:effectLst>
                  <a:outerShdw blurRad="38100" dist="38100" dir="2700000" algn="tl">
                    <a:srgbClr val="000000">
                      <a:alpha val="43137"/>
                    </a:srgbClr>
                  </a:outerShdw>
                </a:effectLst>
              </a:rPr>
              <a:t>(Dry Centrifugal)</a:t>
            </a:r>
            <a:r>
              <a:rPr lang="ar-SA" b="1" dirty="0" smtClean="0">
                <a:effectLst>
                  <a:outerShdw blurRad="38100" dist="38100" dir="2700000" algn="tl">
                    <a:srgbClr val="000000">
                      <a:alpha val="43137"/>
                    </a:srgbClr>
                  </a:outerShdw>
                </a:effectLst>
              </a:rPr>
              <a:t> (إعصار حلزوني </a:t>
            </a:r>
            <a:r>
              <a:rPr lang="en-US" b="1" dirty="0" smtClean="0">
                <a:effectLst>
                  <a:outerShdw blurRad="38100" dist="38100" dir="2700000" algn="tl">
                    <a:srgbClr val="000000">
                      <a:alpha val="43137"/>
                    </a:srgbClr>
                  </a:outerShdw>
                </a:effectLst>
              </a:rPr>
              <a:t>Cyclone</a:t>
            </a:r>
            <a:r>
              <a:rPr lang="ar-SA" b="1" dirty="0" smtClean="0">
                <a:effectLst>
                  <a:outerShdw blurRad="38100" dist="38100" dir="2700000" algn="tl">
                    <a:srgbClr val="000000">
                      <a:alpha val="43137"/>
                    </a:srgbClr>
                  </a:outerShdw>
                </a:effectLst>
              </a:rPr>
              <a:t> ) حيث يتم ترسيب جزيئات الملوثات بطردها مركزياً على الجوانب وفي قاع الجهاز.</a:t>
            </a:r>
          </a:p>
          <a:p>
            <a:pPr marL="514350" indent="-514350">
              <a:buFont typeface="+mj-cs"/>
              <a:buAutoNum type="arabic2Minus"/>
            </a:pPr>
            <a:r>
              <a:rPr lang="ar-SA" b="1" dirty="0" smtClean="0">
                <a:effectLst>
                  <a:outerShdw blurRad="38100" dist="38100" dir="2700000" algn="tl">
                    <a:srgbClr val="000000">
                      <a:alpha val="43137"/>
                    </a:srgbClr>
                  </a:outerShdw>
                </a:effectLst>
              </a:rPr>
              <a:t>أجهزة </a:t>
            </a:r>
            <a:r>
              <a:rPr lang="ar-SA" b="1" dirty="0" err="1" smtClean="0">
                <a:effectLst>
                  <a:outerShdw blurRad="38100" dist="38100" dir="2700000" algn="tl">
                    <a:srgbClr val="000000">
                      <a:alpha val="43137"/>
                    </a:srgbClr>
                  </a:outerShdw>
                </a:effectLst>
              </a:rPr>
              <a:t>اليكتروستاتيكية</a:t>
            </a:r>
            <a:r>
              <a:rPr lang="ar-SA" b="1" dirty="0" smtClean="0">
                <a:effectLst>
                  <a:outerShdw blurRad="38100" dist="38100" dir="2700000" algn="tl">
                    <a:srgbClr val="000000">
                      <a:alpha val="43137"/>
                    </a:srgbClr>
                  </a:outerShdw>
                </a:effectLst>
              </a:rPr>
              <a:t>، وهي أجهزة كهربائية تعمل شحنة كهروستاتيكية تجمع فيها الملوثات في مرشحات خاصة.</a:t>
            </a:r>
          </a:p>
          <a:p>
            <a:pPr marL="514350" indent="-514350">
              <a:buFont typeface="+mj-cs"/>
              <a:buAutoNum type="arabic2Minus"/>
            </a:pPr>
            <a:r>
              <a:rPr lang="ar-SA" b="1" dirty="0" smtClean="0">
                <a:effectLst>
                  <a:outerShdw blurRad="38100" dist="38100" dir="2700000" algn="tl">
                    <a:srgbClr val="000000">
                      <a:alpha val="43137"/>
                    </a:srgbClr>
                  </a:outerShdw>
                </a:effectLst>
              </a:rPr>
              <a:t>الأجهزة المبتلة، وهي أجهزة أبراج مياه حيث ترسب جزيئات الملوثات بواسطة المياه.</a:t>
            </a:r>
          </a:p>
          <a:p>
            <a:pPr marL="514350" indent="-514350">
              <a:buFont typeface="+mj-cs"/>
              <a:buAutoNum type="arabic2Minus"/>
            </a:pPr>
            <a:r>
              <a:rPr lang="ar-SA" b="1" dirty="0" smtClean="0">
                <a:effectLst>
                  <a:outerShdw blurRad="38100" dist="38100" dir="2700000" algn="tl">
                    <a:srgbClr val="000000">
                      <a:alpha val="43137"/>
                    </a:srgbClr>
                  </a:outerShdw>
                </a:effectLst>
              </a:rPr>
              <a:t>الأجهزة ذات المرشحات الجافة وتستخدم فيها مواد نسيجية أو بلاستيكية تعمل على ترسيب جزيئات الملوثات بأحجام مختلفة .</a:t>
            </a:r>
            <a:endParaRPr lang="ar-SA" b="1" dirty="0">
              <a:effectLst>
                <a:outerShdw blurRad="38100" dist="38100" dir="2700000" algn="tl">
                  <a:srgbClr val="000000">
                    <a:alpha val="43137"/>
                  </a:srgbClr>
                </a:outerShdw>
              </a:effectLst>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10200" y="1447800"/>
            <a:ext cx="3276600" cy="4572000"/>
          </a:xfrm>
        </p:spPr>
        <p:txBody>
          <a:bodyPr/>
          <a:lstStyle/>
          <a:p>
            <a:pPr>
              <a:buNone/>
            </a:pPr>
            <a:r>
              <a:rPr lang="ar-SA" b="1" dirty="0" smtClean="0"/>
              <a:t>توجد عدة أنواع من الكمامات التي تشتمل على:</a:t>
            </a:r>
          </a:p>
          <a:p>
            <a:pPr marL="514350" indent="-514350">
              <a:buAutoNum type="arabicParenR"/>
            </a:pPr>
            <a:r>
              <a:rPr lang="ar-SA" b="1" dirty="0" smtClean="0"/>
              <a:t>أجهزة تنقية الهواء</a:t>
            </a:r>
          </a:p>
          <a:p>
            <a:pPr marL="514350" indent="-514350">
              <a:buAutoNum type="arabicParenR"/>
            </a:pPr>
            <a:r>
              <a:rPr lang="ar-SA" b="1" dirty="0" smtClean="0"/>
              <a:t>أجهزة التنفيس</a:t>
            </a:r>
            <a:endParaRPr lang="ar-SA" b="1" dirty="0"/>
          </a:p>
        </p:txBody>
      </p:sp>
      <p:sp>
        <p:nvSpPr>
          <p:cNvPr id="4" name="Title 1"/>
          <p:cNvSpPr>
            <a:spLocks noGrp="1"/>
          </p:cNvSpPr>
          <p:nvPr>
            <p:ph type="title"/>
          </p:nvPr>
        </p:nvSpPr>
        <p:spPr>
          <a:solidFill>
            <a:srgbClr val="00B0F0"/>
          </a:solidFill>
        </p:spPr>
        <p:txBody>
          <a:bodyPr/>
          <a:lstStyle/>
          <a:p>
            <a:pPr algn="ctr"/>
            <a:r>
              <a:rPr lang="ar-SA" b="1" dirty="0" err="1"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الوقائيات</a:t>
            </a:r>
            <a:r>
              <a:rPr lang="ar-SA"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rPr>
              <a:t> الشخصية من التلوث</a:t>
            </a:r>
            <a:endParaRPr lang="ar-SA"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PT Bold Heading" pitchFamily="2" charset="-78"/>
            </a:endParaRPr>
          </a:p>
        </p:txBody>
      </p:sp>
      <p:pic>
        <p:nvPicPr>
          <p:cNvPr id="164867" name="Picture 3" descr="I:\ملفات خاصة بالكتب المؤلفة2010\ملفات كتاب الورشة\صور لكتاب الورشة\B0002Z5XFU.01-A2N6NO8W19JCUN._SCMZZZZZZZ_.jpg"/>
          <p:cNvPicPr>
            <a:picLocks noChangeAspect="1" noChangeArrowheads="1"/>
          </p:cNvPicPr>
          <p:nvPr/>
        </p:nvPicPr>
        <p:blipFill>
          <a:blip r:embed="rId2">
            <a:lum contrast="16000"/>
          </a:blip>
          <a:srcRect/>
          <a:stretch>
            <a:fillRect/>
          </a:stretch>
        </p:blipFill>
        <p:spPr bwMode="auto">
          <a:xfrm>
            <a:off x="990600" y="1752600"/>
            <a:ext cx="2667000" cy="2667000"/>
          </a:xfrm>
          <a:prstGeom prst="rect">
            <a:avLst/>
          </a:prstGeom>
          <a:ln>
            <a:noFill/>
          </a:ln>
          <a:effectLst>
            <a:outerShdw blurRad="292100" dist="139700" dir="2700000" algn="tl" rotWithShape="0">
              <a:srgbClr val="333333">
                <a:alpha val="65000"/>
              </a:srgbClr>
            </a:outerShdw>
          </a:effectLst>
        </p:spPr>
      </p:pic>
      <p:pic>
        <p:nvPicPr>
          <p:cNvPr id="164868" name="Picture 4" descr="I:\ملفات خاصة بالكتب المؤلفة2010\ملفات كتاب الورشة\صور لكتاب الورشة\2000proa.gif"/>
          <p:cNvPicPr>
            <a:picLocks noChangeAspect="1" noChangeArrowheads="1"/>
          </p:cNvPicPr>
          <p:nvPr/>
        </p:nvPicPr>
        <p:blipFill>
          <a:blip r:embed="rId3">
            <a:lum contrast="35000"/>
          </a:blip>
          <a:srcRect/>
          <a:stretch>
            <a:fillRect/>
          </a:stretch>
        </p:blipFill>
        <p:spPr bwMode="auto">
          <a:xfrm>
            <a:off x="4038600" y="3048000"/>
            <a:ext cx="2571750" cy="35646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4867"/>
                                        </p:tgtEl>
                                        <p:attrNameLst>
                                          <p:attrName>style.visibility</p:attrName>
                                        </p:attrNameLst>
                                      </p:cBhvr>
                                      <p:to>
                                        <p:strVal val="visible"/>
                                      </p:to>
                                    </p:set>
                                    <p:anim calcmode="lin" valueType="num">
                                      <p:cBhvr additive="base">
                                        <p:cTn id="31" dur="500" fill="hold"/>
                                        <p:tgtEl>
                                          <p:spTgt spid="164867"/>
                                        </p:tgtEl>
                                        <p:attrNameLst>
                                          <p:attrName>ppt_x</p:attrName>
                                        </p:attrNameLst>
                                      </p:cBhvr>
                                      <p:tavLst>
                                        <p:tav tm="0">
                                          <p:val>
                                            <p:strVal val="#ppt_x"/>
                                          </p:val>
                                        </p:tav>
                                        <p:tav tm="100000">
                                          <p:val>
                                            <p:strVal val="#ppt_x"/>
                                          </p:val>
                                        </p:tav>
                                      </p:tavLst>
                                    </p:anim>
                                    <p:anim calcmode="lin" valueType="num">
                                      <p:cBhvr additive="base">
                                        <p:cTn id="32" dur="500" fill="hold"/>
                                        <p:tgtEl>
                                          <p:spTgt spid="1648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64868"/>
                                        </p:tgtEl>
                                        <p:attrNameLst>
                                          <p:attrName>style.visibility</p:attrName>
                                        </p:attrNameLst>
                                      </p:cBhvr>
                                      <p:to>
                                        <p:strVal val="visible"/>
                                      </p:to>
                                    </p:set>
                                    <p:anim calcmode="lin" valueType="num">
                                      <p:cBhvr>
                                        <p:cTn id="37" dur="1000" fill="hold"/>
                                        <p:tgtEl>
                                          <p:spTgt spid="164868"/>
                                        </p:tgtEl>
                                        <p:attrNameLst>
                                          <p:attrName>ppt_w</p:attrName>
                                        </p:attrNameLst>
                                      </p:cBhvr>
                                      <p:tavLst>
                                        <p:tav tm="0">
                                          <p:val>
                                            <p:strVal val="#ppt_w*0.70"/>
                                          </p:val>
                                        </p:tav>
                                        <p:tav tm="100000">
                                          <p:val>
                                            <p:strVal val="#ppt_w"/>
                                          </p:val>
                                        </p:tav>
                                      </p:tavLst>
                                    </p:anim>
                                    <p:anim calcmode="lin" valueType="num">
                                      <p:cBhvr>
                                        <p:cTn id="38" dur="1000" fill="hold"/>
                                        <p:tgtEl>
                                          <p:spTgt spid="164868"/>
                                        </p:tgtEl>
                                        <p:attrNameLst>
                                          <p:attrName>ppt_h</p:attrName>
                                        </p:attrNameLst>
                                      </p:cBhvr>
                                      <p:tavLst>
                                        <p:tav tm="0">
                                          <p:val>
                                            <p:strVal val="#ppt_h"/>
                                          </p:val>
                                        </p:tav>
                                        <p:tav tm="100000">
                                          <p:val>
                                            <p:strVal val="#ppt_h"/>
                                          </p:val>
                                        </p:tav>
                                      </p:tavLst>
                                    </p:anim>
                                    <p:animEffect transition="in" filter="fade">
                                      <p:cBhvr>
                                        <p:cTn id="39" dur="1000"/>
                                        <p:tgtEl>
                                          <p:spTgt spid="164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020762"/>
          </a:xfrm>
          <a:blipFill>
            <a:blip r:embed="rId2"/>
            <a:tile tx="0" ty="0" sx="100000" sy="100000" flip="none" algn="tl"/>
          </a:blip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تلوث الضوضاء الصناعي</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sz="quarter" idx="1"/>
          </p:nvPr>
        </p:nvSpPr>
        <p:spPr>
          <a:xfrm>
            <a:off x="381000" y="1447800"/>
            <a:ext cx="8305800" cy="5181600"/>
          </a:xfrm>
          <a:solidFill>
            <a:srgbClr val="FFFF66"/>
          </a:solidFill>
          <a:ln/>
        </p:spPr>
        <p:style>
          <a:lnRef idx="0">
            <a:schemeClr val="accent1"/>
          </a:lnRef>
          <a:fillRef idx="3">
            <a:schemeClr val="accent1"/>
          </a:fillRef>
          <a:effectRef idx="3">
            <a:schemeClr val="accent1"/>
          </a:effectRef>
          <a:fontRef idx="minor">
            <a:schemeClr val="lt1"/>
          </a:fontRef>
        </p:style>
        <p:txBody>
          <a:bodyPr>
            <a:normAutofit lnSpcReduction="10000"/>
          </a:bodyPr>
          <a:lstStyle/>
          <a:p>
            <a:pPr>
              <a:buNone/>
            </a:pPr>
            <a:r>
              <a:rPr lang="ar-SA" b="1" dirty="0" smtClean="0">
                <a:solidFill>
                  <a:schemeClr val="tx1"/>
                </a:solidFill>
              </a:rPr>
              <a:t>خاصية الصوت: عندما تتحرك المادة بسرعة في أي حالة من حالاتها الصلبة أو الغازية أو السائلة ستبدأ ببعث صوت معين وهذا الصوت هو عبارة عن موجات صوتية تنطلق من المصدر حيث تعبر الوسيط الذي ينقل هذه الموجات </a:t>
            </a:r>
            <a:r>
              <a:rPr lang="ar-SA" b="1" dirty="0" err="1" smtClean="0">
                <a:solidFill>
                  <a:schemeClr val="tx1"/>
                </a:solidFill>
              </a:rPr>
              <a:t>الى</a:t>
            </a:r>
            <a:r>
              <a:rPr lang="ar-SA" b="1" dirty="0" smtClean="0">
                <a:solidFill>
                  <a:schemeClr val="tx1"/>
                </a:solidFill>
              </a:rPr>
              <a:t> أن تستقبل بواسطة جهاز الاستقبال وهي الأذن، ويعبر عن موجة الصوت بخاصيتين أساسيتين:</a:t>
            </a:r>
          </a:p>
          <a:p>
            <a:pPr>
              <a:buClr>
                <a:schemeClr val="tx1"/>
              </a:buClr>
              <a:buFont typeface="Wingdings" pitchFamily="2" charset="2"/>
              <a:buChar char="q"/>
            </a:pPr>
            <a:r>
              <a:rPr lang="ar-SA" b="1" dirty="0" smtClean="0">
                <a:solidFill>
                  <a:schemeClr val="tx1"/>
                </a:solidFill>
                <a:cs typeface="PT Bold Heading" pitchFamily="2" charset="-78"/>
              </a:rPr>
              <a:t>سعة موجة الصوت </a:t>
            </a:r>
            <a:r>
              <a:rPr lang="en-US" b="1" dirty="0" smtClean="0">
                <a:solidFill>
                  <a:schemeClr val="tx1"/>
                </a:solidFill>
                <a:cs typeface="PT Bold Heading" pitchFamily="2" charset="-78"/>
              </a:rPr>
              <a:t>Amplitude</a:t>
            </a:r>
          </a:p>
          <a:p>
            <a:pPr>
              <a:buNone/>
            </a:pPr>
            <a:r>
              <a:rPr lang="ar-SA" b="1" dirty="0" smtClean="0">
                <a:solidFill>
                  <a:schemeClr val="tx1"/>
                </a:solidFill>
              </a:rPr>
              <a:t>وهي مقدار الشدة لضغط الموجة </a:t>
            </a:r>
            <a:r>
              <a:rPr lang="en-US" b="1" dirty="0" smtClean="0">
                <a:solidFill>
                  <a:schemeClr val="tx1"/>
                </a:solidFill>
              </a:rPr>
              <a:t>(Intensity Pressure)</a:t>
            </a:r>
            <a:r>
              <a:rPr lang="ar-SA" b="1" dirty="0" smtClean="0">
                <a:solidFill>
                  <a:schemeClr val="tx1"/>
                </a:solidFill>
              </a:rPr>
              <a:t> حيث تؤثر في علو وخفض الصوت وتقاس السعة بوحدة قياس تسمى </a:t>
            </a:r>
            <a:r>
              <a:rPr lang="ar-SA" b="1" dirty="0" err="1" smtClean="0">
                <a:solidFill>
                  <a:schemeClr val="tx1"/>
                </a:solidFill>
              </a:rPr>
              <a:t>ديسبل</a:t>
            </a:r>
            <a:r>
              <a:rPr lang="ar-SA" b="1" dirty="0" smtClean="0">
                <a:solidFill>
                  <a:schemeClr val="tx1"/>
                </a:solidFill>
              </a:rPr>
              <a:t> </a:t>
            </a:r>
            <a:r>
              <a:rPr lang="en-US" b="1" dirty="0" smtClean="0">
                <a:solidFill>
                  <a:schemeClr val="tx1"/>
                </a:solidFill>
              </a:rPr>
              <a:t>(</a:t>
            </a:r>
            <a:r>
              <a:rPr lang="en-US" b="1" dirty="0" err="1" smtClean="0">
                <a:solidFill>
                  <a:schemeClr val="tx1"/>
                </a:solidFill>
              </a:rPr>
              <a:t>Decible</a:t>
            </a:r>
            <a:r>
              <a:rPr lang="en-US" b="1" dirty="0" smtClean="0">
                <a:solidFill>
                  <a:schemeClr val="tx1"/>
                </a:solidFill>
              </a:rPr>
              <a:t>)</a:t>
            </a:r>
            <a:r>
              <a:rPr lang="ar-SA" b="1" dirty="0" smtClean="0">
                <a:solidFill>
                  <a:schemeClr val="tx1"/>
                </a:solidFill>
              </a:rPr>
              <a:t>  وتعرف </a:t>
            </a:r>
            <a:r>
              <a:rPr lang="en-US" b="1" dirty="0" smtClean="0">
                <a:solidFill>
                  <a:schemeClr val="tx1"/>
                </a:solidFill>
              </a:rPr>
              <a:t>(db)</a:t>
            </a:r>
            <a:r>
              <a:rPr lang="ar-SA" b="1" dirty="0" smtClean="0">
                <a:solidFill>
                  <a:schemeClr val="tx1"/>
                </a:solidFill>
              </a:rPr>
              <a:t> وهي وحدة </a:t>
            </a:r>
            <a:r>
              <a:rPr lang="ar-SA" b="1" dirty="0" err="1" smtClean="0">
                <a:solidFill>
                  <a:schemeClr val="tx1"/>
                </a:solidFill>
              </a:rPr>
              <a:t>لوغارتمية</a:t>
            </a:r>
            <a:r>
              <a:rPr lang="ar-SA" b="1" dirty="0" smtClean="0">
                <a:solidFill>
                  <a:schemeClr val="tx1"/>
                </a:solidFill>
              </a:rPr>
              <a:t> المقدار.</a:t>
            </a:r>
          </a:p>
          <a:p>
            <a:pPr>
              <a:buClr>
                <a:schemeClr val="tx1"/>
              </a:buClr>
              <a:buFont typeface="Wingdings" pitchFamily="2" charset="2"/>
              <a:buChar char="q"/>
            </a:pPr>
            <a:r>
              <a:rPr lang="ar-SA" b="1" dirty="0" smtClean="0">
                <a:solidFill>
                  <a:schemeClr val="tx1"/>
                </a:solidFill>
                <a:cs typeface="PT Bold Heading" pitchFamily="2" charset="-78"/>
              </a:rPr>
              <a:t>ذبذبة موجة الصوت (التردد) </a:t>
            </a:r>
            <a:r>
              <a:rPr lang="en-US" b="1" dirty="0" smtClean="0">
                <a:solidFill>
                  <a:schemeClr val="tx1"/>
                </a:solidFill>
                <a:cs typeface="PT Bold Heading" pitchFamily="2" charset="-78"/>
              </a:rPr>
              <a:t>Frequency </a:t>
            </a:r>
            <a:endParaRPr lang="ar-SA" b="1" dirty="0" smtClean="0">
              <a:solidFill>
                <a:schemeClr val="tx1"/>
              </a:solidFill>
              <a:cs typeface="PT Bold Heading" pitchFamily="2" charset="-78"/>
            </a:endParaRPr>
          </a:p>
          <a:p>
            <a:pPr>
              <a:buNone/>
            </a:pPr>
            <a:r>
              <a:rPr lang="ar-SA" b="1" dirty="0" smtClean="0">
                <a:solidFill>
                  <a:schemeClr val="tx1"/>
                </a:solidFill>
              </a:rPr>
              <a:t>وتعبر الذبذبة عن خطوة الموجه التي تتكرر خلال فترة زمنية، وقد تكون الذبذبة قصيرة الخطوة أو كبيرة الخطوة، وتقاس بوحدة تسمى </a:t>
            </a:r>
            <a:r>
              <a:rPr lang="ar-SA" b="1" dirty="0" err="1" smtClean="0">
                <a:solidFill>
                  <a:schemeClr val="tx1"/>
                </a:solidFill>
              </a:rPr>
              <a:t>هيرتز</a:t>
            </a:r>
            <a:r>
              <a:rPr lang="ar-SA" b="1" dirty="0" smtClean="0">
                <a:solidFill>
                  <a:schemeClr val="tx1"/>
                </a:solidFill>
              </a:rPr>
              <a:t> </a:t>
            </a:r>
            <a:r>
              <a:rPr lang="en-US" b="1" dirty="0" smtClean="0">
                <a:solidFill>
                  <a:schemeClr val="tx1"/>
                </a:solidFill>
              </a:rPr>
              <a:t>(Hertz)</a:t>
            </a:r>
            <a:r>
              <a:rPr lang="ar-SA" b="1" dirty="0" smtClean="0">
                <a:solidFill>
                  <a:schemeClr val="tx1"/>
                </a:solidFill>
              </a:rPr>
              <a:t> وهي تمثل دورة/ثانية.</a:t>
            </a:r>
            <a:endParaRPr lang="ar-SA" b="1" dirty="0">
              <a:solidFill>
                <a:schemeClr val="tx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1000" fill="hold"/>
                                        <p:tgtEl>
                                          <p:spTgt spid="3">
                                            <p:bg/>
                                          </p:spTgt>
                                        </p:tgtEl>
                                        <p:attrNameLst>
                                          <p:attrName>ppt_w</p:attrName>
                                        </p:attrNameLst>
                                      </p:cBhvr>
                                      <p:tavLst>
                                        <p:tav tm="0">
                                          <p:val>
                                            <p:strVal val="#ppt_w*0.70"/>
                                          </p:val>
                                        </p:tav>
                                        <p:tav tm="100000">
                                          <p:val>
                                            <p:strVal val="#ppt_w"/>
                                          </p:val>
                                        </p:tav>
                                      </p:tavLst>
                                    </p:anim>
                                    <p:anim calcmode="lin" valueType="num">
                                      <p:cBhvr>
                                        <p:cTn id="13" dur="1000" fill="hold"/>
                                        <p:tgtEl>
                                          <p:spTgt spid="3">
                                            <p:bg/>
                                          </p:spTgt>
                                        </p:tgtEl>
                                        <p:attrNameLst>
                                          <p:attrName>ppt_h</p:attrName>
                                        </p:attrNameLst>
                                      </p:cBhvr>
                                      <p:tavLst>
                                        <p:tav tm="0">
                                          <p:val>
                                            <p:strVal val="#ppt_h"/>
                                          </p:val>
                                        </p:tav>
                                        <p:tav tm="100000">
                                          <p:val>
                                            <p:strVal val="#ppt_h"/>
                                          </p:val>
                                        </p:tav>
                                      </p:tavLst>
                                    </p:anim>
                                    <p:animEffect transition="in" filter="fade">
                                      <p:cBhvr>
                                        <p:cTn id="14" dur="10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447800"/>
            <a:ext cx="8305800" cy="4572000"/>
          </a:xfrm>
          <a:blipFill>
            <a:blip r:embed="rId2"/>
            <a:tile tx="0" ty="0" sx="100000" sy="100000" flip="none" algn="tl"/>
          </a:blipFill>
        </p:spPr>
        <p:txBody>
          <a:bodyPr>
            <a:normAutofit/>
          </a:bodyPr>
          <a:lstStyle/>
          <a:p>
            <a:pPr>
              <a:buNone/>
            </a:pPr>
            <a:r>
              <a:rPr lang="ar-SA" dirty="0" smtClean="0"/>
              <a:t>أطوال الموجات وذبذباتها التي يسمعها الإنسان هي ما بين (16 </a:t>
            </a:r>
            <a:r>
              <a:rPr lang="ar-SA" dirty="0" err="1" smtClean="0"/>
              <a:t>الى</a:t>
            </a:r>
            <a:r>
              <a:rPr lang="ar-SA" dirty="0" smtClean="0"/>
              <a:t> 20,000 </a:t>
            </a:r>
            <a:r>
              <a:rPr lang="ar-SA" dirty="0" err="1" smtClean="0"/>
              <a:t>هيرتز</a:t>
            </a:r>
            <a:r>
              <a:rPr lang="ar-SA" dirty="0" smtClean="0"/>
              <a:t>) </a:t>
            </a:r>
          </a:p>
          <a:p>
            <a:pPr>
              <a:buNone/>
            </a:pPr>
            <a:r>
              <a:rPr lang="ar-SA" dirty="0" smtClean="0"/>
              <a:t>سعة الموجة غير الضارة لفترة طويلة من الزمن هي أقل من 75 </a:t>
            </a:r>
            <a:r>
              <a:rPr lang="ar-SA" dirty="0" err="1" smtClean="0"/>
              <a:t>ديسبل</a:t>
            </a:r>
            <a:r>
              <a:rPr lang="ar-SA" dirty="0" smtClean="0"/>
              <a:t> </a:t>
            </a:r>
            <a:r>
              <a:rPr lang="en-US" dirty="0" smtClean="0"/>
              <a:t>(db)</a:t>
            </a:r>
            <a:r>
              <a:rPr lang="ar-SA" dirty="0" smtClean="0"/>
              <a:t>.</a:t>
            </a:r>
          </a:p>
          <a:p>
            <a:pPr>
              <a:buNone/>
            </a:pPr>
            <a:r>
              <a:rPr lang="ar-SA" dirty="0" smtClean="0"/>
              <a:t>السعات الضارة والمحددة من قبل هيئات المواصفات العالمية وضعت مواصفات لها ومقدار التعرض المسموح </a:t>
            </a:r>
            <a:r>
              <a:rPr lang="ar-SA" dirty="0" err="1" smtClean="0"/>
              <a:t>به</a:t>
            </a:r>
            <a:r>
              <a:rPr lang="ar-SA" dirty="0" smtClean="0"/>
              <a:t> كما في مواصفات </a:t>
            </a:r>
            <a:r>
              <a:rPr lang="en-US" dirty="0" smtClean="0"/>
              <a:t>(OSHA)</a:t>
            </a:r>
            <a:r>
              <a:rPr lang="ar-SA" dirty="0" smtClean="0"/>
              <a:t> وكمثال فأن المسموح </a:t>
            </a:r>
            <a:r>
              <a:rPr lang="ar-SA" dirty="0" err="1" smtClean="0"/>
              <a:t>به</a:t>
            </a:r>
            <a:r>
              <a:rPr lang="ar-SA" dirty="0" smtClean="0"/>
              <a:t> (90) </a:t>
            </a:r>
            <a:r>
              <a:rPr lang="ar-SA" dirty="0" err="1" smtClean="0"/>
              <a:t>ديسبل</a:t>
            </a:r>
            <a:r>
              <a:rPr lang="ar-SA" dirty="0" smtClean="0"/>
              <a:t> هو (8) ساعات يومياً، الشكل يبين أنواع الموجات.</a:t>
            </a:r>
            <a:endParaRPr lang="ar-SA" dirty="0"/>
          </a:p>
        </p:txBody>
      </p:sp>
      <p:sp>
        <p:nvSpPr>
          <p:cNvPr id="4" name="Title 1"/>
          <p:cNvSpPr>
            <a:spLocks noGrp="1"/>
          </p:cNvSpPr>
          <p:nvPr>
            <p:ph type="title"/>
          </p:nvPr>
        </p:nvSpPr>
        <p:spPr>
          <a:xfrm>
            <a:off x="304800" y="274638"/>
            <a:ext cx="8382000" cy="1143000"/>
          </a:xfrm>
          <a:blipFill>
            <a:blip r:embed="rId3"/>
            <a:tile tx="0" ty="0" sx="100000" sy="100000" flip="none" algn="tl"/>
          </a:blip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تلوث الضوضاء الصناعي</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5890" name="Picture 2" descr="C:\Users\user\Pictures\Clip_95.jpg"/>
          <p:cNvPicPr>
            <a:picLocks noChangeAspect="1" noChangeArrowheads="1"/>
          </p:cNvPicPr>
          <p:nvPr/>
        </p:nvPicPr>
        <p:blipFill>
          <a:blip r:embed="rId4">
            <a:lum contrast="39000"/>
          </a:blip>
          <a:srcRect/>
          <a:stretch>
            <a:fillRect/>
          </a:stretch>
        </p:blipFill>
        <p:spPr bwMode="auto">
          <a:xfrm>
            <a:off x="228600" y="1447800"/>
            <a:ext cx="8610600" cy="47244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5890"/>
                                        </p:tgtEl>
                                        <p:attrNameLst>
                                          <p:attrName>style.visibility</p:attrName>
                                        </p:attrNameLst>
                                      </p:cBhvr>
                                      <p:to>
                                        <p:strVal val="visible"/>
                                      </p:to>
                                    </p:set>
                                    <p:anim calcmode="lin" valueType="num">
                                      <p:cBhvr additive="base">
                                        <p:cTn id="38" dur="500" fill="hold"/>
                                        <p:tgtEl>
                                          <p:spTgt spid="165890"/>
                                        </p:tgtEl>
                                        <p:attrNameLst>
                                          <p:attrName>ppt_x</p:attrName>
                                        </p:attrNameLst>
                                      </p:cBhvr>
                                      <p:tavLst>
                                        <p:tav tm="0">
                                          <p:val>
                                            <p:strVal val="#ppt_x"/>
                                          </p:val>
                                        </p:tav>
                                        <p:tav tm="100000">
                                          <p:val>
                                            <p:strVal val="#ppt_x"/>
                                          </p:val>
                                        </p:tav>
                                      </p:tavLst>
                                    </p:anim>
                                    <p:anim calcmode="lin" valueType="num">
                                      <p:cBhvr additive="base">
                                        <p:cTn id="39" dur="500" fill="hold"/>
                                        <p:tgtEl>
                                          <p:spTgt spid="165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1"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a:solidFill>
            <a:srgbClr val="FFFF00"/>
          </a:solidFill>
        </p:spPr>
        <p:txBody>
          <a:bodyPr/>
          <a:lstStyle/>
          <a:p>
            <a:pPr algn="ctr"/>
            <a:r>
              <a:rPr lang="ar-S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PT Bold Heading" pitchFamily="2" charset="-78"/>
              </a:rPr>
              <a:t>أجهزة قياس الضوضاء</a:t>
            </a:r>
            <a:endParaRPr lang="ar-S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PT Bold Heading" pitchFamily="2" charset="-78"/>
            </a:endParaRPr>
          </a:p>
        </p:txBody>
      </p:sp>
      <p:sp>
        <p:nvSpPr>
          <p:cNvPr id="3" name="Content Placeholder 2"/>
          <p:cNvSpPr>
            <a:spLocks noGrp="1"/>
          </p:cNvSpPr>
          <p:nvPr>
            <p:ph sz="quarter" idx="1"/>
          </p:nvPr>
        </p:nvSpPr>
        <p:spPr>
          <a:xfrm>
            <a:off x="381000" y="1447800"/>
            <a:ext cx="8305800" cy="5181600"/>
          </a:xfrm>
          <a:solidFill>
            <a:srgbClr val="00FF00"/>
          </a:solidFill>
          <a:ln>
            <a:solidFill>
              <a:srgbClr val="00FF00"/>
            </a:solidFill>
          </a:ln>
        </p:spPr>
        <p:txBody>
          <a:bodyPr/>
          <a:lstStyle/>
          <a:p>
            <a:pPr marL="514350" indent="-514350">
              <a:buAutoNum type="arabicParenR"/>
            </a:pPr>
            <a:r>
              <a:rPr lang="ar-SA" dirty="0" smtClean="0">
                <a:effectLst>
                  <a:outerShdw blurRad="38100" dist="38100" dir="2700000" algn="tl">
                    <a:srgbClr val="000000">
                      <a:alpha val="43137"/>
                    </a:srgbClr>
                  </a:outerShdw>
                </a:effectLst>
                <a:cs typeface="PT Bold Heading" pitchFamily="2" charset="-78"/>
              </a:rPr>
              <a:t>أجهزة القياس المتنقلة</a:t>
            </a:r>
            <a:r>
              <a:rPr lang="ar-SA" b="1" dirty="0" smtClean="0">
                <a:effectLst>
                  <a:outerShdw blurRad="38100" dist="38100" dir="2700000" algn="tl">
                    <a:srgbClr val="000000">
                      <a:alpha val="43137"/>
                    </a:srgbClr>
                  </a:outerShdw>
                </a:effectLst>
                <a:cs typeface="PT Bold Heading" pitchFamily="2" charset="-78"/>
              </a:rPr>
              <a:t>:</a:t>
            </a:r>
          </a:p>
          <a:p>
            <a:pPr marL="514350" indent="-514350">
              <a:buNone/>
            </a:pPr>
            <a:r>
              <a:rPr lang="ar-SA" b="1" dirty="0" smtClean="0">
                <a:effectLst>
                  <a:outerShdw blurRad="38100" dist="38100" dir="2700000" algn="tl">
                    <a:srgbClr val="000000">
                      <a:alpha val="43137"/>
                    </a:srgbClr>
                  </a:outerShdw>
                </a:effectLst>
              </a:rPr>
              <a:t>      أجهزة صغيرة كما مبينة في الشكل. تُحمل يدوياً للأماكن المختلفة في المصنع فتقيس عادة الصوت من المصدر مباشرة أو حيز معين ويمكن </a:t>
            </a:r>
            <a:r>
              <a:rPr lang="ar-SA" b="1" dirty="0" err="1" smtClean="0">
                <a:effectLst>
                  <a:outerShdw blurRad="38100" dist="38100" dir="2700000" algn="tl">
                    <a:srgbClr val="000000">
                      <a:alpha val="43137"/>
                    </a:srgbClr>
                  </a:outerShdw>
                </a:effectLst>
              </a:rPr>
              <a:t>ان</a:t>
            </a:r>
            <a:r>
              <a:rPr lang="ar-SA" b="1" dirty="0" smtClean="0">
                <a:effectLst>
                  <a:outerShdw blurRad="38100" dist="38100" dir="2700000" algn="tl">
                    <a:srgbClr val="000000">
                      <a:alpha val="43137"/>
                    </a:srgbClr>
                  </a:outerShdw>
                </a:effectLst>
              </a:rPr>
              <a:t> تقيس المتوسطات والقيم القصوى لسعة الصوت وبعض هذه الأجهزة يمكنه قياس الذبذبة (التردد) أيضاً.</a:t>
            </a:r>
          </a:p>
          <a:p>
            <a:pPr marL="514350" indent="-514350">
              <a:buAutoNum type="arabicParenR" startAt="2"/>
            </a:pPr>
            <a:r>
              <a:rPr lang="ar-SA" dirty="0" smtClean="0">
                <a:effectLst>
                  <a:outerShdw blurRad="38100" dist="38100" dir="2700000" algn="tl">
                    <a:srgbClr val="000000">
                      <a:alpha val="43137"/>
                    </a:srgbClr>
                  </a:outerShdw>
                </a:effectLst>
                <a:cs typeface="PT Bold Heading" pitchFamily="2" charset="-78"/>
              </a:rPr>
              <a:t>أجهزة لتحليل الأطوال الموجية للنغمة:</a:t>
            </a:r>
          </a:p>
          <a:p>
            <a:pPr marL="514350" indent="-514350">
              <a:buNone/>
            </a:pPr>
            <a:r>
              <a:rPr lang="ar-SA" b="1" dirty="0" smtClean="0">
                <a:effectLst>
                  <a:outerShdw blurRad="38100" dist="38100" dir="2700000" algn="tl">
                    <a:srgbClr val="000000">
                      <a:alpha val="43137"/>
                    </a:srgbClr>
                  </a:outerShdw>
                </a:effectLst>
                <a:cs typeface="PT Bold Heading" pitchFamily="2" charset="-78"/>
              </a:rPr>
              <a:t>      </a:t>
            </a:r>
            <a:r>
              <a:rPr lang="ar-SA" b="1" dirty="0" smtClean="0">
                <a:effectLst>
                  <a:outerShdw blurRad="38100" dist="38100" dir="2700000" algn="tl">
                    <a:srgbClr val="000000">
                      <a:alpha val="43137"/>
                    </a:srgbClr>
                  </a:outerShdw>
                </a:effectLst>
                <a:cs typeface="Simplified Arabic" pitchFamily="2" charset="-78"/>
              </a:rPr>
              <a:t>أجهزة تعمل على تسجيل الصوت من مصدره باستخدام مايكروفونات وأجهزة تسجيل شريطية أو ممغنطة حيث يتم أعادة تشغيل الصوت في المعمل بحيث يتم وصلها بأجهزة تحليل الموجات، فيها تحلل ذبذبة الموجه وقيمة السعة وتسجل في رسم بياني أو يتم استخدام الحاسب الآلي للقيام بالعملية التحليلية.</a:t>
            </a:r>
            <a:endParaRPr lang="ar-SA" b="1" dirty="0">
              <a:effectLst>
                <a:outerShdw blurRad="38100" dist="38100" dir="2700000" algn="tl">
                  <a:srgbClr val="000000">
                    <a:alpha val="43137"/>
                  </a:srgbClr>
                </a:outerShdw>
              </a:effectLst>
              <a:cs typeface="Simplified Arabic" pitchFamily="2" charset="-78"/>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أجهزة القياس المتنقلة</a:t>
            </a: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3730" name="Picture 2"/>
          <p:cNvPicPr>
            <a:picLocks noGrp="1" noChangeAspect="1" noChangeArrowheads="1"/>
          </p:cNvPicPr>
          <p:nvPr>
            <p:ph sz="quarter" idx="1"/>
          </p:nvPr>
        </p:nvPicPr>
        <p:blipFill>
          <a:blip r:embed="rId2"/>
          <a:srcRect/>
          <a:stretch>
            <a:fillRect/>
          </a:stretch>
        </p:blipFill>
        <p:spPr bwMode="auto">
          <a:xfrm>
            <a:off x="2667000" y="1600200"/>
            <a:ext cx="3429000" cy="3429000"/>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73730"/>
                                        </p:tgtEl>
                                        <p:attrNameLst>
                                          <p:attrName>style.visibility</p:attrName>
                                        </p:attrNameLst>
                                      </p:cBhvr>
                                      <p:to>
                                        <p:strVal val="visible"/>
                                      </p:to>
                                    </p:set>
                                    <p:animEffect transition="in" filter="wheel(4)">
                                      <p:cBhvr>
                                        <p:cTn id="14" dur="2000"/>
                                        <p:tgtEl>
                                          <p:spTgt spid="737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path" presetSubtype="0" accel="50000" decel="50000" fill="hold" nodeType="clickEffect">
                                  <p:stCondLst>
                                    <p:cond delay="0"/>
                                  </p:stCondLst>
                                  <p:childTnLst>
                                    <p:animMotion origin="layout" path="M 0 0  L 0.073 -0.09733  L 0.177 -0.09733  L 0.25 0  L 0.25 0.13867  L 0.177 0.236  L 0.073 0.236  L 0 0.13867  L 0 0  Z" pathEditMode="relative" ptsTypes="">
                                      <p:cBhvr>
                                        <p:cTn id="18" dur="2000" fill="hold"/>
                                        <p:tgtEl>
                                          <p:spTgt spid="73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pPr algn="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يبين الشكل مثالاً لنوعية التحليل لمصدرين من مصادر الصوت وهما صوت الاحتراق وصوت تسرب الهواء</a:t>
            </a:r>
            <a:endPar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 name="Content Placeholder 5" descr="Clip_97.jpg"/>
          <p:cNvPicPr>
            <a:picLocks noGrp="1" noChangeAspect="1"/>
          </p:cNvPicPr>
          <p:nvPr>
            <p:ph sz="quarter" idx="1"/>
          </p:nvPr>
        </p:nvPicPr>
        <p:blipFill>
          <a:blip r:embed="rId2">
            <a:lum bright="4000" contrast="21000"/>
          </a:blip>
          <a:stretch>
            <a:fillRect/>
          </a:stretch>
        </p:blipFill>
        <p:spPr>
          <a:xfrm>
            <a:off x="838200" y="1676400"/>
            <a:ext cx="7772400" cy="4953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92D050"/>
                </a:solidFill>
                <a:effectLst>
                  <a:outerShdw blurRad="50800" dist="39000" dir="5460000" algn="tl">
                    <a:srgbClr val="000000">
                      <a:alpha val="38000"/>
                    </a:srgbClr>
                  </a:outerShdw>
                </a:effectLst>
                <a:cs typeface="PT Bold Heading" pitchFamily="2" charset="-78"/>
              </a:rPr>
              <a:t>أساسيات </a:t>
            </a:r>
            <a:r>
              <a:rPr lang="ar-SA" b="1" dirty="0" err="1" smtClean="0">
                <a:ln w="11430"/>
                <a:solidFill>
                  <a:srgbClr val="92D050"/>
                </a:solidFill>
                <a:effectLst>
                  <a:outerShdw blurRad="50800" dist="39000" dir="5460000" algn="tl">
                    <a:srgbClr val="000000">
                      <a:alpha val="38000"/>
                    </a:srgbClr>
                  </a:outerShdw>
                </a:effectLst>
                <a:cs typeface="PT Bold Heading" pitchFamily="2" charset="-78"/>
              </a:rPr>
              <a:t>الأدارة</a:t>
            </a:r>
            <a:r>
              <a:rPr lang="ar-SA" b="1" dirty="0" smtClean="0">
                <a:ln w="11430"/>
                <a:solidFill>
                  <a:srgbClr val="92D050"/>
                </a:solidFill>
                <a:effectLst>
                  <a:outerShdw blurRad="50800" dist="39000" dir="5460000" algn="tl">
                    <a:srgbClr val="000000">
                      <a:alpha val="38000"/>
                    </a:srgbClr>
                  </a:outerShdw>
                </a:effectLst>
                <a:cs typeface="PT Bold Heading" pitchFamily="2" charset="-78"/>
              </a:rPr>
              <a:t> للتحكم في الحوادث</a:t>
            </a:r>
            <a:endParaRPr lang="ar-SA" b="1" dirty="0">
              <a:ln w="11430"/>
              <a:solidFill>
                <a:srgbClr val="92D05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609600" y="1600200"/>
            <a:ext cx="7772400" cy="3429000"/>
          </a:xfrm>
          <a:solidFill>
            <a:srgbClr val="FFFF00"/>
          </a:solidFill>
          <a:ln>
            <a:solidFill>
              <a:srgbClr val="FFFF00"/>
            </a:solidFill>
          </a:ln>
        </p:spPr>
        <p:txBody>
          <a:bodyPr>
            <a:normAutofit lnSpcReduction="10000"/>
          </a:bodyPr>
          <a:lstStyle/>
          <a:p>
            <a:pPr algn="just"/>
            <a:r>
              <a:rPr lang="ar-SA" b="1" dirty="0" smtClean="0">
                <a:cs typeface="PT Bold Heading" pitchFamily="2" charset="-78"/>
              </a:rPr>
              <a:t>المبدأ الأول</a:t>
            </a:r>
            <a:r>
              <a:rPr lang="ar-SA" b="1" dirty="0" smtClean="0"/>
              <a:t>: من سمات الإدارة الضعيفة هي كثرة الحوادث أو التعرض للمواقف الخطرة أو الأفعال الخطرة. هنالك عوامل كثيرة تساهم في وقوع الحوادث ويتم اختيار أحدى هذه العوامل لكونها الأكثر التصاقا بالحادثة ، فتكون أما فعلاً خطراً أو حدثاً خطراً ثم نزيلها ونقترح تعدد الأسباب والبحث عن كل العوامل المساهمة لتحديد درجة فاعليتها. </a:t>
            </a:r>
          </a:p>
          <a:p>
            <a:pPr algn="just"/>
            <a:r>
              <a:rPr lang="ar-SA" b="1" dirty="0" smtClean="0"/>
              <a:t>يجب أن تستند التحاليل ليس فقط على الحادثة ولكن أيضاً على دراسة مسببات الحادثة نتيجة الفعل سواء من نقص التدريب أو تركيب أجهزة الأمان أو الإدارة وذلك لمنع تكرارها.</a:t>
            </a:r>
            <a:endParaRPr lang="ar-SA"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868362"/>
          </a:xfrm>
          <a:solidFill>
            <a:srgbClr val="FFC000"/>
          </a:solidFill>
          <a:ln>
            <a:solidFill>
              <a:srgbClr val="00FF00"/>
            </a:solidFill>
          </a:ln>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800" b="1" dirty="0" smtClean="0">
                <a:ln w="11430"/>
                <a:solidFill>
                  <a:srgbClr val="0033CC"/>
                </a:solidFill>
                <a:effectLst>
                  <a:outerShdw blurRad="50800" dist="39000" dir="5460000" algn="tl">
                    <a:srgbClr val="000000">
                      <a:alpha val="38000"/>
                    </a:srgbClr>
                  </a:outerShdw>
                </a:effectLst>
              </a:rPr>
              <a:t>التحكم الهندسي في الضوضاء</a:t>
            </a:r>
            <a:endParaRPr lang="ar-SA" sz="4800" b="1" dirty="0">
              <a:ln w="11430"/>
              <a:solidFill>
                <a:srgbClr val="0033CC"/>
              </a:solidFill>
              <a:effectLst>
                <a:outerShdw blurRad="50800" dist="39000" dir="5460000" algn="tl">
                  <a:srgbClr val="000000">
                    <a:alpha val="38000"/>
                  </a:srgbClr>
                </a:outerShdw>
              </a:effectLst>
            </a:endParaRPr>
          </a:p>
        </p:txBody>
      </p:sp>
      <p:sp>
        <p:nvSpPr>
          <p:cNvPr id="3" name="Content Placeholder 2"/>
          <p:cNvSpPr>
            <a:spLocks noGrp="1"/>
          </p:cNvSpPr>
          <p:nvPr>
            <p:ph sz="quarter" idx="1"/>
          </p:nvPr>
        </p:nvSpPr>
        <p:spPr>
          <a:xfrm>
            <a:off x="533400" y="1447800"/>
            <a:ext cx="8153400" cy="5029200"/>
          </a:xfrm>
          <a:solidFill>
            <a:srgbClr val="92D050"/>
          </a:solidFill>
          <a:ln>
            <a:solidFill>
              <a:srgbClr val="92D050"/>
            </a:solidFill>
          </a:ln>
        </p:spPr>
        <p:txBody>
          <a:bodyPr/>
          <a:lstStyle/>
          <a:p>
            <a:pPr>
              <a:buNone/>
            </a:pPr>
            <a:r>
              <a:rPr lang="ar-SA" b="1" dirty="0" smtClean="0">
                <a:effectLst>
                  <a:outerShdw blurRad="38100" dist="38100" dir="2700000" algn="tl">
                    <a:srgbClr val="000000">
                      <a:alpha val="43137"/>
                    </a:srgbClr>
                  </a:outerShdw>
                </a:effectLst>
              </a:rPr>
              <a:t>ويتم التحكم في الضوضاء عن طريق أحدى الأساليب الثلاث التالية:</a:t>
            </a:r>
          </a:p>
          <a:p>
            <a:pPr marL="514350" indent="-514350">
              <a:buAutoNum type="arabicParenR"/>
            </a:pPr>
            <a:r>
              <a:rPr lang="ar-SA" dirty="0" smtClean="0">
                <a:effectLst>
                  <a:outerShdw blurRad="38100" dist="38100" dir="2700000" algn="tl">
                    <a:srgbClr val="000000">
                      <a:alpha val="43137"/>
                    </a:srgbClr>
                  </a:outerShdw>
                </a:effectLst>
                <a:cs typeface="PT Bold Heading" pitchFamily="2" charset="-78"/>
              </a:rPr>
              <a:t>التحكم في مصدر الصوت</a:t>
            </a:r>
            <a:r>
              <a:rPr lang="ar-SA" b="1" dirty="0" smtClean="0">
                <a:effectLst>
                  <a:outerShdw blurRad="38100" dist="38100" dir="2700000" algn="tl">
                    <a:srgbClr val="000000">
                      <a:alpha val="43137"/>
                    </a:srgbClr>
                  </a:outerShdw>
                </a:effectLst>
                <a:cs typeface="PT Bold Heading" pitchFamily="2" charset="-78"/>
              </a:rPr>
              <a:t>: </a:t>
            </a:r>
            <a:r>
              <a:rPr lang="ar-SA" b="1" dirty="0" smtClean="0">
                <a:effectLst>
                  <a:outerShdw blurRad="38100" dist="38100" dir="2700000" algn="tl">
                    <a:srgbClr val="000000">
                      <a:alpha val="43137"/>
                    </a:srgbClr>
                  </a:outerShdw>
                </a:effectLst>
              </a:rPr>
              <a:t>ويتم فيه أعادة تصميم المصدر وتغيير سعة الموجة وطول الذبذبة بحيث يتم تحسينه.</a:t>
            </a:r>
          </a:p>
          <a:p>
            <a:pPr marL="514350" indent="-514350">
              <a:buAutoNum type="arabicParenR"/>
            </a:pPr>
            <a:r>
              <a:rPr lang="ar-SA" dirty="0" smtClean="0">
                <a:effectLst>
                  <a:outerShdw blurRad="38100" dist="38100" dir="2700000" algn="tl">
                    <a:srgbClr val="000000">
                      <a:alpha val="43137"/>
                    </a:srgbClr>
                  </a:outerShdw>
                </a:effectLst>
                <a:cs typeface="PT Bold Heading" pitchFamily="2" charset="-78"/>
              </a:rPr>
              <a:t>التحكم في وسط انتقال الصوت</a:t>
            </a:r>
            <a:r>
              <a:rPr lang="ar-SA" b="1" dirty="0" smtClean="0">
                <a:effectLst>
                  <a:outerShdw blurRad="38100" dist="38100" dir="2700000" algn="tl">
                    <a:srgbClr val="000000">
                      <a:alpha val="43137"/>
                    </a:srgbClr>
                  </a:outerShdw>
                </a:effectLst>
                <a:cs typeface="PT Bold Heading" pitchFamily="2" charset="-78"/>
              </a:rPr>
              <a:t>: </a:t>
            </a:r>
            <a:r>
              <a:rPr lang="ar-SA" b="1" dirty="0" smtClean="0">
                <a:effectLst>
                  <a:outerShdw blurRad="38100" dist="38100" dir="2700000" algn="tl">
                    <a:srgbClr val="000000">
                      <a:alpha val="43137"/>
                    </a:srgbClr>
                  </a:outerShdw>
                </a:effectLst>
              </a:rPr>
              <a:t>ويتم عن طريق تصميم عوازل بين المصدر والمستقبل للصوت من خلال وضع </a:t>
            </a:r>
            <a:r>
              <a:rPr lang="ar-SA" b="1" dirty="0" err="1" smtClean="0">
                <a:effectLst>
                  <a:outerShdw blurRad="38100" dist="38100" dir="2700000" algn="tl">
                    <a:srgbClr val="000000">
                      <a:alpha val="43137"/>
                    </a:srgbClr>
                  </a:outerShdw>
                </a:effectLst>
              </a:rPr>
              <a:t>كواتم</a:t>
            </a:r>
            <a:r>
              <a:rPr lang="ar-SA" b="1" dirty="0" smtClean="0">
                <a:effectLst>
                  <a:outerShdw blurRad="38100" dist="38100" dir="2700000" algn="tl">
                    <a:srgbClr val="000000">
                      <a:alpha val="43137"/>
                    </a:srgbClr>
                  </a:outerShdw>
                </a:effectLst>
              </a:rPr>
              <a:t> للصوت وحوائط عازلة وتفريغ الهواء وعادة يتم دراسة توزيع الصوت على أرضية المصنع ومن ثم وضع العوازل وقياس سعة الموجه والتعرف على مقدار تقليل هذه السعة.</a:t>
            </a:r>
          </a:p>
          <a:p>
            <a:pPr marL="514350" indent="-514350">
              <a:buAutoNum type="arabicParenR"/>
            </a:pPr>
            <a:r>
              <a:rPr lang="ar-SA" dirty="0" smtClean="0">
                <a:effectLst>
                  <a:outerShdw blurRad="38100" dist="38100" dir="2700000" algn="tl">
                    <a:srgbClr val="000000">
                      <a:alpha val="43137"/>
                    </a:srgbClr>
                  </a:outerShdw>
                </a:effectLst>
                <a:cs typeface="PT Bold Heading" pitchFamily="2" charset="-78"/>
              </a:rPr>
              <a:t>التحكم في استقبال الصوت: </a:t>
            </a:r>
            <a:r>
              <a:rPr lang="ar-SA" b="1" dirty="0" smtClean="0">
                <a:effectLst>
                  <a:outerShdw blurRad="38100" dist="38100" dir="2700000" algn="tl">
                    <a:srgbClr val="000000">
                      <a:alpha val="43137"/>
                    </a:srgbClr>
                  </a:outerShdw>
                </a:effectLst>
              </a:rPr>
              <a:t>وذلك بوضع </a:t>
            </a:r>
            <a:r>
              <a:rPr lang="ar-SA" b="1" dirty="0" err="1" smtClean="0">
                <a:effectLst>
                  <a:outerShdw blurRad="38100" dist="38100" dir="2700000" algn="tl">
                    <a:srgbClr val="000000">
                      <a:alpha val="43137"/>
                    </a:srgbClr>
                  </a:outerShdw>
                </a:effectLst>
              </a:rPr>
              <a:t>وقائيات</a:t>
            </a:r>
            <a:r>
              <a:rPr lang="ar-SA" b="1" dirty="0" smtClean="0">
                <a:effectLst>
                  <a:outerShdw blurRad="38100" dist="38100" dir="2700000" algn="tl">
                    <a:srgbClr val="000000">
                      <a:alpha val="43137"/>
                    </a:srgbClr>
                  </a:outerShdw>
                </a:effectLst>
              </a:rPr>
              <a:t> كالسماعات لمنع تسرب الصوت </a:t>
            </a:r>
            <a:r>
              <a:rPr lang="ar-SA" b="1" dirty="0" err="1" smtClean="0">
                <a:effectLst>
                  <a:outerShdw blurRad="38100" dist="38100" dir="2700000" algn="tl">
                    <a:srgbClr val="000000">
                      <a:alpha val="43137"/>
                    </a:srgbClr>
                  </a:outerShdw>
                </a:effectLst>
              </a:rPr>
              <a:t>الى</a:t>
            </a:r>
            <a:r>
              <a:rPr lang="ar-SA" b="1" dirty="0" smtClean="0">
                <a:effectLst>
                  <a:outerShdw blurRad="38100" dist="38100" dir="2700000" algn="tl">
                    <a:srgbClr val="000000">
                      <a:alpha val="43137"/>
                    </a:srgbClr>
                  </a:outerShdw>
                </a:effectLst>
              </a:rPr>
              <a:t> الأذن.</a:t>
            </a:r>
          </a:p>
          <a:p>
            <a:pPr marL="514350" indent="-514350">
              <a:buAutoNum type="arabicParenR"/>
            </a:pPr>
            <a:endParaRPr lang="ar-SA" b="1"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a:solidFill>
            <a:schemeClr val="tx1"/>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66CC"/>
                </a:solidFill>
                <a:effectLst>
                  <a:outerShdw blurRad="50800" dist="39000" dir="5460000" algn="tl">
                    <a:srgbClr val="000000">
                      <a:alpha val="38000"/>
                    </a:srgbClr>
                  </a:outerShdw>
                </a:effectLst>
                <a:cs typeface="PT Bold Heading" pitchFamily="2" charset="-78"/>
              </a:rPr>
              <a:t>التطبيقات العملية لمخاطر البيئة الصناعية</a:t>
            </a:r>
            <a:endParaRPr lang="ar-SA" b="1" dirty="0">
              <a:ln w="11430"/>
              <a:solidFill>
                <a:srgbClr val="FF66CC"/>
              </a:solidFill>
              <a:effectLst>
                <a:outerShdw blurRad="50800" dist="39000" dir="5460000" algn="tl">
                  <a:srgbClr val="000000">
                    <a:alpha val="38000"/>
                  </a:srgbClr>
                </a:outerShdw>
              </a:effectLst>
              <a:cs typeface="PT Bold Heading" pitchFamily="2" charset="-78"/>
            </a:endParaRPr>
          </a:p>
        </p:txBody>
      </p:sp>
      <p:sp>
        <p:nvSpPr>
          <p:cNvPr id="3" name="Content Placeholder 2"/>
          <p:cNvSpPr>
            <a:spLocks noGrp="1"/>
          </p:cNvSpPr>
          <p:nvPr>
            <p:ph sz="quarter" idx="1"/>
          </p:nvPr>
        </p:nvSpPr>
        <p:spPr>
          <a:xfrm>
            <a:off x="4572000" y="1447800"/>
            <a:ext cx="4343400" cy="50292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lgn="just">
              <a:buNone/>
            </a:pPr>
            <a:r>
              <a:rPr lang="ar-SA" b="1" dirty="0" smtClean="0">
                <a:effectLst>
                  <a:outerShdw blurRad="38100" dist="38100" dir="2700000" algn="tl">
                    <a:srgbClr val="000000">
                      <a:alpha val="43137"/>
                    </a:srgbClr>
                  </a:outerShdw>
                </a:effectLst>
              </a:rPr>
              <a:t>سنورد فيما يلي عرضاً لأهم الأخطار التي قد يتعرض لها العاملون في الورش:</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السباكة</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الحدادة</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تشغيل المعادن (القطع)</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اللحام</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التجليخ</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المعالجات الحرارية</a:t>
            </a:r>
          </a:p>
          <a:p>
            <a:pPr marL="514350" indent="-514350" algn="just">
              <a:buClr>
                <a:schemeClr val="tx1"/>
              </a:buClr>
              <a:buFont typeface="+mj-lt"/>
              <a:buAutoNum type="arabicParenR"/>
            </a:pPr>
            <a:r>
              <a:rPr lang="ar-SA" b="1" dirty="0" smtClean="0">
                <a:effectLst>
                  <a:outerShdw blurRad="38100" dist="38100" dir="2700000" algn="tl">
                    <a:srgbClr val="000000">
                      <a:alpha val="43137"/>
                    </a:srgbClr>
                  </a:outerShdw>
                </a:effectLst>
                <a:cs typeface="PT Bold Heading" pitchFamily="2" charset="-78"/>
              </a:rPr>
              <a:t>الطلاء</a:t>
            </a:r>
          </a:p>
          <a:p>
            <a:pPr marL="514350" indent="-514350" algn="just">
              <a:buClr>
                <a:schemeClr val="tx1"/>
              </a:buClr>
              <a:buNone/>
            </a:pPr>
            <a:r>
              <a:rPr lang="ar-SA" b="1" dirty="0" smtClean="0">
                <a:effectLst>
                  <a:outerShdw blurRad="38100" dist="38100" dir="2700000" algn="tl">
                    <a:srgbClr val="000000">
                      <a:alpha val="43137"/>
                    </a:srgbClr>
                  </a:outerShdw>
                </a:effectLst>
              </a:rPr>
              <a:t>     </a:t>
            </a:r>
            <a:endParaRPr lang="ar-SA" b="1" dirty="0">
              <a:effectLst>
                <a:outerShdw blurRad="38100" dist="38100" dir="2700000" algn="tl">
                  <a:srgbClr val="000000">
                    <a:alpha val="43137"/>
                  </a:srgbClr>
                </a:outerShdw>
              </a:effectLst>
            </a:endParaRPr>
          </a:p>
        </p:txBody>
      </p:sp>
      <p:pic>
        <p:nvPicPr>
          <p:cNvPr id="73734" name="Picture 6" descr="I:\ملفات خاصة بالكتب المؤلفة2010\ملفات كتاب التشكيل\Forging Project\178072_010920045274_ExhibitPic.jpg"/>
          <p:cNvPicPr>
            <a:picLocks noChangeAspect="1" noChangeArrowheads="1"/>
          </p:cNvPicPr>
          <p:nvPr/>
        </p:nvPicPr>
        <p:blipFill>
          <a:blip r:embed="rId2"/>
          <a:srcRect/>
          <a:stretch>
            <a:fillRect/>
          </a:stretch>
        </p:blipFill>
        <p:spPr bwMode="auto">
          <a:xfrm>
            <a:off x="2362200" y="1676400"/>
            <a:ext cx="2133600" cy="1891792"/>
          </a:xfrm>
          <a:prstGeom prst="rect">
            <a:avLst/>
          </a:prstGeom>
          <a:noFill/>
        </p:spPr>
      </p:pic>
      <p:pic>
        <p:nvPicPr>
          <p:cNvPr id="73735" name="Picture 7" descr="I:\ملفات خاصة بالكتب المؤلفة2010\ملفات كتاب الورشة\صور لكتاب الورشة\faq_career_introf1.jpg"/>
          <p:cNvPicPr>
            <a:picLocks noChangeAspect="1" noChangeArrowheads="1"/>
          </p:cNvPicPr>
          <p:nvPr/>
        </p:nvPicPr>
        <p:blipFill>
          <a:blip r:embed="rId3"/>
          <a:srcRect/>
          <a:stretch>
            <a:fillRect/>
          </a:stretch>
        </p:blipFill>
        <p:spPr bwMode="auto">
          <a:xfrm>
            <a:off x="381000" y="1676400"/>
            <a:ext cx="1905000" cy="1895475"/>
          </a:xfrm>
          <a:prstGeom prst="rect">
            <a:avLst/>
          </a:prstGeom>
          <a:noFill/>
        </p:spPr>
      </p:pic>
      <p:pic>
        <p:nvPicPr>
          <p:cNvPr id="73736" name="Picture 8" descr="I:\ملفات خاصة بالكتب المؤلفة2010\ملفات كتاب الورشة\صور لكتاب الورشة\cast.jpg"/>
          <p:cNvPicPr>
            <a:picLocks noChangeAspect="1" noChangeArrowheads="1"/>
          </p:cNvPicPr>
          <p:nvPr/>
        </p:nvPicPr>
        <p:blipFill>
          <a:blip r:embed="rId4"/>
          <a:srcRect/>
          <a:stretch>
            <a:fillRect/>
          </a:stretch>
        </p:blipFill>
        <p:spPr bwMode="auto">
          <a:xfrm>
            <a:off x="381000" y="3810000"/>
            <a:ext cx="1828800" cy="2438400"/>
          </a:xfrm>
          <a:prstGeom prst="rect">
            <a:avLst/>
          </a:prstGeom>
          <a:noFill/>
        </p:spPr>
      </p:pic>
      <p:pic>
        <p:nvPicPr>
          <p:cNvPr id="73737" name="Picture 9" descr="I:\ملفات خاصة بالكتب المؤلفة2010\ملفات كتاب الورشة\صور لكتاب الورشة\Forging l.jpg"/>
          <p:cNvPicPr>
            <a:picLocks noChangeAspect="1" noChangeArrowheads="1"/>
          </p:cNvPicPr>
          <p:nvPr/>
        </p:nvPicPr>
        <p:blipFill>
          <a:blip r:embed="rId5"/>
          <a:srcRect/>
          <a:stretch>
            <a:fillRect/>
          </a:stretch>
        </p:blipFill>
        <p:spPr bwMode="auto">
          <a:xfrm>
            <a:off x="2362200" y="3810000"/>
            <a:ext cx="2149069" cy="2451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additive="base">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additive="base">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a:solidFill>
            <a:srgbClr val="FFFF00"/>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6000" b="1" dirty="0" smtClean="0">
                <a:ln w="11430"/>
                <a:solidFill>
                  <a:srgbClr val="FF0000"/>
                </a:solidFill>
                <a:effectLst>
                  <a:outerShdw blurRad="50800" dist="39000" dir="5460000" algn="tl">
                    <a:srgbClr val="000000">
                      <a:alpha val="38000"/>
                    </a:srgbClr>
                  </a:outerShdw>
                </a:effectLst>
                <a:cs typeface="PT Bold Heading" pitchFamily="2" charset="-78"/>
              </a:rPr>
              <a:t>الســـــباكة</a:t>
            </a:r>
            <a:endParaRPr lang="ar-SA" sz="6000" b="1" dirty="0">
              <a:ln w="11430"/>
              <a:solidFill>
                <a:srgbClr val="FF0000"/>
              </a:solidFill>
              <a:effectLst>
                <a:outerShdw blurRad="50800" dist="39000" dir="5460000" algn="tl">
                  <a:srgbClr val="000000">
                    <a:alpha val="38000"/>
                  </a:srgbClr>
                </a:outerShdw>
              </a:effectLst>
              <a:cs typeface="PT Bold Heading" pitchFamily="2" charset="-78"/>
            </a:endParaRPr>
          </a:p>
        </p:txBody>
      </p:sp>
      <p:sp>
        <p:nvSpPr>
          <p:cNvPr id="4" name="Content Placeholder 2"/>
          <p:cNvSpPr>
            <a:spLocks noGrp="1"/>
          </p:cNvSpPr>
          <p:nvPr>
            <p:ph sz="quarter" idx="1"/>
          </p:nvPr>
        </p:nvSpPr>
        <p:spPr>
          <a:xfrm>
            <a:off x="2667000" y="1447800"/>
            <a:ext cx="6248400" cy="3810000"/>
          </a:xfrm>
          <a:solidFill>
            <a:srgbClr val="00FF00"/>
          </a:solidFill>
        </p:spPr>
        <p:txBody>
          <a:bodyPr>
            <a:normAutofit fontScale="85000" lnSpcReduction="20000"/>
          </a:bodyPr>
          <a:lstStyle/>
          <a:p>
            <a:pPr marL="514350" indent="-514350">
              <a:buClr>
                <a:schemeClr val="tx1"/>
              </a:buClr>
              <a:buFont typeface="+mj-cs"/>
              <a:buAutoNum type="arabic2Minus"/>
            </a:pPr>
            <a:r>
              <a:rPr lang="ar-SA" b="1" u="sng" dirty="0" smtClean="0">
                <a:effectLst>
                  <a:outerShdw blurRad="38100" dist="38100" dir="2700000" algn="tl">
                    <a:srgbClr val="000000">
                      <a:alpha val="43137"/>
                    </a:srgbClr>
                  </a:outerShdw>
                </a:effectLst>
              </a:rPr>
              <a:t>رمال السباكة</a:t>
            </a:r>
            <a:r>
              <a:rPr lang="ar-SA" b="1" u="sng" dirty="0" smtClean="0"/>
              <a:t>: </a:t>
            </a:r>
            <a:r>
              <a:rPr lang="ar-SA" b="1" dirty="0" smtClean="0"/>
              <a:t>تكوينها طبقة رقيقة من الغبار. استخدام رمال الوجه يعتبر المصدر الأكثر خطورة نظراً لنعومته العالية (يؤدي إلى أثار سيئة على الجهاز التنفسي تتدرج ما بين الالتهابات البسيطة والحادة التي قد تؤدي </a:t>
            </a:r>
            <a:r>
              <a:rPr lang="ar-SA" b="1" dirty="0" err="1" smtClean="0"/>
              <a:t>الى</a:t>
            </a:r>
            <a:r>
              <a:rPr lang="ar-SA" b="1" dirty="0" smtClean="0"/>
              <a:t> السرطان) لذلك فقد تم استبدالها بمركبات أخرى في العديد من الورش. </a:t>
            </a:r>
          </a:p>
          <a:p>
            <a:pPr marL="514350" indent="-514350">
              <a:buClr>
                <a:schemeClr val="tx1"/>
              </a:buClr>
              <a:buFont typeface="+mj-cs"/>
              <a:buAutoNum type="arabic2Minus"/>
            </a:pPr>
            <a:r>
              <a:rPr lang="ar-SA" b="1" u="sng" dirty="0" smtClean="0">
                <a:effectLst>
                  <a:outerShdw blurRad="38100" dist="38100" dir="2700000" algn="tl">
                    <a:srgbClr val="000000">
                      <a:alpha val="43137"/>
                    </a:srgbClr>
                  </a:outerShdw>
                </a:effectLst>
              </a:rPr>
              <a:t>فرن </a:t>
            </a:r>
            <a:r>
              <a:rPr lang="ar-SA" b="1" u="sng" dirty="0" err="1" smtClean="0">
                <a:effectLst>
                  <a:outerShdw blurRad="38100" dist="38100" dir="2700000" algn="tl">
                    <a:srgbClr val="000000">
                      <a:alpha val="43137"/>
                    </a:srgbClr>
                  </a:outerShdw>
                </a:effectLst>
              </a:rPr>
              <a:t>الدست</a:t>
            </a:r>
            <a:r>
              <a:rPr lang="ar-SA" b="1" u="sng" dirty="0" smtClean="0">
                <a:effectLst>
                  <a:outerShdw blurRad="38100" dist="38100" dir="2700000" algn="tl">
                    <a:srgbClr val="000000">
                      <a:alpha val="43137"/>
                    </a:srgbClr>
                  </a:outerShdw>
                </a:effectLst>
              </a:rPr>
              <a:t>: </a:t>
            </a:r>
            <a:r>
              <a:rPr lang="ar-SA" b="1" dirty="0" smtClean="0"/>
              <a:t>الخطر الأساسي ينتج عن انبعاث غاز أول </a:t>
            </a:r>
            <a:r>
              <a:rPr lang="ar-SA" b="1" dirty="0" err="1" smtClean="0"/>
              <a:t>أوكسيد</a:t>
            </a:r>
            <a:r>
              <a:rPr lang="ar-SA" b="1" dirty="0" smtClean="0"/>
              <a:t> الكربون مع نواتج الاحتراق، مما يحتم الاهتمام بسلامة التهوية الكافية داخل المسبك.</a:t>
            </a:r>
          </a:p>
          <a:p>
            <a:pPr marL="514350" indent="-514350">
              <a:buClr>
                <a:schemeClr val="tx1"/>
              </a:buClr>
              <a:buFont typeface="+mj-cs"/>
              <a:buAutoNum type="arabic2Minus"/>
            </a:pPr>
            <a:r>
              <a:rPr lang="ar-SA" b="1" u="sng" dirty="0" smtClean="0">
                <a:effectLst>
                  <a:outerShdw blurRad="38100" dist="38100" dir="2700000" algn="tl">
                    <a:srgbClr val="000000">
                      <a:alpha val="43137"/>
                    </a:srgbClr>
                  </a:outerShdw>
                </a:effectLst>
              </a:rPr>
              <a:t> الحرارة: </a:t>
            </a:r>
            <a:r>
              <a:rPr lang="ar-SA" b="1" dirty="0" smtClean="0"/>
              <a:t>التعرض الدائم للحرارة أمر خطير ما لم يكن هناك تهوية كافية.</a:t>
            </a:r>
          </a:p>
          <a:p>
            <a:pPr marL="514350" indent="-514350">
              <a:buClr>
                <a:schemeClr val="tx1"/>
              </a:buClr>
              <a:buFont typeface="+mj-cs"/>
              <a:buAutoNum type="arabic2Minus"/>
            </a:pPr>
            <a:r>
              <a:rPr lang="ar-SA" b="1" u="sng" dirty="0" smtClean="0">
                <a:effectLst>
                  <a:outerShdw blurRad="38100" dist="38100" dir="2700000" algn="tl">
                    <a:srgbClr val="000000">
                      <a:alpha val="43137"/>
                    </a:srgbClr>
                  </a:outerShdw>
                </a:effectLst>
              </a:rPr>
              <a:t>الضوضاء</a:t>
            </a:r>
            <a:r>
              <a:rPr lang="ar-SA" b="1" dirty="0" smtClean="0"/>
              <a:t>: العمل في مستوى ضوضاء مرتفع هو شائع في المسابك عامة، وسيترتب عليه أثار سيئة على المدى البعيد.     </a:t>
            </a:r>
            <a:endParaRPr lang="ar-SA" b="1" dirty="0"/>
          </a:p>
        </p:txBody>
      </p:sp>
      <p:pic>
        <p:nvPicPr>
          <p:cNvPr id="6" name="Picture 3" descr="I:\ملفات خاصة بالكتب المؤلفة2010\ملفات كتاب التشكيل\صور التشكيل\تشكيل 2\mold_01.jpg"/>
          <p:cNvPicPr>
            <a:picLocks noChangeAspect="1" noChangeArrowheads="1"/>
          </p:cNvPicPr>
          <p:nvPr/>
        </p:nvPicPr>
        <p:blipFill>
          <a:blip r:embed="rId2"/>
          <a:srcRect/>
          <a:stretch>
            <a:fillRect/>
          </a:stretch>
        </p:blipFill>
        <p:spPr bwMode="auto">
          <a:xfrm>
            <a:off x="2590800" y="4953000"/>
            <a:ext cx="2657474" cy="1905000"/>
          </a:xfrm>
          <a:prstGeom prst="rect">
            <a:avLst/>
          </a:prstGeom>
          <a:noFill/>
        </p:spPr>
      </p:pic>
      <p:pic>
        <p:nvPicPr>
          <p:cNvPr id="75778" name="Picture 2" descr="I:\ملفات خاصة بالكتب المؤلفة2010\ملفات كتاب الورشة\صور لكتاب الورشة\00-Pouring%20a%20sand%20casting.s.jpg"/>
          <p:cNvPicPr>
            <a:picLocks noChangeAspect="1" noChangeArrowheads="1"/>
          </p:cNvPicPr>
          <p:nvPr/>
        </p:nvPicPr>
        <p:blipFill>
          <a:blip r:embed="rId3"/>
          <a:srcRect/>
          <a:stretch>
            <a:fillRect/>
          </a:stretch>
        </p:blipFill>
        <p:spPr bwMode="auto">
          <a:xfrm>
            <a:off x="6629400" y="4996072"/>
            <a:ext cx="2286000" cy="1861928"/>
          </a:xfrm>
          <a:prstGeom prst="rect">
            <a:avLst/>
          </a:prstGeom>
          <a:noFill/>
        </p:spPr>
      </p:pic>
      <p:pic>
        <p:nvPicPr>
          <p:cNvPr id="75779" name="Picture 3" descr="I:\ملفات خاصة بالكتب المؤلفة2010\ملفات كتاب الورشة\صور لكتاب الورشة\pouringmetal.jpg"/>
          <p:cNvPicPr>
            <a:picLocks noChangeAspect="1" noChangeArrowheads="1"/>
          </p:cNvPicPr>
          <p:nvPr/>
        </p:nvPicPr>
        <p:blipFill>
          <a:blip r:embed="rId4"/>
          <a:srcRect/>
          <a:stretch>
            <a:fillRect/>
          </a:stretch>
        </p:blipFill>
        <p:spPr bwMode="auto">
          <a:xfrm>
            <a:off x="381000" y="1524000"/>
            <a:ext cx="2209800" cy="3241039"/>
          </a:xfrm>
          <a:prstGeom prst="rect">
            <a:avLst/>
          </a:prstGeom>
          <a:noFill/>
        </p:spPr>
      </p:pic>
      <p:pic>
        <p:nvPicPr>
          <p:cNvPr id="75780" name="Picture 4" descr="I:\ملفات خاصة بالكتب المؤلفة2010\ملفات كتاب الورشة\صور لكتاب الورشة\cast.jpg"/>
          <p:cNvPicPr>
            <a:picLocks noChangeAspect="1" noChangeArrowheads="1"/>
          </p:cNvPicPr>
          <p:nvPr/>
        </p:nvPicPr>
        <p:blipFill>
          <a:blip r:embed="rId5"/>
          <a:srcRect/>
          <a:stretch>
            <a:fillRect/>
          </a:stretch>
        </p:blipFill>
        <p:spPr bwMode="auto">
          <a:xfrm>
            <a:off x="152400" y="1447800"/>
            <a:ext cx="2438400" cy="335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wipe(down)">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down)">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5779"/>
                                        </p:tgtEl>
                                        <p:attrNameLst>
                                          <p:attrName>style.visibility</p:attrName>
                                        </p:attrNameLst>
                                      </p:cBhvr>
                                      <p:to>
                                        <p:strVal val="visible"/>
                                      </p:to>
                                    </p:set>
                                    <p:anim calcmode="lin" valueType="num">
                                      <p:cBhvr additive="base">
                                        <p:cTn id="39" dur="500" fill="hold"/>
                                        <p:tgtEl>
                                          <p:spTgt spid="75779"/>
                                        </p:tgtEl>
                                        <p:attrNameLst>
                                          <p:attrName>ppt_x</p:attrName>
                                        </p:attrNameLst>
                                      </p:cBhvr>
                                      <p:tavLst>
                                        <p:tav tm="0">
                                          <p:val>
                                            <p:strVal val="#ppt_x"/>
                                          </p:val>
                                        </p:tav>
                                        <p:tav tm="100000">
                                          <p:val>
                                            <p:strVal val="#ppt_x"/>
                                          </p:val>
                                        </p:tav>
                                      </p:tavLst>
                                    </p:anim>
                                    <p:anim calcmode="lin" valueType="num">
                                      <p:cBhvr additive="base">
                                        <p:cTn id="40" dur="500" fill="hold"/>
                                        <p:tgtEl>
                                          <p:spTgt spid="7577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75780"/>
                                        </p:tgtEl>
                                        <p:attrNameLst>
                                          <p:attrName>style.visibility</p:attrName>
                                        </p:attrNameLst>
                                      </p:cBhvr>
                                      <p:to>
                                        <p:strVal val="visible"/>
                                      </p:to>
                                    </p:set>
                                    <p:animEffect transition="in" filter="slide(fromBottom)">
                                      <p:cBhvr>
                                        <p:cTn id="45" dur="500"/>
                                        <p:tgtEl>
                                          <p:spTgt spid="75780"/>
                                        </p:tgtEl>
                                      </p:cBhvr>
                                    </p:animEffect>
                                  </p:childTnLst>
                                </p:cTn>
                              </p:par>
                            </p:childTnLst>
                          </p:cTn>
                        </p:par>
                      </p:childTnLst>
                    </p:cTn>
                  </p:par>
                  <p:par>
                    <p:cTn id="46" fill="hold">
                      <p:stCondLst>
                        <p:cond delay="indefinite"/>
                      </p:stCondLst>
                      <p:childTnLst>
                        <p:par>
                          <p:cTn id="47" fill="hold">
                            <p:stCondLst>
                              <p:cond delay="0"/>
                            </p:stCondLst>
                            <p:childTnLst>
                              <p:par>
                                <p:cTn id="48" presetID="13" presetClass="entr" presetSubtype="16" fill="hold" nodeType="clickEffect">
                                  <p:stCondLst>
                                    <p:cond delay="0"/>
                                  </p:stCondLst>
                                  <p:childTnLst>
                                    <p:set>
                                      <p:cBhvr>
                                        <p:cTn id="49" dur="1" fill="hold">
                                          <p:stCondLst>
                                            <p:cond delay="0"/>
                                          </p:stCondLst>
                                        </p:cTn>
                                        <p:tgtEl>
                                          <p:spTgt spid="75778"/>
                                        </p:tgtEl>
                                        <p:attrNameLst>
                                          <p:attrName>style.visibility</p:attrName>
                                        </p:attrNameLst>
                                      </p:cBhvr>
                                      <p:to>
                                        <p:strVal val="visible"/>
                                      </p:to>
                                    </p:set>
                                    <p:animEffect transition="in" filter="plus(in)">
                                      <p:cBhvr>
                                        <p:cTn id="50" dur="2000"/>
                                        <p:tgtEl>
                                          <p:spTgt spid="7577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a:solidFill>
            <a:srgbClr val="FFC0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الحدادة</a:t>
            </a:r>
            <a:endParaRPr lang="ar-SA"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3" name="Content Placeholder 2"/>
          <p:cNvSpPr>
            <a:spLocks noGrp="1"/>
          </p:cNvSpPr>
          <p:nvPr>
            <p:ph sz="quarter" idx="1"/>
          </p:nvPr>
        </p:nvSpPr>
        <p:spPr>
          <a:xfrm>
            <a:off x="3124200" y="1447800"/>
            <a:ext cx="5867400" cy="5105400"/>
          </a:xfrm>
          <a:solidFill>
            <a:srgbClr val="92D050"/>
          </a:solidFill>
        </p:spPr>
        <p:txBody>
          <a:bodyPr>
            <a:normAutofit/>
          </a:bodyPr>
          <a:lstStyle/>
          <a:p>
            <a:pPr>
              <a:buNone/>
            </a:pPr>
            <a:r>
              <a:rPr lang="ar-SA" b="1" dirty="0" smtClean="0"/>
              <a:t>تمثل مصدراً مستمراً يهدد صحة العاملين ما لم يراع في القوالب وعملية التشكيل نفسها ثم الحرارة  المستخدمة.</a:t>
            </a:r>
          </a:p>
          <a:p>
            <a:pPr>
              <a:buNone/>
            </a:pPr>
            <a:r>
              <a:rPr lang="ar-SA" b="1" u="sng" dirty="0" smtClean="0"/>
              <a:t>الأفران</a:t>
            </a:r>
            <a:r>
              <a:rPr lang="ar-SA" b="1" dirty="0" smtClean="0"/>
              <a:t> التي تستخدم الوقود الغازي أو السائل ستنتج كميات كبيرة من غاز </a:t>
            </a:r>
            <a:r>
              <a:rPr lang="en-US" b="1" dirty="0" smtClean="0"/>
              <a:t>CO</a:t>
            </a:r>
            <a:r>
              <a:rPr lang="ar-SA" b="1" dirty="0" smtClean="0"/>
              <a:t> مع نواتج الاحتراق (التهوية ضرورية).</a:t>
            </a:r>
          </a:p>
          <a:p>
            <a:pPr>
              <a:buNone/>
            </a:pPr>
            <a:r>
              <a:rPr lang="ar-SA" b="1" u="sng" dirty="0" err="1" smtClean="0"/>
              <a:t>أستخدام</a:t>
            </a:r>
            <a:r>
              <a:rPr lang="ar-SA" b="1" u="sng" dirty="0" smtClean="0"/>
              <a:t> </a:t>
            </a:r>
            <a:r>
              <a:rPr lang="ar-SA" b="1" u="sng" dirty="0" err="1" smtClean="0"/>
              <a:t>المزيتات</a:t>
            </a:r>
            <a:r>
              <a:rPr lang="ar-SA" b="1" u="sng" dirty="0" smtClean="0"/>
              <a:t> </a:t>
            </a:r>
            <a:r>
              <a:rPr lang="ar-SA" b="1" dirty="0" smtClean="0"/>
              <a:t>في قوالب الحدادة كمركبات الألمنيوم </a:t>
            </a:r>
            <a:r>
              <a:rPr lang="ar-SA" b="1" dirty="0" err="1" smtClean="0"/>
              <a:t>والمولبيدنيوم</a:t>
            </a:r>
            <a:r>
              <a:rPr lang="ar-SA" b="1" dirty="0" smtClean="0"/>
              <a:t> والرصاص، لذلك فان قطعة من المعدن المسخن </a:t>
            </a:r>
            <a:r>
              <a:rPr lang="ar-SA" b="1" dirty="0" err="1" smtClean="0"/>
              <a:t>الى</a:t>
            </a:r>
            <a:r>
              <a:rPr lang="ar-SA" b="1" dirty="0" smtClean="0"/>
              <a:t> درجة حرارية عالية داخل قالب جرى تزيت سطحه الداخلي (فجوة القالب) سيؤدي </a:t>
            </a:r>
            <a:r>
              <a:rPr lang="ar-SA" b="1" dirty="0" err="1" smtClean="0"/>
              <a:t>الى</a:t>
            </a:r>
            <a:r>
              <a:rPr lang="ar-SA" b="1" dirty="0" smtClean="0"/>
              <a:t> تكوين سحابة من الزيت المختلط </a:t>
            </a:r>
            <a:r>
              <a:rPr lang="ar-SA" b="1" dirty="0" err="1" smtClean="0"/>
              <a:t>بأثار</a:t>
            </a:r>
            <a:r>
              <a:rPr lang="ar-SA" b="1" dirty="0" smtClean="0"/>
              <a:t> معدنية طفيفة ومركبات </a:t>
            </a:r>
            <a:r>
              <a:rPr lang="ar-SA" b="1" dirty="0" err="1" smtClean="0"/>
              <a:t>هيدروكربونية</a:t>
            </a:r>
            <a:r>
              <a:rPr lang="ar-SA" b="1" dirty="0" smtClean="0"/>
              <a:t>.</a:t>
            </a:r>
          </a:p>
          <a:p>
            <a:pPr>
              <a:buNone/>
            </a:pPr>
            <a:endParaRPr lang="ar-SA" b="1" dirty="0"/>
          </a:p>
        </p:txBody>
      </p:sp>
      <p:pic>
        <p:nvPicPr>
          <p:cNvPr id="74756" name="Picture 4" descr="I:\ملفات خاصة بالكتب المؤلفة2010\ملفات كتاب التشكيل\Forging Project\Forging files\bio-main-315.jpg"/>
          <p:cNvPicPr>
            <a:picLocks noChangeAspect="1" noChangeArrowheads="1"/>
          </p:cNvPicPr>
          <p:nvPr/>
        </p:nvPicPr>
        <p:blipFill>
          <a:blip r:embed="rId2"/>
          <a:srcRect/>
          <a:stretch>
            <a:fillRect/>
          </a:stretch>
        </p:blipFill>
        <p:spPr bwMode="auto">
          <a:xfrm>
            <a:off x="228600" y="1524000"/>
            <a:ext cx="2599562" cy="2162175"/>
          </a:xfrm>
          <a:prstGeom prst="rect">
            <a:avLst/>
          </a:prstGeom>
          <a:noFill/>
        </p:spPr>
      </p:pic>
      <p:pic>
        <p:nvPicPr>
          <p:cNvPr id="74757" name="Picture 5" descr="I:\ملفات خاصة بالكتب المؤلفة2010\ملفات كتاب الورشة\صور لكتاب الورشة\Forging l.jpg"/>
          <p:cNvPicPr>
            <a:picLocks noChangeAspect="1" noChangeArrowheads="1"/>
          </p:cNvPicPr>
          <p:nvPr/>
        </p:nvPicPr>
        <p:blipFill>
          <a:blip r:embed="rId3"/>
          <a:srcRect/>
          <a:stretch>
            <a:fillRect/>
          </a:stretch>
        </p:blipFill>
        <p:spPr bwMode="auto">
          <a:xfrm>
            <a:off x="228600" y="3962400"/>
            <a:ext cx="2349500" cy="2679700"/>
          </a:xfrm>
          <a:prstGeom prst="rect">
            <a:avLst/>
          </a:prstGeom>
          <a:noFill/>
        </p:spPr>
      </p:pic>
      <p:pic>
        <p:nvPicPr>
          <p:cNvPr id="74758" name="Picture 6" descr="I:\ملفات خاصة بالكتب المؤلفة2010\ملفات كتاب التشكيل\صور التشكيل\صور فصل 6 تشكيل\sss.jpg"/>
          <p:cNvPicPr>
            <a:picLocks noChangeAspect="1" noChangeArrowheads="1"/>
          </p:cNvPicPr>
          <p:nvPr/>
        </p:nvPicPr>
        <p:blipFill>
          <a:blip r:embed="rId4" cstate="print"/>
          <a:srcRect/>
          <a:stretch>
            <a:fillRect/>
          </a:stretch>
        </p:blipFill>
        <p:spPr bwMode="auto">
          <a:xfrm>
            <a:off x="0" y="3810000"/>
            <a:ext cx="3123067" cy="281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4758"/>
                                        </p:tgtEl>
                                        <p:attrNameLst>
                                          <p:attrName>style.visibility</p:attrName>
                                        </p:attrNameLst>
                                      </p:cBhvr>
                                      <p:to>
                                        <p:strVal val="visible"/>
                                      </p:to>
                                    </p:set>
                                    <p:anim calcmode="lin" valueType="num">
                                      <p:cBhvr additive="base">
                                        <p:cTn id="38" dur="500" fill="hold"/>
                                        <p:tgtEl>
                                          <p:spTgt spid="74758"/>
                                        </p:tgtEl>
                                        <p:attrNameLst>
                                          <p:attrName>ppt_x</p:attrName>
                                        </p:attrNameLst>
                                      </p:cBhvr>
                                      <p:tavLst>
                                        <p:tav tm="0">
                                          <p:val>
                                            <p:strVal val="#ppt_x"/>
                                          </p:val>
                                        </p:tav>
                                        <p:tav tm="100000">
                                          <p:val>
                                            <p:strVal val="#ppt_x"/>
                                          </p:val>
                                        </p:tav>
                                      </p:tavLst>
                                    </p:anim>
                                    <p:anim calcmode="lin" valueType="num">
                                      <p:cBhvr additive="base">
                                        <p:cTn id="39"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00400" y="1219200"/>
            <a:ext cx="5486400" cy="4114800"/>
          </a:xfrm>
          <a:solidFill>
            <a:srgbClr val="92D050"/>
          </a:solidFill>
        </p:spPr>
        <p:txBody>
          <a:bodyPr>
            <a:noAutofit/>
          </a:bodyPr>
          <a:lstStyle/>
          <a:p>
            <a:pPr>
              <a:buNone/>
            </a:pPr>
            <a:r>
              <a:rPr lang="ar-SA" sz="2000" b="1" u="sng" dirty="0" smtClean="0"/>
              <a:t>التعرض لدرجات الحرارة العالية ولمدة طويلة </a:t>
            </a:r>
            <a:r>
              <a:rPr lang="ar-SA" sz="2000" b="1" dirty="0" smtClean="0"/>
              <a:t>سينتج عنه إجهادات، لذلك فخفض درجة الحرارة المحيطة </a:t>
            </a:r>
            <a:r>
              <a:rPr lang="ar-SA" sz="2000" b="1" dirty="0" err="1" smtClean="0"/>
              <a:t>الى</a:t>
            </a:r>
            <a:r>
              <a:rPr lang="ar-SA" sz="2000" b="1" dirty="0" smtClean="0"/>
              <a:t> درجة أقل من درجة حرارة الجسم سيجعل ظروف العمل أكثر راحة.</a:t>
            </a:r>
          </a:p>
          <a:p>
            <a:pPr>
              <a:buNone/>
            </a:pPr>
            <a:r>
              <a:rPr lang="ar-SA" sz="2000" b="1" u="sng" dirty="0" smtClean="0"/>
              <a:t>الضوضاء</a:t>
            </a:r>
            <a:r>
              <a:rPr lang="ar-SA" sz="2000" b="1" dirty="0" smtClean="0"/>
              <a:t> الناتجة عن عمليات الحدادة والتي تصدر عن المطارق (تصل </a:t>
            </a:r>
            <a:r>
              <a:rPr lang="ar-SA" sz="2000" b="1" dirty="0" err="1" smtClean="0"/>
              <a:t>الى</a:t>
            </a:r>
            <a:r>
              <a:rPr lang="ar-SA" sz="2000" b="1" dirty="0" smtClean="0"/>
              <a:t> 145 </a:t>
            </a:r>
            <a:r>
              <a:rPr lang="ar-SA" sz="2000" b="1" dirty="0" err="1" smtClean="0"/>
              <a:t>ديسبل</a:t>
            </a:r>
            <a:r>
              <a:rPr lang="ar-SA" sz="2000" b="1" dirty="0" smtClean="0"/>
              <a:t>) تعد أعلى بكثير من أي حد مقبول، والحماية لا تأتي </a:t>
            </a:r>
            <a:r>
              <a:rPr lang="ar-SA" sz="2000" b="1" dirty="0" err="1" smtClean="0"/>
              <a:t>الا</a:t>
            </a:r>
            <a:r>
              <a:rPr lang="ar-SA" sz="2000" b="1" dirty="0" smtClean="0"/>
              <a:t> باستعمال كاتم للصوت على الأذان وعزل ورشة الحدادة بدرجة كافية حتى لا تصل الضوضاء للأقسام المجاورة.</a:t>
            </a:r>
          </a:p>
          <a:p>
            <a:pPr>
              <a:buNone/>
            </a:pPr>
            <a:r>
              <a:rPr lang="ar-SA" sz="2000" b="1" dirty="0" smtClean="0"/>
              <a:t>أخيراً فان </a:t>
            </a:r>
            <a:r>
              <a:rPr lang="ar-SA" sz="2000" b="1" u="sng" dirty="0" smtClean="0"/>
              <a:t>المراقبة أو المشاهدة المتكررة</a:t>
            </a:r>
            <a:r>
              <a:rPr lang="ar-SA" sz="2000" b="1" dirty="0" smtClean="0"/>
              <a:t> للأجزاء المعدنية المسخنة </a:t>
            </a:r>
            <a:r>
              <a:rPr lang="ar-SA" sz="2000" b="1" dirty="0" err="1" smtClean="0"/>
              <a:t>الى</a:t>
            </a:r>
            <a:r>
              <a:rPr lang="ar-SA" sz="2000" b="1" dirty="0" smtClean="0"/>
              <a:t> درجات حرارية عالية داخل الفرن وعند أخراجها ستؤدي </a:t>
            </a:r>
            <a:r>
              <a:rPr lang="ar-SA" sz="2000" b="1" dirty="0" err="1" smtClean="0"/>
              <a:t>الى</a:t>
            </a:r>
            <a:r>
              <a:rPr lang="ar-SA" sz="2000" b="1" dirty="0" smtClean="0"/>
              <a:t> مشاكل ما بين الفقد الجزئي أو الكلي للبصر نتيجة الإشعاع  الحراري المنبعث على المدى الطويل.</a:t>
            </a:r>
            <a:endParaRPr lang="ar-SA" sz="2000" b="1" dirty="0"/>
          </a:p>
        </p:txBody>
      </p:sp>
      <p:sp>
        <p:nvSpPr>
          <p:cNvPr id="4" name="Title 1"/>
          <p:cNvSpPr>
            <a:spLocks noGrp="1"/>
          </p:cNvSpPr>
          <p:nvPr>
            <p:ph type="title"/>
          </p:nvPr>
        </p:nvSpPr>
        <p:spPr>
          <a:xfrm>
            <a:off x="304800" y="152400"/>
            <a:ext cx="8382000" cy="990600"/>
          </a:xfrm>
          <a:solidFill>
            <a:srgbClr val="FFC000"/>
          </a:solidFill>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الحدادة</a:t>
            </a:r>
            <a:endParaRPr lang="ar-SA"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pic>
        <p:nvPicPr>
          <p:cNvPr id="76802" name="Picture 2" descr="I:\ملفات خاصة بالكتب المؤلفة2010\ملفات كتاب الورشة\صور لكتاب الورشة\closeddieforge_sml.jpg"/>
          <p:cNvPicPr>
            <a:picLocks noChangeAspect="1" noChangeArrowheads="1"/>
          </p:cNvPicPr>
          <p:nvPr/>
        </p:nvPicPr>
        <p:blipFill>
          <a:blip r:embed="rId2"/>
          <a:srcRect/>
          <a:stretch>
            <a:fillRect/>
          </a:stretch>
        </p:blipFill>
        <p:spPr bwMode="auto">
          <a:xfrm>
            <a:off x="304800" y="1676400"/>
            <a:ext cx="2804302" cy="1351674"/>
          </a:xfrm>
          <a:prstGeom prst="rect">
            <a:avLst/>
          </a:prstGeom>
          <a:noFill/>
        </p:spPr>
      </p:pic>
      <p:pic>
        <p:nvPicPr>
          <p:cNvPr id="76805" name="Picture 5" descr="I:\ملفات خاصة بالكتب المؤلفة2010\ملفات كتاب الورشة\صور لكتاب الورشة\forging.jpg"/>
          <p:cNvPicPr>
            <a:picLocks noChangeAspect="1" noChangeArrowheads="1"/>
          </p:cNvPicPr>
          <p:nvPr/>
        </p:nvPicPr>
        <p:blipFill>
          <a:blip r:embed="rId3" cstate="print"/>
          <a:srcRect/>
          <a:stretch>
            <a:fillRect/>
          </a:stretch>
        </p:blipFill>
        <p:spPr bwMode="auto">
          <a:xfrm>
            <a:off x="0" y="4038600"/>
            <a:ext cx="3258289" cy="2557463"/>
          </a:xfrm>
          <a:prstGeom prst="rect">
            <a:avLst/>
          </a:prstGeom>
          <a:noFill/>
        </p:spPr>
      </p:pic>
      <p:pic>
        <p:nvPicPr>
          <p:cNvPr id="76806" name="Picture 6" descr="I:\ملفات خاصة بالكتب المؤلفة2010\ملفات كتاب الورشة\صور لكتاب الورشة\opendieforge_sml.jpg"/>
          <p:cNvPicPr>
            <a:picLocks noChangeAspect="1" noChangeArrowheads="1"/>
          </p:cNvPicPr>
          <p:nvPr/>
        </p:nvPicPr>
        <p:blipFill>
          <a:blip r:embed="rId4"/>
          <a:srcRect/>
          <a:stretch>
            <a:fillRect/>
          </a:stretch>
        </p:blipFill>
        <p:spPr bwMode="auto">
          <a:xfrm>
            <a:off x="3352800" y="4806950"/>
            <a:ext cx="1809750" cy="2051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0" nodeType="clickEffect">
                                  <p:stCondLst>
                                    <p:cond delay="0"/>
                                  </p:stCondLst>
                                  <p:childTnLst>
                                    <p:set>
                                      <p:cBhvr override="childStyle">
                                        <p:cTn id="6" dur="indefinite"/>
                                        <p:tgtEl>
                                          <p:spTgt spid="4"/>
                                        </p:tgtEl>
                                        <p:attrNameLst>
                                          <p:attrName>style.fontStyle</p:attrName>
                                        </p:attrNameLst>
                                      </p:cBhvr>
                                      <p:to>
                                        <p:strVal val="normal"/>
                                      </p:to>
                                    </p:set>
                                    <p:set>
                                      <p:cBhvr override="childStyle">
                                        <p:cTn id="7" dur="indefinite"/>
                                        <p:tgtEl>
                                          <p:spTgt spid="4"/>
                                        </p:tgtEl>
                                        <p:attrNameLst>
                                          <p:attrName>style.fontWeight</p:attrName>
                                        </p:attrNameLst>
                                      </p:cBhvr>
                                      <p:to>
                                        <p:strVal val="bold"/>
                                      </p:to>
                                    </p:set>
                                    <p:set>
                                      <p:cBhvr override="childStyle">
                                        <p:cTn id="8" dur="indefinite"/>
                                        <p:tgtEl>
                                          <p:spTgt spid="4"/>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1" nodeType="clickEffect">
                                  <p:stCondLst>
                                    <p:cond delay="0"/>
                                  </p:stCondLst>
                                  <p:childTnLst>
                                    <p:animRot by="21600000">
                                      <p:cBhvr>
                                        <p:cTn id="12" dur="1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6806"/>
                                        </p:tgtEl>
                                        <p:attrNameLst>
                                          <p:attrName>style.visibility</p:attrName>
                                        </p:attrNameLst>
                                      </p:cBhvr>
                                      <p:to>
                                        <p:strVal val="visible"/>
                                      </p:to>
                                    </p:set>
                                    <p:anim calcmode="lin" valueType="num">
                                      <p:cBhvr additive="base">
                                        <p:cTn id="41" dur="500" fill="hold"/>
                                        <p:tgtEl>
                                          <p:spTgt spid="76806"/>
                                        </p:tgtEl>
                                        <p:attrNameLst>
                                          <p:attrName>ppt_x</p:attrName>
                                        </p:attrNameLst>
                                      </p:cBhvr>
                                      <p:tavLst>
                                        <p:tav tm="0">
                                          <p:val>
                                            <p:strVal val="#ppt_x"/>
                                          </p:val>
                                        </p:tav>
                                        <p:tav tm="100000">
                                          <p:val>
                                            <p:strVal val="#ppt_x"/>
                                          </p:val>
                                        </p:tav>
                                      </p:tavLst>
                                    </p:anim>
                                    <p:anim calcmode="lin" valueType="num">
                                      <p:cBhvr additive="base">
                                        <p:cTn id="42" dur="500" fill="hold"/>
                                        <p:tgtEl>
                                          <p:spTgt spid="76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4"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a:solidFill>
            <a:srgbClr val="FFFF00"/>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800" b="1" dirty="0" smtClean="0">
                <a:ln w="11430"/>
                <a:solidFill>
                  <a:srgbClr val="0033CC"/>
                </a:solidFill>
                <a:effectLst>
                  <a:outerShdw blurRad="50800" dist="39000" dir="5460000" algn="tl">
                    <a:srgbClr val="000000">
                      <a:alpha val="38000"/>
                    </a:srgbClr>
                  </a:outerShdw>
                </a:effectLst>
                <a:cs typeface="PT Bold Dusky" pitchFamily="2" charset="-78"/>
              </a:rPr>
              <a:t>تشغيل المعادن بالقطع</a:t>
            </a:r>
            <a:endParaRPr lang="ar-SA" sz="4800" b="1" dirty="0">
              <a:ln w="11430"/>
              <a:solidFill>
                <a:srgbClr val="0033CC"/>
              </a:solidFill>
              <a:effectLst>
                <a:outerShdw blurRad="50800" dist="39000" dir="5460000" algn="tl">
                  <a:srgbClr val="000000">
                    <a:alpha val="38000"/>
                  </a:srgbClr>
                </a:outerShdw>
              </a:effectLst>
              <a:cs typeface="PT Bold Dusky" pitchFamily="2" charset="-78"/>
            </a:endParaRPr>
          </a:p>
        </p:txBody>
      </p:sp>
      <p:sp>
        <p:nvSpPr>
          <p:cNvPr id="3" name="Content Placeholder 2"/>
          <p:cNvSpPr>
            <a:spLocks noGrp="1"/>
          </p:cNvSpPr>
          <p:nvPr>
            <p:ph sz="quarter" idx="1"/>
          </p:nvPr>
        </p:nvSpPr>
        <p:spPr>
          <a:xfrm>
            <a:off x="4038600" y="1447800"/>
            <a:ext cx="4800600" cy="3810000"/>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algn="just">
              <a:buNone/>
            </a:pPr>
            <a:r>
              <a:rPr lang="ar-SA" b="1" dirty="0" smtClean="0">
                <a:cs typeface="PT Bold Heading" pitchFamily="2" charset="-78"/>
              </a:rPr>
              <a:t>موائع التبريد</a:t>
            </a:r>
            <a:r>
              <a:rPr lang="ar-SA" b="1" dirty="0" smtClean="0"/>
              <a:t>: وتستخدم في عمليات التشغيل المتنوعة وتعتبر مصدراً أساسياً للمخاطر الصحية للعاملين في الورش، فهي تلامس الجلد وتنتشر جزيئاتها في الهواء المحيط وتصل </a:t>
            </a:r>
            <a:r>
              <a:rPr lang="ar-SA" b="1" dirty="0" err="1" smtClean="0"/>
              <a:t>الى</a:t>
            </a:r>
            <a:r>
              <a:rPr lang="ar-SA" b="1" dirty="0" smtClean="0"/>
              <a:t> الجهاز التنفسي. لذلك فمن الشائع انتشار الأمراض الجلدية بأنواعها من التهابات سطحية وسقوط الشعر والحساسية وإصابة المسام العرقية بالفطريات. بالإضافة إلى حمله أثاراً طفيفة من المعدن الجاري تشغيله ومن عدة القطع الذين قد يحتويان على الكروم أو النيكل أو الكوبالت مما يؤدي </a:t>
            </a:r>
            <a:r>
              <a:rPr lang="ar-SA" b="1" dirty="0" err="1" smtClean="0"/>
              <a:t>الى</a:t>
            </a:r>
            <a:r>
              <a:rPr lang="ar-SA" b="1" dirty="0" smtClean="0"/>
              <a:t> الإصابة بمرض سرطان الجلد على المدى البعيد.</a:t>
            </a:r>
            <a:endParaRPr lang="ar-SA" b="1" dirty="0"/>
          </a:p>
        </p:txBody>
      </p:sp>
      <p:pic>
        <p:nvPicPr>
          <p:cNvPr id="75782" name="Picture 6" descr="I:\ملفات خاصة بالكتب المؤلفة2010\ملف الورش الميكانيكية\project 2009\heavy_lathe_machine_homepag.83185750.jpg"/>
          <p:cNvPicPr>
            <a:picLocks noChangeAspect="1" noChangeArrowheads="1"/>
          </p:cNvPicPr>
          <p:nvPr/>
        </p:nvPicPr>
        <p:blipFill>
          <a:blip r:embed="rId2"/>
          <a:srcRect/>
          <a:stretch>
            <a:fillRect/>
          </a:stretch>
        </p:blipFill>
        <p:spPr bwMode="auto">
          <a:xfrm>
            <a:off x="228600" y="1600200"/>
            <a:ext cx="3810000" cy="2219325"/>
          </a:xfrm>
          <a:prstGeom prst="rect">
            <a:avLst/>
          </a:prstGeom>
          <a:noFill/>
        </p:spPr>
      </p:pic>
      <p:pic>
        <p:nvPicPr>
          <p:cNvPr id="75783" name="Picture 7" descr="I:\ملفات خاصة بالكتب المؤلفة2010\ملف الورش الميكانيكية\project 2009\Universal-Knee-Type-Milling-Machine-JLUM6140SW--777878.jpg"/>
          <p:cNvPicPr>
            <a:picLocks noChangeAspect="1" noChangeArrowheads="1"/>
          </p:cNvPicPr>
          <p:nvPr/>
        </p:nvPicPr>
        <p:blipFill>
          <a:blip r:embed="rId3"/>
          <a:srcRect/>
          <a:stretch>
            <a:fillRect/>
          </a:stretch>
        </p:blipFill>
        <p:spPr bwMode="auto">
          <a:xfrm>
            <a:off x="381000" y="3952875"/>
            <a:ext cx="2828925" cy="2828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lide(fromBottom)">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slide(fromBottom)">
                                      <p:cBhvr>
                                        <p:cTn id="16"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447800"/>
            <a:ext cx="7772400" cy="4800600"/>
          </a:xfrm>
        </p:spPr>
        <p:style>
          <a:lnRef idx="0">
            <a:scrgbClr r="0" g="0" b="0"/>
          </a:lnRef>
          <a:fillRef idx="1002">
            <a:schemeClr val="lt1"/>
          </a:fillRef>
          <a:effectRef idx="0">
            <a:scrgbClr r="0" g="0" b="0"/>
          </a:effectRef>
          <a:fontRef idx="major"/>
        </p:style>
        <p:txBody>
          <a:bodyPr>
            <a:normAutofit fontScale="92500"/>
          </a:bodyPr>
          <a:lstStyle/>
          <a:p>
            <a:pPr algn="just">
              <a:buNone/>
            </a:pPr>
            <a:r>
              <a:rPr lang="ar-SA" b="1" dirty="0" smtClean="0">
                <a:solidFill>
                  <a:srgbClr val="002060"/>
                </a:solidFill>
              </a:rPr>
              <a:t>أبخرة موائع التبريد: وتنشأ عند ملامسة هذه الموائع مع الأجزاء الساخنة المتحركة بسرعات عالية في مختلف عمليات التشغيل. تؤدي هذه الأبخرة إلى الرائحة المميزة للورش الميكانيكية وتسبب التهابات في جهازي التنفس والهضم.</a:t>
            </a:r>
          </a:p>
          <a:p>
            <a:pPr algn="just">
              <a:buNone/>
            </a:pPr>
            <a:r>
              <a:rPr lang="ar-SA" b="1" dirty="0" smtClean="0">
                <a:solidFill>
                  <a:srgbClr val="002060"/>
                </a:solidFill>
              </a:rPr>
              <a:t>لذلك يجب تجنب ملامسة موائع التبريد</a:t>
            </a:r>
          </a:p>
          <a:p>
            <a:pPr marL="514350" indent="-514350" algn="just">
              <a:buFont typeface="+mj-lt"/>
              <a:buAutoNum type="arabicPeriod"/>
            </a:pPr>
            <a:r>
              <a:rPr lang="ar-SA" b="1" dirty="0" smtClean="0">
                <a:solidFill>
                  <a:srgbClr val="002060"/>
                </a:solidFill>
              </a:rPr>
              <a:t>العناية باستخدام ملابس عمل نظيفة وغير ملوثة </a:t>
            </a:r>
          </a:p>
          <a:p>
            <a:pPr marL="514350" indent="-514350" algn="just">
              <a:buFont typeface="+mj-lt"/>
              <a:buAutoNum type="arabicPeriod" startAt="2"/>
            </a:pPr>
            <a:r>
              <a:rPr lang="ar-SA" b="1" dirty="0" smtClean="0">
                <a:solidFill>
                  <a:srgbClr val="002060"/>
                </a:solidFill>
              </a:rPr>
              <a:t>إزالة الموائع عند ملامستها للجلد باستخدام الماء والصابون العادي دو اللجوء إلى المنظفات القوية.</a:t>
            </a:r>
          </a:p>
          <a:p>
            <a:pPr marL="514350" indent="-514350" algn="just">
              <a:buFont typeface="+mj-lt"/>
              <a:buAutoNum type="arabicPeriod" startAt="3"/>
            </a:pPr>
            <a:r>
              <a:rPr lang="ar-SA" b="1" dirty="0" smtClean="0">
                <a:solidFill>
                  <a:srgbClr val="002060"/>
                </a:solidFill>
              </a:rPr>
              <a:t>العناية بمعالجة الجروح والخدوش بمجرد حدوثها. </a:t>
            </a:r>
          </a:p>
          <a:p>
            <a:pPr marL="514350" indent="-514350" algn="just">
              <a:buFont typeface="+mj-lt"/>
              <a:buAutoNum type="arabicPeriod" startAt="4"/>
            </a:pPr>
            <a:r>
              <a:rPr lang="ar-SA" b="1" dirty="0" smtClean="0">
                <a:solidFill>
                  <a:srgbClr val="002060"/>
                </a:solidFill>
              </a:rPr>
              <a:t>توفير تهوية مناسبة داخل الورشة.</a:t>
            </a:r>
          </a:p>
          <a:p>
            <a:pPr marL="514350" indent="-514350" algn="just">
              <a:buFont typeface="+mj-lt"/>
              <a:buAutoNum type="arabicPeriod" startAt="5"/>
            </a:pPr>
            <a:r>
              <a:rPr lang="ar-SA" b="1" dirty="0" smtClean="0">
                <a:solidFill>
                  <a:srgbClr val="002060"/>
                </a:solidFill>
              </a:rPr>
              <a:t>أتباع التعليمات الخاصة باستخدام موائع التبريد والمدرجة مع العبوة.</a:t>
            </a:r>
            <a:endParaRPr lang="ar-SA" b="1" dirty="0">
              <a:solidFill>
                <a:srgbClr val="002060"/>
              </a:solidFill>
            </a:endParaRPr>
          </a:p>
        </p:txBody>
      </p:sp>
      <p:sp>
        <p:nvSpPr>
          <p:cNvPr id="4" name="Title 1"/>
          <p:cNvSpPr>
            <a:spLocks noGrp="1"/>
          </p:cNvSpPr>
          <p:nvPr>
            <p:ph type="title"/>
          </p:nvPr>
        </p:nvSpPr>
        <p:spPr>
          <a:solidFill>
            <a:srgbClr val="FFFF00"/>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5400" b="1" dirty="0" smtClean="0">
                <a:ln w="11430"/>
                <a:solidFill>
                  <a:srgbClr val="0033CC"/>
                </a:solidFill>
                <a:effectLst>
                  <a:outerShdw blurRad="50800" dist="39000" dir="5460000" algn="tl">
                    <a:srgbClr val="000000">
                      <a:alpha val="38000"/>
                    </a:srgbClr>
                  </a:outerShdw>
                </a:effectLst>
                <a:cs typeface="PT Bold Dusky" pitchFamily="2" charset="-78"/>
              </a:rPr>
              <a:t>تشغيل المعادن بالقطع</a:t>
            </a:r>
            <a:endParaRPr lang="ar-SA" sz="5400" b="1" dirty="0">
              <a:ln w="11430"/>
              <a:solidFill>
                <a:srgbClr val="0033CC"/>
              </a:solidFill>
              <a:effectLst>
                <a:outerShdw blurRad="50800" dist="39000" dir="5460000" algn="tl">
                  <a:srgbClr val="000000">
                    <a:alpha val="38000"/>
                  </a:srgbClr>
                </a:outerShdw>
              </a:effectLst>
              <a:cs typeface="PT Bold Dusky"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a:blipFill>
            <a:blip r:embed="rId2"/>
            <a:tile tx="0" ty="0" sx="100000" sy="100000" flip="none" algn="tl"/>
          </a:blipFill>
          <a:ln>
            <a:solidFill>
              <a:schemeClr val="tx1"/>
            </a:solidFill>
          </a:ln>
        </p:spPr>
        <p:txBody>
          <a:bodyPr>
            <a:normAutofit/>
          </a:bodyPr>
          <a:lstStyle/>
          <a:p>
            <a:pPr algn="ctr"/>
            <a:r>
              <a:rPr lang="ar-SA" sz="4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PT Bold Dusky" pitchFamily="2" charset="-78"/>
              </a:rPr>
              <a:t>اللـحـام</a:t>
            </a:r>
            <a:endParaRPr lang="ar-SA"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PT Bold Dusky" pitchFamily="2" charset="-78"/>
            </a:endParaRPr>
          </a:p>
        </p:txBody>
      </p:sp>
      <p:sp>
        <p:nvSpPr>
          <p:cNvPr id="3" name="Content Placeholder 2"/>
          <p:cNvSpPr>
            <a:spLocks noGrp="1"/>
          </p:cNvSpPr>
          <p:nvPr>
            <p:ph sz="quarter" idx="1"/>
          </p:nvPr>
        </p:nvSpPr>
        <p:spPr>
          <a:xfrm>
            <a:off x="3505200" y="1600200"/>
            <a:ext cx="5181600" cy="4953000"/>
          </a:xfrm>
          <a:blipFill>
            <a:blip r:embed="rId3"/>
            <a:tile tx="0" ty="0" sx="100000" sy="100000" flip="none" algn="tl"/>
          </a:blipFill>
          <a:ln>
            <a:solidFill>
              <a:schemeClr val="tx1"/>
            </a:solidFill>
          </a:ln>
        </p:spPr>
        <p:txBody>
          <a:bodyPr>
            <a:normAutofit fontScale="77500" lnSpcReduction="20000"/>
          </a:bodyPr>
          <a:lstStyle/>
          <a:p>
            <a:pPr algn="just">
              <a:buNone/>
            </a:pPr>
            <a:r>
              <a:rPr lang="ar-SA" b="1" dirty="0" smtClean="0"/>
              <a:t>لا تخلو عمليات التصنيع في أي ورشة من أحد أو كلا النوعين الأكثر شيوعاً للحام، لحام القوس الكهربائي ولحام الغاز.</a:t>
            </a:r>
          </a:p>
          <a:p>
            <a:pPr algn="just">
              <a:buNone/>
            </a:pPr>
            <a:r>
              <a:rPr lang="ar-SA" b="1" u="sng" dirty="0" smtClean="0"/>
              <a:t>لحام القوس الكهربائي: </a:t>
            </a:r>
          </a:p>
          <a:p>
            <a:pPr algn="just">
              <a:buNone/>
            </a:pPr>
            <a:r>
              <a:rPr lang="ar-SA" b="1" u="sng" dirty="0" smtClean="0"/>
              <a:t>سيخ اللحام </a:t>
            </a:r>
            <a:r>
              <a:rPr lang="ar-SA" b="1" dirty="0" smtClean="0"/>
              <a:t>(</a:t>
            </a:r>
            <a:r>
              <a:rPr lang="ar-SA" b="1" dirty="0" err="1" smtClean="0"/>
              <a:t>الاليكترود</a:t>
            </a:r>
            <a:r>
              <a:rPr lang="ar-SA" b="1" dirty="0" smtClean="0"/>
              <a:t>): سواء كان القلب المعدني أو الطبقة الخارجية (مساعدات اللحام) فكلاهما يؤدي </a:t>
            </a:r>
            <a:r>
              <a:rPr lang="ar-SA" b="1" dirty="0" err="1" smtClean="0"/>
              <a:t>الى</a:t>
            </a:r>
            <a:r>
              <a:rPr lang="ar-SA" b="1" dirty="0" smtClean="0"/>
              <a:t> تلوث هواء الورشة ببخار يتكون من أثار ضئيلة </a:t>
            </a:r>
            <a:r>
              <a:rPr lang="ar-SA" b="1" dirty="0" err="1" smtClean="0"/>
              <a:t>لأوكسيد</a:t>
            </a:r>
            <a:r>
              <a:rPr lang="ar-SA" b="1" dirty="0" smtClean="0"/>
              <a:t> مكونات القطب المعدني مثل ثاني </a:t>
            </a:r>
            <a:r>
              <a:rPr lang="ar-SA" b="1" dirty="0" err="1" smtClean="0"/>
              <a:t>أوكسيد</a:t>
            </a:r>
            <a:r>
              <a:rPr lang="ar-SA" b="1" dirty="0" smtClean="0"/>
              <a:t> </a:t>
            </a:r>
            <a:r>
              <a:rPr lang="ar-SA" b="1" dirty="0" err="1" smtClean="0"/>
              <a:t>السيليكون</a:t>
            </a:r>
            <a:r>
              <a:rPr lang="ar-SA" b="1" dirty="0" smtClean="0"/>
              <a:t> </a:t>
            </a:r>
            <a:r>
              <a:rPr lang="ar-SA" b="1" dirty="0" err="1" smtClean="0"/>
              <a:t>وأوكسيد</a:t>
            </a:r>
            <a:r>
              <a:rPr lang="ar-SA" b="1" dirty="0" smtClean="0"/>
              <a:t> التيتانيوم </a:t>
            </a:r>
            <a:r>
              <a:rPr lang="ar-SA" b="1" dirty="0" err="1" smtClean="0"/>
              <a:t>وأوكسيد</a:t>
            </a:r>
            <a:r>
              <a:rPr lang="ar-SA" b="1" dirty="0" smtClean="0"/>
              <a:t> </a:t>
            </a:r>
            <a:r>
              <a:rPr lang="ar-SA" b="1" dirty="0" err="1" smtClean="0"/>
              <a:t>المنجنيز</a:t>
            </a:r>
            <a:r>
              <a:rPr lang="ar-SA" b="1" dirty="0" smtClean="0"/>
              <a:t>، كذلك فان الطبقة الخارجية العازلة سينتج عنها </a:t>
            </a:r>
            <a:r>
              <a:rPr lang="en-US" b="1" dirty="0" smtClean="0"/>
              <a:t>NO</a:t>
            </a:r>
            <a:r>
              <a:rPr lang="en-US" b="1" baseline="-25000" dirty="0" smtClean="0"/>
              <a:t>2 </a:t>
            </a:r>
            <a:r>
              <a:rPr lang="ar-SA" b="1" baseline="-25000" dirty="0" smtClean="0"/>
              <a:t>  </a:t>
            </a:r>
            <a:r>
              <a:rPr lang="ar-SA" b="1" dirty="0" smtClean="0"/>
              <a:t>و </a:t>
            </a:r>
            <a:r>
              <a:rPr lang="en-US" b="1" dirty="0" smtClean="0"/>
              <a:t>CO</a:t>
            </a:r>
            <a:r>
              <a:rPr lang="ar-SA" b="1" dirty="0" smtClean="0"/>
              <a:t> بنسب مقبولة في الأعمال الخارجية وبتركيز عالٍ في الورش.</a:t>
            </a:r>
          </a:p>
          <a:p>
            <a:pPr algn="just">
              <a:buNone/>
            </a:pPr>
            <a:r>
              <a:rPr lang="ar-SA" b="1" u="sng" dirty="0" smtClean="0"/>
              <a:t>الإشعاع</a:t>
            </a:r>
            <a:r>
              <a:rPr lang="ar-SA" b="1" dirty="0" smtClean="0"/>
              <a:t> المنبعث من القوس الكهربائي يقع في مجال الأشعة فوق البنفسجية وهو شديد الضرر بالعين لأنه يُمتص من قبل القرنية ويؤدي إلى ألم وتلف العين عند التعرض المباشر </a:t>
            </a:r>
          </a:p>
          <a:p>
            <a:pPr algn="just">
              <a:buNone/>
            </a:pPr>
            <a:r>
              <a:rPr lang="ar-SA" b="1" dirty="0" smtClean="0"/>
              <a:t>لذلك فأن استعمال النظارات الواقية والقفازات الخاصة وواقي الجسم من الضروريات.</a:t>
            </a:r>
            <a:endParaRPr lang="ar-SA" b="1" dirty="0"/>
          </a:p>
        </p:txBody>
      </p:sp>
      <p:pic>
        <p:nvPicPr>
          <p:cNvPr id="76802" name="Picture 2" descr="I:\ملفات خاصة بالكتب المؤلفة2010\ملفات كتاب الورشة\صور لكتاب الورشة\Manufacturing04.jpg"/>
          <p:cNvPicPr>
            <a:picLocks noChangeAspect="1" noChangeArrowheads="1"/>
          </p:cNvPicPr>
          <p:nvPr/>
        </p:nvPicPr>
        <p:blipFill>
          <a:blip r:embed="rId4"/>
          <a:srcRect/>
          <a:stretch>
            <a:fillRect/>
          </a:stretch>
        </p:blipFill>
        <p:spPr bwMode="auto">
          <a:xfrm>
            <a:off x="228600" y="1447800"/>
            <a:ext cx="2460458" cy="2352136"/>
          </a:xfrm>
          <a:prstGeom prst="rect">
            <a:avLst/>
          </a:prstGeom>
          <a:ln>
            <a:noFill/>
          </a:ln>
          <a:effectLst>
            <a:outerShdw blurRad="292100" dist="139700" dir="2700000" algn="tl" rotWithShape="0">
              <a:srgbClr val="333333">
                <a:alpha val="65000"/>
              </a:srgbClr>
            </a:outerShdw>
          </a:effectLst>
        </p:spPr>
      </p:pic>
      <p:pic>
        <p:nvPicPr>
          <p:cNvPr id="77826" name="Picture 2" descr="I:\ملفات خاصة بالكتب المؤلفة2010\ملفات كتاب الورشة\صور لكتاب الورشة\قوس كهربائي.gif"/>
          <p:cNvPicPr>
            <a:picLocks noChangeAspect="1" noChangeArrowheads="1"/>
          </p:cNvPicPr>
          <p:nvPr/>
        </p:nvPicPr>
        <p:blipFill>
          <a:blip r:embed="rId5"/>
          <a:srcRect l="4824" t="6598" r="9648" b="9897"/>
          <a:stretch>
            <a:fillRect/>
          </a:stretch>
        </p:blipFill>
        <p:spPr bwMode="auto">
          <a:xfrm>
            <a:off x="1" y="3886201"/>
            <a:ext cx="3473400" cy="24795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19600" y="1447800"/>
            <a:ext cx="4267200" cy="3810000"/>
          </a:xfrm>
          <a:solidFill>
            <a:srgbClr val="FFFF00"/>
          </a:solidFill>
        </p:spPr>
        <p:txBody>
          <a:bodyPr/>
          <a:lstStyle/>
          <a:p>
            <a:pPr algn="just">
              <a:buNone/>
            </a:pPr>
            <a:r>
              <a:rPr lang="ar-SA" b="1" u="sng" dirty="0" smtClean="0"/>
              <a:t>لحام الغاز: </a:t>
            </a:r>
            <a:r>
              <a:rPr lang="ar-SA" b="1" dirty="0" smtClean="0"/>
              <a:t>أخطاره أقل بكثير من نظرائه في لحام الكهرباء حيث تنبعث كميات ضئيلة جداً من </a:t>
            </a:r>
            <a:r>
              <a:rPr lang="en-US" b="1" dirty="0" smtClean="0"/>
              <a:t>NO</a:t>
            </a:r>
            <a:r>
              <a:rPr lang="en-US" b="1" baseline="-25000" dirty="0" smtClean="0"/>
              <a:t>2</a:t>
            </a:r>
            <a:r>
              <a:rPr lang="ar-SA" b="1" baseline="-25000" dirty="0" smtClean="0"/>
              <a:t> </a:t>
            </a:r>
            <a:r>
              <a:rPr lang="ar-SA" b="1" dirty="0" smtClean="0"/>
              <a:t>و </a:t>
            </a:r>
            <a:r>
              <a:rPr lang="en-US" b="1" dirty="0" smtClean="0"/>
              <a:t>CO</a:t>
            </a:r>
            <a:r>
              <a:rPr lang="ar-SA" b="1" dirty="0" smtClean="0"/>
              <a:t> والذين لا يظهر تأثيرهما إلا إذا كان حيز العمل مغلقاً تماماً، أما الإشعاع المنبعث فأنه ضئيل للغاية.</a:t>
            </a:r>
            <a:endParaRPr lang="ar-SA" b="1" dirty="0"/>
          </a:p>
        </p:txBody>
      </p:sp>
      <p:sp>
        <p:nvSpPr>
          <p:cNvPr id="4" name="Title 1"/>
          <p:cNvSpPr>
            <a:spLocks noGrp="1"/>
          </p:cNvSpPr>
          <p:nvPr>
            <p:ph type="title"/>
          </p:nvPr>
        </p:nvSpPr>
        <p:spPr>
          <a:xfrm>
            <a:off x="304800" y="274638"/>
            <a:ext cx="8382000" cy="1143000"/>
          </a:xfrm>
          <a:blipFill>
            <a:blip r:embed="rId2"/>
            <a:tile tx="0" ty="0" sx="100000" sy="100000" flip="none" algn="tl"/>
          </a:blipFill>
          <a:ln>
            <a:solidFill>
              <a:schemeClr val="tx1"/>
            </a:solidFill>
          </a:ln>
        </p:spPr>
        <p:txBody>
          <a:bodyPr>
            <a:normAutofit/>
          </a:bodyPr>
          <a:lstStyle/>
          <a:p>
            <a:pPr algn="ctr"/>
            <a:r>
              <a:rPr lang="ar-SA" sz="4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PT Bold Dusky" pitchFamily="2" charset="-78"/>
              </a:rPr>
              <a:t>اللـحـام</a:t>
            </a:r>
            <a:endParaRPr lang="ar-SA"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cs typeface="PT Bold Dusky" pitchFamily="2" charset="-78"/>
            </a:endParaRPr>
          </a:p>
        </p:txBody>
      </p:sp>
      <p:pic>
        <p:nvPicPr>
          <p:cNvPr id="75778" name="Picture 2" descr="I:\ملفات خاصة بالكتب المؤلفة2010\ملفات كتاب الورشة\صور لكتاب الورشة\welding e.jpg"/>
          <p:cNvPicPr>
            <a:picLocks noChangeAspect="1" noChangeArrowheads="1"/>
          </p:cNvPicPr>
          <p:nvPr/>
        </p:nvPicPr>
        <p:blipFill>
          <a:blip r:embed="rId3"/>
          <a:srcRect/>
          <a:stretch>
            <a:fillRect/>
          </a:stretch>
        </p:blipFill>
        <p:spPr bwMode="auto">
          <a:xfrm>
            <a:off x="685800" y="1752600"/>
            <a:ext cx="3200400" cy="320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a:solidFill>
            <a:srgbClr val="003366"/>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6000" b="1" dirty="0" smtClean="0">
                <a:ln w="11430">
                  <a:solidFill>
                    <a:srgbClr val="FF0000"/>
                  </a:solidFill>
                </a:ln>
                <a:solidFill>
                  <a:srgbClr val="FF0000"/>
                </a:solidFill>
                <a:effectLst>
                  <a:outerShdw blurRad="50800" dist="39000" dir="5460000" algn="tl">
                    <a:srgbClr val="000000">
                      <a:alpha val="38000"/>
                    </a:srgbClr>
                  </a:outerShdw>
                </a:effectLst>
                <a:cs typeface="PT Bold Broken" pitchFamily="2" charset="-78"/>
              </a:rPr>
              <a:t>التجليخ</a:t>
            </a:r>
            <a:endParaRPr lang="ar-SA" sz="6000" b="1" dirty="0">
              <a:ln w="11430">
                <a:solidFill>
                  <a:srgbClr val="FF0000"/>
                </a:solidFill>
              </a:ln>
              <a:solidFill>
                <a:srgbClr val="FF0000"/>
              </a:solidFill>
              <a:effectLst>
                <a:outerShdw blurRad="50800" dist="39000" dir="5460000" algn="tl">
                  <a:srgbClr val="000000">
                    <a:alpha val="38000"/>
                  </a:srgbClr>
                </a:outerShdw>
              </a:effectLst>
              <a:cs typeface="PT Bold Broken" pitchFamily="2" charset="-78"/>
            </a:endParaRPr>
          </a:p>
        </p:txBody>
      </p:sp>
      <p:sp>
        <p:nvSpPr>
          <p:cNvPr id="3" name="Content Placeholder 2"/>
          <p:cNvSpPr>
            <a:spLocks noGrp="1"/>
          </p:cNvSpPr>
          <p:nvPr>
            <p:ph sz="quarter" idx="1"/>
          </p:nvPr>
        </p:nvSpPr>
        <p:spPr>
          <a:xfrm>
            <a:off x="3962400" y="1447800"/>
            <a:ext cx="4724400" cy="3810000"/>
          </a:xfrm>
          <a:blipFill>
            <a:blip r:embed="rId2"/>
            <a:tile tx="0" ty="0" sx="100000" sy="100000" flip="none" algn="tl"/>
          </a:blipFill>
        </p:spPr>
        <p:txBody>
          <a:bodyPr/>
          <a:lstStyle/>
          <a:p>
            <a:pPr algn="just">
              <a:buNone/>
            </a:pPr>
            <a:r>
              <a:rPr lang="ar-SA" b="1" dirty="0" smtClean="0"/>
              <a:t>تتوقف الأخطار الصحية الناجمة عن عمليات التجليخ على:</a:t>
            </a:r>
          </a:p>
          <a:p>
            <a:pPr marL="514350" indent="-514350" algn="just">
              <a:buFont typeface="+mj-lt"/>
              <a:buAutoNum type="arabicPeriod"/>
            </a:pPr>
            <a:r>
              <a:rPr lang="ar-SA" b="1" dirty="0" smtClean="0"/>
              <a:t>نوعية المعدن الجاري تجليخه</a:t>
            </a:r>
          </a:p>
          <a:p>
            <a:pPr marL="514350" indent="-514350" algn="just">
              <a:buFont typeface="+mj-lt"/>
              <a:buAutoNum type="arabicPeriod"/>
            </a:pPr>
            <a:r>
              <a:rPr lang="ar-SA" b="1" dirty="0" smtClean="0"/>
              <a:t>الطريقة التي تم </a:t>
            </a:r>
            <a:r>
              <a:rPr lang="ar-SA" b="1" dirty="0" err="1" smtClean="0"/>
              <a:t>بها</a:t>
            </a:r>
            <a:r>
              <a:rPr lang="ar-SA" b="1" dirty="0" smtClean="0"/>
              <a:t> أعداده (تشغيل، سباكة، حدادة ....الخ)</a:t>
            </a:r>
          </a:p>
          <a:p>
            <a:pPr marL="514350" indent="-514350" algn="just">
              <a:buNone/>
            </a:pPr>
            <a:r>
              <a:rPr lang="ar-SA" b="1" dirty="0" smtClean="0"/>
              <a:t>وفيما عدا ذلك فأن عمليات التجليخ في الظروف العادية وباستخدام تهوية مناسبة لا يترتب عليها مخاطر صحية.</a:t>
            </a:r>
            <a:endParaRPr lang="ar-SA" b="1" dirty="0"/>
          </a:p>
        </p:txBody>
      </p:sp>
      <p:pic>
        <p:nvPicPr>
          <p:cNvPr id="78850" name="Picture 2" descr="I:\ملفات خاصة بالكتب المؤلفة2010\ملفات كتاب الورشة\صور لكتاب الورشة\Birmingham_Surface_Grinder.jpg"/>
          <p:cNvPicPr>
            <a:picLocks noChangeAspect="1" noChangeArrowheads="1"/>
          </p:cNvPicPr>
          <p:nvPr/>
        </p:nvPicPr>
        <p:blipFill>
          <a:blip r:embed="rId3"/>
          <a:srcRect/>
          <a:stretch>
            <a:fillRect/>
          </a:stretch>
        </p:blipFill>
        <p:spPr bwMode="auto">
          <a:xfrm>
            <a:off x="136769" y="1524000"/>
            <a:ext cx="3673231" cy="51162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381000"/>
            <a:ext cx="8686800" cy="1143000"/>
          </a:xfrm>
        </p:spPr>
        <p:style>
          <a:lnRef idx="1">
            <a:schemeClr val="accent2"/>
          </a:lnRef>
          <a:fillRef idx="3">
            <a:schemeClr val="accent2"/>
          </a:fillRef>
          <a:effectRef idx="2">
            <a:schemeClr val="accent2"/>
          </a:effectRef>
          <a:fontRef idx="minor">
            <a:schemeClr val="lt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92D050"/>
                </a:solidFill>
                <a:effectLst>
                  <a:outerShdw blurRad="50800" dist="39000" dir="5460000" algn="tl">
                    <a:srgbClr val="000000">
                      <a:alpha val="38000"/>
                    </a:srgbClr>
                  </a:outerShdw>
                </a:effectLst>
                <a:cs typeface="PT Bold Heading" pitchFamily="2" charset="-78"/>
              </a:rPr>
              <a:t>أساسيات </a:t>
            </a:r>
            <a:r>
              <a:rPr lang="ar-SA" b="1" dirty="0" err="1" smtClean="0">
                <a:ln w="11430"/>
                <a:solidFill>
                  <a:srgbClr val="92D050"/>
                </a:solidFill>
                <a:effectLst>
                  <a:outerShdw blurRad="50800" dist="39000" dir="5460000" algn="tl">
                    <a:srgbClr val="000000">
                      <a:alpha val="38000"/>
                    </a:srgbClr>
                  </a:outerShdw>
                </a:effectLst>
                <a:cs typeface="PT Bold Heading" pitchFamily="2" charset="-78"/>
              </a:rPr>
              <a:t>الأدارة</a:t>
            </a:r>
            <a:r>
              <a:rPr lang="ar-SA" b="1" dirty="0" smtClean="0">
                <a:ln w="11430"/>
                <a:solidFill>
                  <a:srgbClr val="92D050"/>
                </a:solidFill>
                <a:effectLst>
                  <a:outerShdw blurRad="50800" dist="39000" dir="5460000" algn="tl">
                    <a:srgbClr val="000000">
                      <a:alpha val="38000"/>
                    </a:srgbClr>
                  </a:outerShdw>
                </a:effectLst>
                <a:cs typeface="PT Bold Heading" pitchFamily="2" charset="-78"/>
              </a:rPr>
              <a:t> للتحكم في الحوادث</a:t>
            </a:r>
            <a:endParaRPr lang="ar-SA" b="1" dirty="0">
              <a:ln w="11430"/>
              <a:solidFill>
                <a:srgbClr val="92D05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304800" y="1600200"/>
            <a:ext cx="8686800" cy="5029200"/>
          </a:xfrm>
          <a:solidFill>
            <a:srgbClr val="FFFF66"/>
          </a:solidFill>
          <a:ln>
            <a:solidFill>
              <a:srgbClr val="00B0F0"/>
            </a:solidFill>
          </a:ln>
        </p:spPr>
        <p:txBody>
          <a:bodyPr>
            <a:noAutofit/>
          </a:bodyPr>
          <a:lstStyle/>
          <a:p>
            <a:pPr algn="just"/>
            <a:r>
              <a:rPr lang="ar-SA" sz="3200" b="1" dirty="0" smtClean="0">
                <a:ln>
                  <a:solidFill>
                    <a:srgbClr val="7030A0"/>
                  </a:solidFill>
                </a:ln>
                <a:cs typeface="PT Bold Heading" pitchFamily="2" charset="-78"/>
              </a:rPr>
              <a:t>المبدأ الثاني</a:t>
            </a:r>
            <a:r>
              <a:rPr lang="ar-SA" sz="3200" b="1" dirty="0" smtClean="0">
                <a:ln>
                  <a:solidFill>
                    <a:srgbClr val="7030A0"/>
                  </a:solidFill>
                </a:ln>
              </a:rPr>
              <a:t>: إمكانية التنبؤ بوجود مجموعة أفعال أو مواقف ربما تؤدي </a:t>
            </a:r>
            <a:r>
              <a:rPr lang="ar-SA" sz="3200" b="1" dirty="0" err="1" smtClean="0">
                <a:ln>
                  <a:solidFill>
                    <a:srgbClr val="7030A0"/>
                  </a:solidFill>
                </a:ln>
              </a:rPr>
              <a:t>الى</a:t>
            </a:r>
            <a:r>
              <a:rPr lang="ar-SA" sz="3200" b="1" dirty="0" smtClean="0">
                <a:ln>
                  <a:solidFill>
                    <a:srgbClr val="7030A0"/>
                  </a:solidFill>
                </a:ln>
              </a:rPr>
              <a:t> إصابات وذلك للتحكم والسيطرة عليها قبل حدوثها.</a:t>
            </a:r>
          </a:p>
          <a:p>
            <a:pPr algn="just"/>
            <a:r>
              <a:rPr lang="ar-SA" sz="3200" b="1" dirty="0" smtClean="0">
                <a:ln>
                  <a:solidFill>
                    <a:srgbClr val="7030A0"/>
                  </a:solidFill>
                </a:ln>
              </a:rPr>
              <a:t>يوضح هذا المبدأ تحديد مقدار خطورة الحوادث تحت ظروف معينة لمعرفة الخطورة في حدوثها وليس فقط لتقليلها ولكن لمنع تكرارها.</a:t>
            </a:r>
          </a:p>
          <a:p>
            <a:pPr algn="just"/>
            <a:r>
              <a:rPr lang="ar-SA" sz="3200" b="1" dirty="0" smtClean="0">
                <a:ln>
                  <a:solidFill>
                    <a:srgbClr val="7030A0"/>
                  </a:solidFill>
                </a:ln>
              </a:rPr>
              <a:t>أوضحت الإحصائيات في الأربعين سنة الماضية انه رغم النجاح في خفض معدل تكرار الحوادث بمقدار 80% ولكن نسبة ما انخفض من معدل الخطورة هي 72% فقط، وحوالي 67% من الحوادث الخطرة، وحوالي 63% من حوادث  الإعاقة الدائمة.</a:t>
            </a:r>
            <a:endParaRPr lang="ar-SA" sz="3200" b="1" dirty="0">
              <a:ln>
                <a:solidFill>
                  <a:srgbClr val="7030A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76600" y="1447800"/>
            <a:ext cx="5410200" cy="3733800"/>
          </a:xfrm>
          <a:blipFill>
            <a:blip r:embed="rId2"/>
            <a:tile tx="0" ty="0" sx="100000" sy="100000" flip="none" algn="tl"/>
          </a:blipFill>
        </p:spPr>
        <p:txBody>
          <a:bodyPr>
            <a:normAutofit fontScale="92500" lnSpcReduction="20000"/>
          </a:bodyPr>
          <a:lstStyle/>
          <a:p>
            <a:pPr>
              <a:buNone/>
            </a:pPr>
            <a:r>
              <a:rPr lang="ar-SA" b="1" dirty="0" smtClean="0"/>
              <a:t>الحالات التي ينشأ عنها أضراراً صحية والتي تحتم استخدام نظام خاص لسحب نواتج عمليات التجليخ عن طريق الشفط المباشر :</a:t>
            </a:r>
          </a:p>
          <a:p>
            <a:pPr marL="514350" indent="-514350">
              <a:buFont typeface="+mj-lt"/>
              <a:buAutoNum type="arabicParenR"/>
            </a:pPr>
            <a:r>
              <a:rPr lang="ar-SA" b="1" dirty="0" smtClean="0"/>
              <a:t>تجليخ المعادن </a:t>
            </a:r>
            <a:r>
              <a:rPr lang="ar-SA" b="1" dirty="0" err="1" smtClean="0"/>
              <a:t>او</a:t>
            </a:r>
            <a:r>
              <a:rPr lang="ar-SA" b="1" dirty="0" smtClean="0"/>
              <a:t> السبائك التي تحتوي على </a:t>
            </a:r>
            <a:r>
              <a:rPr lang="ar-SA" b="1" dirty="0" err="1" smtClean="0"/>
              <a:t>الأنتمون</a:t>
            </a:r>
            <a:r>
              <a:rPr lang="ar-SA" b="1" dirty="0" smtClean="0"/>
              <a:t> أو </a:t>
            </a:r>
            <a:r>
              <a:rPr lang="ar-SA" b="1" dirty="0" err="1" smtClean="0"/>
              <a:t>البريليوم</a:t>
            </a:r>
            <a:r>
              <a:rPr lang="ar-SA" b="1" dirty="0" smtClean="0"/>
              <a:t> أو الكروم أو الكوبالت أو الرصاص أو النيكل أو </a:t>
            </a:r>
            <a:r>
              <a:rPr lang="ar-SA" b="1" dirty="0" err="1" smtClean="0"/>
              <a:t>التنجستون</a:t>
            </a:r>
            <a:r>
              <a:rPr lang="ar-SA" b="1" dirty="0" smtClean="0"/>
              <a:t> أو </a:t>
            </a:r>
            <a:r>
              <a:rPr lang="ar-SA" b="1" dirty="0" err="1" smtClean="0"/>
              <a:t>الفناديوم</a:t>
            </a:r>
            <a:r>
              <a:rPr lang="ar-SA" b="1" dirty="0" smtClean="0"/>
              <a:t>.</a:t>
            </a:r>
          </a:p>
          <a:p>
            <a:pPr marL="514350" indent="-514350">
              <a:buFont typeface="+mj-lt"/>
              <a:buAutoNum type="arabicParenR"/>
            </a:pPr>
            <a:r>
              <a:rPr lang="ar-SA" b="1" dirty="0" err="1" smtClean="0"/>
              <a:t>المسبوكات</a:t>
            </a:r>
            <a:r>
              <a:rPr lang="ar-SA" b="1" dirty="0" smtClean="0"/>
              <a:t> الحديدية وغير الحديدية التي تم إنتاجها بالسباكة الرملية.</a:t>
            </a:r>
          </a:p>
          <a:p>
            <a:pPr marL="514350" indent="-514350">
              <a:buFont typeface="+mj-lt"/>
              <a:buAutoNum type="arabicParenR"/>
            </a:pPr>
            <a:r>
              <a:rPr lang="ar-SA" b="1" dirty="0" smtClean="0"/>
              <a:t>المعادن التي جرى طلاء أسطحها بطبقات سامة.</a:t>
            </a:r>
          </a:p>
          <a:p>
            <a:pPr marL="514350" indent="-514350">
              <a:buFont typeface="+mj-lt"/>
              <a:buAutoNum type="arabicParenR"/>
            </a:pPr>
            <a:r>
              <a:rPr lang="ar-SA" b="1" dirty="0" smtClean="0"/>
              <a:t>المعادن التي ينشأ عن تجليخها كميات كبيرة من الغبار.</a:t>
            </a:r>
            <a:endParaRPr lang="ar-SA" b="1" dirty="0"/>
          </a:p>
        </p:txBody>
      </p:sp>
      <p:sp>
        <p:nvSpPr>
          <p:cNvPr id="4" name="Title 1"/>
          <p:cNvSpPr>
            <a:spLocks noGrp="1"/>
          </p:cNvSpPr>
          <p:nvPr>
            <p:ph type="title"/>
          </p:nvPr>
        </p:nvSpPr>
        <p:spPr>
          <a:xfrm>
            <a:off x="304800" y="274638"/>
            <a:ext cx="8382000" cy="1143000"/>
          </a:xfrm>
          <a:solidFill>
            <a:srgbClr val="003366"/>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6000" b="1" dirty="0" smtClean="0">
                <a:ln w="11430">
                  <a:solidFill>
                    <a:srgbClr val="FF0000"/>
                  </a:solidFill>
                </a:ln>
                <a:solidFill>
                  <a:srgbClr val="FF0000"/>
                </a:solidFill>
                <a:effectLst>
                  <a:outerShdw blurRad="50800" dist="39000" dir="5460000" algn="tl">
                    <a:srgbClr val="000000">
                      <a:alpha val="38000"/>
                    </a:srgbClr>
                  </a:outerShdw>
                </a:effectLst>
                <a:cs typeface="PT Bold Broken" pitchFamily="2" charset="-78"/>
              </a:rPr>
              <a:t>التجليخ</a:t>
            </a:r>
            <a:endParaRPr lang="ar-SA" sz="6000" b="1" dirty="0">
              <a:ln w="11430">
                <a:solidFill>
                  <a:srgbClr val="FF0000"/>
                </a:solidFill>
              </a:ln>
              <a:solidFill>
                <a:srgbClr val="FF0000"/>
              </a:solidFill>
              <a:effectLst>
                <a:outerShdw blurRad="50800" dist="39000" dir="5460000" algn="tl">
                  <a:srgbClr val="000000">
                    <a:alpha val="38000"/>
                  </a:srgbClr>
                </a:outerShdw>
              </a:effectLst>
              <a:cs typeface="PT Bold Broken" pitchFamily="2" charset="-78"/>
            </a:endParaRPr>
          </a:p>
        </p:txBody>
      </p:sp>
      <p:pic>
        <p:nvPicPr>
          <p:cNvPr id="74754" name="Picture 2" descr="I:\ملفات خاصة بالكتب المؤلفة2010\ملفات كتاب الورشة\صور لكتاب الورشة\gsh8.jpg"/>
          <p:cNvPicPr>
            <a:picLocks noChangeAspect="1" noChangeArrowheads="1"/>
          </p:cNvPicPr>
          <p:nvPr/>
        </p:nvPicPr>
        <p:blipFill>
          <a:blip r:embed="rId3"/>
          <a:srcRect/>
          <a:stretch>
            <a:fillRect/>
          </a:stretch>
        </p:blipFill>
        <p:spPr bwMode="auto">
          <a:xfrm>
            <a:off x="152400" y="1524000"/>
            <a:ext cx="3028950" cy="2505075"/>
          </a:xfrm>
          <a:prstGeom prst="rect">
            <a:avLst/>
          </a:prstGeom>
          <a:noFill/>
        </p:spPr>
      </p:pic>
      <p:pic>
        <p:nvPicPr>
          <p:cNvPr id="74755" name="Picture 3" descr="I:\ملفات خاصة بالكتب المؤلفة2010\ملفات كتاب الورشة\صور لكتاب الورشة\grinding.jpg"/>
          <p:cNvPicPr>
            <a:picLocks noChangeAspect="1" noChangeArrowheads="1"/>
          </p:cNvPicPr>
          <p:nvPr/>
        </p:nvPicPr>
        <p:blipFill>
          <a:blip r:embed="rId4"/>
          <a:srcRect/>
          <a:stretch>
            <a:fillRect/>
          </a:stretch>
        </p:blipFill>
        <p:spPr bwMode="auto">
          <a:xfrm>
            <a:off x="152400" y="4267200"/>
            <a:ext cx="3149600"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1"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a:solidFill>
            <a:srgbClr val="DDDDDD"/>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5400" b="1" dirty="0" smtClean="0">
                <a:ln w="11430">
                  <a:solidFill>
                    <a:srgbClr val="FF0000"/>
                  </a:solidFill>
                </a:ln>
                <a:solidFill>
                  <a:srgbClr val="FF0000"/>
                </a:solidFill>
                <a:effectLst>
                  <a:outerShdw blurRad="50800" dist="39000" dir="5460000" algn="tl">
                    <a:srgbClr val="000000">
                      <a:alpha val="38000"/>
                    </a:srgbClr>
                  </a:outerShdw>
                </a:effectLst>
                <a:cs typeface="PT Bold Broken" pitchFamily="2" charset="-78"/>
              </a:rPr>
              <a:t>المعالجات الحرارية</a:t>
            </a:r>
            <a:endParaRPr lang="ar-SA" sz="5400" b="1" dirty="0">
              <a:ln w="11430">
                <a:solidFill>
                  <a:srgbClr val="FF0000"/>
                </a:solidFill>
              </a:ln>
              <a:solidFill>
                <a:srgbClr val="FF0000"/>
              </a:solidFill>
              <a:effectLst>
                <a:outerShdw blurRad="50800" dist="39000" dir="5460000" algn="tl">
                  <a:srgbClr val="000000">
                    <a:alpha val="38000"/>
                  </a:srgbClr>
                </a:outerShdw>
              </a:effectLst>
              <a:cs typeface="PT Bold Broken" pitchFamily="2" charset="-78"/>
            </a:endParaRPr>
          </a:p>
        </p:txBody>
      </p:sp>
      <p:sp>
        <p:nvSpPr>
          <p:cNvPr id="3" name="Content Placeholder 2"/>
          <p:cNvSpPr>
            <a:spLocks noGrp="1"/>
          </p:cNvSpPr>
          <p:nvPr>
            <p:ph sz="quarter" idx="1"/>
          </p:nvPr>
        </p:nvSpPr>
        <p:spPr>
          <a:xfrm>
            <a:off x="3200400" y="1447800"/>
            <a:ext cx="5486400" cy="3810000"/>
          </a:xfrm>
          <a:blipFill>
            <a:blip r:embed="rId2"/>
            <a:tile tx="0" ty="0" sx="100000" sy="100000" flip="none" algn="tl"/>
          </a:blipFill>
        </p:spPr>
        <p:txBody>
          <a:bodyPr>
            <a:normAutofit fontScale="92500" lnSpcReduction="10000"/>
          </a:bodyPr>
          <a:lstStyle/>
          <a:p>
            <a:pPr>
              <a:buNone/>
            </a:pPr>
            <a:r>
              <a:rPr lang="ar-SA" dirty="0" smtClean="0"/>
              <a:t>وتنشأ نتيجة للتعامل مع:</a:t>
            </a:r>
          </a:p>
          <a:p>
            <a:pPr marL="514350" indent="-514350">
              <a:buFont typeface="+mj-lt"/>
              <a:buAutoNum type="arabicParenR"/>
            </a:pPr>
            <a:r>
              <a:rPr lang="ar-SA" b="1" dirty="0" smtClean="0">
                <a:effectLst>
                  <a:outerShdw blurRad="38100" dist="38100" dir="2700000" algn="tl">
                    <a:srgbClr val="000000">
                      <a:alpha val="43137"/>
                    </a:srgbClr>
                  </a:outerShdw>
                </a:effectLst>
              </a:rPr>
              <a:t>الأفران المستخدمة</a:t>
            </a:r>
            <a:r>
              <a:rPr lang="ar-SA" dirty="0" smtClean="0"/>
              <a:t>: ما يشع منها من حرارة أو ما قد يصدر عنها من نواتج الاحتراق سيعتمد على </a:t>
            </a:r>
            <a:r>
              <a:rPr lang="ar-SA" b="1" i="1" dirty="0" smtClean="0"/>
              <a:t>طريقة التسخين</a:t>
            </a:r>
            <a:r>
              <a:rPr lang="ar-SA" dirty="0" smtClean="0"/>
              <a:t>.</a:t>
            </a:r>
            <a:r>
              <a:rPr lang="ar-SA" b="1" dirty="0" smtClean="0"/>
              <a:t> و</a:t>
            </a:r>
            <a:r>
              <a:rPr lang="ar-SA" b="1" i="1" dirty="0" smtClean="0"/>
              <a:t>نوع الوقود المستخدم.</a:t>
            </a:r>
          </a:p>
          <a:p>
            <a:pPr marL="514350" indent="-514350">
              <a:buFont typeface="+mj-lt"/>
              <a:buAutoNum type="arabicParenR"/>
            </a:pPr>
            <a:r>
              <a:rPr lang="ar-SA" b="1" dirty="0" smtClean="0"/>
              <a:t>السوائل المستخدمة </a:t>
            </a:r>
            <a:r>
              <a:rPr lang="ar-SA" dirty="0" smtClean="0"/>
              <a:t>في عمليات المعالجة وهي في مجملها( أخطار طفيفة إذا روعي الحذر في التعامل معها)</a:t>
            </a:r>
          </a:p>
          <a:p>
            <a:pPr marL="514350" indent="-514350">
              <a:buNone/>
            </a:pPr>
            <a:r>
              <a:rPr lang="ar-SA" dirty="0" smtClean="0"/>
              <a:t>يجب توفير نظام ملائم لسحب الهواء وإيجاد تهوية جيدة وتوفير نظام ملائم لأحواض </a:t>
            </a:r>
            <a:r>
              <a:rPr lang="ar-SA" dirty="0" err="1" smtClean="0"/>
              <a:t>التصليد</a:t>
            </a:r>
            <a:r>
              <a:rPr lang="ar-SA" dirty="0" smtClean="0"/>
              <a:t> باستخدام الزيت. </a:t>
            </a:r>
            <a:endParaRPr lang="ar-SA" dirty="0"/>
          </a:p>
        </p:txBody>
      </p:sp>
      <p:pic>
        <p:nvPicPr>
          <p:cNvPr id="74754" name="Picture 2" descr="I:\ملفات خاصة بالكتب المؤلفة2010\ملفات كتاب الورشة\صور لكتاب الورشة\iron_phase_diagram_4.gif"/>
          <p:cNvPicPr>
            <a:picLocks noChangeAspect="1" noChangeArrowheads="1"/>
          </p:cNvPicPr>
          <p:nvPr/>
        </p:nvPicPr>
        <p:blipFill>
          <a:blip r:embed="rId3"/>
          <a:srcRect/>
          <a:stretch>
            <a:fillRect/>
          </a:stretch>
        </p:blipFill>
        <p:spPr bwMode="auto">
          <a:xfrm>
            <a:off x="152400" y="1600200"/>
            <a:ext cx="2981325" cy="3476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a:solidFill>
            <a:srgbClr val="00FF00"/>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6000" b="1" dirty="0" smtClean="0">
                <a:ln w="11430"/>
                <a:solidFill>
                  <a:srgbClr val="3366CC"/>
                </a:solidFill>
                <a:effectLst>
                  <a:outerShdw blurRad="50800" dist="39000" dir="5460000" algn="tl">
                    <a:srgbClr val="000000">
                      <a:alpha val="38000"/>
                    </a:srgbClr>
                  </a:outerShdw>
                </a:effectLst>
                <a:cs typeface="PT Bold Broken" pitchFamily="2" charset="-78"/>
              </a:rPr>
              <a:t>الطـــلاء</a:t>
            </a:r>
            <a:endParaRPr lang="ar-SA" sz="6000" b="1" dirty="0">
              <a:ln w="11430"/>
              <a:solidFill>
                <a:srgbClr val="3366CC"/>
              </a:solidFill>
              <a:effectLst>
                <a:outerShdw blurRad="50800" dist="39000" dir="5460000" algn="tl">
                  <a:srgbClr val="000000">
                    <a:alpha val="38000"/>
                  </a:srgbClr>
                </a:outerShdw>
              </a:effectLst>
              <a:cs typeface="PT Bold Broken" pitchFamily="2" charset="-78"/>
            </a:endParaRPr>
          </a:p>
        </p:txBody>
      </p:sp>
      <p:sp>
        <p:nvSpPr>
          <p:cNvPr id="3" name="Content Placeholder 2"/>
          <p:cNvSpPr>
            <a:spLocks noGrp="1"/>
          </p:cNvSpPr>
          <p:nvPr>
            <p:ph sz="quarter" idx="1"/>
          </p:nvPr>
        </p:nvSpPr>
        <p:spPr>
          <a:xfrm>
            <a:off x="381000" y="1447800"/>
            <a:ext cx="8305800" cy="4572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2500"/>
          </a:bodyPr>
          <a:lstStyle/>
          <a:p>
            <a:pPr algn="just">
              <a:buNone/>
            </a:pPr>
            <a:r>
              <a:rPr lang="ar-SA" b="1" dirty="0" smtClean="0"/>
              <a:t>تقسم </a:t>
            </a:r>
            <a:r>
              <a:rPr lang="ar-SA" b="1" dirty="0" err="1" smtClean="0"/>
              <a:t>الطلاءات</a:t>
            </a:r>
            <a:r>
              <a:rPr lang="ar-SA" b="1" dirty="0" smtClean="0"/>
              <a:t> </a:t>
            </a:r>
            <a:r>
              <a:rPr lang="ar-SA" b="1" dirty="0" err="1" smtClean="0"/>
              <a:t>الى</a:t>
            </a:r>
            <a:r>
              <a:rPr lang="ar-SA" b="1" dirty="0" smtClean="0"/>
              <a:t> أنواع تقليدية </a:t>
            </a:r>
            <a:r>
              <a:rPr lang="ar-SA" b="1" dirty="0" err="1" smtClean="0"/>
              <a:t>و</a:t>
            </a:r>
            <a:r>
              <a:rPr lang="ar-SA" b="1" dirty="0" smtClean="0"/>
              <a:t> </a:t>
            </a:r>
            <a:r>
              <a:rPr lang="ar-SA" b="1" dirty="0" err="1" smtClean="0"/>
              <a:t>ورنيشات</a:t>
            </a:r>
            <a:r>
              <a:rPr lang="ar-SA" b="1" dirty="0" smtClean="0"/>
              <a:t>.</a:t>
            </a:r>
          </a:p>
          <a:p>
            <a:pPr algn="just">
              <a:buNone/>
            </a:pPr>
            <a:r>
              <a:rPr lang="ar-SA" b="1" dirty="0" smtClean="0"/>
              <a:t>تستخدم الفرشاة لطلاء السطوح بالأنواع التقليدية من </a:t>
            </a:r>
            <a:r>
              <a:rPr lang="ar-SA" b="1" dirty="0" err="1" smtClean="0"/>
              <a:t>الطلاءات</a:t>
            </a:r>
            <a:r>
              <a:rPr lang="ar-SA" b="1" dirty="0" smtClean="0"/>
              <a:t>، لذلك فان مصدر الخطر يكمن في التلامس المتكرر الطويل الأمد بين أجزاء الجسم وخاصة اليدين والطلاء المستخدم. ثم تلوث الهواء الناتج عن تبخر المكونات السائلة عند جفاف الأجزاء التي تم طلائها، وكلاهما يمكن ببساطة تفاديه.</a:t>
            </a:r>
          </a:p>
          <a:p>
            <a:pPr algn="just">
              <a:buNone/>
            </a:pPr>
            <a:r>
              <a:rPr lang="ar-SA" b="1" dirty="0" err="1" smtClean="0"/>
              <a:t>الطلاءات</a:t>
            </a:r>
            <a:r>
              <a:rPr lang="ar-SA" b="1" dirty="0" smtClean="0"/>
              <a:t> التي يتم رشها على السطح المراد طلائه تمثل خطراً صحياً واضحاَ، وذلك لأنها سهلة التطاير والانتشار في الجو، وبالتالي يمكن استنشاقها بسهولة مسببة متاعب للجهاز التنفسي.</a:t>
            </a:r>
          </a:p>
          <a:p>
            <a:pPr algn="just">
              <a:buNone/>
            </a:pPr>
            <a:r>
              <a:rPr lang="ar-SA" b="1" dirty="0" smtClean="0"/>
              <a:t>يجب السيطرة على الوسط الذي يجرى فيه الطلاء واستخدام عامل الطلاء الملابس الملائمة واتخاذ احتياطات كافية لامتصاص ومنع انتشار الدقائق المتطايرة من الطلاء.</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371600"/>
          </a:xfrm>
        </p:spPr>
        <p:style>
          <a:lnRef idx="1">
            <a:schemeClr val="accent2"/>
          </a:lnRef>
          <a:fillRef idx="2">
            <a:schemeClr val="accent2"/>
          </a:fillRef>
          <a:effectRef idx="1">
            <a:schemeClr val="accent2"/>
          </a:effectRef>
          <a:fontRef idx="minor">
            <a:schemeClr val="dk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0000"/>
                </a:solidFill>
                <a:effectLst>
                  <a:outerShdw blurRad="50800" dist="39000" dir="5460000" algn="tl">
                    <a:srgbClr val="000000">
                      <a:alpha val="38000"/>
                    </a:srgbClr>
                  </a:outerShdw>
                </a:effectLst>
                <a:cs typeface="Simple Bold Jut Out" pitchFamily="2" charset="-78"/>
              </a:rPr>
              <a:t/>
            </a:r>
            <a:br>
              <a:rPr lang="ar-SA" b="1" dirty="0" smtClean="0">
                <a:ln w="11430"/>
                <a:solidFill>
                  <a:srgbClr val="FF0000"/>
                </a:solidFill>
                <a:effectLst>
                  <a:outerShdw blurRad="50800" dist="39000" dir="5460000" algn="tl">
                    <a:srgbClr val="000000">
                      <a:alpha val="38000"/>
                    </a:srgbClr>
                  </a:outerShdw>
                </a:effectLst>
                <a:cs typeface="Simple Bold Jut Out" pitchFamily="2" charset="-78"/>
              </a:rPr>
            </a:br>
            <a:r>
              <a:rPr lang="ar-SA" b="1" dirty="0" smtClean="0">
                <a:ln w="11430"/>
                <a:solidFill>
                  <a:srgbClr val="FF0000"/>
                </a:solidFill>
                <a:effectLst>
                  <a:outerShdw blurRad="50800" dist="39000" dir="5460000" algn="tl">
                    <a:srgbClr val="000000">
                      <a:alpha val="38000"/>
                    </a:srgbClr>
                  </a:outerShdw>
                </a:effectLst>
                <a:cs typeface="Simple Bold Jut Out" pitchFamily="2" charset="-78"/>
              </a:rPr>
              <a:t>المواد الخطرة والقالبة للاشتعال وأماكن وطرق حفظها</a:t>
            </a:r>
            <a:endParaRPr lang="ar-SA" b="1" dirty="0">
              <a:ln w="11430"/>
              <a:solidFill>
                <a:srgbClr val="FF0000"/>
              </a:solidFill>
              <a:effectLst>
                <a:outerShdw blurRad="50800" dist="39000" dir="5460000" algn="tl">
                  <a:srgbClr val="000000">
                    <a:alpha val="38000"/>
                  </a:srgbClr>
                </a:outerShdw>
              </a:effectLst>
              <a:cs typeface="Simple Bold Jut Out" pitchFamily="2" charset="-78"/>
            </a:endParaRPr>
          </a:p>
        </p:txBody>
      </p:sp>
      <p:sp>
        <p:nvSpPr>
          <p:cNvPr id="3" name="Content Placeholder 2"/>
          <p:cNvSpPr>
            <a:spLocks noGrp="1"/>
          </p:cNvSpPr>
          <p:nvPr>
            <p:ph sz="quarter" idx="1"/>
          </p:nvPr>
        </p:nvSpPr>
        <p:spPr>
          <a:xfrm>
            <a:off x="304800" y="1676400"/>
            <a:ext cx="8534400" cy="3581400"/>
          </a:xfrm>
          <a:blipFill>
            <a:blip r:embed="rId2">
              <a:lum bright="24000"/>
            </a:blip>
            <a:tile tx="0" ty="0" sx="100000" sy="100000" flip="none" algn="tl"/>
          </a:blipFill>
          <a:ln>
            <a:solidFill>
              <a:schemeClr val="accent1"/>
            </a:solidFill>
          </a:ln>
        </p:spPr>
        <p:txBody>
          <a:bodyPr>
            <a:normAutofit lnSpcReduction="10000"/>
          </a:bodyPr>
          <a:lstStyle/>
          <a:p>
            <a:pPr algn="just">
              <a:buNone/>
            </a:pPr>
            <a:r>
              <a:rPr lang="ar-SA" b="1" dirty="0" smtClean="0"/>
              <a:t>يوجد في المصانع مواد كثيرة قابلة للاشتعال وتكون خطورتها في حدوث الحرائق والأضرار بالفنيين والممتلكات، ويجب التعامل معها بكل حذر طبقاً لشروط السلامة ومن هذه الأنواع الأكثر استعمالاً هي:</a:t>
            </a:r>
          </a:p>
          <a:p>
            <a:pPr marL="514350" indent="-514350" algn="just">
              <a:buFont typeface="+mj-lt"/>
              <a:buAutoNum type="arabicParenR"/>
            </a:pPr>
            <a:r>
              <a:rPr lang="ar-SA" b="1" dirty="0" smtClean="0"/>
              <a:t>الوقود (البنزين-</a:t>
            </a:r>
            <a:r>
              <a:rPr lang="ar-SA" b="1" dirty="0" err="1" smtClean="0"/>
              <a:t>الديزل</a:t>
            </a:r>
            <a:r>
              <a:rPr lang="ar-SA" b="1" dirty="0" smtClean="0"/>
              <a:t>-النفط) تستخدم كوقود.</a:t>
            </a:r>
          </a:p>
          <a:p>
            <a:pPr marL="514350" indent="-514350" algn="just">
              <a:buFont typeface="+mj-lt"/>
              <a:buAutoNum type="arabicParenR"/>
            </a:pPr>
            <a:r>
              <a:rPr lang="ar-SA" b="1" dirty="0" smtClean="0"/>
              <a:t>الشحوم والزيوت </a:t>
            </a:r>
          </a:p>
          <a:p>
            <a:pPr marL="514350" indent="-514350" algn="just">
              <a:buFont typeface="+mj-lt"/>
              <a:buAutoNum type="arabicParenR"/>
            </a:pPr>
            <a:r>
              <a:rPr lang="ar-SA" b="1" dirty="0" smtClean="0"/>
              <a:t>الأحماض كحمض الكبريت</a:t>
            </a:r>
          </a:p>
          <a:p>
            <a:pPr marL="514350" indent="-514350" algn="just">
              <a:buFont typeface="+mj-lt"/>
              <a:buAutoNum type="arabicParenR"/>
            </a:pPr>
            <a:r>
              <a:rPr lang="ar-SA" b="1" dirty="0" smtClean="0"/>
              <a:t>الغازات القابلة للاشتعال</a:t>
            </a:r>
          </a:p>
          <a:p>
            <a:pPr marL="514350" indent="-514350" algn="just">
              <a:buFont typeface="+mj-lt"/>
              <a:buAutoNum type="arabicParenR"/>
            </a:pPr>
            <a:r>
              <a:rPr lang="ar-SA" b="1" dirty="0" smtClean="0"/>
              <a:t>مواد التنظيف المختلفة وتستخدم في تنظيف أجزاء الآلات.</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29583 0.45556 L -3.33333E-6 -2.22222E-6 " pathEditMode="relative" rAng="0" ptsTypes="AA">
                                      <p:cBhvr>
                                        <p:cTn id="6" dur="2000" fill="hold"/>
                                        <p:tgtEl>
                                          <p:spTgt spid="2"/>
                                        </p:tgtEl>
                                        <p:attrNameLst>
                                          <p:attrName>ppt_x</p:attrName>
                                          <p:attrName>ppt_y</p:attrName>
                                        </p:attrNameLst>
                                      </p:cBhvr>
                                      <p:rCtr x="14800" y="-228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95800" y="1447800"/>
            <a:ext cx="4419600" cy="3810000"/>
          </a:xfrm>
        </p:spPr>
        <p:style>
          <a:lnRef idx="3">
            <a:schemeClr val="lt1"/>
          </a:lnRef>
          <a:fillRef idx="1">
            <a:schemeClr val="dk1"/>
          </a:fillRef>
          <a:effectRef idx="1">
            <a:schemeClr val="dk1"/>
          </a:effectRef>
          <a:fontRef idx="minor">
            <a:schemeClr val="lt1"/>
          </a:fontRef>
        </p:style>
        <p:txBody>
          <a:bodyPr/>
          <a:lstStyle/>
          <a:p>
            <a:pPr algn="just">
              <a:buNone/>
            </a:pPr>
            <a:r>
              <a:rPr lang="ar-SA" b="1" dirty="0" smtClean="0"/>
              <a:t>لذلك فمن الضروري </a:t>
            </a:r>
            <a:r>
              <a:rPr lang="ar-SA" b="1" dirty="0" err="1" smtClean="0"/>
              <a:t>ان</a:t>
            </a:r>
            <a:r>
              <a:rPr lang="ar-SA" b="1" dirty="0" smtClean="0"/>
              <a:t>:</a:t>
            </a:r>
          </a:p>
          <a:p>
            <a:pPr marL="514350" indent="-514350" algn="just">
              <a:buFont typeface="+mj-lt"/>
              <a:buAutoNum type="arabicPeriod"/>
            </a:pPr>
            <a:r>
              <a:rPr lang="ar-SA" b="1" dirty="0" smtClean="0"/>
              <a:t>توفر أماكن لحفظها على درجة عالية من السلامة طبقاً للمواصفات أو</a:t>
            </a:r>
          </a:p>
          <a:p>
            <a:pPr marL="514350" indent="-514350" algn="just">
              <a:buFont typeface="+mj-lt"/>
              <a:buAutoNum type="arabicPeriod"/>
            </a:pPr>
            <a:r>
              <a:rPr lang="ar-SA" b="1" dirty="0" smtClean="0"/>
              <a:t>وضعها في دواليب خاصة مصممة لحفظها</a:t>
            </a:r>
          </a:p>
          <a:p>
            <a:pPr marL="514350" indent="-514350" algn="just">
              <a:buFont typeface="+mj-lt"/>
              <a:buAutoNum type="arabicPeriod"/>
            </a:pPr>
            <a:r>
              <a:rPr lang="ar-SA" b="1" dirty="0" smtClean="0"/>
              <a:t>وجود ملصقات عليها تبين نوع المادة وخطورتها.</a:t>
            </a:r>
            <a:endParaRPr lang="ar-SA" b="1" dirty="0"/>
          </a:p>
        </p:txBody>
      </p:sp>
      <p:sp>
        <p:nvSpPr>
          <p:cNvPr id="4" name="Title 1"/>
          <p:cNvSpPr>
            <a:spLocks noGrp="1"/>
          </p:cNvSpPr>
          <p:nvPr>
            <p:ph type="title"/>
          </p:nvPr>
        </p:nvSpPr>
        <p:spPr>
          <a:xfrm>
            <a:off x="457200" y="152400"/>
            <a:ext cx="8382000" cy="1265238"/>
          </a:xfrm>
        </p:spPr>
        <p:style>
          <a:lnRef idx="1">
            <a:schemeClr val="accent2"/>
          </a:lnRef>
          <a:fillRef idx="2">
            <a:schemeClr val="accent2"/>
          </a:fillRef>
          <a:effectRef idx="1">
            <a:schemeClr val="accent2"/>
          </a:effectRef>
          <a:fontRef idx="minor">
            <a:schemeClr val="dk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0000"/>
                </a:solidFill>
                <a:effectLst>
                  <a:outerShdw blurRad="50800" dist="39000" dir="5460000" algn="tl">
                    <a:srgbClr val="000000">
                      <a:alpha val="38000"/>
                    </a:srgbClr>
                  </a:outerShdw>
                </a:effectLst>
                <a:cs typeface="Simple Bold Jut Out" pitchFamily="2" charset="-78"/>
              </a:rPr>
              <a:t/>
            </a:r>
            <a:br>
              <a:rPr lang="ar-SA" b="1" dirty="0" smtClean="0">
                <a:ln w="11430"/>
                <a:solidFill>
                  <a:srgbClr val="FF0000"/>
                </a:solidFill>
                <a:effectLst>
                  <a:outerShdw blurRad="50800" dist="39000" dir="5460000" algn="tl">
                    <a:srgbClr val="000000">
                      <a:alpha val="38000"/>
                    </a:srgbClr>
                  </a:outerShdw>
                </a:effectLst>
                <a:cs typeface="Simple Bold Jut Out" pitchFamily="2" charset="-78"/>
              </a:rPr>
            </a:br>
            <a:r>
              <a:rPr lang="ar-SA" b="1" dirty="0" smtClean="0">
                <a:ln w="11430"/>
                <a:solidFill>
                  <a:srgbClr val="FF0000"/>
                </a:solidFill>
                <a:effectLst>
                  <a:outerShdw blurRad="50800" dist="39000" dir="5460000" algn="tl">
                    <a:srgbClr val="000000">
                      <a:alpha val="38000"/>
                    </a:srgbClr>
                  </a:outerShdw>
                </a:effectLst>
                <a:cs typeface="Simple Bold Jut Out" pitchFamily="2" charset="-78"/>
              </a:rPr>
              <a:t>المواد الخطرة والقالبة للاشتعال وأماكن وطرق حفظها</a:t>
            </a:r>
            <a:endParaRPr lang="ar-SA" b="1" dirty="0">
              <a:ln w="11430"/>
              <a:solidFill>
                <a:srgbClr val="FF0000"/>
              </a:solidFill>
              <a:effectLst>
                <a:outerShdw blurRad="50800" dist="39000" dir="5460000" algn="tl">
                  <a:srgbClr val="000000">
                    <a:alpha val="38000"/>
                  </a:srgbClr>
                </a:outerShdw>
              </a:effectLst>
              <a:cs typeface="Simple Bold Jut Out" pitchFamily="2" charset="-78"/>
            </a:endParaRPr>
          </a:p>
        </p:txBody>
      </p:sp>
      <p:pic>
        <p:nvPicPr>
          <p:cNvPr id="80898" name="Picture 2" descr="C:\Users\user\Pictures\Clip_98.jpg"/>
          <p:cNvPicPr>
            <a:picLocks noChangeAspect="1" noChangeArrowheads="1"/>
          </p:cNvPicPr>
          <p:nvPr/>
        </p:nvPicPr>
        <p:blipFill>
          <a:blip r:embed="rId2"/>
          <a:srcRect/>
          <a:stretch>
            <a:fillRect/>
          </a:stretch>
        </p:blipFill>
        <p:spPr bwMode="auto">
          <a:xfrm>
            <a:off x="381000" y="1524000"/>
            <a:ext cx="3810000" cy="2548523"/>
          </a:xfrm>
          <a:prstGeom prst="rect">
            <a:avLst/>
          </a:prstGeom>
          <a:noFill/>
        </p:spPr>
      </p:pic>
      <p:pic>
        <p:nvPicPr>
          <p:cNvPr id="80899" name="Picture 3" descr="C:\Users\user\Pictures\Clip_99.jpg"/>
          <p:cNvPicPr>
            <a:picLocks noChangeAspect="1" noChangeArrowheads="1"/>
          </p:cNvPicPr>
          <p:nvPr/>
        </p:nvPicPr>
        <p:blipFill>
          <a:blip r:embed="rId3"/>
          <a:srcRect/>
          <a:stretch>
            <a:fillRect/>
          </a:stretch>
        </p:blipFill>
        <p:spPr bwMode="auto">
          <a:xfrm>
            <a:off x="0" y="3276600"/>
            <a:ext cx="3058356"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0469 0.5 C -0.38628 0.34167 -0.36771 0.18356 -0.33281 0.1625 C -0.29792 0.14144 -0.25069 0.4 -0.19531 0.37292 C -0.13993 0.34583 -0.06997 0.17292 3.33333E-6 1.85185E-6 " pathEditMode="relative" ptsTypes="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imple Bold Jut Out" pitchFamily="2" charset="-78"/>
              </a:rPr>
              <a:t>أولاً: الوقود</a:t>
            </a:r>
            <a:endParaRPr lang="ar-SA"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imple Bold Jut Out" pitchFamily="2" charset="-78"/>
            </a:endParaRPr>
          </a:p>
        </p:txBody>
      </p:sp>
      <p:sp>
        <p:nvSpPr>
          <p:cNvPr id="3" name="Content Placeholder 2"/>
          <p:cNvSpPr>
            <a:spLocks noGrp="1"/>
          </p:cNvSpPr>
          <p:nvPr>
            <p:ph sz="quarter" idx="1"/>
          </p:nvPr>
        </p:nvSpPr>
        <p:spPr>
          <a:xfrm>
            <a:off x="304800" y="1447800"/>
            <a:ext cx="8382000" cy="3810000"/>
          </a:xfrm>
        </p:spPr>
        <p:style>
          <a:lnRef idx="3">
            <a:schemeClr val="lt1"/>
          </a:lnRef>
          <a:fillRef idx="1">
            <a:schemeClr val="accent6"/>
          </a:fillRef>
          <a:effectRef idx="1">
            <a:schemeClr val="accent6"/>
          </a:effectRef>
          <a:fontRef idx="minor">
            <a:schemeClr val="lt1"/>
          </a:fontRef>
        </p:style>
        <p:txBody>
          <a:bodyPr>
            <a:normAutofit fontScale="92500" lnSpcReduction="10000"/>
          </a:bodyPr>
          <a:lstStyle/>
          <a:p>
            <a:pPr algn="just">
              <a:buNone/>
            </a:pPr>
            <a:r>
              <a:rPr lang="ar-SA" b="1" dirty="0" smtClean="0"/>
              <a:t>يعتبر من المواد السريعة الاشتعال فحدوث شرارة صغيرة كفيلة بنشوب حريق يصعب السيطرة عليه بوسائل السلامة المتوفرة بورشة صيانة الآلات. وتكمن الخطورة في تسريب الوقود عبر الأنابيب ولحفظ الوقود يجب إتباع الخطوات التالية:</a:t>
            </a:r>
          </a:p>
          <a:p>
            <a:pPr algn="just">
              <a:buClr>
                <a:schemeClr val="bg1"/>
              </a:buClr>
            </a:pPr>
            <a:r>
              <a:rPr lang="ar-SA" b="1" dirty="0" smtClean="0"/>
              <a:t>حفظه في عبوات خاصة</a:t>
            </a:r>
          </a:p>
          <a:p>
            <a:pPr algn="just">
              <a:buClr>
                <a:schemeClr val="bg1"/>
              </a:buClr>
            </a:pPr>
            <a:r>
              <a:rPr lang="ar-SA" b="1" dirty="0" smtClean="0"/>
              <a:t>اختيار الحجم المناسب</a:t>
            </a:r>
          </a:p>
          <a:p>
            <a:pPr algn="just">
              <a:buClr>
                <a:schemeClr val="bg1"/>
              </a:buClr>
            </a:pPr>
            <a:r>
              <a:rPr lang="ar-SA" b="1" dirty="0" smtClean="0"/>
              <a:t>الحفظ في مكان آمن بعيد عن الخطر</a:t>
            </a:r>
          </a:p>
          <a:p>
            <a:pPr algn="just">
              <a:buClr>
                <a:schemeClr val="bg1"/>
              </a:buClr>
            </a:pPr>
            <a:r>
              <a:rPr lang="ar-SA" b="1" dirty="0" smtClean="0"/>
              <a:t>ارتداء الملابس المناسبة عند التعامل مع الوقود</a:t>
            </a:r>
          </a:p>
          <a:p>
            <a:pPr algn="just">
              <a:buClr>
                <a:schemeClr val="bg1"/>
              </a:buClr>
            </a:pPr>
            <a:r>
              <a:rPr lang="ar-SA" b="1" dirty="0" smtClean="0"/>
              <a:t>الحذر عند الاقتراب من خزانات الوقود وأنابيبها</a:t>
            </a:r>
          </a:p>
          <a:p>
            <a:pPr algn="just">
              <a:buClr>
                <a:schemeClr val="bg1"/>
              </a:buClr>
            </a:pPr>
            <a:r>
              <a:rPr lang="ar-SA" b="1" dirty="0" smtClean="0"/>
              <a:t>تنظيف مكان العمل من بقايا الوقود</a:t>
            </a:r>
          </a:p>
          <a:p>
            <a:pPr algn="just"/>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25 0.40625 C 0.37118 0.27014 0.31736 0.13403 0.26875 0.12709 C 0.22014 0.12014 0.1776 0.38565 0.13281 0.36459 C 0.08802 0.34352 0.02205 0.06065 -8.33333E-7 -3.7037E-6 " pathEditMode="relative" ptsTypes="aa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a:solidFill>
            <a:srgbClr val="002060"/>
          </a:solidFill>
        </p:spPr>
        <p:txBody>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rPr>
              <a:t>ثانياً: الزيوت والشحوم</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endParaRPr>
          </a:p>
        </p:txBody>
      </p:sp>
      <p:sp>
        <p:nvSpPr>
          <p:cNvPr id="3" name="Content Placeholder 2"/>
          <p:cNvSpPr>
            <a:spLocks noGrp="1"/>
          </p:cNvSpPr>
          <p:nvPr>
            <p:ph sz="quarter" idx="1"/>
          </p:nvPr>
        </p:nvSpPr>
        <p:spPr>
          <a:xfrm>
            <a:off x="228600" y="1447800"/>
            <a:ext cx="8458200" cy="3886200"/>
          </a:xfrm>
          <a:solidFill>
            <a:srgbClr val="FFC000"/>
          </a:solidFill>
        </p:spPr>
        <p:txBody>
          <a:bodyPr>
            <a:normAutofit lnSpcReduction="10000"/>
          </a:bodyPr>
          <a:lstStyle/>
          <a:p>
            <a:pPr>
              <a:buNone/>
            </a:pPr>
            <a:r>
              <a:rPr lang="ar-SA" b="1" dirty="0" smtClean="0"/>
              <a:t>تعتبر من المواد الخطرة فانسكاب الزيت على الأرض يسبب الانزلاق للفنيين  ولتجنب هذه الأضرار يجب إتباع الخطوات التالية:</a:t>
            </a:r>
          </a:p>
          <a:p>
            <a:pPr marL="514350" indent="-514350">
              <a:buClr>
                <a:schemeClr val="tx1"/>
              </a:buClr>
              <a:buFont typeface="+mj-lt"/>
              <a:buAutoNum type="arabicParenR"/>
            </a:pPr>
            <a:r>
              <a:rPr lang="ar-SA" b="1" dirty="0" smtClean="0"/>
              <a:t>حفظها في عبوات خاصة لحفظ الزيوت</a:t>
            </a:r>
          </a:p>
          <a:p>
            <a:pPr marL="514350" indent="-514350">
              <a:buClr>
                <a:schemeClr val="tx1"/>
              </a:buClr>
              <a:buFont typeface="+mj-lt"/>
              <a:buAutoNum type="arabicParenR"/>
            </a:pPr>
            <a:r>
              <a:rPr lang="ar-SA" b="1" dirty="0" smtClean="0"/>
              <a:t>اختيار الحجم المناسب للعبوات</a:t>
            </a:r>
          </a:p>
          <a:p>
            <a:pPr marL="514350" indent="-514350">
              <a:buClr>
                <a:schemeClr val="tx1"/>
              </a:buClr>
              <a:buFont typeface="+mj-lt"/>
              <a:buAutoNum type="arabicParenR"/>
            </a:pPr>
            <a:r>
              <a:rPr lang="ar-SA" b="1" dirty="0" smtClean="0"/>
              <a:t>حفظها في مكان آمن بعيد عن أماكن الخطورة</a:t>
            </a:r>
          </a:p>
          <a:p>
            <a:pPr marL="514350" indent="-514350">
              <a:buClr>
                <a:schemeClr val="tx1"/>
              </a:buClr>
              <a:buFont typeface="+mj-lt"/>
              <a:buAutoNum type="arabicParenR"/>
            </a:pPr>
            <a:r>
              <a:rPr lang="ar-SA" b="1" dirty="0" smtClean="0"/>
              <a:t>ارتداء الملابس الخاصة عند التعامل معها</a:t>
            </a:r>
          </a:p>
          <a:p>
            <a:pPr marL="514350" indent="-514350">
              <a:buClr>
                <a:schemeClr val="tx1"/>
              </a:buClr>
              <a:buFont typeface="+mj-lt"/>
              <a:buAutoNum type="arabicParenR"/>
            </a:pPr>
            <a:r>
              <a:rPr lang="ar-SA" b="1" dirty="0" smtClean="0"/>
              <a:t>الحذر عند العمل بالقرب من أنابيب وخزانات الزيوت</a:t>
            </a:r>
          </a:p>
          <a:p>
            <a:pPr marL="514350" indent="-514350">
              <a:buClr>
                <a:schemeClr val="tx1"/>
              </a:buClr>
              <a:buFont typeface="+mj-lt"/>
              <a:buAutoNum type="arabicParenR"/>
            </a:pPr>
            <a:r>
              <a:rPr lang="ar-SA" b="1" dirty="0" smtClean="0"/>
              <a:t>تنظيف مكان العمل من بقايا الزيوت والشحوم</a:t>
            </a:r>
          </a:p>
          <a:p>
            <a:pPr marL="514350" indent="-514350">
              <a:buClr>
                <a:schemeClr val="tx1"/>
              </a:buClr>
              <a:buFont typeface="+mj-lt"/>
              <a:buAutoNum type="arabicParenR"/>
            </a:pPr>
            <a:r>
              <a:rPr lang="ar-SA" b="1" dirty="0" smtClean="0"/>
              <a:t>لا تسكب الزيوت الثقيلة في المجاري</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 0.38889 L 0 -4.44444E-6 " pathEditMode="relative" rAng="0" ptsTypes="AA">
                                      <p:cBhvr>
                                        <p:cTn id="6" dur="2000" fill="hold"/>
                                        <p:tgtEl>
                                          <p:spTgt spid="2"/>
                                        </p:tgtEl>
                                        <p:attrNameLst>
                                          <p:attrName>ppt_x</p:attrName>
                                          <p:attrName>ppt_y</p:attrName>
                                        </p:attrNameLst>
                                      </p:cBhvr>
                                      <p:rCtr x="20000" y="-194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944562"/>
          </a:xfrm>
          <a:solidFill>
            <a:srgbClr val="FFFF66"/>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33CC"/>
                </a:solidFill>
                <a:effectLst>
                  <a:outerShdw blurRad="50800" dist="39000" dir="5460000" algn="tl">
                    <a:srgbClr val="000000">
                      <a:alpha val="38000"/>
                    </a:srgbClr>
                  </a:outerShdw>
                </a:effectLst>
                <a:cs typeface="PT Bold Dusky" pitchFamily="2" charset="-78"/>
              </a:rPr>
              <a:t>ثالثاً: الأحماض</a:t>
            </a:r>
            <a:endParaRPr lang="ar-SA" b="1" dirty="0">
              <a:ln w="11430"/>
              <a:solidFill>
                <a:srgbClr val="0033CC"/>
              </a:solidFill>
              <a:effectLst>
                <a:outerShdw blurRad="50800" dist="39000" dir="5460000" algn="tl">
                  <a:srgbClr val="000000">
                    <a:alpha val="38000"/>
                  </a:srgbClr>
                </a:outerShdw>
              </a:effectLst>
              <a:cs typeface="PT Bold Dusky" pitchFamily="2" charset="-78"/>
            </a:endParaRPr>
          </a:p>
        </p:txBody>
      </p:sp>
      <p:sp>
        <p:nvSpPr>
          <p:cNvPr id="3" name="Content Placeholder 2"/>
          <p:cNvSpPr>
            <a:spLocks noGrp="1"/>
          </p:cNvSpPr>
          <p:nvPr>
            <p:ph sz="quarter" idx="1"/>
          </p:nvPr>
        </p:nvSpPr>
        <p:spPr>
          <a:xfrm>
            <a:off x="381000" y="1295400"/>
            <a:ext cx="8305800" cy="5334000"/>
          </a:xfrm>
          <a:blipFill>
            <a:blip r:embed="rId2"/>
            <a:tile tx="0" ty="0" sx="100000" sy="100000" flip="none" algn="tl"/>
          </a:blipFill>
        </p:spPr>
        <p:txBody>
          <a:bodyPr>
            <a:normAutofit fontScale="85000" lnSpcReduction="10000"/>
          </a:bodyPr>
          <a:lstStyle/>
          <a:p>
            <a:pPr>
              <a:buNone/>
            </a:pPr>
            <a:r>
              <a:rPr lang="ar-SA" b="1" dirty="0" smtClean="0"/>
              <a:t>تعتبر الأحماض من المواد الخطرة جداً في الورش لأنها قد تسبب أضراراً بليغة جداً قد تؤدي إلى الوفاة. وتكمن الخطورة في حالة التسريب، لذا يجب إتباع الخطوات التالية:</a:t>
            </a:r>
          </a:p>
          <a:p>
            <a:pPr marL="514350" indent="-514350">
              <a:buClr>
                <a:schemeClr val="tx1"/>
              </a:buClr>
              <a:buFont typeface="+mj-lt"/>
              <a:buAutoNum type="arabicParenR"/>
            </a:pPr>
            <a:r>
              <a:rPr lang="ar-SA" b="1" dirty="0" smtClean="0"/>
              <a:t>حفظها في عبوات خاصة لحفظ الأحماض</a:t>
            </a:r>
          </a:p>
          <a:p>
            <a:pPr marL="514350" indent="-514350">
              <a:buClr>
                <a:schemeClr val="tx1"/>
              </a:buClr>
              <a:buFont typeface="+mj-lt"/>
              <a:buAutoNum type="arabicParenR"/>
            </a:pPr>
            <a:r>
              <a:rPr lang="ar-SA" b="1" dirty="0" smtClean="0"/>
              <a:t>اختيار الحجم المناسب للعبوات</a:t>
            </a:r>
          </a:p>
          <a:p>
            <a:pPr marL="514350" indent="-514350">
              <a:buClr>
                <a:schemeClr val="tx1"/>
              </a:buClr>
              <a:buFont typeface="+mj-lt"/>
              <a:buAutoNum type="arabicParenR"/>
            </a:pPr>
            <a:r>
              <a:rPr lang="ar-SA" b="1" dirty="0" smtClean="0"/>
              <a:t>حفظها في مكان آمن بعيد عن أماكن الخطورة</a:t>
            </a:r>
          </a:p>
          <a:p>
            <a:pPr marL="514350" indent="-514350">
              <a:buClr>
                <a:schemeClr val="tx1"/>
              </a:buClr>
              <a:buFont typeface="+mj-lt"/>
              <a:buAutoNum type="arabicParenR"/>
            </a:pPr>
            <a:r>
              <a:rPr lang="ar-SA" b="1" dirty="0" smtClean="0"/>
              <a:t>ارتداء الملابس الخاصة عند التعامل معها</a:t>
            </a:r>
          </a:p>
          <a:p>
            <a:pPr marL="514350" indent="-514350">
              <a:buClr>
                <a:schemeClr val="tx1"/>
              </a:buClr>
              <a:buFont typeface="+mj-lt"/>
              <a:buAutoNum type="arabicParenR"/>
            </a:pPr>
            <a:r>
              <a:rPr lang="ar-SA" b="1" dirty="0" smtClean="0"/>
              <a:t>تنظيف مكان العمل من بقايا الأحماض بالطرق السليمة</a:t>
            </a:r>
          </a:p>
          <a:p>
            <a:pPr marL="514350" indent="-514350">
              <a:buClr>
                <a:schemeClr val="tx1"/>
              </a:buClr>
              <a:buFont typeface="+mj-lt"/>
              <a:buAutoNum type="arabicParenR"/>
            </a:pPr>
            <a:r>
              <a:rPr lang="ar-SA" b="1" dirty="0" smtClean="0"/>
              <a:t>تجنب وضع القناني الزجاجية الحاوية على الأحماض أو القلويات على رفوف عالية</a:t>
            </a:r>
          </a:p>
          <a:p>
            <a:pPr marL="514350" indent="-514350">
              <a:buClr>
                <a:schemeClr val="tx1"/>
              </a:buClr>
              <a:buFont typeface="+mj-lt"/>
              <a:buAutoNum type="arabicParenR"/>
            </a:pPr>
            <a:r>
              <a:rPr lang="ar-SA" b="1" dirty="0" smtClean="0"/>
              <a:t>يجب عدم سكب الماء على الحوامض المركزة مثل حامض الكبريتيك بل سكب الحامض على الماء بتأني.</a:t>
            </a:r>
          </a:p>
          <a:p>
            <a:pPr marL="514350" indent="-514350">
              <a:buClr>
                <a:schemeClr val="tx1"/>
              </a:buClr>
              <a:buFont typeface="+mj-lt"/>
              <a:buAutoNum type="arabicParenR"/>
            </a:pPr>
            <a:r>
              <a:rPr lang="ar-SA" b="1" dirty="0" smtClean="0"/>
              <a:t>عدم استعمال حاسة الشم للتعرف على أنواع المواد الكيميائية</a:t>
            </a:r>
          </a:p>
          <a:p>
            <a:pPr marL="514350" indent="-514350">
              <a:buClr>
                <a:schemeClr val="tx1"/>
              </a:buClr>
              <a:buFont typeface="+mj-lt"/>
              <a:buAutoNum type="arabicParenR"/>
            </a:pPr>
            <a:r>
              <a:rPr lang="ar-SA" b="1" dirty="0" smtClean="0"/>
              <a:t>ضرورة نقل المواد الكيماوية بطريقة ميكانيكية بدلاً من الطريقة اليدوية</a:t>
            </a:r>
          </a:p>
          <a:p>
            <a:pPr marL="514350" indent="-514350">
              <a:buClr>
                <a:schemeClr val="tx1"/>
              </a:buClr>
              <a:buFont typeface="+mj-lt"/>
              <a:buAutoNum type="arabicParenR"/>
            </a:pPr>
            <a:r>
              <a:rPr lang="ar-SA" b="1" dirty="0" smtClean="0"/>
              <a:t>عند تعرض الجسم للتماس المباشر مع  المواد الكيميائية يجب نزع الملابس الملوثة ثم غسله بالماء الجاري لمدة عشرة دقائق وطلب المساعدة الطبية فوراً.</a:t>
            </a:r>
          </a:p>
          <a:p>
            <a:pPr>
              <a:buNone/>
            </a:pP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46667 -1.11111E-6 L -3.33333E-6 -1.11111E-6 " pathEditMode="relative" rAng="0" ptsTypes="AA">
                                      <p:cBhvr>
                                        <p:cTn id="6" dur="2000" fill="hold"/>
                                        <p:tgtEl>
                                          <p:spTgt spid="2"/>
                                        </p:tgtEl>
                                        <p:attrNameLst>
                                          <p:attrName>ppt_x</p:attrName>
                                          <p:attrName>ppt_y</p:attrName>
                                        </p:attrNameLst>
                                      </p:cBhvr>
                                      <p:rCtr x="-233"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additive="base">
                                        <p:cTn id="6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additive="base">
                                        <p:cTn id="7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additive="base">
                                        <p:cTn id="7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a:solidFill>
            <a:srgbClr val="7030A0"/>
          </a:solidFill>
        </p:spPr>
        <p:txBody>
          <a:bodyPr/>
          <a:lstStyle/>
          <a:p>
            <a:pPr algn="ctr"/>
            <a:r>
              <a:rPr lang="ar-SA"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PT Bold Dusky" pitchFamily="2" charset="-78"/>
              </a:rPr>
              <a:t>رابعاً: الغازات القابلة للاشتعال</a:t>
            </a:r>
            <a:endParaRPr lang="ar-SA"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PT Bold Dusky" pitchFamily="2" charset="-78"/>
            </a:endParaRPr>
          </a:p>
        </p:txBody>
      </p:sp>
      <p:sp>
        <p:nvSpPr>
          <p:cNvPr id="3" name="Content Placeholder 2"/>
          <p:cNvSpPr>
            <a:spLocks noGrp="1"/>
          </p:cNvSpPr>
          <p:nvPr>
            <p:ph sz="quarter" idx="1"/>
          </p:nvPr>
        </p:nvSpPr>
        <p:spPr>
          <a:xfrm>
            <a:off x="381000" y="1447800"/>
            <a:ext cx="8305800" cy="3733800"/>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ar-SA" sz="3600" b="1" dirty="0" smtClean="0"/>
              <a:t>يعتبر هذا النوع من الغازات خطراً وقد تتسبب بالحرائق ولتجنب الأضرار التي قد تنجم عنها يجب أتباع ما يلي:</a:t>
            </a:r>
          </a:p>
          <a:p>
            <a:pPr marL="514350" indent="-514350">
              <a:buClr>
                <a:schemeClr val="tx1"/>
              </a:buClr>
              <a:buFont typeface="+mj-lt"/>
              <a:buAutoNum type="arabicParenR"/>
            </a:pPr>
            <a:r>
              <a:rPr lang="ar-SA" sz="3600" b="1" dirty="0" smtClean="0"/>
              <a:t>ارتداء الملابس الخاصة عند التعامل معها</a:t>
            </a:r>
          </a:p>
          <a:p>
            <a:pPr marL="514350" indent="-514350">
              <a:buClr>
                <a:schemeClr val="tx1"/>
              </a:buClr>
              <a:buFont typeface="+mj-lt"/>
              <a:buAutoNum type="arabicParenR"/>
            </a:pPr>
            <a:r>
              <a:rPr lang="ar-SA" sz="3600" b="1" dirty="0" smtClean="0"/>
              <a:t>تجنب استخدام اللهب المكشوف</a:t>
            </a:r>
          </a:p>
          <a:p>
            <a:pPr marL="514350" indent="-514350">
              <a:buClr>
                <a:schemeClr val="tx1"/>
              </a:buClr>
              <a:buFont typeface="+mj-lt"/>
              <a:buAutoNum type="arabicParenR"/>
            </a:pPr>
            <a:r>
              <a:rPr lang="ar-SA" sz="3600" b="1" dirty="0" smtClean="0"/>
              <a:t>منع تناول الأطعمة والتدخين داخل المعامل والورش</a:t>
            </a:r>
            <a:endParaRPr lang="ar-SA"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a:solidFill>
            <a:srgbClr val="FFC000"/>
          </a:solidFill>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SA" b="1" cap="all" dirty="0" smtClean="0">
                <a:ln w="0"/>
                <a:solidFill>
                  <a:srgbClr val="002060"/>
                </a:solidFill>
                <a:effectLst>
                  <a:reflection blurRad="12700" stA="50000" endPos="50000" dist="5000" dir="5400000" sy="-100000" rotWithShape="0"/>
                </a:effectLst>
                <a:cs typeface="PT Bold Heading" pitchFamily="2" charset="-78"/>
              </a:rPr>
              <a:t>خامساً: مواد التنظيف</a:t>
            </a:r>
            <a:endParaRPr lang="ar-SA" b="1" cap="all" dirty="0">
              <a:ln w="0"/>
              <a:solidFill>
                <a:srgbClr val="002060"/>
              </a:solidFill>
              <a:effectLst>
                <a:reflection blurRad="12700" stA="50000" endPos="50000" dist="5000" dir="5400000" sy="-100000" rotWithShape="0"/>
              </a:effectLst>
              <a:cs typeface="PT Bold Heading" pitchFamily="2" charset="-78"/>
            </a:endParaRPr>
          </a:p>
        </p:txBody>
      </p:sp>
      <p:sp>
        <p:nvSpPr>
          <p:cNvPr id="3" name="Content Placeholder 2"/>
          <p:cNvSpPr>
            <a:spLocks noGrp="1"/>
          </p:cNvSpPr>
          <p:nvPr>
            <p:ph sz="quarter" idx="1"/>
          </p:nvPr>
        </p:nvSpPr>
        <p:spPr>
          <a:xfrm>
            <a:off x="304800" y="1447800"/>
            <a:ext cx="8382000" cy="3733800"/>
          </a:xfrm>
          <a:solidFill>
            <a:srgbClr val="00B0F0"/>
          </a:solidFill>
        </p:spPr>
        <p:txBody>
          <a:bodyPr>
            <a:normAutofit/>
          </a:bodyPr>
          <a:lstStyle/>
          <a:p>
            <a:pPr marL="514350" indent="-514350">
              <a:buClr>
                <a:schemeClr val="tx1"/>
              </a:buClr>
              <a:buFont typeface="+mj-lt"/>
              <a:buAutoNum type="arabicPeriod"/>
            </a:pPr>
            <a:r>
              <a:rPr lang="ar-SA" sz="3200" b="1" dirty="0" smtClean="0"/>
              <a:t>تحديد العناصر التي تحتاج إلى تنظيف</a:t>
            </a:r>
          </a:p>
          <a:p>
            <a:pPr marL="514350" indent="-514350">
              <a:buClr>
                <a:schemeClr val="tx1"/>
              </a:buClr>
              <a:buFont typeface="+mj-lt"/>
              <a:buAutoNum type="arabicPeriod"/>
            </a:pPr>
            <a:r>
              <a:rPr lang="ar-SA" sz="3200" b="1" dirty="0" smtClean="0"/>
              <a:t>معرفة مواصفات مواد التنظيف المناسبة لصيانة الآلات حتى لا تستخدم مواد تنظيف قد تلحق ضرراً كبيراً بالعنصر المراد تنظيفه.</a:t>
            </a:r>
          </a:p>
          <a:p>
            <a:pPr marL="514350" indent="-514350">
              <a:buClr>
                <a:schemeClr val="tx1"/>
              </a:buClr>
              <a:buFont typeface="+mj-lt"/>
              <a:buAutoNum type="arabicPeriod"/>
            </a:pPr>
            <a:r>
              <a:rPr lang="ar-SA" sz="3200" b="1" dirty="0" smtClean="0"/>
              <a:t>استخدام الطرق الصحيحة لعمليات التنظيف (قراءة التعليمات الخاصة باستخدامها والطريقة المثالية للتنظيف)</a:t>
            </a:r>
          </a:p>
          <a:p>
            <a:pPr marL="514350" indent="-514350">
              <a:buClr>
                <a:schemeClr val="tx1"/>
              </a:buClr>
              <a:buFont typeface="+mj-lt"/>
              <a:buAutoNum type="arabicPeriod"/>
            </a:pPr>
            <a:endParaRPr lang="ar-SA" sz="3200" b="1" dirty="0" smtClean="0"/>
          </a:p>
          <a:p>
            <a:pPr marL="514350" indent="-514350">
              <a:buClr>
                <a:schemeClr val="tx1"/>
              </a:buClr>
              <a:buFont typeface="+mj-lt"/>
              <a:buAutoNum type="arabicPeriod"/>
            </a:pPr>
            <a:endParaRPr 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275 2.22222E-6 L -0.20139 0.08588 C -0.18593 0.10555 -0.16284 0.11643 -0.13871 0.11643 C -0.11128 0.11643 -0.08923 0.10555 -0.07378 0.08588 L -3.33333E-6 2.22222E-6 " pathEditMode="relative" rAng="0" ptsTypes="FffFF">
                                      <p:cBhvr>
                                        <p:cTn id="6" dur="2000" fill="hold"/>
                                        <p:tgtEl>
                                          <p:spTgt spid="2"/>
                                        </p:tgtEl>
                                        <p:attrNameLst>
                                          <p:attrName>ppt_x</p:attrName>
                                          <p:attrName>ppt_y</p:attrName>
                                        </p:attrNameLst>
                                      </p:cBhvr>
                                      <p:rCtr x="13800" y="58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1000" fill="hold"/>
                                        <p:tgtEl>
                                          <p:spTgt spid="3">
                                            <p:bg/>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81000"/>
            <a:ext cx="8153400" cy="1143000"/>
          </a:xfrm>
        </p:spPr>
        <p:style>
          <a:lnRef idx="1">
            <a:schemeClr val="accent2"/>
          </a:lnRef>
          <a:fillRef idx="3">
            <a:schemeClr val="accent2"/>
          </a:fillRef>
          <a:effectRef idx="2">
            <a:schemeClr val="accent2"/>
          </a:effectRef>
          <a:fontRef idx="minor">
            <a:schemeClr val="lt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92D050"/>
                </a:solidFill>
                <a:effectLst>
                  <a:outerShdw blurRad="50800" dist="39000" dir="5460000" algn="tl">
                    <a:srgbClr val="000000">
                      <a:alpha val="38000"/>
                    </a:srgbClr>
                  </a:outerShdw>
                </a:effectLst>
                <a:cs typeface="PT Bold Heading" pitchFamily="2" charset="-78"/>
              </a:rPr>
              <a:t>أساسيات </a:t>
            </a:r>
            <a:r>
              <a:rPr lang="ar-SA" b="1" dirty="0" err="1" smtClean="0">
                <a:ln w="11430"/>
                <a:solidFill>
                  <a:srgbClr val="92D050"/>
                </a:solidFill>
                <a:effectLst>
                  <a:outerShdw blurRad="50800" dist="39000" dir="5460000" algn="tl">
                    <a:srgbClr val="000000">
                      <a:alpha val="38000"/>
                    </a:srgbClr>
                  </a:outerShdw>
                </a:effectLst>
                <a:cs typeface="PT Bold Heading" pitchFamily="2" charset="-78"/>
              </a:rPr>
              <a:t>الأدارة</a:t>
            </a:r>
            <a:r>
              <a:rPr lang="ar-SA" b="1" dirty="0" smtClean="0">
                <a:ln w="11430"/>
                <a:solidFill>
                  <a:srgbClr val="92D050"/>
                </a:solidFill>
                <a:effectLst>
                  <a:outerShdw blurRad="50800" dist="39000" dir="5460000" algn="tl">
                    <a:srgbClr val="000000">
                      <a:alpha val="38000"/>
                    </a:srgbClr>
                  </a:outerShdw>
                </a:effectLst>
                <a:cs typeface="PT Bold Heading" pitchFamily="2" charset="-78"/>
              </a:rPr>
              <a:t> للتحكم في الحوادث</a:t>
            </a:r>
            <a:endParaRPr lang="ar-SA" b="1" dirty="0">
              <a:ln w="11430"/>
              <a:solidFill>
                <a:srgbClr val="92D05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609600" y="1600200"/>
            <a:ext cx="8153400" cy="365760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ar-SA" sz="3200" b="1" dirty="0" smtClean="0">
                <a:effectLst>
                  <a:outerShdw blurRad="38100" dist="38100" dir="2700000" algn="tl">
                    <a:srgbClr val="000000">
                      <a:alpha val="43137"/>
                    </a:srgbClr>
                  </a:outerShdw>
                </a:effectLst>
                <a:cs typeface="PT Bold Heading" pitchFamily="2" charset="-78"/>
              </a:rPr>
              <a:t>المبدأ الثالث: </a:t>
            </a:r>
            <a:r>
              <a:rPr lang="ar-SA" sz="3200" b="1" dirty="0" smtClean="0">
                <a:effectLst>
                  <a:outerShdw blurRad="38100" dist="38100" dir="2700000" algn="tl">
                    <a:srgbClr val="000000">
                      <a:alpha val="43137"/>
                    </a:srgbClr>
                  </a:outerShdw>
                </a:effectLst>
              </a:rPr>
              <a:t>يجب التخطيط للسلامة بعناية مماثلة للأعمال الأخرى بالشركة وذلك بوضع أهداف واضحة للسلامة والقيام بالتخطيط والتنظيم والمتابعة والرقابة على انجازها.</a:t>
            </a:r>
          </a:p>
          <a:p>
            <a:pPr algn="just"/>
            <a:r>
              <a:rPr lang="ar-SA" sz="3200" b="1" dirty="0" smtClean="0">
                <a:effectLst>
                  <a:outerShdw blurRad="38100" dist="38100" dir="2700000" algn="tl">
                    <a:srgbClr val="000000">
                      <a:alpha val="43137"/>
                    </a:srgbClr>
                  </a:outerShdw>
                </a:effectLst>
              </a:rPr>
              <a:t>يعتبر </a:t>
            </a:r>
            <a:r>
              <a:rPr lang="ar-SA" sz="3200" b="1" u="sng" dirty="0" smtClean="0">
                <a:effectLst>
                  <a:outerShdw blurRad="38100" dist="38100" dir="2700000" algn="tl">
                    <a:srgbClr val="000000">
                      <a:alpha val="43137"/>
                    </a:srgbClr>
                  </a:outerShdw>
                </a:effectLst>
              </a:rPr>
              <a:t>هذا المبدأ من أهم المبادئ لإظهار أهمية السلامة </a:t>
            </a:r>
            <a:r>
              <a:rPr lang="ar-SA" sz="3200" b="1" dirty="0" smtClean="0">
                <a:effectLst>
                  <a:outerShdw blurRad="38100" dist="38100" dir="2700000" algn="tl">
                    <a:srgbClr val="000000">
                      <a:alpha val="43137"/>
                    </a:srgbClr>
                  </a:outerShdw>
                </a:effectLst>
              </a:rPr>
              <a:t>كهدف إداري مثله مثل الأهداف الإنتاجية الأخرى كالجودة والتكاليف وكمية الإنتاج.</a:t>
            </a:r>
            <a:endParaRPr lang="ar-SA" sz="3200" b="1"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style>
          <a:lnRef idx="1">
            <a:schemeClr val="accent1"/>
          </a:lnRef>
          <a:fillRef idx="2">
            <a:schemeClr val="accent1"/>
          </a:fillRef>
          <a:effectRef idx="1">
            <a:schemeClr val="accent1"/>
          </a:effectRef>
          <a:fontRef idx="minor">
            <a:schemeClr val="dk1"/>
          </a:fontRef>
        </p:style>
        <p:txBody>
          <a:bodyPr/>
          <a:lstStyle/>
          <a:p>
            <a:pPr algn="ct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الخطوات الصحيحة لعمليات التنظيف للآلات</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sz="quarter" idx="1"/>
          </p:nvPr>
        </p:nvSpPr>
        <p:spPr>
          <a:xfrm>
            <a:off x="304800" y="1447800"/>
            <a:ext cx="8382000" cy="495300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marL="514350" indent="-514350">
              <a:buClr>
                <a:schemeClr val="tx1"/>
              </a:buClr>
              <a:buFont typeface="+mj-lt"/>
              <a:buAutoNum type="arabicParenR"/>
            </a:pPr>
            <a:r>
              <a:rPr lang="ar-SA" b="1" dirty="0" smtClean="0"/>
              <a:t>تحديد مكان الإصلاح في الآلة لتنظيف المنطقة المراد إجراء تشخيص العطل فيها.</a:t>
            </a:r>
          </a:p>
          <a:p>
            <a:pPr marL="514350" indent="-514350">
              <a:buClr>
                <a:schemeClr val="tx1"/>
              </a:buClr>
              <a:buFont typeface="+mj-lt"/>
              <a:buAutoNum type="arabicParenR"/>
            </a:pPr>
            <a:r>
              <a:rPr lang="ar-SA" b="1" dirty="0" smtClean="0"/>
              <a:t>تطبيق قواعد السلامة الخاصة والحذر من رش المواد المشتعلة على الأماكن الحارة ولمس مواد التنظيف باليد.</a:t>
            </a:r>
          </a:p>
          <a:p>
            <a:pPr marL="514350" indent="-514350">
              <a:buClr>
                <a:schemeClr val="tx1"/>
              </a:buClr>
              <a:buFont typeface="+mj-lt"/>
              <a:buAutoNum type="arabicParenR"/>
            </a:pPr>
            <a:r>
              <a:rPr lang="ar-SA" b="1" dirty="0" smtClean="0"/>
              <a:t>استخدام القفازات لسلامة اليدين</a:t>
            </a:r>
          </a:p>
          <a:p>
            <a:pPr marL="514350" indent="-514350">
              <a:buClr>
                <a:schemeClr val="tx1"/>
              </a:buClr>
              <a:buFont typeface="+mj-lt"/>
              <a:buAutoNum type="arabicParenR"/>
            </a:pPr>
            <a:r>
              <a:rPr lang="ar-SA" b="1" dirty="0" smtClean="0"/>
              <a:t>ارتداء الكمامات المناسبة لتجنب استنشاق مواد التنظيف الكيميائية.</a:t>
            </a:r>
          </a:p>
          <a:p>
            <a:pPr marL="514350" indent="-514350">
              <a:buClr>
                <a:schemeClr val="tx1"/>
              </a:buClr>
              <a:buFont typeface="+mj-lt"/>
              <a:buAutoNum type="arabicParenR"/>
            </a:pPr>
            <a:r>
              <a:rPr lang="ar-SA" b="1" dirty="0" smtClean="0"/>
              <a:t>اختيار مواد التنظيف المناسبة لمكان الإصلاح لأجل سلامة عناصر المنظومة.</a:t>
            </a:r>
          </a:p>
          <a:p>
            <a:pPr marL="514350" indent="-514350">
              <a:buClr>
                <a:schemeClr val="tx1"/>
              </a:buClr>
              <a:buFont typeface="+mj-lt"/>
              <a:buAutoNum type="arabicParenR"/>
            </a:pPr>
            <a:r>
              <a:rPr lang="ar-SA" b="1" dirty="0" smtClean="0"/>
              <a:t>رش المادة المناسبة على المكان المراد تنظيفه.</a:t>
            </a:r>
          </a:p>
          <a:p>
            <a:pPr marL="514350" indent="-514350">
              <a:buClr>
                <a:schemeClr val="tx1"/>
              </a:buClr>
              <a:buFont typeface="+mj-lt"/>
              <a:buAutoNum type="arabicParenR"/>
            </a:pPr>
            <a:r>
              <a:rPr lang="ar-SA" b="1" dirty="0" smtClean="0"/>
              <a:t>استخدام الفرشاة أو قطعة قماش لإزالة العوالق بالقطعة.</a:t>
            </a:r>
          </a:p>
          <a:p>
            <a:pPr marL="514350" indent="-514350">
              <a:buClr>
                <a:schemeClr val="tx1"/>
              </a:buClr>
              <a:buFont typeface="+mj-lt"/>
              <a:buAutoNum type="arabicParenR"/>
            </a:pPr>
            <a:r>
              <a:rPr lang="ar-SA" b="1" dirty="0" smtClean="0"/>
              <a:t>تجفيف المكان المراد إصلاحه.</a:t>
            </a:r>
          </a:p>
          <a:p>
            <a:pPr marL="514350" indent="-514350">
              <a:buClr>
                <a:schemeClr val="tx1"/>
              </a:buClr>
              <a:buFont typeface="+mj-lt"/>
              <a:buAutoNum type="arabicParenR"/>
            </a:pPr>
            <a:r>
              <a:rPr lang="ar-SA" b="1" dirty="0" smtClean="0"/>
              <a:t>تحديد الجزء المتعطل ونوع الإصلاح المطلوب.</a:t>
            </a:r>
          </a:p>
          <a:p>
            <a:pPr marL="514350" indent="-514350">
              <a:buClr>
                <a:schemeClr val="tx1"/>
              </a:buClr>
              <a:buFont typeface="+mj-lt"/>
              <a:buAutoNum type="arabicParenR"/>
            </a:pPr>
            <a:r>
              <a:rPr lang="ar-SA" b="1" dirty="0" smtClean="0"/>
              <a:t>إعادة مواد التنظيف </a:t>
            </a:r>
            <a:r>
              <a:rPr lang="ar-SA" b="1" dirty="0" err="1" smtClean="0"/>
              <a:t>الى</a:t>
            </a:r>
            <a:r>
              <a:rPr lang="ar-SA" b="1" dirty="0" smtClean="0"/>
              <a:t> مكانها المخصص بعد إحكام إغلاق العبوات.</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15417 0.70995 L -3.33333E-6 3.7037E-7 " pathEditMode="relative" rAng="0" ptsTypes="AA">
                                      <p:cBhvr>
                                        <p:cTn id="6" dur="2000" fill="hold"/>
                                        <p:tgtEl>
                                          <p:spTgt spid="2"/>
                                        </p:tgtEl>
                                        <p:attrNameLst>
                                          <p:attrName>ppt_x</p:attrName>
                                          <p:attrName>ppt_y</p:attrName>
                                        </p:attrNameLst>
                                      </p:cBhvr>
                                      <p:rCtr x="-7700" y="-355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additive="base">
                                        <p:cTn id="6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additive="base">
                                        <p:cTn id="7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rPr>
              <a:t>استخدام طفايات الحريق</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endParaRPr>
          </a:p>
        </p:txBody>
      </p:sp>
      <p:sp>
        <p:nvSpPr>
          <p:cNvPr id="3" name="Content Placeholder 2"/>
          <p:cNvSpPr>
            <a:spLocks noGrp="1"/>
          </p:cNvSpPr>
          <p:nvPr>
            <p:ph sz="quarter" idx="1"/>
          </p:nvPr>
        </p:nvSpPr>
        <p:spPr>
          <a:xfrm>
            <a:off x="914400" y="1447800"/>
            <a:ext cx="7772400" cy="3810000"/>
          </a:xfrm>
        </p:spPr>
        <p:style>
          <a:lnRef idx="2">
            <a:schemeClr val="accent2"/>
          </a:lnRef>
          <a:fillRef idx="1">
            <a:schemeClr val="lt1"/>
          </a:fillRef>
          <a:effectRef idx="0">
            <a:schemeClr val="accent2"/>
          </a:effectRef>
          <a:fontRef idx="minor">
            <a:schemeClr val="dk1"/>
          </a:fontRef>
        </p:style>
        <p:txBody>
          <a:bodyPr>
            <a:noAutofit/>
          </a:bodyPr>
          <a:lstStyle/>
          <a:p>
            <a:pPr algn="just">
              <a:buNone/>
            </a:pPr>
            <a:r>
              <a:rPr lang="ar-SA" sz="3200" b="1" dirty="0" smtClean="0"/>
              <a:t>توجد في جميع مواقع العمل مواد قابلة للاشتعال وهذه المواد خطرة جداً عندما تستخدم بالطرق الخاطئة . لذلك فمن وسائل السلامة يجب معرفة الكيفية التي نستطيع </a:t>
            </a:r>
            <a:r>
              <a:rPr lang="ar-SA" sz="3200" b="1" dirty="0" err="1" smtClean="0"/>
              <a:t>بها</a:t>
            </a:r>
            <a:r>
              <a:rPr lang="ar-SA" sz="3200" b="1" dirty="0" smtClean="0"/>
              <a:t> حماية الأرواح والممتلكات من هذه المخاطر لذا من الضروري معرفة مبدأ الحريق وكذلك أنواع الحرائق وكذلك الأنواع المختلفة لطفايات الحريق </a:t>
            </a:r>
            <a:r>
              <a:rPr lang="ar-SA" sz="3200" b="1" dirty="0" err="1" smtClean="0"/>
              <a:t>وأستخدام</a:t>
            </a:r>
            <a:r>
              <a:rPr lang="ar-SA" sz="3200" b="1" dirty="0" smtClean="0"/>
              <a:t> كل نوع والأماكن المناسبة لموقع الطفايات وكذلك فائدة الصيانة الدورية للطفايات.</a:t>
            </a:r>
            <a:endParaRPr 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1" nodeType="clickEffect">
                                  <p:stCondLst>
                                    <p:cond delay="0"/>
                                  </p:stCondLst>
                                  <p:iterate type="lt">
                                    <p:tmPct val="10000"/>
                                  </p:iterate>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ppt_w</p:attrName>
                                        </p:attrNameLst>
                                      </p:cBhvr>
                                      <p:tavLst>
                                        <p:tav tm="0" fmla="#ppt_w*sin(2.5*pi*$)">
                                          <p:val>
                                            <p:fltVal val="0"/>
                                          </p:val>
                                        </p:tav>
                                        <p:tav tm="100000">
                                          <p:val>
                                            <p:fltVal val="1"/>
                                          </p:val>
                                        </p:tav>
                                      </p:tavLst>
                                    </p:anim>
                                    <p:anim calcmode="lin" valueType="num">
                                      <p:cBhvr>
                                        <p:cTn id="15" dur="1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1" nodeType="clickEffect">
                                  <p:stCondLst>
                                    <p:cond delay="0"/>
                                  </p:stCondLst>
                                  <p:iterate type="lt">
                                    <p:tmPct val="10000"/>
                                  </p:iterate>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build="p"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096962"/>
          </a:xfrm>
        </p:spPr>
        <p:style>
          <a:lnRef idx="0">
            <a:schemeClr val="accent2"/>
          </a:lnRef>
          <a:fillRef idx="3">
            <a:schemeClr val="accent2"/>
          </a:fillRef>
          <a:effectRef idx="3">
            <a:schemeClr val="accent2"/>
          </a:effectRef>
          <a:fontRef idx="minor">
            <a:schemeClr val="lt1"/>
          </a:fontRef>
        </p:style>
        <p:txBody>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rPr>
              <a:t>أولاً: مبدأ الحريق</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endParaRPr>
          </a:p>
        </p:txBody>
      </p:sp>
      <p:sp>
        <p:nvSpPr>
          <p:cNvPr id="3" name="Content Placeholder 2"/>
          <p:cNvSpPr>
            <a:spLocks noGrp="1"/>
          </p:cNvSpPr>
          <p:nvPr>
            <p:ph sz="quarter" idx="1"/>
          </p:nvPr>
        </p:nvSpPr>
        <p:spPr>
          <a:xfrm>
            <a:off x="4191000" y="1447800"/>
            <a:ext cx="4724400" cy="510540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algn="just">
              <a:buNone/>
            </a:pPr>
            <a:r>
              <a:rPr lang="ar-SA" b="1" dirty="0" smtClean="0"/>
              <a:t>يعمل مبدأ الحريق على نتيجة حدوث تفاعلات كيميائية متسلسلة بين عناصر الحريق وبنسب محددة، وتعتمد ميكانيكية الحريق على:</a:t>
            </a:r>
          </a:p>
          <a:p>
            <a:pPr marL="514350" indent="-514350" algn="just">
              <a:buFont typeface="+mj-lt"/>
              <a:buAutoNum type="arabicPeriod"/>
            </a:pPr>
            <a:r>
              <a:rPr lang="ar-SA" b="1" dirty="0" smtClean="0"/>
              <a:t> الحالة الفيزيائية للمواد القابلة للاحتراق </a:t>
            </a:r>
          </a:p>
          <a:p>
            <a:pPr marL="514350" indent="-514350" algn="just">
              <a:buFont typeface="+mj-lt"/>
              <a:buAutoNum type="arabicPeriod"/>
            </a:pPr>
            <a:r>
              <a:rPr lang="ar-SA" b="1" dirty="0" smtClean="0"/>
              <a:t>نسبة توزيعها </a:t>
            </a:r>
          </a:p>
          <a:p>
            <a:pPr marL="514350" indent="-514350" algn="just">
              <a:buFont typeface="+mj-lt"/>
              <a:buAutoNum type="arabicPeriod"/>
            </a:pPr>
            <a:r>
              <a:rPr lang="ar-SA" b="1" dirty="0" smtClean="0"/>
              <a:t>محيط وجودها</a:t>
            </a:r>
          </a:p>
          <a:p>
            <a:pPr marL="514350" indent="-514350" algn="just">
              <a:buNone/>
            </a:pPr>
            <a:r>
              <a:rPr lang="ar-SA" b="1" dirty="0" smtClean="0"/>
              <a:t>أما عناصر الحريق فهي:</a:t>
            </a:r>
          </a:p>
          <a:p>
            <a:pPr marL="514350" indent="-514350" algn="just">
              <a:buFont typeface="+mj-lt"/>
              <a:buAutoNum type="arabicPeriod"/>
            </a:pPr>
            <a:r>
              <a:rPr lang="ar-SA" b="1" dirty="0" smtClean="0"/>
              <a:t>الوقود</a:t>
            </a:r>
          </a:p>
          <a:p>
            <a:pPr marL="514350" indent="-514350" algn="just">
              <a:buFont typeface="+mj-lt"/>
              <a:buAutoNum type="arabicPeriod"/>
            </a:pPr>
            <a:r>
              <a:rPr lang="ar-SA" b="1" dirty="0" smtClean="0"/>
              <a:t>الأوكسجين</a:t>
            </a:r>
          </a:p>
          <a:p>
            <a:pPr marL="514350" indent="-514350" algn="just">
              <a:buFont typeface="+mj-lt"/>
              <a:buAutoNum type="arabicPeriod"/>
            </a:pPr>
            <a:r>
              <a:rPr lang="ar-SA" b="1" dirty="0" smtClean="0"/>
              <a:t>مصدر الاشتعال أو الحرارة</a:t>
            </a:r>
          </a:p>
          <a:p>
            <a:pPr marL="514350" indent="-514350" algn="just">
              <a:buNone/>
            </a:pPr>
            <a:r>
              <a:rPr lang="ar-SA" b="1" dirty="0" smtClean="0"/>
              <a:t>لا يمكن أن يتم الحريق إلا بتوفر جميع هذه العناصر الثلاثة كما مبين في الشكل.</a:t>
            </a:r>
          </a:p>
          <a:p>
            <a:pPr marL="514350" indent="-514350" algn="just">
              <a:buNone/>
            </a:pPr>
            <a:endParaRPr lang="ar-SA" b="1" dirty="0"/>
          </a:p>
        </p:txBody>
      </p:sp>
      <p:pic>
        <p:nvPicPr>
          <p:cNvPr id="74754" name="Picture 2" descr="C:\Users\user\Pictures\Clip_100.jpg"/>
          <p:cNvPicPr>
            <a:picLocks noChangeAspect="1" noChangeArrowheads="1"/>
          </p:cNvPicPr>
          <p:nvPr/>
        </p:nvPicPr>
        <p:blipFill>
          <a:blip r:embed="rId2"/>
          <a:srcRect/>
          <a:stretch>
            <a:fillRect/>
          </a:stretch>
        </p:blipFill>
        <p:spPr bwMode="auto">
          <a:xfrm>
            <a:off x="228600" y="1676400"/>
            <a:ext cx="3810000" cy="3505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additive="base">
                                        <p:cTn id="6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74754"/>
                                        </p:tgtEl>
                                        <p:attrNameLst>
                                          <p:attrName>style.visibility</p:attrName>
                                        </p:attrNameLst>
                                      </p:cBhvr>
                                      <p:to>
                                        <p:strVal val="visible"/>
                                      </p:to>
                                    </p:set>
                                    <p:animEffect transition="in" filter="slide(fromBottom)">
                                      <p:cBhvr>
                                        <p:cTn id="73"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style>
          <a:lnRef idx="0">
            <a:schemeClr val="accent1"/>
          </a:lnRef>
          <a:fillRef idx="3">
            <a:schemeClr val="accent1"/>
          </a:fillRef>
          <a:effectRef idx="3">
            <a:schemeClr val="accent1"/>
          </a:effectRef>
          <a:fontRef idx="minor">
            <a:schemeClr val="lt1"/>
          </a:fontRef>
        </p:style>
        <p:txBody>
          <a:bodyPr/>
          <a:lstStyle/>
          <a:p>
            <a:pPr algn="ctr"/>
            <a:r>
              <a:rPr lang="ar-SA" dirty="0" smtClean="0">
                <a:cs typeface="Mudir MT" pitchFamily="2" charset="-78"/>
              </a:rPr>
              <a:t>ثانياً: تعريف لبعض المسميات</a:t>
            </a:r>
            <a:endParaRPr lang="ar-SA" dirty="0">
              <a:cs typeface="Mudir MT" pitchFamily="2" charset="-78"/>
            </a:endParaRPr>
          </a:p>
        </p:txBody>
      </p:sp>
      <p:sp>
        <p:nvSpPr>
          <p:cNvPr id="3" name="Content Placeholder 2"/>
          <p:cNvSpPr>
            <a:spLocks noGrp="1"/>
          </p:cNvSpPr>
          <p:nvPr>
            <p:ph sz="quarter" idx="1"/>
          </p:nvPr>
        </p:nvSpPr>
        <p:spPr>
          <a:xfrm>
            <a:off x="304800" y="1447800"/>
            <a:ext cx="8382000" cy="3733800"/>
          </a:xfrm>
          <a:solidFill>
            <a:srgbClr val="92D050"/>
          </a:solidFill>
        </p:spPr>
        <p:txBody>
          <a:bodyPr>
            <a:normAutofit/>
          </a:bodyPr>
          <a:lstStyle/>
          <a:p>
            <a:pPr marL="514350" indent="-514350" algn="just">
              <a:buClr>
                <a:srgbClr val="FF0000"/>
              </a:buClr>
              <a:buFont typeface="+mj-cs"/>
              <a:buAutoNum type="arabic2Minus"/>
            </a:pPr>
            <a:r>
              <a:rPr lang="ar-SA" sz="3200" b="1" dirty="0" smtClean="0"/>
              <a:t>الوقود: أي مادة قابلة للاشتعال والاحتراق بغض النظر عن طبيعتها وحالتها.</a:t>
            </a:r>
          </a:p>
          <a:p>
            <a:pPr marL="514350" indent="-514350" algn="just">
              <a:buClr>
                <a:srgbClr val="FF0000"/>
              </a:buClr>
              <a:buFont typeface="+mj-cs"/>
              <a:buAutoNum type="arabic2Minus"/>
            </a:pPr>
            <a:r>
              <a:rPr lang="ar-SA" sz="3200" b="1" dirty="0" smtClean="0"/>
              <a:t>اللهب: عبارة عن الجزء المرئي من عملية احتراق المادة.</a:t>
            </a:r>
          </a:p>
          <a:p>
            <a:pPr marL="514350" indent="-514350" algn="just">
              <a:buClr>
                <a:srgbClr val="FF0000"/>
              </a:buClr>
              <a:buFont typeface="+mj-cs"/>
              <a:buAutoNum type="arabic2Minus"/>
            </a:pPr>
            <a:r>
              <a:rPr lang="ar-SA" sz="3200" b="1" dirty="0" smtClean="0"/>
              <a:t>الحريق: كل عملية اشتعال تنشأ بغير إرادة  الإنسان وتخرج عن سيطرته وتحمل مخاطر تهدد حياته وممتلكاته.</a:t>
            </a:r>
            <a:endParaRPr 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style>
          <a:lnRef idx="1">
            <a:schemeClr val="dk1"/>
          </a:lnRef>
          <a:fillRef idx="2">
            <a:schemeClr val="dk1"/>
          </a:fillRef>
          <a:effectRef idx="1">
            <a:schemeClr val="dk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chemeClr val="tx1"/>
                  </a:solidFill>
                </a:ln>
                <a:solidFill>
                  <a:srgbClr val="FF0000"/>
                </a:solidFill>
                <a:effectLst>
                  <a:outerShdw blurRad="50800" dist="39000" dir="5460000" algn="tl">
                    <a:srgbClr val="000000">
                      <a:alpha val="38000"/>
                    </a:srgbClr>
                  </a:outerShdw>
                </a:effectLst>
                <a:cs typeface="Simple Bold Jut Out" pitchFamily="2" charset="-78"/>
              </a:rPr>
              <a:t>ثالثاً: المواد المشتعلة</a:t>
            </a:r>
            <a:endParaRPr lang="ar-SA" b="1" dirty="0">
              <a:ln w="11430">
                <a:solidFill>
                  <a:schemeClr val="tx1"/>
                </a:solidFill>
              </a:ln>
              <a:solidFill>
                <a:srgbClr val="FF0000"/>
              </a:solidFill>
              <a:effectLst>
                <a:outerShdw blurRad="50800" dist="39000" dir="5460000" algn="tl">
                  <a:srgbClr val="000000">
                    <a:alpha val="38000"/>
                  </a:srgbClr>
                </a:outerShdw>
              </a:effectLst>
              <a:cs typeface="Simple Bold Jut Out" pitchFamily="2" charset="-78"/>
            </a:endParaRPr>
          </a:p>
        </p:txBody>
      </p:sp>
      <p:sp>
        <p:nvSpPr>
          <p:cNvPr id="3" name="Content Placeholder 2"/>
          <p:cNvSpPr>
            <a:spLocks noGrp="1"/>
          </p:cNvSpPr>
          <p:nvPr>
            <p:ph sz="quarter" idx="1"/>
          </p:nvPr>
        </p:nvSpPr>
        <p:spPr/>
        <p:txBody>
          <a:bodyPr/>
          <a:lstStyle/>
          <a:p>
            <a:pPr>
              <a:buNone/>
            </a:pPr>
            <a:r>
              <a:rPr lang="ar-SA" dirty="0" smtClean="0"/>
              <a:t>يمكن تقسيم جميع المواد التي نشاهدها في الطبيعة </a:t>
            </a:r>
            <a:r>
              <a:rPr lang="ar-SA" dirty="0" err="1" smtClean="0"/>
              <a:t>الى</a:t>
            </a:r>
            <a:r>
              <a:rPr lang="ar-SA" dirty="0" smtClean="0"/>
              <a:t> ثلاثة أقسام أو مجموعات:</a:t>
            </a:r>
          </a:p>
          <a:p>
            <a:pPr>
              <a:buNone/>
            </a:pPr>
            <a:endParaRPr lang="ar-SA" dirty="0"/>
          </a:p>
        </p:txBody>
      </p:sp>
      <p:graphicFrame>
        <p:nvGraphicFramePr>
          <p:cNvPr id="4" name="Diagram 3"/>
          <p:cNvGraphicFramePr/>
          <p:nvPr/>
        </p:nvGraphicFramePr>
        <p:xfrm>
          <a:off x="762000" y="1905000"/>
          <a:ext cx="7848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graphicEl>
                                              <a:dgm id="{E29F978B-C172-45E2-A2E3-3516F1780087}"/>
                                            </p:graphicEl>
                                          </p:spTgt>
                                        </p:tgtEl>
                                        <p:attrNameLst>
                                          <p:attrName>style.visibility</p:attrName>
                                        </p:attrNameLst>
                                      </p:cBhvr>
                                      <p:to>
                                        <p:strVal val="visible"/>
                                      </p:to>
                                    </p:set>
                                    <p:animEffect transition="in" filter="fade">
                                      <p:cBhvr>
                                        <p:cTn id="18" dur="2000"/>
                                        <p:tgtEl>
                                          <p:spTgt spid="4">
                                            <p:graphicEl>
                                              <a:dgm id="{E29F978B-C172-45E2-A2E3-3516F178008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9FC38156-A669-4E04-99CB-539A1EC372D5}"/>
                                            </p:graphicEl>
                                          </p:spTgt>
                                        </p:tgtEl>
                                        <p:attrNameLst>
                                          <p:attrName>style.visibility</p:attrName>
                                        </p:attrNameLst>
                                      </p:cBhvr>
                                      <p:to>
                                        <p:strVal val="visible"/>
                                      </p:to>
                                    </p:set>
                                    <p:animEffect transition="in" filter="fade">
                                      <p:cBhvr>
                                        <p:cTn id="21" dur="2000"/>
                                        <p:tgtEl>
                                          <p:spTgt spid="4">
                                            <p:graphicEl>
                                              <a:dgm id="{9FC38156-A669-4E04-99CB-539A1EC372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D0D799B5-1CD6-419A-82DD-543F93954A97}"/>
                                            </p:graphicEl>
                                          </p:spTgt>
                                        </p:tgtEl>
                                        <p:attrNameLst>
                                          <p:attrName>style.visibility</p:attrName>
                                        </p:attrNameLst>
                                      </p:cBhvr>
                                      <p:to>
                                        <p:strVal val="visible"/>
                                      </p:to>
                                    </p:set>
                                    <p:animEffect transition="in" filter="fade">
                                      <p:cBhvr>
                                        <p:cTn id="26" dur="2000"/>
                                        <p:tgtEl>
                                          <p:spTgt spid="4">
                                            <p:graphicEl>
                                              <a:dgm id="{D0D799B5-1CD6-419A-82DD-543F93954A97}"/>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241274E0-E8B8-4994-ACC3-D4A63936EB1F}"/>
                                            </p:graphicEl>
                                          </p:spTgt>
                                        </p:tgtEl>
                                        <p:attrNameLst>
                                          <p:attrName>style.visibility</p:attrName>
                                        </p:attrNameLst>
                                      </p:cBhvr>
                                      <p:to>
                                        <p:strVal val="visible"/>
                                      </p:to>
                                    </p:set>
                                    <p:animEffect transition="in" filter="fade">
                                      <p:cBhvr>
                                        <p:cTn id="29" dur="2000"/>
                                        <p:tgtEl>
                                          <p:spTgt spid="4">
                                            <p:graphicEl>
                                              <a:dgm id="{241274E0-E8B8-4994-ACC3-D4A63936EB1F}"/>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D07F0D85-BCFE-47FF-8340-1743F69C680C}"/>
                                            </p:graphicEl>
                                          </p:spTgt>
                                        </p:tgtEl>
                                        <p:attrNameLst>
                                          <p:attrName>style.visibility</p:attrName>
                                        </p:attrNameLst>
                                      </p:cBhvr>
                                      <p:to>
                                        <p:strVal val="visible"/>
                                      </p:to>
                                    </p:set>
                                    <p:animEffect transition="in" filter="fade">
                                      <p:cBhvr>
                                        <p:cTn id="32" dur="2000"/>
                                        <p:tgtEl>
                                          <p:spTgt spid="4">
                                            <p:graphicEl>
                                              <a:dgm id="{D07F0D85-BCFE-47FF-8340-1743F69C680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3D2EE0C8-3584-45C2-B134-8546444346EE}"/>
                                            </p:graphicEl>
                                          </p:spTgt>
                                        </p:tgtEl>
                                        <p:attrNameLst>
                                          <p:attrName>style.visibility</p:attrName>
                                        </p:attrNameLst>
                                      </p:cBhvr>
                                      <p:to>
                                        <p:strVal val="visible"/>
                                      </p:to>
                                    </p:set>
                                    <p:animEffect transition="in" filter="fade">
                                      <p:cBhvr>
                                        <p:cTn id="37" dur="2000"/>
                                        <p:tgtEl>
                                          <p:spTgt spid="4">
                                            <p:graphicEl>
                                              <a:dgm id="{3D2EE0C8-3584-45C2-B134-8546444346EE}"/>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graphicEl>
                                              <a:dgm id="{A94CC47B-7317-4B6A-96AE-6ADD9CAB6A99}"/>
                                            </p:graphicEl>
                                          </p:spTgt>
                                        </p:tgtEl>
                                        <p:attrNameLst>
                                          <p:attrName>style.visibility</p:attrName>
                                        </p:attrNameLst>
                                      </p:cBhvr>
                                      <p:to>
                                        <p:strVal val="visible"/>
                                      </p:to>
                                    </p:set>
                                    <p:animEffect transition="in" filter="fade">
                                      <p:cBhvr>
                                        <p:cTn id="40" dur="2000"/>
                                        <p:tgtEl>
                                          <p:spTgt spid="4">
                                            <p:graphicEl>
                                              <a:dgm id="{A94CC47B-7317-4B6A-96AE-6ADD9CAB6A99}"/>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graphicEl>
                                              <a:dgm id="{4F3350EC-70C3-4768-809C-8DD12F0B939A}"/>
                                            </p:graphicEl>
                                          </p:spTgt>
                                        </p:tgtEl>
                                        <p:attrNameLst>
                                          <p:attrName>style.visibility</p:attrName>
                                        </p:attrNameLst>
                                      </p:cBhvr>
                                      <p:to>
                                        <p:strVal val="visible"/>
                                      </p:to>
                                    </p:set>
                                    <p:animEffect transition="in" filter="fade">
                                      <p:cBhvr>
                                        <p:cTn id="43" dur="2000"/>
                                        <p:tgtEl>
                                          <p:spTgt spid="4">
                                            <p:graphicEl>
                                              <a:dgm id="{4F3350EC-70C3-4768-809C-8DD12F0B939A}"/>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graphicEl>
                                              <a:dgm id="{BE701A04-EB4C-4279-A35E-88712205A5A1}"/>
                                            </p:graphicEl>
                                          </p:spTgt>
                                        </p:tgtEl>
                                        <p:attrNameLst>
                                          <p:attrName>style.visibility</p:attrName>
                                        </p:attrNameLst>
                                      </p:cBhvr>
                                      <p:to>
                                        <p:strVal val="visible"/>
                                      </p:to>
                                    </p:set>
                                    <p:animEffect transition="in" filter="fade">
                                      <p:cBhvr>
                                        <p:cTn id="48" dur="2000"/>
                                        <p:tgtEl>
                                          <p:spTgt spid="4">
                                            <p:graphicEl>
                                              <a:dgm id="{BE701A04-EB4C-4279-A35E-88712205A5A1}"/>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graphicEl>
                                              <a:dgm id="{6C0674D8-5D8E-4AE0-ABDB-E7679F71D554}"/>
                                            </p:graphicEl>
                                          </p:spTgt>
                                        </p:tgtEl>
                                        <p:attrNameLst>
                                          <p:attrName>style.visibility</p:attrName>
                                        </p:attrNameLst>
                                      </p:cBhvr>
                                      <p:to>
                                        <p:strVal val="visible"/>
                                      </p:to>
                                    </p:set>
                                    <p:animEffect transition="in" filter="fade">
                                      <p:cBhvr>
                                        <p:cTn id="51" dur="2000"/>
                                        <p:tgtEl>
                                          <p:spTgt spid="4">
                                            <p:graphicEl>
                                              <a:dgm id="{6C0674D8-5D8E-4AE0-ABDB-E7679F71D554}"/>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graphicEl>
                                              <a:dgm id="{94A938D3-698A-4254-AC44-59DFB71F7EAD}"/>
                                            </p:graphicEl>
                                          </p:spTgt>
                                        </p:tgtEl>
                                        <p:attrNameLst>
                                          <p:attrName>style.visibility</p:attrName>
                                        </p:attrNameLst>
                                      </p:cBhvr>
                                      <p:to>
                                        <p:strVal val="visible"/>
                                      </p:to>
                                    </p:set>
                                    <p:animEffect transition="in" filter="fade">
                                      <p:cBhvr>
                                        <p:cTn id="54" dur="2000"/>
                                        <p:tgtEl>
                                          <p:spTgt spid="4">
                                            <p:graphicEl>
                                              <a:dgm id="{94A938D3-698A-4254-AC44-59DFB71F7E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Graphic spid="4" grpId="0">
        <p:bldSub>
          <a:bldDgm bld="one"/>
        </p:bldSub>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447800"/>
            <a:ext cx="8382000" cy="3810000"/>
          </a:xfrm>
          <a:solidFill>
            <a:srgbClr val="92D050"/>
          </a:solidFill>
        </p:spPr>
        <p:txBody>
          <a:bodyPr>
            <a:normAutofit/>
          </a:bodyPr>
          <a:lstStyle/>
          <a:p>
            <a:pPr algn="just">
              <a:buNone/>
            </a:pPr>
            <a:r>
              <a:rPr lang="ar-SA" b="1" dirty="0" smtClean="0">
                <a:solidFill>
                  <a:srgbClr val="FF0000"/>
                </a:solidFill>
                <a:cs typeface="Simple Bold Jut Out" pitchFamily="2" charset="-78"/>
              </a:rPr>
              <a:t>المواد سهلة الاشتعال</a:t>
            </a:r>
            <a:r>
              <a:rPr lang="ar-SA" b="1" dirty="0" smtClean="0"/>
              <a:t>: هي التي يمكن أن تشتعل في الظروف الطبيعية وتحترق حتى مرحلة الاحتراق التام. وتنقسم هذه المواد </a:t>
            </a:r>
            <a:r>
              <a:rPr lang="ar-SA" b="1" dirty="0" err="1" smtClean="0"/>
              <a:t>الى</a:t>
            </a:r>
            <a:r>
              <a:rPr lang="ar-SA" b="1" dirty="0" smtClean="0"/>
              <a:t> مواد صلبة وسائلة وغازية. </a:t>
            </a:r>
          </a:p>
          <a:p>
            <a:pPr algn="just">
              <a:buNone/>
            </a:pPr>
            <a:r>
              <a:rPr lang="ar-SA" b="1" dirty="0" smtClean="0">
                <a:solidFill>
                  <a:srgbClr val="0066CC"/>
                </a:solidFill>
                <a:cs typeface="Simple Bold Jut Out" pitchFamily="2" charset="-78"/>
              </a:rPr>
              <a:t>المواد صعبة الاشتعال: </a:t>
            </a:r>
            <a:r>
              <a:rPr lang="ar-SA" b="1" dirty="0" smtClean="0"/>
              <a:t>هي التي يمكن </a:t>
            </a:r>
            <a:r>
              <a:rPr lang="ar-SA" b="1" dirty="0" err="1" smtClean="0"/>
              <a:t>ان</a:t>
            </a:r>
            <a:r>
              <a:rPr lang="ar-SA" b="1" dirty="0" smtClean="0"/>
              <a:t> تشتعل بوجود اللهب وتتوهج ولكنها تتوقف عن الاحتراق عند أبعاد مصادر اللهب عنها. </a:t>
            </a:r>
          </a:p>
          <a:p>
            <a:pPr algn="just">
              <a:buNone/>
            </a:pPr>
            <a:r>
              <a:rPr lang="ar-SA" b="1" dirty="0" smtClean="0">
                <a:cs typeface="Simple Bold Jut Out" pitchFamily="2" charset="-78"/>
              </a:rPr>
              <a:t>المواد الغير قابلة للاشتعال</a:t>
            </a:r>
            <a:r>
              <a:rPr lang="ar-SA" b="1" dirty="0" smtClean="0"/>
              <a:t>: وهي التي لا تشتعل في الظروف العادية وتحتاج </a:t>
            </a:r>
            <a:r>
              <a:rPr lang="ar-SA" b="1" dirty="0" err="1" smtClean="0"/>
              <a:t>الى</a:t>
            </a:r>
            <a:r>
              <a:rPr lang="ar-SA" b="1" dirty="0" smtClean="0"/>
              <a:t> ظروف خاصة حتى تشتعل.</a:t>
            </a:r>
          </a:p>
          <a:p>
            <a:pPr algn="just">
              <a:buNone/>
            </a:pPr>
            <a:endParaRPr lang="ar-SA" b="1" dirty="0" smtClean="0"/>
          </a:p>
          <a:p>
            <a:pPr algn="just">
              <a:buNone/>
            </a:pPr>
            <a:endParaRPr lang="ar-SA" b="1" dirty="0"/>
          </a:p>
        </p:txBody>
      </p:sp>
      <p:sp>
        <p:nvSpPr>
          <p:cNvPr id="4" name="Title 1"/>
          <p:cNvSpPr>
            <a:spLocks noGrp="1"/>
          </p:cNvSpPr>
          <p:nvPr>
            <p:ph type="title"/>
          </p:nvPr>
        </p:nvSpPr>
        <p:spPr>
          <a:xfrm>
            <a:off x="304800" y="274638"/>
            <a:ext cx="8382000" cy="1143000"/>
          </a:xfrm>
        </p:spPr>
        <p:style>
          <a:lnRef idx="1">
            <a:schemeClr val="dk1"/>
          </a:lnRef>
          <a:fillRef idx="2">
            <a:schemeClr val="dk1"/>
          </a:fillRef>
          <a:effectRef idx="1">
            <a:schemeClr val="dk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chemeClr val="tx1"/>
                  </a:solidFill>
                </a:ln>
                <a:solidFill>
                  <a:srgbClr val="FF0000"/>
                </a:solidFill>
                <a:effectLst>
                  <a:outerShdw blurRad="50800" dist="39000" dir="5460000" algn="tl">
                    <a:srgbClr val="000000">
                      <a:alpha val="38000"/>
                    </a:srgbClr>
                  </a:outerShdw>
                </a:effectLst>
                <a:cs typeface="Simple Bold Jut Out" pitchFamily="2" charset="-78"/>
              </a:rPr>
              <a:t>ثالثاً: المواد المشتعلة</a:t>
            </a:r>
            <a:endParaRPr lang="ar-SA" b="1" dirty="0">
              <a:ln w="11430">
                <a:solidFill>
                  <a:schemeClr val="tx1"/>
                </a:solidFill>
              </a:ln>
              <a:solidFill>
                <a:srgbClr val="FF0000"/>
              </a:solidFill>
              <a:effectLst>
                <a:outerShdw blurRad="50800" dist="39000" dir="5460000" algn="tl">
                  <a:srgbClr val="000000">
                    <a:alpha val="38000"/>
                  </a:srgbClr>
                </a:outerShdw>
              </a:effectLst>
              <a:cs typeface="Simple Bold Jut Out"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020762"/>
          </a:xfrm>
          <a:solidFill>
            <a:srgbClr val="FFC000"/>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imple Bold Jut Out" pitchFamily="2" charset="-78"/>
              </a:rPr>
              <a:t>رابعاً: تصنيف الحرائق</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imple Bold Jut Out" pitchFamily="2" charset="-78"/>
            </a:endParaRPr>
          </a:p>
        </p:txBody>
      </p:sp>
      <p:sp>
        <p:nvSpPr>
          <p:cNvPr id="3" name="Content Placeholder 2"/>
          <p:cNvSpPr>
            <a:spLocks noGrp="1"/>
          </p:cNvSpPr>
          <p:nvPr>
            <p:ph sz="quarter" idx="1"/>
          </p:nvPr>
        </p:nvSpPr>
        <p:spPr>
          <a:xfrm>
            <a:off x="3657600" y="1447800"/>
            <a:ext cx="5334000" cy="5257800"/>
          </a:xfrm>
        </p:spPr>
        <p:style>
          <a:lnRef idx="1">
            <a:schemeClr val="accent3"/>
          </a:lnRef>
          <a:fillRef idx="2">
            <a:schemeClr val="accent3"/>
          </a:fillRef>
          <a:effectRef idx="1">
            <a:schemeClr val="accent3"/>
          </a:effectRef>
          <a:fontRef idx="minor">
            <a:schemeClr val="dk1"/>
          </a:fontRef>
        </p:style>
        <p:txBody>
          <a:bodyPr>
            <a:normAutofit/>
          </a:bodyPr>
          <a:lstStyle/>
          <a:p>
            <a:pPr algn="just">
              <a:buNone/>
            </a:pPr>
            <a:r>
              <a:rPr lang="ar-SA" b="1" dirty="0" smtClean="0"/>
              <a:t>يمكن تصنيف الحرائق </a:t>
            </a:r>
            <a:r>
              <a:rPr lang="ar-SA" b="1" dirty="0" err="1" smtClean="0"/>
              <a:t>الى</a:t>
            </a:r>
            <a:r>
              <a:rPr lang="ar-SA" b="1" dirty="0" smtClean="0"/>
              <a:t> ثلاثة مجموعات:</a:t>
            </a:r>
          </a:p>
          <a:p>
            <a:pPr algn="just">
              <a:buNone/>
            </a:pPr>
            <a:r>
              <a:rPr lang="ar-SA" b="1" dirty="0" smtClean="0">
                <a:solidFill>
                  <a:srgbClr val="00FF00"/>
                </a:solidFill>
                <a:cs typeface="PT Bold Heading" pitchFamily="2" charset="-78"/>
              </a:rPr>
              <a:t>المجموعة (أ): </a:t>
            </a:r>
            <a:r>
              <a:rPr lang="ar-SA" b="1" dirty="0" smtClean="0"/>
              <a:t>هي الحرائق التي تحدث لمواد عادية قابلة للاحتراق، حيث يستخدم الماء أو غيره من المحاليل التي تحتوي على نسب كبيرة من الماء في إخمادها.</a:t>
            </a:r>
          </a:p>
          <a:p>
            <a:pPr algn="just">
              <a:buNone/>
            </a:pPr>
            <a:r>
              <a:rPr lang="ar-SA" b="1" dirty="0" smtClean="0">
                <a:solidFill>
                  <a:srgbClr val="FF0000"/>
                </a:solidFill>
                <a:cs typeface="PT Bold Heading" pitchFamily="2" charset="-78"/>
              </a:rPr>
              <a:t>المجموعة (ب): </a:t>
            </a:r>
            <a:r>
              <a:rPr lang="ar-SA" b="1" dirty="0" smtClean="0"/>
              <a:t>وتشمل حرائق السوائل (البترول والشحوم) حيث تستخدم المساحيق أو </a:t>
            </a:r>
            <a:r>
              <a:rPr lang="ar-SA" b="1" dirty="0" err="1" smtClean="0"/>
              <a:t>الرغاوي</a:t>
            </a:r>
            <a:r>
              <a:rPr lang="ar-SA" b="1" dirty="0" smtClean="0"/>
              <a:t> أو الماء في إخمادها.</a:t>
            </a:r>
          </a:p>
          <a:p>
            <a:pPr algn="just">
              <a:buNone/>
            </a:pPr>
            <a:r>
              <a:rPr lang="ar-SA" b="1" dirty="0" smtClean="0">
                <a:solidFill>
                  <a:srgbClr val="0033CC"/>
                </a:solidFill>
                <a:cs typeface="PT Bold Heading" pitchFamily="2" charset="-78"/>
              </a:rPr>
              <a:t>المجموعة (ج): </a:t>
            </a:r>
            <a:r>
              <a:rPr lang="ar-SA" b="1" dirty="0" smtClean="0"/>
              <a:t>حرائق المعدات الكهربائية، وتستخدم المواد الغير موصلة للتيار الكهربائي في إخمادها مثل (</a:t>
            </a:r>
            <a:r>
              <a:rPr lang="ar-SA" b="1" dirty="0" err="1" smtClean="0"/>
              <a:t>الهالون</a:t>
            </a:r>
            <a:r>
              <a:rPr lang="ar-SA" b="1" dirty="0" smtClean="0"/>
              <a:t>-المساحيق-غاز ثاني </a:t>
            </a:r>
            <a:r>
              <a:rPr lang="ar-SA" b="1" dirty="0" err="1" smtClean="0"/>
              <a:t>أوكسيد</a:t>
            </a:r>
            <a:r>
              <a:rPr lang="ar-SA" b="1" dirty="0" smtClean="0"/>
              <a:t> الكربون).  </a:t>
            </a:r>
            <a:endParaRPr lang="ar-SA" b="1" dirty="0"/>
          </a:p>
        </p:txBody>
      </p:sp>
      <p:pic>
        <p:nvPicPr>
          <p:cNvPr id="75779" name="Picture 3" descr="C:\Users\user\Pictures\real madrid\classifications.gif"/>
          <p:cNvPicPr>
            <a:picLocks noChangeAspect="1" noChangeArrowheads="1"/>
          </p:cNvPicPr>
          <p:nvPr/>
        </p:nvPicPr>
        <p:blipFill>
          <a:blip r:embed="rId2">
            <a:lum bright="-23000" contrast="61000"/>
          </a:blip>
          <a:srcRect/>
          <a:stretch>
            <a:fillRect/>
          </a:stretch>
        </p:blipFill>
        <p:spPr bwMode="auto">
          <a:xfrm>
            <a:off x="0" y="1371600"/>
            <a:ext cx="3505200" cy="5486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944562"/>
          </a:xfrm>
          <a:solidFill>
            <a:srgbClr val="FFFF00"/>
          </a:solidFill>
        </p:spPr>
        <p:txBody>
          <a:bodyPr/>
          <a:lstStyle/>
          <a:p>
            <a:pPr algn="ct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خامساً : أسباب حدوث الحريق في موقع العمل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6802" name="Picture 2" descr="C:\Users\user\Pictures\real madrid\101928_PPT_CITU_6040_ps.jpg"/>
          <p:cNvPicPr>
            <a:picLocks noChangeAspect="1" noChangeArrowheads="1"/>
          </p:cNvPicPr>
          <p:nvPr/>
        </p:nvPicPr>
        <p:blipFill>
          <a:blip r:embed="rId2">
            <a:lum bright="28000" contrast="-39000"/>
          </a:blip>
          <a:srcRect/>
          <a:stretch>
            <a:fillRect/>
          </a:stretch>
        </p:blipFill>
        <p:spPr bwMode="auto">
          <a:xfrm>
            <a:off x="609600" y="1320195"/>
            <a:ext cx="8153400" cy="5451779"/>
          </a:xfrm>
          <a:prstGeom prst="rect">
            <a:avLst/>
          </a:prstGeom>
          <a:noFill/>
          <a:effectLst>
            <a:outerShdw blurRad="863600" dist="50800" dir="5400000" algn="ctr" rotWithShape="0">
              <a:srgbClr val="000000">
                <a:alpha val="26000"/>
              </a:srgbClr>
            </a:outerShdw>
          </a:effectLst>
        </p:spPr>
      </p:pic>
      <p:sp>
        <p:nvSpPr>
          <p:cNvPr id="5" name="Content Placeholder 4"/>
          <p:cNvSpPr>
            <a:spLocks noGrp="1"/>
          </p:cNvSpPr>
          <p:nvPr>
            <p:ph sz="quarter" idx="1"/>
          </p:nvPr>
        </p:nvSpPr>
        <p:spPr/>
        <p:txBody>
          <a:bodyPr/>
          <a:lstStyle/>
          <a:p>
            <a:endParaRPr lang="ar-SA" dirty="0"/>
          </a:p>
        </p:txBody>
      </p:sp>
      <p:sp>
        <p:nvSpPr>
          <p:cNvPr id="6" name="Content Placeholder 2"/>
          <p:cNvSpPr txBox="1">
            <a:spLocks/>
          </p:cNvSpPr>
          <p:nvPr/>
        </p:nvSpPr>
        <p:spPr>
          <a:xfrm>
            <a:off x="304800" y="1752600"/>
            <a:ext cx="8382000" cy="4953000"/>
          </a:xfrm>
          <a:prstGeom prst="rect">
            <a:avLst/>
          </a:prstGeom>
        </p:spPr>
        <p:txBody>
          <a:bodyPr vert="horz">
            <a:normAutofit/>
          </a:bodyPr>
          <a:lstStyle/>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الجهل والإهمال واللامبالاة والتخريب.</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التخزين </a:t>
            </a:r>
            <a:r>
              <a:rPr kumimoji="0" lang="ar-SA" sz="2600" b="1" i="0" u="none" strike="noStrike" kern="1200" cap="none" spc="0" normalizeH="0" baseline="0" noProof="0" dirty="0" err="1" smtClean="0">
                <a:ln>
                  <a:noFill/>
                </a:ln>
                <a:solidFill>
                  <a:schemeClr val="tx1"/>
                </a:solidFill>
                <a:effectLst/>
                <a:uLnTx/>
                <a:uFillTx/>
                <a:latin typeface="+mn-lt"/>
                <a:ea typeface="+mn-ea"/>
                <a:cs typeface="+mn-cs"/>
              </a:rPr>
              <a:t>السيء</a:t>
            </a:r>
            <a:r>
              <a:rPr kumimoji="0" lang="ar-SA" sz="2600" b="1" i="0" u="none" strike="noStrike" kern="1200" cap="none" spc="0" normalizeH="0" baseline="0" noProof="0" dirty="0" smtClean="0">
                <a:ln>
                  <a:noFill/>
                </a:ln>
                <a:solidFill>
                  <a:schemeClr val="tx1"/>
                </a:solidFill>
                <a:effectLst/>
                <a:uLnTx/>
                <a:uFillTx/>
                <a:latin typeface="+mn-lt"/>
                <a:ea typeface="+mn-ea"/>
                <a:cs typeface="+mn-cs"/>
              </a:rPr>
              <a:t> والخطر للمواد القابلة للاشتعال أو الانفجار.</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تشبع مكان العمل بالأبخرة والغازات القابلة للاشتعال ورداءة التهوية.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حدوث شرر أو ارتفاع غير عادي في درجات الحرارة نتيجة الاحتكاك في المعدات الميكانيكية.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الأعطال الكهربائية.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تكون الشحنات </a:t>
            </a:r>
            <a:r>
              <a:rPr kumimoji="0" lang="ar-SA" sz="2600" b="1" i="0" u="none" strike="noStrike" kern="1200" cap="none" spc="0" normalizeH="0" baseline="0" noProof="0" dirty="0" err="1" smtClean="0">
                <a:ln>
                  <a:noFill/>
                </a:ln>
                <a:solidFill>
                  <a:schemeClr val="tx1"/>
                </a:solidFill>
                <a:effectLst/>
                <a:uLnTx/>
                <a:uFillTx/>
                <a:latin typeface="+mn-lt"/>
                <a:ea typeface="+mn-ea"/>
                <a:cs typeface="+mn-cs"/>
              </a:rPr>
              <a:t>الاستاتيكية</a:t>
            </a:r>
            <a:r>
              <a:rPr kumimoji="0" lang="ar-SA" sz="2600" b="1" i="0" u="none" strike="noStrike" kern="1200" cap="none" spc="0" normalizeH="0" baseline="0" noProof="0" dirty="0" smtClean="0">
                <a:ln>
                  <a:noFill/>
                </a:ln>
                <a:solidFill>
                  <a:schemeClr val="tx1"/>
                </a:solidFill>
                <a:effectLst/>
                <a:uLnTx/>
                <a:uFillTx/>
                <a:latin typeface="+mn-lt"/>
                <a:ea typeface="+mn-ea"/>
                <a:cs typeface="+mn-cs"/>
              </a:rPr>
              <a:t> وحدوث التفريغ.</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عدم الالتزام بتعليمات السلامة وقوانين وأنظمة العمل.</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العبث وإشعال النار بالقرب من الأماكن الخطرة أو بحسن النية أو رمي أعقاب السجائر.</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endParaRPr kumimoji="0" lang="ar-SA" sz="26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 calcmode="lin" valueType="num">
                                      <p:cBhvr additive="base">
                                        <p:cTn id="4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265238"/>
          </a:xfrm>
        </p:spPr>
        <p:style>
          <a:lnRef idx="1">
            <a:schemeClr val="accent3"/>
          </a:lnRef>
          <a:fillRef idx="2">
            <a:schemeClr val="accent3"/>
          </a:fillRef>
          <a:effectRef idx="1">
            <a:schemeClr val="accent3"/>
          </a:effectRef>
          <a:fontRef idx="minor">
            <a:schemeClr val="dk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70C0"/>
                </a:solidFill>
                <a:effectLst>
                  <a:outerShdw blurRad="50800" dist="39000" dir="5460000" algn="tl">
                    <a:srgbClr val="000000">
                      <a:alpha val="38000"/>
                    </a:srgbClr>
                  </a:outerShdw>
                </a:effectLst>
                <a:cs typeface="PT Bold Heading" pitchFamily="2" charset="-78"/>
              </a:rPr>
              <a:t>سادساً: أنواع أجهزة إطفاء الحريق وطرائق استخدامها</a:t>
            </a:r>
            <a:endParaRPr lang="ar-SA" b="1" dirty="0">
              <a:ln w="11430"/>
              <a:solidFill>
                <a:srgbClr val="0070C0"/>
              </a:solidFill>
              <a:effectLst>
                <a:outerShdw blurRad="50800" dist="39000" dir="5460000" algn="tl">
                  <a:srgbClr val="000000">
                    <a:alpha val="38000"/>
                  </a:srgbClr>
                </a:outerShdw>
              </a:effectLst>
              <a:cs typeface="PT Bold Heading" pitchFamily="2" charset="-78"/>
            </a:endParaRPr>
          </a:p>
        </p:txBody>
      </p:sp>
      <p:sp>
        <p:nvSpPr>
          <p:cNvPr id="3" name="Content Placeholder 2"/>
          <p:cNvSpPr>
            <a:spLocks noGrp="1"/>
          </p:cNvSpPr>
          <p:nvPr>
            <p:ph sz="quarter" idx="1"/>
          </p:nvPr>
        </p:nvSpPr>
        <p:spPr>
          <a:xfrm>
            <a:off x="3581400" y="1447800"/>
            <a:ext cx="5334000" cy="5029200"/>
          </a:xfrm>
        </p:spPr>
        <p:style>
          <a:lnRef idx="1">
            <a:schemeClr val="accent5"/>
          </a:lnRef>
          <a:fillRef idx="2">
            <a:schemeClr val="accent5"/>
          </a:fillRef>
          <a:effectRef idx="1">
            <a:schemeClr val="accent5"/>
          </a:effectRef>
          <a:fontRef idx="minor">
            <a:schemeClr val="dk1"/>
          </a:fontRef>
        </p:style>
        <p:txBody>
          <a:bodyPr/>
          <a:lstStyle/>
          <a:p>
            <a:pPr algn="just">
              <a:buNone/>
            </a:pPr>
            <a:r>
              <a:rPr lang="ar-SA" sz="4800" dirty="0" smtClean="0">
                <a:solidFill>
                  <a:srgbClr val="FF0000"/>
                </a:solidFill>
                <a:cs typeface="PT Bold Heading" pitchFamily="2" charset="-78"/>
              </a:rPr>
              <a:t>النوع الأول</a:t>
            </a:r>
            <a:r>
              <a:rPr lang="ar-SA" sz="4800" dirty="0" smtClean="0">
                <a:cs typeface="PT Bold Heading" pitchFamily="2" charset="-78"/>
              </a:rPr>
              <a:t>: </a:t>
            </a:r>
            <a:r>
              <a:rPr lang="ar-SA" dirty="0" smtClean="0"/>
              <a:t>طفايات الماء وتتميز باللون الأحمر.</a:t>
            </a:r>
          </a:p>
          <a:p>
            <a:pPr algn="just">
              <a:buNone/>
            </a:pPr>
            <a:r>
              <a:rPr lang="ar-SA" dirty="0" smtClean="0">
                <a:solidFill>
                  <a:srgbClr val="FF0000"/>
                </a:solidFill>
                <a:cs typeface="PT Bold Heading" pitchFamily="2" charset="-78"/>
              </a:rPr>
              <a:t>الاستعمال</a:t>
            </a:r>
            <a:r>
              <a:rPr lang="ar-SA" dirty="0" smtClean="0">
                <a:cs typeface="PT Bold Heading" pitchFamily="2" charset="-78"/>
              </a:rPr>
              <a:t>:</a:t>
            </a:r>
            <a:r>
              <a:rPr lang="ar-SA" dirty="0" smtClean="0"/>
              <a:t>تستعمل </a:t>
            </a:r>
            <a:r>
              <a:rPr lang="ar-SA" dirty="0" err="1" smtClean="0"/>
              <a:t>لأطفاء</a:t>
            </a:r>
            <a:r>
              <a:rPr lang="ar-SA" dirty="0" smtClean="0"/>
              <a:t> حرائق الورق والخشب والأقمشة وما شابهها.</a:t>
            </a:r>
          </a:p>
          <a:p>
            <a:pPr algn="just">
              <a:buNone/>
            </a:pPr>
            <a:r>
              <a:rPr lang="ar-SA" dirty="0" smtClean="0">
                <a:solidFill>
                  <a:srgbClr val="FF0000"/>
                </a:solidFill>
                <a:cs typeface="PT Bold Heading" pitchFamily="2" charset="-78"/>
              </a:rPr>
              <a:t>محتوياتها: </a:t>
            </a:r>
            <a:r>
              <a:rPr lang="ar-SA" dirty="0" smtClean="0"/>
              <a:t>محلول </a:t>
            </a:r>
            <a:r>
              <a:rPr lang="ar-SA" dirty="0" err="1" smtClean="0"/>
              <a:t>بيكربونات</a:t>
            </a:r>
            <a:r>
              <a:rPr lang="ar-SA" dirty="0" smtClean="0"/>
              <a:t> </a:t>
            </a:r>
            <a:r>
              <a:rPr lang="ar-SA" dirty="0" err="1" smtClean="0"/>
              <a:t>الصديوم</a:t>
            </a:r>
            <a:r>
              <a:rPr lang="ar-SA" dirty="0" smtClean="0"/>
              <a:t> في الأسطوانة الخارجية وحامض الكبريتيك في الزجاجة الداخلية.</a:t>
            </a:r>
          </a:p>
          <a:p>
            <a:pPr algn="just">
              <a:buNone/>
            </a:pPr>
            <a:r>
              <a:rPr lang="ar-SA" dirty="0" smtClean="0">
                <a:solidFill>
                  <a:srgbClr val="FF0000"/>
                </a:solidFill>
                <a:cs typeface="PT Bold Heading" pitchFamily="2" charset="-78"/>
              </a:rPr>
              <a:t>طريقة الاستعمال</a:t>
            </a:r>
            <a:r>
              <a:rPr lang="ar-SA" dirty="0" smtClean="0"/>
              <a:t>: تقلب الطفاية فينسكب الحامض ويختلط مع الماء ويتكون غاز ثاني </a:t>
            </a:r>
            <a:r>
              <a:rPr lang="ar-SA" dirty="0" err="1" smtClean="0"/>
              <a:t>أوكسيد</a:t>
            </a:r>
            <a:r>
              <a:rPr lang="ar-SA" dirty="0" smtClean="0"/>
              <a:t> الكربون الذي يسبب ضغط الماء فيخرج بضغط شديد مسافة 4 أمتار من الخرطوم.</a:t>
            </a:r>
          </a:p>
          <a:p>
            <a:pPr algn="just">
              <a:buNone/>
            </a:pPr>
            <a:endParaRPr lang="ar-SA" dirty="0"/>
          </a:p>
        </p:txBody>
      </p:sp>
      <p:pic>
        <p:nvPicPr>
          <p:cNvPr id="74754" name="Picture 2" descr="C:\Users\user\Pictures\Clip_101.jpg"/>
          <p:cNvPicPr>
            <a:picLocks noChangeAspect="1" noChangeArrowheads="1"/>
          </p:cNvPicPr>
          <p:nvPr/>
        </p:nvPicPr>
        <p:blipFill>
          <a:blip r:embed="rId2"/>
          <a:srcRect/>
          <a:stretch>
            <a:fillRect/>
          </a:stretch>
        </p:blipFill>
        <p:spPr bwMode="auto">
          <a:xfrm>
            <a:off x="304800" y="1447800"/>
            <a:ext cx="3295650" cy="4724400"/>
          </a:xfrm>
          <a:prstGeom prst="rect">
            <a:avLst/>
          </a:prstGeom>
          <a:ln>
            <a:noFill/>
          </a:ln>
          <a:effectLst>
            <a:outerShdw blurRad="292100" dist="139700" dir="2700000" algn="tl" rotWithShape="0">
              <a:srgbClr val="333333">
                <a:alpha val="65000"/>
              </a:srgbClr>
            </a:outerShdw>
          </a:effectLst>
        </p:spPr>
      </p:pic>
      <p:pic>
        <p:nvPicPr>
          <p:cNvPr id="74755" name="Picture 3" descr="C:\Users\user\Pictures\real madrid\101928_PPT_CITU_6040_ps.jpg"/>
          <p:cNvPicPr>
            <a:picLocks noChangeAspect="1" noChangeArrowheads="1"/>
          </p:cNvPicPr>
          <p:nvPr/>
        </p:nvPicPr>
        <p:blipFill>
          <a:blip r:embed="rId3"/>
          <a:srcRect/>
          <a:stretch>
            <a:fillRect/>
          </a:stretch>
        </p:blipFill>
        <p:spPr bwMode="auto">
          <a:xfrm>
            <a:off x="152400" y="4419600"/>
            <a:ext cx="3304865"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nodeType="clickEffect">
                                  <p:stCondLst>
                                    <p:cond delay="0"/>
                                  </p:stCondLst>
                                  <p:childTnLst>
                                    <p:set>
                                      <p:cBhvr>
                                        <p:cTn id="42" dur="1" fill="hold">
                                          <p:stCondLst>
                                            <p:cond delay="0"/>
                                          </p:stCondLst>
                                        </p:cTn>
                                        <p:tgtEl>
                                          <p:spTgt spid="74754"/>
                                        </p:tgtEl>
                                        <p:attrNameLst>
                                          <p:attrName>style.visibility</p:attrName>
                                        </p:attrNameLst>
                                      </p:cBhvr>
                                      <p:to>
                                        <p:strVal val="visible"/>
                                      </p:to>
                                    </p:set>
                                    <p:animEffect transition="in" filter="wheel(4)">
                                      <p:cBhvr>
                                        <p:cTn id="43" dur="2000"/>
                                        <p:tgtEl>
                                          <p:spTgt spid="74754"/>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74755"/>
                                        </p:tgtEl>
                                        <p:attrNameLst>
                                          <p:attrName>style.visibility</p:attrName>
                                        </p:attrNameLst>
                                      </p:cBhvr>
                                      <p:to>
                                        <p:strVal val="visible"/>
                                      </p:to>
                                    </p:set>
                                    <p:animEffect transition="in" filter="slide(fromBottom)">
                                      <p:cBhvr>
                                        <p:cTn id="48"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86200" y="304800"/>
            <a:ext cx="4800600" cy="6172200"/>
          </a:xfr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ormAutofit fontScale="92500" lnSpcReduction="20000"/>
          </a:bodyPr>
          <a:lstStyle/>
          <a:p>
            <a:pPr algn="just">
              <a:buNone/>
            </a:pPr>
            <a:r>
              <a:rPr lang="ar-SA" sz="5200" dirty="0" smtClean="0">
                <a:solidFill>
                  <a:schemeClr val="bg1"/>
                </a:solidFill>
                <a:cs typeface="PT Bold Heading" pitchFamily="2" charset="-78"/>
              </a:rPr>
              <a:t>النوع الثاني</a:t>
            </a:r>
            <a:r>
              <a:rPr lang="ar-SA" sz="5200" dirty="0" smtClean="0"/>
              <a:t>: </a:t>
            </a:r>
            <a:r>
              <a:rPr lang="ar-SA" sz="3200" dirty="0" smtClean="0"/>
              <a:t>طفايات الرغوة وتتميز باللون الأبيض.</a:t>
            </a:r>
          </a:p>
          <a:p>
            <a:pPr algn="just">
              <a:buNone/>
            </a:pPr>
            <a:r>
              <a:rPr lang="ar-SA" sz="3200" dirty="0" smtClean="0">
                <a:cs typeface="PT Bold Heading" pitchFamily="2" charset="-78"/>
              </a:rPr>
              <a:t>الاستعمال</a:t>
            </a:r>
            <a:r>
              <a:rPr lang="ar-SA" sz="3200" dirty="0" smtClean="0"/>
              <a:t>: تستعمل لإطفاء حرائق المواد البترولية والخشب والورق والقماش.</a:t>
            </a:r>
          </a:p>
          <a:p>
            <a:pPr algn="just">
              <a:buNone/>
            </a:pPr>
            <a:r>
              <a:rPr lang="ar-SA" sz="3200" dirty="0" smtClean="0">
                <a:cs typeface="PT Bold Heading" pitchFamily="2" charset="-78"/>
              </a:rPr>
              <a:t>محتوياتها: </a:t>
            </a:r>
            <a:r>
              <a:rPr lang="ar-SA" sz="3200" dirty="0" smtClean="0"/>
              <a:t>تحتوي على محلول </a:t>
            </a:r>
            <a:r>
              <a:rPr lang="ar-SA" sz="3200" dirty="0" err="1" smtClean="0"/>
              <a:t>بيكربونات</a:t>
            </a:r>
            <a:r>
              <a:rPr lang="ar-SA" sz="3200" dirty="0" smtClean="0"/>
              <a:t> الصوديوم ومسحوق العرقسوس في الأسطوانة الخارجية وكذلك على محلول كبريتات الألمنيوم في الاسطوانة الداخلية.</a:t>
            </a:r>
          </a:p>
          <a:p>
            <a:pPr algn="just">
              <a:buNone/>
            </a:pPr>
            <a:r>
              <a:rPr lang="ar-SA" sz="3200" dirty="0" smtClean="0">
                <a:cs typeface="PT Bold Heading" pitchFamily="2" charset="-78"/>
              </a:rPr>
              <a:t>طريقة الاستعمال: </a:t>
            </a:r>
            <a:r>
              <a:rPr lang="ar-SA" sz="3200" dirty="0" smtClean="0"/>
              <a:t>يرفع الصمام للأعلى وتقلب الطفاية فيختلط السائل الموجود بالاسطوانتين فيتكون غاز ثاني </a:t>
            </a:r>
            <a:r>
              <a:rPr lang="ar-SA" sz="3200" dirty="0" err="1" smtClean="0"/>
              <a:t>أوكسيد</a:t>
            </a:r>
            <a:r>
              <a:rPr lang="ar-SA" sz="3200" dirty="0" smtClean="0"/>
              <a:t> الكربون فتخرج المادة الرغوية بضغط كبير.</a:t>
            </a:r>
            <a:endParaRPr lang="ar-SA" sz="3200" dirty="0"/>
          </a:p>
        </p:txBody>
      </p:sp>
      <p:pic>
        <p:nvPicPr>
          <p:cNvPr id="75778" name="Picture 2" descr="C:\Users\user\Pictures\Clip_102.jpg"/>
          <p:cNvPicPr>
            <a:picLocks noChangeAspect="1" noChangeArrowheads="1"/>
          </p:cNvPicPr>
          <p:nvPr/>
        </p:nvPicPr>
        <p:blipFill>
          <a:blip r:embed="rId2">
            <a:lum bright="-5000" contrast="-13000"/>
          </a:blip>
          <a:srcRect/>
          <a:stretch>
            <a:fillRect/>
          </a:stretch>
        </p:blipFill>
        <p:spPr bwMode="auto">
          <a:xfrm>
            <a:off x="228600" y="228600"/>
            <a:ext cx="3343275" cy="6172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81000"/>
            <a:ext cx="8153400" cy="1143000"/>
          </a:xfrm>
        </p:spPr>
        <p:style>
          <a:lnRef idx="1">
            <a:schemeClr val="accent2"/>
          </a:lnRef>
          <a:fillRef idx="3">
            <a:schemeClr val="accent2"/>
          </a:fillRef>
          <a:effectRef idx="2">
            <a:schemeClr val="accent2"/>
          </a:effectRef>
          <a:fontRef idx="minor">
            <a:schemeClr val="lt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92D050"/>
                </a:solidFill>
                <a:effectLst>
                  <a:outerShdw blurRad="50800" dist="39000" dir="5460000" algn="tl">
                    <a:srgbClr val="000000">
                      <a:alpha val="38000"/>
                    </a:srgbClr>
                  </a:outerShdw>
                </a:effectLst>
                <a:cs typeface="PT Bold Heading" pitchFamily="2" charset="-78"/>
              </a:rPr>
              <a:t>أساسيات </a:t>
            </a:r>
            <a:r>
              <a:rPr lang="ar-SA" b="1" dirty="0" err="1" smtClean="0">
                <a:ln w="11430"/>
                <a:solidFill>
                  <a:srgbClr val="92D050"/>
                </a:solidFill>
                <a:effectLst>
                  <a:outerShdw blurRad="50800" dist="39000" dir="5460000" algn="tl">
                    <a:srgbClr val="000000">
                      <a:alpha val="38000"/>
                    </a:srgbClr>
                  </a:outerShdw>
                </a:effectLst>
                <a:cs typeface="PT Bold Heading" pitchFamily="2" charset="-78"/>
              </a:rPr>
              <a:t>الأدارة</a:t>
            </a:r>
            <a:r>
              <a:rPr lang="ar-SA" b="1" dirty="0" smtClean="0">
                <a:ln w="11430"/>
                <a:solidFill>
                  <a:srgbClr val="92D050"/>
                </a:solidFill>
                <a:effectLst>
                  <a:outerShdw blurRad="50800" dist="39000" dir="5460000" algn="tl">
                    <a:srgbClr val="000000">
                      <a:alpha val="38000"/>
                    </a:srgbClr>
                  </a:outerShdw>
                </a:effectLst>
                <a:cs typeface="PT Bold Heading" pitchFamily="2" charset="-78"/>
              </a:rPr>
              <a:t> للتحكم في الحوادث</a:t>
            </a:r>
            <a:endParaRPr lang="ar-SA" b="1" dirty="0">
              <a:ln w="11430"/>
              <a:solidFill>
                <a:srgbClr val="92D05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609600" y="1600200"/>
            <a:ext cx="8153400" cy="4800600"/>
          </a:xfrm>
          <a:solidFill>
            <a:srgbClr val="92D050"/>
          </a:solidFill>
        </p:spPr>
        <p:txBody>
          <a:bodyPr>
            <a:noAutofit/>
          </a:bodyPr>
          <a:lstStyle/>
          <a:p>
            <a:pPr algn="just"/>
            <a:r>
              <a:rPr lang="ar-SA" sz="3200" b="1" dirty="0" smtClean="0">
                <a:cs typeface="PT Bold Heading" pitchFamily="2" charset="-78"/>
              </a:rPr>
              <a:t>المبدأ الرابع</a:t>
            </a:r>
            <a:r>
              <a:rPr lang="ar-SA" sz="3200" b="1" dirty="0" smtClean="0"/>
              <a:t>: تنظيم الهيكل الإداري للسلامة لتحديد وظائف ومسؤوليات السلامة .</a:t>
            </a:r>
          </a:p>
          <a:p>
            <a:pPr algn="just"/>
            <a:r>
              <a:rPr lang="ar-SA" sz="3200" b="1" dirty="0" err="1" smtClean="0"/>
              <a:t>ان</a:t>
            </a:r>
            <a:r>
              <a:rPr lang="ar-SA" sz="3200" b="1" dirty="0" smtClean="0"/>
              <a:t> تحديد المسؤولية والصلاحية مهم للتقويم وتنفيذ المشروعات الخاصة.</a:t>
            </a:r>
          </a:p>
          <a:p>
            <a:pPr algn="just"/>
            <a:r>
              <a:rPr lang="ar-SA" sz="3200" b="1" dirty="0" smtClean="0">
                <a:cs typeface="PT Bold Heading" pitchFamily="2" charset="-78"/>
              </a:rPr>
              <a:t>المبدأ الخامس: </a:t>
            </a:r>
            <a:r>
              <a:rPr lang="ar-SA" sz="3200" b="1" dirty="0" smtClean="0"/>
              <a:t>تحديد وتعريف الأخطاء العملية التي أدت </a:t>
            </a:r>
            <a:r>
              <a:rPr lang="ar-SA" sz="3200" b="1" dirty="0" err="1" smtClean="0"/>
              <a:t>الى</a:t>
            </a:r>
            <a:r>
              <a:rPr lang="ar-SA" sz="3200" b="1" dirty="0" smtClean="0"/>
              <a:t> حدوث الحادثة، ويمكن تطبيقها بطريقتين:</a:t>
            </a:r>
          </a:p>
          <a:p>
            <a:pPr marL="514350" indent="-514350" algn="just">
              <a:buFont typeface="+mj-lt"/>
              <a:buAutoNum type="arabicParenR"/>
            </a:pPr>
            <a:r>
              <a:rPr lang="ar-SA" sz="3200" b="1" dirty="0" smtClean="0"/>
              <a:t>معرفة مسببات وقوع الحادثة</a:t>
            </a:r>
          </a:p>
          <a:p>
            <a:pPr marL="514350" indent="-514350" algn="just">
              <a:buFont typeface="+mj-lt"/>
              <a:buAutoNum type="arabicParenR"/>
            </a:pPr>
            <a:r>
              <a:rPr lang="ar-SA" sz="3200" b="1" dirty="0" smtClean="0"/>
              <a:t>معرفة الأسباب المتعددة للتحكم والمتابعة ومقدار فاعليتها.</a:t>
            </a:r>
            <a:endParaRPr lang="ar-SA" sz="3200" b="1"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733800" y="304800"/>
            <a:ext cx="4953000" cy="6172200"/>
          </a:xfrm>
        </p:spPr>
        <p:style>
          <a:lnRef idx="1">
            <a:schemeClr val="accent2"/>
          </a:lnRef>
          <a:fillRef idx="2">
            <a:schemeClr val="accent2"/>
          </a:fillRef>
          <a:effectRef idx="1">
            <a:schemeClr val="accent2"/>
          </a:effectRef>
          <a:fontRef idx="minor">
            <a:schemeClr val="dk1"/>
          </a:fontRef>
        </p:style>
        <p:txBody>
          <a:bodyPr/>
          <a:lstStyle/>
          <a:p>
            <a:pPr algn="just">
              <a:buNone/>
            </a:pPr>
            <a:r>
              <a:rPr lang="ar-SA" sz="4800" dirty="0" smtClean="0">
                <a:cs typeface="PT Bold Heading" pitchFamily="2" charset="-78"/>
              </a:rPr>
              <a:t>النوع</a:t>
            </a:r>
            <a:r>
              <a:rPr lang="ar-SA" sz="4800" dirty="0" smtClean="0">
                <a:solidFill>
                  <a:srgbClr val="FF0000"/>
                </a:solidFill>
                <a:cs typeface="PT Bold Heading" pitchFamily="2" charset="-78"/>
              </a:rPr>
              <a:t> الثالث</a:t>
            </a:r>
            <a:r>
              <a:rPr lang="ar-SA" sz="4800" dirty="0" smtClean="0">
                <a:solidFill>
                  <a:srgbClr val="00B050"/>
                </a:solidFill>
                <a:cs typeface="PT Bold Heading" pitchFamily="2" charset="-78"/>
              </a:rPr>
              <a:t>: </a:t>
            </a:r>
            <a:r>
              <a:rPr lang="ar-SA" dirty="0" smtClean="0"/>
              <a:t>طفايات ثاني </a:t>
            </a:r>
            <a:r>
              <a:rPr lang="ar-SA" dirty="0" err="1" smtClean="0"/>
              <a:t>أوكسيد</a:t>
            </a:r>
            <a:r>
              <a:rPr lang="ar-SA" dirty="0" smtClean="0"/>
              <a:t> الكربون وتتميز باللون الأحمر والأسود.</a:t>
            </a:r>
          </a:p>
          <a:p>
            <a:pPr algn="just">
              <a:buNone/>
            </a:pPr>
            <a:r>
              <a:rPr lang="ar-SA" dirty="0" smtClean="0">
                <a:solidFill>
                  <a:srgbClr val="FF0000"/>
                </a:solidFill>
                <a:cs typeface="PT Bold Heading" pitchFamily="2" charset="-78"/>
              </a:rPr>
              <a:t>الاستع</a:t>
            </a:r>
            <a:r>
              <a:rPr lang="ar-SA" dirty="0" smtClean="0">
                <a:cs typeface="PT Bold Heading" pitchFamily="2" charset="-78"/>
              </a:rPr>
              <a:t>مال: </a:t>
            </a:r>
            <a:r>
              <a:rPr lang="ar-SA" dirty="0" smtClean="0"/>
              <a:t>تستعمل لإطفاء حرائق الكهرباء ويمكن استعمالها في جميع الحرائق.</a:t>
            </a:r>
          </a:p>
          <a:p>
            <a:pPr algn="just">
              <a:buNone/>
            </a:pPr>
            <a:r>
              <a:rPr lang="ar-SA" dirty="0" smtClean="0">
                <a:cs typeface="PT Bold Heading" pitchFamily="2" charset="-78"/>
              </a:rPr>
              <a:t>محتو</a:t>
            </a:r>
            <a:r>
              <a:rPr lang="ar-SA" dirty="0" smtClean="0">
                <a:solidFill>
                  <a:srgbClr val="FF0000"/>
                </a:solidFill>
                <a:cs typeface="PT Bold Heading" pitchFamily="2" charset="-78"/>
              </a:rPr>
              <a:t>ياتها</a:t>
            </a:r>
            <a:r>
              <a:rPr lang="ar-SA" dirty="0" smtClean="0">
                <a:cs typeface="PT Bold Heading" pitchFamily="2" charset="-78"/>
              </a:rPr>
              <a:t>: </a:t>
            </a:r>
            <a:r>
              <a:rPr lang="ar-SA" dirty="0" smtClean="0"/>
              <a:t>تحتوي على غاز ثاني </a:t>
            </a:r>
            <a:r>
              <a:rPr lang="ar-SA" dirty="0" err="1" smtClean="0"/>
              <a:t>أوكسيد</a:t>
            </a:r>
            <a:r>
              <a:rPr lang="ar-SA" dirty="0" smtClean="0"/>
              <a:t> الكربون تحت ضغط حوالي </a:t>
            </a:r>
            <a:r>
              <a:rPr lang="en-US" dirty="0" smtClean="0"/>
              <a:t>850 lb/in</a:t>
            </a:r>
            <a:r>
              <a:rPr lang="en-US" baseline="30000" dirty="0" smtClean="0"/>
              <a:t>2</a:t>
            </a:r>
            <a:r>
              <a:rPr lang="ar-SA" dirty="0" smtClean="0"/>
              <a:t> .</a:t>
            </a:r>
          </a:p>
          <a:p>
            <a:pPr algn="just">
              <a:buNone/>
            </a:pPr>
            <a:r>
              <a:rPr lang="ar-SA" dirty="0" smtClean="0">
                <a:solidFill>
                  <a:srgbClr val="FF0000"/>
                </a:solidFill>
                <a:cs typeface="PT Bold Heading" pitchFamily="2" charset="-78"/>
              </a:rPr>
              <a:t>ط</a:t>
            </a:r>
            <a:r>
              <a:rPr lang="ar-SA" dirty="0" smtClean="0">
                <a:cs typeface="PT Bold Heading" pitchFamily="2" charset="-78"/>
              </a:rPr>
              <a:t>ريقة </a:t>
            </a:r>
            <a:r>
              <a:rPr lang="ar-SA" dirty="0" smtClean="0">
                <a:solidFill>
                  <a:srgbClr val="FF0000"/>
                </a:solidFill>
                <a:cs typeface="PT Bold Heading" pitchFamily="2" charset="-78"/>
              </a:rPr>
              <a:t>الاست</a:t>
            </a:r>
            <a:r>
              <a:rPr lang="ar-SA" dirty="0" smtClean="0">
                <a:cs typeface="PT Bold Heading" pitchFamily="2" charset="-78"/>
              </a:rPr>
              <a:t>عمال: </a:t>
            </a:r>
            <a:r>
              <a:rPr lang="ar-SA" dirty="0" smtClean="0"/>
              <a:t>يضغط الصمام فيخرج ثاني </a:t>
            </a:r>
            <a:r>
              <a:rPr lang="ar-SA" dirty="0" err="1" smtClean="0"/>
              <a:t>أوكسيد</a:t>
            </a:r>
            <a:r>
              <a:rPr lang="ar-SA" dirty="0" smtClean="0"/>
              <a:t> الكربون على شكل هواء بارد جداً بضغط كبير.</a:t>
            </a:r>
            <a:endParaRPr lang="ar-SA" dirty="0"/>
          </a:p>
        </p:txBody>
      </p:sp>
      <p:pic>
        <p:nvPicPr>
          <p:cNvPr id="76802" name="Picture 2" descr="C:\Users\user\Pictures\Clip_103.jpg"/>
          <p:cNvPicPr>
            <a:picLocks noChangeAspect="1" noChangeArrowheads="1"/>
          </p:cNvPicPr>
          <p:nvPr/>
        </p:nvPicPr>
        <p:blipFill>
          <a:blip r:embed="rId2"/>
          <a:srcRect/>
          <a:stretch>
            <a:fillRect/>
          </a:stretch>
        </p:blipFill>
        <p:spPr bwMode="auto">
          <a:xfrm>
            <a:off x="304800" y="381000"/>
            <a:ext cx="3124200" cy="60692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352800" y="457200"/>
            <a:ext cx="5334000" cy="5562600"/>
          </a:xfrm>
        </p:spPr>
        <p:style>
          <a:lnRef idx="1">
            <a:schemeClr val="accent4"/>
          </a:lnRef>
          <a:fillRef idx="2">
            <a:schemeClr val="accent4"/>
          </a:fillRef>
          <a:effectRef idx="1">
            <a:schemeClr val="accent4"/>
          </a:effectRef>
          <a:fontRef idx="minor">
            <a:schemeClr val="dk1"/>
          </a:fontRef>
        </p:style>
        <p:txBody>
          <a:bodyPr/>
          <a:lstStyle/>
          <a:p>
            <a:pPr algn="just">
              <a:buNone/>
            </a:pPr>
            <a:r>
              <a:rPr lang="ar-SA" sz="4800" b="1" dirty="0" smtClean="0">
                <a:solidFill>
                  <a:srgbClr val="0070C0"/>
                </a:solidFill>
                <a:cs typeface="PT Bold Heading" pitchFamily="2" charset="-78"/>
              </a:rPr>
              <a:t>النوع </a:t>
            </a:r>
            <a:r>
              <a:rPr lang="ar-SA" sz="4800" b="1" dirty="0" smtClean="0">
                <a:solidFill>
                  <a:srgbClr val="00B050"/>
                </a:solidFill>
                <a:cs typeface="PT Bold Heading" pitchFamily="2" charset="-78"/>
              </a:rPr>
              <a:t>الرابع</a:t>
            </a:r>
            <a:r>
              <a:rPr lang="ar-SA" sz="4800" b="1" dirty="0" smtClean="0"/>
              <a:t>: </a:t>
            </a:r>
            <a:r>
              <a:rPr lang="ar-SA" b="1" dirty="0" smtClean="0"/>
              <a:t>طفايات المساحيق الكيميائية وتتميز باللون الأزرق والأخضر.</a:t>
            </a:r>
          </a:p>
          <a:p>
            <a:pPr algn="just">
              <a:buNone/>
            </a:pPr>
            <a:r>
              <a:rPr lang="ar-SA" b="1" dirty="0" smtClean="0">
                <a:solidFill>
                  <a:srgbClr val="0070C0"/>
                </a:solidFill>
                <a:cs typeface="PT Bold Heading" pitchFamily="2" charset="-78"/>
              </a:rPr>
              <a:t>الاست</a:t>
            </a:r>
            <a:r>
              <a:rPr lang="ar-SA" b="1" dirty="0" smtClean="0">
                <a:solidFill>
                  <a:srgbClr val="00B050"/>
                </a:solidFill>
                <a:cs typeface="PT Bold Heading" pitchFamily="2" charset="-78"/>
              </a:rPr>
              <a:t>عمال</a:t>
            </a:r>
            <a:r>
              <a:rPr lang="ar-SA" b="1" dirty="0" smtClean="0"/>
              <a:t>: تستعمل لإطفاء جميع أنواع الحرائق.</a:t>
            </a:r>
          </a:p>
          <a:p>
            <a:pPr algn="just">
              <a:buNone/>
            </a:pPr>
            <a:r>
              <a:rPr lang="ar-SA" b="1" dirty="0" smtClean="0">
                <a:solidFill>
                  <a:srgbClr val="0070C0"/>
                </a:solidFill>
                <a:cs typeface="PT Bold Heading" pitchFamily="2" charset="-78"/>
              </a:rPr>
              <a:t>محتوي</a:t>
            </a:r>
            <a:r>
              <a:rPr lang="ar-SA" b="1" dirty="0" smtClean="0">
                <a:solidFill>
                  <a:srgbClr val="00B050"/>
                </a:solidFill>
                <a:cs typeface="PT Bold Heading" pitchFamily="2" charset="-78"/>
              </a:rPr>
              <a:t>اتها</a:t>
            </a:r>
            <a:r>
              <a:rPr lang="ar-SA" b="1" dirty="0" smtClean="0">
                <a:solidFill>
                  <a:srgbClr val="0070C0"/>
                </a:solidFill>
                <a:cs typeface="PT Bold Heading" pitchFamily="2" charset="-78"/>
              </a:rPr>
              <a:t>: </a:t>
            </a:r>
            <a:r>
              <a:rPr lang="ar-SA" b="1" dirty="0" err="1" smtClean="0"/>
              <a:t>بيكربونات</a:t>
            </a:r>
            <a:r>
              <a:rPr lang="ar-SA" b="1" dirty="0" smtClean="0"/>
              <a:t> </a:t>
            </a:r>
            <a:r>
              <a:rPr lang="ar-SA" b="1" dirty="0" err="1" smtClean="0"/>
              <a:t>الصديوم</a:t>
            </a:r>
            <a:r>
              <a:rPr lang="ar-SA" b="1" dirty="0" smtClean="0"/>
              <a:t> وغاز ثاني </a:t>
            </a:r>
            <a:r>
              <a:rPr lang="ar-SA" b="1" dirty="0" err="1" smtClean="0"/>
              <a:t>أوكسيد</a:t>
            </a:r>
            <a:r>
              <a:rPr lang="ar-SA" b="1" dirty="0" smtClean="0"/>
              <a:t> الكربون ومواد كيماوية جافة.</a:t>
            </a:r>
          </a:p>
          <a:p>
            <a:pPr algn="just">
              <a:buNone/>
            </a:pPr>
            <a:r>
              <a:rPr lang="ar-SA" b="1" dirty="0" smtClean="0">
                <a:solidFill>
                  <a:srgbClr val="0070C0"/>
                </a:solidFill>
                <a:cs typeface="PT Bold Heading" pitchFamily="2" charset="-78"/>
              </a:rPr>
              <a:t>طريقة </a:t>
            </a:r>
            <a:r>
              <a:rPr lang="ar-SA" b="1" dirty="0" smtClean="0">
                <a:solidFill>
                  <a:srgbClr val="00B050"/>
                </a:solidFill>
                <a:cs typeface="PT Bold Heading" pitchFamily="2" charset="-78"/>
              </a:rPr>
              <a:t>الاستخدام</a:t>
            </a:r>
            <a:r>
              <a:rPr lang="ar-SA" b="1" dirty="0" smtClean="0">
                <a:solidFill>
                  <a:srgbClr val="0070C0"/>
                </a:solidFill>
                <a:cs typeface="PT Bold Heading" pitchFamily="2" charset="-78"/>
              </a:rPr>
              <a:t>: </a:t>
            </a:r>
            <a:r>
              <a:rPr lang="ar-SA" b="1" dirty="0" smtClean="0"/>
              <a:t>يفتح الصمام فيضغط ثاني </a:t>
            </a:r>
            <a:r>
              <a:rPr lang="ar-SA" b="1" dirty="0" err="1" smtClean="0"/>
              <a:t>أوكسيد</a:t>
            </a:r>
            <a:r>
              <a:rPr lang="ar-SA" b="1" dirty="0" smtClean="0"/>
              <a:t> الكربون ضغطاً كبيراً على المسحوق الكيماوي فتخرج بقوة.</a:t>
            </a:r>
          </a:p>
          <a:p>
            <a:pPr algn="just">
              <a:buNone/>
            </a:pPr>
            <a:endParaRPr lang="ar-SA" b="1" dirty="0"/>
          </a:p>
        </p:txBody>
      </p:sp>
      <p:pic>
        <p:nvPicPr>
          <p:cNvPr id="77826" name="Picture 2" descr="C:\Users\user\Pictures\Clip_104.jpg"/>
          <p:cNvPicPr>
            <a:picLocks noChangeAspect="1" noChangeArrowheads="1"/>
          </p:cNvPicPr>
          <p:nvPr/>
        </p:nvPicPr>
        <p:blipFill>
          <a:blip r:embed="rId2"/>
          <a:srcRect/>
          <a:stretch>
            <a:fillRect/>
          </a:stretch>
        </p:blipFill>
        <p:spPr bwMode="auto">
          <a:xfrm>
            <a:off x="533400" y="762000"/>
            <a:ext cx="2743200" cy="464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352800" y="381000"/>
            <a:ext cx="5334000" cy="6019800"/>
          </a:xfrm>
        </p:spPr>
        <p:style>
          <a:lnRef idx="1">
            <a:schemeClr val="accent2"/>
          </a:lnRef>
          <a:fillRef idx="2">
            <a:schemeClr val="accent2"/>
          </a:fillRef>
          <a:effectRef idx="1">
            <a:schemeClr val="accent2"/>
          </a:effectRef>
          <a:fontRef idx="minor">
            <a:schemeClr val="dk1"/>
          </a:fontRef>
        </p:style>
        <p:txBody>
          <a:bodyPr/>
          <a:lstStyle/>
          <a:p>
            <a:pPr algn="just">
              <a:buNone/>
            </a:pPr>
            <a:r>
              <a:rPr lang="ar-SA" sz="4800" b="1" dirty="0" smtClean="0">
                <a:solidFill>
                  <a:srgbClr val="00B050"/>
                </a:solidFill>
                <a:cs typeface="PT Bold Heading" pitchFamily="2" charset="-78"/>
              </a:rPr>
              <a:t>النوع الخامس: </a:t>
            </a:r>
            <a:r>
              <a:rPr lang="ar-SA" b="1" dirty="0" smtClean="0"/>
              <a:t>طفايات </a:t>
            </a:r>
            <a:r>
              <a:rPr lang="ar-SA" b="1" dirty="0" err="1" smtClean="0"/>
              <a:t>الهالون</a:t>
            </a:r>
            <a:r>
              <a:rPr lang="ar-SA" b="1" dirty="0" smtClean="0"/>
              <a:t> وتتميز باللون الأخضر.</a:t>
            </a:r>
          </a:p>
          <a:p>
            <a:pPr algn="just">
              <a:buNone/>
            </a:pPr>
            <a:r>
              <a:rPr lang="ar-SA" b="1" dirty="0" smtClean="0">
                <a:solidFill>
                  <a:srgbClr val="00B050"/>
                </a:solidFill>
                <a:cs typeface="PT Bold Heading" pitchFamily="2" charset="-78"/>
              </a:rPr>
              <a:t>الاستعمال: </a:t>
            </a:r>
            <a:r>
              <a:rPr lang="ar-SA" b="1" dirty="0" smtClean="0"/>
              <a:t>تستعمل </a:t>
            </a:r>
            <a:r>
              <a:rPr lang="ar-SA" b="1" dirty="0" err="1" smtClean="0"/>
              <a:t>لأطفاء</a:t>
            </a:r>
            <a:r>
              <a:rPr lang="ar-SA" b="1" dirty="0" smtClean="0"/>
              <a:t> المعدات الكهربائية.</a:t>
            </a:r>
          </a:p>
          <a:p>
            <a:pPr algn="just">
              <a:buNone/>
            </a:pPr>
            <a:r>
              <a:rPr lang="ar-SA" b="1" dirty="0" smtClean="0">
                <a:solidFill>
                  <a:srgbClr val="00B050"/>
                </a:solidFill>
                <a:cs typeface="PT Bold Heading" pitchFamily="2" charset="-78"/>
              </a:rPr>
              <a:t>محتوياتها</a:t>
            </a:r>
            <a:r>
              <a:rPr lang="ar-SA" b="1" dirty="0" smtClean="0">
                <a:solidFill>
                  <a:srgbClr val="00B050"/>
                </a:solidFill>
              </a:rPr>
              <a:t>:</a:t>
            </a:r>
            <a:r>
              <a:rPr lang="ar-SA" b="1" dirty="0" smtClean="0"/>
              <a:t>تحتوي على سائل </a:t>
            </a:r>
            <a:r>
              <a:rPr lang="ar-SA" b="1" dirty="0" err="1" smtClean="0"/>
              <a:t>البروموكلور</a:t>
            </a:r>
            <a:r>
              <a:rPr lang="ar-SA" b="1" dirty="0" smtClean="0"/>
              <a:t> </a:t>
            </a:r>
            <a:r>
              <a:rPr lang="ar-SA" b="1" dirty="0" err="1" smtClean="0"/>
              <a:t>وفلوروميثان</a:t>
            </a:r>
            <a:r>
              <a:rPr lang="ar-SA" b="1" dirty="0" smtClean="0"/>
              <a:t> </a:t>
            </a:r>
            <a:r>
              <a:rPr lang="ar-SA" b="1" dirty="0" err="1" smtClean="0"/>
              <a:t>أوبروموتراي</a:t>
            </a:r>
            <a:r>
              <a:rPr lang="ar-SA" b="1" dirty="0" smtClean="0"/>
              <a:t> </a:t>
            </a:r>
            <a:r>
              <a:rPr lang="ar-SA" b="1" dirty="0" err="1" smtClean="0"/>
              <a:t>فلوروميثان</a:t>
            </a:r>
            <a:r>
              <a:rPr lang="ar-SA" b="1" dirty="0" smtClean="0"/>
              <a:t> وعلى وعاء صغير بداخلة غاز مضغوط.</a:t>
            </a:r>
          </a:p>
          <a:p>
            <a:pPr algn="just">
              <a:buNone/>
            </a:pPr>
            <a:r>
              <a:rPr lang="ar-SA" b="1" dirty="0" smtClean="0">
                <a:solidFill>
                  <a:srgbClr val="00B050"/>
                </a:solidFill>
                <a:cs typeface="PT Bold Heading" pitchFamily="2" charset="-78"/>
              </a:rPr>
              <a:t>طريقة الاستعمال</a:t>
            </a:r>
            <a:r>
              <a:rPr lang="ar-SA" b="1" dirty="0" smtClean="0"/>
              <a:t>:يفتح الصمام فيخرج السوائل التي تتحول </a:t>
            </a:r>
            <a:r>
              <a:rPr lang="ar-SA" b="1" dirty="0" err="1" smtClean="0"/>
              <a:t>الى</a:t>
            </a:r>
            <a:r>
              <a:rPr lang="ar-SA" b="1" dirty="0" smtClean="0"/>
              <a:t> أبخرة ثقيلة تعمل على فصل سطح الحريق عن الأوكسجين وأبخرة هذه السوائل سامة.</a:t>
            </a:r>
            <a:endParaRPr lang="ar-SA" b="1" dirty="0"/>
          </a:p>
        </p:txBody>
      </p:sp>
      <p:pic>
        <p:nvPicPr>
          <p:cNvPr id="78850" name="Picture 2" descr="C:\Users\user\Pictures\Clip_105.jpg"/>
          <p:cNvPicPr>
            <a:picLocks noChangeAspect="1" noChangeArrowheads="1"/>
          </p:cNvPicPr>
          <p:nvPr/>
        </p:nvPicPr>
        <p:blipFill>
          <a:blip r:embed="rId2"/>
          <a:srcRect/>
          <a:stretch>
            <a:fillRect/>
          </a:stretch>
        </p:blipFill>
        <p:spPr bwMode="auto">
          <a:xfrm>
            <a:off x="457200" y="685800"/>
            <a:ext cx="2809875" cy="4953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5" name="Picture 3" descr="C:\Users\user\Pictures\real madrid\classes.JPG"/>
          <p:cNvPicPr>
            <a:picLocks noChangeAspect="1" noChangeArrowheads="1"/>
          </p:cNvPicPr>
          <p:nvPr/>
        </p:nvPicPr>
        <p:blipFill>
          <a:blip r:embed="rId2"/>
          <a:srcRect/>
          <a:stretch>
            <a:fillRect/>
          </a:stretch>
        </p:blipFill>
        <p:spPr bwMode="auto">
          <a:xfrm>
            <a:off x="0" y="1143000"/>
            <a:ext cx="9144000" cy="5105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98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user\Pictures\real madrid\Fire-Extinguisher-and-Cylinders.jpg"/>
          <p:cNvPicPr>
            <a:picLocks noChangeAspect="1" noChangeArrowheads="1"/>
          </p:cNvPicPr>
          <p:nvPr/>
        </p:nvPicPr>
        <p:blipFill>
          <a:blip r:embed="rId2"/>
          <a:srcRect/>
          <a:stretch>
            <a:fillRect/>
          </a:stretch>
        </p:blipFill>
        <p:spPr bwMode="auto">
          <a:xfrm>
            <a:off x="2209800" y="228600"/>
            <a:ext cx="5627861" cy="49529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08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a:stretch>
            <a:fillRect/>
          </a:stretch>
        </p:blipFill>
        <p:spPr bwMode="auto">
          <a:xfrm>
            <a:off x="1371600" y="128505"/>
            <a:ext cx="5967174" cy="665329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additive="base">
                                        <p:cTn id="7" dur="2000" fill="hold"/>
                                        <p:tgtEl>
                                          <p:spTgt spid="82946"/>
                                        </p:tgtEl>
                                        <p:attrNameLst>
                                          <p:attrName>ppt_x</p:attrName>
                                        </p:attrNameLst>
                                      </p:cBhvr>
                                      <p:tavLst>
                                        <p:tav tm="0">
                                          <p:val>
                                            <p:strVal val="#ppt_x"/>
                                          </p:val>
                                        </p:tav>
                                        <p:tav tm="100000">
                                          <p:val>
                                            <p:strVal val="#ppt_x"/>
                                          </p:val>
                                        </p:tav>
                                      </p:tavLst>
                                    </p:anim>
                                    <p:anim calcmode="lin" valueType="num">
                                      <p:cBhvr additive="base">
                                        <p:cTn id="8" dur="2000" fill="hold"/>
                                        <p:tgtEl>
                                          <p:spTgt spid="82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C:\Users\user\Pictures\real madrid\extinguisherchart.jpg"/>
          <p:cNvPicPr>
            <a:picLocks noChangeAspect="1" noChangeArrowheads="1"/>
          </p:cNvPicPr>
          <p:nvPr/>
        </p:nvPicPr>
        <p:blipFill>
          <a:blip r:embed="rId2"/>
          <a:srcRect/>
          <a:stretch>
            <a:fillRect/>
          </a:stretch>
        </p:blipFill>
        <p:spPr bwMode="auto">
          <a:xfrm>
            <a:off x="990600" y="163615"/>
            <a:ext cx="7315200" cy="6505794"/>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a:solidFill>
            <a:srgbClr val="FFFF66"/>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Mudir MT" pitchFamily="2" charset="-78"/>
              </a:rPr>
              <a:t>سابعاً: أماكن وصيانة الطفايات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Mudir MT" pitchFamily="2" charset="-78"/>
            </a:endParaRPr>
          </a:p>
        </p:txBody>
      </p:sp>
      <p:sp>
        <p:nvSpPr>
          <p:cNvPr id="3" name="Content Placeholder 2"/>
          <p:cNvSpPr>
            <a:spLocks noGrp="1"/>
          </p:cNvSpPr>
          <p:nvPr>
            <p:ph sz="quarter" idx="1"/>
          </p:nvPr>
        </p:nvSpPr>
        <p:spPr>
          <a:xfrm>
            <a:off x="304800" y="1447800"/>
            <a:ext cx="8610600" cy="5105400"/>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ar-SA" b="1" dirty="0" smtClean="0"/>
              <a:t>عند وضع الطفايات داخل الورش يجب </a:t>
            </a:r>
            <a:r>
              <a:rPr lang="ar-SA" b="1" dirty="0" err="1" smtClean="0"/>
              <a:t>ان</a:t>
            </a:r>
            <a:r>
              <a:rPr lang="ar-SA" b="1" dirty="0" smtClean="0"/>
              <a:t> تكون وفق شروط محددة من أجل الحصول على الكفاءة المطلوبة منها عند الضرورة وهذه هي:</a:t>
            </a:r>
          </a:p>
          <a:p>
            <a:pPr marL="514350" indent="-514350" algn="just">
              <a:buFont typeface="+mj-lt"/>
              <a:buAutoNum type="arabicParenR"/>
            </a:pPr>
            <a:r>
              <a:rPr lang="ar-SA" b="1" dirty="0" smtClean="0"/>
              <a:t>يمكن رؤيتها من جهتين متقابلتين حتى في الليل والدخان.</a:t>
            </a:r>
          </a:p>
          <a:p>
            <a:pPr marL="514350" indent="-514350" algn="just">
              <a:buFont typeface="+mj-lt"/>
              <a:buAutoNum type="arabicParenR"/>
            </a:pPr>
            <a:r>
              <a:rPr lang="ar-SA" b="1" dirty="0" smtClean="0"/>
              <a:t>أن تتوافق مع طبيعة المخاطر ومساحة الأماكن المراد حمايتها.</a:t>
            </a:r>
          </a:p>
          <a:p>
            <a:pPr marL="514350" indent="-514350" algn="just">
              <a:buFont typeface="+mj-lt"/>
              <a:buAutoNum type="arabicParenR"/>
            </a:pPr>
            <a:r>
              <a:rPr lang="ar-SA" b="1" dirty="0" smtClean="0"/>
              <a:t>أن تكون مرفوعة </a:t>
            </a:r>
            <a:r>
              <a:rPr lang="ar-SA" b="1" dirty="0" err="1" smtClean="0"/>
              <a:t>الى</a:t>
            </a:r>
            <a:r>
              <a:rPr lang="ar-SA" b="1" dirty="0" smtClean="0"/>
              <a:t> الأعلى بشكل يسهل تناولها.</a:t>
            </a:r>
          </a:p>
          <a:p>
            <a:pPr marL="514350" indent="-514350" algn="just">
              <a:buFont typeface="+mj-lt"/>
              <a:buAutoNum type="arabicParenR"/>
            </a:pPr>
            <a:r>
              <a:rPr lang="ar-SA" b="1" dirty="0" smtClean="0"/>
              <a:t>أن لا تقل  المسافة بين جهاز وآخر عن 20 متر </a:t>
            </a:r>
            <a:r>
              <a:rPr lang="ar-SA" b="1" dirty="0" err="1" smtClean="0"/>
              <a:t>الى</a:t>
            </a:r>
            <a:r>
              <a:rPr lang="ar-SA" b="1" dirty="0" smtClean="0"/>
              <a:t> 120 متر.</a:t>
            </a:r>
          </a:p>
          <a:p>
            <a:pPr marL="514350" indent="-514350" algn="just">
              <a:buFont typeface="+mj-lt"/>
              <a:buAutoNum type="arabicParenR"/>
            </a:pPr>
            <a:r>
              <a:rPr lang="ar-SA" b="1" dirty="0" err="1" smtClean="0"/>
              <a:t>ان</a:t>
            </a:r>
            <a:r>
              <a:rPr lang="ar-SA" b="1" dirty="0" smtClean="0"/>
              <a:t> لا تحول دون الوصول إليها عوائق وأن تكون في معزل عن  الصدمات.</a:t>
            </a:r>
          </a:p>
          <a:p>
            <a:pPr marL="514350" indent="-514350" algn="just">
              <a:buNone/>
            </a:pPr>
            <a:r>
              <a:rPr lang="ar-SA" b="1" dirty="0" smtClean="0"/>
              <a:t>أما بخصوص صيانتها فيجب الكشف عليها كل فترة من أجل التأكد من سلامتها </a:t>
            </a:r>
            <a:r>
              <a:rPr lang="ar-SA" b="1" dirty="0" err="1" smtClean="0"/>
              <a:t>وجاهزيتها</a:t>
            </a:r>
            <a:r>
              <a:rPr lang="ar-SA" b="1" dirty="0" smtClean="0"/>
              <a:t> عند الحاجة إليها وذلك بالتأريخ المدون عليها أو عن طريق المؤشر الموجود بالطفاية.</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a:solidFill>
            <a:srgbClr val="FFC0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DecoType Naskh" pitchFamily="2" charset="-78"/>
              </a:rPr>
              <a:t>كيفية إطفاء الحريق</a:t>
            </a:r>
            <a:endParaRPr lang="ar-SA"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DecoType Naskh" pitchFamily="2" charset="-78"/>
            </a:endParaRPr>
          </a:p>
        </p:txBody>
      </p:sp>
      <p:sp>
        <p:nvSpPr>
          <p:cNvPr id="3" name="Content Placeholder 2"/>
          <p:cNvSpPr>
            <a:spLocks noGrp="1"/>
          </p:cNvSpPr>
          <p:nvPr>
            <p:ph sz="quarter" idx="1"/>
          </p:nvPr>
        </p:nvSpPr>
        <p:spPr>
          <a:xfrm>
            <a:off x="3276600" y="1447800"/>
            <a:ext cx="5638800" cy="5257800"/>
          </a:xfrm>
        </p:spPr>
        <p:style>
          <a:lnRef idx="1">
            <a:schemeClr val="accent2"/>
          </a:lnRef>
          <a:fillRef idx="2">
            <a:schemeClr val="accent2"/>
          </a:fillRef>
          <a:effectRef idx="1">
            <a:schemeClr val="accent2"/>
          </a:effectRef>
          <a:fontRef idx="minor">
            <a:schemeClr val="dk1"/>
          </a:fontRef>
        </p:style>
        <p:txBody>
          <a:bodyPr>
            <a:normAutofit/>
          </a:bodyPr>
          <a:lstStyle/>
          <a:p>
            <a:pPr marL="514350" indent="-514350" algn="just">
              <a:buNone/>
            </a:pPr>
            <a:r>
              <a:rPr lang="ar-SA" b="1" dirty="0" smtClean="0"/>
              <a:t>تتوقف طريقة إطفاء الحرائق على طبيعة وأنواع الحرائق وأسبابها.</a:t>
            </a:r>
          </a:p>
          <a:p>
            <a:pPr marL="514350" indent="-514350" algn="just">
              <a:buNone/>
            </a:pPr>
            <a:r>
              <a:rPr lang="ar-SA" b="1" dirty="0" smtClean="0"/>
              <a:t>يمكن إطفاء الحريق بإزالة أحد عوامل أو عناصر الحريق وهي الوقود والأوكسجين والحرارة كما يلي:</a:t>
            </a:r>
          </a:p>
          <a:p>
            <a:pPr marL="514350" indent="-514350" algn="just">
              <a:buFont typeface="+mj-lt"/>
              <a:buAutoNum type="arabicPeriod"/>
            </a:pPr>
            <a:r>
              <a:rPr lang="ar-SA" b="1" dirty="0" smtClean="0"/>
              <a:t>إزالة المادة القابلة للاشتعال.</a:t>
            </a:r>
          </a:p>
          <a:p>
            <a:pPr marL="514350" indent="-514350" algn="just">
              <a:buFont typeface="+mj-lt"/>
              <a:buAutoNum type="arabicPeriod"/>
            </a:pPr>
            <a:r>
              <a:rPr lang="ar-SA" b="1" dirty="0" smtClean="0"/>
              <a:t>تخفيض درجة الحرارة باستعمال المياه العادية أو المياه المحتوية على بعض الكيماويات.</a:t>
            </a:r>
          </a:p>
          <a:p>
            <a:pPr marL="514350" indent="-514350" algn="just">
              <a:buFont typeface="+mj-lt"/>
              <a:buAutoNum type="arabicPeriod"/>
            </a:pPr>
            <a:r>
              <a:rPr lang="ar-SA" b="1" dirty="0" smtClean="0"/>
              <a:t>منع الأوكسجين عن المادة المحترقة باستعمال سحب من مواد تغطي المادة المشتعلة بحيث تمنع عنها الهواء.</a:t>
            </a:r>
            <a:endParaRPr lang="ar-SA" b="1" dirty="0"/>
          </a:p>
        </p:txBody>
      </p:sp>
      <p:pic>
        <p:nvPicPr>
          <p:cNvPr id="74754" name="Picture 2" descr="C:\Users\user\Pictures\real madrid\firetriangle.jpg"/>
          <p:cNvPicPr>
            <a:picLocks noChangeAspect="1" noChangeArrowheads="1"/>
          </p:cNvPicPr>
          <p:nvPr/>
        </p:nvPicPr>
        <p:blipFill>
          <a:blip r:embed="rId3"/>
          <a:srcRect/>
          <a:stretch>
            <a:fillRect/>
          </a:stretch>
        </p:blipFill>
        <p:spPr bwMode="auto">
          <a:xfrm>
            <a:off x="0" y="1676400"/>
            <a:ext cx="3279775" cy="32128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2000" fill="hold"/>
                                        <p:tgtEl>
                                          <p:spTgt spid="747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style>
          <a:lnRef idx="3">
            <a:schemeClr val="lt1"/>
          </a:lnRef>
          <a:fillRef idx="1">
            <a:schemeClr val="dk1"/>
          </a:fillRef>
          <a:effectRef idx="1">
            <a:schemeClr val="dk1"/>
          </a:effectRef>
          <a:fontRef idx="minor">
            <a:schemeClr val="lt1"/>
          </a:fontRef>
        </p:style>
        <p:txBody>
          <a:bodyPr/>
          <a:lstStyle/>
          <a:p>
            <a:pPr algn="ctr"/>
            <a:r>
              <a:rPr lang="ar-SA" dirty="0" smtClean="0">
                <a:cs typeface="PT Bold Heading" pitchFamily="2" charset="-78"/>
              </a:rPr>
              <a:t>ثامناً: طريقة استعمال طفايات الحريق</a:t>
            </a:r>
            <a:endParaRPr lang="ar-SA" dirty="0">
              <a:cs typeface="PT Bold Heading" pitchFamily="2" charset="-78"/>
            </a:endParaRPr>
          </a:p>
        </p:txBody>
      </p:sp>
      <p:pic>
        <p:nvPicPr>
          <p:cNvPr id="8" name="Content Placeholder 7" descr="101928_PPT_CITU_6040_ps.jpg"/>
          <p:cNvPicPr>
            <a:picLocks noGrp="1" noChangeAspect="1"/>
          </p:cNvPicPr>
          <p:nvPr>
            <p:ph sz="quarter" idx="1"/>
          </p:nvPr>
        </p:nvPicPr>
        <p:blipFill>
          <a:blip r:embed="rId2">
            <a:lum bright="30000"/>
          </a:blip>
          <a:stretch>
            <a:fillRect/>
          </a:stretch>
        </p:blipFill>
        <p:spPr>
          <a:xfrm>
            <a:off x="228600" y="1594104"/>
            <a:ext cx="8686800" cy="5111496"/>
          </a:xfrm>
        </p:spPr>
      </p:pic>
      <p:sp>
        <p:nvSpPr>
          <p:cNvPr id="6" name="Content Placeholder 2"/>
          <p:cNvSpPr txBox="1">
            <a:spLocks/>
          </p:cNvSpPr>
          <p:nvPr/>
        </p:nvSpPr>
        <p:spPr>
          <a:xfrm>
            <a:off x="457200" y="1828800"/>
            <a:ext cx="8382000" cy="4724400"/>
          </a:xfrm>
          <a:prstGeom prst="rect">
            <a:avLst/>
          </a:prstGeom>
          <a:noFill/>
        </p:spPr>
        <p:style>
          <a:lnRef idx="1">
            <a:schemeClr val="accent1"/>
          </a:lnRef>
          <a:fillRef idx="2">
            <a:schemeClr val="accent1"/>
          </a:fillRef>
          <a:effectRef idx="1">
            <a:schemeClr val="accent1"/>
          </a:effectRef>
          <a:fontRef idx="minor">
            <a:schemeClr val="dk1"/>
          </a:fontRef>
        </p:style>
        <p:txBody>
          <a:bodyPr vert="horz">
            <a:normAutofit/>
          </a:bodyPr>
          <a:lstStyle/>
          <a:p>
            <a:pPr marL="274320" marR="0" lvl="0" indent="-274320" algn="r" defTabSz="914400" rtl="1" eaLnBrk="1" fontAlgn="auto" latinLnBrk="0" hangingPunct="1">
              <a:lnSpc>
                <a:spcPct val="100000"/>
              </a:lnSpc>
              <a:spcBef>
                <a:spcPts val="580"/>
              </a:spcBef>
              <a:spcAft>
                <a:spcPts val="0"/>
              </a:spcAft>
              <a:buClr>
                <a:schemeClr val="accent1"/>
              </a:buClr>
              <a:buSzPct val="85000"/>
              <a:buFont typeface="Wingdings 2"/>
              <a:buNone/>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يجب الحذر عند استعمال طفايات الحريق من السقوط لأنها قد تنفجر أو تسبب أضراراً بالقدمين. وعند استعمالها اتبع الخطوات التالية: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توجه </a:t>
            </a:r>
            <a:r>
              <a:rPr kumimoji="0" lang="ar-SA" sz="2600" b="1" i="0" u="none" strike="noStrike" kern="1200" cap="none" spc="0" normalizeH="0" baseline="0" noProof="0" dirty="0" err="1" smtClean="0">
                <a:ln>
                  <a:noFill/>
                </a:ln>
                <a:solidFill>
                  <a:schemeClr val="dk1"/>
                </a:solidFill>
                <a:effectLst>
                  <a:outerShdw blurRad="38100" dist="38100" dir="2700000" algn="tl">
                    <a:srgbClr val="000000">
                      <a:alpha val="43137"/>
                    </a:srgbClr>
                  </a:outerShdw>
                </a:effectLst>
                <a:uLnTx/>
                <a:uFillTx/>
                <a:latin typeface="+mn-lt"/>
                <a:ea typeface="+mn-ea"/>
                <a:cs typeface="+mn-cs"/>
              </a:rPr>
              <a:t>الى</a:t>
            </a: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 مكان الحريق حاملاً الطفاية المناسبة لنوع الحريق.</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أقرع جرس الإنذار بوقوع حريق.</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اسحب صمام الأمان من الطفاية.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أحمل الطفاية باليد </a:t>
            </a:r>
            <a:r>
              <a:rPr kumimoji="0" lang="ar-SA" sz="2600" b="1" i="0" u="none" strike="noStrike" kern="1200" cap="none" spc="0" normalizeH="0" baseline="0" noProof="0" dirty="0" err="1" smtClean="0">
                <a:ln>
                  <a:noFill/>
                </a:ln>
                <a:solidFill>
                  <a:schemeClr val="dk1"/>
                </a:solidFill>
                <a:effectLst>
                  <a:outerShdw blurRad="38100" dist="38100" dir="2700000" algn="tl">
                    <a:srgbClr val="000000">
                      <a:alpha val="43137"/>
                    </a:srgbClr>
                  </a:outerShdw>
                </a:effectLst>
                <a:uLnTx/>
                <a:uFillTx/>
                <a:latin typeface="+mn-lt"/>
                <a:ea typeface="+mn-ea"/>
                <a:cs typeface="+mn-cs"/>
              </a:rPr>
              <a:t>اليسرى</a:t>
            </a: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 مع توجيه الخرطوم </a:t>
            </a:r>
            <a:r>
              <a:rPr kumimoji="0" lang="ar-SA" sz="2600" b="1" i="0" u="none" strike="noStrike" kern="1200" cap="none" spc="0" normalizeH="0" baseline="0" noProof="0" dirty="0" err="1" smtClean="0">
                <a:ln>
                  <a:noFill/>
                </a:ln>
                <a:solidFill>
                  <a:schemeClr val="dk1"/>
                </a:solidFill>
                <a:effectLst>
                  <a:outerShdw blurRad="38100" dist="38100" dir="2700000" algn="tl">
                    <a:srgbClr val="000000">
                      <a:alpha val="43137"/>
                    </a:srgbClr>
                  </a:outerShdw>
                </a:effectLst>
                <a:uLnTx/>
                <a:uFillTx/>
                <a:latin typeface="+mn-lt"/>
                <a:ea typeface="+mn-ea"/>
                <a:cs typeface="+mn-cs"/>
              </a:rPr>
              <a:t>الى</a:t>
            </a: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 اللهب.</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اضغط على المكبس مع توجيه المواد الصادرة من الطفاية </a:t>
            </a:r>
            <a:r>
              <a:rPr kumimoji="0" lang="ar-SA" sz="2600" b="1" i="0" u="none" strike="noStrike" kern="1200" cap="none" spc="0" normalizeH="0" baseline="0" noProof="0" dirty="0" err="1" smtClean="0">
                <a:ln>
                  <a:noFill/>
                </a:ln>
                <a:solidFill>
                  <a:schemeClr val="dk1"/>
                </a:solidFill>
                <a:effectLst>
                  <a:outerShdw blurRad="38100" dist="38100" dir="2700000" algn="tl">
                    <a:srgbClr val="000000">
                      <a:alpha val="43137"/>
                    </a:srgbClr>
                  </a:outerShdw>
                </a:effectLst>
                <a:uLnTx/>
                <a:uFillTx/>
                <a:latin typeface="+mn-lt"/>
                <a:ea typeface="+mn-ea"/>
                <a:cs typeface="+mn-cs"/>
              </a:rPr>
              <a:t>الى</a:t>
            </a: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 قاعدة اللهب.</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eriod"/>
              <a:tabLst/>
              <a:defRPr/>
            </a:pPr>
            <a:r>
              <a:rPr kumimoji="0" lang="ar-SA" sz="2600" b="1" i="0" u="none" strike="noStrike" kern="1200" cap="none" spc="0" normalizeH="0" baseline="0" noProof="0" dirty="0" smtClean="0">
                <a:ln>
                  <a:noFill/>
                </a:ln>
                <a:solidFill>
                  <a:schemeClr val="dk1"/>
                </a:solidFill>
                <a:effectLst>
                  <a:outerShdw blurRad="38100" dist="38100" dir="2700000" algn="tl">
                    <a:srgbClr val="000000">
                      <a:alpha val="43137"/>
                    </a:srgbClr>
                  </a:outerShdw>
                </a:effectLst>
                <a:uLnTx/>
                <a:uFillTx/>
                <a:latin typeface="+mn-lt"/>
                <a:ea typeface="+mn-ea"/>
                <a:cs typeface="+mn-cs"/>
              </a:rPr>
              <a:t>يجب أن تكون في نفس اتجاه الريح وتبعد مسافة ثلاثة أقدام عن الحريق.</a:t>
            </a:r>
            <a:endParaRPr kumimoji="0" lang="ar-SA" sz="2600" b="1" i="0" u="none" strike="noStrike" kern="1200" cap="none" spc="0" normalizeH="0" baseline="0" noProof="0" dirty="0">
              <a:ln>
                <a:noFill/>
              </a:ln>
              <a:solidFill>
                <a:schemeClr val="dk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 calcmode="lin" valueType="num">
                                      <p:cBhvr additive="base">
                                        <p:cTn id="1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 calcmode="lin" valueType="num">
                                      <p:cBhvr additive="base">
                                        <p:cTn id="4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 calcmode="lin" valueType="num">
                                      <p:cBhvr additive="base">
                                        <p:cTn id="4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 calcmode="lin" valueType="num">
                                      <p:cBhvr additive="base">
                                        <p:cTn id="5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1143000"/>
          </a:xfrm>
        </p:spPr>
        <p:style>
          <a:lnRef idx="3">
            <a:schemeClr val="lt1"/>
          </a:lnRef>
          <a:fillRef idx="1">
            <a:schemeClr val="accent1"/>
          </a:fillRef>
          <a:effectRef idx="1">
            <a:schemeClr val="accent1"/>
          </a:effectRef>
          <a:fontRef idx="minor">
            <a:schemeClr val="lt1"/>
          </a:fontRef>
        </p:style>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ar-SA" b="1" dirty="0" smtClean="0">
                <a:ln w="11430"/>
                <a:solidFill>
                  <a:srgbClr val="FFFF66"/>
                </a:solidFill>
                <a:effectLst>
                  <a:outerShdw blurRad="50800" dist="39000" dir="5460000" algn="tl">
                    <a:srgbClr val="000000">
                      <a:alpha val="38000"/>
                    </a:srgbClr>
                  </a:outerShdw>
                </a:effectLst>
                <a:cs typeface="PT Bold Heading" pitchFamily="2" charset="-78"/>
              </a:rPr>
              <a:t>لتحقق السلامة أغراضها فأن دور العاملين هو:</a:t>
            </a:r>
            <a:endParaRPr lang="ar-SA" b="1" dirty="0">
              <a:ln w="11430"/>
              <a:solidFill>
                <a:srgbClr val="FFFF66"/>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609600" y="1600200"/>
            <a:ext cx="8077200" cy="3657600"/>
          </a:xfrm>
          <a:solidFill>
            <a:srgbClr val="002060"/>
          </a:solidFill>
          <a:ln/>
        </p:spPr>
        <p:style>
          <a:lnRef idx="3">
            <a:schemeClr val="lt1"/>
          </a:lnRef>
          <a:fillRef idx="1">
            <a:schemeClr val="accent2"/>
          </a:fillRef>
          <a:effectRef idx="1">
            <a:schemeClr val="accent2"/>
          </a:effectRef>
          <a:fontRef idx="minor">
            <a:schemeClr val="lt1"/>
          </a:fontRef>
        </p:style>
        <p:txBody>
          <a:bodyPr>
            <a:normAutofit/>
          </a:bodyPr>
          <a:lstStyle/>
          <a:p>
            <a:pPr marL="514350" indent="-514350" algn="just">
              <a:buFont typeface="+mj-cs"/>
              <a:buAutoNum type="arabic2Minus"/>
            </a:pPr>
            <a:r>
              <a:rPr lang="ar-SA" sz="3600" b="1" dirty="0" smtClean="0"/>
              <a:t>مراجعة النظام لتحديد أشكال فشل أداء السلامة.</a:t>
            </a:r>
          </a:p>
          <a:p>
            <a:pPr marL="514350" indent="-514350" algn="just">
              <a:buFont typeface="+mj-cs"/>
              <a:buAutoNum type="arabic2Minus"/>
            </a:pPr>
            <a:r>
              <a:rPr lang="ar-SA" sz="3600" b="1" dirty="0" smtClean="0"/>
              <a:t>تحديد الأخطاء الناتجة عن قرارات ضعيفة أو غير كاملة في حسابات تقويم السلامة.</a:t>
            </a:r>
          </a:p>
          <a:p>
            <a:pPr marL="514350" indent="-514350" algn="just">
              <a:buFont typeface="+mj-cs"/>
              <a:buAutoNum type="arabic2Minus"/>
            </a:pPr>
            <a:r>
              <a:rPr lang="ar-SA" sz="3600" b="1" dirty="0" smtClean="0"/>
              <a:t>اقتراح الحلول ومسببات الحادثة.</a:t>
            </a:r>
            <a:endParaRPr lang="ar-SA"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C:\Users\user\Pictures\Clip_110.jpg"/>
          <p:cNvPicPr>
            <a:picLocks noGrp="1" noChangeAspect="1" noChangeArrowheads="1"/>
          </p:cNvPicPr>
          <p:nvPr>
            <p:ph sz="quarter" idx="1"/>
          </p:nvPr>
        </p:nvPicPr>
        <p:blipFill>
          <a:blip r:embed="rId2"/>
          <a:srcRect/>
          <a:stretch>
            <a:fillRect/>
          </a:stretch>
        </p:blipFill>
        <p:spPr bwMode="auto">
          <a:xfrm>
            <a:off x="598225" y="609599"/>
            <a:ext cx="7859975" cy="5843395"/>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C:\Users\user\Pictures\Clip_106.jpg"/>
          <p:cNvPicPr>
            <a:picLocks noGrp="1" noChangeAspect="1" noChangeArrowheads="1"/>
          </p:cNvPicPr>
          <p:nvPr>
            <p:ph sz="quarter" idx="1"/>
          </p:nvPr>
        </p:nvPicPr>
        <p:blipFill>
          <a:blip r:embed="rId2"/>
          <a:srcRect/>
          <a:stretch>
            <a:fillRect/>
          </a:stretch>
        </p:blipFill>
        <p:spPr bwMode="auto">
          <a:xfrm>
            <a:off x="202516" y="838200"/>
            <a:ext cx="8878406" cy="5149689"/>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a:solidFill>
            <a:srgbClr val="FFC000"/>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علامات تحذيرية</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7826" name="Picture 2" descr="C:\Users\user\Pictures\Clip_107.jpg"/>
          <p:cNvPicPr>
            <a:picLocks noGrp="1" noChangeAspect="1" noChangeArrowheads="1"/>
          </p:cNvPicPr>
          <p:nvPr>
            <p:ph sz="quarter" idx="1"/>
          </p:nvPr>
        </p:nvPicPr>
        <p:blipFill>
          <a:blip r:embed="rId2"/>
          <a:srcRect/>
          <a:stretch>
            <a:fillRect/>
          </a:stretch>
        </p:blipFill>
        <p:spPr bwMode="auto">
          <a:xfrm>
            <a:off x="0" y="1828800"/>
            <a:ext cx="8937669" cy="3076725"/>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C:\Users\user\Pictures\Clip_108.jpg"/>
          <p:cNvPicPr>
            <a:picLocks noGrp="1" noChangeAspect="1" noChangeArrowheads="1"/>
          </p:cNvPicPr>
          <p:nvPr>
            <p:ph sz="quarter" idx="1"/>
          </p:nvPr>
        </p:nvPicPr>
        <p:blipFill>
          <a:blip r:embed="rId2"/>
          <a:srcRect/>
          <a:stretch>
            <a:fillRect/>
          </a:stretch>
        </p:blipFill>
        <p:spPr bwMode="auto">
          <a:xfrm>
            <a:off x="304800" y="685800"/>
            <a:ext cx="8593206" cy="5715000"/>
          </a:xfrm>
          <a:prstGeom prst="rect">
            <a:avLst/>
          </a:prstGeo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C:\Users\user\Pictures\Clip_109.jpg"/>
          <p:cNvPicPr>
            <a:picLocks noGrp="1" noChangeAspect="1" noChangeArrowheads="1"/>
          </p:cNvPicPr>
          <p:nvPr>
            <p:ph sz="quarter" idx="1"/>
          </p:nvPr>
        </p:nvPicPr>
        <p:blipFill>
          <a:blip r:embed="rId2"/>
          <a:srcRect/>
          <a:stretch>
            <a:fillRect/>
          </a:stretch>
        </p:blipFill>
        <p:spPr bwMode="auto">
          <a:xfrm>
            <a:off x="0" y="188695"/>
            <a:ext cx="9088558" cy="6405059"/>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219200"/>
            <a:ext cx="7772400" cy="3810000"/>
          </a:xfrm>
          <a:solidFill>
            <a:srgbClr val="003366"/>
          </a:solidFill>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endParaRPr lang="ar-SA" sz="8000" b="1" dirty="0" smtClean="0">
              <a:ln w="11430"/>
              <a:solidFill>
                <a:srgbClr val="00B050"/>
              </a:solidFill>
              <a:effectLst>
                <a:outerShdw blurRad="50800" dist="39000" dir="5460000" algn="tl">
                  <a:srgbClr val="000000">
                    <a:alpha val="38000"/>
                  </a:srgbClr>
                </a:outerShdw>
              </a:effectLst>
              <a:cs typeface="DecoType Naskh" pitchFamily="2" charset="-78"/>
            </a:endParaRPr>
          </a:p>
          <a:p>
            <a:pPr algn="ctr">
              <a:buNone/>
            </a:pPr>
            <a:r>
              <a:rPr lang="ar-SA" sz="8000" b="1" dirty="0" smtClean="0">
                <a:ln w="11430"/>
                <a:solidFill>
                  <a:srgbClr val="00B050"/>
                </a:solidFill>
                <a:effectLst>
                  <a:outerShdw blurRad="50800" dist="39000" dir="5460000" algn="tl">
                    <a:srgbClr val="000000">
                      <a:alpha val="38000"/>
                    </a:srgbClr>
                  </a:outerShdw>
                </a:effectLst>
                <a:cs typeface="DecoType Naskh" pitchFamily="2" charset="-78"/>
              </a:rPr>
              <a:t>تم المنهج بحمد الله</a:t>
            </a:r>
          </a:p>
          <a:p>
            <a:pPr algn="ctr">
              <a:buNone/>
            </a:pPr>
            <a:r>
              <a:rPr lang="ar-SA" sz="8000" b="1" dirty="0" smtClean="0">
                <a:ln w="11430"/>
                <a:solidFill>
                  <a:srgbClr val="00B050"/>
                </a:solidFill>
                <a:effectLst>
                  <a:outerShdw blurRad="50800" dist="39000" dir="5460000" algn="tl">
                    <a:srgbClr val="000000">
                      <a:alpha val="38000"/>
                    </a:srgbClr>
                  </a:outerShdw>
                </a:effectLst>
                <a:cs typeface="DecoType Naskh" pitchFamily="2" charset="-78"/>
              </a:rPr>
              <a:t>والصلاة على محمد وآل محمد</a:t>
            </a:r>
            <a:endParaRPr lang="ar-SA" sz="8000" b="1" dirty="0">
              <a:ln w="11430"/>
              <a:solidFill>
                <a:srgbClr val="00B050"/>
              </a:solidFill>
              <a:effectLst>
                <a:outerShdw blurRad="50800" dist="39000" dir="5460000" algn="tl">
                  <a:srgbClr val="000000">
                    <a:alpha val="38000"/>
                  </a:srgbClr>
                </a:outerShdw>
              </a:effectLst>
              <a:cs typeface="DecoType Naskh"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600200"/>
            <a:ext cx="7772400" cy="3429000"/>
          </a:xfrm>
        </p:spPr>
        <p:txBody>
          <a:bodyPr/>
          <a:lstStyle/>
          <a:p>
            <a:endParaRPr lang="ar-SA" dirty="0"/>
          </a:p>
        </p:txBody>
      </p:sp>
      <p:pic>
        <p:nvPicPr>
          <p:cNvPr id="6" name="Picture 4"/>
          <p:cNvPicPr>
            <a:picLocks noChangeAspect="1" noChangeArrowheads="1"/>
          </p:cNvPicPr>
          <p:nvPr/>
        </p:nvPicPr>
        <p:blipFill>
          <a:blip r:embed="rId2"/>
          <a:srcRect/>
          <a:stretch>
            <a:fillRect/>
          </a:stretch>
        </p:blipFill>
        <p:spPr bwMode="auto">
          <a:xfrm>
            <a:off x="304800" y="1206806"/>
            <a:ext cx="8497833" cy="39033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077200" cy="1143000"/>
          </a:xfrm>
        </p:spPr>
        <p:style>
          <a:lnRef idx="3">
            <a:schemeClr val="lt1"/>
          </a:lnRef>
          <a:fillRef idx="1">
            <a:schemeClr val="dk1"/>
          </a:fillRef>
          <a:effectRef idx="1">
            <a:schemeClr val="dk1"/>
          </a:effectRef>
          <a:fontRef idx="minor">
            <a:schemeClr val="lt1"/>
          </a:fontRef>
        </p:style>
        <p:txBody>
          <a:bodyPr>
            <a:normAutofit/>
          </a:bodyPr>
          <a:lstStyle/>
          <a:p>
            <a:pPr algn="r"/>
            <a:r>
              <a:rPr lang="ar-SA" sz="3200" b="1" dirty="0" smtClean="0"/>
              <a:t>المؤثرات والمصادر الأساسية لدور السلامة وإداراتها، لتحقيق المتابعة الجادة والكافية للتأكد من جميع الأنشطة.</a:t>
            </a:r>
            <a:endParaRPr lang="ar-SA" sz="3200" b="1" dirty="0"/>
          </a:p>
        </p:txBody>
      </p:sp>
      <p:pic>
        <p:nvPicPr>
          <p:cNvPr id="37890" name="Picture 2"/>
          <p:cNvPicPr>
            <a:picLocks noChangeAspect="1" noChangeArrowheads="1"/>
          </p:cNvPicPr>
          <p:nvPr/>
        </p:nvPicPr>
        <p:blipFill>
          <a:blip r:embed="rId2"/>
          <a:srcRect/>
          <a:stretch>
            <a:fillRect/>
          </a:stretch>
        </p:blipFill>
        <p:spPr bwMode="auto">
          <a:xfrm>
            <a:off x="402964" y="1447800"/>
            <a:ext cx="8055236" cy="51288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381000"/>
            <a:ext cx="8305800" cy="1143000"/>
          </a:xfrm>
        </p:spPr>
        <p:style>
          <a:lnRef idx="3">
            <a:schemeClr val="lt1"/>
          </a:lnRef>
          <a:fillRef idx="1">
            <a:schemeClr val="accent2"/>
          </a:fillRef>
          <a:effectRef idx="1">
            <a:schemeClr val="accent2"/>
          </a:effectRef>
          <a:fontRef idx="minor">
            <a:schemeClr val="lt1"/>
          </a:fontRef>
        </p:style>
        <p:txBody>
          <a:bodyPr/>
          <a:lstStyle/>
          <a:p>
            <a:pPr algn="ctr"/>
            <a:r>
              <a:rPr lang="ar-SA" dirty="0" smtClean="0">
                <a:cs typeface="PT Bold Heading" pitchFamily="2" charset="-78"/>
              </a:rPr>
              <a:t>المبادئ الأساسية للسلامة الصناعية</a:t>
            </a:r>
            <a:endParaRPr lang="en-US" dirty="0">
              <a:cs typeface="PT Bold Heading" pitchFamily="2" charset="-78"/>
            </a:endParaRPr>
          </a:p>
        </p:txBody>
      </p:sp>
      <p:pic>
        <p:nvPicPr>
          <p:cNvPr id="2053" name="Picture 5" descr="weld6"/>
          <p:cNvPicPr>
            <a:picLocks noGrp="1" noChangeAspect="1" noChangeArrowheads="1"/>
          </p:cNvPicPr>
          <p:nvPr>
            <p:ph type="clipArt" sz="half" idx="1"/>
          </p:nvPr>
        </p:nvPicPr>
        <p:blipFill>
          <a:blip r:embed="rId2"/>
          <a:srcRect/>
          <a:stretch>
            <a:fillRect/>
          </a:stretch>
        </p:blipFill>
        <p:spPr>
          <a:xfrm>
            <a:off x="457201" y="2057400"/>
            <a:ext cx="2590800" cy="3121968"/>
          </a:xfrm>
          <a:noFill/>
          <a:ln/>
        </p:spPr>
      </p:pic>
      <p:sp>
        <p:nvSpPr>
          <p:cNvPr id="2051" name="Rectangle 3"/>
          <p:cNvSpPr>
            <a:spLocks noGrp="1" noChangeArrowheads="1"/>
          </p:cNvSpPr>
          <p:nvPr>
            <p:ph type="body" sz="half" idx="2"/>
          </p:nvPr>
        </p:nvSpPr>
        <p:spPr>
          <a:xfrm>
            <a:off x="3200400" y="2057400"/>
            <a:ext cx="5791200" cy="3124200"/>
          </a:xfrm>
        </p:spPr>
        <p:style>
          <a:lnRef idx="1">
            <a:schemeClr val="accent2"/>
          </a:lnRef>
          <a:fillRef idx="3">
            <a:schemeClr val="accent2"/>
          </a:fillRef>
          <a:effectRef idx="2">
            <a:schemeClr val="accent2"/>
          </a:effectRef>
          <a:fontRef idx="minor">
            <a:schemeClr val="lt1"/>
          </a:fontRef>
        </p:style>
        <p:txBody>
          <a:bodyPr>
            <a:scene3d>
              <a:camera prst="orthographicFront"/>
              <a:lightRig rig="soft" dir="t">
                <a:rot lat="0" lon="0" rev="10800000"/>
              </a:lightRig>
            </a:scene3d>
            <a:sp3d>
              <a:bevelT w="27940" h="12700"/>
              <a:contourClr>
                <a:srgbClr val="DDDDDD"/>
              </a:contourClr>
            </a:sp3d>
          </a:bodyPr>
          <a:lstStyle/>
          <a:p>
            <a:pPr algn="just" rtl="1">
              <a:buFontTx/>
              <a:buNone/>
            </a:pPr>
            <a:r>
              <a:rPr lang="en-US" sz="2800" b="1" spc="150" dirty="0">
                <a:ln w="11430"/>
                <a:solidFill>
                  <a:srgbClr val="F8F8F8"/>
                </a:solidFill>
              </a:rPr>
              <a:t> </a:t>
            </a:r>
            <a:r>
              <a:rPr lang="ar-SA" sz="2800" b="1" spc="150" dirty="0" smtClean="0">
                <a:ln w="11430"/>
                <a:solidFill>
                  <a:srgbClr val="F8F8F8"/>
                </a:solidFill>
              </a:rPr>
              <a:t>تعتبر السلامة من الموضوعات المهمة في هذا العصر نظراً لتعامل </a:t>
            </a:r>
            <a:r>
              <a:rPr lang="en-US" sz="2800" b="1" spc="150" dirty="0" smtClean="0">
                <a:ln w="11430"/>
                <a:solidFill>
                  <a:srgbClr val="F8F8F8"/>
                </a:solidFill>
              </a:rPr>
              <a:t> </a:t>
            </a:r>
            <a:r>
              <a:rPr lang="ar-SA" sz="2800" b="1" spc="150" dirty="0" err="1" smtClean="0">
                <a:ln w="11430"/>
                <a:solidFill>
                  <a:srgbClr val="F8F8F8"/>
                </a:solidFill>
              </a:rPr>
              <a:t>الأنسان</a:t>
            </a:r>
            <a:r>
              <a:rPr lang="ar-SA" sz="2800" b="1" spc="150" dirty="0" smtClean="0">
                <a:ln w="11430"/>
                <a:solidFill>
                  <a:srgbClr val="F8F8F8"/>
                </a:solidFill>
              </a:rPr>
              <a:t> مع تجهيزات هندسية لأداء مختلف أنشطته المختلفة  وذلك لتحقيق احتياجاته من منتجات سلعية أو خدمية، وعادة ما يصاحب هذه الأنشطة بعض المخاطر .</a:t>
            </a:r>
            <a:endParaRPr lang="en-US" sz="2800" b="1" spc="150" dirty="0">
              <a:ln w="11430"/>
              <a:solidFill>
                <a:srgbClr val="F8F8F8"/>
              </a:solidFill>
              <a:latin typeface="Arial" pitchFamily="34" charset="0"/>
            </a:endParaRP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1066800"/>
          </a:xfrm>
        </p:spPr>
        <p:style>
          <a:lnRef idx="0">
            <a:schemeClr val="accent2"/>
          </a:lnRef>
          <a:fillRef idx="3">
            <a:schemeClr val="accent2"/>
          </a:fillRef>
          <a:effectRef idx="3">
            <a:schemeClr val="accent2"/>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400" b="1" dirty="0" smtClean="0">
                <a:ln w="11430"/>
                <a:solidFill>
                  <a:srgbClr val="FFFF00"/>
                </a:solidFill>
                <a:effectLst>
                  <a:outerShdw blurRad="50800" dist="39000" dir="5460000" algn="tl">
                    <a:srgbClr val="000000">
                      <a:alpha val="38000"/>
                    </a:srgbClr>
                  </a:outerShdw>
                </a:effectLst>
                <a:cs typeface="PT Bold Heading" pitchFamily="2" charset="-78"/>
              </a:rPr>
              <a:t>أنواع المخاطر الصناعية: مخاطر التلوث</a:t>
            </a:r>
            <a:endParaRPr lang="ar-SA" sz="4400" b="1" dirty="0">
              <a:ln w="11430"/>
              <a:solidFill>
                <a:srgbClr val="FFFF0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304800" y="1295400"/>
            <a:ext cx="8534400" cy="518160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ar-SA" sz="2800" b="1" dirty="0" smtClean="0"/>
              <a:t>ينتج التلوث الصناعي عن خلل ما في أسلوب استعمال أداة أو معدة أو جهاز أو آله مما ينجم عنه حادثة.</a:t>
            </a:r>
          </a:p>
          <a:p>
            <a:pPr algn="just"/>
            <a:r>
              <a:rPr lang="ar-SA" sz="2800" b="1" dirty="0" smtClean="0"/>
              <a:t>المؤثرات الموجودة في مكان العمل قد تؤدي </a:t>
            </a:r>
            <a:r>
              <a:rPr lang="ar-SA" sz="2800" b="1" dirty="0" err="1" smtClean="0"/>
              <a:t>الى</a:t>
            </a:r>
            <a:r>
              <a:rPr lang="ar-SA" sz="2800" b="1" dirty="0" smtClean="0"/>
              <a:t> آثار ضارة لا تظهر لحظياً ولكن بمرور الزمن.</a:t>
            </a:r>
          </a:p>
          <a:p>
            <a:pPr algn="just"/>
            <a:r>
              <a:rPr lang="ar-SA" sz="2800" b="1" dirty="0" smtClean="0"/>
              <a:t>من المفيد التعرف على المؤثرات التي تنتج عن التعامل معها لمدة طويلة والتي تصل </a:t>
            </a:r>
            <a:r>
              <a:rPr lang="ar-SA" sz="2800" b="1" dirty="0" err="1" smtClean="0"/>
              <a:t>الى</a:t>
            </a:r>
            <a:r>
              <a:rPr lang="ar-SA" sz="2800" b="1" dirty="0" smtClean="0"/>
              <a:t> العاملين عن طريق:</a:t>
            </a:r>
          </a:p>
          <a:p>
            <a:pPr marL="514350" indent="-514350" algn="just">
              <a:buFont typeface="+mj-lt"/>
              <a:buAutoNum type="arabicPeriod"/>
            </a:pPr>
            <a:r>
              <a:rPr lang="ar-SA" sz="2800" dirty="0" smtClean="0">
                <a:cs typeface="PT Bold Heading" pitchFamily="2" charset="-78"/>
              </a:rPr>
              <a:t>الملامسة:</a:t>
            </a:r>
            <a:r>
              <a:rPr lang="ar-SA" sz="2800" b="1" dirty="0" smtClean="0"/>
              <a:t> الزيوت والشحوم وسوائل التبريد</a:t>
            </a:r>
          </a:p>
          <a:p>
            <a:pPr marL="514350" indent="-514350" algn="just">
              <a:buFont typeface="+mj-lt"/>
              <a:buAutoNum type="arabicPeriod"/>
            </a:pPr>
            <a:r>
              <a:rPr lang="ar-SA" sz="2800" dirty="0" smtClean="0">
                <a:cs typeface="PT Bold Heading" pitchFamily="2" charset="-78"/>
              </a:rPr>
              <a:t>التنفس: </a:t>
            </a:r>
            <a:r>
              <a:rPr lang="ar-SA" sz="2800" b="1" dirty="0" smtClean="0"/>
              <a:t>السحب والأبخرة المعدنية وغير المعدنية.</a:t>
            </a:r>
          </a:p>
          <a:p>
            <a:pPr marL="514350" indent="-514350" algn="just">
              <a:buFont typeface="+mj-lt"/>
              <a:buAutoNum type="arabicPeriod"/>
            </a:pPr>
            <a:r>
              <a:rPr lang="ar-SA" sz="2800" dirty="0" smtClean="0">
                <a:cs typeface="PT Bold Heading" pitchFamily="2" charset="-78"/>
              </a:rPr>
              <a:t>السمع: </a:t>
            </a:r>
            <a:r>
              <a:rPr lang="ar-SA" sz="2800" b="1" dirty="0" smtClean="0"/>
              <a:t>الضوضاء.</a:t>
            </a:r>
          </a:p>
          <a:p>
            <a:pPr marL="514350" indent="-514350" algn="just">
              <a:buFont typeface="+mj-lt"/>
              <a:buAutoNum type="arabicPeriod"/>
            </a:pPr>
            <a:r>
              <a:rPr lang="ar-SA" sz="2800" dirty="0" smtClean="0">
                <a:cs typeface="PT Bold Heading" pitchFamily="2" charset="-78"/>
              </a:rPr>
              <a:t>البصر: </a:t>
            </a:r>
            <a:r>
              <a:rPr lang="ar-SA" sz="2800" b="1" dirty="0" smtClean="0"/>
              <a:t>الضوء المبهر والإشعاعات بأنواعها.</a:t>
            </a:r>
          </a:p>
          <a:p>
            <a:pPr marL="514350" indent="-514350" algn="just">
              <a:buFont typeface="+mj-lt"/>
              <a:buAutoNum type="arabicPeriod"/>
            </a:pPr>
            <a:endParaRPr lang="ar-SA" sz="2800" b="1" dirty="0"/>
          </a:p>
        </p:txBody>
      </p:sp>
      <p:sp>
        <p:nvSpPr>
          <p:cNvPr id="5" name="Rectangle 4"/>
          <p:cNvSpPr/>
          <p:nvPr/>
        </p:nvSpPr>
        <p:spPr>
          <a:xfrm>
            <a:off x="228600" y="4572000"/>
            <a:ext cx="2667000" cy="1905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تمثل هذه المخاطر ما بين 15-20% من المخاطر الصناعية وفقاً لإدارة السلامة والصحة المهنية  </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bg/>
                                          </p:spTgt>
                                        </p:tgtEl>
                                        <p:attrNameLst>
                                          <p:attrName>style.visibility</p:attrName>
                                        </p:attrNameLst>
                                      </p:cBhvr>
                                      <p:to>
                                        <p:strVal val="visible"/>
                                      </p:to>
                                    </p:set>
                                    <p:animEffect transition="in" filter="wipe(down)">
                                      <p:cBhvr>
                                        <p:cTn id="55" dur="500"/>
                                        <p:tgtEl>
                                          <p:spTgt spid="5">
                                            <p:bg/>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
                                            <p:txEl>
                                              <p:pRg st="0" end="0"/>
                                            </p:txEl>
                                          </p:spTgt>
                                        </p:tgtEl>
                                        <p:attrNameLst>
                                          <p:attrName>style.visibility</p:attrName>
                                        </p:attrNameLst>
                                      </p:cBhvr>
                                      <p:to>
                                        <p:strVal val="visible"/>
                                      </p:to>
                                    </p:set>
                                    <p:animEffect transition="in" filter="wipe(down)">
                                      <p:cBhvr>
                                        <p:cTn id="5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01000" cy="914400"/>
          </a:xfrm>
        </p:spPr>
        <p:style>
          <a:lnRef idx="3">
            <a:schemeClr val="lt1"/>
          </a:lnRef>
          <a:fillRef idx="1">
            <a:schemeClr val="accent1"/>
          </a:fillRef>
          <a:effectRef idx="1">
            <a:schemeClr val="accent1"/>
          </a:effectRef>
          <a:fontRef idx="minor">
            <a:schemeClr val="lt1"/>
          </a:fontRef>
        </p:style>
        <p:txBody>
          <a:bodyPr/>
          <a:lstStyle/>
          <a:p>
            <a:pPr algn="ctr"/>
            <a:r>
              <a:rPr lang="ar-SA" dirty="0" smtClean="0">
                <a:cs typeface="PT Bold Heading" pitchFamily="2" charset="-78"/>
              </a:rPr>
              <a:t>وصف التلوث البيئي</a:t>
            </a:r>
            <a:endParaRPr lang="ar-SA" dirty="0">
              <a:cs typeface="PT Bold Heading" pitchFamily="2" charset="-78"/>
            </a:endParaRPr>
          </a:p>
        </p:txBody>
      </p:sp>
      <p:sp>
        <p:nvSpPr>
          <p:cNvPr id="3" name="Text Placeholder 2"/>
          <p:cNvSpPr>
            <a:spLocks noGrp="1"/>
          </p:cNvSpPr>
          <p:nvPr>
            <p:ph type="body" sz="half" idx="1"/>
          </p:nvPr>
        </p:nvSpPr>
        <p:spPr>
          <a:xfrm>
            <a:off x="4191000" y="1600200"/>
            <a:ext cx="4495800" cy="3581400"/>
          </a:xfrm>
        </p:spPr>
        <p:style>
          <a:lnRef idx="3">
            <a:schemeClr val="lt1"/>
          </a:lnRef>
          <a:fillRef idx="1">
            <a:schemeClr val="dk1"/>
          </a:fillRef>
          <a:effectRef idx="1">
            <a:schemeClr val="dk1"/>
          </a:effectRef>
          <a:fontRef idx="minor">
            <a:schemeClr val="lt1"/>
          </a:fontRef>
        </p:style>
        <p:txBody>
          <a:bodyPr>
            <a:normAutofit/>
          </a:bodyPr>
          <a:lstStyle/>
          <a:p>
            <a:pPr marL="514350" indent="-514350" algn="just">
              <a:buFont typeface="+mj-lt"/>
              <a:buAutoNum type="arabicPeriod"/>
            </a:pPr>
            <a:r>
              <a:rPr lang="ar-SA" sz="3200" b="1" dirty="0" smtClean="0"/>
              <a:t>التلوث من الملوثات</a:t>
            </a:r>
          </a:p>
          <a:p>
            <a:pPr marL="514350" indent="-514350" algn="just">
              <a:buFont typeface="+mj-lt"/>
              <a:buAutoNum type="arabicPeriod"/>
            </a:pPr>
            <a:r>
              <a:rPr lang="ar-SA" sz="3200" b="1" dirty="0" smtClean="0"/>
              <a:t>التلوث من السوائل السامة والمشعة</a:t>
            </a:r>
          </a:p>
          <a:p>
            <a:pPr marL="514350" indent="-514350" algn="just">
              <a:buFont typeface="+mj-lt"/>
              <a:buAutoNum type="arabicPeriod"/>
            </a:pPr>
            <a:r>
              <a:rPr lang="ar-SA" sz="3200" b="1" dirty="0" smtClean="0"/>
              <a:t>التلوث من المخلفات الصلبة السامة والمشعة</a:t>
            </a:r>
          </a:p>
          <a:p>
            <a:pPr marL="514350" indent="-514350" algn="just">
              <a:buFont typeface="+mj-lt"/>
              <a:buAutoNum type="arabicPeriod"/>
            </a:pPr>
            <a:r>
              <a:rPr lang="ar-SA" sz="3200" b="1" dirty="0" smtClean="0"/>
              <a:t>التلوث السمعي والبصري</a:t>
            </a:r>
            <a:endParaRPr lang="ar-SA" sz="3200" b="1" dirty="0"/>
          </a:p>
        </p:txBody>
      </p:sp>
      <p:pic>
        <p:nvPicPr>
          <p:cNvPr id="38914" name="Picture 2" descr="I:\ملفات خاصة بالكتب المؤلفة2010\ملفات كتاب الورشة\صور لكتاب الورشة\welding_helmet01.jpg"/>
          <p:cNvPicPr>
            <a:picLocks noChangeAspect="1" noChangeArrowheads="1"/>
          </p:cNvPicPr>
          <p:nvPr/>
        </p:nvPicPr>
        <p:blipFill>
          <a:blip r:embed="rId2"/>
          <a:srcRect/>
          <a:stretch>
            <a:fillRect/>
          </a:stretch>
        </p:blipFill>
        <p:spPr bwMode="auto">
          <a:xfrm>
            <a:off x="762000" y="1676400"/>
            <a:ext cx="3200400" cy="32004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914"/>
                                        </p:tgtEl>
                                        <p:attrNameLst>
                                          <p:attrName>style.visibility</p:attrName>
                                        </p:attrNameLst>
                                      </p:cBhvr>
                                      <p:to>
                                        <p:strVal val="visible"/>
                                      </p:to>
                                    </p:set>
                                    <p:animEffect transition="in" filter="fade">
                                      <p:cBhvr>
                                        <p:cTn id="3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04800"/>
            <a:ext cx="8077200" cy="914400"/>
          </a:xfrm>
        </p:spPr>
        <p:style>
          <a:lnRef idx="0">
            <a:schemeClr val="accent2"/>
          </a:lnRef>
          <a:fillRef idx="3">
            <a:schemeClr val="accent2"/>
          </a:fillRef>
          <a:effectRef idx="3">
            <a:schemeClr val="accent2"/>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400" b="1" dirty="0" smtClean="0">
                <a:ln w="11430"/>
                <a:solidFill>
                  <a:srgbClr val="FFFF00"/>
                </a:solidFill>
                <a:effectLst>
                  <a:outerShdw blurRad="50800" dist="39000" dir="5460000" algn="tl">
                    <a:srgbClr val="000000">
                      <a:alpha val="38000"/>
                    </a:srgbClr>
                  </a:outerShdw>
                </a:effectLst>
                <a:cs typeface="PT Bold Heading" pitchFamily="2" charset="-78"/>
              </a:rPr>
              <a:t>أنواع المخاطر الصناعية: مخاطر الحريق</a:t>
            </a:r>
            <a:endParaRPr lang="ar-SA" sz="4400" b="1" dirty="0">
              <a:ln w="11430"/>
              <a:solidFill>
                <a:srgbClr val="FFFF0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3733800" y="1447800"/>
            <a:ext cx="4876800" cy="3810000"/>
          </a:xfrm>
        </p:spPr>
        <p:style>
          <a:lnRef idx="1">
            <a:schemeClr val="dk1"/>
          </a:lnRef>
          <a:fillRef idx="3">
            <a:schemeClr val="dk1"/>
          </a:fillRef>
          <a:effectRef idx="2">
            <a:schemeClr val="dk1"/>
          </a:effectRef>
          <a:fontRef idx="minor">
            <a:schemeClr val="lt1"/>
          </a:fontRef>
        </p:style>
        <p:txBody>
          <a:bodyPr>
            <a:normAutofit/>
          </a:bodyPr>
          <a:lstStyle/>
          <a:p>
            <a:pPr algn="just"/>
            <a:r>
              <a:rPr lang="ar-SA" sz="3200" b="1" dirty="0" smtClean="0"/>
              <a:t>ينتج الحريق من توافر عناصر عملية الاحتراق وهي الوقود والأوكسجين ومصدر للطاقة الحرارية ترتفع فيها درجة الحرارة </a:t>
            </a:r>
            <a:r>
              <a:rPr lang="ar-SA" sz="3200" b="1" dirty="0" err="1" smtClean="0"/>
              <a:t>الى</a:t>
            </a:r>
            <a:r>
              <a:rPr lang="ar-SA" sz="3200" b="1" dirty="0" smtClean="0"/>
              <a:t> درجة الاشتعال مما يؤدي </a:t>
            </a:r>
            <a:r>
              <a:rPr lang="ar-SA" sz="3200" b="1" dirty="0" err="1" smtClean="0"/>
              <a:t>الى</a:t>
            </a:r>
            <a:r>
              <a:rPr lang="ar-SA" sz="3200" b="1" dirty="0" smtClean="0"/>
              <a:t> سلسلة من التفاعلات تزيد من الحريق </a:t>
            </a:r>
            <a:r>
              <a:rPr lang="ar-SA" sz="3200" b="1" dirty="0" err="1" smtClean="0"/>
              <a:t>واستمراريته</a:t>
            </a:r>
            <a:r>
              <a:rPr lang="ar-SA" sz="3200" b="1" dirty="0" smtClean="0"/>
              <a:t>. </a:t>
            </a:r>
            <a:endParaRPr lang="ar-SA" sz="3200" b="1" dirty="0"/>
          </a:p>
        </p:txBody>
      </p:sp>
      <p:pic>
        <p:nvPicPr>
          <p:cNvPr id="39938" name="Picture 2" descr="I:\ملفات خاصة بالكتب المؤلفة2010\ملفات كتاب الورشة\صور لكتاب الورشة\process_MetalCasting.jpg"/>
          <p:cNvPicPr>
            <a:picLocks noGrp="1" noChangeAspect="1" noChangeArrowheads="1"/>
          </p:cNvPicPr>
          <p:nvPr>
            <p:ph type="clipArt" sz="half" idx="2"/>
          </p:nvPr>
        </p:nvPicPr>
        <p:blipFill>
          <a:blip r:embed="rId2"/>
          <a:srcRect/>
          <a:stretch>
            <a:fillRect/>
          </a:stretch>
        </p:blipFill>
        <p:spPr bwMode="auto">
          <a:xfrm>
            <a:off x="762000" y="1447800"/>
            <a:ext cx="2743200" cy="3680750"/>
          </a:xfrm>
          <a:prstGeom prst="rect">
            <a:avLst/>
          </a:prstGeom>
          <a:noFill/>
        </p:spPr>
      </p:pic>
      <p:sp>
        <p:nvSpPr>
          <p:cNvPr id="7" name="Rounded Rectangle 6"/>
          <p:cNvSpPr/>
          <p:nvPr/>
        </p:nvSpPr>
        <p:spPr>
          <a:xfrm>
            <a:off x="228600" y="4953000"/>
            <a:ext cx="3505200" cy="1752600"/>
          </a:xfrm>
          <a:prstGeom prst="roundRect">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t>وتمثل هذه حوالي 10% من المخاطر الصناعية وفقاً لـ</a:t>
            </a:r>
          </a:p>
          <a:p>
            <a:pPr algn="ctr"/>
            <a:r>
              <a:rPr lang="en-US" b="1" dirty="0" smtClean="0"/>
              <a:t>(OSHA)</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9938"/>
                                        </p:tgtEl>
                                        <p:attrNameLst>
                                          <p:attrName>style.visibility</p:attrName>
                                        </p:attrNameLst>
                                      </p:cBhvr>
                                      <p:to>
                                        <p:strVal val="visible"/>
                                      </p:to>
                                    </p:set>
                                    <p:animEffect transition="in" filter="wipe(down)">
                                      <p:cBhvr>
                                        <p:cTn id="17" dur="500"/>
                                        <p:tgtEl>
                                          <p:spTgt spid="399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down)">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down)">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763000" cy="914400"/>
          </a:xfrm>
        </p:spPr>
        <p:style>
          <a:lnRef idx="0">
            <a:schemeClr val="accent2"/>
          </a:lnRef>
          <a:fillRef idx="3">
            <a:schemeClr val="accent2"/>
          </a:fillRef>
          <a:effectRef idx="3">
            <a:schemeClr val="accent2"/>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400" b="1" dirty="0" smtClean="0">
                <a:ln w="11430"/>
                <a:solidFill>
                  <a:srgbClr val="FFFF00"/>
                </a:solidFill>
                <a:effectLst>
                  <a:outerShdw blurRad="50800" dist="39000" dir="5460000" algn="tl">
                    <a:srgbClr val="000000">
                      <a:alpha val="38000"/>
                    </a:srgbClr>
                  </a:outerShdw>
                </a:effectLst>
                <a:cs typeface="PT Bold Heading" pitchFamily="2" charset="-78"/>
              </a:rPr>
              <a:t>أنواع المخاطر الصناعية: مخاطر </a:t>
            </a:r>
            <a:r>
              <a:rPr lang="ar-SA" sz="4400" b="1" dirty="0" err="1" smtClean="0">
                <a:ln w="11430"/>
                <a:solidFill>
                  <a:srgbClr val="FFFF00"/>
                </a:solidFill>
                <a:effectLst>
                  <a:outerShdw blurRad="50800" dist="39000" dir="5460000" algn="tl">
                    <a:srgbClr val="000000">
                      <a:alpha val="38000"/>
                    </a:srgbClr>
                  </a:outerShdw>
                </a:effectLst>
                <a:cs typeface="PT Bold Heading" pitchFamily="2" charset="-78"/>
              </a:rPr>
              <a:t>الاصابات</a:t>
            </a:r>
            <a:endParaRPr lang="ar-SA" sz="4400" b="1" dirty="0">
              <a:ln w="11430"/>
              <a:solidFill>
                <a:srgbClr val="FFFF00"/>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4267200" y="1219200"/>
            <a:ext cx="4648200" cy="54102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algn="just"/>
            <a:r>
              <a:rPr lang="ar-SA" dirty="0" smtClean="0">
                <a:cs typeface="PT Bold Heading" pitchFamily="2" charset="-78"/>
              </a:rPr>
              <a:t>أخطار المناولة والنقل والتخزين.</a:t>
            </a:r>
          </a:p>
          <a:p>
            <a:pPr marL="514350" indent="-514350" algn="just">
              <a:buFont typeface="+mj-lt"/>
              <a:buAutoNum type="arabicParenR"/>
            </a:pPr>
            <a:r>
              <a:rPr lang="ar-SA" b="1" dirty="0" smtClean="0"/>
              <a:t>مخاطر الارتطام</a:t>
            </a:r>
          </a:p>
          <a:p>
            <a:pPr marL="514350" indent="-514350" algn="just">
              <a:buFont typeface="+mj-lt"/>
              <a:buAutoNum type="arabicParenR"/>
            </a:pPr>
            <a:r>
              <a:rPr lang="ar-SA" b="1" dirty="0" smtClean="0"/>
              <a:t>مخاطر التحكم في المعدة لمناولة المواد</a:t>
            </a:r>
          </a:p>
          <a:p>
            <a:pPr marL="514350" indent="-514350" algn="just">
              <a:buFont typeface="+mj-lt"/>
              <a:buAutoNum type="arabicParenR"/>
            </a:pPr>
            <a:r>
              <a:rPr lang="ar-SA" b="1" dirty="0" smtClean="0">
                <a:cs typeface="Simplified Arabic" pitchFamily="2" charset="-78"/>
              </a:rPr>
              <a:t>مخاطر النقل:</a:t>
            </a:r>
          </a:p>
          <a:p>
            <a:pPr marL="514350" indent="-514350" algn="just">
              <a:buFont typeface="+mj-cs"/>
              <a:buAutoNum type="arabic1Minus"/>
            </a:pPr>
            <a:r>
              <a:rPr lang="ar-SA" b="1" dirty="0" smtClean="0"/>
              <a:t>عمال النقل</a:t>
            </a:r>
          </a:p>
          <a:p>
            <a:pPr marL="514350" indent="-514350" algn="just">
              <a:buFont typeface="+mj-cs"/>
              <a:buAutoNum type="arabic1Minus"/>
            </a:pPr>
            <a:r>
              <a:rPr lang="ar-SA" b="1" dirty="0" smtClean="0"/>
              <a:t>تخزين المواد</a:t>
            </a:r>
          </a:p>
          <a:p>
            <a:pPr marL="514350" indent="-514350" algn="just">
              <a:buFont typeface="+mj-cs"/>
              <a:buAutoNum type="arabic1Minus"/>
            </a:pPr>
            <a:r>
              <a:rPr lang="ar-SA" b="1" dirty="0" smtClean="0"/>
              <a:t>معدات تداول المواد (معدات النقل)</a:t>
            </a:r>
          </a:p>
          <a:p>
            <a:pPr marL="514350" indent="-514350" algn="just">
              <a:buFont typeface="+mj-cs"/>
              <a:buAutoNum type="arabic1Minus"/>
            </a:pPr>
            <a:r>
              <a:rPr lang="ar-SA" b="1" dirty="0" smtClean="0"/>
              <a:t>مسارات النقل</a:t>
            </a:r>
          </a:p>
          <a:p>
            <a:pPr algn="just"/>
            <a:r>
              <a:rPr lang="ar-SA" dirty="0" smtClean="0">
                <a:cs typeface="PT Bold Heading" pitchFamily="2" charset="-78"/>
              </a:rPr>
              <a:t>أخطار المعدات والآلات:</a:t>
            </a:r>
          </a:p>
          <a:p>
            <a:pPr marL="514350" indent="-514350" algn="just">
              <a:buFont typeface="+mj-lt"/>
              <a:buAutoNum type="arabicParenR"/>
            </a:pPr>
            <a:r>
              <a:rPr lang="ar-SA" b="1" dirty="0" smtClean="0"/>
              <a:t>الأجزاء المتحركة من الماكينات.</a:t>
            </a:r>
          </a:p>
          <a:p>
            <a:pPr marL="514350" indent="-514350" algn="just">
              <a:buFont typeface="+mj-lt"/>
              <a:buAutoNum type="arabicParenR"/>
            </a:pPr>
            <a:r>
              <a:rPr lang="ar-SA" b="1" dirty="0" smtClean="0"/>
              <a:t>الأجزاء المتطايرة.</a:t>
            </a:r>
          </a:p>
          <a:p>
            <a:pPr marL="514350" indent="-514350" algn="just">
              <a:buFont typeface="+mj-lt"/>
              <a:buAutoNum type="arabicParenR"/>
            </a:pPr>
            <a:r>
              <a:rPr lang="ar-SA" b="1" dirty="0" smtClean="0"/>
              <a:t>الأعطال الميكانيكية.</a:t>
            </a:r>
          </a:p>
          <a:p>
            <a:pPr marL="514350" indent="-514350" algn="just">
              <a:buFont typeface="+mj-lt"/>
              <a:buAutoNum type="arabicParenR"/>
            </a:pPr>
            <a:r>
              <a:rPr lang="ar-SA" b="1" dirty="0" smtClean="0"/>
              <a:t>الصدمات الكهربائية.</a:t>
            </a:r>
          </a:p>
          <a:p>
            <a:pPr algn="just"/>
            <a:r>
              <a:rPr lang="ar-SA" dirty="0" smtClean="0">
                <a:cs typeface="PT Bold Heading" pitchFamily="2" charset="-78"/>
              </a:rPr>
              <a:t>مخاطر الكهرباء:</a:t>
            </a:r>
          </a:p>
          <a:p>
            <a:pPr marL="514350" indent="-514350" algn="just">
              <a:buFont typeface="+mj-lt"/>
              <a:buAutoNum type="arabicParenR"/>
            </a:pPr>
            <a:r>
              <a:rPr lang="ar-SA" b="1" dirty="0" smtClean="0"/>
              <a:t>الجانب البشري</a:t>
            </a:r>
          </a:p>
          <a:p>
            <a:pPr marL="514350" indent="-514350" algn="just">
              <a:buFont typeface="+mj-lt"/>
              <a:buAutoNum type="arabicParenR"/>
            </a:pPr>
            <a:r>
              <a:rPr lang="ar-SA" b="1" dirty="0" smtClean="0"/>
              <a:t>الجانب المادي</a:t>
            </a:r>
          </a:p>
          <a:p>
            <a:pPr algn="just"/>
            <a:r>
              <a:rPr lang="ar-SA" dirty="0" smtClean="0">
                <a:cs typeface="PT Bold Heading" pitchFamily="2" charset="-78"/>
              </a:rPr>
              <a:t>أخطار العمليات الصناعية وأساليب التصنيع</a:t>
            </a:r>
          </a:p>
          <a:p>
            <a:pPr algn="just"/>
            <a:r>
              <a:rPr lang="ar-SA" dirty="0" smtClean="0">
                <a:cs typeface="PT Bold Heading" pitchFamily="2" charset="-78"/>
              </a:rPr>
              <a:t>أخطار المواد المستخدمة </a:t>
            </a:r>
          </a:p>
          <a:p>
            <a:pPr algn="just"/>
            <a:r>
              <a:rPr lang="ar-SA" dirty="0" smtClean="0">
                <a:cs typeface="PT Bold Heading" pitchFamily="2" charset="-78"/>
              </a:rPr>
              <a:t>أخطار بيئة العمل والمكان </a:t>
            </a:r>
            <a:endParaRPr lang="ar-SA" dirty="0">
              <a:cs typeface="PT Bold Heading" pitchFamily="2" charset="-78"/>
            </a:endParaRPr>
          </a:p>
        </p:txBody>
      </p:sp>
      <p:pic>
        <p:nvPicPr>
          <p:cNvPr id="40962" name="Picture 2" descr="I:\ملفات خاصة بالكتب المؤلفة2010\ملفات كتاب الورشة\صور لكتاب الورشة\diver%20burning%20or%20welding.jpg"/>
          <p:cNvPicPr>
            <a:picLocks noGrp="1" noChangeAspect="1" noChangeArrowheads="1"/>
          </p:cNvPicPr>
          <p:nvPr>
            <p:ph type="clipArt" sz="half" idx="2"/>
          </p:nvPr>
        </p:nvPicPr>
        <p:blipFill>
          <a:blip r:embed="rId2"/>
          <a:stretch>
            <a:fillRect/>
          </a:stretch>
        </p:blipFill>
        <p:spPr bwMode="auto">
          <a:xfrm>
            <a:off x="228600" y="1219200"/>
            <a:ext cx="3810000" cy="2514600"/>
          </a:xfrm>
          <a:prstGeom prst="rect">
            <a:avLst/>
          </a:prstGeom>
          <a:noFill/>
        </p:spPr>
      </p:pic>
      <p:pic>
        <p:nvPicPr>
          <p:cNvPr id="6" name="Picture 5" descr="Casting1"/>
          <p:cNvPicPr/>
          <p:nvPr/>
        </p:nvPicPr>
        <p:blipFill>
          <a:blip r:embed="rId3"/>
          <a:srcRect/>
          <a:stretch>
            <a:fillRect/>
          </a:stretch>
        </p:blipFill>
        <p:spPr bwMode="auto">
          <a:xfrm>
            <a:off x="304800" y="3962400"/>
            <a:ext cx="3733800" cy="2667000"/>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down)">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wipe(down)">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wipe(down)">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wipe(down)">
                                      <p:cBhvr>
                                        <p:cTn id="72" dur="500"/>
                                        <p:tgtEl>
                                          <p:spTgt spid="3">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wipe(down)">
                                      <p:cBhvr>
                                        <p:cTn id="77" dur="500"/>
                                        <p:tgtEl>
                                          <p:spTgt spid="3">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wipe(down)">
                                      <p:cBhvr>
                                        <p:cTn id="82" dur="5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
                                            <p:txEl>
                                              <p:pRg st="15" end="15"/>
                                            </p:txEl>
                                          </p:spTgt>
                                        </p:tgtEl>
                                        <p:attrNameLst>
                                          <p:attrName>style.visibility</p:attrName>
                                        </p:attrNameLst>
                                      </p:cBhvr>
                                      <p:to>
                                        <p:strVal val="visible"/>
                                      </p:to>
                                    </p:set>
                                    <p:animEffect transition="in" filter="wipe(down)">
                                      <p:cBhvr>
                                        <p:cTn id="87" dur="500"/>
                                        <p:tgtEl>
                                          <p:spTgt spid="3">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
                                            <p:txEl>
                                              <p:pRg st="16" end="16"/>
                                            </p:txEl>
                                          </p:spTgt>
                                        </p:tgtEl>
                                        <p:attrNameLst>
                                          <p:attrName>style.visibility</p:attrName>
                                        </p:attrNameLst>
                                      </p:cBhvr>
                                      <p:to>
                                        <p:strVal val="visible"/>
                                      </p:to>
                                    </p:set>
                                    <p:animEffect transition="in" filter="wipe(down)">
                                      <p:cBhvr>
                                        <p:cTn id="92" dur="500"/>
                                        <p:tgtEl>
                                          <p:spTgt spid="3">
                                            <p:txEl>
                                              <p:pRg st="16" end="1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
                                            <p:txEl>
                                              <p:pRg st="17" end="17"/>
                                            </p:txEl>
                                          </p:spTgt>
                                        </p:tgtEl>
                                        <p:attrNameLst>
                                          <p:attrName>style.visibility</p:attrName>
                                        </p:attrNameLst>
                                      </p:cBhvr>
                                      <p:to>
                                        <p:strVal val="visible"/>
                                      </p:to>
                                    </p:set>
                                    <p:animEffect transition="in" filter="wipe(down)">
                                      <p:cBhvr>
                                        <p:cTn id="97" dur="500"/>
                                        <p:tgtEl>
                                          <p:spTgt spid="3">
                                            <p:txEl>
                                              <p:pRg st="17" end="17"/>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
                                            <p:txEl>
                                              <p:pRg st="18" end="18"/>
                                            </p:txEl>
                                          </p:spTgt>
                                        </p:tgtEl>
                                        <p:attrNameLst>
                                          <p:attrName>style.visibility</p:attrName>
                                        </p:attrNameLst>
                                      </p:cBhvr>
                                      <p:to>
                                        <p:strVal val="visible"/>
                                      </p:to>
                                    </p:set>
                                    <p:animEffect transition="in" filter="wipe(down)">
                                      <p:cBhvr>
                                        <p:cTn id="102" dur="500"/>
                                        <p:tgtEl>
                                          <p:spTgt spid="3">
                                            <p:txEl>
                                              <p:pRg st="18" end="1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0962"/>
                                        </p:tgtEl>
                                        <p:attrNameLst>
                                          <p:attrName>style.visibility</p:attrName>
                                        </p:attrNameLst>
                                      </p:cBhvr>
                                      <p:to>
                                        <p:strVal val="visible"/>
                                      </p:to>
                                    </p:set>
                                    <p:animEffect transition="in" filter="wipe(down)">
                                      <p:cBhvr>
                                        <p:cTn id="107" dur="500"/>
                                        <p:tgtEl>
                                          <p:spTgt spid="40962"/>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additive="base">
                                        <p:cTn id="112" dur="500" fill="hold"/>
                                        <p:tgtEl>
                                          <p:spTgt spid="6"/>
                                        </p:tgtEl>
                                        <p:attrNameLst>
                                          <p:attrName>ppt_x</p:attrName>
                                        </p:attrNameLst>
                                      </p:cBhvr>
                                      <p:tavLst>
                                        <p:tav tm="0">
                                          <p:val>
                                            <p:strVal val="#ppt_x"/>
                                          </p:val>
                                        </p:tav>
                                        <p:tav tm="100000">
                                          <p:val>
                                            <p:strVal val="#ppt_x"/>
                                          </p:val>
                                        </p:tav>
                                      </p:tavLst>
                                    </p:anim>
                                    <p:anim calcmode="lin" valueType="num">
                                      <p:cBhvr additive="base">
                                        <p:cTn id="1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04800"/>
            <a:ext cx="4114800" cy="1143000"/>
          </a:xfrm>
          <a:solidFill>
            <a:srgbClr val="FFFF66"/>
          </a:solidFill>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ar-SA" sz="2800" b="1" dirty="0" smtClean="0">
                <a:ln w="11430"/>
                <a:solidFill>
                  <a:srgbClr val="0066CC"/>
                </a:solidFill>
                <a:effectLst>
                  <a:outerShdw blurRad="50800" dist="39000" dir="5460000" algn="tl">
                    <a:srgbClr val="000000">
                      <a:alpha val="38000"/>
                    </a:srgbClr>
                  </a:outerShdw>
                </a:effectLst>
                <a:cs typeface="PT Bold Heading" pitchFamily="2" charset="-78"/>
              </a:rPr>
              <a:t>العوامل المؤثرة على شدة الإصابة الناتجة من الصعقة الكهربائية:</a:t>
            </a:r>
            <a:endParaRPr lang="ar-SA" sz="2800" b="1" dirty="0">
              <a:ln w="11430"/>
              <a:solidFill>
                <a:srgbClr val="0066CC"/>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152400" y="1600200"/>
            <a:ext cx="4495800" cy="5029200"/>
          </a:xfrm>
          <a:solidFill>
            <a:srgbClr val="92D050"/>
          </a:solidFill>
        </p:spPr>
        <p:txBody>
          <a:bodyPr>
            <a:normAutofit fontScale="85000" lnSpcReduction="20000"/>
          </a:bodyPr>
          <a:lstStyle/>
          <a:p>
            <a:pPr marL="514350" indent="-514350">
              <a:buFont typeface="+mj-lt"/>
              <a:buAutoNum type="arabicParenR"/>
            </a:pPr>
            <a:r>
              <a:rPr lang="ar-SA" b="1" dirty="0" smtClean="0"/>
              <a:t>تأكد من فصل التيار الكهربائي عند العمل في التوصيلات الكهربائية.</a:t>
            </a:r>
          </a:p>
          <a:p>
            <a:pPr marL="514350" indent="-514350">
              <a:buFont typeface="+mj-lt"/>
              <a:buAutoNum type="arabicParenR"/>
            </a:pPr>
            <a:r>
              <a:rPr lang="ar-SA" b="1" dirty="0" smtClean="0"/>
              <a:t>عدم ملامسة الأرضية المبتلة ولبس الحذاء الواقي.</a:t>
            </a:r>
          </a:p>
          <a:p>
            <a:pPr marL="514350" indent="-514350">
              <a:buFont typeface="+mj-lt"/>
              <a:buAutoNum type="arabicParenR"/>
            </a:pPr>
            <a:r>
              <a:rPr lang="ar-SA" b="1" dirty="0" smtClean="0"/>
              <a:t>عدم لبس أي أشياء معدنية عند العمل في الأعمال الكهربائية.</a:t>
            </a:r>
          </a:p>
          <a:p>
            <a:pPr marL="514350" indent="-514350">
              <a:buFont typeface="+mj-lt"/>
              <a:buAutoNum type="arabicParenR"/>
            </a:pPr>
            <a:r>
              <a:rPr lang="ar-SA" b="1" dirty="0" smtClean="0"/>
              <a:t>عدم </a:t>
            </a:r>
            <a:r>
              <a:rPr lang="ar-SA" b="1" dirty="0" err="1" smtClean="0"/>
              <a:t>أستخدام</a:t>
            </a:r>
            <a:r>
              <a:rPr lang="ar-SA" b="1" dirty="0" smtClean="0"/>
              <a:t> سلم معدني أو أي عدد غير معزولة</a:t>
            </a:r>
          </a:p>
          <a:p>
            <a:pPr marL="514350" indent="-514350">
              <a:buFont typeface="+mj-lt"/>
              <a:buAutoNum type="arabicParenR"/>
            </a:pPr>
            <a:r>
              <a:rPr lang="ar-SA" b="1" dirty="0" smtClean="0"/>
              <a:t>الحفاظ على المعدات الكهربائية نظيفة وخالية من الأتربة والزيوت.</a:t>
            </a:r>
          </a:p>
          <a:p>
            <a:pPr marL="514350" indent="-514350">
              <a:buFont typeface="+mj-lt"/>
              <a:buAutoNum type="arabicParenR"/>
            </a:pPr>
            <a:r>
              <a:rPr lang="ar-SA" b="1" dirty="0" smtClean="0"/>
              <a:t>فحص الأجهزة والمعدات الكهربائية للتأكد من عدم وجود تلف فيها.</a:t>
            </a:r>
          </a:p>
          <a:p>
            <a:pPr marL="514350" indent="-514350">
              <a:buFont typeface="+mj-lt"/>
              <a:buAutoNum type="arabicParenR"/>
            </a:pPr>
            <a:r>
              <a:rPr lang="ar-SA" b="1" dirty="0" smtClean="0"/>
              <a:t>عدم استخدام الأدوات الكهربائية المعطوبة.</a:t>
            </a:r>
          </a:p>
          <a:p>
            <a:pPr marL="514350" indent="-514350">
              <a:buFont typeface="+mj-lt"/>
              <a:buAutoNum type="arabicParenR"/>
            </a:pPr>
            <a:r>
              <a:rPr lang="ar-SA" b="1" dirty="0" smtClean="0"/>
              <a:t>قراءة لوحة المواصفات التي موجودة على الأجهزة للتأكد من مطابقتها لجهد التيار الذي سوف يستخدم.</a:t>
            </a:r>
          </a:p>
          <a:p>
            <a:pPr marL="514350" indent="-514350">
              <a:buFont typeface="+mj-lt"/>
              <a:buAutoNum type="arabicParenR"/>
            </a:pPr>
            <a:endParaRPr lang="ar-SA" b="1" dirty="0"/>
          </a:p>
        </p:txBody>
      </p:sp>
      <p:sp>
        <p:nvSpPr>
          <p:cNvPr id="5" name="Text Placeholder 2"/>
          <p:cNvSpPr txBox="1">
            <a:spLocks/>
          </p:cNvSpPr>
          <p:nvPr/>
        </p:nvSpPr>
        <p:spPr>
          <a:xfrm>
            <a:off x="4724400" y="1600200"/>
            <a:ext cx="4191000" cy="495300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arenR"/>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كمية التيار (الأمبير) المار بالجسم كلما زادت كميته زاد تأثيره.</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arenR"/>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مسار التيار في الجسم (القلب والرئتين).</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arenR"/>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فترة المرور للتيار (مدة الصعقة).</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arenR"/>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مقاومة الجسم للتيار (رطب أو جاف)</a:t>
            </a:r>
          </a:p>
          <a:p>
            <a:pPr marL="514350" marR="0" lvl="0" indent="-514350" algn="r" defTabSz="914400" rtl="1" eaLnBrk="1" fontAlgn="auto" latinLnBrk="0" hangingPunct="1">
              <a:lnSpc>
                <a:spcPct val="100000"/>
              </a:lnSpc>
              <a:spcBef>
                <a:spcPts val="580"/>
              </a:spcBef>
              <a:spcAft>
                <a:spcPts val="0"/>
              </a:spcAft>
              <a:buClr>
                <a:schemeClr val="accent1"/>
              </a:buClr>
              <a:buSzPct val="85000"/>
              <a:buFont typeface="+mj-lt"/>
              <a:buAutoNum type="arabicParenR"/>
              <a:tabLst/>
              <a:defRPr/>
            </a:pPr>
            <a:r>
              <a:rPr kumimoji="0" lang="ar-SA" sz="2600" b="1" i="0" u="none" strike="noStrike" kern="1200" cap="none" spc="0" normalizeH="0" baseline="0" noProof="0" dirty="0" smtClean="0">
                <a:ln>
                  <a:noFill/>
                </a:ln>
                <a:solidFill>
                  <a:schemeClr val="tx1"/>
                </a:solidFill>
                <a:effectLst/>
                <a:uLnTx/>
                <a:uFillTx/>
                <a:latin typeface="+mn-lt"/>
                <a:ea typeface="+mn-ea"/>
                <a:cs typeface="+mn-cs"/>
              </a:rPr>
              <a:t>نوع التيار الكهربائي (التيار المستمر </a:t>
            </a:r>
            <a:r>
              <a:rPr kumimoji="0" lang="en-US" sz="2600" b="1" i="0" u="none" strike="noStrike" kern="1200" cap="none" spc="0" normalizeH="0" baseline="0" noProof="0" dirty="0" smtClean="0">
                <a:ln>
                  <a:noFill/>
                </a:ln>
                <a:solidFill>
                  <a:schemeClr val="tx1"/>
                </a:solidFill>
                <a:effectLst/>
                <a:uLnTx/>
                <a:uFillTx/>
                <a:latin typeface="+mn-lt"/>
                <a:ea typeface="+mn-ea"/>
                <a:cs typeface="+mn-cs"/>
              </a:rPr>
              <a:t>DC</a:t>
            </a:r>
            <a:r>
              <a:rPr kumimoji="0" lang="ar-SA" sz="2600" b="1" i="0" u="none" strike="noStrike" kern="1200" cap="none" spc="0" normalizeH="0" baseline="0" noProof="0" dirty="0" smtClean="0">
                <a:ln>
                  <a:noFill/>
                </a:ln>
                <a:solidFill>
                  <a:schemeClr val="tx1"/>
                </a:solidFill>
                <a:effectLst/>
                <a:uLnTx/>
                <a:uFillTx/>
                <a:latin typeface="+mn-lt"/>
                <a:ea typeface="+mn-ea"/>
                <a:cs typeface="+mn-cs"/>
              </a:rPr>
              <a:t> أقل خطورة من التيار المتناوب </a:t>
            </a:r>
            <a:r>
              <a:rPr kumimoji="0" lang="en-US" sz="2600" b="1" i="0" u="none" strike="noStrike" kern="1200" cap="none" spc="0" normalizeH="0" baseline="0" noProof="0" dirty="0" smtClean="0">
                <a:ln>
                  <a:noFill/>
                </a:ln>
                <a:solidFill>
                  <a:schemeClr val="tx1"/>
                </a:solidFill>
                <a:effectLst/>
                <a:uLnTx/>
                <a:uFillTx/>
                <a:latin typeface="+mn-lt"/>
                <a:ea typeface="+mn-ea"/>
                <a:cs typeface="+mn-cs"/>
              </a:rPr>
              <a:t>AC</a:t>
            </a:r>
            <a:r>
              <a:rPr kumimoji="0" lang="ar-SA" sz="2600" b="1" i="0" u="none" strike="noStrike" kern="1200" cap="none" spc="0" normalizeH="0" baseline="0" noProof="0" dirty="0" smtClean="0">
                <a:ln>
                  <a:noFill/>
                </a:ln>
                <a:solidFill>
                  <a:schemeClr val="tx1"/>
                </a:solidFill>
                <a:effectLst/>
                <a:uLnTx/>
                <a:uFillTx/>
                <a:latin typeface="+mn-lt"/>
                <a:ea typeface="+mn-ea"/>
                <a:cs typeface="+mn-cs"/>
              </a:rPr>
              <a:t> كما </a:t>
            </a:r>
            <a:r>
              <a:rPr kumimoji="0" lang="ar-SA" sz="2600" b="1" i="0" u="none" strike="noStrike" kern="1200" cap="none" spc="0" normalizeH="0" baseline="0" noProof="0" dirty="0" err="1" smtClean="0">
                <a:ln>
                  <a:noFill/>
                </a:ln>
                <a:solidFill>
                  <a:schemeClr val="tx1"/>
                </a:solidFill>
                <a:effectLst/>
                <a:uLnTx/>
                <a:uFillTx/>
                <a:latin typeface="+mn-lt"/>
                <a:ea typeface="+mn-ea"/>
                <a:cs typeface="+mn-cs"/>
              </a:rPr>
              <a:t>ان</a:t>
            </a:r>
            <a:r>
              <a:rPr kumimoji="0" lang="ar-SA" sz="2600" b="1" i="0" u="none" strike="noStrike" kern="1200" cap="none" spc="0" normalizeH="0" baseline="0" noProof="0" dirty="0" smtClean="0">
                <a:ln>
                  <a:noFill/>
                </a:ln>
                <a:solidFill>
                  <a:schemeClr val="tx1"/>
                </a:solidFill>
                <a:effectLst/>
                <a:uLnTx/>
                <a:uFillTx/>
                <a:latin typeface="+mn-lt"/>
                <a:ea typeface="+mn-ea"/>
                <a:cs typeface="+mn-cs"/>
              </a:rPr>
              <a:t> التيارات ذات الذبذبات العالية لا تسبب صدمة كهربائية بل حرارية ينتج عنها حروق شديدة) </a:t>
            </a:r>
            <a:endParaRPr kumimoji="0" lang="ar-SA" sz="26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Title 1"/>
          <p:cNvSpPr txBox="1">
            <a:spLocks/>
          </p:cNvSpPr>
          <p:nvPr/>
        </p:nvSpPr>
        <p:spPr>
          <a:xfrm>
            <a:off x="152400" y="304800"/>
            <a:ext cx="4343400" cy="1143000"/>
          </a:xfrm>
          <a:prstGeom prst="rect">
            <a:avLst/>
          </a:prstGeom>
          <a:solidFill>
            <a:srgbClr val="00FF00"/>
          </a:solidFill>
        </p:spPr>
        <p:txBody>
          <a:bodyPr bIns="9144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kumimoji="0" lang="ar-SA" sz="2800" b="1" i="0" u="none" strike="noStrike" kern="1200" normalizeH="0" baseline="0" noProof="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PT Bold Heading" pitchFamily="2" charset="-78"/>
              </a:rPr>
              <a:t>تعليمات خاصة بالسلامة من التيار الكهربائي:</a:t>
            </a:r>
            <a:endParaRPr kumimoji="0" lang="ar-SA" sz="28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mj-lt"/>
              <a:ea typeface="+mj-ea"/>
              <a:cs typeface="PT Bold Heading" pitchFamily="2" charset="-7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down)">
                                      <p:cBhvr>
                                        <p:cTn id="13" dur="50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down)">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bg/>
                                          </p:spTgt>
                                        </p:tgtEl>
                                        <p:attrNameLst>
                                          <p:attrName>style.visibility</p:attrName>
                                        </p:attrNameLst>
                                      </p:cBhvr>
                                      <p:to>
                                        <p:strVal val="visible"/>
                                      </p:to>
                                    </p:set>
                                    <p:animEffect transition="in" filter="wipe(down)">
                                      <p:cBhvr>
                                        <p:cTn id="43" dur="500"/>
                                        <p:tgtEl>
                                          <p:spTgt spid="6">
                                            <p:bg/>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wipe(down)">
                                      <p:cBhvr>
                                        <p:cTn id="48" dur="500"/>
                                        <p:tgtEl>
                                          <p:spTgt spid="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bg/>
                                          </p:spTgt>
                                        </p:tgtEl>
                                        <p:attrNameLst>
                                          <p:attrName>style.visibility</p:attrName>
                                        </p:attrNameLst>
                                      </p:cBhvr>
                                      <p:to>
                                        <p:strVal val="visible"/>
                                      </p:to>
                                    </p:set>
                                    <p:animEffect transition="in" filter="wipe(down)">
                                      <p:cBhvr>
                                        <p:cTn id="53" dur="500"/>
                                        <p:tgtEl>
                                          <p:spTgt spid="3">
                                            <p:bg/>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wipe(down)">
                                      <p:cBhvr>
                                        <p:cTn id="58" dur="500"/>
                                        <p:tgtEl>
                                          <p:spTgt spid="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wipe(down)">
                                      <p:cBhvr>
                                        <p:cTn id="63" dur="500"/>
                                        <p:tgtEl>
                                          <p:spTgt spid="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
                                            <p:txEl>
                                              <p:pRg st="2" end="2"/>
                                            </p:txEl>
                                          </p:spTgt>
                                        </p:tgtEl>
                                        <p:attrNameLst>
                                          <p:attrName>style.visibility</p:attrName>
                                        </p:attrNameLst>
                                      </p:cBhvr>
                                      <p:to>
                                        <p:strVal val="visible"/>
                                      </p:to>
                                    </p:set>
                                    <p:animEffect transition="in" filter="wipe(down)">
                                      <p:cBhvr>
                                        <p:cTn id="68" dur="500"/>
                                        <p:tgtEl>
                                          <p:spTgt spid="3">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wipe(down)">
                                      <p:cBhvr>
                                        <p:cTn id="73" dur="500"/>
                                        <p:tgtEl>
                                          <p:spTgt spid="3">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animEffect transition="in" filter="wipe(down)">
                                      <p:cBhvr>
                                        <p:cTn id="78" dur="500"/>
                                        <p:tgtEl>
                                          <p:spTgt spid="3">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
                                            <p:txEl>
                                              <p:pRg st="5" end="5"/>
                                            </p:txEl>
                                          </p:spTgt>
                                        </p:tgtEl>
                                        <p:attrNameLst>
                                          <p:attrName>style.visibility</p:attrName>
                                        </p:attrNameLst>
                                      </p:cBhvr>
                                      <p:to>
                                        <p:strVal val="visible"/>
                                      </p:to>
                                    </p:set>
                                    <p:animEffect transition="in" filter="wipe(down)">
                                      <p:cBhvr>
                                        <p:cTn id="83" dur="500"/>
                                        <p:tgtEl>
                                          <p:spTgt spid="3">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Effect transition="in" filter="wipe(down)">
                                      <p:cBhvr>
                                        <p:cTn id="88" dur="500"/>
                                        <p:tgtEl>
                                          <p:spTgt spid="3">
                                            <p:txEl>
                                              <p:pRg st="6" end="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3">
                                            <p:txEl>
                                              <p:pRg st="7" end="7"/>
                                            </p:txEl>
                                          </p:spTgt>
                                        </p:tgtEl>
                                        <p:attrNameLst>
                                          <p:attrName>style.visibility</p:attrName>
                                        </p:attrNameLst>
                                      </p:cBhvr>
                                      <p:to>
                                        <p:strVal val="visible"/>
                                      </p:to>
                                    </p:set>
                                    <p:animEffect transition="in" filter="wipe(down)">
                                      <p:cBhvr>
                                        <p:cTn id="9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5" grpId="0" build="p" animBg="1"/>
      <p:bldP spid="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28600" y="381000"/>
          <a:ext cx="8763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5325BA7E-6E7C-4EFF-BC21-CC55DDC1CD90}"/>
                                            </p:graphicEl>
                                          </p:spTgt>
                                        </p:tgtEl>
                                        <p:attrNameLst>
                                          <p:attrName>style.visibility</p:attrName>
                                        </p:attrNameLst>
                                      </p:cBhvr>
                                      <p:to>
                                        <p:strVal val="visible"/>
                                      </p:to>
                                    </p:set>
                                    <p:animEffect transition="in" filter="wipe(down)">
                                      <p:cBhvr>
                                        <p:cTn id="7" dur="500"/>
                                        <p:tgtEl>
                                          <p:spTgt spid="5">
                                            <p:graphicEl>
                                              <a:dgm id="{5325BA7E-6E7C-4EFF-BC21-CC55DDC1CD90}"/>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7A8F9413-B7BE-4EE9-8DE8-2F378A4287DA}"/>
                                            </p:graphicEl>
                                          </p:spTgt>
                                        </p:tgtEl>
                                        <p:attrNameLst>
                                          <p:attrName>style.visibility</p:attrName>
                                        </p:attrNameLst>
                                      </p:cBhvr>
                                      <p:to>
                                        <p:strVal val="visible"/>
                                      </p:to>
                                    </p:set>
                                    <p:animEffect transition="in" filter="wipe(down)">
                                      <p:cBhvr>
                                        <p:cTn id="10" dur="500"/>
                                        <p:tgtEl>
                                          <p:spTgt spid="5">
                                            <p:graphicEl>
                                              <a:dgm id="{7A8F9413-B7BE-4EE9-8DE8-2F378A4287D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graphicEl>
                                              <a:dgm id="{F9406DD1-DB03-4F56-BFE5-8C0CF16F83FE}"/>
                                            </p:graphicEl>
                                          </p:spTgt>
                                        </p:tgtEl>
                                        <p:attrNameLst>
                                          <p:attrName>style.visibility</p:attrName>
                                        </p:attrNameLst>
                                      </p:cBhvr>
                                      <p:to>
                                        <p:strVal val="visible"/>
                                      </p:to>
                                    </p:set>
                                    <p:animEffect transition="in" filter="wipe(down)">
                                      <p:cBhvr>
                                        <p:cTn id="15" dur="500"/>
                                        <p:tgtEl>
                                          <p:spTgt spid="5">
                                            <p:graphicEl>
                                              <a:dgm id="{F9406DD1-DB03-4F56-BFE5-8C0CF16F83FE}"/>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graphicEl>
                                              <a:dgm id="{FC7D4550-A32B-4064-B32E-56BD7515706E}"/>
                                            </p:graphicEl>
                                          </p:spTgt>
                                        </p:tgtEl>
                                        <p:attrNameLst>
                                          <p:attrName>style.visibility</p:attrName>
                                        </p:attrNameLst>
                                      </p:cBhvr>
                                      <p:to>
                                        <p:strVal val="visible"/>
                                      </p:to>
                                    </p:set>
                                    <p:animEffect transition="in" filter="wipe(down)">
                                      <p:cBhvr>
                                        <p:cTn id="18" dur="500"/>
                                        <p:tgtEl>
                                          <p:spTgt spid="5">
                                            <p:graphicEl>
                                              <a:dgm id="{FC7D4550-A32B-4064-B32E-56BD7515706E}"/>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graphicEl>
                                              <a:dgm id="{3D624346-46B6-44AF-98AB-B081D45B33B8}"/>
                                            </p:graphicEl>
                                          </p:spTgt>
                                        </p:tgtEl>
                                        <p:attrNameLst>
                                          <p:attrName>style.visibility</p:attrName>
                                        </p:attrNameLst>
                                      </p:cBhvr>
                                      <p:to>
                                        <p:strVal val="visible"/>
                                      </p:to>
                                    </p:set>
                                    <p:animEffect transition="in" filter="wipe(down)">
                                      <p:cBhvr>
                                        <p:cTn id="21" dur="500"/>
                                        <p:tgtEl>
                                          <p:spTgt spid="5">
                                            <p:graphicEl>
                                              <a:dgm id="{3D624346-46B6-44AF-98AB-B081D45B33B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graphicEl>
                                              <a:dgm id="{7A4FFCE9-E919-4969-9234-B1904A84FC49}"/>
                                            </p:graphicEl>
                                          </p:spTgt>
                                        </p:tgtEl>
                                        <p:attrNameLst>
                                          <p:attrName>style.visibility</p:attrName>
                                        </p:attrNameLst>
                                      </p:cBhvr>
                                      <p:to>
                                        <p:strVal val="visible"/>
                                      </p:to>
                                    </p:set>
                                    <p:animEffect transition="in" filter="wipe(down)">
                                      <p:cBhvr>
                                        <p:cTn id="26" dur="500"/>
                                        <p:tgtEl>
                                          <p:spTgt spid="5">
                                            <p:graphicEl>
                                              <a:dgm id="{7A4FFCE9-E919-4969-9234-B1904A84FC49}"/>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graphicEl>
                                              <a:dgm id="{8350EC06-1C31-4733-A1C2-11AC31CD71A5}"/>
                                            </p:graphicEl>
                                          </p:spTgt>
                                        </p:tgtEl>
                                        <p:attrNameLst>
                                          <p:attrName>style.visibility</p:attrName>
                                        </p:attrNameLst>
                                      </p:cBhvr>
                                      <p:to>
                                        <p:strVal val="visible"/>
                                      </p:to>
                                    </p:set>
                                    <p:animEffect transition="in" filter="wipe(down)">
                                      <p:cBhvr>
                                        <p:cTn id="29" dur="500"/>
                                        <p:tgtEl>
                                          <p:spTgt spid="5">
                                            <p:graphicEl>
                                              <a:dgm id="{8350EC06-1C31-4733-A1C2-11AC31CD71A5}"/>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
                                            <p:graphicEl>
                                              <a:dgm id="{DDFFF278-5A8D-4D02-81CA-3ED6164A8E36}"/>
                                            </p:graphicEl>
                                          </p:spTgt>
                                        </p:tgtEl>
                                        <p:attrNameLst>
                                          <p:attrName>style.visibility</p:attrName>
                                        </p:attrNameLst>
                                      </p:cBhvr>
                                      <p:to>
                                        <p:strVal val="visible"/>
                                      </p:to>
                                    </p:set>
                                    <p:animEffect transition="in" filter="wipe(down)">
                                      <p:cBhvr>
                                        <p:cTn id="32" dur="500"/>
                                        <p:tgtEl>
                                          <p:spTgt spid="5">
                                            <p:graphicEl>
                                              <a:dgm id="{DDFFF278-5A8D-4D02-81CA-3ED6164A8E3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graphicEl>
                                              <a:dgm id="{62AAE9A1-594D-4D37-84A5-FBA71CAA9E9C}"/>
                                            </p:graphicEl>
                                          </p:spTgt>
                                        </p:tgtEl>
                                        <p:attrNameLst>
                                          <p:attrName>style.visibility</p:attrName>
                                        </p:attrNameLst>
                                      </p:cBhvr>
                                      <p:to>
                                        <p:strVal val="visible"/>
                                      </p:to>
                                    </p:set>
                                    <p:animEffect transition="in" filter="wipe(down)">
                                      <p:cBhvr>
                                        <p:cTn id="37" dur="500"/>
                                        <p:tgtEl>
                                          <p:spTgt spid="5">
                                            <p:graphicEl>
                                              <a:dgm id="{62AAE9A1-594D-4D37-84A5-FBA71CAA9E9C}"/>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
                                            <p:graphicEl>
                                              <a:dgm id="{6B5C4F7C-6BF8-4119-B36F-F1B18B6DC197}"/>
                                            </p:graphicEl>
                                          </p:spTgt>
                                        </p:tgtEl>
                                        <p:attrNameLst>
                                          <p:attrName>style.visibility</p:attrName>
                                        </p:attrNameLst>
                                      </p:cBhvr>
                                      <p:to>
                                        <p:strVal val="visible"/>
                                      </p:to>
                                    </p:set>
                                    <p:animEffect transition="in" filter="wipe(down)">
                                      <p:cBhvr>
                                        <p:cTn id="40" dur="500"/>
                                        <p:tgtEl>
                                          <p:spTgt spid="5">
                                            <p:graphicEl>
                                              <a:dgm id="{6B5C4F7C-6BF8-4119-B36F-F1B18B6DC197}"/>
                                            </p:graphic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
                                            <p:graphicEl>
                                              <a:dgm id="{2D0A5660-28DD-4C8C-9B7B-4824C6CBD3EB}"/>
                                            </p:graphicEl>
                                          </p:spTgt>
                                        </p:tgtEl>
                                        <p:attrNameLst>
                                          <p:attrName>style.visibility</p:attrName>
                                        </p:attrNameLst>
                                      </p:cBhvr>
                                      <p:to>
                                        <p:strVal val="visible"/>
                                      </p:to>
                                    </p:set>
                                    <p:animEffect transition="in" filter="wipe(down)">
                                      <p:cBhvr>
                                        <p:cTn id="43" dur="500"/>
                                        <p:tgtEl>
                                          <p:spTgt spid="5">
                                            <p:graphicEl>
                                              <a:dgm id="{2D0A5660-28DD-4C8C-9B7B-4824C6CBD3EB}"/>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graphicEl>
                                              <a:dgm id="{B6321E5B-9FC7-4C45-B2FF-95FA4FF54D7A}"/>
                                            </p:graphicEl>
                                          </p:spTgt>
                                        </p:tgtEl>
                                        <p:attrNameLst>
                                          <p:attrName>style.visibility</p:attrName>
                                        </p:attrNameLst>
                                      </p:cBhvr>
                                      <p:to>
                                        <p:strVal val="visible"/>
                                      </p:to>
                                    </p:set>
                                    <p:animEffect transition="in" filter="wipe(down)">
                                      <p:cBhvr>
                                        <p:cTn id="48" dur="500"/>
                                        <p:tgtEl>
                                          <p:spTgt spid="5">
                                            <p:graphicEl>
                                              <a:dgm id="{B6321E5B-9FC7-4C45-B2FF-95FA4FF54D7A}"/>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
                                            <p:graphicEl>
                                              <a:dgm id="{89861CC9-2C70-4B83-8C35-29AC8D6E3FAD}"/>
                                            </p:graphicEl>
                                          </p:spTgt>
                                        </p:tgtEl>
                                        <p:attrNameLst>
                                          <p:attrName>style.visibility</p:attrName>
                                        </p:attrNameLst>
                                      </p:cBhvr>
                                      <p:to>
                                        <p:strVal val="visible"/>
                                      </p:to>
                                    </p:set>
                                    <p:animEffect transition="in" filter="wipe(down)">
                                      <p:cBhvr>
                                        <p:cTn id="51" dur="500"/>
                                        <p:tgtEl>
                                          <p:spTgt spid="5">
                                            <p:graphicEl>
                                              <a:dgm id="{89861CC9-2C70-4B83-8C35-29AC8D6E3FAD}"/>
                                            </p:graphic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
                                            <p:graphicEl>
                                              <a:dgm id="{F5E3AD3A-998F-446A-8CD7-C8A5A3B269F4}"/>
                                            </p:graphicEl>
                                          </p:spTgt>
                                        </p:tgtEl>
                                        <p:attrNameLst>
                                          <p:attrName>style.visibility</p:attrName>
                                        </p:attrNameLst>
                                      </p:cBhvr>
                                      <p:to>
                                        <p:strVal val="visible"/>
                                      </p:to>
                                    </p:set>
                                    <p:animEffect transition="in" filter="wipe(down)">
                                      <p:cBhvr>
                                        <p:cTn id="54" dur="500"/>
                                        <p:tgtEl>
                                          <p:spTgt spid="5">
                                            <p:graphicEl>
                                              <a:dgm id="{F5E3AD3A-998F-446A-8CD7-C8A5A3B269F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graphicEl>
                                              <a:dgm id="{0866B983-8D88-47F1-B843-EEBB03A2B509}"/>
                                            </p:graphicEl>
                                          </p:spTgt>
                                        </p:tgtEl>
                                        <p:attrNameLst>
                                          <p:attrName>style.visibility</p:attrName>
                                        </p:attrNameLst>
                                      </p:cBhvr>
                                      <p:to>
                                        <p:strVal val="visible"/>
                                      </p:to>
                                    </p:set>
                                    <p:animEffect transition="in" filter="wipe(down)">
                                      <p:cBhvr>
                                        <p:cTn id="59" dur="500"/>
                                        <p:tgtEl>
                                          <p:spTgt spid="5">
                                            <p:graphicEl>
                                              <a:dgm id="{0866B983-8D88-47F1-B843-EEBB03A2B509}"/>
                                            </p:graphic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
                                            <p:graphicEl>
                                              <a:dgm id="{C0D4EA3B-9D6A-405A-9E2F-CF14669A84E7}"/>
                                            </p:graphicEl>
                                          </p:spTgt>
                                        </p:tgtEl>
                                        <p:attrNameLst>
                                          <p:attrName>style.visibility</p:attrName>
                                        </p:attrNameLst>
                                      </p:cBhvr>
                                      <p:to>
                                        <p:strVal val="visible"/>
                                      </p:to>
                                    </p:set>
                                    <p:animEffect transition="in" filter="wipe(down)">
                                      <p:cBhvr>
                                        <p:cTn id="62" dur="500"/>
                                        <p:tgtEl>
                                          <p:spTgt spid="5">
                                            <p:graphicEl>
                                              <a:dgm id="{C0D4EA3B-9D6A-405A-9E2F-CF14669A84E7}"/>
                                            </p:graphic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
                                            <p:graphicEl>
                                              <a:dgm id="{EECECF8F-60BF-4CCB-A534-87B98E24196B}"/>
                                            </p:graphicEl>
                                          </p:spTgt>
                                        </p:tgtEl>
                                        <p:attrNameLst>
                                          <p:attrName>style.visibility</p:attrName>
                                        </p:attrNameLst>
                                      </p:cBhvr>
                                      <p:to>
                                        <p:strVal val="visible"/>
                                      </p:to>
                                    </p:set>
                                    <p:animEffect transition="in" filter="wipe(down)">
                                      <p:cBhvr>
                                        <p:cTn id="65" dur="500"/>
                                        <p:tgtEl>
                                          <p:spTgt spid="5">
                                            <p:graphicEl>
                                              <a:dgm id="{EECECF8F-60BF-4CCB-A534-87B98E24196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5">
                                            <p:graphicEl>
                                              <a:dgm id="{85D6CFE1-8199-4802-AC52-B61B999B3A89}"/>
                                            </p:graphicEl>
                                          </p:spTgt>
                                        </p:tgtEl>
                                        <p:attrNameLst>
                                          <p:attrName>style.visibility</p:attrName>
                                        </p:attrNameLst>
                                      </p:cBhvr>
                                      <p:to>
                                        <p:strVal val="visible"/>
                                      </p:to>
                                    </p:set>
                                    <p:animEffect transition="in" filter="wipe(down)">
                                      <p:cBhvr>
                                        <p:cTn id="70" dur="500"/>
                                        <p:tgtEl>
                                          <p:spTgt spid="5">
                                            <p:graphicEl>
                                              <a:dgm id="{85D6CFE1-8199-4802-AC52-B61B999B3A89}"/>
                                            </p:graphic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5">
                                            <p:graphicEl>
                                              <a:dgm id="{5E26BAC8-68E0-4235-A94F-D3B6080BCD50}"/>
                                            </p:graphicEl>
                                          </p:spTgt>
                                        </p:tgtEl>
                                        <p:attrNameLst>
                                          <p:attrName>style.visibility</p:attrName>
                                        </p:attrNameLst>
                                      </p:cBhvr>
                                      <p:to>
                                        <p:strVal val="visible"/>
                                      </p:to>
                                    </p:set>
                                    <p:animEffect transition="in" filter="wipe(down)">
                                      <p:cBhvr>
                                        <p:cTn id="73" dur="500"/>
                                        <p:tgtEl>
                                          <p:spTgt spid="5">
                                            <p:graphicEl>
                                              <a:dgm id="{5E26BAC8-68E0-4235-A94F-D3B6080BCD50}"/>
                                            </p:graphic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
                                            <p:graphicEl>
                                              <a:dgm id="{1D5D84EA-B79C-4C2C-983E-18ED5170F1D3}"/>
                                            </p:graphicEl>
                                          </p:spTgt>
                                        </p:tgtEl>
                                        <p:attrNameLst>
                                          <p:attrName>style.visibility</p:attrName>
                                        </p:attrNameLst>
                                      </p:cBhvr>
                                      <p:to>
                                        <p:strVal val="visible"/>
                                      </p:to>
                                    </p:set>
                                    <p:animEffect transition="in" filter="wipe(down)">
                                      <p:cBhvr>
                                        <p:cTn id="76" dur="500"/>
                                        <p:tgtEl>
                                          <p:spTgt spid="5">
                                            <p:graphicEl>
                                              <a:dgm id="{1D5D84EA-B79C-4C2C-983E-18ED5170F1D3}"/>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5">
                                            <p:graphicEl>
                                              <a:dgm id="{D08031EF-3A47-4895-9ECE-9C6A146116A2}"/>
                                            </p:graphicEl>
                                          </p:spTgt>
                                        </p:tgtEl>
                                        <p:attrNameLst>
                                          <p:attrName>style.visibility</p:attrName>
                                        </p:attrNameLst>
                                      </p:cBhvr>
                                      <p:to>
                                        <p:strVal val="visible"/>
                                      </p:to>
                                    </p:set>
                                    <p:animEffect transition="in" filter="wipe(down)">
                                      <p:cBhvr>
                                        <p:cTn id="81" dur="500"/>
                                        <p:tgtEl>
                                          <p:spTgt spid="5">
                                            <p:graphicEl>
                                              <a:dgm id="{D08031EF-3A47-4895-9ECE-9C6A146116A2}"/>
                                            </p:graphicEl>
                                          </p:spTgt>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
                                            <p:graphicEl>
                                              <a:dgm id="{472D7DA9-E40E-4456-839E-138C6B5ED158}"/>
                                            </p:graphicEl>
                                          </p:spTgt>
                                        </p:tgtEl>
                                        <p:attrNameLst>
                                          <p:attrName>style.visibility</p:attrName>
                                        </p:attrNameLst>
                                      </p:cBhvr>
                                      <p:to>
                                        <p:strVal val="visible"/>
                                      </p:to>
                                    </p:set>
                                    <p:animEffect transition="in" filter="wipe(down)">
                                      <p:cBhvr>
                                        <p:cTn id="84" dur="500"/>
                                        <p:tgtEl>
                                          <p:spTgt spid="5">
                                            <p:graphicEl>
                                              <a:dgm id="{472D7DA9-E40E-4456-839E-138C6B5ED158}"/>
                                            </p:graphicEl>
                                          </p:spTgt>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5">
                                            <p:graphicEl>
                                              <a:dgm id="{5E5357E7-9891-4168-B129-FF644579190A}"/>
                                            </p:graphicEl>
                                          </p:spTgt>
                                        </p:tgtEl>
                                        <p:attrNameLst>
                                          <p:attrName>style.visibility</p:attrName>
                                        </p:attrNameLst>
                                      </p:cBhvr>
                                      <p:to>
                                        <p:strVal val="visible"/>
                                      </p:to>
                                    </p:set>
                                    <p:animEffect transition="in" filter="wipe(down)">
                                      <p:cBhvr>
                                        <p:cTn id="87" dur="500"/>
                                        <p:tgtEl>
                                          <p:spTgt spid="5">
                                            <p:graphicEl>
                                              <a:dgm id="{5E5357E7-9891-4168-B129-FF64457919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a:solidFill>
            <a:srgbClr val="FFFF00"/>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السلامة في 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3" name="Text Placeholder 2"/>
          <p:cNvSpPr>
            <a:spLocks noGrp="1"/>
          </p:cNvSpPr>
          <p:nvPr>
            <p:ph type="body" sz="half" idx="1"/>
          </p:nvPr>
        </p:nvSpPr>
        <p:spPr>
          <a:xfrm>
            <a:off x="990600" y="1600200"/>
            <a:ext cx="6934200" cy="5029200"/>
          </a:xfrm>
        </p:spPr>
        <p:style>
          <a:lnRef idx="0">
            <a:scrgbClr r="0" g="0" b="0"/>
          </a:lnRef>
          <a:fillRef idx="1002">
            <a:schemeClr val="lt1"/>
          </a:fillRef>
          <a:effectRef idx="0">
            <a:scrgbClr r="0" g="0" b="0"/>
          </a:effectRef>
          <a:fontRef idx="major"/>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None/>
            </a:pPr>
            <a:r>
              <a:rPr lang="ar-SA" sz="3600" b="1" dirty="0" err="1" smtClean="0">
                <a:ln w="11430"/>
                <a:solidFill>
                  <a:srgbClr val="0066CC"/>
                </a:solidFill>
                <a:effectLst>
                  <a:outerShdw blurRad="50800" dist="39000" dir="5460000" algn="tl">
                    <a:srgbClr val="000000">
                      <a:alpha val="38000"/>
                    </a:srgbClr>
                  </a:outerShdw>
                </a:effectLst>
                <a:cs typeface="PT Bold Heading" pitchFamily="2" charset="-78"/>
              </a:rPr>
              <a:t>إعتبارات</a:t>
            </a:r>
            <a:r>
              <a:rPr lang="ar-SA" sz="3600" b="1" dirty="0" smtClean="0">
                <a:ln w="11430"/>
                <a:solidFill>
                  <a:srgbClr val="0066CC"/>
                </a:solidFill>
                <a:effectLst>
                  <a:outerShdw blurRad="50800" dist="39000" dir="5460000" algn="tl">
                    <a:srgbClr val="000000">
                      <a:alpha val="38000"/>
                    </a:srgbClr>
                  </a:outerShdw>
                </a:effectLst>
                <a:cs typeface="PT Bold Heading" pitchFamily="2" charset="-78"/>
              </a:rPr>
              <a:t> السلامة:</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المخطط التوقيعي لمكان العمل</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أسطح السير والعمل</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المخارج والبوابات</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المصاعد والسيور الناقلة</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نظم التهوية وتكييف الهواء</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الإضاءة</a:t>
            </a:r>
          </a:p>
          <a:p>
            <a:pPr marL="571500" indent="-571500">
              <a:buFont typeface="+mj-lt"/>
              <a:buAutoNum type="romanUcPeriod"/>
            </a:pPr>
            <a:r>
              <a:rPr lang="ar-SA" sz="3600" b="1" dirty="0" smtClean="0">
                <a:ln w="11430"/>
                <a:solidFill>
                  <a:srgbClr val="0066CC"/>
                </a:solidFill>
                <a:effectLst>
                  <a:outerShdw blurRad="50800" dist="39000" dir="5460000" algn="tl">
                    <a:srgbClr val="000000">
                      <a:alpha val="38000"/>
                    </a:srgbClr>
                  </a:outerShdw>
                </a:effectLst>
              </a:rPr>
              <a:t>الضوضاء</a:t>
            </a:r>
            <a:endParaRPr lang="ar-SA" sz="3600" b="1" dirty="0">
              <a:ln w="11430"/>
              <a:solidFill>
                <a:srgbClr val="0066CC"/>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path" presetSubtype="0" accel="50000" decel="50000" fill="hold" grpId="0" nodeType="clickEffect">
                                  <p:stCondLst>
                                    <p:cond delay="0"/>
                                  </p:stCondLst>
                                  <p:childTnLst>
                                    <p:animMotion origin="layout" path="M 3.33333E-6 1.85185E-6 L 0.07291 -0.08426 L 0.17708 -0.08426 L 0.25 1.85185E-6 L 0.25 0.12014 L 0.17708 0.20463 L 0.07291 0.20463 L 3.33333E-6 0.12014 L 3.33333E-6 1.85185E-6 Z " pathEditMode="relative" rAng="0" ptsTypes="FFFFFFFFF">
                                      <p:cBhvr>
                                        <p:cTn id="6" dur="2000" fill="hold"/>
                                        <p:tgtEl>
                                          <p:spTgt spid="2"/>
                                        </p:tgtEl>
                                        <p:attrNameLst>
                                          <p:attrName>ppt_x</p:attrName>
                                          <p:attrName>ppt_y</p:attrName>
                                        </p:attrNameLst>
                                      </p:cBhvr>
                                      <p:rCtr x="12500" y="600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down)">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wipe(down)">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295400"/>
            <a:ext cx="8153400" cy="52578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buNone/>
            </a:pPr>
            <a:r>
              <a:rPr lang="ar-SA" b="1" dirty="0" smtClean="0"/>
              <a:t>هنالك طرائق متعددة (مثل النماذج والرسم المجسم ثلاثي الأبعاد) تتيح للمهندس دراسة المخططات التوقعية للمعدات والماكينات ومواقع التخزين الداخلي للمواد والمنتجات، ثم </a:t>
            </a:r>
            <a:r>
              <a:rPr lang="ar-SA" b="1" dirty="0" err="1" smtClean="0"/>
              <a:t>أختيار</a:t>
            </a:r>
            <a:r>
              <a:rPr lang="ar-SA" b="1" dirty="0" smtClean="0"/>
              <a:t> الأكثر ملائمة لدواعي ومتطلبات السلامة. وتراعى في المخططات التوقيعية الناجحة ما يلي:</a:t>
            </a:r>
          </a:p>
          <a:p>
            <a:pPr marL="514350" indent="-514350">
              <a:buFont typeface="+mj-lt"/>
              <a:buAutoNum type="arabicParenR"/>
            </a:pPr>
            <a:r>
              <a:rPr lang="ar-SA" b="1" dirty="0" smtClean="0"/>
              <a:t>تحديد أنسب المواقع للعمليات الصناعية ذات الطبيعة الخطرة أو الخاصة، (عزل الأقسام الخطرة عن أقسام العمل الرئيسية).</a:t>
            </a:r>
          </a:p>
          <a:p>
            <a:pPr marL="514350" indent="-514350">
              <a:buFont typeface="+mj-lt"/>
              <a:buAutoNum type="arabicParenR"/>
            </a:pPr>
            <a:r>
              <a:rPr lang="ar-SA" b="1" dirty="0" smtClean="0"/>
              <a:t>تحديد أنسب المسارات للمركبات وغيرها من وسائل النقل والحركة ومناولة المواد.</a:t>
            </a:r>
          </a:p>
          <a:p>
            <a:pPr marL="514350" indent="-514350">
              <a:buFont typeface="+mj-lt"/>
              <a:buAutoNum type="arabicParenR"/>
            </a:pPr>
            <a:r>
              <a:rPr lang="ar-SA" b="1" dirty="0" smtClean="0"/>
              <a:t>توفير حيز مناسب للتخزين المحلي المؤقت للمواد والمنتجات ولتخزين العُدد والأدوات.</a:t>
            </a:r>
          </a:p>
          <a:p>
            <a:pPr marL="514350" indent="-514350">
              <a:buFont typeface="+mj-lt"/>
              <a:buAutoNum type="arabicParenR"/>
            </a:pPr>
            <a:r>
              <a:rPr lang="ar-SA" b="1" dirty="0" smtClean="0"/>
              <a:t>توفير أماكن نظيفة ومناسبة لقضاء وقت الراحة للعمال وتحديد خطوط تحرك مناسبة ومناطق سلامة لهم.</a:t>
            </a:r>
          </a:p>
          <a:p>
            <a:pPr marL="514350" indent="-514350">
              <a:buFont typeface="+mj-lt"/>
              <a:buAutoNum type="arabicParenR"/>
            </a:pPr>
            <a:r>
              <a:rPr lang="ar-SA" b="1" dirty="0" smtClean="0"/>
              <a:t>تحديد أماكن مناسبة للتخلص من النفايات والعوادم.</a:t>
            </a:r>
          </a:p>
          <a:p>
            <a:pPr marL="514350" indent="-514350">
              <a:buFont typeface="+mj-lt"/>
              <a:buAutoNum type="arabicParenR"/>
            </a:pPr>
            <a:r>
              <a:rPr lang="ar-SA" b="1" dirty="0" smtClean="0"/>
              <a:t>تحديد أنسب النقاط لنصب أجهزة الإنذار بالحريق والدخان.</a:t>
            </a:r>
          </a:p>
          <a:p>
            <a:pPr marL="514350" indent="-514350">
              <a:buFont typeface="+mj-lt"/>
              <a:buAutoNum type="arabicParenR"/>
            </a:pPr>
            <a:endParaRPr lang="ar-SA" b="1" dirty="0"/>
          </a:p>
        </p:txBody>
      </p:sp>
      <p:sp>
        <p:nvSpPr>
          <p:cNvPr id="5" name="Title 4"/>
          <p:cNvSpPr>
            <a:spLocks noGrp="1"/>
          </p:cNvSpPr>
          <p:nvPr>
            <p:ph type="title"/>
          </p:nvPr>
        </p:nvSpPr>
        <p:spPr>
          <a:xfrm>
            <a:off x="609600" y="228600"/>
            <a:ext cx="7772400" cy="12192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r>
              <a:rPr lang="ar-SA" b="1" dirty="0" smtClean="0">
                <a:ln w="11430"/>
                <a:solidFill>
                  <a:srgbClr val="0066CC"/>
                </a:solidFill>
                <a:effectLst>
                  <a:outerShdw blurRad="80000" dist="40000" dir="5040000" algn="tl">
                    <a:srgbClr val="000000">
                      <a:alpha val="30000"/>
                    </a:srgbClr>
                  </a:outerShdw>
                </a:effectLst>
                <a:cs typeface="PT Bold Heading" pitchFamily="2" charset="-78"/>
              </a:rPr>
              <a:t>1) المخطط التوقيعي لمكان العمل</a:t>
            </a:r>
            <a:br>
              <a:rPr lang="ar-SA" b="1" dirty="0" smtClean="0">
                <a:ln w="11430"/>
                <a:solidFill>
                  <a:srgbClr val="0066CC"/>
                </a:solidFill>
                <a:effectLst>
                  <a:outerShdw blurRad="80000" dist="40000" dir="5040000" algn="tl">
                    <a:srgbClr val="000000">
                      <a:alpha val="30000"/>
                    </a:srgbClr>
                  </a:outerShdw>
                </a:effectLst>
                <a:cs typeface="PT Bold Heading" pitchFamily="2" charset="-78"/>
              </a:rPr>
            </a:br>
            <a:endParaRPr lang="ar-SA" b="1" dirty="0">
              <a:ln w="11430"/>
              <a:solidFill>
                <a:srgbClr val="0066CC"/>
              </a:solidFill>
              <a:effectLst>
                <a:outerShdw blurRad="80000" dist="40000" dir="5040000" algn="tl">
                  <a:srgbClr val="000000">
                    <a:alpha val="30000"/>
                  </a:srgbClr>
                </a:outerShdw>
              </a:effectLst>
              <a:cs typeface="PT Bold Heading"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50833 -2.22222E-6 L 3.33333E-6 -2.22222E-6 " pathEditMode="relative" rAng="0" ptsTypes="AA">
                                      <p:cBhvr>
                                        <p:cTn id="6" dur="2000" fill="hold"/>
                                        <p:tgtEl>
                                          <p:spTgt spid="5"/>
                                        </p:tgtEl>
                                        <p:attrNameLst>
                                          <p:attrName>ppt_x</p:attrName>
                                          <p:attrName>ppt_y</p:attrName>
                                        </p:attrNameLst>
                                      </p:cBhvr>
                                      <p:rCtr x="-254" y="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down)">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down)">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ar-SA" sz="4400" b="1" dirty="0" smtClean="0">
                <a:ln w="11430"/>
                <a:solidFill>
                  <a:srgbClr val="0066CC"/>
                </a:solidFill>
                <a:effectLst>
                  <a:outerShdw blurRad="50800" dist="39000" dir="5460000" algn="tl">
                    <a:srgbClr val="000000">
                      <a:alpha val="38000"/>
                    </a:srgbClr>
                  </a:outerShdw>
                </a:effectLst>
                <a:cs typeface="PT Bold Heading" pitchFamily="2" charset="-78"/>
              </a:rPr>
              <a:t>2) أسطح السير والعمل</a:t>
            </a:r>
            <a:r>
              <a:rPr lang="ar-SA" b="1" dirty="0" smtClean="0">
                <a:ln w="11430"/>
                <a:solidFill>
                  <a:srgbClr val="0066CC"/>
                </a:solidFill>
                <a:effectLst>
                  <a:outerShdw blurRad="50800" dist="39000" dir="5460000" algn="tl">
                    <a:srgbClr val="000000">
                      <a:alpha val="38000"/>
                    </a:srgbClr>
                  </a:outerShdw>
                </a:effectLst>
              </a:rPr>
              <a:t/>
            </a:r>
            <a:br>
              <a:rPr lang="ar-SA" b="1" dirty="0" smtClean="0">
                <a:ln w="11430"/>
                <a:solidFill>
                  <a:srgbClr val="0066CC"/>
                </a:solidFill>
                <a:effectLst>
                  <a:outerShdw blurRad="50800" dist="39000" dir="5460000" algn="tl">
                    <a:srgbClr val="000000">
                      <a:alpha val="38000"/>
                    </a:srgbClr>
                  </a:outerShdw>
                </a:effectLst>
              </a:rPr>
            </a:br>
            <a:endParaRPr lang="ar-SA" dirty="0"/>
          </a:p>
        </p:txBody>
      </p:sp>
      <p:sp>
        <p:nvSpPr>
          <p:cNvPr id="3" name="Text Placeholder 2"/>
          <p:cNvSpPr>
            <a:spLocks noGrp="1"/>
          </p:cNvSpPr>
          <p:nvPr>
            <p:ph type="body" sz="half" idx="1"/>
          </p:nvPr>
        </p:nvSpPr>
        <p:spPr>
          <a:xfrm>
            <a:off x="381000" y="1447800"/>
            <a:ext cx="8458200" cy="3810000"/>
          </a:xfrm>
          <a:solidFill>
            <a:srgbClr val="FFFF00"/>
          </a:solidFill>
        </p:spPr>
        <p:style>
          <a:lnRef idx="1">
            <a:schemeClr val="accent3"/>
          </a:lnRef>
          <a:fillRef idx="2">
            <a:schemeClr val="accent3"/>
          </a:fillRef>
          <a:effectRef idx="1">
            <a:schemeClr val="accent3"/>
          </a:effectRef>
          <a:fontRef idx="minor">
            <a:schemeClr val="dk1"/>
          </a:fontRef>
        </p:style>
        <p:txBody>
          <a:bodyPr>
            <a:normAutofit lnSpcReduction="10000"/>
          </a:bodyPr>
          <a:lstStyle/>
          <a:p>
            <a:pPr algn="just">
              <a:buNone/>
            </a:pPr>
            <a:r>
              <a:rPr lang="ar-SA" b="1" dirty="0" smtClean="0"/>
              <a:t> تحدث أكثر إصابات العمل بسبب التعثر أو التزحلق أو السقوط على الأرض، نتيجة لابتلال أو اتساخ أو تدهور حالة الأرضيات وأسطح السير والعمل. وتتلخص أهم احتياطات السلامة لأسطح السير والعمل بما يلي:</a:t>
            </a:r>
          </a:p>
          <a:p>
            <a:pPr marL="514350" indent="-514350" algn="just">
              <a:buFont typeface="+mj-lt"/>
              <a:buAutoNum type="arabicParenR"/>
            </a:pPr>
            <a:r>
              <a:rPr lang="ar-SA" b="1" dirty="0" smtClean="0"/>
              <a:t>ضرورة وضع سياج واق مناسب لأسطح السير أو العمل المرتفعة عن الأرض.</a:t>
            </a:r>
          </a:p>
          <a:p>
            <a:pPr marL="514350" indent="-514350" algn="just">
              <a:buFont typeface="+mj-lt"/>
              <a:buAutoNum type="arabicParenR"/>
            </a:pPr>
            <a:r>
              <a:rPr lang="ar-SA" b="1" dirty="0" smtClean="0"/>
              <a:t>ضرورة صيانة الأرضيات والأسطح بصورة دائمة وتنظيفها باستمرار.</a:t>
            </a:r>
          </a:p>
          <a:p>
            <a:pPr marL="514350" indent="-514350" algn="just">
              <a:buFont typeface="+mj-lt"/>
              <a:buAutoNum type="arabicParenR"/>
            </a:pPr>
            <a:r>
              <a:rPr lang="ar-SA" b="1" dirty="0" smtClean="0"/>
              <a:t>ضرورة وضع العلامات الإرشادية المناسبة وتحديد نقاط التحميل وخطوط تحرك رافعات التحميل.</a:t>
            </a:r>
          </a:p>
          <a:p>
            <a:pPr marL="514350" indent="-514350" algn="just">
              <a:buFont typeface="+mj-lt"/>
              <a:buAutoNum type="arabicParenR"/>
            </a:pPr>
            <a:r>
              <a:rPr lang="ar-SA" b="1" dirty="0" smtClean="0"/>
              <a:t>ضرورة التثبيت السليم </a:t>
            </a:r>
            <a:r>
              <a:rPr lang="ar-SA" b="1" dirty="0" err="1" smtClean="0"/>
              <a:t>للسقالات</a:t>
            </a:r>
            <a:r>
              <a:rPr lang="ar-SA" b="1" dirty="0" smtClean="0"/>
              <a:t> والسلالم المتنقلة والثابتة. </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ar-SA" b="1" dirty="0" smtClean="0">
                <a:ln w="11430"/>
                <a:solidFill>
                  <a:srgbClr val="0066CC"/>
                </a:solidFill>
                <a:effectLst>
                  <a:outerShdw blurRad="50800" dist="39000" dir="5460000" algn="tl">
                    <a:srgbClr val="000000">
                      <a:alpha val="38000"/>
                    </a:srgbClr>
                  </a:outerShdw>
                </a:effectLst>
                <a:cs typeface="PT Bold Heading" pitchFamily="2" charset="-78"/>
              </a:rPr>
              <a:t>3) المخارج والبوابات</a:t>
            </a:r>
            <a:br>
              <a:rPr lang="ar-SA" b="1" dirty="0" smtClean="0">
                <a:ln w="11430"/>
                <a:solidFill>
                  <a:srgbClr val="0066CC"/>
                </a:solidFill>
                <a:effectLst>
                  <a:outerShdw blurRad="50800" dist="39000" dir="5460000" algn="tl">
                    <a:srgbClr val="000000">
                      <a:alpha val="38000"/>
                    </a:srgbClr>
                  </a:outerShdw>
                </a:effectLst>
                <a:cs typeface="PT Bold Heading" pitchFamily="2" charset="-78"/>
              </a:rPr>
            </a:br>
            <a:endParaRPr lang="ar-SA" dirty="0">
              <a:cs typeface="PT Bold Heading" pitchFamily="2" charset="-78"/>
            </a:endParaRPr>
          </a:p>
        </p:txBody>
      </p:sp>
      <p:sp>
        <p:nvSpPr>
          <p:cNvPr id="3" name="Text Placeholder 2"/>
          <p:cNvSpPr>
            <a:spLocks noGrp="1"/>
          </p:cNvSpPr>
          <p:nvPr>
            <p:ph type="body" sz="half" idx="1"/>
          </p:nvPr>
        </p:nvSpPr>
        <p:spPr>
          <a:xfrm>
            <a:off x="228600" y="1295400"/>
            <a:ext cx="8686800" cy="51816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algn="just">
              <a:buNone/>
            </a:pPr>
            <a:r>
              <a:rPr lang="ar-SA" b="1" dirty="0" smtClean="0"/>
              <a:t>من وجهة نظر السلامة يجب اعتبارها وسيلة أساسية للهروب السريع عند الخطر وخصوصاً عند الحريق. لذلك يجب اتخاذ الاحتياطات التالية:</a:t>
            </a:r>
          </a:p>
          <a:p>
            <a:pPr marL="514350" indent="-514350" algn="just">
              <a:buFont typeface="+mj-lt"/>
              <a:buAutoNum type="arabicParenR"/>
            </a:pPr>
            <a:r>
              <a:rPr lang="ar-SA" b="1" dirty="0" smtClean="0"/>
              <a:t>ضرورة وجود علامات إرشادية واضحة وظاهرة لبيان أماكن المخارج والطرق المؤدية إليها.</a:t>
            </a:r>
          </a:p>
          <a:p>
            <a:pPr marL="514350" indent="-514350" algn="just">
              <a:buFont typeface="+mj-lt"/>
              <a:buAutoNum type="arabicParenR"/>
            </a:pPr>
            <a:r>
              <a:rPr lang="ar-SA" b="1" dirty="0" smtClean="0"/>
              <a:t>ضرورة التأكد من وجود سبيل للخروج الآمن من كل جزء من أجزاء المبنى أو مكان العمل مع ضمان وجود مخارج للطوارئ مفتوحة باستمرار.</a:t>
            </a:r>
          </a:p>
          <a:p>
            <a:pPr marL="514350" indent="-514350" algn="just">
              <a:buFont typeface="+mj-lt"/>
              <a:buAutoNum type="arabicParenR"/>
            </a:pPr>
            <a:r>
              <a:rPr lang="ar-SA" b="1" dirty="0" smtClean="0"/>
              <a:t>ضرورة توافر الطرق والممرات اللازمة للوصول للبوابات والمخارج وأن تصمم تلك البوابات بحيث تفتح </a:t>
            </a:r>
            <a:r>
              <a:rPr lang="ar-SA" b="1" dirty="0" err="1" smtClean="0"/>
              <a:t>الى</a:t>
            </a:r>
            <a:r>
              <a:rPr lang="ar-SA" b="1" dirty="0" smtClean="0"/>
              <a:t> الخارج وذلك لمنع تكدس العمال عند الحوادث.</a:t>
            </a:r>
          </a:p>
          <a:p>
            <a:pPr marL="514350" indent="-514350" algn="just">
              <a:buFont typeface="+mj-lt"/>
              <a:buAutoNum type="arabicParenR"/>
            </a:pPr>
            <a:r>
              <a:rPr lang="ar-SA" b="1" dirty="0" smtClean="0"/>
              <a:t>وجود مصابيح عند مخارج </a:t>
            </a:r>
            <a:r>
              <a:rPr lang="ar-SA" b="1" dirty="0" err="1" smtClean="0"/>
              <a:t>الطوارىء</a:t>
            </a:r>
            <a:r>
              <a:rPr lang="ar-SA" b="1" dirty="0" smtClean="0"/>
              <a:t> تعمل عند </a:t>
            </a:r>
            <a:r>
              <a:rPr lang="ar-SA" b="1" dirty="0" err="1" smtClean="0"/>
              <a:t>أنقطاع</a:t>
            </a:r>
            <a:r>
              <a:rPr lang="ar-SA" b="1" dirty="0" smtClean="0"/>
              <a:t> الكهرباء بسبب الحرائق.</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274638"/>
            <a:ext cx="8382000" cy="1143000"/>
          </a:xfrm>
          <a:solidFill>
            <a:srgbClr val="00FF00"/>
          </a:solidFill>
        </p:spPr>
        <p:style>
          <a:lnRef idx="1">
            <a:schemeClr val="dk1"/>
          </a:lnRef>
          <a:fillRef idx="2">
            <a:schemeClr val="dk1"/>
          </a:fillRef>
          <a:effectRef idx="1">
            <a:schemeClr val="dk1"/>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66CC"/>
                </a:solidFill>
                <a:effectLst>
                  <a:outerShdw blurRad="50800" dist="39000" dir="5460000" algn="tl">
                    <a:srgbClr val="000000">
                      <a:alpha val="38000"/>
                    </a:srgbClr>
                  </a:outerShdw>
                </a:effectLst>
                <a:cs typeface="PT Bold Heading" pitchFamily="2" charset="-78"/>
              </a:rPr>
              <a:t>فوائد البرامج الفعالة للسلامة والصحة</a:t>
            </a:r>
            <a:endParaRPr lang="en-US" b="1" dirty="0">
              <a:ln w="11430"/>
              <a:solidFill>
                <a:srgbClr val="0066CC"/>
              </a:solidFill>
              <a:effectLst>
                <a:outerShdw blurRad="50800" dist="39000" dir="5460000" algn="tl">
                  <a:srgbClr val="000000">
                    <a:alpha val="38000"/>
                  </a:srgbClr>
                </a:outerShdw>
              </a:effectLst>
              <a:cs typeface="PT Bold Heading" pitchFamily="2" charset="-78"/>
            </a:endParaRPr>
          </a:p>
        </p:txBody>
      </p:sp>
      <p:sp>
        <p:nvSpPr>
          <p:cNvPr id="4099" name="Rectangle 3"/>
          <p:cNvSpPr>
            <a:spLocks noGrp="1" noChangeArrowheads="1"/>
          </p:cNvSpPr>
          <p:nvPr>
            <p:ph sz="quarter" idx="1"/>
          </p:nvPr>
        </p:nvSpPr>
        <p:spPr>
          <a:xfrm>
            <a:off x="304800" y="1905000"/>
            <a:ext cx="8458200" cy="2971800"/>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soft" dir="t">
                <a:rot lat="0" lon="0" rev="10800000"/>
              </a:lightRig>
            </a:scene3d>
            <a:sp3d>
              <a:bevelT w="27940" h="12700"/>
              <a:contourClr>
                <a:srgbClr val="DDDDDD"/>
              </a:contourClr>
            </a:sp3d>
          </a:bodyPr>
          <a:lstStyle/>
          <a:p>
            <a:pPr marL="514350" indent="-514350">
              <a:lnSpc>
                <a:spcPct val="90000"/>
              </a:lnSpc>
              <a:buSzPct val="85000"/>
              <a:buFont typeface="+mj-lt"/>
              <a:buAutoNum type="arabicPeriod"/>
            </a:pPr>
            <a:r>
              <a:rPr lang="ar-SA" sz="3600" b="1" spc="150" dirty="0" smtClean="0">
                <a:ln w="11430"/>
                <a:solidFill>
                  <a:schemeClr val="tx1"/>
                </a:solidFill>
                <a:effectLst>
                  <a:outerShdw blurRad="25400" algn="tl" rotWithShape="0">
                    <a:srgbClr val="000000">
                      <a:alpha val="43000"/>
                    </a:srgbClr>
                  </a:outerShdw>
                </a:effectLst>
                <a:latin typeface="Arial" pitchFamily="34" charset="0"/>
              </a:rPr>
              <a:t>تقلل من الإصابات والأمراض التي لها علاقة بالعمل</a:t>
            </a:r>
          </a:p>
          <a:p>
            <a:pPr marL="514350" indent="-514350">
              <a:lnSpc>
                <a:spcPct val="90000"/>
              </a:lnSpc>
              <a:buSzPct val="85000"/>
              <a:buFont typeface="+mj-lt"/>
              <a:buAutoNum type="arabicPeriod"/>
            </a:pPr>
            <a:r>
              <a:rPr lang="ar-SA" sz="3600" b="1" spc="150" dirty="0" smtClean="0">
                <a:ln w="11430"/>
                <a:solidFill>
                  <a:schemeClr val="tx1"/>
                </a:solidFill>
                <a:effectLst>
                  <a:outerShdw blurRad="25400" algn="tl" rotWithShape="0">
                    <a:srgbClr val="000000">
                      <a:alpha val="43000"/>
                    </a:srgbClr>
                  </a:outerShdw>
                </a:effectLst>
                <a:latin typeface="Arial" pitchFamily="34" charset="0"/>
              </a:rPr>
              <a:t>تحسن المعنويات والإنتاج</a:t>
            </a:r>
          </a:p>
          <a:p>
            <a:pPr marL="514350" indent="-514350">
              <a:lnSpc>
                <a:spcPct val="90000"/>
              </a:lnSpc>
              <a:buSzPct val="85000"/>
              <a:buFont typeface="+mj-lt"/>
              <a:buAutoNum type="arabicPeriod"/>
            </a:pPr>
            <a:r>
              <a:rPr lang="ar-SA" sz="3600" b="1" spc="150" dirty="0" smtClean="0">
                <a:ln w="11430"/>
                <a:solidFill>
                  <a:schemeClr val="tx1"/>
                </a:solidFill>
                <a:effectLst>
                  <a:outerShdw blurRad="25400" algn="tl" rotWithShape="0">
                    <a:srgbClr val="000000">
                      <a:alpha val="43000"/>
                    </a:srgbClr>
                  </a:outerShdw>
                </a:effectLst>
                <a:latin typeface="Arial" pitchFamily="34" charset="0"/>
              </a:rPr>
              <a:t>تقلل من تكاليف التعويضات للعمال</a:t>
            </a:r>
          </a:p>
          <a:p>
            <a:pPr marL="514350" indent="-514350">
              <a:lnSpc>
                <a:spcPct val="90000"/>
              </a:lnSpc>
              <a:buSzPct val="85000"/>
              <a:buFont typeface="+mj-lt"/>
              <a:buAutoNum type="arabicPeriod"/>
            </a:pPr>
            <a:r>
              <a:rPr lang="ar-SA" sz="3600" b="1" spc="150" dirty="0" smtClean="0">
                <a:ln w="11430"/>
                <a:solidFill>
                  <a:schemeClr val="tx1"/>
                </a:solidFill>
                <a:effectLst>
                  <a:outerShdw blurRad="25400" algn="tl" rotWithShape="0">
                    <a:srgbClr val="000000">
                      <a:alpha val="43000"/>
                    </a:srgbClr>
                  </a:outerShdw>
                </a:effectLst>
                <a:latin typeface="Arial" pitchFamily="34" charset="0"/>
              </a:rPr>
              <a:t>تحسين الجودة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p:cTn id="13"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9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p:cTn id="19"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p:cTn id="25" dur="500" fill="hold"/>
                                        <p:tgtEl>
                                          <p:spTgt spid="409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09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rtl="0"/>
            <a:r>
              <a:rPr lang="ar-SA" sz="4400" b="1" dirty="0" smtClean="0">
                <a:ln w="11430"/>
                <a:solidFill>
                  <a:srgbClr val="0066CC"/>
                </a:solidFill>
                <a:effectLst>
                  <a:outerShdw blurRad="50800" dist="39000" dir="5460000" algn="tl">
                    <a:srgbClr val="000000">
                      <a:alpha val="38000"/>
                    </a:srgbClr>
                  </a:outerShdw>
                </a:effectLst>
                <a:cs typeface="PT Bold Heading" pitchFamily="2" charset="-78"/>
              </a:rPr>
              <a:t>4) المصاعد والسيور الناقلة</a:t>
            </a:r>
            <a:r>
              <a:rPr lang="ar-SA" b="1" dirty="0" smtClean="0">
                <a:ln w="11430"/>
                <a:solidFill>
                  <a:srgbClr val="0066CC"/>
                </a:solidFill>
                <a:effectLst>
                  <a:outerShdw blurRad="50800" dist="39000" dir="5460000" algn="tl">
                    <a:srgbClr val="000000">
                      <a:alpha val="38000"/>
                    </a:srgbClr>
                  </a:outerShdw>
                </a:effectLst>
              </a:rPr>
              <a:t/>
            </a:r>
            <a:br>
              <a:rPr lang="ar-SA" b="1" dirty="0" smtClean="0">
                <a:ln w="11430"/>
                <a:solidFill>
                  <a:srgbClr val="0066CC"/>
                </a:solidFill>
                <a:effectLst>
                  <a:outerShdw blurRad="50800" dist="39000" dir="5460000" algn="tl">
                    <a:srgbClr val="000000">
                      <a:alpha val="38000"/>
                    </a:srgbClr>
                  </a:outerShdw>
                </a:effectLst>
              </a:rPr>
            </a:br>
            <a:endParaRPr lang="ar-SA" dirty="0"/>
          </a:p>
        </p:txBody>
      </p:sp>
      <p:sp>
        <p:nvSpPr>
          <p:cNvPr id="3" name="Text Placeholder 2"/>
          <p:cNvSpPr>
            <a:spLocks noGrp="1"/>
          </p:cNvSpPr>
          <p:nvPr>
            <p:ph type="body" sz="half" idx="1"/>
          </p:nvPr>
        </p:nvSpPr>
        <p:spPr>
          <a:xfrm>
            <a:off x="4191000" y="1295400"/>
            <a:ext cx="4724400" cy="5257800"/>
          </a:xfrm>
        </p:spPr>
        <p:txBody>
          <a:bodyPr>
            <a:normAutofit/>
          </a:bodyPr>
          <a:lstStyle/>
          <a:p>
            <a:pPr algn="just">
              <a:buNone/>
            </a:pPr>
            <a:r>
              <a:rPr lang="ar-SA" b="1" dirty="0" smtClean="0"/>
              <a:t>بالرغم من قلة الحوادث الناجمة عن المصاعد نظراً لصرامة القواعد المنظمة لتصميمها وتركيبها واستخدامها إلا أنه من دواعي السلامة التأكد دائماً من وجود شهادات سارية للصلاحية والفحص الدوري للمصاعد المستخدمة في مواقع العمل مع إجراء الصيانة الوقائية اللازمة لها.</a:t>
            </a:r>
          </a:p>
          <a:p>
            <a:pPr algn="just">
              <a:buNone/>
            </a:pPr>
            <a:r>
              <a:rPr lang="ar-SA" b="1" dirty="0" smtClean="0"/>
              <a:t>يجب إجراء الفحص الدقيق والصيانة الدورية للسيور الرافعة للعمال، ويفضل عدم استخدام مثل هذه السيور نظراً لطبيعتها الخطرة.</a:t>
            </a:r>
            <a:endParaRPr lang="ar-SA" b="1" dirty="0"/>
          </a:p>
        </p:txBody>
      </p:sp>
      <p:pic>
        <p:nvPicPr>
          <p:cNvPr id="5" name="Picture 4" descr="chairlift"/>
          <p:cNvPicPr/>
          <p:nvPr/>
        </p:nvPicPr>
        <p:blipFill>
          <a:blip r:embed="rId2" cstate="print"/>
          <a:srcRect/>
          <a:stretch>
            <a:fillRect/>
          </a:stretch>
        </p:blipFill>
        <p:spPr bwMode="auto">
          <a:xfrm>
            <a:off x="228600" y="1295400"/>
            <a:ext cx="3733800" cy="3886200"/>
          </a:xfrm>
          <a:prstGeom prst="rect">
            <a:avLst/>
          </a:prstGeom>
          <a:noFill/>
          <a:ln w="9525">
            <a:noFill/>
            <a:miter lim="800000"/>
            <a:headEnd/>
            <a:tailEnd/>
          </a:ln>
        </p:spPr>
      </p:pic>
      <p:pic>
        <p:nvPicPr>
          <p:cNvPr id="6" name="Picture 5" descr="inoftenp"/>
          <p:cNvPicPr/>
          <p:nvPr/>
        </p:nvPicPr>
        <p:blipFill>
          <a:blip r:embed="rId3"/>
          <a:srcRect/>
          <a:stretch>
            <a:fillRect/>
          </a:stretch>
        </p:blipFill>
        <p:spPr bwMode="auto">
          <a:xfrm>
            <a:off x="228600" y="1295400"/>
            <a:ext cx="3886200" cy="3886200"/>
          </a:xfrm>
          <a:prstGeom prst="rect">
            <a:avLst/>
          </a:prstGeom>
          <a:noFill/>
          <a:ln w="9525">
            <a:noFill/>
            <a:miter lim="800000"/>
            <a:headEnd/>
            <a:tailEnd/>
          </a:ln>
        </p:spPr>
      </p:pic>
      <p:pic>
        <p:nvPicPr>
          <p:cNvPr id="7" name="Picture 6" descr="cable"/>
          <p:cNvPicPr/>
          <p:nvPr/>
        </p:nvPicPr>
        <p:blipFill>
          <a:blip r:embed="rId4"/>
          <a:srcRect/>
          <a:stretch>
            <a:fillRect/>
          </a:stretch>
        </p:blipFill>
        <p:spPr bwMode="auto">
          <a:xfrm>
            <a:off x="0" y="1295400"/>
            <a:ext cx="4114800" cy="3962400"/>
          </a:xfrm>
          <a:prstGeom prst="rect">
            <a:avLst/>
          </a:prstGeom>
          <a:noFill/>
          <a:ln w="9525">
            <a:noFill/>
            <a:miter lim="800000"/>
            <a:headEnd/>
            <a:tailEnd/>
          </a:ln>
        </p:spPr>
      </p:pic>
      <p:pic>
        <p:nvPicPr>
          <p:cNvPr id="8" name="Picture 7" descr="HM250A"/>
          <p:cNvPicPr/>
          <p:nvPr/>
        </p:nvPicPr>
        <p:blipFill>
          <a:blip r:embed="rId5"/>
          <a:srcRect l="-999" r="18976"/>
          <a:stretch>
            <a:fillRect/>
          </a:stretch>
        </p:blipFill>
        <p:spPr bwMode="auto">
          <a:xfrm>
            <a:off x="0" y="1295400"/>
            <a:ext cx="4114800" cy="3934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9800"/>
            <a:ext cx="7772400" cy="1143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ar-SA" sz="6000" b="1" dirty="0" smtClean="0">
                <a:ln w="11430">
                  <a:solidFill>
                    <a:sysClr val="windowText" lastClr="000000"/>
                  </a:solidFill>
                </a:ln>
                <a:solidFill>
                  <a:srgbClr val="FF0000"/>
                </a:solidFill>
                <a:effectLst>
                  <a:outerShdw blurRad="80000" dist="40000" dir="5040000" algn="tl">
                    <a:srgbClr val="000000">
                      <a:alpha val="30000"/>
                    </a:srgbClr>
                  </a:outerShdw>
                </a:effectLst>
                <a:cs typeface="PT Bold Heading" pitchFamily="2" charset="-78"/>
              </a:rPr>
              <a:t>الفقرات الأخرى سنناقشها لاحقاً (الشريحة 80)</a:t>
            </a:r>
            <a:endParaRPr lang="ar-SA" sz="6000" b="1" dirty="0">
              <a:ln w="11430">
                <a:solidFill>
                  <a:sysClr val="windowText" lastClr="000000"/>
                </a:solidFill>
              </a:ln>
              <a:solidFill>
                <a:srgbClr val="FF0000"/>
              </a:solidFill>
              <a:effectLst>
                <a:outerShdw blurRad="80000" dist="40000" dir="5040000" algn="tl">
                  <a:srgbClr val="000000">
                    <a:alpha val="30000"/>
                  </a:srgbClr>
                </a:outerShdw>
              </a:effectLst>
              <a:cs typeface="PT Bold Heading"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style>
          <a:lnRef idx="1">
            <a:schemeClr val="accent2"/>
          </a:lnRef>
          <a:fillRef idx="2">
            <a:schemeClr val="accent2"/>
          </a:fillRef>
          <a:effectRef idx="1">
            <a:schemeClr val="accent2"/>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400" b="1" dirty="0" smtClean="0">
                <a:ln w="11430"/>
                <a:solidFill>
                  <a:srgbClr val="0033CC"/>
                </a:solidFill>
                <a:effectLst>
                  <a:outerShdw blurRad="50800" dist="39000" dir="5460000" algn="tl">
                    <a:srgbClr val="000000">
                      <a:alpha val="38000"/>
                    </a:srgbClr>
                  </a:outerShdw>
                </a:effectLst>
                <a:cs typeface="PT Bold Heading" pitchFamily="2" charset="-78"/>
              </a:rPr>
              <a:t>المواصفات في السلامة الصناعية</a:t>
            </a:r>
            <a:endParaRPr lang="ar-SA" sz="4400" b="1" dirty="0">
              <a:ln w="11430"/>
              <a:solidFill>
                <a:srgbClr val="0033CC"/>
              </a:solidFill>
              <a:effectLst>
                <a:outerShdw blurRad="50800" dist="39000" dir="5460000" algn="tl">
                  <a:srgbClr val="000000">
                    <a:alpha val="38000"/>
                  </a:srgbClr>
                </a:outerShdw>
              </a:effectLst>
              <a:cs typeface="PT Bold Heading" pitchFamily="2" charset="-78"/>
            </a:endParaRPr>
          </a:p>
        </p:txBody>
      </p:sp>
      <p:sp>
        <p:nvSpPr>
          <p:cNvPr id="3" name="Text Placeholder 2"/>
          <p:cNvSpPr>
            <a:spLocks noGrp="1"/>
          </p:cNvSpPr>
          <p:nvPr>
            <p:ph type="body" sz="half" idx="1"/>
          </p:nvPr>
        </p:nvSpPr>
        <p:spPr>
          <a:xfrm>
            <a:off x="609600" y="1600200"/>
            <a:ext cx="4572000" cy="3429000"/>
          </a:xfrm>
        </p:spPr>
        <p:style>
          <a:lnRef idx="3">
            <a:schemeClr val="lt1"/>
          </a:lnRef>
          <a:fillRef idx="1">
            <a:schemeClr val="accent2"/>
          </a:fillRef>
          <a:effectRef idx="1">
            <a:schemeClr val="accent2"/>
          </a:effectRef>
          <a:fontRef idx="minor">
            <a:schemeClr val="lt1"/>
          </a:fontRef>
        </p:style>
        <p:txBody>
          <a:bodyPr>
            <a:normAutofit/>
          </a:bodyPr>
          <a:lstStyle/>
          <a:p>
            <a:pPr marL="514350" indent="-514350" algn="just">
              <a:buNone/>
            </a:pPr>
            <a:r>
              <a:rPr lang="ar-SA" b="1" dirty="0" smtClean="0"/>
              <a:t>نظراً لأهمية السلامة الصناعية استلزم وجود معايير قياسية للرجوع إليها عند التعرف على المخاطر ومراقبتها وكذلك وجود معايير للاستخدام الأمثل للتحكم والحماية، وقد قامت في العديد من الدول هيئات متخصصة لتحقيق أهداف السلامة من خلال التالي:</a:t>
            </a:r>
            <a:endParaRPr lang="ar-SA" b="1" dirty="0"/>
          </a:p>
        </p:txBody>
      </p:sp>
      <p:pic>
        <p:nvPicPr>
          <p:cNvPr id="41986" name="Picture 2" descr="I:\ملفات خاصة بالكتب المؤلفة2010\ملفات كتاب الورشة\صور لكتاب الورشة\faq_career_introf1.jpg"/>
          <p:cNvPicPr>
            <a:picLocks noChangeAspect="1" noChangeArrowheads="1"/>
          </p:cNvPicPr>
          <p:nvPr/>
        </p:nvPicPr>
        <p:blipFill>
          <a:blip r:embed="rId2"/>
          <a:srcRect/>
          <a:stretch>
            <a:fillRect/>
          </a:stretch>
        </p:blipFill>
        <p:spPr bwMode="auto">
          <a:xfrm>
            <a:off x="5410200" y="1828800"/>
            <a:ext cx="3122286" cy="3106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986"/>
                                        </p:tgtEl>
                                        <p:attrNameLst>
                                          <p:attrName>style.visibility</p:attrName>
                                        </p:attrNameLst>
                                      </p:cBhvr>
                                      <p:to>
                                        <p:strVal val="visible"/>
                                      </p:to>
                                    </p:set>
                                    <p:anim calcmode="lin" valueType="num">
                                      <p:cBhvr additive="base">
                                        <p:cTn id="17" dur="500" fill="hold"/>
                                        <p:tgtEl>
                                          <p:spTgt spid="41986"/>
                                        </p:tgtEl>
                                        <p:attrNameLst>
                                          <p:attrName>ppt_x</p:attrName>
                                        </p:attrNameLst>
                                      </p:cBhvr>
                                      <p:tavLst>
                                        <p:tav tm="0">
                                          <p:val>
                                            <p:strVal val="#ppt_x"/>
                                          </p:val>
                                        </p:tav>
                                        <p:tav tm="100000">
                                          <p:val>
                                            <p:strVal val="#ppt_x"/>
                                          </p:val>
                                        </p:tav>
                                      </p:tavLst>
                                    </p:anim>
                                    <p:anim calcmode="lin" valueType="num">
                                      <p:cBhvr additive="base">
                                        <p:cTn id="1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1143000"/>
          </a:xfrm>
        </p:spPr>
        <p:style>
          <a:lnRef idx="1">
            <a:schemeClr val="accent1"/>
          </a:lnRef>
          <a:fillRef idx="3">
            <a:schemeClr val="accent1"/>
          </a:fillRef>
          <a:effectRef idx="2">
            <a:schemeClr val="accent1"/>
          </a:effectRef>
          <a:fontRef idx="minor">
            <a:schemeClr val="lt1"/>
          </a:fontRef>
        </p:style>
        <p:txBody>
          <a:bodyPr>
            <a:normAutofit fontScale="90000"/>
          </a:bodyPr>
          <a:lstStyle/>
          <a:p>
            <a:pPr algn="r"/>
            <a:r>
              <a:rPr lang="ar-SA" dirty="0" smtClean="0"/>
              <a:t>أهداف الهيئات الفنية المتخصصة لتحقيق  السلامة:</a:t>
            </a:r>
            <a:endParaRPr lang="ar-SA" dirty="0"/>
          </a:p>
        </p:txBody>
      </p:sp>
      <p:sp>
        <p:nvSpPr>
          <p:cNvPr id="3" name="Text Placeholder 2"/>
          <p:cNvSpPr>
            <a:spLocks noGrp="1"/>
          </p:cNvSpPr>
          <p:nvPr>
            <p:ph type="body" sz="half" idx="1"/>
          </p:nvPr>
        </p:nvSpPr>
        <p:spPr>
          <a:xfrm>
            <a:off x="609600" y="1600200"/>
            <a:ext cx="8077200" cy="3429000"/>
          </a:xfrm>
          <a:solidFill>
            <a:srgbClr val="FFFF00"/>
          </a:solidFill>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514350" indent="-514350" algn="just">
              <a:buFont typeface="+mj-lt"/>
              <a:buAutoNum type="arabicParenR"/>
            </a:pPr>
            <a:r>
              <a:rPr lang="ar-SA" b="1" dirty="0" smtClean="0"/>
              <a:t>وضع قواعد وإجراءات وشروط السلامة الصناعية الملزمة والاختيارية.</a:t>
            </a:r>
          </a:p>
          <a:p>
            <a:pPr marL="514350" indent="-514350" algn="just">
              <a:buFont typeface="+mj-lt"/>
              <a:buAutoNum type="arabicParenR"/>
            </a:pPr>
            <a:r>
              <a:rPr lang="ar-SA" b="1" dirty="0" smtClean="0"/>
              <a:t>وضع قواعد وقوانين التعويض والتأمين والمسؤولية القانونية والجزاءات.</a:t>
            </a:r>
          </a:p>
          <a:p>
            <a:pPr marL="514350" indent="-514350" algn="just">
              <a:buFont typeface="+mj-lt"/>
              <a:buAutoNum type="arabicParenR"/>
            </a:pPr>
            <a:r>
              <a:rPr lang="ar-SA" b="1" dirty="0" smtClean="0"/>
              <a:t>وضع برامج السلامة وطرق قياسها ومتابعتها.</a:t>
            </a:r>
          </a:p>
          <a:p>
            <a:pPr marL="514350" indent="-514350" algn="just">
              <a:buFont typeface="+mj-lt"/>
              <a:buAutoNum type="arabicParenR"/>
            </a:pPr>
            <a:r>
              <a:rPr lang="ar-SA" b="1" dirty="0" smtClean="0"/>
              <a:t>وضع برامج التدريب والتأهيل والتوعية عن السلامة ومواصفاتها.</a:t>
            </a:r>
          </a:p>
          <a:p>
            <a:pPr marL="514350" indent="-514350" algn="just">
              <a:buFont typeface="+mj-lt"/>
              <a:buAutoNum type="arabicParenR"/>
            </a:pPr>
            <a:r>
              <a:rPr lang="ar-SA" b="1" dirty="0" smtClean="0"/>
              <a:t>وضع برامج البحث والتطوير في دراسات السلامة ومسببات المخاطر وأنواعها.</a:t>
            </a:r>
          </a:p>
          <a:p>
            <a:pPr marL="514350" indent="-514350" algn="just">
              <a:buFont typeface="+mj-lt"/>
              <a:buAutoNum type="arabicParenR"/>
            </a:pPr>
            <a:r>
              <a:rPr lang="ar-SA" b="1" dirty="0" smtClean="0"/>
              <a:t>توفير المعلومات والمعايير القياسية في السلامة الصناعية.</a:t>
            </a:r>
          </a:p>
          <a:p>
            <a:pPr marL="514350" indent="-514350" algn="just">
              <a:buFont typeface="+mj-lt"/>
              <a:buAutoNum type="arabicParenR"/>
            </a:pPr>
            <a:r>
              <a:rPr lang="ar-SA" b="1" dirty="0" smtClean="0"/>
              <a:t>تطوير تجهيزات وأنظمة الحماية والوقاية للأفراد والمعدات والمواد والمكان.</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en-US" dirty="0">
                <a:latin typeface="Aharoni" pitchFamily="2" charset="-79"/>
                <a:cs typeface="Aharoni" pitchFamily="2" charset="-79"/>
              </a:rPr>
              <a:t>Hazard Assessment</a:t>
            </a:r>
          </a:p>
        </p:txBody>
      </p:sp>
      <p:graphicFrame>
        <p:nvGraphicFramePr>
          <p:cNvPr id="15407" name="Group 47"/>
          <p:cNvGraphicFramePr>
            <a:graphicFrameLocks noGrp="1"/>
          </p:cNvGraphicFramePr>
          <p:nvPr/>
        </p:nvGraphicFramePr>
        <p:xfrm>
          <a:off x="76200" y="1828800"/>
          <a:ext cx="8991600" cy="4084320"/>
        </p:xfrm>
        <a:graphic>
          <a:graphicData uri="http://schemas.openxmlformats.org/drawingml/2006/table">
            <a:tbl>
              <a:tblPr>
                <a:tableStyleId>{5940675A-B579-460E-94D1-54222C63F5DA}</a:tableStyleId>
              </a:tblPr>
              <a:tblGrid>
                <a:gridCol w="1954213"/>
                <a:gridCol w="2894012"/>
                <a:gridCol w="4143375"/>
              </a:tblGrid>
              <a:tr h="333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smtClean="0">
                          <a:ln>
                            <a:noFill/>
                          </a:ln>
                          <a:effectLst/>
                        </a:rPr>
                        <a:t>Hazard Type</a:t>
                      </a:r>
                      <a:endParaRPr kumimoji="0" lang="en-US" sz="22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smtClean="0">
                          <a:ln>
                            <a:noFill/>
                          </a:ln>
                          <a:effectLst/>
                        </a:rPr>
                        <a:t>Hazard Type</a:t>
                      </a:r>
                      <a:endParaRPr kumimoji="0" lang="en-US" sz="2200" b="1" i="0" u="none" strike="noStrike" cap="none" normalizeH="0" baseline="0" smtClean="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smtClean="0">
                          <a:ln>
                            <a:noFill/>
                          </a:ln>
                          <a:effectLst/>
                        </a:rPr>
                        <a:t>Common related tasks</a:t>
                      </a:r>
                      <a:endParaRPr kumimoji="0" lang="en-US" sz="2200" b="1" i="0" u="none" strike="noStrike" cap="none" normalizeH="0" baseline="0" smtClean="0">
                        <a:ln>
                          <a:noFill/>
                        </a:ln>
                        <a:solidFill>
                          <a:schemeClr val="tx1"/>
                        </a:solidFill>
                        <a:effectLst/>
                        <a:latin typeface="Times New Roman" pitchFamily="18" charset="0"/>
                      </a:endParaRPr>
                    </a:p>
                  </a:txBody>
                  <a:tcPr horzOverflow="overflow"/>
                </a:tc>
              </a:tr>
              <a:tr h="830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solidFill>
                              <a:schemeClr val="bg1"/>
                            </a:solidFill>
                          </a:ln>
                          <a:effectLst>
                            <a:outerShdw blurRad="38100" dist="38100" dir="2700000" algn="tl">
                              <a:srgbClr val="000000"/>
                            </a:outerShdw>
                          </a:effectLst>
                          <a:hlinkClick r:id="rId3"/>
                        </a:rPr>
                        <a:t>Impact</a:t>
                      </a:r>
                      <a:endParaRPr kumimoji="0" lang="en-US" sz="2400" b="1" i="0" u="none" strike="noStrike" cap="none" normalizeH="0" baseline="0" dirty="0" smtClean="0">
                        <a:ln>
                          <a:solidFill>
                            <a:schemeClr val="bg1"/>
                          </a:solidFill>
                        </a:ln>
                        <a:solidFill>
                          <a:srgbClr val="002060"/>
                        </a:solidFill>
                        <a:effectLst>
                          <a:outerShdw blurRad="38100" dist="38100" dir="2700000" algn="tl">
                            <a:srgbClr val="000000"/>
                          </a:outerShdw>
                        </a:effectLst>
                        <a:latin typeface="Times New Roman" pitchFamily="18" charset="0"/>
                      </a:endParaRPr>
                    </a:p>
                  </a:txBody>
                  <a:tcPr horzOverflow="overflow">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Flying objects such as large chips, fragments, particles, sand, and dirt.</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smtClean="0">
                          <a:ln>
                            <a:noFill/>
                          </a:ln>
                          <a:effectLst/>
                        </a:rPr>
                        <a:t>Chipping, grinding, machining, masonry work, wood working, sawing, drilling, riveting, sanding, etc.</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tc>
              </a:tr>
              <a:tr h="501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solidFill>
                              <a:schemeClr val="bg1"/>
                            </a:solidFill>
                          </a:ln>
                          <a:effectLst>
                            <a:outerShdw blurRad="38100" dist="38100" dir="2700000" algn="tl">
                              <a:srgbClr val="000000"/>
                            </a:outerShdw>
                          </a:effectLst>
                          <a:hlinkClick r:id="rId4"/>
                        </a:rPr>
                        <a:t>Heat</a:t>
                      </a:r>
                      <a:endParaRPr kumimoji="0" lang="en-US" sz="2400" b="1" i="0" u="none" strike="noStrike" cap="none" normalizeH="0" baseline="0" dirty="0" smtClean="0">
                        <a:ln>
                          <a:solidFill>
                            <a:schemeClr val="bg1"/>
                          </a:solidFill>
                        </a:ln>
                        <a:solidFill>
                          <a:srgbClr val="002060"/>
                        </a:solidFill>
                        <a:effectLst>
                          <a:outerShdw blurRad="38100" dist="38100" dir="2700000" algn="tl">
                            <a:srgbClr val="000000"/>
                          </a:outerShdw>
                        </a:effectLst>
                        <a:latin typeface="Times New Roman" pitchFamily="18" charset="0"/>
                      </a:endParaRPr>
                    </a:p>
                  </a:txBody>
                  <a:tcPr horzOverflow="overflow">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Anything emitting extreme heat.</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smtClean="0">
                          <a:ln>
                            <a:noFill/>
                          </a:ln>
                          <a:effectLst/>
                        </a:rPr>
                        <a:t>Furnace operations, pouring, casting, hot dipping, welding, etc.</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tc>
              </a:tr>
              <a:tr h="536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solidFill>
                              <a:schemeClr val="bg1"/>
                            </a:solidFill>
                          </a:ln>
                          <a:effectLst>
                            <a:outerShdw blurRad="38100" dist="38100" dir="2700000" algn="tl">
                              <a:srgbClr val="000000"/>
                            </a:outerShdw>
                          </a:effectLst>
                          <a:hlinkClick r:id="rId5"/>
                        </a:rPr>
                        <a:t>Chemicals</a:t>
                      </a:r>
                      <a:endParaRPr kumimoji="0" lang="en-US" sz="2400" b="1" i="0" u="none" strike="noStrike" cap="none" normalizeH="0" baseline="0" dirty="0" smtClean="0">
                        <a:ln>
                          <a:solidFill>
                            <a:schemeClr val="bg1"/>
                          </a:solidFill>
                        </a:ln>
                        <a:solidFill>
                          <a:srgbClr val="002060"/>
                        </a:solidFill>
                        <a:effectLst>
                          <a:outerShdw blurRad="38100" dist="38100" dir="2700000" algn="tl">
                            <a:srgbClr val="000000"/>
                          </a:outerShdw>
                        </a:effectLst>
                        <a:latin typeface="Times New Roman" pitchFamily="18" charset="0"/>
                      </a:endParaRPr>
                    </a:p>
                  </a:txBody>
                  <a:tcPr horzOverflow="overflow">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Splash, fumes, vapors, and irritating mists.</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Acid and chemical handling, degreasing, plating, and working with blood.</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r>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solidFill>
                              <a:schemeClr val="bg1"/>
                            </a:solidFill>
                          </a:ln>
                          <a:effectLst>
                            <a:outerShdw blurRad="38100" dist="38100" dir="2700000" algn="tl">
                              <a:srgbClr val="000000"/>
                            </a:outerShdw>
                          </a:effectLst>
                          <a:hlinkClick r:id="rId6"/>
                        </a:rPr>
                        <a:t>Dust</a:t>
                      </a:r>
                      <a:endParaRPr kumimoji="0" lang="en-US" sz="2400" b="1" i="0" u="none" strike="noStrike" cap="none" normalizeH="0" baseline="0" dirty="0" smtClean="0">
                        <a:ln>
                          <a:solidFill>
                            <a:schemeClr val="bg1"/>
                          </a:solidFill>
                        </a:ln>
                        <a:solidFill>
                          <a:srgbClr val="002060"/>
                        </a:solidFill>
                        <a:effectLst>
                          <a:outerShdw blurRad="38100" dist="38100" dir="2700000" algn="tl">
                            <a:srgbClr val="000000"/>
                          </a:outerShdw>
                        </a:effectLst>
                        <a:latin typeface="Times New Roman" pitchFamily="18" charset="0"/>
                      </a:endParaRPr>
                    </a:p>
                  </a:txBody>
                  <a:tcPr horzOverflow="overflow">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Harmful dust.</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smtClean="0">
                          <a:ln>
                            <a:noFill/>
                          </a:ln>
                          <a:effectLst/>
                        </a:rPr>
                        <a:t>Woodworking, buffing, and general dusty conditions.</a:t>
                      </a:r>
                      <a:endParaRPr kumimoji="0" lang="en-US" sz="1800" b="1" i="0" u="none" strike="noStrike" cap="none" normalizeH="0" baseline="0" smtClean="0">
                        <a:ln>
                          <a:noFill/>
                        </a:ln>
                        <a:solidFill>
                          <a:schemeClr val="tx1"/>
                        </a:solidFill>
                        <a:effectLst/>
                        <a:latin typeface="Times New Roman" pitchFamily="18" charset="0"/>
                      </a:endParaRPr>
                    </a:p>
                  </a:txBody>
                  <a:tcPr horzOverflow="overflow"/>
                </a:tc>
              </a:tr>
              <a:tr h="741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smtClean="0">
                          <a:ln>
                            <a:solidFill>
                              <a:schemeClr val="bg1"/>
                            </a:solidFill>
                          </a:ln>
                          <a:effectLst>
                            <a:outerShdw blurRad="38100" dist="38100" dir="2700000" algn="tl">
                              <a:srgbClr val="000000"/>
                            </a:outerShdw>
                          </a:effectLst>
                          <a:hlinkClick r:id="rId7"/>
                        </a:rPr>
                        <a:t>Optical Radiation</a:t>
                      </a:r>
                      <a:endParaRPr kumimoji="0" lang="en-US" sz="2400" b="1" i="0" u="none" strike="noStrike" cap="none" normalizeH="0" baseline="0" dirty="0" smtClean="0">
                        <a:ln>
                          <a:solidFill>
                            <a:schemeClr val="bg1"/>
                          </a:solidFill>
                        </a:ln>
                        <a:solidFill>
                          <a:srgbClr val="002060"/>
                        </a:solidFill>
                        <a:effectLst>
                          <a:outerShdw blurRad="38100" dist="38100" dir="2700000" algn="tl">
                            <a:srgbClr val="000000"/>
                          </a:outerShdw>
                        </a:effectLst>
                        <a:latin typeface="Times New Roman" pitchFamily="18" charset="0"/>
                      </a:endParaRPr>
                    </a:p>
                  </a:txBody>
                  <a:tcPr horzOverflow="overflow">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Radiant energy, glare, and intense light</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Welding, torch-cutting, -brazing,                  -soldering, and laser work.</a:t>
                      </a:r>
                      <a:endParaRPr kumimoji="0" lang="en-US" sz="1800" b="1" i="0" u="none" strike="noStrike" cap="none" normalizeH="0" baseline="0" dirty="0" smtClean="0">
                        <a:ln>
                          <a:noFill/>
                        </a:ln>
                        <a:solidFill>
                          <a:schemeClr val="tx1"/>
                        </a:solidFill>
                        <a:effectLst/>
                        <a:latin typeface="Times New Roman" pitchFamily="18" charset="0"/>
                      </a:endParaRPr>
                    </a:p>
                  </a:txBody>
                  <a:tcPr horzOverflow="overflow"/>
                </a:tc>
              </a:tr>
            </a:tbl>
          </a:graphicData>
        </a:graphic>
      </p:graphicFrame>
      <p:graphicFrame>
        <p:nvGraphicFramePr>
          <p:cNvPr id="15402" name="Object 42"/>
          <p:cNvGraphicFramePr>
            <a:graphicFrameLocks noChangeAspect="1"/>
          </p:cNvGraphicFramePr>
          <p:nvPr/>
        </p:nvGraphicFramePr>
        <p:xfrm>
          <a:off x="381000" y="304800"/>
          <a:ext cx="657225" cy="657225"/>
        </p:xfrm>
        <a:graphic>
          <a:graphicData uri="http://schemas.openxmlformats.org/presentationml/2006/ole">
            <mc:AlternateContent xmlns:mc="http://schemas.openxmlformats.org/markup-compatibility/2006">
              <mc:Choice xmlns:v="urn:schemas-microsoft-com:vml" Requires="v">
                <p:oleObj spid="_x0000_s15404" name="Photo Editor Photo" r:id="rId8" imgW="657317" imgH="657317" progId="">
                  <p:embed/>
                </p:oleObj>
              </mc:Choice>
              <mc:Fallback>
                <p:oleObj name="Photo Editor Photo" r:id="rId8" imgW="657317" imgH="657317" progId="">
                  <p:embed/>
                  <p:pic>
                    <p:nvPicPr>
                      <p:cNvPr id="0" name="Picture 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04800"/>
                        <a:ext cx="65722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66800" y="381000"/>
            <a:ext cx="7772400" cy="990600"/>
          </a:xfrm>
        </p:spPr>
        <p:style>
          <a:lnRef idx="3">
            <a:schemeClr val="lt1"/>
          </a:lnRef>
          <a:fillRef idx="1">
            <a:schemeClr val="dk1"/>
          </a:fillRef>
          <a:effectRef idx="1">
            <a:schemeClr val="dk1"/>
          </a:effectRef>
          <a:fontRef idx="minor">
            <a:schemeClr val="lt1"/>
          </a:fontRef>
        </p:style>
        <p:txBody>
          <a:bodyPr>
            <a:normAutofit/>
          </a:bodyPr>
          <a:lstStyle/>
          <a:p>
            <a:pPr algn="ctr"/>
            <a:r>
              <a:rPr lang="ar-SA" dirty="0" smtClean="0">
                <a:cs typeface="PT Bold Heading" pitchFamily="2" charset="-78"/>
              </a:rPr>
              <a:t>السلامة في الورش </a:t>
            </a:r>
            <a:endParaRPr lang="en-US" sz="4000" dirty="0">
              <a:cs typeface="PT Bold Heading" pitchFamily="2" charset="-78"/>
            </a:endParaRPr>
          </a:p>
        </p:txBody>
      </p:sp>
      <p:pic>
        <p:nvPicPr>
          <p:cNvPr id="16389" name="Picture 5" descr="j0302844"/>
          <p:cNvPicPr>
            <a:picLocks noGrp="1" noChangeAspect="1" noChangeArrowheads="1"/>
          </p:cNvPicPr>
          <p:nvPr>
            <p:ph type="clipArt" sz="half" idx="1"/>
          </p:nvPr>
        </p:nvPicPr>
        <p:blipFill>
          <a:blip r:embed="rId2"/>
          <a:srcRect/>
          <a:stretch>
            <a:fillRect/>
          </a:stretch>
        </p:blipFill>
        <p:spPr>
          <a:xfrm>
            <a:off x="6019800" y="2057400"/>
            <a:ext cx="2819400" cy="2060575"/>
          </a:xfrm>
          <a:noFill/>
          <a:ln>
            <a:solidFill>
              <a:srgbClr val="000066"/>
            </a:solidFill>
          </a:ln>
        </p:spPr>
      </p:pic>
      <p:sp>
        <p:nvSpPr>
          <p:cNvPr id="16388" name="Rectangle 4"/>
          <p:cNvSpPr>
            <a:spLocks noGrp="1" noChangeArrowheads="1"/>
          </p:cNvSpPr>
          <p:nvPr>
            <p:ph type="body" sz="half" idx="2"/>
          </p:nvPr>
        </p:nvSpPr>
        <p:spPr>
          <a:xfrm>
            <a:off x="152400" y="1676400"/>
            <a:ext cx="5867400" cy="3352800"/>
          </a:xfrm>
          <a:solidFill>
            <a:srgbClr val="FFFF00"/>
          </a:solidFill>
          <a:ln>
            <a:solidFill>
              <a:srgbClr val="FFFF00"/>
            </a:solidFill>
          </a:ln>
        </p:spPr>
        <p:txBody>
          <a:bodyPr>
            <a:normAutofit/>
          </a:bodyPr>
          <a:lstStyle/>
          <a:p>
            <a:pPr algn="just">
              <a:lnSpc>
                <a:spcPct val="90000"/>
              </a:lnSpc>
              <a:buFontTx/>
              <a:buNone/>
            </a:pPr>
            <a:r>
              <a:rPr lang="ar-SA" sz="3200" b="1" dirty="0" smtClean="0">
                <a:effectLst>
                  <a:outerShdw blurRad="38100" dist="38100" dir="2700000" algn="tl">
                    <a:srgbClr val="000000">
                      <a:alpha val="43137"/>
                    </a:srgbClr>
                  </a:outerShdw>
                </a:effectLst>
                <a:latin typeface="Verdana" pitchFamily="34" charset="0"/>
              </a:rPr>
              <a:t>الهدف العام: تقليل المخاطر أو منعها وما ينتج عنها من آثار في حال وقوعها وذلك عن طريق :</a:t>
            </a:r>
          </a:p>
          <a:p>
            <a:pPr marL="457200" indent="-457200" algn="just">
              <a:lnSpc>
                <a:spcPct val="90000"/>
              </a:lnSpc>
              <a:buFont typeface="+mj-lt"/>
              <a:buAutoNum type="arabicParenR"/>
            </a:pPr>
            <a:r>
              <a:rPr lang="ar-SA" sz="3200" b="1" dirty="0" smtClean="0">
                <a:effectLst>
                  <a:outerShdw blurRad="38100" dist="38100" dir="2700000" algn="tl">
                    <a:srgbClr val="000000">
                      <a:alpha val="43137"/>
                    </a:srgbClr>
                  </a:outerShdw>
                </a:effectLst>
                <a:latin typeface="Verdana" pitchFamily="34" charset="0"/>
              </a:rPr>
              <a:t>استخدام معدات الوقاية الشخصية </a:t>
            </a:r>
          </a:p>
          <a:p>
            <a:pPr marL="457200" indent="-457200" algn="just">
              <a:lnSpc>
                <a:spcPct val="90000"/>
              </a:lnSpc>
              <a:buFont typeface="+mj-lt"/>
              <a:buAutoNum type="arabicParenR"/>
            </a:pPr>
            <a:r>
              <a:rPr lang="ar-SA" sz="3200" b="1" dirty="0" smtClean="0">
                <a:effectLst>
                  <a:outerShdw blurRad="38100" dist="38100" dir="2700000" algn="tl">
                    <a:srgbClr val="000000">
                      <a:alpha val="43137"/>
                    </a:srgbClr>
                  </a:outerShdw>
                </a:effectLst>
                <a:latin typeface="Verdana" pitchFamily="34" charset="0"/>
              </a:rPr>
              <a:t>القدرة على إجراء الإسعافات الأولية</a:t>
            </a:r>
          </a:p>
          <a:p>
            <a:pPr marL="457200" indent="-457200" algn="just">
              <a:lnSpc>
                <a:spcPct val="90000"/>
              </a:lnSpc>
              <a:buNone/>
            </a:pPr>
            <a:r>
              <a:rPr lang="ar-SA" sz="3200" b="1" dirty="0" smtClean="0">
                <a:effectLst>
                  <a:outerShdw blurRad="38100" dist="38100" dir="2700000" algn="tl">
                    <a:srgbClr val="000000">
                      <a:alpha val="43137"/>
                    </a:srgbClr>
                  </a:outerShdw>
                </a:effectLst>
                <a:latin typeface="Verdana" pitchFamily="34" charset="0"/>
              </a:rPr>
              <a:t>وذلك لتقليل الأضرار الناتجة عن الحوادث. </a:t>
            </a:r>
            <a:endParaRPr lang="en-US" sz="3200" b="1" dirty="0">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8">
                                            <p:bg/>
                                          </p:spTgt>
                                        </p:tgtEl>
                                        <p:attrNameLst>
                                          <p:attrName>style.visibility</p:attrName>
                                        </p:attrNameLst>
                                      </p:cBhvr>
                                      <p:to>
                                        <p:strVal val="visible"/>
                                      </p:to>
                                    </p:set>
                                    <p:anim calcmode="lin" valueType="num">
                                      <p:cBhvr additive="base">
                                        <p:cTn id="7" dur="500" fill="hold"/>
                                        <p:tgtEl>
                                          <p:spTgt spid="163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638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8">
                                            <p:txEl>
                                              <p:pRg st="0" end="0"/>
                                            </p:txEl>
                                          </p:spTgt>
                                        </p:tgtEl>
                                        <p:attrNameLst>
                                          <p:attrName>style.visibility</p:attrName>
                                        </p:attrNameLst>
                                      </p:cBhvr>
                                      <p:to>
                                        <p:strVal val="visible"/>
                                      </p:to>
                                    </p:set>
                                    <p:anim calcmode="lin" valueType="num">
                                      <p:cBhvr additive="base">
                                        <p:cTn id="13" dur="500" fill="hold"/>
                                        <p:tgtEl>
                                          <p:spTgt spid="1638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8">
                                            <p:txEl>
                                              <p:pRg st="1" end="1"/>
                                            </p:txEl>
                                          </p:spTgt>
                                        </p:tgtEl>
                                        <p:attrNameLst>
                                          <p:attrName>style.visibility</p:attrName>
                                        </p:attrNameLst>
                                      </p:cBhvr>
                                      <p:to>
                                        <p:strVal val="visible"/>
                                      </p:to>
                                    </p:set>
                                    <p:anim calcmode="lin" valueType="num">
                                      <p:cBhvr additive="base">
                                        <p:cTn id="19" dur="500" fill="hold"/>
                                        <p:tgtEl>
                                          <p:spTgt spid="1638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8">
                                            <p:txEl>
                                              <p:pRg st="2" end="2"/>
                                            </p:txEl>
                                          </p:spTgt>
                                        </p:tgtEl>
                                        <p:attrNameLst>
                                          <p:attrName>style.visibility</p:attrName>
                                        </p:attrNameLst>
                                      </p:cBhvr>
                                      <p:to>
                                        <p:strVal val="visible"/>
                                      </p:to>
                                    </p:set>
                                    <p:anim calcmode="lin" valueType="num">
                                      <p:cBhvr additive="base">
                                        <p:cTn id="25" dur="500" fill="hold"/>
                                        <p:tgtEl>
                                          <p:spTgt spid="1638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8">
                                            <p:txEl>
                                              <p:pRg st="3" end="3"/>
                                            </p:txEl>
                                          </p:spTgt>
                                        </p:tgtEl>
                                        <p:attrNameLst>
                                          <p:attrName>style.visibility</p:attrName>
                                        </p:attrNameLst>
                                      </p:cBhvr>
                                      <p:to>
                                        <p:strVal val="visible"/>
                                      </p:to>
                                    </p:set>
                                    <p:anim calcmode="lin" valueType="num">
                                      <p:cBhvr additive="base">
                                        <p:cTn id="31" dur="500" fill="hold"/>
                                        <p:tgtEl>
                                          <p:spTgt spid="1638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89"/>
                                        </p:tgtEl>
                                        <p:attrNameLst>
                                          <p:attrName>style.visibility</p:attrName>
                                        </p:attrNameLst>
                                      </p:cBhvr>
                                      <p:to>
                                        <p:strVal val="visible"/>
                                      </p:to>
                                    </p:set>
                                    <p:anim calcmode="lin" valueType="num">
                                      <p:cBhvr additive="base">
                                        <p:cTn id="37" dur="500" fill="hold"/>
                                        <p:tgtEl>
                                          <p:spTgt spid="16389"/>
                                        </p:tgtEl>
                                        <p:attrNameLst>
                                          <p:attrName>ppt_x</p:attrName>
                                        </p:attrNameLst>
                                      </p:cBhvr>
                                      <p:tavLst>
                                        <p:tav tm="0">
                                          <p:val>
                                            <p:strVal val="#ppt_x"/>
                                          </p:val>
                                        </p:tav>
                                        <p:tav tm="100000">
                                          <p:val>
                                            <p:strVal val="#ppt_x"/>
                                          </p:val>
                                        </p:tav>
                                      </p:tavLst>
                                    </p:anim>
                                    <p:anim calcmode="lin" valueType="num">
                                      <p:cBhvr additive="base">
                                        <p:cTn id="38"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381000"/>
            <a:ext cx="7772400" cy="914400"/>
          </a:xfrm>
        </p:spPr>
        <p:style>
          <a:lnRef idx="1">
            <a:schemeClr val="accent1"/>
          </a:lnRef>
          <a:fillRef idx="2">
            <a:schemeClr val="accent1"/>
          </a:fillRef>
          <a:effectRef idx="1">
            <a:schemeClr val="accent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  </a:t>
            </a:r>
            <a:r>
              <a:rPr lang="ar-SA" b="1" dirty="0" smtClean="0">
                <a:ln w="11430"/>
                <a:solidFill>
                  <a:srgbClr val="0070C0"/>
                </a:solidFill>
                <a:effectLst>
                  <a:outerShdw blurRad="50800" dist="39000" dir="5460000" algn="tl">
                    <a:srgbClr val="000000">
                      <a:alpha val="38000"/>
                    </a:srgbClr>
                  </a:outerShdw>
                </a:effectLst>
                <a:cs typeface="PT Bold Heading" pitchFamily="2" charset="-78"/>
              </a:rPr>
              <a:t>الأهداف </a:t>
            </a:r>
            <a:r>
              <a:rPr lang="ar-SA" b="1" dirty="0" err="1" smtClean="0">
                <a:ln w="11430"/>
                <a:solidFill>
                  <a:srgbClr val="0070C0"/>
                </a:solidFill>
                <a:effectLst>
                  <a:outerShdw blurRad="50800" dist="39000" dir="5460000" algn="tl">
                    <a:srgbClr val="000000">
                      <a:alpha val="38000"/>
                    </a:srgbClr>
                  </a:outerShdw>
                </a:effectLst>
                <a:cs typeface="PT Bold Heading" pitchFamily="2" charset="-78"/>
              </a:rPr>
              <a:t>الأجرائية</a:t>
            </a:r>
            <a:endParaRPr lang="en-US" sz="4000" b="1" dirty="0">
              <a:ln w="11430"/>
              <a:solidFill>
                <a:srgbClr val="0070C0"/>
              </a:solidFill>
              <a:effectLst>
                <a:outerShdw blurRad="50800" dist="39000" dir="5460000" algn="tl">
                  <a:srgbClr val="000000">
                    <a:alpha val="38000"/>
                  </a:srgbClr>
                </a:outerShdw>
              </a:effectLst>
              <a:cs typeface="PT Bold Heading" pitchFamily="2" charset="-78"/>
            </a:endParaRPr>
          </a:p>
        </p:txBody>
      </p:sp>
      <p:sp>
        <p:nvSpPr>
          <p:cNvPr id="17411" name="Rectangle 3"/>
          <p:cNvSpPr>
            <a:spLocks noGrp="1" noChangeArrowheads="1"/>
          </p:cNvSpPr>
          <p:nvPr>
            <p:ph type="body" sz="half" idx="2"/>
          </p:nvPr>
        </p:nvSpPr>
        <p:spPr>
          <a:xfrm>
            <a:off x="152400" y="1524000"/>
            <a:ext cx="6096000" cy="3657600"/>
          </a:xfrm>
          <a:solidFill>
            <a:srgbClr val="92D050"/>
          </a:solidFill>
          <a:ln>
            <a:solidFill>
              <a:srgbClr val="92D050"/>
            </a:solidFill>
          </a:ln>
        </p:spPr>
        <p:txBody>
          <a:bodyPr>
            <a:normAutofit fontScale="92500"/>
          </a:bodyPr>
          <a:lstStyle/>
          <a:p>
            <a:pPr marL="457200" indent="-457200">
              <a:buFont typeface="+mj-lt"/>
              <a:buAutoNum type="arabicParenR"/>
            </a:pPr>
            <a:r>
              <a:rPr lang="ar-SA" sz="2000" b="1" dirty="0" smtClean="0">
                <a:solidFill>
                  <a:schemeClr val="tx1"/>
                </a:solidFill>
                <a:latin typeface="Verdana" pitchFamily="34" charset="0"/>
              </a:rPr>
              <a:t>أن المتدرب قادراً على استخدام الملابس الواقية ومعرفة فوائدها.</a:t>
            </a:r>
          </a:p>
          <a:p>
            <a:pPr marL="457200" indent="-457200">
              <a:buFont typeface="+mj-lt"/>
              <a:buAutoNum type="arabicParenR"/>
            </a:pPr>
            <a:r>
              <a:rPr lang="ar-SA" sz="2000" b="1" dirty="0" smtClean="0">
                <a:latin typeface="Verdana" pitchFamily="34" charset="0"/>
              </a:rPr>
              <a:t>أن المتدرب قادراً على استخدام معدات حماية الرأس ومعرفة فوائدها.</a:t>
            </a:r>
          </a:p>
          <a:p>
            <a:pPr marL="457200" indent="-457200">
              <a:buFont typeface="+mj-lt"/>
              <a:buAutoNum type="arabicParenR"/>
            </a:pPr>
            <a:r>
              <a:rPr lang="ar-SA" sz="2000" b="1" dirty="0" smtClean="0">
                <a:latin typeface="Verdana" pitchFamily="34" charset="0"/>
              </a:rPr>
              <a:t>أن المتدرب قادراً على استخدام معدات حماية الأذن ومعرفة فوائدها.</a:t>
            </a:r>
          </a:p>
          <a:p>
            <a:pPr marL="457200" indent="-457200">
              <a:buFont typeface="+mj-lt"/>
              <a:buAutoNum type="arabicParenR"/>
            </a:pPr>
            <a:r>
              <a:rPr lang="ar-SA" sz="2000" b="1" dirty="0" smtClean="0">
                <a:latin typeface="Verdana" pitchFamily="34" charset="0"/>
              </a:rPr>
              <a:t>أن المتدرب قادراً على استخدام معدات حماية الوجه والعينين ومعرفة فوائدها.</a:t>
            </a:r>
          </a:p>
          <a:p>
            <a:pPr marL="457200" indent="-457200">
              <a:buFont typeface="+mj-lt"/>
              <a:buAutoNum type="arabicParenR"/>
            </a:pPr>
            <a:r>
              <a:rPr lang="ar-SA" sz="2000" b="1" dirty="0" smtClean="0">
                <a:latin typeface="Verdana" pitchFamily="34" charset="0"/>
              </a:rPr>
              <a:t>أن المتدرب قادراً على استخدام الملابس الواقية ومعرفة فوائدها.</a:t>
            </a:r>
          </a:p>
          <a:p>
            <a:pPr marL="457200" indent="-457200">
              <a:buFont typeface="+mj-lt"/>
              <a:buAutoNum type="arabicParenR"/>
            </a:pPr>
            <a:r>
              <a:rPr lang="ar-SA" sz="2000" b="1" dirty="0" smtClean="0">
                <a:latin typeface="Verdana" pitchFamily="34" charset="0"/>
              </a:rPr>
              <a:t>أن المتدرب قادراً على استخدام معدات حماية القدمين ومعرفة فوائدها.</a:t>
            </a:r>
          </a:p>
          <a:p>
            <a:pPr marL="457200" indent="-457200">
              <a:buFont typeface="+mj-lt"/>
              <a:buAutoNum type="arabicParenR"/>
            </a:pPr>
            <a:r>
              <a:rPr lang="ar-SA" sz="2000" b="1" dirty="0" smtClean="0">
                <a:latin typeface="Verdana" pitchFamily="34" charset="0"/>
              </a:rPr>
              <a:t>أن المتدرب قادراً على استخدام معدات حماية اليدين ومعرفة فوائدها.</a:t>
            </a:r>
          </a:p>
          <a:p>
            <a:pPr marL="457200" indent="-457200">
              <a:buFont typeface="+mj-lt"/>
              <a:buAutoNum type="arabicParenR"/>
            </a:pPr>
            <a:r>
              <a:rPr lang="ar-SA" sz="2000" b="1" dirty="0" smtClean="0">
                <a:latin typeface="Verdana" pitchFamily="34" charset="0"/>
              </a:rPr>
              <a:t>أن المتدرب قادراً على معرفة الإسعافات الأولية ومعرفة فوائدها.</a:t>
            </a:r>
          </a:p>
          <a:p>
            <a:pPr marL="457200" indent="-457200">
              <a:buFont typeface="+mj-lt"/>
              <a:buAutoNum type="arabicParenR"/>
            </a:pPr>
            <a:endParaRPr lang="ar-SA" sz="2000" b="1" dirty="0" smtClean="0">
              <a:latin typeface="Verdana" pitchFamily="34" charset="0"/>
            </a:endParaRPr>
          </a:p>
          <a:p>
            <a:pPr marL="457200" indent="-457200">
              <a:buFont typeface="+mj-lt"/>
              <a:buAutoNum type="arabicParenR"/>
            </a:pPr>
            <a:endParaRPr lang="ar-SA" sz="2000" b="1" dirty="0" smtClean="0">
              <a:latin typeface="Verdana" pitchFamily="34" charset="0"/>
            </a:endParaRPr>
          </a:p>
          <a:p>
            <a:pPr marL="457200" indent="-457200">
              <a:buFont typeface="+mj-lt"/>
              <a:buAutoNum type="arabicParenR"/>
            </a:pPr>
            <a:endParaRPr lang="ar-SA" sz="2000" b="1" dirty="0" smtClean="0">
              <a:latin typeface="Verdana" pitchFamily="34" charset="0"/>
            </a:endParaRPr>
          </a:p>
          <a:p>
            <a:pPr marL="457200" indent="-457200">
              <a:buFont typeface="+mj-lt"/>
              <a:buAutoNum type="arabicParenR"/>
            </a:pPr>
            <a:endParaRPr lang="ar-SA" sz="2000" b="1" dirty="0" smtClean="0">
              <a:latin typeface="Verdana" pitchFamily="34" charset="0"/>
            </a:endParaRPr>
          </a:p>
          <a:p>
            <a:pPr marL="457200" indent="-457200">
              <a:buFont typeface="+mj-lt"/>
              <a:buAutoNum type="arabicParenR"/>
            </a:pPr>
            <a:endParaRPr lang="ar-SA" sz="2000" b="1" dirty="0" smtClean="0">
              <a:latin typeface="Verdana" pitchFamily="34" charset="0"/>
            </a:endParaRPr>
          </a:p>
          <a:p>
            <a:pPr marL="457200" indent="-457200">
              <a:buFont typeface="+mj-lt"/>
              <a:buAutoNum type="arabicParenR"/>
            </a:pPr>
            <a:endParaRPr lang="en-US" sz="2000" b="1" dirty="0">
              <a:solidFill>
                <a:schemeClr val="tx1"/>
              </a:solidFill>
              <a:latin typeface="Verdana" pitchFamily="34" charset="0"/>
            </a:endParaRPr>
          </a:p>
        </p:txBody>
      </p:sp>
      <p:pic>
        <p:nvPicPr>
          <p:cNvPr id="17414" name="Picture 6" descr="goggle_cov"/>
          <p:cNvPicPr>
            <a:picLocks noChangeAspect="1" noChangeArrowheads="1"/>
          </p:cNvPicPr>
          <p:nvPr/>
        </p:nvPicPr>
        <p:blipFill>
          <a:blip r:embed="rId2"/>
          <a:srcRect/>
          <a:stretch>
            <a:fillRect/>
          </a:stretch>
        </p:blipFill>
        <p:spPr bwMode="auto">
          <a:xfrm>
            <a:off x="6400800" y="1652180"/>
            <a:ext cx="2536183" cy="1700619"/>
          </a:xfrm>
          <a:prstGeom prst="rect">
            <a:avLst/>
          </a:prstGeom>
          <a:noFill/>
          <a:ln w="9525">
            <a:solidFill>
              <a:srgbClr val="000066"/>
            </a:solid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additive="base">
                                        <p:cTn id="7" dur="500" fill="hold"/>
                                        <p:tgtEl>
                                          <p:spTgt spid="174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anim calcmode="lin" valueType="num">
                                      <p:cBhvr additive="base">
                                        <p:cTn id="13"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1" end="1"/>
                                            </p:txEl>
                                          </p:spTgt>
                                        </p:tgtEl>
                                        <p:attrNameLst>
                                          <p:attrName>style.visibility</p:attrName>
                                        </p:attrNameLst>
                                      </p:cBhvr>
                                      <p:to>
                                        <p:strVal val="visible"/>
                                      </p:to>
                                    </p:set>
                                    <p:anim calcmode="lin" valueType="num">
                                      <p:cBhvr additive="base">
                                        <p:cTn id="19"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2" end="2"/>
                                            </p:txEl>
                                          </p:spTgt>
                                        </p:tgtEl>
                                        <p:attrNameLst>
                                          <p:attrName>style.visibility</p:attrName>
                                        </p:attrNameLst>
                                      </p:cBhvr>
                                      <p:to>
                                        <p:strVal val="visible"/>
                                      </p:to>
                                    </p:set>
                                    <p:anim calcmode="lin" valueType="num">
                                      <p:cBhvr additive="base">
                                        <p:cTn id="2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3" end="3"/>
                                            </p:txEl>
                                          </p:spTgt>
                                        </p:tgtEl>
                                        <p:attrNameLst>
                                          <p:attrName>style.visibility</p:attrName>
                                        </p:attrNameLst>
                                      </p:cBhvr>
                                      <p:to>
                                        <p:strVal val="visible"/>
                                      </p:to>
                                    </p:set>
                                    <p:anim calcmode="lin" valueType="num">
                                      <p:cBhvr additive="base">
                                        <p:cTn id="3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411">
                                            <p:txEl>
                                              <p:pRg st="4" end="4"/>
                                            </p:txEl>
                                          </p:spTgt>
                                        </p:tgtEl>
                                        <p:attrNameLst>
                                          <p:attrName>style.visibility</p:attrName>
                                        </p:attrNameLst>
                                      </p:cBhvr>
                                      <p:to>
                                        <p:strVal val="visible"/>
                                      </p:to>
                                    </p:set>
                                    <p:anim calcmode="lin" valueType="num">
                                      <p:cBhvr additive="base">
                                        <p:cTn id="3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411">
                                            <p:txEl>
                                              <p:pRg st="5" end="5"/>
                                            </p:txEl>
                                          </p:spTgt>
                                        </p:tgtEl>
                                        <p:attrNameLst>
                                          <p:attrName>style.visibility</p:attrName>
                                        </p:attrNameLst>
                                      </p:cBhvr>
                                      <p:to>
                                        <p:strVal val="visible"/>
                                      </p:to>
                                    </p:set>
                                    <p:anim calcmode="lin" valueType="num">
                                      <p:cBhvr additive="base">
                                        <p:cTn id="43"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411">
                                            <p:txEl>
                                              <p:pRg st="6" end="6"/>
                                            </p:txEl>
                                          </p:spTgt>
                                        </p:tgtEl>
                                        <p:attrNameLst>
                                          <p:attrName>style.visibility</p:attrName>
                                        </p:attrNameLst>
                                      </p:cBhvr>
                                      <p:to>
                                        <p:strVal val="visible"/>
                                      </p:to>
                                    </p:set>
                                    <p:anim calcmode="lin" valueType="num">
                                      <p:cBhvr additive="base">
                                        <p:cTn id="49"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411">
                                            <p:txEl>
                                              <p:pRg st="7" end="7"/>
                                            </p:txEl>
                                          </p:spTgt>
                                        </p:tgtEl>
                                        <p:attrNameLst>
                                          <p:attrName>style.visibility</p:attrName>
                                        </p:attrNameLst>
                                      </p:cBhvr>
                                      <p:to>
                                        <p:strVal val="visible"/>
                                      </p:to>
                                    </p:set>
                                    <p:anim calcmode="lin" valueType="num">
                                      <p:cBhvr additive="base">
                                        <p:cTn id="55"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414"/>
                                        </p:tgtEl>
                                        <p:attrNameLst>
                                          <p:attrName>style.visibility</p:attrName>
                                        </p:attrNameLst>
                                      </p:cBhvr>
                                      <p:to>
                                        <p:strVal val="visible"/>
                                      </p:to>
                                    </p:set>
                                    <p:animEffect transition="in" filter="fade">
                                      <p:cBhvr>
                                        <p:cTn id="61"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381000"/>
            <a:ext cx="7772400" cy="838200"/>
          </a:xfrm>
        </p:spPr>
        <p:style>
          <a:lnRef idx="1">
            <a:schemeClr val="dk1"/>
          </a:lnRef>
          <a:fillRef idx="2">
            <a:schemeClr val="dk1"/>
          </a:fillRef>
          <a:effectRef idx="1">
            <a:schemeClr val="dk1"/>
          </a:effectRef>
          <a:fontRef idx="minor">
            <a:schemeClr val="dk1"/>
          </a:fontRef>
        </p:style>
        <p:txBody>
          <a:bodyPr/>
          <a:lstStyle/>
          <a:p>
            <a:pPr algn="ctr"/>
            <a:r>
              <a:rPr lang="ar-SA" sz="4000" dirty="0" smtClean="0">
                <a:cs typeface="PT Bold Heading" pitchFamily="2" charset="-78"/>
              </a:rPr>
              <a:t>معدات الوقاية المناسبة</a:t>
            </a:r>
            <a:endParaRPr lang="en-US" sz="4000" dirty="0">
              <a:cs typeface="PT Bold Heading" pitchFamily="2" charset="-78"/>
            </a:endParaRPr>
          </a:p>
        </p:txBody>
      </p:sp>
      <p:sp>
        <p:nvSpPr>
          <p:cNvPr id="18435" name="Rectangle 3"/>
          <p:cNvSpPr>
            <a:spLocks noGrp="1" noChangeArrowheads="1"/>
          </p:cNvSpPr>
          <p:nvPr>
            <p:ph type="body" sz="half" idx="2"/>
          </p:nvPr>
        </p:nvSpPr>
        <p:spPr>
          <a:xfrm>
            <a:off x="304800" y="1524000"/>
            <a:ext cx="5715000" cy="3581400"/>
          </a:xfrm>
          <a:solidFill>
            <a:srgbClr val="00B0F0"/>
          </a:solidFill>
        </p:spPr>
        <p:style>
          <a:lnRef idx="1">
            <a:schemeClr val="accent2"/>
          </a:lnRef>
          <a:fillRef idx="2">
            <a:schemeClr val="accent2"/>
          </a:fillRef>
          <a:effectRef idx="1">
            <a:schemeClr val="accent2"/>
          </a:effectRef>
          <a:fontRef idx="minor">
            <a:schemeClr val="dk1"/>
          </a:fontRef>
        </p:style>
        <p:txBody>
          <a:bodyPr>
            <a:noAutofit/>
          </a:bodyPr>
          <a:lstStyle/>
          <a:p>
            <a:pPr>
              <a:lnSpc>
                <a:spcPct val="90000"/>
              </a:lnSpc>
              <a:buFontTx/>
              <a:buNone/>
            </a:pPr>
            <a:r>
              <a:rPr lang="ar-SA" sz="2800" b="1" dirty="0" smtClean="0">
                <a:latin typeface="Verdana" pitchFamily="34" charset="0"/>
              </a:rPr>
              <a:t>وهي الملابس والأجهزة المستخدمة لحماية الفني للحفاظ على أعضاء الجسم المختلفة من المخاطر مع الإجراءات والاحتياطات الفنية والطبية .</a:t>
            </a:r>
          </a:p>
          <a:p>
            <a:pPr>
              <a:lnSpc>
                <a:spcPct val="90000"/>
              </a:lnSpc>
              <a:buFontTx/>
              <a:buNone/>
            </a:pPr>
            <a:r>
              <a:rPr lang="ar-SA" sz="2800" b="1" dirty="0" smtClean="0">
                <a:solidFill>
                  <a:schemeClr val="tx1"/>
                </a:solidFill>
                <a:latin typeface="Verdana" pitchFamily="34" charset="0"/>
              </a:rPr>
              <a:t>ويتم اختيار معدات الوقاية الشخصية تبعاً لـ</a:t>
            </a:r>
          </a:p>
          <a:p>
            <a:pPr marL="457200" indent="-457200">
              <a:lnSpc>
                <a:spcPct val="90000"/>
              </a:lnSpc>
              <a:buFont typeface="+mj-lt"/>
              <a:buAutoNum type="arabicParenR"/>
            </a:pPr>
            <a:r>
              <a:rPr lang="ar-SA" sz="2800" b="1" dirty="0" smtClean="0">
                <a:solidFill>
                  <a:schemeClr val="tx1"/>
                </a:solidFill>
                <a:latin typeface="Verdana" pitchFamily="34" charset="0"/>
              </a:rPr>
              <a:t>نوع وطبيعة العمل</a:t>
            </a:r>
          </a:p>
          <a:p>
            <a:pPr marL="457200" indent="-457200">
              <a:lnSpc>
                <a:spcPct val="90000"/>
              </a:lnSpc>
              <a:buFont typeface="+mj-lt"/>
              <a:buAutoNum type="arabicParenR"/>
            </a:pPr>
            <a:r>
              <a:rPr lang="ar-SA" sz="2800" b="1" dirty="0" smtClean="0">
                <a:latin typeface="Verdana" pitchFamily="34" charset="0"/>
              </a:rPr>
              <a:t>الظروف المحيطة </a:t>
            </a:r>
            <a:r>
              <a:rPr lang="ar-SA" sz="2800" b="1" dirty="0" err="1" smtClean="0">
                <a:latin typeface="Verdana" pitchFamily="34" charset="0"/>
              </a:rPr>
              <a:t>به</a:t>
            </a:r>
            <a:endParaRPr lang="ar-SA" sz="2800" b="1" dirty="0" smtClean="0">
              <a:latin typeface="Verdana" pitchFamily="34" charset="0"/>
            </a:endParaRPr>
          </a:p>
          <a:p>
            <a:pPr marL="457200" indent="-457200">
              <a:lnSpc>
                <a:spcPct val="90000"/>
              </a:lnSpc>
              <a:buFont typeface="+mj-lt"/>
              <a:buAutoNum type="arabicParenR"/>
            </a:pPr>
            <a:r>
              <a:rPr lang="ar-SA" sz="2800" b="1" dirty="0" smtClean="0">
                <a:solidFill>
                  <a:schemeClr val="tx1"/>
                </a:solidFill>
                <a:latin typeface="Verdana" pitchFamily="34" charset="0"/>
              </a:rPr>
              <a:t>المخاطر المتوقع حدوثها </a:t>
            </a:r>
            <a:endParaRPr lang="en-US" sz="2800" b="1" dirty="0">
              <a:solidFill>
                <a:schemeClr val="tx1"/>
              </a:solidFill>
              <a:latin typeface="Verdana" pitchFamily="34" charset="0"/>
            </a:endParaRPr>
          </a:p>
        </p:txBody>
      </p:sp>
      <p:pic>
        <p:nvPicPr>
          <p:cNvPr id="18437" name="Picture 5" descr="face_shield"/>
          <p:cNvPicPr>
            <a:picLocks noChangeAspect="1" noChangeArrowheads="1"/>
          </p:cNvPicPr>
          <p:nvPr/>
        </p:nvPicPr>
        <p:blipFill>
          <a:blip r:embed="rId2"/>
          <a:srcRect/>
          <a:stretch>
            <a:fillRect/>
          </a:stretch>
        </p:blipFill>
        <p:spPr bwMode="auto">
          <a:xfrm>
            <a:off x="6172200" y="1600200"/>
            <a:ext cx="2746241" cy="1843088"/>
          </a:xfrm>
          <a:prstGeom prst="rect">
            <a:avLst/>
          </a:prstGeom>
          <a:noFill/>
          <a:ln w="3175">
            <a:solidFill>
              <a:srgbClr val="00006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 calcmode="lin" valueType="num">
                                      <p:cBhvr additive="base">
                                        <p:cTn id="7" dur="500" fill="hold"/>
                                        <p:tgtEl>
                                          <p:spTgt spid="1843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 calcmode="lin" valueType="num">
                                      <p:cBhvr additive="base">
                                        <p:cTn id="13"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 calcmode="lin" valueType="num">
                                      <p:cBhvr additive="base">
                                        <p:cTn id="19"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2" end="2"/>
                                            </p:txEl>
                                          </p:spTgt>
                                        </p:tgtEl>
                                        <p:attrNameLst>
                                          <p:attrName>style.visibility</p:attrName>
                                        </p:attrNameLst>
                                      </p:cBhvr>
                                      <p:to>
                                        <p:strVal val="visible"/>
                                      </p:to>
                                    </p:set>
                                    <p:anim calcmode="lin" valueType="num">
                                      <p:cBhvr additive="base">
                                        <p:cTn id="25"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5">
                                            <p:txEl>
                                              <p:pRg st="3" end="3"/>
                                            </p:txEl>
                                          </p:spTgt>
                                        </p:tgtEl>
                                        <p:attrNameLst>
                                          <p:attrName>style.visibility</p:attrName>
                                        </p:attrNameLst>
                                      </p:cBhvr>
                                      <p:to>
                                        <p:strVal val="visible"/>
                                      </p:to>
                                    </p:set>
                                    <p:anim calcmode="lin" valueType="num">
                                      <p:cBhvr additive="base">
                                        <p:cTn id="31"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35">
                                            <p:txEl>
                                              <p:pRg st="4" end="4"/>
                                            </p:txEl>
                                          </p:spTgt>
                                        </p:tgtEl>
                                        <p:attrNameLst>
                                          <p:attrName>style.visibility</p:attrName>
                                        </p:attrNameLst>
                                      </p:cBhvr>
                                      <p:to>
                                        <p:strVal val="visible"/>
                                      </p:to>
                                    </p:set>
                                    <p:anim calcmode="lin" valueType="num">
                                      <p:cBhvr additive="base">
                                        <p:cTn id="37"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437"/>
                                        </p:tgtEl>
                                        <p:attrNameLst>
                                          <p:attrName>style.visibility</p:attrName>
                                        </p:attrNameLst>
                                      </p:cBhvr>
                                      <p:to>
                                        <p:strVal val="visible"/>
                                      </p:to>
                                    </p:set>
                                    <p:anim calcmode="lin" valueType="num">
                                      <p:cBhvr additive="base">
                                        <p:cTn id="43" dur="500" fill="hold"/>
                                        <p:tgtEl>
                                          <p:spTgt spid="18437"/>
                                        </p:tgtEl>
                                        <p:attrNameLst>
                                          <p:attrName>ppt_x</p:attrName>
                                        </p:attrNameLst>
                                      </p:cBhvr>
                                      <p:tavLst>
                                        <p:tav tm="0">
                                          <p:val>
                                            <p:strVal val="#ppt_x"/>
                                          </p:val>
                                        </p:tav>
                                        <p:tav tm="100000">
                                          <p:val>
                                            <p:strVal val="#ppt_x"/>
                                          </p:val>
                                        </p:tav>
                                      </p:tavLst>
                                    </p:anim>
                                    <p:anim calcmode="lin" valueType="num">
                                      <p:cBhvr additive="base">
                                        <p:cTn id="44"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90600" y="457200"/>
            <a:ext cx="8153400" cy="838200"/>
          </a:xfrm>
        </p:spPr>
        <p:style>
          <a:lnRef idx="3">
            <a:schemeClr val="lt1"/>
          </a:lnRef>
          <a:fillRef idx="1">
            <a:schemeClr val="dk1"/>
          </a:fillRef>
          <a:effectRef idx="1">
            <a:schemeClr val="dk1"/>
          </a:effectRef>
          <a:fontRef idx="minor">
            <a:schemeClr val="lt1"/>
          </a:fontRef>
        </p:style>
        <p:txBody>
          <a:bodyPr>
            <a:normAutofit/>
          </a:bodyPr>
          <a:lstStyle/>
          <a:p>
            <a:r>
              <a:rPr lang="ar-SA" sz="3200" dirty="0" smtClean="0">
                <a:cs typeface="PT Bold Heading" pitchFamily="2" charset="-78"/>
              </a:rPr>
              <a:t>الشروط الواجب توفرها في معدات الوقاية الشخصية</a:t>
            </a:r>
            <a:endParaRPr lang="en-US" sz="3200" dirty="0">
              <a:cs typeface="PT Bold Heading" pitchFamily="2" charset="-78"/>
            </a:endParaRPr>
          </a:p>
        </p:txBody>
      </p:sp>
      <p:sp>
        <p:nvSpPr>
          <p:cNvPr id="19459" name="Rectangle 3"/>
          <p:cNvSpPr>
            <a:spLocks noGrp="1" noChangeArrowheads="1"/>
          </p:cNvSpPr>
          <p:nvPr>
            <p:ph type="body" sz="half" idx="2"/>
          </p:nvPr>
        </p:nvSpPr>
        <p:spPr>
          <a:xfrm>
            <a:off x="0" y="1524000"/>
            <a:ext cx="6400800" cy="3810000"/>
          </a:xfrm>
          <a:solidFill>
            <a:srgbClr val="00B0F0"/>
          </a:solidFill>
          <a:ln>
            <a:solidFill>
              <a:srgbClr val="00B0F0"/>
            </a:solidFill>
          </a:ln>
        </p:spPr>
        <p:txBody>
          <a:bodyPr>
            <a:noAutofit/>
          </a:bodyPr>
          <a:lstStyle/>
          <a:p>
            <a:pPr marL="457200" indent="-457200">
              <a:buFont typeface="+mj-lt"/>
              <a:buAutoNum type="arabicParenR"/>
            </a:pPr>
            <a:r>
              <a:rPr lang="ar-SA" sz="2400" b="1" dirty="0" smtClean="0">
                <a:latin typeface="Verdana" pitchFamily="34" charset="0"/>
              </a:rPr>
              <a:t>توفير الحماية المناسبة من المخاطر المتوقعة.</a:t>
            </a:r>
          </a:p>
          <a:p>
            <a:pPr marL="457200" indent="-457200">
              <a:buFont typeface="+mj-lt"/>
              <a:buAutoNum type="arabicParenR"/>
            </a:pPr>
            <a:r>
              <a:rPr lang="ar-SA" sz="2400" b="1" dirty="0" smtClean="0">
                <a:solidFill>
                  <a:schemeClr val="tx1"/>
                </a:solidFill>
                <a:latin typeface="Verdana" pitchFamily="34" charset="0"/>
              </a:rPr>
              <a:t>خفة الوزن.</a:t>
            </a:r>
          </a:p>
          <a:p>
            <a:pPr marL="457200" indent="-457200">
              <a:buFont typeface="+mj-lt"/>
              <a:buAutoNum type="arabicParenR"/>
            </a:pPr>
            <a:r>
              <a:rPr lang="ar-SA" sz="2400" b="1" dirty="0" smtClean="0">
                <a:latin typeface="Verdana" pitchFamily="34" charset="0"/>
              </a:rPr>
              <a:t>الكفاءة العالية في الأداء.</a:t>
            </a:r>
          </a:p>
          <a:p>
            <a:pPr marL="457200" indent="-457200">
              <a:buFont typeface="+mj-lt"/>
              <a:buAutoNum type="arabicParenR"/>
            </a:pPr>
            <a:r>
              <a:rPr lang="ar-SA" sz="2400" b="1" dirty="0" smtClean="0">
                <a:solidFill>
                  <a:schemeClr val="tx1"/>
                </a:solidFill>
                <a:latin typeface="Verdana" pitchFamily="34" charset="0"/>
              </a:rPr>
              <a:t>عدم أعاقة الحركة </a:t>
            </a:r>
            <a:r>
              <a:rPr lang="ar-SA" sz="2400" b="1" dirty="0" err="1" smtClean="0">
                <a:solidFill>
                  <a:schemeClr val="tx1"/>
                </a:solidFill>
                <a:latin typeface="Verdana" pitchFamily="34" charset="0"/>
              </a:rPr>
              <a:t>و</a:t>
            </a:r>
            <a:r>
              <a:rPr lang="ar-SA" sz="2400" b="1" dirty="0" smtClean="0">
                <a:solidFill>
                  <a:schemeClr val="tx1"/>
                </a:solidFill>
                <a:latin typeface="Verdana" pitchFamily="34" charset="0"/>
              </a:rPr>
              <a:t> إزعاج المستخدمين لها.</a:t>
            </a:r>
          </a:p>
          <a:p>
            <a:pPr marL="457200" indent="-457200">
              <a:buFont typeface="+mj-lt"/>
              <a:buAutoNum type="arabicParenR"/>
            </a:pPr>
            <a:r>
              <a:rPr lang="ar-SA" sz="2400" b="1" dirty="0" smtClean="0">
                <a:latin typeface="Verdana" pitchFamily="34" charset="0"/>
              </a:rPr>
              <a:t>أن تكون الملابس متينة وواقية وتتحمل ظروف العمل ولا تتلف بسرعة.</a:t>
            </a:r>
          </a:p>
          <a:p>
            <a:pPr marL="457200" indent="-457200">
              <a:buFont typeface="+mj-lt"/>
              <a:buAutoNum type="arabicParenR"/>
            </a:pPr>
            <a:r>
              <a:rPr lang="ar-SA" sz="2400" b="1" dirty="0" smtClean="0">
                <a:solidFill>
                  <a:schemeClr val="tx1"/>
                </a:solidFill>
                <a:latin typeface="Verdana" pitchFamily="34" charset="0"/>
              </a:rPr>
              <a:t>ألا تكون مصدر خطر للعاملين.</a:t>
            </a:r>
          </a:p>
          <a:p>
            <a:pPr marL="457200" indent="-457200">
              <a:buFont typeface="+mj-lt"/>
              <a:buAutoNum type="arabicParenR"/>
            </a:pPr>
            <a:r>
              <a:rPr lang="ar-SA" sz="2400" b="1" dirty="0" smtClean="0">
                <a:latin typeface="Verdana" pitchFamily="34" charset="0"/>
              </a:rPr>
              <a:t>توفر شروط السلامة بحسب المواصفات العالمية المستخدمة.</a:t>
            </a:r>
            <a:endParaRPr lang="ar-SA" sz="2400" b="1" dirty="0" smtClean="0">
              <a:solidFill>
                <a:schemeClr val="tx1"/>
              </a:solidFill>
              <a:latin typeface="Verdana" pitchFamily="34" charset="0"/>
            </a:endParaRPr>
          </a:p>
          <a:p>
            <a:pPr marL="457200" indent="-457200">
              <a:buFont typeface="+mj-lt"/>
              <a:buAutoNum type="arabicParenR"/>
            </a:pPr>
            <a:endParaRPr lang="en-US" sz="2400" b="1" dirty="0">
              <a:solidFill>
                <a:schemeClr val="tx1"/>
              </a:solidFill>
              <a:latin typeface="Verdana" pitchFamily="34" charset="0"/>
            </a:endParaRPr>
          </a:p>
        </p:txBody>
      </p:sp>
      <p:pic>
        <p:nvPicPr>
          <p:cNvPr id="19461" name="Picture 5" descr="spec_prot"/>
          <p:cNvPicPr>
            <a:picLocks noChangeAspect="1" noChangeArrowheads="1"/>
          </p:cNvPicPr>
          <p:nvPr/>
        </p:nvPicPr>
        <p:blipFill>
          <a:blip r:embed="rId2"/>
          <a:srcRect/>
          <a:stretch>
            <a:fillRect/>
          </a:stretch>
        </p:blipFill>
        <p:spPr bwMode="auto">
          <a:xfrm>
            <a:off x="6553200" y="1524000"/>
            <a:ext cx="2404191" cy="166370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bg/>
                                          </p:spTgt>
                                        </p:tgtEl>
                                        <p:attrNameLst>
                                          <p:attrName>style.visibility</p:attrName>
                                        </p:attrNameLst>
                                      </p:cBhvr>
                                      <p:to>
                                        <p:strVal val="visible"/>
                                      </p:to>
                                    </p:set>
                                    <p:anim calcmode="lin" valueType="num">
                                      <p:cBhvr additive="base">
                                        <p:cTn id="7" dur="500" fill="hold"/>
                                        <p:tgtEl>
                                          <p:spTgt spid="1945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additive="base">
                                        <p:cTn id="13"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 calcmode="lin" valueType="num">
                                      <p:cBhvr additive="base">
                                        <p:cTn id="19"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 calcmode="lin" valueType="num">
                                      <p:cBhvr additive="base">
                                        <p:cTn id="25"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3" end="3"/>
                                            </p:txEl>
                                          </p:spTgt>
                                        </p:tgtEl>
                                        <p:attrNameLst>
                                          <p:attrName>style.visibility</p:attrName>
                                        </p:attrNameLst>
                                      </p:cBhvr>
                                      <p:to>
                                        <p:strVal val="visible"/>
                                      </p:to>
                                    </p:set>
                                    <p:anim calcmode="lin" valueType="num">
                                      <p:cBhvr additive="base">
                                        <p:cTn id="31"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4" end="4"/>
                                            </p:txEl>
                                          </p:spTgt>
                                        </p:tgtEl>
                                        <p:attrNameLst>
                                          <p:attrName>style.visibility</p:attrName>
                                        </p:attrNameLst>
                                      </p:cBhvr>
                                      <p:to>
                                        <p:strVal val="visible"/>
                                      </p:to>
                                    </p:set>
                                    <p:anim calcmode="lin" valueType="num">
                                      <p:cBhvr additive="base">
                                        <p:cTn id="37"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5" end="5"/>
                                            </p:txEl>
                                          </p:spTgt>
                                        </p:tgtEl>
                                        <p:attrNameLst>
                                          <p:attrName>style.visibility</p:attrName>
                                        </p:attrNameLst>
                                      </p:cBhvr>
                                      <p:to>
                                        <p:strVal val="visible"/>
                                      </p:to>
                                    </p:set>
                                    <p:anim calcmode="lin" valueType="num">
                                      <p:cBhvr additive="base">
                                        <p:cTn id="43"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6" end="6"/>
                                            </p:txEl>
                                          </p:spTgt>
                                        </p:tgtEl>
                                        <p:attrNameLst>
                                          <p:attrName>style.visibility</p:attrName>
                                        </p:attrNameLst>
                                      </p:cBhvr>
                                      <p:to>
                                        <p:strVal val="visible"/>
                                      </p:to>
                                    </p:set>
                                    <p:anim calcmode="lin" valueType="num">
                                      <p:cBhvr additive="base">
                                        <p:cTn id="49"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461"/>
                                        </p:tgtEl>
                                        <p:attrNameLst>
                                          <p:attrName>style.visibility</p:attrName>
                                        </p:attrNameLst>
                                      </p:cBhvr>
                                      <p:to>
                                        <p:strVal val="visible"/>
                                      </p:to>
                                    </p:set>
                                    <p:anim calcmode="lin" valueType="num">
                                      <p:cBhvr additive="base">
                                        <p:cTn id="55" dur="500" fill="hold"/>
                                        <p:tgtEl>
                                          <p:spTgt spid="19461"/>
                                        </p:tgtEl>
                                        <p:attrNameLst>
                                          <p:attrName>ppt_x</p:attrName>
                                        </p:attrNameLst>
                                      </p:cBhvr>
                                      <p:tavLst>
                                        <p:tav tm="0">
                                          <p:val>
                                            <p:strVal val="#ppt_x"/>
                                          </p:val>
                                        </p:tav>
                                        <p:tav tm="100000">
                                          <p:val>
                                            <p:strVal val="#ppt_x"/>
                                          </p:val>
                                        </p:tav>
                                      </p:tavLst>
                                    </p:anim>
                                    <p:anim calcmode="lin" valueType="num">
                                      <p:cBhvr additive="base">
                                        <p:cTn id="56"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381000"/>
            <a:ext cx="7772400" cy="914400"/>
          </a:xfrm>
          <a:solidFill>
            <a:srgbClr val="FFFF00"/>
          </a:solidFill>
        </p:spPr>
        <p:style>
          <a:lnRef idx="1">
            <a:schemeClr val="accent4"/>
          </a:lnRef>
          <a:fillRef idx="2">
            <a:schemeClr val="accent4"/>
          </a:fillRef>
          <a:effectRef idx="1">
            <a:schemeClr val="accent4"/>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  </a:t>
            </a:r>
            <a:r>
              <a:rPr lang="ar-SA" sz="4000" b="1" dirty="0" smtClean="0">
                <a:ln w="11430"/>
                <a:solidFill>
                  <a:srgbClr val="FF0000"/>
                </a:solidFill>
                <a:effectLst>
                  <a:outerShdw blurRad="50800" dist="39000" dir="5460000" algn="tl">
                    <a:srgbClr val="000000">
                      <a:alpha val="38000"/>
                    </a:srgbClr>
                  </a:outerShdw>
                </a:effectLst>
                <a:cs typeface="PT Bold Heading" pitchFamily="2" charset="-78"/>
              </a:rPr>
              <a:t>الملابس الواقية</a:t>
            </a:r>
            <a:endParaRPr lang="en-US" sz="4000" b="1" dirty="0">
              <a:ln w="11430"/>
              <a:solidFill>
                <a:srgbClr val="FF0000"/>
              </a:solidFill>
              <a:effectLst>
                <a:outerShdw blurRad="50800" dist="39000" dir="5460000" algn="tl">
                  <a:srgbClr val="000000">
                    <a:alpha val="38000"/>
                  </a:srgbClr>
                </a:outerShdw>
              </a:effectLst>
              <a:cs typeface="PT Bold Heading" pitchFamily="2" charset="-78"/>
            </a:endParaRPr>
          </a:p>
        </p:txBody>
      </p:sp>
      <p:sp>
        <p:nvSpPr>
          <p:cNvPr id="20483" name="Rectangle 3"/>
          <p:cNvSpPr>
            <a:spLocks noGrp="1" noChangeArrowheads="1"/>
          </p:cNvSpPr>
          <p:nvPr>
            <p:ph type="body" sz="half" idx="2"/>
          </p:nvPr>
        </p:nvSpPr>
        <p:spPr>
          <a:xfrm>
            <a:off x="228600" y="1676400"/>
            <a:ext cx="5867400" cy="3429000"/>
          </a:xfrm>
          <a:solidFill>
            <a:srgbClr val="92D050"/>
          </a:solidFill>
        </p:spPr>
        <p:txBody>
          <a:bodyPr>
            <a:normAutofit/>
          </a:bodyPr>
          <a:lstStyle/>
          <a:p>
            <a:pPr algn="just">
              <a:lnSpc>
                <a:spcPct val="90000"/>
              </a:lnSpc>
              <a:buFontTx/>
              <a:buNone/>
            </a:pPr>
            <a:r>
              <a:rPr lang="ar-SA" sz="2800" b="1" dirty="0" smtClean="0">
                <a:solidFill>
                  <a:schemeClr val="tx1"/>
                </a:solidFill>
                <a:latin typeface="Verdana" pitchFamily="34" charset="0"/>
              </a:rPr>
              <a:t>وهي ملابس تحمي جسم الإنسان من الأضرار المختلفة والتي لا توفرها الملابس العادية. </a:t>
            </a:r>
          </a:p>
          <a:p>
            <a:pPr algn="just">
              <a:lnSpc>
                <a:spcPct val="90000"/>
              </a:lnSpc>
              <a:buFontTx/>
              <a:buNone/>
            </a:pPr>
            <a:r>
              <a:rPr lang="ar-SA" sz="2800" b="1" dirty="0" smtClean="0">
                <a:latin typeface="Verdana" pitchFamily="34" charset="0"/>
              </a:rPr>
              <a:t>هذه الملابس يجب </a:t>
            </a:r>
            <a:r>
              <a:rPr lang="ar-SA" sz="2800" b="1" dirty="0" err="1" smtClean="0">
                <a:latin typeface="Verdana" pitchFamily="34" charset="0"/>
              </a:rPr>
              <a:t>ان</a:t>
            </a:r>
            <a:r>
              <a:rPr lang="ar-SA" sz="2800" b="1" dirty="0" smtClean="0">
                <a:latin typeface="Verdana" pitchFamily="34" charset="0"/>
              </a:rPr>
              <a:t> تكون مصممة بشكل جيد لمقاومة جميع الظروف داخل مكان العمل.</a:t>
            </a:r>
          </a:p>
          <a:p>
            <a:pPr algn="just">
              <a:lnSpc>
                <a:spcPct val="90000"/>
              </a:lnSpc>
              <a:buFontTx/>
              <a:buNone/>
            </a:pPr>
            <a:r>
              <a:rPr lang="ar-SA" sz="2800" b="1" dirty="0" smtClean="0">
                <a:solidFill>
                  <a:schemeClr val="tx1"/>
                </a:solidFill>
                <a:latin typeface="Verdana" pitchFamily="34" charset="0"/>
              </a:rPr>
              <a:t>يجب أن لا تكون طويلة أكثر من اللازم وأن تكون </a:t>
            </a:r>
            <a:r>
              <a:rPr lang="ar-SA" sz="2800" b="1" dirty="0" smtClean="0">
                <a:latin typeface="Verdana" pitchFamily="34" charset="0"/>
              </a:rPr>
              <a:t>الأكمام غير </a:t>
            </a:r>
            <a:r>
              <a:rPr lang="ar-SA" sz="2800" b="1" dirty="0" err="1" smtClean="0">
                <a:latin typeface="Verdana" pitchFamily="34" charset="0"/>
              </a:rPr>
              <a:t>سائبة</a:t>
            </a:r>
            <a:r>
              <a:rPr lang="ar-SA" sz="2800" b="1" dirty="0" smtClean="0">
                <a:latin typeface="Verdana" pitchFamily="34" charset="0"/>
              </a:rPr>
              <a:t> وأن لا تكون هنالك أزرار مفقودة أو غير مربوطة.</a:t>
            </a:r>
          </a:p>
          <a:p>
            <a:pPr algn="just">
              <a:lnSpc>
                <a:spcPct val="90000"/>
              </a:lnSpc>
              <a:buFontTx/>
              <a:buNone/>
            </a:pPr>
            <a:r>
              <a:rPr lang="ar-SA" sz="2800" b="1" dirty="0" smtClean="0">
                <a:solidFill>
                  <a:schemeClr val="tx1"/>
                </a:solidFill>
                <a:latin typeface="Verdana" pitchFamily="34" charset="0"/>
              </a:rPr>
              <a:t>عدم وضع الآلات الحادة في الجيوب.</a:t>
            </a:r>
            <a:endParaRPr lang="en-US" sz="2800" b="1" dirty="0">
              <a:solidFill>
                <a:schemeClr val="tx1"/>
              </a:solidFill>
              <a:latin typeface="Verdana" pitchFamily="34" charset="0"/>
            </a:endParaRPr>
          </a:p>
        </p:txBody>
      </p:sp>
      <p:pic>
        <p:nvPicPr>
          <p:cNvPr id="20485" name="Picture 5" descr="dust_haz"/>
          <p:cNvPicPr>
            <a:picLocks noChangeAspect="1" noChangeArrowheads="1"/>
          </p:cNvPicPr>
          <p:nvPr/>
        </p:nvPicPr>
        <p:blipFill>
          <a:blip r:embed="rId2"/>
          <a:srcRect/>
          <a:stretch>
            <a:fillRect/>
          </a:stretch>
        </p:blipFill>
        <p:spPr bwMode="auto">
          <a:xfrm>
            <a:off x="6019800" y="1676400"/>
            <a:ext cx="2921000" cy="2032000"/>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 calcmode="lin" valueType="num">
                                      <p:cBhvr additive="base">
                                        <p:cTn id="7" dur="500" fill="hold"/>
                                        <p:tgtEl>
                                          <p:spTgt spid="2048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 calcmode="lin" valueType="num">
                                      <p:cBhvr additive="base">
                                        <p:cTn id="13"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 calcmode="lin" valueType="num">
                                      <p:cBhvr additive="base">
                                        <p:cTn id="19"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additive="base">
                                        <p:cTn id="25"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 calcmode="lin" valueType="num">
                                      <p:cBhvr additive="base">
                                        <p:cTn id="31"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Rectangle 4"/>
          <p:cNvSpPr>
            <a:spLocks noGrp="1" noChangeArrowheads="1"/>
          </p:cNvSpPr>
          <p:nvPr>
            <p:ph type="body" sz="half" idx="2"/>
          </p:nvPr>
        </p:nvSpPr>
        <p:spPr>
          <a:xfrm>
            <a:off x="457200" y="1676400"/>
            <a:ext cx="8305800" cy="4953000"/>
          </a:xfrm>
          <a:solidFill>
            <a:srgbClr val="FFFF66"/>
          </a:solidFill>
        </p:spPr>
        <p:style>
          <a:lnRef idx="1">
            <a:schemeClr val="accent1"/>
          </a:lnRef>
          <a:fillRef idx="2">
            <a:schemeClr val="accent1"/>
          </a:fillRef>
          <a:effectRef idx="1">
            <a:schemeClr val="accent1"/>
          </a:effectRef>
          <a:fontRef idx="minor">
            <a:schemeClr val="dk1"/>
          </a:fontRef>
        </p:style>
        <p:txBody>
          <a:bodyPr>
            <a:noAutofit/>
          </a:bodyPr>
          <a:lstStyle/>
          <a:p>
            <a:pPr>
              <a:lnSpc>
                <a:spcPct val="90000"/>
              </a:lnSpc>
              <a:buClr>
                <a:schemeClr val="tx1"/>
              </a:buClr>
              <a:buSzPct val="75000"/>
            </a:pPr>
            <a:r>
              <a:rPr lang="ar-SA" sz="2400" dirty="0" smtClean="0">
                <a:solidFill>
                  <a:srgbClr val="0066CC"/>
                </a:solidFill>
                <a:latin typeface="Arial" pitchFamily="34" charset="0"/>
                <a:cs typeface="PT Bold Heading" pitchFamily="2" charset="-78"/>
              </a:rPr>
              <a:t>دراسة الحوادث ومسبباتها:</a:t>
            </a:r>
          </a:p>
          <a:p>
            <a:pPr marL="742950" indent="-742950">
              <a:lnSpc>
                <a:spcPct val="90000"/>
              </a:lnSpc>
              <a:buClr>
                <a:schemeClr val="tx1"/>
              </a:buClr>
              <a:buSzPct val="75000"/>
              <a:buFont typeface="+mj-lt"/>
              <a:buAutoNum type="arabicPeriod"/>
            </a:pPr>
            <a:r>
              <a:rPr lang="ar-SA" sz="2400" b="1" dirty="0" smtClean="0">
                <a:solidFill>
                  <a:schemeClr val="tx1"/>
                </a:solidFill>
                <a:latin typeface="Arial" pitchFamily="34" charset="0"/>
              </a:rPr>
              <a:t>استقصاء الخطأ وتشخيصه.</a:t>
            </a:r>
          </a:p>
          <a:p>
            <a:pPr marL="742950" indent="-742950">
              <a:lnSpc>
                <a:spcPct val="90000"/>
              </a:lnSpc>
              <a:buClr>
                <a:schemeClr val="tx1"/>
              </a:buClr>
              <a:buSzPct val="75000"/>
              <a:buFont typeface="+mj-lt"/>
              <a:buAutoNum type="arabicPeriod"/>
            </a:pPr>
            <a:r>
              <a:rPr lang="ar-SA" sz="2400" b="1" dirty="0" smtClean="0">
                <a:solidFill>
                  <a:schemeClr val="tx1"/>
                </a:solidFill>
                <a:latin typeface="Arial" pitchFamily="34" charset="0"/>
              </a:rPr>
              <a:t>دراسة ظروف العمل وبحث ودراسة أسباب نشوء أوضاع غير سليمة.</a:t>
            </a:r>
          </a:p>
          <a:p>
            <a:pPr marL="742950" indent="-742950">
              <a:lnSpc>
                <a:spcPct val="90000"/>
              </a:lnSpc>
              <a:buClr>
                <a:schemeClr val="tx1"/>
              </a:buClr>
              <a:buSzPct val="75000"/>
              <a:buFont typeface="+mj-lt"/>
              <a:buAutoNum type="arabicPeriod"/>
            </a:pPr>
            <a:r>
              <a:rPr lang="ar-SA" sz="2400" b="1" dirty="0" smtClean="0">
                <a:solidFill>
                  <a:schemeClr val="tx1"/>
                </a:solidFill>
                <a:latin typeface="Arial" pitchFamily="34" charset="0"/>
              </a:rPr>
              <a:t>دراسة أساليب العلاج لتحسين مستوى السلامة.</a:t>
            </a:r>
            <a:endParaRPr lang="en-US" sz="2400" b="1" dirty="0">
              <a:solidFill>
                <a:schemeClr val="tx1"/>
              </a:solidFill>
              <a:latin typeface="Arial" pitchFamily="34" charset="0"/>
            </a:endParaRPr>
          </a:p>
          <a:p>
            <a:pPr>
              <a:lnSpc>
                <a:spcPct val="90000"/>
              </a:lnSpc>
              <a:buClr>
                <a:schemeClr val="tx1"/>
              </a:buClr>
              <a:buSzPct val="75000"/>
            </a:pPr>
            <a:r>
              <a:rPr lang="ar-SA" sz="2400" dirty="0" smtClean="0">
                <a:solidFill>
                  <a:srgbClr val="C00000"/>
                </a:solidFill>
                <a:latin typeface="Arial" pitchFamily="34" charset="0"/>
                <a:cs typeface="PT Bold Heading" pitchFamily="2" charset="-78"/>
              </a:rPr>
              <a:t>وضع أساليب لمنع الحوادث وطرق تنفيذها</a:t>
            </a:r>
          </a:p>
          <a:p>
            <a:pPr marL="514350" indent="-514350">
              <a:lnSpc>
                <a:spcPct val="90000"/>
              </a:lnSpc>
              <a:buClr>
                <a:schemeClr val="tx1"/>
              </a:buClr>
              <a:buSzPct val="75000"/>
              <a:buFont typeface="+mj-lt"/>
              <a:buAutoNum type="arabicPeriod"/>
            </a:pPr>
            <a:r>
              <a:rPr lang="ar-SA" sz="2400" b="1" dirty="0" smtClean="0">
                <a:solidFill>
                  <a:schemeClr val="tx1"/>
                </a:solidFill>
                <a:latin typeface="Arial" pitchFamily="34" charset="0"/>
              </a:rPr>
              <a:t>الوقاية.</a:t>
            </a:r>
          </a:p>
          <a:p>
            <a:pPr marL="514350" indent="-514350">
              <a:lnSpc>
                <a:spcPct val="90000"/>
              </a:lnSpc>
              <a:buClr>
                <a:schemeClr val="tx1"/>
              </a:buClr>
              <a:buSzPct val="75000"/>
              <a:buFont typeface="+mj-lt"/>
              <a:buAutoNum type="arabicPeriod"/>
            </a:pPr>
            <a:r>
              <a:rPr lang="ar-SA" sz="2400" b="1" dirty="0" smtClean="0">
                <a:solidFill>
                  <a:schemeClr val="tx1"/>
                </a:solidFill>
                <a:latin typeface="Arial" pitchFamily="34" charset="0"/>
              </a:rPr>
              <a:t>تحسين ظروف العمل</a:t>
            </a:r>
          </a:p>
          <a:p>
            <a:pPr marL="514350" indent="-514350">
              <a:lnSpc>
                <a:spcPct val="90000"/>
              </a:lnSpc>
              <a:buClr>
                <a:schemeClr val="tx1"/>
              </a:buClr>
              <a:buSzPct val="75000"/>
              <a:buFont typeface="+mj-lt"/>
              <a:buAutoNum type="arabicPeriod"/>
            </a:pPr>
            <a:r>
              <a:rPr lang="ar-SA" sz="2400" b="1" dirty="0" smtClean="0">
                <a:solidFill>
                  <a:schemeClr val="tx1"/>
                </a:solidFill>
                <a:latin typeface="Arial" pitchFamily="34" charset="0"/>
              </a:rPr>
              <a:t>التدريب ورفع كفاءة العمال.</a:t>
            </a:r>
            <a:endParaRPr lang="en-US" sz="2400" b="1" dirty="0">
              <a:solidFill>
                <a:schemeClr val="tx1"/>
              </a:solidFill>
              <a:latin typeface="Arial" pitchFamily="34" charset="0"/>
            </a:endParaRPr>
          </a:p>
          <a:p>
            <a:pPr>
              <a:lnSpc>
                <a:spcPct val="90000"/>
              </a:lnSpc>
              <a:buClr>
                <a:schemeClr val="tx1"/>
              </a:buClr>
              <a:buSzPct val="75000"/>
            </a:pPr>
            <a:r>
              <a:rPr lang="ar-SA" sz="2400" dirty="0" smtClean="0">
                <a:solidFill>
                  <a:srgbClr val="FF3300"/>
                </a:solidFill>
                <a:latin typeface="Arial" pitchFamily="34" charset="0"/>
                <a:cs typeface="PT Bold Heading" pitchFamily="2" charset="-78"/>
              </a:rPr>
              <a:t>استخدام أساليب تحليل وقياس السلامة وتطبيقاتها:</a:t>
            </a:r>
          </a:p>
          <a:p>
            <a:pPr marL="514350" indent="-514350">
              <a:lnSpc>
                <a:spcPct val="90000"/>
              </a:lnSpc>
              <a:buClr>
                <a:schemeClr val="tx1"/>
              </a:buClr>
              <a:buSzPct val="75000"/>
              <a:buFont typeface="+mj-lt"/>
              <a:buAutoNum type="arabicPeriod"/>
            </a:pPr>
            <a:r>
              <a:rPr lang="ar-SA" sz="2400" b="1" dirty="0" smtClean="0">
                <a:solidFill>
                  <a:schemeClr val="tx1"/>
                </a:solidFill>
              </a:rPr>
              <a:t>الأساليب التحليلية والدراسات السلوكية والوظيفية.</a:t>
            </a:r>
          </a:p>
          <a:p>
            <a:pPr marL="514350" indent="-514350">
              <a:lnSpc>
                <a:spcPct val="90000"/>
              </a:lnSpc>
              <a:buClr>
                <a:schemeClr val="tx1"/>
              </a:buClr>
              <a:buSzPct val="75000"/>
              <a:buFont typeface="+mj-lt"/>
              <a:buAutoNum type="arabicPeriod"/>
            </a:pPr>
            <a:r>
              <a:rPr lang="ar-SA" sz="2400" b="1" dirty="0" smtClean="0">
                <a:solidFill>
                  <a:schemeClr val="tx1"/>
                </a:solidFill>
              </a:rPr>
              <a:t>الأساليب الكمية لتقدير درجة الأخطار.</a:t>
            </a:r>
          </a:p>
          <a:p>
            <a:pPr marL="514350" indent="-514350">
              <a:lnSpc>
                <a:spcPct val="90000"/>
              </a:lnSpc>
              <a:buClr>
                <a:schemeClr val="tx1"/>
              </a:buClr>
              <a:buSzPct val="75000"/>
              <a:buFont typeface="+mj-lt"/>
              <a:buAutoNum type="arabicPeriod"/>
            </a:pPr>
            <a:r>
              <a:rPr lang="ar-SA" sz="2400" b="1" dirty="0" smtClean="0">
                <a:solidFill>
                  <a:schemeClr val="tx1"/>
                </a:solidFill>
              </a:rPr>
              <a:t>قياس أداء السلامة الإداري والفني.</a:t>
            </a:r>
            <a:endParaRPr lang="en-US" sz="2400" b="1" dirty="0">
              <a:solidFill>
                <a:schemeClr val="tx1"/>
              </a:solidFill>
            </a:endParaRPr>
          </a:p>
        </p:txBody>
      </p:sp>
      <p:sp>
        <p:nvSpPr>
          <p:cNvPr id="7" name="Rectangle 2"/>
          <p:cNvSpPr txBox="1">
            <a:spLocks noChangeArrowheads="1"/>
          </p:cNvSpPr>
          <p:nvPr/>
        </p:nvSpPr>
        <p:spPr>
          <a:xfrm>
            <a:off x="381000" y="381000"/>
            <a:ext cx="8382000" cy="1143000"/>
          </a:xfrm>
          <a:prstGeom prst="rect">
            <a:avLst/>
          </a:prstGeom>
        </p:spPr>
        <p:style>
          <a:lnRef idx="3">
            <a:schemeClr val="lt1"/>
          </a:lnRef>
          <a:fillRef idx="1">
            <a:schemeClr val="accent2"/>
          </a:fillRef>
          <a:effectRef idx="1">
            <a:schemeClr val="accent2"/>
          </a:effectRef>
          <a:fontRef idx="minor">
            <a:schemeClr val="lt1"/>
          </a:fontRef>
        </p:style>
        <p:txBody>
          <a:bodyPr bIns="91440" anchor="b" anchorCtr="0">
            <a:normAutofit/>
          </a:bodyPr>
          <a:lstStyle/>
          <a:p>
            <a:pPr marL="0" marR="0" lvl="0" indent="0" defTabSz="914400" rtl="1" eaLnBrk="1" fontAlgn="auto" latinLnBrk="0" hangingPunct="1">
              <a:lnSpc>
                <a:spcPct val="100000"/>
              </a:lnSpc>
              <a:spcBef>
                <a:spcPct val="0"/>
              </a:spcBef>
              <a:spcAft>
                <a:spcPts val="0"/>
              </a:spcAft>
              <a:buClrTx/>
              <a:buSzTx/>
              <a:buFontTx/>
              <a:buNone/>
              <a:tabLst/>
              <a:defRPr/>
            </a:pPr>
            <a:r>
              <a:rPr kumimoji="0" lang="ar-SA" sz="4000" b="0" i="0" u="none" strike="noStrike" kern="1200" cap="none" spc="0" normalizeH="0" baseline="0" noProof="0" dirty="0" smtClean="0">
                <a:ln>
                  <a:noFill/>
                </a:ln>
                <a:solidFill>
                  <a:schemeClr val="lt1"/>
                </a:solidFill>
                <a:effectLst/>
                <a:uLnTx/>
                <a:uFillTx/>
                <a:latin typeface="+mn-lt"/>
                <a:ea typeface="+mn-ea"/>
                <a:cs typeface="PT Bold Heading" pitchFamily="2" charset="-78"/>
              </a:rPr>
              <a:t>المبادئ الأساسية للسلامة الصناعية</a:t>
            </a:r>
            <a:endParaRPr kumimoji="0" lang="en-US" sz="4000" b="0" i="0" u="none" strike="noStrike" kern="1200" cap="none" spc="0" normalizeH="0" baseline="0" noProof="0" dirty="0">
              <a:ln>
                <a:noFill/>
              </a:ln>
              <a:solidFill>
                <a:schemeClr val="lt1"/>
              </a:solidFill>
              <a:effectLst/>
              <a:uLnTx/>
              <a:uFillTx/>
              <a:latin typeface="+mn-lt"/>
              <a:ea typeface="+mn-ea"/>
              <a:cs typeface="PT Bold Heading"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4">
                                            <p:bg/>
                                          </p:spTgt>
                                        </p:tgtEl>
                                        <p:attrNameLst>
                                          <p:attrName>style.visibility</p:attrName>
                                        </p:attrNameLst>
                                      </p:cBhvr>
                                      <p:to>
                                        <p:strVal val="visible"/>
                                      </p:to>
                                    </p:set>
                                    <p:anim calcmode="lin" valueType="num">
                                      <p:cBhvr additive="base">
                                        <p:cTn id="7" dur="500" fill="hold"/>
                                        <p:tgtEl>
                                          <p:spTgt spid="5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4">
                                            <p:txEl>
                                              <p:pRg st="0" end="0"/>
                                            </p:txEl>
                                          </p:spTgt>
                                        </p:tgtEl>
                                        <p:attrNameLst>
                                          <p:attrName>style.visibility</p:attrName>
                                        </p:attrNameLst>
                                      </p:cBhvr>
                                      <p:to>
                                        <p:strVal val="visible"/>
                                      </p:to>
                                    </p:set>
                                    <p:anim calcmode="lin" valueType="num">
                                      <p:cBhvr additive="base">
                                        <p:cTn id="13"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4">
                                            <p:txEl>
                                              <p:pRg st="1" end="1"/>
                                            </p:txEl>
                                          </p:spTgt>
                                        </p:tgtEl>
                                        <p:attrNameLst>
                                          <p:attrName>style.visibility</p:attrName>
                                        </p:attrNameLst>
                                      </p:cBhvr>
                                      <p:to>
                                        <p:strVal val="visible"/>
                                      </p:to>
                                    </p:set>
                                    <p:anim calcmode="lin" valueType="num">
                                      <p:cBhvr additive="base">
                                        <p:cTn id="19"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4">
                                            <p:txEl>
                                              <p:pRg st="2" end="2"/>
                                            </p:txEl>
                                          </p:spTgt>
                                        </p:tgtEl>
                                        <p:attrNameLst>
                                          <p:attrName>style.visibility</p:attrName>
                                        </p:attrNameLst>
                                      </p:cBhvr>
                                      <p:to>
                                        <p:strVal val="visible"/>
                                      </p:to>
                                    </p:set>
                                    <p:anim calcmode="lin" valueType="num">
                                      <p:cBhvr additive="base">
                                        <p:cTn id="25"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4">
                                            <p:txEl>
                                              <p:pRg st="3" end="3"/>
                                            </p:txEl>
                                          </p:spTgt>
                                        </p:tgtEl>
                                        <p:attrNameLst>
                                          <p:attrName>style.visibility</p:attrName>
                                        </p:attrNameLst>
                                      </p:cBhvr>
                                      <p:to>
                                        <p:strVal val="visible"/>
                                      </p:to>
                                    </p:set>
                                    <p:anim calcmode="lin" valueType="num">
                                      <p:cBhvr additive="base">
                                        <p:cTn id="31" dur="500" fill="hold"/>
                                        <p:tgtEl>
                                          <p:spTgt spid="512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4">
                                            <p:txEl>
                                              <p:pRg st="4" end="4"/>
                                            </p:txEl>
                                          </p:spTgt>
                                        </p:tgtEl>
                                        <p:attrNameLst>
                                          <p:attrName>style.visibility</p:attrName>
                                        </p:attrNameLst>
                                      </p:cBhvr>
                                      <p:to>
                                        <p:strVal val="visible"/>
                                      </p:to>
                                    </p:set>
                                    <p:anim calcmode="lin" valueType="num">
                                      <p:cBhvr additive="base">
                                        <p:cTn id="37" dur="500" fill="hold"/>
                                        <p:tgtEl>
                                          <p:spTgt spid="512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4">
                                            <p:txEl>
                                              <p:pRg st="5" end="5"/>
                                            </p:txEl>
                                          </p:spTgt>
                                        </p:tgtEl>
                                        <p:attrNameLst>
                                          <p:attrName>style.visibility</p:attrName>
                                        </p:attrNameLst>
                                      </p:cBhvr>
                                      <p:to>
                                        <p:strVal val="visible"/>
                                      </p:to>
                                    </p:set>
                                    <p:anim calcmode="lin" valueType="num">
                                      <p:cBhvr additive="base">
                                        <p:cTn id="43" dur="500" fill="hold"/>
                                        <p:tgtEl>
                                          <p:spTgt spid="512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4">
                                            <p:txEl>
                                              <p:pRg st="6" end="6"/>
                                            </p:txEl>
                                          </p:spTgt>
                                        </p:tgtEl>
                                        <p:attrNameLst>
                                          <p:attrName>style.visibility</p:attrName>
                                        </p:attrNameLst>
                                      </p:cBhvr>
                                      <p:to>
                                        <p:strVal val="visible"/>
                                      </p:to>
                                    </p:set>
                                    <p:anim calcmode="lin" valueType="num">
                                      <p:cBhvr additive="base">
                                        <p:cTn id="49" dur="500" fill="hold"/>
                                        <p:tgtEl>
                                          <p:spTgt spid="512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24">
                                            <p:txEl>
                                              <p:pRg st="7" end="7"/>
                                            </p:txEl>
                                          </p:spTgt>
                                        </p:tgtEl>
                                        <p:attrNameLst>
                                          <p:attrName>style.visibility</p:attrName>
                                        </p:attrNameLst>
                                      </p:cBhvr>
                                      <p:to>
                                        <p:strVal val="visible"/>
                                      </p:to>
                                    </p:set>
                                    <p:anim calcmode="lin" valueType="num">
                                      <p:cBhvr additive="base">
                                        <p:cTn id="55" dur="500" fill="hold"/>
                                        <p:tgtEl>
                                          <p:spTgt spid="512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1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124">
                                            <p:txEl>
                                              <p:pRg st="8" end="8"/>
                                            </p:txEl>
                                          </p:spTgt>
                                        </p:tgtEl>
                                        <p:attrNameLst>
                                          <p:attrName>style.visibility</p:attrName>
                                        </p:attrNameLst>
                                      </p:cBhvr>
                                      <p:to>
                                        <p:strVal val="visible"/>
                                      </p:to>
                                    </p:set>
                                    <p:anim calcmode="lin" valueType="num">
                                      <p:cBhvr additive="base">
                                        <p:cTn id="61" dur="500" fill="hold"/>
                                        <p:tgtEl>
                                          <p:spTgt spid="512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12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124">
                                            <p:txEl>
                                              <p:pRg st="9" end="9"/>
                                            </p:txEl>
                                          </p:spTgt>
                                        </p:tgtEl>
                                        <p:attrNameLst>
                                          <p:attrName>style.visibility</p:attrName>
                                        </p:attrNameLst>
                                      </p:cBhvr>
                                      <p:to>
                                        <p:strVal val="visible"/>
                                      </p:to>
                                    </p:set>
                                    <p:anim calcmode="lin" valueType="num">
                                      <p:cBhvr additive="base">
                                        <p:cTn id="67" dur="500" fill="hold"/>
                                        <p:tgtEl>
                                          <p:spTgt spid="5124">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12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24">
                                            <p:txEl>
                                              <p:pRg st="10" end="10"/>
                                            </p:txEl>
                                          </p:spTgt>
                                        </p:tgtEl>
                                        <p:attrNameLst>
                                          <p:attrName>style.visibility</p:attrName>
                                        </p:attrNameLst>
                                      </p:cBhvr>
                                      <p:to>
                                        <p:strVal val="visible"/>
                                      </p:to>
                                    </p:set>
                                    <p:anim calcmode="lin" valueType="num">
                                      <p:cBhvr additive="base">
                                        <p:cTn id="73" dur="500" fill="hold"/>
                                        <p:tgtEl>
                                          <p:spTgt spid="5124">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12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124">
                                            <p:txEl>
                                              <p:pRg st="11" end="11"/>
                                            </p:txEl>
                                          </p:spTgt>
                                        </p:tgtEl>
                                        <p:attrNameLst>
                                          <p:attrName>style.visibility</p:attrName>
                                        </p:attrNameLst>
                                      </p:cBhvr>
                                      <p:to>
                                        <p:strVal val="visible"/>
                                      </p:to>
                                    </p:set>
                                    <p:anim calcmode="lin" valueType="num">
                                      <p:cBhvr additive="base">
                                        <p:cTn id="79" dur="500" fill="hold"/>
                                        <p:tgtEl>
                                          <p:spTgt spid="5124">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12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user\Pictures\Clip_32.bmp"/>
          <p:cNvPicPr>
            <a:picLocks noChangeAspect="1" noChangeArrowheads="1"/>
          </p:cNvPicPr>
          <p:nvPr/>
        </p:nvPicPr>
        <p:blipFill>
          <a:blip r:embed="rId2"/>
          <a:srcRect/>
          <a:stretch>
            <a:fillRect/>
          </a:stretch>
        </p:blipFill>
        <p:spPr bwMode="auto">
          <a:xfrm>
            <a:off x="2133600" y="1447800"/>
            <a:ext cx="4648200" cy="3645240"/>
          </a:xfrm>
          <a:prstGeom prst="rect">
            <a:avLst/>
          </a:prstGeom>
          <a:noFill/>
        </p:spPr>
      </p:pic>
      <p:sp>
        <p:nvSpPr>
          <p:cNvPr id="6" name="Rectangle 2"/>
          <p:cNvSpPr>
            <a:spLocks noGrp="1" noChangeArrowheads="1"/>
          </p:cNvSpPr>
          <p:nvPr>
            <p:ph type="title"/>
          </p:nvPr>
        </p:nvSpPr>
        <p:spPr>
          <a:xfrm>
            <a:off x="609600" y="381000"/>
            <a:ext cx="7772400" cy="914400"/>
          </a:xfrm>
          <a:solidFill>
            <a:srgbClr val="FFFF00"/>
          </a:solidFill>
        </p:spPr>
        <p:style>
          <a:lnRef idx="1">
            <a:schemeClr val="accent4"/>
          </a:lnRef>
          <a:fillRef idx="2">
            <a:schemeClr val="accent4"/>
          </a:fillRef>
          <a:effectRef idx="1">
            <a:schemeClr val="accent4"/>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  </a:t>
            </a:r>
            <a:r>
              <a:rPr lang="ar-SA"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1) </a:t>
            </a:r>
            <a:r>
              <a:rPr lang="ar-SA" sz="4000" b="1" dirty="0" smtClean="0">
                <a:ln w="11430"/>
                <a:solidFill>
                  <a:srgbClr val="FF0000"/>
                </a:solidFill>
                <a:effectLst>
                  <a:outerShdw blurRad="50800" dist="39000" dir="5460000" algn="tl">
                    <a:srgbClr val="000000">
                      <a:alpha val="38000"/>
                    </a:srgbClr>
                  </a:outerShdw>
                </a:effectLst>
                <a:cs typeface="PT Bold Heading" pitchFamily="2" charset="-78"/>
              </a:rPr>
              <a:t>الملابس الواقية</a:t>
            </a:r>
            <a:endParaRPr lang="en-US" sz="4000" b="1" dirty="0">
              <a:ln w="11430"/>
              <a:solidFill>
                <a:srgbClr val="FF0000"/>
              </a:solidFill>
              <a:effectLst>
                <a:outerShdw blurRad="50800" dist="39000" dir="5460000" algn="tl">
                  <a:srgbClr val="000000">
                    <a:alpha val="38000"/>
                  </a:srgbClr>
                </a:outerShdw>
              </a:effectLst>
              <a:cs typeface="PT Bold Heading" pitchFamily="2" charset="-7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additive="base">
                                        <p:cTn id="7" dur="500" fill="hold"/>
                                        <p:tgtEl>
                                          <p:spTgt spid="82946"/>
                                        </p:tgtEl>
                                        <p:attrNameLst>
                                          <p:attrName>ppt_x</p:attrName>
                                        </p:attrNameLst>
                                      </p:cBhvr>
                                      <p:tavLst>
                                        <p:tav tm="0">
                                          <p:val>
                                            <p:strVal val="#ppt_x"/>
                                          </p:val>
                                        </p:tav>
                                        <p:tav tm="100000">
                                          <p:val>
                                            <p:strVal val="#ppt_x"/>
                                          </p:val>
                                        </p:tav>
                                      </p:tavLst>
                                    </p:anim>
                                    <p:anim calcmode="lin" valueType="num">
                                      <p:cBhvr additive="base">
                                        <p:cTn id="8"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838200"/>
          </a:xfrm>
        </p:spPr>
        <p:style>
          <a:lnRef idx="1">
            <a:schemeClr val="accent1"/>
          </a:lnRef>
          <a:fillRef idx="2">
            <a:schemeClr val="accent1"/>
          </a:fillRef>
          <a:effectRef idx="1">
            <a:schemeClr val="accent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7030A0"/>
                </a:solidFill>
                <a:effectLst>
                  <a:outerShdw blurRad="50800" dist="39000" dir="5460000" algn="tl">
                    <a:srgbClr val="000000">
                      <a:alpha val="38000"/>
                    </a:srgbClr>
                  </a:outerShdw>
                </a:effectLst>
                <a:cs typeface="PT Bold Heading" pitchFamily="2" charset="-78"/>
              </a:rPr>
              <a:t>2) معدات حماية الرأس</a:t>
            </a:r>
            <a:endParaRPr lang="ar-SA" b="1" dirty="0">
              <a:ln w="11430"/>
              <a:solidFill>
                <a:srgbClr val="7030A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4572000" cy="3429000"/>
          </a:xfrm>
        </p:spPr>
        <p:style>
          <a:lnRef idx="3">
            <a:schemeClr val="lt1"/>
          </a:lnRef>
          <a:fillRef idx="1">
            <a:schemeClr val="accent2"/>
          </a:fillRef>
          <a:effectRef idx="1">
            <a:schemeClr val="accent2"/>
          </a:effectRef>
          <a:fontRef idx="minor">
            <a:schemeClr val="lt1"/>
          </a:fontRef>
        </p:style>
        <p:txBody>
          <a:bodyPr>
            <a:normAutofit/>
          </a:bodyPr>
          <a:lstStyle/>
          <a:p>
            <a:pPr algn="just">
              <a:buNone/>
            </a:pPr>
            <a:r>
              <a:rPr lang="ar-SA" b="1" dirty="0" smtClean="0"/>
              <a:t>يشكل الرأس الجزء الهام من جسم الإنسان حيث يحتوي على الدماغ مركز الأعصاب ويعتبر الرأس أكثر الأعضاء تعرضاً للإصابات.</a:t>
            </a:r>
          </a:p>
          <a:p>
            <a:pPr algn="just">
              <a:buNone/>
            </a:pPr>
            <a:r>
              <a:rPr lang="ar-SA" b="1" dirty="0" smtClean="0"/>
              <a:t>لحماية الرأس من تساقط المواد الثقيلة عليه أو اصطدامه بالمواد والأجهزة تستخدم واقية على شكل خوذة.</a:t>
            </a:r>
            <a:endParaRPr lang="ar-SA" b="1" dirty="0"/>
          </a:p>
        </p:txBody>
      </p:sp>
      <p:pic>
        <p:nvPicPr>
          <p:cNvPr id="83970" name="Picture 2" descr="I:\كتب (تأليف)\صور لكتاب الورشة\first-aid-helmet.jpg"/>
          <p:cNvPicPr>
            <a:picLocks noChangeAspect="1" noChangeArrowheads="1"/>
          </p:cNvPicPr>
          <p:nvPr/>
        </p:nvPicPr>
        <p:blipFill>
          <a:blip r:embed="rId2"/>
          <a:srcRect/>
          <a:stretch>
            <a:fillRect/>
          </a:stretch>
        </p:blipFill>
        <p:spPr bwMode="auto">
          <a:xfrm>
            <a:off x="304800" y="1371600"/>
            <a:ext cx="2286000" cy="1729740"/>
          </a:xfrm>
          <a:prstGeom prst="rect">
            <a:avLst/>
          </a:prstGeom>
          <a:noFill/>
        </p:spPr>
      </p:pic>
      <p:pic>
        <p:nvPicPr>
          <p:cNvPr id="83971" name="Picture 3" descr="I:\كتب (تأليف)\صور لكتاب الورشة\safety-glass_s.jpg"/>
          <p:cNvPicPr>
            <a:picLocks noChangeAspect="1" noChangeArrowheads="1"/>
          </p:cNvPicPr>
          <p:nvPr/>
        </p:nvPicPr>
        <p:blipFill>
          <a:blip r:embed="rId3"/>
          <a:srcRect/>
          <a:stretch>
            <a:fillRect/>
          </a:stretch>
        </p:blipFill>
        <p:spPr bwMode="auto">
          <a:xfrm>
            <a:off x="2819400" y="1371600"/>
            <a:ext cx="1428750" cy="2076450"/>
          </a:xfrm>
          <a:prstGeom prst="rect">
            <a:avLst/>
          </a:prstGeom>
          <a:noFill/>
        </p:spPr>
      </p:pic>
      <p:pic>
        <p:nvPicPr>
          <p:cNvPr id="83972" name="Picture 4" descr="I:\كتب (تأليف)\صور لكتاب الورشة\MH02-Safety-helmet-500.jpg"/>
          <p:cNvPicPr>
            <a:picLocks noChangeAspect="1" noChangeArrowheads="1"/>
          </p:cNvPicPr>
          <p:nvPr/>
        </p:nvPicPr>
        <p:blipFill>
          <a:blip r:embed="rId4"/>
          <a:srcRect/>
          <a:stretch>
            <a:fillRect/>
          </a:stretch>
        </p:blipFill>
        <p:spPr bwMode="auto">
          <a:xfrm>
            <a:off x="533400" y="3352800"/>
            <a:ext cx="1955800" cy="1955800"/>
          </a:xfrm>
          <a:prstGeom prst="rect">
            <a:avLst/>
          </a:prstGeom>
          <a:noFill/>
        </p:spPr>
      </p:pic>
      <p:pic>
        <p:nvPicPr>
          <p:cNvPr id="83973" name="Picture 5" descr="I:\كتب (تأليف)\صور لكتاب الورشة\SC-30-blue.jpg"/>
          <p:cNvPicPr>
            <a:picLocks noChangeAspect="1" noChangeArrowheads="1"/>
          </p:cNvPicPr>
          <p:nvPr/>
        </p:nvPicPr>
        <p:blipFill>
          <a:blip r:embed="rId5"/>
          <a:srcRect/>
          <a:stretch>
            <a:fillRect/>
          </a:stretch>
        </p:blipFill>
        <p:spPr bwMode="auto">
          <a:xfrm>
            <a:off x="2514600" y="3726942"/>
            <a:ext cx="2057400" cy="14967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3971"/>
                                        </p:tgtEl>
                                        <p:attrNameLst>
                                          <p:attrName>style.visibility</p:attrName>
                                        </p:attrNameLst>
                                      </p:cBhvr>
                                      <p:to>
                                        <p:strVal val="visible"/>
                                      </p:to>
                                    </p:set>
                                    <p:anim calcmode="lin" valueType="num">
                                      <p:cBhvr additive="base">
                                        <p:cTn id="25" dur="500" fill="hold"/>
                                        <p:tgtEl>
                                          <p:spTgt spid="83971"/>
                                        </p:tgtEl>
                                        <p:attrNameLst>
                                          <p:attrName>ppt_x</p:attrName>
                                        </p:attrNameLst>
                                      </p:cBhvr>
                                      <p:tavLst>
                                        <p:tav tm="0">
                                          <p:val>
                                            <p:strVal val="#ppt_x"/>
                                          </p:val>
                                        </p:tav>
                                        <p:tav tm="100000">
                                          <p:val>
                                            <p:strVal val="#ppt_x"/>
                                          </p:val>
                                        </p:tav>
                                      </p:tavLst>
                                    </p:anim>
                                    <p:anim calcmode="lin" valueType="num">
                                      <p:cBhvr additive="base">
                                        <p:cTn id="26" dur="500" fill="hold"/>
                                        <p:tgtEl>
                                          <p:spTgt spid="839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3970"/>
                                        </p:tgtEl>
                                        <p:attrNameLst>
                                          <p:attrName>style.visibility</p:attrName>
                                        </p:attrNameLst>
                                      </p:cBhvr>
                                      <p:to>
                                        <p:strVal val="visible"/>
                                      </p:to>
                                    </p:set>
                                    <p:anim calcmode="lin" valueType="num">
                                      <p:cBhvr additive="base">
                                        <p:cTn id="31" dur="500" fill="hold"/>
                                        <p:tgtEl>
                                          <p:spTgt spid="83970"/>
                                        </p:tgtEl>
                                        <p:attrNameLst>
                                          <p:attrName>ppt_x</p:attrName>
                                        </p:attrNameLst>
                                      </p:cBhvr>
                                      <p:tavLst>
                                        <p:tav tm="0">
                                          <p:val>
                                            <p:strVal val="#ppt_x"/>
                                          </p:val>
                                        </p:tav>
                                        <p:tav tm="100000">
                                          <p:val>
                                            <p:strVal val="#ppt_x"/>
                                          </p:val>
                                        </p:tav>
                                      </p:tavLst>
                                    </p:anim>
                                    <p:anim calcmode="lin" valueType="num">
                                      <p:cBhvr additive="base">
                                        <p:cTn id="32" dur="500" fill="hold"/>
                                        <p:tgtEl>
                                          <p:spTgt spid="8397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3973"/>
                                        </p:tgtEl>
                                        <p:attrNameLst>
                                          <p:attrName>style.visibility</p:attrName>
                                        </p:attrNameLst>
                                      </p:cBhvr>
                                      <p:to>
                                        <p:strVal val="visible"/>
                                      </p:to>
                                    </p:set>
                                    <p:anim calcmode="lin" valueType="num">
                                      <p:cBhvr additive="base">
                                        <p:cTn id="37" dur="500" fill="hold"/>
                                        <p:tgtEl>
                                          <p:spTgt spid="83973"/>
                                        </p:tgtEl>
                                        <p:attrNameLst>
                                          <p:attrName>ppt_x</p:attrName>
                                        </p:attrNameLst>
                                      </p:cBhvr>
                                      <p:tavLst>
                                        <p:tav tm="0">
                                          <p:val>
                                            <p:strVal val="#ppt_x"/>
                                          </p:val>
                                        </p:tav>
                                        <p:tav tm="100000">
                                          <p:val>
                                            <p:strVal val="#ppt_x"/>
                                          </p:val>
                                        </p:tav>
                                      </p:tavLst>
                                    </p:anim>
                                    <p:anim calcmode="lin" valueType="num">
                                      <p:cBhvr additive="base">
                                        <p:cTn id="38"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3972"/>
                                        </p:tgtEl>
                                        <p:attrNameLst>
                                          <p:attrName>style.visibility</p:attrName>
                                        </p:attrNameLst>
                                      </p:cBhvr>
                                      <p:to>
                                        <p:strVal val="visible"/>
                                      </p:to>
                                    </p:set>
                                    <p:anim calcmode="lin" valueType="num">
                                      <p:cBhvr additive="base">
                                        <p:cTn id="43" dur="500" fill="hold"/>
                                        <p:tgtEl>
                                          <p:spTgt spid="83972"/>
                                        </p:tgtEl>
                                        <p:attrNameLst>
                                          <p:attrName>ppt_x</p:attrName>
                                        </p:attrNameLst>
                                      </p:cBhvr>
                                      <p:tavLst>
                                        <p:tav tm="0">
                                          <p:val>
                                            <p:strVal val="#ppt_x"/>
                                          </p:val>
                                        </p:tav>
                                        <p:tav tm="100000">
                                          <p:val>
                                            <p:strVal val="#ppt_x"/>
                                          </p:val>
                                        </p:tav>
                                      </p:tavLst>
                                    </p:anim>
                                    <p:anim calcmode="lin" valueType="num">
                                      <p:cBhvr additive="base">
                                        <p:cTn id="44"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838200"/>
          </a:xfrm>
        </p:spPr>
        <p:style>
          <a:lnRef idx="1">
            <a:schemeClr val="accent1"/>
          </a:lnRef>
          <a:fillRef idx="3">
            <a:schemeClr val="accent1"/>
          </a:fillRef>
          <a:effectRef idx="2">
            <a:schemeClr val="accent1"/>
          </a:effectRef>
          <a:fontRef idx="minor">
            <a:schemeClr val="lt1"/>
          </a:fontRef>
        </p:style>
        <p:txBody>
          <a:bodyPr/>
          <a:lstStyle/>
          <a:p>
            <a:pPr algn="ctr"/>
            <a:r>
              <a:rPr lang="ar-SA" dirty="0" smtClean="0">
                <a:cs typeface="PT Bold Heading" pitchFamily="2" charset="-78"/>
              </a:rPr>
              <a:t>الشروط الواجب توفرها في الخوذة</a:t>
            </a:r>
            <a:endParaRPr lang="ar-SA" dirty="0">
              <a:cs typeface="PT Bold Heading" pitchFamily="2" charset="-78"/>
            </a:endParaRPr>
          </a:p>
        </p:txBody>
      </p:sp>
      <p:sp>
        <p:nvSpPr>
          <p:cNvPr id="4" name="Text Placeholder 3"/>
          <p:cNvSpPr>
            <a:spLocks noGrp="1"/>
          </p:cNvSpPr>
          <p:nvPr>
            <p:ph type="body" sz="half" idx="2"/>
          </p:nvPr>
        </p:nvSpPr>
        <p:spPr/>
        <p:style>
          <a:lnRef idx="3">
            <a:schemeClr val="lt1"/>
          </a:lnRef>
          <a:fillRef idx="1">
            <a:schemeClr val="dk1"/>
          </a:fillRef>
          <a:effectRef idx="1">
            <a:schemeClr val="dk1"/>
          </a:effectRef>
          <a:fontRef idx="minor">
            <a:schemeClr val="lt1"/>
          </a:fontRef>
        </p:style>
        <p:txBody>
          <a:bodyPr/>
          <a:lstStyle/>
          <a:p>
            <a:pPr marL="514350" indent="-514350">
              <a:buFont typeface="+mj-lt"/>
              <a:buAutoNum type="arabicParenR"/>
            </a:pPr>
            <a:r>
              <a:rPr lang="ar-SA" b="1" dirty="0" smtClean="0"/>
              <a:t>امتصاص الصدمات.</a:t>
            </a:r>
          </a:p>
          <a:p>
            <a:pPr marL="514350" indent="-514350">
              <a:buFont typeface="+mj-lt"/>
              <a:buAutoNum type="arabicParenR"/>
            </a:pPr>
            <a:r>
              <a:rPr lang="ar-SA" b="1" dirty="0" smtClean="0"/>
              <a:t>مقاومة الاحتراق.</a:t>
            </a:r>
          </a:p>
          <a:p>
            <a:pPr marL="514350" indent="-514350">
              <a:buFont typeface="+mj-lt"/>
              <a:buAutoNum type="arabicParenR"/>
            </a:pPr>
            <a:r>
              <a:rPr lang="ar-SA" b="1" dirty="0" smtClean="0"/>
              <a:t>مقاومة البلى.</a:t>
            </a:r>
          </a:p>
          <a:p>
            <a:pPr marL="514350" indent="-514350">
              <a:buFont typeface="+mj-lt"/>
              <a:buAutoNum type="arabicParenR"/>
            </a:pPr>
            <a:r>
              <a:rPr lang="ar-SA" b="1" dirty="0" smtClean="0"/>
              <a:t>مقاومة اللهب.</a:t>
            </a:r>
          </a:p>
          <a:p>
            <a:pPr marL="514350" indent="-514350">
              <a:buFont typeface="+mj-lt"/>
              <a:buAutoNum type="arabicParenR"/>
            </a:pPr>
            <a:r>
              <a:rPr lang="ar-SA" b="1" dirty="0" smtClean="0"/>
              <a:t>مقاومة الصدأ.</a:t>
            </a:r>
          </a:p>
          <a:p>
            <a:pPr marL="514350" indent="-514350">
              <a:buFont typeface="+mj-lt"/>
              <a:buAutoNum type="arabicParenR"/>
            </a:pPr>
            <a:r>
              <a:rPr lang="ar-SA" b="1" dirty="0" smtClean="0"/>
              <a:t>خفة الوزن.</a:t>
            </a:r>
            <a:endParaRPr lang="ar-SA" b="1" dirty="0"/>
          </a:p>
        </p:txBody>
      </p:sp>
      <p:pic>
        <p:nvPicPr>
          <p:cNvPr id="84994" name="Picture 2" descr="C:\Users\user\Pictures\Clip_33.bmp"/>
          <p:cNvPicPr>
            <a:picLocks noChangeAspect="1" noChangeArrowheads="1"/>
          </p:cNvPicPr>
          <p:nvPr/>
        </p:nvPicPr>
        <p:blipFill>
          <a:blip r:embed="rId2"/>
          <a:srcRect/>
          <a:stretch>
            <a:fillRect/>
          </a:stretch>
        </p:blipFill>
        <p:spPr bwMode="auto">
          <a:xfrm>
            <a:off x="228600" y="1676400"/>
            <a:ext cx="4276425" cy="3562350"/>
          </a:xfrm>
          <a:prstGeom prst="rect">
            <a:avLst/>
          </a:prstGeo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dow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4994"/>
                                        </p:tgtEl>
                                        <p:attrNameLst>
                                          <p:attrName>style.visibility</p:attrName>
                                        </p:attrNameLst>
                                      </p:cBhvr>
                                      <p:to>
                                        <p:strVal val="visible"/>
                                      </p:to>
                                    </p:set>
                                    <p:animEffect transition="in" filter="wipe(down)">
                                      <p:cBhvr>
                                        <p:cTn id="42"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90600"/>
          </a:xfrm>
          <a:solidFill>
            <a:srgbClr val="92D050"/>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FF0000"/>
                </a:solidFill>
                <a:effectLst>
                  <a:outerShdw blurRad="50800" dist="39000" dir="5460000" algn="tl">
                    <a:srgbClr val="000000">
                      <a:alpha val="38000"/>
                    </a:srgbClr>
                  </a:outerShdw>
                </a:effectLst>
                <a:cs typeface="PT Bold Heading" pitchFamily="2" charset="-78"/>
              </a:rPr>
              <a:t>3) معدات حماية الأذن</a:t>
            </a:r>
            <a:endParaRPr lang="ar-SA" b="1" dirty="0">
              <a:ln w="11430"/>
              <a:solidFill>
                <a:srgbClr val="FF000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1066800" y="1600200"/>
            <a:ext cx="7315200" cy="3429000"/>
          </a:xfrm>
          <a:solidFill>
            <a:srgbClr val="FFC000"/>
          </a:solidFill>
        </p:spPr>
        <p:style>
          <a:lnRef idx="2">
            <a:schemeClr val="accent2"/>
          </a:lnRef>
          <a:fillRef idx="1">
            <a:schemeClr val="lt1"/>
          </a:fillRef>
          <a:effectRef idx="0">
            <a:schemeClr val="accent2"/>
          </a:effectRef>
          <a:fontRef idx="minor">
            <a:schemeClr val="dk1"/>
          </a:fontRef>
        </p:style>
        <p:txBody>
          <a:bodyPr/>
          <a:lstStyle/>
          <a:p>
            <a:pPr>
              <a:buNone/>
            </a:pPr>
            <a:r>
              <a:rPr lang="ar-SA" b="1" dirty="0" smtClean="0"/>
              <a:t>أن مصادر الضجيج متعددة وما </a:t>
            </a:r>
            <a:r>
              <a:rPr lang="ar-SA" b="1" dirty="0" err="1" smtClean="0"/>
              <a:t>يهمنا</a:t>
            </a:r>
            <a:r>
              <a:rPr lang="ar-SA" b="1" dirty="0" smtClean="0"/>
              <a:t> هو مصدر الضجيج في مواقع العمل، </a:t>
            </a:r>
            <a:r>
              <a:rPr lang="ar-SA" b="1" dirty="0" err="1" smtClean="0"/>
              <a:t>فالمكائن</a:t>
            </a:r>
            <a:r>
              <a:rPr lang="ar-SA" b="1" dirty="0" smtClean="0"/>
              <a:t> والآلات تصدر </a:t>
            </a:r>
            <a:r>
              <a:rPr lang="ar-SA" b="1" dirty="0" err="1" smtClean="0"/>
              <a:t>أصواتاً</a:t>
            </a:r>
            <a:r>
              <a:rPr lang="ar-SA" b="1" dirty="0" smtClean="0"/>
              <a:t> خفيفة وبعضها يصدر </a:t>
            </a:r>
            <a:r>
              <a:rPr lang="ar-SA" b="1" dirty="0" err="1" smtClean="0"/>
              <a:t>أصواتاً</a:t>
            </a:r>
            <a:r>
              <a:rPr lang="ar-SA" b="1" dirty="0" smtClean="0"/>
              <a:t> عالية.</a:t>
            </a:r>
          </a:p>
          <a:p>
            <a:pPr>
              <a:buNone/>
            </a:pPr>
            <a:r>
              <a:rPr lang="ar-SA" b="1" dirty="0" smtClean="0"/>
              <a:t>هنالك مستوى للضجيج المسموح </a:t>
            </a:r>
            <a:r>
              <a:rPr lang="ar-SA" b="1" dirty="0" err="1" smtClean="0"/>
              <a:t>به</a:t>
            </a:r>
            <a:r>
              <a:rPr lang="ar-SA" b="1" dirty="0" smtClean="0"/>
              <a:t> وهو 85 </a:t>
            </a:r>
            <a:r>
              <a:rPr lang="ar-SA" b="1" dirty="0" err="1" smtClean="0"/>
              <a:t>ديسبل</a:t>
            </a:r>
            <a:r>
              <a:rPr lang="ar-SA" b="1" dirty="0" smtClean="0"/>
              <a:t> ولمدة ثماني ساعات في اليوم.</a:t>
            </a:r>
          </a:p>
          <a:p>
            <a:pPr>
              <a:buNone/>
            </a:pPr>
            <a:r>
              <a:rPr lang="ar-SA" b="1" dirty="0" smtClean="0"/>
              <a:t>تنقسم أجهزة الحماية للأذان </a:t>
            </a:r>
            <a:r>
              <a:rPr lang="ar-SA" b="1" dirty="0" err="1" smtClean="0"/>
              <a:t>الى</a:t>
            </a:r>
            <a:r>
              <a:rPr lang="ar-SA" b="1" dirty="0" smtClean="0"/>
              <a:t> نوعين وهما:</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1) سدادات الأذن </a:t>
            </a:r>
            <a:endParaRPr lang="ar-SA"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p:style>
          <a:lnRef idx="1">
            <a:schemeClr val="accent2"/>
          </a:lnRef>
          <a:fillRef idx="2">
            <a:schemeClr val="accent2"/>
          </a:fillRef>
          <a:effectRef idx="1">
            <a:schemeClr val="accent2"/>
          </a:effectRef>
          <a:fontRef idx="minor">
            <a:schemeClr val="dk1"/>
          </a:fontRef>
        </p:style>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وتصنع من القطن أو المطاط أو البلاستيك أو ككرات قطنية ممزوجة بالشمع.</a:t>
            </a:r>
          </a:p>
          <a:p>
            <a:pPr>
              <a:buNone/>
            </a:pP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وهي تخفض الضجيج من 20 </a:t>
            </a:r>
            <a:r>
              <a:rPr lang="ar-SA" b="1" spc="50" dirty="0" err="1"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الى</a:t>
            </a: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 8 </a:t>
            </a:r>
            <a:r>
              <a:rPr lang="ar-SA" b="1" spc="50" dirty="0" err="1"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ديسبل</a:t>
            </a: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a:t>
            </a:r>
          </a:p>
          <a:p>
            <a:pPr>
              <a:buNone/>
            </a:pP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تستعمل في الأماكن ذات الضجيج المتوسط الشدة.</a:t>
            </a:r>
          </a:p>
          <a:p>
            <a:pPr>
              <a:buNone/>
            </a:pP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تمتاز بصغر حجمها وسهولة </a:t>
            </a:r>
            <a:r>
              <a:rPr lang="ar-SA" b="1" spc="50" dirty="0" err="1"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اداخالها</a:t>
            </a:r>
            <a:r>
              <a:rPr lang="ar-SA"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 في الأذن وكذلك بخفتها.</a:t>
            </a:r>
            <a:endParaRPr lang="ar-SA" b="1" spc="50" dirty="0">
              <a:ln w="11430">
                <a:solidFill>
                  <a:sysClr val="windowText" lastClr="000000"/>
                </a:solidFill>
              </a:ln>
              <a:solidFill>
                <a:sysClr val="windowText" lastClr="000000"/>
              </a:solidFill>
              <a:effectLst>
                <a:outerShdw blurRad="76200" dist="50800" dir="5400000" algn="tl" rotWithShape="0">
                  <a:srgbClr val="000000">
                    <a:alpha val="65000"/>
                  </a:srgbClr>
                </a:outerShdw>
              </a:effectLst>
            </a:endParaRPr>
          </a:p>
        </p:txBody>
      </p:sp>
      <p:pic>
        <p:nvPicPr>
          <p:cNvPr id="87042" name="Picture 2" descr="I:\ملفات خاصة بالكتب المؤلفة2010\ملفات كتاب الورشة\صور لكتاب الورشة\ear_classic_lg.jpg"/>
          <p:cNvPicPr>
            <a:picLocks noChangeAspect="1" noChangeArrowheads="1"/>
          </p:cNvPicPr>
          <p:nvPr/>
        </p:nvPicPr>
        <p:blipFill>
          <a:blip r:embed="rId2"/>
          <a:srcRect/>
          <a:stretch>
            <a:fillRect/>
          </a:stretch>
        </p:blipFill>
        <p:spPr bwMode="auto">
          <a:xfrm>
            <a:off x="533400" y="1676400"/>
            <a:ext cx="3886200" cy="3440906"/>
          </a:xfrm>
          <a:prstGeom prst="rect">
            <a:avLst/>
          </a:prstGeom>
          <a:noFill/>
        </p:spPr>
      </p:pic>
      <p:pic>
        <p:nvPicPr>
          <p:cNvPr id="87043" name="Picture 3" descr="I:\ملفات خاصة بالكتب المؤلفة2010\ملفات كتاب الورشة\صور لكتاب الورشة\174732_lg.gif"/>
          <p:cNvPicPr>
            <a:picLocks noChangeAspect="1" noChangeArrowheads="1"/>
          </p:cNvPicPr>
          <p:nvPr/>
        </p:nvPicPr>
        <p:blipFill>
          <a:blip r:embed="rId3"/>
          <a:srcRect/>
          <a:stretch>
            <a:fillRect/>
          </a:stretch>
        </p:blipFill>
        <p:spPr bwMode="auto">
          <a:xfrm>
            <a:off x="533400" y="1676400"/>
            <a:ext cx="3886200" cy="3581400"/>
          </a:xfrm>
          <a:prstGeom prst="rect">
            <a:avLst/>
          </a:prstGeom>
          <a:noFill/>
        </p:spPr>
      </p:pic>
      <p:pic>
        <p:nvPicPr>
          <p:cNvPr id="87044" name="Picture 4" descr="C:\Users\user\Pictures\real madrid\ear plugs.jpg"/>
          <p:cNvPicPr>
            <a:picLocks noChangeAspect="1" noChangeArrowheads="1"/>
          </p:cNvPicPr>
          <p:nvPr/>
        </p:nvPicPr>
        <p:blipFill>
          <a:blip r:embed="rId4"/>
          <a:srcRect/>
          <a:stretch>
            <a:fillRect/>
          </a:stretch>
        </p:blipFill>
        <p:spPr bwMode="auto">
          <a:xfrm>
            <a:off x="457200" y="1600200"/>
            <a:ext cx="4038600" cy="35981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7042"/>
                                        </p:tgtEl>
                                        <p:attrNameLst>
                                          <p:attrName>style.visibility</p:attrName>
                                        </p:attrNameLst>
                                      </p:cBhvr>
                                      <p:to>
                                        <p:strVal val="visible"/>
                                      </p:to>
                                    </p:set>
                                    <p:anim calcmode="lin" valueType="num">
                                      <p:cBhvr additive="base">
                                        <p:cTn id="37" dur="500" fill="hold"/>
                                        <p:tgtEl>
                                          <p:spTgt spid="87042"/>
                                        </p:tgtEl>
                                        <p:attrNameLst>
                                          <p:attrName>ppt_x</p:attrName>
                                        </p:attrNameLst>
                                      </p:cBhvr>
                                      <p:tavLst>
                                        <p:tav tm="0">
                                          <p:val>
                                            <p:strVal val="#ppt_x"/>
                                          </p:val>
                                        </p:tav>
                                        <p:tav tm="100000">
                                          <p:val>
                                            <p:strVal val="#ppt_x"/>
                                          </p:val>
                                        </p:tav>
                                      </p:tavLst>
                                    </p:anim>
                                    <p:anim calcmode="lin" valueType="num">
                                      <p:cBhvr additive="base">
                                        <p:cTn id="38" dur="500" fill="hold"/>
                                        <p:tgtEl>
                                          <p:spTgt spid="870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7043"/>
                                        </p:tgtEl>
                                        <p:attrNameLst>
                                          <p:attrName>style.visibility</p:attrName>
                                        </p:attrNameLst>
                                      </p:cBhvr>
                                      <p:to>
                                        <p:strVal val="visible"/>
                                      </p:to>
                                    </p:set>
                                    <p:anim calcmode="lin" valueType="num">
                                      <p:cBhvr additive="base">
                                        <p:cTn id="43" dur="500" fill="hold"/>
                                        <p:tgtEl>
                                          <p:spTgt spid="87043"/>
                                        </p:tgtEl>
                                        <p:attrNameLst>
                                          <p:attrName>ppt_x</p:attrName>
                                        </p:attrNameLst>
                                      </p:cBhvr>
                                      <p:tavLst>
                                        <p:tav tm="0">
                                          <p:val>
                                            <p:strVal val="#ppt_x"/>
                                          </p:val>
                                        </p:tav>
                                        <p:tav tm="100000">
                                          <p:val>
                                            <p:strVal val="#ppt_x"/>
                                          </p:val>
                                        </p:tav>
                                      </p:tavLst>
                                    </p:anim>
                                    <p:anim calcmode="lin" valueType="num">
                                      <p:cBhvr additive="base">
                                        <p:cTn id="44" dur="500" fill="hold"/>
                                        <p:tgtEl>
                                          <p:spTgt spid="870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7044"/>
                                        </p:tgtEl>
                                        <p:attrNameLst>
                                          <p:attrName>style.visibility</p:attrName>
                                        </p:attrNameLst>
                                      </p:cBhvr>
                                      <p:to>
                                        <p:strVal val="visible"/>
                                      </p:to>
                                    </p:set>
                                    <p:anim calcmode="lin" valueType="num">
                                      <p:cBhvr additive="base">
                                        <p:cTn id="49" dur="500" fill="hold"/>
                                        <p:tgtEl>
                                          <p:spTgt spid="87044"/>
                                        </p:tgtEl>
                                        <p:attrNameLst>
                                          <p:attrName>ppt_x</p:attrName>
                                        </p:attrNameLst>
                                      </p:cBhvr>
                                      <p:tavLst>
                                        <p:tav tm="0">
                                          <p:val>
                                            <p:strVal val="#ppt_x"/>
                                          </p:val>
                                        </p:tav>
                                        <p:tav tm="100000">
                                          <p:val>
                                            <p:strVal val="#ppt_x"/>
                                          </p:val>
                                        </p:tav>
                                      </p:tavLst>
                                    </p:anim>
                                    <p:anim calcmode="lin" valueType="num">
                                      <p:cBhvr additive="base">
                                        <p:cTn id="50" dur="500" fill="hold"/>
                                        <p:tgtEl>
                                          <p:spTgt spid="87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2) واقيات الأذن </a:t>
            </a:r>
            <a:endParaRPr lang="ar-SA"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p:style>
          <a:lnRef idx="1">
            <a:schemeClr val="accent1"/>
          </a:lnRef>
          <a:fillRef idx="2">
            <a:schemeClr val="accent1"/>
          </a:fillRef>
          <a:effectRef idx="1">
            <a:schemeClr val="accent1"/>
          </a:effectRef>
          <a:fontRef idx="minor">
            <a:schemeClr val="dk1"/>
          </a:fontRef>
        </p:style>
        <p:txBody>
          <a:bodyPr/>
          <a:lstStyle/>
          <a:p>
            <a:pPr>
              <a:buNone/>
            </a:pPr>
            <a:r>
              <a:rPr lang="ar-SA" dirty="0" smtClean="0">
                <a:solidFill>
                  <a:schemeClr val="tx1"/>
                </a:solidFill>
              </a:rPr>
              <a:t>تصنع من مواد ماصة (الأسفنج) وتتكون من طبقتين يفصلهما فراغ.</a:t>
            </a:r>
          </a:p>
          <a:p>
            <a:pPr>
              <a:buNone/>
            </a:pPr>
            <a:r>
              <a:rPr lang="ar-SA" dirty="0" smtClean="0">
                <a:solidFill>
                  <a:schemeClr val="tx1"/>
                </a:solidFill>
              </a:rPr>
              <a:t>تستخدم للوقاية من الضجيج العالي كالمطارات ومولدات الكهرباء وغيرها.</a:t>
            </a:r>
          </a:p>
          <a:p>
            <a:pPr>
              <a:buNone/>
            </a:pPr>
            <a:endParaRPr lang="ar-SA" dirty="0">
              <a:solidFill>
                <a:schemeClr val="tx1"/>
              </a:solidFill>
            </a:endParaRPr>
          </a:p>
        </p:txBody>
      </p:sp>
      <p:pic>
        <p:nvPicPr>
          <p:cNvPr id="84994" name="Picture 2" descr="I:\ملفات خاصة بالكتب المؤلفة2010\ملفات كتاب الورشة\صور لكتاب الورشة\ear-QM24.jpg"/>
          <p:cNvPicPr>
            <a:picLocks noChangeAspect="1" noChangeArrowheads="1"/>
          </p:cNvPicPr>
          <p:nvPr/>
        </p:nvPicPr>
        <p:blipFill>
          <a:blip r:embed="rId2"/>
          <a:srcRect/>
          <a:stretch>
            <a:fillRect/>
          </a:stretch>
        </p:blipFill>
        <p:spPr bwMode="auto">
          <a:xfrm>
            <a:off x="685800" y="1752600"/>
            <a:ext cx="3200400" cy="333375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4) معدات حماية الوجه</a:t>
            </a:r>
            <a:endParaRPr lang="ar-SA"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3886200" y="1600200"/>
            <a:ext cx="4724400" cy="3429000"/>
          </a:xfrm>
        </p:spPr>
        <p:style>
          <a:lnRef idx="3">
            <a:schemeClr val="lt1"/>
          </a:lnRef>
          <a:fillRef idx="1">
            <a:schemeClr val="accent1"/>
          </a:fillRef>
          <a:effectRef idx="1">
            <a:schemeClr val="accent1"/>
          </a:effectRef>
          <a:fontRef idx="minor">
            <a:schemeClr val="lt1"/>
          </a:fontRef>
        </p:style>
        <p:txBody>
          <a:bodyPr>
            <a:normAutofit/>
          </a:bodyPr>
          <a:lstStyle/>
          <a:p>
            <a:pPr algn="just">
              <a:buNone/>
            </a:pPr>
            <a:r>
              <a:rPr lang="ar-SA" b="1" dirty="0" smtClean="0"/>
              <a:t>يمكن أن تتدنى نسبة حوادث العيون والوجه بزيادة نسبة ارتداء النظارات وأقنعة الوجه الواقية.</a:t>
            </a:r>
          </a:p>
          <a:p>
            <a:pPr algn="just">
              <a:buNone/>
            </a:pPr>
            <a:r>
              <a:rPr lang="ar-SA" b="1" dirty="0" smtClean="0"/>
              <a:t>فهي تحميهما من الأجسام المتطايرة والمواد المشعة والغازات والأبخرة والمواد الكيميائية والمعدن </a:t>
            </a:r>
            <a:r>
              <a:rPr lang="ar-SA" b="1" dirty="0" err="1" smtClean="0"/>
              <a:t>المصهور</a:t>
            </a:r>
            <a:r>
              <a:rPr lang="ar-SA" b="1" dirty="0" smtClean="0"/>
              <a:t> والإضاءة الشديدة والحرارة.</a:t>
            </a:r>
            <a:endParaRPr lang="ar-SA" b="1" dirty="0"/>
          </a:p>
        </p:txBody>
      </p:sp>
      <p:pic>
        <p:nvPicPr>
          <p:cNvPr id="5" name="Picture 5" descr="face_shield"/>
          <p:cNvPicPr>
            <a:picLocks noChangeAspect="1" noChangeArrowheads="1"/>
          </p:cNvPicPr>
          <p:nvPr/>
        </p:nvPicPr>
        <p:blipFill>
          <a:blip r:embed="rId2"/>
          <a:srcRect/>
          <a:stretch>
            <a:fillRect/>
          </a:stretch>
        </p:blipFill>
        <p:spPr bwMode="auto">
          <a:xfrm>
            <a:off x="0" y="1676400"/>
            <a:ext cx="3701021" cy="2483870"/>
          </a:xfrm>
          <a:prstGeom prst="rect">
            <a:avLst/>
          </a:prstGeom>
          <a:noFill/>
          <a:ln w="3175">
            <a:solidFill>
              <a:srgbClr val="000066"/>
            </a:solidFill>
            <a:miter lim="800000"/>
            <a:headEnd/>
            <a:tailEnd/>
          </a:ln>
        </p:spPr>
      </p:pic>
      <p:pic>
        <p:nvPicPr>
          <p:cNvPr id="6" name="Picture 6" descr="spec2"/>
          <p:cNvPicPr>
            <a:picLocks noChangeAspect="1" noChangeArrowheads="1"/>
          </p:cNvPicPr>
          <p:nvPr/>
        </p:nvPicPr>
        <p:blipFill>
          <a:blip r:embed="rId3"/>
          <a:srcRect/>
          <a:stretch>
            <a:fillRect/>
          </a:stretch>
        </p:blipFill>
        <p:spPr bwMode="auto">
          <a:xfrm>
            <a:off x="1" y="1676401"/>
            <a:ext cx="3861518" cy="2590800"/>
          </a:xfrm>
          <a:prstGeom prst="rect">
            <a:avLst/>
          </a:prstGeom>
          <a:noFill/>
          <a:ln w="9525">
            <a:noFill/>
            <a:miter lim="800000"/>
            <a:headEnd/>
            <a:tailEnd/>
          </a:ln>
        </p:spPr>
      </p:pic>
      <p:pic>
        <p:nvPicPr>
          <p:cNvPr id="7" name="Picture 5" descr="gog_indir"/>
          <p:cNvPicPr>
            <a:picLocks noChangeAspect="1" noChangeArrowheads="1"/>
          </p:cNvPicPr>
          <p:nvPr/>
        </p:nvPicPr>
        <p:blipFill>
          <a:blip r:embed="rId4"/>
          <a:srcRect/>
          <a:stretch>
            <a:fillRect/>
          </a:stretch>
        </p:blipFill>
        <p:spPr bwMode="auto">
          <a:xfrm>
            <a:off x="0" y="1676400"/>
            <a:ext cx="3886200" cy="2608149"/>
          </a:xfrm>
          <a:prstGeom prst="rect">
            <a:avLst/>
          </a:prstGeom>
          <a:noFill/>
          <a:ln w="9525">
            <a:solidFill>
              <a:srgbClr val="003366"/>
            </a:solidFill>
            <a:miter lim="800000"/>
            <a:headEnd/>
            <a:tailEnd/>
          </a:ln>
        </p:spPr>
      </p:pic>
      <p:pic>
        <p:nvPicPr>
          <p:cNvPr id="8" name="Picture 5" descr="molten"/>
          <p:cNvPicPr>
            <a:picLocks noChangeAspect="1" noChangeArrowheads="1"/>
          </p:cNvPicPr>
          <p:nvPr/>
        </p:nvPicPr>
        <p:blipFill>
          <a:blip r:embed="rId5"/>
          <a:srcRect/>
          <a:stretch>
            <a:fillRect/>
          </a:stretch>
        </p:blipFill>
        <p:spPr bwMode="auto">
          <a:xfrm>
            <a:off x="0" y="1676400"/>
            <a:ext cx="3831523" cy="2743200"/>
          </a:xfrm>
          <a:prstGeom prst="rect">
            <a:avLst/>
          </a:prstGeom>
          <a:noFill/>
        </p:spPr>
      </p:pic>
      <p:pic>
        <p:nvPicPr>
          <p:cNvPr id="86018" name="Picture 2" descr="I:\ملفات خاصة بالكتب المؤلفة2010\ملفات كتاب الورشة\صور لكتاب الورشة\welding_helmet01.jpg"/>
          <p:cNvPicPr>
            <a:picLocks noChangeAspect="1" noChangeArrowheads="1"/>
          </p:cNvPicPr>
          <p:nvPr/>
        </p:nvPicPr>
        <p:blipFill>
          <a:blip r:embed="rId6"/>
          <a:srcRect/>
          <a:stretch>
            <a:fillRect/>
          </a:stretch>
        </p:blipFill>
        <p:spPr bwMode="auto">
          <a:xfrm>
            <a:off x="0" y="1676400"/>
            <a:ext cx="3810000" cy="2667000"/>
          </a:xfrm>
          <a:prstGeom prst="rect">
            <a:avLst/>
          </a:prstGeom>
          <a:noFill/>
        </p:spPr>
      </p:pic>
      <p:pic>
        <p:nvPicPr>
          <p:cNvPr id="86019" name="Picture 3" descr="I:\ملفات خاصة بالكتب المؤلفة2010\ملفات كتاب الورشة\صور لكتاب الورشة\welding glass.jpg"/>
          <p:cNvPicPr>
            <a:picLocks noChangeAspect="1" noChangeArrowheads="1"/>
          </p:cNvPicPr>
          <p:nvPr/>
        </p:nvPicPr>
        <p:blipFill>
          <a:blip r:embed="rId7"/>
          <a:srcRect/>
          <a:stretch>
            <a:fillRect/>
          </a:stretch>
        </p:blipFill>
        <p:spPr bwMode="auto">
          <a:xfrm>
            <a:off x="0" y="1676400"/>
            <a:ext cx="38100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6018"/>
                                        </p:tgtEl>
                                        <p:attrNameLst>
                                          <p:attrName>style.visibility</p:attrName>
                                        </p:attrNameLst>
                                      </p:cBhvr>
                                      <p:to>
                                        <p:strVal val="visible"/>
                                      </p:to>
                                    </p:set>
                                    <p:anim calcmode="lin" valueType="num">
                                      <p:cBhvr additive="base">
                                        <p:cTn id="31" dur="500" fill="hold"/>
                                        <p:tgtEl>
                                          <p:spTgt spid="86018"/>
                                        </p:tgtEl>
                                        <p:attrNameLst>
                                          <p:attrName>ppt_x</p:attrName>
                                        </p:attrNameLst>
                                      </p:cBhvr>
                                      <p:tavLst>
                                        <p:tav tm="0">
                                          <p:val>
                                            <p:strVal val="#ppt_x"/>
                                          </p:val>
                                        </p:tav>
                                        <p:tav tm="100000">
                                          <p:val>
                                            <p:strVal val="#ppt_x"/>
                                          </p:val>
                                        </p:tav>
                                      </p:tavLst>
                                    </p:anim>
                                    <p:anim calcmode="lin" valueType="num">
                                      <p:cBhvr additive="base">
                                        <p:cTn id="32"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6019"/>
                                        </p:tgtEl>
                                        <p:attrNameLst>
                                          <p:attrName>style.visibility</p:attrName>
                                        </p:attrNameLst>
                                      </p:cBhvr>
                                      <p:to>
                                        <p:strVal val="visible"/>
                                      </p:to>
                                    </p:set>
                                    <p:anim calcmode="lin" valueType="num">
                                      <p:cBhvr additive="base">
                                        <p:cTn id="37" dur="500" fill="hold"/>
                                        <p:tgtEl>
                                          <p:spTgt spid="86019"/>
                                        </p:tgtEl>
                                        <p:attrNameLst>
                                          <p:attrName>ppt_x</p:attrName>
                                        </p:attrNameLst>
                                      </p:cBhvr>
                                      <p:tavLst>
                                        <p:tav tm="0">
                                          <p:val>
                                            <p:strVal val="#ppt_x"/>
                                          </p:val>
                                        </p:tav>
                                        <p:tav tm="100000">
                                          <p:val>
                                            <p:strVal val="#ppt_x"/>
                                          </p:val>
                                        </p:tav>
                                      </p:tavLst>
                                    </p:anim>
                                    <p:anim calcmode="lin" valueType="num">
                                      <p:cBhvr additive="base">
                                        <p:cTn id="38" dur="500" fill="hold"/>
                                        <p:tgtEl>
                                          <p:spTgt spid="86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295400"/>
          </a:xfrm>
        </p:spPr>
        <p:style>
          <a:lnRef idx="1">
            <a:schemeClr val="dk1"/>
          </a:lnRef>
          <a:fillRef idx="3">
            <a:schemeClr val="dk1"/>
          </a:fillRef>
          <a:effectRef idx="2">
            <a:schemeClr val="dk1"/>
          </a:effectRef>
          <a:fontRef idx="minor">
            <a:schemeClr val="lt1"/>
          </a:fontRef>
        </p:style>
        <p:txBody>
          <a:bodyPr>
            <a:normAutofit fontScale="90000"/>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rPr>
              <a:t>الخصائص الواجب توفرها في الحماية للعينين والوجه</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cs typeface="PT Bold Heading" pitchFamily="2" charset="-78"/>
            </a:endParaRPr>
          </a:p>
        </p:txBody>
      </p:sp>
      <p:sp>
        <p:nvSpPr>
          <p:cNvPr id="4" name="Text Placeholder 3"/>
          <p:cNvSpPr>
            <a:spLocks noGrp="1"/>
          </p:cNvSpPr>
          <p:nvPr>
            <p:ph type="body" sz="half" idx="2"/>
          </p:nvPr>
        </p:nvSpPr>
        <p:spPr>
          <a:solidFill>
            <a:srgbClr val="92D050"/>
          </a:solidFill>
        </p:spPr>
        <p:txBody>
          <a:bodyPr>
            <a:normAutofit fontScale="92500" lnSpcReduction="20000"/>
          </a:bodyPr>
          <a:lstStyle/>
          <a:p>
            <a:pPr marL="514350" indent="-514350">
              <a:buFont typeface="+mj-lt"/>
              <a:buAutoNum type="arabicParenR"/>
            </a:pPr>
            <a:r>
              <a:rPr lang="ar-SA" b="1" dirty="0" smtClean="0">
                <a:effectLst>
                  <a:outerShdw blurRad="38100" dist="38100" dir="2700000" algn="tl">
                    <a:srgbClr val="000000">
                      <a:alpha val="43137"/>
                    </a:srgbClr>
                  </a:outerShdw>
                </a:effectLst>
              </a:rPr>
              <a:t>عدم التشوه؛</a:t>
            </a:r>
          </a:p>
          <a:p>
            <a:pPr marL="514350" indent="-514350">
              <a:buFont typeface="+mj-lt"/>
              <a:buAutoNum type="arabicParenR"/>
            </a:pPr>
            <a:r>
              <a:rPr lang="ar-SA" b="1" dirty="0" smtClean="0">
                <a:effectLst>
                  <a:outerShdw blurRad="38100" dist="38100" dir="2700000" algn="tl">
                    <a:srgbClr val="000000">
                      <a:alpha val="43137"/>
                    </a:srgbClr>
                  </a:outerShdw>
                </a:effectLst>
              </a:rPr>
              <a:t>وضوح الرؤيا؛</a:t>
            </a:r>
          </a:p>
          <a:p>
            <a:pPr marL="514350" indent="-514350">
              <a:buFont typeface="+mj-lt"/>
              <a:buAutoNum type="arabicParenR"/>
            </a:pPr>
            <a:r>
              <a:rPr lang="ar-SA" b="1" dirty="0" smtClean="0">
                <a:effectLst>
                  <a:outerShdw blurRad="38100" dist="38100" dir="2700000" algn="tl">
                    <a:srgbClr val="000000">
                      <a:alpha val="43137"/>
                    </a:srgbClr>
                  </a:outerShdw>
                </a:effectLst>
              </a:rPr>
              <a:t>عدم القابلية على الاشتعال.</a:t>
            </a:r>
          </a:p>
          <a:p>
            <a:pPr marL="514350" indent="-514350">
              <a:buFont typeface="+mj-lt"/>
              <a:buAutoNum type="arabicParenR"/>
            </a:pPr>
            <a:r>
              <a:rPr lang="ar-SA" b="1" dirty="0" smtClean="0">
                <a:effectLst>
                  <a:outerShdw blurRad="38100" dist="38100" dir="2700000" algn="tl">
                    <a:srgbClr val="000000">
                      <a:alpha val="43137"/>
                    </a:srgbClr>
                  </a:outerShdw>
                </a:effectLst>
              </a:rPr>
              <a:t>المقاومة ضد التآكل؛</a:t>
            </a:r>
          </a:p>
          <a:p>
            <a:pPr marL="514350" indent="-514350">
              <a:buFont typeface="+mj-lt"/>
              <a:buAutoNum type="arabicParenR"/>
            </a:pPr>
            <a:r>
              <a:rPr lang="ar-SA" b="1" dirty="0" smtClean="0">
                <a:effectLst>
                  <a:outerShdw blurRad="38100" dist="38100" dir="2700000" algn="tl">
                    <a:srgbClr val="000000">
                      <a:alpha val="43137"/>
                    </a:srgbClr>
                  </a:outerShdw>
                </a:effectLst>
              </a:rPr>
              <a:t>المقاومة ضد الخدش (الصلادة)؛</a:t>
            </a:r>
          </a:p>
          <a:p>
            <a:pPr marL="514350" indent="-514350">
              <a:buFont typeface="+mj-lt"/>
              <a:buAutoNum type="arabicParenR"/>
            </a:pPr>
            <a:r>
              <a:rPr lang="ar-SA" b="1" dirty="0" smtClean="0">
                <a:effectLst>
                  <a:outerShdw blurRad="38100" dist="38100" dir="2700000" algn="tl">
                    <a:srgbClr val="000000">
                      <a:alpha val="43137"/>
                    </a:srgbClr>
                  </a:outerShdw>
                </a:effectLst>
              </a:rPr>
              <a:t>المقاومة ضد التشوه الأمامي؛</a:t>
            </a:r>
          </a:p>
          <a:p>
            <a:pPr marL="514350" indent="-514350">
              <a:buFont typeface="+mj-lt"/>
              <a:buAutoNum type="arabicParenR"/>
            </a:pPr>
            <a:r>
              <a:rPr lang="ar-SA" b="1" dirty="0" smtClean="0">
                <a:effectLst>
                  <a:outerShdw blurRad="38100" dist="38100" dir="2700000" algn="tl">
                    <a:srgbClr val="000000">
                      <a:alpha val="43137"/>
                    </a:srgbClr>
                  </a:outerShdw>
                </a:effectLst>
              </a:rPr>
              <a:t>المطابقة الفنية للوجه؛</a:t>
            </a:r>
          </a:p>
          <a:p>
            <a:pPr marL="514350" indent="-514350">
              <a:buFont typeface="+mj-lt"/>
              <a:buAutoNum type="arabicParenR"/>
            </a:pPr>
            <a:r>
              <a:rPr lang="ar-SA" b="1" dirty="0" smtClean="0">
                <a:effectLst>
                  <a:outerShdw blurRad="38100" dist="38100" dir="2700000" algn="tl">
                    <a:srgbClr val="000000">
                      <a:alpha val="43137"/>
                    </a:srgbClr>
                  </a:outerShdw>
                </a:effectLst>
              </a:rPr>
              <a:t>خفة وزنها.</a:t>
            </a:r>
            <a:endParaRPr lang="ar-SA" b="1" dirty="0">
              <a:effectLst>
                <a:outerShdw blurRad="38100" dist="38100" dir="2700000" algn="tl">
                  <a:srgbClr val="000000">
                    <a:alpha val="43137"/>
                  </a:srgbClr>
                </a:outerShdw>
              </a:effectLst>
            </a:endParaRPr>
          </a:p>
        </p:txBody>
      </p:sp>
      <p:pic>
        <p:nvPicPr>
          <p:cNvPr id="88066" name="Picture 2" descr="I:\ملفات خاصة بالكتب المؤلفة2010\ملفات كتاب الورشة\صور لكتاب الورشة\safetya.jpg"/>
          <p:cNvPicPr>
            <a:picLocks noChangeAspect="1" noChangeArrowheads="1"/>
          </p:cNvPicPr>
          <p:nvPr/>
        </p:nvPicPr>
        <p:blipFill>
          <a:blip r:embed="rId2"/>
          <a:srcRect/>
          <a:stretch>
            <a:fillRect/>
          </a:stretch>
        </p:blipFill>
        <p:spPr bwMode="auto">
          <a:xfrm>
            <a:off x="1295400" y="1676401"/>
            <a:ext cx="2667000"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ipe(down)">
                                      <p:cBhvr>
                                        <p:cTn id="7"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style>
          <a:lnRef idx="1">
            <a:schemeClr val="accent2"/>
          </a:lnRef>
          <a:fillRef idx="2">
            <a:schemeClr val="accent2"/>
          </a:fillRef>
          <a:effectRef idx="1">
            <a:schemeClr val="accent2"/>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chemeClr val="tx1"/>
                  </a:solidFill>
                </a:ln>
                <a:solidFill>
                  <a:srgbClr val="FF0000"/>
                </a:solidFill>
                <a:effectLst>
                  <a:outerShdw blurRad="50800" dist="39000" dir="5460000" algn="tl">
                    <a:srgbClr val="000000">
                      <a:alpha val="38000"/>
                    </a:srgbClr>
                  </a:outerShdw>
                </a:effectLst>
                <a:cs typeface="PT Bold Heading" pitchFamily="2" charset="-78"/>
              </a:rPr>
              <a:t>5) معدات حماية القدمين</a:t>
            </a:r>
            <a:endParaRPr lang="ar-SA" b="1" dirty="0">
              <a:ln w="11430">
                <a:solidFill>
                  <a:schemeClr val="tx1"/>
                </a:solidFill>
              </a:ln>
              <a:solidFill>
                <a:srgbClr val="FF000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4724400" y="1600200"/>
            <a:ext cx="4191000" cy="3429000"/>
          </a:xfrm>
        </p:spPr>
        <p:style>
          <a:lnRef idx="1">
            <a:schemeClr val="accent2"/>
          </a:lnRef>
          <a:fillRef idx="2">
            <a:schemeClr val="accent2"/>
          </a:fillRef>
          <a:effectRef idx="1">
            <a:schemeClr val="accent2"/>
          </a:effectRef>
          <a:fontRef idx="minor">
            <a:schemeClr val="dk1"/>
          </a:fontRef>
        </p:style>
        <p:txBody>
          <a:bodyPr/>
          <a:lstStyle/>
          <a:p>
            <a:pPr algn="just">
              <a:buNone/>
            </a:pPr>
            <a:r>
              <a:rPr lang="ar-SA" b="1" dirty="0" smtClean="0">
                <a:effectLst>
                  <a:outerShdw blurRad="38100" dist="38100" dir="2700000" algn="tl">
                    <a:srgbClr val="000000">
                      <a:alpha val="43137"/>
                    </a:srgbClr>
                  </a:outerShdw>
                </a:effectLst>
              </a:rPr>
              <a:t>القدمان مثل باقي الأطراف تكون معرضة </a:t>
            </a:r>
            <a:r>
              <a:rPr lang="ar-SA" b="1" dirty="0" err="1" smtClean="0">
                <a:effectLst>
                  <a:outerShdw blurRad="38100" dist="38100" dir="2700000" algn="tl">
                    <a:srgbClr val="000000">
                      <a:alpha val="43137"/>
                    </a:srgbClr>
                  </a:outerShdw>
                </a:effectLst>
              </a:rPr>
              <a:t>الى</a:t>
            </a:r>
            <a:r>
              <a:rPr lang="ar-SA" b="1" dirty="0" smtClean="0">
                <a:effectLst>
                  <a:outerShdw blurRad="38100" dist="38100" dir="2700000" algn="tl">
                    <a:srgbClr val="000000">
                      <a:alpha val="43137"/>
                    </a:srgbClr>
                  </a:outerShdw>
                </a:effectLst>
              </a:rPr>
              <a:t> الحوادث أما خطر السقوط أو الاصطدام بالمواد وخاصة داخل الورشة.</a:t>
            </a:r>
          </a:p>
          <a:p>
            <a:pPr algn="just">
              <a:buNone/>
            </a:pPr>
            <a:r>
              <a:rPr lang="ar-SA" b="1" dirty="0" smtClean="0">
                <a:effectLst>
                  <a:outerShdw blurRad="38100" dist="38100" dir="2700000" algn="tl">
                    <a:srgbClr val="000000">
                      <a:alpha val="43137"/>
                    </a:srgbClr>
                  </a:outerShdw>
                </a:effectLst>
              </a:rPr>
              <a:t>لذلك تتطلب توفير أحذية خاصة لحمايتها.</a:t>
            </a:r>
          </a:p>
          <a:p>
            <a:pPr algn="just">
              <a:buNone/>
            </a:pPr>
            <a:r>
              <a:rPr lang="ar-SA" b="1" dirty="0" smtClean="0">
                <a:effectLst>
                  <a:outerShdw blurRad="38100" dist="38100" dir="2700000" algn="tl">
                    <a:srgbClr val="000000">
                      <a:alpha val="43137"/>
                    </a:srgbClr>
                  </a:outerShdw>
                </a:effectLst>
              </a:rPr>
              <a:t>تختلف أنواعها بحسب نوع العمل </a:t>
            </a:r>
            <a:endParaRPr lang="ar-SA" b="1" dirty="0">
              <a:effectLst>
                <a:outerShdw blurRad="38100" dist="38100" dir="2700000" algn="tl">
                  <a:srgbClr val="000000">
                    <a:alpha val="43137"/>
                  </a:srgbClr>
                </a:outerShdw>
              </a:effectLst>
            </a:endParaRPr>
          </a:p>
        </p:txBody>
      </p:sp>
      <p:pic>
        <p:nvPicPr>
          <p:cNvPr id="76801" name="Picture 1" descr="C:\Users\user\Pictures\Clip_38.bmp"/>
          <p:cNvPicPr>
            <a:picLocks noChangeAspect="1" noChangeArrowheads="1"/>
          </p:cNvPicPr>
          <p:nvPr/>
        </p:nvPicPr>
        <p:blipFill>
          <a:blip r:embed="rId2"/>
          <a:srcRect/>
          <a:stretch>
            <a:fillRect/>
          </a:stretch>
        </p:blipFill>
        <p:spPr bwMode="auto">
          <a:xfrm>
            <a:off x="304800" y="1905000"/>
            <a:ext cx="4333768" cy="22383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6801"/>
                                        </p:tgtEl>
                                        <p:attrNameLst>
                                          <p:attrName>style.visibility</p:attrName>
                                        </p:attrNameLst>
                                      </p:cBhvr>
                                      <p:to>
                                        <p:strVal val="visible"/>
                                      </p:to>
                                    </p:set>
                                    <p:anim calcmode="lin" valueType="num">
                                      <p:cBhvr additive="base">
                                        <p:cTn id="31" dur="500" fill="hold"/>
                                        <p:tgtEl>
                                          <p:spTgt spid="76801"/>
                                        </p:tgtEl>
                                        <p:attrNameLst>
                                          <p:attrName>ppt_x</p:attrName>
                                        </p:attrNameLst>
                                      </p:cBhvr>
                                      <p:tavLst>
                                        <p:tav tm="0">
                                          <p:val>
                                            <p:strVal val="#ppt_x"/>
                                          </p:val>
                                        </p:tav>
                                        <p:tav tm="100000">
                                          <p:val>
                                            <p:strVal val="#ppt_x"/>
                                          </p:val>
                                        </p:tav>
                                      </p:tavLst>
                                    </p:anim>
                                    <p:anim calcmode="lin" valueType="num">
                                      <p:cBhvr additive="base">
                                        <p:cTn id="32" dur="500" fill="hold"/>
                                        <p:tgtEl>
                                          <p:spTgt spid="768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9144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ar-SA" dirty="0" smtClean="0">
                <a:solidFill>
                  <a:schemeClr val="tx1"/>
                </a:solidFill>
                <a:cs typeface="PT Bold Heading" pitchFamily="2" charset="-78"/>
              </a:rPr>
              <a:t>أنواع الأحذية المستخدمة لحماية القدمين</a:t>
            </a:r>
            <a:endParaRPr lang="ar-SA" dirty="0">
              <a:solidFill>
                <a:schemeClr val="tx1"/>
              </a:solidFill>
              <a:cs typeface="PT Bold Heading" pitchFamily="2" charset="-78"/>
            </a:endParaRPr>
          </a:p>
        </p:txBody>
      </p:sp>
      <p:sp>
        <p:nvSpPr>
          <p:cNvPr id="4" name="Text Placeholder 3"/>
          <p:cNvSpPr>
            <a:spLocks noGrp="1"/>
          </p:cNvSpPr>
          <p:nvPr>
            <p:ph type="body" sz="half" idx="2"/>
          </p:nvPr>
        </p:nvSpPr>
        <p:spPr>
          <a:xfrm>
            <a:off x="914400" y="1600200"/>
            <a:ext cx="8001000" cy="3429000"/>
          </a:xfrm>
          <a:solidFill>
            <a:srgbClr val="92D050"/>
          </a:solidFill>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p>
            <a:pPr marL="514350" indent="-514350">
              <a:buFont typeface="+mj-lt"/>
              <a:buAutoNum type="arabicParenR"/>
            </a:pPr>
            <a:r>
              <a:rPr lang="ar-SA" b="1" dirty="0" smtClean="0">
                <a:effectLst>
                  <a:outerShdw blurRad="38100" dist="38100" dir="2700000" algn="tl">
                    <a:srgbClr val="000000">
                      <a:alpha val="43137"/>
                    </a:srgbClr>
                  </a:outerShdw>
                </a:effectLst>
              </a:rPr>
              <a:t>المصنوعة من الجلد الصناعي أو الطبيعي بمقدمة فولاذية.(المناطق ذات الأجزاء الحادة والمسامير)</a:t>
            </a:r>
          </a:p>
          <a:p>
            <a:pPr marL="514350" indent="-514350">
              <a:buFont typeface="+mj-lt"/>
              <a:buAutoNum type="arabicParenR"/>
            </a:pPr>
            <a:r>
              <a:rPr lang="ar-SA" b="1" dirty="0" smtClean="0">
                <a:effectLst>
                  <a:outerShdw blurRad="38100" dist="38100" dir="2700000" algn="tl">
                    <a:srgbClr val="000000">
                      <a:alpha val="43137"/>
                    </a:srgbClr>
                  </a:outerShdw>
                </a:effectLst>
              </a:rPr>
              <a:t>مصنوعة من الجلد ذات أرضية تمنع الانزلاق أو السقوط.(الأرضيات والممرات الملوثة بالزيوت والشحوم وغيرها من السوائل) </a:t>
            </a:r>
          </a:p>
          <a:p>
            <a:pPr marL="514350" indent="-514350">
              <a:buFont typeface="+mj-lt"/>
              <a:buAutoNum type="arabicParenR"/>
            </a:pPr>
            <a:r>
              <a:rPr lang="ar-SA" b="1" dirty="0" smtClean="0">
                <a:effectLst>
                  <a:outerShdw blurRad="38100" dist="38100" dir="2700000" algn="tl">
                    <a:srgbClr val="000000">
                      <a:alpha val="43137"/>
                    </a:srgbClr>
                  </a:outerShdw>
                </a:effectLst>
              </a:rPr>
              <a:t>ذات ساق طويلة (ألمناطق التي توجد فيها أجسام معدنية متناثرة على الأرض).</a:t>
            </a:r>
          </a:p>
          <a:p>
            <a:pPr marL="514350" indent="-514350">
              <a:buFont typeface="+mj-lt"/>
              <a:buAutoNum type="arabicParenR"/>
            </a:pPr>
            <a:r>
              <a:rPr lang="ar-SA" b="1" dirty="0" smtClean="0">
                <a:effectLst>
                  <a:outerShdw blurRad="38100" dist="38100" dir="2700000" algn="tl">
                    <a:srgbClr val="000000">
                      <a:alpha val="43137"/>
                    </a:srgbClr>
                  </a:outerShdw>
                </a:effectLst>
              </a:rPr>
              <a:t>مصنوعة من مادة </a:t>
            </a:r>
            <a:r>
              <a:rPr lang="ar-SA" b="1" dirty="0" err="1" smtClean="0">
                <a:effectLst>
                  <a:outerShdw blurRad="38100" dist="38100" dir="2700000" algn="tl">
                    <a:srgbClr val="000000">
                      <a:alpha val="43137"/>
                    </a:srgbClr>
                  </a:outerShdw>
                </a:effectLst>
              </a:rPr>
              <a:t>الأمينيت</a:t>
            </a:r>
            <a:r>
              <a:rPr lang="ar-SA" b="1" dirty="0" smtClean="0">
                <a:effectLst>
                  <a:outerShdw blurRad="38100" dist="38100" dir="2700000" algn="tl">
                    <a:srgbClr val="000000">
                      <a:alpha val="43137"/>
                    </a:srgbClr>
                  </a:outerShdw>
                </a:effectLst>
              </a:rPr>
              <a:t> ومغطاة بالكامل بالجلد مع واقية لحماية الساقين.(</a:t>
            </a:r>
            <a:r>
              <a:rPr lang="ar-SA" b="1" dirty="0" err="1" smtClean="0">
                <a:effectLst>
                  <a:outerShdw blurRad="38100" dist="38100" dir="2700000" algn="tl">
                    <a:srgbClr val="000000">
                      <a:alpha val="43137"/>
                    </a:srgbClr>
                  </a:outerShdw>
                </a:effectLst>
              </a:rPr>
              <a:t>طرطشة</a:t>
            </a:r>
            <a:r>
              <a:rPr lang="ar-SA" b="1" dirty="0" smtClean="0">
                <a:effectLst>
                  <a:outerShdw blurRad="38100" dist="38100" dir="2700000" algn="tl">
                    <a:srgbClr val="000000">
                      <a:alpha val="43137"/>
                    </a:srgbClr>
                  </a:outerShdw>
                </a:effectLst>
              </a:rPr>
              <a:t> المواد المعدنية المنصهرة).</a:t>
            </a:r>
          </a:p>
          <a:p>
            <a:pPr marL="514350" indent="-514350">
              <a:buFont typeface="+mj-lt"/>
              <a:buAutoNum type="arabicParenR"/>
            </a:pPr>
            <a:r>
              <a:rPr lang="ar-SA" b="1" dirty="0" smtClean="0">
                <a:effectLst>
                  <a:outerShdw blurRad="38100" dist="38100" dir="2700000" algn="tl">
                    <a:srgbClr val="000000">
                      <a:alpha val="43137"/>
                    </a:srgbClr>
                  </a:outerShdw>
                </a:effectLst>
              </a:rPr>
              <a:t>مصنوعة من المطاط الصناعي أو الطبيعي أو من البلاستيك المقاوم للتآكل.(للحماية من الأحماض والمحاليل والسوائل والزيوت والشحوم).</a:t>
            </a:r>
          </a:p>
          <a:p>
            <a:pPr marL="514350" indent="-514350">
              <a:buFont typeface="+mj-lt"/>
              <a:buAutoNum type="arabicParenR"/>
            </a:pPr>
            <a:r>
              <a:rPr lang="ar-SA" b="1" dirty="0" smtClean="0">
                <a:effectLst>
                  <a:outerShdw blurRad="38100" dist="38100" dir="2700000" algn="tl">
                    <a:srgbClr val="000000">
                      <a:alpha val="43137"/>
                    </a:srgbClr>
                  </a:outerShdw>
                </a:effectLst>
              </a:rPr>
              <a:t>أحذية مطاطية للحماية من التيار الكهربائي.</a:t>
            </a:r>
            <a:endParaRPr lang="ar-SA" b="1"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274638"/>
            <a:ext cx="7620000" cy="1143000"/>
          </a:xfrm>
          <a:solidFill>
            <a:srgbClr val="00FF00"/>
          </a:solidFill>
        </p:spPr>
        <p:style>
          <a:lnRef idx="1">
            <a:schemeClr val="accent2"/>
          </a:lnRef>
          <a:fillRef idx="2">
            <a:schemeClr val="accent2"/>
          </a:fillRef>
          <a:effectRef idx="1">
            <a:schemeClr val="accent2"/>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rPr>
              <a:t>نظام العمل</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PT Bold Heading" pitchFamily="2" charset="-78"/>
            </a:endParaRPr>
          </a:p>
        </p:txBody>
      </p:sp>
      <p:sp>
        <p:nvSpPr>
          <p:cNvPr id="6147" name="Rectangle 3"/>
          <p:cNvSpPr>
            <a:spLocks noGrp="1" noChangeArrowheads="1"/>
          </p:cNvSpPr>
          <p:nvPr>
            <p:ph sz="quarter" idx="1"/>
          </p:nvPr>
        </p:nvSpPr>
        <p:spPr>
          <a:xfrm>
            <a:off x="304800" y="1752600"/>
            <a:ext cx="8534400" cy="1447800"/>
          </a:xfrm>
        </p:spPr>
        <p:style>
          <a:lnRef idx="1">
            <a:schemeClr val="accent4"/>
          </a:lnRef>
          <a:fillRef idx="3">
            <a:schemeClr val="accent4"/>
          </a:fillRef>
          <a:effectRef idx="2">
            <a:schemeClr val="accent4"/>
          </a:effectRef>
          <a:fontRef idx="minor">
            <a:schemeClr val="lt1"/>
          </a:fontRef>
        </p:style>
        <p:txBody>
          <a:bodyPr/>
          <a:lstStyle/>
          <a:p>
            <a:pPr algn="just">
              <a:buClr>
                <a:schemeClr val="accent2"/>
              </a:buClr>
              <a:buSzPct val="80000"/>
              <a:buFont typeface="Wingdings" pitchFamily="2" charset="2"/>
              <a:buNone/>
            </a:pPr>
            <a:r>
              <a:rPr lang="ar-SA" sz="2400" b="1" dirty="0" smtClean="0">
                <a:latin typeface="Arial" pitchFamily="34" charset="0"/>
              </a:rPr>
              <a:t>عادة ما يكون مصدر الخطر يأتي من أحد أو مجموعة من عناصر نظام العمل حيث يؤدي تفاعلها </a:t>
            </a:r>
            <a:r>
              <a:rPr lang="ar-SA" sz="2400" b="1" dirty="0" err="1" smtClean="0">
                <a:latin typeface="Arial" pitchFamily="34" charset="0"/>
              </a:rPr>
              <a:t>الى</a:t>
            </a:r>
            <a:r>
              <a:rPr lang="ar-SA" sz="2400" b="1" dirty="0" smtClean="0">
                <a:latin typeface="Arial" pitchFamily="34" charset="0"/>
              </a:rPr>
              <a:t> احتمالات التعرض </a:t>
            </a:r>
            <a:r>
              <a:rPr lang="ar-SA" sz="2400" b="1" dirty="0" err="1" smtClean="0">
                <a:latin typeface="Arial" pitchFamily="34" charset="0"/>
              </a:rPr>
              <a:t>الى</a:t>
            </a:r>
            <a:r>
              <a:rPr lang="ar-SA" sz="2400" b="1" dirty="0" smtClean="0">
                <a:latin typeface="Arial" pitchFamily="34" charset="0"/>
              </a:rPr>
              <a:t> الخطر مسبباً ذلك بحادثة تنتهي بضرر أو تلف لأحدى أو كل هذه العناصر وهذه العناصر هي:</a:t>
            </a:r>
            <a:endParaRPr lang="en-US" sz="2400" b="1" dirty="0">
              <a:solidFill>
                <a:schemeClr val="tx1"/>
              </a:solidFill>
              <a:latin typeface="Arial" pitchFamily="34" charset="0"/>
            </a:endParaRPr>
          </a:p>
        </p:txBody>
      </p:sp>
      <p:sp>
        <p:nvSpPr>
          <p:cNvPr id="6148" name="Text Box 4"/>
          <p:cNvSpPr txBox="1">
            <a:spLocks noChangeArrowheads="1"/>
          </p:cNvSpPr>
          <p:nvPr/>
        </p:nvSpPr>
        <p:spPr bwMode="auto">
          <a:xfrm>
            <a:off x="2209800" y="3352800"/>
            <a:ext cx="5410200" cy="190205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marL="457200" indent="-457200" rtl="1">
              <a:lnSpc>
                <a:spcPct val="90000"/>
              </a:lnSpc>
              <a:spcBef>
                <a:spcPct val="20000"/>
              </a:spcBef>
              <a:buClr>
                <a:srgbClr val="DDDDDD"/>
              </a:buClr>
              <a:buSzPct val="75000"/>
              <a:buFont typeface="+mj-lt"/>
              <a:buAutoNum type="arabicPeriod"/>
            </a:pPr>
            <a:r>
              <a:rPr lang="ar-SA" sz="2800" b="1" dirty="0" smtClean="0">
                <a:latin typeface="Arial" pitchFamily="34" charset="0"/>
              </a:rPr>
              <a:t>المواد</a:t>
            </a:r>
          </a:p>
          <a:p>
            <a:pPr marL="457200" indent="-457200" rtl="1">
              <a:lnSpc>
                <a:spcPct val="90000"/>
              </a:lnSpc>
              <a:spcBef>
                <a:spcPct val="20000"/>
              </a:spcBef>
              <a:buClr>
                <a:srgbClr val="DDDDDD"/>
              </a:buClr>
              <a:buSzPct val="75000"/>
              <a:buFont typeface="+mj-lt"/>
              <a:buAutoNum type="arabicPeriod"/>
            </a:pPr>
            <a:r>
              <a:rPr lang="ar-SA" sz="2800" b="1" dirty="0" smtClean="0">
                <a:latin typeface="Arial" pitchFamily="34" charset="0"/>
              </a:rPr>
              <a:t>المُعدة</a:t>
            </a:r>
          </a:p>
          <a:p>
            <a:pPr marL="457200" indent="-457200" rtl="1">
              <a:lnSpc>
                <a:spcPct val="90000"/>
              </a:lnSpc>
              <a:spcBef>
                <a:spcPct val="20000"/>
              </a:spcBef>
              <a:buClr>
                <a:srgbClr val="DDDDDD"/>
              </a:buClr>
              <a:buSzPct val="75000"/>
              <a:buFont typeface="+mj-lt"/>
              <a:buAutoNum type="arabicPeriod"/>
            </a:pPr>
            <a:r>
              <a:rPr lang="ar-SA" sz="2800" b="1" dirty="0" smtClean="0">
                <a:latin typeface="Arial" pitchFamily="34" charset="0"/>
              </a:rPr>
              <a:t>الأفراد</a:t>
            </a:r>
          </a:p>
          <a:p>
            <a:pPr marL="457200" indent="-457200" rtl="1">
              <a:lnSpc>
                <a:spcPct val="90000"/>
              </a:lnSpc>
              <a:spcBef>
                <a:spcPct val="20000"/>
              </a:spcBef>
              <a:buClr>
                <a:srgbClr val="DDDDDD"/>
              </a:buClr>
              <a:buSzPct val="75000"/>
              <a:buFont typeface="+mj-lt"/>
              <a:buAutoNum type="arabicPeriod"/>
            </a:pPr>
            <a:r>
              <a:rPr lang="ar-SA" sz="2800" b="1" dirty="0" smtClean="0">
                <a:latin typeface="Arial" pitchFamily="34" charset="0"/>
              </a:rPr>
              <a:t>المكان</a:t>
            </a:r>
            <a:endParaRPr lang="en-US" sz="2800" b="1"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wipe(down)">
                                      <p:cBhvr>
                                        <p:cTn id="7" dur="500"/>
                                        <p:tgtEl>
                                          <p:spTgt spid="614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wipe(down)">
                                      <p:cBhvr>
                                        <p:cTn id="12" dur="500"/>
                                        <p:tgtEl>
                                          <p:spTgt spid="61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Effect transition="in" filter="wipe(down)">
                                      <p:cBhvr>
                                        <p:cTn id="17" dur="500"/>
                                        <p:tgtEl>
                                          <p:spTgt spid="61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48">
                                            <p:txEl>
                                              <p:pRg st="2" end="2"/>
                                            </p:txEl>
                                          </p:spTgt>
                                        </p:tgtEl>
                                        <p:attrNameLst>
                                          <p:attrName>style.visibility</p:attrName>
                                        </p:attrNameLst>
                                      </p:cBhvr>
                                      <p:to>
                                        <p:strVal val="visible"/>
                                      </p:to>
                                    </p:set>
                                    <p:animEffect transition="in" filter="wipe(down)">
                                      <p:cBhvr>
                                        <p:cTn id="22" dur="500"/>
                                        <p:tgtEl>
                                          <p:spTgt spid="61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148">
                                            <p:txEl>
                                              <p:pRg st="3" end="3"/>
                                            </p:txEl>
                                          </p:spTgt>
                                        </p:tgtEl>
                                        <p:attrNameLst>
                                          <p:attrName>style.visibility</p:attrName>
                                        </p:attrNameLst>
                                      </p:cBhvr>
                                      <p:to>
                                        <p:strVal val="visible"/>
                                      </p:to>
                                    </p:set>
                                    <p:animEffect transition="in" filter="wipe(down)">
                                      <p:cBhvr>
                                        <p:cTn id="27" dur="500"/>
                                        <p:tgtEl>
                                          <p:spTgt spid="61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ar-SA" dirty="0" smtClean="0">
                <a:solidFill>
                  <a:schemeClr val="tx1"/>
                </a:solidFill>
                <a:cs typeface="PT Bold Heading" pitchFamily="2" charset="-78"/>
              </a:rPr>
              <a:t>أنواع الأحذية المستخدمة لحماية القدمين</a:t>
            </a:r>
            <a:endParaRPr lang="ar-SA" dirty="0">
              <a:solidFill>
                <a:schemeClr val="tx1"/>
              </a:solidFill>
              <a:cs typeface="PT Bold Heading" pitchFamily="2" charset="-78"/>
            </a:endParaRPr>
          </a:p>
        </p:txBody>
      </p:sp>
      <p:pic>
        <p:nvPicPr>
          <p:cNvPr id="91138" name="Picture 2" descr="C:\Users\user\Pictures\real madrid\safety_Shoes.jpg"/>
          <p:cNvPicPr>
            <a:picLocks noChangeAspect="1" noChangeArrowheads="1"/>
          </p:cNvPicPr>
          <p:nvPr/>
        </p:nvPicPr>
        <p:blipFill>
          <a:blip r:embed="rId2"/>
          <a:srcRect/>
          <a:stretch>
            <a:fillRect/>
          </a:stretch>
        </p:blipFill>
        <p:spPr bwMode="auto">
          <a:xfrm>
            <a:off x="228600" y="1676400"/>
            <a:ext cx="3505200" cy="4946363"/>
          </a:xfrm>
          <a:prstGeom prst="rect">
            <a:avLst/>
          </a:prstGeom>
          <a:noFill/>
        </p:spPr>
      </p:pic>
      <p:pic>
        <p:nvPicPr>
          <p:cNvPr id="91139" name="Picture 3"/>
          <p:cNvPicPr>
            <a:picLocks noChangeAspect="1" noChangeArrowheads="1"/>
          </p:cNvPicPr>
          <p:nvPr/>
        </p:nvPicPr>
        <p:blipFill>
          <a:blip r:embed="rId3"/>
          <a:srcRect/>
          <a:stretch>
            <a:fillRect/>
          </a:stretch>
        </p:blipFill>
        <p:spPr bwMode="auto">
          <a:xfrm>
            <a:off x="4038600" y="1676400"/>
            <a:ext cx="4762500" cy="3476625"/>
          </a:xfrm>
          <a:prstGeom prst="rect">
            <a:avLst/>
          </a:prstGeom>
          <a:noFill/>
          <a:ln w="9525">
            <a:noFill/>
            <a:miter lim="800000"/>
            <a:headEnd/>
            <a:tailEnd/>
          </a:ln>
          <a:effectLst/>
        </p:spPr>
      </p:pic>
      <p:pic>
        <p:nvPicPr>
          <p:cNvPr id="91140" name="Picture 4"/>
          <p:cNvPicPr>
            <a:picLocks noChangeAspect="1" noChangeArrowheads="1"/>
          </p:cNvPicPr>
          <p:nvPr/>
        </p:nvPicPr>
        <p:blipFill>
          <a:blip r:embed="rId4"/>
          <a:srcRect/>
          <a:stretch>
            <a:fillRect/>
          </a:stretch>
        </p:blipFill>
        <p:spPr bwMode="auto">
          <a:xfrm>
            <a:off x="3962400" y="1752600"/>
            <a:ext cx="4876800" cy="3516958"/>
          </a:xfrm>
          <a:prstGeom prst="rect">
            <a:avLst/>
          </a:prstGeom>
          <a:noFill/>
          <a:ln w="9525">
            <a:noFill/>
            <a:miter lim="800000"/>
            <a:headEnd/>
            <a:tailEnd/>
          </a:ln>
          <a:effectLst/>
        </p:spPr>
      </p:pic>
      <p:pic>
        <p:nvPicPr>
          <p:cNvPr id="91141" name="Picture 5"/>
          <p:cNvPicPr>
            <a:picLocks noChangeAspect="1" noChangeArrowheads="1"/>
          </p:cNvPicPr>
          <p:nvPr/>
        </p:nvPicPr>
        <p:blipFill>
          <a:blip r:embed="rId5"/>
          <a:srcRect/>
          <a:stretch>
            <a:fillRect/>
          </a:stretch>
        </p:blipFill>
        <p:spPr bwMode="auto">
          <a:xfrm>
            <a:off x="3733800" y="1600200"/>
            <a:ext cx="5105400" cy="3657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ppt_x"/>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39"/>
                                        </p:tgtEl>
                                        <p:attrNameLst>
                                          <p:attrName>style.visibility</p:attrName>
                                        </p:attrNameLst>
                                      </p:cBhvr>
                                      <p:to>
                                        <p:strVal val="visible"/>
                                      </p:to>
                                    </p:set>
                                    <p:anim calcmode="lin" valueType="num">
                                      <p:cBhvr additive="base">
                                        <p:cTn id="13" dur="500" fill="hold"/>
                                        <p:tgtEl>
                                          <p:spTgt spid="91139"/>
                                        </p:tgtEl>
                                        <p:attrNameLst>
                                          <p:attrName>ppt_x</p:attrName>
                                        </p:attrNameLst>
                                      </p:cBhvr>
                                      <p:tavLst>
                                        <p:tav tm="0">
                                          <p:val>
                                            <p:strVal val="#ppt_x"/>
                                          </p:val>
                                        </p:tav>
                                        <p:tav tm="100000">
                                          <p:val>
                                            <p:strVal val="#ppt_x"/>
                                          </p:val>
                                        </p:tav>
                                      </p:tavLst>
                                    </p:anim>
                                    <p:anim calcmode="lin" valueType="num">
                                      <p:cBhvr additive="base">
                                        <p:cTn id="14"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40"/>
                                        </p:tgtEl>
                                        <p:attrNameLst>
                                          <p:attrName>style.visibility</p:attrName>
                                        </p:attrNameLst>
                                      </p:cBhvr>
                                      <p:to>
                                        <p:strVal val="visible"/>
                                      </p:to>
                                    </p:set>
                                    <p:anim calcmode="lin" valueType="num">
                                      <p:cBhvr additive="base">
                                        <p:cTn id="19" dur="500" fill="hold"/>
                                        <p:tgtEl>
                                          <p:spTgt spid="91140"/>
                                        </p:tgtEl>
                                        <p:attrNameLst>
                                          <p:attrName>ppt_x</p:attrName>
                                        </p:attrNameLst>
                                      </p:cBhvr>
                                      <p:tavLst>
                                        <p:tav tm="0">
                                          <p:val>
                                            <p:strVal val="#ppt_x"/>
                                          </p:val>
                                        </p:tav>
                                        <p:tav tm="100000">
                                          <p:val>
                                            <p:strVal val="#ppt_x"/>
                                          </p:val>
                                        </p:tav>
                                      </p:tavLst>
                                    </p:anim>
                                    <p:anim calcmode="lin" valueType="num">
                                      <p:cBhvr additive="base">
                                        <p:cTn id="20" dur="500" fill="hold"/>
                                        <p:tgtEl>
                                          <p:spTgt spid="911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1141"/>
                                        </p:tgtEl>
                                        <p:attrNameLst>
                                          <p:attrName>style.visibility</p:attrName>
                                        </p:attrNameLst>
                                      </p:cBhvr>
                                      <p:to>
                                        <p:strVal val="visible"/>
                                      </p:to>
                                    </p:set>
                                    <p:anim calcmode="lin" valueType="num">
                                      <p:cBhvr additive="base">
                                        <p:cTn id="25" dur="500" fill="hold"/>
                                        <p:tgtEl>
                                          <p:spTgt spid="91141"/>
                                        </p:tgtEl>
                                        <p:attrNameLst>
                                          <p:attrName>ppt_x</p:attrName>
                                        </p:attrNameLst>
                                      </p:cBhvr>
                                      <p:tavLst>
                                        <p:tav tm="0">
                                          <p:val>
                                            <p:strVal val="#ppt_x"/>
                                          </p:val>
                                        </p:tav>
                                        <p:tav tm="100000">
                                          <p:val>
                                            <p:strVal val="#ppt_x"/>
                                          </p:val>
                                        </p:tav>
                                      </p:tavLst>
                                    </p:anim>
                                    <p:anim calcmode="lin" valueType="num">
                                      <p:cBhvr additive="base">
                                        <p:cTn id="26" dur="500" fill="hold"/>
                                        <p:tgtEl>
                                          <p:spTgt spid="91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p:spPr>
        <p:style>
          <a:lnRef idx="1">
            <a:schemeClr val="accent2"/>
          </a:lnRef>
          <a:fillRef idx="2">
            <a:schemeClr val="accent2"/>
          </a:fillRef>
          <a:effectRef idx="1">
            <a:schemeClr val="accent2"/>
          </a:effectRef>
          <a:fontRef idx="minor">
            <a:schemeClr val="dk1"/>
          </a:fontRef>
        </p:style>
        <p:txBody>
          <a:bodyPr/>
          <a:lstStyle/>
          <a:p>
            <a:pPr algn="ctr"/>
            <a:r>
              <a:rPr lang="ar-SA" dirty="0" smtClean="0">
                <a:solidFill>
                  <a:schemeClr val="tx1"/>
                </a:solidFill>
                <a:cs typeface="PT Bold Heading" pitchFamily="2" charset="-78"/>
              </a:rPr>
              <a:t>6) معدات حماية اليدين</a:t>
            </a:r>
            <a:endParaRPr lang="ar-SA" dirty="0">
              <a:solidFill>
                <a:schemeClr val="tx1"/>
              </a:solidFill>
              <a:cs typeface="PT Bold Heading" pitchFamily="2" charset="-78"/>
            </a:endParaRPr>
          </a:p>
        </p:txBody>
      </p:sp>
      <p:sp>
        <p:nvSpPr>
          <p:cNvPr id="4" name="Text Placeholder 3"/>
          <p:cNvSpPr>
            <a:spLocks noGrp="1"/>
          </p:cNvSpPr>
          <p:nvPr>
            <p:ph type="body" sz="half" idx="2"/>
          </p:nvPr>
        </p:nvSpPr>
        <p:spPr>
          <a:xfrm>
            <a:off x="4800600" y="1600200"/>
            <a:ext cx="4343400" cy="3429000"/>
          </a:xfrm>
          <a:solidFill>
            <a:srgbClr val="FFC000"/>
          </a:solidFill>
        </p:spPr>
        <p:style>
          <a:lnRef idx="2">
            <a:schemeClr val="accent2"/>
          </a:lnRef>
          <a:fillRef idx="1">
            <a:schemeClr val="lt1"/>
          </a:fillRef>
          <a:effectRef idx="0">
            <a:schemeClr val="accent2"/>
          </a:effectRef>
          <a:fontRef idx="minor">
            <a:schemeClr val="dk1"/>
          </a:fontRef>
        </p:style>
        <p:txBody>
          <a:bodyPr/>
          <a:lstStyle/>
          <a:p>
            <a:pPr algn="just">
              <a:buNone/>
            </a:pPr>
            <a:r>
              <a:rPr lang="ar-SA" b="1" dirty="0" smtClean="0">
                <a:effectLst>
                  <a:outerShdw blurRad="38100" dist="38100" dir="2700000" algn="tl">
                    <a:srgbClr val="000000">
                      <a:alpha val="43137"/>
                    </a:srgbClr>
                  </a:outerShdw>
                </a:effectLst>
              </a:rPr>
              <a:t>القفازات هي الوسيلة الأكثر شيوعاً لحماية اليدين من التعرض للملوثات والمواد الضارة وغيرها من المخاطر.</a:t>
            </a:r>
          </a:p>
          <a:p>
            <a:pPr algn="just">
              <a:buNone/>
            </a:pPr>
            <a:r>
              <a:rPr lang="ar-SA" b="1" dirty="0" smtClean="0">
                <a:effectLst>
                  <a:outerShdw blurRad="38100" dist="38100" dir="2700000" algn="tl">
                    <a:srgbClr val="000000">
                      <a:alpha val="43137"/>
                    </a:srgbClr>
                  </a:outerShdw>
                </a:effectLst>
              </a:rPr>
              <a:t>هنالك أنواعاً مختلفة من القفازات كما موضح في الشكل.</a:t>
            </a:r>
            <a:endParaRPr lang="ar-SA" b="1" dirty="0">
              <a:effectLst>
                <a:outerShdw blurRad="38100" dist="38100" dir="2700000" algn="tl">
                  <a:srgbClr val="000000">
                    <a:alpha val="43137"/>
                  </a:srgbClr>
                </a:outerShdw>
              </a:effectLst>
            </a:endParaRPr>
          </a:p>
        </p:txBody>
      </p:sp>
      <p:pic>
        <p:nvPicPr>
          <p:cNvPr id="92163" name="Picture 3"/>
          <p:cNvPicPr>
            <a:picLocks noChangeAspect="1" noChangeArrowheads="1"/>
          </p:cNvPicPr>
          <p:nvPr/>
        </p:nvPicPr>
        <p:blipFill>
          <a:blip r:embed="rId2" cstate="print"/>
          <a:srcRect/>
          <a:stretch>
            <a:fillRect/>
          </a:stretch>
        </p:blipFill>
        <p:spPr bwMode="auto">
          <a:xfrm>
            <a:off x="228600" y="1371600"/>
            <a:ext cx="4114775" cy="3858543"/>
          </a:xfrm>
          <a:prstGeom prst="rect">
            <a:avLst/>
          </a:prstGeom>
          <a:noFill/>
          <a:ln w="9525">
            <a:noFill/>
            <a:miter lim="800000"/>
            <a:headEnd/>
            <a:tailEnd/>
          </a:ln>
          <a:effectLst/>
        </p:spPr>
      </p:pic>
      <p:pic>
        <p:nvPicPr>
          <p:cNvPr id="92164" name="Picture 4" descr="I:\ملفات خاصة بالكتب المؤلفة2010\ملفات كتاب الورشة\صور لكتاب الورشة\gloves1.jpg"/>
          <p:cNvPicPr>
            <a:picLocks noChangeAspect="1" noChangeArrowheads="1"/>
          </p:cNvPicPr>
          <p:nvPr/>
        </p:nvPicPr>
        <p:blipFill>
          <a:blip r:embed="rId3"/>
          <a:srcRect/>
          <a:stretch>
            <a:fillRect/>
          </a:stretch>
        </p:blipFill>
        <p:spPr bwMode="auto">
          <a:xfrm>
            <a:off x="228600" y="1676400"/>
            <a:ext cx="4286250" cy="3200400"/>
          </a:xfrm>
          <a:prstGeom prst="rect">
            <a:avLst/>
          </a:prstGeom>
          <a:noFill/>
        </p:spPr>
      </p:pic>
      <p:pic>
        <p:nvPicPr>
          <p:cNvPr id="92165" name="Picture 5" descr="I:\ملفات خاصة بالكتب المؤلفة2010\ملفات كتاب الورشة\صور لكتاب الورشة\gloves.jpg"/>
          <p:cNvPicPr>
            <a:picLocks noChangeAspect="1" noChangeArrowheads="1"/>
          </p:cNvPicPr>
          <p:nvPr/>
        </p:nvPicPr>
        <p:blipFill>
          <a:blip r:embed="rId4"/>
          <a:srcRect/>
          <a:stretch>
            <a:fillRect/>
          </a:stretch>
        </p:blipFill>
        <p:spPr bwMode="auto">
          <a:xfrm>
            <a:off x="228600" y="1524000"/>
            <a:ext cx="4495800" cy="3543300"/>
          </a:xfrm>
          <a:prstGeom prst="rect">
            <a:avLst/>
          </a:prstGeom>
          <a:noFill/>
        </p:spPr>
      </p:pic>
      <p:pic>
        <p:nvPicPr>
          <p:cNvPr id="92166" name="Picture 6" descr="I:\ملفات خاصة بالكتب المؤلفة2010\ملفات كتاب الورشة\صور لكتاب الورشة\GLOVES2.jpg"/>
          <p:cNvPicPr>
            <a:picLocks noChangeAspect="1" noChangeArrowheads="1"/>
          </p:cNvPicPr>
          <p:nvPr/>
        </p:nvPicPr>
        <p:blipFill>
          <a:blip r:embed="rId5"/>
          <a:srcRect/>
          <a:stretch>
            <a:fillRect/>
          </a:stretch>
        </p:blipFill>
        <p:spPr bwMode="auto">
          <a:xfrm>
            <a:off x="228600" y="1524000"/>
            <a:ext cx="4419600" cy="3505200"/>
          </a:xfrm>
          <a:prstGeom prst="rect">
            <a:avLst/>
          </a:prstGeom>
          <a:noFill/>
        </p:spPr>
      </p:pic>
      <p:pic>
        <p:nvPicPr>
          <p:cNvPr id="92167" name="Picture 7" descr="C:\Users\user\Pictures\real madrid\glo-glov-safety-gloves4.jpg"/>
          <p:cNvPicPr>
            <a:picLocks noChangeAspect="1" noChangeArrowheads="1"/>
          </p:cNvPicPr>
          <p:nvPr/>
        </p:nvPicPr>
        <p:blipFill>
          <a:blip r:embed="rId6"/>
          <a:srcRect/>
          <a:stretch>
            <a:fillRect/>
          </a:stretch>
        </p:blipFill>
        <p:spPr bwMode="auto">
          <a:xfrm>
            <a:off x="228600" y="1524000"/>
            <a:ext cx="4419599" cy="3533775"/>
          </a:xfrm>
          <a:prstGeom prst="rect">
            <a:avLst/>
          </a:prstGeom>
          <a:noFill/>
        </p:spPr>
      </p:pic>
      <p:pic>
        <p:nvPicPr>
          <p:cNvPr id="92168" name="Picture 8" descr="C:\Users\user\Pictures\real madrid\glo-glov-safety-gloves3.jpg"/>
          <p:cNvPicPr>
            <a:picLocks noChangeAspect="1" noChangeArrowheads="1"/>
          </p:cNvPicPr>
          <p:nvPr/>
        </p:nvPicPr>
        <p:blipFill>
          <a:blip r:embed="rId7"/>
          <a:srcRect/>
          <a:stretch>
            <a:fillRect/>
          </a:stretch>
        </p:blipFill>
        <p:spPr bwMode="auto">
          <a:xfrm>
            <a:off x="228600" y="1524000"/>
            <a:ext cx="4419600" cy="3581400"/>
          </a:xfrm>
          <a:prstGeom prst="rect">
            <a:avLst/>
          </a:prstGeom>
          <a:noFill/>
        </p:spPr>
      </p:pic>
      <p:pic>
        <p:nvPicPr>
          <p:cNvPr id="92169" name="Picture 9" descr="C:\Users\user\Pictures\real madrid\glo-glov-safety-gloves7.jpg"/>
          <p:cNvPicPr>
            <a:picLocks noChangeAspect="1" noChangeArrowheads="1"/>
          </p:cNvPicPr>
          <p:nvPr/>
        </p:nvPicPr>
        <p:blipFill>
          <a:blip r:embed="rId8"/>
          <a:srcRect/>
          <a:stretch>
            <a:fillRect/>
          </a:stretch>
        </p:blipFill>
        <p:spPr bwMode="auto">
          <a:xfrm>
            <a:off x="152400" y="1524000"/>
            <a:ext cx="4492402" cy="3580239"/>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ppt_x"/>
                                          </p:val>
                                        </p:tav>
                                        <p:tav tm="100000">
                                          <p:val>
                                            <p:strVal val="#ppt_x"/>
                                          </p:val>
                                        </p:tav>
                                      </p:tavLst>
                                    </p:anim>
                                    <p:anim calcmode="lin" valueType="num">
                                      <p:cBhvr additive="base">
                                        <p:cTn id="26" dur="500" fill="hold"/>
                                        <p:tgtEl>
                                          <p:spTgt spid="921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164"/>
                                        </p:tgtEl>
                                        <p:attrNameLst>
                                          <p:attrName>style.visibility</p:attrName>
                                        </p:attrNameLst>
                                      </p:cBhvr>
                                      <p:to>
                                        <p:strVal val="visible"/>
                                      </p:to>
                                    </p:set>
                                    <p:anim calcmode="lin" valueType="num">
                                      <p:cBhvr additive="base">
                                        <p:cTn id="31" dur="500" fill="hold"/>
                                        <p:tgtEl>
                                          <p:spTgt spid="92164"/>
                                        </p:tgtEl>
                                        <p:attrNameLst>
                                          <p:attrName>ppt_x</p:attrName>
                                        </p:attrNameLst>
                                      </p:cBhvr>
                                      <p:tavLst>
                                        <p:tav tm="0">
                                          <p:val>
                                            <p:strVal val="#ppt_x"/>
                                          </p:val>
                                        </p:tav>
                                        <p:tav tm="100000">
                                          <p:val>
                                            <p:strVal val="#ppt_x"/>
                                          </p:val>
                                        </p:tav>
                                      </p:tavLst>
                                    </p:anim>
                                    <p:anim calcmode="lin" valueType="num">
                                      <p:cBhvr additive="base">
                                        <p:cTn id="32" dur="500" fill="hold"/>
                                        <p:tgtEl>
                                          <p:spTgt spid="9216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165"/>
                                        </p:tgtEl>
                                        <p:attrNameLst>
                                          <p:attrName>style.visibility</p:attrName>
                                        </p:attrNameLst>
                                      </p:cBhvr>
                                      <p:to>
                                        <p:strVal val="visible"/>
                                      </p:to>
                                    </p:set>
                                    <p:anim calcmode="lin" valueType="num">
                                      <p:cBhvr additive="base">
                                        <p:cTn id="37" dur="500" fill="hold"/>
                                        <p:tgtEl>
                                          <p:spTgt spid="92165"/>
                                        </p:tgtEl>
                                        <p:attrNameLst>
                                          <p:attrName>ppt_x</p:attrName>
                                        </p:attrNameLst>
                                      </p:cBhvr>
                                      <p:tavLst>
                                        <p:tav tm="0">
                                          <p:val>
                                            <p:strVal val="#ppt_x"/>
                                          </p:val>
                                        </p:tav>
                                        <p:tav tm="100000">
                                          <p:val>
                                            <p:strVal val="#ppt_x"/>
                                          </p:val>
                                        </p:tav>
                                      </p:tavLst>
                                    </p:anim>
                                    <p:anim calcmode="lin" valueType="num">
                                      <p:cBhvr additive="base">
                                        <p:cTn id="38" dur="500" fill="hold"/>
                                        <p:tgtEl>
                                          <p:spTgt spid="9216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2166"/>
                                        </p:tgtEl>
                                        <p:attrNameLst>
                                          <p:attrName>style.visibility</p:attrName>
                                        </p:attrNameLst>
                                      </p:cBhvr>
                                      <p:to>
                                        <p:strVal val="visible"/>
                                      </p:to>
                                    </p:set>
                                    <p:anim calcmode="lin" valueType="num">
                                      <p:cBhvr additive="base">
                                        <p:cTn id="43" dur="500" fill="hold"/>
                                        <p:tgtEl>
                                          <p:spTgt spid="92166"/>
                                        </p:tgtEl>
                                        <p:attrNameLst>
                                          <p:attrName>ppt_x</p:attrName>
                                        </p:attrNameLst>
                                      </p:cBhvr>
                                      <p:tavLst>
                                        <p:tav tm="0">
                                          <p:val>
                                            <p:strVal val="#ppt_x"/>
                                          </p:val>
                                        </p:tav>
                                        <p:tav tm="100000">
                                          <p:val>
                                            <p:strVal val="#ppt_x"/>
                                          </p:val>
                                        </p:tav>
                                      </p:tavLst>
                                    </p:anim>
                                    <p:anim calcmode="lin" valueType="num">
                                      <p:cBhvr additive="base">
                                        <p:cTn id="44" dur="500" fill="hold"/>
                                        <p:tgtEl>
                                          <p:spTgt spid="9216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2167"/>
                                        </p:tgtEl>
                                        <p:attrNameLst>
                                          <p:attrName>style.visibility</p:attrName>
                                        </p:attrNameLst>
                                      </p:cBhvr>
                                      <p:to>
                                        <p:strVal val="visible"/>
                                      </p:to>
                                    </p:set>
                                    <p:anim calcmode="lin" valueType="num">
                                      <p:cBhvr additive="base">
                                        <p:cTn id="49" dur="500" fill="hold"/>
                                        <p:tgtEl>
                                          <p:spTgt spid="92167"/>
                                        </p:tgtEl>
                                        <p:attrNameLst>
                                          <p:attrName>ppt_x</p:attrName>
                                        </p:attrNameLst>
                                      </p:cBhvr>
                                      <p:tavLst>
                                        <p:tav tm="0">
                                          <p:val>
                                            <p:strVal val="#ppt_x"/>
                                          </p:val>
                                        </p:tav>
                                        <p:tav tm="100000">
                                          <p:val>
                                            <p:strVal val="#ppt_x"/>
                                          </p:val>
                                        </p:tav>
                                      </p:tavLst>
                                    </p:anim>
                                    <p:anim calcmode="lin" valueType="num">
                                      <p:cBhvr additive="base">
                                        <p:cTn id="50" dur="500" fill="hold"/>
                                        <p:tgtEl>
                                          <p:spTgt spid="9216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2168"/>
                                        </p:tgtEl>
                                        <p:attrNameLst>
                                          <p:attrName>style.visibility</p:attrName>
                                        </p:attrNameLst>
                                      </p:cBhvr>
                                      <p:to>
                                        <p:strVal val="visible"/>
                                      </p:to>
                                    </p:set>
                                    <p:anim calcmode="lin" valueType="num">
                                      <p:cBhvr additive="base">
                                        <p:cTn id="55" dur="500" fill="hold"/>
                                        <p:tgtEl>
                                          <p:spTgt spid="92168"/>
                                        </p:tgtEl>
                                        <p:attrNameLst>
                                          <p:attrName>ppt_x</p:attrName>
                                        </p:attrNameLst>
                                      </p:cBhvr>
                                      <p:tavLst>
                                        <p:tav tm="0">
                                          <p:val>
                                            <p:strVal val="#ppt_x"/>
                                          </p:val>
                                        </p:tav>
                                        <p:tav tm="100000">
                                          <p:val>
                                            <p:strVal val="#ppt_x"/>
                                          </p:val>
                                        </p:tav>
                                      </p:tavLst>
                                    </p:anim>
                                    <p:anim calcmode="lin" valueType="num">
                                      <p:cBhvr additive="base">
                                        <p:cTn id="56" dur="500" fill="hold"/>
                                        <p:tgtEl>
                                          <p:spTgt spid="9216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2169"/>
                                        </p:tgtEl>
                                        <p:attrNameLst>
                                          <p:attrName>style.visibility</p:attrName>
                                        </p:attrNameLst>
                                      </p:cBhvr>
                                      <p:to>
                                        <p:strVal val="visible"/>
                                      </p:to>
                                    </p:set>
                                    <p:anim calcmode="lin" valueType="num">
                                      <p:cBhvr additive="base">
                                        <p:cTn id="61" dur="500" fill="hold"/>
                                        <p:tgtEl>
                                          <p:spTgt spid="92169"/>
                                        </p:tgtEl>
                                        <p:attrNameLst>
                                          <p:attrName>ppt_x</p:attrName>
                                        </p:attrNameLst>
                                      </p:cBhvr>
                                      <p:tavLst>
                                        <p:tav tm="0">
                                          <p:val>
                                            <p:strVal val="#ppt_x"/>
                                          </p:val>
                                        </p:tav>
                                        <p:tav tm="100000">
                                          <p:val>
                                            <p:strVal val="#ppt_x"/>
                                          </p:val>
                                        </p:tav>
                                      </p:tavLst>
                                    </p:anim>
                                    <p:anim calcmode="lin" valueType="num">
                                      <p:cBhvr additive="base">
                                        <p:cTn id="62" dur="500" fill="hold"/>
                                        <p:tgtEl>
                                          <p:spTgt spid="92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Pictures\Clip_39.bmp"/>
          <p:cNvPicPr>
            <a:picLocks noChangeAspect="1" noChangeArrowheads="1"/>
          </p:cNvPicPr>
          <p:nvPr/>
        </p:nvPicPr>
        <p:blipFill>
          <a:blip r:embed="rId2">
            <a:lum bright="-23000" contrast="48000"/>
          </a:blip>
          <a:srcRect/>
          <a:stretch>
            <a:fillRect/>
          </a:stretch>
        </p:blipFill>
        <p:spPr bwMode="auto">
          <a:xfrm>
            <a:off x="152400" y="609600"/>
            <a:ext cx="8991600" cy="450588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FFFF00"/>
          </a:solidFill>
        </p:spPr>
        <p:style>
          <a:lnRef idx="2">
            <a:schemeClr val="dk1"/>
          </a:lnRef>
          <a:fillRef idx="1">
            <a:schemeClr val="lt1"/>
          </a:fillRef>
          <a:effectRef idx="0">
            <a:schemeClr val="dk1"/>
          </a:effectRef>
          <a:fontRef idx="minor">
            <a:schemeClr val="dk1"/>
          </a:fontRef>
        </p:style>
        <p:txBody>
          <a:bodyPr/>
          <a:lstStyle/>
          <a:p>
            <a:pPr algn="ctr"/>
            <a:r>
              <a:rPr lang="ar-SA" dirty="0" smtClean="0">
                <a:ln>
                  <a:solidFill>
                    <a:schemeClr val="tx1"/>
                  </a:solidFill>
                </a:ln>
                <a:solidFill>
                  <a:srgbClr val="00B050"/>
                </a:solidFill>
                <a:cs typeface="PT Bold Heading" pitchFamily="2" charset="-78"/>
              </a:rPr>
              <a:t>7) </a:t>
            </a:r>
            <a:r>
              <a:rPr lang="ar-SA" dirty="0" err="1" smtClean="0">
                <a:ln>
                  <a:solidFill>
                    <a:schemeClr val="tx1"/>
                  </a:solidFill>
                </a:ln>
                <a:solidFill>
                  <a:srgbClr val="00B050"/>
                </a:solidFill>
                <a:cs typeface="PT Bold Heading" pitchFamily="2" charset="-78"/>
              </a:rPr>
              <a:t>الاسعافات</a:t>
            </a:r>
            <a:r>
              <a:rPr lang="ar-SA" dirty="0" smtClean="0">
                <a:ln>
                  <a:solidFill>
                    <a:schemeClr val="tx1"/>
                  </a:solidFill>
                </a:ln>
                <a:solidFill>
                  <a:srgbClr val="00B050"/>
                </a:solidFill>
                <a:cs typeface="PT Bold Heading" pitchFamily="2" charset="-78"/>
              </a:rPr>
              <a:t> الأولية</a:t>
            </a:r>
            <a:endParaRPr lang="ar-SA" dirty="0">
              <a:ln>
                <a:solidFill>
                  <a:schemeClr val="tx1"/>
                </a:solidFill>
              </a:ln>
              <a:solidFill>
                <a:srgbClr val="00B050"/>
              </a:solidFill>
              <a:cs typeface="PT Bold Heading" pitchFamily="2" charset="-78"/>
            </a:endParaRPr>
          </a:p>
        </p:txBody>
      </p:sp>
      <p:sp>
        <p:nvSpPr>
          <p:cNvPr id="4" name="Text Placeholder 3"/>
          <p:cNvSpPr>
            <a:spLocks noGrp="1"/>
          </p:cNvSpPr>
          <p:nvPr>
            <p:ph type="body" sz="half" idx="2"/>
          </p:nvPr>
        </p:nvSpPr>
        <p:spPr>
          <a:xfrm>
            <a:off x="4038600" y="1600200"/>
            <a:ext cx="4724400" cy="3429000"/>
          </a:xfrm>
        </p:spPr>
        <p:style>
          <a:lnRef idx="1">
            <a:schemeClr val="accent2"/>
          </a:lnRef>
          <a:fillRef idx="2">
            <a:schemeClr val="accent2"/>
          </a:fillRef>
          <a:effectRef idx="1">
            <a:schemeClr val="accent2"/>
          </a:effectRef>
          <a:fontRef idx="minor">
            <a:schemeClr val="dk1"/>
          </a:fontRef>
        </p:style>
        <p:txBody>
          <a:bodyPr/>
          <a:lstStyle/>
          <a:p>
            <a:pPr algn="just">
              <a:buNone/>
            </a:pPr>
            <a:r>
              <a:rPr lang="ar-SA" b="1" dirty="0" smtClean="0"/>
              <a:t>الهدف منها هو تقديم الإسعاف السريع للمصاب لتخفيف الألم ومنع تفاقم الإصابات البسيطة.</a:t>
            </a:r>
          </a:p>
          <a:p>
            <a:pPr algn="just">
              <a:buNone/>
            </a:pPr>
            <a:r>
              <a:rPr lang="ar-SA" b="1" dirty="0" smtClean="0"/>
              <a:t>يجب أن يتحقق ذلك بأقل تدخل ممكن مع الإصابة.</a:t>
            </a:r>
          </a:p>
          <a:p>
            <a:pPr algn="just">
              <a:buNone/>
            </a:pPr>
            <a:r>
              <a:rPr lang="ar-SA" b="1" dirty="0" smtClean="0"/>
              <a:t>مراعاة الإسعاف الفوري في حالات النزيف الحاد أو توقف التنفس. </a:t>
            </a:r>
            <a:endParaRPr lang="ar-SA" b="1" dirty="0"/>
          </a:p>
        </p:txBody>
      </p:sp>
      <p:pic>
        <p:nvPicPr>
          <p:cNvPr id="93186" name="Picture 2" descr="C:\Users\user\Pictures\real madrid\58581.imgcache.jpg"/>
          <p:cNvPicPr>
            <a:picLocks noChangeAspect="1" noChangeArrowheads="1"/>
          </p:cNvPicPr>
          <p:nvPr/>
        </p:nvPicPr>
        <p:blipFill>
          <a:blip r:embed="rId2"/>
          <a:srcRect/>
          <a:stretch>
            <a:fillRect/>
          </a:stretch>
        </p:blipFill>
        <p:spPr bwMode="auto">
          <a:xfrm>
            <a:off x="381000" y="1524000"/>
            <a:ext cx="3475037" cy="3475037"/>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00B0F0"/>
          </a:solidFill>
        </p:spPr>
        <p:txBody>
          <a:bodyPr/>
          <a:lstStyle/>
          <a:p>
            <a:pPr algn="ctr"/>
            <a:r>
              <a:rPr lang="ar-SA" dirty="0" smtClean="0">
                <a:ln>
                  <a:solidFill>
                    <a:schemeClr val="tx1"/>
                  </a:solidFill>
                </a:ln>
                <a:solidFill>
                  <a:srgbClr val="FF0000"/>
                </a:solidFill>
                <a:cs typeface="PT Bold Heading" pitchFamily="2" charset="-78"/>
              </a:rPr>
              <a:t>الأسباب الرئيسية للحوادث</a:t>
            </a:r>
            <a:endParaRPr lang="ar-SA" dirty="0">
              <a:ln>
                <a:solidFill>
                  <a:schemeClr val="tx1"/>
                </a:solidFill>
              </a:ln>
              <a:solidFill>
                <a:srgbClr val="FF0000"/>
              </a:solidFill>
              <a:cs typeface="PT Bold Heading" pitchFamily="2" charset="-78"/>
            </a:endParaRPr>
          </a:p>
        </p:txBody>
      </p:sp>
      <p:sp>
        <p:nvSpPr>
          <p:cNvPr id="4" name="Text Placeholder 3"/>
          <p:cNvSpPr>
            <a:spLocks noGrp="1"/>
          </p:cNvSpPr>
          <p:nvPr>
            <p:ph type="body" sz="half" idx="2"/>
          </p:nvPr>
        </p:nvSpPr>
        <p:spPr>
          <a:solidFill>
            <a:srgbClr val="92D050"/>
          </a:solidFill>
        </p:spPr>
        <p:txBody>
          <a:bodyPr>
            <a:normAutofit fontScale="92500" lnSpcReduction="20000"/>
          </a:bodyPr>
          <a:lstStyle/>
          <a:p>
            <a:r>
              <a:rPr lang="ar-SA" b="1" dirty="0" smtClean="0"/>
              <a:t>الحوادث المرورية</a:t>
            </a:r>
          </a:p>
          <a:p>
            <a:r>
              <a:rPr lang="ar-SA" b="1" dirty="0" smtClean="0"/>
              <a:t>الغرق</a:t>
            </a:r>
          </a:p>
          <a:p>
            <a:r>
              <a:rPr lang="ar-SA" b="1" dirty="0" smtClean="0"/>
              <a:t>الحرائق</a:t>
            </a:r>
          </a:p>
          <a:p>
            <a:r>
              <a:rPr lang="ar-SA" b="1" dirty="0" smtClean="0"/>
              <a:t>الصدمات الكهربائية</a:t>
            </a:r>
          </a:p>
          <a:p>
            <a:r>
              <a:rPr lang="ar-SA" b="1" dirty="0" err="1" smtClean="0"/>
              <a:t>الانفجارات</a:t>
            </a:r>
            <a:endParaRPr lang="ar-SA" b="1" dirty="0" smtClean="0"/>
          </a:p>
          <a:p>
            <a:r>
              <a:rPr lang="ar-SA" b="1" dirty="0" smtClean="0"/>
              <a:t>تولد الغازات الخانقة أو السامة</a:t>
            </a:r>
          </a:p>
          <a:p>
            <a:r>
              <a:rPr lang="ar-SA" b="1" dirty="0" smtClean="0"/>
              <a:t>السقوط</a:t>
            </a:r>
          </a:p>
          <a:p>
            <a:r>
              <a:rPr lang="ar-SA" b="1" dirty="0" smtClean="0"/>
              <a:t>إصابات الماكينات</a:t>
            </a:r>
          </a:p>
          <a:p>
            <a:r>
              <a:rPr lang="ar-SA" b="1" dirty="0" smtClean="0"/>
              <a:t>سقوط الأشياء على الأفراد</a:t>
            </a:r>
            <a:endParaRPr lang="ar-SA" b="1" dirty="0"/>
          </a:p>
        </p:txBody>
      </p:sp>
      <p:pic>
        <p:nvPicPr>
          <p:cNvPr id="94210" name="Picture 2"/>
          <p:cNvPicPr>
            <a:picLocks noChangeAspect="1" noChangeArrowheads="1"/>
          </p:cNvPicPr>
          <p:nvPr/>
        </p:nvPicPr>
        <p:blipFill>
          <a:blip r:embed="rId2"/>
          <a:srcRect/>
          <a:stretch>
            <a:fillRect/>
          </a:stretch>
        </p:blipFill>
        <p:spPr bwMode="auto">
          <a:xfrm>
            <a:off x="0" y="1600200"/>
            <a:ext cx="4572000" cy="2914650"/>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 calcmode="lin" valueType="num">
                                      <p:cBhvr additive="base">
                                        <p:cTn id="6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4210"/>
                                        </p:tgtEl>
                                        <p:attrNameLst>
                                          <p:attrName>style.visibility</p:attrName>
                                        </p:attrNameLst>
                                      </p:cBhvr>
                                      <p:to>
                                        <p:strVal val="visible"/>
                                      </p:to>
                                    </p:set>
                                    <p:anim calcmode="lin" valueType="num">
                                      <p:cBhvr additive="base">
                                        <p:cTn id="73" dur="500" fill="hold"/>
                                        <p:tgtEl>
                                          <p:spTgt spid="94210"/>
                                        </p:tgtEl>
                                        <p:attrNameLst>
                                          <p:attrName>ppt_x</p:attrName>
                                        </p:attrNameLst>
                                      </p:cBhvr>
                                      <p:tavLst>
                                        <p:tav tm="0">
                                          <p:val>
                                            <p:strVal val="#ppt_x"/>
                                          </p:val>
                                        </p:tav>
                                        <p:tav tm="100000">
                                          <p:val>
                                            <p:strVal val="#ppt_x"/>
                                          </p:val>
                                        </p:tav>
                                      </p:tavLst>
                                    </p:anim>
                                    <p:anim calcmode="lin" valueType="num">
                                      <p:cBhvr additive="base">
                                        <p:cTn id="74" dur="5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p:spPr>
        <p:style>
          <a:lnRef idx="3">
            <a:schemeClr val="lt1"/>
          </a:lnRef>
          <a:fillRef idx="1">
            <a:schemeClr val="dk1"/>
          </a:fillRef>
          <a:effectRef idx="1">
            <a:schemeClr val="dk1"/>
          </a:effectRef>
          <a:fontRef idx="minor">
            <a:schemeClr val="lt1"/>
          </a:fontRef>
        </p:style>
        <p:txBody>
          <a:bodyPr/>
          <a:lstStyle/>
          <a:p>
            <a:pPr algn="ctr"/>
            <a:r>
              <a:rPr lang="ar-SA" dirty="0" smtClean="0">
                <a:solidFill>
                  <a:srgbClr val="FFC000"/>
                </a:solidFill>
                <a:cs typeface="PT Bold Heading" pitchFamily="2" charset="-78"/>
              </a:rPr>
              <a:t>أصناف الإصابات</a:t>
            </a:r>
            <a:endParaRPr lang="ar-SA" dirty="0">
              <a:solidFill>
                <a:srgbClr val="FFC000"/>
              </a:solidFill>
              <a:cs typeface="PT Bold Heading" pitchFamily="2" charset="-78"/>
            </a:endParaRPr>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514350" indent="-514350">
              <a:buFont typeface="+mj-lt"/>
              <a:buAutoNum type="arabicPeriod"/>
            </a:pPr>
            <a:r>
              <a:rPr lang="ar-SA" b="1" dirty="0" smtClean="0"/>
              <a:t>إصابات العين</a:t>
            </a:r>
          </a:p>
          <a:p>
            <a:pPr marL="514350" indent="-514350">
              <a:buFont typeface="+mj-lt"/>
              <a:buAutoNum type="arabicPeriod"/>
            </a:pPr>
            <a:r>
              <a:rPr lang="ar-SA" b="1" dirty="0" smtClean="0"/>
              <a:t>تأثيرات تنفسية نتيجة استنشاق غازات سامة أو خانقة أو مهيجة.</a:t>
            </a:r>
          </a:p>
          <a:p>
            <a:pPr marL="514350" indent="-514350">
              <a:buFont typeface="+mj-lt"/>
              <a:buAutoNum type="arabicPeriod"/>
            </a:pPr>
            <a:r>
              <a:rPr lang="ar-SA" b="1" dirty="0" smtClean="0"/>
              <a:t>الجروح الناتجة عن لهب أو سوائل مغلية.</a:t>
            </a:r>
          </a:p>
          <a:p>
            <a:pPr marL="514350" indent="-514350">
              <a:buFont typeface="+mj-lt"/>
              <a:buAutoNum type="arabicPeriod"/>
            </a:pPr>
            <a:r>
              <a:rPr lang="ar-SA" b="1" dirty="0" smtClean="0"/>
              <a:t>الجروح القطعية والنزيف الحاد.</a:t>
            </a:r>
          </a:p>
          <a:p>
            <a:pPr marL="514350" indent="-514350">
              <a:buFont typeface="+mj-lt"/>
              <a:buAutoNum type="arabicPeriod"/>
            </a:pPr>
            <a:r>
              <a:rPr lang="ar-SA" b="1" dirty="0" smtClean="0"/>
              <a:t>إصابات العظام</a:t>
            </a:r>
          </a:p>
          <a:p>
            <a:pPr marL="514350" indent="-514350">
              <a:buFont typeface="+mj-lt"/>
              <a:buAutoNum type="arabicPeriod"/>
            </a:pPr>
            <a:r>
              <a:rPr lang="ar-SA" b="1" dirty="0" smtClean="0"/>
              <a:t>الارتجاج في المخ.</a:t>
            </a:r>
          </a:p>
          <a:p>
            <a:pPr marL="514350" indent="-514350">
              <a:buFont typeface="+mj-lt"/>
              <a:buAutoNum type="arabicPeriod"/>
            </a:pP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FFC000"/>
          </a:solidFill>
        </p:spPr>
        <p:txBody>
          <a:bodyPr>
            <a:normAutofit/>
          </a:bodyPr>
          <a:lstStyle/>
          <a:p>
            <a:pPr algn="ctr"/>
            <a:r>
              <a:rPr lang="ar-SA" dirty="0" smtClean="0">
                <a:ln>
                  <a:solidFill>
                    <a:schemeClr val="tx1"/>
                  </a:solidFill>
                </a:ln>
                <a:solidFill>
                  <a:srgbClr val="00B050"/>
                </a:solidFill>
                <a:cs typeface="PT Bold Heading" pitchFamily="2" charset="-78"/>
              </a:rPr>
              <a:t>العناصر الرئيسية في الإسعافات الأولية</a:t>
            </a:r>
            <a:endParaRPr lang="ar-SA" dirty="0">
              <a:ln>
                <a:solidFill>
                  <a:schemeClr val="tx1"/>
                </a:solidFill>
              </a:ln>
              <a:solidFill>
                <a:srgbClr val="00B050"/>
              </a:solidFill>
              <a:cs typeface="PT Bold Heading" pitchFamily="2" charset="-78"/>
            </a:endParaRPr>
          </a:p>
        </p:txBody>
      </p:sp>
      <p:sp>
        <p:nvSpPr>
          <p:cNvPr id="4" name="Text Placeholder 3"/>
          <p:cNvSpPr>
            <a:spLocks noGrp="1"/>
          </p:cNvSpPr>
          <p:nvPr>
            <p:ph type="body" sz="half" idx="2"/>
          </p:nvPr>
        </p:nvSpPr>
        <p:spPr>
          <a:xfrm>
            <a:off x="457200" y="1600200"/>
            <a:ext cx="7924800" cy="34290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514350" indent="-514350">
              <a:buFont typeface="+mj-lt"/>
              <a:buAutoNum type="arabicParenR"/>
            </a:pPr>
            <a:r>
              <a:rPr lang="ar-SA" b="1" dirty="0" smtClean="0"/>
              <a:t>أفراد مدربون على الإسعافات الأولية؛</a:t>
            </a:r>
          </a:p>
          <a:p>
            <a:pPr marL="514350" indent="-514350">
              <a:buNone/>
            </a:pPr>
            <a:r>
              <a:rPr lang="ar-SA" b="1" dirty="0" smtClean="0"/>
              <a:t>أقل مستوى لعمليات الإسعافات الأولية هو ممرض مختص بالإسعافات الأولية.</a:t>
            </a:r>
          </a:p>
          <a:p>
            <a:pPr marL="514350" indent="-514350">
              <a:buNone/>
            </a:pPr>
            <a:r>
              <a:rPr lang="ar-SA" b="1" dirty="0" smtClean="0"/>
              <a:t>أما في مواقع العمل يتم اختيار أثنين من العمال وتدريبهم تدريباً كافياً.</a:t>
            </a:r>
          </a:p>
          <a:p>
            <a:pPr marL="514350" indent="-514350">
              <a:buFont typeface="+mj-lt"/>
              <a:buAutoNum type="arabicParenR" startAt="2"/>
            </a:pPr>
            <a:r>
              <a:rPr lang="ar-SA" b="1" dirty="0" smtClean="0"/>
              <a:t>غرفة الإسعافات والمعدات والخامات والصيدلية:</a:t>
            </a:r>
          </a:p>
          <a:p>
            <a:pPr marL="514350" indent="-514350">
              <a:buNone/>
            </a:pPr>
            <a:r>
              <a:rPr lang="ar-SA" b="1" dirty="0" smtClean="0"/>
              <a:t>يجب توفر غرفة إسعافات أولية وصيدلية في كل مصنع وورشة أو موقع عمل يزيد فيه العمال عن 20 عاملاً.</a:t>
            </a:r>
          </a:p>
          <a:p>
            <a:pPr marL="514350" indent="-514350">
              <a:buNone/>
            </a:pPr>
            <a:r>
              <a:rPr lang="ar-SA" b="1" dirty="0" smtClean="0"/>
              <a:t>الغرفة تكون منظمة ونظيفة باستمرار ومضاءة جيداً وقريبة من دورة المياه ولا تقل مساحتها عن 2.5×3 متر.</a:t>
            </a:r>
          </a:p>
          <a:p>
            <a:pPr marL="514350" indent="-514350">
              <a:buNone/>
            </a:pPr>
            <a:r>
              <a:rPr lang="ar-SA" b="1" dirty="0" smtClean="0"/>
              <a:t>الصيدلية يجب </a:t>
            </a:r>
            <a:r>
              <a:rPr lang="ar-SA" b="1" dirty="0" err="1" smtClean="0"/>
              <a:t>ان</a:t>
            </a:r>
            <a:r>
              <a:rPr lang="ar-SA" b="1" dirty="0" smtClean="0"/>
              <a:t> تحتوي على المواد الطبية الخاصة بالإسعافات الأولية.</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C000"/>
          </a:solidFill>
        </p:spPr>
        <p:txBody>
          <a:bodyPr>
            <a:normAutofit/>
          </a:bodyPr>
          <a:lstStyle/>
          <a:p>
            <a:pPr algn="ctr"/>
            <a:r>
              <a:rPr lang="ar-SA" dirty="0" smtClean="0">
                <a:ln>
                  <a:solidFill>
                    <a:schemeClr val="tx1"/>
                  </a:solidFill>
                </a:ln>
                <a:solidFill>
                  <a:srgbClr val="00B050"/>
                </a:solidFill>
                <a:cs typeface="PT Bold Heading" pitchFamily="2" charset="-78"/>
              </a:rPr>
              <a:t>العناصر الرئيسية في الإسعافات الأولية</a:t>
            </a:r>
            <a:endParaRPr lang="ar-SA" dirty="0">
              <a:ln>
                <a:solidFill>
                  <a:schemeClr val="tx1"/>
                </a:solidFill>
              </a:ln>
              <a:solidFill>
                <a:srgbClr val="00B050"/>
              </a:solidFill>
              <a:cs typeface="PT Bold Heading" pitchFamily="2" charset="-78"/>
            </a:endParaRPr>
          </a:p>
        </p:txBody>
      </p:sp>
      <p:sp>
        <p:nvSpPr>
          <p:cNvPr id="4" name="Text Placeholder 3"/>
          <p:cNvSpPr>
            <a:spLocks noGrp="1"/>
          </p:cNvSpPr>
          <p:nvPr>
            <p:ph type="body" sz="half" idx="2"/>
          </p:nvPr>
        </p:nvSpPr>
        <p:spPr>
          <a:xfrm>
            <a:off x="609600" y="1600200"/>
            <a:ext cx="7772400" cy="3657600"/>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marL="514350" indent="-514350" algn="just">
              <a:lnSpc>
                <a:spcPct val="120000"/>
              </a:lnSpc>
              <a:buFont typeface="+mj-lt"/>
              <a:buAutoNum type="arabicParenR" startAt="3"/>
            </a:pPr>
            <a:r>
              <a:rPr lang="ar-SA" b="1" dirty="0" smtClean="0"/>
              <a:t>تنظيم وتسجيل عمليات الإسعافات الأولية:</a:t>
            </a:r>
          </a:p>
          <a:p>
            <a:pPr marL="514350" indent="-514350" algn="just">
              <a:lnSpc>
                <a:spcPct val="120000"/>
              </a:lnSpc>
              <a:buNone/>
            </a:pPr>
            <a:r>
              <a:rPr lang="ar-SA" b="1" dirty="0" smtClean="0"/>
              <a:t>يجب تسجيل كل حالة إسعاف أولي يقوم </a:t>
            </a:r>
            <a:r>
              <a:rPr lang="ar-SA" b="1" dirty="0" err="1" smtClean="0"/>
              <a:t>بها</a:t>
            </a:r>
            <a:r>
              <a:rPr lang="ar-SA" b="1" dirty="0" smtClean="0"/>
              <a:t> الممرض المختص مع كتابة تقرير عن نوع الإصابة ودرجتها واسم المصاب وبطاقته الشخصية وجهة الإحالة.</a:t>
            </a:r>
          </a:p>
          <a:p>
            <a:pPr marL="514350" indent="-514350" algn="just">
              <a:lnSpc>
                <a:spcPct val="120000"/>
              </a:lnSpc>
              <a:buFont typeface="+mj-lt"/>
              <a:buAutoNum type="arabicParenR" startAt="4"/>
            </a:pPr>
            <a:r>
              <a:rPr lang="ar-SA" b="1" dirty="0" smtClean="0"/>
              <a:t>تعاون العاملين في مواقع العمل:</a:t>
            </a:r>
          </a:p>
          <a:p>
            <a:pPr marL="514350" indent="-514350" algn="just">
              <a:lnSpc>
                <a:spcPct val="120000"/>
              </a:lnSpc>
              <a:buNone/>
            </a:pPr>
            <a:r>
              <a:rPr lang="ar-SA" b="1" dirty="0" err="1" smtClean="0"/>
              <a:t>ان</a:t>
            </a:r>
            <a:r>
              <a:rPr lang="ar-SA" b="1" dirty="0" smtClean="0"/>
              <a:t> التعاون في مواقع العمل مهم جداً أثناء إصابة أحد الأفراد مهما كانت الإصابة ويمكن تنظيم هذا التعاون كالأتي:</a:t>
            </a:r>
          </a:p>
          <a:p>
            <a:pPr marL="514350" indent="-514350" algn="just">
              <a:lnSpc>
                <a:spcPct val="120000"/>
              </a:lnSpc>
              <a:buFont typeface="Wingdings" pitchFamily="2" charset="2"/>
              <a:buChar char="q"/>
            </a:pPr>
            <a:r>
              <a:rPr lang="ar-SA" b="1" dirty="0" smtClean="0"/>
              <a:t>توجيه الإدارة المستمر.</a:t>
            </a:r>
          </a:p>
          <a:p>
            <a:pPr marL="514350" indent="-514350" algn="just">
              <a:lnSpc>
                <a:spcPct val="120000"/>
              </a:lnSpc>
              <a:buFont typeface="Wingdings" pitchFamily="2" charset="2"/>
              <a:buChar char="q"/>
            </a:pPr>
            <a:r>
              <a:rPr lang="ar-SA" b="1" dirty="0" smtClean="0"/>
              <a:t>الإشراف والتعليم والإرشاد بواسطة الملاحظين والمشرفين.</a:t>
            </a:r>
          </a:p>
          <a:p>
            <a:pPr marL="514350" indent="-514350" algn="just">
              <a:lnSpc>
                <a:spcPct val="120000"/>
              </a:lnSpc>
              <a:buFont typeface="Wingdings" pitchFamily="2" charset="2"/>
              <a:buChar char="q"/>
            </a:pPr>
            <a:r>
              <a:rPr lang="ar-SA" b="1" dirty="0" smtClean="0"/>
              <a:t>التوعية والإرشاد المستمرين بواسطة مسئولي الإسعافات الأولية.</a:t>
            </a:r>
          </a:p>
          <a:p>
            <a:pPr marL="514350" indent="-514350" algn="just">
              <a:lnSpc>
                <a:spcPct val="120000"/>
              </a:lnSpc>
              <a:buFont typeface="Wingdings" pitchFamily="2" charset="2"/>
              <a:buChar char="q"/>
            </a:pPr>
            <a:r>
              <a:rPr lang="ar-SA" b="1" dirty="0" smtClean="0"/>
              <a:t>عقد لقاءات مستمرة للتوعية بالأمان الصناعي وعمل النشرات والملصقات والكتيبات عن احتياطات الأمان.</a:t>
            </a:r>
            <a:endParaRPr lang="ar-SA" b="1"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additive="base">
                                        <p:cTn id="6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05800" cy="1219200"/>
          </a:xfrm>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685800" y="1600200"/>
            <a:ext cx="8229600" cy="5029200"/>
          </a:xfrm>
          <a:solidFill>
            <a:srgbClr val="FFFF00"/>
          </a:solidFill>
        </p:spPr>
        <p:txBody>
          <a:bodyPr>
            <a:normAutofit fontScale="92500" lnSpcReduction="10000"/>
          </a:bodyPr>
          <a:lstStyle/>
          <a:p>
            <a:pPr marL="514350" indent="-514350">
              <a:buFont typeface="+mj-lt"/>
              <a:buAutoNum type="arabicParenR"/>
            </a:pPr>
            <a:r>
              <a:rPr lang="ar-SA" sz="3000" dirty="0" smtClean="0">
                <a:solidFill>
                  <a:srgbClr val="FF0000"/>
                </a:solidFill>
                <a:cs typeface="PT Bold Heading" pitchFamily="2" charset="-78"/>
              </a:rPr>
              <a:t>فصل التيار عن المصاب</a:t>
            </a:r>
            <a:r>
              <a:rPr lang="ar-SA" sz="3000" dirty="0" smtClean="0">
                <a:solidFill>
                  <a:srgbClr val="FF0000"/>
                </a:solidFill>
              </a:rPr>
              <a:t>؛</a:t>
            </a:r>
          </a:p>
          <a:p>
            <a:pPr marL="514350" indent="-514350">
              <a:buNone/>
            </a:pPr>
            <a:r>
              <a:rPr lang="ar-SA" dirty="0" smtClean="0"/>
              <a:t>      يفصل التيار عن المصاب بفصل المفتاح الفرعي أو الرئيسي ويراعى عدم لمس المصاب بيدين عاريتين طالما ظل ملامساً للتيار الكهربائي.</a:t>
            </a:r>
          </a:p>
          <a:p>
            <a:pPr marL="514350" indent="-514350">
              <a:buNone/>
            </a:pPr>
            <a:r>
              <a:rPr lang="ar-SA" dirty="0" smtClean="0"/>
              <a:t>في حالة تعذر فصل التيار الكهربائي فيتبع التالي:</a:t>
            </a:r>
          </a:p>
          <a:p>
            <a:pPr marL="514350" indent="-514350">
              <a:buFont typeface="+mj-cs"/>
              <a:buAutoNum type="arabic2Minus"/>
            </a:pPr>
            <a:r>
              <a:rPr lang="ar-SA" dirty="0" err="1" smtClean="0"/>
              <a:t>اذا</a:t>
            </a:r>
            <a:r>
              <a:rPr lang="ar-SA" dirty="0" smtClean="0"/>
              <a:t> كان ضغط التيار أقل من 1000 فولت (ضغط منخفض):</a:t>
            </a:r>
          </a:p>
          <a:p>
            <a:pPr marL="514350" indent="-514350">
              <a:buNone/>
            </a:pPr>
            <a:r>
              <a:rPr lang="ar-SA" dirty="0" smtClean="0"/>
              <a:t>      يلبس المنقذ قفازات عازلة سميكة وغير مثقوبة، أو يغطي </a:t>
            </a:r>
            <a:r>
              <a:rPr lang="ar-SA" dirty="0" err="1" smtClean="0"/>
              <a:t>يدية</a:t>
            </a:r>
            <a:r>
              <a:rPr lang="ar-SA" dirty="0" smtClean="0"/>
              <a:t> بأية أقمشة سميكة غير مبتلة، ويشد المصاب بعيداً عن السلك، أو يستعمل عصا خشبية عازلة غير مبتلة.</a:t>
            </a:r>
          </a:p>
          <a:p>
            <a:pPr marL="514350" indent="-514350">
              <a:buFont typeface="+mj-cs"/>
              <a:buAutoNum type="arabic2Minus" startAt="2"/>
            </a:pPr>
            <a:r>
              <a:rPr lang="ar-SA" dirty="0" err="1" smtClean="0"/>
              <a:t>اذا</a:t>
            </a:r>
            <a:r>
              <a:rPr lang="ar-SA" dirty="0" smtClean="0"/>
              <a:t> كان ضغط التيار أكثر من 1000 فولت (ضغط عالي)</a:t>
            </a:r>
          </a:p>
          <a:p>
            <a:pPr marL="514350" indent="-514350">
              <a:buNone/>
            </a:pPr>
            <a:r>
              <a:rPr lang="ar-SA" dirty="0" smtClean="0"/>
              <a:t>      يجب لبس قفازات وحذاء مع استعمال عصا عازلة لأبعاد المصاب. يمكن عمل أرضي بربط سلك بنقطة </a:t>
            </a:r>
            <a:r>
              <a:rPr lang="ar-SA" dirty="0" err="1" smtClean="0"/>
              <a:t>تأريض</a:t>
            </a:r>
            <a:r>
              <a:rPr lang="ar-SA" dirty="0" smtClean="0"/>
              <a:t> البرج الكهربائي أو عمود العالي ثم </a:t>
            </a:r>
            <a:r>
              <a:rPr lang="ar-SA" dirty="0" err="1" smtClean="0"/>
              <a:t>القائه</a:t>
            </a:r>
            <a:r>
              <a:rPr lang="ar-SA" dirty="0" smtClean="0"/>
              <a:t> على خطوط الضغط العالي الملامسة للمصاب. في هذه الحالة قد يسقط المصاب على الأرض لذلك يجب الاحتياط. </a:t>
            </a:r>
            <a:endParaRPr lang="ar-SA"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838200"/>
          </a:xfrm>
          <a:solidFill>
            <a:srgbClr val="FFFF00"/>
          </a:solidFill>
        </p:spPr>
        <p:txBody>
          <a:bodyPr>
            <a:normAutofit fontScale="90000"/>
          </a:bodyPr>
          <a:lstStyle/>
          <a:p>
            <a:r>
              <a:rPr lang="ar-SA" dirty="0" smtClean="0">
                <a:solidFill>
                  <a:srgbClr val="0033CC"/>
                </a:solidFill>
                <a:cs typeface="Simple Bold Jut Out" pitchFamily="2" charset="-78"/>
              </a:rPr>
              <a:t>طريقة فصل المصاب عن التيار الكهربائي</a:t>
            </a:r>
            <a:endParaRPr lang="ar-SA" dirty="0">
              <a:solidFill>
                <a:srgbClr val="0033CC"/>
              </a:solidFill>
              <a:cs typeface="Simple Bold Jut Out" pitchFamily="2" charset="-78"/>
            </a:endParaRPr>
          </a:p>
        </p:txBody>
      </p:sp>
      <p:pic>
        <p:nvPicPr>
          <p:cNvPr id="95234" name="Picture 2" descr="C:\Users\user\Pictures\Clip_41.bmp"/>
          <p:cNvPicPr>
            <a:picLocks noChangeAspect="1" noChangeArrowheads="1"/>
          </p:cNvPicPr>
          <p:nvPr/>
        </p:nvPicPr>
        <p:blipFill>
          <a:blip r:embed="rId2"/>
          <a:srcRect/>
          <a:stretch>
            <a:fillRect/>
          </a:stretch>
        </p:blipFill>
        <p:spPr bwMode="auto">
          <a:xfrm>
            <a:off x="1752600" y="1447800"/>
            <a:ext cx="6324600" cy="4015900"/>
          </a:xfrm>
          <a:prstGeom prst="rect">
            <a:avLst/>
          </a:prstGeom>
          <a:noFill/>
        </p:spPr>
      </p:pic>
      <p:pic>
        <p:nvPicPr>
          <p:cNvPr id="95235" name="Picture 3" descr="C:\Users\user\Pictures\Clip_42.bmp"/>
          <p:cNvPicPr>
            <a:picLocks noChangeAspect="1" noChangeArrowheads="1"/>
          </p:cNvPicPr>
          <p:nvPr/>
        </p:nvPicPr>
        <p:blipFill>
          <a:blip r:embed="rId3"/>
          <a:srcRect/>
          <a:stretch>
            <a:fillRect/>
          </a:stretch>
        </p:blipFill>
        <p:spPr bwMode="auto">
          <a:xfrm>
            <a:off x="762000" y="1371600"/>
            <a:ext cx="7543800" cy="54120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234"/>
                                        </p:tgtEl>
                                        <p:attrNameLst>
                                          <p:attrName>style.visibility</p:attrName>
                                        </p:attrNameLst>
                                      </p:cBhvr>
                                      <p:to>
                                        <p:strVal val="visible"/>
                                      </p:to>
                                    </p:set>
                                    <p:anim calcmode="lin" valueType="num">
                                      <p:cBhvr additive="base">
                                        <p:cTn id="12" dur="500" fill="hold"/>
                                        <p:tgtEl>
                                          <p:spTgt spid="95234"/>
                                        </p:tgtEl>
                                        <p:attrNameLst>
                                          <p:attrName>ppt_x</p:attrName>
                                        </p:attrNameLst>
                                      </p:cBhvr>
                                      <p:tavLst>
                                        <p:tav tm="0">
                                          <p:val>
                                            <p:strVal val="#ppt_x"/>
                                          </p:val>
                                        </p:tav>
                                        <p:tav tm="100000">
                                          <p:val>
                                            <p:strVal val="#ppt_x"/>
                                          </p:val>
                                        </p:tav>
                                      </p:tavLst>
                                    </p:anim>
                                    <p:anim calcmode="lin" valueType="num">
                                      <p:cBhvr additive="base">
                                        <p:cTn id="13" dur="500" fill="hold"/>
                                        <p:tgtEl>
                                          <p:spTgt spid="952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5235"/>
                                        </p:tgtEl>
                                        <p:attrNameLst>
                                          <p:attrName>style.visibility</p:attrName>
                                        </p:attrNameLst>
                                      </p:cBhvr>
                                      <p:to>
                                        <p:strVal val="visible"/>
                                      </p:to>
                                    </p:set>
                                    <p:anim calcmode="lin" valueType="num">
                                      <p:cBhvr additive="base">
                                        <p:cTn id="18" dur="500" fill="hold"/>
                                        <p:tgtEl>
                                          <p:spTgt spid="95235"/>
                                        </p:tgtEl>
                                        <p:attrNameLst>
                                          <p:attrName>ppt_x</p:attrName>
                                        </p:attrNameLst>
                                      </p:cBhvr>
                                      <p:tavLst>
                                        <p:tav tm="0">
                                          <p:val>
                                            <p:strVal val="#ppt_x"/>
                                          </p:val>
                                        </p:tav>
                                        <p:tav tm="100000">
                                          <p:val>
                                            <p:strVal val="#ppt_x"/>
                                          </p:val>
                                        </p:tav>
                                      </p:tavLst>
                                    </p:anim>
                                    <p:anim calcmode="lin" valueType="num">
                                      <p:cBhvr additive="base">
                                        <p:cTn id="19" dur="500" fill="hold"/>
                                        <p:tgtEl>
                                          <p:spTgt spid="95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style>
          <a:lnRef idx="1">
            <a:schemeClr val="accent2"/>
          </a:lnRef>
          <a:fillRef idx="3">
            <a:schemeClr val="accent2"/>
          </a:fillRef>
          <a:effectRef idx="2">
            <a:schemeClr val="accent2"/>
          </a:effectRef>
          <a:fontRef idx="minor">
            <a:schemeClr val="lt1"/>
          </a:fontRef>
        </p:style>
        <p:txBody>
          <a:bodyPr/>
          <a:lstStyle/>
          <a:p>
            <a:pPr algn="ctr"/>
            <a:r>
              <a:rPr lang="ar-SA" dirty="0" smtClean="0"/>
              <a:t>أنظمة التشغيل والصيانة والسلامة</a:t>
            </a:r>
            <a:endParaRPr lang="en-US" dirty="0"/>
          </a:p>
        </p:txBody>
      </p:sp>
      <p:cxnSp>
        <p:nvCxnSpPr>
          <p:cNvPr id="11" name="Straight Connector 10"/>
          <p:cNvCxnSpPr>
            <a:stCxn id="14" idx="0"/>
          </p:cNvCxnSpPr>
          <p:nvPr/>
        </p:nvCxnSpPr>
        <p:spPr>
          <a:xfrm rot="16200000" flipH="1">
            <a:off x="3619500" y="1333500"/>
            <a:ext cx="213360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4" idx="0"/>
          </p:cNvCxnSpPr>
          <p:nvPr/>
        </p:nvCxnSpPr>
        <p:spPr>
          <a:xfrm rot="16200000" flipH="1" flipV="1">
            <a:off x="1714500" y="2400300"/>
            <a:ext cx="22860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a:off x="1295400" y="1676400"/>
            <a:ext cx="3962400" cy="3124200"/>
          </a:xfrm>
          <a:prstGeom prst="triangl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a:p>
        </p:txBody>
      </p:sp>
      <p:cxnSp>
        <p:nvCxnSpPr>
          <p:cNvPr id="21" name="Straight Connector 20"/>
          <p:cNvCxnSpPr/>
          <p:nvPr/>
        </p:nvCxnSpPr>
        <p:spPr>
          <a:xfrm rot="5400000">
            <a:off x="1790700" y="2400300"/>
            <a:ext cx="2209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2514600" y="3810000"/>
            <a:ext cx="3581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4" idx="2"/>
          </p:cNvCxnSpPr>
          <p:nvPr/>
        </p:nvCxnSpPr>
        <p:spPr>
          <a:xfrm rot="10800000" flipV="1">
            <a:off x="1295400" y="3886200"/>
            <a:ext cx="1219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181600" y="3886200"/>
            <a:ext cx="9906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172200" y="3048000"/>
            <a:ext cx="1524000" cy="762000"/>
          </a:xfrm>
          <a:prstGeom prst="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b="1" dirty="0" smtClean="0"/>
              <a:t>المواد</a:t>
            </a:r>
            <a:endParaRPr lang="ar-SA" b="1" dirty="0"/>
          </a:p>
        </p:txBody>
      </p:sp>
      <p:sp>
        <p:nvSpPr>
          <p:cNvPr id="35" name="Rectangle 34"/>
          <p:cNvSpPr/>
          <p:nvPr/>
        </p:nvSpPr>
        <p:spPr>
          <a:xfrm>
            <a:off x="5638800" y="4495800"/>
            <a:ext cx="1524000" cy="762000"/>
          </a:xfrm>
          <a:prstGeom prst="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b="1" dirty="0" smtClean="0"/>
              <a:t>الأفراد</a:t>
            </a:r>
            <a:endParaRPr lang="ar-SA" b="1" dirty="0"/>
          </a:p>
        </p:txBody>
      </p:sp>
      <p:sp>
        <p:nvSpPr>
          <p:cNvPr id="36" name="Rectangle 35"/>
          <p:cNvSpPr/>
          <p:nvPr/>
        </p:nvSpPr>
        <p:spPr>
          <a:xfrm>
            <a:off x="228600" y="2743200"/>
            <a:ext cx="1524000" cy="762000"/>
          </a:xfrm>
          <a:prstGeom prst="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b="1" dirty="0" smtClean="0"/>
              <a:t>المعدات</a:t>
            </a:r>
            <a:endParaRPr lang="ar-SA" b="1" dirty="0"/>
          </a:p>
        </p:txBody>
      </p:sp>
      <p:sp>
        <p:nvSpPr>
          <p:cNvPr id="37" name="Rectangle 36"/>
          <p:cNvSpPr/>
          <p:nvPr/>
        </p:nvSpPr>
        <p:spPr>
          <a:xfrm>
            <a:off x="0" y="4876800"/>
            <a:ext cx="1524000" cy="762000"/>
          </a:xfrm>
          <a:prstGeom prst="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b="1" dirty="0" smtClean="0"/>
              <a:t>المكان</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bg/>
                                          </p:spTgt>
                                        </p:tgtEl>
                                        <p:attrNameLst>
                                          <p:attrName>style.visibility</p:attrName>
                                        </p:attrNameLst>
                                      </p:cBhvr>
                                      <p:to>
                                        <p:strVal val="visible"/>
                                      </p:to>
                                    </p:set>
                                    <p:animEffect transition="in" filter="wipe(down)">
                                      <p:cBhvr>
                                        <p:cTn id="7" dur="500"/>
                                        <p:tgtEl>
                                          <p:spTgt spid="3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down)">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bg/>
                                          </p:spTgt>
                                        </p:tgtEl>
                                        <p:attrNameLst>
                                          <p:attrName>style.visibility</p:attrName>
                                        </p:attrNameLst>
                                      </p:cBhvr>
                                      <p:to>
                                        <p:strVal val="visible"/>
                                      </p:to>
                                    </p:set>
                                    <p:anim calcmode="lin" valueType="num">
                                      <p:cBhvr additive="base">
                                        <p:cTn id="17" dur="500" fill="hold"/>
                                        <p:tgtEl>
                                          <p:spTgt spid="3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5">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bg/>
                                          </p:spTgt>
                                        </p:tgtEl>
                                        <p:attrNameLst>
                                          <p:attrName>style.visibility</p:attrName>
                                        </p:attrNameLst>
                                      </p:cBhvr>
                                      <p:to>
                                        <p:strVal val="visible"/>
                                      </p:to>
                                    </p:set>
                                    <p:anim calcmode="lin" valueType="num">
                                      <p:cBhvr additive="base">
                                        <p:cTn id="27" dur="500" fill="hold"/>
                                        <p:tgtEl>
                                          <p:spTgt spid="34">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bg/>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 calcmode="lin" valueType="num">
                                      <p:cBhvr additive="base">
                                        <p:cTn id="33"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bg/>
                                          </p:spTgt>
                                        </p:tgtEl>
                                        <p:attrNameLst>
                                          <p:attrName>style.visibility</p:attrName>
                                        </p:attrNameLst>
                                      </p:cBhvr>
                                      <p:to>
                                        <p:strVal val="visible"/>
                                      </p:to>
                                    </p:set>
                                    <p:anim calcmode="lin" valueType="num">
                                      <p:cBhvr additive="base">
                                        <p:cTn id="39" dur="500" fill="hold"/>
                                        <p:tgtEl>
                                          <p:spTgt spid="36">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36">
                                            <p:bg/>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6">
                                            <p:txEl>
                                              <p:pRg st="0" end="0"/>
                                            </p:txEl>
                                          </p:spTgt>
                                        </p:tgtEl>
                                        <p:attrNameLst>
                                          <p:attrName>style.visibility</p:attrName>
                                        </p:attrNameLst>
                                      </p:cBhvr>
                                      <p:to>
                                        <p:strVal val="visible"/>
                                      </p:to>
                                    </p:set>
                                    <p:anim calcmode="lin" valueType="num">
                                      <p:cBhvr additive="base">
                                        <p:cTn id="4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animBg="1"/>
      <p:bldP spid="35" grpId="0" build="allAtOnce" animBg="1"/>
      <p:bldP spid="36" grpId="0" build="p" animBg="1"/>
      <p:bldP spid="37"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685800" y="1600200"/>
            <a:ext cx="7696200" cy="3429000"/>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514350" indent="-514350">
              <a:buFont typeface="+mj-lt"/>
              <a:buAutoNum type="arabicParenR" startAt="2"/>
            </a:pPr>
            <a:r>
              <a:rPr lang="ar-SA" sz="2800" dirty="0" smtClean="0">
                <a:solidFill>
                  <a:srgbClr val="FF0000"/>
                </a:solidFill>
                <a:cs typeface="PT Bold Heading" pitchFamily="2" charset="-78"/>
              </a:rPr>
              <a:t>إسعاف المصاب بالصدمة الكهربائية:</a:t>
            </a:r>
          </a:p>
          <a:p>
            <a:pPr marL="514350" indent="-514350">
              <a:buNone/>
            </a:pPr>
            <a:r>
              <a:rPr lang="ar-SA" b="1" dirty="0" smtClean="0"/>
              <a:t>      بعد الإصابة الكهربائية من المحتمل </a:t>
            </a:r>
            <a:r>
              <a:rPr lang="ar-SA" b="1" dirty="0" err="1" smtClean="0"/>
              <a:t>ان</a:t>
            </a:r>
            <a:r>
              <a:rPr lang="ar-SA" b="1" dirty="0" smtClean="0"/>
              <a:t> يفقد المصاب النبض أو التنفس أو كليهما لذلك من الضروري فصل التيار عن المصاب، سرعة استدعاء الإسعاف أو الطبيب المختص  مع أتباع التعليمات التالية:</a:t>
            </a:r>
          </a:p>
          <a:p>
            <a:pPr marL="514350" indent="-514350">
              <a:buFont typeface="Wingdings" pitchFamily="2" charset="2"/>
              <a:buChar char="ü"/>
            </a:pPr>
            <a:r>
              <a:rPr lang="ar-SA" b="1" dirty="0" smtClean="0"/>
              <a:t>ضع المصاب على ظهره، على سطح صلب وجاف.</a:t>
            </a:r>
          </a:p>
          <a:p>
            <a:pPr marL="514350" indent="-514350">
              <a:buFont typeface="Wingdings" pitchFamily="2" charset="2"/>
              <a:buChar char="ü"/>
            </a:pPr>
            <a:r>
              <a:rPr lang="ar-SA" b="1" dirty="0" smtClean="0"/>
              <a:t>أفتح فم المصاب وإخراج أي شيء يعوق تنفسه وضع الرأس كما في الشكل التالي:</a:t>
            </a:r>
            <a:endParaRPr lang="ar-SA"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user\Pictures\Clip_43.bmp"/>
          <p:cNvPicPr>
            <a:picLocks noChangeAspect="1" noChangeArrowheads="1"/>
          </p:cNvPicPr>
          <p:nvPr/>
        </p:nvPicPr>
        <p:blipFill>
          <a:blip r:embed="rId2"/>
          <a:srcRect/>
          <a:stretch>
            <a:fillRect/>
          </a:stretch>
        </p:blipFill>
        <p:spPr bwMode="auto">
          <a:xfrm>
            <a:off x="990600" y="609600"/>
            <a:ext cx="7587908" cy="463202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609600" y="1600200"/>
            <a:ext cx="7772400" cy="3429000"/>
          </a:xfrm>
          <a:solidFill>
            <a:srgbClr val="FFC000"/>
          </a:solidFill>
        </p:spPr>
        <p:txBody>
          <a:bodyPr>
            <a:normAutofit fontScale="92500"/>
          </a:bodyPr>
          <a:lstStyle/>
          <a:p>
            <a:pPr>
              <a:buFont typeface="Wingdings" pitchFamily="2" charset="2"/>
              <a:buChar char="ü"/>
            </a:pPr>
            <a:r>
              <a:rPr lang="ar-SA" b="1" dirty="0" smtClean="0"/>
              <a:t>التأكد من تنفس المصاب وذلك بمراقبة ارتفاع وهبوط صدره من عدمه.</a:t>
            </a:r>
          </a:p>
          <a:p>
            <a:pPr>
              <a:buFont typeface="Wingdings" pitchFamily="2" charset="2"/>
              <a:buChar char="ü"/>
            </a:pPr>
            <a:r>
              <a:rPr lang="ar-SA" b="1" dirty="0" smtClean="0"/>
              <a:t>التأكد من نبض المصاب وذلك بلمس الشريان عند المعصم أو في الرقبة للتعرف على استمرار ضربات القلب من عدمها.</a:t>
            </a:r>
          </a:p>
          <a:p>
            <a:pPr>
              <a:buFont typeface="Wingdings" pitchFamily="2" charset="2"/>
              <a:buChar char="ü"/>
            </a:pPr>
            <a:r>
              <a:rPr lang="ar-SA" b="1" dirty="0" smtClean="0"/>
              <a:t>مراقبة اتساع حدقة العين لأنه </a:t>
            </a:r>
            <a:r>
              <a:rPr lang="ar-SA" b="1" dirty="0" err="1" smtClean="0"/>
              <a:t>اذا</a:t>
            </a:r>
            <a:r>
              <a:rPr lang="ar-SA" b="1" dirty="0" smtClean="0"/>
              <a:t> كانت حدقة العين متسعة فهذا يعني أن وصول الدم للمخ صار ضعيف.</a:t>
            </a:r>
          </a:p>
          <a:p>
            <a:pPr>
              <a:buNone/>
            </a:pPr>
            <a:r>
              <a:rPr lang="ar-SA" b="1" dirty="0" err="1" smtClean="0"/>
              <a:t>اذا</a:t>
            </a:r>
            <a:r>
              <a:rPr lang="ar-SA" b="1" dirty="0" smtClean="0"/>
              <a:t> ثبت </a:t>
            </a:r>
            <a:r>
              <a:rPr lang="ar-SA" b="1" dirty="0" err="1" smtClean="0"/>
              <a:t>ان</a:t>
            </a:r>
            <a:r>
              <a:rPr lang="ar-SA" b="1" dirty="0" smtClean="0"/>
              <a:t> المصاب لا يتنفس ولا يوجد </a:t>
            </a:r>
            <a:r>
              <a:rPr lang="ar-SA" b="1" dirty="0" err="1" smtClean="0"/>
              <a:t>به</a:t>
            </a:r>
            <a:r>
              <a:rPr lang="ar-SA" b="1" dirty="0" smtClean="0"/>
              <a:t> نبض فعلى المنقذ أن يؤدي وظيفة رئتي وقلب المصاب ، وهذا يتطلب استخدام التنفس الاصطناعي مع تدليك خارجي للقلب.</a:t>
            </a:r>
            <a:endParaRPr lang="ar-SA"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28600"/>
            <a:ext cx="7772400" cy="1295400"/>
          </a:xfrm>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685800" y="1600200"/>
            <a:ext cx="7696200" cy="3733800"/>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514350" indent="-514350" algn="just">
              <a:lnSpc>
                <a:spcPct val="150000"/>
              </a:lnSpc>
              <a:buFont typeface="+mj-lt"/>
              <a:buAutoNum type="arabicParenR" startAt="3"/>
            </a:pPr>
            <a:r>
              <a:rPr lang="ar-SA" sz="3000" b="1" dirty="0" smtClean="0">
                <a:solidFill>
                  <a:srgbClr val="FF0000"/>
                </a:solidFill>
                <a:cs typeface="PT Bold Heading" pitchFamily="2" charset="-78"/>
              </a:rPr>
              <a:t>التنفس الاصطناعي طريقة فم-</a:t>
            </a:r>
            <a:r>
              <a:rPr lang="ar-SA" sz="3000" b="1" dirty="0" err="1" smtClean="0">
                <a:solidFill>
                  <a:srgbClr val="FF0000"/>
                </a:solidFill>
                <a:cs typeface="PT Bold Heading" pitchFamily="2" charset="-78"/>
              </a:rPr>
              <a:t>فم</a:t>
            </a:r>
            <a:r>
              <a:rPr lang="ar-SA" sz="3000" b="1" dirty="0" smtClean="0">
                <a:solidFill>
                  <a:srgbClr val="FF0000"/>
                </a:solidFill>
                <a:cs typeface="PT Bold Heading" pitchFamily="2" charset="-78"/>
              </a:rPr>
              <a:t>:</a:t>
            </a:r>
          </a:p>
          <a:p>
            <a:pPr marL="514350" indent="-514350" algn="just">
              <a:lnSpc>
                <a:spcPct val="150000"/>
              </a:lnSpc>
              <a:buNone/>
            </a:pPr>
            <a:r>
              <a:rPr lang="ar-SA" b="1" dirty="0" smtClean="0"/>
              <a:t>      بعد وضع المصاب على ظهره وإخراج أية مواد غريبة في فمه يجرى التالي:</a:t>
            </a:r>
          </a:p>
          <a:p>
            <a:pPr marL="514350" indent="-514350" algn="just">
              <a:lnSpc>
                <a:spcPct val="150000"/>
              </a:lnSpc>
              <a:buFont typeface="Wingdings" pitchFamily="2" charset="2"/>
              <a:buChar char="ü"/>
            </a:pPr>
            <a:r>
              <a:rPr lang="ar-SA" b="1" dirty="0" smtClean="0"/>
              <a:t>ضع إحدى اليدين تحت رقبته وأجعل الرقبة مقوسة </a:t>
            </a:r>
            <a:r>
              <a:rPr lang="ar-SA" b="1" dirty="0" err="1" smtClean="0"/>
              <a:t>الى</a:t>
            </a:r>
            <a:r>
              <a:rPr lang="ar-SA" b="1" dirty="0" smtClean="0"/>
              <a:t> الأعلى، وأضغط باليد الأخرى على جبهة المصاب في الاتجاه الأسفل والخلف فسيؤدي هذا </a:t>
            </a:r>
            <a:r>
              <a:rPr lang="ar-SA" b="1" dirty="0" err="1" smtClean="0"/>
              <a:t>الى</a:t>
            </a:r>
            <a:r>
              <a:rPr lang="ar-SA" b="1" dirty="0" smtClean="0"/>
              <a:t> فتح مجرى الهواء ثم شد الفك للأمام لفتح الفم والشكل التالي يوضح ذلك:</a:t>
            </a:r>
            <a:endParaRPr lang="ar-SA"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ar-SA" sz="6000" dirty="0" smtClean="0">
                <a:solidFill>
                  <a:srgbClr val="7030A0"/>
                </a:solidFill>
                <a:cs typeface="+mn-cs"/>
              </a:rPr>
              <a:t>التنفس الاصطناعي فم - فم</a:t>
            </a:r>
            <a:endParaRPr lang="ar-SA" sz="6000" dirty="0">
              <a:solidFill>
                <a:srgbClr val="7030A0"/>
              </a:solidFill>
              <a:cs typeface="+mn-cs"/>
            </a:endParaRPr>
          </a:p>
        </p:txBody>
      </p:sp>
      <p:pic>
        <p:nvPicPr>
          <p:cNvPr id="97282" name="Picture 2" descr="C:\Users\user\Pictures\Clip_44.bmp"/>
          <p:cNvPicPr>
            <a:picLocks noChangeAspect="1" noChangeArrowheads="1"/>
          </p:cNvPicPr>
          <p:nvPr/>
        </p:nvPicPr>
        <p:blipFill>
          <a:blip r:embed="rId2"/>
          <a:srcRect/>
          <a:stretch>
            <a:fillRect/>
          </a:stretch>
        </p:blipFill>
        <p:spPr bwMode="auto">
          <a:xfrm>
            <a:off x="1371600" y="1476737"/>
            <a:ext cx="6705600" cy="3734764"/>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282"/>
                                        </p:tgtEl>
                                        <p:attrNameLst>
                                          <p:attrName>style.visibility</p:attrName>
                                        </p:attrNameLst>
                                      </p:cBhvr>
                                      <p:to>
                                        <p:strVal val="visible"/>
                                      </p:to>
                                    </p:set>
                                    <p:anim calcmode="lin" valueType="num">
                                      <p:cBhvr additive="base">
                                        <p:cTn id="13" dur="500" fill="hold"/>
                                        <p:tgtEl>
                                          <p:spTgt spid="97282"/>
                                        </p:tgtEl>
                                        <p:attrNameLst>
                                          <p:attrName>ppt_x</p:attrName>
                                        </p:attrNameLst>
                                      </p:cBhvr>
                                      <p:tavLst>
                                        <p:tav tm="0">
                                          <p:val>
                                            <p:strVal val="#ppt_x"/>
                                          </p:val>
                                        </p:tav>
                                        <p:tav tm="100000">
                                          <p:val>
                                            <p:strVal val="#ppt_x"/>
                                          </p:val>
                                        </p:tav>
                                      </p:tavLst>
                                    </p:anim>
                                    <p:anim calcmode="lin" valueType="num">
                                      <p:cBhvr additive="base">
                                        <p:cTn id="14" dur="500" fill="hold"/>
                                        <p:tgtEl>
                                          <p:spTgt spid="97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953000" y="609600"/>
            <a:ext cx="3886200" cy="4419600"/>
          </a:xfrm>
          <a:solidFill>
            <a:srgbClr val="92D050"/>
          </a:solidFill>
        </p:spPr>
        <p:style>
          <a:lnRef idx="1">
            <a:schemeClr val="accent3"/>
          </a:lnRef>
          <a:fillRef idx="2">
            <a:schemeClr val="accent3"/>
          </a:fillRef>
          <a:effectRef idx="1">
            <a:schemeClr val="accent3"/>
          </a:effectRef>
          <a:fontRef idx="minor">
            <a:schemeClr val="dk1"/>
          </a:fontRef>
        </p:style>
        <p:txBody>
          <a:bodyPr>
            <a:normAutofit/>
          </a:bodyPr>
          <a:lstStyle/>
          <a:p>
            <a:pPr algn="just">
              <a:buFont typeface="Wingdings" pitchFamily="2" charset="2"/>
              <a:buChar char="ü"/>
            </a:pPr>
            <a:r>
              <a:rPr lang="ar-SA" dirty="0" smtClean="0"/>
              <a:t>خذ نفساً عميقاً لتملأ صدرك وأفتح فمك وضعه </a:t>
            </a:r>
            <a:r>
              <a:rPr lang="ar-SA" dirty="0" err="1" smtClean="0"/>
              <a:t>باحكام</a:t>
            </a:r>
            <a:r>
              <a:rPr lang="ar-SA" dirty="0" smtClean="0"/>
              <a:t> على فم المصاب المفتوح، وأغلق بسبابة يدك التي تضغط على الجبهة وأنفخ في فمه كمية كافية من الهواء لتجعل صدره يرتفع. </a:t>
            </a:r>
          </a:p>
          <a:p>
            <a:pPr algn="just">
              <a:buFont typeface="Wingdings" pitchFamily="2" charset="2"/>
              <a:buChar char="ü"/>
            </a:pPr>
            <a:r>
              <a:rPr lang="ar-SA" dirty="0" smtClean="0"/>
              <a:t>أبعد فمك وراقب انخفاض صدر المصاب وكرر العملية بمعدل نفخة كل 4 ثواني كما مبين في الشكل.</a:t>
            </a:r>
          </a:p>
        </p:txBody>
      </p:sp>
      <p:pic>
        <p:nvPicPr>
          <p:cNvPr id="107522" name="Picture 2" descr="C:\Users\user\Pictures\Clip_45.bmp"/>
          <p:cNvPicPr>
            <a:picLocks noChangeAspect="1" noChangeArrowheads="1"/>
          </p:cNvPicPr>
          <p:nvPr/>
        </p:nvPicPr>
        <p:blipFill>
          <a:blip r:embed="rId2"/>
          <a:srcRect/>
          <a:stretch>
            <a:fillRect/>
          </a:stretch>
        </p:blipFill>
        <p:spPr bwMode="auto">
          <a:xfrm>
            <a:off x="0" y="1143000"/>
            <a:ext cx="4687147" cy="27432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7522"/>
                                        </p:tgtEl>
                                        <p:attrNameLst>
                                          <p:attrName>style.visibility</p:attrName>
                                        </p:attrNameLst>
                                      </p:cBhvr>
                                      <p:to>
                                        <p:strVal val="visible"/>
                                      </p:to>
                                    </p:set>
                                    <p:anim calcmode="lin" valueType="num">
                                      <p:cBhvr additive="base">
                                        <p:cTn id="25" dur="500" fill="hold"/>
                                        <p:tgtEl>
                                          <p:spTgt spid="107522"/>
                                        </p:tgtEl>
                                        <p:attrNameLst>
                                          <p:attrName>ppt_x</p:attrName>
                                        </p:attrNameLst>
                                      </p:cBhvr>
                                      <p:tavLst>
                                        <p:tav tm="0">
                                          <p:val>
                                            <p:strVal val="#ppt_x"/>
                                          </p:val>
                                        </p:tav>
                                        <p:tav tm="100000">
                                          <p:val>
                                            <p:strVal val="#ppt_x"/>
                                          </p:val>
                                        </p:tav>
                                      </p:tavLst>
                                    </p:anim>
                                    <p:anim calcmode="lin" valueType="num">
                                      <p:cBhvr additive="base">
                                        <p:cTn id="26" dur="500" fill="hold"/>
                                        <p:tgtEl>
                                          <p:spTgt spid="107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4400" y="609600"/>
            <a:ext cx="4114800" cy="4343400"/>
          </a:xfrm>
        </p:spPr>
        <p:style>
          <a:lnRef idx="1">
            <a:schemeClr val="accent1"/>
          </a:lnRef>
          <a:fillRef idx="2">
            <a:schemeClr val="accent1"/>
          </a:fillRef>
          <a:effectRef idx="1">
            <a:schemeClr val="accent1"/>
          </a:effectRef>
          <a:fontRef idx="minor">
            <a:schemeClr val="dk1"/>
          </a:fontRef>
        </p:style>
        <p:txBody>
          <a:bodyPr>
            <a:normAutofit fontScale="92500"/>
          </a:bodyPr>
          <a:lstStyle/>
          <a:p>
            <a:pPr algn="just">
              <a:buFont typeface="Wingdings" pitchFamily="2" charset="2"/>
              <a:buChar char="v"/>
            </a:pPr>
            <a:r>
              <a:rPr lang="ar-SA" b="1" dirty="0" err="1" smtClean="0"/>
              <a:t>اذا</a:t>
            </a:r>
            <a:r>
              <a:rPr lang="ar-SA" b="1" dirty="0" smtClean="0"/>
              <a:t> لم يكن هنالك تبادل للهواء بمعنى أن صدر المصاب لا يرتفع عند النفخ، يفحص فم المصاب وينظف جيداً من أي أجسام غريبة تعوق دخول الهواء وتستأنف عملية التنفس.</a:t>
            </a:r>
          </a:p>
          <a:p>
            <a:pPr algn="just">
              <a:buFont typeface="Wingdings" pitchFamily="2" charset="2"/>
              <a:buChar char="v"/>
            </a:pPr>
            <a:r>
              <a:rPr lang="ar-SA" b="1" dirty="0" err="1" smtClean="0"/>
              <a:t>اذا</a:t>
            </a:r>
            <a:r>
              <a:rPr lang="ar-SA" b="1" dirty="0" smtClean="0"/>
              <a:t> عاد التنفس الطبيعي للمصاب ضع بطانية أو معطفاً تحت المصاب وفوقه لتدفئته لحين حضور الإسعاف أو الطبيب.</a:t>
            </a:r>
          </a:p>
          <a:p>
            <a:pPr algn="just">
              <a:buFont typeface="Wingdings" pitchFamily="2" charset="2"/>
              <a:buChar char="v"/>
            </a:pPr>
            <a:r>
              <a:rPr lang="ar-SA" b="1" dirty="0" smtClean="0"/>
              <a:t>عندما يستعيد أنفاسه لا تدعه ينهض قبل مرور ساعة على الأقل.</a:t>
            </a:r>
            <a:endParaRPr lang="ar-SA" b="1" dirty="0"/>
          </a:p>
        </p:txBody>
      </p:sp>
      <p:pic>
        <p:nvPicPr>
          <p:cNvPr id="108546" name="Picture 2" descr="C:\Users\user\Pictures\real madrid\First_Aid.jpg"/>
          <p:cNvPicPr>
            <a:picLocks noChangeAspect="1" noChangeArrowheads="1"/>
          </p:cNvPicPr>
          <p:nvPr/>
        </p:nvPicPr>
        <p:blipFill>
          <a:blip r:embed="rId2"/>
          <a:srcRect/>
          <a:stretch>
            <a:fillRect/>
          </a:stretch>
        </p:blipFill>
        <p:spPr bwMode="auto">
          <a:xfrm>
            <a:off x="76159" y="1143000"/>
            <a:ext cx="4477235" cy="3581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8546"/>
                                        </p:tgtEl>
                                        <p:attrNameLst>
                                          <p:attrName>style.visibility</p:attrName>
                                        </p:attrNameLst>
                                      </p:cBhvr>
                                      <p:to>
                                        <p:strVal val="visible"/>
                                      </p:to>
                                    </p:set>
                                    <p:animEffect transition="in" filter="fade">
                                      <p:cBhvr>
                                        <p:cTn id="31"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04800"/>
            <a:ext cx="7772400" cy="1219200"/>
          </a:xfrm>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685800" y="1600200"/>
            <a:ext cx="7696200" cy="3429000"/>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514350" indent="-514350" algn="just">
              <a:buClr>
                <a:srgbClr val="FF0000"/>
              </a:buClr>
              <a:buFont typeface="+mj-lt"/>
              <a:buAutoNum type="arabicParenR" startAt="4"/>
            </a:pPr>
            <a:r>
              <a:rPr lang="ar-SA" sz="3000" dirty="0" smtClean="0">
                <a:solidFill>
                  <a:srgbClr val="FF0000"/>
                </a:solidFill>
                <a:cs typeface="PT Bold Heading" pitchFamily="2" charset="-78"/>
              </a:rPr>
              <a:t>التدليك الخارجي للقلب:</a:t>
            </a:r>
          </a:p>
          <a:p>
            <a:pPr marL="514350" indent="-514350" algn="just">
              <a:buClr>
                <a:srgbClr val="FF0000"/>
              </a:buClr>
              <a:buNone/>
            </a:pPr>
            <a:r>
              <a:rPr lang="ar-SA" sz="2800" b="1" dirty="0" smtClean="0"/>
              <a:t>      استخدم التدليك الخارجي للقلب مع عملية التنفس الاصطناعي ويجب مراعاة عدم تعارضهما. يجب أن تكون عملية النفخ في الفم سريعة ثم يبعد فمه عن المصاب ويتركه ليفرغ الهواء من داخله مع إجراء عملية تدليك خارجي للقلب لضمان مرور الدم الحامل للأوكسجين لأعضاء لجسم المختلفة وخصوصاً الرئتين والمخ.  </a:t>
            </a:r>
          </a:p>
          <a:p>
            <a:pPr marL="514350" indent="-514350" algn="just">
              <a:buClr>
                <a:srgbClr val="FF0000"/>
              </a:buClr>
              <a:buNone/>
            </a:pPr>
            <a:r>
              <a:rPr lang="ar-SA" sz="2800" b="1" dirty="0" smtClean="0"/>
              <a:t>هذا في حالة وجود مسعف واحد، أما </a:t>
            </a:r>
            <a:r>
              <a:rPr lang="ar-SA" sz="2800" b="1" dirty="0" err="1" smtClean="0"/>
              <a:t>اذا</a:t>
            </a:r>
            <a:r>
              <a:rPr lang="ar-SA" sz="2800" b="1" dirty="0" smtClean="0"/>
              <a:t> توفر مسعفان يجيدان الإسعافات الأولية، فيقوم أحدهما بالتنفس الاصطناعي والأخر بتدليك القلب.</a:t>
            </a:r>
            <a:endParaRPr lang="ar-SA" sz="2800" b="1"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user\Pictures\Clip_46.bmp"/>
          <p:cNvPicPr>
            <a:picLocks noChangeAspect="1" noChangeArrowheads="1"/>
          </p:cNvPicPr>
          <p:nvPr/>
        </p:nvPicPr>
        <p:blipFill>
          <a:blip r:embed="rId2"/>
          <a:srcRect/>
          <a:stretch>
            <a:fillRect/>
          </a:stretch>
        </p:blipFill>
        <p:spPr bwMode="auto">
          <a:xfrm>
            <a:off x="1752600" y="457200"/>
            <a:ext cx="6561980" cy="4350781"/>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3000" y="762000"/>
            <a:ext cx="7239000" cy="4267200"/>
          </a:xfrm>
          <a:solidFill>
            <a:srgbClr val="FFFF00"/>
          </a:solidFill>
        </p:spPr>
        <p:txBody>
          <a:bodyPr/>
          <a:lstStyle/>
          <a:p>
            <a:pPr>
              <a:buClr>
                <a:schemeClr val="tx1"/>
              </a:buClr>
              <a:buFont typeface="Wingdings" pitchFamily="2" charset="2"/>
              <a:buChar char="v"/>
            </a:pPr>
            <a:r>
              <a:rPr lang="ar-SA" b="1" dirty="0" smtClean="0"/>
              <a:t>ضع المصاب ملقى على ظهره فوق أرض صلبة.</a:t>
            </a:r>
            <a:endParaRPr lang="ar-SA" b="1" dirty="0"/>
          </a:p>
        </p:txBody>
      </p:sp>
      <p:pic>
        <p:nvPicPr>
          <p:cNvPr id="110594" name="Picture 2" descr="C:\Users\user\Pictures\real madrid\17231.jpg"/>
          <p:cNvPicPr>
            <a:picLocks noChangeAspect="1" noChangeArrowheads="1"/>
          </p:cNvPicPr>
          <p:nvPr/>
        </p:nvPicPr>
        <p:blipFill>
          <a:blip r:embed="rId2"/>
          <a:srcRect/>
          <a:stretch>
            <a:fillRect/>
          </a:stretch>
        </p:blipFill>
        <p:spPr bwMode="auto">
          <a:xfrm>
            <a:off x="2362200" y="1447800"/>
            <a:ext cx="4703763" cy="37440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down)">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0594"/>
                                        </p:tgtEl>
                                        <p:attrNameLst>
                                          <p:attrName>style.visibility</p:attrName>
                                        </p:attrNameLst>
                                      </p:cBhvr>
                                      <p:to>
                                        <p:strVal val="visible"/>
                                      </p:to>
                                    </p:set>
                                    <p:anim calcmode="lin" valueType="num">
                                      <p:cBhvr additive="base">
                                        <p:cTn id="15" dur="500" fill="hold"/>
                                        <p:tgtEl>
                                          <p:spTgt spid="110594"/>
                                        </p:tgtEl>
                                        <p:attrNameLst>
                                          <p:attrName>ppt_x</p:attrName>
                                        </p:attrNameLst>
                                      </p:cBhvr>
                                      <p:tavLst>
                                        <p:tav tm="0">
                                          <p:val>
                                            <p:strVal val="#ppt_x"/>
                                          </p:val>
                                        </p:tav>
                                        <p:tav tm="100000">
                                          <p:val>
                                            <p:strVal val="#ppt_x"/>
                                          </p:val>
                                        </p:tav>
                                      </p:tavLst>
                                    </p:anim>
                                    <p:anim calcmode="lin" valueType="num">
                                      <p:cBhvr additive="base">
                                        <p:cTn id="16" dur="500" fill="hold"/>
                                        <p:tgtEl>
                                          <p:spTgt spid="1105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algn="ctr"/>
            <a:r>
              <a:rPr lang="ar-SA" b="1" dirty="0" smtClean="0">
                <a:ln w="11430"/>
                <a:solidFill>
                  <a:srgbClr val="3366CC"/>
                </a:solidFill>
                <a:effectLst>
                  <a:outerShdw blurRad="80000" dist="40000" dir="5040000" algn="tl">
                    <a:srgbClr val="000000">
                      <a:alpha val="30000"/>
                    </a:srgbClr>
                  </a:outerShdw>
                </a:effectLst>
                <a:cs typeface="PT Bold Heading" pitchFamily="2" charset="-78"/>
              </a:rPr>
              <a:t>أهمية السلامة ورسالتها</a:t>
            </a:r>
            <a:endParaRPr lang="en-US" b="1" dirty="0">
              <a:ln w="11430"/>
              <a:solidFill>
                <a:srgbClr val="3366CC"/>
              </a:solidFill>
              <a:effectLst>
                <a:outerShdw blurRad="80000" dist="40000" dir="5040000" algn="tl">
                  <a:srgbClr val="000000">
                    <a:alpha val="30000"/>
                  </a:srgbClr>
                </a:outerShdw>
              </a:effectLst>
              <a:cs typeface="PT Bold Heading" pitchFamily="2" charset="-78"/>
            </a:endParaRPr>
          </a:p>
        </p:txBody>
      </p:sp>
      <p:sp>
        <p:nvSpPr>
          <p:cNvPr id="8196" name="Rectangle 4"/>
          <p:cNvSpPr>
            <a:spLocks noGrp="1" noChangeArrowheads="1"/>
          </p:cNvSpPr>
          <p:nvPr>
            <p:ph type="body" sz="half" idx="1"/>
          </p:nvPr>
        </p:nvSpPr>
        <p:spPr>
          <a:xfrm>
            <a:off x="3657600" y="1905000"/>
            <a:ext cx="5257800" cy="2819400"/>
          </a:xfrm>
        </p:spPr>
        <p:style>
          <a:lnRef idx="3">
            <a:schemeClr val="lt1"/>
          </a:lnRef>
          <a:fillRef idx="1">
            <a:schemeClr val="accent1"/>
          </a:fillRef>
          <a:effectRef idx="1">
            <a:schemeClr val="accent1"/>
          </a:effectRef>
          <a:fontRef idx="minor">
            <a:schemeClr val="lt1"/>
          </a:fontRef>
        </p:style>
        <p:txBody>
          <a:bodyPr>
            <a:noAutofit/>
          </a:bodyPr>
          <a:lstStyle/>
          <a:p>
            <a:pPr>
              <a:lnSpc>
                <a:spcPct val="90000"/>
              </a:lnSpc>
              <a:buClr>
                <a:srgbClr val="FFFF66"/>
              </a:buClr>
              <a:buSzPct val="75000"/>
            </a:pPr>
            <a:r>
              <a:rPr lang="ar-SA" sz="2800" b="1" dirty="0" smtClean="0">
                <a:solidFill>
                  <a:srgbClr val="FFFF00"/>
                </a:solidFill>
                <a:latin typeface="Arial" pitchFamily="34" charset="0"/>
              </a:rPr>
              <a:t>الحماية من الحوادث والمخاطر المهنية والصحية</a:t>
            </a:r>
            <a:endParaRPr lang="en-US" sz="2800" b="1" dirty="0">
              <a:solidFill>
                <a:srgbClr val="FFFF00"/>
              </a:solidFill>
              <a:latin typeface="Arial" pitchFamily="34" charset="0"/>
            </a:endParaRPr>
          </a:p>
          <a:p>
            <a:pPr>
              <a:lnSpc>
                <a:spcPct val="90000"/>
              </a:lnSpc>
              <a:buClr>
                <a:srgbClr val="FFFF66"/>
              </a:buClr>
              <a:buSzPct val="75000"/>
            </a:pPr>
            <a:r>
              <a:rPr lang="ar-SA" sz="2800" b="1" dirty="0" smtClean="0">
                <a:solidFill>
                  <a:srgbClr val="FFFF00"/>
                </a:solidFill>
                <a:latin typeface="Arial" pitchFamily="34" charset="0"/>
              </a:rPr>
              <a:t>رفع كفاءة المنشآت وعناصرها </a:t>
            </a:r>
            <a:r>
              <a:rPr lang="ar-SA" sz="2800" b="1" dirty="0" err="1" smtClean="0">
                <a:solidFill>
                  <a:srgbClr val="FFFF00"/>
                </a:solidFill>
                <a:latin typeface="Arial" pitchFamily="34" charset="0"/>
              </a:rPr>
              <a:t>الأنتاجية</a:t>
            </a:r>
            <a:endParaRPr lang="ar-SA" sz="2800" b="1" dirty="0" smtClean="0">
              <a:solidFill>
                <a:srgbClr val="FFFF00"/>
              </a:solidFill>
              <a:latin typeface="Arial" pitchFamily="34" charset="0"/>
            </a:endParaRPr>
          </a:p>
          <a:p>
            <a:pPr>
              <a:lnSpc>
                <a:spcPct val="90000"/>
              </a:lnSpc>
              <a:buClr>
                <a:srgbClr val="FFFF66"/>
              </a:buClr>
              <a:buSzPct val="75000"/>
            </a:pPr>
            <a:r>
              <a:rPr lang="ar-SA" sz="2800" b="1" dirty="0" smtClean="0">
                <a:solidFill>
                  <a:srgbClr val="FFFF00"/>
                </a:solidFill>
                <a:latin typeface="Arial" pitchFamily="34" charset="0"/>
              </a:rPr>
              <a:t>التعرف على مسببات الحوادث والقيام بالتحكم في حدوثها </a:t>
            </a:r>
            <a:r>
              <a:rPr lang="ar-SA" sz="2800" b="1" dirty="0" err="1" smtClean="0">
                <a:solidFill>
                  <a:srgbClr val="FFFF00"/>
                </a:solidFill>
                <a:latin typeface="Arial" pitchFamily="34" charset="0"/>
              </a:rPr>
              <a:t>وايجاد</a:t>
            </a:r>
            <a:r>
              <a:rPr lang="ar-SA" sz="2800" b="1" dirty="0" smtClean="0">
                <a:solidFill>
                  <a:srgbClr val="FFFF00"/>
                </a:solidFill>
                <a:latin typeface="Arial" pitchFamily="34" charset="0"/>
              </a:rPr>
              <a:t> الطرق المناسبة لمنعها أو تقليلها</a:t>
            </a:r>
            <a:endParaRPr lang="en-US" sz="2800" b="1" dirty="0">
              <a:solidFill>
                <a:srgbClr val="FFFF00"/>
              </a:solidFill>
              <a:latin typeface="Arial" pitchFamily="34" charset="0"/>
            </a:endParaRPr>
          </a:p>
        </p:txBody>
      </p:sp>
      <p:pic>
        <p:nvPicPr>
          <p:cNvPr id="8194" name="Picture 2" descr="osha"/>
          <p:cNvPicPr>
            <a:picLocks noGrp="1" noChangeAspect="1" noChangeArrowheads="1"/>
          </p:cNvPicPr>
          <p:nvPr>
            <p:ph type="clipArt" sz="half" idx="2"/>
          </p:nvPr>
        </p:nvPicPr>
        <p:blipFill>
          <a:blip r:embed="rId2"/>
          <a:stretch>
            <a:fillRect/>
          </a:stretch>
        </p:blipFill>
        <p:spPr>
          <a:xfrm>
            <a:off x="457200" y="2133600"/>
            <a:ext cx="2879651" cy="198120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6">
                                            <p:bg/>
                                          </p:spTgt>
                                        </p:tgtEl>
                                        <p:attrNameLst>
                                          <p:attrName>style.visibility</p:attrName>
                                        </p:attrNameLst>
                                      </p:cBhvr>
                                      <p:to>
                                        <p:strVal val="visible"/>
                                      </p:to>
                                    </p:set>
                                    <p:anim calcmode="lin" valueType="num">
                                      <p:cBhvr additive="base">
                                        <p:cTn id="7" dur="500" fill="hold"/>
                                        <p:tgtEl>
                                          <p:spTgt spid="819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19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xEl>
                                              <p:pRg st="0" end="0"/>
                                            </p:txEl>
                                          </p:spTgt>
                                        </p:tgtEl>
                                        <p:attrNameLst>
                                          <p:attrName>style.visibility</p:attrName>
                                        </p:attrNameLst>
                                      </p:cBhvr>
                                      <p:to>
                                        <p:strVal val="visible"/>
                                      </p:to>
                                    </p:set>
                                    <p:anim calcmode="lin" valueType="num">
                                      <p:cBhvr additive="base">
                                        <p:cTn id="13"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xEl>
                                              <p:pRg st="1" end="1"/>
                                            </p:txEl>
                                          </p:spTgt>
                                        </p:tgtEl>
                                        <p:attrNameLst>
                                          <p:attrName>style.visibility</p:attrName>
                                        </p:attrNameLst>
                                      </p:cBhvr>
                                      <p:to>
                                        <p:strVal val="visible"/>
                                      </p:to>
                                    </p:set>
                                    <p:anim calcmode="lin" valueType="num">
                                      <p:cBhvr additive="base">
                                        <p:cTn id="19"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6">
                                            <p:txEl>
                                              <p:pRg st="2" end="2"/>
                                            </p:txEl>
                                          </p:spTgt>
                                        </p:tgtEl>
                                        <p:attrNameLst>
                                          <p:attrName>style.visibility</p:attrName>
                                        </p:attrNameLst>
                                      </p:cBhvr>
                                      <p:to>
                                        <p:strVal val="visible"/>
                                      </p:to>
                                    </p:set>
                                    <p:anim calcmode="lin" valueType="num">
                                      <p:cBhvr additive="base">
                                        <p:cTn id="25" dur="500" fill="hold"/>
                                        <p:tgtEl>
                                          <p:spTgt spid="819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28600"/>
            <a:ext cx="8229600" cy="1295400"/>
          </a:xfrm>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4572000" y="1600200"/>
            <a:ext cx="4343400" cy="3429000"/>
          </a:xfrm>
          <a:solidFill>
            <a:srgbClr val="FFFF00"/>
          </a:solidFill>
        </p:spPr>
        <p:txBody>
          <a:bodyPr>
            <a:normAutofit fontScale="85000" lnSpcReduction="20000"/>
          </a:bodyPr>
          <a:lstStyle/>
          <a:p>
            <a:pPr algn="just">
              <a:buNone/>
            </a:pPr>
            <a:r>
              <a:rPr lang="ar-SA" sz="3300" dirty="0" smtClean="0">
                <a:solidFill>
                  <a:srgbClr val="FF0000"/>
                </a:solidFill>
                <a:cs typeface="PT Bold Heading" pitchFamily="2" charset="-78"/>
              </a:rPr>
              <a:t>5) علامات الحياة:</a:t>
            </a:r>
          </a:p>
          <a:p>
            <a:pPr algn="just">
              <a:buNone/>
            </a:pPr>
            <a:r>
              <a:rPr lang="ar-SA" b="1" dirty="0" smtClean="0"/>
              <a:t>بعد عمليتي النفخ والتدليك الصحيحتين والناجحتين سيظهر على المصاب ما يلي من علامات الحياة:</a:t>
            </a:r>
          </a:p>
          <a:p>
            <a:pPr marL="514350" indent="-514350" algn="just">
              <a:buClr>
                <a:schemeClr val="tx1"/>
              </a:buClr>
              <a:buFont typeface="+mj-cs"/>
              <a:buAutoNum type="arabic2Minus"/>
            </a:pPr>
            <a:r>
              <a:rPr lang="ar-SA" b="1" dirty="0" smtClean="0"/>
              <a:t>يتغير لون الوجه من الأزرق </a:t>
            </a:r>
            <a:r>
              <a:rPr lang="ar-SA" b="1" dirty="0" err="1" smtClean="0"/>
              <a:t>الى</a:t>
            </a:r>
            <a:r>
              <a:rPr lang="ar-SA" b="1" dirty="0" smtClean="0"/>
              <a:t> لون أقل زرقة ثم يميل </a:t>
            </a:r>
            <a:r>
              <a:rPr lang="ar-SA" b="1" dirty="0" err="1" smtClean="0"/>
              <a:t>الى</a:t>
            </a:r>
            <a:r>
              <a:rPr lang="ar-SA" b="1" dirty="0" smtClean="0"/>
              <a:t> الاحمرار؛</a:t>
            </a:r>
          </a:p>
          <a:p>
            <a:pPr marL="514350" indent="-514350" algn="just">
              <a:buClr>
                <a:schemeClr val="tx1"/>
              </a:buClr>
              <a:buFont typeface="+mj-cs"/>
              <a:buAutoNum type="arabic2Minus"/>
            </a:pPr>
            <a:r>
              <a:rPr lang="ar-SA" b="1" dirty="0" smtClean="0"/>
              <a:t>يبدأ بالتنفس الطبيعي؛</a:t>
            </a:r>
          </a:p>
          <a:p>
            <a:pPr marL="514350" indent="-514350" algn="just">
              <a:buClr>
                <a:schemeClr val="tx1"/>
              </a:buClr>
              <a:buFont typeface="+mj-cs"/>
              <a:buAutoNum type="arabic2Minus"/>
            </a:pPr>
            <a:r>
              <a:rPr lang="ar-SA" b="1" dirty="0" smtClean="0"/>
              <a:t>أتساع حدقة العين يبدأ بالضيق؛</a:t>
            </a:r>
          </a:p>
          <a:p>
            <a:pPr marL="514350" indent="-514350" algn="just">
              <a:buClr>
                <a:schemeClr val="tx1"/>
              </a:buClr>
              <a:buFont typeface="+mj-cs"/>
              <a:buAutoNum type="arabic2Minus"/>
            </a:pPr>
            <a:r>
              <a:rPr lang="ar-SA" b="1" dirty="0" smtClean="0"/>
              <a:t>التأكد من ظهور النبضات الطبيعية وتلمسها باليد.</a:t>
            </a:r>
            <a:endParaRPr lang="ar-SA" b="1" dirty="0"/>
          </a:p>
        </p:txBody>
      </p:sp>
      <p:pic>
        <p:nvPicPr>
          <p:cNvPr id="111618" name="Picture 2" descr="C:\Users\user\Pictures\real madrid\FIRST aid pic.jpg"/>
          <p:cNvPicPr>
            <a:picLocks noChangeAspect="1" noChangeArrowheads="1"/>
          </p:cNvPicPr>
          <p:nvPr/>
        </p:nvPicPr>
        <p:blipFill>
          <a:blip r:embed="rId2"/>
          <a:srcRect/>
          <a:stretch>
            <a:fillRect/>
          </a:stretch>
        </p:blipFill>
        <p:spPr bwMode="auto">
          <a:xfrm>
            <a:off x="0" y="1828800"/>
            <a:ext cx="4362824" cy="2781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11618"/>
                                        </p:tgtEl>
                                        <p:attrNameLst>
                                          <p:attrName>style.visibility</p:attrName>
                                        </p:attrNameLst>
                                      </p:cBhvr>
                                      <p:to>
                                        <p:strVal val="visible"/>
                                      </p:to>
                                    </p:set>
                                    <p:animEffect transition="in" filter="wipe(down)">
                                      <p:cBhvr>
                                        <p:cTn id="55"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28600"/>
            <a:ext cx="8153400" cy="1295400"/>
          </a:xfrm>
          <a:solidFill>
            <a:srgbClr val="92D050"/>
          </a:solidFill>
        </p:spPr>
        <p:txBody>
          <a:bodyPr>
            <a:normAutofit fontScale="90000"/>
          </a:bodyPr>
          <a:lstStyle/>
          <a:p>
            <a:pPr algn="ctr"/>
            <a:r>
              <a:rPr lang="ar-SA" dirty="0" smtClean="0">
                <a:ln>
                  <a:solidFill>
                    <a:schemeClr val="tx1"/>
                  </a:solidFill>
                </a:ln>
                <a:solidFill>
                  <a:srgbClr val="0033CC"/>
                </a:solidFill>
                <a:cs typeface="PT Bold Heading" pitchFamily="2" charset="-78"/>
              </a:rPr>
              <a:t>الإسعافات المتبعة حيال الإصابات بالصدمة الكهربائية:</a:t>
            </a:r>
            <a:endParaRPr lang="ar-SA" dirty="0">
              <a:ln>
                <a:solidFill>
                  <a:schemeClr val="tx1"/>
                </a:solidFill>
              </a:ln>
              <a:solidFill>
                <a:srgbClr val="0033CC"/>
              </a:solidFill>
              <a:cs typeface="PT Bold Heading" pitchFamily="2" charset="-78"/>
            </a:endParaRPr>
          </a:p>
        </p:txBody>
      </p:sp>
      <p:sp>
        <p:nvSpPr>
          <p:cNvPr id="4" name="Text Placeholder 3"/>
          <p:cNvSpPr>
            <a:spLocks noGrp="1"/>
          </p:cNvSpPr>
          <p:nvPr>
            <p:ph type="body" sz="half" idx="2"/>
          </p:nvPr>
        </p:nvSpPr>
        <p:spPr>
          <a:xfrm>
            <a:off x="4419600" y="1600200"/>
            <a:ext cx="4343400" cy="3429000"/>
          </a:xfrm>
        </p:spPr>
        <p:style>
          <a:lnRef idx="3">
            <a:schemeClr val="lt1"/>
          </a:lnRef>
          <a:fillRef idx="1">
            <a:schemeClr val="dk1"/>
          </a:fillRef>
          <a:effectRef idx="1">
            <a:schemeClr val="dk1"/>
          </a:effectRef>
          <a:fontRef idx="minor">
            <a:schemeClr val="lt1"/>
          </a:fontRef>
        </p:style>
        <p:txBody>
          <a:bodyPr>
            <a:normAutofit fontScale="92500"/>
          </a:bodyPr>
          <a:lstStyle/>
          <a:p>
            <a:pPr algn="just">
              <a:buClr>
                <a:schemeClr val="bg1"/>
              </a:buClr>
              <a:buNone/>
            </a:pPr>
            <a:r>
              <a:rPr lang="ar-SA" b="1" dirty="0" smtClean="0"/>
              <a:t>6) علامات الوفاة:</a:t>
            </a:r>
          </a:p>
          <a:p>
            <a:pPr algn="just">
              <a:buClr>
                <a:schemeClr val="bg1"/>
              </a:buClr>
              <a:buNone/>
            </a:pPr>
            <a:r>
              <a:rPr lang="ar-SA" b="1" dirty="0" smtClean="0"/>
              <a:t>يمكن ملاحظة علامات الوفاة من الظواهر التالية:</a:t>
            </a:r>
          </a:p>
          <a:p>
            <a:pPr marL="514350" indent="-514350" algn="just">
              <a:buClr>
                <a:schemeClr val="bg1"/>
              </a:buClr>
              <a:buFont typeface="+mj-cs"/>
              <a:buAutoNum type="arabic2Minus"/>
            </a:pPr>
            <a:r>
              <a:rPr lang="ar-SA" b="1" dirty="0" smtClean="0"/>
              <a:t>عدم بدأ التنفس الطبيعي رغم المدة الكافية لاستمرار التنفس الاصطناعي (1 ساعة) والتدليك الخارجي للقلب.</a:t>
            </a:r>
          </a:p>
          <a:p>
            <a:pPr marL="514350" indent="-514350" algn="just">
              <a:buClr>
                <a:schemeClr val="bg1"/>
              </a:buClr>
              <a:buFont typeface="+mj-cs"/>
              <a:buAutoNum type="arabic2Minus"/>
            </a:pPr>
            <a:r>
              <a:rPr lang="ar-SA" b="1" dirty="0" smtClean="0"/>
              <a:t>عدم ظهور نبضات الشرايين.</a:t>
            </a:r>
          </a:p>
          <a:p>
            <a:pPr marL="514350" indent="-514350" algn="just">
              <a:buClr>
                <a:schemeClr val="bg1"/>
              </a:buClr>
              <a:buFont typeface="+mj-cs"/>
              <a:buAutoNum type="arabic2Minus"/>
            </a:pPr>
            <a:r>
              <a:rPr lang="ar-SA" b="1" dirty="0" smtClean="0"/>
              <a:t>استمرار أتساع حدقة العين.</a:t>
            </a:r>
          </a:p>
          <a:p>
            <a:pPr algn="just">
              <a:buClr>
                <a:schemeClr val="bg1"/>
              </a:buClr>
              <a:buNone/>
            </a:pPr>
            <a:endParaRPr lang="ar-SA" b="1" dirty="0"/>
          </a:p>
        </p:txBody>
      </p:sp>
      <p:pic>
        <p:nvPicPr>
          <p:cNvPr id="112642" name="Picture 2" descr="C:\Users\user\Pictures\حسبنا الله و نعم الوكيل.JPG"/>
          <p:cNvPicPr>
            <a:picLocks noChangeAspect="1" noChangeArrowheads="1"/>
          </p:cNvPicPr>
          <p:nvPr/>
        </p:nvPicPr>
        <p:blipFill>
          <a:blip r:embed="rId2"/>
          <a:srcRect/>
          <a:stretch>
            <a:fillRect/>
          </a:stretch>
        </p:blipFill>
        <p:spPr bwMode="auto">
          <a:xfrm>
            <a:off x="914400" y="1592580"/>
            <a:ext cx="3429000" cy="3543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2642"/>
                                        </p:tgtEl>
                                        <p:attrNameLst>
                                          <p:attrName>style.visibility</p:attrName>
                                        </p:attrNameLst>
                                      </p:cBhvr>
                                      <p:to>
                                        <p:strVal val="visible"/>
                                      </p:to>
                                    </p:set>
                                    <p:animEffect transition="in" filter="wipe(down)">
                                      <p:cBhvr>
                                        <p:cTn id="49"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838200"/>
          </a:xfrm>
        </p:spPr>
        <p:style>
          <a:lnRef idx="1">
            <a:schemeClr val="dk1"/>
          </a:lnRef>
          <a:fillRef idx="2">
            <a:schemeClr val="dk1"/>
          </a:fillRef>
          <a:effectRef idx="1">
            <a:schemeClr val="dk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err="1" smtClean="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rPr>
              <a:t>أسعافات</a:t>
            </a:r>
            <a:r>
              <a:rPr lang="ar-SA" b="1" dirty="0" smtClean="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rPr>
              <a:t> الجروح</a:t>
            </a:r>
            <a:endParaRPr lang="ar-SA" b="1" dirty="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4191000" y="1371600"/>
            <a:ext cx="4800600" cy="5029200"/>
          </a:xfrm>
          <a:solidFill>
            <a:srgbClr val="00B0F0"/>
          </a:solidFill>
        </p:spPr>
        <p:txBody>
          <a:bodyPr>
            <a:normAutofit fontScale="92500" lnSpcReduction="10000"/>
          </a:bodyPr>
          <a:lstStyle/>
          <a:p>
            <a:pPr algn="just">
              <a:buNone/>
            </a:pPr>
            <a:r>
              <a:rPr lang="ar-SA" b="1" dirty="0" smtClean="0"/>
              <a:t>في حالة الجروح التي تنزف فأن أو ما يجب عمله هو التالي:</a:t>
            </a:r>
          </a:p>
          <a:p>
            <a:pPr marL="514350" indent="-514350" algn="just">
              <a:buAutoNum type="arabicParenR"/>
            </a:pPr>
            <a:r>
              <a:rPr lang="ar-SA" sz="3000" dirty="0" smtClean="0">
                <a:cs typeface="PT Bold Heading" pitchFamily="2" charset="-78"/>
              </a:rPr>
              <a:t>الجروح الصغيرة:</a:t>
            </a:r>
          </a:p>
          <a:p>
            <a:pPr marL="514350" indent="-514350" algn="just">
              <a:buClr>
                <a:schemeClr val="tx1"/>
              </a:buClr>
              <a:buFont typeface="+mj-cs"/>
              <a:buAutoNum type="arabic2Minus"/>
            </a:pPr>
            <a:r>
              <a:rPr lang="ar-SA" b="1" dirty="0" smtClean="0"/>
              <a:t>أغسل الجرح بالماء والصابون ثم بالماء فقط</a:t>
            </a:r>
          </a:p>
          <a:p>
            <a:pPr marL="514350" indent="-514350" algn="just">
              <a:buClr>
                <a:schemeClr val="tx1"/>
              </a:buClr>
              <a:buFont typeface="+mj-cs"/>
              <a:buAutoNum type="arabic2Minus"/>
            </a:pPr>
            <a:r>
              <a:rPr lang="ar-SA" b="1" dirty="0" smtClean="0"/>
              <a:t>أرفع الجزء المصاب </a:t>
            </a:r>
            <a:r>
              <a:rPr lang="ar-SA" b="1" dirty="0" err="1" smtClean="0"/>
              <a:t>اذا</a:t>
            </a:r>
            <a:r>
              <a:rPr lang="ar-SA" b="1" dirty="0" smtClean="0"/>
              <a:t> أمكن فوق مستوى الجسم.</a:t>
            </a:r>
          </a:p>
          <a:p>
            <a:pPr marL="514350" indent="-514350" algn="just">
              <a:buClr>
                <a:schemeClr val="tx1"/>
              </a:buClr>
              <a:buFont typeface="+mj-cs"/>
              <a:buAutoNum type="arabic2Minus"/>
            </a:pPr>
            <a:r>
              <a:rPr lang="ar-SA" b="1" dirty="0" smtClean="0"/>
              <a:t>اضغط على طرفي الجرح معاً حتى يتوقف النزيف ويظهر الجرح وضع ضمادة عليه.</a:t>
            </a:r>
          </a:p>
          <a:p>
            <a:pPr marL="514350" indent="-514350" algn="just">
              <a:buClr>
                <a:schemeClr val="tx1"/>
              </a:buClr>
              <a:buFont typeface="+mj-cs"/>
              <a:buAutoNum type="arabic2Minus"/>
            </a:pPr>
            <a:r>
              <a:rPr lang="ar-SA" b="1" dirty="0" smtClean="0"/>
              <a:t>طبّقْ مرهماً مضادّ </a:t>
            </a:r>
            <a:r>
              <a:rPr lang="ar-SA" b="1" dirty="0" err="1" smtClean="0"/>
              <a:t>للجرائيمَ</a:t>
            </a:r>
            <a:r>
              <a:rPr lang="ar-SA" b="1" dirty="0" smtClean="0"/>
              <a:t> لكَسوة وحِماية الجرحِ. </a:t>
            </a:r>
          </a:p>
          <a:p>
            <a:pPr marL="514350" indent="-514350" algn="just">
              <a:buClr>
                <a:schemeClr val="tx1"/>
              </a:buClr>
              <a:buFont typeface="+mj-cs"/>
              <a:buAutoNum type="arabic2Minus"/>
            </a:pPr>
            <a:r>
              <a:rPr lang="ar-SA" b="1" dirty="0" smtClean="0"/>
              <a:t>عندما تَوقّفَ الجرحُ عن النَزْف يَغطّيه </a:t>
            </a:r>
            <a:r>
              <a:rPr lang="en-US" b="1" dirty="0" smtClean="0"/>
              <a:t> </a:t>
            </a:r>
            <a:r>
              <a:rPr lang="ar-SA" b="1" dirty="0" err="1" smtClean="0"/>
              <a:t>بضماد</a:t>
            </a:r>
            <a:r>
              <a:rPr lang="ar-SA" b="1" dirty="0" smtClean="0"/>
              <a:t> الذي سوف لَنْ يَتمسّكَ بالجرحِ.</a:t>
            </a:r>
            <a:endParaRPr lang="ar-SA" b="1" dirty="0"/>
          </a:p>
        </p:txBody>
      </p:sp>
      <p:pic>
        <p:nvPicPr>
          <p:cNvPr id="113666" name="Picture 2" descr="C:\Users\user\Pictures\real madrid\19602.jpg"/>
          <p:cNvPicPr>
            <a:picLocks noChangeAspect="1" noChangeArrowheads="1"/>
          </p:cNvPicPr>
          <p:nvPr/>
        </p:nvPicPr>
        <p:blipFill>
          <a:blip r:embed="rId2"/>
          <a:srcRect/>
          <a:stretch>
            <a:fillRect/>
          </a:stretch>
        </p:blipFill>
        <p:spPr bwMode="auto">
          <a:xfrm>
            <a:off x="0" y="1371600"/>
            <a:ext cx="3810000" cy="3048000"/>
          </a:xfrm>
          <a:prstGeom prst="rect">
            <a:avLst/>
          </a:prstGeom>
          <a:ln>
            <a:noFill/>
          </a:ln>
          <a:effectLst>
            <a:outerShdw blurRad="190500" algn="tl" rotWithShape="0">
              <a:srgbClr val="000000">
                <a:alpha val="70000"/>
              </a:srgbClr>
            </a:outerShdw>
          </a:effectLst>
        </p:spPr>
      </p:pic>
      <p:pic>
        <p:nvPicPr>
          <p:cNvPr id="113667" name="Picture 3" descr="C:\Users\user\Pictures\real madrid\19603.jpg"/>
          <p:cNvPicPr>
            <a:picLocks noChangeAspect="1" noChangeArrowheads="1"/>
          </p:cNvPicPr>
          <p:nvPr/>
        </p:nvPicPr>
        <p:blipFill>
          <a:blip r:embed="rId3"/>
          <a:srcRect/>
          <a:stretch>
            <a:fillRect/>
          </a:stretch>
        </p:blipFill>
        <p:spPr bwMode="auto">
          <a:xfrm>
            <a:off x="0" y="1371600"/>
            <a:ext cx="3810000" cy="3048000"/>
          </a:xfrm>
          <a:prstGeom prst="rect">
            <a:avLst/>
          </a:prstGeom>
          <a:ln>
            <a:noFill/>
          </a:ln>
          <a:effectLst>
            <a:outerShdw blurRad="190500" algn="tl" rotWithShape="0">
              <a:srgbClr val="000000">
                <a:alpha val="70000"/>
              </a:srgbClr>
            </a:outerShdw>
          </a:effectLst>
        </p:spPr>
      </p:pic>
      <p:pic>
        <p:nvPicPr>
          <p:cNvPr id="113668" name="Picture 4" descr="C:\Users\user\Pictures\real madrid\19604.jpg"/>
          <p:cNvPicPr>
            <a:picLocks noChangeAspect="1" noChangeArrowheads="1"/>
          </p:cNvPicPr>
          <p:nvPr/>
        </p:nvPicPr>
        <p:blipFill>
          <a:blip r:embed="rId4"/>
          <a:srcRect/>
          <a:stretch>
            <a:fillRect/>
          </a:stretch>
        </p:blipFill>
        <p:spPr bwMode="auto">
          <a:xfrm>
            <a:off x="0" y="1371600"/>
            <a:ext cx="3810000" cy="3048000"/>
          </a:xfrm>
          <a:prstGeom prst="rect">
            <a:avLst/>
          </a:prstGeom>
          <a:ln>
            <a:noFill/>
          </a:ln>
          <a:effectLst>
            <a:outerShdw blurRad="190500" algn="tl" rotWithShape="0">
              <a:srgbClr val="000000">
                <a:alpha val="70000"/>
              </a:srgbClr>
            </a:outerShdw>
          </a:effectLst>
        </p:spPr>
      </p:pic>
      <p:pic>
        <p:nvPicPr>
          <p:cNvPr id="113669" name="Picture 5" descr="C:\Users\user\Pictures\real madrid\19605.jpg"/>
          <p:cNvPicPr>
            <a:picLocks noChangeAspect="1" noChangeArrowheads="1"/>
          </p:cNvPicPr>
          <p:nvPr/>
        </p:nvPicPr>
        <p:blipFill>
          <a:blip r:embed="rId5"/>
          <a:srcRect/>
          <a:stretch>
            <a:fillRect/>
          </a:stretch>
        </p:blipFill>
        <p:spPr bwMode="auto">
          <a:xfrm>
            <a:off x="0" y="1295400"/>
            <a:ext cx="409575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additive="base">
                                        <p:cTn id="4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additive="base">
                                        <p:cTn id="5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13666"/>
                                        </p:tgtEl>
                                        <p:attrNameLst>
                                          <p:attrName>style.visibility</p:attrName>
                                        </p:attrNameLst>
                                      </p:cBhvr>
                                      <p:to>
                                        <p:strVal val="visible"/>
                                      </p:to>
                                    </p:set>
                                    <p:anim calcmode="lin" valueType="num">
                                      <p:cBhvr additive="base">
                                        <p:cTn id="60" dur="500" fill="hold"/>
                                        <p:tgtEl>
                                          <p:spTgt spid="113666"/>
                                        </p:tgtEl>
                                        <p:attrNameLst>
                                          <p:attrName>ppt_x</p:attrName>
                                        </p:attrNameLst>
                                      </p:cBhvr>
                                      <p:tavLst>
                                        <p:tav tm="0">
                                          <p:val>
                                            <p:strVal val="#ppt_x"/>
                                          </p:val>
                                        </p:tav>
                                        <p:tav tm="100000">
                                          <p:val>
                                            <p:strVal val="#ppt_x"/>
                                          </p:val>
                                        </p:tav>
                                      </p:tavLst>
                                    </p:anim>
                                    <p:anim calcmode="lin" valueType="num">
                                      <p:cBhvr additive="base">
                                        <p:cTn id="61" dur="500" fill="hold"/>
                                        <p:tgtEl>
                                          <p:spTgt spid="11366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13667"/>
                                        </p:tgtEl>
                                        <p:attrNameLst>
                                          <p:attrName>style.visibility</p:attrName>
                                        </p:attrNameLst>
                                      </p:cBhvr>
                                      <p:to>
                                        <p:strVal val="visible"/>
                                      </p:to>
                                    </p:set>
                                    <p:anim calcmode="lin" valueType="num">
                                      <p:cBhvr additive="base">
                                        <p:cTn id="66" dur="500" fill="hold"/>
                                        <p:tgtEl>
                                          <p:spTgt spid="113667"/>
                                        </p:tgtEl>
                                        <p:attrNameLst>
                                          <p:attrName>ppt_x</p:attrName>
                                        </p:attrNameLst>
                                      </p:cBhvr>
                                      <p:tavLst>
                                        <p:tav tm="0">
                                          <p:val>
                                            <p:strVal val="#ppt_x"/>
                                          </p:val>
                                        </p:tav>
                                        <p:tav tm="100000">
                                          <p:val>
                                            <p:strVal val="#ppt_x"/>
                                          </p:val>
                                        </p:tav>
                                      </p:tavLst>
                                    </p:anim>
                                    <p:anim calcmode="lin" valueType="num">
                                      <p:cBhvr additive="base">
                                        <p:cTn id="67"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3668"/>
                                        </p:tgtEl>
                                        <p:attrNameLst>
                                          <p:attrName>style.visibility</p:attrName>
                                        </p:attrNameLst>
                                      </p:cBhvr>
                                      <p:to>
                                        <p:strVal val="visible"/>
                                      </p:to>
                                    </p:set>
                                    <p:anim calcmode="lin" valueType="num">
                                      <p:cBhvr additive="base">
                                        <p:cTn id="72" dur="500" fill="hold"/>
                                        <p:tgtEl>
                                          <p:spTgt spid="113668"/>
                                        </p:tgtEl>
                                        <p:attrNameLst>
                                          <p:attrName>ppt_x</p:attrName>
                                        </p:attrNameLst>
                                      </p:cBhvr>
                                      <p:tavLst>
                                        <p:tav tm="0">
                                          <p:val>
                                            <p:strVal val="#ppt_x"/>
                                          </p:val>
                                        </p:tav>
                                        <p:tav tm="100000">
                                          <p:val>
                                            <p:strVal val="#ppt_x"/>
                                          </p:val>
                                        </p:tav>
                                      </p:tavLst>
                                    </p:anim>
                                    <p:anim calcmode="lin" valueType="num">
                                      <p:cBhvr additive="base">
                                        <p:cTn id="73"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13669"/>
                                        </p:tgtEl>
                                        <p:attrNameLst>
                                          <p:attrName>style.visibility</p:attrName>
                                        </p:attrNameLst>
                                      </p:cBhvr>
                                      <p:to>
                                        <p:strVal val="visible"/>
                                      </p:to>
                                    </p:set>
                                    <p:anim calcmode="lin" valueType="num">
                                      <p:cBhvr additive="base">
                                        <p:cTn id="78" dur="500" fill="hold"/>
                                        <p:tgtEl>
                                          <p:spTgt spid="113669"/>
                                        </p:tgtEl>
                                        <p:attrNameLst>
                                          <p:attrName>ppt_x</p:attrName>
                                        </p:attrNameLst>
                                      </p:cBhvr>
                                      <p:tavLst>
                                        <p:tav tm="0">
                                          <p:val>
                                            <p:strVal val="#ppt_x"/>
                                          </p:val>
                                        </p:tav>
                                        <p:tav tm="100000">
                                          <p:val>
                                            <p:strVal val="#ppt_x"/>
                                          </p:val>
                                        </p:tav>
                                      </p:tavLst>
                                    </p:anim>
                                    <p:anim calcmode="lin" valueType="num">
                                      <p:cBhvr additive="base">
                                        <p:cTn id="79"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81000"/>
            <a:ext cx="7772400" cy="990600"/>
          </a:xfrm>
        </p:spPr>
        <p:style>
          <a:lnRef idx="1">
            <a:schemeClr val="dk1"/>
          </a:lnRef>
          <a:fillRef idx="2">
            <a:schemeClr val="dk1"/>
          </a:fillRef>
          <a:effectRef idx="1">
            <a:schemeClr val="dk1"/>
          </a:effectRef>
          <a:fontRef idx="minor">
            <a:schemeClr val="dk1"/>
          </a:fontRef>
        </p:style>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err="1" smtClean="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rPr>
              <a:t>أسعافات</a:t>
            </a:r>
            <a:r>
              <a:rPr lang="ar-SA" b="1" dirty="0" smtClean="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rPr>
              <a:t> الجروح</a:t>
            </a:r>
            <a:endParaRPr lang="ar-SA" b="1" dirty="0">
              <a:ln w="11430">
                <a:solidFill>
                  <a:sysClr val="windowText" lastClr="000000"/>
                </a:solidFill>
              </a:ln>
              <a:solidFill>
                <a:srgbClr val="FF0000"/>
              </a:solidFill>
              <a:effectLst>
                <a:outerShdw blurRad="50800" dist="39000" dir="5460000" algn="tl">
                  <a:srgbClr val="000000">
                    <a:alpha val="38000"/>
                  </a:srgbClr>
                </a:outerShdw>
              </a:effectLst>
              <a:cs typeface="PT Bold Heading" pitchFamily="2" charset="-78"/>
            </a:endParaRPr>
          </a:p>
        </p:txBody>
      </p:sp>
      <p:sp>
        <p:nvSpPr>
          <p:cNvPr id="4" name="Text Placeholder 3"/>
          <p:cNvSpPr>
            <a:spLocks noGrp="1"/>
          </p:cNvSpPr>
          <p:nvPr>
            <p:ph type="body" sz="half" idx="2"/>
          </p:nvPr>
        </p:nvSpPr>
        <p:spPr>
          <a:xfrm>
            <a:off x="4114800" y="1524000"/>
            <a:ext cx="4648200" cy="3505200"/>
          </a:xfrm>
          <a:solidFill>
            <a:srgbClr val="00B0F0"/>
          </a:solidFill>
        </p:spPr>
        <p:txBody>
          <a:bodyPr>
            <a:normAutofit fontScale="77500" lnSpcReduction="20000"/>
          </a:bodyPr>
          <a:lstStyle/>
          <a:p>
            <a:pPr>
              <a:buNone/>
            </a:pPr>
            <a:r>
              <a:rPr lang="ar-SA" sz="2800" dirty="0" smtClean="0">
                <a:cs typeface="PT Bold Heading" pitchFamily="2" charset="-78"/>
              </a:rPr>
              <a:t>2) الجروح الكبيرة:</a:t>
            </a:r>
          </a:p>
          <a:p>
            <a:pPr>
              <a:buNone/>
            </a:pPr>
            <a:r>
              <a:rPr lang="ar-SA" dirty="0" smtClean="0"/>
              <a:t>أي جرح ينزف بشدة وخاصة في اليد أو الأصابع يجب أن يعتبر خطيراً مع أعطائه عناية خاصة وكأجراء إسعافي أولي سريع يعتبر الضغط على الجرح أسرع وسيلة لوقف النزيف وتجنباً للمضاعفات في هذه الحالة يجب عمل ما يلي:</a:t>
            </a:r>
          </a:p>
          <a:p>
            <a:pPr marL="514350" indent="-514350">
              <a:buClr>
                <a:schemeClr val="tx1"/>
              </a:buClr>
              <a:buFont typeface="+mj-cs"/>
              <a:buAutoNum type="arabic2Minus"/>
            </a:pPr>
            <a:r>
              <a:rPr lang="ar-SA" dirty="0" smtClean="0"/>
              <a:t>أرقد المصاب في وضع أفقي مريح.</a:t>
            </a:r>
          </a:p>
          <a:p>
            <a:pPr marL="514350" indent="-514350">
              <a:buClr>
                <a:schemeClr val="tx1"/>
              </a:buClr>
              <a:buFont typeface="+mj-cs"/>
              <a:buAutoNum type="arabic2Minus"/>
            </a:pPr>
            <a:r>
              <a:rPr lang="ar-SA" dirty="0" smtClean="0"/>
              <a:t>أرفع الجزء المصاب أعلى من مستوي الجسم أن أمكن ذلك.</a:t>
            </a:r>
          </a:p>
          <a:p>
            <a:pPr marL="514350" indent="-514350">
              <a:buClr>
                <a:schemeClr val="tx1"/>
              </a:buClr>
              <a:buFont typeface="+mj-cs"/>
              <a:buAutoNum type="arabic2Minus"/>
            </a:pPr>
            <a:r>
              <a:rPr lang="ar-SA" dirty="0" smtClean="0"/>
              <a:t>أضغط على الجرح.</a:t>
            </a:r>
          </a:p>
          <a:p>
            <a:pPr marL="514350" indent="-514350">
              <a:buClr>
                <a:schemeClr val="tx1"/>
              </a:buClr>
              <a:buFont typeface="+mj-cs"/>
              <a:buAutoNum type="arabic2Minus"/>
            </a:pPr>
            <a:r>
              <a:rPr lang="ar-SA" dirty="0" smtClean="0"/>
              <a:t>ضع ضمادة أو أكثر على الجرح وأربطها جيداً وأستدع </a:t>
            </a:r>
            <a:r>
              <a:rPr lang="ar-SA" dirty="0" err="1" smtClean="0"/>
              <a:t>الاسعاف</a:t>
            </a:r>
            <a:r>
              <a:rPr lang="ar-SA" dirty="0" smtClean="0"/>
              <a:t>.</a:t>
            </a:r>
          </a:p>
          <a:p>
            <a:pPr>
              <a:buNone/>
            </a:pPr>
            <a:endParaRPr lang="ar-SA" dirty="0" smtClean="0"/>
          </a:p>
          <a:p>
            <a:pPr>
              <a:buNone/>
            </a:pPr>
            <a:endParaRPr lang="ar-SA" dirty="0"/>
          </a:p>
        </p:txBody>
      </p:sp>
      <p:pic>
        <p:nvPicPr>
          <p:cNvPr id="114690" name="Picture 2" descr="C:\Users\user\Pictures\Clip_47.bmp"/>
          <p:cNvPicPr>
            <a:picLocks noChangeAspect="1" noChangeArrowheads="1"/>
          </p:cNvPicPr>
          <p:nvPr/>
        </p:nvPicPr>
        <p:blipFill>
          <a:blip r:embed="rId2"/>
          <a:srcRect/>
          <a:stretch>
            <a:fillRect/>
          </a:stretch>
        </p:blipFill>
        <p:spPr bwMode="auto">
          <a:xfrm>
            <a:off x="152400" y="1447800"/>
            <a:ext cx="3867794" cy="2005013"/>
          </a:xfrm>
          <a:prstGeom prst="rect">
            <a:avLst/>
          </a:prstGeom>
          <a:noFill/>
        </p:spPr>
      </p:pic>
      <p:pic>
        <p:nvPicPr>
          <p:cNvPr id="114691" name="Picture 3" descr="C:\Users\user\Pictures\Clip_48.bmp"/>
          <p:cNvPicPr>
            <a:picLocks noChangeAspect="1" noChangeArrowheads="1"/>
          </p:cNvPicPr>
          <p:nvPr/>
        </p:nvPicPr>
        <p:blipFill>
          <a:blip r:embed="rId3"/>
          <a:srcRect/>
          <a:stretch>
            <a:fillRect/>
          </a:stretch>
        </p:blipFill>
        <p:spPr bwMode="auto">
          <a:xfrm>
            <a:off x="152400" y="1600201"/>
            <a:ext cx="3945611" cy="3429000"/>
          </a:xfrm>
          <a:prstGeom prst="rect">
            <a:avLst/>
          </a:prstGeom>
          <a:noFill/>
        </p:spPr>
      </p:pic>
      <p:pic>
        <p:nvPicPr>
          <p:cNvPr id="114692" name="Picture 4" descr="C:\Users\user\Pictures\Clip_49.bmp"/>
          <p:cNvPicPr>
            <a:picLocks noChangeAspect="1" noChangeArrowheads="1"/>
          </p:cNvPicPr>
          <p:nvPr/>
        </p:nvPicPr>
        <p:blipFill>
          <a:blip r:embed="rId4"/>
          <a:srcRect/>
          <a:stretch>
            <a:fillRect/>
          </a:stretch>
        </p:blipFill>
        <p:spPr bwMode="auto">
          <a:xfrm>
            <a:off x="0" y="1600200"/>
            <a:ext cx="4122096"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down)">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4690"/>
                                        </p:tgtEl>
                                        <p:attrNameLst>
                                          <p:attrName>style.visibility</p:attrName>
                                        </p:attrNameLst>
                                      </p:cBhvr>
                                      <p:to>
                                        <p:strVal val="visible"/>
                                      </p:to>
                                    </p:set>
                                    <p:anim calcmode="lin" valueType="num">
                                      <p:cBhvr additive="base">
                                        <p:cTn id="48" dur="500" fill="hold"/>
                                        <p:tgtEl>
                                          <p:spTgt spid="114690"/>
                                        </p:tgtEl>
                                        <p:attrNameLst>
                                          <p:attrName>ppt_x</p:attrName>
                                        </p:attrNameLst>
                                      </p:cBhvr>
                                      <p:tavLst>
                                        <p:tav tm="0">
                                          <p:val>
                                            <p:strVal val="#ppt_x"/>
                                          </p:val>
                                        </p:tav>
                                        <p:tav tm="100000">
                                          <p:val>
                                            <p:strVal val="#ppt_x"/>
                                          </p:val>
                                        </p:tav>
                                      </p:tavLst>
                                    </p:anim>
                                    <p:anim calcmode="lin" valueType="num">
                                      <p:cBhvr additive="base">
                                        <p:cTn id="49"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14691"/>
                                        </p:tgtEl>
                                        <p:attrNameLst>
                                          <p:attrName>style.visibility</p:attrName>
                                        </p:attrNameLst>
                                      </p:cBhvr>
                                      <p:to>
                                        <p:strVal val="visible"/>
                                      </p:to>
                                    </p:set>
                                    <p:anim calcmode="lin" valueType="num">
                                      <p:cBhvr additive="base">
                                        <p:cTn id="54" dur="500" fill="hold"/>
                                        <p:tgtEl>
                                          <p:spTgt spid="114691"/>
                                        </p:tgtEl>
                                        <p:attrNameLst>
                                          <p:attrName>ppt_x</p:attrName>
                                        </p:attrNameLst>
                                      </p:cBhvr>
                                      <p:tavLst>
                                        <p:tav tm="0">
                                          <p:val>
                                            <p:strVal val="#ppt_x"/>
                                          </p:val>
                                        </p:tav>
                                        <p:tav tm="100000">
                                          <p:val>
                                            <p:strVal val="#ppt_x"/>
                                          </p:val>
                                        </p:tav>
                                      </p:tavLst>
                                    </p:anim>
                                    <p:anim calcmode="lin" valueType="num">
                                      <p:cBhvr additive="base">
                                        <p:cTn id="55" dur="500" fill="hold"/>
                                        <p:tgtEl>
                                          <p:spTgt spid="11469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14692"/>
                                        </p:tgtEl>
                                        <p:attrNameLst>
                                          <p:attrName>style.visibility</p:attrName>
                                        </p:attrNameLst>
                                      </p:cBhvr>
                                      <p:to>
                                        <p:strVal val="visible"/>
                                      </p:to>
                                    </p:set>
                                    <p:anim calcmode="lin" valueType="num">
                                      <p:cBhvr additive="base">
                                        <p:cTn id="60" dur="500" fill="hold"/>
                                        <p:tgtEl>
                                          <p:spTgt spid="114692"/>
                                        </p:tgtEl>
                                        <p:attrNameLst>
                                          <p:attrName>ppt_x</p:attrName>
                                        </p:attrNameLst>
                                      </p:cBhvr>
                                      <p:tavLst>
                                        <p:tav tm="0">
                                          <p:val>
                                            <p:strVal val="#ppt_x"/>
                                          </p:val>
                                        </p:tav>
                                        <p:tav tm="100000">
                                          <p:val>
                                            <p:strVal val="#ppt_x"/>
                                          </p:val>
                                        </p:tav>
                                      </p:tavLst>
                                    </p:anim>
                                    <p:anim calcmode="lin" valueType="num">
                                      <p:cBhvr additive="base">
                                        <p:cTn id="61" dur="500" fill="hold"/>
                                        <p:tgtEl>
                                          <p:spTgt spid="1146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381000"/>
            <a:ext cx="7772400" cy="838200"/>
          </a:xfrm>
          <a:solidFill>
            <a:srgbClr val="FFFF00"/>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إسعافات الحروق</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507" name="Rectangle 3"/>
          <p:cNvSpPr>
            <a:spLocks noGrp="1" noChangeArrowheads="1"/>
          </p:cNvSpPr>
          <p:nvPr>
            <p:ph type="body" sz="half" idx="2"/>
          </p:nvPr>
        </p:nvSpPr>
        <p:spPr>
          <a:xfrm>
            <a:off x="4191000" y="1524000"/>
            <a:ext cx="4724400" cy="3581400"/>
          </a:xfrm>
          <a:solidFill>
            <a:srgbClr val="FFFF66"/>
          </a:solidFill>
        </p:spPr>
        <p:txBody>
          <a:bodyPr>
            <a:normAutofit/>
          </a:bodyPr>
          <a:lstStyle/>
          <a:p>
            <a:pPr algn="just">
              <a:lnSpc>
                <a:spcPct val="90000"/>
              </a:lnSpc>
              <a:buFontTx/>
              <a:buNone/>
            </a:pPr>
            <a:r>
              <a:rPr lang="ar-SA" sz="2400" b="1" dirty="0" smtClean="0">
                <a:latin typeface="Verdana" pitchFamily="34" charset="0"/>
              </a:rPr>
              <a:t>تعالج الحروق بحسب أنواعها ودرجاتها ومسبباتها:</a:t>
            </a:r>
          </a:p>
          <a:p>
            <a:pPr marL="457200" indent="-457200" algn="just">
              <a:lnSpc>
                <a:spcPct val="90000"/>
              </a:lnSpc>
              <a:buFontTx/>
              <a:buAutoNum type="arabicParenR"/>
            </a:pPr>
            <a:r>
              <a:rPr lang="ar-SA" sz="2400" b="1" dirty="0" smtClean="0">
                <a:latin typeface="Verdana" pitchFamily="34" charset="0"/>
                <a:cs typeface="PT Bold Heading" pitchFamily="2" charset="-78"/>
              </a:rPr>
              <a:t>الحروق الناتجة عن المواد الكيميائية:</a:t>
            </a:r>
          </a:p>
          <a:p>
            <a:pPr marL="457200" indent="-457200" algn="just">
              <a:lnSpc>
                <a:spcPct val="90000"/>
              </a:lnSpc>
              <a:buNone/>
            </a:pPr>
            <a:r>
              <a:rPr lang="ar-SA" sz="2400" b="1" dirty="0" smtClean="0">
                <a:latin typeface="Verdana" pitchFamily="34" charset="0"/>
              </a:rPr>
              <a:t>       يغسل مكان الحرق بكميات كبيرة من الماء الجاري كما هو موضح في الشكل لإزالة المواد الكيميائية .</a:t>
            </a:r>
          </a:p>
          <a:p>
            <a:pPr marL="457200" indent="-457200" algn="just">
              <a:lnSpc>
                <a:spcPct val="90000"/>
              </a:lnSpc>
              <a:buNone/>
            </a:pPr>
            <a:r>
              <a:rPr lang="ar-SA" sz="2400" b="1" dirty="0" err="1" smtClean="0">
                <a:latin typeface="Verdana" pitchFamily="34" charset="0"/>
              </a:rPr>
              <a:t>اذا</a:t>
            </a:r>
            <a:r>
              <a:rPr lang="ar-SA" sz="2400" b="1" dirty="0" smtClean="0">
                <a:latin typeface="Verdana" pitchFamily="34" charset="0"/>
              </a:rPr>
              <a:t> نتج عنها تلف بالجلد ففي هذه الحالة يعمل رباط معقم بواسطة الممرض المختص.</a:t>
            </a:r>
            <a:endParaRPr lang="en-US" sz="2400" b="1" dirty="0">
              <a:latin typeface="Verdana" pitchFamily="34" charset="0"/>
            </a:endParaRPr>
          </a:p>
          <a:p>
            <a:pPr algn="just">
              <a:lnSpc>
                <a:spcPct val="90000"/>
              </a:lnSpc>
              <a:buFontTx/>
              <a:buNone/>
            </a:pPr>
            <a:endParaRPr lang="en-US" sz="2400" b="1" dirty="0">
              <a:solidFill>
                <a:schemeClr val="tx1"/>
              </a:solidFill>
              <a:latin typeface="Verdana" pitchFamily="34" charset="0"/>
            </a:endParaRPr>
          </a:p>
        </p:txBody>
      </p:sp>
      <p:pic>
        <p:nvPicPr>
          <p:cNvPr id="72706" name="Picture 2" descr="C:\Users\user\Pictures\real madrid\first-aid-burn.gif"/>
          <p:cNvPicPr>
            <a:picLocks noChangeAspect="1" noChangeArrowheads="1"/>
          </p:cNvPicPr>
          <p:nvPr/>
        </p:nvPicPr>
        <p:blipFill>
          <a:blip r:embed="rId2"/>
          <a:srcRect/>
          <a:stretch>
            <a:fillRect/>
          </a:stretch>
        </p:blipFill>
        <p:spPr bwMode="auto">
          <a:xfrm>
            <a:off x="381000" y="1676400"/>
            <a:ext cx="3762375" cy="3381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507">
                                            <p:bg/>
                                          </p:spTgt>
                                        </p:tgtEl>
                                        <p:attrNameLst>
                                          <p:attrName>style.visibility</p:attrName>
                                        </p:attrNameLst>
                                      </p:cBhvr>
                                      <p:to>
                                        <p:strVal val="visible"/>
                                      </p:to>
                                    </p:set>
                                    <p:animEffect transition="in" filter="wipe(down)">
                                      <p:cBhvr>
                                        <p:cTn id="12" dur="500"/>
                                        <p:tgtEl>
                                          <p:spTgt spid="21507">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507">
                                            <p:txEl>
                                              <p:pRg st="0" end="0"/>
                                            </p:txEl>
                                          </p:spTgt>
                                        </p:tgtEl>
                                        <p:attrNameLst>
                                          <p:attrName>style.visibility</p:attrName>
                                        </p:attrNameLst>
                                      </p:cBhvr>
                                      <p:to>
                                        <p:strVal val="visible"/>
                                      </p:to>
                                    </p:set>
                                    <p:animEffect transition="in" filter="wipe(down)">
                                      <p:cBhvr>
                                        <p:cTn id="17" dur="500"/>
                                        <p:tgtEl>
                                          <p:spTgt spid="215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Effect transition="in" filter="wipe(down)">
                                      <p:cBhvr>
                                        <p:cTn id="22" dur="500"/>
                                        <p:tgtEl>
                                          <p:spTgt spid="215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Effect transition="in" filter="wipe(down)">
                                      <p:cBhvr>
                                        <p:cTn id="27" dur="500"/>
                                        <p:tgtEl>
                                          <p:spTgt spid="2150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507">
                                            <p:txEl>
                                              <p:pRg st="3" end="3"/>
                                            </p:txEl>
                                          </p:spTgt>
                                        </p:tgtEl>
                                        <p:attrNameLst>
                                          <p:attrName>style.visibility</p:attrName>
                                        </p:attrNameLst>
                                      </p:cBhvr>
                                      <p:to>
                                        <p:strVal val="visible"/>
                                      </p:to>
                                    </p:set>
                                    <p:animEffect transition="in" filter="wipe(down)">
                                      <p:cBhvr>
                                        <p:cTn id="32" dur="500"/>
                                        <p:tgtEl>
                                          <p:spTgt spid="2150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706"/>
                                        </p:tgtEl>
                                        <p:attrNameLst>
                                          <p:attrName>style.visibility</p:attrName>
                                        </p:attrNameLst>
                                      </p:cBhvr>
                                      <p:to>
                                        <p:strVal val="visible"/>
                                      </p:to>
                                    </p:set>
                                    <p:anim calcmode="lin" valueType="num">
                                      <p:cBhvr additive="base">
                                        <p:cTn id="37" dur="500" fill="hold"/>
                                        <p:tgtEl>
                                          <p:spTgt spid="72706"/>
                                        </p:tgtEl>
                                        <p:attrNameLst>
                                          <p:attrName>ppt_x</p:attrName>
                                        </p:attrNameLst>
                                      </p:cBhvr>
                                      <p:tavLst>
                                        <p:tav tm="0">
                                          <p:val>
                                            <p:strVal val="#ppt_x"/>
                                          </p:val>
                                        </p:tav>
                                        <p:tav tm="100000">
                                          <p:val>
                                            <p:strVal val="#ppt_x"/>
                                          </p:val>
                                        </p:tav>
                                      </p:tavLst>
                                    </p:anim>
                                    <p:anim calcmode="lin" valueType="num">
                                      <p:cBhvr additive="base">
                                        <p:cTn id="38" dur="500" fill="hold"/>
                                        <p:tgtEl>
                                          <p:spTgt spid="72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half" idx="2"/>
          </p:nvPr>
        </p:nvSpPr>
        <p:spPr>
          <a:xfrm>
            <a:off x="3886200" y="1524000"/>
            <a:ext cx="5029200" cy="5105400"/>
          </a:xfrm>
        </p:spPr>
        <p:style>
          <a:lnRef idx="1">
            <a:schemeClr val="accent2"/>
          </a:lnRef>
          <a:fillRef idx="3">
            <a:schemeClr val="accent2"/>
          </a:fillRef>
          <a:effectRef idx="2">
            <a:schemeClr val="accent2"/>
          </a:effectRef>
          <a:fontRef idx="minor">
            <a:schemeClr val="lt1"/>
          </a:fontRef>
        </p:style>
        <p:txBody>
          <a:bodyPr>
            <a:normAutofit/>
          </a:bodyPr>
          <a:lstStyle/>
          <a:p>
            <a:pPr algn="just">
              <a:lnSpc>
                <a:spcPct val="150000"/>
              </a:lnSpc>
              <a:buFontTx/>
              <a:buNone/>
            </a:pPr>
            <a:r>
              <a:rPr lang="ar-SA" sz="2800" b="1" dirty="0" smtClean="0">
                <a:latin typeface="Verdana" pitchFamily="34" charset="0"/>
                <a:cs typeface="PT Bold Heading" pitchFamily="2" charset="-78"/>
              </a:rPr>
              <a:t>2) الحروق الناتجة عن الحرارة:</a:t>
            </a:r>
          </a:p>
          <a:p>
            <a:pPr algn="just">
              <a:lnSpc>
                <a:spcPct val="150000"/>
              </a:lnSpc>
              <a:buFontTx/>
              <a:buNone/>
            </a:pPr>
            <a:r>
              <a:rPr lang="ar-SA" sz="2000" b="1" dirty="0" smtClean="0">
                <a:latin typeface="Verdana" pitchFamily="34" charset="0"/>
              </a:rPr>
              <a:t>يحدث دائماً نتيجة الحروق تلف للأنسجة الخارجية بسبب التلامس المباشر مع مصدر اللهب أو الحرارة الخارجي، ثم بعد ذلك تلف الأنسجة المجاورة نتيجة لانتقال الحرارة بالتوصيل من الأنسجة الخارجية </a:t>
            </a:r>
            <a:r>
              <a:rPr lang="ar-SA" sz="2000" b="1" dirty="0" err="1" smtClean="0">
                <a:latin typeface="Verdana" pitchFamily="34" charset="0"/>
              </a:rPr>
              <a:t>الى</a:t>
            </a:r>
            <a:r>
              <a:rPr lang="ar-SA" sz="2000" b="1" dirty="0" smtClean="0">
                <a:latin typeface="Verdana" pitchFamily="34" charset="0"/>
              </a:rPr>
              <a:t> الداخلية المجاورة.</a:t>
            </a:r>
          </a:p>
          <a:p>
            <a:pPr algn="just">
              <a:lnSpc>
                <a:spcPct val="150000"/>
              </a:lnSpc>
              <a:buFontTx/>
              <a:buNone/>
            </a:pPr>
            <a:r>
              <a:rPr lang="ar-SA" sz="2000" b="1" dirty="0" smtClean="0">
                <a:latin typeface="Verdana" pitchFamily="34" charset="0"/>
              </a:rPr>
              <a:t>وهذا التأثير الثاني هو الذي يسبب  تلف الأنسجة الداخلية للجسم.</a:t>
            </a:r>
          </a:p>
          <a:p>
            <a:pPr algn="just">
              <a:lnSpc>
                <a:spcPct val="150000"/>
              </a:lnSpc>
              <a:buFontTx/>
              <a:buNone/>
            </a:pPr>
            <a:r>
              <a:rPr lang="ar-SA" sz="2000" b="1" dirty="0" smtClean="0">
                <a:latin typeface="Verdana" pitchFamily="34" charset="0"/>
              </a:rPr>
              <a:t>أن التبريد السريع للحرق يحد بدرجة كبيرة من التأثيرات الثانوية وبالتالي من شدة الإصابة بالحرق.</a:t>
            </a:r>
            <a:endParaRPr lang="en-US" sz="2000" b="1" dirty="0">
              <a:latin typeface="Verdana" pitchFamily="34" charset="0"/>
            </a:endParaRPr>
          </a:p>
        </p:txBody>
      </p:sp>
      <p:sp>
        <p:nvSpPr>
          <p:cNvPr id="5" name="Rectangle 2"/>
          <p:cNvSpPr txBox="1">
            <a:spLocks noChangeArrowheads="1"/>
          </p:cNvSpPr>
          <p:nvPr/>
        </p:nvSpPr>
        <p:spPr>
          <a:xfrm>
            <a:off x="609600" y="381000"/>
            <a:ext cx="7772400" cy="838200"/>
          </a:xfrm>
          <a:prstGeom prst="rect">
            <a:avLst/>
          </a:prstGeom>
          <a:solidFill>
            <a:srgbClr val="FFFF00"/>
          </a:solidFill>
        </p:spPr>
        <p:txBody>
          <a:bodyPr bIns="91440" anchor="b" anchorCtr="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إسعافات الحروق</a:t>
            </a:r>
            <a:endParaRPr kumimoji="0" lang="en-US" sz="40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pic>
        <p:nvPicPr>
          <p:cNvPr id="81922" name="Picture 2" descr="C:\Users\user\Pictures\Clip_112.jpg"/>
          <p:cNvPicPr>
            <a:picLocks noChangeAspect="1" noChangeArrowheads="1"/>
          </p:cNvPicPr>
          <p:nvPr/>
        </p:nvPicPr>
        <p:blipFill>
          <a:blip r:embed="rId2"/>
          <a:srcRect/>
          <a:stretch>
            <a:fillRect/>
          </a:stretch>
        </p:blipFill>
        <p:spPr bwMode="auto">
          <a:xfrm>
            <a:off x="1" y="1771464"/>
            <a:ext cx="3962400" cy="3243449"/>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wipe(down)">
                                      <p:cBhvr>
                                        <p:cTn id="15" dur="500"/>
                                        <p:tgtEl>
                                          <p:spTgt spid="22531">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531">
                                            <p:txEl>
                                              <p:pRg st="0" end="0"/>
                                            </p:txEl>
                                          </p:spTgt>
                                        </p:tgtEl>
                                        <p:attrNameLst>
                                          <p:attrName>style.visibility</p:attrName>
                                        </p:attrNameLst>
                                      </p:cBhvr>
                                      <p:to>
                                        <p:strVal val="visible"/>
                                      </p:to>
                                    </p:set>
                                    <p:animEffect transition="in" filter="wipe(down)">
                                      <p:cBhvr>
                                        <p:cTn id="20" dur="500"/>
                                        <p:tgtEl>
                                          <p:spTgt spid="225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531">
                                            <p:txEl>
                                              <p:pRg st="1" end="1"/>
                                            </p:txEl>
                                          </p:spTgt>
                                        </p:tgtEl>
                                        <p:attrNameLst>
                                          <p:attrName>style.visibility</p:attrName>
                                        </p:attrNameLst>
                                      </p:cBhvr>
                                      <p:to>
                                        <p:strVal val="visible"/>
                                      </p:to>
                                    </p:set>
                                    <p:animEffect transition="in" filter="wipe(down)">
                                      <p:cBhvr>
                                        <p:cTn id="25" dur="500"/>
                                        <p:tgtEl>
                                          <p:spTgt spid="225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531">
                                            <p:txEl>
                                              <p:pRg st="2" end="2"/>
                                            </p:txEl>
                                          </p:spTgt>
                                        </p:tgtEl>
                                        <p:attrNameLst>
                                          <p:attrName>style.visibility</p:attrName>
                                        </p:attrNameLst>
                                      </p:cBhvr>
                                      <p:to>
                                        <p:strVal val="visible"/>
                                      </p:to>
                                    </p:set>
                                    <p:animEffect transition="in" filter="wipe(down)">
                                      <p:cBhvr>
                                        <p:cTn id="30" dur="500"/>
                                        <p:tgtEl>
                                          <p:spTgt spid="225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2531">
                                            <p:txEl>
                                              <p:pRg st="3" end="3"/>
                                            </p:txEl>
                                          </p:spTgt>
                                        </p:tgtEl>
                                        <p:attrNameLst>
                                          <p:attrName>style.visibility</p:attrName>
                                        </p:attrNameLst>
                                      </p:cBhvr>
                                      <p:to>
                                        <p:strVal val="visible"/>
                                      </p:to>
                                    </p:set>
                                    <p:animEffect transition="in" filter="wipe(down)">
                                      <p:cBhvr>
                                        <p:cTn id="35"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P spid="5" grpId="0" build="allAtOnce"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2"/>
          </p:nvPr>
        </p:nvSpPr>
        <p:spPr>
          <a:xfrm>
            <a:off x="3429000" y="1600200"/>
            <a:ext cx="5410200" cy="3505200"/>
          </a:xfrm>
        </p:spPr>
        <p:style>
          <a:lnRef idx="1">
            <a:schemeClr val="accent1"/>
          </a:lnRef>
          <a:fillRef idx="2">
            <a:schemeClr val="accent1"/>
          </a:fillRef>
          <a:effectRef idx="1">
            <a:schemeClr val="accent1"/>
          </a:effectRef>
          <a:fontRef idx="minor">
            <a:schemeClr val="dk1"/>
          </a:fontRef>
        </p:style>
        <p:txBody>
          <a:bodyPr>
            <a:normAutofit/>
          </a:bodyPr>
          <a:lstStyle/>
          <a:p>
            <a:pPr algn="just">
              <a:buFontTx/>
              <a:buNone/>
            </a:pPr>
            <a:r>
              <a:rPr lang="ar-SA" sz="2400" b="1" dirty="0" smtClean="0">
                <a:solidFill>
                  <a:schemeClr val="tx1"/>
                </a:solidFill>
                <a:latin typeface="Verdana" pitchFamily="34" charset="0"/>
              </a:rPr>
              <a:t>لتقليل تأثير الحرارة والشعور بالألم الناتج عن الحروق يجب أتباع ما يلي:</a:t>
            </a:r>
          </a:p>
          <a:p>
            <a:pPr marL="457200" indent="-457200" algn="just">
              <a:buClr>
                <a:schemeClr val="tx1"/>
              </a:buClr>
              <a:buFont typeface="+mj-lt"/>
              <a:buAutoNum type="arabicParenR"/>
            </a:pPr>
            <a:r>
              <a:rPr lang="ar-SA" sz="2400" b="1" dirty="0" smtClean="0">
                <a:latin typeface="Verdana" pitchFamily="34" charset="0"/>
              </a:rPr>
              <a:t>برد الإصابة بأسرع ما يمكن بالغمس بالماء البارد أو </a:t>
            </a:r>
            <a:r>
              <a:rPr lang="ar-SA" sz="2400" b="1" dirty="0" err="1" smtClean="0">
                <a:latin typeface="Verdana" pitchFamily="34" charset="0"/>
              </a:rPr>
              <a:t>بكمادات</a:t>
            </a:r>
            <a:r>
              <a:rPr lang="ar-SA" sz="2400" b="1" dirty="0" smtClean="0">
                <a:latin typeface="Verdana" pitchFamily="34" charset="0"/>
              </a:rPr>
              <a:t> الثلج.</a:t>
            </a:r>
          </a:p>
          <a:p>
            <a:pPr marL="457200" indent="-457200" algn="just">
              <a:buClr>
                <a:schemeClr val="tx1"/>
              </a:buClr>
              <a:buFont typeface="+mj-lt"/>
              <a:buAutoNum type="arabicParenR"/>
            </a:pPr>
            <a:r>
              <a:rPr lang="ar-SA" sz="2400" b="1" dirty="0" smtClean="0">
                <a:solidFill>
                  <a:schemeClr val="tx1"/>
                </a:solidFill>
                <a:latin typeface="Verdana" pitchFamily="34" charset="0"/>
              </a:rPr>
              <a:t>استخدم معقمة على الحرق.</a:t>
            </a:r>
          </a:p>
          <a:p>
            <a:pPr marL="457200" indent="-457200" algn="just">
              <a:buClr>
                <a:schemeClr val="tx1"/>
              </a:buClr>
              <a:buFont typeface="+mj-lt"/>
              <a:buAutoNum type="arabicParenR"/>
            </a:pPr>
            <a:r>
              <a:rPr lang="ar-SA" sz="2400" b="1" dirty="0" smtClean="0">
                <a:latin typeface="Verdana" pitchFamily="34" charset="0"/>
              </a:rPr>
              <a:t>أزل أية حلي أو معادن </a:t>
            </a:r>
            <a:r>
              <a:rPr lang="ar-SA" sz="2400" b="1" dirty="0" err="1" smtClean="0">
                <a:latin typeface="Verdana" pitchFamily="34" charset="0"/>
              </a:rPr>
              <a:t>يرتديها</a:t>
            </a:r>
            <a:r>
              <a:rPr lang="ar-SA" sz="2400" b="1" dirty="0" smtClean="0">
                <a:latin typeface="Verdana" pitchFamily="34" charset="0"/>
              </a:rPr>
              <a:t> المصاب.</a:t>
            </a:r>
          </a:p>
          <a:p>
            <a:pPr marL="457200" indent="-457200" algn="just">
              <a:buClr>
                <a:schemeClr val="tx1"/>
              </a:buClr>
              <a:buFont typeface="+mj-lt"/>
              <a:buAutoNum type="arabicParenR"/>
            </a:pPr>
            <a:r>
              <a:rPr lang="ar-SA" sz="2400" b="1" dirty="0" smtClean="0">
                <a:solidFill>
                  <a:schemeClr val="tx1"/>
                </a:solidFill>
                <a:latin typeface="Verdana" pitchFamily="34" charset="0"/>
              </a:rPr>
              <a:t>لا تستعمل المطهرات أو المراهم على الحرق.</a:t>
            </a:r>
            <a:endParaRPr lang="en-US" sz="2400" b="1" dirty="0">
              <a:solidFill>
                <a:schemeClr val="tx1"/>
              </a:solidFill>
              <a:latin typeface="Verdana" pitchFamily="34" charset="0"/>
            </a:endParaRPr>
          </a:p>
        </p:txBody>
      </p:sp>
      <p:sp>
        <p:nvSpPr>
          <p:cNvPr id="6" name="Rectangle 2"/>
          <p:cNvSpPr txBox="1">
            <a:spLocks noChangeArrowheads="1"/>
          </p:cNvSpPr>
          <p:nvPr/>
        </p:nvSpPr>
        <p:spPr>
          <a:xfrm>
            <a:off x="609600" y="381000"/>
            <a:ext cx="7772400" cy="838200"/>
          </a:xfrm>
          <a:prstGeom prst="rect">
            <a:avLst/>
          </a:prstGeom>
          <a:solidFill>
            <a:srgbClr val="FFFF00"/>
          </a:solidFill>
        </p:spPr>
        <p:txBody>
          <a:bodyPr bIns="91440" anchor="b" anchorCtr="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إسعافات الحروق</a:t>
            </a:r>
            <a:endParaRPr kumimoji="0" lang="en-US" sz="40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pic>
        <p:nvPicPr>
          <p:cNvPr id="82946" name="Picture 2" descr="C:\Users\user\Pictures\real madrid\58581.imgcache.jpg"/>
          <p:cNvPicPr>
            <a:picLocks noChangeAspect="1" noChangeArrowheads="1"/>
          </p:cNvPicPr>
          <p:nvPr/>
        </p:nvPicPr>
        <p:blipFill>
          <a:blip r:embed="rId2"/>
          <a:srcRect/>
          <a:stretch>
            <a:fillRect/>
          </a:stretch>
        </p:blipFill>
        <p:spPr bwMode="auto">
          <a:xfrm>
            <a:off x="304800" y="1828800"/>
            <a:ext cx="3094037" cy="3094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555">
                                            <p:bg/>
                                          </p:spTgt>
                                        </p:tgtEl>
                                        <p:attrNameLst>
                                          <p:attrName>style.visibility</p:attrName>
                                        </p:attrNameLst>
                                      </p:cBhvr>
                                      <p:to>
                                        <p:strVal val="visible"/>
                                      </p:to>
                                    </p:set>
                                    <p:anim calcmode="lin" valueType="num">
                                      <p:cBhvr additive="base">
                                        <p:cTn id="17" dur="500" fill="hold"/>
                                        <p:tgtEl>
                                          <p:spTgt spid="2355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23555">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555">
                                            <p:txEl>
                                              <p:pRg st="0" end="0"/>
                                            </p:txEl>
                                          </p:spTgt>
                                        </p:tgtEl>
                                        <p:attrNameLst>
                                          <p:attrName>style.visibility</p:attrName>
                                        </p:attrNameLst>
                                      </p:cBhvr>
                                      <p:to>
                                        <p:strVal val="visible"/>
                                      </p:to>
                                    </p:set>
                                    <p:anim calcmode="lin" valueType="num">
                                      <p:cBhvr additive="base">
                                        <p:cTn id="23"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555">
                                            <p:txEl>
                                              <p:pRg st="1" end="1"/>
                                            </p:txEl>
                                          </p:spTgt>
                                        </p:tgtEl>
                                        <p:attrNameLst>
                                          <p:attrName>style.visibility</p:attrName>
                                        </p:attrNameLst>
                                      </p:cBhvr>
                                      <p:to>
                                        <p:strVal val="visible"/>
                                      </p:to>
                                    </p:set>
                                    <p:anim calcmode="lin" valueType="num">
                                      <p:cBhvr additive="base">
                                        <p:cTn id="29"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555">
                                            <p:txEl>
                                              <p:pRg st="2" end="2"/>
                                            </p:txEl>
                                          </p:spTgt>
                                        </p:tgtEl>
                                        <p:attrNameLst>
                                          <p:attrName>style.visibility</p:attrName>
                                        </p:attrNameLst>
                                      </p:cBhvr>
                                      <p:to>
                                        <p:strVal val="visible"/>
                                      </p:to>
                                    </p:set>
                                    <p:anim calcmode="lin" valueType="num">
                                      <p:cBhvr additive="base">
                                        <p:cTn id="35"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555">
                                            <p:txEl>
                                              <p:pRg st="3" end="3"/>
                                            </p:txEl>
                                          </p:spTgt>
                                        </p:tgtEl>
                                        <p:attrNameLst>
                                          <p:attrName>style.visibility</p:attrName>
                                        </p:attrNameLst>
                                      </p:cBhvr>
                                      <p:to>
                                        <p:strVal val="visible"/>
                                      </p:to>
                                    </p:set>
                                    <p:anim calcmode="lin" valueType="num">
                                      <p:cBhvr additive="base">
                                        <p:cTn id="41"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3555">
                                            <p:txEl>
                                              <p:pRg st="4" end="4"/>
                                            </p:txEl>
                                          </p:spTgt>
                                        </p:tgtEl>
                                        <p:attrNameLst>
                                          <p:attrName>style.visibility</p:attrName>
                                        </p:attrNameLst>
                                      </p:cBhvr>
                                      <p:to>
                                        <p:strVal val="visible"/>
                                      </p:to>
                                    </p:set>
                                    <p:anim calcmode="lin" valueType="num">
                                      <p:cBhvr additive="base">
                                        <p:cTn id="47"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nimBg="1"/>
      <p:bldP spid="6" grpId="0" build="allAtOnce"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sz="half" idx="2"/>
          </p:nvPr>
        </p:nvSpPr>
        <p:spPr>
          <a:xfrm>
            <a:off x="304800" y="1295400"/>
            <a:ext cx="5181600" cy="3962400"/>
          </a:xfrm>
        </p:spPr>
        <p:style>
          <a:lnRef idx="1">
            <a:schemeClr val="dk1"/>
          </a:lnRef>
          <a:fillRef idx="2">
            <a:schemeClr val="dk1"/>
          </a:fillRef>
          <a:effectRef idx="1">
            <a:schemeClr val="dk1"/>
          </a:effectRef>
          <a:fontRef idx="minor">
            <a:schemeClr val="dk1"/>
          </a:fontRef>
        </p:style>
        <p:txBody>
          <a:bodyPr>
            <a:noAutofit/>
          </a:bodyPr>
          <a:lstStyle/>
          <a:p>
            <a:pPr algn="just">
              <a:buFontTx/>
              <a:buNone/>
            </a:pPr>
            <a:r>
              <a:rPr lang="ar-SA" sz="2800" dirty="0" smtClean="0">
                <a:solidFill>
                  <a:schemeClr val="tx1"/>
                </a:solidFill>
                <a:latin typeface="Arial" pitchFamily="34" charset="0"/>
                <a:cs typeface="PT Bold Heading" pitchFamily="2" charset="-78"/>
              </a:rPr>
              <a:t>3) الحروق الناتجة عن الكهرباء:</a:t>
            </a:r>
          </a:p>
          <a:p>
            <a:pPr algn="just">
              <a:buFontTx/>
              <a:buNone/>
            </a:pPr>
            <a:r>
              <a:rPr lang="ar-SA" sz="2800" dirty="0" smtClean="0">
                <a:latin typeface="Arial" pitchFamily="34" charset="0"/>
              </a:rPr>
              <a:t>عند سريان التيار الكهربائي في الجسم نتيجة الصدمة الكهربائية يجب </a:t>
            </a:r>
            <a:r>
              <a:rPr lang="ar-SA" sz="2800" dirty="0" err="1" smtClean="0">
                <a:latin typeface="Arial" pitchFamily="34" charset="0"/>
              </a:rPr>
              <a:t>ان</a:t>
            </a:r>
            <a:r>
              <a:rPr lang="ar-SA" sz="2800" dirty="0" smtClean="0">
                <a:latin typeface="Arial" pitchFamily="34" charset="0"/>
              </a:rPr>
              <a:t> لا نضيع الوقت في عمل الإسعاف الأولي للحروق إلا بعد التأكد من انه يتنفس تنفساً طبيعياً وقلبه ينبض وإلا يجب البدء بالتنفس الاصطناعي والتدليك الخارجي للقلب وبعد عودة التنفس الطبيعي والنبضات يجري إسعاف الحروق.</a:t>
            </a:r>
            <a:endParaRPr lang="en-US" sz="2800" dirty="0">
              <a:solidFill>
                <a:schemeClr val="tx1"/>
              </a:solidFill>
              <a:latin typeface="Arial" pitchFamily="34" charset="0"/>
            </a:endParaRPr>
          </a:p>
        </p:txBody>
      </p:sp>
      <p:sp>
        <p:nvSpPr>
          <p:cNvPr id="6" name="Rectangle 2"/>
          <p:cNvSpPr txBox="1">
            <a:spLocks noChangeArrowheads="1"/>
          </p:cNvSpPr>
          <p:nvPr/>
        </p:nvSpPr>
        <p:spPr>
          <a:xfrm>
            <a:off x="609600" y="381000"/>
            <a:ext cx="7772400" cy="838200"/>
          </a:xfrm>
          <a:prstGeom prst="rect">
            <a:avLst/>
          </a:prstGeom>
          <a:solidFill>
            <a:srgbClr val="FFFF00"/>
          </a:solidFill>
        </p:spPr>
        <p:txBody>
          <a:bodyPr bIns="91440" anchor="b" anchorCtr="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إسعافات الحروق</a:t>
            </a:r>
            <a:endParaRPr kumimoji="0" lang="en-US" sz="40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pic>
        <p:nvPicPr>
          <p:cNvPr id="73730" name="Picture 2" descr="C:\Users\user\Pictures\real madrid\poster_first_aid_for_burns_plastic_586.jpg"/>
          <p:cNvPicPr>
            <a:picLocks noChangeAspect="1" noChangeArrowheads="1"/>
          </p:cNvPicPr>
          <p:nvPr/>
        </p:nvPicPr>
        <p:blipFill>
          <a:blip r:embed="rId2"/>
          <a:srcRect/>
          <a:stretch>
            <a:fillRect/>
          </a:stretch>
        </p:blipFill>
        <p:spPr bwMode="auto">
          <a:xfrm>
            <a:off x="5638800" y="1447800"/>
            <a:ext cx="3398837" cy="3398837"/>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579">
                                            <p:bg/>
                                          </p:spTgt>
                                        </p:tgtEl>
                                        <p:attrNameLst>
                                          <p:attrName>style.visibility</p:attrName>
                                        </p:attrNameLst>
                                      </p:cBhvr>
                                      <p:to>
                                        <p:strVal val="visible"/>
                                      </p:to>
                                    </p:set>
                                    <p:animEffect transition="in" filter="wipe(down)">
                                      <p:cBhvr>
                                        <p:cTn id="17" dur="500"/>
                                        <p:tgtEl>
                                          <p:spTgt spid="24579">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579">
                                            <p:txEl>
                                              <p:pRg st="0" end="0"/>
                                            </p:txEl>
                                          </p:spTgt>
                                        </p:tgtEl>
                                        <p:attrNameLst>
                                          <p:attrName>style.visibility</p:attrName>
                                        </p:attrNameLst>
                                      </p:cBhvr>
                                      <p:to>
                                        <p:strVal val="visible"/>
                                      </p:to>
                                    </p:set>
                                    <p:animEffect transition="in" filter="wipe(down)">
                                      <p:cBhvr>
                                        <p:cTn id="22" dur="500"/>
                                        <p:tgtEl>
                                          <p:spTgt spid="245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579">
                                            <p:txEl>
                                              <p:pRg st="1" end="1"/>
                                            </p:txEl>
                                          </p:spTgt>
                                        </p:tgtEl>
                                        <p:attrNameLst>
                                          <p:attrName>style.visibility</p:attrName>
                                        </p:attrNameLst>
                                      </p:cBhvr>
                                      <p:to>
                                        <p:strVal val="visible"/>
                                      </p:to>
                                    </p:set>
                                    <p:animEffect transition="in" filter="wipe(down)">
                                      <p:cBhvr>
                                        <p:cTn id="27" dur="500"/>
                                        <p:tgtEl>
                                          <p:spTgt spid="245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3730"/>
                                        </p:tgtEl>
                                        <p:attrNameLst>
                                          <p:attrName>style.visibility</p:attrName>
                                        </p:attrNameLst>
                                      </p:cBhvr>
                                      <p:to>
                                        <p:strVal val="visible"/>
                                      </p:to>
                                    </p:set>
                                    <p:anim calcmode="lin" valueType="num">
                                      <p:cBhvr additive="base">
                                        <p:cTn id="32" dur="500" fill="hold"/>
                                        <p:tgtEl>
                                          <p:spTgt spid="73730"/>
                                        </p:tgtEl>
                                        <p:attrNameLst>
                                          <p:attrName>ppt_x</p:attrName>
                                        </p:attrNameLst>
                                      </p:cBhvr>
                                      <p:tavLst>
                                        <p:tav tm="0">
                                          <p:val>
                                            <p:strVal val="#ppt_x"/>
                                          </p:val>
                                        </p:tav>
                                        <p:tav tm="100000">
                                          <p:val>
                                            <p:strVal val="#ppt_x"/>
                                          </p:val>
                                        </p:tav>
                                      </p:tavLst>
                                    </p:anim>
                                    <p:anim calcmode="lin" valueType="num">
                                      <p:cBhvr additive="base">
                                        <p:cTn id="33"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6" grpId="0" build="allAtOnce"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2"/>
          </p:nvPr>
        </p:nvSpPr>
        <p:spPr>
          <a:xfrm>
            <a:off x="457200" y="1371600"/>
            <a:ext cx="8229600" cy="3810000"/>
          </a:xfrm>
        </p:spPr>
        <p:style>
          <a:lnRef idx="1">
            <a:schemeClr val="accent2"/>
          </a:lnRef>
          <a:fillRef idx="2">
            <a:schemeClr val="accent2"/>
          </a:fillRef>
          <a:effectRef idx="1">
            <a:schemeClr val="accent2"/>
          </a:effectRef>
          <a:fontRef idx="minor">
            <a:schemeClr val="dk1"/>
          </a:fontRef>
        </p:style>
        <p:txBody>
          <a:bodyPr>
            <a:noAutofit/>
          </a:bodyPr>
          <a:lstStyle/>
          <a:p>
            <a:pPr>
              <a:buFontTx/>
              <a:buNone/>
            </a:pPr>
            <a:r>
              <a:rPr lang="en-US" sz="2400" dirty="0">
                <a:solidFill>
                  <a:schemeClr val="tx1"/>
                </a:solidFill>
                <a:latin typeface="Verdana" pitchFamily="34" charset="0"/>
                <a:cs typeface="PT Bold Heading" pitchFamily="2" charset="-78"/>
              </a:rPr>
              <a:t>    </a:t>
            </a:r>
            <a:r>
              <a:rPr lang="ar-SA" sz="2400" dirty="0" smtClean="0">
                <a:solidFill>
                  <a:schemeClr val="tx1"/>
                </a:solidFill>
                <a:latin typeface="Verdana" pitchFamily="34" charset="0"/>
                <a:cs typeface="PT Bold Heading" pitchFamily="2" charset="-78"/>
              </a:rPr>
              <a:t>4) درجات الإصابة بالحروق:</a:t>
            </a:r>
          </a:p>
          <a:p>
            <a:pPr>
              <a:buFontTx/>
              <a:buNone/>
            </a:pPr>
            <a:r>
              <a:rPr lang="ar-SA" sz="2000" dirty="0" smtClean="0">
                <a:latin typeface="Verdana" pitchFamily="34" charset="0"/>
              </a:rPr>
              <a:t>  </a:t>
            </a:r>
            <a:r>
              <a:rPr lang="ar-SA" sz="2000" dirty="0" err="1" smtClean="0">
                <a:latin typeface="Verdana" pitchFamily="34" charset="0"/>
              </a:rPr>
              <a:t>اذا</a:t>
            </a:r>
            <a:r>
              <a:rPr lang="ar-SA" sz="2000" dirty="0" smtClean="0">
                <a:latin typeface="Verdana" pitchFamily="34" charset="0"/>
              </a:rPr>
              <a:t> كانت المساحة المحروقة أقل من 10% من مساحة الجسم </a:t>
            </a:r>
            <a:r>
              <a:rPr lang="ar-SA" sz="2000" dirty="0" err="1" smtClean="0">
                <a:latin typeface="Verdana" pitchFamily="34" charset="0"/>
              </a:rPr>
              <a:t>فانها</a:t>
            </a:r>
            <a:r>
              <a:rPr lang="ar-SA" sz="2000" dirty="0" smtClean="0">
                <a:latin typeface="Verdana" pitchFamily="34" charset="0"/>
              </a:rPr>
              <a:t> تعتبر خفيفة وغير خطرة.</a:t>
            </a:r>
          </a:p>
          <a:p>
            <a:pPr>
              <a:buFontTx/>
              <a:buNone/>
            </a:pPr>
            <a:r>
              <a:rPr lang="ar-SA" sz="2000" dirty="0" smtClean="0">
                <a:solidFill>
                  <a:schemeClr val="tx1"/>
                </a:solidFill>
                <a:latin typeface="Verdana" pitchFamily="34" charset="0"/>
              </a:rPr>
              <a:t>أ </a:t>
            </a:r>
            <a:r>
              <a:rPr lang="ar-SA" sz="2000" dirty="0" err="1" smtClean="0">
                <a:solidFill>
                  <a:schemeClr val="tx1"/>
                </a:solidFill>
                <a:latin typeface="Verdana" pitchFamily="34" charset="0"/>
              </a:rPr>
              <a:t>أ</a:t>
            </a:r>
            <a:r>
              <a:rPr lang="ar-SA" sz="2000" dirty="0" smtClean="0">
                <a:solidFill>
                  <a:schemeClr val="tx1"/>
                </a:solidFill>
                <a:latin typeface="Verdana" pitchFamily="34" charset="0"/>
              </a:rPr>
              <a:t>ما </a:t>
            </a:r>
            <a:r>
              <a:rPr lang="ar-SA" sz="2000" dirty="0" err="1" smtClean="0">
                <a:solidFill>
                  <a:schemeClr val="tx1"/>
                </a:solidFill>
                <a:latin typeface="Verdana" pitchFamily="34" charset="0"/>
              </a:rPr>
              <a:t>اذا</a:t>
            </a:r>
            <a:r>
              <a:rPr lang="ar-SA" sz="2000" dirty="0" smtClean="0">
                <a:solidFill>
                  <a:schemeClr val="tx1"/>
                </a:solidFill>
                <a:latin typeface="Verdana" pitchFamily="34" charset="0"/>
              </a:rPr>
              <a:t> زادت عن 10% من مساحة الجسم </a:t>
            </a:r>
            <a:r>
              <a:rPr lang="ar-SA" sz="2000" dirty="0" err="1" smtClean="0">
                <a:solidFill>
                  <a:schemeClr val="tx1"/>
                </a:solidFill>
                <a:latin typeface="Verdana" pitchFamily="34" charset="0"/>
              </a:rPr>
              <a:t>فانها</a:t>
            </a:r>
            <a:r>
              <a:rPr lang="ar-SA" sz="2000" dirty="0" smtClean="0">
                <a:solidFill>
                  <a:schemeClr val="tx1"/>
                </a:solidFill>
                <a:latin typeface="Verdana" pitchFamily="34" charset="0"/>
              </a:rPr>
              <a:t> تعتبر شديدة ويجب نقل المصاب فوراً </a:t>
            </a:r>
            <a:r>
              <a:rPr lang="ar-SA" sz="2000" dirty="0" err="1" smtClean="0">
                <a:solidFill>
                  <a:schemeClr val="tx1"/>
                </a:solidFill>
                <a:latin typeface="Verdana" pitchFamily="34" charset="0"/>
              </a:rPr>
              <a:t>الى</a:t>
            </a:r>
            <a:r>
              <a:rPr lang="ar-SA" sz="2000" dirty="0" smtClean="0">
                <a:solidFill>
                  <a:schemeClr val="tx1"/>
                </a:solidFill>
                <a:latin typeface="Verdana" pitchFamily="34" charset="0"/>
              </a:rPr>
              <a:t> المستشفى. </a:t>
            </a:r>
            <a:r>
              <a:rPr lang="ar-SA" sz="2000" smtClean="0">
                <a:solidFill>
                  <a:schemeClr val="tx1"/>
                </a:solidFill>
                <a:latin typeface="Verdana" pitchFamily="34" charset="0"/>
              </a:rPr>
              <a:t>وحتى نتمكن من </a:t>
            </a:r>
            <a:r>
              <a:rPr lang="ar-SA" sz="2000" dirty="0" smtClean="0">
                <a:solidFill>
                  <a:schemeClr val="tx1"/>
                </a:solidFill>
                <a:latin typeface="Verdana" pitchFamily="34" charset="0"/>
              </a:rPr>
              <a:t>تحديد المساحة المصابة من الجسم يمكن استخدام المعلومات التالية:</a:t>
            </a:r>
          </a:p>
          <a:p>
            <a:r>
              <a:rPr lang="ar-SA" sz="2000" dirty="0" smtClean="0">
                <a:latin typeface="Verdana" pitchFamily="34" charset="0"/>
              </a:rPr>
              <a:t>الرأس (11%)</a:t>
            </a:r>
          </a:p>
          <a:p>
            <a:r>
              <a:rPr lang="ar-SA" sz="2000" dirty="0" smtClean="0">
                <a:solidFill>
                  <a:schemeClr val="tx1"/>
                </a:solidFill>
                <a:latin typeface="Verdana" pitchFamily="34" charset="0"/>
              </a:rPr>
              <a:t>الذراع (11%)</a:t>
            </a:r>
          </a:p>
          <a:p>
            <a:r>
              <a:rPr lang="ar-SA" sz="2000" dirty="0" smtClean="0">
                <a:latin typeface="Verdana" pitchFamily="34" charset="0"/>
              </a:rPr>
              <a:t>الساق (11%)</a:t>
            </a:r>
          </a:p>
          <a:p>
            <a:r>
              <a:rPr lang="ar-SA" sz="2000" dirty="0" smtClean="0">
                <a:solidFill>
                  <a:schemeClr val="tx1"/>
                </a:solidFill>
                <a:latin typeface="Verdana" pitchFamily="34" charset="0"/>
              </a:rPr>
              <a:t>مؤخرة الجذع (11%)</a:t>
            </a:r>
          </a:p>
          <a:p>
            <a:r>
              <a:rPr lang="ar-SA" sz="2000" dirty="0" smtClean="0">
                <a:latin typeface="Verdana" pitchFamily="34" charset="0"/>
              </a:rPr>
              <a:t>مقدمة الجذع (11%)</a:t>
            </a:r>
          </a:p>
          <a:p>
            <a:r>
              <a:rPr lang="ar-SA" sz="2000" dirty="0" smtClean="0">
                <a:solidFill>
                  <a:schemeClr val="tx1"/>
                </a:solidFill>
                <a:latin typeface="Verdana" pitchFamily="34" charset="0"/>
              </a:rPr>
              <a:t>الوجه (3%)</a:t>
            </a:r>
          </a:p>
          <a:p>
            <a:pPr>
              <a:buFontTx/>
              <a:buNone/>
            </a:pPr>
            <a:endParaRPr lang="en-US" sz="2000" dirty="0">
              <a:solidFill>
                <a:schemeClr val="tx1"/>
              </a:solidFill>
              <a:latin typeface="Verdana" pitchFamily="34" charset="0"/>
            </a:endParaRPr>
          </a:p>
        </p:txBody>
      </p:sp>
      <p:sp>
        <p:nvSpPr>
          <p:cNvPr id="7" name="Rectangle 2"/>
          <p:cNvSpPr txBox="1">
            <a:spLocks noChangeArrowheads="1"/>
          </p:cNvSpPr>
          <p:nvPr/>
        </p:nvSpPr>
        <p:spPr>
          <a:xfrm>
            <a:off x="457200" y="381000"/>
            <a:ext cx="8229600" cy="838200"/>
          </a:xfrm>
          <a:prstGeom prst="rect">
            <a:avLst/>
          </a:prstGeom>
          <a:solidFill>
            <a:srgbClr val="FFFF00"/>
          </a:solidFill>
        </p:spPr>
        <p:txBody>
          <a:bodyPr bIns="91440" anchor="b" anchorCtr="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إسعافات الحروق</a:t>
            </a:r>
            <a:endParaRPr kumimoji="0" lang="en-US" sz="40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5603">
                                            <p:bg/>
                                          </p:spTgt>
                                        </p:tgtEl>
                                        <p:attrNameLst>
                                          <p:attrName>style.visibility</p:attrName>
                                        </p:attrNameLst>
                                      </p:cBhvr>
                                      <p:to>
                                        <p:strVal val="visible"/>
                                      </p:to>
                                    </p:set>
                                    <p:anim calcmode="lin" valueType="num">
                                      <p:cBhvr additive="base">
                                        <p:cTn id="15" dur="500" fill="hold"/>
                                        <p:tgtEl>
                                          <p:spTgt spid="25603">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5603">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603">
                                            <p:txEl>
                                              <p:pRg st="0" end="0"/>
                                            </p:txEl>
                                          </p:spTgt>
                                        </p:tgtEl>
                                        <p:attrNameLst>
                                          <p:attrName>style.visibility</p:attrName>
                                        </p:attrNameLst>
                                      </p:cBhvr>
                                      <p:to>
                                        <p:strVal val="visible"/>
                                      </p:to>
                                    </p:set>
                                    <p:anim calcmode="lin" valueType="num">
                                      <p:cBhvr additive="base">
                                        <p:cTn id="21"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603">
                                            <p:txEl>
                                              <p:pRg st="1" end="1"/>
                                            </p:txEl>
                                          </p:spTgt>
                                        </p:tgtEl>
                                        <p:attrNameLst>
                                          <p:attrName>style.visibility</p:attrName>
                                        </p:attrNameLst>
                                      </p:cBhvr>
                                      <p:to>
                                        <p:strVal val="visible"/>
                                      </p:to>
                                    </p:set>
                                    <p:anim calcmode="lin" valueType="num">
                                      <p:cBhvr additive="base">
                                        <p:cTn id="27"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603">
                                            <p:txEl>
                                              <p:pRg st="2" end="2"/>
                                            </p:txEl>
                                          </p:spTgt>
                                        </p:tgtEl>
                                        <p:attrNameLst>
                                          <p:attrName>style.visibility</p:attrName>
                                        </p:attrNameLst>
                                      </p:cBhvr>
                                      <p:to>
                                        <p:strVal val="visible"/>
                                      </p:to>
                                    </p:set>
                                    <p:anim calcmode="lin" valueType="num">
                                      <p:cBhvr additive="base">
                                        <p:cTn id="33"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603">
                                            <p:txEl>
                                              <p:pRg st="3" end="3"/>
                                            </p:txEl>
                                          </p:spTgt>
                                        </p:tgtEl>
                                        <p:attrNameLst>
                                          <p:attrName>style.visibility</p:attrName>
                                        </p:attrNameLst>
                                      </p:cBhvr>
                                      <p:to>
                                        <p:strVal val="visible"/>
                                      </p:to>
                                    </p:set>
                                    <p:anim calcmode="lin" valueType="num">
                                      <p:cBhvr additive="base">
                                        <p:cTn id="39"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5603">
                                            <p:txEl>
                                              <p:pRg st="4" end="4"/>
                                            </p:txEl>
                                          </p:spTgt>
                                        </p:tgtEl>
                                        <p:attrNameLst>
                                          <p:attrName>style.visibility</p:attrName>
                                        </p:attrNameLst>
                                      </p:cBhvr>
                                      <p:to>
                                        <p:strVal val="visible"/>
                                      </p:to>
                                    </p:set>
                                    <p:anim calcmode="lin" valueType="num">
                                      <p:cBhvr additive="base">
                                        <p:cTn id="4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603">
                                            <p:txEl>
                                              <p:pRg st="5" end="5"/>
                                            </p:txEl>
                                          </p:spTgt>
                                        </p:tgtEl>
                                        <p:attrNameLst>
                                          <p:attrName>style.visibility</p:attrName>
                                        </p:attrNameLst>
                                      </p:cBhvr>
                                      <p:to>
                                        <p:strVal val="visible"/>
                                      </p:to>
                                    </p:set>
                                    <p:anim calcmode="lin" valueType="num">
                                      <p:cBhvr additive="base">
                                        <p:cTn id="51"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603">
                                            <p:txEl>
                                              <p:pRg st="6" end="6"/>
                                            </p:txEl>
                                          </p:spTgt>
                                        </p:tgtEl>
                                        <p:attrNameLst>
                                          <p:attrName>style.visibility</p:attrName>
                                        </p:attrNameLst>
                                      </p:cBhvr>
                                      <p:to>
                                        <p:strVal val="visible"/>
                                      </p:to>
                                    </p:set>
                                    <p:anim calcmode="lin" valueType="num">
                                      <p:cBhvr additive="base">
                                        <p:cTn id="57"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603">
                                            <p:txEl>
                                              <p:pRg st="7" end="7"/>
                                            </p:txEl>
                                          </p:spTgt>
                                        </p:tgtEl>
                                        <p:attrNameLst>
                                          <p:attrName>style.visibility</p:attrName>
                                        </p:attrNameLst>
                                      </p:cBhvr>
                                      <p:to>
                                        <p:strVal val="visible"/>
                                      </p:to>
                                    </p:set>
                                    <p:anim calcmode="lin" valueType="num">
                                      <p:cBhvr additive="base">
                                        <p:cTn id="63"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603">
                                            <p:txEl>
                                              <p:pRg st="8" end="8"/>
                                            </p:txEl>
                                          </p:spTgt>
                                        </p:tgtEl>
                                        <p:attrNameLst>
                                          <p:attrName>style.visibility</p:attrName>
                                        </p:attrNameLst>
                                      </p:cBhvr>
                                      <p:to>
                                        <p:strVal val="visible"/>
                                      </p:to>
                                    </p:set>
                                    <p:anim calcmode="lin" valueType="num">
                                      <p:cBhvr additive="base">
                                        <p:cTn id="69"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P spid="7"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381000"/>
            <a:ext cx="8153400" cy="990600"/>
          </a:xfrm>
          <a:solidFill>
            <a:srgbClr val="FFFF00"/>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gsana New" pitchFamily="18" charset="-34"/>
                <a:cs typeface="Angsana New" pitchFamily="18" charset="-34"/>
              </a:rPr>
              <a:t>  </a:t>
            </a:r>
            <a:r>
              <a:rPr lang="ar-SA" sz="40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gsana New" pitchFamily="18" charset="-34"/>
              </a:rPr>
              <a:t>تهيئة مكان العمل</a:t>
            </a:r>
            <a:endParaRPr lang="en-US" sz="40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gsana New" pitchFamily="18" charset="-34"/>
              <a:cs typeface="Angsana New" pitchFamily="18" charset="-34"/>
            </a:endParaRPr>
          </a:p>
        </p:txBody>
      </p:sp>
      <p:sp>
        <p:nvSpPr>
          <p:cNvPr id="26627" name="Rectangle 3"/>
          <p:cNvSpPr>
            <a:spLocks noGrp="1" noChangeArrowheads="1"/>
          </p:cNvSpPr>
          <p:nvPr>
            <p:ph type="body" sz="half" idx="2"/>
          </p:nvPr>
        </p:nvSpPr>
        <p:spPr>
          <a:xfrm>
            <a:off x="152400" y="1524000"/>
            <a:ext cx="8229600" cy="3505200"/>
          </a:xfrm>
        </p:spPr>
        <p:style>
          <a:lnRef idx="1">
            <a:schemeClr val="accent3"/>
          </a:lnRef>
          <a:fillRef idx="2">
            <a:schemeClr val="accent3"/>
          </a:fillRef>
          <a:effectRef idx="1">
            <a:schemeClr val="accent3"/>
          </a:effectRef>
          <a:fontRef idx="minor">
            <a:schemeClr val="dk1"/>
          </a:fontRef>
        </p:style>
        <p:txBody>
          <a:bodyPr>
            <a:normAutofit/>
          </a:bodyPr>
          <a:lstStyle/>
          <a:p>
            <a:pPr algn="just">
              <a:lnSpc>
                <a:spcPct val="90000"/>
              </a:lnSpc>
              <a:buFontTx/>
              <a:buNone/>
            </a:pPr>
            <a:r>
              <a:rPr lang="ar-SA" sz="2400" b="1" dirty="0" smtClean="0">
                <a:solidFill>
                  <a:schemeClr val="tx1"/>
                </a:solidFill>
                <a:latin typeface="Verdana" pitchFamily="34" charset="0"/>
              </a:rPr>
              <a:t>تعتبر التهيئة الجيدة لورشة العمل والتخطيط المعماري السليم حسب الأنظمة والظروف المناخية عاملاً كبيراً في المحافظة على الصحة وأمراً ضرورياً لتحقيق السلامة داخل الورش وزيادة الإنتاج. وتتلخص بنود التهيئة لورشة العمل في الجوانب التالية:</a:t>
            </a:r>
          </a:p>
          <a:p>
            <a:pPr marL="457200" indent="-457200" algn="just">
              <a:lnSpc>
                <a:spcPct val="90000"/>
              </a:lnSpc>
              <a:buFont typeface="+mj-lt"/>
              <a:buAutoNum type="arabicParenR"/>
            </a:pPr>
            <a:r>
              <a:rPr lang="ar-SA" sz="2400" b="1" dirty="0" smtClean="0">
                <a:latin typeface="Verdana" pitchFamily="34" charset="0"/>
              </a:rPr>
              <a:t>التخطيط المعماري السليم للمباني</a:t>
            </a:r>
          </a:p>
          <a:p>
            <a:pPr marL="457200" indent="-457200" algn="just">
              <a:lnSpc>
                <a:spcPct val="90000"/>
              </a:lnSpc>
              <a:buFont typeface="+mj-lt"/>
              <a:buAutoNum type="arabicParenR"/>
            </a:pPr>
            <a:r>
              <a:rPr lang="ar-SA" sz="2400" b="1" dirty="0" smtClean="0">
                <a:solidFill>
                  <a:schemeClr val="tx1"/>
                </a:solidFill>
                <a:latin typeface="Verdana" pitchFamily="34" charset="0"/>
              </a:rPr>
              <a:t>التهوية الجيدة للمكان</a:t>
            </a:r>
          </a:p>
          <a:p>
            <a:pPr marL="457200" indent="-457200" algn="just">
              <a:lnSpc>
                <a:spcPct val="90000"/>
              </a:lnSpc>
              <a:buFont typeface="+mj-lt"/>
              <a:buAutoNum type="arabicParenR"/>
            </a:pPr>
            <a:r>
              <a:rPr lang="ar-SA" sz="2400" b="1" dirty="0" smtClean="0">
                <a:latin typeface="Verdana" pitchFamily="34" charset="0"/>
              </a:rPr>
              <a:t>الإضاءة المناسبة لعمليات الإنتاج</a:t>
            </a:r>
          </a:p>
          <a:p>
            <a:pPr marL="457200" indent="-457200" algn="just">
              <a:lnSpc>
                <a:spcPct val="90000"/>
              </a:lnSpc>
              <a:buFont typeface="+mj-lt"/>
              <a:buAutoNum type="arabicParenR"/>
            </a:pPr>
            <a:r>
              <a:rPr lang="ar-SA" sz="2400" b="1" dirty="0" smtClean="0">
                <a:solidFill>
                  <a:schemeClr val="tx1"/>
                </a:solidFill>
                <a:latin typeface="Verdana" pitchFamily="34" charset="0"/>
              </a:rPr>
              <a:t>ترتيب ونظافة مكان العمل</a:t>
            </a:r>
          </a:p>
          <a:p>
            <a:pPr marL="457200" indent="-457200" algn="just">
              <a:lnSpc>
                <a:spcPct val="90000"/>
              </a:lnSpc>
              <a:buFont typeface="+mj-lt"/>
              <a:buAutoNum type="arabicParenR"/>
            </a:pPr>
            <a:r>
              <a:rPr lang="ar-SA" sz="2400" b="1" dirty="0" smtClean="0">
                <a:latin typeface="Verdana" pitchFamily="34" charset="0"/>
              </a:rPr>
              <a:t>التعامل مع الآلات</a:t>
            </a:r>
            <a:endParaRPr lang="en-US" sz="2400" b="1" dirty="0">
              <a:solidFill>
                <a:schemeClr val="tx1"/>
              </a:solidFill>
              <a:latin typeface="Verdana"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6627">
                                            <p:bg/>
                                          </p:spTgt>
                                        </p:tgtEl>
                                        <p:attrNameLst>
                                          <p:attrName>style.visibility</p:attrName>
                                        </p:attrNameLst>
                                      </p:cBhvr>
                                      <p:to>
                                        <p:strVal val="visible"/>
                                      </p:to>
                                    </p:set>
                                    <p:animEffect transition="in" filter="wipe(down)">
                                      <p:cBhvr>
                                        <p:cTn id="13" dur="500"/>
                                        <p:tgtEl>
                                          <p:spTgt spid="26627">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627">
                                            <p:txEl>
                                              <p:pRg st="0" end="0"/>
                                            </p:txEl>
                                          </p:spTgt>
                                        </p:tgtEl>
                                        <p:attrNameLst>
                                          <p:attrName>style.visibility</p:attrName>
                                        </p:attrNameLst>
                                      </p:cBhvr>
                                      <p:to>
                                        <p:strVal val="visible"/>
                                      </p:to>
                                    </p:set>
                                    <p:animEffect transition="in" filter="wipe(down)">
                                      <p:cBhvr>
                                        <p:cTn id="18" dur="500"/>
                                        <p:tgtEl>
                                          <p:spTgt spid="2662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627">
                                            <p:txEl>
                                              <p:pRg st="1" end="1"/>
                                            </p:txEl>
                                          </p:spTgt>
                                        </p:tgtEl>
                                        <p:attrNameLst>
                                          <p:attrName>style.visibility</p:attrName>
                                        </p:attrNameLst>
                                      </p:cBhvr>
                                      <p:to>
                                        <p:strVal val="visible"/>
                                      </p:to>
                                    </p:set>
                                    <p:animEffect transition="in" filter="wipe(down)">
                                      <p:cBhvr>
                                        <p:cTn id="23" dur="500"/>
                                        <p:tgtEl>
                                          <p:spTgt spid="2662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627">
                                            <p:txEl>
                                              <p:pRg st="2" end="2"/>
                                            </p:txEl>
                                          </p:spTgt>
                                        </p:tgtEl>
                                        <p:attrNameLst>
                                          <p:attrName>style.visibility</p:attrName>
                                        </p:attrNameLst>
                                      </p:cBhvr>
                                      <p:to>
                                        <p:strVal val="visible"/>
                                      </p:to>
                                    </p:set>
                                    <p:animEffect transition="in" filter="wipe(down)">
                                      <p:cBhvr>
                                        <p:cTn id="28" dur="500"/>
                                        <p:tgtEl>
                                          <p:spTgt spid="2662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627">
                                            <p:txEl>
                                              <p:pRg st="3" end="3"/>
                                            </p:txEl>
                                          </p:spTgt>
                                        </p:tgtEl>
                                        <p:attrNameLst>
                                          <p:attrName>style.visibility</p:attrName>
                                        </p:attrNameLst>
                                      </p:cBhvr>
                                      <p:to>
                                        <p:strVal val="visible"/>
                                      </p:to>
                                    </p:set>
                                    <p:animEffect transition="in" filter="wipe(down)">
                                      <p:cBhvr>
                                        <p:cTn id="33" dur="500"/>
                                        <p:tgtEl>
                                          <p:spTgt spid="2662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627">
                                            <p:txEl>
                                              <p:pRg st="4" end="4"/>
                                            </p:txEl>
                                          </p:spTgt>
                                        </p:tgtEl>
                                        <p:attrNameLst>
                                          <p:attrName>style.visibility</p:attrName>
                                        </p:attrNameLst>
                                      </p:cBhvr>
                                      <p:to>
                                        <p:strVal val="visible"/>
                                      </p:to>
                                    </p:set>
                                    <p:animEffect transition="in" filter="wipe(down)">
                                      <p:cBhvr>
                                        <p:cTn id="38" dur="500"/>
                                        <p:tgtEl>
                                          <p:spTgt spid="2662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627">
                                            <p:txEl>
                                              <p:pRg st="5" end="5"/>
                                            </p:txEl>
                                          </p:spTgt>
                                        </p:tgtEl>
                                        <p:attrNameLst>
                                          <p:attrName>style.visibility</p:attrName>
                                        </p:attrNameLst>
                                      </p:cBhvr>
                                      <p:to>
                                        <p:strVal val="visible"/>
                                      </p:to>
                                    </p:set>
                                    <p:animEffect transition="in" filter="wipe(down)">
                                      <p:cBhvr>
                                        <p:cTn id="43"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662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style>
          <a:lnRef idx="1">
            <a:schemeClr val="accent3"/>
          </a:lnRef>
          <a:fillRef idx="2">
            <a:schemeClr val="accent3"/>
          </a:fillRef>
          <a:effectRef idx="1">
            <a:schemeClr val="accent3"/>
          </a:effectRef>
          <a:fontRef idx="minor">
            <a:schemeClr val="dk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مصطلحات السلامة</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219" name="Rectangle 3"/>
          <p:cNvSpPr>
            <a:spLocks noGrp="1" noChangeArrowheads="1"/>
          </p:cNvSpPr>
          <p:nvPr>
            <p:ph sz="quarter" idx="1"/>
          </p:nvPr>
        </p:nvSpPr>
        <p:spPr>
          <a:xfrm>
            <a:off x="381000" y="1600200"/>
            <a:ext cx="8305800" cy="3505200"/>
          </a:xfrm>
        </p:spPr>
        <p:style>
          <a:lnRef idx="1">
            <a:schemeClr val="dk1"/>
          </a:lnRef>
          <a:fillRef idx="3">
            <a:schemeClr val="dk1"/>
          </a:fillRef>
          <a:effectRef idx="2">
            <a:schemeClr val="dk1"/>
          </a:effectRef>
          <a:fontRef idx="minor">
            <a:schemeClr val="lt1"/>
          </a:fontRef>
        </p:style>
        <p:txBody>
          <a:bodyPr>
            <a:normAutofit lnSpcReduction="10000"/>
          </a:bodyPr>
          <a:lstStyle/>
          <a:p>
            <a:pPr algn="just"/>
            <a:r>
              <a:rPr lang="en-US" sz="2400" b="1" dirty="0" smtClean="0">
                <a:solidFill>
                  <a:schemeClr val="bg1"/>
                </a:solidFill>
                <a:latin typeface="Arial" pitchFamily="34" charset="0"/>
              </a:rPr>
              <a:t>  </a:t>
            </a:r>
            <a:r>
              <a:rPr lang="ar-SA" sz="2400" b="1" dirty="0" smtClean="0">
                <a:solidFill>
                  <a:schemeClr val="bg1"/>
                </a:solidFill>
                <a:latin typeface="Arial" pitchFamily="34" charset="0"/>
              </a:rPr>
              <a:t>مصدر الخطر </a:t>
            </a:r>
            <a:r>
              <a:rPr lang="en-US" sz="2400" b="1" dirty="0" smtClean="0">
                <a:solidFill>
                  <a:schemeClr val="bg1"/>
                </a:solidFill>
                <a:latin typeface="Arial" pitchFamily="34" charset="0"/>
              </a:rPr>
              <a:t>Hazard</a:t>
            </a:r>
            <a:r>
              <a:rPr lang="ar-SA" sz="2400" b="1" dirty="0" smtClean="0">
                <a:solidFill>
                  <a:schemeClr val="bg1"/>
                </a:solidFill>
                <a:latin typeface="Arial" pitchFamily="34" charset="0"/>
              </a:rPr>
              <a:t>: هو المصدر المحتمل في تسبب الضرر للأفراد والتلف للمعدات والمنشآت، والفقد للمعدات، وتقليل فعالية الأداء الوظيفي لعناصر الإنتاج ومكان العمل.</a:t>
            </a:r>
          </a:p>
          <a:p>
            <a:pPr algn="just"/>
            <a:r>
              <a:rPr lang="ar-SA" sz="2400" b="1" dirty="0" smtClean="0">
                <a:solidFill>
                  <a:schemeClr val="bg1"/>
                </a:solidFill>
                <a:latin typeface="Arial" pitchFamily="34" charset="0"/>
              </a:rPr>
              <a:t>الخطر </a:t>
            </a:r>
            <a:r>
              <a:rPr lang="en-US" sz="2400" b="1" dirty="0" smtClean="0">
                <a:solidFill>
                  <a:schemeClr val="bg1"/>
                </a:solidFill>
                <a:latin typeface="Arial" pitchFamily="34" charset="0"/>
              </a:rPr>
              <a:t>Danger</a:t>
            </a:r>
            <a:r>
              <a:rPr lang="ar-SA" sz="2400" b="1" dirty="0" smtClean="0">
                <a:solidFill>
                  <a:schemeClr val="bg1"/>
                </a:solidFill>
                <a:latin typeface="Arial" pitchFamily="34" charset="0"/>
              </a:rPr>
              <a:t>: هو التعرض النسبي لمصدر الخطر ويمكن أن يكون بسيطاً أو كبيراً معتمداً على حالة الاحتياط والسلامة المتخذين.</a:t>
            </a:r>
          </a:p>
          <a:p>
            <a:pPr algn="just"/>
            <a:r>
              <a:rPr lang="ar-SA" sz="2400" b="1" dirty="0" smtClean="0">
                <a:solidFill>
                  <a:schemeClr val="bg1"/>
                </a:solidFill>
                <a:latin typeface="Arial" pitchFamily="34" charset="0"/>
              </a:rPr>
              <a:t>الضرر </a:t>
            </a:r>
            <a:r>
              <a:rPr lang="en-US" sz="2400" b="1" dirty="0" smtClean="0">
                <a:solidFill>
                  <a:schemeClr val="bg1"/>
                </a:solidFill>
                <a:latin typeface="Arial" pitchFamily="34" charset="0"/>
              </a:rPr>
              <a:t>Injury</a:t>
            </a:r>
            <a:r>
              <a:rPr lang="ar-SA" sz="2400" b="1" dirty="0" smtClean="0">
                <a:solidFill>
                  <a:schemeClr val="bg1"/>
                </a:solidFill>
                <a:latin typeface="Arial" pitchFamily="34" charset="0"/>
              </a:rPr>
              <a:t>: هو التعرض لنتائج الخطر ويؤدي </a:t>
            </a:r>
            <a:r>
              <a:rPr lang="ar-SA" sz="2400" b="1" dirty="0" err="1" smtClean="0">
                <a:solidFill>
                  <a:schemeClr val="bg1"/>
                </a:solidFill>
                <a:latin typeface="Arial" pitchFamily="34" charset="0"/>
              </a:rPr>
              <a:t>الى</a:t>
            </a:r>
            <a:r>
              <a:rPr lang="ar-SA" sz="2400" b="1" dirty="0" smtClean="0">
                <a:solidFill>
                  <a:schemeClr val="bg1"/>
                </a:solidFill>
                <a:latin typeface="Arial" pitchFamily="34" charset="0"/>
              </a:rPr>
              <a:t> حدوث إصابة يمكن </a:t>
            </a:r>
            <a:r>
              <a:rPr lang="ar-SA" sz="2400" b="1" dirty="0" err="1" smtClean="0">
                <a:solidFill>
                  <a:schemeClr val="bg1"/>
                </a:solidFill>
                <a:latin typeface="Arial" pitchFamily="34" charset="0"/>
              </a:rPr>
              <a:t>ان</a:t>
            </a:r>
            <a:r>
              <a:rPr lang="ar-SA" sz="2400" b="1" dirty="0" smtClean="0">
                <a:solidFill>
                  <a:schemeClr val="bg1"/>
                </a:solidFill>
                <a:latin typeface="Arial" pitchFamily="34" charset="0"/>
              </a:rPr>
              <a:t> تكون بسيطة أو كبيرة اعتمادا على درجة الفقد في التحكم بمصدر الخطر.</a:t>
            </a:r>
          </a:p>
          <a:p>
            <a:pPr algn="just"/>
            <a:r>
              <a:rPr lang="ar-SA" sz="2400" b="1" dirty="0" smtClean="0">
                <a:solidFill>
                  <a:schemeClr val="bg1"/>
                </a:solidFill>
                <a:latin typeface="Arial" pitchFamily="34" charset="0"/>
              </a:rPr>
              <a:t>التلف </a:t>
            </a:r>
            <a:r>
              <a:rPr lang="en-US" sz="2400" b="1" dirty="0" smtClean="0">
                <a:solidFill>
                  <a:schemeClr val="bg1"/>
                </a:solidFill>
                <a:latin typeface="Arial" pitchFamily="34" charset="0"/>
              </a:rPr>
              <a:t>Damage</a:t>
            </a:r>
            <a:r>
              <a:rPr lang="ar-SA" sz="2400" b="1" dirty="0" smtClean="0">
                <a:solidFill>
                  <a:schemeClr val="bg1"/>
                </a:solidFill>
                <a:latin typeface="Arial" pitchFamily="34" charset="0"/>
              </a:rPr>
              <a:t>: هو أقصى درجة في الضرر ويؤدي </a:t>
            </a:r>
            <a:r>
              <a:rPr lang="ar-SA" sz="2400" b="1" dirty="0" err="1" smtClean="0">
                <a:solidFill>
                  <a:schemeClr val="bg1"/>
                </a:solidFill>
                <a:latin typeface="Arial" pitchFamily="34" charset="0"/>
              </a:rPr>
              <a:t>الى</a:t>
            </a:r>
            <a:r>
              <a:rPr lang="ar-SA" sz="2400" b="1" dirty="0" smtClean="0">
                <a:solidFill>
                  <a:schemeClr val="bg1"/>
                </a:solidFill>
                <a:latin typeface="Arial" pitchFamily="34" charset="0"/>
              </a:rPr>
              <a:t> فقد في عناصر الإنتاج والقيم المالية لها، ويمكن حدوثه في حالة فقدان التحكم بمصدر الخطر.</a:t>
            </a:r>
            <a:endParaRPr lang="en-US" sz="2400" b="1" dirty="0">
              <a:solidFill>
                <a:schemeClr val="bg1"/>
              </a:solidFill>
              <a:latin typeface="Arial"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Effect transition="in" filter="wipe(down)">
                                      <p:cBhvr>
                                        <p:cTn id="7" dur="500"/>
                                        <p:tgtEl>
                                          <p:spTgt spid="921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down)">
                                      <p:cBhvr>
                                        <p:cTn id="12" dur="5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down)">
                                      <p:cBhvr>
                                        <p:cTn id="17" dur="500"/>
                                        <p:tgtEl>
                                          <p:spTgt spid="92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wipe(down)">
                                      <p:cBhvr>
                                        <p:cTn id="22" dur="500"/>
                                        <p:tgtEl>
                                          <p:spTgt spid="92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wipe(down)">
                                      <p:cBhvr>
                                        <p:cTn id="2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228600"/>
            <a:ext cx="8763000" cy="1371600"/>
          </a:xfrm>
          <a:solidFill>
            <a:srgbClr val="FFFF66"/>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FF0000"/>
                </a:solidFill>
                <a:effectLst>
                  <a:outerShdw blurRad="50800" dist="39000" dir="5460000" algn="tl">
                    <a:srgbClr val="000000">
                      <a:alpha val="38000"/>
                    </a:srgbClr>
                  </a:outerShdw>
                </a:effectLst>
                <a:cs typeface="PT Bold Dusky" pitchFamily="2" charset="-78"/>
              </a:rPr>
              <a:t>  </a:t>
            </a:r>
            <a:r>
              <a:rPr lang="ar-SA" b="1" dirty="0" smtClean="0">
                <a:ln w="11430"/>
                <a:solidFill>
                  <a:srgbClr val="FF0000"/>
                </a:solidFill>
                <a:effectLst>
                  <a:outerShdw blurRad="50800" dist="39000" dir="5460000" algn="tl">
                    <a:srgbClr val="000000">
                      <a:alpha val="38000"/>
                    </a:srgbClr>
                  </a:outerShdw>
                </a:effectLst>
                <a:cs typeface="PT Bold Dusky" pitchFamily="2" charset="-78"/>
              </a:rPr>
              <a:t/>
            </a:r>
            <a:br>
              <a:rPr lang="ar-SA" b="1" dirty="0" smtClean="0">
                <a:ln w="11430"/>
                <a:solidFill>
                  <a:srgbClr val="FF0000"/>
                </a:solidFill>
                <a:effectLst>
                  <a:outerShdw blurRad="50800" dist="39000" dir="5460000" algn="tl">
                    <a:srgbClr val="000000">
                      <a:alpha val="38000"/>
                    </a:srgbClr>
                  </a:outerShdw>
                </a:effectLst>
                <a:cs typeface="PT Bold Dusky" pitchFamily="2" charset="-78"/>
              </a:rPr>
            </a:br>
            <a:r>
              <a:rPr lang="ar-SA" b="1" dirty="0" smtClean="0">
                <a:ln w="11430"/>
                <a:solidFill>
                  <a:srgbClr val="FF0000"/>
                </a:solidFill>
                <a:effectLst>
                  <a:outerShdw blurRad="50800" dist="39000" dir="5460000" algn="tl">
                    <a:srgbClr val="000000">
                      <a:alpha val="38000"/>
                    </a:srgbClr>
                  </a:outerShdw>
                </a:effectLst>
                <a:cs typeface="PT Bold Dusky" pitchFamily="2" charset="-78"/>
              </a:rPr>
              <a:t/>
            </a:r>
            <a:br>
              <a:rPr lang="ar-SA" b="1" dirty="0" smtClean="0">
                <a:ln w="11430"/>
                <a:solidFill>
                  <a:srgbClr val="FF0000"/>
                </a:solidFill>
                <a:effectLst>
                  <a:outerShdw blurRad="50800" dist="39000" dir="5460000" algn="tl">
                    <a:srgbClr val="000000">
                      <a:alpha val="38000"/>
                    </a:srgbClr>
                  </a:outerShdw>
                </a:effectLst>
                <a:cs typeface="PT Bold Dusky" pitchFamily="2" charset="-78"/>
              </a:rPr>
            </a:br>
            <a:r>
              <a:rPr lang="ar-SA" b="1" dirty="0" smtClean="0">
                <a:ln w="11430"/>
                <a:solidFill>
                  <a:srgbClr val="FF0000"/>
                </a:solidFill>
                <a:effectLst>
                  <a:outerShdw blurRad="50800" dist="39000" dir="5460000" algn="tl">
                    <a:srgbClr val="000000">
                      <a:alpha val="38000"/>
                    </a:srgbClr>
                  </a:outerShdw>
                </a:effectLst>
                <a:cs typeface="PT Bold Dusky" pitchFamily="2" charset="-78"/>
              </a:rPr>
              <a:t/>
            </a:r>
            <a:br>
              <a:rPr lang="ar-SA" b="1" dirty="0" smtClean="0">
                <a:ln w="11430"/>
                <a:solidFill>
                  <a:srgbClr val="FF0000"/>
                </a:solidFill>
                <a:effectLst>
                  <a:outerShdw blurRad="50800" dist="39000" dir="5460000" algn="tl">
                    <a:srgbClr val="000000">
                      <a:alpha val="38000"/>
                    </a:srgbClr>
                  </a:outerShdw>
                </a:effectLst>
                <a:cs typeface="PT Bold Dusky" pitchFamily="2" charset="-78"/>
              </a:rPr>
            </a:br>
            <a:r>
              <a:rPr lang="ar-SA" b="1" dirty="0" smtClean="0">
                <a:ln w="11430"/>
                <a:solidFill>
                  <a:srgbClr val="FF0000"/>
                </a:solidFill>
                <a:effectLst>
                  <a:outerShdw blurRad="50800" dist="39000" dir="5460000" algn="tl">
                    <a:srgbClr val="000000">
                      <a:alpha val="38000"/>
                    </a:srgbClr>
                  </a:outerShdw>
                </a:effectLst>
                <a:cs typeface="PT Bold Dusky" pitchFamily="2" charset="-78"/>
              </a:rPr>
              <a:t/>
            </a:r>
            <a:br>
              <a:rPr lang="ar-SA" b="1" dirty="0" smtClean="0">
                <a:ln w="11430"/>
                <a:solidFill>
                  <a:srgbClr val="FF0000"/>
                </a:solidFill>
                <a:effectLst>
                  <a:outerShdw blurRad="50800" dist="39000" dir="5460000" algn="tl">
                    <a:srgbClr val="000000">
                      <a:alpha val="38000"/>
                    </a:srgbClr>
                  </a:outerShdw>
                </a:effectLst>
                <a:cs typeface="PT Bold Dusky" pitchFamily="2" charset="-78"/>
              </a:rPr>
            </a:br>
            <a:r>
              <a:rPr lang="ar-SA" b="1" dirty="0" smtClean="0">
                <a:ln w="11430"/>
                <a:solidFill>
                  <a:srgbClr val="FF0000"/>
                </a:solidFill>
                <a:effectLst>
                  <a:outerShdw blurRad="50800" dist="39000" dir="5460000" algn="tl">
                    <a:srgbClr val="000000">
                      <a:alpha val="38000"/>
                    </a:srgbClr>
                  </a:outerShdw>
                </a:effectLst>
                <a:cs typeface="PT Bold Dusky" pitchFamily="2" charset="-78"/>
              </a:rPr>
              <a:t>أولاً:</a:t>
            </a:r>
            <a:r>
              <a:rPr lang="ar-SA" b="1" dirty="0" smtClean="0">
                <a:ln w="11430"/>
                <a:solidFill>
                  <a:srgbClr val="FF0000"/>
                </a:solidFill>
                <a:effectLst>
                  <a:outerShdw blurRad="50800" dist="39000" dir="5460000" algn="tl">
                    <a:srgbClr val="000000">
                      <a:alpha val="38000"/>
                    </a:srgbClr>
                  </a:outerShdw>
                </a:effectLst>
                <a:latin typeface="Verdana" pitchFamily="34" charset="0"/>
                <a:cs typeface="PT Bold Dusky" pitchFamily="2" charset="-78"/>
              </a:rPr>
              <a:t>التخطيط المعماري السليم للمباني</a:t>
            </a:r>
            <a:br>
              <a:rPr lang="ar-SA" b="1" dirty="0" smtClean="0">
                <a:ln w="11430"/>
                <a:solidFill>
                  <a:srgbClr val="FF0000"/>
                </a:solidFill>
                <a:effectLst>
                  <a:outerShdw blurRad="50800" dist="39000" dir="5460000" algn="tl">
                    <a:srgbClr val="000000">
                      <a:alpha val="38000"/>
                    </a:srgbClr>
                  </a:outerShdw>
                </a:effectLst>
                <a:latin typeface="Verdana" pitchFamily="34" charset="0"/>
                <a:cs typeface="PT Bold Dusky" pitchFamily="2" charset="-78"/>
              </a:rPr>
            </a:br>
            <a:endParaRPr lang="en-US" b="1" dirty="0">
              <a:ln w="11430"/>
              <a:solidFill>
                <a:srgbClr val="FF0000"/>
              </a:solidFill>
              <a:effectLst>
                <a:outerShdw blurRad="50800" dist="39000" dir="5460000" algn="tl">
                  <a:srgbClr val="000000">
                    <a:alpha val="38000"/>
                  </a:srgbClr>
                </a:outerShdw>
              </a:effectLst>
              <a:cs typeface="PT Bold Dusky" pitchFamily="2" charset="-78"/>
            </a:endParaRPr>
          </a:p>
        </p:txBody>
      </p:sp>
      <p:sp>
        <p:nvSpPr>
          <p:cNvPr id="27651" name="Rectangle 3"/>
          <p:cNvSpPr>
            <a:spLocks noGrp="1" noChangeArrowheads="1"/>
          </p:cNvSpPr>
          <p:nvPr>
            <p:ph type="body" sz="half" idx="2"/>
          </p:nvPr>
        </p:nvSpPr>
        <p:spPr>
          <a:xfrm>
            <a:off x="228600" y="1828800"/>
            <a:ext cx="8686800" cy="3276600"/>
          </a:xfrm>
          <a:solidFill>
            <a:srgbClr val="92D050"/>
          </a:solidFill>
        </p:spPr>
        <p:txBody>
          <a:bodyPr>
            <a:normAutofit fontScale="92500"/>
          </a:bodyPr>
          <a:lstStyle/>
          <a:p>
            <a:pPr>
              <a:buNone/>
            </a:pPr>
            <a:r>
              <a:rPr lang="ar-SA" sz="2200" dirty="0" smtClean="0">
                <a:solidFill>
                  <a:schemeClr val="tx1"/>
                </a:solidFill>
                <a:latin typeface="Verdana" pitchFamily="34" charset="0"/>
              </a:rPr>
              <a:t>يعتبر من العوامل المهمة في السلامة </a:t>
            </a:r>
            <a:r>
              <a:rPr lang="ar-SA" sz="2200" dirty="0" smtClean="0">
                <a:latin typeface="Verdana" pitchFamily="34" charset="0"/>
              </a:rPr>
              <a:t> وذلك بتوزيع مواقع العمل بالورشة بحيث تشمل المرافق المتعددة:</a:t>
            </a:r>
          </a:p>
          <a:p>
            <a:pPr marL="457200" indent="-457200">
              <a:buFont typeface="+mj-lt"/>
              <a:buAutoNum type="arabicPeriod"/>
            </a:pPr>
            <a:r>
              <a:rPr lang="ar-SA" sz="2200" b="1" dirty="0" smtClean="0">
                <a:solidFill>
                  <a:schemeClr val="tx1"/>
                </a:solidFill>
                <a:latin typeface="Verdana" pitchFamily="34" charset="0"/>
              </a:rPr>
              <a:t>تقسيم الورشة </a:t>
            </a:r>
            <a:r>
              <a:rPr lang="ar-SA" sz="2200" b="1" dirty="0" err="1" smtClean="0">
                <a:solidFill>
                  <a:schemeClr val="tx1"/>
                </a:solidFill>
                <a:latin typeface="Verdana" pitchFamily="34" charset="0"/>
              </a:rPr>
              <a:t>الى</a:t>
            </a:r>
            <a:r>
              <a:rPr lang="ar-SA" sz="2200" b="1" dirty="0" smtClean="0">
                <a:solidFill>
                  <a:schemeClr val="tx1"/>
                </a:solidFill>
                <a:latin typeface="Verdana" pitchFamily="34" charset="0"/>
              </a:rPr>
              <a:t> أقسام متعددة </a:t>
            </a:r>
            <a:r>
              <a:rPr lang="ar-SA" sz="2200" dirty="0" smtClean="0">
                <a:solidFill>
                  <a:schemeClr val="tx1"/>
                </a:solidFill>
                <a:latin typeface="Verdana" pitchFamily="34" charset="0"/>
              </a:rPr>
              <a:t>يقوم كل قسم بمهام محددة على </a:t>
            </a:r>
            <a:r>
              <a:rPr lang="ar-SA" sz="2200" dirty="0" err="1" smtClean="0">
                <a:solidFill>
                  <a:schemeClr val="tx1"/>
                </a:solidFill>
                <a:latin typeface="Verdana" pitchFamily="34" charset="0"/>
              </a:rPr>
              <a:t>ان</a:t>
            </a:r>
            <a:r>
              <a:rPr lang="ar-SA" sz="2200" dirty="0" smtClean="0">
                <a:solidFill>
                  <a:schemeClr val="tx1"/>
                </a:solidFill>
                <a:latin typeface="Verdana" pitchFamily="34" charset="0"/>
              </a:rPr>
              <a:t> تكون هذه الأقسام متقاربة بحسب طبيعة عملها التقني.</a:t>
            </a:r>
          </a:p>
          <a:p>
            <a:pPr marL="457200" indent="-457200">
              <a:buFont typeface="+mj-lt"/>
              <a:buAutoNum type="arabicPeriod"/>
            </a:pPr>
            <a:r>
              <a:rPr lang="ar-SA" sz="2200" b="1" dirty="0" smtClean="0">
                <a:latin typeface="Verdana" pitchFamily="34" charset="0"/>
              </a:rPr>
              <a:t>وجود مخارج ومداخل للورشة متعددة وواسعة</a:t>
            </a:r>
            <a:r>
              <a:rPr lang="ar-SA" sz="2200" dirty="0" smtClean="0">
                <a:latin typeface="Verdana" pitchFamily="34" charset="0"/>
              </a:rPr>
              <a:t> خاصة بالآلات وأخرى خاصة بالعمال. يجب </a:t>
            </a:r>
            <a:r>
              <a:rPr lang="ar-SA" sz="2200" dirty="0" err="1" smtClean="0">
                <a:latin typeface="Verdana" pitchFamily="34" charset="0"/>
              </a:rPr>
              <a:t>ان</a:t>
            </a:r>
            <a:r>
              <a:rPr lang="ar-SA" sz="2200" dirty="0" smtClean="0">
                <a:latin typeface="Verdana" pitchFamily="34" charset="0"/>
              </a:rPr>
              <a:t> تكون هنالك مخارج خاصة للطوارئ فقط ويجب أن تكون نظيفة وخالية من العوائق.</a:t>
            </a:r>
          </a:p>
          <a:p>
            <a:pPr marL="457200" indent="-457200">
              <a:buFont typeface="+mj-lt"/>
              <a:buAutoNum type="arabicPeriod"/>
            </a:pPr>
            <a:r>
              <a:rPr lang="ar-SA" sz="2200" b="1" dirty="0" smtClean="0">
                <a:latin typeface="Verdana" pitchFamily="34" charset="0"/>
              </a:rPr>
              <a:t>وجود مواقف خاصة بالمركبات</a:t>
            </a:r>
          </a:p>
          <a:p>
            <a:pPr marL="457200" indent="-457200">
              <a:buFont typeface="+mj-lt"/>
              <a:buAutoNum type="arabicPeriod"/>
            </a:pPr>
            <a:r>
              <a:rPr lang="ar-SA" sz="2200" b="1" dirty="0" smtClean="0">
                <a:latin typeface="Verdana" pitchFamily="34" charset="0"/>
              </a:rPr>
              <a:t>وجود مستودع خاص بالخامات وقطع الغيار والعدد </a:t>
            </a:r>
            <a:r>
              <a:rPr lang="ar-SA" sz="2200" dirty="0" smtClean="0">
                <a:latin typeface="Verdana" pitchFamily="34" charset="0"/>
              </a:rPr>
              <a:t>في موقع مناسب يسهل الوصول </a:t>
            </a:r>
            <a:r>
              <a:rPr lang="ar-SA" sz="2200" dirty="0" err="1" smtClean="0">
                <a:latin typeface="Verdana" pitchFamily="34" charset="0"/>
              </a:rPr>
              <a:t>اليه</a:t>
            </a:r>
            <a:r>
              <a:rPr lang="ar-SA" sz="2200" dirty="0" smtClean="0">
                <a:latin typeface="Verdana" pitchFamily="34" charset="0"/>
              </a:rPr>
              <a:t>.</a:t>
            </a:r>
          </a:p>
          <a:p>
            <a:pPr marL="457200" indent="-457200">
              <a:buFont typeface="+mj-lt"/>
              <a:buAutoNum type="arabicPeriod"/>
            </a:pPr>
            <a:r>
              <a:rPr lang="ar-SA" sz="2200" b="1" dirty="0" smtClean="0">
                <a:latin typeface="Verdana" pitchFamily="34" charset="0"/>
              </a:rPr>
              <a:t>وضع الآلات والأجهزة في مواقعها المخصصة </a:t>
            </a:r>
            <a:r>
              <a:rPr lang="ar-SA" sz="2200" dirty="0" smtClean="0">
                <a:latin typeface="Verdana" pitchFamily="34" charset="0"/>
              </a:rPr>
              <a:t>لها بحسب المساحات المطلوبة طبقاً للبيانات الفنية للشركة الموردة.</a:t>
            </a:r>
          </a:p>
          <a:p>
            <a:pPr marL="457200" indent="-457200">
              <a:buFont typeface="+mj-lt"/>
              <a:buAutoNum type="arabicPeriod"/>
            </a:pPr>
            <a:endParaRPr lang="en-US" sz="2200" dirty="0">
              <a:solidFill>
                <a:schemeClr val="tx1"/>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bg/>
                                          </p:spTgt>
                                        </p:tgtEl>
                                        <p:attrNameLst>
                                          <p:attrName>style.visibility</p:attrName>
                                        </p:attrNameLst>
                                      </p:cBhvr>
                                      <p:to>
                                        <p:strVal val="visible"/>
                                      </p:to>
                                    </p:set>
                                    <p:anim calcmode="lin" valueType="num">
                                      <p:cBhvr additive="base">
                                        <p:cTn id="13" dur="500" fill="hold"/>
                                        <p:tgtEl>
                                          <p:spTgt spid="27651">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0" end="0"/>
                                            </p:txEl>
                                          </p:spTgt>
                                        </p:tgtEl>
                                        <p:attrNameLst>
                                          <p:attrName>style.visibility</p:attrName>
                                        </p:attrNameLst>
                                      </p:cBhvr>
                                      <p:to>
                                        <p:strVal val="visible"/>
                                      </p:to>
                                    </p:set>
                                    <p:anim calcmode="lin" valueType="num">
                                      <p:cBhvr additive="base">
                                        <p:cTn id="19"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1" end="1"/>
                                            </p:txEl>
                                          </p:spTgt>
                                        </p:tgtEl>
                                        <p:attrNameLst>
                                          <p:attrName>style.visibility</p:attrName>
                                        </p:attrNameLst>
                                      </p:cBhvr>
                                      <p:to>
                                        <p:strVal val="visible"/>
                                      </p:to>
                                    </p:set>
                                    <p:anim calcmode="lin" valueType="num">
                                      <p:cBhvr additive="base">
                                        <p:cTn id="25"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2" end="2"/>
                                            </p:txEl>
                                          </p:spTgt>
                                        </p:tgtEl>
                                        <p:attrNameLst>
                                          <p:attrName>style.visibility</p:attrName>
                                        </p:attrNameLst>
                                      </p:cBhvr>
                                      <p:to>
                                        <p:strVal val="visible"/>
                                      </p:to>
                                    </p:set>
                                    <p:anim calcmode="lin" valueType="num">
                                      <p:cBhvr additive="base">
                                        <p:cTn id="31"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3" end="3"/>
                                            </p:txEl>
                                          </p:spTgt>
                                        </p:tgtEl>
                                        <p:attrNameLst>
                                          <p:attrName>style.visibility</p:attrName>
                                        </p:attrNameLst>
                                      </p:cBhvr>
                                      <p:to>
                                        <p:strVal val="visible"/>
                                      </p:to>
                                    </p:set>
                                    <p:anim calcmode="lin" valueType="num">
                                      <p:cBhvr additive="base">
                                        <p:cTn id="37"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651">
                                            <p:txEl>
                                              <p:pRg st="4" end="4"/>
                                            </p:txEl>
                                          </p:spTgt>
                                        </p:tgtEl>
                                        <p:attrNameLst>
                                          <p:attrName>style.visibility</p:attrName>
                                        </p:attrNameLst>
                                      </p:cBhvr>
                                      <p:to>
                                        <p:strVal val="visible"/>
                                      </p:to>
                                    </p:set>
                                    <p:anim calcmode="lin" valueType="num">
                                      <p:cBhvr additive="base">
                                        <p:cTn id="43"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1">
                                            <p:txEl>
                                              <p:pRg st="5" end="5"/>
                                            </p:txEl>
                                          </p:spTgt>
                                        </p:tgtEl>
                                        <p:attrNameLst>
                                          <p:attrName>style.visibility</p:attrName>
                                        </p:attrNameLst>
                                      </p:cBhvr>
                                      <p:to>
                                        <p:strVal val="visible"/>
                                      </p:to>
                                    </p:set>
                                    <p:anim calcmode="lin" valueType="num">
                                      <p:cBhvr additive="base">
                                        <p:cTn id="49"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81000" y="228600"/>
            <a:ext cx="8534400" cy="1371600"/>
          </a:xfrm>
          <a:solidFill>
            <a:srgbClr val="FFFF66"/>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0033CC"/>
                </a:solidFill>
                <a:effectLst>
                  <a:outerShdw blurRad="50800" dist="39000" dir="5460000" algn="tl">
                    <a:srgbClr val="000000">
                      <a:alpha val="38000"/>
                    </a:srgbClr>
                  </a:outerShdw>
                </a:effectLst>
                <a:cs typeface="PT Bold Heading" pitchFamily="2" charset="-78"/>
              </a:rPr>
              <a:t>  </a:t>
            </a: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
            </a:r>
            <a:br>
              <a:rPr lang="ar-SA" b="1" dirty="0" smtClean="0">
                <a:ln w="11430"/>
                <a:solidFill>
                  <a:srgbClr val="0033CC"/>
                </a:solidFill>
                <a:effectLst>
                  <a:outerShdw blurRad="50800" dist="39000" dir="5460000" algn="tl">
                    <a:srgbClr val="000000">
                      <a:alpha val="38000"/>
                    </a:srgbClr>
                  </a:outerShdw>
                </a:effectLst>
                <a:cs typeface="PT Bold Heading" pitchFamily="2" charset="-78"/>
              </a:rPr>
            </a:br>
            <a:r>
              <a:rPr lang="ar-SA" b="1" dirty="0" smtClean="0">
                <a:ln w="11430"/>
                <a:solidFill>
                  <a:srgbClr val="0033CC"/>
                </a:solidFill>
                <a:effectLst>
                  <a:outerShdw blurRad="50800" dist="39000" dir="5460000" algn="tl">
                    <a:srgbClr val="000000">
                      <a:alpha val="38000"/>
                    </a:srgbClr>
                  </a:outerShdw>
                </a:effectLst>
                <a:cs typeface="PT Bold Heading" pitchFamily="2" charset="-78"/>
              </a:rPr>
              <a:t>أولاً:</a:t>
            </a:r>
            <a:r>
              <a:rPr lang="ar-SA" b="1" dirty="0" smtClean="0">
                <a:ln w="11430"/>
                <a:solidFill>
                  <a:srgbClr val="0033CC"/>
                </a:solidFill>
                <a:effectLst>
                  <a:outerShdw blurRad="50800" dist="39000" dir="5460000" algn="tl">
                    <a:srgbClr val="000000">
                      <a:alpha val="38000"/>
                    </a:srgbClr>
                  </a:outerShdw>
                </a:effectLst>
                <a:latin typeface="Verdana" pitchFamily="34" charset="0"/>
                <a:cs typeface="PT Bold Heading" pitchFamily="2" charset="-78"/>
              </a:rPr>
              <a:t>التخطيط المعماري السليم للمباني</a:t>
            </a:r>
            <a:br>
              <a:rPr lang="ar-SA" b="1" dirty="0" smtClean="0">
                <a:ln w="11430"/>
                <a:solidFill>
                  <a:srgbClr val="0033CC"/>
                </a:solidFill>
                <a:effectLst>
                  <a:outerShdw blurRad="50800" dist="39000" dir="5460000" algn="tl">
                    <a:srgbClr val="000000">
                      <a:alpha val="38000"/>
                    </a:srgbClr>
                  </a:outerShdw>
                </a:effectLst>
                <a:latin typeface="Verdana" pitchFamily="34" charset="0"/>
                <a:cs typeface="PT Bold Heading" pitchFamily="2" charset="-78"/>
              </a:rPr>
            </a:br>
            <a:endParaRPr lang="en-US" b="1" dirty="0">
              <a:ln w="11430"/>
              <a:solidFill>
                <a:srgbClr val="0033CC"/>
              </a:solidFill>
              <a:effectLst>
                <a:outerShdw blurRad="50800" dist="39000" dir="5460000" algn="tl">
                  <a:srgbClr val="000000">
                    <a:alpha val="38000"/>
                  </a:srgbClr>
                </a:outerShdw>
              </a:effectLst>
              <a:cs typeface="PT Bold Heading" pitchFamily="2" charset="-78"/>
            </a:endParaRPr>
          </a:p>
        </p:txBody>
      </p:sp>
      <p:sp>
        <p:nvSpPr>
          <p:cNvPr id="28675" name="Rectangle 3"/>
          <p:cNvSpPr>
            <a:spLocks noGrp="1" noChangeArrowheads="1"/>
          </p:cNvSpPr>
          <p:nvPr>
            <p:ph type="body" sz="half" idx="2"/>
          </p:nvPr>
        </p:nvSpPr>
        <p:spPr>
          <a:xfrm>
            <a:off x="533400" y="1676400"/>
            <a:ext cx="8382000" cy="3352800"/>
          </a:xfrm>
          <a:solidFill>
            <a:schemeClr val="accent1">
              <a:lumMod val="60000"/>
              <a:lumOff val="40000"/>
            </a:schemeClr>
          </a:solidFill>
        </p:spPr>
        <p:txBody>
          <a:bodyPr>
            <a:normAutofit/>
          </a:bodyPr>
          <a:lstStyle/>
          <a:p>
            <a:pPr marL="457200" indent="-457200" algn="just">
              <a:lnSpc>
                <a:spcPct val="90000"/>
              </a:lnSpc>
              <a:buFont typeface="+mj-lt"/>
              <a:buAutoNum type="arabicPeriod" startAt="6"/>
            </a:pPr>
            <a:r>
              <a:rPr lang="ar-SA" sz="2200" b="1" dirty="0" smtClean="0">
                <a:latin typeface="Verdana" pitchFamily="34" charset="0"/>
              </a:rPr>
              <a:t>وضع الروافع  والحفارات والطاولات في أماكن جيدة ومخصصة </a:t>
            </a:r>
            <a:r>
              <a:rPr lang="ar-SA" sz="2200" dirty="0" smtClean="0">
                <a:latin typeface="Verdana" pitchFamily="34" charset="0"/>
              </a:rPr>
              <a:t>بعيدة عن الممرات والمخارج.</a:t>
            </a:r>
          </a:p>
          <a:p>
            <a:pPr marL="457200" indent="-457200" algn="just">
              <a:lnSpc>
                <a:spcPct val="90000"/>
              </a:lnSpc>
              <a:buFont typeface="+mj-lt"/>
              <a:buAutoNum type="arabicPeriod" startAt="6"/>
            </a:pPr>
            <a:r>
              <a:rPr lang="ar-SA" sz="2200" b="1" dirty="0" smtClean="0">
                <a:latin typeface="Verdana" pitchFamily="34" charset="0"/>
              </a:rPr>
              <a:t>وجود غرف خاصة </a:t>
            </a:r>
            <a:r>
              <a:rPr lang="ar-SA" sz="2200" dirty="0" smtClean="0">
                <a:latin typeface="Verdana" pitchFamily="34" charset="0"/>
              </a:rPr>
              <a:t>لتغيير الملابس للعمال مع تخصيص خزانة لكل عامل، كذلك غرف لاستراحة العمال وتناول الطعام مجهزة بوسائل الراحة.</a:t>
            </a:r>
          </a:p>
          <a:p>
            <a:pPr marL="457200" indent="-457200" algn="just">
              <a:lnSpc>
                <a:spcPct val="90000"/>
              </a:lnSpc>
              <a:buFont typeface="+mj-lt"/>
              <a:buAutoNum type="arabicPeriod" startAt="6"/>
            </a:pPr>
            <a:r>
              <a:rPr lang="ar-SA" sz="2200" dirty="0" smtClean="0">
                <a:latin typeface="Verdana" pitchFamily="34" charset="0"/>
              </a:rPr>
              <a:t>يجب </a:t>
            </a:r>
            <a:r>
              <a:rPr lang="ar-SA" sz="2200" dirty="0" err="1" smtClean="0">
                <a:latin typeface="Verdana" pitchFamily="34" charset="0"/>
              </a:rPr>
              <a:t>ان</a:t>
            </a:r>
            <a:r>
              <a:rPr lang="ar-SA" sz="2200" dirty="0" smtClean="0">
                <a:latin typeface="Verdana" pitchFamily="34" charset="0"/>
              </a:rPr>
              <a:t> </a:t>
            </a:r>
            <a:r>
              <a:rPr lang="ar-SA" sz="2200" b="1" dirty="0" smtClean="0">
                <a:latin typeface="Verdana" pitchFamily="34" charset="0"/>
              </a:rPr>
              <a:t>تكون الأرضيات مناسبة </a:t>
            </a:r>
            <a:r>
              <a:rPr lang="ar-SA" sz="2200" dirty="0" smtClean="0">
                <a:latin typeface="Verdana" pitchFamily="34" charset="0"/>
              </a:rPr>
              <a:t>لنوعية عمل الورشة.</a:t>
            </a:r>
          </a:p>
          <a:p>
            <a:pPr marL="457200" indent="-457200" algn="just">
              <a:lnSpc>
                <a:spcPct val="90000"/>
              </a:lnSpc>
              <a:buFont typeface="+mj-lt"/>
              <a:buAutoNum type="arabicPeriod" startAt="6"/>
            </a:pPr>
            <a:r>
              <a:rPr lang="ar-SA" sz="2200" dirty="0" smtClean="0">
                <a:latin typeface="Verdana" pitchFamily="34" charset="0"/>
              </a:rPr>
              <a:t>يجب </a:t>
            </a:r>
            <a:r>
              <a:rPr lang="ar-SA" sz="2200" b="1" dirty="0" smtClean="0">
                <a:latin typeface="Verdana" pitchFamily="34" charset="0"/>
              </a:rPr>
              <a:t>وضع العلامات واللوحات الإرشادية ووسائل السلامة </a:t>
            </a:r>
            <a:r>
              <a:rPr lang="ar-SA" sz="2200" dirty="0" smtClean="0">
                <a:latin typeface="Verdana" pitchFamily="34" charset="0"/>
              </a:rPr>
              <a:t>في جميع أجزاء الورشة ويختار لها الموقع المناسب وكذلك الرسومات والصور المعبرة.</a:t>
            </a:r>
          </a:p>
          <a:p>
            <a:pPr marL="457200" indent="-457200" algn="just">
              <a:lnSpc>
                <a:spcPct val="90000"/>
              </a:lnSpc>
              <a:buFont typeface="+mj-lt"/>
              <a:buAutoNum type="arabicPeriod" startAt="6"/>
            </a:pPr>
            <a:r>
              <a:rPr lang="ar-SA" sz="2200" b="1" dirty="0" smtClean="0">
                <a:latin typeface="Verdana" pitchFamily="34" charset="0"/>
              </a:rPr>
              <a:t>وجود مكان مناسب لغسيل القطع المفكوكة </a:t>
            </a:r>
            <a:r>
              <a:rPr lang="ar-SA" sz="2200" dirty="0" smtClean="0">
                <a:latin typeface="Verdana" pitchFamily="34" charset="0"/>
              </a:rPr>
              <a:t>ويجب </a:t>
            </a:r>
            <a:r>
              <a:rPr lang="ar-SA" sz="2200" dirty="0" err="1" smtClean="0">
                <a:latin typeface="Verdana" pitchFamily="34" charset="0"/>
              </a:rPr>
              <a:t>ان</a:t>
            </a:r>
            <a:r>
              <a:rPr lang="ar-SA" sz="2200" dirty="0" smtClean="0">
                <a:latin typeface="Verdana" pitchFamily="34" charset="0"/>
              </a:rPr>
              <a:t> تحتوي على وسائل السلامة (الإضاءة والتهوية ).</a:t>
            </a:r>
            <a:endParaRPr lang="en-US" sz="2200"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8675">
                                            <p:bg/>
                                          </p:spTgt>
                                        </p:tgtEl>
                                        <p:attrNameLst>
                                          <p:attrName>style.visibility</p:attrName>
                                        </p:attrNameLst>
                                      </p:cBhvr>
                                      <p:to>
                                        <p:strVal val="visible"/>
                                      </p:to>
                                    </p:set>
                                    <p:animEffect transition="in" filter="wipe(right)">
                                      <p:cBhvr>
                                        <p:cTn id="13" dur="2000"/>
                                        <p:tgtEl>
                                          <p:spTgt spid="2867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8675">
                                            <p:txEl>
                                              <p:pRg st="0" end="0"/>
                                            </p:txEl>
                                          </p:spTgt>
                                        </p:tgtEl>
                                        <p:attrNameLst>
                                          <p:attrName>style.visibility</p:attrName>
                                        </p:attrNameLst>
                                      </p:cBhvr>
                                      <p:to>
                                        <p:strVal val="visible"/>
                                      </p:to>
                                    </p:set>
                                    <p:animEffect transition="in" filter="wipe(right)">
                                      <p:cBhvr>
                                        <p:cTn id="18" dur="2000"/>
                                        <p:tgtEl>
                                          <p:spTgt spid="286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8675">
                                            <p:txEl>
                                              <p:pRg st="1" end="1"/>
                                            </p:txEl>
                                          </p:spTgt>
                                        </p:tgtEl>
                                        <p:attrNameLst>
                                          <p:attrName>style.visibility</p:attrName>
                                        </p:attrNameLst>
                                      </p:cBhvr>
                                      <p:to>
                                        <p:strVal val="visible"/>
                                      </p:to>
                                    </p:set>
                                    <p:animEffect transition="in" filter="wipe(right)">
                                      <p:cBhvr>
                                        <p:cTn id="23" dur="2000"/>
                                        <p:tgtEl>
                                          <p:spTgt spid="2867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8675">
                                            <p:txEl>
                                              <p:pRg st="2" end="2"/>
                                            </p:txEl>
                                          </p:spTgt>
                                        </p:tgtEl>
                                        <p:attrNameLst>
                                          <p:attrName>style.visibility</p:attrName>
                                        </p:attrNameLst>
                                      </p:cBhvr>
                                      <p:to>
                                        <p:strVal val="visible"/>
                                      </p:to>
                                    </p:set>
                                    <p:animEffect transition="in" filter="wipe(right)">
                                      <p:cBhvr>
                                        <p:cTn id="28" dur="2000"/>
                                        <p:tgtEl>
                                          <p:spTgt spid="2867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8675">
                                            <p:txEl>
                                              <p:pRg st="3" end="3"/>
                                            </p:txEl>
                                          </p:spTgt>
                                        </p:tgtEl>
                                        <p:attrNameLst>
                                          <p:attrName>style.visibility</p:attrName>
                                        </p:attrNameLst>
                                      </p:cBhvr>
                                      <p:to>
                                        <p:strVal val="visible"/>
                                      </p:to>
                                    </p:set>
                                    <p:animEffect transition="in" filter="wipe(right)">
                                      <p:cBhvr>
                                        <p:cTn id="33" dur="2000"/>
                                        <p:tgtEl>
                                          <p:spTgt spid="2867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8675">
                                            <p:txEl>
                                              <p:pRg st="4" end="4"/>
                                            </p:txEl>
                                          </p:spTgt>
                                        </p:tgtEl>
                                        <p:attrNameLst>
                                          <p:attrName>style.visibility</p:attrName>
                                        </p:attrNameLst>
                                      </p:cBhvr>
                                      <p:to>
                                        <p:strVal val="visible"/>
                                      </p:to>
                                    </p:set>
                                    <p:animEffect transition="in" filter="wipe(right)">
                                      <p:cBhvr>
                                        <p:cTn id="38" dur="20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675"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382000" cy="914400"/>
          </a:xfrm>
          <a:solidFill>
            <a:srgbClr val="FFFF66"/>
          </a:solidFill>
        </p:spPr>
        <p:txBody>
          <a:bodyPr/>
          <a:lstStyle/>
          <a:p>
            <a:pPr algn="ctr"/>
            <a:r>
              <a:rPr lang="ar-S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PT Bold Heading" pitchFamily="2" charset="-78"/>
              </a:rPr>
              <a:t>ثانياً: التهوية الجيدة لمكان العمل</a:t>
            </a:r>
            <a:endParaRPr lang="ar-S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PT Bold Heading" pitchFamily="2" charset="-78"/>
            </a:endParaRPr>
          </a:p>
        </p:txBody>
      </p:sp>
      <p:sp>
        <p:nvSpPr>
          <p:cNvPr id="30723" name="Rectangle 3"/>
          <p:cNvSpPr>
            <a:spLocks noGrp="1" noChangeArrowheads="1"/>
          </p:cNvSpPr>
          <p:nvPr>
            <p:ph type="body" sz="half" idx="2"/>
          </p:nvPr>
        </p:nvSpPr>
        <p:spPr>
          <a:xfrm>
            <a:off x="228600" y="1295400"/>
            <a:ext cx="8382000" cy="3962400"/>
          </a:xfrm>
          <a:solidFill>
            <a:srgbClr val="FFC000"/>
          </a:solidFill>
        </p:spPr>
        <p:txBody>
          <a:bodyPr>
            <a:normAutofit/>
          </a:bodyPr>
          <a:lstStyle/>
          <a:p>
            <a:pPr algn="just">
              <a:buFontTx/>
              <a:buNone/>
            </a:pPr>
            <a:r>
              <a:rPr lang="ar-SA" sz="3200" dirty="0" smtClean="0">
                <a:ln w="31550" cmpd="sng">
                  <a:solidFill>
                    <a:schemeClr val="tx1"/>
                  </a:solidFill>
                  <a:prstDash val="solid"/>
                </a:ln>
                <a:latin typeface="Verdana" pitchFamily="34" charset="0"/>
              </a:rPr>
              <a:t>نظراً لوجود ملوثات بدرجة عالية نتيجة لتشغيل الآلات أو المركبات داخل الورشة لذا يجب توفير هواء نقي باستمرار في جميع مواقع العمل وذلك للحد من الأبخرة وغازات العادم ورائحة العرق والغبار.</a:t>
            </a:r>
          </a:p>
          <a:p>
            <a:pPr algn="just">
              <a:buFontTx/>
              <a:buNone/>
            </a:pPr>
            <a:r>
              <a:rPr lang="ar-SA" sz="3200" dirty="0" smtClean="0">
                <a:ln w="31550" cmpd="sng">
                  <a:solidFill>
                    <a:schemeClr val="tx1"/>
                  </a:solidFill>
                  <a:prstDash val="solid"/>
                </a:ln>
                <a:latin typeface="Verdana" pitchFamily="34" charset="0"/>
              </a:rPr>
              <a:t>يمكن توفير الهواء النقي عن طريق:</a:t>
            </a:r>
          </a:p>
          <a:p>
            <a:pPr marL="514350" indent="-514350" algn="just">
              <a:buFont typeface="+mj-lt"/>
              <a:buAutoNum type="arabicPeriod"/>
            </a:pPr>
            <a:r>
              <a:rPr lang="ar-SA" sz="3200" dirty="0" smtClean="0">
                <a:ln w="31550" cmpd="sng">
                  <a:solidFill>
                    <a:schemeClr val="tx1"/>
                  </a:solidFill>
                  <a:prstDash val="solid"/>
                </a:ln>
                <a:latin typeface="Verdana" pitchFamily="34" charset="0"/>
              </a:rPr>
              <a:t>التهوية الطبيعية</a:t>
            </a:r>
          </a:p>
          <a:p>
            <a:pPr marL="514350" indent="-514350" algn="just">
              <a:buFont typeface="+mj-lt"/>
              <a:buAutoNum type="arabicPeriod"/>
            </a:pPr>
            <a:r>
              <a:rPr lang="ar-SA" sz="3200" dirty="0" smtClean="0">
                <a:ln w="31550" cmpd="sng">
                  <a:solidFill>
                    <a:schemeClr val="tx1"/>
                  </a:solidFill>
                  <a:prstDash val="solid"/>
                </a:ln>
                <a:latin typeface="Verdana" pitchFamily="34" charset="0"/>
              </a:rPr>
              <a:t>التهوية الصناعية</a:t>
            </a:r>
            <a:endParaRPr lang="en-US" sz="3200" dirty="0">
              <a:ln w="31550" cmpd="sng">
                <a:solidFill>
                  <a:schemeClr val="tx1"/>
                </a:solidFill>
                <a:prstDash val="solid"/>
              </a:ln>
              <a:latin typeface="Verdana"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723">
                                            <p:bg/>
                                          </p:spTgt>
                                        </p:tgtEl>
                                        <p:attrNameLst>
                                          <p:attrName>style.visibility</p:attrName>
                                        </p:attrNameLst>
                                      </p:cBhvr>
                                      <p:to>
                                        <p:strVal val="visible"/>
                                      </p:to>
                                    </p:set>
                                    <p:anim calcmode="lin" valueType="num">
                                      <p:cBhvr additive="base">
                                        <p:cTn id="11" dur="500" fill="hold"/>
                                        <p:tgtEl>
                                          <p:spTgt spid="3072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723">
                                            <p:txEl>
                                              <p:pRg st="0" end="0"/>
                                            </p:txEl>
                                          </p:spTgt>
                                        </p:tgtEl>
                                        <p:attrNameLst>
                                          <p:attrName>style.visibility</p:attrName>
                                        </p:attrNameLst>
                                      </p:cBhvr>
                                      <p:to>
                                        <p:strVal val="visible"/>
                                      </p:to>
                                    </p:set>
                                    <p:anim calcmode="lin" valueType="num">
                                      <p:cBhvr additive="base">
                                        <p:cTn id="1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723">
                                            <p:txEl>
                                              <p:pRg st="1" end="1"/>
                                            </p:txEl>
                                          </p:spTgt>
                                        </p:tgtEl>
                                        <p:attrNameLst>
                                          <p:attrName>style.visibility</p:attrName>
                                        </p:attrNameLst>
                                      </p:cBhvr>
                                      <p:to>
                                        <p:strVal val="visible"/>
                                      </p:to>
                                    </p:set>
                                    <p:anim calcmode="lin" valueType="num">
                                      <p:cBhvr additive="base">
                                        <p:cTn id="2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23">
                                            <p:txEl>
                                              <p:pRg st="2" end="2"/>
                                            </p:txEl>
                                          </p:spTgt>
                                        </p:tgtEl>
                                        <p:attrNameLst>
                                          <p:attrName>style.visibility</p:attrName>
                                        </p:attrNameLst>
                                      </p:cBhvr>
                                      <p:to>
                                        <p:strVal val="visible"/>
                                      </p:to>
                                    </p:set>
                                    <p:anim calcmode="lin" valueType="num">
                                      <p:cBhvr additive="base">
                                        <p:cTn id="2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 calcmode="lin" valueType="num">
                                      <p:cBhvr additive="base">
                                        <p:cTn id="3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723"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001000" cy="1066800"/>
          </a:xfrm>
          <a:solidFill>
            <a:srgbClr val="FFFF00"/>
          </a:solidFill>
          <a:ln>
            <a:solidFill>
              <a:srgbClr val="003366"/>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التهوية الطبيعية</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457200" y="1600200"/>
            <a:ext cx="7924800" cy="3429000"/>
          </a:xfrm>
          <a:solidFill>
            <a:srgbClr val="92D050"/>
          </a:solidFill>
          <a:ln>
            <a:solidFill>
              <a:srgbClr val="00B0F0"/>
            </a:solidFill>
          </a:ln>
        </p:spPr>
        <p:txBody>
          <a:bodyPr>
            <a:normAutofit/>
          </a:bodyPr>
          <a:lstStyle/>
          <a:p>
            <a:pPr algn="just">
              <a:buNone/>
            </a:pPr>
            <a:r>
              <a:rPr lang="ar-SA" sz="2800" b="1" dirty="0" smtClean="0"/>
              <a:t>وهي أفضل أنواع التهوية ويمكن الحصول عليها عن طريق النوافذ والفتحات الخاصة التي تصمم في جدران وأسقف الورشة ويراعى عند التصميم الحالة الجوية للمناخ بحيث تؤدي الغرض المرجو منها بأعلى كفاءة وهذه على حسب فصول السنة فتعتمد في عملها  على حرارة الهواء واتجاهه وسرعة الريح حيث تكون الحاجة </a:t>
            </a:r>
            <a:r>
              <a:rPr lang="ar-SA" sz="2800" b="1" dirty="0" err="1" smtClean="0"/>
              <a:t>الى</a:t>
            </a:r>
            <a:r>
              <a:rPr lang="ar-SA" sz="2800" b="1" dirty="0" smtClean="0"/>
              <a:t> غلق فتحات وفتح أخرى أو تقليل الفتحات أو توسيعها من أجل التحكم في كمية الهواء الداخل للورشة.</a:t>
            </a:r>
            <a:endParaRPr lang="ar-SA"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FFC000"/>
          </a:solid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b="1" dirty="0" smtClean="0">
                <a:ln w="11430"/>
                <a:solidFill>
                  <a:srgbClr val="0033CC"/>
                </a:solidFill>
                <a:effectLst>
                  <a:outerShdw blurRad="50800" dist="39000" dir="5460000" algn="tl">
                    <a:srgbClr val="000000">
                      <a:alpha val="38000"/>
                    </a:srgbClr>
                  </a:outerShdw>
                </a:effectLst>
              </a:rPr>
              <a:t>ثانياً: التهوية الصناعية</a:t>
            </a:r>
            <a:endParaRPr lang="ar-SA" b="1" dirty="0">
              <a:ln w="11430"/>
              <a:solidFill>
                <a:srgbClr val="0033CC"/>
              </a:solidFill>
              <a:effectLst>
                <a:outerShdw blurRad="50800" dist="39000" dir="5460000" algn="tl">
                  <a:srgbClr val="000000">
                    <a:alpha val="38000"/>
                  </a:srgbClr>
                </a:outerShdw>
              </a:effectLst>
            </a:endParaRPr>
          </a:p>
        </p:txBody>
      </p:sp>
      <p:sp>
        <p:nvSpPr>
          <p:cNvPr id="4" name="Text Placeholder 3"/>
          <p:cNvSpPr>
            <a:spLocks noGrp="1"/>
          </p:cNvSpPr>
          <p:nvPr>
            <p:ph type="body" sz="half" idx="2"/>
          </p:nvPr>
        </p:nvSpPr>
        <p:spPr>
          <a:xfrm>
            <a:off x="609600" y="1600200"/>
            <a:ext cx="7696200" cy="3429000"/>
          </a:xfrm>
          <a:solidFill>
            <a:srgbClr val="00B0F0"/>
          </a:solidFill>
          <a:ln>
            <a:solidFill>
              <a:schemeClr val="bg1"/>
            </a:solidFill>
          </a:ln>
        </p:spPr>
        <p:txBody>
          <a:bodyPr>
            <a:normAutofit fontScale="92500" lnSpcReduction="20000"/>
          </a:bodyPr>
          <a:lstStyle/>
          <a:p>
            <a:pPr algn="just">
              <a:buNone/>
            </a:pPr>
            <a:r>
              <a:rPr lang="ar-SA" dirty="0" smtClean="0">
                <a:ln w="1905">
                  <a:solidFill>
                    <a:schemeClr val="tx1"/>
                  </a:solidFill>
                </a:ln>
                <a:effectLst>
                  <a:innerShdw blurRad="69850" dist="43180" dir="5400000">
                    <a:srgbClr val="000000">
                      <a:alpha val="65000"/>
                    </a:srgbClr>
                  </a:innerShdw>
                </a:effectLst>
              </a:rPr>
              <a:t>تتكون التهوية الصناعية من نوعين يمكن استخدامهما معاً أو كل نوع على حدة وهما:</a:t>
            </a:r>
          </a:p>
          <a:p>
            <a:pPr marL="514350" indent="-514350" algn="just">
              <a:buFont typeface="+mj-lt"/>
              <a:buAutoNum type="arabicPeriod"/>
            </a:pPr>
            <a:r>
              <a:rPr lang="ar-SA" dirty="0" smtClean="0">
                <a:ln w="1905">
                  <a:solidFill>
                    <a:schemeClr val="tx1"/>
                  </a:solidFill>
                </a:ln>
                <a:effectLst>
                  <a:innerShdw blurRad="69850" dist="43180" dir="5400000">
                    <a:srgbClr val="000000">
                      <a:alpha val="65000"/>
                    </a:srgbClr>
                  </a:innerShdw>
                </a:effectLst>
              </a:rPr>
              <a:t>التهوية الصناعية العامة: ويقصد </a:t>
            </a:r>
            <a:r>
              <a:rPr lang="ar-SA" dirty="0" err="1" smtClean="0">
                <a:ln w="1905">
                  <a:solidFill>
                    <a:schemeClr val="tx1"/>
                  </a:solidFill>
                </a:ln>
                <a:effectLst>
                  <a:innerShdw blurRad="69850" dist="43180" dir="5400000">
                    <a:srgbClr val="000000">
                      <a:alpha val="65000"/>
                    </a:srgbClr>
                  </a:innerShdw>
                </a:effectLst>
              </a:rPr>
              <a:t>بها</a:t>
            </a:r>
            <a:r>
              <a:rPr lang="ar-SA" dirty="0" smtClean="0">
                <a:ln w="1905">
                  <a:solidFill>
                    <a:schemeClr val="tx1"/>
                  </a:solidFill>
                </a:ln>
                <a:effectLst>
                  <a:innerShdw blurRad="69850" dist="43180" dir="5400000">
                    <a:srgbClr val="000000">
                      <a:alpha val="65000"/>
                    </a:srgbClr>
                  </a:innerShdw>
                </a:effectLst>
              </a:rPr>
              <a:t> ضخ الهواء في جميع أجزاء المصنع بدون استثناء بواسطة أجهزة تهوية كبيرة آلية (مكيفات) خاصة بمواقع العمل حسب المساحة.</a:t>
            </a:r>
          </a:p>
          <a:p>
            <a:pPr marL="514350" indent="-514350" algn="just">
              <a:buFont typeface="+mj-lt"/>
              <a:buAutoNum type="arabicPeriod"/>
            </a:pPr>
            <a:r>
              <a:rPr lang="ar-SA" dirty="0" smtClean="0">
                <a:ln w="1905">
                  <a:solidFill>
                    <a:schemeClr val="tx1"/>
                  </a:solidFill>
                </a:ln>
                <a:effectLst>
                  <a:innerShdw blurRad="69850" dist="43180" dir="5400000">
                    <a:srgbClr val="000000">
                      <a:alpha val="65000"/>
                    </a:srgbClr>
                  </a:innerShdw>
                </a:effectLst>
              </a:rPr>
              <a:t>التهوية الصناعية الموضعية: يتم الحصول عليها بواسطة مراوح الشفط بحيث تشفط الملوثات من المصدر مباشرة قبل انتشارها في الجو واختلاطها بالهواء.</a:t>
            </a:r>
          </a:p>
          <a:p>
            <a:pPr marL="514350" indent="-514350" algn="just">
              <a:buNone/>
            </a:pPr>
            <a:r>
              <a:rPr lang="ar-SA" dirty="0" smtClean="0">
                <a:ln w="1905">
                  <a:solidFill>
                    <a:schemeClr val="tx1"/>
                  </a:solidFill>
                </a:ln>
                <a:effectLst>
                  <a:innerShdw blurRad="69850" dist="43180" dir="5400000">
                    <a:srgbClr val="000000">
                      <a:alpha val="65000"/>
                    </a:srgbClr>
                  </a:innerShdw>
                </a:effectLst>
              </a:rPr>
              <a:t>تعتبر التهوية الصناعية مكلفة لأنها تستخدم التيار الكهربائي بشكل دائم في عملها. </a:t>
            </a:r>
            <a:endParaRPr lang="ar-SA" dirty="0">
              <a:ln w="1905">
                <a:solidFill>
                  <a:schemeClr val="tx1"/>
                </a:solidFill>
              </a:ln>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001000" cy="1066800"/>
          </a:xfrm>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ثالثاً: الإضاءة المناسبة لمكان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solidFill>
            <a:srgbClr val="FFFF66"/>
          </a:solidFill>
        </p:spPr>
        <p:txBody>
          <a:bodyPr>
            <a:normAutofit fontScale="92500" lnSpcReduction="20000"/>
          </a:bodyPr>
          <a:lstStyle/>
          <a:p>
            <a:pPr>
              <a:buNone/>
            </a:pPr>
            <a:r>
              <a:rPr lang="ar-SA" b="1" dirty="0" smtClean="0"/>
              <a:t>أن توفر الإضاءة المناسبة داخل الورشة يساعد على :</a:t>
            </a:r>
          </a:p>
          <a:p>
            <a:pPr marL="514350" indent="-514350">
              <a:buFont typeface="+mj-lt"/>
              <a:buAutoNum type="arabicPeriod"/>
            </a:pPr>
            <a:r>
              <a:rPr lang="ar-SA" b="1" dirty="0" smtClean="0"/>
              <a:t>الشعور بالراحة الجسدية والنفسية للعاملين </a:t>
            </a:r>
          </a:p>
          <a:p>
            <a:pPr marL="514350" indent="-514350">
              <a:buFont typeface="+mj-lt"/>
              <a:buAutoNum type="arabicPeriod"/>
            </a:pPr>
            <a:r>
              <a:rPr lang="ar-SA" b="1" dirty="0" smtClean="0"/>
              <a:t>القدرة على التركيز</a:t>
            </a:r>
          </a:p>
          <a:p>
            <a:pPr marL="514350" indent="-514350">
              <a:buFont typeface="+mj-lt"/>
              <a:buAutoNum type="arabicPeriod"/>
            </a:pPr>
            <a:r>
              <a:rPr lang="ar-SA" b="1" dirty="0" smtClean="0"/>
              <a:t>الدقة في العمل</a:t>
            </a:r>
          </a:p>
          <a:p>
            <a:pPr marL="514350" indent="-514350">
              <a:buFont typeface="+mj-lt"/>
              <a:buAutoNum type="arabicPeriod"/>
            </a:pPr>
            <a:r>
              <a:rPr lang="ar-SA" b="1" dirty="0" smtClean="0"/>
              <a:t>سهولة الإنتاج</a:t>
            </a:r>
          </a:p>
          <a:p>
            <a:pPr marL="514350" indent="-514350">
              <a:buFont typeface="+mj-lt"/>
              <a:buAutoNum type="arabicPeriod"/>
            </a:pPr>
            <a:r>
              <a:rPr lang="ar-SA" b="1" dirty="0" smtClean="0"/>
              <a:t>زيادة الإنتاج بأقل جهد ممكن</a:t>
            </a:r>
          </a:p>
          <a:p>
            <a:pPr marL="514350" indent="-514350">
              <a:buFont typeface="+mj-lt"/>
              <a:buAutoNum type="arabicPeriod"/>
            </a:pPr>
            <a:r>
              <a:rPr lang="ar-SA" b="1" dirty="0" smtClean="0"/>
              <a:t>عدم وقوع الحوادث</a:t>
            </a:r>
            <a:endParaRPr lang="ar-S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28600"/>
            <a:ext cx="8001000" cy="1066800"/>
          </a:xfrm>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ثالثاً: الإضاءة المناسبة لمكان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3657600" y="1600200"/>
            <a:ext cx="4724400" cy="3429000"/>
          </a:xfrm>
          <a:solidFill>
            <a:schemeClr val="accent1">
              <a:lumMod val="60000"/>
              <a:lumOff val="40000"/>
            </a:schemeClr>
          </a:solidFill>
        </p:spPr>
        <p:txBody>
          <a:bodyPr>
            <a:normAutofit fontScale="85000" lnSpcReduction="10000"/>
          </a:bodyPr>
          <a:lstStyle/>
          <a:p>
            <a:pPr algn="just">
              <a:buNone/>
            </a:pPr>
            <a:r>
              <a:rPr lang="ar-SA" dirty="0" smtClean="0"/>
              <a:t>يجب </a:t>
            </a:r>
            <a:r>
              <a:rPr lang="ar-SA" dirty="0" err="1" smtClean="0"/>
              <a:t>ان</a:t>
            </a:r>
            <a:r>
              <a:rPr lang="ar-SA" dirty="0" smtClean="0"/>
              <a:t> لا تكون الإضاءة رديئة لأنها تؤدي </a:t>
            </a:r>
            <a:r>
              <a:rPr lang="ar-SA" dirty="0" err="1" smtClean="0"/>
              <a:t>الى</a:t>
            </a:r>
            <a:r>
              <a:rPr lang="ar-SA" dirty="0" smtClean="0"/>
              <a:t> وقوع الحوادث.</a:t>
            </a:r>
          </a:p>
          <a:p>
            <a:pPr algn="just">
              <a:buNone/>
            </a:pPr>
            <a:r>
              <a:rPr lang="ar-SA" dirty="0" smtClean="0"/>
              <a:t>ويجب </a:t>
            </a:r>
            <a:r>
              <a:rPr lang="ar-SA" dirty="0" err="1" smtClean="0"/>
              <a:t>ان</a:t>
            </a:r>
            <a:r>
              <a:rPr lang="ar-SA" dirty="0" smtClean="0"/>
              <a:t> لا تكون شديدة فإنها ستحدث عدم القدرة على الرؤيا أو ضعفاً تدريجياً في قوة الأبصار.</a:t>
            </a:r>
          </a:p>
          <a:p>
            <a:pPr algn="just">
              <a:buNone/>
            </a:pPr>
            <a:r>
              <a:rPr lang="ar-SA" dirty="0" smtClean="0"/>
              <a:t>هنالك مصادر للإضاءة في بيئة العمل منها ما هو طبيعي (أشعة الشمس) وما هو صناعي باستخدام الطاقة الكهربائية، وقد يستخدمان سوية.</a:t>
            </a:r>
          </a:p>
          <a:p>
            <a:pPr algn="just">
              <a:buNone/>
            </a:pPr>
            <a:r>
              <a:rPr lang="ar-SA" dirty="0" smtClean="0"/>
              <a:t>يجب تحديد نوع الإضاءة المطلوبة بحسب طبيعة العمل نفسه.</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ثالثاً: الإضاءة المناسبة لمكان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3810000" cy="3581400"/>
          </a:xfrm>
          <a:solidFill>
            <a:schemeClr val="accent2">
              <a:lumMod val="40000"/>
              <a:lumOff val="60000"/>
            </a:schemeClr>
          </a:solidFill>
        </p:spPr>
        <p:txBody>
          <a:bodyPr>
            <a:normAutofit fontScale="85000" lnSpcReduction="20000"/>
          </a:bodyPr>
          <a:lstStyle/>
          <a:p>
            <a:pPr algn="just">
              <a:buNone/>
            </a:pPr>
            <a:r>
              <a:rPr lang="ar-SA" sz="2800" dirty="0" smtClean="0">
                <a:cs typeface="PT Bold Heading" pitchFamily="2" charset="-78"/>
              </a:rPr>
              <a:t>الإضاءة الطبيعية:</a:t>
            </a:r>
          </a:p>
          <a:p>
            <a:pPr algn="just">
              <a:buNone/>
            </a:pPr>
            <a:r>
              <a:rPr lang="ar-SA" dirty="0" smtClean="0"/>
              <a:t>وهي الصادرة من الشمس وتعتبر ذات أهمية عالية للإنسان لأن الإنسان يحب ضوء النهار ونتيجة لاستخدامها فان التكاليف المادية ستنخفض.</a:t>
            </a:r>
          </a:p>
          <a:p>
            <a:pPr algn="just">
              <a:buNone/>
            </a:pPr>
            <a:r>
              <a:rPr lang="ar-SA" dirty="0" smtClean="0"/>
              <a:t>يمكن الحصول على هذا المصدر عن طريق تصميم المباني بحيث تحتوي على نوافذ متعددة في جوانب المباني وكذلك وجود أغطية شفافة للأسطح من أجل دخول ضوء الشمس ومنع وصول الحرارة </a:t>
            </a:r>
            <a:r>
              <a:rPr lang="ar-SA" dirty="0" err="1" smtClean="0"/>
              <a:t>الى</a:t>
            </a:r>
            <a:r>
              <a:rPr lang="ar-SA" dirty="0" smtClean="0"/>
              <a:t> الداخل.</a:t>
            </a:r>
            <a:endParaRPr lang="ar-SA" dirty="0"/>
          </a:p>
        </p:txBody>
      </p:sp>
      <p:sp>
        <p:nvSpPr>
          <p:cNvPr id="6" name="Text Placeholder 3"/>
          <p:cNvSpPr txBox="1">
            <a:spLocks/>
          </p:cNvSpPr>
          <p:nvPr/>
        </p:nvSpPr>
        <p:spPr>
          <a:xfrm>
            <a:off x="609600" y="1676400"/>
            <a:ext cx="3810000" cy="3505200"/>
          </a:xfrm>
          <a:prstGeom prst="rect">
            <a:avLst/>
          </a:prstGeom>
          <a:solidFill>
            <a:srgbClr val="FFFF66"/>
          </a:solidFill>
        </p:spPr>
        <p:txBody>
          <a:bodyPr>
            <a:normAutofit/>
          </a:bodyPr>
          <a:lstStyle/>
          <a:p>
            <a:pPr marL="274320" marR="0" lvl="0" indent="-274320" algn="just" defTabSz="914400" rtl="1" eaLnBrk="1" fontAlgn="auto" latinLnBrk="0" hangingPunct="1">
              <a:lnSpc>
                <a:spcPct val="100000"/>
              </a:lnSpc>
              <a:spcBef>
                <a:spcPts val="580"/>
              </a:spcBef>
              <a:spcAft>
                <a:spcPts val="0"/>
              </a:spcAft>
              <a:buClr>
                <a:schemeClr val="accent1"/>
              </a:buClr>
              <a:buSzPct val="85000"/>
              <a:buFont typeface="Wingdings 2"/>
              <a:buNone/>
              <a:tabLst/>
              <a:defRPr/>
            </a:pPr>
            <a:r>
              <a:rPr kumimoji="0" lang="ar-SA" sz="2600" b="0" i="0" u="none" strike="noStrike" kern="1200" cap="none" spc="0" normalizeH="0" baseline="0" noProof="0" dirty="0" smtClean="0">
                <a:ln>
                  <a:noFill/>
                </a:ln>
                <a:solidFill>
                  <a:schemeClr val="tx1"/>
                </a:solidFill>
                <a:effectLst/>
                <a:uLnTx/>
                <a:uFillTx/>
                <a:latin typeface="+mn-lt"/>
                <a:cs typeface="PT Bold Heading" pitchFamily="2" charset="-78"/>
              </a:rPr>
              <a:t>الإضاءة الصناعية:</a:t>
            </a:r>
          </a:p>
          <a:p>
            <a:pPr marL="274320" marR="0" lvl="0" indent="-274320" algn="just" defTabSz="914400" rtl="1" eaLnBrk="1" fontAlgn="auto" latinLnBrk="0" hangingPunct="1">
              <a:lnSpc>
                <a:spcPct val="100000"/>
              </a:lnSpc>
              <a:spcBef>
                <a:spcPts val="580"/>
              </a:spcBef>
              <a:spcAft>
                <a:spcPts val="0"/>
              </a:spcAft>
              <a:buClr>
                <a:schemeClr val="accent1"/>
              </a:buClr>
              <a:buSzPct val="85000"/>
              <a:buFont typeface="Wingdings 2"/>
              <a:buNone/>
              <a:tabLst/>
              <a:defRPr/>
            </a:pPr>
            <a:r>
              <a:rPr lang="ar-SA" sz="2600" dirty="0" smtClean="0">
                <a:latin typeface="+mn-lt"/>
              </a:rPr>
              <a:t>وهي الناتجة عن التيار الكهربائي بواسطة المصابيح. ويمكن </a:t>
            </a:r>
            <a:r>
              <a:rPr lang="ar-SA" sz="2600" dirty="0" err="1" smtClean="0">
                <a:latin typeface="+mn-lt"/>
              </a:rPr>
              <a:t>ان</a:t>
            </a:r>
            <a:r>
              <a:rPr lang="ar-SA" sz="2600" dirty="0" smtClean="0">
                <a:latin typeface="+mn-lt"/>
              </a:rPr>
              <a:t> تكون هذه الإضاءة عامة لجميع الورش أو تكون خاصة على الأجهزة أو في نقاط محددة. وهنالك من النوع المحمول.</a:t>
            </a:r>
            <a:endParaRPr kumimoji="0" lang="ar-SA"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bg/>
                                          </p:spTgt>
                                        </p:tgtEl>
                                        <p:attrNameLst>
                                          <p:attrName>style.visibility</p:attrName>
                                        </p:attrNameLst>
                                      </p:cBhvr>
                                      <p:to>
                                        <p:strVal val="visible"/>
                                      </p:to>
                                    </p:set>
                                    <p:anim calcmode="lin" valueType="num">
                                      <p:cBhvr additive="base">
                                        <p:cTn id="36"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7"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 calcmode="lin" valueType="num">
                                      <p:cBhvr additive="base">
                                        <p:cTn id="4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 calcmode="lin" valueType="num">
                                      <p:cBhvr additive="base">
                                        <p:cTn id="4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P spid="6"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FFFF00"/>
          </a:solidFill>
        </p:spPr>
        <p:txBody>
          <a:bodyPr/>
          <a:lstStyle/>
          <a:p>
            <a:pPr algn="ctr"/>
            <a:r>
              <a:rPr lang="ar-SA" b="1"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cs typeface="PT Bold Heading" pitchFamily="2" charset="-78"/>
              </a:rPr>
              <a:t>رابعاً: المناخ المناسب لعمليات الإنتاج</a:t>
            </a:r>
            <a:endParaRPr lang="ar-SA"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cs typeface="PT Bold Heading" pitchFamily="2" charset="-78"/>
            </a:endParaRPr>
          </a:p>
        </p:txBody>
      </p:sp>
      <p:sp>
        <p:nvSpPr>
          <p:cNvPr id="4" name="Text Placeholder 3"/>
          <p:cNvSpPr>
            <a:spLocks noGrp="1"/>
          </p:cNvSpPr>
          <p:nvPr>
            <p:ph type="body" sz="half" idx="2"/>
          </p:nvPr>
        </p:nvSpPr>
        <p:spPr>
          <a:xfrm>
            <a:off x="685800" y="1447800"/>
            <a:ext cx="7696200" cy="3581400"/>
          </a:xfrm>
          <a:solidFill>
            <a:schemeClr val="accent2">
              <a:lumMod val="40000"/>
              <a:lumOff val="60000"/>
            </a:schemeClr>
          </a:solidFill>
        </p:spPr>
        <p:txBody>
          <a:bodyPr>
            <a:normAutofit fontScale="77500" lnSpcReduction="20000"/>
          </a:bodyPr>
          <a:lstStyle/>
          <a:p>
            <a:pPr algn="just">
              <a:buNone/>
            </a:pPr>
            <a:r>
              <a:rPr lang="ar-SA" b="1" dirty="0" smtClean="0"/>
              <a:t>يعتبر أحد العوامل المهمة لزيادة كفاءة الإنتاج ولحماية العاملين من الإصابة.</a:t>
            </a:r>
          </a:p>
          <a:p>
            <a:pPr algn="just">
              <a:buNone/>
            </a:pPr>
            <a:r>
              <a:rPr lang="ar-SA" b="1" dirty="0" smtClean="0"/>
              <a:t>ومناخ الورشة يشتمل على نقطتين هما:</a:t>
            </a:r>
          </a:p>
          <a:p>
            <a:pPr marL="514350" indent="-514350" algn="just">
              <a:buAutoNum type="arabicParenR"/>
            </a:pPr>
            <a:r>
              <a:rPr lang="ar-SA" b="1" dirty="0" smtClean="0">
                <a:cs typeface="PT Bold Heading" pitchFamily="2" charset="-78"/>
              </a:rPr>
              <a:t>الحرارة: </a:t>
            </a:r>
          </a:p>
          <a:p>
            <a:pPr marL="514350" indent="-514350" algn="just">
              <a:buNone/>
            </a:pPr>
            <a:r>
              <a:rPr lang="ar-SA" b="1" dirty="0" smtClean="0"/>
              <a:t>حرارة جسم  الإنسان في الظروف العادية بين </a:t>
            </a:r>
            <a:r>
              <a:rPr lang="en-US" b="1" dirty="0" smtClean="0"/>
              <a:t>(37.8-36.8 C)</a:t>
            </a:r>
            <a:r>
              <a:rPr lang="ar-SA" b="1" dirty="0" smtClean="0"/>
              <a:t>.</a:t>
            </a:r>
          </a:p>
          <a:p>
            <a:pPr marL="514350" indent="-514350" algn="just">
              <a:buNone/>
            </a:pPr>
            <a:r>
              <a:rPr lang="ar-SA" b="1" dirty="0" smtClean="0"/>
              <a:t>أفضل درجة حرارة لبيئة العمل هي (22 درجة مئوية) مع رطوبة نسبية (45%).</a:t>
            </a:r>
          </a:p>
          <a:p>
            <a:pPr marL="514350" indent="-514350" algn="just">
              <a:buNone/>
            </a:pPr>
            <a:r>
              <a:rPr lang="ar-SA" b="1" dirty="0" smtClean="0"/>
              <a:t>يتأثر جسم الإنسان بتغير درجات الحرارة.</a:t>
            </a:r>
          </a:p>
          <a:p>
            <a:pPr marL="514350" indent="-514350" algn="just">
              <a:buFont typeface="+mj-lt"/>
              <a:buAutoNum type="arabicParenR" startAt="2"/>
            </a:pPr>
            <a:r>
              <a:rPr lang="ar-SA" b="1" dirty="0" smtClean="0">
                <a:cs typeface="PT Bold Heading" pitchFamily="2" charset="-78"/>
              </a:rPr>
              <a:t>الرطوبة:</a:t>
            </a:r>
          </a:p>
          <a:p>
            <a:pPr marL="514350" indent="-514350" algn="just">
              <a:buNone/>
            </a:pPr>
            <a:r>
              <a:rPr lang="ar-SA" b="1" dirty="0" smtClean="0"/>
              <a:t>لا تخلو أية بيئة عمل من وجود الرطوبة النسبية. ارتفاع الرطوبة عند ثبوت درجة الحرارة يؤدي </a:t>
            </a:r>
            <a:r>
              <a:rPr lang="ar-SA" b="1" dirty="0" err="1" smtClean="0"/>
              <a:t>الى</a:t>
            </a:r>
            <a:r>
              <a:rPr lang="ar-SA" b="1" dirty="0" smtClean="0"/>
              <a:t> شعوره بالتعب والإرهاق السريع وذلك بسبب ارتفاع درجة الحرارة الداخلية للجسم وعدم تبخر العرق عن سطح الجلد وهذا ما يسمى بالصدمة الحرارية.</a:t>
            </a:r>
          </a:p>
          <a:p>
            <a:pPr marL="514350" indent="-514350" algn="just">
              <a:buNone/>
            </a:pPr>
            <a:r>
              <a:rPr lang="ar-SA" b="1" dirty="0" smtClean="0"/>
              <a:t>أفضل رطوبة نسبية لجسم الإنسان هي (40-50%).</a:t>
            </a:r>
            <a:endParaRPr lang="ar-SA"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down)">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rgbClr val="FFFF00"/>
          </a:solidFill>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خامساً:ترتيب ونظافة 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 Placeholder 3"/>
          <p:cNvSpPr>
            <a:spLocks noGrp="1"/>
          </p:cNvSpPr>
          <p:nvPr>
            <p:ph type="body" sz="half" idx="2"/>
          </p:nvPr>
        </p:nvSpPr>
        <p:spPr>
          <a:xfrm>
            <a:off x="4114800" y="1600200"/>
            <a:ext cx="4343400" cy="3429000"/>
          </a:xfrm>
        </p:spPr>
        <p:style>
          <a:lnRef idx="1">
            <a:schemeClr val="accent2"/>
          </a:lnRef>
          <a:fillRef idx="2">
            <a:schemeClr val="accent2"/>
          </a:fillRef>
          <a:effectRef idx="1">
            <a:schemeClr val="accent2"/>
          </a:effectRef>
          <a:fontRef idx="minor">
            <a:schemeClr val="dk1"/>
          </a:fontRef>
        </p:style>
        <p:txBody>
          <a:bodyPr>
            <a:normAutofit/>
          </a:bodyPr>
          <a:lstStyle/>
          <a:p>
            <a:pPr algn="just">
              <a:buNone/>
            </a:pPr>
            <a:r>
              <a:rPr lang="ar-SA" dirty="0" smtClean="0"/>
              <a:t>يقصد </a:t>
            </a:r>
            <a:r>
              <a:rPr lang="ar-SA" dirty="0" err="1" smtClean="0"/>
              <a:t>به</a:t>
            </a:r>
            <a:r>
              <a:rPr lang="ar-SA" dirty="0" smtClean="0"/>
              <a:t> جعل مكان العمل نظيفاً ومرتباً وخالياً من النفايات والأتربة والفضلات كالزيوت والشحوم  وذلك لمنع تعرض العامل لعدد من الأمراض أو وقوع الحوادث الخطرة.</a:t>
            </a:r>
          </a:p>
          <a:p>
            <a:pPr algn="just">
              <a:buNone/>
            </a:pPr>
            <a:r>
              <a:rPr lang="ar-SA" dirty="0" smtClean="0"/>
              <a:t>يجب إتباع الإجراءات التالية بعد أتمام العمل أو في نهاية ساعات العمل اليومية.</a:t>
            </a:r>
            <a:endParaRPr lang="ar-SA" dirty="0"/>
          </a:p>
        </p:txBody>
      </p:sp>
      <p:pic>
        <p:nvPicPr>
          <p:cNvPr id="73730" name="Picture 2" descr="C:\Users\user\Pictures\Clip_51.bmp"/>
          <p:cNvPicPr>
            <a:picLocks noChangeAspect="1" noChangeArrowheads="1"/>
          </p:cNvPicPr>
          <p:nvPr/>
        </p:nvPicPr>
        <p:blipFill>
          <a:blip r:embed="rId2"/>
          <a:srcRect/>
          <a:stretch>
            <a:fillRect/>
          </a:stretch>
        </p:blipFill>
        <p:spPr bwMode="auto">
          <a:xfrm>
            <a:off x="609600" y="1447800"/>
            <a:ext cx="7848600" cy="3970957"/>
          </a:xfrm>
          <a:prstGeom prst="rect">
            <a:avLst/>
          </a:prstGeom>
          <a:noFill/>
        </p:spPr>
      </p:pic>
      <p:pic>
        <p:nvPicPr>
          <p:cNvPr id="73731" name="Picture 3" descr="C:\Users\user\Pictures\Clip_52.bmp"/>
          <p:cNvPicPr>
            <a:picLocks noChangeAspect="1" noChangeArrowheads="1"/>
          </p:cNvPicPr>
          <p:nvPr/>
        </p:nvPicPr>
        <p:blipFill>
          <a:blip r:embed="rId3"/>
          <a:srcRect/>
          <a:stretch>
            <a:fillRect/>
          </a:stretch>
        </p:blipFill>
        <p:spPr bwMode="auto">
          <a:xfrm>
            <a:off x="1066800" y="1524000"/>
            <a:ext cx="7413975" cy="3781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730"/>
                                        </p:tgtEl>
                                        <p:attrNameLst>
                                          <p:attrName>style.visibility</p:attrName>
                                        </p:attrNameLst>
                                      </p:cBhvr>
                                      <p:to>
                                        <p:strVal val="visible"/>
                                      </p:to>
                                    </p:set>
                                    <p:anim calcmode="lin" valueType="num">
                                      <p:cBhvr additive="base">
                                        <p:cTn id="30" dur="500" fill="hold"/>
                                        <p:tgtEl>
                                          <p:spTgt spid="73730"/>
                                        </p:tgtEl>
                                        <p:attrNameLst>
                                          <p:attrName>ppt_x</p:attrName>
                                        </p:attrNameLst>
                                      </p:cBhvr>
                                      <p:tavLst>
                                        <p:tav tm="0">
                                          <p:val>
                                            <p:strVal val="#ppt_x"/>
                                          </p:val>
                                        </p:tav>
                                        <p:tav tm="100000">
                                          <p:val>
                                            <p:strVal val="#ppt_x"/>
                                          </p:val>
                                        </p:tav>
                                      </p:tavLst>
                                    </p:anim>
                                    <p:anim calcmode="lin" valueType="num">
                                      <p:cBhvr additive="base">
                                        <p:cTn id="31"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3731"/>
                                        </p:tgtEl>
                                        <p:attrNameLst>
                                          <p:attrName>style.visibility</p:attrName>
                                        </p:attrNameLst>
                                      </p:cBhvr>
                                      <p:to>
                                        <p:strVal val="visible"/>
                                      </p:to>
                                    </p:set>
                                    <p:anim calcmode="lin" valueType="num">
                                      <p:cBhvr additive="base">
                                        <p:cTn id="36" dur="500" fill="hold"/>
                                        <p:tgtEl>
                                          <p:spTgt spid="73731"/>
                                        </p:tgtEl>
                                        <p:attrNameLst>
                                          <p:attrName>ppt_x</p:attrName>
                                        </p:attrNameLst>
                                      </p:cBhvr>
                                      <p:tavLst>
                                        <p:tav tm="0">
                                          <p:val>
                                            <p:strVal val="#ppt_x"/>
                                          </p:val>
                                        </p:tav>
                                        <p:tav tm="100000">
                                          <p:val>
                                            <p:strVal val="#ppt_x"/>
                                          </p:val>
                                        </p:tav>
                                      </p:tavLst>
                                    </p:anim>
                                    <p:anim calcmode="lin" valueType="num">
                                      <p:cBhvr additive="base">
                                        <p:cTn id="37"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76200"/>
            <a:ext cx="7772400" cy="1143000"/>
          </a:xfrm>
        </p:spPr>
        <p:txBody>
          <a:bodyPr/>
          <a:lstStyle/>
          <a:p>
            <a:r>
              <a:rPr lang="en-US" dirty="0"/>
              <a:t>PPE Requirements</a:t>
            </a:r>
          </a:p>
        </p:txBody>
      </p:sp>
      <p:sp>
        <p:nvSpPr>
          <p:cNvPr id="10243" name="Rectangle 3"/>
          <p:cNvSpPr>
            <a:spLocks noGrp="1" noChangeArrowheads="1"/>
          </p:cNvSpPr>
          <p:nvPr>
            <p:ph sz="quarter" idx="1"/>
          </p:nvPr>
        </p:nvSpPr>
        <p:spPr>
          <a:xfrm>
            <a:off x="457200" y="1600200"/>
            <a:ext cx="8229600" cy="35814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algn="just">
              <a:lnSpc>
                <a:spcPct val="90000"/>
              </a:lnSpc>
              <a:buClr>
                <a:srgbClr val="FFFF66"/>
              </a:buClr>
            </a:pPr>
            <a:r>
              <a:rPr lang="ar-SA" sz="2000" b="1" dirty="0" smtClean="0">
                <a:latin typeface="Arial" pitchFamily="34" charset="0"/>
              </a:rPr>
              <a:t>الحادثة  </a:t>
            </a:r>
            <a:r>
              <a:rPr lang="en-US" sz="2000" b="1" dirty="0" smtClean="0">
                <a:latin typeface="Arial" pitchFamily="34" charset="0"/>
              </a:rPr>
              <a:t>Accident</a:t>
            </a:r>
            <a:r>
              <a:rPr lang="ar-SA" sz="2000" b="1" dirty="0" smtClean="0">
                <a:latin typeface="Arial" pitchFamily="34" charset="0"/>
              </a:rPr>
              <a:t>: هي إصابة </a:t>
            </a:r>
            <a:r>
              <a:rPr lang="ar-SA" sz="2000" b="1" dirty="0" err="1" smtClean="0">
                <a:latin typeface="Arial" pitchFamily="34" charset="0"/>
              </a:rPr>
              <a:t>أة</a:t>
            </a:r>
            <a:r>
              <a:rPr lang="ar-SA" sz="2000" b="1" dirty="0" smtClean="0">
                <a:latin typeface="Arial" pitchFamily="34" charset="0"/>
              </a:rPr>
              <a:t> أثر مضر يقع بشكل فجائي نتيجة لخلل ما، لمن يستخدم آله أو معدة أو جهازاً أو أداة سواء كان لقصور أصلي أو طارئ في المصدر السابق أو لخطأ في أسلوب الاستخدام، وتتدرج في أثارها ما بين ضرر بسيط </a:t>
            </a:r>
            <a:r>
              <a:rPr lang="ar-SA" sz="2000" b="1" dirty="0" err="1" smtClean="0">
                <a:latin typeface="Arial" pitchFamily="34" charset="0"/>
              </a:rPr>
              <a:t>الى</a:t>
            </a:r>
            <a:r>
              <a:rPr lang="ar-SA" sz="2000" b="1" dirty="0" smtClean="0">
                <a:latin typeface="Arial" pitchFamily="34" charset="0"/>
              </a:rPr>
              <a:t> حالة تلف.</a:t>
            </a:r>
          </a:p>
          <a:p>
            <a:pPr algn="just">
              <a:lnSpc>
                <a:spcPct val="90000"/>
              </a:lnSpc>
              <a:buClr>
                <a:srgbClr val="FFFF66"/>
              </a:buClr>
            </a:pPr>
            <a:r>
              <a:rPr lang="ar-SA" sz="2000" b="1" dirty="0" smtClean="0">
                <a:latin typeface="Arial" pitchFamily="34" charset="0"/>
              </a:rPr>
              <a:t>السلامة </a:t>
            </a:r>
            <a:r>
              <a:rPr lang="en-US" sz="2000" b="1" dirty="0" smtClean="0">
                <a:latin typeface="Arial" pitchFamily="34" charset="0"/>
              </a:rPr>
              <a:t>Safety</a:t>
            </a:r>
            <a:r>
              <a:rPr lang="ar-SA" sz="2000" b="1" dirty="0" smtClean="0">
                <a:latin typeface="Arial" pitchFamily="34" charset="0"/>
              </a:rPr>
              <a:t>: تعرف عادة بالتحرر من وجود مصدر الخطر ، يعتبر ذلك مستحيلاً في التطبيق وعليه فأن السلامة هي الدرجة النسبية للحماية من الخطر.</a:t>
            </a:r>
          </a:p>
          <a:p>
            <a:pPr algn="just">
              <a:lnSpc>
                <a:spcPct val="90000"/>
              </a:lnSpc>
              <a:buClr>
                <a:srgbClr val="FFFF66"/>
              </a:buClr>
            </a:pPr>
            <a:r>
              <a:rPr lang="ar-SA" sz="2000" b="1" dirty="0" smtClean="0">
                <a:latin typeface="Arial" pitchFamily="34" charset="0"/>
              </a:rPr>
              <a:t>المخاطرة أو المجازفة </a:t>
            </a:r>
            <a:r>
              <a:rPr lang="en-US" sz="2000" b="1" dirty="0" smtClean="0">
                <a:latin typeface="Arial" pitchFamily="34" charset="0"/>
              </a:rPr>
              <a:t>Risk</a:t>
            </a:r>
            <a:r>
              <a:rPr lang="ar-SA" sz="2000" b="1" dirty="0" smtClean="0">
                <a:latin typeface="Arial" pitchFamily="34" charset="0"/>
              </a:rPr>
              <a:t>: هي الفقد المحتمل لفترة من الزمن أو خلال عدد من دورات التشغيل.</a:t>
            </a:r>
          </a:p>
          <a:p>
            <a:pPr algn="just">
              <a:lnSpc>
                <a:spcPct val="90000"/>
              </a:lnSpc>
              <a:buClr>
                <a:srgbClr val="FFFF66"/>
              </a:buClr>
            </a:pPr>
            <a:r>
              <a:rPr lang="ar-SA" sz="2000" b="1" dirty="0" smtClean="0">
                <a:latin typeface="Arial" pitchFamily="34" charset="0"/>
              </a:rPr>
              <a:t>برامج السلامة </a:t>
            </a:r>
            <a:r>
              <a:rPr lang="en-US" sz="2000" b="1" dirty="0" smtClean="0">
                <a:latin typeface="Arial" pitchFamily="34" charset="0"/>
              </a:rPr>
              <a:t>Safety Programs</a:t>
            </a:r>
            <a:r>
              <a:rPr lang="ar-SA" sz="2000" b="1" dirty="0" smtClean="0">
                <a:latin typeface="Arial" pitchFamily="34" charset="0"/>
              </a:rPr>
              <a:t>: هي مجموعة من الإجراءات التنظيمية والقانونية والمسؤولية التي تنظم وتحدد الجهود والأنشطة للقيام بالحماية ومنع الحوادث.</a:t>
            </a:r>
          </a:p>
          <a:p>
            <a:pPr algn="just">
              <a:lnSpc>
                <a:spcPct val="90000"/>
              </a:lnSpc>
              <a:buClr>
                <a:srgbClr val="FFFF66"/>
              </a:buClr>
            </a:pPr>
            <a:r>
              <a:rPr lang="ar-SA" sz="2000" b="1" dirty="0" smtClean="0">
                <a:latin typeface="Arial" pitchFamily="34" charset="0"/>
              </a:rPr>
              <a:t>سياسات السلامة </a:t>
            </a:r>
            <a:r>
              <a:rPr lang="en-US" sz="2000" b="1" dirty="0" smtClean="0">
                <a:latin typeface="Arial" pitchFamily="34" charset="0"/>
              </a:rPr>
              <a:t>Safety policies</a:t>
            </a:r>
            <a:r>
              <a:rPr lang="ar-SA" sz="2000" b="1" dirty="0" smtClean="0">
                <a:latin typeface="Arial" pitchFamily="34" charset="0"/>
              </a:rPr>
              <a:t>: هي مسلك وطريق أجراء العمل الذي يمكن اتخاذه للقيام ببرامج السلامة والذي عليه تتحدد المسؤوليات والصلاحيات وتطوير بناء هذه السياسات وكذلك تحديد القائمين على تنفيذها ومتابعتها في الإدارات المختلفة.</a:t>
            </a:r>
            <a:endParaRPr lang="en-US" sz="2000" b="1" dirty="0">
              <a:latin typeface="Arial" pitchFamily="34" charset="0"/>
            </a:endParaRPr>
          </a:p>
        </p:txBody>
      </p:sp>
      <p:sp>
        <p:nvSpPr>
          <p:cNvPr id="6" name="Rectangle 2"/>
          <p:cNvSpPr txBox="1">
            <a:spLocks noChangeArrowheads="1"/>
          </p:cNvSpPr>
          <p:nvPr/>
        </p:nvSpPr>
        <p:spPr>
          <a:xfrm>
            <a:off x="457200" y="274638"/>
            <a:ext cx="8229600" cy="1143000"/>
          </a:xfrm>
          <a:prstGeom prst="rect">
            <a:avLst/>
          </a:prstGeom>
        </p:spPr>
        <p:style>
          <a:lnRef idx="1">
            <a:schemeClr val="accent3"/>
          </a:lnRef>
          <a:fillRef idx="2">
            <a:schemeClr val="accent3"/>
          </a:fillRef>
          <a:effectRef idx="1">
            <a:schemeClr val="accent3"/>
          </a:effectRef>
          <a:fontRef idx="minor">
            <a:schemeClr val="dk1"/>
          </a:fontRef>
        </p:style>
        <p:txBody>
          <a:bodyPr bIns="91440" anchor="b" anchorCtr="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600" b="1" i="0" u="none" strike="noStrike" kern="1200" cap="none" spc="50" normalizeH="0" baseline="0" noProof="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n-lt"/>
                <a:ea typeface="+mn-ea"/>
                <a:cs typeface="+mn-cs"/>
              </a:rPr>
              <a:t>مصطلحات السلامة</a:t>
            </a:r>
            <a:endParaRPr kumimoji="0" lang="en-US" sz="66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n-lt"/>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 calcmode="lin" valueType="num">
                                      <p:cBhvr additive="base">
                                        <p:cTn id="7" dur="500" fill="hold"/>
                                        <p:tgtEl>
                                          <p:spTgt spid="1024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 calcmode="lin" valueType="num">
                                      <p:cBhvr additive="base">
                                        <p:cTn id="13"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1" end="1"/>
                                            </p:txEl>
                                          </p:spTgt>
                                        </p:tgtEl>
                                        <p:attrNameLst>
                                          <p:attrName>style.visibility</p:attrName>
                                        </p:attrNameLst>
                                      </p:cBhvr>
                                      <p:to>
                                        <p:strVal val="visible"/>
                                      </p:to>
                                    </p:set>
                                    <p:anim calcmode="lin" valueType="num">
                                      <p:cBhvr additive="base">
                                        <p:cTn id="19"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2" end="2"/>
                                            </p:txEl>
                                          </p:spTgt>
                                        </p:tgtEl>
                                        <p:attrNameLst>
                                          <p:attrName>style.visibility</p:attrName>
                                        </p:attrNameLst>
                                      </p:cBhvr>
                                      <p:to>
                                        <p:strVal val="visible"/>
                                      </p:to>
                                    </p:set>
                                    <p:anim calcmode="lin" valueType="num">
                                      <p:cBhvr additive="base">
                                        <p:cTn id="25"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 calcmode="lin" valueType="num">
                                      <p:cBhvr additive="base">
                                        <p:cTn id="31"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4" end="4"/>
                                            </p:txEl>
                                          </p:spTgt>
                                        </p:tgtEl>
                                        <p:attrNameLst>
                                          <p:attrName>style.visibility</p:attrName>
                                        </p:attrNameLst>
                                      </p:cBhvr>
                                      <p:to>
                                        <p:strVal val="visible"/>
                                      </p:to>
                                    </p:set>
                                    <p:anim calcmode="lin" valueType="num">
                                      <p:cBhvr additive="base">
                                        <p:cTn id="37"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81000"/>
            <a:ext cx="7772400" cy="838200"/>
          </a:xfrm>
          <a:solidFill>
            <a:srgbClr val="FFFF00"/>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 ترتيب ونظافة مكان العمل</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4754" name="Picture 2" descr="C:\Users\user\Pictures\Clip_53.bmp"/>
          <p:cNvPicPr>
            <a:picLocks noChangeAspect="1" noChangeArrowheads="1"/>
          </p:cNvPicPr>
          <p:nvPr/>
        </p:nvPicPr>
        <p:blipFill>
          <a:blip r:embed="rId2"/>
          <a:srcRect/>
          <a:stretch>
            <a:fillRect/>
          </a:stretch>
        </p:blipFill>
        <p:spPr bwMode="auto">
          <a:xfrm>
            <a:off x="914400" y="1295400"/>
            <a:ext cx="7477125" cy="3876675"/>
          </a:xfrm>
          <a:prstGeom prst="rect">
            <a:avLst/>
          </a:prstGeom>
          <a:noFill/>
        </p:spPr>
      </p:pic>
      <p:pic>
        <p:nvPicPr>
          <p:cNvPr id="74755" name="Picture 3" descr="C:\Users\user\Pictures\Clip_54.bmp"/>
          <p:cNvPicPr>
            <a:picLocks noChangeAspect="1" noChangeArrowheads="1"/>
          </p:cNvPicPr>
          <p:nvPr/>
        </p:nvPicPr>
        <p:blipFill>
          <a:blip r:embed="rId3"/>
          <a:srcRect/>
          <a:stretch>
            <a:fillRect/>
          </a:stretch>
        </p:blipFill>
        <p:spPr bwMode="auto">
          <a:xfrm>
            <a:off x="304800" y="1600200"/>
            <a:ext cx="8511372" cy="3604712"/>
          </a:xfrm>
          <a:prstGeom prst="rect">
            <a:avLst/>
          </a:prstGeom>
          <a:noFill/>
        </p:spPr>
      </p:pic>
      <p:pic>
        <p:nvPicPr>
          <p:cNvPr id="74756" name="Picture 4" descr="C:\Users\user\Pictures\Clip_55.bmp"/>
          <p:cNvPicPr>
            <a:picLocks noChangeAspect="1" noChangeArrowheads="1"/>
          </p:cNvPicPr>
          <p:nvPr/>
        </p:nvPicPr>
        <p:blipFill>
          <a:blip r:embed="rId4"/>
          <a:srcRect/>
          <a:stretch>
            <a:fillRect/>
          </a:stretch>
        </p:blipFill>
        <p:spPr bwMode="auto">
          <a:xfrm>
            <a:off x="304800" y="1524000"/>
            <a:ext cx="851535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4754"/>
                                        </p:tgtEl>
                                        <p:attrNameLst>
                                          <p:attrName>style.visibility</p:attrName>
                                        </p:attrNameLst>
                                      </p:cBhvr>
                                      <p:to>
                                        <p:strVal val="visible"/>
                                      </p:to>
                                    </p:set>
                                    <p:anim calcmode="lin" valueType="num">
                                      <p:cBhvr additive="base">
                                        <p:cTn id="12" dur="5000" fill="hold"/>
                                        <p:tgtEl>
                                          <p:spTgt spid="74754"/>
                                        </p:tgtEl>
                                        <p:attrNameLst>
                                          <p:attrName>ppt_x</p:attrName>
                                        </p:attrNameLst>
                                      </p:cBhvr>
                                      <p:tavLst>
                                        <p:tav tm="0">
                                          <p:val>
                                            <p:strVal val="#ppt_x"/>
                                          </p:val>
                                        </p:tav>
                                        <p:tav tm="100000">
                                          <p:val>
                                            <p:strVal val="#ppt_x"/>
                                          </p:val>
                                        </p:tav>
                                      </p:tavLst>
                                    </p:anim>
                                    <p:anim calcmode="lin" valueType="num">
                                      <p:cBhvr additive="base">
                                        <p:cTn id="13" dur="5000" fill="hold"/>
                                        <p:tgtEl>
                                          <p:spTgt spid="7475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74755"/>
                                        </p:tgtEl>
                                        <p:attrNameLst>
                                          <p:attrName>style.visibility</p:attrName>
                                        </p:attrNameLst>
                                      </p:cBhvr>
                                      <p:to>
                                        <p:strVal val="visible"/>
                                      </p:to>
                                    </p:set>
                                    <p:animEffect transition="in" filter="diamond(in)">
                                      <p:cBhvr>
                                        <p:cTn id="18" dur="2000"/>
                                        <p:tgtEl>
                                          <p:spTgt spid="7475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4756"/>
                                        </p:tgtEl>
                                        <p:attrNameLst>
                                          <p:attrName>style.visibility</p:attrName>
                                        </p:attrNameLst>
                                      </p:cBhvr>
                                      <p:to>
                                        <p:strVal val="visible"/>
                                      </p:to>
                                    </p:set>
                                    <p:animEffect transition="in" filter="slide(fromBottom)">
                                      <p:cBhvr>
                                        <p:cTn id="23"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14400"/>
          </a:xfrm>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4267200" cy="3429000"/>
          </a:xfrm>
          <a:solidFill>
            <a:srgbClr val="00B0F0"/>
          </a:solidFill>
        </p:spPr>
        <p:txBody>
          <a:bodyPr/>
          <a:lstStyle/>
          <a:p>
            <a:pPr marL="514350" indent="-514350" algn="just">
              <a:buAutoNum type="arabicParenR"/>
            </a:pPr>
            <a:r>
              <a:rPr lang="ar-SA" dirty="0" err="1" smtClean="0">
                <a:cs typeface="PT Bold Heading" pitchFamily="2" charset="-78"/>
              </a:rPr>
              <a:t>شنطة</a:t>
            </a:r>
            <a:r>
              <a:rPr lang="ar-SA" dirty="0" smtClean="0">
                <a:cs typeface="PT Bold Heading" pitchFamily="2" charset="-78"/>
              </a:rPr>
              <a:t> اللقم:</a:t>
            </a:r>
          </a:p>
          <a:p>
            <a:pPr marL="514350" indent="-514350" algn="just">
              <a:buNone/>
            </a:pPr>
            <a:r>
              <a:rPr lang="ar-SA" b="1" dirty="0" smtClean="0"/>
              <a:t>وتحتوي على مجموعة من اللقم ذات مقاسات مختلفة وكذلك تحتوي على يد أوتوماتيكية ويد ماسكة ويد منزلقة وتوصيلات مختلفة الأطوال ووصلة مفصلية وتستعمل في عمليات ربط الصواميل واللوالب.</a:t>
            </a:r>
            <a:endParaRPr lang="ar-SA" b="1" dirty="0"/>
          </a:p>
        </p:txBody>
      </p:sp>
      <p:pic>
        <p:nvPicPr>
          <p:cNvPr id="75777" name="Picture 1" descr="C:\Users\user\Pictures\Clip_72.bmp"/>
          <p:cNvPicPr>
            <a:picLocks noChangeAspect="1" noChangeArrowheads="1"/>
          </p:cNvPicPr>
          <p:nvPr/>
        </p:nvPicPr>
        <p:blipFill>
          <a:blip r:embed="rId2"/>
          <a:srcRect/>
          <a:stretch>
            <a:fillRect/>
          </a:stretch>
        </p:blipFill>
        <p:spPr bwMode="auto">
          <a:xfrm>
            <a:off x="158106" y="1676400"/>
            <a:ext cx="4283304"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5777"/>
                                        </p:tgtEl>
                                        <p:attrNameLst>
                                          <p:attrName>style.visibility</p:attrName>
                                        </p:attrNameLst>
                                      </p:cBhvr>
                                      <p:to>
                                        <p:strVal val="visible"/>
                                      </p:to>
                                    </p:set>
                                    <p:animEffect transition="in" filter="wipe(down)">
                                      <p:cBhvr>
                                        <p:cTn id="30" dur="500"/>
                                        <p:tgtEl>
                                          <p:spTgt spid="75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4114800" cy="3429000"/>
          </a:xfrm>
        </p:spPr>
        <p:txBody>
          <a:bodyPr>
            <a:normAutofit/>
          </a:bodyPr>
          <a:lstStyle/>
          <a:p>
            <a:pPr algn="just">
              <a:buNone/>
            </a:pPr>
            <a:r>
              <a:rPr lang="ar-SA" dirty="0" smtClean="0">
                <a:cs typeface="PT Bold Heading" pitchFamily="2" charset="-78"/>
              </a:rPr>
              <a:t>2) المفاتيح:</a:t>
            </a:r>
          </a:p>
          <a:p>
            <a:pPr algn="just">
              <a:buNone/>
            </a:pPr>
            <a:r>
              <a:rPr lang="ar-SA" dirty="0" smtClean="0"/>
              <a:t>وهي متعددة الأنواع والأحجام والمقاسات ويتم اختيارها بحسب مكان ومقاس اللوالب والصواميل.</a:t>
            </a:r>
          </a:p>
          <a:p>
            <a:pPr algn="just">
              <a:buNone/>
            </a:pPr>
            <a:r>
              <a:rPr lang="ar-SA" dirty="0" smtClean="0"/>
              <a:t>تكون خطورة اللقم والمفاتيح عند عدم اختيار المقاس المناسب حيث يؤدي ذلك </a:t>
            </a:r>
            <a:r>
              <a:rPr lang="ar-SA" dirty="0" err="1" smtClean="0"/>
              <a:t>الى</a:t>
            </a:r>
            <a:r>
              <a:rPr lang="ar-SA" dirty="0" smtClean="0"/>
              <a:t> إصابة الفني نتيجة انفلات المفاتيح أو اللقم وذراعها</a:t>
            </a:r>
            <a:endParaRPr lang="ar-SA" dirty="0"/>
          </a:p>
        </p:txBody>
      </p:sp>
      <p:pic>
        <p:nvPicPr>
          <p:cNvPr id="133122" name="Picture 2" descr="C:\Users\user\Pictures\Clip_73.bmp"/>
          <p:cNvPicPr>
            <a:picLocks noChangeAspect="1" noChangeArrowheads="1"/>
          </p:cNvPicPr>
          <p:nvPr/>
        </p:nvPicPr>
        <p:blipFill>
          <a:blip r:embed="rId2"/>
          <a:srcRect/>
          <a:stretch>
            <a:fillRect/>
          </a:stretch>
        </p:blipFill>
        <p:spPr bwMode="auto">
          <a:xfrm>
            <a:off x="381000" y="2057400"/>
            <a:ext cx="8270847"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133122"/>
                                        </p:tgtEl>
                                        <p:attrNameLst>
                                          <p:attrName>style.visibility</p:attrName>
                                        </p:attrNameLst>
                                      </p:cBhvr>
                                      <p:to>
                                        <p:strVal val="visible"/>
                                      </p:to>
                                    </p:set>
                                    <p:anim to="" calcmode="lin" valueType="num">
                                      <p:cBhvr>
                                        <p:cTn id="31" dur="1" fill="hold"/>
                                        <p:tgtEl>
                                          <p:spTgt spid="133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solidFill>
            <a:srgbClr val="FFFF00"/>
          </a:solidFill>
        </p:spPr>
        <p:txBody>
          <a:bodyPr>
            <a:normAutofit fontScale="92500" lnSpcReduction="10000"/>
          </a:bodyPr>
          <a:lstStyle/>
          <a:p>
            <a:pPr>
              <a:buNone/>
            </a:pPr>
            <a:r>
              <a:rPr lang="ar-SA" dirty="0" smtClean="0">
                <a:cs typeface="PT Bold Heading" pitchFamily="2" charset="-78"/>
              </a:rPr>
              <a:t>3) </a:t>
            </a:r>
            <a:r>
              <a:rPr lang="ar-SA" dirty="0" err="1" smtClean="0">
                <a:cs typeface="PT Bold Heading" pitchFamily="2" charset="-78"/>
              </a:rPr>
              <a:t>الزراديات</a:t>
            </a:r>
            <a:r>
              <a:rPr lang="ar-SA" dirty="0" smtClean="0">
                <a:cs typeface="PT Bold Heading" pitchFamily="2" charset="-78"/>
              </a:rPr>
              <a:t>:</a:t>
            </a:r>
          </a:p>
          <a:p>
            <a:pPr>
              <a:buNone/>
            </a:pPr>
            <a:r>
              <a:rPr lang="ar-SA" dirty="0" smtClean="0"/>
              <a:t>هنالك أنواع مختلفة الأشكال والمهام ولا يخلو عمل الفني اليومي من استخدامها.</a:t>
            </a:r>
          </a:p>
          <a:p>
            <a:pPr>
              <a:buNone/>
            </a:pPr>
            <a:r>
              <a:rPr lang="ar-SA" dirty="0" smtClean="0"/>
              <a:t>تكون خطورتها في عدم اختيار النوع المناسب للمهمة المراد أداؤها حيث يسبب ذلك في إصابة الفني نتيجة انفلات </a:t>
            </a:r>
            <a:r>
              <a:rPr lang="ar-SA" dirty="0" err="1" smtClean="0"/>
              <a:t>الزرادية</a:t>
            </a:r>
            <a:r>
              <a:rPr lang="ar-SA" dirty="0" smtClean="0"/>
              <a:t> وكذلك تلف الجزء المراد فكه أو نزعه .</a:t>
            </a:r>
            <a:endParaRPr lang="ar-SA" dirty="0"/>
          </a:p>
        </p:txBody>
      </p:sp>
      <p:pic>
        <p:nvPicPr>
          <p:cNvPr id="134146" name="Picture 2" descr="C:\Users\user\Pictures\Clip_74.bmp"/>
          <p:cNvPicPr>
            <a:picLocks noChangeAspect="1" noChangeArrowheads="1"/>
          </p:cNvPicPr>
          <p:nvPr/>
        </p:nvPicPr>
        <p:blipFill>
          <a:blip r:embed="rId2"/>
          <a:srcRect/>
          <a:stretch>
            <a:fillRect/>
          </a:stretch>
        </p:blipFill>
        <p:spPr bwMode="auto">
          <a:xfrm>
            <a:off x="0" y="1981200"/>
            <a:ext cx="4421459" cy="29718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solidFill>
            <a:srgbClr val="92D050"/>
          </a:solidFill>
        </p:spPr>
        <p:txBody>
          <a:bodyPr>
            <a:normAutofit fontScale="92500" lnSpcReduction="20000"/>
          </a:bodyPr>
          <a:lstStyle/>
          <a:p>
            <a:pPr>
              <a:buNone/>
            </a:pPr>
            <a:r>
              <a:rPr lang="ar-SA" dirty="0" smtClean="0">
                <a:cs typeface="PT Bold Heading" pitchFamily="2" charset="-78"/>
              </a:rPr>
              <a:t>4) المطارق:</a:t>
            </a:r>
          </a:p>
          <a:p>
            <a:pPr>
              <a:buNone/>
            </a:pPr>
            <a:r>
              <a:rPr lang="ar-SA" dirty="0" smtClean="0"/>
              <a:t>توجد أنواع مختلفة الأشكال والأحجام فمنها المصنوع من الحديد وأخرى من البلاستيك وأخرى من المطاط، ويتم اختيارها بحسب القطعة المراد إجراء الطرق عليها.</a:t>
            </a:r>
          </a:p>
          <a:p>
            <a:pPr>
              <a:buNone/>
            </a:pPr>
            <a:r>
              <a:rPr lang="ar-SA" dirty="0" smtClean="0"/>
              <a:t>وتكمن خطورتها في انفلات عصا المطرقة أثاء الاستخدام مما قد يؤدي إلى حدوث أضراراً بليغة جداً بالفني.</a:t>
            </a:r>
            <a:endParaRPr lang="ar-SA" dirty="0"/>
          </a:p>
        </p:txBody>
      </p:sp>
      <p:pic>
        <p:nvPicPr>
          <p:cNvPr id="135170" name="Picture 2" descr="C:\Users\user\Pictures\Clip_75.bmp"/>
          <p:cNvPicPr>
            <a:picLocks noChangeAspect="1" noChangeArrowheads="1"/>
          </p:cNvPicPr>
          <p:nvPr/>
        </p:nvPicPr>
        <p:blipFill>
          <a:blip r:embed="rId2"/>
          <a:srcRect/>
          <a:stretch>
            <a:fillRect/>
          </a:stretch>
        </p:blipFill>
        <p:spPr bwMode="auto">
          <a:xfrm>
            <a:off x="304800" y="2209800"/>
            <a:ext cx="4057788" cy="2481263"/>
          </a:xfrm>
          <a:prstGeom prst="rect">
            <a:avLst/>
          </a:prstGeo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35170"/>
                                        </p:tgtEl>
                                        <p:attrNameLst>
                                          <p:attrName>style.visibility</p:attrName>
                                        </p:attrNameLst>
                                      </p:cBhvr>
                                      <p:to>
                                        <p:strVal val="visible"/>
                                      </p:to>
                                    </p:set>
                                    <p:anim calcmode="lin" valueType="num">
                                      <p:cBhvr additive="base">
                                        <p:cTn id="13" dur="2000" fill="hold"/>
                                        <p:tgtEl>
                                          <p:spTgt spid="135170"/>
                                        </p:tgtEl>
                                        <p:attrNameLst>
                                          <p:attrName>ppt_x</p:attrName>
                                        </p:attrNameLst>
                                      </p:cBhvr>
                                      <p:tavLst>
                                        <p:tav tm="0">
                                          <p:val>
                                            <p:strVal val="#ppt_x"/>
                                          </p:val>
                                        </p:tav>
                                        <p:tav tm="100000">
                                          <p:val>
                                            <p:strVal val="#ppt_x"/>
                                          </p:val>
                                        </p:tav>
                                      </p:tavLst>
                                    </p:anim>
                                    <p:anim calcmode="lin" valueType="num">
                                      <p:cBhvr additive="base">
                                        <p:cTn id="14" dur="2000" fill="hold"/>
                                        <p:tgtEl>
                                          <p:spTgt spid="1351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 calcmode="lin" valueType="num">
                                      <p:cBhvr additive="base">
                                        <p:cTn id="19" dur="500" fill="hold"/>
                                        <p:tgtEl>
                                          <p:spTgt spid="4">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p:style>
          <a:lnRef idx="3">
            <a:schemeClr val="lt1"/>
          </a:lnRef>
          <a:fillRef idx="1">
            <a:schemeClr val="accent2"/>
          </a:fillRef>
          <a:effectRef idx="1">
            <a:schemeClr val="accent2"/>
          </a:effectRef>
          <a:fontRef idx="minor">
            <a:schemeClr val="lt1"/>
          </a:fontRef>
        </p:style>
        <p:txBody>
          <a:bodyPr/>
          <a:lstStyle/>
          <a:p>
            <a:pPr>
              <a:buNone/>
            </a:pPr>
            <a:r>
              <a:rPr lang="ar-SA" dirty="0" smtClean="0">
                <a:cs typeface="PT Bold Heading" pitchFamily="2" charset="-78"/>
              </a:rPr>
              <a:t>5) المفكات:</a:t>
            </a:r>
          </a:p>
          <a:p>
            <a:pPr>
              <a:buNone/>
            </a:pPr>
            <a:r>
              <a:rPr lang="ar-SA" dirty="0" smtClean="0"/>
              <a:t>هنالك أنواعاً وأشكالاً مختلفة من المفكات تستخدم لفك وتركيب البراغي.</a:t>
            </a:r>
          </a:p>
          <a:p>
            <a:pPr>
              <a:buNone/>
            </a:pPr>
            <a:r>
              <a:rPr lang="ar-SA" dirty="0" smtClean="0"/>
              <a:t>تكمن خطورتها في انفلات المفك من يد الفني مما يؤدي </a:t>
            </a:r>
            <a:r>
              <a:rPr lang="ar-SA" dirty="0" err="1" smtClean="0"/>
              <a:t>الى</a:t>
            </a:r>
            <a:r>
              <a:rPr lang="ar-SA" dirty="0" smtClean="0"/>
              <a:t> حدوث أضرار.</a:t>
            </a:r>
            <a:endParaRPr lang="ar-SA" dirty="0"/>
          </a:p>
        </p:txBody>
      </p:sp>
      <p:pic>
        <p:nvPicPr>
          <p:cNvPr id="136194" name="Picture 2" descr="C:\Users\user\Pictures\Clip_76.bmp"/>
          <p:cNvPicPr>
            <a:picLocks noChangeAspect="1" noChangeArrowheads="1"/>
          </p:cNvPicPr>
          <p:nvPr/>
        </p:nvPicPr>
        <p:blipFill>
          <a:blip r:embed="rId2"/>
          <a:srcRect/>
          <a:stretch>
            <a:fillRect/>
          </a:stretch>
        </p:blipFill>
        <p:spPr bwMode="auto">
          <a:xfrm>
            <a:off x="-2161" y="2057400"/>
            <a:ext cx="4597915"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additive="base">
                                        <p:cTn id="3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136194"/>
                                        </p:tgtEl>
                                        <p:attrNameLst>
                                          <p:attrName>style.visibility</p:attrName>
                                        </p:attrNameLst>
                                      </p:cBhvr>
                                      <p:to>
                                        <p:strVal val="visible"/>
                                      </p:to>
                                    </p:set>
                                    <p:animEffect transition="in" filter="slide(fromBottom)">
                                      <p:cBhvr>
                                        <p:cTn id="42" dur="500"/>
                                        <p:tgtEl>
                                          <p:spTgt spid="136194"/>
                                        </p:tgtEl>
                                      </p:cBhvr>
                                    </p:animEffec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36194"/>
                                        </p:tgtEl>
                                        <p:attrNameLst>
                                          <p:attrName>style.visibility</p:attrName>
                                        </p:attrNameLst>
                                      </p:cBhvr>
                                      <p:to>
                                        <p:strVal val="visible"/>
                                      </p:to>
                                    </p:set>
                                    <p:anim to="" calcmode="lin" valueType="num">
                                      <p:cBhvr>
                                        <p:cTn id="47" dur="1" fill="hold"/>
                                        <p:tgtEl>
                                          <p:spTgt spid="1361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228600"/>
            <a:ext cx="8458200" cy="1295400"/>
          </a:xfrm>
          <a:solidFill>
            <a:schemeClr val="accent3">
              <a:lumMod val="20000"/>
              <a:lumOff val="80000"/>
            </a:schemeClr>
          </a:solidFill>
          <a:ln>
            <a:solidFill>
              <a:schemeClr val="tx1"/>
            </a:solidFill>
          </a:ln>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5029200" y="1600200"/>
            <a:ext cx="3810000" cy="3429000"/>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just">
              <a:buNone/>
            </a:pPr>
            <a:r>
              <a:rPr lang="ar-SA" dirty="0" smtClean="0">
                <a:cs typeface="PT Bold Heading" pitchFamily="2" charset="-78"/>
              </a:rPr>
              <a:t>6) الكماشات:</a:t>
            </a:r>
          </a:p>
          <a:p>
            <a:pPr algn="just">
              <a:buNone/>
            </a:pPr>
            <a:r>
              <a:rPr lang="ar-SA" dirty="0" smtClean="0"/>
              <a:t>وهي مختلفة الأشكال والأحجام وتستخدم لعمليات خاصة بفك وربط أجزاء الآلات.</a:t>
            </a:r>
          </a:p>
          <a:p>
            <a:pPr algn="just">
              <a:buNone/>
            </a:pPr>
            <a:r>
              <a:rPr lang="ar-SA" dirty="0" smtClean="0"/>
              <a:t>تكمن خطورتها في عدم الانتباه للفني عند إجراء عملية الكمش مما يؤدي </a:t>
            </a:r>
            <a:r>
              <a:rPr lang="ar-SA" dirty="0" err="1" smtClean="0"/>
              <a:t>الى</a:t>
            </a:r>
            <a:r>
              <a:rPr lang="ar-SA" dirty="0" smtClean="0"/>
              <a:t> حدوث أضراراً للفني وكذلك الإضرار باللوالب والصواميل للجزء المراد العمل عليه.</a:t>
            </a:r>
            <a:endParaRPr lang="ar-SA" dirty="0"/>
          </a:p>
        </p:txBody>
      </p:sp>
      <p:pic>
        <p:nvPicPr>
          <p:cNvPr id="137218" name="Picture 2" descr="C:\Users\user\Pictures\Clip_78.bmp"/>
          <p:cNvPicPr>
            <a:picLocks noChangeAspect="1" noChangeArrowheads="1"/>
          </p:cNvPicPr>
          <p:nvPr/>
        </p:nvPicPr>
        <p:blipFill>
          <a:blip r:embed="rId2"/>
          <a:srcRect/>
          <a:stretch>
            <a:fillRect/>
          </a:stretch>
        </p:blipFill>
        <p:spPr bwMode="auto">
          <a:xfrm>
            <a:off x="0" y="1956230"/>
            <a:ext cx="5029200" cy="31015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137218"/>
                                        </p:tgtEl>
                                        <p:attrNameLst>
                                          <p:attrName>style.visibility</p:attrName>
                                        </p:attrNameLst>
                                      </p:cBhvr>
                                      <p:to>
                                        <p:strVal val="visible"/>
                                      </p:to>
                                    </p:set>
                                    <p:animEffect transition="in" filter="plus(in)">
                                      <p:cBhvr>
                                        <p:cTn id="36" dur="200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381000"/>
            <a:ext cx="8229600" cy="1143000"/>
          </a:xfrm>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4343400" cy="3429000"/>
          </a:xfrm>
          <a:solidFill>
            <a:srgbClr val="FFC000"/>
          </a:solidFill>
        </p:spPr>
        <p:txBody>
          <a:bodyPr/>
          <a:lstStyle/>
          <a:p>
            <a:pPr algn="just">
              <a:buNone/>
            </a:pPr>
            <a:r>
              <a:rPr lang="ar-SA" dirty="0" smtClean="0">
                <a:cs typeface="PT Bold Heading" pitchFamily="2" charset="-78"/>
              </a:rPr>
              <a:t>7) المبارد:</a:t>
            </a:r>
          </a:p>
          <a:p>
            <a:pPr algn="just">
              <a:buNone/>
            </a:pPr>
            <a:r>
              <a:rPr lang="ar-SA" dirty="0" smtClean="0"/>
              <a:t>وهنالك أنواعاً مختلفة الأشكال والأحجام منها ذو المقطع الدائري والمثلث والمربع والمستطيل ونصف الدائري ومنها ما هو خشن ومتوسط وناعم.</a:t>
            </a:r>
            <a:endParaRPr lang="ar-SA" dirty="0"/>
          </a:p>
        </p:txBody>
      </p:sp>
      <p:pic>
        <p:nvPicPr>
          <p:cNvPr id="138242" name="Picture 2" descr="I:\كتب (تأليف)\كتاب البرادة\109735_4lo.jpg"/>
          <p:cNvPicPr>
            <a:picLocks noChangeAspect="1" noChangeArrowheads="1"/>
          </p:cNvPicPr>
          <p:nvPr/>
        </p:nvPicPr>
        <p:blipFill>
          <a:blip r:embed="rId2"/>
          <a:srcRect/>
          <a:stretch>
            <a:fillRect/>
          </a:stretch>
        </p:blipFill>
        <p:spPr bwMode="auto">
          <a:xfrm>
            <a:off x="1143000" y="1524000"/>
            <a:ext cx="2438400" cy="3835400"/>
          </a:xfrm>
          <a:prstGeom prst="rect">
            <a:avLst/>
          </a:prstGeom>
          <a:noFill/>
        </p:spPr>
      </p:pic>
      <p:pic>
        <p:nvPicPr>
          <p:cNvPr id="138243" name="Picture 4" descr="160103bf12"/>
          <p:cNvPicPr>
            <a:picLocks noChangeAspect="1" noChangeArrowheads="1"/>
          </p:cNvPicPr>
          <p:nvPr/>
        </p:nvPicPr>
        <p:blipFill>
          <a:blip r:embed="rId3"/>
          <a:srcRect/>
          <a:stretch>
            <a:fillRect/>
          </a:stretch>
        </p:blipFill>
        <p:spPr bwMode="auto">
          <a:xfrm>
            <a:off x="685800" y="1600200"/>
            <a:ext cx="3752398"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additive="base">
                                        <p:cTn id="12"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8242"/>
                                        </p:tgtEl>
                                        <p:attrNameLst>
                                          <p:attrName>style.visibility</p:attrName>
                                        </p:attrNameLst>
                                      </p:cBhvr>
                                      <p:to>
                                        <p:strVal val="visible"/>
                                      </p:to>
                                    </p:set>
                                    <p:anim calcmode="lin" valueType="num">
                                      <p:cBhvr additive="base">
                                        <p:cTn id="30" dur="500" fill="hold"/>
                                        <p:tgtEl>
                                          <p:spTgt spid="138242"/>
                                        </p:tgtEl>
                                        <p:attrNameLst>
                                          <p:attrName>ppt_x</p:attrName>
                                        </p:attrNameLst>
                                      </p:cBhvr>
                                      <p:tavLst>
                                        <p:tav tm="0">
                                          <p:val>
                                            <p:strVal val="#ppt_x"/>
                                          </p:val>
                                        </p:tav>
                                        <p:tav tm="100000">
                                          <p:val>
                                            <p:strVal val="#ppt_x"/>
                                          </p:val>
                                        </p:tav>
                                      </p:tavLst>
                                    </p:anim>
                                    <p:anim calcmode="lin" valueType="num">
                                      <p:cBhvr additive="base">
                                        <p:cTn id="31" dur="500" fill="hold"/>
                                        <p:tgtEl>
                                          <p:spTgt spid="13824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nodeType="clickEffect">
                                  <p:stCondLst>
                                    <p:cond delay="0"/>
                                  </p:stCondLst>
                                  <p:childTnLst>
                                    <p:set>
                                      <p:cBhvr>
                                        <p:cTn id="35" dur="1" fill="hold">
                                          <p:stCondLst>
                                            <p:cond delay="0"/>
                                          </p:stCondLst>
                                        </p:cTn>
                                        <p:tgtEl>
                                          <p:spTgt spid="138243"/>
                                        </p:tgtEl>
                                        <p:attrNameLst>
                                          <p:attrName>style.visibility</p:attrName>
                                        </p:attrNameLst>
                                      </p:cBhvr>
                                      <p:to>
                                        <p:strVal val="visible"/>
                                      </p:to>
                                    </p:set>
                                    <p:anim calcmode="lin" valueType="num">
                                      <p:cBhvr additive="base">
                                        <p:cTn id="36" dur="2000" fill="hold"/>
                                        <p:tgtEl>
                                          <p:spTgt spid="138243"/>
                                        </p:tgtEl>
                                        <p:attrNameLst>
                                          <p:attrName>ppt_x</p:attrName>
                                        </p:attrNameLst>
                                      </p:cBhvr>
                                      <p:tavLst>
                                        <p:tav tm="0">
                                          <p:val>
                                            <p:strVal val="#ppt_x"/>
                                          </p:val>
                                        </p:tav>
                                        <p:tav tm="100000">
                                          <p:val>
                                            <p:strVal val="#ppt_x"/>
                                          </p:val>
                                        </p:tav>
                                      </p:tavLst>
                                    </p:anim>
                                    <p:anim calcmode="lin" valueType="num">
                                      <p:cBhvr additive="base">
                                        <p:cTn id="37" dur="2000" fill="hold"/>
                                        <p:tgtEl>
                                          <p:spTgt spid="138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4" grpId="0" build="p"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solidFill>
            <a:schemeClr val="accent2">
              <a:lumMod val="40000"/>
              <a:lumOff val="60000"/>
            </a:schemeClr>
          </a:solidFill>
        </p:spPr>
        <p:txBody>
          <a:bodyPr>
            <a:normAutofit fontScale="92500"/>
          </a:bodyPr>
          <a:lstStyle/>
          <a:p>
            <a:pPr>
              <a:buNone/>
            </a:pPr>
            <a:r>
              <a:rPr lang="ar-SA" dirty="0" smtClean="0">
                <a:cs typeface="PT Bold Heading" pitchFamily="2" charset="-78"/>
              </a:rPr>
              <a:t>8) الملزمة:</a:t>
            </a:r>
          </a:p>
          <a:p>
            <a:pPr>
              <a:buNone/>
            </a:pPr>
            <a:r>
              <a:rPr lang="ar-SA" dirty="0" smtClean="0"/>
              <a:t>وتستخدم لتثبيت القطعة عليها وأجراء عمليات الفك والربط لقطع الغيار الآلة وتوجد بأنواع وأشكال مختلفة.</a:t>
            </a:r>
          </a:p>
          <a:p>
            <a:pPr>
              <a:buNone/>
            </a:pPr>
            <a:r>
              <a:rPr lang="ar-SA" dirty="0" smtClean="0"/>
              <a:t>تكمن خطورتها عند عدم أجراء التثبيت بشكل سليم مما قد يؤدي </a:t>
            </a:r>
            <a:r>
              <a:rPr lang="ar-SA" dirty="0" err="1" smtClean="0"/>
              <a:t>الى</a:t>
            </a:r>
            <a:r>
              <a:rPr lang="ar-SA" dirty="0" smtClean="0"/>
              <a:t> تلف الجزء وحدوث الأضرار للفني.</a:t>
            </a:r>
            <a:endParaRPr lang="ar-SA" dirty="0"/>
          </a:p>
        </p:txBody>
      </p:sp>
      <p:pic>
        <p:nvPicPr>
          <p:cNvPr id="139266" name="Picture 2" descr="vice"/>
          <p:cNvPicPr>
            <a:picLocks noChangeAspect="1" noChangeArrowheads="1"/>
          </p:cNvPicPr>
          <p:nvPr/>
        </p:nvPicPr>
        <p:blipFill>
          <a:blip r:embed="rId2">
            <a:lum bright="-7000" contrast="33000"/>
          </a:blip>
          <a:srcRect/>
          <a:stretch>
            <a:fillRect/>
          </a:stretch>
        </p:blipFill>
        <p:spPr bwMode="auto">
          <a:xfrm>
            <a:off x="609600" y="1810961"/>
            <a:ext cx="3733800" cy="3161853"/>
          </a:xfrm>
          <a:prstGeom prst="rect">
            <a:avLst/>
          </a:prstGeom>
          <a:ln>
            <a:noFill/>
          </a:ln>
          <a:effectLst>
            <a:outerShdw blurRad="292100" dist="139700" dir="2700000" algn="tl" rotWithShape="0">
              <a:srgbClr val="333333">
                <a:alpha val="65000"/>
              </a:srgbClr>
            </a:outerShdw>
          </a:effectLst>
        </p:spPr>
      </p:pic>
      <p:pic>
        <p:nvPicPr>
          <p:cNvPr id="139267" name="Picture 3" descr="109735_5lo"/>
          <p:cNvPicPr>
            <a:picLocks noChangeAspect="1" noChangeArrowheads="1"/>
          </p:cNvPicPr>
          <p:nvPr/>
        </p:nvPicPr>
        <p:blipFill>
          <a:blip r:embed="rId3"/>
          <a:srcRect/>
          <a:stretch>
            <a:fillRect/>
          </a:stretch>
        </p:blipFill>
        <p:spPr bwMode="auto">
          <a:xfrm>
            <a:off x="609600" y="1824038"/>
            <a:ext cx="3836988" cy="3203575"/>
          </a:xfrm>
          <a:prstGeom prst="rect">
            <a:avLst/>
          </a:prstGeom>
          <a:noFill/>
          <a:ln w="9525">
            <a:noFill/>
            <a:miter lim="800000"/>
            <a:headEnd/>
            <a:tailEnd/>
          </a:ln>
        </p:spPr>
      </p:pic>
      <p:pic>
        <p:nvPicPr>
          <p:cNvPr id="139268" name="Picture 4" descr="109735_6lo"/>
          <p:cNvPicPr>
            <a:picLocks noChangeAspect="1" noChangeArrowheads="1"/>
          </p:cNvPicPr>
          <p:nvPr/>
        </p:nvPicPr>
        <p:blipFill>
          <a:blip r:embed="rId4"/>
          <a:srcRect/>
          <a:stretch>
            <a:fillRect/>
          </a:stretch>
        </p:blipFill>
        <p:spPr bwMode="auto">
          <a:xfrm>
            <a:off x="609600" y="1828800"/>
            <a:ext cx="3836988" cy="3227388"/>
          </a:xfrm>
          <a:prstGeom prst="rect">
            <a:avLst/>
          </a:prstGeom>
          <a:noFill/>
          <a:ln w="9525">
            <a:noFill/>
            <a:miter lim="800000"/>
            <a:headEnd/>
            <a:tailEnd/>
          </a:ln>
        </p:spPr>
      </p:pic>
      <p:pic>
        <p:nvPicPr>
          <p:cNvPr id="139269" name="Picture 5"/>
          <p:cNvPicPr>
            <a:picLocks noChangeAspect="1" noChangeArrowheads="1"/>
          </p:cNvPicPr>
          <p:nvPr/>
        </p:nvPicPr>
        <p:blipFill>
          <a:blip r:embed="rId5">
            <a:lum contrast="18000"/>
          </a:blip>
          <a:srcRect/>
          <a:stretch>
            <a:fillRect/>
          </a:stretch>
        </p:blipFill>
        <p:spPr bwMode="auto">
          <a:xfrm>
            <a:off x="304800" y="1752600"/>
            <a:ext cx="42672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down)">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139266"/>
                                        </p:tgtEl>
                                        <p:attrNameLst>
                                          <p:attrName>style.visibility</p:attrName>
                                        </p:attrNameLst>
                                      </p:cBhvr>
                                      <p:to>
                                        <p:strVal val="visible"/>
                                      </p:to>
                                    </p:set>
                                    <p:anim calcmode="lin" valueType="num">
                                      <p:cBhvr additive="base">
                                        <p:cTn id="33" dur="2000" fill="hold"/>
                                        <p:tgtEl>
                                          <p:spTgt spid="139266"/>
                                        </p:tgtEl>
                                        <p:attrNameLst>
                                          <p:attrName>ppt_x</p:attrName>
                                        </p:attrNameLst>
                                      </p:cBhvr>
                                      <p:tavLst>
                                        <p:tav tm="0">
                                          <p:val>
                                            <p:strVal val="#ppt_x"/>
                                          </p:val>
                                        </p:tav>
                                        <p:tav tm="100000">
                                          <p:val>
                                            <p:strVal val="#ppt_x"/>
                                          </p:val>
                                        </p:tav>
                                      </p:tavLst>
                                    </p:anim>
                                    <p:anim calcmode="lin" valueType="num">
                                      <p:cBhvr additive="base">
                                        <p:cTn id="34" dur="2000" fill="hold"/>
                                        <p:tgtEl>
                                          <p:spTgt spid="13926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7" presetClass="entr" presetSubtype="4" fill="hold" nodeType="clickEffect">
                                  <p:stCondLst>
                                    <p:cond delay="0"/>
                                  </p:stCondLst>
                                  <p:childTnLst>
                                    <p:set>
                                      <p:cBhvr>
                                        <p:cTn id="38" dur="1" fill="hold">
                                          <p:stCondLst>
                                            <p:cond delay="0"/>
                                          </p:stCondLst>
                                        </p:cTn>
                                        <p:tgtEl>
                                          <p:spTgt spid="139267"/>
                                        </p:tgtEl>
                                        <p:attrNameLst>
                                          <p:attrName>style.visibility</p:attrName>
                                        </p:attrNameLst>
                                      </p:cBhvr>
                                      <p:to>
                                        <p:strVal val="visible"/>
                                      </p:to>
                                    </p:set>
                                    <p:anim calcmode="lin" valueType="num">
                                      <p:cBhvr additive="base">
                                        <p:cTn id="39" dur="2000" fill="hold"/>
                                        <p:tgtEl>
                                          <p:spTgt spid="139267"/>
                                        </p:tgtEl>
                                        <p:attrNameLst>
                                          <p:attrName>ppt_x</p:attrName>
                                        </p:attrNameLst>
                                      </p:cBhvr>
                                      <p:tavLst>
                                        <p:tav tm="0">
                                          <p:val>
                                            <p:strVal val="#ppt_x"/>
                                          </p:val>
                                        </p:tav>
                                        <p:tav tm="100000">
                                          <p:val>
                                            <p:strVal val="#ppt_x"/>
                                          </p:val>
                                        </p:tav>
                                      </p:tavLst>
                                    </p:anim>
                                    <p:anim calcmode="lin" valueType="num">
                                      <p:cBhvr additive="base">
                                        <p:cTn id="40" dur="2000" fill="hold"/>
                                        <p:tgtEl>
                                          <p:spTgt spid="13926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7" presetClass="entr" presetSubtype="4" fill="hold" nodeType="clickEffect">
                                  <p:stCondLst>
                                    <p:cond delay="0"/>
                                  </p:stCondLst>
                                  <p:childTnLst>
                                    <p:set>
                                      <p:cBhvr>
                                        <p:cTn id="44" dur="1" fill="hold">
                                          <p:stCondLst>
                                            <p:cond delay="0"/>
                                          </p:stCondLst>
                                        </p:cTn>
                                        <p:tgtEl>
                                          <p:spTgt spid="139268"/>
                                        </p:tgtEl>
                                        <p:attrNameLst>
                                          <p:attrName>style.visibility</p:attrName>
                                        </p:attrNameLst>
                                      </p:cBhvr>
                                      <p:to>
                                        <p:strVal val="visible"/>
                                      </p:to>
                                    </p:set>
                                    <p:anim calcmode="lin" valueType="num">
                                      <p:cBhvr additive="base">
                                        <p:cTn id="45" dur="2000" fill="hold"/>
                                        <p:tgtEl>
                                          <p:spTgt spid="139268"/>
                                        </p:tgtEl>
                                        <p:attrNameLst>
                                          <p:attrName>ppt_x</p:attrName>
                                        </p:attrNameLst>
                                      </p:cBhvr>
                                      <p:tavLst>
                                        <p:tav tm="0">
                                          <p:val>
                                            <p:strVal val="#ppt_x"/>
                                          </p:val>
                                        </p:tav>
                                        <p:tav tm="100000">
                                          <p:val>
                                            <p:strVal val="#ppt_x"/>
                                          </p:val>
                                        </p:tav>
                                      </p:tavLst>
                                    </p:anim>
                                    <p:anim calcmode="lin" valueType="num">
                                      <p:cBhvr additive="base">
                                        <p:cTn id="46" dur="2000" fill="hold"/>
                                        <p:tgtEl>
                                          <p:spTgt spid="13926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7" presetClass="entr" presetSubtype="4" fill="hold" nodeType="clickEffect">
                                  <p:stCondLst>
                                    <p:cond delay="0"/>
                                  </p:stCondLst>
                                  <p:childTnLst>
                                    <p:set>
                                      <p:cBhvr>
                                        <p:cTn id="50" dur="1" fill="hold">
                                          <p:stCondLst>
                                            <p:cond delay="0"/>
                                          </p:stCondLst>
                                        </p:cTn>
                                        <p:tgtEl>
                                          <p:spTgt spid="139269"/>
                                        </p:tgtEl>
                                        <p:attrNameLst>
                                          <p:attrName>style.visibility</p:attrName>
                                        </p:attrNameLst>
                                      </p:cBhvr>
                                      <p:to>
                                        <p:strVal val="visible"/>
                                      </p:to>
                                    </p:set>
                                    <p:anim calcmode="lin" valueType="num">
                                      <p:cBhvr additive="base">
                                        <p:cTn id="51" dur="2000" fill="hold"/>
                                        <p:tgtEl>
                                          <p:spTgt spid="139269"/>
                                        </p:tgtEl>
                                        <p:attrNameLst>
                                          <p:attrName>ppt_x</p:attrName>
                                        </p:attrNameLst>
                                      </p:cBhvr>
                                      <p:tavLst>
                                        <p:tav tm="0">
                                          <p:val>
                                            <p:strVal val="#ppt_x"/>
                                          </p:val>
                                        </p:tav>
                                        <p:tav tm="100000">
                                          <p:val>
                                            <p:strVal val="#ppt_x"/>
                                          </p:val>
                                        </p:tav>
                                      </p:tavLst>
                                    </p:anim>
                                    <p:anim calcmode="lin" valueType="num">
                                      <p:cBhvr additive="base">
                                        <p:cTn id="52" dur="2000" fill="hold"/>
                                        <p:tgtEl>
                                          <p:spTgt spid="139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381000"/>
            <a:ext cx="8458200" cy="1143000"/>
          </a:xfrm>
          <a:solidFill>
            <a:schemeClr val="accent3">
              <a:lumMod val="20000"/>
              <a:lumOff val="80000"/>
            </a:schemeClr>
          </a:solidFill>
          <a:ln>
            <a:solidFill>
              <a:schemeClr val="tx1"/>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rPr>
              <a:t>العدد والأدوات</a:t>
            </a:r>
            <a:endParaRPr lang="ar-S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PT Bold Heading" pitchFamily="2" charset="-78"/>
            </a:endParaRPr>
          </a:p>
        </p:txBody>
      </p:sp>
      <p:sp>
        <p:nvSpPr>
          <p:cNvPr id="4" name="Text Placeholder 3"/>
          <p:cNvSpPr>
            <a:spLocks noGrp="1"/>
          </p:cNvSpPr>
          <p:nvPr>
            <p:ph type="body" sz="half" idx="2"/>
          </p:nvPr>
        </p:nvSpPr>
        <p:spPr>
          <a:xfrm>
            <a:off x="4572000" y="1600200"/>
            <a:ext cx="4191000" cy="3429000"/>
          </a:xfrm>
          <a:solidFill>
            <a:srgbClr val="00B050"/>
          </a:solidFill>
        </p:spPr>
        <p:txBody>
          <a:bodyPr/>
          <a:lstStyle/>
          <a:p>
            <a:pPr>
              <a:buNone/>
            </a:pPr>
            <a:r>
              <a:rPr lang="ar-SA" dirty="0" smtClean="0">
                <a:cs typeface="PT Bold Heading" pitchFamily="2" charset="-78"/>
              </a:rPr>
              <a:t>9) مسدس الهواء:</a:t>
            </a:r>
          </a:p>
          <a:p>
            <a:pPr>
              <a:buNone/>
            </a:pPr>
            <a:r>
              <a:rPr lang="ar-SA" dirty="0" smtClean="0"/>
              <a:t>ويعمل بواسطة الهواء المضغوط وهو يساعد في عملية الفك والتركيب ويجب التأكد من سلامته للعمل وأن تعمل له صيانة دورية.</a:t>
            </a:r>
          </a:p>
          <a:p>
            <a:pPr>
              <a:buNone/>
            </a:pPr>
            <a:r>
              <a:rPr lang="ar-SA" dirty="0" smtClean="0"/>
              <a:t>تكمن الخطورة في انفلات اللي من المسدس.</a:t>
            </a:r>
            <a:endParaRPr lang="ar-SA" dirty="0"/>
          </a:p>
        </p:txBody>
      </p:sp>
      <p:pic>
        <p:nvPicPr>
          <p:cNvPr id="140290" name="Picture 2" descr="C:\Users\user\Pictures\Clip_81.bmp"/>
          <p:cNvPicPr>
            <a:picLocks noChangeAspect="1" noChangeArrowheads="1"/>
          </p:cNvPicPr>
          <p:nvPr/>
        </p:nvPicPr>
        <p:blipFill>
          <a:blip r:embed="rId2"/>
          <a:srcRect/>
          <a:stretch>
            <a:fillRect/>
          </a:stretch>
        </p:blipFill>
        <p:spPr bwMode="auto">
          <a:xfrm>
            <a:off x="0" y="1752600"/>
            <a:ext cx="4687122" cy="3257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10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40290"/>
                                        </p:tgtEl>
                                        <p:attrNameLst>
                                          <p:attrName>style.visibility</p:attrName>
                                        </p:attrNameLst>
                                      </p:cBhvr>
                                      <p:to>
                                        <p:strVal val="visible"/>
                                      </p:to>
                                    </p:set>
                                    <p:animEffect transition="in" filter="diamond(in)">
                                      <p:cBhvr>
                                        <p:cTn id="37" dur="2000"/>
                                        <p:tgtEl>
                                          <p:spTgt spid="140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4589</TotalTime>
  <Words>9593</Words>
  <Application>Microsoft Office PowerPoint</Application>
  <PresentationFormat>On-screen Show (4:3)</PresentationFormat>
  <Paragraphs>892</Paragraphs>
  <Slides>175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175</vt:i4>
      </vt:variant>
    </vt:vector>
  </HeadingPairs>
  <TitlesOfParts>
    <vt:vector size="177" baseType="lpstr">
      <vt:lpstr>Equity</vt:lpstr>
      <vt:lpstr>Photo Editor Photo</vt:lpstr>
      <vt:lpstr>السلامة الصناعية</vt:lpstr>
      <vt:lpstr>المبادئ الأساسية للسلامة الصناعية</vt:lpstr>
      <vt:lpstr>فوائد البرامج الفعالة للسلامة والصحة</vt:lpstr>
      <vt:lpstr>PowerPoint Presentation</vt:lpstr>
      <vt:lpstr>نظام العمل</vt:lpstr>
      <vt:lpstr>أنظمة التشغيل والصيانة والسلامة</vt:lpstr>
      <vt:lpstr>أهمية السلامة ورسالتها</vt:lpstr>
      <vt:lpstr>مصطلحات السلامة</vt:lpstr>
      <vt:lpstr>PPE Requirements</vt:lpstr>
      <vt:lpstr>أسباب حدوث الحادثة</vt:lpstr>
      <vt:lpstr>PowerPoint Presentation</vt:lpstr>
      <vt:lpstr>التسلسل المؤدي الى حادثة</vt:lpstr>
      <vt:lpstr>أساسيات الأدارة للتحكم في الحوادث</vt:lpstr>
      <vt:lpstr>أساسيات الأدارة للتحكم في الحوادث</vt:lpstr>
      <vt:lpstr>أساسيات الأدارة للتحكم في الحوادث</vt:lpstr>
      <vt:lpstr>أساسيات الأدارة للتحكم في الحوادث</vt:lpstr>
      <vt:lpstr>لتحقق السلامة أغراضها فأن دور العاملين هو:</vt:lpstr>
      <vt:lpstr>PowerPoint Presentation</vt:lpstr>
      <vt:lpstr>المؤثرات والمصادر الأساسية لدور السلامة وإداراتها، لتحقيق المتابعة الجادة والكافية للتأكد من جميع الأنشطة.</vt:lpstr>
      <vt:lpstr>أنواع المخاطر الصناعية: مخاطر التلوث</vt:lpstr>
      <vt:lpstr>وصف التلوث البيئي</vt:lpstr>
      <vt:lpstr>أنواع المخاطر الصناعية: مخاطر الحريق</vt:lpstr>
      <vt:lpstr>أنواع المخاطر الصناعية: مخاطر الاصابات</vt:lpstr>
      <vt:lpstr>العوامل المؤثرة على شدة الإصابة الناتجة من الصعقة الكهربائية:</vt:lpstr>
      <vt:lpstr>PowerPoint Presentation</vt:lpstr>
      <vt:lpstr>السلامة في مكان العمل</vt:lpstr>
      <vt:lpstr>           1) المخطط التوقيعي لمكان العمل </vt:lpstr>
      <vt:lpstr>2) أسطح السير والعمل </vt:lpstr>
      <vt:lpstr>3) المخارج والبوابات </vt:lpstr>
      <vt:lpstr>4) المصاعد والسيور الناقلة </vt:lpstr>
      <vt:lpstr>الفقرات الأخرى سنناقشها لاحقاً (الشريحة 80)</vt:lpstr>
      <vt:lpstr>المواصفات في السلامة الصناعية</vt:lpstr>
      <vt:lpstr>أهداف الهيئات الفنية المتخصصة لتحقيق  السلامة:</vt:lpstr>
      <vt:lpstr>Hazard Assessment</vt:lpstr>
      <vt:lpstr>السلامة في الورش </vt:lpstr>
      <vt:lpstr>  الأهداف الأجرائية</vt:lpstr>
      <vt:lpstr>معدات الوقاية المناسبة</vt:lpstr>
      <vt:lpstr>الشروط الواجب توفرها في معدات الوقاية الشخصية</vt:lpstr>
      <vt:lpstr>  الملابس الواقية</vt:lpstr>
      <vt:lpstr>  1) الملابس الواقية</vt:lpstr>
      <vt:lpstr>2) معدات حماية الرأس</vt:lpstr>
      <vt:lpstr>الشروط الواجب توفرها في الخوذة</vt:lpstr>
      <vt:lpstr>3) معدات حماية الأذن</vt:lpstr>
      <vt:lpstr>1) سدادات الأذن </vt:lpstr>
      <vt:lpstr>2) واقيات الأذن </vt:lpstr>
      <vt:lpstr>4) معدات حماية الوجه</vt:lpstr>
      <vt:lpstr>الخصائص الواجب توفرها في الحماية للعينين والوجه</vt:lpstr>
      <vt:lpstr>5) معدات حماية القدمين</vt:lpstr>
      <vt:lpstr>أنواع الأحذية المستخدمة لحماية القدمين</vt:lpstr>
      <vt:lpstr>أنواع الأحذية المستخدمة لحماية القدمين</vt:lpstr>
      <vt:lpstr>6) معدات حماية اليدين</vt:lpstr>
      <vt:lpstr>PowerPoint Presentation</vt:lpstr>
      <vt:lpstr>7) الاسعافات الأولية</vt:lpstr>
      <vt:lpstr>الأسباب الرئيسية للحوادث</vt:lpstr>
      <vt:lpstr>أصناف الإصابات</vt:lpstr>
      <vt:lpstr>العناصر الرئيسية في الإسعافات الأولية</vt:lpstr>
      <vt:lpstr>العناصر الرئيسية في الإسعافات الأولية</vt:lpstr>
      <vt:lpstr>الإسعافات المتبعة حيال الإصابات بالصدمة الكهربائية:</vt:lpstr>
      <vt:lpstr>طريقة فصل المصاب عن التيار الكهربائي</vt:lpstr>
      <vt:lpstr>الإسعافات المتبعة حيال الإصابات بالصدمة الكهربائية:</vt:lpstr>
      <vt:lpstr>PowerPoint Presentation</vt:lpstr>
      <vt:lpstr>الإسعافات المتبعة حيال الإصابات بالصدمة الكهربائية:</vt:lpstr>
      <vt:lpstr>الإسعافات المتبعة حيال الإصابات بالصدمة الكهربائية:</vt:lpstr>
      <vt:lpstr>التنفس الاصطناعي فم - فم</vt:lpstr>
      <vt:lpstr>PowerPoint Presentation</vt:lpstr>
      <vt:lpstr>PowerPoint Presentation</vt:lpstr>
      <vt:lpstr>الإسعافات المتبعة حيال الإصابات بالصدمة الكهربائية:</vt:lpstr>
      <vt:lpstr>PowerPoint Presentation</vt:lpstr>
      <vt:lpstr>PowerPoint Presentation</vt:lpstr>
      <vt:lpstr>الإسعافات المتبعة حيال الإصابات بالصدمة الكهربائية:</vt:lpstr>
      <vt:lpstr>الإسعافات المتبعة حيال الإصابات بالصدمة الكهربائية:</vt:lpstr>
      <vt:lpstr>أسعافات الجروح</vt:lpstr>
      <vt:lpstr>أسعافات الجروح</vt:lpstr>
      <vt:lpstr>إسعافات الحروق</vt:lpstr>
      <vt:lpstr>PowerPoint Presentation</vt:lpstr>
      <vt:lpstr>PowerPoint Presentation</vt:lpstr>
      <vt:lpstr>PowerPoint Presentation</vt:lpstr>
      <vt:lpstr>PowerPoint Presentation</vt:lpstr>
      <vt:lpstr>  تهيئة مكان العمل</vt:lpstr>
      <vt:lpstr>      أولاً:التخطيط المعماري السليم للمباني </vt:lpstr>
      <vt:lpstr>            أولاً:التخطيط المعماري السليم للمباني </vt:lpstr>
      <vt:lpstr>ثانياً: التهوية الجيدة لمكان العمل</vt:lpstr>
      <vt:lpstr>1) التهوية الطبيعية</vt:lpstr>
      <vt:lpstr>ثانياً: التهوية الصناعية</vt:lpstr>
      <vt:lpstr>ثالثاً: الإضاءة المناسبة لمكان العمل</vt:lpstr>
      <vt:lpstr>ثالثاً: الإضاءة المناسبة لمكان العمل</vt:lpstr>
      <vt:lpstr>ثالثاً: الإضاءة المناسبة لمكان العمل</vt:lpstr>
      <vt:lpstr>رابعاً: المناخ المناسب لعمليات الإنتاج</vt:lpstr>
      <vt:lpstr>خامساً:ترتيب ونظافة مكان العمل</vt:lpstr>
      <vt:lpstr>5) ترتيب ونظافة مكان العمل</vt:lpstr>
      <vt:lpstr>العدد والأدوات</vt:lpstr>
      <vt:lpstr>العدد والأدوات</vt:lpstr>
      <vt:lpstr>العدد والأدوات</vt:lpstr>
      <vt:lpstr>العدد والأدوات</vt:lpstr>
      <vt:lpstr>العدد والأدوات</vt:lpstr>
      <vt:lpstr>العدد والأدوات</vt:lpstr>
      <vt:lpstr>العدد والأدوات</vt:lpstr>
      <vt:lpstr>العدد والأدوات</vt:lpstr>
      <vt:lpstr>العدد والأدوات</vt:lpstr>
      <vt:lpstr>العدد والأدوات</vt:lpstr>
      <vt:lpstr>العدد والأدوات</vt:lpstr>
      <vt:lpstr>تلوث البيئة الصناعية</vt:lpstr>
      <vt:lpstr>صور الملوثات في الجو</vt:lpstr>
      <vt:lpstr>الملوثات نتيجة العمليات الصناعية</vt:lpstr>
      <vt:lpstr>معايير قياس الملوثات نتيجة العمليات الصناعية</vt:lpstr>
      <vt:lpstr>أ) قيمة حد الاحتمال  Threshold Limit Value (TVL)</vt:lpstr>
      <vt:lpstr>ب) مستوى التعرض المسموح Permissible Exposure Level (PEL)</vt:lpstr>
      <vt:lpstr>جـ) متوسط فترة التعرض للتركيز Time Weighted Arranges</vt:lpstr>
      <vt:lpstr>جـ) متوسط فترة التعرض للتركيز Time Weighted Arranges</vt:lpstr>
      <vt:lpstr>   د) المستويات القصوى (C) Ceiling Levels </vt:lpstr>
      <vt:lpstr>هـ) مستوى الفعل Action Level (AL)</vt:lpstr>
      <vt:lpstr>دور فريق السلامة الصناعية</vt:lpstr>
      <vt:lpstr>PowerPoint Presentation</vt:lpstr>
      <vt:lpstr>حقيقة مهمة !</vt:lpstr>
      <vt:lpstr>إستراتيجية متابعة قياس التلوث </vt:lpstr>
      <vt:lpstr>الأول: أن الخطر ما يزال قليلاً وأقل من مستوى  الفعل (AL)</vt:lpstr>
      <vt:lpstr>           الثاني:أن خطر التعرض أكبر من  مستوى التعرض المسموح (PEL)  </vt:lpstr>
      <vt:lpstr>        الثالث: أن نسبة التعرض ما بين مستوى التعرض المسموح به  (PEL) ومستوى الفعل (AL) </vt:lpstr>
      <vt:lpstr>طرائق قياس تركيز المواد في الهواء</vt:lpstr>
      <vt:lpstr>التحكم في تلوث الهواء الصناعي</vt:lpstr>
      <vt:lpstr>التحكم في تلوث الهواء الصناعي</vt:lpstr>
      <vt:lpstr>التحكم في تلوث الهواء الصناعي</vt:lpstr>
      <vt:lpstr>التحكم في تلوث الهواء الصناعي</vt:lpstr>
      <vt:lpstr>الوقائيات الشخصية من التلوث</vt:lpstr>
      <vt:lpstr>تلوث الضوضاء الصناعي</vt:lpstr>
      <vt:lpstr>تلوث الضوضاء الصناعي</vt:lpstr>
      <vt:lpstr>أجهزة قياس الضوضاء</vt:lpstr>
      <vt:lpstr>أجهزة القياس المتنقلة</vt:lpstr>
      <vt:lpstr>يبين الشكل مثالاً لنوعية التحليل لمصدرين من مصادر الصوت وهما صوت الاحتراق وصوت تسرب الهواء</vt:lpstr>
      <vt:lpstr>التحكم الهندسي في الضوضاء</vt:lpstr>
      <vt:lpstr>التطبيقات العملية لمخاطر البيئة الصناعية</vt:lpstr>
      <vt:lpstr>الســـــباكة</vt:lpstr>
      <vt:lpstr>الحدادة</vt:lpstr>
      <vt:lpstr>الحدادة</vt:lpstr>
      <vt:lpstr>تشغيل المعادن بالقطع</vt:lpstr>
      <vt:lpstr>تشغيل المعادن بالقطع</vt:lpstr>
      <vt:lpstr>اللـحـام</vt:lpstr>
      <vt:lpstr>اللـحـام</vt:lpstr>
      <vt:lpstr>التجليخ</vt:lpstr>
      <vt:lpstr>التجليخ</vt:lpstr>
      <vt:lpstr>المعالجات الحرارية</vt:lpstr>
      <vt:lpstr>الطـــلاء</vt:lpstr>
      <vt:lpstr> المواد الخطرة والقالبة للاشتعال وأماكن وطرق حفظها</vt:lpstr>
      <vt:lpstr> المواد الخطرة والقالبة للاشتعال وأماكن وطرق حفظها</vt:lpstr>
      <vt:lpstr>أولاً: الوقود</vt:lpstr>
      <vt:lpstr>ثانياً: الزيوت والشحوم</vt:lpstr>
      <vt:lpstr>ثالثاً: الأحماض</vt:lpstr>
      <vt:lpstr>رابعاً: الغازات القابلة للاشتعال</vt:lpstr>
      <vt:lpstr>خامساً: مواد التنظيف</vt:lpstr>
      <vt:lpstr>الخطوات الصحيحة لعمليات التنظيف للآلات</vt:lpstr>
      <vt:lpstr>استخدام طفايات الحريق</vt:lpstr>
      <vt:lpstr>أولاً: مبدأ الحريق</vt:lpstr>
      <vt:lpstr>ثانياً: تعريف لبعض المسميات</vt:lpstr>
      <vt:lpstr>ثالثاً: المواد المشتعلة</vt:lpstr>
      <vt:lpstr>ثالثاً: المواد المشتعلة</vt:lpstr>
      <vt:lpstr>رابعاً: تصنيف الحرائق</vt:lpstr>
      <vt:lpstr>خامساً : أسباب حدوث الحريق في موقع العمل</vt:lpstr>
      <vt:lpstr>سادساً: أنواع أجهزة إطفاء الحريق وطرائق استخدامها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سابعاً: أماكن وصيانة الطفايات</vt:lpstr>
      <vt:lpstr>كيفية إطفاء الحريق</vt:lpstr>
      <vt:lpstr>ثامناً: طريقة استعمال طفايات الحريق</vt:lpstr>
      <vt:lpstr>PowerPoint Presentation</vt:lpstr>
      <vt:lpstr>PowerPoint Presentation</vt:lpstr>
      <vt:lpstr>علامات تحذيرية</vt:lpstr>
      <vt:lpstr>PowerPoint Presentation</vt:lpstr>
      <vt:lpstr>PowerPoint Presentation</vt:lpstr>
      <vt:lpstr>PowerPoint Presentation</vt:lpstr>
    </vt:vector>
  </TitlesOfParts>
  <Company>USDOL/OSHA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FearickA</dc:creator>
  <cp:lastModifiedBy>user</cp:lastModifiedBy>
  <cp:revision>253</cp:revision>
  <dcterms:created xsi:type="dcterms:W3CDTF">2002-04-17T18:45:22Z</dcterms:created>
  <dcterms:modified xsi:type="dcterms:W3CDTF">2012-01-26T19:47:20Z</dcterms:modified>
</cp:coreProperties>
</file>