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3" r:id="rId4"/>
    <p:sldId id="258" r:id="rId5"/>
    <p:sldId id="259" r:id="rId6"/>
    <p:sldId id="260" r:id="rId7"/>
    <p:sldId id="261" r:id="rId8"/>
    <p:sldId id="262" r:id="rId9"/>
  </p:sldIdLst>
  <p:sldSz cx="6858000" cy="9906000" type="A4"/>
  <p:notesSz cx="6858000" cy="9144000"/>
  <p:defaultText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38" autoAdjust="0"/>
    <p:restoredTop sz="94660"/>
  </p:normalViewPr>
  <p:slideViewPr>
    <p:cSldViewPr>
      <p:cViewPr>
        <p:scale>
          <a:sx n="66" d="100"/>
          <a:sy n="66" d="100"/>
        </p:scale>
        <p:origin x="-1974" y="-78"/>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2"/>
            <a:ext cx="5829300" cy="2123369"/>
          </a:xfrm>
        </p:spPr>
        <p:txBody>
          <a:bodyPr/>
          <a:lstStyle/>
          <a:p>
            <a:r>
              <a:rPr lang="en-US" smtClean="0"/>
              <a:t>Click to edit Master title style</a:t>
            </a:r>
            <a:endParaRPr lang="ar-EG"/>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EG"/>
          </a:p>
        </p:txBody>
      </p:sp>
      <p:sp>
        <p:nvSpPr>
          <p:cNvPr id="4" name="Date Placeholder 3"/>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96700"/>
            <a:ext cx="1543050" cy="8452203"/>
          </a:xfrm>
        </p:spPr>
        <p:txBody>
          <a:bodyPr vert="eaVert"/>
          <a:lstStyle/>
          <a:p>
            <a:r>
              <a:rPr lang="en-US" smtClean="0"/>
              <a:t>Click to edit Master title style</a:t>
            </a:r>
            <a:endParaRPr lang="ar-EG"/>
          </a:p>
        </p:txBody>
      </p:sp>
      <p:sp>
        <p:nvSpPr>
          <p:cNvPr id="3" name="Vertical Text Placeholder 2"/>
          <p:cNvSpPr>
            <a:spLocks noGrp="1"/>
          </p:cNvSpPr>
          <p:nvPr>
            <p:ph type="body" orient="vert" idx="1"/>
          </p:nvPr>
        </p:nvSpPr>
        <p:spPr>
          <a:xfrm>
            <a:off x="342900" y="396700"/>
            <a:ext cx="4514850" cy="84522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3"/>
            <a:ext cx="5829300" cy="1967442"/>
          </a:xfrm>
        </p:spPr>
        <p:txBody>
          <a:bodyPr anchor="t"/>
          <a:lstStyle>
            <a:lvl1pPr algn="r">
              <a:defRPr sz="4000" b="1" cap="all"/>
            </a:lvl1pPr>
          </a:lstStyle>
          <a:p>
            <a:r>
              <a:rPr lang="en-US" smtClean="0"/>
              <a:t>Click to edit Master title style</a:t>
            </a:r>
            <a:endParaRPr lang="ar-EG"/>
          </a:p>
        </p:txBody>
      </p:sp>
      <p:sp>
        <p:nvSpPr>
          <p:cNvPr id="3" name="Text Placehold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Content Placeholder 2"/>
          <p:cNvSpPr>
            <a:spLocks noGrp="1"/>
          </p:cNvSpPr>
          <p:nvPr>
            <p:ph sz="half" idx="1"/>
          </p:nvPr>
        </p:nvSpPr>
        <p:spPr>
          <a:xfrm>
            <a:off x="34290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Content Placeholder 3"/>
          <p:cNvSpPr>
            <a:spLocks noGrp="1"/>
          </p:cNvSpPr>
          <p:nvPr>
            <p:ph sz="half" idx="2"/>
          </p:nvPr>
        </p:nvSpPr>
        <p:spPr>
          <a:xfrm>
            <a:off x="348615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Date Placeholder 4"/>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EG"/>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5" name="Text Placehold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7" name="Date Placeholder 6"/>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EG"/>
          </a:p>
        </p:txBody>
      </p:sp>
      <p:sp>
        <p:nvSpPr>
          <p:cNvPr id="3" name="Date Placeholder 2"/>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4405"/>
            <a:ext cx="2256235" cy="1678517"/>
          </a:xfrm>
        </p:spPr>
        <p:txBody>
          <a:bodyPr anchor="b"/>
          <a:lstStyle>
            <a:lvl1pPr algn="r">
              <a:defRPr sz="2000" b="1"/>
            </a:lvl1pPr>
          </a:lstStyle>
          <a:p>
            <a:r>
              <a:rPr lang="en-US" smtClean="0"/>
              <a:t>Click to edit Master title style</a:t>
            </a:r>
            <a:endParaRPr lang="ar-EG"/>
          </a:p>
        </p:txBody>
      </p:sp>
      <p:sp>
        <p:nvSpPr>
          <p:cNvPr id="3" name="Content Placehold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Text Placehold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0"/>
            <a:ext cx="4114800" cy="818622"/>
          </a:xfrm>
        </p:spPr>
        <p:txBody>
          <a:bodyPr anchor="b"/>
          <a:lstStyle>
            <a:lvl1pPr algn="r">
              <a:defRPr sz="2000" b="1"/>
            </a:lvl1pPr>
          </a:lstStyle>
          <a:p>
            <a:r>
              <a:rPr lang="en-US" smtClean="0"/>
              <a:t>Click to edit Master title style</a:t>
            </a:r>
            <a:endParaRPr lang="ar-EG"/>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EG"/>
          </a:p>
        </p:txBody>
      </p:sp>
      <p:sp>
        <p:nvSpPr>
          <p:cNvPr id="4" name="Text Placehold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276DCA-DEB2-46A6-AE7B-F36268F52287}" type="datetimeFigureOut">
              <a:rPr lang="ar-EG" smtClean="0"/>
              <a:pPr/>
              <a:t>29/11/1432</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4C53A76F-CFA4-44EA-9E8E-B2E45E921CF2}" type="slidenum">
              <a:rPr lang="ar-EG" smtClean="0"/>
              <a:pPr/>
              <a:t>‹#›</a:t>
            </a:fld>
            <a:endParaRPr lang="ar-E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1" anchor="ctr">
            <a:normAutofit/>
          </a:bodyPr>
          <a:lstStyle/>
          <a:p>
            <a:r>
              <a:rPr lang="en-US" smtClean="0"/>
              <a:t>Click to edit Master title style</a:t>
            </a:r>
            <a:endParaRPr lang="ar-EG"/>
          </a:p>
        </p:txBody>
      </p:sp>
      <p:sp>
        <p:nvSpPr>
          <p:cNvPr id="3" name="Text Placeholder 2"/>
          <p:cNvSpPr>
            <a:spLocks noGrp="1"/>
          </p:cNvSpPr>
          <p:nvPr>
            <p:ph type="body" idx="1"/>
          </p:nvPr>
        </p:nvSpPr>
        <p:spPr>
          <a:xfrm>
            <a:off x="342900" y="2311401"/>
            <a:ext cx="6172200" cy="6537502"/>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4" name="Date Placeholder 3"/>
          <p:cNvSpPr>
            <a:spLocks noGrp="1"/>
          </p:cNvSpPr>
          <p:nvPr>
            <p:ph type="dt" sz="half" idx="2"/>
          </p:nvPr>
        </p:nvSpPr>
        <p:spPr>
          <a:xfrm>
            <a:off x="4914900" y="9181395"/>
            <a:ext cx="1600200" cy="527403"/>
          </a:xfrm>
          <a:prstGeom prst="rect">
            <a:avLst/>
          </a:prstGeom>
        </p:spPr>
        <p:txBody>
          <a:bodyPr vert="horz" lIns="91440" tIns="45720" rIns="91440" bIns="45720" rtlCol="1" anchor="ctr"/>
          <a:lstStyle>
            <a:lvl1pPr algn="r">
              <a:defRPr sz="1200">
                <a:solidFill>
                  <a:schemeClr val="tx1">
                    <a:tint val="75000"/>
                  </a:schemeClr>
                </a:solidFill>
              </a:defRPr>
            </a:lvl1pPr>
          </a:lstStyle>
          <a:p>
            <a:fld id="{51276DCA-DEB2-46A6-AE7B-F36268F52287}" type="datetimeFigureOut">
              <a:rPr lang="ar-EG" smtClean="0"/>
              <a:pPr/>
              <a:t>29/11/1432</a:t>
            </a:fld>
            <a:endParaRPr lang="ar-EG"/>
          </a:p>
        </p:txBody>
      </p:sp>
      <p:sp>
        <p:nvSpPr>
          <p:cNvPr id="5" name="Footer Placeholder 4"/>
          <p:cNvSpPr>
            <a:spLocks noGrp="1"/>
          </p:cNvSpPr>
          <p:nvPr>
            <p:ph type="ftr" sz="quarter" idx="3"/>
          </p:nvPr>
        </p:nvSpPr>
        <p:spPr>
          <a:xfrm>
            <a:off x="2343150" y="9181395"/>
            <a:ext cx="2171700" cy="527403"/>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EG"/>
          </a:p>
        </p:txBody>
      </p:sp>
      <p:sp>
        <p:nvSpPr>
          <p:cNvPr id="6" name="Slide Number Placeholder 5"/>
          <p:cNvSpPr>
            <a:spLocks noGrp="1"/>
          </p:cNvSpPr>
          <p:nvPr>
            <p:ph type="sldNum" sz="quarter" idx="4"/>
          </p:nvPr>
        </p:nvSpPr>
        <p:spPr>
          <a:xfrm>
            <a:off x="342900" y="9181395"/>
            <a:ext cx="1600200" cy="527403"/>
          </a:xfrm>
          <a:prstGeom prst="rect">
            <a:avLst/>
          </a:prstGeom>
        </p:spPr>
        <p:txBody>
          <a:bodyPr vert="horz" lIns="91440" tIns="45720" rIns="91440" bIns="45720" rtlCol="1" anchor="ctr"/>
          <a:lstStyle>
            <a:lvl1pPr algn="l">
              <a:defRPr sz="1200">
                <a:solidFill>
                  <a:schemeClr val="tx1">
                    <a:tint val="75000"/>
                  </a:schemeClr>
                </a:solidFill>
              </a:defRPr>
            </a:lvl1pPr>
          </a:lstStyle>
          <a:p>
            <a:fld id="{4C53A76F-CFA4-44EA-9E8E-B2E45E921CF2}" type="slidenum">
              <a:rPr lang="ar-EG" smtClean="0"/>
              <a:pPr/>
              <a:t>‹#›</a:t>
            </a:fld>
            <a:endParaRPr lang="ar-E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EG"/>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20888" y="632520"/>
            <a:ext cx="4005064" cy="5786199"/>
          </a:xfrm>
          <a:prstGeom prst="rect">
            <a:avLst/>
          </a:prstGeom>
        </p:spPr>
        <p:txBody>
          <a:bodyPr wrap="square">
            <a:spAutoFit/>
          </a:bodyPr>
          <a:lstStyle/>
          <a:p>
            <a:r>
              <a:rPr lang="ar-EG" sz="1600" dirty="0"/>
              <a:t>لبلاط المتداخل هو نوع من أنواع البلاط على هــيــئـــة أشكـــال هـــندسية متنوعة ويتم تركـيــبه بطريقــة التعشـيق (أو التداخل ). يستعمل البلاط المتداخل لرصف الطرق والممرات ومواقف السيارات، ويتميز بلاط الصناعات المتداخل بقدرته الكبيرة على تحمل الضغوط والأحمال العالية، ومقاومته الشديدة للتآكل، مما يجعله مناسباً للتطبيقات القاسية مثل المطارات ومحطات الوقود والشوارع.. وغيرها.</a:t>
            </a:r>
          </a:p>
          <a:p>
            <a:r>
              <a:rPr lang="ar-EG" b="1" dirty="0"/>
              <a:t>أنواع البلاط المتداخل</a:t>
            </a:r>
          </a:p>
          <a:p>
            <a:r>
              <a:rPr lang="ar-EG" sz="1600" dirty="0"/>
              <a:t>إن أهم ما يميز البلاط المتداخل هو تنوع أشكاله مما يعطي فرصة أكبر للإبداع في تصميم الأرضيات. وتحرص الشركة دائماً على إضافة أشكال جديدة من البلاط المتداخل، وتقديم الأفكار الإبداعية في التصاميم، مما يتيح مجالاً أكبر للإختيار بين الأشكال المختلفة للبلاط المتداخل بما يناسب كافة الأذواق. يتوفر البلاط المتداخــل بسمـــاكة 6سم و 8سم، (يمكن توفــــير سـمـــاكـــات أقــل أو أكــــثر مما ذكر حســـب الكــميات المطلوبة).</a:t>
            </a:r>
          </a:p>
          <a:p>
            <a:r>
              <a:rPr lang="ar-EG" sz="1600" dirty="0"/>
              <a:t>تقدم الصناعات البلاط المتداخل بأشكال مختلفة مثل : شكل اكس ، شكل آي ، نجمة ، متعرج ، مستطيل ، خلية النحل ، السداسي و نصف المسدس و اليوني ديكور . بالإضافة إلى ذلك ، تحرص الشركة دائما على إنتاج أشكال مميزة و جديدة مستقبلاً . </a:t>
            </a:r>
            <a:br>
              <a:rPr lang="ar-EG" sz="1600" dirty="0"/>
            </a:br>
            <a:endParaRPr lang="ar-EG" sz="1600" dirty="0"/>
          </a:p>
        </p:txBody>
      </p:sp>
      <p:sp>
        <p:nvSpPr>
          <p:cNvPr id="5" name="TextBox 4"/>
          <p:cNvSpPr txBox="1"/>
          <p:nvPr/>
        </p:nvSpPr>
        <p:spPr>
          <a:xfrm>
            <a:off x="2806321" y="200472"/>
            <a:ext cx="1401346" cy="400110"/>
          </a:xfrm>
          <a:prstGeom prst="rect">
            <a:avLst/>
          </a:prstGeom>
          <a:noFill/>
        </p:spPr>
        <p:txBody>
          <a:bodyPr wrap="none" rtlCol="1">
            <a:spAutoFit/>
          </a:bodyPr>
          <a:lstStyle/>
          <a:p>
            <a:r>
              <a:rPr lang="ar-EG" sz="2000" b="1" u="sng" dirty="0" smtClean="0">
                <a:effectLst>
                  <a:outerShdw blurRad="38100" dist="38100" dir="2700000" algn="tl">
                    <a:srgbClr val="000000">
                      <a:alpha val="43137"/>
                    </a:srgbClr>
                  </a:outerShdw>
                </a:effectLst>
              </a:rPr>
              <a:t>البلاط المتداخل</a:t>
            </a:r>
            <a:endParaRPr lang="ar-EG" sz="2000" b="1" u="sng" dirty="0">
              <a:effectLst>
                <a:outerShdw blurRad="38100" dist="38100" dir="2700000" algn="tl">
                  <a:srgbClr val="000000">
                    <a:alpha val="43137"/>
                  </a:srgbClr>
                </a:outerShdw>
              </a:effectLst>
            </a:endParaRPr>
          </a:p>
        </p:txBody>
      </p:sp>
      <p:pic>
        <p:nvPicPr>
          <p:cNvPr id="12290" name="Picture 2" descr="http://www.nicbm.com/assets/site/img/zigzag.jpg"/>
          <p:cNvPicPr>
            <a:picLocks noChangeAspect="1" noChangeArrowheads="1"/>
          </p:cNvPicPr>
          <p:nvPr/>
        </p:nvPicPr>
        <p:blipFill>
          <a:blip r:embed="rId2" cstate="print"/>
          <a:srcRect/>
          <a:stretch>
            <a:fillRect/>
          </a:stretch>
        </p:blipFill>
        <p:spPr bwMode="auto">
          <a:xfrm>
            <a:off x="260648" y="658707"/>
            <a:ext cx="2232248" cy="1071347"/>
          </a:xfrm>
          <a:prstGeom prst="rect">
            <a:avLst/>
          </a:prstGeom>
          <a:noFill/>
        </p:spPr>
      </p:pic>
      <p:sp>
        <p:nvSpPr>
          <p:cNvPr id="7" name="TextBox 6"/>
          <p:cNvSpPr txBox="1"/>
          <p:nvPr/>
        </p:nvSpPr>
        <p:spPr>
          <a:xfrm>
            <a:off x="980728" y="1784648"/>
            <a:ext cx="611065" cy="338554"/>
          </a:xfrm>
          <a:prstGeom prst="rect">
            <a:avLst/>
          </a:prstGeom>
          <a:noFill/>
        </p:spPr>
        <p:txBody>
          <a:bodyPr wrap="none" rtlCol="1">
            <a:spAutoFit/>
          </a:bodyPr>
          <a:lstStyle/>
          <a:p>
            <a:r>
              <a:rPr lang="ar-EG" sz="1600" b="1" dirty="0" smtClean="0"/>
              <a:t>متعرج</a:t>
            </a:r>
            <a:endParaRPr lang="ar-EG" sz="1600" b="1" dirty="0"/>
          </a:p>
        </p:txBody>
      </p:sp>
      <p:pic>
        <p:nvPicPr>
          <p:cNvPr id="12292" name="Picture 4" descr="http://www.nicbm.com/assets/site/img/star.jpg"/>
          <p:cNvPicPr>
            <a:picLocks noChangeAspect="1" noChangeArrowheads="1"/>
          </p:cNvPicPr>
          <p:nvPr/>
        </p:nvPicPr>
        <p:blipFill>
          <a:blip r:embed="rId3" cstate="print"/>
          <a:srcRect/>
          <a:stretch>
            <a:fillRect/>
          </a:stretch>
        </p:blipFill>
        <p:spPr bwMode="auto">
          <a:xfrm>
            <a:off x="116632" y="2288704"/>
            <a:ext cx="2400562" cy="1152128"/>
          </a:xfrm>
          <a:prstGeom prst="rect">
            <a:avLst/>
          </a:prstGeom>
          <a:noFill/>
        </p:spPr>
      </p:pic>
      <p:sp>
        <p:nvSpPr>
          <p:cNvPr id="9" name="TextBox 8"/>
          <p:cNvSpPr txBox="1"/>
          <p:nvPr/>
        </p:nvSpPr>
        <p:spPr>
          <a:xfrm>
            <a:off x="1001694" y="3440832"/>
            <a:ext cx="518091" cy="338554"/>
          </a:xfrm>
          <a:prstGeom prst="rect">
            <a:avLst/>
          </a:prstGeom>
          <a:noFill/>
        </p:spPr>
        <p:txBody>
          <a:bodyPr wrap="none" rtlCol="1">
            <a:spAutoFit/>
          </a:bodyPr>
          <a:lstStyle/>
          <a:p>
            <a:r>
              <a:rPr lang="ar-EG" sz="1600" b="1" dirty="0" smtClean="0"/>
              <a:t>نجمة</a:t>
            </a:r>
            <a:endParaRPr lang="ar-EG" sz="1600" b="1" dirty="0"/>
          </a:p>
        </p:txBody>
      </p:sp>
      <p:pic>
        <p:nvPicPr>
          <p:cNvPr id="12294" name="Picture 6" descr="http://www.nicbm.com/assets/site/img/unidecor.jpg"/>
          <p:cNvPicPr>
            <a:picLocks noChangeAspect="1" noChangeArrowheads="1"/>
          </p:cNvPicPr>
          <p:nvPr/>
        </p:nvPicPr>
        <p:blipFill>
          <a:blip r:embed="rId4" cstate="print"/>
          <a:srcRect/>
          <a:stretch>
            <a:fillRect/>
          </a:stretch>
        </p:blipFill>
        <p:spPr bwMode="auto">
          <a:xfrm>
            <a:off x="188640" y="3907440"/>
            <a:ext cx="2304256" cy="1105907"/>
          </a:xfrm>
          <a:prstGeom prst="rect">
            <a:avLst/>
          </a:prstGeom>
          <a:noFill/>
        </p:spPr>
      </p:pic>
      <p:sp>
        <p:nvSpPr>
          <p:cNvPr id="11" name="TextBox 10"/>
          <p:cNvSpPr txBox="1"/>
          <p:nvPr/>
        </p:nvSpPr>
        <p:spPr>
          <a:xfrm>
            <a:off x="836712" y="5241032"/>
            <a:ext cx="942887" cy="338554"/>
          </a:xfrm>
          <a:prstGeom prst="rect">
            <a:avLst/>
          </a:prstGeom>
          <a:noFill/>
        </p:spPr>
        <p:txBody>
          <a:bodyPr wrap="none" rtlCol="1">
            <a:spAutoFit/>
          </a:bodyPr>
          <a:lstStyle/>
          <a:p>
            <a:r>
              <a:rPr lang="ar-EG" sz="1600" b="1" dirty="0" smtClean="0"/>
              <a:t>يونى ديكور</a:t>
            </a:r>
            <a:endParaRPr lang="ar-EG" sz="1600" b="1" dirty="0"/>
          </a:p>
        </p:txBody>
      </p:sp>
      <p:pic>
        <p:nvPicPr>
          <p:cNvPr id="12296" name="Picture 8" descr="http://www.nicbm.com/assets/site/img/hexagonal.jpg"/>
          <p:cNvPicPr>
            <a:picLocks noChangeAspect="1" noChangeArrowheads="1"/>
          </p:cNvPicPr>
          <p:nvPr/>
        </p:nvPicPr>
        <p:blipFill>
          <a:blip r:embed="rId5" cstate="print"/>
          <a:srcRect/>
          <a:stretch>
            <a:fillRect/>
          </a:stretch>
        </p:blipFill>
        <p:spPr bwMode="auto">
          <a:xfrm>
            <a:off x="260648" y="5673080"/>
            <a:ext cx="2436845" cy="1169542"/>
          </a:xfrm>
          <a:prstGeom prst="rect">
            <a:avLst/>
          </a:prstGeom>
          <a:noFill/>
        </p:spPr>
      </p:pic>
      <p:sp>
        <p:nvSpPr>
          <p:cNvPr id="13" name="TextBox 12"/>
          <p:cNvSpPr txBox="1"/>
          <p:nvPr/>
        </p:nvSpPr>
        <p:spPr>
          <a:xfrm>
            <a:off x="1187643" y="6825208"/>
            <a:ext cx="663964" cy="338554"/>
          </a:xfrm>
          <a:prstGeom prst="rect">
            <a:avLst/>
          </a:prstGeom>
          <a:noFill/>
        </p:spPr>
        <p:txBody>
          <a:bodyPr wrap="none" rtlCol="1">
            <a:spAutoFit/>
          </a:bodyPr>
          <a:lstStyle/>
          <a:p>
            <a:r>
              <a:rPr lang="ar-EG" sz="1600" b="1" dirty="0" smtClean="0"/>
              <a:t>سداسى</a:t>
            </a:r>
            <a:endParaRPr lang="ar-EG" sz="1600" b="1" dirty="0"/>
          </a:p>
        </p:txBody>
      </p:sp>
      <p:pic>
        <p:nvPicPr>
          <p:cNvPr id="12298" name="Picture 10" descr="http://www.nicbm.com/assets/site/img/garden_tiles.jpg"/>
          <p:cNvPicPr>
            <a:picLocks noChangeAspect="1" noChangeArrowheads="1"/>
          </p:cNvPicPr>
          <p:nvPr/>
        </p:nvPicPr>
        <p:blipFill>
          <a:blip r:embed="rId6" cstate="print"/>
          <a:srcRect/>
          <a:stretch>
            <a:fillRect/>
          </a:stretch>
        </p:blipFill>
        <p:spPr bwMode="auto">
          <a:xfrm>
            <a:off x="260648" y="7257256"/>
            <a:ext cx="2436845" cy="1169542"/>
          </a:xfrm>
          <a:prstGeom prst="rect">
            <a:avLst/>
          </a:prstGeom>
          <a:noFill/>
        </p:spPr>
      </p:pic>
      <p:sp>
        <p:nvSpPr>
          <p:cNvPr id="15" name="TextBox 14"/>
          <p:cNvSpPr txBox="1"/>
          <p:nvPr/>
        </p:nvSpPr>
        <p:spPr>
          <a:xfrm>
            <a:off x="908720" y="8481392"/>
            <a:ext cx="920445" cy="338554"/>
          </a:xfrm>
          <a:prstGeom prst="rect">
            <a:avLst/>
          </a:prstGeom>
          <a:noFill/>
        </p:spPr>
        <p:txBody>
          <a:bodyPr wrap="none" rtlCol="1">
            <a:spAutoFit/>
          </a:bodyPr>
          <a:lstStyle/>
          <a:p>
            <a:r>
              <a:rPr lang="ar-EG" sz="1600" b="1" dirty="0" smtClean="0"/>
              <a:t>بلاط حدائق</a:t>
            </a:r>
            <a:endParaRPr lang="ar-EG" sz="1600" b="1" dirty="0"/>
          </a:p>
        </p:txBody>
      </p:sp>
      <p:pic>
        <p:nvPicPr>
          <p:cNvPr id="12300" name="Picture 12" descr="http://www.nicbm.com/assets/site/img/half_hexagonal.jpg"/>
          <p:cNvPicPr>
            <a:picLocks noChangeAspect="1" noChangeArrowheads="1"/>
          </p:cNvPicPr>
          <p:nvPr/>
        </p:nvPicPr>
        <p:blipFill>
          <a:blip r:embed="rId7" cstate="print"/>
          <a:srcRect/>
          <a:stretch>
            <a:fillRect/>
          </a:stretch>
        </p:blipFill>
        <p:spPr bwMode="auto">
          <a:xfrm>
            <a:off x="3356992" y="6177136"/>
            <a:ext cx="2520280" cy="1209586"/>
          </a:xfrm>
          <a:prstGeom prst="rect">
            <a:avLst/>
          </a:prstGeom>
          <a:noFill/>
        </p:spPr>
      </p:pic>
      <p:sp>
        <p:nvSpPr>
          <p:cNvPr id="17" name="TextBox 16"/>
          <p:cNvSpPr txBox="1"/>
          <p:nvPr/>
        </p:nvSpPr>
        <p:spPr>
          <a:xfrm>
            <a:off x="3933056" y="7401272"/>
            <a:ext cx="1077539" cy="338554"/>
          </a:xfrm>
          <a:prstGeom prst="rect">
            <a:avLst/>
          </a:prstGeom>
          <a:noFill/>
        </p:spPr>
        <p:txBody>
          <a:bodyPr wrap="none" rtlCol="1">
            <a:spAutoFit/>
          </a:bodyPr>
          <a:lstStyle/>
          <a:p>
            <a:r>
              <a:rPr lang="ar-EG" sz="1600" b="1" dirty="0" smtClean="0"/>
              <a:t>نصف مسدس</a:t>
            </a:r>
            <a:endParaRPr lang="ar-EG" sz="1600" b="1" dirty="0"/>
          </a:p>
        </p:txBody>
      </p:sp>
      <p:pic>
        <p:nvPicPr>
          <p:cNvPr id="12302" name="Picture 14" descr="http://www.nicbm.com/assets/site/img/I_shape.jpg"/>
          <p:cNvPicPr>
            <a:picLocks noChangeAspect="1" noChangeArrowheads="1"/>
          </p:cNvPicPr>
          <p:nvPr/>
        </p:nvPicPr>
        <p:blipFill>
          <a:blip r:embed="rId8" cstate="print"/>
          <a:srcRect/>
          <a:stretch>
            <a:fillRect/>
          </a:stretch>
        </p:blipFill>
        <p:spPr bwMode="auto">
          <a:xfrm>
            <a:off x="3429000" y="7905328"/>
            <a:ext cx="2550597" cy="1224136"/>
          </a:xfrm>
          <a:prstGeom prst="rect">
            <a:avLst/>
          </a:prstGeom>
          <a:noFill/>
        </p:spPr>
      </p:pic>
      <p:sp>
        <p:nvSpPr>
          <p:cNvPr id="19" name="TextBox 18"/>
          <p:cNvSpPr txBox="1"/>
          <p:nvPr/>
        </p:nvSpPr>
        <p:spPr>
          <a:xfrm>
            <a:off x="4514565" y="9273480"/>
            <a:ext cx="712054" cy="338554"/>
          </a:xfrm>
          <a:prstGeom prst="rect">
            <a:avLst/>
          </a:prstGeom>
          <a:noFill/>
        </p:spPr>
        <p:txBody>
          <a:bodyPr wrap="none" rtlCol="1">
            <a:spAutoFit/>
          </a:bodyPr>
          <a:lstStyle/>
          <a:p>
            <a:r>
              <a:rPr lang="ar-EG" sz="1600" b="1" dirty="0" smtClean="0"/>
              <a:t>شكل اى</a:t>
            </a:r>
            <a:endParaRPr lang="ar-EG" sz="1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68960" y="344488"/>
            <a:ext cx="3429000" cy="4093428"/>
          </a:xfrm>
          <a:prstGeom prst="rect">
            <a:avLst/>
          </a:prstGeom>
        </p:spPr>
        <p:txBody>
          <a:bodyPr>
            <a:spAutoFit/>
          </a:bodyPr>
          <a:lstStyle/>
          <a:p>
            <a:r>
              <a:rPr lang="ar-EG" b="1" dirty="0" smtClean="0"/>
              <a:t>اسخدامات البلاط المتداخل</a:t>
            </a:r>
          </a:p>
          <a:p>
            <a:r>
              <a:rPr lang="ar-EG" dirty="0" smtClean="0"/>
              <a:t/>
            </a:r>
            <a:br>
              <a:rPr lang="ar-EG" dirty="0" smtClean="0"/>
            </a:br>
            <a:r>
              <a:rPr lang="ar-EG" sz="1600" dirty="0" smtClean="0"/>
              <a:t>- تنظيم وتزيين المساحات المحاذية المنازل والفلل.</a:t>
            </a:r>
            <a:br>
              <a:rPr lang="ar-EG" sz="1600" dirty="0" smtClean="0"/>
            </a:br>
            <a:r>
              <a:rPr lang="ar-EG" sz="1600" dirty="0" smtClean="0"/>
              <a:t>- تزيين الحدائق و الممرات .</a:t>
            </a:r>
            <a:br>
              <a:rPr lang="ar-EG" sz="1600" dirty="0" smtClean="0"/>
            </a:br>
            <a:r>
              <a:rPr lang="ar-EG" sz="1600" dirty="0" smtClean="0"/>
              <a:t>- رصف ممرات المشاة ومواقع الانتظار.</a:t>
            </a:r>
            <a:br>
              <a:rPr lang="ar-EG" sz="1600" dirty="0" smtClean="0"/>
            </a:br>
            <a:r>
              <a:rPr lang="ar-EG" sz="1600" dirty="0" smtClean="0"/>
              <a:t>- رصف أماكن الخدمات العامة.</a:t>
            </a:r>
            <a:br>
              <a:rPr lang="ar-EG" sz="1600" dirty="0" smtClean="0"/>
            </a:br>
            <a:r>
              <a:rPr lang="ar-EG" sz="1600" dirty="0" smtClean="0"/>
              <a:t>- رصف الطرقات، مواقف السيارات ومحطات تعبئة الوقود .</a:t>
            </a:r>
            <a:br>
              <a:rPr lang="ar-EG" sz="1600" dirty="0" smtClean="0"/>
            </a:br>
            <a:r>
              <a:rPr lang="ar-EG" sz="1600" dirty="0" smtClean="0"/>
              <a:t>- رصف المساحات المفتوحة الخاصة بالصناعات الثقيلة، الموانئ والمخازن.</a:t>
            </a:r>
          </a:p>
          <a:p>
            <a:r>
              <a:rPr lang="ar-EG" sz="1600" dirty="0" smtClean="0"/>
              <a:t>- تزيين الحدائق و الممرات . - رصف ممرات المشاة ومواقع الانتظار. - رصف أماكن الخدمات العامة. - رصف الطرقات، مواقف السيارات ومحطات تعبئة الوقود . - رصف المساحات المفتوحة الخاصة بالصناعات الثقيلة، الموانئ والمخازن.</a:t>
            </a:r>
            <a:endParaRPr lang="ar-EG" sz="1600" dirty="0"/>
          </a:p>
        </p:txBody>
      </p:sp>
      <p:pic>
        <p:nvPicPr>
          <p:cNvPr id="1026" name="Picture 2" descr="http://www.nicbm.com/assets/site/img/3D_tiles.jpg"/>
          <p:cNvPicPr>
            <a:picLocks noChangeAspect="1" noChangeArrowheads="1"/>
          </p:cNvPicPr>
          <p:nvPr/>
        </p:nvPicPr>
        <p:blipFill>
          <a:blip r:embed="rId2" cstate="print"/>
          <a:srcRect/>
          <a:stretch>
            <a:fillRect/>
          </a:stretch>
        </p:blipFill>
        <p:spPr bwMode="auto">
          <a:xfrm>
            <a:off x="548680" y="632520"/>
            <a:ext cx="2400562" cy="1152128"/>
          </a:xfrm>
          <a:prstGeom prst="rect">
            <a:avLst/>
          </a:prstGeom>
          <a:noFill/>
        </p:spPr>
      </p:pic>
      <p:sp>
        <p:nvSpPr>
          <p:cNvPr id="4" name="TextBox 3"/>
          <p:cNvSpPr txBox="1"/>
          <p:nvPr/>
        </p:nvSpPr>
        <p:spPr>
          <a:xfrm>
            <a:off x="1268760" y="1784648"/>
            <a:ext cx="986167" cy="338554"/>
          </a:xfrm>
          <a:prstGeom prst="rect">
            <a:avLst/>
          </a:prstGeom>
          <a:noFill/>
        </p:spPr>
        <p:txBody>
          <a:bodyPr wrap="none" rtlCol="1">
            <a:spAutoFit/>
          </a:bodyPr>
          <a:lstStyle/>
          <a:p>
            <a:r>
              <a:rPr lang="ar-EG" sz="1600" b="1" dirty="0" smtClean="0"/>
              <a:t>ثلاثى الابعاد</a:t>
            </a:r>
            <a:endParaRPr lang="ar-EG" sz="1600" b="1" dirty="0"/>
          </a:p>
        </p:txBody>
      </p:sp>
      <p:pic>
        <p:nvPicPr>
          <p:cNvPr id="1028" name="Picture 4" descr="http://www.nicbm.com/assets/site/img/lotus.jpg"/>
          <p:cNvPicPr>
            <a:picLocks noChangeAspect="1" noChangeArrowheads="1"/>
          </p:cNvPicPr>
          <p:nvPr/>
        </p:nvPicPr>
        <p:blipFill>
          <a:blip r:embed="rId3" cstate="print"/>
          <a:srcRect/>
          <a:stretch>
            <a:fillRect/>
          </a:stretch>
        </p:blipFill>
        <p:spPr bwMode="auto">
          <a:xfrm>
            <a:off x="404664" y="2504728"/>
            <a:ext cx="2700632" cy="1296144"/>
          </a:xfrm>
          <a:prstGeom prst="rect">
            <a:avLst/>
          </a:prstGeom>
          <a:noFill/>
        </p:spPr>
      </p:pic>
      <p:sp>
        <p:nvSpPr>
          <p:cNvPr id="6" name="TextBox 5"/>
          <p:cNvSpPr txBox="1"/>
          <p:nvPr/>
        </p:nvSpPr>
        <p:spPr>
          <a:xfrm>
            <a:off x="1616737" y="3944888"/>
            <a:ext cx="566182" cy="338554"/>
          </a:xfrm>
          <a:prstGeom prst="rect">
            <a:avLst/>
          </a:prstGeom>
          <a:noFill/>
        </p:spPr>
        <p:txBody>
          <a:bodyPr wrap="none" rtlCol="1">
            <a:spAutoFit/>
          </a:bodyPr>
          <a:lstStyle/>
          <a:p>
            <a:r>
              <a:rPr lang="ar-EG" sz="1600" b="1" dirty="0" smtClean="0"/>
              <a:t>لوتس</a:t>
            </a:r>
            <a:endParaRPr lang="ar-EG" sz="1600" b="1" dirty="0"/>
          </a:p>
        </p:txBody>
      </p:sp>
      <p:pic>
        <p:nvPicPr>
          <p:cNvPr id="1030" name="Picture 6" descr="http://www.nicbm.com/assets/site/img/rectangle.jpg"/>
          <p:cNvPicPr>
            <a:picLocks noChangeAspect="1" noChangeArrowheads="1"/>
          </p:cNvPicPr>
          <p:nvPr/>
        </p:nvPicPr>
        <p:blipFill>
          <a:blip r:embed="rId4" cstate="print"/>
          <a:srcRect/>
          <a:stretch>
            <a:fillRect/>
          </a:stretch>
        </p:blipFill>
        <p:spPr bwMode="auto">
          <a:xfrm>
            <a:off x="548680" y="4376936"/>
            <a:ext cx="2520280" cy="1209586"/>
          </a:xfrm>
          <a:prstGeom prst="rect">
            <a:avLst/>
          </a:prstGeom>
          <a:noFill/>
        </p:spPr>
      </p:pic>
      <p:sp>
        <p:nvSpPr>
          <p:cNvPr id="8" name="TextBox 7"/>
          <p:cNvSpPr txBox="1"/>
          <p:nvPr/>
        </p:nvSpPr>
        <p:spPr>
          <a:xfrm>
            <a:off x="1343720" y="5673080"/>
            <a:ext cx="707246" cy="338554"/>
          </a:xfrm>
          <a:prstGeom prst="rect">
            <a:avLst/>
          </a:prstGeom>
          <a:noFill/>
        </p:spPr>
        <p:txBody>
          <a:bodyPr wrap="none" rtlCol="1">
            <a:spAutoFit/>
          </a:bodyPr>
          <a:lstStyle/>
          <a:p>
            <a:r>
              <a:rPr lang="ar-EG" sz="1600" b="1" dirty="0" smtClean="0"/>
              <a:t>مستطيل</a:t>
            </a:r>
            <a:endParaRPr lang="ar-EG" sz="1600" b="1" dirty="0"/>
          </a:p>
        </p:txBody>
      </p:sp>
      <p:pic>
        <p:nvPicPr>
          <p:cNvPr id="1032" name="Picture 8" descr="http://www.nicbm.com/assets/site/img/X_shape.jpg"/>
          <p:cNvPicPr>
            <a:picLocks noChangeAspect="1" noChangeArrowheads="1"/>
          </p:cNvPicPr>
          <p:nvPr/>
        </p:nvPicPr>
        <p:blipFill>
          <a:blip r:embed="rId5" cstate="print"/>
          <a:srcRect/>
          <a:stretch>
            <a:fillRect/>
          </a:stretch>
        </p:blipFill>
        <p:spPr bwMode="auto">
          <a:xfrm>
            <a:off x="3645024" y="4448944"/>
            <a:ext cx="2400562" cy="1152128"/>
          </a:xfrm>
          <a:prstGeom prst="rect">
            <a:avLst/>
          </a:prstGeom>
          <a:noFill/>
        </p:spPr>
      </p:pic>
      <p:sp>
        <p:nvSpPr>
          <p:cNvPr id="10" name="TextBox 9"/>
          <p:cNvSpPr txBox="1"/>
          <p:nvPr/>
        </p:nvSpPr>
        <p:spPr>
          <a:xfrm>
            <a:off x="4235261" y="5673080"/>
            <a:ext cx="837089" cy="338554"/>
          </a:xfrm>
          <a:prstGeom prst="rect">
            <a:avLst/>
          </a:prstGeom>
          <a:noFill/>
        </p:spPr>
        <p:txBody>
          <a:bodyPr wrap="none" rtlCol="1">
            <a:spAutoFit/>
          </a:bodyPr>
          <a:lstStyle/>
          <a:p>
            <a:r>
              <a:rPr lang="ar-EG" sz="1600" b="1" dirty="0" smtClean="0"/>
              <a:t>شكل اكس</a:t>
            </a:r>
            <a:endParaRPr lang="ar-EG" sz="1600" b="1" dirty="0"/>
          </a:p>
        </p:txBody>
      </p:sp>
      <p:pic>
        <p:nvPicPr>
          <p:cNvPr id="1034" name="Picture 10" descr="http://www.nicbm.com/assets/site/en/img/large_wave.jpg"/>
          <p:cNvPicPr>
            <a:picLocks noChangeAspect="1" noChangeArrowheads="1"/>
          </p:cNvPicPr>
          <p:nvPr/>
        </p:nvPicPr>
        <p:blipFill>
          <a:blip r:embed="rId6" cstate="print"/>
          <a:srcRect/>
          <a:stretch>
            <a:fillRect/>
          </a:stretch>
        </p:blipFill>
        <p:spPr bwMode="auto">
          <a:xfrm>
            <a:off x="476672" y="6033120"/>
            <a:ext cx="2400562" cy="1152128"/>
          </a:xfrm>
          <a:prstGeom prst="rect">
            <a:avLst/>
          </a:prstGeom>
          <a:noFill/>
        </p:spPr>
      </p:pic>
      <p:sp>
        <p:nvSpPr>
          <p:cNvPr id="12" name="TextBox 11"/>
          <p:cNvSpPr txBox="1"/>
          <p:nvPr/>
        </p:nvSpPr>
        <p:spPr>
          <a:xfrm>
            <a:off x="1002662" y="7257256"/>
            <a:ext cx="973344" cy="338554"/>
          </a:xfrm>
          <a:prstGeom prst="rect">
            <a:avLst/>
          </a:prstGeom>
          <a:noFill/>
        </p:spPr>
        <p:txBody>
          <a:bodyPr wrap="none" rtlCol="1">
            <a:spAutoFit/>
          </a:bodyPr>
          <a:lstStyle/>
          <a:p>
            <a:r>
              <a:rPr lang="ar-EG" sz="1600" b="1" dirty="0" smtClean="0"/>
              <a:t>امواج كبيرة</a:t>
            </a:r>
            <a:endParaRPr lang="ar-EG" sz="1600" b="1" dirty="0"/>
          </a:p>
        </p:txBody>
      </p:sp>
      <p:pic>
        <p:nvPicPr>
          <p:cNvPr id="1036" name="Picture 12" descr="http://www.nicbm.com/assets/site/en/img/3DAngle.jpg"/>
          <p:cNvPicPr>
            <a:picLocks noChangeAspect="1" noChangeArrowheads="1"/>
          </p:cNvPicPr>
          <p:nvPr/>
        </p:nvPicPr>
        <p:blipFill>
          <a:blip r:embed="rId7" cstate="print"/>
          <a:srcRect/>
          <a:stretch>
            <a:fillRect/>
          </a:stretch>
        </p:blipFill>
        <p:spPr bwMode="auto">
          <a:xfrm>
            <a:off x="3501008" y="6033120"/>
            <a:ext cx="2550597" cy="1224136"/>
          </a:xfrm>
          <a:prstGeom prst="rect">
            <a:avLst/>
          </a:prstGeom>
          <a:noFill/>
        </p:spPr>
      </p:pic>
      <p:sp>
        <p:nvSpPr>
          <p:cNvPr id="14" name="TextBox 13"/>
          <p:cNvSpPr txBox="1"/>
          <p:nvPr/>
        </p:nvSpPr>
        <p:spPr>
          <a:xfrm>
            <a:off x="3869904" y="7401272"/>
            <a:ext cx="1396536" cy="338554"/>
          </a:xfrm>
          <a:prstGeom prst="rect">
            <a:avLst/>
          </a:prstGeom>
          <a:noFill/>
        </p:spPr>
        <p:txBody>
          <a:bodyPr wrap="none" rtlCol="1">
            <a:spAutoFit/>
          </a:bodyPr>
          <a:lstStyle/>
          <a:p>
            <a:r>
              <a:rPr lang="ar-EG" sz="1600" b="1" dirty="0" smtClean="0"/>
              <a:t>زاوية ثلاثى الابعاد</a:t>
            </a:r>
            <a:endParaRPr lang="ar-EG" sz="1600" b="1" dirty="0"/>
          </a:p>
        </p:txBody>
      </p:sp>
      <p:pic>
        <p:nvPicPr>
          <p:cNvPr id="1038" name="Picture 14" descr="http://www.nicbm.com/assets/site/en/img/romantic.jpg"/>
          <p:cNvPicPr>
            <a:picLocks noChangeAspect="1" noChangeArrowheads="1"/>
          </p:cNvPicPr>
          <p:nvPr/>
        </p:nvPicPr>
        <p:blipFill>
          <a:blip r:embed="rId8" cstate="print"/>
          <a:srcRect/>
          <a:stretch>
            <a:fillRect/>
          </a:stretch>
        </p:blipFill>
        <p:spPr bwMode="auto">
          <a:xfrm>
            <a:off x="476672" y="7617296"/>
            <a:ext cx="2550597" cy="1224136"/>
          </a:xfrm>
          <a:prstGeom prst="rect">
            <a:avLst/>
          </a:prstGeom>
          <a:noFill/>
        </p:spPr>
      </p:pic>
      <p:sp>
        <p:nvSpPr>
          <p:cNvPr id="16" name="TextBox 15"/>
          <p:cNvSpPr txBox="1"/>
          <p:nvPr/>
        </p:nvSpPr>
        <p:spPr>
          <a:xfrm>
            <a:off x="1520432" y="9057456"/>
            <a:ext cx="721672" cy="338554"/>
          </a:xfrm>
          <a:prstGeom prst="rect">
            <a:avLst/>
          </a:prstGeom>
          <a:noFill/>
        </p:spPr>
        <p:txBody>
          <a:bodyPr wrap="none" rtlCol="1">
            <a:spAutoFit/>
          </a:bodyPr>
          <a:lstStyle/>
          <a:p>
            <a:r>
              <a:rPr lang="ar-EG" sz="1600" b="1" dirty="0" smtClean="0"/>
              <a:t>رومانتك</a:t>
            </a:r>
            <a:endParaRPr lang="ar-EG" sz="1600" b="1" dirty="0"/>
          </a:p>
        </p:txBody>
      </p:sp>
      <p:pic>
        <p:nvPicPr>
          <p:cNvPr id="1040" name="Picture 16" descr="http://www.nicbm.com/assets/site/en/img/small_wave.jpg"/>
          <p:cNvPicPr>
            <a:picLocks noChangeAspect="1" noChangeArrowheads="1"/>
          </p:cNvPicPr>
          <p:nvPr/>
        </p:nvPicPr>
        <p:blipFill>
          <a:blip r:embed="rId9" cstate="print"/>
          <a:srcRect/>
          <a:stretch>
            <a:fillRect/>
          </a:stretch>
        </p:blipFill>
        <p:spPr bwMode="auto">
          <a:xfrm>
            <a:off x="3501008" y="7761312"/>
            <a:ext cx="2400562" cy="1152128"/>
          </a:xfrm>
          <a:prstGeom prst="rect">
            <a:avLst/>
          </a:prstGeom>
          <a:noFill/>
        </p:spPr>
      </p:pic>
      <p:sp>
        <p:nvSpPr>
          <p:cNvPr id="18" name="TextBox 17"/>
          <p:cNvSpPr txBox="1"/>
          <p:nvPr/>
        </p:nvSpPr>
        <p:spPr>
          <a:xfrm>
            <a:off x="4118496" y="8985448"/>
            <a:ext cx="1075936" cy="338554"/>
          </a:xfrm>
          <a:prstGeom prst="rect">
            <a:avLst/>
          </a:prstGeom>
          <a:noFill/>
        </p:spPr>
        <p:txBody>
          <a:bodyPr wrap="none" rtlCol="1">
            <a:spAutoFit/>
          </a:bodyPr>
          <a:lstStyle/>
          <a:p>
            <a:r>
              <a:rPr lang="ar-EG" sz="1600" b="1" dirty="0" smtClean="0"/>
              <a:t>امواج صغيرة</a:t>
            </a:r>
            <a:endParaRPr lang="ar-EG" sz="16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200472"/>
            <a:ext cx="6681268" cy="891344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96952" y="334149"/>
            <a:ext cx="3672408" cy="9571851"/>
          </a:xfrm>
          <a:prstGeom prst="rect">
            <a:avLst/>
          </a:prstGeom>
          <a:noFill/>
        </p:spPr>
        <p:txBody>
          <a:bodyPr wrap="square" rtlCol="1">
            <a:spAutoFit/>
          </a:bodyPr>
          <a:lstStyle/>
          <a:p>
            <a:r>
              <a:rPr lang="ar-EG" sz="2000" b="1" u="sng" dirty="0" smtClean="0">
                <a:effectLst>
                  <a:outerShdw blurRad="38100" dist="38100" dir="2700000" algn="tl">
                    <a:srgbClr val="000000">
                      <a:alpha val="43137"/>
                    </a:srgbClr>
                  </a:outerShdw>
                </a:effectLst>
              </a:rPr>
              <a:t>المشايات و المداخل الرئيسية فى الحدائق:</a:t>
            </a:r>
          </a:p>
          <a:p>
            <a:endParaRPr lang="ar-EG" sz="2000" b="1" u="sng" dirty="0" smtClean="0">
              <a:effectLst>
                <a:outerShdw blurRad="38100" dist="38100" dir="2700000" algn="tl">
                  <a:srgbClr val="000000">
                    <a:alpha val="43137"/>
                  </a:srgbClr>
                </a:outerShdw>
              </a:effectLst>
            </a:endParaRPr>
          </a:p>
          <a:p>
            <a:r>
              <a:rPr lang="ar-EG" b="1" dirty="0" smtClean="0"/>
              <a:t>مشاية الحدائق:</a:t>
            </a:r>
          </a:p>
          <a:p>
            <a:endParaRPr lang="ar-EG" b="1" dirty="0" smtClean="0"/>
          </a:p>
          <a:p>
            <a:r>
              <a:rPr lang="ar-EG" sz="1600" dirty="0" smtClean="0"/>
              <a:t>الغرض الاساسى من وجود المشاشيا هو الربط بين اجزاء الحديقة , او الاتنقال من مكان الى اخر بها ... كما انها تعد جزء مكمل لتصميم الحديقة و تضفى شكلا جماليا لها .</a:t>
            </a:r>
          </a:p>
          <a:p>
            <a:r>
              <a:rPr lang="ar-EG" sz="1600" dirty="0" smtClean="0"/>
              <a:t>و  اذا كانت للمشايات اهمية كبيرة فى الحديقة الا انه ينبغى الاكثار من تواجدها الا فى حالة ان يكون لها غرض ووظيفة مصممة من اجله . كما يراعى طراز الحديقة و مساحتها عند انشاء المشايات حيث يتراوح العرض من 1-4 متر .</a:t>
            </a:r>
          </a:p>
          <a:p>
            <a:endParaRPr lang="ar-EG" sz="1600" dirty="0" smtClean="0"/>
          </a:p>
          <a:p>
            <a:r>
              <a:rPr lang="ar-EG" b="1" dirty="0" smtClean="0">
                <a:effectLst>
                  <a:outerShdw blurRad="38100" dist="38100" dir="2700000" algn="tl">
                    <a:srgbClr val="000000">
                      <a:alpha val="43137"/>
                    </a:srgbClr>
                  </a:outerShdw>
                </a:effectLst>
              </a:rPr>
              <a:t>انواع المشايات للحداثق :</a:t>
            </a:r>
          </a:p>
          <a:p>
            <a:endParaRPr lang="ar-EG" b="1" dirty="0" smtClean="0">
              <a:effectLst>
                <a:outerShdw blurRad="38100" dist="38100" dir="2700000" algn="tl">
                  <a:srgbClr val="000000">
                    <a:alpha val="43137"/>
                  </a:srgbClr>
                </a:outerShdw>
              </a:effectLst>
            </a:endParaRPr>
          </a:p>
          <a:p>
            <a:r>
              <a:rPr lang="ar-EG" b="1" dirty="0">
                <a:effectLst>
                  <a:outerShdw blurRad="38100" dist="38100" dir="2700000" algn="tl">
                    <a:srgbClr val="000000">
                      <a:alpha val="43137"/>
                    </a:srgbClr>
                  </a:outerShdw>
                </a:effectLst>
              </a:rPr>
              <a:t>1- </a:t>
            </a:r>
            <a:r>
              <a:rPr lang="ar-EG" b="1" dirty="0" smtClean="0">
                <a:effectLst>
                  <a:outerShdw blurRad="38100" dist="38100" dir="2700000" algn="tl">
                    <a:srgbClr val="000000">
                      <a:alpha val="43137"/>
                    </a:srgbClr>
                  </a:outerShdw>
                </a:effectLst>
              </a:rPr>
              <a:t>المشاية الرملية </a:t>
            </a:r>
            <a:r>
              <a:rPr lang="en-US" b="1" dirty="0" smtClean="0">
                <a:effectLst>
                  <a:outerShdw blurRad="38100" dist="38100" dir="2700000" algn="tl">
                    <a:srgbClr val="000000">
                      <a:alpha val="43137"/>
                    </a:srgbClr>
                  </a:outerShdw>
                </a:effectLst>
              </a:rPr>
              <a:t>sand </a:t>
            </a:r>
            <a:r>
              <a:rPr lang="en-US" b="1" dirty="0">
                <a:effectLst>
                  <a:outerShdw blurRad="38100" dist="38100" dir="2700000" algn="tl">
                    <a:srgbClr val="000000">
                      <a:alpha val="43137"/>
                    </a:srgbClr>
                  </a:outerShdw>
                </a:effectLst>
              </a:rPr>
              <a:t>walk </a:t>
            </a:r>
            <a:r>
              <a:rPr lang="ar-EG" b="1" dirty="0" smtClean="0">
                <a:effectLst>
                  <a:outerShdw blurRad="38100" dist="38100" dir="2700000" algn="tl">
                    <a:srgbClr val="000000">
                      <a:alpha val="43137"/>
                    </a:srgbClr>
                  </a:outerShdw>
                </a:effectLst>
              </a:rPr>
              <a:t>:</a:t>
            </a:r>
          </a:p>
          <a:p>
            <a:endParaRPr lang="ar-EG" b="1" dirty="0">
              <a:effectLst>
                <a:outerShdw blurRad="38100" dist="38100" dir="2700000" algn="tl">
                  <a:srgbClr val="000000">
                    <a:alpha val="43137"/>
                  </a:srgbClr>
                </a:outerShdw>
              </a:effectLst>
            </a:endParaRPr>
          </a:p>
          <a:p>
            <a:r>
              <a:rPr lang="ar-EG" sz="1600" dirty="0" smtClean="0"/>
              <a:t>تغطى التربة فيها بطبقة من الرمل الاصفر او الاحمر بسمك من 2- 3 سم . هذا النوع من المشايات رخيص و قليل التكاليف ,و يعطى لونا زاهيا من الكساء الاخضر للارض . لكنه غير معمر حيث تكون الحاجة الى اضافة المزيد من الرمال عند نزول الامطاراو زيادة رى الحديقة مما يؤدى الى فقد جزء كبير من الرمال .</a:t>
            </a:r>
          </a:p>
          <a:p>
            <a:endParaRPr lang="ar-EG" sz="1600" dirty="0" smtClean="0"/>
          </a:p>
          <a:p>
            <a:r>
              <a:rPr lang="ar-EG" b="1" dirty="0">
                <a:effectLst>
                  <a:outerShdw blurRad="38100" dist="38100" dir="2700000" algn="tl">
                    <a:srgbClr val="000000">
                      <a:alpha val="43137"/>
                    </a:srgbClr>
                  </a:outerShdw>
                </a:effectLst>
              </a:rPr>
              <a:t>2- المشايات الخضراء </a:t>
            </a:r>
            <a:r>
              <a:rPr lang="en-US" b="1" dirty="0">
                <a:effectLst>
                  <a:outerShdw blurRad="38100" dist="38100" dir="2700000" algn="tl">
                    <a:srgbClr val="000000">
                      <a:alpha val="43137"/>
                    </a:srgbClr>
                  </a:outerShdw>
                </a:effectLst>
              </a:rPr>
              <a:t>Green walks </a:t>
            </a:r>
            <a:r>
              <a:rPr lang="ar-EG" b="1" dirty="0" smtClean="0">
                <a:effectLst>
                  <a:outerShdw blurRad="38100" dist="38100" dir="2700000" algn="tl">
                    <a:srgbClr val="000000">
                      <a:alpha val="43137"/>
                    </a:srgbClr>
                  </a:outerShdw>
                </a:effectLst>
              </a:rPr>
              <a:t>:</a:t>
            </a:r>
          </a:p>
          <a:p>
            <a:endParaRPr lang="ar-EG" b="1" dirty="0">
              <a:effectLst>
                <a:outerShdw blurRad="38100" dist="38100" dir="2700000" algn="tl">
                  <a:srgbClr val="000000">
                    <a:alpha val="43137"/>
                  </a:srgbClr>
                </a:outerShdw>
              </a:effectLst>
            </a:endParaRPr>
          </a:p>
          <a:p>
            <a:r>
              <a:rPr lang="ar-EG" sz="1600" dirty="0" smtClean="0"/>
              <a:t>يتم انشاء المشاية الخضراء بالطريقة التالية : حفر التربة الى عمق 15 سم ,ثم يملا التحويف بحوالى 5 سم من الحجارة من اجل الصرف الجيد لتربة المشاية و يغطى الجزء المتبقى من العمق بتربة مكونة من طمى وسماد عضوى بنسبة 1:3 و تزرع النباتات الخضراء التى تتحمل .</a:t>
            </a:r>
          </a:p>
          <a:p>
            <a:r>
              <a:rPr lang="ar-EG" sz="1600" dirty="0" smtClean="0"/>
              <a:t>و قد تكون هذه المشاية غير عملية اذا كثر المشى عليها لذا ينبغى اختيار النباتات التى تتحمل اكثر .</a:t>
            </a:r>
          </a:p>
          <a:p>
            <a:endParaRPr lang="ar-EG" sz="1600" dirty="0" smtClean="0"/>
          </a:p>
        </p:txBody>
      </p:sp>
      <p:pic>
        <p:nvPicPr>
          <p:cNvPr id="17410" name="Picture 2" descr="http://www4.0zz0.com/2010/10/25/12/730053349.jpg"/>
          <p:cNvPicPr>
            <a:picLocks noChangeAspect="1" noChangeArrowheads="1"/>
          </p:cNvPicPr>
          <p:nvPr/>
        </p:nvPicPr>
        <p:blipFill>
          <a:blip r:embed="rId2" cstate="print"/>
          <a:srcRect/>
          <a:stretch>
            <a:fillRect/>
          </a:stretch>
        </p:blipFill>
        <p:spPr bwMode="auto">
          <a:xfrm>
            <a:off x="476672" y="704528"/>
            <a:ext cx="2466430" cy="1656184"/>
          </a:xfrm>
          <a:prstGeom prst="rect">
            <a:avLst/>
          </a:prstGeom>
          <a:noFill/>
        </p:spPr>
      </p:pic>
      <p:pic>
        <p:nvPicPr>
          <p:cNvPr id="17414" name="Picture 6" descr="http://www.naturenet.net/blogs/media/blogs/eating/downhouse2.jpg"/>
          <p:cNvPicPr>
            <a:picLocks noChangeAspect="1" noChangeArrowheads="1"/>
          </p:cNvPicPr>
          <p:nvPr/>
        </p:nvPicPr>
        <p:blipFill>
          <a:blip r:embed="rId3" cstate="print"/>
          <a:srcRect/>
          <a:stretch>
            <a:fillRect/>
          </a:stretch>
        </p:blipFill>
        <p:spPr bwMode="auto">
          <a:xfrm>
            <a:off x="620688" y="3800872"/>
            <a:ext cx="2060848" cy="2277175"/>
          </a:xfrm>
          <a:prstGeom prst="rect">
            <a:avLst/>
          </a:prstGeom>
          <a:noFill/>
        </p:spPr>
      </p:pic>
      <p:sp>
        <p:nvSpPr>
          <p:cNvPr id="6" name="TextBox 5"/>
          <p:cNvSpPr txBox="1"/>
          <p:nvPr/>
        </p:nvSpPr>
        <p:spPr>
          <a:xfrm>
            <a:off x="980728" y="6177136"/>
            <a:ext cx="1316387"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المشاية الرملية</a:t>
            </a:r>
            <a:endParaRPr lang="ar-EG" dirty="0"/>
          </a:p>
        </p:txBody>
      </p:sp>
      <p:pic>
        <p:nvPicPr>
          <p:cNvPr id="17416" name="Picture 8" descr="http://www.stepables.com/blogs/fran/images/Everything%20you%20wanted%20to%20know/Blue_Star_Creeper_path_stepable.jpg"/>
          <p:cNvPicPr>
            <a:picLocks noChangeAspect="1" noChangeArrowheads="1"/>
          </p:cNvPicPr>
          <p:nvPr/>
        </p:nvPicPr>
        <p:blipFill>
          <a:blip r:embed="rId4" cstate="print"/>
          <a:srcRect/>
          <a:stretch>
            <a:fillRect/>
          </a:stretch>
        </p:blipFill>
        <p:spPr bwMode="auto">
          <a:xfrm>
            <a:off x="620688" y="6644732"/>
            <a:ext cx="2016224" cy="2688854"/>
          </a:xfrm>
          <a:prstGeom prst="rect">
            <a:avLst/>
          </a:prstGeom>
          <a:noFill/>
        </p:spPr>
      </p:pic>
      <p:sp>
        <p:nvSpPr>
          <p:cNvPr id="8" name="TextBox 7"/>
          <p:cNvSpPr txBox="1"/>
          <p:nvPr/>
        </p:nvSpPr>
        <p:spPr>
          <a:xfrm>
            <a:off x="724249" y="9345488"/>
            <a:ext cx="1572866"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المشايات الخضراء</a:t>
            </a:r>
            <a:endParaRPr lang="ar-E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68960" y="2720752"/>
            <a:ext cx="3456384" cy="6463308"/>
          </a:xfrm>
          <a:prstGeom prst="rect">
            <a:avLst/>
          </a:prstGeom>
          <a:noFill/>
        </p:spPr>
        <p:txBody>
          <a:bodyPr wrap="square" rtlCol="1">
            <a:spAutoFit/>
          </a:bodyPr>
          <a:lstStyle/>
          <a:p>
            <a:r>
              <a:rPr lang="ar-EG" b="1" dirty="0" smtClean="0">
                <a:effectLst>
                  <a:outerShdw blurRad="38100" dist="38100" dir="2700000" algn="tl">
                    <a:srgbClr val="000000">
                      <a:alpha val="43137"/>
                    </a:srgbClr>
                  </a:outerShdw>
                </a:effectLst>
              </a:rPr>
              <a:t>4-مشاية </a:t>
            </a:r>
            <a:r>
              <a:rPr lang="ar-EG" b="1" dirty="0">
                <a:effectLst>
                  <a:outerShdw blurRad="38100" dist="38100" dir="2700000" algn="tl">
                    <a:srgbClr val="000000">
                      <a:alpha val="43137"/>
                    </a:srgbClr>
                  </a:outerShdw>
                </a:effectLst>
              </a:rPr>
              <a:t>الطوب </a:t>
            </a:r>
            <a:r>
              <a:rPr lang="en-US" b="1" dirty="0">
                <a:effectLst>
                  <a:outerShdw blurRad="38100" dist="38100" dir="2700000" algn="tl">
                    <a:srgbClr val="000000">
                      <a:alpha val="43137"/>
                    </a:srgbClr>
                  </a:outerShdw>
                </a:effectLst>
              </a:rPr>
              <a:t>brick walks </a:t>
            </a:r>
            <a:r>
              <a:rPr lang="ar-EG" b="1" dirty="0" smtClean="0">
                <a:effectLst>
                  <a:outerShdw blurRad="38100" dist="38100" dir="2700000" algn="tl">
                    <a:srgbClr val="000000">
                      <a:alpha val="43137"/>
                    </a:srgbClr>
                  </a:outerShdw>
                </a:effectLst>
              </a:rPr>
              <a:t>:</a:t>
            </a:r>
          </a:p>
          <a:p>
            <a:endParaRPr lang="ar-EG" b="1" dirty="0">
              <a:effectLst>
                <a:outerShdw blurRad="38100" dist="38100" dir="2700000" algn="tl">
                  <a:srgbClr val="000000">
                    <a:alpha val="43137"/>
                  </a:srgbClr>
                </a:outerShdw>
              </a:effectLst>
            </a:endParaRPr>
          </a:p>
          <a:p>
            <a:r>
              <a:rPr lang="ar-EG" dirty="0" smtClean="0"/>
              <a:t>عند عمل مشاية الطوب يتم وضع طبقة من الطوب المكسر , ثم يوضع فوقها طبقة من الطوب النهائية حسب طراز الحديقة .</a:t>
            </a:r>
          </a:p>
          <a:p>
            <a:r>
              <a:rPr lang="ar-EG" dirty="0" smtClean="0"/>
              <a:t>لابد ان يكون الطوب من النوع الخشن , لان الطوب الناعم ه سطح املس ناعم لامع قد يحد من جمال زهور الحديقة و يجذب النظر اليه , بالاضافة الى ان الطوب الخشن له مسامية اعلى من الطوب الناعم و بالتالى تصريف افضل لمياه الرى الزائدة او مياه الامطار عند سقوطها .</a:t>
            </a:r>
          </a:p>
          <a:p>
            <a:endParaRPr lang="en-US" dirty="0" smtClean="0"/>
          </a:p>
          <a:p>
            <a:r>
              <a:rPr lang="ar-EG" b="1" dirty="0">
                <a:effectLst>
                  <a:outerShdw blurRad="38100" dist="38100" dir="2700000" algn="tl">
                    <a:srgbClr val="000000">
                      <a:alpha val="43137"/>
                    </a:srgbClr>
                  </a:outerShdw>
                </a:effectLst>
              </a:rPr>
              <a:t>5-</a:t>
            </a:r>
            <a:r>
              <a:rPr lang="en-US" b="1" dirty="0">
                <a:effectLst>
                  <a:outerShdw blurRad="38100" dist="38100" dir="2700000" algn="tl">
                    <a:srgbClr val="000000">
                      <a:alpha val="43137"/>
                    </a:srgbClr>
                  </a:outerShdw>
                </a:effectLst>
              </a:rPr>
              <a:t> </a:t>
            </a:r>
            <a:r>
              <a:rPr lang="ar-EG" b="1" dirty="0" smtClean="0">
                <a:effectLst>
                  <a:outerShdw blurRad="38100" dist="38100" dir="2700000" algn="tl">
                    <a:srgbClr val="000000">
                      <a:alpha val="43137"/>
                    </a:srgbClr>
                  </a:outerShdw>
                </a:effectLst>
              </a:rPr>
              <a:t>مشايات </a:t>
            </a:r>
            <a:r>
              <a:rPr lang="ar-EG" b="1" dirty="0">
                <a:effectLst>
                  <a:outerShdw blurRad="38100" dist="38100" dir="2700000" algn="tl">
                    <a:srgbClr val="000000">
                      <a:alpha val="43137"/>
                    </a:srgbClr>
                  </a:outerShdw>
                </a:effectLst>
              </a:rPr>
              <a:t>القرميد </a:t>
            </a:r>
            <a:r>
              <a:rPr lang="en-US" b="1" dirty="0">
                <a:effectLst>
                  <a:outerShdw blurRad="38100" dist="38100" dir="2700000" algn="tl">
                    <a:srgbClr val="000000">
                      <a:alpha val="43137"/>
                    </a:srgbClr>
                  </a:outerShdw>
                </a:effectLst>
              </a:rPr>
              <a:t>tiled walks </a:t>
            </a:r>
            <a:r>
              <a:rPr lang="ar-EG" b="1" dirty="0" smtClean="0">
                <a:effectLst>
                  <a:outerShdw blurRad="38100" dist="38100" dir="2700000" algn="tl">
                    <a:srgbClr val="000000">
                      <a:alpha val="43137"/>
                    </a:srgbClr>
                  </a:outerShdw>
                </a:effectLst>
              </a:rPr>
              <a:t>:</a:t>
            </a:r>
          </a:p>
          <a:p>
            <a:endParaRPr lang="ar-EG" b="1" dirty="0">
              <a:effectLst>
                <a:outerShdw blurRad="38100" dist="38100" dir="2700000" algn="tl">
                  <a:srgbClr val="000000">
                    <a:alpha val="43137"/>
                  </a:srgbClr>
                </a:outerShdw>
              </a:effectLst>
            </a:endParaRPr>
          </a:p>
          <a:p>
            <a:r>
              <a:rPr lang="ar-EG" dirty="0" smtClean="0"/>
              <a:t>تستخدم فى الحدائق ذات النظام الايطالى , و يعد من اجمل انواع المشايات على الاطلاق ( مشايات لها مظهر جمالى من الدرجة الاولى ) , و الاساس فى هذا النوع من المشايات هو استخدام القرميد الا ان تكاليفه مرتفعة و يسهل كسره .</a:t>
            </a:r>
          </a:p>
          <a:p>
            <a:endParaRPr lang="ar-EG" dirty="0" smtClean="0"/>
          </a:p>
          <a:p>
            <a:r>
              <a:rPr lang="ar-EG" dirty="0" smtClean="0"/>
              <a:t> </a:t>
            </a:r>
          </a:p>
        </p:txBody>
      </p:sp>
      <p:sp>
        <p:nvSpPr>
          <p:cNvPr id="3" name="Rectangle 2"/>
          <p:cNvSpPr/>
          <p:nvPr/>
        </p:nvSpPr>
        <p:spPr>
          <a:xfrm>
            <a:off x="2924944" y="200472"/>
            <a:ext cx="3429000" cy="2585323"/>
          </a:xfrm>
          <a:prstGeom prst="rect">
            <a:avLst/>
          </a:prstGeom>
        </p:spPr>
        <p:txBody>
          <a:bodyPr>
            <a:spAutoFit/>
          </a:bodyPr>
          <a:lstStyle/>
          <a:p>
            <a:r>
              <a:rPr lang="ar-EG" b="1" dirty="0" smtClean="0">
                <a:effectLst>
                  <a:outerShdw blurRad="38100" dist="38100" dir="2700000" algn="tl">
                    <a:srgbClr val="000000">
                      <a:alpha val="43137"/>
                    </a:srgbClr>
                  </a:outerShdw>
                </a:effectLst>
              </a:rPr>
              <a:t>3- المشاية المرصوفة </a:t>
            </a:r>
            <a:r>
              <a:rPr lang="en-US" b="1" dirty="0" smtClean="0">
                <a:effectLst>
                  <a:outerShdw blurRad="38100" dist="38100" dir="2700000" algn="tl">
                    <a:srgbClr val="000000">
                      <a:alpha val="43137"/>
                    </a:srgbClr>
                  </a:outerShdw>
                </a:effectLst>
              </a:rPr>
              <a:t>constructed walks </a:t>
            </a:r>
            <a:r>
              <a:rPr lang="ar-EG" b="1" dirty="0" smtClean="0">
                <a:effectLst>
                  <a:outerShdw blurRad="38100" dist="38100" dir="2700000" algn="tl">
                    <a:srgbClr val="000000">
                      <a:alpha val="43137"/>
                    </a:srgbClr>
                  </a:outerShdw>
                </a:effectLst>
              </a:rPr>
              <a:t>:</a:t>
            </a:r>
          </a:p>
          <a:p>
            <a:endParaRPr lang="ar-EG" b="1" dirty="0" smtClean="0">
              <a:effectLst>
                <a:outerShdw blurRad="38100" dist="38100" dir="2700000" algn="tl">
                  <a:srgbClr val="000000">
                    <a:alpha val="43137"/>
                  </a:srgbClr>
                </a:outerShdw>
              </a:effectLst>
            </a:endParaRPr>
          </a:p>
          <a:p>
            <a:r>
              <a:rPr lang="ar-EG" dirty="0" smtClean="0"/>
              <a:t>تعرف باسم اخر مشاية الرصف الطبيعى غير المنتظم </a:t>
            </a:r>
            <a:r>
              <a:rPr lang="en-US" dirty="0" smtClean="0"/>
              <a:t>crazy paving </a:t>
            </a:r>
            <a:r>
              <a:rPr lang="ar-EG" dirty="0" smtClean="0"/>
              <a:t>حيث تتميز بوضع قطع غير منتظمة من الحجارة باحجام مختلفة و تكون اركانها متقابلة . و تترك فراغات بين هذه الحجارة حتى يتسنى زراعة الحشائش او الزهور المحبة للجفاف.</a:t>
            </a:r>
          </a:p>
        </p:txBody>
      </p:sp>
      <p:pic>
        <p:nvPicPr>
          <p:cNvPr id="16386" name="Picture 2" descr="http://www.dandruffelinc.com/web123.jpg"/>
          <p:cNvPicPr>
            <a:picLocks noChangeAspect="1" noChangeArrowheads="1"/>
          </p:cNvPicPr>
          <p:nvPr/>
        </p:nvPicPr>
        <p:blipFill>
          <a:blip r:embed="rId2" cstate="print"/>
          <a:srcRect/>
          <a:stretch>
            <a:fillRect/>
          </a:stretch>
        </p:blipFill>
        <p:spPr bwMode="auto">
          <a:xfrm>
            <a:off x="404664" y="344488"/>
            <a:ext cx="2456917" cy="1655590"/>
          </a:xfrm>
          <a:prstGeom prst="rect">
            <a:avLst/>
          </a:prstGeom>
          <a:noFill/>
        </p:spPr>
      </p:pic>
      <p:sp>
        <p:nvSpPr>
          <p:cNvPr id="5" name="TextBox 4"/>
          <p:cNvSpPr txBox="1"/>
          <p:nvPr/>
        </p:nvSpPr>
        <p:spPr>
          <a:xfrm>
            <a:off x="836712" y="2144688"/>
            <a:ext cx="1662636"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المشايات المرصوفة</a:t>
            </a:r>
            <a:endParaRPr lang="ar-EG" b="1" dirty="0">
              <a:effectLst>
                <a:outerShdw blurRad="38100" dist="38100" dir="2700000" algn="tl">
                  <a:srgbClr val="000000">
                    <a:alpha val="43137"/>
                  </a:srgbClr>
                </a:outerShdw>
              </a:effectLst>
            </a:endParaRPr>
          </a:p>
        </p:txBody>
      </p:sp>
      <p:pic>
        <p:nvPicPr>
          <p:cNvPr id="16388" name="Picture 4" descr="http://www.blqees.com/vb/uploaded/2451_11229812039.jpg"/>
          <p:cNvPicPr>
            <a:picLocks noChangeAspect="1" noChangeArrowheads="1"/>
          </p:cNvPicPr>
          <p:nvPr/>
        </p:nvPicPr>
        <p:blipFill>
          <a:blip r:embed="rId3" cstate="print"/>
          <a:srcRect/>
          <a:stretch>
            <a:fillRect/>
          </a:stretch>
        </p:blipFill>
        <p:spPr bwMode="auto">
          <a:xfrm>
            <a:off x="332656" y="3008784"/>
            <a:ext cx="2736304" cy="2009535"/>
          </a:xfrm>
          <a:prstGeom prst="rect">
            <a:avLst/>
          </a:prstGeom>
          <a:noFill/>
        </p:spPr>
      </p:pic>
      <p:sp>
        <p:nvSpPr>
          <p:cNvPr id="7" name="TextBox 6"/>
          <p:cNvSpPr txBox="1"/>
          <p:nvPr/>
        </p:nvSpPr>
        <p:spPr>
          <a:xfrm>
            <a:off x="1256700" y="5097016"/>
            <a:ext cx="1242648"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مشاية الطوب </a:t>
            </a:r>
            <a:endParaRPr lang="ar-EG" b="1" dirty="0">
              <a:effectLst>
                <a:outerShdw blurRad="38100" dist="38100" dir="2700000" algn="tl">
                  <a:srgbClr val="000000">
                    <a:alpha val="43137"/>
                  </a:srgbClr>
                </a:outerShdw>
              </a:effectLst>
            </a:endParaRPr>
          </a:p>
        </p:txBody>
      </p:sp>
      <p:pic>
        <p:nvPicPr>
          <p:cNvPr id="16390" name="Picture 6" descr="http://www.chinadroll.com/wp-content/uploads/2008/02/tiles-are-the-new-black.jpg"/>
          <p:cNvPicPr>
            <a:picLocks noChangeAspect="1" noChangeArrowheads="1"/>
          </p:cNvPicPr>
          <p:nvPr/>
        </p:nvPicPr>
        <p:blipFill>
          <a:blip r:embed="rId4" cstate="print"/>
          <a:srcRect/>
          <a:stretch>
            <a:fillRect/>
          </a:stretch>
        </p:blipFill>
        <p:spPr bwMode="auto">
          <a:xfrm>
            <a:off x="332656" y="6033120"/>
            <a:ext cx="2708920" cy="2032005"/>
          </a:xfrm>
          <a:prstGeom prst="rect">
            <a:avLst/>
          </a:prstGeom>
          <a:noFill/>
        </p:spPr>
      </p:pic>
      <p:sp>
        <p:nvSpPr>
          <p:cNvPr id="9" name="TextBox 8"/>
          <p:cNvSpPr txBox="1"/>
          <p:nvPr/>
        </p:nvSpPr>
        <p:spPr>
          <a:xfrm>
            <a:off x="826967" y="8121352"/>
            <a:ext cx="1324401"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مشايات القرميد</a:t>
            </a:r>
            <a:endParaRPr lang="ar-EG" b="1" dirty="0">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2936" y="560512"/>
            <a:ext cx="3658716" cy="9510296"/>
          </a:xfrm>
          <a:prstGeom prst="rect">
            <a:avLst/>
          </a:prstGeom>
        </p:spPr>
        <p:txBody>
          <a:bodyPr wrap="square">
            <a:spAutoFit/>
          </a:bodyPr>
          <a:lstStyle/>
          <a:p>
            <a:r>
              <a:rPr lang="ar-EG" b="1" dirty="0" smtClean="0">
                <a:effectLst>
                  <a:outerShdw blurRad="38100" dist="38100" dir="2700000" algn="tl">
                    <a:srgbClr val="000000">
                      <a:alpha val="43137"/>
                    </a:srgbClr>
                  </a:outerShdw>
                </a:effectLst>
              </a:rPr>
              <a:t>6-  المشاية الاسمنتية </a:t>
            </a:r>
            <a:r>
              <a:rPr lang="en-US" b="1" dirty="0" smtClean="0">
                <a:effectLst>
                  <a:outerShdw blurRad="38100" dist="38100" dir="2700000" algn="tl">
                    <a:srgbClr val="000000">
                      <a:alpha val="43137"/>
                    </a:srgbClr>
                  </a:outerShdw>
                </a:effectLst>
              </a:rPr>
              <a:t>cement walks </a:t>
            </a:r>
            <a:r>
              <a:rPr lang="ar-EG" b="1" dirty="0" smtClean="0">
                <a:effectLst>
                  <a:outerShdw blurRad="38100" dist="38100" dir="2700000" algn="tl">
                    <a:srgbClr val="000000">
                      <a:alpha val="43137"/>
                    </a:srgbClr>
                  </a:outerShdw>
                </a:effectLst>
              </a:rPr>
              <a:t>:</a:t>
            </a:r>
          </a:p>
          <a:p>
            <a:endParaRPr lang="ar-EG" b="1" dirty="0" smtClean="0">
              <a:effectLst>
                <a:outerShdw blurRad="38100" dist="38100" dir="2700000" algn="tl">
                  <a:srgbClr val="000000">
                    <a:alpha val="43137"/>
                  </a:srgbClr>
                </a:outerShdw>
              </a:effectLst>
            </a:endParaRPr>
          </a:p>
          <a:p>
            <a:r>
              <a:rPr lang="ar-EG" dirty="0" smtClean="0"/>
              <a:t>تفرغ تربة المشاية معها الى عمق 35 سم , ثم يملا التجويف بالطوب المكسر و يوضع فوقه طبقة من الاسمنت من خربشتها لتفادى الانزلاق عند السير عليها .</a:t>
            </a:r>
          </a:p>
          <a:p>
            <a:r>
              <a:rPr lang="ar-EG" dirty="0" smtClean="0"/>
              <a:t>و قد تضلف بعض الالوان لهذه المشاية حتى تتمشى مع الالوان المحيطة من المابانى و الازهار .</a:t>
            </a:r>
          </a:p>
          <a:p>
            <a:r>
              <a:rPr lang="ar-EG" dirty="0" smtClean="0"/>
              <a:t>المشاية الاسمنتية من اكثر انواع المشايات اقتصادا فى النفقات , و اكثرها تحملا و اكثرها سهولة فى التنظيف عند تساقط الاوراق عليها او لوجود الاتربة .</a:t>
            </a:r>
          </a:p>
          <a:p>
            <a:endParaRPr lang="ar-EG" b="1" dirty="0" smtClean="0">
              <a:effectLst>
                <a:outerShdw blurRad="38100" dist="38100" dir="2700000" algn="tl">
                  <a:srgbClr val="000000">
                    <a:alpha val="43137"/>
                  </a:srgbClr>
                </a:outerShdw>
              </a:effectLst>
            </a:endParaRPr>
          </a:p>
          <a:p>
            <a:r>
              <a:rPr lang="ar-EG" b="1" dirty="0" smtClean="0">
                <a:effectLst>
                  <a:outerShdw blurRad="38100" dist="38100" dir="2700000" algn="tl">
                    <a:srgbClr val="000000">
                      <a:alpha val="43137"/>
                    </a:srgbClr>
                  </a:outerShdw>
                </a:effectLst>
              </a:rPr>
              <a:t>7- المشايات المركبة </a:t>
            </a:r>
            <a:r>
              <a:rPr lang="en-US" b="1" dirty="0" smtClean="0">
                <a:effectLst>
                  <a:outerShdw blurRad="38100" dist="38100" dir="2700000" algn="tl">
                    <a:srgbClr val="000000">
                      <a:alpha val="43137"/>
                    </a:srgbClr>
                  </a:outerShdw>
                </a:effectLst>
              </a:rPr>
              <a:t>composite walks </a:t>
            </a:r>
            <a:r>
              <a:rPr lang="ar-EG" b="1" dirty="0" smtClean="0">
                <a:effectLst>
                  <a:outerShdw blurRad="38100" dist="38100" dir="2700000" algn="tl">
                    <a:srgbClr val="000000">
                      <a:alpha val="43137"/>
                    </a:srgbClr>
                  </a:outerShdw>
                </a:effectLst>
              </a:rPr>
              <a:t>:</a:t>
            </a:r>
          </a:p>
          <a:p>
            <a:endParaRPr lang="ar-EG" b="1" dirty="0" smtClean="0">
              <a:effectLst>
                <a:outerShdw blurRad="38100" dist="38100" dir="2700000" algn="tl">
                  <a:srgbClr val="000000">
                    <a:alpha val="43137"/>
                  </a:srgbClr>
                </a:outerShdw>
              </a:effectLst>
            </a:endParaRPr>
          </a:p>
          <a:p>
            <a:r>
              <a:rPr lang="ar-EG" dirty="0" smtClean="0"/>
              <a:t>تتالف من اكثر من مادة لتكوين الشكل الجمالى لها او لتكوين رسم معين بالحديقة , و يتم ترتيب استخدام الحصى و الزلط الصغير مع الحجارة او يوضع الطوب الاحمر او البلاط فى وسط المشاية و حوله من الجانبين الزلط .</a:t>
            </a:r>
          </a:p>
          <a:p>
            <a:endParaRPr lang="ar-EG" dirty="0" smtClean="0"/>
          </a:p>
          <a:p>
            <a:r>
              <a:rPr lang="ar-EG" b="1" dirty="0" smtClean="0">
                <a:effectLst>
                  <a:outerShdw blurRad="38100" dist="38100" dir="2700000" algn="tl">
                    <a:srgbClr val="000000">
                      <a:alpha val="43137"/>
                    </a:srgbClr>
                  </a:outerShdw>
                </a:effectLst>
              </a:rPr>
              <a:t>8- مشايات الحجارة  المتبادلة </a:t>
            </a:r>
            <a:r>
              <a:rPr lang="en-US" b="1" dirty="0" smtClean="0">
                <a:effectLst>
                  <a:outerShdw blurRad="38100" dist="38100" dir="2700000" algn="tl">
                    <a:srgbClr val="000000">
                      <a:alpha val="43137"/>
                    </a:srgbClr>
                  </a:outerShdw>
                </a:effectLst>
              </a:rPr>
              <a:t>stepping walks </a:t>
            </a:r>
            <a:r>
              <a:rPr lang="ar-EG" b="1" dirty="0" smtClean="0">
                <a:effectLst>
                  <a:outerShdw blurRad="38100" dist="38100" dir="2700000" algn="tl">
                    <a:srgbClr val="000000">
                      <a:alpha val="43137"/>
                    </a:srgbClr>
                  </a:outerShdw>
                </a:effectLst>
              </a:rPr>
              <a:t>:</a:t>
            </a:r>
          </a:p>
          <a:p>
            <a:endParaRPr lang="ar-EG" b="1" dirty="0" smtClean="0">
              <a:effectLst>
                <a:outerShdw blurRad="38100" dist="38100" dir="2700000" algn="tl">
                  <a:srgbClr val="000000">
                    <a:alpha val="43137"/>
                  </a:srgbClr>
                </a:outerShdw>
              </a:effectLst>
            </a:endParaRPr>
          </a:p>
          <a:p>
            <a:r>
              <a:rPr lang="ar-EG" dirty="0" smtClean="0"/>
              <a:t>هو نظام ادخال الحجارة المستوية السطح من المسطح الاخضر , وذلك بوضع الحجارة او البلاط على بعد خطوة من بعضها لكى يسهل السير عليها .</a:t>
            </a:r>
          </a:p>
          <a:p>
            <a:r>
              <a:rPr lang="ar-EG" dirty="0" smtClean="0"/>
              <a:t>يكون عرض قطعة الحجارة المستخدمة من 30-60 سم .</a:t>
            </a:r>
          </a:p>
          <a:p>
            <a:r>
              <a:rPr lang="ar-EG" dirty="0" smtClean="0"/>
              <a:t>يتم اللجوء الى عمل هذه المشاية عندما تكون الحديقة صغيرة لا تسمح بعمل المشايات من انواع اخرى </a:t>
            </a:r>
            <a:endParaRPr lang="ar-EG" dirty="0"/>
          </a:p>
        </p:txBody>
      </p:sp>
      <p:pic>
        <p:nvPicPr>
          <p:cNvPr id="15362" name="Picture 2" descr="http://www.blqees.com/vb/uploaded/2451_01229812039.jpg"/>
          <p:cNvPicPr>
            <a:picLocks noChangeAspect="1" noChangeArrowheads="1"/>
          </p:cNvPicPr>
          <p:nvPr/>
        </p:nvPicPr>
        <p:blipFill>
          <a:blip r:embed="rId2" cstate="print"/>
          <a:srcRect/>
          <a:stretch>
            <a:fillRect/>
          </a:stretch>
        </p:blipFill>
        <p:spPr bwMode="auto">
          <a:xfrm>
            <a:off x="188640" y="4016896"/>
            <a:ext cx="2520280" cy="1890393"/>
          </a:xfrm>
          <a:prstGeom prst="rect">
            <a:avLst/>
          </a:prstGeom>
          <a:noFill/>
        </p:spPr>
      </p:pic>
      <p:sp>
        <p:nvSpPr>
          <p:cNvPr id="5" name="TextBox 4"/>
          <p:cNvSpPr txBox="1"/>
          <p:nvPr/>
        </p:nvSpPr>
        <p:spPr>
          <a:xfrm>
            <a:off x="804653" y="2864768"/>
            <a:ext cx="1486304"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المشاية الاسمنتية</a:t>
            </a:r>
            <a:endParaRPr lang="ar-EG" dirty="0"/>
          </a:p>
        </p:txBody>
      </p:sp>
      <p:pic>
        <p:nvPicPr>
          <p:cNvPr id="15364" name="Picture 4" descr="http://www.hilltowntreeandgarden.com/images/portfolio/stone/brick-walkway-garden-house-plants.jpg"/>
          <p:cNvPicPr>
            <a:picLocks noChangeAspect="1" noChangeArrowheads="1"/>
          </p:cNvPicPr>
          <p:nvPr/>
        </p:nvPicPr>
        <p:blipFill>
          <a:blip r:embed="rId3" cstate="print"/>
          <a:srcRect/>
          <a:stretch>
            <a:fillRect/>
          </a:stretch>
        </p:blipFill>
        <p:spPr bwMode="auto">
          <a:xfrm>
            <a:off x="332656" y="776536"/>
            <a:ext cx="2491476" cy="1872208"/>
          </a:xfrm>
          <a:prstGeom prst="rect">
            <a:avLst/>
          </a:prstGeom>
          <a:noFill/>
        </p:spPr>
      </p:pic>
      <p:sp>
        <p:nvSpPr>
          <p:cNvPr id="7" name="TextBox 6"/>
          <p:cNvSpPr txBox="1"/>
          <p:nvPr/>
        </p:nvSpPr>
        <p:spPr>
          <a:xfrm>
            <a:off x="871726" y="6329536"/>
            <a:ext cx="1454245"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المشايات المركبة</a:t>
            </a:r>
            <a:endParaRPr lang="ar-EG" dirty="0"/>
          </a:p>
        </p:txBody>
      </p:sp>
      <p:pic>
        <p:nvPicPr>
          <p:cNvPr id="15366" name="Picture 6" descr="http://t2.gstatic.com/images?q=tbn:ANd9GcSFwP3B4Wjz_8JgGgvAG8Io3GHvD7OQ88bW_VQHfZzIov6G5nBIM-ebiVSmzw"/>
          <p:cNvPicPr>
            <a:picLocks noChangeAspect="1" noChangeArrowheads="1"/>
          </p:cNvPicPr>
          <p:nvPr/>
        </p:nvPicPr>
        <p:blipFill>
          <a:blip r:embed="rId4" cstate="print"/>
          <a:srcRect/>
          <a:stretch>
            <a:fillRect/>
          </a:stretch>
        </p:blipFill>
        <p:spPr bwMode="auto">
          <a:xfrm>
            <a:off x="404664" y="6897216"/>
            <a:ext cx="2376487" cy="1546226"/>
          </a:xfrm>
          <a:prstGeom prst="rect">
            <a:avLst/>
          </a:prstGeom>
          <a:noFill/>
        </p:spPr>
      </p:pic>
      <p:sp>
        <p:nvSpPr>
          <p:cNvPr id="9" name="TextBox 8"/>
          <p:cNvSpPr txBox="1"/>
          <p:nvPr/>
        </p:nvSpPr>
        <p:spPr>
          <a:xfrm>
            <a:off x="476672" y="8625408"/>
            <a:ext cx="2122697" cy="369332"/>
          </a:xfrm>
          <a:prstGeom prst="rect">
            <a:avLst/>
          </a:prstGeom>
          <a:noFill/>
        </p:spPr>
        <p:txBody>
          <a:bodyPr wrap="none" rtlCol="1">
            <a:spAutoFit/>
          </a:bodyPr>
          <a:lstStyle/>
          <a:p>
            <a:r>
              <a:rPr lang="ar-EG" b="1" dirty="0" smtClean="0">
                <a:effectLst>
                  <a:outerShdw blurRad="38100" dist="38100" dir="2700000" algn="tl">
                    <a:srgbClr val="000000">
                      <a:alpha val="43137"/>
                    </a:srgbClr>
                  </a:outerShdw>
                </a:effectLst>
              </a:rPr>
              <a:t>مشايات الحجارة  المتبادلة</a:t>
            </a:r>
            <a:endParaRPr lang="ar-E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12976" y="26372"/>
            <a:ext cx="3281075" cy="8002191"/>
          </a:xfrm>
          <a:prstGeom prst="rect">
            <a:avLst/>
          </a:prstGeom>
          <a:noFill/>
        </p:spPr>
        <p:txBody>
          <a:bodyPr wrap="square" rtlCol="1">
            <a:spAutoFit/>
          </a:bodyPr>
          <a:lstStyle/>
          <a:p>
            <a:pPr algn="ctr"/>
            <a:r>
              <a:rPr lang="ar-EG" sz="2000" b="1" dirty="0" smtClean="0">
                <a:effectLst>
                  <a:outerShdw blurRad="38100" dist="38100" dir="2700000" algn="tl">
                    <a:srgbClr val="000000">
                      <a:alpha val="43137"/>
                    </a:srgbClr>
                  </a:outerShdw>
                </a:effectLst>
              </a:rPr>
              <a:t>طريقة الرصف </a:t>
            </a:r>
          </a:p>
          <a:p>
            <a:r>
              <a:rPr lang="ar-EG" b="1" u="sng" dirty="0" smtClean="0"/>
              <a:t>اولا نوعية  التبليط و البلاط اللازم :</a:t>
            </a:r>
          </a:p>
          <a:p>
            <a:r>
              <a:rPr lang="ar-EG" sz="1600" dirty="0" smtClean="0"/>
              <a:t>يتم اختيار الشكل الهندسى و نوع التبليط اللازم الذى ستكون عليه عملية الرصف </a:t>
            </a:r>
            <a:r>
              <a:rPr lang="ar-EG" dirty="0" smtClean="0"/>
              <a:t>.</a:t>
            </a:r>
          </a:p>
          <a:p>
            <a:r>
              <a:rPr lang="ar-EG" b="1" u="sng" dirty="0"/>
              <a:t>ثانيا : تحضير مكان الرصف </a:t>
            </a:r>
            <a:r>
              <a:rPr lang="ar-EG" b="1" u="sng" dirty="0" smtClean="0"/>
              <a:t>:</a:t>
            </a:r>
          </a:p>
          <a:p>
            <a:endParaRPr lang="ar-EG" b="1" u="sng" dirty="0"/>
          </a:p>
          <a:p>
            <a:r>
              <a:rPr lang="ar-EG" sz="1600" dirty="0"/>
              <a:t>1- يتم تسوية الارض الطبيعية بموجب المناسيب و الميول المطلوبة .</a:t>
            </a:r>
          </a:p>
          <a:p>
            <a:r>
              <a:rPr lang="ar-EG" sz="1600" dirty="0"/>
              <a:t>2- يتم ازالة اى مواد غير نظيفة مثل الحجارة او مخلفات البناء .</a:t>
            </a:r>
          </a:p>
          <a:p>
            <a:r>
              <a:rPr lang="ar-EG" sz="1600" dirty="0"/>
              <a:t>3- يتم سقى التربة بكمية وافرة من المياه ثم يتم حرثها و تقليبها و ايضا يتم ازلة اى مواد غير نظيفة .</a:t>
            </a:r>
          </a:p>
          <a:p>
            <a:r>
              <a:rPr lang="ar-EG" sz="1600" dirty="0"/>
              <a:t>4- يتم دك التربة باستعمال معدات مناسبة وتكون درجة الدك لمواقف السيارات 95 % و لارصفة المشاه 93 % </a:t>
            </a:r>
          </a:p>
          <a:p>
            <a:r>
              <a:rPr lang="ar-EG" sz="1600" dirty="0"/>
              <a:t>5- توضع طبقة من الرمل المغسول و الخشن فى حدود 5 سم و يتم تسويتها جيدا للحصول على سطح مستوى اسفل البلاط </a:t>
            </a:r>
            <a:endParaRPr lang="ar-EG" dirty="0" smtClean="0"/>
          </a:p>
          <a:p>
            <a:endParaRPr lang="ar-EG" dirty="0" smtClean="0"/>
          </a:p>
          <a:p>
            <a:endParaRPr lang="ar-EG" dirty="0" smtClean="0"/>
          </a:p>
          <a:p>
            <a:endParaRPr lang="ar-EG" dirty="0" smtClean="0"/>
          </a:p>
          <a:p>
            <a:endParaRPr lang="ar-EG" dirty="0" smtClean="0"/>
          </a:p>
          <a:p>
            <a:endParaRPr lang="ar-EG" dirty="0" smtClean="0"/>
          </a:p>
          <a:p>
            <a:endParaRPr lang="ar-EG" dirty="0" smtClean="0"/>
          </a:p>
          <a:p>
            <a:endParaRPr lang="ar-EG" dirty="0" smtClean="0"/>
          </a:p>
          <a:p>
            <a:endParaRPr lang="ar-EG" dirty="0" smtClean="0"/>
          </a:p>
          <a:p>
            <a:endParaRPr lang="ar-EG" dirty="0" smtClean="0"/>
          </a:p>
          <a:p>
            <a:endParaRPr lang="ar-EG" dirty="0" smtClean="0"/>
          </a:p>
          <a:p>
            <a:endParaRPr lang="ar-EG" dirty="0" smtClean="0"/>
          </a:p>
        </p:txBody>
      </p:sp>
      <p:pic>
        <p:nvPicPr>
          <p:cNvPr id="8194" name="Picture 2" descr="http://www.wadiredan.com/images/installation04.jpg"/>
          <p:cNvPicPr>
            <a:picLocks noChangeAspect="1" noChangeArrowheads="1"/>
          </p:cNvPicPr>
          <p:nvPr/>
        </p:nvPicPr>
        <p:blipFill>
          <a:blip r:embed="rId2" cstate="print"/>
          <a:srcRect/>
          <a:stretch>
            <a:fillRect/>
          </a:stretch>
        </p:blipFill>
        <p:spPr bwMode="auto">
          <a:xfrm>
            <a:off x="332656" y="7257256"/>
            <a:ext cx="3478538" cy="2304256"/>
          </a:xfrm>
          <a:prstGeom prst="rect">
            <a:avLst/>
          </a:prstGeom>
          <a:noFill/>
        </p:spPr>
      </p:pic>
      <p:sp>
        <p:nvSpPr>
          <p:cNvPr id="4" name="Rectangle 3"/>
          <p:cNvSpPr/>
          <p:nvPr/>
        </p:nvSpPr>
        <p:spPr>
          <a:xfrm>
            <a:off x="3573016" y="4880992"/>
            <a:ext cx="2996952" cy="4247317"/>
          </a:xfrm>
          <a:prstGeom prst="rect">
            <a:avLst/>
          </a:prstGeom>
        </p:spPr>
        <p:txBody>
          <a:bodyPr wrap="square">
            <a:spAutoFit/>
          </a:bodyPr>
          <a:lstStyle/>
          <a:p>
            <a:r>
              <a:rPr lang="ar-EG" b="1" u="sng" dirty="0" smtClean="0"/>
              <a:t>ثالثا : عملية الرصف :</a:t>
            </a:r>
          </a:p>
          <a:p>
            <a:r>
              <a:rPr lang="ar-EG" dirty="0" smtClean="0"/>
              <a:t>1- يراعى عدم استعمال مونة اسمنت اسفل البلاط لتجنب حدوث مراكز اجهادات تؤدى الى كسر البلاط مستقبلا .</a:t>
            </a:r>
          </a:p>
          <a:p>
            <a:r>
              <a:rPr lang="ar-EG" dirty="0" smtClean="0"/>
              <a:t>2-يباشر فى عملية الرصف بوضع البلاط و الطريق عليه مستعملا مدكات خشب او مطاط من اعلى و من الجوانب لوضعه فى مكانه و لتامين المنسوب و الميل اللازم ثم يحدد الميل لسطح البلاط فان ميل 2 % يعتبر مناسب لتصريف مياه الامطار .</a:t>
            </a:r>
          </a:p>
          <a:p>
            <a:r>
              <a:rPr lang="ar-EG" dirty="0" smtClean="0"/>
              <a:t>3- تترك الاجزاء الزائدة و التى تحتاج الى اجزاء من البلاطة بعد انهاء عملية الرصف .</a:t>
            </a:r>
            <a:endParaRPr lang="ar-EG" dirty="0"/>
          </a:p>
        </p:txBody>
      </p:sp>
      <p:pic>
        <p:nvPicPr>
          <p:cNvPr id="8198" name="Picture 6" descr="نقره لتكبير أو تصغير الصورة ونقرتين لعرض الصورة في صفحة مستقلة بحجمها الطبيعي"/>
          <p:cNvPicPr>
            <a:picLocks noChangeAspect="1" noChangeArrowheads="1"/>
          </p:cNvPicPr>
          <p:nvPr/>
        </p:nvPicPr>
        <p:blipFill>
          <a:blip r:embed="rId3" cstate="print"/>
          <a:srcRect/>
          <a:stretch>
            <a:fillRect/>
          </a:stretch>
        </p:blipFill>
        <p:spPr bwMode="auto">
          <a:xfrm>
            <a:off x="476672" y="776536"/>
            <a:ext cx="2520280" cy="2520280"/>
          </a:xfrm>
          <a:prstGeom prst="rect">
            <a:avLst/>
          </a:prstGeom>
          <a:noFill/>
        </p:spPr>
      </p:pic>
      <p:sp>
        <p:nvSpPr>
          <p:cNvPr id="8200" name="AutoShape 8" descr="نقره لتكبير أو تصغير الصورة ونقرتين لعرض الصورة في صفحة مستقلة بحجمها الطبيعي"/>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EG"/>
          </a:p>
        </p:txBody>
      </p:sp>
      <p:sp>
        <p:nvSpPr>
          <p:cNvPr id="8202" name="AutoShape 10" descr="نقره لتكبير أو تصغير الصورة ونقرتين لعرض الصورة في صفحة مستقلة بحجمها الطبيعي"/>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EG"/>
          </a:p>
        </p:txBody>
      </p:sp>
      <p:pic>
        <p:nvPicPr>
          <p:cNvPr id="8203" name="Picture 11" descr="C:\Users\hp\Downloads\nawader-fdf751273f.jpg"/>
          <p:cNvPicPr>
            <a:picLocks noChangeAspect="1" noChangeArrowheads="1"/>
          </p:cNvPicPr>
          <p:nvPr/>
        </p:nvPicPr>
        <p:blipFill>
          <a:blip r:embed="rId4" cstate="print"/>
          <a:srcRect/>
          <a:stretch>
            <a:fillRect/>
          </a:stretch>
        </p:blipFill>
        <p:spPr bwMode="auto">
          <a:xfrm>
            <a:off x="332656" y="4160912"/>
            <a:ext cx="2713757" cy="271375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68960" y="3440832"/>
            <a:ext cx="3497099" cy="5355312"/>
          </a:xfrm>
          <a:prstGeom prst="rect">
            <a:avLst/>
          </a:prstGeom>
          <a:noFill/>
        </p:spPr>
        <p:txBody>
          <a:bodyPr wrap="square" rtlCol="1">
            <a:spAutoFit/>
          </a:bodyPr>
          <a:lstStyle/>
          <a:p>
            <a:r>
              <a:rPr lang="ar-EG" b="1" u="sng" dirty="0" smtClean="0">
                <a:effectLst>
                  <a:outerShdw blurRad="38100" dist="38100" dir="2700000" algn="tl">
                    <a:srgbClr val="000000">
                      <a:alpha val="43137"/>
                    </a:srgbClr>
                  </a:outerShdw>
                </a:effectLst>
              </a:rPr>
              <a:t>خامسا :</a:t>
            </a:r>
          </a:p>
          <a:p>
            <a:endParaRPr lang="ar-EG" b="1" u="sng" dirty="0" smtClean="0">
              <a:effectLst>
                <a:outerShdw blurRad="38100" dist="38100" dir="2700000" algn="tl">
                  <a:srgbClr val="000000">
                    <a:alpha val="43137"/>
                  </a:srgbClr>
                </a:outerShdw>
              </a:effectLst>
            </a:endParaRPr>
          </a:p>
          <a:p>
            <a:r>
              <a:rPr lang="ar-EG" dirty="0" smtClean="0"/>
              <a:t>يتم فرش طبقة من الرمل الناعم على سطح البلاط و من ثم يتم رشها بالمياه و يمكن تكرار ذلك بعد ان يجف الرمل من على سطح البلاط لتعبئة الفراغات بين البلاطات .</a:t>
            </a:r>
          </a:p>
          <a:p>
            <a:r>
              <a:rPr lang="ar-EG" b="1" u="sng" dirty="0">
                <a:effectLst>
                  <a:outerShdw blurRad="38100" dist="38100" dir="2700000" algn="tl">
                    <a:srgbClr val="000000">
                      <a:alpha val="43137"/>
                    </a:srgbClr>
                  </a:outerShdw>
                </a:effectLst>
              </a:rPr>
              <a:t>سادسا : استخدام الهزاز </a:t>
            </a:r>
            <a:r>
              <a:rPr lang="ar-EG" b="1" u="sng" dirty="0" smtClean="0">
                <a:effectLst>
                  <a:outerShdw blurRad="38100" dist="38100" dir="2700000" algn="tl">
                    <a:srgbClr val="000000">
                      <a:alpha val="43137"/>
                    </a:srgbClr>
                  </a:outerShdw>
                </a:effectLst>
              </a:rPr>
              <a:t>:</a:t>
            </a:r>
          </a:p>
          <a:p>
            <a:endParaRPr lang="ar-EG" b="1" u="sng" dirty="0">
              <a:effectLst>
                <a:outerShdw blurRad="38100" dist="38100" dir="2700000" algn="tl">
                  <a:srgbClr val="000000">
                    <a:alpha val="43137"/>
                  </a:srgbClr>
                </a:outerShdw>
              </a:effectLst>
            </a:endParaRPr>
          </a:p>
          <a:p>
            <a:r>
              <a:rPr lang="ar-EG" dirty="0" smtClean="0"/>
              <a:t>يستخدم الهزاز الميكانيكى فوق سطح البلاط لضمان تحلحل الرمل بين البلاط بشكل كامل و لتسوية السطح العام , مع ضرورة مراعان وجود طبقة من الرمل المار من غربال 3 مم بين سطح البلاط والهزاز لما الفارغات و عدم تعرض سطح البلاطات للخدش , ثم يعكس الرمل الزائد من على السطح .</a:t>
            </a:r>
          </a:p>
          <a:p>
            <a:r>
              <a:rPr lang="ar-EG" dirty="0" smtClean="0"/>
              <a:t>ملاحظة هامة :</a:t>
            </a:r>
          </a:p>
          <a:p>
            <a:r>
              <a:rPr lang="ar-EG" dirty="0" smtClean="0"/>
              <a:t>يمنع قطعيا خلط او وضع المونة الرطبة على سطح البلاط حفاظا على وجه البلاط .</a:t>
            </a:r>
          </a:p>
          <a:p>
            <a:endParaRPr lang="ar-EG" dirty="0" smtClean="0"/>
          </a:p>
        </p:txBody>
      </p:sp>
      <p:sp>
        <p:nvSpPr>
          <p:cNvPr id="3" name="Rectangle 2"/>
          <p:cNvSpPr/>
          <p:nvPr/>
        </p:nvSpPr>
        <p:spPr>
          <a:xfrm>
            <a:off x="1628800" y="488504"/>
            <a:ext cx="5013176" cy="2800767"/>
          </a:xfrm>
          <a:prstGeom prst="rect">
            <a:avLst/>
          </a:prstGeom>
        </p:spPr>
        <p:txBody>
          <a:bodyPr wrap="square">
            <a:spAutoFit/>
          </a:bodyPr>
          <a:lstStyle/>
          <a:p>
            <a:r>
              <a:rPr lang="ar-EG" sz="1600" b="1" u="sng" dirty="0" smtClean="0"/>
              <a:t>رابعا :المساحات الزائدة :</a:t>
            </a:r>
          </a:p>
          <a:p>
            <a:endParaRPr lang="ar-EG" sz="1600" b="1" u="sng" dirty="0" smtClean="0"/>
          </a:p>
          <a:p>
            <a:r>
              <a:rPr lang="ar-EG" sz="1600" dirty="0" smtClean="0"/>
              <a:t>فى حالة وجود مساحات زائدة فى جوانب منطقة الرصف بين البلاط و الجدران او حجر الرصيف – احواض الاشجار يم اتباع احد الطريقتين :</a:t>
            </a:r>
          </a:p>
          <a:p>
            <a:r>
              <a:rPr lang="ar-EG" sz="1600" dirty="0" smtClean="0"/>
              <a:t>1-يتم مراجعة منتج البلاط للحصول على مقاس بلاطات اصغر تلائم المساحات الزائدة و اذا لم تتوافر فانه ينصح بقس الموقع للمقاسات المطلوبة .</a:t>
            </a:r>
          </a:p>
          <a:p>
            <a:r>
              <a:rPr lang="ar-EG" sz="1600" dirty="0" smtClean="0"/>
              <a:t>2- صب المساحات الزائدة بالخرسانة و عندها يراعى الاتى :</a:t>
            </a:r>
          </a:p>
          <a:p>
            <a:pPr>
              <a:buFontTx/>
              <a:buChar char="-"/>
            </a:pPr>
            <a:r>
              <a:rPr lang="ar-EG" sz="1600" dirty="0" smtClean="0"/>
              <a:t>ازالة طبقة الرمل فى هذا الجزء .</a:t>
            </a:r>
          </a:p>
          <a:p>
            <a:pPr>
              <a:buFontTx/>
              <a:buChar char="-"/>
            </a:pPr>
            <a:r>
              <a:rPr lang="ar-EG" sz="1600" dirty="0" smtClean="0"/>
              <a:t>- رش الارض بالمياه</a:t>
            </a:r>
          </a:p>
          <a:p>
            <a:pPr>
              <a:buFontTx/>
              <a:buChar char="-"/>
            </a:pPr>
            <a:r>
              <a:rPr lang="ar-EG" sz="1600" dirty="0" smtClean="0"/>
              <a:t>- نستعمل خرسانة و يتم دكها بما يتناسب مع ميل البلاط .</a:t>
            </a:r>
            <a:endParaRPr lang="ar-EG" sz="1600" dirty="0"/>
          </a:p>
        </p:txBody>
      </p:sp>
      <p:pic>
        <p:nvPicPr>
          <p:cNvPr id="4" name="Picture 4" descr="نقره لتكبير أو تصغير الصورة ونقرتين لعرض الصورة في صفحة مستقلة بحجمها الطبيعي"/>
          <p:cNvPicPr>
            <a:picLocks noChangeAspect="1" noChangeArrowheads="1"/>
          </p:cNvPicPr>
          <p:nvPr/>
        </p:nvPicPr>
        <p:blipFill>
          <a:blip r:embed="rId2" cstate="print"/>
          <a:srcRect/>
          <a:stretch>
            <a:fillRect/>
          </a:stretch>
        </p:blipFill>
        <p:spPr bwMode="auto">
          <a:xfrm>
            <a:off x="0" y="5601072"/>
            <a:ext cx="2996952" cy="2996952"/>
          </a:xfrm>
          <a:prstGeom prst="rect">
            <a:avLst/>
          </a:prstGeom>
          <a:noFill/>
        </p:spPr>
      </p:pic>
      <p:sp>
        <p:nvSpPr>
          <p:cNvPr id="5" name="Rectangle 4"/>
          <p:cNvSpPr/>
          <p:nvPr/>
        </p:nvSpPr>
        <p:spPr>
          <a:xfrm>
            <a:off x="764704" y="8428672"/>
            <a:ext cx="5733256" cy="1477328"/>
          </a:xfrm>
          <a:prstGeom prst="rect">
            <a:avLst/>
          </a:prstGeom>
        </p:spPr>
        <p:txBody>
          <a:bodyPr wrap="square">
            <a:spAutoFit/>
          </a:bodyPr>
          <a:lstStyle/>
          <a:p>
            <a:r>
              <a:rPr lang="ar-EG" b="1" u="sng" dirty="0" smtClean="0">
                <a:effectLst>
                  <a:outerShdw blurRad="38100" dist="38100" dir="2700000" algn="tl">
                    <a:srgbClr val="000000">
                      <a:alpha val="43137"/>
                    </a:srgbClr>
                  </a:outerShdw>
                </a:effectLst>
              </a:rPr>
              <a:t>سابعا : وصلات التمدد :</a:t>
            </a:r>
          </a:p>
          <a:p>
            <a:endParaRPr lang="ar-EG" b="1" u="sng" dirty="0" smtClean="0">
              <a:effectLst>
                <a:outerShdw blurRad="38100" dist="38100" dir="2700000" algn="tl">
                  <a:srgbClr val="000000">
                    <a:alpha val="43137"/>
                  </a:srgbClr>
                </a:outerShdw>
              </a:effectLst>
            </a:endParaRPr>
          </a:p>
          <a:p>
            <a:r>
              <a:rPr lang="ar-EG" dirty="0" smtClean="0"/>
              <a:t>تكون وصلات التمدد بين البلاط على ابعاد تتراوح من 7-9 متر و تستعنل فى هذه المواصلات مواد خاصة تسمح بتمدد وانكماش البلاط فى درجات الحرارة المختلفة . </a:t>
            </a:r>
            <a:endParaRPr lang="ar-EG" dirty="0"/>
          </a:p>
        </p:txBody>
      </p:sp>
      <p:sp>
        <p:nvSpPr>
          <p:cNvPr id="7170" name="AutoShape 2" descr="نقره لتكبير أو تصغير الصورة ونقرتين لعرض الصورة في صفحة مستقلة بحجمها الطبيعي"/>
          <p:cNvSpPr>
            <a:spLocks noChangeAspect="1" noChangeArrowheads="1"/>
          </p:cNvSpPr>
          <p:nvPr/>
        </p:nvSpPr>
        <p:spPr bwMode="auto">
          <a:xfrm>
            <a:off x="-61913" y="-136525"/>
            <a:ext cx="304801" cy="304800"/>
          </a:xfrm>
          <a:prstGeom prst="rect">
            <a:avLst/>
          </a:prstGeom>
          <a:noFill/>
        </p:spPr>
        <p:txBody>
          <a:bodyPr vert="horz" wrap="square" lIns="91440" tIns="45720" rIns="91440" bIns="45720" numCol="1" anchor="t" anchorCtr="0" compatLnSpc="1">
            <a:prstTxWarp prst="textNoShape">
              <a:avLst/>
            </a:prstTxWarp>
          </a:bodyPr>
          <a:lstStyle/>
          <a:p>
            <a:endParaRPr lang="ar-EG"/>
          </a:p>
        </p:txBody>
      </p:sp>
      <p:pic>
        <p:nvPicPr>
          <p:cNvPr id="7171" name="Picture 3" descr="C:\Users\hp\Downloads\nawader-645782ba28.jpg"/>
          <p:cNvPicPr>
            <a:picLocks noChangeAspect="1" noChangeArrowheads="1"/>
          </p:cNvPicPr>
          <p:nvPr/>
        </p:nvPicPr>
        <p:blipFill>
          <a:blip r:embed="rId3" cstate="print"/>
          <a:srcRect/>
          <a:stretch>
            <a:fillRect/>
          </a:stretch>
        </p:blipFill>
        <p:spPr bwMode="auto">
          <a:xfrm>
            <a:off x="260648" y="2864768"/>
            <a:ext cx="2471539" cy="2471539"/>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1230</Words>
  <Application>Microsoft Office PowerPoint</Application>
  <PresentationFormat>A4 Paper (210x297 mm)</PresentationFormat>
  <Paragraphs>118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Slide 1</vt:lpstr>
      <vt:lpstr>Slide 2</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hp</cp:lastModifiedBy>
  <cp:revision>28</cp:revision>
  <dcterms:created xsi:type="dcterms:W3CDTF">2011-10-25T19:30:13Z</dcterms:created>
  <dcterms:modified xsi:type="dcterms:W3CDTF">2011-10-26T00:03:17Z</dcterms:modified>
</cp:coreProperties>
</file>