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CAC7F-EC2D-48F2-A366-AB0D6AF384FA}" type="datetimeFigureOut">
              <a:rPr lang="en-US" smtClean="0"/>
              <a:t>16/3/2016</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4B849-72DD-49FF-9B12-F8CAD7E17A05}" type="slidenum">
              <a:rPr lang="en-US" smtClean="0"/>
              <a:t>‹#›</a:t>
            </a:fld>
            <a:endParaRPr lang="en-US"/>
          </a:p>
        </p:txBody>
      </p:sp>
    </p:spTree>
    <p:extLst>
      <p:ext uri="{BB962C8B-B14F-4D97-AF65-F5344CB8AC3E}">
        <p14:creationId xmlns:p14="http://schemas.microsoft.com/office/powerpoint/2010/main" val="238020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9594B849-72DD-49FF-9B12-F8CAD7E17A05}" type="slidenum">
              <a:rPr lang="en-US" smtClean="0"/>
              <a:t>1</a:t>
            </a:fld>
            <a:endParaRPr lang="en-US"/>
          </a:p>
        </p:txBody>
      </p:sp>
    </p:spTree>
    <p:extLst>
      <p:ext uri="{BB962C8B-B14F-4D97-AF65-F5344CB8AC3E}">
        <p14:creationId xmlns:p14="http://schemas.microsoft.com/office/powerpoint/2010/main" val="32150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9594B849-72DD-49FF-9B12-F8CAD7E17A05}" type="slidenum">
              <a:rPr lang="en-US" smtClean="0"/>
              <a:t>3</a:t>
            </a:fld>
            <a:endParaRPr lang="en-US"/>
          </a:p>
        </p:txBody>
      </p:sp>
    </p:spTree>
    <p:extLst>
      <p:ext uri="{BB962C8B-B14F-4D97-AF65-F5344CB8AC3E}">
        <p14:creationId xmlns:p14="http://schemas.microsoft.com/office/powerpoint/2010/main" val="644283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9594B849-72DD-49FF-9B12-F8CAD7E17A05}" type="slidenum">
              <a:rPr lang="en-US" smtClean="0"/>
              <a:t>28</a:t>
            </a:fld>
            <a:endParaRPr lang="en-US"/>
          </a:p>
        </p:txBody>
      </p:sp>
    </p:spTree>
    <p:extLst>
      <p:ext uri="{BB962C8B-B14F-4D97-AF65-F5344CB8AC3E}">
        <p14:creationId xmlns:p14="http://schemas.microsoft.com/office/powerpoint/2010/main" val="2763210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9594B849-72DD-49FF-9B12-F8CAD7E17A05}" type="slidenum">
              <a:rPr lang="en-US" smtClean="0"/>
              <a:t>29</a:t>
            </a:fld>
            <a:endParaRPr lang="en-US"/>
          </a:p>
        </p:txBody>
      </p:sp>
    </p:spTree>
    <p:extLst>
      <p:ext uri="{BB962C8B-B14F-4D97-AF65-F5344CB8AC3E}">
        <p14:creationId xmlns:p14="http://schemas.microsoft.com/office/powerpoint/2010/main" val="115546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9594B849-72DD-49FF-9B12-F8CAD7E17A05}" type="slidenum">
              <a:rPr lang="en-US" smtClean="0"/>
              <a:t>31</a:t>
            </a:fld>
            <a:endParaRPr lang="en-US"/>
          </a:p>
        </p:txBody>
      </p:sp>
    </p:spTree>
    <p:extLst>
      <p:ext uri="{BB962C8B-B14F-4D97-AF65-F5344CB8AC3E}">
        <p14:creationId xmlns:p14="http://schemas.microsoft.com/office/powerpoint/2010/main" val="4088575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1EA5F7D-1367-4DF2-AC64-AEFBCFB9C8D7}"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323399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E257E9A-A8A1-4769-A48F-9468D2FE10E2}"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383660351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E257E9A-A8A1-4769-A48F-9468D2FE10E2}"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856592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E257E9A-A8A1-4769-A48F-9468D2FE10E2}"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408772613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E257E9A-A8A1-4769-A48F-9468D2FE10E2}"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6269370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E257E9A-A8A1-4769-A48F-9468D2FE10E2}"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146385999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07E6A0A-9A11-4F68-8189-E546B40B13D5}"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203399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F2EC5A0-4A20-447A-BA22-3D72349D1FD0}"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28286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CD16F50-40A1-42EC-87A2-7862DBD2D5C8}"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196640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AE9541-AB20-45EC-8B9E-0A7640391243}" type="datetime1">
              <a:rPr lang="en-US" smtClean="0"/>
              <a:t>16/3/2016</a:t>
            </a:fld>
            <a:endParaRPr lang="en-US"/>
          </a:p>
        </p:txBody>
      </p:sp>
      <p:sp>
        <p:nvSpPr>
          <p:cNvPr id="5" name="Footer Placeholder 4"/>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133975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1EA828E-1747-43CC-A295-02B5078CA299}" type="datetime1">
              <a:rPr lang="en-US" smtClean="0"/>
              <a:t>16/3/2016</a:t>
            </a:fld>
            <a:endParaRPr lang="en-US"/>
          </a:p>
        </p:txBody>
      </p:sp>
      <p:sp>
        <p:nvSpPr>
          <p:cNvPr id="6" name="Footer Placeholder 5"/>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7" name="Slide Number Placeholder 6"/>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215061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47751F9-29C1-4EFD-B3C9-C90ECC3278D8}" type="datetime1">
              <a:rPr lang="en-US" smtClean="0"/>
              <a:t>16/3/2016</a:t>
            </a:fld>
            <a:endParaRPr lang="en-US"/>
          </a:p>
        </p:txBody>
      </p:sp>
      <p:sp>
        <p:nvSpPr>
          <p:cNvPr id="8" name="Footer Placeholder 7"/>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9" name="Slide Number Placeholder 8"/>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974550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74B136C-0D79-4A4F-A2C9-AFF1579354B9}" type="datetime1">
              <a:rPr lang="en-US" smtClean="0"/>
              <a:t>16/3/2016</a:t>
            </a:fld>
            <a:endParaRPr lang="en-US"/>
          </a:p>
        </p:txBody>
      </p:sp>
      <p:sp>
        <p:nvSpPr>
          <p:cNvPr id="4" name="Footer Placeholder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Slide Number Placeholder 4"/>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170654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BA445-B957-4A4E-AFAF-E8437A2D6E84}" type="datetime1">
              <a:rPr lang="en-US" smtClean="0"/>
              <a:t>16/3/2016</a:t>
            </a:fld>
            <a:endParaRPr lang="en-US"/>
          </a:p>
        </p:txBody>
      </p:sp>
      <p:sp>
        <p:nvSpPr>
          <p:cNvPr id="3" name="Footer Placeholder 2"/>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4" name="Slide Number Placeholder 3"/>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417488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6B1F21B-F6D8-42DE-ABC0-4FFBEC77A0E2}" type="datetime1">
              <a:rPr lang="en-US" smtClean="0"/>
              <a:t>16/3/2016</a:t>
            </a:fld>
            <a:endParaRPr lang="en-US"/>
          </a:p>
        </p:txBody>
      </p:sp>
      <p:sp>
        <p:nvSpPr>
          <p:cNvPr id="6" name="Footer Placeholder 5"/>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7" name="Slide Number Placeholder 6"/>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384803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2F55213-0D0C-4ED5-973F-C4F18FA3BB95}" type="datetime1">
              <a:rPr lang="en-US" smtClean="0"/>
              <a:t>16/3/2016</a:t>
            </a:fld>
            <a:endParaRPr lang="en-US"/>
          </a:p>
        </p:txBody>
      </p:sp>
      <p:sp>
        <p:nvSpPr>
          <p:cNvPr id="6" name="Footer Placeholder 5"/>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7" name="Slide Number Placeholder 6"/>
          <p:cNvSpPr>
            <a:spLocks noGrp="1"/>
          </p:cNvSpPr>
          <p:nvPr>
            <p:ph type="sldNum" sz="quarter" idx="12"/>
          </p:nvPr>
        </p:nvSpPr>
        <p:spPr/>
        <p:txBody>
          <a:bodyPr/>
          <a:lstStyle/>
          <a:p>
            <a:fld id="{53A45350-DE2C-444B-BD7B-8C279FEF5F7A}" type="slidenum">
              <a:rPr lang="en-US" smtClean="0"/>
              <a:t>‹#›</a:t>
            </a:fld>
            <a:endParaRPr lang="en-US"/>
          </a:p>
        </p:txBody>
      </p:sp>
    </p:spTree>
    <p:extLst>
      <p:ext uri="{BB962C8B-B14F-4D97-AF65-F5344CB8AC3E}">
        <p14:creationId xmlns:p14="http://schemas.microsoft.com/office/powerpoint/2010/main" val="388447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257E9A-A8A1-4769-A48F-9468D2FE10E2}" type="datetime1">
              <a:rPr lang="en-US" smtClean="0"/>
              <a:t>16/3/2016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ar-SY" smtClean="0"/>
              <a:t>المهندس خالد ياسين الشيخ- الهندسة المعلوماتية- ماجستير الريادة والإدارة بالإبداع</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A45350-DE2C-444B-BD7B-8C279FEF5F7A}" type="slidenum">
              <a:rPr lang="en-US" smtClean="0"/>
              <a:t>‹#›</a:t>
            </a:fld>
            <a:endParaRPr lang="en-US"/>
          </a:p>
        </p:txBody>
      </p:sp>
    </p:spTree>
    <p:extLst>
      <p:ext uri="{BB962C8B-B14F-4D97-AF65-F5344CB8AC3E}">
        <p14:creationId xmlns:p14="http://schemas.microsoft.com/office/powerpoint/2010/main" val="3629512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scene3d>
              <a:camera prst="orthographicFront"/>
              <a:lightRig rig="soft" dir="t">
                <a:rot lat="0" lon="0" rev="15600000"/>
              </a:lightRig>
            </a:scene3d>
            <a:sp3d extrusionH="57150" prstMaterial="softEdge">
              <a:bevelT w="25400" h="38100"/>
            </a:sp3d>
          </a:bodyPr>
          <a:lstStyle/>
          <a:p>
            <a:r>
              <a:rPr lang="ar-SY" b="1" dirty="0" smtClean="0">
                <a:ln/>
                <a:solidFill>
                  <a:schemeClr val="accent4"/>
                </a:solidFill>
              </a:rPr>
              <a:t>التفكير النظمي أداة فعالة لإدارة الإبداع</a:t>
            </a:r>
            <a:endParaRPr lang="en-US" b="1" dirty="0">
              <a:ln/>
              <a:solidFill>
                <a:schemeClr val="accent4"/>
              </a:solidFill>
            </a:endParaRPr>
          </a:p>
        </p:txBody>
      </p:sp>
      <p:sp>
        <p:nvSpPr>
          <p:cNvPr id="3" name="عنوان فرعي 2"/>
          <p:cNvSpPr>
            <a:spLocks noGrp="1"/>
          </p:cNvSpPr>
          <p:nvPr>
            <p:ph type="subTitle" idx="1"/>
          </p:nvPr>
        </p:nvSpPr>
        <p:spPr/>
        <p:txBody>
          <a:bodyPr/>
          <a:lstStyle/>
          <a:p>
            <a:r>
              <a:rPr lang="ar-SY" b="1" dirty="0" smtClean="0">
                <a:solidFill>
                  <a:srgbClr val="92D050"/>
                </a:solidFill>
              </a:rPr>
              <a:t>إعداد المهندس خالد ياسين الشيخ</a:t>
            </a:r>
            <a:br>
              <a:rPr lang="ar-SY" b="1" dirty="0" smtClean="0">
                <a:solidFill>
                  <a:srgbClr val="92D050"/>
                </a:solidFill>
              </a:rPr>
            </a:br>
            <a:r>
              <a:rPr lang="ar-SY" b="1" dirty="0" smtClean="0">
                <a:solidFill>
                  <a:srgbClr val="92D050"/>
                </a:solidFill>
              </a:rPr>
              <a:t>ـــ الهندسة المعلوماتية</a:t>
            </a:r>
            <a:br>
              <a:rPr lang="ar-SY" b="1" dirty="0" smtClean="0">
                <a:solidFill>
                  <a:srgbClr val="92D050"/>
                </a:solidFill>
              </a:rPr>
            </a:br>
            <a:r>
              <a:rPr lang="ar-SY" b="1" dirty="0" smtClean="0">
                <a:solidFill>
                  <a:srgbClr val="92D050"/>
                </a:solidFill>
              </a:rPr>
              <a:t> – ماجستير الريادة والإدارة بالإبداع</a:t>
            </a:r>
            <a:endParaRPr lang="en-US" b="1" dirty="0">
              <a:solidFill>
                <a:srgbClr val="92D050"/>
              </a:solidFill>
            </a:endParaRPr>
          </a:p>
        </p:txBody>
      </p:sp>
      <p:sp>
        <p:nvSpPr>
          <p:cNvPr id="4" name="عنصر نائب للتذييل 3"/>
          <p:cNvSpPr>
            <a:spLocks noGrp="1"/>
          </p:cNvSpPr>
          <p:nvPr>
            <p:ph type="ftr" sz="quarter" idx="11"/>
          </p:nvPr>
        </p:nvSpPr>
        <p:spPr/>
        <p:txBody>
          <a:bodyPr/>
          <a:lstStyle/>
          <a:p>
            <a:r>
              <a:rPr lang="ar-SY" b="1" dirty="0" smtClean="0"/>
              <a:t>المهندس خالد ياسين الشيخ- الهندسة المعلوماتية- ماجستير الريادة والإدارة بالإبداع</a:t>
            </a:r>
            <a:endParaRPr lang="en-US" b="1" dirty="0"/>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a:t>
            </a:fld>
            <a:endParaRPr lang="en-US"/>
          </a:p>
        </p:txBody>
      </p:sp>
      <p:sp>
        <p:nvSpPr>
          <p:cNvPr id="6" name="مربع نص 5"/>
          <p:cNvSpPr txBox="1"/>
          <p:nvPr/>
        </p:nvSpPr>
        <p:spPr>
          <a:xfrm>
            <a:off x="3125337" y="682388"/>
            <a:ext cx="5854890" cy="584775"/>
          </a:xfrm>
          <a:prstGeom prst="rect">
            <a:avLst/>
          </a:prstGeom>
          <a:noFill/>
        </p:spPr>
        <p:txBody>
          <a:bodyPr wrap="square" rtlCol="0">
            <a:spAutoFit/>
          </a:bodyPr>
          <a:lstStyle/>
          <a:p>
            <a:pPr algn="ctr" rtl="1"/>
            <a:r>
              <a:rPr lang="ar-SY" sz="3200" dirty="0" smtClean="0">
                <a:solidFill>
                  <a:srgbClr val="00B050"/>
                </a:solidFill>
              </a:rPr>
              <a:t>قال تعالى</a:t>
            </a:r>
            <a:r>
              <a:rPr lang="en-US" sz="3200" dirty="0" smtClean="0">
                <a:solidFill>
                  <a:srgbClr val="00B050"/>
                </a:solidFill>
              </a:rPr>
              <a:t>”:</a:t>
            </a:r>
            <a:r>
              <a:rPr lang="ar-SY" sz="3200" dirty="0" smtClean="0">
                <a:solidFill>
                  <a:srgbClr val="00B050"/>
                </a:solidFill>
              </a:rPr>
              <a:t> وقل رب زدني علماً</a:t>
            </a:r>
            <a:r>
              <a:rPr lang="en-US" sz="3200" dirty="0" smtClean="0">
                <a:solidFill>
                  <a:srgbClr val="00B050"/>
                </a:solidFill>
              </a:rPr>
              <a:t>”</a:t>
            </a:r>
            <a:endParaRPr lang="en-US" sz="3200" dirty="0">
              <a:solidFill>
                <a:srgbClr val="00B050"/>
              </a:solidFill>
            </a:endParaRPr>
          </a:p>
        </p:txBody>
      </p:sp>
    </p:spTree>
    <p:extLst>
      <p:ext uri="{BB962C8B-B14F-4D97-AF65-F5344CB8AC3E}">
        <p14:creationId xmlns:p14="http://schemas.microsoft.com/office/powerpoint/2010/main" val="929703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Y" sz="4000" b="1" dirty="0">
                <a:solidFill>
                  <a:srgbClr val="00B050"/>
                </a:solidFill>
              </a:rPr>
              <a:t>مفهوم النظم ومكوناتها وآليات عملها.. كل شيء يعمل بنظام</a:t>
            </a:r>
            <a:endParaRPr lang="en-US" sz="4000" dirty="0"/>
          </a:p>
        </p:txBody>
      </p:sp>
      <p:sp>
        <p:nvSpPr>
          <p:cNvPr id="3" name="عنصر نائب للمحتوى 2"/>
          <p:cNvSpPr>
            <a:spLocks noGrp="1"/>
          </p:cNvSpPr>
          <p:nvPr>
            <p:ph idx="1"/>
          </p:nvPr>
        </p:nvSpPr>
        <p:spPr/>
        <p:txBody>
          <a:bodyPr>
            <a:normAutofit fontScale="92500" lnSpcReduction="20000"/>
          </a:bodyPr>
          <a:lstStyle/>
          <a:p>
            <a:pPr algn="r" rtl="1"/>
            <a:r>
              <a:rPr lang="ar-SY" sz="3200" b="1" u="sng" dirty="0" smtClean="0">
                <a:solidFill>
                  <a:srgbClr val="FF0000"/>
                </a:solidFill>
              </a:rPr>
              <a:t>أ- ما النظام؟</a:t>
            </a:r>
          </a:p>
          <a:p>
            <a:pPr algn="r" rtl="1"/>
            <a:r>
              <a:rPr lang="ar-SY" dirty="0" smtClean="0"/>
              <a:t>في الواقع كل شيء يحيط بنا هو شكل من أشكال النظم، النظم البسيطة كنظام الإنارة أو النظم المعقدة كنظام الدماغ البشري.</a:t>
            </a:r>
          </a:p>
          <a:p>
            <a:pPr algn="r" rtl="1"/>
            <a:r>
              <a:rPr lang="ar-SY" dirty="0" smtClean="0"/>
              <a:t>من أوضح التعريفات للنظام التعريف الذي يقول إن: النظام هو مجموعة متماسكة من العناصر أو الأجزاء التي يتكامل بعضها مع بعض وتحكمها علاقات وآليات عمل مضبوطة وفي نطاق مكاني وزماني محددين يعمل بقصد تحقيق هدف أو أهداف معينة.</a:t>
            </a:r>
          </a:p>
          <a:p>
            <a:pPr algn="r" rtl="1"/>
            <a:r>
              <a:rPr lang="ar-SY" dirty="0" smtClean="0"/>
              <a:t>المنهج النظمي هو أسلوب يعتمد على الدراسة النُظمية لاغتنام الفرص وحل المشكلات. تبدأ الدراسة بتعريف الفرصة أو المشكلة في نظامها(سياقها) الطبيعي ومن ثم تجمع البيانات التي تصفها وتحدد خيارات الحلول وبعد الحل يُختار أفضل حل ويطبق ويقيم مدى نجاحه.</a:t>
            </a:r>
          </a:p>
          <a:p>
            <a:pPr algn="r" rtl="1"/>
            <a:r>
              <a:rPr lang="ar-SY" dirty="0" smtClean="0"/>
              <a:t>أما التفكير النظمي فهو إدراك أنفسنا والأشياء والأمور المحيطة بناء على أساس منظومات ومنظومات فرعية لها مكونات وعلاقات  فيما بينها وفيما بينها وبين البيئة  ويمكن التعبير عن ذلك بالرؤية النُظمية للأشياء والحالات والسياقات.</a:t>
            </a:r>
          </a:p>
          <a:p>
            <a:pPr algn="r" rtl="1"/>
            <a:r>
              <a:rPr lang="ar-SY" dirty="0" smtClean="0"/>
              <a:t>إذا استخدمنا مفهوم النظم نفسه لتحليل تعريف النظام نجد أن أي نظام مهما كبر أو صغر ومهما كان بسيطاً أو معقداً لابد أن تتوافر فيه على الأقل الكينونات الخمس الآتية: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10</a:t>
            </a:fld>
            <a:endParaRPr lang="en-US"/>
          </a:p>
        </p:txBody>
      </p:sp>
    </p:spTree>
    <p:extLst>
      <p:ext uri="{BB962C8B-B14F-4D97-AF65-F5344CB8AC3E}">
        <p14:creationId xmlns:p14="http://schemas.microsoft.com/office/powerpoint/2010/main" val="384339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8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b="1" u="sng" dirty="0" smtClean="0">
                <a:solidFill>
                  <a:srgbClr val="FF0000"/>
                </a:solidFill>
              </a:rPr>
              <a:t>1- العناصر:</a:t>
            </a:r>
          </a:p>
          <a:p>
            <a:pPr algn="r" rtl="1"/>
            <a:r>
              <a:rPr lang="ar-SY" dirty="0" smtClean="0"/>
              <a:t>أي نظام يتكون من مجموعة عناصر أي أكثر من عنصر واحد فذرات الهيدروجين أو الأوكسجين عي عناصر أساسية لتكوين الماء ولكن لا تشكل كل واحدة منها وبمفردها نظاماً للماء وكذلك رأس المال وحده لا يشكل نظاماً للاستثمار وإقامة المشاريع ولابد من وجود نظام  رأس المال البشري ليتكامل معه.</a:t>
            </a:r>
          </a:p>
          <a:p>
            <a:pPr algn="r" rtl="1"/>
            <a:r>
              <a:rPr lang="ar-SY" b="1" u="sng" dirty="0" smtClean="0">
                <a:solidFill>
                  <a:srgbClr val="FF0000"/>
                </a:solidFill>
              </a:rPr>
              <a:t>2- العلاقات: </a:t>
            </a:r>
            <a:r>
              <a:rPr lang="ar-SY" dirty="0" smtClean="0"/>
              <a:t>يجب أن تكون هناك علاقات منطقية وتكاملية واضحة بين كل عناصر النظام مثل النظم الميكانيكية فالعناصر التي تتكون منها الساعة و السيارة يكمل بعضها بعضاً منطقياً وعلمياً وعملياً حتى تعمل وتحقق هدفها وكذلك عوامل الإنتاج (اليد العاملة والأرض والمواد الأولية ورأس المال والنظام الإداري) بالنسبة للمشروع كل واحد منها يكمل الآخر.</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11</a:t>
            </a:fld>
            <a:endParaRPr lang="en-US"/>
          </a:p>
        </p:txBody>
      </p:sp>
    </p:spTree>
    <p:extLst>
      <p:ext uri="{BB962C8B-B14F-4D97-AF65-F5344CB8AC3E}">
        <p14:creationId xmlns:p14="http://schemas.microsoft.com/office/powerpoint/2010/main" val="298688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92500" lnSpcReduction="10000"/>
          </a:bodyPr>
          <a:lstStyle/>
          <a:p>
            <a:pPr algn="r" rtl="1"/>
            <a:r>
              <a:rPr lang="ar-SY" sz="3000" b="1" u="sng" dirty="0" smtClean="0">
                <a:solidFill>
                  <a:srgbClr val="FF0000"/>
                </a:solidFill>
              </a:rPr>
              <a:t>3-آليات عمل: </a:t>
            </a:r>
            <a:r>
              <a:rPr lang="ar-SY" dirty="0" smtClean="0"/>
              <a:t>من المفترض أن يعمل النظام وفق آليات عمل معينة ومضبوطة ومتناسقة حتى يؤدي غرضه فوجود عناصر النظام أو تكاملها لا يكفي وحده بل لابد من وجود آلية عمل تحكم علاقاته وتكاملها فحتى تدور عجلات السيارة لابد من أن يعمل المحرك والأنظمة الأخرى المساعدة الكهربائية والمائية وفق آليات تتناغم مع بعضها.</a:t>
            </a:r>
          </a:p>
          <a:p>
            <a:pPr algn="r" rtl="1"/>
            <a:r>
              <a:rPr lang="ar-SY" sz="3000" b="1" u="sng" dirty="0" smtClean="0">
                <a:solidFill>
                  <a:srgbClr val="FF0000"/>
                </a:solidFill>
              </a:rPr>
              <a:t>4- العمل في نطاق محدد: </a:t>
            </a:r>
            <a:r>
              <a:rPr lang="ar-SY" dirty="0" smtClean="0"/>
              <a:t>أي للنظام حدوداً مميزة(حيزاً) وإن كانت متداخلة مع الأنظمة الأخرى المجاورة فإذا لم يكن للنظام حدود مميزة فمن الصعوبة بمكان تعيين ما هو ضمن النظام وما هو خارجه وكذلك لابد من أن يكون النظام موجوداً في زمان محدد. لا وجود للأنظمة خارج </a:t>
            </a:r>
            <a:r>
              <a:rPr lang="en-US" dirty="0" smtClean="0"/>
              <a:t>“</a:t>
            </a:r>
            <a:r>
              <a:rPr lang="ar-SY" dirty="0" smtClean="0"/>
              <a:t> الزمكان</a:t>
            </a:r>
            <a:r>
              <a:rPr lang="en-US" dirty="0" smtClean="0"/>
              <a:t>”</a:t>
            </a:r>
            <a:r>
              <a:rPr lang="ar-SY" dirty="0" smtClean="0"/>
              <a:t> (الزمان والمكان).</a:t>
            </a:r>
          </a:p>
          <a:p>
            <a:pPr algn="r" rtl="1"/>
            <a:r>
              <a:rPr lang="ar-SY" sz="3000" b="1" u="sng" dirty="0" smtClean="0">
                <a:solidFill>
                  <a:srgbClr val="FF0000"/>
                </a:solidFill>
              </a:rPr>
              <a:t>5-تحقيق هدف معين: </a:t>
            </a:r>
            <a:r>
              <a:rPr lang="ar-SY" dirty="0" smtClean="0"/>
              <a:t>إن النظام الطبيعي او النظام الاصطناعي مثل النظم الإدارية كنظام الإدارة بالأهداف يعمل عادة لتحقيق هدف محدد فالنظام الميكانيكي للساعة صمم ليخبرنا عن الوقت وهكذا السيارة لتقطع المسافات بسرعة أكبر ونظام الإدارة بالإبداع لتحقيق التنمية المستدامة.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12</a:t>
            </a:fld>
            <a:endParaRPr lang="en-US"/>
          </a:p>
        </p:txBody>
      </p:sp>
    </p:spTree>
    <p:extLst>
      <p:ext uri="{BB962C8B-B14F-4D97-AF65-F5344CB8AC3E}">
        <p14:creationId xmlns:p14="http://schemas.microsoft.com/office/powerpoint/2010/main" val="84529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Y" sz="4000" b="1" dirty="0">
                <a:solidFill>
                  <a:srgbClr val="00B050"/>
                </a:solidFill>
              </a:rPr>
              <a:t>مفهوم النظم ومكوناتها وآليات عملها.. كل شيء يعمل بنظام</a:t>
            </a:r>
            <a:endParaRPr lang="en-US" sz="4000" dirty="0"/>
          </a:p>
        </p:txBody>
      </p:sp>
      <p:sp>
        <p:nvSpPr>
          <p:cNvPr id="3" name="عنصر نائب للمحتوى 2"/>
          <p:cNvSpPr>
            <a:spLocks noGrp="1"/>
          </p:cNvSpPr>
          <p:nvPr>
            <p:ph idx="1"/>
          </p:nvPr>
        </p:nvSpPr>
        <p:spPr/>
        <p:txBody>
          <a:bodyPr>
            <a:normAutofit/>
          </a:bodyPr>
          <a:lstStyle/>
          <a:p>
            <a:pPr algn="r" rtl="1"/>
            <a:r>
              <a:rPr lang="ar-SY" b="1" u="sng" dirty="0" smtClean="0">
                <a:solidFill>
                  <a:srgbClr val="FF0000"/>
                </a:solidFill>
              </a:rPr>
              <a:t>ب- نظرية النظم ومبادئها:</a:t>
            </a:r>
          </a:p>
          <a:p>
            <a:pPr algn="r" rtl="1"/>
            <a:r>
              <a:rPr lang="ar-SY" dirty="0" smtClean="0"/>
              <a:t>هي الحقل المعرفي الذي يدرس النظم بجميع أشكالها كفرع من فروع العلوم، تتخصص باستنباط النظريات والقوانين الناظمة لمكونات وآليات عمل النظم واستخراج النظريات والقوانين العلمية التي تحكمها وهذا المنهج الحديث كان له الأثر البليغ في بقية العلوم وبخاصة علوم الإدارة وعلوم الحاسوب والتكنولوجية الحديثة.</a:t>
            </a:r>
          </a:p>
          <a:p>
            <a:pPr algn="r" rtl="1"/>
            <a:r>
              <a:rPr lang="ar-SY" dirty="0" smtClean="0"/>
              <a:t>في علم المنظمات تتعامل الإدارة الحديثة مع مجموعة من النظم الفرعية: الداخلية والخارجية ونظرية النظم تعد من اهم الاتجاهات المعاصرة في الإدارة والتنظيم التي تهدف إلى تحديد عناصر المنظمة وتفسير آلية عملها. لقد أعطى </a:t>
            </a:r>
            <a:r>
              <a:rPr lang="ar-SY" dirty="0" err="1" smtClean="0"/>
              <a:t>بيرتلانفي</a:t>
            </a:r>
            <a:r>
              <a:rPr lang="ar-SY" dirty="0" smtClean="0"/>
              <a:t> عام 1973 اسم </a:t>
            </a:r>
            <a:r>
              <a:rPr lang="en-US" dirty="0" smtClean="0"/>
              <a:t>“</a:t>
            </a:r>
            <a:r>
              <a:rPr lang="ar-SY" dirty="0" smtClean="0"/>
              <a:t> النظرية العامة للنظم</a:t>
            </a:r>
            <a:r>
              <a:rPr lang="en-US" dirty="0" smtClean="0"/>
              <a:t>”</a:t>
            </a:r>
            <a:r>
              <a:rPr lang="ar-SY" dirty="0" smtClean="0"/>
              <a:t> لهذا الحقل الجديد من المعرفة وهو منهج يهدف إلى تشكيل مبادئ عامة يمكن تطبيقها على النظم أياً كان نوعها وطبيعية العناصر المكونة لها أو أياً كانت القوى والعلاقات التي تنظم عملها أو الأهداف التي ترغب في تحقيقها.</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13</a:t>
            </a:fld>
            <a:endParaRPr lang="en-US"/>
          </a:p>
        </p:txBody>
      </p:sp>
    </p:spTree>
    <p:extLst>
      <p:ext uri="{BB962C8B-B14F-4D97-AF65-F5344CB8AC3E}">
        <p14:creationId xmlns:p14="http://schemas.microsoft.com/office/powerpoint/2010/main" val="284937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r" rtl="1"/>
            <a:r>
              <a:rPr lang="ar-SY" sz="3000" b="1" u="sng" dirty="0" smtClean="0">
                <a:solidFill>
                  <a:srgbClr val="FF0000"/>
                </a:solidFill>
              </a:rPr>
              <a:t>ج- المبادئ العامة للنظم:</a:t>
            </a:r>
          </a:p>
          <a:p>
            <a:pPr algn="r" rtl="1"/>
            <a:r>
              <a:rPr lang="ar-SY" dirty="0" smtClean="0"/>
              <a:t>توصل الباحثون في مجال نظرية النظم إلى مجموعة من المبادئ العامة التي تحكم كينونة أي نظام وآليات عمله وصيرورته ومن اهم هذه المبادئ:</a:t>
            </a:r>
          </a:p>
          <a:p>
            <a:pPr algn="r" rtl="1"/>
            <a:r>
              <a:rPr lang="ar-SY" b="1" u="sng" dirty="0" smtClean="0">
                <a:solidFill>
                  <a:srgbClr val="FF0000"/>
                </a:solidFill>
              </a:rPr>
              <a:t>1- مبدأ </a:t>
            </a:r>
            <a:r>
              <a:rPr lang="ar-SY" b="1" u="sng" dirty="0" err="1" smtClean="0">
                <a:solidFill>
                  <a:srgbClr val="FF0000"/>
                </a:solidFill>
              </a:rPr>
              <a:t>الهادفية</a:t>
            </a:r>
            <a:r>
              <a:rPr lang="ar-SY" b="1" u="sng" dirty="0" smtClean="0">
                <a:solidFill>
                  <a:srgbClr val="FF0000"/>
                </a:solidFill>
              </a:rPr>
              <a:t> (أهداف النظم): </a:t>
            </a:r>
            <a:r>
              <a:rPr lang="ar-SY" dirty="0" smtClean="0"/>
              <a:t>أي نظام بلا هدف هو نظام بلا معنى ولا وجود له وعدم معرفتنا بهدف النظام لا يعني عدم وجود هدف لهذا النظام وكنا لآلاف السنين نعتقد أن خلايا بقايا جثة الإنسان ليس لها هدف ولا قيمة ولكن بعد اكتشاف الحمض النووي </a:t>
            </a:r>
            <a:r>
              <a:rPr lang="en-US" dirty="0" smtClean="0"/>
              <a:t>DNA</a:t>
            </a:r>
            <a:r>
              <a:rPr lang="ar-SY" dirty="0" smtClean="0"/>
              <a:t> وكيفية تحديده أصبح لهذه الخلايا أهداف مفيدة وقيمة عالية جداً بخاصة في كثير من خلافات النسب والإرث  على سبيل المثال.</a:t>
            </a:r>
          </a:p>
          <a:p>
            <a:pPr algn="r" rtl="1"/>
            <a:r>
              <a:rPr lang="ar-SY" dirty="0" smtClean="0"/>
              <a:t>فإذا كان النظام قائما بالفعل فيجب التعرف على أهدافه لمعرفة الطرائق المناسبة للتعامل معه وإذا كنا نريد إنشاء نظام جديد ستكون نقطة البداية تحديد اهداف عامة للنظام وبعد تحديد الأهداف العامة تتحدد الأهداف الفرعية له أو لكل مكون من مكوناته التي يجب أن تعمل معاً لتحقيق الهدف العام.</a:t>
            </a:r>
          </a:p>
          <a:p>
            <a:pPr algn="r" rtl="1"/>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14</a:t>
            </a:fld>
            <a:endParaRPr lang="en-US"/>
          </a:p>
        </p:txBody>
      </p:sp>
    </p:spTree>
    <p:extLst>
      <p:ext uri="{BB962C8B-B14F-4D97-AF65-F5344CB8AC3E}">
        <p14:creationId xmlns:p14="http://schemas.microsoft.com/office/powerpoint/2010/main" val="327275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85000" lnSpcReduction="10000"/>
          </a:bodyPr>
          <a:lstStyle/>
          <a:p>
            <a:pPr algn="r" rtl="1"/>
            <a:r>
              <a:rPr lang="ar-SY" sz="3100" b="1" u="sng" dirty="0" smtClean="0">
                <a:solidFill>
                  <a:srgbClr val="FF0000"/>
                </a:solidFill>
              </a:rPr>
              <a:t>2- </a:t>
            </a:r>
            <a:r>
              <a:rPr lang="ar-SY" sz="3100" b="1" u="sng" dirty="0" err="1" smtClean="0">
                <a:solidFill>
                  <a:srgbClr val="FF0000"/>
                </a:solidFill>
              </a:rPr>
              <a:t>اللارجوعية</a:t>
            </a:r>
            <a:r>
              <a:rPr lang="ar-SY" sz="3100" b="1" u="sng" dirty="0" smtClean="0">
                <a:solidFill>
                  <a:srgbClr val="FF0000"/>
                </a:solidFill>
              </a:rPr>
              <a:t> (استحالة الإرجاع): </a:t>
            </a:r>
          </a:p>
          <a:p>
            <a:pPr algn="r" rtl="1"/>
            <a:r>
              <a:rPr lang="ar-SY" dirty="0" smtClean="0"/>
              <a:t>هذا المبدأ يقول إن النظام كوحدة متكاملة ليس مجرد مجموع العناصر المكونة له فالكل من حيث المبدأ هو غير مجموع الأجزاء أو أكبر منه أو أصغر منه وإن عملية إرجاع صفات مكونات عناصر النظام إلى صفات عناصرها مفردة ومعزولة وإلغاء العلاقات فيما بينها سيؤدي إلى ضياع الصفات النوعية للمنظومة الكلية.</a:t>
            </a:r>
          </a:p>
          <a:p>
            <a:pPr algn="r" rtl="1"/>
            <a:r>
              <a:rPr lang="ar-SY" dirty="0" smtClean="0"/>
              <a:t>فهناك استحالة في إعادة مكونات كأس الشاي إلى عناصر الأساسية وإن حل المنظمة أو إفلاس الشركة لا يعني أن العناصر التي كانت مكونة لها ستعود إلى ما كانت عليه قبل التأسيس.</a:t>
            </a:r>
          </a:p>
          <a:p>
            <a:pPr algn="r" rtl="1"/>
            <a:r>
              <a:rPr lang="ar-SY" sz="3600" b="1" u="sng" dirty="0" smtClean="0">
                <a:solidFill>
                  <a:srgbClr val="FF0000"/>
                </a:solidFill>
              </a:rPr>
              <a:t>3- الاعتمادية: </a:t>
            </a:r>
            <a:r>
              <a:rPr lang="ar-SY" dirty="0" smtClean="0"/>
              <a:t>اعتماد نجاح عمل كل عنصر من عناصر النظام على موقعه: من النظام ككل وعلى صفاته وعلى علاقاته مع العناصر الأخرى داخل النظام وهذا ما يعرف بالاعتمادية الداخلية. وكذلك يعتمد النظام مع جميع مكوناته على البيئة المحيطة وعبر عملية التفاعل مع البيئة الخارجية التي تظهر قدرة النظام على الحياة والاستمرار وهو ما يعرف بالاعتمادية الخارجية. </a:t>
            </a:r>
          </a:p>
          <a:p>
            <a:pPr algn="r" rtl="1"/>
            <a:r>
              <a:rPr lang="ar-SY" dirty="0" smtClean="0"/>
              <a:t>أن أي عنصر من العناصر المكونة للإدارة  لا يكتب له النجاح إذا لم يلق الدعم والتأييد من العناصر الأخرى. </a:t>
            </a:r>
          </a:p>
          <a:p>
            <a:pPr algn="r" rtl="1"/>
            <a:r>
              <a:rPr lang="ar-SY" dirty="0" smtClean="0"/>
              <a:t>فالإدارة بالإبداع لا يمكن ان تنشط إذا كانت الإدارة أو ثقافة المنظمة لا تشجع على هذا النمط من الإدارة فالإدارة بالإبداع تعتمد بشكل جوهري على تأييد الإدارة العليا والقبول العام من الأفراد المكونين للمنظمة.</a:t>
            </a:r>
          </a:p>
          <a:p>
            <a:pPr algn="r" rtl="1"/>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15</a:t>
            </a:fld>
            <a:endParaRPr lang="en-US"/>
          </a:p>
        </p:txBody>
      </p:sp>
    </p:spTree>
    <p:extLst>
      <p:ext uri="{BB962C8B-B14F-4D97-AF65-F5344CB8AC3E}">
        <p14:creationId xmlns:p14="http://schemas.microsoft.com/office/powerpoint/2010/main" val="372000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8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algn="r" rtl="1"/>
            <a:r>
              <a:rPr lang="ar-SY" b="1" u="sng" dirty="0" smtClean="0">
                <a:solidFill>
                  <a:srgbClr val="FF0000"/>
                </a:solidFill>
              </a:rPr>
              <a:t>4- البيئة الهرمية: </a:t>
            </a:r>
            <a:r>
              <a:rPr lang="ar-SY" dirty="0" smtClean="0"/>
              <a:t>لكل نظام بيئة هرمية فكل مكون من مكونات النظام يشكل بحد ذاته نظاماً فرعياً والنظام المدروس نفسه يكون مكوناً لنظام أوسع فإدارة الأفراد تتكون من مجموعة من الأقسام الفرعية مثل التدريب والرواتب وشؤون الأفراد وهي في الوقت نفسه جزء من أنظمة الإدارة الأخرى فالإدارة بالإبداع هي جزء من ثقافة المنظمة وأحد الأنماط القيادية الإدارية.</a:t>
            </a:r>
          </a:p>
          <a:p>
            <a:pPr marL="0" indent="0" algn="r" rtl="1">
              <a:buNone/>
            </a:pPr>
            <a:r>
              <a:rPr lang="ar-SY" b="1" u="sng" dirty="0" smtClean="0">
                <a:solidFill>
                  <a:srgbClr val="FF0000"/>
                </a:solidFill>
              </a:rPr>
              <a:t>5- التوازن والاضطراب: </a:t>
            </a:r>
            <a:r>
              <a:rPr lang="ar-SY" dirty="0" smtClean="0"/>
              <a:t>مبدأ التوازن والاضطراب مبدآن غير متلازمان فوجود أحدهما ينفي وجود الآخر.</a:t>
            </a:r>
          </a:p>
          <a:p>
            <a:pPr marL="0" indent="0" algn="r" rtl="1">
              <a:buNone/>
            </a:pPr>
            <a:r>
              <a:rPr lang="ar-SY" b="1" u="sng" dirty="0" smtClean="0">
                <a:solidFill>
                  <a:srgbClr val="FF0000"/>
                </a:solidFill>
              </a:rPr>
              <a:t>مبدأ التوازن: </a:t>
            </a:r>
            <a:r>
              <a:rPr lang="ar-SY" dirty="0" smtClean="0"/>
              <a:t>هو من أهم وأعقد مبادئ النظم وخصائصها ويقصد به تحقيق الاستقرار والأمان للنظام ليعمل على تحقيق أهدافه. وذلك من خلال توزيع المهمات والأنشطة على أجزائه المختلفة بطريقة تفرض فيها على أجزائه حدوداً معينة وتجعلها تعمل بتنسيق وانسجام وأن لا يتعدى بعضها </a:t>
            </a:r>
            <a:r>
              <a:rPr lang="ar-SY" dirty="0" err="1" smtClean="0"/>
              <a:t>بعضها</a:t>
            </a:r>
            <a:r>
              <a:rPr lang="ar-SY" dirty="0" smtClean="0"/>
              <a:t> الآخر.</a:t>
            </a:r>
          </a:p>
          <a:p>
            <a:pPr marL="0" indent="0" algn="r" rtl="1">
              <a:buNone/>
            </a:pPr>
            <a:r>
              <a:rPr lang="ar-SY" dirty="0" smtClean="0"/>
              <a:t>دائما هناك نوعان من التوازن: توازن داخلي يكون بين مكونات النظام نفسه وتوازن خارجي يكون بين النظام ككل والبيئة الخارجية.</a:t>
            </a:r>
          </a:p>
          <a:p>
            <a:pPr marL="0" indent="0" algn="r" rtl="1">
              <a:buNone/>
            </a:pPr>
            <a:r>
              <a:rPr lang="ar-SY" dirty="0" smtClean="0"/>
              <a:t>من أعظم واعقد متوازنات النظم توازن النظام الكوني ومن اشهر التوازن التي خلقتها البشرية ما كان يعرف بتوازن الرعب بين الاتحاد السوفيتي سابقا(روسيا حالياً) والولايات المتحدة الأمريكية ويقصد به التوازن في قدرات الطرفين على امتلاك الأسلحة النووية المدمرة والقدرة على استخدامها ولابد أن يتوارد إلى الذهن التوازن بين العرض والطلب وبين الواردات والنفقات وتوازن الموازنة والأجور.</a:t>
            </a:r>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16</a:t>
            </a:fld>
            <a:endParaRPr lang="en-US"/>
          </a:p>
        </p:txBody>
      </p:sp>
    </p:spTree>
    <p:extLst>
      <p:ext uri="{BB962C8B-B14F-4D97-AF65-F5344CB8AC3E}">
        <p14:creationId xmlns:p14="http://schemas.microsoft.com/office/powerpoint/2010/main" val="47559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b="1" u="sng" dirty="0" smtClean="0">
                <a:solidFill>
                  <a:srgbClr val="FF0000"/>
                </a:solidFill>
              </a:rPr>
              <a:t>مبدأ الاضطراب: </a:t>
            </a:r>
            <a:r>
              <a:rPr lang="ar-SY" dirty="0" smtClean="0"/>
              <a:t>يقصد به حالة التحرك والاختلال والارتباك التي تصيب النظام نتيجة فقدان التوازن الداخلي أو الخارجي لسبب ما مثل اعتلال صحة الإنسان أو تعطل برامج الحاسوب </a:t>
            </a:r>
            <a:r>
              <a:rPr lang="ar-SY" dirty="0"/>
              <a:t>أ</a:t>
            </a:r>
            <a:r>
              <a:rPr lang="ar-SY" dirty="0" smtClean="0"/>
              <a:t>و إدخال نظام جديد مثل نظام الإدارة بالإبداع وهو ما يُعرف اليوم بالاضطراب البناء.</a:t>
            </a:r>
          </a:p>
          <a:p>
            <a:pPr algn="r" rtl="1"/>
            <a:r>
              <a:rPr lang="ar-SY" dirty="0" smtClean="0"/>
              <a:t>كل النظم معرضة للاضطراب ولكن بدرجات متفاوتة حسب قدرة النظام على مقاومة الصدمات وتحملها وقدرته على إعادة إنتاج التوازن من جديد وهنا يكمن دور الإدارة بالإبداع في إعادة التوازن إذا كان الاختلال غير مرغوب فيه او في خلق توازن جديد إذا كان الاختلال هدفاُ مطلوباً مثل إعادة هندسة الأعمال(</a:t>
            </a:r>
            <a:r>
              <a:rPr lang="ar-SY" dirty="0" err="1" smtClean="0"/>
              <a:t>الهندرة</a:t>
            </a:r>
            <a:r>
              <a:rPr lang="ar-SY" dirty="0" smtClean="0"/>
              <a:t>).</a:t>
            </a:r>
          </a:p>
          <a:p>
            <a:pPr algn="r" rtl="1"/>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17</a:t>
            </a:fld>
            <a:endParaRPr lang="en-US"/>
          </a:p>
        </p:txBody>
      </p:sp>
    </p:spTree>
    <p:extLst>
      <p:ext uri="{BB962C8B-B14F-4D97-AF65-F5344CB8AC3E}">
        <p14:creationId xmlns:p14="http://schemas.microsoft.com/office/powerpoint/2010/main" val="248462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b="1" u="sng" dirty="0" smtClean="0">
                <a:solidFill>
                  <a:srgbClr val="FFC000"/>
                </a:solidFill>
              </a:rPr>
              <a:t>يجب التفريق بين نوعين من إعادة التوازن:</a:t>
            </a:r>
          </a:p>
          <a:p>
            <a:pPr algn="r" rtl="1"/>
            <a:r>
              <a:rPr lang="ar-SY" b="1" dirty="0" smtClean="0">
                <a:solidFill>
                  <a:srgbClr val="FF0000"/>
                </a:solidFill>
              </a:rPr>
              <a:t>1- إعادة التوازن إلى الوضع السابق: </a:t>
            </a:r>
            <a:r>
              <a:rPr lang="ar-SY" dirty="0" smtClean="0"/>
              <a:t>يقصد به عودة النظام إلى حالة التوازن التي كانت سابقة لحدوث الاضطراب مثل تعطل جزء من محرك  السيارة وبعد استبداله بآخر سليم يعود نظام السيارة إلى ما كان عليه قبل حدوث الاضطراب.</a:t>
            </a:r>
          </a:p>
          <a:p>
            <a:pPr algn="r" rtl="1"/>
            <a:r>
              <a:rPr lang="ar-SY" b="1" dirty="0" smtClean="0">
                <a:solidFill>
                  <a:srgbClr val="FF0000"/>
                </a:solidFill>
              </a:rPr>
              <a:t>2- إعادة التوان الدينامي: </a:t>
            </a:r>
            <a:r>
              <a:rPr lang="ar-SY" dirty="0" smtClean="0"/>
              <a:t>هو شكل التوازن الذي تحتاجه الإدارة بالإبداع وكل إدارة ويقصد به إنشاء توازن جديد يختلف عن التوازن الذي كان سائداً قبل حدوث الاضطراب.</a:t>
            </a:r>
          </a:p>
          <a:p>
            <a:pPr algn="r" rtl="1"/>
            <a:r>
              <a:rPr lang="ar-SY" dirty="0" smtClean="0"/>
              <a:t>والنظام الدينامي هو ذلك النظام الذي يملك ميزة إعادة التوازن الدينامي بحيث نستطيع من خلال إعادة التوازن الانتقال إلى مستوى جديد من التوازن ولا تتمتع بهذه الميزة إلا النظم المفتوحة القادرة على إعادة التوازن إلى مكوناتها الداخلية وعلى التكيف مع البيئة الخارجية المتغيرة بطريقة دينامية.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18</a:t>
            </a:fld>
            <a:endParaRPr lang="en-US"/>
          </a:p>
        </p:txBody>
      </p:sp>
    </p:spTree>
    <p:extLst>
      <p:ext uri="{BB962C8B-B14F-4D97-AF65-F5344CB8AC3E}">
        <p14:creationId xmlns:p14="http://schemas.microsoft.com/office/powerpoint/2010/main" val="109927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9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b="1" dirty="0" smtClean="0">
                <a:solidFill>
                  <a:srgbClr val="FF0000"/>
                </a:solidFill>
              </a:rPr>
              <a:t>د- تصنيف النظم: </a:t>
            </a:r>
          </a:p>
          <a:p>
            <a:pPr algn="r" rtl="1"/>
            <a:r>
              <a:rPr lang="ar-SY" dirty="0" smtClean="0"/>
              <a:t>فيما بعد </a:t>
            </a:r>
            <a:r>
              <a:rPr lang="ar-SY" dirty="0" err="1" smtClean="0"/>
              <a:t>بيرتلانفي</a:t>
            </a:r>
            <a:r>
              <a:rPr lang="ar-SY" dirty="0" smtClean="0"/>
              <a:t> طُورت النظرية العامة للنظم على أيدي العديد من العلماء مثل الاقتصادي </a:t>
            </a:r>
            <a:r>
              <a:rPr lang="ar-SY" dirty="0" err="1" smtClean="0"/>
              <a:t>كينث</a:t>
            </a:r>
            <a:r>
              <a:rPr lang="ar-SY" dirty="0" smtClean="0"/>
              <a:t> </a:t>
            </a:r>
            <a:r>
              <a:rPr lang="ar-SY" dirty="0" err="1" smtClean="0"/>
              <a:t>بولدنج</a:t>
            </a:r>
            <a:r>
              <a:rPr lang="ar-SY" dirty="0" smtClean="0"/>
              <a:t> </a:t>
            </a:r>
            <a:r>
              <a:rPr lang="en-US" dirty="0" err="1" smtClean="0"/>
              <a:t>Keneth</a:t>
            </a:r>
            <a:r>
              <a:rPr lang="en-US" dirty="0" smtClean="0"/>
              <a:t> </a:t>
            </a:r>
            <a:r>
              <a:rPr lang="en-US" dirty="0" err="1" smtClean="0"/>
              <a:t>Boulding</a:t>
            </a:r>
            <a:r>
              <a:rPr lang="ar-SY" dirty="0" smtClean="0"/>
              <a:t> الذي قدم بعداً </a:t>
            </a:r>
            <a:r>
              <a:rPr lang="ar-SY" dirty="0" err="1" smtClean="0"/>
              <a:t>تصنيفياً</a:t>
            </a:r>
            <a:r>
              <a:rPr lang="ar-SY" dirty="0" smtClean="0"/>
              <a:t> جديداً لنظرية النظم يستند إلى مدى البساطة والتعقيد في عناصر النظام وآليات عمله. يبدأ من النظم البسيطة مثل الكرسي والقلم وما شابه ذلك مروراً بالنظام النباتي والحيواني والإنساني والمنظمات وانتهاء بالنظم المعقدة المجهولة مثل نظم ما وراء الطبيعة والقوى الخارقة.</a:t>
            </a:r>
          </a:p>
          <a:p>
            <a:pPr algn="r" rtl="1"/>
            <a:r>
              <a:rPr lang="ar-SY" dirty="0" smtClean="0"/>
              <a:t>يمكن تصنيف وفق معايير أخرى مختلفة مثل طبيعة النظام ودرجة انفتاحه وتجريده وثباته:</a:t>
            </a:r>
          </a:p>
          <a:p>
            <a:pPr algn="r" rtl="1"/>
            <a:r>
              <a:rPr lang="ar-SY" dirty="0" smtClean="0"/>
              <a:t>فحسب طبيعة النظام يمكن تصنيف النظم إلى النظم الطبيعية مثل نظام دوران الأرض والنظام المناخي وكل الأنظمة في الطبيعة، والنظم الاصطناعية وهي النظم التي يقوم الإنسان بابتداعها(ابتكارها) وما اكثرها مثل الحاسوب ونظام المنظمة ونظام المعلومات ونظم القيادة.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19</a:t>
            </a:fld>
            <a:endParaRPr lang="en-US"/>
          </a:p>
        </p:txBody>
      </p:sp>
    </p:spTree>
    <p:extLst>
      <p:ext uri="{BB962C8B-B14F-4D97-AF65-F5344CB8AC3E}">
        <p14:creationId xmlns:p14="http://schemas.microsoft.com/office/powerpoint/2010/main" val="70995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smtClean="0">
                <a:solidFill>
                  <a:srgbClr val="00B050"/>
                </a:solidFill>
              </a:rPr>
              <a:t>مفاهيم الإبداع في الإدارة</a:t>
            </a:r>
            <a:endParaRPr lang="en-US" b="1" dirty="0">
              <a:solidFill>
                <a:srgbClr val="00B050"/>
              </a:solidFill>
            </a:endParaRPr>
          </a:p>
        </p:txBody>
      </p:sp>
      <p:sp>
        <p:nvSpPr>
          <p:cNvPr id="3" name="عنصر نائب للمحتوى 2"/>
          <p:cNvSpPr>
            <a:spLocks noGrp="1"/>
          </p:cNvSpPr>
          <p:nvPr>
            <p:ph idx="1"/>
          </p:nvPr>
        </p:nvSpPr>
        <p:spPr/>
        <p:txBody>
          <a:bodyPr>
            <a:normAutofit fontScale="92500"/>
          </a:bodyPr>
          <a:lstStyle/>
          <a:p>
            <a:pPr algn="r" rtl="1"/>
            <a:r>
              <a:rPr lang="ar-SY" sz="3500" b="1" u="sng" dirty="0" smtClean="0">
                <a:solidFill>
                  <a:srgbClr val="FF0000"/>
                </a:solidFill>
              </a:rPr>
              <a:t>1- الإبداع في الإدارة: </a:t>
            </a:r>
            <a:r>
              <a:rPr lang="ar-SY" dirty="0" smtClean="0"/>
              <a:t>ويطلق عليه أحياناً الإبداع التنظيمي ويقصد به خلق قيمة أو إنتاج فكرة جديدة مفيدة سواء كانت تتعلق بإنتاج سلعة أو خدمة أم تتعلق بالوسائل والإجراءات والعمليات أم تتعلق </a:t>
            </a:r>
            <a:r>
              <a:rPr lang="ar-SY" dirty="0" err="1" smtClean="0"/>
              <a:t>باالاستراتيجيات</a:t>
            </a:r>
            <a:r>
              <a:rPr lang="ar-SY" dirty="0" smtClean="0"/>
              <a:t> والسياسات والبرامج التنظيمية وذلك من قبل أفراد يعملون معاً في نظام اجتماعي معقد.</a:t>
            </a:r>
          </a:p>
          <a:p>
            <a:pPr algn="r" rtl="1"/>
            <a:r>
              <a:rPr lang="ar-SY" sz="3500" b="1" u="sng" dirty="0" smtClean="0">
                <a:solidFill>
                  <a:srgbClr val="FF0000"/>
                </a:solidFill>
              </a:rPr>
              <a:t>2- إدارة الإبداع: </a:t>
            </a:r>
            <a:r>
              <a:rPr lang="ar-SY" dirty="0" smtClean="0"/>
              <a:t>الإبداع هو العنصر الوحيد الخلاق في المنظمة وإدارة الإبداع هي العملية التي ترعى الإبداع وتنميه من خلال عمليات التفكير والتخطيط والتنظيم والتوجيه والرقابة الواقعة على المبدعين وأنشطتهم الإبداعية وتوفير الموقف الإبداعي مثل: إيجاد الآليات المساعدة على الإبداع واستثمار نواتج الإبداع. فإدارة الإبداع تنصب على إدارة الأفكار والمفاهيم وإبداعات الأفراد الجديدة ويمكن أن تجري هذه العملية من خلال اكتشاف المبدعين ودراسة إبداعاتهم وتقييمها وتوظيفها في العمل بهدف إحداث الازدهار المستدام ولا ننسى أن جوهر الإدارة ووظيفتها الأساسية هي توظيف الموارد وأهم هذه الموارد هي إبداعات الإنسان في إنتاج أفكار وخدمات وسلع جديدة للمجتمع.</a:t>
            </a:r>
          </a:p>
          <a:p>
            <a:pPr algn="r" rtl="1"/>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a:t>
            </a:fld>
            <a:endParaRPr lang="en-US"/>
          </a:p>
        </p:txBody>
      </p:sp>
    </p:spTree>
    <p:extLst>
      <p:ext uri="{BB962C8B-B14F-4D97-AF65-F5344CB8AC3E}">
        <p14:creationId xmlns:p14="http://schemas.microsoft.com/office/powerpoint/2010/main" val="193552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dirty="0" smtClean="0"/>
              <a:t>وحسب درجة الانفتاح هناك النظم المغلقة وهي النظم ال	مفصولة تماماً عن البيئة المحيطة وليس ثمة تفاعل مشترك بينهما مثل نظام الذرة والتفاعل الكيمائي.</a:t>
            </a:r>
          </a:p>
          <a:p>
            <a:pPr algn="r" rtl="1"/>
            <a:r>
              <a:rPr lang="ar-SY" dirty="0" smtClean="0"/>
              <a:t>وهناك النظم المفتوحة وهي النظم التي تتفاعل مع البيئة المحيطة تتأثر بها وتؤثر فيها مثل نظام الإنسان ونظام المنظمة ونظام الإدارة بالإبداع .</a:t>
            </a:r>
          </a:p>
          <a:p>
            <a:pPr algn="r" rtl="1"/>
            <a:r>
              <a:rPr lang="ar-SY" dirty="0" smtClean="0"/>
              <a:t>وهناك أيضاً النظم المغلقة نسبياً نظام براءات الاختراع الذي غالباً يكون محمياً ولا يتأثر بالبرامج الأخرى أو بعبث الآخرين.</a:t>
            </a:r>
          </a:p>
          <a:p>
            <a:pPr algn="r" rtl="1"/>
            <a:r>
              <a:rPr lang="ar-SY" dirty="0" smtClean="0"/>
              <a:t>أما حسب درجة التجريد فيمكن أن نصنف النظم إلى نظم محسوسة (نظم مادية واقعية) وهي النظم التي تتكون من مجموعة من العناصر المادية(الطبيعية أو الاصطناعية) المحسوسة التي يمكن لمسها ومشاهدتها مثل المنظمة والحاسوب والمباني و الشاحنات والأفراد ونظام الري... وكلها مُشكلَة من كينونات طبيعية محسوسة وهنا يقع على الإنسان أو المدير أن يدركها ويديرها.</a:t>
            </a:r>
            <a:endParaRPr lang="en-US" dirty="0"/>
          </a:p>
        </p:txBody>
      </p:sp>
      <p:sp>
        <p:nvSpPr>
          <p:cNvPr id="4" name="عنصر نائب للتذييل 3"/>
          <p:cNvSpPr>
            <a:spLocks noGrp="1"/>
          </p:cNvSpPr>
          <p:nvPr>
            <p:ph type="ftr" sz="quarter" idx="11"/>
          </p:nvPr>
        </p:nvSpPr>
        <p:spPr/>
        <p:txBody>
          <a:bodyPr/>
          <a:lstStyle/>
          <a:p>
            <a:r>
              <a:rPr lang="ar-SY" dirty="0" smtClean="0"/>
              <a:t>المهندس خالد ياسين الشيخ- الهندسة المعلوماتية- ماجستير الريادة والإدارة بالإبداع</a:t>
            </a:r>
            <a:endParaRPr lang="en-US" dirty="0"/>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20</a:t>
            </a:fld>
            <a:endParaRPr lang="en-US"/>
          </a:p>
        </p:txBody>
      </p:sp>
    </p:spTree>
    <p:extLst>
      <p:ext uri="{BB962C8B-B14F-4D97-AF65-F5344CB8AC3E}">
        <p14:creationId xmlns:p14="http://schemas.microsoft.com/office/powerpoint/2010/main" val="353292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dirty="0" smtClean="0"/>
              <a:t>وفي المقابل نجد النظم المجردة (الفكرية أو المنطقية أو النظم الافتراضية أو التخيلية) وهي النظم التي تكون جميع عناصرها مكونة من الأفكار والمفاهيم المجردة  التي لا يمكن لمسها بل يمكن تصورها عقلياً مثل نظم الفلسفة ونظم العد والمعادلات الجبرية ونظم الحاسوب البرمجية والنظريات (مثل مفهوم اللانهاية ∞) ونظم التفكير مثل التفكير الإبداعي والتفكير النُظمي.</a:t>
            </a:r>
          </a:p>
          <a:p>
            <a:pPr algn="r" rtl="1"/>
            <a:r>
              <a:rPr lang="ar-SY" dirty="0" smtClean="0"/>
              <a:t>يجب أن نشير أن غالبية النظم المجردة هي بالأصل نظم افتراضية أي انها نظم تمثل نظماً طبيعية واقعية وعادة  يكون النظام الافتراضي  فكرة في ذهن الإنسان على هيئة خطوط  وأرقام </a:t>
            </a:r>
            <a:r>
              <a:rPr lang="ar-SY" dirty="0" err="1" smtClean="0"/>
              <a:t>وأرقام</a:t>
            </a:r>
            <a:r>
              <a:rPr lang="ar-SY" dirty="0" smtClean="0"/>
              <a:t> وصور (حقائق) وعندما تتضح الفكرة بشكل أفضل يقوم بتجسيدها على الورق فالأسماء والجداول الإحصائية تمثل أموراً واقعية فالإحصاءات تمثل عدد السكان أو عدد المراجعين أو عدد المبيعات .</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21</a:t>
            </a:fld>
            <a:endParaRPr lang="en-US"/>
          </a:p>
        </p:txBody>
      </p:sp>
    </p:spTree>
    <p:extLst>
      <p:ext uri="{BB962C8B-B14F-4D97-AF65-F5344CB8AC3E}">
        <p14:creationId xmlns:p14="http://schemas.microsoft.com/office/powerpoint/2010/main" val="182327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dirty="0" smtClean="0"/>
              <a:t>يمكن أن نمثل المنظمة على سبيل المثال بهرم          فنظام المنظمة هو نظام افتراضي لنظام واقعي فنظام الإدارة بالإبداع هو نظام فكر مجرد يمكن أن يتحول إلى نظام عملي يستدل عليه من خلال </a:t>
            </a:r>
            <a:r>
              <a:rPr lang="ar-SY" dirty="0" err="1" smtClean="0"/>
              <a:t>الابتداعات</a:t>
            </a:r>
            <a:r>
              <a:rPr lang="ar-SY" dirty="0" smtClean="0"/>
              <a:t>(الابتكارات) والمبادرات والمنتجات وأساليب العمل الجديدة التي يمكن ان تمارسها المنظمة نتيجة اعتمادها على نظام الإدارة بالإبداع.</a:t>
            </a:r>
          </a:p>
          <a:p>
            <a:pPr algn="r" rtl="1"/>
            <a:r>
              <a:rPr lang="ar-SY" dirty="0" smtClean="0"/>
              <a:t>أخيراً حسب درجة الثبات فهناك النظم الثابتة والنظم المتغيرة فالنظام الثابت هو النظام الذي يعمل طبقاً لآليات محددة سلفاً وبشكل شبه مطلق ويمكن التنبؤ بسلوكه ومستقبله بدقة لذلك يطلق عليه أحياناً(اسم النظام الحقيقي) من أمثلة ذلك: النظام الكوني ونظام البرنامج الحاسوبي... أما النظام المتغير أو شبه المتغير أو الاحتمالي فهو النظام الذي لا يعمل وفق آلية محددة ثابتة بشكل مستمر ولا يمكن التنبؤ بشكل حتمي بسلوكه مستقبلاً مثل: النظم الإدارية والمالية والنظم الاجتماعية ونظام الإدارة بالإبداع وهذا وإن كان في الإمكان التحكم في هذه النظم نسبياً بواسطة مجموعة من الأدوات والأساليب ومن ثم فإن سلوكه المستقبلي حالة محتملة الحدوث ولكنها ليست مؤكدة.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22</a:t>
            </a:fld>
            <a:endParaRPr lang="en-US"/>
          </a:p>
        </p:txBody>
      </p:sp>
      <p:pic>
        <p:nvPicPr>
          <p:cNvPr id="6" name="صورة 5"/>
          <p:cNvPicPr>
            <a:picLocks noChangeAspect="1"/>
          </p:cNvPicPr>
          <p:nvPr/>
        </p:nvPicPr>
        <p:blipFill>
          <a:blip r:embed="rId2"/>
          <a:stretch>
            <a:fillRect/>
          </a:stretch>
        </p:blipFill>
        <p:spPr>
          <a:xfrm>
            <a:off x="3848442" y="1939573"/>
            <a:ext cx="545138" cy="442031"/>
          </a:xfrm>
          <a:prstGeom prst="rect">
            <a:avLst/>
          </a:prstGeom>
        </p:spPr>
      </p:pic>
    </p:spTree>
    <p:extLst>
      <p:ext uri="{BB962C8B-B14F-4D97-AF65-F5344CB8AC3E}">
        <p14:creationId xmlns:p14="http://schemas.microsoft.com/office/powerpoint/2010/main" val="131644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8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dirty="0" smtClean="0"/>
              <a:t>تستخدم النماذج في تمثيل النظم فالنموذج </a:t>
            </a:r>
            <a:r>
              <a:rPr lang="en-US" dirty="0" smtClean="0"/>
              <a:t>Model</a:t>
            </a:r>
            <a:r>
              <a:rPr lang="ar-SY" dirty="0" smtClean="0"/>
              <a:t> شيئاً يمثل شيئاً آخر فالنموذج هو تمثيل (تجريد أو خلق) شيء مبسط يعوض عن استخدام الشيء الأصلي نفسه فالخريطة نموذج مبسط يمثل جغرافية بلد ما ترسم عليها الحدود والجبال والأنهار ويمكن استخدامها كوسيلة توضيحية بسهولة ويسر. وقد شاع في مجال الإدارة والنظم الإدارية استخدام النماذج للتسهيل والمساعدة على اتخاذ القرارات مثل: (م= ك × س) التي تشير إلى أن المبيعات تساوي كمية المبيعات ضرب سعر البيع للوحدة الواحدة.</a:t>
            </a:r>
            <a:endParaRPr lang="en-US" dirty="0" smtClean="0"/>
          </a:p>
          <a:p>
            <a:pPr algn="r" rtl="1"/>
            <a:r>
              <a:rPr lang="ar-SY" dirty="0" smtClean="0"/>
              <a:t>يزداد استخدام النماذج نظرتها لقدرتها التجريدية على وصف خصائص النظام الطبيعي الذي تمثله ببساطة وبدون تكاليف باهظة مقارنة مع التعامل مع النموذج الطبيعي وقدرتها العظيمة على تسهيل الفهم وتيسير الاتصالات والتنبؤ بالمستقبل. فعلى سبيل المثال فيما يتعلق بتسهيل الفهم نلاحظ أن غالبية التفاعلات الكيماوية لا يمكن للإنسان مشاهدتها بينما يمكن تمثيلها تجريداً بالمعادلات والمحاكاة الحاسوبية والميزانية السنوية تمثل تمثيلاً ممتازاً لموقف الشركة خلال عام منصرم ويجب على المدير الإكثار من استخدام النماذج والرسوم التوضيحية لإيصال أفكاره... </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23</a:t>
            </a:fld>
            <a:endParaRPr lang="en-US"/>
          </a:p>
        </p:txBody>
      </p:sp>
    </p:spTree>
    <p:extLst>
      <p:ext uri="{BB962C8B-B14F-4D97-AF65-F5344CB8AC3E}">
        <p14:creationId xmlns:p14="http://schemas.microsoft.com/office/powerpoint/2010/main" val="415528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20000"/>
          </a:bodyPr>
          <a:lstStyle/>
          <a:p>
            <a:pPr algn="r" rtl="1"/>
            <a:r>
              <a:rPr lang="ar-SY" b="1" u="sng" dirty="0" smtClean="0">
                <a:solidFill>
                  <a:srgbClr val="FF0000"/>
                </a:solidFill>
              </a:rPr>
              <a:t>هــــ - آلية عمل النظام: </a:t>
            </a:r>
          </a:p>
          <a:p>
            <a:pPr algn="r" rtl="1"/>
            <a:r>
              <a:rPr lang="ar-SY" dirty="0" smtClean="0"/>
              <a:t>لكل نظام عناصر تختلف اختلافاً كلياً عن عناصر الأنظمة الأخرى ومكوناتها. فمكونات نظام الموارد البشرية تختلف اختلافاً كلياً عن مكونات نظام الإنتاج الصناعي، فالمادة الأساسية للنظام الأول هي الإنسان بينما هي المواد الأولية للثاني. وكذلك تختلف آليات العمل وقواعدها فنجد في نظام 	الموارد البشرية أن الإنسان (الموظف) يترك المنظمة ويعود إلى منزله بعد انتهائه من العمل بينما توضع المواد الأولية في المستودعات وتوضع لها أنظمة حماية وأمن. والتحليل نفسه ينطبق على الأنظمة الإدارية الأخرى ومنها نظام الإدارة بالإبداع فآليات عمله تختلف اختلافاً جذرياً عن آليات الإدارة باللوائح والتعليمات السائد في غالبية إدارتنا العربية.</a:t>
            </a:r>
          </a:p>
          <a:p>
            <a:pPr algn="r" rtl="1"/>
            <a:r>
              <a:rPr lang="ar-SY" dirty="0" smtClean="0"/>
              <a:t>الإدارة بالإبداع تطلب من الموظف أن يأتي كل يوم وفي جعبته فكرة جديدة للتطوير أما نظام الإدارة باللوائح فعلى الموظف أن يتقيد في كل مرة بتنفيذ اللوائح المكتوبة والتعليمات المعطاة له حرفياً.</a:t>
            </a:r>
          </a:p>
          <a:p>
            <a:pPr algn="r" rtl="1"/>
            <a:r>
              <a:rPr lang="ar-SY" dirty="0" smtClean="0"/>
              <a:t>إن توافر مكونات النظام وحده لا يكفي حتى يؤدي النظام غرضه بل لابد من وجود آلية عمل تحكم علاقات هذه المكونات وكيفية عملها. فحتى تدور محرك السيارة لابد من توافر الوقود ولكن توافر الوقود وحده لا يكفي بل لابد من أن يوضع في الخزان المعد له ضمن مكونات السيارة  وهكذا فإن المبدعين في المنظمات العربية كثيرون ولكن آليات توظيفهم واستثمار إبداعاتهم هي الغائبة كمفتاح السيارة تماماً.</a:t>
            </a:r>
          </a:p>
          <a:p>
            <a:pPr algn="r" rtl="1"/>
            <a:r>
              <a:rPr lang="ar-SY" dirty="0" smtClean="0"/>
              <a:t>تتألف دينامية عمل أي نظام من خمس آليات رئيسية (آليات عمل كل الأنظمة الإدارية) ولابد للمدير أن يكون على معرفة بآليات العمل هذه حتى يتمكن من إحداث التأثيرات المناسبة في هذه الآليات حتى تتحقق هذه الأهداف.</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24</a:t>
            </a:fld>
            <a:endParaRPr lang="en-US"/>
          </a:p>
        </p:txBody>
      </p:sp>
    </p:spTree>
    <p:extLst>
      <p:ext uri="{BB962C8B-B14F-4D97-AF65-F5344CB8AC3E}">
        <p14:creationId xmlns:p14="http://schemas.microsoft.com/office/powerpoint/2010/main" val="291120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b="1" i="1" u="sng" dirty="0" smtClean="0">
                <a:solidFill>
                  <a:srgbClr val="FF0000"/>
                </a:solidFill>
              </a:rPr>
              <a:t>1- المدخلات: </a:t>
            </a:r>
            <a:r>
              <a:rPr lang="ar-SY" dirty="0" smtClean="0"/>
              <a:t>تعد آلية توفير الموارد أو المكونات ضرورية للنظام (المدخلات) بخاصة إذا كان النظام نظاماً صُنعياً مثل أنظمة الإدارة وأنظمة الإنتاج والتسويق وما يهمنا هنا عقول الموارد البشرية أو رأس المال الفكري (المعرفي) بوصفه مدخلات أساسية للإبداع الإداري.</a:t>
            </a:r>
          </a:p>
          <a:p>
            <a:pPr algn="r" rtl="1"/>
            <a:r>
              <a:rPr lang="ar-SY" b="1" i="1" u="sng" dirty="0" smtClean="0">
                <a:solidFill>
                  <a:srgbClr val="FF0000"/>
                </a:solidFill>
              </a:rPr>
              <a:t>2- العمليات: </a:t>
            </a:r>
            <a:r>
              <a:rPr lang="ar-SY" dirty="0" smtClean="0"/>
              <a:t>تجري عمليات الإعداد والتحويل اللازمة على المدخلات لتحقيق الهدف مثل تحويل مواد السكر وورق الشاي والماء إلى شراب لذيذ من الشاي ويطلق على هذه الخطوة المهمة والجوهرية (العمليات). </a:t>
            </a:r>
          </a:p>
          <a:p>
            <a:pPr algn="r" rtl="1"/>
            <a:r>
              <a:rPr lang="ar-SY" dirty="0" smtClean="0"/>
              <a:t>أي كيف تحويل الطاقات الإنسانية إلى منتجات ذات فائدة أو كيف يمكن إحداث التفكير الإبداعي وتجسيده بصورة منتجات جديدة وأساليب عمل جديدة.</a:t>
            </a:r>
          </a:p>
          <a:p>
            <a:pPr algn="r" rtl="1"/>
            <a:r>
              <a:rPr lang="ar-SY" b="1" i="1" u="sng" dirty="0" smtClean="0">
                <a:solidFill>
                  <a:srgbClr val="FF0000"/>
                </a:solidFill>
              </a:rPr>
              <a:t>3- المخرجات: </a:t>
            </a:r>
            <a:r>
              <a:rPr lang="ar-SY" dirty="0" smtClean="0"/>
              <a:t>تأتي العملية الرئيسية الثالثة وهي تحقيق الهدف أو الحصول على السلعة أو الخدمة المنشودة أو ما يعرف بــــ «المخرجات» التي نحصل عليها نتيجة مرحلة العمليات وهو ما يعرف بالناتج الإبداعي في نظام الإدارة بالإبداع.</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25</a:t>
            </a:fld>
            <a:endParaRPr lang="en-US"/>
          </a:p>
        </p:txBody>
      </p:sp>
    </p:spTree>
    <p:extLst>
      <p:ext uri="{BB962C8B-B14F-4D97-AF65-F5344CB8AC3E}">
        <p14:creationId xmlns:p14="http://schemas.microsoft.com/office/powerpoint/2010/main" val="371651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8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8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algn="r" rtl="1"/>
            <a:r>
              <a:rPr lang="ar-SY" b="1" u="sng" dirty="0" smtClean="0">
                <a:solidFill>
                  <a:srgbClr val="FF0000"/>
                </a:solidFill>
              </a:rPr>
              <a:t>4- آلية التحكم والرقابة: </a:t>
            </a:r>
            <a:r>
              <a:rPr lang="ar-SY" dirty="0" smtClean="0"/>
              <a:t>حتى تعمل هذه العمليات (مدخلات- عمليات- مخرجات) بإتقان لابد من وجود آلية للتحكم والرقابة  على هذه العمليات، فلكل نظام آلية تحكم خاصة به، إما آلية ذاتية: مثل نظام ساعات الكوارتز أو نظام القطع الحراري الكهربائي وإما آلية خارجية مثل نظام قيادة السيارة أو نظام الرقابة الإدارية الخارجية.</a:t>
            </a:r>
          </a:p>
          <a:p>
            <a:pPr algn="r" rtl="1"/>
            <a:r>
              <a:rPr lang="ar-SY" dirty="0" smtClean="0"/>
              <a:t>تعد آلية التحكم في النظام من أهم عمليات النظام </a:t>
            </a:r>
            <a:r>
              <a:rPr lang="ar-SY" dirty="0" err="1" smtClean="0"/>
              <a:t>وأخطرها</a:t>
            </a:r>
            <a:r>
              <a:rPr lang="ar-SY" dirty="0" smtClean="0"/>
              <a:t> وذلك لأن كفاية عمل النظام وفعاليته يعتمدان على فعالية هذه الآلية. فإذا لم يكن نظام القطع الكهربائي الحراري في المنزل يعمل بدقة عالية فقد يتسبب ذلك في إحداث أضرار فادحة في المنزل مثل نشوب حريق ومن ثم فإن التحكم والرقابة يحتاج إلى وجود </a:t>
            </a:r>
            <a:r>
              <a:rPr lang="ar-SY" dirty="0" err="1" smtClean="0"/>
              <a:t>نمطيات</a:t>
            </a:r>
            <a:r>
              <a:rPr lang="ar-SY" dirty="0" smtClean="0"/>
              <a:t> أو معايير أداء </a:t>
            </a:r>
            <a:r>
              <a:rPr lang="en-US" dirty="0" smtClean="0"/>
              <a:t>Standards</a:t>
            </a:r>
            <a:r>
              <a:rPr lang="ar-SY" dirty="0" smtClean="0"/>
              <a:t> تعكس ما يجب أن يحققه النظام ومقياساً للأداء المقبول.</a:t>
            </a:r>
          </a:p>
          <a:p>
            <a:pPr algn="r" rtl="1"/>
            <a:r>
              <a:rPr lang="ar-SY" dirty="0" smtClean="0"/>
              <a:t>فانخفاض نسبة المبيعات إلى حد معين يعني أن نظام المبيعات يمر بمرحلة خطر(اضطراب) ولابد من إجراء تدخل لإعادته إلى التوازن الدينامي أو تحريكه إلى توازن أفضل. </a:t>
            </a:r>
          </a:p>
          <a:p>
            <a:pPr algn="r" rtl="1"/>
            <a:r>
              <a:rPr lang="ar-SY" dirty="0" smtClean="0"/>
              <a:t>إن نظام الإدارة بالإبداع مثلاً يتطلب الديمقراطية والاستقلالية للأفراد ولكن التمادي في الديمقراطية والاستقلالية يؤدي إلى الفوضى وعكس ما هو مطلوب.</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26</a:t>
            </a:fld>
            <a:endParaRPr lang="en-US"/>
          </a:p>
        </p:txBody>
      </p:sp>
    </p:spTree>
    <p:extLst>
      <p:ext uri="{BB962C8B-B14F-4D97-AF65-F5344CB8AC3E}">
        <p14:creationId xmlns:p14="http://schemas.microsoft.com/office/powerpoint/2010/main" val="411420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8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8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8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b="1" u="sng" dirty="0" smtClean="0">
                <a:solidFill>
                  <a:srgbClr val="FF0000"/>
                </a:solidFill>
              </a:rPr>
              <a:t>5- التغذية الراجعة(العكسية):</a:t>
            </a:r>
            <a:r>
              <a:rPr lang="ar-SY" dirty="0" smtClean="0"/>
              <a:t>حتى يقوم نظام التحكم بعمله لابد أن تتاح له معلومات عن أداء أجزاء النظام وعملياته كلها فنظام التحكم والرقابة (الإدارة مثلاً) يجب أن يتلقى معلومات تصف أداء النظام وهذا يشمل العديد من التقارير عن حجم الإنتاج والتكاليف والمبيعات.</a:t>
            </a:r>
          </a:p>
          <a:p>
            <a:pPr algn="r" rtl="1"/>
            <a:r>
              <a:rPr lang="ar-SY" dirty="0" smtClean="0"/>
              <a:t>فمعدل الاقتراحات وبراءات الاختراع المسجلة وتلك المحولة إلى سلع وخدمات يمثل واحدة من قنوات التوزيع الراجعة بالنسبة للإدارة بالإبداع وهذه المعلومات والتقارير التي ترد إلى جهاز الرقابة هي التغذية الراجعة وتعد جوهرية بالنسبة لجهاز الرقابة الذي يقوم بعملية قياس المخرجات التي أعطاها النظام فعلاً ومقارنتها بالمواصفات والمعايير المحددة لهذه المخرجات. وبناء على ذلك يقبل المدير هذه المخرجات أو يعدلها أو يرفضها فإذا انخفض معدل تحويل براءات الاختراع المسجلة إلى منتجات سوقية فإن المنظمة تتكبد تكاليف ليس لها عائد اقتصادي ولابد من اتخاذ إجراءات حيالها.</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27</a:t>
            </a:fld>
            <a:endParaRPr lang="en-US"/>
          </a:p>
        </p:txBody>
      </p:sp>
    </p:spTree>
    <p:extLst>
      <p:ext uri="{BB962C8B-B14F-4D97-AF65-F5344CB8AC3E}">
        <p14:creationId xmlns:p14="http://schemas.microsoft.com/office/powerpoint/2010/main" val="10133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8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800"/>
                                        <p:tgtEl>
                                          <p:spTgt spid="3">
                                            <p:txEl>
                                              <p:pRg st="1" end="1"/>
                                            </p:txEl>
                                          </p:spTgt>
                                        </p:tgtEl>
                                      </p:cBhvr>
                                    </p:animEffect>
                                    <p:anim calcmode="lin" valueType="num">
                                      <p:cBhvr>
                                        <p:cTn id="14"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8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dirty="0" smtClean="0"/>
              <a:t>الشكل يوضح آلية عمل النظام</a:t>
            </a:r>
            <a:endParaRPr lang="en-US" dirty="0"/>
          </a:p>
        </p:txBody>
      </p:sp>
      <p:sp>
        <p:nvSpPr>
          <p:cNvPr id="3" name="عنصر نائب للمحتوى 2"/>
          <p:cNvSpPr>
            <a:spLocks noGrp="1"/>
          </p:cNvSpPr>
          <p:nvPr>
            <p:ph idx="1"/>
          </p:nvPr>
        </p:nvSpPr>
        <p:spPr/>
        <p:txBody>
          <a:bodyPr/>
          <a:lstStyle/>
          <a:p>
            <a:pPr algn="r" rtl="1"/>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28</a:t>
            </a:fld>
            <a:endParaRPr lang="en-US"/>
          </a:p>
        </p:txBody>
      </p:sp>
      <p:sp>
        <p:nvSpPr>
          <p:cNvPr id="7" name="مستطيل 6"/>
          <p:cNvSpPr/>
          <p:nvPr/>
        </p:nvSpPr>
        <p:spPr>
          <a:xfrm>
            <a:off x="4658719" y="1806316"/>
            <a:ext cx="1897039" cy="818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800" dirty="0" smtClean="0">
                <a:solidFill>
                  <a:srgbClr val="FFC000"/>
                </a:solidFill>
              </a:rPr>
              <a:t>التحكم والرقابة</a:t>
            </a:r>
            <a:endParaRPr lang="en-US" sz="2800" dirty="0">
              <a:solidFill>
                <a:srgbClr val="FFC000"/>
              </a:solidFill>
            </a:endParaRPr>
          </a:p>
        </p:txBody>
      </p:sp>
      <p:sp>
        <p:nvSpPr>
          <p:cNvPr id="8" name="مستطيل 7"/>
          <p:cNvSpPr/>
          <p:nvPr/>
        </p:nvSpPr>
        <p:spPr>
          <a:xfrm>
            <a:off x="7921957" y="3127836"/>
            <a:ext cx="1897039" cy="818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800" dirty="0" smtClean="0">
                <a:solidFill>
                  <a:srgbClr val="FFC000"/>
                </a:solidFill>
              </a:rPr>
              <a:t>المدخلات</a:t>
            </a:r>
            <a:endParaRPr lang="en-US" sz="2800" dirty="0">
              <a:solidFill>
                <a:srgbClr val="FFC000"/>
              </a:solidFill>
            </a:endParaRPr>
          </a:p>
        </p:txBody>
      </p:sp>
      <p:sp>
        <p:nvSpPr>
          <p:cNvPr id="9" name="مستطيل 8"/>
          <p:cNvSpPr/>
          <p:nvPr/>
        </p:nvSpPr>
        <p:spPr>
          <a:xfrm>
            <a:off x="1724735" y="3084394"/>
            <a:ext cx="1897039" cy="818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800" dirty="0" smtClean="0">
                <a:solidFill>
                  <a:srgbClr val="FFC000"/>
                </a:solidFill>
              </a:rPr>
              <a:t>المخرجات</a:t>
            </a:r>
            <a:endParaRPr lang="en-US" sz="2800" dirty="0">
              <a:solidFill>
                <a:srgbClr val="FFC000"/>
              </a:solidFill>
            </a:endParaRPr>
          </a:p>
        </p:txBody>
      </p:sp>
      <p:sp>
        <p:nvSpPr>
          <p:cNvPr id="10" name="مستطيل 9"/>
          <p:cNvSpPr/>
          <p:nvPr/>
        </p:nvSpPr>
        <p:spPr>
          <a:xfrm>
            <a:off x="4647064" y="3127836"/>
            <a:ext cx="1897039" cy="818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800" dirty="0" smtClean="0">
                <a:solidFill>
                  <a:srgbClr val="FFC000"/>
                </a:solidFill>
              </a:rPr>
              <a:t>العمليات</a:t>
            </a:r>
            <a:endParaRPr lang="en-US" sz="2800" dirty="0">
              <a:solidFill>
                <a:srgbClr val="FFC000"/>
              </a:solidFill>
            </a:endParaRPr>
          </a:p>
        </p:txBody>
      </p:sp>
      <p:cxnSp>
        <p:nvCxnSpPr>
          <p:cNvPr id="12" name="رابط كسهم مستقيم 11"/>
          <p:cNvCxnSpPr/>
          <p:nvPr/>
        </p:nvCxnSpPr>
        <p:spPr>
          <a:xfrm flipH="1">
            <a:off x="6544103" y="3567249"/>
            <a:ext cx="1377854" cy="0"/>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flipH="1">
            <a:off x="3621774" y="3567249"/>
            <a:ext cx="1025290" cy="0"/>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16" name="رابط بشكل مرفق 15"/>
          <p:cNvCxnSpPr/>
          <p:nvPr/>
        </p:nvCxnSpPr>
        <p:spPr>
          <a:xfrm rot="5400000" flipH="1" flipV="1">
            <a:off x="3231665" y="1687320"/>
            <a:ext cx="868645" cy="1985464"/>
          </a:xfrm>
          <a:prstGeom prst="bentConnector2">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30" name="رابط بشكل مرفق 29"/>
          <p:cNvCxnSpPr/>
          <p:nvPr/>
        </p:nvCxnSpPr>
        <p:spPr>
          <a:xfrm>
            <a:off x="6555758" y="2245729"/>
            <a:ext cx="2314719" cy="912087"/>
          </a:xfrm>
          <a:prstGeom prst="bentConnector2">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p:nvPr/>
        </p:nvCxnSpPr>
        <p:spPr>
          <a:xfrm flipH="1">
            <a:off x="5595584" y="2655162"/>
            <a:ext cx="11655" cy="502654"/>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sp>
        <p:nvSpPr>
          <p:cNvPr id="35" name="مربع نص 34"/>
          <p:cNvSpPr txBox="1"/>
          <p:nvPr/>
        </p:nvSpPr>
        <p:spPr>
          <a:xfrm>
            <a:off x="10562229" y="3309161"/>
            <a:ext cx="1101947" cy="461665"/>
          </a:xfrm>
          <a:prstGeom prst="rect">
            <a:avLst/>
          </a:prstGeom>
          <a:noFill/>
        </p:spPr>
        <p:txBody>
          <a:bodyPr wrap="square" rtlCol="0">
            <a:spAutoFit/>
          </a:bodyPr>
          <a:lstStyle/>
          <a:p>
            <a:r>
              <a:rPr lang="ar-SY" sz="2400" dirty="0" smtClean="0">
                <a:solidFill>
                  <a:srgbClr val="FF0000"/>
                </a:solidFill>
              </a:rPr>
              <a:t>البيئة</a:t>
            </a:r>
            <a:endParaRPr lang="en-US" sz="2400" dirty="0">
              <a:solidFill>
                <a:srgbClr val="FF0000"/>
              </a:solidFill>
            </a:endParaRPr>
          </a:p>
        </p:txBody>
      </p:sp>
      <p:sp>
        <p:nvSpPr>
          <p:cNvPr id="36" name="مربع نص 35"/>
          <p:cNvSpPr txBox="1"/>
          <p:nvPr/>
        </p:nvSpPr>
        <p:spPr>
          <a:xfrm>
            <a:off x="491974" y="3294171"/>
            <a:ext cx="1111819" cy="476655"/>
          </a:xfrm>
          <a:prstGeom prst="rect">
            <a:avLst/>
          </a:prstGeom>
          <a:noFill/>
        </p:spPr>
        <p:txBody>
          <a:bodyPr wrap="square" rtlCol="0">
            <a:spAutoFit/>
          </a:bodyPr>
          <a:lstStyle/>
          <a:p>
            <a:r>
              <a:rPr lang="ar-SY" sz="2400" dirty="0" smtClean="0">
                <a:solidFill>
                  <a:srgbClr val="FF0000"/>
                </a:solidFill>
              </a:rPr>
              <a:t>البيئة</a:t>
            </a:r>
            <a:endParaRPr lang="en-US" sz="2400" dirty="0">
              <a:solidFill>
                <a:srgbClr val="FF0000"/>
              </a:solidFill>
            </a:endParaRPr>
          </a:p>
        </p:txBody>
      </p:sp>
      <p:cxnSp>
        <p:nvCxnSpPr>
          <p:cNvPr id="38" name="رابط كسهم مستقيم 37"/>
          <p:cNvCxnSpPr>
            <a:stCxn id="35" idx="1"/>
            <a:endCxn id="8" idx="3"/>
          </p:cNvCxnSpPr>
          <p:nvPr/>
        </p:nvCxnSpPr>
        <p:spPr>
          <a:xfrm flipH="1" flipV="1">
            <a:off x="9818996" y="3537269"/>
            <a:ext cx="743233" cy="27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flipH="1">
            <a:off x="1269242" y="3523807"/>
            <a:ext cx="455493" cy="0"/>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sp>
        <p:nvSpPr>
          <p:cNvPr id="43" name="مربع نص 42"/>
          <p:cNvSpPr txBox="1"/>
          <p:nvPr/>
        </p:nvSpPr>
        <p:spPr>
          <a:xfrm>
            <a:off x="2344000" y="1510424"/>
            <a:ext cx="2182760" cy="461665"/>
          </a:xfrm>
          <a:prstGeom prst="rect">
            <a:avLst/>
          </a:prstGeom>
          <a:noFill/>
        </p:spPr>
        <p:txBody>
          <a:bodyPr wrap="square" rtlCol="0">
            <a:spAutoFit/>
          </a:bodyPr>
          <a:lstStyle/>
          <a:p>
            <a:r>
              <a:rPr lang="ar-SY" sz="2400" dirty="0" smtClean="0">
                <a:solidFill>
                  <a:srgbClr val="FF0000"/>
                </a:solidFill>
              </a:rPr>
              <a:t>التغذية الراجعة</a:t>
            </a:r>
            <a:endParaRPr lang="en-US" sz="2400" dirty="0">
              <a:solidFill>
                <a:srgbClr val="FF0000"/>
              </a:solidFill>
            </a:endParaRPr>
          </a:p>
        </p:txBody>
      </p:sp>
      <p:sp>
        <p:nvSpPr>
          <p:cNvPr id="44" name="مربع نص 43"/>
          <p:cNvSpPr txBox="1"/>
          <p:nvPr/>
        </p:nvSpPr>
        <p:spPr>
          <a:xfrm>
            <a:off x="7261717" y="1625217"/>
            <a:ext cx="1092483" cy="461665"/>
          </a:xfrm>
          <a:prstGeom prst="rect">
            <a:avLst/>
          </a:prstGeom>
          <a:noFill/>
        </p:spPr>
        <p:txBody>
          <a:bodyPr wrap="square" rtlCol="0">
            <a:spAutoFit/>
          </a:bodyPr>
          <a:lstStyle/>
          <a:p>
            <a:r>
              <a:rPr lang="ar-SY" sz="2400" dirty="0" smtClean="0">
                <a:solidFill>
                  <a:srgbClr val="FF0000"/>
                </a:solidFill>
              </a:rPr>
              <a:t>قرارات</a:t>
            </a:r>
            <a:endParaRPr lang="en-US" sz="2400" dirty="0">
              <a:solidFill>
                <a:srgbClr val="FF0000"/>
              </a:solidFill>
            </a:endParaRPr>
          </a:p>
        </p:txBody>
      </p:sp>
    </p:spTree>
    <p:extLst>
      <p:ext uri="{BB962C8B-B14F-4D97-AF65-F5344CB8AC3E}">
        <p14:creationId xmlns:p14="http://schemas.microsoft.com/office/powerpoint/2010/main" val="111352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ircle(in)">
                                      <p:cBhvr>
                                        <p:cTn id="7" dur="3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ircle(in)">
                                      <p:cBhvr>
                                        <p:cTn id="12" dur="3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500"/>
                                        <p:tgtEl>
                                          <p:spTgt spid="8"/>
                                        </p:tgtEl>
                                      </p:cBhvr>
                                    </p:animEffect>
                                  </p:childTnLst>
                                </p:cTn>
                              </p:par>
                              <p:par>
                                <p:cTn id="18" presetID="6" presetClass="entr" presetSubtype="16"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500"/>
                                        <p:tgtEl>
                                          <p:spTgt spid="10"/>
                                        </p:tgtEl>
                                      </p:cBhvr>
                                    </p:animEffect>
                                  </p:childTnLst>
                                </p:cTn>
                              </p:par>
                              <p:par>
                                <p:cTn id="26" presetID="6" presetClass="entr" presetSubtype="16"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2000"/>
                                        <p:tgtEl>
                                          <p:spTgt spid="9"/>
                                        </p:tgtEl>
                                      </p:cBhvr>
                                    </p:animEffect>
                                  </p:childTnLst>
                                </p:cTn>
                              </p:par>
                              <p:par>
                                <p:cTn id="34" presetID="6" presetClass="entr" presetSubtype="16" fill="hold"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circle(in)">
                                      <p:cBhvr>
                                        <p:cTn id="36" dur="2000"/>
                                        <p:tgtEl>
                                          <p:spTgt spid="40"/>
                                        </p:tgtEl>
                                      </p:cBhvr>
                                    </p:animEffect>
                                  </p:childTnLst>
                                </p:cTn>
                              </p:par>
                              <p:par>
                                <p:cTn id="37" presetID="6" presetClass="entr" presetSubtype="16"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ircle(in)">
                                      <p:cBhvr>
                                        <p:cTn id="42" dur="2000"/>
                                        <p:tgtEl>
                                          <p:spTgt spid="7"/>
                                        </p:tgtEl>
                                      </p:cBhvr>
                                    </p:animEffect>
                                  </p:childTnLst>
                                </p:cTn>
                              </p:par>
                              <p:par>
                                <p:cTn id="43" presetID="6" presetClass="entr" presetSubtype="16"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circle(in)">
                                      <p:cBhvr>
                                        <p:cTn id="45" dur="2000"/>
                                        <p:tgtEl>
                                          <p:spTgt spid="32"/>
                                        </p:tgtEl>
                                      </p:cBhvr>
                                    </p:animEffect>
                                  </p:childTnLst>
                                </p:cTn>
                              </p:par>
                              <p:par>
                                <p:cTn id="46" presetID="6" presetClass="entr" presetSubtype="16" fill="hold"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circle(in)">
                                      <p:cBhvr>
                                        <p:cTn id="48" dur="2000"/>
                                        <p:tgtEl>
                                          <p:spTgt spid="30"/>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circle(in)">
                                      <p:cBhvr>
                                        <p:cTn id="51" dur="500"/>
                                        <p:tgtEl>
                                          <p:spTgt spid="36"/>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circle(in)">
                                      <p:cBhvr>
                                        <p:cTn id="54" dur="500"/>
                                        <p:tgtEl>
                                          <p:spTgt spid="43"/>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circle(in)">
                                      <p:cBhvr>
                                        <p:cTn id="5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35" grpId="0"/>
      <p:bldP spid="36" grpId="0"/>
      <p:bldP spid="43" grpId="0"/>
      <p:bldP spid="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smtClean="0">
                <a:solidFill>
                  <a:srgbClr val="00B050"/>
                </a:solidFill>
              </a:rPr>
              <a:t>المنظمة.. نظام دينامي مفتوح ومعقد وموجه ذاتياً</a:t>
            </a:r>
            <a:endParaRPr lang="en-US" b="1" dirty="0">
              <a:solidFill>
                <a:srgbClr val="00B050"/>
              </a:solidFill>
            </a:endParaRPr>
          </a:p>
        </p:txBody>
      </p:sp>
      <p:sp>
        <p:nvSpPr>
          <p:cNvPr id="3" name="عنصر نائب للمحتوى 2"/>
          <p:cNvSpPr>
            <a:spLocks noGrp="1"/>
          </p:cNvSpPr>
          <p:nvPr>
            <p:ph idx="1"/>
          </p:nvPr>
        </p:nvSpPr>
        <p:spPr/>
        <p:txBody>
          <a:bodyPr>
            <a:normAutofit lnSpcReduction="10000"/>
          </a:bodyPr>
          <a:lstStyle/>
          <a:p>
            <a:pPr algn="r" rtl="1"/>
            <a:r>
              <a:rPr lang="ar-SY" dirty="0" smtClean="0"/>
              <a:t>بعد أن انتشر استخدام النظرية العامة للنظم أصبح ينظر إلى المنظمة كنظام حياة متميز يُصنف في الأنظمة الاجتماعية التقنية المفتوحة مما دعا بعض كتاب الإدارة إلى التساؤل عن ماهية تكوين المنظمة وأهدافها وبالتالي التساؤل عن كيفية عمل المنظمة.</a:t>
            </a:r>
          </a:p>
          <a:p>
            <a:pPr algn="r" rtl="1"/>
            <a:r>
              <a:rPr lang="ar-SY" b="1" u="sng" dirty="0" smtClean="0">
                <a:solidFill>
                  <a:srgbClr val="FF0000"/>
                </a:solidFill>
              </a:rPr>
              <a:t>أ- المنظمة نظام للحياة:</a:t>
            </a:r>
          </a:p>
          <a:p>
            <a:pPr algn="r" rtl="1"/>
            <a:r>
              <a:rPr lang="ar-SY" dirty="0" smtClean="0"/>
              <a:t>قادت الإجابة على هذه الأسئلة إلى استنتاج أية منظمة لابد أن توجد في نظام بيئي أكبر(عملاق) فإذا كانت المنظمة شركة طيران فهي جزء من منظومات النقل وهي جزء من قطاع أعمال الخدمات وجزء من المجتمع المحلي وجزء من المجتمع العالمي وهكذا فإن المنظمة هي نظام مفتوح تتشكل عناصرها من مجموعة مواردها(المدخلات) وآليات عملها المتمثلة في نظام التشغيل (العمليات) وذلك من اجل تحقيق أهداف معينة (المخرجات).</a:t>
            </a:r>
          </a:p>
          <a:p>
            <a:pPr algn="r" rtl="1"/>
            <a:r>
              <a:rPr lang="ar-SY" dirty="0" smtClean="0"/>
              <a:t>هذا التحليل يتفق مع النموذج العام للنظم المكون من ثلاث مجموعات من التدفقات هي: المدخلات والعمليات والمخرجات، إن هذه التدفقات تعمل على شكل شبكة من التفاعلات كما هو موضح بالشكل الآتي:</a:t>
            </a:r>
          </a:p>
          <a:p>
            <a:pPr algn="r" rtl="1"/>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29</a:t>
            </a:fld>
            <a:endParaRPr lang="en-US"/>
          </a:p>
        </p:txBody>
      </p:sp>
      <p:sp>
        <p:nvSpPr>
          <p:cNvPr id="6" name="مربع نص 5"/>
          <p:cNvSpPr txBox="1"/>
          <p:nvPr/>
        </p:nvSpPr>
        <p:spPr>
          <a:xfrm>
            <a:off x="8757759" y="5889781"/>
            <a:ext cx="1184223" cy="369332"/>
          </a:xfrm>
          <a:prstGeom prst="rect">
            <a:avLst/>
          </a:prstGeom>
          <a:noFill/>
        </p:spPr>
        <p:txBody>
          <a:bodyPr wrap="square" rtlCol="0">
            <a:spAutoFit/>
          </a:bodyPr>
          <a:lstStyle/>
          <a:p>
            <a:pPr algn="ctr" rtl="1"/>
            <a:r>
              <a:rPr lang="ar-SY" dirty="0" smtClean="0"/>
              <a:t>البيئة</a:t>
            </a:r>
            <a:endParaRPr lang="en-US" dirty="0"/>
          </a:p>
        </p:txBody>
      </p:sp>
      <p:sp>
        <p:nvSpPr>
          <p:cNvPr id="7" name="مربع نص 6"/>
          <p:cNvSpPr txBox="1"/>
          <p:nvPr/>
        </p:nvSpPr>
        <p:spPr>
          <a:xfrm>
            <a:off x="5515402" y="5839909"/>
            <a:ext cx="1184223" cy="369332"/>
          </a:xfrm>
          <a:prstGeom prst="rect">
            <a:avLst/>
          </a:prstGeom>
          <a:noFill/>
        </p:spPr>
        <p:txBody>
          <a:bodyPr wrap="square" rtlCol="0">
            <a:spAutoFit/>
          </a:bodyPr>
          <a:lstStyle/>
          <a:p>
            <a:pPr algn="ctr" rtl="1"/>
            <a:r>
              <a:rPr lang="ar-SY" dirty="0" smtClean="0"/>
              <a:t>العمليات</a:t>
            </a:r>
            <a:endParaRPr lang="en-US" dirty="0"/>
          </a:p>
        </p:txBody>
      </p:sp>
      <p:sp>
        <p:nvSpPr>
          <p:cNvPr id="8" name="مربع نص 7"/>
          <p:cNvSpPr txBox="1"/>
          <p:nvPr/>
        </p:nvSpPr>
        <p:spPr>
          <a:xfrm>
            <a:off x="7073117" y="5868845"/>
            <a:ext cx="1184223" cy="369332"/>
          </a:xfrm>
          <a:prstGeom prst="rect">
            <a:avLst/>
          </a:prstGeom>
          <a:noFill/>
        </p:spPr>
        <p:txBody>
          <a:bodyPr wrap="square" rtlCol="0">
            <a:spAutoFit/>
          </a:bodyPr>
          <a:lstStyle/>
          <a:p>
            <a:pPr algn="ctr" rtl="1"/>
            <a:r>
              <a:rPr lang="ar-SY" dirty="0" smtClean="0"/>
              <a:t>المدخلات</a:t>
            </a:r>
            <a:endParaRPr lang="en-US" dirty="0"/>
          </a:p>
        </p:txBody>
      </p:sp>
      <p:sp>
        <p:nvSpPr>
          <p:cNvPr id="9" name="مربع نص 8"/>
          <p:cNvSpPr txBox="1"/>
          <p:nvPr/>
        </p:nvSpPr>
        <p:spPr>
          <a:xfrm>
            <a:off x="3928635" y="5849854"/>
            <a:ext cx="1184223" cy="369332"/>
          </a:xfrm>
          <a:prstGeom prst="rect">
            <a:avLst/>
          </a:prstGeom>
          <a:noFill/>
        </p:spPr>
        <p:txBody>
          <a:bodyPr wrap="square" rtlCol="0">
            <a:spAutoFit/>
          </a:bodyPr>
          <a:lstStyle/>
          <a:p>
            <a:pPr algn="ctr" rtl="1"/>
            <a:r>
              <a:rPr lang="ar-SY" dirty="0" smtClean="0"/>
              <a:t>المخرجات</a:t>
            </a:r>
            <a:endParaRPr lang="en-US" dirty="0"/>
          </a:p>
        </p:txBody>
      </p:sp>
      <p:cxnSp>
        <p:nvCxnSpPr>
          <p:cNvPr id="11" name="رابط كسهم مستقيم 10"/>
          <p:cNvCxnSpPr/>
          <p:nvPr/>
        </p:nvCxnSpPr>
        <p:spPr>
          <a:xfrm flipH="1">
            <a:off x="8176679" y="6119051"/>
            <a:ext cx="8002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flipH="1" flipV="1">
            <a:off x="6579641" y="6075828"/>
            <a:ext cx="6160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flipH="1" flipV="1">
            <a:off x="5065910" y="6053129"/>
            <a:ext cx="6160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flipH="1" flipV="1">
            <a:off x="3411136" y="6052410"/>
            <a:ext cx="6160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مربع نص 19"/>
          <p:cNvSpPr txBox="1"/>
          <p:nvPr/>
        </p:nvSpPr>
        <p:spPr>
          <a:xfrm>
            <a:off x="2516747" y="5862416"/>
            <a:ext cx="994894" cy="369332"/>
          </a:xfrm>
          <a:prstGeom prst="rect">
            <a:avLst/>
          </a:prstGeom>
          <a:noFill/>
        </p:spPr>
        <p:txBody>
          <a:bodyPr wrap="square" rtlCol="0">
            <a:spAutoFit/>
          </a:bodyPr>
          <a:lstStyle/>
          <a:p>
            <a:pPr algn="ctr" rtl="1"/>
            <a:r>
              <a:rPr lang="ar-SY" dirty="0" smtClean="0"/>
              <a:t>البيئة</a:t>
            </a:r>
            <a:endParaRPr lang="en-US" dirty="0"/>
          </a:p>
        </p:txBody>
      </p:sp>
    </p:spTree>
    <p:extLst>
      <p:ext uri="{BB962C8B-B14F-4D97-AF65-F5344CB8AC3E}">
        <p14:creationId xmlns:p14="http://schemas.microsoft.com/office/powerpoint/2010/main" val="239723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800"/>
                                        <p:tgtEl>
                                          <p:spTgt spid="3">
                                            <p:txEl>
                                              <p:pRg st="1" end="1"/>
                                            </p:txEl>
                                          </p:spTgt>
                                        </p:tgtEl>
                                      </p:cBhvr>
                                    </p:animEffect>
                                    <p:anim calcmode="lin" valueType="num">
                                      <p:cBhvr>
                                        <p:cTn id="15"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8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800"/>
                                        <p:tgtEl>
                                          <p:spTgt spid="3">
                                            <p:txEl>
                                              <p:pRg st="2" end="2"/>
                                            </p:txEl>
                                          </p:spTgt>
                                        </p:tgtEl>
                                      </p:cBhvr>
                                    </p:animEffect>
                                    <p:anim calcmode="lin" valueType="num">
                                      <p:cBhvr>
                                        <p:cTn id="20"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8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8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smtClean="0">
                <a:solidFill>
                  <a:srgbClr val="00B050"/>
                </a:solidFill>
              </a:rPr>
              <a:t>مفاهيم الإبداع في الإدارة</a:t>
            </a:r>
            <a:endParaRPr lang="en-US" b="1" dirty="0">
              <a:solidFill>
                <a:srgbClr val="00B050"/>
              </a:solidFill>
            </a:endParaRPr>
          </a:p>
        </p:txBody>
      </p:sp>
      <p:sp>
        <p:nvSpPr>
          <p:cNvPr id="3" name="عنصر نائب للمحتوى 2"/>
          <p:cNvSpPr>
            <a:spLocks noGrp="1"/>
          </p:cNvSpPr>
          <p:nvPr>
            <p:ph idx="1"/>
          </p:nvPr>
        </p:nvSpPr>
        <p:spPr/>
        <p:txBody>
          <a:bodyPr>
            <a:normAutofit/>
          </a:bodyPr>
          <a:lstStyle/>
          <a:p>
            <a:pPr algn="r" rtl="1"/>
            <a:r>
              <a:rPr lang="ar-SY" sz="4100" b="1" u="sng" dirty="0" smtClean="0">
                <a:solidFill>
                  <a:srgbClr val="FF0000"/>
                </a:solidFill>
              </a:rPr>
              <a:t>3- المدير المبدع: </a:t>
            </a:r>
            <a:r>
              <a:rPr lang="ar-SY" dirty="0" smtClean="0"/>
              <a:t>الإبداع في الأصل هو الوظيفة  الإدارية الأولى لأي إداري التي تسبق جميع الوظائف الإدارية الأخرى المكتشفة من قبل المهندس الفرنسي </a:t>
            </a:r>
            <a:r>
              <a:rPr lang="ar-SY" dirty="0" err="1" smtClean="0"/>
              <a:t>فايول</a:t>
            </a:r>
            <a:r>
              <a:rPr lang="ar-SY" dirty="0" smtClean="0"/>
              <a:t> وهي (التخطيط والتنظيم والتوجيه والرقابة) وهي المظلة التي تستظل بها الأنماط الإدارية التي أبدعها الفكر الإبداعي مثل إعادة هندسة الأعمال(</a:t>
            </a:r>
            <a:r>
              <a:rPr lang="ar-SY" dirty="0" err="1" smtClean="0"/>
              <a:t>الهندرة</a:t>
            </a:r>
            <a:r>
              <a:rPr lang="ar-SY" dirty="0" smtClean="0"/>
              <a:t>) و الجودة الشاملة و الإدارة بالأهداف و الإدارة على المكشوف و التعلم التنظيمي و المزايا التنافسية و الإدارة بلا أوراق و الإدارة بالتجوال..... الخ، ذلك لسبب وحيد جلي هو أن وظيفية الإبداع هي المسؤولة عن إنجاز جميع الوظائف والأنماط الإدارية بشكل مختلف ومميز .فعملية الإبداع التي قام بها المهندس </a:t>
            </a:r>
            <a:r>
              <a:rPr lang="ar-SY" dirty="0" err="1" smtClean="0"/>
              <a:t>فايول</a:t>
            </a:r>
            <a:r>
              <a:rPr lang="ar-SY" dirty="0" smtClean="0"/>
              <a:t> هي التي أوجدت الوظائف الإدارية وعملية الإبداع التي قام بها </a:t>
            </a:r>
            <a:r>
              <a:rPr lang="ar-SY" dirty="0" err="1" smtClean="0"/>
              <a:t>دراكر</a:t>
            </a:r>
            <a:r>
              <a:rPr lang="ar-SY" dirty="0" smtClean="0"/>
              <a:t> هي التي أوجدت الإدارة بالأهداف وعملية الإبداع التي قام بها </a:t>
            </a:r>
            <a:r>
              <a:rPr lang="ar-SY" dirty="0" err="1" smtClean="0"/>
              <a:t>بورتر</a:t>
            </a:r>
            <a:r>
              <a:rPr lang="ar-SY" dirty="0" smtClean="0"/>
              <a:t> هي التي جاءت بالمزايا التنافسية.... </a:t>
            </a:r>
            <a:r>
              <a:rPr lang="ar-SY" dirty="0"/>
              <a:t/>
            </a:r>
            <a:br>
              <a:rPr lang="ar-SY" dirty="0"/>
            </a:br>
            <a:endParaRPr lang="ar-SY" dirty="0" smtClean="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a:t>
            </a:fld>
            <a:endParaRPr lang="en-US"/>
          </a:p>
        </p:txBody>
      </p:sp>
    </p:spTree>
    <p:extLst>
      <p:ext uri="{BB962C8B-B14F-4D97-AF65-F5344CB8AC3E}">
        <p14:creationId xmlns:p14="http://schemas.microsoft.com/office/powerpoint/2010/main" val="353886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dirty="0" smtClean="0"/>
              <a:t>ينظر إلى المنظمة على انها شكل متقدم من اشكال أنظمة الحياة فلكل منظمة شهادة ميلاد وتاريخ لحياتها حافل بالأنشطة وشهادة وفاة.</a:t>
            </a:r>
          </a:p>
          <a:p>
            <a:pPr algn="r" rtl="1"/>
            <a:r>
              <a:rPr lang="ar-SY" dirty="0" smtClean="0"/>
              <a:t>فاذا لم ينظر  إلى نظام المنظمة أية منظمة من الأسرة إلى الحكومة إلى منظمة الأمم المتحدة  كنظام حياة يحتاج إلى الماء والغذاء والهواء والأكسجين والراحة ويحتاج إلى اختصاصي في المعالجة عند المرض ويحتاج إلى الأدوية المناسبة للمعالجة ومقاديرها وأوقاتها مع أنظمة الحمية السابقة والمرافقة لها فإن المنظمة ستظل منظمة ميكانيكية لا تحكمها قواعد الحياة بل تحكمها قواعد الآلات والعناصر الجامدة وهذه نظرة قاصرة لا تتفق مع طبيعة المنظمة وطبيعة مكوناتها الإنسانية والاجتماعية </a:t>
            </a:r>
            <a:r>
              <a:rPr lang="ar-SY" dirty="0" err="1" smtClean="0"/>
              <a:t>والتقانية</a:t>
            </a:r>
            <a:r>
              <a:rPr lang="ar-SY" dirty="0" smtClean="0"/>
              <a:t> والمادية.</a:t>
            </a:r>
          </a:p>
          <a:p>
            <a:pPr algn="r" rtl="1"/>
            <a:r>
              <a:rPr lang="ar-SY" dirty="0" smtClean="0"/>
              <a:t>لابد ان ننظر إلى المنظمة كنظام للحياة حتى تستمر فيها روح الحياة فنظام المنظمة نظام  دينامي مفتوح، نظام معقد وموجه ذاتياً</a:t>
            </a:r>
            <a:endParaRPr lang="en-US" dirty="0"/>
          </a:p>
        </p:txBody>
      </p:sp>
      <p:sp>
        <p:nvSpPr>
          <p:cNvPr id="4" name="عنصر نائب للتذييل 3"/>
          <p:cNvSpPr>
            <a:spLocks noGrp="1"/>
          </p:cNvSpPr>
          <p:nvPr>
            <p:ph type="ftr" sz="quarter" idx="11"/>
          </p:nvPr>
        </p:nvSpPr>
        <p:spPr/>
        <p:txBody>
          <a:bodyPr/>
          <a:lstStyle/>
          <a:p>
            <a:r>
              <a:rPr lang="ar-SY" dirty="0" smtClean="0"/>
              <a:t>المهندس خالد ياسين الشيخ- الهندسة المعلوماتية- ماجستير الريادة والإدارة بالإبداع</a:t>
            </a:r>
            <a:endParaRPr lang="en-US" dirty="0"/>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30</a:t>
            </a:fld>
            <a:endParaRPr lang="en-US"/>
          </a:p>
        </p:txBody>
      </p:sp>
    </p:spTree>
    <p:extLst>
      <p:ext uri="{BB962C8B-B14F-4D97-AF65-F5344CB8AC3E}">
        <p14:creationId xmlns:p14="http://schemas.microsoft.com/office/powerpoint/2010/main" val="280218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smtClean="0">
                <a:solidFill>
                  <a:srgbClr val="00B050"/>
                </a:solidFill>
              </a:rPr>
              <a:t>الشكل «نموذج نظام المنظمة»</a:t>
            </a:r>
            <a:endParaRPr lang="en-US" b="1" dirty="0">
              <a:solidFill>
                <a:srgbClr val="00B050"/>
              </a:solidFill>
            </a:endParaRPr>
          </a:p>
        </p:txBody>
      </p:sp>
      <p:sp>
        <p:nvSpPr>
          <p:cNvPr id="3" name="عنصر نائب للمحتوى 2"/>
          <p:cNvSpPr>
            <a:spLocks noGrp="1"/>
          </p:cNvSpPr>
          <p:nvPr>
            <p:ph idx="1"/>
          </p:nvPr>
        </p:nvSpPr>
        <p:spPr/>
        <p:txBody>
          <a:bodyPr/>
          <a:lstStyle/>
          <a:p>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31</a:t>
            </a:fld>
            <a:endParaRPr lang="en-US"/>
          </a:p>
        </p:txBody>
      </p:sp>
      <p:pic>
        <p:nvPicPr>
          <p:cNvPr id="6" name="صورة 5"/>
          <p:cNvPicPr>
            <a:picLocks noChangeAspect="1"/>
          </p:cNvPicPr>
          <p:nvPr/>
        </p:nvPicPr>
        <p:blipFill>
          <a:blip r:embed="rId3"/>
          <a:stretch>
            <a:fillRect/>
          </a:stretch>
        </p:blipFill>
        <p:spPr>
          <a:xfrm>
            <a:off x="477673" y="1460310"/>
            <a:ext cx="11300346" cy="4809058"/>
          </a:xfrm>
          <a:prstGeom prst="rect">
            <a:avLst/>
          </a:prstGeom>
        </p:spPr>
      </p:pic>
    </p:spTree>
    <p:extLst>
      <p:ext uri="{BB962C8B-B14F-4D97-AF65-F5344CB8AC3E}">
        <p14:creationId xmlns:p14="http://schemas.microsoft.com/office/powerpoint/2010/main" val="35627661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r" rtl="1"/>
            <a:r>
              <a:rPr lang="ar-SY" b="1" u="sng" dirty="0" smtClean="0">
                <a:solidFill>
                  <a:srgbClr val="FF0000"/>
                </a:solidFill>
              </a:rPr>
              <a:t>ب -المنظمة نظام دينامي مفتوح:</a:t>
            </a:r>
          </a:p>
          <a:p>
            <a:pPr algn="r" rtl="1"/>
            <a:r>
              <a:rPr lang="ar-SY" dirty="0" smtClean="0"/>
              <a:t>إن النظام الدينامي هو النظام النشيط والمتغير معاً أي هو النظام الذي يقوم بنشاط ما وإن طبيعية هذا النشاط وآليته قابلتان للتغيير والمنظمة تتميز بهذه الخاصية إذ هي نظام دينامي ويأتي في مقدمة الأنظمة الفرعية للنظام الدينامي نظام الإدارة بالإبداع الذي يُحدث عملية التغيير نتيجة التجديد في مكونات وآليات عمل المنظمات.</a:t>
            </a:r>
          </a:p>
          <a:p>
            <a:pPr algn="r" rtl="1"/>
            <a:r>
              <a:rPr lang="ar-SY" dirty="0" smtClean="0"/>
              <a:t>أما النظام المفتوح فهو النظام الذي يتفاعل مع متغيرات البيئة الخارجية وذلك من خلال حركة المدخلات والمخرجات التي تأتي من البيئة وتصب فيها وهذا ما تتميز به المنظمة أية منظمة وهذا ما يُحرص عليه نظام الإدارة بالإبداع الذي يدعو للتفكير التشعبي المتباعد. (النظم المفتوحة تتأثر وتؤثر بالبيئة الخارجية).</a:t>
            </a:r>
            <a:endParaRPr lang="en-US" dirty="0" smtClean="0"/>
          </a:p>
          <a:p>
            <a:pPr algn="r" rtl="1"/>
            <a:r>
              <a:rPr lang="ar-SY" dirty="0" smtClean="0"/>
              <a:t>وبالمقابل فإن النظام المغلق </a:t>
            </a:r>
            <a:r>
              <a:rPr lang="en-US" dirty="0" smtClean="0"/>
              <a:t>Closed System</a:t>
            </a:r>
            <a:r>
              <a:rPr lang="ar-SY" dirty="0" smtClean="0"/>
              <a:t> هو نظام قائم بذاته لا يتأثر بالتغيرات الحاصلة في البيئة الخارجية والمنظمات التي تعمل وفقاً للنظام المغلق تتجاهل تأثير العوامل الخارجية وبالتالي ستفشل في الحصول على الموارد الخارجية كما ترغبها وفي النهاية ستجد نفسها بالمنحى المسمى </a:t>
            </a:r>
            <a:r>
              <a:rPr lang="ar-SY" dirty="0" err="1" smtClean="0"/>
              <a:t>بالأنتروبيا</a:t>
            </a:r>
            <a:r>
              <a:rPr lang="ar-SY" dirty="0" smtClean="0"/>
              <a:t> </a:t>
            </a:r>
            <a:r>
              <a:rPr lang="en-US" dirty="0" smtClean="0"/>
              <a:t>Entropy </a:t>
            </a:r>
            <a:r>
              <a:rPr lang="ar-SY" dirty="0" smtClean="0"/>
              <a:t> (التلاشي) أي النزعة لفقدان المنظمة لقدراتها على ضبط تصرفاتها مما يؤدي بها إلى التلاشي وعدم القدرة على التكامل مع بيئتها.</a:t>
            </a:r>
          </a:p>
          <a:p>
            <a:pPr algn="r" rtl="1"/>
            <a:r>
              <a:rPr lang="ar-SY" dirty="0" smtClean="0"/>
              <a:t>إن غالبية منظمات اليوم تتصف بالدينامية والانفتاح وبالتعقيد بدرجات متفاوتة ولا وجود لمنظمة ميكانيكية(آلية) تماماً فكل منظمة تعتمد على المنظمات الأخرى وعلى البيئة الخارجية بنسب مختلفة. وكلما زاد هذا الاعتماد المتبادل على العالم الخارجي زادت درجة التعقيد حتى تتمكن المنظمة من التميز والسبق لابد أن تتحلى بدرجة عالية من المرونة والإبداع وقد بينت الدراسات أن المنظمات التي واجهت هذا التعقيد بنجاح قد اتصفت بالخصائص والمواصفات التالية: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32</a:t>
            </a:fld>
            <a:endParaRPr lang="en-US"/>
          </a:p>
        </p:txBody>
      </p:sp>
    </p:spTree>
    <p:extLst>
      <p:ext uri="{BB962C8B-B14F-4D97-AF65-F5344CB8AC3E}">
        <p14:creationId xmlns:p14="http://schemas.microsoft.com/office/powerpoint/2010/main" val="143373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5119" y="242295"/>
            <a:ext cx="10515600" cy="1325563"/>
          </a:xfrm>
        </p:spPr>
        <p:txBody>
          <a:bodyPr>
            <a:normAutofit/>
          </a:bodyPr>
          <a:lstStyle/>
          <a:p>
            <a:pPr algn="r" rtl="1"/>
            <a:r>
              <a:rPr lang="ar-SY" dirty="0" smtClean="0"/>
              <a:t>جدول مواصفات وخصائص المنظمة المنفتحة الدينامية</a:t>
            </a:r>
            <a:endParaRPr lang="en-US"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324368291"/>
              </p:ext>
            </p:extLst>
          </p:nvPr>
        </p:nvGraphicFramePr>
        <p:xfrm>
          <a:off x="701722" y="1235710"/>
          <a:ext cx="10515600" cy="5120640"/>
        </p:xfrm>
        <a:graphic>
          <a:graphicData uri="http://schemas.openxmlformats.org/drawingml/2006/table">
            <a:tbl>
              <a:tblPr firstRow="1" bandRow="1">
                <a:tableStyleId>{5C22544A-7EE6-4342-B048-85BDC9FD1C3A}</a:tableStyleId>
              </a:tblPr>
              <a:tblGrid>
                <a:gridCol w="10515600"/>
              </a:tblGrid>
              <a:tr h="337211">
                <a:tc>
                  <a:txBody>
                    <a:bodyPr/>
                    <a:lstStyle/>
                    <a:p>
                      <a:pPr algn="r" rtl="1"/>
                      <a:r>
                        <a:rPr lang="ar-SY" b="1" dirty="0" smtClean="0"/>
                        <a:t>1-</a:t>
                      </a:r>
                      <a:r>
                        <a:rPr lang="ar-SY" b="1" baseline="0" dirty="0" smtClean="0"/>
                        <a:t> المهمة متغيرة ومتنوعة والأداء حسب متطلبات العمل.</a:t>
                      </a:r>
                      <a:endParaRPr lang="en-US" b="1" dirty="0"/>
                    </a:p>
                  </a:txBody>
                  <a:tcPr/>
                </a:tc>
              </a:tr>
              <a:tr h="337211">
                <a:tc>
                  <a:txBody>
                    <a:bodyPr/>
                    <a:lstStyle/>
                    <a:p>
                      <a:pPr algn="r" rtl="1"/>
                      <a:r>
                        <a:rPr lang="ar-SY" b="1" dirty="0" smtClean="0"/>
                        <a:t>2- توزيع العمل حسب المهام ومتطلبات</a:t>
                      </a:r>
                      <a:r>
                        <a:rPr lang="ar-SY" b="1" baseline="0" dirty="0" smtClean="0"/>
                        <a:t> العمل وبتغير من مهمة إلى أخرى.</a:t>
                      </a:r>
                      <a:endParaRPr lang="en-US" b="1" dirty="0"/>
                    </a:p>
                  </a:txBody>
                  <a:tcPr/>
                </a:tc>
              </a:tr>
              <a:tr h="337211">
                <a:tc>
                  <a:txBody>
                    <a:bodyPr/>
                    <a:lstStyle/>
                    <a:p>
                      <a:pPr algn="r" rtl="1"/>
                      <a:r>
                        <a:rPr lang="ar-SY" b="1" dirty="0" smtClean="0"/>
                        <a:t>3- تخويل واسع للصلاحيات ومرونة عالية في استخدام السلطات.</a:t>
                      </a:r>
                      <a:endParaRPr lang="en-US" b="1" dirty="0"/>
                    </a:p>
                  </a:txBody>
                  <a:tcPr/>
                </a:tc>
              </a:tr>
              <a:tr h="337211">
                <a:tc>
                  <a:txBody>
                    <a:bodyPr/>
                    <a:lstStyle/>
                    <a:p>
                      <a:pPr algn="r" rtl="1"/>
                      <a:r>
                        <a:rPr lang="ar-SY" b="1" dirty="0" smtClean="0"/>
                        <a:t>4- الالتزام بتعليمات وقواعد وضوابط</a:t>
                      </a:r>
                      <a:r>
                        <a:rPr lang="ar-SY" b="1" baseline="0" dirty="0" smtClean="0"/>
                        <a:t> العمل وفق الأداء المطلوب للمهمة.</a:t>
                      </a:r>
                      <a:endParaRPr lang="en-US" b="1" dirty="0"/>
                    </a:p>
                  </a:txBody>
                  <a:tcPr/>
                </a:tc>
              </a:tr>
              <a:tr h="337211">
                <a:tc>
                  <a:txBody>
                    <a:bodyPr/>
                    <a:lstStyle/>
                    <a:p>
                      <a:pPr algn="r" rtl="1"/>
                      <a:r>
                        <a:rPr lang="ar-SY" b="1" dirty="0" smtClean="0"/>
                        <a:t>5- طبيعة العمل في أكثر مجالاته استشاري.</a:t>
                      </a:r>
                      <a:endParaRPr lang="en-US" b="1" dirty="0"/>
                    </a:p>
                  </a:txBody>
                  <a:tcPr/>
                </a:tc>
              </a:tr>
              <a:tr h="337211">
                <a:tc>
                  <a:txBody>
                    <a:bodyPr/>
                    <a:lstStyle/>
                    <a:p>
                      <a:pPr algn="r" rtl="1"/>
                      <a:r>
                        <a:rPr lang="ar-SY" b="1" dirty="0" smtClean="0"/>
                        <a:t>6- الاتصالات مفتوحة في جميع الاتجاهات.</a:t>
                      </a:r>
                      <a:endParaRPr lang="en-US" b="1" dirty="0"/>
                    </a:p>
                  </a:txBody>
                  <a:tcPr/>
                </a:tc>
              </a:tr>
              <a:tr h="337211">
                <a:tc>
                  <a:txBody>
                    <a:bodyPr/>
                    <a:lstStyle/>
                    <a:p>
                      <a:pPr algn="r" rtl="1"/>
                      <a:r>
                        <a:rPr lang="ar-SY" b="1" dirty="0" smtClean="0"/>
                        <a:t>7- اللامركزية في اتخاذ القرارات.</a:t>
                      </a:r>
                      <a:endParaRPr lang="en-US" b="1" dirty="0"/>
                    </a:p>
                  </a:txBody>
                  <a:tcPr/>
                </a:tc>
              </a:tr>
              <a:tr h="337211">
                <a:tc>
                  <a:txBody>
                    <a:bodyPr/>
                    <a:lstStyle/>
                    <a:p>
                      <a:pPr algn="r" rtl="1"/>
                      <a:r>
                        <a:rPr lang="ar-SY" b="1" dirty="0" smtClean="0"/>
                        <a:t>8- حجم التغيرات في المنظمة عالٍ ومتكرر وسريع.</a:t>
                      </a:r>
                      <a:endParaRPr lang="en-US" b="1" dirty="0"/>
                    </a:p>
                  </a:txBody>
                  <a:tcPr/>
                </a:tc>
              </a:tr>
              <a:tr h="337211">
                <a:tc>
                  <a:txBody>
                    <a:bodyPr/>
                    <a:lstStyle/>
                    <a:p>
                      <a:pPr algn="r" rtl="1"/>
                      <a:r>
                        <a:rPr lang="ar-SY" b="1" dirty="0" smtClean="0"/>
                        <a:t>9- ذاتية الرقابة على الأداء من قبل العاملين والوحدات الهيكلية .</a:t>
                      </a:r>
                      <a:endParaRPr lang="en-US" b="1" dirty="0"/>
                    </a:p>
                  </a:txBody>
                  <a:tcPr/>
                </a:tc>
              </a:tr>
              <a:tr h="337211">
                <a:tc>
                  <a:txBody>
                    <a:bodyPr/>
                    <a:lstStyle/>
                    <a:p>
                      <a:pPr algn="r" rtl="1"/>
                      <a:r>
                        <a:rPr lang="ar-SY" b="1" dirty="0" smtClean="0"/>
                        <a:t>10- الضوابط والتعليمات والإجراءات حسب تغير الظروف.</a:t>
                      </a:r>
                      <a:endParaRPr lang="en-US" b="1" dirty="0"/>
                    </a:p>
                  </a:txBody>
                  <a:tcPr/>
                </a:tc>
              </a:tr>
              <a:tr h="337211">
                <a:tc>
                  <a:txBody>
                    <a:bodyPr/>
                    <a:lstStyle/>
                    <a:p>
                      <a:pPr algn="r" rtl="1"/>
                      <a:r>
                        <a:rPr lang="ar-SY" b="1" dirty="0" smtClean="0"/>
                        <a:t>11- الهيكل التنظيمي منبسط</a:t>
                      </a:r>
                      <a:r>
                        <a:rPr lang="ar-SY" b="1" baseline="0" dirty="0" smtClean="0"/>
                        <a:t> ومرن فيما يخص السيطرة والسلطة والاتصالات.</a:t>
                      </a:r>
                      <a:endParaRPr lang="en-US" b="1" dirty="0"/>
                    </a:p>
                  </a:txBody>
                  <a:tcPr/>
                </a:tc>
              </a:tr>
              <a:tr h="337211">
                <a:tc>
                  <a:txBody>
                    <a:bodyPr/>
                    <a:lstStyle/>
                    <a:p>
                      <a:pPr algn="r" rtl="1"/>
                      <a:r>
                        <a:rPr lang="ar-SY" b="1" dirty="0" smtClean="0"/>
                        <a:t>12- التركيز في المنظمة على الالتزام والاندفاع نحو تحقيق اهداف المنظمة أكثر من الولاء</a:t>
                      </a:r>
                      <a:r>
                        <a:rPr lang="ar-SY" b="1" baseline="0" dirty="0" smtClean="0"/>
                        <a:t> والطاعة.</a:t>
                      </a:r>
                      <a:endParaRPr lang="en-US" b="1" dirty="0"/>
                    </a:p>
                  </a:txBody>
                  <a:tcPr/>
                </a:tc>
              </a:tr>
              <a:tr h="337211">
                <a:tc>
                  <a:txBody>
                    <a:bodyPr/>
                    <a:lstStyle/>
                    <a:p>
                      <a:pPr algn="r" rtl="1"/>
                      <a:r>
                        <a:rPr lang="ar-SY" b="1" dirty="0" smtClean="0"/>
                        <a:t>13- المعلومات تأخذ شكلاً</a:t>
                      </a:r>
                      <a:r>
                        <a:rPr lang="ar-SY" b="1" baseline="0" dirty="0" smtClean="0"/>
                        <a:t> عملياً وتنتشر في عموم المنظمة وتبادلها مفتوح.</a:t>
                      </a:r>
                      <a:endParaRPr lang="en-US" b="1" dirty="0"/>
                    </a:p>
                  </a:txBody>
                  <a:tcPr/>
                </a:tc>
              </a:tr>
              <a:tr h="337211">
                <a:tc>
                  <a:txBody>
                    <a:bodyPr/>
                    <a:lstStyle/>
                    <a:p>
                      <a:pPr algn="r" rtl="1"/>
                      <a:r>
                        <a:rPr lang="ar-SY" b="1" dirty="0" smtClean="0"/>
                        <a:t>14- التوجيهات تأخذ شكل معلومات( نصيحة، تذكير). </a:t>
                      </a:r>
                      <a:endParaRPr lang="en-US" b="1" dirty="0"/>
                    </a:p>
                  </a:txBody>
                  <a:tcPr/>
                </a:tc>
              </a:tr>
            </a:tbl>
          </a:graphicData>
        </a:graphic>
      </p:graphicFrame>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33</a:t>
            </a:fld>
            <a:endParaRPr lang="en-US"/>
          </a:p>
        </p:txBody>
      </p:sp>
    </p:spTree>
    <p:extLst>
      <p:ext uri="{BB962C8B-B14F-4D97-AF65-F5344CB8AC3E}">
        <p14:creationId xmlns:p14="http://schemas.microsoft.com/office/powerpoint/2010/main" val="372622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8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b="1" u="sng" dirty="0" smtClean="0">
                <a:solidFill>
                  <a:srgbClr val="FF0000"/>
                </a:solidFill>
              </a:rPr>
              <a:t>ج- المنظمة.. نظام معقد:</a:t>
            </a:r>
          </a:p>
          <a:p>
            <a:pPr algn="r" rtl="1"/>
            <a:r>
              <a:rPr lang="ar-SY" dirty="0" smtClean="0"/>
              <a:t>التعقيد: يعني الزيادة في </a:t>
            </a:r>
            <a:r>
              <a:rPr lang="ar-SY" dirty="0" err="1" smtClean="0"/>
              <a:t>التصعيب</a:t>
            </a:r>
            <a:r>
              <a:rPr lang="ar-SY" dirty="0" smtClean="0"/>
              <a:t> والزيادة في العقد على عكس التحليل والتسهيل. يحسب النظام معقداً إذا كان غير قابل للاختزال ومن غير الممكن التنبؤ بديناميته عن طريق دراسة نموذج مبسط مشتق عنه.</a:t>
            </a:r>
          </a:p>
          <a:p>
            <a:pPr algn="r" rtl="1"/>
            <a:r>
              <a:rPr lang="ar-SY" dirty="0" smtClean="0"/>
              <a:t>إن غالبية الأنظمة معقدة وخاصة النظام الاجتماعي ونظام المنظمات.</a:t>
            </a:r>
          </a:p>
          <a:p>
            <a:pPr algn="r" rtl="1"/>
            <a:r>
              <a:rPr lang="ar-SY" dirty="0" smtClean="0"/>
              <a:t>إن التعقيد صفة ملازمة لكل المنظمات ولكنه قد يكون عالياً أو منخفضاً نسبياً والمنظمة معقدة أي أنها كلٌ مركب من أجزاء مختلفة ومتداخلة وذلك بسبب تعدد مكوناتها وأنظمتها وتداخل عملياتها وتشعب مهامها وتشعب علاقاتها الداخلية والخارجية. فكثير من مكونات المنظمة وأنشطتها يشوبه الالتباس والغموض فهي لا تعمل كما تعمل الآلات البسيطة فهي أعقد من أعقد الآلات والتعقيد يتطلب الإبداع والإبداع بطبيعته ظاهرة معقدة.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34</a:t>
            </a:fld>
            <a:endParaRPr lang="en-US"/>
          </a:p>
        </p:txBody>
      </p:sp>
    </p:spTree>
    <p:extLst>
      <p:ext uri="{BB962C8B-B14F-4D97-AF65-F5344CB8AC3E}">
        <p14:creationId xmlns:p14="http://schemas.microsoft.com/office/powerpoint/2010/main" val="152485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9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8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15621" y="300251"/>
            <a:ext cx="10515600" cy="6736687"/>
          </a:xfrm>
        </p:spPr>
        <p:txBody>
          <a:bodyPr>
            <a:normAutofit/>
          </a:bodyPr>
          <a:lstStyle/>
          <a:p>
            <a:pPr algn="r" rtl="1"/>
            <a:r>
              <a:rPr lang="ar-SY" dirty="0" smtClean="0"/>
              <a:t>تُدرس المنظمة من أربع زوايا كبيرة: البنية التنظيمية وتاريخ المنظمة وحجم المنظمة ودرجة التعقيد فيها. وتحدد درجة التعقيد فيها بثلاثة متغيرات أساسية هي: درجة اختلاف مدخلات المنظمة وتضاعف العمليات والعلاقات والتوافقية في المخرجات.</a:t>
            </a:r>
          </a:p>
          <a:p>
            <a:pPr algn="r" rtl="1"/>
            <a:r>
              <a:rPr lang="ar-SY" dirty="0" smtClean="0"/>
              <a:t>فكلما ازاد الاختلاف بين مدخلات المنظمة ومكوناتها وتضاعف علاقاتها وعملياتها </a:t>
            </a:r>
            <a:r>
              <a:rPr lang="ar-SY" dirty="0" err="1" smtClean="0"/>
              <a:t>وازدات</a:t>
            </a:r>
            <a:r>
              <a:rPr lang="ar-SY" dirty="0" smtClean="0"/>
              <a:t> درجة التوافقية في المخرجات ازدادت درجة التعقيد في المنظمة.</a:t>
            </a:r>
          </a:p>
          <a:p>
            <a:pPr algn="r" rtl="1"/>
            <a:r>
              <a:rPr lang="ar-SY" b="1" dirty="0" smtClean="0">
                <a:solidFill>
                  <a:srgbClr val="FFC000"/>
                </a:solidFill>
              </a:rPr>
              <a:t>وبشكل عام تتصف المنظمة بالتعقيد إذا اتصفت بالملامح الرئيسية التالية:</a:t>
            </a:r>
          </a:p>
          <a:p>
            <a:pPr algn="r" rtl="1"/>
            <a:r>
              <a:rPr lang="ar-SY" b="1" u="sng" dirty="0" smtClean="0">
                <a:solidFill>
                  <a:srgbClr val="FF0000"/>
                </a:solidFill>
              </a:rPr>
              <a:t>1- نظام مفتوح وغير خطي: </a:t>
            </a:r>
            <a:r>
              <a:rPr lang="ar-SY" dirty="0" smtClean="0"/>
              <a:t>أي أن نظام المنظمة معرض للتبادل المستمر مع البيئة الخارجية ولا يوجد تناسب ثابت بين حجم ونوعية المدخلات وحجم ونوعية المخرجات.</a:t>
            </a:r>
          </a:p>
          <a:p>
            <a:pPr algn="r" rtl="1"/>
            <a:r>
              <a:rPr lang="ar-SY" dirty="0" smtClean="0"/>
              <a:t>نظام المنظمة معرض للتطوير والتأثير بالمتغيرات الخارجية وهذا يتطلب تغييراً مستمراً في أساليب العمل والقيادة فمتغيرات طفيفة نسبياً (2%) قد تؤدي إلى تغييرات هائلة في النظام(تغيير مجلس الإدارة، فتح خط إنتاج جديد...).</a:t>
            </a:r>
          </a:p>
          <a:p>
            <a:pPr algn="r" rtl="1"/>
            <a:r>
              <a:rPr lang="ar-SY" b="1" u="sng" dirty="0" smtClean="0">
                <a:solidFill>
                  <a:srgbClr val="FF0000"/>
                </a:solidFill>
              </a:rPr>
              <a:t>2- نظام يحافظ على توازنه واستقراره ذاتياً: </a:t>
            </a:r>
            <a:r>
              <a:rPr lang="ar-SY" dirty="0" smtClean="0"/>
              <a:t>أي نظام المنظمة يتمتع بمرونة نسبية عالية لتعديل أساليب تعامله مع المتغيرات الجارية . فلو حدث أي خلل في أنظمة المنظمة يمكن أن تعيد نفسها إلى الوضع الطبيعي أو تنتقل إلى وضع جديد أفضل بمرونة  وسلامة واضحتين.</a:t>
            </a:r>
          </a:p>
          <a:p>
            <a:pPr algn="r" rtl="1"/>
            <a:r>
              <a:rPr lang="ar-SY" b="1" u="sng" dirty="0" smtClean="0">
                <a:solidFill>
                  <a:srgbClr val="FF0000"/>
                </a:solidFill>
              </a:rPr>
              <a:t>3- نظام له علاقات متشابكة وتغذية راجعة حلزونية: </a:t>
            </a:r>
            <a:r>
              <a:rPr lang="ar-SY" dirty="0" smtClean="0"/>
              <a:t>إن المنظمة المعقدة تتصف بتشعب العلاقات وتعددها وتوسع خطوط الاتصال مع الداخل والخارج. لذلك تنشئ أكثر المنظمات الكبيرة كالجامعات والشركة اقساماً خاصة للاهتمام بهذا الموضوع مثل قسم العلاقات العامة أو العلاقات الدولية.</a:t>
            </a:r>
          </a:p>
          <a:p>
            <a:pPr algn="r" rtl="1"/>
            <a:r>
              <a:rPr lang="ar-SY" dirty="0" smtClean="0"/>
              <a:t>لابد أن تكون قنوات التغذية الراجعة حلزونية وليست خطية تتميز بالدقة والسرعة والمرونة والاستجابة الفورية وهذا يتطلب نشاطاً إبداعياً مستمراً أي إن لكل حدث استجابة مناسبة من العلاقات (كمياً ونوعياً وتراكمياً) حتى تؤدي إلى زيادة في قيمة نواتج الاتصالات بدلا من أن تكون شكلاً من أشكال المراسم الإعلامية. </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35</a:t>
            </a:fld>
            <a:endParaRPr lang="en-US"/>
          </a:p>
        </p:txBody>
      </p:sp>
    </p:spTree>
    <p:extLst>
      <p:ext uri="{BB962C8B-B14F-4D97-AF65-F5344CB8AC3E}">
        <p14:creationId xmlns:p14="http://schemas.microsoft.com/office/powerpoint/2010/main" val="231030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9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9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9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8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9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92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0501" y="545910"/>
            <a:ext cx="11300347" cy="5631053"/>
          </a:xfrm>
        </p:spPr>
        <p:txBody>
          <a:bodyPr>
            <a:normAutofit/>
          </a:bodyPr>
          <a:lstStyle/>
          <a:p>
            <a:pPr algn="r" rtl="1"/>
            <a:r>
              <a:rPr lang="ar-SY" sz="2400" b="1" u="sng" dirty="0" smtClean="0">
                <a:solidFill>
                  <a:srgbClr val="FF0000"/>
                </a:solidFill>
              </a:rPr>
              <a:t>4- نظام توثيق له ذاكرة وتاريخ .. أي له سجل وذاكرة مكتوبة (قواعد بيانات وقواعد معرفة):</a:t>
            </a:r>
          </a:p>
          <a:p>
            <a:pPr algn="r" rtl="1"/>
            <a:r>
              <a:rPr lang="ar-SY" dirty="0" smtClean="0"/>
              <a:t>النظم المعقدة تتصف بأن أحداثها توثق وتصبح جزءاً من تاريخها ومن ثم لها ذاكرة يمكن الرجوع إليها ودراستها واستنباط العبر منها. لكن استخدام الذاكرة بشكل آلي قد يسبب ضرراً للنظام كما يفعل المريض الجاهل الذي يعيد جرعة الدواء التي شفته من مرض مشابه في الماضي دون استشارة الطبيب مرة أخرى فكل حالة(مشكلة ما) تدرس تاريخياً وآنياً ومستقبلياً. هذا لا يمكن أن يحدث بطريقة تفكير ميكانيكي متقارب بل يحتاج إلى تفكير متباعد إبداعي شمولي وبناء عليه تخلق المنظمة المبدعة أنماطها الثقافية ومعايير أداء خاصة بها تتحول فيما بعد إلى معايير دولية مثل معايير </a:t>
            </a:r>
            <a:r>
              <a:rPr lang="ar-SY" dirty="0" err="1" smtClean="0"/>
              <a:t>آي</a:t>
            </a:r>
            <a:r>
              <a:rPr lang="ar-SY" dirty="0" smtClean="0"/>
              <a:t> بي إم في مجال الحاسوب.</a:t>
            </a:r>
          </a:p>
          <a:p>
            <a:pPr algn="r" rtl="1"/>
            <a:r>
              <a:rPr lang="ar-SY" b="1" u="sng" dirty="0" smtClean="0">
                <a:solidFill>
                  <a:srgbClr val="FF0000"/>
                </a:solidFill>
              </a:rPr>
              <a:t>5- نظام مركب وحدوده باهتة: </a:t>
            </a:r>
            <a:r>
              <a:rPr lang="ar-SY" dirty="0" smtClean="0"/>
              <a:t>المنظمة نظام مركب من أنظمة فرعية متشابكة مع بعضها قد تكون هي الأخرى معقدة فالاقتصاد يبنى على المنظمات الاقتصادية والمنظمات الاقتصادية مكونة من الناس ويتكون الإنسان من الخلايا والعقل والروح ... وكلها أنظمة معقدة بحيث يصعب تمييز حدودها مثل مؤسسات وشركات الهواتف الثابتة والمتحركة حيث يصعب فصل أو تحديد أجزائها بشكل مطلق.</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36</a:t>
            </a:fld>
            <a:endParaRPr lang="en-US"/>
          </a:p>
        </p:txBody>
      </p:sp>
    </p:spTree>
    <p:extLst>
      <p:ext uri="{BB962C8B-B14F-4D97-AF65-F5344CB8AC3E}">
        <p14:creationId xmlns:p14="http://schemas.microsoft.com/office/powerpoint/2010/main" val="270629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Y" b="1" u="sng" dirty="0" smtClean="0">
                <a:solidFill>
                  <a:srgbClr val="FF0000"/>
                </a:solidFill>
              </a:rPr>
              <a:t>د- المنظمة .. نظام موجه ذاتياً:</a:t>
            </a:r>
          </a:p>
          <a:p>
            <a:pPr algn="r" rtl="1"/>
            <a:r>
              <a:rPr lang="ar-SY" dirty="0" smtClean="0"/>
              <a:t>النظام الموجه ذاتياً هو النظام الذي يقوم بعملية الرقابة والضبط الذاتي لنوع تدفق المدخلات وعمليات التشغيل والمخرجات ولمعدل هذا التدفق وجودته. يجري ذلك من خلال وضع المعايير والقواعد والتعليمات لمراقبة مستوى الأداء وجودته ومن أجل تحقيق حالة التوازن الدينامي للنظام وحتى يتمكن هذا النظام من المحافظة على التوازن والضبط الذاتي لنفسه فهو يحتاج إلى تغذية مرتدة أي أنه بحاجة إلى معلومات وافية عن المدخلات وآليات التشغيل والمخرجات باستمرار. هذه المعلومات المرتدة تنبئ العقل المدبر للنظام (المدير) عن أية تغييرات أو تبديلات محتملة في عناصر النظام من أجل إعادة التوازن الدينامي.</a:t>
            </a:r>
          </a:p>
          <a:p>
            <a:pPr algn="r" rtl="1"/>
            <a:r>
              <a:rPr lang="ar-SY" dirty="0" smtClean="0"/>
              <a:t>يعد جسم الإنسان أقرب مثال على النظام الدينامي المفتوح والمضبوط ذاتياً والمنظمة هي نوع معقد من هذا النوع من النظم </a:t>
            </a:r>
            <a:r>
              <a:rPr lang="ar-SY" dirty="0" err="1" smtClean="0"/>
              <a:t>التقانية</a:t>
            </a:r>
            <a:r>
              <a:rPr lang="ar-SY" dirty="0" smtClean="0"/>
              <a:t> - الاجتماعية- الإنسانية.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37</a:t>
            </a:fld>
            <a:endParaRPr lang="en-US"/>
          </a:p>
        </p:txBody>
      </p:sp>
    </p:spTree>
    <p:extLst>
      <p:ext uri="{BB962C8B-B14F-4D97-AF65-F5344CB8AC3E}">
        <p14:creationId xmlns:p14="http://schemas.microsoft.com/office/powerpoint/2010/main" val="197533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Y" b="1" u="sng" dirty="0" smtClean="0">
                <a:solidFill>
                  <a:srgbClr val="FF0000"/>
                </a:solidFill>
              </a:rPr>
              <a:t>هـــ - ميزات استخدام منهجية التفكير النظمي:</a:t>
            </a:r>
          </a:p>
          <a:p>
            <a:pPr algn="r" rtl="1"/>
            <a:r>
              <a:rPr lang="ar-SY" dirty="0" smtClean="0"/>
              <a:t>1- النظرة الكلية للمنظمة أي أن المنظمة لا تتكون من جمع مكوناتها الفرعية بل ينظر إليها كمكونات وعلاقات وتفاعلات فيما بينها.</a:t>
            </a:r>
          </a:p>
          <a:p>
            <a:pPr algn="r" rtl="1"/>
            <a:r>
              <a:rPr lang="ar-SY" dirty="0" smtClean="0"/>
              <a:t>2- النظر إلى المنظمة كاستراتيجية وأهداف بعيدة المدى وتوازنها مع استراتيجيات وأهداف كل مكون من مكوناتها على حدة مع المحافظة على وحدة المنظمة وأن كل مكون فرعي يساهم في تحقيق الهدف الكلي وبناء الميزة التنافسية.</a:t>
            </a:r>
          </a:p>
          <a:p>
            <a:pPr algn="r" rtl="1"/>
            <a:r>
              <a:rPr lang="ar-SY" dirty="0" smtClean="0"/>
              <a:t>3- تجزئة المنظمة إلى أنظمة أفقية مثل الأنشطة الرئيسية المتمثلة في البحث والتطوير والإنتاج والتسويق والأنظمة العمودية(</a:t>
            </a:r>
            <a:r>
              <a:rPr lang="ar-SY" dirty="0" err="1" smtClean="0"/>
              <a:t>الشاقولية</a:t>
            </a:r>
            <a:r>
              <a:rPr lang="ar-SY" dirty="0" smtClean="0"/>
              <a:t>) مثل أسلوب القيادة والإشراف والرقابة على الأداء مع التركيز على العلاقات المتقاطعة بين هذه الأنظمة.</a:t>
            </a:r>
          </a:p>
          <a:p>
            <a:pPr algn="r" rtl="1"/>
            <a:r>
              <a:rPr lang="ar-SY" dirty="0" smtClean="0"/>
              <a:t>4- النظرة للمنظمة كعمليات وأحداث وتفاعلات متغيرة باستمرار أي النظر إلى المنظمة في كل مستويات آليات العمل والتشكيل كحركة دينامية.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38</a:t>
            </a:fld>
            <a:endParaRPr lang="en-US"/>
          </a:p>
        </p:txBody>
      </p:sp>
    </p:spTree>
    <p:extLst>
      <p:ext uri="{BB962C8B-B14F-4D97-AF65-F5344CB8AC3E}">
        <p14:creationId xmlns:p14="http://schemas.microsoft.com/office/powerpoint/2010/main" val="35475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8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8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8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8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المراجع</a:t>
            </a:r>
            <a:endParaRPr lang="en-US" dirty="0"/>
          </a:p>
        </p:txBody>
      </p:sp>
      <p:sp>
        <p:nvSpPr>
          <p:cNvPr id="3" name="عنصر نائب للمحتوى 2"/>
          <p:cNvSpPr>
            <a:spLocks noGrp="1"/>
          </p:cNvSpPr>
          <p:nvPr>
            <p:ph idx="1"/>
          </p:nvPr>
        </p:nvSpPr>
        <p:spPr/>
        <p:txBody>
          <a:bodyPr/>
          <a:lstStyle/>
          <a:p>
            <a:pPr algn="r" rtl="1"/>
            <a:r>
              <a:rPr lang="ar-SY" dirty="0" smtClean="0"/>
              <a:t>كتاب الإدارة بالإبداع لبناء منهج نظمي – دكتور سليم إبراهيم الحسنية.</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39</a:t>
            </a:fld>
            <a:endParaRPr lang="en-US"/>
          </a:p>
        </p:txBody>
      </p:sp>
    </p:spTree>
    <p:extLst>
      <p:ext uri="{BB962C8B-B14F-4D97-AF65-F5344CB8AC3E}">
        <p14:creationId xmlns:p14="http://schemas.microsoft.com/office/powerpoint/2010/main" val="3001486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a:solidFill>
                  <a:srgbClr val="00B050"/>
                </a:solidFill>
              </a:rPr>
              <a:t>مفاهيم الإبداع في الإدارة</a:t>
            </a:r>
            <a:endParaRPr lang="en-US" dirty="0"/>
          </a:p>
        </p:txBody>
      </p:sp>
      <p:sp>
        <p:nvSpPr>
          <p:cNvPr id="3" name="عنصر نائب للمحتوى 2"/>
          <p:cNvSpPr>
            <a:spLocks noGrp="1"/>
          </p:cNvSpPr>
          <p:nvPr>
            <p:ph idx="1"/>
          </p:nvPr>
        </p:nvSpPr>
        <p:spPr/>
        <p:txBody>
          <a:bodyPr/>
          <a:lstStyle/>
          <a:p>
            <a:pPr algn="r" rtl="1"/>
            <a:r>
              <a:rPr lang="ar-SY" dirty="0"/>
              <a:t>الفكر الإداري المبدع هو الذي نقل الفكر الاستراتيجي من الميدان الحربي إلى الميدان الإداري وكذلك يفعل الآن بنقل نظم الإبداع من مجالات الأدب والفن والتقنية إلى مجالات النظم الإدارية.</a:t>
            </a:r>
          </a:p>
          <a:p>
            <a:pPr marL="0" indent="0" algn="r" rtl="1">
              <a:buNone/>
            </a:pPr>
            <a:r>
              <a:rPr lang="ar-SY" dirty="0"/>
              <a:t>عملية الإبداع هي المسؤولة عن إيجاد شيء جديد </a:t>
            </a:r>
            <a:r>
              <a:rPr lang="ar-SY" dirty="0" smtClean="0"/>
              <a:t>وإنجازه </a:t>
            </a:r>
            <a:r>
              <a:rPr lang="ar-SY" dirty="0"/>
              <a:t>شيء يحوَل ويغير الأشياء والأمور إلى الأفضل وهي العملية التي يستطيع الناس بها تغيير العالم فهي الوظيفة التي يحتاجها كل إنسان وقد أسميناها الوظيفة الخامسة كامتداد لوظائف </a:t>
            </a:r>
            <a:r>
              <a:rPr lang="ar-SY" dirty="0" smtClean="0"/>
              <a:t>هنري </a:t>
            </a:r>
            <a:r>
              <a:rPr lang="ar-SY" dirty="0" err="1" smtClean="0"/>
              <a:t>فايول</a:t>
            </a:r>
            <a:r>
              <a:rPr lang="ar-SY" dirty="0" smtClean="0"/>
              <a:t> </a:t>
            </a:r>
            <a:r>
              <a:rPr lang="ar-SY" dirty="0"/>
              <a:t>الأربع وإن كانت عملياً تسبق جميع الوظائف فالمدير المبدع هو المدير الذي يلتزم شخصياً باستخدام تفكيره وقدراته العقلية وما يحيط به من مؤثرات مختلفة ويقع تحت تصرفه من موارد بشرية ومادية ومعرفية لطرح فكرة جديدة أو تقديم خدمة جديدة أو إنتاج سلعة جديدة أو استخدام أسلوب عمل جديد بالنسبة له أو بالنسبة لبيئته على أن يكون نافعاً له وللمنظمة والمجتمع الذي يعيش فيه.</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4</a:t>
            </a:fld>
            <a:endParaRPr lang="en-US"/>
          </a:p>
        </p:txBody>
      </p:sp>
    </p:spTree>
    <p:extLst>
      <p:ext uri="{BB962C8B-B14F-4D97-AF65-F5344CB8AC3E}">
        <p14:creationId xmlns:p14="http://schemas.microsoft.com/office/powerpoint/2010/main" val="388396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smtClean="0">
                <a:solidFill>
                  <a:srgbClr val="00B050"/>
                </a:solidFill>
              </a:rPr>
              <a:t>مفاهيم الإبداع في الإدارة</a:t>
            </a:r>
            <a:endParaRPr lang="en-US" b="1" dirty="0">
              <a:solidFill>
                <a:srgbClr val="00B050"/>
              </a:solidFill>
            </a:endParaRPr>
          </a:p>
        </p:txBody>
      </p:sp>
      <p:sp>
        <p:nvSpPr>
          <p:cNvPr id="3" name="عنصر نائب للمحتوى 2"/>
          <p:cNvSpPr>
            <a:spLocks noGrp="1"/>
          </p:cNvSpPr>
          <p:nvPr>
            <p:ph idx="1"/>
          </p:nvPr>
        </p:nvSpPr>
        <p:spPr/>
        <p:txBody>
          <a:bodyPr>
            <a:normAutofit fontScale="92500" lnSpcReduction="10000"/>
          </a:bodyPr>
          <a:lstStyle/>
          <a:p>
            <a:pPr algn="r" rtl="1"/>
            <a:r>
              <a:rPr lang="ar-SY" sz="3500" b="1" u="sng" dirty="0" smtClean="0">
                <a:solidFill>
                  <a:srgbClr val="FF0000"/>
                </a:solidFill>
              </a:rPr>
              <a:t>4- الإدارة بالإبداع: </a:t>
            </a:r>
            <a:r>
              <a:rPr lang="ar-SY" dirty="0" smtClean="0"/>
              <a:t>تعني النظر إلى  الظواهر والأشياء والمشكلات الإدارية والفنية بمنظور جديد وعلاقات جديدة (غير مألوفة أو فريدة من نوعها) لتفاعلات الفرد والعمل والمنظمة والمجتمع لتحقيق التقدم والازدهار. في الإدارة بالإبداع يقوم المدير بالتفكير والتصور والبحث والاستقصاء وحتى التخمين والحدس وذلك بهدف فهم الأشياء والعمليات والربط بينها بما يؤدي إلى استنباط وإحداث أو تكوين (إنتاج) شيء جديد وأصيل ودي قيمة للفرد والمنظمة والمجتمع. ومن الأمثلة على الإدارة بالإبداع: إيجاد أفكار جديدة في القيادة، وابتكار أساليب جديدة في اتخاذ القرارات، وإعادة تصميم الهيكل التنظيمي وإعادة توزيع السلطات والمسؤوليات وإيجاد طريقة لتخفيض التكاليف والمحافظة على الجودة، وإيجاد طريقة أفضل للوصول إلى الزبائن وإرضائهم.</a:t>
            </a:r>
          </a:p>
          <a:p>
            <a:pPr marL="0" indent="0" algn="r" rtl="1">
              <a:buNone/>
            </a:pPr>
            <a:r>
              <a:rPr lang="ar-SY" dirty="0" smtClean="0"/>
              <a:t>فالإدارة بالإبداع هي مزيج من ثلاثة عناصر أساسية: إيجاد رؤية جديدة أو فكرة جديدة (مسألة) متميزة(التفكير الإبداعي)، إجراء بحث وتقصي حلولها لمعرفة فائدتها(الحل الإبداعي للمشكلات)، اتخاذ قرار تنفيذي فيها وتطبيقها (بناء نظام للإدارة بالإبداع) وهو ما يعرف بمراحل الإبداع الأساسية. ومن ثم الإدارة بالإبداع تشمل: الإبداع والإبداع الإداري وإدارة الإبداع من حيث خصائصه وشروطه وكيفية استثماره وإدارته. </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5</a:t>
            </a:fld>
            <a:endParaRPr lang="en-US"/>
          </a:p>
        </p:txBody>
      </p:sp>
    </p:spTree>
    <p:extLst>
      <p:ext uri="{BB962C8B-B14F-4D97-AF65-F5344CB8AC3E}">
        <p14:creationId xmlns:p14="http://schemas.microsoft.com/office/powerpoint/2010/main" val="246507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smtClean="0">
                <a:solidFill>
                  <a:srgbClr val="00B050"/>
                </a:solidFill>
              </a:rPr>
              <a:t>التفكير النظمي ومنهجية النظم</a:t>
            </a:r>
            <a:endParaRPr lang="en-US" b="1" dirty="0">
              <a:solidFill>
                <a:srgbClr val="00B050"/>
              </a:solidFill>
            </a:endParaRPr>
          </a:p>
        </p:txBody>
      </p:sp>
      <p:sp>
        <p:nvSpPr>
          <p:cNvPr id="3" name="عنصر نائب للمحتوى 2"/>
          <p:cNvSpPr>
            <a:spLocks noGrp="1"/>
          </p:cNvSpPr>
          <p:nvPr>
            <p:ph idx="1"/>
          </p:nvPr>
        </p:nvSpPr>
        <p:spPr/>
        <p:txBody>
          <a:bodyPr>
            <a:normAutofit fontScale="70000" lnSpcReduction="20000"/>
          </a:bodyPr>
          <a:lstStyle/>
          <a:p>
            <a:pPr algn="r" rtl="1"/>
            <a:r>
              <a:rPr lang="ar-SY" sz="4100" b="1" u="sng" dirty="0" smtClean="0">
                <a:solidFill>
                  <a:srgbClr val="FF0000"/>
                </a:solidFill>
              </a:rPr>
              <a:t>1- التفكير النظمي أداة للانتقال من حالة التعطل إلى حالة العمل:</a:t>
            </a:r>
          </a:p>
          <a:p>
            <a:pPr algn="r" rtl="1"/>
            <a:r>
              <a:rPr lang="ar-SY" dirty="0" smtClean="0"/>
              <a:t>بدأ الغربيون يرددون بأن العقلانية التقليدية التي جاء بها ديكارت وكانْت ولوك وزملاؤهم واتباعهم لم تعد تصلح لمواجهة التعقيد وعدم التأكد المتنامي اللذين تتصف بهما الظواهر الطبيعية والاجتماعية والاقتصادية التي </a:t>
            </a:r>
            <a:r>
              <a:rPr lang="ar-SY" dirty="0" err="1" smtClean="0"/>
              <a:t>نواجهها</a:t>
            </a:r>
            <a:r>
              <a:rPr lang="ar-SY" dirty="0" smtClean="0"/>
              <a:t> اليوم. </a:t>
            </a:r>
            <a:endParaRPr lang="ar-SY" dirty="0"/>
          </a:p>
          <a:p>
            <a:pPr algn="r" rtl="1"/>
            <a:r>
              <a:rPr lang="ar-SY" dirty="0" smtClean="0"/>
              <a:t>إن المبادئ العقلانية التي تعتمد على التقسيم والتحليل لا تكفي وحدها لفهم الظواهر بل لابد من أخذ الملاحظة الإجمالية وملاحظة العلاقات الدينامية بين المتغيرات عبر الزمان والمكان. لذلك فهم يدعون اليوم إلى استخدام منهج النظم للتعامل مع جميع الظواهر وخاصة الظواهر المتحركة مثل الظواهر الحيوية والاجتماعية والاقتصادية.</a:t>
            </a:r>
          </a:p>
          <a:p>
            <a:pPr algn="r" rtl="1"/>
            <a:r>
              <a:rPr lang="ar-SY" dirty="0" smtClean="0"/>
              <a:t>إن منهجية النظم هي طريقة في التأمل والعمل يستخدمها أي إنسان مهما كانت ثقافته أو موقعه الاجتماعي والإداري. تعد منهجية النظم من أهم مداخل الفكر الإبداعي الإداري.</a:t>
            </a:r>
          </a:p>
          <a:p>
            <a:pPr algn="r" rtl="1"/>
            <a:r>
              <a:rPr lang="ar-SY" dirty="0" smtClean="0"/>
              <a:t>إن منهجية النظم تسمح للأفراد والجماعات والمنظمات أن تحدد موقعها بالنسبة للنظم الخارجية وتحدد توقعات النظم الخارجية منها.</a:t>
            </a:r>
          </a:p>
          <a:p>
            <a:pPr algn="r" rtl="1"/>
            <a:r>
              <a:rPr lang="ar-SY" dirty="0" smtClean="0"/>
              <a:t>فالتفكير النظمي يساعد المدير على اتخاذ القرارات التي تعالج أسباب المشكلات المتزامنة وتتعامل مع متغيراتها ونتائجها معاً.</a:t>
            </a:r>
          </a:p>
          <a:p>
            <a:pPr algn="r" rtl="1"/>
            <a:r>
              <a:rPr lang="ar-SY" dirty="0" smtClean="0"/>
              <a:t>تستخدم منهجية النظم كإطار تفكير عملي لإعداد عملية الانتقال من حالة التعطل أو الشواش إلى حالة العمل والنجاح.</a:t>
            </a:r>
            <a:endParaRPr lang="en-US" dirty="0" smtClean="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6</a:t>
            </a:fld>
            <a:endParaRPr lang="en-US"/>
          </a:p>
        </p:txBody>
      </p:sp>
    </p:spTree>
    <p:extLst>
      <p:ext uri="{BB962C8B-B14F-4D97-AF65-F5344CB8AC3E}">
        <p14:creationId xmlns:p14="http://schemas.microsoft.com/office/powerpoint/2010/main" val="12681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8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8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a:solidFill>
                  <a:srgbClr val="00B050"/>
                </a:solidFill>
              </a:rPr>
              <a:t>التفكير النظمي ومنهجية النظم</a:t>
            </a:r>
            <a:endParaRPr lang="en-US" dirty="0"/>
          </a:p>
        </p:txBody>
      </p:sp>
      <p:sp>
        <p:nvSpPr>
          <p:cNvPr id="3" name="عنصر نائب للمحتوى 2"/>
          <p:cNvSpPr>
            <a:spLocks noGrp="1"/>
          </p:cNvSpPr>
          <p:nvPr>
            <p:ph idx="1"/>
          </p:nvPr>
        </p:nvSpPr>
        <p:spPr/>
        <p:txBody>
          <a:bodyPr>
            <a:normAutofit fontScale="85000" lnSpcReduction="20000"/>
          </a:bodyPr>
          <a:lstStyle/>
          <a:p>
            <a:pPr algn="r" rtl="1"/>
            <a:r>
              <a:rPr lang="ar-SY" sz="3200" b="1" u="sng" dirty="0" smtClean="0">
                <a:solidFill>
                  <a:srgbClr val="FF0000"/>
                </a:solidFill>
              </a:rPr>
              <a:t>2- منهجية النظم.. أداة للفهم والضبط عبر الحضارات:</a:t>
            </a:r>
          </a:p>
          <a:p>
            <a:pPr algn="r" rtl="1"/>
            <a:r>
              <a:rPr lang="ar-SY" dirty="0" smtClean="0"/>
              <a:t>الإحساس بواقع النظم كواقع مدرك لدى الإنسان ليس حديثاً كما يظن البعض بل هو موجود منذ وجود الإنسان.</a:t>
            </a:r>
          </a:p>
          <a:p>
            <a:pPr algn="r" rtl="1"/>
            <a:r>
              <a:rPr lang="ar-SY" dirty="0" smtClean="0"/>
              <a:t>النظم موجود مع وجود الخليقة ومدركة منذ أن أدرك الإنسان النظم الطبيعية دون أن يهتم بدراستها.</a:t>
            </a:r>
          </a:p>
          <a:p>
            <a:pPr algn="r" rtl="1"/>
            <a:r>
              <a:rPr lang="ar-SY" dirty="0" smtClean="0"/>
              <a:t>أدرك الإنسان بأن العالم يسير وفق نظام محدد مسبقاً وأصبح يكيف نفسه مع هذه الأنظمة.</a:t>
            </a:r>
          </a:p>
          <a:p>
            <a:pPr algn="r" rtl="1"/>
            <a:r>
              <a:rPr lang="ar-SY" dirty="0" smtClean="0"/>
              <a:t>و لعل أكثر هذه الأنظمة وضوحاً وتأثيراً في الإنسان هو تعاقب الليل والنهار الأزلي.</a:t>
            </a:r>
          </a:p>
          <a:p>
            <a:pPr algn="r" rtl="1"/>
            <a:r>
              <a:rPr lang="ar-SY" dirty="0" smtClean="0"/>
              <a:t>في عصر الإنترنت وبعد انحسار عصر الذرة يغلب علينا الظن بأن الإنسان البدائي ومجتمعه قبل عشرة آلاف سنة(عصر ما قبل التاريخ) لم يكن يعرف شيئاً عن أمور القانون والتنظيم والإدارة وهذا اعتقاد خاطئ كما تشير إلى ذلك التنقيبات الحديثة بازدياد فعلى الأرجح كانت للمجتمعات البدائية كمجتمعاتنا الحديثة  أنظمة مركبة ومعقدة بقدر مستوى تطورها.</a:t>
            </a:r>
          </a:p>
          <a:p>
            <a:pPr algn="r" rtl="1"/>
            <a:r>
              <a:rPr lang="ar-SY" dirty="0" smtClean="0"/>
              <a:t>ولندرك هذه الحقيقة يجب أن نتذكر كيف كان العالم قبل مئة عام وكيف سيصبح بعد مئة عام. فقد كان لتلك المجتمعات البدائية أنظمة في إدارة الأسرة تحدد دور الآباء في رعاية الأبناء وعقاب المذنبين ومكافأة المجدين وإدراكهم للحاجة إلى السلطة والتنظيم.</a:t>
            </a:r>
          </a:p>
          <a:p>
            <a:pPr marL="0" indent="0" algn="r" rtl="1">
              <a:buNone/>
            </a:pP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7</a:t>
            </a:fld>
            <a:endParaRPr lang="en-US"/>
          </a:p>
        </p:txBody>
      </p:sp>
    </p:spTree>
    <p:extLst>
      <p:ext uri="{BB962C8B-B14F-4D97-AF65-F5344CB8AC3E}">
        <p14:creationId xmlns:p14="http://schemas.microsoft.com/office/powerpoint/2010/main" val="420195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8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8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8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Y" b="1" dirty="0">
                <a:solidFill>
                  <a:srgbClr val="00B050"/>
                </a:solidFill>
              </a:rPr>
              <a:t>التفكير النظمي ومنهجية النظم</a:t>
            </a:r>
            <a:endParaRPr lang="en-US" dirty="0"/>
          </a:p>
        </p:txBody>
      </p:sp>
      <p:sp>
        <p:nvSpPr>
          <p:cNvPr id="3" name="عنصر نائب للمحتوى 2"/>
          <p:cNvSpPr>
            <a:spLocks noGrp="1"/>
          </p:cNvSpPr>
          <p:nvPr>
            <p:ph idx="1"/>
          </p:nvPr>
        </p:nvSpPr>
        <p:spPr/>
        <p:txBody>
          <a:bodyPr/>
          <a:lstStyle/>
          <a:p>
            <a:pPr algn="r" rtl="1"/>
            <a:r>
              <a:rPr lang="ar-SY" dirty="0" smtClean="0"/>
              <a:t>تشير الوثائق في عصر الكتابة إلى أن السومريين قبل 5000 سنة كانت لديهم أنظمة متقدمة في السجلات والعقود وقواعد التجارة..</a:t>
            </a:r>
          </a:p>
          <a:p>
            <a:pPr algn="r" rtl="1"/>
            <a:r>
              <a:rPr lang="ar-SY" dirty="0" smtClean="0"/>
              <a:t>وجذور التفكير النظمي في الإسلام يمكن الاستشهاد عليها بعشرات الآيات والأحاديث مثل الحديث النبوي الشريف: </a:t>
            </a:r>
            <a:r>
              <a:rPr lang="en-US" dirty="0" smtClean="0"/>
              <a:t>“</a:t>
            </a:r>
            <a:r>
              <a:rPr lang="ar-SY" dirty="0" smtClean="0"/>
              <a:t> مثل المؤمنين في توادهم وتراحمهم كمثل الجسد الواحد إذا اشتكى منه عضواً تداعى له سائر الجسد بالسهر والحمى</a:t>
            </a:r>
            <a:r>
              <a:rPr lang="en-US" dirty="0" smtClean="0"/>
              <a:t>”</a:t>
            </a:r>
            <a:r>
              <a:rPr lang="ar-SY" dirty="0" smtClean="0"/>
              <a:t>.</a:t>
            </a:r>
          </a:p>
          <a:p>
            <a:pPr algn="r" rtl="1"/>
            <a:r>
              <a:rPr lang="ar-SY" dirty="0" smtClean="0"/>
              <a:t>إذاً إن استخدام مفهوم منهج ليس ممارسة حديثة بل كان يستخدم كممارسة فكرية وعملية منذ اقدم الحضارات حتى الآن.</a:t>
            </a:r>
          </a:p>
          <a:p>
            <a:pPr algn="r" rtl="1"/>
            <a:r>
              <a:rPr lang="ar-SY" dirty="0" smtClean="0"/>
              <a:t>كل من يؤدي عمل في العالم لابد أن يكون لديه نظام ولا وجود لعمل ناجح ومبدع من دون نظام ولكل عامل نظام من الوزراء إلى قادة الجيش إلى رئيس البلاد إلى ذوي الحرف وأصحاب الحرف.</a:t>
            </a:r>
            <a:endParaRPr lang="en-US" dirty="0"/>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8</a:t>
            </a:fld>
            <a:endParaRPr lang="en-US"/>
          </a:p>
        </p:txBody>
      </p:sp>
    </p:spTree>
    <p:extLst>
      <p:ext uri="{BB962C8B-B14F-4D97-AF65-F5344CB8AC3E}">
        <p14:creationId xmlns:p14="http://schemas.microsoft.com/office/powerpoint/2010/main" val="171590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Y" sz="3600" b="1" dirty="0" smtClean="0">
                <a:solidFill>
                  <a:srgbClr val="00B050"/>
                </a:solidFill>
              </a:rPr>
              <a:t>مفهوم النظم ومكوناتها وآليات عملها.. كل شيء يعمل بنظام</a:t>
            </a:r>
            <a:endParaRPr lang="en-US" sz="3600" b="1" dirty="0">
              <a:solidFill>
                <a:srgbClr val="00B050"/>
              </a:solidFill>
            </a:endParaRPr>
          </a:p>
        </p:txBody>
      </p:sp>
      <p:sp>
        <p:nvSpPr>
          <p:cNvPr id="3" name="عنصر نائب للمحتوى 2"/>
          <p:cNvSpPr>
            <a:spLocks noGrp="1"/>
          </p:cNvSpPr>
          <p:nvPr>
            <p:ph idx="1"/>
          </p:nvPr>
        </p:nvSpPr>
        <p:spPr/>
        <p:txBody>
          <a:bodyPr>
            <a:normAutofit/>
          </a:bodyPr>
          <a:lstStyle/>
          <a:p>
            <a:pPr algn="r" rtl="1"/>
            <a:r>
              <a:rPr lang="ar-SY" dirty="0" smtClean="0"/>
              <a:t>مفهوم النظم ومصطلحاته كإطار نظري مفهوم جديد على الأدبيات العربية وقد دخل وانتشر مع انتشار نظم الحواسيب ونظم المعلومات على الرغم من مضي أكثر من ستين عاماً على ظهور النظرية العامة للنظم في ألمانيا.</a:t>
            </a:r>
          </a:p>
          <a:p>
            <a:pPr algn="r" rtl="1"/>
            <a:r>
              <a:rPr lang="ar-SY" dirty="0" smtClean="0"/>
              <a:t> تستخدم في اللغة العربية مجموعة من المصطلحات للدلالة على مفهوم النظام </a:t>
            </a:r>
            <a:r>
              <a:rPr lang="en-US" dirty="0" smtClean="0"/>
              <a:t>Systems</a:t>
            </a:r>
            <a:r>
              <a:rPr lang="ar-SY" dirty="0" smtClean="0"/>
              <a:t> وجميعها </a:t>
            </a:r>
            <a:r>
              <a:rPr lang="en-US" dirty="0" smtClean="0"/>
              <a:t>“</a:t>
            </a:r>
            <a:r>
              <a:rPr lang="ar-SY" dirty="0" smtClean="0"/>
              <a:t> نظم</a:t>
            </a:r>
            <a:r>
              <a:rPr lang="en-US" dirty="0" smtClean="0"/>
              <a:t>”</a:t>
            </a:r>
            <a:r>
              <a:rPr lang="ar-SY" dirty="0" smtClean="0"/>
              <a:t> أو </a:t>
            </a:r>
            <a:r>
              <a:rPr lang="en-US" dirty="0" smtClean="0"/>
              <a:t>“</a:t>
            </a:r>
            <a:r>
              <a:rPr lang="ar-SY" dirty="0" smtClean="0"/>
              <a:t> أنظمة </a:t>
            </a:r>
            <a:r>
              <a:rPr lang="en-US" dirty="0" smtClean="0"/>
              <a:t>“</a:t>
            </a:r>
            <a:r>
              <a:rPr lang="ar-SY" dirty="0" smtClean="0"/>
              <a:t> وغالباً ما تكون كلمة نظم بصيغة الجمع هي المستخدمة بخاصة في مجال الحديث عن دراسة منهجية النظم ونظرياتها.</a:t>
            </a:r>
          </a:p>
          <a:p>
            <a:pPr algn="r" rtl="1"/>
            <a:r>
              <a:rPr lang="ar-SY" dirty="0" smtClean="0"/>
              <a:t>من بين المرادفات المستخدمة لمصطلح النظم: </a:t>
            </a:r>
            <a:r>
              <a:rPr lang="en-US" dirty="0" smtClean="0"/>
              <a:t>“</a:t>
            </a:r>
            <a:r>
              <a:rPr lang="ar-SY" dirty="0" smtClean="0"/>
              <a:t>منظومة</a:t>
            </a:r>
            <a:r>
              <a:rPr lang="en-US" dirty="0" smtClean="0"/>
              <a:t>”</a:t>
            </a:r>
            <a:r>
              <a:rPr lang="ar-SY" dirty="0" smtClean="0"/>
              <a:t> وجمعها منظومات و </a:t>
            </a:r>
            <a:r>
              <a:rPr lang="ar-SY" dirty="0" err="1" smtClean="0"/>
              <a:t>منظوميَات</a:t>
            </a:r>
            <a:r>
              <a:rPr lang="ar-SY" dirty="0" smtClean="0"/>
              <a:t> أو </a:t>
            </a:r>
            <a:r>
              <a:rPr lang="en-US" dirty="0" smtClean="0"/>
              <a:t>“</a:t>
            </a:r>
            <a:r>
              <a:rPr lang="ar-SY" dirty="0" smtClean="0"/>
              <a:t> نسق</a:t>
            </a:r>
            <a:r>
              <a:rPr lang="en-US" dirty="0" smtClean="0"/>
              <a:t>”</a:t>
            </a:r>
            <a:r>
              <a:rPr lang="ar-SY" dirty="0" smtClean="0"/>
              <a:t> وغيرها.</a:t>
            </a:r>
          </a:p>
          <a:p>
            <a:pPr algn="r" rtl="1"/>
            <a:r>
              <a:rPr lang="ar-SY" dirty="0" smtClean="0"/>
              <a:t>إن مصطلح </a:t>
            </a:r>
            <a:r>
              <a:rPr lang="en-US" dirty="0" smtClean="0"/>
              <a:t>“</a:t>
            </a:r>
            <a:r>
              <a:rPr lang="ar-SY" dirty="0" smtClean="0"/>
              <a:t>منظومة</a:t>
            </a:r>
            <a:r>
              <a:rPr lang="en-US" dirty="0" smtClean="0"/>
              <a:t>”</a:t>
            </a:r>
            <a:r>
              <a:rPr lang="ar-SY" dirty="0" smtClean="0"/>
              <a:t> يستخدم </a:t>
            </a:r>
            <a:r>
              <a:rPr lang="ar-SY" dirty="0"/>
              <a:t>للإشارة إلى واقع مادي </a:t>
            </a:r>
            <a:r>
              <a:rPr lang="ar-SY" dirty="0" smtClean="0"/>
              <a:t>محسوس، غالباً ما يكون تكنولوجيا مثل المنظومة الكهربائية ومنظومة الصرف الصحي... الخ بينما مصطلح نظام يشير إلى مفهوم مجرد مثل نظام الإدارة ونظام الحوافز... الخ  </a:t>
            </a:r>
          </a:p>
        </p:txBody>
      </p:sp>
      <p:sp>
        <p:nvSpPr>
          <p:cNvPr id="4" name="عنصر نائب للتذييل 3"/>
          <p:cNvSpPr>
            <a:spLocks noGrp="1"/>
          </p:cNvSpPr>
          <p:nvPr>
            <p:ph type="ftr" sz="quarter" idx="11"/>
          </p:nvPr>
        </p:nvSpPr>
        <p:spPr/>
        <p:txBody>
          <a:bodyPr/>
          <a:lstStyle/>
          <a:p>
            <a:r>
              <a:rPr lang="ar-SY" smtClean="0"/>
              <a:t>المهندس خالد ياسين الشيخ- الهندسة المعلوماتية- ماجستير الريادة والإدارة بالإبداع</a:t>
            </a:r>
            <a:endParaRPr lang="en-US"/>
          </a:p>
        </p:txBody>
      </p:sp>
      <p:sp>
        <p:nvSpPr>
          <p:cNvPr id="5" name="عنصر نائب لرقم الشريحة 4"/>
          <p:cNvSpPr>
            <a:spLocks noGrp="1"/>
          </p:cNvSpPr>
          <p:nvPr>
            <p:ph type="sldNum" sz="quarter" idx="12"/>
          </p:nvPr>
        </p:nvSpPr>
        <p:spPr/>
        <p:txBody>
          <a:bodyPr/>
          <a:lstStyle/>
          <a:p>
            <a:fld id="{53A45350-DE2C-444B-BD7B-8C279FEF5F7A}" type="slidenum">
              <a:rPr lang="en-US" smtClean="0"/>
              <a:t>9</a:t>
            </a:fld>
            <a:endParaRPr lang="en-US"/>
          </a:p>
        </p:txBody>
      </p:sp>
    </p:spTree>
    <p:extLst>
      <p:ext uri="{BB962C8B-B14F-4D97-AF65-F5344CB8AC3E}">
        <p14:creationId xmlns:p14="http://schemas.microsoft.com/office/powerpoint/2010/main" val="370971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1472</TotalTime>
  <Words>5635</Words>
  <Application>Microsoft Office PowerPoint</Application>
  <PresentationFormat>ملء الشاشة</PresentationFormat>
  <Paragraphs>258</Paragraphs>
  <Slides>39</Slides>
  <Notes>5</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39</vt:i4>
      </vt:variant>
    </vt:vector>
  </HeadingPairs>
  <TitlesOfParts>
    <vt:vector size="45" baseType="lpstr">
      <vt:lpstr>Arial</vt:lpstr>
      <vt:lpstr>Calibri</vt:lpstr>
      <vt:lpstr>Tahoma</vt:lpstr>
      <vt:lpstr>Trebuchet MS</vt:lpstr>
      <vt:lpstr>Wingdings 3</vt:lpstr>
      <vt:lpstr>واجهة</vt:lpstr>
      <vt:lpstr>التفكير النظمي أداة فعالة لإدارة الإبداع</vt:lpstr>
      <vt:lpstr>مفاهيم الإبداع في الإدارة</vt:lpstr>
      <vt:lpstr>مفاهيم الإبداع في الإدارة</vt:lpstr>
      <vt:lpstr>مفاهيم الإبداع في الإدارة</vt:lpstr>
      <vt:lpstr>مفاهيم الإبداع في الإدارة</vt:lpstr>
      <vt:lpstr>التفكير النظمي ومنهجية النظم</vt:lpstr>
      <vt:lpstr>التفكير النظمي ومنهجية النظم</vt:lpstr>
      <vt:lpstr>التفكير النظمي ومنهجية النظم</vt:lpstr>
      <vt:lpstr>مفهوم النظم ومكوناتها وآليات عملها.. كل شيء يعمل بنظام</vt:lpstr>
      <vt:lpstr>مفهوم النظم ومكوناتها وآليات عملها.. كل شيء يعمل بنظام</vt:lpstr>
      <vt:lpstr>عرض تقديمي في PowerPoint</vt:lpstr>
      <vt:lpstr>عرض تقديمي في PowerPoint</vt:lpstr>
      <vt:lpstr>مفهوم النظم ومكوناتها وآليات عملها.. كل شيء يعمل بنظام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الشكل يوضح آلية عمل النظام</vt:lpstr>
      <vt:lpstr>المنظمة.. نظام دينامي مفتوح ومعقد وموجه ذاتياً</vt:lpstr>
      <vt:lpstr>عرض تقديمي في PowerPoint</vt:lpstr>
      <vt:lpstr>الشكل «نموذج نظام المنظمة»</vt:lpstr>
      <vt:lpstr>عرض تقديمي في PowerPoint</vt:lpstr>
      <vt:lpstr>جدول مواصفات وخصائص المنظمة المنفتحة الدينامية</vt:lpstr>
      <vt:lpstr>عرض تقديمي في PowerPoint</vt:lpstr>
      <vt:lpstr>عرض تقديمي في PowerPoint</vt:lpstr>
      <vt:lpstr>عرض تقديمي في PowerPoint</vt:lpstr>
      <vt:lpstr>عرض تقديمي في PowerPoint</vt:lpstr>
      <vt:lpstr>عرض تقديمي في PowerPoint</vt:lpstr>
      <vt:lpstr>المراجع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التفكير النظمي أداة فعالة لإدارة الإبداع</dc:title>
  <dc:creator>khaledyassin</dc:creator>
  <cp:lastModifiedBy>khaledyassin</cp:lastModifiedBy>
  <cp:revision>345</cp:revision>
  <dcterms:created xsi:type="dcterms:W3CDTF">2016-03-09T17:19:21Z</dcterms:created>
  <dcterms:modified xsi:type="dcterms:W3CDTF">2016-03-16T07:25:32Z</dcterms:modified>
</cp:coreProperties>
</file>