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79" r:id="rId2"/>
    <p:sldId id="257" r:id="rId3"/>
    <p:sldId id="259" r:id="rId4"/>
    <p:sldId id="258" r:id="rId5"/>
    <p:sldId id="260" r:id="rId6"/>
    <p:sldId id="262" r:id="rId7"/>
    <p:sldId id="261" r:id="rId8"/>
    <p:sldId id="263" r:id="rId9"/>
    <p:sldId id="264" r:id="rId10"/>
    <p:sldId id="265" r:id="rId11"/>
    <p:sldId id="266" r:id="rId12"/>
    <p:sldId id="267" r:id="rId13"/>
    <p:sldId id="268" r:id="rId14"/>
    <p:sldId id="269" r:id="rId15"/>
    <p:sldId id="270" r:id="rId16"/>
    <p:sldId id="278" r:id="rId17"/>
    <p:sldId id="272" r:id="rId18"/>
    <p:sldId id="273" r:id="rId19"/>
    <p:sldId id="274"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84F793-B88A-4D1B-A38C-92D9BA8B9558}" type="datetimeFigureOut">
              <a:rPr lang="en-US" smtClean="0"/>
              <a:pPr/>
              <a:t>4/5/2014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9E50B0A-DA22-4E86-B685-01E6EDFF0D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4F793-B88A-4D1B-A38C-92D9BA8B9558}"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50B0A-DA22-4E86-B685-01E6EDFF0D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4F793-B88A-4D1B-A38C-92D9BA8B9558}"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50B0A-DA22-4E86-B685-01E6EDFF0D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84F793-B88A-4D1B-A38C-92D9BA8B9558}"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50B0A-DA22-4E86-B685-01E6EDFF0D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84F793-B88A-4D1B-A38C-92D9BA8B9558}"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50B0A-DA22-4E86-B685-01E6EDFF0D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84F793-B88A-4D1B-A38C-92D9BA8B9558}"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50B0A-DA22-4E86-B685-01E6EDFF0D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84F793-B88A-4D1B-A38C-92D9BA8B9558}" type="datetimeFigureOut">
              <a:rPr lang="en-US" smtClean="0"/>
              <a:pPr/>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50B0A-DA22-4E86-B685-01E6EDFF0D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84F793-B88A-4D1B-A38C-92D9BA8B9558}" type="datetimeFigureOut">
              <a:rPr lang="en-US" smtClean="0"/>
              <a:pPr/>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50B0A-DA22-4E86-B685-01E6EDFF0D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4F793-B88A-4D1B-A38C-92D9BA8B9558}" type="datetimeFigureOut">
              <a:rPr lang="en-US" smtClean="0"/>
              <a:pPr/>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50B0A-DA22-4E86-B685-01E6EDFF0D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84F793-B88A-4D1B-A38C-92D9BA8B9558}"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50B0A-DA22-4E86-B685-01E6EDFF0D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84F793-B88A-4D1B-A38C-92D9BA8B9558}"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E50B0A-DA22-4E86-B685-01E6EDFF0DC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84F793-B88A-4D1B-A38C-92D9BA8B9558}" type="datetimeFigureOut">
              <a:rPr lang="en-US" smtClean="0"/>
              <a:pPr/>
              <a:t>4/5/2014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E50B0A-DA22-4E86-B685-01E6EDFF0DC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924800" cy="591312"/>
          </a:xfrm>
        </p:spPr>
        <p:txBody>
          <a:bodyPr>
            <a:normAutofit fontScale="90000"/>
          </a:bodyPr>
          <a:lstStyle/>
          <a:p>
            <a:pPr algn="ctr" rtl="1"/>
            <a:r>
              <a:rPr lang="ar-SA" sz="20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60007" dir="5400000" sy="-100000" algn="bl" rotWithShape="0"/>
                </a:effectLst>
              </a:rPr>
              <a:t>بسم الله الرحمن الرحيم </a:t>
            </a:r>
            <a:br>
              <a:rPr lang="ar-SA" sz="20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60007" dir="5400000" sy="-100000" algn="bl" rotWithShape="0"/>
                </a:effectLst>
              </a:rPr>
            </a:br>
            <a:r>
              <a:rPr lang="ar-SA" sz="20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60007" dir="5400000" sy="-100000" algn="bl" rotWithShape="0"/>
                </a:effectLst>
              </a:rPr>
              <a:t>وصلى على رسول الله الكريم </a:t>
            </a:r>
            <a:endParaRPr lang="en-US" sz="2000" b="1" dirty="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60007" dir="5400000" sy="-100000" algn="bl" rotWithShape="0"/>
              </a:effectLst>
            </a:endParaRPr>
          </a:p>
        </p:txBody>
      </p:sp>
      <p:sp>
        <p:nvSpPr>
          <p:cNvPr id="3" name="Content Placeholder 2"/>
          <p:cNvSpPr>
            <a:spLocks noGrp="1"/>
          </p:cNvSpPr>
          <p:nvPr>
            <p:ph idx="1"/>
          </p:nvPr>
        </p:nvSpPr>
        <p:spPr>
          <a:xfrm>
            <a:off x="457200" y="1524000"/>
            <a:ext cx="8229600" cy="4800600"/>
          </a:xfrm>
        </p:spPr>
        <p:txBody>
          <a:bodyPr>
            <a:normAutofit/>
          </a:bodyPr>
          <a:lstStyle/>
          <a:p>
            <a:pPr algn="ctr" rtl="1">
              <a:buNone/>
            </a:pPr>
            <a:r>
              <a:rPr lang="ar-SA" sz="2000" dirty="0" smtClean="0">
                <a:effectLst>
                  <a:reflection blurRad="6350" stA="55000" endA="50" endPos="85000" dist="29997" dir="5400000" sy="-100000" algn="bl" rotWithShape="0"/>
                </a:effectLst>
              </a:rPr>
              <a:t>جامعة افريقيا العالمية </a:t>
            </a:r>
          </a:p>
          <a:p>
            <a:pPr algn="ctr" rtl="1">
              <a:buNone/>
            </a:pPr>
            <a:r>
              <a:rPr lang="ar-SA" sz="2000" dirty="0" smtClean="0">
                <a:effectLst>
                  <a:reflection blurRad="6350" stA="55000" endA="50" endPos="85000" dist="29997" dir="5400000" sy="-100000" algn="bl" rotWithShape="0"/>
                </a:effectLst>
              </a:rPr>
              <a:t>كلية دراسات حاسوب </a:t>
            </a:r>
          </a:p>
          <a:p>
            <a:pPr algn="ctr" rtl="1">
              <a:buNone/>
            </a:pPr>
            <a:r>
              <a:rPr lang="ar-SA" sz="2000" dirty="0" smtClean="0">
                <a:effectLst>
                  <a:reflection blurRad="6350" stA="55000" endA="50" endPos="85000" dist="29997" dir="5400000" sy="-100000" algn="bl" rotWithShape="0"/>
                </a:effectLst>
              </a:rPr>
              <a:t>قسم تقانة المعلومات </a:t>
            </a:r>
          </a:p>
          <a:p>
            <a:pPr algn="ctr" rtl="1">
              <a:buNone/>
            </a:pPr>
            <a:endParaRPr lang="ar-SA" dirty="0" smtClean="0"/>
          </a:p>
          <a:p>
            <a:pPr algn="ctr" rtl="1">
              <a:buNone/>
            </a:pPr>
            <a:r>
              <a:rPr lang="ar-SA" b="1"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r="5400000" sy="-100000" algn="bl" rotWithShape="0"/>
                </a:effectLst>
              </a:rPr>
              <a:t>تاريخ </a:t>
            </a:r>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r="5400000" sy="-100000" algn="bl" rotWithShape="0"/>
                </a:effectLst>
              </a:rPr>
              <a:t>الجدار الناري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r="5400000" sy="-100000" algn="bl" rotWithShape="0"/>
                </a:effectLst>
              </a:rPr>
              <a:t>Fire Walls</a:t>
            </a:r>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r="5400000" sy="-100000" algn="bl" rotWithShape="0"/>
                </a:effectLst>
              </a:rPr>
              <a:t> &amp;</a:t>
            </a:r>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r="5400000" sy="-100000" algn="bl" rotWithShape="0"/>
                </a:effectLst>
              </a:rPr>
              <a:t>مكافحة الهجمات الموحدة</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r="5400000" sy="-100000" algn="bl" rotWithShape="0"/>
                </a:effectLst>
              </a:rPr>
              <a:t> UTM “Unified Threat management”</a:t>
            </a:r>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r="5400000" sy="-100000" algn="bl" rotWithShape="0"/>
                </a:effectLst>
              </a:rPr>
              <a:t>&amp;</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r="5400000" sy="-100000" algn="bl" rotWithShape="0"/>
                </a:effectLst>
              </a:rPr>
              <a:t>VPN</a:t>
            </a:r>
            <a:endPar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r="5400000" sy="-100000" algn="bl" rotWithShape="0"/>
              </a:effectLst>
            </a:endParaRPr>
          </a:p>
          <a:p>
            <a:pPr algn="ctr" rtl="1">
              <a:buNone/>
            </a:pPr>
            <a:endPar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endParaRPr>
          </a:p>
          <a:p>
            <a:pPr rtl="1">
              <a:buNone/>
            </a:pPr>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rPr>
              <a:t>اعداد:</a:t>
            </a:r>
          </a:p>
          <a:p>
            <a:pPr rtl="1">
              <a:buNone/>
            </a:pPr>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rPr>
              <a:t>ايمان محمد &amp;اسلام حماد</a:t>
            </a:r>
            <a:endParaRPr lang="en-US" dirty="0">
              <a:effectLst>
                <a:reflection blurRad="6350" stA="55000" endA="50" endPos="85000" dist="29997"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algn="r" rtl="1">
              <a:buFont typeface="Courier New" pitchFamily="49" charset="0"/>
              <a:buChar char="o"/>
            </a:pP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استخدام الرقابة الآنية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State</a:t>
            </a:r>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28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ful</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inspection</a:t>
            </a: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r" rtl="1">
              <a:buNone/>
            </a:pPr>
            <a:r>
              <a:rPr lang="ar-SY" sz="2800" dirty="0" smtClean="0"/>
              <a:t>وهي طريقة جديدة تقوم بمقارنة بعض الأجزاء المفتاحية ل</a:t>
            </a:r>
            <a:r>
              <a:rPr lang="ar-SA" sz="2800" dirty="0" smtClean="0"/>
              <a:t>حزم</a:t>
            </a:r>
            <a:r>
              <a:rPr lang="ar-SY" sz="2800" dirty="0" smtClean="0"/>
              <a:t> البيانات , بدلاً من مقارنة كامل ال</a:t>
            </a:r>
            <a:r>
              <a:rPr lang="ar-SA" sz="2800" dirty="0" smtClean="0"/>
              <a:t>حزم </a:t>
            </a:r>
            <a:r>
              <a:rPr lang="ar-SY" sz="2800" dirty="0" smtClean="0"/>
              <a:t>ببيانات لمواقع موثوق بها ومخزنة في قاعدة معطيات. عندما تخرج </a:t>
            </a:r>
            <a:r>
              <a:rPr lang="ar-SA" sz="2800" dirty="0" smtClean="0"/>
              <a:t>حزم ا</a:t>
            </a:r>
            <a:r>
              <a:rPr lang="ar-SY" sz="2800" dirty="0" smtClean="0"/>
              <a:t>لبيانات وتجتاز الجدار الناري إلى الإنترنت يجري تخزين معلومات مفتاحية معينة عنها في قاعدة المعطيات, وعندما تأتي أي </a:t>
            </a:r>
            <a:r>
              <a:rPr lang="ar-SA" sz="2800" dirty="0" smtClean="0"/>
              <a:t>حزمه</a:t>
            </a:r>
            <a:r>
              <a:rPr lang="ar-SY" sz="2800" dirty="0" smtClean="0"/>
              <a:t> من البيانات من خارج الجدار الناري لتعبر إلى الشبكة المحلية تقارن المعلومات المفتاحية فيها بما هو موجود في قاعدة البيانات , فإن كان هناك تشابه مع البيانات المخزنة في قاعدة البيانات يُسمح لهذه ال</a:t>
            </a:r>
            <a:r>
              <a:rPr lang="ar-SA" sz="2800" dirty="0" smtClean="0"/>
              <a:t>حزمه</a:t>
            </a:r>
            <a:r>
              <a:rPr lang="ar-SY" sz="2800" dirty="0" smtClean="0"/>
              <a:t> بعبور الجدار وإلا فلا.</a:t>
            </a:r>
            <a:endParaRPr lang="ar-SA" sz="2800" dirty="0" smtClean="0"/>
          </a:p>
          <a:p>
            <a:pPr algn="r" rtl="1">
              <a:buNone/>
            </a:pPr>
            <a:endParaRPr lang="ar-SA" sz="2800" dirty="0" smtClean="0"/>
          </a:p>
          <a:p>
            <a:pPr algn="r" rtl="1">
              <a:buNone/>
            </a:pP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r" rtl="1"/>
            <a:r>
              <a:rPr lang="ar-SY"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كيف تجري تصفية البيانات في الجدران النارية</a:t>
            </a:r>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457200" y="1524000"/>
            <a:ext cx="8229600" cy="4800600"/>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rtl="1">
              <a:buNone/>
            </a:pPr>
            <a:r>
              <a:rPr lang="ar-SY" sz="2000" dirty="0" smtClean="0">
                <a:ln w="12700">
                  <a:solidFill>
                    <a:schemeClr val="tx2">
                      <a:satMod val="155000"/>
                    </a:schemeClr>
                  </a:solidFill>
                  <a:prstDash val="solid"/>
                </a:ln>
              </a:rPr>
              <a:t>تتمتع الجدران النارية بمرونة كبيرة، إذ نستطيع أن </a:t>
            </a:r>
            <a:r>
              <a:rPr lang="ar-SA" sz="2000" dirty="0" smtClean="0">
                <a:ln w="12700">
                  <a:solidFill>
                    <a:schemeClr val="tx2">
                      <a:satMod val="155000"/>
                    </a:schemeClr>
                  </a:solidFill>
                  <a:prstDash val="solid"/>
                </a:ln>
              </a:rPr>
              <a:t>تضيف </a:t>
            </a:r>
            <a:r>
              <a:rPr lang="ar-SY" sz="2000" dirty="0" smtClean="0">
                <a:ln w="12700">
                  <a:solidFill>
                    <a:schemeClr val="tx2">
                      <a:satMod val="155000"/>
                    </a:schemeClr>
                  </a:solidFill>
                  <a:prstDash val="solid"/>
                </a:ln>
              </a:rPr>
              <a:t>عوامل تصفية ( </a:t>
            </a:r>
            <a:r>
              <a:rPr lang="en-US" sz="2000" dirty="0" smtClean="0">
                <a:ln w="12700">
                  <a:solidFill>
                    <a:schemeClr val="tx2">
                      <a:satMod val="155000"/>
                    </a:schemeClr>
                  </a:solidFill>
                  <a:prstDash val="solid"/>
                </a:ln>
              </a:rPr>
              <a:t>Filters</a:t>
            </a:r>
            <a:r>
              <a:rPr lang="ar-SY" sz="2000" dirty="0" smtClean="0">
                <a:ln w="12700">
                  <a:solidFill>
                    <a:schemeClr val="tx2">
                      <a:satMod val="155000"/>
                    </a:schemeClr>
                  </a:solidFill>
                  <a:prstDash val="solid"/>
                </a:ln>
              </a:rPr>
              <a:t>) حسب الطلب ضمن شروط محددة منها:</a:t>
            </a:r>
            <a:endParaRPr lang="ar-SA" sz="2000" dirty="0" smtClean="0">
              <a:ln w="12700">
                <a:solidFill>
                  <a:schemeClr val="tx2">
                    <a:satMod val="155000"/>
                  </a:schemeClr>
                </a:solidFill>
                <a:prstDash val="solid"/>
              </a:ln>
            </a:endParaRPr>
          </a:p>
          <a:p>
            <a:pPr algn="r" rtl="1">
              <a:buFont typeface="Wingdings" pitchFamily="2" charset="2"/>
              <a:buChar char="v"/>
            </a:pP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عناوين الإنترنت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IP addresses</a:t>
            </a: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lvl="0" algn="r" rtl="1">
              <a:buNone/>
            </a:pPr>
            <a:r>
              <a:rPr lang="ar-SY" sz="2800" dirty="0" smtClean="0"/>
              <a:t>عندما يكتشف الجدار الناري أن أحد العناوين من خارج الشبكة المحلية يقوم بقراءة ملفات عديدة من مزود الخدمة التابع للشبكة المحلية , يستطيع الجدار الناري في هذه الحالة أن يوقف ذلك, ويقوم بحجب كل رزم البيانات التي تأتي من ذلك العنوان.</a:t>
            </a:r>
            <a:endParaRPr lang="ar-SA" sz="2800" dirty="0" smtClean="0"/>
          </a:p>
          <a:p>
            <a:pPr lvl="0" algn="r" rtl="1">
              <a:buNone/>
            </a:pP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حقل الأسماء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Domain Names</a:t>
            </a: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SA" sz="2800" b="1" dirty="0" smtClean="0"/>
              <a:t/>
            </a:r>
            <a:br>
              <a:rPr lang="ar-SA" sz="2800" b="1" dirty="0" smtClean="0"/>
            </a:br>
            <a:r>
              <a:rPr lang="ar-SY" sz="2800" dirty="0" smtClean="0"/>
              <a:t>تستطيع الشركات التحكم بالولوج إلى شبكاتها المحلية عن طريق إضافة حقول أسماء المواقع التي يراد حجبها , إلى قائمة المواقع المحظورة في الجدار الناري.</a:t>
            </a:r>
            <a:endParaRPr lang="ar-SA" sz="2800" dirty="0" smtClean="0"/>
          </a:p>
          <a:p>
            <a:pPr lvl="0" algn="r" rtl="1">
              <a:buNone/>
            </a:pPr>
            <a:endParaRPr lang="ar-SA" sz="2800" dirty="0" smtClean="0"/>
          </a:p>
          <a:p>
            <a:pPr lvl="0" algn="r" rtl="1">
              <a:buNone/>
            </a:pPr>
            <a:endParaRPr lang="ar-SA" sz="2800" dirty="0" smtClean="0"/>
          </a:p>
          <a:p>
            <a:pPr lvl="0" algn="r" rtl="1">
              <a:buNone/>
            </a:pPr>
            <a:endPar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r" rtl="1">
              <a:buNone/>
            </a:pP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4088"/>
            <a:ext cx="7924800" cy="210312"/>
          </a:xfrm>
        </p:spPr>
        <p:txBody>
          <a:bodyPr>
            <a:noAutofit/>
          </a:bodyPr>
          <a:lstStyle/>
          <a:p>
            <a:pPr algn="r" rtl="1"/>
            <a:endParaRPr lang="en-US" sz="2800" b="1" dirty="0"/>
          </a:p>
        </p:txBody>
      </p:sp>
      <p:sp>
        <p:nvSpPr>
          <p:cNvPr id="3" name="Content Placeholder 2"/>
          <p:cNvSpPr>
            <a:spLocks noGrp="1"/>
          </p:cNvSpPr>
          <p:nvPr>
            <p:ph idx="1"/>
          </p:nvPr>
        </p:nvSpPr>
        <p:spPr>
          <a:xfrm>
            <a:off x="457200" y="1371600"/>
            <a:ext cx="8229600" cy="4495800"/>
          </a:xfrm>
        </p:spPr>
        <p:txBody>
          <a:bodyPr>
            <a:normAutofit/>
          </a:bodyPr>
          <a:lstStyle/>
          <a:p>
            <a:pPr algn="r" rtl="1">
              <a:buNone/>
            </a:pP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البوابات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Ports</a:t>
            </a: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r" rtl="1">
              <a:buNone/>
            </a:pPr>
            <a:r>
              <a:rPr lang="ar-SY" sz="2800" dirty="0" smtClean="0"/>
              <a:t>تتصل مزودات الخدمة في الشبكات المحلية عن طريق البوابات، وكل خدمة على مزود الخدمة تحجز بوابة خاصة بها، فإذا كان مزود الخدمة يقوم بتشغيل بروتوكول صفحات الوب </a:t>
            </a:r>
            <a:r>
              <a:rPr lang="en-US" sz="2800" dirty="0" smtClean="0"/>
              <a:t>HTTP</a:t>
            </a:r>
            <a:r>
              <a:rPr lang="ar-SY" sz="2800" dirty="0" smtClean="0"/>
              <a:t> وبرتوكول نقل الملفات </a:t>
            </a:r>
            <a:r>
              <a:rPr lang="en-US" sz="2800" dirty="0" smtClean="0"/>
              <a:t>FTP</a:t>
            </a:r>
            <a:r>
              <a:rPr lang="ar-SY" sz="2800" dirty="0" smtClean="0"/>
              <a:t> فإن التخاطب عبر بروتوكول </a:t>
            </a:r>
            <a:r>
              <a:rPr lang="en-US" sz="2800" dirty="0" smtClean="0"/>
              <a:t>HTTP</a:t>
            </a:r>
            <a:r>
              <a:rPr lang="ar-SA" sz="2800" dirty="0" smtClean="0"/>
              <a:t> </a:t>
            </a:r>
            <a:r>
              <a:rPr lang="ar-SY" sz="2800" dirty="0" smtClean="0"/>
              <a:t>يجري بين مزود الخدمة وعالم الإنترنت عن طريق البوابة 80 , والتخاطب عبر البروتوكول </a:t>
            </a:r>
            <a:r>
              <a:rPr lang="en-US" sz="2800" dirty="0" smtClean="0"/>
              <a:t>FTP</a:t>
            </a:r>
            <a:r>
              <a:rPr lang="ar-SA" sz="2800" dirty="0" smtClean="0"/>
              <a:t> </a:t>
            </a:r>
            <a:r>
              <a:rPr lang="ar-SY" sz="2800" dirty="0" smtClean="0"/>
              <a:t>يجري عن طريق البوابة 21 بشكل ثابت، وفي معظم الأحيان ترغب الشركات الخاصة أن يجري التعامل مع</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05400"/>
          </a:xfrm>
        </p:spPr>
        <p:txBody>
          <a:bodyPr>
            <a:normAutofit lnSpcReduction="10000"/>
          </a:bodyPr>
          <a:lstStyle/>
          <a:p>
            <a:pPr algn="r" rtl="1">
              <a:buNone/>
            </a:pPr>
            <a:r>
              <a:rPr lang="ar-SY" sz="2800" dirty="0" smtClean="0"/>
              <a:t>البروتوكول </a:t>
            </a:r>
            <a:r>
              <a:rPr lang="en-US" sz="2800" dirty="0" smtClean="0"/>
              <a:t>FTP</a:t>
            </a:r>
            <a:r>
              <a:rPr lang="ar-SA" sz="2800" dirty="0" smtClean="0"/>
              <a:t> </a:t>
            </a:r>
            <a:r>
              <a:rPr lang="ar-SY" sz="2800" dirty="0" smtClean="0"/>
              <a:t>بواسطة جهاز واحد فقط في الشركة , و تُحجب المعلومات ( المتبادلة عن طريق البوابة 21 ) عن باقي الأجهزة في الشركة بتهيئة الجدار الناري بالطريقة المناسبة</a:t>
            </a:r>
            <a:endParaRPr lang="ar-SA" sz="2800" dirty="0" smtClean="0"/>
          </a:p>
          <a:p>
            <a:pPr algn="r" rtl="1">
              <a:buNone/>
            </a:pPr>
            <a:r>
              <a:rPr lang="ar-SA" sz="2800" dirty="0" smtClean="0">
                <a:solidFill>
                  <a:srgbClr val="FF0000"/>
                </a:solidFill>
              </a:rPr>
              <a:t>ملاحظه:</a:t>
            </a:r>
          </a:p>
          <a:p>
            <a:pPr algn="r" rtl="1">
              <a:buNone/>
            </a:pPr>
            <a:r>
              <a:rPr lang="ar-SY" sz="2800" dirty="0" smtClean="0"/>
              <a:t>الجهاز الذي يتصل مع الإنترنت دون الأجهزة الأخرى , في حال وجود شبكة محلية منزلية أو مكتبية , يعتبر بوابة عبور</a:t>
            </a:r>
            <a:endParaRPr lang="ar-SA" sz="2800" dirty="0" smtClean="0"/>
          </a:p>
          <a:p>
            <a:pPr algn="r" rtl="1">
              <a:buNone/>
            </a:pP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كلمات أو جمل معينة:</a:t>
            </a:r>
            <a:endPar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r" rtl="1">
              <a:buNone/>
            </a:pPr>
            <a:r>
              <a:rPr lang="ar-SY" sz="2800" dirty="0" smtClean="0"/>
              <a:t>يمكن أن نضع في هذا الخيار أي شيء , وسيقوم عندها الجدار الناري بالبحث عن الشيء المطلوب في كل رزمة بيانات تمر عبره , ويقوم بحجب كل رزم البيانات التي تحوي العبارة أو الكلمة المطلوبة بالضبط وكما كتبت.</a:t>
            </a:r>
            <a:endParaRPr lang="en-US" sz="2800" dirty="0">
              <a:ln w="18000">
                <a:solidFill>
                  <a:schemeClr val="accent2">
                    <a:satMod val="140000"/>
                  </a:schemeClr>
                </a:solidFill>
                <a:prstDash val="solid"/>
                <a:miter lim="800000"/>
              </a:ln>
              <a:no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01000" cy="896112"/>
          </a:xfrm>
        </p:spPr>
        <p:txBody>
          <a:bodyPr>
            <a:normAutofit/>
          </a:bodyPr>
          <a:lstStyle/>
          <a:p>
            <a:pPr algn="r" rtl="1"/>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a:t>
            </a: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لبروتوكولات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Protocols</a:t>
            </a: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533400" y="1600200"/>
            <a:ext cx="8229600" cy="4724400"/>
          </a:xfrm>
        </p:spPr>
        <p:txBody>
          <a:bodyPr>
            <a:normAutofit/>
          </a:bodyPr>
          <a:lstStyle/>
          <a:p>
            <a:pPr algn="r" rtl="1">
              <a:buNone/>
            </a:pPr>
            <a:r>
              <a:rPr lang="ar-SY" sz="2800" dirty="0" smtClean="0"/>
              <a:t>يعرف البروتوكول بأنه طريقة معرفة سلفاً للتخاطب بين طرفين، وفي أغلب الأحيان يكون البروتوكول نصاً يصف كيف تجري عملية التخاطب بين طرفي المحادثة. ونستعرض فيما يلي مجموعة البروتوكولات التي يمكن للجدار الناري أن يقوم بتصفيتها عن طريق السماح أو عدم السماح للمعلومات التي تنقل بوساطة هذه البروتوكولات بالولوج إلى الشبكة المحلية.</a:t>
            </a:r>
            <a:endParaRPr lang="ar-SA" sz="2800" dirty="0" smtClean="0"/>
          </a:p>
          <a:p>
            <a:endParaRPr lang="en-US" dirty="0" smtClean="0"/>
          </a:p>
          <a:p>
            <a:pPr marL="736092" lvl="1" indent="-342900" algn="r" rtl="1">
              <a:buFont typeface="+mj-lt"/>
              <a:buAutoNum type="arabicPeriod"/>
            </a:pPr>
            <a:r>
              <a:rPr lang="ar-SY" sz="1800" dirty="0" smtClean="0"/>
              <a:t>بروتوكول الإنترنت </a:t>
            </a:r>
            <a:r>
              <a:rPr lang="en-US" sz="1800" dirty="0" smtClean="0"/>
              <a:t>Internet Protocol</a:t>
            </a:r>
            <a:r>
              <a:rPr lang="ar-SY" sz="1800" dirty="0" smtClean="0"/>
              <a:t> (</a:t>
            </a:r>
            <a:r>
              <a:rPr lang="en-US" sz="1800" dirty="0" smtClean="0"/>
              <a:t>IP</a:t>
            </a:r>
            <a:r>
              <a:rPr lang="ar-SY" sz="1800" dirty="0" smtClean="0"/>
              <a:t>): ويعتبر النظام الأساسي لتبادل البيانات عبر الإنترنت.</a:t>
            </a:r>
            <a:endParaRPr lang="en-US" sz="1800" dirty="0" smtClean="0"/>
          </a:p>
          <a:p>
            <a:pPr marL="736092" lvl="1" indent="-342900" algn="r" rtl="1">
              <a:buFont typeface="+mj-lt"/>
              <a:buAutoNum type="arabicPeriod"/>
            </a:pPr>
            <a:r>
              <a:rPr lang="ar-SY" sz="1800" dirty="0" smtClean="0"/>
              <a:t>بروتوكول التحكم بالنقل </a:t>
            </a:r>
            <a:r>
              <a:rPr lang="en-US" sz="1800" dirty="0" smtClean="0"/>
              <a:t>  Transmission Control Protocol</a:t>
            </a:r>
            <a:r>
              <a:rPr lang="ar-SY" sz="1800" dirty="0" smtClean="0"/>
              <a:t>(</a:t>
            </a:r>
            <a:r>
              <a:rPr lang="en-US" sz="1800" dirty="0" smtClean="0"/>
              <a:t>TCP</a:t>
            </a:r>
            <a:r>
              <a:rPr lang="ar-SY" sz="1800" dirty="0" smtClean="0"/>
              <a:t>): يقوم هذا البروتوكول بقولبة البيانات التي ستُنقل عبر الإنترنت.</a:t>
            </a:r>
            <a:endParaRPr lang="en-US" sz="1800" dirty="0" smtClean="0"/>
          </a:p>
          <a:p>
            <a:pPr algn="r" rtl="1">
              <a:buNone/>
            </a:pPr>
            <a:endParaRPr lang="ar-SA" sz="2800" dirty="0" smtClean="0"/>
          </a:p>
          <a:p>
            <a:pPr algn="r" rtl="1">
              <a:buNone/>
            </a:pP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algn="r" rtl="1"/>
            <a:endParaRPr lang="en-US" sz="1800" dirty="0" smtClean="0"/>
          </a:p>
          <a:p>
            <a:pPr marL="736092" lvl="1" indent="-342900" algn="r" rtl="1">
              <a:buFont typeface="+mj-lt"/>
              <a:buAutoNum type="arabicPeriod" startAt="3"/>
            </a:pPr>
            <a:r>
              <a:rPr lang="ar-SY" sz="1800" dirty="0" smtClean="0"/>
              <a:t>بروتوكول تحويل النصوص الفائقة </a:t>
            </a:r>
            <a:r>
              <a:rPr lang="en-US" sz="1800" dirty="0" smtClean="0"/>
              <a:t>Hyper Text Transfer Protocol</a:t>
            </a:r>
            <a:r>
              <a:rPr lang="ar-SY" sz="1800" dirty="0" smtClean="0"/>
              <a:t> (</a:t>
            </a:r>
            <a:r>
              <a:rPr lang="en-US" sz="1800" dirty="0" smtClean="0"/>
              <a:t>HTTP</a:t>
            </a:r>
            <a:r>
              <a:rPr lang="ar-SY" sz="1800" dirty="0" smtClean="0"/>
              <a:t>): يستعمل في صفحات الوب (</a:t>
            </a:r>
            <a:r>
              <a:rPr lang="en-US" sz="1800" dirty="0" smtClean="0"/>
              <a:t>Web Pages</a:t>
            </a:r>
            <a:r>
              <a:rPr lang="ar-SY" sz="1800" dirty="0" smtClean="0"/>
              <a:t>).</a:t>
            </a:r>
            <a:endParaRPr lang="en-US" sz="1800" dirty="0" smtClean="0"/>
          </a:p>
          <a:p>
            <a:pPr marL="736092" lvl="1" indent="-342900" algn="r" rtl="1">
              <a:buFont typeface="+mj-lt"/>
              <a:buAutoNum type="arabicPeriod" startAt="3"/>
            </a:pPr>
            <a:r>
              <a:rPr lang="ar-SY" sz="1800" dirty="0" smtClean="0"/>
              <a:t>بروتوكول تحويل الملفات </a:t>
            </a:r>
            <a:r>
              <a:rPr lang="en-US" sz="1800" dirty="0" smtClean="0"/>
              <a:t>File Transfer Protocol</a:t>
            </a:r>
            <a:r>
              <a:rPr lang="ar-SY" sz="1800" dirty="0" smtClean="0"/>
              <a:t> (</a:t>
            </a:r>
            <a:r>
              <a:rPr lang="en-US" sz="1800" dirty="0" smtClean="0"/>
              <a:t>FTP</a:t>
            </a:r>
            <a:r>
              <a:rPr lang="ar-SY" sz="1800" dirty="0" smtClean="0"/>
              <a:t>): يستعمل لنقل الملفات من الإنترنت و إليها.</a:t>
            </a:r>
            <a:endParaRPr lang="en-US" sz="1800" dirty="0" smtClean="0"/>
          </a:p>
          <a:p>
            <a:pPr marL="736092" lvl="1" indent="-342900" algn="r" rtl="1">
              <a:buFont typeface="+mj-lt"/>
              <a:buAutoNum type="arabicPeriod" startAt="3"/>
            </a:pPr>
            <a:r>
              <a:rPr lang="ar-SY" sz="1800" dirty="0" smtClean="0"/>
              <a:t>بروتوكول (</a:t>
            </a:r>
            <a:r>
              <a:rPr lang="en-US" sz="1800" dirty="0" smtClean="0"/>
              <a:t>UDP</a:t>
            </a:r>
            <a:r>
              <a:rPr lang="ar-SY" sz="1800" dirty="0" smtClean="0"/>
              <a:t>) </a:t>
            </a:r>
            <a:r>
              <a:rPr lang="en-US" sz="1800" dirty="0" smtClean="0"/>
              <a:t>User Datagram Protocol</a:t>
            </a:r>
            <a:r>
              <a:rPr lang="ar-SY" sz="1800" dirty="0" smtClean="0"/>
              <a:t>: يستعمل مع البيانات التي لا تتطلب رداً من المستلم كإرسال ملفات الفيديو أو الصوت على الإنترنت.</a:t>
            </a:r>
            <a:endParaRPr lang="en-US" sz="1800" dirty="0" smtClean="0"/>
          </a:p>
          <a:p>
            <a:pPr marL="736092" lvl="1" indent="-342900" algn="r" rtl="1">
              <a:buFont typeface="+mj-lt"/>
              <a:buAutoNum type="arabicPeriod" startAt="3"/>
            </a:pPr>
            <a:r>
              <a:rPr lang="ar-SY" sz="1800" dirty="0" smtClean="0"/>
              <a:t>بروتوكول التحكم بالرسائل عبر الإنترنت </a:t>
            </a:r>
            <a:r>
              <a:rPr lang="en-US" sz="1800" dirty="0" smtClean="0"/>
              <a:t>Internet Control Message Protocol</a:t>
            </a:r>
            <a:r>
              <a:rPr lang="ar-SY" sz="1800" dirty="0" smtClean="0"/>
              <a:t> (</a:t>
            </a:r>
            <a:r>
              <a:rPr lang="en-US" sz="1800" dirty="0" smtClean="0"/>
              <a:t>ICMP</a:t>
            </a:r>
            <a:r>
              <a:rPr lang="ar-SY" sz="1800" dirty="0" smtClean="0"/>
              <a:t>): يستعمل من قبل الموجهات (</a:t>
            </a:r>
            <a:r>
              <a:rPr lang="en-US" sz="1800" dirty="0" smtClean="0"/>
              <a:t>Routers</a:t>
            </a:r>
            <a:r>
              <a:rPr lang="ar-SY" sz="1800" dirty="0" smtClean="0"/>
              <a:t>) لتبادل البيانات فيما بينها.</a:t>
            </a:r>
            <a:endParaRPr lang="en-US" sz="1800" dirty="0" smtClean="0"/>
          </a:p>
          <a:p>
            <a:pPr marL="736092" lvl="1" indent="-342900" algn="r" rtl="1">
              <a:buFont typeface="+mj-lt"/>
              <a:buAutoNum type="arabicPeriod" startAt="3"/>
            </a:pPr>
            <a:r>
              <a:rPr lang="ar-SY" sz="1800" dirty="0" smtClean="0"/>
              <a:t>بروتوكول نقل الرسائل النصية البسيطة </a:t>
            </a:r>
            <a:r>
              <a:rPr lang="en-US" sz="1800" dirty="0" smtClean="0"/>
              <a:t>Simple Mail Transport Protocol</a:t>
            </a:r>
            <a:r>
              <a:rPr lang="ar-SY" sz="1800" dirty="0" smtClean="0"/>
              <a:t> (</a:t>
            </a:r>
            <a:r>
              <a:rPr lang="en-US" sz="1800" dirty="0" smtClean="0"/>
              <a:t>STMP</a:t>
            </a:r>
            <a:r>
              <a:rPr lang="ar-SY" sz="1800" dirty="0" smtClean="0"/>
              <a:t>): يستعمل لإرسال الرسائل النصية البسيطة إلكترونياً.</a:t>
            </a:r>
            <a:endParaRPr lang="en-US" sz="1800" dirty="0" smtClean="0"/>
          </a:p>
          <a:p>
            <a:pPr marL="342900" indent="-342900" algn="r" rtl="1">
              <a:buFont typeface="+mj-lt"/>
              <a:buAutoNum type="arabicPeriod" startAt="8"/>
            </a:pPr>
            <a:r>
              <a:rPr lang="ar-SY" sz="1800" dirty="0" smtClean="0"/>
              <a:t>بروتوكول إدارة الشبكة البسيط </a:t>
            </a:r>
            <a:r>
              <a:rPr lang="en-US" sz="1800" dirty="0" smtClean="0"/>
              <a:t>Simple Network Management Protocol</a:t>
            </a:r>
            <a:r>
              <a:rPr lang="ar-SY" sz="1800" dirty="0" smtClean="0"/>
              <a:t> (</a:t>
            </a:r>
            <a:r>
              <a:rPr lang="en-US" sz="1800" dirty="0" smtClean="0"/>
              <a:t>SNMP</a:t>
            </a:r>
            <a:r>
              <a:rPr lang="ar-SY" sz="1800" dirty="0" smtClean="0"/>
              <a:t>): يستعمل لجمع المعلومات عن أنظمة الشبكة بواسطة  حاسوب معين</a:t>
            </a:r>
            <a:r>
              <a:rPr lang="ar-SA" sz="1800" dirty="0" smtClean="0"/>
              <a:t>.</a:t>
            </a:r>
          </a:p>
          <a:p>
            <a:pPr marL="342900" indent="-342900" algn="r" rtl="1">
              <a:buFont typeface="+mj-lt"/>
              <a:buAutoNum type="arabicPeriod" startAt="8"/>
            </a:pPr>
            <a:r>
              <a:rPr lang="ar-SY" sz="1800" dirty="0" smtClean="0"/>
              <a:t>بروتوكول </a:t>
            </a:r>
            <a:r>
              <a:rPr lang="en-US" sz="1800" dirty="0" smtClean="0"/>
              <a:t>Telnet</a:t>
            </a:r>
            <a:r>
              <a:rPr lang="ar-SY" sz="1800" dirty="0" smtClean="0"/>
              <a:t>: يستعمل لإنجاز أوامر معينة على حاسوب معين من خلال الشبكة</a:t>
            </a:r>
            <a:r>
              <a:rPr lang="ar-SA" sz="1800" dirty="0" smtClean="0"/>
              <a:t>.</a:t>
            </a:r>
          </a:p>
          <a:p>
            <a:pPr algn="r" rtl="1">
              <a:buNone/>
            </a:pPr>
            <a:r>
              <a:rPr lang="ar-SY" sz="1800" dirty="0" smtClean="0"/>
              <a:t>ت</a:t>
            </a:r>
            <a:r>
              <a:rPr lang="ar-SY" sz="2000" dirty="0" smtClean="0"/>
              <a:t>جري عادة في الشبكات المحلية تهيئة واحد أو اثنين من الحواسيب ليتعامل مع بروتوكول معين ويحجب هذا البروتوكول عن طريق الجدار الناري عن باقي الأجهزة في الشركة.</a:t>
            </a:r>
            <a:endParaRPr lang="en-US" sz="2000" dirty="0" smtClean="0"/>
          </a:p>
          <a:p>
            <a:pPr algn="r" rtl="1">
              <a:buNone/>
            </a:pP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DAEVOO\Downloads\images (3).jpg"/>
          <p:cNvPicPr>
            <a:picLocks noGrp="1" noChangeAspect="1" noChangeArrowheads="1"/>
          </p:cNvPicPr>
          <p:nvPr>
            <p:ph idx="1"/>
          </p:nvPr>
        </p:nvPicPr>
        <p:blipFill>
          <a:blip r:embed="rId2"/>
          <a:srcRect/>
          <a:stretch>
            <a:fillRect/>
          </a:stretch>
        </p:blipFill>
        <p:spPr bwMode="auto">
          <a:xfrm>
            <a:off x="4572000" y="1981200"/>
            <a:ext cx="4267200" cy="3447897"/>
          </a:xfrm>
          <a:prstGeom prst="rect">
            <a:avLst/>
          </a:prstGeom>
          <a:noFill/>
        </p:spPr>
      </p:pic>
      <p:pic>
        <p:nvPicPr>
          <p:cNvPr id="2051" name="Picture 3" descr="C:\Users\DAEVOO\Downloads\images (7).jpg"/>
          <p:cNvPicPr>
            <a:picLocks noChangeAspect="1" noChangeArrowheads="1"/>
          </p:cNvPicPr>
          <p:nvPr/>
        </p:nvPicPr>
        <p:blipFill>
          <a:blip r:embed="rId3"/>
          <a:srcRect/>
          <a:stretch>
            <a:fillRect/>
          </a:stretch>
        </p:blipFill>
        <p:spPr bwMode="auto">
          <a:xfrm>
            <a:off x="381000" y="1981200"/>
            <a:ext cx="4050661" cy="35052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77200" cy="1219200"/>
          </a:xfrm>
        </p:spPr>
        <p:txBody>
          <a:bodyPr>
            <a:normAutofit/>
          </a:bodyPr>
          <a:lstStyle/>
          <a:p>
            <a:pPr algn="r" rtl="1"/>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rPr>
              <a:t>مكافحة الهجمات الموحدة</a:t>
            </a: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rPr>
              <a:t> UTM “Unified Threat management”</a:t>
            </a:r>
            <a:r>
              <a:rPr lang="ar-SA" sz="32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rPr>
              <a:t>:</a:t>
            </a:r>
            <a:endParaRPr lang="en-US" sz="3200" b="1" dirty="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endParaRPr>
          </a:p>
        </p:txBody>
      </p:sp>
      <p:sp>
        <p:nvSpPr>
          <p:cNvPr id="3" name="Content Placeholder 2"/>
          <p:cNvSpPr>
            <a:spLocks noGrp="1"/>
          </p:cNvSpPr>
          <p:nvPr>
            <p:ph idx="1"/>
          </p:nvPr>
        </p:nvSpPr>
        <p:spPr/>
        <p:txBody>
          <a:bodyPr>
            <a:normAutofit lnSpcReduction="10000"/>
          </a:bodyPr>
          <a:lstStyle/>
          <a:p>
            <a:pPr algn="r" rtl="1">
              <a:buNone/>
            </a:pPr>
            <a:r>
              <a:rPr lang="ar-SA" sz="2800" dirty="0" smtClean="0"/>
              <a:t>وقد تم انتاج أجهزة الـ </a:t>
            </a:r>
            <a:r>
              <a:rPr lang="en-US" sz="2800" dirty="0" smtClean="0"/>
              <a:t>UTM</a:t>
            </a:r>
            <a:r>
              <a:rPr lang="ar-SA" sz="2800" dirty="0" smtClean="0"/>
              <a:t> بعد ارتفاع معدلات اختراق الشبكات للشركات وباتت غير قادرة على صد هجمات الهاكرز والكراكرز وغيرهم من مخربي ومجرمي الانترنت ونحن نعرف أن سرية وأمن المعلومات أهم مطلب للشركات..</a:t>
            </a:r>
          </a:p>
          <a:p>
            <a:pPr algn="r" rtl="1">
              <a:buNone/>
            </a:pPr>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تعريف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r>
              <a:rPr lang="en-US" sz="28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utm</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p>
          <a:p>
            <a:pPr algn="r" rtl="1">
              <a:buFont typeface="Wingdings" pitchFamily="2" charset="2"/>
              <a:buChar char="v"/>
            </a:pPr>
            <a:r>
              <a:rPr lang="ar-SA" sz="2800" dirty="0" smtClean="0"/>
              <a:t>هو عبارة عن جهاز لحماية شبكات الكمبيوتر .</a:t>
            </a:r>
          </a:p>
          <a:p>
            <a:pPr algn="r" rtl="1">
              <a:buFont typeface="Wingdings" pitchFamily="2" charset="2"/>
              <a:buChar char="v"/>
            </a:pPr>
            <a:r>
              <a:rPr lang="ar-SA" sz="2800" dirty="0" smtClean="0"/>
              <a:t>تعتبر أجهزة </a:t>
            </a:r>
            <a:r>
              <a:rPr lang="en-US" sz="2800" dirty="0" smtClean="0"/>
              <a:t>UTM</a:t>
            </a:r>
            <a:r>
              <a:rPr lang="ar-SA" sz="2800" dirty="0" smtClean="0"/>
              <a:t> من أهم وسائل الحماية فهو بمثابة جهاز </a:t>
            </a:r>
            <a:r>
              <a:rPr lang="en-US" sz="2800" dirty="0" smtClean="0"/>
              <a:t>Firewall</a:t>
            </a:r>
            <a:r>
              <a:rPr lang="ar-SA" sz="2800" dirty="0" smtClean="0"/>
              <a:t> ولكن متعدد الوظائف.</a:t>
            </a:r>
            <a:endParaRPr lang="en-US" sz="2800" dirty="0" smtClean="0"/>
          </a:p>
          <a:p>
            <a:pPr algn="r" rtl="1">
              <a:buFont typeface="Wingdings" pitchFamily="2" charset="2"/>
              <a:buChar char="v"/>
            </a:pPr>
            <a:r>
              <a:rPr lang="ar-SA" sz="2800" smtClean="0"/>
              <a:t>يستخدم تكنولوجيا </a:t>
            </a:r>
            <a:r>
              <a:rPr lang="ar-SA" sz="2800" dirty="0" smtClean="0"/>
              <a:t>المسح الضوئى .</a:t>
            </a:r>
          </a:p>
          <a:p>
            <a:pPr algn="r" rtl="1">
              <a:buFont typeface="Wingdings" pitchFamily="2" charset="2"/>
              <a:buChar char="v"/>
            </a:pPr>
            <a:r>
              <a:rPr lang="ar-SA" sz="2800" dirty="0" smtClean="0"/>
              <a:t>الشكل التالي يوضح نوعين من </a:t>
            </a:r>
            <a:r>
              <a:rPr lang="en-US" sz="2800" dirty="0" smtClean="0"/>
              <a:t>:</a:t>
            </a:r>
            <a:r>
              <a:rPr lang="en-US" sz="2800" dirty="0" err="1" smtClean="0"/>
              <a:t>utm</a:t>
            </a:r>
            <a:endParaRPr lang="ar-SA" sz="2800" dirty="0" smtClean="0"/>
          </a:p>
          <a:p>
            <a:pPr algn="r" rtl="1">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53400" cy="1962912"/>
          </a:xfrm>
        </p:spPr>
        <p:txBody>
          <a:bodyPr>
            <a:normAutofit/>
          </a:bodyPr>
          <a:lstStyle/>
          <a:p>
            <a:pPr algn="r" rtl="1"/>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rPr>
              <a:t>متوفر بالاشكال التاليه :</a:t>
            </a:r>
            <a:r>
              <a:rPr lang="ar-SA" sz="2800" dirty="0" smtClean="0"/>
              <a:t/>
            </a:r>
            <a:br>
              <a:rPr lang="ar-SA" sz="2800" dirty="0" smtClean="0"/>
            </a:br>
            <a:r>
              <a:rPr lang="ar-SA" sz="2800" b="1" dirty="0" smtClean="0"/>
              <a:t> </a:t>
            </a:r>
            <a:r>
              <a:rPr lang="ar-SA" sz="2800" dirty="0" smtClean="0"/>
              <a:t>1-كقطعة منفصلة</a:t>
            </a:r>
            <a:r>
              <a:rPr lang="en-US" sz="2800" dirty="0" smtClean="0"/>
              <a:t> Hardware</a:t>
            </a:r>
            <a:r>
              <a:rPr lang="ar-SA" sz="2800" dirty="0" smtClean="0"/>
              <a:t>.</a:t>
            </a:r>
            <a:br>
              <a:rPr lang="ar-SA" sz="2800" dirty="0" smtClean="0"/>
            </a:br>
            <a:r>
              <a:rPr lang="ar-SA" sz="2800" dirty="0" smtClean="0"/>
              <a:t>2-برمجيا </a:t>
            </a:r>
            <a:r>
              <a:rPr lang="en-US" sz="2800" dirty="0" smtClean="0"/>
              <a:t>Software </a:t>
            </a:r>
            <a:r>
              <a:rPr lang="ar-SA" sz="2800" dirty="0" smtClean="0"/>
              <a:t>.</a:t>
            </a:r>
            <a:br>
              <a:rPr lang="ar-SA" sz="2800" dirty="0" smtClean="0"/>
            </a:br>
            <a:r>
              <a:rPr lang="ar-SA" sz="2800" dirty="0" smtClean="0"/>
              <a:t>3- كتطبيق افتراضي.</a:t>
            </a:r>
            <a:endParaRPr lang="en-US" sz="2800" dirty="0"/>
          </a:p>
        </p:txBody>
      </p:sp>
      <p:pic>
        <p:nvPicPr>
          <p:cNvPr id="22530" name="Picture 2" descr="C:\Users\DAEVOO\Downloads\images (16).jpg"/>
          <p:cNvPicPr>
            <a:picLocks noChangeAspect="1" noChangeArrowheads="1"/>
          </p:cNvPicPr>
          <p:nvPr/>
        </p:nvPicPr>
        <p:blipFill>
          <a:blip r:embed="rId2"/>
          <a:srcRect/>
          <a:stretch>
            <a:fillRect/>
          </a:stretch>
        </p:blipFill>
        <p:spPr bwMode="auto">
          <a:xfrm>
            <a:off x="304800" y="1524000"/>
            <a:ext cx="4752594" cy="2057400"/>
          </a:xfrm>
          <a:prstGeom prst="rect">
            <a:avLst/>
          </a:prstGeom>
          <a:noFill/>
        </p:spPr>
      </p:pic>
      <p:pic>
        <p:nvPicPr>
          <p:cNvPr id="22531" name="Picture 3" descr="C:\Users\DAEVOO\Downloads\images (18).jpg"/>
          <p:cNvPicPr>
            <a:picLocks noGrp="1" noChangeAspect="1" noChangeArrowheads="1"/>
          </p:cNvPicPr>
          <p:nvPr>
            <p:ph idx="1"/>
          </p:nvPr>
        </p:nvPicPr>
        <p:blipFill>
          <a:blip r:embed="rId3"/>
          <a:srcRect/>
          <a:stretch>
            <a:fillRect/>
          </a:stretch>
        </p:blipFill>
        <p:spPr bwMode="auto">
          <a:xfrm>
            <a:off x="609600" y="3733800"/>
            <a:ext cx="5905162" cy="27432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458200" cy="685800"/>
          </a:xfrm>
        </p:spPr>
        <p:txBody>
          <a:bodyPr>
            <a:normAutofit/>
          </a:bodyPr>
          <a:lstStyle/>
          <a:p>
            <a:pPr algn="r" rtl="1"/>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rPr>
              <a:t>مهام الجهاز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rPr>
              <a:t>:</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reflection blurRad="6350" stA="55000" endA="50" endPos="85000" dist="29997" dir="5400000" sy="-100000" algn="bl" rotWithShape="0"/>
              </a:effectLst>
            </a:endParaRPr>
          </a:p>
        </p:txBody>
      </p:sp>
      <p:sp>
        <p:nvSpPr>
          <p:cNvPr id="3" name="Content Placeholder 2"/>
          <p:cNvSpPr>
            <a:spLocks noGrp="1"/>
          </p:cNvSpPr>
          <p:nvPr>
            <p:ph idx="1"/>
          </p:nvPr>
        </p:nvSpPr>
        <p:spPr>
          <a:xfrm>
            <a:off x="457200" y="1066800"/>
            <a:ext cx="8229600" cy="5562600"/>
          </a:xfrm>
        </p:spPr>
        <p:txBody>
          <a:bodyPr>
            <a:noAutofit/>
          </a:bodyPr>
          <a:lstStyle/>
          <a:p>
            <a:pPr algn="r" rtl="1">
              <a:buNone/>
            </a:pPr>
            <a:r>
              <a:rPr lang="ar-SA" sz="2800" b="1" dirty="0" smtClean="0"/>
              <a:t> </a:t>
            </a:r>
            <a:r>
              <a:rPr lang="ar-SA" sz="2800" dirty="0" smtClean="0"/>
              <a:t>1- الحماية من الفيروسات وفلترة وتصفية المحتويات ومحاربة البريد المزعج </a:t>
            </a:r>
            <a:r>
              <a:rPr lang="en-US" sz="2800" dirty="0" smtClean="0"/>
              <a:t>spam</a:t>
            </a:r>
            <a:r>
              <a:rPr lang="ar-SA" sz="2800" dirty="0" smtClean="0"/>
              <a:t/>
            </a:r>
            <a:br>
              <a:rPr lang="ar-SA" sz="2800" dirty="0" smtClean="0"/>
            </a:br>
            <a:r>
              <a:rPr lang="ar-SA" sz="2800" dirty="0" smtClean="0"/>
              <a:t>2-  مراقبة حركة البريد الالكتروني والحماية من البرمجيات الخبيثة </a:t>
            </a:r>
            <a:r>
              <a:rPr lang="en-US" sz="2800" dirty="0" smtClean="0"/>
              <a:t>Malware</a:t>
            </a:r>
            <a:r>
              <a:rPr lang="ar-SA" sz="2800" dirty="0" smtClean="0"/>
              <a:t> وبرامج التجسس </a:t>
            </a:r>
            <a:r>
              <a:rPr lang="en-US" sz="2800" dirty="0" smtClean="0"/>
              <a:t>Spyware</a:t>
            </a:r>
            <a:r>
              <a:rPr lang="ar-SA" sz="2800" dirty="0" smtClean="0"/>
              <a:t> </a:t>
            </a:r>
            <a:br>
              <a:rPr lang="ar-SA" sz="2800" dirty="0" smtClean="0"/>
            </a:br>
            <a:r>
              <a:rPr lang="ar-SA" sz="2800" dirty="0" smtClean="0"/>
              <a:t>3- العمل على بعض أجهزة </a:t>
            </a:r>
            <a:r>
              <a:rPr lang="en-US" sz="2800" dirty="0" smtClean="0"/>
              <a:t>VPN</a:t>
            </a:r>
            <a:r>
              <a:rPr lang="ar-SA" sz="2800" dirty="0" smtClean="0"/>
              <a:t> وغيرها دون الحاجة لاستخدام العديد من البرامج والأدوات لفعل ذلك وكما أنها سهلة التركيب والاستخدام </a:t>
            </a:r>
            <a:br>
              <a:rPr lang="ar-SA" sz="2800" dirty="0" smtClean="0"/>
            </a:br>
            <a:r>
              <a:rPr lang="ar-SA" sz="2800" dirty="0" smtClean="0"/>
              <a:t>4- تعطيل عمل برامج </a:t>
            </a:r>
            <a:r>
              <a:rPr lang="en-US" sz="2800" dirty="0" smtClean="0"/>
              <a:t>P2P</a:t>
            </a:r>
            <a:r>
              <a:rPr lang="ar-SA" sz="2800" dirty="0" smtClean="0"/>
              <a:t> والتورنت و برامج </a:t>
            </a:r>
            <a:r>
              <a:rPr lang="en-US" sz="2800" dirty="0" err="1" smtClean="0"/>
              <a:t>Voip</a:t>
            </a:r>
            <a:r>
              <a:rPr lang="ar-SA" sz="2800" dirty="0" smtClean="0"/>
              <a:t> وحجب المواقع المزيفة ومراقبة حزم البيانات وحركتها من الطبقة الثانية وحتى السابعة في نموذج </a:t>
            </a:r>
            <a:r>
              <a:rPr lang="en-US" sz="2800" dirty="0" smtClean="0"/>
              <a:t>Open System Interconnection (OSI</a:t>
            </a:r>
            <a:r>
              <a:rPr lang="ar-SA" sz="2800" dirty="0" smtClean="0"/>
              <a:t>)  </a:t>
            </a:r>
            <a:r>
              <a:rPr lang="en-US" sz="2800" dirty="0" smtClean="0"/>
              <a:t>)</a:t>
            </a:r>
            <a:r>
              <a:rPr lang="ar-SA" sz="2800" dirty="0" smtClean="0"/>
              <a:t>التحكم بالتطبيقات</a:t>
            </a:r>
            <a:r>
              <a:rPr lang="en-US" sz="2800" dirty="0" smtClean="0"/>
              <a:t>.(</a:t>
            </a:r>
          </a:p>
          <a:p>
            <a:pPr algn="r" rtl="1">
              <a:buNone/>
            </a:pPr>
            <a:r>
              <a:rPr lang="en-US" sz="2800" dirty="0" smtClean="0"/>
              <a:t>-5</a:t>
            </a:r>
            <a:r>
              <a:rPr lang="ar-SA" sz="2800" dirty="0" smtClean="0"/>
              <a:t>تصفية مواقع الانترنت</a:t>
            </a:r>
            <a:r>
              <a:rPr lang="en-US" sz="2800" dirty="0" smtClean="0"/>
              <a:t> URL Filtering</a:t>
            </a:r>
            <a:r>
              <a:rPr lang="ar-SA" sz="2800" dirty="0" smtClean="0"/>
              <a:t>، إدارة حجم تبادل المعطيات</a:t>
            </a:r>
            <a:r>
              <a:rPr lang="en-US" sz="2800" dirty="0" smtClean="0"/>
              <a:t> Bandwidth.</a:t>
            </a:r>
            <a:r>
              <a:rPr lang="en-US" sz="2800" b="1" dirty="0" smtClean="0"/>
              <a:t/>
            </a:r>
            <a:br>
              <a:rPr lang="en-US" sz="2800" b="1" dirty="0" smtClean="0"/>
            </a:b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13">
            <a:off x="533400" y="1676400"/>
            <a:ext cx="8229600" cy="3962400"/>
          </a:xfrm>
        </p:spPr>
        <p:style>
          <a:lnRef idx="0">
            <a:schemeClr val="accent3"/>
          </a:lnRef>
          <a:fillRef idx="3">
            <a:schemeClr val="accent3"/>
          </a:fillRef>
          <a:effectRef idx="3">
            <a:schemeClr val="accent3"/>
          </a:effectRef>
          <a:fontRef idx="minor">
            <a:schemeClr val="lt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S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الجدار الناري“</a:t>
            </a: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Fire Walls</a:t>
            </a:r>
            <a:r>
              <a:rPr lang="ar-S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br>
              <a:rPr lang="ar-S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ar-S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ar-S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flipV="1">
            <a:off x="457200" y="6324599"/>
            <a:ext cx="8229600" cy="45719"/>
          </a:xfrm>
        </p:spPr>
        <p:txBody>
          <a:bodyPr>
            <a:normAutofit fontScale="25000" lnSpcReduction="20000"/>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3554" name="Picture 2" descr="C:\Users\DAEVOO\Downloads\images (13).jpg"/>
          <p:cNvPicPr>
            <a:picLocks noGrp="1" noChangeAspect="1" noChangeArrowheads="1"/>
          </p:cNvPicPr>
          <p:nvPr>
            <p:ph idx="1"/>
          </p:nvPr>
        </p:nvPicPr>
        <p:blipFill>
          <a:blip r:embed="rId2"/>
          <a:srcRect/>
          <a:stretch>
            <a:fillRect/>
          </a:stretch>
        </p:blipFill>
        <p:spPr bwMode="auto">
          <a:xfrm>
            <a:off x="1143001" y="716121"/>
            <a:ext cx="6553199" cy="5613739"/>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dirty="0" smtClean="0"/>
              <a:t>: </a:t>
            </a:r>
            <a:r>
              <a:rPr lang="en-US" sz="2800" dirty="0" err="1" smtClean="0"/>
              <a:t>utm</a:t>
            </a:r>
            <a:r>
              <a:rPr lang="en-US" sz="2800" dirty="0" smtClean="0"/>
              <a:t> </a:t>
            </a:r>
            <a:r>
              <a:rPr lang="ar-SA" sz="2800" dirty="0" smtClean="0"/>
              <a:t>احدث اجهزة ال</a:t>
            </a:r>
            <a:r>
              <a:rPr lang="en-US" sz="2800" dirty="0" smtClean="0"/>
              <a:t> </a:t>
            </a:r>
            <a:r>
              <a:rPr lang="ar-SA" sz="2800" dirty="0" smtClean="0"/>
              <a:t> </a:t>
            </a:r>
            <a:endParaRPr lang="en-US" sz="2800" dirty="0"/>
          </a:p>
        </p:txBody>
      </p:sp>
      <p:pic>
        <p:nvPicPr>
          <p:cNvPr id="3074" name="Picture 2" descr="C:\Users\DAEVOO\Downloads\images (24).jpg"/>
          <p:cNvPicPr>
            <a:picLocks noGrp="1" noChangeAspect="1" noChangeArrowheads="1"/>
          </p:cNvPicPr>
          <p:nvPr>
            <p:ph idx="1"/>
          </p:nvPr>
        </p:nvPicPr>
        <p:blipFill>
          <a:blip r:embed="rId2"/>
          <a:srcRect/>
          <a:stretch>
            <a:fillRect/>
          </a:stretch>
        </p:blipFill>
        <p:spPr bwMode="auto">
          <a:xfrm>
            <a:off x="304800" y="1905000"/>
            <a:ext cx="8458200" cy="4038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تاريخ الجدار الناري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Fire Walls</a:t>
            </a:r>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dirty="0"/>
          </a:p>
        </p:txBody>
      </p:sp>
      <p:sp>
        <p:nvSpPr>
          <p:cNvPr id="3" name="Content Placeholder 2"/>
          <p:cNvSpPr>
            <a:spLocks noGrp="1"/>
          </p:cNvSpPr>
          <p:nvPr>
            <p:ph idx="1"/>
          </p:nvPr>
        </p:nvSpPr>
        <p:spPr/>
        <p:txBody>
          <a:bodyPr>
            <a:normAutofit/>
          </a:bodyPr>
          <a:lstStyle/>
          <a:p>
            <a:pPr algn="r" rtl="1">
              <a:buFont typeface="Wingdings" pitchFamily="2" charset="2"/>
              <a:buChar char="v"/>
            </a:pPr>
            <a:endParaRPr lang="ar-SA" sz="2800" dirty="0" smtClean="0"/>
          </a:p>
          <a:p>
            <a:pPr algn="r" rtl="1">
              <a:buFont typeface="Wingdings" pitchFamily="2" charset="2"/>
              <a:buChar char="v"/>
            </a:pPr>
            <a:r>
              <a:rPr lang="ar-SA" sz="2800" dirty="0" smtClean="0"/>
              <a:t>ظهرت تقنية الجدار الناري في أواخر الثمانينات .</a:t>
            </a:r>
          </a:p>
          <a:p>
            <a:pPr algn="r" rtl="1">
              <a:buFont typeface="Wingdings" pitchFamily="2" charset="2"/>
              <a:buChar char="v"/>
            </a:pPr>
            <a:r>
              <a:rPr lang="ar-SA" sz="2800" dirty="0" smtClean="0"/>
              <a:t>عام 1988، عندما قام مهندسون من (</a:t>
            </a:r>
            <a:r>
              <a:rPr lang="en-US" sz="2800" dirty="0" smtClean="0"/>
              <a:t>DEC</a:t>
            </a:r>
            <a:r>
              <a:rPr lang="ar-SA" sz="2800" dirty="0" smtClean="0"/>
              <a:t>) بتطوير نظام فلترة عرف باسم جدار النار بنظام فلترة العبوة</a:t>
            </a:r>
            <a:endParaRPr lang="en-US" sz="2800" dirty="0" smtClean="0"/>
          </a:p>
          <a:p>
            <a:pPr algn="r" rtl="1">
              <a:buFont typeface="Wingdings" pitchFamily="2" charset="2"/>
              <a:buChar char="v"/>
            </a:pPr>
            <a:r>
              <a:rPr lang="ar-SA" sz="2800" dirty="0" smtClean="0"/>
              <a:t>ا</a:t>
            </a:r>
            <a:r>
              <a:rPr lang="ar-SA"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لانواع </a:t>
            </a:r>
            <a:r>
              <a:rPr lang="ar-SA" sz="2800" dirty="0" smtClean="0"/>
              <a:t>:هنالك العديد من فئات الجدران النارية:</a:t>
            </a:r>
          </a:p>
          <a:p>
            <a:pPr algn="r" rtl="1">
              <a:buFont typeface="Courier New" pitchFamily="49" charset="0"/>
              <a:buChar char="o"/>
            </a:pPr>
            <a:r>
              <a:rPr lang="ar-SA" sz="2800" dirty="0" smtClean="0"/>
              <a:t>بناءً على مكان عمل الاتصال.</a:t>
            </a:r>
          </a:p>
          <a:p>
            <a:pPr algn="r" rtl="1">
              <a:buFont typeface="Courier New" pitchFamily="49" charset="0"/>
              <a:buChar char="o"/>
            </a:pPr>
            <a:r>
              <a:rPr lang="ar-SA" sz="2800" dirty="0" smtClean="0"/>
              <a:t>مكان تشفير الاتصال.</a:t>
            </a:r>
          </a:p>
          <a:p>
            <a:pPr algn="r" rtl="1">
              <a:buFont typeface="Courier New" pitchFamily="49" charset="0"/>
              <a:buChar char="o"/>
            </a:pPr>
            <a:r>
              <a:rPr lang="ar-SA" sz="2800" dirty="0" smtClean="0"/>
              <a:t>الحالة التي يتم تتبعها.</a:t>
            </a:r>
            <a:endParaRPr lang="en-US" sz="2800" dirty="0" smtClean="0"/>
          </a:p>
          <a:p>
            <a:pPr algn="r" rtl="1">
              <a:buNone/>
            </a:pPr>
            <a:endParaRPr lang="ar-SA" sz="2800" dirty="0" smtClean="0"/>
          </a:p>
          <a:p>
            <a:pPr algn="ctr" rtl="1">
              <a:buNone/>
            </a:pPr>
            <a:endParaRPr lang="ar-SA" sz="2800" dirty="0" smtClean="0"/>
          </a:p>
          <a:p>
            <a:pPr algn="r" rtl="1">
              <a:buNone/>
            </a:pPr>
            <a:endParaRPr lang="ar-SA" sz="2800" dirty="0" smtClean="0"/>
          </a:p>
          <a:p>
            <a:pPr algn="r" rtl="1">
              <a:buNone/>
            </a:pP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الجدار الناري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Fire Walls</a:t>
            </a:r>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p:txBody>
          <a:bodyPr/>
          <a:lstStyle/>
          <a:p>
            <a:pPr algn="r" rtl="1">
              <a:buNone/>
            </a:pPr>
            <a:r>
              <a:rPr lang="ar-SA" sz="2800" b="1" dirty="0" smtClean="0"/>
              <a:t>تعريف الجدار النارى </a:t>
            </a:r>
            <a:r>
              <a:rPr lang="en-US" sz="2800" b="1" dirty="0" smtClean="0"/>
              <a:t>Fire Walls</a:t>
            </a:r>
            <a:r>
              <a:rPr lang="ar-SA" sz="2800" b="1" dirty="0" smtClean="0"/>
              <a:t>:</a:t>
            </a:r>
          </a:p>
          <a:p>
            <a:pPr algn="r" rtl="1">
              <a:buFont typeface="Courier New" pitchFamily="49" charset="0"/>
              <a:buChar char="o"/>
            </a:pPr>
            <a:r>
              <a:rPr lang="ar-SY" sz="2800" dirty="0" smtClean="0"/>
              <a:t>هو برنامج</a:t>
            </a:r>
            <a:r>
              <a:rPr lang="en-US" sz="2800" dirty="0" smtClean="0"/>
              <a:t> (Software) </a:t>
            </a:r>
            <a:r>
              <a:rPr lang="ar-SY" sz="2800" dirty="0" smtClean="0"/>
              <a:t>أو جهاز</a:t>
            </a:r>
            <a:r>
              <a:rPr lang="en-US" sz="2800" dirty="0" smtClean="0"/>
              <a:t> (Device) </a:t>
            </a:r>
            <a:r>
              <a:rPr lang="ar-SY" sz="2800" dirty="0" smtClean="0"/>
              <a:t>لتنقية البيانات قبل دخولها إلى الشبكة المحلية.</a:t>
            </a:r>
            <a:endParaRPr lang="ar-SA" sz="2800" dirty="0" smtClean="0"/>
          </a:p>
          <a:p>
            <a:pPr algn="ctr" rtl="1">
              <a:buNone/>
            </a:pPr>
            <a:endParaRPr lang="ar-SA" sz="2800" dirty="0" smtClean="0"/>
          </a:p>
        </p:txBody>
      </p:sp>
      <p:pic>
        <p:nvPicPr>
          <p:cNvPr id="4" name="Picture 3" descr="http://infomag.news.sy/newsimages/_1_amer1.JPG"/>
          <p:cNvPicPr/>
          <p:nvPr/>
        </p:nvPicPr>
        <p:blipFill>
          <a:blip r:embed="rId2"/>
          <a:srcRect/>
          <a:stretch>
            <a:fillRect/>
          </a:stretch>
        </p:blipFill>
        <p:spPr bwMode="auto">
          <a:xfrm>
            <a:off x="1447800" y="3276600"/>
            <a:ext cx="61722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آلية عمل الجدار الناري“</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Fire Walls</a:t>
            </a:r>
            <a:r>
              <a:rPr lang="ar-SA"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ln>
            <a:noFill/>
          </a:ln>
        </p:spPr>
        <p:txBody>
          <a:bodyP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pPr algn="r" rtl="1">
              <a:buNone/>
            </a:pPr>
            <a:r>
              <a:rPr lang="ar-SY"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تعمل الجدران النارية بإحدى الطرق التالية للتحكم بجريان حزم البيانات من الشبكات</a:t>
            </a:r>
            <a:r>
              <a:rPr lang="ar-S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a:p>
            <a:pPr lvl="0" algn="r" rtl="1">
              <a:buFont typeface="Courier New" pitchFamily="49" charset="0"/>
              <a:buChar char="o"/>
            </a:pPr>
            <a:r>
              <a:rPr lang="ar-SY" sz="2800" dirty="0" smtClean="0"/>
              <a:t>تصفية ال</a:t>
            </a:r>
            <a:r>
              <a:rPr lang="ar-SA" sz="2800" dirty="0" smtClean="0"/>
              <a:t>حزم</a:t>
            </a:r>
            <a:r>
              <a:rPr lang="ar-SY" sz="2800" dirty="0" smtClean="0"/>
              <a:t> (</a:t>
            </a:r>
            <a:r>
              <a:rPr lang="en-US" sz="2800" b="1" dirty="0" smtClean="0"/>
              <a:t>Packet filtering</a:t>
            </a:r>
            <a:r>
              <a:rPr lang="ar-SY" sz="2800" dirty="0" smtClean="0"/>
              <a:t>): تجري هذه العملية ضمن طبقة الشبكات</a:t>
            </a:r>
            <a:r>
              <a:rPr lang="en-US" sz="2800" dirty="0" smtClean="0"/>
              <a:t> </a:t>
            </a:r>
            <a:r>
              <a:rPr lang="ar-SY" sz="2800" dirty="0" smtClean="0"/>
              <a:t>(</a:t>
            </a:r>
            <a:r>
              <a:rPr lang="en-US" sz="2800" dirty="0" smtClean="0"/>
              <a:t>Network Layer</a:t>
            </a:r>
            <a:r>
              <a:rPr lang="ar-SY" sz="2800" dirty="0" smtClean="0"/>
              <a:t>) في الطراز </a:t>
            </a:r>
            <a:r>
              <a:rPr lang="en-US" sz="2800" dirty="0" smtClean="0"/>
              <a:t>OSI</a:t>
            </a:r>
            <a:r>
              <a:rPr lang="ar-SY" sz="2800" dirty="0" smtClean="0"/>
              <a:t> أو في طبقة </a:t>
            </a:r>
            <a:r>
              <a:rPr lang="en-US" sz="2800" dirty="0" smtClean="0"/>
              <a:t>IP</a:t>
            </a:r>
            <a:r>
              <a:rPr lang="ar-SY" sz="2800" dirty="0" smtClean="0"/>
              <a:t> من</a:t>
            </a:r>
            <a:r>
              <a:rPr lang="en-US" sz="2800" dirty="0" smtClean="0"/>
              <a:t>TCP/IP</a:t>
            </a:r>
            <a:r>
              <a:rPr lang="ar-SY" sz="2800" dirty="0" smtClean="0"/>
              <a:t>. تشكل هذه الطبقة جزءاً من الموجهات (</a:t>
            </a:r>
            <a:r>
              <a:rPr lang="en-US" sz="2800" dirty="0" smtClean="0"/>
              <a:t>Routers</a:t>
            </a:r>
            <a:r>
              <a:rPr lang="ar-SY" sz="2800" dirty="0" smtClean="0"/>
              <a:t>) ذات الجدران النارية، </a:t>
            </a:r>
            <a:r>
              <a:rPr lang="ar-SA" sz="2800" dirty="0" smtClean="0"/>
              <a:t>(</a:t>
            </a:r>
            <a:r>
              <a:rPr lang="ar-SY" sz="2400" b="1" dirty="0" smtClean="0">
                <a:solidFill>
                  <a:srgbClr val="0070C0"/>
                </a:solidFill>
              </a:rPr>
              <a:t>والموجِّه جهاز يستقبل </a:t>
            </a:r>
            <a:r>
              <a:rPr lang="ar-SA" sz="2400" b="1" dirty="0" smtClean="0">
                <a:solidFill>
                  <a:srgbClr val="0070C0"/>
                </a:solidFill>
              </a:rPr>
              <a:t>حزم</a:t>
            </a:r>
            <a:r>
              <a:rPr lang="ar-SY" sz="2400" b="1" dirty="0" smtClean="0">
                <a:solidFill>
                  <a:srgbClr val="0070C0"/>
                </a:solidFill>
              </a:rPr>
              <a:t> البيانات من شبكة ويوجهها إلى أخرى</a:t>
            </a:r>
            <a:r>
              <a:rPr lang="ar-SA" sz="2800" dirty="0" smtClean="0"/>
              <a:t>)</a:t>
            </a:r>
            <a:r>
              <a:rPr lang="ar-SY" sz="2800" dirty="0" smtClean="0"/>
              <a:t> وفي هذه الطريقة تجري معالجة </a:t>
            </a:r>
            <a:r>
              <a:rPr lang="ar-SA" sz="2800" dirty="0" smtClean="0"/>
              <a:t>حزم</a:t>
            </a:r>
            <a:r>
              <a:rPr lang="ar-SY" sz="2800" dirty="0" smtClean="0"/>
              <a:t> البيانات بتمريرها على عدد من المرشحات ، وال</a:t>
            </a:r>
            <a:r>
              <a:rPr lang="ar-SA" sz="2800" dirty="0" smtClean="0"/>
              <a:t>حزم</a:t>
            </a:r>
            <a:r>
              <a:rPr lang="ar-SY" sz="2800" dirty="0" smtClean="0"/>
              <a:t> التي تجتاز كل مراحل الترشيح يمكن أن تصل إلى مخدمات وحواسيب الشبكة الأخرى. ويُهمل ما تبقى من ال</a:t>
            </a:r>
            <a:r>
              <a:rPr lang="ar-SA" sz="2800" dirty="0" smtClean="0"/>
              <a:t>حزم</a:t>
            </a:r>
            <a:r>
              <a:rPr lang="ar-SY" sz="2800" dirty="0" smtClean="0"/>
              <a:t>.</a:t>
            </a:r>
            <a:endParaRPr lang="en-US" sz="2800" dirty="0" smtClean="0"/>
          </a:p>
          <a:p>
            <a:pPr algn="r" rtl="1">
              <a:buFont typeface="Courier New" pitchFamily="49" charset="0"/>
              <a:buChar char="o"/>
            </a:pP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496312"/>
          </a:xfrm>
        </p:spPr>
        <p:txBody>
          <a:bodyPr/>
          <a:lstStyle/>
          <a:p>
            <a:endParaRPr lang="en-US" dirty="0"/>
          </a:p>
        </p:txBody>
      </p:sp>
      <p:sp>
        <p:nvSpPr>
          <p:cNvPr id="3" name="Content Placeholder 2"/>
          <p:cNvSpPr>
            <a:spLocks noGrp="1"/>
          </p:cNvSpPr>
          <p:nvPr>
            <p:ph idx="1"/>
          </p:nvPr>
        </p:nvSpPr>
        <p:spPr>
          <a:xfrm>
            <a:off x="457200" y="4343400"/>
            <a:ext cx="8229600" cy="2209800"/>
          </a:xfrm>
        </p:spPr>
        <p:txBody>
          <a:bodyPr>
            <a:noAutofit/>
          </a:bodyPr>
          <a:lstStyle/>
          <a:p>
            <a:pPr algn="r" rtl="1">
              <a:buFont typeface="Courier New" pitchFamily="49" charset="0"/>
              <a:buChar char="o"/>
            </a:pP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بوابات العبور على مستوى الدارات الإلكترونية: </a:t>
            </a:r>
            <a:r>
              <a:rPr lang="ar-SY" sz="2800" dirty="0" smtClean="0"/>
              <a:t>تعمل على طبقة البروتوكولات </a:t>
            </a:r>
            <a:r>
              <a:rPr lang="en-US" sz="2800" dirty="0" smtClean="0"/>
              <a:t>TCP/IP</a:t>
            </a:r>
            <a:r>
              <a:rPr lang="ar-SY" sz="2800" dirty="0" smtClean="0"/>
              <a:t> أو عبر (</a:t>
            </a:r>
            <a:r>
              <a:rPr lang="en-US" sz="2800" dirty="0" smtClean="0"/>
              <a:t>Session Layer</a:t>
            </a:r>
            <a:r>
              <a:rPr lang="ar-SY" sz="2800" dirty="0" smtClean="0"/>
              <a:t>) في الطراز </a:t>
            </a:r>
            <a:r>
              <a:rPr lang="en-US" sz="2800" dirty="0" smtClean="0"/>
              <a:t>OSI</a:t>
            </a:r>
            <a:r>
              <a:rPr lang="ar-SY" sz="2800" dirty="0" smtClean="0"/>
              <a:t> حيث تجري مراقبة البروتوكول </a:t>
            </a:r>
            <a:r>
              <a:rPr lang="en-US" sz="2800" dirty="0" smtClean="0"/>
              <a:t>TCP</a:t>
            </a:r>
            <a:r>
              <a:rPr lang="ar-SY" sz="2800" dirty="0" smtClean="0"/>
              <a:t> لتحديد ما إذا كانت الجلسة (</a:t>
            </a:r>
            <a:r>
              <a:rPr lang="en-US" sz="2800" dirty="0" smtClean="0"/>
              <a:t>Session</a:t>
            </a:r>
            <a:r>
              <a:rPr lang="ar-SY" sz="2800" dirty="0" smtClean="0"/>
              <a:t>) المطلوبة من حاسوب ما عن طريق هذه البوابات قانونية أم لا،</a:t>
            </a:r>
            <a:endParaRPr lang="en-US" sz="2800" dirty="0"/>
          </a:p>
        </p:txBody>
      </p:sp>
      <p:pic>
        <p:nvPicPr>
          <p:cNvPr id="4" name="Picture 3" descr="http://infomag.news.sy/newsimages/amer3.JPG"/>
          <p:cNvPicPr/>
          <p:nvPr/>
        </p:nvPicPr>
        <p:blipFill>
          <a:blip r:embed="rId2"/>
          <a:srcRect/>
          <a:stretch>
            <a:fillRect/>
          </a:stretch>
        </p:blipFill>
        <p:spPr bwMode="auto">
          <a:xfrm>
            <a:off x="457200" y="914400"/>
            <a:ext cx="3810000" cy="3429000"/>
          </a:xfrm>
          <a:prstGeom prst="rect">
            <a:avLst/>
          </a:prstGeom>
          <a:noFill/>
          <a:ln w="9525">
            <a:noFill/>
            <a:miter lim="800000"/>
            <a:headEnd/>
            <a:tailEnd/>
          </a:ln>
        </p:spPr>
      </p:pic>
      <p:pic>
        <p:nvPicPr>
          <p:cNvPr id="5" name="Picture 2" descr="C:\Users\DAEVOO\Downloads\images (2).jpg"/>
          <p:cNvPicPr>
            <a:picLocks noChangeAspect="1" noChangeArrowheads="1"/>
          </p:cNvPicPr>
          <p:nvPr/>
        </p:nvPicPr>
        <p:blipFill>
          <a:blip r:embed="rId3"/>
          <a:srcRect/>
          <a:stretch>
            <a:fillRect/>
          </a:stretch>
        </p:blipFill>
        <p:spPr bwMode="auto">
          <a:xfrm>
            <a:off x="4495800" y="1066800"/>
            <a:ext cx="4191000" cy="304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658369"/>
            <a:ext cx="8229600" cy="45719"/>
          </a:xfrm>
        </p:spPr>
        <p:txBody>
          <a:bodyPr>
            <a:normAutofit fontScale="90000"/>
          </a:bodyPr>
          <a:lstStyle/>
          <a:p>
            <a:endParaRPr lang="en-US" dirty="0"/>
          </a:p>
        </p:txBody>
      </p:sp>
      <p:sp>
        <p:nvSpPr>
          <p:cNvPr id="5" name="Content Placeholder 4"/>
          <p:cNvSpPr>
            <a:spLocks noGrp="1"/>
          </p:cNvSpPr>
          <p:nvPr>
            <p:ph idx="1"/>
          </p:nvPr>
        </p:nvSpPr>
        <p:spPr>
          <a:xfrm>
            <a:off x="457200" y="1219200"/>
            <a:ext cx="8229600" cy="5105400"/>
          </a:xfrm>
        </p:spPr>
        <p:txBody>
          <a:bodyPr>
            <a:normAutofit/>
          </a:bodyPr>
          <a:lstStyle/>
          <a:p>
            <a:pPr algn="r" rtl="1">
              <a:buNone/>
            </a:pPr>
            <a:r>
              <a:rPr lang="ar-SY" sz="2800" dirty="0" smtClean="0"/>
              <a:t>حيث تمر البيانات إلى الحاسوب الذي أرسل الطلب عبر بوابة العبور الإلكترونية، وتبدو كأنها موجهة من تلك البوابة، تعتبر هذه العملية مفيدة في إخفاء البيانات الأخرى في الشبكة التي تنتمي إليها هذه البوابات. وتؤدي دوراً في حماية البيانات الهامة</a:t>
            </a:r>
            <a:r>
              <a:rPr lang="ar-SA" sz="2800" dirty="0" smtClean="0"/>
              <a:t>.</a:t>
            </a:r>
          </a:p>
          <a:p>
            <a:pPr algn="ctr" rtl="1">
              <a:buNone/>
            </a:pPr>
            <a:endParaRPr lang="en-US" sz="2800" dirty="0"/>
          </a:p>
        </p:txBody>
      </p:sp>
      <p:pic>
        <p:nvPicPr>
          <p:cNvPr id="6" name="Picture 5" descr="http://infomag.news.sy/newsimages/amer4.JPG"/>
          <p:cNvPicPr/>
          <p:nvPr/>
        </p:nvPicPr>
        <p:blipFill>
          <a:blip r:embed="rId2"/>
          <a:srcRect/>
          <a:stretch>
            <a:fillRect/>
          </a:stretch>
        </p:blipFill>
        <p:spPr bwMode="auto">
          <a:xfrm>
            <a:off x="1828800" y="2971800"/>
            <a:ext cx="533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65836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410200"/>
          </a:xfrm>
        </p:spPr>
        <p:txBody>
          <a:bodyPr>
            <a:normAutofit/>
          </a:bodyPr>
          <a:lstStyle/>
          <a:p>
            <a:pPr algn="r" rtl="1">
              <a:buFont typeface="Courier New" pitchFamily="49" charset="0"/>
              <a:buChar char="o"/>
            </a:pP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باستخدام المخدم الوكيل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Proxy service</a:t>
            </a: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SY" sz="2800" dirty="0" smtClean="0"/>
              <a:t>يجري العمل بهذه الطريقة من خلال طبقة التطبيقات (</a:t>
            </a:r>
            <a:r>
              <a:rPr lang="en-US" sz="2800" dirty="0" smtClean="0"/>
              <a:t>Application layer</a:t>
            </a:r>
            <a:r>
              <a:rPr lang="ar-SY" sz="2800" dirty="0" smtClean="0"/>
              <a:t>) أو المخدم الوكيل، الذي يقوم بإدارة حركة رزم البيانات من الإنترنت إلى الشبكة المحلية وبالعكس، ويمكن التحكم بإعداد المخدم الوكيل ليقوم بترشيح وحذف الطلبات التي تعتبر غير ملائمة، كطلبات النفاذ إلى الملفات الخاصة والهامة.</a:t>
            </a:r>
            <a:endParaRPr lang="ar-SA" sz="2800" dirty="0" smtClean="0"/>
          </a:p>
          <a:p>
            <a:pPr algn="ctr" rtl="1">
              <a:buNone/>
            </a:pPr>
            <a:endParaRPr lang="en-US" sz="2800" dirty="0"/>
          </a:p>
        </p:txBody>
      </p:sp>
      <p:pic>
        <p:nvPicPr>
          <p:cNvPr id="4" name="Picture 3" descr="http://infomag.news.sy/newsimages/amer5.JPG"/>
          <p:cNvPicPr/>
          <p:nvPr/>
        </p:nvPicPr>
        <p:blipFill>
          <a:blip r:embed="rId2"/>
          <a:srcRect/>
          <a:stretch>
            <a:fillRect/>
          </a:stretch>
        </p:blipFill>
        <p:spPr bwMode="auto">
          <a:xfrm>
            <a:off x="1600200" y="3505200"/>
            <a:ext cx="66294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buFont typeface="Courier New" pitchFamily="49" charset="0"/>
              <a:buChar char="o"/>
            </a:pP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abic Transparent"/>
                <a:ea typeface="Times New Roman" pitchFamily="18" charset="0"/>
                <a:cs typeface="Arial" pitchFamily="34" charset="0"/>
              </a:rPr>
              <a:t>باستخدام الطرق الثلاث السابقة مجتمعة (</a:t>
            </a:r>
            <a:r>
              <a:rPr lang="en-US" sz="28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abic Transparent"/>
                <a:ea typeface="Times New Roman" pitchFamily="18" charset="0"/>
                <a:cs typeface="Arial" pitchFamily="34" charset="0"/>
              </a:rPr>
              <a:t>Stateful</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abic Transparent"/>
                <a:ea typeface="Times New Roman" pitchFamily="18" charset="0"/>
                <a:cs typeface="Arial" pitchFamily="34" charset="0"/>
              </a:rPr>
              <a:t> multilayer inspection firewalls</a:t>
            </a:r>
            <a:r>
              <a:rPr lang="ar-SY"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abic Transparent"/>
                <a:ea typeface="Times New Roman" pitchFamily="18" charset="0"/>
                <a:cs typeface="Arial" pitchFamily="34" charset="0"/>
              </a:rPr>
              <a:t>): </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p:txBody>
          <a:bodyPr/>
          <a:lstStyle/>
          <a:p>
            <a:pPr lvl="0" algn="r" rtl="1">
              <a:buNone/>
            </a:pPr>
            <a:r>
              <a:rPr lang="ar-SY" sz="2800" dirty="0" smtClean="0"/>
              <a:t>تُستخدم كل الميزات التي جرى استعراضها في الأنواع السابقة للحصول على مستوى عال من الحماية.</a:t>
            </a:r>
            <a:endParaRPr lang="ar-SA" sz="2800" dirty="0" smtClean="0"/>
          </a:p>
          <a:p>
            <a:pPr lvl="0" algn="ctr" rtl="1">
              <a:buNone/>
            </a:pPr>
            <a:endParaRPr lang="en-US" sz="2800" dirty="0" smtClean="0"/>
          </a:p>
          <a:p>
            <a:pPr algn="r" rtl="1">
              <a:buNone/>
            </a:pPr>
            <a:endParaRPr lang="en-US" dirty="0"/>
          </a:p>
        </p:txBody>
      </p:sp>
      <p:pic>
        <p:nvPicPr>
          <p:cNvPr id="4" name="Picture 3" descr="http://infomag.news.sy/newsimages/amer6.JPG"/>
          <p:cNvPicPr/>
          <p:nvPr/>
        </p:nvPicPr>
        <p:blipFill>
          <a:blip r:embed="rId2"/>
          <a:srcRect/>
          <a:stretch>
            <a:fillRect/>
          </a:stretch>
        </p:blipFill>
        <p:spPr bwMode="auto">
          <a:xfrm>
            <a:off x="1447800" y="2971800"/>
            <a:ext cx="62484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431</TotalTime>
  <Words>545</Words>
  <Application>Microsoft Office PowerPoint</Application>
  <PresentationFormat>On-screen Show (4:3)</PresentationFormat>
  <Paragraphs>73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بسم الله الرحمن الرحيم  وصلى على رسول الله الكريم </vt:lpstr>
      <vt:lpstr>الجدار الناري“Fire Walls“  </vt:lpstr>
      <vt:lpstr>تاريخ الجدار الناري Fire Walls:</vt:lpstr>
      <vt:lpstr>الجدار الناري Fire Walls:</vt:lpstr>
      <vt:lpstr>آلية عمل الجدار الناري“Fire Walls“:</vt:lpstr>
      <vt:lpstr>Slide 6</vt:lpstr>
      <vt:lpstr>Slide 7</vt:lpstr>
      <vt:lpstr>Slide 8</vt:lpstr>
      <vt:lpstr>باستخدام الطرق الثلاث السابقة مجتمعة (Stateful multilayer inspection firewalls): </vt:lpstr>
      <vt:lpstr>Slide 10</vt:lpstr>
      <vt:lpstr>كيف تجري تصفية البيانات في الجدران النارية:</vt:lpstr>
      <vt:lpstr>Slide 12</vt:lpstr>
      <vt:lpstr>Slide 13</vt:lpstr>
      <vt:lpstr>البروتوكولات (Protocols):</vt:lpstr>
      <vt:lpstr>Slide 15</vt:lpstr>
      <vt:lpstr>Slide 16</vt:lpstr>
      <vt:lpstr>مكافحة الهجمات الموحدة UTM “Unified Threat management”:</vt:lpstr>
      <vt:lpstr>متوفر بالاشكال التاليه :  1-كقطعة منفصلة Hardware. 2-برمجيا Software . 3- كتطبيق افتراضي.</vt:lpstr>
      <vt:lpstr>مهام الجهاز :</vt:lpstr>
      <vt:lpstr>Slide 20</vt:lpstr>
      <vt:lpstr>: utm احدث اجهزة ال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DAEVOO</dc:creator>
  <cp:lastModifiedBy>DAEVOO</cp:lastModifiedBy>
  <cp:revision>71</cp:revision>
  <dcterms:created xsi:type="dcterms:W3CDTF">2013-12-04T12:18:36Z</dcterms:created>
  <dcterms:modified xsi:type="dcterms:W3CDTF">2014-04-05T13:36:30Z</dcterms:modified>
</cp:coreProperties>
</file>