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D790D8C-3059-49CE-8697-36B30729392A}" type="datetimeFigureOut">
              <a:rPr lang="ar-SA" smtClean="0"/>
              <a:pPr/>
              <a:t>17/3/1436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5705F73-DD8E-4697-BE36-691BF6C0A4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0D8C-3059-49CE-8697-36B30729392A}" type="datetimeFigureOut">
              <a:rPr lang="ar-SA" smtClean="0"/>
              <a:pPr/>
              <a:t>17/3/1436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5F73-DD8E-4697-BE36-691BF6C0A4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0D8C-3059-49CE-8697-36B30729392A}" type="datetimeFigureOut">
              <a:rPr lang="ar-SA" smtClean="0"/>
              <a:pPr/>
              <a:t>17/3/1436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5F73-DD8E-4697-BE36-691BF6C0A4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D790D8C-3059-49CE-8697-36B30729392A}" type="datetimeFigureOut">
              <a:rPr lang="ar-SA" smtClean="0"/>
              <a:pPr/>
              <a:t>17/3/1436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5F73-DD8E-4697-BE36-691BF6C0A4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D790D8C-3059-49CE-8697-36B30729392A}" type="datetimeFigureOut">
              <a:rPr lang="ar-SA" smtClean="0"/>
              <a:pPr/>
              <a:t>17/3/1436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5705F73-DD8E-4697-BE36-691BF6C0A4BD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D790D8C-3059-49CE-8697-36B30729392A}" type="datetimeFigureOut">
              <a:rPr lang="ar-SA" smtClean="0"/>
              <a:pPr/>
              <a:t>17/3/1436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705F73-DD8E-4697-BE36-691BF6C0A4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D790D8C-3059-49CE-8697-36B30729392A}" type="datetimeFigureOut">
              <a:rPr lang="ar-SA" smtClean="0"/>
              <a:pPr/>
              <a:t>17/3/1436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5705F73-DD8E-4697-BE36-691BF6C0A4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0D8C-3059-49CE-8697-36B30729392A}" type="datetimeFigureOut">
              <a:rPr lang="ar-SA" smtClean="0"/>
              <a:pPr/>
              <a:t>17/3/1436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5F73-DD8E-4697-BE36-691BF6C0A4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D790D8C-3059-49CE-8697-36B30729392A}" type="datetimeFigureOut">
              <a:rPr lang="ar-SA" smtClean="0"/>
              <a:pPr/>
              <a:t>17/3/1436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705F73-DD8E-4697-BE36-691BF6C0A4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D790D8C-3059-49CE-8697-36B30729392A}" type="datetimeFigureOut">
              <a:rPr lang="ar-SA" smtClean="0"/>
              <a:pPr/>
              <a:t>17/3/1436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5705F73-DD8E-4697-BE36-691BF6C0A4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D790D8C-3059-49CE-8697-36B30729392A}" type="datetimeFigureOut">
              <a:rPr lang="ar-SA" smtClean="0"/>
              <a:pPr/>
              <a:t>17/3/1436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5705F73-DD8E-4697-BE36-691BF6C0A4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D790D8C-3059-49CE-8697-36B30729392A}" type="datetimeFigureOut">
              <a:rPr lang="ar-SA" smtClean="0"/>
              <a:pPr/>
              <a:t>17/3/1436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5705F73-DD8E-4697-BE36-691BF6C0A4B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600" b="1" dirty="0" smtClean="0"/>
              <a:t>برنامج المعالجة الرياضية الرمزية </a:t>
            </a:r>
            <a:r>
              <a:rPr lang="en-US" sz="3600" b="1" dirty="0" smtClean="0"/>
              <a:t>Maxima</a:t>
            </a:r>
            <a:r>
              <a:rPr lang="ar-SA" sz="3600" b="1" dirty="0" smtClean="0"/>
              <a:t/>
            </a:r>
            <a:br>
              <a:rPr lang="ar-SA" sz="3600" b="1" dirty="0" smtClean="0"/>
            </a:b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واجهات البرنامج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72000"/>
          </a:xfrm>
        </p:spPr>
        <p:txBody>
          <a:bodyPr>
            <a:normAutofit/>
          </a:bodyPr>
          <a:lstStyle/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يوجد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واجهاتين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 من واجهات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البرنامج :-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1- واجهة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Xmaxima:console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4000" dirty="0" smtClean="0">
                <a:latin typeface="Arial" pitchFamily="34" charset="0"/>
                <a:cs typeface="Arial" pitchFamily="34" charset="0"/>
              </a:rPr>
              <a:t>وهي واجهة لإدخال الاوامر مباشرتاً</a:t>
            </a:r>
          </a:p>
        </p:txBody>
      </p:sp>
      <p:pic>
        <p:nvPicPr>
          <p:cNvPr id="4" name="صورة 3" descr="kjj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42" y="3271158"/>
            <a:ext cx="6876256" cy="354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واجهات البرنامج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72000"/>
          </a:xfrm>
        </p:spPr>
        <p:txBody>
          <a:bodyPr>
            <a:normAutofit/>
          </a:bodyPr>
          <a:lstStyle/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1- واجهة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wxMaxima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sz="4000" dirty="0" smtClean="0">
                <a:latin typeface="Arial" pitchFamily="34" charset="0"/>
                <a:cs typeface="Arial" pitchFamily="34" charset="0"/>
              </a:rPr>
              <a:t>وهي واجهة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رسومية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صورة 3" descr="kjj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283" y="2636912"/>
            <a:ext cx="8203206" cy="4177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مثال على استخدام البرنامج 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72000"/>
          </a:xfrm>
        </p:spPr>
        <p:txBody>
          <a:bodyPr>
            <a:normAutofit/>
          </a:bodyPr>
          <a:lstStyle/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المعادلة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*x=10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5 واضح جدا أن الحل هو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x=2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Equations &gt;&gt; Solve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و ستظهر أمامك نافذة حل المعادلات أكتب فيها كما في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الصورة: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endParaRPr lang="ar-SA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 descr="www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365104"/>
            <a:ext cx="4127738" cy="1794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تابع مثال على استخدام البرنامج 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72000"/>
          </a:xfrm>
        </p:spPr>
        <p:txBody>
          <a:bodyPr>
            <a:normAutofit/>
          </a:bodyPr>
          <a:lstStyle/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كتبنا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*x=10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5 حددنا اسم المتغيّر، في هذه الحالة هو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اضغط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OK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endParaRPr lang="ar-SA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 descr="www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933056"/>
            <a:ext cx="4127738" cy="866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مثال على استخدام البرنامج 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24744"/>
            <a:ext cx="8373616" cy="5544616"/>
          </a:xfrm>
        </p:spPr>
        <p:txBody>
          <a:bodyPr>
            <a:normAutofit fontScale="92500" lnSpcReduction="10000"/>
          </a:bodyPr>
          <a:lstStyle/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لنحل هذه المعادلة من الدرجة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2،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(لكتابة القوة أو الأسّ استخدمنا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الرمز ^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) كما في الشكل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التالي: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2*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x^2+10*x+2=0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الحل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هو:</a:t>
            </a:r>
            <a:endParaRPr lang="ar-SA" sz="4000" dirty="0" smtClean="0">
              <a:latin typeface="Arial" pitchFamily="34" charset="0"/>
              <a:cs typeface="Arial" pitchFamily="34" charset="0"/>
            </a:endParaRPr>
          </a:p>
          <a:p>
            <a:endParaRPr lang="ar-SA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لاحظ أنه يوجد حلّان، لأن المعادلة من الدرجة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2،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أحيانا لا تكون للمعادلة حلول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حقيقية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 (بسبب أن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delta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سالب) فتظهر النتيجة كما هي موضح اعلاه</a:t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/>
              <a:t> </a:t>
            </a:r>
            <a:br>
              <a:rPr lang="ar-SA" sz="4000" dirty="0" smtClean="0"/>
            </a:br>
            <a:endParaRPr lang="ar-SA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صورة 5" descr="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6194" y="2753108"/>
            <a:ext cx="4788024" cy="1035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مثال على استخدام المصفوفة في البرنامج 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544616"/>
          </a:xfrm>
        </p:spPr>
        <p:txBody>
          <a:bodyPr>
            <a:norm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أولا تحتاج لإدخال مصفوفة و إعطائها </a:t>
            </a:r>
            <a:r>
              <a:rPr lang="ar-SA" sz="2800" b="1" dirty="0" err="1" smtClean="0">
                <a:latin typeface="Arial" pitchFamily="34" charset="0"/>
                <a:cs typeface="Arial" pitchFamily="34" charset="0"/>
              </a:rPr>
              <a:t>إسم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، يتم هذا من خلال 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Algebra &gt;&gt; Enter Matrix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و بعدها قم بإدخال خواص المصفوفة في النافذة التي ستظهر</a:t>
            </a:r>
          </a:p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حيث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Rows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هو عدد الصفوف و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Columns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هو عدد الأعمدة، انا في المثال أريد عمل مصفوفة مربعة بحجم </a:t>
            </a:r>
            <a:r>
              <a:rPr lang="ar-SA" sz="2800" b="1" dirty="0" err="1" smtClean="0">
                <a:latin typeface="Arial" pitchFamily="34" charset="0"/>
                <a:cs typeface="Arial" pitchFamily="34" charset="0"/>
              </a:rPr>
              <a:t>3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(عدد الصفوف يساوي عدد الأعمدة)، و أريدها </a:t>
            </a:r>
            <a:r>
              <a:rPr lang="ar-SA" sz="2800" b="1" dirty="0" err="1" smtClean="0">
                <a:latin typeface="Arial" pitchFamily="34" charset="0"/>
                <a:cs typeface="Arial" pitchFamily="34" charset="0"/>
              </a:rPr>
              <a:t>متناظرة (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symmetric)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لذلك اخترت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symmetric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في خانة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Type.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و أعطيتها الاسم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في خانة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Name.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اضغط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OK</a:t>
            </a:r>
            <a:endParaRPr lang="ar-SA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 descr="3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345791"/>
            <a:ext cx="4536504" cy="2512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8568952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تابع مثال على استخدام المصفوفة في البرنامج 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24744"/>
            <a:ext cx="8373616" cy="1296144"/>
          </a:xfrm>
        </p:spPr>
        <p:txBody>
          <a:bodyPr>
            <a:normAutofit/>
          </a:bodyPr>
          <a:lstStyle/>
          <a:p>
            <a:r>
              <a:rPr lang="ar-SA" sz="3600" dirty="0" smtClean="0">
                <a:latin typeface="Arial" pitchFamily="34" charset="0"/>
                <a:cs typeface="Arial" pitchFamily="34" charset="0"/>
              </a:rPr>
              <a:t>و بعدها أدخل قيم عناصر المصفوفة في </a:t>
            </a:r>
            <a:r>
              <a:rPr lang="ar-SA" sz="3600" dirty="0" err="1" smtClean="0">
                <a:latin typeface="Arial" pitchFamily="34" charset="0"/>
                <a:cs typeface="Arial" pitchFamily="34" charset="0"/>
              </a:rPr>
              <a:t>النافذةالتي</a:t>
            </a:r>
            <a:r>
              <a:rPr lang="ar-SA" sz="3600" dirty="0" smtClean="0">
                <a:latin typeface="Arial" pitchFamily="34" charset="0"/>
                <a:cs typeface="Arial" pitchFamily="34" charset="0"/>
              </a:rPr>
              <a:t> ستظهر كما في الصورة التالية</a:t>
            </a:r>
            <a:endParaRPr lang="ar-SA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 descr="3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636912"/>
            <a:ext cx="4536504" cy="2016224"/>
          </a:xfrm>
          <a:prstGeom prst="rect">
            <a:avLst/>
          </a:prstGeom>
        </p:spPr>
      </p:pic>
      <p:pic>
        <p:nvPicPr>
          <p:cNvPr id="6" name="صورة 5" descr="wwww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420888"/>
            <a:ext cx="3240360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568952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عمل الطلاب</a:t>
            </a:r>
            <a:br>
              <a:rPr lang="ar-SA" sz="4800" dirty="0" smtClean="0">
                <a:latin typeface="Arial" pitchFamily="34" charset="0"/>
                <a:cs typeface="Arial" pitchFamily="34" charset="0"/>
              </a:rPr>
            </a:br>
            <a:r>
              <a:rPr lang="ar-SA" sz="4800" dirty="0" smtClean="0">
                <a:latin typeface="Arial" pitchFamily="34" charset="0"/>
                <a:cs typeface="Arial" pitchFamily="34" charset="0"/>
              </a:rPr>
              <a:t>بسام علي </a:t>
            </a:r>
            <a:r>
              <a:rPr lang="ar-SA" sz="4800" dirty="0" err="1" smtClean="0">
                <a:latin typeface="Arial" pitchFamily="34" charset="0"/>
                <a:cs typeface="Arial" pitchFamily="34" charset="0"/>
              </a:rPr>
              <a:t>عبدالرزاق</a:t>
            </a:r>
            <a:r>
              <a:rPr lang="ar-SA" sz="4800" dirty="0" smtClean="0">
                <a:latin typeface="Arial" pitchFamily="34" charset="0"/>
                <a:cs typeface="Arial" pitchFamily="34" charset="0"/>
              </a:rPr>
              <a:t>    صهيب صفاء لطيف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4149080"/>
            <a:ext cx="8373616" cy="1296144"/>
          </a:xfrm>
        </p:spPr>
        <p:txBody>
          <a:bodyPr>
            <a:noAutofit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اشراف الاستاذ </a:t>
            </a:r>
          </a:p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ماجد اسماعيل </a:t>
            </a:r>
            <a:endParaRPr lang="ar-SA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062912" cy="4464496"/>
          </a:xfrm>
        </p:spPr>
        <p:txBody>
          <a:bodyPr>
            <a:normAutofit/>
          </a:bodyPr>
          <a:lstStyle/>
          <a:p>
            <a:r>
              <a:rPr lang="ar-SA" sz="4800" b="1" dirty="0" err="1" smtClean="0">
                <a:latin typeface="Arial" pitchFamily="34" charset="0"/>
                <a:cs typeface="Arial" pitchFamily="34" charset="0"/>
              </a:rPr>
              <a:t>الفهرس </a:t>
            </a:r>
            <a:r>
              <a:rPr lang="ar-SA" sz="4800" b="1" dirty="0" smtClean="0">
                <a:latin typeface="Arial" pitchFamily="34" charset="0"/>
                <a:cs typeface="Arial" pitchFamily="34" charset="0"/>
              </a:rPr>
              <a:t>:- </a:t>
            </a:r>
            <a:r>
              <a:rPr lang="ar-SA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3600" b="1" dirty="0" smtClean="0">
                <a:latin typeface="Arial" pitchFamily="34" charset="0"/>
                <a:cs typeface="Arial" pitchFamily="34" charset="0"/>
              </a:rPr>
            </a:b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1- التعريف بالبرنامج </a:t>
            </a:r>
            <a:br>
              <a:rPr lang="ar-SA" sz="3600" b="1" dirty="0" smtClean="0">
                <a:latin typeface="Arial" pitchFamily="34" charset="0"/>
                <a:cs typeface="Arial" pitchFamily="34" charset="0"/>
              </a:rPr>
            </a:b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2- امكانيات البرنامج </a:t>
            </a:r>
            <a:br>
              <a:rPr lang="ar-SA" sz="3600" b="1" dirty="0" smtClean="0">
                <a:latin typeface="Arial" pitchFamily="34" charset="0"/>
                <a:cs typeface="Arial" pitchFamily="34" charset="0"/>
              </a:rPr>
            </a:b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3- مهام البرنامج</a:t>
            </a:r>
            <a:br>
              <a:rPr lang="ar-SA" sz="3600" b="1" dirty="0" smtClean="0">
                <a:latin typeface="Arial" pitchFamily="34" charset="0"/>
                <a:cs typeface="Arial" pitchFamily="34" charset="0"/>
              </a:rPr>
            </a:b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4- مميزات </a:t>
            </a:r>
            <a:r>
              <a:rPr lang="ar-SA" sz="3600" b="1" dirty="0" err="1" smtClean="0">
                <a:latin typeface="Arial" pitchFamily="34" charset="0"/>
                <a:cs typeface="Arial" pitchFamily="34" charset="0"/>
              </a:rPr>
              <a:t>الرنامج</a:t>
            </a: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SA" sz="3600" b="1" dirty="0" smtClean="0">
                <a:latin typeface="Arial" pitchFamily="34" charset="0"/>
                <a:cs typeface="Arial" pitchFamily="34" charset="0"/>
              </a:rPr>
            </a:b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5- واجهات البرنامج </a:t>
            </a:r>
            <a:br>
              <a:rPr lang="ar-SA" sz="3600" b="1" dirty="0" smtClean="0">
                <a:latin typeface="Arial" pitchFamily="34" charset="0"/>
                <a:cs typeface="Arial" pitchFamily="34" charset="0"/>
              </a:rPr>
            </a:b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6- امثلة على استخدام البرنامج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التعريف بالبرنامج 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70000"/>
              </a:lnSpc>
            </a:pP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هو احد برامج تطبيقات الانظمة الخبيرة في مجال الرياضيات ويقوم بالحساب الجبري، و يقوم بالتعامل مع العبارات العددية و </a:t>
            </a:r>
            <a:r>
              <a:rPr lang="ar-SA" sz="4000" b="1" dirty="0" err="1" smtClean="0">
                <a:latin typeface="Arial" pitchFamily="34" charset="0"/>
                <a:cs typeface="Arial" pitchFamily="34" charset="0"/>
              </a:rPr>
              <a:t>الرمزية           (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(symbolic and numerical expressions</a:t>
            </a:r>
          </a:p>
          <a:p>
            <a:pPr>
              <a:lnSpc>
                <a:spcPct val="170000"/>
              </a:lnSpc>
            </a:pP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يعني أن بإمكان </a:t>
            </a:r>
            <a:r>
              <a:rPr lang="ar-SA" sz="4000" b="1" dirty="0" err="1" smtClean="0">
                <a:latin typeface="Arial" pitchFamily="34" charset="0"/>
                <a:cs typeface="Arial" pitchFamily="34" charset="0"/>
              </a:rPr>
              <a:t>ماكسيما</a:t>
            </a: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 حل المعادلة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x²+7x+22=0 </a:t>
            </a: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5 و يمكنه حساب التكامل و </a:t>
            </a:r>
            <a:r>
              <a:rPr lang="ar-SA" sz="4000" b="1" dirty="0" err="1" smtClean="0">
                <a:latin typeface="Arial" pitchFamily="34" charset="0"/>
                <a:cs typeface="Arial" pitchFamily="34" charset="0"/>
              </a:rPr>
              <a:t>الإشتقاق</a:t>
            </a: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4000" b="1" dirty="0" err="1" smtClean="0">
                <a:latin typeface="Arial" pitchFamily="34" charset="0"/>
                <a:cs typeface="Arial" pitchFamily="34" charset="0"/>
              </a:rPr>
              <a:t>رمزيا </a:t>
            </a: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(يعني يعطيك العبارة الرمزية بالمتغير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x) </a:t>
            </a: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أو </a:t>
            </a:r>
            <a:r>
              <a:rPr lang="ar-SA" sz="4000" b="1" dirty="0" err="1" smtClean="0">
                <a:latin typeface="Arial" pitchFamily="34" charset="0"/>
                <a:cs typeface="Arial" pitchFamily="34" charset="0"/>
              </a:rPr>
              <a:t>عدديا </a:t>
            </a: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(مثلا حساب التكامل بين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x=0 </a:t>
            </a: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و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x=10)، </a:t>
            </a: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يرسم </a:t>
            </a:r>
            <a:r>
              <a:rPr lang="ar-SA" sz="4000" b="1" dirty="0" err="1" smtClean="0">
                <a:latin typeface="Arial" pitchFamily="34" charset="0"/>
                <a:cs typeface="Arial" pitchFamily="34" charset="0"/>
              </a:rPr>
              <a:t>المنحنيات2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 </a:t>
            </a: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و 3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 ، </a:t>
            </a:r>
            <a:r>
              <a:rPr lang="ar-SA" sz="4000" b="1" dirty="0" err="1" smtClean="0">
                <a:latin typeface="Arial" pitchFamily="34" charset="0"/>
                <a:cs typeface="Arial" pitchFamily="34" charset="0"/>
              </a:rPr>
              <a:t>بإختصار</a:t>
            </a: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 يمكنه فعل الكثير و الكثير، و أشياء أخرى لا اعرفها أصلا.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lvl="8" algn="ctr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600" b="1" dirty="0" smtClean="0">
                <a:latin typeface="Arial" pitchFamily="34" charset="0"/>
                <a:cs typeface="Arial" pitchFamily="34" charset="0"/>
              </a:rPr>
            </a:br>
            <a:endParaRPr lang="ar-SA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امكانيات البرنامج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اولاً:- الجبر</a:t>
            </a:r>
          </a:p>
          <a:p>
            <a:pPr>
              <a:buNone/>
            </a:pPr>
            <a:r>
              <a:rPr lang="ar-SA" sz="4000" dirty="0" smtClean="0">
                <a:latin typeface="Arial" pitchFamily="34" charset="0"/>
                <a:cs typeface="Arial" pitchFamily="34" charset="0"/>
              </a:rPr>
              <a:t>    (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1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) الدوال الخطية</a:t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2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) انظمة المعادلات الخطية</a:t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3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) كثيرات الحدود</a:t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4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) التحليل الى العوامل</a:t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( 5) المقادير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الكسرية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 و معادلاتها</a:t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6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) الاسس و الجذور</a:t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7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) المعادلات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التربيعية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 و دوالها</a:t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8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) المتباينات</a:t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9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القطوع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 المخروطية</a:t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  </a:t>
            </a:r>
            <a:endParaRPr lang="ar-SA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تابع امكانيات البرنامج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ثانياً:- الجبر المتقدم </a:t>
            </a:r>
          </a:p>
          <a:p>
            <a:pPr>
              <a:buNone/>
            </a:pPr>
            <a:r>
              <a:rPr lang="ar-SA" sz="4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ar-SA" sz="32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dirty="0" err="1" smtClean="0">
                <a:latin typeface="Arial" pitchFamily="34" charset="0"/>
                <a:cs typeface="Arial" pitchFamily="34" charset="0"/>
              </a:rPr>
              <a:t>1 </a:t>
            </a:r>
            <a:r>
              <a:rPr lang="ar-SA" sz="3200" dirty="0" smtClean="0">
                <a:latin typeface="Arial" pitchFamily="34" charset="0"/>
                <a:cs typeface="Arial" pitchFamily="34" charset="0"/>
              </a:rPr>
              <a:t>) اللوغاريتمات و الاسس</a:t>
            </a:r>
            <a:br>
              <a:rPr lang="ar-SA" sz="3200" dirty="0" smtClean="0">
                <a:latin typeface="Arial" pitchFamily="34" charset="0"/>
                <a:cs typeface="Arial" pitchFamily="34" charset="0"/>
              </a:rPr>
            </a:br>
            <a:r>
              <a:rPr lang="ar-SA" sz="32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dirty="0" err="1" smtClean="0">
                <a:latin typeface="Arial" pitchFamily="34" charset="0"/>
                <a:cs typeface="Arial" pitchFamily="34" charset="0"/>
              </a:rPr>
              <a:t>2 </a:t>
            </a:r>
            <a:r>
              <a:rPr lang="ar-SA" sz="3200" dirty="0" smtClean="0">
                <a:latin typeface="Arial" pitchFamily="34" charset="0"/>
                <a:cs typeface="Arial" pitchFamily="34" charset="0"/>
              </a:rPr>
              <a:t>) الاعداد المركبة</a:t>
            </a:r>
            <a:br>
              <a:rPr lang="ar-SA" sz="3200" dirty="0" smtClean="0">
                <a:latin typeface="Arial" pitchFamily="34" charset="0"/>
                <a:cs typeface="Arial" pitchFamily="34" charset="0"/>
              </a:rPr>
            </a:br>
            <a:r>
              <a:rPr lang="ar-SA" sz="32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dirty="0" err="1" smtClean="0">
                <a:latin typeface="Arial" pitchFamily="34" charset="0"/>
                <a:cs typeface="Arial" pitchFamily="34" charset="0"/>
              </a:rPr>
              <a:t>3 </a:t>
            </a:r>
            <a:r>
              <a:rPr lang="ar-SA" sz="3200" dirty="0" smtClean="0">
                <a:latin typeface="Arial" pitchFamily="34" charset="0"/>
                <a:cs typeface="Arial" pitchFamily="34" charset="0"/>
              </a:rPr>
              <a:t>) علم المثلثات</a:t>
            </a:r>
            <a:br>
              <a:rPr lang="ar-SA" sz="3200" dirty="0" smtClean="0">
                <a:latin typeface="Arial" pitchFamily="34" charset="0"/>
                <a:cs typeface="Arial" pitchFamily="34" charset="0"/>
              </a:rPr>
            </a:br>
            <a:r>
              <a:rPr lang="ar-SA" sz="32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dirty="0" err="1" smtClean="0">
                <a:latin typeface="Arial" pitchFamily="34" charset="0"/>
                <a:cs typeface="Arial" pitchFamily="34" charset="0"/>
              </a:rPr>
              <a:t>4 </a:t>
            </a:r>
            <a:r>
              <a:rPr lang="ar-SA" sz="3200" dirty="0" smtClean="0">
                <a:latin typeface="Arial" pitchFamily="34" charset="0"/>
                <a:cs typeface="Arial" pitchFamily="34" charset="0"/>
              </a:rPr>
              <a:t>) علم المثلثات المتقدم</a:t>
            </a:r>
            <a:br>
              <a:rPr lang="ar-SA" sz="3200" dirty="0" smtClean="0">
                <a:latin typeface="Arial" pitchFamily="34" charset="0"/>
                <a:cs typeface="Arial" pitchFamily="34" charset="0"/>
              </a:rPr>
            </a:br>
            <a:r>
              <a:rPr lang="ar-SA" sz="32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dirty="0" err="1" smtClean="0">
                <a:latin typeface="Arial" pitchFamily="34" charset="0"/>
                <a:cs typeface="Arial" pitchFamily="34" charset="0"/>
              </a:rPr>
              <a:t>5 </a:t>
            </a:r>
            <a:r>
              <a:rPr lang="ar-SA" sz="3200" dirty="0" smtClean="0">
                <a:latin typeface="Arial" pitchFamily="34" charset="0"/>
                <a:cs typeface="Arial" pitchFamily="34" charset="0"/>
              </a:rPr>
              <a:t>) الدوال </a:t>
            </a:r>
            <a:r>
              <a:rPr lang="ar-SA" sz="3200" dirty="0" err="1" smtClean="0">
                <a:latin typeface="Arial" pitchFamily="34" charset="0"/>
                <a:cs typeface="Arial" pitchFamily="34" charset="0"/>
              </a:rPr>
              <a:t>الزائدية</a:t>
            </a:r>
            <a:r>
              <a:rPr lang="ar-S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3200" dirty="0" smtClean="0">
                <a:latin typeface="Arial" pitchFamily="34" charset="0"/>
                <a:cs typeface="Arial" pitchFamily="34" charset="0"/>
              </a:rPr>
            </a:br>
            <a:r>
              <a:rPr lang="ar-SA" sz="32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dirty="0" err="1" smtClean="0">
                <a:latin typeface="Arial" pitchFamily="34" charset="0"/>
                <a:cs typeface="Arial" pitchFamily="34" charset="0"/>
              </a:rPr>
              <a:t>6 </a:t>
            </a:r>
            <a:r>
              <a:rPr lang="ar-SA" sz="3200" dirty="0" smtClean="0">
                <a:latin typeface="Arial" pitchFamily="34" charset="0"/>
                <a:cs typeface="Arial" pitchFamily="34" charset="0"/>
              </a:rPr>
              <a:t>) المصفوفات</a:t>
            </a:r>
            <a:endParaRPr lang="ar-SA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تابع امكانيات البرنامج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ثلاثا:- التفاضل و التكامل 1</a:t>
            </a:r>
          </a:p>
          <a:p>
            <a:pPr>
              <a:buNone/>
            </a:pP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( 1) النهايات</a:t>
            </a:r>
            <a:br>
              <a:rPr lang="ar-SA" sz="3200" b="1" dirty="0" smtClean="0">
                <a:latin typeface="Arial" pitchFamily="34" charset="0"/>
                <a:cs typeface="Arial" pitchFamily="34" charset="0"/>
              </a:rPr>
            </a:b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2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) الاشتقاق</a:t>
            </a:r>
            <a:br>
              <a:rPr lang="ar-SA" sz="3200" b="1" dirty="0" smtClean="0">
                <a:latin typeface="Arial" pitchFamily="34" charset="0"/>
                <a:cs typeface="Arial" pitchFamily="34" charset="0"/>
              </a:rPr>
            </a:b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3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) التكامل</a:t>
            </a:r>
            <a:endParaRPr lang="ar-SA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تابع امكانيات البرنامج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ثلاثا:- التفاضل و التكامل 2</a:t>
            </a:r>
          </a:p>
          <a:p>
            <a:pPr>
              <a:buNone/>
            </a:pP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( 1) النهايات</a:t>
            </a:r>
            <a:br>
              <a:rPr lang="ar-SA" sz="3200" b="1" dirty="0" smtClean="0">
                <a:latin typeface="Arial" pitchFamily="34" charset="0"/>
                <a:cs typeface="Arial" pitchFamily="34" charset="0"/>
              </a:rPr>
            </a:b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2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) الاشتقاق</a:t>
            </a:r>
            <a:br>
              <a:rPr lang="ar-SA" sz="3200" b="1" dirty="0" smtClean="0">
                <a:latin typeface="Arial" pitchFamily="34" charset="0"/>
                <a:cs typeface="Arial" pitchFamily="34" charset="0"/>
              </a:rPr>
            </a:b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3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) التكامل</a:t>
            </a:r>
            <a:br>
              <a:rPr lang="ar-SA" sz="3200" b="1" dirty="0" smtClean="0">
                <a:latin typeface="Arial" pitchFamily="34" charset="0"/>
                <a:cs typeface="Arial" pitchFamily="34" charset="0"/>
              </a:rPr>
            </a:b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هـ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الرسم :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3200" b="1" dirty="0" smtClean="0">
                <a:latin typeface="Arial" pitchFamily="34" charset="0"/>
                <a:cs typeface="Arial" pitchFamily="34" charset="0"/>
              </a:rPr>
            </a:b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1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) رسم الدالة</a:t>
            </a:r>
            <a:br>
              <a:rPr lang="ar-SA" sz="3200" b="1" dirty="0" smtClean="0">
                <a:latin typeface="Arial" pitchFamily="34" charset="0"/>
                <a:cs typeface="Arial" pitchFamily="34" charset="0"/>
              </a:rPr>
            </a:b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2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) رسم المتباينات</a:t>
            </a:r>
            <a:br>
              <a:rPr lang="ar-SA" sz="3200" b="1" dirty="0" smtClean="0">
                <a:latin typeface="Arial" pitchFamily="34" charset="0"/>
                <a:cs typeface="Arial" pitchFamily="34" charset="0"/>
              </a:rPr>
            </a:b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3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) رسم دالي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علاقي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3200" b="1" dirty="0" smtClean="0">
                <a:latin typeface="Arial" pitchFamily="34" charset="0"/>
                <a:cs typeface="Arial" pitchFamily="34" charset="0"/>
              </a:rPr>
            </a:b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4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) رسم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وسيطي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بارميتري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)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3200" b="1" dirty="0" smtClean="0">
                <a:latin typeface="Arial" pitchFamily="34" charset="0"/>
                <a:cs typeface="Arial" pitchFamily="34" charset="0"/>
              </a:rPr>
            </a:b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5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) رسم قطبي</a:t>
            </a:r>
            <a:br>
              <a:rPr lang="ar-SA" sz="3200" b="1" dirty="0" smtClean="0">
                <a:latin typeface="Arial" pitchFamily="34" charset="0"/>
                <a:cs typeface="Arial" pitchFamily="34" charset="0"/>
              </a:rPr>
            </a:b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6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) تقريب التكامل</a:t>
            </a:r>
            <a:br>
              <a:rPr lang="ar-SA" sz="3200" b="1" dirty="0" smtClean="0">
                <a:latin typeface="Arial" pitchFamily="34" charset="0"/>
                <a:cs typeface="Arial" pitchFamily="34" charset="0"/>
              </a:rPr>
            </a:b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ar-SA" sz="3200" b="1" dirty="0" err="1" smtClean="0">
                <a:latin typeface="Arial" pitchFamily="34" charset="0"/>
                <a:cs typeface="Arial" pitchFamily="34" charset="0"/>
              </a:rPr>
              <a:t>7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) المعادلات التفاضلية</a:t>
            </a:r>
            <a:br>
              <a:rPr lang="ar-SA" sz="3200" b="1" dirty="0" smtClean="0">
                <a:latin typeface="Arial" pitchFamily="34" charset="0"/>
                <a:cs typeface="Arial" pitchFamily="34" charset="0"/>
              </a:rPr>
            </a:br>
            <a:endParaRPr lang="ar-SA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مهام البرنامج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ينقسم مهام هذا البرنامج الى ثلاثة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اقسام :-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1- المشاكل و المعادلات</a:t>
            </a:r>
            <a:br>
              <a:rPr lang="ar-SA" sz="2800" b="1" dirty="0" smtClean="0">
                <a:latin typeface="Arial" pitchFamily="34" charset="0"/>
                <a:cs typeface="Arial" pitchFamily="34" charset="0"/>
              </a:rPr>
            </a:b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ar-SA" sz="2800" b="1" dirty="0" err="1" smtClean="0">
                <a:latin typeface="Arial" pitchFamily="34" charset="0"/>
                <a:cs typeface="Arial" pitchFamily="34" charset="0"/>
              </a:rPr>
              <a:t>الرسم (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 Graph 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ar-SA" sz="2800" b="1" dirty="0" err="1" smtClean="0">
                <a:latin typeface="Arial" pitchFamily="34" charset="0"/>
                <a:cs typeface="Arial" pitchFamily="34" charset="0"/>
              </a:rPr>
              <a:t>سلايدات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 شرح البرنامج و الرياضيات</a:t>
            </a:r>
            <a:endParaRPr lang="ar-SA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>
                <a:latin typeface="Arial" pitchFamily="34" charset="0"/>
                <a:cs typeface="Arial" pitchFamily="34" charset="0"/>
              </a:rPr>
              <a:t>مميزات البرنامج</a:t>
            </a:r>
            <a:endParaRPr lang="ar-SA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ميزة البرنامج انه يشرح لك خطوة بخطوة أو يوجد الحل مباشرة و يشاركك في ايجاد الحل ايضا</a:t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فهو مزود بعدد كبير من الأمثلة الجاهزة ايضا يقوم برسم كل المسائل</a:t>
            </a:r>
            <a:br>
              <a:rPr lang="ar-SA" sz="4000" dirty="0" smtClean="0">
                <a:latin typeface="Arial" pitchFamily="34" charset="0"/>
                <a:cs typeface="Arial" pitchFamily="34" charset="0"/>
              </a:rPr>
            </a:br>
            <a:r>
              <a:rPr lang="ar-SA" sz="4000" dirty="0" smtClean="0">
                <a:latin typeface="Arial" pitchFamily="34" charset="0"/>
                <a:cs typeface="Arial" pitchFamily="34" charset="0"/>
              </a:rPr>
              <a:t>و </a:t>
            </a:r>
            <a:r>
              <a:rPr lang="ar-SA" sz="4000" dirty="0" err="1" smtClean="0">
                <a:latin typeface="Arial" pitchFamily="34" charset="0"/>
                <a:cs typeface="Arial" pitchFamily="34" charset="0"/>
              </a:rPr>
              <a:t>بامكانك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 تغير شكل المستوى و الى ما لا نهاية من الخيارات</a:t>
            </a:r>
            <a:endParaRPr lang="ar-SA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</TotalTime>
  <Words>296</Words>
  <Application>Microsoft Office PowerPoint</Application>
  <PresentationFormat>عرض على الشاشة (3:4)‏</PresentationFormat>
  <Paragraphs>46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حيوية</vt:lpstr>
      <vt:lpstr>برنامج المعالجة الرياضية الرمزية Maxima </vt:lpstr>
      <vt:lpstr>الفهرس :-  1- التعريف بالبرنامج  2- امكانيات البرنامج  3- مهام البرنامج 4- مميزات الرنامج  5- واجهات البرنامج  6- امثلة على استخدام البرنامج </vt:lpstr>
      <vt:lpstr>التعريف بالبرنامج </vt:lpstr>
      <vt:lpstr>امكانيات البرنامج</vt:lpstr>
      <vt:lpstr>تابع امكانيات البرنامج</vt:lpstr>
      <vt:lpstr>تابع امكانيات البرنامج</vt:lpstr>
      <vt:lpstr>تابع امكانيات البرنامج</vt:lpstr>
      <vt:lpstr>مهام البرنامج</vt:lpstr>
      <vt:lpstr>مميزات البرنامج</vt:lpstr>
      <vt:lpstr>واجهات البرنامج</vt:lpstr>
      <vt:lpstr>واجهات البرنامج</vt:lpstr>
      <vt:lpstr>مثال على استخدام البرنامج </vt:lpstr>
      <vt:lpstr>تابع مثال على استخدام البرنامج </vt:lpstr>
      <vt:lpstr>مثال على استخدام البرنامج </vt:lpstr>
      <vt:lpstr>مثال على استخدام المصفوفة في البرنامج </vt:lpstr>
      <vt:lpstr>تابع مثال على استخدام المصفوفة في البرنامج </vt:lpstr>
      <vt:lpstr>عمل الطلاب بسام علي عبدالرزاق    صهيب صفاء لطيف</vt:lpstr>
    </vt:vector>
  </TitlesOfParts>
  <Company>Salah Aldeen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المعالجة الرياضية الرمزية Maxima</dc:title>
  <dc:creator>King Soft 2</dc:creator>
  <cp:lastModifiedBy>King Soft 2</cp:lastModifiedBy>
  <cp:revision>9</cp:revision>
  <dcterms:created xsi:type="dcterms:W3CDTF">2015-01-06T15:21:51Z</dcterms:created>
  <dcterms:modified xsi:type="dcterms:W3CDTF">2015-01-07T06:51:49Z</dcterms:modified>
</cp:coreProperties>
</file>