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33"/>
    <a:srgbClr val="CC0000"/>
    <a:srgbClr val="003300"/>
    <a:srgbClr val="CCCC00"/>
    <a:srgbClr val="000099"/>
    <a:srgbClr val="66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4EBBF83-1951-46B9-AAAE-9EC9D64100FD}" type="datetimeFigureOut">
              <a:rPr lang="en-US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BB2F9B7-4A91-4092-A94D-C23A18A44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DEF1C-9695-4040-A210-515C6747D8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02F4B-CCAE-439B-B203-7727FCCF85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8BDB-CA94-4661-8020-7BB5B1E9CE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DD21-A316-44EA-9F48-F9393C1149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77888-67AE-4184-AC0B-93B0DC6FEE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30E7D-9795-4FE0-8BA3-88AFDC2BC1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410A9-2300-47E6-97CC-F25620C135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D502-8F02-4772-BFDF-4857235D63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F649-8EA7-494E-9900-48BE4B575D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D525-55F2-4E2A-BFAB-D331A71842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E072B-3D68-4D69-857D-3AFBF47DDD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A6A88-66F8-4B5F-AB62-1E3FBC31B6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93A45E06-7A49-4310-B095-8DB4B4BA1A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pPr eaLnBrk="1" hangingPunct="1"/>
            <a:r>
              <a:rPr lang="ar-SA" sz="1400" smtClean="0">
                <a:solidFill>
                  <a:srgbClr val="CC0000"/>
                </a:solidFill>
              </a:rPr>
              <a:t>بسم الله الرحمن الرحيم</a:t>
            </a:r>
            <a:r>
              <a:rPr lang="ar-SA" smtClean="0">
                <a:solidFill>
                  <a:srgbClr val="CC0000"/>
                </a:solidFill>
              </a:rPr>
              <a:t> </a:t>
            </a:r>
            <a:r>
              <a:rPr lang="ar-SA" b="1" smtClean="0">
                <a:solidFill>
                  <a:srgbClr val="CC0000"/>
                </a:solidFill>
              </a:rPr>
              <a:t/>
            </a:r>
            <a:br>
              <a:rPr lang="ar-SA" b="1" smtClean="0">
                <a:solidFill>
                  <a:srgbClr val="CC0000"/>
                </a:solidFill>
              </a:rPr>
            </a:br>
            <a:r>
              <a:rPr lang="ar-SA" b="1" smtClean="0">
                <a:solidFill>
                  <a:srgbClr val="CC0000"/>
                </a:solidFill>
              </a:rPr>
              <a:t>كورس برنامج </a:t>
            </a:r>
            <a:r>
              <a:rPr lang="en-US" b="1" smtClean="0">
                <a:solidFill>
                  <a:srgbClr val="CC0000"/>
                </a:solidFill>
              </a:rPr>
              <a:t>Excel</a:t>
            </a:r>
            <a:r>
              <a:rPr lang="ar-SA" b="1" smtClean="0">
                <a:solidFill>
                  <a:srgbClr val="CC0000"/>
                </a:solidFill>
              </a:rPr>
              <a:t> 2003 </a:t>
            </a:r>
            <a:r>
              <a:rPr lang="ar-SA" smtClean="0">
                <a:solidFill>
                  <a:srgbClr val="CC0000"/>
                </a:solidFill>
              </a:rPr>
              <a:t/>
            </a:r>
            <a:br>
              <a:rPr lang="ar-SA" smtClean="0">
                <a:solidFill>
                  <a:srgbClr val="CC0000"/>
                </a:solidFill>
              </a:rPr>
            </a:br>
            <a:r>
              <a:rPr lang="ar-SA" smtClean="0">
                <a:solidFill>
                  <a:srgbClr val="CC0000"/>
                </a:solidFill>
              </a:rPr>
              <a:t>مقدمة :-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81400"/>
            <a:ext cx="8458200" cy="3276600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000099"/>
                </a:solidFill>
              </a:rPr>
              <a:t>يعتبر </a:t>
            </a:r>
            <a:r>
              <a:rPr lang="en-US" sz="2800" smtClean="0">
                <a:solidFill>
                  <a:srgbClr val="000099"/>
                </a:solidFill>
              </a:rPr>
              <a:t>Excel</a:t>
            </a:r>
            <a:r>
              <a:rPr lang="ar-SA" sz="2800" smtClean="0">
                <a:solidFill>
                  <a:srgbClr val="000099"/>
                </a:solidFill>
              </a:rPr>
              <a:t> من أحد البرامج التطبيقية التي تعمل تحت نظام التشغيل </a:t>
            </a:r>
            <a:r>
              <a:rPr lang="en-US" sz="2800" smtClean="0">
                <a:solidFill>
                  <a:srgbClr val="000099"/>
                </a:solidFill>
              </a:rPr>
              <a:t>Windows</a:t>
            </a:r>
            <a:r>
              <a:rPr lang="ar-SA" sz="2800" smtClean="0">
                <a:solidFill>
                  <a:srgbClr val="000099"/>
                </a:solidFill>
              </a:rPr>
              <a:t> . أي نظام النوافذ , ويسمي هذا البرنامج بالجداول الرياضية نسبة لأنه برنامج احصائي يعمل في بينشيد المرتبات والفواتير وقواعد البيانات والرسومات البيانية والتحليل الاحصائي . </a:t>
            </a:r>
          </a:p>
          <a:p>
            <a:pPr eaLnBrk="1" hangingPunct="1"/>
            <a:r>
              <a:rPr lang="ar-SA" sz="2800" smtClean="0">
                <a:solidFill>
                  <a:srgbClr val="000099"/>
                </a:solidFill>
              </a:rPr>
              <a:t>الدخول للبرنامج :- </a:t>
            </a:r>
            <a:endParaRPr lang="en-US" sz="2800" smtClean="0">
              <a:solidFill>
                <a:srgbClr val="000099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99"/>
                </a:solidFill>
              </a:rPr>
              <a:t>Start       Programs         Ms Excel2003.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CC0000"/>
                </a:solidFill>
              </a:rPr>
              <a:t>ادخال المعادلات :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660066"/>
                </a:solidFill>
              </a:rPr>
              <a:t>أولاً : العلامات الرياضية الأساسية </a:t>
            </a:r>
          </a:p>
          <a:p>
            <a:pPr eaLnBrk="1" hangingPunct="1"/>
            <a:endParaRPr lang="en-US" sz="2800" smtClean="0">
              <a:solidFill>
                <a:srgbClr val="660066"/>
              </a:solidFill>
            </a:endParaRPr>
          </a:p>
        </p:txBody>
      </p:sp>
      <p:graphicFrame>
        <p:nvGraphicFramePr>
          <p:cNvPr id="11351" name="Group 87"/>
          <p:cNvGraphicFramePr>
            <a:graphicFrameLocks noGrp="1"/>
          </p:cNvGraphicFramePr>
          <p:nvPr>
            <p:ph sz="half" idx="2"/>
          </p:nvPr>
        </p:nvGraphicFramePr>
        <p:xfrm>
          <a:off x="1752600" y="2209800"/>
          <a:ext cx="6629400" cy="4145280"/>
        </p:xfrm>
        <a:graphic>
          <a:graphicData uri="http://schemas.openxmlformats.org/drawingml/2006/table">
            <a:tbl>
              <a:tblPr rtl="1"/>
              <a:tblGrid>
                <a:gridCol w="2057400"/>
                <a:gridCol w="45720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الرمز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المعنى والاستخدام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علامة الجمع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علامة الطرح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علامة الضرب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علامة القسمة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علامة الأسس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علامة النسبة المئوية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( 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علامة حساب المجموعات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660066"/>
                </a:solidFill>
              </a:rPr>
              <a:t>مثال :  المعادلة </a:t>
            </a:r>
            <a:r>
              <a:rPr lang="en-US" smtClean="0">
                <a:solidFill>
                  <a:srgbClr val="660066"/>
                </a:solidFill>
              </a:rPr>
              <a:t>4+6/2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تحتمل الجمع أولاً ثم القسمة = 5 أو القسمة أولاً ثم الجمع = 7 غير أن الكمبيوتر لديه أولويات تجعل اجابته قاطعة ولا تحتمل الشك وهذه الاولويات تتمثل في :-</a:t>
            </a: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فك الأقواس ( )</a:t>
            </a: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عمليات الأسس ^</a:t>
            </a: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الضرب أو القسمة </a:t>
            </a: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الجمع أو الطرح .</a:t>
            </a: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ولما كانت عمليات القسمة تسبق عمليات الجمع فإن الإجابة هي 7 .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2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/>
      <p:bldP spid="12291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305800" cy="2209800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مثال 2 : </a:t>
            </a:r>
            <a:br>
              <a:rPr lang="ar-SA" smtClean="0">
                <a:solidFill>
                  <a:srgbClr val="000099"/>
                </a:solidFill>
              </a:rPr>
            </a:br>
            <a:r>
              <a:rPr lang="ar-SA" smtClean="0">
                <a:solidFill>
                  <a:srgbClr val="000099"/>
                </a:solidFill>
              </a:rPr>
              <a:t>أوجد متوسط الأرقام ؟ ( 5,6,10 )</a:t>
            </a:r>
            <a:br>
              <a:rPr lang="ar-SA" smtClean="0">
                <a:solidFill>
                  <a:srgbClr val="000099"/>
                </a:solidFill>
              </a:rPr>
            </a:br>
            <a:r>
              <a:rPr lang="ar-SA" smtClean="0">
                <a:solidFill>
                  <a:srgbClr val="000099"/>
                </a:solidFill>
              </a:rPr>
              <a:t>المعادلة =  </a:t>
            </a:r>
            <a:r>
              <a:rPr lang="en-US" smtClean="0">
                <a:solidFill>
                  <a:srgbClr val="000099"/>
                </a:solidFill>
              </a:rPr>
              <a:t>(10+6+5)/3</a:t>
            </a:r>
            <a:r>
              <a:rPr lang="ar-SA" smtClean="0">
                <a:solidFill>
                  <a:srgbClr val="000099"/>
                </a:solidFill>
              </a:rPr>
              <a:t> = معادلة ثابتة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458200" cy="4419600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مثال 3 :</a:t>
            </a:r>
          </a:p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أوجد المتوسط لثلاثة أرقام متغيرة باستمرار؟</a:t>
            </a:r>
          </a:p>
          <a:p>
            <a:pPr eaLnBrk="1" hangingPunct="1">
              <a:buFontTx/>
              <a:buNone/>
            </a:pPr>
            <a:r>
              <a:rPr lang="ar-SA" sz="2800" smtClean="0">
                <a:solidFill>
                  <a:srgbClr val="CC0000"/>
                </a:solidFill>
              </a:rPr>
              <a:t>الحل : </a:t>
            </a:r>
          </a:p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في الخلية </a:t>
            </a:r>
            <a:r>
              <a:rPr lang="en-US" sz="2800" smtClean="0">
                <a:solidFill>
                  <a:srgbClr val="CC0000"/>
                </a:solidFill>
              </a:rPr>
              <a:t>A1</a:t>
            </a:r>
            <a:r>
              <a:rPr lang="ar-SA" sz="2800" smtClean="0">
                <a:solidFill>
                  <a:srgbClr val="CC0000"/>
                </a:solidFill>
              </a:rPr>
              <a:t> اكتب 5</a:t>
            </a:r>
          </a:p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في الخلية </a:t>
            </a:r>
            <a:r>
              <a:rPr lang="en-US" sz="2800" smtClean="0">
                <a:solidFill>
                  <a:srgbClr val="CC0000"/>
                </a:solidFill>
              </a:rPr>
              <a:t>B1</a:t>
            </a:r>
            <a:r>
              <a:rPr lang="ar-SA" sz="2800" smtClean="0">
                <a:solidFill>
                  <a:srgbClr val="CC0000"/>
                </a:solidFill>
              </a:rPr>
              <a:t> اكتب 6 </a:t>
            </a:r>
          </a:p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في الخلية </a:t>
            </a:r>
            <a:r>
              <a:rPr lang="en-US" sz="2800" smtClean="0">
                <a:solidFill>
                  <a:srgbClr val="CC0000"/>
                </a:solidFill>
              </a:rPr>
              <a:t>C1</a:t>
            </a:r>
            <a:r>
              <a:rPr lang="ar-SA" sz="2800" smtClean="0">
                <a:solidFill>
                  <a:srgbClr val="CC0000"/>
                </a:solidFill>
              </a:rPr>
              <a:t> اكتب 10 </a:t>
            </a:r>
          </a:p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في الخلية </a:t>
            </a:r>
            <a:r>
              <a:rPr lang="en-US" sz="2800" smtClean="0">
                <a:solidFill>
                  <a:srgbClr val="CC0000"/>
                </a:solidFill>
              </a:rPr>
              <a:t>D1</a:t>
            </a:r>
            <a:r>
              <a:rPr lang="ar-SA" sz="2800" smtClean="0">
                <a:solidFill>
                  <a:srgbClr val="CC0000"/>
                </a:solidFill>
              </a:rPr>
              <a:t> اكتب المعادلة التالية </a:t>
            </a:r>
            <a:r>
              <a:rPr lang="en-US" sz="2800" smtClean="0">
                <a:solidFill>
                  <a:srgbClr val="CC0000"/>
                </a:solidFill>
              </a:rPr>
              <a:t>=(A1+B1+C1)/3 </a:t>
            </a:r>
            <a:endParaRPr lang="ar-SA" sz="2800" smtClean="0">
              <a:solidFill>
                <a:srgbClr val="CC0000"/>
              </a:solidFill>
            </a:endParaRPr>
          </a:p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ثبت المعادلة ثم لاحظ امكانية تغيير القيم يؤدى الى تغيير ناتج المعادلة .</a:t>
            </a:r>
            <a:endParaRPr lang="en-US" sz="28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  <p:bldP spid="13314" grpId="2"/>
      <p:bldP spid="13315" grpId="0" build="p"/>
      <p:bldP spid="13315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660066"/>
                </a:solidFill>
              </a:rPr>
              <a:t>تدريب عملي رقم 1 :-</a:t>
            </a:r>
            <a:endParaRPr lang="en-US" smtClean="0">
              <a:solidFill>
                <a:srgbClr val="660066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eaLnBrk="1" hangingPunct="1"/>
            <a:r>
              <a:rPr lang="ar-SA" sz="2800" smtClean="0">
                <a:solidFill>
                  <a:srgbClr val="CC0000"/>
                </a:solidFill>
              </a:rPr>
              <a:t>صمم هذا الجدول :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14383" name="Group 47"/>
          <p:cNvGraphicFramePr>
            <a:graphicFrameLocks noGrp="1"/>
          </p:cNvGraphicFramePr>
          <p:nvPr>
            <p:ph sz="half" idx="2"/>
          </p:nvPr>
        </p:nvGraphicFramePr>
        <p:xfrm>
          <a:off x="152400" y="2209800"/>
          <a:ext cx="8534400" cy="4419600"/>
        </p:xfrm>
        <a:graphic>
          <a:graphicData uri="http://schemas.openxmlformats.org/drawingml/2006/table">
            <a:tbl>
              <a:tblPr rtl="1"/>
              <a:tblGrid>
                <a:gridCol w="3429000"/>
                <a:gridCol w="1371600"/>
                <a:gridCol w="1752600"/>
                <a:gridCol w="19812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الاسم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المرتب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الضريبة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صافى المرتب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عمر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حسن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أحمد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عامر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محمود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981200"/>
          </a:xfrm>
        </p:spPr>
        <p:txBody>
          <a:bodyPr/>
          <a:lstStyle/>
          <a:p>
            <a:pPr eaLnBrk="1" hangingPunct="1"/>
            <a:r>
              <a:rPr lang="ar-SA" sz="4000" smtClean="0">
                <a:solidFill>
                  <a:srgbClr val="CC0000"/>
                </a:solidFill>
              </a:rPr>
              <a:t>علماً بأنه نسبة الضريبة هي 5% من المرتب وأن الصافي يساوي قيمة المرتب مطروحاً منه قيمة الضريبة .</a:t>
            </a:r>
            <a:endParaRPr lang="en-US" sz="4000" smtClean="0">
              <a:solidFill>
                <a:srgbClr val="CC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106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smtClean="0"/>
              <a:t>الحل :</a:t>
            </a:r>
            <a:r>
              <a:rPr lang="ar-SA" smtClean="0">
                <a:solidFill>
                  <a:srgbClr val="003300"/>
                </a:solidFill>
              </a:rPr>
              <a:t> </a:t>
            </a:r>
          </a:p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صمم الترويسة </a:t>
            </a:r>
          </a:p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املأ الجدول</a:t>
            </a:r>
          </a:p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صيغة الضريبة هي </a:t>
            </a:r>
            <a:r>
              <a:rPr lang="en-US" smtClean="0">
                <a:solidFill>
                  <a:srgbClr val="003300"/>
                </a:solidFill>
              </a:rPr>
              <a:t>=B2*5% </a:t>
            </a:r>
            <a:endParaRPr lang="ar-SA" smtClean="0">
              <a:solidFill>
                <a:srgbClr val="003300"/>
              </a:solidFill>
            </a:endParaRPr>
          </a:p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الجمع التلقائى ,اكبرقيمة , اصغر قيمة , الحساب , المعدل </a:t>
            </a:r>
          </a:p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تخزين كتاب العمل </a:t>
            </a:r>
          </a:p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اغلق كتاب العمل </a:t>
            </a:r>
            <a:endParaRPr lang="en-US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النسخ والتكرار :-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686800" cy="5943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660066"/>
                </a:solidFill>
              </a:rPr>
              <a:t>افتح كتاب عمل جديد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660066"/>
                </a:solidFill>
              </a:rPr>
              <a:t>استدعى كتاب عمل تم حفظه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660066"/>
                </a:solidFill>
              </a:rPr>
              <a:t>افتح كتاب جديد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ar-SA" sz="2800" smtClean="0">
                <a:solidFill>
                  <a:srgbClr val="FF0000"/>
                </a:solidFill>
              </a:rPr>
              <a:t>صمم الجدول التالي :-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نسبة الضريبة 5% </a:t>
            </a:r>
            <a:r>
              <a:rPr lang="en-US" sz="2800" smtClean="0">
                <a:solidFill>
                  <a:srgbClr val="000099"/>
                </a:solidFill>
              </a:rPr>
              <a:t>(A1,B1) </a:t>
            </a:r>
            <a:endParaRPr lang="ar-SA" sz="280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نسبة العلاوة 3% </a:t>
            </a:r>
            <a:r>
              <a:rPr lang="en-US" sz="2800" smtClean="0">
                <a:solidFill>
                  <a:srgbClr val="000099"/>
                </a:solidFill>
              </a:rPr>
              <a:t>(A2,B2) </a:t>
            </a:r>
            <a:endParaRPr lang="ar-SA" sz="280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–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متسلسل , الاسم , المرتب , الضريبة , العلاوة , صافي المرتب 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          1   عمر سعدون  200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          2   وعد أحمد      250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         3   عمر حمدى     300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         4   رشا على        360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         5    ناهد بدر        480</a:t>
            </a:r>
            <a:endParaRPr lang="en-US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rgbClr val="FF0000"/>
                </a:solidFill>
              </a:rPr>
              <a:t>الحل :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ادخل الترويسة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ادخل الرقم 1 في الخلية </a:t>
            </a:r>
            <a:r>
              <a:rPr lang="en-US" sz="2800" smtClean="0">
                <a:solidFill>
                  <a:srgbClr val="000099"/>
                </a:solidFill>
              </a:rPr>
              <a:t>A5 </a:t>
            </a:r>
            <a:r>
              <a:rPr lang="ar-SA" sz="2800" smtClean="0">
                <a:solidFill>
                  <a:srgbClr val="000099"/>
                </a:solidFill>
              </a:rPr>
              <a:t> ثم ثبته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عد الي الخلية </a:t>
            </a:r>
            <a:r>
              <a:rPr lang="en-US" sz="2800" smtClean="0">
                <a:solidFill>
                  <a:srgbClr val="000099"/>
                </a:solidFill>
              </a:rPr>
              <a:t>A5</a:t>
            </a:r>
            <a:r>
              <a:rPr lang="ar-SA" sz="2800" smtClean="0">
                <a:solidFill>
                  <a:srgbClr val="000099"/>
                </a:solidFill>
              </a:rPr>
              <a:t> ومن قائمة </a:t>
            </a:r>
            <a:r>
              <a:rPr lang="en-US" sz="2800" smtClean="0">
                <a:solidFill>
                  <a:srgbClr val="000099"/>
                </a:solidFill>
              </a:rPr>
              <a:t>Edit     Fill     Series </a:t>
            </a:r>
            <a:endParaRPr lang="ar-SA" sz="280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حدد </a:t>
            </a:r>
            <a:r>
              <a:rPr lang="en-US" sz="2800" smtClean="0">
                <a:solidFill>
                  <a:srgbClr val="000099"/>
                </a:solidFill>
              </a:rPr>
              <a:t>Column </a:t>
            </a:r>
            <a:endParaRPr lang="ar-SA" sz="280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حدد </a:t>
            </a:r>
            <a:r>
              <a:rPr lang="en-US" sz="2800" smtClean="0">
                <a:solidFill>
                  <a:srgbClr val="000099"/>
                </a:solidFill>
              </a:rPr>
              <a:t>Linear </a:t>
            </a:r>
            <a:r>
              <a:rPr lang="ar-SA" sz="2800" smtClean="0">
                <a:solidFill>
                  <a:srgbClr val="000099"/>
                </a:solidFill>
              </a:rPr>
              <a:t>  خطي لتسلسلية الأرقام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انقر في </a:t>
            </a:r>
            <a:r>
              <a:rPr lang="en-US" sz="2800" smtClean="0">
                <a:solidFill>
                  <a:srgbClr val="000099"/>
                </a:solidFill>
              </a:rPr>
              <a:t>Step Value</a:t>
            </a:r>
            <a:r>
              <a:rPr lang="ar-SA" sz="2800" smtClean="0">
                <a:solidFill>
                  <a:srgbClr val="000099"/>
                </a:solidFill>
              </a:rPr>
              <a:t> واكتب 1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انقر فى </a:t>
            </a:r>
            <a:r>
              <a:rPr lang="en-US" sz="2800" smtClean="0">
                <a:solidFill>
                  <a:srgbClr val="000099"/>
                </a:solidFill>
              </a:rPr>
              <a:t>Sop Value</a:t>
            </a:r>
            <a:r>
              <a:rPr lang="ar-SA" sz="2800" smtClean="0">
                <a:solidFill>
                  <a:srgbClr val="000099"/>
                </a:solidFill>
              </a:rPr>
              <a:t> واكتب 5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انقر </a:t>
            </a:r>
            <a:r>
              <a:rPr lang="en-US" sz="2800" smtClean="0">
                <a:solidFill>
                  <a:srgbClr val="000099"/>
                </a:solidFill>
              </a:rPr>
              <a:t>ok </a:t>
            </a:r>
            <a:endParaRPr lang="ar-SA" sz="2800" smtClean="0">
              <a:solidFill>
                <a:srgbClr val="000099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نسخ المعادلة بالسحب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هناك خطأ وهو تسلسلية الخلية </a:t>
            </a:r>
            <a:r>
              <a:rPr lang="en-US" sz="2800" smtClean="0">
                <a:solidFill>
                  <a:srgbClr val="000099"/>
                </a:solidFill>
              </a:rPr>
              <a:t>B1,B2,B3</a:t>
            </a:r>
            <a:r>
              <a:rPr lang="ar-SA" sz="2800" smtClean="0">
                <a:solidFill>
                  <a:srgbClr val="000099"/>
                </a:solidFill>
              </a:rPr>
              <a:t>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التصليح : </a:t>
            </a:r>
            <a:r>
              <a:rPr lang="en-US" sz="2800" smtClean="0">
                <a:solidFill>
                  <a:srgbClr val="000099"/>
                </a:solidFill>
              </a:rPr>
              <a:t>= C5*B$1</a:t>
            </a:r>
            <a:r>
              <a:rPr lang="ar-SA" sz="2800" smtClean="0">
                <a:solidFill>
                  <a:srgbClr val="000099"/>
                </a:solidFill>
              </a:rPr>
              <a:t>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احفظ المستند ثم اغلق . </a:t>
            </a:r>
            <a:endParaRPr lang="en-US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pPr eaLnBrk="1" hangingPunct="1"/>
            <a:r>
              <a:rPr lang="ar-SA" b="1" smtClean="0">
                <a:solidFill>
                  <a:schemeClr val="bg1"/>
                </a:solidFill>
              </a:rPr>
              <a:t>التنسيق :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تغيير شكل الخط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تغيير حجم الخط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توسيط العناوين داخل الخلايا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اضافة الالوان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ابراز الخط وامالته ووضع خط تحت الكتابة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التسطير 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ظلل الجدول كاملاً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انقر اداة تسطير الجدول من شريط ادوات التنسيق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حدد أحد الاشكال والاحسن كافة الحدود 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تحويل الأرقام من والى الهندية :-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ظلل الأرقام المراد تحويلها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أنقر سهم اداة تحويل اتجاة الكنابة  </a:t>
            </a:r>
            <a:r>
              <a:rPr lang="en-US" sz="1800" smtClean="0">
                <a:solidFill>
                  <a:schemeClr val="bg1"/>
                </a:solidFill>
              </a:rPr>
              <a:t>Right to left</a:t>
            </a:r>
            <a:r>
              <a:rPr lang="ar-SA" sz="1800" smtClean="0">
                <a:solidFill>
                  <a:schemeClr val="bg1"/>
                </a:solidFill>
              </a:rPr>
              <a:t> تعني أرقام هندية </a:t>
            </a:r>
            <a:r>
              <a:rPr lang="en-US" sz="1800" smtClean="0">
                <a:solidFill>
                  <a:schemeClr val="bg1"/>
                </a:solidFill>
              </a:rPr>
              <a:t>Left to Right </a:t>
            </a:r>
            <a:r>
              <a:rPr lang="ar-SA" sz="1800" smtClean="0">
                <a:solidFill>
                  <a:schemeClr val="bg1"/>
                </a:solidFill>
              </a:rPr>
              <a:t> تعنى أرقام عربية 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وضع علامة العملة :-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ظلل مجموعة الأرقام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من قائمة </a:t>
            </a:r>
            <a:r>
              <a:rPr lang="en-US" sz="1800" smtClean="0">
                <a:solidFill>
                  <a:schemeClr val="bg1"/>
                </a:solidFill>
              </a:rPr>
              <a:t>Format </a:t>
            </a:r>
            <a:r>
              <a:rPr lang="ar-SA" sz="1800" smtClean="0">
                <a:solidFill>
                  <a:schemeClr val="bg1"/>
                </a:solidFill>
              </a:rPr>
              <a:t> انقر علي الأمر </a:t>
            </a:r>
            <a:r>
              <a:rPr lang="en-US" sz="1800" smtClean="0">
                <a:solidFill>
                  <a:schemeClr val="bg1"/>
                </a:solidFill>
              </a:rPr>
              <a:t>Cells </a:t>
            </a:r>
            <a:endParaRPr lang="ar-SA" sz="1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حدد </a:t>
            </a:r>
            <a:r>
              <a:rPr lang="en-US" sz="1800" smtClean="0">
                <a:solidFill>
                  <a:schemeClr val="bg1"/>
                </a:solidFill>
              </a:rPr>
              <a:t>Currency</a:t>
            </a:r>
            <a:r>
              <a:rPr lang="ar-SA" sz="1800" smtClean="0">
                <a:solidFill>
                  <a:schemeClr val="bg1"/>
                </a:solidFill>
              </a:rPr>
              <a:t> من قائمة </a:t>
            </a:r>
            <a:r>
              <a:rPr lang="en-US" sz="1800" smtClean="0">
                <a:solidFill>
                  <a:schemeClr val="bg1"/>
                </a:solidFill>
              </a:rPr>
              <a:t>Categories </a:t>
            </a:r>
            <a:endParaRPr lang="ar-SA" sz="1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حدد </a:t>
            </a:r>
            <a:r>
              <a:rPr lang="en-US" sz="1800" smtClean="0">
                <a:solidFill>
                  <a:schemeClr val="bg1"/>
                </a:solidFill>
              </a:rPr>
              <a:t>Number </a:t>
            </a:r>
            <a:endParaRPr lang="ar-SA" sz="1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حدد الأماكن العشرية </a:t>
            </a:r>
            <a:r>
              <a:rPr lang="en-US" sz="1800" smtClean="0">
                <a:solidFill>
                  <a:schemeClr val="bg1"/>
                </a:solidFill>
              </a:rPr>
              <a:t>decimal </a:t>
            </a:r>
            <a:endParaRPr lang="ar-SA" sz="1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1800" smtClean="0">
                <a:solidFill>
                  <a:schemeClr val="bg1"/>
                </a:solidFill>
              </a:rPr>
              <a:t>حدد أحد العملات من قائمة </a:t>
            </a:r>
            <a:r>
              <a:rPr lang="en-US" sz="1800" smtClean="0">
                <a:solidFill>
                  <a:schemeClr val="bg1"/>
                </a:solidFill>
              </a:rPr>
              <a:t>Symbol</a:t>
            </a:r>
            <a:r>
              <a:rPr lang="ar-SA" sz="1800" smtClean="0">
                <a:solidFill>
                  <a:schemeClr val="bg1"/>
                </a:solidFill>
              </a:rPr>
              <a:t> ثم </a:t>
            </a:r>
            <a:r>
              <a:rPr lang="en-US" sz="1800" smtClean="0">
                <a:solidFill>
                  <a:schemeClr val="bg1"/>
                </a:solidFill>
              </a:rPr>
              <a:t>Ok 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دمج الخلايا:-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أولاً اضف سطر قبل الجدول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حدد </a:t>
            </a:r>
            <a:r>
              <a:rPr lang="en-US" sz="2400" smtClean="0">
                <a:solidFill>
                  <a:schemeClr val="bg1"/>
                </a:solidFill>
              </a:rPr>
              <a:t>A1</a:t>
            </a:r>
            <a:r>
              <a:rPr lang="ar-SA" sz="2400" smtClean="0">
                <a:solidFill>
                  <a:schemeClr val="bg1"/>
                </a:solidFill>
              </a:rPr>
              <a:t> ثم اكتب جامعة زالنجى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ظلل الخلايا من </a:t>
            </a:r>
            <a:r>
              <a:rPr lang="en-US" sz="2400" smtClean="0">
                <a:solidFill>
                  <a:schemeClr val="bg1"/>
                </a:solidFill>
              </a:rPr>
              <a:t>A1 </a:t>
            </a:r>
            <a:r>
              <a:rPr lang="ar-SA" sz="2400" smtClean="0">
                <a:solidFill>
                  <a:schemeClr val="bg1"/>
                </a:solidFill>
              </a:rPr>
              <a:t>  الى </a:t>
            </a:r>
            <a:r>
              <a:rPr lang="en-US" sz="2400" smtClean="0">
                <a:solidFill>
                  <a:schemeClr val="bg1"/>
                </a:solidFill>
              </a:rPr>
              <a:t>D1</a:t>
            </a:r>
            <a:r>
              <a:rPr lang="ar-SA" sz="2400" smtClean="0">
                <a:solidFill>
                  <a:schemeClr val="bg1"/>
                </a:solidFill>
              </a:rPr>
              <a:t> وهى المراد دمجها وتوسط محتواها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انقر اداة دمج الخلايا من شريط ادوات التنسيق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 فك الخلايا المدمجة :-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ظلل الخلايا المدمجة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من قائمة </a:t>
            </a:r>
            <a:r>
              <a:rPr lang="en-US" sz="2400" smtClean="0">
                <a:solidFill>
                  <a:schemeClr val="bg1"/>
                </a:solidFill>
              </a:rPr>
              <a:t>Format </a:t>
            </a:r>
            <a:r>
              <a:rPr lang="ar-SA" sz="2400" smtClean="0">
                <a:solidFill>
                  <a:schemeClr val="bg1"/>
                </a:solidFill>
              </a:rPr>
              <a:t> انقر علي الأمر </a:t>
            </a:r>
            <a:r>
              <a:rPr lang="en-US" sz="2400" smtClean="0">
                <a:solidFill>
                  <a:schemeClr val="bg1"/>
                </a:solidFill>
              </a:rPr>
              <a:t>Cells</a:t>
            </a:r>
            <a:r>
              <a:rPr lang="ar-SA" sz="2400" smtClean="0">
                <a:solidFill>
                  <a:schemeClr val="bg1"/>
                </a:solidFill>
              </a:rPr>
              <a:t> ثم حدد </a:t>
            </a:r>
            <a:r>
              <a:rPr lang="en-US" sz="2400" smtClean="0">
                <a:solidFill>
                  <a:schemeClr val="bg1"/>
                </a:solidFill>
              </a:rPr>
              <a:t>Alignment </a:t>
            </a:r>
            <a:endParaRPr lang="ar-SA" sz="24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انقر خيار </a:t>
            </a:r>
            <a:r>
              <a:rPr lang="en-US" sz="2400" smtClean="0">
                <a:solidFill>
                  <a:schemeClr val="bg1"/>
                </a:solidFill>
              </a:rPr>
              <a:t>Merge cells</a:t>
            </a:r>
            <a:r>
              <a:rPr lang="ar-SA" sz="2400" smtClean="0">
                <a:solidFill>
                  <a:schemeClr val="bg1"/>
                </a:solidFill>
              </a:rPr>
              <a:t> لأزالة تنشيطه ثم </a:t>
            </a:r>
            <a:r>
              <a:rPr lang="en-US" sz="2400" smtClean="0">
                <a:solidFill>
                  <a:schemeClr val="bg1"/>
                </a:solidFill>
              </a:rPr>
              <a:t>Ok</a:t>
            </a:r>
            <a:r>
              <a:rPr lang="ar-SA" sz="2400" smtClean="0">
                <a:solidFill>
                  <a:schemeClr val="bg1"/>
                </a:solidFill>
              </a:rPr>
              <a:t>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 لف النص داخل الخلايا :-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عدل المرتب الى المرتب الاساسى ثم ثبت النص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حدد المرتب ثم من قائمة </a:t>
            </a:r>
            <a:r>
              <a:rPr lang="en-US" sz="2400" smtClean="0">
                <a:solidFill>
                  <a:schemeClr val="bg1"/>
                </a:solidFill>
              </a:rPr>
              <a:t>Format </a:t>
            </a:r>
            <a:r>
              <a:rPr lang="ar-SA" sz="2400" smtClean="0">
                <a:solidFill>
                  <a:schemeClr val="bg1"/>
                </a:solidFill>
              </a:rPr>
              <a:t> انقر علي الأمر </a:t>
            </a:r>
            <a:r>
              <a:rPr lang="en-US" sz="2400" smtClean="0">
                <a:solidFill>
                  <a:schemeClr val="bg1"/>
                </a:solidFill>
              </a:rPr>
              <a:t>Cells </a:t>
            </a:r>
            <a:endParaRPr lang="ar-SA" sz="24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حدد </a:t>
            </a:r>
            <a:r>
              <a:rPr lang="en-US" sz="2400" smtClean="0">
                <a:solidFill>
                  <a:schemeClr val="bg1"/>
                </a:solidFill>
              </a:rPr>
              <a:t>Alignment  </a:t>
            </a:r>
            <a:endParaRPr lang="ar-SA" sz="24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نشط الخيار </a:t>
            </a:r>
            <a:r>
              <a:rPr lang="en-US" sz="2400" smtClean="0">
                <a:solidFill>
                  <a:schemeClr val="bg1"/>
                </a:solidFill>
              </a:rPr>
              <a:t>Wrap Text</a:t>
            </a:r>
            <a:r>
              <a:rPr lang="ar-SA" sz="2400" smtClean="0">
                <a:solidFill>
                  <a:schemeClr val="bg1"/>
                </a:solidFill>
              </a:rPr>
              <a:t> ثم </a:t>
            </a:r>
            <a:r>
              <a:rPr lang="en-US" sz="2400" smtClean="0">
                <a:solidFill>
                  <a:schemeClr val="bg1"/>
                </a:solidFill>
              </a:rPr>
              <a:t>Ok</a:t>
            </a:r>
            <a:r>
              <a:rPr lang="ar-SA" sz="2400" smtClean="0">
                <a:solidFill>
                  <a:schemeClr val="bg1"/>
                </a:solidFill>
              </a:rPr>
              <a:t> .</a:t>
            </a: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algn="r" eaLnBrk="1" hangingPunct="1"/>
            <a:r>
              <a:rPr lang="ar-SA" sz="2400" b="1" smtClean="0"/>
              <a:t>الرسم البيانى :- </a:t>
            </a:r>
            <a:br>
              <a:rPr lang="ar-SA" sz="2400" b="1" smtClean="0"/>
            </a:br>
            <a:r>
              <a:rPr lang="ar-SA" sz="2400" b="1" smtClean="0">
                <a:solidFill>
                  <a:srgbClr val="FF0000"/>
                </a:solidFill>
              </a:rPr>
              <a:t>رسم الجدول آلياً :</a:t>
            </a:r>
            <a:r>
              <a:rPr lang="ar-SA" sz="2400" smtClean="0">
                <a:solidFill>
                  <a:srgbClr val="FF0000"/>
                </a:solidFill>
              </a:rPr>
              <a:t/>
            </a:r>
            <a:br>
              <a:rPr lang="ar-SA" sz="2400" smtClean="0">
                <a:solidFill>
                  <a:srgbClr val="FF0000"/>
                </a:solidFill>
              </a:rPr>
            </a:br>
            <a:r>
              <a:rPr lang="ar-SA" sz="2400" smtClean="0">
                <a:solidFill>
                  <a:srgbClr val="FF0000"/>
                </a:solidFill>
              </a:rPr>
              <a:t>ظلل الجدول كاملاً</a:t>
            </a:r>
            <a:br>
              <a:rPr lang="ar-SA" sz="2400" smtClean="0">
                <a:solidFill>
                  <a:srgbClr val="FF0000"/>
                </a:solidFill>
              </a:rPr>
            </a:br>
            <a:r>
              <a:rPr lang="ar-SA" sz="2400" smtClean="0">
                <a:solidFill>
                  <a:srgbClr val="FF0000"/>
                </a:solidFill>
              </a:rPr>
              <a:t>اضغط مفتاح </a:t>
            </a:r>
            <a:r>
              <a:rPr lang="en-US" sz="2400" smtClean="0">
                <a:solidFill>
                  <a:srgbClr val="FF0000"/>
                </a:solidFill>
              </a:rPr>
              <a:t>F11</a:t>
            </a:r>
            <a:r>
              <a:rPr lang="en-US" sz="400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sz="2400" b="1" smtClean="0">
                <a:solidFill>
                  <a:srgbClr val="000099"/>
                </a:solidFill>
              </a:rPr>
              <a:t>تنسيق الرسم البيانى :-</a:t>
            </a:r>
            <a:endParaRPr lang="ar-SA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قم بتنشيط المحور الأفقى بالنقر عليه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باستخدام ادوات التنسيق قم بتغيير شكل الخط وحجمه ولونه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قم بتنشيط المحور الرأسى بالنقر عليه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قم بتغيير حجم الخط وشكله ولونه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نشط مفتاح الرسم الواقع أقصى يمين الرسم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قم بتغيير حجم الخط وشكله ولونه .</a:t>
            </a:r>
            <a:endParaRPr lang="ar-SA" sz="24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b="1" smtClean="0">
                <a:solidFill>
                  <a:srgbClr val="000099"/>
                </a:solidFill>
              </a:rPr>
              <a:t>اضافة العناوين للرسم البيانى :-</a:t>
            </a:r>
            <a:endParaRPr lang="ar-SA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من قائمة </a:t>
            </a:r>
            <a:r>
              <a:rPr lang="en-US" sz="2400" smtClean="0">
                <a:solidFill>
                  <a:srgbClr val="000099"/>
                </a:solidFill>
              </a:rPr>
              <a:t>chart </a:t>
            </a:r>
            <a:r>
              <a:rPr lang="ar-SA" sz="2400" smtClean="0">
                <a:solidFill>
                  <a:srgbClr val="000099"/>
                </a:solidFill>
              </a:rPr>
              <a:t> حدد </a:t>
            </a:r>
            <a:r>
              <a:rPr lang="en-US" sz="2400" smtClean="0">
                <a:solidFill>
                  <a:srgbClr val="000099"/>
                </a:solidFill>
              </a:rPr>
              <a:t>Chart Option </a:t>
            </a:r>
            <a:endParaRPr lang="ar-SA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حدد </a:t>
            </a:r>
            <a:r>
              <a:rPr lang="en-US" sz="2400" smtClean="0">
                <a:solidFill>
                  <a:srgbClr val="000099"/>
                </a:solidFill>
              </a:rPr>
              <a:t>Title </a:t>
            </a:r>
            <a:endParaRPr lang="ar-SA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فى </a:t>
            </a:r>
            <a:r>
              <a:rPr lang="en-US" sz="2400" smtClean="0">
                <a:solidFill>
                  <a:srgbClr val="000099"/>
                </a:solidFill>
              </a:rPr>
              <a:t>Chart Title</a:t>
            </a:r>
            <a:r>
              <a:rPr lang="ar-SA" sz="2400" smtClean="0">
                <a:solidFill>
                  <a:srgbClr val="000099"/>
                </a:solidFill>
              </a:rPr>
              <a:t> اكتب العنوان الرئيسى للرسم البيانى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فى </a:t>
            </a:r>
            <a:r>
              <a:rPr lang="en-US" sz="2400" smtClean="0">
                <a:solidFill>
                  <a:srgbClr val="000099"/>
                </a:solidFill>
              </a:rPr>
              <a:t>Category (x) axis</a:t>
            </a:r>
            <a:r>
              <a:rPr lang="ar-SA" sz="2400" smtClean="0">
                <a:solidFill>
                  <a:srgbClr val="000099"/>
                </a:solidFill>
              </a:rPr>
              <a:t> اكتب عنوان المحور الافقى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فى </a:t>
            </a:r>
            <a:r>
              <a:rPr lang="en-US" sz="2400" smtClean="0">
                <a:solidFill>
                  <a:srgbClr val="000099"/>
                </a:solidFill>
              </a:rPr>
              <a:t>Value (y) axis</a:t>
            </a:r>
            <a:r>
              <a:rPr lang="ar-SA" sz="2400" smtClean="0">
                <a:solidFill>
                  <a:srgbClr val="000099"/>
                </a:solidFill>
              </a:rPr>
              <a:t> اكتب عنوان المحور الراسى 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99"/>
                </a:solidFill>
              </a:rPr>
              <a:t>Ok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واجهة البرنامج :-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609600" indent="-609600" eaLnBrk="1" hangingPunct="1"/>
            <a:r>
              <a:rPr lang="ar-SA" smtClean="0"/>
              <a:t>شريط العنوان </a:t>
            </a:r>
            <a:r>
              <a:rPr lang="en-US" smtClean="0"/>
              <a:t>Title bar </a:t>
            </a:r>
            <a:endParaRPr lang="ar-SA" smtClean="0"/>
          </a:p>
          <a:p>
            <a:pPr marL="609600" indent="-609600" eaLnBrk="1" hangingPunct="1"/>
            <a:r>
              <a:rPr lang="ar-SA" smtClean="0"/>
              <a:t>شريط القوائم </a:t>
            </a:r>
            <a:r>
              <a:rPr lang="en-US" smtClean="0"/>
              <a:t>Menu Bar </a:t>
            </a:r>
            <a:endParaRPr lang="ar-SA" smtClean="0"/>
          </a:p>
          <a:p>
            <a:pPr marL="609600" indent="-609600" eaLnBrk="1" hangingPunct="1"/>
            <a:r>
              <a:rPr lang="ar-SA" smtClean="0"/>
              <a:t>شريد أدوات القياسي </a:t>
            </a:r>
            <a:r>
              <a:rPr lang="en-US" smtClean="0"/>
              <a:t> Standard Tools Bar </a:t>
            </a:r>
            <a:endParaRPr lang="ar-SA" smtClean="0"/>
          </a:p>
          <a:p>
            <a:pPr marL="609600" indent="-609600" eaLnBrk="1" hangingPunct="1"/>
            <a:r>
              <a:rPr lang="ar-SA" smtClean="0"/>
              <a:t>شريط أدوات التنسيق </a:t>
            </a:r>
            <a:r>
              <a:rPr lang="en-US" smtClean="0"/>
              <a:t>Formatting Tools Bar </a:t>
            </a:r>
            <a:endParaRPr lang="ar-SA" smtClean="0"/>
          </a:p>
          <a:p>
            <a:pPr marL="609600" indent="-609600" eaLnBrk="1" hangingPunct="1"/>
            <a:r>
              <a:rPr lang="ar-SA" smtClean="0"/>
              <a:t>شريط الصيغ </a:t>
            </a:r>
            <a:r>
              <a:rPr lang="en-US" smtClean="0"/>
              <a:t>Formula Bar</a:t>
            </a:r>
            <a:endParaRPr lang="ar-SA" smtClean="0"/>
          </a:p>
          <a:p>
            <a:pPr marL="609600" indent="-609600" eaLnBrk="1" hangingPunct="1"/>
            <a:r>
              <a:rPr lang="ar-SA" smtClean="0"/>
              <a:t>شريط الحالة </a:t>
            </a:r>
            <a:r>
              <a:rPr lang="en-US" smtClean="0"/>
              <a:t>Status Bar</a:t>
            </a:r>
            <a:endParaRPr lang="ar-SA" smtClean="0"/>
          </a:p>
          <a:p>
            <a:pPr marL="609600" indent="-609600" eaLnBrk="1" hangingPunct="1"/>
            <a:r>
              <a:rPr lang="ar-SA" smtClean="0"/>
              <a:t>لوحة المهام </a:t>
            </a:r>
            <a:r>
              <a:rPr lang="en-US" smtClean="0"/>
              <a:t>Task Pane </a:t>
            </a:r>
            <a:endParaRPr lang="ar-SA" smtClean="0"/>
          </a:p>
          <a:p>
            <a:pPr marL="609600" indent="-609600" eaLnBrk="1" hangingPunct="1"/>
            <a:r>
              <a:rPr lang="ar-SA" smtClean="0"/>
              <a:t>كتاب العمل . </a:t>
            </a:r>
            <a:endParaRPr lang="en-US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b="1" smtClean="0">
                <a:solidFill>
                  <a:srgbClr val="FFFF00"/>
                </a:solidFill>
              </a:rPr>
              <a:t>امالة العناوين :-</a:t>
            </a:r>
            <a:endParaRPr lang="ar-SA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نشط المحور الافقى </a:t>
            </a: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انقر اداة الامالة لأسفل أو أداة الامالة لأعلى من شريط ادوات الرسم </a:t>
            </a:r>
            <a:r>
              <a:rPr lang="en-US" smtClean="0">
                <a:solidFill>
                  <a:srgbClr val="FFFF00"/>
                </a:solidFill>
              </a:rPr>
              <a:t>Chart </a:t>
            </a:r>
            <a:endParaRPr lang="ar-SA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b="1" smtClean="0">
                <a:solidFill>
                  <a:srgbClr val="FFFF00"/>
                </a:solidFill>
              </a:rPr>
              <a:t>التمثيل البيانى فيما يخص الصفوف :-</a:t>
            </a:r>
            <a:endParaRPr lang="ar-SA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انقر اداة التمثيل البياني فيما يخص الصفوف أو فيما يخص الأعمدة من شري\ أدوات الرسم </a:t>
            </a:r>
            <a:r>
              <a:rPr lang="en-US" smtClean="0">
                <a:solidFill>
                  <a:srgbClr val="FFFF00"/>
                </a:solidFill>
              </a:rPr>
              <a:t>chart</a:t>
            </a:r>
            <a:r>
              <a:rPr lang="ar-SA" smtClean="0">
                <a:solidFill>
                  <a:srgbClr val="FFFF00"/>
                </a:solidFill>
              </a:rPr>
              <a:t> .</a:t>
            </a:r>
            <a:endParaRPr lang="ar-SA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b="1" smtClean="0">
                <a:solidFill>
                  <a:srgbClr val="FFFF00"/>
                </a:solidFill>
              </a:rPr>
              <a:t>اضافة بيانات الجدول الي الرسم البيانى :- </a:t>
            </a:r>
            <a:endParaRPr lang="ar-SA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mtClean="0">
                <a:solidFill>
                  <a:srgbClr val="FFFF00"/>
                </a:solidFill>
              </a:rPr>
              <a:t>	انقر اداة اضافة بيانات الجدول من نفس الشريط . أيضاً لأخفاء مفتاح الرسم البيانى انقر الأداة من نفس الشريط . ولتغيير شكل الجدول انقر سهم اداة تغيير الجدول ثم حدد الشكل الذى ترغبه .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68363"/>
          </a:xfrm>
        </p:spPr>
        <p:txBody>
          <a:bodyPr/>
          <a:lstStyle/>
          <a:p>
            <a:pPr eaLnBrk="1" hangingPunct="1"/>
            <a:r>
              <a:rPr lang="ar-SA" b="1" smtClean="0">
                <a:solidFill>
                  <a:srgbClr val="660066"/>
                </a:solidFill>
              </a:rPr>
              <a:t>اعداد الصفحة للطباعة :-</a:t>
            </a:r>
            <a:endParaRPr lang="en-US" b="1" smtClean="0">
              <a:solidFill>
                <a:srgbClr val="660066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sz="2400" b="1" smtClean="0">
                <a:solidFill>
                  <a:srgbClr val="000099"/>
                </a:solidFill>
              </a:rPr>
              <a:t>اعداد الصفحة للطباعة :-</a:t>
            </a:r>
            <a:endParaRPr lang="ar-SA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افتح مستند مسبق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99"/>
                </a:solidFill>
              </a:rPr>
              <a:t>File      Page Setup </a:t>
            </a:r>
            <a:endParaRPr lang="ar-SA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فى البوابة </a:t>
            </a:r>
            <a:r>
              <a:rPr lang="en-US" sz="2400" smtClean="0">
                <a:solidFill>
                  <a:srgbClr val="000099"/>
                </a:solidFill>
              </a:rPr>
              <a:t>Page</a:t>
            </a:r>
            <a:r>
              <a:rPr lang="ar-SA" sz="2400" smtClean="0">
                <a:solidFill>
                  <a:srgbClr val="000099"/>
                </a:solidFill>
              </a:rPr>
              <a:t> حدد اتجاه طباعة الورقة ( افقى , رأسى)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تحديد مقاييس الطباعة </a:t>
            </a:r>
            <a:r>
              <a:rPr lang="en-US" sz="2400" smtClean="0">
                <a:solidFill>
                  <a:srgbClr val="000099"/>
                </a:solidFill>
              </a:rPr>
              <a:t>Scaling</a:t>
            </a:r>
            <a:r>
              <a:rPr lang="ar-SA" sz="2400" smtClean="0">
                <a:solidFill>
                  <a:srgbClr val="000099"/>
                </a:solidFill>
              </a:rPr>
              <a:t> :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99"/>
                </a:solidFill>
              </a:rPr>
              <a:t>Adjust to</a:t>
            </a:r>
            <a:r>
              <a:rPr lang="ar-SA" sz="2400" smtClean="0">
                <a:solidFill>
                  <a:srgbClr val="000099"/>
                </a:solidFill>
              </a:rPr>
              <a:t> ملائمة حجم الورق الحجم الطبيعى 100% ويمكن 150% 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99"/>
                </a:solidFill>
              </a:rPr>
              <a:t>Fit to</a:t>
            </a:r>
            <a:r>
              <a:rPr lang="ar-SA" sz="2400" smtClean="0">
                <a:solidFill>
                  <a:srgbClr val="000099"/>
                </a:solidFill>
              </a:rPr>
              <a:t> ملائمة الجدول المراد طباعته لجم الورقة وهى لطباغة الجدول فى ورقة واحدة .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تحديد مقياس الورقة من </a:t>
            </a:r>
            <a:r>
              <a:rPr lang="en-US" sz="2400" smtClean="0">
                <a:solidFill>
                  <a:srgbClr val="000099"/>
                </a:solidFill>
              </a:rPr>
              <a:t>Paper size </a:t>
            </a:r>
            <a:endParaRPr lang="ar-SA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تحديد قياسات الهوامش من البوابة </a:t>
            </a:r>
            <a:r>
              <a:rPr lang="en-US" sz="2400" smtClean="0">
                <a:solidFill>
                  <a:srgbClr val="000099"/>
                </a:solidFill>
              </a:rPr>
              <a:t>Margins</a:t>
            </a:r>
            <a:r>
              <a:rPr lang="ar-SA" sz="2400" smtClean="0">
                <a:solidFill>
                  <a:srgbClr val="000099"/>
                </a:solidFill>
              </a:rPr>
              <a:t> ومن بينها توسيط الجدول فى الصفحة انقر </a:t>
            </a:r>
            <a:r>
              <a:rPr lang="en-US" sz="2400" smtClean="0">
                <a:solidFill>
                  <a:srgbClr val="000099"/>
                </a:solidFill>
              </a:rPr>
              <a:t>Horizontally</a:t>
            </a:r>
            <a:r>
              <a:rPr lang="ar-SA" sz="2400" smtClean="0">
                <a:solidFill>
                  <a:srgbClr val="000099"/>
                </a:solidFill>
              </a:rPr>
              <a:t> ضمن مجموعة </a:t>
            </a:r>
            <a:r>
              <a:rPr lang="en-US" sz="2400" smtClean="0">
                <a:solidFill>
                  <a:srgbClr val="000099"/>
                </a:solidFill>
              </a:rPr>
              <a:t>center on Page</a:t>
            </a:r>
            <a:r>
              <a:rPr lang="ar-SA" sz="2400" smtClean="0">
                <a:solidFill>
                  <a:srgbClr val="000099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فى البوابة </a:t>
            </a:r>
            <a:r>
              <a:rPr lang="en-US" sz="2400" smtClean="0">
                <a:solidFill>
                  <a:srgbClr val="000099"/>
                </a:solidFill>
              </a:rPr>
              <a:t>Sheet</a:t>
            </a:r>
            <a:r>
              <a:rPr lang="ar-SA" sz="2400" smtClean="0">
                <a:solidFill>
                  <a:srgbClr val="000099"/>
                </a:solidFill>
              </a:rPr>
              <a:t> أنقر فى مستطيل </a:t>
            </a:r>
            <a:r>
              <a:rPr lang="en-US" sz="2400" smtClean="0">
                <a:solidFill>
                  <a:srgbClr val="000099"/>
                </a:solidFill>
              </a:rPr>
              <a:t>Rows to Repeat at top</a:t>
            </a:r>
            <a:r>
              <a:rPr lang="ar-SA" sz="2400" smtClean="0">
                <a:solidFill>
                  <a:srgbClr val="000099"/>
                </a:solidFill>
              </a:rPr>
              <a:t> الخاص بكتابة أرقام السطور المراد تكرارها فى بداية كل صفحة . اكتب 1:4 سوف يتم تكرار السطور 1,2,3,4 فى كل صفحة . </a:t>
            </a:r>
          </a:p>
          <a:p>
            <a:pPr eaLnBrk="1" hangingPunct="1">
              <a:lnSpc>
                <a:spcPct val="80000"/>
              </a:lnSpc>
            </a:pPr>
            <a:r>
              <a:rPr lang="ar-SA" sz="2400" smtClean="0">
                <a:solidFill>
                  <a:srgbClr val="000099"/>
                </a:solidFill>
              </a:rPr>
              <a:t>معاينة المستند قبل الطباعة . </a:t>
            </a:r>
            <a:endParaRPr lang="en-US" sz="2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/>
          <a:lstStyle/>
          <a:p>
            <a:pPr eaLnBrk="1" hangingPunct="1"/>
            <a:r>
              <a:rPr lang="ar-SA" sz="4000" b="1" smtClean="0">
                <a:solidFill>
                  <a:schemeClr val="bg1"/>
                </a:solidFill>
              </a:rPr>
              <a:t>مهارات :</a:t>
            </a:r>
            <a:r>
              <a:rPr lang="ar-SA" sz="4000" smtClean="0"/>
              <a:t> 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2800" b="1" smtClean="0">
                <a:solidFill>
                  <a:schemeClr val="bg1"/>
                </a:solidFill>
              </a:rPr>
              <a:t>الوقت والتاريخ : </a:t>
            </a:r>
            <a:endParaRPr lang="ar-SA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chemeClr val="bg1"/>
                </a:solidFill>
              </a:rPr>
              <a:t>اختر خلية بها تاريخ أو زمن </a:t>
            </a: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chemeClr val="bg1"/>
                </a:solidFill>
              </a:rPr>
              <a:t>من قائمة </a:t>
            </a:r>
            <a:r>
              <a:rPr lang="en-US" sz="2800" smtClean="0">
                <a:solidFill>
                  <a:schemeClr val="bg1"/>
                </a:solidFill>
              </a:rPr>
              <a:t>Format</a:t>
            </a:r>
            <a:r>
              <a:rPr lang="ar-SA" sz="2800" smtClean="0">
                <a:solidFill>
                  <a:schemeClr val="bg1"/>
                </a:solidFill>
              </a:rPr>
              <a:t> حدد </a:t>
            </a:r>
            <a:r>
              <a:rPr lang="en-US" sz="2800" smtClean="0">
                <a:solidFill>
                  <a:schemeClr val="bg1"/>
                </a:solidFill>
              </a:rPr>
              <a:t>Cells</a:t>
            </a:r>
            <a:r>
              <a:rPr lang="ar-SA" sz="2800" smtClean="0">
                <a:solidFill>
                  <a:schemeClr val="bg1"/>
                </a:solidFill>
              </a:rPr>
              <a:t> ثم من </a:t>
            </a:r>
            <a:r>
              <a:rPr lang="en-US" sz="2800" smtClean="0">
                <a:solidFill>
                  <a:schemeClr val="bg1"/>
                </a:solidFill>
              </a:rPr>
              <a:t>Number</a:t>
            </a:r>
            <a:r>
              <a:rPr lang="ar-SA" sz="2800" smtClean="0">
                <a:solidFill>
                  <a:schemeClr val="bg1"/>
                </a:solidFill>
              </a:rPr>
              <a:t> حدد </a:t>
            </a:r>
            <a:r>
              <a:rPr lang="en-US" sz="2800" smtClean="0">
                <a:solidFill>
                  <a:schemeClr val="bg1"/>
                </a:solidFill>
              </a:rPr>
              <a:t>date</a:t>
            </a:r>
            <a:r>
              <a:rPr lang="ar-SA" sz="2800" smtClean="0">
                <a:solidFill>
                  <a:schemeClr val="bg1"/>
                </a:solidFill>
              </a:rPr>
              <a:t> ثم حدد صيغة التاريخ أو الزمن التى تحبها </a:t>
            </a:r>
            <a:endParaRPr lang="ar-SA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800" b="1" smtClean="0">
                <a:solidFill>
                  <a:schemeClr val="bg1"/>
                </a:solidFill>
              </a:rPr>
              <a:t>اداة تغيير اتجاه الورق من اليمين الى اليسار أو الغكس:</a:t>
            </a:r>
            <a:endParaRPr lang="en-US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(sheet left) or ( sheet right)</a:t>
            </a:r>
            <a:r>
              <a:rPr lang="ar-SA" sz="2800" smtClean="0">
                <a:solidFill>
                  <a:schemeClr val="bg1"/>
                </a:solidFill>
              </a:rPr>
              <a:t> .</a:t>
            </a:r>
            <a:endParaRPr lang="ar-SA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800" b="1" smtClean="0">
                <a:solidFill>
                  <a:schemeClr val="bg1"/>
                </a:solidFill>
              </a:rPr>
              <a:t>تغيير الاسم :</a:t>
            </a:r>
            <a:endParaRPr lang="ar-SA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chemeClr val="bg1"/>
                </a:solidFill>
              </a:rPr>
              <a:t>ان تكون الورقة نشطة</a:t>
            </a: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chemeClr val="bg1"/>
                </a:solidFill>
              </a:rPr>
              <a:t>انقر نقرتين سريعتين على اسم الورقة </a:t>
            </a: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chemeClr val="bg1"/>
                </a:solidFill>
              </a:rPr>
              <a:t>اكتب الاسم الجديد ثم </a:t>
            </a:r>
            <a:r>
              <a:rPr lang="en-US" sz="2800" smtClean="0">
                <a:solidFill>
                  <a:schemeClr val="bg1"/>
                </a:solidFill>
              </a:rPr>
              <a:t>Enter</a:t>
            </a:r>
            <a:r>
              <a:rPr lang="ar-SA" sz="2800" smtClean="0">
                <a:solidFill>
                  <a:schemeClr val="bg1"/>
                </a:solidFill>
              </a:rPr>
              <a:t> .</a:t>
            </a:r>
            <a:endParaRPr lang="ar-SA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800" b="1" smtClean="0">
                <a:solidFill>
                  <a:schemeClr val="bg1"/>
                </a:solidFill>
              </a:rPr>
              <a:t>اضافة ورقة عمل : </a:t>
            </a:r>
            <a:endParaRPr lang="en-US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Insert    Worksheet</a:t>
            </a:r>
            <a:r>
              <a:rPr lang="ar-SA" sz="2800" smtClean="0">
                <a:solidFill>
                  <a:schemeClr val="bg1"/>
                </a:solidFill>
              </a:rPr>
              <a:t> . ام ترتيب الأوراق بالسحب والاسقاط.</a:t>
            </a:r>
            <a:endParaRPr lang="en-US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/>
          <a:lstStyle/>
          <a:p>
            <a:pPr eaLnBrk="1" hangingPunct="1"/>
            <a:r>
              <a:rPr lang="ar-SA" sz="4000" b="1" smtClean="0">
                <a:solidFill>
                  <a:srgbClr val="000099"/>
                </a:solidFill>
              </a:rPr>
              <a:t>تمارين المرتبات :</a:t>
            </a:r>
            <a:r>
              <a:rPr lang="ar-SA" sz="4000" smtClean="0"/>
              <a:t> </a:t>
            </a:r>
            <a:endParaRPr lang="en-US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sz="1800" b="1" smtClean="0"/>
              <a:t>( الاسماء , المرتب الأساسى , الحالة الاجتماعية , الزكاة , الضريبة , جارى المعاش , بدل السكن , تأمين صحى , جملة المرتب , جملة الاستقطاع , صافى المرتب . )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القيود :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تأخذ العلاوة الاجتماعية بنسبة 20% من المرتب الاساسى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تاخذ المنحة بنسبة 15 % من المرتب الاساسى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تأخذ الزكاة بنسبة 8% من المرتب الاساسى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تأخذ الضريبة بنسبة 2% من المرتب الأساسى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يؤخذ جارى المعاش بنسبة 4% من المرتب الأساسى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يؤخذ التأمين الصحى بنسبة 4% من جملة المرتب .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مثال 2 :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ادخل الآتى :-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( الاسماء , الحالة الاجتماعية , المرتب الاساسى , العلاوة الاجتماعية , الضريبة , اجمالى المرتب .)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الشروط :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تحسب العلاوة الاجتماعية بنسبة 20% للمتزوج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تحسب الضريبة بنسبة 10% اذا كان المرتب أقل من 20000 , 15% من المرتب الاكبر من 40000 .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مثال 3 :-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ادخل ( الاسم , المرتب , المنحة , الزكاة , عنوان الوظيفة ) 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( 250000,200000,150000,80000,75000,40000)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الشروط :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أوجد المنحة لكل مرتب اذا علمت ان المنحة تمنح بنسبة 10% من المرتب ؟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أحسب الزكاة بنسبة 2.5% من المرتب الأكبر من 75000 ؟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اوجد اجمالى المرتبات؟</a:t>
            </a:r>
          </a:p>
          <a:p>
            <a:pPr eaLnBrk="1" hangingPunct="1">
              <a:lnSpc>
                <a:spcPct val="80000"/>
              </a:lnSpc>
            </a:pPr>
            <a:r>
              <a:rPr lang="ar-SA" sz="1800" b="1" smtClean="0"/>
              <a:t>أىً مرتب أكبر من 200000 عنوان الوظيفة يكون مدير ما عدا ذلك موظف .</a:t>
            </a:r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pPr eaLnBrk="1" hangingPunct="1"/>
            <a:r>
              <a:rPr lang="ar-SA" sz="4000" b="1" smtClean="0">
                <a:solidFill>
                  <a:schemeClr val="bg1"/>
                </a:solidFill>
              </a:rPr>
              <a:t>مثال4 :</a:t>
            </a:r>
            <a:r>
              <a:rPr lang="ar-SA" sz="4000" smtClean="0"/>
              <a:t> </a:t>
            </a:r>
            <a:endParaRPr lang="en-US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chemeClr val="bg1"/>
                </a:solidFill>
              </a:rPr>
              <a:t>ادخل ( الاسم , العنوان , الولاية )</a:t>
            </a:r>
            <a:endParaRPr lang="ar-SA" b="1" smtClean="0">
              <a:solidFill>
                <a:schemeClr val="bg1"/>
              </a:solidFill>
            </a:endParaRPr>
          </a:p>
          <a:p>
            <a:pPr eaLnBrk="1" hangingPunct="1"/>
            <a:r>
              <a:rPr lang="ar-SA" b="1" smtClean="0">
                <a:solidFill>
                  <a:schemeClr val="bg1"/>
                </a:solidFill>
              </a:rPr>
              <a:t>الشروط : </a:t>
            </a:r>
            <a:endParaRPr lang="ar-SA" smtClean="0">
              <a:solidFill>
                <a:schemeClr val="bg1"/>
              </a:solidFill>
            </a:endParaRPr>
          </a:p>
          <a:p>
            <a:pPr eaLnBrk="1" hangingPunct="1"/>
            <a:r>
              <a:rPr lang="ar-SA" smtClean="0">
                <a:solidFill>
                  <a:schemeClr val="bg1"/>
                </a:solidFill>
              </a:rPr>
              <a:t>المطلوب ادخال اسماء الولايات . اذا كان العنوان نيالا الولاية جنوب دارفور. واذا كان العنوان الجنينة فإن الولاية غرب دارفور. </a:t>
            </a:r>
            <a:endParaRPr lang="ar-SA" b="1" smtClean="0">
              <a:solidFill>
                <a:schemeClr val="bg1"/>
              </a:solidFill>
            </a:endParaRPr>
          </a:p>
          <a:p>
            <a:pPr eaLnBrk="1" hangingPunct="1"/>
            <a:r>
              <a:rPr lang="ar-SA" b="1" smtClean="0">
                <a:solidFill>
                  <a:schemeClr val="bg1"/>
                </a:solidFill>
              </a:rPr>
              <a:t>الصيغة : </a:t>
            </a:r>
            <a:endParaRPr lang="en-US" smtClean="0">
              <a:solidFill>
                <a:schemeClr val="bg1"/>
              </a:solidFill>
            </a:endParaRP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</a:rPr>
              <a:t>If(b2="</a:t>
            </a:r>
            <a:r>
              <a:rPr lang="ar-SA" smtClean="0">
                <a:solidFill>
                  <a:schemeClr val="bg1"/>
                </a:solidFill>
              </a:rPr>
              <a:t>جنوب دارفور";"نيالا</a:t>
            </a:r>
            <a:r>
              <a:rPr lang="en-US" smtClean="0">
                <a:solidFill>
                  <a:schemeClr val="bg1"/>
                </a:solidFill>
              </a:rPr>
              <a:t>"if(b2="</a:t>
            </a:r>
            <a:r>
              <a:rPr lang="ar-SA" smtClean="0">
                <a:solidFill>
                  <a:schemeClr val="bg1"/>
                </a:solidFill>
              </a:rPr>
              <a:t>غرب دارفور";"الجنينة</a:t>
            </a:r>
            <a:r>
              <a:rPr lang="en-US" smtClean="0">
                <a:solidFill>
                  <a:schemeClr val="bg1"/>
                </a:solidFill>
              </a:rPr>
              <a:t>")).</a:t>
            </a:r>
          </a:p>
          <a:p>
            <a:pPr algn="l" rtl="0" eaLnBrk="1" hangingPunct="1"/>
            <a:r>
              <a:rPr lang="en-US" smtClean="0">
                <a:solidFill>
                  <a:schemeClr val="bg1"/>
                </a:solidFill>
              </a:rPr>
              <a:t>Or if(b2=“</a:t>
            </a:r>
            <a:r>
              <a:rPr lang="ar-SA" smtClean="0">
                <a:solidFill>
                  <a:schemeClr val="bg1"/>
                </a:solidFill>
              </a:rPr>
              <a:t>"نيالا</a:t>
            </a:r>
            <a:r>
              <a:rPr lang="en-US" smtClean="0">
                <a:solidFill>
                  <a:schemeClr val="bg1"/>
                </a:solidFill>
              </a:rPr>
              <a:t>;</a:t>
            </a:r>
            <a:r>
              <a:rPr lang="ar-SA" smtClean="0">
                <a:solidFill>
                  <a:schemeClr val="bg1"/>
                </a:solidFill>
              </a:rPr>
              <a:t>"جنوب دارفور“</a:t>
            </a:r>
            <a:r>
              <a:rPr lang="en-US" smtClean="0">
                <a:solidFill>
                  <a:schemeClr val="bg1"/>
                </a:solidFill>
              </a:rPr>
              <a:t> ;”</a:t>
            </a:r>
            <a:r>
              <a:rPr lang="ar-SA" smtClean="0">
                <a:solidFill>
                  <a:schemeClr val="bg1"/>
                </a:solidFill>
              </a:rPr>
              <a:t>"غرب دارفور</a:t>
            </a:r>
            <a:r>
              <a:rPr lang="en-US" smtClean="0">
                <a:solidFill>
                  <a:schemeClr val="bg1"/>
                </a:solidFill>
              </a:rPr>
              <a:t>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pPr eaLnBrk="1" hangingPunct="1"/>
            <a:r>
              <a:rPr lang="ar-SA" sz="4000" b="1" smtClean="0">
                <a:solidFill>
                  <a:schemeClr val="bg1"/>
                </a:solidFill>
              </a:rPr>
              <a:t>دالة الجمع المشروط :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2400" b="1" smtClean="0">
                <a:solidFill>
                  <a:schemeClr val="bg1"/>
                </a:solidFill>
              </a:rPr>
              <a:t>القانون :</a:t>
            </a:r>
            <a:endParaRPr lang="en-US" sz="2400" smtClean="0">
              <a:solidFill>
                <a:schemeClr val="bg1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bg1"/>
                </a:solidFill>
              </a:rPr>
              <a:t>if(</a:t>
            </a:r>
            <a:r>
              <a:rPr lang="ar-SA" sz="2400" smtClean="0">
                <a:solidFill>
                  <a:schemeClr val="bg1"/>
                </a:solidFill>
              </a:rPr>
              <a:t>نطاق الشرط</a:t>
            </a:r>
            <a:r>
              <a:rPr lang="en-US" sz="2400" smtClean="0">
                <a:solidFill>
                  <a:schemeClr val="bg1"/>
                </a:solidFill>
              </a:rPr>
              <a:t>;”</a:t>
            </a:r>
            <a:r>
              <a:rPr lang="ar-SA" sz="2400" smtClean="0">
                <a:solidFill>
                  <a:schemeClr val="bg1"/>
                </a:solidFill>
              </a:rPr>
              <a:t>"الشرط</a:t>
            </a:r>
            <a:r>
              <a:rPr lang="en-US" sz="2400" smtClean="0">
                <a:solidFill>
                  <a:schemeClr val="bg1"/>
                </a:solidFill>
              </a:rPr>
              <a:t>;</a:t>
            </a:r>
            <a:r>
              <a:rPr lang="ar-SA" sz="2400" smtClean="0">
                <a:solidFill>
                  <a:schemeClr val="bg1"/>
                </a:solidFill>
              </a:rPr>
              <a:t>نطاق البيانات التى يقوم بجمعها</a:t>
            </a:r>
            <a:r>
              <a:rPr lang="en-US" sz="2400" smtClean="0">
                <a:solidFill>
                  <a:schemeClr val="bg1"/>
                </a:solidFill>
              </a:rPr>
              <a:t>)</a:t>
            </a:r>
            <a:endParaRPr lang="en-US" sz="24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400" b="1" smtClean="0">
                <a:solidFill>
                  <a:schemeClr val="bg1"/>
                </a:solidFill>
              </a:rPr>
              <a:t>مثال</a:t>
            </a:r>
            <a:r>
              <a:rPr lang="en-US" sz="2400" b="1" smtClean="0">
                <a:solidFill>
                  <a:schemeClr val="bg1"/>
                </a:solidFill>
              </a:rPr>
              <a:t> : </a:t>
            </a: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رقم متسلسل , اسم العميل , المدينة , المبلغ المستحق ,عمر الديون باليوم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ar-SA" sz="2400" smtClean="0">
                <a:solidFill>
                  <a:schemeClr val="bg1"/>
                </a:solidFill>
              </a:rPr>
              <a:t>30</a:t>
            </a: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ar-SA" sz="2400" smtClean="0">
                <a:solidFill>
                  <a:schemeClr val="bg1"/>
                </a:solidFill>
              </a:rPr>
              <a:t>60000</a:t>
            </a:r>
            <a:r>
              <a:rPr lang="en-US" sz="2400" smtClean="0">
                <a:solidFill>
                  <a:schemeClr val="bg1"/>
                </a:solidFill>
              </a:rPr>
              <a:t>		</a:t>
            </a:r>
            <a:r>
              <a:rPr lang="ar-SA" sz="2400" smtClean="0">
                <a:solidFill>
                  <a:schemeClr val="bg1"/>
                </a:solidFill>
              </a:rPr>
              <a:t>الاسكندرية</a:t>
            </a: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ar-SA" sz="2400" smtClean="0">
                <a:solidFill>
                  <a:schemeClr val="bg1"/>
                </a:solidFill>
              </a:rPr>
              <a:t>أحمد</a:t>
            </a: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ar-SA" sz="2400" smtClean="0">
                <a:solidFill>
                  <a:schemeClr val="bg1"/>
                </a:solidFill>
              </a:rPr>
              <a:t> 101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102               محمد     القاهرة 70000                           20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103               محمود    المنيا 50000                            10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104               كامل      الفيوم  54000                           14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105               نور        البحير 35000                           15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106                مصطفى   اسوان 15000                         35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chemeClr val="bg1"/>
                </a:solidFill>
              </a:rPr>
              <a:t>فما هى الدالة التى تقوم بتجميع المبالغ المستحقة من العملاء والتى تزيد عمر الديون بالنسبة لهم عن 15 يوم ؟ </a:t>
            </a:r>
            <a:endParaRPr lang="ar-SA" sz="24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sz="2400" b="1" smtClean="0">
                <a:solidFill>
                  <a:schemeClr val="bg1"/>
                </a:solidFill>
              </a:rPr>
              <a:t>الحل :</a:t>
            </a: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bg1"/>
                </a:solidFill>
              </a:rPr>
              <a:t>=sum if(E2:E5;"&gt;15";D2:D5).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ar-SA" smtClean="0">
                <a:solidFill>
                  <a:srgbClr val="CC0000"/>
                </a:solidFill>
              </a:rPr>
              <a:t>كتاب العمل .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763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تحتوي الورقة الواحدة من كتاب العمل علي 256 عموداً و 65536 صفاً ويتم ترقيم السطور ترقيماً تسلسلياً يبدأ بالرقم 1 وينتهي بالرقم 65536 . أما الأعمدة فتسمي بالأحرف الهجائية الانجليزية تبدا بالحرف (</a:t>
            </a:r>
            <a:r>
              <a:rPr lang="en-US" sz="2800" smtClean="0">
                <a:solidFill>
                  <a:srgbClr val="000099"/>
                </a:solidFill>
              </a:rPr>
              <a:t>A</a:t>
            </a:r>
            <a:r>
              <a:rPr lang="ar-SA" sz="2800" smtClean="0">
                <a:solidFill>
                  <a:srgbClr val="000099"/>
                </a:solidFill>
              </a:rPr>
              <a:t>) ثم </a:t>
            </a:r>
            <a:r>
              <a:rPr lang="en-US" sz="2800" smtClean="0">
                <a:solidFill>
                  <a:srgbClr val="000099"/>
                </a:solidFill>
              </a:rPr>
              <a:t>(B)</a:t>
            </a:r>
            <a:r>
              <a:rPr lang="ar-SA" sz="2800" smtClean="0">
                <a:solidFill>
                  <a:srgbClr val="000099"/>
                </a:solidFill>
              </a:rPr>
              <a:t> حتي تصل الي </a:t>
            </a:r>
            <a:r>
              <a:rPr lang="en-US" sz="2800" smtClean="0">
                <a:solidFill>
                  <a:srgbClr val="000099"/>
                </a:solidFill>
              </a:rPr>
              <a:t>Z)</a:t>
            </a:r>
            <a:r>
              <a:rPr lang="ar-SA" sz="2800" smtClean="0">
                <a:solidFill>
                  <a:srgbClr val="000099"/>
                </a:solidFill>
              </a:rPr>
              <a:t>) ثم تبدأ ب </a:t>
            </a:r>
            <a:r>
              <a:rPr lang="en-US" sz="2800" smtClean="0">
                <a:solidFill>
                  <a:srgbClr val="000099"/>
                </a:solidFill>
              </a:rPr>
              <a:t>(AA)</a:t>
            </a:r>
            <a:r>
              <a:rPr lang="ar-SA" sz="2800" smtClean="0">
                <a:solidFill>
                  <a:srgbClr val="000099"/>
                </a:solidFill>
              </a:rPr>
              <a:t> ثم </a:t>
            </a:r>
            <a:r>
              <a:rPr lang="en-US" sz="2800" smtClean="0">
                <a:solidFill>
                  <a:srgbClr val="000099"/>
                </a:solidFill>
              </a:rPr>
              <a:t>(AB)</a:t>
            </a:r>
            <a:r>
              <a:rPr lang="ar-SA" sz="2800" smtClean="0">
                <a:solidFill>
                  <a:srgbClr val="000099"/>
                </a:solidFill>
              </a:rPr>
              <a:t> الى ان تصل في النهاية الى </a:t>
            </a:r>
            <a:r>
              <a:rPr lang="en-US" sz="2800" smtClean="0">
                <a:solidFill>
                  <a:srgbClr val="000099"/>
                </a:solidFill>
              </a:rPr>
              <a:t>(IV)</a:t>
            </a:r>
            <a:r>
              <a:rPr lang="ar-SA" sz="2800" smtClean="0">
                <a:solidFill>
                  <a:srgbClr val="000099"/>
                </a:solidFill>
              </a:rPr>
              <a:t> .</a:t>
            </a: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	ووحدة التعامل داخل ورقة العمل هى الخلية </a:t>
            </a:r>
            <a:r>
              <a:rPr lang="en-US" sz="2800" smtClean="0">
                <a:solidFill>
                  <a:srgbClr val="000099"/>
                </a:solidFill>
              </a:rPr>
              <a:t>Cell</a:t>
            </a:r>
            <a:r>
              <a:rPr lang="ar-SA" sz="2800" smtClean="0">
                <a:solidFill>
                  <a:srgbClr val="000099"/>
                </a:solidFill>
              </a:rPr>
              <a:t> وهي عبارة عن التقاء سطر مع عمود ويرمز للخلايا بسم العمود يلى ذلك رقم السطر . مثلاً التقاء العمود </a:t>
            </a:r>
            <a:r>
              <a:rPr lang="en-US" sz="2800" smtClean="0">
                <a:solidFill>
                  <a:srgbClr val="000099"/>
                </a:solidFill>
              </a:rPr>
              <a:t>A</a:t>
            </a:r>
            <a:r>
              <a:rPr lang="ar-SA" sz="2800" smtClean="0">
                <a:solidFill>
                  <a:srgbClr val="000099"/>
                </a:solidFill>
              </a:rPr>
              <a:t> مع السطر 1 يسمى </a:t>
            </a:r>
            <a:r>
              <a:rPr lang="en-US" sz="2800" smtClean="0">
                <a:solidFill>
                  <a:srgbClr val="000099"/>
                </a:solidFill>
              </a:rPr>
              <a:t>A1</a:t>
            </a:r>
            <a:r>
              <a:rPr lang="ar-SA" sz="2800" smtClean="0">
                <a:solidFill>
                  <a:srgbClr val="000099"/>
                </a:solidFill>
              </a:rPr>
              <a:t> وهكذا . </a:t>
            </a: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	كتاب العمل يحتوى على 255 ورقة عمل يضع لها البرنامج اسماء افتراضية </a:t>
            </a:r>
            <a:r>
              <a:rPr lang="en-US" sz="2800" smtClean="0">
                <a:solidFill>
                  <a:srgbClr val="000099"/>
                </a:solidFill>
              </a:rPr>
              <a:t>(Sheet1,Sheet2,sheet3)</a:t>
            </a:r>
            <a:r>
              <a:rPr lang="ar-SA" sz="2800" smtClean="0">
                <a:solidFill>
                  <a:srgbClr val="000099"/>
                </a:solidFill>
              </a:rPr>
              <a:t> والعدد الافتراضى للبرنامج هو ثلاثة ورقات ويمكن زيادتها او تقليلها على أن لا تقل عن واحدة ولا تذيد على 255 . </a:t>
            </a:r>
          </a:p>
          <a:p>
            <a:pPr eaLnBrk="1" hangingPunct="1">
              <a:lnSpc>
                <a:spcPct val="90000"/>
              </a:lnSpc>
            </a:pPr>
            <a:r>
              <a:rPr lang="ar-SA" sz="2800" smtClean="0">
                <a:solidFill>
                  <a:srgbClr val="000099"/>
                </a:solidFill>
              </a:rPr>
              <a:t>الخروج من البرنامج باحدى الطرق الأربعة . </a:t>
            </a:r>
            <a:endParaRPr lang="en-US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التحرك داخل كتاب العمل :-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rgbClr val="FF0066"/>
                </a:solidFill>
              </a:rPr>
              <a:t>يتم التنقل بين الورقات باحدى طريقتين : </a:t>
            </a:r>
          </a:p>
          <a:p>
            <a:pPr eaLnBrk="1" hangingPunct="1"/>
            <a:r>
              <a:rPr lang="ar-SA" smtClean="0">
                <a:solidFill>
                  <a:srgbClr val="FF0066"/>
                </a:solidFill>
              </a:rPr>
              <a:t>الأولى : باستخدام الماوس بالنقر علي اسماء الورقات </a:t>
            </a:r>
            <a:r>
              <a:rPr lang="en-US" smtClean="0">
                <a:solidFill>
                  <a:srgbClr val="FF0066"/>
                </a:solidFill>
              </a:rPr>
              <a:t>Sheet2,Sheet3</a:t>
            </a:r>
            <a:r>
              <a:rPr lang="ar-SA" smtClean="0">
                <a:solidFill>
                  <a:srgbClr val="FF0066"/>
                </a:solidFill>
              </a:rPr>
              <a:t> فيتم الانتقال الى الورقة المعنية . هناك أدوات أخرى توجد يسار أسماء الورقات اذا كانت حذية الورقة لليسار فهى على الترتيب : </a:t>
            </a:r>
          </a:p>
          <a:p>
            <a:pPr eaLnBrk="1" hangingPunct="1"/>
            <a:r>
              <a:rPr lang="ar-SA" smtClean="0">
                <a:solidFill>
                  <a:srgbClr val="FF0066"/>
                </a:solidFill>
              </a:rPr>
              <a:t>اظهار اسم أول ورقة </a:t>
            </a:r>
          </a:p>
          <a:p>
            <a:pPr eaLnBrk="1" hangingPunct="1"/>
            <a:r>
              <a:rPr lang="ar-SA" smtClean="0">
                <a:solidFill>
                  <a:srgbClr val="FF0066"/>
                </a:solidFill>
              </a:rPr>
              <a:t>اظهار اسم آخر ورقة </a:t>
            </a:r>
          </a:p>
          <a:p>
            <a:pPr eaLnBrk="1" hangingPunct="1"/>
            <a:r>
              <a:rPr lang="ar-SA" smtClean="0">
                <a:solidFill>
                  <a:srgbClr val="FF0066"/>
                </a:solidFill>
              </a:rPr>
              <a:t>اظهار اسم الورقة التالية </a:t>
            </a:r>
          </a:p>
          <a:p>
            <a:pPr eaLnBrk="1" hangingPunct="1"/>
            <a:r>
              <a:rPr lang="ar-SA" smtClean="0">
                <a:solidFill>
                  <a:srgbClr val="FF0066"/>
                </a:solidFill>
              </a:rPr>
              <a:t>اظهار اسم الورقة السابقة . </a:t>
            </a:r>
            <a:endParaRPr lang="en-US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CC0000"/>
                </a:solidFill>
              </a:rPr>
              <a:t>الطريقة الثانية لوحة المفاتيح :- </a:t>
            </a:r>
            <a:endParaRPr lang="en-US" smtClean="0">
              <a:solidFill>
                <a:srgbClr val="CC0000"/>
              </a:solidFill>
            </a:endParaRPr>
          </a:p>
          <a:p>
            <a:pPr eaLnBrk="1" hangingPunct="1"/>
            <a:r>
              <a:rPr lang="en-US" smtClean="0">
                <a:solidFill>
                  <a:srgbClr val="CC0000"/>
                </a:solidFill>
              </a:rPr>
              <a:t>Ctrl +Page Down</a:t>
            </a:r>
            <a:r>
              <a:rPr lang="ar-SA" smtClean="0">
                <a:solidFill>
                  <a:srgbClr val="CC0000"/>
                </a:solidFill>
              </a:rPr>
              <a:t>  للذهاب  الى الورقة التالية </a:t>
            </a:r>
            <a:endParaRPr lang="en-US" smtClean="0">
              <a:solidFill>
                <a:srgbClr val="CC0000"/>
              </a:solidFill>
            </a:endParaRPr>
          </a:p>
          <a:p>
            <a:pPr eaLnBrk="1" hangingPunct="1"/>
            <a:r>
              <a:rPr lang="en-US" smtClean="0">
                <a:solidFill>
                  <a:srgbClr val="CC0000"/>
                </a:solidFill>
              </a:rPr>
              <a:t>Ctrl + Page Up </a:t>
            </a:r>
            <a:r>
              <a:rPr lang="ar-SA" smtClean="0">
                <a:solidFill>
                  <a:srgbClr val="CC0000"/>
                </a:solidFill>
              </a:rPr>
              <a:t> للهاب الى الورقة السابقة</a:t>
            </a:r>
            <a:endParaRPr lang="en-US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التحرك داخل ورقة العمل :-</a:t>
            </a:r>
            <a:endParaRPr lang="en-US" smtClean="0">
              <a:solidFill>
                <a:srgbClr val="0000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كما ذكرنا سالفاً ان ورقة العمل تحتوى على 256 عموداً و 65536 صفاً . ونظراً لمساحة الشاشة المحدودة فلا يظهر كل هذا الكم الهائل من الصفوف والاعمدة . هناك طريقتين للتحرك داخل ورقة العمل . </a:t>
            </a:r>
          </a:p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الاولي :-  باستخدام الماوس وذلك بالنقر على أزرار التمرير الرأسية والافقية .</a:t>
            </a:r>
            <a:endParaRPr lang="en-US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solidFill>
                  <a:srgbClr val="003300"/>
                </a:solidFill>
              </a:rPr>
              <a:t>الثانية :- باستخدام لوحة المفاتيح :</a:t>
            </a:r>
            <a:r>
              <a:rPr lang="ar-SA" smtClean="0"/>
              <a:t> 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rgbClr val="000099"/>
                </a:solidFill>
              </a:rPr>
              <a:t>لكى تصل الى الصف رقم 200 بالماوس فيه مشقة ولكن عن طريق لوحة 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rgbClr val="000099"/>
                </a:solidFill>
              </a:rPr>
              <a:t>مفاتيح الأسهم . تستخدم مفاتيح الاسهم للانتقال خلية واحدة حسب اتجاه السهم 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Home</a:t>
            </a:r>
            <a:r>
              <a:rPr lang="ar-SA" sz="2400" smtClean="0">
                <a:solidFill>
                  <a:srgbClr val="000099"/>
                </a:solidFill>
              </a:rPr>
              <a:t> للانتقال الى أول خلية فى الصف الحالى  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Ctrl + Home</a:t>
            </a:r>
            <a:r>
              <a:rPr lang="ar-SA" sz="2400" smtClean="0">
                <a:solidFill>
                  <a:srgbClr val="000099"/>
                </a:solidFill>
              </a:rPr>
              <a:t> للانتقال الى بداية الورقة( </a:t>
            </a:r>
            <a:r>
              <a:rPr lang="en-US" sz="2400" smtClean="0">
                <a:solidFill>
                  <a:srgbClr val="000099"/>
                </a:solidFill>
              </a:rPr>
              <a:t>A1 </a:t>
            </a:r>
            <a:r>
              <a:rPr lang="ar-SA" sz="2400" smtClean="0">
                <a:solidFill>
                  <a:srgbClr val="000099"/>
                </a:solidFill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rgbClr val="000099"/>
                </a:solidFill>
              </a:rPr>
              <a:t>احد مفاتيح الأسهم + </a:t>
            </a:r>
            <a:r>
              <a:rPr lang="en-US" sz="2400" smtClean="0">
                <a:solidFill>
                  <a:srgbClr val="000099"/>
                </a:solidFill>
              </a:rPr>
              <a:t>End</a:t>
            </a:r>
            <a:r>
              <a:rPr lang="ar-SA" sz="2400" smtClean="0">
                <a:solidFill>
                  <a:srgbClr val="000099"/>
                </a:solidFill>
              </a:rPr>
              <a:t> للانتقال الى آخر الورقة حسب اتجاه السهم .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Page dawn </a:t>
            </a:r>
            <a:r>
              <a:rPr lang="ar-SA" sz="2400" smtClean="0">
                <a:solidFill>
                  <a:srgbClr val="000099"/>
                </a:solidFill>
              </a:rPr>
              <a:t> للنتقال الى الصفحة التالية ( 16 ........... 38 ) </a:t>
            </a: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99"/>
                </a:solidFill>
              </a:rPr>
              <a:t>Page Up</a:t>
            </a:r>
            <a:r>
              <a:rPr lang="ar-SA" sz="2400" smtClean="0">
                <a:solidFill>
                  <a:srgbClr val="000099"/>
                </a:solidFill>
              </a:rPr>
              <a:t> للانتقال الى الصفحة السابقة .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rgbClr val="000099"/>
                </a:solidFill>
              </a:rPr>
              <a:t>استخدام مفتاح التحرك السريع </a:t>
            </a:r>
            <a:r>
              <a:rPr lang="en-US" sz="2400" smtClean="0">
                <a:solidFill>
                  <a:srgbClr val="000099"/>
                </a:solidFill>
              </a:rPr>
              <a:t>F5</a:t>
            </a:r>
            <a:r>
              <a:rPr lang="ar-SA" sz="2400" smtClean="0">
                <a:solidFill>
                  <a:srgbClr val="000099"/>
                </a:solidFill>
              </a:rPr>
              <a:t> يستخدم لزيارة الخلايا . </a:t>
            </a:r>
          </a:p>
          <a:p>
            <a:pPr eaLnBrk="1" hangingPunct="1">
              <a:lnSpc>
                <a:spcPct val="90000"/>
              </a:lnSpc>
            </a:pPr>
            <a:r>
              <a:rPr lang="ar-SA" sz="2400" smtClean="0">
                <a:solidFill>
                  <a:srgbClr val="000099"/>
                </a:solidFill>
              </a:rPr>
              <a:t>مثلاً الخلية </a:t>
            </a:r>
            <a:r>
              <a:rPr lang="en-US" sz="2400" smtClean="0">
                <a:solidFill>
                  <a:srgbClr val="000099"/>
                </a:solidFill>
              </a:rPr>
              <a:t>H800</a:t>
            </a:r>
            <a:r>
              <a:rPr lang="ar-SA" sz="2400" smtClean="0">
                <a:solidFill>
                  <a:srgbClr val="000099"/>
                </a:solidFill>
              </a:rPr>
              <a:t> بالضبط الخطوات : انقر على </a:t>
            </a:r>
            <a:r>
              <a:rPr lang="en-US" sz="2400" smtClean="0">
                <a:solidFill>
                  <a:srgbClr val="000099"/>
                </a:solidFill>
              </a:rPr>
              <a:t>F5</a:t>
            </a:r>
            <a:r>
              <a:rPr lang="ar-SA" sz="2400" smtClean="0">
                <a:solidFill>
                  <a:srgbClr val="000099"/>
                </a:solidFill>
              </a:rPr>
              <a:t> ثم اكتب في حقل </a:t>
            </a:r>
            <a:r>
              <a:rPr lang="en-US" sz="2400" smtClean="0">
                <a:solidFill>
                  <a:srgbClr val="000099"/>
                </a:solidFill>
              </a:rPr>
              <a:t>Referance</a:t>
            </a:r>
            <a:r>
              <a:rPr lang="ar-SA" sz="2400" smtClean="0">
                <a:solidFill>
                  <a:srgbClr val="000099"/>
                </a:solidFill>
              </a:rPr>
              <a:t> عنوان الخلية مثل </a:t>
            </a:r>
            <a:r>
              <a:rPr lang="en-US" sz="2400" smtClean="0">
                <a:solidFill>
                  <a:srgbClr val="000099"/>
                </a:solidFill>
              </a:rPr>
              <a:t>H800</a:t>
            </a:r>
            <a:r>
              <a:rPr lang="ar-SA" sz="2400" smtClean="0">
                <a:solidFill>
                  <a:srgbClr val="000099"/>
                </a:solidFill>
              </a:rPr>
              <a:t> ثم </a:t>
            </a:r>
            <a:r>
              <a:rPr lang="en-US" sz="2400" smtClean="0">
                <a:solidFill>
                  <a:srgbClr val="000099"/>
                </a:solidFill>
              </a:rPr>
              <a:t>OK</a:t>
            </a:r>
            <a:r>
              <a:rPr lang="ar-SA" sz="2400" smtClean="0">
                <a:solidFill>
                  <a:srgbClr val="000099"/>
                </a:solidFill>
              </a:rPr>
              <a:t> فينتقل المؤشر اليها مباشرة .</a:t>
            </a:r>
            <a:endParaRPr lang="en-US" sz="2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ar-SA" sz="3200" smtClean="0">
                <a:solidFill>
                  <a:srgbClr val="FF0066"/>
                </a:solidFill>
              </a:rPr>
              <a:t>تظليل نطاق من الخلايا  </a:t>
            </a:r>
            <a:r>
              <a:rPr lang="en-US" sz="3200" smtClean="0">
                <a:solidFill>
                  <a:srgbClr val="FF0066"/>
                </a:solidFill>
              </a:rPr>
              <a:t>Shading Field than Cells</a:t>
            </a:r>
            <a:r>
              <a:rPr lang="ar-SA" sz="3200" smtClean="0">
                <a:solidFill>
                  <a:srgbClr val="FF0066"/>
                </a:solidFill>
              </a:rPr>
              <a:t> :</a:t>
            </a:r>
            <a:endParaRPr lang="en-US" sz="3200" smtClean="0">
              <a:solidFill>
                <a:srgbClr val="FF00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114800"/>
          </a:xfrm>
        </p:spPr>
        <p:txBody>
          <a:bodyPr/>
          <a:lstStyle/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الطريقة الاولى : باستخدام الماوس وذلك بالسحب على الخلايا مثلاً  </a:t>
            </a:r>
            <a:r>
              <a:rPr lang="en-US" smtClean="0">
                <a:solidFill>
                  <a:srgbClr val="000099"/>
                </a:solidFill>
              </a:rPr>
              <a:t>( B2 :D6)</a:t>
            </a:r>
            <a:r>
              <a:rPr lang="ar-SA" smtClean="0">
                <a:solidFill>
                  <a:srgbClr val="000099"/>
                </a:solidFill>
              </a:rPr>
              <a:t> ثم اترك الماوس . </a:t>
            </a:r>
          </a:p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الطريقة الثانية : لوحة المفاتيح </a:t>
            </a:r>
          </a:p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انقرعلى الخلية </a:t>
            </a:r>
            <a:r>
              <a:rPr lang="en-US" smtClean="0">
                <a:solidFill>
                  <a:srgbClr val="000099"/>
                </a:solidFill>
              </a:rPr>
              <a:t>B2</a:t>
            </a:r>
            <a:endParaRPr lang="ar-SA" smtClean="0">
              <a:solidFill>
                <a:srgbClr val="000099"/>
              </a:solidFill>
            </a:endParaRPr>
          </a:p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اضغط على </a:t>
            </a:r>
            <a:r>
              <a:rPr lang="en-US" smtClean="0">
                <a:solidFill>
                  <a:srgbClr val="000099"/>
                </a:solidFill>
              </a:rPr>
              <a:t>Shift</a:t>
            </a:r>
            <a:r>
              <a:rPr lang="ar-SA" smtClean="0">
                <a:solidFill>
                  <a:srgbClr val="000099"/>
                </a:solidFill>
              </a:rPr>
              <a:t> بالاستمرار </a:t>
            </a:r>
          </a:p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تحرك بمفاتيح الأسهم حتى تصل الى الخلية </a:t>
            </a:r>
            <a:r>
              <a:rPr lang="en-US" smtClean="0">
                <a:solidFill>
                  <a:srgbClr val="000099"/>
                </a:solidFill>
              </a:rPr>
              <a:t>D6 </a:t>
            </a:r>
            <a:endParaRPr lang="ar-SA" smtClean="0">
              <a:solidFill>
                <a:srgbClr val="000099"/>
              </a:solidFill>
            </a:endParaRPr>
          </a:p>
          <a:p>
            <a:pPr eaLnBrk="1" hangingPunct="1"/>
            <a:r>
              <a:rPr lang="ar-SA" smtClean="0">
                <a:solidFill>
                  <a:srgbClr val="000099"/>
                </a:solidFill>
              </a:rPr>
              <a:t>حرر مفتاح </a:t>
            </a:r>
            <a:r>
              <a:rPr lang="en-US" smtClean="0">
                <a:solidFill>
                  <a:srgbClr val="000099"/>
                </a:solidFill>
              </a:rPr>
              <a:t>Shift</a:t>
            </a:r>
            <a:r>
              <a:rPr lang="ar-SA" smtClean="0">
                <a:solidFill>
                  <a:srgbClr val="000099"/>
                </a:solidFill>
              </a:rPr>
              <a:t> . </a:t>
            </a:r>
            <a:endParaRPr lang="en-US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CC0000"/>
                </a:solidFill>
              </a:rPr>
              <a:t>تظليل الأعمدة </a:t>
            </a:r>
            <a:r>
              <a:rPr lang="en-US" sz="2800" smtClean="0">
                <a:solidFill>
                  <a:srgbClr val="CC0000"/>
                </a:solidFill>
              </a:rPr>
              <a:t>Shading Columns</a:t>
            </a:r>
            <a:r>
              <a:rPr lang="ar-SA" sz="2800" smtClean="0">
                <a:solidFill>
                  <a:srgbClr val="CC0000"/>
                </a:solidFill>
              </a:rPr>
              <a:t> : 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حرك الماوس فوق رؤوس الأعمدة وعندما يتحول الى سهم أسود متجه الى أسفل انقر سوف يتم تظليل العمود كما يمكنك تظليل عدة أعمدة بالسحب على اسمائها . 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مثال : </a:t>
            </a:r>
            <a:r>
              <a:rPr lang="en-US" sz="2800" smtClean="0">
                <a:solidFill>
                  <a:srgbClr val="000099"/>
                </a:solidFill>
              </a:rPr>
              <a:t>B:K)</a:t>
            </a:r>
            <a:r>
              <a:rPr lang="ar-SA" sz="2800" smtClean="0">
                <a:solidFill>
                  <a:srgbClr val="000099"/>
                </a:solidFill>
              </a:rPr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تظليل الصفوف : 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بالضغط على رقم الصف 3 يتم تظليله كاملاً وكذلك يمكن تظليل عدة صفوف .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تظليل ورقة العمل :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انقر على مربع تظليل الورقة يوجد اعلى من أول رقم يتم تظليل الورقة بالكامل .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ادخال النصوص والأرقام 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تعديل البيانات </a:t>
            </a:r>
          </a:p>
          <a:p>
            <a:pPr eaLnBrk="1" hangingPunct="1">
              <a:lnSpc>
                <a:spcPct val="80000"/>
              </a:lnSpc>
            </a:pPr>
            <a:r>
              <a:rPr lang="ar-SA" sz="2800" smtClean="0">
                <a:solidFill>
                  <a:srgbClr val="000099"/>
                </a:solidFill>
              </a:rPr>
              <a:t>الغاء البيانات</a:t>
            </a:r>
            <a:endParaRPr lang="en-US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3" grpId="1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|30.2|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1736</Words>
  <Application>Microsoft Office PowerPoint</Application>
  <PresentationFormat>On-screen Show (4:3)</PresentationFormat>
  <Paragraphs>267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بسم الله الرحمن الرحيم  كورس برنامج Excel 2003  مقدمة :- </vt:lpstr>
      <vt:lpstr>واجهة البرنامج :- </vt:lpstr>
      <vt:lpstr>كتاب العمل . </vt:lpstr>
      <vt:lpstr>التحرك داخل كتاب العمل :- </vt:lpstr>
      <vt:lpstr>Slide 5</vt:lpstr>
      <vt:lpstr>التحرك داخل ورقة العمل :-</vt:lpstr>
      <vt:lpstr>الثانية :- باستخدام لوحة المفاتيح : </vt:lpstr>
      <vt:lpstr>تظليل نطاق من الخلايا  Shading Field than Cells :</vt:lpstr>
      <vt:lpstr>Slide 9</vt:lpstr>
      <vt:lpstr>ادخال المعادلات : </vt:lpstr>
      <vt:lpstr>مثال :  المعادلة 4+6/2 </vt:lpstr>
      <vt:lpstr>مثال 2 :  أوجد متوسط الأرقام ؟ ( 5,6,10 ) المعادلة =  (10+6+5)/3 = معادلة ثابتة </vt:lpstr>
      <vt:lpstr>تدريب عملي رقم 1 :-</vt:lpstr>
      <vt:lpstr>علماً بأنه نسبة الضريبة هي 5% من المرتب وأن الصافي يساوي قيمة المرتب مطروحاً منه قيمة الضريبة .</vt:lpstr>
      <vt:lpstr>النسخ والتكرار :- </vt:lpstr>
      <vt:lpstr>الحل : </vt:lpstr>
      <vt:lpstr>التنسيق : </vt:lpstr>
      <vt:lpstr>Slide 18</vt:lpstr>
      <vt:lpstr>الرسم البيانى :-  رسم الجدول آلياً : ظلل الجدول كاملاً اضغط مفتاح F11 </vt:lpstr>
      <vt:lpstr>Slide 20</vt:lpstr>
      <vt:lpstr>اعداد الصفحة للطباعة :-</vt:lpstr>
      <vt:lpstr>مهارات : </vt:lpstr>
      <vt:lpstr>تمارين المرتبات : </vt:lpstr>
      <vt:lpstr>مثال4 : </vt:lpstr>
      <vt:lpstr>دالة الجمع المشروط :</vt:lpstr>
    </vt:vector>
  </TitlesOfParts>
  <Company>Wesmosis@Yahoo.Dk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كورس برنامج Excel 2003  مفدمة :-</dc:title>
  <dc:creator>USER</dc:creator>
  <cp:lastModifiedBy>Abu Ruhmman</cp:lastModifiedBy>
  <cp:revision>20</cp:revision>
  <dcterms:created xsi:type="dcterms:W3CDTF">2011-06-16T10:49:52Z</dcterms:created>
  <dcterms:modified xsi:type="dcterms:W3CDTF">2019-03-19T15:29:02Z</dcterms:modified>
</cp:coreProperties>
</file>