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3" r:id="rId3"/>
    <p:sldId id="261" r:id="rId4"/>
    <p:sldId id="257" r:id="rId5"/>
    <p:sldId id="258" r:id="rId6"/>
    <p:sldId id="259" r:id="rId7"/>
    <p:sldId id="260" r:id="rId8"/>
    <p:sldId id="265" r:id="rId9"/>
    <p:sldId id="307" r:id="rId10"/>
    <p:sldId id="266" r:id="rId11"/>
    <p:sldId id="267" r:id="rId12"/>
    <p:sldId id="306" r:id="rId13"/>
    <p:sldId id="268" r:id="rId14"/>
    <p:sldId id="270" r:id="rId15"/>
    <p:sldId id="269" r:id="rId16"/>
    <p:sldId id="302" r:id="rId17"/>
    <p:sldId id="303" r:id="rId18"/>
    <p:sldId id="298" r:id="rId19"/>
    <p:sldId id="308" r:id="rId20"/>
    <p:sldId id="300" r:id="rId21"/>
    <p:sldId id="301" r:id="rId22"/>
    <p:sldId id="299" r:id="rId23"/>
    <p:sldId id="304" r:id="rId24"/>
    <p:sldId id="305" r:id="rId25"/>
    <p:sldId id="274" r:id="rId26"/>
    <p:sldId id="272" r:id="rId27"/>
    <p:sldId id="271" r:id="rId28"/>
    <p:sldId id="288" r:id="rId29"/>
    <p:sldId id="278" r:id="rId30"/>
    <p:sldId id="280" r:id="rId31"/>
    <p:sldId id="290" r:id="rId32"/>
    <p:sldId id="281" r:id="rId33"/>
    <p:sldId id="291" r:id="rId34"/>
    <p:sldId id="282" r:id="rId35"/>
    <p:sldId id="283" r:id="rId36"/>
    <p:sldId id="284" r:id="rId37"/>
    <p:sldId id="287" r:id="rId38"/>
    <p:sldId id="285" r:id="rId39"/>
    <p:sldId id="286" r:id="rId40"/>
    <p:sldId id="289" r:id="rId41"/>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64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2DA95481-AE2E-4D16-89BB-E3AA1D6D0413}" type="datetimeFigureOut">
              <a:rPr lang="ar-EG"/>
              <a:pPr>
                <a:defRPr/>
              </a:pPr>
              <a:t>29/06/1433</a:t>
            </a:fld>
            <a:endParaRPr lang="ar-EG"/>
          </a:p>
        </p:txBody>
      </p:sp>
      <p:sp>
        <p:nvSpPr>
          <p:cNvPr id="5" name="Footer Placeholder 2"/>
          <p:cNvSpPr>
            <a:spLocks noGrp="1"/>
          </p:cNvSpPr>
          <p:nvPr>
            <p:ph type="ftr" sz="quarter" idx="11"/>
          </p:nvPr>
        </p:nvSpPr>
        <p:spPr/>
        <p:txBody>
          <a:bodyPr/>
          <a:lstStyle>
            <a:lvl1pPr>
              <a:defRPr/>
            </a:lvl1pPr>
          </a:lstStyle>
          <a:p>
            <a:pPr>
              <a:defRPr/>
            </a:pPr>
            <a:endParaRPr lang="ar-EG"/>
          </a:p>
        </p:txBody>
      </p:sp>
      <p:sp>
        <p:nvSpPr>
          <p:cNvPr id="6" name="Slide Number Placeholder 22"/>
          <p:cNvSpPr>
            <a:spLocks noGrp="1"/>
          </p:cNvSpPr>
          <p:nvPr>
            <p:ph type="sldNum" sz="quarter" idx="12"/>
          </p:nvPr>
        </p:nvSpPr>
        <p:spPr/>
        <p:txBody>
          <a:bodyPr/>
          <a:lstStyle>
            <a:lvl1pPr>
              <a:defRPr/>
            </a:lvl1pPr>
          </a:lstStyle>
          <a:p>
            <a:pPr>
              <a:defRPr/>
            </a:pPr>
            <a:fld id="{F4217FA6-6730-4F4A-A313-D9A63F2585BC}" type="slidenum">
              <a:rPr lang="ar-EG"/>
              <a:pPr>
                <a:defRPr/>
              </a:pPr>
              <a:t>‹#›</a:t>
            </a:fld>
            <a:endParaRPr lang="ar-EG"/>
          </a:p>
        </p:txBody>
      </p:sp>
    </p:spTree>
    <p:extLst>
      <p:ext uri="{BB962C8B-B14F-4D97-AF65-F5344CB8AC3E}">
        <p14:creationId xmlns:p14="http://schemas.microsoft.com/office/powerpoint/2010/main" val="52875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C5CB10F-BB2C-4ADB-B89D-4544A15C681A}" type="datetimeFigureOut">
              <a:rPr lang="ar-EG"/>
              <a:pPr>
                <a:defRPr/>
              </a:pPr>
              <a:t>29/06/1433</a:t>
            </a:fld>
            <a:endParaRPr lang="ar-EG"/>
          </a:p>
        </p:txBody>
      </p:sp>
      <p:sp>
        <p:nvSpPr>
          <p:cNvPr id="5" name="Footer Placeholder 2"/>
          <p:cNvSpPr>
            <a:spLocks noGrp="1"/>
          </p:cNvSpPr>
          <p:nvPr>
            <p:ph type="ftr" sz="quarter" idx="11"/>
          </p:nvPr>
        </p:nvSpPr>
        <p:spPr/>
        <p:txBody>
          <a:bodyPr/>
          <a:lstStyle>
            <a:lvl1pPr>
              <a:defRPr/>
            </a:lvl1pPr>
          </a:lstStyle>
          <a:p>
            <a:pPr>
              <a:defRPr/>
            </a:pPr>
            <a:endParaRPr lang="ar-EG"/>
          </a:p>
        </p:txBody>
      </p:sp>
      <p:sp>
        <p:nvSpPr>
          <p:cNvPr id="6" name="Slide Number Placeholder 22"/>
          <p:cNvSpPr>
            <a:spLocks noGrp="1"/>
          </p:cNvSpPr>
          <p:nvPr>
            <p:ph type="sldNum" sz="quarter" idx="12"/>
          </p:nvPr>
        </p:nvSpPr>
        <p:spPr/>
        <p:txBody>
          <a:bodyPr/>
          <a:lstStyle>
            <a:lvl1pPr>
              <a:defRPr/>
            </a:lvl1pPr>
          </a:lstStyle>
          <a:p>
            <a:pPr>
              <a:defRPr/>
            </a:pPr>
            <a:fld id="{E1F4539E-8C33-436A-94B3-5B3401775849}" type="slidenum">
              <a:rPr lang="ar-EG"/>
              <a:pPr>
                <a:defRPr/>
              </a:pPr>
              <a:t>‹#›</a:t>
            </a:fld>
            <a:endParaRPr lang="ar-EG"/>
          </a:p>
        </p:txBody>
      </p:sp>
    </p:spTree>
    <p:extLst>
      <p:ext uri="{BB962C8B-B14F-4D97-AF65-F5344CB8AC3E}">
        <p14:creationId xmlns:p14="http://schemas.microsoft.com/office/powerpoint/2010/main" val="164345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724DEBF-0E08-4D6C-9B4F-E3772C87C0F4}" type="datetimeFigureOut">
              <a:rPr lang="ar-EG"/>
              <a:pPr>
                <a:defRPr/>
              </a:pPr>
              <a:t>29/06/1433</a:t>
            </a:fld>
            <a:endParaRPr lang="ar-EG"/>
          </a:p>
        </p:txBody>
      </p:sp>
      <p:sp>
        <p:nvSpPr>
          <p:cNvPr id="5" name="Footer Placeholder 2"/>
          <p:cNvSpPr>
            <a:spLocks noGrp="1"/>
          </p:cNvSpPr>
          <p:nvPr>
            <p:ph type="ftr" sz="quarter" idx="11"/>
          </p:nvPr>
        </p:nvSpPr>
        <p:spPr/>
        <p:txBody>
          <a:bodyPr/>
          <a:lstStyle>
            <a:lvl1pPr>
              <a:defRPr/>
            </a:lvl1pPr>
          </a:lstStyle>
          <a:p>
            <a:pPr>
              <a:defRPr/>
            </a:pPr>
            <a:endParaRPr lang="ar-EG"/>
          </a:p>
        </p:txBody>
      </p:sp>
      <p:sp>
        <p:nvSpPr>
          <p:cNvPr id="6" name="Slide Number Placeholder 22"/>
          <p:cNvSpPr>
            <a:spLocks noGrp="1"/>
          </p:cNvSpPr>
          <p:nvPr>
            <p:ph type="sldNum" sz="quarter" idx="12"/>
          </p:nvPr>
        </p:nvSpPr>
        <p:spPr/>
        <p:txBody>
          <a:bodyPr/>
          <a:lstStyle>
            <a:lvl1pPr>
              <a:defRPr/>
            </a:lvl1pPr>
          </a:lstStyle>
          <a:p>
            <a:pPr>
              <a:defRPr/>
            </a:pPr>
            <a:fld id="{06212B4E-4FE7-481E-89F7-28BE6118481F}" type="slidenum">
              <a:rPr lang="ar-EG"/>
              <a:pPr>
                <a:defRPr/>
              </a:pPr>
              <a:t>‹#›</a:t>
            </a:fld>
            <a:endParaRPr lang="ar-EG"/>
          </a:p>
        </p:txBody>
      </p:sp>
    </p:spTree>
    <p:extLst>
      <p:ext uri="{BB962C8B-B14F-4D97-AF65-F5344CB8AC3E}">
        <p14:creationId xmlns:p14="http://schemas.microsoft.com/office/powerpoint/2010/main" val="13971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E1B66F5-87A7-49E3-AF5E-A9F6053C0FFA}" type="datetimeFigureOut">
              <a:rPr lang="ar-EG"/>
              <a:pPr>
                <a:defRPr/>
              </a:pPr>
              <a:t>29/06/1433</a:t>
            </a:fld>
            <a:endParaRPr lang="ar-EG"/>
          </a:p>
        </p:txBody>
      </p:sp>
      <p:sp>
        <p:nvSpPr>
          <p:cNvPr id="5" name="Footer Placeholder 2"/>
          <p:cNvSpPr>
            <a:spLocks noGrp="1"/>
          </p:cNvSpPr>
          <p:nvPr>
            <p:ph type="ftr" sz="quarter" idx="11"/>
          </p:nvPr>
        </p:nvSpPr>
        <p:spPr/>
        <p:txBody>
          <a:bodyPr/>
          <a:lstStyle>
            <a:lvl1pPr>
              <a:defRPr/>
            </a:lvl1pPr>
          </a:lstStyle>
          <a:p>
            <a:pPr>
              <a:defRPr/>
            </a:pPr>
            <a:endParaRPr lang="ar-EG"/>
          </a:p>
        </p:txBody>
      </p:sp>
      <p:sp>
        <p:nvSpPr>
          <p:cNvPr id="6" name="Slide Number Placeholder 22"/>
          <p:cNvSpPr>
            <a:spLocks noGrp="1"/>
          </p:cNvSpPr>
          <p:nvPr>
            <p:ph type="sldNum" sz="quarter" idx="12"/>
          </p:nvPr>
        </p:nvSpPr>
        <p:spPr/>
        <p:txBody>
          <a:bodyPr/>
          <a:lstStyle>
            <a:lvl1pPr>
              <a:defRPr/>
            </a:lvl1pPr>
          </a:lstStyle>
          <a:p>
            <a:pPr>
              <a:defRPr/>
            </a:pPr>
            <a:fld id="{36432158-EAC6-49F7-9780-095034C3A389}" type="slidenum">
              <a:rPr lang="ar-EG"/>
              <a:pPr>
                <a:defRPr/>
              </a:pPr>
              <a:t>‹#›</a:t>
            </a:fld>
            <a:endParaRPr lang="ar-EG"/>
          </a:p>
        </p:txBody>
      </p:sp>
    </p:spTree>
    <p:extLst>
      <p:ext uri="{BB962C8B-B14F-4D97-AF65-F5344CB8AC3E}">
        <p14:creationId xmlns:p14="http://schemas.microsoft.com/office/powerpoint/2010/main" val="412779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EE4C4C-0793-4366-8DC4-D1EED5508F25}" type="datetimeFigureOut">
              <a:rPr lang="ar-EG"/>
              <a:pPr>
                <a:defRPr/>
              </a:pPr>
              <a:t>29/06/1433</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88307E42-6DF5-4A60-B918-F517F879C7CD}" type="slidenum">
              <a:rPr lang="ar-EG"/>
              <a:pPr>
                <a:defRPr/>
              </a:pPr>
              <a:t>‹#›</a:t>
            </a:fld>
            <a:endParaRPr lang="ar-EG"/>
          </a:p>
        </p:txBody>
      </p:sp>
    </p:spTree>
    <p:extLst>
      <p:ext uri="{BB962C8B-B14F-4D97-AF65-F5344CB8AC3E}">
        <p14:creationId xmlns:p14="http://schemas.microsoft.com/office/powerpoint/2010/main" val="16637663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0F71769-1540-4C89-A0E6-70FB91C08558}" type="datetimeFigureOut">
              <a:rPr lang="ar-EG"/>
              <a:pPr>
                <a:defRPr/>
              </a:pPr>
              <a:t>29/06/1433</a:t>
            </a:fld>
            <a:endParaRPr lang="ar-EG"/>
          </a:p>
        </p:txBody>
      </p:sp>
      <p:sp>
        <p:nvSpPr>
          <p:cNvPr id="6" name="Footer Placeholder 2"/>
          <p:cNvSpPr>
            <a:spLocks noGrp="1"/>
          </p:cNvSpPr>
          <p:nvPr>
            <p:ph type="ftr" sz="quarter" idx="11"/>
          </p:nvPr>
        </p:nvSpPr>
        <p:spPr/>
        <p:txBody>
          <a:bodyPr/>
          <a:lstStyle>
            <a:lvl1pPr>
              <a:defRPr/>
            </a:lvl1pPr>
          </a:lstStyle>
          <a:p>
            <a:pPr>
              <a:defRPr/>
            </a:pPr>
            <a:endParaRPr lang="ar-EG"/>
          </a:p>
        </p:txBody>
      </p:sp>
      <p:sp>
        <p:nvSpPr>
          <p:cNvPr id="7" name="Slide Number Placeholder 22"/>
          <p:cNvSpPr>
            <a:spLocks noGrp="1"/>
          </p:cNvSpPr>
          <p:nvPr>
            <p:ph type="sldNum" sz="quarter" idx="12"/>
          </p:nvPr>
        </p:nvSpPr>
        <p:spPr/>
        <p:txBody>
          <a:bodyPr/>
          <a:lstStyle>
            <a:lvl1pPr>
              <a:defRPr/>
            </a:lvl1pPr>
          </a:lstStyle>
          <a:p>
            <a:pPr>
              <a:defRPr/>
            </a:pPr>
            <a:fld id="{D6BF31C1-9490-4BFC-BBB7-D4B8D5AC2D52}" type="slidenum">
              <a:rPr lang="ar-EG"/>
              <a:pPr>
                <a:defRPr/>
              </a:pPr>
              <a:t>‹#›</a:t>
            </a:fld>
            <a:endParaRPr lang="ar-EG"/>
          </a:p>
        </p:txBody>
      </p:sp>
    </p:spTree>
    <p:extLst>
      <p:ext uri="{BB962C8B-B14F-4D97-AF65-F5344CB8AC3E}">
        <p14:creationId xmlns:p14="http://schemas.microsoft.com/office/powerpoint/2010/main" val="37109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EF695F7-EC53-4C07-BEC6-F2DE6EA8192F}" type="datetimeFigureOut">
              <a:rPr lang="ar-EG"/>
              <a:pPr>
                <a:defRPr/>
              </a:pPr>
              <a:t>29/06/1433</a:t>
            </a:fld>
            <a:endParaRPr lang="ar-EG"/>
          </a:p>
        </p:txBody>
      </p:sp>
      <p:sp>
        <p:nvSpPr>
          <p:cNvPr id="8" name="Footer Placeholder 2"/>
          <p:cNvSpPr>
            <a:spLocks noGrp="1"/>
          </p:cNvSpPr>
          <p:nvPr>
            <p:ph type="ftr" sz="quarter" idx="11"/>
          </p:nvPr>
        </p:nvSpPr>
        <p:spPr/>
        <p:txBody>
          <a:bodyPr/>
          <a:lstStyle>
            <a:lvl1pPr>
              <a:defRPr/>
            </a:lvl1pPr>
          </a:lstStyle>
          <a:p>
            <a:pPr>
              <a:defRPr/>
            </a:pPr>
            <a:endParaRPr lang="ar-EG"/>
          </a:p>
        </p:txBody>
      </p:sp>
      <p:sp>
        <p:nvSpPr>
          <p:cNvPr id="9" name="Slide Number Placeholder 22"/>
          <p:cNvSpPr>
            <a:spLocks noGrp="1"/>
          </p:cNvSpPr>
          <p:nvPr>
            <p:ph type="sldNum" sz="quarter" idx="12"/>
          </p:nvPr>
        </p:nvSpPr>
        <p:spPr/>
        <p:txBody>
          <a:bodyPr/>
          <a:lstStyle>
            <a:lvl1pPr>
              <a:defRPr/>
            </a:lvl1pPr>
          </a:lstStyle>
          <a:p>
            <a:pPr>
              <a:defRPr/>
            </a:pPr>
            <a:fld id="{D81D23D1-CE55-4F0F-BD41-F443E5748D65}" type="slidenum">
              <a:rPr lang="ar-EG"/>
              <a:pPr>
                <a:defRPr/>
              </a:pPr>
              <a:t>‹#›</a:t>
            </a:fld>
            <a:endParaRPr lang="ar-EG"/>
          </a:p>
        </p:txBody>
      </p:sp>
    </p:spTree>
    <p:extLst>
      <p:ext uri="{BB962C8B-B14F-4D97-AF65-F5344CB8AC3E}">
        <p14:creationId xmlns:p14="http://schemas.microsoft.com/office/powerpoint/2010/main" val="251495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5DFE46D-844F-4294-AB23-41903AFAD9E7}" type="datetimeFigureOut">
              <a:rPr lang="ar-EG"/>
              <a:pPr>
                <a:defRPr/>
              </a:pPr>
              <a:t>29/06/1433</a:t>
            </a:fld>
            <a:endParaRPr lang="ar-EG"/>
          </a:p>
        </p:txBody>
      </p:sp>
      <p:sp>
        <p:nvSpPr>
          <p:cNvPr id="4" name="Footer Placeholder 2"/>
          <p:cNvSpPr>
            <a:spLocks noGrp="1"/>
          </p:cNvSpPr>
          <p:nvPr>
            <p:ph type="ftr" sz="quarter" idx="11"/>
          </p:nvPr>
        </p:nvSpPr>
        <p:spPr/>
        <p:txBody>
          <a:bodyPr/>
          <a:lstStyle>
            <a:lvl1pPr>
              <a:defRPr/>
            </a:lvl1pPr>
          </a:lstStyle>
          <a:p>
            <a:pPr>
              <a:defRPr/>
            </a:pPr>
            <a:endParaRPr lang="ar-EG"/>
          </a:p>
        </p:txBody>
      </p:sp>
      <p:sp>
        <p:nvSpPr>
          <p:cNvPr id="5" name="Slide Number Placeholder 22"/>
          <p:cNvSpPr>
            <a:spLocks noGrp="1"/>
          </p:cNvSpPr>
          <p:nvPr>
            <p:ph type="sldNum" sz="quarter" idx="12"/>
          </p:nvPr>
        </p:nvSpPr>
        <p:spPr/>
        <p:txBody>
          <a:bodyPr/>
          <a:lstStyle>
            <a:lvl1pPr>
              <a:defRPr/>
            </a:lvl1pPr>
          </a:lstStyle>
          <a:p>
            <a:pPr>
              <a:defRPr/>
            </a:pPr>
            <a:fld id="{444A5F05-FE1F-4262-BAC2-DF4B631BD84E}" type="slidenum">
              <a:rPr lang="ar-EG"/>
              <a:pPr>
                <a:defRPr/>
              </a:pPr>
              <a:t>‹#›</a:t>
            </a:fld>
            <a:endParaRPr lang="ar-EG"/>
          </a:p>
        </p:txBody>
      </p:sp>
    </p:spTree>
    <p:extLst>
      <p:ext uri="{BB962C8B-B14F-4D97-AF65-F5344CB8AC3E}">
        <p14:creationId xmlns:p14="http://schemas.microsoft.com/office/powerpoint/2010/main" val="3309674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D9D1AA9-7505-4871-B368-5B18FC320F7D}" type="datetimeFigureOut">
              <a:rPr lang="ar-EG"/>
              <a:pPr>
                <a:defRPr/>
              </a:pPr>
              <a:t>29/06/1433</a:t>
            </a:fld>
            <a:endParaRPr lang="ar-EG"/>
          </a:p>
        </p:txBody>
      </p:sp>
      <p:sp>
        <p:nvSpPr>
          <p:cNvPr id="3" name="Footer Placeholder 2"/>
          <p:cNvSpPr>
            <a:spLocks noGrp="1"/>
          </p:cNvSpPr>
          <p:nvPr>
            <p:ph type="ftr" sz="quarter" idx="11"/>
          </p:nvPr>
        </p:nvSpPr>
        <p:spPr/>
        <p:txBody>
          <a:bodyPr/>
          <a:lstStyle>
            <a:lvl1pPr>
              <a:defRPr/>
            </a:lvl1pPr>
          </a:lstStyle>
          <a:p>
            <a:pPr>
              <a:defRPr/>
            </a:pPr>
            <a:endParaRPr lang="ar-EG"/>
          </a:p>
        </p:txBody>
      </p:sp>
      <p:sp>
        <p:nvSpPr>
          <p:cNvPr id="4" name="Slide Number Placeholder 22"/>
          <p:cNvSpPr>
            <a:spLocks noGrp="1"/>
          </p:cNvSpPr>
          <p:nvPr>
            <p:ph type="sldNum" sz="quarter" idx="12"/>
          </p:nvPr>
        </p:nvSpPr>
        <p:spPr/>
        <p:txBody>
          <a:bodyPr/>
          <a:lstStyle>
            <a:lvl1pPr>
              <a:defRPr/>
            </a:lvl1pPr>
          </a:lstStyle>
          <a:p>
            <a:pPr>
              <a:defRPr/>
            </a:pPr>
            <a:fld id="{4EF6837B-F9DA-451C-B874-C4F4E988F96A}" type="slidenum">
              <a:rPr lang="ar-EG"/>
              <a:pPr>
                <a:defRPr/>
              </a:pPr>
              <a:t>‹#›</a:t>
            </a:fld>
            <a:endParaRPr lang="ar-EG"/>
          </a:p>
        </p:txBody>
      </p:sp>
    </p:spTree>
    <p:extLst>
      <p:ext uri="{BB962C8B-B14F-4D97-AF65-F5344CB8AC3E}">
        <p14:creationId xmlns:p14="http://schemas.microsoft.com/office/powerpoint/2010/main" val="179521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3868067-DC5B-485B-B8E2-EF14CEA1DA39}" type="datetimeFigureOut">
              <a:rPr lang="ar-EG"/>
              <a:pPr>
                <a:defRPr/>
              </a:pPr>
              <a:t>29/06/1433</a:t>
            </a:fld>
            <a:endParaRPr lang="ar-EG"/>
          </a:p>
        </p:txBody>
      </p:sp>
      <p:sp>
        <p:nvSpPr>
          <p:cNvPr id="6" name="Footer Placeholder 2"/>
          <p:cNvSpPr>
            <a:spLocks noGrp="1"/>
          </p:cNvSpPr>
          <p:nvPr>
            <p:ph type="ftr" sz="quarter" idx="11"/>
          </p:nvPr>
        </p:nvSpPr>
        <p:spPr/>
        <p:txBody>
          <a:bodyPr/>
          <a:lstStyle>
            <a:lvl1pPr>
              <a:defRPr/>
            </a:lvl1pPr>
          </a:lstStyle>
          <a:p>
            <a:pPr>
              <a:defRPr/>
            </a:pPr>
            <a:endParaRPr lang="ar-EG"/>
          </a:p>
        </p:txBody>
      </p:sp>
      <p:sp>
        <p:nvSpPr>
          <p:cNvPr id="7" name="Slide Number Placeholder 22"/>
          <p:cNvSpPr>
            <a:spLocks noGrp="1"/>
          </p:cNvSpPr>
          <p:nvPr>
            <p:ph type="sldNum" sz="quarter" idx="12"/>
          </p:nvPr>
        </p:nvSpPr>
        <p:spPr/>
        <p:txBody>
          <a:bodyPr/>
          <a:lstStyle>
            <a:lvl1pPr>
              <a:defRPr/>
            </a:lvl1pPr>
          </a:lstStyle>
          <a:p>
            <a:pPr>
              <a:defRPr/>
            </a:pPr>
            <a:fld id="{F5FA545F-4080-4884-B1FE-664F6BD550D4}" type="slidenum">
              <a:rPr lang="ar-EG"/>
              <a:pPr>
                <a:defRPr/>
              </a:pPr>
              <a:t>‹#›</a:t>
            </a:fld>
            <a:endParaRPr lang="ar-EG"/>
          </a:p>
        </p:txBody>
      </p:sp>
    </p:spTree>
    <p:extLst>
      <p:ext uri="{BB962C8B-B14F-4D97-AF65-F5344CB8AC3E}">
        <p14:creationId xmlns:p14="http://schemas.microsoft.com/office/powerpoint/2010/main" val="271161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8E0E85C6-D732-4421-A918-148FC24E6B85}" type="datetimeFigureOut">
              <a:rPr lang="ar-EG"/>
              <a:pPr>
                <a:defRPr/>
              </a:pPr>
              <a:t>29/06/1433</a:t>
            </a:fld>
            <a:endParaRPr lang="ar-EG"/>
          </a:p>
        </p:txBody>
      </p:sp>
      <p:sp>
        <p:nvSpPr>
          <p:cNvPr id="6" name="Footer Placeholder 2"/>
          <p:cNvSpPr>
            <a:spLocks noGrp="1"/>
          </p:cNvSpPr>
          <p:nvPr>
            <p:ph type="ftr" sz="quarter" idx="11"/>
          </p:nvPr>
        </p:nvSpPr>
        <p:spPr/>
        <p:txBody>
          <a:bodyPr/>
          <a:lstStyle>
            <a:lvl1pPr>
              <a:defRPr/>
            </a:lvl1pPr>
          </a:lstStyle>
          <a:p>
            <a:pPr>
              <a:defRPr/>
            </a:pPr>
            <a:endParaRPr lang="ar-EG"/>
          </a:p>
        </p:txBody>
      </p:sp>
      <p:sp>
        <p:nvSpPr>
          <p:cNvPr id="7" name="Slide Number Placeholder 22"/>
          <p:cNvSpPr>
            <a:spLocks noGrp="1"/>
          </p:cNvSpPr>
          <p:nvPr>
            <p:ph type="sldNum" sz="quarter" idx="12"/>
          </p:nvPr>
        </p:nvSpPr>
        <p:spPr/>
        <p:txBody>
          <a:bodyPr/>
          <a:lstStyle>
            <a:lvl1pPr>
              <a:defRPr/>
            </a:lvl1pPr>
          </a:lstStyle>
          <a:p>
            <a:pPr>
              <a:defRPr/>
            </a:pPr>
            <a:fld id="{F69D1871-BE11-4EEA-AA69-12EDEB1996F1}" type="slidenum">
              <a:rPr lang="ar-EG"/>
              <a:pPr>
                <a:defRPr/>
              </a:pPr>
              <a:t>‹#›</a:t>
            </a:fld>
            <a:endParaRPr lang="ar-EG"/>
          </a:p>
        </p:txBody>
      </p:sp>
    </p:spTree>
    <p:extLst>
      <p:ext uri="{BB962C8B-B14F-4D97-AF65-F5344CB8AC3E}">
        <p14:creationId xmlns:p14="http://schemas.microsoft.com/office/powerpoint/2010/main" val="325948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90368F3-D803-4685-A887-7C6F7850E385}" type="datetimeFigureOut">
              <a:rPr lang="ar-EG"/>
              <a:pPr>
                <a:defRPr/>
              </a:pPr>
              <a:t>29/06/1433</a:t>
            </a:fld>
            <a:endParaRPr lang="ar-EG"/>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ar-EG"/>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AF32AD1-3F5F-47E6-8431-586367304552}" type="slidenum">
              <a:rPr lang="ar-EG"/>
              <a:pPr>
                <a:defRPr/>
              </a:pPr>
              <a:t>‹#›</a:t>
            </a:fld>
            <a:endParaRPr lang="ar-EG"/>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95"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1"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1"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1"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1"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1"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1" fontAlgn="base">
        <a:spcBef>
          <a:spcPct val="0"/>
        </a:spcBef>
        <a:spcAft>
          <a:spcPct val="0"/>
        </a:spcAft>
        <a:defRPr sz="4100" b="1">
          <a:solidFill>
            <a:schemeClr val="tx1"/>
          </a:solidFill>
          <a:latin typeface="Lucida Sans" pitchFamily="34" charset="0"/>
          <a:cs typeface="Tahoma" pitchFamily="34" charset="0"/>
        </a:defRPr>
      </a:lvl6pPr>
      <a:lvl7pPr marL="914400" algn="ctr" rtl="1" fontAlgn="base">
        <a:spcBef>
          <a:spcPct val="0"/>
        </a:spcBef>
        <a:spcAft>
          <a:spcPct val="0"/>
        </a:spcAft>
        <a:defRPr sz="4100" b="1">
          <a:solidFill>
            <a:schemeClr val="tx1"/>
          </a:solidFill>
          <a:latin typeface="Lucida Sans" pitchFamily="34" charset="0"/>
          <a:cs typeface="Tahoma" pitchFamily="34" charset="0"/>
        </a:defRPr>
      </a:lvl7pPr>
      <a:lvl8pPr marL="1371600" algn="ctr" rtl="1" fontAlgn="base">
        <a:spcBef>
          <a:spcPct val="0"/>
        </a:spcBef>
        <a:spcAft>
          <a:spcPct val="0"/>
        </a:spcAft>
        <a:defRPr sz="4100" b="1">
          <a:solidFill>
            <a:schemeClr val="tx1"/>
          </a:solidFill>
          <a:latin typeface="Lucida Sans" pitchFamily="34" charset="0"/>
          <a:cs typeface="Tahoma" pitchFamily="34" charset="0"/>
        </a:defRPr>
      </a:lvl8pPr>
      <a:lvl9pPr marL="1828800" algn="ctr" rtl="1"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r" rtl="1"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r" rtl="1"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r" rtl="1"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r" rtl="1"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r" rtl="1"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rabia-aludec.com/roofs_3.ht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rabia-aludec.com/roofs_6.htm"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rabia-aludec.com/roofs_7.ht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arabia-aludec.com/roofs_1.htm"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www.arabia-aludec.com/roofs_8.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rabia-aludec.com/roofs_5.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odeartegypt.jeeran.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rabia-aludec.com/roofs_2.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rabia-aludec.com/roofs_10.htm"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arabia-aludec.com/roofs_11.ht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571480"/>
            <a:ext cx="8229600" cy="857256"/>
          </a:xfrm>
        </p:spPr>
        <p:txBody>
          <a:bodyPr/>
          <a:lstStyle/>
          <a:p>
            <a:pPr eaLnBrk="1" fontAlgn="auto" hangingPunct="1">
              <a:spcAft>
                <a:spcPts val="0"/>
              </a:spcAft>
              <a:defRPr/>
            </a:pPr>
            <a:r>
              <a:rPr lang="ar-EG" dirty="0" smtClean="0"/>
              <a:t>الاسقف المعلقة</a:t>
            </a:r>
            <a:endParaRPr lang="ar-EG" dirty="0"/>
          </a:p>
        </p:txBody>
      </p:sp>
      <p:sp>
        <p:nvSpPr>
          <p:cNvPr id="3075" name="Subtitle 2"/>
          <p:cNvSpPr>
            <a:spLocks noGrp="1"/>
          </p:cNvSpPr>
          <p:nvPr>
            <p:ph type="subTitle" idx="1"/>
          </p:nvPr>
        </p:nvSpPr>
        <p:spPr>
          <a:xfrm>
            <a:off x="285750" y="1785938"/>
            <a:ext cx="8358188" cy="4786312"/>
          </a:xfrm>
        </p:spPr>
        <p:txBody>
          <a:bodyPr/>
          <a:lstStyle/>
          <a:p>
            <a:pPr eaLnBrk="1" hangingPunct="1"/>
            <a:r>
              <a:rPr lang="ar-EG" b="1" smtClean="0"/>
              <a:t>الأسقف المعلقة أو المستعارة الأسقف الصناعية أو الزائفة هي عبارة عن الواح أو بلاطات أو شرائح يتم تركيبها أسفل سقف المبنى من الداخل أو الخارج</a:t>
            </a:r>
            <a:br>
              <a:rPr lang="ar-EG" b="1" smtClean="0"/>
            </a:br>
            <a:endParaRPr lang="ar-EG" smtClean="0"/>
          </a:p>
        </p:txBody>
      </p:sp>
      <p:pic>
        <p:nvPicPr>
          <p:cNvPr id="5" name="Picture 4" descr="IMG_0371.JPG"/>
          <p:cNvPicPr>
            <a:picLocks noChangeAspect="1"/>
          </p:cNvPicPr>
          <p:nvPr/>
        </p:nvPicPr>
        <p:blipFill>
          <a:blip r:embed="rId2" cstate="print"/>
          <a:stretch>
            <a:fillRect/>
          </a:stretch>
        </p:blipFill>
        <p:spPr>
          <a:xfrm>
            <a:off x="1071538" y="3214686"/>
            <a:ext cx="6715140" cy="32146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643063" y="357188"/>
            <a:ext cx="6429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EG" sz="2400" b="1">
                <a:latin typeface="Book Antiqua" pitchFamily="18" charset="0"/>
                <a:cs typeface="Times New Roman" pitchFamily="18" charset="0"/>
              </a:rPr>
              <a:t>ثانيا: الألواح المعدنية</a:t>
            </a:r>
          </a:p>
          <a:p>
            <a:r>
              <a:rPr lang="ar-EG" sz="2400" b="1">
                <a:latin typeface="Book Antiqua" pitchFamily="18" charset="0"/>
                <a:cs typeface="Times New Roman" pitchFamily="18" charset="0"/>
              </a:rPr>
              <a:t/>
            </a:r>
            <a:br>
              <a:rPr lang="ar-EG" sz="2400" b="1">
                <a:latin typeface="Book Antiqua" pitchFamily="18" charset="0"/>
                <a:cs typeface="Times New Roman" pitchFamily="18" charset="0"/>
              </a:rPr>
            </a:br>
            <a:r>
              <a:rPr lang="ar-EG" sz="2400" b="1">
                <a:latin typeface="Book Antiqua" pitchFamily="18" charset="0"/>
                <a:cs typeface="Times New Roman" pitchFamily="18" charset="0"/>
              </a:rPr>
              <a:t>ويكثر استخدام هذا النوع من الأسقف الزائفة في المطابخ ودورات المياه. ويمتاز هذا النوع هذا من الأسقف المستعارة ألوانه المتعددة وسهولة فكه وتركيبه عند إجراء أي صيانة. ويتم تثبيته بالسقف بواسطة قطع من المعدن. </a:t>
            </a:r>
            <a:endParaRPr lang="ar-EG" sz="2400">
              <a:latin typeface="Book Antiqua" pitchFamily="18" charset="0"/>
              <a:cs typeface="Times New Roman" pitchFamily="18" charset="0"/>
            </a:endParaRPr>
          </a:p>
        </p:txBody>
      </p:sp>
      <p:pic>
        <p:nvPicPr>
          <p:cNvPr id="2050" name="Picture 2" descr="mhtml:file://D:\3maaaaaara\انشاء%20معماري\emmy\peter\التشاركية%20العربية%20للألمنيوم%20والديكور%20-%20أسقف%20وإضاءة.mht!http://www.arabia-aludec.com/images/roofs3.jpg">
            <a:hlinkClick r:id="rId2"/>
          </p:cNvPr>
          <p:cNvPicPr>
            <a:picLocks noChangeAspect="1" noChangeArrowheads="1"/>
          </p:cNvPicPr>
          <p:nvPr/>
        </p:nvPicPr>
        <p:blipFill>
          <a:blip r:embed="rId3" cstate="print"/>
          <a:srcRect/>
          <a:stretch>
            <a:fillRect/>
          </a:stretch>
        </p:blipFill>
        <p:spPr bwMode="auto">
          <a:xfrm>
            <a:off x="714348" y="2714620"/>
            <a:ext cx="7715304" cy="31432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292" name="Rectangle 5"/>
          <p:cNvSpPr>
            <a:spLocks noChangeArrowheads="1"/>
          </p:cNvSpPr>
          <p:nvPr/>
        </p:nvSpPr>
        <p:spPr bwMode="auto">
          <a:xfrm>
            <a:off x="3143250" y="5929313"/>
            <a:ext cx="2338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SA" sz="2400">
                <a:latin typeface="Book Antiqua" pitchFamily="18" charset="0"/>
                <a:cs typeface="Times New Roman" pitchFamily="18" charset="0"/>
              </a:rPr>
              <a:t>أسقف معلقة معدنية</a:t>
            </a:r>
            <a:endParaRPr lang="ar-EG" sz="2400">
              <a:latin typeface="Book Antiqua"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html:file://D:\3maaaaaara\انشاء%20معماري\emmy\peter\التشاركية%20العربية%20للألمنيوم%20والديكور%20-%20أسقف%20وإضاءة.mht!http://www.arabia-aludec.com/images/roofs6.jpg">
            <a:hlinkClick r:id="rId2"/>
          </p:cNvPr>
          <p:cNvPicPr>
            <a:picLocks noChangeAspect="1" noChangeArrowheads="1"/>
          </p:cNvPicPr>
          <p:nvPr/>
        </p:nvPicPr>
        <p:blipFill>
          <a:blip r:embed="rId3" cstate="print"/>
          <a:srcRect/>
          <a:stretch>
            <a:fillRect/>
          </a:stretch>
        </p:blipFill>
        <p:spPr bwMode="auto">
          <a:xfrm>
            <a:off x="428596" y="571480"/>
            <a:ext cx="3929090" cy="43577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315" name="Rectangle 2"/>
          <p:cNvSpPr>
            <a:spLocks noChangeArrowheads="1"/>
          </p:cNvSpPr>
          <p:nvPr/>
        </p:nvSpPr>
        <p:spPr bwMode="auto">
          <a:xfrm>
            <a:off x="2665413" y="5429250"/>
            <a:ext cx="295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ar-EG" sz="2400">
                <a:latin typeface="Book Antiqua" pitchFamily="18" charset="0"/>
                <a:cs typeface="Times New Roman" pitchFamily="18" charset="0"/>
              </a:rPr>
              <a:t>أسقف معلقة - شرائح معدنية </a:t>
            </a:r>
          </a:p>
        </p:txBody>
      </p:sp>
      <p:pic>
        <p:nvPicPr>
          <p:cNvPr id="1028" name="Picture 4" descr="mhtml:file://D:\3maaaaaara\انشاء%20معماري\emmy\peter\خطوات%20تنفيذ%20الأسقف%20المستعارة%20-%20منتدى%20المهندس%20الكويتي.mht!http://www.bazars.net/UsersFiles/ProductImages/PR4212.jpg"/>
          <p:cNvPicPr>
            <a:picLocks noChangeAspect="1" noChangeArrowheads="1"/>
          </p:cNvPicPr>
          <p:nvPr/>
        </p:nvPicPr>
        <p:blipFill>
          <a:blip r:embed="rId4" cstate="print"/>
          <a:srcRect/>
          <a:stretch>
            <a:fillRect/>
          </a:stretch>
        </p:blipFill>
        <p:spPr bwMode="auto">
          <a:xfrm>
            <a:off x="4929190" y="642918"/>
            <a:ext cx="3786214" cy="41434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930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14313"/>
            <a:ext cx="6215063"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html:file://D:\3maaaaaara\انشاء%20معماري\emmy\peter\التشاركية%20العربية%20للألمنيوم%20والديكور%20-%20أسقف%20وإضاءة.mht!http://www.arabia-aludec.com/images/roofs7.jpg">
            <a:hlinkClick r:id="rId2"/>
          </p:cNvPr>
          <p:cNvPicPr>
            <a:picLocks noChangeAspect="1" noChangeArrowheads="1"/>
          </p:cNvPicPr>
          <p:nvPr/>
        </p:nvPicPr>
        <p:blipFill>
          <a:blip r:embed="rId3" cstate="print"/>
          <a:srcRect/>
          <a:stretch>
            <a:fillRect/>
          </a:stretch>
        </p:blipFill>
        <p:spPr bwMode="auto">
          <a:xfrm>
            <a:off x="857224" y="714356"/>
            <a:ext cx="7286676" cy="41434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363" name="Rectangle 2"/>
          <p:cNvSpPr>
            <a:spLocks noChangeArrowheads="1"/>
          </p:cNvSpPr>
          <p:nvPr/>
        </p:nvSpPr>
        <p:spPr bwMode="auto">
          <a:xfrm>
            <a:off x="3071813" y="5357813"/>
            <a:ext cx="2903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ar-SA" sz="2400">
                <a:latin typeface="Book Antiqua" pitchFamily="18" charset="0"/>
                <a:cs typeface="Times New Roman" pitchFamily="18" charset="0"/>
              </a:rPr>
              <a:t>أسقف معلقة معدنية 60×60</a:t>
            </a:r>
            <a:endParaRPr lang="ar-EG" sz="2400">
              <a:latin typeface="Book Antiqua"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html:file://D:\3maaaaaara\انشاء%20معماري\emmy\peter\التشاركية%20العربية%20للألمنيوم%20والديكور%20-%20أسقف%20وإضاءة.mht!http://www.arabia-aludec.com/images/roofs1.jpg">
            <a:hlinkClick r:id="rId2"/>
          </p:cNvPr>
          <p:cNvPicPr>
            <a:picLocks noChangeAspect="1" noChangeArrowheads="1"/>
          </p:cNvPicPr>
          <p:nvPr/>
        </p:nvPicPr>
        <p:blipFill>
          <a:blip r:embed="rId3" cstate="print"/>
          <a:srcRect/>
          <a:stretch>
            <a:fillRect/>
          </a:stretch>
        </p:blipFill>
        <p:spPr bwMode="auto">
          <a:xfrm>
            <a:off x="714348" y="642918"/>
            <a:ext cx="3786214" cy="37862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6387" name="Rectangle 2"/>
          <p:cNvSpPr>
            <a:spLocks noChangeArrowheads="1"/>
          </p:cNvSpPr>
          <p:nvPr/>
        </p:nvSpPr>
        <p:spPr bwMode="auto">
          <a:xfrm>
            <a:off x="857250" y="5072063"/>
            <a:ext cx="332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ar-SA" sz="2400">
                <a:latin typeface="Book Antiqua" pitchFamily="18" charset="0"/>
                <a:cs typeface="Times New Roman" pitchFamily="18" charset="0"/>
              </a:rPr>
              <a:t>أسقف معلقة من الصوف المعدني</a:t>
            </a:r>
            <a:endParaRPr lang="ar-EG" sz="2400">
              <a:latin typeface="Book Antiqua" pitchFamily="18" charset="0"/>
              <a:cs typeface="Times New Roman" pitchFamily="18" charset="0"/>
            </a:endParaRPr>
          </a:p>
        </p:txBody>
      </p:sp>
      <p:pic>
        <p:nvPicPr>
          <p:cNvPr id="28676" name="Picture 4" descr="mhtml:file://D:\3maaaaaara\انشاء%20معماري\emmy\peter\التشاركية%20العربية%20للألمنيوم%20والديكور%20-%20أسقف%20وإضاءة.mht!http://www.arabia-aludec.com/images/roofs8.jpg">
            <a:hlinkClick r:id="rId4"/>
          </p:cNvPr>
          <p:cNvPicPr>
            <a:picLocks noChangeAspect="1" noChangeArrowheads="1"/>
          </p:cNvPicPr>
          <p:nvPr/>
        </p:nvPicPr>
        <p:blipFill>
          <a:blip r:embed="rId5" cstate="print"/>
          <a:srcRect/>
          <a:stretch>
            <a:fillRect/>
          </a:stretch>
        </p:blipFill>
        <p:spPr bwMode="auto">
          <a:xfrm>
            <a:off x="5000628" y="571480"/>
            <a:ext cx="3857652" cy="38576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6389" name="Rectangle 4"/>
          <p:cNvSpPr>
            <a:spLocks noChangeArrowheads="1"/>
          </p:cNvSpPr>
          <p:nvPr/>
        </p:nvSpPr>
        <p:spPr bwMode="auto">
          <a:xfrm>
            <a:off x="5000625" y="5000625"/>
            <a:ext cx="3662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ar-SA" sz="2400">
                <a:latin typeface="Book Antiqua" pitchFamily="18" charset="0"/>
                <a:cs typeface="Times New Roman" pitchFamily="18" charset="0"/>
              </a:rPr>
              <a:t>أسقف معلقة خشبية 60×60 </a:t>
            </a:r>
            <a:r>
              <a:rPr lang="en-US" sz="2400">
                <a:latin typeface="Book Antiqua" pitchFamily="18" charset="0"/>
                <a:cs typeface="Times New Roman" pitchFamily="18" charset="0"/>
              </a:rPr>
              <a:t>MDF</a:t>
            </a:r>
            <a:endParaRPr lang="ar-EG" sz="2400">
              <a:latin typeface="Book Antiqua"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1071563"/>
            <a:ext cx="7429500" cy="3878262"/>
          </a:xfrm>
          <a:prstGeom prst="rect">
            <a:avLst/>
          </a:prstGeom>
        </p:spPr>
        <p:txBody>
          <a:bodyPr>
            <a:spAutoFit/>
          </a:bodyPr>
          <a:lstStyle/>
          <a:p>
            <a:pPr fontAlgn="auto">
              <a:spcBef>
                <a:spcPts val="0"/>
              </a:spcBef>
              <a:spcAft>
                <a:spcPts val="0"/>
              </a:spcAft>
              <a:defRPr/>
            </a:pPr>
            <a:r>
              <a:rPr lang="ar-EG" sz="3600" b="1" dirty="0">
                <a:solidFill>
                  <a:schemeClr val="accent1">
                    <a:lumMod val="75000"/>
                  </a:schemeClr>
                </a:solidFill>
                <a:latin typeface="+mn-lt"/>
                <a:cs typeface="+mn-cs"/>
              </a:rPr>
              <a:t>ويجب مراعاة النقاط التالية في تركيب الأسقف:</a:t>
            </a:r>
          </a:p>
          <a:p>
            <a:pPr fontAlgn="auto">
              <a:spcBef>
                <a:spcPts val="0"/>
              </a:spcBef>
              <a:spcAft>
                <a:spcPts val="0"/>
              </a:spcAft>
              <a:defRPr/>
            </a:pPr>
            <a:r>
              <a:rPr lang="ar-EG" b="1" dirty="0">
                <a:latin typeface="+mn-lt"/>
                <a:cs typeface="+mn-cs"/>
              </a:rPr>
              <a:t/>
            </a:r>
            <a:br>
              <a:rPr lang="ar-EG" b="1" dirty="0">
                <a:latin typeface="+mn-lt"/>
                <a:cs typeface="+mn-cs"/>
              </a:rPr>
            </a:br>
            <a:r>
              <a:rPr lang="ar-EG" sz="2400" b="1" dirty="0">
                <a:latin typeface="+mn-lt"/>
                <a:cs typeface="+mn-cs"/>
              </a:rPr>
              <a:t/>
            </a:r>
            <a:br>
              <a:rPr lang="ar-EG" sz="2400" b="1" dirty="0">
                <a:latin typeface="+mn-lt"/>
                <a:cs typeface="+mn-cs"/>
              </a:rPr>
            </a:br>
            <a:r>
              <a:rPr lang="ar-EG" sz="2400" b="1" dirty="0">
                <a:latin typeface="+mn-lt"/>
                <a:cs typeface="+mn-cs"/>
              </a:rPr>
              <a:t>1. اختيار أنواع الأسقف المستعارة على أن تكون بجودة عالية.</a:t>
            </a:r>
            <a:br>
              <a:rPr lang="ar-EG" sz="2400" b="1" dirty="0">
                <a:latin typeface="+mn-lt"/>
                <a:cs typeface="+mn-cs"/>
              </a:rPr>
            </a:br>
            <a:r>
              <a:rPr lang="ar-EG" sz="2400" b="1" dirty="0">
                <a:latin typeface="+mn-lt"/>
                <a:cs typeface="+mn-cs"/>
              </a:rPr>
              <a:t>2. الحرص على عدم تعليق الأسقف المستعارة في مجاري الهواء أو الخدمات الأخرى بالأسقف.</a:t>
            </a:r>
            <a:br>
              <a:rPr lang="ar-EG" sz="2400" b="1" dirty="0">
                <a:latin typeface="+mn-lt"/>
                <a:cs typeface="+mn-cs"/>
              </a:rPr>
            </a:br>
            <a:r>
              <a:rPr lang="ar-EG" sz="2400" b="1" dirty="0">
                <a:latin typeface="+mn-lt"/>
                <a:cs typeface="+mn-cs"/>
              </a:rPr>
              <a:t>3. في حالة استخدام أسقف من الجبس يجب وضع أسيام التعليق داخل بلاطة الجبس ويكون عددها أربع نقاط تعليق.</a:t>
            </a:r>
            <a:br>
              <a:rPr lang="ar-EG" sz="2400" b="1" dirty="0">
                <a:latin typeface="+mn-lt"/>
                <a:cs typeface="+mn-cs"/>
              </a:rPr>
            </a:br>
            <a:r>
              <a:rPr lang="ar-EG" sz="2400" b="1" dirty="0">
                <a:latin typeface="+mn-lt"/>
                <a:cs typeface="+mn-cs"/>
              </a:rPr>
              <a:t>4. تثبت الألواح المعدنية بالأسقف كل 50 سم.</a:t>
            </a:r>
          </a:p>
          <a:p>
            <a:pPr fontAlgn="auto">
              <a:spcBef>
                <a:spcPts val="0"/>
              </a:spcBef>
              <a:spcAft>
                <a:spcPts val="0"/>
              </a:spcAft>
              <a:defRPr/>
            </a:pPr>
            <a:r>
              <a:rPr lang="ar-EG" sz="2400" b="1" dirty="0">
                <a:latin typeface="+mn-lt"/>
                <a:cs typeface="+mn-cs"/>
              </a:rPr>
              <a:t>_________________</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297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85750"/>
            <a:ext cx="8143875"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1063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285875"/>
            <a:ext cx="42576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E1063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85875"/>
            <a:ext cx="3941762"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428625"/>
            <a:ext cx="8501062"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3maaaaaara\انشاء معماري\النهاءي انشاء 2\صور ماجد\08022009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714375"/>
            <a:ext cx="75819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714375" y="1000125"/>
            <a:ext cx="80724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EG" sz="2400">
                <a:latin typeface="Book Antiqua" pitchFamily="18" charset="0"/>
                <a:cs typeface="Times New Roman" pitchFamily="18" charset="0"/>
              </a:rPr>
              <a:t>مميزات الاسقف المعلقة:</a:t>
            </a:r>
          </a:p>
          <a:p>
            <a:r>
              <a:rPr lang="ar-EG" sz="2400">
                <a:latin typeface="Book Antiqua" pitchFamily="18" charset="0"/>
                <a:cs typeface="Times New Roman" pitchFamily="18" charset="0"/>
              </a:rPr>
              <a:t>* إخفاء العيوب الإنشائية وتغطية الجسور والبروزات.</a:t>
            </a:r>
            <a:br>
              <a:rPr lang="ar-EG" sz="2400">
                <a:latin typeface="Book Antiqua" pitchFamily="18" charset="0"/>
                <a:cs typeface="Times New Roman" pitchFamily="18" charset="0"/>
              </a:rPr>
            </a:br>
            <a:r>
              <a:rPr lang="ar-EG" sz="2400">
                <a:latin typeface="Book Antiqua" pitchFamily="18" charset="0"/>
                <a:cs typeface="Times New Roman" pitchFamily="18" charset="0"/>
              </a:rPr>
              <a:t>* الاستغناء عن المعجونة والدهان وإعادة الدهان بشكل دوري.</a:t>
            </a:r>
            <a:br>
              <a:rPr lang="ar-EG" sz="2400">
                <a:latin typeface="Book Antiqua" pitchFamily="18" charset="0"/>
                <a:cs typeface="Times New Roman" pitchFamily="18" charset="0"/>
              </a:rPr>
            </a:br>
            <a:r>
              <a:rPr lang="ar-EG" sz="2400">
                <a:latin typeface="Book Antiqua" pitchFamily="18" charset="0"/>
                <a:cs typeface="Times New Roman" pitchFamily="18" charset="0"/>
              </a:rPr>
              <a:t>* مقاومة للرطوبة وهي الحل الجذري لها بسبب خصائص مادة الـ </a:t>
            </a:r>
            <a:r>
              <a:rPr lang="en-US" sz="2400">
                <a:latin typeface="Book Antiqua" pitchFamily="18" charset="0"/>
                <a:cs typeface="Times New Roman" pitchFamily="18" charset="0"/>
              </a:rPr>
              <a:t>UPVC</a:t>
            </a:r>
            <a:r>
              <a:rPr lang="ar-EG" sz="2400">
                <a:latin typeface="Book Antiqua" pitchFamily="18" charset="0"/>
                <a:cs typeface="Times New Roman" pitchFamily="18" charset="0"/>
              </a:rPr>
              <a:t>وبالتالي فهي مثالية في الأماكن ذات الرطوبة المرتفعة وبالإضافة إلى ذلك فهي حل لمشاكل النش وتشققات الطينة. </a:t>
            </a:r>
            <a:br>
              <a:rPr lang="ar-EG" sz="2400">
                <a:latin typeface="Book Antiqua" pitchFamily="18" charset="0"/>
                <a:cs typeface="Times New Roman" pitchFamily="18" charset="0"/>
              </a:rPr>
            </a:br>
            <a:r>
              <a:rPr lang="ar-EG" sz="2400">
                <a:latin typeface="Book Antiqua" pitchFamily="18" charset="0"/>
                <a:cs typeface="Times New Roman" pitchFamily="18" charset="0"/>
              </a:rPr>
              <a:t>* المقاطع مزودة بحجرات داخلية تزيد من سطوح التماس مما يضمن عازلية حرارية وصوتية.</a:t>
            </a:r>
            <a:br>
              <a:rPr lang="ar-EG" sz="2400">
                <a:latin typeface="Book Antiqua" pitchFamily="18" charset="0"/>
                <a:cs typeface="Times New Roman" pitchFamily="18" charset="0"/>
              </a:rPr>
            </a:br>
            <a:r>
              <a:rPr lang="ar-EG">
                <a:latin typeface="Book Antiqua" pitchFamily="18" charset="0"/>
                <a:cs typeface="Times New Roman" pitchFamily="18" charset="0"/>
              </a:rPr>
              <a:t/>
            </a:r>
            <a:br>
              <a:rPr lang="ar-EG">
                <a:latin typeface="Book Antiqua" pitchFamily="18" charset="0"/>
                <a:cs typeface="Times New Roman" pitchFamily="18" charset="0"/>
              </a:rPr>
            </a:br>
            <a:endParaRPr lang="ar-EG">
              <a:latin typeface="Book Antiqua" pitchFamily="18" charset="0"/>
              <a:cs typeface="Times New Roman" pitchFamily="18" charset="0"/>
            </a:endParaRPr>
          </a:p>
        </p:txBody>
      </p:sp>
      <p:pic>
        <p:nvPicPr>
          <p:cNvPr id="3" name="Picture 2" descr="2185d2.jpg"/>
          <p:cNvPicPr>
            <a:picLocks noChangeAspect="1"/>
          </p:cNvPicPr>
          <p:nvPr/>
        </p:nvPicPr>
        <p:blipFill>
          <a:blip r:embed="rId2" cstate="print"/>
          <a:stretch>
            <a:fillRect/>
          </a:stretch>
        </p:blipFill>
        <p:spPr>
          <a:xfrm>
            <a:off x="2714612" y="3857628"/>
            <a:ext cx="3857616" cy="2571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928688"/>
            <a:ext cx="4010025"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857250"/>
            <a:ext cx="42894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2530" r="8706"/>
          <a:stretch>
            <a:fillRect/>
          </a:stretch>
        </p:blipFill>
        <p:spPr bwMode="auto">
          <a:xfrm rot="21437976">
            <a:off x="357158" y="714356"/>
            <a:ext cx="5143536" cy="5504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71500"/>
            <a:ext cx="8797925" cy="59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1063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42938"/>
            <a:ext cx="87153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E1063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214688"/>
            <a:ext cx="79660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1063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428625"/>
            <a:ext cx="4143375"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3maaaaaara\انشاء معماري\emmy\peter\17022009263.jpg"/>
          <p:cNvPicPr>
            <a:picLocks noChangeAspect="1" noChangeArrowheads="1"/>
          </p:cNvPicPr>
          <p:nvPr/>
        </p:nvPicPr>
        <p:blipFill>
          <a:blip r:embed="rId2">
            <a:extLst>
              <a:ext uri="{28A0092B-C50C-407E-A947-70E740481C1C}">
                <a14:useLocalDpi xmlns:a14="http://schemas.microsoft.com/office/drawing/2010/main" val="0"/>
              </a:ext>
            </a:extLst>
          </a:blip>
          <a:srcRect l="12643" t="6129" r="8046" b="383"/>
          <a:stretch>
            <a:fillRect/>
          </a:stretch>
        </p:blipFill>
        <p:spPr bwMode="auto">
          <a:xfrm>
            <a:off x="714375" y="1214438"/>
            <a:ext cx="77152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ChangeArrowheads="1"/>
          </p:cNvSpPr>
          <p:nvPr/>
        </p:nvSpPr>
        <p:spPr bwMode="auto">
          <a:xfrm>
            <a:off x="2024063" y="357188"/>
            <a:ext cx="5224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ar-EG" sz="2400" b="1">
                <a:latin typeface="Book Antiqua" pitchFamily="18" charset="0"/>
                <a:cs typeface="Times New Roman" pitchFamily="18" charset="0"/>
              </a:rPr>
              <a:t>تعليق بلاطات السقف المعلق بشكل ظاهر او مخفى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3maaaaaara\انشاء معماري\emmy\peter\17022009264.jpg"/>
          <p:cNvPicPr>
            <a:picLocks noChangeAspect="1" noChangeArrowheads="1"/>
          </p:cNvPicPr>
          <p:nvPr/>
        </p:nvPicPr>
        <p:blipFill>
          <a:blip r:embed="rId2">
            <a:extLst>
              <a:ext uri="{28A0092B-C50C-407E-A947-70E740481C1C}">
                <a14:useLocalDpi xmlns:a14="http://schemas.microsoft.com/office/drawing/2010/main" val="0"/>
              </a:ext>
            </a:extLst>
          </a:blip>
          <a:srcRect l="12051" t="28316" r="10939" b="20277"/>
          <a:stretch>
            <a:fillRect/>
          </a:stretch>
        </p:blipFill>
        <p:spPr bwMode="auto">
          <a:xfrm>
            <a:off x="857250" y="571500"/>
            <a:ext cx="7643813"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3maaaaaara\انشاء معماري\emmy\peter\17022009266.jpg"/>
          <p:cNvPicPr>
            <a:picLocks noChangeAspect="1" noChangeArrowheads="1"/>
          </p:cNvPicPr>
          <p:nvPr/>
        </p:nvPicPr>
        <p:blipFill>
          <a:blip r:embed="rId2">
            <a:extLst>
              <a:ext uri="{28A0092B-C50C-407E-A947-70E740481C1C}">
                <a14:useLocalDpi xmlns:a14="http://schemas.microsoft.com/office/drawing/2010/main" val="0"/>
              </a:ext>
            </a:extLst>
          </a:blip>
          <a:srcRect l="14954" t="7317" r="19626" b="17073"/>
          <a:stretch>
            <a:fillRect/>
          </a:stretch>
        </p:blipFill>
        <p:spPr bwMode="auto">
          <a:xfrm>
            <a:off x="642938" y="928688"/>
            <a:ext cx="7572375"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a:off x="2214563" y="142875"/>
            <a:ext cx="657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EG" sz="2400" b="1">
                <a:latin typeface="Book Antiqua" pitchFamily="18" charset="0"/>
                <a:cs typeface="Times New Roman" pitchFamily="18" charset="0"/>
              </a:rPr>
              <a:t>سقف معلق اسفل سقف انشائى تم استبدال حديد التسليح بالصاج المعرج لتفادى الشدات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3maaaaaara\انشاء معماري\emmy\maged\b7th building\08022009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143125"/>
            <a:ext cx="40005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D:\3maaaaaara\انشاء معماري\emmy\maged\b7th building\08022009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642938"/>
            <a:ext cx="40005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3maaaaaara\انشاء معماري\emmy\peter\New Folder (1\IMG_04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285750"/>
            <a:ext cx="8501062"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p:cNvSpPr txBox="1">
            <a:spLocks noChangeArrowheads="1"/>
          </p:cNvSpPr>
          <p:nvPr/>
        </p:nvSpPr>
        <p:spPr bwMode="auto">
          <a:xfrm>
            <a:off x="973138" y="5572125"/>
            <a:ext cx="7783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ar-EG" sz="2800">
                <a:latin typeface="Book Antiqua" pitchFamily="18" charset="0"/>
                <a:cs typeface="Times New Roman" pitchFamily="18" charset="0"/>
              </a:rPr>
              <a:t>    مواسير التكيف المركزى  معزولة التى تم تغطيتها بالسقف المعلق</a:t>
            </a:r>
            <a:endParaRPr lang="en-US" sz="2800">
              <a:latin typeface="Book Antiqua"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500188" y="928688"/>
            <a:ext cx="707231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EG" sz="2400">
                <a:latin typeface="Book Antiqua" pitchFamily="18" charset="0"/>
                <a:cs typeface="Times New Roman" pitchFamily="18" charset="0"/>
              </a:rPr>
              <a:t>* خفيفة الوزن ولكنها متينة ومقاومة للاهتراء والتشقق لأنها مصنعة من الـ </a:t>
            </a:r>
            <a:r>
              <a:rPr lang="en-US" sz="2400">
                <a:latin typeface="Book Antiqua" pitchFamily="18" charset="0"/>
                <a:cs typeface="Times New Roman" pitchFamily="18" charset="0"/>
              </a:rPr>
              <a:t>PVC </a:t>
            </a:r>
            <a:r>
              <a:rPr lang="ar-EG" sz="2400">
                <a:latin typeface="Book Antiqua" pitchFamily="18" charset="0"/>
                <a:cs typeface="Times New Roman" pitchFamily="18" charset="0"/>
              </a:rPr>
              <a:t>عالي الجودة. </a:t>
            </a:r>
            <a:br>
              <a:rPr lang="ar-EG" sz="2400">
                <a:latin typeface="Book Antiqua" pitchFamily="18" charset="0"/>
                <a:cs typeface="Times New Roman" pitchFamily="18" charset="0"/>
              </a:rPr>
            </a:br>
            <a:r>
              <a:rPr lang="ar-EG" sz="2400">
                <a:latin typeface="Book Antiqua" pitchFamily="18" charset="0"/>
                <a:cs typeface="Times New Roman" pitchFamily="18" charset="0"/>
              </a:rPr>
              <a:t>* متعددة الاستعمالات حيث يمكن تركيبها كسقف أو جدار ضمن غرف المنزل وأيضاً في المطابخ والحمامات وأسقف البرندات والكاراج وحتى المكاتب والمحلات والصالات.... </a:t>
            </a:r>
            <a:br>
              <a:rPr lang="ar-EG" sz="2400">
                <a:latin typeface="Book Antiqua" pitchFamily="18" charset="0"/>
                <a:cs typeface="Times New Roman" pitchFamily="18" charset="0"/>
              </a:rPr>
            </a:br>
            <a:r>
              <a:rPr lang="ar-EG" sz="2400">
                <a:latin typeface="Book Antiqua" pitchFamily="18" charset="0"/>
                <a:cs typeface="Times New Roman" pitchFamily="18" charset="0"/>
              </a:rPr>
              <a:t>* متوفرة بألوان ونقشات جذابة منها المشابه لنقشات الخشب الطبيعي وهذه الألوان ثابتة لا تبهت، ذات لمعان معتدل لإعطاءها مظهر طبيعي غير متكلف. </a:t>
            </a:r>
            <a:br>
              <a:rPr lang="ar-EG" sz="2400">
                <a:latin typeface="Book Antiqua" pitchFamily="18" charset="0"/>
                <a:cs typeface="Times New Roman" pitchFamily="18" charset="0"/>
              </a:rPr>
            </a:br>
            <a:r>
              <a:rPr lang="ar-EG" sz="2400">
                <a:latin typeface="Book Antiqua" pitchFamily="18" charset="0"/>
                <a:cs typeface="Times New Roman" pitchFamily="18" charset="0"/>
              </a:rPr>
              <a:t>* سهلة التنظيف باستخدام الماء والمنظفات العادية ما يجعلها تعود لتبدو بمظهر جديد.</a:t>
            </a:r>
            <a:br>
              <a:rPr lang="ar-EG" sz="2400">
                <a:latin typeface="Book Antiqua" pitchFamily="18" charset="0"/>
                <a:cs typeface="Times New Roman" pitchFamily="18" charset="0"/>
              </a:rPr>
            </a:br>
            <a:r>
              <a:rPr lang="ar-EG" sz="2400">
                <a:latin typeface="Book Antiqua" pitchFamily="18" charset="0"/>
                <a:cs typeface="Times New Roman" pitchFamily="18" charset="0"/>
              </a:rPr>
              <a:t>* غير قابلة للاشتعال وغير ناقلة للتيار الكهربائي ولا تتأثر بالأحماض.</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3maaaaaara\انشاء معماري\emmy\maged\b7th building\08022009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23850"/>
            <a:ext cx="8215312"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p:cNvSpPr txBox="1">
            <a:spLocks noChangeArrowheads="1"/>
          </p:cNvSpPr>
          <p:nvPr/>
        </p:nvSpPr>
        <p:spPr bwMode="auto">
          <a:xfrm>
            <a:off x="311150" y="5429250"/>
            <a:ext cx="8445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ar-EG" sz="2800">
                <a:latin typeface="Book Antiqua" pitchFamily="18" charset="0"/>
                <a:cs typeface="Times New Roman" pitchFamily="18" charset="0"/>
              </a:rPr>
              <a:t>يمر فوق السقف المعلق مواسير الحريق ويوجد كابلات الكمبيوتر المركزى</a:t>
            </a:r>
            <a:endParaRPr lang="en-US" sz="2800">
              <a:latin typeface="Book Antiqua"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E:\3maaaaaaaaaaaara\انشاء معماري\بحث الانشاء 2\بيتر\vvv\IMG_04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571500"/>
            <a:ext cx="41433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p:cNvSpPr txBox="1">
            <a:spLocks noChangeArrowheads="1"/>
          </p:cNvSpPr>
          <p:nvPr/>
        </p:nvSpPr>
        <p:spPr bwMode="auto">
          <a:xfrm>
            <a:off x="866775" y="1000125"/>
            <a:ext cx="374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ar-EG" sz="2800">
                <a:latin typeface="Book Antiqua" pitchFamily="18" charset="0"/>
                <a:cs typeface="Times New Roman" pitchFamily="18" charset="0"/>
              </a:rPr>
              <a:t>        كيفية تعليق السقف المعلق</a:t>
            </a:r>
            <a:endParaRPr lang="en-US" sz="2800">
              <a:latin typeface="Book Antiqua" pitchFamily="18" charset="0"/>
              <a:cs typeface="Times New Roman" pitchFamily="18" charset="0"/>
            </a:endParaRPr>
          </a:p>
        </p:txBody>
      </p:sp>
      <p:pic>
        <p:nvPicPr>
          <p:cNvPr id="33796" name="Picture 2" descr="D:\3maaaaaara\انشاء معماري\النهاءي انشاء 2\بيتر\New Folder (1\IMG_04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714500"/>
            <a:ext cx="3571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0" descr="D:\3maaaaaara\انشاء معماري\emmy\maged\b7th building\08022009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785813"/>
            <a:ext cx="41941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1" descr="D:\3maaaaaara\انشاء معماري\emmy\maged\b7th building\080220091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785813"/>
            <a:ext cx="4194175"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D:\3maaaaaara\انشاء معماري\emmy\maged\b7th building\08022009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571500"/>
            <a:ext cx="71437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2"/>
          <p:cNvSpPr txBox="1">
            <a:spLocks noChangeArrowheads="1"/>
          </p:cNvSpPr>
          <p:nvPr/>
        </p:nvSpPr>
        <p:spPr bwMode="auto">
          <a:xfrm>
            <a:off x="1935163" y="4714875"/>
            <a:ext cx="6392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ar-EG" sz="3600">
                <a:latin typeface="Book Antiqua" pitchFamily="18" charset="0"/>
                <a:cs typeface="Times New Roman" pitchFamily="18" charset="0"/>
              </a:rPr>
              <a:t>هذه سلوك الكهرباء التى توضع بها الاضائة</a:t>
            </a:r>
            <a:endParaRPr lang="en-US" sz="3600">
              <a:latin typeface="Book Antiqua"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3maaaaaara\انشاء معماري\emmy\maged\b7th building\080220091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D:\3maaaaaara\انشاء معماري\emmy\maged\b7th building\080220091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D:\3maaaaaara\انشاء معماري\emmy\maged\b7th building\080220091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712788"/>
            <a:ext cx="6605588"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5"/>
          <p:cNvSpPr txBox="1">
            <a:spLocks noChangeArrowheads="1"/>
          </p:cNvSpPr>
          <p:nvPr/>
        </p:nvSpPr>
        <p:spPr bwMode="auto">
          <a:xfrm>
            <a:off x="1714500" y="5072063"/>
            <a:ext cx="6261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ar-EG" sz="3600">
                <a:latin typeface="Book Antiqua" pitchFamily="18" charset="0"/>
                <a:cs typeface="Times New Roman" pitchFamily="18" charset="0"/>
              </a:rPr>
              <a:t>توجد مولسير الحريق بداخل السقف المعلق</a:t>
            </a:r>
            <a:endParaRPr lang="en-US" sz="3600">
              <a:latin typeface="Book Antiqua"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3maaaaaara\انشاء معماري\emmy\maged\b7th building\080220091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0438"/>
            <a:ext cx="457200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D:\3maaaaaara\انشاء معماري\emmy\maged\b7th building\080220091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14313"/>
            <a:ext cx="464343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3maaaaaara\انشاء معماري\emmy\maged\b7th building\080220091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17500"/>
            <a:ext cx="8215313"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4"/>
          <p:cNvSpPr txBox="1">
            <a:spLocks noChangeArrowheads="1"/>
          </p:cNvSpPr>
          <p:nvPr/>
        </p:nvSpPr>
        <p:spPr bwMode="auto">
          <a:xfrm>
            <a:off x="1089025" y="5429250"/>
            <a:ext cx="709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ar-EG" sz="3600">
                <a:latin typeface="Book Antiqua" pitchFamily="18" charset="0"/>
                <a:cs typeface="Times New Roman" pitchFamily="18" charset="0"/>
              </a:rPr>
              <a:t>هذه اماكن الأضاءه  التى توجد فى السقف المعلق</a:t>
            </a:r>
            <a:endParaRPr lang="en-US" sz="3600">
              <a:latin typeface="Book Antiqua"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3maaaaaara\انشاء معماري\emmy\maged\b7th building\080220091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14313"/>
            <a:ext cx="3316287"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D:\3maaaaaara\انشاء معماري\emmy\maged\b7th building\080220091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285750"/>
            <a:ext cx="3316287"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D:\3maaaaaara\انشاء معماري\emmy\maged\b7th building\080220091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4688" y="3214688"/>
            <a:ext cx="3316287"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5"/>
          <p:cNvSpPr txBox="1">
            <a:spLocks noChangeArrowheads="1"/>
          </p:cNvSpPr>
          <p:nvPr/>
        </p:nvSpPr>
        <p:spPr bwMode="auto">
          <a:xfrm>
            <a:off x="1357313" y="5857875"/>
            <a:ext cx="6780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ar-EG" sz="4000">
                <a:latin typeface="Book Antiqua" pitchFamily="18" charset="0"/>
                <a:cs typeface="Times New Roman" pitchFamily="18" charset="0"/>
              </a:rPr>
              <a:t>أماكن الاضاءة بعد تغطية الاسقف بالكامل</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3maaaaaara\انشاء معماري\emmy\maged\b7th building\08022009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D:\3maaaaaara\انشاء معماري\emmy\maged\b7th building\080220091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70" y="500042"/>
            <a:ext cx="5118709" cy="1754326"/>
          </a:xfrm>
          <a:prstGeom prst="rect">
            <a:avLst/>
          </a:prstGeom>
          <a:noFill/>
        </p:spPr>
        <p:txBody>
          <a:bodyPr>
            <a:spAutoFit/>
          </a:bodyPr>
          <a:lstStyle/>
          <a:p>
            <a:pPr algn="ctr" fontAlgn="auto">
              <a:spcBef>
                <a:spcPts val="0"/>
              </a:spcBef>
              <a:spcAft>
                <a:spcPts val="0"/>
              </a:spcAft>
              <a:defRPr/>
            </a:pPr>
            <a:r>
              <a:rPr lang="ar-EG"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انواع الاسقف المعلقة:</a:t>
            </a:r>
          </a:p>
          <a:p>
            <a:pPr algn="ctr" fontAlgn="auto">
              <a:spcBef>
                <a:spcPts val="0"/>
              </a:spcBef>
              <a:spcAft>
                <a:spcPts val="0"/>
              </a:spcAft>
              <a:defRPr/>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4" name="Rectangle 3"/>
          <p:cNvSpPr/>
          <p:nvPr/>
        </p:nvSpPr>
        <p:spPr>
          <a:xfrm>
            <a:off x="4652963" y="1857375"/>
            <a:ext cx="3863975" cy="523875"/>
          </a:xfrm>
          <a:prstGeom prst="rect">
            <a:avLst/>
          </a:prstGeom>
        </p:spPr>
        <p:txBody>
          <a:bodyPr wrap="none">
            <a:spAutoFit/>
          </a:bodyPr>
          <a:lstStyle/>
          <a:p>
            <a:pPr fontAlgn="auto">
              <a:spcBef>
                <a:spcPts val="0"/>
              </a:spcBef>
              <a:spcAft>
                <a:spcPts val="0"/>
              </a:spcAft>
              <a:defRPr/>
            </a:pPr>
            <a:r>
              <a:rPr lang="ar-EG" sz="2800" b="1" dirty="0">
                <a:solidFill>
                  <a:schemeClr val="accent1">
                    <a:lumMod val="75000"/>
                  </a:schemeClr>
                </a:solidFill>
                <a:latin typeface="+mn-lt"/>
                <a:cs typeface="+mn-cs"/>
              </a:rPr>
              <a:t>اسقف جيبساسقف جيبسوم بورد</a:t>
            </a:r>
            <a:endParaRPr lang="ar-EG" sz="2800" dirty="0">
              <a:solidFill>
                <a:schemeClr val="accent1">
                  <a:lumMod val="75000"/>
                </a:schemeClr>
              </a:solidFill>
              <a:latin typeface="+mn-lt"/>
              <a:cs typeface="+mn-cs"/>
            </a:endParaRPr>
          </a:p>
        </p:txBody>
      </p:sp>
      <p:sp>
        <p:nvSpPr>
          <p:cNvPr id="5" name="5-Point Star 4"/>
          <p:cNvSpPr/>
          <p:nvPr/>
        </p:nvSpPr>
        <p:spPr>
          <a:xfrm>
            <a:off x="8572500" y="2000250"/>
            <a:ext cx="142875" cy="1428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6" name="Rectangle 5"/>
          <p:cNvSpPr/>
          <p:nvPr/>
        </p:nvSpPr>
        <p:spPr>
          <a:xfrm>
            <a:off x="7358063" y="2428875"/>
            <a:ext cx="1041400" cy="523875"/>
          </a:xfrm>
          <a:prstGeom prst="rect">
            <a:avLst/>
          </a:prstGeom>
        </p:spPr>
        <p:txBody>
          <a:bodyPr wrap="none">
            <a:spAutoFit/>
          </a:bodyPr>
          <a:lstStyle/>
          <a:p>
            <a:pPr fontAlgn="auto">
              <a:spcBef>
                <a:spcPts val="0"/>
              </a:spcBef>
              <a:spcAft>
                <a:spcPts val="0"/>
              </a:spcAft>
              <a:defRPr/>
            </a:pPr>
            <a:r>
              <a:rPr lang="ar-EG" sz="2800" dirty="0">
                <a:solidFill>
                  <a:schemeClr val="accent1">
                    <a:lumMod val="75000"/>
                  </a:schemeClr>
                </a:solidFill>
                <a:latin typeface="+mn-lt"/>
                <a:cs typeface="+mn-cs"/>
              </a:rPr>
              <a:t>مميزتها</a:t>
            </a:r>
          </a:p>
        </p:txBody>
      </p:sp>
      <p:sp>
        <p:nvSpPr>
          <p:cNvPr id="6150" name="Rectangle 6"/>
          <p:cNvSpPr>
            <a:spLocks noChangeArrowheads="1"/>
          </p:cNvSpPr>
          <p:nvPr/>
        </p:nvSpPr>
        <p:spPr bwMode="auto">
          <a:xfrm>
            <a:off x="3786188" y="307181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EG" sz="2400" b="1">
                <a:latin typeface="Book Antiqua" pitchFamily="18" charset="0"/>
                <a:cs typeface="Times New Roman" pitchFamily="18" charset="0"/>
              </a:rPr>
              <a:t>1- </a:t>
            </a:r>
            <a:r>
              <a:rPr lang="ar-SA" sz="2400" b="1">
                <a:latin typeface="Book Antiqua" pitchFamily="18" charset="0"/>
                <a:cs typeface="Times New Roman" pitchFamily="18" charset="0"/>
              </a:rPr>
              <a:t>تقبل جميع الدهانات ويمكن تركيب الخدمات داخلها سواء كهرباء أو مياه </a:t>
            </a:r>
            <a:endParaRPr lang="ar-EG" sz="2400">
              <a:latin typeface="Book Antiqua" pitchFamily="18" charset="0"/>
              <a:cs typeface="Times New Roman" pitchFamily="18" charset="0"/>
            </a:endParaRPr>
          </a:p>
        </p:txBody>
      </p:sp>
      <p:sp>
        <p:nvSpPr>
          <p:cNvPr id="6151" name="Rectangle 7"/>
          <p:cNvSpPr>
            <a:spLocks noChangeArrowheads="1"/>
          </p:cNvSpPr>
          <p:nvPr/>
        </p:nvSpPr>
        <p:spPr bwMode="auto">
          <a:xfrm>
            <a:off x="2571750" y="3857625"/>
            <a:ext cx="5699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EG" sz="2400" b="1">
                <a:latin typeface="Book Antiqua" pitchFamily="18" charset="0"/>
                <a:cs typeface="Times New Roman" pitchFamily="18" charset="0"/>
              </a:rPr>
              <a:t>2- </a:t>
            </a:r>
            <a:r>
              <a:rPr lang="ar-SA" sz="2400" b="1">
                <a:latin typeface="Book Antiqua" pitchFamily="18" charset="0"/>
                <a:cs typeface="Times New Roman" pitchFamily="18" charset="0"/>
              </a:rPr>
              <a:t>تمنع انتقال الصوت وذلك بملىء الفراغ بالعزل المناسب</a:t>
            </a:r>
            <a:endParaRPr lang="ar-EG" sz="2400">
              <a:latin typeface="Book Antiqua" pitchFamily="18" charset="0"/>
              <a:cs typeface="Times New Roman" pitchFamily="18" charset="0"/>
            </a:endParaRPr>
          </a:p>
        </p:txBody>
      </p:sp>
      <p:sp>
        <p:nvSpPr>
          <p:cNvPr id="6152" name="Rectangle 8"/>
          <p:cNvSpPr>
            <a:spLocks noChangeArrowheads="1"/>
          </p:cNvSpPr>
          <p:nvPr/>
        </p:nvSpPr>
        <p:spPr bwMode="auto">
          <a:xfrm>
            <a:off x="3714750" y="471487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EG" sz="2400" b="1">
                <a:latin typeface="Book Antiqua" pitchFamily="18" charset="0"/>
                <a:cs typeface="Times New Roman" pitchFamily="18" charset="0"/>
              </a:rPr>
              <a:t>3- </a:t>
            </a:r>
            <a:r>
              <a:rPr lang="ar-SA" sz="2400" b="1">
                <a:latin typeface="Book Antiqua" pitchFamily="18" charset="0"/>
                <a:cs typeface="Times New Roman" pitchFamily="18" charset="0"/>
              </a:rPr>
              <a:t>مقاومة الحريق والرطوبة حيث يمكن استخدامهاداخل الحمامات.</a:t>
            </a:r>
            <a:endParaRPr lang="ar-EG" sz="2400">
              <a:latin typeface="Book Antiqua" pitchFamily="18" charset="0"/>
              <a:cs typeface="Times New Roman" pitchFamily="18" charset="0"/>
            </a:endParaRPr>
          </a:p>
        </p:txBody>
      </p:sp>
      <p:sp>
        <p:nvSpPr>
          <p:cNvPr id="6153" name="Rectangle 9"/>
          <p:cNvSpPr>
            <a:spLocks noChangeArrowheads="1"/>
          </p:cNvSpPr>
          <p:nvPr/>
        </p:nvSpPr>
        <p:spPr bwMode="auto">
          <a:xfrm>
            <a:off x="5643563" y="5572125"/>
            <a:ext cx="262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ar-EG" sz="2400" b="1">
                <a:latin typeface="Book Antiqua" pitchFamily="18" charset="0"/>
                <a:cs typeface="Times New Roman" pitchFamily="18" charset="0"/>
              </a:rPr>
              <a:t>4- </a:t>
            </a:r>
            <a:r>
              <a:rPr lang="ar-SA" sz="2400" b="1">
                <a:latin typeface="Book Antiqua" pitchFamily="18" charset="0"/>
                <a:cs typeface="Times New Roman" pitchFamily="18" charset="0"/>
              </a:rPr>
              <a:t>سريعة التنفيذ ونظيفة</a:t>
            </a:r>
            <a:endParaRPr lang="ar-EG" sz="2400">
              <a:latin typeface="Book Antiqua" pitchFamily="18" charset="0"/>
              <a:cs typeface="Times New Roman" pitchFamily="18" charset="0"/>
            </a:endParaRPr>
          </a:p>
        </p:txBody>
      </p:sp>
      <p:pic>
        <p:nvPicPr>
          <p:cNvPr id="12" name="Picture 11" descr="IMG_0456.JPG"/>
          <p:cNvPicPr>
            <a:picLocks noChangeAspect="1"/>
          </p:cNvPicPr>
          <p:nvPr/>
        </p:nvPicPr>
        <p:blipFill>
          <a:blip r:embed="rId2" cstate="print"/>
          <a:srcRect t="32143"/>
          <a:stretch>
            <a:fillRect/>
          </a:stretch>
        </p:blipFill>
        <p:spPr>
          <a:xfrm>
            <a:off x="0" y="2214554"/>
            <a:ext cx="3357553" cy="30718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D:\3maaaaaara\انشاء معماري\emmy\maged\b7th building\080220091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57188"/>
            <a:ext cx="8286750"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2"/>
          <p:cNvSpPr txBox="1">
            <a:spLocks noChangeArrowheads="1"/>
          </p:cNvSpPr>
          <p:nvPr/>
        </p:nvSpPr>
        <p:spPr bwMode="auto">
          <a:xfrm>
            <a:off x="1428750" y="6000750"/>
            <a:ext cx="6383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r>
              <a:rPr lang="ar-EG" sz="3600">
                <a:latin typeface="Book Antiqua" pitchFamily="18" charset="0"/>
                <a:cs typeface="Times New Roman" pitchFamily="18" charset="0"/>
              </a:rPr>
              <a:t>مواسير التكييف المركزى ومواسير الحريق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214290"/>
            <a:ext cx="5960286" cy="1754326"/>
          </a:xfrm>
          <a:prstGeom prst="rect">
            <a:avLst/>
          </a:prstGeom>
          <a:noFill/>
        </p:spPr>
        <p:txBody>
          <a:bodyPr wrap="none">
            <a:spAutoFit/>
          </a:bodyPr>
          <a:lstStyle/>
          <a:p>
            <a:pPr algn="ctr" fontAlgn="auto">
              <a:spcBef>
                <a:spcPts val="0"/>
              </a:spcBef>
              <a:spcAft>
                <a:spcPts val="0"/>
              </a:spcAft>
              <a:defRPr/>
            </a:pPr>
            <a:r>
              <a:rPr lang="ar-EG"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انواع اسقف جيبسوم بورد</a:t>
            </a:r>
          </a:p>
          <a:p>
            <a:pPr algn="ctr" fontAlgn="auto">
              <a:spcBef>
                <a:spcPts val="0"/>
              </a:spcBef>
              <a:spcAft>
                <a:spcPts val="0"/>
              </a:spcAft>
              <a:defRPr/>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3" name="Rectangle 2"/>
          <p:cNvSpPr/>
          <p:nvPr/>
        </p:nvSpPr>
        <p:spPr>
          <a:xfrm>
            <a:off x="5032375" y="1571625"/>
            <a:ext cx="3592513" cy="523875"/>
          </a:xfrm>
          <a:prstGeom prst="rect">
            <a:avLst/>
          </a:prstGeom>
          <a:ln>
            <a:noFill/>
          </a:ln>
        </p:spPr>
        <p:txBody>
          <a:bodyPr wrap="none">
            <a:spAutoFit/>
          </a:bodyPr>
          <a:lstStyle/>
          <a:p>
            <a:pPr fontAlgn="auto">
              <a:spcBef>
                <a:spcPts val="0"/>
              </a:spcBef>
              <a:spcAft>
                <a:spcPts val="0"/>
              </a:spcAft>
              <a:defRPr/>
            </a:pPr>
            <a:r>
              <a:rPr lang="ar-SA" sz="2800" b="1" dirty="0">
                <a:solidFill>
                  <a:schemeClr val="accent1">
                    <a:lumMod val="75000"/>
                  </a:schemeClr>
                </a:solidFill>
                <a:latin typeface="+mn-lt"/>
                <a:cs typeface="+mn-cs"/>
              </a:rPr>
              <a:t>بلاطات جبسية ماصة للصوت </a:t>
            </a:r>
            <a:endParaRPr lang="ar-EG" sz="2800" b="1" dirty="0">
              <a:solidFill>
                <a:schemeClr val="accent1">
                  <a:lumMod val="75000"/>
                </a:schemeClr>
              </a:solidFill>
              <a:latin typeface="+mn-lt"/>
              <a:cs typeface="+mn-cs"/>
            </a:endParaRPr>
          </a:p>
        </p:txBody>
      </p:sp>
      <p:sp>
        <p:nvSpPr>
          <p:cNvPr id="4" name="5-Point Star 3"/>
          <p:cNvSpPr/>
          <p:nvPr/>
        </p:nvSpPr>
        <p:spPr>
          <a:xfrm>
            <a:off x="8786813" y="1714500"/>
            <a:ext cx="142875" cy="21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173" name="Rectangle 1"/>
          <p:cNvSpPr>
            <a:spLocks noChangeArrowheads="1"/>
          </p:cNvSpPr>
          <p:nvPr/>
        </p:nvSpPr>
        <p:spPr bwMode="auto">
          <a:xfrm>
            <a:off x="3357563" y="2286000"/>
            <a:ext cx="51435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SA" sz="2400"/>
              <a:t>بلاطات جبسية ماصة للصوت مقاس 60 × 60 سم سمك 9 ملم . </a:t>
            </a:r>
            <a:br>
              <a:rPr lang="ar-SA" sz="2400"/>
            </a:br>
            <a:r>
              <a:rPr lang="ar-SA" sz="2400"/>
              <a:t>بلاطات جبسية مثقبة بثقوب قطر 6 ملم .</a:t>
            </a:r>
            <a:br>
              <a:rPr lang="ar-SA" sz="2400"/>
            </a:br>
            <a:r>
              <a:rPr lang="ar-SA" sz="2400"/>
              <a:t>البلاطات مغطاة من الوجه بطبقة من الفنيل ومن الخلف بطبقة من الفيلم الأسود لامتصاص الصوت. ومغطاة من الجوانب بطبقة من الفينيل. وذلك لضمان أعلى حماية للبلاطة ضد الرطوبة – مقاومة للرطوبة بنسبة 95% </a:t>
            </a:r>
          </a:p>
        </p:txBody>
      </p:sp>
      <p:pic>
        <p:nvPicPr>
          <p:cNvPr id="7174" name="Picture 3" descr="mhtml:file://D:\3maaaaaara\انشاء%20معماري\emmy\peter\التشاركية%20العربية%20للألمنيوم%20والديكور%20-%20أسقف%20وإضاءة.mht!http://www.arabia-aludec.com/images/roofs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000250"/>
            <a:ext cx="31432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214290"/>
            <a:ext cx="5960286" cy="1754326"/>
          </a:xfrm>
          <a:prstGeom prst="rect">
            <a:avLst/>
          </a:prstGeom>
          <a:noFill/>
        </p:spPr>
        <p:txBody>
          <a:bodyPr wrap="none">
            <a:spAutoFit/>
          </a:bodyPr>
          <a:lstStyle/>
          <a:p>
            <a:pPr algn="ctr" fontAlgn="auto">
              <a:spcBef>
                <a:spcPts val="0"/>
              </a:spcBef>
              <a:spcAft>
                <a:spcPts val="0"/>
              </a:spcAft>
              <a:defRPr/>
            </a:pPr>
            <a:r>
              <a:rPr lang="ar-EG"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انواع اسقف جيبسوم بورد</a:t>
            </a:r>
          </a:p>
          <a:p>
            <a:pPr algn="ctr" fontAlgn="auto">
              <a:spcBef>
                <a:spcPts val="0"/>
              </a:spcBef>
              <a:spcAft>
                <a:spcPts val="0"/>
              </a:spcAft>
              <a:defRPr/>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9217" name="Rectangle 1"/>
          <p:cNvSpPr>
            <a:spLocks noChangeArrowheads="1"/>
          </p:cNvSpPr>
          <p:nvPr/>
        </p:nvSpPr>
        <p:spPr bwMode="auto">
          <a:xfrm>
            <a:off x="3500438" y="2071688"/>
            <a:ext cx="5643562" cy="2892425"/>
          </a:xfrm>
          <a:prstGeom prst="rect">
            <a:avLst/>
          </a:prstGeom>
          <a:noFill/>
          <a:ln w="9525">
            <a:noFill/>
            <a:miter lim="800000"/>
            <a:headEnd/>
            <a:tailEnd/>
          </a:ln>
          <a:effectLst/>
        </p:spPr>
        <p:txBody>
          <a:bodyPr anchor="ctr">
            <a:spAutoFit/>
          </a:bodyPr>
          <a:lstStyle/>
          <a:p>
            <a:pPr>
              <a:defRPr/>
            </a:pPr>
            <a:r>
              <a:rPr lang="ar-SA" sz="2600" b="1" u="sng" dirty="0">
                <a:solidFill>
                  <a:schemeClr val="accent1">
                    <a:lumMod val="20000"/>
                    <a:lumOff val="80000"/>
                  </a:schemeClr>
                </a:solidFill>
                <a:latin typeface="Times New Roman" pitchFamily="18" charset="0"/>
                <a:ea typeface="Times New Roman" pitchFamily="18" charset="0"/>
                <a:cs typeface="Andalus" pitchFamily="2" charset="-78"/>
              </a:rPr>
              <a:t>بلاطات جبسية بالفينيل :- </a:t>
            </a:r>
            <a:r>
              <a:rPr lang="ar-SA" sz="2600" dirty="0">
                <a:solidFill>
                  <a:schemeClr val="accent1">
                    <a:lumMod val="20000"/>
                    <a:lumOff val="80000"/>
                  </a:schemeClr>
                </a:solidFill>
                <a:latin typeface="Times New Roman" pitchFamily="18" charset="0"/>
                <a:ea typeface="Times New Roman" pitchFamily="18" charset="0"/>
                <a:cs typeface="Andalus" pitchFamily="2" charset="-78"/>
              </a:rPr>
              <a:t/>
            </a:r>
            <a:br>
              <a:rPr lang="ar-SA" sz="2600" dirty="0">
                <a:solidFill>
                  <a:schemeClr val="accent1">
                    <a:lumMod val="20000"/>
                    <a:lumOff val="80000"/>
                  </a:schemeClr>
                </a:solidFill>
                <a:latin typeface="Times New Roman" pitchFamily="18" charset="0"/>
                <a:ea typeface="Times New Roman" pitchFamily="18" charset="0"/>
                <a:cs typeface="Andalus" pitchFamily="2" charset="-78"/>
              </a:rPr>
            </a:br>
            <a:r>
              <a:rPr lang="ar-SA" sz="2600" b="1" dirty="0">
                <a:solidFill>
                  <a:schemeClr val="accent1">
                    <a:lumMod val="20000"/>
                    <a:lumOff val="80000"/>
                  </a:schemeClr>
                </a:solidFill>
                <a:latin typeface="Times New Roman" pitchFamily="18" charset="0"/>
                <a:ea typeface="Times New Roman" pitchFamily="18" charset="0"/>
                <a:cs typeface="Andalus" pitchFamily="2" charset="-78"/>
              </a:rPr>
              <a:t>بلاطات جبسية بالفينيل بمقاسات 60 × 60 سم مصنعة من ألواح جبسية إنتاج شركات ألمانية مغطاة بطبقة من الفينيل والخلف مغطى بطبقة من الألمونيوم فويل </a:t>
            </a:r>
            <a:br>
              <a:rPr lang="ar-SA" sz="2600" b="1" dirty="0">
                <a:solidFill>
                  <a:schemeClr val="accent1">
                    <a:lumMod val="20000"/>
                    <a:lumOff val="80000"/>
                  </a:schemeClr>
                </a:solidFill>
                <a:latin typeface="Times New Roman" pitchFamily="18" charset="0"/>
                <a:ea typeface="Times New Roman" pitchFamily="18" charset="0"/>
                <a:cs typeface="Andalus" pitchFamily="2" charset="-78"/>
              </a:rPr>
            </a:br>
            <a:r>
              <a:rPr lang="ar-SA" sz="2600" b="1" dirty="0">
                <a:solidFill>
                  <a:schemeClr val="accent1">
                    <a:lumMod val="20000"/>
                    <a:lumOff val="80000"/>
                  </a:schemeClr>
                </a:solidFill>
                <a:latin typeface="Times New Roman" pitchFamily="18" charset="0"/>
                <a:ea typeface="Times New Roman" pitchFamily="18" charset="0"/>
                <a:cs typeface="Andalus" pitchFamily="2" charset="-78"/>
              </a:rPr>
              <a:t>البلاطات مقاومة للرطوبة بنسبة 90 % ، ومقاومة للحريق. </a:t>
            </a:r>
            <a:br>
              <a:rPr lang="ar-SA" sz="2600" b="1" dirty="0">
                <a:solidFill>
                  <a:schemeClr val="accent1">
                    <a:lumMod val="20000"/>
                    <a:lumOff val="80000"/>
                  </a:schemeClr>
                </a:solidFill>
                <a:latin typeface="Times New Roman" pitchFamily="18" charset="0"/>
                <a:ea typeface="Times New Roman" pitchFamily="18" charset="0"/>
                <a:cs typeface="Andalus" pitchFamily="2" charset="-78"/>
              </a:rPr>
            </a:br>
            <a:r>
              <a:rPr lang="ar-SA" sz="2600" b="1" dirty="0">
                <a:solidFill>
                  <a:schemeClr val="accent1">
                    <a:lumMod val="20000"/>
                    <a:lumOff val="80000"/>
                  </a:schemeClr>
                </a:solidFill>
                <a:latin typeface="Times New Roman" pitchFamily="18" charset="0"/>
                <a:ea typeface="Times New Roman" pitchFamily="18" charset="0"/>
                <a:cs typeface="Andalus" pitchFamily="2" charset="-78"/>
              </a:rPr>
              <a:t>البلاطات قابلة للغسيل ومقاومة لنمو البكتريا .</a:t>
            </a:r>
            <a:r>
              <a:rPr lang="ar-EG" sz="2600" b="1" dirty="0">
                <a:solidFill>
                  <a:schemeClr val="accent1">
                    <a:lumMod val="20000"/>
                    <a:lumOff val="80000"/>
                  </a:schemeClr>
                </a:solidFill>
                <a:latin typeface="Times New Roman" pitchFamily="18" charset="0"/>
                <a:ea typeface="Times New Roman" pitchFamily="18" charset="0"/>
                <a:cs typeface="Andalus" pitchFamily="2" charset="-78"/>
              </a:rPr>
              <a:t> </a:t>
            </a:r>
            <a:endParaRPr lang="ar-SA" dirty="0">
              <a:solidFill>
                <a:schemeClr val="accent1">
                  <a:lumMod val="20000"/>
                  <a:lumOff val="80000"/>
                </a:schemeClr>
              </a:solidFill>
              <a:latin typeface="Arial" pitchFamily="34" charset="0"/>
              <a:cs typeface="Arial" pitchFamily="34" charset="0"/>
            </a:endParaRPr>
          </a:p>
        </p:txBody>
      </p:sp>
      <p:pic>
        <p:nvPicPr>
          <p:cNvPr id="8196" name="Picture 3" descr="mhtml:file://D:\3maaaaaara\انشاء%20معماري\emmy\peter\اسقف%20معلقة.mht!http://modeartegypt.jeeran.com/iu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6667"/>
          <a:stretch>
            <a:fillRect/>
          </a:stretch>
        </p:blipFill>
        <p:spPr bwMode="auto">
          <a:xfrm>
            <a:off x="214313" y="1714500"/>
            <a:ext cx="314325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857500" y="1714500"/>
            <a:ext cx="60007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SA" sz="2600" b="1" u="sng">
                <a:cs typeface="Andalus" pitchFamily="18" charset="-78"/>
              </a:rPr>
              <a:t>أسقف بلاطات مخرمة :- </a:t>
            </a:r>
            <a:r>
              <a:rPr lang="ar-SA" sz="2600" b="1">
                <a:cs typeface="Andalus" pitchFamily="18" charset="-78"/>
              </a:rPr>
              <a:t/>
            </a:r>
            <a:br>
              <a:rPr lang="ar-SA" sz="2600" b="1">
                <a:cs typeface="Andalus" pitchFamily="18" charset="-78"/>
              </a:rPr>
            </a:br>
            <a:r>
              <a:rPr lang="ar-EG" sz="2600" b="1">
                <a:cs typeface="Andalus" pitchFamily="18" charset="-78"/>
              </a:rPr>
              <a:t>أ</a:t>
            </a:r>
            <a:r>
              <a:rPr lang="ar-SA" sz="2600" b="1">
                <a:cs typeface="Andalus" pitchFamily="18" charset="-78"/>
              </a:rPr>
              <a:t>سقف بلاطات جبسية مثقبة ذات حافة أو غاطسة أو مسطحة مصنوعة من ألواح جبسية سمك 9.5مم او12.5مم ومغلفة بطبقة من الـ </a:t>
            </a:r>
            <a:r>
              <a:rPr lang="en-US" sz="2600" b="1">
                <a:cs typeface="Andalus" pitchFamily="18" charset="-78"/>
              </a:rPr>
              <a:t>p v c</a:t>
            </a:r>
            <a:r>
              <a:rPr lang="ar-SA" sz="2600" b="1">
                <a:cs typeface="Andalus" pitchFamily="18" charset="-78"/>
              </a:rPr>
              <a:t> أو الفينيل أو دهان بلاستيك قابل للغسيل وثقوب بقطر 6 مم أو 12 مم ، ومتوفرة بألوان وأشكال عديدة .</a:t>
            </a:r>
            <a:br>
              <a:rPr lang="ar-SA" sz="2600" b="1">
                <a:cs typeface="Andalus" pitchFamily="18" charset="-78"/>
              </a:rPr>
            </a:br>
            <a:r>
              <a:rPr lang="ar-SA" sz="2600" b="1">
                <a:cs typeface="Andalus" pitchFamily="18" charset="-78"/>
              </a:rPr>
              <a:t>معامل امتصاص الصوت يصل إلى 70 % ومعتمدة من المركز القومي لبحوث البناء </a:t>
            </a:r>
            <a:endParaRPr lang="ar-SA"/>
          </a:p>
        </p:txBody>
      </p:sp>
      <p:sp>
        <p:nvSpPr>
          <p:cNvPr id="5" name="Rectangle 4"/>
          <p:cNvSpPr/>
          <p:nvPr/>
        </p:nvSpPr>
        <p:spPr>
          <a:xfrm>
            <a:off x="3000364" y="214290"/>
            <a:ext cx="5960286" cy="1754326"/>
          </a:xfrm>
          <a:prstGeom prst="rect">
            <a:avLst/>
          </a:prstGeom>
          <a:noFill/>
        </p:spPr>
        <p:txBody>
          <a:bodyPr wrap="none">
            <a:spAutoFit/>
          </a:bodyPr>
          <a:lstStyle/>
          <a:p>
            <a:pPr algn="ctr" fontAlgn="auto">
              <a:spcBef>
                <a:spcPts val="0"/>
              </a:spcBef>
              <a:spcAft>
                <a:spcPts val="0"/>
              </a:spcAft>
              <a:defRPr/>
            </a:pPr>
            <a:r>
              <a:rPr lang="ar-EG"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انواع اسقف جيبسوم بورد</a:t>
            </a:r>
          </a:p>
          <a:p>
            <a:pPr algn="ctr" fontAlgn="auto">
              <a:spcBef>
                <a:spcPts val="0"/>
              </a:spcBef>
              <a:spcAft>
                <a:spcPts val="0"/>
              </a:spcAft>
              <a:defRPr/>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pic>
        <p:nvPicPr>
          <p:cNvPr id="9220" name="Picture 6" descr="mhtml:file://D:\3maaaaaara\انشاء%20معماري\emmy\peter\التشاركية%20العربية%20للألمنيوم%20والديكور%20-%20أسقف%20وإضاءة.mht!http://www.arabia-aludec.com/images/roofs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14438"/>
            <a:ext cx="3000375"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html:file://D:\3maaaaaara\انشاء%20معماري\emmy\peter\التشاركية%20العربية%20للألمنيوم%20والديكور%20-%20أسقف%20وإضاءة.mht!http://www.arabia-aludec.com/images/roofs10.jpg">
            <a:hlinkClick r:id="rId2"/>
          </p:cNvPr>
          <p:cNvPicPr>
            <a:picLocks noChangeAspect="1" noChangeArrowheads="1"/>
          </p:cNvPicPr>
          <p:nvPr/>
        </p:nvPicPr>
        <p:blipFill>
          <a:blip r:embed="rId3" cstate="print"/>
          <a:srcRect/>
          <a:stretch>
            <a:fillRect/>
          </a:stretch>
        </p:blipFill>
        <p:spPr bwMode="auto">
          <a:xfrm>
            <a:off x="571472" y="500042"/>
            <a:ext cx="3500462" cy="38576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243" name="Rectangle 2"/>
          <p:cNvSpPr>
            <a:spLocks noChangeArrowheads="1"/>
          </p:cNvSpPr>
          <p:nvPr/>
        </p:nvSpPr>
        <p:spPr bwMode="auto">
          <a:xfrm>
            <a:off x="0" y="5357813"/>
            <a:ext cx="428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EG" sz="2400">
                <a:latin typeface="Book Antiqua" pitchFamily="18" charset="0"/>
                <a:cs typeface="Times New Roman" pitchFamily="18" charset="0"/>
              </a:rPr>
              <a:t>أسقف معلقة مصنوعة من الألواح الجبسية </a:t>
            </a:r>
          </a:p>
        </p:txBody>
      </p:sp>
      <p:pic>
        <p:nvPicPr>
          <p:cNvPr id="3076" name="Picture 4" descr="mhtml:file://D:\3maaaaaara\انشاء%20معماري\emmy\peter\التشاركية%20العربية%20للألمنيوم%20والديكور%20-%20أسقف%20وإضاءة.mht!http://www.arabia-aludec.com/images/roofs11.jpg">
            <a:hlinkClick r:id="rId4"/>
          </p:cNvPr>
          <p:cNvPicPr>
            <a:picLocks noChangeAspect="1" noChangeArrowheads="1"/>
          </p:cNvPicPr>
          <p:nvPr/>
        </p:nvPicPr>
        <p:blipFill>
          <a:blip r:embed="rId5" cstate="print"/>
          <a:srcRect/>
          <a:stretch>
            <a:fillRect/>
          </a:stretch>
        </p:blipFill>
        <p:spPr bwMode="auto">
          <a:xfrm>
            <a:off x="5143504" y="571480"/>
            <a:ext cx="3357586" cy="32147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245" name="Rectangle 6"/>
          <p:cNvSpPr>
            <a:spLocks noChangeArrowheads="1"/>
          </p:cNvSpPr>
          <p:nvPr/>
        </p:nvSpPr>
        <p:spPr bwMode="auto">
          <a:xfrm>
            <a:off x="5214938" y="51435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SA" sz="2400">
                <a:latin typeface="Book Antiqua" pitchFamily="18" charset="0"/>
                <a:cs typeface="Times New Roman" pitchFamily="18" charset="0"/>
              </a:rPr>
              <a:t>أسقف معلقة جبسية 60×60</a:t>
            </a:r>
            <a:endParaRPr lang="ar-EG" sz="2400">
              <a:latin typeface="Book Antiqua"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6539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28625"/>
            <a:ext cx="8001000"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539</TotalTime>
  <Words>259</Words>
  <Application>Microsoft Office PowerPoint</Application>
  <PresentationFormat>On-screen Show (4:3)</PresentationFormat>
  <Paragraphs>41</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Lucida Sans</vt:lpstr>
      <vt:lpstr>Tahoma</vt:lpstr>
      <vt:lpstr>Book Antiqua</vt:lpstr>
      <vt:lpstr>Times New Roman</vt:lpstr>
      <vt:lpstr>Wingdings 2</vt:lpstr>
      <vt:lpstr>Wingdings</vt:lpstr>
      <vt:lpstr>Wingdings 3</vt:lpstr>
      <vt:lpstr>Calibri</vt:lpstr>
      <vt:lpstr>Andalus</vt:lpstr>
      <vt:lpstr>Apex</vt:lpstr>
      <vt:lpstr>الاسقف المعلقة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الاسقف المعلقة</dc:title>
  <dc:creator>m</dc:creator>
  <cp:lastModifiedBy>Nasser56</cp:lastModifiedBy>
  <cp:revision>58</cp:revision>
  <dcterms:created xsi:type="dcterms:W3CDTF">2009-02-17T08:26:59Z</dcterms:created>
  <dcterms:modified xsi:type="dcterms:W3CDTF">2012-05-20T02:14:26Z</dcterms:modified>
</cp:coreProperties>
</file>