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media/audio11.wav" ContentType="audio/x-wav"/>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7" d="100"/>
          <a:sy n="37" d="100"/>
        </p:scale>
        <p:origin x="-922"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5E3706-F3D2-46F2-8C33-5509AE559380}" type="datetimeFigureOut">
              <a:rPr lang="en-US" smtClean="0"/>
              <a:pPr/>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70387-E0E0-4A0A-AD5B-AFF859DD8D3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5E3706-F3D2-46F2-8C33-5509AE559380}" type="datetimeFigureOut">
              <a:rPr lang="en-US" smtClean="0"/>
              <a:pPr/>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70387-E0E0-4A0A-AD5B-AFF859DD8D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5E3706-F3D2-46F2-8C33-5509AE559380}" type="datetimeFigureOut">
              <a:rPr lang="en-US" smtClean="0"/>
              <a:pPr/>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70387-E0E0-4A0A-AD5B-AFF859DD8D3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457200" y="274640"/>
            <a:ext cx="8229600" cy="5851525"/>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3" name="عنصر نائب للتاريخ 2"/>
          <p:cNvSpPr>
            <a:spLocks noGrp="1"/>
          </p:cNvSpPr>
          <p:nvPr>
            <p:ph type="dt" sz="half" idx="10"/>
          </p:nvPr>
        </p:nvSpPr>
        <p:spPr>
          <a:xfrm>
            <a:off x="457200" y="6245225"/>
            <a:ext cx="2133600" cy="476250"/>
          </a:xfrm>
        </p:spPr>
        <p:txBody>
          <a:bodyPr/>
          <a:lstStyle>
            <a:lvl1pPr>
              <a:defRPr/>
            </a:lvl1pPr>
          </a:lstStyle>
          <a:p>
            <a:endParaRPr lang="en-US"/>
          </a:p>
        </p:txBody>
      </p:sp>
      <p:sp>
        <p:nvSpPr>
          <p:cNvPr id="4" name="عنصر نائب للتذييل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عنصر نائب لرقم الشريحة 4"/>
          <p:cNvSpPr>
            <a:spLocks noGrp="1"/>
          </p:cNvSpPr>
          <p:nvPr>
            <p:ph type="sldNum" sz="quarter" idx="12"/>
          </p:nvPr>
        </p:nvSpPr>
        <p:spPr>
          <a:xfrm>
            <a:off x="6553200" y="6245225"/>
            <a:ext cx="2133600" cy="476250"/>
          </a:xfrm>
        </p:spPr>
        <p:txBody>
          <a:bodyPr/>
          <a:lstStyle>
            <a:lvl1pPr>
              <a:defRPr/>
            </a:lvl1pPr>
          </a:lstStyle>
          <a:p>
            <a:fld id="{03E5D0DA-557B-4B17-9E4F-CB9DEC96A0E4}" type="slidenum">
              <a:rPr lang="ar-SA"/>
              <a:pPr/>
              <a:t>‹#›</a:t>
            </a:fld>
            <a:endParaRPr lang="en-US"/>
          </a:p>
        </p:txBody>
      </p:sp>
    </p:spTree>
    <p:extLst>
      <p:ext uri="{BB962C8B-B14F-4D97-AF65-F5344CB8AC3E}">
        <p14:creationId xmlns="" xmlns:p14="http://schemas.microsoft.com/office/powerpoint/2010/main" val="366128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5E3706-F3D2-46F2-8C33-5509AE559380}" type="datetimeFigureOut">
              <a:rPr lang="en-US" smtClean="0"/>
              <a:pPr/>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70387-E0E0-4A0A-AD5B-AFF859DD8D3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5E3706-F3D2-46F2-8C33-5509AE559380}" type="datetimeFigureOut">
              <a:rPr lang="en-US" smtClean="0"/>
              <a:pPr/>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70387-E0E0-4A0A-AD5B-AFF859DD8D3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5E3706-F3D2-46F2-8C33-5509AE559380}" type="datetimeFigureOut">
              <a:rPr lang="en-US" smtClean="0"/>
              <a:pPr/>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70387-E0E0-4A0A-AD5B-AFF859DD8D3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5E3706-F3D2-46F2-8C33-5509AE559380}" type="datetimeFigureOut">
              <a:rPr lang="en-US" smtClean="0"/>
              <a:pPr/>
              <a:t>7/23/2018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770387-E0E0-4A0A-AD5B-AFF859DD8D3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5E3706-F3D2-46F2-8C33-5509AE559380}" type="datetimeFigureOut">
              <a:rPr lang="en-US" smtClean="0"/>
              <a:pPr/>
              <a:t>7/23/2018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770387-E0E0-4A0A-AD5B-AFF859DD8D3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E3706-F3D2-46F2-8C33-5509AE559380}" type="datetimeFigureOut">
              <a:rPr lang="en-US" smtClean="0"/>
              <a:pPr/>
              <a:t>7/23/2018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770387-E0E0-4A0A-AD5B-AFF859DD8D3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5E3706-F3D2-46F2-8C33-5509AE559380}" type="datetimeFigureOut">
              <a:rPr lang="en-US" smtClean="0"/>
              <a:pPr/>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70387-E0E0-4A0A-AD5B-AFF859DD8D3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5E3706-F3D2-46F2-8C33-5509AE559380}" type="datetimeFigureOut">
              <a:rPr lang="en-US" smtClean="0"/>
              <a:pPr/>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70387-E0E0-4A0A-AD5B-AFF859DD8D3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5E3706-F3D2-46F2-8C33-5509AE559380}" type="datetimeFigureOut">
              <a:rPr lang="en-US" smtClean="0"/>
              <a:pPr/>
              <a:t>7/23/2018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70387-E0E0-4A0A-AD5B-AFF859DD8D3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bbc.com/"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2.wav"/><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3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11.wav"/><Relationship Id="rId4" Type="http://schemas.openxmlformats.org/officeDocument/2006/relationships/audio" Target="../media/audio7.wav"/></Relationships>
</file>

<file path=ppt/slides/_rels/slide3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36.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11.wav"/><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11.wav"/><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4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11.wav"/><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11.wav"/><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4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6.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952999"/>
          </a:xfrm>
        </p:spPr>
        <p:style>
          <a:lnRef idx="1">
            <a:schemeClr val="accent4"/>
          </a:lnRef>
          <a:fillRef idx="2">
            <a:schemeClr val="accent4"/>
          </a:fillRef>
          <a:effectRef idx="1">
            <a:schemeClr val="accent4"/>
          </a:effectRef>
          <a:fontRef idx="minor">
            <a:schemeClr val="dk1"/>
          </a:fontRef>
        </p:style>
        <p:txBody>
          <a:bodyPr/>
          <a:lstStyle/>
          <a:p>
            <a:pPr rtl="1"/>
            <a:r>
              <a:rPr lang="ar-SA" dirty="0" smtClean="0">
                <a:solidFill>
                  <a:srgbClr val="FF0000"/>
                </a:solidFill>
              </a:rPr>
              <a:t>جامعة زالنجي </a:t>
            </a:r>
            <a:br>
              <a:rPr lang="ar-SA" dirty="0" smtClean="0">
                <a:solidFill>
                  <a:srgbClr val="FF0000"/>
                </a:solidFill>
              </a:rPr>
            </a:br>
            <a:r>
              <a:rPr lang="ar-SA" sz="4900" dirty="0" smtClean="0">
                <a:solidFill>
                  <a:srgbClr val="7030A0"/>
                </a:solidFill>
              </a:rPr>
              <a:t>الدورة رقم: 21 </a:t>
            </a:r>
            <a:r>
              <a:rPr lang="ar-SA" dirty="0" smtClean="0">
                <a:solidFill>
                  <a:srgbClr val="FF0000"/>
                </a:solidFill>
              </a:rPr>
              <a:t/>
            </a:r>
            <a:br>
              <a:rPr lang="ar-SA" dirty="0" smtClean="0">
                <a:solidFill>
                  <a:srgbClr val="FF0000"/>
                </a:solidFill>
              </a:rPr>
            </a:br>
            <a:r>
              <a:rPr lang="ar-SA" dirty="0" smtClean="0">
                <a:solidFill>
                  <a:srgbClr val="FF0000"/>
                </a:solidFill>
              </a:rPr>
              <a:t>من الدورات التأهيلية بكلية علوم التقانة </a:t>
            </a:r>
            <a:br>
              <a:rPr lang="ar-SA" dirty="0" smtClean="0">
                <a:solidFill>
                  <a:srgbClr val="FF0000"/>
                </a:solidFill>
              </a:rPr>
            </a:br>
            <a:r>
              <a:rPr lang="ar-SA" dirty="0" smtClean="0">
                <a:solidFill>
                  <a:srgbClr val="FF0000"/>
                </a:solidFill>
              </a:rPr>
              <a:t>من يوم 26 – يونيو وحتي 17 – يوليو – 2018م</a:t>
            </a:r>
            <a:endParaRPr lang="en-US" dirty="0">
              <a:solidFill>
                <a:srgbClr val="FF0000"/>
              </a:solidFill>
            </a:endParaRPr>
          </a:p>
        </p:txBody>
      </p:sp>
      <p:sp>
        <p:nvSpPr>
          <p:cNvPr id="3" name="Subtitle 2"/>
          <p:cNvSpPr>
            <a:spLocks noGrp="1"/>
          </p:cNvSpPr>
          <p:nvPr>
            <p:ph type="subTitle" idx="1"/>
          </p:nvPr>
        </p:nvSpPr>
        <p:spPr>
          <a:xfrm>
            <a:off x="0" y="4953000"/>
            <a:ext cx="9144000" cy="1905000"/>
          </a:xfr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a:normAutofit/>
          </a:bodyPr>
          <a:lstStyle/>
          <a:p>
            <a:pPr rtl="1"/>
            <a:r>
              <a:rPr lang="ar-SA"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مقدمة الانترنت وتاريخها </a:t>
            </a:r>
            <a:endPar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9" fill="hold">
                      <p:stCondLst>
                        <p:cond delay="indefinite"/>
                      </p:stCondLst>
                      <p:childTnLst>
                        <p:par>
                          <p:cTn id="10" fill="hold">
                            <p:stCondLst>
                              <p:cond delay="0"/>
                            </p:stCondLst>
                            <p:childTnLst>
                              <p:par>
                                <p:cTn id="11" presetID="5" presetClass="emph" presetSubtype="1" nodeType="clickEffect">
                                  <p:stCondLst>
                                    <p:cond delay="0"/>
                                  </p:stCondLst>
                                  <p:childTnLst>
                                    <p:set>
                                      <p:cBhvr override="childStyle">
                                        <p:cTn id="12" dur="indefinite"/>
                                        <p:tgtEl>
                                          <p:spTgt spid="3">
                                            <p:txEl>
                                              <p:pRg st="0" end="0"/>
                                            </p:txEl>
                                          </p:spTgt>
                                        </p:tgtEl>
                                        <p:attrNameLst>
                                          <p:attrName>style.fontStyle</p:attrName>
                                        </p:attrNameLst>
                                      </p:cBhvr>
                                      <p:to>
                                        <p:strVal val="normal"/>
                                      </p:to>
                                    </p:set>
                                    <p:set>
                                      <p:cBhvr override="childStyle">
                                        <p:cTn id="13" dur="indefinite"/>
                                        <p:tgtEl>
                                          <p:spTgt spid="3">
                                            <p:txEl>
                                              <p:pRg st="0" end="0"/>
                                            </p:txEl>
                                          </p:spTgt>
                                        </p:tgtEl>
                                        <p:attrNameLst>
                                          <p:attrName>style.fontWeight</p:attrName>
                                        </p:attrNameLst>
                                      </p:cBhvr>
                                      <p:to>
                                        <p:strVal val="bold"/>
                                      </p:to>
                                    </p:set>
                                    <p:set>
                                      <p:cBhvr override="childStyle">
                                        <p:cTn id="14" dur="indefinite"/>
                                        <p:tgtEl>
                                          <p:spTgt spid="3">
                                            <p:txEl>
                                              <p:pRg st="0" end="0"/>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smtClean="0"/>
              <a:t>التطبيقات العصرية للانترنت </a:t>
            </a:r>
            <a:endParaRPr lang="en-US" dirty="0"/>
          </a:p>
        </p:txBody>
      </p:sp>
      <p:sp>
        <p:nvSpPr>
          <p:cNvPr id="3" name="Content Placeholder 2"/>
          <p:cNvSpPr>
            <a:spLocks noGrp="1"/>
          </p:cNvSpPr>
          <p:nvPr>
            <p:ph idx="1"/>
          </p:nvPr>
        </p:nvSpPr>
        <p:spPr/>
        <p:txBody>
          <a:bodyPr>
            <a:normAutofit fontScale="85000" lnSpcReduction="10000"/>
          </a:bodyPr>
          <a:lstStyle/>
          <a:p>
            <a:pPr algn="r" rtl="1">
              <a:buFont typeface="Wingdings" pitchFamily="2" charset="2"/>
              <a:buChar char="v"/>
            </a:pPr>
            <a:r>
              <a:rPr lang="ar-SA" sz="3200" b="1" dirty="0" smtClean="0">
                <a:solidFill>
                  <a:srgbClr val="FF0000"/>
                </a:solidFill>
              </a:rPr>
              <a:t> التجارة الالكترونية :- </a:t>
            </a:r>
          </a:p>
          <a:p>
            <a:pPr algn="r">
              <a:buNone/>
            </a:pPr>
            <a:r>
              <a:rPr lang="ar-SA" dirty="0" smtClean="0"/>
              <a:t>التجارة الالكترونية هونظام ينتج عبر الانترنت حركات بيع وشراء السلع والمنتجات وتبادل الخدمات والمعلومات اللازمة .</a:t>
            </a:r>
          </a:p>
          <a:p>
            <a:pPr algn="r" rtl="1">
              <a:buFont typeface="Wingdings" pitchFamily="2" charset="2"/>
              <a:buChar char="v"/>
            </a:pPr>
            <a:r>
              <a:rPr lang="ar-SA" dirty="0" smtClean="0"/>
              <a:t> </a:t>
            </a:r>
            <a:r>
              <a:rPr lang="ar-SA" sz="3200" b="1" dirty="0" smtClean="0">
                <a:solidFill>
                  <a:srgbClr val="FF0000"/>
                </a:solidFill>
              </a:rPr>
              <a:t>الحكومة الالكترونية :-</a:t>
            </a:r>
            <a:endParaRPr lang="ar-SA" b="1" dirty="0" smtClean="0">
              <a:solidFill>
                <a:srgbClr val="FF0000"/>
              </a:solidFill>
            </a:endParaRPr>
          </a:p>
          <a:p>
            <a:pPr algn="r" rtl="1">
              <a:buNone/>
            </a:pPr>
            <a:r>
              <a:rPr lang="ar-SA" dirty="0" smtClean="0"/>
              <a:t>هو تطبيق استخدم التكنولوجيا فى الاعمال الحكومية تمكن الحكومة من تقديم خدماتها للمواطنين والموسسات الكترونياً دون حاجة طالب الخدمة الى التنقل بين إدارات الحكومة.</a:t>
            </a:r>
          </a:p>
          <a:p>
            <a:pPr algn="r" rtl="1">
              <a:buFont typeface="Wingdings" pitchFamily="2" charset="2"/>
              <a:buChar char="v"/>
            </a:pPr>
            <a:r>
              <a:rPr lang="ar-SA" dirty="0" smtClean="0"/>
              <a:t> </a:t>
            </a:r>
            <a:r>
              <a:rPr lang="ar-SA" sz="3200" b="1" dirty="0" smtClean="0">
                <a:solidFill>
                  <a:srgbClr val="FF0000"/>
                </a:solidFill>
              </a:rPr>
              <a:t>المدرسة الالكترونية :-</a:t>
            </a:r>
            <a:endParaRPr lang="ar-SA" b="1" dirty="0" smtClean="0">
              <a:solidFill>
                <a:srgbClr val="FF0000"/>
              </a:solidFill>
            </a:endParaRPr>
          </a:p>
          <a:p>
            <a:pPr algn="r" rtl="1">
              <a:buNone/>
            </a:pPr>
            <a:r>
              <a:rPr lang="ar-SA" dirty="0" smtClean="0"/>
              <a:t>تعرف بانها مدارس مزودة بحواسيب متصلة فى شبكة (انترانت) بها نظيم تتيح لكل من الطالب والمعلم وولى الامر من التواصل الكترونياً</a:t>
            </a:r>
          </a:p>
          <a:p>
            <a:pPr algn="r">
              <a:buNone/>
            </a:pPr>
            <a:endParaRPr lang="en-US" dirty="0"/>
          </a:p>
        </p:txBody>
      </p:sp>
    </p:spTree>
    <p:extLst>
      <p:ext uri="{BB962C8B-B14F-4D97-AF65-F5344CB8AC3E}">
        <p14:creationId xmlns="" xmlns:p14="http://schemas.microsoft.com/office/powerpoint/2010/main" val="3084894768"/>
      </p:ext>
    </p:extLst>
  </p:cSld>
  <p:clrMapOvr>
    <a:masterClrMapping/>
  </p:clrMapOvr>
  <p:transition spd="slow">
    <p:fade/>
    <p:sndAc>
      <p:stSnd>
        <p:snd r:embed="rId2" name="wind.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10" name="Rectangle 6"/>
          <p:cNvSpPr>
            <a:spLocks noChangeArrowheads="1"/>
          </p:cNvSpPr>
          <p:nvPr/>
        </p:nvSpPr>
        <p:spPr bwMode="auto">
          <a:xfrm>
            <a:off x="2195513" y="1557338"/>
            <a:ext cx="6553200" cy="4464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justLow" defTabSz="990600" rtl="1">
              <a:lnSpc>
                <a:spcPct val="110000"/>
              </a:lnSpc>
              <a:spcBef>
                <a:spcPct val="20000"/>
              </a:spcBef>
            </a:pPr>
            <a:r>
              <a:rPr lang="ar-SA" sz="2400" b="1" i="0" u="sng">
                <a:solidFill>
                  <a:schemeClr val="accent2"/>
                </a:solidFill>
              </a:rPr>
              <a:t>البحث في الوب</a:t>
            </a:r>
            <a:r>
              <a:rPr lang="ar-KW" sz="2400" b="1" i="0" u="sng">
                <a:solidFill>
                  <a:schemeClr val="accent2"/>
                </a:solidFill>
              </a:rPr>
              <a:t> </a:t>
            </a:r>
            <a:r>
              <a:rPr lang="en-US" sz="2400" b="1" i="0" u="sng">
                <a:solidFill>
                  <a:schemeClr val="accent2"/>
                </a:solidFill>
              </a:rPr>
              <a:t>Search The Web</a:t>
            </a:r>
          </a:p>
          <a:p>
            <a:pPr algn="justLow" defTabSz="990600" rtl="1">
              <a:lnSpc>
                <a:spcPct val="110000"/>
              </a:lnSpc>
              <a:spcBef>
                <a:spcPct val="20000"/>
              </a:spcBef>
            </a:pPr>
            <a:endParaRPr lang="ar-SA" sz="800" b="1" i="0" u="sng">
              <a:solidFill>
                <a:schemeClr val="accent2"/>
              </a:solidFill>
            </a:endParaRPr>
          </a:p>
          <a:p>
            <a:pPr algn="justLow" defTabSz="990600" rtl="1">
              <a:lnSpc>
                <a:spcPct val="110000"/>
              </a:lnSpc>
              <a:spcBef>
                <a:spcPct val="20000"/>
              </a:spcBef>
            </a:pPr>
            <a:r>
              <a:rPr lang="ar-SA" sz="2400" b="1" i="0"/>
              <a:t>يستخدم الوب بصورة كبيرة في المجالات التالية</a:t>
            </a:r>
            <a:r>
              <a:rPr lang="en-US" sz="2400" b="1" i="0"/>
              <a:t>:</a:t>
            </a:r>
            <a:endParaRPr lang="ar-KW" sz="2400" b="1" i="0"/>
          </a:p>
          <a:p>
            <a:pPr algn="justLow" defTabSz="990600" rtl="1">
              <a:lnSpc>
                <a:spcPct val="110000"/>
              </a:lnSpc>
              <a:spcBef>
                <a:spcPct val="20000"/>
              </a:spcBef>
            </a:pPr>
            <a:r>
              <a:rPr lang="ar-KW" sz="2400" b="1" i="0"/>
              <a:t>1</a:t>
            </a:r>
            <a:r>
              <a:rPr lang="ar-SA" sz="2400" b="1" i="0"/>
              <a:t>. البحث عن المعلومات</a:t>
            </a:r>
            <a:r>
              <a:rPr lang="ar-KW" sz="2400" b="1" i="0"/>
              <a:t> </a:t>
            </a:r>
            <a:r>
              <a:rPr lang="en-US" sz="2400" b="1" i="0"/>
              <a:t> </a:t>
            </a:r>
            <a:r>
              <a:rPr lang="en-US" sz="2000" b="1" i="0"/>
              <a:t>Search for Information</a:t>
            </a:r>
            <a:endParaRPr lang="ar-KW" sz="2000" b="1" i="0"/>
          </a:p>
          <a:p>
            <a:pPr algn="justLow" defTabSz="990600" rtl="1">
              <a:lnSpc>
                <a:spcPct val="110000"/>
              </a:lnSpc>
              <a:spcBef>
                <a:spcPct val="20000"/>
              </a:spcBef>
            </a:pPr>
            <a:r>
              <a:rPr lang="ar-SA" sz="2400" b="1" i="0"/>
              <a:t>هناك الكثير من مواقع البحث</a:t>
            </a:r>
            <a:r>
              <a:rPr lang="en-US" sz="2400" b="1" i="0"/>
              <a:t> </a:t>
            </a:r>
            <a:r>
              <a:rPr lang="en-US" sz="2000" b="1" i="0"/>
              <a:t>Search Site</a:t>
            </a:r>
            <a:r>
              <a:rPr lang="en-US" sz="2400" b="1" i="0"/>
              <a:t> </a:t>
            </a:r>
            <a:r>
              <a:rPr lang="ar-SA" sz="2400" b="1" i="0"/>
              <a:t>التي تحتوي على عناوين مبوبة</a:t>
            </a:r>
            <a:r>
              <a:rPr lang="en-US" sz="2400" b="1" i="0"/>
              <a:t> </a:t>
            </a:r>
            <a:r>
              <a:rPr lang="en-US" sz="2000" b="1" i="0"/>
              <a:t>Directories</a:t>
            </a:r>
            <a:r>
              <a:rPr lang="ar-KW" sz="2400" b="1" i="0"/>
              <a:t> </a:t>
            </a:r>
            <a:r>
              <a:rPr lang="ar-SA" sz="2400" b="1" i="0"/>
              <a:t>تسهل الوصول إلى المعلومات المختلفة كالسياحة، التعليم، التسوق، الاقتصاد، السياسة، الرياضة، الألعاب وغيرها. </a:t>
            </a:r>
            <a:endParaRPr lang="ar-KW" sz="2400" b="1" i="0"/>
          </a:p>
          <a:p>
            <a:pPr algn="justLow" defTabSz="990600" rtl="1">
              <a:lnSpc>
                <a:spcPct val="110000"/>
              </a:lnSpc>
              <a:spcBef>
                <a:spcPct val="20000"/>
              </a:spcBef>
            </a:pPr>
            <a:endParaRPr lang="ar-KW" sz="2400" b="1" i="0"/>
          </a:p>
          <a:p>
            <a:pPr algn="justLow" defTabSz="990600" rtl="1">
              <a:lnSpc>
                <a:spcPct val="110000"/>
              </a:lnSpc>
              <a:spcBef>
                <a:spcPct val="20000"/>
              </a:spcBef>
            </a:pPr>
            <a:r>
              <a:rPr lang="ar-SA" sz="2400" b="1" i="0"/>
              <a:t>ومن هذه المواقع</a:t>
            </a:r>
            <a:r>
              <a:rPr lang="ar-KW" sz="2400" b="1" i="0"/>
              <a:t> </a:t>
            </a:r>
            <a:r>
              <a:rPr lang="en-US" sz="2000" b="1" i="0"/>
              <a:t>www.yahoo.com</a:t>
            </a:r>
            <a:r>
              <a:rPr lang="ar-SA" sz="2400" b="1" i="0"/>
              <a:t>، </a:t>
            </a:r>
            <a:r>
              <a:rPr lang="en-US" sz="2000" b="1" i="0"/>
              <a:t>www.msn.com</a:t>
            </a:r>
            <a:r>
              <a:rPr lang="ar-SA" sz="2000" b="1" i="0"/>
              <a:t>، </a:t>
            </a:r>
            <a:r>
              <a:rPr lang="en-US" sz="2000" b="1" i="0"/>
              <a:t>www.google.com</a:t>
            </a:r>
            <a:r>
              <a:rPr lang="ar-SA" sz="2000" b="1" i="0"/>
              <a:t>، </a:t>
            </a:r>
            <a:r>
              <a:rPr lang="en-US" sz="2000" b="1" i="0"/>
              <a:t>www.ajeeb.com</a:t>
            </a:r>
            <a:r>
              <a:rPr lang="ar-SA" sz="2000" b="1" i="0"/>
              <a:t>، </a:t>
            </a:r>
            <a:r>
              <a:rPr lang="en-US" sz="2000" b="1" i="0"/>
              <a:t>www.arabia.com</a:t>
            </a:r>
            <a:r>
              <a:rPr lang="en-US" b="1" i="0"/>
              <a:t>.</a:t>
            </a:r>
            <a:endParaRPr lang="ar-SA" b="1" i="0"/>
          </a:p>
        </p:txBody>
      </p:sp>
      <p:pic>
        <p:nvPicPr>
          <p:cNvPr id="584711" name="Picture 7" descr="TempFile1132914639"/>
          <p:cNvPicPr>
            <a:picLocks noGrp="1" noChangeAspect="1" noChangeArrowheads="1"/>
          </p:cNvPicPr>
          <p:nvPr>
            <p:ph/>
          </p:nvPr>
        </p:nvPicPr>
        <p:blipFill>
          <a:blip r:embed="rId2" cstate="print">
            <a:extLst>
              <a:ext uri="{28A0092B-C50C-407E-A947-70E740481C1C}">
                <a14:useLocalDpi xmlns="" xmlns:a14="http://schemas.microsoft.com/office/drawing/2010/main" val="0"/>
              </a:ext>
            </a:extLst>
          </a:blip>
          <a:srcRect/>
          <a:stretch>
            <a:fillRect/>
          </a:stretch>
        </p:blipFill>
        <p:spPr>
          <a:xfrm>
            <a:off x="158751" y="1196975"/>
            <a:ext cx="1749425" cy="53276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584713" name="Rectangle 9"/>
          <p:cNvSpPr>
            <a:spLocks noChangeArrowheads="1"/>
          </p:cNvSpPr>
          <p:nvPr/>
        </p:nvSpPr>
        <p:spPr bwMode="auto">
          <a:xfrm>
            <a:off x="3675064" y="44452"/>
            <a:ext cx="5360987" cy="360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rtl="1"/>
            <a:r>
              <a:rPr lang="ar-KW" sz="1600" b="1" i="0">
                <a:solidFill>
                  <a:schemeClr val="bg1"/>
                </a:solidFill>
                <a:latin typeface="Arial Black" pitchFamily="34" charset="0"/>
              </a:rPr>
              <a:t>الوحدة الرابعة  - الفصل الحادي عشر – أساسيات الانترنت والشبكة العنكبوتية</a:t>
            </a:r>
            <a:endParaRPr lang="en-US" sz="1600" b="1" i="0">
              <a:solidFill>
                <a:schemeClr val="bg1"/>
              </a:solidFill>
              <a:latin typeface="Arial Black" pitchFamily="34" charset="0"/>
            </a:endParaRPr>
          </a:p>
        </p:txBody>
      </p:sp>
      <p:sp>
        <p:nvSpPr>
          <p:cNvPr id="584714" name="Rectangle 10"/>
          <p:cNvSpPr>
            <a:spLocks noChangeArrowheads="1"/>
          </p:cNvSpPr>
          <p:nvPr/>
        </p:nvSpPr>
        <p:spPr bwMode="auto">
          <a:xfrm>
            <a:off x="5278283" y="546785"/>
            <a:ext cx="3118161"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lgn="ctr" rtl="1"/>
            <a:r>
              <a:rPr lang="ar-SA" sz="3600" b="1" i="0">
                <a:solidFill>
                  <a:srgbClr val="FE0802"/>
                </a:solidFill>
                <a:effectLst>
                  <a:outerShdw blurRad="38100" dist="38100" dir="2700000" algn="tl">
                    <a:srgbClr val="C0C0C0"/>
                  </a:outerShdw>
                </a:effectLst>
              </a:rPr>
              <a:t>استخدامات الانترنت</a:t>
            </a:r>
            <a:endParaRPr lang="en-US" sz="5400" b="1" i="0">
              <a:solidFill>
                <a:srgbClr val="FE0802"/>
              </a:solidFill>
              <a:effectLst>
                <a:outerShdw blurRad="38100" dist="38100" dir="2700000" algn="tl">
                  <a:srgbClr val="C0C0C0"/>
                </a:outerShdw>
              </a:effectLst>
            </a:endParaRPr>
          </a:p>
        </p:txBody>
      </p:sp>
    </p:spTree>
    <p:extLst>
      <p:ext uri="{BB962C8B-B14F-4D97-AF65-F5344CB8AC3E}">
        <p14:creationId xmlns="" xmlns:p14="http://schemas.microsoft.com/office/powerpoint/2010/main" val="106232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4" name="Rectangle 6"/>
          <p:cNvSpPr>
            <a:spLocks noChangeArrowheads="1"/>
          </p:cNvSpPr>
          <p:nvPr/>
        </p:nvSpPr>
        <p:spPr bwMode="auto">
          <a:xfrm>
            <a:off x="250826" y="1557338"/>
            <a:ext cx="8569325" cy="1511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justLow" defTabSz="990600" rtl="1">
              <a:lnSpc>
                <a:spcPct val="120000"/>
              </a:lnSpc>
              <a:spcBef>
                <a:spcPct val="20000"/>
              </a:spcBef>
            </a:pPr>
            <a:r>
              <a:rPr lang="ar-KW" sz="3600" b="1" i="0">
                <a:solidFill>
                  <a:schemeClr val="accent2"/>
                </a:solidFill>
              </a:rPr>
              <a:t>2. </a:t>
            </a:r>
            <a:r>
              <a:rPr lang="en-US" sz="3600" b="1" i="0">
                <a:solidFill>
                  <a:schemeClr val="accent2"/>
                </a:solidFill>
              </a:rPr>
              <a:t> </a:t>
            </a:r>
            <a:r>
              <a:rPr lang="ar-SA" sz="3600" b="1" i="0">
                <a:solidFill>
                  <a:schemeClr val="accent2"/>
                </a:solidFill>
              </a:rPr>
              <a:t>نقل الملفات</a:t>
            </a:r>
          </a:p>
          <a:p>
            <a:pPr algn="justLow" defTabSz="990600" rtl="1">
              <a:lnSpc>
                <a:spcPct val="120000"/>
              </a:lnSpc>
              <a:spcBef>
                <a:spcPct val="20000"/>
              </a:spcBef>
            </a:pPr>
            <a:r>
              <a:rPr lang="ar-SA" sz="3200" b="1" i="0"/>
              <a:t>تسمح هذه الخدمة بنقل الملفات من حاسوب إلى آخر عبر الشبكة، ويطلق على عملية تنزيل الملفات من الانترنت إلى الحاسوب الذي تستخدمه مصطلح</a:t>
            </a:r>
            <a:r>
              <a:rPr lang="en-US" sz="3200" b="1" i="0"/>
              <a:t> </a:t>
            </a:r>
            <a:r>
              <a:rPr lang="en-US" sz="2800" b="1" i="0"/>
              <a:t>Down Load</a:t>
            </a:r>
            <a:r>
              <a:rPr lang="en-US" sz="3200" b="1" i="0"/>
              <a:t> </a:t>
            </a:r>
            <a:r>
              <a:rPr lang="ar-SA" sz="3200" b="1" i="0"/>
              <a:t>وعلى عملية تنزيل الملفات من الحاسوب الذي تستخدمه إلى الانترنت مصطلح</a:t>
            </a:r>
            <a:r>
              <a:rPr lang="en-US" sz="3200" b="1" i="0"/>
              <a:t> </a:t>
            </a:r>
            <a:r>
              <a:rPr lang="en-US" sz="2800" b="1" i="0"/>
              <a:t>UP Load</a:t>
            </a:r>
            <a:r>
              <a:rPr lang="ar-SA" sz="3200" b="1" i="0"/>
              <a:t>، ويستخدم في ذلك برتوكول نقل الملفات</a:t>
            </a:r>
            <a:r>
              <a:rPr lang="en-US" sz="3200" b="1" i="0"/>
              <a:t> </a:t>
            </a:r>
            <a:r>
              <a:rPr lang="en-US" sz="2800" b="1" i="0"/>
              <a:t>File Transfer Protocol-FTP.</a:t>
            </a:r>
            <a:endParaRPr lang="ar-SA" sz="2800" b="1" i="0"/>
          </a:p>
        </p:txBody>
      </p:sp>
      <p:sp>
        <p:nvSpPr>
          <p:cNvPr id="585735" name="Rectangle 7"/>
          <p:cNvSpPr>
            <a:spLocks noChangeArrowheads="1"/>
          </p:cNvSpPr>
          <p:nvPr/>
        </p:nvSpPr>
        <p:spPr bwMode="auto">
          <a:xfrm>
            <a:off x="3675064" y="44452"/>
            <a:ext cx="5360987" cy="360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rtl="1"/>
            <a:r>
              <a:rPr lang="ar-KW" sz="1600" b="1" i="0">
                <a:solidFill>
                  <a:schemeClr val="bg1"/>
                </a:solidFill>
                <a:latin typeface="Arial Black" pitchFamily="34" charset="0"/>
              </a:rPr>
              <a:t>الوحدة الرابعة  - الفصل الحادي عشر – أساسيات الانترنت والشبكة العنكبوتية</a:t>
            </a:r>
            <a:endParaRPr lang="en-US" sz="1600" b="1" i="0">
              <a:solidFill>
                <a:schemeClr val="bg1"/>
              </a:solidFill>
              <a:latin typeface="Arial Black" pitchFamily="34" charset="0"/>
            </a:endParaRPr>
          </a:p>
        </p:txBody>
      </p:sp>
      <p:sp>
        <p:nvSpPr>
          <p:cNvPr id="585736" name="Rectangle 8"/>
          <p:cNvSpPr>
            <a:spLocks noChangeArrowheads="1"/>
          </p:cNvSpPr>
          <p:nvPr/>
        </p:nvSpPr>
        <p:spPr bwMode="auto">
          <a:xfrm>
            <a:off x="5278283" y="546785"/>
            <a:ext cx="3118161"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lgn="ctr" rtl="1"/>
            <a:r>
              <a:rPr lang="ar-SA" sz="3600" b="1" i="0">
                <a:solidFill>
                  <a:srgbClr val="FE0802"/>
                </a:solidFill>
                <a:effectLst>
                  <a:outerShdw blurRad="38100" dist="38100" dir="2700000" algn="tl">
                    <a:srgbClr val="C0C0C0"/>
                  </a:outerShdw>
                </a:effectLst>
              </a:rPr>
              <a:t>استخدامات الانترنت</a:t>
            </a:r>
            <a:endParaRPr lang="en-US" sz="5400" b="1" i="0">
              <a:solidFill>
                <a:srgbClr val="FE0802"/>
              </a:solidFill>
              <a:effectLst>
                <a:outerShdw blurRad="38100" dist="38100" dir="2700000" algn="tl">
                  <a:srgbClr val="C0C0C0"/>
                </a:outerShdw>
              </a:effectLst>
            </a:endParaRPr>
          </a:p>
        </p:txBody>
      </p:sp>
    </p:spTree>
    <p:extLst>
      <p:ext uri="{BB962C8B-B14F-4D97-AF65-F5344CB8AC3E}">
        <p14:creationId xmlns="" xmlns:p14="http://schemas.microsoft.com/office/powerpoint/2010/main" val="3732780102"/>
      </p:ext>
    </p:extLst>
  </p:cSld>
  <p:clrMapOvr>
    <a:masterClrMapping/>
  </p:clrMapOvr>
  <p:transition spd="slow">
    <p:fade/>
    <p:sndAc>
      <p:stSnd>
        <p:snd r:embed="rId2" name="wind.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8" name="Rectangle 6"/>
          <p:cNvSpPr>
            <a:spLocks noChangeArrowheads="1"/>
          </p:cNvSpPr>
          <p:nvPr/>
        </p:nvSpPr>
        <p:spPr bwMode="auto">
          <a:xfrm>
            <a:off x="250826" y="1557338"/>
            <a:ext cx="8569325" cy="1511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justLow" defTabSz="990600" rtl="1">
              <a:spcBef>
                <a:spcPct val="20000"/>
              </a:spcBef>
            </a:pPr>
            <a:r>
              <a:rPr lang="ar-KW" sz="3200" b="1" i="0">
                <a:solidFill>
                  <a:schemeClr val="accent2"/>
                </a:solidFill>
              </a:rPr>
              <a:t>3. </a:t>
            </a:r>
            <a:r>
              <a:rPr lang="ar-SA" sz="3200" b="1" i="0">
                <a:solidFill>
                  <a:schemeClr val="accent2"/>
                </a:solidFill>
              </a:rPr>
              <a:t>الأخبار</a:t>
            </a:r>
            <a:r>
              <a:rPr lang="ar-KW" sz="3200" b="1" i="0">
                <a:solidFill>
                  <a:schemeClr val="accent2"/>
                </a:solidFill>
              </a:rPr>
              <a:t> </a:t>
            </a:r>
            <a:r>
              <a:rPr lang="en-US" sz="3200" b="1" i="0">
                <a:solidFill>
                  <a:schemeClr val="accent2"/>
                </a:solidFill>
              </a:rPr>
              <a:t> News</a:t>
            </a:r>
            <a:endParaRPr lang="ar-KW" sz="3200" b="1" i="0">
              <a:solidFill>
                <a:schemeClr val="accent2"/>
              </a:solidFill>
            </a:endParaRPr>
          </a:p>
          <a:p>
            <a:pPr algn="justLow" defTabSz="990600" rtl="1">
              <a:spcBef>
                <a:spcPct val="20000"/>
              </a:spcBef>
            </a:pPr>
            <a:r>
              <a:rPr lang="ar-SA" sz="3200" b="1" i="0"/>
              <a:t>أصبح الوب مخزناً كبيراً للوسائط المتعددة بأشكالها المختلفة، فهناك مواقع متعددة في الوب تبث الأخبار بصورة فورية بشكل نصوص وصور، أصوات وفيديو من هذه المواقع</a:t>
            </a:r>
            <a:r>
              <a:rPr lang="ar-KW" sz="3200" b="1" i="0"/>
              <a:t> </a:t>
            </a:r>
            <a:r>
              <a:rPr lang="en-US" sz="2800" b="1" i="0"/>
              <a:t>www.cnn.com</a:t>
            </a:r>
            <a:r>
              <a:rPr lang="ar-KW" sz="3200" b="1" i="0"/>
              <a:t> </a:t>
            </a:r>
            <a:r>
              <a:rPr lang="ar-SA" sz="3200" b="1" i="0"/>
              <a:t>و</a:t>
            </a:r>
            <a:r>
              <a:rPr lang="ar-KW" sz="3200" b="1" i="0"/>
              <a:t> </a:t>
            </a:r>
            <a:r>
              <a:rPr lang="en-US" sz="2800" b="1" i="0">
                <a:hlinkClick r:id="rId2"/>
              </a:rPr>
              <a:t>www.bbc.com</a:t>
            </a:r>
            <a:r>
              <a:rPr lang="ar-KW" sz="2800" b="1" i="0"/>
              <a:t> </a:t>
            </a:r>
            <a:r>
              <a:rPr lang="ar-SA" sz="3200" b="1" i="0"/>
              <a:t>و</a:t>
            </a:r>
            <a:r>
              <a:rPr lang="en-US" sz="2800" b="1" i="0"/>
              <a:t>www.sawa.com</a:t>
            </a:r>
            <a:r>
              <a:rPr lang="ar-KW" sz="2800" b="1" i="0"/>
              <a:t> </a:t>
            </a:r>
            <a:r>
              <a:rPr lang="ar-SA" sz="3200" b="1" i="0"/>
              <a:t>والعديد من الصحف وغيرها الكثير</a:t>
            </a:r>
            <a:r>
              <a:rPr lang="en-US" sz="3200" b="1" i="0"/>
              <a:t>.</a:t>
            </a:r>
            <a:endParaRPr lang="ar-SA" sz="3200" b="1" i="0"/>
          </a:p>
        </p:txBody>
      </p:sp>
      <p:pic>
        <p:nvPicPr>
          <p:cNvPr id="586759" name="Picture 7" descr="TempFile1132914645"/>
          <p:cNvPicPr>
            <a:picLocks noGrp="1" noChangeAspect="1" noChangeArrowheads="1"/>
          </p:cNvPicPr>
          <p:nvPr>
            <p:ph/>
          </p:nvPr>
        </p:nvPicPr>
        <p:blipFill>
          <a:blip r:embed="rId3" cstate="print">
            <a:extLst>
              <a:ext uri="{28A0092B-C50C-407E-A947-70E740481C1C}">
                <a14:useLocalDpi xmlns="" xmlns:a14="http://schemas.microsoft.com/office/drawing/2010/main" val="0"/>
              </a:ext>
            </a:extLst>
          </a:blip>
          <a:srcRect/>
          <a:stretch>
            <a:fillRect/>
          </a:stretch>
        </p:blipFill>
        <p:spPr>
          <a:xfrm>
            <a:off x="755651" y="4365625"/>
            <a:ext cx="3097213" cy="2090738"/>
          </a:xfrm>
          <a:noFill/>
          <a:ln w="38100" cmpd="dbl">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586761" name="Rectangle 9"/>
          <p:cNvSpPr>
            <a:spLocks noChangeArrowheads="1"/>
          </p:cNvSpPr>
          <p:nvPr/>
        </p:nvSpPr>
        <p:spPr bwMode="auto">
          <a:xfrm>
            <a:off x="3675064" y="44452"/>
            <a:ext cx="5360987" cy="360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rtl="1"/>
            <a:r>
              <a:rPr lang="ar-KW" sz="1600" b="1" i="0">
                <a:solidFill>
                  <a:schemeClr val="bg1"/>
                </a:solidFill>
                <a:latin typeface="Arial Black" pitchFamily="34" charset="0"/>
              </a:rPr>
              <a:t>الوحدة الرابعة  - الفصل الحادي عشر – أساسيات الانترنت والشبكة العنكبوتية</a:t>
            </a:r>
            <a:endParaRPr lang="en-US" sz="1600" b="1" i="0">
              <a:solidFill>
                <a:schemeClr val="bg1"/>
              </a:solidFill>
              <a:latin typeface="Arial Black" pitchFamily="34" charset="0"/>
            </a:endParaRPr>
          </a:p>
        </p:txBody>
      </p:sp>
      <p:sp>
        <p:nvSpPr>
          <p:cNvPr id="586762" name="Rectangle 10"/>
          <p:cNvSpPr>
            <a:spLocks noChangeArrowheads="1"/>
          </p:cNvSpPr>
          <p:nvPr/>
        </p:nvSpPr>
        <p:spPr bwMode="auto">
          <a:xfrm>
            <a:off x="5278283" y="546785"/>
            <a:ext cx="3118161"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lgn="ctr" rtl="1"/>
            <a:r>
              <a:rPr lang="ar-SA" sz="3600" b="1" i="0">
                <a:solidFill>
                  <a:srgbClr val="FE0802"/>
                </a:solidFill>
                <a:effectLst>
                  <a:outerShdw blurRad="38100" dist="38100" dir="2700000" algn="tl">
                    <a:srgbClr val="C0C0C0"/>
                  </a:outerShdw>
                </a:effectLst>
              </a:rPr>
              <a:t>استخدامات الانترنت</a:t>
            </a:r>
            <a:endParaRPr lang="en-US" sz="5400" b="1" i="0">
              <a:solidFill>
                <a:srgbClr val="FE0802"/>
              </a:solidFill>
              <a:effectLst>
                <a:outerShdw blurRad="38100" dist="38100" dir="2700000" algn="tl">
                  <a:srgbClr val="C0C0C0"/>
                </a:outerShdw>
              </a:effectLst>
            </a:endParaRPr>
          </a:p>
        </p:txBody>
      </p:sp>
    </p:spTree>
    <p:extLst>
      <p:ext uri="{BB962C8B-B14F-4D97-AF65-F5344CB8AC3E}">
        <p14:creationId xmlns="" xmlns:p14="http://schemas.microsoft.com/office/powerpoint/2010/main" val="1583137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82" name="Rectangle 6"/>
          <p:cNvSpPr>
            <a:spLocks noChangeArrowheads="1"/>
          </p:cNvSpPr>
          <p:nvPr/>
        </p:nvSpPr>
        <p:spPr bwMode="auto">
          <a:xfrm>
            <a:off x="250826" y="1412875"/>
            <a:ext cx="8569325" cy="1511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justLow" defTabSz="990600" rtl="1">
              <a:spcBef>
                <a:spcPct val="20000"/>
              </a:spcBef>
            </a:pPr>
            <a:r>
              <a:rPr lang="ar-KW" sz="2800" b="1" i="0">
                <a:solidFill>
                  <a:schemeClr val="accent2"/>
                </a:solidFill>
              </a:rPr>
              <a:t>4. </a:t>
            </a:r>
            <a:r>
              <a:rPr lang="ar-SA" sz="2800" b="1" i="0">
                <a:solidFill>
                  <a:schemeClr val="accent2"/>
                </a:solidFill>
              </a:rPr>
              <a:t>الألعاب والتسلية</a:t>
            </a:r>
            <a:r>
              <a:rPr lang="ar-KW" sz="2800" b="1" i="0">
                <a:solidFill>
                  <a:schemeClr val="accent2"/>
                </a:solidFill>
              </a:rPr>
              <a:t> </a:t>
            </a:r>
            <a:r>
              <a:rPr lang="en-US" sz="2800" b="1" i="0">
                <a:solidFill>
                  <a:schemeClr val="accent2"/>
                </a:solidFill>
              </a:rPr>
              <a:t> </a:t>
            </a:r>
            <a:r>
              <a:rPr lang="en-US" sz="2400" b="1" i="0">
                <a:solidFill>
                  <a:schemeClr val="accent2"/>
                </a:solidFill>
              </a:rPr>
              <a:t>Online Games</a:t>
            </a:r>
            <a:endParaRPr lang="ar-KW" sz="2400" b="1" i="0">
              <a:solidFill>
                <a:schemeClr val="accent2"/>
              </a:solidFill>
            </a:endParaRPr>
          </a:p>
          <a:p>
            <a:pPr algn="justLow" defTabSz="990600" rtl="1">
              <a:spcBef>
                <a:spcPct val="20000"/>
              </a:spcBef>
            </a:pPr>
            <a:r>
              <a:rPr lang="ar-SA" sz="2800" b="1" i="0"/>
              <a:t>يوجد على الانترنت الكثير من مواقع الألعاب والتسلية خاصة مواقع الأطفال تحتوي على ألعاب تسمح للمتصفحين باللعب بشكل فردي أو مع آخرين متصلين بالشبكة في نفس الوقت أو مع الحاسوب نفسه، وبعض هذه الألعاب مجانية البعض الآخر تشترط اشتراكات نقدية للاعبين</a:t>
            </a:r>
            <a:r>
              <a:rPr lang="en-US" sz="2800" b="1" i="0"/>
              <a:t>.</a:t>
            </a:r>
            <a:endParaRPr lang="ar-SA" sz="2800" b="1" i="0"/>
          </a:p>
        </p:txBody>
      </p:sp>
      <p:pic>
        <p:nvPicPr>
          <p:cNvPr id="587783" name="Picture 7" descr="TempFile1132914653"/>
          <p:cNvPicPr>
            <a:picLocks noGrp="1" noChangeAspect="1" noChangeArrowheads="1"/>
          </p:cNvPicPr>
          <p:nvPr>
            <p:ph/>
          </p:nvPr>
        </p:nvPicPr>
        <p:blipFill>
          <a:blip r:embed="rId2" cstate="print">
            <a:extLst>
              <a:ext uri="{28A0092B-C50C-407E-A947-70E740481C1C}">
                <a14:useLocalDpi xmlns="" xmlns:a14="http://schemas.microsoft.com/office/drawing/2010/main" val="0"/>
              </a:ext>
            </a:extLst>
          </a:blip>
          <a:srcRect/>
          <a:stretch>
            <a:fillRect/>
          </a:stretch>
        </p:blipFill>
        <p:spPr>
          <a:xfrm>
            <a:off x="2411414" y="3860800"/>
            <a:ext cx="4103687" cy="27495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587785" name="Rectangle 9"/>
          <p:cNvSpPr>
            <a:spLocks noChangeArrowheads="1"/>
          </p:cNvSpPr>
          <p:nvPr/>
        </p:nvSpPr>
        <p:spPr bwMode="auto">
          <a:xfrm>
            <a:off x="3675064" y="44452"/>
            <a:ext cx="5360987" cy="360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rtl="1"/>
            <a:r>
              <a:rPr lang="ar-KW" sz="1600" b="1" i="0">
                <a:solidFill>
                  <a:schemeClr val="bg1"/>
                </a:solidFill>
                <a:latin typeface="Arial Black" pitchFamily="34" charset="0"/>
              </a:rPr>
              <a:t>الوحدة الرابعة  - الفصل الحادي عشر – أساسيات الانترنت والشبكة العنكبوتية</a:t>
            </a:r>
            <a:endParaRPr lang="en-US" sz="1600" b="1" i="0">
              <a:solidFill>
                <a:schemeClr val="bg1"/>
              </a:solidFill>
              <a:latin typeface="Arial Black" pitchFamily="34" charset="0"/>
            </a:endParaRPr>
          </a:p>
        </p:txBody>
      </p:sp>
      <p:sp>
        <p:nvSpPr>
          <p:cNvPr id="587786" name="Rectangle 10"/>
          <p:cNvSpPr>
            <a:spLocks noChangeArrowheads="1"/>
          </p:cNvSpPr>
          <p:nvPr/>
        </p:nvSpPr>
        <p:spPr bwMode="auto">
          <a:xfrm>
            <a:off x="5278283" y="546785"/>
            <a:ext cx="3118161"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lgn="ctr" rtl="1"/>
            <a:r>
              <a:rPr lang="ar-SA" sz="3600" b="1" i="0">
                <a:solidFill>
                  <a:srgbClr val="FE0802"/>
                </a:solidFill>
                <a:effectLst>
                  <a:outerShdw blurRad="38100" dist="38100" dir="2700000" algn="tl">
                    <a:srgbClr val="C0C0C0"/>
                  </a:outerShdw>
                </a:effectLst>
              </a:rPr>
              <a:t>استخدامات الانترنت</a:t>
            </a:r>
            <a:endParaRPr lang="en-US" sz="5400" b="1" i="0">
              <a:solidFill>
                <a:srgbClr val="FE0802"/>
              </a:solidFill>
              <a:effectLst>
                <a:outerShdw blurRad="38100" dist="38100" dir="2700000" algn="tl">
                  <a:srgbClr val="C0C0C0"/>
                </a:outerShdw>
              </a:effectLst>
            </a:endParaRPr>
          </a:p>
        </p:txBody>
      </p:sp>
    </p:spTree>
    <p:extLst>
      <p:ext uri="{BB962C8B-B14F-4D97-AF65-F5344CB8AC3E}">
        <p14:creationId xmlns="" xmlns:p14="http://schemas.microsoft.com/office/powerpoint/2010/main" val="202348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6" name="Rectangle 6"/>
          <p:cNvSpPr>
            <a:spLocks noChangeArrowheads="1"/>
          </p:cNvSpPr>
          <p:nvPr/>
        </p:nvSpPr>
        <p:spPr bwMode="auto">
          <a:xfrm>
            <a:off x="250826" y="1412875"/>
            <a:ext cx="8569325" cy="1511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justLow" defTabSz="990600" rtl="1">
              <a:spcBef>
                <a:spcPct val="20000"/>
              </a:spcBef>
            </a:pPr>
            <a:r>
              <a:rPr lang="ar-KW" sz="2800" b="1" i="0"/>
              <a:t>5</a:t>
            </a:r>
            <a:r>
              <a:rPr lang="ar-KW" sz="2800" b="1" i="0">
                <a:solidFill>
                  <a:schemeClr val="accent2"/>
                </a:solidFill>
              </a:rPr>
              <a:t>. </a:t>
            </a:r>
            <a:r>
              <a:rPr lang="ar-SA" sz="2800" b="1" i="0">
                <a:solidFill>
                  <a:schemeClr val="accent2"/>
                </a:solidFill>
              </a:rPr>
              <a:t>الكتب الإلكترونية</a:t>
            </a:r>
            <a:r>
              <a:rPr lang="ar-KW" sz="2800" b="1" i="0">
                <a:solidFill>
                  <a:schemeClr val="accent2"/>
                </a:solidFill>
              </a:rPr>
              <a:t> </a:t>
            </a:r>
            <a:r>
              <a:rPr lang="en-US" sz="2800" b="1" i="0">
                <a:solidFill>
                  <a:schemeClr val="accent2"/>
                </a:solidFill>
              </a:rPr>
              <a:t> </a:t>
            </a:r>
            <a:r>
              <a:rPr lang="en-US" sz="2400" b="1" i="0">
                <a:solidFill>
                  <a:schemeClr val="accent2"/>
                </a:solidFill>
              </a:rPr>
              <a:t>e-books</a:t>
            </a:r>
            <a:endParaRPr lang="ar-KW" sz="2400" b="1" i="0">
              <a:solidFill>
                <a:schemeClr val="accent2"/>
              </a:solidFill>
            </a:endParaRPr>
          </a:p>
          <a:p>
            <a:pPr algn="justLow" defTabSz="990600" rtl="1">
              <a:spcBef>
                <a:spcPct val="20000"/>
              </a:spcBef>
            </a:pPr>
            <a:r>
              <a:rPr lang="ar-SA" sz="2800" b="1" i="0"/>
              <a:t>هناك كتب كثيرة ومتنوعة موجودة على صفحات الوب بشكل إلكتروني تعرف باسم</a:t>
            </a:r>
            <a:r>
              <a:rPr lang="en-US" sz="2800" b="1" i="0"/>
              <a:t> </a:t>
            </a:r>
            <a:r>
              <a:rPr lang="en-US" sz="2400" b="1" i="0"/>
              <a:t>Online Book</a:t>
            </a:r>
            <a:r>
              <a:rPr lang="en-US" sz="2800" b="1" i="0"/>
              <a:t> </a:t>
            </a:r>
            <a:r>
              <a:rPr lang="ar-SA" sz="2800" b="1" i="0"/>
              <a:t>أو</a:t>
            </a:r>
            <a:r>
              <a:rPr lang="ar-KW" sz="2800" b="1" i="0"/>
              <a:t> </a:t>
            </a:r>
            <a:r>
              <a:rPr lang="en-US" sz="2800" b="1" i="0"/>
              <a:t> </a:t>
            </a:r>
            <a:r>
              <a:rPr lang="en-US" sz="2400" b="1" i="0"/>
              <a:t>e-books</a:t>
            </a:r>
            <a:r>
              <a:rPr lang="ar-SA" sz="2800" b="1" i="0"/>
              <a:t>، وبإمكان المستخدم قراءة هذه الكتب أو إنزالها على الحاسوب وقراءتها لاحقاً وعادة ما تأخذ هيئة</a:t>
            </a:r>
            <a:r>
              <a:rPr lang="en-US" sz="2800" b="1" i="0"/>
              <a:t> </a:t>
            </a:r>
            <a:r>
              <a:rPr lang="en-US" sz="2400" b="1" i="0"/>
              <a:t>HTML</a:t>
            </a:r>
            <a:r>
              <a:rPr lang="en-US" sz="2800" b="1" i="0"/>
              <a:t> </a:t>
            </a:r>
            <a:r>
              <a:rPr lang="ar-KW" sz="2800" b="1" i="0"/>
              <a:t> </a:t>
            </a:r>
            <a:r>
              <a:rPr lang="ar-SA" sz="2800" b="1" i="0"/>
              <a:t>أي يمكن تصفحها من خلال المتصفح، </a:t>
            </a:r>
            <a:r>
              <a:rPr lang="en-US" sz="2400" b="1" i="0"/>
              <a:t>Web Browser</a:t>
            </a:r>
            <a:r>
              <a:rPr lang="en-US" sz="2800" b="1" i="0"/>
              <a:t> </a:t>
            </a:r>
            <a:r>
              <a:rPr lang="ar-KW" sz="2800" b="1" i="0"/>
              <a:t> </a:t>
            </a:r>
            <a:r>
              <a:rPr lang="ar-SA" sz="2800" b="1" i="0"/>
              <a:t>أو يتم قراءتها من خلال برنامج اكروبات</a:t>
            </a:r>
            <a:r>
              <a:rPr lang="ar-KW" sz="2800" b="1" i="0"/>
              <a:t> </a:t>
            </a:r>
            <a:r>
              <a:rPr lang="en-US" sz="2800" b="1" i="0"/>
              <a:t> </a:t>
            </a:r>
            <a:r>
              <a:rPr lang="en-US" sz="2400" b="1" i="0"/>
              <a:t>Acrobat Reader</a:t>
            </a:r>
            <a:r>
              <a:rPr lang="ar-KW" sz="2400" b="1" i="0"/>
              <a:t>.</a:t>
            </a:r>
            <a:endParaRPr lang="ar-SA" sz="2800" b="1" i="0"/>
          </a:p>
        </p:txBody>
      </p:sp>
      <p:pic>
        <p:nvPicPr>
          <p:cNvPr id="588807" name="Picture 7" descr="TempFile1132914689"/>
          <p:cNvPicPr>
            <a:picLocks noGrp="1" noChangeAspect="1" noChangeArrowheads="1"/>
          </p:cNvPicPr>
          <p:nvPr>
            <p:ph/>
          </p:nvPr>
        </p:nvPicPr>
        <p:blipFill>
          <a:blip r:embed="rId2" cstate="print">
            <a:extLst>
              <a:ext uri="{28A0092B-C50C-407E-A947-70E740481C1C}">
                <a14:useLocalDpi xmlns="" xmlns:a14="http://schemas.microsoft.com/office/drawing/2010/main" val="0"/>
              </a:ext>
            </a:extLst>
          </a:blip>
          <a:srcRect/>
          <a:stretch>
            <a:fillRect/>
          </a:stretch>
        </p:blipFill>
        <p:spPr>
          <a:xfrm>
            <a:off x="1116013" y="4149725"/>
            <a:ext cx="3168650" cy="23764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588809" name="Rectangle 9"/>
          <p:cNvSpPr>
            <a:spLocks noChangeArrowheads="1"/>
          </p:cNvSpPr>
          <p:nvPr/>
        </p:nvSpPr>
        <p:spPr bwMode="auto">
          <a:xfrm>
            <a:off x="3675064" y="44452"/>
            <a:ext cx="5360987" cy="360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rtl="1"/>
            <a:r>
              <a:rPr lang="ar-KW" sz="1600" b="1" i="0">
                <a:solidFill>
                  <a:schemeClr val="bg1"/>
                </a:solidFill>
                <a:latin typeface="Arial Black" pitchFamily="34" charset="0"/>
              </a:rPr>
              <a:t>الوحدة الرابعة  - الفصل الحادي عشر – أساسيات الانترنت والشبكة العنكبوتية</a:t>
            </a:r>
            <a:endParaRPr lang="en-US" sz="1600" b="1" i="0">
              <a:solidFill>
                <a:schemeClr val="bg1"/>
              </a:solidFill>
              <a:latin typeface="Arial Black" pitchFamily="34" charset="0"/>
            </a:endParaRPr>
          </a:p>
        </p:txBody>
      </p:sp>
      <p:sp>
        <p:nvSpPr>
          <p:cNvPr id="588810" name="Rectangle 10"/>
          <p:cNvSpPr>
            <a:spLocks noChangeArrowheads="1"/>
          </p:cNvSpPr>
          <p:nvPr/>
        </p:nvSpPr>
        <p:spPr bwMode="auto">
          <a:xfrm>
            <a:off x="5278283" y="546785"/>
            <a:ext cx="3118161"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lgn="ctr" rtl="1"/>
            <a:r>
              <a:rPr lang="ar-SA" sz="3600" b="1" i="0">
                <a:solidFill>
                  <a:srgbClr val="FE0802"/>
                </a:solidFill>
                <a:effectLst>
                  <a:outerShdw blurRad="38100" dist="38100" dir="2700000" algn="tl">
                    <a:srgbClr val="C0C0C0"/>
                  </a:outerShdw>
                </a:effectLst>
              </a:rPr>
              <a:t>استخدامات الانترنت</a:t>
            </a:r>
            <a:endParaRPr lang="en-US" sz="5400" b="1" i="0">
              <a:solidFill>
                <a:srgbClr val="FE0802"/>
              </a:solidFill>
              <a:effectLst>
                <a:outerShdw blurRad="38100" dist="38100" dir="2700000" algn="tl">
                  <a:srgbClr val="C0C0C0"/>
                </a:outerShdw>
              </a:effectLst>
            </a:endParaRPr>
          </a:p>
        </p:txBody>
      </p:sp>
    </p:spTree>
    <p:extLst>
      <p:ext uri="{BB962C8B-B14F-4D97-AF65-F5344CB8AC3E}">
        <p14:creationId xmlns="" xmlns:p14="http://schemas.microsoft.com/office/powerpoint/2010/main" val="996619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30" name="Rectangle 6"/>
          <p:cNvSpPr>
            <a:spLocks noChangeArrowheads="1"/>
          </p:cNvSpPr>
          <p:nvPr/>
        </p:nvSpPr>
        <p:spPr bwMode="auto">
          <a:xfrm>
            <a:off x="250826" y="1196975"/>
            <a:ext cx="8569325" cy="1511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justLow" defTabSz="990600" rtl="1">
              <a:spcBef>
                <a:spcPct val="20000"/>
              </a:spcBef>
            </a:pPr>
            <a:r>
              <a:rPr lang="ar-KW" sz="2800" b="1" i="0"/>
              <a:t>6 </a:t>
            </a:r>
            <a:r>
              <a:rPr lang="ar-KW" sz="2800" b="1" i="0">
                <a:solidFill>
                  <a:schemeClr val="accent2"/>
                </a:solidFill>
              </a:rPr>
              <a:t>- </a:t>
            </a:r>
            <a:r>
              <a:rPr lang="ar-SA" sz="2800" b="1" i="0">
                <a:solidFill>
                  <a:schemeClr val="accent2"/>
                </a:solidFill>
              </a:rPr>
              <a:t>البوابات الإلكترونية</a:t>
            </a:r>
            <a:r>
              <a:rPr lang="ar-KW" sz="2800" b="1" i="0">
                <a:solidFill>
                  <a:schemeClr val="accent2"/>
                </a:solidFill>
              </a:rPr>
              <a:t> </a:t>
            </a:r>
            <a:r>
              <a:rPr lang="en-US" sz="2800" b="1" i="0">
                <a:solidFill>
                  <a:schemeClr val="accent2"/>
                </a:solidFill>
              </a:rPr>
              <a:t> </a:t>
            </a:r>
            <a:r>
              <a:rPr lang="en-US" sz="2400" b="1" i="0">
                <a:solidFill>
                  <a:schemeClr val="accent2"/>
                </a:solidFill>
              </a:rPr>
              <a:t>Portal</a:t>
            </a:r>
            <a:endParaRPr lang="ar-KW" sz="2400" b="1" i="0">
              <a:solidFill>
                <a:schemeClr val="accent2"/>
              </a:solidFill>
            </a:endParaRPr>
          </a:p>
          <a:p>
            <a:pPr algn="justLow" defTabSz="990600" rtl="1">
              <a:spcBef>
                <a:spcPct val="20000"/>
              </a:spcBef>
            </a:pPr>
            <a:r>
              <a:rPr lang="ar-SA" sz="2800" b="1" i="0"/>
              <a:t>البوابات الإلكترونية هي عبارة عن مواقع غنية بالأدوات المفيدة والمتنوعة للمتصفحين حيث تحتوي على محركات بحث، عناوين مبوبة، أخبار، بريد إلكتروني، أسهم وعملات، طقس، رياضة، العديد من المعلومات المفيدة. وتسمح هذه البوابات عادة للمستخدمين بتصميم صفحات الوب ومن اختيار المعلومات المهمة والضرورية للظهور في الموقع في كل زيارة لــه ومن أشهر هذه البوابات</a:t>
            </a:r>
            <a:r>
              <a:rPr lang="en-US" sz="2800" b="1" i="0"/>
              <a:t> </a:t>
            </a:r>
            <a:r>
              <a:rPr lang="en-US" sz="2400" b="1" i="0"/>
              <a:t>www.yahoo.com</a:t>
            </a:r>
            <a:r>
              <a:rPr lang="en-US" sz="2800" b="1" i="0"/>
              <a:t> </a:t>
            </a:r>
            <a:r>
              <a:rPr lang="ar-SA" sz="2800" b="1" i="0"/>
              <a:t>و</a:t>
            </a:r>
            <a:r>
              <a:rPr lang="en-US" sz="2800" b="1" i="0"/>
              <a:t> </a:t>
            </a:r>
            <a:r>
              <a:rPr lang="en-US" sz="2400" b="1" i="0"/>
              <a:t>www.msn.com</a:t>
            </a:r>
            <a:r>
              <a:rPr lang="ar-KW" sz="2400" b="1" i="0"/>
              <a:t>.</a:t>
            </a:r>
            <a:endParaRPr lang="ar-SA" sz="2400" b="1" i="0"/>
          </a:p>
        </p:txBody>
      </p:sp>
      <p:pic>
        <p:nvPicPr>
          <p:cNvPr id="589831" name="Picture 7" descr="TempFile1132914703"/>
          <p:cNvPicPr>
            <a:picLocks noGrp="1" noChangeAspect="1" noChangeArrowheads="1"/>
          </p:cNvPicPr>
          <p:nvPr>
            <p:ph/>
          </p:nvPr>
        </p:nvPicPr>
        <p:blipFill>
          <a:blip r:embed="rId2" cstate="print">
            <a:extLst>
              <a:ext uri="{28A0092B-C50C-407E-A947-70E740481C1C}">
                <a14:useLocalDpi xmlns="" xmlns:a14="http://schemas.microsoft.com/office/drawing/2010/main" val="0"/>
              </a:ext>
            </a:extLst>
          </a:blip>
          <a:srcRect/>
          <a:stretch>
            <a:fillRect/>
          </a:stretch>
        </p:blipFill>
        <p:spPr>
          <a:xfrm>
            <a:off x="2124076" y="4508500"/>
            <a:ext cx="2879725" cy="1944688"/>
          </a:xfrm>
          <a:noFill/>
          <a:ln w="38100" cmpd="dbl">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589833" name="Rectangle 9"/>
          <p:cNvSpPr>
            <a:spLocks noChangeArrowheads="1"/>
          </p:cNvSpPr>
          <p:nvPr/>
        </p:nvSpPr>
        <p:spPr bwMode="auto">
          <a:xfrm>
            <a:off x="3675064" y="44452"/>
            <a:ext cx="5360987" cy="360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rtl="1"/>
            <a:r>
              <a:rPr lang="ar-KW" sz="1600" b="1" i="0">
                <a:solidFill>
                  <a:schemeClr val="bg1"/>
                </a:solidFill>
                <a:latin typeface="Arial Black" pitchFamily="34" charset="0"/>
              </a:rPr>
              <a:t>الوحدة الرابعة  - الفصل الحادي عشر – أساسيات الانترنت والشبكة العنكبوتية</a:t>
            </a:r>
            <a:endParaRPr lang="en-US" sz="1600" b="1" i="0">
              <a:solidFill>
                <a:schemeClr val="bg1"/>
              </a:solidFill>
              <a:latin typeface="Arial Black" pitchFamily="34" charset="0"/>
            </a:endParaRPr>
          </a:p>
        </p:txBody>
      </p:sp>
      <p:sp>
        <p:nvSpPr>
          <p:cNvPr id="589834" name="Rectangle 10"/>
          <p:cNvSpPr>
            <a:spLocks noChangeArrowheads="1"/>
          </p:cNvSpPr>
          <p:nvPr/>
        </p:nvSpPr>
        <p:spPr bwMode="auto">
          <a:xfrm>
            <a:off x="5278283" y="546785"/>
            <a:ext cx="3118161"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lgn="ctr" rtl="1"/>
            <a:r>
              <a:rPr lang="ar-SA" sz="3600" b="1" i="0">
                <a:solidFill>
                  <a:srgbClr val="FE0802"/>
                </a:solidFill>
                <a:effectLst>
                  <a:outerShdw blurRad="38100" dist="38100" dir="2700000" algn="tl">
                    <a:srgbClr val="C0C0C0"/>
                  </a:outerShdw>
                </a:effectLst>
              </a:rPr>
              <a:t>استخدامات الانترنت</a:t>
            </a:r>
            <a:endParaRPr lang="en-US" sz="5400" b="1" i="0">
              <a:solidFill>
                <a:srgbClr val="FE0802"/>
              </a:solidFill>
              <a:effectLst>
                <a:outerShdw blurRad="38100" dist="38100" dir="2700000" algn="tl">
                  <a:srgbClr val="C0C0C0"/>
                </a:outerShdw>
              </a:effectLst>
            </a:endParaRPr>
          </a:p>
        </p:txBody>
      </p:sp>
    </p:spTree>
    <p:extLst>
      <p:ext uri="{BB962C8B-B14F-4D97-AF65-F5344CB8AC3E}">
        <p14:creationId xmlns="" xmlns:p14="http://schemas.microsoft.com/office/powerpoint/2010/main" val="2144540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4" name="Rectangle 6"/>
          <p:cNvSpPr>
            <a:spLocks noChangeArrowheads="1"/>
          </p:cNvSpPr>
          <p:nvPr/>
        </p:nvSpPr>
        <p:spPr bwMode="auto">
          <a:xfrm>
            <a:off x="250826" y="1484313"/>
            <a:ext cx="8569325" cy="1511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justLow" defTabSz="990600" rtl="1">
              <a:lnSpc>
                <a:spcPct val="120000"/>
              </a:lnSpc>
              <a:spcBef>
                <a:spcPct val="20000"/>
              </a:spcBef>
            </a:pPr>
            <a:r>
              <a:rPr lang="ar-KW" sz="2800" b="1" i="0"/>
              <a:t>7</a:t>
            </a:r>
            <a:r>
              <a:rPr lang="ar-KW" sz="2800" b="1" i="0">
                <a:solidFill>
                  <a:schemeClr val="accent2"/>
                </a:solidFill>
              </a:rPr>
              <a:t>. </a:t>
            </a:r>
            <a:r>
              <a:rPr lang="ar-SA" sz="2800" b="1" i="0">
                <a:solidFill>
                  <a:schemeClr val="accent2"/>
                </a:solidFill>
              </a:rPr>
              <a:t>التعليم من خلال الوب</a:t>
            </a:r>
            <a:r>
              <a:rPr lang="ar-KW" sz="2800" b="1" i="0">
                <a:solidFill>
                  <a:schemeClr val="accent2"/>
                </a:solidFill>
              </a:rPr>
              <a:t> </a:t>
            </a:r>
            <a:r>
              <a:rPr lang="en-US" sz="2800" b="1" i="0">
                <a:solidFill>
                  <a:schemeClr val="accent2"/>
                </a:solidFill>
              </a:rPr>
              <a:t> </a:t>
            </a:r>
            <a:r>
              <a:rPr lang="en-US" sz="2400" b="1" i="0">
                <a:solidFill>
                  <a:schemeClr val="accent2"/>
                </a:solidFill>
              </a:rPr>
              <a:t>Online Education</a:t>
            </a:r>
          </a:p>
          <a:p>
            <a:pPr algn="justLow" defTabSz="990600" rtl="1">
              <a:lnSpc>
                <a:spcPct val="120000"/>
              </a:lnSpc>
              <a:spcBef>
                <a:spcPct val="20000"/>
              </a:spcBef>
            </a:pPr>
            <a:r>
              <a:rPr lang="ar-SA" sz="2800" b="1" i="0"/>
              <a:t>تعتمد العديد من المؤسسات التعليمية على الوب لمساعدة المتعلمين والمتدربين، يتم ذلك من خلال وجود نماذج إلكترونية من المقررات الدراسية</a:t>
            </a:r>
            <a:r>
              <a:rPr lang="en-US" sz="2800" b="1" i="0"/>
              <a:t> </a:t>
            </a:r>
            <a:r>
              <a:rPr lang="en-US" sz="2400" b="1" i="0"/>
              <a:t>Distance Learning</a:t>
            </a:r>
            <a:r>
              <a:rPr lang="en-US" sz="2800" b="1" i="0"/>
              <a:t> </a:t>
            </a:r>
            <a:r>
              <a:rPr lang="ar-SA" sz="2800" b="1" i="0"/>
              <a:t>أو الدورات التدريبية على الوب و</a:t>
            </a:r>
            <a:r>
              <a:rPr lang="en-US" sz="2400" b="1" i="0"/>
              <a:t>Web-based Training</a:t>
            </a:r>
            <a:r>
              <a:rPr lang="en-US" sz="2800" b="1" i="0"/>
              <a:t>.</a:t>
            </a:r>
            <a:endParaRPr lang="ar-SA" sz="2800" b="1" i="0"/>
          </a:p>
        </p:txBody>
      </p:sp>
      <p:pic>
        <p:nvPicPr>
          <p:cNvPr id="590855" name="Picture 7" descr="TempFile1132914713"/>
          <p:cNvPicPr>
            <a:picLocks noGrp="1" noChangeAspect="1" noChangeArrowheads="1"/>
          </p:cNvPicPr>
          <p:nvPr>
            <p:ph/>
          </p:nvPr>
        </p:nvPicPr>
        <p:blipFill>
          <a:blip r:embed="rId2" cstate="print">
            <a:extLst>
              <a:ext uri="{28A0092B-C50C-407E-A947-70E740481C1C}">
                <a14:useLocalDpi xmlns="" xmlns:a14="http://schemas.microsoft.com/office/drawing/2010/main" val="0"/>
              </a:ext>
            </a:extLst>
          </a:blip>
          <a:srcRect/>
          <a:stretch>
            <a:fillRect/>
          </a:stretch>
        </p:blipFill>
        <p:spPr>
          <a:xfrm>
            <a:off x="827088" y="3860802"/>
            <a:ext cx="2571750" cy="25050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590857" name="Rectangle 9"/>
          <p:cNvSpPr>
            <a:spLocks noChangeArrowheads="1"/>
          </p:cNvSpPr>
          <p:nvPr/>
        </p:nvSpPr>
        <p:spPr bwMode="auto">
          <a:xfrm>
            <a:off x="3675064" y="44452"/>
            <a:ext cx="5360987" cy="360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rtl="1"/>
            <a:r>
              <a:rPr lang="ar-KW" sz="1600" b="1" i="0">
                <a:solidFill>
                  <a:schemeClr val="bg1"/>
                </a:solidFill>
                <a:latin typeface="Arial Black" pitchFamily="34" charset="0"/>
              </a:rPr>
              <a:t>الوحدة الرابعة  - الفصل الحادي عشر – أساسيات الانترنت والشبكة العنكبوتية</a:t>
            </a:r>
            <a:endParaRPr lang="en-US" sz="1600" b="1" i="0">
              <a:solidFill>
                <a:schemeClr val="bg1"/>
              </a:solidFill>
              <a:latin typeface="Arial Black" pitchFamily="34" charset="0"/>
            </a:endParaRPr>
          </a:p>
        </p:txBody>
      </p:sp>
      <p:sp>
        <p:nvSpPr>
          <p:cNvPr id="590858" name="Rectangle 10"/>
          <p:cNvSpPr>
            <a:spLocks noChangeArrowheads="1"/>
          </p:cNvSpPr>
          <p:nvPr/>
        </p:nvSpPr>
        <p:spPr bwMode="auto">
          <a:xfrm>
            <a:off x="5278283" y="546785"/>
            <a:ext cx="3118161"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lgn="ctr" rtl="1"/>
            <a:r>
              <a:rPr lang="ar-SA" sz="3600" b="1" i="0">
                <a:solidFill>
                  <a:srgbClr val="FE0802"/>
                </a:solidFill>
                <a:effectLst>
                  <a:outerShdw blurRad="38100" dist="38100" dir="2700000" algn="tl">
                    <a:srgbClr val="C0C0C0"/>
                  </a:outerShdw>
                </a:effectLst>
              </a:rPr>
              <a:t>استخدامات الانترنت</a:t>
            </a:r>
            <a:endParaRPr lang="en-US" sz="5400" b="1" i="0">
              <a:solidFill>
                <a:srgbClr val="FE0802"/>
              </a:solidFill>
              <a:effectLst>
                <a:outerShdw blurRad="38100" dist="38100" dir="2700000" algn="tl">
                  <a:srgbClr val="C0C0C0"/>
                </a:outerShdw>
              </a:effectLst>
            </a:endParaRPr>
          </a:p>
        </p:txBody>
      </p:sp>
    </p:spTree>
    <p:extLst>
      <p:ext uri="{BB962C8B-B14F-4D97-AF65-F5344CB8AC3E}">
        <p14:creationId xmlns="" xmlns:p14="http://schemas.microsoft.com/office/powerpoint/2010/main" val="367180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8" name="Rectangle 6"/>
          <p:cNvSpPr>
            <a:spLocks noChangeArrowheads="1"/>
          </p:cNvSpPr>
          <p:nvPr/>
        </p:nvSpPr>
        <p:spPr bwMode="auto">
          <a:xfrm>
            <a:off x="323851" y="1412875"/>
            <a:ext cx="8569325" cy="1511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justLow" defTabSz="990600" rtl="1">
              <a:spcBef>
                <a:spcPct val="20000"/>
              </a:spcBef>
            </a:pPr>
            <a:r>
              <a:rPr lang="ar-KW" sz="2800" b="1" i="0"/>
              <a:t>8</a:t>
            </a:r>
            <a:r>
              <a:rPr lang="ar-KW" sz="2800" b="1" i="0">
                <a:solidFill>
                  <a:schemeClr val="accent2"/>
                </a:solidFill>
              </a:rPr>
              <a:t>. </a:t>
            </a:r>
            <a:r>
              <a:rPr lang="ar-SA" sz="2800" b="1" i="0">
                <a:solidFill>
                  <a:schemeClr val="accent2"/>
                </a:solidFill>
              </a:rPr>
              <a:t>استخدامات أخرى</a:t>
            </a:r>
          </a:p>
          <a:p>
            <a:pPr algn="justLow" defTabSz="990600" rtl="1">
              <a:spcBef>
                <a:spcPct val="20000"/>
              </a:spcBef>
            </a:pPr>
            <a:r>
              <a:rPr lang="ar-SA" sz="2800" b="1" i="0"/>
              <a:t>يستخدم الوب في العديد من المجالات الأخرى مثل الشراء والبيع والإعلانات والسياحة والطب والخدمات الاستشارية وأسواق الأوراق المالية وغيرها الكثير</a:t>
            </a:r>
            <a:r>
              <a:rPr lang="en-US" sz="2800" b="1" i="0"/>
              <a:t>.</a:t>
            </a:r>
            <a:endParaRPr lang="ar-SA" sz="2800" b="1" i="0"/>
          </a:p>
        </p:txBody>
      </p:sp>
      <p:pic>
        <p:nvPicPr>
          <p:cNvPr id="591879" name="Picture 7" descr="TempFile1132914735"/>
          <p:cNvPicPr>
            <a:picLocks noGrp="1" noChangeAspect="1" noChangeArrowheads="1"/>
          </p:cNvPicPr>
          <p:nvPr>
            <p:ph/>
          </p:nvPr>
        </p:nvPicPr>
        <p:blipFill>
          <a:blip r:embed="rId2" cstate="print">
            <a:extLst>
              <a:ext uri="{28A0092B-C50C-407E-A947-70E740481C1C}">
                <a14:useLocalDpi xmlns="" xmlns:a14="http://schemas.microsoft.com/office/drawing/2010/main" val="0"/>
              </a:ext>
            </a:extLst>
          </a:blip>
          <a:srcRect/>
          <a:stretch>
            <a:fillRect/>
          </a:stretch>
        </p:blipFill>
        <p:spPr>
          <a:xfrm>
            <a:off x="1692275" y="3213100"/>
            <a:ext cx="4105275" cy="30797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591881" name="Rectangle 9"/>
          <p:cNvSpPr>
            <a:spLocks noChangeArrowheads="1"/>
          </p:cNvSpPr>
          <p:nvPr/>
        </p:nvSpPr>
        <p:spPr bwMode="auto">
          <a:xfrm>
            <a:off x="3675064" y="44452"/>
            <a:ext cx="5360987" cy="360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rtl="1"/>
            <a:r>
              <a:rPr lang="ar-KW" sz="1600" b="1" i="0">
                <a:solidFill>
                  <a:schemeClr val="bg1"/>
                </a:solidFill>
                <a:latin typeface="Arial Black" pitchFamily="34" charset="0"/>
              </a:rPr>
              <a:t>الوحدة الرابعة  - الفصل الحادي عشر – أساسيات الانترنت والشبكة العنكبوتية</a:t>
            </a:r>
            <a:endParaRPr lang="en-US" sz="1600" b="1" i="0">
              <a:solidFill>
                <a:schemeClr val="bg1"/>
              </a:solidFill>
              <a:latin typeface="Arial Black" pitchFamily="34" charset="0"/>
            </a:endParaRPr>
          </a:p>
        </p:txBody>
      </p:sp>
      <p:sp>
        <p:nvSpPr>
          <p:cNvPr id="591882" name="Rectangle 10"/>
          <p:cNvSpPr>
            <a:spLocks noChangeArrowheads="1"/>
          </p:cNvSpPr>
          <p:nvPr/>
        </p:nvSpPr>
        <p:spPr bwMode="auto">
          <a:xfrm>
            <a:off x="5278283" y="546785"/>
            <a:ext cx="3118161"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lgn="ctr" rtl="1"/>
            <a:r>
              <a:rPr lang="ar-SA" sz="3600" b="1" i="0">
                <a:solidFill>
                  <a:srgbClr val="FE0802"/>
                </a:solidFill>
                <a:effectLst>
                  <a:outerShdw blurRad="38100" dist="38100" dir="2700000" algn="tl">
                    <a:srgbClr val="C0C0C0"/>
                  </a:outerShdw>
                </a:effectLst>
              </a:rPr>
              <a:t>استخدامات الانترنت</a:t>
            </a:r>
            <a:endParaRPr lang="en-US" sz="5400" b="1" i="0">
              <a:solidFill>
                <a:srgbClr val="FE0802"/>
              </a:solidFill>
              <a:effectLst>
                <a:outerShdw blurRad="38100" dist="38100" dir="2700000" algn="tl">
                  <a:srgbClr val="C0C0C0"/>
                </a:outerShdw>
              </a:effectLst>
            </a:endParaRPr>
          </a:p>
        </p:txBody>
      </p:sp>
    </p:spTree>
    <p:extLst>
      <p:ext uri="{BB962C8B-B14F-4D97-AF65-F5344CB8AC3E}">
        <p14:creationId xmlns="" xmlns:p14="http://schemas.microsoft.com/office/powerpoint/2010/main" val="3144461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902" name="Rectangle 6"/>
          <p:cNvSpPr>
            <a:spLocks noChangeArrowheads="1"/>
          </p:cNvSpPr>
          <p:nvPr/>
        </p:nvSpPr>
        <p:spPr bwMode="auto">
          <a:xfrm>
            <a:off x="2987676" y="1701800"/>
            <a:ext cx="5832475" cy="1511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justLow" defTabSz="990600" rtl="1">
              <a:lnSpc>
                <a:spcPct val="120000"/>
              </a:lnSpc>
              <a:spcBef>
                <a:spcPct val="20000"/>
              </a:spcBef>
            </a:pPr>
            <a:r>
              <a:rPr lang="ar-SA" sz="2800" b="1" i="0">
                <a:solidFill>
                  <a:schemeClr val="accent2"/>
                </a:solidFill>
              </a:rPr>
              <a:t>البريد الالكتروني</a:t>
            </a:r>
            <a:r>
              <a:rPr lang="ar-KW" sz="2800" b="1" i="0">
                <a:solidFill>
                  <a:schemeClr val="accent2"/>
                </a:solidFill>
              </a:rPr>
              <a:t> </a:t>
            </a:r>
            <a:r>
              <a:rPr lang="en-US" sz="2800" b="1" i="0">
                <a:solidFill>
                  <a:schemeClr val="accent2"/>
                </a:solidFill>
              </a:rPr>
              <a:t> </a:t>
            </a:r>
            <a:r>
              <a:rPr lang="en-US" sz="2400" b="1" i="0">
                <a:solidFill>
                  <a:schemeClr val="accent2"/>
                </a:solidFill>
              </a:rPr>
              <a:t>Electronic Mail (E-Mail)</a:t>
            </a:r>
            <a:endParaRPr lang="ar-KW" sz="2400" b="1" i="0">
              <a:solidFill>
                <a:schemeClr val="accent2"/>
              </a:solidFill>
            </a:endParaRPr>
          </a:p>
          <a:p>
            <a:pPr algn="justLow" defTabSz="990600" rtl="1">
              <a:lnSpc>
                <a:spcPct val="120000"/>
              </a:lnSpc>
              <a:spcBef>
                <a:spcPct val="20000"/>
              </a:spcBef>
            </a:pPr>
            <a:r>
              <a:rPr lang="ar-SA" sz="2800" b="1" i="0"/>
              <a:t>البريد الالكتروني هو أحد خدمات الانترنت ويستخدم لتبادل الرسائل بين مستخدمي الشبكة ويمكن إرفاق ملفات مع الرسائل تحتوي على وثائق وأصوات وصور، ويجب أن يكون للمرسل والمستقبل عنوان بريد إلكتروني</a:t>
            </a:r>
            <a:r>
              <a:rPr lang="ar-KW" sz="2800" b="1" i="0"/>
              <a:t> </a:t>
            </a:r>
            <a:r>
              <a:rPr lang="en-US" sz="2400" b="1" i="0"/>
              <a:t>e-mail address</a:t>
            </a:r>
            <a:r>
              <a:rPr lang="ar-KW" sz="2400" b="1" i="0"/>
              <a:t>.</a:t>
            </a:r>
            <a:r>
              <a:rPr lang="en-US" sz="2800" b="1" i="0"/>
              <a:t> </a:t>
            </a:r>
            <a:r>
              <a:rPr lang="ar-SA" sz="2800" b="1" i="0"/>
              <a:t>ويعتبر البريد الالكتروني من أهم وسائل الاتصالات الحديثة</a:t>
            </a:r>
            <a:r>
              <a:rPr lang="en-US" sz="2800" b="1" i="0"/>
              <a:t>.</a:t>
            </a:r>
            <a:endParaRPr lang="ar-SA" sz="2800" b="1" i="0"/>
          </a:p>
        </p:txBody>
      </p:sp>
      <p:pic>
        <p:nvPicPr>
          <p:cNvPr id="592903" name="Picture 7" descr="TempFile1132914822"/>
          <p:cNvPicPr>
            <a:picLocks noGrp="1" noChangeAspect="1" noChangeArrowheads="1"/>
          </p:cNvPicPr>
          <p:nvPr>
            <p:ph/>
          </p:nvPr>
        </p:nvPicPr>
        <p:blipFill>
          <a:blip r:embed="rId2" cstate="print">
            <a:extLst>
              <a:ext uri="{28A0092B-C50C-407E-A947-70E740481C1C}">
                <a14:useLocalDpi xmlns="" xmlns:a14="http://schemas.microsoft.com/office/drawing/2010/main" val="0"/>
              </a:ext>
            </a:extLst>
          </a:blip>
          <a:srcRect/>
          <a:stretch>
            <a:fillRect/>
          </a:stretch>
        </p:blipFill>
        <p:spPr>
          <a:xfrm>
            <a:off x="111126" y="2060577"/>
            <a:ext cx="2805113" cy="3960813"/>
          </a:xfrm>
          <a:noFill/>
          <a:ln w="38100" cmpd="dbl">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592905" name="Rectangle 9"/>
          <p:cNvSpPr>
            <a:spLocks noChangeArrowheads="1"/>
          </p:cNvSpPr>
          <p:nvPr/>
        </p:nvSpPr>
        <p:spPr bwMode="auto">
          <a:xfrm>
            <a:off x="3675064" y="44452"/>
            <a:ext cx="5360987" cy="360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rtl="1"/>
            <a:r>
              <a:rPr lang="ar-KW" sz="1600" b="1" i="0">
                <a:solidFill>
                  <a:schemeClr val="bg1"/>
                </a:solidFill>
                <a:latin typeface="Arial Black" pitchFamily="34" charset="0"/>
              </a:rPr>
              <a:t>الوحدة الرابعة  - الفصل الحادي عشر – أساسيات الانترنت والشبكة العنكبوتية</a:t>
            </a:r>
            <a:endParaRPr lang="en-US" sz="1600" b="1" i="0">
              <a:solidFill>
                <a:schemeClr val="bg1"/>
              </a:solidFill>
              <a:latin typeface="Arial Black" pitchFamily="34" charset="0"/>
            </a:endParaRPr>
          </a:p>
        </p:txBody>
      </p:sp>
      <p:sp>
        <p:nvSpPr>
          <p:cNvPr id="592906" name="Rectangle 10"/>
          <p:cNvSpPr>
            <a:spLocks noChangeArrowheads="1"/>
          </p:cNvSpPr>
          <p:nvPr/>
        </p:nvSpPr>
        <p:spPr bwMode="auto">
          <a:xfrm>
            <a:off x="5278283" y="546785"/>
            <a:ext cx="3118161"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lgn="ctr" rtl="1"/>
            <a:r>
              <a:rPr lang="ar-SA" sz="3600" b="1" i="0">
                <a:solidFill>
                  <a:srgbClr val="FE0802"/>
                </a:solidFill>
                <a:effectLst>
                  <a:outerShdw blurRad="38100" dist="38100" dir="2700000" algn="tl">
                    <a:srgbClr val="C0C0C0"/>
                  </a:outerShdw>
                </a:effectLst>
              </a:rPr>
              <a:t>استخدامات الانترنت</a:t>
            </a:r>
            <a:endParaRPr lang="en-US" sz="5400" b="1" i="0">
              <a:solidFill>
                <a:srgbClr val="FE0802"/>
              </a:solidFill>
              <a:effectLst>
                <a:outerShdw blurRad="38100" dist="38100" dir="2700000" algn="tl">
                  <a:srgbClr val="C0C0C0"/>
                </a:outerShdw>
              </a:effectLst>
            </a:endParaRPr>
          </a:p>
        </p:txBody>
      </p:sp>
    </p:spTree>
    <p:extLst>
      <p:ext uri="{BB962C8B-B14F-4D97-AF65-F5344CB8AC3E}">
        <p14:creationId xmlns="" xmlns:p14="http://schemas.microsoft.com/office/powerpoint/2010/main" val="2975118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65000"/>
            </a:schemeClr>
          </a:solidFill>
        </p:spPr>
        <p:txBody>
          <a:bodyPr/>
          <a:lstStyle/>
          <a:p>
            <a:pPr algn="ctr" rtl="1"/>
            <a:r>
              <a:rPr lang="ar-SA" b="1" dirty="0"/>
              <a:t>1.  ا</a:t>
            </a:r>
            <a:r>
              <a:rPr lang="ar-SA" b="1" dirty="0">
                <a:solidFill>
                  <a:srgbClr val="FF0000"/>
                </a:solidFill>
              </a:rPr>
              <a:t>لإنترنت وبنيتها التحتية</a:t>
            </a:r>
            <a:endParaRPr lang="en-US" dirty="0">
              <a:solidFill>
                <a:srgbClr val="FF0000"/>
              </a:solidFill>
            </a:endParaRPr>
          </a:p>
        </p:txBody>
      </p:sp>
      <p:sp>
        <p:nvSpPr>
          <p:cNvPr id="3" name="Content Placeholder 2"/>
          <p:cNvSpPr>
            <a:spLocks noGrp="1"/>
          </p:cNvSpPr>
          <p:nvPr>
            <p:ph idx="1"/>
          </p:nvPr>
        </p:nvSpPr>
        <p:spPr>
          <a:solidFill>
            <a:schemeClr val="accent4">
              <a:lumMod val="40000"/>
              <a:lumOff val="60000"/>
            </a:schemeClr>
          </a:solidFill>
        </p:spPr>
        <p:txBody>
          <a:bodyPr>
            <a:normAutofit fontScale="77500" lnSpcReduction="20000"/>
          </a:bodyPr>
          <a:lstStyle/>
          <a:p>
            <a:pPr algn="r" rtl="1"/>
            <a:r>
              <a:rPr lang="en-US" b="1" dirty="0"/>
              <a:t> 1</a:t>
            </a:r>
            <a:r>
              <a:rPr lang="en-US" b="1" dirty="0">
                <a:solidFill>
                  <a:srgbClr val="002060"/>
                </a:solidFill>
              </a:rPr>
              <a:t>. 1 </a:t>
            </a:r>
            <a:r>
              <a:rPr lang="ar-SA" b="1" dirty="0">
                <a:solidFill>
                  <a:srgbClr val="002060"/>
                </a:solidFill>
              </a:rPr>
              <a:t>ما هي الإنترنت ومن يتحكم فيها</a:t>
            </a:r>
            <a:endParaRPr lang="en-US" dirty="0">
              <a:solidFill>
                <a:srgbClr val="002060"/>
              </a:solidFill>
            </a:endParaRPr>
          </a:p>
          <a:p>
            <a:pPr algn="r" rtl="1"/>
            <a:r>
              <a:rPr lang="ar-SA" dirty="0">
                <a:solidFill>
                  <a:schemeClr val="accent6">
                    <a:lumMod val="50000"/>
                  </a:schemeClr>
                </a:solidFill>
              </a:rPr>
              <a:t>الإنترنت </a:t>
            </a:r>
            <a:r>
              <a:rPr lang="en-US" b="1" dirty="0">
                <a:solidFill>
                  <a:schemeClr val="accent6">
                    <a:lumMod val="50000"/>
                  </a:schemeClr>
                </a:solidFill>
              </a:rPr>
              <a:t>(INTERNET)</a:t>
            </a:r>
            <a:r>
              <a:rPr lang="en-US" dirty="0">
                <a:solidFill>
                  <a:schemeClr val="accent6">
                    <a:lumMod val="50000"/>
                  </a:schemeClr>
                </a:solidFill>
              </a:rPr>
              <a:t> </a:t>
            </a:r>
            <a:r>
              <a:rPr lang="ar-SA" dirty="0">
                <a:solidFill>
                  <a:schemeClr val="accent6">
                    <a:lumMod val="50000"/>
                  </a:schemeClr>
                </a:solidFill>
              </a:rPr>
              <a:t>هي اختصار للعبارة </a:t>
            </a:r>
            <a:r>
              <a:rPr lang="en-US" b="1" u="sng" dirty="0" err="1">
                <a:solidFill>
                  <a:schemeClr val="accent6">
                    <a:lumMod val="50000"/>
                  </a:schemeClr>
                </a:solidFill>
              </a:rPr>
              <a:t>INER</a:t>
            </a:r>
            <a:r>
              <a:rPr lang="en-US" b="1" dirty="0" err="1">
                <a:solidFill>
                  <a:schemeClr val="accent6">
                    <a:lumMod val="50000"/>
                  </a:schemeClr>
                </a:solidFill>
              </a:rPr>
              <a:t>connecting</a:t>
            </a:r>
            <a:r>
              <a:rPr lang="en-US" b="1" dirty="0">
                <a:solidFill>
                  <a:schemeClr val="accent6">
                    <a:lumMod val="50000"/>
                  </a:schemeClr>
                </a:solidFill>
              </a:rPr>
              <a:t> </a:t>
            </a:r>
            <a:r>
              <a:rPr lang="en-US" b="1" u="sng" dirty="0" err="1">
                <a:solidFill>
                  <a:schemeClr val="accent6">
                    <a:lumMod val="50000"/>
                  </a:schemeClr>
                </a:solidFill>
              </a:rPr>
              <a:t>NET</a:t>
            </a:r>
            <a:r>
              <a:rPr lang="en-US" b="1" dirty="0" err="1">
                <a:solidFill>
                  <a:schemeClr val="accent6">
                    <a:lumMod val="50000"/>
                  </a:schemeClr>
                </a:solidFill>
              </a:rPr>
              <a:t>work</a:t>
            </a:r>
            <a:r>
              <a:rPr lang="en-US" b="1" dirty="0">
                <a:solidFill>
                  <a:schemeClr val="accent6">
                    <a:lumMod val="50000"/>
                  </a:schemeClr>
                </a:solidFill>
              </a:rPr>
              <a:t>)</a:t>
            </a:r>
            <a:r>
              <a:rPr lang="ar-SA" dirty="0">
                <a:solidFill>
                  <a:schemeClr val="accent6">
                    <a:lumMod val="50000"/>
                  </a:schemeClr>
                </a:solidFill>
              </a:rPr>
              <a:t>، وتعني  " الشبكات المترابطة". وهي عبارة عن شبكة عملاقة تتكون من العديد من شبكات الحواسيب المختلفة في الحجم والنوع موزعة على كافة أنحاء العالم، ومرتبطة ببعضها البعض عن طريق قنوات الاتصال </a:t>
            </a:r>
            <a:r>
              <a:rPr lang="en-US" b="1" dirty="0">
                <a:solidFill>
                  <a:schemeClr val="accent6">
                    <a:lumMod val="50000"/>
                  </a:schemeClr>
                </a:solidFill>
              </a:rPr>
              <a:t>(Communications Channels)</a:t>
            </a:r>
            <a:r>
              <a:rPr lang="ar-SA" dirty="0">
                <a:solidFill>
                  <a:schemeClr val="accent6">
                    <a:lumMod val="50000"/>
                  </a:schemeClr>
                </a:solidFill>
              </a:rPr>
              <a:t> المختلفة، حيث تتبع كل شبكة جهة مستقلة، مثل: الجامعات، ومراكز البحوث، وشركات تقديم خدمة الإنترنت، والشركات التجارية، والهيئات الحكومية والخاصة.  ويتم الربط بين هذه الشبكات بحيث يمكن لأي شخص متصل بها أن يتجول خلالها ويحصل على المعلومات التي يريدها، وإنجاز ما يريده من أعمال (في حالة السماح له بذلك).  وتُعد الإنترنت أهم إنجازات تكنولوجيا الاتصالات ونظم المعلومات في القرن العشرين لما حققته من فوائد عظيمة بدخولها في جميع مناحي الحياة والقطاعات المختلفة، علاوة على أنها أسرع وأفضل وسيلة لنقل وتبادل المعلومات في العالم لكونها ثنائية الاتجاه في تبادل المعلومات. </a:t>
            </a:r>
            <a:endParaRPr lang="en-US" dirty="0">
              <a:solidFill>
                <a:schemeClr val="accent6">
                  <a:lumMod val="50000"/>
                </a:schemeClr>
              </a:solidFill>
            </a:endParaRPr>
          </a:p>
        </p:txBody>
      </p:sp>
    </p:spTree>
    <p:extLst>
      <p:ext uri="{BB962C8B-B14F-4D97-AF65-F5344CB8AC3E}">
        <p14:creationId xmlns="" xmlns:p14="http://schemas.microsoft.com/office/powerpoint/2010/main" val="1569431024"/>
      </p:ext>
    </p:extLst>
  </p:cSld>
  <p:clrMapOvr>
    <a:masterClrMapping/>
  </p:clrMapOvr>
  <mc:AlternateContent xmlns:mc="http://schemas.openxmlformats.org/markup-compatibility/2006">
    <mc:Choice xmlns="" xmlns:p14="http://schemas.microsoft.com/office/powerpoint/2010/main" Requires="p14">
      <p:transition spd="slow" p14:dur="1300">
        <p14:pan dir="u"/>
        <p:sndAc>
          <p:stSnd>
            <p:snd r:embed="rId3" name="wind.wav"/>
          </p:stSnd>
        </p:sndAc>
      </p:transition>
    </mc:Choice>
    <mc:Fallback>
      <p:transition spd="slow">
        <p:fade/>
        <p:sndAc>
          <p:stSnd>
            <p:snd r:embed="rId2"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3">
                                            <p:txEl>
                                              <p:pRg st="1" end="1"/>
                                            </p:txEl>
                                          </p:spTgt>
                                        </p:tgtEl>
                                      </p:cBhvr>
                                    </p:animEffect>
                                    <p:anim calcmode="lin" valueType="num">
                                      <p:cBhvr>
                                        <p:cTn id="7"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8" dur="1000"/>
                                        <p:tgtEl>
                                          <p:spTgt spid="3">
                                            <p:txEl>
                                              <p:pRg st="1" end="1"/>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6" name="Rectangle 6"/>
          <p:cNvSpPr>
            <a:spLocks noChangeArrowheads="1"/>
          </p:cNvSpPr>
          <p:nvPr/>
        </p:nvSpPr>
        <p:spPr bwMode="auto">
          <a:xfrm>
            <a:off x="323851" y="1701800"/>
            <a:ext cx="8569325" cy="1511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justLow" defTabSz="990600" rtl="1">
              <a:spcBef>
                <a:spcPct val="20000"/>
              </a:spcBef>
            </a:pPr>
            <a:r>
              <a:rPr lang="ar-SA" sz="2400" b="1" i="0" u="sng">
                <a:solidFill>
                  <a:schemeClr val="accent2"/>
                </a:solidFill>
              </a:rPr>
              <a:t>فوائد البريد الالكتروني</a:t>
            </a:r>
            <a:r>
              <a:rPr lang="en-US" sz="2400" b="1" i="0"/>
              <a:t>:</a:t>
            </a:r>
          </a:p>
          <a:p>
            <a:pPr algn="justLow" defTabSz="990600" rtl="1">
              <a:spcBef>
                <a:spcPct val="20000"/>
              </a:spcBef>
            </a:pPr>
            <a:r>
              <a:rPr lang="ar-KW" sz="2400" b="1" i="0"/>
              <a:t>1</a:t>
            </a:r>
            <a:r>
              <a:rPr lang="ar-SA" sz="2400" b="1" i="0"/>
              <a:t>. سرعة الاتصال</a:t>
            </a:r>
            <a:r>
              <a:rPr lang="en-US" sz="2400" b="1" i="0"/>
              <a:t>.</a:t>
            </a:r>
            <a:endParaRPr lang="ar-KW" sz="2400" b="1" i="0"/>
          </a:p>
          <a:p>
            <a:pPr algn="justLow" defTabSz="990600" rtl="1">
              <a:spcBef>
                <a:spcPct val="20000"/>
              </a:spcBef>
            </a:pPr>
            <a:r>
              <a:rPr lang="ar-KW" sz="2400" b="1" i="0"/>
              <a:t>2</a:t>
            </a:r>
            <a:r>
              <a:rPr lang="ar-SA" sz="2400" b="1" i="0"/>
              <a:t>. </a:t>
            </a:r>
            <a:r>
              <a:rPr lang="en-US" sz="2400" b="1" i="0"/>
              <a:t> </a:t>
            </a:r>
            <a:r>
              <a:rPr lang="ar-SA" sz="2400" b="1" i="0"/>
              <a:t>يمكن إرسال رسالة واحدة إلى عدة جهات في وقت واحد</a:t>
            </a:r>
            <a:r>
              <a:rPr lang="en-US" sz="2400" b="1" i="0"/>
              <a:t>.</a:t>
            </a:r>
            <a:endParaRPr lang="ar-KW" sz="2400" b="1" i="0"/>
          </a:p>
          <a:p>
            <a:pPr algn="justLow" defTabSz="990600" rtl="1">
              <a:spcBef>
                <a:spcPct val="20000"/>
              </a:spcBef>
            </a:pPr>
            <a:r>
              <a:rPr lang="ar-KW" sz="2400" b="1" i="0"/>
              <a:t>3</a:t>
            </a:r>
            <a:r>
              <a:rPr lang="ar-SA" sz="2400" b="1" i="0"/>
              <a:t>. يمكن تخزين الرسائل واسترجاعها في وقت لاحق</a:t>
            </a:r>
            <a:r>
              <a:rPr lang="en-US" sz="2400" b="1" i="0"/>
              <a:t>.</a:t>
            </a:r>
            <a:endParaRPr lang="ar-KW" sz="2400" b="1" i="0"/>
          </a:p>
          <a:p>
            <a:pPr algn="justLow" defTabSz="990600" rtl="1">
              <a:spcBef>
                <a:spcPct val="20000"/>
              </a:spcBef>
            </a:pPr>
            <a:r>
              <a:rPr lang="ar-KW" sz="2400" b="1" i="0"/>
              <a:t>4</a:t>
            </a:r>
            <a:r>
              <a:rPr lang="ar-SA" sz="2400" b="1" i="0"/>
              <a:t>. يمكن طباعة الرسائل</a:t>
            </a:r>
            <a:r>
              <a:rPr lang="en-US" sz="2400" b="1" i="0"/>
              <a:t>.</a:t>
            </a:r>
            <a:endParaRPr lang="ar-KW" sz="2400" b="1" i="0"/>
          </a:p>
          <a:p>
            <a:pPr algn="justLow" defTabSz="990600" rtl="1">
              <a:spcBef>
                <a:spcPct val="20000"/>
              </a:spcBef>
            </a:pPr>
            <a:r>
              <a:rPr lang="ar-KW" sz="2400" b="1" i="0"/>
              <a:t>5</a:t>
            </a:r>
            <a:r>
              <a:rPr lang="ar-SA" sz="2400" b="1" i="0"/>
              <a:t>. يمكن إعادة إرسال نفس الرسالة إلى جهة أو عدة جهات أخرى</a:t>
            </a:r>
            <a:r>
              <a:rPr lang="en-US" sz="2400" b="1" i="0"/>
              <a:t>.</a:t>
            </a:r>
            <a:endParaRPr lang="ar-KW" sz="2400" b="1" i="0"/>
          </a:p>
          <a:p>
            <a:pPr algn="justLow" defTabSz="990600" rtl="1">
              <a:spcBef>
                <a:spcPct val="20000"/>
              </a:spcBef>
            </a:pPr>
            <a:r>
              <a:rPr lang="ar-KW" sz="2400" b="1" i="0"/>
              <a:t>6</a:t>
            </a:r>
            <a:r>
              <a:rPr lang="ar-SA" sz="2400" b="1" i="0"/>
              <a:t> - يمكن إرفاق كثير من أنواع الملفات مع رسالة البريد الإلكتروني</a:t>
            </a:r>
            <a:r>
              <a:rPr lang="en-US" sz="2400" b="1" i="0"/>
              <a:t>.</a:t>
            </a:r>
            <a:endParaRPr lang="ar-KW" sz="2400" b="1" i="0"/>
          </a:p>
          <a:p>
            <a:pPr algn="justLow" defTabSz="990600" rtl="1">
              <a:spcBef>
                <a:spcPct val="20000"/>
              </a:spcBef>
            </a:pPr>
            <a:r>
              <a:rPr lang="ar-KW" sz="2400" b="1" i="0"/>
              <a:t>7</a:t>
            </a:r>
            <a:r>
              <a:rPr lang="ar-SA" sz="2400" b="1" i="0"/>
              <a:t>. تقليل رسوم البريد العادي</a:t>
            </a:r>
            <a:r>
              <a:rPr lang="en-US" sz="2400" b="1" i="0"/>
              <a:t>.</a:t>
            </a:r>
            <a:endParaRPr lang="ar-KW" sz="2400" b="1" i="0"/>
          </a:p>
          <a:p>
            <a:pPr algn="justLow" defTabSz="990600" rtl="1">
              <a:spcBef>
                <a:spcPct val="20000"/>
              </a:spcBef>
            </a:pPr>
            <a:r>
              <a:rPr lang="ar-KW" sz="2400" b="1" i="0"/>
              <a:t>8</a:t>
            </a:r>
            <a:r>
              <a:rPr lang="ar-SA" sz="2400" b="1" i="0"/>
              <a:t>. ضمان وصول الرسالة إلى المرسل إليه</a:t>
            </a:r>
            <a:r>
              <a:rPr lang="en-US" sz="2400" b="1" i="0"/>
              <a:t>.</a:t>
            </a:r>
            <a:endParaRPr lang="ar-KW" sz="2400" b="1" i="0"/>
          </a:p>
          <a:p>
            <a:pPr algn="justLow" defTabSz="990600" rtl="1">
              <a:spcBef>
                <a:spcPct val="20000"/>
              </a:spcBef>
            </a:pPr>
            <a:r>
              <a:rPr lang="ar-KW" sz="2400" b="1" i="0"/>
              <a:t>9</a:t>
            </a:r>
            <a:r>
              <a:rPr lang="ar-SA" sz="2400" b="1" i="0"/>
              <a:t>. نقل البيانات بدقة دون تعرضها للضياع أو النقص</a:t>
            </a:r>
            <a:r>
              <a:rPr lang="en-US" sz="2400" b="1" i="0"/>
              <a:t>.</a:t>
            </a:r>
            <a:endParaRPr lang="ar-SA" sz="2400" b="1" i="0"/>
          </a:p>
        </p:txBody>
      </p:sp>
      <p:pic>
        <p:nvPicPr>
          <p:cNvPr id="593927" name="Picture 7" descr="TempFile1132914834"/>
          <p:cNvPicPr>
            <a:picLocks noGrp="1" noChangeAspect="1" noChangeArrowheads="1"/>
          </p:cNvPicPr>
          <p:nvPr>
            <p:ph/>
          </p:nvPr>
        </p:nvPicPr>
        <p:blipFill>
          <a:blip r:embed="rId2" cstate="print">
            <a:extLst>
              <a:ext uri="{28A0092B-C50C-407E-A947-70E740481C1C}">
                <a14:useLocalDpi xmlns="" xmlns:a14="http://schemas.microsoft.com/office/drawing/2010/main" val="0"/>
              </a:ext>
            </a:extLst>
          </a:blip>
          <a:srcRect/>
          <a:stretch>
            <a:fillRect/>
          </a:stretch>
        </p:blipFill>
        <p:spPr>
          <a:xfrm>
            <a:off x="323850" y="1052515"/>
            <a:ext cx="1957388" cy="2879725"/>
          </a:xfrm>
          <a:noFill/>
          <a:ln w="38100" cmpd="dbl">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593929" name="Rectangle 9"/>
          <p:cNvSpPr>
            <a:spLocks noChangeArrowheads="1"/>
          </p:cNvSpPr>
          <p:nvPr/>
        </p:nvSpPr>
        <p:spPr bwMode="auto">
          <a:xfrm>
            <a:off x="3675064" y="44452"/>
            <a:ext cx="5360987" cy="360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rtl="1"/>
            <a:r>
              <a:rPr lang="ar-KW" sz="1600" b="1" i="0">
                <a:solidFill>
                  <a:schemeClr val="bg1"/>
                </a:solidFill>
                <a:latin typeface="Arial Black" pitchFamily="34" charset="0"/>
              </a:rPr>
              <a:t>الوحدة الرابعة  - الفصل الحادي عشر – أساسيات الانترنت والشبكة العنكبوتية</a:t>
            </a:r>
            <a:endParaRPr lang="en-US" sz="1600" b="1" i="0">
              <a:solidFill>
                <a:schemeClr val="bg1"/>
              </a:solidFill>
              <a:latin typeface="Arial Black" pitchFamily="34" charset="0"/>
            </a:endParaRPr>
          </a:p>
        </p:txBody>
      </p:sp>
      <p:sp>
        <p:nvSpPr>
          <p:cNvPr id="593930" name="Rectangle 10"/>
          <p:cNvSpPr>
            <a:spLocks noChangeArrowheads="1"/>
          </p:cNvSpPr>
          <p:nvPr/>
        </p:nvSpPr>
        <p:spPr bwMode="auto">
          <a:xfrm>
            <a:off x="5278283" y="546785"/>
            <a:ext cx="3118161"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lgn="ctr" rtl="1"/>
            <a:r>
              <a:rPr lang="ar-SA" sz="3600" b="1" i="0">
                <a:solidFill>
                  <a:srgbClr val="FE0802"/>
                </a:solidFill>
                <a:effectLst>
                  <a:outerShdw blurRad="38100" dist="38100" dir="2700000" algn="tl">
                    <a:srgbClr val="C0C0C0"/>
                  </a:outerShdw>
                </a:effectLst>
              </a:rPr>
              <a:t>استخدامات الانترنت</a:t>
            </a:r>
            <a:endParaRPr lang="en-US" sz="5400" b="1" i="0">
              <a:solidFill>
                <a:srgbClr val="FE0802"/>
              </a:solidFill>
              <a:effectLst>
                <a:outerShdw blurRad="38100" dist="38100" dir="2700000" algn="tl">
                  <a:srgbClr val="C0C0C0"/>
                </a:outerShdw>
              </a:effectLst>
            </a:endParaRPr>
          </a:p>
        </p:txBody>
      </p:sp>
    </p:spTree>
    <p:extLst>
      <p:ext uri="{BB962C8B-B14F-4D97-AF65-F5344CB8AC3E}">
        <p14:creationId xmlns="" xmlns:p14="http://schemas.microsoft.com/office/powerpoint/2010/main" val="1202349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22" name="Rectangle 6"/>
          <p:cNvSpPr>
            <a:spLocks noChangeArrowheads="1"/>
          </p:cNvSpPr>
          <p:nvPr/>
        </p:nvSpPr>
        <p:spPr bwMode="auto">
          <a:xfrm>
            <a:off x="3635376" y="1628775"/>
            <a:ext cx="5184775" cy="4248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justLow" defTabSz="990600" rtl="1">
              <a:lnSpc>
                <a:spcPct val="120000"/>
              </a:lnSpc>
              <a:spcBef>
                <a:spcPct val="20000"/>
              </a:spcBef>
            </a:pPr>
            <a:r>
              <a:rPr lang="ar-SA" sz="3200" b="1" i="0">
                <a:solidFill>
                  <a:schemeClr val="accent2"/>
                </a:solidFill>
              </a:rPr>
              <a:t>المحادثة عبر الإنترنت</a:t>
            </a:r>
            <a:r>
              <a:rPr lang="ar-KW" sz="3200" b="1" i="0">
                <a:solidFill>
                  <a:schemeClr val="accent2"/>
                </a:solidFill>
              </a:rPr>
              <a:t> </a:t>
            </a:r>
            <a:r>
              <a:rPr lang="en-US" sz="3200" b="1" i="0">
                <a:solidFill>
                  <a:schemeClr val="accent2"/>
                </a:solidFill>
              </a:rPr>
              <a:t> </a:t>
            </a:r>
            <a:r>
              <a:rPr lang="en-US" sz="2800" b="1" i="0">
                <a:solidFill>
                  <a:schemeClr val="accent2"/>
                </a:solidFill>
              </a:rPr>
              <a:t>Chatting</a:t>
            </a:r>
            <a:endParaRPr lang="ar-KW" sz="2800" b="1" i="0">
              <a:solidFill>
                <a:schemeClr val="accent2"/>
              </a:solidFill>
            </a:endParaRPr>
          </a:p>
          <a:p>
            <a:pPr algn="justLow" defTabSz="990600" rtl="1">
              <a:lnSpc>
                <a:spcPct val="120000"/>
              </a:lnSpc>
              <a:spcBef>
                <a:spcPct val="20000"/>
              </a:spcBef>
            </a:pPr>
            <a:r>
              <a:rPr lang="ar-SA" sz="2800" b="1" i="0"/>
              <a:t>تلعب المحادثات عبر الإنترنت دوراً كبيراً في تبادل الحوار بين المستخدمين حيث تتنوع البرمجيات المتاحة في هذا المجال، كما أن هناك ما يسمى بغرف المحادثة </a:t>
            </a:r>
            <a:r>
              <a:rPr lang="en-US" sz="2400" b="1" i="0"/>
              <a:t>Chat Rooms</a:t>
            </a:r>
            <a:r>
              <a:rPr lang="ar-SA" sz="2800" b="1" i="0"/>
              <a:t>، وتسمح هذه الخدمة لمجموعة من الأشخاص بتبادل الحوار والدردشة بالكتابة والصوت والصورة في نفس الوقت وبشكل فوري.</a:t>
            </a:r>
            <a:r>
              <a:rPr lang="ar-SA" sz="2800" i="0"/>
              <a:t> </a:t>
            </a:r>
          </a:p>
        </p:txBody>
      </p:sp>
      <p:pic>
        <p:nvPicPr>
          <p:cNvPr id="598023" name="Picture 7" descr="TempFile1132914846"/>
          <p:cNvPicPr>
            <a:picLocks noGrp="1" noChangeAspect="1" noChangeArrowheads="1"/>
          </p:cNvPicPr>
          <p:nvPr>
            <p:ph/>
          </p:nvPr>
        </p:nvPicPr>
        <p:blipFill>
          <a:blip r:embed="rId2" cstate="print">
            <a:extLst>
              <a:ext uri="{28A0092B-C50C-407E-A947-70E740481C1C}">
                <a14:useLocalDpi xmlns="" xmlns:a14="http://schemas.microsoft.com/office/drawing/2010/main" val="0"/>
              </a:ext>
            </a:extLst>
          </a:blip>
          <a:srcRect/>
          <a:stretch>
            <a:fillRect/>
          </a:stretch>
        </p:blipFill>
        <p:spPr>
          <a:xfrm>
            <a:off x="323851" y="1773240"/>
            <a:ext cx="3059113" cy="2282825"/>
          </a:xfrm>
          <a:noFill/>
          <a:ln w="38100" cmpd="dbl">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598025" name="Rectangle 9"/>
          <p:cNvSpPr>
            <a:spLocks noChangeArrowheads="1"/>
          </p:cNvSpPr>
          <p:nvPr/>
        </p:nvSpPr>
        <p:spPr bwMode="auto">
          <a:xfrm>
            <a:off x="3675064" y="44452"/>
            <a:ext cx="5360987" cy="360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rtl="1"/>
            <a:r>
              <a:rPr lang="ar-KW" sz="1600" b="1" i="0">
                <a:solidFill>
                  <a:schemeClr val="bg1"/>
                </a:solidFill>
                <a:latin typeface="Arial Black" pitchFamily="34" charset="0"/>
              </a:rPr>
              <a:t>الوحدة الرابعة  - الفصل الحادي عشر – أساسيات الانترنت والشبكة العنكبوتية</a:t>
            </a:r>
            <a:endParaRPr lang="en-US" sz="1600" b="1" i="0">
              <a:solidFill>
                <a:schemeClr val="bg1"/>
              </a:solidFill>
              <a:latin typeface="Arial Black" pitchFamily="34" charset="0"/>
            </a:endParaRPr>
          </a:p>
        </p:txBody>
      </p:sp>
      <p:sp>
        <p:nvSpPr>
          <p:cNvPr id="598026" name="Rectangle 10"/>
          <p:cNvSpPr>
            <a:spLocks noChangeArrowheads="1"/>
          </p:cNvSpPr>
          <p:nvPr/>
        </p:nvSpPr>
        <p:spPr bwMode="auto">
          <a:xfrm>
            <a:off x="5278283" y="546785"/>
            <a:ext cx="3118161"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lgn="ctr" rtl="1"/>
            <a:r>
              <a:rPr lang="ar-SA" sz="3600" b="1" i="0">
                <a:solidFill>
                  <a:srgbClr val="FE0802"/>
                </a:solidFill>
                <a:effectLst>
                  <a:outerShdw blurRad="38100" dist="38100" dir="2700000" algn="tl">
                    <a:srgbClr val="C0C0C0"/>
                  </a:outerShdw>
                </a:effectLst>
              </a:rPr>
              <a:t>استخدامات الانترنت</a:t>
            </a:r>
            <a:endParaRPr lang="en-US" sz="5400" b="1" i="0">
              <a:solidFill>
                <a:srgbClr val="FE0802"/>
              </a:solidFill>
              <a:effectLst>
                <a:outerShdw blurRad="38100" dist="38100" dir="2700000" algn="tl">
                  <a:srgbClr val="C0C0C0"/>
                </a:outerShdw>
              </a:effectLst>
            </a:endParaRPr>
          </a:p>
        </p:txBody>
      </p:sp>
    </p:spTree>
    <p:extLst>
      <p:ext uri="{BB962C8B-B14F-4D97-AF65-F5344CB8AC3E}">
        <p14:creationId xmlns="" xmlns:p14="http://schemas.microsoft.com/office/powerpoint/2010/main" val="8199036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6" name="Rectangle 6"/>
          <p:cNvSpPr>
            <a:spLocks noChangeArrowheads="1"/>
          </p:cNvSpPr>
          <p:nvPr/>
        </p:nvSpPr>
        <p:spPr bwMode="auto">
          <a:xfrm>
            <a:off x="250826" y="1484315"/>
            <a:ext cx="8569325" cy="2592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justLow" defTabSz="990600" rtl="1">
              <a:spcBef>
                <a:spcPct val="20000"/>
              </a:spcBef>
            </a:pPr>
            <a:r>
              <a:rPr lang="ar-SA" sz="3200" b="1" i="0">
                <a:solidFill>
                  <a:schemeClr val="accent2"/>
                </a:solidFill>
              </a:rPr>
              <a:t>الرسائل الفورية</a:t>
            </a:r>
            <a:r>
              <a:rPr lang="ar-KW" sz="3200" b="1" i="0">
                <a:solidFill>
                  <a:schemeClr val="accent2"/>
                </a:solidFill>
              </a:rPr>
              <a:t> </a:t>
            </a:r>
            <a:r>
              <a:rPr lang="en-US" sz="3200" b="1" i="0">
                <a:solidFill>
                  <a:schemeClr val="accent2"/>
                </a:solidFill>
              </a:rPr>
              <a:t> </a:t>
            </a:r>
            <a:r>
              <a:rPr lang="en-US" sz="2800" b="1" i="0">
                <a:solidFill>
                  <a:schemeClr val="accent2"/>
                </a:solidFill>
              </a:rPr>
              <a:t>Instant Messaging</a:t>
            </a:r>
            <a:endParaRPr lang="ar-KW" sz="2800" b="1" i="0">
              <a:solidFill>
                <a:schemeClr val="accent2"/>
              </a:solidFill>
            </a:endParaRPr>
          </a:p>
          <a:p>
            <a:pPr algn="justLow" defTabSz="990600" rtl="1">
              <a:spcBef>
                <a:spcPct val="20000"/>
              </a:spcBef>
            </a:pPr>
            <a:r>
              <a:rPr lang="ar-SA" sz="2800" b="1" i="0"/>
              <a:t>الرسائل الفورية تشبه إلى حد كبير غرف المحادثة</a:t>
            </a:r>
            <a:r>
              <a:rPr lang="en-US" sz="2800" b="1" i="0"/>
              <a:t> </a:t>
            </a:r>
            <a:r>
              <a:rPr lang="en-US" sz="2400" b="1" i="0"/>
              <a:t>Chat Rooms</a:t>
            </a:r>
            <a:r>
              <a:rPr lang="en-US" sz="2800" b="1" i="0"/>
              <a:t> </a:t>
            </a:r>
            <a:r>
              <a:rPr lang="ar-SA" sz="2800" b="1" i="0"/>
              <a:t>إلا أنها تتميز بالخصوصية</a:t>
            </a:r>
            <a:r>
              <a:rPr lang="ar-KW" sz="2800" b="1" i="0"/>
              <a:t>. </a:t>
            </a:r>
            <a:r>
              <a:rPr lang="ar-SA" sz="2800" b="1" i="0"/>
              <a:t>أي أن يختار المتحدث شخصاً أو مجموعة من الأشخاص للتحدث معهم بشكل فردي أو جماعي وتبادل الملفات والصور. وتوجد برامج متنوعة لهذا النوع من المحادثات مثل</a:t>
            </a:r>
            <a:r>
              <a:rPr lang="en-US" sz="2800" b="1" i="0"/>
              <a:t> </a:t>
            </a:r>
            <a:r>
              <a:rPr lang="en-US" sz="2400" b="1" i="0"/>
              <a:t>MSN Messenger</a:t>
            </a:r>
            <a:r>
              <a:rPr lang="en-US" sz="2800" b="1" i="0"/>
              <a:t> </a:t>
            </a:r>
            <a:r>
              <a:rPr lang="ar-SA" sz="2800" b="1" i="0"/>
              <a:t>و</a:t>
            </a:r>
            <a:r>
              <a:rPr lang="ar-KW" sz="2800" b="1" i="0"/>
              <a:t> </a:t>
            </a:r>
            <a:r>
              <a:rPr lang="en-US" sz="2400" b="1" i="0"/>
              <a:t>Yahoo Messenger</a:t>
            </a:r>
            <a:r>
              <a:rPr lang="ar-KW" sz="2400" b="1" i="0"/>
              <a:t>.</a:t>
            </a:r>
            <a:endParaRPr lang="ar-SA" sz="2800" b="1" i="0"/>
          </a:p>
        </p:txBody>
      </p:sp>
      <p:pic>
        <p:nvPicPr>
          <p:cNvPr id="599047" name="Picture 7" descr="TempFile1132914855"/>
          <p:cNvPicPr>
            <a:picLocks noGrp="1" noChangeAspect="1" noChangeArrowheads="1"/>
          </p:cNvPicPr>
          <p:nvPr>
            <p:ph sz="half" idx="1"/>
          </p:nvPr>
        </p:nvPicPr>
        <p:blipFill>
          <a:blip r:embed="rId3" cstate="print">
            <a:extLst>
              <a:ext uri="{28A0092B-C50C-407E-A947-70E740481C1C}">
                <a14:useLocalDpi xmlns="" xmlns:a14="http://schemas.microsoft.com/office/drawing/2010/main" val="0"/>
              </a:ext>
            </a:extLst>
          </a:blip>
          <a:srcRect/>
          <a:stretch>
            <a:fillRect/>
          </a:stretch>
        </p:blipFill>
        <p:spPr>
          <a:xfrm>
            <a:off x="3995739" y="4508500"/>
            <a:ext cx="2017712" cy="18430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99049" name="Picture 9" descr="TempFile1132914861"/>
          <p:cNvPicPr>
            <a:picLocks noGrp="1" noChangeAspect="1" noChangeArrowheads="1"/>
          </p:cNvPicPr>
          <p:nvPr>
            <p:ph sz="half" idx="2"/>
          </p:nvPr>
        </p:nvPicPr>
        <p:blipFill>
          <a:blip r:embed="rId4" cstate="print">
            <a:extLst>
              <a:ext uri="{28A0092B-C50C-407E-A947-70E740481C1C}">
                <a14:useLocalDpi xmlns="" xmlns:a14="http://schemas.microsoft.com/office/drawing/2010/main" val="0"/>
              </a:ext>
            </a:extLst>
          </a:blip>
          <a:srcRect/>
          <a:stretch>
            <a:fillRect/>
          </a:stretch>
        </p:blipFill>
        <p:spPr>
          <a:xfrm>
            <a:off x="1763714" y="4508500"/>
            <a:ext cx="1939925" cy="18430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599052" name="Rectangle 12"/>
          <p:cNvSpPr>
            <a:spLocks noChangeArrowheads="1"/>
          </p:cNvSpPr>
          <p:nvPr/>
        </p:nvSpPr>
        <p:spPr bwMode="auto">
          <a:xfrm>
            <a:off x="3675064" y="44452"/>
            <a:ext cx="5360987" cy="360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rtl="1"/>
            <a:r>
              <a:rPr lang="ar-KW" sz="1600" b="1" i="0">
                <a:solidFill>
                  <a:schemeClr val="bg1"/>
                </a:solidFill>
                <a:latin typeface="Arial Black" pitchFamily="34" charset="0"/>
              </a:rPr>
              <a:t>الوحدة الرابعة  - الفصل الحادي عشر – أساسيات الانترنت والشبكة العنكبوتية</a:t>
            </a:r>
            <a:endParaRPr lang="en-US" sz="1600" b="1" i="0">
              <a:solidFill>
                <a:schemeClr val="bg1"/>
              </a:solidFill>
              <a:latin typeface="Arial Black" pitchFamily="34" charset="0"/>
            </a:endParaRPr>
          </a:p>
        </p:txBody>
      </p:sp>
      <p:sp>
        <p:nvSpPr>
          <p:cNvPr id="599053" name="Rectangle 13"/>
          <p:cNvSpPr>
            <a:spLocks noChangeArrowheads="1"/>
          </p:cNvSpPr>
          <p:nvPr/>
        </p:nvSpPr>
        <p:spPr bwMode="auto">
          <a:xfrm>
            <a:off x="5278283" y="546785"/>
            <a:ext cx="3118161"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lgn="ctr" rtl="1"/>
            <a:r>
              <a:rPr lang="ar-SA" sz="3600" b="1" i="0">
                <a:solidFill>
                  <a:srgbClr val="FE0802"/>
                </a:solidFill>
                <a:effectLst>
                  <a:outerShdw blurRad="38100" dist="38100" dir="2700000" algn="tl">
                    <a:srgbClr val="C0C0C0"/>
                  </a:outerShdw>
                </a:effectLst>
              </a:rPr>
              <a:t>استخدامات الانترنت</a:t>
            </a:r>
            <a:endParaRPr lang="en-US" sz="5400" b="1" i="0">
              <a:solidFill>
                <a:srgbClr val="FE0802"/>
              </a:solidFill>
              <a:effectLst>
                <a:outerShdw blurRad="38100" dist="38100" dir="2700000" algn="tl">
                  <a:srgbClr val="C0C0C0"/>
                </a:outerShdw>
              </a:effectLst>
            </a:endParaRPr>
          </a:p>
        </p:txBody>
      </p:sp>
    </p:spTree>
    <p:extLst>
      <p:ext uri="{BB962C8B-B14F-4D97-AF65-F5344CB8AC3E}">
        <p14:creationId xmlns="" xmlns:p14="http://schemas.microsoft.com/office/powerpoint/2010/main" val="1034826662"/>
      </p:ext>
    </p:extLst>
  </p:cSld>
  <p:clrMapOvr>
    <a:masterClrMapping/>
  </p:clrMapOvr>
  <p:transition spd="slow">
    <p:fade/>
    <p:sndAc>
      <p:stSnd>
        <p:snd r:embed="rId2" name="wind.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70" name="Rectangle 6"/>
          <p:cNvSpPr>
            <a:spLocks noChangeArrowheads="1"/>
          </p:cNvSpPr>
          <p:nvPr/>
        </p:nvSpPr>
        <p:spPr bwMode="auto">
          <a:xfrm>
            <a:off x="3419476" y="1557338"/>
            <a:ext cx="5400675" cy="1511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defTabSz="990600" rtl="1">
              <a:lnSpc>
                <a:spcPct val="120000"/>
              </a:lnSpc>
              <a:spcBef>
                <a:spcPct val="20000"/>
              </a:spcBef>
            </a:pPr>
            <a:r>
              <a:rPr lang="ar-SA" sz="3200" b="1" i="0">
                <a:solidFill>
                  <a:schemeClr val="accent2"/>
                </a:solidFill>
              </a:rPr>
              <a:t>خطوات المحادثة وارسال رسائل فورية</a:t>
            </a:r>
            <a:r>
              <a:rPr lang="en-US" sz="3200" b="1" i="0">
                <a:solidFill>
                  <a:schemeClr val="accent2"/>
                </a:solidFill>
              </a:rPr>
              <a:t>:</a:t>
            </a:r>
            <a:endParaRPr lang="ar-KW" sz="3200" b="1" i="0">
              <a:solidFill>
                <a:schemeClr val="accent2"/>
              </a:solidFill>
            </a:endParaRPr>
          </a:p>
          <a:p>
            <a:pPr defTabSz="990600" rtl="1">
              <a:lnSpc>
                <a:spcPct val="120000"/>
              </a:lnSpc>
              <a:spcBef>
                <a:spcPct val="20000"/>
              </a:spcBef>
            </a:pPr>
            <a:r>
              <a:rPr lang="ar-SA" sz="3200" b="1" i="0"/>
              <a:t>للمحادثة وارسال رسائل فورية اتصل أولا الانترنت ثم شغل برنامج المحادثة الذى تستخدمه واكتب عنوان بريدك الالكتروني</a:t>
            </a:r>
            <a:r>
              <a:rPr lang="en-US" sz="3200" b="1" i="0"/>
              <a:t> </a:t>
            </a:r>
            <a:r>
              <a:rPr lang="en-US" sz="2800" b="1" i="0"/>
              <a:t>E-mail Address</a:t>
            </a:r>
            <a:r>
              <a:rPr lang="en-US" sz="3200" b="1" i="0"/>
              <a:t> </a:t>
            </a:r>
            <a:r>
              <a:rPr lang="ar-KW" sz="3200" b="1" i="0"/>
              <a:t> </a:t>
            </a:r>
            <a:r>
              <a:rPr lang="ar-SA" sz="3200" b="1" i="0"/>
              <a:t>وكلمة السر</a:t>
            </a:r>
            <a:r>
              <a:rPr lang="en-US" sz="3200" b="1" i="0"/>
              <a:t> </a:t>
            </a:r>
            <a:r>
              <a:rPr lang="en-US" sz="2800" b="1" i="0"/>
              <a:t>Password</a:t>
            </a:r>
            <a:r>
              <a:rPr lang="en-US" sz="3200" b="1" i="0"/>
              <a:t> </a:t>
            </a:r>
            <a:r>
              <a:rPr lang="ar-SA" sz="3200" b="1" i="0"/>
              <a:t>ثم اضغط مربع</a:t>
            </a:r>
            <a:r>
              <a:rPr lang="ar-KW" sz="3200" b="1" i="0"/>
              <a:t> </a:t>
            </a:r>
            <a:r>
              <a:rPr lang="en-US" sz="3200" b="1" i="0"/>
              <a:t> </a:t>
            </a:r>
            <a:r>
              <a:rPr lang="en-US" sz="2800" b="1" i="0"/>
              <a:t>OK</a:t>
            </a:r>
            <a:r>
              <a:rPr lang="ar-KW" sz="2800" b="1" i="0"/>
              <a:t>.</a:t>
            </a:r>
            <a:endParaRPr lang="ar-SA" sz="3200" b="1" i="0"/>
          </a:p>
        </p:txBody>
      </p:sp>
      <p:pic>
        <p:nvPicPr>
          <p:cNvPr id="600071" name="Picture 7" descr="TempFile1132914865"/>
          <p:cNvPicPr>
            <a:picLocks noGrp="1" noChangeAspect="1" noChangeArrowheads="1"/>
          </p:cNvPicPr>
          <p:nvPr>
            <p:ph/>
          </p:nvPr>
        </p:nvPicPr>
        <p:blipFill>
          <a:blip r:embed="rId2" cstate="print">
            <a:extLst>
              <a:ext uri="{28A0092B-C50C-407E-A947-70E740481C1C}">
                <a14:useLocalDpi xmlns="" xmlns:a14="http://schemas.microsoft.com/office/drawing/2010/main" val="0"/>
              </a:ext>
            </a:extLst>
          </a:blip>
          <a:srcRect/>
          <a:stretch>
            <a:fillRect/>
          </a:stretch>
        </p:blipFill>
        <p:spPr>
          <a:xfrm>
            <a:off x="107951" y="2070100"/>
            <a:ext cx="3248025" cy="306863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600073" name="Rectangle 9"/>
          <p:cNvSpPr>
            <a:spLocks noChangeArrowheads="1"/>
          </p:cNvSpPr>
          <p:nvPr/>
        </p:nvSpPr>
        <p:spPr bwMode="auto">
          <a:xfrm>
            <a:off x="3675064" y="44452"/>
            <a:ext cx="5360987" cy="360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rtl="1"/>
            <a:r>
              <a:rPr lang="ar-KW" sz="1600" b="1" i="0">
                <a:solidFill>
                  <a:schemeClr val="bg1"/>
                </a:solidFill>
                <a:latin typeface="Arial Black" pitchFamily="34" charset="0"/>
              </a:rPr>
              <a:t>الوحدة الرابعة  - الفصل الحادي عشر – أساسيات الانترنت والشبكة العنكبوتية</a:t>
            </a:r>
            <a:endParaRPr lang="en-US" sz="1600" b="1" i="0">
              <a:solidFill>
                <a:schemeClr val="bg1"/>
              </a:solidFill>
              <a:latin typeface="Arial Black" pitchFamily="34" charset="0"/>
            </a:endParaRPr>
          </a:p>
        </p:txBody>
      </p:sp>
      <p:sp>
        <p:nvSpPr>
          <p:cNvPr id="600074" name="Rectangle 10"/>
          <p:cNvSpPr>
            <a:spLocks noChangeArrowheads="1"/>
          </p:cNvSpPr>
          <p:nvPr/>
        </p:nvSpPr>
        <p:spPr bwMode="auto">
          <a:xfrm>
            <a:off x="5278283" y="546785"/>
            <a:ext cx="3118161"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lgn="ctr" rtl="1"/>
            <a:r>
              <a:rPr lang="ar-SA" sz="3600" b="1" i="0">
                <a:solidFill>
                  <a:srgbClr val="FE0802"/>
                </a:solidFill>
                <a:effectLst>
                  <a:outerShdw blurRad="38100" dist="38100" dir="2700000" algn="tl">
                    <a:srgbClr val="C0C0C0"/>
                  </a:outerShdw>
                </a:effectLst>
              </a:rPr>
              <a:t>استخدامات الانترنت</a:t>
            </a:r>
            <a:endParaRPr lang="en-US" sz="5400" b="1" i="0">
              <a:solidFill>
                <a:srgbClr val="FE0802"/>
              </a:solidFill>
              <a:effectLst>
                <a:outerShdw blurRad="38100" dist="38100" dir="2700000" algn="tl">
                  <a:srgbClr val="C0C0C0"/>
                </a:outerShdw>
              </a:effectLst>
            </a:endParaRPr>
          </a:p>
        </p:txBody>
      </p:sp>
    </p:spTree>
    <p:extLst>
      <p:ext uri="{BB962C8B-B14F-4D97-AF65-F5344CB8AC3E}">
        <p14:creationId xmlns="" xmlns:p14="http://schemas.microsoft.com/office/powerpoint/2010/main" val="808881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4" name="Rectangle 6"/>
          <p:cNvSpPr>
            <a:spLocks noChangeArrowheads="1"/>
          </p:cNvSpPr>
          <p:nvPr/>
        </p:nvSpPr>
        <p:spPr bwMode="auto">
          <a:xfrm>
            <a:off x="250826" y="1557338"/>
            <a:ext cx="8569325" cy="1511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justLow" defTabSz="990600" rtl="1">
              <a:spcBef>
                <a:spcPct val="20000"/>
              </a:spcBef>
            </a:pPr>
            <a:r>
              <a:rPr lang="ar-SA" sz="3200" b="1" i="0">
                <a:solidFill>
                  <a:schemeClr val="accent2"/>
                </a:solidFill>
              </a:rPr>
              <a:t>المؤتمرات المرئية</a:t>
            </a:r>
            <a:r>
              <a:rPr lang="ar-KW" sz="3200" b="1" i="0">
                <a:solidFill>
                  <a:schemeClr val="accent2"/>
                </a:solidFill>
              </a:rPr>
              <a:t> </a:t>
            </a:r>
            <a:r>
              <a:rPr lang="en-US" sz="3200" b="1" i="0">
                <a:solidFill>
                  <a:schemeClr val="accent2"/>
                </a:solidFill>
              </a:rPr>
              <a:t> </a:t>
            </a:r>
            <a:r>
              <a:rPr lang="en-US" sz="2800" b="1" i="0">
                <a:solidFill>
                  <a:schemeClr val="accent2"/>
                </a:solidFill>
              </a:rPr>
              <a:t>Video Conferences</a:t>
            </a:r>
            <a:endParaRPr lang="ar-KW" sz="2800" b="1" i="0">
              <a:solidFill>
                <a:schemeClr val="accent2"/>
              </a:solidFill>
            </a:endParaRPr>
          </a:p>
          <a:p>
            <a:pPr algn="justLow" defTabSz="990600" rtl="1">
              <a:spcBef>
                <a:spcPct val="20000"/>
              </a:spcBef>
            </a:pPr>
            <a:r>
              <a:rPr lang="ar-SA" sz="2800" b="1" i="0"/>
              <a:t>المؤتمرات المرئية تعني استخدام الحاسوب، كاميرات الفيديو، الميكروفون لعمل لقاءات بين مجموعة من الأفراد وجهاً لوجه رغم تواجدهم بأماكن متباعدة وذلك من خلال الإنترنت</a:t>
            </a:r>
            <a:r>
              <a:rPr lang="en-US" sz="2800" b="1" i="0"/>
              <a:t>.</a:t>
            </a:r>
          </a:p>
          <a:p>
            <a:pPr algn="justLow" defTabSz="990600" rtl="1">
              <a:spcBef>
                <a:spcPct val="20000"/>
              </a:spcBef>
            </a:pPr>
            <a:endParaRPr lang="ar-KW" sz="900" b="1" i="0"/>
          </a:p>
          <a:p>
            <a:pPr algn="justLow" defTabSz="990600" rtl="1">
              <a:spcBef>
                <a:spcPct val="20000"/>
              </a:spcBef>
            </a:pPr>
            <a:r>
              <a:rPr lang="ar-SA" sz="2800" b="1" i="0"/>
              <a:t>المؤتمرات المرئية قد تكون بسيطة وذلك عندما يستخدم المتحدثون أحد برامج الرسائل الفورية مثل</a:t>
            </a:r>
            <a:r>
              <a:rPr lang="en-US" sz="2800" b="1" i="0"/>
              <a:t> </a:t>
            </a:r>
            <a:r>
              <a:rPr lang="en-US" sz="2400" b="1" i="0"/>
              <a:t>MSN Messenger</a:t>
            </a:r>
            <a:r>
              <a:rPr lang="en-US" sz="2800" b="1" i="0"/>
              <a:t> </a:t>
            </a:r>
            <a:r>
              <a:rPr lang="ar-SA" sz="2800" b="1" i="0"/>
              <a:t>أو</a:t>
            </a:r>
            <a:r>
              <a:rPr lang="en-US" sz="2800" b="1" i="0"/>
              <a:t> </a:t>
            </a:r>
            <a:r>
              <a:rPr lang="en-US" sz="2400" b="1" i="0"/>
              <a:t>Net Meeting</a:t>
            </a:r>
            <a:r>
              <a:rPr lang="en-US" sz="2800" b="1" i="0"/>
              <a:t> </a:t>
            </a:r>
            <a:r>
              <a:rPr lang="ar-SA" sz="2800" b="1" i="0"/>
              <a:t>بحيث تتوافر لديهم كاميرا الوب وميكروفون. كما يمكن أن تكون هذه المؤتمرات أكثر تطوراً فتزود بكاميرات وأجهزة سمعية وشاشة كبيرة في كل جهة</a:t>
            </a:r>
            <a:r>
              <a:rPr lang="en-US" sz="2800" b="1" i="0"/>
              <a:t>.</a:t>
            </a:r>
            <a:endParaRPr lang="ar-SA" sz="2800" b="1" i="0"/>
          </a:p>
        </p:txBody>
      </p:sp>
      <p:sp>
        <p:nvSpPr>
          <p:cNvPr id="601095" name="Rectangle 7"/>
          <p:cNvSpPr>
            <a:spLocks noChangeArrowheads="1"/>
          </p:cNvSpPr>
          <p:nvPr/>
        </p:nvSpPr>
        <p:spPr bwMode="auto">
          <a:xfrm>
            <a:off x="3675064" y="44452"/>
            <a:ext cx="5360987" cy="360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rtl="1"/>
            <a:r>
              <a:rPr lang="ar-KW" sz="1600" b="1" i="0">
                <a:solidFill>
                  <a:schemeClr val="bg1"/>
                </a:solidFill>
                <a:latin typeface="Arial Black" pitchFamily="34" charset="0"/>
              </a:rPr>
              <a:t>الوحدة الرابعة  - الفصل الحادي عشر – أساسيات الانترنت والشبكة العنكبوتية</a:t>
            </a:r>
            <a:endParaRPr lang="en-US" sz="1600" b="1" i="0">
              <a:solidFill>
                <a:schemeClr val="bg1"/>
              </a:solidFill>
              <a:latin typeface="Arial Black" pitchFamily="34" charset="0"/>
            </a:endParaRPr>
          </a:p>
        </p:txBody>
      </p:sp>
      <p:sp>
        <p:nvSpPr>
          <p:cNvPr id="601096" name="Rectangle 8"/>
          <p:cNvSpPr>
            <a:spLocks noChangeArrowheads="1"/>
          </p:cNvSpPr>
          <p:nvPr/>
        </p:nvSpPr>
        <p:spPr bwMode="auto">
          <a:xfrm>
            <a:off x="5278283" y="546785"/>
            <a:ext cx="3118161"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lgn="ctr" rtl="1"/>
            <a:r>
              <a:rPr lang="ar-SA" sz="3600" b="1" i="0">
                <a:solidFill>
                  <a:srgbClr val="FE0802"/>
                </a:solidFill>
                <a:effectLst>
                  <a:outerShdw blurRad="38100" dist="38100" dir="2700000" algn="tl">
                    <a:srgbClr val="C0C0C0"/>
                  </a:outerShdw>
                </a:effectLst>
              </a:rPr>
              <a:t>استخدامات الانترنت</a:t>
            </a:r>
            <a:endParaRPr lang="en-US" sz="5400" b="1" i="0">
              <a:solidFill>
                <a:srgbClr val="FE0802"/>
              </a:solidFill>
              <a:effectLst>
                <a:outerShdw blurRad="38100" dist="38100" dir="2700000" algn="tl">
                  <a:srgbClr val="C0C0C0"/>
                </a:outerShdw>
              </a:effectLst>
            </a:endParaRPr>
          </a:p>
        </p:txBody>
      </p:sp>
    </p:spTree>
    <p:extLst>
      <p:ext uri="{BB962C8B-B14F-4D97-AF65-F5344CB8AC3E}">
        <p14:creationId xmlns="" xmlns:p14="http://schemas.microsoft.com/office/powerpoint/2010/main" val="2807880518"/>
      </p:ext>
    </p:extLst>
  </p:cSld>
  <p:clrMapOvr>
    <a:masterClrMapping/>
  </p:clrMapOvr>
  <p:transition spd="slow">
    <p:fade/>
    <p:sndAc>
      <p:stSnd>
        <p:snd r:embed="rId2" name="wind.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8" name="Rectangle 6"/>
          <p:cNvSpPr>
            <a:spLocks noChangeArrowheads="1"/>
          </p:cNvSpPr>
          <p:nvPr/>
        </p:nvSpPr>
        <p:spPr bwMode="auto">
          <a:xfrm>
            <a:off x="323850" y="1846263"/>
            <a:ext cx="8496300" cy="23034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justLow" defTabSz="990600" rtl="1">
              <a:spcBef>
                <a:spcPct val="20000"/>
              </a:spcBef>
            </a:pPr>
            <a:r>
              <a:rPr lang="ar-SA" sz="3200" b="1" i="0">
                <a:solidFill>
                  <a:schemeClr val="accent2"/>
                </a:solidFill>
              </a:rPr>
              <a:t>الاتصال الهاتفي</a:t>
            </a:r>
            <a:r>
              <a:rPr lang="ar-KW" sz="3200" b="1" i="0">
                <a:solidFill>
                  <a:schemeClr val="accent2"/>
                </a:solidFill>
              </a:rPr>
              <a:t> </a:t>
            </a:r>
            <a:r>
              <a:rPr lang="en-US" sz="3200" b="1" i="0">
                <a:solidFill>
                  <a:schemeClr val="accent2"/>
                </a:solidFill>
              </a:rPr>
              <a:t> Internet Telephony</a:t>
            </a:r>
            <a:endParaRPr lang="ar-KW" sz="3200" b="1" i="0">
              <a:solidFill>
                <a:schemeClr val="accent2"/>
              </a:solidFill>
            </a:endParaRPr>
          </a:p>
          <a:p>
            <a:pPr algn="justLow" defTabSz="990600" rtl="1">
              <a:lnSpc>
                <a:spcPct val="120000"/>
              </a:lnSpc>
              <a:spcBef>
                <a:spcPct val="20000"/>
              </a:spcBef>
            </a:pPr>
            <a:r>
              <a:rPr lang="ar-SA" sz="3200" b="1" i="0"/>
              <a:t>الاتصال الهاتفي من خلال الإنترنت يعني استخدام الإنترنت للاتصال بشخص آخر يمكنه استقبال المكالمة من خلال جهازه الشخصي أو هاتفه</a:t>
            </a:r>
            <a:r>
              <a:rPr lang="en-US" sz="3200" b="1" i="0"/>
              <a:t>.</a:t>
            </a:r>
            <a:endParaRPr lang="ar-SA" sz="3200" b="1" i="0"/>
          </a:p>
        </p:txBody>
      </p:sp>
      <p:sp>
        <p:nvSpPr>
          <p:cNvPr id="602119" name="Rectangle 7"/>
          <p:cNvSpPr>
            <a:spLocks noChangeArrowheads="1"/>
          </p:cNvSpPr>
          <p:nvPr/>
        </p:nvSpPr>
        <p:spPr bwMode="auto">
          <a:xfrm>
            <a:off x="3675064" y="44452"/>
            <a:ext cx="5360987" cy="360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rtl="1"/>
            <a:r>
              <a:rPr lang="ar-KW" sz="1600" b="1" i="0">
                <a:solidFill>
                  <a:schemeClr val="bg1"/>
                </a:solidFill>
                <a:latin typeface="Arial Black" pitchFamily="34" charset="0"/>
              </a:rPr>
              <a:t>الوحدة الرابعة  - الفصل الحادي عشر – أساسيات الانترنت والشبكة العنكبوتية</a:t>
            </a:r>
            <a:endParaRPr lang="en-US" sz="1600" b="1" i="0">
              <a:solidFill>
                <a:schemeClr val="bg1"/>
              </a:solidFill>
              <a:latin typeface="Arial Black" pitchFamily="34" charset="0"/>
            </a:endParaRPr>
          </a:p>
        </p:txBody>
      </p:sp>
      <p:sp>
        <p:nvSpPr>
          <p:cNvPr id="602120" name="Rectangle 8"/>
          <p:cNvSpPr>
            <a:spLocks noChangeArrowheads="1"/>
          </p:cNvSpPr>
          <p:nvPr/>
        </p:nvSpPr>
        <p:spPr bwMode="auto">
          <a:xfrm>
            <a:off x="5278283" y="546785"/>
            <a:ext cx="3118161"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lgn="ctr" rtl="1"/>
            <a:r>
              <a:rPr lang="ar-SA" sz="3600" b="1" i="0">
                <a:solidFill>
                  <a:srgbClr val="FE0802"/>
                </a:solidFill>
                <a:effectLst>
                  <a:outerShdw blurRad="38100" dist="38100" dir="2700000" algn="tl">
                    <a:srgbClr val="C0C0C0"/>
                  </a:outerShdw>
                </a:effectLst>
              </a:rPr>
              <a:t>استخدامات الانترنت</a:t>
            </a:r>
            <a:endParaRPr lang="en-US" sz="5400" b="1" i="0">
              <a:solidFill>
                <a:srgbClr val="FE0802"/>
              </a:solidFill>
              <a:effectLst>
                <a:outerShdw blurRad="38100" dist="38100" dir="2700000" algn="tl">
                  <a:srgbClr val="C0C0C0"/>
                </a:outerShdw>
              </a:effectLst>
            </a:endParaRPr>
          </a:p>
        </p:txBody>
      </p:sp>
    </p:spTree>
    <p:extLst>
      <p:ext uri="{BB962C8B-B14F-4D97-AF65-F5344CB8AC3E}">
        <p14:creationId xmlns="" xmlns:p14="http://schemas.microsoft.com/office/powerpoint/2010/main" val="3104258255"/>
      </p:ext>
    </p:extLst>
  </p:cSld>
  <p:clrMapOvr>
    <a:masterClrMapping/>
  </p:clrMapOvr>
  <p:transition spd="slow">
    <p:fade/>
    <p:sndAc>
      <p:stSnd>
        <p:snd r:embed="rId2" name="wind.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ln>
            <a:miter lim="800000"/>
            <a:headEnd/>
            <a:tailEnd/>
          </a:ln>
          <a:extLst/>
        </p:spPr>
        <p:txBody>
          <a:bodyPr/>
          <a:lstStyle/>
          <a:p>
            <a:pPr>
              <a:defRPr/>
            </a:pPr>
            <a:endParaRPr lang="ar-SA" dirty="0" smtClean="0"/>
          </a:p>
          <a:p>
            <a:pPr>
              <a:defRPr/>
            </a:pPr>
            <a:endParaRPr lang="ar-SA" dirty="0" smtClean="0"/>
          </a:p>
          <a:p>
            <a:pPr algn="ctr">
              <a:buFont typeface="Wingdings" pitchFamily="2" charset="2"/>
              <a:buNone/>
              <a:defRPr/>
            </a:pPr>
            <a:r>
              <a:rPr lang="ar-SA" sz="5400" b="1" kern="10" dirty="0" smtClean="0">
                <a:ln w="12700">
                  <a:solidFill>
                    <a:srgbClr val="EAEAEA"/>
                  </a:solidFill>
                  <a:round/>
                  <a:headEnd/>
                  <a:tailEnd/>
                </a:ln>
                <a:solidFill>
                  <a:schemeClr val="tx1">
                    <a:lumMod val="95000"/>
                    <a:lumOff val="5000"/>
                  </a:schemeClr>
                </a:solidFill>
                <a:effectLst>
                  <a:outerShdw dist="35921" dir="2700000" sy="50000" kx="2115830" algn="bl" rotWithShape="0">
                    <a:srgbClr val="C0C0C0"/>
                  </a:outerShdw>
                </a:effectLst>
                <a:latin typeface="Monotype Koufi"/>
              </a:rPr>
              <a:t>مساوىء الإنترنت</a:t>
            </a:r>
            <a:endParaRPr lang="en-US" sz="5400" b="1" kern="10" dirty="0" smtClean="0">
              <a:ln w="12700">
                <a:solidFill>
                  <a:srgbClr val="EAEAEA"/>
                </a:solidFill>
                <a:round/>
                <a:headEnd/>
                <a:tailEnd/>
              </a:ln>
              <a:solidFill>
                <a:schemeClr val="tx1">
                  <a:lumMod val="95000"/>
                  <a:lumOff val="5000"/>
                </a:schemeClr>
              </a:solidFill>
              <a:effectLst>
                <a:outerShdw dist="35921" dir="2700000" sy="50000" kx="2115830" algn="bl" rotWithShape="0">
                  <a:srgbClr val="C0C0C0"/>
                </a:outerShdw>
              </a:effectLst>
              <a:latin typeface="Monotype Koufi"/>
            </a:endParaRPr>
          </a:p>
          <a:p>
            <a:pPr algn="ctr">
              <a:buFont typeface="Wingdings" pitchFamily="2" charset="2"/>
              <a:buNone/>
              <a:defRPr/>
            </a:pPr>
            <a:endParaRPr lang="ar-SA" dirty="0" smtClean="0"/>
          </a:p>
        </p:txBody>
      </p:sp>
    </p:spTree>
    <p:extLst>
      <p:ext uri="{BB962C8B-B14F-4D97-AF65-F5344CB8AC3E}">
        <p14:creationId xmlns="" xmlns:p14="http://schemas.microsoft.com/office/powerpoint/2010/main" val="634624629"/>
      </p:ext>
    </p:extLst>
  </p:cSld>
  <p:clrMapOvr>
    <a:masterClrMapping/>
  </p:clrMapOvr>
  <p:transition spd="slow">
    <p:fade/>
    <p:sndAc>
      <p:stSnd>
        <p:snd r:embed="rId2" name="wind.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lstStyle/>
          <a:p>
            <a:pPr algn="r">
              <a:defRPr/>
            </a:pPr>
            <a:r>
              <a:rPr lang="ar-SA" kern="10" dirty="0" smtClean="0">
                <a:ln w="9525">
                  <a:noFill/>
                  <a:round/>
                  <a:headEnd/>
                  <a:tailEnd/>
                </a:ln>
                <a:solidFill>
                  <a:schemeClr val="accent2"/>
                </a:solidFill>
                <a:effectLst>
                  <a:outerShdw dist="45791" dir="2021404" algn="ctr" rotWithShape="0">
                    <a:srgbClr val="C0C0C0"/>
                  </a:outerShdw>
                </a:effectLst>
                <a:latin typeface="Times New Roman"/>
                <a:cs typeface="Times New Roman"/>
              </a:rPr>
              <a:t>1- المواقع السيئة في الشبكة العنكبوتية</a:t>
            </a:r>
            <a:endParaRPr lang="en-US" dirty="0"/>
          </a:p>
        </p:txBody>
      </p:sp>
      <p:sp>
        <p:nvSpPr>
          <p:cNvPr id="37891" name="Content Placeholder 2"/>
          <p:cNvSpPr>
            <a:spLocks noGrp="1"/>
          </p:cNvSpPr>
          <p:nvPr>
            <p:ph sz="quarter" idx="1"/>
          </p:nvPr>
        </p:nvSpPr>
        <p:spPr>
          <a:xfrm>
            <a:off x="612775" y="1600200"/>
            <a:ext cx="8153400" cy="4495800"/>
          </a:xfrm>
        </p:spPr>
        <p:txBody>
          <a:bodyPr/>
          <a:lstStyle/>
          <a:p>
            <a:pPr algn="r" rtl="1" eaLnBrk="1" hangingPunct="1">
              <a:spcBef>
                <a:spcPct val="50000"/>
              </a:spcBef>
            </a:pPr>
            <a:r>
              <a:rPr lang="ar-SA" sz="2800" smtClean="0"/>
              <a:t>يتوافر على شبكة الانترنت </a:t>
            </a:r>
            <a:r>
              <a:rPr lang="ar-SA" sz="2800" smtClean="0">
                <a:cs typeface="Times New Roman" pitchFamily="18" charset="0"/>
              </a:rPr>
              <a:t>مواقع </a:t>
            </a:r>
            <a:r>
              <a:rPr lang="ar-SA" sz="2800" smtClean="0"/>
              <a:t>سيئة</a:t>
            </a:r>
            <a:r>
              <a:rPr lang="ar-SA" sz="2800" smtClean="0">
                <a:cs typeface="Times New Roman" pitchFamily="18" charset="0"/>
              </a:rPr>
              <a:t>، ومنها:</a:t>
            </a:r>
          </a:p>
          <a:p>
            <a:pPr algn="r" rtl="1" eaLnBrk="1" hangingPunct="1">
              <a:spcBef>
                <a:spcPct val="50000"/>
              </a:spcBef>
              <a:buFontTx/>
              <a:buBlip>
                <a:blip r:embed="rId3"/>
              </a:buBlip>
            </a:pPr>
            <a:r>
              <a:rPr lang="ar-SA" sz="2800" smtClean="0">
                <a:cs typeface="Simplified Arabic" pitchFamily="2" charset="-78"/>
              </a:rPr>
              <a:t>مواقع مخلة بالآداب والأخلاق الفاضلة</a:t>
            </a:r>
          </a:p>
          <a:p>
            <a:pPr algn="r" rtl="1" eaLnBrk="1" hangingPunct="1">
              <a:spcBef>
                <a:spcPct val="50000"/>
              </a:spcBef>
              <a:buFontTx/>
              <a:buBlip>
                <a:blip r:embed="rId3"/>
              </a:buBlip>
            </a:pPr>
            <a:r>
              <a:rPr lang="ar-SA" sz="2800" smtClean="0">
                <a:cs typeface="Simplified Arabic" pitchFamily="2" charset="-78"/>
              </a:rPr>
              <a:t>  مواقع تسيء للاديان</a:t>
            </a:r>
          </a:p>
          <a:p>
            <a:pPr algn="r" rtl="1" eaLnBrk="1" hangingPunct="1">
              <a:spcBef>
                <a:spcPct val="50000"/>
              </a:spcBef>
              <a:buFontTx/>
              <a:buBlip>
                <a:blip r:embed="rId3"/>
              </a:buBlip>
            </a:pPr>
            <a:r>
              <a:rPr lang="ar-SA" sz="2800" smtClean="0">
                <a:cs typeface="Simplified Arabic" pitchFamily="2" charset="-78"/>
              </a:rPr>
              <a:t> مواقع تثير الفتن والأفكار الفاسدة</a:t>
            </a:r>
          </a:p>
          <a:p>
            <a:pPr algn="r" rtl="1" eaLnBrk="1" hangingPunct="1">
              <a:spcBef>
                <a:spcPct val="50000"/>
              </a:spcBef>
            </a:pPr>
            <a:r>
              <a:rPr lang="ar-SA" sz="2800" smtClean="0"/>
              <a:t>وينبغي على الشخص الذى يتصفح الانترنت أن يحذر من هذه المواقع ويتصدى لها ويحاربها .</a:t>
            </a:r>
            <a:endParaRPr lang="ar-SA" sz="2800" smtClean="0">
              <a:cs typeface="Times New Roman" pitchFamily="18" charset="0"/>
            </a:endParaRPr>
          </a:p>
          <a:p>
            <a:pPr algn="r">
              <a:buFont typeface="Wingdings" pitchFamily="2" charset="2"/>
              <a:buNone/>
            </a:pPr>
            <a:endParaRPr lang="en-US" smtClean="0"/>
          </a:p>
        </p:txBody>
      </p:sp>
    </p:spTree>
    <p:extLst>
      <p:ext uri="{BB962C8B-B14F-4D97-AF65-F5344CB8AC3E}">
        <p14:creationId xmlns="" xmlns:p14="http://schemas.microsoft.com/office/powerpoint/2010/main" val="1563126179"/>
      </p:ext>
    </p:extLst>
  </p:cSld>
  <p:clrMapOvr>
    <a:masterClrMapping/>
  </p:clrMapOvr>
  <p:transition spd="slow">
    <p:fade/>
    <p:sndAc>
      <p:stSnd>
        <p:snd r:embed="rId2" name="wind.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lstStyle/>
          <a:p>
            <a:pPr algn="r" rtl="1">
              <a:defRPr/>
            </a:pPr>
            <a:r>
              <a:rPr lang="ar-SA" sz="5400" kern="10" dirty="0" smtClean="0">
                <a:ln w="9525">
                  <a:noFill/>
                  <a:round/>
                  <a:headEnd/>
                  <a:tailEnd/>
                </a:ln>
                <a:solidFill>
                  <a:schemeClr val="tx1">
                    <a:lumMod val="95000"/>
                    <a:lumOff val="5000"/>
                  </a:schemeClr>
                </a:solidFill>
                <a:effectLst>
                  <a:outerShdw dist="45791" dir="2021404" algn="ctr" rotWithShape="0">
                    <a:srgbClr val="C0C0C0"/>
                  </a:outerShdw>
                </a:effectLst>
                <a:latin typeface="Traditional Arabic"/>
                <a:cs typeface="Traditional Arabic"/>
              </a:rPr>
              <a:t>2- إنعدام أمن المعلومات</a:t>
            </a:r>
            <a:endParaRPr lang="en-US" sz="5400" dirty="0">
              <a:solidFill>
                <a:schemeClr val="tx1">
                  <a:lumMod val="95000"/>
                  <a:lumOff val="5000"/>
                </a:schemeClr>
              </a:solidFill>
            </a:endParaRPr>
          </a:p>
        </p:txBody>
      </p:sp>
      <p:sp>
        <p:nvSpPr>
          <p:cNvPr id="3" name="Content Placeholder 2"/>
          <p:cNvSpPr>
            <a:spLocks noGrp="1"/>
          </p:cNvSpPr>
          <p:nvPr>
            <p:ph sz="quarter" idx="1"/>
          </p:nvPr>
        </p:nvSpPr>
        <p:spPr>
          <a:xfrm>
            <a:off x="612775" y="1600200"/>
            <a:ext cx="8153400" cy="4495800"/>
          </a:xfrm>
        </p:spPr>
        <p:txBody>
          <a:bodyPr/>
          <a:lstStyle/>
          <a:p>
            <a:pPr marL="182563" algn="r" rtl="1" eaLnBrk="1" hangingPunct="1">
              <a:spcBef>
                <a:spcPct val="50000"/>
              </a:spcBef>
              <a:defRPr/>
            </a:pPr>
            <a:r>
              <a:rPr lang="ar-SA" sz="3200" dirty="0" smtClean="0">
                <a:solidFill>
                  <a:schemeClr val="bg2"/>
                </a:solidFill>
              </a:rPr>
              <a:t>.</a:t>
            </a:r>
            <a:r>
              <a:rPr lang="ar-SA" sz="3600" dirty="0" smtClean="0">
                <a:solidFill>
                  <a:schemeClr val="bg2"/>
                </a:solidFill>
              </a:rPr>
              <a:t> </a:t>
            </a:r>
            <a:r>
              <a:rPr lang="ar-SA" sz="2800" dirty="0" smtClean="0">
                <a:solidFill>
                  <a:schemeClr val="tx1">
                    <a:lumMod val="95000"/>
                    <a:lumOff val="5000"/>
                  </a:schemeClr>
                </a:solidFill>
              </a:rPr>
              <a:t>يعد أمن المعلومات والمحافظة على سريتها أمراً ضرورياً للمشتركين</a:t>
            </a:r>
            <a:r>
              <a:rPr lang="en-US" sz="2800" dirty="0" smtClean="0">
                <a:solidFill>
                  <a:schemeClr val="tx1">
                    <a:lumMod val="95000"/>
                    <a:lumOff val="5000"/>
                  </a:schemeClr>
                </a:solidFill>
              </a:rPr>
              <a:t> </a:t>
            </a:r>
            <a:r>
              <a:rPr lang="ar-SA" sz="2800" dirty="0" smtClean="0">
                <a:solidFill>
                  <a:schemeClr val="tx1">
                    <a:lumMod val="95000"/>
                    <a:lumOff val="5000"/>
                  </a:schemeClr>
                </a:solidFill>
              </a:rPr>
              <a:t>بشبكة الانترنت</a:t>
            </a:r>
            <a:r>
              <a:rPr lang="ar-SA" sz="2800" dirty="0" smtClean="0">
                <a:solidFill>
                  <a:schemeClr val="tx1">
                    <a:lumMod val="95000"/>
                    <a:lumOff val="5000"/>
                  </a:schemeClr>
                </a:solidFill>
                <a:cs typeface="Times New Roman" pitchFamily="18" charset="0"/>
              </a:rPr>
              <a:t> ،</a:t>
            </a:r>
            <a:r>
              <a:rPr lang="ar-SA" sz="2800" dirty="0" smtClean="0">
                <a:solidFill>
                  <a:schemeClr val="tx1">
                    <a:lumMod val="95000"/>
                    <a:lumOff val="5000"/>
                  </a:schemeClr>
                </a:solidFill>
              </a:rPr>
              <a:t> وتوفر الشبكة وسائل خاصة </a:t>
            </a:r>
            <a:r>
              <a:rPr lang="ar-SA" sz="2800" dirty="0" smtClean="0">
                <a:solidFill>
                  <a:schemeClr val="tx1">
                    <a:lumMod val="95000"/>
                    <a:lumOff val="5000"/>
                  </a:schemeClr>
                </a:solidFill>
                <a:cs typeface="Times New Roman" pitchFamily="18" charset="0"/>
              </a:rPr>
              <a:t>للمحافظة على أمن المعلومات </a:t>
            </a:r>
            <a:r>
              <a:rPr lang="ar-SA" sz="2800" dirty="0" smtClean="0">
                <a:solidFill>
                  <a:schemeClr val="tx1">
                    <a:lumMod val="95000"/>
                    <a:lumOff val="5000"/>
                  </a:schemeClr>
                </a:solidFill>
              </a:rPr>
              <a:t>من أهمها :-</a:t>
            </a:r>
          </a:p>
          <a:p>
            <a:pPr marL="182563" algn="r" rtl="1" eaLnBrk="1" hangingPunct="1">
              <a:spcBef>
                <a:spcPct val="50000"/>
              </a:spcBef>
              <a:buFontTx/>
              <a:buBlip>
                <a:blip r:embed="rId3"/>
              </a:buBlip>
              <a:defRPr/>
            </a:pPr>
            <a:r>
              <a:rPr lang="ar-SA" sz="2800" dirty="0" smtClean="0">
                <a:solidFill>
                  <a:schemeClr val="tx1">
                    <a:lumMod val="95000"/>
                    <a:lumOff val="5000"/>
                  </a:schemeClr>
                </a:solidFill>
                <a:cs typeface="Times New Roman" pitchFamily="18" charset="0"/>
              </a:rPr>
              <a:t>  </a:t>
            </a:r>
            <a:r>
              <a:rPr lang="ar-SA" sz="2800" dirty="0" smtClean="0">
                <a:solidFill>
                  <a:schemeClr val="tx1">
                    <a:lumMod val="95000"/>
                    <a:lumOff val="5000"/>
                  </a:schemeClr>
                </a:solidFill>
              </a:rPr>
              <a:t>توفير برامج خاصة لمنع الغرباء من الوصول إلى الأجزاء الخاصة بشبكة المستخدم </a:t>
            </a:r>
            <a:r>
              <a:rPr lang="ar-SA" sz="2800" dirty="0" smtClean="0">
                <a:solidFill>
                  <a:schemeClr val="tx1">
                    <a:lumMod val="95000"/>
                    <a:lumOff val="5000"/>
                  </a:schemeClr>
                </a:solidFill>
                <a:cs typeface="Times New Roman" pitchFamily="18" charset="0"/>
              </a:rPr>
              <a:t>أو أجهزته ، ولابد من توفر برامج التحقق من صحة الهوية ، مثل برامج جدار الحماية ( </a:t>
            </a:r>
            <a:r>
              <a:rPr lang="en-US" sz="2800" dirty="0" smtClean="0">
                <a:solidFill>
                  <a:schemeClr val="tx1">
                    <a:lumMod val="95000"/>
                    <a:lumOff val="5000"/>
                  </a:schemeClr>
                </a:solidFill>
                <a:cs typeface="Times New Roman" pitchFamily="18" charset="0"/>
              </a:rPr>
              <a:t>Firewall</a:t>
            </a:r>
            <a:r>
              <a:rPr lang="ar-SA" sz="2800" dirty="0" smtClean="0">
                <a:solidFill>
                  <a:schemeClr val="tx1">
                    <a:lumMod val="95000"/>
                    <a:lumOff val="5000"/>
                  </a:schemeClr>
                </a:solidFill>
                <a:cs typeface="Times New Roman" pitchFamily="18" charset="0"/>
              </a:rPr>
              <a:t> ).</a:t>
            </a:r>
          </a:p>
          <a:p>
            <a:pPr marL="182563" algn="r" rtl="1" eaLnBrk="1" hangingPunct="1">
              <a:spcBef>
                <a:spcPct val="50000"/>
              </a:spcBef>
              <a:buFontTx/>
              <a:buBlip>
                <a:blip r:embed="rId3"/>
              </a:buBlip>
              <a:defRPr/>
            </a:pPr>
            <a:r>
              <a:rPr lang="ar-SA" sz="2800" dirty="0" smtClean="0">
                <a:solidFill>
                  <a:schemeClr val="tx1">
                    <a:lumMod val="95000"/>
                    <a:lumOff val="5000"/>
                  </a:schemeClr>
                </a:solidFill>
                <a:cs typeface="Times New Roman" pitchFamily="18" charset="0"/>
              </a:rPr>
              <a:t>  </a:t>
            </a:r>
            <a:r>
              <a:rPr lang="ar-SA" sz="2800" dirty="0" smtClean="0">
                <a:solidFill>
                  <a:schemeClr val="tx1">
                    <a:lumMod val="95000"/>
                    <a:lumOff val="5000"/>
                  </a:schemeClr>
                </a:solidFill>
              </a:rPr>
              <a:t>توفير برامج تقوم بتشفير البيانات والملفات لمنع معرفة محتوياتها </a:t>
            </a:r>
            <a:r>
              <a:rPr lang="ar-SA" sz="2800" dirty="0" smtClean="0">
                <a:solidFill>
                  <a:schemeClr val="tx1">
                    <a:lumMod val="95000"/>
                    <a:lumOff val="5000"/>
                  </a:schemeClr>
                </a:solidFill>
                <a:cs typeface="Times New Roman" pitchFamily="18" charset="0"/>
              </a:rPr>
              <a:t>عند نقلها من مكان إلى مكان</a:t>
            </a:r>
          </a:p>
          <a:p>
            <a:pPr algn="r" rtl="1">
              <a:buFont typeface="Wingdings" pitchFamily="2" charset="2"/>
              <a:buNone/>
              <a:defRPr/>
            </a:pPr>
            <a:endParaRPr lang="en-US" dirty="0"/>
          </a:p>
        </p:txBody>
      </p:sp>
    </p:spTree>
    <p:extLst>
      <p:ext uri="{BB962C8B-B14F-4D97-AF65-F5344CB8AC3E}">
        <p14:creationId xmlns="" xmlns:p14="http://schemas.microsoft.com/office/powerpoint/2010/main" val="272464311"/>
      </p:ext>
    </p:extLst>
  </p:cSld>
  <p:clrMapOvr>
    <a:masterClrMapping/>
  </p:clrMapOvr>
  <p:transition spd="slow">
    <p:fade/>
    <p:sndAc>
      <p:stSnd>
        <p:snd r:embed="rId2" name="wind.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lstStyle/>
          <a:p>
            <a:pPr algn="r" rtl="1">
              <a:defRPr/>
            </a:pPr>
            <a:r>
              <a:rPr lang="ar-SA" sz="5400" kern="10" dirty="0" smtClean="0">
                <a:ln w="9525">
                  <a:noFill/>
                  <a:round/>
                  <a:headEnd/>
                  <a:tailEnd/>
                </a:ln>
                <a:solidFill>
                  <a:schemeClr val="tx1">
                    <a:lumMod val="95000"/>
                    <a:lumOff val="5000"/>
                  </a:schemeClr>
                </a:solidFill>
                <a:effectLst>
                  <a:outerShdw dist="45791" dir="2021404" algn="ctr" rotWithShape="0">
                    <a:srgbClr val="C0C0C0"/>
                  </a:outerShdw>
                </a:effectLst>
                <a:latin typeface="Traditional Arabic"/>
                <a:cs typeface="Traditional Arabic"/>
              </a:rPr>
              <a:t>3-فيروسات الحاسب</a:t>
            </a:r>
            <a:endParaRPr lang="en-US" sz="5400" dirty="0">
              <a:solidFill>
                <a:schemeClr val="tx1">
                  <a:lumMod val="95000"/>
                  <a:lumOff val="5000"/>
                </a:schemeClr>
              </a:solidFill>
            </a:endParaRPr>
          </a:p>
        </p:txBody>
      </p:sp>
      <p:sp>
        <p:nvSpPr>
          <p:cNvPr id="3" name="Content Placeholder 2"/>
          <p:cNvSpPr>
            <a:spLocks noGrp="1"/>
          </p:cNvSpPr>
          <p:nvPr>
            <p:ph sz="quarter" idx="1"/>
          </p:nvPr>
        </p:nvSpPr>
        <p:spPr>
          <a:xfrm>
            <a:off x="612775" y="1600200"/>
            <a:ext cx="8153400" cy="4495800"/>
          </a:xfrm>
          <a:ln>
            <a:solidFill>
              <a:schemeClr val="accent1"/>
            </a:solidFill>
          </a:ln>
        </p:spPr>
        <p:txBody>
          <a:bodyPr/>
          <a:lstStyle/>
          <a:p>
            <a:pPr algn="r" rtl="1">
              <a:buFont typeface="Wingdings" pitchFamily="2" charset="2"/>
              <a:buNone/>
              <a:defRPr/>
            </a:pPr>
            <a:r>
              <a:rPr lang="ar-SA" sz="2800" dirty="0" smtClean="0">
                <a:solidFill>
                  <a:schemeClr val="tx1">
                    <a:lumMod val="95000"/>
                    <a:lumOff val="5000"/>
                  </a:schemeClr>
                </a:solidFill>
              </a:rPr>
              <a:t>تعريف فيروسات الحاسب : هي برامج خاصة يهدف مطوروها إلى تخريب وإفساد أجهزة أو برمجيات أو بيانات الحاسب المستخدمة لدى  غيرهم وإيذاء الغير .</a:t>
            </a:r>
          </a:p>
          <a:p>
            <a:pPr algn="r" rtl="1">
              <a:buFont typeface="Wingdings" pitchFamily="2" charset="2"/>
              <a:buNone/>
              <a:defRPr/>
            </a:pPr>
            <a:r>
              <a:rPr lang="ar-SA" sz="2800" dirty="0" smtClean="0"/>
              <a:t>     </a:t>
            </a:r>
            <a:r>
              <a:rPr lang="ar-SA" sz="2800" dirty="0" smtClean="0">
                <a:solidFill>
                  <a:srgbClr val="C00000"/>
                </a:solidFill>
              </a:rPr>
              <a:t>وتأتي الفيروسات من خلال شبكة الإنترنت بعدة طرق ، منها :</a:t>
            </a:r>
            <a:endParaRPr lang="en-US" sz="2800" dirty="0" smtClean="0">
              <a:solidFill>
                <a:srgbClr val="C00000"/>
              </a:solidFill>
            </a:endParaRPr>
          </a:p>
          <a:p>
            <a:pPr algn="r" rtl="1">
              <a:buFont typeface="Wingdings" pitchFamily="2" charset="2"/>
              <a:buNone/>
              <a:defRPr/>
            </a:pPr>
            <a:endParaRPr lang="en-US" sz="2800" dirty="0" smtClean="0">
              <a:solidFill>
                <a:schemeClr val="tx1">
                  <a:lumMod val="95000"/>
                  <a:lumOff val="5000"/>
                </a:schemeClr>
              </a:solidFill>
            </a:endParaRPr>
          </a:p>
          <a:p>
            <a:pPr algn="r" rtl="1">
              <a:buFont typeface="Wingdings" pitchFamily="2" charset="2"/>
              <a:buChar char="Ø"/>
              <a:defRPr/>
            </a:pPr>
            <a:r>
              <a:rPr lang="ar-SA" dirty="0" smtClean="0"/>
              <a:t> سحب واستقبال برامج أو ملفات متاحة على شبكة الإنترنت </a:t>
            </a:r>
          </a:p>
          <a:p>
            <a:pPr algn="r" rtl="1">
              <a:buFont typeface="Wingdings" pitchFamily="2" charset="2"/>
              <a:buChar char="Ø"/>
              <a:defRPr/>
            </a:pPr>
            <a:r>
              <a:rPr lang="ar-SA" dirty="0" smtClean="0"/>
              <a:t> استقبال رسائل مرسلة بالبريد الإلكتروني من جهات غير موثوقة</a:t>
            </a:r>
            <a:endParaRPr lang="en-US" dirty="0"/>
          </a:p>
        </p:txBody>
      </p:sp>
    </p:spTree>
    <p:extLst>
      <p:ext uri="{BB962C8B-B14F-4D97-AF65-F5344CB8AC3E}">
        <p14:creationId xmlns="" xmlns:p14="http://schemas.microsoft.com/office/powerpoint/2010/main" val="4095317877"/>
      </p:ext>
    </p:extLst>
  </p:cSld>
  <p:clrMapOvr>
    <a:masterClrMapping/>
  </p:clrMapOvr>
  <p:transition spd="slow">
    <p:fade/>
    <p:sndAc>
      <p:stSnd>
        <p:snd r:embed="rId2" name="wind.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5911"/>
            <a:ext cx="7886700" cy="6061053"/>
          </a:xfrm>
          <a:solidFill>
            <a:srgbClr val="FFFF00"/>
          </a:solidFill>
        </p:spPr>
        <p:txBody>
          <a:bodyPr/>
          <a:lstStyle/>
          <a:p>
            <a:pPr algn="r" rtl="1"/>
            <a:r>
              <a:rPr lang="ar-SA" dirty="0">
                <a:ln w="0"/>
                <a:effectLst>
                  <a:outerShdw blurRad="38100" dist="19050" dir="2700000" algn="tl" rotWithShape="0">
                    <a:schemeClr val="dk1">
                      <a:alpha val="40000"/>
                    </a:schemeClr>
                  </a:outerShdw>
                </a:effectLst>
              </a:rPr>
              <a:t>بعد أن عرَّفنا الإنترنت بأنها شبكة مترامية الأطراف تغطي العالم كله ربما يتبادر إلى ذهنك عزيزي الدارس السؤال </a:t>
            </a:r>
            <a:r>
              <a:rPr lang="ar-SA" dirty="0" smtClean="0">
                <a:ln w="0"/>
                <a:effectLst>
                  <a:outerShdw blurRad="38100" dist="19050" dir="2700000" algn="tl" rotWithShape="0">
                    <a:schemeClr val="dk1">
                      <a:alpha val="40000"/>
                    </a:schemeClr>
                  </a:outerShdw>
                </a:effectLst>
              </a:rPr>
              <a:t>التالي</a:t>
            </a:r>
            <a:r>
              <a:rPr lang="en-US" dirty="0" smtClean="0">
                <a:ln w="0"/>
                <a:effectLst>
                  <a:outerShdw blurRad="38100" dist="19050" dir="2700000" algn="tl" rotWithShape="0">
                    <a:schemeClr val="dk1">
                      <a:alpha val="40000"/>
                    </a:schemeClr>
                  </a:outerShdw>
                </a:effectLst>
              </a:rPr>
              <a:t> : </a:t>
            </a:r>
            <a:r>
              <a:rPr lang="ar-SA" dirty="0" smtClean="0">
                <a:ln w="0"/>
                <a:effectLst>
                  <a:outerShdw blurRad="38100" dist="19050" dir="2700000" algn="tl" rotWithShape="0">
                    <a:schemeClr val="dk1">
                      <a:alpha val="40000"/>
                    </a:schemeClr>
                  </a:outerShdw>
                </a:effectLst>
              </a:rPr>
              <a:t> </a:t>
            </a:r>
            <a:r>
              <a:rPr lang="ar-SA" sz="4400" b="1" dirty="0">
                <a:ln w="0"/>
                <a:solidFill>
                  <a:srgbClr val="FF0000"/>
                </a:solidFill>
                <a:effectLst>
                  <a:outerShdw blurRad="38100" dist="19050" dir="2700000" algn="tl" rotWithShape="0">
                    <a:schemeClr val="dk1">
                      <a:alpha val="40000"/>
                    </a:schemeClr>
                  </a:outerShdw>
                </a:effectLst>
              </a:rPr>
              <a:t>من يتحكم في الإنترنت؟</a:t>
            </a:r>
            <a:endParaRPr lang="en-US" sz="4400" b="1" dirty="0">
              <a:ln w="0"/>
              <a:solidFill>
                <a:srgbClr val="FF0000"/>
              </a:solidFill>
              <a:effectLst>
                <a:outerShdw blurRad="38100" dist="19050" dir="2700000" algn="tl" rotWithShape="0">
                  <a:schemeClr val="dk1">
                    <a:alpha val="40000"/>
                  </a:schemeClr>
                </a:outerShdw>
              </a:effectLst>
            </a:endParaRPr>
          </a:p>
          <a:p>
            <a:pPr algn="r" rtl="1"/>
            <a:r>
              <a:rPr lang="ar-SA" dirty="0">
                <a:ln w="0"/>
                <a:effectLst>
                  <a:outerShdw blurRad="38100" dist="19050" dir="2700000" algn="tl" rotWithShape="0">
                    <a:schemeClr val="dk1">
                      <a:alpha val="40000"/>
                    </a:schemeClr>
                  </a:outerShdw>
                </a:effectLst>
              </a:rPr>
              <a:t>هذا سؤال منطقي، ولكنك ستندهش إذا قلنا لك أنه لا توجد – في الوقت الحالي- جهة واحدة؛ دولة كانت أو هيئة تمتلك أو تتحكم في الإنترنت بشكل مباشر.  أما من ناحية البنية التحية للإنترنت </a:t>
            </a:r>
            <a:r>
              <a:rPr lang="en-US" dirty="0">
                <a:ln w="0"/>
                <a:effectLst>
                  <a:outerShdw blurRad="38100" dist="19050" dir="2700000" algn="tl" rotWithShape="0">
                    <a:schemeClr val="dk1">
                      <a:alpha val="40000"/>
                    </a:schemeClr>
                  </a:outerShdw>
                </a:effectLst>
              </a:rPr>
              <a:t>(Internet Infrastructure)</a:t>
            </a:r>
            <a:r>
              <a:rPr lang="ar-SA" dirty="0">
                <a:ln w="0"/>
                <a:effectLst>
                  <a:outerShdw blurRad="38100" dist="19050" dir="2700000" algn="tl" rotWithShape="0">
                    <a:schemeClr val="dk1">
                      <a:alpha val="40000"/>
                    </a:schemeClr>
                  </a:outerShdw>
                </a:effectLst>
              </a:rPr>
              <a:t> من شبكات وأجهزة ومعدات وقنوات اتصال فهي ملك الحكومات والمؤسسات والشركات الخاصة، فكل جهة مسئولة عن تأسيس وإدارة وتمويل شبكتها المحلية أو العالمية.  </a:t>
            </a:r>
            <a:endParaRPr lang="en-US" dirty="0">
              <a:ln w="0"/>
              <a:effectLst>
                <a:outerShdw blurRad="38100" dist="19050" dir="2700000" algn="tl" rotWithShape="0">
                  <a:schemeClr val="dk1">
                    <a:alpha val="40000"/>
                  </a:schemeClr>
                </a:outerShdw>
              </a:effectLst>
            </a:endParaRPr>
          </a:p>
          <a:p>
            <a:pPr algn="r" rtl="1"/>
            <a:endParaRPr lang="en-US" dirty="0"/>
          </a:p>
        </p:txBody>
      </p:sp>
    </p:spTree>
    <p:extLst>
      <p:ext uri="{BB962C8B-B14F-4D97-AF65-F5344CB8AC3E}">
        <p14:creationId xmlns="" xmlns:p14="http://schemas.microsoft.com/office/powerpoint/2010/main" val="526515429"/>
      </p:ext>
    </p:extLst>
  </p:cSld>
  <p:clrMapOvr>
    <a:masterClrMapping/>
  </p:clrMapOvr>
  <mc:AlternateContent xmlns:mc="http://schemas.openxmlformats.org/markup-compatibility/2006">
    <mc:Choice xmlns="" xmlns:p14="http://schemas.microsoft.com/office/powerpoint/2010/main" Requires="p14">
      <p:transition spd="slow" p14:dur="1300">
        <p14:pan dir="u"/>
        <p:sndAc>
          <p:stSnd>
            <p:snd r:embed="rId4" name="wind.wav"/>
          </p:stSnd>
        </p:sndAc>
      </p:transition>
    </mc:Choice>
    <mc:Fallback>
      <p:transition spd="slow">
        <p:fade/>
        <p:sndAc>
          <p:stSnd>
            <p:snd r:embed="rId2"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par>
                                <p:cTn id="9" presetID="2" presetClass="entr" presetSubtype="4" fill="hold" nodeType="withEffect">
                                  <p:stCondLst>
                                    <p:cond delay="0"/>
                                  </p:stCondLst>
                                  <p:iterate type="lt">
                                    <p:tmPct val="10000"/>
                                  </p:iterate>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lstStyle/>
          <a:p>
            <a:pPr algn="r" rtl="1">
              <a:defRPr/>
            </a:pPr>
            <a:r>
              <a:rPr lang="ar-SA" b="1" kern="10" dirty="0" smtClean="0">
                <a:ln w="9525">
                  <a:noFill/>
                  <a:round/>
                  <a:headEnd/>
                  <a:tailEnd/>
                </a:ln>
                <a:solidFill>
                  <a:schemeClr val="tx1"/>
                </a:solidFill>
                <a:effectLst>
                  <a:outerShdw dist="45791" dir="2021404" algn="ctr" rotWithShape="0">
                    <a:srgbClr val="C0C0C0"/>
                  </a:outerShdw>
                </a:effectLst>
                <a:latin typeface="Traditional Arabic"/>
                <a:cs typeface="Traditional Arabic"/>
              </a:rPr>
              <a:t>4- الإدمان على شبكة الإنترنت</a:t>
            </a:r>
            <a:endParaRPr lang="en-US" b="1" dirty="0">
              <a:solidFill>
                <a:schemeClr val="tx1"/>
              </a:solidFill>
            </a:endParaRPr>
          </a:p>
        </p:txBody>
      </p:sp>
      <p:sp>
        <p:nvSpPr>
          <p:cNvPr id="40963" name="Content Placeholder 2"/>
          <p:cNvSpPr>
            <a:spLocks noGrp="1"/>
          </p:cNvSpPr>
          <p:nvPr>
            <p:ph sz="quarter" idx="1"/>
          </p:nvPr>
        </p:nvSpPr>
        <p:spPr>
          <a:xfrm>
            <a:off x="612775" y="1600200"/>
            <a:ext cx="8153400" cy="4495800"/>
          </a:xfrm>
        </p:spPr>
        <p:txBody>
          <a:bodyPr/>
          <a:lstStyle/>
          <a:p>
            <a:pPr algn="r">
              <a:buFont typeface="Wingdings" pitchFamily="2" charset="2"/>
              <a:buNone/>
            </a:pPr>
            <a:r>
              <a:rPr lang="ar-SA" sz="2800" smtClean="0"/>
              <a:t>هو الاستخدام شبكة الانترنت لفترات طويلة </a:t>
            </a:r>
            <a:r>
              <a:rPr lang="ar-SA" sz="2800" smtClean="0">
                <a:cs typeface="Times New Roman" pitchFamily="18" charset="0"/>
              </a:rPr>
              <a:t>دون فائدة .</a:t>
            </a:r>
            <a:endParaRPr lang="en-US" sz="2800" smtClean="0">
              <a:cs typeface="Times New Roman" pitchFamily="18" charset="0"/>
            </a:endParaRPr>
          </a:p>
          <a:p>
            <a:pPr algn="r">
              <a:buFont typeface="Wingdings" pitchFamily="2" charset="2"/>
              <a:buNone/>
            </a:pPr>
            <a:endParaRPr lang="en-US" smtClean="0"/>
          </a:p>
        </p:txBody>
      </p:sp>
      <p:sp>
        <p:nvSpPr>
          <p:cNvPr id="4" name="Text Box 4"/>
          <p:cNvSpPr txBox="1">
            <a:spLocks noChangeArrowheads="1"/>
          </p:cNvSpPr>
          <p:nvPr/>
        </p:nvSpPr>
        <p:spPr bwMode="auto">
          <a:xfrm>
            <a:off x="304800" y="3505200"/>
            <a:ext cx="8305800" cy="2724150"/>
          </a:xfrm>
          <a:prstGeom prst="rect">
            <a:avLst/>
          </a:prstGeom>
          <a:gradFill rotWithShape="0">
            <a:gsLst>
              <a:gs pos="0">
                <a:srgbClr val="03D4A8"/>
              </a:gs>
              <a:gs pos="100000">
                <a:srgbClr val="FFFFFF"/>
              </a:gs>
            </a:gsLst>
            <a:path path="shape">
              <a:fillToRect l="50000" t="50000" r="50000" b="50000"/>
            </a:path>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03D4A8"/>
            </a:extrusionClr>
          </a:sp3d>
        </p:spPr>
        <p:txBody>
          <a:bodyPr>
            <a:spAutoFit/>
            <a:flatTx/>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ar-SA">
              <a:solidFill>
                <a:schemeClr val="bg2"/>
              </a:solidFill>
              <a:cs typeface="Times New Roman" pitchFamily="18" charset="0"/>
            </a:endParaRPr>
          </a:p>
          <a:p>
            <a:pPr eaLnBrk="1" hangingPunct="1">
              <a:spcBef>
                <a:spcPct val="50000"/>
              </a:spcBef>
            </a:pPr>
            <a:endParaRPr lang="ar-SA">
              <a:solidFill>
                <a:schemeClr val="bg2"/>
              </a:solidFill>
              <a:cs typeface="Times New Roman" pitchFamily="18" charset="0"/>
            </a:endParaRPr>
          </a:p>
          <a:p>
            <a:pPr eaLnBrk="1" hangingPunct="1">
              <a:spcBef>
                <a:spcPct val="50000"/>
              </a:spcBef>
            </a:pPr>
            <a:r>
              <a:rPr lang="ar-SA" sz="2800">
                <a:cs typeface="Times New Roman" pitchFamily="18" charset="0"/>
              </a:rPr>
              <a:t>1-  </a:t>
            </a:r>
            <a:r>
              <a:rPr lang="ar-SA" sz="2800"/>
              <a:t>الاصرار على العودة الى استخدام الانترنت رغم إنفاق مبالغ باهظة .</a:t>
            </a:r>
          </a:p>
          <a:p>
            <a:pPr eaLnBrk="1" hangingPunct="1">
              <a:spcBef>
                <a:spcPct val="50000"/>
              </a:spcBef>
            </a:pPr>
            <a:r>
              <a:rPr lang="ar-SA" sz="2800">
                <a:cs typeface="Times New Roman" pitchFamily="18" charset="0"/>
              </a:rPr>
              <a:t>2-  </a:t>
            </a:r>
            <a:r>
              <a:rPr lang="ar-SA" sz="2800"/>
              <a:t>الشعور بالغضب عند انقطاع الخط أو المنع من استخدام الشبكة .</a:t>
            </a:r>
          </a:p>
          <a:p>
            <a:pPr eaLnBrk="1" hangingPunct="1">
              <a:spcBef>
                <a:spcPct val="50000"/>
              </a:spcBef>
            </a:pPr>
            <a:r>
              <a:rPr lang="ar-SA" sz="2800">
                <a:cs typeface="Times New Roman" pitchFamily="18" charset="0"/>
              </a:rPr>
              <a:t>3-  </a:t>
            </a:r>
            <a:r>
              <a:rPr lang="ar-SA" sz="2800"/>
              <a:t>الانشغال بالتفكير الشديد في الانترنت أثناء إغلاق الخط </a:t>
            </a:r>
            <a:r>
              <a:rPr lang="ar-SA" sz="2400">
                <a:solidFill>
                  <a:schemeClr val="bg2"/>
                </a:solidFill>
              </a:rPr>
              <a:t>.</a:t>
            </a:r>
            <a:endParaRPr lang="en-US" sz="2400">
              <a:solidFill>
                <a:schemeClr val="bg2"/>
              </a:solidFill>
            </a:endParaRPr>
          </a:p>
        </p:txBody>
      </p:sp>
      <p:sp>
        <p:nvSpPr>
          <p:cNvPr id="40965" name="AutoShape 7"/>
          <p:cNvSpPr>
            <a:spLocks noChangeArrowheads="1"/>
          </p:cNvSpPr>
          <p:nvPr/>
        </p:nvSpPr>
        <p:spPr bwMode="auto">
          <a:xfrm>
            <a:off x="2743201" y="2667000"/>
            <a:ext cx="3636963" cy="757238"/>
          </a:xfrm>
          <a:prstGeom prst="downArrowCallout">
            <a:avLst>
              <a:gd name="adj1" fmla="val 120073"/>
              <a:gd name="adj2" fmla="val 120073"/>
              <a:gd name="adj3" fmla="val 16667"/>
              <a:gd name="adj4" fmla="val 66667"/>
            </a:avLst>
          </a:prstGeom>
          <a:solidFill>
            <a:srgbClr val="FF9900"/>
          </a:solidFill>
          <a:ln>
            <a:noFill/>
          </a:ln>
          <a:effectLst>
            <a:outerShdw dist="107763" dir="18900000" algn="ctr" rotWithShape="0">
              <a:srgbClr val="808080">
                <a:alpha val="50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spcBef>
                <a:spcPct val="50000"/>
              </a:spcBef>
            </a:pPr>
            <a:endParaRPr lang="ar-SA" sz="100">
              <a:solidFill>
                <a:schemeClr val="bg2"/>
              </a:solidFill>
            </a:endParaRPr>
          </a:p>
          <a:p>
            <a:pPr>
              <a:spcBef>
                <a:spcPct val="50000"/>
              </a:spcBef>
            </a:pPr>
            <a:r>
              <a:rPr lang="ar-SA" sz="2800"/>
              <a:t>أهم مظاهر الادمان ما يلي :</a:t>
            </a:r>
            <a:endParaRPr lang="en-US" sz="2800"/>
          </a:p>
        </p:txBody>
      </p:sp>
    </p:spTree>
    <p:extLst>
      <p:ext uri="{BB962C8B-B14F-4D97-AF65-F5344CB8AC3E}">
        <p14:creationId xmlns="" xmlns:p14="http://schemas.microsoft.com/office/powerpoint/2010/main" val="158484175"/>
      </p:ext>
    </p:extLst>
  </p:cSld>
  <p:clrMapOvr>
    <a:masterClrMapping/>
  </p:clrMapOvr>
  <p:transition spd="slow">
    <p:fade/>
    <p:sndAc>
      <p:stSnd>
        <p:snd r:embed="rId2" name="win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عنوان 1"/>
          <p:cNvSpPr>
            <a:spLocks noGrp="1"/>
          </p:cNvSpPr>
          <p:nvPr>
            <p:ph type="title"/>
          </p:nvPr>
        </p:nvSpPr>
        <p:spPr/>
        <p:txBody>
          <a:bodyPr>
            <a:normAutofit/>
          </a:bodyPr>
          <a:lstStyle/>
          <a:p>
            <a:r>
              <a:rPr lang="ar-SA" sz="6000" b="1" dirty="0" smtClean="0">
                <a:solidFill>
                  <a:srgbClr val="FF0000"/>
                </a:solidFill>
              </a:rPr>
              <a:t>اهم مخاطر الانترنت</a:t>
            </a:r>
            <a:endParaRPr lang="en-US" sz="6000" b="1" dirty="0" smtClean="0">
              <a:solidFill>
                <a:srgbClr val="FF0000"/>
              </a:solidFill>
            </a:endParaRPr>
          </a:p>
        </p:txBody>
      </p:sp>
      <p:sp>
        <p:nvSpPr>
          <p:cNvPr id="20483" name="عنصر نائب للمحتوى 2"/>
          <p:cNvSpPr>
            <a:spLocks noGrp="1"/>
          </p:cNvSpPr>
          <p:nvPr>
            <p:ph idx="1"/>
          </p:nvPr>
        </p:nvSpPr>
        <p:spPr/>
        <p:txBody>
          <a:bodyPr>
            <a:normAutofit lnSpcReduction="10000"/>
          </a:bodyPr>
          <a:lstStyle/>
          <a:p>
            <a:pPr marL="0" indent="0" algn="r">
              <a:buFont typeface="Arial" charset="0"/>
              <a:buNone/>
            </a:pPr>
            <a:r>
              <a:rPr lang="ar-SA" sz="3600" dirty="0" smtClean="0"/>
              <a:t>1- الانعزالية</a:t>
            </a:r>
          </a:p>
          <a:p>
            <a:pPr marL="0" indent="0" algn="r">
              <a:buFont typeface="Arial" charset="0"/>
              <a:buNone/>
            </a:pPr>
            <a:r>
              <a:rPr lang="ar-SA" sz="3600" dirty="0" smtClean="0"/>
              <a:t>2- ادمان الانترنت</a:t>
            </a:r>
          </a:p>
          <a:p>
            <a:pPr marL="0" indent="0" algn="r">
              <a:buFont typeface="Arial" charset="0"/>
              <a:buNone/>
            </a:pPr>
            <a:r>
              <a:rPr lang="ar-SA" sz="3600" dirty="0" smtClean="0"/>
              <a:t>3- نشر الشائعات</a:t>
            </a:r>
          </a:p>
          <a:p>
            <a:pPr marL="0" indent="0" algn="r">
              <a:buFont typeface="Arial" charset="0"/>
              <a:buNone/>
            </a:pPr>
            <a:r>
              <a:rPr lang="ar-SA" sz="3600" dirty="0" smtClean="0"/>
              <a:t>4- سرقة المعلومات</a:t>
            </a:r>
          </a:p>
          <a:p>
            <a:pPr marL="0" indent="0" algn="r">
              <a:buFont typeface="Arial" charset="0"/>
              <a:buNone/>
            </a:pPr>
            <a:r>
              <a:rPr lang="ar-SA" sz="3600" dirty="0" smtClean="0"/>
              <a:t>5- اختراق المواقع </a:t>
            </a:r>
          </a:p>
          <a:p>
            <a:pPr marL="0" indent="0" algn="r">
              <a:buFont typeface="Arial" charset="0"/>
              <a:buNone/>
            </a:pPr>
            <a:r>
              <a:rPr lang="ar-SA" sz="3600" dirty="0" smtClean="0"/>
              <a:t>6- البرامج الغير موثوقه </a:t>
            </a:r>
          </a:p>
          <a:p>
            <a:pPr marL="0" indent="0" algn="r">
              <a:buFont typeface="Arial" charset="0"/>
              <a:buNone/>
            </a:pPr>
            <a:r>
              <a:rPr lang="ar-SA" sz="3600" dirty="0" smtClean="0"/>
              <a:t>7- الابتزاز</a:t>
            </a:r>
            <a:endParaRPr lang="en-US" sz="3600" dirty="0" smtClean="0"/>
          </a:p>
        </p:txBody>
      </p:sp>
    </p:spTree>
    <p:extLst>
      <p:ext uri="{BB962C8B-B14F-4D97-AF65-F5344CB8AC3E}">
        <p14:creationId xmlns="" xmlns:p14="http://schemas.microsoft.com/office/powerpoint/2010/main" val="4082789545"/>
      </p:ext>
    </p:extLst>
  </p:cSld>
  <p:clrMapOvr>
    <a:masterClrMapping/>
  </p:clrMapOvr>
  <p:transition spd="slow">
    <p:fade/>
    <p:sndAc>
      <p:stSnd>
        <p:snd r:embed="rId2" name="wind.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عنوان 1"/>
          <p:cNvSpPr>
            <a:spLocks noGrp="1"/>
          </p:cNvSpPr>
          <p:nvPr>
            <p:ph type="title"/>
          </p:nvPr>
        </p:nvSpPr>
        <p:spPr/>
        <p:txBody>
          <a:bodyPr/>
          <a:lstStyle/>
          <a:p>
            <a:r>
              <a:rPr lang="ar-SA" smtClean="0"/>
              <a:t>كيف نستخدم الانترنت بامان</a:t>
            </a:r>
            <a:endParaRPr lang="en-US" smtClean="0"/>
          </a:p>
        </p:txBody>
      </p:sp>
      <p:sp>
        <p:nvSpPr>
          <p:cNvPr id="21507" name="عنصر نائب للمحتوى 2"/>
          <p:cNvSpPr>
            <a:spLocks noGrp="1"/>
          </p:cNvSpPr>
          <p:nvPr>
            <p:ph idx="1"/>
          </p:nvPr>
        </p:nvSpPr>
        <p:spPr/>
        <p:txBody>
          <a:bodyPr>
            <a:normAutofit fontScale="92500" lnSpcReduction="10000"/>
          </a:bodyPr>
          <a:lstStyle/>
          <a:p>
            <a:pPr marL="0" indent="0" algn="r">
              <a:buFont typeface="Arial" charset="0"/>
              <a:buNone/>
            </a:pPr>
            <a:r>
              <a:rPr lang="ar-SA" smtClean="0"/>
              <a:t>هناك بعض النصائح يجب العمل بها :</a:t>
            </a:r>
          </a:p>
          <a:p>
            <a:pPr marL="0" indent="0" algn="r">
              <a:buFont typeface="Arial" charset="0"/>
              <a:buNone/>
            </a:pPr>
            <a:r>
              <a:rPr lang="ar-SA" smtClean="0"/>
              <a:t>1- حماية الاجهزة من الفيروسات والبرامج التخريبية وذلك بتثبيت برامج مكافحة الفيروسات </a:t>
            </a:r>
          </a:p>
          <a:p>
            <a:pPr marL="0" indent="0" algn="r">
              <a:buFont typeface="Arial" charset="0"/>
              <a:buNone/>
            </a:pPr>
            <a:r>
              <a:rPr lang="ar-SA" smtClean="0"/>
              <a:t>2- عدم تحميل أي برامج من مواقع غير موثوقة</a:t>
            </a:r>
          </a:p>
          <a:p>
            <a:pPr marL="0" indent="0" algn="r">
              <a:buFont typeface="Arial" charset="0"/>
              <a:buNone/>
            </a:pPr>
            <a:r>
              <a:rPr lang="ar-SA" smtClean="0"/>
              <a:t>3- تجنب زيارة المواقع المشبوهة</a:t>
            </a:r>
          </a:p>
          <a:p>
            <a:pPr marL="0" indent="0" algn="r">
              <a:buFont typeface="Arial" charset="0"/>
              <a:buNone/>
            </a:pPr>
            <a:r>
              <a:rPr lang="ar-SA" smtClean="0"/>
              <a:t>4- عدم فتح مرفقات البيريد الالكترونى دون التاكد من هوية المستخدم</a:t>
            </a:r>
          </a:p>
          <a:p>
            <a:pPr marL="0" indent="0" algn="r">
              <a:buFont typeface="Arial" charset="0"/>
              <a:buNone/>
            </a:pPr>
            <a:r>
              <a:rPr lang="ar-SA" smtClean="0"/>
              <a:t>5- اختيار كلمات سر قوية ويجب تغيرها بصورة مستمرة</a:t>
            </a:r>
          </a:p>
          <a:p>
            <a:pPr marL="0" indent="0" algn="r">
              <a:buFont typeface="Arial" charset="0"/>
              <a:buNone/>
            </a:pPr>
            <a:r>
              <a:rPr lang="ar-SA" smtClean="0"/>
              <a:t> </a:t>
            </a:r>
            <a:endParaRPr lang="en-US" smtClean="0"/>
          </a:p>
        </p:txBody>
      </p:sp>
    </p:spTree>
    <p:extLst>
      <p:ext uri="{BB962C8B-B14F-4D97-AF65-F5344CB8AC3E}">
        <p14:creationId xmlns="" xmlns:p14="http://schemas.microsoft.com/office/powerpoint/2010/main" val="282603462"/>
      </p:ext>
    </p:extLst>
  </p:cSld>
  <p:clrMapOvr>
    <a:masterClrMapping/>
  </p:clrMapOvr>
  <p:transition spd="slow">
    <p:fade/>
    <p:sndAc>
      <p:stSnd>
        <p:snd r:embed="rId2" name="wind.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عنوان 1"/>
          <p:cNvSpPr>
            <a:spLocks noGrp="1"/>
          </p:cNvSpPr>
          <p:nvPr>
            <p:ph type="title"/>
          </p:nvPr>
        </p:nvSpPr>
        <p:spPr/>
        <p:txBody>
          <a:bodyPr/>
          <a:lstStyle/>
          <a:p>
            <a:r>
              <a:rPr lang="ar-SA" smtClean="0"/>
              <a:t>كيف نستخدم الانترنت بامان</a:t>
            </a:r>
            <a:endParaRPr lang="en-US" smtClean="0"/>
          </a:p>
        </p:txBody>
      </p:sp>
      <p:sp>
        <p:nvSpPr>
          <p:cNvPr id="22531" name="عنصر نائب للمحتوى 2"/>
          <p:cNvSpPr>
            <a:spLocks noGrp="1"/>
          </p:cNvSpPr>
          <p:nvPr>
            <p:ph idx="1"/>
          </p:nvPr>
        </p:nvSpPr>
        <p:spPr/>
        <p:txBody>
          <a:bodyPr/>
          <a:lstStyle/>
          <a:p>
            <a:pPr marL="0" indent="0" algn="r">
              <a:buFont typeface="Arial" charset="0"/>
              <a:buNone/>
            </a:pPr>
            <a:r>
              <a:rPr lang="ar-SA" smtClean="0"/>
              <a:t>6- تحصين الاجهزة بجدار نارى</a:t>
            </a:r>
          </a:p>
          <a:p>
            <a:pPr marL="0" indent="0" algn="r">
              <a:buFont typeface="Arial" charset="0"/>
              <a:buNone/>
            </a:pPr>
            <a:r>
              <a:rPr lang="ar-SA" smtClean="0"/>
              <a:t>7- تحديث انظمة التشغيل وبرامج التصفح بشكل منتظم </a:t>
            </a:r>
          </a:p>
          <a:p>
            <a:pPr marL="0" indent="0" algn="r">
              <a:buFont typeface="Arial" charset="0"/>
              <a:buNone/>
            </a:pPr>
            <a:r>
              <a:rPr lang="ar-SA" smtClean="0"/>
              <a:t>8-الاحتفاظ بنسخة احتياطية للمعلومات ذات الاهمية العالية</a:t>
            </a:r>
          </a:p>
          <a:p>
            <a:pPr marL="0" indent="0" algn="r">
              <a:buFont typeface="Arial" charset="0"/>
              <a:buNone/>
            </a:pPr>
            <a:r>
              <a:rPr lang="ar-SA" smtClean="0"/>
              <a:t>9- الحزر من المواقع المفخخة ورسائل الاحتيال </a:t>
            </a:r>
          </a:p>
          <a:p>
            <a:pPr marL="0" indent="0" algn="r">
              <a:buFont typeface="Arial" charset="0"/>
              <a:buNone/>
            </a:pPr>
            <a:r>
              <a:rPr lang="ar-SA" smtClean="0"/>
              <a:t>10-اهم حماية خلال التصفح هى وعى المتصفح</a:t>
            </a:r>
          </a:p>
          <a:p>
            <a:pPr marL="0" indent="0" algn="r">
              <a:buFont typeface="Arial" charset="0"/>
              <a:buNone/>
            </a:pPr>
            <a:r>
              <a:rPr lang="ar-SA" smtClean="0"/>
              <a:t> </a:t>
            </a:r>
            <a:endParaRPr lang="en-US" smtClean="0"/>
          </a:p>
        </p:txBody>
      </p:sp>
    </p:spTree>
    <p:extLst>
      <p:ext uri="{BB962C8B-B14F-4D97-AF65-F5344CB8AC3E}">
        <p14:creationId xmlns="" xmlns:p14="http://schemas.microsoft.com/office/powerpoint/2010/main" val="3234580983"/>
      </p:ext>
    </p:extLst>
  </p:cSld>
  <p:clrMapOvr>
    <a:masterClrMapping/>
  </p:clrMapOvr>
  <p:transition spd="slow">
    <p:fade/>
    <p:sndAc>
      <p:stSnd>
        <p:snd r:embed="rId2" name="wind.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031310" cy="1325563"/>
          </a:xfrm>
          <a:solidFill>
            <a:schemeClr val="tx2">
              <a:lumMod val="75000"/>
            </a:schemeClr>
          </a:solidFill>
        </p:spPr>
        <p:txBody>
          <a:bodyPr/>
          <a:lstStyle/>
          <a:p>
            <a:pPr algn="ctr" rtl="1"/>
            <a:r>
              <a:rPr lang="ar-SA" b="1" dirty="0"/>
              <a:t>2</a:t>
            </a:r>
            <a:r>
              <a:rPr lang="ar-SA" b="1" dirty="0">
                <a:solidFill>
                  <a:schemeClr val="bg2"/>
                </a:solidFill>
              </a:rPr>
              <a:t>.  تاريخ نشأة وتطور  الإنترنت</a:t>
            </a:r>
            <a:endParaRPr lang="en-US" dirty="0">
              <a:solidFill>
                <a:schemeClr val="bg2"/>
              </a:solidFill>
            </a:endParaRPr>
          </a:p>
        </p:txBody>
      </p:sp>
      <p:sp>
        <p:nvSpPr>
          <p:cNvPr id="3" name="Content Placeholder 2"/>
          <p:cNvSpPr>
            <a:spLocks noGrp="1"/>
          </p:cNvSpPr>
          <p:nvPr>
            <p:ph idx="1"/>
          </p:nvPr>
        </p:nvSpPr>
        <p:spPr>
          <a:xfrm>
            <a:off x="0" y="1825625"/>
            <a:ext cx="9144000" cy="5032375"/>
          </a:xfrm>
          <a:solidFill>
            <a:schemeClr val="accent6">
              <a:lumMod val="60000"/>
              <a:lumOff val="40000"/>
            </a:schemeClr>
          </a:solidFill>
        </p:spPr>
        <p:txBody>
          <a:bodyPr>
            <a:normAutofit lnSpcReduction="10000"/>
          </a:bodyPr>
          <a:lstStyle/>
          <a:p>
            <a:pPr algn="r" rtl="1"/>
            <a:r>
              <a:rPr lang="ar-SA" dirty="0">
                <a:solidFill>
                  <a:srgbClr val="FF0000"/>
                </a:solidFill>
              </a:rPr>
              <a:t>إن الأحداث التاريخية التي تلت وأدت إلى تطور الإنترنت من شبكة صغيرة لمشروع التناجون الأمريكي في عام 1969م وحتى يومنا هذا كثيرة ومتشعبة، ولكن هناك محطات تاريخية مهمة يجب الوقوف عندها لظهور حدث تاريخي كان له دور بارز ومهم في تطور هذه الشبكة. </a:t>
            </a:r>
            <a:endParaRPr lang="en-US" dirty="0">
              <a:solidFill>
                <a:srgbClr val="FF0000"/>
              </a:solidFill>
            </a:endParaRPr>
          </a:p>
          <a:p>
            <a:pPr algn="r" rtl="1"/>
            <a:r>
              <a:rPr lang="ar-SA" dirty="0">
                <a:solidFill>
                  <a:srgbClr val="FF0000"/>
                </a:solidFill>
              </a:rPr>
              <a:t>ولتسهيل فهم هذه الأحداث مع كثرتها سنحاول عزيزي الدارس تقسيم هذه الفترة التاريخية الممتدة لفترة تفوق الثلاثين عاماً.  إلى ثلاثة عقود ونذكر الأحداث الهامة في كل عقد من هذه العقود على حدة وهي عقد السبعينيات وعقد الثمانيات وعقد التسعنيات بالإضافة إلى الألفية الثالثة.  </a:t>
            </a:r>
            <a:endParaRPr lang="en-US" dirty="0">
              <a:solidFill>
                <a:srgbClr val="FF0000"/>
              </a:solidFill>
            </a:endParaRPr>
          </a:p>
          <a:p>
            <a:pPr algn="r"/>
            <a:endParaRPr lang="en-US" dirty="0"/>
          </a:p>
        </p:txBody>
      </p:sp>
    </p:spTree>
    <p:extLst>
      <p:ext uri="{BB962C8B-B14F-4D97-AF65-F5344CB8AC3E}">
        <p14:creationId xmlns="" xmlns:p14="http://schemas.microsoft.com/office/powerpoint/2010/main" val="1486962826"/>
      </p:ext>
    </p:extLst>
  </p:cSld>
  <p:clrMapOvr>
    <a:masterClrMapping/>
  </p:clrMapOvr>
  <mc:AlternateContent xmlns:mc="http://schemas.openxmlformats.org/markup-compatibility/2006">
    <mc:Choice xmlns="" xmlns:p14="http://schemas.microsoft.com/office/powerpoint/2010/main" Requires="p14">
      <p:transition spd="slow" p14:dur="1300">
        <p14:pan dir="u"/>
        <p:sndAc>
          <p:stSnd>
            <p:snd r:embed="rId5" name="wind.wav"/>
          </p:stSnd>
        </p:sndAc>
      </p:transition>
    </mc:Choice>
    <mc:Fallback>
      <p:transition spd="slow">
        <p:fade/>
        <p:sndAc>
          <p:stSnd>
            <p:snd r:embed="rId2"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iterate type="lt">
                                    <p:tmPct val="10000"/>
                                  </p:iterate>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iterate type="wd">
                                    <p:tmPct val="10000"/>
                                  </p:iterate>
                                  <p:childTnLst>
                                    <p:set>
                                      <p:cBhvr>
                                        <p:cTn id="13" dur="1" fill="hold">
                                          <p:stCondLst>
                                            <p:cond delay="0"/>
                                          </p:stCondLst>
                                        </p:cTn>
                                        <p:tgtEl>
                                          <p:spTgt spid="3">
                                            <p:txEl>
                                              <p:pRg st="0" end="0"/>
                                            </p:txEl>
                                          </p:spTgt>
                                        </p:tgtEl>
                                        <p:attrNameLst>
                                          <p:attrName>style.visibility</p:attrName>
                                        </p:attrNameLst>
                                      </p:cBhvr>
                                      <p:to>
                                        <p:strVal val="visible"/>
                                      </p:to>
                                    </p:set>
                                    <p:animScale>
                                      <p:cBhvr>
                                        <p:cTn id="14"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0" end="0"/>
                                            </p:txEl>
                                          </p:spTgt>
                                        </p:tgtEl>
                                        <p:attrNameLst>
                                          <p:attrName>ppt_x</p:attrName>
                                          <p:attrName>ppt_y</p:attrName>
                                        </p:attrNameLst>
                                      </p:cBhvr>
                                    </p:animMotion>
                                    <p:animEffect transition="in" filter="fade">
                                      <p:cBhvr>
                                        <p:cTn id="16" dur="1000"/>
                                        <p:tgtEl>
                                          <p:spTgt spid="3">
                                            <p:txEl>
                                              <p:pRg st="0" end="0"/>
                                            </p:txEl>
                                          </p:spTgt>
                                        </p:tgtEl>
                                      </p:cBhvr>
                                    </p:animEffect>
                                  </p:childTnLst>
                                  <p:subTnLst>
                                    <p:audio>
                                      <p:cMediaNode>
                                        <p:cTn display="0" masterRel="sameClick">
                                          <p:stCondLst>
                                            <p:cond evt="begin" delay="0">
                                              <p:tn val="12"/>
                                            </p:cond>
                                          </p:stCondLst>
                                          <p:endCondLst>
                                            <p:cond evt="onStopAudio" delay="0">
                                              <p:tgtEl>
                                                <p:sldTgt/>
                                              </p:tgtEl>
                                            </p:cond>
                                          </p:endCondLst>
                                        </p:cTn>
                                        <p:tgtEl>
                                          <p:sndTgt r:embed="rId4" name="voltage.wav"/>
                                        </p:tgtEl>
                                      </p:cMediaNode>
                                    </p:audio>
                                  </p:subTnLst>
                                </p:cTn>
                              </p:par>
                              <p:par>
                                <p:cTn id="17" presetID="52" presetClass="entr" presetSubtype="0" fill="hold" nodeType="withEffect">
                                  <p:stCondLst>
                                    <p:cond delay="0"/>
                                  </p:stCondLst>
                                  <p:iterate type="wd">
                                    <p:tmPct val="10000"/>
                                  </p:iterate>
                                  <p:childTnLst>
                                    <p:set>
                                      <p:cBhvr>
                                        <p:cTn id="18" dur="1" fill="hold">
                                          <p:stCondLst>
                                            <p:cond delay="0"/>
                                          </p:stCondLst>
                                        </p:cTn>
                                        <p:tgtEl>
                                          <p:spTgt spid="3">
                                            <p:txEl>
                                              <p:pRg st="1" end="1"/>
                                            </p:txEl>
                                          </p:spTgt>
                                        </p:tgtEl>
                                        <p:attrNameLst>
                                          <p:attrName>style.visibility</p:attrName>
                                        </p:attrNameLst>
                                      </p:cBhvr>
                                      <p:to>
                                        <p:strVal val="visible"/>
                                      </p:to>
                                    </p:set>
                                    <p:animScale>
                                      <p:cBhvr>
                                        <p:cTn id="19"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1" end="1"/>
                                            </p:txEl>
                                          </p:spTgt>
                                        </p:tgtEl>
                                        <p:attrNameLst>
                                          <p:attrName>ppt_x</p:attrName>
                                          <p:attrName>ppt_y</p:attrName>
                                        </p:attrNameLst>
                                      </p:cBhvr>
                                    </p:animMotion>
                                    <p:animEffect transition="in" filter="fade">
                                      <p:cBhvr>
                                        <p:cTn id="21" dur="1000"/>
                                        <p:tgtEl>
                                          <p:spTgt spid="3">
                                            <p:txEl>
                                              <p:pRg st="1" end="1"/>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4"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1128824"/>
          </a:xfrm>
          <a:solidFill>
            <a:schemeClr val="accent6">
              <a:lumMod val="60000"/>
              <a:lumOff val="40000"/>
            </a:schemeClr>
          </a:solidFill>
        </p:spPr>
        <p:txBody>
          <a:bodyPr>
            <a:normAutofit fontScale="90000"/>
          </a:bodyPr>
          <a:lstStyle/>
          <a:p>
            <a:pPr algn="r"/>
            <a:r>
              <a:rPr lang="en-US" b="1" dirty="0"/>
              <a:t> </a:t>
            </a:r>
            <a:r>
              <a:rPr lang="ar-SA" b="1" dirty="0">
                <a:solidFill>
                  <a:srgbClr val="FF0000"/>
                </a:solidFill>
              </a:rPr>
              <a:t>1.2 عقد السبعينيات</a:t>
            </a:r>
            <a:r>
              <a:rPr lang="en-US" dirty="0"/>
              <a:t/>
            </a:r>
            <a:br>
              <a:rPr lang="en-US" dirty="0"/>
            </a:br>
            <a:endParaRPr lang="en-US" dirty="0"/>
          </a:p>
        </p:txBody>
      </p:sp>
      <p:sp>
        <p:nvSpPr>
          <p:cNvPr id="3" name="Content Placeholder 2"/>
          <p:cNvSpPr>
            <a:spLocks noGrp="1"/>
          </p:cNvSpPr>
          <p:nvPr>
            <p:ph idx="1"/>
          </p:nvPr>
        </p:nvSpPr>
        <p:spPr>
          <a:xfrm>
            <a:off x="0" y="1493951"/>
            <a:ext cx="9144000" cy="5364049"/>
          </a:xfrm>
          <a:solidFill>
            <a:schemeClr val="accent2">
              <a:lumMod val="40000"/>
              <a:lumOff val="60000"/>
            </a:schemeClr>
          </a:solidFill>
        </p:spPr>
        <p:txBody>
          <a:bodyPr>
            <a:normAutofit fontScale="70000" lnSpcReduction="20000"/>
          </a:bodyPr>
          <a:lstStyle/>
          <a:p>
            <a:pPr algn="r" rtl="1"/>
            <a:r>
              <a:rPr lang="ar-SA" dirty="0">
                <a:solidFill>
                  <a:schemeClr val="accent1">
                    <a:lumMod val="50000"/>
                  </a:schemeClr>
                </a:solidFill>
              </a:rPr>
              <a:t>شهد هذا العقد البداية الفعلية لشبكة الإنترنت وذلك بعد أن قام البنتاجون الأمريكي بانشاء شبكة إتصالات موزعة </a:t>
            </a:r>
            <a:r>
              <a:rPr lang="en-US" b="1" dirty="0">
                <a:solidFill>
                  <a:schemeClr val="accent1">
                    <a:lumMod val="50000"/>
                  </a:schemeClr>
                </a:solidFill>
              </a:rPr>
              <a:t>(Distributed Communication Network)</a:t>
            </a:r>
            <a:r>
              <a:rPr lang="ar-SA" dirty="0">
                <a:solidFill>
                  <a:schemeClr val="accent1">
                    <a:lumMod val="50000"/>
                  </a:schemeClr>
                </a:solidFill>
              </a:rPr>
              <a:t>  في عام 1969 تُستخدم في الأغراض العسكرية للوقاية من الهجمات النووية ولدراسة تبادل المعلومات بينه وبين مراكز البحوث العلمية في مختلف أنحاء العالم عبر خطوط الهاتف. وقد تبنت جامعة كاليفورنيا هذا المشروع وأطلقت عليه اسم "</a:t>
            </a:r>
            <a:r>
              <a:rPr lang="en-US" dirty="0">
                <a:solidFill>
                  <a:schemeClr val="accent1">
                    <a:lumMod val="50000"/>
                  </a:schemeClr>
                </a:solidFill>
              </a:rPr>
              <a:t>ARPANET</a:t>
            </a:r>
            <a:r>
              <a:rPr lang="ar-SA" dirty="0">
                <a:solidFill>
                  <a:schemeClr val="accent1">
                    <a:lumMod val="50000"/>
                  </a:schemeClr>
                </a:solidFill>
              </a:rPr>
              <a:t>".  وكانت تربط  أربعة مراكز للأبحاث في أربع جامعات بالولايات المتحدة الأمريكية بخط اتصال سعته 50 كيلوبايت في الثانية.</a:t>
            </a:r>
            <a:endParaRPr lang="en-US" dirty="0">
              <a:solidFill>
                <a:schemeClr val="accent1">
                  <a:lumMod val="50000"/>
                </a:schemeClr>
              </a:solidFill>
            </a:endParaRPr>
          </a:p>
          <a:p>
            <a:pPr algn="r" rtl="1"/>
            <a:r>
              <a:rPr lang="ar-SA" dirty="0">
                <a:solidFill>
                  <a:schemeClr val="accent1">
                    <a:lumMod val="50000"/>
                  </a:schemeClr>
                </a:solidFill>
              </a:rPr>
              <a:t>في عام 1971م:  توسعت شبكة </a:t>
            </a:r>
            <a:r>
              <a:rPr lang="en-US" dirty="0">
                <a:solidFill>
                  <a:schemeClr val="accent1">
                    <a:lumMod val="50000"/>
                  </a:schemeClr>
                </a:solidFill>
              </a:rPr>
              <a:t>"ARPANET"</a:t>
            </a:r>
            <a:r>
              <a:rPr lang="ar-SA" dirty="0">
                <a:solidFill>
                  <a:schemeClr val="accent1">
                    <a:lumMod val="50000"/>
                  </a:schemeClr>
                </a:solidFill>
              </a:rPr>
              <a:t> لتضم في نهاية عام 1971 حوالي 23 حاسب مضيف على مستوى الولايات المتحدة بخط اتصال سعته 50 كيلوبايت في الثانية.  كما تم الإعلان عن أول برتوكول لنقل الملفات </a:t>
            </a:r>
            <a:r>
              <a:rPr lang="en-US" dirty="0">
                <a:solidFill>
                  <a:schemeClr val="accent1">
                    <a:lumMod val="50000"/>
                  </a:schemeClr>
                </a:solidFill>
              </a:rPr>
              <a:t>(File Transfer Protocol "FTP")</a:t>
            </a:r>
            <a:r>
              <a:rPr lang="ar-SA" dirty="0">
                <a:solidFill>
                  <a:schemeClr val="accent1">
                    <a:lumMod val="50000"/>
                  </a:schemeClr>
                </a:solidFill>
              </a:rPr>
              <a:t>.  وكذلك تم استخدام بروتوكول "معالج واجهة الطرفية" </a:t>
            </a:r>
            <a:r>
              <a:rPr lang="en-US" b="1" dirty="0">
                <a:solidFill>
                  <a:schemeClr val="accent1">
                    <a:lumMod val="50000"/>
                  </a:schemeClr>
                </a:solidFill>
              </a:rPr>
              <a:t>(Terminal Interface Processor)</a:t>
            </a:r>
            <a:r>
              <a:rPr lang="ar-SA" dirty="0">
                <a:solidFill>
                  <a:schemeClr val="accent1">
                    <a:lumMod val="50000"/>
                  </a:schemeClr>
                </a:solidFill>
              </a:rPr>
              <a:t> على شبكة </a:t>
            </a:r>
            <a:r>
              <a:rPr lang="en-US" b="1" dirty="0">
                <a:solidFill>
                  <a:schemeClr val="accent1">
                    <a:lumMod val="50000"/>
                  </a:schemeClr>
                </a:solidFill>
              </a:rPr>
              <a:t>"ARPANET"</a:t>
            </a:r>
            <a:r>
              <a:rPr lang="ar-SA" dirty="0">
                <a:solidFill>
                  <a:schemeClr val="accent1">
                    <a:lumMod val="50000"/>
                  </a:schemeClr>
                </a:solidFill>
              </a:rPr>
              <a:t>، وذلك لأول مرة، لتمكين الطرفيات الفرعية </a:t>
            </a:r>
            <a:r>
              <a:rPr lang="en-US" b="1" dirty="0">
                <a:solidFill>
                  <a:schemeClr val="accent1">
                    <a:lumMod val="50000"/>
                  </a:schemeClr>
                </a:solidFill>
              </a:rPr>
              <a:t>(Computer Terminals)</a:t>
            </a:r>
            <a:r>
              <a:rPr lang="ar-SA" dirty="0">
                <a:solidFill>
                  <a:schemeClr val="accent1">
                    <a:lumMod val="50000"/>
                  </a:schemeClr>
                </a:solidFill>
              </a:rPr>
              <a:t> من الاتصال مباشرة بالشبكة. </a:t>
            </a:r>
            <a:endParaRPr lang="en-US" dirty="0">
              <a:solidFill>
                <a:schemeClr val="accent1">
                  <a:lumMod val="50000"/>
                </a:schemeClr>
              </a:solidFill>
            </a:endParaRPr>
          </a:p>
          <a:p>
            <a:pPr algn="r" rtl="1"/>
            <a:r>
              <a:rPr lang="ar-SA" b="1" dirty="0">
                <a:solidFill>
                  <a:schemeClr val="accent1">
                    <a:lumMod val="50000"/>
                  </a:schemeClr>
                </a:solidFill>
              </a:rPr>
              <a:t>في عام 1972م: </a:t>
            </a:r>
            <a:r>
              <a:rPr lang="ar-SA" dirty="0">
                <a:solidFill>
                  <a:schemeClr val="accent1">
                    <a:lumMod val="50000"/>
                  </a:schemeClr>
                </a:solidFill>
              </a:rPr>
              <a:t>ظهر أول نظام بريد إلكتروني في العالم، والذي أصبح بعد ذلك أهم تطبيقات الشبكة في ذلك الوقت.  كما تم  الإعلان عن وضع أول مواصفات لبروتوكول الاتصال عن بُعد </a:t>
            </a:r>
            <a:r>
              <a:rPr lang="en-US" b="1" dirty="0">
                <a:solidFill>
                  <a:schemeClr val="accent1">
                    <a:lumMod val="50000"/>
                  </a:schemeClr>
                </a:solidFill>
              </a:rPr>
              <a:t>(RFC 318 Telnet Specification)</a:t>
            </a:r>
            <a:r>
              <a:rPr lang="ar-SA" dirty="0">
                <a:solidFill>
                  <a:schemeClr val="accent1">
                    <a:lumMod val="50000"/>
                  </a:schemeClr>
                </a:solidFill>
              </a:rPr>
              <a:t>.  ظهرت مجموعة عمل ترابط الشبكات </a:t>
            </a:r>
            <a:r>
              <a:rPr lang="en-US" b="1" dirty="0">
                <a:solidFill>
                  <a:schemeClr val="accent1">
                    <a:lumMod val="50000"/>
                  </a:schemeClr>
                </a:solidFill>
              </a:rPr>
              <a:t>"INWG"</a:t>
            </a:r>
            <a:r>
              <a:rPr lang="en-US" dirty="0">
                <a:solidFill>
                  <a:schemeClr val="accent1">
                    <a:lumMod val="50000"/>
                  </a:schemeClr>
                </a:solidFill>
              </a:rPr>
              <a:t> </a:t>
            </a:r>
            <a:r>
              <a:rPr lang="en-US" b="1" dirty="0">
                <a:solidFill>
                  <a:schemeClr val="accent1">
                    <a:lumMod val="50000"/>
                  </a:schemeClr>
                </a:solidFill>
              </a:rPr>
              <a:t>(Internet Working Group)</a:t>
            </a:r>
            <a:r>
              <a:rPr lang="ar-SA" dirty="0">
                <a:solidFill>
                  <a:schemeClr val="accent1">
                    <a:lumMod val="50000"/>
                  </a:schemeClr>
                </a:solidFill>
              </a:rPr>
              <a:t>، والتي انحصرت مهمتها في تطوير معايير اتصال قياسية للعمل على شبكة  </a:t>
            </a:r>
            <a:r>
              <a:rPr lang="en-US" b="1" dirty="0">
                <a:solidFill>
                  <a:schemeClr val="accent1">
                    <a:lumMod val="50000"/>
                  </a:schemeClr>
                </a:solidFill>
              </a:rPr>
              <a:t>"ARPANET"</a:t>
            </a:r>
            <a:r>
              <a:rPr lang="ar-SA" dirty="0">
                <a:solidFill>
                  <a:schemeClr val="accent1">
                    <a:lumMod val="50000"/>
                  </a:schemeClr>
                </a:solidFill>
              </a:rPr>
              <a:t>. </a:t>
            </a:r>
            <a:endParaRPr lang="en-US" dirty="0">
              <a:solidFill>
                <a:schemeClr val="accent1">
                  <a:lumMod val="50000"/>
                </a:schemeClr>
              </a:solidFill>
            </a:endParaRPr>
          </a:p>
          <a:p>
            <a:pPr algn="r"/>
            <a:endParaRPr lang="en-US" dirty="0"/>
          </a:p>
        </p:txBody>
      </p:sp>
    </p:spTree>
    <p:extLst>
      <p:ext uri="{BB962C8B-B14F-4D97-AF65-F5344CB8AC3E}">
        <p14:creationId xmlns="" xmlns:p14="http://schemas.microsoft.com/office/powerpoint/2010/main" val="939198200"/>
      </p:ext>
    </p:extLst>
  </p:cSld>
  <p:clrMapOvr>
    <a:masterClrMapping/>
  </p:clrMapOvr>
  <mc:AlternateContent xmlns:mc="http://schemas.openxmlformats.org/markup-compatibility/2006">
    <mc:Choice xmlns="" xmlns:p14="http://schemas.microsoft.com/office/powerpoint/2010/main" Requires="p14">
      <p:transition spd="slow" p14:dur="1300">
        <p14:pan dir="u"/>
        <p:sndAc>
          <p:stSnd>
            <p:snd r:embed="rId4" name="wind.wav"/>
          </p:stSnd>
        </p:sndAc>
      </p:transition>
    </mc:Choice>
    <mc:Fallback>
      <p:transition spd="slow">
        <p:fade/>
        <p:sndAc>
          <p:stSnd>
            <p:snd r:embed="rId2"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iterate type="wd">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par>
                                <p:cTn id="17" presetID="42" presetClass="entr" presetSubtype="0" fill="hold" nodeType="withEffect">
                                  <p:stCondLst>
                                    <p:cond delay="0"/>
                                  </p:stCondLst>
                                  <p:iterate type="wd">
                                    <p:tmPct val="10000"/>
                                  </p:iterate>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bomb.wav"/>
                                        </p:tgtEl>
                                      </p:cMediaNode>
                                    </p:audio>
                                  </p:subTnLst>
                                </p:cTn>
                              </p:par>
                              <p:par>
                                <p:cTn id="22" presetID="42" presetClass="entr" presetSubtype="0" fill="hold" nodeType="withEffect">
                                  <p:stCondLst>
                                    <p:cond delay="0"/>
                                  </p:stCondLst>
                                  <p:iterate type="wd">
                                    <p:tmPct val="10000"/>
                                  </p:iterate>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278450"/>
          </a:xfrm>
          <a:solidFill>
            <a:srgbClr val="FFFF00"/>
          </a:solidFill>
        </p:spPr>
        <p:txBody>
          <a:bodyPr/>
          <a:lstStyle/>
          <a:p>
            <a:pPr algn="r" rtl="1"/>
            <a:r>
              <a:rPr lang="ar-SA" b="1" dirty="0">
                <a:solidFill>
                  <a:srgbClr val="7030A0"/>
                </a:solidFill>
              </a:rPr>
              <a:t>في عام 1973م: </a:t>
            </a:r>
            <a:r>
              <a:rPr lang="ar-SA" dirty="0">
                <a:solidFill>
                  <a:srgbClr val="7030A0"/>
                </a:solidFill>
              </a:rPr>
              <a:t>تم إضافة جامعة </a:t>
            </a:r>
            <a:r>
              <a:rPr lang="en-US" b="1" dirty="0">
                <a:solidFill>
                  <a:srgbClr val="7030A0"/>
                </a:solidFill>
              </a:rPr>
              <a:t>London</a:t>
            </a:r>
            <a:r>
              <a:rPr lang="ar-SA" dirty="0">
                <a:solidFill>
                  <a:srgbClr val="7030A0"/>
                </a:solidFill>
              </a:rPr>
              <a:t> في إنجلترا ومؤسسة </a:t>
            </a:r>
            <a:r>
              <a:rPr lang="en-US" b="1" dirty="0">
                <a:solidFill>
                  <a:srgbClr val="7030A0"/>
                </a:solidFill>
              </a:rPr>
              <a:t>Royal Radar </a:t>
            </a:r>
            <a:r>
              <a:rPr lang="ar-SA" dirty="0">
                <a:solidFill>
                  <a:srgbClr val="7030A0"/>
                </a:solidFill>
              </a:rPr>
              <a:t>إلى شبكة </a:t>
            </a:r>
            <a:r>
              <a:rPr lang="en-US" b="1" dirty="0">
                <a:solidFill>
                  <a:srgbClr val="7030A0"/>
                </a:solidFill>
              </a:rPr>
              <a:t>"ARPANET"</a:t>
            </a:r>
            <a:r>
              <a:rPr lang="ar-SA" dirty="0">
                <a:solidFill>
                  <a:srgbClr val="7030A0"/>
                </a:solidFill>
              </a:rPr>
              <a:t>، ومن ذلك التاريخ أصبحت شبكة </a:t>
            </a:r>
            <a:r>
              <a:rPr lang="en-US" b="1" dirty="0">
                <a:solidFill>
                  <a:srgbClr val="7030A0"/>
                </a:solidFill>
              </a:rPr>
              <a:t>"ARPANET"</a:t>
            </a:r>
            <a:r>
              <a:rPr lang="ar-SA" dirty="0">
                <a:solidFill>
                  <a:srgbClr val="7030A0"/>
                </a:solidFill>
              </a:rPr>
              <a:t> شبكة عالمية.  تم البدء في تطوير بروتوكول اتصال يمسح لأنواع مختلفة من الحاسبات والشبكات بالترابط </a:t>
            </a:r>
            <a:r>
              <a:rPr lang="en-US" b="1" dirty="0">
                <a:solidFill>
                  <a:srgbClr val="7030A0"/>
                </a:solidFill>
              </a:rPr>
              <a:t>(Interconnect)</a:t>
            </a:r>
            <a:r>
              <a:rPr lang="ar-SA" dirty="0">
                <a:solidFill>
                  <a:srgbClr val="7030A0"/>
                </a:solidFill>
              </a:rPr>
              <a:t> والاتصال </a:t>
            </a:r>
            <a:r>
              <a:rPr lang="en-US" b="1" dirty="0">
                <a:solidFill>
                  <a:srgbClr val="7030A0"/>
                </a:solidFill>
              </a:rPr>
              <a:t>(Communicate)</a:t>
            </a:r>
            <a:r>
              <a:rPr lang="ar-SA" dirty="0">
                <a:solidFill>
                  <a:srgbClr val="7030A0"/>
                </a:solidFill>
              </a:rPr>
              <a:t> مع بعضها البعض،  وقد سُمي هذا البروتوكول فيما بعد </a:t>
            </a:r>
            <a:r>
              <a:rPr lang="en-US" b="1" dirty="0">
                <a:solidFill>
                  <a:srgbClr val="7030A0"/>
                </a:solidFill>
              </a:rPr>
              <a:t>TCP/IP</a:t>
            </a:r>
            <a:r>
              <a:rPr lang="ar-SA" dirty="0">
                <a:solidFill>
                  <a:srgbClr val="7030A0"/>
                </a:solidFill>
              </a:rPr>
              <a:t>، وهو بروتوكول يسمح بإعادة توجيه البيانات حتى في حالة انقطاع بعض الخطوط أو ازدحامها.  أصبحت شبكة </a:t>
            </a:r>
            <a:r>
              <a:rPr lang="en-US" b="1" dirty="0">
                <a:solidFill>
                  <a:srgbClr val="7030A0"/>
                </a:solidFill>
              </a:rPr>
              <a:t>"ARPANET"</a:t>
            </a:r>
            <a:r>
              <a:rPr lang="ar-SA" dirty="0">
                <a:solidFill>
                  <a:srgbClr val="7030A0"/>
                </a:solidFill>
              </a:rPr>
              <a:t> تضم حوالي </a:t>
            </a:r>
            <a:r>
              <a:rPr lang="en-US" dirty="0">
                <a:solidFill>
                  <a:srgbClr val="7030A0"/>
                </a:solidFill>
              </a:rPr>
              <a:t>23</a:t>
            </a:r>
            <a:r>
              <a:rPr lang="ar-SA" dirty="0">
                <a:solidFill>
                  <a:srgbClr val="7030A0"/>
                </a:solidFill>
              </a:rPr>
              <a:t> جهازاً مضيفاً، ولكن بدون تغيير في سرعة نقل البيانات لعمودها الفقري. </a:t>
            </a:r>
            <a:endParaRPr lang="ar-SA" dirty="0" smtClean="0">
              <a:solidFill>
                <a:srgbClr val="7030A0"/>
              </a:solidFill>
            </a:endParaRPr>
          </a:p>
          <a:p>
            <a:pPr marL="0" indent="0" algn="r" rtl="1">
              <a:buNone/>
            </a:pPr>
            <a:endParaRPr lang="ar-SA" dirty="0" smtClean="0"/>
          </a:p>
          <a:p>
            <a:pPr algn="r" rtl="1"/>
            <a:endParaRPr lang="en-US" dirty="0"/>
          </a:p>
        </p:txBody>
      </p:sp>
      <p:sp>
        <p:nvSpPr>
          <p:cNvPr id="4" name="Rectangle 2"/>
          <p:cNvSpPr>
            <a:spLocks noChangeArrowheads="1"/>
          </p:cNvSpPr>
          <p:nvPr/>
        </p:nvSpPr>
        <p:spPr bwMode="auto">
          <a:xfrm>
            <a:off x="0" y="-535615"/>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07015"/>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p:cNvPicPr>
            <a:picLocks noChangeAspect="1"/>
          </p:cNvPicPr>
          <p:nvPr/>
        </p:nvPicPr>
        <p:blipFill>
          <a:blip r:embed="rId4" cstate="print"/>
          <a:stretch>
            <a:fillRect/>
          </a:stretch>
        </p:blipFill>
        <p:spPr>
          <a:xfrm>
            <a:off x="2809356" y="2539888"/>
            <a:ext cx="3621881" cy="1076325"/>
          </a:xfrm>
          <a:prstGeom prst="rect">
            <a:avLst/>
          </a:prstGeom>
        </p:spPr>
      </p:pic>
    </p:spTree>
    <p:extLst>
      <p:ext uri="{BB962C8B-B14F-4D97-AF65-F5344CB8AC3E}">
        <p14:creationId xmlns="" xmlns:p14="http://schemas.microsoft.com/office/powerpoint/2010/main" val="2900921250"/>
      </p:ext>
    </p:extLst>
  </p:cSld>
  <p:clrMapOvr>
    <a:masterClrMapping/>
  </p:clrMapOvr>
  <mc:AlternateContent xmlns:mc="http://schemas.openxmlformats.org/markup-compatibility/2006">
    <mc:Choice xmlns="" xmlns:p14="http://schemas.microsoft.com/office/powerpoint/2010/main" Requires="p14">
      <p:transition spd="slow" p14:dur="1300">
        <p14:pan dir="u"/>
        <p:sndAc>
          <p:stSnd>
            <p:snd r:embed="rId5" name="wind.wav"/>
          </p:stSnd>
        </p:sndAc>
      </p:transition>
    </mc:Choice>
    <mc:Fallback>
      <p:transition spd="slow">
        <p:fade/>
        <p:sndAc>
          <p:stSnd>
            <p:snd r:embed="rId2"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722" y="1"/>
            <a:ext cx="8943278" cy="7159083"/>
          </a:xfrm>
          <a:solidFill>
            <a:srgbClr val="002060"/>
          </a:solidFill>
        </p:spPr>
        <p:txBody>
          <a:bodyPr>
            <a:normAutofit fontScale="85000" lnSpcReduction="20000"/>
          </a:bodyPr>
          <a:lstStyle/>
          <a:p>
            <a:pPr algn="r" rtl="1"/>
            <a:r>
              <a:rPr lang="ar-SA" b="1" dirty="0">
                <a:solidFill>
                  <a:schemeClr val="bg1"/>
                </a:solidFill>
              </a:rPr>
              <a:t>في عام 1974م: </a:t>
            </a:r>
            <a:r>
              <a:rPr lang="ar-SA" dirty="0">
                <a:solidFill>
                  <a:schemeClr val="bg1"/>
                </a:solidFill>
              </a:rPr>
              <a:t>نشر تفاصيل بروتوكول لربط شبكات تبديل الطرود </a:t>
            </a:r>
            <a:r>
              <a:rPr lang="en-US" b="1" dirty="0">
                <a:solidFill>
                  <a:schemeClr val="bg1"/>
                </a:solidFill>
              </a:rPr>
              <a:t>(A Protocol for Packet Network Internetworking)</a:t>
            </a:r>
            <a:r>
              <a:rPr lang="ar-SA" dirty="0">
                <a:solidFill>
                  <a:schemeClr val="bg1"/>
                </a:solidFill>
              </a:rPr>
              <a:t>، والذي كان أساس بروتوكول التحكم بالنقل </a:t>
            </a:r>
            <a:r>
              <a:rPr lang="en-US" b="1" dirty="0">
                <a:solidFill>
                  <a:schemeClr val="bg1"/>
                </a:solidFill>
              </a:rPr>
              <a:t>(Transmission Control Protocol)</a:t>
            </a:r>
            <a:r>
              <a:rPr lang="en-US" dirty="0">
                <a:solidFill>
                  <a:schemeClr val="bg1"/>
                </a:solidFill>
              </a:rPr>
              <a:t> </a:t>
            </a:r>
            <a:r>
              <a:rPr lang="en-US" b="1" dirty="0">
                <a:solidFill>
                  <a:schemeClr val="bg1"/>
                </a:solidFill>
              </a:rPr>
              <a:t>TCP</a:t>
            </a:r>
            <a:r>
              <a:rPr lang="ar-SA" dirty="0">
                <a:solidFill>
                  <a:schemeClr val="bg1"/>
                </a:solidFill>
              </a:rPr>
              <a:t>.  وكان أول مرة يُستخدم لفظ إنترنت </a:t>
            </a:r>
            <a:r>
              <a:rPr lang="en-US" b="1" dirty="0">
                <a:solidFill>
                  <a:schemeClr val="bg1"/>
                </a:solidFill>
              </a:rPr>
              <a:t>(Internet)</a:t>
            </a:r>
            <a:r>
              <a:rPr lang="ar-SA" dirty="0">
                <a:solidFill>
                  <a:schemeClr val="bg1"/>
                </a:solidFill>
              </a:rPr>
              <a:t> في مصطلحات الشبكات. </a:t>
            </a:r>
            <a:endParaRPr lang="en-US" dirty="0">
              <a:solidFill>
                <a:schemeClr val="bg1"/>
              </a:solidFill>
            </a:endParaRPr>
          </a:p>
          <a:p>
            <a:pPr algn="r" rtl="1"/>
            <a:r>
              <a:rPr lang="ar-SA" b="1" dirty="0">
                <a:solidFill>
                  <a:schemeClr val="bg1"/>
                </a:solidFill>
              </a:rPr>
              <a:t>في عام 1975م: </a:t>
            </a:r>
            <a:r>
              <a:rPr lang="ar-SA" dirty="0">
                <a:solidFill>
                  <a:schemeClr val="bg1"/>
                </a:solidFill>
              </a:rPr>
              <a:t>بداية البحوث في كيفية تفادي المشاكل الناتجة عن الرسائل الإلكترونية عديمة النفع </a:t>
            </a:r>
            <a:r>
              <a:rPr lang="en-US" b="1" dirty="0">
                <a:solidFill>
                  <a:schemeClr val="bg1"/>
                </a:solidFill>
              </a:rPr>
              <a:t>(Junk Electronic Mails)</a:t>
            </a:r>
            <a:r>
              <a:rPr lang="ar-SA" dirty="0">
                <a:solidFill>
                  <a:schemeClr val="bg1"/>
                </a:solidFill>
              </a:rPr>
              <a:t>.  </a:t>
            </a:r>
            <a:endParaRPr lang="en-US" dirty="0">
              <a:solidFill>
                <a:schemeClr val="bg1"/>
              </a:solidFill>
            </a:endParaRPr>
          </a:p>
          <a:p>
            <a:pPr algn="r" rtl="1"/>
            <a:r>
              <a:rPr lang="ar-SA" b="1" dirty="0">
                <a:solidFill>
                  <a:schemeClr val="bg1"/>
                </a:solidFill>
              </a:rPr>
              <a:t>في عام 1976م:  </a:t>
            </a:r>
            <a:r>
              <a:rPr lang="ar-SA" dirty="0">
                <a:solidFill>
                  <a:schemeClr val="bg1"/>
                </a:solidFill>
              </a:rPr>
              <a:t>مولد شبكات إيثرنت </a:t>
            </a:r>
            <a:r>
              <a:rPr lang="en-US" b="1" dirty="0">
                <a:solidFill>
                  <a:schemeClr val="bg1"/>
                </a:solidFill>
              </a:rPr>
              <a:t>(Ethernet Networks)</a:t>
            </a:r>
            <a:r>
              <a:rPr lang="ar-SA" dirty="0">
                <a:solidFill>
                  <a:schemeClr val="bg1"/>
                </a:solidFill>
              </a:rPr>
              <a:t>، مما سمح </a:t>
            </a:r>
            <a:r>
              <a:rPr lang="ar-SA" dirty="0" smtClean="0">
                <a:solidFill>
                  <a:schemeClr val="bg1"/>
                </a:solidFill>
              </a:rPr>
              <a:t>باستخدام </a:t>
            </a:r>
            <a:r>
              <a:rPr lang="ar-SA" dirty="0">
                <a:solidFill>
                  <a:schemeClr val="bg1"/>
                </a:solidFill>
              </a:rPr>
              <a:t>الكابلات المحورية </a:t>
            </a:r>
            <a:r>
              <a:rPr lang="en-US" b="1" dirty="0">
                <a:solidFill>
                  <a:schemeClr val="bg1"/>
                </a:solidFill>
              </a:rPr>
              <a:t>(Coaxial Cables)</a:t>
            </a:r>
            <a:r>
              <a:rPr lang="ar-SA" dirty="0">
                <a:solidFill>
                  <a:schemeClr val="bg1"/>
                </a:solidFill>
              </a:rPr>
              <a:t> في تطوير الشبكات المحلية </a:t>
            </a:r>
            <a:r>
              <a:rPr lang="en-US" b="1" dirty="0">
                <a:solidFill>
                  <a:schemeClr val="bg1"/>
                </a:solidFill>
              </a:rPr>
              <a:t>(Local area Network)</a:t>
            </a:r>
            <a:r>
              <a:rPr lang="ar-SA" b="1" dirty="0">
                <a:solidFill>
                  <a:schemeClr val="bg1"/>
                </a:solidFill>
              </a:rPr>
              <a:t>، </a:t>
            </a:r>
            <a:r>
              <a:rPr lang="ar-SA" dirty="0">
                <a:solidFill>
                  <a:schemeClr val="bg1"/>
                </a:solidFill>
              </a:rPr>
              <a:t>وبالتالي زيادة سرعة نقل البيانات، مما أثر بعد ذلك بالإيجاب على سرعة نقل البيانات عبر الإنترنت.  بداية نقل طرود البيانات </a:t>
            </a:r>
            <a:r>
              <a:rPr lang="en-US" b="1" dirty="0">
                <a:solidFill>
                  <a:schemeClr val="bg1"/>
                </a:solidFill>
              </a:rPr>
              <a:t>(Data Packets)</a:t>
            </a:r>
            <a:r>
              <a:rPr lang="ar-SA" dirty="0">
                <a:solidFill>
                  <a:schemeClr val="bg1"/>
                </a:solidFill>
              </a:rPr>
              <a:t> عبر شبكة الأقمار الاصطناعية </a:t>
            </a:r>
            <a:r>
              <a:rPr lang="en-US" b="1" dirty="0">
                <a:solidFill>
                  <a:schemeClr val="bg1"/>
                </a:solidFill>
              </a:rPr>
              <a:t>"SATNET"</a:t>
            </a:r>
            <a:r>
              <a:rPr lang="en-US" dirty="0">
                <a:solidFill>
                  <a:schemeClr val="bg1"/>
                </a:solidFill>
              </a:rPr>
              <a:t> </a:t>
            </a:r>
            <a:r>
              <a:rPr lang="en-US" b="1" dirty="0">
                <a:solidFill>
                  <a:schemeClr val="bg1"/>
                </a:solidFill>
              </a:rPr>
              <a:t>(</a:t>
            </a:r>
            <a:r>
              <a:rPr lang="en-US" b="1" u="sng" dirty="0">
                <a:solidFill>
                  <a:schemeClr val="bg1"/>
                </a:solidFill>
              </a:rPr>
              <a:t>S</a:t>
            </a:r>
            <a:r>
              <a:rPr lang="en-US" b="1" dirty="0">
                <a:solidFill>
                  <a:schemeClr val="bg1"/>
                </a:solidFill>
              </a:rPr>
              <a:t>atellite </a:t>
            </a:r>
            <a:r>
              <a:rPr lang="en-US" b="1" u="sng" dirty="0" err="1">
                <a:solidFill>
                  <a:schemeClr val="bg1"/>
                </a:solidFill>
              </a:rPr>
              <a:t>AT</a:t>
            </a:r>
            <a:r>
              <a:rPr lang="en-US" b="1" dirty="0" err="1">
                <a:solidFill>
                  <a:schemeClr val="bg1"/>
                </a:solidFill>
              </a:rPr>
              <a:t>tlantic</a:t>
            </a:r>
            <a:r>
              <a:rPr lang="en-US" b="1" dirty="0">
                <a:solidFill>
                  <a:schemeClr val="bg1"/>
                </a:solidFill>
              </a:rPr>
              <a:t> </a:t>
            </a:r>
            <a:r>
              <a:rPr lang="en-US" b="1" u="sng" dirty="0" err="1">
                <a:solidFill>
                  <a:schemeClr val="bg1"/>
                </a:solidFill>
              </a:rPr>
              <a:t>NET</a:t>
            </a:r>
            <a:r>
              <a:rPr lang="en-US" b="1" dirty="0" err="1">
                <a:solidFill>
                  <a:schemeClr val="bg1"/>
                </a:solidFill>
              </a:rPr>
              <a:t>work</a:t>
            </a:r>
            <a:r>
              <a:rPr lang="en-US" b="1" dirty="0">
                <a:solidFill>
                  <a:schemeClr val="bg1"/>
                </a:solidFill>
              </a:rPr>
              <a:t>)</a:t>
            </a:r>
            <a:r>
              <a:rPr lang="ar-SA" dirty="0">
                <a:solidFill>
                  <a:schemeClr val="bg1"/>
                </a:solidFill>
              </a:rPr>
              <a:t>، حيث تربط هذه الشبكة الولايات المتحدة الأمريكية وأوربا عن طريق القمر الاصطناعي </a:t>
            </a:r>
            <a:r>
              <a:rPr lang="en-US" b="1" dirty="0">
                <a:solidFill>
                  <a:schemeClr val="bg1"/>
                </a:solidFill>
              </a:rPr>
              <a:t>(INTELSAT)</a:t>
            </a:r>
            <a:r>
              <a:rPr lang="ar-SA" dirty="0">
                <a:solidFill>
                  <a:schemeClr val="bg1"/>
                </a:solidFill>
              </a:rPr>
              <a:t>. </a:t>
            </a:r>
            <a:endParaRPr lang="en-US" dirty="0">
              <a:solidFill>
                <a:schemeClr val="bg1"/>
              </a:solidFill>
            </a:endParaRPr>
          </a:p>
          <a:p>
            <a:pPr algn="r" rtl="1"/>
            <a:r>
              <a:rPr lang="ar-SA" b="1" dirty="0">
                <a:solidFill>
                  <a:schemeClr val="bg1"/>
                </a:solidFill>
              </a:rPr>
              <a:t>في عام 1979م:  </a:t>
            </a:r>
            <a:r>
              <a:rPr lang="ar-SA" dirty="0">
                <a:solidFill>
                  <a:schemeClr val="bg1"/>
                </a:solidFill>
              </a:rPr>
              <a:t>تطوير أول نسخة من شبكة يوزنت </a:t>
            </a:r>
            <a:r>
              <a:rPr lang="en-US" b="1" dirty="0">
                <a:solidFill>
                  <a:schemeClr val="bg1"/>
                </a:solidFill>
              </a:rPr>
              <a:t>(Usenet)</a:t>
            </a:r>
            <a:r>
              <a:rPr lang="ar-SA" dirty="0">
                <a:solidFill>
                  <a:schemeClr val="bg1"/>
                </a:solidFill>
              </a:rPr>
              <a:t> والتي أصبحت جزءاً من الإنترنت، وهي شبكة موسعة لأنظمة التشغيل يونكس تتألف من آلاف مجموعات الأخبار كل منها مخصص لمناقشة موضع معين بحيث يمكن للمشتركين تبادل الرسائل حول المواضيع فيما بينهم.  ظهور شبكة </a:t>
            </a:r>
            <a:r>
              <a:rPr lang="en-US" b="1" u="sng" dirty="0">
                <a:solidFill>
                  <a:schemeClr val="bg1"/>
                </a:solidFill>
              </a:rPr>
              <a:t>B</a:t>
            </a:r>
            <a:r>
              <a:rPr lang="en-US" b="1" dirty="0">
                <a:solidFill>
                  <a:schemeClr val="bg1"/>
                </a:solidFill>
              </a:rPr>
              <a:t>ecause </a:t>
            </a:r>
            <a:r>
              <a:rPr lang="en-US" b="1" u="sng" dirty="0">
                <a:solidFill>
                  <a:schemeClr val="bg1"/>
                </a:solidFill>
              </a:rPr>
              <a:t>I</a:t>
            </a:r>
            <a:r>
              <a:rPr lang="en-US" b="1" dirty="0">
                <a:solidFill>
                  <a:schemeClr val="bg1"/>
                </a:solidFill>
              </a:rPr>
              <a:t>ts </a:t>
            </a:r>
            <a:r>
              <a:rPr lang="en-US" b="1" u="sng" dirty="0">
                <a:solidFill>
                  <a:schemeClr val="bg1"/>
                </a:solidFill>
              </a:rPr>
              <a:t>T</a:t>
            </a:r>
            <a:r>
              <a:rPr lang="en-US" b="1" dirty="0">
                <a:solidFill>
                  <a:schemeClr val="bg1"/>
                </a:solidFill>
              </a:rPr>
              <a:t>ime </a:t>
            </a:r>
            <a:r>
              <a:rPr lang="en-US" b="1" u="sng" dirty="0">
                <a:solidFill>
                  <a:schemeClr val="bg1"/>
                </a:solidFill>
              </a:rPr>
              <a:t>NET</a:t>
            </a:r>
            <a:r>
              <a:rPr lang="en-US" b="1" dirty="0">
                <a:solidFill>
                  <a:schemeClr val="bg1"/>
                </a:solidFill>
              </a:rPr>
              <a:t>WORK) BITNET(</a:t>
            </a:r>
            <a:r>
              <a:rPr lang="ar-SA" dirty="0">
                <a:solidFill>
                  <a:schemeClr val="bg1"/>
                </a:solidFill>
              </a:rPr>
              <a:t> من شركة </a:t>
            </a:r>
            <a:r>
              <a:rPr lang="en-US" b="1" dirty="0">
                <a:solidFill>
                  <a:schemeClr val="bg1"/>
                </a:solidFill>
              </a:rPr>
              <a:t>IBM</a:t>
            </a:r>
            <a:r>
              <a:rPr lang="ar-SA" dirty="0">
                <a:solidFill>
                  <a:schemeClr val="bg1"/>
                </a:solidFill>
              </a:rPr>
              <a:t>. </a:t>
            </a:r>
            <a:endParaRPr lang="en-US" dirty="0">
              <a:solidFill>
                <a:schemeClr val="bg1"/>
              </a:solidFill>
            </a:endParaRPr>
          </a:p>
          <a:p>
            <a:pPr algn="r" rtl="1"/>
            <a:r>
              <a:rPr lang="ar-SA" dirty="0" smtClean="0">
                <a:solidFill>
                  <a:schemeClr val="bg1"/>
                </a:solidFill>
              </a:rPr>
              <a:t> </a:t>
            </a:r>
          </a:p>
          <a:p>
            <a:pPr algn="r" rtl="1"/>
            <a:endParaRPr lang="en-US" dirty="0">
              <a:solidFill>
                <a:schemeClr val="bg1"/>
              </a:solidFill>
            </a:endParaRPr>
          </a:p>
        </p:txBody>
      </p:sp>
    </p:spTree>
    <p:extLst>
      <p:ext uri="{BB962C8B-B14F-4D97-AF65-F5344CB8AC3E}">
        <p14:creationId xmlns="" xmlns:p14="http://schemas.microsoft.com/office/powerpoint/2010/main" val="1433618173"/>
      </p:ext>
    </p:extLst>
  </p:cSld>
  <p:clrMapOvr>
    <a:masterClrMapping/>
  </p:clrMapOvr>
  <mc:AlternateContent xmlns:mc="http://schemas.openxmlformats.org/markup-compatibility/2006">
    <mc:Choice xmlns="" xmlns:p14="http://schemas.microsoft.com/office/powerpoint/2010/main" Requires="p14">
      <p:transition spd="slow" p14:dur="1300">
        <p14:pan dir="u"/>
        <p:sndAc>
          <p:stSnd>
            <p:snd r:embed="rId4" name="wind.wav"/>
          </p:stSnd>
        </p:sndAc>
      </p:transition>
    </mc:Choice>
    <mc:Fallback>
      <p:transition spd="slow">
        <p:fade/>
        <p:sndAc>
          <p:stSnd>
            <p:snd r:embed="rId2"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par>
                                <p:cTn id="13" presetID="30" presetClass="entr" presetSubtype="0" fill="hold" nodeType="withEffect">
                                  <p:stCondLst>
                                    <p:cond delay="0"/>
                                  </p:stCondLst>
                                  <p:iterate type="wd">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800" decel="100000"/>
                                        <p:tgtEl>
                                          <p:spTgt spid="3">
                                            <p:txEl>
                                              <p:pRg st="1" end="1"/>
                                            </p:txEl>
                                          </p:spTgt>
                                        </p:tgtEl>
                                      </p:cBhvr>
                                    </p:animEffect>
                                    <p:anim calcmode="lin" valueType="num">
                                      <p:cBhvr>
                                        <p:cTn id="16"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cashreg.wav"/>
                                        </p:tgtEl>
                                      </p:cMediaNode>
                                    </p:audio>
                                  </p:subTnLst>
                                </p:cTn>
                              </p:par>
                              <p:par>
                                <p:cTn id="21" presetID="30" presetClass="entr" presetSubtype="0" fill="hold" nodeType="withEffect">
                                  <p:stCondLst>
                                    <p:cond delay="0"/>
                                  </p:stCondLst>
                                  <p:iterate type="wd">
                                    <p:tmPct val="10000"/>
                                  </p:iterate>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800" decel="100000"/>
                                        <p:tgtEl>
                                          <p:spTgt spid="3">
                                            <p:txEl>
                                              <p:pRg st="2" end="2"/>
                                            </p:txEl>
                                          </p:spTgt>
                                        </p:tgtEl>
                                      </p:cBhvr>
                                    </p:animEffect>
                                    <p:anim calcmode="lin" valueType="num">
                                      <p:cBhvr>
                                        <p:cTn id="24"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cashreg.wav"/>
                                        </p:tgtEl>
                                      </p:cMediaNode>
                                    </p:audio>
                                  </p:subTnLst>
                                </p:cTn>
                              </p:par>
                              <p:par>
                                <p:cTn id="29" presetID="30" presetClass="entr" presetSubtype="0" fill="hold" nodeType="withEffect">
                                  <p:stCondLst>
                                    <p:cond delay="0"/>
                                  </p:stCondLst>
                                  <p:iterate type="wd">
                                    <p:tmPct val="10000"/>
                                  </p:iterate>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800" decel="100000"/>
                                        <p:tgtEl>
                                          <p:spTgt spid="3">
                                            <p:txEl>
                                              <p:pRg st="3" end="3"/>
                                            </p:txEl>
                                          </p:spTgt>
                                        </p:tgtEl>
                                      </p:cBhvr>
                                    </p:animEffect>
                                    <p:anim calcmode="lin" valueType="num">
                                      <p:cBhvr>
                                        <p:cTn id="32"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ashreg.wav"/>
                                        </p:tgtEl>
                                      </p:cMediaNode>
                                    </p:audio>
                                  </p:subTnLst>
                                </p:cTn>
                              </p:par>
                              <p:par>
                                <p:cTn id="37" presetID="30" presetClass="entr" presetSubtype="0" fill="hold" nodeType="withEffect">
                                  <p:stCondLst>
                                    <p:cond delay="0"/>
                                  </p:stCondLst>
                                  <p:iterate type="wd">
                                    <p:tmPct val="10000"/>
                                  </p:iterate>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800" decel="100000"/>
                                        <p:tgtEl>
                                          <p:spTgt spid="3">
                                            <p:txEl>
                                              <p:pRg st="4" end="4"/>
                                            </p:txEl>
                                          </p:spTgt>
                                        </p:tgtEl>
                                      </p:cBhvr>
                                    </p:animEffect>
                                    <p:anim calcmode="lin" valueType="num">
                                      <p:cBhvr>
                                        <p:cTn id="40"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806263" y="442118"/>
            <a:ext cx="3879056" cy="1171575"/>
          </a:xfrm>
          <a:prstGeom prst="rect">
            <a:avLst/>
          </a:prstGeom>
        </p:spPr>
      </p:pic>
      <p:sp>
        <p:nvSpPr>
          <p:cNvPr id="3" name="Content Placeholder 2"/>
          <p:cNvSpPr>
            <a:spLocks noGrp="1"/>
          </p:cNvSpPr>
          <p:nvPr>
            <p:ph idx="1"/>
          </p:nvPr>
        </p:nvSpPr>
        <p:spPr>
          <a:xfrm>
            <a:off x="0" y="1613693"/>
            <a:ext cx="9144000" cy="5244307"/>
          </a:xfrm>
          <a:solidFill>
            <a:schemeClr val="accent4">
              <a:lumMod val="60000"/>
              <a:lumOff val="40000"/>
            </a:schemeClr>
          </a:solidFill>
        </p:spPr>
        <p:txBody>
          <a:bodyPr>
            <a:normAutofit fontScale="92500" lnSpcReduction="10000"/>
          </a:bodyPr>
          <a:lstStyle/>
          <a:p>
            <a:pPr algn="r" rtl="1"/>
            <a:r>
              <a:rPr lang="en-US" b="1" dirty="0">
                <a:solidFill>
                  <a:srgbClr val="FF0000"/>
                </a:solidFill>
              </a:rPr>
              <a:t> </a:t>
            </a:r>
            <a:r>
              <a:rPr lang="ar-SA" b="1" dirty="0">
                <a:solidFill>
                  <a:srgbClr val="FF0000"/>
                </a:solidFill>
              </a:rPr>
              <a:t>2. 2 عقد الثمانينات</a:t>
            </a:r>
            <a:r>
              <a:rPr lang="ar-SA" dirty="0">
                <a:solidFill>
                  <a:srgbClr val="FF0000"/>
                </a:solidFill>
              </a:rPr>
              <a:t> </a:t>
            </a:r>
            <a:endParaRPr lang="ar-SA" dirty="0" smtClean="0">
              <a:solidFill>
                <a:srgbClr val="FF0000"/>
              </a:solidFill>
            </a:endParaRPr>
          </a:p>
          <a:p>
            <a:pPr algn="r" rtl="1"/>
            <a:r>
              <a:rPr lang="ar-SA" dirty="0"/>
              <a:t>اتسم هذا العقد بظهور بروتكولات جديدة أو تطوير برتكولات   قائمة وإنشاء شبكات إضافية. </a:t>
            </a:r>
            <a:r>
              <a:rPr lang="ar-SA" b="1" dirty="0"/>
              <a:t>ففي عام</a:t>
            </a:r>
            <a:r>
              <a:rPr lang="ar-SA" dirty="0"/>
              <a:t> </a:t>
            </a:r>
            <a:endParaRPr lang="en-US" dirty="0"/>
          </a:p>
          <a:p>
            <a:pPr algn="r" rtl="1"/>
            <a:r>
              <a:rPr lang="ar-SA" b="1" dirty="0"/>
              <a:t>1981م </a:t>
            </a:r>
            <a:r>
              <a:rPr lang="ar-SA" dirty="0"/>
              <a:t>ظهرت النسخة الرابعة من بروتوكول إنترنت </a:t>
            </a:r>
            <a:r>
              <a:rPr lang="en-US" b="1" dirty="0"/>
              <a:t>"IP v4"</a:t>
            </a:r>
            <a:r>
              <a:rPr lang="ar-SA" dirty="0"/>
              <a:t>، لمواجهة مشكلة عدم قدرة منح عناوين </a:t>
            </a:r>
            <a:r>
              <a:rPr lang="en-US" b="1" dirty="0"/>
              <a:t>IP</a:t>
            </a:r>
            <a:r>
              <a:rPr lang="ar-SA" dirty="0"/>
              <a:t> للأجهزة المضيفة الجديدة.  كما تم إنشاء شبكة مؤسسة العلوم الوطنية</a:t>
            </a:r>
            <a:r>
              <a:rPr lang="en-US" b="1" dirty="0"/>
              <a:t>(National Science Foundation Network)  </a:t>
            </a:r>
            <a:r>
              <a:rPr lang="ar-SA" dirty="0"/>
              <a:t>لخدمة المعاهد التعليمية بخط اتصال سعته 56 كيلوبايت في الثانية، بدون الاتصال مع شبكة </a:t>
            </a:r>
            <a:r>
              <a:rPr lang="en-US" b="1" dirty="0"/>
              <a:t>"ARPANET"</a:t>
            </a:r>
            <a:r>
              <a:rPr lang="ar-SA" dirty="0"/>
              <a:t>، وأطلق على هذه الشبكة اسم </a:t>
            </a:r>
            <a:r>
              <a:rPr lang="ar-SA" b="1" dirty="0"/>
              <a:t>"</a:t>
            </a:r>
            <a:r>
              <a:rPr lang="ar-SA" dirty="0"/>
              <a:t> شبكة </a:t>
            </a:r>
            <a:r>
              <a:rPr lang="en-US" b="1" dirty="0"/>
              <a:t>CSNET 56 Kbps"  </a:t>
            </a:r>
            <a:r>
              <a:rPr lang="ar-SA" b="1" dirty="0"/>
              <a:t>. 	</a:t>
            </a:r>
            <a:endParaRPr lang="en-US" dirty="0"/>
          </a:p>
          <a:p>
            <a:pPr algn="r" rtl="1"/>
            <a:r>
              <a:rPr lang="ar-SA" b="1" dirty="0"/>
              <a:t>في عام 1982م تم:  </a:t>
            </a:r>
            <a:r>
              <a:rPr lang="ar-SA" dirty="0"/>
              <a:t>إنشاء شبكة بيانات الدفاع </a:t>
            </a:r>
            <a:r>
              <a:rPr lang="en-US" b="1" dirty="0"/>
              <a:t>(Defense Data Network)</a:t>
            </a:r>
            <a:r>
              <a:rPr lang="ar-SA" dirty="0"/>
              <a:t> بالولايات المتحدة الأمريكية. </a:t>
            </a:r>
            <a:endParaRPr lang="ar-SA" dirty="0" smtClean="0"/>
          </a:p>
          <a:p>
            <a:pPr marL="0" indent="0" algn="r" rtl="1">
              <a:buNone/>
            </a:pPr>
            <a:endParaRPr lang="en-US" dirty="0"/>
          </a:p>
          <a:p>
            <a:pPr algn="r" rtl="1"/>
            <a:endParaRPr lang="en-US" dirty="0"/>
          </a:p>
        </p:txBody>
      </p:sp>
      <p:pic>
        <p:nvPicPr>
          <p:cNvPr id="5" name="Picture 4"/>
          <p:cNvPicPr>
            <a:picLocks noChangeAspect="1"/>
          </p:cNvPicPr>
          <p:nvPr/>
        </p:nvPicPr>
        <p:blipFill>
          <a:blip r:embed="rId4" cstate="print"/>
          <a:stretch>
            <a:fillRect/>
          </a:stretch>
        </p:blipFill>
        <p:spPr>
          <a:xfrm>
            <a:off x="2700086" y="4892563"/>
            <a:ext cx="3879056" cy="1400175"/>
          </a:xfrm>
          <a:prstGeom prst="rect">
            <a:avLst/>
          </a:prstGeom>
        </p:spPr>
      </p:pic>
    </p:spTree>
    <p:extLst>
      <p:ext uri="{BB962C8B-B14F-4D97-AF65-F5344CB8AC3E}">
        <p14:creationId xmlns="" xmlns:p14="http://schemas.microsoft.com/office/powerpoint/2010/main" val="1122399241"/>
      </p:ext>
    </p:extLst>
  </p:cSld>
  <p:clrMapOvr>
    <a:masterClrMapping/>
  </p:clrMapOvr>
  <mc:AlternateContent xmlns:mc="http://schemas.openxmlformats.org/markup-compatibility/2006">
    <mc:Choice xmlns="" xmlns:p14="http://schemas.microsoft.com/office/powerpoint/2010/main" Requires="p14">
      <p:transition spd="slow" p14:dur="800">
        <p14:flythrough/>
        <p:sndAc>
          <p:stSnd>
            <p:snd r:embed="rId5" name="wind.wav"/>
          </p:stSnd>
        </p:sndAc>
      </p:transition>
    </mc:Choice>
    <mc:Fallback>
      <p:transition spd="slow">
        <p:fade/>
        <p:sndAc>
          <p:stSnd>
            <p:snd r:embed="rId2"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rgbClr val="92D050"/>
          </a:solidFill>
        </p:spPr>
        <p:txBody>
          <a:bodyPr>
            <a:normAutofit fontScale="92500"/>
          </a:bodyPr>
          <a:lstStyle/>
          <a:p>
            <a:pPr algn="r" rtl="1"/>
            <a:r>
              <a:rPr lang="ar-SA" dirty="0">
                <a:solidFill>
                  <a:srgbClr val="C00000"/>
                </a:solidFill>
              </a:rPr>
              <a:t>و</a:t>
            </a:r>
            <a:r>
              <a:rPr lang="ar-SA" b="1" dirty="0">
                <a:solidFill>
                  <a:srgbClr val="C00000"/>
                </a:solidFill>
              </a:rPr>
              <a:t>في عام 1983م: </a:t>
            </a:r>
            <a:r>
              <a:rPr lang="ar-SA" dirty="0">
                <a:solidFill>
                  <a:srgbClr val="C00000"/>
                </a:solidFill>
              </a:rPr>
              <a:t>في الأول من شهر يناير </a:t>
            </a:r>
            <a:r>
              <a:rPr lang="en-US" b="1" dirty="0">
                <a:solidFill>
                  <a:srgbClr val="C00000"/>
                </a:solidFill>
              </a:rPr>
              <a:t>(January)</a:t>
            </a:r>
            <a:r>
              <a:rPr lang="ar-SA" dirty="0">
                <a:solidFill>
                  <a:srgbClr val="C00000"/>
                </a:solidFill>
              </a:rPr>
              <a:t> أصبح بروتوكول </a:t>
            </a:r>
            <a:r>
              <a:rPr lang="en-US" b="1" dirty="0">
                <a:solidFill>
                  <a:srgbClr val="C00000"/>
                </a:solidFill>
              </a:rPr>
              <a:t>TCP/IP</a:t>
            </a:r>
            <a:r>
              <a:rPr lang="ar-SA" dirty="0">
                <a:solidFill>
                  <a:srgbClr val="C00000"/>
                </a:solidFill>
              </a:rPr>
              <a:t> بروتوكولاً معيارياً لشبكة </a:t>
            </a:r>
            <a:r>
              <a:rPr lang="en-US" b="1" dirty="0">
                <a:solidFill>
                  <a:srgbClr val="C00000"/>
                </a:solidFill>
              </a:rPr>
              <a:t>"ARPANET"</a:t>
            </a:r>
            <a:r>
              <a:rPr lang="ar-SA" dirty="0">
                <a:solidFill>
                  <a:srgbClr val="C00000"/>
                </a:solidFill>
              </a:rPr>
              <a:t> ولجميع الشبكات العسكرية في الولايات المتحدة الأمريكية.  قُسمت شبكة </a:t>
            </a:r>
            <a:r>
              <a:rPr lang="en-US" b="1" dirty="0">
                <a:solidFill>
                  <a:srgbClr val="C00000"/>
                </a:solidFill>
              </a:rPr>
              <a:t>"ARPANET"</a:t>
            </a:r>
            <a:r>
              <a:rPr lang="ar-SA" dirty="0">
                <a:solidFill>
                  <a:srgbClr val="C00000"/>
                </a:solidFill>
              </a:rPr>
              <a:t> إلى جزأين: جزء مدني </a:t>
            </a:r>
            <a:r>
              <a:rPr lang="en-US" b="1" dirty="0">
                <a:solidFill>
                  <a:srgbClr val="C00000"/>
                </a:solidFill>
              </a:rPr>
              <a:t>"ARPANET"</a:t>
            </a:r>
            <a:r>
              <a:rPr lang="ar-SA" dirty="0">
                <a:solidFill>
                  <a:srgbClr val="C00000"/>
                </a:solidFill>
              </a:rPr>
              <a:t>، وجزء عسكري </a:t>
            </a:r>
            <a:r>
              <a:rPr lang="en-US" b="1" dirty="0">
                <a:solidFill>
                  <a:srgbClr val="C00000"/>
                </a:solidFill>
              </a:rPr>
              <a:t>"MILNET"</a:t>
            </a:r>
            <a:r>
              <a:rPr lang="ar-SA" dirty="0">
                <a:solidFill>
                  <a:srgbClr val="C00000"/>
                </a:solidFill>
              </a:rPr>
              <a:t> والتي سرعان ما تكاملت مع شبكة بيانات الدفاع التي أُنشئت عام 1982م. ثم في هذا العام ايضا استحداث "نظام اسم النطاق" </a:t>
            </a:r>
            <a:r>
              <a:rPr lang="en-US" b="1" dirty="0">
                <a:solidFill>
                  <a:srgbClr val="C00000"/>
                </a:solidFill>
              </a:rPr>
              <a:t>(Domain Name System "DNS")</a:t>
            </a:r>
            <a:r>
              <a:rPr lang="ar-SA" b="1" dirty="0">
                <a:solidFill>
                  <a:srgbClr val="C00000"/>
                </a:solidFill>
              </a:rPr>
              <a:t>، </a:t>
            </a:r>
            <a:r>
              <a:rPr lang="ar-SA" dirty="0">
                <a:solidFill>
                  <a:srgbClr val="C00000"/>
                </a:solidFill>
              </a:rPr>
              <a:t>وهو نظام تحصل بواسطته الخادمات المضيفة على عناوين أسمية وعلى عناوين رقمية </a:t>
            </a:r>
            <a:r>
              <a:rPr lang="en-US" b="1" dirty="0">
                <a:solidFill>
                  <a:srgbClr val="C00000"/>
                </a:solidFill>
              </a:rPr>
              <a:t>IP</a:t>
            </a:r>
            <a:r>
              <a:rPr lang="ar-SA" dirty="0">
                <a:solidFill>
                  <a:srgbClr val="C00000"/>
                </a:solidFill>
              </a:rPr>
              <a:t>، حيث تُستعمل العناوين الاسمية من قبل المستخدمين لسهولتها، ويجري تحويلها تلقائياً إلى عناوين رقمية </a:t>
            </a:r>
            <a:r>
              <a:rPr lang="en-US" b="1" dirty="0">
                <a:solidFill>
                  <a:srgbClr val="C00000"/>
                </a:solidFill>
              </a:rPr>
              <a:t>IP </a:t>
            </a:r>
            <a:r>
              <a:rPr lang="ar-SA" dirty="0">
                <a:solidFill>
                  <a:srgbClr val="C00000"/>
                </a:solidFill>
              </a:rPr>
              <a:t>بواسطة</a:t>
            </a:r>
            <a:r>
              <a:rPr lang="ar-SA" b="1" dirty="0">
                <a:solidFill>
                  <a:srgbClr val="C00000"/>
                </a:solidFill>
              </a:rPr>
              <a:t> </a:t>
            </a:r>
            <a:r>
              <a:rPr lang="ar-SA" dirty="0">
                <a:solidFill>
                  <a:srgbClr val="C00000"/>
                </a:solidFill>
              </a:rPr>
              <a:t>"نظام اسم النطاق" </a:t>
            </a:r>
            <a:r>
              <a:rPr lang="ar-SA" b="1" dirty="0">
                <a:solidFill>
                  <a:srgbClr val="C00000"/>
                </a:solidFill>
              </a:rPr>
              <a:t>، </a:t>
            </a:r>
            <a:r>
              <a:rPr lang="ar-SA" dirty="0">
                <a:solidFill>
                  <a:srgbClr val="C00000"/>
                </a:solidFill>
              </a:rPr>
              <a:t>وذلك قبل استخدامها في عمليات نقل البيانات. </a:t>
            </a:r>
            <a:endParaRPr lang="en-US" dirty="0">
              <a:solidFill>
                <a:srgbClr val="C00000"/>
              </a:solidFill>
            </a:endParaRPr>
          </a:p>
          <a:p>
            <a:pPr algn="r" rtl="1"/>
            <a:r>
              <a:rPr lang="ar-SA" dirty="0">
                <a:solidFill>
                  <a:srgbClr val="C00000"/>
                </a:solidFill>
              </a:rPr>
              <a:t>كذلك تم إنشاء "مجلس هيكلية الإنترنت" </a:t>
            </a:r>
            <a:r>
              <a:rPr lang="en-US" b="1" dirty="0">
                <a:solidFill>
                  <a:srgbClr val="C00000"/>
                </a:solidFill>
              </a:rPr>
              <a:t>(Internet Architecture Board "IAB") </a:t>
            </a:r>
            <a:r>
              <a:rPr lang="ar-SA" dirty="0">
                <a:solidFill>
                  <a:srgbClr val="C00000"/>
                </a:solidFill>
              </a:rPr>
              <a:t>الذي</a:t>
            </a:r>
            <a:r>
              <a:rPr lang="ar-SA" b="1" dirty="0">
                <a:solidFill>
                  <a:srgbClr val="C00000"/>
                </a:solidFill>
              </a:rPr>
              <a:t>  </a:t>
            </a:r>
            <a:r>
              <a:rPr lang="ar-SA" dirty="0">
                <a:solidFill>
                  <a:srgbClr val="C00000"/>
                </a:solidFill>
              </a:rPr>
              <a:t>يهتم بهيكلية الإنترنت الداخلية وبروتوكولاتها، ويُشرف على وضع المواصفات القياسية التي تعتمد عليها الإنترنت. </a:t>
            </a:r>
            <a:endParaRPr lang="ar-SA" dirty="0" smtClean="0">
              <a:solidFill>
                <a:srgbClr val="C00000"/>
              </a:solidFill>
            </a:endParaRPr>
          </a:p>
          <a:p>
            <a:pPr marL="0" indent="0" algn="r" rtl="1">
              <a:buNone/>
            </a:pPr>
            <a:endParaRPr lang="en-US" dirty="0"/>
          </a:p>
        </p:txBody>
      </p:sp>
      <p:pic>
        <p:nvPicPr>
          <p:cNvPr id="4" name="Picture 3"/>
          <p:cNvPicPr>
            <a:picLocks noChangeAspect="1"/>
          </p:cNvPicPr>
          <p:nvPr/>
        </p:nvPicPr>
        <p:blipFill>
          <a:blip r:embed="rId3" cstate="print"/>
          <a:stretch>
            <a:fillRect/>
          </a:stretch>
        </p:blipFill>
        <p:spPr>
          <a:xfrm>
            <a:off x="2328812" y="4218167"/>
            <a:ext cx="3964781" cy="2105025"/>
          </a:xfrm>
          <a:prstGeom prst="rect">
            <a:avLst/>
          </a:prstGeom>
        </p:spPr>
      </p:pic>
    </p:spTree>
    <p:extLst>
      <p:ext uri="{BB962C8B-B14F-4D97-AF65-F5344CB8AC3E}">
        <p14:creationId xmlns="" xmlns:p14="http://schemas.microsoft.com/office/powerpoint/2010/main" val="1246370198"/>
      </p:ext>
    </p:extLst>
  </p:cSld>
  <p:clrMapOvr>
    <a:masterClrMapping/>
  </p:clrMapOvr>
  <mc:AlternateContent xmlns:mc="http://schemas.openxmlformats.org/markup-compatibility/2006">
    <mc:Choice xmlns="" xmlns:p14="http://schemas.microsoft.com/office/powerpoint/2010/main" Requires="p14">
      <p:transition spd="slow" p14:dur="3000">
        <p14:shred/>
        <p:sndAc>
          <p:stSnd>
            <p:snd r:embed="rId4" name="wind.wav"/>
          </p:stSnd>
        </p:sndAc>
      </p:transition>
    </mc:Choice>
    <mc:Fallback>
      <p:transition spd="slow">
        <p:fade/>
        <p:sndAc>
          <p:stSnd>
            <p:snd r:embed="rId2"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2897746"/>
          </a:xfrm>
          <a:solidFill>
            <a:srgbClr val="92D050"/>
          </a:solidFill>
        </p:spPr>
        <p:txBody>
          <a:bodyPr>
            <a:normAutofit fontScale="90000"/>
          </a:bodyPr>
          <a:lstStyle/>
          <a:p>
            <a:pPr algn="r" rtl="1"/>
            <a:r>
              <a:rPr lang="en-US" b="1" dirty="0"/>
              <a:t> </a:t>
            </a:r>
            <a:r>
              <a:rPr lang="ar-SA" b="1" dirty="0"/>
              <a:t>2</a:t>
            </a:r>
            <a:r>
              <a:rPr lang="ar-SA" b="1" dirty="0">
                <a:solidFill>
                  <a:srgbClr val="FF0000"/>
                </a:solidFill>
              </a:rPr>
              <a:t>. 1 المنظمات والهيئات العاملة في مجال الإنترنت</a:t>
            </a:r>
            <a:r>
              <a:rPr lang="en-US" dirty="0"/>
              <a:t/>
            </a:r>
            <a:br>
              <a:rPr lang="en-US" dirty="0"/>
            </a:br>
            <a:r>
              <a:rPr lang="ar-SA" sz="3600" dirty="0" smtClean="0"/>
              <a:t>توجد </a:t>
            </a:r>
            <a:r>
              <a:rPr lang="ar-SA" sz="3600" dirty="0"/>
              <a:t>بعض اللجان التطوعية التي تهدف إلى توحيد قياسي لأنظمة الاتصالات والخدمات المقدمة على الإنترنت.  ومن أهم الهيئات والمنظمات التي تلعب دوراً مهماً في شبكه الإنترنت ما يلي</a:t>
            </a:r>
            <a:r>
              <a:rPr lang="ar-SA" sz="3600" dirty="0" smtClean="0"/>
              <a:t>:</a:t>
            </a:r>
            <a:endParaRPr lang="en-US" dirty="0"/>
          </a:p>
        </p:txBody>
      </p:sp>
      <p:sp>
        <p:nvSpPr>
          <p:cNvPr id="3" name="Content Placeholder 2"/>
          <p:cNvSpPr>
            <a:spLocks noGrp="1"/>
          </p:cNvSpPr>
          <p:nvPr>
            <p:ph idx="1"/>
          </p:nvPr>
        </p:nvSpPr>
        <p:spPr>
          <a:xfrm>
            <a:off x="1" y="2897746"/>
            <a:ext cx="9143999" cy="3960255"/>
          </a:xfrm>
          <a:solidFill>
            <a:srgbClr val="FFC000"/>
          </a:solidFill>
        </p:spPr>
        <p:txBody>
          <a:bodyPr>
            <a:normAutofit fontScale="92500" lnSpcReduction="10000"/>
          </a:bodyPr>
          <a:lstStyle/>
          <a:p>
            <a:pPr marL="0" lvl="0" indent="0" algn="r" rtl="1">
              <a:buNone/>
            </a:pPr>
            <a:r>
              <a:rPr lang="en-US" b="1" dirty="0" smtClean="0">
                <a:solidFill>
                  <a:srgbClr val="FF0000"/>
                </a:solidFill>
              </a:rPr>
              <a:t> </a:t>
            </a:r>
            <a:r>
              <a:rPr lang="ar-SA" b="1" dirty="0" smtClean="0">
                <a:solidFill>
                  <a:srgbClr val="FF0000"/>
                </a:solidFill>
              </a:rPr>
              <a:t>1 - فريق </a:t>
            </a:r>
            <a:r>
              <a:rPr lang="ar-SA" b="1" dirty="0">
                <a:solidFill>
                  <a:srgbClr val="FF0000"/>
                </a:solidFill>
              </a:rPr>
              <a:t>عمل هندسة </a:t>
            </a:r>
            <a:r>
              <a:rPr lang="ar-SA" b="1" dirty="0" smtClean="0">
                <a:solidFill>
                  <a:srgbClr val="FF0000"/>
                </a:solidFill>
              </a:rPr>
              <a:t>الإنترنت</a:t>
            </a:r>
            <a:r>
              <a:rPr lang="en-US" dirty="0" smtClean="0"/>
              <a:t>IETF</a:t>
            </a:r>
            <a:r>
              <a:rPr lang="en-US" b="1" dirty="0" smtClean="0"/>
              <a:t> </a:t>
            </a:r>
            <a:r>
              <a:rPr lang="en-US" b="1" dirty="0"/>
              <a:t>(The Internet  Engineering Task </a:t>
            </a:r>
            <a:r>
              <a:rPr lang="en-US" b="1" dirty="0" smtClean="0"/>
              <a:t>Force)</a:t>
            </a:r>
            <a:r>
              <a:rPr lang="en-US" dirty="0" smtClean="0"/>
              <a:t> </a:t>
            </a:r>
            <a:endParaRPr lang="en-US" dirty="0"/>
          </a:p>
          <a:p>
            <a:pPr marL="0" indent="0" algn="r" rtl="1">
              <a:buNone/>
            </a:pPr>
            <a:r>
              <a:rPr lang="ar-SA" dirty="0"/>
              <a:t>هو فريق منوط به تطوير الإنترنت بتقديم حلول للمشاكل التقنية التي تواجهها الإنترنت مثل: طرق نقل البيانات عبر الشبكة وحمايتها. </a:t>
            </a:r>
            <a:endParaRPr lang="ar-SA" dirty="0" smtClean="0"/>
          </a:p>
          <a:p>
            <a:pPr marL="0" lvl="0" indent="0" algn="r" rtl="1">
              <a:buNone/>
            </a:pPr>
            <a:r>
              <a:rPr lang="en-US" b="1" dirty="0" smtClean="0"/>
              <a:t> </a:t>
            </a:r>
            <a:r>
              <a:rPr lang="ar-SA" b="1" dirty="0" smtClean="0"/>
              <a:t>2 - مجموعة </a:t>
            </a:r>
            <a:r>
              <a:rPr lang="ar-SA" b="1" dirty="0"/>
              <a:t>إدارة هندسة الإنترنت:</a:t>
            </a:r>
            <a:endParaRPr lang="en-US" dirty="0"/>
          </a:p>
          <a:p>
            <a:pPr marL="0" indent="0" algn="r" rtl="1">
              <a:buNone/>
            </a:pPr>
            <a:r>
              <a:rPr lang="ar-SA" dirty="0"/>
              <a:t> </a:t>
            </a:r>
            <a:r>
              <a:rPr lang="en-US" b="1" dirty="0"/>
              <a:t>IESG (The Internet Engineering Steering Group)</a:t>
            </a:r>
            <a:r>
              <a:rPr lang="en-US" dirty="0"/>
              <a:t> </a:t>
            </a:r>
          </a:p>
          <a:p>
            <a:pPr marL="0" indent="0" algn="r" rtl="1">
              <a:buNone/>
            </a:pPr>
            <a:r>
              <a:rPr lang="ar-SA" dirty="0"/>
              <a:t>وهي مجموعة منوط بها مراجعه المعايير التي يضعها فريق عمل هندسة الإنترنت. </a:t>
            </a:r>
            <a:endParaRPr lang="en-US" dirty="0"/>
          </a:p>
        </p:txBody>
      </p:sp>
    </p:spTree>
    <p:extLst>
      <p:ext uri="{BB962C8B-B14F-4D97-AF65-F5344CB8AC3E}">
        <p14:creationId xmlns="" xmlns:p14="http://schemas.microsoft.com/office/powerpoint/2010/main" val="1344306769"/>
      </p:ext>
    </p:extLst>
  </p:cSld>
  <p:clrMapOvr>
    <a:masterClrMapping/>
  </p:clrMapOvr>
  <mc:AlternateContent xmlns:mc="http://schemas.openxmlformats.org/markup-compatibility/2006">
    <mc:Choice xmlns="" xmlns:p14="http://schemas.microsoft.com/office/powerpoint/2010/main" Requires="p14">
      <p:transition spd="slow" p14:dur="1300">
        <p14:pan dir="u"/>
        <p:sndAc>
          <p:stSnd>
            <p:snd r:embed="rId4" name="wind.wav"/>
          </p:stSnd>
        </p:sndAc>
      </p:transition>
    </mc:Choice>
    <mc:Fallback>
      <p:transition spd="slow">
        <p:fade/>
        <p:sndAc>
          <p:stSnd>
            <p:snd r:embed="rId2"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par>
                    <p:cTn id="7" fill="hold">
                      <p:stCondLst>
                        <p:cond delay="indefinite"/>
                      </p:stCondLst>
                      <p:childTnLst>
                        <p:par>
                          <p:cTn id="8" fill="hold">
                            <p:stCondLst>
                              <p:cond delay="0"/>
                            </p:stCondLst>
                            <p:childTnLst>
                              <p:par>
                                <p:cTn id="9" presetID="34" presetClass="emph" presetSubtype="0" fill="hold" nodeType="click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3">
                                            <p:txEl>
                                              <p:pRg st="0" end="0"/>
                                            </p:txEl>
                                          </p:spTgt>
                                        </p:tgtEl>
                                        <p:attrNameLst>
                                          <p:attrName>ppt_x</p:attrName>
                                          <p:attrName>ppt_y</p:attrName>
                                        </p:attrNameLst>
                                      </p:cBhvr>
                                    </p:animMotion>
                                    <p:animRot by="1500000">
                                      <p:cBhvr>
                                        <p:cTn id="11" dur="125" fill="hold">
                                          <p:stCondLst>
                                            <p:cond delay="0"/>
                                          </p:stCondLst>
                                        </p:cTn>
                                        <p:tgtEl>
                                          <p:spTgt spid="3">
                                            <p:txEl>
                                              <p:pRg st="0" end="0"/>
                                            </p:txEl>
                                          </p:spTgt>
                                        </p:tgtEl>
                                        <p:attrNameLst>
                                          <p:attrName>r</p:attrName>
                                        </p:attrNameLst>
                                      </p:cBhvr>
                                    </p:animRot>
                                    <p:animRot by="-1500000">
                                      <p:cBhvr>
                                        <p:cTn id="12" dur="125" fill="hold">
                                          <p:stCondLst>
                                            <p:cond delay="125"/>
                                          </p:stCondLst>
                                        </p:cTn>
                                        <p:tgtEl>
                                          <p:spTgt spid="3">
                                            <p:txEl>
                                              <p:pRg st="0" end="0"/>
                                            </p:txEl>
                                          </p:spTgt>
                                        </p:tgtEl>
                                        <p:attrNameLst>
                                          <p:attrName>r</p:attrName>
                                        </p:attrNameLst>
                                      </p:cBhvr>
                                    </p:animRot>
                                    <p:animRot by="-1500000">
                                      <p:cBhvr>
                                        <p:cTn id="13" dur="125" fill="hold">
                                          <p:stCondLst>
                                            <p:cond delay="250"/>
                                          </p:stCondLst>
                                        </p:cTn>
                                        <p:tgtEl>
                                          <p:spTgt spid="3">
                                            <p:txEl>
                                              <p:pRg st="0" end="0"/>
                                            </p:txEl>
                                          </p:spTgt>
                                        </p:tgtEl>
                                        <p:attrNameLst>
                                          <p:attrName>r</p:attrName>
                                        </p:attrNameLst>
                                      </p:cBhvr>
                                    </p:animRot>
                                    <p:animRot by="1500000">
                                      <p:cBhvr>
                                        <p:cTn id="14" dur="125" fill="hold">
                                          <p:stCondLst>
                                            <p:cond delay="375"/>
                                          </p:stCondLst>
                                        </p:cTn>
                                        <p:tgtEl>
                                          <p:spTgt spid="3">
                                            <p:txEl>
                                              <p:pRg st="0" end="0"/>
                                            </p:txEl>
                                          </p:spTgt>
                                        </p:tgtEl>
                                        <p:attrNameLst>
                                          <p:attrName>r</p:attrName>
                                        </p:attrNameLst>
                                      </p:cBhvr>
                                    </p:animRot>
                                  </p:childTnLst>
                                </p:cTn>
                              </p:par>
                              <p:par>
                                <p:cTn id="15" presetID="3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1" end="1"/>
                                            </p:txEl>
                                          </p:spTgt>
                                        </p:tgtEl>
                                      </p:cBhvr>
                                    </p:animEffect>
                                  </p:childTnLst>
                                </p:cTn>
                              </p:par>
                              <p:par>
                                <p:cTn id="21" presetID="31"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3" end="3"/>
                                            </p:txEl>
                                          </p:spTgt>
                                        </p:tgtEl>
                                      </p:cBhvr>
                                    </p:animEffect>
                                  </p:childTnLst>
                                </p:cTn>
                              </p:par>
                              <p:par>
                                <p:cTn id="33" presetID="31"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3031"/>
            <a:ext cx="9144000" cy="6754969"/>
          </a:xfrm>
          <a:solidFill>
            <a:srgbClr val="FFFF00"/>
          </a:solidFill>
        </p:spPr>
        <p:txBody>
          <a:bodyPr>
            <a:normAutofit fontScale="70000" lnSpcReduction="20000"/>
          </a:bodyPr>
          <a:lstStyle/>
          <a:p>
            <a:pPr algn="r" rtl="1"/>
            <a:r>
              <a:rPr lang="ar-SA" b="1" dirty="0">
                <a:solidFill>
                  <a:schemeClr val="accent5">
                    <a:lumMod val="50000"/>
                  </a:schemeClr>
                </a:solidFill>
              </a:rPr>
              <a:t>في عام 1984م:  </a:t>
            </a:r>
            <a:r>
              <a:rPr lang="ar-SA" dirty="0">
                <a:solidFill>
                  <a:schemeClr val="accent5">
                    <a:lumMod val="50000"/>
                  </a:schemeClr>
                </a:solidFill>
              </a:rPr>
              <a:t>أصبحت إدارة شبكة  </a:t>
            </a:r>
            <a:r>
              <a:rPr lang="en-US" b="1" dirty="0">
                <a:solidFill>
                  <a:schemeClr val="accent5">
                    <a:lumMod val="50000"/>
                  </a:schemeClr>
                </a:solidFill>
              </a:rPr>
              <a:t>"ARPANET"</a:t>
            </a:r>
            <a:r>
              <a:rPr lang="ar-SA" dirty="0">
                <a:solidFill>
                  <a:schemeClr val="accent5">
                    <a:lumMod val="50000"/>
                  </a:schemeClr>
                </a:solidFill>
              </a:rPr>
              <a:t> من مسئولية مؤسسة العلوم العالمية </a:t>
            </a:r>
            <a:r>
              <a:rPr lang="en-US" b="1" dirty="0">
                <a:solidFill>
                  <a:schemeClr val="accent5">
                    <a:lumMod val="50000"/>
                  </a:schemeClr>
                </a:solidFill>
              </a:rPr>
              <a:t>(NSF)</a:t>
            </a:r>
            <a:r>
              <a:rPr lang="en-US" dirty="0">
                <a:solidFill>
                  <a:schemeClr val="accent5">
                    <a:lumMod val="50000"/>
                  </a:schemeClr>
                </a:solidFill>
              </a:rPr>
              <a:t> </a:t>
            </a:r>
            <a:r>
              <a:rPr lang="ar-SA" dirty="0">
                <a:solidFill>
                  <a:schemeClr val="accent5">
                    <a:lumMod val="50000"/>
                  </a:schemeClr>
                </a:solidFill>
              </a:rPr>
              <a:t>، وزاد عدد الخادمات المضيفة إلى 1000 مضيف.   </a:t>
            </a:r>
            <a:endParaRPr lang="en-US" dirty="0">
              <a:solidFill>
                <a:schemeClr val="accent5">
                  <a:lumMod val="50000"/>
                </a:schemeClr>
              </a:solidFill>
            </a:endParaRPr>
          </a:p>
          <a:p>
            <a:pPr algn="r" rtl="1"/>
            <a:r>
              <a:rPr lang="ar-SA" dirty="0">
                <a:solidFill>
                  <a:schemeClr val="accent5">
                    <a:lumMod val="50000"/>
                  </a:schemeClr>
                </a:solidFill>
              </a:rPr>
              <a:t>  </a:t>
            </a:r>
            <a:r>
              <a:rPr lang="ar-SA" b="1" dirty="0">
                <a:solidFill>
                  <a:schemeClr val="accent5">
                    <a:lumMod val="50000"/>
                  </a:schemeClr>
                </a:solidFill>
              </a:rPr>
              <a:t>في عام 1986م: </a:t>
            </a:r>
            <a:r>
              <a:rPr lang="ar-SA" dirty="0">
                <a:solidFill>
                  <a:schemeClr val="accent5">
                    <a:lumMod val="50000"/>
                  </a:schemeClr>
                </a:solidFill>
              </a:rPr>
              <a:t>أنشأت مؤسسة العلوم الوطنية </a:t>
            </a:r>
            <a:r>
              <a:rPr lang="en-US" b="1" dirty="0">
                <a:solidFill>
                  <a:schemeClr val="accent5">
                    <a:lumMod val="50000"/>
                  </a:schemeClr>
                </a:solidFill>
              </a:rPr>
              <a:t>(NSF)</a:t>
            </a:r>
            <a:r>
              <a:rPr lang="ar-SA" dirty="0">
                <a:solidFill>
                  <a:schemeClr val="accent5">
                    <a:lumMod val="50000"/>
                  </a:schemeClr>
                </a:solidFill>
              </a:rPr>
              <a:t> شبكة أخرى أسمتها </a:t>
            </a:r>
            <a:r>
              <a:rPr lang="en-US" b="1" dirty="0">
                <a:solidFill>
                  <a:schemeClr val="accent5">
                    <a:lumMod val="50000"/>
                  </a:schemeClr>
                </a:solidFill>
              </a:rPr>
              <a:t>"NSFNET"</a:t>
            </a:r>
            <a:r>
              <a:rPr lang="ar-SA" dirty="0">
                <a:solidFill>
                  <a:schemeClr val="accent5">
                    <a:lumMod val="50000"/>
                  </a:schemeClr>
                </a:solidFill>
              </a:rPr>
              <a:t>  لتحمل الاتصالات بين أجهزتها الفائقة </a:t>
            </a:r>
            <a:r>
              <a:rPr lang="en-US" b="1" dirty="0">
                <a:solidFill>
                  <a:schemeClr val="accent5">
                    <a:lumMod val="50000"/>
                  </a:schemeClr>
                </a:solidFill>
              </a:rPr>
              <a:t>(Supercomputers)</a:t>
            </a:r>
            <a:r>
              <a:rPr lang="ar-SA" dirty="0">
                <a:solidFill>
                  <a:schemeClr val="accent5">
                    <a:lumMod val="50000"/>
                  </a:schemeClr>
                </a:solidFill>
              </a:rPr>
              <a:t>.  ظهور "بروتوكول نقل الأخبار الشبكية" </a:t>
            </a:r>
            <a:r>
              <a:rPr lang="en-US" b="1" dirty="0">
                <a:solidFill>
                  <a:schemeClr val="accent5">
                    <a:lumMod val="50000"/>
                  </a:schemeClr>
                </a:solidFill>
              </a:rPr>
              <a:t>(Network News Transfer Protocol "NNTP")</a:t>
            </a:r>
            <a:r>
              <a:rPr lang="ar-SA" b="1" dirty="0">
                <a:solidFill>
                  <a:schemeClr val="accent5">
                    <a:lumMod val="50000"/>
                  </a:schemeClr>
                </a:solidFill>
              </a:rPr>
              <a:t>، </a:t>
            </a:r>
            <a:r>
              <a:rPr lang="ar-SA" dirty="0">
                <a:solidFill>
                  <a:schemeClr val="accent5">
                    <a:lumMod val="50000"/>
                  </a:schemeClr>
                </a:solidFill>
              </a:rPr>
              <a:t>وهو برتوكول يدير مجموعات الأخبار على الإنترنت.  بناء أول جدار حماية للإنترنت من قبل شركة </a:t>
            </a:r>
            <a:r>
              <a:rPr lang="en-US" b="1" dirty="0">
                <a:solidFill>
                  <a:schemeClr val="accent5">
                    <a:lumMod val="50000"/>
                  </a:schemeClr>
                </a:solidFill>
              </a:rPr>
              <a:t>"Digital Equipment"</a:t>
            </a:r>
            <a:r>
              <a:rPr lang="ar-SA" b="1" dirty="0">
                <a:solidFill>
                  <a:schemeClr val="accent5">
                    <a:lumMod val="50000"/>
                  </a:schemeClr>
                </a:solidFill>
              </a:rPr>
              <a:t>.  كذلك تم إنشاء فريق مهام هندسة الإنترنت </a:t>
            </a:r>
            <a:r>
              <a:rPr lang="en-US" b="1" dirty="0">
                <a:solidFill>
                  <a:schemeClr val="accent5">
                    <a:lumMod val="50000"/>
                  </a:schemeClr>
                </a:solidFill>
              </a:rPr>
              <a:t>(Internet Engineering Task Force "IETF")</a:t>
            </a:r>
            <a:r>
              <a:rPr lang="ar-SA" b="1" dirty="0">
                <a:solidFill>
                  <a:schemeClr val="accent5">
                    <a:lumMod val="50000"/>
                  </a:schemeClr>
                </a:solidFill>
              </a:rPr>
              <a:t>، </a:t>
            </a:r>
            <a:r>
              <a:rPr lang="ar-SA" dirty="0">
                <a:solidFill>
                  <a:schemeClr val="accent5">
                    <a:lumMod val="50000"/>
                  </a:schemeClr>
                </a:solidFill>
              </a:rPr>
              <a:t>وهو فريق منوط به دراسة المشاكل التقنية التي تواجه الإنترنت واقتراح حلول لها إلى مجلس هيكلية الإنترنت </a:t>
            </a:r>
            <a:r>
              <a:rPr lang="en-US" b="1" dirty="0">
                <a:solidFill>
                  <a:schemeClr val="accent5">
                    <a:lumMod val="50000"/>
                  </a:schemeClr>
                </a:solidFill>
              </a:rPr>
              <a:t>(IAB)</a:t>
            </a:r>
            <a:r>
              <a:rPr lang="en-US" dirty="0">
                <a:solidFill>
                  <a:schemeClr val="accent5">
                    <a:lumMod val="50000"/>
                  </a:schemeClr>
                </a:solidFill>
              </a:rPr>
              <a:t> </a:t>
            </a:r>
            <a:r>
              <a:rPr lang="ar-SA" dirty="0">
                <a:solidFill>
                  <a:schemeClr val="accent5">
                    <a:lumMod val="50000"/>
                  </a:schemeClr>
                </a:solidFill>
              </a:rPr>
              <a:t>، زيادة عدد الخادمات المضيفة لتصل إلى 5000 مضيف.  </a:t>
            </a:r>
            <a:endParaRPr lang="en-US" dirty="0">
              <a:solidFill>
                <a:schemeClr val="accent5">
                  <a:lumMod val="50000"/>
                </a:schemeClr>
              </a:solidFill>
            </a:endParaRPr>
          </a:p>
          <a:p>
            <a:pPr algn="r" rtl="1"/>
            <a:r>
              <a:rPr lang="ar-SA" b="1" dirty="0" smtClean="0">
                <a:solidFill>
                  <a:schemeClr val="accent5">
                    <a:lumMod val="50000"/>
                  </a:schemeClr>
                </a:solidFill>
              </a:rPr>
              <a:t>في </a:t>
            </a:r>
            <a:r>
              <a:rPr lang="ar-SA" b="1" dirty="0">
                <a:solidFill>
                  <a:schemeClr val="accent5">
                    <a:lumMod val="50000"/>
                  </a:schemeClr>
                </a:solidFill>
              </a:rPr>
              <a:t>عام 1988م: </a:t>
            </a:r>
            <a:r>
              <a:rPr lang="ar-SA" dirty="0">
                <a:solidFill>
                  <a:schemeClr val="accent5">
                    <a:lumMod val="50000"/>
                  </a:schemeClr>
                </a:solidFill>
              </a:rPr>
              <a:t>اكتمال تمديد وتجهيز أول كبل من الألياف الضوئية عابر للمحيط الأطلسي يربط بين أمريكا الشمالية وأوروبا، بسعة تصل إلى 40000 مكالمة هاتفية في نفس الوقت.  تطوير عمود الاتصال الفقري لشبكة </a:t>
            </a:r>
            <a:r>
              <a:rPr lang="en-US" b="1" dirty="0">
                <a:solidFill>
                  <a:schemeClr val="accent5">
                    <a:lumMod val="50000"/>
                  </a:schemeClr>
                </a:solidFill>
              </a:rPr>
              <a:t>"NSFNET"</a:t>
            </a:r>
            <a:r>
              <a:rPr lang="ar-SA" dirty="0">
                <a:solidFill>
                  <a:schemeClr val="accent5">
                    <a:lumMod val="50000"/>
                  </a:schemeClr>
                </a:solidFill>
              </a:rPr>
              <a:t>  إلى خطوط اتصال رقمية مخصصة من نوع </a:t>
            </a:r>
            <a:r>
              <a:rPr lang="en-US" b="1" dirty="0">
                <a:solidFill>
                  <a:schemeClr val="accent5">
                    <a:lumMod val="50000"/>
                  </a:schemeClr>
                </a:solidFill>
              </a:rPr>
              <a:t>T1</a:t>
            </a:r>
            <a:r>
              <a:rPr lang="ar-SA" dirty="0">
                <a:solidFill>
                  <a:schemeClr val="accent5">
                    <a:lumMod val="50000"/>
                  </a:schemeClr>
                </a:solidFill>
              </a:rPr>
              <a:t> بسعة </a:t>
            </a:r>
            <a:r>
              <a:rPr lang="en-US" dirty="0">
                <a:solidFill>
                  <a:schemeClr val="accent5">
                    <a:lumMod val="50000"/>
                  </a:schemeClr>
                </a:solidFill>
              </a:rPr>
              <a:t>1.544</a:t>
            </a:r>
            <a:r>
              <a:rPr lang="ar-SA" dirty="0">
                <a:solidFill>
                  <a:schemeClr val="accent5">
                    <a:lumMod val="50000"/>
                  </a:schemeClr>
                </a:solidFill>
              </a:rPr>
              <a:t> ميجابايت في الثانية،  ويُعرف خط الاتصال </a:t>
            </a:r>
            <a:r>
              <a:rPr lang="en-US" b="1" dirty="0">
                <a:solidFill>
                  <a:schemeClr val="accent5">
                    <a:lumMod val="50000"/>
                  </a:schemeClr>
                </a:solidFill>
              </a:rPr>
              <a:t>T1</a:t>
            </a:r>
            <a:r>
              <a:rPr lang="en-US" dirty="0">
                <a:solidFill>
                  <a:schemeClr val="accent5">
                    <a:lumMod val="50000"/>
                  </a:schemeClr>
                </a:solidFill>
              </a:rPr>
              <a:t> </a:t>
            </a:r>
            <a:r>
              <a:rPr lang="ar-SA" dirty="0">
                <a:solidFill>
                  <a:schemeClr val="accent5">
                    <a:lumMod val="50000"/>
                  </a:schemeClr>
                </a:solidFill>
              </a:rPr>
              <a:t>– أيضاً - باسم الخدمة الرقمية المستوى الأول </a:t>
            </a:r>
            <a:r>
              <a:rPr lang="en-US" b="1" dirty="0">
                <a:solidFill>
                  <a:schemeClr val="accent5">
                    <a:lumMod val="50000"/>
                  </a:schemeClr>
                </a:solidFill>
              </a:rPr>
              <a:t>(Digital Serves-1 "DS-1")</a:t>
            </a:r>
            <a:r>
              <a:rPr lang="ar-SA" b="1" dirty="0">
                <a:solidFill>
                  <a:schemeClr val="accent5">
                    <a:lumMod val="50000"/>
                  </a:schemeClr>
                </a:solidFill>
              </a:rPr>
              <a:t>.  </a:t>
            </a:r>
            <a:r>
              <a:rPr lang="ar-SA" dirty="0">
                <a:solidFill>
                  <a:schemeClr val="accent5">
                    <a:lumMod val="50000"/>
                  </a:schemeClr>
                </a:solidFill>
              </a:rPr>
              <a:t>تطوير أول نظام لخدمة الحديث المتبادل عبر الإنترنت </a:t>
            </a:r>
            <a:r>
              <a:rPr lang="en-US" b="1" dirty="0">
                <a:solidFill>
                  <a:schemeClr val="accent5">
                    <a:lumMod val="50000"/>
                  </a:schemeClr>
                </a:solidFill>
              </a:rPr>
              <a:t>"IRC"</a:t>
            </a:r>
            <a:r>
              <a:rPr lang="en-US" dirty="0">
                <a:solidFill>
                  <a:schemeClr val="accent5">
                    <a:lumMod val="50000"/>
                  </a:schemeClr>
                </a:solidFill>
              </a:rPr>
              <a:t> </a:t>
            </a:r>
            <a:r>
              <a:rPr lang="en-US" b="1" dirty="0">
                <a:solidFill>
                  <a:schemeClr val="accent5">
                    <a:lumMod val="50000"/>
                  </a:schemeClr>
                </a:solidFill>
              </a:rPr>
              <a:t>(Internet Relay Chat)</a:t>
            </a:r>
            <a:r>
              <a:rPr lang="ar-SA" b="1" dirty="0">
                <a:solidFill>
                  <a:schemeClr val="accent5">
                    <a:lumMod val="50000"/>
                  </a:schemeClr>
                </a:solidFill>
              </a:rPr>
              <a:t>، </a:t>
            </a:r>
            <a:r>
              <a:rPr lang="ar-SA" dirty="0">
                <a:solidFill>
                  <a:schemeClr val="accent5">
                    <a:lumMod val="50000"/>
                  </a:schemeClr>
                </a:solidFill>
              </a:rPr>
              <a:t> وهي خدمة محادثة فورية عبر الإنترنت، حيث يتم التخاطب بين المشتركين عن طريق الكتابة على شاشة الحاسب.  ظهور أول نوع من فيروسات الإنترنت "الدودة </a:t>
            </a:r>
            <a:r>
              <a:rPr lang="en-US" b="1" dirty="0">
                <a:solidFill>
                  <a:schemeClr val="accent5">
                    <a:lumMod val="50000"/>
                  </a:schemeClr>
                </a:solidFill>
              </a:rPr>
              <a:t>(Warm)</a:t>
            </a:r>
            <a:r>
              <a:rPr lang="ar-SA" dirty="0">
                <a:solidFill>
                  <a:schemeClr val="accent5">
                    <a:lumMod val="50000"/>
                  </a:schemeClr>
                </a:solidFill>
              </a:rPr>
              <a:t> "، حيث أصابت العديد من الخادمات المضيفة على الشبكة.  ومن هذا العام أصبحت فيروسات الإنترنت هاجساً لجميع العاملين فيها. </a:t>
            </a:r>
            <a:endParaRPr lang="en-US" dirty="0">
              <a:solidFill>
                <a:schemeClr val="accent5">
                  <a:lumMod val="50000"/>
                </a:schemeClr>
              </a:solidFill>
            </a:endParaRPr>
          </a:p>
          <a:p>
            <a:pPr algn="r" rtl="1"/>
            <a:r>
              <a:rPr lang="ar-SA" b="1" dirty="0">
                <a:solidFill>
                  <a:schemeClr val="accent5">
                    <a:lumMod val="50000"/>
                  </a:schemeClr>
                </a:solidFill>
              </a:rPr>
              <a:t>في عام 1989م: </a:t>
            </a:r>
            <a:r>
              <a:rPr lang="ar-SA" dirty="0">
                <a:solidFill>
                  <a:schemeClr val="accent5">
                    <a:lumMod val="50000"/>
                  </a:schemeClr>
                </a:solidFill>
              </a:rPr>
              <a:t>ظهور أول مواصفات لبروتوكول الاتصال من نقطة إلى نقطة </a:t>
            </a:r>
            <a:r>
              <a:rPr lang="en-US" b="1" dirty="0">
                <a:solidFill>
                  <a:schemeClr val="accent5">
                    <a:lumMod val="50000"/>
                  </a:schemeClr>
                </a:solidFill>
              </a:rPr>
              <a:t>"PPP"</a:t>
            </a:r>
            <a:r>
              <a:rPr lang="en-US" dirty="0">
                <a:solidFill>
                  <a:schemeClr val="accent5">
                    <a:lumMod val="50000"/>
                  </a:schemeClr>
                </a:solidFill>
              </a:rPr>
              <a:t> </a:t>
            </a:r>
            <a:r>
              <a:rPr lang="en-US" b="1" dirty="0">
                <a:solidFill>
                  <a:schemeClr val="accent5">
                    <a:lumMod val="50000"/>
                  </a:schemeClr>
                </a:solidFill>
              </a:rPr>
              <a:t>(Point – to – Point Protocol)</a:t>
            </a:r>
            <a:r>
              <a:rPr lang="ar-SA" b="1" dirty="0">
                <a:solidFill>
                  <a:schemeClr val="accent5">
                    <a:lumMod val="50000"/>
                  </a:schemeClr>
                </a:solidFill>
              </a:rPr>
              <a:t>.   </a:t>
            </a:r>
            <a:r>
              <a:rPr lang="ar-SA" dirty="0">
                <a:solidFill>
                  <a:schemeClr val="accent5">
                    <a:lumMod val="50000"/>
                  </a:schemeClr>
                </a:solidFill>
              </a:rPr>
              <a:t>يستخدم بروتوكول </a:t>
            </a:r>
            <a:r>
              <a:rPr lang="en-US" b="1" dirty="0">
                <a:solidFill>
                  <a:schemeClr val="accent5">
                    <a:lumMod val="50000"/>
                  </a:schemeClr>
                </a:solidFill>
              </a:rPr>
              <a:t>"PPP"</a:t>
            </a:r>
            <a:r>
              <a:rPr lang="ar-SA" dirty="0">
                <a:solidFill>
                  <a:schemeClr val="accent5">
                    <a:lumMod val="50000"/>
                  </a:schemeClr>
                </a:solidFill>
              </a:rPr>
              <a:t> لتحقيق الاتصال بالإنترنت من خلال خطوط الهاتف العادية. </a:t>
            </a:r>
            <a:endParaRPr lang="en-US" dirty="0">
              <a:solidFill>
                <a:schemeClr val="accent5">
                  <a:lumMod val="50000"/>
                </a:schemeClr>
              </a:solidFill>
            </a:endParaRPr>
          </a:p>
        </p:txBody>
      </p:sp>
    </p:spTree>
    <p:extLst>
      <p:ext uri="{BB962C8B-B14F-4D97-AF65-F5344CB8AC3E}">
        <p14:creationId xmlns="" xmlns:p14="http://schemas.microsoft.com/office/powerpoint/2010/main" val="1409860463"/>
      </p:ext>
    </p:extLst>
  </p:cSld>
  <p:clrMapOvr>
    <a:masterClrMapping/>
  </p:clrMapOvr>
  <mc:AlternateContent xmlns:mc="http://schemas.openxmlformats.org/markup-compatibility/2006">
    <mc:Choice xmlns="" xmlns:p14="http://schemas.microsoft.com/office/powerpoint/2010/main" Requires="p14">
      <p:transition spd="slow" p14:dur="1300">
        <p14:pan dir="u"/>
        <p:sndAc>
          <p:stSnd>
            <p:snd r:embed="rId3" name="wind.wav"/>
          </p:stSnd>
        </p:sndAc>
      </p:transition>
    </mc:Choice>
    <mc:Fallback>
      <p:transition spd="slow">
        <p:fade/>
        <p:sndAc>
          <p:stSnd>
            <p:snd r:embed="rId2"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593760" y="171943"/>
            <a:ext cx="3779044" cy="1514475"/>
          </a:xfrm>
          <a:prstGeom prst="rect">
            <a:avLst/>
          </a:prstGeom>
        </p:spPr>
      </p:pic>
      <p:sp>
        <p:nvSpPr>
          <p:cNvPr id="3" name="Content Placeholder 2"/>
          <p:cNvSpPr>
            <a:spLocks noGrp="1"/>
          </p:cNvSpPr>
          <p:nvPr>
            <p:ph idx="1"/>
          </p:nvPr>
        </p:nvSpPr>
        <p:spPr>
          <a:xfrm>
            <a:off x="0" y="1825625"/>
            <a:ext cx="9144000" cy="5032375"/>
          </a:xfrm>
          <a:solidFill>
            <a:srgbClr val="92D050"/>
          </a:solidFill>
        </p:spPr>
        <p:txBody>
          <a:bodyPr>
            <a:normAutofit fontScale="92500" lnSpcReduction="10000"/>
          </a:bodyPr>
          <a:lstStyle/>
          <a:p>
            <a:pPr algn="r" rtl="1"/>
            <a:r>
              <a:rPr lang="en-US" b="1" dirty="0"/>
              <a:t> </a:t>
            </a:r>
            <a:r>
              <a:rPr lang="ar-SA" b="1" dirty="0"/>
              <a:t>3.2</a:t>
            </a:r>
            <a:r>
              <a:rPr lang="ar-SA" b="1" dirty="0">
                <a:solidFill>
                  <a:srgbClr val="FF0000"/>
                </a:solidFill>
              </a:rPr>
              <a:t> عقد التسعينات</a:t>
            </a:r>
            <a:endParaRPr lang="en-US" dirty="0">
              <a:solidFill>
                <a:srgbClr val="FF0000"/>
              </a:solidFill>
            </a:endParaRPr>
          </a:p>
          <a:p>
            <a:pPr algn="r" rtl="1"/>
            <a:r>
              <a:rPr lang="ar-SA" dirty="0">
                <a:solidFill>
                  <a:srgbClr val="002060"/>
                </a:solidFill>
              </a:rPr>
              <a:t> تُعد بداية التسعينيات منعطفاً مهماً وحيوياً في تاريخ الإنترنت لكثرة الأحداث التي حدثت منذ بداية التسعينيات حتى الآن، لذا سوف نقوم بسرد أهم هذه الأحداث كما يلي :</a:t>
            </a:r>
            <a:endParaRPr lang="en-US" dirty="0">
              <a:solidFill>
                <a:srgbClr val="002060"/>
              </a:solidFill>
            </a:endParaRPr>
          </a:p>
          <a:p>
            <a:pPr algn="r" rtl="1"/>
            <a:r>
              <a:rPr lang="ar-SA" b="1" dirty="0">
                <a:solidFill>
                  <a:srgbClr val="002060"/>
                </a:solidFill>
              </a:rPr>
              <a:t>في عام 1990م: </a:t>
            </a:r>
            <a:r>
              <a:rPr lang="ar-SA" dirty="0">
                <a:solidFill>
                  <a:srgbClr val="002060"/>
                </a:solidFill>
              </a:rPr>
              <a:t>تم إغلاق شبكة </a:t>
            </a:r>
            <a:r>
              <a:rPr lang="en-US" b="1" dirty="0">
                <a:solidFill>
                  <a:srgbClr val="002060"/>
                </a:solidFill>
              </a:rPr>
              <a:t>"ARPANET"</a:t>
            </a:r>
            <a:r>
              <a:rPr lang="ar-SA" dirty="0">
                <a:solidFill>
                  <a:srgbClr val="002060"/>
                </a:solidFill>
              </a:rPr>
              <a:t> وفصلها من الخدمة للبطء الشديدة التي كانت تعاني منه.  </a:t>
            </a:r>
            <a:endParaRPr lang="en-US" dirty="0">
              <a:solidFill>
                <a:srgbClr val="002060"/>
              </a:solidFill>
            </a:endParaRPr>
          </a:p>
          <a:p>
            <a:pPr algn="r" rtl="1"/>
            <a:r>
              <a:rPr lang="ar-SA" dirty="0">
                <a:solidFill>
                  <a:srgbClr val="002060"/>
                </a:solidFill>
              </a:rPr>
              <a:t>كذلك ظهر  أول ماكينة بحث على الإنترنت وتم استخدامها في عمليات البحث عن الملفات، وهي ماكينة البحث </a:t>
            </a:r>
            <a:r>
              <a:rPr lang="en-US" b="1" dirty="0">
                <a:solidFill>
                  <a:srgbClr val="002060"/>
                </a:solidFill>
              </a:rPr>
              <a:t>"Archie"</a:t>
            </a:r>
            <a:r>
              <a:rPr lang="ar-SA" dirty="0">
                <a:solidFill>
                  <a:srgbClr val="002060"/>
                </a:solidFill>
              </a:rPr>
              <a:t>.   كما تم تطوير أول برمجيات الشبكة النسيجية العالمية </a:t>
            </a:r>
            <a:r>
              <a:rPr lang="en-US" b="1" dirty="0">
                <a:solidFill>
                  <a:srgbClr val="002060"/>
                </a:solidFill>
              </a:rPr>
              <a:t>(World Wide Web "WWW") </a:t>
            </a:r>
            <a:r>
              <a:rPr lang="ar-SA" b="1" dirty="0">
                <a:solidFill>
                  <a:srgbClr val="002060"/>
                </a:solidFill>
              </a:rPr>
              <a:t>، </a:t>
            </a:r>
            <a:r>
              <a:rPr lang="ar-SA" dirty="0">
                <a:solidFill>
                  <a:srgbClr val="002060"/>
                </a:solidFill>
              </a:rPr>
              <a:t>وهو عبارة عن نظام للوصول إلى المعلومات عن طريق الوصلات المترابطة </a:t>
            </a:r>
            <a:r>
              <a:rPr lang="en-US" b="1" dirty="0">
                <a:solidFill>
                  <a:srgbClr val="002060"/>
                </a:solidFill>
              </a:rPr>
              <a:t>(Hyperlinks)</a:t>
            </a:r>
            <a:r>
              <a:rPr lang="ar-SA" dirty="0">
                <a:solidFill>
                  <a:srgbClr val="002060"/>
                </a:solidFill>
              </a:rPr>
              <a:t>. </a:t>
            </a:r>
            <a:endParaRPr lang="ar-SA" dirty="0" smtClean="0">
              <a:solidFill>
                <a:srgbClr val="002060"/>
              </a:solidFill>
            </a:endParaRPr>
          </a:p>
          <a:p>
            <a:pPr marL="0" indent="0" algn="r" rtl="1">
              <a:buNone/>
            </a:pPr>
            <a:endParaRPr lang="en-US" dirty="0"/>
          </a:p>
          <a:p>
            <a:pPr algn="r"/>
            <a:endParaRPr lang="en-US" dirty="0"/>
          </a:p>
        </p:txBody>
      </p:sp>
      <p:pic>
        <p:nvPicPr>
          <p:cNvPr id="5" name="Picture 4"/>
          <p:cNvPicPr>
            <a:picLocks noChangeAspect="1"/>
          </p:cNvPicPr>
          <p:nvPr/>
        </p:nvPicPr>
        <p:blipFill>
          <a:blip r:embed="rId4" cstate="print"/>
          <a:stretch>
            <a:fillRect/>
          </a:stretch>
        </p:blipFill>
        <p:spPr>
          <a:xfrm>
            <a:off x="2621605" y="5124383"/>
            <a:ext cx="3707606" cy="1400175"/>
          </a:xfrm>
          <a:prstGeom prst="rect">
            <a:avLst/>
          </a:prstGeom>
        </p:spPr>
      </p:pic>
    </p:spTree>
    <p:extLst>
      <p:ext uri="{BB962C8B-B14F-4D97-AF65-F5344CB8AC3E}">
        <p14:creationId xmlns="" xmlns:p14="http://schemas.microsoft.com/office/powerpoint/2010/main" val="808192386"/>
      </p:ext>
    </p:extLst>
  </p:cSld>
  <p:clrMapOvr>
    <a:masterClrMapping/>
  </p:clrMapOvr>
  <mc:AlternateContent xmlns:mc="http://schemas.openxmlformats.org/markup-compatibility/2006">
    <mc:Choice xmlns="" xmlns:p14="http://schemas.microsoft.com/office/powerpoint/2010/main" Requires="p14">
      <p:transition spd="slow" p14:dur="1300">
        <p14:pan dir="u"/>
        <p:sndAc>
          <p:stSnd>
            <p:snd r:embed="rId5" name="wind.wav"/>
          </p:stSnd>
        </p:sndAc>
      </p:transition>
    </mc:Choice>
    <mc:Fallback>
      <p:transition spd="slow">
        <p:fade/>
        <p:sndAc>
          <p:stSnd>
            <p:snd r:embed="rId2"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4" presetClass="emph" presetSubtype="0" fill="hold" nodeType="clickEffect">
                                  <p:stCondLst>
                                    <p:cond delay="0"/>
                                  </p:stCondLst>
                                  <p:iterate type="wd">
                                    <p:tmPct val="10000"/>
                                  </p:iterate>
                                  <p:childTnLst>
                                    <p:animMotion origin="layout" path="M 0.0 0.0 L 0.0 -0.07213" pathEditMode="relative" ptsTypes="">
                                      <p:cBhvr>
                                        <p:cTn id="12" dur="250" accel="50000" decel="50000" autoRev="1" fill="hold">
                                          <p:stCondLst>
                                            <p:cond delay="0"/>
                                          </p:stCondLst>
                                        </p:cTn>
                                        <p:tgtEl>
                                          <p:spTgt spid="3">
                                            <p:txEl>
                                              <p:pRg st="1" end="1"/>
                                            </p:txEl>
                                          </p:spTgt>
                                        </p:tgtEl>
                                        <p:attrNameLst>
                                          <p:attrName>ppt_x</p:attrName>
                                          <p:attrName>ppt_y</p:attrName>
                                        </p:attrNameLst>
                                      </p:cBhvr>
                                    </p:animMotion>
                                    <p:animRot by="1500000">
                                      <p:cBhvr>
                                        <p:cTn id="13" dur="125" fill="hold">
                                          <p:stCondLst>
                                            <p:cond delay="0"/>
                                          </p:stCondLst>
                                        </p:cTn>
                                        <p:tgtEl>
                                          <p:spTgt spid="3">
                                            <p:txEl>
                                              <p:pRg st="1" end="1"/>
                                            </p:txEl>
                                          </p:spTgt>
                                        </p:tgtEl>
                                        <p:attrNameLst>
                                          <p:attrName>r</p:attrName>
                                        </p:attrNameLst>
                                      </p:cBhvr>
                                    </p:animRot>
                                    <p:animRot by="-1500000">
                                      <p:cBhvr>
                                        <p:cTn id="14" dur="125" fill="hold">
                                          <p:stCondLst>
                                            <p:cond delay="125"/>
                                          </p:stCondLst>
                                        </p:cTn>
                                        <p:tgtEl>
                                          <p:spTgt spid="3">
                                            <p:txEl>
                                              <p:pRg st="1" end="1"/>
                                            </p:txEl>
                                          </p:spTgt>
                                        </p:tgtEl>
                                        <p:attrNameLst>
                                          <p:attrName>r</p:attrName>
                                        </p:attrNameLst>
                                      </p:cBhvr>
                                    </p:animRot>
                                    <p:animRot by="-1500000">
                                      <p:cBhvr>
                                        <p:cTn id="15" dur="125" fill="hold">
                                          <p:stCondLst>
                                            <p:cond delay="250"/>
                                          </p:stCondLst>
                                        </p:cTn>
                                        <p:tgtEl>
                                          <p:spTgt spid="3">
                                            <p:txEl>
                                              <p:pRg st="1" end="1"/>
                                            </p:txEl>
                                          </p:spTgt>
                                        </p:tgtEl>
                                        <p:attrNameLst>
                                          <p:attrName>r</p:attrName>
                                        </p:attrNameLst>
                                      </p:cBhvr>
                                    </p:animRot>
                                    <p:animRot by="1500000">
                                      <p:cBhvr>
                                        <p:cTn id="16" dur="125" fill="hold">
                                          <p:stCondLst>
                                            <p:cond delay="375"/>
                                          </p:stCondLst>
                                        </p:cTn>
                                        <p:tgtEl>
                                          <p:spTgt spid="3">
                                            <p:txEl>
                                              <p:pRg st="1" end="1"/>
                                            </p:txEl>
                                          </p:spTgt>
                                        </p:tgtEl>
                                        <p:attrNameLst>
                                          <p:attrName>r</p:attrName>
                                        </p:attrNameLst>
                                      </p:cBhvr>
                                    </p:animRot>
                                  </p:childTnLst>
                                </p:cTn>
                              </p:par>
                              <p:par>
                                <p:cTn id="17" presetID="34" presetClass="emph" presetSubtype="0" fill="hold" nodeType="withEffect">
                                  <p:stCondLst>
                                    <p:cond delay="0"/>
                                  </p:stCondLst>
                                  <p:iterate type="wd">
                                    <p:tmPct val="10000"/>
                                  </p:iterate>
                                  <p:childTnLst>
                                    <p:animMotion origin="layout" path="M 0.0 0.0 L 0.0 -0.07213" pathEditMode="relative" ptsTypes="">
                                      <p:cBhvr>
                                        <p:cTn id="18" dur="250" accel="50000" decel="50000" autoRev="1" fill="hold">
                                          <p:stCondLst>
                                            <p:cond delay="0"/>
                                          </p:stCondLst>
                                        </p:cTn>
                                        <p:tgtEl>
                                          <p:spTgt spid="3">
                                            <p:txEl>
                                              <p:pRg st="2" end="2"/>
                                            </p:txEl>
                                          </p:spTgt>
                                        </p:tgtEl>
                                        <p:attrNameLst>
                                          <p:attrName>ppt_x</p:attrName>
                                          <p:attrName>ppt_y</p:attrName>
                                        </p:attrNameLst>
                                      </p:cBhvr>
                                    </p:animMotion>
                                    <p:animRot by="1500000">
                                      <p:cBhvr>
                                        <p:cTn id="19" dur="125" fill="hold">
                                          <p:stCondLst>
                                            <p:cond delay="0"/>
                                          </p:stCondLst>
                                        </p:cTn>
                                        <p:tgtEl>
                                          <p:spTgt spid="3">
                                            <p:txEl>
                                              <p:pRg st="2" end="2"/>
                                            </p:txEl>
                                          </p:spTgt>
                                        </p:tgtEl>
                                        <p:attrNameLst>
                                          <p:attrName>r</p:attrName>
                                        </p:attrNameLst>
                                      </p:cBhvr>
                                    </p:animRot>
                                    <p:animRot by="-1500000">
                                      <p:cBhvr>
                                        <p:cTn id="20" dur="125" fill="hold">
                                          <p:stCondLst>
                                            <p:cond delay="125"/>
                                          </p:stCondLst>
                                        </p:cTn>
                                        <p:tgtEl>
                                          <p:spTgt spid="3">
                                            <p:txEl>
                                              <p:pRg st="2" end="2"/>
                                            </p:txEl>
                                          </p:spTgt>
                                        </p:tgtEl>
                                        <p:attrNameLst>
                                          <p:attrName>r</p:attrName>
                                        </p:attrNameLst>
                                      </p:cBhvr>
                                    </p:animRot>
                                    <p:animRot by="-1500000">
                                      <p:cBhvr>
                                        <p:cTn id="21" dur="125" fill="hold">
                                          <p:stCondLst>
                                            <p:cond delay="250"/>
                                          </p:stCondLst>
                                        </p:cTn>
                                        <p:tgtEl>
                                          <p:spTgt spid="3">
                                            <p:txEl>
                                              <p:pRg st="2" end="2"/>
                                            </p:txEl>
                                          </p:spTgt>
                                        </p:tgtEl>
                                        <p:attrNameLst>
                                          <p:attrName>r</p:attrName>
                                        </p:attrNameLst>
                                      </p:cBhvr>
                                    </p:animRot>
                                    <p:animRot by="1500000">
                                      <p:cBhvr>
                                        <p:cTn id="22" dur="125" fill="hold">
                                          <p:stCondLst>
                                            <p:cond delay="375"/>
                                          </p:stCondLst>
                                        </p:cTn>
                                        <p:tgtEl>
                                          <p:spTgt spid="3">
                                            <p:txEl>
                                              <p:pRg st="2" end="2"/>
                                            </p:txEl>
                                          </p:spTgt>
                                        </p:tgtEl>
                                        <p:attrNameLst>
                                          <p:attrName>r</p:attrName>
                                        </p:attrNameLst>
                                      </p:cBhvr>
                                    </p:animRot>
                                  </p:childTnLst>
                                </p:cTn>
                              </p:par>
                              <p:par>
                                <p:cTn id="23" presetID="34" presetClass="emph" presetSubtype="0" fill="hold" nodeType="withEffect">
                                  <p:stCondLst>
                                    <p:cond delay="0"/>
                                  </p:stCondLst>
                                  <p:iterate type="wd">
                                    <p:tmPct val="10000"/>
                                  </p:iterate>
                                  <p:childTnLst>
                                    <p:animMotion origin="layout" path="M 0.0 0.0 L 0.0 -0.07213" pathEditMode="relative" ptsTypes="">
                                      <p:cBhvr>
                                        <p:cTn id="24" dur="250" accel="50000" decel="50000" autoRev="1" fill="hold">
                                          <p:stCondLst>
                                            <p:cond delay="0"/>
                                          </p:stCondLst>
                                        </p:cTn>
                                        <p:tgtEl>
                                          <p:spTgt spid="3">
                                            <p:txEl>
                                              <p:pRg st="3" end="3"/>
                                            </p:txEl>
                                          </p:spTgt>
                                        </p:tgtEl>
                                        <p:attrNameLst>
                                          <p:attrName>ppt_x</p:attrName>
                                          <p:attrName>ppt_y</p:attrName>
                                        </p:attrNameLst>
                                      </p:cBhvr>
                                    </p:animMotion>
                                    <p:animRot by="1500000">
                                      <p:cBhvr>
                                        <p:cTn id="25" dur="125" fill="hold">
                                          <p:stCondLst>
                                            <p:cond delay="0"/>
                                          </p:stCondLst>
                                        </p:cTn>
                                        <p:tgtEl>
                                          <p:spTgt spid="3">
                                            <p:txEl>
                                              <p:pRg st="3" end="3"/>
                                            </p:txEl>
                                          </p:spTgt>
                                        </p:tgtEl>
                                        <p:attrNameLst>
                                          <p:attrName>r</p:attrName>
                                        </p:attrNameLst>
                                      </p:cBhvr>
                                    </p:animRot>
                                    <p:animRot by="-1500000">
                                      <p:cBhvr>
                                        <p:cTn id="26" dur="125" fill="hold">
                                          <p:stCondLst>
                                            <p:cond delay="125"/>
                                          </p:stCondLst>
                                        </p:cTn>
                                        <p:tgtEl>
                                          <p:spTgt spid="3">
                                            <p:txEl>
                                              <p:pRg st="3" end="3"/>
                                            </p:txEl>
                                          </p:spTgt>
                                        </p:tgtEl>
                                        <p:attrNameLst>
                                          <p:attrName>r</p:attrName>
                                        </p:attrNameLst>
                                      </p:cBhvr>
                                    </p:animRot>
                                    <p:animRot by="-1500000">
                                      <p:cBhvr>
                                        <p:cTn id="27" dur="125" fill="hold">
                                          <p:stCondLst>
                                            <p:cond delay="250"/>
                                          </p:stCondLst>
                                        </p:cTn>
                                        <p:tgtEl>
                                          <p:spTgt spid="3">
                                            <p:txEl>
                                              <p:pRg st="3" end="3"/>
                                            </p:txEl>
                                          </p:spTgt>
                                        </p:tgtEl>
                                        <p:attrNameLst>
                                          <p:attrName>r</p:attrName>
                                        </p:attrNameLst>
                                      </p:cBhvr>
                                    </p:animRot>
                                    <p:animRot by="1500000">
                                      <p:cBhvr>
                                        <p:cTn id="28" dur="125" fill="hold">
                                          <p:stCondLst>
                                            <p:cond delay="375"/>
                                          </p:stCondLst>
                                        </p:cTn>
                                        <p:tgtEl>
                                          <p:spTgt spid="3">
                                            <p:txEl>
                                              <p:pRg st="3" end="3"/>
                                            </p:txEl>
                                          </p:spTgt>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1038"/>
            <a:ext cx="9144000" cy="6176963"/>
          </a:xfrm>
          <a:solidFill>
            <a:schemeClr val="bg1">
              <a:lumMod val="85000"/>
            </a:schemeClr>
          </a:solidFill>
        </p:spPr>
        <p:txBody>
          <a:bodyPr>
            <a:normAutofit fontScale="92500" lnSpcReduction="20000"/>
          </a:bodyPr>
          <a:lstStyle/>
          <a:p>
            <a:pPr algn="r" rtl="1"/>
            <a:r>
              <a:rPr lang="ar-SA" b="1" dirty="0"/>
              <a:t>في عام 1991م </a:t>
            </a:r>
            <a:r>
              <a:rPr lang="ar-SA" dirty="0"/>
              <a:t>تم</a:t>
            </a:r>
            <a:r>
              <a:rPr lang="ar-SA" b="1" dirty="0"/>
              <a:t>  </a:t>
            </a:r>
            <a:r>
              <a:rPr lang="ar-SA" dirty="0"/>
              <a:t>فصل شبكة </a:t>
            </a:r>
            <a:r>
              <a:rPr lang="en-US" b="1" dirty="0"/>
              <a:t>" CSNET"</a:t>
            </a:r>
            <a:r>
              <a:rPr lang="ar-SA" dirty="0"/>
              <a:t> من الخدمة.  أنشأت مؤسسة العلوم العالمية </a:t>
            </a:r>
            <a:r>
              <a:rPr lang="en-US" b="1" dirty="0"/>
              <a:t>(NSF)</a:t>
            </a:r>
            <a:r>
              <a:rPr lang="ar-SA" dirty="0"/>
              <a:t> شبكة أخرى أسمتها </a:t>
            </a:r>
            <a:r>
              <a:rPr lang="en-US" b="1" dirty="0"/>
              <a:t>"NREN"</a:t>
            </a:r>
            <a:r>
              <a:rPr lang="en-US" dirty="0"/>
              <a:t> </a:t>
            </a:r>
            <a:r>
              <a:rPr lang="en-US" b="1" dirty="0"/>
              <a:t>(The </a:t>
            </a:r>
            <a:r>
              <a:rPr lang="en-US" b="1" u="sng" dirty="0"/>
              <a:t>N</a:t>
            </a:r>
            <a:r>
              <a:rPr lang="en-US" b="1" dirty="0"/>
              <a:t>ational </a:t>
            </a:r>
            <a:r>
              <a:rPr lang="en-US" b="1" u="sng" dirty="0"/>
              <a:t>R</a:t>
            </a:r>
            <a:r>
              <a:rPr lang="en-US" b="1" dirty="0"/>
              <a:t>esearch and </a:t>
            </a:r>
            <a:r>
              <a:rPr lang="en-US" b="1" u="sng" dirty="0"/>
              <a:t>E</a:t>
            </a:r>
            <a:r>
              <a:rPr lang="en-US" b="1" dirty="0"/>
              <a:t>ducation </a:t>
            </a:r>
            <a:r>
              <a:rPr lang="en-US" b="1" u="sng" dirty="0"/>
              <a:t>N</a:t>
            </a:r>
            <a:r>
              <a:rPr lang="en-US" b="1" dirty="0"/>
              <a:t>etwork)</a:t>
            </a:r>
            <a:r>
              <a:rPr lang="ar-SA" dirty="0"/>
              <a:t>، بغرض إجراء أبحاث علمية عن الشبكات عالية السرعة </a:t>
            </a:r>
            <a:r>
              <a:rPr lang="en-US" b="1" dirty="0"/>
              <a:t>(High Speed Networking Research)</a:t>
            </a:r>
            <a:r>
              <a:rPr lang="ar-SA" dirty="0"/>
              <a:t>.  أزالت مؤسسة العلوم العالمية </a:t>
            </a:r>
            <a:r>
              <a:rPr lang="en-US" b="1" dirty="0"/>
              <a:t>(NSF) </a:t>
            </a:r>
            <a:r>
              <a:rPr lang="ar-SA" dirty="0"/>
              <a:t>القيود المفروضة على الوصول لشبكتها </a:t>
            </a:r>
            <a:r>
              <a:rPr lang="en-US" b="1" dirty="0"/>
              <a:t>NSFNET</a:t>
            </a:r>
            <a:r>
              <a:rPr lang="ar-SA" dirty="0"/>
              <a:t> من قبل الأشخاص والشركات الخاصة.  بداية تطوير عمود الاتصال الفقري لشبكة </a:t>
            </a:r>
            <a:r>
              <a:rPr lang="en-US" b="1" dirty="0"/>
              <a:t>"NSFNET"</a:t>
            </a:r>
            <a:r>
              <a:rPr lang="ar-SA" dirty="0"/>
              <a:t>إلى خطوط اتصال رقمية مخصصة من نوع </a:t>
            </a:r>
            <a:r>
              <a:rPr lang="en-US" b="1" dirty="0"/>
              <a:t>T3</a:t>
            </a:r>
            <a:r>
              <a:rPr lang="ar-SA" dirty="0"/>
              <a:t> بسعة </a:t>
            </a:r>
            <a:r>
              <a:rPr lang="en-US" dirty="0"/>
              <a:t>44. 736</a:t>
            </a:r>
            <a:r>
              <a:rPr lang="ar-SA" dirty="0"/>
              <a:t> ميجابايت في الثانية.   ويُعرف خط الاتصال </a:t>
            </a:r>
            <a:r>
              <a:rPr lang="en-US" b="1" dirty="0"/>
              <a:t>T3</a:t>
            </a:r>
            <a:r>
              <a:rPr lang="ar-SA" dirty="0"/>
              <a:t> باسم الخدمة الرقمية المستوى الثالث  </a:t>
            </a:r>
            <a:r>
              <a:rPr lang="ar-SA" b="1" dirty="0"/>
              <a:t>(</a:t>
            </a:r>
            <a:r>
              <a:rPr lang="en-US" b="1" dirty="0"/>
              <a:t>(DS-3 </a:t>
            </a:r>
            <a:r>
              <a:rPr lang="ar-SA" b="1" dirty="0"/>
              <a:t>. </a:t>
            </a:r>
            <a:endParaRPr lang="en-US" dirty="0"/>
          </a:p>
          <a:p>
            <a:pPr algn="r" rtl="1"/>
            <a:r>
              <a:rPr lang="ar-SA" b="1" dirty="0"/>
              <a:t> </a:t>
            </a:r>
            <a:r>
              <a:rPr lang="ar-SA" dirty="0"/>
              <a:t>ظهور نظام " خادمات بيانات الشبكة الواسعة </a:t>
            </a:r>
            <a:r>
              <a:rPr lang="en-US" b="1" dirty="0"/>
              <a:t>WAIS</a:t>
            </a:r>
            <a:r>
              <a:rPr lang="ar-SA" dirty="0"/>
              <a:t>" للبحث واستعادة الوثائق على الإنترنت.   وكلمة </a:t>
            </a:r>
            <a:r>
              <a:rPr lang="en-US" b="1" dirty="0"/>
              <a:t>"WAIS"</a:t>
            </a:r>
            <a:r>
              <a:rPr lang="ar-SA" dirty="0"/>
              <a:t> هي اختصار للعبارة </a:t>
            </a:r>
            <a:r>
              <a:rPr lang="en-US" b="1" dirty="0"/>
              <a:t>(Wide Area Information Servers"</a:t>
            </a:r>
            <a:r>
              <a:rPr lang="ar-SA" dirty="0"/>
              <a:t>.   أعلنت جامعة </a:t>
            </a:r>
            <a:r>
              <a:rPr lang="en-US" b="1" dirty="0"/>
              <a:t>Minnesota</a:t>
            </a:r>
            <a:r>
              <a:rPr lang="ar-SA" dirty="0"/>
              <a:t> عن برنامجها الخاص لاسترجاع المعلومات </a:t>
            </a:r>
            <a:r>
              <a:rPr lang="en-US" b="1" dirty="0"/>
              <a:t>"Gopher"</a:t>
            </a:r>
            <a:r>
              <a:rPr lang="ar-SA" dirty="0"/>
              <a:t>.   بداية ظهور بعض الشبكات </a:t>
            </a:r>
            <a:r>
              <a:rPr lang="ar-SA" dirty="0" smtClean="0"/>
              <a:t>الخاصة </a:t>
            </a:r>
            <a:r>
              <a:rPr lang="en-US" b="1" dirty="0"/>
              <a:t>(Private Networks)</a:t>
            </a:r>
            <a:r>
              <a:rPr lang="ar-SA" dirty="0" smtClean="0"/>
              <a:t>.</a:t>
            </a:r>
          </a:p>
          <a:p>
            <a:pPr marL="0" indent="0" algn="r" rtl="1">
              <a:buNone/>
            </a:pPr>
            <a:endParaRPr lang="en-US" dirty="0"/>
          </a:p>
        </p:txBody>
      </p:sp>
      <p:pic>
        <p:nvPicPr>
          <p:cNvPr id="4" name="Picture 3"/>
          <p:cNvPicPr>
            <a:picLocks noChangeAspect="1"/>
          </p:cNvPicPr>
          <p:nvPr/>
        </p:nvPicPr>
        <p:blipFill>
          <a:blip r:embed="rId4" cstate="print"/>
          <a:stretch>
            <a:fillRect/>
          </a:stretch>
        </p:blipFill>
        <p:spPr>
          <a:xfrm>
            <a:off x="2008853" y="4849701"/>
            <a:ext cx="3793331" cy="1485900"/>
          </a:xfrm>
          <a:prstGeom prst="rect">
            <a:avLst/>
          </a:prstGeom>
        </p:spPr>
      </p:pic>
    </p:spTree>
    <p:extLst>
      <p:ext uri="{BB962C8B-B14F-4D97-AF65-F5344CB8AC3E}">
        <p14:creationId xmlns="" xmlns:p14="http://schemas.microsoft.com/office/powerpoint/2010/main" val="2900833824"/>
      </p:ext>
    </p:extLst>
  </p:cSld>
  <p:clrMapOvr>
    <a:masterClrMapping/>
  </p:clrMapOvr>
  <mc:AlternateContent xmlns:mc="http://schemas.openxmlformats.org/markup-compatibility/2006">
    <mc:Choice xmlns="" xmlns:p14="http://schemas.microsoft.com/office/powerpoint/2010/main" Requires="p14">
      <p:transition spd="slow" p14:dur="1300">
        <p14:pan dir="u"/>
        <p:sndAc>
          <p:stSnd>
            <p:snd r:embed="rId5" name="wind.wav"/>
          </p:stSnd>
        </p:sndAc>
      </p:transition>
    </mc:Choice>
    <mc:Fallback>
      <p:transition spd="slow">
        <p:fade/>
        <p:sndAc>
          <p:stSnd>
            <p:snd r:embed="rId2"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subTnLst>
                                    <p:audio>
                                      <p:cMediaNode>
                                        <p:cTn display="0" masterRel="sameClick">
                                          <p:stCondLst>
                                            <p:cond evt="begin" delay="0">
                                              <p:tn val="7"/>
                                            </p:cond>
                                          </p:stCondLst>
                                          <p:endCondLst>
                                            <p:cond evt="onStopAudio" delay="0">
                                              <p:tgtEl>
                                                <p:sldTgt/>
                                              </p:tgtEl>
                                            </p:cond>
                                          </p:endCondLst>
                                        </p:cTn>
                                        <p:tgtEl>
                                          <p:sndTgt r:embed="rId3" name="bomb.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rgbClr val="FFFF00"/>
          </a:solidFill>
        </p:spPr>
        <p:txBody>
          <a:bodyPr>
            <a:normAutofit fontScale="92500"/>
          </a:bodyPr>
          <a:lstStyle/>
          <a:p>
            <a:pPr algn="r" rtl="1"/>
            <a:r>
              <a:rPr lang="ar-SA" b="1" dirty="0">
                <a:solidFill>
                  <a:srgbClr val="FF0000"/>
                </a:solidFill>
              </a:rPr>
              <a:t>في عام 1992م </a:t>
            </a:r>
            <a:r>
              <a:rPr lang="ar-SA" dirty="0">
                <a:solidFill>
                  <a:srgbClr val="FF0000"/>
                </a:solidFill>
              </a:rPr>
              <a:t>تم</a:t>
            </a:r>
            <a:r>
              <a:rPr lang="ar-SA" b="1" dirty="0">
                <a:solidFill>
                  <a:srgbClr val="FF0000"/>
                </a:solidFill>
              </a:rPr>
              <a:t> </a:t>
            </a:r>
            <a:r>
              <a:rPr lang="ar-SA" dirty="0">
                <a:solidFill>
                  <a:srgbClr val="FF0000"/>
                </a:solidFill>
              </a:rPr>
              <a:t>إجازة شرعية جمعية الإنترنت </a:t>
            </a:r>
            <a:r>
              <a:rPr lang="en-US" b="1" dirty="0">
                <a:solidFill>
                  <a:srgbClr val="FF0000"/>
                </a:solidFill>
              </a:rPr>
              <a:t>(Internet Society "ISOC")</a:t>
            </a:r>
            <a:r>
              <a:rPr lang="ar-SA" dirty="0">
                <a:solidFill>
                  <a:srgbClr val="FF0000"/>
                </a:solidFill>
              </a:rPr>
              <a:t>، وهي منظمة عالمية لا تنتمي لدولة معينة تعني بالشئون التنظيمية الخاصة بالإنترنت وتقنياتها.  شهد هذا العام ايضاً سوري بداية ظهور الشبكة النسيجية العالمية </a:t>
            </a:r>
            <a:r>
              <a:rPr lang="en-US" b="1" dirty="0">
                <a:solidFill>
                  <a:srgbClr val="FF0000"/>
                </a:solidFill>
              </a:rPr>
              <a:t>(WWW)</a:t>
            </a:r>
            <a:r>
              <a:rPr lang="ar-SA" dirty="0">
                <a:solidFill>
                  <a:srgbClr val="FF0000"/>
                </a:solidFill>
              </a:rPr>
              <a:t> على الإنترنت، حيث قامت مؤسسة الأبحاث الفيزيائية العالمية </a:t>
            </a:r>
            <a:r>
              <a:rPr lang="en-US" b="1" dirty="0">
                <a:solidFill>
                  <a:srgbClr val="FF0000"/>
                </a:solidFill>
              </a:rPr>
              <a:t>(CERN)</a:t>
            </a:r>
            <a:r>
              <a:rPr lang="ar-SA" dirty="0">
                <a:solidFill>
                  <a:srgbClr val="FF0000"/>
                </a:solidFill>
              </a:rPr>
              <a:t>  بتدشين أول موقع لها على الشبكة يعمل بمبدأ النصوص المترابطة </a:t>
            </a:r>
            <a:r>
              <a:rPr lang="en-US" b="1" dirty="0">
                <a:solidFill>
                  <a:srgbClr val="FF0000"/>
                </a:solidFill>
              </a:rPr>
              <a:t>(Hypertext)</a:t>
            </a:r>
            <a:r>
              <a:rPr lang="ar-SA" dirty="0">
                <a:solidFill>
                  <a:srgbClr val="FF0000"/>
                </a:solidFill>
              </a:rPr>
              <a:t>.  استكمال تطوير عمود الاتصال الفقري لشبكة </a:t>
            </a:r>
            <a:r>
              <a:rPr lang="en-US" b="1" dirty="0">
                <a:solidFill>
                  <a:srgbClr val="FF0000"/>
                </a:solidFill>
              </a:rPr>
              <a:t>"NSFNET"</a:t>
            </a:r>
            <a:r>
              <a:rPr lang="ar-SA" dirty="0">
                <a:solidFill>
                  <a:srgbClr val="FF0000"/>
                </a:solidFill>
              </a:rPr>
              <a:t> إلى خطوط اتصال رقمية مخصصة من نوع </a:t>
            </a:r>
            <a:r>
              <a:rPr lang="en-US" b="1" dirty="0">
                <a:solidFill>
                  <a:srgbClr val="FF0000"/>
                </a:solidFill>
              </a:rPr>
              <a:t>T3</a:t>
            </a:r>
            <a:r>
              <a:rPr lang="ar-SA" dirty="0">
                <a:solidFill>
                  <a:srgbClr val="FF0000"/>
                </a:solidFill>
              </a:rPr>
              <a:t> بسعة </a:t>
            </a:r>
            <a:r>
              <a:rPr lang="en-US" dirty="0">
                <a:solidFill>
                  <a:srgbClr val="FF0000"/>
                </a:solidFill>
              </a:rPr>
              <a:t>44. 736</a:t>
            </a:r>
            <a:r>
              <a:rPr lang="ar-SA" dirty="0">
                <a:solidFill>
                  <a:srgbClr val="FF0000"/>
                </a:solidFill>
              </a:rPr>
              <a:t> ميجابايت في الثانية.  ظهور الإصدار الأول والثاني من متصفح الإنترنت </a:t>
            </a:r>
            <a:r>
              <a:rPr lang="en-US" b="1" dirty="0">
                <a:solidFill>
                  <a:srgbClr val="FF0000"/>
                </a:solidFill>
              </a:rPr>
              <a:t>"Line Mode"</a:t>
            </a:r>
            <a:r>
              <a:rPr lang="ar-SA" dirty="0">
                <a:solidFill>
                  <a:srgbClr val="FF0000"/>
                </a:solidFill>
              </a:rPr>
              <a:t>.   ظهور خدمة </a:t>
            </a:r>
            <a:r>
              <a:rPr lang="en-US" b="1" dirty="0">
                <a:solidFill>
                  <a:srgbClr val="FF0000"/>
                </a:solidFill>
              </a:rPr>
              <a:t>"VERONICA"</a:t>
            </a:r>
            <a:r>
              <a:rPr lang="ar-SA" dirty="0">
                <a:solidFill>
                  <a:srgbClr val="FF0000"/>
                </a:solidFill>
              </a:rPr>
              <a:t>، وهي اختصار للعبارة :</a:t>
            </a:r>
            <a:endParaRPr lang="en-US" dirty="0">
              <a:solidFill>
                <a:srgbClr val="FF0000"/>
              </a:solidFill>
            </a:endParaRPr>
          </a:p>
          <a:p>
            <a:pPr algn="r" rtl="1"/>
            <a:r>
              <a:rPr lang="en-US" b="1" dirty="0">
                <a:solidFill>
                  <a:srgbClr val="FF0000"/>
                </a:solidFill>
              </a:rPr>
              <a:t>(</a:t>
            </a:r>
            <a:r>
              <a:rPr lang="en-US" b="1" u="sng" dirty="0">
                <a:solidFill>
                  <a:srgbClr val="FF0000"/>
                </a:solidFill>
              </a:rPr>
              <a:t>V</a:t>
            </a:r>
            <a:r>
              <a:rPr lang="en-US" b="1" dirty="0">
                <a:solidFill>
                  <a:srgbClr val="FF0000"/>
                </a:solidFill>
              </a:rPr>
              <a:t>ery </a:t>
            </a:r>
            <a:r>
              <a:rPr lang="en-US" b="1" u="sng" dirty="0">
                <a:solidFill>
                  <a:srgbClr val="FF0000"/>
                </a:solidFill>
              </a:rPr>
              <a:t>E</a:t>
            </a:r>
            <a:r>
              <a:rPr lang="en-US" b="1" dirty="0">
                <a:solidFill>
                  <a:srgbClr val="FF0000"/>
                </a:solidFill>
              </a:rPr>
              <a:t>asy </a:t>
            </a:r>
            <a:r>
              <a:rPr lang="en-US" b="1" u="sng" dirty="0">
                <a:solidFill>
                  <a:srgbClr val="FF0000"/>
                </a:solidFill>
              </a:rPr>
              <a:t>R</a:t>
            </a:r>
            <a:r>
              <a:rPr lang="en-US" b="1" dirty="0">
                <a:solidFill>
                  <a:srgbClr val="FF0000"/>
                </a:solidFill>
              </a:rPr>
              <a:t>odent-</a:t>
            </a:r>
            <a:r>
              <a:rPr lang="en-US" b="1" u="sng" dirty="0">
                <a:solidFill>
                  <a:srgbClr val="FF0000"/>
                </a:solidFill>
              </a:rPr>
              <a:t>O</a:t>
            </a:r>
            <a:r>
              <a:rPr lang="en-US" b="1" dirty="0">
                <a:solidFill>
                  <a:srgbClr val="FF0000"/>
                </a:solidFill>
              </a:rPr>
              <a:t>riented </a:t>
            </a:r>
            <a:r>
              <a:rPr lang="en-US" b="1" u="sng" dirty="0">
                <a:solidFill>
                  <a:srgbClr val="FF0000"/>
                </a:solidFill>
              </a:rPr>
              <a:t>N</a:t>
            </a:r>
            <a:r>
              <a:rPr lang="en-US" b="1" dirty="0">
                <a:solidFill>
                  <a:srgbClr val="FF0000"/>
                </a:solidFill>
              </a:rPr>
              <a:t>etwork </a:t>
            </a:r>
            <a:r>
              <a:rPr lang="en-US" b="1" u="sng" dirty="0">
                <a:solidFill>
                  <a:srgbClr val="FF0000"/>
                </a:solidFill>
              </a:rPr>
              <a:t>I</a:t>
            </a:r>
            <a:r>
              <a:rPr lang="en-US" b="1" dirty="0">
                <a:solidFill>
                  <a:srgbClr val="FF0000"/>
                </a:solidFill>
              </a:rPr>
              <a:t>ndex to </a:t>
            </a:r>
            <a:r>
              <a:rPr lang="en-US" b="1" u="sng" dirty="0">
                <a:solidFill>
                  <a:srgbClr val="FF0000"/>
                </a:solidFill>
              </a:rPr>
              <a:t>C</a:t>
            </a:r>
            <a:r>
              <a:rPr lang="en-US" b="1" dirty="0">
                <a:solidFill>
                  <a:srgbClr val="FF0000"/>
                </a:solidFill>
              </a:rPr>
              <a:t>omputerized </a:t>
            </a:r>
            <a:r>
              <a:rPr lang="en-US" b="1" u="sng" dirty="0">
                <a:solidFill>
                  <a:srgbClr val="FF0000"/>
                </a:solidFill>
              </a:rPr>
              <a:t>A</a:t>
            </a:r>
            <a:r>
              <a:rPr lang="en-US" b="1" dirty="0">
                <a:solidFill>
                  <a:srgbClr val="FF0000"/>
                </a:solidFill>
              </a:rPr>
              <a:t>rchives</a:t>
            </a:r>
            <a:endParaRPr lang="en-US" dirty="0">
              <a:solidFill>
                <a:srgbClr val="FF0000"/>
              </a:solidFill>
            </a:endParaRPr>
          </a:p>
          <a:p>
            <a:pPr algn="r" rtl="1"/>
            <a:r>
              <a:rPr lang="ar-SA" dirty="0">
                <a:solidFill>
                  <a:srgbClr val="FF0000"/>
                </a:solidFill>
              </a:rPr>
              <a:t>وخدمة </a:t>
            </a:r>
            <a:r>
              <a:rPr lang="en-US" b="1" dirty="0">
                <a:solidFill>
                  <a:srgbClr val="FF0000"/>
                </a:solidFill>
              </a:rPr>
              <a:t>"VERONICA"</a:t>
            </a:r>
            <a:r>
              <a:rPr lang="ar-SA" dirty="0">
                <a:solidFill>
                  <a:srgbClr val="FF0000"/>
                </a:solidFill>
              </a:rPr>
              <a:t> هي إحدى خدمات الإنترنت التي تم تطويرها في </a:t>
            </a:r>
            <a:r>
              <a:rPr lang="ar-SA" dirty="0" smtClean="0">
                <a:solidFill>
                  <a:srgbClr val="FF0000"/>
                </a:solidFill>
              </a:rPr>
              <a:t>جامعة </a:t>
            </a:r>
          </a:p>
          <a:p>
            <a:pPr marL="0" indent="0" algn="r" rtl="1">
              <a:buNone/>
            </a:pPr>
            <a:endParaRPr lang="en-US" dirty="0">
              <a:solidFill>
                <a:srgbClr val="FF0000"/>
              </a:solidFill>
            </a:endParaRPr>
          </a:p>
        </p:txBody>
      </p:sp>
    </p:spTree>
    <p:extLst>
      <p:ext uri="{BB962C8B-B14F-4D97-AF65-F5344CB8AC3E}">
        <p14:creationId xmlns="" xmlns:p14="http://schemas.microsoft.com/office/powerpoint/2010/main" val="1373438207"/>
      </p:ext>
    </p:extLst>
  </p:cSld>
  <p:clrMapOvr>
    <a:masterClrMapping/>
  </p:clrMapOvr>
  <mc:AlternateContent xmlns:mc="http://schemas.openxmlformats.org/markup-compatibility/2006">
    <mc:Choice xmlns="" xmlns:p14="http://schemas.microsoft.com/office/powerpoint/2010/main" Requires="p14">
      <p:transition spd="slow" p14:dur="800">
        <p14:flythrough/>
        <p:sndAc>
          <p:stSnd>
            <p:snd r:embed="rId3" name="wind.wav"/>
          </p:stSnd>
        </p:sndAc>
      </p:transition>
    </mc:Choice>
    <mc:Fallback>
      <p:transition spd="slow">
        <p:fade/>
        <p:sndAc>
          <p:stSnd>
            <p:snd r:embed="rId2" name="wind.wav"/>
          </p:stSnd>
        </p:sndAc>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tx2">
              <a:lumMod val="20000"/>
              <a:lumOff val="80000"/>
            </a:schemeClr>
          </a:solidFill>
        </p:spPr>
        <p:txBody>
          <a:bodyPr>
            <a:normAutofit fontScale="92500" lnSpcReduction="20000"/>
          </a:bodyPr>
          <a:lstStyle/>
          <a:p>
            <a:pPr algn="r" rtl="1"/>
            <a:r>
              <a:rPr lang="ar-SA" b="1" dirty="0">
                <a:solidFill>
                  <a:schemeClr val="accent6">
                    <a:lumMod val="50000"/>
                  </a:schemeClr>
                </a:solidFill>
              </a:rPr>
              <a:t>في عام 1993م:</a:t>
            </a:r>
            <a:r>
              <a:rPr lang="ar-SA" dirty="0">
                <a:solidFill>
                  <a:schemeClr val="accent6">
                    <a:lumMod val="50000"/>
                  </a:schemeClr>
                </a:solidFill>
              </a:rPr>
              <a:t> تمّ</a:t>
            </a:r>
            <a:r>
              <a:rPr lang="ar-SA" b="1" dirty="0">
                <a:solidFill>
                  <a:schemeClr val="accent6">
                    <a:lumMod val="50000"/>
                  </a:schemeClr>
                </a:solidFill>
              </a:rPr>
              <a:t> </a:t>
            </a:r>
            <a:r>
              <a:rPr lang="ar-SA" dirty="0">
                <a:solidFill>
                  <a:schemeClr val="accent6">
                    <a:lumMod val="50000"/>
                  </a:schemeClr>
                </a:solidFill>
              </a:rPr>
              <a:t>إنشاء مركز معلومات الإنترنت </a:t>
            </a:r>
            <a:r>
              <a:rPr lang="en-US" b="1" dirty="0">
                <a:solidFill>
                  <a:schemeClr val="accent6">
                    <a:lumMod val="50000"/>
                  </a:schemeClr>
                </a:solidFill>
              </a:rPr>
              <a:t>"</a:t>
            </a:r>
            <a:r>
              <a:rPr lang="en-US" b="1" dirty="0" err="1">
                <a:solidFill>
                  <a:schemeClr val="accent6">
                    <a:lumMod val="50000"/>
                  </a:schemeClr>
                </a:solidFill>
              </a:rPr>
              <a:t>InterNIC</a:t>
            </a:r>
            <a:r>
              <a:rPr lang="en-US" b="1" dirty="0">
                <a:solidFill>
                  <a:schemeClr val="accent6">
                    <a:lumMod val="50000"/>
                  </a:schemeClr>
                </a:solidFill>
              </a:rPr>
              <a:t>"</a:t>
            </a:r>
            <a:r>
              <a:rPr lang="ar-SA" b="1" dirty="0">
                <a:solidFill>
                  <a:schemeClr val="accent6">
                    <a:lumMod val="50000"/>
                  </a:schemeClr>
                </a:solidFill>
              </a:rPr>
              <a:t>، </a:t>
            </a:r>
            <a:r>
              <a:rPr lang="ar-SA" dirty="0">
                <a:solidFill>
                  <a:schemeClr val="accent6">
                    <a:lumMod val="50000"/>
                  </a:schemeClr>
                </a:solidFill>
              </a:rPr>
              <a:t>وهو اختصار للعبارة </a:t>
            </a:r>
            <a:r>
              <a:rPr lang="en-US" b="1" dirty="0">
                <a:solidFill>
                  <a:schemeClr val="accent6">
                    <a:lumMod val="50000"/>
                  </a:schemeClr>
                </a:solidFill>
              </a:rPr>
              <a:t>(Internet Network  Information Center)</a:t>
            </a:r>
            <a:r>
              <a:rPr lang="ar-SA" dirty="0">
                <a:solidFill>
                  <a:schemeClr val="accent6">
                    <a:lumMod val="50000"/>
                  </a:schemeClr>
                </a:solidFill>
              </a:rPr>
              <a:t>.   ويُعد </a:t>
            </a:r>
            <a:r>
              <a:rPr lang="en-US" b="1" dirty="0">
                <a:solidFill>
                  <a:schemeClr val="accent6">
                    <a:lumMod val="50000"/>
                  </a:schemeClr>
                </a:solidFill>
              </a:rPr>
              <a:t>"</a:t>
            </a:r>
            <a:r>
              <a:rPr lang="en-US" b="1" dirty="0" err="1">
                <a:solidFill>
                  <a:schemeClr val="accent6">
                    <a:lumMod val="50000"/>
                  </a:schemeClr>
                </a:solidFill>
              </a:rPr>
              <a:t>InterNIC</a:t>
            </a:r>
            <a:r>
              <a:rPr lang="en-US" b="1" dirty="0">
                <a:solidFill>
                  <a:schemeClr val="accent6">
                    <a:lumMod val="50000"/>
                  </a:schemeClr>
                </a:solidFill>
              </a:rPr>
              <a:t>"</a:t>
            </a:r>
            <a:r>
              <a:rPr lang="ar-SA" dirty="0">
                <a:solidFill>
                  <a:schemeClr val="accent6">
                    <a:lumMod val="50000"/>
                  </a:schemeClr>
                </a:solidFill>
              </a:rPr>
              <a:t> هو المسئول عن تسجيل أسماء النطاقات وعناوين الإنترنت وتوزيع المعلومات حول الإنترنت.  ظهور الإصدار الأول من </a:t>
            </a:r>
            <a:r>
              <a:rPr lang="ar-SA" b="1" dirty="0">
                <a:solidFill>
                  <a:schemeClr val="accent6">
                    <a:lumMod val="50000"/>
                  </a:schemeClr>
                </a:solidFill>
              </a:rPr>
              <a:t>" </a:t>
            </a:r>
            <a:r>
              <a:rPr lang="en-US" b="1" dirty="0">
                <a:solidFill>
                  <a:schemeClr val="accent6">
                    <a:lumMod val="50000"/>
                  </a:schemeClr>
                </a:solidFill>
              </a:rPr>
              <a:t>MSAIC</a:t>
            </a:r>
            <a:r>
              <a:rPr lang="ar-SA" b="1" dirty="0">
                <a:solidFill>
                  <a:schemeClr val="accent6">
                    <a:lumMod val="50000"/>
                  </a:schemeClr>
                </a:solidFill>
              </a:rPr>
              <a:t>"</a:t>
            </a:r>
            <a:r>
              <a:rPr lang="ar-SA" dirty="0">
                <a:solidFill>
                  <a:schemeClr val="accent6">
                    <a:lumMod val="50000"/>
                  </a:schemeClr>
                </a:solidFill>
              </a:rPr>
              <a:t> مستعرض الشبكة العالمية، وقد تبعه بعد ذلك ظهور مستعرضات الإنترنت الأخرى مثل </a:t>
            </a:r>
            <a:r>
              <a:rPr lang="en-US" b="1" dirty="0">
                <a:solidFill>
                  <a:schemeClr val="accent6">
                    <a:lumMod val="50000"/>
                  </a:schemeClr>
                </a:solidFill>
              </a:rPr>
              <a:t>"Netscape"</a:t>
            </a:r>
            <a:r>
              <a:rPr lang="ar-SA" dirty="0">
                <a:solidFill>
                  <a:schemeClr val="accent6">
                    <a:lumMod val="50000"/>
                  </a:schemeClr>
                </a:solidFill>
              </a:rPr>
              <a:t>، </a:t>
            </a:r>
            <a:r>
              <a:rPr lang="en-US" b="1" dirty="0">
                <a:solidFill>
                  <a:schemeClr val="accent6">
                    <a:lumMod val="50000"/>
                  </a:schemeClr>
                </a:solidFill>
              </a:rPr>
              <a:t>"Internet Explorer"</a:t>
            </a:r>
            <a:r>
              <a:rPr lang="en-US" dirty="0">
                <a:solidFill>
                  <a:schemeClr val="accent6">
                    <a:lumMod val="50000"/>
                  </a:schemeClr>
                </a:solidFill>
              </a:rPr>
              <a:t> </a:t>
            </a:r>
            <a:r>
              <a:rPr lang="ar-SA" dirty="0">
                <a:solidFill>
                  <a:schemeClr val="accent6">
                    <a:lumMod val="50000"/>
                  </a:schemeClr>
                </a:solidFill>
              </a:rPr>
              <a:t>. </a:t>
            </a:r>
            <a:endParaRPr lang="en-US" dirty="0">
              <a:solidFill>
                <a:schemeClr val="accent6">
                  <a:lumMod val="50000"/>
                </a:schemeClr>
              </a:solidFill>
            </a:endParaRPr>
          </a:p>
          <a:p>
            <a:pPr algn="r" rtl="1"/>
            <a:r>
              <a:rPr lang="ar-SA" b="1" dirty="0">
                <a:solidFill>
                  <a:schemeClr val="accent6">
                    <a:lumMod val="50000"/>
                  </a:schemeClr>
                </a:solidFill>
              </a:rPr>
              <a:t>في عام 1994م: </a:t>
            </a:r>
            <a:r>
              <a:rPr lang="ar-SA" dirty="0">
                <a:solidFill>
                  <a:schemeClr val="accent6">
                    <a:lumMod val="50000"/>
                  </a:schemeClr>
                </a:solidFill>
              </a:rPr>
              <a:t>نمت الإنترنت نمواً هائلاً، حيث تم إضافة مئات الآلاف من الخادمات المضيفة </a:t>
            </a:r>
            <a:r>
              <a:rPr lang="en-US" dirty="0">
                <a:solidFill>
                  <a:schemeClr val="accent6">
                    <a:lumMod val="50000"/>
                  </a:schemeClr>
                </a:solidFill>
              </a:rPr>
              <a:t>(Hosts) </a:t>
            </a:r>
            <a:r>
              <a:rPr lang="ar-SA" dirty="0">
                <a:solidFill>
                  <a:schemeClr val="accent6">
                    <a:lumMod val="50000"/>
                  </a:schemeClr>
                </a:solidFill>
              </a:rPr>
              <a:t>، وعدد هائل من الشبكات الخاصة بجانب شبكة </a:t>
            </a:r>
            <a:r>
              <a:rPr lang="en-US" b="1" dirty="0">
                <a:solidFill>
                  <a:schemeClr val="accent6">
                    <a:lumMod val="50000"/>
                  </a:schemeClr>
                </a:solidFill>
              </a:rPr>
              <a:t>"NSFNET"</a:t>
            </a:r>
            <a:r>
              <a:rPr lang="ar-SA" dirty="0">
                <a:solidFill>
                  <a:schemeClr val="accent6">
                    <a:lumMod val="50000"/>
                  </a:schemeClr>
                </a:solidFill>
              </a:rPr>
              <a:t>.   تم الاحتفال بمرور 25 عاماً على ميلاد شبكة </a:t>
            </a:r>
            <a:r>
              <a:rPr lang="en-US" b="1" dirty="0">
                <a:solidFill>
                  <a:schemeClr val="accent6">
                    <a:lumMod val="50000"/>
                  </a:schemeClr>
                </a:solidFill>
              </a:rPr>
              <a:t>"ARPANET"</a:t>
            </a:r>
            <a:r>
              <a:rPr lang="ar-SA" dirty="0">
                <a:solidFill>
                  <a:schemeClr val="accent6">
                    <a:lumMod val="50000"/>
                  </a:schemeClr>
                </a:solidFill>
              </a:rPr>
              <a:t>.   أعلنت شركة موزاياك للاتصالات  </a:t>
            </a:r>
            <a:r>
              <a:rPr lang="en-US" b="1" dirty="0">
                <a:solidFill>
                  <a:schemeClr val="accent6">
                    <a:lumMod val="50000"/>
                  </a:schemeClr>
                </a:solidFill>
              </a:rPr>
              <a:t>(Mosaic Communication Corporation) </a:t>
            </a:r>
            <a:r>
              <a:rPr lang="ar-SA" b="1" dirty="0">
                <a:solidFill>
                  <a:schemeClr val="accent6">
                    <a:lumMod val="50000"/>
                  </a:schemeClr>
                </a:solidFill>
              </a:rPr>
              <a:t>، </a:t>
            </a:r>
            <a:r>
              <a:rPr lang="ar-SA" dirty="0">
                <a:solidFill>
                  <a:schemeClr val="accent6">
                    <a:lumMod val="50000"/>
                  </a:schemeClr>
                </a:solidFill>
              </a:rPr>
              <a:t>والتي أصبحت الآن شركة نتسيكيب </a:t>
            </a:r>
            <a:r>
              <a:rPr lang="en-US" b="1" dirty="0">
                <a:solidFill>
                  <a:schemeClr val="accent6">
                    <a:lumMod val="50000"/>
                  </a:schemeClr>
                </a:solidFill>
              </a:rPr>
              <a:t>(Netscape)</a:t>
            </a:r>
            <a:r>
              <a:rPr lang="ar-SA" dirty="0">
                <a:solidFill>
                  <a:schemeClr val="accent6">
                    <a:lumMod val="50000"/>
                  </a:schemeClr>
                </a:solidFill>
              </a:rPr>
              <a:t>، عن الإصدار الأول من متصفح الإنترنت نتسكيب </a:t>
            </a:r>
            <a:r>
              <a:rPr lang="en-US" b="1" dirty="0">
                <a:solidFill>
                  <a:schemeClr val="accent6">
                    <a:lumMod val="50000"/>
                  </a:schemeClr>
                </a:solidFill>
              </a:rPr>
              <a:t>(Netscape Web Browser)</a:t>
            </a:r>
            <a:r>
              <a:rPr lang="ar-SA" b="1" dirty="0">
                <a:solidFill>
                  <a:schemeClr val="accent6">
                    <a:lumMod val="50000"/>
                  </a:schemeClr>
                </a:solidFill>
              </a:rPr>
              <a:t>.  </a:t>
            </a:r>
            <a:r>
              <a:rPr lang="ar-SA" dirty="0">
                <a:solidFill>
                  <a:schemeClr val="accent6">
                    <a:lumMod val="50000"/>
                  </a:schemeClr>
                </a:solidFill>
              </a:rPr>
              <a:t>تم استخدام تقنية نمط النقل الغير متزامن</a:t>
            </a:r>
            <a:r>
              <a:rPr lang="en-US" b="1" dirty="0">
                <a:solidFill>
                  <a:schemeClr val="accent6">
                    <a:lumMod val="50000"/>
                  </a:schemeClr>
                </a:solidFill>
              </a:rPr>
              <a:t>(Asynchronous Transfer Mode</a:t>
            </a:r>
            <a:r>
              <a:rPr lang="en-US" dirty="0">
                <a:solidFill>
                  <a:schemeClr val="accent6">
                    <a:lumMod val="50000"/>
                  </a:schemeClr>
                </a:solidFill>
              </a:rPr>
              <a:t> </a:t>
            </a:r>
            <a:r>
              <a:rPr lang="en-US" b="1" dirty="0">
                <a:solidFill>
                  <a:schemeClr val="accent6">
                    <a:lumMod val="50000"/>
                  </a:schemeClr>
                </a:solidFill>
              </a:rPr>
              <a:t>"ATM")</a:t>
            </a:r>
            <a:r>
              <a:rPr lang="ar-SA" dirty="0">
                <a:solidFill>
                  <a:schemeClr val="accent6">
                    <a:lumMod val="50000"/>
                  </a:schemeClr>
                </a:solidFill>
              </a:rPr>
              <a:t> في عملية بث البيانات بأنواعها المختلفة عبر العمود الفقري لشبكة </a:t>
            </a:r>
            <a:r>
              <a:rPr lang="en-US" b="1" dirty="0">
                <a:solidFill>
                  <a:schemeClr val="accent6">
                    <a:lumMod val="50000"/>
                  </a:schemeClr>
                </a:solidFill>
              </a:rPr>
              <a:t>NSFNET</a:t>
            </a:r>
            <a:r>
              <a:rPr lang="ar-SA" dirty="0">
                <a:solidFill>
                  <a:schemeClr val="accent6">
                    <a:lumMod val="50000"/>
                  </a:schemeClr>
                </a:solidFill>
              </a:rPr>
              <a:t>، مما أدى إلى تطوير سعة نقل البيانات بها إلى </a:t>
            </a:r>
            <a:r>
              <a:rPr lang="en-US" dirty="0">
                <a:solidFill>
                  <a:schemeClr val="accent6">
                    <a:lumMod val="50000"/>
                  </a:schemeClr>
                </a:solidFill>
              </a:rPr>
              <a:t>145</a:t>
            </a:r>
            <a:r>
              <a:rPr lang="ar-SA" dirty="0">
                <a:solidFill>
                  <a:schemeClr val="accent6">
                    <a:lumMod val="50000"/>
                  </a:schemeClr>
                </a:solidFill>
              </a:rPr>
              <a:t> ميجابايت في الثانية. </a:t>
            </a:r>
            <a:endParaRPr lang="ar-SA" dirty="0" smtClean="0">
              <a:solidFill>
                <a:schemeClr val="accent6">
                  <a:lumMod val="50000"/>
                </a:schemeClr>
              </a:solidFill>
            </a:endParaRPr>
          </a:p>
          <a:p>
            <a:pPr marL="0" indent="0" algn="r" rtl="1">
              <a:buNone/>
            </a:pPr>
            <a:endParaRPr lang="en-US" dirty="0"/>
          </a:p>
        </p:txBody>
      </p:sp>
      <p:pic>
        <p:nvPicPr>
          <p:cNvPr id="5" name="Picture 4"/>
          <p:cNvPicPr>
            <a:picLocks noChangeAspect="1"/>
          </p:cNvPicPr>
          <p:nvPr/>
        </p:nvPicPr>
        <p:blipFill>
          <a:blip r:embed="rId3" cstate="print"/>
          <a:stretch>
            <a:fillRect/>
          </a:stretch>
        </p:blipFill>
        <p:spPr>
          <a:xfrm>
            <a:off x="2096993" y="4907052"/>
            <a:ext cx="3964781" cy="1628775"/>
          </a:xfrm>
          <a:prstGeom prst="rect">
            <a:avLst/>
          </a:prstGeom>
        </p:spPr>
      </p:pic>
    </p:spTree>
    <p:extLst>
      <p:ext uri="{BB962C8B-B14F-4D97-AF65-F5344CB8AC3E}">
        <p14:creationId xmlns="" xmlns:p14="http://schemas.microsoft.com/office/powerpoint/2010/main" val="3910704805"/>
      </p:ext>
    </p:extLst>
  </p:cSld>
  <p:clrMapOvr>
    <a:masterClrMapping/>
  </p:clrMapOvr>
  <mc:AlternateContent xmlns:mc="http://schemas.openxmlformats.org/markup-compatibility/2006">
    <mc:Choice xmlns="" xmlns:p14="http://schemas.microsoft.com/office/powerpoint/2010/main" Requires="p14">
      <p:transition spd="slow" p14:dur="1400">
        <p14:ripple/>
        <p:sndAc>
          <p:stSnd>
            <p:snd r:embed="rId4" name="wind.wav"/>
          </p:stSnd>
        </p:sndAc>
      </p:transition>
    </mc:Choice>
    <mc:Fallback>
      <p:transition spd="slow">
        <p:fade/>
        <p:sndAc>
          <p:stSnd>
            <p:snd r:embed="rId2"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rgbClr val="00B050"/>
          </a:solidFill>
        </p:spPr>
        <p:txBody>
          <a:bodyPr/>
          <a:lstStyle/>
          <a:p>
            <a:pPr algn="r" rtl="1"/>
            <a:r>
              <a:rPr lang="ar-SA" b="1" dirty="0"/>
              <a:t>في عام 1995م: </a:t>
            </a:r>
            <a:r>
              <a:rPr lang="ar-SA" dirty="0"/>
              <a:t>أعلنت مؤسسة العلوم العالمية </a:t>
            </a:r>
            <a:r>
              <a:rPr lang="en-US" b="1" dirty="0"/>
              <a:t>(NSF)</a:t>
            </a:r>
            <a:r>
              <a:rPr lang="ar-SA" dirty="0"/>
              <a:t> بأنها منعت الاتصال المباشر بشبكتها </a:t>
            </a:r>
            <a:r>
              <a:rPr lang="en-US" b="1" dirty="0"/>
              <a:t>NSFNET</a:t>
            </a:r>
            <a:r>
              <a:rPr lang="ar-SA" dirty="0"/>
              <a:t>، وخصصت أربعة شركات لتقديم خدمة الاتصال لمن يريد الاتصال بالشبكة مقابل دفع رسوم اشتراك.   ومن هنا بدأت فكرة مزود خدمة الإنترنت في الظهور.  ظهور النسخة السادسة من بروتوكول إنترنت </a:t>
            </a:r>
            <a:r>
              <a:rPr lang="en-US" b="1" dirty="0"/>
              <a:t>"IP v6"</a:t>
            </a:r>
            <a:r>
              <a:rPr lang="ar-SA" dirty="0"/>
              <a:t>، لمواجهة النمو الهائل للشبكة والتغلب على مشكلة عدم قدرة منح عناوين </a:t>
            </a:r>
            <a:r>
              <a:rPr lang="en-US" b="1" dirty="0"/>
              <a:t>IP</a:t>
            </a:r>
            <a:r>
              <a:rPr lang="ar-SA" dirty="0"/>
              <a:t> للأجهزة المضيفة الجديدة. </a:t>
            </a:r>
            <a:endParaRPr lang="ar-SA" dirty="0" smtClean="0"/>
          </a:p>
          <a:p>
            <a:pPr marL="0" indent="0" algn="r" rtl="1">
              <a:buNone/>
            </a:pPr>
            <a:endParaRPr lang="en-US" dirty="0"/>
          </a:p>
        </p:txBody>
      </p:sp>
      <p:pic>
        <p:nvPicPr>
          <p:cNvPr id="4" name="Picture 3"/>
          <p:cNvPicPr>
            <a:picLocks noChangeAspect="1"/>
          </p:cNvPicPr>
          <p:nvPr/>
        </p:nvPicPr>
        <p:blipFill>
          <a:blip r:embed="rId3" cstate="print"/>
          <a:stretch>
            <a:fillRect/>
          </a:stretch>
        </p:blipFill>
        <p:spPr>
          <a:xfrm>
            <a:off x="2632472" y="2557463"/>
            <a:ext cx="3879056" cy="1743075"/>
          </a:xfrm>
          <a:prstGeom prst="rect">
            <a:avLst/>
          </a:prstGeom>
        </p:spPr>
      </p:pic>
    </p:spTree>
    <p:extLst>
      <p:ext uri="{BB962C8B-B14F-4D97-AF65-F5344CB8AC3E}">
        <p14:creationId xmlns="" xmlns:p14="http://schemas.microsoft.com/office/powerpoint/2010/main" val="2168436452"/>
      </p:ext>
    </p:extLst>
  </p:cSld>
  <p:clrMapOvr>
    <a:masterClrMapping/>
  </p:clrMapOvr>
  <mc:AlternateContent xmlns:mc="http://schemas.openxmlformats.org/markup-compatibility/2006">
    <mc:Choice xmlns="" xmlns:p14="http://schemas.microsoft.com/office/powerpoint/2010/main" Requires="p14">
      <p:transition spd="slow" p14:dur="1300">
        <p14:pan dir="u"/>
        <p:sndAc>
          <p:stSnd>
            <p:snd r:embed="rId4" name="wind.wav"/>
          </p:stSnd>
        </p:sndAc>
      </p:transition>
    </mc:Choice>
    <mc:Fallback>
      <p:transition spd="slow">
        <p:fade/>
        <p:sndAc>
          <p:stSnd>
            <p:snd r:embed="rId2"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accent5">
              <a:lumMod val="40000"/>
              <a:lumOff val="60000"/>
            </a:schemeClr>
          </a:solidFill>
        </p:spPr>
        <p:txBody>
          <a:bodyPr>
            <a:normAutofit fontScale="70000" lnSpcReduction="20000"/>
          </a:bodyPr>
          <a:lstStyle/>
          <a:p>
            <a:pPr algn="r" rtl="1"/>
            <a:r>
              <a:rPr lang="ar-SA" b="1" dirty="0">
                <a:solidFill>
                  <a:srgbClr val="7030A0"/>
                </a:solidFill>
              </a:rPr>
              <a:t>في عام 1996م حتى الآن: </a:t>
            </a:r>
            <a:r>
              <a:rPr lang="ar-SA" dirty="0">
                <a:solidFill>
                  <a:srgbClr val="7030A0"/>
                </a:solidFill>
              </a:rPr>
              <a:t>بدأت التطورات الرئيسية التي شكلت الإنترنت الحالية، حيث قام العديد من الشركات الكبرى بتشييد شبكاتهم التجارية ذو الإمكانيات الهائلة من حيث البنية الفيزيائية وقنوات الاتصال عالية السرعة، ومن حيث معايير ومعابر الاتصال بالإنترنت.  ولقد ساهمت هذه الشبكات في جعل الإنترنت تتمتع بتغطية معظم أنحاء العالم حتى أصبح العالم قرية صغيرة.  وقد زاد نمو مستخدمي الإنترنت خلال هذه السنوات نمواً هائلاً، وخصوصاً منذ أن قامت شركة ميكروسوفت بدمج متصفحها إنترنت إكسبلورر مع نظام التشغيل ويندوز 98 في عام 1998م.   في يناير من عام 1998م وصل عدد الخادمات المضيفة حوالي  100000، وعدد المستخدمين حوالي 101 مليون واحد.  وفي سبتمبر من عام 2002 فقد تخطى عدد الخادمات المضيفة إلى 200 مليون مضيف، وعدد المستخدمين حوالي 840 مليون مستخدم </a:t>
            </a:r>
            <a:r>
              <a:rPr lang="en-US" dirty="0">
                <a:solidFill>
                  <a:srgbClr val="7030A0"/>
                </a:solidFill>
              </a:rPr>
              <a:t>[10] </a:t>
            </a:r>
            <a:r>
              <a:rPr lang="ar-SA" dirty="0">
                <a:solidFill>
                  <a:srgbClr val="7030A0"/>
                </a:solidFill>
              </a:rPr>
              <a:t>. </a:t>
            </a:r>
            <a:endParaRPr lang="ar-SA" dirty="0" smtClean="0">
              <a:solidFill>
                <a:srgbClr val="7030A0"/>
              </a:solidFill>
            </a:endParaRPr>
          </a:p>
          <a:p>
            <a:pPr algn="r" rtl="1"/>
            <a:r>
              <a:rPr lang="ar-SA" b="1" dirty="0">
                <a:solidFill>
                  <a:srgbClr val="7030A0"/>
                </a:solidFill>
              </a:rPr>
              <a:t>. 2 الإنترنت في الألفية الثالثة</a:t>
            </a:r>
            <a:endParaRPr lang="en-US" dirty="0">
              <a:solidFill>
                <a:srgbClr val="7030A0"/>
              </a:solidFill>
            </a:endParaRPr>
          </a:p>
          <a:p>
            <a:pPr algn="r" rtl="1"/>
            <a:r>
              <a:rPr lang="ar-SA" dirty="0">
                <a:solidFill>
                  <a:srgbClr val="7030A0"/>
                </a:solidFill>
              </a:rPr>
              <a:t> اليوم (في عام 2005) تعدد أنواع الربط مع الإنترنت: الاتصال عبر الأقمار الاصطناعية، أو الهواتف الجوالة، أو خطوط الاتصال عالية السرعة، أو خطوط الهواتف العادية.  وكذلك أصبحت الشركات تتنافس في تسويق منتجاتها عبر الإنترنت، وظهرت فكرة الحكومة الإلكترونية لتقديم الخدمات العامة للمواطنين عبر الإنترنت.  ولن تتوقف الإنترنت عن التطور والنمو، فحتى أثناء كتابة هذه السطور يتم وصل المزيد من الشبكات إلى الإنترنت ويقوم بعض المستخدمين الجدد بالتسجيل للدخول على الشبكة.  </a:t>
            </a:r>
            <a:endParaRPr lang="en-US" dirty="0">
              <a:solidFill>
                <a:srgbClr val="7030A0"/>
              </a:solidFill>
            </a:endParaRPr>
          </a:p>
          <a:p>
            <a:pPr algn="r" rtl="1"/>
            <a:r>
              <a:rPr lang="ar-SA" dirty="0">
                <a:solidFill>
                  <a:srgbClr val="7030A0"/>
                </a:solidFill>
              </a:rPr>
              <a:t>  تتكون شبكه الإنترنت حالياً من آلاف من نقط الاتصال وعقدها  وهى عبارة عن مراكز تحتوى أجهزة حاسب قادرة على توفير خدمة الإنترنت محلياً للمنطقة الجغرافية التي تحيط بهذه العقدة بواسطة الاتصال برقم هاتف محلي وأصبحت الإنترنت بعد التطور المذهل في نظم الاتصالات مصدراً مهماً للمعلومات لجميع الفئات والأعمار، وخصوصاً لأساتذة الجامعات وطلابها والباحثين في العلوم المختلفة في أماكن كثيرة من أنحاء العالم، من حيث تبادل المعلومات والاستفادة منها، وكذلك أصبح بمقدور الشركات والمراكز التجارية ربط مكاتبهم عبر هذه الشبكة.   وبفضل الإنترنت والخدمات التي توفرها أصبح العالم قرية صغيرة تتبادل المعلومات والأخبار بسرعة عالية. </a:t>
            </a:r>
            <a:endParaRPr lang="en-US" dirty="0">
              <a:solidFill>
                <a:srgbClr val="7030A0"/>
              </a:solidFill>
            </a:endParaRPr>
          </a:p>
          <a:p>
            <a:pPr algn="r" rtl="1"/>
            <a:endParaRPr lang="en-US" dirty="0">
              <a:solidFill>
                <a:srgbClr val="7030A0"/>
              </a:solidFill>
            </a:endParaRPr>
          </a:p>
        </p:txBody>
      </p:sp>
    </p:spTree>
    <p:extLst>
      <p:ext uri="{BB962C8B-B14F-4D97-AF65-F5344CB8AC3E}">
        <p14:creationId xmlns="" xmlns:p14="http://schemas.microsoft.com/office/powerpoint/2010/main" val="291159260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racture"/>
        <p:sndAc>
          <p:stSnd>
            <p:snd r:embed="rId3" name="wind.wav"/>
          </p:stSnd>
        </p:sndAc>
      </p:transition>
    </mc:Choice>
    <mc:Fallback>
      <p:transition spd="slow">
        <p:fade/>
        <p:sndAc>
          <p:stSnd>
            <p:snd r:embed="rId2" name="wind.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8515350" cy="6176963"/>
          </a:xfrm>
          <a:solidFill>
            <a:schemeClr val="accent1">
              <a:lumMod val="60000"/>
              <a:lumOff val="40000"/>
            </a:schemeClr>
          </a:solidFill>
        </p:spPr>
        <p:txBody>
          <a:bodyPr/>
          <a:lstStyle/>
          <a:p>
            <a:pPr marL="0" lvl="0" indent="0" algn="r" rtl="1">
              <a:buNone/>
            </a:pPr>
            <a:r>
              <a:rPr lang="ar-SA" dirty="0" smtClean="0">
                <a:ln w="0"/>
                <a:effectLst>
                  <a:outerShdw blurRad="38100" dist="19050" dir="2700000" algn="tl" rotWithShape="0">
                    <a:schemeClr val="dk1">
                      <a:alpha val="40000"/>
                    </a:schemeClr>
                  </a:outerShdw>
                </a:effectLst>
              </a:rPr>
              <a:t> 3 - مجلس </a:t>
            </a:r>
            <a:r>
              <a:rPr lang="ar-SA" dirty="0">
                <a:ln w="0"/>
                <a:effectLst>
                  <a:outerShdw blurRad="38100" dist="19050" dir="2700000" algn="tl" rotWithShape="0">
                    <a:schemeClr val="dk1">
                      <a:alpha val="40000"/>
                    </a:schemeClr>
                  </a:outerShdw>
                </a:effectLst>
              </a:rPr>
              <a:t>عمارة الإنترنت </a:t>
            </a:r>
            <a:r>
              <a:rPr lang="en-US" dirty="0">
                <a:ln w="0"/>
                <a:effectLst>
                  <a:outerShdw blurRad="38100" dist="19050" dir="2700000" algn="tl" rotWithShape="0">
                    <a:schemeClr val="dk1">
                      <a:alpha val="40000"/>
                    </a:schemeClr>
                  </a:outerShdw>
                </a:effectLst>
              </a:rPr>
              <a:t>IAB (Internet Architecture Board)</a:t>
            </a:r>
            <a:r>
              <a:rPr lang="ar-SA" dirty="0">
                <a:ln w="0"/>
                <a:effectLst>
                  <a:outerShdw blurRad="38100" dist="19050" dir="2700000" algn="tl" rotWithShape="0">
                    <a:schemeClr val="dk1">
                      <a:alpha val="40000"/>
                    </a:schemeClr>
                  </a:outerShdw>
                </a:effectLst>
              </a:rPr>
              <a:t> :</a:t>
            </a:r>
            <a:endParaRPr lang="en-US" dirty="0">
              <a:ln w="0"/>
              <a:effectLst>
                <a:outerShdw blurRad="38100" dist="19050" dir="2700000" algn="tl" rotWithShape="0">
                  <a:schemeClr val="dk1">
                    <a:alpha val="40000"/>
                  </a:schemeClr>
                </a:outerShdw>
              </a:effectLst>
            </a:endParaRPr>
          </a:p>
          <a:p>
            <a:pPr marL="0" indent="0" algn="r" rtl="1">
              <a:buNone/>
            </a:pPr>
            <a:r>
              <a:rPr lang="ar-SA" dirty="0" smtClean="0">
                <a:ln w="0"/>
                <a:effectLst>
                  <a:outerShdw blurRad="38100" dist="19050" dir="2700000" algn="tl" rotWithShape="0">
                    <a:schemeClr val="dk1">
                      <a:alpha val="40000"/>
                    </a:schemeClr>
                  </a:outerShdw>
                </a:effectLst>
              </a:rPr>
              <a:t> هو </a:t>
            </a:r>
            <a:r>
              <a:rPr lang="ar-SA" dirty="0">
                <a:ln w="0"/>
                <a:effectLst>
                  <a:outerShdw blurRad="38100" dist="19050" dir="2700000" algn="tl" rotWithShape="0">
                    <a:schemeClr val="dk1">
                      <a:alpha val="40000"/>
                    </a:schemeClr>
                  </a:outerShdw>
                </a:effectLst>
              </a:rPr>
              <a:t>هيئة استشارية تقدم استشارتها لفريق عمل هندسة الإنترنت </a:t>
            </a:r>
            <a:r>
              <a:rPr lang="en-US" dirty="0">
                <a:ln w="0"/>
                <a:effectLst>
                  <a:outerShdw blurRad="38100" dist="19050" dir="2700000" algn="tl" rotWithShape="0">
                    <a:schemeClr val="dk1">
                      <a:alpha val="40000"/>
                    </a:schemeClr>
                  </a:outerShdw>
                </a:effectLst>
              </a:rPr>
              <a:t>(IETF)</a:t>
            </a:r>
            <a:r>
              <a:rPr lang="ar-SA" dirty="0">
                <a:ln w="0"/>
                <a:effectLst>
                  <a:outerShdw blurRad="38100" dist="19050" dir="2700000" algn="tl" rotWithShape="0">
                    <a:schemeClr val="dk1">
                      <a:alpha val="40000"/>
                    </a:schemeClr>
                  </a:outerShdw>
                </a:effectLst>
              </a:rPr>
              <a:t>، كما يهتم بتحديد الهيكلية العامة للإنترنت وعمودها الفقري والبروتوكولات العاملة عليها. </a:t>
            </a:r>
            <a:endParaRPr lang="ar-SA" dirty="0" smtClean="0">
              <a:ln w="0"/>
              <a:effectLst>
                <a:outerShdw blurRad="38100" dist="19050" dir="2700000" algn="tl" rotWithShape="0">
                  <a:schemeClr val="dk1">
                    <a:alpha val="40000"/>
                  </a:schemeClr>
                </a:outerShdw>
              </a:effectLst>
            </a:endParaRPr>
          </a:p>
          <a:p>
            <a:pPr marL="0" indent="0" algn="r" rtl="1">
              <a:buNone/>
            </a:pPr>
            <a:endParaRPr lang="ar-SA" dirty="0" smtClean="0">
              <a:ln w="0"/>
              <a:effectLst>
                <a:outerShdw blurRad="38100" dist="19050" dir="2700000" algn="tl" rotWithShape="0">
                  <a:schemeClr val="dk1">
                    <a:alpha val="40000"/>
                  </a:schemeClr>
                </a:outerShdw>
              </a:effectLst>
            </a:endParaRPr>
          </a:p>
          <a:p>
            <a:pPr marL="0" lvl="0" indent="0" algn="r" rtl="1">
              <a:buNone/>
            </a:pPr>
            <a:r>
              <a:rPr lang="ar-SA" dirty="0" smtClean="0">
                <a:ln w="0"/>
                <a:effectLst>
                  <a:outerShdw blurRad="38100" dist="19050" dir="2700000" algn="tl" rotWithShape="0">
                    <a:schemeClr val="dk1">
                      <a:alpha val="40000"/>
                    </a:schemeClr>
                  </a:outerShdw>
                </a:effectLst>
              </a:rPr>
              <a:t> 4 - جمعية </a:t>
            </a:r>
            <a:r>
              <a:rPr lang="ar-SA" dirty="0">
                <a:ln w="0"/>
                <a:effectLst>
                  <a:outerShdw blurRad="38100" dist="19050" dir="2700000" algn="tl" rotWithShape="0">
                    <a:schemeClr val="dk1">
                      <a:alpha val="40000"/>
                    </a:schemeClr>
                  </a:outerShdw>
                </a:effectLst>
              </a:rPr>
              <a:t>الإنترنت </a:t>
            </a:r>
            <a:r>
              <a:rPr lang="en-US" dirty="0">
                <a:ln w="0"/>
                <a:effectLst>
                  <a:outerShdw blurRad="38100" dist="19050" dir="2700000" algn="tl" rotWithShape="0">
                    <a:schemeClr val="dk1">
                      <a:alpha val="40000"/>
                    </a:schemeClr>
                  </a:outerShdw>
                </a:effectLst>
              </a:rPr>
              <a:t>(Internet Society) </a:t>
            </a:r>
          </a:p>
          <a:p>
            <a:pPr marL="0" indent="0" algn="r" rtl="1">
              <a:buNone/>
            </a:pPr>
            <a:r>
              <a:rPr lang="ar-SA" dirty="0" smtClean="0">
                <a:ln w="0"/>
                <a:effectLst>
                  <a:outerShdw blurRad="38100" dist="19050" dir="2700000" algn="tl" rotWithShape="0">
                    <a:schemeClr val="dk1">
                      <a:alpha val="40000"/>
                    </a:schemeClr>
                  </a:outerShdw>
                </a:effectLst>
              </a:rPr>
              <a:t> هي </a:t>
            </a:r>
            <a:r>
              <a:rPr lang="ar-SA" dirty="0">
                <a:ln w="0"/>
                <a:effectLst>
                  <a:outerShdw blurRad="38100" dist="19050" dir="2700000" algn="tl" rotWithShape="0">
                    <a:schemeClr val="dk1">
                      <a:alpha val="40000"/>
                    </a:schemeClr>
                  </a:outerShdw>
                </a:effectLst>
              </a:rPr>
              <a:t>جمعية عالمية لا تنتمي لدولة معينة متخصصة تشرف على كل من فريق عمل هندسة الإنترنت </a:t>
            </a:r>
            <a:r>
              <a:rPr lang="en-US" dirty="0">
                <a:ln w="0"/>
                <a:effectLst>
                  <a:outerShdw blurRad="38100" dist="19050" dir="2700000" algn="tl" rotWithShape="0">
                    <a:schemeClr val="dk1">
                      <a:alpha val="40000"/>
                    </a:schemeClr>
                  </a:outerShdw>
                </a:effectLst>
              </a:rPr>
              <a:t>(IETF) </a:t>
            </a:r>
            <a:r>
              <a:rPr lang="ar-SA" dirty="0">
                <a:ln w="0"/>
                <a:effectLst>
                  <a:outerShdw blurRad="38100" dist="19050" dir="2700000" algn="tl" rotWithShape="0">
                    <a:schemeClr val="dk1">
                      <a:alpha val="40000"/>
                    </a:schemeClr>
                  </a:outerShdw>
                </a:effectLst>
              </a:rPr>
              <a:t>ومجلس عمارة الإنترنت </a:t>
            </a:r>
            <a:r>
              <a:rPr lang="en-US" dirty="0">
                <a:ln w="0"/>
                <a:effectLst>
                  <a:outerShdw blurRad="38100" dist="19050" dir="2700000" algn="tl" rotWithShape="0">
                    <a:schemeClr val="dk1">
                      <a:alpha val="40000"/>
                    </a:schemeClr>
                  </a:outerShdw>
                </a:effectLst>
              </a:rPr>
              <a:t>(IAB)</a:t>
            </a:r>
            <a:r>
              <a:rPr lang="ar-SA" dirty="0">
                <a:ln w="0"/>
                <a:effectLst>
                  <a:outerShdw blurRad="38100" dist="19050" dir="2700000" algn="tl" rotWithShape="0">
                    <a:schemeClr val="dk1">
                      <a:alpha val="40000"/>
                    </a:schemeClr>
                  </a:outerShdw>
                </a:effectLst>
              </a:rPr>
              <a:t>، حيث تعني بالشئون التنظيمية الخاصة بالإنترنت وتقنياتها بهدف تعزيز ورفع مستوى خدمة وصيانة الإنترنت.</a:t>
            </a:r>
            <a:r>
              <a:rPr lang="ar-SA" dirty="0"/>
              <a:t> </a:t>
            </a:r>
            <a:endParaRPr lang="ar-SA" dirty="0" smtClean="0"/>
          </a:p>
          <a:p>
            <a:pPr marL="0" indent="0" algn="r" rtl="1">
              <a:buNone/>
            </a:pPr>
            <a:endParaRPr lang="ar-SA" dirty="0"/>
          </a:p>
          <a:p>
            <a:pPr marL="0" indent="0" algn="r" rtl="1">
              <a:buNone/>
            </a:pPr>
            <a:endParaRPr lang="en-US" dirty="0"/>
          </a:p>
        </p:txBody>
      </p:sp>
    </p:spTree>
    <p:extLst>
      <p:ext uri="{BB962C8B-B14F-4D97-AF65-F5344CB8AC3E}">
        <p14:creationId xmlns="" xmlns:p14="http://schemas.microsoft.com/office/powerpoint/2010/main" val="495366537"/>
      </p:ext>
    </p:extLst>
  </p:cSld>
  <p:clrMapOvr>
    <a:masterClrMapping/>
  </p:clrMapOvr>
  <mc:AlternateContent xmlns:mc="http://schemas.openxmlformats.org/markup-compatibility/2006">
    <mc:Choice xmlns="" xmlns:p14="http://schemas.microsoft.com/office/powerpoint/2010/main" Requires="p14">
      <p:transition spd="slow" p14:dur="1300">
        <p14:pan dir="u"/>
        <p:sndAc>
          <p:stSnd>
            <p:snd r:embed="rId4" name="wind.wav"/>
          </p:stSnd>
        </p:sndAc>
      </p:transition>
    </mc:Choice>
    <mc:Fallback>
      <p:transition spd="slow">
        <p:fade/>
        <p:sndAc>
          <p:stSnd>
            <p:snd r:embed="rId2"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iterate type="wd">
                                    <p:tmPct val="10000"/>
                                  </p:iterate>
                                  <p:childTnLst>
                                    <p:animEffect transition="out" filter="fade">
                                      <p:cBhvr>
                                        <p:cTn id="6" dur="1000"/>
                                        <p:tgtEl>
                                          <p:spTgt spid="3">
                                            <p:txEl>
                                              <p:pRg st="0" end="0"/>
                                            </p:txEl>
                                          </p:spTgt>
                                        </p:tgtEl>
                                      </p:cBhvr>
                                    </p:animEffect>
                                    <p:anim calcmode="lin" valueType="num">
                                      <p:cBhvr>
                                        <p:cTn id="7"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3">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3">
                                            <p:txEl>
                                              <p:pRg st="0" end="0"/>
                                            </p:txEl>
                                          </p:spTgt>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par>
                                <p:cTn id="10" presetID="42" presetClass="exit" presetSubtype="0" fill="hold" nodeType="withEffect">
                                  <p:stCondLst>
                                    <p:cond delay="0"/>
                                  </p:stCondLst>
                                  <p:iterate type="wd">
                                    <p:tmPct val="10000"/>
                                  </p:iterate>
                                  <p:childTnLst>
                                    <p:animEffect transition="out" filter="fade">
                                      <p:cBhvr>
                                        <p:cTn id="11" dur="1000"/>
                                        <p:tgtEl>
                                          <p:spTgt spid="3">
                                            <p:txEl>
                                              <p:pRg st="1" end="1"/>
                                            </p:txEl>
                                          </p:spTgt>
                                        </p:tgtEl>
                                      </p:cBhvr>
                                    </p:animEffect>
                                    <p:anim calcmode="lin" valueType="num">
                                      <p:cBhvr>
                                        <p:cTn id="12"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p:tgtEl>
                                          <p:spTgt spid="3">
                                            <p:txEl>
                                              <p:pRg st="1" end="1"/>
                                            </p:tx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3">
                                            <p:txEl>
                                              <p:pRg st="1" end="1"/>
                                            </p:txEl>
                                          </p:spTgt>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breeze.wav"/>
                                        </p:tgtEl>
                                      </p:cMediaNode>
                                    </p:audio>
                                  </p:subTnLst>
                                </p:cTn>
                              </p:par>
                              <p:par>
                                <p:cTn id="15" presetID="42" presetClass="exit" presetSubtype="0" fill="hold" nodeType="withEffect">
                                  <p:stCondLst>
                                    <p:cond delay="0"/>
                                  </p:stCondLst>
                                  <p:iterate type="wd">
                                    <p:tmPct val="10000"/>
                                  </p:iterate>
                                  <p:childTnLst>
                                    <p:animEffect transition="out" filter="fade">
                                      <p:cBhvr>
                                        <p:cTn id="16" dur="1000"/>
                                        <p:tgtEl>
                                          <p:spTgt spid="3">
                                            <p:txEl>
                                              <p:pRg st="3" end="3"/>
                                            </p:txEl>
                                          </p:spTgt>
                                        </p:tgtEl>
                                      </p:cBhvr>
                                    </p:animEffect>
                                    <p:anim calcmode="lin" valueType="num">
                                      <p:cBhvr>
                                        <p:cTn id="17" dur="1000"/>
                                        <p:tgtEl>
                                          <p:spTgt spid="3">
                                            <p:txEl>
                                              <p:pRg st="3" end="3"/>
                                            </p:txEl>
                                          </p:spTgt>
                                        </p:tgtEl>
                                        <p:attrNameLst>
                                          <p:attrName>ppt_x</p:attrName>
                                        </p:attrNameLst>
                                      </p:cBhvr>
                                      <p:tavLst>
                                        <p:tav tm="0">
                                          <p:val>
                                            <p:strVal val="ppt_x"/>
                                          </p:val>
                                        </p:tav>
                                        <p:tav tm="100000">
                                          <p:val>
                                            <p:strVal val="ppt_x"/>
                                          </p:val>
                                        </p:tav>
                                      </p:tavLst>
                                    </p:anim>
                                    <p:anim calcmode="lin" valueType="num">
                                      <p:cBhvr>
                                        <p:cTn id="18" dur="1000"/>
                                        <p:tgtEl>
                                          <p:spTgt spid="3">
                                            <p:txEl>
                                              <p:pRg st="3" end="3"/>
                                            </p:txEl>
                                          </p:spTgt>
                                        </p:tgtEl>
                                        <p:attrNameLst>
                                          <p:attrName>ppt_y</p:attrName>
                                        </p:attrNameLst>
                                      </p:cBhvr>
                                      <p:tavLst>
                                        <p:tav tm="0">
                                          <p:val>
                                            <p:strVal val="ppt_y"/>
                                          </p:val>
                                        </p:tav>
                                        <p:tav tm="100000">
                                          <p:val>
                                            <p:strVal val="ppt_y+.1"/>
                                          </p:val>
                                        </p:tav>
                                      </p:tavLst>
                                    </p:anim>
                                    <p:set>
                                      <p:cBhvr>
                                        <p:cTn id="19" dur="1" fill="hold">
                                          <p:stCondLst>
                                            <p:cond delay="999"/>
                                          </p:stCondLst>
                                        </p:cTn>
                                        <p:tgtEl>
                                          <p:spTgt spid="3">
                                            <p:txEl>
                                              <p:pRg st="3" end="3"/>
                                            </p:txEl>
                                          </p:spTgt>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3" name="breeze.wav"/>
                                        </p:tgtEl>
                                      </p:cMediaNode>
                                    </p:audio>
                                  </p:subTnLst>
                                </p:cTn>
                              </p:par>
                              <p:par>
                                <p:cTn id="20" presetID="42" presetClass="exit" presetSubtype="0" fill="hold" nodeType="withEffect">
                                  <p:stCondLst>
                                    <p:cond delay="0"/>
                                  </p:stCondLst>
                                  <p:iterate type="wd">
                                    <p:tmPct val="10000"/>
                                  </p:iterate>
                                  <p:childTnLst>
                                    <p:animEffect transition="out" filter="fade">
                                      <p:cBhvr>
                                        <p:cTn id="21" dur="1000"/>
                                        <p:tgtEl>
                                          <p:spTgt spid="3">
                                            <p:txEl>
                                              <p:pRg st="4" end="4"/>
                                            </p:txEl>
                                          </p:spTgt>
                                        </p:tgtEl>
                                      </p:cBhvr>
                                    </p:animEffect>
                                    <p:anim calcmode="lin" valueType="num">
                                      <p:cBhvr>
                                        <p:cTn id="22" dur="1000"/>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p:tgtEl>
                                          <p:spTgt spid="3">
                                            <p:txEl>
                                              <p:pRg st="4" end="4"/>
                                            </p:txEl>
                                          </p:spTgt>
                                        </p:tgtEl>
                                        <p:attrNameLst>
                                          <p:attrName>ppt_y</p:attrName>
                                        </p:attrNameLst>
                                      </p:cBhvr>
                                      <p:tavLst>
                                        <p:tav tm="0">
                                          <p:val>
                                            <p:strVal val="ppt_y"/>
                                          </p:val>
                                        </p:tav>
                                        <p:tav tm="100000">
                                          <p:val>
                                            <p:strVal val="ppt_y+.1"/>
                                          </p:val>
                                        </p:tav>
                                      </p:tavLst>
                                    </p:anim>
                                    <p:set>
                                      <p:cBhvr>
                                        <p:cTn id="24" dur="1" fill="hold">
                                          <p:stCondLst>
                                            <p:cond delay="999"/>
                                          </p:stCondLst>
                                        </p:cTn>
                                        <p:tgtEl>
                                          <p:spTgt spid="3">
                                            <p:txEl>
                                              <p:pRg st="4" end="4"/>
                                            </p:txEl>
                                          </p:spTgt>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0" y="908522"/>
            <a:ext cx="9144000" cy="3385542"/>
          </a:xfrm>
          <a:prstGeom prst="rect">
            <a:avLst/>
          </a:prstGeom>
          <a:solidFill>
            <a:srgbClr val="FFFF00"/>
          </a:solidFill>
          <a:ln>
            <a:noFill/>
          </a:ln>
          <a:effectLs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08000" algn="l"/>
              </a:tabLst>
              <a:defRPr>
                <a:solidFill>
                  <a:schemeClr val="tx1"/>
                </a:solidFill>
                <a:latin typeface="Arial" panose="020B0604020202020204" pitchFamily="34" charset="0"/>
              </a:defRPr>
            </a:lvl1pPr>
            <a:lvl2pPr eaLnBrk="0" fontAlgn="base" hangingPunct="0">
              <a:spcBef>
                <a:spcPct val="0"/>
              </a:spcBef>
              <a:spcAft>
                <a:spcPct val="0"/>
              </a:spcAft>
              <a:tabLst>
                <a:tab pos="508000" algn="l"/>
              </a:tabLst>
              <a:defRPr>
                <a:solidFill>
                  <a:schemeClr val="tx1"/>
                </a:solidFill>
                <a:latin typeface="Arial" panose="020B0604020202020204" pitchFamily="34" charset="0"/>
              </a:defRPr>
            </a:lvl2pPr>
            <a:lvl3pPr eaLnBrk="0" fontAlgn="base" hangingPunct="0">
              <a:spcBef>
                <a:spcPct val="0"/>
              </a:spcBef>
              <a:spcAft>
                <a:spcPct val="0"/>
              </a:spcAft>
              <a:tabLst>
                <a:tab pos="508000" algn="l"/>
              </a:tabLst>
              <a:defRPr>
                <a:solidFill>
                  <a:schemeClr val="tx1"/>
                </a:solidFill>
                <a:latin typeface="Arial" panose="020B0604020202020204" pitchFamily="34" charset="0"/>
              </a:defRPr>
            </a:lvl3pPr>
            <a:lvl4pPr eaLnBrk="0" fontAlgn="base" hangingPunct="0">
              <a:spcBef>
                <a:spcPct val="0"/>
              </a:spcBef>
              <a:spcAft>
                <a:spcPct val="0"/>
              </a:spcAft>
              <a:tabLst>
                <a:tab pos="508000" algn="l"/>
              </a:tabLst>
              <a:defRPr>
                <a:solidFill>
                  <a:schemeClr val="tx1"/>
                </a:solidFill>
                <a:latin typeface="Arial" panose="020B0604020202020204" pitchFamily="34" charset="0"/>
              </a:defRPr>
            </a:lvl4pPr>
            <a:lvl5pPr eaLnBrk="0" fontAlgn="base" hangingPunct="0">
              <a:spcBef>
                <a:spcPct val="0"/>
              </a:spcBef>
              <a:spcAft>
                <a:spcPct val="0"/>
              </a:spcAft>
              <a:tabLst>
                <a:tab pos="508000" algn="l"/>
              </a:tabLst>
              <a:defRPr>
                <a:solidFill>
                  <a:schemeClr val="tx1"/>
                </a:solidFill>
                <a:latin typeface="Arial" panose="020B0604020202020204" pitchFamily="34" charset="0"/>
              </a:defRPr>
            </a:lvl5pPr>
            <a:lvl6pPr eaLnBrk="0" fontAlgn="base" hangingPunct="0">
              <a:spcBef>
                <a:spcPct val="0"/>
              </a:spcBef>
              <a:spcAft>
                <a:spcPct val="0"/>
              </a:spcAft>
              <a:tabLst>
                <a:tab pos="508000" algn="l"/>
              </a:tabLst>
              <a:defRPr>
                <a:solidFill>
                  <a:schemeClr val="tx1"/>
                </a:solidFill>
                <a:latin typeface="Arial" panose="020B0604020202020204" pitchFamily="34" charset="0"/>
              </a:defRPr>
            </a:lvl6pPr>
            <a:lvl7pPr eaLnBrk="0" fontAlgn="base" hangingPunct="0">
              <a:spcBef>
                <a:spcPct val="0"/>
              </a:spcBef>
              <a:spcAft>
                <a:spcPct val="0"/>
              </a:spcAft>
              <a:tabLst>
                <a:tab pos="508000" algn="l"/>
              </a:tabLst>
              <a:defRPr>
                <a:solidFill>
                  <a:schemeClr val="tx1"/>
                </a:solidFill>
                <a:latin typeface="Arial" panose="020B0604020202020204" pitchFamily="34" charset="0"/>
              </a:defRPr>
            </a:lvl7pPr>
            <a:lvl8pPr eaLnBrk="0" fontAlgn="base" hangingPunct="0">
              <a:spcBef>
                <a:spcPct val="0"/>
              </a:spcBef>
              <a:spcAft>
                <a:spcPct val="0"/>
              </a:spcAft>
              <a:tabLst>
                <a:tab pos="508000" algn="l"/>
              </a:tabLst>
              <a:defRPr>
                <a:solidFill>
                  <a:schemeClr val="tx1"/>
                </a:solidFill>
                <a:latin typeface="Arial" panose="020B0604020202020204" pitchFamily="34" charset="0"/>
              </a:defRPr>
            </a:lvl8pPr>
            <a:lvl9pPr eaLnBrk="0" fontAlgn="base" hangingPunct="0">
              <a:spcBef>
                <a:spcPct val="0"/>
              </a:spcBef>
              <a:spcAft>
                <a:spcPct val="0"/>
              </a:spcAft>
              <a:tabLst>
                <a:tab pos="508000" algn="l"/>
              </a:tabLs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None/>
              <a:tabLst>
                <a:tab pos="508000" algn="l"/>
              </a:tabLst>
            </a:pPr>
            <a:r>
              <a:rPr kumimoji="0" lang="ar-SA" altLang="en-US" sz="3200" b="1" i="0" u="none" strike="noStrike" cap="none" normalizeH="0" baseline="0" dirty="0" smtClean="0">
                <a:ln>
                  <a:noFill/>
                </a:ln>
                <a:solidFill>
                  <a:schemeClr val="tx1"/>
                </a:solidFill>
                <a:effectLst/>
                <a:latin typeface="Simplified Arabic" panose="02020603050405020304" pitchFamily="18" charset="-78"/>
                <a:ea typeface="Times New Roman" panose="02020603050405020304" pitchFamily="18" charset="0"/>
                <a:cs typeface="Simplified Arabic" panose="02020603050405020304" pitchFamily="18" charset="-78"/>
              </a:rPr>
              <a:t> 5 </a:t>
            </a:r>
            <a:r>
              <a:rPr kumimoji="0" lang="ar-SA" altLang="en-US" sz="5400" b="1" i="0" u="none" strike="noStrike" cap="none" normalizeH="0" baseline="0" dirty="0" smtClean="0">
                <a:ln>
                  <a:noFill/>
                </a:ln>
                <a:solidFill>
                  <a:srgbClr val="FF0000"/>
                </a:solidFill>
                <a:effectLst/>
                <a:latin typeface="Simplified Arabic" panose="02020603050405020304" pitchFamily="18" charset="-78"/>
                <a:ea typeface="Times New Roman" panose="02020603050405020304" pitchFamily="18" charset="0"/>
                <a:cs typeface="Simplified Arabic" panose="02020603050405020304" pitchFamily="18" charset="-78"/>
              </a:rPr>
              <a:t>- مركز معلومات الإنترنت </a:t>
            </a:r>
            <a:endParaRPr kumimoji="0" lang="en-US" altLang="en-US" sz="3200" b="0" i="0" u="none" strike="noStrike" cap="none" normalizeH="0" baseline="0" dirty="0" smtClean="0">
              <a:ln>
                <a:noFill/>
              </a:ln>
              <a:solidFill>
                <a:srgbClr val="FF0000"/>
              </a:solidFill>
              <a:effectLst/>
            </a:endParaRPr>
          </a:p>
          <a:p>
            <a:pPr marL="0" marR="0" lvl="0" indent="0" algn="r" defTabSz="914400" rtl="1" eaLnBrk="0" fontAlgn="base" latinLnBrk="0" hangingPunct="0">
              <a:lnSpc>
                <a:spcPct val="100000"/>
              </a:lnSpc>
              <a:spcBef>
                <a:spcPct val="0"/>
              </a:spcBef>
              <a:spcAft>
                <a:spcPct val="0"/>
              </a:spcAft>
              <a:buClrTx/>
              <a:buSzTx/>
              <a:buFontTx/>
              <a:buNone/>
              <a:tabLst>
                <a:tab pos="508000" algn="l"/>
              </a:tabLst>
            </a:pPr>
            <a:r>
              <a:rPr kumimoji="0" lang="en-US" altLang="en-US" sz="3200" b="1" i="0" u="none" strike="noStrike" cap="none" normalizeH="0" baseline="0" dirty="0" smtClean="0">
                <a:ln>
                  <a:noFill/>
                </a:ln>
                <a:solidFill>
                  <a:schemeClr val="tx1"/>
                </a:solidFill>
                <a:effectLst/>
                <a:ea typeface="Times New Roman" panose="02020603050405020304" pitchFamily="18" charset="0"/>
                <a:cs typeface="Simplified Arabic" panose="02020603050405020304" pitchFamily="18" charset="-78"/>
              </a:rPr>
              <a:t>:</a:t>
            </a:r>
            <a:r>
              <a:rPr kumimoji="0" lang="en-US" altLang="en-US" sz="3200" b="1" i="0" u="none" strike="noStrike" cap="none" normalizeH="0" baseline="0" dirty="0" err="1" smtClean="0">
                <a:ln>
                  <a:noFill/>
                </a:ln>
                <a:solidFill>
                  <a:schemeClr val="tx1"/>
                </a:solidFill>
                <a:effectLst/>
                <a:ea typeface="Times New Roman" panose="02020603050405020304" pitchFamily="18" charset="0"/>
                <a:cs typeface="Simplified Arabic" panose="02020603050405020304" pitchFamily="18" charset="-78"/>
              </a:rPr>
              <a:t>InterNIC</a:t>
            </a:r>
            <a:r>
              <a:rPr kumimoji="0" lang="en-US" altLang="en-US" sz="3200" b="1" i="0" u="none" strike="noStrike" cap="none" normalizeH="0" baseline="0" dirty="0" smtClean="0">
                <a:ln>
                  <a:noFill/>
                </a:ln>
                <a:solidFill>
                  <a:schemeClr val="tx1"/>
                </a:solidFill>
                <a:effectLst/>
                <a:ea typeface="Times New Roman" panose="02020603050405020304" pitchFamily="18" charset="0"/>
                <a:cs typeface="Simplified Arabic" panose="02020603050405020304" pitchFamily="18" charset="-78"/>
              </a:rPr>
              <a:t> (Internet Network Information Center)</a:t>
            </a:r>
            <a:r>
              <a:rPr kumimoji="0" lang="en-US" altLang="en-US" sz="3200" b="0" i="0" u="none" strike="noStrike" cap="none" normalizeH="0" baseline="0" dirty="0" smtClean="0">
                <a:ln>
                  <a:noFill/>
                </a:ln>
                <a:solidFill>
                  <a:schemeClr val="tx1"/>
                </a:solidFill>
                <a:effectLst/>
                <a:ea typeface="Times New Roman" panose="02020603050405020304" pitchFamily="18" charset="0"/>
                <a:cs typeface="Simplified Arabic" panose="02020603050405020304" pitchFamily="18" charset="-78"/>
              </a:rPr>
              <a:t> </a:t>
            </a:r>
            <a:endParaRPr kumimoji="0" lang="en-US" altLang="en-US" sz="3200" b="0" i="0" u="none" strike="noStrike" cap="none" normalizeH="0" baseline="0" dirty="0" smtClean="0">
              <a:ln>
                <a:noFill/>
              </a:ln>
              <a:solidFill>
                <a:schemeClr val="tx1"/>
              </a:solidFill>
              <a:effectLst/>
              <a:latin typeface="Simplified Arabic" panose="02020603050405020304" pitchFamily="18" charset="-78"/>
              <a:ea typeface="Times New Roman" panose="02020603050405020304" pitchFamily="18" charset="0"/>
              <a:cs typeface="Simplified Arabic" panose="02020603050405020304"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tab pos="508000" algn="l"/>
              </a:tabLst>
            </a:pPr>
            <a:r>
              <a:rPr kumimoji="0" lang="ar-SA" altLang="en-US" sz="3200" b="0" i="0" u="none" strike="noStrike" cap="none" normalizeH="0" baseline="0" dirty="0" smtClean="0">
                <a:ln>
                  <a:noFill/>
                </a:ln>
                <a:solidFill>
                  <a:schemeClr val="tx1"/>
                </a:solidFill>
                <a:effectLst/>
                <a:latin typeface="Simplified Arabic" panose="02020603050405020304" pitchFamily="18" charset="-78"/>
                <a:ea typeface="Times New Roman" panose="02020603050405020304" pitchFamily="18" charset="0"/>
                <a:cs typeface="Simplified Arabic" panose="02020603050405020304" pitchFamily="18" charset="-78"/>
              </a:rPr>
              <a:t>وهي منظمة مسئولة عن تسجيل نطاقات</a:t>
            </a:r>
            <a:r>
              <a:rPr kumimoji="0" lang="en-US" altLang="en-US" sz="3200" b="0" i="0" u="none" strike="noStrike" cap="none" normalizeH="0" baseline="0" dirty="0" smtClean="0">
                <a:ln>
                  <a:noFill/>
                </a:ln>
                <a:solidFill>
                  <a:schemeClr val="tx1"/>
                </a:solidFill>
                <a:effectLst/>
                <a:latin typeface="Simplified Arabic" panose="02020603050405020304" pitchFamily="18" charset="-78"/>
                <a:ea typeface="Times New Roman" panose="02020603050405020304" pitchFamily="18" charset="0"/>
                <a:cs typeface="Simplified Arabic" panose="02020603050405020304" pitchFamily="18" charset="-78"/>
              </a:rPr>
              <a:t> </a:t>
            </a:r>
            <a:r>
              <a:rPr kumimoji="0" lang="en-US" altLang="en-US" sz="3200" b="1" i="0" u="none" strike="noStrike" cap="none" normalizeH="0" baseline="0" dirty="0" smtClean="0">
                <a:ln>
                  <a:noFill/>
                </a:ln>
                <a:solidFill>
                  <a:schemeClr val="tx1"/>
                </a:solidFill>
                <a:effectLst/>
                <a:ea typeface="Times New Roman" panose="02020603050405020304" pitchFamily="18" charset="0"/>
                <a:cs typeface="Simplified Arabic" panose="02020603050405020304" pitchFamily="18" charset="-78"/>
              </a:rPr>
              <a:t> (Domain Names)</a:t>
            </a:r>
            <a:r>
              <a:rPr kumimoji="0" lang="ar-SA" altLang="en-US" sz="3200" b="0" i="0" u="none" strike="noStrike" cap="none" normalizeH="0" baseline="0" dirty="0" smtClean="0">
                <a:ln>
                  <a:noFill/>
                </a:ln>
                <a:solidFill>
                  <a:schemeClr val="tx1"/>
                </a:solidFill>
                <a:effectLst/>
                <a:latin typeface="Simplified Arabic" panose="02020603050405020304" pitchFamily="18" charset="-78"/>
                <a:ea typeface="Times New Roman" panose="02020603050405020304" pitchFamily="18" charset="0"/>
                <a:cs typeface="Simplified Arabic" panose="02020603050405020304" pitchFamily="18" charset="-78"/>
              </a:rPr>
              <a:t>وعناوين</a:t>
            </a:r>
            <a:r>
              <a:rPr kumimoji="0" lang="en-US" altLang="en-US" sz="3200" b="0" i="0" u="none" strike="noStrike" cap="none" normalizeH="0" baseline="0" dirty="0" smtClean="0">
                <a:ln>
                  <a:noFill/>
                </a:ln>
                <a:solidFill>
                  <a:schemeClr val="tx1"/>
                </a:solidFill>
                <a:effectLst/>
                <a:latin typeface="Simplified Arabic" panose="02020603050405020304" pitchFamily="18" charset="-78"/>
                <a:ea typeface="Times New Roman" panose="02020603050405020304" pitchFamily="18" charset="0"/>
                <a:cs typeface="Simplified Arabic" panose="02020603050405020304" pitchFamily="18" charset="-78"/>
              </a:rPr>
              <a:t>  </a:t>
            </a:r>
            <a:r>
              <a:rPr kumimoji="0" lang="ar-SA" altLang="en-US" sz="3200" b="0" i="0" u="none" strike="noStrike" cap="none" normalizeH="0" baseline="0" dirty="0" smtClean="0">
                <a:ln>
                  <a:noFill/>
                </a:ln>
                <a:solidFill>
                  <a:schemeClr val="tx1"/>
                </a:solidFill>
                <a:effectLst/>
                <a:latin typeface="Simplified Arabic" panose="02020603050405020304" pitchFamily="18" charset="-78"/>
                <a:ea typeface="Times New Roman" panose="02020603050405020304" pitchFamily="18" charset="0"/>
                <a:cs typeface="Simplified Arabic" panose="02020603050405020304" pitchFamily="18" charset="-78"/>
              </a:rPr>
              <a:t>الإنترنت</a:t>
            </a:r>
            <a:r>
              <a:rPr kumimoji="0" lang="en-US" altLang="en-US" sz="3200" b="0" i="0" u="none" strike="noStrike" cap="none" normalizeH="0" baseline="0" dirty="0" smtClean="0">
                <a:ln>
                  <a:noFill/>
                </a:ln>
                <a:solidFill>
                  <a:schemeClr val="tx1"/>
                </a:solidFill>
                <a:effectLst/>
                <a:latin typeface="Simplified Arabic" panose="02020603050405020304" pitchFamily="18" charset="-78"/>
                <a:ea typeface="Times New Roman" panose="02020603050405020304" pitchFamily="18" charset="0"/>
                <a:cs typeface="Simplified Arabic" panose="02020603050405020304" pitchFamily="18" charset="-78"/>
              </a:rPr>
              <a:t> </a:t>
            </a:r>
            <a:r>
              <a:rPr kumimoji="0" lang="en-US" altLang="en-US" sz="3200" b="1" i="0" u="none" strike="noStrike" cap="none" normalizeH="0" baseline="0" dirty="0" smtClean="0">
                <a:ln>
                  <a:noFill/>
                </a:ln>
                <a:solidFill>
                  <a:schemeClr val="tx1"/>
                </a:solidFill>
                <a:effectLst/>
                <a:ea typeface="Times New Roman" panose="02020603050405020304" pitchFamily="18" charset="0"/>
                <a:cs typeface="Simplified Arabic" panose="02020603050405020304" pitchFamily="18" charset="-78"/>
              </a:rPr>
              <a:t>(IP)</a:t>
            </a:r>
            <a:r>
              <a:rPr kumimoji="0" lang="en-US" altLang="en-US" sz="3200" b="0" i="0" u="none" strike="noStrike" cap="none" normalizeH="0" baseline="0" dirty="0" smtClean="0">
                <a:ln>
                  <a:noFill/>
                </a:ln>
                <a:solidFill>
                  <a:schemeClr val="tx1"/>
                </a:solidFill>
                <a:effectLst/>
                <a:latin typeface="Simplified Arabic" panose="02020603050405020304" pitchFamily="18" charset="-78"/>
                <a:ea typeface="Times New Roman" panose="02020603050405020304" pitchFamily="18" charset="0"/>
                <a:cs typeface="Simplified Arabic" panose="02020603050405020304" pitchFamily="18" charset="-78"/>
              </a:rPr>
              <a:t> </a:t>
            </a:r>
            <a:r>
              <a:rPr kumimoji="0" lang="ar-SA" altLang="en-US" sz="3200" b="0" i="0" u="none" strike="noStrike" cap="none" normalizeH="0" baseline="0" dirty="0" smtClean="0">
                <a:ln>
                  <a:noFill/>
                </a:ln>
                <a:solidFill>
                  <a:schemeClr val="tx1"/>
                </a:solidFill>
                <a:effectLst/>
                <a:latin typeface="Simplified Arabic" panose="02020603050405020304" pitchFamily="18" charset="-78"/>
                <a:ea typeface="Times New Roman" panose="02020603050405020304" pitchFamily="18" charset="0"/>
                <a:cs typeface="Simplified Arabic" panose="02020603050405020304" pitchFamily="18" charset="-78"/>
              </a:rPr>
              <a:t>للشبكات والأجهزة المتصلة بالإنترنت</a:t>
            </a:r>
            <a:r>
              <a:rPr kumimoji="0" lang="en-US" altLang="en-US" sz="1400" b="0" i="0" u="none" strike="noStrike" cap="none" normalizeH="0" baseline="0" dirty="0" smtClean="0">
                <a:ln>
                  <a:noFill/>
                </a:ln>
                <a:solidFill>
                  <a:schemeClr val="tx1"/>
                </a:solidFill>
                <a:effectLst/>
                <a:latin typeface="Simplified Arabic" panose="02020603050405020304" pitchFamily="18" charset="-78"/>
                <a:ea typeface="Times New Roman" panose="02020603050405020304" pitchFamily="18" charset="0"/>
                <a:cs typeface="Simplified Arabic" panose="02020603050405020304" pitchFamily="18" charset="-78"/>
              </a:rPr>
              <a:t>. </a:t>
            </a:r>
            <a:endPar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57982331"/>
      </p:ext>
    </p:extLst>
  </p:cSld>
  <p:clrMapOvr>
    <a:masterClrMapping/>
  </p:clrMapOvr>
  <mc:AlternateContent xmlns:mc="http://schemas.openxmlformats.org/markup-compatibility/2006">
    <mc:Choice xmlns="" xmlns:p14="http://schemas.microsoft.com/office/powerpoint/2010/main" Requires="p14">
      <p:transition spd="slow" p14:dur="1300">
        <p14:pan dir="u"/>
        <p:sndAc>
          <p:stSnd>
            <p:snd r:embed="rId4" name="wind.wav"/>
          </p:stSnd>
        </p:sndAc>
      </p:transition>
    </mc:Choice>
    <mc:Fallback>
      <p:transition spd="slow">
        <p:fade/>
        <p:sndAc>
          <p:stSnd>
            <p:snd r:embed="rId2"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par>
                                <p:cTn id="9" presetID="2" presetClass="entr" presetSubtype="4" fill="hold" nodeType="withEffect">
                                  <p:stCondLst>
                                    <p:cond delay="0"/>
                                  </p:stCondLst>
                                  <p:iterate type="lt">
                                    <p:tmPct val="10000"/>
                                  </p:iterate>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ashreg.wav"/>
                                        </p:tgtEl>
                                      </p:cMediaNode>
                                    </p:audio>
                                  </p:subTnLst>
                                </p:cTn>
                              </p:par>
                              <p:par>
                                <p:cTn id="13" presetID="2" presetClass="entr" presetSubtype="4" fill="hold" nodeType="withEffect">
                                  <p:stCondLst>
                                    <p:cond delay="0"/>
                                  </p:stCondLst>
                                  <p:iterate type="lt">
                                    <p:tmPct val="10000"/>
                                  </p:iterate>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smtClean="0"/>
              <a:t>ماهى الانترانت</a:t>
            </a:r>
            <a:r>
              <a:rPr lang="en-US" dirty="0" smtClean="0"/>
              <a:t>Intranet </a:t>
            </a:r>
            <a:r>
              <a:rPr lang="ar-SA" dirty="0" smtClean="0"/>
              <a:t> </a:t>
            </a:r>
            <a:r>
              <a:rPr lang="en-US" dirty="0" smtClean="0"/>
              <a:t>  </a:t>
            </a:r>
            <a:endParaRPr lang="en-US" dirty="0"/>
          </a:p>
        </p:txBody>
      </p:sp>
      <p:sp>
        <p:nvSpPr>
          <p:cNvPr id="3" name="Content Placeholder 2"/>
          <p:cNvSpPr>
            <a:spLocks noGrp="1"/>
          </p:cNvSpPr>
          <p:nvPr>
            <p:ph idx="1"/>
          </p:nvPr>
        </p:nvSpPr>
        <p:spPr/>
        <p:txBody>
          <a:bodyPr>
            <a:normAutofit fontScale="77500" lnSpcReduction="20000"/>
          </a:bodyPr>
          <a:lstStyle/>
          <a:p>
            <a:pPr algn="r" rtl="1">
              <a:buNone/>
            </a:pPr>
            <a:r>
              <a:rPr lang="ar-SA" dirty="0" smtClean="0"/>
              <a:t> </a:t>
            </a:r>
            <a:r>
              <a:rPr lang="ar-SA" b="1" dirty="0" smtClean="0"/>
              <a:t>هي عبارة عن شبكة إنترنت مصغرة تكون عادةً شبكة داخلية في الشركة, ذات خصوصية يتم الوصول إليها عبر ملقم تتحكم به أنت تستعمل معايير انترنت من</a:t>
            </a:r>
            <a:r>
              <a:rPr lang="en-US" b="1" dirty="0" smtClean="0"/>
              <a:t> HTML </a:t>
            </a:r>
            <a:r>
              <a:rPr lang="ar-SA" b="1" dirty="0" smtClean="0"/>
              <a:t>و</a:t>
            </a:r>
            <a:r>
              <a:rPr lang="en-US" b="1" dirty="0" smtClean="0"/>
              <a:t>HTTP </a:t>
            </a:r>
            <a:r>
              <a:rPr lang="ar-SA" b="1" dirty="0" smtClean="0"/>
              <a:t>وبروتوكول الاتصالات</a:t>
            </a:r>
            <a:r>
              <a:rPr lang="en-US" b="1" dirty="0" smtClean="0"/>
              <a:t> TCP/IP </a:t>
            </a:r>
            <a:r>
              <a:rPr lang="ar-SA" b="1" dirty="0" smtClean="0"/>
              <a:t>بالإضافة إلى مستعرض ويب رسومي لدعم البرامج التطبيقية وتزويد حلول إدارية بين أقسام الشركة و يمكن أن تكون بسيطة جدا بأن تتألف من ملقم ويب داخلي يتيح للموظفين الوصول إلى كتيبات العمل ودليل الهاتف .كما يمكن أن تكون معقدة جدا بأن تضم تفاعلات مع قاعدة بيانات واجتماعات فيديوية ومجموعات مناقشة خاصة, ووسائط متعددة</a:t>
            </a:r>
            <a:r>
              <a:rPr lang="en-US" b="1" dirty="0" smtClean="0"/>
              <a:t> .</a:t>
            </a:r>
            <a:br>
              <a:rPr lang="en-US" b="1" dirty="0" smtClean="0"/>
            </a:br>
            <a:r>
              <a:rPr lang="ar-SA" b="1" dirty="0" smtClean="0"/>
              <a:t>تستعمل الإنترانت ملقم ويب , لكن خلافا للويب المتوفرة عبر الإنترنت , يكون ملقم ويب في الإنترانت موصول فقط بالشبكة المحلية التي تخص الشركة  </a:t>
            </a:r>
          </a:p>
          <a:p>
            <a:pPr algn="r" rtl="1">
              <a:buNone/>
            </a:pPr>
            <a:r>
              <a:rPr lang="ar-SA" b="1" dirty="0" smtClean="0"/>
              <a:t>ولا يستطيع الوصول إليها من خارج الشركة إلا بتصريح دخول عن بعد, وفي معظم الحالات يستطيع موظفوا الشركة الخروج إلى الإنترنت لكن المستخدمين الغير مرخص لهم لا يستطيعون فعل ذلك</a:t>
            </a:r>
            <a:r>
              <a:rPr lang="en-US" b="1" dirty="0" smtClean="0"/>
              <a:t> . </a:t>
            </a:r>
            <a:endParaRPr lang="en-US" dirty="0"/>
          </a:p>
        </p:txBody>
      </p:sp>
    </p:spTree>
    <p:extLst>
      <p:ext uri="{BB962C8B-B14F-4D97-AF65-F5344CB8AC3E}">
        <p14:creationId xmlns="" xmlns:p14="http://schemas.microsoft.com/office/powerpoint/2010/main" val="3230441616"/>
      </p:ext>
    </p:extLst>
  </p:cSld>
  <p:clrMapOvr>
    <a:masterClrMapping/>
  </p:clrMapOvr>
  <p:transition spd="slow">
    <p:fade/>
    <p:sndAc>
      <p:stSnd>
        <p:snd r:embed="rId2" name="wind.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smtClean="0"/>
              <a:t> الاكسترنت </a:t>
            </a:r>
            <a:r>
              <a:rPr lang="en-US" dirty="0" smtClean="0"/>
              <a:t>Extranet</a:t>
            </a:r>
            <a:endParaRPr lang="en-US" dirty="0"/>
          </a:p>
        </p:txBody>
      </p:sp>
      <p:sp>
        <p:nvSpPr>
          <p:cNvPr id="3" name="Content Placeholder 2"/>
          <p:cNvSpPr>
            <a:spLocks noGrp="1"/>
          </p:cNvSpPr>
          <p:nvPr>
            <p:ph idx="1"/>
          </p:nvPr>
        </p:nvSpPr>
        <p:spPr>
          <a:xfrm>
            <a:off x="228600" y="1600202"/>
            <a:ext cx="8458200" cy="4525963"/>
          </a:xfrm>
        </p:spPr>
        <p:txBody>
          <a:bodyPr>
            <a:normAutofit fontScale="70000" lnSpcReduction="20000"/>
          </a:bodyPr>
          <a:lstStyle/>
          <a:p>
            <a:pPr algn="r" rtl="1">
              <a:buNone/>
            </a:pPr>
            <a:r>
              <a:rPr lang="ar-SA" b="1" dirty="0" smtClean="0"/>
              <a:t>شبكة الإكسترانت هي الشبكة المكوّنة من مجموعة شبكات إنترانت ترتبط ببعضها عن طريق الإنترنت، وتحافظ على خصوصية كل شبكة إنترانت مع منح أحقية الشراكة على بعض الخدمات والملفات فيما بينها</a:t>
            </a:r>
            <a:r>
              <a:rPr lang="en-US" b="1" dirty="0" smtClean="0"/>
              <a:t>. </a:t>
            </a:r>
            <a:br>
              <a:rPr lang="en-US" b="1" dirty="0" smtClean="0"/>
            </a:br>
            <a:r>
              <a:rPr lang="ar-SA" b="1" dirty="0" smtClean="0"/>
              <a:t>أي إن شبكة الإكسترانت هي الشبكة التي تربط شبكات الإنترانت الخاصة بالمتعاملين والشركاء والمزودين ومراكز الأبحاث الذين تجمعهم شراكة العمل في مشروع واحد، أو تجمعهم مركزية التخطيط أو الشراكة وتؤمن</a:t>
            </a:r>
            <a:r>
              <a:rPr lang="en-US" b="1" dirty="0" smtClean="0"/>
              <a:t> </a:t>
            </a:r>
            <a:br>
              <a:rPr lang="en-US" b="1" dirty="0" smtClean="0"/>
            </a:br>
            <a:r>
              <a:rPr lang="ar-SA" b="1" dirty="0" smtClean="0"/>
              <a:t>لهم تبادل المعلومات والتشارك فيها دون المساس بخصوصية الإنترانت المحلية لكل شركة</a:t>
            </a:r>
            <a:r>
              <a:rPr lang="en-US" b="1" dirty="0" smtClean="0"/>
              <a:t>. </a:t>
            </a:r>
            <a:endParaRPr lang="ar-SA" b="1" dirty="0" smtClean="0"/>
          </a:p>
          <a:p>
            <a:pPr algn="r" rtl="1">
              <a:buNone/>
            </a:pPr>
            <a:r>
              <a:rPr lang="ar-SA" b="1" dirty="0" smtClean="0"/>
              <a:t>وبناء على التعريف السابق يمكن أن نجد تطبيقات شبكة الإكسترانت في المجالات التالية</a:t>
            </a:r>
            <a:r>
              <a:rPr lang="en-US" b="1" dirty="0" smtClean="0"/>
              <a:t>: </a:t>
            </a:r>
            <a:br>
              <a:rPr lang="en-US" b="1" dirty="0" smtClean="0"/>
            </a:br>
            <a:r>
              <a:rPr lang="en-US" b="1" dirty="0" smtClean="0"/>
              <a:t>• </a:t>
            </a:r>
            <a:r>
              <a:rPr lang="ar-SA" b="1" dirty="0" smtClean="0"/>
              <a:t>نظم تدريب وتعليم العملاء</a:t>
            </a:r>
            <a:r>
              <a:rPr lang="en-US" b="1" dirty="0" smtClean="0"/>
              <a:t> (Clients Training). </a:t>
            </a:r>
            <a:br>
              <a:rPr lang="en-US" b="1" dirty="0" smtClean="0"/>
            </a:br>
            <a:r>
              <a:rPr lang="en-US" b="1" dirty="0" smtClean="0"/>
              <a:t>• </a:t>
            </a:r>
            <a:r>
              <a:rPr lang="ar-SA" b="1" dirty="0" smtClean="0"/>
              <a:t>نظم التشارك على قواعد البيانات بين الجامعات ومراكز الأبحاث التابعة لحكومة ما أو لإدارة معينة</a:t>
            </a:r>
            <a:r>
              <a:rPr lang="en-US" b="1" dirty="0" smtClean="0"/>
              <a:t>.</a:t>
            </a:r>
            <a:br>
              <a:rPr lang="en-US" b="1" dirty="0" smtClean="0"/>
            </a:br>
            <a:r>
              <a:rPr lang="en-US" b="1" dirty="0" smtClean="0"/>
              <a:t>• </a:t>
            </a:r>
            <a:r>
              <a:rPr lang="ar-SA" b="1" dirty="0" smtClean="0"/>
              <a:t>شبكات مؤسسات الخدمات المالي والمصرفية</a:t>
            </a:r>
            <a:r>
              <a:rPr lang="en-US" b="1" dirty="0" smtClean="0"/>
              <a:t>.</a:t>
            </a:r>
            <a:br>
              <a:rPr lang="en-US" b="1" dirty="0" smtClean="0"/>
            </a:br>
            <a:r>
              <a:rPr lang="en-US" b="1" dirty="0" smtClean="0"/>
              <a:t>• </a:t>
            </a:r>
            <a:r>
              <a:rPr lang="ar-SA" b="1" dirty="0" smtClean="0"/>
              <a:t>نظم إدارة شؤون الموظفين والموارد للشركات العالمية المتعددة المراكز والفروع</a:t>
            </a:r>
            <a:r>
              <a:rPr lang="en-US" b="1" dirty="0" smtClean="0"/>
              <a:t>. </a:t>
            </a:r>
            <a:endParaRPr lang="en-US" dirty="0"/>
          </a:p>
        </p:txBody>
      </p:sp>
    </p:spTree>
    <p:extLst>
      <p:ext uri="{BB962C8B-B14F-4D97-AF65-F5344CB8AC3E}">
        <p14:creationId xmlns="" xmlns:p14="http://schemas.microsoft.com/office/powerpoint/2010/main" val="1631885441"/>
      </p:ext>
    </p:extLst>
  </p:cSld>
  <p:clrMapOvr>
    <a:masterClrMapping/>
  </p:clrMapOvr>
  <p:transition spd="slow">
    <p:fade/>
    <p:sndAc>
      <p:stSnd>
        <p:snd r:embed="rId2" name="wind.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smtClean="0"/>
              <a:t> عناصرالانترنت :-</a:t>
            </a:r>
            <a:endParaRPr lang="en-US" dirty="0"/>
          </a:p>
        </p:txBody>
      </p:sp>
      <p:sp>
        <p:nvSpPr>
          <p:cNvPr id="3" name="Content Placeholder 2"/>
          <p:cNvSpPr>
            <a:spLocks noGrp="1"/>
          </p:cNvSpPr>
          <p:nvPr>
            <p:ph idx="1"/>
          </p:nvPr>
        </p:nvSpPr>
        <p:spPr/>
        <p:txBody>
          <a:bodyPr>
            <a:normAutofit fontScale="85000" lnSpcReduction="20000"/>
          </a:bodyPr>
          <a:lstStyle/>
          <a:p>
            <a:pPr algn="r" rtl="1">
              <a:buNone/>
            </a:pPr>
            <a:r>
              <a:rPr lang="ar-SA" dirty="0" smtClean="0"/>
              <a:t>تحتوى الانترنت على ثلاثة عناصر اساسية لاغنى لها عن اى منها بل لاوجود للانترنت اصلاً من دون تلك العناصر مجتمعة .</a:t>
            </a:r>
          </a:p>
          <a:p>
            <a:pPr algn="r" rtl="1">
              <a:buNone/>
            </a:pPr>
            <a:r>
              <a:rPr lang="ar-SA" b="1" dirty="0" smtClean="0"/>
              <a:t>العنصر الاول :-</a:t>
            </a:r>
          </a:p>
          <a:p>
            <a:pPr algn="r" rtl="1">
              <a:buNone/>
            </a:pPr>
            <a:r>
              <a:rPr lang="ar-SA" dirty="0" smtClean="0"/>
              <a:t>هو اجهزة الحاسب الالى والبرامج التى تعمل عليها يوجد حتى الان الملاين من تلك  الاجهزة تتصل بالانترنت .</a:t>
            </a:r>
          </a:p>
          <a:p>
            <a:pPr algn="r" rtl="1">
              <a:buNone/>
            </a:pPr>
            <a:r>
              <a:rPr lang="ar-SA" b="1" dirty="0" smtClean="0"/>
              <a:t>العنصر الثانى :-</a:t>
            </a:r>
          </a:p>
          <a:p>
            <a:pPr algn="r" rtl="1">
              <a:buNone/>
            </a:pPr>
            <a:r>
              <a:rPr lang="ar-SA" dirty="0" smtClean="0"/>
              <a:t>هم الناس (البشر) وهم الذين يستفيدون من العنصر الاول حيث يمكنهم الحصول على المعلومات وتبادل الخبرات</a:t>
            </a:r>
          </a:p>
          <a:p>
            <a:pPr algn="r" rtl="1">
              <a:buNone/>
            </a:pPr>
            <a:r>
              <a:rPr lang="ar-SA" b="1" dirty="0" smtClean="0"/>
              <a:t> العنصر الثالث:-  </a:t>
            </a:r>
          </a:p>
          <a:p>
            <a:pPr algn="r" rtl="1">
              <a:buNone/>
            </a:pPr>
            <a:r>
              <a:rPr lang="ar-SA" dirty="0" smtClean="0"/>
              <a:t>هى اجهزة التواصل وتبادل المعلومات مثل المحولات والاسلاك والبنى التحتية للاتصالات بما فى ذلك الاقمار الصناعية ومحطاتها الارضية                   </a:t>
            </a:r>
          </a:p>
          <a:p>
            <a:pPr algn="r" rtl="1">
              <a:buNone/>
            </a:pPr>
            <a:endParaRPr lang="en-US" dirty="0"/>
          </a:p>
        </p:txBody>
      </p:sp>
    </p:spTree>
    <p:extLst>
      <p:ext uri="{BB962C8B-B14F-4D97-AF65-F5344CB8AC3E}">
        <p14:creationId xmlns="" xmlns:p14="http://schemas.microsoft.com/office/powerpoint/2010/main" val="764709964"/>
      </p:ext>
    </p:extLst>
  </p:cSld>
  <p:clrMapOvr>
    <a:masterClrMapping/>
  </p:clrMapOvr>
  <p:transition spd="slow">
    <p:fade/>
    <p:sndAc>
      <p:stSnd>
        <p:snd r:embed="rId2" name="wind.wav"/>
      </p:stSnd>
    </p:sndAc>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4270</Words>
  <Application>Microsoft Office PowerPoint</Application>
  <PresentationFormat>On-screen Show (4:3)</PresentationFormat>
  <Paragraphs>207</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جامعة زالنجي  الدورة رقم: 21  من الدورات التأهيلية بكلية علوم التقانة  من يوم 26 – يونيو وحتي 17 – يوليو – 2018م</vt:lpstr>
      <vt:lpstr>1.  الإنترنت وبنيتها التحتية</vt:lpstr>
      <vt:lpstr>Slide 3</vt:lpstr>
      <vt:lpstr> 2. 1 المنظمات والهيئات العاملة في مجال الإنترنت توجد بعض اللجان التطوعية التي تهدف إلى توحيد قياسي لأنظمة الاتصالات والخدمات المقدمة على الإنترنت.  ومن أهم الهيئات والمنظمات التي تلعب دوراً مهماً في شبكه الإنترنت ما يلي:</vt:lpstr>
      <vt:lpstr>Slide 5</vt:lpstr>
      <vt:lpstr>Slide 6</vt:lpstr>
      <vt:lpstr>ماهى الانترانتIntranet    </vt:lpstr>
      <vt:lpstr> الاكسترنت Extranet</vt:lpstr>
      <vt:lpstr> عناصرالانترنت :-</vt:lpstr>
      <vt:lpstr>التطبيقات العصرية للانترنت </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1- المواقع السيئة في الشبكة العنكبوتية</vt:lpstr>
      <vt:lpstr>2- إنعدام أمن المعلومات</vt:lpstr>
      <vt:lpstr>3-فيروسات الحاسب</vt:lpstr>
      <vt:lpstr>4- الإدمان على شبكة الإنترنت</vt:lpstr>
      <vt:lpstr>اهم مخاطر الانترنت</vt:lpstr>
      <vt:lpstr>كيف نستخدم الانترنت بامان</vt:lpstr>
      <vt:lpstr>كيف نستخدم الانترنت بامان</vt:lpstr>
      <vt:lpstr>2.  تاريخ نشأة وتطور  الإنترنت</vt:lpstr>
      <vt:lpstr> 1.2 عقد السبعينيات </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الدورة رقم 20 من الدورات التأهيلية بكلية علوم التقانة  من 1- رمضان وحتي</dc:title>
  <dc:creator>Abu Ruhmman</dc:creator>
  <cp:lastModifiedBy>Abu Ruhmman</cp:lastModifiedBy>
  <cp:revision>7</cp:revision>
  <dcterms:created xsi:type="dcterms:W3CDTF">2018-06-10T06:50:58Z</dcterms:created>
  <dcterms:modified xsi:type="dcterms:W3CDTF">2018-07-24T03:14:17Z</dcterms:modified>
</cp:coreProperties>
</file>