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8" r:id="rId1"/>
  </p:sldMasterIdLst>
  <p:notesMasterIdLst>
    <p:notesMasterId r:id="rId59"/>
  </p:notesMasterIdLst>
  <p:sldIdLst>
    <p:sldId id="257" r:id="rId2"/>
    <p:sldId id="299" r:id="rId3"/>
    <p:sldId id="324" r:id="rId4"/>
    <p:sldId id="313" r:id="rId5"/>
    <p:sldId id="345" r:id="rId6"/>
    <p:sldId id="346" r:id="rId7"/>
    <p:sldId id="314" r:id="rId8"/>
    <p:sldId id="325" r:id="rId9"/>
    <p:sldId id="326" r:id="rId10"/>
    <p:sldId id="327" r:id="rId11"/>
    <p:sldId id="347" r:id="rId12"/>
    <p:sldId id="358" r:id="rId13"/>
    <p:sldId id="319" r:id="rId14"/>
    <p:sldId id="318" r:id="rId15"/>
    <p:sldId id="339" r:id="rId16"/>
    <p:sldId id="317" r:id="rId17"/>
    <p:sldId id="316" r:id="rId18"/>
    <p:sldId id="354" r:id="rId19"/>
    <p:sldId id="328" r:id="rId20"/>
    <p:sldId id="350" r:id="rId21"/>
    <p:sldId id="353" r:id="rId22"/>
    <p:sldId id="351" r:id="rId23"/>
    <p:sldId id="352" r:id="rId24"/>
    <p:sldId id="320" r:id="rId25"/>
    <p:sldId id="335" r:id="rId26"/>
    <p:sldId id="355" r:id="rId27"/>
    <p:sldId id="356" r:id="rId28"/>
    <p:sldId id="321" r:id="rId29"/>
    <p:sldId id="329" r:id="rId30"/>
    <p:sldId id="348" r:id="rId31"/>
    <p:sldId id="330" r:id="rId32"/>
    <p:sldId id="336" r:id="rId33"/>
    <p:sldId id="340" r:id="rId34"/>
    <p:sldId id="341" r:id="rId35"/>
    <p:sldId id="342" r:id="rId36"/>
    <p:sldId id="309" r:id="rId37"/>
    <p:sldId id="258" r:id="rId38"/>
    <p:sldId id="305" r:id="rId39"/>
    <p:sldId id="302" r:id="rId40"/>
    <p:sldId id="259" r:id="rId41"/>
    <p:sldId id="261" r:id="rId42"/>
    <p:sldId id="332" r:id="rId43"/>
    <p:sldId id="333" r:id="rId44"/>
    <p:sldId id="262" r:id="rId45"/>
    <p:sldId id="338" r:id="rId46"/>
    <p:sldId id="357" r:id="rId47"/>
    <p:sldId id="323" r:id="rId48"/>
    <p:sldId id="264" r:id="rId49"/>
    <p:sldId id="265" r:id="rId50"/>
    <p:sldId id="304" r:id="rId51"/>
    <p:sldId id="303" r:id="rId52"/>
    <p:sldId id="266" r:id="rId53"/>
    <p:sldId id="267" r:id="rId54"/>
    <p:sldId id="268" r:id="rId55"/>
    <p:sldId id="269" r:id="rId56"/>
    <p:sldId id="359" r:id="rId57"/>
    <p:sldId id="274" r:id="rId58"/>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2E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DE72A9A-E56A-4911-9A8D-85DCCDBF7A6A}" type="datetimeFigureOut">
              <a:rPr lang="ar-IQ" smtClean="0"/>
              <a:pPr/>
              <a:t>08/04/1436</a:t>
            </a:fld>
            <a:endParaRPr lang="ar-IQ"/>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73781C0-9B18-4BAF-BBA0-9D703275AE12}" type="slidenum">
              <a:rPr lang="ar-IQ" smtClean="0"/>
              <a:pPr/>
              <a:t>‹#›</a:t>
            </a:fld>
            <a:endParaRPr lang="ar-IQ"/>
          </a:p>
        </p:txBody>
      </p:sp>
    </p:spTree>
    <p:extLst>
      <p:ext uri="{BB962C8B-B14F-4D97-AF65-F5344CB8AC3E}">
        <p14:creationId xmlns:p14="http://schemas.microsoft.com/office/powerpoint/2010/main" val="36191405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3781C0-9B18-4BAF-BBA0-9D703275AE12}" type="slidenum">
              <a:rPr lang="ar-IQ" smtClean="0"/>
              <a:pPr/>
              <a:t>10</a:t>
            </a:fld>
            <a:endParaRPr lang="ar-IQ"/>
          </a:p>
        </p:txBody>
      </p:sp>
    </p:spTree>
    <p:extLst>
      <p:ext uri="{BB962C8B-B14F-4D97-AF65-F5344CB8AC3E}">
        <p14:creationId xmlns:p14="http://schemas.microsoft.com/office/powerpoint/2010/main" val="173493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IQ"/>
          </a:p>
        </p:txBody>
      </p:sp>
      <p:sp>
        <p:nvSpPr>
          <p:cNvPr id="4" name="عنصر نائب لرقم الشريحة 3"/>
          <p:cNvSpPr>
            <a:spLocks noGrp="1"/>
          </p:cNvSpPr>
          <p:nvPr>
            <p:ph type="sldNum" sz="quarter" idx="10"/>
          </p:nvPr>
        </p:nvSpPr>
        <p:spPr/>
        <p:txBody>
          <a:bodyPr/>
          <a:lstStyle/>
          <a:p>
            <a:fld id="{173781C0-9B18-4BAF-BBA0-9D703275AE12}" type="slidenum">
              <a:rPr lang="ar-IQ" smtClean="0"/>
              <a:pPr/>
              <a:t>37</a:t>
            </a:fld>
            <a:endParaRPr lang="ar-IQ"/>
          </a:p>
        </p:txBody>
      </p:sp>
    </p:spTree>
    <p:extLst>
      <p:ext uri="{BB962C8B-B14F-4D97-AF65-F5344CB8AC3E}">
        <p14:creationId xmlns:p14="http://schemas.microsoft.com/office/powerpoint/2010/main" val="3596295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9" name="عنوان فرعي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وان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ar-SA" smtClean="0"/>
              <a:t>انقر لتحرير نمط العنوان الرئيسي</a:t>
            </a:r>
            <a:endParaRPr kumimoji="0" lang="en-US"/>
          </a:p>
        </p:txBody>
      </p:sp>
      <p:cxnSp>
        <p:nvCxnSpPr>
          <p:cNvPr id="8" name="رابط مستقيم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شكل بيضاوي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عنصر نائب للتاريخ 14"/>
          <p:cNvSpPr>
            <a:spLocks noGrp="1"/>
          </p:cNvSpPr>
          <p:nvPr>
            <p:ph type="dt" sz="half" idx="10"/>
          </p:nvPr>
        </p:nvSpPr>
        <p:spPr/>
        <p:txBody>
          <a:bodyPr/>
          <a:lstStyle/>
          <a:p>
            <a:fld id="{3E14B17C-4068-44EF-888C-7ECCE278E4BE}" type="datetime8">
              <a:rPr lang="ar-IQ" smtClean="0"/>
              <a:pPr/>
              <a:t>28 كانون الثاني، 15</a:t>
            </a:fld>
            <a:endParaRPr lang="ar-IQ"/>
          </a:p>
        </p:txBody>
      </p:sp>
      <p:sp>
        <p:nvSpPr>
          <p:cNvPr id="16" name="عنصر نائب لرقم الشريحة 15"/>
          <p:cNvSpPr>
            <a:spLocks noGrp="1"/>
          </p:cNvSpPr>
          <p:nvPr>
            <p:ph type="sldNum" sz="quarter" idx="11"/>
          </p:nvPr>
        </p:nvSpPr>
        <p:spPr/>
        <p:txBody>
          <a:bodyPr/>
          <a:lstStyle/>
          <a:p>
            <a:fld id="{BD530767-F2CD-469C-8E46-8562C7E2DB62}" type="slidenum">
              <a:rPr lang="ar-IQ" smtClean="0"/>
              <a:pPr/>
              <a:t>‹#›</a:t>
            </a:fld>
            <a:endParaRPr lang="ar-IQ"/>
          </a:p>
        </p:txBody>
      </p:sp>
      <p:sp>
        <p:nvSpPr>
          <p:cNvPr id="17" name="عنصر نائب للتذييل 16"/>
          <p:cNvSpPr>
            <a:spLocks noGrp="1"/>
          </p:cNvSpPr>
          <p:nvPr>
            <p:ph type="ftr" sz="quarter" idx="12"/>
          </p:nvPr>
        </p:nvSpPr>
        <p:spPr/>
        <p:txBody>
          <a:bodyPr/>
          <a:lstStyle/>
          <a:p>
            <a:endParaRPr lang="ar-IQ"/>
          </a:p>
        </p:txBody>
      </p:sp>
    </p:spTree>
  </p:cSld>
  <p:clrMapOvr>
    <a:masterClrMapping/>
  </p:clrMapOvr>
  <p:transition>
    <p:cut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A11E4979-A433-4AEE-970B-330A349B3751}" type="datetime8">
              <a:rPr lang="ar-IQ" smtClean="0"/>
              <a:pPr/>
              <a:t>28 كانون الثاني، 15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D530767-F2CD-469C-8E46-8562C7E2DB62}" type="slidenum">
              <a:rPr lang="ar-IQ" smtClean="0"/>
              <a:pPr/>
              <a:t>‹#›</a:t>
            </a:fld>
            <a:endParaRPr lang="ar-IQ"/>
          </a:p>
        </p:txBody>
      </p:sp>
    </p:spTree>
  </p:cSld>
  <p:clrMapOvr>
    <a:masterClrMapping/>
  </p:clrMapOvr>
  <p:transition>
    <p:cut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E0AADF16-8494-48BB-BEFD-6B015F7FB612}" type="datetime8">
              <a:rPr lang="ar-IQ" smtClean="0"/>
              <a:pPr/>
              <a:t>28 كانون الثاني، 15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D530767-F2CD-469C-8E46-8562C7E2DB62}" type="slidenum">
              <a:rPr lang="ar-IQ" smtClean="0"/>
              <a:pPr/>
              <a:t>‹#›</a:t>
            </a:fld>
            <a:endParaRPr lang="ar-IQ"/>
          </a:p>
        </p:txBody>
      </p:sp>
    </p:spTree>
  </p:cSld>
  <p:clrMapOvr>
    <a:masterClrMapping/>
  </p:clrMapOvr>
  <p:transition>
    <p:cut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9" name="عنصر نائب للمحتوى 8"/>
          <p:cNvSpPr>
            <a:spLocks noGrp="1"/>
          </p:cNvSpPr>
          <p:nvPr>
            <p:ph idx="1"/>
          </p:nvPr>
        </p:nvSpPr>
        <p:spPr>
          <a:xfrm>
            <a:off x="457200" y="1524000"/>
            <a:ext cx="8229600"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4" name="عنصر نائب للتاريخ 13"/>
          <p:cNvSpPr>
            <a:spLocks noGrp="1"/>
          </p:cNvSpPr>
          <p:nvPr>
            <p:ph type="dt" sz="half" idx="14"/>
          </p:nvPr>
        </p:nvSpPr>
        <p:spPr/>
        <p:txBody>
          <a:bodyPr/>
          <a:lstStyle/>
          <a:p>
            <a:fld id="{A3010904-26BB-49B7-A39B-A13A2DF3B595}" type="datetime8">
              <a:rPr lang="ar-IQ" smtClean="0"/>
              <a:pPr/>
              <a:t>28 كانون الثاني، 15</a:t>
            </a:fld>
            <a:endParaRPr lang="ar-IQ"/>
          </a:p>
        </p:txBody>
      </p:sp>
      <p:sp>
        <p:nvSpPr>
          <p:cNvPr id="15" name="عنصر نائب لرقم الشريحة 14"/>
          <p:cNvSpPr>
            <a:spLocks noGrp="1"/>
          </p:cNvSpPr>
          <p:nvPr>
            <p:ph type="sldNum" sz="quarter" idx="15"/>
          </p:nvPr>
        </p:nvSpPr>
        <p:spPr/>
        <p:txBody>
          <a:bodyPr/>
          <a:lstStyle>
            <a:lvl1pPr algn="ctr">
              <a:defRPr/>
            </a:lvl1pPr>
          </a:lstStyle>
          <a:p>
            <a:fld id="{BD530767-F2CD-469C-8E46-8562C7E2DB62}" type="slidenum">
              <a:rPr lang="ar-IQ" smtClean="0"/>
              <a:pPr/>
              <a:t>‹#›</a:t>
            </a:fld>
            <a:endParaRPr lang="ar-IQ"/>
          </a:p>
        </p:txBody>
      </p:sp>
      <p:sp>
        <p:nvSpPr>
          <p:cNvPr id="16" name="عنصر نائب للتذييل 15"/>
          <p:cNvSpPr>
            <a:spLocks noGrp="1"/>
          </p:cNvSpPr>
          <p:nvPr>
            <p:ph type="ftr" sz="quarter" idx="16"/>
          </p:nvPr>
        </p:nvSpPr>
        <p:spPr/>
        <p:txBody>
          <a:bodyPr/>
          <a:lstStyle/>
          <a:p>
            <a:endParaRPr lang="ar-IQ"/>
          </a:p>
        </p:txBody>
      </p:sp>
      <p:sp>
        <p:nvSpPr>
          <p:cNvPr id="17" name="عنوان 16"/>
          <p:cNvSpPr>
            <a:spLocks noGrp="1"/>
          </p:cNvSpPr>
          <p:nvPr>
            <p:ph type="title"/>
          </p:nvPr>
        </p:nvSpPr>
        <p:spPr/>
        <p:txBody>
          <a:bodyPr rtlCol="0" anchor="b" anchorCtr="0"/>
          <a:lstStyle/>
          <a:p>
            <a:r>
              <a:rPr kumimoji="0" lang="ar-SA" smtClean="0"/>
              <a:t>انقر لتحرير نمط العنوان الرئيسي</a:t>
            </a:r>
            <a:endParaRPr kumimoji="0" lang="en-US"/>
          </a:p>
        </p:txBody>
      </p:sp>
    </p:spTree>
  </p:cSld>
  <p:clrMapOvr>
    <a:masterClrMapping/>
  </p:clrMapOvr>
  <p:transition>
    <p:cut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95FDFB1E-90C2-4970-8B2E-D6CA08F8F68A}" type="datetime8">
              <a:rPr lang="ar-IQ" smtClean="0"/>
              <a:pPr/>
              <a:t>28 كانون الثاني، 15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BD530767-F2CD-469C-8E46-8562C7E2DB62}" type="slidenum">
              <a:rPr lang="ar-IQ" smtClean="0"/>
              <a:pPr/>
              <a:t>‹#›</a:t>
            </a:fld>
            <a:endParaRPr lang="ar-IQ"/>
          </a:p>
        </p:txBody>
      </p:sp>
      <p:sp>
        <p:nvSpPr>
          <p:cNvPr id="2" name="عنوان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cxnSp>
        <p:nvCxnSpPr>
          <p:cNvPr id="7" name="رابط مستقيم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cut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عنصر نائب للتاريخ 4"/>
          <p:cNvSpPr>
            <a:spLocks noGrp="1"/>
          </p:cNvSpPr>
          <p:nvPr>
            <p:ph type="dt" sz="half" idx="10"/>
          </p:nvPr>
        </p:nvSpPr>
        <p:spPr/>
        <p:txBody>
          <a:bodyPr/>
          <a:lstStyle/>
          <a:p>
            <a:fld id="{90079EFB-F0BC-491E-87E8-0E457B408287}" type="datetime8">
              <a:rPr lang="ar-IQ" smtClean="0"/>
              <a:pPr/>
              <a:t>28 كانون الثاني، 15</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BD530767-F2CD-469C-8E46-8562C7E2DB62}" type="slidenum">
              <a:rPr lang="ar-IQ" smtClean="0"/>
              <a:pPr/>
              <a:t>‹#›</a:t>
            </a:fld>
            <a:endParaRPr lang="ar-IQ"/>
          </a:p>
        </p:txBody>
      </p:sp>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11" name="عنصر نائب للمحتوى 10"/>
          <p:cNvSpPr>
            <a:spLocks noGrp="1"/>
          </p:cNvSpPr>
          <p:nvPr>
            <p:ph sz="half" idx="1"/>
          </p:nvPr>
        </p:nvSpPr>
        <p:spPr>
          <a:xfrm>
            <a:off x="457200" y="1524000"/>
            <a:ext cx="4059936"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half" idx="2"/>
          </p:nvPr>
        </p:nvSpPr>
        <p:spPr>
          <a:xfrm>
            <a:off x="4648200" y="1524000"/>
            <a:ext cx="4059936"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transition>
    <p:cut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9" name="عنصر نائب لرقم الشريحة 8"/>
          <p:cNvSpPr>
            <a:spLocks noGrp="1"/>
          </p:cNvSpPr>
          <p:nvPr>
            <p:ph type="sldNum" sz="quarter" idx="12"/>
          </p:nvPr>
        </p:nvSpPr>
        <p:spPr/>
        <p:txBody>
          <a:bodyPr/>
          <a:lstStyle/>
          <a:p>
            <a:fld id="{BD530767-F2CD-469C-8E46-8562C7E2DB62}" type="slidenum">
              <a:rPr lang="ar-IQ" smtClean="0"/>
              <a:pPr/>
              <a:t>‹#›</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7" name="عنصر نائب للتاريخ 6"/>
          <p:cNvSpPr>
            <a:spLocks noGrp="1"/>
          </p:cNvSpPr>
          <p:nvPr>
            <p:ph type="dt" sz="half" idx="10"/>
          </p:nvPr>
        </p:nvSpPr>
        <p:spPr/>
        <p:txBody>
          <a:bodyPr/>
          <a:lstStyle/>
          <a:p>
            <a:fld id="{7890220E-58CB-46DA-AE21-CAE960594CFA}" type="datetime8">
              <a:rPr lang="ar-IQ" smtClean="0"/>
              <a:pPr/>
              <a:t>28 كانون الثاني، 15</a:t>
            </a:fld>
            <a:endParaRPr lang="ar-IQ"/>
          </a:p>
        </p:txBody>
      </p:sp>
      <p:sp>
        <p:nvSpPr>
          <p:cNvPr id="3" name="عنصر نائب للنص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32" name="عنصر نائب للمحتوى 31"/>
          <p:cNvSpPr>
            <a:spLocks noGrp="1"/>
          </p:cNvSpPr>
          <p:nvPr>
            <p:ph sz="half" idx="2"/>
          </p:nvPr>
        </p:nvSpPr>
        <p:spPr>
          <a:xfrm>
            <a:off x="457200" y="2201896"/>
            <a:ext cx="4038600" cy="3913632"/>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34" name="عنصر نائب للمحتوى 33"/>
          <p:cNvSpPr>
            <a:spLocks noGrp="1"/>
          </p:cNvSpPr>
          <p:nvPr>
            <p:ph sz="quarter" idx="4"/>
          </p:nvPr>
        </p:nvSpPr>
        <p:spPr>
          <a:xfrm>
            <a:off x="4649788" y="2201896"/>
            <a:ext cx="4038600" cy="3913632"/>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 name="عنوان 1"/>
          <p:cNvSpPr>
            <a:spLocks noGrp="1"/>
          </p:cNvSpPr>
          <p:nvPr>
            <p:ph type="title"/>
          </p:nvPr>
        </p:nvSpPr>
        <p:spPr>
          <a:xfrm>
            <a:off x="457200" y="155448"/>
            <a:ext cx="8229600" cy="1143000"/>
          </a:xfrm>
        </p:spPr>
        <p:txBody>
          <a:bodyPr anchor="b" anchorCtr="0"/>
          <a:lstStyle>
            <a:lvl1pPr>
              <a:defRPr/>
            </a:lvl1pPr>
          </a:lstStyle>
          <a:p>
            <a:r>
              <a:rPr kumimoji="0" lang="ar-SA" smtClean="0"/>
              <a:t>انقر لتحرير نمط العنوان الرئيسي</a:t>
            </a:r>
            <a:endParaRPr kumimoji="0" lang="en-US"/>
          </a:p>
        </p:txBody>
      </p:sp>
      <p:sp>
        <p:nvSpPr>
          <p:cNvPr id="12" name="عنصر نائب للنص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cxnSp>
        <p:nvCxnSpPr>
          <p:cNvPr id="10" name="رابط مستقيم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cut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3" name="عنصر نائب للتاريخ 2"/>
          <p:cNvSpPr>
            <a:spLocks noGrp="1"/>
          </p:cNvSpPr>
          <p:nvPr>
            <p:ph type="dt" sz="half" idx="10"/>
          </p:nvPr>
        </p:nvSpPr>
        <p:spPr/>
        <p:txBody>
          <a:bodyPr/>
          <a:lstStyle/>
          <a:p>
            <a:fld id="{4045A575-9C30-4F6B-9349-94A5505FEFF0}" type="datetime8">
              <a:rPr lang="ar-IQ" smtClean="0"/>
              <a:pPr/>
              <a:t>28 كانون الثاني، 15</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BD530767-F2CD-469C-8E46-8562C7E2DB62}" type="slidenum">
              <a:rPr lang="ar-IQ" smtClean="0"/>
              <a:pPr/>
              <a:t>‹#›</a:t>
            </a:fld>
            <a:endParaRPr lang="ar-IQ"/>
          </a:p>
        </p:txBody>
      </p:sp>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Tree>
  </p:cSld>
  <p:clrMapOvr>
    <a:masterClrMapping/>
  </p:clrMapOvr>
  <p:transition>
    <p:cut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BD530767-F2CD-469C-8E46-8562C7E2DB62}" type="slidenum">
              <a:rPr lang="ar-IQ" smtClean="0"/>
              <a:pPr/>
              <a:t>‹#›</a:t>
            </a:fld>
            <a:endParaRPr lang="ar-IQ"/>
          </a:p>
        </p:txBody>
      </p:sp>
    </p:spTree>
  </p:cSld>
  <p:clrMapOvr>
    <a:masterClrMapping/>
  </p:clrMapOvr>
  <p:transition>
    <p:cut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9" name="عنصر نائب للمحتوى 28"/>
          <p:cNvSpPr>
            <a:spLocks noGrp="1"/>
          </p:cNvSpPr>
          <p:nvPr>
            <p:ph sz="quarter" idx="1"/>
          </p:nvPr>
        </p:nvSpPr>
        <p:spPr>
          <a:xfrm>
            <a:off x="457200" y="457200"/>
            <a:ext cx="6248400" cy="5715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3" name="عنصر نائب للنص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31" name="عنوان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ar-SA" smtClean="0"/>
              <a:t>انقر لتحرير نمط العنوان الرئيسي</a:t>
            </a:r>
            <a:endParaRPr kumimoji="0" lang="en-US"/>
          </a:p>
        </p:txBody>
      </p:sp>
      <p:sp>
        <p:nvSpPr>
          <p:cNvPr id="8" name="عنصر نائب للتاريخ 7"/>
          <p:cNvSpPr>
            <a:spLocks noGrp="1"/>
          </p:cNvSpPr>
          <p:nvPr>
            <p:ph type="dt" sz="half" idx="14"/>
          </p:nvPr>
        </p:nvSpPr>
        <p:spPr/>
        <p:txBody>
          <a:bodyPr/>
          <a:lstStyle/>
          <a:p>
            <a:fld id="{9A3F01D6-FA2B-42DC-A521-606A5EE5D050}" type="datetime8">
              <a:rPr lang="ar-IQ" smtClean="0"/>
              <a:pPr/>
              <a:t>28 كانون الثاني، 15</a:t>
            </a:fld>
            <a:endParaRPr lang="ar-IQ"/>
          </a:p>
        </p:txBody>
      </p:sp>
      <p:sp>
        <p:nvSpPr>
          <p:cNvPr id="9" name="عنصر نائب لرقم الشريحة 8"/>
          <p:cNvSpPr>
            <a:spLocks noGrp="1"/>
          </p:cNvSpPr>
          <p:nvPr>
            <p:ph type="sldNum" sz="quarter" idx="15"/>
          </p:nvPr>
        </p:nvSpPr>
        <p:spPr/>
        <p:txBody>
          <a:bodyPr/>
          <a:lstStyle/>
          <a:p>
            <a:fld id="{BD530767-F2CD-469C-8E46-8562C7E2DB62}" type="slidenum">
              <a:rPr lang="ar-IQ" smtClean="0"/>
              <a:pPr/>
              <a:t>‹#›</a:t>
            </a:fld>
            <a:endParaRPr lang="ar-IQ"/>
          </a:p>
        </p:txBody>
      </p:sp>
      <p:sp>
        <p:nvSpPr>
          <p:cNvPr id="10" name="عنصر نائب للتذييل 9"/>
          <p:cNvSpPr>
            <a:spLocks noGrp="1"/>
          </p:cNvSpPr>
          <p:nvPr>
            <p:ph type="ftr" sz="quarter" idx="16"/>
          </p:nvPr>
        </p:nvSpPr>
        <p:spPr/>
        <p:txBody>
          <a:bodyPr/>
          <a:lstStyle/>
          <a:p>
            <a:endParaRPr lang="ar-IQ"/>
          </a:p>
        </p:txBody>
      </p:sp>
    </p:spTree>
  </p:cSld>
  <p:clrMapOvr>
    <a:masterClrMapping/>
  </p:clrMapOvr>
  <p:transition>
    <p:cut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ar-SA" smtClean="0"/>
              <a:t>انقر فوق الرمز لإضافة صورة</a:t>
            </a:r>
            <a:endParaRPr kumimoji="0" lang="en-US"/>
          </a:p>
        </p:txBody>
      </p:sp>
      <p:sp>
        <p:nvSpPr>
          <p:cNvPr id="4" name="عنصر نائب للنص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8" name="عنصر نائب للتاريخ 7"/>
          <p:cNvSpPr>
            <a:spLocks noGrp="1"/>
          </p:cNvSpPr>
          <p:nvPr>
            <p:ph type="dt" sz="half" idx="10"/>
          </p:nvPr>
        </p:nvSpPr>
        <p:spPr/>
        <p:txBody>
          <a:bodyPr/>
          <a:lstStyle/>
          <a:p>
            <a:fld id="{87908C31-9DDD-4529-9FA2-8795A8A4FC3D}" type="datetime8">
              <a:rPr lang="ar-IQ" smtClean="0"/>
              <a:pPr/>
              <a:t>28 كانون الثاني، 15</a:t>
            </a:fld>
            <a:endParaRPr lang="ar-IQ"/>
          </a:p>
        </p:txBody>
      </p:sp>
      <p:sp>
        <p:nvSpPr>
          <p:cNvPr id="9" name="عنصر نائب لرقم الشريحة 8"/>
          <p:cNvSpPr>
            <a:spLocks noGrp="1"/>
          </p:cNvSpPr>
          <p:nvPr>
            <p:ph type="sldNum" sz="quarter" idx="11"/>
          </p:nvPr>
        </p:nvSpPr>
        <p:spPr/>
        <p:txBody>
          <a:bodyPr/>
          <a:lstStyle/>
          <a:p>
            <a:fld id="{BD530767-F2CD-469C-8E46-8562C7E2DB62}" type="slidenum">
              <a:rPr lang="ar-IQ" smtClean="0"/>
              <a:pPr/>
              <a:t>‹#›</a:t>
            </a:fld>
            <a:endParaRPr lang="ar-IQ"/>
          </a:p>
        </p:txBody>
      </p:sp>
      <p:sp>
        <p:nvSpPr>
          <p:cNvPr id="10" name="عنصر نائب للتذييل 9"/>
          <p:cNvSpPr>
            <a:spLocks noGrp="1"/>
          </p:cNvSpPr>
          <p:nvPr>
            <p:ph type="ftr" sz="quarter" idx="12"/>
          </p:nvPr>
        </p:nvSpPr>
        <p:spPr/>
        <p:txBody>
          <a:bodyPr/>
          <a:lstStyle/>
          <a:p>
            <a:endParaRPr lang="ar-IQ"/>
          </a:p>
        </p:txBody>
      </p:sp>
    </p:spTree>
  </p:cSld>
  <p:clrMapOvr>
    <a:masterClrMapping/>
  </p:clrMapOvr>
  <p:transition>
    <p:cut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عنصر نائب للنص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4" name="عنصر نائب للتاريخ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CC665E4-6C5D-4A89-96C1-0C8D45901E08}" type="datetime8">
              <a:rPr lang="ar-IQ" smtClean="0"/>
              <a:pPr/>
              <a:t>28 كانون الثاني، 15</a:t>
            </a:fld>
            <a:endParaRPr lang="ar-IQ"/>
          </a:p>
        </p:txBody>
      </p:sp>
      <p:sp>
        <p:nvSpPr>
          <p:cNvPr id="10" name="عنصر نائب للتذييل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ar-IQ"/>
          </a:p>
        </p:txBody>
      </p:sp>
      <p:sp>
        <p:nvSpPr>
          <p:cNvPr id="22" name="عنصر نائب لرقم الشريحة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D530767-F2CD-469C-8E46-8562C7E2DB62}" type="slidenum">
              <a:rPr lang="ar-IQ" smtClean="0"/>
              <a:pPr/>
              <a:t>‹#›</a:t>
            </a:fld>
            <a:endParaRPr lang="ar-IQ"/>
          </a:p>
        </p:txBody>
      </p:sp>
      <p:sp>
        <p:nvSpPr>
          <p:cNvPr id="5" name="عنصر نائب للعنوان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ar-SA" smtClean="0"/>
              <a:t>انقر لتحرير نمط العنوان الرئيسي</a:t>
            </a:r>
            <a:endParaRPr kumimoji="0"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cut thruBlk="1"/>
  </p:transition>
  <p:timing>
    <p:tnLst>
      <p:par>
        <p:cTn id="1" dur="indefinite" restart="never" nodeType="tmRoot"/>
      </p:par>
    </p:tnLst>
  </p:timing>
  <p:hf hdr="0" ftr="0"/>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ar.wikipedia.org/wiki/%D8%AC%D9%88%D8%B2%D9%8A%D9%81_%D8%A8%D8%B1%D9%8A%D9%85%D9%87"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ar.wikipedia.org/wiki/%D8%B3%D8%B1%D8%B9%D8%A9_%D8%A7%D9%84%D8%B5%D9%88%D8%AA"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ar.wikipedia.org/wiki/%D9%85%D9%84%D9%81:Principle_of_hydraulic_press.PNG" TargetMode="Externa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04124" y="4077072"/>
            <a:ext cx="7772400" cy="1186819"/>
          </a:xfrm>
        </p:spPr>
        <p:txBody>
          <a:bodyPr>
            <a:noAutofit/>
          </a:bodyPr>
          <a:lstStyle/>
          <a:p>
            <a:pPr algn="ctr"/>
            <a:r>
              <a:rPr lang="ar-IQ" sz="6000" i="1" smtClean="0">
                <a:latin typeface="Algerian" pitchFamily="82" charset="0"/>
              </a:rPr>
              <a:t/>
            </a:r>
            <a:br>
              <a:rPr lang="ar-IQ" sz="6000" i="1" smtClean="0">
                <a:latin typeface="Algerian" pitchFamily="82" charset="0"/>
              </a:rPr>
            </a:br>
            <a:r>
              <a:rPr lang="ar-IQ" sz="6000" i="1" dirty="0" smtClean="0">
                <a:latin typeface="Algerian" pitchFamily="82" charset="0"/>
              </a:rPr>
              <a:t/>
            </a:r>
            <a:br>
              <a:rPr lang="ar-IQ" sz="6000" i="1" dirty="0" smtClean="0">
                <a:latin typeface="Algerian" pitchFamily="82" charset="0"/>
              </a:rPr>
            </a:br>
            <a:r>
              <a:rPr lang="ar-IQ" sz="5400" i="1" dirty="0" smtClean="0">
                <a:solidFill>
                  <a:srgbClr val="7030A0"/>
                </a:solidFill>
                <a:latin typeface="Algerian" pitchFamily="82" charset="0"/>
              </a:rPr>
              <a:t>الدكتور : عماد توما بني</a:t>
            </a:r>
            <a:br>
              <a:rPr lang="ar-IQ" sz="5400" i="1" dirty="0" smtClean="0">
                <a:solidFill>
                  <a:srgbClr val="7030A0"/>
                </a:solidFill>
                <a:latin typeface="Algerian" pitchFamily="82" charset="0"/>
              </a:rPr>
            </a:br>
            <a:r>
              <a:rPr lang="ar-IQ" sz="5400" i="1" dirty="0" smtClean="0">
                <a:solidFill>
                  <a:srgbClr val="7030A0"/>
                </a:solidFill>
                <a:latin typeface="Algerian" pitchFamily="82" charset="0"/>
              </a:rPr>
              <a:t/>
            </a:r>
            <a:br>
              <a:rPr lang="ar-IQ" sz="5400" i="1" dirty="0" smtClean="0">
                <a:solidFill>
                  <a:srgbClr val="7030A0"/>
                </a:solidFill>
                <a:latin typeface="Algerian" pitchFamily="82" charset="0"/>
              </a:rPr>
            </a:br>
            <a:endParaRPr lang="ar-IQ" sz="5400" i="1" dirty="0">
              <a:solidFill>
                <a:srgbClr val="7030A0"/>
              </a:solidFill>
              <a:latin typeface="Algerian" pitchFamily="82" charset="0"/>
            </a:endParaRPr>
          </a:p>
        </p:txBody>
      </p:sp>
      <p:sp>
        <p:nvSpPr>
          <p:cNvPr id="4" name="عنصر نائب للتاريخ 3"/>
          <p:cNvSpPr>
            <a:spLocks noGrp="1"/>
          </p:cNvSpPr>
          <p:nvPr>
            <p:ph type="dt" sz="half" idx="10"/>
          </p:nvPr>
        </p:nvSpPr>
        <p:spPr/>
        <p:txBody>
          <a:bodyPr/>
          <a:lstStyle/>
          <a:p>
            <a:fld id="{0851144D-A93A-4A62-AE2D-2A859C8C330B}" type="datetime8">
              <a:rPr lang="ar-IQ" smtClean="0"/>
              <a:pPr/>
              <a:t>28 كانون الثاني، 15</a:t>
            </a:fld>
            <a:endParaRPr lang="ar-IQ"/>
          </a:p>
        </p:txBody>
      </p:sp>
      <p:sp>
        <p:nvSpPr>
          <p:cNvPr id="5" name="عنصر نائب لرقم الشريحة 4"/>
          <p:cNvSpPr>
            <a:spLocks noGrp="1"/>
          </p:cNvSpPr>
          <p:nvPr>
            <p:ph type="sldNum" sz="quarter" idx="11"/>
          </p:nvPr>
        </p:nvSpPr>
        <p:spPr/>
        <p:txBody>
          <a:bodyPr/>
          <a:lstStyle/>
          <a:p>
            <a:fld id="{BD530767-F2CD-469C-8E46-8562C7E2DB62}" type="slidenum">
              <a:rPr lang="ar-IQ" smtClean="0"/>
              <a:pPr/>
              <a:t>1</a:t>
            </a:fld>
            <a:endParaRPr lang="ar-IQ"/>
          </a:p>
        </p:txBody>
      </p:sp>
      <p:sp>
        <p:nvSpPr>
          <p:cNvPr id="43009" name="Rectangle 1"/>
          <p:cNvSpPr>
            <a:spLocks noChangeArrowheads="1"/>
          </p:cNvSpPr>
          <p:nvPr/>
        </p:nvSpPr>
        <p:spPr bwMode="auto">
          <a:xfrm>
            <a:off x="177076" y="188640"/>
            <a:ext cx="871540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ar-IQ" sz="5400" b="1" dirty="0" smtClean="0">
                <a:solidFill>
                  <a:schemeClr val="bg2">
                    <a:lumMod val="60000"/>
                    <a:lumOff val="40000"/>
                  </a:schemeClr>
                </a:solidFill>
                <a:latin typeface="Agency FB" pitchFamily="34" charset="0"/>
                <a:cs typeface="Arial" pitchFamily="34" charset="0"/>
              </a:rPr>
              <a:t>المشغلات وتطبيقات الهيدروليك في المكائن والمعدات الثقيلة</a:t>
            </a:r>
            <a:endParaRPr kumimoji="0" lang="en-US" sz="5400" b="0" i="0" u="none" strike="noStrike" cap="none" normalizeH="0" baseline="0" dirty="0" smtClean="0">
              <a:ln>
                <a:noFill/>
              </a:ln>
              <a:solidFill>
                <a:schemeClr val="bg2">
                  <a:lumMod val="60000"/>
                  <a:lumOff val="40000"/>
                </a:schemeClr>
              </a:solidFill>
              <a:effectLst/>
              <a:latin typeface="Arial" pitchFamily="34" charset="0"/>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645024"/>
            <a:ext cx="5256584" cy="2733952"/>
          </a:xfrm>
          <a:prstGeom prst="rect">
            <a:avLst/>
          </a:prstGeom>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10</a:t>
            </a:fld>
            <a:endParaRPr lang="ar-IQ"/>
          </a:p>
        </p:txBody>
      </p:sp>
      <p:sp>
        <p:nvSpPr>
          <p:cNvPr id="4" name="Rectangle 3"/>
          <p:cNvSpPr/>
          <p:nvPr/>
        </p:nvSpPr>
        <p:spPr>
          <a:xfrm>
            <a:off x="323528" y="188640"/>
            <a:ext cx="8496944" cy="5724644"/>
          </a:xfrm>
          <a:prstGeom prst="rect">
            <a:avLst/>
          </a:prstGeom>
        </p:spPr>
        <p:txBody>
          <a:bodyPr wrap="square">
            <a:spAutoFit/>
          </a:bodyPr>
          <a:lstStyle/>
          <a:p>
            <a:pPr>
              <a:lnSpc>
                <a:spcPct val="150000"/>
              </a:lnSpc>
            </a:pPr>
            <a:r>
              <a:rPr lang="ar-IQ" sz="2400" b="1" dirty="0" smtClean="0">
                <a:solidFill>
                  <a:schemeClr val="bg1"/>
                </a:solidFill>
              </a:rPr>
              <a:t>8-  </a:t>
            </a:r>
            <a:r>
              <a:rPr lang="ar-IQ" sz="2400" b="1" dirty="0">
                <a:solidFill>
                  <a:schemeClr val="bg1"/>
                </a:solidFill>
              </a:rPr>
              <a:t>المبينات:</a:t>
            </a:r>
            <a:r>
              <a:rPr lang="ar-IQ" sz="2000" dirty="0">
                <a:solidFill>
                  <a:schemeClr val="bg1"/>
                </a:solidFill>
              </a:rPr>
              <a:t/>
            </a:r>
            <a:br>
              <a:rPr lang="ar-IQ" sz="2000" dirty="0">
                <a:solidFill>
                  <a:schemeClr val="bg1"/>
                </a:solidFill>
              </a:rPr>
            </a:br>
            <a:r>
              <a:rPr lang="ar-IQ" sz="2000" dirty="0" smtClean="0">
                <a:solidFill>
                  <a:schemeClr val="bg1"/>
                </a:solidFill>
              </a:rPr>
              <a:t>وظيفتها هي </a:t>
            </a:r>
            <a:r>
              <a:rPr lang="ar-IQ" sz="2000" dirty="0">
                <a:solidFill>
                  <a:schemeClr val="bg1"/>
                </a:solidFill>
              </a:rPr>
              <a:t>انها </a:t>
            </a:r>
            <a:r>
              <a:rPr lang="ar-IQ" sz="2000" dirty="0" smtClean="0">
                <a:solidFill>
                  <a:schemeClr val="bg1"/>
                </a:solidFill>
              </a:rPr>
              <a:t>تبين </a:t>
            </a:r>
            <a:r>
              <a:rPr lang="ar-IQ" sz="2000" dirty="0">
                <a:solidFill>
                  <a:schemeClr val="bg1"/>
                </a:solidFill>
              </a:rPr>
              <a:t>الضغط داخل </a:t>
            </a:r>
            <a:r>
              <a:rPr lang="ar-IQ" sz="2000" dirty="0" smtClean="0">
                <a:solidFill>
                  <a:schemeClr val="bg1"/>
                </a:solidFill>
              </a:rPr>
              <a:t>الدائرة </a:t>
            </a:r>
            <a:r>
              <a:rPr lang="ar-IQ" sz="2000" dirty="0">
                <a:solidFill>
                  <a:schemeClr val="bg1"/>
                </a:solidFill>
              </a:rPr>
              <a:t>ومنها </a:t>
            </a:r>
            <a:r>
              <a:rPr lang="ar-IQ" sz="2000" dirty="0" smtClean="0">
                <a:solidFill>
                  <a:schemeClr val="bg1"/>
                </a:solidFill>
              </a:rPr>
              <a:t>نعرف </a:t>
            </a:r>
            <a:r>
              <a:rPr lang="ar-IQ" sz="2000" dirty="0">
                <a:solidFill>
                  <a:schemeClr val="bg1"/>
                </a:solidFill>
              </a:rPr>
              <a:t>اذا كان الضغط </a:t>
            </a:r>
            <a:r>
              <a:rPr lang="ar-IQ" sz="2000" dirty="0" smtClean="0">
                <a:solidFill>
                  <a:schemeClr val="bg1"/>
                </a:solidFill>
              </a:rPr>
              <a:t>قليل داخل الدائرة يعني هناك </a:t>
            </a:r>
            <a:r>
              <a:rPr lang="ar-IQ" sz="2000" dirty="0">
                <a:solidFill>
                  <a:schemeClr val="bg1"/>
                </a:solidFill>
              </a:rPr>
              <a:t>عطل </a:t>
            </a:r>
            <a:r>
              <a:rPr lang="ar-IQ" sz="2000" dirty="0" smtClean="0">
                <a:solidFill>
                  <a:schemeClr val="bg1"/>
                </a:solidFill>
              </a:rPr>
              <a:t>في المضخة </a:t>
            </a:r>
            <a:r>
              <a:rPr lang="ar-IQ" sz="2000" dirty="0">
                <a:solidFill>
                  <a:schemeClr val="bg1"/>
                </a:solidFill>
              </a:rPr>
              <a:t>او صمام التحكم ويجب الكشف على </a:t>
            </a:r>
            <a:r>
              <a:rPr lang="ar-IQ" sz="2000" dirty="0" smtClean="0">
                <a:solidFill>
                  <a:schemeClr val="bg1"/>
                </a:solidFill>
              </a:rPr>
              <a:t>الدائرة.</a:t>
            </a:r>
            <a:r>
              <a:rPr lang="ar-IQ" sz="2000" dirty="0">
                <a:solidFill>
                  <a:schemeClr val="bg1"/>
                </a:solidFill>
              </a:rPr>
              <a:t/>
            </a:r>
            <a:br>
              <a:rPr lang="ar-IQ" sz="2000" dirty="0">
                <a:solidFill>
                  <a:schemeClr val="bg1"/>
                </a:solidFill>
              </a:rPr>
            </a:br>
            <a:r>
              <a:rPr lang="ar-IQ" sz="2000" dirty="0" smtClean="0">
                <a:solidFill>
                  <a:schemeClr val="bg1"/>
                </a:solidFill>
              </a:rPr>
              <a:t>كذلك لو </a:t>
            </a:r>
            <a:r>
              <a:rPr lang="ar-IQ" sz="2000" dirty="0">
                <a:solidFill>
                  <a:schemeClr val="bg1"/>
                </a:solidFill>
              </a:rPr>
              <a:t>الضغط زياده </a:t>
            </a:r>
            <a:r>
              <a:rPr lang="ar-IQ" sz="2000" dirty="0" smtClean="0">
                <a:solidFill>
                  <a:schemeClr val="bg1"/>
                </a:solidFill>
              </a:rPr>
              <a:t>يجب ايقاف الدائرة </a:t>
            </a:r>
            <a:r>
              <a:rPr lang="ar-IQ" sz="2000" dirty="0">
                <a:solidFill>
                  <a:schemeClr val="bg1"/>
                </a:solidFill>
              </a:rPr>
              <a:t>فورا والكشف عليها حتى لا تحدث مشاكل.</a:t>
            </a:r>
          </a:p>
          <a:p>
            <a:pPr>
              <a:lnSpc>
                <a:spcPct val="150000"/>
              </a:lnSpc>
            </a:pPr>
            <a:r>
              <a:rPr lang="ar-IQ" sz="2000" dirty="0">
                <a:solidFill>
                  <a:schemeClr val="bg1"/>
                </a:solidFill>
              </a:rPr>
              <a:t>9</a:t>
            </a:r>
            <a:r>
              <a:rPr lang="ar-IQ" sz="2000" b="1" dirty="0">
                <a:solidFill>
                  <a:schemeClr val="bg1"/>
                </a:solidFill>
              </a:rPr>
              <a:t>- الخراطيم </a:t>
            </a:r>
            <a:r>
              <a:rPr lang="ar-IQ" sz="2000" b="1" dirty="0" smtClean="0">
                <a:solidFill>
                  <a:schemeClr val="bg1"/>
                </a:solidFill>
              </a:rPr>
              <a:t>الهيدروليكية:</a:t>
            </a:r>
            <a:endParaRPr lang="en-US" sz="2000" dirty="0">
              <a:solidFill>
                <a:schemeClr val="bg1"/>
              </a:solidFill>
            </a:endParaRPr>
          </a:p>
          <a:p>
            <a:pPr>
              <a:lnSpc>
                <a:spcPct val="150000"/>
              </a:lnSpc>
            </a:pPr>
            <a:r>
              <a:rPr lang="ar-IQ" sz="2000" dirty="0" smtClean="0">
                <a:solidFill>
                  <a:schemeClr val="bg1"/>
                </a:solidFill>
              </a:rPr>
              <a:t>تستخدم </a:t>
            </a:r>
            <a:r>
              <a:rPr lang="ar-IQ" sz="2000" dirty="0">
                <a:solidFill>
                  <a:schemeClr val="bg1"/>
                </a:solidFill>
              </a:rPr>
              <a:t>خراطيم معينه لتحمل الضغوط </a:t>
            </a:r>
            <a:r>
              <a:rPr lang="ar-IQ" sz="2000" dirty="0" smtClean="0">
                <a:solidFill>
                  <a:schemeClr val="bg1"/>
                </a:solidFill>
              </a:rPr>
              <a:t>العالية </a:t>
            </a:r>
            <a:r>
              <a:rPr lang="ar-IQ" sz="2000" dirty="0">
                <a:solidFill>
                  <a:schemeClr val="bg1"/>
                </a:solidFill>
              </a:rPr>
              <a:t>جدا </a:t>
            </a:r>
            <a:r>
              <a:rPr lang="en-US" sz="2000" dirty="0" smtClean="0">
                <a:solidFill>
                  <a:schemeClr val="bg1"/>
                </a:solidFill>
              </a:rPr>
              <a:t>,</a:t>
            </a:r>
            <a:r>
              <a:rPr lang="ar-IQ" sz="2000" dirty="0" smtClean="0">
                <a:solidFill>
                  <a:schemeClr val="bg1"/>
                </a:solidFill>
              </a:rPr>
              <a:t>وعليه يجب ان  </a:t>
            </a:r>
            <a:r>
              <a:rPr lang="ar-IQ" sz="2000" dirty="0">
                <a:solidFill>
                  <a:schemeClr val="bg1"/>
                </a:solidFill>
              </a:rPr>
              <a:t>نراعى </a:t>
            </a:r>
            <a:r>
              <a:rPr lang="ar-IQ" sz="2000" dirty="0" smtClean="0">
                <a:solidFill>
                  <a:schemeClr val="bg1"/>
                </a:solidFill>
              </a:rPr>
              <a:t>الاتي </a:t>
            </a:r>
            <a:r>
              <a:rPr lang="ar-IQ" sz="2000" dirty="0">
                <a:solidFill>
                  <a:schemeClr val="bg1"/>
                </a:solidFill>
              </a:rPr>
              <a:t>عند تركيب تللك الخراطيم.</a:t>
            </a:r>
            <a:br>
              <a:rPr lang="ar-IQ" sz="2000" dirty="0">
                <a:solidFill>
                  <a:schemeClr val="bg1"/>
                </a:solidFill>
              </a:rPr>
            </a:br>
            <a:r>
              <a:rPr lang="ar-IQ" sz="2000" dirty="0" smtClean="0">
                <a:solidFill>
                  <a:schemeClr val="bg1"/>
                </a:solidFill>
              </a:rPr>
              <a:t>1- يجب </a:t>
            </a:r>
            <a:r>
              <a:rPr lang="ar-IQ" sz="2000" dirty="0">
                <a:solidFill>
                  <a:schemeClr val="bg1"/>
                </a:solidFill>
              </a:rPr>
              <a:t>تجنب التقوس الضيق للخراطيم.</a:t>
            </a:r>
            <a:br>
              <a:rPr lang="ar-IQ" sz="2000" dirty="0">
                <a:solidFill>
                  <a:schemeClr val="bg1"/>
                </a:solidFill>
              </a:rPr>
            </a:br>
            <a:r>
              <a:rPr lang="ar-IQ" sz="2000" dirty="0" smtClean="0">
                <a:solidFill>
                  <a:schemeClr val="bg1"/>
                </a:solidFill>
              </a:rPr>
              <a:t>2- يجب </a:t>
            </a:r>
            <a:r>
              <a:rPr lang="ar-IQ" sz="2000" dirty="0">
                <a:solidFill>
                  <a:schemeClr val="bg1"/>
                </a:solidFill>
              </a:rPr>
              <a:t>تجنب التواء الخراطيم.</a:t>
            </a:r>
            <a:br>
              <a:rPr lang="ar-IQ" sz="2000" dirty="0">
                <a:solidFill>
                  <a:schemeClr val="bg1"/>
                </a:solidFill>
              </a:rPr>
            </a:br>
            <a:r>
              <a:rPr lang="ar-IQ" sz="2000" dirty="0" smtClean="0">
                <a:solidFill>
                  <a:schemeClr val="bg1"/>
                </a:solidFill>
              </a:rPr>
              <a:t>3- يجب </a:t>
            </a:r>
            <a:r>
              <a:rPr lang="ar-IQ" sz="2000" dirty="0">
                <a:solidFill>
                  <a:schemeClr val="bg1"/>
                </a:solidFill>
              </a:rPr>
              <a:t>عدم وضع الخراطيم بجانب اماكن </a:t>
            </a:r>
            <a:r>
              <a:rPr lang="ar-IQ" sz="2000" dirty="0" smtClean="0">
                <a:solidFill>
                  <a:schemeClr val="bg1"/>
                </a:solidFill>
              </a:rPr>
              <a:t>وجود مصادر حرارية .</a:t>
            </a:r>
            <a:r>
              <a:rPr lang="ar-IQ" sz="2000" dirty="0">
                <a:solidFill>
                  <a:schemeClr val="bg1"/>
                </a:solidFill>
              </a:rPr>
              <a:t/>
            </a:r>
            <a:br>
              <a:rPr lang="ar-IQ" sz="2000" dirty="0">
                <a:solidFill>
                  <a:schemeClr val="bg1"/>
                </a:solidFill>
              </a:rPr>
            </a:br>
            <a:r>
              <a:rPr lang="ar-IQ" sz="2000" dirty="0" smtClean="0">
                <a:solidFill>
                  <a:schemeClr val="bg1"/>
                </a:solidFill>
              </a:rPr>
              <a:t>4- يجب </a:t>
            </a:r>
            <a:r>
              <a:rPr lang="ar-IQ" sz="2000" dirty="0">
                <a:solidFill>
                  <a:schemeClr val="bg1"/>
                </a:solidFill>
              </a:rPr>
              <a:t>عدم وضع الخراطيم بجانب الأجزاء </a:t>
            </a:r>
            <a:r>
              <a:rPr lang="ar-IQ" sz="2000" dirty="0" smtClean="0">
                <a:solidFill>
                  <a:schemeClr val="bg1"/>
                </a:solidFill>
              </a:rPr>
              <a:t>المتحركة.</a:t>
            </a:r>
            <a:r>
              <a:rPr lang="ar-IQ" sz="2000" dirty="0">
                <a:solidFill>
                  <a:schemeClr val="bg1"/>
                </a:solidFill>
              </a:rPr>
              <a:t/>
            </a:r>
            <a:br>
              <a:rPr lang="ar-IQ" sz="2000" dirty="0">
                <a:solidFill>
                  <a:schemeClr val="bg1"/>
                </a:solidFill>
              </a:rPr>
            </a:br>
            <a:r>
              <a:rPr lang="ar-IQ" sz="2000" dirty="0" smtClean="0">
                <a:solidFill>
                  <a:schemeClr val="bg1"/>
                </a:solidFill>
              </a:rPr>
              <a:t>5- يجب </a:t>
            </a:r>
            <a:r>
              <a:rPr lang="ar-IQ" sz="2000" dirty="0">
                <a:solidFill>
                  <a:schemeClr val="bg1"/>
                </a:solidFill>
              </a:rPr>
              <a:t>عدم وضع الخراطيم بجانب بعضها او فوق </a:t>
            </a:r>
            <a:r>
              <a:rPr lang="ar-IQ" sz="2000" dirty="0" smtClean="0">
                <a:solidFill>
                  <a:schemeClr val="bg1"/>
                </a:solidFill>
              </a:rPr>
              <a:t>بعضها البعض .</a:t>
            </a:r>
            <a:endParaRPr lang="ar-IQ" sz="2000" dirty="0">
              <a:solidFill>
                <a:schemeClr val="bg1"/>
              </a:solidFill>
            </a:endParaRPr>
          </a:p>
        </p:txBody>
      </p:sp>
    </p:spTree>
    <p:extLst>
      <p:ext uri="{BB962C8B-B14F-4D97-AF65-F5344CB8AC3E}">
        <p14:creationId xmlns:p14="http://schemas.microsoft.com/office/powerpoint/2010/main" val="2153629477"/>
      </p:ext>
    </p:extLst>
  </p:cSld>
  <p:clrMapOvr>
    <a:masterClrMapping/>
  </p:clrMapOvr>
  <p:transition>
    <p:cut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11</a:t>
            </a:fld>
            <a:endParaRPr lang="ar-IQ"/>
          </a:p>
        </p:txBody>
      </p:sp>
      <p:pic>
        <p:nvPicPr>
          <p:cNvPr id="4" name="Picture 2" descr="File:Hydraulic circuit directional contr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35639"/>
            <a:ext cx="8064896" cy="53744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32155" y="211724"/>
            <a:ext cx="3079690" cy="646331"/>
          </a:xfrm>
          <a:prstGeom prst="rect">
            <a:avLst/>
          </a:prstGeom>
        </p:spPr>
        <p:txBody>
          <a:bodyPr wrap="none">
            <a:spAutoFit/>
          </a:bodyPr>
          <a:lstStyle/>
          <a:p>
            <a:pPr algn="ctr"/>
            <a:r>
              <a:rPr lang="ar-IQ" sz="3600" b="1" dirty="0" smtClean="0">
                <a:solidFill>
                  <a:schemeClr val="bg1"/>
                </a:solidFill>
              </a:rPr>
              <a:t>منظومة هيدروليكية</a:t>
            </a:r>
            <a:endParaRPr lang="ar-IQ" sz="3600" b="1" dirty="0">
              <a:solidFill>
                <a:schemeClr val="bg1"/>
              </a:solidFill>
            </a:endParaRPr>
          </a:p>
        </p:txBody>
      </p:sp>
    </p:spTree>
    <p:extLst>
      <p:ext uri="{BB962C8B-B14F-4D97-AF65-F5344CB8AC3E}">
        <p14:creationId xmlns:p14="http://schemas.microsoft.com/office/powerpoint/2010/main" val="337335156"/>
      </p:ext>
    </p:extLst>
  </p:cSld>
  <p:clrMapOvr>
    <a:masterClrMapping/>
  </p:clrMapOvr>
  <p:transition>
    <p:cut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12</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00" y="1162333"/>
            <a:ext cx="8400000" cy="4533333"/>
          </a:xfrm>
          <a:prstGeom prst="rect">
            <a:avLst/>
          </a:prstGeom>
        </p:spPr>
      </p:pic>
      <p:sp>
        <p:nvSpPr>
          <p:cNvPr id="5" name="Rectangle 4"/>
          <p:cNvSpPr/>
          <p:nvPr/>
        </p:nvSpPr>
        <p:spPr>
          <a:xfrm>
            <a:off x="3032155" y="211724"/>
            <a:ext cx="3079690" cy="646331"/>
          </a:xfrm>
          <a:prstGeom prst="rect">
            <a:avLst/>
          </a:prstGeom>
        </p:spPr>
        <p:txBody>
          <a:bodyPr wrap="none">
            <a:spAutoFit/>
          </a:bodyPr>
          <a:lstStyle/>
          <a:p>
            <a:pPr algn="ctr"/>
            <a:r>
              <a:rPr lang="ar-IQ" sz="3600" b="1" dirty="0" smtClean="0">
                <a:solidFill>
                  <a:schemeClr val="bg1"/>
                </a:solidFill>
              </a:rPr>
              <a:t>منظومة هيدروليكية</a:t>
            </a:r>
            <a:endParaRPr lang="ar-IQ" sz="3600" b="1" dirty="0">
              <a:solidFill>
                <a:schemeClr val="bg1"/>
              </a:solidFill>
            </a:endParaRPr>
          </a:p>
        </p:txBody>
      </p:sp>
      <p:sp>
        <p:nvSpPr>
          <p:cNvPr id="6" name="Rectangle 5"/>
          <p:cNvSpPr/>
          <p:nvPr/>
        </p:nvSpPr>
        <p:spPr>
          <a:xfrm>
            <a:off x="6588224" y="1183256"/>
            <a:ext cx="1487907" cy="369332"/>
          </a:xfrm>
          <a:prstGeom prst="rect">
            <a:avLst/>
          </a:prstGeom>
        </p:spPr>
        <p:txBody>
          <a:bodyPr wrap="none">
            <a:spAutoFit/>
          </a:bodyPr>
          <a:lstStyle/>
          <a:p>
            <a:r>
              <a:rPr lang="ar-IQ" dirty="0"/>
              <a:t>المشغل الميكانيكي</a:t>
            </a:r>
            <a:endParaRPr lang="en-GB" dirty="0"/>
          </a:p>
        </p:txBody>
      </p:sp>
    </p:spTree>
    <p:extLst>
      <p:ext uri="{BB962C8B-B14F-4D97-AF65-F5344CB8AC3E}">
        <p14:creationId xmlns:p14="http://schemas.microsoft.com/office/powerpoint/2010/main" val="2722153465"/>
      </p:ext>
    </p:extLst>
  </p:cSld>
  <p:clrMapOvr>
    <a:masterClrMapping/>
  </p:clrMapOvr>
  <p:transition>
    <p:cut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13</a:t>
            </a:fld>
            <a:endParaRPr lang="ar-IQ"/>
          </a:p>
        </p:txBody>
      </p:sp>
      <p:sp>
        <p:nvSpPr>
          <p:cNvPr id="4" name="Rectangle 3"/>
          <p:cNvSpPr/>
          <p:nvPr/>
        </p:nvSpPr>
        <p:spPr>
          <a:xfrm>
            <a:off x="650479" y="195605"/>
            <a:ext cx="8064896" cy="2585323"/>
          </a:xfrm>
          <a:prstGeom prst="rect">
            <a:avLst/>
          </a:prstGeom>
        </p:spPr>
        <p:txBody>
          <a:bodyPr wrap="square">
            <a:spAutoFit/>
          </a:bodyPr>
          <a:lstStyle/>
          <a:p>
            <a:pPr algn="ctr">
              <a:lnSpc>
                <a:spcPct val="150000"/>
              </a:lnSpc>
            </a:pPr>
            <a:r>
              <a:rPr lang="ar-IQ" sz="2800" b="1" dirty="0" smtClean="0">
                <a:solidFill>
                  <a:schemeClr val="bg1"/>
                </a:solidFill>
              </a:rPr>
              <a:t>المكبس الهيدروليكي</a:t>
            </a:r>
          </a:p>
          <a:p>
            <a:pPr>
              <a:lnSpc>
                <a:spcPct val="150000"/>
              </a:lnSpc>
            </a:pPr>
            <a:endParaRPr lang="ar-IQ" sz="2000" b="1" dirty="0">
              <a:solidFill>
                <a:schemeClr val="bg1"/>
              </a:solidFill>
            </a:endParaRPr>
          </a:p>
          <a:p>
            <a:pPr>
              <a:lnSpc>
                <a:spcPct val="150000"/>
              </a:lnSpc>
            </a:pPr>
            <a:r>
              <a:rPr lang="ar-IQ" sz="2000" b="1" dirty="0" smtClean="0">
                <a:solidFill>
                  <a:schemeClr val="bg1"/>
                </a:solidFill>
              </a:rPr>
              <a:t> هو ألة تستخدم  أسطوانة هيدروليكية لتوليد قوة ضغط . إنه يستخدم المكافئ الهيدروليكي للعتلة الميكانيكية , يعُرف كذلك باسم مكبس بريمه نسبة إلى المخترع الإنجليزي </a:t>
            </a:r>
            <a:r>
              <a:rPr lang="ar-IQ" sz="2000" b="1" dirty="0" smtClean="0">
                <a:solidFill>
                  <a:schemeClr val="bg1"/>
                </a:solidFill>
                <a:hlinkClick r:id="rId2" tooltip="جوزيف بريمه"/>
              </a:rPr>
              <a:t>جوزيف بريمه</a:t>
            </a:r>
            <a:r>
              <a:rPr lang="ar-IQ" sz="2000" b="1" dirty="0" smtClean="0">
                <a:solidFill>
                  <a:schemeClr val="bg1"/>
                </a:solidFill>
              </a:rPr>
              <a:t>. اخترع بريمه المكبس وحصل على براءة اختراع له في عام 1795 . </a:t>
            </a:r>
            <a:endParaRPr lang="en-GB" sz="2000" b="1" dirty="0">
              <a:solidFill>
                <a:schemeClr val="bg1"/>
              </a:solidFill>
            </a:endParaRPr>
          </a:p>
        </p:txBody>
      </p:sp>
      <p:sp>
        <p:nvSpPr>
          <p:cNvPr id="5" name="Rectangle 4"/>
          <p:cNvSpPr/>
          <p:nvPr/>
        </p:nvSpPr>
        <p:spPr>
          <a:xfrm>
            <a:off x="399535" y="2780928"/>
            <a:ext cx="8325859" cy="3323987"/>
          </a:xfrm>
          <a:prstGeom prst="rect">
            <a:avLst/>
          </a:prstGeom>
        </p:spPr>
        <p:txBody>
          <a:bodyPr wrap="square">
            <a:spAutoFit/>
          </a:bodyPr>
          <a:lstStyle/>
          <a:p>
            <a:pPr>
              <a:lnSpc>
                <a:spcPct val="150000"/>
              </a:lnSpc>
            </a:pPr>
            <a:r>
              <a:rPr lang="ar-IQ" sz="2000" dirty="0" smtClean="0">
                <a:solidFill>
                  <a:schemeClr val="bg1"/>
                </a:solidFill>
              </a:rPr>
              <a:t>يعتمد المكبس الهيدروليكي على </a:t>
            </a:r>
            <a:r>
              <a:rPr lang="ar-IQ" sz="2000" b="1" dirty="0" smtClean="0">
                <a:solidFill>
                  <a:schemeClr val="bg1"/>
                </a:solidFill>
              </a:rPr>
              <a:t>قاعدة باسكال </a:t>
            </a:r>
            <a:r>
              <a:rPr lang="ar-IQ" sz="2000" dirty="0" smtClean="0">
                <a:solidFill>
                  <a:schemeClr val="bg1"/>
                </a:solidFill>
              </a:rPr>
              <a:t>: إن الضغط خلال نظام مغلق ثابت. الجزء الأول من هذا النظام هو عبارة عن مكبس يعمل كمضخة مع قوة ميكانيكية بسيطة تؤثر على مساحة سطح صغيرة; والجزء الاخر هو عبارة عن [مكبس] مساحة سطحه أكبر من الاخر مما يؤدى الى توليد قوة ميكانيكية كبيرة. إذا فصلت المضخة عن انبوبة الكبس يكون من الضروري استعمال انابيب صغيرة القطر.</a:t>
            </a:r>
          </a:p>
          <a:p>
            <a:pPr>
              <a:lnSpc>
                <a:spcPct val="150000"/>
              </a:lnSpc>
            </a:pPr>
            <a:endParaRPr lang="ar-IQ" sz="2000" dirty="0" smtClean="0">
              <a:solidFill>
                <a:schemeClr val="bg1"/>
              </a:solidFill>
            </a:endParaRPr>
          </a:p>
          <a:p>
            <a:pPr>
              <a:lnSpc>
                <a:spcPct val="150000"/>
              </a:lnSpc>
            </a:pPr>
            <a:r>
              <a:rPr lang="ar-IQ" sz="2000" b="1" dirty="0" smtClean="0">
                <a:solidFill>
                  <a:schemeClr val="bg1"/>
                </a:solidFill>
              </a:rPr>
              <a:t>قاعدة باسكال</a:t>
            </a:r>
            <a:r>
              <a:rPr lang="ar-IQ" sz="2000" dirty="0" smtClean="0">
                <a:solidFill>
                  <a:schemeClr val="bg1"/>
                </a:solidFill>
              </a:rPr>
              <a:t> : الضغط على سائل في اناء مغلق ينتقل بأكمله خلال جزيئات السائل وجدران الإناء الحاوي له</a:t>
            </a:r>
            <a:endParaRPr lang="ar-IQ" sz="2000" dirty="0">
              <a:solidFill>
                <a:schemeClr val="bg1"/>
              </a:solidFill>
            </a:endParaRPr>
          </a:p>
        </p:txBody>
      </p:sp>
    </p:spTree>
    <p:extLst>
      <p:ext uri="{BB962C8B-B14F-4D97-AF65-F5344CB8AC3E}">
        <p14:creationId xmlns:p14="http://schemas.microsoft.com/office/powerpoint/2010/main" val="2144464003"/>
      </p:ext>
    </p:extLst>
  </p:cSld>
  <p:clrMapOvr>
    <a:masterClrMapping/>
  </p:clrMapOvr>
  <p:transition>
    <p:cut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14</a:t>
            </a:fld>
            <a:endParaRPr lang="ar-IQ"/>
          </a:p>
        </p:txBody>
      </p:sp>
      <p:sp>
        <p:nvSpPr>
          <p:cNvPr id="4" name="Rectangle 3"/>
          <p:cNvSpPr/>
          <p:nvPr/>
        </p:nvSpPr>
        <p:spPr>
          <a:xfrm>
            <a:off x="2915815" y="476672"/>
            <a:ext cx="5799559" cy="3970318"/>
          </a:xfrm>
          <a:prstGeom prst="rect">
            <a:avLst/>
          </a:prstGeom>
        </p:spPr>
        <p:txBody>
          <a:bodyPr wrap="square">
            <a:spAutoFit/>
          </a:bodyPr>
          <a:lstStyle/>
          <a:p>
            <a:pPr algn="just">
              <a:lnSpc>
                <a:spcPct val="150000"/>
              </a:lnSpc>
            </a:pPr>
            <a:r>
              <a:rPr lang="ar-IQ" sz="2400" b="1" dirty="0" smtClean="0">
                <a:solidFill>
                  <a:schemeClr val="bg1"/>
                </a:solidFill>
              </a:rPr>
              <a:t>مركم </a:t>
            </a:r>
            <a:r>
              <a:rPr lang="ar-IQ" sz="2400" b="1" dirty="0">
                <a:solidFill>
                  <a:schemeClr val="bg1"/>
                </a:solidFill>
              </a:rPr>
              <a:t>هيدروليكي</a:t>
            </a:r>
            <a:r>
              <a:rPr lang="ar-IQ" sz="2400" dirty="0">
                <a:solidFill>
                  <a:schemeClr val="bg1"/>
                </a:solidFill>
              </a:rPr>
              <a:t> </a:t>
            </a:r>
            <a:endParaRPr lang="ar-IQ" sz="2400" dirty="0" smtClean="0">
              <a:solidFill>
                <a:schemeClr val="bg1"/>
              </a:solidFill>
            </a:endParaRPr>
          </a:p>
          <a:p>
            <a:pPr algn="just">
              <a:lnSpc>
                <a:spcPct val="150000"/>
              </a:lnSpc>
            </a:pPr>
            <a:r>
              <a:rPr lang="ar-IQ" sz="2400" dirty="0" smtClean="0">
                <a:solidFill>
                  <a:schemeClr val="bg1"/>
                </a:solidFill>
              </a:rPr>
              <a:t>يعتبر </a:t>
            </a:r>
            <a:r>
              <a:rPr lang="ar-IQ" sz="2400" dirty="0">
                <a:solidFill>
                  <a:schemeClr val="bg1"/>
                </a:solidFill>
              </a:rPr>
              <a:t>من أجهزة تخزين الطاقة. وهو مخزن للسائل </a:t>
            </a:r>
            <a:r>
              <a:rPr lang="ar-IQ" sz="2400" dirty="0" smtClean="0">
                <a:solidFill>
                  <a:schemeClr val="bg1"/>
                </a:solidFill>
              </a:rPr>
              <a:t>الهيدروليكي </a:t>
            </a:r>
            <a:r>
              <a:rPr lang="ar-IQ" sz="2400" dirty="0">
                <a:solidFill>
                  <a:schemeClr val="bg1"/>
                </a:solidFill>
              </a:rPr>
              <a:t>المضغوط، ووظيفة تعويض النقص في </a:t>
            </a:r>
            <a:r>
              <a:rPr lang="ar-IQ" sz="2400" dirty="0" smtClean="0">
                <a:solidFill>
                  <a:schemeClr val="bg1"/>
                </a:solidFill>
              </a:rPr>
              <a:t>الضغط </a:t>
            </a:r>
            <a:r>
              <a:rPr lang="ar-IQ" sz="2400" dirty="0">
                <a:solidFill>
                  <a:schemeClr val="bg1"/>
                </a:solidFill>
              </a:rPr>
              <a:t>ضمن </a:t>
            </a:r>
            <a:r>
              <a:rPr lang="ar-IQ" sz="2400" dirty="0" smtClean="0">
                <a:solidFill>
                  <a:schemeClr val="bg1"/>
                </a:solidFill>
              </a:rPr>
              <a:t>النظام </a:t>
            </a:r>
            <a:r>
              <a:rPr lang="ar-IQ" sz="2400" dirty="0">
                <a:solidFill>
                  <a:schemeClr val="bg1"/>
                </a:solidFill>
              </a:rPr>
              <a:t>في حالة حدوثه والاستجابة السريعة لتعويض الضغط في حالات زيادة الحمل. ويتم ضخ السائل من المراكم إلى </a:t>
            </a:r>
            <a:r>
              <a:rPr lang="ar-IQ" sz="2400" dirty="0" smtClean="0">
                <a:solidFill>
                  <a:schemeClr val="bg1"/>
                </a:solidFill>
              </a:rPr>
              <a:t>الدائرة </a:t>
            </a:r>
            <a:r>
              <a:rPr lang="ar-IQ" sz="2400" dirty="0">
                <a:solidFill>
                  <a:schemeClr val="bg1"/>
                </a:solidFill>
              </a:rPr>
              <a:t>باستخدام نابض أو غاز مضغوط أو ثقل موازن</a:t>
            </a:r>
            <a:r>
              <a:rPr lang="ar-IQ" sz="2400" dirty="0" smtClean="0">
                <a:solidFill>
                  <a:schemeClr val="bg1"/>
                </a:solidFill>
              </a:rPr>
              <a:t>.</a:t>
            </a:r>
            <a:endParaRPr lang="en-GB" sz="2400" dirty="0">
              <a:solidFill>
                <a:schemeClr val="bg1"/>
              </a:solidFill>
            </a:endParaRPr>
          </a:p>
        </p:txBody>
      </p:sp>
      <p:pic>
        <p:nvPicPr>
          <p:cNvPr id="3074" name="Picture 2" descr="http://upload.wikimedia.org/wikipedia/commons/thumb/8/87/Hydraulic_accumulator_11_2012.JPG/250px-Hydraulic_accumulator_11_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2381250"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84036"/>
      </p:ext>
    </p:extLst>
  </p:cSld>
  <p:clrMapOvr>
    <a:masterClrMapping/>
  </p:clrMapOvr>
  <p:transition>
    <p:cut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15</a:t>
            </a:fld>
            <a:endParaRPr lang="ar-IQ"/>
          </a:p>
        </p:txBody>
      </p:sp>
      <p:sp>
        <p:nvSpPr>
          <p:cNvPr id="5" name="Rectangle 4"/>
          <p:cNvSpPr/>
          <p:nvPr/>
        </p:nvSpPr>
        <p:spPr>
          <a:xfrm>
            <a:off x="251520" y="548680"/>
            <a:ext cx="8496944" cy="4832092"/>
          </a:xfrm>
          <a:prstGeom prst="rect">
            <a:avLst/>
          </a:prstGeom>
        </p:spPr>
        <p:txBody>
          <a:bodyPr wrap="square">
            <a:spAutoFit/>
          </a:bodyPr>
          <a:lstStyle/>
          <a:p>
            <a:pPr algn="ctr"/>
            <a:r>
              <a:rPr lang="ar-IQ" sz="3200" b="1" dirty="0">
                <a:solidFill>
                  <a:schemeClr val="bg1"/>
                </a:solidFill>
              </a:rPr>
              <a:t>المؤديات أو </a:t>
            </a:r>
            <a:r>
              <a:rPr lang="ar-IQ" sz="3200" b="1" dirty="0" smtClean="0">
                <a:solidFill>
                  <a:schemeClr val="bg1"/>
                </a:solidFill>
              </a:rPr>
              <a:t>المشغلات</a:t>
            </a:r>
          </a:p>
          <a:p>
            <a:endParaRPr lang="ar-IQ" sz="2800" dirty="0">
              <a:solidFill>
                <a:schemeClr val="bg1"/>
              </a:solidFill>
            </a:endParaRPr>
          </a:p>
          <a:p>
            <a:r>
              <a:rPr lang="ar-IQ" sz="2800" dirty="0">
                <a:solidFill>
                  <a:schemeClr val="bg1"/>
                </a:solidFill>
              </a:rPr>
              <a:t>وهى تستخدم لتحويل القدرة الهيدروليكية الى القدرة الميكانيكية مرة اخرى</a:t>
            </a:r>
          </a:p>
          <a:p>
            <a:r>
              <a:rPr lang="ar-IQ" sz="2800" dirty="0">
                <a:solidFill>
                  <a:schemeClr val="bg1"/>
                </a:solidFill>
              </a:rPr>
              <a:t>وتنقسم الى </a:t>
            </a:r>
            <a:r>
              <a:rPr lang="ar-IQ" sz="2800" dirty="0" smtClean="0">
                <a:solidFill>
                  <a:schemeClr val="bg1"/>
                </a:solidFill>
              </a:rPr>
              <a:t>:</a:t>
            </a:r>
          </a:p>
          <a:p>
            <a:endParaRPr lang="ar-IQ" sz="2800" dirty="0">
              <a:solidFill>
                <a:schemeClr val="bg1"/>
              </a:solidFill>
            </a:endParaRPr>
          </a:p>
          <a:p>
            <a:r>
              <a:rPr lang="ar-IQ" sz="2800" dirty="0" smtClean="0">
                <a:solidFill>
                  <a:schemeClr val="bg1"/>
                </a:solidFill>
              </a:rPr>
              <a:t>1- </a:t>
            </a:r>
            <a:r>
              <a:rPr lang="ar-IQ" sz="2800" dirty="0">
                <a:solidFill>
                  <a:schemeClr val="bg1"/>
                </a:solidFill>
              </a:rPr>
              <a:t>المحركات </a:t>
            </a:r>
            <a:r>
              <a:rPr lang="ar-IQ" sz="2800" dirty="0" smtClean="0">
                <a:solidFill>
                  <a:schemeClr val="bg1"/>
                </a:solidFill>
              </a:rPr>
              <a:t>الهيدروليكية</a:t>
            </a:r>
          </a:p>
          <a:p>
            <a:r>
              <a:rPr lang="ar-IQ" sz="2400" dirty="0" smtClean="0">
                <a:solidFill>
                  <a:schemeClr val="bg1"/>
                </a:solidFill>
              </a:rPr>
              <a:t> </a:t>
            </a:r>
            <a:r>
              <a:rPr lang="ar-IQ" sz="2400" dirty="0">
                <a:solidFill>
                  <a:schemeClr val="bg1"/>
                </a:solidFill>
              </a:rPr>
              <a:t>( للحصول على قدرة ميكانيكية دورانية من حاصل ضرب العزم * عدد اللفات )</a:t>
            </a:r>
            <a:endParaRPr lang="en-GB" sz="2400" dirty="0">
              <a:solidFill>
                <a:schemeClr val="bg1"/>
              </a:solidFill>
            </a:endParaRPr>
          </a:p>
          <a:p>
            <a:endParaRPr lang="ar-IQ" sz="2800" dirty="0" smtClean="0">
              <a:solidFill>
                <a:schemeClr val="bg1"/>
              </a:solidFill>
            </a:endParaRPr>
          </a:p>
          <a:p>
            <a:endParaRPr lang="ar-IQ" sz="2800" dirty="0">
              <a:solidFill>
                <a:schemeClr val="bg1"/>
              </a:solidFill>
            </a:endParaRPr>
          </a:p>
          <a:p>
            <a:r>
              <a:rPr lang="ar-IQ" sz="2800" dirty="0" smtClean="0">
                <a:solidFill>
                  <a:schemeClr val="bg1"/>
                </a:solidFill>
              </a:rPr>
              <a:t>2- الأسطوانات</a:t>
            </a:r>
          </a:p>
          <a:p>
            <a:r>
              <a:rPr lang="ar-IQ" sz="2400" dirty="0" smtClean="0">
                <a:solidFill>
                  <a:schemeClr val="bg1"/>
                </a:solidFill>
              </a:rPr>
              <a:t>  </a:t>
            </a:r>
            <a:r>
              <a:rPr lang="ar-IQ" sz="2400" dirty="0">
                <a:solidFill>
                  <a:schemeClr val="bg1"/>
                </a:solidFill>
              </a:rPr>
              <a:t>(للحصول على قدرة ميكانيكية خطية من حاصل ضرب القوة * السرعة </a:t>
            </a:r>
            <a:r>
              <a:rPr lang="ar-IQ" sz="2400" dirty="0" smtClean="0">
                <a:solidFill>
                  <a:schemeClr val="bg1"/>
                </a:solidFill>
              </a:rPr>
              <a:t>)</a:t>
            </a:r>
            <a:endParaRPr lang="ar-IQ" sz="2400" dirty="0">
              <a:solidFill>
                <a:schemeClr val="bg1"/>
              </a:solidFill>
            </a:endParaRPr>
          </a:p>
        </p:txBody>
      </p:sp>
    </p:spTree>
    <p:extLst>
      <p:ext uri="{BB962C8B-B14F-4D97-AF65-F5344CB8AC3E}">
        <p14:creationId xmlns:p14="http://schemas.microsoft.com/office/powerpoint/2010/main" val="3486573617"/>
      </p:ext>
    </p:extLst>
  </p:cSld>
  <p:clrMapOvr>
    <a:masterClrMapping/>
  </p:clrMapOvr>
  <p:transition>
    <p:cut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16</a:t>
            </a:fld>
            <a:endParaRPr lang="ar-IQ"/>
          </a:p>
        </p:txBody>
      </p:sp>
      <p:sp>
        <p:nvSpPr>
          <p:cNvPr id="4" name="Rectangle 3"/>
          <p:cNvSpPr/>
          <p:nvPr/>
        </p:nvSpPr>
        <p:spPr>
          <a:xfrm>
            <a:off x="285720" y="14421"/>
            <a:ext cx="8591579" cy="4062651"/>
          </a:xfrm>
          <a:prstGeom prst="rect">
            <a:avLst/>
          </a:prstGeom>
        </p:spPr>
        <p:txBody>
          <a:bodyPr wrap="square">
            <a:spAutoFit/>
          </a:bodyPr>
          <a:lstStyle/>
          <a:p>
            <a:pPr algn="ctr">
              <a:lnSpc>
                <a:spcPct val="150000"/>
              </a:lnSpc>
            </a:pPr>
            <a:r>
              <a:rPr lang="ar-IQ" sz="2800" b="1" dirty="0" smtClean="0">
                <a:solidFill>
                  <a:schemeClr val="bg1"/>
                </a:solidFill>
              </a:rPr>
              <a:t>المحرك </a:t>
            </a:r>
            <a:r>
              <a:rPr lang="ar-IQ" sz="2800" b="1" dirty="0">
                <a:solidFill>
                  <a:schemeClr val="bg1"/>
                </a:solidFill>
              </a:rPr>
              <a:t>الهيدروليكي</a:t>
            </a:r>
            <a:r>
              <a:rPr lang="ar-IQ" sz="2800" dirty="0">
                <a:solidFill>
                  <a:schemeClr val="bg1"/>
                </a:solidFill>
              </a:rPr>
              <a:t> </a:t>
            </a:r>
            <a:endParaRPr lang="ar-IQ" sz="2800" dirty="0" smtClean="0">
              <a:solidFill>
                <a:schemeClr val="bg1"/>
              </a:solidFill>
            </a:endParaRPr>
          </a:p>
          <a:p>
            <a:pPr algn="just">
              <a:lnSpc>
                <a:spcPct val="150000"/>
              </a:lnSpc>
            </a:pPr>
            <a:r>
              <a:rPr lang="ar-IQ" sz="2400" dirty="0" smtClean="0">
                <a:solidFill>
                  <a:schemeClr val="bg1"/>
                </a:solidFill>
              </a:rPr>
              <a:t>هو </a:t>
            </a:r>
            <a:r>
              <a:rPr lang="ar-IQ" sz="2400" dirty="0">
                <a:solidFill>
                  <a:schemeClr val="bg1"/>
                </a:solidFill>
              </a:rPr>
              <a:t>جهاز ميكانيكي حركي يقوم </a:t>
            </a:r>
            <a:r>
              <a:rPr lang="ar-IQ" sz="2400" dirty="0" smtClean="0">
                <a:solidFill>
                  <a:schemeClr val="bg1"/>
                </a:solidFill>
              </a:rPr>
              <a:t>بتحويل طاقة السوائل المتدفقة </a:t>
            </a:r>
            <a:r>
              <a:rPr lang="ar-IQ" sz="2400" dirty="0">
                <a:solidFill>
                  <a:schemeClr val="bg1"/>
                </a:solidFill>
              </a:rPr>
              <a:t>إليه إلى </a:t>
            </a:r>
            <a:r>
              <a:rPr lang="ar-IQ" sz="2400" dirty="0" smtClean="0">
                <a:solidFill>
                  <a:schemeClr val="bg1"/>
                </a:solidFill>
              </a:rPr>
              <a:t>طاقة حركية    دورا نية وبالتالي توليد عزم وإزاحة زاوية على </a:t>
            </a:r>
            <a:r>
              <a:rPr lang="ar-IQ" sz="2400" dirty="0">
                <a:solidFill>
                  <a:schemeClr val="bg1"/>
                </a:solidFill>
              </a:rPr>
              <a:t>محور الدوران</a:t>
            </a:r>
            <a:r>
              <a:rPr lang="ar-IQ" sz="2400" dirty="0" smtClean="0">
                <a:solidFill>
                  <a:schemeClr val="bg1"/>
                </a:solidFill>
              </a:rPr>
              <a:t>.</a:t>
            </a:r>
          </a:p>
          <a:p>
            <a:pPr algn="just">
              <a:lnSpc>
                <a:spcPct val="150000"/>
              </a:lnSpc>
            </a:pPr>
            <a:r>
              <a:rPr lang="ar-IQ" sz="2400" baseline="30000" dirty="0" smtClean="0">
                <a:solidFill>
                  <a:schemeClr val="bg1"/>
                </a:solidFill>
              </a:rPr>
              <a:t> </a:t>
            </a:r>
            <a:r>
              <a:rPr lang="ar-IQ" sz="2400" dirty="0" smtClean="0">
                <a:solidFill>
                  <a:schemeClr val="bg1"/>
                </a:solidFill>
              </a:rPr>
              <a:t>من </a:t>
            </a:r>
            <a:r>
              <a:rPr lang="ar-IQ" sz="2400" dirty="0">
                <a:solidFill>
                  <a:schemeClr val="bg1"/>
                </a:solidFill>
              </a:rPr>
              <a:t>الناحية النظرية يؤدي المحرك الهيدروليكي الوظيفة </a:t>
            </a:r>
            <a:r>
              <a:rPr lang="ar-IQ" sz="2400" dirty="0" smtClean="0">
                <a:solidFill>
                  <a:schemeClr val="bg1"/>
                </a:solidFill>
              </a:rPr>
              <a:t>العكسية للمضخة. </a:t>
            </a:r>
            <a:r>
              <a:rPr lang="ar-IQ" sz="2400" dirty="0">
                <a:solidFill>
                  <a:schemeClr val="bg1"/>
                </a:solidFill>
              </a:rPr>
              <a:t>ومع ذلك لا يمكن أن تحل معظم المضخات الهيدروليكية مكان المحرك الهيدروليكي لأنها لا تستطيع ان تنجز الدوران العكسي، كما أن تصميم المحرك يقوم على اعتبار تأثير الضغط على المحرك بكلا الاتجاهين.</a:t>
            </a:r>
          </a:p>
        </p:txBody>
      </p:sp>
      <p:sp>
        <p:nvSpPr>
          <p:cNvPr id="5" name="Rectangle 4"/>
          <p:cNvSpPr/>
          <p:nvPr/>
        </p:nvSpPr>
        <p:spPr>
          <a:xfrm>
            <a:off x="4286248" y="4061776"/>
            <a:ext cx="4436817" cy="1938992"/>
          </a:xfrm>
          <a:prstGeom prst="rect">
            <a:avLst/>
          </a:prstGeom>
        </p:spPr>
        <p:txBody>
          <a:bodyPr wrap="square">
            <a:spAutoFit/>
          </a:bodyPr>
          <a:lstStyle/>
          <a:p>
            <a:r>
              <a:rPr lang="ar-IQ" sz="2400" b="1" dirty="0">
                <a:solidFill>
                  <a:schemeClr val="bg1"/>
                </a:solidFill>
              </a:rPr>
              <a:t>أهم أنواع المحركات الهيدروليكية</a:t>
            </a:r>
          </a:p>
          <a:p>
            <a:r>
              <a:rPr lang="ar-IQ" sz="2400" b="1" dirty="0">
                <a:solidFill>
                  <a:schemeClr val="bg1"/>
                </a:solidFill>
              </a:rPr>
              <a:t>المحركات المسننة</a:t>
            </a:r>
          </a:p>
          <a:p>
            <a:r>
              <a:rPr lang="ar-IQ" sz="2400" b="1" dirty="0">
                <a:solidFill>
                  <a:schemeClr val="bg1"/>
                </a:solidFill>
              </a:rPr>
              <a:t>محركات المروحة</a:t>
            </a:r>
          </a:p>
          <a:p>
            <a:r>
              <a:rPr lang="ar-IQ" sz="2400" b="1" dirty="0">
                <a:solidFill>
                  <a:schemeClr val="bg1"/>
                </a:solidFill>
              </a:rPr>
              <a:t>محركات المكبس المحورية</a:t>
            </a:r>
          </a:p>
          <a:p>
            <a:r>
              <a:rPr lang="ar-IQ" sz="2400" b="1" dirty="0">
                <a:solidFill>
                  <a:schemeClr val="bg1"/>
                </a:solidFill>
              </a:rPr>
              <a:t>محركات المكبس القطرية</a:t>
            </a:r>
          </a:p>
        </p:txBody>
      </p:sp>
      <p:pic>
        <p:nvPicPr>
          <p:cNvPr id="2050" name="Picture 2" descr="http://upload.wikimedia.org/wikipedia/commons/c/c2/Moteur_hydraulique_staff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794743"/>
            <a:ext cx="2700635" cy="2600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498235"/>
      </p:ext>
    </p:extLst>
  </p:cSld>
  <p:clrMapOvr>
    <a:masterClrMapping/>
  </p:clrMapOvr>
  <p:transition>
    <p:cut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17</a:t>
            </a:fld>
            <a:endParaRPr lang="ar-IQ"/>
          </a:p>
        </p:txBody>
      </p:sp>
      <p:sp>
        <p:nvSpPr>
          <p:cNvPr id="4" name="Rectangle 3"/>
          <p:cNvSpPr/>
          <p:nvPr/>
        </p:nvSpPr>
        <p:spPr>
          <a:xfrm>
            <a:off x="285720" y="-24"/>
            <a:ext cx="8568952" cy="6247864"/>
          </a:xfrm>
          <a:prstGeom prst="rect">
            <a:avLst/>
          </a:prstGeom>
        </p:spPr>
        <p:txBody>
          <a:bodyPr wrap="square">
            <a:spAutoFit/>
          </a:bodyPr>
          <a:lstStyle/>
          <a:p>
            <a:pPr algn="ctr">
              <a:lnSpc>
                <a:spcPct val="200000"/>
              </a:lnSpc>
            </a:pPr>
            <a:r>
              <a:rPr lang="ar-IQ" sz="3200" b="1" dirty="0">
                <a:solidFill>
                  <a:schemeClr val="bg1"/>
                </a:solidFill>
              </a:rPr>
              <a:t>الأسطوانة الهيدروليكية</a:t>
            </a:r>
            <a:r>
              <a:rPr lang="ar-IQ" sz="3200" dirty="0">
                <a:solidFill>
                  <a:schemeClr val="bg1"/>
                </a:solidFill>
              </a:rPr>
              <a:t> </a:t>
            </a:r>
            <a:endParaRPr lang="ar-IQ" sz="3200" dirty="0" smtClean="0">
              <a:solidFill>
                <a:schemeClr val="bg1"/>
              </a:solidFill>
            </a:endParaRPr>
          </a:p>
          <a:p>
            <a:pPr>
              <a:lnSpc>
                <a:spcPct val="200000"/>
              </a:lnSpc>
            </a:pPr>
            <a:r>
              <a:rPr lang="ar-IQ" sz="2400" dirty="0" smtClean="0">
                <a:solidFill>
                  <a:schemeClr val="bg1"/>
                </a:solidFill>
              </a:rPr>
              <a:t>أداة </a:t>
            </a:r>
            <a:r>
              <a:rPr lang="ar-IQ" sz="2400" dirty="0">
                <a:solidFill>
                  <a:schemeClr val="bg1"/>
                </a:solidFill>
              </a:rPr>
              <a:t>يمكن </a:t>
            </a:r>
            <a:r>
              <a:rPr lang="ar-IQ" sz="2400" dirty="0" smtClean="0">
                <a:solidFill>
                  <a:schemeClr val="bg1"/>
                </a:solidFill>
              </a:rPr>
              <a:t>تشبيها </a:t>
            </a:r>
            <a:r>
              <a:rPr lang="ar-IQ" sz="2400" dirty="0">
                <a:solidFill>
                  <a:schemeClr val="bg1"/>
                </a:solidFill>
              </a:rPr>
              <a:t>بالإبرة الطبية فكما في الإبرة يتكون المكبس الهيدروليكي من أسطوانة غير ملحومة (ماسورة) بها مكبس ويحاط هذا المكبس بموانع التسريب لكي يفصل </a:t>
            </a:r>
            <a:r>
              <a:rPr lang="ar-IQ" sz="2400" dirty="0" smtClean="0">
                <a:solidFill>
                  <a:schemeClr val="bg1"/>
                </a:solidFill>
              </a:rPr>
              <a:t>حجرة الضغط  إلى </a:t>
            </a:r>
            <a:r>
              <a:rPr lang="ar-IQ" sz="2400" dirty="0">
                <a:solidFill>
                  <a:schemeClr val="bg1"/>
                </a:solidFill>
              </a:rPr>
              <a:t>قسمين... تتم الحركة عن طريق مبدأ ضغط الموائع حيث يتدفق المائع في حجرة الضغط (غالبا ما يكون المائع زيت) فيضغط على المكبس مما يؤدي إلى حركته... الإبرة الطبية هي نظام عكسي حيث عند الضغط يخرج </a:t>
            </a:r>
            <a:r>
              <a:rPr lang="ar-IQ" sz="2400" dirty="0" smtClean="0">
                <a:solidFill>
                  <a:schemeClr val="bg1"/>
                </a:solidFill>
              </a:rPr>
              <a:t>المائع .</a:t>
            </a:r>
            <a:endParaRPr lang="ar-IQ" sz="2400" dirty="0">
              <a:solidFill>
                <a:schemeClr val="bg1"/>
              </a:solidFill>
            </a:endParaRPr>
          </a:p>
          <a:p>
            <a:pPr>
              <a:lnSpc>
                <a:spcPct val="200000"/>
              </a:lnSpc>
            </a:pPr>
            <a:r>
              <a:rPr lang="ar-IQ" sz="2400" dirty="0">
                <a:solidFill>
                  <a:schemeClr val="bg1"/>
                </a:solidFill>
              </a:rPr>
              <a:t>تستخدم الأسطوانات الهيدروليكية بشكل أساسي في معدات الحفر الثقيلة... يمكن القول أن المكابس الهيدروليكية تمثل العضلات لأي نظام ميكانيكي.</a:t>
            </a:r>
          </a:p>
        </p:txBody>
      </p:sp>
    </p:spTree>
    <p:extLst>
      <p:ext uri="{BB962C8B-B14F-4D97-AF65-F5344CB8AC3E}">
        <p14:creationId xmlns:p14="http://schemas.microsoft.com/office/powerpoint/2010/main" val="3085244267"/>
      </p:ext>
    </p:extLst>
  </p:cSld>
  <p:clrMapOvr>
    <a:masterClrMapping/>
  </p:clrMapOvr>
  <p:transition>
    <p:cut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18</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94" y="932577"/>
            <a:ext cx="7920881" cy="5438963"/>
          </a:xfrm>
          <a:prstGeom prst="rect">
            <a:avLst/>
          </a:prstGeom>
        </p:spPr>
      </p:pic>
    </p:spTree>
    <p:extLst>
      <p:ext uri="{BB962C8B-B14F-4D97-AF65-F5344CB8AC3E}">
        <p14:creationId xmlns:p14="http://schemas.microsoft.com/office/powerpoint/2010/main" val="478610802"/>
      </p:ext>
    </p:extLst>
  </p:cSld>
  <p:clrMapOvr>
    <a:masterClrMapping/>
  </p:clrMapOvr>
  <p:transition>
    <p:cut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19</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34652"/>
            <a:ext cx="4536504" cy="2619672"/>
          </a:xfrm>
          <a:prstGeom prst="rect">
            <a:avLst/>
          </a:prstGeom>
        </p:spPr>
      </p:pic>
      <p:sp>
        <p:nvSpPr>
          <p:cNvPr id="6" name="Rectangle 5"/>
          <p:cNvSpPr/>
          <p:nvPr/>
        </p:nvSpPr>
        <p:spPr>
          <a:xfrm>
            <a:off x="6203282" y="505090"/>
            <a:ext cx="2648482" cy="523220"/>
          </a:xfrm>
          <a:prstGeom prst="rect">
            <a:avLst/>
          </a:prstGeom>
        </p:spPr>
        <p:txBody>
          <a:bodyPr wrap="none">
            <a:spAutoFit/>
          </a:bodyPr>
          <a:lstStyle/>
          <a:p>
            <a:r>
              <a:rPr lang="ar-IQ" sz="2800" dirty="0" smtClean="0"/>
              <a:t>أسطوانة أحادية التأثير</a:t>
            </a:r>
            <a:endParaRPr lang="en-GB" sz="2800" dirty="0"/>
          </a:p>
        </p:txBody>
      </p:sp>
      <p:sp>
        <p:nvSpPr>
          <p:cNvPr id="7" name="Rectangle 6"/>
          <p:cNvSpPr/>
          <p:nvPr/>
        </p:nvSpPr>
        <p:spPr>
          <a:xfrm>
            <a:off x="6319362" y="3021950"/>
            <a:ext cx="2444901" cy="523220"/>
          </a:xfrm>
          <a:prstGeom prst="rect">
            <a:avLst/>
          </a:prstGeom>
        </p:spPr>
        <p:txBody>
          <a:bodyPr wrap="none">
            <a:spAutoFit/>
          </a:bodyPr>
          <a:lstStyle/>
          <a:p>
            <a:r>
              <a:rPr lang="ar-IQ" sz="2800" dirty="0" smtClean="0"/>
              <a:t>أسطوانة ثناية التأثير</a:t>
            </a:r>
            <a:endParaRPr lang="en-GB" sz="2800" dirty="0"/>
          </a:p>
        </p:txBody>
      </p:sp>
      <p:sp>
        <p:nvSpPr>
          <p:cNvPr id="8" name="Rectangle 7"/>
          <p:cNvSpPr/>
          <p:nvPr/>
        </p:nvSpPr>
        <p:spPr>
          <a:xfrm>
            <a:off x="5508104" y="3575153"/>
            <a:ext cx="3375708" cy="1323439"/>
          </a:xfrm>
          <a:prstGeom prst="rect">
            <a:avLst/>
          </a:prstGeom>
        </p:spPr>
        <p:txBody>
          <a:bodyPr wrap="square">
            <a:spAutoFit/>
          </a:bodyPr>
          <a:lstStyle/>
          <a:p>
            <a:pPr algn="just"/>
            <a:r>
              <a:rPr lang="ar-IQ" sz="2000" b="1" dirty="0">
                <a:solidFill>
                  <a:srgbClr val="000066"/>
                </a:solidFill>
                <a:latin typeface="Comic Sans MS" panose="030F0702030302020204" pitchFamily="66" charset="0"/>
              </a:rPr>
              <a:t>يتم إيصال السائل الهيدروليكي للأسطوانة ثنائية الفعل من جانبي المكبس و لذلك تستطيع الأسطوانة تنفيذ العمل في الاتجاهين</a:t>
            </a:r>
            <a:endParaRPr lang="en-GB" sz="20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575153"/>
            <a:ext cx="5028571" cy="2980952"/>
          </a:xfrm>
          <a:prstGeom prst="rect">
            <a:avLst/>
          </a:prstGeom>
        </p:spPr>
      </p:pic>
      <p:sp>
        <p:nvSpPr>
          <p:cNvPr id="10" name="Rectangle 1"/>
          <p:cNvSpPr>
            <a:spLocks noChangeArrowheads="1"/>
          </p:cNvSpPr>
          <p:nvPr/>
        </p:nvSpPr>
        <p:spPr bwMode="auto">
          <a:xfrm>
            <a:off x="3635896" y="4928575"/>
            <a:ext cx="738082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anose="030F0702030302020204" pitchFamily="66" charset="0"/>
              </a:rPr>
              <a:t>1. </a:t>
            </a:r>
            <a:r>
              <a:rPr kumimoji="0" lang="ar-SA" sz="1600" b="0" i="0" u="none" strike="noStrike" cap="none" normalizeH="0" baseline="0" dirty="0" smtClean="0">
                <a:ln>
                  <a:noFill/>
                </a:ln>
                <a:solidFill>
                  <a:srgbClr val="000000"/>
                </a:solidFill>
                <a:effectLst/>
                <a:latin typeface="Comic Sans MS" panose="030F0702030302020204" pitchFamily="66" charset="0"/>
                <a:cs typeface="Arial" panose="020B0604020202020204" pitchFamily="34" charset="0"/>
              </a:rPr>
              <a:t>مكبس</a:t>
            </a:r>
            <a:r>
              <a:rPr kumimoji="0" lang="en-US" sz="1600" b="0" i="0" u="none" strike="noStrike" cap="none" normalizeH="0" baseline="0" dirty="0" smtClean="0">
                <a:ln>
                  <a:noFill/>
                </a:ln>
                <a:solidFill>
                  <a:srgbClr val="000000"/>
                </a:solidFill>
                <a:effectLst/>
                <a:latin typeface="Comic Sans MS" panose="030F0702030302020204" pitchFamily="66" charset="0"/>
              </a:rPr>
              <a:t> Piston</a:t>
            </a:r>
            <a:endParaRPr kumimoji="0" lang="en-US" sz="1200" b="0" i="0" u="none" strike="noStrike" cap="none" normalizeH="0" baseline="0" dirty="0" smtClean="0">
              <a:ln>
                <a:noFill/>
              </a:ln>
              <a:solidFill>
                <a:srgbClr val="000066"/>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anose="030F0702030302020204" pitchFamily="66" charset="0"/>
              </a:rPr>
              <a:t>2. </a:t>
            </a:r>
            <a:r>
              <a:rPr kumimoji="0" lang="ar-SA" sz="1600" b="0" i="0" u="none" strike="noStrike" cap="none" normalizeH="0" baseline="0" dirty="0" smtClean="0">
                <a:ln>
                  <a:noFill/>
                </a:ln>
                <a:solidFill>
                  <a:srgbClr val="000000"/>
                </a:solidFill>
                <a:effectLst/>
                <a:latin typeface="Comic Sans MS" panose="030F0702030302020204" pitchFamily="66" charset="0"/>
                <a:cs typeface="Arial" panose="020B0604020202020204" pitchFamily="34" charset="0"/>
              </a:rPr>
              <a:t>ذراع المكبس</a:t>
            </a:r>
            <a:r>
              <a:rPr kumimoji="0" lang="en-US" sz="1600" b="0" i="0" u="none" strike="noStrike" cap="none" normalizeH="0" baseline="0" dirty="0" smtClean="0">
                <a:ln>
                  <a:noFill/>
                </a:ln>
                <a:solidFill>
                  <a:srgbClr val="000000"/>
                </a:solidFill>
                <a:effectLst/>
                <a:latin typeface="Comic Sans MS" panose="030F0702030302020204" pitchFamily="66" charset="0"/>
              </a:rPr>
              <a:t> Piston rod  </a:t>
            </a:r>
            <a:endParaRPr kumimoji="0" lang="en-US" sz="1200" b="0" i="0" u="none" strike="noStrike" cap="none" normalizeH="0" baseline="0" dirty="0" smtClean="0">
              <a:ln>
                <a:noFill/>
              </a:ln>
              <a:solidFill>
                <a:srgbClr val="000066"/>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anose="030F0702030302020204" pitchFamily="66" charset="0"/>
              </a:rPr>
              <a:t>3. </a:t>
            </a:r>
            <a:r>
              <a:rPr kumimoji="0" lang="ar-SA" sz="1600" b="0" i="0" u="none" strike="noStrike" cap="none" normalizeH="0" baseline="0" dirty="0" smtClean="0">
                <a:ln>
                  <a:noFill/>
                </a:ln>
                <a:solidFill>
                  <a:srgbClr val="000000"/>
                </a:solidFill>
                <a:effectLst/>
                <a:latin typeface="Comic Sans MS" panose="030F0702030302020204" pitchFamily="66" charset="0"/>
                <a:cs typeface="Arial" panose="020B0604020202020204" pitchFamily="34" charset="0"/>
              </a:rPr>
              <a:t>محمل ذراع المكبس</a:t>
            </a:r>
            <a:r>
              <a:rPr kumimoji="0" lang="en-US" sz="1600" b="0" i="0" u="none" strike="noStrike" cap="none" normalizeH="0" baseline="0" dirty="0" smtClean="0">
                <a:ln>
                  <a:noFill/>
                </a:ln>
                <a:solidFill>
                  <a:srgbClr val="000000"/>
                </a:solidFill>
                <a:effectLst/>
                <a:latin typeface="Comic Sans MS" panose="030F0702030302020204" pitchFamily="66" charset="0"/>
                <a:cs typeface="Arial" panose="020B0604020202020204" pitchFamily="34" charset="0"/>
              </a:rPr>
              <a:t> Cylinder rod bearing</a:t>
            </a:r>
            <a:r>
              <a:rPr kumimoji="0" lang="en-US" sz="1600" b="0" i="0" u="none" strike="noStrike" cap="none" normalizeH="0" baseline="0" dirty="0" smtClean="0">
                <a:ln>
                  <a:noFill/>
                </a:ln>
                <a:solidFill>
                  <a:srgbClr val="000000"/>
                </a:solidFill>
                <a:effectLst/>
                <a:latin typeface="Comic Sans MS" panose="030F0702030302020204" pitchFamily="66" charset="0"/>
              </a:rPr>
              <a:t>   </a:t>
            </a:r>
            <a:endParaRPr kumimoji="0" lang="en-US" sz="1200" b="0" i="0" u="none" strike="noStrike" cap="none" normalizeH="0" baseline="0" dirty="0" smtClean="0">
              <a:ln>
                <a:noFill/>
              </a:ln>
              <a:solidFill>
                <a:srgbClr val="000066"/>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anose="030F0702030302020204" pitchFamily="66" charset="0"/>
              </a:rPr>
              <a:t>4. </a:t>
            </a:r>
            <a:r>
              <a:rPr kumimoji="0" lang="ar-SA" sz="1600" b="0" i="0" u="none" strike="noStrike" cap="none" normalizeH="0" baseline="0" dirty="0" smtClean="0">
                <a:ln>
                  <a:noFill/>
                </a:ln>
                <a:solidFill>
                  <a:srgbClr val="000000"/>
                </a:solidFill>
                <a:effectLst/>
                <a:latin typeface="Comic Sans MS" panose="030F0702030302020204" pitchFamily="66" charset="0"/>
                <a:cs typeface="Arial" panose="020B0604020202020204" pitchFamily="34" charset="0"/>
              </a:rPr>
              <a:t>مساحة حلقة المكبس</a:t>
            </a:r>
            <a:r>
              <a:rPr kumimoji="0" lang="en-US" sz="1600" b="0" i="0" u="none" strike="noStrike" cap="none" normalizeH="0" baseline="0" dirty="0" smtClean="0">
                <a:ln>
                  <a:noFill/>
                </a:ln>
                <a:solidFill>
                  <a:srgbClr val="000000"/>
                </a:solidFill>
                <a:effectLst/>
                <a:latin typeface="Comic Sans MS" panose="030F0702030302020204" pitchFamily="66" charset="0"/>
                <a:cs typeface="Arial" panose="020B0604020202020204" pitchFamily="34" charset="0"/>
              </a:rPr>
              <a:t> Annular piston surface</a:t>
            </a:r>
            <a:r>
              <a:rPr kumimoji="0" lang="en-US" sz="1600" b="0" i="0" u="none" strike="noStrike" cap="none" normalizeH="0" baseline="0" dirty="0" smtClean="0">
                <a:ln>
                  <a:noFill/>
                </a:ln>
                <a:solidFill>
                  <a:srgbClr val="000000"/>
                </a:solidFill>
                <a:effectLst/>
                <a:latin typeface="Comic Sans MS" panose="030F0702030302020204" pitchFamily="66" charset="0"/>
              </a:rPr>
              <a:t>   </a:t>
            </a:r>
            <a:endParaRPr kumimoji="0" lang="en-US" sz="1200" b="0" i="0" u="none" strike="noStrike" cap="none" normalizeH="0" baseline="0" dirty="0" smtClean="0">
              <a:ln>
                <a:noFill/>
              </a:ln>
              <a:solidFill>
                <a:srgbClr val="000066"/>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anose="030F0702030302020204" pitchFamily="66" charset="0"/>
              </a:rPr>
              <a:t>5. </a:t>
            </a:r>
            <a:r>
              <a:rPr kumimoji="0" lang="ar-SA" sz="1600" b="0" i="0" u="none" strike="noStrike" cap="none" normalizeH="0" baseline="0" dirty="0" smtClean="0">
                <a:ln>
                  <a:noFill/>
                </a:ln>
                <a:solidFill>
                  <a:srgbClr val="000000"/>
                </a:solidFill>
                <a:effectLst/>
                <a:latin typeface="Comic Sans MS" panose="030F0702030302020204" pitchFamily="66" charset="0"/>
                <a:cs typeface="Arial" panose="020B0604020202020204" pitchFamily="34" charset="0"/>
              </a:rPr>
              <a:t>مساحة المكبس</a:t>
            </a:r>
            <a:r>
              <a:rPr kumimoji="0" lang="en-US" sz="1600" b="0" i="0" u="none" strike="noStrike" cap="none" normalizeH="0" baseline="0" dirty="0" smtClean="0">
                <a:ln>
                  <a:noFill/>
                </a:ln>
                <a:solidFill>
                  <a:srgbClr val="000000"/>
                </a:solidFill>
                <a:effectLst/>
                <a:latin typeface="Comic Sans MS" panose="030F0702030302020204" pitchFamily="66" charset="0"/>
                <a:cs typeface="Arial" panose="020B0604020202020204" pitchFamily="34" charset="0"/>
              </a:rPr>
              <a:t> Piston surface</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0"/>
          <p:cNvSpPr/>
          <p:nvPr/>
        </p:nvSpPr>
        <p:spPr>
          <a:xfrm>
            <a:off x="5490419" y="1222078"/>
            <a:ext cx="3411077" cy="1015663"/>
          </a:xfrm>
          <a:prstGeom prst="rect">
            <a:avLst/>
          </a:prstGeom>
        </p:spPr>
        <p:txBody>
          <a:bodyPr wrap="square">
            <a:spAutoFit/>
          </a:bodyPr>
          <a:lstStyle/>
          <a:p>
            <a:pPr algn="just"/>
            <a:r>
              <a:rPr lang="ar-IQ" sz="2000" dirty="0">
                <a:solidFill>
                  <a:srgbClr val="000066"/>
                </a:solidFill>
                <a:latin typeface="Comic Sans MS" panose="030F0702030302020204" pitchFamily="66" charset="0"/>
              </a:rPr>
              <a:t>يتم إيصال السائل الهيدروليكي إلى جهة واحدة فقط للأسطوانات و بالتالي تستطيع الأسطوانة تنفيذ شغل في اتجاه واحد فقط</a:t>
            </a:r>
            <a:endParaRPr lang="en-GB" sz="2000" dirty="0"/>
          </a:p>
        </p:txBody>
      </p:sp>
      <p:sp>
        <p:nvSpPr>
          <p:cNvPr id="12" name="Rectangle 11"/>
          <p:cNvSpPr/>
          <p:nvPr/>
        </p:nvSpPr>
        <p:spPr>
          <a:xfrm>
            <a:off x="2195736" y="2841789"/>
            <a:ext cx="2759089" cy="307777"/>
          </a:xfrm>
          <a:prstGeom prst="rect">
            <a:avLst/>
          </a:prstGeom>
        </p:spPr>
        <p:txBody>
          <a:bodyPr wrap="none">
            <a:spAutoFit/>
          </a:bodyPr>
          <a:lstStyle/>
          <a:p>
            <a:r>
              <a:rPr lang="ar-IQ" sz="1400" b="1" dirty="0" smtClean="0">
                <a:solidFill>
                  <a:srgbClr val="000066"/>
                </a:solidFill>
                <a:latin typeface="Comic Sans MS" panose="030F0702030302020204" pitchFamily="66" charset="0"/>
              </a:rPr>
              <a:t>الشكل</a:t>
            </a:r>
            <a:r>
              <a:rPr lang="ar-IQ" sz="1400" b="1" dirty="0">
                <a:solidFill>
                  <a:srgbClr val="000066"/>
                </a:solidFill>
                <a:latin typeface="Comic Sans MS" panose="030F0702030302020204" pitchFamily="66" charset="0"/>
              </a:rPr>
              <a:t> </a:t>
            </a:r>
            <a:r>
              <a:rPr lang="en-US" sz="1400" b="1" dirty="0" smtClean="0">
                <a:solidFill>
                  <a:srgbClr val="000066"/>
                </a:solidFill>
                <a:latin typeface="Comic Sans MS" panose="030F0702030302020204" pitchFamily="66" charset="0"/>
              </a:rPr>
              <a:t>1</a:t>
            </a:r>
            <a:r>
              <a:rPr lang="ar-IQ" sz="1400" b="1" dirty="0" smtClean="0">
                <a:solidFill>
                  <a:srgbClr val="000066"/>
                </a:solidFill>
                <a:latin typeface="Comic Sans MS" panose="030F0702030302020204" pitchFamily="66" charset="0"/>
              </a:rPr>
              <a:t> </a:t>
            </a:r>
            <a:r>
              <a:rPr lang="ar-IQ" sz="1400" b="1" dirty="0">
                <a:solidFill>
                  <a:srgbClr val="000066"/>
                </a:solidFill>
                <a:latin typeface="Comic Sans MS" panose="030F0702030302020204" pitchFamily="66" charset="0"/>
              </a:rPr>
              <a:t>شكلا مقطعيا الأسطوانة أحادية الفعل</a:t>
            </a:r>
            <a:endParaRPr lang="en-GB" sz="1400" b="1" dirty="0"/>
          </a:p>
        </p:txBody>
      </p:sp>
    </p:spTree>
    <p:extLst>
      <p:ext uri="{BB962C8B-B14F-4D97-AF65-F5344CB8AC3E}">
        <p14:creationId xmlns:p14="http://schemas.microsoft.com/office/powerpoint/2010/main" val="1470697095"/>
      </p:ext>
    </p:extLst>
  </p:cSld>
  <p:clrMapOvr>
    <a:masterClrMapping/>
  </p:clrMapOvr>
  <p:transition>
    <p:cut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عنصر نائب لرقم الشريحة 2"/>
          <p:cNvSpPr>
            <a:spLocks noGrp="1"/>
          </p:cNvSpPr>
          <p:nvPr>
            <p:ph type="sldNum" sz="quarter" idx="12"/>
          </p:nvPr>
        </p:nvSpPr>
        <p:spPr/>
        <p:txBody>
          <a:bodyPr/>
          <a:lstStyle/>
          <a:p>
            <a:fld id="{BD530767-F2CD-469C-8E46-8562C7E2DB62}" type="slidenum">
              <a:rPr lang="ar-IQ" smtClean="0"/>
              <a:pPr/>
              <a:t>2</a:t>
            </a:fld>
            <a:endParaRPr lang="ar-IQ"/>
          </a:p>
        </p:txBody>
      </p:sp>
      <p:sp>
        <p:nvSpPr>
          <p:cNvPr id="4" name="Rectangle 3"/>
          <p:cNvSpPr/>
          <p:nvPr/>
        </p:nvSpPr>
        <p:spPr>
          <a:xfrm>
            <a:off x="438129" y="266383"/>
            <a:ext cx="8280920" cy="5601533"/>
          </a:xfrm>
          <a:prstGeom prst="rect">
            <a:avLst/>
          </a:prstGeom>
        </p:spPr>
        <p:txBody>
          <a:bodyPr wrap="square">
            <a:spAutoFit/>
          </a:bodyPr>
          <a:lstStyle/>
          <a:p>
            <a:pPr algn="ctr"/>
            <a:r>
              <a:rPr lang="ar-IQ" sz="2800" b="1" dirty="0">
                <a:solidFill>
                  <a:schemeClr val="bg1"/>
                </a:solidFill>
              </a:rPr>
              <a:t>ما معنى </a:t>
            </a:r>
            <a:r>
              <a:rPr lang="ar-IQ" sz="2800" b="1" dirty="0" smtClean="0">
                <a:solidFill>
                  <a:schemeClr val="bg1"/>
                </a:solidFill>
              </a:rPr>
              <a:t>الهيدروليك؟</a:t>
            </a:r>
            <a:endParaRPr lang="en-US" sz="2800" b="1" dirty="0" smtClean="0">
              <a:solidFill>
                <a:schemeClr val="bg1"/>
              </a:solidFill>
            </a:endParaRPr>
          </a:p>
          <a:p>
            <a:pPr algn="just">
              <a:lnSpc>
                <a:spcPct val="150000"/>
              </a:lnSpc>
            </a:pPr>
            <a:r>
              <a:rPr lang="ar-IQ" sz="2400" dirty="0" smtClean="0">
                <a:solidFill>
                  <a:schemeClr val="bg1"/>
                </a:solidFill>
              </a:rPr>
              <a:t/>
            </a:r>
            <a:br>
              <a:rPr lang="ar-IQ" sz="2400" dirty="0" smtClean="0">
                <a:solidFill>
                  <a:schemeClr val="bg1"/>
                </a:solidFill>
              </a:rPr>
            </a:br>
            <a:r>
              <a:rPr lang="ar-IQ" sz="2800" dirty="0" smtClean="0">
                <a:solidFill>
                  <a:schemeClr val="bg1"/>
                </a:solidFill>
              </a:rPr>
              <a:t>الهيدروليك هو عمليه نقل القدرة </a:t>
            </a:r>
            <a:r>
              <a:rPr lang="en-US" sz="2800" dirty="0" smtClean="0">
                <a:solidFill>
                  <a:schemeClr val="bg1"/>
                </a:solidFill>
              </a:rPr>
              <a:t>,</a:t>
            </a:r>
            <a:r>
              <a:rPr lang="ar-IQ" sz="2800" dirty="0" smtClean="0">
                <a:solidFill>
                  <a:schemeClr val="bg1"/>
                </a:solidFill>
              </a:rPr>
              <a:t> الحركة والتوجيه.</a:t>
            </a:r>
            <a:br>
              <a:rPr lang="ar-IQ" sz="2800" dirty="0" smtClean="0">
                <a:solidFill>
                  <a:schemeClr val="bg1"/>
                </a:solidFill>
              </a:rPr>
            </a:br>
            <a:r>
              <a:rPr lang="ar-IQ" sz="2800" dirty="0" smtClean="0">
                <a:solidFill>
                  <a:schemeClr val="bg1"/>
                </a:solidFill>
              </a:rPr>
              <a:t/>
            </a:r>
            <a:br>
              <a:rPr lang="ar-IQ" sz="2800" dirty="0" smtClean="0">
                <a:solidFill>
                  <a:schemeClr val="bg1"/>
                </a:solidFill>
              </a:rPr>
            </a:br>
            <a:r>
              <a:rPr lang="ar-IQ" sz="2800" dirty="0" smtClean="0">
                <a:solidFill>
                  <a:schemeClr val="bg1"/>
                </a:solidFill>
              </a:rPr>
              <a:t>الزيوت الهيدروليكية من اهم خواصها انها تتحمل ضغوط ودرجات حراره عالية جدا يعنى ضغط الزيت يحرك اجسام ويبدى قوه وعزم اقوى من قوى الانسان بكثير . يعنى نص ليتر من الزيت يرفع احمال تصل اوزانها للأطنان ويحرك الاجسام الساكنة لان ضغطه ممكن ان  يصل لـ 200:100 بار</a:t>
            </a:r>
            <a:r>
              <a:rPr lang="en-GB" sz="2400" dirty="0" smtClean="0">
                <a:solidFill>
                  <a:schemeClr val="bg1"/>
                </a:solidFill>
              </a:rPr>
              <a:t> </a:t>
            </a:r>
            <a:endParaRPr lang="en-GB" sz="2400" dirty="0">
              <a:solidFill>
                <a:schemeClr val="bg1"/>
              </a:solidFill>
            </a:endParaRPr>
          </a:p>
        </p:txBody>
      </p:sp>
      <p:sp>
        <p:nvSpPr>
          <p:cNvPr id="7" name="Rectangle 6"/>
          <p:cNvSpPr/>
          <p:nvPr/>
        </p:nvSpPr>
        <p:spPr>
          <a:xfrm>
            <a:off x="2627784" y="5851126"/>
            <a:ext cx="2626039" cy="369332"/>
          </a:xfrm>
          <a:prstGeom prst="rect">
            <a:avLst/>
          </a:prstGeom>
        </p:spPr>
        <p:txBody>
          <a:bodyPr wrap="none">
            <a:spAutoFit/>
          </a:bodyPr>
          <a:lstStyle/>
          <a:p>
            <a:r>
              <a:rPr lang="ar-IQ" dirty="0"/>
              <a:t>1بار= 10 اس 5 نيوتن/متر مربع</a:t>
            </a:r>
            <a:endParaRPr lang="en-GB" dirty="0"/>
          </a:p>
        </p:txBody>
      </p:sp>
    </p:spTree>
  </p:cSld>
  <p:clrMapOvr>
    <a:masterClrMapping/>
  </p:clrMapOvr>
  <p:transition>
    <p:cut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20</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80" y="620688"/>
            <a:ext cx="8143595" cy="5409674"/>
          </a:xfrm>
          <a:prstGeom prst="rect">
            <a:avLst/>
          </a:prstGeom>
        </p:spPr>
      </p:pic>
    </p:spTree>
    <p:extLst>
      <p:ext uri="{BB962C8B-B14F-4D97-AF65-F5344CB8AC3E}">
        <p14:creationId xmlns:p14="http://schemas.microsoft.com/office/powerpoint/2010/main" val="2700039525"/>
      </p:ext>
    </p:extLst>
  </p:cSld>
  <p:clrMapOvr>
    <a:masterClrMapping/>
  </p:clrMapOvr>
  <p:transition>
    <p:cut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dirty="0"/>
          </a:p>
        </p:txBody>
      </p:sp>
      <p:sp>
        <p:nvSpPr>
          <p:cNvPr id="3" name="Slide Number Placeholder 2"/>
          <p:cNvSpPr>
            <a:spLocks noGrp="1"/>
          </p:cNvSpPr>
          <p:nvPr>
            <p:ph type="sldNum" sz="quarter" idx="12"/>
          </p:nvPr>
        </p:nvSpPr>
        <p:spPr/>
        <p:txBody>
          <a:bodyPr/>
          <a:lstStyle/>
          <a:p>
            <a:fld id="{BD530767-F2CD-469C-8E46-8562C7E2DB62}" type="slidenum">
              <a:rPr lang="ar-IQ" smtClean="0"/>
              <a:pPr/>
              <a:t>21</a:t>
            </a:fld>
            <a:endParaRPr lang="ar-IQ"/>
          </a:p>
        </p:txBody>
      </p:sp>
      <p:pic>
        <p:nvPicPr>
          <p:cNvPr id="4" name="Picture 3" descr="aut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9" y="1700808"/>
            <a:ext cx="884714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1"/>
          <p:cNvSpPr txBox="1">
            <a:spLocks/>
          </p:cNvSpPr>
          <p:nvPr/>
        </p:nvSpPr>
        <p:spPr>
          <a:xfrm>
            <a:off x="2605308" y="332656"/>
            <a:ext cx="3982591" cy="384048"/>
          </a:xfrm>
          <a:prstGeom prst="rect">
            <a:avLst/>
          </a:prstGeom>
        </p:spPr>
        <p:txBody>
          <a:bodyPr vert="horz" anchor="ctr" anchorCtr="0"/>
          <a:lstStyle>
            <a:defPPr>
              <a:defRPr lang="ar-IQ"/>
            </a:defPPr>
            <a:lvl1pPr marL="0" algn="l" defTabSz="914400" rtl="1" eaLnBrk="1" latinLnBrk="0" hangingPunct="1">
              <a:defRPr kumimoji="0" sz="1200" kern="1200">
                <a:solidFill>
                  <a:schemeClr val="tx2"/>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ar-IQ" sz="2000" b="1" dirty="0" smtClean="0">
                <a:solidFill>
                  <a:schemeClr val="bg1"/>
                </a:solidFill>
              </a:rPr>
              <a:t>الأجزاء الرئيسية في الأسطوانة الهيدروليكية</a:t>
            </a:r>
            <a:endParaRPr lang="ar-IQ" sz="2000" b="1" dirty="0">
              <a:solidFill>
                <a:schemeClr val="bg1"/>
              </a:solidFill>
            </a:endParaRPr>
          </a:p>
        </p:txBody>
      </p:sp>
    </p:spTree>
    <p:extLst>
      <p:ext uri="{BB962C8B-B14F-4D97-AF65-F5344CB8AC3E}">
        <p14:creationId xmlns:p14="http://schemas.microsoft.com/office/powerpoint/2010/main" val="3447240256"/>
      </p:ext>
    </p:extLst>
  </p:cSld>
  <p:clrMapOvr>
    <a:masterClrMapping/>
  </p:clrMapOvr>
  <p:transition>
    <p:cut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22</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09654"/>
            <a:ext cx="7698432" cy="48245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4934190"/>
            <a:ext cx="4072623" cy="1630455"/>
          </a:xfrm>
          <a:prstGeom prst="rect">
            <a:avLst/>
          </a:prstGeom>
        </p:spPr>
      </p:pic>
    </p:spTree>
    <p:extLst>
      <p:ext uri="{BB962C8B-B14F-4D97-AF65-F5344CB8AC3E}">
        <p14:creationId xmlns:p14="http://schemas.microsoft.com/office/powerpoint/2010/main" val="2947728649"/>
      </p:ext>
    </p:extLst>
  </p:cSld>
  <p:clrMapOvr>
    <a:masterClrMapping/>
  </p:clrMapOvr>
  <p:transition>
    <p:cut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23</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39" y="260648"/>
            <a:ext cx="8424936" cy="5920883"/>
          </a:xfrm>
          <a:prstGeom prst="rect">
            <a:avLst/>
          </a:prstGeom>
        </p:spPr>
      </p:pic>
    </p:spTree>
    <p:extLst>
      <p:ext uri="{BB962C8B-B14F-4D97-AF65-F5344CB8AC3E}">
        <p14:creationId xmlns:p14="http://schemas.microsoft.com/office/powerpoint/2010/main" val="543839481"/>
      </p:ext>
    </p:extLst>
  </p:cSld>
  <p:clrMapOvr>
    <a:masterClrMapping/>
  </p:clrMapOvr>
  <p:transition>
    <p:cut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24</a:t>
            </a:fld>
            <a:endParaRPr lang="ar-IQ"/>
          </a:p>
        </p:txBody>
      </p:sp>
      <p:sp>
        <p:nvSpPr>
          <p:cNvPr id="4" name="Rectangle 3"/>
          <p:cNvSpPr/>
          <p:nvPr/>
        </p:nvSpPr>
        <p:spPr>
          <a:xfrm>
            <a:off x="500034" y="285728"/>
            <a:ext cx="8215370" cy="2308324"/>
          </a:xfrm>
          <a:prstGeom prst="rect">
            <a:avLst/>
          </a:prstGeom>
        </p:spPr>
        <p:txBody>
          <a:bodyPr wrap="square">
            <a:spAutoFit/>
          </a:bodyPr>
          <a:lstStyle/>
          <a:p>
            <a:pPr algn="ctr">
              <a:lnSpc>
                <a:spcPct val="150000"/>
              </a:lnSpc>
            </a:pPr>
            <a:r>
              <a:rPr lang="ar-IQ" sz="2400" b="1" dirty="0" smtClean="0">
                <a:solidFill>
                  <a:schemeClr val="bg1"/>
                </a:solidFill>
              </a:rPr>
              <a:t>المضخات الهيدروليكية</a:t>
            </a:r>
          </a:p>
          <a:p>
            <a:pPr>
              <a:lnSpc>
                <a:spcPct val="150000"/>
              </a:lnSpc>
            </a:pPr>
            <a:r>
              <a:rPr lang="ar-IQ" sz="2400" dirty="0" smtClean="0">
                <a:solidFill>
                  <a:schemeClr val="bg1"/>
                </a:solidFill>
              </a:rPr>
              <a:t> </a:t>
            </a:r>
            <a:r>
              <a:rPr lang="ar-IQ" sz="2400" dirty="0">
                <a:solidFill>
                  <a:schemeClr val="bg1"/>
                </a:solidFill>
              </a:rPr>
              <a:t>أداة غرضها </a:t>
            </a:r>
            <a:r>
              <a:rPr lang="ar-IQ" sz="2400" dirty="0" smtClean="0">
                <a:solidFill>
                  <a:schemeClr val="bg1"/>
                </a:solidFill>
              </a:rPr>
              <a:t>تحريك الموائع ضمن </a:t>
            </a:r>
            <a:r>
              <a:rPr lang="ar-IQ" sz="2400" dirty="0">
                <a:solidFill>
                  <a:schemeClr val="bg1"/>
                </a:solidFill>
              </a:rPr>
              <a:t>نظام الأنابيب و رفع ضغط السائل</a:t>
            </a:r>
            <a:r>
              <a:rPr lang="ar-IQ" sz="2400" dirty="0" smtClean="0">
                <a:solidFill>
                  <a:schemeClr val="bg1"/>
                </a:solidFill>
              </a:rPr>
              <a:t>. أو </a:t>
            </a:r>
            <a:r>
              <a:rPr lang="ar-IQ" sz="2400" dirty="0">
                <a:solidFill>
                  <a:schemeClr val="bg1"/>
                </a:solidFill>
              </a:rPr>
              <a:t>يمكن أن تعرف بأنها آلة تستخدم وسائل </a:t>
            </a:r>
            <a:r>
              <a:rPr lang="ar-IQ" sz="2400" dirty="0" smtClean="0">
                <a:solidFill>
                  <a:schemeClr val="bg1"/>
                </a:solidFill>
              </a:rPr>
              <a:t>متعدد لنقل الطاقة للزيادة  ضغط  </a:t>
            </a:r>
            <a:r>
              <a:rPr lang="ar-IQ" sz="2400" dirty="0">
                <a:solidFill>
                  <a:schemeClr val="bg1"/>
                </a:solidFill>
              </a:rPr>
              <a:t>المائع العامل. تزيح المضخة الحجم بفعل فيزيائي أو ميكانيكي </a:t>
            </a:r>
            <a:endParaRPr lang="en-GB" sz="2400" dirty="0">
              <a:solidFill>
                <a:schemeClr val="bg1"/>
              </a:solidFill>
            </a:endParaRPr>
          </a:p>
        </p:txBody>
      </p:sp>
      <p:sp>
        <p:nvSpPr>
          <p:cNvPr id="5" name="Rectangle 4"/>
          <p:cNvSpPr/>
          <p:nvPr/>
        </p:nvSpPr>
        <p:spPr>
          <a:xfrm>
            <a:off x="3357554" y="2714620"/>
            <a:ext cx="5214942" cy="2400657"/>
          </a:xfrm>
          <a:prstGeom prst="rect">
            <a:avLst/>
          </a:prstGeom>
        </p:spPr>
        <p:txBody>
          <a:bodyPr wrap="square">
            <a:spAutoFit/>
          </a:bodyPr>
          <a:lstStyle/>
          <a:p>
            <a:pPr>
              <a:lnSpc>
                <a:spcPct val="150000"/>
              </a:lnSpc>
            </a:pPr>
            <a:r>
              <a:rPr lang="ar-IQ" sz="2000" b="1" dirty="0">
                <a:solidFill>
                  <a:schemeClr val="bg1"/>
                </a:solidFill>
              </a:rPr>
              <a:t>أنواع </a:t>
            </a:r>
            <a:r>
              <a:rPr lang="ar-IQ" sz="2000" b="1" dirty="0" smtClean="0">
                <a:solidFill>
                  <a:schemeClr val="bg1"/>
                </a:solidFill>
              </a:rPr>
              <a:t>المضخات</a:t>
            </a:r>
          </a:p>
          <a:p>
            <a:pPr>
              <a:lnSpc>
                <a:spcPct val="150000"/>
              </a:lnSpc>
            </a:pPr>
            <a:endParaRPr lang="ar-IQ" sz="2000" b="1" dirty="0">
              <a:solidFill>
                <a:schemeClr val="bg1"/>
              </a:solidFill>
            </a:endParaRPr>
          </a:p>
          <a:p>
            <a:pPr>
              <a:lnSpc>
                <a:spcPct val="150000"/>
              </a:lnSpc>
            </a:pPr>
            <a:r>
              <a:rPr lang="ar-IQ" sz="2000" dirty="0">
                <a:solidFill>
                  <a:schemeClr val="bg1"/>
                </a:solidFill>
              </a:rPr>
              <a:t>المضخات بجميع أنواعها تصنف ضمن مجموعتين رئيسيتين: المضخات ذات الإزاحة </a:t>
            </a:r>
            <a:r>
              <a:rPr lang="ar-IQ" sz="2000" dirty="0" smtClean="0">
                <a:solidFill>
                  <a:schemeClr val="bg1"/>
                </a:solidFill>
              </a:rPr>
              <a:t>الإيجابية</a:t>
            </a:r>
          </a:p>
          <a:p>
            <a:pPr>
              <a:lnSpc>
                <a:spcPct val="150000"/>
              </a:lnSpc>
            </a:pPr>
            <a:r>
              <a:rPr lang="ar-IQ" sz="2000" dirty="0" smtClean="0">
                <a:solidFill>
                  <a:schemeClr val="bg1"/>
                </a:solidFill>
              </a:rPr>
              <a:t>والنوع </a:t>
            </a:r>
            <a:r>
              <a:rPr lang="ar-IQ" sz="2000" dirty="0">
                <a:solidFill>
                  <a:schemeClr val="bg1"/>
                </a:solidFill>
              </a:rPr>
              <a:t>الثاني </a:t>
            </a:r>
            <a:r>
              <a:rPr lang="ar-IQ" sz="2000" dirty="0" smtClean="0">
                <a:solidFill>
                  <a:schemeClr val="bg1"/>
                </a:solidFill>
              </a:rPr>
              <a:t>المضخات ذات </a:t>
            </a:r>
            <a:r>
              <a:rPr lang="ar-IQ" sz="2000" dirty="0">
                <a:solidFill>
                  <a:schemeClr val="bg1"/>
                </a:solidFill>
              </a:rPr>
              <a:t>الحركة الدائرية </a:t>
            </a:r>
            <a:r>
              <a:rPr lang="ar-IQ" sz="2000" dirty="0" smtClean="0">
                <a:solidFill>
                  <a:schemeClr val="bg1"/>
                </a:solidFill>
              </a:rPr>
              <a:t>الديناميكية </a:t>
            </a:r>
            <a:r>
              <a:rPr lang="ar-IQ" sz="2000" dirty="0">
                <a:solidFill>
                  <a:schemeClr val="bg1"/>
                </a:solidFill>
              </a:rPr>
              <a:t>.</a:t>
            </a:r>
          </a:p>
        </p:txBody>
      </p:sp>
      <p:pic>
        <p:nvPicPr>
          <p:cNvPr id="5122" name="Picture 2" descr="http://upload.wikimedia.org/wikipedia/commons/thumb/7/78/Gear_pump_2.png/250px-Gear_pump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789040"/>
            <a:ext cx="2381250" cy="18573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82088" y="5834335"/>
            <a:ext cx="1640193" cy="369332"/>
          </a:xfrm>
          <a:prstGeom prst="rect">
            <a:avLst/>
          </a:prstGeom>
        </p:spPr>
        <p:txBody>
          <a:bodyPr wrap="none">
            <a:spAutoFit/>
          </a:bodyPr>
          <a:lstStyle/>
          <a:p>
            <a:r>
              <a:rPr lang="ar-IQ" b="1" dirty="0">
                <a:solidFill>
                  <a:schemeClr val="bg1"/>
                </a:solidFill>
              </a:rPr>
              <a:t>مضخة ذات التروس</a:t>
            </a:r>
            <a:endParaRPr lang="en-GB" b="1" dirty="0">
              <a:solidFill>
                <a:schemeClr val="bg1"/>
              </a:solidFill>
            </a:endParaRPr>
          </a:p>
        </p:txBody>
      </p:sp>
    </p:spTree>
    <p:extLst>
      <p:ext uri="{BB962C8B-B14F-4D97-AF65-F5344CB8AC3E}">
        <p14:creationId xmlns:p14="http://schemas.microsoft.com/office/powerpoint/2010/main" val="927238383"/>
      </p:ext>
    </p:extLst>
  </p:cSld>
  <p:clrMapOvr>
    <a:masterClrMapping/>
  </p:clrMapOvr>
  <p:transition>
    <p:cut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25</a:t>
            </a:fld>
            <a:endParaRPr lang="ar-IQ"/>
          </a:p>
        </p:txBody>
      </p:sp>
      <p:pic>
        <p:nvPicPr>
          <p:cNvPr id="6146" name="Picture 2" descr="http://upload.wikimedia.org/wikipedia/commons/2/23/Gear_pump_explod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44760"/>
            <a:ext cx="5327459" cy="515093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6"/>
          <p:cNvGrpSpPr>
            <a:grpSpLocks/>
          </p:cNvGrpSpPr>
          <p:nvPr/>
        </p:nvGrpSpPr>
        <p:grpSpPr bwMode="auto">
          <a:xfrm>
            <a:off x="5727188" y="2066731"/>
            <a:ext cx="3276600" cy="4114800"/>
            <a:chOff x="2208" y="1392"/>
            <a:chExt cx="2064" cy="2592"/>
          </a:xfrm>
        </p:grpSpPr>
        <p:sp>
          <p:nvSpPr>
            <p:cNvPr id="6" name="Rectangle 5"/>
            <p:cNvSpPr>
              <a:spLocks noChangeArrowheads="1"/>
            </p:cNvSpPr>
            <p:nvPr/>
          </p:nvSpPr>
          <p:spPr bwMode="auto">
            <a:xfrm>
              <a:off x="2256" y="1440"/>
              <a:ext cx="2016" cy="2544"/>
            </a:xfrm>
            <a:prstGeom prst="rect">
              <a:avLst/>
            </a:prstGeom>
            <a:solidFill>
              <a:srgbClr val="05050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t="7333" r="58000" b="22000"/>
            <a:stretch>
              <a:fillRect/>
            </a:stretch>
          </p:blipFill>
          <p:spPr bwMode="auto">
            <a:xfrm>
              <a:off x="2208" y="1392"/>
              <a:ext cx="2016" cy="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3059832" y="404664"/>
            <a:ext cx="2349106" cy="584775"/>
          </a:xfrm>
          <a:prstGeom prst="rect">
            <a:avLst/>
          </a:prstGeom>
        </p:spPr>
        <p:txBody>
          <a:bodyPr wrap="none">
            <a:spAutoFit/>
          </a:bodyPr>
          <a:lstStyle/>
          <a:p>
            <a:r>
              <a:rPr lang="en-US" sz="3200" b="1" dirty="0">
                <a:solidFill>
                  <a:schemeClr val="bg1"/>
                </a:solidFill>
              </a:rPr>
              <a:t>Gear Pump</a:t>
            </a:r>
          </a:p>
        </p:txBody>
      </p:sp>
    </p:spTree>
    <p:extLst>
      <p:ext uri="{BB962C8B-B14F-4D97-AF65-F5344CB8AC3E}">
        <p14:creationId xmlns:p14="http://schemas.microsoft.com/office/powerpoint/2010/main" val="741161709"/>
      </p:ext>
    </p:extLst>
  </p:cSld>
  <p:clrMapOvr>
    <a:masterClrMapping/>
  </p:clrMapOvr>
  <p:transition>
    <p:cut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26</a:t>
            </a:fld>
            <a:endParaRPr lang="ar-IQ"/>
          </a:p>
        </p:txBody>
      </p:sp>
      <p:grpSp>
        <p:nvGrpSpPr>
          <p:cNvPr id="4" name="Group 8"/>
          <p:cNvGrpSpPr>
            <a:grpSpLocks/>
          </p:cNvGrpSpPr>
          <p:nvPr/>
        </p:nvGrpSpPr>
        <p:grpSpPr bwMode="auto">
          <a:xfrm>
            <a:off x="827584" y="1484784"/>
            <a:ext cx="7696200" cy="4419600"/>
            <a:chOff x="480" y="1008"/>
            <a:chExt cx="4848" cy="2784"/>
          </a:xfrm>
        </p:grpSpPr>
        <p:sp>
          <p:nvSpPr>
            <p:cNvPr id="5" name="Rectangle 7"/>
            <p:cNvSpPr>
              <a:spLocks noChangeArrowheads="1"/>
            </p:cNvSpPr>
            <p:nvPr/>
          </p:nvSpPr>
          <p:spPr bwMode="auto">
            <a:xfrm>
              <a:off x="528" y="1056"/>
              <a:ext cx="4800" cy="2736"/>
            </a:xfrm>
            <a:prstGeom prst="rect">
              <a:avLst/>
            </a:prstGeom>
            <a:solidFill>
              <a:srgbClr val="05050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t="8667" b="15334"/>
            <a:stretch>
              <a:fillRect/>
            </a:stretch>
          </p:blipFill>
          <p:spPr bwMode="auto">
            <a:xfrm>
              <a:off x="480" y="1008"/>
              <a:ext cx="4800"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3"/>
          <p:cNvSpPr txBox="1">
            <a:spLocks noChangeArrowheads="1"/>
          </p:cNvSpPr>
          <p:nvPr/>
        </p:nvSpPr>
        <p:spPr>
          <a:xfrm>
            <a:off x="1182688" y="475239"/>
            <a:ext cx="4608512" cy="936104"/>
          </a:xfrm>
          <a:prstGeom prst="rect">
            <a:avLst/>
          </a:prstGeom>
        </p:spPr>
        <p:txBody>
          <a:bodyPr/>
          <a:lst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b="1" dirty="0" err="1" smtClean="0">
                <a:solidFill>
                  <a:schemeClr val="bg1"/>
                </a:solidFill>
              </a:rPr>
              <a:t>Gerotor</a:t>
            </a:r>
            <a:r>
              <a:rPr lang="en-US" b="1" dirty="0" smtClean="0">
                <a:solidFill>
                  <a:schemeClr val="bg1"/>
                </a:solidFill>
              </a:rPr>
              <a:t> Pump</a:t>
            </a:r>
          </a:p>
        </p:txBody>
      </p:sp>
    </p:spTree>
    <p:extLst>
      <p:ext uri="{BB962C8B-B14F-4D97-AF65-F5344CB8AC3E}">
        <p14:creationId xmlns:p14="http://schemas.microsoft.com/office/powerpoint/2010/main" val="1915081888"/>
      </p:ext>
    </p:extLst>
  </p:cSld>
  <p:clrMapOvr>
    <a:masterClrMapping/>
  </p:clrMapOvr>
  <p:transition>
    <p:cut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27</a:t>
            </a:fld>
            <a:endParaRPr lang="ar-IQ"/>
          </a:p>
        </p:txBody>
      </p:sp>
      <p:pic>
        <p:nvPicPr>
          <p:cNvPr id="5" name="Picture 4"/>
          <p:cNvPicPr>
            <a:picLocks noChangeAspect="1"/>
          </p:cNvPicPr>
          <p:nvPr/>
        </p:nvPicPr>
        <p:blipFill>
          <a:blip r:embed="rId2"/>
          <a:stretch>
            <a:fillRect/>
          </a:stretch>
        </p:blipFill>
        <p:spPr>
          <a:xfrm>
            <a:off x="386733" y="1127560"/>
            <a:ext cx="8370533" cy="4602879"/>
          </a:xfrm>
          <a:prstGeom prst="rect">
            <a:avLst/>
          </a:prstGeom>
        </p:spPr>
      </p:pic>
      <p:grpSp>
        <p:nvGrpSpPr>
          <p:cNvPr id="6" name="Group 6"/>
          <p:cNvGrpSpPr>
            <a:grpSpLocks/>
          </p:cNvGrpSpPr>
          <p:nvPr/>
        </p:nvGrpSpPr>
        <p:grpSpPr bwMode="auto">
          <a:xfrm>
            <a:off x="3800475" y="1699853"/>
            <a:ext cx="5219700" cy="4267200"/>
            <a:chOff x="1272" y="1344"/>
            <a:chExt cx="3288" cy="2688"/>
          </a:xfrm>
        </p:grpSpPr>
        <p:sp>
          <p:nvSpPr>
            <p:cNvPr id="7" name="Rectangle 5"/>
            <p:cNvSpPr>
              <a:spLocks noChangeArrowheads="1"/>
            </p:cNvSpPr>
            <p:nvPr/>
          </p:nvSpPr>
          <p:spPr bwMode="auto">
            <a:xfrm>
              <a:off x="1296" y="1392"/>
              <a:ext cx="3264" cy="2640"/>
            </a:xfrm>
            <a:prstGeom prst="rect">
              <a:avLst/>
            </a:prstGeom>
            <a:solidFill>
              <a:srgbClr val="05050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l="8000" t="5333" r="17000" b="12666"/>
            <a:stretch>
              <a:fillRect/>
            </a:stretch>
          </p:blipFill>
          <p:spPr bwMode="auto">
            <a:xfrm>
              <a:off x="1272" y="1344"/>
              <a:ext cx="3216" cy="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62004232"/>
      </p:ext>
    </p:extLst>
  </p:cSld>
  <p:clrMapOvr>
    <a:masterClrMapping/>
  </p:clrMapOvr>
  <p:transition>
    <p:cut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28</a:t>
            </a:fld>
            <a:endParaRPr lang="ar-IQ"/>
          </a:p>
        </p:txBody>
      </p:sp>
      <p:sp>
        <p:nvSpPr>
          <p:cNvPr id="9" name="Rectangle 8"/>
          <p:cNvSpPr/>
          <p:nvPr/>
        </p:nvSpPr>
        <p:spPr>
          <a:xfrm>
            <a:off x="395536" y="332656"/>
            <a:ext cx="8410575" cy="3693319"/>
          </a:xfrm>
          <a:prstGeom prst="rect">
            <a:avLst/>
          </a:prstGeom>
        </p:spPr>
        <p:txBody>
          <a:bodyPr wrap="square">
            <a:spAutoFit/>
          </a:bodyPr>
          <a:lstStyle/>
          <a:p>
            <a:pPr algn="ctr"/>
            <a:r>
              <a:rPr lang="ar-IQ" b="1" dirty="0">
                <a:solidFill>
                  <a:schemeClr val="bg1"/>
                </a:solidFill>
              </a:rPr>
              <a:t> </a:t>
            </a:r>
            <a:r>
              <a:rPr lang="ar-IQ" sz="2000" b="1" dirty="0">
                <a:solidFill>
                  <a:schemeClr val="bg1"/>
                </a:solidFill>
              </a:rPr>
              <a:t>الصمامات الهيدروليكية </a:t>
            </a:r>
            <a:r>
              <a:rPr lang="en-GB" sz="2000" b="1" dirty="0">
                <a:solidFill>
                  <a:schemeClr val="bg1"/>
                </a:solidFill>
              </a:rPr>
              <a:t>Hydraulic valves </a:t>
            </a:r>
          </a:p>
          <a:p>
            <a:endParaRPr lang="en-GB" b="1" dirty="0">
              <a:solidFill>
                <a:schemeClr val="bg1"/>
              </a:solidFill>
            </a:endParaRPr>
          </a:p>
          <a:p>
            <a:r>
              <a:rPr lang="en-GB" b="1" dirty="0">
                <a:solidFill>
                  <a:schemeClr val="bg1"/>
                </a:solidFill>
              </a:rPr>
              <a:t>* </a:t>
            </a:r>
            <a:r>
              <a:rPr lang="ar-IQ" b="1" dirty="0">
                <a:solidFill>
                  <a:schemeClr val="bg1"/>
                </a:solidFill>
              </a:rPr>
              <a:t>صمامات التحكم في الضغط </a:t>
            </a:r>
            <a:r>
              <a:rPr lang="en-GB" b="1" dirty="0">
                <a:solidFill>
                  <a:schemeClr val="bg1"/>
                </a:solidFill>
              </a:rPr>
              <a:t>Pressure valves</a:t>
            </a:r>
          </a:p>
          <a:p>
            <a:endParaRPr lang="en-GB" b="1" dirty="0">
              <a:solidFill>
                <a:schemeClr val="bg1"/>
              </a:solidFill>
            </a:endParaRPr>
          </a:p>
          <a:p>
            <a:r>
              <a:rPr lang="ar-IQ" b="1" dirty="0">
                <a:solidFill>
                  <a:schemeClr val="bg1"/>
                </a:solidFill>
              </a:rPr>
              <a:t>تستعمل صمامات الضغط للتحكم في الضغط و في تنظيمه داخل نظام هيدروليكي و في أجزاء من النظام و هي نوعان :</a:t>
            </a:r>
          </a:p>
          <a:p>
            <a:endParaRPr lang="ar-IQ" b="1" dirty="0">
              <a:solidFill>
                <a:schemeClr val="bg1"/>
              </a:solidFill>
            </a:endParaRPr>
          </a:p>
          <a:p>
            <a:r>
              <a:rPr lang="en-US" b="1" dirty="0" smtClean="0">
                <a:solidFill>
                  <a:schemeClr val="bg1"/>
                </a:solidFill>
              </a:rPr>
              <a:t>1</a:t>
            </a:r>
            <a:r>
              <a:rPr lang="ar-IQ" b="1" dirty="0" smtClean="0">
                <a:solidFill>
                  <a:schemeClr val="bg1"/>
                </a:solidFill>
              </a:rPr>
              <a:t>- </a:t>
            </a:r>
            <a:r>
              <a:rPr lang="ar-IQ" b="1" dirty="0">
                <a:solidFill>
                  <a:schemeClr val="bg1"/>
                </a:solidFill>
              </a:rPr>
              <a:t>صمامات تصريف الضغط: يحد هدا النوع من الصمامات الضغط داخل النظام بعد أن يحبسه في الداخل</a:t>
            </a:r>
          </a:p>
          <a:p>
            <a:endParaRPr lang="ar-IQ" b="1" dirty="0">
              <a:solidFill>
                <a:schemeClr val="bg1"/>
              </a:solidFill>
            </a:endParaRPr>
          </a:p>
          <a:p>
            <a:r>
              <a:rPr lang="en-US" b="1" dirty="0">
                <a:solidFill>
                  <a:schemeClr val="bg1"/>
                </a:solidFill>
              </a:rPr>
              <a:t>2</a:t>
            </a:r>
            <a:r>
              <a:rPr lang="ar-IQ" b="1" dirty="0" smtClean="0">
                <a:solidFill>
                  <a:schemeClr val="bg1"/>
                </a:solidFill>
              </a:rPr>
              <a:t>- </a:t>
            </a:r>
            <a:r>
              <a:rPr lang="ar-IQ" b="1" dirty="0">
                <a:solidFill>
                  <a:schemeClr val="bg1"/>
                </a:solidFill>
              </a:rPr>
              <a:t>صمامات تنظيم الضغط: يخفض هدا النوع من الصمامات ضغط الخرج عندما يحدث ضغطا متغيرا و عاليا في الداخل.</a:t>
            </a:r>
          </a:p>
          <a:p>
            <a:endParaRPr lang="ar-IQ" b="1" dirty="0">
              <a:solidFill>
                <a:schemeClr val="bg1"/>
              </a:solidFill>
            </a:endParaRPr>
          </a:p>
          <a:p>
            <a:pPr algn="ctr"/>
            <a:r>
              <a:rPr lang="ar-IQ" b="1" dirty="0">
                <a:solidFill>
                  <a:schemeClr val="bg1"/>
                </a:solidFill>
              </a:rPr>
              <a:t>يبين الشكل </a:t>
            </a:r>
            <a:r>
              <a:rPr lang="ar-IQ" b="1" dirty="0" smtClean="0">
                <a:solidFill>
                  <a:schemeClr val="bg1"/>
                </a:solidFill>
              </a:rPr>
              <a:t>رموز </a:t>
            </a:r>
            <a:r>
              <a:rPr lang="ar-IQ" b="1" dirty="0">
                <a:solidFill>
                  <a:schemeClr val="bg1"/>
                </a:solidFill>
              </a:rPr>
              <a:t>أنواع مختلفة لصمامات الضغط</a:t>
            </a:r>
            <a:endParaRPr lang="en-GB" b="1" dirty="0">
              <a:solidFill>
                <a:schemeClr val="bg1"/>
              </a:solidFill>
            </a:endParaRPr>
          </a:p>
        </p:txBody>
      </p:sp>
      <p:pic>
        <p:nvPicPr>
          <p:cNvPr id="2051" name="Picture 3" descr="http://img383.imageshack.us/img383/9185/1c1pq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17033"/>
            <a:ext cx="3919244" cy="108671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img370.imageshack.us/img370/8448/1c2u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954" y="4010838"/>
            <a:ext cx="3793376" cy="110122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img440.imageshack.us/img440/5958/1c3o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212" y="5163075"/>
            <a:ext cx="4676775" cy="147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354506"/>
      </p:ext>
    </p:extLst>
  </p:cSld>
  <p:clrMapOvr>
    <a:masterClrMapping/>
  </p:clrMapOvr>
  <p:transition>
    <p:cut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29</a:t>
            </a:fld>
            <a:endParaRPr lang="ar-IQ"/>
          </a:p>
        </p:txBody>
      </p:sp>
      <p:sp>
        <p:nvSpPr>
          <p:cNvPr id="5" name="Rectangle 4"/>
          <p:cNvSpPr/>
          <p:nvPr/>
        </p:nvSpPr>
        <p:spPr>
          <a:xfrm>
            <a:off x="251520" y="188640"/>
            <a:ext cx="8448206" cy="3170099"/>
          </a:xfrm>
          <a:prstGeom prst="rect">
            <a:avLst/>
          </a:prstGeom>
        </p:spPr>
        <p:txBody>
          <a:bodyPr wrap="square">
            <a:spAutoFit/>
          </a:bodyPr>
          <a:lstStyle/>
          <a:p>
            <a:r>
              <a:rPr lang="ar-IQ" dirty="0"/>
              <a:t> -   </a:t>
            </a:r>
            <a:r>
              <a:rPr lang="ar-IQ" sz="2000" b="1" dirty="0">
                <a:solidFill>
                  <a:schemeClr val="bg1"/>
                </a:solidFill>
              </a:rPr>
              <a:t>صمامات تصريف الضغط </a:t>
            </a:r>
            <a:r>
              <a:rPr lang="en-GB" sz="2000" b="1" dirty="0" smtClean="0">
                <a:solidFill>
                  <a:schemeClr val="bg1"/>
                </a:solidFill>
              </a:rPr>
              <a:t>Pressure </a:t>
            </a:r>
            <a:r>
              <a:rPr lang="en-GB" sz="2000" b="1" dirty="0">
                <a:solidFill>
                  <a:schemeClr val="bg1"/>
                </a:solidFill>
              </a:rPr>
              <a:t>relief valves </a:t>
            </a:r>
          </a:p>
          <a:p>
            <a:endParaRPr lang="en-GB" sz="2000" dirty="0">
              <a:solidFill>
                <a:schemeClr val="bg1"/>
              </a:solidFill>
            </a:endParaRPr>
          </a:p>
          <a:p>
            <a:r>
              <a:rPr lang="en-GB" sz="2000" dirty="0">
                <a:solidFill>
                  <a:schemeClr val="bg1"/>
                </a:solidFill>
              </a:rPr>
              <a:t> </a:t>
            </a:r>
          </a:p>
          <a:p>
            <a:r>
              <a:rPr lang="ar-IQ" sz="2000" dirty="0">
                <a:solidFill>
                  <a:schemeClr val="bg1"/>
                </a:solidFill>
              </a:rPr>
              <a:t>تصمم صمامات تصريف الضغط في شكلي صمامات قفازة </a:t>
            </a:r>
            <a:r>
              <a:rPr lang="en-GB" sz="2000" dirty="0" smtClean="0">
                <a:solidFill>
                  <a:schemeClr val="bg1"/>
                </a:solidFill>
              </a:rPr>
              <a:t>Poppet valves</a:t>
            </a:r>
            <a:r>
              <a:rPr lang="en-GB" sz="2000" dirty="0">
                <a:solidFill>
                  <a:schemeClr val="bg1"/>
                </a:solidFill>
              </a:rPr>
              <a:t> </a:t>
            </a:r>
          </a:p>
          <a:p>
            <a:endParaRPr lang="en-GB" sz="2000" dirty="0">
              <a:solidFill>
                <a:schemeClr val="bg1"/>
              </a:solidFill>
            </a:endParaRPr>
          </a:p>
          <a:p>
            <a:r>
              <a:rPr lang="ar-IQ" sz="2000" dirty="0">
                <a:solidFill>
                  <a:schemeClr val="bg1"/>
                </a:solidFill>
              </a:rPr>
              <a:t>أو صمامات منزلقة </a:t>
            </a:r>
            <a:r>
              <a:rPr lang="en-US" sz="2000" dirty="0" smtClean="0">
                <a:solidFill>
                  <a:schemeClr val="bg1"/>
                </a:solidFill>
              </a:rPr>
              <a:t> </a:t>
            </a:r>
            <a:r>
              <a:rPr lang="en-GB" sz="2000" dirty="0" smtClean="0">
                <a:solidFill>
                  <a:schemeClr val="bg1"/>
                </a:solidFill>
              </a:rPr>
              <a:t>Slide valves . </a:t>
            </a:r>
            <a:r>
              <a:rPr lang="ar-IQ" sz="2000" dirty="0">
                <a:solidFill>
                  <a:schemeClr val="bg1"/>
                </a:solidFill>
              </a:rPr>
              <a:t>يكون الصمام في الوضع العادي كالتالي:</a:t>
            </a:r>
          </a:p>
          <a:p>
            <a:endParaRPr lang="ar-IQ" sz="2000" dirty="0">
              <a:solidFill>
                <a:schemeClr val="bg1"/>
              </a:solidFill>
            </a:endParaRPr>
          </a:p>
          <a:p>
            <a:r>
              <a:rPr lang="ar-IQ" sz="2000" dirty="0">
                <a:solidFill>
                  <a:schemeClr val="bg1"/>
                </a:solidFill>
              </a:rPr>
              <a:t>..  يدفع الزنبرك مانع التسرب اتجاه فتحة </a:t>
            </a:r>
            <a:r>
              <a:rPr lang="ar-IQ" sz="2000" dirty="0" smtClean="0">
                <a:solidFill>
                  <a:schemeClr val="bg1"/>
                </a:solidFill>
              </a:rPr>
              <a:t>الداخل</a:t>
            </a:r>
            <a:r>
              <a:rPr lang="en-US" sz="2000" dirty="0" smtClean="0">
                <a:solidFill>
                  <a:schemeClr val="bg1"/>
                </a:solidFill>
              </a:rPr>
              <a:t> </a:t>
            </a:r>
            <a:r>
              <a:rPr lang="ar-IQ" sz="2000" dirty="0" smtClean="0">
                <a:solidFill>
                  <a:schemeClr val="bg1"/>
                </a:solidFill>
              </a:rPr>
              <a:t>أو</a:t>
            </a:r>
            <a:r>
              <a:rPr lang="en-US" sz="2000" dirty="0" smtClean="0">
                <a:solidFill>
                  <a:schemeClr val="bg1"/>
                </a:solidFill>
              </a:rPr>
              <a:t> </a:t>
            </a:r>
            <a:r>
              <a:rPr lang="ar-IQ" sz="2000" dirty="0" smtClean="0">
                <a:solidFill>
                  <a:schemeClr val="bg1"/>
                </a:solidFill>
              </a:rPr>
              <a:t>يدفع </a:t>
            </a:r>
            <a:r>
              <a:rPr lang="ar-IQ" sz="2000" dirty="0">
                <a:solidFill>
                  <a:schemeClr val="bg1"/>
                </a:solidFill>
              </a:rPr>
              <a:t>منزلقا اتجاه الفتحة الموصلة للخزان</a:t>
            </a:r>
          </a:p>
          <a:p>
            <a:endParaRPr lang="ar-IQ" sz="2000" dirty="0">
              <a:solidFill>
                <a:schemeClr val="bg1"/>
              </a:solidFill>
            </a:endParaRPr>
          </a:p>
          <a:p>
            <a:r>
              <a:rPr lang="ar-IQ" sz="2000" dirty="0">
                <a:solidFill>
                  <a:schemeClr val="bg1"/>
                </a:solidFill>
              </a:rPr>
              <a:t>يبين الشكل </a:t>
            </a:r>
            <a:r>
              <a:rPr lang="ar-IQ" sz="2000" dirty="0" smtClean="0">
                <a:solidFill>
                  <a:schemeClr val="bg1"/>
                </a:solidFill>
              </a:rPr>
              <a:t>رسما </a:t>
            </a:r>
            <a:r>
              <a:rPr lang="ar-IQ" sz="2000" dirty="0">
                <a:solidFill>
                  <a:schemeClr val="bg1"/>
                </a:solidFill>
              </a:rPr>
              <a:t>قطاعيا لدائرة هيدروليكية بصمام تصريف الضغط.</a:t>
            </a:r>
            <a:endParaRPr lang="en-GB" sz="2000" dirty="0">
              <a:solidFill>
                <a:schemeClr val="bg1"/>
              </a:solidFill>
            </a:endParaRPr>
          </a:p>
        </p:txBody>
      </p:sp>
      <p:pic>
        <p:nvPicPr>
          <p:cNvPr id="3074" name="Picture 2" descr="http://img444.imageshack.us/img444/9447/1dhz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279661"/>
            <a:ext cx="4752528" cy="319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156819"/>
      </p:ext>
    </p:extLst>
  </p:cSld>
  <p:clrMapOvr>
    <a:masterClrMapping/>
  </p:clrMapOvr>
  <p:transition>
    <p:cut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a:t>
            </a:fld>
            <a:endParaRPr lang="ar-IQ"/>
          </a:p>
        </p:txBody>
      </p:sp>
      <p:sp>
        <p:nvSpPr>
          <p:cNvPr id="4" name="Rectangle 3"/>
          <p:cNvSpPr/>
          <p:nvPr/>
        </p:nvSpPr>
        <p:spPr>
          <a:xfrm>
            <a:off x="395536" y="2132856"/>
            <a:ext cx="8414666" cy="3416320"/>
          </a:xfrm>
          <a:prstGeom prst="rect">
            <a:avLst/>
          </a:prstGeom>
        </p:spPr>
        <p:txBody>
          <a:bodyPr wrap="square">
            <a:spAutoFit/>
          </a:bodyPr>
          <a:lstStyle/>
          <a:p>
            <a:pPr algn="just">
              <a:lnSpc>
                <a:spcPct val="150000"/>
              </a:lnSpc>
            </a:pPr>
            <a:r>
              <a:rPr lang="ar-IQ" sz="2400" dirty="0">
                <a:solidFill>
                  <a:schemeClr val="bg1"/>
                </a:solidFill>
              </a:rPr>
              <a:t>تعرف </a:t>
            </a:r>
            <a:r>
              <a:rPr lang="ar-IQ" sz="2400" b="1" dirty="0">
                <a:solidFill>
                  <a:schemeClr val="bg1"/>
                </a:solidFill>
              </a:rPr>
              <a:t>أنظمة القيادة الهيدروليكية</a:t>
            </a:r>
            <a:r>
              <a:rPr lang="ar-IQ" sz="2400" dirty="0">
                <a:solidFill>
                  <a:schemeClr val="bg1"/>
                </a:solidFill>
              </a:rPr>
              <a:t> بأنها أحد أنظمة </a:t>
            </a:r>
            <a:r>
              <a:rPr lang="ar-IQ" sz="2400" dirty="0" smtClean="0">
                <a:solidFill>
                  <a:schemeClr val="bg1"/>
                </a:solidFill>
              </a:rPr>
              <a:t>نقل القدرة والتي تستعمل طاقة السوائل لقيادة </a:t>
            </a:r>
            <a:r>
              <a:rPr lang="ar-IQ" sz="2400" dirty="0">
                <a:solidFill>
                  <a:schemeClr val="bg1"/>
                </a:solidFill>
              </a:rPr>
              <a:t>الأجزاء المتحركة في النظام الهيدروليكي.</a:t>
            </a:r>
          </a:p>
          <a:p>
            <a:pPr algn="just">
              <a:lnSpc>
                <a:spcPct val="150000"/>
              </a:lnSpc>
            </a:pPr>
            <a:r>
              <a:rPr lang="ar-IQ" sz="2400" dirty="0">
                <a:solidFill>
                  <a:schemeClr val="bg1"/>
                </a:solidFill>
              </a:rPr>
              <a:t>يتكون نظام القيادة الهيدروليكي من ثلاث أجزاء رئيسية</a:t>
            </a:r>
            <a:r>
              <a:rPr lang="ar-IQ" sz="2400" dirty="0" smtClean="0">
                <a:solidFill>
                  <a:schemeClr val="bg1"/>
                </a:solidFill>
              </a:rPr>
              <a:t>:</a:t>
            </a:r>
          </a:p>
          <a:p>
            <a:pPr algn="just">
              <a:lnSpc>
                <a:spcPct val="150000"/>
              </a:lnSpc>
            </a:pPr>
            <a:r>
              <a:rPr lang="ar-IQ" sz="2400" dirty="0" smtClean="0">
                <a:solidFill>
                  <a:schemeClr val="bg1"/>
                </a:solidFill>
              </a:rPr>
              <a:t> </a:t>
            </a:r>
            <a:r>
              <a:rPr lang="ar-IQ" sz="2400" dirty="0">
                <a:solidFill>
                  <a:schemeClr val="bg1"/>
                </a:solidFill>
              </a:rPr>
              <a:t>الجزء الأول هو </a:t>
            </a:r>
            <a:r>
              <a:rPr lang="ar-IQ" sz="2400" i="1" dirty="0">
                <a:solidFill>
                  <a:schemeClr val="bg1"/>
                </a:solidFill>
              </a:rPr>
              <a:t>قسم التزويد بالطاقة</a:t>
            </a:r>
            <a:r>
              <a:rPr lang="ar-IQ" sz="2400" dirty="0">
                <a:solidFill>
                  <a:schemeClr val="bg1"/>
                </a:solidFill>
              </a:rPr>
              <a:t> </a:t>
            </a:r>
            <a:endParaRPr lang="ar-IQ" sz="2400" dirty="0" smtClean="0">
              <a:solidFill>
                <a:schemeClr val="bg1"/>
              </a:solidFill>
            </a:endParaRPr>
          </a:p>
          <a:p>
            <a:pPr algn="just">
              <a:lnSpc>
                <a:spcPct val="150000"/>
              </a:lnSpc>
            </a:pPr>
            <a:r>
              <a:rPr lang="ar-IQ" sz="2400" dirty="0" smtClean="0">
                <a:solidFill>
                  <a:schemeClr val="bg1"/>
                </a:solidFill>
              </a:rPr>
              <a:t>والثاني </a:t>
            </a:r>
            <a:r>
              <a:rPr lang="ar-IQ" sz="2400" dirty="0">
                <a:solidFill>
                  <a:schemeClr val="bg1"/>
                </a:solidFill>
              </a:rPr>
              <a:t>هو </a:t>
            </a:r>
            <a:r>
              <a:rPr lang="ar-IQ" sz="2400" i="1" dirty="0">
                <a:solidFill>
                  <a:schemeClr val="bg1"/>
                </a:solidFill>
              </a:rPr>
              <a:t>قسم التحكم بالطاقة</a:t>
            </a:r>
            <a:r>
              <a:rPr lang="ar-IQ" sz="2400" dirty="0">
                <a:solidFill>
                  <a:schemeClr val="bg1"/>
                </a:solidFill>
              </a:rPr>
              <a:t> </a:t>
            </a:r>
            <a:endParaRPr lang="ar-IQ" sz="2400" dirty="0" smtClean="0">
              <a:solidFill>
                <a:schemeClr val="bg1"/>
              </a:solidFill>
            </a:endParaRPr>
          </a:p>
          <a:p>
            <a:pPr algn="just">
              <a:lnSpc>
                <a:spcPct val="150000"/>
              </a:lnSpc>
            </a:pPr>
            <a:r>
              <a:rPr lang="ar-IQ" sz="2400" dirty="0" smtClean="0">
                <a:solidFill>
                  <a:schemeClr val="bg1"/>
                </a:solidFill>
              </a:rPr>
              <a:t>والثالث </a:t>
            </a:r>
            <a:r>
              <a:rPr lang="ar-IQ" sz="2400" dirty="0">
                <a:solidFill>
                  <a:schemeClr val="bg1"/>
                </a:solidFill>
              </a:rPr>
              <a:t>هو </a:t>
            </a:r>
            <a:r>
              <a:rPr lang="ar-IQ" sz="2400" b="1" dirty="0">
                <a:solidFill>
                  <a:schemeClr val="bg1"/>
                </a:solidFill>
              </a:rPr>
              <a:t>قسم </a:t>
            </a:r>
            <a:r>
              <a:rPr lang="ar-IQ" sz="2400" b="1" dirty="0" smtClean="0">
                <a:solidFill>
                  <a:schemeClr val="bg1"/>
                </a:solidFill>
              </a:rPr>
              <a:t>القيادة .</a:t>
            </a:r>
            <a:endParaRPr lang="ar-IQ" sz="2400" dirty="0">
              <a:solidFill>
                <a:schemeClr val="bg1"/>
              </a:solidFill>
            </a:endParaRPr>
          </a:p>
        </p:txBody>
      </p:sp>
      <p:sp>
        <p:nvSpPr>
          <p:cNvPr id="5" name="Rectangle 4"/>
          <p:cNvSpPr/>
          <p:nvPr/>
        </p:nvSpPr>
        <p:spPr>
          <a:xfrm>
            <a:off x="2407" y="495270"/>
            <a:ext cx="8712968" cy="1384995"/>
          </a:xfrm>
          <a:prstGeom prst="rect">
            <a:avLst/>
          </a:prstGeom>
        </p:spPr>
        <p:txBody>
          <a:bodyPr wrap="square">
            <a:spAutoFit/>
          </a:bodyPr>
          <a:lstStyle/>
          <a:p>
            <a:r>
              <a:rPr lang="ar-IQ" sz="2800" b="1" u="sng" dirty="0">
                <a:solidFill>
                  <a:schemeClr val="bg1"/>
                </a:solidFill>
              </a:rPr>
              <a:t>الأنظمة الهيدروليكية </a:t>
            </a:r>
            <a:r>
              <a:rPr lang="ar-IQ" sz="2800" b="1" dirty="0" smtClean="0">
                <a:solidFill>
                  <a:schemeClr val="bg1"/>
                </a:solidFill>
              </a:rPr>
              <a:t>:</a:t>
            </a:r>
            <a:r>
              <a:rPr lang="ar-IQ" sz="2800" dirty="0" smtClean="0">
                <a:solidFill>
                  <a:schemeClr val="bg1"/>
                </a:solidFill>
              </a:rPr>
              <a:t>هي </a:t>
            </a:r>
            <a:r>
              <a:rPr lang="ar-IQ" sz="2800" dirty="0">
                <a:solidFill>
                  <a:schemeClr val="bg1"/>
                </a:solidFill>
              </a:rPr>
              <a:t>وسيلة للقيام بعمل ما واستخدام القدرة لنقل </a:t>
            </a:r>
            <a:r>
              <a:rPr lang="ar-IQ" sz="2800" dirty="0" smtClean="0">
                <a:solidFill>
                  <a:schemeClr val="bg1"/>
                </a:solidFill>
              </a:rPr>
              <a:t>او</a:t>
            </a:r>
          </a:p>
          <a:p>
            <a:r>
              <a:rPr lang="ar-IQ" sz="2800" dirty="0">
                <a:solidFill>
                  <a:schemeClr val="bg1"/>
                </a:solidFill>
              </a:rPr>
              <a:t> </a:t>
            </a:r>
            <a:r>
              <a:rPr lang="ar-IQ" sz="2800" dirty="0" smtClean="0">
                <a:solidFill>
                  <a:schemeClr val="bg1"/>
                </a:solidFill>
              </a:rPr>
              <a:t>                              </a:t>
            </a:r>
            <a:r>
              <a:rPr lang="ar-IQ" sz="2800" dirty="0">
                <a:solidFill>
                  <a:schemeClr val="bg1"/>
                </a:solidFill>
              </a:rPr>
              <a:t>وقف </a:t>
            </a:r>
            <a:r>
              <a:rPr lang="ar-IQ" sz="2800" dirty="0" smtClean="0">
                <a:solidFill>
                  <a:schemeClr val="bg1"/>
                </a:solidFill>
              </a:rPr>
              <a:t>الأشياء. </a:t>
            </a:r>
          </a:p>
          <a:p>
            <a:r>
              <a:rPr lang="ar-IQ" sz="2800" dirty="0" smtClean="0">
                <a:solidFill>
                  <a:schemeClr val="bg1"/>
                </a:solidFill>
              </a:rPr>
              <a:t>لهذه المنظومات القدرة على زيادة السرعة والقدرة والمناورة.</a:t>
            </a:r>
            <a:endParaRPr lang="en-GB" sz="2800" dirty="0">
              <a:solidFill>
                <a:schemeClr val="bg1"/>
              </a:solidFill>
            </a:endParaRPr>
          </a:p>
        </p:txBody>
      </p:sp>
    </p:spTree>
    <p:extLst>
      <p:ext uri="{BB962C8B-B14F-4D97-AF65-F5344CB8AC3E}">
        <p14:creationId xmlns:p14="http://schemas.microsoft.com/office/powerpoint/2010/main" val="1799234203"/>
      </p:ext>
    </p:extLst>
  </p:cSld>
  <p:clrMapOvr>
    <a:masterClrMapping/>
  </p:clrMapOvr>
  <p:transition>
    <p:cut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30</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17" y="1124744"/>
            <a:ext cx="2445175" cy="25601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655" y="1124744"/>
            <a:ext cx="2445175" cy="25070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224" y="1124744"/>
            <a:ext cx="2328776" cy="26476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3905419"/>
            <a:ext cx="2522122" cy="268229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8655" y="3905420"/>
            <a:ext cx="2523455" cy="26682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224" y="3905419"/>
            <a:ext cx="2357351" cy="2733311"/>
          </a:xfrm>
          <a:prstGeom prst="rect">
            <a:avLst/>
          </a:prstGeom>
        </p:spPr>
      </p:pic>
      <p:sp>
        <p:nvSpPr>
          <p:cNvPr id="10" name="Rectangle 9"/>
          <p:cNvSpPr/>
          <p:nvPr/>
        </p:nvSpPr>
        <p:spPr>
          <a:xfrm>
            <a:off x="2122474" y="271834"/>
            <a:ext cx="4230645" cy="461665"/>
          </a:xfrm>
          <a:prstGeom prst="rect">
            <a:avLst/>
          </a:prstGeom>
        </p:spPr>
        <p:txBody>
          <a:bodyPr wrap="none">
            <a:spAutoFit/>
          </a:bodyPr>
          <a:lstStyle/>
          <a:p>
            <a:r>
              <a:rPr lang="ar-IQ" sz="2400" b="1" dirty="0" smtClean="0">
                <a:solidFill>
                  <a:schemeClr val="bg1"/>
                </a:solidFill>
              </a:rPr>
              <a:t>مثال على استخدام صمام تصريف الضغط </a:t>
            </a:r>
            <a:endParaRPr lang="en-GB" sz="2400" b="1" dirty="0"/>
          </a:p>
        </p:txBody>
      </p:sp>
    </p:spTree>
    <p:extLst>
      <p:ext uri="{BB962C8B-B14F-4D97-AF65-F5344CB8AC3E}">
        <p14:creationId xmlns:p14="http://schemas.microsoft.com/office/powerpoint/2010/main" val="798265269"/>
      </p:ext>
    </p:extLst>
  </p:cSld>
  <p:clrMapOvr>
    <a:masterClrMapping/>
  </p:clrMapOvr>
  <p:transition>
    <p:cut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31</a:t>
            </a:fld>
            <a:endParaRPr lang="ar-IQ"/>
          </a:p>
        </p:txBody>
      </p:sp>
      <p:sp>
        <p:nvSpPr>
          <p:cNvPr id="4" name="Rectangle 3"/>
          <p:cNvSpPr/>
          <p:nvPr/>
        </p:nvSpPr>
        <p:spPr>
          <a:xfrm>
            <a:off x="179512" y="404664"/>
            <a:ext cx="8640960" cy="2246769"/>
          </a:xfrm>
          <a:prstGeom prst="rect">
            <a:avLst/>
          </a:prstGeom>
        </p:spPr>
        <p:txBody>
          <a:bodyPr wrap="square">
            <a:spAutoFit/>
          </a:bodyPr>
          <a:lstStyle/>
          <a:p>
            <a:pPr algn="just"/>
            <a:r>
              <a:rPr lang="ar-IQ" dirty="0"/>
              <a:t> </a:t>
            </a:r>
            <a:r>
              <a:rPr lang="ar-IQ" sz="2000" b="1" dirty="0">
                <a:solidFill>
                  <a:schemeClr val="bg1"/>
                </a:solidFill>
              </a:rPr>
              <a:t>- صمامات تنظيم الضغط </a:t>
            </a:r>
            <a:r>
              <a:rPr lang="en-GB" sz="2000" dirty="0">
                <a:solidFill>
                  <a:schemeClr val="bg1"/>
                </a:solidFill>
              </a:rPr>
              <a:t>Pressure regulators</a:t>
            </a:r>
          </a:p>
          <a:p>
            <a:pPr algn="just"/>
            <a:endParaRPr lang="en-GB" sz="2000" dirty="0">
              <a:solidFill>
                <a:schemeClr val="bg1"/>
              </a:solidFill>
            </a:endParaRPr>
          </a:p>
          <a:p>
            <a:pPr algn="just"/>
            <a:endParaRPr lang="en-GB" sz="2000" dirty="0">
              <a:solidFill>
                <a:schemeClr val="bg1"/>
              </a:solidFill>
            </a:endParaRPr>
          </a:p>
          <a:p>
            <a:pPr algn="just"/>
            <a:r>
              <a:rPr lang="ar-IQ" sz="2000" dirty="0">
                <a:solidFill>
                  <a:schemeClr val="bg1"/>
                </a:solidFill>
              </a:rPr>
              <a:t>تستخدم صمامات الضغط لخفض ضغط الداخل الى ضغط خرج محدد، و تثبت فعالية استخدامها في </a:t>
            </a:r>
            <a:r>
              <a:rPr lang="ar-IQ" sz="2000" dirty="0" smtClean="0">
                <a:solidFill>
                  <a:schemeClr val="bg1"/>
                </a:solidFill>
              </a:rPr>
              <a:t>الأنظمة </a:t>
            </a:r>
            <a:r>
              <a:rPr lang="ar-IQ" sz="2000" dirty="0">
                <a:solidFill>
                  <a:schemeClr val="bg1"/>
                </a:solidFill>
              </a:rPr>
              <a:t>التي تتطلب عدد ضغوط مختلفة.</a:t>
            </a:r>
          </a:p>
          <a:p>
            <a:pPr algn="just"/>
            <a:endParaRPr lang="ar-IQ" sz="2000" dirty="0">
              <a:solidFill>
                <a:schemeClr val="bg1"/>
              </a:solidFill>
            </a:endParaRPr>
          </a:p>
          <a:p>
            <a:pPr algn="just"/>
            <a:r>
              <a:rPr lang="ar-IQ" sz="2000" dirty="0">
                <a:solidFill>
                  <a:schemeClr val="bg1"/>
                </a:solidFill>
              </a:rPr>
              <a:t>يمثل </a:t>
            </a:r>
            <a:r>
              <a:rPr lang="ar-IQ" sz="2000" dirty="0" smtClean="0">
                <a:solidFill>
                  <a:schemeClr val="bg1"/>
                </a:solidFill>
              </a:rPr>
              <a:t>الشكل مثالا</a:t>
            </a:r>
            <a:r>
              <a:rPr lang="en-US" sz="2000" dirty="0" smtClean="0">
                <a:solidFill>
                  <a:schemeClr val="bg1"/>
                </a:solidFill>
              </a:rPr>
              <a:t> </a:t>
            </a:r>
            <a:r>
              <a:rPr lang="ar-IQ" sz="2000" dirty="0" smtClean="0">
                <a:solidFill>
                  <a:schemeClr val="bg1"/>
                </a:solidFill>
              </a:rPr>
              <a:t> لصمام تنظيم الضغط ذو اتجاهين 1- الوضع العادي - مفتوح ، 2- وضع التشغيل  - مغلق</a:t>
            </a:r>
            <a:endParaRPr lang="en-GB" sz="2000" dirty="0">
              <a:solidFill>
                <a:schemeClr val="bg1"/>
              </a:solidFill>
            </a:endParaRPr>
          </a:p>
        </p:txBody>
      </p:sp>
      <p:pic>
        <p:nvPicPr>
          <p:cNvPr id="4098" name="Picture 2" descr="http://img233.imageshack.us/img233/5590/1ggx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898286"/>
            <a:ext cx="4781550" cy="377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31083"/>
      </p:ext>
    </p:extLst>
  </p:cSld>
  <p:clrMapOvr>
    <a:masterClrMapping/>
  </p:clrMapOvr>
  <p:transition>
    <p:cut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32</a:t>
            </a:fld>
            <a:endParaRPr lang="ar-IQ"/>
          </a:p>
        </p:txBody>
      </p:sp>
      <p:pic>
        <p:nvPicPr>
          <p:cNvPr id="7170" name="Picture 2" descr="File:Hydraulic control pad with val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05" y="1126844"/>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345532"/>
            <a:ext cx="3794372" cy="369332"/>
          </a:xfrm>
          <a:prstGeom prst="rect">
            <a:avLst/>
          </a:prstGeom>
        </p:spPr>
        <p:txBody>
          <a:bodyPr wrap="none">
            <a:spAutoFit/>
          </a:bodyPr>
          <a:lstStyle/>
          <a:p>
            <a:r>
              <a:rPr lang="en-GB" b="1" dirty="0"/>
              <a:t>Hydraulic control pad with valves</a:t>
            </a:r>
          </a:p>
        </p:txBody>
      </p:sp>
    </p:spTree>
    <p:extLst>
      <p:ext uri="{BB962C8B-B14F-4D97-AF65-F5344CB8AC3E}">
        <p14:creationId xmlns:p14="http://schemas.microsoft.com/office/powerpoint/2010/main" val="2588263161"/>
      </p:ext>
    </p:extLst>
  </p:cSld>
  <p:clrMapOvr>
    <a:masterClrMapping/>
  </p:clrMapOvr>
  <p:transition>
    <p:cut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33</a:t>
            </a:fld>
            <a:endParaRPr lang="ar-IQ"/>
          </a:p>
        </p:txBody>
      </p:sp>
      <p:sp>
        <p:nvSpPr>
          <p:cNvPr id="7" name="Rectangle 6"/>
          <p:cNvSpPr/>
          <p:nvPr/>
        </p:nvSpPr>
        <p:spPr>
          <a:xfrm>
            <a:off x="5720833" y="396534"/>
            <a:ext cx="2994542" cy="2677656"/>
          </a:xfrm>
          <a:prstGeom prst="rect">
            <a:avLst/>
          </a:prstGeom>
        </p:spPr>
        <p:txBody>
          <a:bodyPr wrap="square">
            <a:spAutoFit/>
          </a:bodyPr>
          <a:lstStyle/>
          <a:p>
            <a:pPr algn="just"/>
            <a:r>
              <a:rPr lang="ar-IQ" sz="2400" b="1" dirty="0">
                <a:solidFill>
                  <a:schemeClr val="bg1"/>
                </a:solidFill>
              </a:rPr>
              <a:t>تطبيقات على نظم التحكم الهيدروليكي </a:t>
            </a:r>
            <a:endParaRPr lang="ar-IQ" sz="2000" b="1" dirty="0">
              <a:solidFill>
                <a:schemeClr val="bg1"/>
              </a:solidFill>
            </a:endParaRPr>
          </a:p>
          <a:p>
            <a:pPr algn="just"/>
            <a:r>
              <a:rPr lang="ar-IQ" sz="2000" dirty="0">
                <a:solidFill>
                  <a:schemeClr val="bg1"/>
                </a:solidFill>
              </a:rPr>
              <a:t> </a:t>
            </a:r>
          </a:p>
          <a:p>
            <a:pPr algn="just"/>
            <a:r>
              <a:rPr lang="ar-IQ" sz="2000" dirty="0">
                <a:solidFill>
                  <a:schemeClr val="bg1"/>
                </a:solidFill>
              </a:rPr>
              <a:t>يمكن تقسيم تطبيقات النظم الهيدروليكية إلى الأقسام الآتية :</a:t>
            </a:r>
          </a:p>
          <a:p>
            <a:pPr algn="just"/>
            <a:r>
              <a:rPr lang="ar-IQ" sz="2000" dirty="0">
                <a:solidFill>
                  <a:schemeClr val="bg1"/>
                </a:solidFill>
              </a:rPr>
              <a:t> </a:t>
            </a:r>
          </a:p>
          <a:p>
            <a:pPr algn="just">
              <a:buFont typeface="+mj-lt"/>
              <a:buAutoNum type="arabicPeriod"/>
            </a:pPr>
            <a:r>
              <a:rPr lang="ar-IQ" sz="2000" dirty="0">
                <a:solidFill>
                  <a:schemeClr val="bg1"/>
                </a:solidFill>
              </a:rPr>
              <a:t>  تطبيقات على المعدات الصناعية الثابتة</a:t>
            </a:r>
          </a:p>
        </p:txBody>
      </p:sp>
      <p:pic>
        <p:nvPicPr>
          <p:cNvPr id="3074" name="Picture 2" descr="http://welhyd.com/welhyd.com/public/image/Industrial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4896544" cy="632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753905"/>
      </p:ext>
    </p:extLst>
  </p:cSld>
  <p:clrMapOvr>
    <a:masterClrMapping/>
  </p:clrMapOvr>
  <p:transition>
    <p:cut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34</a:t>
            </a:fld>
            <a:endParaRPr lang="ar-IQ"/>
          </a:p>
        </p:txBody>
      </p:sp>
      <p:sp>
        <p:nvSpPr>
          <p:cNvPr id="4" name="Rectangle 3"/>
          <p:cNvSpPr/>
          <p:nvPr/>
        </p:nvSpPr>
        <p:spPr>
          <a:xfrm>
            <a:off x="5839496" y="476672"/>
            <a:ext cx="3180679" cy="400110"/>
          </a:xfrm>
          <a:prstGeom prst="rect">
            <a:avLst/>
          </a:prstGeom>
        </p:spPr>
        <p:txBody>
          <a:bodyPr wrap="none">
            <a:spAutoFit/>
          </a:bodyPr>
          <a:lstStyle/>
          <a:p>
            <a:r>
              <a:rPr lang="ar-IQ" sz="2000" b="1" dirty="0">
                <a:solidFill>
                  <a:schemeClr val="bg1"/>
                </a:solidFill>
              </a:rPr>
              <a:t>2.</a:t>
            </a:r>
            <a:r>
              <a:rPr lang="ar-IQ" sz="900" b="1" dirty="0">
                <a:solidFill>
                  <a:schemeClr val="bg1"/>
                </a:solidFill>
                <a:latin typeface="Times New Roman" panose="02020603050405020304" pitchFamily="18" charset="0"/>
              </a:rPr>
              <a:t>      </a:t>
            </a:r>
            <a:r>
              <a:rPr lang="ar-IQ" sz="2000" b="1" dirty="0">
                <a:solidFill>
                  <a:schemeClr val="bg1"/>
                </a:solidFill>
              </a:rPr>
              <a:t>تطبيقات على المعدات المتحركة </a:t>
            </a:r>
            <a:endParaRPr lang="ar-IQ" sz="2000" b="1" dirty="0">
              <a:solidFill>
                <a:schemeClr val="bg1"/>
              </a:solidFill>
              <a:effectLst/>
            </a:endParaRPr>
          </a:p>
        </p:txBody>
      </p:sp>
      <p:pic>
        <p:nvPicPr>
          <p:cNvPr id="4098" name="Picture 2" descr="http://welhyd.com/welhyd.com/public/image/Mobil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08656"/>
            <a:ext cx="4896544" cy="608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079758"/>
      </p:ext>
    </p:extLst>
  </p:cSld>
  <p:clrMapOvr>
    <a:masterClrMapping/>
  </p:clrMapOvr>
  <p:transition>
    <p:cut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35</a:t>
            </a:fld>
            <a:endParaRPr lang="ar-IQ"/>
          </a:p>
        </p:txBody>
      </p:sp>
      <p:sp>
        <p:nvSpPr>
          <p:cNvPr id="4" name="Rectangle 3"/>
          <p:cNvSpPr/>
          <p:nvPr/>
        </p:nvSpPr>
        <p:spPr>
          <a:xfrm>
            <a:off x="6885111" y="476672"/>
            <a:ext cx="2044150" cy="461665"/>
          </a:xfrm>
          <a:prstGeom prst="rect">
            <a:avLst/>
          </a:prstGeom>
        </p:spPr>
        <p:txBody>
          <a:bodyPr wrap="none">
            <a:spAutoFit/>
          </a:bodyPr>
          <a:lstStyle/>
          <a:p>
            <a:r>
              <a:rPr lang="ar-IQ" b="1" dirty="0">
                <a:solidFill>
                  <a:schemeClr val="bg1"/>
                </a:solidFill>
              </a:rPr>
              <a:t>3</a:t>
            </a:r>
            <a:r>
              <a:rPr lang="ar-IQ" sz="2400" b="1" dirty="0">
                <a:solidFill>
                  <a:schemeClr val="bg1"/>
                </a:solidFill>
              </a:rPr>
              <a:t>.</a:t>
            </a:r>
            <a:r>
              <a:rPr lang="ar-IQ" sz="1000" b="1" dirty="0">
                <a:solidFill>
                  <a:schemeClr val="bg1"/>
                </a:solidFill>
                <a:latin typeface="Times New Roman" panose="02020603050405020304" pitchFamily="18" charset="0"/>
              </a:rPr>
              <a:t>      </a:t>
            </a:r>
            <a:r>
              <a:rPr lang="ar-IQ" sz="2400" b="1" dirty="0">
                <a:solidFill>
                  <a:schemeClr val="bg1"/>
                </a:solidFill>
              </a:rPr>
              <a:t>تطبيقات خاصة</a:t>
            </a:r>
            <a:endParaRPr lang="en-GB" sz="2400" dirty="0">
              <a:solidFill>
                <a:schemeClr val="bg1"/>
              </a:solidFill>
            </a:endParaRPr>
          </a:p>
        </p:txBody>
      </p:sp>
      <p:pic>
        <p:nvPicPr>
          <p:cNvPr id="5122" name="Picture 2" descr="http://welhyd.com/welhyd.com/public/image/Special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5400600"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584004"/>
      </p:ext>
    </p:extLst>
  </p:cSld>
  <p:clrMapOvr>
    <a:masterClrMapping/>
  </p:clrMapOvr>
  <p:transition>
    <p:cut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36</a:t>
            </a:fld>
            <a:endParaRPr lang="ar-IQ"/>
          </a:p>
        </p:txBody>
      </p:sp>
      <p:pic>
        <p:nvPicPr>
          <p:cNvPr id="4" name="Picture 6" descr="construction-equip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871" y="877590"/>
            <a:ext cx="5112568" cy="53458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35696" y="260648"/>
            <a:ext cx="4852610" cy="584775"/>
          </a:xfrm>
          <a:prstGeom prst="rect">
            <a:avLst/>
          </a:prstGeom>
        </p:spPr>
        <p:txBody>
          <a:bodyPr wrap="none">
            <a:spAutoFit/>
          </a:bodyPr>
          <a:lstStyle/>
          <a:p>
            <a:r>
              <a:rPr lang="ar-IQ" sz="3200" dirty="0" smtClean="0">
                <a:solidFill>
                  <a:schemeClr val="bg1"/>
                </a:solidFill>
              </a:rPr>
              <a:t>استخدامات الأسطوانات الهيدروليكية</a:t>
            </a:r>
            <a:endParaRPr lang="en-GB" sz="3200" dirty="0">
              <a:solidFill>
                <a:schemeClr val="bg1"/>
              </a:solidFill>
            </a:endParaRPr>
          </a:p>
        </p:txBody>
      </p:sp>
      <p:pic>
        <p:nvPicPr>
          <p:cNvPr id="6" name="Picture 4" descr="self-propelled_s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97" y="845423"/>
            <a:ext cx="2286000" cy="1519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AerialLif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43" y="3949060"/>
            <a:ext cx="16827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ydraulic_p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88" y="3949060"/>
            <a:ext cx="169068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ining Tr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088" y="2364661"/>
            <a:ext cx="2286000" cy="147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782265"/>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تاريخ 4"/>
          <p:cNvSpPr>
            <a:spLocks noGrp="1"/>
          </p:cNvSpPr>
          <p:nvPr>
            <p:ph type="dt" sz="half" idx="10"/>
          </p:nvPr>
        </p:nvSpPr>
        <p:spPr/>
        <p:txBody>
          <a:bodyPr/>
          <a:lstStyle/>
          <a:p>
            <a:fld id="{3E6C3B5F-FCAD-4154-B3BE-231CAB5AFDFB}" type="datetime8">
              <a:rPr lang="ar-IQ" smtClean="0"/>
              <a:pPr/>
              <a:t>28 كانون الثاني، 15</a:t>
            </a:fld>
            <a:endParaRPr lang="ar-IQ"/>
          </a:p>
        </p:txBody>
      </p:sp>
      <p:sp>
        <p:nvSpPr>
          <p:cNvPr id="6" name="عنصر نائب لرقم الشريحة 5"/>
          <p:cNvSpPr>
            <a:spLocks noGrp="1"/>
          </p:cNvSpPr>
          <p:nvPr>
            <p:ph type="sldNum" sz="quarter" idx="11"/>
          </p:nvPr>
        </p:nvSpPr>
        <p:spPr/>
        <p:txBody>
          <a:bodyPr/>
          <a:lstStyle/>
          <a:p>
            <a:fld id="{BD530767-F2CD-469C-8E46-8562C7E2DB62}" type="slidenum">
              <a:rPr lang="ar-IQ" smtClean="0"/>
              <a:pPr/>
              <a:t>37</a:t>
            </a:fld>
            <a:endParaRPr lang="ar-IQ"/>
          </a:p>
        </p:txBody>
      </p:sp>
      <p:sp>
        <p:nvSpPr>
          <p:cNvPr id="41989" name="Rectangle 5"/>
          <p:cNvSpPr>
            <a:spLocks noChangeArrowheads="1"/>
          </p:cNvSpPr>
          <p:nvPr/>
        </p:nvSpPr>
        <p:spPr bwMode="auto">
          <a:xfrm>
            <a:off x="0" y="7724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Arial" pitchFamily="34" charset="0"/>
              </a:rPr>
              <a:t> </a:t>
            </a: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1"/>
          <p:cNvSpPr/>
          <p:nvPr/>
        </p:nvSpPr>
        <p:spPr>
          <a:xfrm>
            <a:off x="1835696" y="188640"/>
            <a:ext cx="6984776" cy="6001643"/>
          </a:xfrm>
          <a:prstGeom prst="rect">
            <a:avLst/>
          </a:prstGeom>
        </p:spPr>
        <p:txBody>
          <a:bodyPr wrap="square">
            <a:spAutoFit/>
          </a:bodyPr>
          <a:lstStyle/>
          <a:p>
            <a:pPr lvl="1" algn="ctr"/>
            <a:r>
              <a:rPr lang="ar-IQ" sz="2400" b="1" dirty="0" smtClean="0">
                <a:solidFill>
                  <a:schemeClr val="bg1"/>
                </a:solidFill>
              </a:rPr>
              <a:t>أمثلة على استخدام المنظومات الهيدروليكية</a:t>
            </a:r>
          </a:p>
          <a:p>
            <a:pPr lvl="1"/>
            <a:endParaRPr lang="ar-IQ" sz="2400" dirty="0">
              <a:solidFill>
                <a:schemeClr val="bg1"/>
              </a:solidFill>
            </a:endParaRPr>
          </a:p>
          <a:p>
            <a:pPr lvl="1"/>
            <a:r>
              <a:rPr lang="ar-IQ" sz="2400" dirty="0" smtClean="0">
                <a:solidFill>
                  <a:schemeClr val="bg1"/>
                </a:solidFill>
              </a:rPr>
              <a:t>1- المكائن والمعدات الزراعية ،</a:t>
            </a:r>
          </a:p>
          <a:p>
            <a:pPr lvl="1"/>
            <a:endParaRPr lang="ar-IQ" sz="2400" dirty="0">
              <a:solidFill>
                <a:schemeClr val="bg1"/>
              </a:solidFill>
            </a:endParaRPr>
          </a:p>
          <a:p>
            <a:pPr lvl="1"/>
            <a:r>
              <a:rPr lang="ar-IQ" sz="2400" dirty="0" smtClean="0">
                <a:solidFill>
                  <a:schemeClr val="bg1"/>
                </a:solidFill>
              </a:rPr>
              <a:t>2- موقفات المركبات  ،</a:t>
            </a:r>
          </a:p>
          <a:p>
            <a:pPr lvl="1"/>
            <a:endParaRPr lang="ar-IQ" sz="2400" dirty="0">
              <a:solidFill>
                <a:schemeClr val="bg1"/>
              </a:solidFill>
            </a:endParaRPr>
          </a:p>
          <a:p>
            <a:pPr lvl="1"/>
            <a:r>
              <a:rPr lang="ar-IQ" sz="2400" dirty="0" smtClean="0">
                <a:solidFill>
                  <a:schemeClr val="bg1"/>
                </a:solidFill>
              </a:rPr>
              <a:t>3- الطائرات ،</a:t>
            </a:r>
          </a:p>
          <a:p>
            <a:pPr lvl="1"/>
            <a:endParaRPr lang="ar-IQ" sz="2400" dirty="0">
              <a:solidFill>
                <a:schemeClr val="bg1"/>
              </a:solidFill>
            </a:endParaRPr>
          </a:p>
          <a:p>
            <a:pPr lvl="1"/>
            <a:r>
              <a:rPr lang="ar-IQ" sz="2400" dirty="0" smtClean="0">
                <a:solidFill>
                  <a:schemeClr val="bg1"/>
                </a:solidFill>
              </a:rPr>
              <a:t>4- السفن ،</a:t>
            </a:r>
          </a:p>
          <a:p>
            <a:pPr lvl="1"/>
            <a:endParaRPr lang="ar-IQ" sz="2400" dirty="0">
              <a:solidFill>
                <a:schemeClr val="bg1"/>
              </a:solidFill>
            </a:endParaRPr>
          </a:p>
          <a:p>
            <a:pPr lvl="1"/>
            <a:r>
              <a:rPr lang="ar-IQ" sz="2400" dirty="0" smtClean="0">
                <a:solidFill>
                  <a:schemeClr val="bg1"/>
                </a:solidFill>
              </a:rPr>
              <a:t>5- المكائن والمعدات الثقيلة  ( البلدوزرات ، الشفلات ، الحفارات ، المخندقات ، الحادلات وغيرها .</a:t>
            </a:r>
          </a:p>
          <a:p>
            <a:pPr lvl="1"/>
            <a:endParaRPr lang="ar-IQ" sz="2400" dirty="0">
              <a:solidFill>
                <a:schemeClr val="bg1"/>
              </a:solidFill>
            </a:endParaRPr>
          </a:p>
          <a:p>
            <a:pPr lvl="1"/>
            <a:r>
              <a:rPr lang="ar-IQ" sz="2400" dirty="0" smtClean="0">
                <a:solidFill>
                  <a:schemeClr val="bg1"/>
                </a:solidFill>
              </a:rPr>
              <a:t>5- المعامل والمصانع ،</a:t>
            </a:r>
          </a:p>
          <a:p>
            <a:pPr lvl="1"/>
            <a:endParaRPr lang="ar-IQ" sz="2400" dirty="0">
              <a:solidFill>
                <a:schemeClr val="bg1"/>
              </a:solidFill>
            </a:endParaRPr>
          </a:p>
          <a:p>
            <a:pPr lvl="1"/>
            <a:r>
              <a:rPr lang="ar-IQ" sz="2400" dirty="0" smtClean="0">
                <a:solidFill>
                  <a:schemeClr val="bg1"/>
                </a:solidFill>
              </a:rPr>
              <a:t>6- مجالات أخرى.</a:t>
            </a:r>
            <a:endParaRPr lang="en-US" sz="2400"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38</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052736"/>
            <a:ext cx="7207584" cy="4891373"/>
          </a:xfrm>
          <a:prstGeom prst="rect">
            <a:avLst/>
          </a:prstGeom>
        </p:spPr>
      </p:pic>
      <p:sp>
        <p:nvSpPr>
          <p:cNvPr id="5" name="Rectangle 4"/>
          <p:cNvSpPr/>
          <p:nvPr/>
        </p:nvSpPr>
        <p:spPr>
          <a:xfrm>
            <a:off x="2419646" y="368959"/>
            <a:ext cx="3536546" cy="461665"/>
          </a:xfrm>
          <a:prstGeom prst="rect">
            <a:avLst/>
          </a:prstGeom>
        </p:spPr>
        <p:txBody>
          <a:bodyPr wrap="none">
            <a:spAutoFit/>
          </a:bodyPr>
          <a:lstStyle/>
          <a:p>
            <a:r>
              <a:rPr lang="ar-IQ" sz="2400" b="1" dirty="0" smtClean="0">
                <a:solidFill>
                  <a:schemeClr val="bg1"/>
                </a:solidFill>
              </a:rPr>
              <a:t>المنظومة الهيدروليكية في السيارة</a:t>
            </a:r>
            <a:endParaRPr lang="en-GB" sz="2400" dirty="0"/>
          </a:p>
        </p:txBody>
      </p:sp>
    </p:spTree>
    <p:extLst>
      <p:ext uri="{BB962C8B-B14F-4D97-AF65-F5344CB8AC3E}">
        <p14:creationId xmlns:p14="http://schemas.microsoft.com/office/powerpoint/2010/main" val="2051871974"/>
      </p:ext>
    </p:extLst>
  </p:cSld>
  <p:clrMapOvr>
    <a:masterClrMapping/>
  </p:clrMapOvr>
  <p:transition>
    <p:cut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39</a:t>
            </a:fld>
            <a:endParaRPr lang="ar-IQ"/>
          </a:p>
        </p:txBody>
      </p:sp>
      <p:sp>
        <p:nvSpPr>
          <p:cNvPr id="4" name="Rectangle 3"/>
          <p:cNvSpPr/>
          <p:nvPr/>
        </p:nvSpPr>
        <p:spPr>
          <a:xfrm>
            <a:off x="467544" y="188640"/>
            <a:ext cx="8388424" cy="2000548"/>
          </a:xfrm>
          <a:prstGeom prst="rect">
            <a:avLst/>
          </a:prstGeom>
        </p:spPr>
        <p:txBody>
          <a:bodyPr wrap="square">
            <a:spAutoFit/>
          </a:bodyPr>
          <a:lstStyle/>
          <a:p>
            <a:pPr algn="justLow"/>
            <a:r>
              <a:rPr lang="ar-IQ" sz="2800" b="1" dirty="0" smtClean="0">
                <a:solidFill>
                  <a:schemeClr val="bg1"/>
                </a:solidFill>
                <a:latin typeface="Simplified Arabic" panose="02020603050405020304" pitchFamily="18" charset="-78"/>
                <a:cs typeface="Simplified Arabic" panose="02020603050405020304" pitchFamily="18" charset="-78"/>
              </a:rPr>
              <a:t>ا</a:t>
            </a:r>
            <a:r>
              <a:rPr lang="ar-SY" sz="2800" b="1" dirty="0" smtClean="0">
                <a:solidFill>
                  <a:schemeClr val="bg1"/>
                </a:solidFill>
                <a:latin typeface="Simplified Arabic" panose="02020603050405020304" pitchFamily="18" charset="-78"/>
                <a:cs typeface="Simplified Arabic" panose="02020603050405020304" pitchFamily="18" charset="-78"/>
              </a:rPr>
              <a:t>لمكابح </a:t>
            </a:r>
            <a:r>
              <a:rPr lang="ar-SY" sz="2800" b="1" dirty="0">
                <a:solidFill>
                  <a:schemeClr val="bg1"/>
                </a:solidFill>
                <a:latin typeface="Simplified Arabic" panose="02020603050405020304" pitchFamily="18" charset="-78"/>
                <a:cs typeface="Simplified Arabic" panose="02020603050405020304" pitchFamily="18" charset="-78"/>
              </a:rPr>
              <a:t>ومهامها</a:t>
            </a:r>
            <a:endParaRPr lang="ar-SY" sz="2400" b="1" dirty="0">
              <a:solidFill>
                <a:schemeClr val="bg1"/>
              </a:solidFill>
            </a:endParaRPr>
          </a:p>
          <a:p>
            <a:pPr algn="justLow"/>
            <a:r>
              <a:rPr lang="ar-SY" sz="2400" b="1" dirty="0">
                <a:solidFill>
                  <a:schemeClr val="bg1"/>
                </a:solidFill>
                <a:latin typeface="Simplified Arabic" panose="02020603050405020304" pitchFamily="18" charset="-78"/>
                <a:cs typeface="Simplified Arabic" panose="02020603050405020304" pitchFamily="18" charset="-78"/>
              </a:rPr>
              <a:t>يمكن تمثيل المركبة المتحركة مع حمولتها بكتلة ذات طاقة حركية كبيرة يتم إيقافها أو التخفيف من سرعتها بوساطة مكابحها، ويمكن الاستدلال على مقدرة أداء تجهيزات الكبح من طول المسافة اللازمة لإيقافها. ومن ثم فإن المهمة الرئيسية للمكابح هي تخفيف سرعة </a:t>
            </a:r>
            <a:r>
              <a:rPr lang="ar-IQ" sz="2400" b="1" dirty="0" smtClean="0">
                <a:solidFill>
                  <a:schemeClr val="bg1"/>
                </a:solidFill>
                <a:latin typeface="Simplified Arabic" panose="02020603050405020304" pitchFamily="18" charset="-78"/>
                <a:cs typeface="Simplified Arabic" panose="02020603050405020304" pitchFamily="18" charset="-78"/>
              </a:rPr>
              <a:t>المركبة</a:t>
            </a:r>
            <a:r>
              <a:rPr lang="ar-SY" sz="2400" b="1" dirty="0" smtClean="0">
                <a:solidFill>
                  <a:schemeClr val="bg1"/>
                </a:solidFill>
                <a:latin typeface="Simplified Arabic" panose="02020603050405020304" pitchFamily="18" charset="-78"/>
                <a:cs typeface="Simplified Arabic" panose="02020603050405020304" pitchFamily="18" charset="-78"/>
              </a:rPr>
              <a:t> </a:t>
            </a:r>
            <a:r>
              <a:rPr lang="ar-SY" sz="2400" b="1" dirty="0">
                <a:solidFill>
                  <a:schemeClr val="bg1"/>
                </a:solidFill>
                <a:latin typeface="Simplified Arabic" panose="02020603050405020304" pitchFamily="18" charset="-78"/>
                <a:cs typeface="Simplified Arabic" panose="02020603050405020304" pitchFamily="18" charset="-78"/>
              </a:rPr>
              <a:t>عند اللزوم، أو إيقافها تماماً عن المسير</a:t>
            </a:r>
            <a:endParaRPr lang="ar-SY" sz="2400" b="1" dirty="0">
              <a:solidFill>
                <a:schemeClr val="bg1"/>
              </a:solidFill>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060848"/>
            <a:ext cx="5904656" cy="3927935"/>
          </a:xfrm>
          <a:prstGeom prst="rect">
            <a:avLst/>
          </a:prstGeom>
        </p:spPr>
      </p:pic>
      <p:sp>
        <p:nvSpPr>
          <p:cNvPr id="6" name="Rectangle 5"/>
          <p:cNvSpPr/>
          <p:nvPr/>
        </p:nvSpPr>
        <p:spPr>
          <a:xfrm>
            <a:off x="2483768" y="6059162"/>
            <a:ext cx="3472424" cy="369332"/>
          </a:xfrm>
          <a:prstGeom prst="rect">
            <a:avLst/>
          </a:prstGeom>
        </p:spPr>
        <p:txBody>
          <a:bodyPr wrap="none">
            <a:spAutoFit/>
          </a:bodyPr>
          <a:lstStyle/>
          <a:p>
            <a:r>
              <a:rPr lang="ar-SY" b="1" dirty="0">
                <a:solidFill>
                  <a:schemeClr val="bg1"/>
                </a:solidFill>
              </a:rPr>
              <a:t>شكل توضيحي مبسط لنظام مكبح هيدروليكي</a:t>
            </a:r>
            <a:r>
              <a:rPr lang="ar-SY" b="1" dirty="0"/>
              <a:t>.</a:t>
            </a:r>
            <a:endParaRPr lang="en-GB" dirty="0"/>
          </a:p>
        </p:txBody>
      </p:sp>
    </p:spTree>
    <p:extLst>
      <p:ext uri="{BB962C8B-B14F-4D97-AF65-F5344CB8AC3E}">
        <p14:creationId xmlns:p14="http://schemas.microsoft.com/office/powerpoint/2010/main" val="182570335"/>
      </p:ext>
    </p:extLst>
  </p:cSld>
  <p:clrMapOvr>
    <a:masterClrMapping/>
  </p:clrMapOvr>
  <p:transition>
    <p:cut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dirty="0"/>
          </a:p>
        </p:txBody>
      </p:sp>
      <p:sp>
        <p:nvSpPr>
          <p:cNvPr id="3" name="Slide Number Placeholder 2"/>
          <p:cNvSpPr>
            <a:spLocks noGrp="1"/>
          </p:cNvSpPr>
          <p:nvPr>
            <p:ph type="sldNum" sz="quarter" idx="12"/>
          </p:nvPr>
        </p:nvSpPr>
        <p:spPr/>
        <p:txBody>
          <a:bodyPr/>
          <a:lstStyle/>
          <a:p>
            <a:fld id="{BD530767-F2CD-469C-8E46-8562C7E2DB62}" type="slidenum">
              <a:rPr lang="ar-IQ" smtClean="0"/>
              <a:pPr/>
              <a:t>4</a:t>
            </a:fld>
            <a:endParaRPr lang="ar-IQ"/>
          </a:p>
        </p:txBody>
      </p:sp>
      <p:sp>
        <p:nvSpPr>
          <p:cNvPr id="4" name="Rectangle 3"/>
          <p:cNvSpPr/>
          <p:nvPr/>
        </p:nvSpPr>
        <p:spPr>
          <a:xfrm>
            <a:off x="683568" y="692696"/>
            <a:ext cx="7344816" cy="4524315"/>
          </a:xfrm>
          <a:prstGeom prst="rect">
            <a:avLst/>
          </a:prstGeom>
        </p:spPr>
        <p:txBody>
          <a:bodyPr wrap="square">
            <a:spAutoFit/>
          </a:bodyPr>
          <a:lstStyle/>
          <a:p>
            <a:pPr algn="ctr"/>
            <a:r>
              <a:rPr lang="ar-IQ" sz="2800" b="1" dirty="0">
                <a:solidFill>
                  <a:schemeClr val="bg1"/>
                </a:solidFill>
                <a:cs typeface="+mj-cs"/>
              </a:rPr>
              <a:t>خصائص الأنظمة الهيدروليكية بالموائع </a:t>
            </a:r>
            <a:r>
              <a:rPr lang="ar-IQ" sz="2800" b="1" dirty="0" smtClean="0">
                <a:solidFill>
                  <a:schemeClr val="bg1"/>
                </a:solidFill>
                <a:cs typeface="+mj-cs"/>
              </a:rPr>
              <a:t>الزيتية</a:t>
            </a:r>
          </a:p>
          <a:p>
            <a:endParaRPr lang="ar-IQ" sz="2000" b="1" dirty="0">
              <a:solidFill>
                <a:schemeClr val="bg1"/>
              </a:solidFill>
              <a:cs typeface="+mj-cs"/>
            </a:endParaRPr>
          </a:p>
          <a:p>
            <a:r>
              <a:rPr lang="ar-IQ" sz="2000" b="1" dirty="0" smtClean="0">
                <a:solidFill>
                  <a:schemeClr val="bg1"/>
                </a:solidFill>
                <a:cs typeface="+mj-cs"/>
              </a:rPr>
              <a:t>يوفر استخدام السوائل في </a:t>
            </a:r>
            <a:r>
              <a:rPr lang="ar-IQ" sz="2000" b="1" dirty="0">
                <a:solidFill>
                  <a:schemeClr val="bg1"/>
                </a:solidFill>
                <a:cs typeface="+mj-cs"/>
              </a:rPr>
              <a:t>أنظمة </a:t>
            </a:r>
            <a:r>
              <a:rPr lang="ar-IQ" sz="2000" b="1" dirty="0" smtClean="0">
                <a:solidFill>
                  <a:schemeClr val="bg1"/>
                </a:solidFill>
                <a:cs typeface="+mj-cs"/>
              </a:rPr>
              <a:t>الهيدروليك </a:t>
            </a:r>
            <a:r>
              <a:rPr lang="ar-IQ" sz="2000" b="1" dirty="0">
                <a:solidFill>
                  <a:schemeClr val="bg1"/>
                </a:solidFill>
                <a:cs typeface="+mj-cs"/>
              </a:rPr>
              <a:t>بعض المزايا في التطبيقات الهندسية المتعددة ، وذلك مقارنة بالأنظمة الميكانيكية (التروس والسيور ...إلخ) والأنظمة البنيوماتيكية (الهواء المضغوط</a:t>
            </a:r>
            <a:r>
              <a:rPr lang="ar-IQ" sz="2000" b="1" dirty="0" smtClean="0">
                <a:solidFill>
                  <a:schemeClr val="bg1"/>
                </a:solidFill>
                <a:cs typeface="+mj-cs"/>
              </a:rPr>
              <a:t>):</a:t>
            </a:r>
          </a:p>
          <a:p>
            <a:endParaRPr lang="ar-IQ" sz="2000" b="1" dirty="0">
              <a:solidFill>
                <a:schemeClr val="bg1"/>
              </a:solidFill>
              <a:cs typeface="+mj-cs"/>
            </a:endParaRPr>
          </a:p>
          <a:p>
            <a:pPr>
              <a:buFont typeface="Arial" panose="020B0604020202020204" pitchFamily="34" charset="0"/>
              <a:buChar char="•"/>
            </a:pPr>
            <a:r>
              <a:rPr lang="ar-IQ" sz="2000" b="1" dirty="0">
                <a:solidFill>
                  <a:schemeClr val="bg1"/>
                </a:solidFill>
                <a:cs typeface="+mj-cs"/>
              </a:rPr>
              <a:t>سرعة الاستجابة </a:t>
            </a:r>
            <a:r>
              <a:rPr lang="en-GB" sz="2000" b="1" dirty="0">
                <a:solidFill>
                  <a:schemeClr val="bg1"/>
                </a:solidFill>
                <a:cs typeface="+mj-cs"/>
              </a:rPr>
              <a:t>Response </a:t>
            </a:r>
            <a:r>
              <a:rPr lang="ar-IQ" sz="2000" b="1" dirty="0">
                <a:solidFill>
                  <a:schemeClr val="bg1"/>
                </a:solidFill>
                <a:cs typeface="+mj-cs"/>
              </a:rPr>
              <a:t>العالية في نقل الإشارات . موجات الضغط تنتقل عبر السوائل </a:t>
            </a:r>
            <a:r>
              <a:rPr lang="ar-IQ" sz="2000" b="1" dirty="0">
                <a:solidFill>
                  <a:schemeClr val="bg1"/>
                </a:solidFill>
                <a:cs typeface="+mj-cs"/>
                <a:hlinkClick r:id="rId2" tooltip="سرعة الصوت"/>
              </a:rPr>
              <a:t>بـسرعة الصوت</a:t>
            </a:r>
            <a:r>
              <a:rPr lang="ar-IQ" sz="2000" b="1" dirty="0" smtClean="0">
                <a:solidFill>
                  <a:schemeClr val="bg1"/>
                </a:solidFill>
                <a:cs typeface="+mj-cs"/>
              </a:rPr>
              <a:t>.</a:t>
            </a:r>
          </a:p>
          <a:p>
            <a:pPr>
              <a:buFont typeface="Arial" panose="020B0604020202020204" pitchFamily="34" charset="0"/>
              <a:buChar char="•"/>
            </a:pPr>
            <a:endParaRPr lang="ar-IQ" sz="2000" b="1" dirty="0">
              <a:solidFill>
                <a:schemeClr val="bg1"/>
              </a:solidFill>
              <a:cs typeface="+mj-cs"/>
            </a:endParaRPr>
          </a:p>
          <a:p>
            <a:pPr>
              <a:buFont typeface="Arial" panose="020B0604020202020204" pitchFamily="34" charset="0"/>
              <a:buChar char="•"/>
            </a:pPr>
            <a:r>
              <a:rPr lang="ar-IQ" sz="2000" b="1" dirty="0">
                <a:solidFill>
                  <a:schemeClr val="bg1"/>
                </a:solidFill>
                <a:cs typeface="+mj-cs"/>
              </a:rPr>
              <a:t>الحساسية </a:t>
            </a:r>
            <a:r>
              <a:rPr lang="ar-IQ" sz="2000" b="1" dirty="0" smtClean="0">
                <a:solidFill>
                  <a:schemeClr val="bg1"/>
                </a:solidFill>
                <a:cs typeface="+mj-cs"/>
              </a:rPr>
              <a:t> </a:t>
            </a:r>
            <a:r>
              <a:rPr lang="en-GB" sz="2000" b="1" dirty="0" smtClean="0">
                <a:solidFill>
                  <a:schemeClr val="bg1"/>
                </a:solidFill>
                <a:cs typeface="+mj-cs"/>
              </a:rPr>
              <a:t>Sensitivity </a:t>
            </a:r>
            <a:r>
              <a:rPr lang="ar-IQ" sz="2000" b="1" dirty="0" smtClean="0">
                <a:solidFill>
                  <a:schemeClr val="bg1"/>
                </a:solidFill>
                <a:cs typeface="+mj-cs"/>
              </a:rPr>
              <a:t>  والدقة </a:t>
            </a:r>
            <a:r>
              <a:rPr lang="ar-IQ" sz="2000" b="1" dirty="0">
                <a:solidFill>
                  <a:schemeClr val="bg1"/>
                </a:solidFill>
                <a:cs typeface="+mj-cs"/>
              </a:rPr>
              <a:t>الفائقتان ، وذلك بسبب أن انضغاطية السوائل تكاد تكون معدومة</a:t>
            </a:r>
            <a:r>
              <a:rPr lang="ar-IQ" sz="2000" b="1" dirty="0" smtClean="0">
                <a:solidFill>
                  <a:schemeClr val="bg1"/>
                </a:solidFill>
                <a:cs typeface="+mj-cs"/>
              </a:rPr>
              <a:t>.</a:t>
            </a:r>
          </a:p>
          <a:p>
            <a:pPr>
              <a:buFont typeface="Arial" panose="020B0604020202020204" pitchFamily="34" charset="0"/>
              <a:buChar char="•"/>
            </a:pPr>
            <a:endParaRPr lang="ar-IQ" sz="2000" b="1" dirty="0">
              <a:solidFill>
                <a:schemeClr val="bg1"/>
              </a:solidFill>
              <a:cs typeface="+mj-cs"/>
            </a:endParaRPr>
          </a:p>
          <a:p>
            <a:pPr>
              <a:buFont typeface="Arial" panose="020B0604020202020204" pitchFamily="34" charset="0"/>
              <a:buChar char="•"/>
            </a:pPr>
            <a:r>
              <a:rPr lang="ar-IQ" sz="2000" b="1" dirty="0">
                <a:solidFill>
                  <a:schemeClr val="bg1"/>
                </a:solidFill>
                <a:cs typeface="+mj-cs"/>
              </a:rPr>
              <a:t>إمكانية نقل مستويات عالية من القدرة بالمقارنة بغيرها من الأنظمة. بمعنى آخر أن نسبة القدرة المنقولة لكتلة المعدات تعتبر عالية نسبياً.</a:t>
            </a:r>
          </a:p>
        </p:txBody>
      </p:sp>
      <p:sp>
        <p:nvSpPr>
          <p:cNvPr id="5" name="Rectangle 4"/>
          <p:cNvSpPr/>
          <p:nvPr/>
        </p:nvSpPr>
        <p:spPr>
          <a:xfrm>
            <a:off x="467544" y="5661248"/>
            <a:ext cx="8424936" cy="369332"/>
          </a:xfrm>
          <a:prstGeom prst="rect">
            <a:avLst/>
          </a:prstGeom>
        </p:spPr>
        <p:txBody>
          <a:bodyPr wrap="square">
            <a:spAutoFit/>
          </a:bodyPr>
          <a:lstStyle/>
          <a:p>
            <a:r>
              <a:rPr lang="ar-IQ" dirty="0"/>
              <a:t>سرعة الصوت في الهواء تساوي 343 متر في الثانية اي انه يقطع مسافة </a:t>
            </a:r>
            <a:r>
              <a:rPr lang="ar-IQ" dirty="0" smtClean="0"/>
              <a:t>قدرها </a:t>
            </a:r>
            <a:r>
              <a:rPr lang="ar-IQ" dirty="0"/>
              <a:t>1230 كيلومتر في الساعة</a:t>
            </a:r>
            <a:endParaRPr lang="en-GB" dirty="0"/>
          </a:p>
        </p:txBody>
      </p:sp>
    </p:spTree>
    <p:extLst>
      <p:ext uri="{BB962C8B-B14F-4D97-AF65-F5344CB8AC3E}">
        <p14:creationId xmlns:p14="http://schemas.microsoft.com/office/powerpoint/2010/main" val="4170442524"/>
      </p:ext>
    </p:extLst>
  </p:cSld>
  <p:clrMapOvr>
    <a:masterClrMapping/>
  </p:clrMapOvr>
  <p:transition>
    <p:cut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8CAE13FB-7532-45B3-9781-D10BDB3625AB}" type="datetime8">
              <a:rPr lang="ar-IQ" smtClean="0"/>
              <a:pPr/>
              <a:t>28 كانون الثاني، 15</a:t>
            </a:fld>
            <a:endParaRPr lang="ar-IQ"/>
          </a:p>
        </p:txBody>
      </p:sp>
      <p:sp>
        <p:nvSpPr>
          <p:cNvPr id="5" name="عنصر نائب لرقم الشريحة 4"/>
          <p:cNvSpPr>
            <a:spLocks noGrp="1"/>
          </p:cNvSpPr>
          <p:nvPr>
            <p:ph type="sldNum" sz="quarter" idx="12"/>
          </p:nvPr>
        </p:nvSpPr>
        <p:spPr/>
        <p:txBody>
          <a:bodyPr>
            <a:normAutofit/>
          </a:bodyPr>
          <a:lstStyle/>
          <a:p>
            <a:fld id="{BD530767-F2CD-469C-8E46-8562C7E2DB62}" type="slidenum">
              <a:rPr lang="ar-IQ" smtClean="0"/>
              <a:pPr/>
              <a:t>40</a:t>
            </a:fld>
            <a:endParaRPr lang="ar-IQ"/>
          </a:p>
        </p:txBody>
      </p:sp>
      <p:sp>
        <p:nvSpPr>
          <p:cNvPr id="37889" name="Rectangle 1"/>
          <p:cNvSpPr>
            <a:spLocks noChangeArrowheads="1"/>
          </p:cNvSpPr>
          <p:nvPr/>
        </p:nvSpPr>
        <p:spPr bwMode="auto">
          <a:xfrm>
            <a:off x="3098010" y="260648"/>
            <a:ext cx="2478564"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ar-IQ" sz="3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موقفات المركبات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3" descr="Diagram of an automotive disc brake assembly. The diagram shows rotor which is clamped by the pistons in the caliper. The hydraulic fluid in the vehicles braking system is energized by the users foot or other device and it tries to compress. Hydraulic fluid doesn't compress, instead it moves through the system to the pistons which constrict onto the wheel rotor. The pistons clamp the rotors hard enough to slow and stop the wheel and the ca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856" y="1340768"/>
            <a:ext cx="7711649"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95EF40CC-6EB4-40B5-AD9E-1771DA734852}" type="datetime8">
              <a:rPr lang="ar-IQ" smtClean="0"/>
              <a:pPr/>
              <a:t>28 كانون الثاني، 15</a:t>
            </a:fld>
            <a:endParaRPr lang="ar-IQ"/>
          </a:p>
        </p:txBody>
      </p:sp>
      <p:sp>
        <p:nvSpPr>
          <p:cNvPr id="5" name="عنصر نائب لرقم الشريحة 4"/>
          <p:cNvSpPr>
            <a:spLocks noGrp="1"/>
          </p:cNvSpPr>
          <p:nvPr>
            <p:ph type="sldNum" sz="quarter" idx="12"/>
          </p:nvPr>
        </p:nvSpPr>
        <p:spPr/>
        <p:txBody>
          <a:bodyPr>
            <a:normAutofit/>
          </a:bodyPr>
          <a:lstStyle/>
          <a:p>
            <a:fld id="{BD530767-F2CD-469C-8E46-8562C7E2DB62}" type="slidenum">
              <a:rPr lang="ar-IQ" smtClean="0"/>
              <a:pPr/>
              <a:t>41</a:t>
            </a:fld>
            <a:endParaRPr lang="ar-IQ"/>
          </a:p>
        </p:txBody>
      </p:sp>
      <p:sp>
        <p:nvSpPr>
          <p:cNvPr id="8" name="Rectangle 1"/>
          <p:cNvSpPr>
            <a:spLocks noChangeArrowheads="1"/>
          </p:cNvSpPr>
          <p:nvPr/>
        </p:nvSpPr>
        <p:spPr bwMode="auto">
          <a:xfrm>
            <a:off x="2918323" y="225187"/>
            <a:ext cx="3177473"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ar-IQ" sz="3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معدات ثقيلة </a:t>
            </a:r>
          </a:p>
          <a:p>
            <a:pPr marL="0" marR="0" lvl="0" indent="0" algn="justLow" defTabSz="914400" rtl="0" eaLnBrk="1" fontAlgn="base" latinLnBrk="0" hangingPunct="1">
              <a:lnSpc>
                <a:spcPct val="100000"/>
              </a:lnSpc>
              <a:spcBef>
                <a:spcPct val="0"/>
              </a:spcBef>
              <a:spcAft>
                <a:spcPct val="0"/>
              </a:spcAft>
              <a:buClrTx/>
              <a:buSzTx/>
              <a:buFontTx/>
              <a:buNone/>
              <a:tabLst/>
            </a:pPr>
            <a:r>
              <a:rPr kumimoji="0" lang="ar-IQ" sz="3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البلدوزر</a:t>
            </a:r>
            <a:r>
              <a:rPr kumimoji="0" lang="en-US" sz="3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Bulldozer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079033"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42</a:t>
            </a:fld>
            <a:endParaRPr lang="ar-IQ"/>
          </a:p>
        </p:txBody>
      </p:sp>
      <p:pic>
        <p:nvPicPr>
          <p:cNvPr id="2052" name="Picture 4" descr="http://www.designworldonline.com/uploads/ImageGallery/feb-off-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7438975" cy="46595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06246" y="336069"/>
            <a:ext cx="3249608" cy="707886"/>
          </a:xfrm>
          <a:prstGeom prst="rect">
            <a:avLst/>
          </a:prstGeom>
        </p:spPr>
        <p:txBody>
          <a:bodyPr wrap="none">
            <a:spAutoFit/>
          </a:bodyPr>
          <a:lstStyle/>
          <a:p>
            <a:pPr lvl="0" algn="justLow" rtl="0" fontAlgn="base">
              <a:spcBef>
                <a:spcPct val="0"/>
              </a:spcBef>
              <a:spcAft>
                <a:spcPct val="0"/>
              </a:spcAft>
            </a:pPr>
            <a:r>
              <a:rPr lang="ar-IQ" sz="4000" b="1" dirty="0" smtClean="0">
                <a:solidFill>
                  <a:srgbClr val="000000"/>
                </a:solidFill>
                <a:latin typeface="Times New Roman" pitchFamily="18" charset="0"/>
                <a:ea typeface="Calibri" pitchFamily="34" charset="0"/>
              </a:rPr>
              <a:t>الشفل  </a:t>
            </a:r>
            <a:r>
              <a:rPr lang="en-US" sz="4000" b="1" dirty="0" smtClean="0">
                <a:solidFill>
                  <a:srgbClr val="000000"/>
                </a:solidFill>
                <a:latin typeface="Times New Roman" pitchFamily="18" charset="0"/>
                <a:ea typeface="Calibri" pitchFamily="34" charset="0"/>
              </a:rPr>
              <a:t>   Shovel</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2631565777"/>
      </p:ext>
    </p:extLst>
  </p:cSld>
  <p:clrMapOvr>
    <a:masterClrMapping/>
  </p:clrMapOvr>
  <p:transition>
    <p:cut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43</a:t>
            </a:fld>
            <a:endParaRPr lang="ar-IQ"/>
          </a:p>
        </p:txBody>
      </p:sp>
      <p:pic>
        <p:nvPicPr>
          <p:cNvPr id="3074" name="Picture 2" descr="http://upload.wikimedia.org/wikipedia/commons/b/b5/CAT385-Raupenbagg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96512"/>
            <a:ext cx="8352928" cy="53991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76794" y="364436"/>
            <a:ext cx="2702215" cy="461665"/>
          </a:xfrm>
          <a:prstGeom prst="rect">
            <a:avLst/>
          </a:prstGeom>
        </p:spPr>
        <p:txBody>
          <a:bodyPr wrap="none">
            <a:spAutoFit/>
          </a:bodyPr>
          <a:lstStyle/>
          <a:p>
            <a:pPr lvl="0" algn="justLow" rtl="0" fontAlgn="base">
              <a:spcBef>
                <a:spcPct val="0"/>
              </a:spcBef>
              <a:spcAft>
                <a:spcPct val="0"/>
              </a:spcAft>
            </a:pPr>
            <a:r>
              <a:rPr lang="en-US" sz="2400" b="1" dirty="0" smtClean="0">
                <a:solidFill>
                  <a:srgbClr val="000000"/>
                </a:solidFill>
                <a:latin typeface="Times New Roman" pitchFamily="18" charset="0"/>
              </a:rPr>
              <a:t>Excavator      </a:t>
            </a:r>
            <a:r>
              <a:rPr lang="ar-IQ" sz="2400" b="1" dirty="0" smtClean="0">
                <a:solidFill>
                  <a:srgbClr val="000000"/>
                </a:solidFill>
                <a:latin typeface="Times New Roman" pitchFamily="18" charset="0"/>
              </a:rPr>
              <a:t>الحفارة</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val="3023341654"/>
      </p:ext>
    </p:extLst>
  </p:cSld>
  <p:clrMapOvr>
    <a:masterClrMapping/>
  </p:clrMapOvr>
  <p:transition>
    <p:cut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FFF3B9A0-C204-44EE-A05E-434266D36BD8}" type="datetime8">
              <a:rPr lang="ar-IQ" smtClean="0"/>
              <a:pPr/>
              <a:t>28 كانون الثاني، 15</a:t>
            </a:fld>
            <a:endParaRPr lang="ar-IQ"/>
          </a:p>
        </p:txBody>
      </p:sp>
      <p:sp>
        <p:nvSpPr>
          <p:cNvPr id="5" name="عنصر نائب لرقم الشريحة 4"/>
          <p:cNvSpPr>
            <a:spLocks noGrp="1"/>
          </p:cNvSpPr>
          <p:nvPr>
            <p:ph type="sldNum" sz="quarter" idx="12"/>
          </p:nvPr>
        </p:nvSpPr>
        <p:spPr/>
        <p:txBody>
          <a:bodyPr>
            <a:normAutofit/>
          </a:bodyPr>
          <a:lstStyle/>
          <a:p>
            <a:fld id="{BD530767-F2CD-469C-8E46-8562C7E2DB62}" type="slidenum">
              <a:rPr lang="ar-IQ" smtClean="0"/>
              <a:pPr/>
              <a:t>44</a:t>
            </a:fld>
            <a:endParaRPr lang="ar-IQ"/>
          </a:p>
        </p:txBody>
      </p:sp>
      <p:sp>
        <p:nvSpPr>
          <p:cNvPr id="8" name="Rectangle 1"/>
          <p:cNvSpPr>
            <a:spLocks noChangeArrowheads="1"/>
          </p:cNvSpPr>
          <p:nvPr/>
        </p:nvSpPr>
        <p:spPr bwMode="auto">
          <a:xfrm>
            <a:off x="3673489" y="260648"/>
            <a:ext cx="1327608"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ar-IQ" sz="3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الطائرات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This is a line diagram of the control surfaces of a simple aircraft. Aircraft control surfaces that control how the plane flies are controlled by hydraulics since gears and pulleys would be extrememly heavy and would require lots of force from the pilo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0183" y="980728"/>
            <a:ext cx="7109792" cy="457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7419975" y="1700808"/>
            <a:ext cx="1600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b="1" dirty="0">
                <a:solidFill>
                  <a:schemeClr val="bg1"/>
                </a:solidFill>
                <a:latin typeface="Corbel" panose="020B0503020204020204" pitchFamily="34" charset="0"/>
              </a:rPr>
              <a:t>Red Lines and Blue Lines control different surfaces using different systems but same control lever</a:t>
            </a:r>
          </a:p>
        </p:txBody>
      </p:sp>
      <p:sp>
        <p:nvSpPr>
          <p:cNvPr id="2" name="Rectangle 1"/>
          <p:cNvSpPr/>
          <p:nvPr/>
        </p:nvSpPr>
        <p:spPr>
          <a:xfrm>
            <a:off x="366489" y="5786382"/>
            <a:ext cx="5616624" cy="369332"/>
          </a:xfrm>
          <a:prstGeom prst="rect">
            <a:avLst/>
          </a:prstGeom>
        </p:spPr>
        <p:txBody>
          <a:bodyPr wrap="square">
            <a:spAutoFit/>
          </a:bodyPr>
          <a:lstStyle/>
          <a:p>
            <a:r>
              <a:rPr lang="ar-IQ" dirty="0"/>
              <a:t>الطائرات تستخدم المنظومات الهيدروليكية للطيران والهبوط والتوجيه</a:t>
            </a:r>
            <a:endParaRPr lang="en-GB" dirty="0"/>
          </a:p>
        </p:txBody>
      </p:sp>
    </p:spTree>
  </p:cSld>
  <p:clrMapOvr>
    <a:masterClrMapping/>
  </p:clrMapOvr>
  <p:transition>
    <p:push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45</a:t>
            </a:fld>
            <a:endParaRPr lang="ar-IQ"/>
          </a:p>
        </p:txBody>
      </p:sp>
      <p:pic>
        <p:nvPicPr>
          <p:cNvPr id="2050" name="Picture 2" descr="http://www.atlasaviation.com/as-350-hydraulic-system/part-1/fusel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98" y="1279523"/>
            <a:ext cx="8132931" cy="48691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3808" y="260648"/>
            <a:ext cx="3518912" cy="369332"/>
          </a:xfrm>
          <a:prstGeom prst="rect">
            <a:avLst/>
          </a:prstGeom>
        </p:spPr>
        <p:txBody>
          <a:bodyPr wrap="none">
            <a:spAutoFit/>
          </a:bodyPr>
          <a:lstStyle/>
          <a:p>
            <a:r>
              <a:rPr lang="en-GB" dirty="0">
                <a:latin typeface="Arial" panose="020B0604020202020204" pitchFamily="34" charset="0"/>
              </a:rPr>
              <a:t>Hydraulic Component Locations </a:t>
            </a:r>
            <a:endParaRPr lang="en-GB" dirty="0"/>
          </a:p>
        </p:txBody>
      </p:sp>
    </p:spTree>
    <p:extLst>
      <p:ext uri="{BB962C8B-B14F-4D97-AF65-F5344CB8AC3E}">
        <p14:creationId xmlns:p14="http://schemas.microsoft.com/office/powerpoint/2010/main" val="94244285"/>
      </p:ext>
    </p:extLst>
  </p:cSld>
  <p:clrMapOvr>
    <a:masterClrMapping/>
  </p:clrMapOvr>
  <p:transition>
    <p:cut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46</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756" y="680593"/>
            <a:ext cx="5523540" cy="3528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146" y="4209098"/>
            <a:ext cx="4320480" cy="2468845"/>
          </a:xfrm>
          <a:prstGeom prst="rect">
            <a:avLst/>
          </a:prstGeom>
        </p:spPr>
      </p:pic>
      <p:sp>
        <p:nvSpPr>
          <p:cNvPr id="6" name="Rectangle 5"/>
          <p:cNvSpPr/>
          <p:nvPr/>
        </p:nvSpPr>
        <p:spPr>
          <a:xfrm>
            <a:off x="1403648" y="227151"/>
            <a:ext cx="5955477" cy="369332"/>
          </a:xfrm>
          <a:prstGeom prst="rect">
            <a:avLst/>
          </a:prstGeom>
        </p:spPr>
        <p:txBody>
          <a:bodyPr wrap="none">
            <a:spAutoFit/>
          </a:bodyPr>
          <a:lstStyle/>
          <a:p>
            <a:r>
              <a:rPr lang="ar-IQ" dirty="0" smtClean="0">
                <a:latin typeface="Arial" panose="020B0604020202020204" pitchFamily="34" charset="0"/>
              </a:rPr>
              <a:t>استخدامات الأسطوانات الهيدروليكية في السيطرة على حركة مجموعة الاطارات</a:t>
            </a:r>
            <a:endParaRPr lang="en-GB" dirty="0"/>
          </a:p>
        </p:txBody>
      </p:sp>
    </p:spTree>
    <p:extLst>
      <p:ext uri="{BB962C8B-B14F-4D97-AF65-F5344CB8AC3E}">
        <p14:creationId xmlns:p14="http://schemas.microsoft.com/office/powerpoint/2010/main" val="3618030384"/>
      </p:ext>
    </p:extLst>
  </p:cSld>
  <p:clrMapOvr>
    <a:masterClrMapping/>
  </p:clrMapOvr>
  <p:transition>
    <p:cut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عنصر نائب لرقم الشريحة 2"/>
          <p:cNvSpPr>
            <a:spLocks noGrp="1"/>
          </p:cNvSpPr>
          <p:nvPr>
            <p:ph type="sldNum" sz="quarter" idx="12"/>
          </p:nvPr>
        </p:nvSpPr>
        <p:spPr/>
        <p:txBody>
          <a:bodyPr/>
          <a:lstStyle/>
          <a:p>
            <a:fld id="{BD530767-F2CD-469C-8E46-8562C7E2DB62}" type="slidenum">
              <a:rPr lang="ar-IQ" smtClean="0"/>
              <a:pPr/>
              <a:t>47</a:t>
            </a:fld>
            <a:endParaRPr lang="ar-IQ"/>
          </a:p>
        </p:txBody>
      </p:sp>
      <p:sp>
        <p:nvSpPr>
          <p:cNvPr id="4" name="Rectangle 1"/>
          <p:cNvSpPr>
            <a:spLocks noChangeArrowheads="1"/>
          </p:cNvSpPr>
          <p:nvPr/>
        </p:nvSpPr>
        <p:spPr bwMode="auto">
          <a:xfrm>
            <a:off x="214282" y="2000240"/>
            <a:ext cx="871540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ar-IQ" sz="5400" b="1" dirty="0" smtClean="0">
                <a:solidFill>
                  <a:srgbClr val="FF0000"/>
                </a:solidFill>
                <a:latin typeface="Agency FB" pitchFamily="34" charset="0"/>
                <a:cs typeface="Arial" pitchFamily="34" charset="0"/>
              </a:rPr>
              <a:t>تطبيقات الهيدروليك في الحاصدات </a:t>
            </a:r>
            <a:r>
              <a:rPr kumimoji="0" lang="ar-IQ" sz="5400" b="1" i="0" u="none" strike="noStrike" cap="none" normalizeH="0" dirty="0" smtClean="0">
                <a:ln>
                  <a:noFill/>
                </a:ln>
                <a:solidFill>
                  <a:srgbClr val="FF0000"/>
                </a:solidFill>
                <a:effectLst/>
                <a:latin typeface="Agency FB" pitchFamily="34" charset="0"/>
                <a:cs typeface="Arial" pitchFamily="34" charset="0"/>
              </a:rPr>
              <a:t>الزراعية</a:t>
            </a:r>
            <a:endParaRPr kumimoji="0" lang="en-US" sz="5400" b="0"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ransition>
    <p:cut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023D5598-835C-4234-A27A-DACFF53493BF}" type="datetime8">
              <a:rPr lang="ar-IQ" smtClean="0"/>
              <a:pPr/>
              <a:t>28 كانون الثاني، 15</a:t>
            </a:fld>
            <a:endParaRPr lang="ar-IQ"/>
          </a:p>
        </p:txBody>
      </p:sp>
      <p:sp>
        <p:nvSpPr>
          <p:cNvPr id="5" name="عنصر نائب لرقم الشريحة 4"/>
          <p:cNvSpPr>
            <a:spLocks noGrp="1"/>
          </p:cNvSpPr>
          <p:nvPr>
            <p:ph type="sldNum" sz="quarter" idx="12"/>
          </p:nvPr>
        </p:nvSpPr>
        <p:spPr/>
        <p:txBody>
          <a:bodyPr>
            <a:normAutofit/>
          </a:bodyPr>
          <a:lstStyle/>
          <a:p>
            <a:fld id="{BD530767-F2CD-469C-8E46-8562C7E2DB62}" type="slidenum">
              <a:rPr lang="ar-IQ" smtClean="0"/>
              <a:pPr/>
              <a:t>48</a:t>
            </a:fld>
            <a:endParaRPr lang="ar-IQ"/>
          </a:p>
        </p:txBody>
      </p:sp>
      <p:sp>
        <p:nvSpPr>
          <p:cNvPr id="3379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IQ"/>
          </a:p>
        </p:txBody>
      </p:sp>
      <p:sp>
        <p:nvSpPr>
          <p:cNvPr id="33797" name="Rectangle 5"/>
          <p:cNvSpPr>
            <a:spLocks noChangeArrowheads="1"/>
          </p:cNvSpPr>
          <p:nvPr/>
        </p:nvSpPr>
        <p:spPr bwMode="auto">
          <a:xfrm>
            <a:off x="0" y="324326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IQ"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27" y="1772816"/>
            <a:ext cx="7763929" cy="4038168"/>
          </a:xfrm>
          <a:prstGeom prst="rect">
            <a:avLst/>
          </a:prstGeom>
        </p:spPr>
      </p:pic>
      <p:sp>
        <p:nvSpPr>
          <p:cNvPr id="7" name="Rectangle 6"/>
          <p:cNvSpPr/>
          <p:nvPr/>
        </p:nvSpPr>
        <p:spPr>
          <a:xfrm>
            <a:off x="2987824" y="260648"/>
            <a:ext cx="1997968" cy="646331"/>
          </a:xfrm>
          <a:prstGeom prst="rect">
            <a:avLst/>
          </a:prstGeom>
        </p:spPr>
        <p:txBody>
          <a:bodyPr wrap="square">
            <a:spAutoFit/>
          </a:bodyPr>
          <a:lstStyle/>
          <a:p>
            <a:r>
              <a:rPr lang="ar-IQ" sz="3600" b="1" dirty="0" smtClean="0">
                <a:solidFill>
                  <a:schemeClr val="bg1"/>
                </a:solidFill>
              </a:rPr>
              <a:t>الحاصدات</a:t>
            </a:r>
            <a:endParaRPr lang="en-GB" sz="3600" b="1" dirty="0">
              <a:solidFill>
                <a:schemeClr val="bg1"/>
              </a:solidFill>
            </a:endParaRPr>
          </a:p>
        </p:txBody>
      </p:sp>
    </p:spTree>
  </p:cSld>
  <p:clrMapOvr>
    <a:masterClrMapping/>
  </p:clrMapOvr>
  <p:transition>
    <p:plus/>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IQ"/>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68" y="1052736"/>
            <a:ext cx="8507264" cy="4841645"/>
          </a:xfrm>
          <a:prstGeom prst="rect">
            <a:avLst/>
          </a:prstGeom>
        </p:spPr>
      </p:pic>
      <p:sp>
        <p:nvSpPr>
          <p:cNvPr id="5" name="Rectangle 4"/>
          <p:cNvSpPr/>
          <p:nvPr/>
        </p:nvSpPr>
        <p:spPr>
          <a:xfrm>
            <a:off x="-324544" y="228600"/>
            <a:ext cx="8172400" cy="646331"/>
          </a:xfrm>
          <a:prstGeom prst="rect">
            <a:avLst/>
          </a:prstGeom>
        </p:spPr>
        <p:txBody>
          <a:bodyPr wrap="square">
            <a:spAutoFit/>
          </a:bodyPr>
          <a:lstStyle/>
          <a:p>
            <a:r>
              <a:rPr lang="ar-IQ" sz="3600" b="1" dirty="0" smtClean="0">
                <a:solidFill>
                  <a:schemeClr val="bg1"/>
                </a:solidFill>
              </a:rPr>
              <a:t>أجزاء المنظومة الهيدروليكية في الحاصدة</a:t>
            </a:r>
            <a:endParaRPr lang="en-GB" sz="3600" b="1" dirty="0">
              <a:solidFill>
                <a:schemeClr val="bg1"/>
              </a:solidFill>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5</a:t>
            </a:fld>
            <a:endParaRPr lang="ar-IQ"/>
          </a:p>
        </p:txBody>
      </p:sp>
      <p:sp>
        <p:nvSpPr>
          <p:cNvPr id="6" name="Rectangle 5"/>
          <p:cNvSpPr/>
          <p:nvPr/>
        </p:nvSpPr>
        <p:spPr>
          <a:xfrm>
            <a:off x="251520" y="294357"/>
            <a:ext cx="8591103" cy="6001643"/>
          </a:xfrm>
          <a:prstGeom prst="rect">
            <a:avLst/>
          </a:prstGeom>
        </p:spPr>
        <p:txBody>
          <a:bodyPr wrap="square">
            <a:spAutoFit/>
          </a:bodyPr>
          <a:lstStyle/>
          <a:p>
            <a:pPr algn="ctr"/>
            <a:r>
              <a:rPr lang="ar-IQ" sz="2400" b="1" dirty="0">
                <a:solidFill>
                  <a:schemeClr val="bg1"/>
                </a:solidFill>
              </a:rPr>
              <a:t>مميزات نظم التحكم الهيدروليكية</a:t>
            </a:r>
          </a:p>
          <a:p>
            <a:r>
              <a:rPr lang="ar-IQ" sz="2000" dirty="0">
                <a:solidFill>
                  <a:schemeClr val="bg1"/>
                </a:solidFill>
              </a:rPr>
              <a:t> </a:t>
            </a:r>
          </a:p>
          <a:p>
            <a:r>
              <a:rPr lang="ar-IQ" sz="2000" dirty="0">
                <a:solidFill>
                  <a:schemeClr val="bg1"/>
                </a:solidFill>
              </a:rPr>
              <a:t>يمكن الحصول من نظم التحكم الهيدروليكية على العديد من الفوائد :</a:t>
            </a:r>
          </a:p>
          <a:p>
            <a:endParaRPr lang="ar-IQ" sz="2000" dirty="0">
              <a:solidFill>
                <a:schemeClr val="bg1"/>
              </a:solidFill>
            </a:endParaRPr>
          </a:p>
          <a:p>
            <a:r>
              <a:rPr lang="ar-IQ" sz="2000" dirty="0" smtClean="0">
                <a:solidFill>
                  <a:schemeClr val="bg1"/>
                </a:solidFill>
              </a:rPr>
              <a:t>1- الاستفادة </a:t>
            </a:r>
            <a:r>
              <a:rPr lang="ar-IQ" sz="2000" dirty="0">
                <a:solidFill>
                  <a:schemeClr val="bg1"/>
                </a:solidFill>
              </a:rPr>
              <a:t>من مبدأ تكبير القوى حيث يمكن الحصول على قوى كبيرة من قوى بسيطة كما </a:t>
            </a:r>
            <a:r>
              <a:rPr lang="ar-IQ" sz="2000" dirty="0" smtClean="0">
                <a:solidFill>
                  <a:schemeClr val="bg1"/>
                </a:solidFill>
              </a:rPr>
              <a:t>في حالة  </a:t>
            </a:r>
          </a:p>
          <a:p>
            <a:r>
              <a:rPr lang="ar-IQ" sz="2000" dirty="0">
                <a:solidFill>
                  <a:schemeClr val="bg1"/>
                </a:solidFill>
              </a:rPr>
              <a:t> </a:t>
            </a:r>
            <a:r>
              <a:rPr lang="ar-IQ" sz="2000" dirty="0" smtClean="0">
                <a:solidFill>
                  <a:schemeClr val="bg1"/>
                </a:solidFill>
              </a:rPr>
              <a:t>   (رفع </a:t>
            </a:r>
            <a:r>
              <a:rPr lang="ar-IQ" sz="2000" dirty="0">
                <a:solidFill>
                  <a:schemeClr val="bg1"/>
                </a:solidFill>
              </a:rPr>
              <a:t>السيارة )</a:t>
            </a:r>
          </a:p>
          <a:p>
            <a:r>
              <a:rPr lang="ar-IQ" sz="2000" dirty="0" smtClean="0">
                <a:solidFill>
                  <a:schemeClr val="bg1"/>
                </a:solidFill>
              </a:rPr>
              <a:t>2-  </a:t>
            </a:r>
            <a:r>
              <a:rPr lang="ar-IQ" sz="2000" dirty="0">
                <a:solidFill>
                  <a:schemeClr val="bg1"/>
                </a:solidFill>
              </a:rPr>
              <a:t>يمكن التحكم </a:t>
            </a:r>
            <a:r>
              <a:rPr lang="ar-IQ" sz="2000" dirty="0" smtClean="0">
                <a:solidFill>
                  <a:schemeClr val="bg1"/>
                </a:solidFill>
              </a:rPr>
              <a:t>في </a:t>
            </a:r>
            <a:r>
              <a:rPr lang="ar-IQ" sz="2000" dirty="0">
                <a:solidFill>
                  <a:schemeClr val="bg1"/>
                </a:solidFill>
              </a:rPr>
              <a:t>الأحمال الكبيرة بدقة عالية من حيث تشغيل  إيقاف – تعجيل السرعة أو إبطائها .....الخ  </a:t>
            </a:r>
          </a:p>
          <a:p>
            <a:endParaRPr lang="ar-IQ" sz="2000" dirty="0">
              <a:solidFill>
                <a:schemeClr val="bg1"/>
              </a:solidFill>
            </a:endParaRPr>
          </a:p>
          <a:p>
            <a:r>
              <a:rPr lang="ar-IQ" sz="2000" dirty="0">
                <a:solidFill>
                  <a:schemeClr val="bg1"/>
                </a:solidFill>
              </a:rPr>
              <a:t>3</a:t>
            </a:r>
            <a:r>
              <a:rPr lang="ar-IQ" sz="2000" dirty="0" smtClean="0">
                <a:solidFill>
                  <a:schemeClr val="bg1"/>
                </a:solidFill>
              </a:rPr>
              <a:t>. </a:t>
            </a:r>
            <a:r>
              <a:rPr lang="ar-IQ" sz="2000" dirty="0">
                <a:solidFill>
                  <a:schemeClr val="bg1"/>
                </a:solidFill>
              </a:rPr>
              <a:t>إمكانية تشغيل و التحكم بالعديد من مؤديات الحركة ( سلندرات – </a:t>
            </a:r>
            <a:r>
              <a:rPr lang="ar-IQ" sz="2000" dirty="0" smtClean="0">
                <a:solidFill>
                  <a:schemeClr val="bg1"/>
                </a:solidFill>
              </a:rPr>
              <a:t>محركات </a:t>
            </a:r>
            <a:r>
              <a:rPr lang="ar-IQ" sz="2000" dirty="0">
                <a:solidFill>
                  <a:schemeClr val="bg1"/>
                </a:solidFill>
              </a:rPr>
              <a:t>هيدروليكية ) في وقت </a:t>
            </a:r>
            <a:r>
              <a:rPr lang="ar-IQ" sz="2000" dirty="0" smtClean="0">
                <a:solidFill>
                  <a:schemeClr val="bg1"/>
                </a:solidFill>
              </a:rPr>
              <a:t>واحد</a:t>
            </a:r>
          </a:p>
          <a:p>
            <a:r>
              <a:rPr lang="ar-IQ" sz="2000" dirty="0">
                <a:solidFill>
                  <a:schemeClr val="bg1"/>
                </a:solidFill>
              </a:rPr>
              <a:t> </a:t>
            </a:r>
            <a:r>
              <a:rPr lang="ar-IQ" sz="2000" dirty="0" smtClean="0">
                <a:solidFill>
                  <a:schemeClr val="bg1"/>
                </a:solidFill>
              </a:rPr>
              <a:t>  </a:t>
            </a:r>
            <a:r>
              <a:rPr lang="ar-IQ" sz="2000" dirty="0">
                <a:solidFill>
                  <a:schemeClr val="bg1"/>
                </a:solidFill>
              </a:rPr>
              <a:t>أو بتتابع معين</a:t>
            </a:r>
          </a:p>
          <a:p>
            <a:r>
              <a:rPr lang="ar-IQ" sz="2000" dirty="0" smtClean="0">
                <a:solidFill>
                  <a:schemeClr val="bg1"/>
                </a:solidFill>
              </a:rPr>
              <a:t>4-   </a:t>
            </a:r>
            <a:r>
              <a:rPr lang="ar-IQ" sz="2000" dirty="0">
                <a:solidFill>
                  <a:schemeClr val="bg1"/>
                </a:solidFill>
              </a:rPr>
              <a:t>القدرة العالية المأخوذة من المحركات الهيدروليك مع صغر وزنها مقارنة بالمحركات الكهربية </a:t>
            </a:r>
            <a:endParaRPr lang="ar-IQ" sz="2000" dirty="0" smtClean="0">
              <a:solidFill>
                <a:schemeClr val="bg1"/>
              </a:solidFill>
            </a:endParaRPr>
          </a:p>
          <a:p>
            <a:r>
              <a:rPr lang="ar-IQ" sz="2000" dirty="0">
                <a:solidFill>
                  <a:schemeClr val="bg1"/>
                </a:solidFill>
              </a:rPr>
              <a:t> </a:t>
            </a:r>
            <a:r>
              <a:rPr lang="ar-IQ" sz="2000" dirty="0" smtClean="0">
                <a:solidFill>
                  <a:schemeClr val="bg1"/>
                </a:solidFill>
              </a:rPr>
              <a:t>     ومحركات </a:t>
            </a:r>
            <a:r>
              <a:rPr lang="ar-IQ" sz="2000" dirty="0">
                <a:solidFill>
                  <a:schemeClr val="bg1"/>
                </a:solidFill>
              </a:rPr>
              <a:t>الديزل </a:t>
            </a:r>
            <a:r>
              <a:rPr lang="ar-IQ" sz="2000" dirty="0" smtClean="0">
                <a:solidFill>
                  <a:schemeClr val="bg1"/>
                </a:solidFill>
              </a:rPr>
              <a:t>.</a:t>
            </a:r>
            <a:endParaRPr lang="ar-IQ" sz="2000" dirty="0">
              <a:solidFill>
                <a:schemeClr val="bg1"/>
              </a:solidFill>
            </a:endParaRPr>
          </a:p>
          <a:p>
            <a:r>
              <a:rPr lang="ar-IQ" sz="2000" dirty="0" smtClean="0">
                <a:solidFill>
                  <a:schemeClr val="bg1"/>
                </a:solidFill>
              </a:rPr>
              <a:t>5.      يمكن </a:t>
            </a:r>
            <a:r>
              <a:rPr lang="ar-IQ" sz="2000" dirty="0">
                <a:solidFill>
                  <a:schemeClr val="bg1"/>
                </a:solidFill>
              </a:rPr>
              <a:t>الحصول على عزم عالي من </a:t>
            </a:r>
            <a:r>
              <a:rPr lang="ar-IQ" sz="2000" dirty="0" smtClean="0">
                <a:solidFill>
                  <a:schemeClr val="bg1"/>
                </a:solidFill>
              </a:rPr>
              <a:t>المحركات الهيدروليكية </a:t>
            </a:r>
            <a:r>
              <a:rPr lang="ar-IQ" sz="2000" dirty="0">
                <a:solidFill>
                  <a:schemeClr val="bg1"/>
                </a:solidFill>
              </a:rPr>
              <a:t>من سرعة دوران منخفضة قد تصل </a:t>
            </a:r>
            <a:r>
              <a:rPr lang="ar-IQ" sz="2000" dirty="0" smtClean="0">
                <a:solidFill>
                  <a:schemeClr val="bg1"/>
                </a:solidFill>
              </a:rPr>
              <a:t>الى</a:t>
            </a:r>
          </a:p>
          <a:p>
            <a:r>
              <a:rPr lang="ar-IQ" sz="2000" dirty="0" smtClean="0">
                <a:solidFill>
                  <a:schemeClr val="bg1"/>
                </a:solidFill>
              </a:rPr>
              <a:t>        </a:t>
            </a:r>
            <a:r>
              <a:rPr lang="ar-IQ" sz="2000" dirty="0">
                <a:solidFill>
                  <a:schemeClr val="bg1"/>
                </a:solidFill>
              </a:rPr>
              <a:t>- صفر لفة - وذلك خلافا للمحركات الكهربية وبدون ارتفاع بدرجة </a:t>
            </a:r>
            <a:r>
              <a:rPr lang="ar-IQ" sz="2000" dirty="0" smtClean="0">
                <a:solidFill>
                  <a:schemeClr val="bg1"/>
                </a:solidFill>
              </a:rPr>
              <a:t>الحرارة</a:t>
            </a:r>
          </a:p>
          <a:p>
            <a:endParaRPr lang="ar-IQ" sz="2000" dirty="0">
              <a:solidFill>
                <a:schemeClr val="bg1"/>
              </a:solidFill>
            </a:endParaRPr>
          </a:p>
          <a:p>
            <a:pPr marL="457200" indent="-457200">
              <a:buAutoNum type="arabicPeriod" startAt="6"/>
            </a:pPr>
            <a:r>
              <a:rPr lang="ar-IQ" sz="2000" dirty="0" smtClean="0">
                <a:solidFill>
                  <a:schemeClr val="bg1"/>
                </a:solidFill>
              </a:rPr>
              <a:t>أيضا </a:t>
            </a:r>
            <a:r>
              <a:rPr lang="ar-IQ" sz="2000" dirty="0">
                <a:solidFill>
                  <a:schemeClr val="bg1"/>
                </a:solidFill>
              </a:rPr>
              <a:t>ميزة ثبات العزم أو القوة المأخوذة من </a:t>
            </a:r>
            <a:r>
              <a:rPr lang="ar-IQ" sz="2000" dirty="0" smtClean="0">
                <a:solidFill>
                  <a:schemeClr val="bg1"/>
                </a:solidFill>
              </a:rPr>
              <a:t>الهيدروليك </a:t>
            </a:r>
          </a:p>
          <a:p>
            <a:pPr marL="457200" indent="-457200">
              <a:buAutoNum type="arabicPeriod" startAt="6"/>
            </a:pPr>
            <a:endParaRPr lang="ar-IQ" sz="2000" dirty="0">
              <a:solidFill>
                <a:schemeClr val="bg1"/>
              </a:solidFill>
            </a:endParaRPr>
          </a:p>
          <a:p>
            <a:r>
              <a:rPr lang="ar-IQ" sz="2000" dirty="0">
                <a:solidFill>
                  <a:schemeClr val="bg1"/>
                </a:solidFill>
              </a:rPr>
              <a:t>7.      تعدد وسائل الحماية والأمان خاصة بالأحمال الكبيرة والمعلقة ( كما </a:t>
            </a:r>
            <a:r>
              <a:rPr lang="ar-IQ" sz="2000" dirty="0" smtClean="0">
                <a:solidFill>
                  <a:schemeClr val="bg1"/>
                </a:solidFill>
              </a:rPr>
              <a:t>في والرافعات </a:t>
            </a:r>
            <a:r>
              <a:rPr lang="ar-IQ" sz="2000" dirty="0">
                <a:solidFill>
                  <a:schemeClr val="bg1"/>
                </a:solidFill>
              </a:rPr>
              <a:t>الضخمة )</a:t>
            </a:r>
          </a:p>
          <a:p>
            <a:r>
              <a:rPr lang="ar-IQ" sz="2000" dirty="0">
                <a:solidFill>
                  <a:schemeClr val="bg1"/>
                </a:solidFill>
              </a:rPr>
              <a:t>8.      استخدام الزيوت الهيدروليكية يعمل على تزييت المكونات </a:t>
            </a:r>
            <a:endParaRPr lang="en-GB" sz="2000" dirty="0">
              <a:solidFill>
                <a:schemeClr val="bg1"/>
              </a:solidFill>
            </a:endParaRPr>
          </a:p>
        </p:txBody>
      </p:sp>
    </p:spTree>
    <p:extLst>
      <p:ext uri="{BB962C8B-B14F-4D97-AF65-F5344CB8AC3E}">
        <p14:creationId xmlns:p14="http://schemas.microsoft.com/office/powerpoint/2010/main" val="262815094"/>
      </p:ext>
    </p:extLst>
  </p:cSld>
  <p:clrMapOvr>
    <a:masterClrMapping/>
  </p:clrMapOvr>
  <p:transition>
    <p:cut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50</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96752"/>
            <a:ext cx="8515180" cy="4104456"/>
          </a:xfrm>
          <a:prstGeom prst="rect">
            <a:avLst/>
          </a:prstGeom>
        </p:spPr>
      </p:pic>
      <p:sp>
        <p:nvSpPr>
          <p:cNvPr id="5" name="Rectangle 4"/>
          <p:cNvSpPr/>
          <p:nvPr/>
        </p:nvSpPr>
        <p:spPr>
          <a:xfrm>
            <a:off x="998974" y="316429"/>
            <a:ext cx="7164288" cy="646331"/>
          </a:xfrm>
          <a:prstGeom prst="rect">
            <a:avLst/>
          </a:prstGeom>
        </p:spPr>
        <p:txBody>
          <a:bodyPr wrap="square">
            <a:spAutoFit/>
          </a:bodyPr>
          <a:lstStyle/>
          <a:p>
            <a:r>
              <a:rPr lang="ar-IQ" sz="3600" b="1" dirty="0" smtClean="0">
                <a:solidFill>
                  <a:schemeClr val="bg1"/>
                </a:solidFill>
              </a:rPr>
              <a:t>مخطط المنظومة الهيدروليكية في الحاصدة</a:t>
            </a:r>
            <a:endParaRPr lang="en-GB" sz="3600" b="1" dirty="0">
              <a:solidFill>
                <a:schemeClr val="bg1"/>
              </a:solidFill>
            </a:endParaRPr>
          </a:p>
        </p:txBody>
      </p:sp>
    </p:spTree>
    <p:extLst>
      <p:ext uri="{BB962C8B-B14F-4D97-AF65-F5344CB8AC3E}">
        <p14:creationId xmlns:p14="http://schemas.microsoft.com/office/powerpoint/2010/main" val="3015017152"/>
      </p:ext>
    </p:extLst>
  </p:cSld>
  <p:clrMapOvr>
    <a:masterClrMapping/>
  </p:clrMapOvr>
  <p:transition>
    <p:cut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51</a:t>
            </a:fld>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67" y="1340768"/>
            <a:ext cx="8845808" cy="4104456"/>
          </a:xfrm>
          <a:prstGeom prst="rect">
            <a:avLst/>
          </a:prstGeom>
        </p:spPr>
      </p:pic>
      <p:sp>
        <p:nvSpPr>
          <p:cNvPr id="5" name="Rectangle 4"/>
          <p:cNvSpPr/>
          <p:nvPr/>
        </p:nvSpPr>
        <p:spPr>
          <a:xfrm>
            <a:off x="998974" y="316429"/>
            <a:ext cx="7164288" cy="646331"/>
          </a:xfrm>
          <a:prstGeom prst="rect">
            <a:avLst/>
          </a:prstGeom>
        </p:spPr>
        <p:txBody>
          <a:bodyPr wrap="square">
            <a:spAutoFit/>
          </a:bodyPr>
          <a:lstStyle/>
          <a:p>
            <a:r>
              <a:rPr lang="ar-IQ" sz="3600" b="1" dirty="0" smtClean="0">
                <a:solidFill>
                  <a:schemeClr val="bg1"/>
                </a:solidFill>
              </a:rPr>
              <a:t>تفاصيل المنظومة الهيدروليكية في الحاصدة</a:t>
            </a:r>
            <a:endParaRPr lang="en-GB" sz="3600" b="1" dirty="0">
              <a:solidFill>
                <a:schemeClr val="bg1"/>
              </a:solidFill>
            </a:endParaRPr>
          </a:p>
        </p:txBody>
      </p:sp>
    </p:spTree>
    <p:extLst>
      <p:ext uri="{BB962C8B-B14F-4D97-AF65-F5344CB8AC3E}">
        <p14:creationId xmlns:p14="http://schemas.microsoft.com/office/powerpoint/2010/main" val="2175904058"/>
      </p:ext>
    </p:extLst>
  </p:cSld>
  <p:clrMapOvr>
    <a:masterClrMapping/>
  </p:clrMapOvr>
  <p:transition>
    <p:cut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5BD412F9-1F2A-41D9-AC11-B945087A434E}" type="datetime8">
              <a:rPr lang="ar-IQ" smtClean="0"/>
              <a:pPr/>
              <a:t>28 كانون الثاني، 15</a:t>
            </a:fld>
            <a:endParaRPr lang="ar-IQ"/>
          </a:p>
        </p:txBody>
      </p:sp>
      <p:sp>
        <p:nvSpPr>
          <p:cNvPr id="5" name="عنصر نائب لرقم الشريحة 4"/>
          <p:cNvSpPr>
            <a:spLocks noGrp="1"/>
          </p:cNvSpPr>
          <p:nvPr>
            <p:ph type="sldNum" sz="quarter" idx="12"/>
          </p:nvPr>
        </p:nvSpPr>
        <p:spPr/>
        <p:txBody>
          <a:bodyPr>
            <a:normAutofit/>
          </a:bodyPr>
          <a:lstStyle/>
          <a:p>
            <a:fld id="{BD530767-F2CD-469C-8E46-8562C7E2DB62}" type="slidenum">
              <a:rPr lang="ar-IQ" smtClean="0"/>
              <a:pPr/>
              <a:t>52</a:t>
            </a:fld>
            <a:endParaRPr lang="ar-IQ"/>
          </a:p>
        </p:txBody>
      </p:sp>
      <p:sp>
        <p:nvSpPr>
          <p:cNvPr id="2" name="Rectangle 1"/>
          <p:cNvSpPr/>
          <p:nvPr/>
        </p:nvSpPr>
        <p:spPr>
          <a:xfrm>
            <a:off x="683568" y="5467303"/>
            <a:ext cx="7920880" cy="707886"/>
          </a:xfrm>
          <a:prstGeom prst="rect">
            <a:avLst/>
          </a:prstGeom>
        </p:spPr>
        <p:txBody>
          <a:bodyPr wrap="square">
            <a:spAutoFit/>
          </a:bodyPr>
          <a:lstStyle/>
          <a:p>
            <a:r>
              <a:rPr lang="ar-IQ" sz="2000" dirty="0">
                <a:solidFill>
                  <a:schemeClr val="bg1"/>
                </a:solidFill>
              </a:rPr>
              <a:t>التوقف في حالات الطوارئ (قبل أن يصل الحاصل  الى الاسطوانة المعدنية) من أقصى </a:t>
            </a:r>
            <a:r>
              <a:rPr lang="ar-IQ" sz="2000" dirty="0" smtClean="0">
                <a:solidFill>
                  <a:schemeClr val="bg1"/>
                </a:solidFill>
              </a:rPr>
              <a:t>حد للسرعة  </a:t>
            </a:r>
            <a:r>
              <a:rPr lang="ar-IQ" sz="2000" dirty="0">
                <a:solidFill>
                  <a:schemeClr val="bg1"/>
                </a:solidFill>
              </a:rPr>
              <a:t>إلى الصفر في أقل من 100 ميلي ثانية</a:t>
            </a:r>
            <a:endParaRPr lang="en-GB" sz="20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806" y="830313"/>
            <a:ext cx="6848404" cy="4608512"/>
          </a:xfrm>
          <a:prstGeom prst="rect">
            <a:avLst/>
          </a:prstGeom>
        </p:spPr>
      </p:pic>
      <p:sp>
        <p:nvSpPr>
          <p:cNvPr id="6" name="Rectangle 5"/>
          <p:cNvSpPr/>
          <p:nvPr/>
        </p:nvSpPr>
        <p:spPr>
          <a:xfrm>
            <a:off x="-117945" y="183982"/>
            <a:ext cx="9145016" cy="646331"/>
          </a:xfrm>
          <a:prstGeom prst="rect">
            <a:avLst/>
          </a:prstGeom>
        </p:spPr>
        <p:txBody>
          <a:bodyPr wrap="square">
            <a:spAutoFit/>
          </a:bodyPr>
          <a:lstStyle/>
          <a:p>
            <a:r>
              <a:rPr lang="ar-IQ" sz="3600" b="1" dirty="0" smtClean="0">
                <a:solidFill>
                  <a:schemeClr val="bg1"/>
                </a:solidFill>
              </a:rPr>
              <a:t>استخدام الهيدروليك  في جزء القطع والدراسة في الحاصدة</a:t>
            </a:r>
            <a:endParaRPr lang="en-GB" sz="3600" b="1" dirty="0">
              <a:solidFill>
                <a:schemeClr val="bg1"/>
              </a:solidFill>
            </a:endParaRPr>
          </a:p>
        </p:txBody>
      </p:sp>
    </p:spTree>
  </p:cSld>
  <p:clrMapOvr>
    <a:masterClrMapping/>
  </p:clrMapOvr>
  <p:transition>
    <p:comb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E11B2DFD-2DBC-4049-B36F-58806C79212D}" type="datetime8">
              <a:rPr lang="ar-IQ" smtClean="0"/>
              <a:pPr/>
              <a:t>28 كانون الثاني، 15</a:t>
            </a:fld>
            <a:endParaRPr lang="ar-IQ"/>
          </a:p>
        </p:txBody>
      </p:sp>
      <p:sp>
        <p:nvSpPr>
          <p:cNvPr id="5" name="عنصر نائب لرقم الشريحة 4"/>
          <p:cNvSpPr>
            <a:spLocks noGrp="1"/>
          </p:cNvSpPr>
          <p:nvPr>
            <p:ph type="sldNum" sz="quarter" idx="12"/>
          </p:nvPr>
        </p:nvSpPr>
        <p:spPr/>
        <p:txBody>
          <a:bodyPr>
            <a:normAutofit/>
          </a:bodyPr>
          <a:lstStyle/>
          <a:p>
            <a:fld id="{BD530767-F2CD-469C-8E46-8562C7E2DB62}" type="slidenum">
              <a:rPr lang="ar-IQ" smtClean="0"/>
              <a:pPr/>
              <a:t>53</a:t>
            </a:fld>
            <a:endParaRPr lang="ar-IQ"/>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980728"/>
            <a:ext cx="6369384" cy="4902348"/>
          </a:xfrm>
          <a:prstGeom prst="rect">
            <a:avLst/>
          </a:prstGeom>
        </p:spPr>
      </p:pic>
      <p:sp>
        <p:nvSpPr>
          <p:cNvPr id="3" name="Rectangle 2"/>
          <p:cNvSpPr/>
          <p:nvPr/>
        </p:nvSpPr>
        <p:spPr>
          <a:xfrm>
            <a:off x="278198" y="290805"/>
            <a:ext cx="3560335" cy="400110"/>
          </a:xfrm>
          <a:prstGeom prst="rect">
            <a:avLst/>
          </a:prstGeom>
        </p:spPr>
        <p:txBody>
          <a:bodyPr wrap="none">
            <a:spAutoFit/>
          </a:bodyPr>
          <a:lstStyle/>
          <a:p>
            <a:r>
              <a:rPr lang="en-GB" sz="2000" dirty="0">
                <a:solidFill>
                  <a:schemeClr val="bg1"/>
                </a:solidFill>
              </a:rPr>
              <a:t>Hydrostatic drive transmission</a:t>
            </a:r>
          </a:p>
        </p:txBody>
      </p:sp>
      <p:sp>
        <p:nvSpPr>
          <p:cNvPr id="6" name="Rectangle 5"/>
          <p:cNvSpPr/>
          <p:nvPr/>
        </p:nvSpPr>
        <p:spPr>
          <a:xfrm>
            <a:off x="6071519" y="420323"/>
            <a:ext cx="2420856" cy="400110"/>
          </a:xfrm>
          <a:prstGeom prst="rect">
            <a:avLst/>
          </a:prstGeom>
        </p:spPr>
        <p:txBody>
          <a:bodyPr wrap="none">
            <a:spAutoFit/>
          </a:bodyPr>
          <a:lstStyle/>
          <a:p>
            <a:r>
              <a:rPr lang="ar-IQ" sz="2000" dirty="0" smtClean="0">
                <a:solidFill>
                  <a:schemeClr val="bg1"/>
                </a:solidFill>
              </a:rPr>
              <a:t>محرك النقل الهيدروستاتيكي</a:t>
            </a:r>
            <a:endParaRPr lang="en-GB" sz="2000" dirty="0">
              <a:solidFill>
                <a:schemeClr val="bg1"/>
              </a:solidFill>
            </a:endParaRPr>
          </a:p>
        </p:txBody>
      </p:sp>
    </p:spTree>
  </p:cSld>
  <p:clrMapOvr>
    <a:masterClrMapping/>
  </p:clrMapOvr>
  <p:transition>
    <p:diamon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404664"/>
            <a:ext cx="6651369" cy="60467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005064"/>
            <a:ext cx="1733333" cy="1876190"/>
          </a:xfrm>
          <a:prstGeom prst="rect">
            <a:avLst/>
          </a:prstGeom>
        </p:spPr>
      </p:pic>
      <p:sp>
        <p:nvSpPr>
          <p:cNvPr id="4" name="Rectangle 3"/>
          <p:cNvSpPr/>
          <p:nvPr/>
        </p:nvSpPr>
        <p:spPr>
          <a:xfrm>
            <a:off x="179512" y="404664"/>
            <a:ext cx="1656184" cy="1015663"/>
          </a:xfrm>
          <a:prstGeom prst="rect">
            <a:avLst/>
          </a:prstGeom>
        </p:spPr>
        <p:txBody>
          <a:bodyPr wrap="square">
            <a:spAutoFit/>
          </a:bodyPr>
          <a:lstStyle/>
          <a:p>
            <a:r>
              <a:rPr lang="ar-IQ" sz="2000" b="1" dirty="0" smtClean="0">
                <a:solidFill>
                  <a:schemeClr val="bg1"/>
                </a:solidFill>
              </a:rPr>
              <a:t>مخطط المنظومة الهيدروليكية في الحاصدة</a:t>
            </a:r>
            <a:endParaRPr lang="en-GB" sz="2000" b="1" dirty="0">
              <a:solidFill>
                <a:schemeClr val="bg1"/>
              </a:solidFill>
            </a:endParaRPr>
          </a:p>
        </p:txBody>
      </p:sp>
    </p:spTree>
  </p:cSld>
  <p:clrMapOvr>
    <a:masterClrMapping/>
  </p:clrMapOvr>
  <p:transition>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898A9C13-F2F6-4F34-A1D6-DD5747594B77}" type="datetime8">
              <a:rPr lang="ar-IQ" smtClean="0"/>
              <a:pPr/>
              <a:t>28 كانون الثاني، 15</a:t>
            </a:fld>
            <a:endParaRPr lang="ar-IQ"/>
          </a:p>
        </p:txBody>
      </p:sp>
      <p:sp>
        <p:nvSpPr>
          <p:cNvPr id="5" name="عنصر نائب لرقم الشريحة 4"/>
          <p:cNvSpPr>
            <a:spLocks noGrp="1"/>
          </p:cNvSpPr>
          <p:nvPr>
            <p:ph type="sldNum" sz="quarter" idx="12"/>
          </p:nvPr>
        </p:nvSpPr>
        <p:spPr/>
        <p:txBody>
          <a:bodyPr>
            <a:normAutofit/>
          </a:bodyPr>
          <a:lstStyle/>
          <a:p>
            <a:fld id="{BD530767-F2CD-469C-8E46-8562C7E2DB62}" type="slidenum">
              <a:rPr lang="ar-IQ" smtClean="0"/>
              <a:pPr/>
              <a:t>55</a:t>
            </a:fld>
            <a:endParaRPr lang="ar-IQ"/>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260649"/>
            <a:ext cx="5068225" cy="6048672"/>
          </a:xfrm>
          <a:prstGeom prst="rect">
            <a:avLst/>
          </a:prstGeom>
        </p:spPr>
      </p:pic>
      <p:sp>
        <p:nvSpPr>
          <p:cNvPr id="3" name="Rectangle 2"/>
          <p:cNvSpPr/>
          <p:nvPr/>
        </p:nvSpPr>
        <p:spPr>
          <a:xfrm>
            <a:off x="107504" y="548680"/>
            <a:ext cx="2880320" cy="646331"/>
          </a:xfrm>
          <a:prstGeom prst="rect">
            <a:avLst/>
          </a:prstGeom>
        </p:spPr>
        <p:txBody>
          <a:bodyPr wrap="square">
            <a:spAutoFit/>
          </a:bodyPr>
          <a:lstStyle/>
          <a:p>
            <a:pPr algn="ctr"/>
            <a:r>
              <a:rPr lang="pt-BR" b="1" dirty="0" smtClean="0">
                <a:solidFill>
                  <a:srgbClr val="000000"/>
                </a:solidFill>
                <a:latin typeface="Lucida Sans" panose="020B0602030504020204" pitchFamily="34" charset="0"/>
              </a:rPr>
              <a:t>Electro </a:t>
            </a:r>
            <a:r>
              <a:rPr lang="pt-BR" b="1" dirty="0">
                <a:solidFill>
                  <a:srgbClr val="000000"/>
                </a:solidFill>
                <a:latin typeface="Lucida Sans" panose="020B0602030504020204" pitchFamily="34" charset="0"/>
              </a:rPr>
              <a:t>- </a:t>
            </a:r>
            <a:r>
              <a:rPr lang="pt-BR" b="1" dirty="0" smtClean="0">
                <a:solidFill>
                  <a:srgbClr val="000000"/>
                </a:solidFill>
                <a:latin typeface="Lucida Sans" panose="020B0602030504020204" pitchFamily="34" charset="0"/>
              </a:rPr>
              <a:t>hydraulic </a:t>
            </a:r>
            <a:endParaRPr lang="ar-IQ" b="1" dirty="0" smtClean="0">
              <a:solidFill>
                <a:srgbClr val="000000"/>
              </a:solidFill>
              <a:latin typeface="Lucida Sans" panose="020B0602030504020204" pitchFamily="34" charset="0"/>
            </a:endParaRPr>
          </a:p>
          <a:p>
            <a:pPr algn="ctr"/>
            <a:r>
              <a:rPr lang="pt-BR" b="1" dirty="0" smtClean="0">
                <a:solidFill>
                  <a:srgbClr val="000000"/>
                </a:solidFill>
                <a:latin typeface="Lucida Sans" panose="020B0602030504020204" pitchFamily="34" charset="0"/>
              </a:rPr>
              <a:t>header control </a:t>
            </a:r>
            <a:r>
              <a:rPr lang="pt-BR" b="1" dirty="0">
                <a:solidFill>
                  <a:srgbClr val="000000"/>
                </a:solidFill>
                <a:latin typeface="Lucida Sans" panose="020B0602030504020204" pitchFamily="34" charset="0"/>
              </a:rPr>
              <a:t>E M R</a:t>
            </a:r>
            <a:endParaRPr lang="en-GB" dirty="0"/>
          </a:p>
        </p:txBody>
      </p:sp>
      <p:sp>
        <p:nvSpPr>
          <p:cNvPr id="6" name="Rectangle 5"/>
          <p:cNvSpPr/>
          <p:nvPr/>
        </p:nvSpPr>
        <p:spPr>
          <a:xfrm>
            <a:off x="412291" y="1340768"/>
            <a:ext cx="2270745" cy="1323439"/>
          </a:xfrm>
          <a:prstGeom prst="rect">
            <a:avLst/>
          </a:prstGeom>
        </p:spPr>
        <p:txBody>
          <a:bodyPr wrap="square">
            <a:spAutoFit/>
          </a:bodyPr>
          <a:lstStyle/>
          <a:p>
            <a:r>
              <a:rPr lang="ar-IQ" sz="2000" b="1" dirty="0" smtClean="0">
                <a:solidFill>
                  <a:schemeClr val="bg1"/>
                </a:solidFill>
              </a:rPr>
              <a:t>استخدام الهيدروليك في السيطرة على الحصاد اوتوماتيكيا باستخدام الهيدروليك في الحاصدة</a:t>
            </a:r>
            <a:endParaRPr lang="en-GB" sz="2000" b="1" dirty="0">
              <a:solidFill>
                <a:schemeClr val="bg1"/>
              </a:solidFill>
            </a:endParaRPr>
          </a:p>
        </p:txBody>
      </p:sp>
    </p:spTree>
  </p:cSld>
  <p:clrMapOvr>
    <a:masterClrMapping/>
  </p:clrMapOvr>
  <p:transition>
    <p:wheel spokes="8"/>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56</a:t>
            </a:fld>
            <a:endParaRPr lang="ar-IQ"/>
          </a:p>
        </p:txBody>
      </p:sp>
      <p:sp>
        <p:nvSpPr>
          <p:cNvPr id="4" name="Rectangle 3"/>
          <p:cNvSpPr/>
          <p:nvPr/>
        </p:nvSpPr>
        <p:spPr>
          <a:xfrm>
            <a:off x="5972257" y="404664"/>
            <a:ext cx="2743118" cy="646331"/>
          </a:xfrm>
          <a:prstGeom prst="rect">
            <a:avLst/>
          </a:prstGeom>
        </p:spPr>
        <p:txBody>
          <a:bodyPr wrap="square">
            <a:spAutoFit/>
          </a:bodyPr>
          <a:lstStyle/>
          <a:p>
            <a:pPr algn="just"/>
            <a:r>
              <a:rPr lang="ar-IQ" b="1" dirty="0" smtClean="0">
                <a:solidFill>
                  <a:schemeClr val="bg1"/>
                </a:solidFill>
              </a:rPr>
              <a:t>الأجزاء المستخدمة في  المنظومة الهيدروليكية في الحاصدة</a:t>
            </a:r>
            <a:endParaRPr lang="ar-IQ" sz="16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580"/>
            <a:ext cx="5184576" cy="38884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5" y="3975460"/>
            <a:ext cx="5207615" cy="2846594"/>
          </a:xfrm>
          <a:prstGeom prst="rect">
            <a:avLst/>
          </a:prstGeom>
        </p:spPr>
      </p:pic>
    </p:spTree>
    <p:extLst>
      <p:ext uri="{BB962C8B-B14F-4D97-AF65-F5344CB8AC3E}">
        <p14:creationId xmlns:p14="http://schemas.microsoft.com/office/powerpoint/2010/main" val="917717630"/>
      </p:ext>
    </p:extLst>
  </p:cSld>
  <p:clrMapOvr>
    <a:masterClrMapping/>
  </p:clrMapOvr>
  <p:transition>
    <p:cut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pPr algn="ctr"/>
            <a:r>
              <a:rPr lang="ar-IQ" sz="9600" dirty="0" smtClean="0">
                <a:latin typeface="Arial Rounded MT Bold" pitchFamily="34" charset="0"/>
              </a:rPr>
              <a:t>شكرا لانتباهكم</a:t>
            </a:r>
            <a:endParaRPr lang="ar-IQ" sz="9600" dirty="0">
              <a:latin typeface="Arial Rounded MT Bold" pitchFamily="34" charset="0"/>
            </a:endParaRPr>
          </a:p>
        </p:txBody>
      </p:sp>
      <p:sp>
        <p:nvSpPr>
          <p:cNvPr id="4" name="عنصر نائب للتاريخ 3"/>
          <p:cNvSpPr>
            <a:spLocks noGrp="1"/>
          </p:cNvSpPr>
          <p:nvPr>
            <p:ph type="dt" sz="half" idx="10"/>
          </p:nvPr>
        </p:nvSpPr>
        <p:spPr/>
        <p:txBody>
          <a:bodyPr/>
          <a:lstStyle/>
          <a:p>
            <a:fld id="{83E1B219-AA36-4C74-92C2-F6FEE051BD65}" type="datetime8">
              <a:rPr lang="ar-IQ" smtClean="0"/>
              <a:pPr/>
              <a:t>28 كانون الثاني، 15</a:t>
            </a:fld>
            <a:endParaRPr lang="ar-IQ"/>
          </a:p>
        </p:txBody>
      </p:sp>
      <p:sp>
        <p:nvSpPr>
          <p:cNvPr id="5" name="عنصر نائب لرقم الشريحة 4"/>
          <p:cNvSpPr>
            <a:spLocks noGrp="1"/>
          </p:cNvSpPr>
          <p:nvPr>
            <p:ph type="sldNum" sz="quarter" idx="11"/>
          </p:nvPr>
        </p:nvSpPr>
        <p:spPr/>
        <p:txBody>
          <a:bodyPr/>
          <a:lstStyle/>
          <a:p>
            <a:fld id="{BD530767-F2CD-469C-8E46-8562C7E2DB62}" type="slidenum">
              <a:rPr lang="ar-IQ" sz="1100" b="1" smtClean="0"/>
              <a:pPr/>
              <a:t>57</a:t>
            </a:fld>
            <a:endParaRPr lang="ar-IQ" sz="1100" b="1" dirty="0"/>
          </a:p>
        </p:txBody>
      </p:sp>
    </p:spTree>
  </p:cSld>
  <p:clrMapOvr>
    <a:masterClrMapping/>
  </p:clrMapOvr>
  <p:transition spd="slow">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6</a:t>
            </a:fld>
            <a:endParaRPr lang="ar-IQ"/>
          </a:p>
        </p:txBody>
      </p:sp>
      <p:sp>
        <p:nvSpPr>
          <p:cNvPr id="4" name="Rectangle 3"/>
          <p:cNvSpPr/>
          <p:nvPr/>
        </p:nvSpPr>
        <p:spPr>
          <a:xfrm>
            <a:off x="107504" y="476672"/>
            <a:ext cx="8696647" cy="4647426"/>
          </a:xfrm>
          <a:prstGeom prst="rect">
            <a:avLst/>
          </a:prstGeom>
        </p:spPr>
        <p:txBody>
          <a:bodyPr wrap="square">
            <a:spAutoFit/>
          </a:bodyPr>
          <a:lstStyle/>
          <a:p>
            <a:pPr algn="ctr"/>
            <a:r>
              <a:rPr lang="ar-IQ" sz="2800" b="1" dirty="0">
                <a:solidFill>
                  <a:schemeClr val="bg1"/>
                </a:solidFill>
              </a:rPr>
              <a:t> </a:t>
            </a:r>
            <a:r>
              <a:rPr lang="ar-IQ" sz="3200" b="1" dirty="0" smtClean="0">
                <a:solidFill>
                  <a:schemeClr val="bg1"/>
                </a:solidFill>
              </a:rPr>
              <a:t>عيوب المنظومات الهيدروليكية</a:t>
            </a:r>
            <a:endParaRPr lang="ar-IQ" sz="3200" b="1" dirty="0">
              <a:solidFill>
                <a:schemeClr val="bg1"/>
              </a:solidFill>
            </a:endParaRPr>
          </a:p>
          <a:p>
            <a:r>
              <a:rPr lang="ar-IQ" sz="2400" dirty="0">
                <a:solidFill>
                  <a:schemeClr val="bg1"/>
                </a:solidFill>
              </a:rPr>
              <a:t> </a:t>
            </a:r>
          </a:p>
          <a:p>
            <a:r>
              <a:rPr lang="ar-IQ" sz="2400" b="1" dirty="0">
                <a:solidFill>
                  <a:schemeClr val="bg1"/>
                </a:solidFill>
              </a:rPr>
              <a:t>1.</a:t>
            </a:r>
            <a:r>
              <a:rPr lang="ar-IQ" sz="1000" b="1" dirty="0">
                <a:solidFill>
                  <a:schemeClr val="bg1"/>
                </a:solidFill>
                <a:latin typeface="Times New Roman" panose="02020603050405020304" pitchFamily="18" charset="0"/>
              </a:rPr>
              <a:t>      </a:t>
            </a:r>
            <a:r>
              <a:rPr lang="ar-IQ" sz="2400" b="1" dirty="0">
                <a:solidFill>
                  <a:schemeClr val="bg1"/>
                </a:solidFill>
              </a:rPr>
              <a:t>حدوث تسريبات للزيوت يؤدى إلى </a:t>
            </a:r>
            <a:r>
              <a:rPr lang="ar-IQ" sz="2400" b="1" dirty="0" smtClean="0">
                <a:solidFill>
                  <a:schemeClr val="bg1"/>
                </a:solidFill>
              </a:rPr>
              <a:t>تكدس الاوساخ في المناطق </a:t>
            </a:r>
            <a:r>
              <a:rPr lang="ar-IQ" sz="2400" b="1" dirty="0">
                <a:solidFill>
                  <a:schemeClr val="bg1"/>
                </a:solidFill>
              </a:rPr>
              <a:t>المحيطة </a:t>
            </a:r>
            <a:r>
              <a:rPr lang="ar-IQ" sz="2400" b="1" dirty="0" smtClean="0">
                <a:solidFill>
                  <a:schemeClr val="bg1"/>
                </a:solidFill>
              </a:rPr>
              <a:t>بها،</a:t>
            </a:r>
          </a:p>
          <a:p>
            <a:endParaRPr lang="ar-IQ" sz="2400" dirty="0">
              <a:solidFill>
                <a:schemeClr val="bg1"/>
              </a:solidFill>
            </a:endParaRPr>
          </a:p>
          <a:p>
            <a:r>
              <a:rPr lang="ar-IQ" sz="2400" b="1" dirty="0">
                <a:solidFill>
                  <a:schemeClr val="bg1"/>
                </a:solidFill>
              </a:rPr>
              <a:t>2.</a:t>
            </a:r>
            <a:r>
              <a:rPr lang="ar-IQ" sz="1000" b="1" dirty="0">
                <a:solidFill>
                  <a:schemeClr val="bg1"/>
                </a:solidFill>
                <a:latin typeface="Times New Roman" panose="02020603050405020304" pitchFamily="18" charset="0"/>
              </a:rPr>
              <a:t>      </a:t>
            </a:r>
            <a:r>
              <a:rPr lang="ar-IQ" sz="2400" b="1" dirty="0">
                <a:solidFill>
                  <a:schemeClr val="bg1"/>
                </a:solidFill>
              </a:rPr>
              <a:t>استخدام زيوت معدنية من مشتقات بترولية يهدد بحدوث إخطار </a:t>
            </a:r>
            <a:r>
              <a:rPr lang="ar-IQ" sz="2400" b="1" dirty="0" smtClean="0">
                <a:solidFill>
                  <a:schemeClr val="bg1"/>
                </a:solidFill>
              </a:rPr>
              <a:t>بالحريق،</a:t>
            </a:r>
          </a:p>
          <a:p>
            <a:r>
              <a:rPr lang="ar-IQ" sz="2400" b="1" dirty="0" smtClean="0">
                <a:solidFill>
                  <a:schemeClr val="bg1"/>
                </a:solidFill>
              </a:rPr>
              <a:t> </a:t>
            </a:r>
            <a:endParaRPr lang="ar-IQ" sz="2400" dirty="0">
              <a:solidFill>
                <a:schemeClr val="bg1"/>
              </a:solidFill>
            </a:endParaRPr>
          </a:p>
          <a:p>
            <a:r>
              <a:rPr lang="ar-IQ" sz="2400" b="1" dirty="0">
                <a:solidFill>
                  <a:schemeClr val="bg1"/>
                </a:solidFill>
              </a:rPr>
              <a:t>3.</a:t>
            </a:r>
            <a:r>
              <a:rPr lang="ar-IQ" sz="1000" b="1" dirty="0">
                <a:solidFill>
                  <a:schemeClr val="bg1"/>
                </a:solidFill>
                <a:latin typeface="Times New Roman" panose="02020603050405020304" pitchFamily="18" charset="0"/>
              </a:rPr>
              <a:t>      </a:t>
            </a:r>
            <a:r>
              <a:rPr lang="ar-IQ" sz="2400" b="1" dirty="0">
                <a:solidFill>
                  <a:schemeClr val="bg1"/>
                </a:solidFill>
              </a:rPr>
              <a:t>تعرض الزيوت إلى الشوائب يفرض وضع نظاما دقيقا للفلترة </a:t>
            </a:r>
            <a:r>
              <a:rPr lang="ar-IQ" sz="2400" b="1" dirty="0" smtClean="0">
                <a:solidFill>
                  <a:schemeClr val="bg1"/>
                </a:solidFill>
              </a:rPr>
              <a:t>،</a:t>
            </a:r>
          </a:p>
          <a:p>
            <a:endParaRPr lang="ar-IQ" sz="2400" dirty="0">
              <a:solidFill>
                <a:schemeClr val="bg1"/>
              </a:solidFill>
            </a:endParaRPr>
          </a:p>
          <a:p>
            <a:r>
              <a:rPr lang="ar-IQ" sz="2400" b="1" dirty="0">
                <a:solidFill>
                  <a:schemeClr val="bg1"/>
                </a:solidFill>
              </a:rPr>
              <a:t>4.</a:t>
            </a:r>
            <a:r>
              <a:rPr lang="ar-IQ" sz="1000" b="1" dirty="0">
                <a:solidFill>
                  <a:schemeClr val="bg1"/>
                </a:solidFill>
                <a:latin typeface="Times New Roman" panose="02020603050405020304" pitchFamily="18" charset="0"/>
              </a:rPr>
              <a:t>      </a:t>
            </a:r>
            <a:r>
              <a:rPr lang="ar-IQ" sz="2400" b="1" dirty="0">
                <a:solidFill>
                  <a:schemeClr val="bg1"/>
                </a:solidFill>
              </a:rPr>
              <a:t>ارتفاع سعر المكونات الهيدروليكية نظرا لما تتطلبه من دقة عالية في </a:t>
            </a:r>
            <a:r>
              <a:rPr lang="ar-IQ" sz="2400" b="1" dirty="0" smtClean="0">
                <a:solidFill>
                  <a:schemeClr val="bg1"/>
                </a:solidFill>
              </a:rPr>
              <a:t>  التصنيع ،</a:t>
            </a:r>
          </a:p>
          <a:p>
            <a:endParaRPr lang="ar-IQ" sz="2400" dirty="0">
              <a:solidFill>
                <a:schemeClr val="bg1"/>
              </a:solidFill>
            </a:endParaRPr>
          </a:p>
          <a:p>
            <a:r>
              <a:rPr lang="ar-IQ" sz="2400" b="1" dirty="0">
                <a:solidFill>
                  <a:schemeClr val="bg1"/>
                </a:solidFill>
              </a:rPr>
              <a:t>5.</a:t>
            </a:r>
            <a:r>
              <a:rPr lang="ar-IQ" sz="1000" b="1" dirty="0">
                <a:solidFill>
                  <a:schemeClr val="bg1"/>
                </a:solidFill>
                <a:latin typeface="Times New Roman" panose="02020603050405020304" pitchFamily="18" charset="0"/>
              </a:rPr>
              <a:t>      </a:t>
            </a:r>
            <a:r>
              <a:rPr lang="ar-IQ" sz="2400" b="1" dirty="0">
                <a:solidFill>
                  <a:schemeClr val="bg1"/>
                </a:solidFill>
              </a:rPr>
              <a:t>الخلوصات داخل المكونات تؤدى إلى حدوث تسريبات وتهريب للزيوت خصوصا </a:t>
            </a:r>
            <a:r>
              <a:rPr lang="ar-IQ" sz="2400" b="1" dirty="0" smtClean="0">
                <a:solidFill>
                  <a:schemeClr val="bg1"/>
                </a:solidFill>
              </a:rPr>
              <a:t>مع</a:t>
            </a:r>
          </a:p>
          <a:p>
            <a:r>
              <a:rPr lang="ar-IQ" sz="2400" b="1" dirty="0">
                <a:solidFill>
                  <a:schemeClr val="bg1"/>
                </a:solidFill>
              </a:rPr>
              <a:t> </a:t>
            </a:r>
            <a:r>
              <a:rPr lang="ar-IQ" sz="2400" b="1" dirty="0" smtClean="0">
                <a:solidFill>
                  <a:schemeClr val="bg1"/>
                </a:solidFill>
              </a:rPr>
              <a:t>    </a:t>
            </a:r>
            <a:r>
              <a:rPr lang="ar-IQ" sz="2400" b="1" dirty="0">
                <a:solidFill>
                  <a:schemeClr val="bg1"/>
                </a:solidFill>
              </a:rPr>
              <a:t>الضغوط المرتفعة </a:t>
            </a:r>
            <a:r>
              <a:rPr lang="ar-IQ" sz="2400" b="1" dirty="0" smtClean="0">
                <a:solidFill>
                  <a:schemeClr val="bg1"/>
                </a:solidFill>
              </a:rPr>
              <a:t>.</a:t>
            </a:r>
            <a:endParaRPr lang="ar-IQ" sz="2400" dirty="0">
              <a:solidFill>
                <a:schemeClr val="bg1"/>
              </a:solidFill>
              <a:effectLst/>
            </a:endParaRPr>
          </a:p>
        </p:txBody>
      </p:sp>
    </p:spTree>
    <p:extLst>
      <p:ext uri="{BB962C8B-B14F-4D97-AF65-F5344CB8AC3E}">
        <p14:creationId xmlns:p14="http://schemas.microsoft.com/office/powerpoint/2010/main" val="3201960262"/>
      </p:ext>
    </p:extLst>
  </p:cSld>
  <p:clrMapOvr>
    <a:masterClrMapping/>
  </p:clrMapOvr>
  <p:transition>
    <p:cut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53200" y="6182181"/>
            <a:ext cx="2590800" cy="384048"/>
          </a:xfrm>
        </p:spPr>
        <p:txBody>
          <a:bodyPr/>
          <a:lstStyle/>
          <a:p>
            <a:fld id="{09407775-7894-494D-88BC-226BDB9FE21A}" type="datetime8">
              <a:rPr lang="ar-IQ" smtClean="0"/>
              <a:pPr/>
              <a:t>28 كانون الثاني، 15</a:t>
            </a:fld>
            <a:endParaRPr lang="ar-IQ" dirty="0"/>
          </a:p>
        </p:txBody>
      </p:sp>
      <p:sp>
        <p:nvSpPr>
          <p:cNvPr id="3" name="Slide Number Placeholder 2"/>
          <p:cNvSpPr>
            <a:spLocks noGrp="1"/>
          </p:cNvSpPr>
          <p:nvPr>
            <p:ph type="sldNum" sz="quarter" idx="12"/>
          </p:nvPr>
        </p:nvSpPr>
        <p:spPr/>
        <p:txBody>
          <a:bodyPr/>
          <a:lstStyle/>
          <a:p>
            <a:fld id="{BD530767-F2CD-469C-8E46-8562C7E2DB62}" type="slidenum">
              <a:rPr lang="ar-IQ" smtClean="0"/>
              <a:pPr/>
              <a:t>7</a:t>
            </a:fld>
            <a:endParaRPr lang="ar-IQ"/>
          </a:p>
        </p:txBody>
      </p:sp>
      <p:pic>
        <p:nvPicPr>
          <p:cNvPr id="1026" name="Picture 2" descr="http://upload.wikimedia.org/wikipedia/commons/thumb/9/97/Principle_of_hydraulic_press.PNG/300px-Principle_of_hydraulic_pres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83" y="3654007"/>
            <a:ext cx="4585692" cy="28889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bits.wikimedia.org/static-1.23wmf15/skins/common/images/magnify-clip-rtl.png">
            <a:hlinkClick r:id="rId2" tooltip="كبّر"/>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960438"/>
            <a:ext cx="142875" cy="104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ملف:Hydraulic Force, language neut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18" y="3555191"/>
            <a:ext cx="3104162" cy="30110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98450" y="260648"/>
            <a:ext cx="8416925" cy="2739211"/>
          </a:xfrm>
          <a:prstGeom prst="rect">
            <a:avLst/>
          </a:prstGeom>
        </p:spPr>
        <p:txBody>
          <a:bodyPr wrap="square">
            <a:spAutoFit/>
          </a:bodyPr>
          <a:lstStyle/>
          <a:p>
            <a:pPr algn="ctr"/>
            <a:r>
              <a:rPr lang="ar-IQ" sz="2800" dirty="0">
                <a:solidFill>
                  <a:schemeClr val="bg1"/>
                </a:solidFill>
              </a:rPr>
              <a:t>مبدأ مضاعفة </a:t>
            </a:r>
            <a:r>
              <a:rPr lang="ar-IQ" sz="2800" dirty="0" smtClean="0">
                <a:solidFill>
                  <a:schemeClr val="bg1"/>
                </a:solidFill>
              </a:rPr>
              <a:t>القوة</a:t>
            </a:r>
          </a:p>
          <a:p>
            <a:r>
              <a:rPr lang="ar-IQ" sz="2400" dirty="0" smtClean="0">
                <a:solidFill>
                  <a:schemeClr val="bg1"/>
                </a:solidFill>
              </a:rPr>
              <a:t>  </a:t>
            </a:r>
            <a:endParaRPr lang="ar-IQ" sz="2400" dirty="0">
              <a:solidFill>
                <a:schemeClr val="bg1"/>
              </a:solidFill>
            </a:endParaRPr>
          </a:p>
          <a:p>
            <a:pPr algn="just"/>
            <a:r>
              <a:rPr lang="ar-IQ" sz="2400" dirty="0">
                <a:solidFill>
                  <a:schemeClr val="bg1"/>
                </a:solidFill>
              </a:rPr>
              <a:t>مبدأ مضاعفة القوة في الآلات الهيدروليكية.</a:t>
            </a:r>
          </a:p>
          <a:p>
            <a:pPr algn="just"/>
            <a:r>
              <a:rPr lang="ar-IQ" sz="2400" dirty="0">
                <a:solidFill>
                  <a:schemeClr val="bg1"/>
                </a:solidFill>
              </a:rPr>
              <a:t>إحدى السمات المهمة للأنظمة الهيدروليكية، قدرتها على مضاعفة القوة. لنفترض أسطوانة أولى </a:t>
            </a:r>
            <a:r>
              <a:rPr lang="en-GB" sz="2400" dirty="0" smtClean="0">
                <a:solidFill>
                  <a:schemeClr val="bg1"/>
                </a:solidFill>
              </a:rPr>
              <a:t>C1 </a:t>
            </a:r>
            <a:r>
              <a:rPr lang="ar-IQ" sz="2400" dirty="0">
                <a:solidFill>
                  <a:schemeClr val="bg1"/>
                </a:solidFill>
              </a:rPr>
              <a:t>ذات قطر </a:t>
            </a:r>
            <a:r>
              <a:rPr lang="en-GB" sz="2400" dirty="0">
                <a:solidFill>
                  <a:schemeClr val="bg1"/>
                </a:solidFill>
              </a:rPr>
              <a:t>D1=1 cm، </a:t>
            </a:r>
            <a:r>
              <a:rPr lang="ar-IQ" sz="2400" dirty="0">
                <a:solidFill>
                  <a:schemeClr val="bg1"/>
                </a:solidFill>
              </a:rPr>
              <a:t>وأسطوانة ثانية </a:t>
            </a:r>
            <a:r>
              <a:rPr lang="en-GB" sz="2400" dirty="0" smtClean="0">
                <a:solidFill>
                  <a:schemeClr val="bg1"/>
                </a:solidFill>
              </a:rPr>
              <a:t>C2 </a:t>
            </a:r>
            <a:r>
              <a:rPr lang="ar-IQ" sz="2400" dirty="0">
                <a:solidFill>
                  <a:schemeClr val="bg1"/>
                </a:solidFill>
              </a:rPr>
              <a:t>ذات قطر </a:t>
            </a:r>
            <a:r>
              <a:rPr lang="en-GB" sz="2400" dirty="0">
                <a:solidFill>
                  <a:schemeClr val="bg1"/>
                </a:solidFill>
              </a:rPr>
              <a:t>D2=10 cm. </a:t>
            </a:r>
            <a:r>
              <a:rPr lang="ar-IQ" sz="2400" dirty="0">
                <a:solidFill>
                  <a:schemeClr val="bg1"/>
                </a:solidFill>
              </a:rPr>
              <a:t>فإذا طبقنا قوة </a:t>
            </a:r>
            <a:r>
              <a:rPr lang="en-GB" sz="2400" dirty="0" smtClean="0">
                <a:solidFill>
                  <a:schemeClr val="bg1"/>
                </a:solidFill>
              </a:rPr>
              <a:t>F1=1 KN</a:t>
            </a:r>
            <a:r>
              <a:rPr lang="ar-IQ" sz="2400" dirty="0" smtClean="0">
                <a:solidFill>
                  <a:schemeClr val="bg1"/>
                </a:solidFill>
              </a:rPr>
              <a:t>على </a:t>
            </a:r>
            <a:r>
              <a:rPr lang="ar-IQ" sz="2400" dirty="0">
                <a:solidFill>
                  <a:schemeClr val="bg1"/>
                </a:solidFill>
              </a:rPr>
              <a:t>الأسطوانة الأولى، فإن القوة </a:t>
            </a:r>
            <a:r>
              <a:rPr lang="ar-IQ" sz="2400" dirty="0" smtClean="0">
                <a:solidFill>
                  <a:schemeClr val="bg1"/>
                </a:solidFill>
              </a:rPr>
              <a:t>الناتجة في </a:t>
            </a:r>
            <a:r>
              <a:rPr lang="ar-IQ" sz="2400" dirty="0">
                <a:solidFill>
                  <a:schemeClr val="bg1"/>
                </a:solidFill>
              </a:rPr>
              <a:t>الأسطوانة الثانية هي </a:t>
            </a:r>
            <a:r>
              <a:rPr lang="en-GB" sz="2400" dirty="0">
                <a:solidFill>
                  <a:schemeClr val="bg1"/>
                </a:solidFill>
              </a:rPr>
              <a:t>F2=100 KN، </a:t>
            </a:r>
            <a:r>
              <a:rPr lang="ar-IQ" sz="2400" dirty="0">
                <a:solidFill>
                  <a:schemeClr val="bg1"/>
                </a:solidFill>
              </a:rPr>
              <a:t>لأن مساحة الأسطوانة الثانية أكبر بمئة مرة من الأسطوانة الأولى </a:t>
            </a:r>
            <a:endParaRPr lang="en-GB" sz="2400" dirty="0">
              <a:solidFill>
                <a:schemeClr val="bg1"/>
              </a:solidFill>
            </a:endParaRPr>
          </a:p>
        </p:txBody>
      </p:sp>
    </p:spTree>
    <p:extLst>
      <p:ext uri="{BB962C8B-B14F-4D97-AF65-F5344CB8AC3E}">
        <p14:creationId xmlns:p14="http://schemas.microsoft.com/office/powerpoint/2010/main" val="3098306120"/>
      </p:ext>
    </p:extLst>
  </p:cSld>
  <p:clrMapOvr>
    <a:masterClrMapping/>
  </p:clrMapOvr>
  <p:transition>
    <p:cut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dirty="0"/>
          </a:p>
        </p:txBody>
      </p:sp>
      <p:sp>
        <p:nvSpPr>
          <p:cNvPr id="3" name="Slide Number Placeholder 2"/>
          <p:cNvSpPr>
            <a:spLocks noGrp="1"/>
          </p:cNvSpPr>
          <p:nvPr>
            <p:ph type="sldNum" sz="quarter" idx="12"/>
          </p:nvPr>
        </p:nvSpPr>
        <p:spPr/>
        <p:txBody>
          <a:bodyPr/>
          <a:lstStyle/>
          <a:p>
            <a:fld id="{BD530767-F2CD-469C-8E46-8562C7E2DB62}" type="slidenum">
              <a:rPr lang="ar-IQ" smtClean="0"/>
              <a:pPr/>
              <a:t>8</a:t>
            </a:fld>
            <a:endParaRPr lang="ar-IQ"/>
          </a:p>
        </p:txBody>
      </p:sp>
      <p:sp>
        <p:nvSpPr>
          <p:cNvPr id="4" name="Rectangle 3"/>
          <p:cNvSpPr/>
          <p:nvPr/>
        </p:nvSpPr>
        <p:spPr>
          <a:xfrm>
            <a:off x="807867" y="404664"/>
            <a:ext cx="7907508" cy="5724644"/>
          </a:xfrm>
          <a:prstGeom prst="rect">
            <a:avLst/>
          </a:prstGeom>
        </p:spPr>
        <p:txBody>
          <a:bodyPr wrap="square">
            <a:spAutoFit/>
          </a:bodyPr>
          <a:lstStyle/>
          <a:p>
            <a:pPr algn="ctr"/>
            <a:r>
              <a:rPr lang="ar-IQ" sz="2800" b="1" dirty="0">
                <a:solidFill>
                  <a:schemeClr val="bg1"/>
                </a:solidFill>
              </a:rPr>
              <a:t>مكونات الدوائر </a:t>
            </a:r>
            <a:r>
              <a:rPr lang="ar-IQ" sz="2800" b="1" dirty="0" smtClean="0">
                <a:solidFill>
                  <a:schemeClr val="bg1"/>
                </a:solidFill>
              </a:rPr>
              <a:t>الهيدروليكية</a:t>
            </a:r>
          </a:p>
          <a:p>
            <a:endParaRPr lang="ar-IQ" sz="2000" dirty="0" smtClean="0">
              <a:solidFill>
                <a:schemeClr val="bg1"/>
              </a:solidFill>
            </a:endParaRPr>
          </a:p>
          <a:p>
            <a:r>
              <a:rPr lang="ar-IQ" sz="2000" dirty="0">
                <a:solidFill>
                  <a:schemeClr val="bg1"/>
                </a:solidFill>
              </a:rPr>
              <a:t>1- </a:t>
            </a:r>
            <a:r>
              <a:rPr lang="ar-IQ" sz="2000" dirty="0" smtClean="0">
                <a:solidFill>
                  <a:schemeClr val="bg1"/>
                </a:solidFill>
              </a:rPr>
              <a:t>الخزان</a:t>
            </a:r>
          </a:p>
          <a:p>
            <a:r>
              <a:rPr lang="ar-IQ" sz="2000" dirty="0" smtClean="0">
                <a:solidFill>
                  <a:schemeClr val="bg1"/>
                </a:solidFill>
              </a:rPr>
              <a:t>2- مضخة الزيت الهيدروليكية</a:t>
            </a:r>
          </a:p>
          <a:p>
            <a:r>
              <a:rPr lang="ar-IQ" sz="2000" dirty="0">
                <a:solidFill>
                  <a:schemeClr val="bg1"/>
                </a:solidFill>
              </a:rPr>
              <a:t>3- مرشح الزيت </a:t>
            </a:r>
            <a:r>
              <a:rPr lang="ar-IQ" sz="2000" dirty="0" smtClean="0">
                <a:solidFill>
                  <a:schemeClr val="bg1"/>
                </a:solidFill>
              </a:rPr>
              <a:t>الهيدروليكي (</a:t>
            </a:r>
            <a:r>
              <a:rPr lang="ar-IQ" sz="2000" dirty="0">
                <a:solidFill>
                  <a:schemeClr val="bg1"/>
                </a:solidFill>
              </a:rPr>
              <a:t>الفلاتر</a:t>
            </a:r>
            <a:r>
              <a:rPr lang="ar-IQ" sz="2000" dirty="0" smtClean="0">
                <a:solidFill>
                  <a:schemeClr val="bg1"/>
                </a:solidFill>
              </a:rPr>
              <a:t>)</a:t>
            </a:r>
          </a:p>
          <a:p>
            <a:r>
              <a:rPr lang="ar-IQ" sz="2000" dirty="0">
                <a:solidFill>
                  <a:schemeClr val="bg1"/>
                </a:solidFill>
              </a:rPr>
              <a:t>1- - مرشحات سحب</a:t>
            </a:r>
            <a:r>
              <a:rPr lang="ar-IQ" sz="2000" dirty="0" smtClean="0">
                <a:solidFill>
                  <a:schemeClr val="bg1"/>
                </a:solidFill>
              </a:rPr>
              <a:t>.---- يركب </a:t>
            </a:r>
            <a:r>
              <a:rPr lang="ar-IQ" sz="2000" dirty="0">
                <a:solidFill>
                  <a:schemeClr val="bg1"/>
                </a:solidFill>
              </a:rPr>
              <a:t>بين الخزان </a:t>
            </a:r>
            <a:r>
              <a:rPr lang="ar-IQ" sz="2000" dirty="0" smtClean="0">
                <a:solidFill>
                  <a:schemeClr val="bg1"/>
                </a:solidFill>
              </a:rPr>
              <a:t>والمضخة لتنقية الزيت </a:t>
            </a:r>
            <a:r>
              <a:rPr lang="ar-IQ" sz="2000" dirty="0">
                <a:solidFill>
                  <a:schemeClr val="bg1"/>
                </a:solidFill>
              </a:rPr>
              <a:t>القادم من </a:t>
            </a:r>
            <a:r>
              <a:rPr lang="ar-IQ" sz="2000" dirty="0" smtClean="0">
                <a:solidFill>
                  <a:schemeClr val="bg1"/>
                </a:solidFill>
              </a:rPr>
              <a:t>الخزان</a:t>
            </a:r>
            <a:endParaRPr lang="ar-IQ" sz="2000" dirty="0">
              <a:solidFill>
                <a:schemeClr val="bg1"/>
              </a:solidFill>
            </a:endParaRPr>
          </a:p>
          <a:p>
            <a:r>
              <a:rPr lang="ar-IQ" sz="2000" dirty="0">
                <a:solidFill>
                  <a:schemeClr val="bg1"/>
                </a:solidFill>
              </a:rPr>
              <a:t>2- مرشحات الضغط.---- </a:t>
            </a:r>
            <a:r>
              <a:rPr lang="ar-IQ" sz="2000" dirty="0" smtClean="0">
                <a:solidFill>
                  <a:schemeClr val="bg1"/>
                </a:solidFill>
              </a:rPr>
              <a:t>ويركب بعد المضخة </a:t>
            </a:r>
            <a:r>
              <a:rPr lang="ar-IQ" sz="2000" dirty="0">
                <a:solidFill>
                  <a:schemeClr val="bg1"/>
                </a:solidFill>
              </a:rPr>
              <a:t>مباشره </a:t>
            </a:r>
            <a:r>
              <a:rPr lang="ar-IQ" sz="2000" dirty="0" smtClean="0">
                <a:solidFill>
                  <a:schemeClr val="bg1"/>
                </a:solidFill>
              </a:rPr>
              <a:t>ودائما يركب قبل </a:t>
            </a:r>
            <a:r>
              <a:rPr lang="ar-IQ" sz="2000" dirty="0">
                <a:solidFill>
                  <a:schemeClr val="bg1"/>
                </a:solidFill>
              </a:rPr>
              <a:t>اجهزه التنظيم والتحكم </a:t>
            </a:r>
            <a:r>
              <a:rPr lang="ar-IQ" sz="2000" dirty="0" smtClean="0">
                <a:solidFill>
                  <a:schemeClr val="bg1"/>
                </a:solidFill>
              </a:rPr>
              <a:t>لكي </a:t>
            </a:r>
            <a:r>
              <a:rPr lang="ar-IQ" sz="2000" dirty="0">
                <a:solidFill>
                  <a:schemeClr val="bg1"/>
                </a:solidFill>
              </a:rPr>
              <a:t>يحميها من التلف</a:t>
            </a:r>
            <a:r>
              <a:rPr lang="ar-IQ" sz="2000" dirty="0" smtClean="0">
                <a:solidFill>
                  <a:schemeClr val="bg1"/>
                </a:solidFill>
              </a:rPr>
              <a:t>.</a:t>
            </a:r>
          </a:p>
          <a:p>
            <a:endParaRPr lang="ar-IQ" sz="2000" dirty="0" smtClean="0">
              <a:solidFill>
                <a:schemeClr val="bg1"/>
              </a:solidFill>
            </a:endParaRPr>
          </a:p>
          <a:p>
            <a:r>
              <a:rPr lang="ar-IQ" sz="2000" dirty="0">
                <a:solidFill>
                  <a:schemeClr val="bg1"/>
                </a:solidFill>
              </a:rPr>
              <a:t>3- مرشحات الراجع.---- </a:t>
            </a:r>
            <a:r>
              <a:rPr lang="ar-IQ" sz="2000" dirty="0" smtClean="0">
                <a:solidFill>
                  <a:schemeClr val="bg1"/>
                </a:solidFill>
              </a:rPr>
              <a:t>يركب بين </a:t>
            </a:r>
            <a:r>
              <a:rPr lang="ar-IQ" sz="2000" dirty="0">
                <a:solidFill>
                  <a:schemeClr val="bg1"/>
                </a:solidFill>
              </a:rPr>
              <a:t>خطوط الزيت </a:t>
            </a:r>
            <a:r>
              <a:rPr lang="ar-IQ" sz="2000" dirty="0" smtClean="0">
                <a:solidFill>
                  <a:schemeClr val="bg1"/>
                </a:solidFill>
              </a:rPr>
              <a:t>الراجعة </a:t>
            </a:r>
            <a:r>
              <a:rPr lang="ar-IQ" sz="2000" dirty="0">
                <a:solidFill>
                  <a:schemeClr val="bg1"/>
                </a:solidFill>
              </a:rPr>
              <a:t>والخزان </a:t>
            </a:r>
            <a:r>
              <a:rPr lang="ar-IQ" sz="2000" dirty="0" smtClean="0">
                <a:solidFill>
                  <a:schemeClr val="bg1"/>
                </a:solidFill>
              </a:rPr>
              <a:t>لكي ينقى </a:t>
            </a:r>
            <a:r>
              <a:rPr lang="ar-IQ" sz="2000" dirty="0">
                <a:solidFill>
                  <a:schemeClr val="bg1"/>
                </a:solidFill>
              </a:rPr>
              <a:t>الزيت </a:t>
            </a:r>
            <a:r>
              <a:rPr lang="ar-IQ" sz="2000" dirty="0" smtClean="0">
                <a:solidFill>
                  <a:schemeClr val="bg1"/>
                </a:solidFill>
              </a:rPr>
              <a:t>قبل الرجوع الى الخزان.</a:t>
            </a:r>
          </a:p>
          <a:p>
            <a:r>
              <a:rPr lang="ar-IQ" sz="2000" dirty="0" smtClean="0">
                <a:solidFill>
                  <a:schemeClr val="bg1"/>
                </a:solidFill>
              </a:rPr>
              <a:t>4- </a:t>
            </a:r>
            <a:r>
              <a:rPr lang="ar-IQ" sz="2000" dirty="0">
                <a:solidFill>
                  <a:schemeClr val="bg1"/>
                </a:solidFill>
              </a:rPr>
              <a:t>مرشحات </a:t>
            </a:r>
            <a:r>
              <a:rPr lang="ar-IQ" sz="2000" dirty="0" smtClean="0">
                <a:solidFill>
                  <a:schemeClr val="bg1"/>
                </a:solidFill>
              </a:rPr>
              <a:t>التعبئة </a:t>
            </a:r>
            <a:r>
              <a:rPr lang="ar-IQ" sz="2000" dirty="0">
                <a:solidFill>
                  <a:schemeClr val="bg1"/>
                </a:solidFill>
              </a:rPr>
              <a:t>والتنفيس.---- </a:t>
            </a:r>
            <a:r>
              <a:rPr lang="ar-IQ" sz="2000" dirty="0" smtClean="0">
                <a:solidFill>
                  <a:schemeClr val="bg1"/>
                </a:solidFill>
              </a:rPr>
              <a:t>ولها وظيفتين:</a:t>
            </a:r>
          </a:p>
          <a:p>
            <a:r>
              <a:rPr lang="ar-IQ" sz="2000" dirty="0">
                <a:solidFill>
                  <a:schemeClr val="bg1"/>
                </a:solidFill>
              </a:rPr>
              <a:t/>
            </a:r>
            <a:br>
              <a:rPr lang="ar-IQ" sz="2000" dirty="0">
                <a:solidFill>
                  <a:schemeClr val="bg1"/>
                </a:solidFill>
              </a:rPr>
            </a:br>
            <a:r>
              <a:rPr lang="ar-IQ" sz="2000" dirty="0">
                <a:solidFill>
                  <a:schemeClr val="bg1"/>
                </a:solidFill>
              </a:rPr>
              <a:t>اولا </a:t>
            </a:r>
            <a:r>
              <a:rPr lang="ar-IQ" sz="2000" dirty="0" smtClean="0">
                <a:solidFill>
                  <a:schemeClr val="bg1"/>
                </a:solidFill>
              </a:rPr>
              <a:t>:تعمل </a:t>
            </a:r>
            <a:r>
              <a:rPr lang="ar-IQ" sz="2000" dirty="0">
                <a:solidFill>
                  <a:schemeClr val="bg1"/>
                </a:solidFill>
              </a:rPr>
              <a:t>كمرشح تعبئه لمنع دخول الاجسام </a:t>
            </a:r>
            <a:r>
              <a:rPr lang="ar-IQ" sz="2000" dirty="0" smtClean="0">
                <a:solidFill>
                  <a:schemeClr val="bg1"/>
                </a:solidFill>
              </a:rPr>
              <a:t>الكبيرة </a:t>
            </a:r>
            <a:r>
              <a:rPr lang="ar-IQ" sz="2000" dirty="0">
                <a:solidFill>
                  <a:schemeClr val="bg1"/>
                </a:solidFill>
              </a:rPr>
              <a:t>عند تعبئه </a:t>
            </a:r>
            <a:r>
              <a:rPr lang="ar-IQ" sz="2000" dirty="0" smtClean="0">
                <a:solidFill>
                  <a:schemeClr val="bg1"/>
                </a:solidFill>
              </a:rPr>
              <a:t>الخزان.</a:t>
            </a:r>
          </a:p>
          <a:p>
            <a:endParaRPr lang="ar-IQ" sz="2000" dirty="0">
              <a:solidFill>
                <a:schemeClr val="bg1"/>
              </a:solidFill>
            </a:endParaRPr>
          </a:p>
          <a:p>
            <a:r>
              <a:rPr lang="ar-IQ" sz="2000" dirty="0">
                <a:solidFill>
                  <a:schemeClr val="bg1"/>
                </a:solidFill>
              </a:rPr>
              <a:t>ثانيا: </a:t>
            </a:r>
            <a:r>
              <a:rPr lang="ar-IQ" sz="2000" dirty="0" smtClean="0">
                <a:solidFill>
                  <a:schemeClr val="bg1"/>
                </a:solidFill>
              </a:rPr>
              <a:t>تعمل </a:t>
            </a:r>
            <a:r>
              <a:rPr lang="ar-IQ" sz="2000" dirty="0">
                <a:solidFill>
                  <a:schemeClr val="bg1"/>
                </a:solidFill>
              </a:rPr>
              <a:t>كمرشح تنفيس </a:t>
            </a:r>
            <a:r>
              <a:rPr lang="ar-IQ" sz="2000" dirty="0" smtClean="0">
                <a:solidFill>
                  <a:schemeClr val="bg1"/>
                </a:solidFill>
              </a:rPr>
              <a:t>لأنه دائما </a:t>
            </a:r>
            <a:r>
              <a:rPr lang="ar-IQ" sz="2000" dirty="0">
                <a:solidFill>
                  <a:schemeClr val="bg1"/>
                </a:solidFill>
              </a:rPr>
              <a:t>الزيت </a:t>
            </a:r>
            <a:r>
              <a:rPr lang="ar-IQ" sz="2000" dirty="0" smtClean="0">
                <a:solidFill>
                  <a:schemeClr val="bg1"/>
                </a:solidFill>
              </a:rPr>
              <a:t>في </a:t>
            </a:r>
            <a:r>
              <a:rPr lang="ar-IQ" sz="2000" dirty="0">
                <a:solidFill>
                  <a:schemeClr val="bg1"/>
                </a:solidFill>
              </a:rPr>
              <a:t>الخزان ي</a:t>
            </a:r>
            <a:r>
              <a:rPr lang="ar-IQ" sz="2000" dirty="0" smtClean="0">
                <a:solidFill>
                  <a:schemeClr val="bg1"/>
                </a:solidFill>
              </a:rPr>
              <a:t>قل </a:t>
            </a:r>
            <a:r>
              <a:rPr lang="ar-IQ" sz="2000" dirty="0">
                <a:solidFill>
                  <a:schemeClr val="bg1"/>
                </a:solidFill>
              </a:rPr>
              <a:t>ويزيد وكذلك ضغطه </a:t>
            </a:r>
            <a:r>
              <a:rPr lang="ar-IQ" sz="2000" dirty="0" smtClean="0">
                <a:solidFill>
                  <a:schemeClr val="bg1"/>
                </a:solidFill>
              </a:rPr>
              <a:t>وهذا  يسبب </a:t>
            </a:r>
            <a:r>
              <a:rPr lang="ar-IQ" sz="2000" dirty="0">
                <a:solidFill>
                  <a:schemeClr val="bg1"/>
                </a:solidFill>
              </a:rPr>
              <a:t>تغير كميه وضغط الهواء داخل الخزان </a:t>
            </a:r>
            <a:r>
              <a:rPr lang="ar-IQ" sz="2000" dirty="0" smtClean="0">
                <a:solidFill>
                  <a:schemeClr val="bg1"/>
                </a:solidFill>
              </a:rPr>
              <a:t>وعليه يبقى كفتحه </a:t>
            </a:r>
            <a:r>
              <a:rPr lang="ar-IQ" sz="2000" dirty="0">
                <a:solidFill>
                  <a:schemeClr val="bg1"/>
                </a:solidFill>
              </a:rPr>
              <a:t>تنفيس </a:t>
            </a:r>
            <a:r>
              <a:rPr lang="ar-IQ" sz="2000" dirty="0" smtClean="0">
                <a:solidFill>
                  <a:schemeClr val="bg1"/>
                </a:solidFill>
              </a:rPr>
              <a:t>في الخزان. </a:t>
            </a:r>
            <a:endParaRPr lang="ar-IQ" sz="2000" dirty="0">
              <a:solidFill>
                <a:schemeClr val="bg1"/>
              </a:solidFill>
            </a:endParaRPr>
          </a:p>
          <a:p>
            <a:endParaRPr lang="en-GB" dirty="0"/>
          </a:p>
        </p:txBody>
      </p:sp>
    </p:spTree>
    <p:extLst>
      <p:ext uri="{BB962C8B-B14F-4D97-AF65-F5344CB8AC3E}">
        <p14:creationId xmlns:p14="http://schemas.microsoft.com/office/powerpoint/2010/main" val="1660647901"/>
      </p:ext>
    </p:extLst>
  </p:cSld>
  <p:clrMapOvr>
    <a:masterClrMapping/>
  </p:clrMapOvr>
  <p:transition>
    <p:cut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07775-7894-494D-88BC-226BDB9FE21A}" type="datetime8">
              <a:rPr lang="ar-IQ" smtClean="0"/>
              <a:pPr/>
              <a:t>28 كانون الثاني، 15</a:t>
            </a:fld>
            <a:endParaRPr lang="ar-IQ"/>
          </a:p>
        </p:txBody>
      </p:sp>
      <p:sp>
        <p:nvSpPr>
          <p:cNvPr id="3" name="Slide Number Placeholder 2"/>
          <p:cNvSpPr>
            <a:spLocks noGrp="1"/>
          </p:cNvSpPr>
          <p:nvPr>
            <p:ph type="sldNum" sz="quarter" idx="12"/>
          </p:nvPr>
        </p:nvSpPr>
        <p:spPr/>
        <p:txBody>
          <a:bodyPr/>
          <a:lstStyle/>
          <a:p>
            <a:fld id="{BD530767-F2CD-469C-8E46-8562C7E2DB62}" type="slidenum">
              <a:rPr lang="ar-IQ" smtClean="0"/>
              <a:pPr/>
              <a:t>9</a:t>
            </a:fld>
            <a:endParaRPr lang="ar-IQ"/>
          </a:p>
        </p:txBody>
      </p:sp>
      <p:sp>
        <p:nvSpPr>
          <p:cNvPr id="4" name="Rectangle 3"/>
          <p:cNvSpPr/>
          <p:nvPr/>
        </p:nvSpPr>
        <p:spPr>
          <a:xfrm>
            <a:off x="179512" y="294357"/>
            <a:ext cx="8640960" cy="5493812"/>
          </a:xfrm>
          <a:prstGeom prst="rect">
            <a:avLst/>
          </a:prstGeom>
        </p:spPr>
        <p:txBody>
          <a:bodyPr wrap="square">
            <a:spAutoFit/>
          </a:bodyPr>
          <a:lstStyle/>
          <a:p>
            <a:pPr>
              <a:lnSpc>
                <a:spcPct val="150000"/>
              </a:lnSpc>
            </a:pPr>
            <a:r>
              <a:rPr lang="ar-IQ" b="1" dirty="0" smtClean="0">
                <a:solidFill>
                  <a:schemeClr val="bg1"/>
                </a:solidFill>
              </a:rPr>
              <a:t>4- </a:t>
            </a:r>
            <a:r>
              <a:rPr lang="ar-IQ" b="1" dirty="0">
                <a:solidFill>
                  <a:schemeClr val="bg1"/>
                </a:solidFill>
              </a:rPr>
              <a:t>صمام تصريف الضغط:</a:t>
            </a:r>
            <a:r>
              <a:rPr lang="ar-IQ" dirty="0">
                <a:solidFill>
                  <a:schemeClr val="bg1"/>
                </a:solidFill>
              </a:rPr>
              <a:t/>
            </a:r>
            <a:br>
              <a:rPr lang="ar-IQ" dirty="0">
                <a:solidFill>
                  <a:schemeClr val="bg1"/>
                </a:solidFill>
              </a:rPr>
            </a:br>
            <a:r>
              <a:rPr lang="ar-IQ" dirty="0">
                <a:solidFill>
                  <a:schemeClr val="bg1"/>
                </a:solidFill>
              </a:rPr>
              <a:t>صمام تصريف الضغط مهم جدا بالذات </a:t>
            </a:r>
            <a:r>
              <a:rPr lang="ar-IQ" dirty="0" smtClean="0">
                <a:solidFill>
                  <a:schemeClr val="bg1"/>
                </a:solidFill>
              </a:rPr>
              <a:t>في </a:t>
            </a:r>
            <a:r>
              <a:rPr lang="ar-IQ" dirty="0">
                <a:solidFill>
                  <a:schemeClr val="bg1"/>
                </a:solidFill>
              </a:rPr>
              <a:t>الدوائر </a:t>
            </a:r>
            <a:r>
              <a:rPr lang="ar-IQ" dirty="0" smtClean="0">
                <a:solidFill>
                  <a:schemeClr val="bg1"/>
                </a:solidFill>
              </a:rPr>
              <a:t>الهيدروليكية </a:t>
            </a:r>
            <a:r>
              <a:rPr lang="ar-IQ" dirty="0">
                <a:solidFill>
                  <a:schemeClr val="bg1"/>
                </a:solidFill>
              </a:rPr>
              <a:t>ذات الضغوط </a:t>
            </a:r>
            <a:r>
              <a:rPr lang="ar-IQ" dirty="0" smtClean="0">
                <a:solidFill>
                  <a:schemeClr val="bg1"/>
                </a:solidFill>
              </a:rPr>
              <a:t>العالية </a:t>
            </a:r>
            <a:r>
              <a:rPr lang="ar-IQ" dirty="0">
                <a:solidFill>
                  <a:schemeClr val="bg1"/>
                </a:solidFill>
              </a:rPr>
              <a:t>لأنه </a:t>
            </a:r>
            <a:r>
              <a:rPr lang="ar-IQ" dirty="0" smtClean="0">
                <a:solidFill>
                  <a:schemeClr val="bg1"/>
                </a:solidFill>
              </a:rPr>
              <a:t>يحمى الدائرة </a:t>
            </a:r>
            <a:r>
              <a:rPr lang="ar-IQ" dirty="0">
                <a:solidFill>
                  <a:schemeClr val="bg1"/>
                </a:solidFill>
              </a:rPr>
              <a:t>من الانفجار عند </a:t>
            </a:r>
            <a:r>
              <a:rPr lang="ar-IQ" dirty="0" smtClean="0">
                <a:solidFill>
                  <a:schemeClr val="bg1"/>
                </a:solidFill>
              </a:rPr>
              <a:t>زياده </a:t>
            </a:r>
            <a:r>
              <a:rPr lang="ar-IQ" dirty="0">
                <a:solidFill>
                  <a:schemeClr val="bg1"/>
                </a:solidFill>
              </a:rPr>
              <a:t>الضغط بأنه </a:t>
            </a:r>
            <a:r>
              <a:rPr lang="ar-IQ" dirty="0" smtClean="0">
                <a:solidFill>
                  <a:schemeClr val="bg1"/>
                </a:solidFill>
              </a:rPr>
              <a:t>يصرف </a:t>
            </a:r>
            <a:r>
              <a:rPr lang="ar-IQ" dirty="0">
                <a:solidFill>
                  <a:schemeClr val="bg1"/>
                </a:solidFill>
              </a:rPr>
              <a:t>كميه من الزيت عبر الانابيب </a:t>
            </a:r>
            <a:r>
              <a:rPr lang="ar-IQ" dirty="0" smtClean="0">
                <a:solidFill>
                  <a:schemeClr val="bg1"/>
                </a:solidFill>
              </a:rPr>
              <a:t>الخاصة به </a:t>
            </a:r>
            <a:r>
              <a:rPr lang="ar-IQ" dirty="0">
                <a:solidFill>
                  <a:schemeClr val="bg1"/>
                </a:solidFill>
              </a:rPr>
              <a:t>ليقلل الضغط الواقع على </a:t>
            </a:r>
            <a:r>
              <a:rPr lang="ar-IQ" dirty="0" smtClean="0">
                <a:solidFill>
                  <a:schemeClr val="bg1"/>
                </a:solidFill>
              </a:rPr>
              <a:t>الدائرة ويتم </a:t>
            </a:r>
            <a:r>
              <a:rPr lang="ar-IQ" dirty="0">
                <a:solidFill>
                  <a:schemeClr val="bg1"/>
                </a:solidFill>
              </a:rPr>
              <a:t>رجوع الزيت </a:t>
            </a:r>
            <a:r>
              <a:rPr lang="ar-IQ" dirty="0" smtClean="0">
                <a:solidFill>
                  <a:schemeClr val="bg1"/>
                </a:solidFill>
              </a:rPr>
              <a:t>للخزان </a:t>
            </a:r>
            <a:r>
              <a:rPr lang="ar-IQ" dirty="0">
                <a:solidFill>
                  <a:schemeClr val="bg1"/>
                </a:solidFill>
              </a:rPr>
              <a:t>مره اخرى</a:t>
            </a:r>
          </a:p>
          <a:p>
            <a:pPr>
              <a:lnSpc>
                <a:spcPct val="150000"/>
              </a:lnSpc>
            </a:pPr>
            <a:r>
              <a:rPr lang="ar-IQ" b="1" dirty="0">
                <a:solidFill>
                  <a:schemeClr val="bg1"/>
                </a:solidFill>
              </a:rPr>
              <a:t>5- صمام </a:t>
            </a:r>
            <a:r>
              <a:rPr lang="ar-IQ" b="1" dirty="0" smtClean="0">
                <a:solidFill>
                  <a:schemeClr val="bg1"/>
                </a:solidFill>
              </a:rPr>
              <a:t>لا رجعى:</a:t>
            </a:r>
            <a:r>
              <a:rPr lang="ar-IQ" dirty="0">
                <a:solidFill>
                  <a:schemeClr val="bg1"/>
                </a:solidFill>
              </a:rPr>
              <a:t/>
            </a:r>
            <a:br>
              <a:rPr lang="ar-IQ" dirty="0">
                <a:solidFill>
                  <a:schemeClr val="bg1"/>
                </a:solidFill>
              </a:rPr>
            </a:br>
            <a:r>
              <a:rPr lang="ar-IQ" dirty="0" smtClean="0">
                <a:solidFill>
                  <a:schemeClr val="bg1"/>
                </a:solidFill>
              </a:rPr>
              <a:t>الصمام مهم </a:t>
            </a:r>
            <a:r>
              <a:rPr lang="ar-IQ" dirty="0">
                <a:solidFill>
                  <a:schemeClr val="bg1"/>
                </a:solidFill>
              </a:rPr>
              <a:t>جدا </a:t>
            </a:r>
            <a:r>
              <a:rPr lang="ar-IQ" dirty="0" smtClean="0">
                <a:solidFill>
                  <a:schemeClr val="bg1"/>
                </a:solidFill>
              </a:rPr>
              <a:t>في الدائرة ويركب </a:t>
            </a:r>
            <a:r>
              <a:rPr lang="ar-IQ" dirty="0">
                <a:solidFill>
                  <a:schemeClr val="bg1"/>
                </a:solidFill>
              </a:rPr>
              <a:t>على خطوط دخول الزيت القادم من </a:t>
            </a:r>
            <a:r>
              <a:rPr lang="ar-IQ" dirty="0" smtClean="0">
                <a:solidFill>
                  <a:schemeClr val="bg1"/>
                </a:solidFill>
              </a:rPr>
              <a:t>المضخة </a:t>
            </a:r>
            <a:r>
              <a:rPr lang="ar-IQ" dirty="0">
                <a:solidFill>
                  <a:schemeClr val="bg1"/>
                </a:solidFill>
              </a:rPr>
              <a:t>ومهما حدث من ضغط او حمل </a:t>
            </a:r>
            <a:r>
              <a:rPr lang="ar-IQ" dirty="0" smtClean="0">
                <a:solidFill>
                  <a:schemeClr val="bg1"/>
                </a:solidFill>
              </a:rPr>
              <a:t>خارجي </a:t>
            </a:r>
            <a:r>
              <a:rPr lang="ar-IQ" dirty="0">
                <a:solidFill>
                  <a:schemeClr val="bg1"/>
                </a:solidFill>
              </a:rPr>
              <a:t>على </a:t>
            </a:r>
            <a:r>
              <a:rPr lang="ar-IQ" dirty="0" smtClean="0">
                <a:solidFill>
                  <a:schemeClr val="bg1"/>
                </a:solidFill>
              </a:rPr>
              <a:t>الدائرة لا يسمح </a:t>
            </a:r>
            <a:r>
              <a:rPr lang="ar-IQ" dirty="0">
                <a:solidFill>
                  <a:schemeClr val="bg1"/>
                </a:solidFill>
              </a:rPr>
              <a:t>برجوع الزيت من نفس الاتجاه حتى لا تحدث كوارث واعطال جسيمه </a:t>
            </a:r>
            <a:r>
              <a:rPr lang="ar-IQ" dirty="0" smtClean="0">
                <a:solidFill>
                  <a:schemeClr val="bg1"/>
                </a:solidFill>
              </a:rPr>
              <a:t>بالدائرة</a:t>
            </a:r>
            <a:endParaRPr lang="ar-IQ" dirty="0">
              <a:solidFill>
                <a:schemeClr val="bg1"/>
              </a:solidFill>
            </a:endParaRPr>
          </a:p>
          <a:p>
            <a:pPr>
              <a:lnSpc>
                <a:spcPct val="150000"/>
              </a:lnSpc>
            </a:pPr>
            <a:r>
              <a:rPr lang="ar-IQ" b="1" dirty="0">
                <a:solidFill>
                  <a:schemeClr val="bg1"/>
                </a:solidFill>
              </a:rPr>
              <a:t>6- الاسطوانات </a:t>
            </a:r>
            <a:r>
              <a:rPr lang="ar-IQ" b="1" dirty="0" smtClean="0">
                <a:solidFill>
                  <a:schemeClr val="bg1"/>
                </a:solidFill>
              </a:rPr>
              <a:t>الهيدروليكية:</a:t>
            </a:r>
            <a:r>
              <a:rPr lang="ar-IQ" dirty="0">
                <a:solidFill>
                  <a:schemeClr val="bg1"/>
                </a:solidFill>
              </a:rPr>
              <a:t/>
            </a:r>
            <a:br>
              <a:rPr lang="ar-IQ" dirty="0">
                <a:solidFill>
                  <a:schemeClr val="bg1"/>
                </a:solidFill>
              </a:rPr>
            </a:br>
            <a:r>
              <a:rPr lang="ar-IQ" dirty="0" smtClean="0">
                <a:solidFill>
                  <a:schemeClr val="bg1"/>
                </a:solidFill>
              </a:rPr>
              <a:t>هنالك نوعين :</a:t>
            </a:r>
            <a:endParaRPr lang="ar-IQ" dirty="0">
              <a:solidFill>
                <a:schemeClr val="bg1"/>
              </a:solidFill>
            </a:endParaRPr>
          </a:p>
          <a:p>
            <a:pPr>
              <a:lnSpc>
                <a:spcPct val="150000"/>
              </a:lnSpc>
            </a:pPr>
            <a:r>
              <a:rPr lang="ar-IQ" dirty="0" smtClean="0">
                <a:solidFill>
                  <a:schemeClr val="bg1"/>
                </a:solidFill>
              </a:rPr>
              <a:t>أسطوانة هيدروليكية </a:t>
            </a:r>
            <a:r>
              <a:rPr lang="ar-IQ" dirty="0">
                <a:solidFill>
                  <a:schemeClr val="bg1"/>
                </a:solidFill>
              </a:rPr>
              <a:t>مفرده التأثير</a:t>
            </a:r>
          </a:p>
          <a:p>
            <a:pPr>
              <a:lnSpc>
                <a:spcPct val="150000"/>
              </a:lnSpc>
            </a:pPr>
            <a:r>
              <a:rPr lang="ar-IQ" dirty="0" smtClean="0">
                <a:solidFill>
                  <a:schemeClr val="bg1"/>
                </a:solidFill>
              </a:rPr>
              <a:t>أسطوانة هيدروليكية مزدوجة </a:t>
            </a:r>
            <a:r>
              <a:rPr lang="ar-IQ" dirty="0">
                <a:solidFill>
                  <a:schemeClr val="bg1"/>
                </a:solidFill>
              </a:rPr>
              <a:t>التأثير</a:t>
            </a:r>
          </a:p>
          <a:p>
            <a:pPr>
              <a:lnSpc>
                <a:spcPct val="150000"/>
              </a:lnSpc>
            </a:pPr>
            <a:r>
              <a:rPr lang="ar-IQ" b="1" dirty="0">
                <a:solidFill>
                  <a:schemeClr val="bg1"/>
                </a:solidFill>
              </a:rPr>
              <a:t>7- صمام التحكم </a:t>
            </a:r>
            <a:r>
              <a:rPr lang="ar-IQ" b="1" dirty="0" smtClean="0">
                <a:solidFill>
                  <a:schemeClr val="bg1"/>
                </a:solidFill>
              </a:rPr>
              <a:t>التوجيهي:</a:t>
            </a:r>
            <a:r>
              <a:rPr lang="ar-IQ" dirty="0">
                <a:solidFill>
                  <a:schemeClr val="bg1"/>
                </a:solidFill>
              </a:rPr>
              <a:t/>
            </a:r>
            <a:br>
              <a:rPr lang="ar-IQ" dirty="0">
                <a:solidFill>
                  <a:schemeClr val="bg1"/>
                </a:solidFill>
              </a:rPr>
            </a:br>
            <a:r>
              <a:rPr lang="ar-IQ" dirty="0" smtClean="0">
                <a:solidFill>
                  <a:schemeClr val="bg1"/>
                </a:solidFill>
              </a:rPr>
              <a:t>هذا الصمام يعتبر </a:t>
            </a:r>
            <a:r>
              <a:rPr lang="ar-IQ" dirty="0">
                <a:solidFill>
                  <a:schemeClr val="bg1"/>
                </a:solidFill>
              </a:rPr>
              <a:t>قلب </a:t>
            </a:r>
            <a:r>
              <a:rPr lang="ar-IQ" dirty="0" smtClean="0">
                <a:solidFill>
                  <a:schemeClr val="bg1"/>
                </a:solidFill>
              </a:rPr>
              <a:t>الدائرة </a:t>
            </a:r>
            <a:r>
              <a:rPr lang="ar-IQ" dirty="0">
                <a:solidFill>
                  <a:schemeClr val="bg1"/>
                </a:solidFill>
              </a:rPr>
              <a:t>لأنه هو </a:t>
            </a:r>
            <a:r>
              <a:rPr lang="ar-IQ" dirty="0" smtClean="0">
                <a:solidFill>
                  <a:schemeClr val="bg1"/>
                </a:solidFill>
              </a:rPr>
              <a:t>الذي تحكم في </a:t>
            </a:r>
            <a:r>
              <a:rPr lang="ar-IQ" dirty="0">
                <a:solidFill>
                  <a:schemeClr val="bg1"/>
                </a:solidFill>
              </a:rPr>
              <a:t>اتجاه الزيت القادم من </a:t>
            </a:r>
            <a:r>
              <a:rPr lang="ar-IQ" dirty="0" smtClean="0">
                <a:solidFill>
                  <a:schemeClr val="bg1"/>
                </a:solidFill>
              </a:rPr>
              <a:t>المضخة</a:t>
            </a:r>
            <a:endParaRPr lang="ar-IQ" dirty="0">
              <a:solidFill>
                <a:schemeClr val="bg1"/>
              </a:solidFill>
            </a:endParaRPr>
          </a:p>
        </p:txBody>
      </p:sp>
    </p:spTree>
    <p:extLst>
      <p:ext uri="{BB962C8B-B14F-4D97-AF65-F5344CB8AC3E}">
        <p14:creationId xmlns:p14="http://schemas.microsoft.com/office/powerpoint/2010/main" val="3069130319"/>
      </p:ext>
    </p:extLst>
  </p:cSld>
  <p:clrMapOvr>
    <a:masterClrMapping/>
  </p:clrMapOvr>
  <p:transition>
    <p:cut thruBlk="1"/>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ورق">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ورق">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ورق">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3210</TotalTime>
  <Words>1498</Words>
  <Application>Microsoft Office PowerPoint</Application>
  <PresentationFormat>On-screen Show (4:3)</PresentationFormat>
  <Paragraphs>329</Paragraphs>
  <Slides>57</Slides>
  <Notes>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ورق</vt:lpstr>
      <vt:lpstr>  الدكتور : عماد توما بني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شكرا لانتباهكم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مكتب مايكروسوفت</dc:creator>
  <cp:lastModifiedBy>adonees</cp:lastModifiedBy>
  <cp:revision>228</cp:revision>
  <dcterms:created xsi:type="dcterms:W3CDTF">2013-11-08T20:39:21Z</dcterms:created>
  <dcterms:modified xsi:type="dcterms:W3CDTF">2015-01-28T19:21:24Z</dcterms:modified>
</cp:coreProperties>
</file>