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s/slide56.xml" ContentType="application/vnd.openxmlformats-officedocument.presentationml.slide+xml"/>
  <Override PartName="/ppt/slides/slide58.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Default Extension="emf" ContentType="image/x-emf"/>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Override PartName="/ppt/slides/slide8.xml" ContentType="application/vnd.openxmlformats-officedocument.presentationml.slide+xml"/>
  <Override PartName="/ppt/slides/slide49.xml" ContentType="application/vnd.openxmlformats-officedocument.presentationml.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bookmarkIdSeed="15">
  <p:sldMasterIdLst>
    <p:sldMasterId id="2147483672" r:id="rId1"/>
  </p:sldMasterIdLst>
  <p:notesMasterIdLst>
    <p:notesMasterId r:id="rId69"/>
  </p:notesMasterIdLst>
  <p:sldIdLst>
    <p:sldId id="333" r:id="rId2"/>
    <p:sldId id="257" r:id="rId3"/>
    <p:sldId id="258" r:id="rId4"/>
    <p:sldId id="259" r:id="rId5"/>
    <p:sldId id="260" r:id="rId6"/>
    <p:sldId id="282" r:id="rId7"/>
    <p:sldId id="261" r:id="rId8"/>
    <p:sldId id="262" r:id="rId9"/>
    <p:sldId id="264" r:id="rId10"/>
    <p:sldId id="265" r:id="rId11"/>
    <p:sldId id="266" r:id="rId12"/>
    <p:sldId id="267" r:id="rId13"/>
    <p:sldId id="268" r:id="rId14"/>
    <p:sldId id="269" r:id="rId15"/>
    <p:sldId id="270" r:id="rId16"/>
    <p:sldId id="283" r:id="rId17"/>
    <p:sldId id="285" r:id="rId18"/>
    <p:sldId id="286" r:id="rId19"/>
    <p:sldId id="287" r:id="rId20"/>
    <p:sldId id="271" r:id="rId21"/>
    <p:sldId id="284" r:id="rId22"/>
    <p:sldId id="272" r:id="rId23"/>
    <p:sldId id="289" r:id="rId24"/>
    <p:sldId id="290" r:id="rId25"/>
    <p:sldId id="291" r:id="rId26"/>
    <p:sldId id="292" r:id="rId27"/>
    <p:sldId id="293" r:id="rId28"/>
    <p:sldId id="294" r:id="rId29"/>
    <p:sldId id="295" r:id="rId30"/>
    <p:sldId id="296" r:id="rId31"/>
    <p:sldId id="297" r:id="rId32"/>
    <p:sldId id="298" r:id="rId33"/>
    <p:sldId id="299" r:id="rId34"/>
    <p:sldId id="300" r:id="rId35"/>
    <p:sldId id="301" r:id="rId36"/>
    <p:sldId id="302" r:id="rId37"/>
    <p:sldId id="303" r:id="rId38"/>
    <p:sldId id="304" r:id="rId39"/>
    <p:sldId id="305" r:id="rId40"/>
    <p:sldId id="306" r:id="rId41"/>
    <p:sldId id="307" r:id="rId42"/>
    <p:sldId id="308" r:id="rId43"/>
    <p:sldId id="309" r:id="rId44"/>
    <p:sldId id="310" r:id="rId45"/>
    <p:sldId id="311" r:id="rId46"/>
    <p:sldId id="312" r:id="rId47"/>
    <p:sldId id="313" r:id="rId48"/>
    <p:sldId id="314" r:id="rId49"/>
    <p:sldId id="315" r:id="rId50"/>
    <p:sldId id="316" r:id="rId51"/>
    <p:sldId id="317" r:id="rId52"/>
    <p:sldId id="318" r:id="rId53"/>
    <p:sldId id="319" r:id="rId54"/>
    <p:sldId id="320" r:id="rId55"/>
    <p:sldId id="321" r:id="rId56"/>
    <p:sldId id="322" r:id="rId57"/>
    <p:sldId id="323" r:id="rId58"/>
    <p:sldId id="324" r:id="rId59"/>
    <p:sldId id="325" r:id="rId60"/>
    <p:sldId id="326" r:id="rId61"/>
    <p:sldId id="327" r:id="rId62"/>
    <p:sldId id="328" r:id="rId63"/>
    <p:sldId id="330" r:id="rId64"/>
    <p:sldId id="331" r:id="rId65"/>
    <p:sldId id="332" r:id="rId66"/>
    <p:sldId id="329" r:id="rId67"/>
    <p:sldId id="334" r:id="rId68"/>
  </p:sldIdLst>
  <p:sldSz cx="9144000" cy="5715000" type="screen16x10"/>
  <p:notesSz cx="6858000" cy="9144000"/>
  <p:defaultTextStyle>
    <a:defPPr>
      <a:defRPr lang="ar-SY"/>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84412" autoAdjust="0"/>
    <p:restoredTop sz="94718" autoAdjust="0"/>
  </p:normalViewPr>
  <p:slideViewPr>
    <p:cSldViewPr>
      <p:cViewPr>
        <p:scale>
          <a:sx n="75" d="100"/>
          <a:sy n="75" d="100"/>
        </p:scale>
        <p:origin x="-1014" y="-324"/>
      </p:cViewPr>
      <p:guideLst>
        <p:guide orient="horz" pos="1800"/>
        <p:guide pos="2880"/>
      </p:guideLst>
    </p:cSldViewPr>
  </p:slideViewPr>
  <p:outlineViewPr>
    <p:cViewPr>
      <p:scale>
        <a:sx n="33" d="100"/>
        <a:sy n="33" d="100"/>
      </p:scale>
      <p:origin x="0" y="0"/>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 Type="http://schemas.openxmlformats.org/officeDocument/2006/relationships/slide" Target="slides/slide6.xml"/><Relationship Id="rId71"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886200" y="0"/>
            <a:ext cx="2971800" cy="457200"/>
          </a:xfrm>
          <a:prstGeom prst="rect">
            <a:avLst/>
          </a:prstGeom>
        </p:spPr>
        <p:txBody>
          <a:bodyPr vert="horz" lIns="91440" tIns="45720" rIns="91440" bIns="45720" rtlCol="1"/>
          <a:lstStyle>
            <a:lvl1pPr algn="r">
              <a:defRPr sz="1200"/>
            </a:lvl1pPr>
          </a:lstStyle>
          <a:p>
            <a:endParaRPr lang="ar-SY"/>
          </a:p>
        </p:txBody>
      </p:sp>
      <p:sp>
        <p:nvSpPr>
          <p:cNvPr id="3" name="Date Placeholder 2"/>
          <p:cNvSpPr>
            <a:spLocks noGrp="1"/>
          </p:cNvSpPr>
          <p:nvPr>
            <p:ph type="dt" idx="1"/>
          </p:nvPr>
        </p:nvSpPr>
        <p:spPr>
          <a:xfrm>
            <a:off x="1588" y="0"/>
            <a:ext cx="2971800" cy="457200"/>
          </a:xfrm>
          <a:prstGeom prst="rect">
            <a:avLst/>
          </a:prstGeom>
        </p:spPr>
        <p:txBody>
          <a:bodyPr vert="horz" lIns="91440" tIns="45720" rIns="91440" bIns="45720" rtlCol="1"/>
          <a:lstStyle>
            <a:lvl1pPr algn="l">
              <a:defRPr sz="1200"/>
            </a:lvl1pPr>
          </a:lstStyle>
          <a:p>
            <a:fld id="{8EAEE0BF-18B6-4C56-8195-79204DB1E8D3}" type="datetimeFigureOut">
              <a:rPr lang="ar-SY" smtClean="0"/>
              <a:pPr/>
              <a:t>06/04/1431</a:t>
            </a:fld>
            <a:endParaRPr lang="ar-SY"/>
          </a:p>
        </p:txBody>
      </p:sp>
      <p:sp>
        <p:nvSpPr>
          <p:cNvPr id="4" name="Slide Image Placeholder 3"/>
          <p:cNvSpPr>
            <a:spLocks noGrp="1" noRot="1" noChangeAspect="1"/>
          </p:cNvSpPr>
          <p:nvPr>
            <p:ph type="sldImg" idx="2"/>
          </p:nvPr>
        </p:nvSpPr>
        <p:spPr>
          <a:xfrm>
            <a:off x="685800" y="685800"/>
            <a:ext cx="5486400" cy="3429000"/>
          </a:xfrm>
          <a:prstGeom prst="rect">
            <a:avLst/>
          </a:prstGeom>
          <a:noFill/>
          <a:ln w="12700">
            <a:solidFill>
              <a:prstClr val="black"/>
            </a:solidFill>
          </a:ln>
        </p:spPr>
        <p:txBody>
          <a:bodyPr vert="horz" lIns="91440" tIns="45720" rIns="91440" bIns="45720" rtlCol="1" anchor="ctr"/>
          <a:lstStyle/>
          <a:p>
            <a:endParaRPr lang="ar-SY"/>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SY"/>
          </a:p>
        </p:txBody>
      </p:sp>
      <p:sp>
        <p:nvSpPr>
          <p:cNvPr id="6" name="Footer Placeholder 5"/>
          <p:cNvSpPr>
            <a:spLocks noGrp="1"/>
          </p:cNvSpPr>
          <p:nvPr>
            <p:ph type="ftr" sz="quarter" idx="4"/>
          </p:nvPr>
        </p:nvSpPr>
        <p:spPr>
          <a:xfrm>
            <a:off x="3886200" y="8685213"/>
            <a:ext cx="2971800" cy="457200"/>
          </a:xfrm>
          <a:prstGeom prst="rect">
            <a:avLst/>
          </a:prstGeom>
        </p:spPr>
        <p:txBody>
          <a:bodyPr vert="horz" lIns="91440" tIns="45720" rIns="91440" bIns="45720" rtlCol="1" anchor="b"/>
          <a:lstStyle>
            <a:lvl1pPr algn="r">
              <a:defRPr sz="1200"/>
            </a:lvl1pPr>
          </a:lstStyle>
          <a:p>
            <a:endParaRPr lang="ar-SY"/>
          </a:p>
        </p:txBody>
      </p:sp>
      <p:sp>
        <p:nvSpPr>
          <p:cNvPr id="7" name="Slide Number Placeholder 6"/>
          <p:cNvSpPr>
            <a:spLocks noGrp="1"/>
          </p:cNvSpPr>
          <p:nvPr>
            <p:ph type="sldNum" sz="quarter" idx="5"/>
          </p:nvPr>
        </p:nvSpPr>
        <p:spPr>
          <a:xfrm>
            <a:off x="1588" y="8685213"/>
            <a:ext cx="2971800" cy="457200"/>
          </a:xfrm>
          <a:prstGeom prst="rect">
            <a:avLst/>
          </a:prstGeom>
        </p:spPr>
        <p:txBody>
          <a:bodyPr vert="horz" lIns="91440" tIns="45720" rIns="91440" bIns="45720" rtlCol="1" anchor="b"/>
          <a:lstStyle>
            <a:lvl1pPr algn="l">
              <a:defRPr sz="1200"/>
            </a:lvl1pPr>
          </a:lstStyle>
          <a:p>
            <a:fld id="{FF38EE20-FB90-4E02-93FB-224FBAB298AC}" type="slidenum">
              <a:rPr lang="ar-SY" smtClean="0"/>
              <a:pPr/>
              <a:t>‹#›</a:t>
            </a:fld>
            <a:endParaRPr lang="ar-SY"/>
          </a:p>
        </p:txBody>
      </p:sp>
    </p:spTree>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normAutofit fontScale="55000" lnSpcReduction="20000"/>
          </a:bodyPr>
          <a:lstStyle/>
          <a:p>
            <a:pPr rtl="1"/>
            <a:r>
              <a:rPr lang="ar-SY" sz="1200" kern="1200" dirty="0" smtClean="0">
                <a:solidFill>
                  <a:schemeClr val="tx1"/>
                </a:solidFill>
                <a:latin typeface="+mn-lt"/>
                <a:ea typeface="+mn-ea"/>
                <a:cs typeface="+mn-cs"/>
              </a:rPr>
              <a:t>ضغط التربة الجانبي المسموح بالنسبة للأوتاد البيتونية المسلحة</a:t>
            </a:r>
            <a:endParaRPr lang="en-US" sz="1200" kern="1200" dirty="0" smtClean="0">
              <a:solidFill>
                <a:schemeClr val="tx1"/>
              </a:solidFill>
              <a:latin typeface="+mn-lt"/>
              <a:ea typeface="+mn-ea"/>
              <a:cs typeface="+mn-cs"/>
            </a:endParaRPr>
          </a:p>
          <a:p>
            <a:pPr rtl="0"/>
            <a:r>
              <a:rPr lang="ar-SY" sz="1200" kern="1200" dirty="0" smtClean="0">
                <a:solidFill>
                  <a:schemeClr val="tx1"/>
                </a:solidFill>
                <a:latin typeface="+mn-lt"/>
                <a:ea typeface="+mn-ea"/>
                <a:cs typeface="+mn-cs"/>
              </a:rPr>
              <a:t>معمال ضغط التربة الجانبي المسموح</a:t>
            </a:r>
            <a:endParaRPr lang="en-US" sz="1200" kern="1200" dirty="0" smtClean="0">
              <a:solidFill>
                <a:schemeClr val="tx1"/>
              </a:solidFill>
              <a:latin typeface="+mn-lt"/>
              <a:ea typeface="+mn-ea"/>
              <a:cs typeface="+mn-cs"/>
            </a:endParaRPr>
          </a:p>
          <a:p>
            <a:pPr rtl="0"/>
            <a:r>
              <a:rPr lang="en-US" sz="1200" kern="1200" dirty="0" smtClean="0">
                <a:solidFill>
                  <a:schemeClr val="tx1"/>
                </a:solidFill>
                <a:latin typeface="+mn-lt"/>
                <a:ea typeface="+mn-ea"/>
                <a:cs typeface="+mn-cs"/>
              </a:rPr>
              <a:t>K</a:t>
            </a:r>
          </a:p>
          <a:p>
            <a:pPr rtl="0"/>
            <a:r>
              <a:rPr lang="en-US" sz="1200" kern="1200" dirty="0" err="1" smtClean="0">
                <a:solidFill>
                  <a:schemeClr val="tx1"/>
                </a:solidFill>
                <a:latin typeface="+mn-lt"/>
                <a:ea typeface="+mn-ea"/>
                <a:cs typeface="+mn-cs"/>
              </a:rPr>
              <a:t>L</a:t>
            </a:r>
            <a:r>
              <a:rPr lang="en-US" sz="1200" kern="1200" baseline="-25000" dirty="0" err="1" smtClean="0">
                <a:solidFill>
                  <a:schemeClr val="tx1"/>
                </a:solidFill>
                <a:latin typeface="+mn-lt"/>
                <a:ea typeface="+mn-ea"/>
                <a:cs typeface="+mn-cs"/>
              </a:rPr>
              <a:t>eff</a:t>
            </a:r>
            <a:endParaRPr lang="en-US" sz="1200" kern="1200" dirty="0" smtClean="0">
              <a:solidFill>
                <a:schemeClr val="tx1"/>
              </a:solidFill>
              <a:latin typeface="+mn-lt"/>
              <a:ea typeface="+mn-ea"/>
              <a:cs typeface="+mn-cs"/>
            </a:endParaRPr>
          </a:p>
          <a:p>
            <a:pPr rtl="0"/>
            <a:r>
              <a:rPr lang="en-US" sz="1200" kern="1200" dirty="0" smtClean="0">
                <a:solidFill>
                  <a:schemeClr val="tx1"/>
                </a:solidFill>
                <a:latin typeface="+mn-lt"/>
                <a:ea typeface="+mn-ea"/>
                <a:cs typeface="+mn-cs"/>
              </a:rPr>
              <a:t> </a:t>
            </a:r>
          </a:p>
          <a:p>
            <a:pPr rtl="0"/>
            <a:r>
              <a:rPr lang="en-US" sz="1200" kern="1200" dirty="0" smtClean="0">
                <a:solidFill>
                  <a:schemeClr val="tx1"/>
                </a:solidFill>
                <a:latin typeface="+mn-lt"/>
                <a:ea typeface="+mn-ea"/>
                <a:cs typeface="+mn-cs"/>
              </a:rPr>
              <a:t>(m)</a:t>
            </a:r>
          </a:p>
          <a:p>
            <a:pPr rtl="0"/>
            <a:r>
              <a:rPr lang="ar-SY" sz="1200" kern="1200" dirty="0" smtClean="0">
                <a:solidFill>
                  <a:schemeClr val="tx1"/>
                </a:solidFill>
                <a:latin typeface="+mn-lt"/>
                <a:ea typeface="+mn-ea"/>
                <a:cs typeface="+mn-cs"/>
              </a:rPr>
              <a:t>العزم اللدن المقاوم</a:t>
            </a:r>
            <a:endParaRPr lang="en-US" sz="1200" kern="1200" dirty="0" smtClean="0">
              <a:solidFill>
                <a:schemeClr val="tx1"/>
              </a:solidFill>
              <a:latin typeface="+mn-lt"/>
              <a:ea typeface="+mn-ea"/>
              <a:cs typeface="+mn-cs"/>
            </a:endParaRPr>
          </a:p>
          <a:p>
            <a:pPr rtl="0"/>
            <a:r>
              <a:rPr lang="en-US" sz="1200" kern="1200" dirty="0" smtClean="0">
                <a:solidFill>
                  <a:schemeClr val="tx1"/>
                </a:solidFill>
                <a:latin typeface="+mn-lt"/>
                <a:ea typeface="+mn-ea"/>
                <a:cs typeface="+mn-cs"/>
              </a:rPr>
              <a:t>M</a:t>
            </a:r>
            <a:r>
              <a:rPr lang="en-US" sz="1200" kern="1200" baseline="-25000" dirty="0" smtClean="0">
                <a:solidFill>
                  <a:schemeClr val="tx1"/>
                </a:solidFill>
                <a:latin typeface="+mn-lt"/>
                <a:ea typeface="+mn-ea"/>
                <a:cs typeface="+mn-cs"/>
              </a:rPr>
              <a:t>P</a:t>
            </a:r>
            <a:endParaRPr lang="en-US" sz="1200" kern="1200" dirty="0" smtClean="0">
              <a:solidFill>
                <a:schemeClr val="tx1"/>
              </a:solidFill>
              <a:latin typeface="+mn-lt"/>
              <a:ea typeface="+mn-ea"/>
              <a:cs typeface="+mn-cs"/>
            </a:endParaRPr>
          </a:p>
          <a:p>
            <a:pPr rtl="0"/>
            <a:r>
              <a:rPr lang="en-US" sz="1200" kern="1200" dirty="0" err="1" smtClean="0">
                <a:solidFill>
                  <a:schemeClr val="tx1"/>
                </a:solidFill>
                <a:latin typeface="+mn-lt"/>
                <a:ea typeface="+mn-ea"/>
                <a:cs typeface="+mn-cs"/>
              </a:rPr>
              <a:t>kN.m</a:t>
            </a:r>
            <a:endParaRPr lang="en-US" sz="1200" kern="1200" dirty="0" smtClean="0">
              <a:solidFill>
                <a:schemeClr val="tx1"/>
              </a:solidFill>
              <a:latin typeface="+mn-lt"/>
              <a:ea typeface="+mn-ea"/>
              <a:cs typeface="+mn-cs"/>
            </a:endParaRPr>
          </a:p>
          <a:p>
            <a:pPr rtl="0"/>
            <a:r>
              <a:rPr lang="ar-SY" sz="1200" kern="1200" dirty="0" smtClean="0">
                <a:solidFill>
                  <a:schemeClr val="tx1"/>
                </a:solidFill>
                <a:latin typeface="+mn-lt"/>
                <a:ea typeface="+mn-ea"/>
                <a:cs typeface="+mn-cs"/>
              </a:rPr>
              <a:t>القطر</a:t>
            </a:r>
            <a:endParaRPr lang="en-US" sz="1200" kern="1200" dirty="0" smtClean="0">
              <a:solidFill>
                <a:schemeClr val="tx1"/>
              </a:solidFill>
              <a:latin typeface="+mn-lt"/>
              <a:ea typeface="+mn-ea"/>
              <a:cs typeface="+mn-cs"/>
            </a:endParaRPr>
          </a:p>
          <a:p>
            <a:pPr rtl="0"/>
            <a:r>
              <a:rPr lang="en-US" sz="1200" kern="1200" dirty="0" smtClean="0">
                <a:solidFill>
                  <a:schemeClr val="tx1"/>
                </a:solidFill>
                <a:latin typeface="+mn-lt"/>
                <a:ea typeface="+mn-ea"/>
                <a:cs typeface="+mn-cs"/>
              </a:rPr>
              <a:t>D</a:t>
            </a:r>
          </a:p>
          <a:p>
            <a:pPr rtl="0"/>
            <a:r>
              <a:rPr lang="en-US" sz="1200" kern="1200" dirty="0" smtClean="0">
                <a:solidFill>
                  <a:schemeClr val="tx1"/>
                </a:solidFill>
                <a:latin typeface="+mn-lt"/>
                <a:ea typeface="+mn-ea"/>
                <a:cs typeface="+mn-cs"/>
              </a:rPr>
              <a:t>(m)</a:t>
            </a:r>
          </a:p>
          <a:p>
            <a:pPr rtl="0"/>
            <a:r>
              <a:rPr lang="ar-SY" sz="1200" kern="1200" dirty="0" smtClean="0">
                <a:solidFill>
                  <a:schemeClr val="tx1"/>
                </a:solidFill>
                <a:latin typeface="+mn-lt"/>
                <a:ea typeface="+mn-ea"/>
                <a:cs typeface="+mn-cs"/>
              </a:rPr>
              <a:t>العمق في الطبقة المتميعة</a:t>
            </a:r>
            <a:endParaRPr lang="en-US" sz="1200" kern="1200" dirty="0" smtClean="0">
              <a:solidFill>
                <a:schemeClr val="tx1"/>
              </a:solidFill>
              <a:latin typeface="+mn-lt"/>
              <a:ea typeface="+mn-ea"/>
              <a:cs typeface="+mn-cs"/>
            </a:endParaRPr>
          </a:p>
          <a:p>
            <a:pPr rtl="0"/>
            <a:r>
              <a:rPr lang="en-US" sz="1200" kern="1200" dirty="0" smtClean="0">
                <a:solidFill>
                  <a:schemeClr val="tx1"/>
                </a:solidFill>
                <a:latin typeface="+mn-lt"/>
                <a:ea typeface="+mn-ea"/>
                <a:cs typeface="+mn-cs"/>
              </a:rPr>
              <a:t>(m)</a:t>
            </a:r>
          </a:p>
          <a:p>
            <a:pPr rtl="0"/>
            <a:r>
              <a:rPr lang="en-US" sz="1200" kern="1200" dirty="0" smtClean="0">
                <a:solidFill>
                  <a:schemeClr val="tx1"/>
                </a:solidFill>
                <a:latin typeface="+mn-lt"/>
                <a:ea typeface="+mn-ea"/>
                <a:cs typeface="+mn-cs"/>
              </a:rPr>
              <a:t>2.06</a:t>
            </a:r>
          </a:p>
          <a:p>
            <a:pPr rtl="0"/>
            <a:r>
              <a:rPr lang="en-US" sz="1200" kern="1200" dirty="0" smtClean="0">
                <a:solidFill>
                  <a:schemeClr val="tx1"/>
                </a:solidFill>
                <a:latin typeface="+mn-lt"/>
                <a:ea typeface="+mn-ea"/>
                <a:cs typeface="+mn-cs"/>
              </a:rPr>
              <a:t>13.77</a:t>
            </a:r>
          </a:p>
          <a:p>
            <a:pPr rtl="0"/>
            <a:r>
              <a:rPr lang="en-US" sz="1200" kern="1200" dirty="0" smtClean="0">
                <a:solidFill>
                  <a:schemeClr val="tx1"/>
                </a:solidFill>
                <a:latin typeface="+mn-lt"/>
                <a:ea typeface="+mn-ea"/>
                <a:cs typeface="+mn-cs"/>
              </a:rPr>
              <a:t>3957</a:t>
            </a:r>
          </a:p>
          <a:p>
            <a:pPr rtl="0"/>
            <a:r>
              <a:rPr lang="en-US" sz="1200" kern="1200" dirty="0" smtClean="0">
                <a:solidFill>
                  <a:schemeClr val="tx1"/>
                </a:solidFill>
                <a:latin typeface="+mn-lt"/>
                <a:ea typeface="+mn-ea"/>
                <a:cs typeface="+mn-cs"/>
              </a:rPr>
              <a:t>1.1</a:t>
            </a:r>
          </a:p>
          <a:p>
            <a:pPr rtl="0"/>
            <a:r>
              <a:rPr lang="en-US" sz="1200" kern="1200" dirty="0" smtClean="0">
                <a:solidFill>
                  <a:schemeClr val="tx1"/>
                </a:solidFill>
                <a:latin typeface="+mn-lt"/>
                <a:ea typeface="+mn-ea"/>
                <a:cs typeface="+mn-cs"/>
              </a:rPr>
              <a:t>10</a:t>
            </a:r>
          </a:p>
          <a:p>
            <a:pPr rtl="0"/>
            <a:r>
              <a:rPr lang="en-US" sz="1200" kern="1200" dirty="0" smtClean="0">
                <a:solidFill>
                  <a:schemeClr val="tx1"/>
                </a:solidFill>
                <a:latin typeface="+mn-lt"/>
                <a:ea typeface="+mn-ea"/>
                <a:cs typeface="+mn-cs"/>
              </a:rPr>
              <a:t>1.92</a:t>
            </a:r>
          </a:p>
          <a:p>
            <a:pPr rtl="0"/>
            <a:r>
              <a:rPr lang="en-US" sz="1200" kern="1200" dirty="0" smtClean="0">
                <a:solidFill>
                  <a:schemeClr val="tx1"/>
                </a:solidFill>
                <a:latin typeface="+mn-lt"/>
                <a:ea typeface="+mn-ea"/>
                <a:cs typeface="+mn-cs"/>
              </a:rPr>
              <a:t>16.57</a:t>
            </a:r>
          </a:p>
          <a:p>
            <a:pPr rtl="0"/>
            <a:r>
              <a:rPr lang="en-US" sz="1200" kern="1200" dirty="0" smtClean="0">
                <a:solidFill>
                  <a:schemeClr val="tx1"/>
                </a:solidFill>
                <a:latin typeface="+mn-lt"/>
                <a:ea typeface="+mn-ea"/>
                <a:cs typeface="+mn-cs"/>
              </a:rPr>
              <a:t>8158</a:t>
            </a:r>
          </a:p>
          <a:p>
            <a:pPr rtl="0"/>
            <a:r>
              <a:rPr lang="en-US" sz="1200" kern="1200" dirty="0" smtClean="0">
                <a:solidFill>
                  <a:schemeClr val="tx1"/>
                </a:solidFill>
                <a:latin typeface="+mn-lt"/>
                <a:ea typeface="+mn-ea"/>
                <a:cs typeface="+mn-cs"/>
              </a:rPr>
              <a:t>1.4</a:t>
            </a:r>
          </a:p>
          <a:p>
            <a:pPr rtl="0"/>
            <a:r>
              <a:rPr lang="en-US" sz="1200" kern="1200" dirty="0" smtClean="0">
                <a:solidFill>
                  <a:schemeClr val="tx1"/>
                </a:solidFill>
                <a:latin typeface="+mn-lt"/>
                <a:ea typeface="+mn-ea"/>
                <a:cs typeface="+mn-cs"/>
              </a:rPr>
              <a:t>12</a:t>
            </a:r>
          </a:p>
          <a:p>
            <a:pPr rtl="0"/>
            <a:r>
              <a:rPr lang="en-US" sz="1200" kern="1200" dirty="0" smtClean="0">
                <a:solidFill>
                  <a:schemeClr val="tx1"/>
                </a:solidFill>
                <a:latin typeface="+mn-lt"/>
                <a:ea typeface="+mn-ea"/>
                <a:cs typeface="+mn-cs"/>
              </a:rPr>
              <a:t>1.64</a:t>
            </a:r>
          </a:p>
          <a:p>
            <a:pPr rtl="0"/>
            <a:r>
              <a:rPr lang="en-US" sz="1200" kern="1200" dirty="0" smtClean="0">
                <a:solidFill>
                  <a:schemeClr val="tx1"/>
                </a:solidFill>
                <a:latin typeface="+mn-lt"/>
                <a:ea typeface="+mn-ea"/>
                <a:cs typeface="+mn-cs"/>
              </a:rPr>
              <a:t>19.09</a:t>
            </a:r>
          </a:p>
          <a:p>
            <a:pPr rtl="0"/>
            <a:r>
              <a:rPr lang="en-US" sz="1200" kern="1200" dirty="0" smtClean="0">
                <a:solidFill>
                  <a:schemeClr val="tx1"/>
                </a:solidFill>
                <a:latin typeface="+mn-lt"/>
                <a:ea typeface="+mn-ea"/>
                <a:cs typeface="+mn-cs"/>
              </a:rPr>
              <a:t>12178</a:t>
            </a:r>
          </a:p>
          <a:p>
            <a:pPr rtl="0"/>
            <a:r>
              <a:rPr lang="en-US" sz="1200" kern="1200" dirty="0" smtClean="0">
                <a:solidFill>
                  <a:schemeClr val="tx1"/>
                </a:solidFill>
                <a:latin typeface="+mn-lt"/>
                <a:ea typeface="+mn-ea"/>
                <a:cs typeface="+mn-cs"/>
              </a:rPr>
              <a:t>1.6</a:t>
            </a:r>
          </a:p>
          <a:p>
            <a:pPr rtl="0"/>
            <a:r>
              <a:rPr lang="en-US" sz="1200" kern="1200" dirty="0" smtClean="0">
                <a:solidFill>
                  <a:schemeClr val="tx1"/>
                </a:solidFill>
                <a:latin typeface="+mn-lt"/>
                <a:ea typeface="+mn-ea"/>
                <a:cs typeface="+mn-cs"/>
              </a:rPr>
              <a:t>14</a:t>
            </a:r>
          </a:p>
          <a:p>
            <a:pPr rtl="0"/>
            <a:r>
              <a:rPr lang="en-US" sz="1200" kern="1200" dirty="0" smtClean="0">
                <a:solidFill>
                  <a:schemeClr val="tx1"/>
                </a:solidFill>
                <a:latin typeface="+mn-lt"/>
                <a:ea typeface="+mn-ea"/>
                <a:cs typeface="+mn-cs"/>
              </a:rPr>
              <a:t>1.43</a:t>
            </a:r>
          </a:p>
          <a:p>
            <a:pPr rtl="0"/>
            <a:r>
              <a:rPr lang="en-US" sz="1200" kern="1200" dirty="0" smtClean="0">
                <a:solidFill>
                  <a:schemeClr val="tx1"/>
                </a:solidFill>
                <a:latin typeface="+mn-lt"/>
                <a:ea typeface="+mn-ea"/>
                <a:cs typeface="+mn-cs"/>
              </a:rPr>
              <a:t>21.59</a:t>
            </a:r>
          </a:p>
          <a:p>
            <a:pPr rtl="0"/>
            <a:r>
              <a:rPr lang="en-US" sz="1200" kern="1200" dirty="0" smtClean="0">
                <a:solidFill>
                  <a:schemeClr val="tx1"/>
                </a:solidFill>
                <a:latin typeface="+mn-lt"/>
                <a:ea typeface="+mn-ea"/>
                <a:cs typeface="+mn-cs"/>
              </a:rPr>
              <a:t>17340</a:t>
            </a:r>
          </a:p>
          <a:p>
            <a:pPr rtl="0"/>
            <a:r>
              <a:rPr lang="en-US" sz="1200" kern="1200" dirty="0" smtClean="0">
                <a:solidFill>
                  <a:schemeClr val="tx1"/>
                </a:solidFill>
                <a:latin typeface="+mn-lt"/>
                <a:ea typeface="+mn-ea"/>
                <a:cs typeface="+mn-cs"/>
              </a:rPr>
              <a:t>1.8</a:t>
            </a:r>
          </a:p>
          <a:p>
            <a:pPr rtl="0"/>
            <a:r>
              <a:rPr lang="en-US" sz="1200" kern="1200" dirty="0" smtClean="0">
                <a:solidFill>
                  <a:schemeClr val="tx1"/>
                </a:solidFill>
                <a:latin typeface="+mn-lt"/>
                <a:ea typeface="+mn-ea"/>
                <a:cs typeface="+mn-cs"/>
              </a:rPr>
              <a:t>16</a:t>
            </a:r>
          </a:p>
          <a:p>
            <a:pPr rtl="0"/>
            <a:r>
              <a:rPr lang="en-US" sz="1200" kern="1200" dirty="0" smtClean="0">
                <a:solidFill>
                  <a:schemeClr val="tx1"/>
                </a:solidFill>
                <a:latin typeface="+mn-lt"/>
                <a:ea typeface="+mn-ea"/>
                <a:cs typeface="+mn-cs"/>
              </a:rPr>
              <a:t>1.27</a:t>
            </a:r>
          </a:p>
          <a:p>
            <a:pPr rtl="0"/>
            <a:r>
              <a:rPr lang="en-US" sz="1200" kern="1200" dirty="0" smtClean="0">
                <a:solidFill>
                  <a:schemeClr val="tx1"/>
                </a:solidFill>
                <a:latin typeface="+mn-lt"/>
                <a:ea typeface="+mn-ea"/>
                <a:cs typeface="+mn-cs"/>
              </a:rPr>
              <a:t>24.09</a:t>
            </a:r>
          </a:p>
          <a:p>
            <a:pPr rtl="0"/>
            <a:r>
              <a:rPr lang="en-US" sz="1200" kern="1200" dirty="0" smtClean="0">
                <a:solidFill>
                  <a:schemeClr val="tx1"/>
                </a:solidFill>
                <a:latin typeface="+mn-lt"/>
                <a:ea typeface="+mn-ea"/>
                <a:cs typeface="+mn-cs"/>
              </a:rPr>
              <a:t>23786</a:t>
            </a:r>
          </a:p>
          <a:p>
            <a:pPr rtl="0"/>
            <a:r>
              <a:rPr lang="en-US" sz="1200" kern="1200" dirty="0" smtClean="0">
                <a:solidFill>
                  <a:schemeClr val="tx1"/>
                </a:solidFill>
                <a:latin typeface="+mn-lt"/>
                <a:ea typeface="+mn-ea"/>
                <a:cs typeface="+mn-cs"/>
              </a:rPr>
              <a:t>2.0</a:t>
            </a:r>
          </a:p>
          <a:p>
            <a:pPr rtl="0"/>
            <a:r>
              <a:rPr lang="en-US" sz="1200" kern="1200" dirty="0" smtClean="0">
                <a:solidFill>
                  <a:schemeClr val="tx1"/>
                </a:solidFill>
                <a:latin typeface="+mn-lt"/>
                <a:ea typeface="+mn-ea"/>
                <a:cs typeface="+mn-cs"/>
              </a:rPr>
              <a:t>18</a:t>
            </a:r>
          </a:p>
          <a:p>
            <a:pPr rtl="0"/>
            <a:r>
              <a:rPr lang="en-US" sz="1200" kern="1200" dirty="0" smtClean="0">
                <a:solidFill>
                  <a:schemeClr val="tx1"/>
                </a:solidFill>
                <a:latin typeface="+mn-lt"/>
                <a:ea typeface="+mn-ea"/>
                <a:cs typeface="+mn-cs"/>
              </a:rPr>
              <a:t>1.15</a:t>
            </a:r>
          </a:p>
          <a:p>
            <a:pPr rtl="0"/>
            <a:r>
              <a:rPr lang="en-US" sz="1200" kern="1200" dirty="0" smtClean="0">
                <a:solidFill>
                  <a:schemeClr val="tx1"/>
                </a:solidFill>
                <a:latin typeface="+mn-lt"/>
                <a:ea typeface="+mn-ea"/>
                <a:cs typeface="+mn-cs"/>
              </a:rPr>
              <a:t>26.57</a:t>
            </a:r>
          </a:p>
          <a:p>
            <a:pPr rtl="0"/>
            <a:r>
              <a:rPr lang="en-US" sz="1200" kern="1200" dirty="0" smtClean="0">
                <a:solidFill>
                  <a:schemeClr val="tx1"/>
                </a:solidFill>
                <a:latin typeface="+mn-lt"/>
                <a:ea typeface="+mn-ea"/>
                <a:cs typeface="+mn-cs"/>
              </a:rPr>
              <a:t>31660</a:t>
            </a:r>
          </a:p>
          <a:p>
            <a:pPr rtl="0"/>
            <a:r>
              <a:rPr lang="en-US" sz="1200" kern="1200" dirty="0" smtClean="0">
                <a:solidFill>
                  <a:schemeClr val="tx1"/>
                </a:solidFill>
                <a:latin typeface="+mn-lt"/>
                <a:ea typeface="+mn-ea"/>
                <a:cs typeface="+mn-cs"/>
              </a:rPr>
              <a:t>2.2</a:t>
            </a:r>
          </a:p>
          <a:p>
            <a:pPr rtl="0"/>
            <a:r>
              <a:rPr lang="en-US" sz="1200" kern="1200" dirty="0" smtClean="0">
                <a:solidFill>
                  <a:schemeClr val="tx1"/>
                </a:solidFill>
                <a:latin typeface="+mn-lt"/>
                <a:ea typeface="+mn-ea"/>
                <a:cs typeface="+mn-cs"/>
              </a:rPr>
              <a:t>20</a:t>
            </a:r>
          </a:p>
          <a:p>
            <a:endParaRPr lang="ar-SY" dirty="0"/>
          </a:p>
        </p:txBody>
      </p:sp>
      <p:sp>
        <p:nvSpPr>
          <p:cNvPr id="4" name="Slide Number Placeholder 3"/>
          <p:cNvSpPr>
            <a:spLocks noGrp="1"/>
          </p:cNvSpPr>
          <p:nvPr>
            <p:ph type="sldNum" sz="quarter" idx="10"/>
          </p:nvPr>
        </p:nvSpPr>
        <p:spPr/>
        <p:txBody>
          <a:bodyPr/>
          <a:lstStyle/>
          <a:p>
            <a:fld id="{B928FF34-55E3-48F7-90EB-9A9150ECC80B}" type="slidenum">
              <a:rPr lang="ar-SY" smtClean="0"/>
              <a:pPr/>
              <a:t>50</a:t>
            </a:fld>
            <a:endParaRPr lang="ar-SY"/>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2">
        <a:schemeClr val="bg2"/>
      </p:bgRef>
    </p:bg>
    <p:spTree>
      <p:nvGrpSpPr>
        <p:cNvPr id="1" name=""/>
        <p:cNvGrpSpPr/>
        <p:nvPr/>
      </p:nvGrpSpPr>
      <p:grpSpPr>
        <a:xfrm>
          <a:off x="0" y="0"/>
          <a:ext cx="0" cy="0"/>
          <a:chOff x="0" y="0"/>
          <a:chExt cx="0" cy="0"/>
        </a:xfrm>
      </p:grpSpPr>
      <p:sp>
        <p:nvSpPr>
          <p:cNvPr id="7" name="Freeform 6"/>
          <p:cNvSpPr>
            <a:spLocks/>
          </p:cNvSpPr>
          <p:nvPr/>
        </p:nvSpPr>
        <p:spPr bwMode="auto">
          <a:xfrm>
            <a:off x="0" y="3960104"/>
            <a:ext cx="9144000" cy="1760803"/>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8" name="Freeform 7"/>
          <p:cNvSpPr>
            <a:spLocks/>
          </p:cNvSpPr>
          <p:nvPr/>
        </p:nvSpPr>
        <p:spPr bwMode="auto">
          <a:xfrm>
            <a:off x="6105528" y="0"/>
            <a:ext cx="3038475" cy="5715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9" name="Title 8"/>
          <p:cNvSpPr>
            <a:spLocks noGrp="1"/>
          </p:cNvSpPr>
          <p:nvPr>
            <p:ph type="ctrTitle"/>
          </p:nvPr>
        </p:nvSpPr>
        <p:spPr>
          <a:xfrm>
            <a:off x="429064" y="2781300"/>
            <a:ext cx="6480048" cy="1917700"/>
          </a:xfrm>
        </p:spPr>
        <p:txBody>
          <a:bodyPr rIns="45720" anchor="t"/>
          <a:lstStyle>
            <a:lvl1pPr algn="r">
              <a:defRPr lang="en-US" b="1" cap="all" baseline="0" dirty="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433050" y="1287343"/>
            <a:ext cx="6480048" cy="1460500"/>
          </a:xfrm>
        </p:spPr>
        <p:txBody>
          <a:bodyPr tIns="0" rIns="45720" bIns="0" anchor="b">
            <a:normAutofit/>
          </a:bodyPr>
          <a:lstStyle>
            <a:lvl1pPr marL="0" indent="0" algn="r">
              <a:buNone/>
              <a:defRPr sz="2000">
                <a:solidFill>
                  <a:schemeClr val="tx1"/>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fld id="{74534C22-FFC7-4665-9169-90BB8E3B7CE0}" type="datetimeFigureOut">
              <a:rPr lang="ar-SY" smtClean="0"/>
              <a:pPr/>
              <a:t>06/04/1431</a:t>
            </a:fld>
            <a:endParaRPr lang="ar-SY"/>
          </a:p>
        </p:txBody>
      </p:sp>
      <p:sp>
        <p:nvSpPr>
          <p:cNvPr id="19" name="Footer Placeholder 18"/>
          <p:cNvSpPr>
            <a:spLocks noGrp="1"/>
          </p:cNvSpPr>
          <p:nvPr>
            <p:ph type="ftr" sz="quarter" idx="11"/>
          </p:nvPr>
        </p:nvSpPr>
        <p:spPr/>
        <p:txBody>
          <a:bodyPr/>
          <a:lstStyle/>
          <a:p>
            <a:endParaRPr lang="ar-SY"/>
          </a:p>
        </p:txBody>
      </p:sp>
      <p:sp>
        <p:nvSpPr>
          <p:cNvPr id="27" name="Slide Number Placeholder 26"/>
          <p:cNvSpPr>
            <a:spLocks noGrp="1"/>
          </p:cNvSpPr>
          <p:nvPr>
            <p:ph type="sldNum" sz="quarter" idx="12"/>
          </p:nvPr>
        </p:nvSpPr>
        <p:spPr/>
        <p:txBody>
          <a:bodyPr/>
          <a:lstStyle/>
          <a:p>
            <a:fld id="{340EF184-FFB9-4F35-AC30-F71EC9858159}" type="slidenum">
              <a:rPr lang="ar-SY" smtClean="0"/>
              <a:pPr/>
              <a:t>‹#›</a:t>
            </a:fld>
            <a:endParaRPr lang="ar-SY"/>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74534C22-FFC7-4665-9169-90BB8E3B7CE0}" type="datetimeFigureOut">
              <a:rPr lang="ar-SY" smtClean="0"/>
              <a:pPr/>
              <a:t>06/04/1431</a:t>
            </a:fld>
            <a:endParaRPr lang="ar-SY"/>
          </a:p>
        </p:txBody>
      </p:sp>
      <p:sp>
        <p:nvSpPr>
          <p:cNvPr id="5" name="Footer Placeholder 4"/>
          <p:cNvSpPr>
            <a:spLocks noGrp="1"/>
          </p:cNvSpPr>
          <p:nvPr>
            <p:ph type="ftr" sz="quarter" idx="11"/>
          </p:nvPr>
        </p:nvSpPr>
        <p:spPr/>
        <p:txBody>
          <a:bodyPr/>
          <a:lstStyle/>
          <a:p>
            <a:endParaRPr lang="ar-SY"/>
          </a:p>
        </p:txBody>
      </p:sp>
      <p:sp>
        <p:nvSpPr>
          <p:cNvPr id="6" name="Slide Number Placeholder 5"/>
          <p:cNvSpPr>
            <a:spLocks noGrp="1"/>
          </p:cNvSpPr>
          <p:nvPr>
            <p:ph type="sldNum" sz="quarter" idx="12"/>
          </p:nvPr>
        </p:nvSpPr>
        <p:spPr/>
        <p:txBody>
          <a:bodyPr/>
          <a:lstStyle/>
          <a:p>
            <a:fld id="{340EF184-FFB9-4F35-AC30-F71EC9858159}" type="slidenum">
              <a:rPr lang="ar-SY" smtClean="0"/>
              <a:pPr/>
              <a:t>‹#›</a:t>
            </a:fld>
            <a:endParaRPr lang="ar-SY"/>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28866"/>
            <a:ext cx="2057400" cy="4876271"/>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28866"/>
            <a:ext cx="6019800" cy="4876271"/>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74534C22-FFC7-4665-9169-90BB8E3B7CE0}" type="datetimeFigureOut">
              <a:rPr lang="ar-SY" smtClean="0"/>
              <a:pPr/>
              <a:t>06/04/1431</a:t>
            </a:fld>
            <a:endParaRPr lang="ar-SY"/>
          </a:p>
        </p:txBody>
      </p:sp>
      <p:sp>
        <p:nvSpPr>
          <p:cNvPr id="5" name="Footer Placeholder 4"/>
          <p:cNvSpPr>
            <a:spLocks noGrp="1"/>
          </p:cNvSpPr>
          <p:nvPr>
            <p:ph type="ftr" sz="quarter" idx="11"/>
          </p:nvPr>
        </p:nvSpPr>
        <p:spPr/>
        <p:txBody>
          <a:bodyPr/>
          <a:lstStyle/>
          <a:p>
            <a:endParaRPr lang="ar-SY"/>
          </a:p>
        </p:txBody>
      </p:sp>
      <p:sp>
        <p:nvSpPr>
          <p:cNvPr id="6" name="Slide Number Placeholder 5"/>
          <p:cNvSpPr>
            <a:spLocks noGrp="1"/>
          </p:cNvSpPr>
          <p:nvPr>
            <p:ph type="sldNum" sz="quarter" idx="12"/>
          </p:nvPr>
        </p:nvSpPr>
        <p:spPr/>
        <p:txBody>
          <a:bodyPr/>
          <a:lstStyle/>
          <a:p>
            <a:fld id="{340EF184-FFB9-4F35-AC30-F71EC9858159}" type="slidenum">
              <a:rPr lang="ar-SY" smtClean="0"/>
              <a:pPr/>
              <a:t>‹#›</a:t>
            </a:fld>
            <a:endParaRPr lang="ar-SY"/>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a:defRPr/>
            </a:lvl1p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74534C22-FFC7-4665-9169-90BB8E3B7CE0}" type="datetimeFigureOut">
              <a:rPr lang="ar-SY" smtClean="0"/>
              <a:pPr/>
              <a:t>06/04/1431</a:t>
            </a:fld>
            <a:endParaRPr lang="ar-SY"/>
          </a:p>
        </p:txBody>
      </p:sp>
      <p:sp>
        <p:nvSpPr>
          <p:cNvPr id="5" name="Footer Placeholder 4"/>
          <p:cNvSpPr>
            <a:spLocks noGrp="1"/>
          </p:cNvSpPr>
          <p:nvPr>
            <p:ph type="ftr" sz="quarter" idx="11"/>
          </p:nvPr>
        </p:nvSpPr>
        <p:spPr/>
        <p:txBody>
          <a:bodyPr/>
          <a:lstStyle/>
          <a:p>
            <a:endParaRPr lang="ar-SY"/>
          </a:p>
        </p:txBody>
      </p:sp>
      <p:sp>
        <p:nvSpPr>
          <p:cNvPr id="6" name="Slide Number Placeholder 5"/>
          <p:cNvSpPr>
            <a:spLocks noGrp="1"/>
          </p:cNvSpPr>
          <p:nvPr>
            <p:ph type="sldNum" sz="quarter" idx="12"/>
          </p:nvPr>
        </p:nvSpPr>
        <p:spPr/>
        <p:txBody>
          <a:bodyPr/>
          <a:lstStyle/>
          <a:p>
            <a:fld id="{340EF184-FFB9-4F35-AC30-F71EC9858159}" type="slidenum">
              <a:rPr lang="ar-SY" smtClean="0"/>
              <a:pPr/>
              <a:t>‹#›</a:t>
            </a:fld>
            <a:endParaRPr lang="ar-SY"/>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2">
        <a:schemeClr val="bg2"/>
      </p:bgRef>
    </p:bg>
    <p:spTree>
      <p:nvGrpSpPr>
        <p:cNvPr id="1" name=""/>
        <p:cNvGrpSpPr/>
        <p:nvPr/>
      </p:nvGrpSpPr>
      <p:grpSpPr>
        <a:xfrm>
          <a:off x="0" y="0"/>
          <a:ext cx="0" cy="0"/>
          <a:chOff x="0" y="0"/>
          <a:chExt cx="0" cy="0"/>
        </a:xfrm>
      </p:grpSpPr>
      <p:sp>
        <p:nvSpPr>
          <p:cNvPr id="7" name="Freeform 6"/>
          <p:cNvSpPr>
            <a:spLocks/>
          </p:cNvSpPr>
          <p:nvPr/>
        </p:nvSpPr>
        <p:spPr bwMode="auto">
          <a:xfrm>
            <a:off x="0" y="3960104"/>
            <a:ext cx="9144000" cy="1760803"/>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9" name="Freeform 8"/>
          <p:cNvSpPr>
            <a:spLocks/>
          </p:cNvSpPr>
          <p:nvPr/>
        </p:nvSpPr>
        <p:spPr bwMode="auto">
          <a:xfrm>
            <a:off x="6105528" y="0"/>
            <a:ext cx="3038475" cy="5715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2" name="Title 1"/>
          <p:cNvSpPr>
            <a:spLocks noGrp="1"/>
          </p:cNvSpPr>
          <p:nvPr>
            <p:ph type="title"/>
          </p:nvPr>
        </p:nvSpPr>
        <p:spPr>
          <a:xfrm>
            <a:off x="685800" y="2986531"/>
            <a:ext cx="6629400" cy="1521969"/>
          </a:xfrm>
        </p:spPr>
        <p:txBody>
          <a:bodyPr tIns="0" bIns="0" anchor="t"/>
          <a:lstStyle>
            <a:lvl1pPr algn="l">
              <a:buNone/>
              <a:defRPr sz="4200" b="1" cap="none" baseline="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685800" y="2071500"/>
            <a:ext cx="6629400" cy="888907"/>
          </a:xfrm>
        </p:spPr>
        <p:txBody>
          <a:bodyPr lIns="45720" tIns="0" rIns="45720" bIns="0" anchor="b"/>
          <a:lstStyle>
            <a:lvl1pPr marL="0" indent="0" algn="l">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74534C22-FFC7-4665-9169-90BB8E3B7CE0}" type="datetimeFigureOut">
              <a:rPr lang="ar-SY" smtClean="0"/>
              <a:pPr/>
              <a:t>06/04/1431</a:t>
            </a:fld>
            <a:endParaRPr lang="ar-SY"/>
          </a:p>
        </p:txBody>
      </p:sp>
      <p:sp>
        <p:nvSpPr>
          <p:cNvPr id="5" name="Footer Placeholder 4"/>
          <p:cNvSpPr>
            <a:spLocks noGrp="1"/>
          </p:cNvSpPr>
          <p:nvPr>
            <p:ph type="ftr" sz="quarter" idx="11"/>
          </p:nvPr>
        </p:nvSpPr>
        <p:spPr/>
        <p:txBody>
          <a:bodyPr/>
          <a:lstStyle/>
          <a:p>
            <a:endParaRPr lang="ar-SY"/>
          </a:p>
        </p:txBody>
      </p:sp>
      <p:sp>
        <p:nvSpPr>
          <p:cNvPr id="6" name="Slide Number Placeholder 5"/>
          <p:cNvSpPr>
            <a:spLocks noGrp="1"/>
          </p:cNvSpPr>
          <p:nvPr>
            <p:ph type="sldNum" sz="quarter" idx="12"/>
          </p:nvPr>
        </p:nvSpPr>
        <p:spPr/>
        <p:txBody>
          <a:bodyPr/>
          <a:lstStyle/>
          <a:p>
            <a:fld id="{340EF184-FFB9-4F35-AC30-F71EC9858159}" type="slidenum">
              <a:rPr lang="ar-SY" smtClean="0"/>
              <a:pPr/>
              <a:t>‹#›</a:t>
            </a:fld>
            <a:endParaRPr lang="ar-SY"/>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28864"/>
            <a:ext cx="7467600" cy="9525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333501"/>
            <a:ext cx="3657600" cy="3771636"/>
          </a:xfrm>
        </p:spPr>
        <p:txBody>
          <a:bodyPr/>
          <a:lstStyle>
            <a:lvl1pPr>
              <a:defRPr sz="2600"/>
            </a:lvl1pPr>
            <a:lvl2pPr>
              <a:defRPr sz="22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267200" y="1333501"/>
            <a:ext cx="3657600" cy="3771636"/>
          </a:xfrm>
        </p:spPr>
        <p:txBody>
          <a:bodyPr/>
          <a:lstStyle>
            <a:lvl1pPr>
              <a:defRPr sz="2600"/>
            </a:lvl1pPr>
            <a:lvl2pPr>
              <a:defRPr sz="22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74534C22-FFC7-4665-9169-90BB8E3B7CE0}" type="datetimeFigureOut">
              <a:rPr lang="ar-SY" smtClean="0"/>
              <a:pPr/>
              <a:t>06/04/1431</a:t>
            </a:fld>
            <a:endParaRPr lang="ar-SY"/>
          </a:p>
        </p:txBody>
      </p:sp>
      <p:sp>
        <p:nvSpPr>
          <p:cNvPr id="6" name="Footer Placeholder 5"/>
          <p:cNvSpPr>
            <a:spLocks noGrp="1"/>
          </p:cNvSpPr>
          <p:nvPr>
            <p:ph type="ftr" sz="quarter" idx="11"/>
          </p:nvPr>
        </p:nvSpPr>
        <p:spPr/>
        <p:txBody>
          <a:bodyPr/>
          <a:lstStyle/>
          <a:p>
            <a:endParaRPr lang="ar-SY"/>
          </a:p>
        </p:txBody>
      </p:sp>
      <p:sp>
        <p:nvSpPr>
          <p:cNvPr id="7" name="Slide Number Placeholder 6"/>
          <p:cNvSpPr>
            <a:spLocks noGrp="1"/>
          </p:cNvSpPr>
          <p:nvPr>
            <p:ph type="sldNum" sz="quarter" idx="12"/>
          </p:nvPr>
        </p:nvSpPr>
        <p:spPr/>
        <p:txBody>
          <a:bodyPr/>
          <a:lstStyle/>
          <a:p>
            <a:fld id="{340EF184-FFB9-4F35-AC30-F71EC9858159}" type="slidenum">
              <a:rPr lang="ar-SY" smtClean="0"/>
              <a:pPr/>
              <a:t>‹#›</a:t>
            </a:fld>
            <a:endParaRPr lang="ar-SY"/>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27543"/>
            <a:ext cx="8229600" cy="952500"/>
          </a:xfrm>
        </p:spPr>
        <p:txBody>
          <a:bodyPr anchor="ctr"/>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4572000"/>
            <a:ext cx="4040188" cy="698500"/>
          </a:xfrm>
        </p:spPr>
        <p:txBody>
          <a:bodyPr anchor="t"/>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8" y="4572000"/>
            <a:ext cx="4041775" cy="698500"/>
          </a:xfrm>
        </p:spPr>
        <p:txBody>
          <a:bodyPr anchor="t"/>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264093"/>
            <a:ext cx="4040188" cy="328480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8" y="1264093"/>
            <a:ext cx="4041775" cy="328480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74534C22-FFC7-4665-9169-90BB8E3B7CE0}" type="datetimeFigureOut">
              <a:rPr lang="ar-SY" smtClean="0"/>
              <a:pPr/>
              <a:t>06/04/1431</a:t>
            </a:fld>
            <a:endParaRPr lang="ar-SY"/>
          </a:p>
        </p:txBody>
      </p:sp>
      <p:sp>
        <p:nvSpPr>
          <p:cNvPr id="8" name="Footer Placeholder 7"/>
          <p:cNvSpPr>
            <a:spLocks noGrp="1"/>
          </p:cNvSpPr>
          <p:nvPr>
            <p:ph type="ftr" sz="quarter" idx="11"/>
          </p:nvPr>
        </p:nvSpPr>
        <p:spPr/>
        <p:txBody>
          <a:bodyPr/>
          <a:lstStyle/>
          <a:p>
            <a:endParaRPr lang="ar-SY"/>
          </a:p>
        </p:txBody>
      </p:sp>
      <p:sp>
        <p:nvSpPr>
          <p:cNvPr id="9" name="Slide Number Placeholder 8"/>
          <p:cNvSpPr>
            <a:spLocks noGrp="1"/>
          </p:cNvSpPr>
          <p:nvPr>
            <p:ph type="sldNum" sz="quarter" idx="12"/>
          </p:nvPr>
        </p:nvSpPr>
        <p:spPr/>
        <p:txBody>
          <a:bodyPr/>
          <a:lstStyle/>
          <a:p>
            <a:fld id="{340EF184-FFB9-4F35-AC30-F71EC9858159}" type="slidenum">
              <a:rPr lang="ar-SY" smtClean="0"/>
              <a:pPr/>
              <a:t>‹#›</a:t>
            </a:fld>
            <a:endParaRPr lang="ar-SY"/>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7470648" cy="952500"/>
          </a:xfrm>
        </p:spPr>
        <p:txBody>
          <a:bodyPr anchor="ctr"/>
          <a:lstStyle>
            <a:lvl1pPr algn="l">
              <a:defRPr sz="4600"/>
            </a:lvl1pPr>
          </a:lstStyle>
          <a:p>
            <a:r>
              <a:rPr kumimoji="0" lang="en-US" smtClean="0"/>
              <a:t>Click to edit Master title style</a:t>
            </a:r>
            <a:endParaRPr kumimoji="0" lang="en-US"/>
          </a:p>
        </p:txBody>
      </p:sp>
      <p:sp>
        <p:nvSpPr>
          <p:cNvPr id="7" name="Date Placeholder 6"/>
          <p:cNvSpPr>
            <a:spLocks noGrp="1"/>
          </p:cNvSpPr>
          <p:nvPr>
            <p:ph type="dt" sz="half" idx="10"/>
          </p:nvPr>
        </p:nvSpPr>
        <p:spPr/>
        <p:txBody>
          <a:bodyPr/>
          <a:lstStyle/>
          <a:p>
            <a:fld id="{74534C22-FFC7-4665-9169-90BB8E3B7CE0}" type="datetimeFigureOut">
              <a:rPr lang="ar-SY" smtClean="0"/>
              <a:pPr/>
              <a:t>06/04/1431</a:t>
            </a:fld>
            <a:endParaRPr lang="ar-SY"/>
          </a:p>
        </p:txBody>
      </p:sp>
      <p:sp>
        <p:nvSpPr>
          <p:cNvPr id="8" name="Slide Number Placeholder 7"/>
          <p:cNvSpPr>
            <a:spLocks noGrp="1"/>
          </p:cNvSpPr>
          <p:nvPr>
            <p:ph type="sldNum" sz="quarter" idx="11"/>
          </p:nvPr>
        </p:nvSpPr>
        <p:spPr/>
        <p:txBody>
          <a:bodyPr/>
          <a:lstStyle/>
          <a:p>
            <a:fld id="{340EF184-FFB9-4F35-AC30-F71EC9858159}" type="slidenum">
              <a:rPr lang="ar-SY" smtClean="0"/>
              <a:pPr/>
              <a:t>‹#›</a:t>
            </a:fld>
            <a:endParaRPr lang="ar-SY"/>
          </a:p>
        </p:txBody>
      </p:sp>
      <p:sp>
        <p:nvSpPr>
          <p:cNvPr id="9" name="Footer Placeholder 8"/>
          <p:cNvSpPr>
            <a:spLocks noGrp="1"/>
          </p:cNvSpPr>
          <p:nvPr>
            <p:ph type="ftr" sz="quarter" idx="12"/>
          </p:nvPr>
        </p:nvSpPr>
        <p:spPr/>
        <p:txBody>
          <a:bodyPr/>
          <a:lstStyle/>
          <a:p>
            <a:endParaRPr lang="ar-SY"/>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4534C22-FFC7-4665-9169-90BB8E3B7CE0}" type="datetimeFigureOut">
              <a:rPr lang="ar-SY" smtClean="0"/>
              <a:pPr/>
              <a:t>06/04/1431</a:t>
            </a:fld>
            <a:endParaRPr lang="ar-SY"/>
          </a:p>
        </p:txBody>
      </p:sp>
      <p:sp>
        <p:nvSpPr>
          <p:cNvPr id="3" name="Footer Placeholder 2"/>
          <p:cNvSpPr>
            <a:spLocks noGrp="1"/>
          </p:cNvSpPr>
          <p:nvPr>
            <p:ph type="ftr" sz="quarter" idx="11"/>
          </p:nvPr>
        </p:nvSpPr>
        <p:spPr/>
        <p:txBody>
          <a:bodyPr/>
          <a:lstStyle/>
          <a:p>
            <a:endParaRPr lang="ar-SY"/>
          </a:p>
        </p:txBody>
      </p:sp>
      <p:sp>
        <p:nvSpPr>
          <p:cNvPr id="4" name="Slide Number Placeholder 3"/>
          <p:cNvSpPr>
            <a:spLocks noGrp="1"/>
          </p:cNvSpPr>
          <p:nvPr>
            <p:ph type="sldNum" sz="quarter" idx="12"/>
          </p:nvPr>
        </p:nvSpPr>
        <p:spPr/>
        <p:txBody>
          <a:bodyPr/>
          <a:lstStyle/>
          <a:p>
            <a:fld id="{340EF184-FFB9-4F35-AC30-F71EC9858159}" type="slidenum">
              <a:rPr lang="ar-SY" smtClean="0"/>
              <a:pPr/>
              <a:t>‹#›</a:t>
            </a:fld>
            <a:endParaRPr lang="ar-SY"/>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987940"/>
            <a:ext cx="3200400" cy="608543"/>
          </a:xfrm>
        </p:spPr>
        <p:txBody>
          <a:bodyPr tIns="0" bIns="0" anchor="t"/>
          <a:lstStyle>
            <a:lvl1pPr algn="l">
              <a:buNone/>
              <a:defRPr sz="1800" b="1">
                <a:solidFill>
                  <a:schemeClr val="accent1"/>
                </a:solidFill>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457200" y="178687"/>
            <a:ext cx="2743200" cy="762000"/>
          </a:xfrm>
        </p:spPr>
        <p:txBody>
          <a:bodyPr lIns="45720" tIns="0" rIns="45720" bIns="0" anchor="b"/>
          <a:lstStyle>
            <a:lvl1pPr marL="0" indent="0" algn="l">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457200" y="1651000"/>
            <a:ext cx="7086600" cy="3175000"/>
          </a:xfrm>
        </p:spPr>
        <p:txBody>
          <a:bodyPr/>
          <a:lstStyle>
            <a:lvl1pPr>
              <a:defRPr sz="2800"/>
            </a:lvl1pPr>
            <a:lvl2pPr>
              <a:defRPr sz="2400"/>
            </a:lvl2pPr>
            <a:lvl3pPr>
              <a:defRPr sz="2200"/>
            </a:lvl3pPr>
            <a:lvl4pPr>
              <a:defRPr sz="2000"/>
            </a:lvl4pPr>
            <a:lvl5pPr>
              <a:defRPr sz="20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74534C22-FFC7-4665-9169-90BB8E3B7CE0}" type="datetimeFigureOut">
              <a:rPr lang="ar-SY" smtClean="0"/>
              <a:pPr/>
              <a:t>06/04/1431</a:t>
            </a:fld>
            <a:endParaRPr lang="ar-SY"/>
          </a:p>
        </p:txBody>
      </p:sp>
      <p:sp>
        <p:nvSpPr>
          <p:cNvPr id="6" name="Footer Placeholder 5"/>
          <p:cNvSpPr>
            <a:spLocks noGrp="1"/>
          </p:cNvSpPr>
          <p:nvPr>
            <p:ph type="ftr" sz="quarter" idx="11"/>
          </p:nvPr>
        </p:nvSpPr>
        <p:spPr/>
        <p:txBody>
          <a:bodyPr/>
          <a:lstStyle/>
          <a:p>
            <a:endParaRPr lang="ar-SY"/>
          </a:p>
        </p:txBody>
      </p:sp>
      <p:sp>
        <p:nvSpPr>
          <p:cNvPr id="7" name="Slide Number Placeholder 6"/>
          <p:cNvSpPr>
            <a:spLocks noGrp="1"/>
          </p:cNvSpPr>
          <p:nvPr>
            <p:ph type="sldNum" sz="quarter" idx="12"/>
          </p:nvPr>
        </p:nvSpPr>
        <p:spPr>
          <a:xfrm>
            <a:off x="8156448" y="5351720"/>
            <a:ext cx="762000" cy="304271"/>
          </a:xfrm>
        </p:spPr>
        <p:txBody>
          <a:bodyPr/>
          <a:lstStyle/>
          <a:p>
            <a:fld id="{340EF184-FFB9-4F35-AC30-F71EC9858159}" type="slidenum">
              <a:rPr lang="ar-SY" smtClean="0"/>
              <a:pPr/>
              <a:t>‹#›</a:t>
            </a:fld>
            <a:endParaRPr lang="ar-SY"/>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556732" y="1421424"/>
            <a:ext cx="3053868" cy="1044840"/>
          </a:xfrm>
        </p:spPr>
        <p:txBody>
          <a:bodyPr anchor="b"/>
          <a:lstStyle>
            <a:lvl1pPr algn="l">
              <a:buNone/>
              <a:defRPr sz="2200" b="1">
                <a:solidFill>
                  <a:schemeClr val="accent1"/>
                </a:solidFill>
              </a:defRPr>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1065628" y="849923"/>
            <a:ext cx="4114800" cy="3429000"/>
          </a:xfrm>
          <a:prstGeom prst="ellipse">
            <a:avLst/>
          </a:prstGeom>
          <a:solidFill>
            <a:schemeClr val="bg2">
              <a:shade val="50000"/>
            </a:schemeClr>
          </a:solidFill>
          <a:ln w="50800" cap="flat">
            <a:solidFill>
              <a:schemeClr val="bg2"/>
            </a:solidFill>
            <a:miter lim="800000"/>
          </a:ln>
          <a:effectLst>
            <a:outerShdw blurRad="152000" dist="345000" dir="5400000" sx="-80000" sy="-18000" rotWithShape="0">
              <a:srgbClr val="000000">
                <a:alpha val="25000"/>
              </a:srgbClr>
            </a:outerShdw>
          </a:effectLst>
          <a:scene3d>
            <a:camera prst="orthographicFront"/>
            <a:lightRig rig="contrasting" dir="t">
              <a:rot lat="0" lon="0" rev="2400000"/>
            </a:lightRig>
          </a:scene3d>
          <a:sp3d contourW="7620">
            <a:bevelT w="63500" h="63500"/>
            <a:contourClr>
              <a:schemeClr val="bg2">
                <a:shade val="50000"/>
              </a:schemeClr>
            </a:contourClr>
          </a:sp3d>
        </p:spPr>
        <p:txBody>
          <a:bodyPr/>
          <a:lstStyle>
            <a:lvl1pPr marL="0" indent="0">
              <a:buNone/>
              <a:defRPr sz="3200"/>
            </a:lvl1pPr>
          </a:lstStyle>
          <a:p>
            <a:r>
              <a:rPr kumimoji="0" lang="en-US" smtClean="0"/>
              <a:t>Click icon to add picture</a:t>
            </a:r>
            <a:endParaRPr kumimoji="0" lang="en-US" dirty="0"/>
          </a:p>
        </p:txBody>
      </p:sp>
      <p:sp>
        <p:nvSpPr>
          <p:cNvPr id="4" name="Text Placeholder 3"/>
          <p:cNvSpPr>
            <a:spLocks noGrp="1"/>
          </p:cNvSpPr>
          <p:nvPr>
            <p:ph type="body" sz="half" idx="2"/>
          </p:nvPr>
        </p:nvSpPr>
        <p:spPr>
          <a:xfrm>
            <a:off x="5556734" y="2498971"/>
            <a:ext cx="3053866" cy="2219569"/>
          </a:xfrm>
        </p:spPr>
        <p:txBody>
          <a:bodyPr lIns="45720" rIns="45720"/>
          <a:lstStyle>
            <a:lvl1pPr marL="0" indent="0">
              <a:buFontTx/>
              <a:buNone/>
              <a:defRPr sz="12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a:xfrm>
            <a:off x="457200" y="5351720"/>
            <a:ext cx="2133600" cy="304271"/>
          </a:xfrm>
        </p:spPr>
        <p:txBody>
          <a:bodyPr/>
          <a:lstStyle/>
          <a:p>
            <a:fld id="{74534C22-FFC7-4665-9169-90BB8E3B7CE0}" type="datetimeFigureOut">
              <a:rPr lang="ar-SY" smtClean="0"/>
              <a:pPr/>
              <a:t>06/04/1431</a:t>
            </a:fld>
            <a:endParaRPr lang="ar-SY"/>
          </a:p>
        </p:txBody>
      </p:sp>
      <p:sp>
        <p:nvSpPr>
          <p:cNvPr id="6" name="Footer Placeholder 5"/>
          <p:cNvSpPr>
            <a:spLocks noGrp="1"/>
          </p:cNvSpPr>
          <p:nvPr>
            <p:ph type="ftr" sz="quarter" idx="11"/>
          </p:nvPr>
        </p:nvSpPr>
        <p:spPr/>
        <p:txBody>
          <a:bodyPr/>
          <a:lstStyle/>
          <a:p>
            <a:endParaRPr lang="ar-SY"/>
          </a:p>
        </p:txBody>
      </p:sp>
      <p:sp>
        <p:nvSpPr>
          <p:cNvPr id="7" name="Slide Number Placeholder 6"/>
          <p:cNvSpPr>
            <a:spLocks noGrp="1"/>
          </p:cNvSpPr>
          <p:nvPr>
            <p:ph type="sldNum" sz="quarter" idx="12"/>
          </p:nvPr>
        </p:nvSpPr>
        <p:spPr/>
        <p:txBody>
          <a:bodyPr/>
          <a:lstStyle/>
          <a:p>
            <a:fld id="{340EF184-FFB9-4F35-AC30-F71EC9858159}" type="slidenum">
              <a:rPr lang="ar-SY" smtClean="0"/>
              <a:pPr/>
              <a:t>‹#›</a:t>
            </a:fld>
            <a:endParaRPr lang="ar-SY"/>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12" name="Freeform 11"/>
          <p:cNvSpPr>
            <a:spLocks/>
          </p:cNvSpPr>
          <p:nvPr/>
        </p:nvSpPr>
        <p:spPr bwMode="auto">
          <a:xfrm>
            <a:off x="0" y="3960104"/>
            <a:ext cx="9144000" cy="1760803"/>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16" name="Freeform 15"/>
          <p:cNvSpPr>
            <a:spLocks/>
          </p:cNvSpPr>
          <p:nvPr/>
        </p:nvSpPr>
        <p:spPr bwMode="auto">
          <a:xfrm>
            <a:off x="7315200" y="0"/>
            <a:ext cx="1828800" cy="5715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2082" y="1734"/>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9" name="Title Placeholder 8"/>
          <p:cNvSpPr>
            <a:spLocks noGrp="1"/>
          </p:cNvSpPr>
          <p:nvPr>
            <p:ph type="title"/>
          </p:nvPr>
        </p:nvSpPr>
        <p:spPr>
          <a:xfrm>
            <a:off x="457200" y="228864"/>
            <a:ext cx="7467600" cy="952500"/>
          </a:xfrm>
          <a:prstGeom prst="rect">
            <a:avLst/>
          </a:prstGeom>
        </p:spPr>
        <p:txBody>
          <a:bodyPr vert="horz" lIns="45720" rIns="45720" anchor="ctr">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333501"/>
            <a:ext cx="7467600" cy="3771636"/>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5351720"/>
            <a:ext cx="2133600" cy="304271"/>
          </a:xfrm>
          <a:prstGeom prst="rect">
            <a:avLst/>
          </a:prstGeom>
        </p:spPr>
        <p:txBody>
          <a:bodyPr vert="horz" bIns="0" anchor="b"/>
          <a:lstStyle>
            <a:lvl1pPr algn="l" eaLnBrk="1" latinLnBrk="0" hangingPunct="1">
              <a:defRPr kumimoji="0" sz="1000">
                <a:solidFill>
                  <a:schemeClr val="tx2">
                    <a:shade val="50000"/>
                  </a:schemeClr>
                </a:solidFill>
              </a:defRPr>
            </a:lvl1pPr>
          </a:lstStyle>
          <a:p>
            <a:fld id="{74534C22-FFC7-4665-9169-90BB8E3B7CE0}" type="datetimeFigureOut">
              <a:rPr lang="ar-SY" smtClean="0"/>
              <a:pPr/>
              <a:t>06/04/1431</a:t>
            </a:fld>
            <a:endParaRPr lang="ar-SY"/>
          </a:p>
        </p:txBody>
      </p:sp>
      <p:sp>
        <p:nvSpPr>
          <p:cNvPr id="22" name="Footer Placeholder 21"/>
          <p:cNvSpPr>
            <a:spLocks noGrp="1"/>
          </p:cNvSpPr>
          <p:nvPr>
            <p:ph type="ftr" sz="quarter" idx="3"/>
          </p:nvPr>
        </p:nvSpPr>
        <p:spPr>
          <a:xfrm>
            <a:off x="3124200" y="5351720"/>
            <a:ext cx="2895600" cy="304271"/>
          </a:xfrm>
          <a:prstGeom prst="rect">
            <a:avLst/>
          </a:prstGeom>
        </p:spPr>
        <p:txBody>
          <a:bodyPr vert="horz" lIns="0" rIns="0" bIns="0" anchor="b"/>
          <a:lstStyle>
            <a:lvl1pPr algn="ctr" eaLnBrk="1" latinLnBrk="0" hangingPunct="1">
              <a:defRPr kumimoji="0" sz="1000">
                <a:solidFill>
                  <a:schemeClr val="tx2">
                    <a:shade val="50000"/>
                  </a:schemeClr>
                </a:solidFill>
              </a:defRPr>
            </a:lvl1pPr>
          </a:lstStyle>
          <a:p>
            <a:endParaRPr lang="ar-SY"/>
          </a:p>
        </p:txBody>
      </p:sp>
      <p:sp>
        <p:nvSpPr>
          <p:cNvPr id="18" name="Slide Number Placeholder 17"/>
          <p:cNvSpPr>
            <a:spLocks noGrp="1"/>
          </p:cNvSpPr>
          <p:nvPr>
            <p:ph type="sldNum" sz="quarter" idx="4"/>
          </p:nvPr>
        </p:nvSpPr>
        <p:spPr>
          <a:xfrm>
            <a:off x="8153400" y="5351720"/>
            <a:ext cx="762000" cy="304271"/>
          </a:xfrm>
          <a:prstGeom prst="rect">
            <a:avLst/>
          </a:prstGeom>
        </p:spPr>
        <p:txBody>
          <a:bodyPr vert="horz" lIns="0" tIns="0" rIns="0" bIns="0" anchor="b"/>
          <a:lstStyle>
            <a:lvl1pPr algn="r" eaLnBrk="1" latinLnBrk="0" hangingPunct="1">
              <a:defRPr kumimoji="0" sz="1000">
                <a:solidFill>
                  <a:schemeClr val="tx2">
                    <a:shade val="50000"/>
                  </a:schemeClr>
                </a:solidFill>
              </a:defRPr>
            </a:lvl1pPr>
          </a:lstStyle>
          <a:p>
            <a:fld id="{340EF184-FFB9-4F35-AC30-F71EC9858159}" type="slidenum">
              <a:rPr lang="ar-SY" smtClean="0"/>
              <a:pPr/>
              <a:t>‹#›</a:t>
            </a:fld>
            <a:endParaRPr lang="ar-SY"/>
          </a:p>
        </p:txBody>
      </p:sp>
    </p:spTree>
  </p:cSld>
  <p:clrMap bg1="dk1" tx1="lt1" bg2="dk2" tx2="lt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rtl="1" eaLnBrk="1" latinLnBrk="0" hangingPunct="1">
        <a:spcBef>
          <a:spcPct val="0"/>
        </a:spcBef>
        <a:buNone/>
        <a:defRPr kumimoji="0" sz="4600" kern="1200">
          <a:solidFill>
            <a:schemeClr val="tx1"/>
          </a:solidFill>
          <a:latin typeface="+mj-lt"/>
          <a:ea typeface="+mj-ea"/>
          <a:cs typeface="+mj-cs"/>
        </a:defRPr>
      </a:lvl1pPr>
    </p:titleStyle>
    <p:bodyStyle>
      <a:lvl1pPr marL="420624" indent="-384048" algn="r" rtl="1" eaLnBrk="1" latinLnBrk="0" hangingPunct="1">
        <a:spcBef>
          <a:spcPct val="20000"/>
        </a:spcBef>
        <a:buClr>
          <a:schemeClr val="accent1"/>
        </a:buClr>
        <a:buSzPct val="80000"/>
        <a:buFont typeface="Wingdings 2"/>
        <a:buChar char=""/>
        <a:defRPr kumimoji="0" sz="3000" kern="1200">
          <a:solidFill>
            <a:schemeClr val="tx1"/>
          </a:solidFill>
          <a:latin typeface="+mn-lt"/>
          <a:ea typeface="+mn-ea"/>
          <a:cs typeface="+mn-cs"/>
        </a:defRPr>
      </a:lvl1pPr>
      <a:lvl2pPr marL="722376" indent="-274320" algn="r" rtl="1" eaLnBrk="1" latinLnBrk="0" hangingPunct="1">
        <a:spcBef>
          <a:spcPct val="20000"/>
        </a:spcBef>
        <a:buClr>
          <a:schemeClr val="accent1"/>
        </a:buClr>
        <a:buSzPct val="90000"/>
        <a:buFont typeface="Wingdings 2"/>
        <a:buChar char=""/>
        <a:defRPr kumimoji="0" sz="2600" kern="1200">
          <a:solidFill>
            <a:schemeClr val="tx1"/>
          </a:solidFill>
          <a:latin typeface="+mn-lt"/>
          <a:ea typeface="+mn-ea"/>
          <a:cs typeface="+mn-cs"/>
        </a:defRPr>
      </a:lvl2pPr>
      <a:lvl3pPr marL="1005840" indent="-256032" algn="r" rtl="1" eaLnBrk="1" latinLnBrk="0" hangingPunct="1">
        <a:spcBef>
          <a:spcPct val="20000"/>
        </a:spcBef>
        <a:buClr>
          <a:schemeClr val="accent2"/>
        </a:buClr>
        <a:buSzPct val="85000"/>
        <a:buFont typeface="Arial"/>
        <a:buChar char="○"/>
        <a:defRPr kumimoji="0" sz="2400" kern="1200">
          <a:solidFill>
            <a:schemeClr val="tx1"/>
          </a:solidFill>
          <a:latin typeface="+mn-lt"/>
          <a:ea typeface="+mn-ea"/>
          <a:cs typeface="+mn-cs"/>
        </a:defRPr>
      </a:lvl3pPr>
      <a:lvl4pPr marL="1280160" indent="-237744" algn="r" rtl="1" eaLnBrk="1" latinLnBrk="0" hangingPunct="1">
        <a:spcBef>
          <a:spcPct val="20000"/>
        </a:spcBef>
        <a:buClr>
          <a:schemeClr val="accent3"/>
        </a:buClr>
        <a:buSzPct val="90000"/>
        <a:buFont typeface="Wingdings 2"/>
        <a:buChar char=""/>
        <a:defRPr kumimoji="0" sz="2000" kern="1200">
          <a:solidFill>
            <a:schemeClr val="tx1"/>
          </a:solidFill>
          <a:latin typeface="+mn-lt"/>
          <a:ea typeface="+mn-ea"/>
          <a:cs typeface="+mn-cs"/>
        </a:defRPr>
      </a:lvl4pPr>
      <a:lvl5pPr marL="1490472" indent="-182880" algn="r" rtl="1" eaLnBrk="1" latinLnBrk="0" hangingPunct="1">
        <a:spcBef>
          <a:spcPct val="20000"/>
        </a:spcBef>
        <a:buClr>
          <a:schemeClr val="accent4"/>
        </a:buClr>
        <a:buSzPct val="100000"/>
        <a:buFont typeface="Arial"/>
        <a:buChar char="-"/>
        <a:defRPr kumimoji="0" sz="2000" kern="1200">
          <a:solidFill>
            <a:schemeClr val="tx1"/>
          </a:solidFill>
          <a:latin typeface="+mn-lt"/>
          <a:ea typeface="+mn-ea"/>
          <a:cs typeface="+mn-cs"/>
        </a:defRPr>
      </a:lvl5pPr>
      <a:lvl6pPr marL="1700784" indent="-182880" algn="r" rtl="1" eaLnBrk="1" latinLnBrk="0" hangingPunct="1">
        <a:spcBef>
          <a:spcPct val="20000"/>
        </a:spcBef>
        <a:buClr>
          <a:schemeClr val="accent5"/>
        </a:buClr>
        <a:buFont typeface="Arial"/>
        <a:buChar char="-"/>
        <a:defRPr kumimoji="0" sz="2000" kern="1200" baseline="0">
          <a:solidFill>
            <a:schemeClr val="tx1"/>
          </a:solidFill>
          <a:latin typeface="+mn-lt"/>
          <a:ea typeface="+mn-ea"/>
          <a:cs typeface="+mn-cs"/>
        </a:defRPr>
      </a:lvl6pPr>
      <a:lvl7pPr marL="1920240" indent="-182880" algn="r" rtl="1" eaLnBrk="1" latinLnBrk="0" hangingPunct="1">
        <a:spcBef>
          <a:spcPct val="20000"/>
        </a:spcBef>
        <a:buClr>
          <a:schemeClr val="accent6"/>
        </a:buClr>
        <a:buSzPct val="100000"/>
        <a:buFont typeface="Arial"/>
        <a:buChar char="•"/>
        <a:defRPr kumimoji="0" sz="1800" kern="1200" baseline="0">
          <a:solidFill>
            <a:schemeClr val="tx1"/>
          </a:solidFill>
          <a:latin typeface="+mn-lt"/>
          <a:ea typeface="+mn-ea"/>
          <a:cs typeface="+mn-cs"/>
        </a:defRPr>
      </a:lvl7pPr>
      <a:lvl8pPr marL="2139696" indent="-182880" algn="r" rtl="1"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8pPr>
      <a:lvl9pPr marL="2331720" indent="-182880" algn="r" rtl="1"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9pPr>
    </p:bodyStyle>
    <p:otherStyle>
      <a:lvl1pPr marL="0" algn="r" rtl="1" eaLnBrk="1" latinLnBrk="0" hangingPunct="1">
        <a:defRPr kumimoji="0" kern="1200">
          <a:solidFill>
            <a:schemeClr val="tx1"/>
          </a:solidFill>
          <a:latin typeface="+mn-lt"/>
          <a:ea typeface="+mn-ea"/>
          <a:cs typeface="+mn-cs"/>
        </a:defRPr>
      </a:lvl1pPr>
      <a:lvl2pPr marL="457200" algn="r" rtl="1" eaLnBrk="1" latinLnBrk="0" hangingPunct="1">
        <a:defRPr kumimoji="0" kern="1200">
          <a:solidFill>
            <a:schemeClr val="tx1"/>
          </a:solidFill>
          <a:latin typeface="+mn-lt"/>
          <a:ea typeface="+mn-ea"/>
          <a:cs typeface="+mn-cs"/>
        </a:defRPr>
      </a:lvl2pPr>
      <a:lvl3pPr marL="914400" algn="r" rtl="1" eaLnBrk="1" latinLnBrk="0" hangingPunct="1">
        <a:defRPr kumimoji="0" kern="1200">
          <a:solidFill>
            <a:schemeClr val="tx1"/>
          </a:solidFill>
          <a:latin typeface="+mn-lt"/>
          <a:ea typeface="+mn-ea"/>
          <a:cs typeface="+mn-cs"/>
        </a:defRPr>
      </a:lvl3pPr>
      <a:lvl4pPr marL="1371600" algn="r" rtl="1" eaLnBrk="1" latinLnBrk="0" hangingPunct="1">
        <a:defRPr kumimoji="0" kern="1200">
          <a:solidFill>
            <a:schemeClr val="tx1"/>
          </a:solidFill>
          <a:latin typeface="+mn-lt"/>
          <a:ea typeface="+mn-ea"/>
          <a:cs typeface="+mn-cs"/>
        </a:defRPr>
      </a:lvl4pPr>
      <a:lvl5pPr marL="1828800" algn="r" rtl="1" eaLnBrk="1" latinLnBrk="0" hangingPunct="1">
        <a:defRPr kumimoji="0" kern="1200">
          <a:solidFill>
            <a:schemeClr val="tx1"/>
          </a:solidFill>
          <a:latin typeface="+mn-lt"/>
          <a:ea typeface="+mn-ea"/>
          <a:cs typeface="+mn-cs"/>
        </a:defRPr>
      </a:lvl5pPr>
      <a:lvl6pPr marL="2286000" algn="r" rtl="1" eaLnBrk="1" latinLnBrk="0" hangingPunct="1">
        <a:defRPr kumimoji="0" kern="1200">
          <a:solidFill>
            <a:schemeClr val="tx1"/>
          </a:solidFill>
          <a:latin typeface="+mn-lt"/>
          <a:ea typeface="+mn-ea"/>
          <a:cs typeface="+mn-cs"/>
        </a:defRPr>
      </a:lvl6pPr>
      <a:lvl7pPr marL="2743200" algn="r" rtl="1" eaLnBrk="1" latinLnBrk="0" hangingPunct="1">
        <a:defRPr kumimoji="0" kern="1200">
          <a:solidFill>
            <a:schemeClr val="tx1"/>
          </a:solidFill>
          <a:latin typeface="+mn-lt"/>
          <a:ea typeface="+mn-ea"/>
          <a:cs typeface="+mn-cs"/>
        </a:defRPr>
      </a:lvl7pPr>
      <a:lvl8pPr marL="3200400" algn="r" rtl="1" eaLnBrk="1" latinLnBrk="0" hangingPunct="1">
        <a:defRPr kumimoji="0" kern="1200">
          <a:solidFill>
            <a:schemeClr val="tx1"/>
          </a:solidFill>
          <a:latin typeface="+mn-lt"/>
          <a:ea typeface="+mn-ea"/>
          <a:cs typeface="+mn-cs"/>
        </a:defRPr>
      </a:lvl8pPr>
      <a:lvl9pPr marL="3657600" algn="r" rtl="1"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4.emf"/><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6.emf"/><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9.emf"/><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0.emf"/><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21.emf"/><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image" Target="../media/image22.emf"/><Relationship Id="rId1" Type="http://schemas.openxmlformats.org/officeDocument/2006/relationships/slideLayout" Target="../slideLayouts/slideLayout7.xml"/><Relationship Id="rId6" Type="http://schemas.openxmlformats.org/officeDocument/2006/relationships/image" Target="../media/image26.emf"/><Relationship Id="rId5" Type="http://schemas.openxmlformats.org/officeDocument/2006/relationships/image" Target="../media/image25.emf"/><Relationship Id="rId4" Type="http://schemas.openxmlformats.org/officeDocument/2006/relationships/image" Target="../media/image24.emf"/></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8.emf"/><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2.xml"/><Relationship Id="rId4" Type="http://schemas.openxmlformats.org/officeDocument/2006/relationships/image" Target="../media/image36.png"/></Relationships>
</file>

<file path=ppt/slides/_rels/slide36.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54.png"/><Relationship Id="rId7" Type="http://schemas.openxmlformats.org/officeDocument/2006/relationships/image" Target="../media/image58.png"/><Relationship Id="rId2" Type="http://schemas.openxmlformats.org/officeDocument/2006/relationships/image" Target="../media/image53.png"/><Relationship Id="rId1" Type="http://schemas.openxmlformats.org/officeDocument/2006/relationships/slideLayout" Target="../slideLayouts/slideLayout2.xml"/><Relationship Id="rId6" Type="http://schemas.openxmlformats.org/officeDocument/2006/relationships/image" Target="../media/image57.png"/><Relationship Id="rId5" Type="http://schemas.openxmlformats.org/officeDocument/2006/relationships/image" Target="../media/image56.png"/><Relationship Id="rId4" Type="http://schemas.openxmlformats.org/officeDocument/2006/relationships/image" Target="../media/image55.png"/></Relationships>
</file>

<file path=ppt/slides/_rels/slide6.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6.emf"/><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image" Target="../media/image59.png"/><Relationship Id="rId1" Type="http://schemas.openxmlformats.org/officeDocument/2006/relationships/slideLayout" Target="../slideLayouts/slideLayout2.xml"/><Relationship Id="rId4" Type="http://schemas.openxmlformats.org/officeDocument/2006/relationships/image" Target="../media/image61.png"/></Relationships>
</file>

<file path=ppt/slides/_rels/slide61.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image" Target="../media/image62.png"/><Relationship Id="rId1" Type="http://schemas.openxmlformats.org/officeDocument/2006/relationships/slideLayout" Target="../slideLayouts/slideLayout2.xml"/><Relationship Id="rId4" Type="http://schemas.openxmlformats.org/officeDocument/2006/relationships/image" Target="../media/image64.png"/></Relationships>
</file>

<file path=ppt/slides/_rels/slide63.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image" Target="../media/image65.png"/><Relationship Id="rId1" Type="http://schemas.openxmlformats.org/officeDocument/2006/relationships/slideLayout" Target="../slideLayouts/slideLayout7.xml"/><Relationship Id="rId4" Type="http://schemas.openxmlformats.org/officeDocument/2006/relationships/image" Target="../media/image4.emf"/></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7.emf"/><Relationship Id="rId1" Type="http://schemas.openxmlformats.org/officeDocument/2006/relationships/slideLayout" Target="../slideLayouts/slideLayout2.xml"/><Relationship Id="rId6" Type="http://schemas.openxmlformats.org/officeDocument/2006/relationships/image" Target="../media/image11.emf"/><Relationship Id="rId5" Type="http://schemas.openxmlformats.org/officeDocument/2006/relationships/image" Target="../media/image10.emf"/><Relationship Id="rId4" Type="http://schemas.openxmlformats.org/officeDocument/2006/relationships/image" Target="../media/image9.emf"/></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71472" y="2321715"/>
            <a:ext cx="7215238" cy="714380"/>
          </a:xfrm>
        </p:spPr>
        <p:txBody>
          <a:bodyPr>
            <a:noAutofit/>
          </a:bodyPr>
          <a:lstStyle/>
          <a:p>
            <a:pPr algn="ctr" rtl="0"/>
            <a:r>
              <a:rPr sz="4400" smtClean="0"/>
              <a:t>Piles in Liquefiable Soils</a:t>
            </a:r>
            <a:br>
              <a:rPr sz="4400" smtClean="0"/>
            </a:br>
            <a:r>
              <a:rPr sz="4400" smtClean="0"/>
              <a:t/>
            </a:r>
            <a:br>
              <a:rPr sz="4400" smtClean="0"/>
            </a:br>
            <a:endParaRPr lang="ar-SY" sz="4400" dirty="0"/>
          </a:p>
        </p:txBody>
      </p:sp>
      <p:sp>
        <p:nvSpPr>
          <p:cNvPr id="3" name="Subtitle 2"/>
          <p:cNvSpPr>
            <a:spLocks noGrp="1"/>
          </p:cNvSpPr>
          <p:nvPr>
            <p:ph type="subTitle" idx="1"/>
          </p:nvPr>
        </p:nvSpPr>
        <p:spPr>
          <a:xfrm>
            <a:off x="1000100" y="3214690"/>
            <a:ext cx="5786478" cy="428628"/>
          </a:xfrm>
        </p:spPr>
        <p:txBody>
          <a:bodyPr>
            <a:noAutofit/>
          </a:bodyPr>
          <a:lstStyle/>
          <a:p>
            <a:pPr algn="l" rtl="0"/>
            <a:r>
              <a:rPr lang="en-US" sz="2400" dirty="0" smtClean="0"/>
              <a:t>Failure Mechanisms &amp;</a:t>
            </a:r>
            <a:r>
              <a:rPr lang="en-US" sz="2400" dirty="0" smtClean="0"/>
              <a:t> </a:t>
            </a:r>
            <a:r>
              <a:rPr lang="en-US" sz="2400" dirty="0" smtClean="0"/>
              <a:t>Design Method</a:t>
            </a:r>
          </a:p>
        </p:txBody>
      </p:sp>
      <p:sp>
        <p:nvSpPr>
          <p:cNvPr id="13313" name="Rectangle 1"/>
          <p:cNvSpPr>
            <a:spLocks noChangeArrowheads="1"/>
          </p:cNvSpPr>
          <p:nvPr/>
        </p:nvSpPr>
        <p:spPr bwMode="auto">
          <a:xfrm>
            <a:off x="642910" y="540235"/>
            <a:ext cx="2857520" cy="132343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mbria" pitchFamily="18" charset="0"/>
                <a:ea typeface="Times New Roman" pitchFamily="18" charset="0"/>
                <a:cs typeface="Times New Roman" pitchFamily="18" charset="0"/>
              </a:rPr>
              <a:t>Damascus University</a:t>
            </a:r>
            <a:endParaRPr kumimoji="0" lang="en-US" sz="1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mbria" pitchFamily="18" charset="0"/>
                <a:ea typeface="Times New Roman" pitchFamily="18" charset="0"/>
                <a:cs typeface="Times New Roman" pitchFamily="18" charset="0"/>
              </a:rPr>
              <a:t>Faculty of Civil Eng.</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mbria" pitchFamily="18" charset="0"/>
                <a:ea typeface="Times New Roman" pitchFamily="18" charset="0"/>
                <a:cs typeface="Times New Roman" pitchFamily="18" charset="0"/>
              </a:rPr>
              <a:t>Geo-Technical Dep. </a:t>
            </a:r>
            <a:endParaRPr kumimoji="0" lang="en-US" sz="2000" b="0" i="0" u="none" strike="noStrike" cap="none" normalizeH="0" baseline="0" dirty="0" smtClean="0">
              <a:ln>
                <a:noFill/>
              </a:ln>
              <a:solidFill>
                <a:schemeClr val="tx1"/>
              </a:solidFill>
              <a:effectLst/>
              <a:latin typeface="Cambria" pitchFamily="18" charset="0"/>
              <a:ea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lang="en-US" sz="2000" dirty="0" smtClean="0">
                <a:latin typeface="Cambria" pitchFamily="18" charset="0"/>
                <a:cs typeface="Times New Roman" pitchFamily="18" charset="0"/>
              </a:rPr>
              <a:t>Grad Studies</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p:txBody>
      </p:sp>
      <p:sp>
        <p:nvSpPr>
          <p:cNvPr id="6" name="Subtitle 2"/>
          <p:cNvSpPr txBox="1">
            <a:spLocks/>
          </p:cNvSpPr>
          <p:nvPr/>
        </p:nvSpPr>
        <p:spPr>
          <a:xfrm>
            <a:off x="714348" y="4572012"/>
            <a:ext cx="5786478" cy="428628"/>
          </a:xfrm>
          <a:prstGeom prst="rect">
            <a:avLst/>
          </a:prstGeom>
        </p:spPr>
        <p:txBody>
          <a:bodyPr vert="horz" tIns="0" rIns="45720" bIns="0" anchor="b">
            <a:noAutofit/>
          </a:bodyPr>
          <a:lstStyle/>
          <a:p>
            <a:pPr algn="l" rtl="0">
              <a:spcBef>
                <a:spcPct val="20000"/>
              </a:spcBef>
              <a:buClr>
                <a:schemeClr val="accent1"/>
              </a:buClr>
              <a:buSzPct val="80000"/>
            </a:pPr>
            <a:r>
              <a:rPr lang="en-US" sz="1600" dirty="0" err="1" smtClean="0"/>
              <a:t>Sahtout,S</a:t>
            </a:r>
            <a:r>
              <a:rPr lang="en-US" sz="1600" dirty="0" smtClean="0"/>
              <a:t>., </a:t>
            </a:r>
            <a:r>
              <a:rPr lang="en-US" sz="1600" dirty="0" err="1" smtClean="0"/>
              <a:t>Fares,S</a:t>
            </a:r>
            <a:r>
              <a:rPr lang="en-US" sz="1600" dirty="0" smtClean="0"/>
              <a:t>. </a:t>
            </a:r>
            <a:r>
              <a:rPr lang="en-US" sz="1600" dirty="0" smtClean="0">
                <a:latin typeface="Cambria" pitchFamily="18" charset="0"/>
                <a:ea typeface="Times New Roman" pitchFamily="18" charset="0"/>
                <a:cs typeface="Times New Roman" pitchFamily="18" charset="0"/>
              </a:rPr>
              <a:t>22/03/2010</a:t>
            </a:r>
            <a:endParaRPr lang="en-US" sz="1600" dirty="0"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p:nvPr/>
        </p:nvPicPr>
        <p:blipFill>
          <a:blip r:embed="rId2"/>
          <a:srcRect/>
          <a:stretch>
            <a:fillRect/>
          </a:stretch>
        </p:blipFill>
        <p:spPr bwMode="auto">
          <a:xfrm>
            <a:off x="2357422" y="1071550"/>
            <a:ext cx="4429156" cy="381002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a:r>
              <a:rPr lang="ar-SY" sz="2000" b="1" dirty="0" smtClean="0"/>
              <a:t>بعض الحالات المدروسة سابقا </a:t>
            </a:r>
            <a:endParaRPr lang="ar-SY" sz="2000" dirty="0"/>
          </a:p>
        </p:txBody>
      </p:sp>
      <p:sp>
        <p:nvSpPr>
          <p:cNvPr id="3" name="Content Placeholder 2"/>
          <p:cNvSpPr>
            <a:spLocks noGrp="1"/>
          </p:cNvSpPr>
          <p:nvPr>
            <p:ph idx="1"/>
          </p:nvPr>
        </p:nvSpPr>
        <p:spPr>
          <a:xfrm>
            <a:off x="457200" y="1333501"/>
            <a:ext cx="7467600" cy="952495"/>
          </a:xfrm>
        </p:spPr>
        <p:txBody>
          <a:bodyPr>
            <a:normAutofit/>
          </a:bodyPr>
          <a:lstStyle/>
          <a:p>
            <a:r>
              <a:rPr lang="ar-SY" sz="1400" dirty="0" smtClean="0"/>
              <a:t>تم تسجيل 15 حالة لدراسة وتحليل الأساسات الوتدية والتي تم سردها في الجدول – 1 – حيث بقيت ستة أوتاد ثابتة بينما تأثرت باقي الأوتاد . لقد تم الاعتماد على نسبة </a:t>
            </a:r>
            <a:r>
              <a:rPr lang="ar-SY" sz="1400" dirty="0" err="1" smtClean="0"/>
              <a:t>نحالة</a:t>
            </a:r>
            <a:r>
              <a:rPr lang="ar-SY" sz="1400" dirty="0" smtClean="0"/>
              <a:t> الوتد لتحليل النتائج حيث يمكن أن نعرف ( </a:t>
            </a:r>
            <a:r>
              <a:rPr lang="en-US" sz="1400" dirty="0" err="1" smtClean="0"/>
              <a:t>rmin</a:t>
            </a:r>
            <a:r>
              <a:rPr lang="ar-SY" sz="1400" dirty="0" smtClean="0"/>
              <a:t>  ) بأنه نصف القطر </a:t>
            </a:r>
            <a:r>
              <a:rPr lang="ar-SY" sz="1400" dirty="0" err="1" smtClean="0"/>
              <a:t>الأصغري</a:t>
            </a:r>
            <a:r>
              <a:rPr lang="ar-SY" sz="1400" dirty="0" smtClean="0"/>
              <a:t> لمقطع الوتد ( مقطع دائري أو مربع </a:t>
            </a:r>
            <a:r>
              <a:rPr lang="ar-SY" sz="1400" dirty="0" err="1" smtClean="0"/>
              <a:t>إلخ</a:t>
            </a:r>
            <a:r>
              <a:rPr lang="ar-SY" sz="1400" dirty="0" smtClean="0"/>
              <a:t> ... ) ويعطى نصف القطر هذا </a:t>
            </a:r>
            <a:r>
              <a:rPr lang="ar-SY" sz="1400" dirty="0" smtClean="0"/>
              <a:t>بالعلاقة:</a:t>
            </a:r>
            <a:endParaRPr lang="en-US" sz="1400" dirty="0" smtClean="0"/>
          </a:p>
        </p:txBody>
      </p:sp>
      <p:sp>
        <p:nvSpPr>
          <p:cNvPr id="27650" name="Rectangle 2"/>
          <p:cNvSpPr>
            <a:spLocks noChangeArrowheads="1"/>
          </p:cNvSpPr>
          <p:nvPr/>
        </p:nvSpPr>
        <p:spPr bwMode="auto">
          <a:xfrm>
            <a:off x="8959274" y="0"/>
            <a:ext cx="184731"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ar-SY"/>
          </a:p>
        </p:txBody>
      </p:sp>
      <p:sp>
        <p:nvSpPr>
          <p:cNvPr id="29698"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ar-SY"/>
          </a:p>
        </p:txBody>
      </p:sp>
      <p:pic>
        <p:nvPicPr>
          <p:cNvPr id="29697" name="Picture 1"/>
          <p:cNvPicPr>
            <a:picLocks noChangeAspect="1" noChangeArrowheads="1"/>
          </p:cNvPicPr>
          <p:nvPr/>
        </p:nvPicPr>
        <p:blipFill>
          <a:blip r:embed="rId2"/>
          <a:stretch>
            <a:fillRect/>
          </a:stretch>
        </p:blipFill>
        <p:spPr bwMode="auto">
          <a:xfrm>
            <a:off x="1285852" y="2447538"/>
            <a:ext cx="857256" cy="924229"/>
          </a:xfrm>
          <a:prstGeom prst="rect">
            <a:avLst/>
          </a:prstGeom>
          <a:noFill/>
          <a:ln>
            <a:noFill/>
          </a:ln>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Rectangle 1"/>
          <p:cNvSpPr>
            <a:spLocks noChangeArrowheads="1"/>
          </p:cNvSpPr>
          <p:nvPr/>
        </p:nvSpPr>
        <p:spPr bwMode="auto">
          <a:xfrm>
            <a:off x="857224" y="571484"/>
            <a:ext cx="7000924" cy="52322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defTabSz="914400" rtl="1" eaLnBrk="1" fontAlgn="base" latinLnBrk="0" hangingPunct="1">
              <a:lnSpc>
                <a:spcPct val="100000"/>
              </a:lnSpc>
              <a:spcBef>
                <a:spcPct val="0"/>
              </a:spcBef>
              <a:spcAft>
                <a:spcPct val="0"/>
              </a:spcAft>
              <a:buClrTx/>
              <a:buSzTx/>
              <a:buFontTx/>
              <a:buNone/>
              <a:tabLst/>
            </a:pPr>
            <a:r>
              <a:rPr lang="ar-SY" sz="1400" dirty="0" smtClean="0">
                <a:latin typeface="Calibri" pitchFamily="34" charset="0"/>
                <a:ea typeface="Calibri" pitchFamily="34" charset="0"/>
                <a:cs typeface="Arial" pitchFamily="34" charset="0"/>
              </a:rPr>
              <a:t>هذا الشكل </a:t>
            </a:r>
            <a:r>
              <a:rPr kumimoji="0" lang="ar-SY" sz="1400" i="0" u="none" strike="noStrike" cap="none" normalizeH="0" baseline="0" dirty="0" smtClean="0">
                <a:ln>
                  <a:noFill/>
                </a:ln>
                <a:solidFill>
                  <a:schemeClr val="tx1"/>
                </a:solidFill>
                <a:effectLst/>
                <a:latin typeface="Calibri" pitchFamily="34" charset="0"/>
                <a:ea typeface="Calibri" pitchFamily="34" charset="0"/>
                <a:cs typeface="Arial" pitchFamily="34" charset="0"/>
              </a:rPr>
              <a:t>يمثل </a:t>
            </a:r>
            <a:r>
              <a:rPr kumimoji="0" lang="ar-SY" sz="1400" i="0" u="none" strike="noStrike" cap="none" normalizeH="0" baseline="0" dirty="0" smtClean="0">
                <a:ln>
                  <a:noFill/>
                </a:ln>
                <a:solidFill>
                  <a:schemeClr val="tx1"/>
                </a:solidFill>
                <a:effectLst/>
                <a:latin typeface="Calibri" pitchFamily="34" charset="0"/>
                <a:ea typeface="Calibri" pitchFamily="34" charset="0"/>
                <a:cs typeface="Arial" pitchFamily="34" charset="0"/>
              </a:rPr>
              <a:t>العلاقة بين نصف القطر الأصغري  </a:t>
            </a:r>
            <a:r>
              <a:rPr kumimoji="0" lang="en-US" sz="1400" i="0" u="none" strike="noStrike" cap="none" normalizeH="0" baseline="0" dirty="0" err="1" smtClean="0">
                <a:ln>
                  <a:noFill/>
                </a:ln>
                <a:solidFill>
                  <a:schemeClr val="tx1"/>
                </a:solidFill>
                <a:effectLst/>
                <a:latin typeface="Calibri" pitchFamily="34" charset="0"/>
                <a:ea typeface="Calibri" pitchFamily="34" charset="0"/>
                <a:cs typeface="Arial" pitchFamily="34" charset="0"/>
              </a:rPr>
              <a:t>r</a:t>
            </a:r>
            <a:r>
              <a:rPr kumimoji="0" lang="en-US" sz="1400" i="0" u="none" strike="noStrike" cap="none" normalizeH="0" baseline="-25000" dirty="0" err="1" smtClean="0">
                <a:ln>
                  <a:noFill/>
                </a:ln>
                <a:solidFill>
                  <a:schemeClr val="tx1"/>
                </a:solidFill>
                <a:effectLst/>
                <a:latin typeface="Calibri" pitchFamily="34" charset="0"/>
                <a:ea typeface="Calibri" pitchFamily="34" charset="0"/>
                <a:cs typeface="Arial" pitchFamily="34" charset="0"/>
              </a:rPr>
              <a:t>min</a:t>
            </a:r>
            <a:r>
              <a:rPr kumimoji="0" lang="ar-SY" sz="1400" i="0" u="none" strike="noStrike" cap="none" normalizeH="0" baseline="0" dirty="0" smtClean="0">
                <a:ln>
                  <a:noFill/>
                </a:ln>
                <a:solidFill>
                  <a:schemeClr val="tx1"/>
                </a:solidFill>
                <a:effectLst/>
                <a:latin typeface="Calibri" pitchFamily="34" charset="0"/>
                <a:ea typeface="Calibri" pitchFamily="34" charset="0"/>
                <a:cs typeface="Arial" pitchFamily="34" charset="0"/>
              </a:rPr>
              <a:t> والطول الفعال </a:t>
            </a:r>
            <a:r>
              <a:rPr kumimoji="0" lang="en-US" sz="1400" i="0" u="none" strike="noStrike" cap="none" normalizeH="0" baseline="0" dirty="0" err="1" smtClean="0">
                <a:ln>
                  <a:noFill/>
                </a:ln>
                <a:solidFill>
                  <a:schemeClr val="tx1"/>
                </a:solidFill>
                <a:effectLst/>
                <a:latin typeface="Calibri" pitchFamily="34" charset="0"/>
                <a:ea typeface="Calibri" pitchFamily="34" charset="0"/>
                <a:cs typeface="Arial" pitchFamily="34" charset="0"/>
              </a:rPr>
              <a:t>L</a:t>
            </a:r>
            <a:r>
              <a:rPr kumimoji="0" lang="en-US" sz="1400" i="0" u="none" strike="noStrike" cap="none" normalizeH="0" baseline="-25000" dirty="0" err="1" smtClean="0">
                <a:ln>
                  <a:noFill/>
                </a:ln>
                <a:solidFill>
                  <a:schemeClr val="tx1"/>
                </a:solidFill>
                <a:effectLst/>
                <a:latin typeface="Calibri" pitchFamily="34" charset="0"/>
                <a:ea typeface="Calibri" pitchFamily="34" charset="0"/>
                <a:cs typeface="Arial" pitchFamily="34" charset="0"/>
              </a:rPr>
              <a:t>eff</a:t>
            </a:r>
            <a:r>
              <a:rPr kumimoji="0" lang="ar-SY" sz="1400" i="0" u="none" strike="noStrike" cap="none" normalizeH="0" baseline="0" dirty="0" smtClean="0">
                <a:ln>
                  <a:noFill/>
                </a:ln>
                <a:solidFill>
                  <a:schemeClr val="tx1"/>
                </a:solidFill>
                <a:effectLst/>
                <a:latin typeface="Calibri" pitchFamily="34" charset="0"/>
                <a:ea typeface="Calibri" pitchFamily="34" charset="0"/>
                <a:cs typeface="Arial" pitchFamily="34" charset="0"/>
              </a:rPr>
              <a:t> نلاحظ أن الأوتاد التي كانت عندها النسبة </a:t>
            </a:r>
            <a:r>
              <a:rPr kumimoji="0" lang="en-US" sz="14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a:t>
            </a:r>
            <a:r>
              <a:rPr kumimoji="0" lang="en-US" sz="14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L</a:t>
            </a:r>
            <a:r>
              <a:rPr kumimoji="0" lang="en-US" sz="1400" i="0" u="none" strike="noStrike" cap="none" normalizeH="0" baseline="-25000" dirty="0" err="1" smtClean="0">
                <a:ln>
                  <a:noFill/>
                </a:ln>
                <a:solidFill>
                  <a:schemeClr val="tx1"/>
                </a:solidFill>
                <a:effectLst/>
                <a:latin typeface="Times New Roman" pitchFamily="18" charset="0"/>
                <a:ea typeface="Calibri" pitchFamily="34" charset="0"/>
                <a:cs typeface="Times New Roman" pitchFamily="18" charset="0"/>
              </a:rPr>
              <a:t>eff</a:t>
            </a:r>
            <a:r>
              <a:rPr kumimoji="0" lang="en-US" sz="14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a:t>
            </a:r>
            <a:r>
              <a:rPr kumimoji="0" lang="en-US" sz="14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r</a:t>
            </a:r>
            <a:r>
              <a:rPr kumimoji="0" lang="en-US" sz="1400" i="0" u="none" strike="noStrike" cap="none" normalizeH="0" baseline="-25000" dirty="0" err="1" smtClean="0">
                <a:ln>
                  <a:noFill/>
                </a:ln>
                <a:solidFill>
                  <a:schemeClr val="tx1"/>
                </a:solidFill>
                <a:effectLst/>
                <a:latin typeface="Times New Roman" pitchFamily="18" charset="0"/>
                <a:ea typeface="Calibri" pitchFamily="34" charset="0"/>
                <a:cs typeface="Times New Roman" pitchFamily="18" charset="0"/>
              </a:rPr>
              <a:t>min</a:t>
            </a:r>
            <a:r>
              <a:rPr kumimoji="0" lang="en-US" sz="14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a:t>
            </a:r>
            <a:r>
              <a:rPr kumimoji="0" lang="ar-SY" sz="1400" i="0" u="none" strike="noStrike" cap="none" normalizeH="0" baseline="0" dirty="0" smtClean="0">
                <a:ln>
                  <a:noFill/>
                </a:ln>
                <a:solidFill>
                  <a:schemeClr val="tx1"/>
                </a:solidFill>
                <a:effectLst/>
                <a:latin typeface="Calibri" pitchFamily="34" charset="0"/>
                <a:ea typeface="Calibri" pitchFamily="34" charset="0"/>
                <a:cs typeface="Arial" pitchFamily="34" charset="0"/>
              </a:rPr>
              <a:t> اكبر من 50 قد انهارت .وإن الخط المرسوم على الشكل يساعد في التمييز بين كون الوتد طويل أم قصير </a:t>
            </a:r>
            <a:r>
              <a:rPr kumimoji="0" lang="ar-SY" sz="1400" i="0" u="none" strike="noStrike" cap="none" normalizeH="0" baseline="0" dirty="0" smtClean="0">
                <a:ln>
                  <a:noFill/>
                </a:ln>
                <a:solidFill>
                  <a:schemeClr val="tx1"/>
                </a:solidFill>
                <a:effectLst/>
                <a:latin typeface="Calibri" pitchFamily="34" charset="0"/>
                <a:ea typeface="Calibri" pitchFamily="34" charset="0"/>
                <a:cs typeface="Arial" pitchFamily="34" charset="0"/>
              </a:rPr>
              <a:t>.</a:t>
            </a:r>
            <a:endParaRPr lang="ar-SY" sz="1400" dirty="0" smtClean="0">
              <a:latin typeface="Arial" pitchFamily="34" charset="0"/>
              <a:ea typeface="Calibri" pitchFamily="34" charset="0"/>
              <a:cs typeface="Arial" pitchFamily="34" charset="0"/>
            </a:endParaRPr>
          </a:p>
        </p:txBody>
      </p:sp>
      <p:pic>
        <p:nvPicPr>
          <p:cNvPr id="3" name="Picture 2"/>
          <p:cNvPicPr/>
          <p:nvPr/>
        </p:nvPicPr>
        <p:blipFill>
          <a:blip r:embed="rId2"/>
          <a:srcRect/>
          <a:stretch>
            <a:fillRect/>
          </a:stretch>
        </p:blipFill>
        <p:spPr bwMode="auto">
          <a:xfrm>
            <a:off x="1066964" y="1428740"/>
            <a:ext cx="6862622" cy="404815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srcRect/>
          <a:stretch>
            <a:fillRect/>
          </a:stretch>
        </p:blipFill>
        <p:spPr bwMode="auto">
          <a:xfrm>
            <a:off x="214281" y="238107"/>
            <a:ext cx="8786875" cy="5298319"/>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78574"/>
            <a:ext cx="8229600" cy="1428760"/>
          </a:xfrm>
        </p:spPr>
        <p:txBody>
          <a:bodyPr>
            <a:noAutofit/>
          </a:bodyPr>
          <a:lstStyle/>
          <a:p>
            <a:pPr algn="ctr"/>
            <a:r>
              <a:rPr lang="ar-SY" sz="2000" b="1" dirty="0" smtClean="0"/>
              <a:t>النموذج المدروس في الاختبارات </a:t>
            </a:r>
            <a:r>
              <a:rPr lang="ar-SY" sz="2000" b="1" dirty="0" smtClean="0"/>
              <a:t>الديناميكية</a:t>
            </a:r>
            <a:br>
              <a:rPr lang="ar-SY" sz="2000" b="1" dirty="0" smtClean="0"/>
            </a:br>
            <a:r>
              <a:rPr lang="en-US" sz="2000" b="1" dirty="0" smtClean="0"/>
              <a:t>centrifuge </a:t>
            </a:r>
            <a:r>
              <a:rPr lang="en-US" sz="2000" b="1" dirty="0" err="1" smtClean="0"/>
              <a:t>modelling</a:t>
            </a:r>
            <a:r>
              <a:rPr lang="en-US" sz="2000" dirty="0" smtClean="0"/>
              <a:t/>
            </a:r>
            <a:br>
              <a:rPr lang="en-US" sz="2000" dirty="0" smtClean="0"/>
            </a:br>
            <a:endParaRPr lang="ar-SY" sz="2000" dirty="0"/>
          </a:p>
        </p:txBody>
      </p:sp>
      <p:sp>
        <p:nvSpPr>
          <p:cNvPr id="3" name="Content Placeholder 2"/>
          <p:cNvSpPr>
            <a:spLocks noGrp="1"/>
          </p:cNvSpPr>
          <p:nvPr>
            <p:ph idx="1"/>
          </p:nvPr>
        </p:nvSpPr>
        <p:spPr/>
        <p:txBody>
          <a:bodyPr>
            <a:normAutofit/>
          </a:bodyPr>
          <a:lstStyle/>
          <a:p>
            <a:r>
              <a:rPr lang="ar-SY" sz="1400" dirty="0" smtClean="0"/>
              <a:t>يوضح الشكل </a:t>
            </a:r>
            <a:r>
              <a:rPr lang="ar-SY" sz="1400" dirty="0" smtClean="0"/>
              <a:t>برجاً </a:t>
            </a:r>
            <a:r>
              <a:rPr lang="ar-SY" sz="1400" dirty="0" smtClean="0"/>
              <a:t>مشاداً على أوتاد حيث مال المبنى حوالي 15 درجة باتجاه البحر خلال زلزال  </a:t>
            </a:r>
            <a:r>
              <a:rPr lang="ar-SY" sz="1400" dirty="0" smtClean="0"/>
              <a:t>(</a:t>
            </a:r>
            <a:r>
              <a:rPr lang="en-US" sz="1400" dirty="0" err="1" smtClean="0"/>
              <a:t>Bhuj</a:t>
            </a:r>
            <a:r>
              <a:rPr lang="en-US" sz="1400" dirty="0" smtClean="0"/>
              <a:t> </a:t>
            </a:r>
            <a:r>
              <a:rPr lang="en-US" sz="1400" dirty="0" smtClean="0"/>
              <a:t>2001 </a:t>
            </a:r>
            <a:r>
              <a:rPr lang="ar-SY" sz="1400" dirty="0" smtClean="0"/>
              <a:t> ) إذ نلاحظ أنه من الصعب تحديد ميكانيكية الانهيار الحاصلة وتقدير الأضرار التي لحقت بالأوتاد تحت الأرض خلال الزلزال لأن الزلازل تحدث بسرعة كبيرة جداً ويتطلب ذلك إجراء حفريات عميقة لتحديد هذا الأمر والذي يصعب تنفيذه عملياً .</a:t>
            </a:r>
            <a:endParaRPr lang="en-US" sz="1400" dirty="0" smtClean="0"/>
          </a:p>
          <a:p>
            <a:endParaRPr lang="ar-SY" sz="1800" dirty="0"/>
          </a:p>
        </p:txBody>
      </p:sp>
      <p:pic>
        <p:nvPicPr>
          <p:cNvPr id="4" name="Picture 3"/>
          <p:cNvPicPr/>
          <p:nvPr/>
        </p:nvPicPr>
        <p:blipFill>
          <a:blip r:embed="rId2"/>
          <a:stretch>
            <a:fillRect/>
          </a:stretch>
        </p:blipFill>
        <p:spPr bwMode="auto">
          <a:xfrm>
            <a:off x="3571868" y="2357434"/>
            <a:ext cx="1785950" cy="312549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865"/>
            <a:ext cx="8229600" cy="1080813"/>
          </a:xfrm>
        </p:spPr>
        <p:txBody>
          <a:bodyPr>
            <a:noAutofit/>
          </a:bodyPr>
          <a:lstStyle/>
          <a:p>
            <a:pPr algn="r"/>
            <a:r>
              <a:rPr lang="ar-SY" sz="2000" b="1" dirty="0" smtClean="0"/>
              <a:t>النموذج المستخدم في تمثيل عملية </a:t>
            </a:r>
            <a:r>
              <a:rPr lang="ar-SY" sz="2000" b="1" dirty="0" err="1" smtClean="0"/>
              <a:t>تحنيب</a:t>
            </a:r>
            <a:r>
              <a:rPr lang="ar-SY" sz="2000" b="1" dirty="0" smtClean="0"/>
              <a:t> الوتد :</a:t>
            </a:r>
            <a:r>
              <a:rPr lang="en-US" sz="2000" dirty="0" smtClean="0"/>
              <a:t/>
            </a:r>
            <a:br>
              <a:rPr lang="en-US" sz="2000" dirty="0" smtClean="0"/>
            </a:br>
            <a:endParaRPr lang="ar-SY" sz="2000" dirty="0"/>
          </a:p>
        </p:txBody>
      </p:sp>
      <p:sp>
        <p:nvSpPr>
          <p:cNvPr id="3" name="Content Placeholder 2"/>
          <p:cNvSpPr>
            <a:spLocks noGrp="1"/>
          </p:cNvSpPr>
          <p:nvPr>
            <p:ph idx="1"/>
          </p:nvPr>
        </p:nvSpPr>
        <p:spPr/>
        <p:txBody>
          <a:bodyPr>
            <a:noAutofit/>
          </a:bodyPr>
          <a:lstStyle/>
          <a:p>
            <a:r>
              <a:rPr lang="ar-SY" sz="1400" dirty="0" smtClean="0"/>
              <a:t>إن الهدف الرئيسي لاختبارات </a:t>
            </a:r>
            <a:r>
              <a:rPr lang="ar-SY" sz="1400" dirty="0" err="1" smtClean="0"/>
              <a:t>سنتر</a:t>
            </a:r>
            <a:r>
              <a:rPr lang="ar-SY" sz="1400" dirty="0" smtClean="0"/>
              <a:t> فيوج كان التحقق فيما إذا كانت الأوتاد المستندة بشكل كامل على تربة قاسية وتخترق تربة رملية مخلخلة أو متوسطة الكثافة ومشبعة بالماء تتعرض </a:t>
            </a:r>
            <a:r>
              <a:rPr lang="ar-SY" sz="1400" dirty="0" err="1" smtClean="0"/>
              <a:t>للتحنيب</a:t>
            </a:r>
            <a:r>
              <a:rPr lang="ar-SY" sz="1400" dirty="0" smtClean="0"/>
              <a:t> تحت تأثير الحمولات </a:t>
            </a:r>
            <a:r>
              <a:rPr lang="ar-SY" sz="1400" dirty="0" err="1" smtClean="0"/>
              <a:t>الشاقولية</a:t>
            </a:r>
            <a:r>
              <a:rPr lang="ar-SY" sz="1400" dirty="0" smtClean="0"/>
              <a:t> فقط خلال حدوث عملية تميع التربة لحظة حدوث الزلزال وبالتالي التحقق من الفرضية القائمة على الانهيار بسبب قوى </a:t>
            </a:r>
            <a:r>
              <a:rPr lang="ar-SY" sz="1400" dirty="0" err="1" smtClean="0"/>
              <a:t>التحنيب</a:t>
            </a:r>
            <a:r>
              <a:rPr lang="ar-SY" sz="1400" dirty="0" smtClean="0"/>
              <a:t> .</a:t>
            </a:r>
            <a:endParaRPr lang="en-US" sz="1400" dirty="0" smtClean="0"/>
          </a:p>
          <a:p>
            <a:r>
              <a:rPr lang="ar-SY" sz="1400" dirty="0" smtClean="0"/>
              <a:t>إن الحمولات المسيطرة على الوتد خلال حدوث الزلزال هي الحمولات </a:t>
            </a:r>
            <a:r>
              <a:rPr lang="ar-SY" sz="1400" dirty="0" err="1" smtClean="0"/>
              <a:t>الشاقولية</a:t>
            </a:r>
            <a:r>
              <a:rPr lang="ar-SY" sz="1400" dirty="0" smtClean="0"/>
              <a:t> والحمولات الأفقية الناجمة عن حركة التربة .</a:t>
            </a:r>
            <a:endParaRPr lang="en-US" sz="1400" dirty="0" smtClean="0"/>
          </a:p>
          <a:p>
            <a:r>
              <a:rPr lang="ar-SY" sz="1400" dirty="0" smtClean="0"/>
              <a:t>يمكن حدوث الانهيار نتيجة تأثير واحدة من هذه الحمولات أو تحت تأثير كليهما معاً .</a:t>
            </a:r>
            <a:endParaRPr lang="en-US" sz="1400" dirty="0" smtClean="0"/>
          </a:p>
          <a:p>
            <a:r>
              <a:rPr lang="ar-SY" sz="1400" dirty="0" smtClean="0"/>
              <a:t>لقد تم إجراء تجارب </a:t>
            </a:r>
            <a:r>
              <a:rPr lang="ar-SY" sz="1400" dirty="0" err="1" smtClean="0"/>
              <a:t>سنتر</a:t>
            </a:r>
            <a:r>
              <a:rPr lang="ar-SY" sz="1400" dirty="0" smtClean="0"/>
              <a:t> فيوج بحالات تحميل مختلفة إذ تم تطبيق حمولات </a:t>
            </a:r>
            <a:r>
              <a:rPr lang="ar-SY" sz="1400" dirty="0" err="1" smtClean="0"/>
              <a:t>شاقولية</a:t>
            </a:r>
            <a:r>
              <a:rPr lang="ar-SY" sz="1400" dirty="0" smtClean="0"/>
              <a:t> مع منع وجود حمولات أفقية عن طريق تثبيت رأس الوتد .</a:t>
            </a:r>
            <a:endParaRPr lang="en-US" sz="1400" dirty="0" smtClean="0"/>
          </a:p>
          <a:p>
            <a:r>
              <a:rPr lang="ar-SY" sz="1400" dirty="0" smtClean="0"/>
              <a:t>وقد تم اختبار 12 وتداً في سلسة من أربع اختبارات تتضمن بعضها تطبيق حمولات </a:t>
            </a:r>
            <a:r>
              <a:rPr lang="ar-SY" sz="1400" dirty="0" err="1" smtClean="0"/>
              <a:t>شاقولية</a:t>
            </a:r>
            <a:r>
              <a:rPr lang="ar-SY" sz="1400" dirty="0" smtClean="0"/>
              <a:t> وأفقية معاً وحالات أخرى </a:t>
            </a:r>
            <a:r>
              <a:rPr lang="ar-SY" sz="1400" dirty="0" err="1" smtClean="0"/>
              <a:t>حمولاات</a:t>
            </a:r>
            <a:r>
              <a:rPr lang="ar-SY" sz="1400" dirty="0" smtClean="0"/>
              <a:t> </a:t>
            </a:r>
            <a:r>
              <a:rPr lang="ar-SY" sz="1400" dirty="0" err="1" smtClean="0"/>
              <a:t>شاقولية</a:t>
            </a:r>
            <a:r>
              <a:rPr lang="ar-SY" sz="1400" dirty="0" smtClean="0"/>
              <a:t> فقط .</a:t>
            </a:r>
            <a:endParaRPr lang="en-US" sz="1400" dirty="0" smtClean="0"/>
          </a:p>
          <a:p>
            <a:r>
              <a:rPr lang="ar-SY" sz="1400" dirty="0" smtClean="0"/>
              <a:t>وقد بينت نتائج التجارب </a:t>
            </a:r>
            <a:r>
              <a:rPr lang="ar-SY" sz="1400" dirty="0" err="1" smtClean="0"/>
              <a:t>المجراة</a:t>
            </a:r>
            <a:r>
              <a:rPr lang="ar-SY" sz="1400" dirty="0" smtClean="0"/>
              <a:t> ضمن الجدول رقم – 2 – حيث يمكن ملاحظة تصرف الأوتاد تحت تأثير الحمولة المطبقة وحالة وجود انهيار في الوتد أم لا .</a:t>
            </a:r>
            <a:endParaRPr lang="en-US" sz="1400" dirty="0" smtClean="0"/>
          </a:p>
          <a:p>
            <a:endParaRPr lang="ar-SY" sz="1400"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p:nvPr/>
        </p:nvPicPr>
        <p:blipFill>
          <a:blip r:embed="rId2"/>
          <a:srcRect/>
          <a:stretch>
            <a:fillRect/>
          </a:stretch>
        </p:blipFill>
        <p:spPr bwMode="auto">
          <a:xfrm>
            <a:off x="1500166" y="928674"/>
            <a:ext cx="6023055" cy="4500594"/>
          </a:xfrm>
          <a:prstGeom prst="rect">
            <a:avLst/>
          </a:prstGeom>
          <a:noFill/>
          <a:ln w="9525">
            <a:noFill/>
            <a:miter lim="800000"/>
            <a:headEnd/>
            <a:tailEnd/>
          </a:ln>
        </p:spPr>
      </p:pic>
      <p:sp>
        <p:nvSpPr>
          <p:cNvPr id="6" name="Rectangle 1"/>
          <p:cNvSpPr>
            <a:spLocks noChangeArrowheads="1"/>
          </p:cNvSpPr>
          <p:nvPr/>
        </p:nvSpPr>
        <p:spPr bwMode="auto">
          <a:xfrm>
            <a:off x="2643174" y="285732"/>
            <a:ext cx="3494867" cy="52322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ar-SY" sz="1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الأوتاد و الكتل المتوضعة فوقها. الأوتاد موثوقة عند القاعدة.</a:t>
            </a:r>
            <a:endParaRPr kumimoji="0" lang="en-US" sz="1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1" eaLnBrk="0" fontAlgn="base" latinLnBrk="0" hangingPunct="0">
              <a:lnSpc>
                <a:spcPct val="100000"/>
              </a:lnSpc>
              <a:spcBef>
                <a:spcPct val="0"/>
              </a:spcBef>
              <a:spcAft>
                <a:spcPct val="0"/>
              </a:spcAft>
              <a:buClrTx/>
              <a:buSzTx/>
              <a:buFontTx/>
              <a:buNone/>
              <a:tabLst/>
            </a:pPr>
            <a:r>
              <a:rPr kumimoji="0" lang="ar-SY" sz="1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تنزع رؤوس الأوتاد أثناء صب التربة</a:t>
            </a:r>
            <a:endParaRPr kumimoji="0" lang="ar-SY" sz="14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p:nvPr/>
        </p:nvPicPr>
        <p:blipFill>
          <a:blip r:embed="rId2"/>
          <a:stretch>
            <a:fillRect/>
          </a:stretch>
        </p:blipFill>
        <p:spPr bwMode="auto">
          <a:xfrm>
            <a:off x="714348" y="793732"/>
            <a:ext cx="7913007" cy="3921156"/>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p:nvPr/>
        </p:nvPicPr>
        <p:blipFill>
          <a:blip r:embed="rId2"/>
          <a:srcRect/>
          <a:stretch>
            <a:fillRect/>
          </a:stretch>
        </p:blipFill>
        <p:spPr bwMode="auto">
          <a:xfrm>
            <a:off x="1162038" y="335335"/>
            <a:ext cx="6624672" cy="4951626"/>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nvGraphicFramePr>
        <p:xfrm>
          <a:off x="857224" y="3000376"/>
          <a:ext cx="7286676" cy="500066"/>
        </p:xfrm>
        <a:graphic>
          <a:graphicData uri="http://schemas.openxmlformats.org/drawingml/2006/table">
            <a:tbl>
              <a:tblPr rtl="1"/>
              <a:tblGrid>
                <a:gridCol w="1598079"/>
                <a:gridCol w="1600433"/>
                <a:gridCol w="1445096"/>
                <a:gridCol w="1223860"/>
                <a:gridCol w="1419208"/>
              </a:tblGrid>
              <a:tr h="500066">
                <a:tc>
                  <a:txBody>
                    <a:bodyPr/>
                    <a:lstStyle/>
                    <a:p>
                      <a:pPr algn="ctr" rtl="1">
                        <a:lnSpc>
                          <a:spcPct val="115000"/>
                        </a:lnSpc>
                        <a:spcAft>
                          <a:spcPts val="1000"/>
                        </a:spcAft>
                      </a:pPr>
                      <a:r>
                        <a:rPr lang="ar-SY" sz="1400" dirty="0">
                          <a:latin typeface="Calibri"/>
                          <a:ea typeface="Times New Roman"/>
                          <a:cs typeface="Times New Roman"/>
                        </a:rPr>
                        <a:t>( ج )</a:t>
                      </a:r>
                      <a:endParaRPr lang="en-US" sz="1100" dirty="0">
                        <a:latin typeface="Calibri"/>
                        <a:ea typeface="Times New Roman"/>
                        <a:cs typeface="Times New Roman"/>
                      </a:endParaRPr>
                    </a:p>
                  </a:txBody>
                  <a:tcPr marL="68580" marR="68580" marT="0" marB="0" anchor="ctr">
                    <a:lnL>
                      <a:noFill/>
                    </a:lnL>
                    <a:lnR>
                      <a:noFill/>
                    </a:lnR>
                    <a:lnT>
                      <a:noFill/>
                    </a:lnT>
                    <a:lnB>
                      <a:noFill/>
                    </a:lnB>
                  </a:tcPr>
                </a:tc>
                <a:tc>
                  <a:txBody>
                    <a:bodyPr/>
                    <a:lstStyle/>
                    <a:p>
                      <a:pPr algn="ctr" rtl="1">
                        <a:lnSpc>
                          <a:spcPct val="115000"/>
                        </a:lnSpc>
                        <a:spcAft>
                          <a:spcPts val="1000"/>
                        </a:spcAft>
                      </a:pPr>
                      <a:r>
                        <a:rPr lang="ar-SY" sz="1400">
                          <a:latin typeface="Calibri"/>
                          <a:ea typeface="Times New Roman"/>
                          <a:cs typeface="Times New Roman"/>
                        </a:rPr>
                        <a:t>( ث )</a:t>
                      </a:r>
                      <a:endParaRPr lang="en-US" sz="1100">
                        <a:latin typeface="Calibri"/>
                        <a:ea typeface="Times New Roman"/>
                        <a:cs typeface="Times New Roman"/>
                      </a:endParaRPr>
                    </a:p>
                  </a:txBody>
                  <a:tcPr marL="68580" marR="68580" marT="0" marB="0" anchor="ctr">
                    <a:lnL>
                      <a:noFill/>
                    </a:lnL>
                    <a:lnR>
                      <a:noFill/>
                    </a:lnR>
                    <a:lnT>
                      <a:noFill/>
                    </a:lnT>
                    <a:lnB>
                      <a:noFill/>
                    </a:lnB>
                  </a:tcPr>
                </a:tc>
                <a:tc>
                  <a:txBody>
                    <a:bodyPr/>
                    <a:lstStyle/>
                    <a:p>
                      <a:pPr algn="ctr" rtl="1">
                        <a:lnSpc>
                          <a:spcPct val="115000"/>
                        </a:lnSpc>
                        <a:spcAft>
                          <a:spcPts val="1000"/>
                        </a:spcAft>
                      </a:pPr>
                      <a:r>
                        <a:rPr lang="ar-SY" sz="1400" dirty="0">
                          <a:latin typeface="Calibri"/>
                          <a:ea typeface="Times New Roman"/>
                          <a:cs typeface="Times New Roman"/>
                        </a:rPr>
                        <a:t>( ت )</a:t>
                      </a:r>
                      <a:endParaRPr lang="en-US" sz="1100" dirty="0">
                        <a:latin typeface="Calibri"/>
                        <a:ea typeface="Times New Roman"/>
                        <a:cs typeface="Times New Roman"/>
                      </a:endParaRPr>
                    </a:p>
                  </a:txBody>
                  <a:tcPr marL="68580" marR="68580" marT="0" marB="0" anchor="ctr">
                    <a:lnL>
                      <a:noFill/>
                    </a:lnL>
                    <a:lnR>
                      <a:noFill/>
                    </a:lnR>
                    <a:lnT>
                      <a:noFill/>
                    </a:lnT>
                    <a:lnB>
                      <a:noFill/>
                    </a:lnB>
                  </a:tcPr>
                </a:tc>
                <a:tc>
                  <a:txBody>
                    <a:bodyPr/>
                    <a:lstStyle/>
                    <a:p>
                      <a:pPr algn="ctr" rtl="1">
                        <a:lnSpc>
                          <a:spcPct val="115000"/>
                        </a:lnSpc>
                        <a:spcAft>
                          <a:spcPts val="1000"/>
                        </a:spcAft>
                      </a:pPr>
                      <a:r>
                        <a:rPr lang="ar-SY" sz="1400">
                          <a:latin typeface="Calibri"/>
                          <a:ea typeface="Times New Roman"/>
                          <a:cs typeface="Times New Roman"/>
                        </a:rPr>
                        <a:t>( ب )</a:t>
                      </a:r>
                      <a:endParaRPr lang="en-US" sz="1100">
                        <a:latin typeface="Calibri"/>
                        <a:ea typeface="Times New Roman"/>
                        <a:cs typeface="Times New Roman"/>
                      </a:endParaRPr>
                    </a:p>
                  </a:txBody>
                  <a:tcPr marL="68580" marR="68580" marT="0" marB="0" anchor="ctr">
                    <a:lnL>
                      <a:noFill/>
                    </a:lnL>
                    <a:lnR>
                      <a:noFill/>
                    </a:lnR>
                    <a:lnT>
                      <a:noFill/>
                    </a:lnT>
                    <a:lnB>
                      <a:noFill/>
                    </a:lnB>
                  </a:tcPr>
                </a:tc>
                <a:tc>
                  <a:txBody>
                    <a:bodyPr/>
                    <a:lstStyle/>
                    <a:p>
                      <a:pPr algn="ctr" rtl="1">
                        <a:lnSpc>
                          <a:spcPct val="115000"/>
                        </a:lnSpc>
                        <a:spcAft>
                          <a:spcPts val="1000"/>
                        </a:spcAft>
                      </a:pPr>
                      <a:r>
                        <a:rPr lang="ar-SY" sz="1400" dirty="0">
                          <a:latin typeface="Calibri"/>
                          <a:ea typeface="Times New Roman"/>
                          <a:cs typeface="Times New Roman"/>
                        </a:rPr>
                        <a:t>( أ )</a:t>
                      </a:r>
                      <a:endParaRPr lang="en-US" sz="1100" dirty="0">
                        <a:latin typeface="Calibri"/>
                        <a:ea typeface="Times New Roman"/>
                        <a:cs typeface="Times New Roman"/>
                      </a:endParaRPr>
                    </a:p>
                  </a:txBody>
                  <a:tcPr marL="68580" marR="68580" marT="0" marB="0" anchor="ctr">
                    <a:lnL>
                      <a:noFill/>
                    </a:lnL>
                    <a:lnR>
                      <a:noFill/>
                    </a:lnR>
                    <a:lnT>
                      <a:noFill/>
                    </a:lnT>
                    <a:lnB>
                      <a:noFill/>
                    </a:lnB>
                  </a:tcPr>
                </a:tc>
              </a:tr>
            </a:tbl>
          </a:graphicData>
        </a:graphic>
      </p:graphicFrame>
      <p:pic>
        <p:nvPicPr>
          <p:cNvPr id="43013" name="Picture 14"/>
          <p:cNvPicPr>
            <a:picLocks noChangeAspect="1" noChangeArrowheads="1"/>
          </p:cNvPicPr>
          <p:nvPr/>
        </p:nvPicPr>
        <p:blipFill>
          <a:blip r:embed="rId2"/>
          <a:srcRect/>
          <a:stretch>
            <a:fillRect/>
          </a:stretch>
        </p:blipFill>
        <p:spPr bwMode="auto">
          <a:xfrm>
            <a:off x="6572264" y="642922"/>
            <a:ext cx="1480185" cy="2280285"/>
          </a:xfrm>
          <a:prstGeom prst="rect">
            <a:avLst/>
          </a:prstGeom>
          <a:noFill/>
        </p:spPr>
      </p:pic>
      <p:pic>
        <p:nvPicPr>
          <p:cNvPr id="43012" name="Picture 13"/>
          <p:cNvPicPr>
            <a:picLocks noChangeAspect="1" noChangeArrowheads="1"/>
          </p:cNvPicPr>
          <p:nvPr/>
        </p:nvPicPr>
        <p:blipFill>
          <a:blip r:embed="rId3"/>
          <a:srcRect/>
          <a:stretch>
            <a:fillRect/>
          </a:stretch>
        </p:blipFill>
        <p:spPr bwMode="auto">
          <a:xfrm>
            <a:off x="5143504" y="642922"/>
            <a:ext cx="1146810" cy="2266950"/>
          </a:xfrm>
          <a:prstGeom prst="rect">
            <a:avLst/>
          </a:prstGeom>
          <a:noFill/>
        </p:spPr>
      </p:pic>
      <p:pic>
        <p:nvPicPr>
          <p:cNvPr id="43011" name="Picture 12"/>
          <p:cNvPicPr>
            <a:picLocks noChangeAspect="1" noChangeArrowheads="1"/>
          </p:cNvPicPr>
          <p:nvPr/>
        </p:nvPicPr>
        <p:blipFill>
          <a:blip r:embed="rId4"/>
          <a:srcRect/>
          <a:stretch>
            <a:fillRect/>
          </a:stretch>
        </p:blipFill>
        <p:spPr bwMode="auto">
          <a:xfrm>
            <a:off x="3688081" y="642922"/>
            <a:ext cx="1026795" cy="2266950"/>
          </a:xfrm>
          <a:prstGeom prst="rect">
            <a:avLst/>
          </a:prstGeom>
          <a:noFill/>
        </p:spPr>
      </p:pic>
      <p:pic>
        <p:nvPicPr>
          <p:cNvPr id="43010" name="Picture 10"/>
          <p:cNvPicPr>
            <a:picLocks noChangeAspect="1" noChangeArrowheads="1"/>
          </p:cNvPicPr>
          <p:nvPr/>
        </p:nvPicPr>
        <p:blipFill>
          <a:blip r:embed="rId5"/>
          <a:srcRect/>
          <a:stretch>
            <a:fillRect/>
          </a:stretch>
        </p:blipFill>
        <p:spPr bwMode="auto">
          <a:xfrm>
            <a:off x="2357422" y="642922"/>
            <a:ext cx="906780" cy="2266950"/>
          </a:xfrm>
          <a:prstGeom prst="rect">
            <a:avLst/>
          </a:prstGeom>
          <a:noFill/>
        </p:spPr>
      </p:pic>
      <p:pic>
        <p:nvPicPr>
          <p:cNvPr id="43009" name="Picture 11"/>
          <p:cNvPicPr>
            <a:picLocks noChangeAspect="1" noChangeArrowheads="1"/>
          </p:cNvPicPr>
          <p:nvPr/>
        </p:nvPicPr>
        <p:blipFill>
          <a:blip r:embed="rId6"/>
          <a:srcRect/>
          <a:stretch>
            <a:fillRect/>
          </a:stretch>
        </p:blipFill>
        <p:spPr bwMode="auto">
          <a:xfrm>
            <a:off x="928662" y="642922"/>
            <a:ext cx="1186815" cy="2266950"/>
          </a:xfrm>
          <a:prstGeom prst="rect">
            <a:avLst/>
          </a:prstGeom>
          <a:noFill/>
        </p:spPr>
      </p:pic>
      <p:sp>
        <p:nvSpPr>
          <p:cNvPr id="43014" name="Rectangle 6"/>
          <p:cNvSpPr>
            <a:spLocks noChangeArrowheads="1"/>
          </p:cNvSpPr>
          <p:nvPr/>
        </p:nvSpPr>
        <p:spPr bwMode="auto">
          <a:xfrm>
            <a:off x="2643174" y="3786194"/>
            <a:ext cx="3357522" cy="95410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342900" marR="0" lvl="0" indent="-342900" algn="justLow" defTabSz="914400" rtl="1" eaLnBrk="1" fontAlgn="base" latinLnBrk="0" hangingPunct="1">
              <a:lnSpc>
                <a:spcPct val="100000"/>
              </a:lnSpc>
              <a:spcBef>
                <a:spcPct val="0"/>
              </a:spcBef>
              <a:spcAft>
                <a:spcPct val="0"/>
              </a:spcAft>
              <a:buClrTx/>
              <a:buSzTx/>
              <a:buFont typeface="+mj-cs"/>
              <a:buAutoNum type="arabic1Minus"/>
              <a:tabLst/>
            </a:pPr>
            <a:r>
              <a:rPr kumimoji="0" lang="ar-SY" sz="1400" b="0" i="0" u="none" strike="noStrike" cap="none" normalizeH="0" baseline="0" dirty="0" smtClean="0" bmk="OLE_LINK12">
                <a:ln>
                  <a:noFill/>
                </a:ln>
                <a:effectLst/>
                <a:latin typeface="Times New Roman" pitchFamily="18" charset="0"/>
                <a:ea typeface="Times New Roman" pitchFamily="18" charset="0"/>
                <a:cs typeface="Times New Roman" pitchFamily="18" charset="0"/>
              </a:rPr>
              <a:t>الوتد رقم </a:t>
            </a:r>
            <a:r>
              <a:rPr kumimoji="0" lang="en-US" sz="1400" b="0" i="0" u="none" strike="noStrike" cap="none" normalizeH="0" baseline="0" dirty="0" smtClean="0" bmk="OLE_LINK12">
                <a:ln>
                  <a:noFill/>
                </a:ln>
                <a:effectLst/>
                <a:latin typeface="Times New Roman" pitchFamily="18" charset="0"/>
                <a:ea typeface="Times New Roman" pitchFamily="18" charset="0"/>
                <a:cs typeface="Times New Roman" pitchFamily="18" charset="0"/>
              </a:rPr>
              <a:t>7</a:t>
            </a:r>
            <a:r>
              <a:rPr kumimoji="0" lang="ar-SY" sz="1400" b="0" i="0" u="none" strike="noStrike" cap="none" normalizeH="0" baseline="0" dirty="0" smtClean="0" bmk="OLE_LINK12">
                <a:ln>
                  <a:noFill/>
                </a:ln>
                <a:effectLst/>
                <a:latin typeface="Times New Roman" pitchFamily="18" charset="0"/>
                <a:ea typeface="Times New Roman" pitchFamily="18" charset="0"/>
                <a:cs typeface="Times New Roman" pitchFamily="18" charset="0"/>
              </a:rPr>
              <a:t> بعد التنقيب في التجربة </a:t>
            </a:r>
            <a:r>
              <a:rPr kumimoji="0" lang="en-US" sz="1400" b="0" i="0" u="none" strike="noStrike" cap="none" normalizeH="0" baseline="0" dirty="0" smtClean="0" bmk="OLE_LINK12">
                <a:ln>
                  <a:noFill/>
                </a:ln>
                <a:effectLst/>
                <a:latin typeface="Times New Roman" pitchFamily="18" charset="0"/>
                <a:ea typeface="Times New Roman" pitchFamily="18" charset="0"/>
                <a:cs typeface="Times New Roman" pitchFamily="18" charset="0"/>
              </a:rPr>
              <a:t>SB-04</a:t>
            </a:r>
            <a:endParaRPr kumimoji="0" lang="en-US" sz="1400" b="0" i="0" u="none" strike="noStrike" cap="none" normalizeH="0" baseline="0" dirty="0" smtClean="0" bmk="OLE_LINK12">
              <a:ln>
                <a:noFill/>
              </a:ln>
              <a:effectLst/>
              <a:latin typeface="Times New Roman" pitchFamily="18" charset="0"/>
              <a:cs typeface="Times New Roman" pitchFamily="18" charset="0"/>
            </a:endParaRPr>
          </a:p>
          <a:p>
            <a:pPr marL="342900" marR="0" lvl="0" indent="-342900" algn="justLow" defTabSz="914400" rtl="1" eaLnBrk="0" fontAlgn="base" latinLnBrk="0" hangingPunct="0">
              <a:lnSpc>
                <a:spcPct val="100000"/>
              </a:lnSpc>
              <a:spcBef>
                <a:spcPct val="0"/>
              </a:spcBef>
              <a:spcAft>
                <a:spcPct val="0"/>
              </a:spcAft>
              <a:buClrTx/>
              <a:buSzTx/>
              <a:buFont typeface="+mj-cs"/>
              <a:buAutoNum type="arabic1Minus"/>
              <a:tabLst/>
            </a:pPr>
            <a:r>
              <a:rPr kumimoji="0" lang="ar-SY" sz="1400" b="0" i="0" u="none" strike="noStrike" cap="none" normalizeH="0" baseline="0" dirty="0" smtClean="0" bmk="OLE_LINK12">
                <a:ln>
                  <a:noFill/>
                </a:ln>
                <a:effectLst/>
                <a:latin typeface="Times New Roman" pitchFamily="18" charset="0"/>
                <a:ea typeface="Times New Roman" pitchFamily="18" charset="0"/>
                <a:cs typeface="Times New Roman" pitchFamily="18" charset="0"/>
              </a:rPr>
              <a:t>نفس الوتد في التجربة </a:t>
            </a:r>
            <a:r>
              <a:rPr kumimoji="0" lang="en-US" sz="1400" b="0" i="0" u="none" strike="noStrike" cap="none" normalizeH="0" baseline="0" dirty="0" smtClean="0" bmk="OLE_LINK12">
                <a:ln>
                  <a:noFill/>
                </a:ln>
                <a:effectLst/>
                <a:latin typeface="Times New Roman" pitchFamily="18" charset="0"/>
                <a:ea typeface="Times New Roman" pitchFamily="18" charset="0"/>
                <a:cs typeface="Times New Roman" pitchFamily="18" charset="0"/>
              </a:rPr>
              <a:t>SB-05</a:t>
            </a:r>
            <a:endParaRPr kumimoji="0" lang="en-US" sz="1400" b="0" i="0" u="none" strike="noStrike" cap="none" normalizeH="0" baseline="0" dirty="0" smtClean="0" bmk="OLE_LINK12">
              <a:ln>
                <a:noFill/>
              </a:ln>
              <a:effectLst/>
              <a:latin typeface="Times New Roman" pitchFamily="18" charset="0"/>
              <a:cs typeface="Times New Roman" pitchFamily="18" charset="0"/>
            </a:endParaRPr>
          </a:p>
          <a:p>
            <a:pPr marL="342900" marR="0" lvl="0" indent="-342900" algn="justLow" defTabSz="914400" rtl="1" eaLnBrk="0" fontAlgn="base" latinLnBrk="0" hangingPunct="0">
              <a:lnSpc>
                <a:spcPct val="100000"/>
              </a:lnSpc>
              <a:spcBef>
                <a:spcPct val="0"/>
              </a:spcBef>
              <a:spcAft>
                <a:spcPct val="0"/>
              </a:spcAft>
              <a:buClrTx/>
              <a:buSzTx/>
              <a:buFont typeface="+mj-cs"/>
              <a:buAutoNum type="arabic1Minus"/>
              <a:tabLst/>
            </a:pPr>
            <a:r>
              <a:rPr kumimoji="0" lang="ar-SA" sz="1400" b="0" i="0" u="none" strike="noStrike" cap="none" normalizeH="0" baseline="0" dirty="0" smtClean="0" bmk="OLE_LINK12">
                <a:ln>
                  <a:noFill/>
                </a:ln>
                <a:effectLst/>
                <a:latin typeface="Times New Roman" pitchFamily="18" charset="0"/>
                <a:ea typeface="Times New Roman" pitchFamily="18" charset="0"/>
                <a:cs typeface="Times New Roman" pitchFamily="18" charset="0"/>
              </a:rPr>
              <a:t>شكل الانهيار للوتد رقم </a:t>
            </a:r>
            <a:r>
              <a:rPr kumimoji="0" lang="en-US" sz="1400" b="0" i="0" u="none" strike="noStrike" cap="none" normalizeH="0" baseline="0" dirty="0" smtClean="0" bmk="OLE_LINK12">
                <a:ln>
                  <a:noFill/>
                </a:ln>
                <a:effectLst/>
                <a:latin typeface="Times New Roman" pitchFamily="18" charset="0"/>
                <a:ea typeface="Times New Roman" pitchFamily="18" charset="0"/>
                <a:cs typeface="Times New Roman" pitchFamily="18" charset="0"/>
              </a:rPr>
              <a:t>8</a:t>
            </a:r>
            <a:r>
              <a:rPr kumimoji="0" lang="ar-SY" sz="1400" b="0" i="0" u="none" strike="noStrike" cap="none" normalizeH="0" baseline="0" dirty="0" smtClean="0" bmk="OLE_LINK12">
                <a:ln>
                  <a:noFill/>
                </a:ln>
                <a:effectLst/>
                <a:latin typeface="Times New Roman" pitchFamily="18" charset="0"/>
                <a:ea typeface="Times New Roman" pitchFamily="18" charset="0"/>
                <a:cs typeface="Times New Roman" pitchFamily="18" charset="0"/>
              </a:rPr>
              <a:t> في التجربة </a:t>
            </a:r>
            <a:r>
              <a:rPr kumimoji="0" lang="en-US" sz="1400" b="0" i="0" u="none" strike="noStrike" cap="none" normalizeH="0" baseline="0" dirty="0" smtClean="0" bmk="OLE_LINK12">
                <a:ln>
                  <a:noFill/>
                </a:ln>
                <a:effectLst/>
                <a:latin typeface="Times New Roman" pitchFamily="18" charset="0"/>
                <a:ea typeface="Times New Roman" pitchFamily="18" charset="0"/>
                <a:cs typeface="Times New Roman" pitchFamily="18" charset="0"/>
              </a:rPr>
              <a:t>SB-04</a:t>
            </a:r>
            <a:endParaRPr kumimoji="0" lang="en-US" sz="1400" b="0" i="0" u="none" strike="noStrike" cap="none" normalizeH="0" baseline="0" dirty="0" smtClean="0" bmk="OLE_LINK12">
              <a:ln>
                <a:noFill/>
              </a:ln>
              <a:effectLst/>
              <a:latin typeface="Times New Roman" pitchFamily="18" charset="0"/>
              <a:cs typeface="Times New Roman" pitchFamily="18" charset="0"/>
            </a:endParaRPr>
          </a:p>
          <a:p>
            <a:pPr marL="342900" marR="0" lvl="0" indent="-342900" algn="justLow" defTabSz="914400" rtl="1" eaLnBrk="0" fontAlgn="base" latinLnBrk="0" hangingPunct="0">
              <a:lnSpc>
                <a:spcPct val="100000"/>
              </a:lnSpc>
              <a:spcBef>
                <a:spcPct val="0"/>
              </a:spcBef>
              <a:spcAft>
                <a:spcPct val="0"/>
              </a:spcAft>
              <a:buClrTx/>
              <a:buSzTx/>
              <a:buFont typeface="+mj-cs"/>
              <a:buAutoNum type="arabic1Minus"/>
              <a:tabLst/>
            </a:pPr>
            <a:r>
              <a:rPr kumimoji="0" lang="ar-SY" sz="1400" b="0" i="0" u="none" strike="noStrike" cap="none" normalizeH="0" baseline="0" dirty="0" smtClean="0" bmk="OLE_LINK12">
                <a:ln>
                  <a:noFill/>
                </a:ln>
                <a:effectLst/>
                <a:latin typeface="Times New Roman" pitchFamily="18" charset="0"/>
                <a:ea typeface="Times New Roman" pitchFamily="18" charset="0"/>
                <a:cs typeface="Times New Roman" pitchFamily="18" charset="0"/>
              </a:rPr>
              <a:t>شكل الانهيار لنفس الوتد في التجربة </a:t>
            </a:r>
            <a:r>
              <a:rPr kumimoji="0" lang="en-US" sz="1400" b="0" i="0" u="none" strike="noStrike" cap="none" normalizeH="0" baseline="0" dirty="0" smtClean="0" bmk="OLE_LINK12">
                <a:ln>
                  <a:noFill/>
                </a:ln>
                <a:effectLst/>
                <a:latin typeface="Times New Roman" pitchFamily="18" charset="0"/>
                <a:ea typeface="Times New Roman" pitchFamily="18" charset="0"/>
                <a:cs typeface="Times New Roman" pitchFamily="18" charset="0"/>
              </a:rPr>
              <a:t>SB-05</a:t>
            </a:r>
            <a:endParaRPr kumimoji="0" lang="en-US" sz="1400" b="0" i="0" u="none" strike="noStrike" cap="none" normalizeH="0" baseline="0" dirty="0" smtClean="0">
              <a:ln>
                <a:noFill/>
              </a:ln>
              <a:effectLst/>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lvl="0" algn="r"/>
            <a:r>
              <a:rPr lang="ar-SA" sz="2000" b="1" dirty="0"/>
              <a:t>مقدمة</a:t>
            </a:r>
            <a:r>
              <a:rPr lang="ar-SA" sz="2000" dirty="0"/>
              <a:t> :</a:t>
            </a:r>
            <a:r>
              <a:rPr lang="en-US" sz="2000" dirty="0"/>
              <a:t/>
            </a:r>
            <a:br>
              <a:rPr lang="en-US" sz="2000" dirty="0"/>
            </a:br>
            <a:endParaRPr lang="ar-SY" sz="2000" dirty="0"/>
          </a:p>
        </p:txBody>
      </p:sp>
      <p:sp>
        <p:nvSpPr>
          <p:cNvPr id="5" name="Content Placeholder 4"/>
          <p:cNvSpPr>
            <a:spLocks noGrp="1"/>
          </p:cNvSpPr>
          <p:nvPr>
            <p:ph idx="1"/>
          </p:nvPr>
        </p:nvSpPr>
        <p:spPr>
          <a:xfrm>
            <a:off x="457200" y="1333501"/>
            <a:ext cx="7467600" cy="809619"/>
          </a:xfrm>
        </p:spPr>
        <p:txBody>
          <a:bodyPr>
            <a:normAutofit/>
          </a:bodyPr>
          <a:lstStyle/>
          <a:p>
            <a:r>
              <a:rPr lang="ar-SY" sz="1400" dirty="0" smtClean="0"/>
              <a:t>إن أخطر ظاهرة يمكن أن ترافق حدوث الزلازل هي تميع التربة .</a:t>
            </a:r>
          </a:p>
          <a:p>
            <a:r>
              <a:rPr lang="ar-SY" sz="1400" dirty="0" smtClean="0"/>
              <a:t>سيتم تسليط الضوء على بعض الفرضيات المتبعة في تصميم الأوتاد لمقاومة </a:t>
            </a:r>
            <a:r>
              <a:rPr lang="ar-SY" sz="1400" dirty="0" smtClean="0"/>
              <a:t>الزلزال.</a:t>
            </a:r>
            <a:endParaRPr lang="ar-SY" sz="1400" dirty="0" smtClean="0"/>
          </a:p>
          <a:p>
            <a:pPr>
              <a:buNone/>
            </a:pPr>
            <a:endParaRPr lang="ar-SY" sz="1400" dirty="0"/>
          </a:p>
        </p:txBody>
      </p:sp>
      <p:pic>
        <p:nvPicPr>
          <p:cNvPr id="1026" name="Picture 2"/>
          <p:cNvPicPr>
            <a:picLocks noChangeAspect="1" noChangeArrowheads="1"/>
          </p:cNvPicPr>
          <p:nvPr/>
        </p:nvPicPr>
        <p:blipFill>
          <a:blip r:embed="rId2"/>
          <a:srcRect/>
          <a:stretch>
            <a:fillRect/>
          </a:stretch>
        </p:blipFill>
        <p:spPr bwMode="auto">
          <a:xfrm>
            <a:off x="4643438" y="2714624"/>
            <a:ext cx="3571900" cy="1985939"/>
          </a:xfrm>
          <a:prstGeom prst="rect">
            <a:avLst/>
          </a:prstGeom>
          <a:noFill/>
          <a:ln w="9525">
            <a:noFill/>
            <a:miter lim="800000"/>
            <a:headEnd/>
            <a:tailEnd/>
          </a:ln>
          <a:effectLst/>
        </p:spPr>
      </p:pic>
      <p:pic>
        <p:nvPicPr>
          <p:cNvPr id="1027" name="Picture 3"/>
          <p:cNvPicPr>
            <a:picLocks noChangeAspect="1" noChangeArrowheads="1"/>
          </p:cNvPicPr>
          <p:nvPr/>
        </p:nvPicPr>
        <p:blipFill>
          <a:blip r:embed="rId3"/>
          <a:srcRect/>
          <a:stretch>
            <a:fillRect/>
          </a:stretch>
        </p:blipFill>
        <p:spPr bwMode="auto">
          <a:xfrm>
            <a:off x="500034" y="2714624"/>
            <a:ext cx="3490913" cy="1956594"/>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04802"/>
            <a:ext cx="7467600" cy="952500"/>
          </a:xfrm>
        </p:spPr>
        <p:txBody>
          <a:bodyPr>
            <a:noAutofit/>
          </a:bodyPr>
          <a:lstStyle/>
          <a:p>
            <a:pPr algn="r"/>
            <a:r>
              <a:rPr lang="ar-SY" sz="1400" dirty="0" smtClean="0"/>
              <a:t>نلاحظ من خلال الجدول رقم – 2 – أن النسبة بين الحمولة </a:t>
            </a:r>
            <a:r>
              <a:rPr lang="ar-SY" sz="1400" dirty="0" err="1" smtClean="0"/>
              <a:t>الشاقولية</a:t>
            </a:r>
            <a:r>
              <a:rPr lang="ar-SY" sz="1400" dirty="0" smtClean="0"/>
              <a:t> المطبقة على الوتد والحمولة الحدية (  </a:t>
            </a:r>
            <a:r>
              <a:rPr lang="en-US" sz="1400" b="1" dirty="0" err="1" smtClean="0"/>
              <a:t>P</a:t>
            </a:r>
            <a:r>
              <a:rPr lang="en-US" sz="1400" dirty="0" err="1" smtClean="0"/>
              <a:t>cr</a:t>
            </a:r>
            <a:r>
              <a:rPr lang="ar-SY" sz="1400" dirty="0" smtClean="0"/>
              <a:t> ) تتراوح بين 22 % إلى 148 %  وتعامل الأوتاد على أنها أعمدة طويلة وذلك بإهمال </a:t>
            </a:r>
            <a:r>
              <a:rPr lang="ar-SY" sz="1400" dirty="0" err="1" smtClean="0"/>
              <a:t>اي</a:t>
            </a:r>
            <a:r>
              <a:rPr lang="ar-SY" sz="1400" dirty="0" smtClean="0"/>
              <a:t> حمل جانبي من التربة .</a:t>
            </a:r>
            <a:r>
              <a:rPr lang="en-US" sz="1400" dirty="0" smtClean="0"/>
              <a:t/>
            </a:r>
            <a:br>
              <a:rPr lang="en-US" sz="1400" dirty="0" smtClean="0"/>
            </a:br>
            <a:endParaRPr lang="ar-SY" sz="1400" dirty="0"/>
          </a:p>
        </p:txBody>
      </p:sp>
      <p:pic>
        <p:nvPicPr>
          <p:cNvPr id="2050" name="Picture 2"/>
          <p:cNvPicPr>
            <a:picLocks noGrp="1" noChangeAspect="1" noChangeArrowheads="1"/>
          </p:cNvPicPr>
          <p:nvPr>
            <p:ph idx="1"/>
          </p:nvPr>
        </p:nvPicPr>
        <p:blipFill>
          <a:blip r:embed="rId2"/>
          <a:stretch>
            <a:fillRect/>
          </a:stretch>
        </p:blipFill>
        <p:spPr bwMode="auto">
          <a:xfrm>
            <a:off x="275911" y="1509434"/>
            <a:ext cx="8484457" cy="3919834"/>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p:nvPr/>
        </p:nvPicPr>
        <p:blipFill>
          <a:blip r:embed="rId2"/>
          <a:stretch>
            <a:fillRect/>
          </a:stretch>
        </p:blipFill>
        <p:spPr bwMode="auto">
          <a:xfrm>
            <a:off x="1142976" y="500046"/>
            <a:ext cx="6786610" cy="455778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29190" y="2786062"/>
            <a:ext cx="2995610" cy="699810"/>
          </a:xfrm>
        </p:spPr>
        <p:txBody>
          <a:bodyPr>
            <a:noAutofit/>
          </a:bodyPr>
          <a:lstStyle/>
          <a:p>
            <a:pPr algn="r"/>
            <a:r>
              <a:rPr lang="ar-SY" sz="2000" b="1" dirty="0" smtClean="0"/>
              <a:t>النتيجة:</a:t>
            </a:r>
            <a:endParaRPr lang="ar-SY" sz="2000" dirty="0"/>
          </a:p>
        </p:txBody>
      </p:sp>
      <p:sp>
        <p:nvSpPr>
          <p:cNvPr id="3" name="Content Placeholder 2"/>
          <p:cNvSpPr>
            <a:spLocks noGrp="1"/>
          </p:cNvSpPr>
          <p:nvPr>
            <p:ph idx="1"/>
          </p:nvPr>
        </p:nvSpPr>
        <p:spPr>
          <a:xfrm>
            <a:off x="457200" y="3786194"/>
            <a:ext cx="7467600" cy="1595437"/>
          </a:xfrm>
        </p:spPr>
        <p:txBody>
          <a:bodyPr>
            <a:normAutofit/>
          </a:bodyPr>
          <a:lstStyle/>
          <a:p>
            <a:r>
              <a:rPr lang="ar-SY" sz="1400" dirty="0" smtClean="0"/>
              <a:t>إن الإجهاد في مقطع الوتد كان ضمن مجال مرونة المواد ( أقل بـــ 30 % من إجهاد الخضوع ) ولكنه انهار فور بدء الزلزال .</a:t>
            </a:r>
            <a:endParaRPr lang="en-US" sz="1400" dirty="0" smtClean="0"/>
          </a:p>
          <a:p>
            <a:r>
              <a:rPr lang="ar-SY" sz="1400" dirty="0" smtClean="0"/>
              <a:t>مما سبق يمكن استنتاج أنه إذا كانت الحمولة المحورية كبيرة بشكل كافي حيث (  </a:t>
            </a:r>
            <a:r>
              <a:rPr lang="en-US" sz="1400" dirty="0" smtClean="0"/>
              <a:t>P/</a:t>
            </a:r>
            <a:r>
              <a:rPr lang="en-US" sz="1400" dirty="0" err="1" smtClean="0"/>
              <a:t>P</a:t>
            </a:r>
            <a:r>
              <a:rPr lang="en-US" sz="1400" baseline="-25000" dirty="0" err="1" smtClean="0"/>
              <a:t>cr</a:t>
            </a:r>
            <a:r>
              <a:rPr lang="ar-SY" sz="1400" dirty="0" smtClean="0"/>
              <a:t> ) اكبر من الواحد فإنه ليس بالضرورة وجود قوى أفقية لحصول انهيار الوتد .</a:t>
            </a:r>
            <a:endParaRPr lang="en-US" sz="1400" dirty="0" smtClean="0"/>
          </a:p>
          <a:p>
            <a:r>
              <a:rPr lang="ar-SY" sz="1400" u="sng" dirty="0" smtClean="0"/>
              <a:t>أي أن الأوتاد يمكن أن تنهار قبل بدء تطبيق الحمولة الأفقية الناتجة عن تميع التربة .</a:t>
            </a:r>
            <a:endParaRPr lang="en-US" sz="1400" dirty="0"/>
          </a:p>
        </p:txBody>
      </p:sp>
      <p:sp>
        <p:nvSpPr>
          <p:cNvPr id="6" name="Content Placeholder 2"/>
          <p:cNvSpPr txBox="1">
            <a:spLocks/>
          </p:cNvSpPr>
          <p:nvPr/>
        </p:nvSpPr>
        <p:spPr>
          <a:xfrm>
            <a:off x="428596" y="1000112"/>
            <a:ext cx="7467600" cy="1595437"/>
          </a:xfrm>
          <a:prstGeom prst="rect">
            <a:avLst/>
          </a:prstGeom>
        </p:spPr>
        <p:txBody>
          <a:bodyPr vert="horz">
            <a:normAutofit/>
          </a:bodyPr>
          <a:lstStyle/>
          <a:p>
            <a:pPr marL="420624" marR="0" lvl="0" indent="-384048" algn="r" defTabSz="914400" rtl="1" eaLnBrk="1" fontAlgn="auto" latinLnBrk="0" hangingPunct="1">
              <a:lnSpc>
                <a:spcPct val="100000"/>
              </a:lnSpc>
              <a:spcBef>
                <a:spcPct val="20000"/>
              </a:spcBef>
              <a:spcAft>
                <a:spcPts val="0"/>
              </a:spcAft>
              <a:buClr>
                <a:schemeClr val="accent1"/>
              </a:buClr>
              <a:buSzPct val="80000"/>
              <a:buFont typeface="Wingdings 2"/>
              <a:buChar char=""/>
              <a:tabLst/>
              <a:defRPr/>
            </a:pPr>
            <a:r>
              <a:rPr kumimoji="0" lang="ar-SY" sz="1400" b="0" i="0" u="none" strike="noStrike" kern="1200" cap="none" spc="0" normalizeH="0" baseline="0" noProof="0" smtClean="0">
                <a:ln>
                  <a:noFill/>
                </a:ln>
                <a:solidFill>
                  <a:schemeClr val="tx1"/>
                </a:solidFill>
                <a:effectLst/>
                <a:uLnTx/>
                <a:uFillTx/>
                <a:latin typeface="+mn-lt"/>
                <a:ea typeface="+mn-ea"/>
                <a:cs typeface="+mn-cs"/>
              </a:rPr>
              <a:t>من خلال الجدول السابق يتضح لدينا بأن الأوتاد التي كانت تملك نسبة (  </a:t>
            </a:r>
            <a:r>
              <a:rPr kumimoji="0" lang="en-US" sz="1400" b="0" i="0" u="none" strike="noStrike" kern="1200" cap="none" spc="0" normalizeH="0" baseline="0" noProof="0" smtClean="0">
                <a:ln>
                  <a:noFill/>
                </a:ln>
                <a:solidFill>
                  <a:schemeClr val="tx1"/>
                </a:solidFill>
                <a:effectLst/>
                <a:uLnTx/>
                <a:uFillTx/>
                <a:latin typeface="+mn-lt"/>
                <a:ea typeface="+mn-ea"/>
                <a:cs typeface="+mn-cs"/>
              </a:rPr>
              <a:t>P/Pcr</a:t>
            </a:r>
            <a:r>
              <a:rPr kumimoji="0" lang="ar-SY" sz="1400" b="0" i="0" u="none" strike="noStrike" kern="1200" cap="none" spc="0" normalizeH="0" baseline="0" noProof="0" smtClean="0">
                <a:ln>
                  <a:noFill/>
                </a:ln>
                <a:solidFill>
                  <a:schemeClr val="tx1"/>
                </a:solidFill>
                <a:effectLst/>
                <a:uLnTx/>
                <a:uFillTx/>
                <a:latin typeface="+mn-lt"/>
                <a:ea typeface="+mn-ea"/>
                <a:cs typeface="+mn-cs"/>
              </a:rPr>
              <a:t> ) أكبرمن75 % قد انهارت  .</a:t>
            </a:r>
            <a:endParaRPr kumimoji="0" lang="en-US" sz="1400" b="0" i="0" u="none" strike="noStrike" kern="1200" cap="none" spc="0" normalizeH="0" baseline="0" noProof="0" smtClean="0">
              <a:ln>
                <a:noFill/>
              </a:ln>
              <a:solidFill>
                <a:schemeClr val="tx1"/>
              </a:solidFill>
              <a:effectLst/>
              <a:uLnTx/>
              <a:uFillTx/>
              <a:latin typeface="+mn-lt"/>
              <a:ea typeface="+mn-ea"/>
              <a:cs typeface="+mn-cs"/>
            </a:endParaRPr>
          </a:p>
          <a:p>
            <a:pPr marL="420624" marR="0" lvl="0" indent="-384048" algn="just" defTabSz="914400" rtl="1" eaLnBrk="1" fontAlgn="auto" latinLnBrk="0" hangingPunct="1">
              <a:lnSpc>
                <a:spcPct val="100000"/>
              </a:lnSpc>
              <a:spcBef>
                <a:spcPct val="20000"/>
              </a:spcBef>
              <a:spcAft>
                <a:spcPts val="0"/>
              </a:spcAft>
              <a:buClr>
                <a:schemeClr val="accent1"/>
              </a:buClr>
              <a:buSzPct val="80000"/>
              <a:buFont typeface="Wingdings 2"/>
              <a:buChar char=""/>
              <a:tabLst/>
              <a:defRPr/>
            </a:pPr>
            <a:r>
              <a:rPr kumimoji="0" lang="ar-SY" sz="1400" b="0" i="0" u="none" strike="noStrike" kern="1200" cap="none" spc="0" normalizeH="0" baseline="0" noProof="0" smtClean="0">
                <a:ln>
                  <a:noFill/>
                </a:ln>
                <a:solidFill>
                  <a:schemeClr val="tx1"/>
                </a:solidFill>
                <a:effectLst/>
                <a:uLnTx/>
                <a:uFillTx/>
                <a:latin typeface="+mn-lt"/>
                <a:ea typeface="+mn-ea"/>
                <a:cs typeface="+mn-cs"/>
              </a:rPr>
              <a:t>الحمولات في الأوتاد 7 , 8 , 10 كانت محورية فقط حيث تم تثبيت رؤوس الأوتاد لمنع تأثير القوى الأفقية . ونلاحظ أن هذه الأوتاد قد انهارت تحت تأثير التحنيب الحاصل في اتجاه الاهتزاز كما في الشكل رقم – 10 – و من الضروري هنا أن نتذكر أن هذه الأوتاد قد حملت بنفس الحمولة المحورية </a:t>
            </a:r>
            <a:r>
              <a:rPr kumimoji="0" lang="en-US" sz="1400" b="0" i="0" u="none" strike="noStrike" kern="1200" cap="none" spc="0" normalizeH="0" baseline="0" noProof="0" smtClean="0">
                <a:ln>
                  <a:noFill/>
                </a:ln>
                <a:solidFill>
                  <a:schemeClr val="tx1"/>
                </a:solidFill>
                <a:effectLst/>
                <a:uLnTx/>
                <a:uFillTx/>
                <a:latin typeface="+mn-lt"/>
                <a:ea typeface="+mn-ea"/>
                <a:cs typeface="+mn-cs"/>
              </a:rPr>
              <a:t> 50g</a:t>
            </a:r>
            <a:r>
              <a:rPr kumimoji="0" lang="ar-SY" sz="1400" b="0" i="0" u="none" strike="noStrike" kern="1200" cap="none" spc="0" normalizeH="0" baseline="0" noProof="0" smtClean="0">
                <a:ln>
                  <a:noFill/>
                </a:ln>
                <a:solidFill>
                  <a:schemeClr val="tx1"/>
                </a:solidFill>
                <a:effectLst/>
                <a:uLnTx/>
                <a:uFillTx/>
                <a:latin typeface="+mn-lt"/>
                <a:ea typeface="+mn-ea"/>
                <a:cs typeface="+mn-cs"/>
              </a:rPr>
              <a:t> وكانت مستقرة قبل توليد الطاقة الزلزالية .</a:t>
            </a:r>
            <a:endParaRPr kumimoji="0" lang="ar-SY" sz="1400" b="0" i="0" u="none" strike="noStrike" kern="1200" cap="none" spc="0" normalizeH="0" baseline="0" noProof="0" dirty="0" smtClean="0">
              <a:ln>
                <a:noFill/>
              </a:ln>
              <a:solidFill>
                <a:schemeClr val="tx1"/>
              </a:solidFill>
              <a:effectLst/>
              <a:uLnTx/>
              <a:uFillTx/>
              <a:latin typeface="+mn-lt"/>
              <a:ea typeface="+mn-ea"/>
              <a:cs typeface="+mn-cs"/>
            </a:endParaRPr>
          </a:p>
        </p:txBody>
      </p:sp>
      <p:sp>
        <p:nvSpPr>
          <p:cNvPr id="7" name="Title 1"/>
          <p:cNvSpPr txBox="1">
            <a:spLocks/>
          </p:cNvSpPr>
          <p:nvPr/>
        </p:nvSpPr>
        <p:spPr>
          <a:xfrm>
            <a:off x="4929190" y="285732"/>
            <a:ext cx="2995610" cy="699810"/>
          </a:xfrm>
          <a:prstGeom prst="rect">
            <a:avLst/>
          </a:prstGeom>
        </p:spPr>
        <p:txBody>
          <a:bodyPr vert="horz" lIns="45720" rIns="45720" anchor="ctr">
            <a:noAutofit/>
          </a:bodyPr>
          <a:lstStyle/>
          <a:p>
            <a:pPr marL="0" marR="0" lvl="0" indent="0" algn="r" defTabSz="914400" rtl="1" eaLnBrk="1" fontAlgn="auto" latinLnBrk="0" hangingPunct="1">
              <a:lnSpc>
                <a:spcPct val="100000"/>
              </a:lnSpc>
              <a:spcBef>
                <a:spcPct val="0"/>
              </a:spcBef>
              <a:spcAft>
                <a:spcPts val="0"/>
              </a:spcAft>
              <a:buClrTx/>
              <a:buSzTx/>
              <a:buFontTx/>
              <a:buNone/>
              <a:tabLst/>
              <a:defRPr/>
            </a:pPr>
            <a:r>
              <a:rPr kumimoji="0" lang="ar-SY" sz="2000" b="1" i="0" u="none" strike="noStrike" kern="1200" cap="none" spc="0" normalizeH="0" baseline="0" noProof="0" dirty="0" smtClean="0">
                <a:ln>
                  <a:noFill/>
                </a:ln>
                <a:solidFill>
                  <a:schemeClr val="tx1"/>
                </a:solidFill>
                <a:effectLst/>
                <a:uLnTx/>
                <a:uFillTx/>
                <a:latin typeface="+mj-lt"/>
                <a:ea typeface="+mj-ea"/>
                <a:cs typeface="+mj-cs"/>
              </a:rPr>
              <a:t>التحقق من الفرضيات :</a:t>
            </a:r>
            <a:endParaRPr kumimoji="0" lang="ar-SY" sz="2000" b="0" i="0" u="none" strike="noStrike" kern="1200" cap="none" spc="0" normalizeH="0" baseline="0" noProof="0" dirty="0">
              <a:ln>
                <a:noFill/>
              </a:ln>
              <a:solidFill>
                <a:schemeClr val="tx1"/>
              </a:solidFill>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a:r>
              <a:rPr lang="ar-SY" sz="2800" dirty="0" smtClean="0"/>
              <a:t>التصميم:</a:t>
            </a:r>
            <a:endParaRPr lang="ar-SY" sz="2800" dirty="0"/>
          </a:p>
        </p:txBody>
      </p:sp>
      <p:sp>
        <p:nvSpPr>
          <p:cNvPr id="3" name="Content Placeholder 2"/>
          <p:cNvSpPr>
            <a:spLocks noGrp="1"/>
          </p:cNvSpPr>
          <p:nvPr>
            <p:ph idx="1"/>
          </p:nvPr>
        </p:nvSpPr>
        <p:spPr>
          <a:xfrm>
            <a:off x="457200" y="1309677"/>
            <a:ext cx="7467600" cy="3771636"/>
          </a:xfrm>
        </p:spPr>
        <p:txBody>
          <a:bodyPr>
            <a:normAutofit/>
          </a:bodyPr>
          <a:lstStyle/>
          <a:p>
            <a:r>
              <a:rPr lang="ar-SY" sz="1600" dirty="0" smtClean="0"/>
              <a:t>ان التحنيب أحد آليات الانهيار الأساسية للاساسات الوتدية في المناطق الزلزالية ذات الترب القابلة للتميع.</a:t>
            </a:r>
          </a:p>
          <a:p>
            <a:endParaRPr lang="ar-SY" sz="1600" dirty="0" smtClean="0"/>
          </a:p>
          <a:p>
            <a:r>
              <a:rPr lang="ar-SY" sz="1600" dirty="0" smtClean="0"/>
              <a:t>التأثيرات الأخرى تسبب تشوهات جانبية والتي تتضاعف في حال كانت الحمولة شاقولية قريبة من حمولة التحنيب الحدية.</a:t>
            </a:r>
          </a:p>
          <a:p>
            <a:endParaRPr lang="ar-SY" sz="1600" dirty="0" smtClean="0"/>
          </a:p>
          <a:p>
            <a:r>
              <a:rPr lang="ar-SY" sz="1600" dirty="0" smtClean="0"/>
              <a:t>معظم الكودات تركز على الانعطاف كحالة انهيار مسيطرة.</a:t>
            </a:r>
          </a:p>
          <a:p>
            <a:endParaRPr lang="ar-SY" sz="1600" dirty="0" smtClean="0"/>
          </a:p>
          <a:p>
            <a:r>
              <a:rPr lang="ar-SY" sz="1600" dirty="0" smtClean="0"/>
              <a:t>في هذا البحث، هناك طريقة تصميم جديدة مقترحة تأخذ بعين الاعتبار كل آليات الانهيار الممكنة للوتد.</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a:r>
              <a:rPr lang="ar-SY" sz="2800" dirty="0" smtClean="0"/>
              <a:t>التميييز بين الانعطاف و التحنيب:</a:t>
            </a:r>
            <a:endParaRPr lang="en-US" sz="2800" dirty="0"/>
          </a:p>
        </p:txBody>
      </p:sp>
      <p:sp>
        <p:nvSpPr>
          <p:cNvPr id="3" name="Content Placeholder 2"/>
          <p:cNvSpPr>
            <a:spLocks noGrp="1"/>
          </p:cNvSpPr>
          <p:nvPr>
            <p:ph idx="1"/>
          </p:nvPr>
        </p:nvSpPr>
        <p:spPr/>
        <p:txBody>
          <a:bodyPr>
            <a:noAutofit/>
          </a:bodyPr>
          <a:lstStyle/>
          <a:p>
            <a:r>
              <a:rPr lang="ar-SY" sz="1600" dirty="0" smtClean="0"/>
              <a:t>التحنيب للاعمدة وانعطاف للجوائز وقد صممت الأوتاد بشكل خاطئ على أنها جوائز ظفرية.</a:t>
            </a:r>
          </a:p>
          <a:p>
            <a:endParaRPr lang="ar-SY" sz="1600" dirty="0" smtClean="0"/>
          </a:p>
          <a:p>
            <a:r>
              <a:rPr lang="ar-SY" sz="1600" dirty="0" smtClean="0"/>
              <a:t>الانعطاف آلية انهيار مستقرة ترتكز على طاقة الانعطاف (عزم الانعطاف المرن </a:t>
            </a:r>
            <a:r>
              <a:rPr lang="en-US" sz="1600" dirty="0" smtClean="0"/>
              <a:t>My</a:t>
            </a:r>
            <a:r>
              <a:rPr lang="ar-SY" sz="1600" dirty="0" smtClean="0"/>
              <a:t> ، و عزم الانعطاف اللدن </a:t>
            </a:r>
            <a:r>
              <a:rPr lang="en-US" sz="1600" dirty="0" smtClean="0"/>
              <a:t>Mp</a:t>
            </a:r>
            <a:r>
              <a:rPr lang="ar-SY" sz="1600" dirty="0" smtClean="0"/>
              <a:t> ).</a:t>
            </a:r>
          </a:p>
          <a:p>
            <a:endParaRPr lang="en-US" sz="1600" dirty="0" smtClean="0"/>
          </a:p>
          <a:p>
            <a:r>
              <a:rPr lang="ar-SY" sz="1600" dirty="0" smtClean="0"/>
              <a:t>التحنيب هو آلية انهيار غير مستقرة و حالة فجائية تظهر عند الوصول إلى القوة الحرجة المرنة و تعتمد على الخواص الشكلية للعنصر وليس على حد الخضوع للمادة.</a:t>
            </a:r>
          </a:p>
          <a:p>
            <a:endParaRPr lang="en-US" sz="1600" dirty="0" smtClean="0"/>
          </a:p>
          <a:p>
            <a:r>
              <a:rPr lang="ar-SY" sz="1600" dirty="0" smtClean="0"/>
              <a:t>يمكن تجنب الانهيار الناتج عن الانعطاف و ذلك بزيادة اجهاد الخضوع للمادة و لمقاومة التحنيب لابد من تأمين عرض أدنى للمقطع (قطر الوتد) و هذا يعتمد بشكل رئيسي على ارتفاع الطبقة القابلة للتميع.</a:t>
            </a:r>
            <a:endParaRPr lang="en-US" sz="1600" dirty="0" smtClean="0"/>
          </a:p>
          <a:p>
            <a:endParaRPr lang="ar-SY" sz="1600"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800" dirty="0" smtClean="0"/>
              <a:t>Time histories of events</a:t>
            </a:r>
            <a:endParaRPr lang="ar-SY" sz="2800" dirty="0"/>
          </a:p>
        </p:txBody>
      </p:sp>
      <p:pic>
        <p:nvPicPr>
          <p:cNvPr id="4" name="Content Placeholder 3"/>
          <p:cNvPicPr>
            <a:picLocks noGrp="1"/>
          </p:cNvPicPr>
          <p:nvPr>
            <p:ph idx="1"/>
          </p:nvPr>
        </p:nvPicPr>
        <p:blipFill>
          <a:blip r:embed="rId2" cstate="print"/>
          <a:stretch>
            <a:fillRect/>
          </a:stretch>
        </p:blipFill>
        <p:spPr bwMode="auto">
          <a:xfrm>
            <a:off x="1173692" y="1333500"/>
            <a:ext cx="6034617" cy="3771636"/>
          </a:xfrm>
          <a:prstGeom prst="rect">
            <a:avLst/>
          </a:prstGeom>
          <a:noFill/>
          <a:ln>
            <a:noFill/>
          </a:ln>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r"/>
            <a:r>
              <a:rPr lang="ar-SY" sz="2800" dirty="0" smtClean="0"/>
              <a:t>تمثيل لظاهرة التحنيب في الأساسات الوتدية</a:t>
            </a:r>
            <a:endParaRPr lang="ar-SY" sz="2800" dirty="0"/>
          </a:p>
        </p:txBody>
      </p:sp>
      <p:pic>
        <p:nvPicPr>
          <p:cNvPr id="4" name="Content Placeholder 3"/>
          <p:cNvPicPr>
            <a:picLocks noGrp="1"/>
          </p:cNvPicPr>
          <p:nvPr>
            <p:ph idx="1"/>
          </p:nvPr>
        </p:nvPicPr>
        <p:blipFill>
          <a:blip r:embed="rId2" cstate="print"/>
          <a:stretch>
            <a:fillRect/>
          </a:stretch>
        </p:blipFill>
        <p:spPr bwMode="auto">
          <a:xfrm>
            <a:off x="857224" y="1309677"/>
            <a:ext cx="4632746" cy="3771636"/>
          </a:xfrm>
          <a:prstGeom prst="rect">
            <a:avLst/>
          </a:prstGeom>
          <a:noFill/>
          <a:ln>
            <a:noFill/>
          </a:ln>
        </p:spPr>
      </p:pic>
      <p:sp>
        <p:nvSpPr>
          <p:cNvPr id="1025" name="Rectangle 1"/>
          <p:cNvSpPr>
            <a:spLocks noChangeArrowheads="1"/>
          </p:cNvSpPr>
          <p:nvPr/>
        </p:nvSpPr>
        <p:spPr bwMode="auto">
          <a:xfrm>
            <a:off x="5786446" y="2063117"/>
            <a:ext cx="2428892" cy="198002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ar-SY" sz="1600" b="0" i="0" u="none" strike="noStrike" cap="none" normalizeH="0" baseline="0" dirty="0" smtClean="0">
                <a:ln>
                  <a:noFill/>
                </a:ln>
                <a:solidFill>
                  <a:schemeClr val="tx1"/>
                </a:solidFill>
                <a:effectLst/>
                <a:latin typeface="Times New Roman" pitchFamily="18" charset="0"/>
                <a:ea typeface="Times New Roman" pitchFamily="18" charset="0"/>
              </a:rPr>
              <a:t>و بذلك يمكن اعتبار أن المنطقة الغير مسنودة جانبياً هي</a:t>
            </a:r>
          </a:p>
          <a:p>
            <a:pPr marL="0" marR="0" lvl="0" indent="0" algn="ctr" defTabSz="914400" rtl="1" eaLnBrk="1" fontAlgn="base" latinLnBrk="0" hangingPunct="1">
              <a:lnSpc>
                <a:spcPct val="100000"/>
              </a:lnSpc>
              <a:spcBef>
                <a:spcPct val="0"/>
              </a:spcBef>
              <a:spcAft>
                <a:spcPct val="0"/>
              </a:spcAft>
              <a:buClrTx/>
              <a:buSzTx/>
              <a:buFontTx/>
              <a:buNone/>
              <a:tabLst/>
            </a:pPr>
            <a:r>
              <a:rPr kumimoji="0" lang="ar-SY" sz="1600" b="0" i="0" u="none" strike="noStrike" cap="none" normalizeH="0" baseline="0" dirty="0" smtClean="0">
                <a:ln>
                  <a:noFill/>
                </a:ln>
                <a:solidFill>
                  <a:schemeClr val="tx1"/>
                </a:solidFill>
                <a:effectLst/>
                <a:latin typeface="Times New Roman" pitchFamily="18" charset="0"/>
                <a:ea typeface="Times New Roman" pitchFamily="18" charset="0"/>
              </a:rPr>
              <a:t> </a:t>
            </a:r>
            <a:r>
              <a:rPr kumimoji="0" lang="en-US" sz="1600" b="0" i="0" u="none" strike="noStrike" cap="none" normalizeH="0" baseline="0" dirty="0" smtClean="0">
                <a:ln>
                  <a:noFill/>
                </a:ln>
                <a:solidFill>
                  <a:schemeClr val="tx1"/>
                </a:solidFill>
                <a:effectLst/>
                <a:latin typeface="Times New Roman" pitchFamily="18" charset="0"/>
                <a:ea typeface="Times New Roman" pitchFamily="18" charset="0"/>
              </a:rPr>
              <a:t>D</a:t>
            </a:r>
            <a:r>
              <a:rPr kumimoji="0" lang="en-US" sz="1600" b="0" i="0" u="none" strike="noStrike" cap="none" normalizeH="0" baseline="-30000" dirty="0" smtClean="0">
                <a:ln>
                  <a:noFill/>
                </a:ln>
                <a:solidFill>
                  <a:schemeClr val="tx1"/>
                </a:solidFill>
                <a:effectLst/>
                <a:latin typeface="Times New Roman" pitchFamily="18" charset="0"/>
                <a:ea typeface="Times New Roman" pitchFamily="18" charset="0"/>
              </a:rPr>
              <a:t>L</a:t>
            </a:r>
            <a:r>
              <a:rPr kumimoji="0" lang="en-US" sz="1600" b="0" i="0" u="none" strike="noStrike" cap="none" normalizeH="0" baseline="0" dirty="0" smtClean="0">
                <a:ln>
                  <a:noFill/>
                </a:ln>
                <a:solidFill>
                  <a:schemeClr val="tx1"/>
                </a:solidFill>
                <a:effectLst/>
                <a:latin typeface="Times New Roman" pitchFamily="18" charset="0"/>
                <a:ea typeface="Times New Roman" pitchFamily="18" charset="0"/>
              </a:rPr>
              <a:t>+D</a:t>
            </a:r>
            <a:r>
              <a:rPr kumimoji="0" lang="en-US" sz="1600" b="0" i="0" u="none" strike="noStrike" cap="none" normalizeH="0" baseline="-30000" dirty="0" smtClean="0">
                <a:ln>
                  <a:noFill/>
                </a:ln>
                <a:solidFill>
                  <a:schemeClr val="tx1"/>
                </a:solidFill>
                <a:effectLst/>
                <a:latin typeface="Times New Roman" pitchFamily="18" charset="0"/>
                <a:ea typeface="Times New Roman" pitchFamily="18" charset="0"/>
              </a:rPr>
              <a:t>F</a:t>
            </a:r>
            <a:endParaRPr kumimoji="0" lang="ar-SY" sz="1600" b="0" i="0" u="none" strike="noStrike" cap="none" normalizeH="0" baseline="-30000" dirty="0" smtClean="0">
              <a:ln>
                <a:noFill/>
              </a:ln>
              <a:solidFill>
                <a:schemeClr val="tx1"/>
              </a:solidFill>
              <a:effectLst/>
              <a:latin typeface="Times New Roman" pitchFamily="18" charset="0"/>
              <a:ea typeface="Times New Roman" pitchFamily="18" charset="0"/>
            </a:endParaRPr>
          </a:p>
          <a:p>
            <a:pPr marL="0" marR="0" lvl="0" indent="0" algn="ctr" defTabSz="914400" rtl="1" eaLnBrk="1" fontAlgn="base" latinLnBrk="0" hangingPunct="1">
              <a:lnSpc>
                <a:spcPct val="100000"/>
              </a:lnSpc>
              <a:spcBef>
                <a:spcPct val="0"/>
              </a:spcBef>
              <a:spcAft>
                <a:spcPct val="0"/>
              </a:spcAft>
              <a:buClrTx/>
              <a:buSzTx/>
              <a:buFontTx/>
              <a:buNone/>
              <a:tabLst/>
            </a:pPr>
            <a:endParaRPr lang="ar-SY" sz="1600" baseline="-30000" dirty="0" smtClean="0">
              <a:latin typeface="Times New Roman" pitchFamily="18" charset="0"/>
            </a:endParaRPr>
          </a:p>
          <a:p>
            <a:pPr marL="0" marR="0" lvl="0" indent="0" algn="ctr" defTabSz="914400" rtl="1" eaLnBrk="1" fontAlgn="base" latinLnBrk="0" hangingPunct="1">
              <a:lnSpc>
                <a:spcPct val="100000"/>
              </a:lnSpc>
              <a:spcBef>
                <a:spcPct val="0"/>
              </a:spcBef>
              <a:spcAft>
                <a:spcPct val="0"/>
              </a:spcAft>
              <a:buClrTx/>
              <a:buSzTx/>
              <a:buFontTx/>
              <a:buNone/>
              <a:tabLst/>
            </a:pPr>
            <a:endParaRPr kumimoji="0" lang="en-US" sz="1600" b="0" i="0" u="none" strike="noStrike" cap="none" normalizeH="0" baseline="0" dirty="0" smtClean="0">
              <a:ln>
                <a:noFill/>
              </a:ln>
              <a:solidFill>
                <a:schemeClr val="tx1"/>
              </a:solidFill>
              <a:effectLst/>
              <a:latin typeface="Arial" pitchFamily="34" charset="0"/>
            </a:endParaRPr>
          </a:p>
          <a:p>
            <a:pPr marL="0" marR="0" lvl="0" indent="0" algn="ctr" defTabSz="914400" rtl="1" eaLnBrk="0" fontAlgn="base" latinLnBrk="0" hangingPunct="0">
              <a:lnSpc>
                <a:spcPct val="100000"/>
              </a:lnSpc>
              <a:spcBef>
                <a:spcPct val="0"/>
              </a:spcBef>
              <a:spcAft>
                <a:spcPct val="0"/>
              </a:spcAft>
              <a:buClrTx/>
              <a:buSzTx/>
              <a:buFontTx/>
              <a:buNone/>
              <a:tabLst/>
            </a:pPr>
            <a:r>
              <a:rPr kumimoji="0" lang="en-US" sz="1600" b="0" i="0" u="none" strike="noStrike" cap="none" normalizeH="0" baseline="0" dirty="0" smtClean="0">
                <a:ln>
                  <a:noFill/>
                </a:ln>
                <a:solidFill>
                  <a:schemeClr val="tx1"/>
                </a:solidFill>
                <a:effectLst/>
                <a:latin typeface="Times New Roman" pitchFamily="18" charset="0"/>
                <a:ea typeface="Times New Roman" pitchFamily="18" charset="0"/>
              </a:rPr>
              <a:t>D</a:t>
            </a:r>
            <a:r>
              <a:rPr kumimoji="0" lang="en-US" sz="1600" b="0" i="0" u="none" strike="noStrike" cap="none" normalizeH="0" baseline="-30000" dirty="0" smtClean="0">
                <a:ln>
                  <a:noFill/>
                </a:ln>
                <a:solidFill>
                  <a:schemeClr val="tx1"/>
                </a:solidFill>
                <a:effectLst/>
                <a:latin typeface="Times New Roman" pitchFamily="18" charset="0"/>
                <a:ea typeface="Times New Roman" pitchFamily="18" charset="0"/>
              </a:rPr>
              <a:t>L</a:t>
            </a:r>
            <a:r>
              <a:rPr kumimoji="0" lang="ar-SY" sz="1600" b="0" i="0" u="none" strike="noStrike" cap="none" normalizeH="0" baseline="0" dirty="0" smtClean="0">
                <a:ln>
                  <a:noFill/>
                </a:ln>
                <a:solidFill>
                  <a:schemeClr val="tx1"/>
                </a:solidFill>
                <a:effectLst/>
                <a:latin typeface="Times New Roman" pitchFamily="18" charset="0"/>
                <a:ea typeface="Times New Roman" pitchFamily="18" charset="0"/>
              </a:rPr>
              <a:t>  سماكة الطبقة القابلة للتميع</a:t>
            </a:r>
            <a:endParaRPr kumimoji="0" lang="en-US" sz="1600" b="0" i="0" u="none" strike="noStrike" cap="none" normalizeH="0" baseline="0" dirty="0" smtClean="0">
              <a:ln>
                <a:noFill/>
              </a:ln>
              <a:solidFill>
                <a:schemeClr val="tx1"/>
              </a:solidFill>
              <a:effectLst/>
              <a:latin typeface="Arial" pitchFamily="34" charset="0"/>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r"/>
            <a:r>
              <a:rPr lang="ar-SY" sz="2800" dirty="0" smtClean="0"/>
              <a:t>تمثيل للأطول الفعالة للأوتاد بشروط استناد مختلفة</a:t>
            </a:r>
            <a:endParaRPr lang="ar-SY" sz="2800" dirty="0"/>
          </a:p>
        </p:txBody>
      </p:sp>
      <p:pic>
        <p:nvPicPr>
          <p:cNvPr id="4" name="Content Placeholder 3"/>
          <p:cNvPicPr>
            <a:picLocks noGrp="1"/>
          </p:cNvPicPr>
          <p:nvPr>
            <p:ph idx="1"/>
          </p:nvPr>
        </p:nvPicPr>
        <p:blipFill>
          <a:blip r:embed="rId2" cstate="print"/>
          <a:stretch>
            <a:fillRect/>
          </a:stretch>
        </p:blipFill>
        <p:spPr bwMode="auto">
          <a:xfrm>
            <a:off x="1199262" y="1333500"/>
            <a:ext cx="5983477" cy="3771636"/>
          </a:xfrm>
          <a:prstGeom prst="rect">
            <a:avLst/>
          </a:prstGeom>
          <a:noFill/>
          <a:ln>
            <a:noFill/>
          </a:ln>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r"/>
            <a:r>
              <a:rPr lang="ar-SY" sz="2800" dirty="0" smtClean="0"/>
              <a:t>عملية التصميم يجب أن تضمن كل مما يلي</a:t>
            </a:r>
            <a:endParaRPr lang="ar-SY" sz="2800" dirty="0"/>
          </a:p>
        </p:txBody>
      </p:sp>
      <p:sp>
        <p:nvSpPr>
          <p:cNvPr id="3" name="Content Placeholder 2"/>
          <p:cNvSpPr>
            <a:spLocks noGrp="1"/>
          </p:cNvSpPr>
          <p:nvPr>
            <p:ph idx="1"/>
          </p:nvPr>
        </p:nvSpPr>
        <p:spPr>
          <a:xfrm>
            <a:off x="428596" y="1785930"/>
            <a:ext cx="7467600" cy="1940722"/>
          </a:xfrm>
        </p:spPr>
        <p:txBody>
          <a:bodyPr>
            <a:normAutofit/>
          </a:bodyPr>
          <a:lstStyle/>
          <a:p>
            <a:pPr lvl="0"/>
            <a:r>
              <a:rPr lang="ar-SY" sz="1600" dirty="0" smtClean="0"/>
              <a:t>عدم الانهيار الناتج عن التحنيب للوتد الغير مسنود و المحمل بحمولة محورية في الطبقة المتميعة.</a:t>
            </a:r>
          </a:p>
          <a:p>
            <a:pPr lvl="0"/>
            <a:endParaRPr lang="en-US" sz="1600" dirty="0" smtClean="0"/>
          </a:p>
          <a:p>
            <a:pPr lvl="0"/>
            <a:r>
              <a:rPr lang="ar-SY" sz="1600" dirty="0" smtClean="0"/>
              <a:t>عدم تشكل آلية انهيار بسبب القوى الإضافية الناتجة عن التوسع الجانبي للتربة.</a:t>
            </a:r>
          </a:p>
          <a:p>
            <a:pPr lvl="0"/>
            <a:endParaRPr lang="en-US" sz="1600" dirty="0" smtClean="0"/>
          </a:p>
          <a:p>
            <a:pPr lvl="0"/>
            <a:r>
              <a:rPr lang="ar-SY" sz="1600" dirty="0" smtClean="0"/>
              <a:t>تجنب الهبوط الزائد الذي يؤدي إلى انهيار من حيث خروج المنشأ عن العمل.</a:t>
            </a:r>
            <a:endParaRPr lang="en-US" sz="1600" dirty="0" smtClean="0"/>
          </a:p>
          <a:p>
            <a:endParaRPr lang="ar-SY" sz="1600" dirty="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r"/>
            <a:r>
              <a:rPr lang="ar-SY" sz="2800" dirty="0" smtClean="0"/>
              <a:t>الانهيار للأساسات الوتدية خلال التوسع الجانبي</a:t>
            </a:r>
            <a:endParaRPr lang="ar-SY" sz="2800" dirty="0"/>
          </a:p>
        </p:txBody>
      </p:sp>
      <p:pic>
        <p:nvPicPr>
          <p:cNvPr id="4" name="Content Placeholder 3"/>
          <p:cNvPicPr>
            <a:picLocks noGrp="1"/>
          </p:cNvPicPr>
          <p:nvPr>
            <p:ph idx="1"/>
          </p:nvPr>
        </p:nvPicPr>
        <p:blipFill>
          <a:blip r:embed="rId2" cstate="print"/>
          <a:stretch>
            <a:fillRect/>
          </a:stretch>
        </p:blipFill>
        <p:spPr bwMode="auto">
          <a:xfrm>
            <a:off x="1617413" y="1333500"/>
            <a:ext cx="5147174" cy="3771636"/>
          </a:xfrm>
          <a:prstGeom prst="rect">
            <a:avLst/>
          </a:prstGeom>
          <a:noFill/>
          <a:ln>
            <a:noFill/>
          </a:ln>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lvl="0" algn="r"/>
            <a:r>
              <a:rPr lang="ar-SA" sz="2000" b="1" dirty="0" smtClean="0"/>
              <a:t>انهيار الأوتاد خلال الهزات الأرضية :</a:t>
            </a:r>
            <a:r>
              <a:rPr lang="en-US" sz="2000" dirty="0" smtClean="0"/>
              <a:t/>
            </a:r>
            <a:br>
              <a:rPr lang="en-US" sz="2000" dirty="0" smtClean="0"/>
            </a:br>
            <a:endParaRPr lang="ar-SY" sz="2000" dirty="0"/>
          </a:p>
        </p:txBody>
      </p:sp>
      <p:sp>
        <p:nvSpPr>
          <p:cNvPr id="3" name="Content Placeholder 2"/>
          <p:cNvSpPr>
            <a:spLocks noGrp="1"/>
          </p:cNvSpPr>
          <p:nvPr>
            <p:ph idx="1"/>
          </p:nvPr>
        </p:nvSpPr>
        <p:spPr>
          <a:xfrm>
            <a:off x="457200" y="1333501"/>
            <a:ext cx="7467600" cy="952495"/>
          </a:xfrm>
        </p:spPr>
        <p:txBody>
          <a:bodyPr>
            <a:normAutofit/>
          </a:bodyPr>
          <a:lstStyle/>
          <a:p>
            <a:r>
              <a:rPr lang="ar-SA" sz="1400" dirty="0" smtClean="0"/>
              <a:t>ل</a:t>
            </a:r>
            <a:r>
              <a:rPr lang="ar-SY" sz="1400" dirty="0" smtClean="0"/>
              <a:t>و </a:t>
            </a:r>
            <a:r>
              <a:rPr lang="ar-SY" sz="1400" dirty="0" smtClean="0"/>
              <a:t>أخذنا </a:t>
            </a:r>
            <a:r>
              <a:rPr lang="ar-SA" sz="1400" dirty="0" smtClean="0"/>
              <a:t>مثال</a:t>
            </a:r>
            <a:r>
              <a:rPr lang="ar-SY" sz="1400" dirty="0" err="1" smtClean="0"/>
              <a:t>اً</a:t>
            </a:r>
            <a:r>
              <a:rPr lang="ar-SA" sz="1400" dirty="0" smtClean="0"/>
              <a:t> انهيار أوتاد مبنى </a:t>
            </a:r>
            <a:r>
              <a:rPr lang="en-US" sz="1400" dirty="0" smtClean="0"/>
              <a:t>NFCH </a:t>
            </a:r>
            <a:r>
              <a:rPr lang="ar-SY" sz="1400" dirty="0" smtClean="0"/>
              <a:t> خلال زلزال نيغاتا في اليابان عام 1964 </a:t>
            </a:r>
            <a:r>
              <a:rPr lang="ar-SY" sz="1400" dirty="0" smtClean="0"/>
              <a:t>حيث </a:t>
            </a:r>
            <a:r>
              <a:rPr lang="ar-SA" sz="1400" dirty="0" smtClean="0"/>
              <a:t>ت</a:t>
            </a:r>
            <a:r>
              <a:rPr lang="ar-SY" sz="1400" dirty="0" smtClean="0"/>
              <a:t>صل قيم </a:t>
            </a:r>
            <a:r>
              <a:rPr lang="ar-SY" sz="1400" dirty="0" err="1" smtClean="0"/>
              <a:t>العزوم</a:t>
            </a:r>
            <a:r>
              <a:rPr lang="ar-SY" sz="1400" dirty="0" smtClean="0"/>
              <a:t> المطبقة إلى</a:t>
            </a:r>
            <a:r>
              <a:rPr lang="ar-SA" sz="1400" dirty="0" smtClean="0"/>
              <a:t> قيمة</a:t>
            </a:r>
            <a:r>
              <a:rPr lang="ar-SY" sz="1400" dirty="0" smtClean="0"/>
              <a:t> أعلى من قيمة</a:t>
            </a:r>
            <a:r>
              <a:rPr lang="ar-SA" sz="1400" dirty="0" smtClean="0"/>
              <a:t> العزم اللدن للمقطع </a:t>
            </a:r>
            <a:r>
              <a:rPr lang="en-US" sz="1400" dirty="0" smtClean="0"/>
              <a:t>( Mp )</a:t>
            </a:r>
            <a:r>
              <a:rPr lang="ar-SA" sz="1400" dirty="0" smtClean="0"/>
              <a:t> .</a:t>
            </a:r>
            <a:endParaRPr lang="en-US" sz="1400" dirty="0" smtClean="0"/>
          </a:p>
          <a:p>
            <a:r>
              <a:rPr lang="ar-SA" sz="1400" dirty="0" smtClean="0"/>
              <a:t> حيث نلاحظ تشكل مفاصل لدنة أي أن الوتد قد وصل إلى حالة </a:t>
            </a:r>
            <a:r>
              <a:rPr lang="ar-SA" sz="1400" dirty="0" err="1" smtClean="0"/>
              <a:t>اللدونة</a:t>
            </a:r>
            <a:r>
              <a:rPr lang="ar-SA" sz="1400" dirty="0" smtClean="0"/>
              <a:t> وحدث الانهيار . </a:t>
            </a:r>
            <a:endParaRPr lang="en-US" sz="1400" dirty="0" smtClean="0"/>
          </a:p>
          <a:p>
            <a:endParaRPr lang="ar-SY" sz="1800" dirty="0"/>
          </a:p>
        </p:txBody>
      </p:sp>
      <p:pic>
        <p:nvPicPr>
          <p:cNvPr id="4" name="Picture 3"/>
          <p:cNvPicPr/>
          <p:nvPr/>
        </p:nvPicPr>
        <p:blipFill>
          <a:blip r:embed="rId2"/>
          <a:srcRect/>
          <a:stretch>
            <a:fillRect/>
          </a:stretch>
        </p:blipFill>
        <p:spPr bwMode="auto">
          <a:xfrm>
            <a:off x="2571736" y="2285996"/>
            <a:ext cx="3714776" cy="321471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r"/>
            <a:r>
              <a:rPr lang="ar-SY" sz="2800" dirty="0" smtClean="0"/>
              <a:t>معايير التصميم المقترحة للأوتاد كما يلي</a:t>
            </a:r>
            <a:endParaRPr lang="ar-SY" sz="2800" dirty="0"/>
          </a:p>
        </p:txBody>
      </p:sp>
      <p:sp>
        <p:nvSpPr>
          <p:cNvPr id="3" name="Content Placeholder 2"/>
          <p:cNvSpPr>
            <a:spLocks noGrp="1"/>
          </p:cNvSpPr>
          <p:nvPr>
            <p:ph idx="1"/>
          </p:nvPr>
        </p:nvSpPr>
        <p:spPr/>
        <p:txBody>
          <a:bodyPr>
            <a:normAutofit/>
          </a:bodyPr>
          <a:lstStyle/>
          <a:p>
            <a:pPr lvl="0"/>
            <a:r>
              <a:rPr lang="ar-SY" sz="1600" dirty="0" smtClean="0"/>
              <a:t>يجب ان يكون الوتد في حالة توازن مستقر خلال كامل فترة الزلزال. ويجب أن يكون مدى الانزياحات بحيث لا يصل اي مقطع من الوتد إلى حد التشوه للمادة (</a:t>
            </a:r>
            <a:r>
              <a:rPr lang="en-US" sz="1600" dirty="0" smtClean="0"/>
              <a:t>limiting strain for the material</a:t>
            </a:r>
            <a:r>
              <a:rPr lang="ar-SY" sz="1600" dirty="0" smtClean="0"/>
              <a:t>)</a:t>
            </a:r>
          </a:p>
          <a:p>
            <a:pPr lvl="0"/>
            <a:endParaRPr lang="ar-SY" sz="1600" dirty="0" smtClean="0"/>
          </a:p>
          <a:p>
            <a:pPr lvl="0"/>
            <a:r>
              <a:rPr lang="ar-SY" sz="1600" dirty="0" smtClean="0"/>
              <a:t>فعلى سبيل المثال </a:t>
            </a:r>
            <a:r>
              <a:rPr lang="en-US" sz="1600" dirty="0" smtClean="0"/>
              <a:t>0.0035</a:t>
            </a:r>
            <a:r>
              <a:rPr lang="ar-SY" sz="1600" dirty="0" smtClean="0"/>
              <a:t> للاوتاد البيتونية. و هذا يضمن بشكل تلقائي عدم تشكل اي مفصل لدن و عدم ظهور التشققات.</a:t>
            </a:r>
            <a:endParaRPr lang="en-US" sz="1600" dirty="0" smtClean="0"/>
          </a:p>
          <a:p>
            <a:endParaRPr lang="ar-SY" sz="1600" dirty="0" smtClean="0"/>
          </a:p>
          <a:p>
            <a:pPr lvl="0"/>
            <a:r>
              <a:rPr lang="ar-SY" sz="1600" dirty="0" smtClean="0"/>
              <a:t>يجب ان يكون هبوط الاساس الوتدي ضمن الحدود المقبولة للمنشأ، يمكن أن يلاحظ ان الوتد سيخسر مقاومة الاحتكاك ضمن الطبقة القابلة للتميع عندما تتميع التربة، مما يؤدي إلى زيادة في الهبوط.</a:t>
            </a:r>
            <a:endParaRPr lang="en-US" sz="1600" dirty="0" smtClean="0"/>
          </a:p>
          <a:p>
            <a:endParaRPr lang="ar-SY" sz="1600" dirty="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a:r>
              <a:rPr lang="ar-SY" sz="2800" dirty="0" smtClean="0"/>
              <a:t>طريقة التصميم المقترحة يجب أن تضمن</a:t>
            </a:r>
            <a:endParaRPr lang="ar-SY" sz="2800" dirty="0"/>
          </a:p>
        </p:txBody>
      </p:sp>
      <p:sp>
        <p:nvSpPr>
          <p:cNvPr id="3" name="Content Placeholder 2"/>
          <p:cNvSpPr>
            <a:spLocks noGrp="1"/>
          </p:cNvSpPr>
          <p:nvPr>
            <p:ph idx="1"/>
          </p:nvPr>
        </p:nvSpPr>
        <p:spPr/>
        <p:txBody>
          <a:bodyPr>
            <a:normAutofit/>
          </a:bodyPr>
          <a:lstStyle/>
          <a:p>
            <a:pPr lvl="0"/>
            <a:r>
              <a:rPr lang="ar-SY" sz="1600" dirty="0" smtClean="0"/>
              <a:t>تجنب تحنيب الوتد تحت تأثير القوى المحورية.</a:t>
            </a:r>
          </a:p>
          <a:p>
            <a:pPr lvl="0"/>
            <a:endParaRPr lang="en-US" sz="1600" dirty="0" smtClean="0"/>
          </a:p>
          <a:p>
            <a:pPr lvl="0"/>
            <a:r>
              <a:rPr lang="ar-SY" sz="1600" dirty="0" smtClean="0"/>
              <a:t>تجنب الأثر الناتج عن تضخم الانزياحات الجانبية المؤثرة على قساوة الوتد.</a:t>
            </a:r>
            <a:endParaRPr lang="ar-SY" sz="1600" i="1" dirty="0" smtClean="0"/>
          </a:p>
          <a:p>
            <a:pPr lvl="0"/>
            <a:endParaRPr lang="en-US" sz="1600" dirty="0" smtClean="0"/>
          </a:p>
          <a:p>
            <a:pPr lvl="0"/>
            <a:r>
              <a:rPr lang="ar-SY" sz="1600" dirty="0" smtClean="0"/>
              <a:t>تجنب أي آلية إنهيار للانهيار اللدن نتيجة الحمولات الجانبية الموزعة (المؤقتة، والمتبقية).</a:t>
            </a:r>
          </a:p>
          <a:p>
            <a:pPr lvl="0"/>
            <a:endParaRPr lang="en-US" sz="1600" dirty="0" smtClean="0"/>
          </a:p>
          <a:p>
            <a:pPr lvl="0"/>
            <a:r>
              <a:rPr lang="ar-SY" sz="1600" dirty="0" smtClean="0"/>
              <a:t>تجنب الهبوط المفرط و الزائد نتيجة خسارة الوتد لمقاومة الاحتكاك ضمن الطبقة المتميعة.</a:t>
            </a:r>
            <a:endParaRPr lang="en-US" sz="1600" dirty="0" smtClean="0"/>
          </a:p>
          <a:p>
            <a:endParaRPr lang="ar-SY" sz="1600" dirty="0"/>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214810" y="952488"/>
            <a:ext cx="3567114" cy="3795459"/>
          </a:xfrm>
        </p:spPr>
        <p:txBody>
          <a:bodyPr>
            <a:normAutofit/>
          </a:bodyPr>
          <a:lstStyle/>
          <a:p>
            <a:r>
              <a:rPr lang="ar-SY" sz="1600" dirty="0" smtClean="0"/>
              <a:t>تعتمد طريقة التصميم المقترحة على اعتبار الأوتاد إنشائياً كأعمدة معرضة لحمولات جانبية أي ما يعرف بالعمود الجائزي (</a:t>
            </a:r>
            <a:r>
              <a:rPr lang="en-US" sz="1600" dirty="0" smtClean="0"/>
              <a:t>Beam Column Structure Element</a:t>
            </a:r>
            <a:r>
              <a:rPr lang="ar-SY" sz="1600" dirty="0" smtClean="0"/>
              <a:t>).</a:t>
            </a:r>
          </a:p>
          <a:p>
            <a:endParaRPr lang="ar-SY" sz="1600" dirty="0" smtClean="0"/>
          </a:p>
          <a:p>
            <a:r>
              <a:rPr lang="ar-SY" sz="1600" dirty="0" smtClean="0"/>
              <a:t> تعتبر الطريقة الحالية أيضاً ان الاساسات الوتدية موثوقة على عمق ما في الطبقة الصلبة الغير قابلة للتميع.</a:t>
            </a:r>
          </a:p>
          <a:p>
            <a:endParaRPr lang="ar-SY" sz="1600" dirty="0" smtClean="0"/>
          </a:p>
          <a:p>
            <a:r>
              <a:rPr lang="ar-SY" sz="1600" dirty="0" smtClean="0"/>
              <a:t>لاتؤمن الطبقة المتميعة من التربة اي سند جانبي للوتد لكنها تؤثر عليه بقوى دفع جانبية.</a:t>
            </a:r>
            <a:endParaRPr lang="en-US" sz="1600" dirty="0" smtClean="0"/>
          </a:p>
          <a:p>
            <a:endParaRPr lang="ar-SY" sz="1600" dirty="0"/>
          </a:p>
        </p:txBody>
      </p:sp>
      <p:pic>
        <p:nvPicPr>
          <p:cNvPr id="4" name="Picture 3"/>
          <p:cNvPicPr/>
          <p:nvPr/>
        </p:nvPicPr>
        <p:blipFill>
          <a:blip r:embed="rId2" cstate="print"/>
          <a:srcRect/>
          <a:stretch>
            <a:fillRect/>
          </a:stretch>
        </p:blipFill>
        <p:spPr bwMode="auto">
          <a:xfrm>
            <a:off x="1428728" y="1428740"/>
            <a:ext cx="2327940" cy="283955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pPr algn="r"/>
            <a:r>
              <a:rPr lang="ar-SY" sz="2800" dirty="0" smtClean="0"/>
              <a:t>تأثير الحمولة المحورية:</a:t>
            </a:r>
            <a:endParaRPr lang="ar-SY" sz="2800" dirty="0"/>
          </a:p>
        </p:txBody>
      </p:sp>
      <p:sp>
        <p:nvSpPr>
          <p:cNvPr id="3" name="Content Placeholder 2"/>
          <p:cNvSpPr>
            <a:spLocks noGrp="1"/>
          </p:cNvSpPr>
          <p:nvPr>
            <p:ph idx="1"/>
          </p:nvPr>
        </p:nvSpPr>
        <p:spPr/>
        <p:txBody>
          <a:bodyPr>
            <a:normAutofit/>
          </a:bodyPr>
          <a:lstStyle/>
          <a:p>
            <a:r>
              <a:rPr lang="ar-SY" sz="1600" dirty="0" smtClean="0"/>
              <a:t>إنهيار مبكر بسبب عدم الاستقرار.</a:t>
            </a:r>
          </a:p>
          <a:p>
            <a:r>
              <a:rPr lang="ar-SY" sz="1600" dirty="0" smtClean="0"/>
              <a:t>تخفيض من قيمة العزم اللدن المقاوم.</a:t>
            </a:r>
            <a:endParaRPr lang="en-US" sz="1600" dirty="0" smtClean="0"/>
          </a:p>
          <a:p>
            <a:endParaRPr lang="ar-SY" sz="1600" u="sng" dirty="0" smtClean="0"/>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a:r>
              <a:rPr lang="ar-SY" sz="2800" dirty="0" smtClean="0"/>
              <a:t>تجنب عدم الاستقرار:</a:t>
            </a:r>
            <a:endParaRPr lang="ar-SY" sz="2400" dirty="0"/>
          </a:p>
        </p:txBody>
      </p:sp>
      <p:sp>
        <p:nvSpPr>
          <p:cNvPr id="3" name="Content Placeholder 2"/>
          <p:cNvSpPr>
            <a:spLocks noGrp="1"/>
          </p:cNvSpPr>
          <p:nvPr>
            <p:ph idx="1"/>
          </p:nvPr>
        </p:nvSpPr>
        <p:spPr>
          <a:xfrm>
            <a:off x="457200" y="1131082"/>
            <a:ext cx="7467600" cy="690557"/>
          </a:xfrm>
        </p:spPr>
        <p:txBody>
          <a:bodyPr>
            <a:normAutofit/>
          </a:bodyPr>
          <a:lstStyle/>
          <a:p>
            <a:r>
              <a:rPr lang="ar-SY" sz="1600" dirty="0" smtClean="0"/>
              <a:t>للتأكد من استقرار الوتد خلال عملية التميع يجب أن يكون الوتد محقق على قوة أويلر الحرجة.</a:t>
            </a:r>
          </a:p>
        </p:txBody>
      </p:sp>
      <p:pic>
        <p:nvPicPr>
          <p:cNvPr id="4" name="Picture 3"/>
          <p:cNvPicPr/>
          <p:nvPr/>
        </p:nvPicPr>
        <p:blipFill>
          <a:blip r:embed="rId2" cstate="print"/>
          <a:srcRect/>
          <a:stretch>
            <a:fillRect/>
          </a:stretch>
        </p:blipFill>
        <p:spPr bwMode="auto">
          <a:xfrm>
            <a:off x="642910" y="1845462"/>
            <a:ext cx="7572428" cy="35719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r"/>
            <a:r>
              <a:rPr lang="ar-SY" sz="2800" dirty="0" smtClean="0"/>
              <a:t>تخفيض العزم اللدن بسبب وجود القوة المحورية</a:t>
            </a:r>
            <a:r>
              <a:rPr lang="en-US" sz="2800" dirty="0" smtClean="0"/>
              <a:t/>
            </a:r>
            <a:br>
              <a:rPr lang="en-US" sz="2800" dirty="0" smtClean="0"/>
            </a:br>
            <a:endParaRPr lang="ar-SY" sz="2800" dirty="0"/>
          </a:p>
        </p:txBody>
      </p:sp>
      <p:sp>
        <p:nvSpPr>
          <p:cNvPr id="18434" name="Rectangle 2"/>
          <p:cNvSpPr>
            <a:spLocks noChangeArrowheads="1"/>
          </p:cNvSpPr>
          <p:nvPr/>
        </p:nvSpPr>
        <p:spPr bwMode="auto">
          <a:xfrm>
            <a:off x="8959274" y="0"/>
            <a:ext cx="184731"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ar-SY"/>
          </a:p>
        </p:txBody>
      </p:sp>
      <p:pic>
        <p:nvPicPr>
          <p:cNvPr id="18433" name="Picture 1"/>
          <p:cNvPicPr>
            <a:picLocks noChangeAspect="1" noChangeArrowheads="1"/>
          </p:cNvPicPr>
          <p:nvPr/>
        </p:nvPicPr>
        <p:blipFill>
          <a:blip r:embed="rId2"/>
          <a:stretch>
            <a:fillRect/>
          </a:stretch>
        </p:blipFill>
        <p:spPr bwMode="auto">
          <a:xfrm>
            <a:off x="2214548" y="1142989"/>
            <a:ext cx="2142857" cy="452381"/>
          </a:xfrm>
          <a:prstGeom prst="rect">
            <a:avLst/>
          </a:prstGeom>
          <a:noFill/>
          <a:ln>
            <a:noFill/>
          </a:ln>
        </p:spPr>
      </p:pic>
      <p:pic>
        <p:nvPicPr>
          <p:cNvPr id="6" name="Picture 5"/>
          <p:cNvPicPr/>
          <p:nvPr/>
        </p:nvPicPr>
        <p:blipFill>
          <a:blip r:embed="rId3" cstate="print"/>
          <a:srcRect/>
          <a:stretch>
            <a:fillRect/>
          </a:stretch>
        </p:blipFill>
        <p:spPr bwMode="auto">
          <a:xfrm>
            <a:off x="428596" y="1785930"/>
            <a:ext cx="8118370" cy="3631432"/>
          </a:xfrm>
          <a:prstGeom prst="rect">
            <a:avLst/>
          </a:prstGeom>
          <a:noFill/>
          <a:ln w="9525">
            <a:noFill/>
            <a:miter lim="800000"/>
            <a:headEnd/>
            <a:tailEnd/>
          </a:ln>
        </p:spPr>
      </p:pic>
      <p:sp>
        <p:nvSpPr>
          <p:cNvPr id="18436" name="Rectangle 4"/>
          <p:cNvSpPr>
            <a:spLocks noChangeArrowheads="1"/>
          </p:cNvSpPr>
          <p:nvPr/>
        </p:nvSpPr>
        <p:spPr bwMode="auto">
          <a:xfrm>
            <a:off x="8959274" y="0"/>
            <a:ext cx="184731"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ar-SY"/>
          </a:p>
        </p:txBody>
      </p:sp>
      <p:pic>
        <p:nvPicPr>
          <p:cNvPr id="18435" name="Picture 3"/>
          <p:cNvPicPr>
            <a:picLocks noChangeAspect="1" noChangeArrowheads="1"/>
          </p:cNvPicPr>
          <p:nvPr/>
        </p:nvPicPr>
        <p:blipFill>
          <a:blip r:embed="rId4"/>
          <a:stretch>
            <a:fillRect/>
          </a:stretch>
        </p:blipFill>
        <p:spPr bwMode="auto">
          <a:xfrm>
            <a:off x="5786446" y="1071550"/>
            <a:ext cx="1380952" cy="500000"/>
          </a:xfrm>
          <a:prstGeom prst="rect">
            <a:avLst/>
          </a:prstGeom>
          <a:noFill/>
          <a:ln>
            <a:noFill/>
          </a:ln>
        </p:spPr>
      </p:pic>
      <p:sp>
        <p:nvSpPr>
          <p:cNvPr id="10" name="TextBox 9"/>
          <p:cNvSpPr txBox="1"/>
          <p:nvPr/>
        </p:nvSpPr>
        <p:spPr>
          <a:xfrm>
            <a:off x="357158" y="1214426"/>
            <a:ext cx="1785950" cy="338554"/>
          </a:xfrm>
          <a:prstGeom prst="rect">
            <a:avLst/>
          </a:prstGeom>
          <a:noFill/>
        </p:spPr>
        <p:txBody>
          <a:bodyPr wrap="square" rtlCol="1">
            <a:spAutoFit/>
          </a:bodyPr>
          <a:lstStyle/>
          <a:p>
            <a:r>
              <a:rPr lang="ar-SY" sz="1600" dirty="0" smtClean="0"/>
              <a:t>العلاقة العامة</a:t>
            </a:r>
            <a:endParaRPr lang="ar-SY" sz="1600" dirty="0"/>
          </a:p>
        </p:txBody>
      </p:sp>
      <p:sp>
        <p:nvSpPr>
          <p:cNvPr id="11" name="TextBox 10"/>
          <p:cNvSpPr txBox="1"/>
          <p:nvPr/>
        </p:nvSpPr>
        <p:spPr>
          <a:xfrm>
            <a:off x="4429124" y="1214426"/>
            <a:ext cx="1285884" cy="338554"/>
          </a:xfrm>
          <a:prstGeom prst="rect">
            <a:avLst/>
          </a:prstGeom>
          <a:noFill/>
        </p:spPr>
        <p:txBody>
          <a:bodyPr wrap="square" rtlCol="1">
            <a:spAutoFit/>
          </a:bodyPr>
          <a:lstStyle/>
          <a:p>
            <a:r>
              <a:rPr lang="ar-SY" sz="1600" dirty="0" smtClean="0"/>
              <a:t>لوتد دائري</a:t>
            </a:r>
            <a:endParaRPr lang="ar-SY" sz="1600" dirty="0"/>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r"/>
            <a:r>
              <a:rPr lang="ar-SY" sz="2800" dirty="0" smtClean="0"/>
              <a:t>تأثير تضخم الانزياحات الجانبية:</a:t>
            </a:r>
            <a:endParaRPr lang="ar-SY" sz="2800" dirty="0"/>
          </a:p>
        </p:txBody>
      </p:sp>
      <p:sp>
        <p:nvSpPr>
          <p:cNvPr id="1026" name="Rectangle 2"/>
          <p:cNvSpPr>
            <a:spLocks noChangeArrowheads="1"/>
          </p:cNvSpPr>
          <p:nvPr/>
        </p:nvSpPr>
        <p:spPr bwMode="auto">
          <a:xfrm>
            <a:off x="8959274" y="0"/>
            <a:ext cx="184731"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ar-SY"/>
          </a:p>
        </p:txBody>
      </p:sp>
      <p:pic>
        <p:nvPicPr>
          <p:cNvPr id="1025" name="Picture 1"/>
          <p:cNvPicPr>
            <a:picLocks noChangeAspect="1" noChangeArrowheads="1"/>
          </p:cNvPicPr>
          <p:nvPr/>
        </p:nvPicPr>
        <p:blipFill>
          <a:blip r:embed="rId2"/>
          <a:stretch>
            <a:fillRect/>
          </a:stretch>
        </p:blipFill>
        <p:spPr bwMode="auto">
          <a:xfrm>
            <a:off x="1000100" y="1071550"/>
            <a:ext cx="1300870" cy="484143"/>
          </a:xfrm>
          <a:prstGeom prst="rect">
            <a:avLst/>
          </a:prstGeom>
          <a:noFill/>
          <a:ln>
            <a:noFill/>
          </a:ln>
        </p:spPr>
      </p:pic>
      <p:sp>
        <p:nvSpPr>
          <p:cNvPr id="1027" name="Rectangle 3"/>
          <p:cNvSpPr>
            <a:spLocks noChangeArrowheads="1"/>
          </p:cNvSpPr>
          <p:nvPr/>
        </p:nvSpPr>
        <p:spPr bwMode="auto">
          <a:xfrm>
            <a:off x="8810260" y="365126"/>
            <a:ext cx="333745" cy="307777"/>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Arial" pitchFamily="34" charset="0"/>
                <a:ea typeface="Times New Roman" pitchFamily="18" charset="0"/>
                <a:cs typeface="Arial" pitchFamily="34" charset="0"/>
              </a:rPr>
              <a:t>   </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pic>
        <p:nvPicPr>
          <p:cNvPr id="7" name="Content Placeholder 3"/>
          <p:cNvPicPr>
            <a:picLocks noGrp="1"/>
          </p:cNvPicPr>
          <p:nvPr>
            <p:ph idx="1"/>
          </p:nvPr>
        </p:nvPicPr>
        <p:blipFill>
          <a:blip r:embed="rId3" cstate="print"/>
          <a:srcRect/>
          <a:stretch>
            <a:fillRect/>
          </a:stretch>
        </p:blipFill>
        <p:spPr bwMode="auto">
          <a:xfrm>
            <a:off x="857227" y="1666868"/>
            <a:ext cx="7295315" cy="3771636"/>
          </a:xfrm>
          <a:prstGeom prst="rect">
            <a:avLst/>
          </a:prstGeom>
          <a:noFill/>
          <a:ln w="9525">
            <a:noFill/>
            <a:miter lim="800000"/>
            <a:headEnd/>
            <a:tailEnd/>
          </a:ln>
        </p:spPr>
      </p:pic>
      <p:sp>
        <p:nvSpPr>
          <p:cNvPr id="8" name="Rectangle 7"/>
          <p:cNvSpPr/>
          <p:nvPr/>
        </p:nvSpPr>
        <p:spPr>
          <a:xfrm>
            <a:off x="3478065" y="1190614"/>
            <a:ext cx="4035079" cy="338554"/>
          </a:xfrm>
          <a:prstGeom prst="rect">
            <a:avLst/>
          </a:prstGeom>
        </p:spPr>
        <p:txBody>
          <a:bodyPr wrap="none">
            <a:spAutoFit/>
          </a:bodyPr>
          <a:lstStyle/>
          <a:p>
            <a:r>
              <a:rPr lang="ar-SY" sz="1600" dirty="0" smtClean="0"/>
              <a:t>معامل تضخيم التحنيب مع الحمولات الشاقولية</a:t>
            </a:r>
            <a:endParaRPr lang="ar-SY" sz="1600" dirty="0"/>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28596" y="535765"/>
            <a:ext cx="7467600" cy="4762533"/>
          </a:xfrm>
        </p:spPr>
        <p:txBody>
          <a:bodyPr>
            <a:noAutofit/>
          </a:bodyPr>
          <a:lstStyle/>
          <a:p>
            <a:r>
              <a:rPr lang="ar-SY" sz="1400" dirty="0" smtClean="0"/>
              <a:t>بوجود القوى الجانبية، عندما تصل القوة المحورية إلى </a:t>
            </a:r>
            <a:r>
              <a:rPr lang="en-US" sz="1400" dirty="0" smtClean="0"/>
              <a:t>70%</a:t>
            </a:r>
            <a:r>
              <a:rPr lang="ar-SY" sz="1400" dirty="0" smtClean="0"/>
              <a:t> من قوة أويلر فإن التشوه يزداد بشكل لاخطي و يصبح كبير بشكل غير محدود و تكون هذه بداية ظهور التحنيب.</a:t>
            </a:r>
          </a:p>
          <a:p>
            <a:endParaRPr lang="ar-SY" sz="1400" dirty="0" smtClean="0"/>
          </a:p>
          <a:p>
            <a:r>
              <a:rPr lang="ar-SY" sz="1400" dirty="0" smtClean="0"/>
              <a:t>و عندما </a:t>
            </a:r>
            <a:r>
              <a:rPr lang="en-US" sz="1400" dirty="0" smtClean="0"/>
              <a:t>P/</a:t>
            </a:r>
            <a:r>
              <a:rPr lang="en-US" sz="1400" dirty="0" err="1" smtClean="0"/>
              <a:t>P</a:t>
            </a:r>
            <a:r>
              <a:rPr lang="en-US" sz="1400" baseline="-25000" dirty="0" err="1" smtClean="0"/>
              <a:t>cr</a:t>
            </a:r>
            <a:r>
              <a:rPr lang="en-US" sz="1400" dirty="0" smtClean="0"/>
              <a:t> = 0.65</a:t>
            </a:r>
            <a:r>
              <a:rPr lang="ar-SY" sz="1400" dirty="0" smtClean="0"/>
              <a:t> فإن التضخم في التشوه البدائي يكون بحدود </a:t>
            </a:r>
            <a:r>
              <a:rPr lang="en-US" sz="1400" dirty="0" smtClean="0"/>
              <a:t>3</a:t>
            </a:r>
            <a:r>
              <a:rPr lang="ar-SY" sz="1400" dirty="0" smtClean="0"/>
              <a:t> أضعاف. هذا يؤدي إلى مشكلة تشوه كبيره وعندها تصبح نظريات التشوهات الصغيرة غير فعالة (</a:t>
            </a:r>
            <a:r>
              <a:rPr lang="en-US" sz="1400" dirty="0" smtClean="0"/>
              <a:t>Small deflection theory</a:t>
            </a:r>
            <a:r>
              <a:rPr lang="ar-SY" sz="1400" dirty="0" smtClean="0"/>
              <a:t>). </a:t>
            </a:r>
          </a:p>
          <a:p>
            <a:endParaRPr lang="ar-SY" sz="1400" dirty="0" smtClean="0"/>
          </a:p>
          <a:p>
            <a:r>
              <a:rPr lang="ar-SY" sz="1400" dirty="0" smtClean="0"/>
              <a:t>في معظم الحالات فإن تشوه كبير مثل هذا يؤدي إلى نقصان في القساوة المرنة للعمود المدروس مما يقلل من قيمة القوة الحرجة.</a:t>
            </a:r>
          </a:p>
          <a:p>
            <a:endParaRPr lang="ar-SY" sz="1400" dirty="0" smtClean="0"/>
          </a:p>
          <a:p>
            <a:r>
              <a:rPr lang="ar-SY" sz="1400" dirty="0" smtClean="0"/>
              <a:t>يمكن تجنب التضخم الناتج عن الحمولات الجانبية بالمحافظة على ضمان أن  </a:t>
            </a:r>
            <a:r>
              <a:rPr lang="en-US" sz="1400" dirty="0" smtClean="0"/>
              <a:t>P/</a:t>
            </a:r>
            <a:r>
              <a:rPr lang="en-US" sz="1400" dirty="0" err="1" smtClean="0"/>
              <a:t>P</a:t>
            </a:r>
            <a:r>
              <a:rPr lang="en-US" sz="1400" baseline="-25000" dirty="0" err="1" smtClean="0"/>
              <a:t>cr</a:t>
            </a:r>
            <a:r>
              <a:rPr lang="en-US" sz="1400" dirty="0" smtClean="0"/>
              <a:t> &lt; 0.35 </a:t>
            </a:r>
            <a:r>
              <a:rPr lang="ar-SY" sz="1400" dirty="0" smtClean="0"/>
              <a:t> هذا يعني وجود عامل أمان ضد التحنيب بحدود </a:t>
            </a:r>
            <a:r>
              <a:rPr lang="en-US" sz="1400" dirty="0" smtClean="0"/>
              <a:t>3</a:t>
            </a:r>
            <a:r>
              <a:rPr lang="ar-SY" sz="1400" dirty="0" smtClean="0"/>
              <a:t> .</a:t>
            </a:r>
            <a:endParaRPr lang="en-US" sz="1400" dirty="0" smtClean="0"/>
          </a:p>
          <a:p>
            <a:endParaRPr lang="ar-SY" sz="1400" dirty="0" smtClean="0"/>
          </a:p>
          <a:p>
            <a:r>
              <a:rPr lang="ar-SY" sz="1400" dirty="0" smtClean="0"/>
              <a:t>في دراسة الحالات السابقة، نسبة النحافة </a:t>
            </a:r>
            <a:r>
              <a:rPr lang="en-US" sz="1400" dirty="0" smtClean="0"/>
              <a:t>50</a:t>
            </a:r>
            <a:r>
              <a:rPr lang="ar-SY" sz="1400" dirty="0" smtClean="0"/>
              <a:t> تميز ما بين الأوتاد ذات الأداء الجيد و الأوتاد ذات الأداء السيء. الأوتاد التي نسبة نحافتها أصغر من </a:t>
            </a:r>
            <a:r>
              <a:rPr lang="en-US" sz="1400" dirty="0" smtClean="0"/>
              <a:t>50</a:t>
            </a:r>
            <a:r>
              <a:rPr lang="ar-SY" sz="1400" dirty="0" smtClean="0"/>
              <a:t> تقاوم الهزة الأرضية حتى في حال وجود توسع جانبي للتربة بينما الأوتاد ذات نسب النحافة الكبيرة تنهار.</a:t>
            </a:r>
            <a:endParaRPr lang="en-US" sz="1400" dirty="0" smtClean="0"/>
          </a:p>
          <a:p>
            <a:endParaRPr lang="ar-SY" sz="1400" dirty="0" smtClean="0"/>
          </a:p>
          <a:p>
            <a:r>
              <a:rPr lang="ar-SY" sz="1400" dirty="0" smtClean="0"/>
              <a:t>الدراسات التجريبية و التحليلية التي قام بها </a:t>
            </a:r>
            <a:r>
              <a:rPr lang="en-US" sz="1400" i="1" dirty="0" err="1" smtClean="0"/>
              <a:t>Aberle</a:t>
            </a:r>
            <a:r>
              <a:rPr lang="en-US" sz="1400" i="1" dirty="0" smtClean="0"/>
              <a:t> 2000 </a:t>
            </a:r>
            <a:r>
              <a:rPr lang="ar-SY" sz="1400" dirty="0" smtClean="0"/>
              <a:t>تبين أنه من أجل الأعمدة الجائزية المصمتة (</a:t>
            </a:r>
            <a:r>
              <a:rPr lang="en-US" sz="1400" dirty="0" smtClean="0"/>
              <a:t>Solid beam-column</a:t>
            </a:r>
            <a:r>
              <a:rPr lang="ar-SY" sz="1400" dirty="0" smtClean="0"/>
              <a:t>) ذات نسبة النحافة </a:t>
            </a:r>
            <a:r>
              <a:rPr lang="en-US" sz="1400" dirty="0" smtClean="0"/>
              <a:t>50</a:t>
            </a:r>
            <a:r>
              <a:rPr lang="ar-SY" sz="1400" dirty="0" smtClean="0"/>
              <a:t> فإن تأثير التحليل من الدرجة الثانية </a:t>
            </a:r>
            <a:r>
              <a:rPr lang="en-US" sz="1400" dirty="0" smtClean="0"/>
              <a:t>P-∆</a:t>
            </a:r>
            <a:r>
              <a:rPr lang="ar-SY" sz="1400" dirty="0" smtClean="0"/>
              <a:t> يمكن إهماله و يحسب تأثير القوى الجانبية بالعزم البسيط الناتج عن هذه القوى.</a:t>
            </a:r>
            <a:endParaRPr lang="en-US" sz="1400" dirty="0" smtClean="0"/>
          </a:p>
          <a:p>
            <a:endParaRPr lang="ar-SY" sz="1400" dirty="0"/>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a:r>
              <a:rPr lang="ar-SY" sz="2800" dirty="0" smtClean="0"/>
              <a:t>دلالة النسبة </a:t>
            </a:r>
            <a:r>
              <a:rPr lang="en-US" sz="2800" dirty="0" smtClean="0"/>
              <a:t>50</a:t>
            </a:r>
            <a:r>
              <a:rPr lang="ar-SY" sz="2800" dirty="0" smtClean="0"/>
              <a:t> للنحافة:</a:t>
            </a:r>
            <a:endParaRPr lang="ar-SY" sz="2800" dirty="0"/>
          </a:p>
        </p:txBody>
      </p:sp>
      <p:sp>
        <p:nvSpPr>
          <p:cNvPr id="3" name="Content Placeholder 2"/>
          <p:cNvSpPr>
            <a:spLocks noGrp="1"/>
          </p:cNvSpPr>
          <p:nvPr>
            <p:ph idx="1"/>
          </p:nvPr>
        </p:nvSpPr>
        <p:spPr/>
        <p:txBody>
          <a:bodyPr>
            <a:noAutofit/>
          </a:bodyPr>
          <a:lstStyle/>
          <a:p>
            <a:r>
              <a:rPr lang="ar-SY" sz="1600" dirty="0" smtClean="0"/>
              <a:t>من أجل مقطع بيتوني ذو نسبة نحافة </a:t>
            </a:r>
            <a:r>
              <a:rPr lang="en-US" sz="1600" dirty="0" smtClean="0"/>
              <a:t>50</a:t>
            </a:r>
            <a:r>
              <a:rPr lang="ar-SY" sz="1600" dirty="0" smtClean="0"/>
              <a:t> فإن </a:t>
            </a:r>
            <a:r>
              <a:rPr lang="en-US" sz="1600" dirty="0" err="1" smtClean="0"/>
              <a:t>σ</a:t>
            </a:r>
            <a:r>
              <a:rPr lang="en-US" sz="1600" baseline="-25000" dirty="0" err="1" smtClean="0"/>
              <a:t>f</a:t>
            </a:r>
            <a:r>
              <a:rPr lang="en-US" sz="1600" dirty="0" smtClean="0"/>
              <a:t>/</a:t>
            </a:r>
            <a:r>
              <a:rPr lang="en-US" sz="1600" dirty="0" err="1" smtClean="0"/>
              <a:t>σ</a:t>
            </a:r>
            <a:r>
              <a:rPr lang="en-US" sz="1600" baseline="-25000" dirty="0" err="1" smtClean="0"/>
              <a:t>y</a:t>
            </a:r>
            <a:r>
              <a:rPr lang="en-US" sz="1600" dirty="0" smtClean="0"/>
              <a:t> = 0.85</a:t>
            </a:r>
            <a:r>
              <a:rPr lang="ar-SY" sz="1600" dirty="0" smtClean="0"/>
              <a:t> و التي تعطي أن </a:t>
            </a:r>
            <a:r>
              <a:rPr lang="en-US" sz="1600" dirty="0" err="1" smtClean="0"/>
              <a:t>σ</a:t>
            </a:r>
            <a:r>
              <a:rPr lang="en-US" sz="1600" baseline="-25000" dirty="0" err="1" smtClean="0"/>
              <a:t>f</a:t>
            </a:r>
            <a:r>
              <a:rPr lang="en-US" sz="1600" dirty="0" smtClean="0"/>
              <a:t>/</a:t>
            </a:r>
            <a:r>
              <a:rPr lang="en-US" sz="1600" dirty="0" err="1" smtClean="0"/>
              <a:t>σ</a:t>
            </a:r>
            <a:r>
              <a:rPr lang="en-US" sz="1600" baseline="-25000" dirty="0" err="1" smtClean="0"/>
              <a:t>cr</a:t>
            </a:r>
            <a:r>
              <a:rPr lang="en-US" sz="1600" dirty="0" smtClean="0"/>
              <a:t> = 0.15</a:t>
            </a:r>
            <a:endParaRPr lang="ar-SY" sz="1600" dirty="0" smtClean="0"/>
          </a:p>
          <a:p>
            <a:endParaRPr lang="ar-SY" sz="1600" dirty="0" smtClean="0"/>
          </a:p>
          <a:p>
            <a:r>
              <a:rPr lang="ar-SY" sz="1600" dirty="0" smtClean="0"/>
              <a:t>الفولاذ عند نسبة نحافة </a:t>
            </a:r>
            <a:r>
              <a:rPr lang="en-US" sz="1600" dirty="0" smtClean="0"/>
              <a:t>50</a:t>
            </a:r>
            <a:r>
              <a:rPr lang="ar-SY" sz="1600" dirty="0" smtClean="0"/>
              <a:t> يكون </a:t>
            </a:r>
            <a:r>
              <a:rPr lang="en-US" sz="1600" dirty="0" err="1" smtClean="0"/>
              <a:t>σ</a:t>
            </a:r>
            <a:r>
              <a:rPr lang="en-US" sz="1600" baseline="-25000" dirty="0" err="1" smtClean="0"/>
              <a:t>f</a:t>
            </a:r>
            <a:r>
              <a:rPr lang="en-US" sz="1600" dirty="0" smtClean="0"/>
              <a:t>/</a:t>
            </a:r>
            <a:r>
              <a:rPr lang="en-US" sz="1600" dirty="0" err="1" smtClean="0"/>
              <a:t>σ</a:t>
            </a:r>
            <a:r>
              <a:rPr lang="en-US" sz="1600" baseline="-25000" dirty="0" err="1" smtClean="0"/>
              <a:t>cr</a:t>
            </a:r>
            <a:r>
              <a:rPr lang="en-US" sz="1600" dirty="0" smtClean="0"/>
              <a:t> = 0.35</a:t>
            </a:r>
            <a:r>
              <a:rPr lang="ar-SY" sz="1600" dirty="0" smtClean="0"/>
              <a:t> و النسبة </a:t>
            </a:r>
            <a:r>
              <a:rPr lang="en-US" sz="1600" dirty="0" smtClean="0"/>
              <a:t>P/</a:t>
            </a:r>
            <a:r>
              <a:rPr lang="en-US" sz="1600" dirty="0" err="1" smtClean="0"/>
              <a:t>P</a:t>
            </a:r>
            <a:r>
              <a:rPr lang="en-US" sz="1600" baseline="-25000" dirty="0" err="1" smtClean="0"/>
              <a:t>cr</a:t>
            </a:r>
            <a:r>
              <a:rPr lang="ar-SY" sz="1600" dirty="0" smtClean="0"/>
              <a:t> مساوية للنسبة </a:t>
            </a:r>
            <a:r>
              <a:rPr lang="en-US" sz="1600" dirty="0" err="1" smtClean="0"/>
              <a:t>σ</a:t>
            </a:r>
            <a:r>
              <a:rPr lang="en-US" sz="1600" baseline="-25000" dirty="0" err="1" smtClean="0"/>
              <a:t>f</a:t>
            </a:r>
            <a:r>
              <a:rPr lang="en-US" sz="1600" dirty="0" smtClean="0"/>
              <a:t>/</a:t>
            </a:r>
            <a:r>
              <a:rPr lang="en-US" sz="1600" dirty="0" err="1" smtClean="0"/>
              <a:t>σ</a:t>
            </a:r>
            <a:r>
              <a:rPr lang="en-US" sz="1600" baseline="-25000" dirty="0" err="1" smtClean="0"/>
              <a:t>cr</a:t>
            </a:r>
            <a:r>
              <a:rPr lang="en-US" sz="1600" dirty="0" smtClean="0"/>
              <a:t> </a:t>
            </a:r>
            <a:endParaRPr lang="ar-SY" sz="1600" dirty="0" smtClean="0"/>
          </a:p>
          <a:p>
            <a:endParaRPr lang="ar-SY" sz="1600" dirty="0" smtClean="0"/>
          </a:p>
          <a:p>
            <a:r>
              <a:rPr lang="ar-SY" sz="1600" dirty="0" smtClean="0"/>
              <a:t>فنستنتج ان نسبة النحافة </a:t>
            </a:r>
            <a:r>
              <a:rPr lang="en-US" sz="1600" dirty="0" smtClean="0"/>
              <a:t>50</a:t>
            </a:r>
            <a:r>
              <a:rPr lang="ar-SY" sz="1600" dirty="0" smtClean="0"/>
              <a:t> تضمن أن </a:t>
            </a:r>
            <a:r>
              <a:rPr lang="en-US" sz="1600" dirty="0" smtClean="0"/>
              <a:t>P/</a:t>
            </a:r>
            <a:r>
              <a:rPr lang="en-US" sz="1600" dirty="0" err="1" smtClean="0"/>
              <a:t>P</a:t>
            </a:r>
            <a:r>
              <a:rPr lang="en-US" sz="1600" baseline="-25000" dirty="0" err="1" smtClean="0"/>
              <a:t>cr</a:t>
            </a:r>
            <a:r>
              <a:rPr lang="en-US" sz="1600" dirty="0" smtClean="0"/>
              <a:t> &lt; 0.35</a:t>
            </a:r>
            <a:r>
              <a:rPr lang="ar-SY" sz="1600" dirty="0" smtClean="0"/>
              <a:t> للفولاذ و </a:t>
            </a:r>
            <a:r>
              <a:rPr lang="en-US" sz="1600" dirty="0" smtClean="0"/>
              <a:t>P/</a:t>
            </a:r>
            <a:r>
              <a:rPr lang="en-US" sz="1600" dirty="0" err="1" smtClean="0"/>
              <a:t>P</a:t>
            </a:r>
            <a:r>
              <a:rPr lang="en-US" sz="1600" baseline="-25000" dirty="0" err="1" smtClean="0"/>
              <a:t>cr</a:t>
            </a:r>
            <a:r>
              <a:rPr lang="en-US" sz="1600" dirty="0" smtClean="0"/>
              <a:t> &lt; 0.15</a:t>
            </a:r>
            <a:r>
              <a:rPr lang="ar-SY" sz="1600" dirty="0" smtClean="0"/>
              <a:t> للبيتون.</a:t>
            </a:r>
          </a:p>
          <a:p>
            <a:endParaRPr lang="ar-SY" sz="1600" dirty="0" smtClean="0"/>
          </a:p>
          <a:p>
            <a:r>
              <a:rPr lang="ar-SY" sz="1600" dirty="0" smtClean="0"/>
              <a:t>فعندما تكون نسبة النحافة اصغر من </a:t>
            </a:r>
            <a:r>
              <a:rPr lang="en-US" sz="1600" dirty="0" smtClean="0"/>
              <a:t>50</a:t>
            </a:r>
            <a:r>
              <a:rPr lang="ar-SY" sz="1600" dirty="0" smtClean="0"/>
              <a:t> فإن الوتد يكون مستقر تحت تأثير أي تحميل جانبي و من غير الممكن حدوث تشكل كبير في التشوه.</a:t>
            </a:r>
            <a:endParaRPr lang="ar-SY" sz="1600" dirty="0"/>
          </a:p>
        </p:txBody>
      </p:sp>
      <p:sp>
        <p:nvSpPr>
          <p:cNvPr id="30722" name="Rectangle 2"/>
          <p:cNvSpPr>
            <a:spLocks noChangeArrowheads="1"/>
          </p:cNvSpPr>
          <p:nvPr/>
        </p:nvSpPr>
        <p:spPr bwMode="auto">
          <a:xfrm>
            <a:off x="8959274" y="0"/>
            <a:ext cx="184731"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ar-SY"/>
          </a:p>
        </p:txBody>
      </p:sp>
      <p:pic>
        <p:nvPicPr>
          <p:cNvPr id="30721" name="Picture 1"/>
          <p:cNvPicPr>
            <a:picLocks noChangeAspect="1" noChangeArrowheads="1"/>
          </p:cNvPicPr>
          <p:nvPr/>
        </p:nvPicPr>
        <p:blipFill>
          <a:blip r:embed="rId2"/>
          <a:stretch>
            <a:fillRect/>
          </a:stretch>
        </p:blipFill>
        <p:spPr bwMode="auto">
          <a:xfrm>
            <a:off x="3143243" y="4643450"/>
            <a:ext cx="1357323" cy="554880"/>
          </a:xfrm>
          <a:prstGeom prst="rect">
            <a:avLst/>
          </a:prstGeom>
          <a:noFill/>
          <a:ln>
            <a:noFill/>
          </a:ln>
        </p:spPr>
      </p:pic>
      <p:sp>
        <p:nvSpPr>
          <p:cNvPr id="30724" name="Rectangle 4"/>
          <p:cNvSpPr>
            <a:spLocks noChangeArrowheads="1"/>
          </p:cNvSpPr>
          <p:nvPr/>
        </p:nvSpPr>
        <p:spPr bwMode="auto">
          <a:xfrm>
            <a:off x="8959274" y="0"/>
            <a:ext cx="184731"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ar-SY"/>
          </a:p>
        </p:txBody>
      </p:sp>
      <p:pic>
        <p:nvPicPr>
          <p:cNvPr id="30723" name="Picture 3"/>
          <p:cNvPicPr>
            <a:picLocks noChangeAspect="1" noChangeArrowheads="1"/>
          </p:cNvPicPr>
          <p:nvPr/>
        </p:nvPicPr>
        <p:blipFill>
          <a:blip r:embed="rId3"/>
          <a:stretch>
            <a:fillRect/>
          </a:stretch>
        </p:blipFill>
        <p:spPr bwMode="auto">
          <a:xfrm>
            <a:off x="642910" y="4524388"/>
            <a:ext cx="1943740" cy="686531"/>
          </a:xfrm>
          <a:prstGeom prst="rect">
            <a:avLst/>
          </a:prstGeom>
          <a:noFill/>
          <a:ln>
            <a:noFill/>
          </a:ln>
        </p:spPr>
      </p:pic>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00034" y="1071550"/>
            <a:ext cx="7467600" cy="3771636"/>
          </a:xfrm>
        </p:spPr>
        <p:txBody>
          <a:bodyPr>
            <a:normAutofit/>
          </a:bodyPr>
          <a:lstStyle/>
          <a:p>
            <a:r>
              <a:rPr lang="ar-SY" sz="1600" dirty="0" smtClean="0"/>
              <a:t>للاوتاد البيتونية ذات نسبة النحافة المساوية </a:t>
            </a:r>
            <a:r>
              <a:rPr lang="en-US" sz="1600" dirty="0" smtClean="0"/>
              <a:t>50</a:t>
            </a:r>
            <a:r>
              <a:rPr lang="ar-SY" sz="1600" dirty="0" smtClean="0"/>
              <a:t> يكون </a:t>
            </a:r>
            <a:r>
              <a:rPr lang="en-US" sz="1600" dirty="0" err="1" smtClean="0"/>
              <a:t>σ</a:t>
            </a:r>
            <a:r>
              <a:rPr lang="en-US" sz="1600" baseline="-25000" dirty="0" err="1" smtClean="0"/>
              <a:t>f</a:t>
            </a:r>
            <a:r>
              <a:rPr lang="en-US" sz="1600" dirty="0" smtClean="0"/>
              <a:t>/</a:t>
            </a:r>
            <a:r>
              <a:rPr lang="en-US" sz="1600" dirty="0" err="1" smtClean="0"/>
              <a:t>σ</a:t>
            </a:r>
            <a:r>
              <a:rPr lang="en-US" sz="1600" baseline="-25000" dirty="0" err="1" smtClean="0"/>
              <a:t>y</a:t>
            </a:r>
            <a:r>
              <a:rPr lang="en-US" sz="1600" dirty="0" smtClean="0"/>
              <a:t> = 0.85</a:t>
            </a:r>
            <a:r>
              <a:rPr lang="ar-SY" sz="1600" dirty="0" smtClean="0"/>
              <a:t> و لابد من تذكر ان </a:t>
            </a:r>
            <a:r>
              <a:rPr lang="en-US" sz="1600" dirty="0" smtClean="0"/>
              <a:t>P/</a:t>
            </a:r>
            <a:r>
              <a:rPr lang="en-US" sz="1600" dirty="0" err="1" smtClean="0"/>
              <a:t>P</a:t>
            </a:r>
            <a:r>
              <a:rPr lang="en-US" sz="1600" baseline="-25000" dirty="0" err="1" smtClean="0"/>
              <a:t>y</a:t>
            </a:r>
            <a:r>
              <a:rPr lang="en-US" sz="1600" dirty="0" smtClean="0"/>
              <a:t> = </a:t>
            </a:r>
            <a:r>
              <a:rPr lang="en-US" sz="1600" dirty="0" err="1" smtClean="0"/>
              <a:t>σ</a:t>
            </a:r>
            <a:r>
              <a:rPr lang="en-US" sz="1600" baseline="-25000" dirty="0" err="1" smtClean="0"/>
              <a:t>f</a:t>
            </a:r>
            <a:r>
              <a:rPr lang="en-US" sz="1600" dirty="0" smtClean="0"/>
              <a:t>/</a:t>
            </a:r>
            <a:r>
              <a:rPr lang="en-US" sz="1600" dirty="0" err="1" smtClean="0"/>
              <a:t>σ</a:t>
            </a:r>
            <a:r>
              <a:rPr lang="en-US" sz="1600" baseline="-25000" dirty="0" err="1" smtClean="0"/>
              <a:t>y</a:t>
            </a:r>
            <a:r>
              <a:rPr lang="ar-SY" sz="1600" dirty="0" smtClean="0"/>
              <a:t> </a:t>
            </a:r>
          </a:p>
          <a:p>
            <a:endParaRPr lang="ar-SY" sz="1600" dirty="0" smtClean="0"/>
          </a:p>
          <a:p>
            <a:r>
              <a:rPr lang="ar-SY" sz="1600" dirty="0" smtClean="0"/>
              <a:t>معظم منطقة سطح الخضوع (</a:t>
            </a:r>
            <a:r>
              <a:rPr lang="en-US" sz="1600" dirty="0" smtClean="0"/>
              <a:t>90-95%</a:t>
            </a:r>
            <a:r>
              <a:rPr lang="ar-SY" sz="1600" dirty="0" smtClean="0"/>
              <a:t>) يمكن استخدامها و جزء صغير جداً في أعلى منطقة الضغط هو المقتطع.</a:t>
            </a:r>
            <a:endParaRPr lang="en-US" sz="1600" dirty="0" smtClean="0"/>
          </a:p>
          <a:p>
            <a:endParaRPr lang="ar-SY" sz="1600" dirty="0" smtClean="0"/>
          </a:p>
          <a:p>
            <a:r>
              <a:rPr lang="ar-SY" sz="1600" dirty="0" smtClean="0"/>
              <a:t>لذا نقترح جعل نسبة نحافة الوتد ضمن الطبقة القابلة للتميع </a:t>
            </a:r>
            <a:r>
              <a:rPr lang="en-US" sz="1600" dirty="0" smtClean="0"/>
              <a:t>λ &lt; 50</a:t>
            </a:r>
            <a:r>
              <a:rPr lang="ar-SY" sz="1600" dirty="0" smtClean="0"/>
              <a:t> بحيث نكون واثقين من أن الوتد لن يكون فقط مستقر ولكن ايضاً أن التحليل من الدرجة الثانية </a:t>
            </a:r>
            <a:r>
              <a:rPr lang="en-US" sz="1600" dirty="0" smtClean="0"/>
              <a:t>P-∆</a:t>
            </a:r>
            <a:r>
              <a:rPr lang="ar-SY" sz="1600" dirty="0" smtClean="0"/>
              <a:t> يمكن إهماله</a:t>
            </a:r>
          </a:p>
          <a:p>
            <a:endParaRPr lang="ar-SY" sz="1600" dirty="0" smtClean="0"/>
          </a:p>
          <a:p>
            <a:r>
              <a:rPr lang="ar-SY" sz="1600" dirty="0" smtClean="0"/>
              <a:t>يمكن حساب الوتد على أنه جائز (إهمال القوى المحورية) وذلك بتخفيض عزم المقاومة للمقطع بما يتلائم مع القوى المحورية المطبقة </a:t>
            </a:r>
            <a:endParaRPr lang="ar-SY" sz="1600"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lvl="0" algn="ctr"/>
            <a:r>
              <a:rPr lang="ar-SY" sz="2000" b="1" dirty="0" smtClean="0"/>
              <a:t>المفهوم الأول لانهيار الأوتاد وفق أحدث الكودات العالمية </a:t>
            </a:r>
            <a:r>
              <a:rPr lang="ar-SY" sz="2000" b="1" dirty="0" smtClean="0"/>
              <a:t/>
            </a:r>
            <a:br>
              <a:rPr lang="ar-SY" sz="2000" b="1" dirty="0" smtClean="0"/>
            </a:br>
            <a:r>
              <a:rPr lang="en-US" sz="2000" dirty="0" smtClean="0"/>
              <a:t>lateral </a:t>
            </a:r>
            <a:r>
              <a:rPr lang="en-US" sz="2000" dirty="0" smtClean="0"/>
              <a:t>spreading </a:t>
            </a:r>
            <a:br>
              <a:rPr lang="en-US" sz="2000" dirty="0" smtClean="0"/>
            </a:br>
            <a:endParaRPr lang="ar-SY" sz="2000" dirty="0"/>
          </a:p>
        </p:txBody>
      </p:sp>
      <p:sp>
        <p:nvSpPr>
          <p:cNvPr id="3" name="Content Placeholder 2"/>
          <p:cNvSpPr>
            <a:spLocks noGrp="1"/>
          </p:cNvSpPr>
          <p:nvPr>
            <p:ph idx="1"/>
          </p:nvPr>
        </p:nvSpPr>
        <p:spPr>
          <a:xfrm>
            <a:off x="457200" y="1333501"/>
            <a:ext cx="7467600" cy="952495"/>
          </a:xfrm>
        </p:spPr>
        <p:txBody>
          <a:bodyPr>
            <a:normAutofit/>
          </a:bodyPr>
          <a:lstStyle/>
          <a:p>
            <a:r>
              <a:rPr lang="ar-SY" sz="1400" dirty="0" smtClean="0"/>
              <a:t>يمكن </a:t>
            </a:r>
            <a:r>
              <a:rPr lang="ar-SY" sz="1400" dirty="0" smtClean="0"/>
              <a:t>شرح المفهوم العام للانهيار كما يلي: إن فقدان التربة المتميعة لمقاومة القص يجعلها تندفع وتأخذ معها أي طبقة غير متميعة </a:t>
            </a:r>
            <a:r>
              <a:rPr lang="ar-SY" sz="1400" dirty="0" smtClean="0"/>
              <a:t>و متوضعة </a:t>
            </a:r>
            <a:r>
              <a:rPr lang="ar-SY" sz="1400" dirty="0" smtClean="0"/>
              <a:t>فوقها مما يؤدي إلى سحب الوتد مع هذه الطبقات وإحداث انحناء في الوتد ينهار الوتد بموجبه .</a:t>
            </a:r>
            <a:endParaRPr lang="en-US" sz="1400" dirty="0" smtClean="0"/>
          </a:p>
          <a:p>
            <a:endParaRPr lang="ar-SY" sz="1400" dirty="0" smtClean="0"/>
          </a:p>
          <a:p>
            <a:endParaRPr lang="ar-SY" sz="1400" dirty="0" smtClean="0"/>
          </a:p>
          <a:p>
            <a:endParaRPr lang="ar-SY" sz="1400" dirty="0" smtClean="0"/>
          </a:p>
          <a:p>
            <a:endParaRPr lang="en-US" sz="1400" dirty="0" smtClean="0"/>
          </a:p>
          <a:p>
            <a:endParaRPr lang="ar-SY" sz="1400" dirty="0"/>
          </a:p>
        </p:txBody>
      </p:sp>
      <p:pic>
        <p:nvPicPr>
          <p:cNvPr id="4" name="Picture 3"/>
          <p:cNvPicPr/>
          <p:nvPr/>
        </p:nvPicPr>
        <p:blipFill>
          <a:blip r:embed="rId2"/>
          <a:srcRect/>
          <a:stretch>
            <a:fillRect/>
          </a:stretch>
        </p:blipFill>
        <p:spPr bwMode="auto">
          <a:xfrm>
            <a:off x="2214549" y="2428872"/>
            <a:ext cx="4181475" cy="313928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r"/>
            <a:r>
              <a:rPr lang="ar-SY" sz="2800" dirty="0" smtClean="0"/>
              <a:t>الانهيار الناتج عن القوى الجانبية و القوى المحورية:</a:t>
            </a:r>
            <a:endParaRPr lang="ar-SY" sz="2800" dirty="0"/>
          </a:p>
        </p:txBody>
      </p:sp>
      <p:sp>
        <p:nvSpPr>
          <p:cNvPr id="3" name="Content Placeholder 2"/>
          <p:cNvSpPr>
            <a:spLocks noGrp="1"/>
          </p:cNvSpPr>
          <p:nvPr>
            <p:ph idx="1"/>
          </p:nvPr>
        </p:nvSpPr>
        <p:spPr/>
        <p:txBody>
          <a:bodyPr>
            <a:normAutofit/>
          </a:bodyPr>
          <a:lstStyle/>
          <a:p>
            <a:r>
              <a:rPr lang="ar-SY" sz="1600" dirty="0" smtClean="0"/>
              <a:t>نسبة نحافة الوتد أصغر من </a:t>
            </a:r>
            <a:r>
              <a:rPr lang="en-US" sz="1600" dirty="0" smtClean="0"/>
              <a:t>50 </a:t>
            </a:r>
            <a:endParaRPr lang="ar-SY" sz="1600" dirty="0" smtClean="0"/>
          </a:p>
          <a:p>
            <a:endParaRPr lang="ar-SY" sz="1600" dirty="0" smtClean="0"/>
          </a:p>
          <a:p>
            <a:r>
              <a:rPr lang="ar-SY" sz="1600" dirty="0" smtClean="0"/>
              <a:t>فإن القوى الجانبية (بغض النظر عن قيمتها) لن تؤدي إلى تضخم التشوه بشكل مؤثر.</a:t>
            </a:r>
          </a:p>
          <a:p>
            <a:endParaRPr lang="ar-SY" sz="1600" dirty="0" smtClean="0"/>
          </a:p>
          <a:p>
            <a:r>
              <a:rPr lang="ar-SY" sz="1600" dirty="0" smtClean="0"/>
              <a:t>يمكن إهمال تأثير القوى المحورية بشرط تخفيض العزم اللدن المقاوم .</a:t>
            </a:r>
          </a:p>
          <a:p>
            <a:endParaRPr lang="ar-SY" sz="1600" dirty="0" smtClean="0"/>
          </a:p>
          <a:p>
            <a:r>
              <a:rPr lang="ar-SY" sz="1600" dirty="0" smtClean="0"/>
              <a:t>توزع الضغط اعتبر مثلثياً كما هو وارد في الكود الياباني </a:t>
            </a:r>
            <a:r>
              <a:rPr lang="en-US" sz="1600" dirty="0" smtClean="0"/>
              <a:t>JRA 1996</a:t>
            </a:r>
            <a:r>
              <a:rPr lang="ar-SY" sz="1600" dirty="0" smtClean="0"/>
              <a:t>.</a:t>
            </a:r>
          </a:p>
          <a:p>
            <a:endParaRPr lang="ar-SY" sz="1600" dirty="0" smtClean="0"/>
          </a:p>
          <a:p>
            <a:r>
              <a:rPr lang="ar-SY" sz="1600" dirty="0" smtClean="0"/>
              <a:t>حسب هذا الكود تعتبر قوة العطالة و قوى التوسع الجانبي لا تعملان معاً.</a:t>
            </a:r>
          </a:p>
          <a:p>
            <a:endParaRPr lang="ar-SY" sz="1600" dirty="0" smtClean="0"/>
          </a:p>
          <a:p>
            <a:r>
              <a:rPr lang="ar-SY" sz="1600" dirty="0" smtClean="0"/>
              <a:t>قوة الانهيار الجانبية تحسب من توازن العزوم</a:t>
            </a:r>
          </a:p>
          <a:p>
            <a:endParaRPr lang="ar-SY" sz="1600" dirty="0"/>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p:cNvPicPr>
          <p:nvPr>
            <p:ph idx="1"/>
          </p:nvPr>
        </p:nvPicPr>
        <p:blipFill>
          <a:blip r:embed="rId2" cstate="print"/>
          <a:srcRect/>
          <a:stretch>
            <a:fillRect/>
          </a:stretch>
        </p:blipFill>
        <p:spPr bwMode="auto">
          <a:xfrm>
            <a:off x="500034" y="1369209"/>
            <a:ext cx="3657600" cy="3722688"/>
          </a:xfrm>
          <a:prstGeom prst="rect">
            <a:avLst/>
          </a:prstGeom>
          <a:noFill/>
          <a:ln w="9525">
            <a:noFill/>
            <a:miter lim="800000"/>
            <a:headEnd/>
            <a:tailEnd/>
          </a:ln>
        </p:spPr>
      </p:pic>
      <p:sp>
        <p:nvSpPr>
          <p:cNvPr id="32770" name="Rectangle 2"/>
          <p:cNvSpPr>
            <a:spLocks noChangeArrowheads="1"/>
          </p:cNvSpPr>
          <p:nvPr/>
        </p:nvSpPr>
        <p:spPr bwMode="auto">
          <a:xfrm>
            <a:off x="8959274" y="0"/>
            <a:ext cx="184731"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ar-SY"/>
          </a:p>
        </p:txBody>
      </p:sp>
      <p:pic>
        <p:nvPicPr>
          <p:cNvPr id="32769" name="Picture 1"/>
          <p:cNvPicPr>
            <a:picLocks noChangeAspect="1" noChangeArrowheads="1"/>
          </p:cNvPicPr>
          <p:nvPr/>
        </p:nvPicPr>
        <p:blipFill>
          <a:blip r:embed="rId3"/>
          <a:stretch>
            <a:fillRect/>
          </a:stretch>
        </p:blipFill>
        <p:spPr bwMode="auto">
          <a:xfrm>
            <a:off x="5429258" y="1714493"/>
            <a:ext cx="1601289" cy="535785"/>
          </a:xfrm>
          <a:prstGeom prst="rect">
            <a:avLst/>
          </a:prstGeom>
          <a:noFill/>
          <a:ln>
            <a:noFill/>
          </a:ln>
        </p:spPr>
      </p:pic>
      <p:sp>
        <p:nvSpPr>
          <p:cNvPr id="7" name="Rectangle 6"/>
          <p:cNvSpPr/>
          <p:nvPr/>
        </p:nvSpPr>
        <p:spPr>
          <a:xfrm>
            <a:off x="4643438" y="2714625"/>
            <a:ext cx="2928942" cy="1323439"/>
          </a:xfrm>
          <a:prstGeom prst="rect">
            <a:avLst/>
          </a:prstGeom>
        </p:spPr>
        <p:txBody>
          <a:bodyPr wrap="square">
            <a:spAutoFit/>
          </a:bodyPr>
          <a:lstStyle/>
          <a:p>
            <a:r>
              <a:rPr lang="ar-SY" sz="1600" dirty="0" smtClean="0"/>
              <a:t>طريقة التصميم يجب أن تضمن أن القوى الجانبية (بسبب العطالة، الزائلة و المتبيقية) لا تتجاوز حمولة الانهيار </a:t>
            </a:r>
            <a:r>
              <a:rPr lang="en-US" sz="1600" dirty="0" err="1" smtClean="0"/>
              <a:t>H</a:t>
            </a:r>
            <a:r>
              <a:rPr lang="en-US" sz="1600" baseline="-25000" dirty="0" err="1" smtClean="0"/>
              <a:t>Collapse</a:t>
            </a:r>
            <a:r>
              <a:rPr lang="ar-SY" sz="1600" dirty="0" smtClean="0"/>
              <a:t> و بعامل أمان كافي و مناسب.</a:t>
            </a:r>
            <a:endParaRPr lang="ar-SY" sz="1600" dirty="0"/>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r"/>
            <a:r>
              <a:rPr lang="ar-SY" sz="2800" dirty="0" smtClean="0"/>
              <a:t>نقطة التثبيت في الطبقة الصلبة الغير قابلة للتميع</a:t>
            </a:r>
            <a:endParaRPr lang="ar-SY" sz="2800" dirty="0"/>
          </a:p>
        </p:txBody>
      </p:sp>
      <p:sp>
        <p:nvSpPr>
          <p:cNvPr id="3" name="Content Placeholder 2"/>
          <p:cNvSpPr>
            <a:spLocks noGrp="1"/>
          </p:cNvSpPr>
          <p:nvPr>
            <p:ph idx="1"/>
          </p:nvPr>
        </p:nvSpPr>
        <p:spPr>
          <a:xfrm>
            <a:off x="457200" y="1250145"/>
            <a:ext cx="7467600" cy="3929090"/>
          </a:xfrm>
        </p:spPr>
        <p:txBody>
          <a:bodyPr>
            <a:noAutofit/>
          </a:bodyPr>
          <a:lstStyle/>
          <a:p>
            <a:r>
              <a:rPr lang="en-US" sz="1600" dirty="0" smtClean="0"/>
              <a:t>Davisson and Robinson 1965</a:t>
            </a:r>
            <a:endParaRPr lang="ar-SY" sz="1600" dirty="0" smtClean="0"/>
          </a:p>
          <a:p>
            <a:endParaRPr lang="ar-SY" sz="1600" dirty="0" smtClean="0"/>
          </a:p>
          <a:p>
            <a:r>
              <a:rPr lang="ar-SY" sz="1600" dirty="0" smtClean="0"/>
              <a:t>يمثل الوتد المغروس جزئياً على أنه وتد قائم بشكل حر وموثوق من الأسفل و طوله المكافئ هو </a:t>
            </a:r>
            <a:r>
              <a:rPr lang="en-US" sz="1600" dirty="0" err="1" smtClean="0"/>
              <a:t>L</a:t>
            </a:r>
            <a:r>
              <a:rPr lang="en-US" sz="1600" baseline="-25000" dirty="0" err="1" smtClean="0"/>
              <a:t>eff</a:t>
            </a:r>
            <a:r>
              <a:rPr lang="en-US" sz="1600" baseline="-25000" dirty="0" smtClean="0"/>
              <a:t> </a:t>
            </a:r>
            <a:endParaRPr lang="ar-SY" sz="1600" baseline="-25000" dirty="0" smtClean="0"/>
          </a:p>
          <a:p>
            <a:endParaRPr lang="ar-SY" sz="1600" baseline="-25000" dirty="0" smtClean="0"/>
          </a:p>
          <a:p>
            <a:r>
              <a:rPr lang="en-US" sz="1600" dirty="0" err="1" smtClean="0"/>
              <a:t>L</a:t>
            </a:r>
            <a:r>
              <a:rPr lang="en-US" sz="1600" baseline="-25000" dirty="0" err="1" smtClean="0"/>
              <a:t>eff</a:t>
            </a:r>
            <a:r>
              <a:rPr lang="ar-SY" sz="1600" dirty="0" smtClean="0"/>
              <a:t>  يحسب بالاعتماد على القساوة النسبية للتربة و الوتد </a:t>
            </a:r>
          </a:p>
          <a:p>
            <a:endParaRPr lang="ar-SY" sz="1600" dirty="0" smtClean="0"/>
          </a:p>
          <a:p>
            <a:r>
              <a:rPr lang="ar-SY" sz="1600" dirty="0" smtClean="0"/>
              <a:t>تتطلب هذه الطريقة حساب معامل القساوة </a:t>
            </a:r>
            <a:r>
              <a:rPr lang="en-US" sz="1600" dirty="0" smtClean="0"/>
              <a:t>T</a:t>
            </a:r>
            <a:r>
              <a:rPr lang="ar-SY" sz="1600" dirty="0" smtClean="0"/>
              <a:t> لتركيبة التربة و الوتد</a:t>
            </a:r>
          </a:p>
          <a:p>
            <a:endParaRPr lang="ar-SY" sz="1600" dirty="0" smtClean="0"/>
          </a:p>
          <a:p>
            <a:pPr lvl="0"/>
            <a:r>
              <a:rPr lang="en-US" sz="1600" dirty="0" err="1" smtClean="0">
                <a:latin typeface="Tahoma" pitchFamily="34" charset="0"/>
                <a:ea typeface="Times New Roman" pitchFamily="18" charset="0"/>
                <a:cs typeface="Tahoma" pitchFamily="34" charset="0"/>
              </a:rPr>
              <a:t>η</a:t>
            </a:r>
            <a:r>
              <a:rPr lang="en-US" sz="1600" baseline="-30000" dirty="0" err="1" smtClean="0">
                <a:latin typeface="Tahoma" pitchFamily="34" charset="0"/>
                <a:ea typeface="Times New Roman" pitchFamily="18" charset="0"/>
                <a:cs typeface="Tahoma" pitchFamily="34" charset="0"/>
              </a:rPr>
              <a:t>h</a:t>
            </a:r>
            <a:r>
              <a:rPr lang="ar-SY" sz="1600" dirty="0" smtClean="0">
                <a:latin typeface="Times New Roman" pitchFamily="18" charset="0"/>
                <a:ea typeface="Times New Roman" pitchFamily="18" charset="0"/>
              </a:rPr>
              <a:t>: معامل التربة (</a:t>
            </a:r>
            <a:r>
              <a:rPr lang="en-US" sz="1600" dirty="0" smtClean="0">
                <a:latin typeface="Tahoma" pitchFamily="34" charset="0"/>
                <a:ea typeface="Times New Roman" pitchFamily="18" charset="0"/>
                <a:cs typeface="Tahoma" pitchFamily="34" charset="0"/>
              </a:rPr>
              <a:t>Constant of horizontal </a:t>
            </a:r>
            <a:r>
              <a:rPr lang="en-US" sz="1600" dirty="0" err="1" smtClean="0">
                <a:latin typeface="Tahoma" pitchFamily="34" charset="0"/>
                <a:ea typeface="Times New Roman" pitchFamily="18" charset="0"/>
                <a:cs typeface="Tahoma" pitchFamily="34" charset="0"/>
              </a:rPr>
              <a:t>subgrade</a:t>
            </a:r>
            <a:r>
              <a:rPr lang="en-US" sz="1600" dirty="0" smtClean="0">
                <a:latin typeface="Tahoma" pitchFamily="34" charset="0"/>
                <a:ea typeface="Times New Roman" pitchFamily="18" charset="0"/>
                <a:cs typeface="Tahoma" pitchFamily="34" charset="0"/>
              </a:rPr>
              <a:t> reaction</a:t>
            </a:r>
            <a:r>
              <a:rPr lang="ar-SY" sz="1600" dirty="0" smtClean="0">
                <a:latin typeface="Times New Roman" pitchFamily="18" charset="0"/>
                <a:ea typeface="Times New Roman" pitchFamily="18" charset="0"/>
              </a:rPr>
              <a:t>) 	 </a:t>
            </a:r>
            <a:r>
              <a:rPr lang="en-US" sz="1600" dirty="0" smtClean="0">
                <a:latin typeface="Times New Roman" pitchFamily="18" charset="0"/>
                <a:ea typeface="Times New Roman" pitchFamily="18" charset="0"/>
              </a:rPr>
              <a:t>[</a:t>
            </a:r>
            <a:r>
              <a:rPr lang="en-US" sz="1600" dirty="0" smtClean="0">
                <a:latin typeface="Tahoma" pitchFamily="34" charset="0"/>
                <a:ea typeface="Times New Roman" pitchFamily="18" charset="0"/>
                <a:cs typeface="Tahoma" pitchFamily="34" charset="0"/>
              </a:rPr>
              <a:t>force/length</a:t>
            </a:r>
            <a:r>
              <a:rPr lang="en-US" sz="1600" baseline="30000" dirty="0" smtClean="0">
                <a:latin typeface="Tahoma" pitchFamily="34" charset="0"/>
                <a:ea typeface="Times New Roman" pitchFamily="18" charset="0"/>
                <a:cs typeface="Tahoma" pitchFamily="34" charset="0"/>
              </a:rPr>
              <a:t>3</a:t>
            </a:r>
            <a:r>
              <a:rPr lang="en-US" sz="1600" dirty="0" smtClean="0">
                <a:latin typeface="Times New Roman" pitchFamily="18" charset="0"/>
                <a:ea typeface="Times New Roman" pitchFamily="18" charset="0"/>
              </a:rPr>
              <a:t>]</a:t>
            </a:r>
            <a:endParaRPr lang="ar-SY" sz="1600" dirty="0" smtClean="0">
              <a:latin typeface="Times New Roman" pitchFamily="18" charset="0"/>
              <a:ea typeface="Times New Roman" pitchFamily="18" charset="0"/>
            </a:endParaRPr>
          </a:p>
          <a:p>
            <a:pPr lvl="0"/>
            <a:endParaRPr lang="ar-SY" sz="1600" dirty="0" smtClean="0">
              <a:latin typeface="Times New Roman" pitchFamily="18" charset="0"/>
            </a:endParaRPr>
          </a:p>
          <a:p>
            <a:pPr lvl="0"/>
            <a:r>
              <a:rPr lang="ar-SY" sz="1600" dirty="0" smtClean="0"/>
              <a:t>يؤخذ عمق نقطة الوثق </a:t>
            </a:r>
            <a:r>
              <a:rPr lang="en-US" sz="1600" dirty="0" smtClean="0"/>
              <a:t>1.8T</a:t>
            </a:r>
            <a:endParaRPr lang="ar-SY" sz="1600" dirty="0" smtClean="0"/>
          </a:p>
        </p:txBody>
      </p:sp>
      <p:sp>
        <p:nvSpPr>
          <p:cNvPr id="34818" name="Rectangle 2"/>
          <p:cNvSpPr>
            <a:spLocks noChangeArrowheads="1"/>
          </p:cNvSpPr>
          <p:nvPr/>
        </p:nvSpPr>
        <p:spPr bwMode="auto">
          <a:xfrm>
            <a:off x="8959274" y="0"/>
            <a:ext cx="184731"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ar-SY"/>
          </a:p>
        </p:txBody>
      </p:sp>
      <p:pic>
        <p:nvPicPr>
          <p:cNvPr id="34817" name="Picture 1"/>
          <p:cNvPicPr>
            <a:picLocks noChangeAspect="1" noChangeArrowheads="1"/>
          </p:cNvPicPr>
          <p:nvPr/>
        </p:nvPicPr>
        <p:blipFill>
          <a:blip r:embed="rId2"/>
          <a:stretch>
            <a:fillRect/>
          </a:stretch>
        </p:blipFill>
        <p:spPr bwMode="auto">
          <a:xfrm>
            <a:off x="1285854" y="4167197"/>
            <a:ext cx="942153" cy="773912"/>
          </a:xfrm>
          <a:prstGeom prst="rect">
            <a:avLst/>
          </a:prstGeom>
          <a:noFill/>
          <a:ln>
            <a:noFill/>
          </a:ln>
        </p:spPr>
      </p:pic>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2800" dirty="0" smtClean="0"/>
              <a:t>Constant of horizontal </a:t>
            </a:r>
            <a:r>
              <a:rPr lang="en-US" sz="2800" dirty="0" err="1" smtClean="0"/>
              <a:t>subgrade</a:t>
            </a:r>
            <a:r>
              <a:rPr lang="en-US" sz="2800" dirty="0" smtClean="0"/>
              <a:t> reaction</a:t>
            </a:r>
            <a:endParaRPr lang="ar-SY" sz="2800" dirty="0"/>
          </a:p>
        </p:txBody>
      </p:sp>
      <p:sp>
        <p:nvSpPr>
          <p:cNvPr id="3" name="Content Placeholder 2"/>
          <p:cNvSpPr>
            <a:spLocks noGrp="1"/>
          </p:cNvSpPr>
          <p:nvPr>
            <p:ph idx="1"/>
          </p:nvPr>
        </p:nvSpPr>
        <p:spPr/>
        <p:txBody>
          <a:bodyPr>
            <a:normAutofit/>
          </a:bodyPr>
          <a:lstStyle/>
          <a:p>
            <a:r>
              <a:rPr lang="en-US" sz="1600" dirty="0" smtClean="0"/>
              <a:t>x</a:t>
            </a:r>
            <a:r>
              <a:rPr lang="ar-SY" sz="1600" dirty="0" smtClean="0"/>
              <a:t>: الانزياح الجانبي للوتد</a:t>
            </a:r>
          </a:p>
          <a:p>
            <a:endParaRPr lang="en-US" sz="1600" dirty="0" smtClean="0"/>
          </a:p>
          <a:p>
            <a:r>
              <a:rPr lang="en-US" sz="1600" dirty="0" smtClean="0"/>
              <a:t>E</a:t>
            </a:r>
            <a:r>
              <a:rPr lang="en-US" sz="1600" baseline="-25000" dirty="0" smtClean="0"/>
              <a:t>s</a:t>
            </a:r>
            <a:r>
              <a:rPr lang="ar-SY" sz="1600" dirty="0" smtClean="0"/>
              <a:t>: رد فعل التربة في واحدة الطول ن الوتد في واحدة الانزياح الجانبي</a:t>
            </a:r>
          </a:p>
          <a:p>
            <a:endParaRPr lang="en-US" sz="1600" dirty="0" smtClean="0"/>
          </a:p>
          <a:p>
            <a:r>
              <a:rPr lang="ar-SY" sz="1600" dirty="0" smtClean="0"/>
              <a:t>هذه العلاقة تعتمد على فرضية </a:t>
            </a:r>
            <a:r>
              <a:rPr lang="en-US" sz="1600" dirty="0" smtClean="0"/>
              <a:t>Winkler's 1867</a:t>
            </a:r>
            <a:r>
              <a:rPr lang="ar-SY" sz="1600" dirty="0" smtClean="0"/>
              <a:t> حيث يعتبر أن التربة يمكن تمثيلها بعدد لانهائي من النوابض المتجاورة المستقلة عن بعضها</a:t>
            </a:r>
            <a:endParaRPr lang="en-US" sz="1600" dirty="0" smtClean="0"/>
          </a:p>
          <a:p>
            <a:endParaRPr lang="ar-SY" sz="1600" dirty="0"/>
          </a:p>
        </p:txBody>
      </p:sp>
      <p:sp>
        <p:nvSpPr>
          <p:cNvPr id="35842" name="Rectangle 2"/>
          <p:cNvSpPr>
            <a:spLocks noChangeArrowheads="1"/>
          </p:cNvSpPr>
          <p:nvPr/>
        </p:nvSpPr>
        <p:spPr bwMode="auto">
          <a:xfrm>
            <a:off x="8959274" y="0"/>
            <a:ext cx="184731"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ar-SY"/>
          </a:p>
        </p:txBody>
      </p:sp>
      <p:pic>
        <p:nvPicPr>
          <p:cNvPr id="35841" name="Picture 1"/>
          <p:cNvPicPr>
            <a:picLocks noChangeAspect="1" noChangeArrowheads="1"/>
          </p:cNvPicPr>
          <p:nvPr/>
        </p:nvPicPr>
        <p:blipFill>
          <a:blip r:embed="rId2"/>
          <a:stretch>
            <a:fillRect/>
          </a:stretch>
        </p:blipFill>
        <p:spPr bwMode="auto">
          <a:xfrm>
            <a:off x="1928794" y="1190613"/>
            <a:ext cx="1000132" cy="614835"/>
          </a:xfrm>
          <a:prstGeom prst="rect">
            <a:avLst/>
          </a:prstGeom>
          <a:noFill/>
          <a:ln>
            <a:noFill/>
          </a:ln>
        </p:spPr>
      </p:pic>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28596" y="476235"/>
            <a:ext cx="7467600" cy="3771636"/>
          </a:xfrm>
        </p:spPr>
        <p:txBody>
          <a:bodyPr>
            <a:normAutofit/>
          </a:bodyPr>
          <a:lstStyle/>
          <a:p>
            <a:r>
              <a:rPr lang="ar-SY" sz="1600" dirty="0" smtClean="0"/>
              <a:t>عمق الوثق </a:t>
            </a:r>
            <a:r>
              <a:rPr lang="en-US" sz="1600" dirty="0" err="1" smtClean="0"/>
              <a:t>D</a:t>
            </a:r>
            <a:r>
              <a:rPr lang="en-US" sz="1600" baseline="-25000" dirty="0" err="1" smtClean="0"/>
              <a:t>f</a:t>
            </a:r>
            <a:r>
              <a:rPr lang="ar-SY" sz="1600" dirty="0" smtClean="0"/>
              <a:t> متعلق بقساوة الوتد </a:t>
            </a:r>
            <a:r>
              <a:rPr lang="en-US" sz="1600" dirty="0" smtClean="0"/>
              <a:t>EI</a:t>
            </a:r>
            <a:r>
              <a:rPr lang="ar-SY" sz="1600" dirty="0" smtClean="0"/>
              <a:t> و معامل التربة </a:t>
            </a:r>
            <a:r>
              <a:rPr lang="en-US" sz="1600" dirty="0" err="1" smtClean="0"/>
              <a:t>η</a:t>
            </a:r>
            <a:r>
              <a:rPr lang="en-US" sz="1600" baseline="-25000" dirty="0" err="1" smtClean="0"/>
              <a:t>h</a:t>
            </a:r>
            <a:r>
              <a:rPr lang="ar-SY" sz="1600" dirty="0" smtClean="0"/>
              <a:t> للطبقة الغير قابلة للتميع الواقعة تحت الطبقة القابلة للتميع.</a:t>
            </a:r>
          </a:p>
          <a:p>
            <a:endParaRPr lang="en-US" sz="1600" dirty="0" smtClean="0"/>
          </a:p>
          <a:p>
            <a:r>
              <a:rPr lang="ar-SY" sz="1600" dirty="0" smtClean="0"/>
              <a:t>نسبة النحافة أيضاً متعلقة بعمق الطبقة القابلة للتميع </a:t>
            </a:r>
            <a:r>
              <a:rPr lang="en-US" sz="1600" dirty="0" smtClean="0"/>
              <a:t>D</a:t>
            </a:r>
            <a:r>
              <a:rPr lang="en-US" sz="1600" baseline="-25000" dirty="0" smtClean="0"/>
              <a:t>L</a:t>
            </a:r>
            <a:r>
              <a:rPr lang="ar-SY" sz="1600" dirty="0" smtClean="0"/>
              <a:t> و عمق نقطة الوثق </a:t>
            </a:r>
            <a:r>
              <a:rPr lang="en-US" sz="1600" dirty="0" smtClean="0"/>
              <a:t>D</a:t>
            </a:r>
            <a:r>
              <a:rPr lang="en-US" sz="1600" baseline="-25000" dirty="0" smtClean="0"/>
              <a:t>F</a:t>
            </a:r>
            <a:r>
              <a:rPr lang="ar-SY" sz="1600" dirty="0" smtClean="0"/>
              <a:t> و شكل المقطع (نصف قطر العطالة الأصغري </a:t>
            </a:r>
            <a:r>
              <a:rPr lang="en-US" sz="1600" dirty="0" err="1" smtClean="0"/>
              <a:t>r</a:t>
            </a:r>
            <a:r>
              <a:rPr lang="en-US" sz="1600" baseline="-25000" dirty="0" err="1" smtClean="0"/>
              <a:t>min</a:t>
            </a:r>
            <a:r>
              <a:rPr lang="ar-SY" sz="1600" dirty="0" smtClean="0"/>
              <a:t> )</a:t>
            </a:r>
          </a:p>
          <a:p>
            <a:endParaRPr lang="en-US" sz="1600" dirty="0" smtClean="0"/>
          </a:p>
          <a:p>
            <a:r>
              <a:rPr lang="ar-SY" sz="1600" dirty="0" smtClean="0"/>
              <a:t>و يمكن أخذ نسبة النحافة </a:t>
            </a:r>
            <a:r>
              <a:rPr lang="en-US" sz="1600" dirty="0" err="1" smtClean="0"/>
              <a:t>L</a:t>
            </a:r>
            <a:r>
              <a:rPr lang="en-US" sz="1600" baseline="-25000" dirty="0" err="1" smtClean="0"/>
              <a:t>eff</a:t>
            </a:r>
            <a:r>
              <a:rPr lang="en-US" sz="1600" dirty="0" smtClean="0"/>
              <a:t>/</a:t>
            </a:r>
            <a:r>
              <a:rPr lang="en-US" sz="1600" dirty="0" err="1" smtClean="0"/>
              <a:t>r</a:t>
            </a:r>
            <a:r>
              <a:rPr lang="en-US" sz="1600" baseline="-25000" dirty="0" err="1" smtClean="0"/>
              <a:t>min</a:t>
            </a:r>
            <a:r>
              <a:rPr lang="en-US" sz="1600" dirty="0" smtClean="0"/>
              <a:t> = 50</a:t>
            </a:r>
            <a:r>
              <a:rPr lang="ar-SY" sz="1600" dirty="0" smtClean="0"/>
              <a:t> كما نوقش سابقاً.</a:t>
            </a:r>
            <a:endParaRPr lang="en-US" sz="1600" dirty="0" smtClean="0"/>
          </a:p>
          <a:p>
            <a:endParaRPr lang="ar-SY" sz="1600" dirty="0"/>
          </a:p>
        </p:txBody>
      </p:sp>
      <p:pic>
        <p:nvPicPr>
          <p:cNvPr id="4" name="Picture 3"/>
          <p:cNvPicPr/>
          <p:nvPr/>
        </p:nvPicPr>
        <p:blipFill>
          <a:blip r:embed="rId2" cstate="print"/>
          <a:srcRect/>
          <a:stretch>
            <a:fillRect/>
          </a:stretch>
        </p:blipFill>
        <p:spPr bwMode="auto">
          <a:xfrm>
            <a:off x="571474" y="2428872"/>
            <a:ext cx="4613983" cy="305042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r"/>
            <a:r>
              <a:rPr lang="ar-SY" sz="2800" dirty="0" smtClean="0"/>
              <a:t>خوارزمية التصميم المقترحة لاختيار قطر الوتد:</a:t>
            </a:r>
            <a:endParaRPr lang="ar-SY" sz="2800" dirty="0"/>
          </a:p>
        </p:txBody>
      </p:sp>
      <p:sp>
        <p:nvSpPr>
          <p:cNvPr id="3" name="Content Placeholder 2"/>
          <p:cNvSpPr>
            <a:spLocks noGrp="1"/>
          </p:cNvSpPr>
          <p:nvPr>
            <p:ph idx="1"/>
          </p:nvPr>
        </p:nvSpPr>
        <p:spPr/>
        <p:txBody>
          <a:bodyPr>
            <a:normAutofit/>
          </a:bodyPr>
          <a:lstStyle/>
          <a:p>
            <a:r>
              <a:rPr lang="ar-SY" sz="1600" dirty="0" smtClean="0"/>
              <a:t>العديد من التبسيطات مطلوبة للوصول إلى حل بسيط و آمن لهذه المشلكة المعقدة لعلاقة الوتد بالتربة.</a:t>
            </a:r>
          </a:p>
          <a:p>
            <a:endParaRPr lang="ar-SY" sz="1600" dirty="0" smtClean="0"/>
          </a:p>
          <a:p>
            <a:r>
              <a:rPr lang="ar-SY" sz="1600" dirty="0" smtClean="0"/>
              <a:t>الحسابات المعقدة والتفصيلية جداً غير مبررة بسبب الشكوك الكثيرة و عدم التأكد من عدة أمور مثل عدم تجانس التربة الطبيعية، حساسية التحنيب بسبب العيوب الثانوية أو المقاومة الجانبية التي تبديها التربة عندما يبدأ الوتد بالتحنيب.</a:t>
            </a:r>
          </a:p>
          <a:p>
            <a:endParaRPr lang="ar-SY" sz="1600" dirty="0" smtClean="0"/>
          </a:p>
          <a:p>
            <a:r>
              <a:rPr lang="ar-SY" sz="1600" dirty="0" smtClean="0"/>
              <a:t>من الصعب وضع جميع هذه العوامل في الحسابات.</a:t>
            </a:r>
          </a:p>
          <a:p>
            <a:endParaRPr lang="ar-SY" sz="1600" dirty="0" smtClean="0"/>
          </a:p>
          <a:p>
            <a:r>
              <a:rPr lang="ar-SY" sz="1600" dirty="0" smtClean="0"/>
              <a:t>نحاول الوصول إلى طريقة مبسطة بالاعتماد على قيم نموذجية لمعامل التربة </a:t>
            </a:r>
            <a:r>
              <a:rPr lang="en-US" sz="1600" dirty="0" err="1" smtClean="0"/>
              <a:t>η</a:t>
            </a:r>
            <a:r>
              <a:rPr lang="en-US" sz="1600" baseline="-25000" dirty="0" err="1" smtClean="0"/>
              <a:t>h</a:t>
            </a:r>
            <a:r>
              <a:rPr lang="ar-SY" sz="1600" dirty="0" smtClean="0"/>
              <a:t> للترب الرملية المكتنزة (الكثيفة). أخذت قيمة </a:t>
            </a:r>
            <a:r>
              <a:rPr lang="en-US" sz="1600" dirty="0" err="1" smtClean="0"/>
              <a:t>η</a:t>
            </a:r>
            <a:r>
              <a:rPr lang="en-US" sz="1600" baseline="-25000" dirty="0" err="1" smtClean="0"/>
              <a:t>h</a:t>
            </a:r>
            <a:r>
              <a:rPr lang="ar-SY" sz="1600" dirty="0" smtClean="0"/>
              <a:t> بحدود </a:t>
            </a:r>
            <a:r>
              <a:rPr lang="en-US" sz="1600" dirty="0" smtClean="0"/>
              <a:t>40 MN/m</a:t>
            </a:r>
            <a:r>
              <a:rPr lang="en-US" sz="1600" baseline="30000" dirty="0" smtClean="0"/>
              <a:t>3</a:t>
            </a:r>
            <a:r>
              <a:rPr lang="ar-SY" sz="1600" dirty="0" smtClean="0"/>
              <a:t> لرمل ذو كثافة نسبية تساوي </a:t>
            </a:r>
            <a:r>
              <a:rPr lang="en-US" sz="1600" dirty="0" smtClean="0"/>
              <a:t>80%</a:t>
            </a:r>
            <a:r>
              <a:rPr lang="ar-SY" sz="1600" dirty="0" smtClean="0"/>
              <a:t> حسب </a:t>
            </a:r>
            <a:r>
              <a:rPr lang="en-US" sz="1600" dirty="0" smtClean="0"/>
              <a:t>API code 1993</a:t>
            </a:r>
            <a:r>
              <a:rPr lang="ar-SY" sz="1600" dirty="0" smtClean="0"/>
              <a:t>.</a:t>
            </a: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28596" y="476234"/>
            <a:ext cx="7467600" cy="1369228"/>
          </a:xfrm>
        </p:spPr>
        <p:txBody>
          <a:bodyPr>
            <a:normAutofit/>
          </a:bodyPr>
          <a:lstStyle/>
          <a:p>
            <a:r>
              <a:rPr lang="ar-SY" sz="1600" dirty="0" smtClean="0"/>
              <a:t>الجدولان التاليان يبينان عمق الوثق لأوتاد معدنية و بيتونية لعدة أعماق في الترب القابلة للتميع. نسبة النحافة مثبتة عند القيمة </a:t>
            </a:r>
            <a:r>
              <a:rPr lang="en-US" sz="1600" dirty="0" smtClean="0"/>
              <a:t>50</a:t>
            </a:r>
            <a:r>
              <a:rPr lang="ar-SY" sz="1600" dirty="0" smtClean="0"/>
              <a:t>ً. </a:t>
            </a:r>
          </a:p>
          <a:p>
            <a:endParaRPr lang="ar-SY" sz="1600" dirty="0" smtClean="0"/>
          </a:p>
          <a:p>
            <a:r>
              <a:rPr lang="ar-SY" sz="1600" dirty="0" smtClean="0"/>
              <a:t>القيم النموذجية تبين أن عمق الوثق يتراوح ما بين </a:t>
            </a:r>
            <a:r>
              <a:rPr lang="en-US" sz="1600" dirty="0" smtClean="0"/>
              <a:t>3-6</a:t>
            </a:r>
            <a:r>
              <a:rPr lang="ar-SY" sz="1600" dirty="0" smtClean="0"/>
              <a:t> من قطر الوتد.</a:t>
            </a:r>
            <a:endParaRPr lang="en-US" sz="1600" dirty="0" smtClean="0"/>
          </a:p>
          <a:p>
            <a:endParaRPr lang="ar-SY" sz="1600" dirty="0"/>
          </a:p>
        </p:txBody>
      </p:sp>
      <p:graphicFrame>
        <p:nvGraphicFramePr>
          <p:cNvPr id="5" name="Table 4"/>
          <p:cNvGraphicFramePr>
            <a:graphicFrameLocks noGrp="1"/>
          </p:cNvGraphicFramePr>
          <p:nvPr/>
        </p:nvGraphicFramePr>
        <p:xfrm>
          <a:off x="571475" y="2619374"/>
          <a:ext cx="7643865" cy="2586042"/>
        </p:xfrm>
        <a:graphic>
          <a:graphicData uri="http://schemas.openxmlformats.org/drawingml/2006/table">
            <a:tbl>
              <a:tblPr rtl="1"/>
              <a:tblGrid>
                <a:gridCol w="507677"/>
                <a:gridCol w="809055"/>
                <a:gridCol w="1035984"/>
                <a:gridCol w="830581"/>
                <a:gridCol w="1112227"/>
                <a:gridCol w="847624"/>
                <a:gridCol w="835965"/>
                <a:gridCol w="820715"/>
                <a:gridCol w="844037"/>
              </a:tblGrid>
              <a:tr h="1034418">
                <a:tc>
                  <a:txBody>
                    <a:bodyPr/>
                    <a:lstStyle/>
                    <a:p>
                      <a:pPr algn="ctr" rtl="0">
                        <a:lnSpc>
                          <a:spcPct val="115000"/>
                        </a:lnSpc>
                        <a:spcAft>
                          <a:spcPts val="0"/>
                        </a:spcAft>
                      </a:pPr>
                      <a:r>
                        <a:rPr lang="en-US" sz="1200" dirty="0">
                          <a:latin typeface="Times New Roman"/>
                          <a:ea typeface="Times New Roman"/>
                          <a:cs typeface="+mn-cs"/>
                        </a:rPr>
                        <a:t>∆</a:t>
                      </a:r>
                      <a:endParaRPr lang="en-US" sz="1200" dirty="0">
                        <a:latin typeface="Calibri"/>
                        <a:ea typeface="Times New Roman"/>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115000"/>
                        </a:lnSpc>
                        <a:spcAft>
                          <a:spcPts val="0"/>
                        </a:spcAft>
                      </a:pPr>
                      <a:r>
                        <a:rPr lang="en-US" sz="1200">
                          <a:latin typeface="Times New Roman"/>
                          <a:ea typeface="Times New Roman"/>
                          <a:cs typeface="+mn-cs"/>
                        </a:rPr>
                        <a:t>L</a:t>
                      </a:r>
                      <a:r>
                        <a:rPr lang="en-US" sz="1200" baseline="-25000">
                          <a:latin typeface="Times New Roman"/>
                          <a:ea typeface="Times New Roman"/>
                          <a:cs typeface="+mn-cs"/>
                        </a:rPr>
                        <a:t>eff</a:t>
                      </a:r>
                      <a:endParaRPr lang="en-US" sz="1200">
                        <a:latin typeface="Calibri"/>
                        <a:ea typeface="Times New Roman"/>
                        <a:cs typeface="+mn-cs"/>
                      </a:endParaRPr>
                    </a:p>
                    <a:p>
                      <a:pPr algn="ctr" rtl="0">
                        <a:lnSpc>
                          <a:spcPct val="115000"/>
                        </a:lnSpc>
                        <a:spcAft>
                          <a:spcPts val="0"/>
                        </a:spcAft>
                      </a:pPr>
                      <a:r>
                        <a:rPr lang="en-US" sz="1200">
                          <a:latin typeface="Times New Roman"/>
                          <a:ea typeface="Times New Roman"/>
                          <a:cs typeface="+mn-cs"/>
                        </a:rPr>
                        <a:t>(m)</a:t>
                      </a:r>
                      <a:endParaRPr lang="en-US" sz="1200">
                        <a:latin typeface="Calibri"/>
                        <a:ea typeface="Times New Roman"/>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115000"/>
                        </a:lnSpc>
                        <a:spcAft>
                          <a:spcPts val="0"/>
                        </a:spcAft>
                      </a:pPr>
                      <a:r>
                        <a:rPr lang="ar-SY" sz="1200" dirty="0">
                          <a:latin typeface="Calibri"/>
                          <a:ea typeface="Times New Roman"/>
                          <a:cs typeface="+mn-cs"/>
                        </a:rPr>
                        <a:t>عمق الوثق</a:t>
                      </a:r>
                      <a:endParaRPr lang="en-US" sz="1200" dirty="0">
                        <a:latin typeface="Calibri"/>
                        <a:ea typeface="Times New Roman"/>
                        <a:cs typeface="+mn-cs"/>
                      </a:endParaRPr>
                    </a:p>
                    <a:p>
                      <a:pPr algn="ctr" rtl="0">
                        <a:lnSpc>
                          <a:spcPct val="115000"/>
                        </a:lnSpc>
                        <a:spcAft>
                          <a:spcPts val="0"/>
                        </a:spcAft>
                      </a:pPr>
                      <a:r>
                        <a:rPr lang="en-US" sz="1200" dirty="0">
                          <a:latin typeface="Times New Roman"/>
                          <a:ea typeface="Times New Roman"/>
                          <a:cs typeface="+mn-cs"/>
                        </a:rPr>
                        <a:t>1.8T</a:t>
                      </a:r>
                      <a:endParaRPr lang="en-US" sz="1200" dirty="0">
                        <a:latin typeface="Calibri"/>
                        <a:ea typeface="Times New Roman"/>
                        <a:cs typeface="+mn-cs"/>
                      </a:endParaRPr>
                    </a:p>
                    <a:p>
                      <a:pPr algn="ctr" rtl="0">
                        <a:lnSpc>
                          <a:spcPct val="115000"/>
                        </a:lnSpc>
                        <a:spcAft>
                          <a:spcPts val="0"/>
                        </a:spcAft>
                      </a:pPr>
                      <a:r>
                        <a:rPr lang="en-US" sz="1200" dirty="0">
                          <a:latin typeface="Times New Roman"/>
                          <a:ea typeface="Times New Roman"/>
                          <a:cs typeface="+mn-cs"/>
                        </a:rPr>
                        <a:t>(m)</a:t>
                      </a:r>
                      <a:endParaRPr lang="en-US" sz="1200" dirty="0">
                        <a:latin typeface="Calibri"/>
                        <a:ea typeface="Times New Roman"/>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115000"/>
                        </a:lnSpc>
                        <a:spcAft>
                          <a:spcPts val="0"/>
                        </a:spcAft>
                      </a:pPr>
                      <a:r>
                        <a:rPr lang="en-US" sz="1200">
                          <a:latin typeface="Times New Roman"/>
                          <a:ea typeface="Times New Roman"/>
                          <a:cs typeface="+mn-cs"/>
                        </a:rPr>
                        <a:t>T</a:t>
                      </a:r>
                      <a:endParaRPr lang="en-US" sz="1200">
                        <a:latin typeface="Calibri"/>
                        <a:ea typeface="Times New Roman"/>
                        <a:cs typeface="+mn-cs"/>
                      </a:endParaRPr>
                    </a:p>
                    <a:p>
                      <a:pPr algn="ctr" rtl="0">
                        <a:lnSpc>
                          <a:spcPct val="115000"/>
                        </a:lnSpc>
                        <a:spcAft>
                          <a:spcPts val="0"/>
                        </a:spcAft>
                      </a:pPr>
                      <a:r>
                        <a:rPr lang="ar-SY" sz="1200">
                          <a:latin typeface="Calibri"/>
                          <a:ea typeface="Times New Roman"/>
                          <a:cs typeface="+mn-cs"/>
                        </a:rPr>
                        <a:t>العلاقة </a:t>
                      </a:r>
                      <a:r>
                        <a:rPr lang="en-US" sz="1200">
                          <a:latin typeface="Times New Roman"/>
                          <a:ea typeface="Times New Roman"/>
                          <a:cs typeface="+mn-cs"/>
                        </a:rPr>
                        <a:t>7</a:t>
                      </a:r>
                      <a:endParaRPr lang="en-US" sz="1200">
                        <a:latin typeface="Calibri"/>
                        <a:ea typeface="Times New Roman"/>
                        <a:cs typeface="+mn-cs"/>
                      </a:endParaRPr>
                    </a:p>
                    <a:p>
                      <a:pPr algn="ctr" rtl="0">
                        <a:lnSpc>
                          <a:spcPct val="115000"/>
                        </a:lnSpc>
                        <a:spcAft>
                          <a:spcPts val="0"/>
                        </a:spcAft>
                      </a:pPr>
                      <a:r>
                        <a:rPr lang="en-US" sz="1200">
                          <a:latin typeface="Times New Roman"/>
                          <a:ea typeface="Times New Roman"/>
                          <a:cs typeface="+mn-cs"/>
                        </a:rPr>
                        <a:t>(m)</a:t>
                      </a:r>
                      <a:endParaRPr lang="en-US" sz="1200">
                        <a:latin typeface="Calibri"/>
                        <a:ea typeface="Times New Roman"/>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115000"/>
                        </a:lnSpc>
                        <a:spcAft>
                          <a:spcPts val="0"/>
                        </a:spcAft>
                      </a:pPr>
                      <a:r>
                        <a:rPr lang="ar-SY" sz="1200">
                          <a:latin typeface="Calibri"/>
                          <a:ea typeface="Times New Roman"/>
                          <a:cs typeface="+mn-cs"/>
                        </a:rPr>
                        <a:t>معامل التربة</a:t>
                      </a:r>
                      <a:endParaRPr lang="en-US" sz="1200">
                        <a:latin typeface="Calibri"/>
                        <a:ea typeface="Times New Roman"/>
                        <a:cs typeface="+mn-cs"/>
                      </a:endParaRPr>
                    </a:p>
                    <a:p>
                      <a:pPr algn="ctr" rtl="0">
                        <a:lnSpc>
                          <a:spcPct val="115000"/>
                        </a:lnSpc>
                        <a:spcAft>
                          <a:spcPts val="0"/>
                        </a:spcAft>
                      </a:pPr>
                      <a:r>
                        <a:rPr lang="en-US" sz="1200">
                          <a:latin typeface="Times New Roman"/>
                          <a:ea typeface="Times New Roman"/>
                          <a:cs typeface="+mn-cs"/>
                        </a:rPr>
                        <a:t>η</a:t>
                      </a:r>
                      <a:r>
                        <a:rPr lang="en-US" sz="1200" baseline="-25000">
                          <a:latin typeface="Times New Roman"/>
                          <a:ea typeface="Times New Roman"/>
                          <a:cs typeface="+mn-cs"/>
                        </a:rPr>
                        <a:t>h</a:t>
                      </a:r>
                      <a:r>
                        <a:rPr lang="en-US" sz="1200">
                          <a:latin typeface="Times New Roman"/>
                          <a:ea typeface="Times New Roman"/>
                          <a:cs typeface="+mn-cs"/>
                        </a:rPr>
                        <a:t> (MN/m</a:t>
                      </a:r>
                      <a:r>
                        <a:rPr lang="en-US" sz="1200" baseline="30000">
                          <a:latin typeface="Times New Roman"/>
                          <a:ea typeface="Times New Roman"/>
                          <a:cs typeface="+mn-cs"/>
                        </a:rPr>
                        <a:t>3</a:t>
                      </a:r>
                      <a:r>
                        <a:rPr lang="en-US" sz="1200">
                          <a:latin typeface="Times New Roman"/>
                          <a:ea typeface="Times New Roman"/>
                          <a:cs typeface="+mn-cs"/>
                        </a:rPr>
                        <a:t>)</a:t>
                      </a:r>
                      <a:endParaRPr lang="en-US" sz="1200">
                        <a:latin typeface="Calibri"/>
                        <a:ea typeface="Times New Roman"/>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115000"/>
                        </a:lnSpc>
                        <a:spcAft>
                          <a:spcPts val="0"/>
                        </a:spcAft>
                      </a:pPr>
                      <a:r>
                        <a:rPr lang="ar-SY" sz="1200">
                          <a:latin typeface="Calibri"/>
                          <a:ea typeface="Times New Roman"/>
                          <a:cs typeface="+mn-cs"/>
                        </a:rPr>
                        <a:t>معامل المرونة</a:t>
                      </a:r>
                      <a:endParaRPr lang="en-US" sz="1200">
                        <a:latin typeface="Calibri"/>
                        <a:ea typeface="Times New Roman"/>
                        <a:cs typeface="+mn-cs"/>
                      </a:endParaRPr>
                    </a:p>
                    <a:p>
                      <a:pPr algn="ctr" rtl="0">
                        <a:lnSpc>
                          <a:spcPct val="115000"/>
                        </a:lnSpc>
                        <a:spcAft>
                          <a:spcPts val="0"/>
                        </a:spcAft>
                      </a:pPr>
                      <a:r>
                        <a:rPr lang="en-US" sz="1200">
                          <a:latin typeface="Times New Roman"/>
                          <a:ea typeface="Times New Roman"/>
                          <a:cs typeface="+mn-cs"/>
                        </a:rPr>
                        <a:t>E</a:t>
                      </a:r>
                      <a:endParaRPr lang="en-US" sz="1200">
                        <a:latin typeface="Calibri"/>
                        <a:ea typeface="Times New Roman"/>
                        <a:cs typeface="+mn-cs"/>
                      </a:endParaRPr>
                    </a:p>
                    <a:p>
                      <a:pPr algn="ctr" rtl="0">
                        <a:lnSpc>
                          <a:spcPct val="115000"/>
                        </a:lnSpc>
                        <a:spcAft>
                          <a:spcPts val="0"/>
                        </a:spcAft>
                      </a:pPr>
                      <a:r>
                        <a:rPr lang="en-US" sz="1200">
                          <a:latin typeface="Times New Roman"/>
                          <a:ea typeface="Times New Roman"/>
                          <a:cs typeface="+mn-cs"/>
                        </a:rPr>
                        <a:t>(MPa)</a:t>
                      </a:r>
                      <a:endParaRPr lang="en-US" sz="1200">
                        <a:latin typeface="Calibri"/>
                        <a:ea typeface="Times New Roman"/>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115000"/>
                        </a:lnSpc>
                        <a:spcAft>
                          <a:spcPts val="0"/>
                        </a:spcAft>
                      </a:pPr>
                      <a:r>
                        <a:rPr lang="ar-SY" sz="1200">
                          <a:latin typeface="Calibri"/>
                          <a:ea typeface="Times New Roman"/>
                          <a:cs typeface="+mn-cs"/>
                        </a:rPr>
                        <a:t>عزم العطالة</a:t>
                      </a:r>
                      <a:endParaRPr lang="en-US" sz="1200">
                        <a:latin typeface="Calibri"/>
                        <a:ea typeface="Times New Roman"/>
                        <a:cs typeface="+mn-cs"/>
                      </a:endParaRPr>
                    </a:p>
                    <a:p>
                      <a:pPr algn="ctr" rtl="0">
                        <a:lnSpc>
                          <a:spcPct val="115000"/>
                        </a:lnSpc>
                        <a:spcAft>
                          <a:spcPts val="0"/>
                        </a:spcAft>
                      </a:pPr>
                      <a:r>
                        <a:rPr lang="en-US" sz="1200">
                          <a:latin typeface="Times New Roman"/>
                          <a:ea typeface="Times New Roman"/>
                          <a:cs typeface="+mn-cs"/>
                        </a:rPr>
                        <a:t>I</a:t>
                      </a:r>
                      <a:endParaRPr lang="en-US" sz="1200">
                        <a:latin typeface="Calibri"/>
                        <a:ea typeface="Times New Roman"/>
                        <a:cs typeface="+mn-cs"/>
                      </a:endParaRPr>
                    </a:p>
                    <a:p>
                      <a:pPr algn="ctr" rtl="0">
                        <a:lnSpc>
                          <a:spcPct val="115000"/>
                        </a:lnSpc>
                        <a:spcAft>
                          <a:spcPts val="0"/>
                        </a:spcAft>
                      </a:pPr>
                      <a:r>
                        <a:rPr lang="en-US" sz="1200">
                          <a:latin typeface="Times New Roman"/>
                          <a:ea typeface="Times New Roman"/>
                          <a:cs typeface="+mn-cs"/>
                        </a:rPr>
                        <a:t>(m</a:t>
                      </a:r>
                      <a:r>
                        <a:rPr lang="en-US" sz="1200" baseline="30000">
                          <a:latin typeface="Times New Roman"/>
                          <a:ea typeface="Times New Roman"/>
                          <a:cs typeface="+mn-cs"/>
                        </a:rPr>
                        <a:t>4</a:t>
                      </a:r>
                      <a:r>
                        <a:rPr lang="en-US" sz="1200">
                          <a:latin typeface="Times New Roman"/>
                          <a:ea typeface="Times New Roman"/>
                          <a:cs typeface="+mn-cs"/>
                        </a:rPr>
                        <a:t>)</a:t>
                      </a:r>
                      <a:endParaRPr lang="en-US" sz="1200">
                        <a:latin typeface="Calibri"/>
                        <a:ea typeface="Times New Roman"/>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115000"/>
                        </a:lnSpc>
                        <a:spcAft>
                          <a:spcPts val="0"/>
                        </a:spcAft>
                      </a:pPr>
                      <a:r>
                        <a:rPr lang="ar-SY" sz="1200">
                          <a:latin typeface="Calibri"/>
                          <a:ea typeface="Times New Roman"/>
                          <a:cs typeface="+mn-cs"/>
                        </a:rPr>
                        <a:t>القطر</a:t>
                      </a:r>
                      <a:endParaRPr lang="en-US" sz="1200">
                        <a:latin typeface="Calibri"/>
                        <a:ea typeface="Times New Roman"/>
                        <a:cs typeface="+mn-cs"/>
                      </a:endParaRPr>
                    </a:p>
                    <a:p>
                      <a:pPr algn="ctr" rtl="0">
                        <a:lnSpc>
                          <a:spcPct val="115000"/>
                        </a:lnSpc>
                        <a:spcAft>
                          <a:spcPts val="0"/>
                        </a:spcAft>
                      </a:pPr>
                      <a:r>
                        <a:rPr lang="en-US" sz="1200">
                          <a:latin typeface="Times New Roman"/>
                          <a:ea typeface="Times New Roman"/>
                          <a:cs typeface="+mn-cs"/>
                        </a:rPr>
                        <a:t>D</a:t>
                      </a:r>
                      <a:endParaRPr lang="en-US" sz="1200">
                        <a:latin typeface="Calibri"/>
                        <a:ea typeface="Times New Roman"/>
                        <a:cs typeface="+mn-cs"/>
                      </a:endParaRPr>
                    </a:p>
                    <a:p>
                      <a:pPr algn="ctr" rtl="0">
                        <a:lnSpc>
                          <a:spcPct val="115000"/>
                        </a:lnSpc>
                        <a:spcAft>
                          <a:spcPts val="0"/>
                        </a:spcAft>
                      </a:pPr>
                      <a:r>
                        <a:rPr lang="en-US" sz="1200">
                          <a:latin typeface="Times New Roman"/>
                          <a:ea typeface="Times New Roman"/>
                          <a:cs typeface="+mn-cs"/>
                        </a:rPr>
                        <a:t>(m)</a:t>
                      </a:r>
                      <a:endParaRPr lang="en-US" sz="1200">
                        <a:latin typeface="Calibri"/>
                        <a:ea typeface="Times New Roman"/>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115000"/>
                        </a:lnSpc>
                        <a:spcAft>
                          <a:spcPts val="0"/>
                        </a:spcAft>
                      </a:pPr>
                      <a:r>
                        <a:rPr lang="ar-SY" sz="1200">
                          <a:latin typeface="Calibri"/>
                          <a:ea typeface="Times New Roman"/>
                          <a:cs typeface="+mn-cs"/>
                        </a:rPr>
                        <a:t>العمق في الطبقة المتميعة</a:t>
                      </a:r>
                      <a:endParaRPr lang="en-US" sz="1200">
                        <a:latin typeface="Calibri"/>
                        <a:ea typeface="Times New Roman"/>
                        <a:cs typeface="+mn-cs"/>
                      </a:endParaRPr>
                    </a:p>
                    <a:p>
                      <a:pPr algn="ctr" rtl="0">
                        <a:lnSpc>
                          <a:spcPct val="115000"/>
                        </a:lnSpc>
                        <a:spcAft>
                          <a:spcPts val="0"/>
                        </a:spcAft>
                      </a:pPr>
                      <a:r>
                        <a:rPr lang="en-US" sz="1200">
                          <a:latin typeface="Times New Roman"/>
                          <a:ea typeface="Times New Roman"/>
                          <a:cs typeface="+mn-cs"/>
                        </a:rPr>
                        <a:t>(m)</a:t>
                      </a:r>
                      <a:endParaRPr lang="en-US" sz="1200">
                        <a:latin typeface="Calibri"/>
                        <a:ea typeface="Times New Roman"/>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58604">
                <a:tc>
                  <a:txBody>
                    <a:bodyPr/>
                    <a:lstStyle/>
                    <a:p>
                      <a:pPr algn="ctr" rtl="0">
                        <a:lnSpc>
                          <a:spcPct val="115000"/>
                        </a:lnSpc>
                        <a:spcAft>
                          <a:spcPts val="0"/>
                        </a:spcAft>
                      </a:pPr>
                      <a:r>
                        <a:rPr lang="en-US" sz="1200">
                          <a:latin typeface="Times New Roman"/>
                          <a:ea typeface="Times New Roman"/>
                          <a:cs typeface="+mn-cs"/>
                        </a:rPr>
                        <a:t>50.1</a:t>
                      </a:r>
                      <a:endParaRPr lang="en-US" sz="1200">
                        <a:latin typeface="Calibri"/>
                        <a:ea typeface="Times New Roman"/>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115000"/>
                        </a:lnSpc>
                        <a:spcAft>
                          <a:spcPts val="0"/>
                        </a:spcAft>
                      </a:pPr>
                      <a:r>
                        <a:rPr lang="en-US" sz="1200">
                          <a:latin typeface="Times New Roman"/>
                          <a:ea typeface="Times New Roman"/>
                          <a:cs typeface="+mn-cs"/>
                        </a:rPr>
                        <a:t>13.77</a:t>
                      </a:r>
                      <a:endParaRPr lang="en-US" sz="1200">
                        <a:latin typeface="Calibri"/>
                        <a:ea typeface="Times New Roman"/>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115000"/>
                        </a:lnSpc>
                        <a:spcAft>
                          <a:spcPts val="0"/>
                        </a:spcAft>
                      </a:pPr>
                      <a:r>
                        <a:rPr lang="en-US" sz="1200">
                          <a:latin typeface="Times New Roman"/>
                          <a:ea typeface="Times New Roman"/>
                          <a:cs typeface="+mn-cs"/>
                        </a:rPr>
                        <a:t>3.77</a:t>
                      </a:r>
                      <a:endParaRPr lang="en-US" sz="1200">
                        <a:latin typeface="Calibri"/>
                        <a:ea typeface="Times New Roman"/>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115000"/>
                        </a:lnSpc>
                        <a:spcAft>
                          <a:spcPts val="0"/>
                        </a:spcAft>
                      </a:pPr>
                      <a:r>
                        <a:rPr lang="en-US" sz="1200">
                          <a:latin typeface="Times New Roman"/>
                          <a:ea typeface="Times New Roman"/>
                          <a:cs typeface="+mn-cs"/>
                        </a:rPr>
                        <a:t>2.10</a:t>
                      </a:r>
                      <a:endParaRPr lang="en-US" sz="1200">
                        <a:latin typeface="Calibri"/>
                        <a:ea typeface="Times New Roman"/>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115000"/>
                        </a:lnSpc>
                        <a:spcAft>
                          <a:spcPts val="0"/>
                        </a:spcAft>
                      </a:pPr>
                      <a:r>
                        <a:rPr lang="en-US" sz="1200">
                          <a:latin typeface="Times New Roman"/>
                          <a:ea typeface="Times New Roman"/>
                          <a:cs typeface="+mn-cs"/>
                        </a:rPr>
                        <a:t>40</a:t>
                      </a:r>
                      <a:endParaRPr lang="en-US" sz="1200">
                        <a:latin typeface="Calibri"/>
                        <a:ea typeface="Times New Roman"/>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115000"/>
                        </a:lnSpc>
                        <a:spcAft>
                          <a:spcPts val="0"/>
                        </a:spcAft>
                      </a:pPr>
                      <a:r>
                        <a:rPr lang="en-US" sz="1200">
                          <a:latin typeface="Times New Roman"/>
                          <a:ea typeface="Times New Roman"/>
                          <a:cs typeface="+mn-cs"/>
                        </a:rPr>
                        <a:t>2.25E+04</a:t>
                      </a:r>
                      <a:endParaRPr lang="en-US" sz="1200">
                        <a:latin typeface="Calibri"/>
                        <a:ea typeface="Times New Roman"/>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115000"/>
                        </a:lnSpc>
                        <a:spcAft>
                          <a:spcPts val="0"/>
                        </a:spcAft>
                      </a:pPr>
                      <a:r>
                        <a:rPr lang="en-US" sz="1200">
                          <a:latin typeface="Times New Roman"/>
                          <a:ea typeface="Times New Roman"/>
                          <a:cs typeface="+mn-cs"/>
                        </a:rPr>
                        <a:t>0.072</a:t>
                      </a:r>
                      <a:endParaRPr lang="en-US" sz="1200">
                        <a:latin typeface="Calibri"/>
                        <a:ea typeface="Times New Roman"/>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115000"/>
                        </a:lnSpc>
                        <a:spcAft>
                          <a:spcPts val="0"/>
                        </a:spcAft>
                      </a:pPr>
                      <a:r>
                        <a:rPr lang="en-US" sz="1200">
                          <a:latin typeface="Times New Roman"/>
                          <a:ea typeface="Times New Roman"/>
                          <a:cs typeface="+mn-cs"/>
                        </a:rPr>
                        <a:t>1.1</a:t>
                      </a:r>
                      <a:endParaRPr lang="en-US" sz="1200">
                        <a:latin typeface="Calibri"/>
                        <a:ea typeface="Times New Roman"/>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115000"/>
                        </a:lnSpc>
                        <a:spcAft>
                          <a:spcPts val="0"/>
                        </a:spcAft>
                      </a:pPr>
                      <a:r>
                        <a:rPr lang="en-US" sz="1200">
                          <a:latin typeface="Times New Roman"/>
                          <a:ea typeface="Times New Roman"/>
                          <a:cs typeface="+mn-cs"/>
                        </a:rPr>
                        <a:t>10</a:t>
                      </a:r>
                      <a:endParaRPr lang="en-US" sz="1200">
                        <a:latin typeface="Calibri"/>
                        <a:ea typeface="Times New Roman"/>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58604">
                <a:tc>
                  <a:txBody>
                    <a:bodyPr/>
                    <a:lstStyle/>
                    <a:p>
                      <a:pPr algn="ctr" rtl="0">
                        <a:lnSpc>
                          <a:spcPct val="115000"/>
                        </a:lnSpc>
                        <a:spcAft>
                          <a:spcPts val="0"/>
                        </a:spcAft>
                      </a:pPr>
                      <a:r>
                        <a:rPr lang="en-US" sz="1200">
                          <a:latin typeface="Times New Roman"/>
                          <a:ea typeface="Times New Roman"/>
                          <a:cs typeface="+mn-cs"/>
                        </a:rPr>
                        <a:t>47.4</a:t>
                      </a:r>
                      <a:endParaRPr lang="en-US" sz="1200">
                        <a:latin typeface="Calibri"/>
                        <a:ea typeface="Times New Roman"/>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115000"/>
                        </a:lnSpc>
                        <a:spcAft>
                          <a:spcPts val="0"/>
                        </a:spcAft>
                      </a:pPr>
                      <a:r>
                        <a:rPr lang="en-US" sz="1200">
                          <a:latin typeface="Times New Roman"/>
                          <a:ea typeface="Times New Roman"/>
                          <a:cs typeface="+mn-cs"/>
                        </a:rPr>
                        <a:t>16.57</a:t>
                      </a:r>
                      <a:endParaRPr lang="en-US" sz="1200">
                        <a:latin typeface="Calibri"/>
                        <a:ea typeface="Times New Roman"/>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115000"/>
                        </a:lnSpc>
                        <a:spcAft>
                          <a:spcPts val="0"/>
                        </a:spcAft>
                      </a:pPr>
                      <a:r>
                        <a:rPr lang="en-US" sz="1200">
                          <a:latin typeface="Times New Roman"/>
                          <a:ea typeface="Times New Roman"/>
                          <a:cs typeface="+mn-cs"/>
                        </a:rPr>
                        <a:t>4.57</a:t>
                      </a:r>
                      <a:endParaRPr lang="en-US" sz="1200">
                        <a:latin typeface="Calibri"/>
                        <a:ea typeface="Times New Roman"/>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115000"/>
                        </a:lnSpc>
                        <a:spcAft>
                          <a:spcPts val="0"/>
                        </a:spcAft>
                      </a:pPr>
                      <a:r>
                        <a:rPr lang="en-US" sz="1200">
                          <a:latin typeface="Times New Roman"/>
                          <a:ea typeface="Times New Roman"/>
                          <a:cs typeface="+mn-cs"/>
                        </a:rPr>
                        <a:t>2.54</a:t>
                      </a:r>
                      <a:endParaRPr lang="en-US" sz="1200">
                        <a:latin typeface="Calibri"/>
                        <a:ea typeface="Times New Roman"/>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115000"/>
                        </a:lnSpc>
                        <a:spcAft>
                          <a:spcPts val="0"/>
                        </a:spcAft>
                      </a:pPr>
                      <a:r>
                        <a:rPr lang="en-US" sz="1200">
                          <a:latin typeface="Times New Roman"/>
                          <a:ea typeface="Times New Roman"/>
                          <a:cs typeface="+mn-cs"/>
                        </a:rPr>
                        <a:t>40</a:t>
                      </a:r>
                      <a:endParaRPr lang="en-US" sz="1200">
                        <a:latin typeface="Calibri"/>
                        <a:ea typeface="Times New Roman"/>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115000"/>
                        </a:lnSpc>
                        <a:spcAft>
                          <a:spcPts val="0"/>
                        </a:spcAft>
                      </a:pPr>
                      <a:r>
                        <a:rPr lang="en-US" sz="1200">
                          <a:latin typeface="Times New Roman"/>
                          <a:ea typeface="Times New Roman"/>
                          <a:cs typeface="+mn-cs"/>
                        </a:rPr>
                        <a:t>2.25E+04</a:t>
                      </a:r>
                      <a:endParaRPr lang="en-US" sz="1200">
                        <a:latin typeface="Calibri"/>
                        <a:ea typeface="Times New Roman"/>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115000"/>
                        </a:lnSpc>
                        <a:spcAft>
                          <a:spcPts val="0"/>
                        </a:spcAft>
                      </a:pPr>
                      <a:r>
                        <a:rPr lang="en-US" sz="1200">
                          <a:latin typeface="Times New Roman"/>
                          <a:ea typeface="Times New Roman"/>
                          <a:cs typeface="+mn-cs"/>
                        </a:rPr>
                        <a:t>0.188</a:t>
                      </a:r>
                      <a:endParaRPr lang="en-US" sz="1200">
                        <a:latin typeface="Calibri"/>
                        <a:ea typeface="Times New Roman"/>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115000"/>
                        </a:lnSpc>
                        <a:spcAft>
                          <a:spcPts val="0"/>
                        </a:spcAft>
                      </a:pPr>
                      <a:r>
                        <a:rPr lang="en-US" sz="1200">
                          <a:latin typeface="Times New Roman"/>
                          <a:ea typeface="Times New Roman"/>
                          <a:cs typeface="+mn-cs"/>
                        </a:rPr>
                        <a:t>1.4</a:t>
                      </a:r>
                      <a:endParaRPr lang="en-US" sz="1200">
                        <a:latin typeface="Calibri"/>
                        <a:ea typeface="Times New Roman"/>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115000"/>
                        </a:lnSpc>
                        <a:spcAft>
                          <a:spcPts val="0"/>
                        </a:spcAft>
                      </a:pPr>
                      <a:r>
                        <a:rPr lang="en-US" sz="1200">
                          <a:latin typeface="Times New Roman"/>
                          <a:ea typeface="Times New Roman"/>
                          <a:cs typeface="+mn-cs"/>
                        </a:rPr>
                        <a:t>12</a:t>
                      </a:r>
                      <a:endParaRPr lang="en-US" sz="1200">
                        <a:latin typeface="Calibri"/>
                        <a:ea typeface="Times New Roman"/>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58604">
                <a:tc>
                  <a:txBody>
                    <a:bodyPr/>
                    <a:lstStyle/>
                    <a:p>
                      <a:pPr algn="ctr" rtl="0">
                        <a:lnSpc>
                          <a:spcPct val="115000"/>
                        </a:lnSpc>
                        <a:spcAft>
                          <a:spcPts val="0"/>
                        </a:spcAft>
                      </a:pPr>
                      <a:r>
                        <a:rPr lang="en-US" sz="1200">
                          <a:latin typeface="Times New Roman"/>
                          <a:ea typeface="Times New Roman"/>
                          <a:cs typeface="+mn-cs"/>
                        </a:rPr>
                        <a:t>47.7</a:t>
                      </a:r>
                      <a:endParaRPr lang="en-US" sz="1200">
                        <a:latin typeface="Calibri"/>
                        <a:ea typeface="Times New Roman"/>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115000"/>
                        </a:lnSpc>
                        <a:spcAft>
                          <a:spcPts val="0"/>
                        </a:spcAft>
                      </a:pPr>
                      <a:r>
                        <a:rPr lang="en-US" sz="1200">
                          <a:latin typeface="Times New Roman"/>
                          <a:ea typeface="Times New Roman"/>
                          <a:cs typeface="+mn-cs"/>
                        </a:rPr>
                        <a:t>19.09</a:t>
                      </a:r>
                      <a:endParaRPr lang="en-US" sz="1200">
                        <a:latin typeface="Calibri"/>
                        <a:ea typeface="Times New Roman"/>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115000"/>
                        </a:lnSpc>
                        <a:spcAft>
                          <a:spcPts val="0"/>
                        </a:spcAft>
                      </a:pPr>
                      <a:r>
                        <a:rPr lang="en-US" sz="1200">
                          <a:latin typeface="Times New Roman"/>
                          <a:ea typeface="Times New Roman"/>
                          <a:cs typeface="+mn-cs"/>
                        </a:rPr>
                        <a:t>5.09</a:t>
                      </a:r>
                      <a:endParaRPr lang="en-US" sz="1200">
                        <a:latin typeface="Calibri"/>
                        <a:ea typeface="Times New Roman"/>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115000"/>
                        </a:lnSpc>
                        <a:spcAft>
                          <a:spcPts val="0"/>
                        </a:spcAft>
                      </a:pPr>
                      <a:r>
                        <a:rPr lang="en-US" sz="1200">
                          <a:latin typeface="Times New Roman"/>
                          <a:ea typeface="Times New Roman"/>
                          <a:cs typeface="+mn-cs"/>
                        </a:rPr>
                        <a:t>2.83</a:t>
                      </a:r>
                      <a:endParaRPr lang="en-US" sz="1200">
                        <a:latin typeface="Calibri"/>
                        <a:ea typeface="Times New Roman"/>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115000"/>
                        </a:lnSpc>
                        <a:spcAft>
                          <a:spcPts val="0"/>
                        </a:spcAft>
                      </a:pPr>
                      <a:r>
                        <a:rPr lang="en-US" sz="1200">
                          <a:latin typeface="Times New Roman"/>
                          <a:ea typeface="Times New Roman"/>
                          <a:cs typeface="+mn-cs"/>
                        </a:rPr>
                        <a:t>40</a:t>
                      </a:r>
                      <a:endParaRPr lang="en-US" sz="1200">
                        <a:latin typeface="Calibri"/>
                        <a:ea typeface="Times New Roman"/>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115000"/>
                        </a:lnSpc>
                        <a:spcAft>
                          <a:spcPts val="0"/>
                        </a:spcAft>
                      </a:pPr>
                      <a:r>
                        <a:rPr lang="en-US" sz="1200">
                          <a:latin typeface="Times New Roman"/>
                          <a:ea typeface="Times New Roman"/>
                          <a:cs typeface="+mn-cs"/>
                        </a:rPr>
                        <a:t>2.25E+04</a:t>
                      </a:r>
                      <a:endParaRPr lang="en-US" sz="1200">
                        <a:latin typeface="Calibri"/>
                        <a:ea typeface="Times New Roman"/>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115000"/>
                        </a:lnSpc>
                        <a:spcAft>
                          <a:spcPts val="0"/>
                        </a:spcAft>
                      </a:pPr>
                      <a:r>
                        <a:rPr lang="en-US" sz="1200">
                          <a:latin typeface="Times New Roman"/>
                          <a:ea typeface="Times New Roman"/>
                          <a:cs typeface="+mn-cs"/>
                        </a:rPr>
                        <a:t>0.322</a:t>
                      </a:r>
                      <a:endParaRPr lang="en-US" sz="1200">
                        <a:latin typeface="Calibri"/>
                        <a:ea typeface="Times New Roman"/>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115000"/>
                        </a:lnSpc>
                        <a:spcAft>
                          <a:spcPts val="0"/>
                        </a:spcAft>
                      </a:pPr>
                      <a:r>
                        <a:rPr lang="en-US" sz="1200">
                          <a:latin typeface="Times New Roman"/>
                          <a:ea typeface="Times New Roman"/>
                          <a:cs typeface="+mn-cs"/>
                        </a:rPr>
                        <a:t>1.6</a:t>
                      </a:r>
                      <a:endParaRPr lang="en-US" sz="1200">
                        <a:latin typeface="Calibri"/>
                        <a:ea typeface="Times New Roman"/>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115000"/>
                        </a:lnSpc>
                        <a:spcAft>
                          <a:spcPts val="0"/>
                        </a:spcAft>
                      </a:pPr>
                      <a:r>
                        <a:rPr lang="en-US" sz="1200">
                          <a:latin typeface="Times New Roman"/>
                          <a:ea typeface="Times New Roman"/>
                          <a:cs typeface="+mn-cs"/>
                        </a:rPr>
                        <a:t>14</a:t>
                      </a:r>
                      <a:endParaRPr lang="en-US" sz="1200">
                        <a:latin typeface="Calibri"/>
                        <a:ea typeface="Times New Roman"/>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58604">
                <a:tc>
                  <a:txBody>
                    <a:bodyPr/>
                    <a:lstStyle/>
                    <a:p>
                      <a:pPr algn="ctr" rtl="0">
                        <a:lnSpc>
                          <a:spcPct val="115000"/>
                        </a:lnSpc>
                        <a:spcAft>
                          <a:spcPts val="0"/>
                        </a:spcAft>
                      </a:pPr>
                      <a:r>
                        <a:rPr lang="en-US" sz="1200">
                          <a:latin typeface="Times New Roman"/>
                          <a:ea typeface="Times New Roman"/>
                          <a:cs typeface="+mn-cs"/>
                        </a:rPr>
                        <a:t>48.0</a:t>
                      </a:r>
                      <a:endParaRPr lang="en-US" sz="1200">
                        <a:latin typeface="Calibri"/>
                        <a:ea typeface="Times New Roman"/>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115000"/>
                        </a:lnSpc>
                        <a:spcAft>
                          <a:spcPts val="0"/>
                        </a:spcAft>
                      </a:pPr>
                      <a:r>
                        <a:rPr lang="en-US" sz="1200">
                          <a:latin typeface="Times New Roman"/>
                          <a:ea typeface="Times New Roman"/>
                          <a:cs typeface="+mn-cs"/>
                        </a:rPr>
                        <a:t>21.59</a:t>
                      </a:r>
                      <a:endParaRPr lang="en-US" sz="1200">
                        <a:latin typeface="Calibri"/>
                        <a:ea typeface="Times New Roman"/>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115000"/>
                        </a:lnSpc>
                        <a:spcAft>
                          <a:spcPts val="0"/>
                        </a:spcAft>
                      </a:pPr>
                      <a:r>
                        <a:rPr lang="en-US" sz="1200">
                          <a:latin typeface="Times New Roman"/>
                          <a:ea typeface="Times New Roman"/>
                          <a:cs typeface="+mn-cs"/>
                        </a:rPr>
                        <a:t>5.59</a:t>
                      </a:r>
                      <a:endParaRPr lang="en-US" sz="1200">
                        <a:latin typeface="Calibri"/>
                        <a:ea typeface="Times New Roman"/>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115000"/>
                        </a:lnSpc>
                        <a:spcAft>
                          <a:spcPts val="0"/>
                        </a:spcAft>
                      </a:pPr>
                      <a:r>
                        <a:rPr lang="en-US" sz="1200">
                          <a:latin typeface="Times New Roman"/>
                          <a:ea typeface="Times New Roman"/>
                          <a:cs typeface="+mn-cs"/>
                        </a:rPr>
                        <a:t>3.11</a:t>
                      </a:r>
                      <a:endParaRPr lang="en-US" sz="1200">
                        <a:latin typeface="Calibri"/>
                        <a:ea typeface="Times New Roman"/>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115000"/>
                        </a:lnSpc>
                        <a:spcAft>
                          <a:spcPts val="0"/>
                        </a:spcAft>
                      </a:pPr>
                      <a:r>
                        <a:rPr lang="en-US" sz="1200">
                          <a:latin typeface="Times New Roman"/>
                          <a:ea typeface="Times New Roman"/>
                          <a:cs typeface="+mn-cs"/>
                        </a:rPr>
                        <a:t>40</a:t>
                      </a:r>
                      <a:endParaRPr lang="en-US" sz="1200">
                        <a:latin typeface="Calibri"/>
                        <a:ea typeface="Times New Roman"/>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115000"/>
                        </a:lnSpc>
                        <a:spcAft>
                          <a:spcPts val="0"/>
                        </a:spcAft>
                      </a:pPr>
                      <a:r>
                        <a:rPr lang="en-US" sz="1200">
                          <a:latin typeface="Times New Roman"/>
                          <a:ea typeface="Times New Roman"/>
                          <a:cs typeface="+mn-cs"/>
                        </a:rPr>
                        <a:t>2.25E+04</a:t>
                      </a:r>
                      <a:endParaRPr lang="en-US" sz="1200">
                        <a:latin typeface="Calibri"/>
                        <a:ea typeface="Times New Roman"/>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115000"/>
                        </a:lnSpc>
                        <a:spcAft>
                          <a:spcPts val="0"/>
                        </a:spcAft>
                      </a:pPr>
                      <a:r>
                        <a:rPr lang="en-US" sz="1200">
                          <a:latin typeface="Times New Roman"/>
                          <a:ea typeface="Times New Roman"/>
                          <a:cs typeface="+mn-cs"/>
                        </a:rPr>
                        <a:t>0.515</a:t>
                      </a:r>
                      <a:endParaRPr lang="en-US" sz="1200">
                        <a:latin typeface="Calibri"/>
                        <a:ea typeface="Times New Roman"/>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115000"/>
                        </a:lnSpc>
                        <a:spcAft>
                          <a:spcPts val="0"/>
                        </a:spcAft>
                      </a:pPr>
                      <a:r>
                        <a:rPr lang="en-US" sz="1200">
                          <a:latin typeface="Times New Roman"/>
                          <a:ea typeface="Times New Roman"/>
                          <a:cs typeface="+mn-cs"/>
                        </a:rPr>
                        <a:t>1.8</a:t>
                      </a:r>
                      <a:endParaRPr lang="en-US" sz="1200">
                        <a:latin typeface="Calibri"/>
                        <a:ea typeface="Times New Roman"/>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115000"/>
                        </a:lnSpc>
                        <a:spcAft>
                          <a:spcPts val="0"/>
                        </a:spcAft>
                      </a:pPr>
                      <a:r>
                        <a:rPr lang="en-US" sz="1200">
                          <a:latin typeface="Times New Roman"/>
                          <a:ea typeface="Times New Roman"/>
                          <a:cs typeface="+mn-cs"/>
                        </a:rPr>
                        <a:t>16</a:t>
                      </a:r>
                      <a:endParaRPr lang="en-US" sz="1200">
                        <a:latin typeface="Calibri"/>
                        <a:ea typeface="Times New Roman"/>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58604">
                <a:tc>
                  <a:txBody>
                    <a:bodyPr/>
                    <a:lstStyle/>
                    <a:p>
                      <a:pPr algn="ctr" rtl="0">
                        <a:lnSpc>
                          <a:spcPct val="115000"/>
                        </a:lnSpc>
                        <a:spcAft>
                          <a:spcPts val="0"/>
                        </a:spcAft>
                      </a:pPr>
                      <a:r>
                        <a:rPr lang="en-US" sz="1200">
                          <a:latin typeface="Times New Roman"/>
                          <a:ea typeface="Times New Roman"/>
                          <a:cs typeface="+mn-cs"/>
                        </a:rPr>
                        <a:t>48.2</a:t>
                      </a:r>
                      <a:endParaRPr lang="en-US" sz="1200">
                        <a:latin typeface="Calibri"/>
                        <a:ea typeface="Times New Roman"/>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115000"/>
                        </a:lnSpc>
                        <a:spcAft>
                          <a:spcPts val="0"/>
                        </a:spcAft>
                      </a:pPr>
                      <a:r>
                        <a:rPr lang="en-US" sz="1200">
                          <a:latin typeface="Times New Roman"/>
                          <a:ea typeface="Times New Roman"/>
                          <a:cs typeface="+mn-cs"/>
                        </a:rPr>
                        <a:t>24.09</a:t>
                      </a:r>
                      <a:endParaRPr lang="en-US" sz="1200">
                        <a:latin typeface="Calibri"/>
                        <a:ea typeface="Times New Roman"/>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115000"/>
                        </a:lnSpc>
                        <a:spcAft>
                          <a:spcPts val="0"/>
                        </a:spcAft>
                      </a:pPr>
                      <a:r>
                        <a:rPr lang="en-US" sz="1200">
                          <a:latin typeface="Times New Roman"/>
                          <a:ea typeface="Times New Roman"/>
                          <a:cs typeface="+mn-cs"/>
                        </a:rPr>
                        <a:t>6.09</a:t>
                      </a:r>
                      <a:endParaRPr lang="en-US" sz="1200">
                        <a:latin typeface="Calibri"/>
                        <a:ea typeface="Times New Roman"/>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115000"/>
                        </a:lnSpc>
                        <a:spcAft>
                          <a:spcPts val="0"/>
                        </a:spcAft>
                      </a:pPr>
                      <a:r>
                        <a:rPr lang="en-US" sz="1200">
                          <a:latin typeface="Times New Roman"/>
                          <a:ea typeface="Times New Roman"/>
                          <a:cs typeface="+mn-cs"/>
                        </a:rPr>
                        <a:t>3.38</a:t>
                      </a:r>
                      <a:endParaRPr lang="en-US" sz="1200">
                        <a:latin typeface="Calibri"/>
                        <a:ea typeface="Times New Roman"/>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115000"/>
                        </a:lnSpc>
                        <a:spcAft>
                          <a:spcPts val="0"/>
                        </a:spcAft>
                      </a:pPr>
                      <a:r>
                        <a:rPr lang="en-US" sz="1200">
                          <a:latin typeface="Times New Roman"/>
                          <a:ea typeface="Times New Roman"/>
                          <a:cs typeface="+mn-cs"/>
                        </a:rPr>
                        <a:t>40</a:t>
                      </a:r>
                      <a:endParaRPr lang="en-US" sz="1200">
                        <a:latin typeface="Calibri"/>
                        <a:ea typeface="Times New Roman"/>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115000"/>
                        </a:lnSpc>
                        <a:spcAft>
                          <a:spcPts val="0"/>
                        </a:spcAft>
                      </a:pPr>
                      <a:r>
                        <a:rPr lang="en-US" sz="1200">
                          <a:latin typeface="Times New Roman"/>
                          <a:ea typeface="Times New Roman"/>
                          <a:cs typeface="+mn-cs"/>
                        </a:rPr>
                        <a:t>2.25E+04</a:t>
                      </a:r>
                      <a:endParaRPr lang="en-US" sz="1200">
                        <a:latin typeface="Calibri"/>
                        <a:ea typeface="Times New Roman"/>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115000"/>
                        </a:lnSpc>
                        <a:spcAft>
                          <a:spcPts val="0"/>
                        </a:spcAft>
                      </a:pPr>
                      <a:r>
                        <a:rPr lang="en-US" sz="1200">
                          <a:latin typeface="Times New Roman"/>
                          <a:ea typeface="Times New Roman"/>
                          <a:cs typeface="+mn-cs"/>
                        </a:rPr>
                        <a:t>0.785</a:t>
                      </a:r>
                      <a:endParaRPr lang="en-US" sz="1200">
                        <a:latin typeface="Calibri"/>
                        <a:ea typeface="Times New Roman"/>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115000"/>
                        </a:lnSpc>
                        <a:spcAft>
                          <a:spcPts val="0"/>
                        </a:spcAft>
                      </a:pPr>
                      <a:r>
                        <a:rPr lang="en-US" sz="1200">
                          <a:latin typeface="Times New Roman"/>
                          <a:ea typeface="Times New Roman"/>
                          <a:cs typeface="+mn-cs"/>
                        </a:rPr>
                        <a:t>2.0</a:t>
                      </a:r>
                      <a:endParaRPr lang="en-US" sz="1200">
                        <a:latin typeface="Calibri"/>
                        <a:ea typeface="Times New Roman"/>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115000"/>
                        </a:lnSpc>
                        <a:spcAft>
                          <a:spcPts val="0"/>
                        </a:spcAft>
                      </a:pPr>
                      <a:r>
                        <a:rPr lang="en-US" sz="1200">
                          <a:latin typeface="Times New Roman"/>
                          <a:ea typeface="Times New Roman"/>
                          <a:cs typeface="+mn-cs"/>
                        </a:rPr>
                        <a:t>18</a:t>
                      </a:r>
                      <a:endParaRPr lang="en-US" sz="1200">
                        <a:latin typeface="Calibri"/>
                        <a:ea typeface="Times New Roman"/>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58604">
                <a:tc>
                  <a:txBody>
                    <a:bodyPr/>
                    <a:lstStyle/>
                    <a:p>
                      <a:pPr algn="ctr" rtl="0">
                        <a:lnSpc>
                          <a:spcPct val="115000"/>
                        </a:lnSpc>
                        <a:spcAft>
                          <a:spcPts val="0"/>
                        </a:spcAft>
                      </a:pPr>
                      <a:r>
                        <a:rPr lang="en-US" sz="1200">
                          <a:latin typeface="Times New Roman"/>
                          <a:ea typeface="Times New Roman"/>
                          <a:cs typeface="+mn-cs"/>
                        </a:rPr>
                        <a:t>48.3</a:t>
                      </a:r>
                      <a:endParaRPr lang="en-US" sz="1200">
                        <a:latin typeface="Calibri"/>
                        <a:ea typeface="Times New Roman"/>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115000"/>
                        </a:lnSpc>
                        <a:spcAft>
                          <a:spcPts val="0"/>
                        </a:spcAft>
                      </a:pPr>
                      <a:r>
                        <a:rPr lang="en-US" sz="1200">
                          <a:latin typeface="Times New Roman"/>
                          <a:ea typeface="Times New Roman"/>
                          <a:cs typeface="+mn-cs"/>
                        </a:rPr>
                        <a:t>26.57</a:t>
                      </a:r>
                      <a:endParaRPr lang="en-US" sz="1200">
                        <a:latin typeface="Calibri"/>
                        <a:ea typeface="Times New Roman"/>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115000"/>
                        </a:lnSpc>
                        <a:spcAft>
                          <a:spcPts val="0"/>
                        </a:spcAft>
                      </a:pPr>
                      <a:r>
                        <a:rPr lang="en-US" sz="1200">
                          <a:latin typeface="Times New Roman"/>
                          <a:ea typeface="Times New Roman"/>
                          <a:cs typeface="+mn-cs"/>
                        </a:rPr>
                        <a:t>6.57</a:t>
                      </a:r>
                      <a:endParaRPr lang="en-US" sz="1200">
                        <a:latin typeface="Calibri"/>
                        <a:ea typeface="Times New Roman"/>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115000"/>
                        </a:lnSpc>
                        <a:spcAft>
                          <a:spcPts val="0"/>
                        </a:spcAft>
                      </a:pPr>
                      <a:r>
                        <a:rPr lang="en-US" sz="1200">
                          <a:latin typeface="Times New Roman"/>
                          <a:ea typeface="Times New Roman"/>
                          <a:cs typeface="+mn-cs"/>
                        </a:rPr>
                        <a:t>3.65</a:t>
                      </a:r>
                      <a:endParaRPr lang="en-US" sz="1200">
                        <a:latin typeface="Calibri"/>
                        <a:ea typeface="Times New Roman"/>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115000"/>
                        </a:lnSpc>
                        <a:spcAft>
                          <a:spcPts val="0"/>
                        </a:spcAft>
                      </a:pPr>
                      <a:r>
                        <a:rPr lang="en-US" sz="1200" dirty="0">
                          <a:latin typeface="Times New Roman"/>
                          <a:ea typeface="Times New Roman"/>
                          <a:cs typeface="+mn-cs"/>
                        </a:rPr>
                        <a:t>40</a:t>
                      </a:r>
                      <a:endParaRPr lang="en-US" sz="1200" dirty="0">
                        <a:latin typeface="Calibri"/>
                        <a:ea typeface="Times New Roman"/>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115000"/>
                        </a:lnSpc>
                        <a:spcAft>
                          <a:spcPts val="0"/>
                        </a:spcAft>
                      </a:pPr>
                      <a:r>
                        <a:rPr lang="en-US" sz="1200">
                          <a:latin typeface="Times New Roman"/>
                          <a:ea typeface="Times New Roman"/>
                          <a:cs typeface="+mn-cs"/>
                        </a:rPr>
                        <a:t>2.25E+04</a:t>
                      </a:r>
                      <a:endParaRPr lang="en-US" sz="1200">
                        <a:latin typeface="Calibri"/>
                        <a:ea typeface="Times New Roman"/>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115000"/>
                        </a:lnSpc>
                        <a:spcAft>
                          <a:spcPts val="0"/>
                        </a:spcAft>
                      </a:pPr>
                      <a:r>
                        <a:rPr lang="en-US" sz="1200">
                          <a:latin typeface="Times New Roman"/>
                          <a:ea typeface="Times New Roman"/>
                          <a:cs typeface="+mn-cs"/>
                        </a:rPr>
                        <a:t>1.149</a:t>
                      </a:r>
                      <a:endParaRPr lang="en-US" sz="1200">
                        <a:latin typeface="Calibri"/>
                        <a:ea typeface="Times New Roman"/>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115000"/>
                        </a:lnSpc>
                        <a:spcAft>
                          <a:spcPts val="0"/>
                        </a:spcAft>
                      </a:pPr>
                      <a:r>
                        <a:rPr lang="en-US" sz="1200">
                          <a:latin typeface="Times New Roman"/>
                          <a:ea typeface="Times New Roman"/>
                          <a:cs typeface="+mn-cs"/>
                        </a:rPr>
                        <a:t>2.2</a:t>
                      </a:r>
                      <a:endParaRPr lang="en-US" sz="1200">
                        <a:latin typeface="Calibri"/>
                        <a:ea typeface="Times New Roman"/>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115000"/>
                        </a:lnSpc>
                        <a:spcAft>
                          <a:spcPts val="0"/>
                        </a:spcAft>
                      </a:pPr>
                      <a:r>
                        <a:rPr lang="en-US" sz="1200" dirty="0">
                          <a:latin typeface="Times New Roman"/>
                          <a:ea typeface="Times New Roman"/>
                          <a:cs typeface="+mn-cs"/>
                        </a:rPr>
                        <a:t>20</a:t>
                      </a:r>
                      <a:endParaRPr lang="en-US" sz="1200" dirty="0">
                        <a:latin typeface="Calibri"/>
                        <a:ea typeface="Times New Roman"/>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36866" name="Rectangle 2"/>
          <p:cNvSpPr>
            <a:spLocks noChangeArrowheads="1"/>
          </p:cNvSpPr>
          <p:nvPr/>
        </p:nvSpPr>
        <p:spPr bwMode="auto">
          <a:xfrm>
            <a:off x="2928926" y="2083589"/>
            <a:ext cx="2714644"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1" eaLnBrk="1" fontAlgn="base" latinLnBrk="0" hangingPunct="1">
              <a:lnSpc>
                <a:spcPct val="100000"/>
              </a:lnSpc>
              <a:spcBef>
                <a:spcPct val="0"/>
              </a:spcBef>
              <a:spcAft>
                <a:spcPct val="0"/>
              </a:spcAft>
              <a:buClrTx/>
              <a:buSzTx/>
              <a:buFontTx/>
              <a:buNone/>
              <a:tabLst/>
            </a:pPr>
            <a:r>
              <a:rPr kumimoji="0" lang="ar-SY" sz="1600" b="0" i="0" u="none" strike="noStrike" cap="none" normalizeH="0" baseline="0" dirty="0" smtClean="0">
                <a:ln>
                  <a:noFill/>
                </a:ln>
                <a:solidFill>
                  <a:schemeClr val="tx1"/>
                </a:solidFill>
                <a:effectLst/>
                <a:latin typeface="Times New Roman" pitchFamily="18" charset="0"/>
                <a:ea typeface="Times New Roman" pitchFamily="18" charset="0"/>
              </a:rPr>
              <a:t>عمق الوثق للأوتاد البيتونية</a:t>
            </a:r>
            <a:endParaRPr kumimoji="0" lang="en-US" sz="16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600" b="0" i="0" u="none" strike="noStrike" cap="none" normalizeH="0" baseline="0" dirty="0" smtClean="0">
              <a:ln>
                <a:noFill/>
              </a:ln>
              <a:solidFill>
                <a:schemeClr val="tx1"/>
              </a:solidFill>
              <a:effectLst/>
              <a:latin typeface="Arial" pitchFamily="34" charset="0"/>
            </a:endParaRP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nvGraphicFramePr>
        <p:xfrm>
          <a:off x="500034" y="1547804"/>
          <a:ext cx="7929618" cy="2748772"/>
        </p:xfrm>
        <a:graphic>
          <a:graphicData uri="http://schemas.openxmlformats.org/drawingml/2006/table">
            <a:tbl>
              <a:tblPr rtl="1"/>
              <a:tblGrid>
                <a:gridCol w="656925"/>
                <a:gridCol w="791846"/>
                <a:gridCol w="722988"/>
                <a:gridCol w="748111"/>
                <a:gridCol w="882220"/>
                <a:gridCol w="1254115"/>
                <a:gridCol w="839783"/>
                <a:gridCol w="513213"/>
                <a:gridCol w="675534"/>
                <a:gridCol w="844883"/>
              </a:tblGrid>
              <a:tr h="1022350">
                <a:tc>
                  <a:txBody>
                    <a:bodyPr/>
                    <a:lstStyle/>
                    <a:p>
                      <a:pPr algn="ctr" rtl="0">
                        <a:lnSpc>
                          <a:spcPct val="115000"/>
                        </a:lnSpc>
                        <a:spcAft>
                          <a:spcPts val="0"/>
                        </a:spcAft>
                      </a:pPr>
                      <a:r>
                        <a:rPr lang="en-US" sz="1200">
                          <a:latin typeface="Times New Roman"/>
                          <a:ea typeface="Times New Roman"/>
                          <a:cs typeface="+mn-cs"/>
                        </a:rPr>
                        <a:t>λ</a:t>
                      </a:r>
                      <a:endParaRPr lang="en-US" sz="1200">
                        <a:latin typeface="Calibri"/>
                        <a:ea typeface="Times New Roman"/>
                        <a:cs typeface="+mn-cs"/>
                      </a:endParaRPr>
                    </a:p>
                  </a:txBody>
                  <a:tcPr marL="55217" marR="5521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115000"/>
                        </a:lnSpc>
                        <a:spcAft>
                          <a:spcPts val="0"/>
                        </a:spcAft>
                      </a:pPr>
                      <a:r>
                        <a:rPr lang="en-US" sz="1200">
                          <a:latin typeface="Times New Roman"/>
                          <a:ea typeface="Times New Roman"/>
                          <a:cs typeface="+mn-cs"/>
                        </a:rPr>
                        <a:t>L</a:t>
                      </a:r>
                      <a:r>
                        <a:rPr lang="en-US" sz="1200" baseline="-25000">
                          <a:latin typeface="Times New Roman"/>
                          <a:ea typeface="Times New Roman"/>
                          <a:cs typeface="+mn-cs"/>
                        </a:rPr>
                        <a:t>eff</a:t>
                      </a:r>
                      <a:endParaRPr lang="en-US" sz="1200">
                        <a:latin typeface="Calibri"/>
                        <a:ea typeface="Times New Roman"/>
                        <a:cs typeface="+mn-cs"/>
                      </a:endParaRPr>
                    </a:p>
                    <a:p>
                      <a:pPr algn="ctr" rtl="0">
                        <a:lnSpc>
                          <a:spcPct val="115000"/>
                        </a:lnSpc>
                        <a:spcAft>
                          <a:spcPts val="0"/>
                        </a:spcAft>
                      </a:pPr>
                      <a:r>
                        <a:rPr lang="en-US" sz="1200">
                          <a:latin typeface="Times New Roman"/>
                          <a:ea typeface="Times New Roman"/>
                          <a:cs typeface="+mn-cs"/>
                        </a:rPr>
                        <a:t>(m)</a:t>
                      </a:r>
                      <a:endParaRPr lang="en-US" sz="1200">
                        <a:latin typeface="Calibri"/>
                        <a:ea typeface="Times New Roman"/>
                        <a:cs typeface="+mn-cs"/>
                      </a:endParaRPr>
                    </a:p>
                  </a:txBody>
                  <a:tcPr marL="55217" marR="5521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115000"/>
                        </a:lnSpc>
                        <a:spcAft>
                          <a:spcPts val="0"/>
                        </a:spcAft>
                      </a:pPr>
                      <a:r>
                        <a:rPr lang="ar-SY" sz="1200">
                          <a:latin typeface="Calibri"/>
                          <a:ea typeface="Times New Roman"/>
                          <a:cs typeface="+mn-cs"/>
                        </a:rPr>
                        <a:t>عمق الوثق</a:t>
                      </a:r>
                      <a:endParaRPr lang="en-US" sz="1200">
                        <a:latin typeface="Calibri"/>
                        <a:ea typeface="Times New Roman"/>
                        <a:cs typeface="+mn-cs"/>
                      </a:endParaRPr>
                    </a:p>
                    <a:p>
                      <a:pPr algn="ctr" rtl="0">
                        <a:lnSpc>
                          <a:spcPct val="115000"/>
                        </a:lnSpc>
                        <a:spcAft>
                          <a:spcPts val="0"/>
                        </a:spcAft>
                      </a:pPr>
                      <a:r>
                        <a:rPr lang="en-US" sz="1200">
                          <a:latin typeface="Times New Roman"/>
                          <a:ea typeface="Times New Roman"/>
                          <a:cs typeface="+mn-cs"/>
                        </a:rPr>
                        <a:t>1.8T</a:t>
                      </a:r>
                      <a:endParaRPr lang="en-US" sz="1200">
                        <a:latin typeface="Calibri"/>
                        <a:ea typeface="Times New Roman"/>
                        <a:cs typeface="+mn-cs"/>
                      </a:endParaRPr>
                    </a:p>
                    <a:p>
                      <a:pPr algn="ctr" rtl="0">
                        <a:lnSpc>
                          <a:spcPct val="115000"/>
                        </a:lnSpc>
                        <a:spcAft>
                          <a:spcPts val="0"/>
                        </a:spcAft>
                      </a:pPr>
                      <a:r>
                        <a:rPr lang="en-US" sz="1200">
                          <a:latin typeface="Times New Roman"/>
                          <a:ea typeface="Times New Roman"/>
                          <a:cs typeface="+mn-cs"/>
                        </a:rPr>
                        <a:t>(m)</a:t>
                      </a:r>
                      <a:endParaRPr lang="en-US" sz="1200">
                        <a:latin typeface="Calibri"/>
                        <a:ea typeface="Times New Roman"/>
                        <a:cs typeface="+mn-cs"/>
                      </a:endParaRPr>
                    </a:p>
                  </a:txBody>
                  <a:tcPr marL="55217" marR="5521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115000"/>
                        </a:lnSpc>
                        <a:spcAft>
                          <a:spcPts val="0"/>
                        </a:spcAft>
                      </a:pPr>
                      <a:r>
                        <a:rPr lang="en-US" sz="1200">
                          <a:latin typeface="Times New Roman"/>
                          <a:ea typeface="Times New Roman"/>
                          <a:cs typeface="+mn-cs"/>
                        </a:rPr>
                        <a:t>T</a:t>
                      </a:r>
                      <a:endParaRPr lang="en-US" sz="1200">
                        <a:latin typeface="Calibri"/>
                        <a:ea typeface="Times New Roman"/>
                        <a:cs typeface="+mn-cs"/>
                      </a:endParaRPr>
                    </a:p>
                    <a:p>
                      <a:pPr algn="ctr" rtl="0">
                        <a:lnSpc>
                          <a:spcPct val="115000"/>
                        </a:lnSpc>
                        <a:spcAft>
                          <a:spcPts val="0"/>
                        </a:spcAft>
                      </a:pPr>
                      <a:r>
                        <a:rPr lang="ar-SY" sz="1200">
                          <a:latin typeface="Calibri"/>
                          <a:ea typeface="Times New Roman"/>
                          <a:cs typeface="+mn-cs"/>
                        </a:rPr>
                        <a:t>العلاقة </a:t>
                      </a:r>
                      <a:r>
                        <a:rPr lang="en-US" sz="1200">
                          <a:latin typeface="Times New Roman"/>
                          <a:ea typeface="Times New Roman"/>
                          <a:cs typeface="+mn-cs"/>
                        </a:rPr>
                        <a:t>7</a:t>
                      </a:r>
                      <a:endParaRPr lang="en-US" sz="1200">
                        <a:latin typeface="Calibri"/>
                        <a:ea typeface="Times New Roman"/>
                        <a:cs typeface="+mn-cs"/>
                      </a:endParaRPr>
                    </a:p>
                    <a:p>
                      <a:pPr algn="ctr" rtl="0">
                        <a:lnSpc>
                          <a:spcPct val="115000"/>
                        </a:lnSpc>
                        <a:spcAft>
                          <a:spcPts val="0"/>
                        </a:spcAft>
                      </a:pPr>
                      <a:r>
                        <a:rPr lang="en-US" sz="1200">
                          <a:latin typeface="Times New Roman"/>
                          <a:ea typeface="Times New Roman"/>
                          <a:cs typeface="+mn-cs"/>
                        </a:rPr>
                        <a:t>(m)</a:t>
                      </a:r>
                      <a:endParaRPr lang="en-US" sz="1200">
                        <a:latin typeface="Calibri"/>
                        <a:ea typeface="Times New Roman"/>
                        <a:cs typeface="+mn-cs"/>
                      </a:endParaRPr>
                    </a:p>
                  </a:txBody>
                  <a:tcPr marL="55217" marR="5521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115000"/>
                        </a:lnSpc>
                        <a:spcAft>
                          <a:spcPts val="0"/>
                        </a:spcAft>
                      </a:pPr>
                      <a:r>
                        <a:rPr lang="ar-SY" sz="1200" dirty="0">
                          <a:latin typeface="Calibri"/>
                          <a:ea typeface="Times New Roman"/>
                          <a:cs typeface="+mn-cs"/>
                        </a:rPr>
                        <a:t>معامل التربة</a:t>
                      </a:r>
                      <a:endParaRPr lang="en-US" sz="1200" dirty="0">
                        <a:latin typeface="Calibri"/>
                        <a:ea typeface="Times New Roman"/>
                        <a:cs typeface="+mn-cs"/>
                      </a:endParaRPr>
                    </a:p>
                    <a:p>
                      <a:pPr algn="ctr" rtl="0">
                        <a:lnSpc>
                          <a:spcPct val="115000"/>
                        </a:lnSpc>
                        <a:spcAft>
                          <a:spcPts val="0"/>
                        </a:spcAft>
                      </a:pPr>
                      <a:r>
                        <a:rPr lang="en-US" sz="1200" dirty="0" err="1">
                          <a:latin typeface="Times New Roman"/>
                          <a:ea typeface="Times New Roman"/>
                          <a:cs typeface="+mn-cs"/>
                        </a:rPr>
                        <a:t>η</a:t>
                      </a:r>
                      <a:r>
                        <a:rPr lang="en-US" sz="1200" baseline="-25000" dirty="0" err="1">
                          <a:latin typeface="Times New Roman"/>
                          <a:ea typeface="Times New Roman"/>
                          <a:cs typeface="+mn-cs"/>
                        </a:rPr>
                        <a:t>h</a:t>
                      </a:r>
                      <a:r>
                        <a:rPr lang="en-US" sz="1200" dirty="0">
                          <a:latin typeface="Times New Roman"/>
                          <a:ea typeface="Times New Roman"/>
                          <a:cs typeface="+mn-cs"/>
                        </a:rPr>
                        <a:t> (MN/m</a:t>
                      </a:r>
                      <a:r>
                        <a:rPr lang="en-US" sz="1200" baseline="30000" dirty="0">
                          <a:latin typeface="Times New Roman"/>
                          <a:ea typeface="Times New Roman"/>
                          <a:cs typeface="+mn-cs"/>
                        </a:rPr>
                        <a:t>3</a:t>
                      </a:r>
                      <a:r>
                        <a:rPr lang="en-US" sz="1200" dirty="0">
                          <a:latin typeface="Times New Roman"/>
                          <a:ea typeface="Times New Roman"/>
                          <a:cs typeface="+mn-cs"/>
                        </a:rPr>
                        <a:t>)</a:t>
                      </a:r>
                      <a:endParaRPr lang="en-US" sz="1200" dirty="0">
                        <a:latin typeface="Calibri"/>
                        <a:ea typeface="Times New Roman"/>
                        <a:cs typeface="+mn-cs"/>
                      </a:endParaRPr>
                    </a:p>
                  </a:txBody>
                  <a:tcPr marL="55217" marR="5521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115000"/>
                        </a:lnSpc>
                        <a:spcAft>
                          <a:spcPts val="0"/>
                        </a:spcAft>
                      </a:pPr>
                      <a:r>
                        <a:rPr lang="ar-SY" sz="1200" dirty="0">
                          <a:latin typeface="Calibri"/>
                          <a:ea typeface="Times New Roman"/>
                          <a:cs typeface="+mn-cs"/>
                        </a:rPr>
                        <a:t>معامل المرونة</a:t>
                      </a:r>
                      <a:endParaRPr lang="en-US" sz="1200" dirty="0">
                        <a:latin typeface="Calibri"/>
                        <a:ea typeface="Times New Roman"/>
                        <a:cs typeface="+mn-cs"/>
                      </a:endParaRPr>
                    </a:p>
                    <a:p>
                      <a:pPr algn="ctr" rtl="0">
                        <a:lnSpc>
                          <a:spcPct val="115000"/>
                        </a:lnSpc>
                        <a:spcAft>
                          <a:spcPts val="0"/>
                        </a:spcAft>
                      </a:pPr>
                      <a:r>
                        <a:rPr lang="en-US" sz="1200" dirty="0">
                          <a:latin typeface="Times New Roman"/>
                          <a:ea typeface="Times New Roman"/>
                          <a:cs typeface="+mn-cs"/>
                        </a:rPr>
                        <a:t>E</a:t>
                      </a:r>
                      <a:endParaRPr lang="en-US" sz="1200" dirty="0">
                        <a:latin typeface="Calibri"/>
                        <a:ea typeface="Times New Roman"/>
                        <a:cs typeface="+mn-cs"/>
                      </a:endParaRPr>
                    </a:p>
                    <a:p>
                      <a:pPr algn="ctr" rtl="0">
                        <a:lnSpc>
                          <a:spcPct val="115000"/>
                        </a:lnSpc>
                        <a:spcAft>
                          <a:spcPts val="0"/>
                        </a:spcAft>
                      </a:pPr>
                      <a:r>
                        <a:rPr lang="en-US" sz="1200" dirty="0">
                          <a:latin typeface="Times New Roman"/>
                          <a:ea typeface="Times New Roman"/>
                          <a:cs typeface="+mn-cs"/>
                        </a:rPr>
                        <a:t>(</a:t>
                      </a:r>
                      <a:r>
                        <a:rPr lang="en-US" sz="1200" dirty="0" err="1">
                          <a:latin typeface="Times New Roman"/>
                          <a:ea typeface="Times New Roman"/>
                          <a:cs typeface="+mn-cs"/>
                        </a:rPr>
                        <a:t>GPa</a:t>
                      </a:r>
                      <a:r>
                        <a:rPr lang="en-US" sz="1200" dirty="0">
                          <a:latin typeface="Times New Roman"/>
                          <a:ea typeface="Times New Roman"/>
                          <a:cs typeface="+mn-cs"/>
                        </a:rPr>
                        <a:t>)</a:t>
                      </a:r>
                      <a:endParaRPr lang="en-US" sz="1200" dirty="0">
                        <a:latin typeface="Calibri"/>
                        <a:ea typeface="Times New Roman"/>
                        <a:cs typeface="+mn-cs"/>
                      </a:endParaRPr>
                    </a:p>
                  </a:txBody>
                  <a:tcPr marL="55217" marR="5521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115000"/>
                        </a:lnSpc>
                        <a:spcAft>
                          <a:spcPts val="0"/>
                        </a:spcAft>
                      </a:pPr>
                      <a:r>
                        <a:rPr lang="ar-SY" sz="1200">
                          <a:latin typeface="Calibri"/>
                          <a:ea typeface="Times New Roman"/>
                          <a:cs typeface="+mn-cs"/>
                        </a:rPr>
                        <a:t>عزم العطالة</a:t>
                      </a:r>
                      <a:endParaRPr lang="en-US" sz="1200">
                        <a:latin typeface="Calibri"/>
                        <a:ea typeface="Times New Roman"/>
                        <a:cs typeface="+mn-cs"/>
                      </a:endParaRPr>
                    </a:p>
                    <a:p>
                      <a:pPr algn="ctr" rtl="0">
                        <a:lnSpc>
                          <a:spcPct val="115000"/>
                        </a:lnSpc>
                        <a:spcAft>
                          <a:spcPts val="0"/>
                        </a:spcAft>
                      </a:pPr>
                      <a:r>
                        <a:rPr lang="en-US" sz="1200">
                          <a:latin typeface="Times New Roman"/>
                          <a:ea typeface="Times New Roman"/>
                          <a:cs typeface="+mn-cs"/>
                        </a:rPr>
                        <a:t>I</a:t>
                      </a:r>
                      <a:endParaRPr lang="en-US" sz="1200">
                        <a:latin typeface="Calibri"/>
                        <a:ea typeface="Times New Roman"/>
                        <a:cs typeface="+mn-cs"/>
                      </a:endParaRPr>
                    </a:p>
                    <a:p>
                      <a:pPr algn="ctr" rtl="0">
                        <a:lnSpc>
                          <a:spcPct val="115000"/>
                        </a:lnSpc>
                        <a:spcAft>
                          <a:spcPts val="0"/>
                        </a:spcAft>
                      </a:pPr>
                      <a:r>
                        <a:rPr lang="en-US" sz="1200">
                          <a:latin typeface="Times New Roman"/>
                          <a:ea typeface="Times New Roman"/>
                          <a:cs typeface="+mn-cs"/>
                        </a:rPr>
                        <a:t>(m</a:t>
                      </a:r>
                      <a:r>
                        <a:rPr lang="en-US" sz="1200" baseline="30000">
                          <a:latin typeface="Times New Roman"/>
                          <a:ea typeface="Times New Roman"/>
                          <a:cs typeface="+mn-cs"/>
                        </a:rPr>
                        <a:t>4</a:t>
                      </a:r>
                      <a:r>
                        <a:rPr lang="en-US" sz="1200">
                          <a:latin typeface="Times New Roman"/>
                          <a:ea typeface="Times New Roman"/>
                          <a:cs typeface="+mn-cs"/>
                        </a:rPr>
                        <a:t>)</a:t>
                      </a:r>
                      <a:endParaRPr lang="en-US" sz="1200">
                        <a:latin typeface="Calibri"/>
                        <a:ea typeface="Times New Roman"/>
                        <a:cs typeface="+mn-cs"/>
                      </a:endParaRPr>
                    </a:p>
                  </a:txBody>
                  <a:tcPr marL="55217" marR="5521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115000"/>
                        </a:lnSpc>
                        <a:spcAft>
                          <a:spcPts val="0"/>
                        </a:spcAft>
                      </a:pPr>
                      <a:r>
                        <a:rPr lang="en-US" sz="1200">
                          <a:latin typeface="Times New Roman"/>
                          <a:ea typeface="Times New Roman"/>
                          <a:cs typeface="+mn-cs"/>
                        </a:rPr>
                        <a:t>t</a:t>
                      </a:r>
                      <a:endParaRPr lang="en-US" sz="1200">
                        <a:latin typeface="Calibri"/>
                        <a:ea typeface="Times New Roman"/>
                        <a:cs typeface="+mn-cs"/>
                      </a:endParaRPr>
                    </a:p>
                    <a:p>
                      <a:pPr algn="ctr" rtl="0">
                        <a:lnSpc>
                          <a:spcPct val="115000"/>
                        </a:lnSpc>
                        <a:spcAft>
                          <a:spcPts val="0"/>
                        </a:spcAft>
                      </a:pPr>
                      <a:r>
                        <a:rPr lang="en-US" sz="1200">
                          <a:latin typeface="Times New Roman"/>
                          <a:ea typeface="Times New Roman"/>
                          <a:cs typeface="+mn-cs"/>
                        </a:rPr>
                        <a:t>API code</a:t>
                      </a:r>
                      <a:endParaRPr lang="en-US" sz="1200">
                        <a:latin typeface="Calibri"/>
                        <a:ea typeface="Times New Roman"/>
                        <a:cs typeface="+mn-cs"/>
                      </a:endParaRPr>
                    </a:p>
                    <a:p>
                      <a:pPr algn="ctr" rtl="0">
                        <a:lnSpc>
                          <a:spcPct val="115000"/>
                        </a:lnSpc>
                        <a:spcAft>
                          <a:spcPts val="0"/>
                        </a:spcAft>
                      </a:pPr>
                      <a:r>
                        <a:rPr lang="en-US" sz="1200">
                          <a:latin typeface="Times New Roman"/>
                          <a:ea typeface="Times New Roman"/>
                          <a:cs typeface="+mn-cs"/>
                        </a:rPr>
                        <a:t>(mm)</a:t>
                      </a:r>
                      <a:endParaRPr lang="en-US" sz="1200">
                        <a:latin typeface="Calibri"/>
                        <a:ea typeface="Times New Roman"/>
                        <a:cs typeface="+mn-cs"/>
                      </a:endParaRPr>
                    </a:p>
                  </a:txBody>
                  <a:tcPr marL="55217" marR="5521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115000"/>
                        </a:lnSpc>
                        <a:spcAft>
                          <a:spcPts val="0"/>
                        </a:spcAft>
                      </a:pPr>
                      <a:r>
                        <a:rPr lang="ar-SY" sz="1200">
                          <a:latin typeface="Calibri"/>
                          <a:ea typeface="Times New Roman"/>
                          <a:cs typeface="+mn-cs"/>
                        </a:rPr>
                        <a:t>القطر</a:t>
                      </a:r>
                      <a:endParaRPr lang="en-US" sz="1200">
                        <a:latin typeface="Calibri"/>
                        <a:ea typeface="Times New Roman"/>
                        <a:cs typeface="+mn-cs"/>
                      </a:endParaRPr>
                    </a:p>
                    <a:p>
                      <a:pPr algn="ctr" rtl="0">
                        <a:lnSpc>
                          <a:spcPct val="115000"/>
                        </a:lnSpc>
                        <a:spcAft>
                          <a:spcPts val="0"/>
                        </a:spcAft>
                      </a:pPr>
                      <a:r>
                        <a:rPr lang="en-US" sz="1200">
                          <a:latin typeface="Times New Roman"/>
                          <a:ea typeface="Times New Roman"/>
                          <a:cs typeface="+mn-cs"/>
                        </a:rPr>
                        <a:t>D</a:t>
                      </a:r>
                      <a:endParaRPr lang="en-US" sz="1200">
                        <a:latin typeface="Calibri"/>
                        <a:ea typeface="Times New Roman"/>
                        <a:cs typeface="+mn-cs"/>
                      </a:endParaRPr>
                    </a:p>
                    <a:p>
                      <a:pPr algn="ctr" rtl="0">
                        <a:lnSpc>
                          <a:spcPct val="115000"/>
                        </a:lnSpc>
                        <a:spcAft>
                          <a:spcPts val="0"/>
                        </a:spcAft>
                      </a:pPr>
                      <a:r>
                        <a:rPr lang="en-US" sz="1200">
                          <a:latin typeface="Times New Roman"/>
                          <a:ea typeface="Times New Roman"/>
                          <a:cs typeface="+mn-cs"/>
                        </a:rPr>
                        <a:t>(m)</a:t>
                      </a:r>
                      <a:endParaRPr lang="en-US" sz="1200">
                        <a:latin typeface="Calibri"/>
                        <a:ea typeface="Times New Roman"/>
                        <a:cs typeface="+mn-cs"/>
                      </a:endParaRPr>
                    </a:p>
                  </a:txBody>
                  <a:tcPr marL="55217" marR="5521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115000"/>
                        </a:lnSpc>
                        <a:spcAft>
                          <a:spcPts val="0"/>
                        </a:spcAft>
                      </a:pPr>
                      <a:r>
                        <a:rPr lang="ar-SY" sz="1200">
                          <a:latin typeface="Calibri"/>
                          <a:ea typeface="Times New Roman"/>
                          <a:cs typeface="+mn-cs"/>
                        </a:rPr>
                        <a:t>العمق في الطبقة المتميعة</a:t>
                      </a:r>
                      <a:endParaRPr lang="en-US" sz="1200">
                        <a:latin typeface="Calibri"/>
                        <a:ea typeface="Times New Roman"/>
                        <a:cs typeface="+mn-cs"/>
                      </a:endParaRPr>
                    </a:p>
                    <a:p>
                      <a:pPr algn="ctr" rtl="0">
                        <a:lnSpc>
                          <a:spcPct val="115000"/>
                        </a:lnSpc>
                        <a:spcAft>
                          <a:spcPts val="0"/>
                        </a:spcAft>
                      </a:pPr>
                      <a:r>
                        <a:rPr lang="en-US" sz="1200">
                          <a:latin typeface="Times New Roman"/>
                          <a:ea typeface="Times New Roman"/>
                          <a:cs typeface="+mn-cs"/>
                        </a:rPr>
                        <a:t>(m)</a:t>
                      </a:r>
                      <a:endParaRPr lang="en-US" sz="1200">
                        <a:latin typeface="Calibri"/>
                        <a:ea typeface="Times New Roman"/>
                        <a:cs typeface="+mn-cs"/>
                      </a:endParaRPr>
                    </a:p>
                  </a:txBody>
                  <a:tcPr marL="55217" marR="5521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87737">
                <a:tc>
                  <a:txBody>
                    <a:bodyPr/>
                    <a:lstStyle/>
                    <a:p>
                      <a:pPr algn="ctr" rtl="0">
                        <a:lnSpc>
                          <a:spcPct val="115000"/>
                        </a:lnSpc>
                        <a:spcAft>
                          <a:spcPts val="0"/>
                        </a:spcAft>
                      </a:pPr>
                      <a:r>
                        <a:rPr lang="en-US" sz="1200">
                          <a:latin typeface="Times New Roman"/>
                          <a:ea typeface="Times New Roman"/>
                          <a:cs typeface="+mn-cs"/>
                        </a:rPr>
                        <a:t>49.70</a:t>
                      </a:r>
                      <a:endParaRPr lang="en-US" sz="1200">
                        <a:latin typeface="Calibri"/>
                        <a:ea typeface="Times New Roman"/>
                        <a:cs typeface="+mn-cs"/>
                      </a:endParaRPr>
                    </a:p>
                  </a:txBody>
                  <a:tcPr marL="55217" marR="5521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115000"/>
                        </a:lnSpc>
                        <a:spcAft>
                          <a:spcPts val="0"/>
                        </a:spcAft>
                      </a:pPr>
                      <a:r>
                        <a:rPr lang="en-US" sz="1200">
                          <a:latin typeface="Times New Roman"/>
                          <a:ea typeface="Times New Roman"/>
                          <a:cs typeface="+mn-cs"/>
                        </a:rPr>
                        <a:t>12.93</a:t>
                      </a:r>
                      <a:endParaRPr lang="en-US" sz="1200">
                        <a:latin typeface="Calibri"/>
                        <a:ea typeface="Times New Roman"/>
                        <a:cs typeface="+mn-cs"/>
                      </a:endParaRPr>
                    </a:p>
                  </a:txBody>
                  <a:tcPr marL="55217" marR="5521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115000"/>
                        </a:lnSpc>
                        <a:spcAft>
                          <a:spcPts val="0"/>
                        </a:spcAft>
                      </a:pPr>
                      <a:r>
                        <a:rPr lang="en-US" sz="1200">
                          <a:latin typeface="Times New Roman"/>
                          <a:ea typeface="Times New Roman"/>
                          <a:cs typeface="+mn-cs"/>
                        </a:rPr>
                        <a:t>2.93</a:t>
                      </a:r>
                      <a:endParaRPr lang="en-US" sz="1200">
                        <a:latin typeface="Calibri"/>
                        <a:ea typeface="Times New Roman"/>
                        <a:cs typeface="+mn-cs"/>
                      </a:endParaRPr>
                    </a:p>
                  </a:txBody>
                  <a:tcPr marL="55217" marR="5521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115000"/>
                        </a:lnSpc>
                        <a:spcAft>
                          <a:spcPts val="0"/>
                        </a:spcAft>
                      </a:pPr>
                      <a:r>
                        <a:rPr lang="en-US" sz="1200">
                          <a:latin typeface="Times New Roman"/>
                          <a:ea typeface="Times New Roman"/>
                          <a:cs typeface="+mn-cs"/>
                        </a:rPr>
                        <a:t>1.63</a:t>
                      </a:r>
                      <a:endParaRPr lang="en-US" sz="1200">
                        <a:latin typeface="Calibri"/>
                        <a:ea typeface="Times New Roman"/>
                        <a:cs typeface="+mn-cs"/>
                      </a:endParaRPr>
                    </a:p>
                  </a:txBody>
                  <a:tcPr marL="55217" marR="5521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115000"/>
                        </a:lnSpc>
                        <a:spcAft>
                          <a:spcPts val="0"/>
                        </a:spcAft>
                      </a:pPr>
                      <a:r>
                        <a:rPr lang="en-US" sz="1200">
                          <a:latin typeface="Times New Roman"/>
                          <a:ea typeface="Times New Roman"/>
                          <a:cs typeface="+mn-cs"/>
                        </a:rPr>
                        <a:t>40</a:t>
                      </a:r>
                      <a:endParaRPr lang="en-US" sz="1200">
                        <a:latin typeface="Calibri"/>
                        <a:ea typeface="Times New Roman"/>
                        <a:cs typeface="+mn-cs"/>
                      </a:endParaRPr>
                    </a:p>
                  </a:txBody>
                  <a:tcPr marL="55217" marR="5521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115000"/>
                        </a:lnSpc>
                        <a:spcAft>
                          <a:spcPts val="0"/>
                        </a:spcAft>
                      </a:pPr>
                      <a:r>
                        <a:rPr lang="en-US" sz="1200">
                          <a:latin typeface="Times New Roman"/>
                          <a:ea typeface="Times New Roman"/>
                          <a:cs typeface="+mn-cs"/>
                        </a:rPr>
                        <a:t>210</a:t>
                      </a:r>
                      <a:endParaRPr lang="en-US" sz="1200">
                        <a:latin typeface="Calibri"/>
                        <a:ea typeface="Times New Roman"/>
                        <a:cs typeface="+mn-cs"/>
                      </a:endParaRPr>
                    </a:p>
                  </a:txBody>
                  <a:tcPr marL="55217" marR="5521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115000"/>
                        </a:lnSpc>
                        <a:spcAft>
                          <a:spcPts val="0"/>
                        </a:spcAft>
                      </a:pPr>
                      <a:r>
                        <a:rPr lang="en-US" sz="1200">
                          <a:latin typeface="Times New Roman"/>
                          <a:ea typeface="Times New Roman"/>
                          <a:cs typeface="+mn-cs"/>
                        </a:rPr>
                        <a:t>0.0022</a:t>
                      </a:r>
                      <a:endParaRPr lang="en-US" sz="1200">
                        <a:latin typeface="Calibri"/>
                        <a:ea typeface="Times New Roman"/>
                        <a:cs typeface="+mn-cs"/>
                      </a:endParaRPr>
                    </a:p>
                  </a:txBody>
                  <a:tcPr marL="55217" marR="5521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115000"/>
                        </a:lnSpc>
                        <a:spcAft>
                          <a:spcPts val="0"/>
                        </a:spcAft>
                      </a:pPr>
                      <a:r>
                        <a:rPr lang="en-US" sz="1200">
                          <a:latin typeface="Times New Roman"/>
                          <a:ea typeface="Times New Roman"/>
                          <a:cs typeface="+mn-cs"/>
                        </a:rPr>
                        <a:t>14</a:t>
                      </a:r>
                      <a:endParaRPr lang="en-US" sz="1200">
                        <a:latin typeface="Calibri"/>
                        <a:ea typeface="Times New Roman"/>
                        <a:cs typeface="+mn-cs"/>
                      </a:endParaRPr>
                    </a:p>
                  </a:txBody>
                  <a:tcPr marL="55217" marR="5521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115000"/>
                        </a:lnSpc>
                        <a:spcAft>
                          <a:spcPts val="0"/>
                        </a:spcAft>
                      </a:pPr>
                      <a:r>
                        <a:rPr lang="en-US" sz="1200">
                          <a:latin typeface="Times New Roman"/>
                          <a:ea typeface="Times New Roman"/>
                          <a:cs typeface="+mn-cs"/>
                        </a:rPr>
                        <a:t>0.75</a:t>
                      </a:r>
                      <a:endParaRPr lang="en-US" sz="1200">
                        <a:latin typeface="Calibri"/>
                        <a:ea typeface="Times New Roman"/>
                        <a:cs typeface="+mn-cs"/>
                      </a:endParaRPr>
                    </a:p>
                  </a:txBody>
                  <a:tcPr marL="55217" marR="5521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115000"/>
                        </a:lnSpc>
                        <a:spcAft>
                          <a:spcPts val="0"/>
                        </a:spcAft>
                      </a:pPr>
                      <a:r>
                        <a:rPr lang="en-US" sz="1200">
                          <a:latin typeface="Times New Roman"/>
                          <a:ea typeface="Times New Roman"/>
                          <a:cs typeface="+mn-cs"/>
                        </a:rPr>
                        <a:t>10</a:t>
                      </a:r>
                      <a:endParaRPr lang="en-US" sz="1200">
                        <a:latin typeface="Calibri"/>
                        <a:ea typeface="Times New Roman"/>
                        <a:cs typeface="+mn-cs"/>
                      </a:endParaRPr>
                    </a:p>
                  </a:txBody>
                  <a:tcPr marL="55217" marR="5521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87737">
                <a:tc>
                  <a:txBody>
                    <a:bodyPr/>
                    <a:lstStyle/>
                    <a:p>
                      <a:pPr algn="ctr" rtl="0">
                        <a:lnSpc>
                          <a:spcPct val="115000"/>
                        </a:lnSpc>
                        <a:spcAft>
                          <a:spcPts val="0"/>
                        </a:spcAft>
                      </a:pPr>
                      <a:r>
                        <a:rPr lang="en-US" sz="1200">
                          <a:latin typeface="Times New Roman"/>
                          <a:ea typeface="Times New Roman"/>
                          <a:cs typeface="+mn-cs"/>
                        </a:rPr>
                        <a:t>49.15</a:t>
                      </a:r>
                      <a:endParaRPr lang="en-US" sz="1200">
                        <a:latin typeface="Calibri"/>
                        <a:ea typeface="Times New Roman"/>
                        <a:cs typeface="+mn-cs"/>
                      </a:endParaRPr>
                    </a:p>
                  </a:txBody>
                  <a:tcPr marL="55217" marR="5521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115000"/>
                        </a:lnSpc>
                        <a:spcAft>
                          <a:spcPts val="0"/>
                        </a:spcAft>
                      </a:pPr>
                      <a:r>
                        <a:rPr lang="en-US" sz="1200">
                          <a:latin typeface="Times New Roman"/>
                          <a:ea typeface="Times New Roman"/>
                          <a:cs typeface="+mn-cs"/>
                        </a:rPr>
                        <a:t>15.63</a:t>
                      </a:r>
                      <a:endParaRPr lang="en-US" sz="1200">
                        <a:latin typeface="Calibri"/>
                        <a:ea typeface="Times New Roman"/>
                        <a:cs typeface="+mn-cs"/>
                      </a:endParaRPr>
                    </a:p>
                  </a:txBody>
                  <a:tcPr marL="55217" marR="5521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115000"/>
                        </a:lnSpc>
                        <a:spcAft>
                          <a:spcPts val="0"/>
                        </a:spcAft>
                      </a:pPr>
                      <a:r>
                        <a:rPr lang="en-US" sz="1200">
                          <a:latin typeface="Times New Roman"/>
                          <a:ea typeface="Times New Roman"/>
                          <a:cs typeface="+mn-cs"/>
                        </a:rPr>
                        <a:t>3.36</a:t>
                      </a:r>
                      <a:endParaRPr lang="en-US" sz="1200">
                        <a:latin typeface="Calibri"/>
                        <a:ea typeface="Times New Roman"/>
                        <a:cs typeface="+mn-cs"/>
                      </a:endParaRPr>
                    </a:p>
                  </a:txBody>
                  <a:tcPr marL="55217" marR="5521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115000"/>
                        </a:lnSpc>
                        <a:spcAft>
                          <a:spcPts val="0"/>
                        </a:spcAft>
                      </a:pPr>
                      <a:r>
                        <a:rPr lang="en-US" sz="1200">
                          <a:latin typeface="Times New Roman"/>
                          <a:ea typeface="Times New Roman"/>
                          <a:cs typeface="+mn-cs"/>
                        </a:rPr>
                        <a:t>1.87</a:t>
                      </a:r>
                      <a:endParaRPr lang="en-US" sz="1200">
                        <a:latin typeface="Calibri"/>
                        <a:ea typeface="Times New Roman"/>
                        <a:cs typeface="+mn-cs"/>
                      </a:endParaRPr>
                    </a:p>
                  </a:txBody>
                  <a:tcPr marL="55217" marR="5521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115000"/>
                        </a:lnSpc>
                        <a:spcAft>
                          <a:spcPts val="0"/>
                        </a:spcAft>
                      </a:pPr>
                      <a:r>
                        <a:rPr lang="en-US" sz="1200">
                          <a:latin typeface="Times New Roman"/>
                          <a:ea typeface="Times New Roman"/>
                          <a:cs typeface="+mn-cs"/>
                        </a:rPr>
                        <a:t>40</a:t>
                      </a:r>
                      <a:endParaRPr lang="en-US" sz="1200">
                        <a:latin typeface="Calibri"/>
                        <a:ea typeface="Times New Roman"/>
                        <a:cs typeface="+mn-cs"/>
                      </a:endParaRPr>
                    </a:p>
                  </a:txBody>
                  <a:tcPr marL="55217" marR="5521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115000"/>
                        </a:lnSpc>
                        <a:spcAft>
                          <a:spcPts val="0"/>
                        </a:spcAft>
                      </a:pPr>
                      <a:r>
                        <a:rPr lang="en-US" sz="1200">
                          <a:latin typeface="Times New Roman"/>
                          <a:ea typeface="Times New Roman"/>
                          <a:cs typeface="+mn-cs"/>
                        </a:rPr>
                        <a:t>210</a:t>
                      </a:r>
                      <a:endParaRPr lang="en-US" sz="1200">
                        <a:latin typeface="Calibri"/>
                        <a:ea typeface="Times New Roman"/>
                        <a:cs typeface="+mn-cs"/>
                      </a:endParaRPr>
                    </a:p>
                  </a:txBody>
                  <a:tcPr marL="55217" marR="5521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115000"/>
                        </a:lnSpc>
                        <a:spcAft>
                          <a:spcPts val="0"/>
                        </a:spcAft>
                      </a:pPr>
                      <a:r>
                        <a:rPr lang="en-US" sz="1200">
                          <a:latin typeface="Times New Roman"/>
                          <a:ea typeface="Times New Roman"/>
                          <a:cs typeface="+mn-cs"/>
                        </a:rPr>
                        <a:t>0.0043</a:t>
                      </a:r>
                      <a:endParaRPr lang="en-US" sz="1200">
                        <a:latin typeface="Calibri"/>
                        <a:ea typeface="Times New Roman"/>
                        <a:cs typeface="+mn-cs"/>
                      </a:endParaRPr>
                    </a:p>
                  </a:txBody>
                  <a:tcPr marL="55217" marR="5521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115000"/>
                        </a:lnSpc>
                        <a:spcAft>
                          <a:spcPts val="0"/>
                        </a:spcAft>
                      </a:pPr>
                      <a:r>
                        <a:rPr lang="en-US" sz="1200">
                          <a:latin typeface="Times New Roman"/>
                          <a:ea typeface="Times New Roman"/>
                          <a:cs typeface="+mn-cs"/>
                        </a:rPr>
                        <a:t>16</a:t>
                      </a:r>
                      <a:endParaRPr lang="en-US" sz="1200">
                        <a:latin typeface="Calibri"/>
                        <a:ea typeface="Times New Roman"/>
                        <a:cs typeface="+mn-cs"/>
                      </a:endParaRPr>
                    </a:p>
                  </a:txBody>
                  <a:tcPr marL="55217" marR="5521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115000"/>
                        </a:lnSpc>
                        <a:spcAft>
                          <a:spcPts val="0"/>
                        </a:spcAft>
                      </a:pPr>
                      <a:r>
                        <a:rPr lang="en-US" sz="1200">
                          <a:latin typeface="Times New Roman"/>
                          <a:ea typeface="Times New Roman"/>
                          <a:cs typeface="+mn-cs"/>
                        </a:rPr>
                        <a:t>0.90</a:t>
                      </a:r>
                      <a:endParaRPr lang="en-US" sz="1200">
                        <a:latin typeface="Calibri"/>
                        <a:ea typeface="Times New Roman"/>
                        <a:cs typeface="+mn-cs"/>
                      </a:endParaRPr>
                    </a:p>
                  </a:txBody>
                  <a:tcPr marL="55217" marR="5521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115000"/>
                        </a:lnSpc>
                        <a:spcAft>
                          <a:spcPts val="0"/>
                        </a:spcAft>
                      </a:pPr>
                      <a:r>
                        <a:rPr lang="en-US" sz="1200">
                          <a:latin typeface="Times New Roman"/>
                          <a:ea typeface="Times New Roman"/>
                          <a:cs typeface="+mn-cs"/>
                        </a:rPr>
                        <a:t>12</a:t>
                      </a:r>
                      <a:endParaRPr lang="en-US" sz="1200">
                        <a:latin typeface="Calibri"/>
                        <a:ea typeface="Times New Roman"/>
                        <a:cs typeface="+mn-cs"/>
                      </a:endParaRPr>
                    </a:p>
                  </a:txBody>
                  <a:tcPr marL="55217" marR="5521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87737">
                <a:tc>
                  <a:txBody>
                    <a:bodyPr/>
                    <a:lstStyle/>
                    <a:p>
                      <a:pPr algn="ctr" rtl="0">
                        <a:lnSpc>
                          <a:spcPct val="115000"/>
                        </a:lnSpc>
                        <a:spcAft>
                          <a:spcPts val="0"/>
                        </a:spcAft>
                      </a:pPr>
                      <a:r>
                        <a:rPr lang="en-US" sz="1200">
                          <a:latin typeface="Times New Roman"/>
                          <a:ea typeface="Times New Roman"/>
                          <a:cs typeface="+mn-cs"/>
                        </a:rPr>
                        <a:t>50.72</a:t>
                      </a:r>
                      <a:endParaRPr lang="en-US" sz="1200">
                        <a:latin typeface="Calibri"/>
                        <a:ea typeface="Times New Roman"/>
                        <a:cs typeface="+mn-cs"/>
                      </a:endParaRPr>
                    </a:p>
                  </a:txBody>
                  <a:tcPr marL="55217" marR="5521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115000"/>
                        </a:lnSpc>
                        <a:spcAft>
                          <a:spcPts val="0"/>
                        </a:spcAft>
                      </a:pPr>
                      <a:r>
                        <a:rPr lang="en-US" sz="1200">
                          <a:latin typeface="Times New Roman"/>
                          <a:ea typeface="Times New Roman"/>
                          <a:cs typeface="+mn-cs"/>
                        </a:rPr>
                        <a:t>17.63</a:t>
                      </a:r>
                      <a:endParaRPr lang="en-US" sz="1200">
                        <a:latin typeface="Calibri"/>
                        <a:ea typeface="Times New Roman"/>
                        <a:cs typeface="+mn-cs"/>
                      </a:endParaRPr>
                    </a:p>
                  </a:txBody>
                  <a:tcPr marL="55217" marR="5521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115000"/>
                        </a:lnSpc>
                        <a:spcAft>
                          <a:spcPts val="0"/>
                        </a:spcAft>
                      </a:pPr>
                      <a:r>
                        <a:rPr lang="en-US" sz="1200">
                          <a:latin typeface="Times New Roman"/>
                          <a:ea typeface="Times New Roman"/>
                          <a:cs typeface="+mn-cs"/>
                        </a:rPr>
                        <a:t>3.63</a:t>
                      </a:r>
                      <a:endParaRPr lang="en-US" sz="1200">
                        <a:latin typeface="Calibri"/>
                        <a:ea typeface="Times New Roman"/>
                        <a:cs typeface="+mn-cs"/>
                      </a:endParaRPr>
                    </a:p>
                  </a:txBody>
                  <a:tcPr marL="55217" marR="5521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115000"/>
                        </a:lnSpc>
                        <a:spcAft>
                          <a:spcPts val="0"/>
                        </a:spcAft>
                      </a:pPr>
                      <a:r>
                        <a:rPr lang="en-US" sz="1200">
                          <a:latin typeface="Times New Roman"/>
                          <a:ea typeface="Times New Roman"/>
                          <a:cs typeface="+mn-cs"/>
                        </a:rPr>
                        <a:t>2.02</a:t>
                      </a:r>
                      <a:endParaRPr lang="en-US" sz="1200">
                        <a:latin typeface="Calibri"/>
                        <a:ea typeface="Times New Roman"/>
                        <a:cs typeface="+mn-cs"/>
                      </a:endParaRPr>
                    </a:p>
                  </a:txBody>
                  <a:tcPr marL="55217" marR="5521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115000"/>
                        </a:lnSpc>
                        <a:spcAft>
                          <a:spcPts val="0"/>
                        </a:spcAft>
                      </a:pPr>
                      <a:r>
                        <a:rPr lang="en-US" sz="1200">
                          <a:latin typeface="Times New Roman"/>
                          <a:ea typeface="Times New Roman"/>
                          <a:cs typeface="+mn-cs"/>
                        </a:rPr>
                        <a:t>40</a:t>
                      </a:r>
                      <a:endParaRPr lang="en-US" sz="1200">
                        <a:latin typeface="Calibri"/>
                        <a:ea typeface="Times New Roman"/>
                        <a:cs typeface="+mn-cs"/>
                      </a:endParaRPr>
                    </a:p>
                  </a:txBody>
                  <a:tcPr marL="55217" marR="5521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115000"/>
                        </a:lnSpc>
                        <a:spcAft>
                          <a:spcPts val="0"/>
                        </a:spcAft>
                      </a:pPr>
                      <a:r>
                        <a:rPr lang="en-US" sz="1200">
                          <a:latin typeface="Times New Roman"/>
                          <a:ea typeface="Times New Roman"/>
                          <a:cs typeface="+mn-cs"/>
                        </a:rPr>
                        <a:t>210</a:t>
                      </a:r>
                      <a:endParaRPr lang="en-US" sz="1200">
                        <a:latin typeface="Calibri"/>
                        <a:ea typeface="Times New Roman"/>
                        <a:cs typeface="+mn-cs"/>
                      </a:endParaRPr>
                    </a:p>
                  </a:txBody>
                  <a:tcPr marL="55217" marR="5521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115000"/>
                        </a:lnSpc>
                        <a:spcAft>
                          <a:spcPts val="0"/>
                        </a:spcAft>
                      </a:pPr>
                      <a:r>
                        <a:rPr lang="en-US" sz="1200">
                          <a:latin typeface="Times New Roman"/>
                          <a:ea typeface="Times New Roman"/>
                          <a:cs typeface="+mn-cs"/>
                        </a:rPr>
                        <a:t>0.0063</a:t>
                      </a:r>
                      <a:endParaRPr lang="en-US" sz="1200">
                        <a:latin typeface="Calibri"/>
                        <a:ea typeface="Times New Roman"/>
                        <a:cs typeface="+mn-cs"/>
                      </a:endParaRPr>
                    </a:p>
                  </a:txBody>
                  <a:tcPr marL="55217" marR="5521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115000"/>
                        </a:lnSpc>
                        <a:spcAft>
                          <a:spcPts val="0"/>
                        </a:spcAft>
                      </a:pPr>
                      <a:r>
                        <a:rPr lang="en-US" sz="1200">
                          <a:latin typeface="Times New Roman"/>
                          <a:ea typeface="Times New Roman"/>
                          <a:cs typeface="+mn-cs"/>
                        </a:rPr>
                        <a:t>17</a:t>
                      </a:r>
                      <a:endParaRPr lang="en-US" sz="1200">
                        <a:latin typeface="Calibri"/>
                        <a:ea typeface="Times New Roman"/>
                        <a:cs typeface="+mn-cs"/>
                      </a:endParaRPr>
                    </a:p>
                  </a:txBody>
                  <a:tcPr marL="55217" marR="5521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115000"/>
                        </a:lnSpc>
                        <a:spcAft>
                          <a:spcPts val="0"/>
                        </a:spcAft>
                      </a:pPr>
                      <a:r>
                        <a:rPr lang="en-US" sz="1200">
                          <a:latin typeface="Times New Roman"/>
                          <a:ea typeface="Times New Roman"/>
                          <a:cs typeface="+mn-cs"/>
                        </a:rPr>
                        <a:t>1.00</a:t>
                      </a:r>
                      <a:endParaRPr lang="en-US" sz="1200">
                        <a:latin typeface="Calibri"/>
                        <a:ea typeface="Times New Roman"/>
                        <a:cs typeface="+mn-cs"/>
                      </a:endParaRPr>
                    </a:p>
                  </a:txBody>
                  <a:tcPr marL="55217" marR="5521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115000"/>
                        </a:lnSpc>
                        <a:spcAft>
                          <a:spcPts val="0"/>
                        </a:spcAft>
                      </a:pPr>
                      <a:r>
                        <a:rPr lang="en-US" sz="1200">
                          <a:latin typeface="Times New Roman"/>
                          <a:ea typeface="Times New Roman"/>
                          <a:cs typeface="+mn-cs"/>
                        </a:rPr>
                        <a:t>14</a:t>
                      </a:r>
                      <a:endParaRPr lang="en-US" sz="1200">
                        <a:latin typeface="Calibri"/>
                        <a:ea typeface="Times New Roman"/>
                        <a:cs typeface="+mn-cs"/>
                      </a:endParaRPr>
                    </a:p>
                  </a:txBody>
                  <a:tcPr marL="55217" marR="5521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87737">
                <a:tc>
                  <a:txBody>
                    <a:bodyPr/>
                    <a:lstStyle/>
                    <a:p>
                      <a:pPr algn="ctr" rtl="0">
                        <a:lnSpc>
                          <a:spcPct val="115000"/>
                        </a:lnSpc>
                        <a:spcAft>
                          <a:spcPts val="0"/>
                        </a:spcAft>
                      </a:pPr>
                      <a:r>
                        <a:rPr lang="en-US" sz="1200">
                          <a:latin typeface="Times New Roman"/>
                          <a:ea typeface="Times New Roman"/>
                          <a:cs typeface="+mn-cs"/>
                        </a:rPr>
                        <a:t>48.23</a:t>
                      </a:r>
                      <a:endParaRPr lang="en-US" sz="1200">
                        <a:latin typeface="Calibri"/>
                        <a:ea typeface="Times New Roman"/>
                        <a:cs typeface="+mn-cs"/>
                      </a:endParaRPr>
                    </a:p>
                  </a:txBody>
                  <a:tcPr marL="55217" marR="5521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115000"/>
                        </a:lnSpc>
                        <a:spcAft>
                          <a:spcPts val="0"/>
                        </a:spcAft>
                      </a:pPr>
                      <a:r>
                        <a:rPr lang="en-US" sz="1200">
                          <a:latin typeface="Times New Roman"/>
                          <a:ea typeface="Times New Roman"/>
                          <a:cs typeface="+mn-cs"/>
                        </a:rPr>
                        <a:t>20.14</a:t>
                      </a:r>
                      <a:endParaRPr lang="en-US" sz="1200">
                        <a:latin typeface="Calibri"/>
                        <a:ea typeface="Times New Roman"/>
                        <a:cs typeface="+mn-cs"/>
                      </a:endParaRPr>
                    </a:p>
                  </a:txBody>
                  <a:tcPr marL="55217" marR="5521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115000"/>
                        </a:lnSpc>
                        <a:spcAft>
                          <a:spcPts val="0"/>
                        </a:spcAft>
                      </a:pPr>
                      <a:r>
                        <a:rPr lang="en-US" sz="1200">
                          <a:latin typeface="Times New Roman"/>
                          <a:ea typeface="Times New Roman"/>
                          <a:cs typeface="+mn-cs"/>
                        </a:rPr>
                        <a:t>4.14</a:t>
                      </a:r>
                      <a:endParaRPr lang="en-US" sz="1200">
                        <a:latin typeface="Calibri"/>
                        <a:ea typeface="Times New Roman"/>
                        <a:cs typeface="+mn-cs"/>
                      </a:endParaRPr>
                    </a:p>
                  </a:txBody>
                  <a:tcPr marL="55217" marR="5521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115000"/>
                        </a:lnSpc>
                        <a:spcAft>
                          <a:spcPts val="0"/>
                        </a:spcAft>
                      </a:pPr>
                      <a:r>
                        <a:rPr lang="en-US" sz="1200">
                          <a:latin typeface="Times New Roman"/>
                          <a:ea typeface="Times New Roman"/>
                          <a:cs typeface="+mn-cs"/>
                        </a:rPr>
                        <a:t>2.30</a:t>
                      </a:r>
                      <a:endParaRPr lang="en-US" sz="1200">
                        <a:latin typeface="Calibri"/>
                        <a:ea typeface="Times New Roman"/>
                        <a:cs typeface="+mn-cs"/>
                      </a:endParaRPr>
                    </a:p>
                  </a:txBody>
                  <a:tcPr marL="55217" marR="5521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115000"/>
                        </a:lnSpc>
                        <a:spcAft>
                          <a:spcPts val="0"/>
                        </a:spcAft>
                      </a:pPr>
                      <a:r>
                        <a:rPr lang="en-US" sz="1200">
                          <a:latin typeface="Times New Roman"/>
                          <a:ea typeface="Times New Roman"/>
                          <a:cs typeface="+mn-cs"/>
                        </a:rPr>
                        <a:t>40</a:t>
                      </a:r>
                      <a:endParaRPr lang="en-US" sz="1200">
                        <a:latin typeface="Calibri"/>
                        <a:ea typeface="Times New Roman"/>
                        <a:cs typeface="+mn-cs"/>
                      </a:endParaRPr>
                    </a:p>
                  </a:txBody>
                  <a:tcPr marL="55217" marR="5521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115000"/>
                        </a:lnSpc>
                        <a:spcAft>
                          <a:spcPts val="0"/>
                        </a:spcAft>
                      </a:pPr>
                      <a:r>
                        <a:rPr lang="en-US" sz="1200">
                          <a:latin typeface="Times New Roman"/>
                          <a:ea typeface="Times New Roman"/>
                          <a:cs typeface="+mn-cs"/>
                        </a:rPr>
                        <a:t>210</a:t>
                      </a:r>
                      <a:endParaRPr lang="en-US" sz="1200">
                        <a:latin typeface="Calibri"/>
                        <a:ea typeface="Times New Roman"/>
                        <a:cs typeface="+mn-cs"/>
                      </a:endParaRPr>
                    </a:p>
                  </a:txBody>
                  <a:tcPr marL="55217" marR="5521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115000"/>
                        </a:lnSpc>
                        <a:spcAft>
                          <a:spcPts val="0"/>
                        </a:spcAft>
                      </a:pPr>
                      <a:r>
                        <a:rPr lang="en-US" sz="1200">
                          <a:latin typeface="Times New Roman"/>
                          <a:ea typeface="Times New Roman"/>
                          <a:cs typeface="+mn-cs"/>
                        </a:rPr>
                        <a:t>0.0123</a:t>
                      </a:r>
                      <a:endParaRPr lang="en-US" sz="1200">
                        <a:latin typeface="Calibri"/>
                        <a:ea typeface="Times New Roman"/>
                        <a:cs typeface="+mn-cs"/>
                      </a:endParaRPr>
                    </a:p>
                  </a:txBody>
                  <a:tcPr marL="55217" marR="5521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115000"/>
                        </a:lnSpc>
                        <a:spcAft>
                          <a:spcPts val="0"/>
                        </a:spcAft>
                      </a:pPr>
                      <a:r>
                        <a:rPr lang="en-US" sz="1200">
                          <a:latin typeface="Times New Roman"/>
                          <a:ea typeface="Times New Roman"/>
                          <a:cs typeface="+mn-cs"/>
                        </a:rPr>
                        <a:t>19</a:t>
                      </a:r>
                      <a:endParaRPr lang="en-US" sz="1200">
                        <a:latin typeface="Calibri"/>
                        <a:ea typeface="Times New Roman"/>
                        <a:cs typeface="+mn-cs"/>
                      </a:endParaRPr>
                    </a:p>
                  </a:txBody>
                  <a:tcPr marL="55217" marR="5521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115000"/>
                        </a:lnSpc>
                        <a:spcAft>
                          <a:spcPts val="0"/>
                        </a:spcAft>
                      </a:pPr>
                      <a:r>
                        <a:rPr lang="en-US" sz="1200">
                          <a:latin typeface="Times New Roman"/>
                          <a:ea typeface="Times New Roman"/>
                          <a:cs typeface="+mn-cs"/>
                        </a:rPr>
                        <a:t>1.20</a:t>
                      </a:r>
                      <a:endParaRPr lang="en-US" sz="1200">
                        <a:latin typeface="Calibri"/>
                        <a:ea typeface="Times New Roman"/>
                        <a:cs typeface="+mn-cs"/>
                      </a:endParaRPr>
                    </a:p>
                  </a:txBody>
                  <a:tcPr marL="55217" marR="5521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115000"/>
                        </a:lnSpc>
                        <a:spcAft>
                          <a:spcPts val="0"/>
                        </a:spcAft>
                      </a:pPr>
                      <a:r>
                        <a:rPr lang="en-US" sz="1200">
                          <a:latin typeface="Times New Roman"/>
                          <a:ea typeface="Times New Roman"/>
                          <a:cs typeface="+mn-cs"/>
                        </a:rPr>
                        <a:t>16</a:t>
                      </a:r>
                      <a:endParaRPr lang="en-US" sz="1200">
                        <a:latin typeface="Calibri"/>
                        <a:ea typeface="Times New Roman"/>
                        <a:cs typeface="+mn-cs"/>
                      </a:endParaRPr>
                    </a:p>
                  </a:txBody>
                  <a:tcPr marL="55217" marR="5521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87737">
                <a:tc>
                  <a:txBody>
                    <a:bodyPr/>
                    <a:lstStyle/>
                    <a:p>
                      <a:pPr algn="ctr" rtl="0">
                        <a:lnSpc>
                          <a:spcPct val="115000"/>
                        </a:lnSpc>
                        <a:spcAft>
                          <a:spcPts val="0"/>
                        </a:spcAft>
                      </a:pPr>
                      <a:r>
                        <a:rPr lang="en-US" sz="1200">
                          <a:latin typeface="Times New Roman"/>
                          <a:ea typeface="Times New Roman"/>
                          <a:cs typeface="+mn-cs"/>
                        </a:rPr>
                        <a:t>49.47</a:t>
                      </a:r>
                      <a:endParaRPr lang="en-US" sz="1200">
                        <a:latin typeface="Calibri"/>
                        <a:ea typeface="Times New Roman"/>
                        <a:cs typeface="+mn-cs"/>
                      </a:endParaRPr>
                    </a:p>
                  </a:txBody>
                  <a:tcPr marL="55217" marR="5521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115000"/>
                        </a:lnSpc>
                        <a:spcAft>
                          <a:spcPts val="0"/>
                        </a:spcAft>
                      </a:pPr>
                      <a:r>
                        <a:rPr lang="en-US" sz="1200">
                          <a:latin typeface="Times New Roman"/>
                          <a:ea typeface="Times New Roman"/>
                          <a:cs typeface="+mn-cs"/>
                        </a:rPr>
                        <a:t>22.39</a:t>
                      </a:r>
                      <a:endParaRPr lang="en-US" sz="1200">
                        <a:latin typeface="Calibri"/>
                        <a:ea typeface="Times New Roman"/>
                        <a:cs typeface="+mn-cs"/>
                      </a:endParaRPr>
                    </a:p>
                  </a:txBody>
                  <a:tcPr marL="55217" marR="5521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115000"/>
                        </a:lnSpc>
                        <a:spcAft>
                          <a:spcPts val="0"/>
                        </a:spcAft>
                      </a:pPr>
                      <a:r>
                        <a:rPr lang="en-US" sz="1200">
                          <a:latin typeface="Times New Roman"/>
                          <a:ea typeface="Times New Roman"/>
                          <a:cs typeface="+mn-cs"/>
                        </a:rPr>
                        <a:t>4.39</a:t>
                      </a:r>
                      <a:endParaRPr lang="en-US" sz="1200">
                        <a:latin typeface="Calibri"/>
                        <a:ea typeface="Times New Roman"/>
                        <a:cs typeface="+mn-cs"/>
                      </a:endParaRPr>
                    </a:p>
                  </a:txBody>
                  <a:tcPr marL="55217" marR="5521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115000"/>
                        </a:lnSpc>
                        <a:spcAft>
                          <a:spcPts val="0"/>
                        </a:spcAft>
                      </a:pPr>
                      <a:r>
                        <a:rPr lang="en-US" sz="1200">
                          <a:latin typeface="Times New Roman"/>
                          <a:ea typeface="Times New Roman"/>
                          <a:cs typeface="+mn-cs"/>
                        </a:rPr>
                        <a:t>2.44</a:t>
                      </a:r>
                      <a:endParaRPr lang="en-US" sz="1200">
                        <a:latin typeface="Calibri"/>
                        <a:ea typeface="Times New Roman"/>
                        <a:cs typeface="+mn-cs"/>
                      </a:endParaRPr>
                    </a:p>
                  </a:txBody>
                  <a:tcPr marL="55217" marR="5521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115000"/>
                        </a:lnSpc>
                        <a:spcAft>
                          <a:spcPts val="0"/>
                        </a:spcAft>
                      </a:pPr>
                      <a:r>
                        <a:rPr lang="en-US" sz="1200">
                          <a:latin typeface="Times New Roman"/>
                          <a:ea typeface="Times New Roman"/>
                          <a:cs typeface="+mn-cs"/>
                        </a:rPr>
                        <a:t>40</a:t>
                      </a:r>
                      <a:endParaRPr lang="en-US" sz="1200">
                        <a:latin typeface="Calibri"/>
                        <a:ea typeface="Times New Roman"/>
                        <a:cs typeface="+mn-cs"/>
                      </a:endParaRPr>
                    </a:p>
                  </a:txBody>
                  <a:tcPr marL="55217" marR="5521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115000"/>
                        </a:lnSpc>
                        <a:spcAft>
                          <a:spcPts val="0"/>
                        </a:spcAft>
                      </a:pPr>
                      <a:r>
                        <a:rPr lang="en-US" sz="1200">
                          <a:latin typeface="Times New Roman"/>
                          <a:ea typeface="Times New Roman"/>
                          <a:cs typeface="+mn-cs"/>
                        </a:rPr>
                        <a:t>210</a:t>
                      </a:r>
                      <a:endParaRPr lang="en-US" sz="1200">
                        <a:latin typeface="Calibri"/>
                        <a:ea typeface="Times New Roman"/>
                        <a:cs typeface="+mn-cs"/>
                      </a:endParaRPr>
                    </a:p>
                  </a:txBody>
                  <a:tcPr marL="55217" marR="5521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115000"/>
                        </a:lnSpc>
                        <a:spcAft>
                          <a:spcPts val="0"/>
                        </a:spcAft>
                      </a:pPr>
                      <a:r>
                        <a:rPr lang="en-US" sz="1200">
                          <a:latin typeface="Times New Roman"/>
                          <a:ea typeface="Times New Roman"/>
                          <a:cs typeface="+mn-cs"/>
                        </a:rPr>
                        <a:t>0.0165</a:t>
                      </a:r>
                      <a:endParaRPr lang="en-US" sz="1200">
                        <a:latin typeface="Calibri"/>
                        <a:ea typeface="Times New Roman"/>
                        <a:cs typeface="+mn-cs"/>
                      </a:endParaRPr>
                    </a:p>
                  </a:txBody>
                  <a:tcPr marL="55217" marR="5521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115000"/>
                        </a:lnSpc>
                        <a:spcAft>
                          <a:spcPts val="0"/>
                        </a:spcAft>
                      </a:pPr>
                      <a:r>
                        <a:rPr lang="en-US" sz="1200">
                          <a:latin typeface="Times New Roman"/>
                          <a:ea typeface="Times New Roman"/>
                          <a:cs typeface="+mn-cs"/>
                        </a:rPr>
                        <a:t>20</a:t>
                      </a:r>
                      <a:endParaRPr lang="en-US" sz="1200">
                        <a:latin typeface="Calibri"/>
                        <a:ea typeface="Times New Roman"/>
                        <a:cs typeface="+mn-cs"/>
                      </a:endParaRPr>
                    </a:p>
                  </a:txBody>
                  <a:tcPr marL="55217" marR="5521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115000"/>
                        </a:lnSpc>
                        <a:spcAft>
                          <a:spcPts val="0"/>
                        </a:spcAft>
                      </a:pPr>
                      <a:r>
                        <a:rPr lang="en-US" sz="1200">
                          <a:latin typeface="Times New Roman"/>
                          <a:ea typeface="Times New Roman"/>
                          <a:cs typeface="+mn-cs"/>
                        </a:rPr>
                        <a:t>1.30</a:t>
                      </a:r>
                      <a:endParaRPr lang="en-US" sz="1200">
                        <a:latin typeface="Calibri"/>
                        <a:ea typeface="Times New Roman"/>
                        <a:cs typeface="+mn-cs"/>
                      </a:endParaRPr>
                    </a:p>
                  </a:txBody>
                  <a:tcPr marL="55217" marR="5521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115000"/>
                        </a:lnSpc>
                        <a:spcAft>
                          <a:spcPts val="0"/>
                        </a:spcAft>
                      </a:pPr>
                      <a:r>
                        <a:rPr lang="en-US" sz="1200">
                          <a:latin typeface="Times New Roman"/>
                          <a:ea typeface="Times New Roman"/>
                          <a:cs typeface="+mn-cs"/>
                        </a:rPr>
                        <a:t>18</a:t>
                      </a:r>
                      <a:endParaRPr lang="en-US" sz="1200">
                        <a:latin typeface="Calibri"/>
                        <a:ea typeface="Times New Roman"/>
                        <a:cs typeface="+mn-cs"/>
                      </a:endParaRPr>
                    </a:p>
                  </a:txBody>
                  <a:tcPr marL="55217" marR="5521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87737">
                <a:tc>
                  <a:txBody>
                    <a:bodyPr/>
                    <a:lstStyle/>
                    <a:p>
                      <a:pPr algn="ctr" rtl="0">
                        <a:lnSpc>
                          <a:spcPct val="115000"/>
                        </a:lnSpc>
                        <a:spcAft>
                          <a:spcPts val="0"/>
                        </a:spcAft>
                      </a:pPr>
                      <a:r>
                        <a:rPr lang="en-US" sz="1200">
                          <a:latin typeface="Times New Roman"/>
                          <a:ea typeface="Times New Roman"/>
                          <a:cs typeface="+mn-cs"/>
                        </a:rPr>
                        <a:t>50.53</a:t>
                      </a:r>
                      <a:endParaRPr lang="en-US" sz="1200">
                        <a:latin typeface="Calibri"/>
                        <a:ea typeface="Times New Roman"/>
                        <a:cs typeface="+mn-cs"/>
                      </a:endParaRPr>
                    </a:p>
                  </a:txBody>
                  <a:tcPr marL="55217" marR="5521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115000"/>
                        </a:lnSpc>
                        <a:spcAft>
                          <a:spcPts val="0"/>
                        </a:spcAft>
                      </a:pPr>
                      <a:r>
                        <a:rPr lang="en-US" sz="1200">
                          <a:latin typeface="Times New Roman"/>
                          <a:ea typeface="Times New Roman"/>
                          <a:cs typeface="+mn-cs"/>
                        </a:rPr>
                        <a:t>24.64</a:t>
                      </a:r>
                      <a:endParaRPr lang="en-US" sz="1200">
                        <a:latin typeface="Calibri"/>
                        <a:ea typeface="Times New Roman"/>
                        <a:cs typeface="+mn-cs"/>
                      </a:endParaRPr>
                    </a:p>
                  </a:txBody>
                  <a:tcPr marL="55217" marR="5521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115000"/>
                        </a:lnSpc>
                        <a:spcAft>
                          <a:spcPts val="0"/>
                        </a:spcAft>
                      </a:pPr>
                      <a:r>
                        <a:rPr lang="en-US" sz="1200">
                          <a:latin typeface="Times New Roman"/>
                          <a:ea typeface="Times New Roman"/>
                          <a:cs typeface="+mn-cs"/>
                        </a:rPr>
                        <a:t>4.64</a:t>
                      </a:r>
                      <a:endParaRPr lang="en-US" sz="1200">
                        <a:latin typeface="Calibri"/>
                        <a:ea typeface="Times New Roman"/>
                        <a:cs typeface="+mn-cs"/>
                      </a:endParaRPr>
                    </a:p>
                  </a:txBody>
                  <a:tcPr marL="55217" marR="5521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115000"/>
                        </a:lnSpc>
                        <a:spcAft>
                          <a:spcPts val="0"/>
                        </a:spcAft>
                      </a:pPr>
                      <a:r>
                        <a:rPr lang="en-US" sz="1200">
                          <a:latin typeface="Times New Roman"/>
                          <a:ea typeface="Times New Roman"/>
                          <a:cs typeface="+mn-cs"/>
                        </a:rPr>
                        <a:t>2.58</a:t>
                      </a:r>
                      <a:endParaRPr lang="en-US" sz="1200">
                        <a:latin typeface="Calibri"/>
                        <a:ea typeface="Times New Roman"/>
                        <a:cs typeface="+mn-cs"/>
                      </a:endParaRPr>
                    </a:p>
                  </a:txBody>
                  <a:tcPr marL="55217" marR="5521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115000"/>
                        </a:lnSpc>
                        <a:spcAft>
                          <a:spcPts val="0"/>
                        </a:spcAft>
                      </a:pPr>
                      <a:r>
                        <a:rPr lang="en-US" sz="1200">
                          <a:latin typeface="Times New Roman"/>
                          <a:ea typeface="Times New Roman"/>
                          <a:cs typeface="+mn-cs"/>
                        </a:rPr>
                        <a:t>40</a:t>
                      </a:r>
                      <a:endParaRPr lang="en-US" sz="1200">
                        <a:latin typeface="Calibri"/>
                        <a:ea typeface="Times New Roman"/>
                        <a:cs typeface="+mn-cs"/>
                      </a:endParaRPr>
                    </a:p>
                  </a:txBody>
                  <a:tcPr marL="55217" marR="5521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115000"/>
                        </a:lnSpc>
                        <a:spcAft>
                          <a:spcPts val="0"/>
                        </a:spcAft>
                      </a:pPr>
                      <a:r>
                        <a:rPr lang="en-US" sz="1200">
                          <a:latin typeface="Times New Roman"/>
                          <a:ea typeface="Times New Roman"/>
                          <a:cs typeface="+mn-cs"/>
                        </a:rPr>
                        <a:t>210</a:t>
                      </a:r>
                      <a:endParaRPr lang="en-US" sz="1200">
                        <a:latin typeface="Calibri"/>
                        <a:ea typeface="Times New Roman"/>
                        <a:cs typeface="+mn-cs"/>
                      </a:endParaRPr>
                    </a:p>
                  </a:txBody>
                  <a:tcPr marL="55217" marR="5521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115000"/>
                        </a:lnSpc>
                        <a:spcAft>
                          <a:spcPts val="0"/>
                        </a:spcAft>
                      </a:pPr>
                      <a:r>
                        <a:rPr lang="en-US" sz="1200">
                          <a:latin typeface="Times New Roman"/>
                          <a:ea typeface="Times New Roman"/>
                          <a:cs typeface="+mn-cs"/>
                        </a:rPr>
                        <a:t>0.0216</a:t>
                      </a:r>
                      <a:endParaRPr lang="en-US" sz="1200">
                        <a:latin typeface="Calibri"/>
                        <a:ea typeface="Times New Roman"/>
                        <a:cs typeface="+mn-cs"/>
                      </a:endParaRPr>
                    </a:p>
                  </a:txBody>
                  <a:tcPr marL="55217" marR="5521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115000"/>
                        </a:lnSpc>
                        <a:spcAft>
                          <a:spcPts val="0"/>
                        </a:spcAft>
                      </a:pPr>
                      <a:r>
                        <a:rPr lang="en-US" sz="1200">
                          <a:latin typeface="Times New Roman"/>
                          <a:ea typeface="Times New Roman"/>
                          <a:cs typeface="+mn-cs"/>
                        </a:rPr>
                        <a:t>21</a:t>
                      </a:r>
                      <a:endParaRPr lang="en-US" sz="1200">
                        <a:latin typeface="Calibri"/>
                        <a:ea typeface="Times New Roman"/>
                        <a:cs typeface="+mn-cs"/>
                      </a:endParaRPr>
                    </a:p>
                  </a:txBody>
                  <a:tcPr marL="55217" marR="5521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115000"/>
                        </a:lnSpc>
                        <a:spcAft>
                          <a:spcPts val="0"/>
                        </a:spcAft>
                      </a:pPr>
                      <a:r>
                        <a:rPr lang="en-US" sz="1200">
                          <a:latin typeface="Times New Roman"/>
                          <a:ea typeface="Times New Roman"/>
                          <a:cs typeface="+mn-cs"/>
                        </a:rPr>
                        <a:t>1.40</a:t>
                      </a:r>
                      <a:endParaRPr lang="en-US" sz="1200">
                        <a:latin typeface="Calibri"/>
                        <a:ea typeface="Times New Roman"/>
                        <a:cs typeface="+mn-cs"/>
                      </a:endParaRPr>
                    </a:p>
                  </a:txBody>
                  <a:tcPr marL="55217" marR="5521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115000"/>
                        </a:lnSpc>
                        <a:spcAft>
                          <a:spcPts val="0"/>
                        </a:spcAft>
                      </a:pPr>
                      <a:r>
                        <a:rPr lang="en-US" sz="1200" dirty="0">
                          <a:latin typeface="Times New Roman"/>
                          <a:ea typeface="Times New Roman"/>
                          <a:cs typeface="+mn-cs"/>
                        </a:rPr>
                        <a:t>20</a:t>
                      </a:r>
                      <a:endParaRPr lang="en-US" sz="1200" dirty="0">
                        <a:latin typeface="Calibri"/>
                        <a:ea typeface="Times New Roman"/>
                        <a:cs typeface="+mn-cs"/>
                      </a:endParaRPr>
                    </a:p>
                  </a:txBody>
                  <a:tcPr marL="55217" marR="5521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39937" name="Rectangle 1"/>
          <p:cNvSpPr>
            <a:spLocks noChangeArrowheads="1"/>
          </p:cNvSpPr>
          <p:nvPr/>
        </p:nvSpPr>
        <p:spPr bwMode="auto">
          <a:xfrm>
            <a:off x="3000364" y="952488"/>
            <a:ext cx="2714644"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1" eaLnBrk="1" fontAlgn="base" latinLnBrk="0" hangingPunct="1">
              <a:lnSpc>
                <a:spcPct val="100000"/>
              </a:lnSpc>
              <a:spcBef>
                <a:spcPct val="0"/>
              </a:spcBef>
              <a:spcAft>
                <a:spcPct val="0"/>
              </a:spcAft>
              <a:buClrTx/>
              <a:buSzTx/>
              <a:buFontTx/>
              <a:buNone/>
              <a:tabLst/>
            </a:pPr>
            <a:r>
              <a:rPr kumimoji="0" lang="ar-SY" sz="1600" b="0" i="0" u="none" strike="noStrike" cap="none" normalizeH="0" baseline="0" dirty="0" smtClean="0">
                <a:ln>
                  <a:noFill/>
                </a:ln>
                <a:solidFill>
                  <a:schemeClr val="tx1"/>
                </a:solidFill>
                <a:effectLst/>
                <a:latin typeface="Times New Roman" pitchFamily="18" charset="0"/>
                <a:ea typeface="Times New Roman" pitchFamily="18" charset="0"/>
              </a:rPr>
              <a:t>عمق الوثق للأوتاد الفولاذية</a:t>
            </a:r>
            <a:endParaRPr kumimoji="0" lang="en-US" sz="16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600" b="0" i="0" u="none" strike="noStrike" cap="none" normalizeH="0" baseline="0" dirty="0" smtClean="0">
              <a:ln>
                <a:noFill/>
              </a:ln>
              <a:solidFill>
                <a:schemeClr val="tx1"/>
              </a:solidFill>
              <a:effectLst/>
              <a:latin typeface="Arial" pitchFamily="34" charset="0"/>
            </a:endParaRP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r"/>
            <a:r>
              <a:rPr lang="ar-SY" sz="2800" dirty="0" smtClean="0"/>
              <a:t>مخطط يوضح القطر الأدنى المطلوب للوتد</a:t>
            </a:r>
            <a:endParaRPr lang="ar-SY" sz="2800" dirty="0"/>
          </a:p>
        </p:txBody>
      </p:sp>
      <p:pic>
        <p:nvPicPr>
          <p:cNvPr id="4" name="Content Placeholder 3"/>
          <p:cNvPicPr>
            <a:picLocks noGrp="1"/>
          </p:cNvPicPr>
          <p:nvPr>
            <p:ph idx="1"/>
          </p:nvPr>
        </p:nvPicPr>
        <p:blipFill>
          <a:blip r:embed="rId2" cstate="print"/>
          <a:srcRect/>
          <a:stretch>
            <a:fillRect/>
          </a:stretch>
        </p:blipFill>
        <p:spPr bwMode="auto">
          <a:xfrm>
            <a:off x="862010" y="1259495"/>
            <a:ext cx="6781824" cy="3324423"/>
          </a:xfrm>
          <a:prstGeom prst="rect">
            <a:avLst/>
          </a:prstGeom>
          <a:noFill/>
          <a:ln w="9525">
            <a:noFill/>
            <a:miter lim="800000"/>
            <a:headEnd/>
            <a:tailEnd/>
          </a:ln>
        </p:spPr>
      </p:pic>
      <p:sp>
        <p:nvSpPr>
          <p:cNvPr id="5" name="Rectangle 4"/>
          <p:cNvSpPr/>
          <p:nvPr/>
        </p:nvSpPr>
        <p:spPr>
          <a:xfrm>
            <a:off x="428596" y="4766984"/>
            <a:ext cx="7500990" cy="584775"/>
          </a:xfrm>
          <a:prstGeom prst="rect">
            <a:avLst/>
          </a:prstGeom>
        </p:spPr>
        <p:txBody>
          <a:bodyPr wrap="square">
            <a:spAutoFit/>
          </a:bodyPr>
          <a:lstStyle/>
          <a:p>
            <a:r>
              <a:rPr lang="ar-SY" sz="1600" dirty="0" smtClean="0"/>
              <a:t>هذا يضمن استقرار الوتد تحت القوى المحورية و تأثير تضخم التشوهات الجانبية نتيجة القوى المحورية. ولابد من التحقق من حالة تراكب لآلتي الانهيار ( تحنيب + انعطاف).</a:t>
            </a:r>
            <a:endParaRPr lang="ar-SY" sz="1600" dirty="0"/>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r"/>
            <a:r>
              <a:rPr lang="ar-SY" sz="2600" dirty="0" smtClean="0"/>
              <a:t>الحمولة الجانبية المسموحة لوتد ذو نسبة نحافة </a:t>
            </a:r>
            <a:r>
              <a:rPr lang="en-US" sz="2600" dirty="0" smtClean="0"/>
              <a:t>50</a:t>
            </a:r>
            <a:endParaRPr lang="ar-SY" sz="2600" dirty="0"/>
          </a:p>
        </p:txBody>
      </p:sp>
      <p:sp>
        <p:nvSpPr>
          <p:cNvPr id="11" name="Content Placeholder 10"/>
          <p:cNvSpPr>
            <a:spLocks noGrp="1"/>
          </p:cNvSpPr>
          <p:nvPr>
            <p:ph idx="1"/>
          </p:nvPr>
        </p:nvSpPr>
        <p:spPr>
          <a:xfrm>
            <a:off x="457200" y="3214690"/>
            <a:ext cx="7467600" cy="1890446"/>
          </a:xfrm>
        </p:spPr>
        <p:txBody>
          <a:bodyPr>
            <a:noAutofit/>
          </a:bodyPr>
          <a:lstStyle/>
          <a:p>
            <a:r>
              <a:rPr lang="ar-SY" sz="1600" dirty="0" smtClean="0"/>
              <a:t>لأوتاد بيتونية من عيار </a:t>
            </a:r>
            <a:r>
              <a:rPr lang="en-US" sz="1600" dirty="0" smtClean="0"/>
              <a:t>M40</a:t>
            </a:r>
            <a:r>
              <a:rPr lang="ar-SY" sz="1600" dirty="0" smtClean="0"/>
              <a:t> فإن اجهاد الخضوع لتشوه مقداره </a:t>
            </a:r>
            <a:r>
              <a:rPr lang="en-US" sz="1600" dirty="0" smtClean="0"/>
              <a:t>0.0035</a:t>
            </a:r>
            <a:r>
              <a:rPr lang="ar-SY" sz="1600" dirty="0" smtClean="0"/>
              <a:t> هو </a:t>
            </a:r>
            <a:r>
              <a:rPr lang="en-US" sz="1600" dirty="0" smtClean="0"/>
              <a:t>0.446f</a:t>
            </a:r>
            <a:r>
              <a:rPr lang="en-US" sz="1600" baseline="-25000" dirty="0" smtClean="0"/>
              <a:t>ck</a:t>
            </a:r>
            <a:r>
              <a:rPr lang="en-US" sz="1600" dirty="0" smtClean="0"/>
              <a:t> = 17.84 </a:t>
            </a:r>
            <a:r>
              <a:rPr lang="en-US" sz="1600" dirty="0" err="1" smtClean="0"/>
              <a:t>Mpa</a:t>
            </a:r>
            <a:endParaRPr lang="ar-SY" sz="1600" dirty="0" smtClean="0"/>
          </a:p>
          <a:p>
            <a:endParaRPr lang="ar-SY" sz="1600" dirty="0" smtClean="0"/>
          </a:p>
          <a:p>
            <a:r>
              <a:rPr lang="ar-SY" sz="1600" dirty="0" smtClean="0"/>
              <a:t>يعتبر إجهاد الخضوع للأوتاد بشكل أنابيب فولاذية </a:t>
            </a:r>
            <a:r>
              <a:rPr lang="en-US" sz="1600" dirty="0" smtClean="0"/>
              <a:t>500 </a:t>
            </a:r>
            <a:r>
              <a:rPr lang="en-US" sz="1600" dirty="0" err="1" smtClean="0"/>
              <a:t>MPa</a:t>
            </a:r>
            <a:r>
              <a:rPr lang="ar-SY" sz="1600" dirty="0" smtClean="0"/>
              <a:t>.</a:t>
            </a:r>
          </a:p>
          <a:p>
            <a:endParaRPr lang="ar-SY" sz="1600" dirty="0" smtClean="0"/>
          </a:p>
          <a:p>
            <a:r>
              <a:rPr lang="ar-SY" sz="1600" dirty="0" smtClean="0"/>
              <a:t>معامل ضغط التربة الجانبي للتربة المسموحة قبل الانهيار مبين في الجداول التالية لعدة أعماق من الطبقة القابلة للتميع</a:t>
            </a:r>
          </a:p>
          <a:p>
            <a:endParaRPr lang="ar-SY" sz="1600" dirty="0" smtClean="0"/>
          </a:p>
          <a:p>
            <a:endParaRPr lang="ar-SY" sz="1600" dirty="0" smtClean="0"/>
          </a:p>
          <a:p>
            <a:endParaRPr lang="ar-SY" sz="1600" dirty="0"/>
          </a:p>
        </p:txBody>
      </p:sp>
      <p:sp>
        <p:nvSpPr>
          <p:cNvPr id="40962" name="Rectangle 2"/>
          <p:cNvSpPr>
            <a:spLocks noChangeArrowheads="1"/>
          </p:cNvSpPr>
          <p:nvPr/>
        </p:nvSpPr>
        <p:spPr bwMode="auto">
          <a:xfrm>
            <a:off x="8959274" y="0"/>
            <a:ext cx="184731"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ar-SY"/>
          </a:p>
        </p:txBody>
      </p:sp>
      <p:pic>
        <p:nvPicPr>
          <p:cNvPr id="40961" name="Picture 1"/>
          <p:cNvPicPr>
            <a:picLocks noChangeAspect="1" noChangeArrowheads="1"/>
          </p:cNvPicPr>
          <p:nvPr/>
        </p:nvPicPr>
        <p:blipFill>
          <a:blip r:embed="rId2"/>
          <a:stretch>
            <a:fillRect/>
          </a:stretch>
        </p:blipFill>
        <p:spPr bwMode="auto">
          <a:xfrm>
            <a:off x="714352" y="1309678"/>
            <a:ext cx="4714907" cy="573669"/>
          </a:xfrm>
          <a:prstGeom prst="rect">
            <a:avLst/>
          </a:prstGeom>
          <a:noFill/>
          <a:ln>
            <a:noFill/>
          </a:ln>
        </p:spPr>
      </p:pic>
      <p:sp>
        <p:nvSpPr>
          <p:cNvPr id="6" name="Rectangle 5"/>
          <p:cNvSpPr/>
          <p:nvPr/>
        </p:nvSpPr>
        <p:spPr>
          <a:xfrm>
            <a:off x="642910" y="2024057"/>
            <a:ext cx="7215238" cy="338554"/>
          </a:xfrm>
          <a:prstGeom prst="rect">
            <a:avLst/>
          </a:prstGeom>
        </p:spPr>
        <p:txBody>
          <a:bodyPr wrap="square">
            <a:spAutoFit/>
          </a:bodyPr>
          <a:lstStyle/>
          <a:p>
            <a:r>
              <a:rPr lang="en-US" sz="1600" dirty="0" smtClean="0"/>
              <a:t>D</a:t>
            </a:r>
            <a:r>
              <a:rPr lang="ar-SY" sz="1600" dirty="0" smtClean="0"/>
              <a:t>: قطر الوتد			</a:t>
            </a:r>
            <a:r>
              <a:rPr lang="en-US" sz="1600" dirty="0" smtClean="0"/>
              <a:t>K</a:t>
            </a:r>
            <a:r>
              <a:rPr lang="ar-SY" sz="1600" dirty="0" smtClean="0"/>
              <a:t>: معامل الضغط الجانبي للتربة.</a:t>
            </a:r>
            <a:endParaRPr lang="ar-SY" sz="1600" dirty="0"/>
          </a:p>
        </p:txBody>
      </p:sp>
      <p:sp>
        <p:nvSpPr>
          <p:cNvPr id="40964" name="Rectangle 4"/>
          <p:cNvSpPr>
            <a:spLocks noChangeArrowheads="1"/>
          </p:cNvSpPr>
          <p:nvPr/>
        </p:nvSpPr>
        <p:spPr bwMode="auto">
          <a:xfrm>
            <a:off x="8959274" y="0"/>
            <a:ext cx="184731"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ar-SY"/>
          </a:p>
        </p:txBody>
      </p:sp>
      <p:pic>
        <p:nvPicPr>
          <p:cNvPr id="40963" name="Picture 3"/>
          <p:cNvPicPr>
            <a:picLocks noChangeAspect="1" noChangeArrowheads="1"/>
          </p:cNvPicPr>
          <p:nvPr/>
        </p:nvPicPr>
        <p:blipFill>
          <a:blip r:embed="rId3"/>
          <a:stretch>
            <a:fillRect/>
          </a:stretch>
        </p:blipFill>
        <p:spPr bwMode="auto">
          <a:xfrm>
            <a:off x="714351" y="2559843"/>
            <a:ext cx="1857387" cy="535785"/>
          </a:xfrm>
          <a:prstGeom prst="rect">
            <a:avLst/>
          </a:prstGeom>
          <a:noFill/>
          <a:ln>
            <a:noFill/>
          </a:ln>
        </p:spPr>
      </p:pic>
      <p:sp>
        <p:nvSpPr>
          <p:cNvPr id="40965" name="Rectangle 5"/>
          <p:cNvSpPr>
            <a:spLocks noChangeArrowheads="1"/>
          </p:cNvSpPr>
          <p:nvPr/>
        </p:nvSpPr>
        <p:spPr bwMode="auto">
          <a:xfrm>
            <a:off x="1000100" y="2321715"/>
            <a:ext cx="7358114" cy="36933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defTabSz="914400" rtl="1" eaLnBrk="1" fontAlgn="base" latinLnBrk="0" hangingPunct="1">
              <a:lnSpc>
                <a:spcPct val="100000"/>
              </a:lnSpc>
              <a:spcBef>
                <a:spcPct val="0"/>
              </a:spcBef>
              <a:spcAft>
                <a:spcPct val="0"/>
              </a:spcAft>
              <a:buClrTx/>
              <a:buSzTx/>
              <a:buFontTx/>
              <a:buNone/>
              <a:tabLst/>
            </a:pPr>
            <a:endParaRPr kumimoji="0" lang="en-US" b="0" i="0" u="none" strike="noStrike" cap="none" normalizeH="0" baseline="0" dirty="0" smtClean="0">
              <a:ln>
                <a:noFill/>
              </a:ln>
              <a:solidFill>
                <a:schemeClr val="tx1"/>
              </a:solidFill>
              <a:effectLst/>
              <a:latin typeface="Arial" pitchFamily="34"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r"/>
            <a:r>
              <a:rPr lang="ar-SY" sz="2000" b="1" dirty="0" smtClean="0"/>
              <a:t>توافق فرضية القوى الأفقية مع الواقع </a:t>
            </a:r>
            <a:r>
              <a:rPr lang="en-US" sz="2000" dirty="0" smtClean="0"/>
              <a:t/>
            </a:r>
            <a:br>
              <a:rPr lang="en-US" sz="2000" dirty="0" smtClean="0"/>
            </a:br>
            <a:endParaRPr lang="ar-SY" sz="2000" dirty="0"/>
          </a:p>
        </p:txBody>
      </p:sp>
      <p:sp>
        <p:nvSpPr>
          <p:cNvPr id="3" name="Content Placeholder 2"/>
          <p:cNvSpPr>
            <a:spLocks noGrp="1"/>
          </p:cNvSpPr>
          <p:nvPr>
            <p:ph idx="1"/>
          </p:nvPr>
        </p:nvSpPr>
        <p:spPr>
          <a:xfrm>
            <a:off x="457200" y="1333501"/>
            <a:ext cx="7467600" cy="809619"/>
          </a:xfrm>
        </p:spPr>
        <p:txBody>
          <a:bodyPr>
            <a:normAutofit/>
          </a:bodyPr>
          <a:lstStyle/>
          <a:p>
            <a:r>
              <a:rPr lang="ar-SY" sz="1400" dirty="0" smtClean="0"/>
              <a:t>إن حدوث الانهيار كما ذكر سابقاً بالرغم من وجود هذه الفرضية " </a:t>
            </a:r>
            <a:r>
              <a:rPr lang="en-US" sz="1400" dirty="0" smtClean="0"/>
              <a:t>lateral spreading</a:t>
            </a:r>
            <a:r>
              <a:rPr lang="ar-SY" sz="1400" dirty="0" smtClean="0"/>
              <a:t> " أدى إلى البحث عن وجود آلية أخرى يمكن أن تكون أدت إلى الانهيار حيث تمت دراسة حالة انهيار جسر شاوا في اليابان خلال زلزال نيغاتا </a:t>
            </a:r>
            <a:r>
              <a:rPr lang="ar-SY" sz="1400" dirty="0" smtClean="0"/>
              <a:t>1964</a:t>
            </a:r>
            <a:endParaRPr lang="en-US" sz="1400" dirty="0" smtClean="0"/>
          </a:p>
          <a:p>
            <a:endParaRPr lang="ar-SY" sz="1400" dirty="0"/>
          </a:p>
        </p:txBody>
      </p:sp>
      <p:pic>
        <p:nvPicPr>
          <p:cNvPr id="5" name="Picture 4"/>
          <p:cNvPicPr/>
          <p:nvPr/>
        </p:nvPicPr>
        <p:blipFill>
          <a:blip r:embed="rId2"/>
          <a:srcRect/>
          <a:stretch>
            <a:fillRect/>
          </a:stretch>
        </p:blipFill>
        <p:spPr bwMode="auto">
          <a:xfrm>
            <a:off x="2071670" y="2214558"/>
            <a:ext cx="5072098" cy="292895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nvGraphicFramePr>
        <p:xfrm>
          <a:off x="571474" y="1607334"/>
          <a:ext cx="7858181" cy="2559861"/>
        </p:xfrm>
        <a:graphic>
          <a:graphicData uri="http://schemas.openxmlformats.org/drawingml/2006/table">
            <a:tbl>
              <a:tblPr rtl="1"/>
              <a:tblGrid>
                <a:gridCol w="1450864"/>
                <a:gridCol w="1633447"/>
                <a:gridCol w="1638791"/>
                <a:gridCol w="1477584"/>
                <a:gridCol w="1657495"/>
              </a:tblGrid>
              <a:tr h="853287">
                <a:tc>
                  <a:txBody>
                    <a:bodyPr/>
                    <a:lstStyle/>
                    <a:p>
                      <a:pPr algn="ctr" rtl="0">
                        <a:lnSpc>
                          <a:spcPct val="115000"/>
                        </a:lnSpc>
                        <a:spcAft>
                          <a:spcPts val="0"/>
                        </a:spcAft>
                      </a:pPr>
                      <a:r>
                        <a:rPr lang="ar-SY" sz="1200">
                          <a:latin typeface="Calibri"/>
                          <a:ea typeface="Times New Roman"/>
                          <a:cs typeface="+mn-cs"/>
                        </a:rPr>
                        <a:t>معمال ضغط التربة الجانبي المسموح</a:t>
                      </a:r>
                      <a:endParaRPr lang="en-US" sz="1200">
                        <a:latin typeface="Calibri"/>
                        <a:ea typeface="Times New Roman"/>
                        <a:cs typeface="+mn-cs"/>
                      </a:endParaRPr>
                    </a:p>
                    <a:p>
                      <a:pPr algn="ctr" rtl="0">
                        <a:lnSpc>
                          <a:spcPct val="115000"/>
                        </a:lnSpc>
                        <a:spcAft>
                          <a:spcPts val="0"/>
                        </a:spcAft>
                      </a:pPr>
                      <a:r>
                        <a:rPr lang="en-US" sz="1200">
                          <a:latin typeface="Times New Roman"/>
                          <a:ea typeface="Times New Roman"/>
                          <a:cs typeface="+mn-cs"/>
                        </a:rPr>
                        <a:t>K</a:t>
                      </a:r>
                      <a:endParaRPr lang="en-US" sz="1200">
                        <a:latin typeface="Calibri"/>
                        <a:ea typeface="Times New Roman"/>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115000"/>
                        </a:lnSpc>
                        <a:spcAft>
                          <a:spcPts val="0"/>
                        </a:spcAft>
                      </a:pPr>
                      <a:r>
                        <a:rPr lang="en-US" sz="1200">
                          <a:latin typeface="Times New Roman"/>
                          <a:ea typeface="Times New Roman"/>
                          <a:cs typeface="+mn-cs"/>
                        </a:rPr>
                        <a:t>L</a:t>
                      </a:r>
                      <a:r>
                        <a:rPr lang="en-US" sz="1200" baseline="-25000">
                          <a:latin typeface="Times New Roman"/>
                          <a:ea typeface="Times New Roman"/>
                          <a:cs typeface="+mn-cs"/>
                        </a:rPr>
                        <a:t>eff</a:t>
                      </a:r>
                      <a:endParaRPr lang="en-US" sz="1200">
                        <a:latin typeface="Calibri"/>
                        <a:ea typeface="Times New Roman"/>
                        <a:cs typeface="+mn-cs"/>
                      </a:endParaRPr>
                    </a:p>
                    <a:p>
                      <a:pPr algn="ctr" rtl="0">
                        <a:lnSpc>
                          <a:spcPct val="115000"/>
                        </a:lnSpc>
                        <a:spcAft>
                          <a:spcPts val="0"/>
                        </a:spcAft>
                      </a:pPr>
                      <a:r>
                        <a:rPr lang="en-US" sz="1200">
                          <a:latin typeface="Times New Roman"/>
                          <a:ea typeface="Times New Roman"/>
                          <a:cs typeface="+mn-cs"/>
                        </a:rPr>
                        <a:t>(m)</a:t>
                      </a:r>
                      <a:endParaRPr lang="en-US" sz="1200">
                        <a:latin typeface="Calibri"/>
                        <a:ea typeface="Times New Roman"/>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115000"/>
                        </a:lnSpc>
                        <a:spcAft>
                          <a:spcPts val="0"/>
                        </a:spcAft>
                      </a:pPr>
                      <a:r>
                        <a:rPr lang="ar-SY" sz="1200">
                          <a:latin typeface="Calibri"/>
                          <a:ea typeface="Times New Roman"/>
                          <a:cs typeface="+mn-cs"/>
                        </a:rPr>
                        <a:t>العزم اللدن المقاوم</a:t>
                      </a:r>
                      <a:endParaRPr lang="en-US" sz="1200">
                        <a:latin typeface="Calibri"/>
                        <a:ea typeface="Times New Roman"/>
                        <a:cs typeface="+mn-cs"/>
                      </a:endParaRPr>
                    </a:p>
                    <a:p>
                      <a:pPr algn="ctr" rtl="0">
                        <a:lnSpc>
                          <a:spcPct val="115000"/>
                        </a:lnSpc>
                        <a:spcAft>
                          <a:spcPts val="0"/>
                        </a:spcAft>
                      </a:pPr>
                      <a:r>
                        <a:rPr lang="en-US" sz="1200">
                          <a:latin typeface="Times New Roman"/>
                          <a:ea typeface="Times New Roman"/>
                          <a:cs typeface="+mn-cs"/>
                        </a:rPr>
                        <a:t>M</a:t>
                      </a:r>
                      <a:r>
                        <a:rPr lang="en-US" sz="1200" baseline="-25000">
                          <a:latin typeface="Times New Roman"/>
                          <a:ea typeface="Times New Roman"/>
                          <a:cs typeface="+mn-cs"/>
                        </a:rPr>
                        <a:t>P</a:t>
                      </a:r>
                      <a:endParaRPr lang="en-US" sz="1200">
                        <a:latin typeface="Calibri"/>
                        <a:ea typeface="Times New Roman"/>
                        <a:cs typeface="+mn-cs"/>
                      </a:endParaRPr>
                    </a:p>
                    <a:p>
                      <a:pPr algn="ctr" rtl="0">
                        <a:lnSpc>
                          <a:spcPct val="115000"/>
                        </a:lnSpc>
                        <a:spcAft>
                          <a:spcPts val="0"/>
                        </a:spcAft>
                      </a:pPr>
                      <a:r>
                        <a:rPr lang="en-US" sz="1200">
                          <a:latin typeface="Times New Roman"/>
                          <a:ea typeface="Times New Roman"/>
                          <a:cs typeface="+mn-cs"/>
                        </a:rPr>
                        <a:t>kN.m</a:t>
                      </a:r>
                      <a:endParaRPr lang="en-US" sz="1200">
                        <a:latin typeface="Calibri"/>
                        <a:ea typeface="Times New Roman"/>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115000"/>
                        </a:lnSpc>
                        <a:spcAft>
                          <a:spcPts val="0"/>
                        </a:spcAft>
                      </a:pPr>
                      <a:r>
                        <a:rPr lang="ar-SY" sz="1200">
                          <a:latin typeface="Calibri"/>
                          <a:ea typeface="Times New Roman"/>
                          <a:cs typeface="+mn-cs"/>
                        </a:rPr>
                        <a:t>القطر</a:t>
                      </a:r>
                      <a:endParaRPr lang="en-US" sz="1200">
                        <a:latin typeface="Calibri"/>
                        <a:ea typeface="Times New Roman"/>
                        <a:cs typeface="+mn-cs"/>
                      </a:endParaRPr>
                    </a:p>
                    <a:p>
                      <a:pPr algn="ctr" rtl="0">
                        <a:lnSpc>
                          <a:spcPct val="115000"/>
                        </a:lnSpc>
                        <a:spcAft>
                          <a:spcPts val="0"/>
                        </a:spcAft>
                      </a:pPr>
                      <a:r>
                        <a:rPr lang="en-US" sz="1200">
                          <a:latin typeface="Times New Roman"/>
                          <a:ea typeface="Times New Roman"/>
                          <a:cs typeface="+mn-cs"/>
                        </a:rPr>
                        <a:t>D</a:t>
                      </a:r>
                      <a:endParaRPr lang="en-US" sz="1200">
                        <a:latin typeface="Calibri"/>
                        <a:ea typeface="Times New Roman"/>
                        <a:cs typeface="+mn-cs"/>
                      </a:endParaRPr>
                    </a:p>
                    <a:p>
                      <a:pPr algn="ctr" rtl="0">
                        <a:lnSpc>
                          <a:spcPct val="115000"/>
                        </a:lnSpc>
                        <a:spcAft>
                          <a:spcPts val="0"/>
                        </a:spcAft>
                      </a:pPr>
                      <a:r>
                        <a:rPr lang="en-US" sz="1200">
                          <a:latin typeface="Times New Roman"/>
                          <a:ea typeface="Times New Roman"/>
                          <a:cs typeface="+mn-cs"/>
                        </a:rPr>
                        <a:t>(m)</a:t>
                      </a:r>
                      <a:endParaRPr lang="en-US" sz="1200">
                        <a:latin typeface="Calibri"/>
                        <a:ea typeface="Times New Roman"/>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115000"/>
                        </a:lnSpc>
                        <a:spcAft>
                          <a:spcPts val="0"/>
                        </a:spcAft>
                      </a:pPr>
                      <a:r>
                        <a:rPr lang="ar-SY" sz="1200">
                          <a:latin typeface="Calibri"/>
                          <a:ea typeface="Times New Roman"/>
                          <a:cs typeface="+mn-cs"/>
                        </a:rPr>
                        <a:t>العمق في الطبقة المتميعة</a:t>
                      </a:r>
                      <a:endParaRPr lang="en-US" sz="1200">
                        <a:latin typeface="Calibri"/>
                        <a:ea typeface="Times New Roman"/>
                        <a:cs typeface="+mn-cs"/>
                      </a:endParaRPr>
                    </a:p>
                    <a:p>
                      <a:pPr algn="ctr" rtl="0">
                        <a:lnSpc>
                          <a:spcPct val="115000"/>
                        </a:lnSpc>
                        <a:spcAft>
                          <a:spcPts val="0"/>
                        </a:spcAft>
                      </a:pPr>
                      <a:r>
                        <a:rPr lang="en-US" sz="1200">
                          <a:latin typeface="Times New Roman"/>
                          <a:ea typeface="Times New Roman"/>
                          <a:cs typeface="+mn-cs"/>
                        </a:rPr>
                        <a:t>(m)</a:t>
                      </a:r>
                      <a:endParaRPr lang="en-US" sz="1200">
                        <a:latin typeface="Calibri"/>
                        <a:ea typeface="Times New Roman"/>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84429">
                <a:tc>
                  <a:txBody>
                    <a:bodyPr/>
                    <a:lstStyle/>
                    <a:p>
                      <a:pPr algn="ctr" rtl="0">
                        <a:lnSpc>
                          <a:spcPct val="115000"/>
                        </a:lnSpc>
                        <a:spcAft>
                          <a:spcPts val="0"/>
                        </a:spcAft>
                      </a:pPr>
                      <a:r>
                        <a:rPr lang="en-US" sz="1200">
                          <a:latin typeface="Times New Roman"/>
                          <a:ea typeface="Times New Roman"/>
                          <a:cs typeface="+mn-cs"/>
                        </a:rPr>
                        <a:t>2.06</a:t>
                      </a:r>
                      <a:endParaRPr lang="en-US" sz="1200">
                        <a:latin typeface="Calibri"/>
                        <a:ea typeface="Times New Roman"/>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115000"/>
                        </a:lnSpc>
                        <a:spcAft>
                          <a:spcPts val="0"/>
                        </a:spcAft>
                      </a:pPr>
                      <a:r>
                        <a:rPr lang="en-US" sz="1200">
                          <a:latin typeface="Times New Roman"/>
                          <a:ea typeface="Times New Roman"/>
                          <a:cs typeface="+mn-cs"/>
                        </a:rPr>
                        <a:t>13.77</a:t>
                      </a:r>
                      <a:endParaRPr lang="en-US" sz="1200">
                        <a:latin typeface="Calibri"/>
                        <a:ea typeface="Times New Roman"/>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115000"/>
                        </a:lnSpc>
                        <a:spcAft>
                          <a:spcPts val="0"/>
                        </a:spcAft>
                      </a:pPr>
                      <a:r>
                        <a:rPr lang="en-US" sz="1200">
                          <a:latin typeface="Times New Roman"/>
                          <a:ea typeface="Times New Roman"/>
                          <a:cs typeface="+mn-cs"/>
                        </a:rPr>
                        <a:t>3957</a:t>
                      </a:r>
                      <a:endParaRPr lang="en-US" sz="1200">
                        <a:latin typeface="Calibri"/>
                        <a:ea typeface="Times New Roman"/>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115000"/>
                        </a:lnSpc>
                        <a:spcAft>
                          <a:spcPts val="0"/>
                        </a:spcAft>
                      </a:pPr>
                      <a:r>
                        <a:rPr lang="en-US" sz="1200">
                          <a:latin typeface="Times New Roman"/>
                          <a:ea typeface="Times New Roman"/>
                          <a:cs typeface="+mn-cs"/>
                        </a:rPr>
                        <a:t>1.1</a:t>
                      </a:r>
                      <a:endParaRPr lang="en-US" sz="1200">
                        <a:latin typeface="Calibri"/>
                        <a:ea typeface="Times New Roman"/>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115000"/>
                        </a:lnSpc>
                        <a:spcAft>
                          <a:spcPts val="0"/>
                        </a:spcAft>
                      </a:pPr>
                      <a:r>
                        <a:rPr lang="en-US" sz="1200">
                          <a:latin typeface="Times New Roman"/>
                          <a:ea typeface="Times New Roman"/>
                          <a:cs typeface="+mn-cs"/>
                        </a:rPr>
                        <a:t>10</a:t>
                      </a:r>
                      <a:endParaRPr lang="en-US" sz="1200">
                        <a:latin typeface="Calibri"/>
                        <a:ea typeface="Times New Roman"/>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84429">
                <a:tc>
                  <a:txBody>
                    <a:bodyPr/>
                    <a:lstStyle/>
                    <a:p>
                      <a:pPr algn="ctr" rtl="0">
                        <a:lnSpc>
                          <a:spcPct val="115000"/>
                        </a:lnSpc>
                        <a:spcAft>
                          <a:spcPts val="0"/>
                        </a:spcAft>
                      </a:pPr>
                      <a:r>
                        <a:rPr lang="en-US" sz="1200">
                          <a:latin typeface="Times New Roman"/>
                          <a:ea typeface="Times New Roman"/>
                          <a:cs typeface="+mn-cs"/>
                        </a:rPr>
                        <a:t>1.92</a:t>
                      </a:r>
                      <a:endParaRPr lang="en-US" sz="1200">
                        <a:latin typeface="Calibri"/>
                        <a:ea typeface="Times New Roman"/>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115000"/>
                        </a:lnSpc>
                        <a:spcAft>
                          <a:spcPts val="0"/>
                        </a:spcAft>
                      </a:pPr>
                      <a:r>
                        <a:rPr lang="en-US" sz="1200">
                          <a:latin typeface="Times New Roman"/>
                          <a:ea typeface="Times New Roman"/>
                          <a:cs typeface="+mn-cs"/>
                        </a:rPr>
                        <a:t>16.57</a:t>
                      </a:r>
                      <a:endParaRPr lang="en-US" sz="1200">
                        <a:latin typeface="Calibri"/>
                        <a:ea typeface="Times New Roman"/>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115000"/>
                        </a:lnSpc>
                        <a:spcAft>
                          <a:spcPts val="0"/>
                        </a:spcAft>
                      </a:pPr>
                      <a:r>
                        <a:rPr lang="en-US" sz="1200">
                          <a:latin typeface="Times New Roman"/>
                          <a:ea typeface="Times New Roman"/>
                          <a:cs typeface="+mn-cs"/>
                        </a:rPr>
                        <a:t>8158</a:t>
                      </a:r>
                      <a:endParaRPr lang="en-US" sz="1200">
                        <a:latin typeface="Calibri"/>
                        <a:ea typeface="Times New Roman"/>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115000"/>
                        </a:lnSpc>
                        <a:spcAft>
                          <a:spcPts val="0"/>
                        </a:spcAft>
                      </a:pPr>
                      <a:r>
                        <a:rPr lang="en-US" sz="1200">
                          <a:latin typeface="Times New Roman"/>
                          <a:ea typeface="Times New Roman"/>
                          <a:cs typeface="+mn-cs"/>
                        </a:rPr>
                        <a:t>1.4</a:t>
                      </a:r>
                      <a:endParaRPr lang="en-US" sz="1200">
                        <a:latin typeface="Calibri"/>
                        <a:ea typeface="Times New Roman"/>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115000"/>
                        </a:lnSpc>
                        <a:spcAft>
                          <a:spcPts val="0"/>
                        </a:spcAft>
                      </a:pPr>
                      <a:r>
                        <a:rPr lang="en-US" sz="1200">
                          <a:latin typeface="Times New Roman"/>
                          <a:ea typeface="Times New Roman"/>
                          <a:cs typeface="+mn-cs"/>
                        </a:rPr>
                        <a:t>12</a:t>
                      </a:r>
                      <a:endParaRPr lang="en-US" sz="1200">
                        <a:latin typeface="Calibri"/>
                        <a:ea typeface="Times New Roman"/>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84429">
                <a:tc>
                  <a:txBody>
                    <a:bodyPr/>
                    <a:lstStyle/>
                    <a:p>
                      <a:pPr algn="ctr" rtl="0">
                        <a:lnSpc>
                          <a:spcPct val="115000"/>
                        </a:lnSpc>
                        <a:spcAft>
                          <a:spcPts val="0"/>
                        </a:spcAft>
                      </a:pPr>
                      <a:r>
                        <a:rPr lang="en-US" sz="1200">
                          <a:latin typeface="Times New Roman"/>
                          <a:ea typeface="Times New Roman"/>
                          <a:cs typeface="+mn-cs"/>
                        </a:rPr>
                        <a:t>1.64</a:t>
                      </a:r>
                      <a:endParaRPr lang="en-US" sz="1200">
                        <a:latin typeface="Calibri"/>
                        <a:ea typeface="Times New Roman"/>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115000"/>
                        </a:lnSpc>
                        <a:spcAft>
                          <a:spcPts val="0"/>
                        </a:spcAft>
                      </a:pPr>
                      <a:r>
                        <a:rPr lang="en-US" sz="1200">
                          <a:latin typeface="Times New Roman"/>
                          <a:ea typeface="Times New Roman"/>
                          <a:cs typeface="+mn-cs"/>
                        </a:rPr>
                        <a:t>19.09</a:t>
                      </a:r>
                      <a:endParaRPr lang="en-US" sz="1200">
                        <a:latin typeface="Calibri"/>
                        <a:ea typeface="Times New Roman"/>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115000"/>
                        </a:lnSpc>
                        <a:spcAft>
                          <a:spcPts val="0"/>
                        </a:spcAft>
                      </a:pPr>
                      <a:r>
                        <a:rPr lang="en-US" sz="1200">
                          <a:latin typeface="Times New Roman"/>
                          <a:ea typeface="Times New Roman"/>
                          <a:cs typeface="+mn-cs"/>
                        </a:rPr>
                        <a:t>12178</a:t>
                      </a:r>
                      <a:endParaRPr lang="en-US" sz="1200">
                        <a:latin typeface="Calibri"/>
                        <a:ea typeface="Times New Roman"/>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115000"/>
                        </a:lnSpc>
                        <a:spcAft>
                          <a:spcPts val="0"/>
                        </a:spcAft>
                      </a:pPr>
                      <a:r>
                        <a:rPr lang="en-US" sz="1200">
                          <a:latin typeface="Times New Roman"/>
                          <a:ea typeface="Times New Roman"/>
                          <a:cs typeface="+mn-cs"/>
                        </a:rPr>
                        <a:t>1.6</a:t>
                      </a:r>
                      <a:endParaRPr lang="en-US" sz="1200">
                        <a:latin typeface="Calibri"/>
                        <a:ea typeface="Times New Roman"/>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115000"/>
                        </a:lnSpc>
                        <a:spcAft>
                          <a:spcPts val="0"/>
                        </a:spcAft>
                      </a:pPr>
                      <a:r>
                        <a:rPr lang="en-US" sz="1200">
                          <a:latin typeface="Times New Roman"/>
                          <a:ea typeface="Times New Roman"/>
                          <a:cs typeface="+mn-cs"/>
                        </a:rPr>
                        <a:t>14</a:t>
                      </a:r>
                      <a:endParaRPr lang="en-US" sz="1200">
                        <a:latin typeface="Calibri"/>
                        <a:ea typeface="Times New Roman"/>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84429">
                <a:tc>
                  <a:txBody>
                    <a:bodyPr/>
                    <a:lstStyle/>
                    <a:p>
                      <a:pPr algn="ctr" rtl="0">
                        <a:lnSpc>
                          <a:spcPct val="115000"/>
                        </a:lnSpc>
                        <a:spcAft>
                          <a:spcPts val="0"/>
                        </a:spcAft>
                      </a:pPr>
                      <a:r>
                        <a:rPr lang="en-US" sz="1200">
                          <a:latin typeface="Times New Roman"/>
                          <a:ea typeface="Times New Roman"/>
                          <a:cs typeface="+mn-cs"/>
                        </a:rPr>
                        <a:t>1.43</a:t>
                      </a:r>
                      <a:endParaRPr lang="en-US" sz="1200">
                        <a:latin typeface="Calibri"/>
                        <a:ea typeface="Times New Roman"/>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115000"/>
                        </a:lnSpc>
                        <a:spcAft>
                          <a:spcPts val="0"/>
                        </a:spcAft>
                      </a:pPr>
                      <a:r>
                        <a:rPr lang="en-US" sz="1200">
                          <a:latin typeface="Times New Roman"/>
                          <a:ea typeface="Times New Roman"/>
                          <a:cs typeface="+mn-cs"/>
                        </a:rPr>
                        <a:t>21.59</a:t>
                      </a:r>
                      <a:endParaRPr lang="en-US" sz="1200">
                        <a:latin typeface="Calibri"/>
                        <a:ea typeface="Times New Roman"/>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115000"/>
                        </a:lnSpc>
                        <a:spcAft>
                          <a:spcPts val="0"/>
                        </a:spcAft>
                      </a:pPr>
                      <a:r>
                        <a:rPr lang="en-US" sz="1200">
                          <a:latin typeface="Times New Roman"/>
                          <a:ea typeface="Times New Roman"/>
                          <a:cs typeface="+mn-cs"/>
                        </a:rPr>
                        <a:t>17340</a:t>
                      </a:r>
                      <a:endParaRPr lang="en-US" sz="1200">
                        <a:latin typeface="Calibri"/>
                        <a:ea typeface="Times New Roman"/>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115000"/>
                        </a:lnSpc>
                        <a:spcAft>
                          <a:spcPts val="0"/>
                        </a:spcAft>
                      </a:pPr>
                      <a:r>
                        <a:rPr lang="en-US" sz="1200">
                          <a:latin typeface="Times New Roman"/>
                          <a:ea typeface="Times New Roman"/>
                          <a:cs typeface="+mn-cs"/>
                        </a:rPr>
                        <a:t>1.8</a:t>
                      </a:r>
                      <a:endParaRPr lang="en-US" sz="1200">
                        <a:latin typeface="Calibri"/>
                        <a:ea typeface="Times New Roman"/>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115000"/>
                        </a:lnSpc>
                        <a:spcAft>
                          <a:spcPts val="0"/>
                        </a:spcAft>
                      </a:pPr>
                      <a:r>
                        <a:rPr lang="en-US" sz="1200">
                          <a:latin typeface="Times New Roman"/>
                          <a:ea typeface="Times New Roman"/>
                          <a:cs typeface="+mn-cs"/>
                        </a:rPr>
                        <a:t>16</a:t>
                      </a:r>
                      <a:endParaRPr lang="en-US" sz="1200">
                        <a:latin typeface="Calibri"/>
                        <a:ea typeface="Times New Roman"/>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84429">
                <a:tc>
                  <a:txBody>
                    <a:bodyPr/>
                    <a:lstStyle/>
                    <a:p>
                      <a:pPr algn="ctr" rtl="0">
                        <a:lnSpc>
                          <a:spcPct val="115000"/>
                        </a:lnSpc>
                        <a:spcAft>
                          <a:spcPts val="0"/>
                        </a:spcAft>
                      </a:pPr>
                      <a:r>
                        <a:rPr lang="en-US" sz="1200">
                          <a:latin typeface="Times New Roman"/>
                          <a:ea typeface="Times New Roman"/>
                          <a:cs typeface="+mn-cs"/>
                        </a:rPr>
                        <a:t>1.27</a:t>
                      </a:r>
                      <a:endParaRPr lang="en-US" sz="1200">
                        <a:latin typeface="Calibri"/>
                        <a:ea typeface="Times New Roman"/>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115000"/>
                        </a:lnSpc>
                        <a:spcAft>
                          <a:spcPts val="0"/>
                        </a:spcAft>
                      </a:pPr>
                      <a:r>
                        <a:rPr lang="en-US" sz="1200">
                          <a:latin typeface="Times New Roman"/>
                          <a:ea typeface="Times New Roman"/>
                          <a:cs typeface="+mn-cs"/>
                        </a:rPr>
                        <a:t>24.09</a:t>
                      </a:r>
                      <a:endParaRPr lang="en-US" sz="1200">
                        <a:latin typeface="Calibri"/>
                        <a:ea typeface="Times New Roman"/>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115000"/>
                        </a:lnSpc>
                        <a:spcAft>
                          <a:spcPts val="0"/>
                        </a:spcAft>
                      </a:pPr>
                      <a:r>
                        <a:rPr lang="en-US" sz="1200">
                          <a:latin typeface="Times New Roman"/>
                          <a:ea typeface="Times New Roman"/>
                          <a:cs typeface="+mn-cs"/>
                        </a:rPr>
                        <a:t>23786</a:t>
                      </a:r>
                      <a:endParaRPr lang="en-US" sz="1200">
                        <a:latin typeface="Calibri"/>
                        <a:ea typeface="Times New Roman"/>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115000"/>
                        </a:lnSpc>
                        <a:spcAft>
                          <a:spcPts val="0"/>
                        </a:spcAft>
                      </a:pPr>
                      <a:r>
                        <a:rPr lang="en-US" sz="1200">
                          <a:latin typeface="Times New Roman"/>
                          <a:ea typeface="Times New Roman"/>
                          <a:cs typeface="+mn-cs"/>
                        </a:rPr>
                        <a:t>2.0</a:t>
                      </a:r>
                      <a:endParaRPr lang="en-US" sz="1200">
                        <a:latin typeface="Calibri"/>
                        <a:ea typeface="Times New Roman"/>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115000"/>
                        </a:lnSpc>
                        <a:spcAft>
                          <a:spcPts val="0"/>
                        </a:spcAft>
                      </a:pPr>
                      <a:r>
                        <a:rPr lang="en-US" sz="1200">
                          <a:latin typeface="Times New Roman"/>
                          <a:ea typeface="Times New Roman"/>
                          <a:cs typeface="+mn-cs"/>
                        </a:rPr>
                        <a:t>18</a:t>
                      </a:r>
                      <a:endParaRPr lang="en-US" sz="1200">
                        <a:latin typeface="Calibri"/>
                        <a:ea typeface="Times New Roman"/>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84429">
                <a:tc>
                  <a:txBody>
                    <a:bodyPr/>
                    <a:lstStyle/>
                    <a:p>
                      <a:pPr algn="ctr" rtl="0">
                        <a:lnSpc>
                          <a:spcPct val="115000"/>
                        </a:lnSpc>
                        <a:spcAft>
                          <a:spcPts val="0"/>
                        </a:spcAft>
                      </a:pPr>
                      <a:r>
                        <a:rPr lang="en-US" sz="1200">
                          <a:latin typeface="Times New Roman"/>
                          <a:ea typeface="Times New Roman"/>
                          <a:cs typeface="+mn-cs"/>
                        </a:rPr>
                        <a:t>1.15</a:t>
                      </a:r>
                      <a:endParaRPr lang="en-US" sz="1200">
                        <a:latin typeface="Calibri"/>
                        <a:ea typeface="Times New Roman"/>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115000"/>
                        </a:lnSpc>
                        <a:spcAft>
                          <a:spcPts val="0"/>
                        </a:spcAft>
                      </a:pPr>
                      <a:r>
                        <a:rPr lang="en-US" sz="1200">
                          <a:latin typeface="Times New Roman"/>
                          <a:ea typeface="Times New Roman"/>
                          <a:cs typeface="+mn-cs"/>
                        </a:rPr>
                        <a:t>26.57</a:t>
                      </a:r>
                      <a:endParaRPr lang="en-US" sz="1200">
                        <a:latin typeface="Calibri"/>
                        <a:ea typeface="Times New Roman"/>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115000"/>
                        </a:lnSpc>
                        <a:spcAft>
                          <a:spcPts val="0"/>
                        </a:spcAft>
                      </a:pPr>
                      <a:r>
                        <a:rPr lang="en-US" sz="1200">
                          <a:latin typeface="Times New Roman"/>
                          <a:ea typeface="Times New Roman"/>
                          <a:cs typeface="+mn-cs"/>
                        </a:rPr>
                        <a:t>31660</a:t>
                      </a:r>
                      <a:endParaRPr lang="en-US" sz="1200">
                        <a:latin typeface="Calibri"/>
                        <a:ea typeface="Times New Roman"/>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115000"/>
                        </a:lnSpc>
                        <a:spcAft>
                          <a:spcPts val="0"/>
                        </a:spcAft>
                      </a:pPr>
                      <a:r>
                        <a:rPr lang="en-US" sz="1200">
                          <a:latin typeface="Times New Roman"/>
                          <a:ea typeface="Times New Roman"/>
                          <a:cs typeface="+mn-cs"/>
                        </a:rPr>
                        <a:t>2.2</a:t>
                      </a:r>
                      <a:endParaRPr lang="en-US" sz="1200">
                        <a:latin typeface="Calibri"/>
                        <a:ea typeface="Times New Roman"/>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115000"/>
                        </a:lnSpc>
                        <a:spcAft>
                          <a:spcPts val="0"/>
                        </a:spcAft>
                      </a:pPr>
                      <a:r>
                        <a:rPr lang="en-US" sz="1200" dirty="0">
                          <a:latin typeface="Times New Roman"/>
                          <a:ea typeface="Times New Roman"/>
                          <a:cs typeface="+mn-cs"/>
                        </a:rPr>
                        <a:t>20</a:t>
                      </a:r>
                      <a:endParaRPr lang="en-US" sz="1200" dirty="0">
                        <a:latin typeface="Calibri"/>
                        <a:ea typeface="Times New Roman"/>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45057" name="Rectangle 1"/>
          <p:cNvSpPr>
            <a:spLocks noChangeArrowheads="1"/>
          </p:cNvSpPr>
          <p:nvPr/>
        </p:nvSpPr>
        <p:spPr bwMode="auto">
          <a:xfrm>
            <a:off x="1428728" y="1128259"/>
            <a:ext cx="6286544"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ar-SY" sz="1600" b="0" i="0" u="none" strike="noStrike" cap="none" normalizeH="0" baseline="0" dirty="0" smtClean="0">
                <a:ln>
                  <a:noFill/>
                </a:ln>
                <a:solidFill>
                  <a:schemeClr val="tx1"/>
                </a:solidFill>
                <a:effectLst/>
                <a:latin typeface="Times New Roman" pitchFamily="18" charset="0"/>
                <a:ea typeface="Times New Roman" pitchFamily="18" charset="0"/>
                <a:cs typeface="+mj-cs"/>
              </a:rPr>
              <a:t>ضغط التربة الجانبي المسموح بالنسبة للأوتاد البيتونية المسلحة</a:t>
            </a:r>
            <a:endParaRPr kumimoji="0" lang="en-US" sz="1600" b="0" i="0" u="none" strike="noStrike" cap="none" normalizeH="0" baseline="0" dirty="0" smtClean="0">
              <a:ln>
                <a:noFill/>
              </a:ln>
              <a:solidFill>
                <a:schemeClr val="tx1"/>
              </a:solidFill>
              <a:effectLst/>
              <a:latin typeface="Arial" pitchFamily="34" charset="0"/>
              <a:cs typeface="+mj-cs"/>
            </a:endParaRPr>
          </a:p>
          <a:p>
            <a:pPr marL="0" marR="0" lvl="0" indent="0" algn="ctr" defTabSz="914400" rtl="0" eaLnBrk="0" fontAlgn="base" latinLnBrk="0" hangingPunct="0">
              <a:lnSpc>
                <a:spcPct val="100000"/>
              </a:lnSpc>
              <a:spcBef>
                <a:spcPct val="0"/>
              </a:spcBef>
              <a:spcAft>
                <a:spcPct val="0"/>
              </a:spcAft>
              <a:buClrTx/>
              <a:buSzTx/>
              <a:buFontTx/>
              <a:buNone/>
              <a:tabLst/>
            </a:pPr>
            <a:endParaRPr kumimoji="0" lang="en-US" sz="1600" b="0" i="0" u="none" strike="noStrike" cap="none" normalizeH="0" baseline="0" dirty="0" smtClean="0">
              <a:ln>
                <a:noFill/>
              </a:ln>
              <a:solidFill>
                <a:schemeClr val="tx1"/>
              </a:solidFill>
              <a:effectLst/>
              <a:latin typeface="Arial" pitchFamily="34" charset="0"/>
              <a:cs typeface="+mj-cs"/>
            </a:endParaRPr>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nvGraphicFramePr>
        <p:xfrm>
          <a:off x="285718" y="1547806"/>
          <a:ext cx="8143934" cy="2738457"/>
        </p:xfrm>
        <a:graphic>
          <a:graphicData uri="http://schemas.openxmlformats.org/drawingml/2006/table">
            <a:tbl>
              <a:tblPr rtl="1"/>
              <a:tblGrid>
                <a:gridCol w="1503623"/>
                <a:gridCol w="1692845"/>
                <a:gridCol w="1698384"/>
                <a:gridCol w="1531314"/>
                <a:gridCol w="1717768"/>
              </a:tblGrid>
              <a:tr h="912819">
                <a:tc>
                  <a:txBody>
                    <a:bodyPr/>
                    <a:lstStyle/>
                    <a:p>
                      <a:pPr algn="ctr" rtl="0">
                        <a:lnSpc>
                          <a:spcPct val="115000"/>
                        </a:lnSpc>
                        <a:spcAft>
                          <a:spcPts val="0"/>
                        </a:spcAft>
                      </a:pPr>
                      <a:r>
                        <a:rPr lang="ar-SY" sz="1200">
                          <a:latin typeface="Calibri"/>
                          <a:ea typeface="Times New Roman"/>
                          <a:cs typeface="+mn-cs"/>
                        </a:rPr>
                        <a:t>معمال ضغط التربة الجانبي المسموح</a:t>
                      </a:r>
                      <a:endParaRPr lang="en-US" sz="1200">
                        <a:latin typeface="Calibri"/>
                        <a:ea typeface="Times New Roman"/>
                        <a:cs typeface="+mn-cs"/>
                      </a:endParaRPr>
                    </a:p>
                    <a:p>
                      <a:pPr algn="ctr" rtl="0">
                        <a:lnSpc>
                          <a:spcPct val="115000"/>
                        </a:lnSpc>
                        <a:spcAft>
                          <a:spcPts val="0"/>
                        </a:spcAft>
                      </a:pPr>
                      <a:r>
                        <a:rPr lang="en-US" sz="1200">
                          <a:latin typeface="Times New Roman"/>
                          <a:ea typeface="Times New Roman"/>
                          <a:cs typeface="+mn-cs"/>
                        </a:rPr>
                        <a:t>K</a:t>
                      </a:r>
                      <a:endParaRPr lang="en-US" sz="1200">
                        <a:latin typeface="Calibri"/>
                        <a:ea typeface="Times New Roman"/>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115000"/>
                        </a:lnSpc>
                        <a:spcAft>
                          <a:spcPts val="0"/>
                        </a:spcAft>
                      </a:pPr>
                      <a:r>
                        <a:rPr lang="en-US" sz="1200">
                          <a:latin typeface="Times New Roman"/>
                          <a:ea typeface="Times New Roman"/>
                          <a:cs typeface="+mn-cs"/>
                        </a:rPr>
                        <a:t>L</a:t>
                      </a:r>
                      <a:r>
                        <a:rPr lang="en-US" sz="1200" baseline="-25000">
                          <a:latin typeface="Times New Roman"/>
                          <a:ea typeface="Times New Roman"/>
                          <a:cs typeface="+mn-cs"/>
                        </a:rPr>
                        <a:t>eff</a:t>
                      </a:r>
                      <a:endParaRPr lang="en-US" sz="1200">
                        <a:latin typeface="Calibri"/>
                        <a:ea typeface="Times New Roman"/>
                        <a:cs typeface="+mn-cs"/>
                      </a:endParaRPr>
                    </a:p>
                    <a:p>
                      <a:pPr algn="ctr" rtl="0">
                        <a:lnSpc>
                          <a:spcPct val="115000"/>
                        </a:lnSpc>
                        <a:spcAft>
                          <a:spcPts val="0"/>
                        </a:spcAft>
                      </a:pPr>
                      <a:r>
                        <a:rPr lang="en-US" sz="1200">
                          <a:latin typeface="Times New Roman"/>
                          <a:ea typeface="Times New Roman"/>
                          <a:cs typeface="+mn-cs"/>
                        </a:rPr>
                        <a:t>(m)</a:t>
                      </a:r>
                      <a:endParaRPr lang="en-US" sz="1200">
                        <a:latin typeface="Calibri"/>
                        <a:ea typeface="Times New Roman"/>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115000"/>
                        </a:lnSpc>
                        <a:spcAft>
                          <a:spcPts val="0"/>
                        </a:spcAft>
                      </a:pPr>
                      <a:r>
                        <a:rPr lang="ar-SY" sz="1200">
                          <a:latin typeface="Calibri"/>
                          <a:ea typeface="Times New Roman"/>
                          <a:cs typeface="+mn-cs"/>
                        </a:rPr>
                        <a:t>العزم اللدن المقاوم</a:t>
                      </a:r>
                      <a:endParaRPr lang="en-US" sz="1200">
                        <a:latin typeface="Calibri"/>
                        <a:ea typeface="Times New Roman"/>
                        <a:cs typeface="+mn-cs"/>
                      </a:endParaRPr>
                    </a:p>
                    <a:p>
                      <a:pPr algn="ctr" rtl="0">
                        <a:lnSpc>
                          <a:spcPct val="115000"/>
                        </a:lnSpc>
                        <a:spcAft>
                          <a:spcPts val="0"/>
                        </a:spcAft>
                      </a:pPr>
                      <a:r>
                        <a:rPr lang="en-US" sz="1200">
                          <a:latin typeface="Times New Roman"/>
                          <a:ea typeface="Times New Roman"/>
                          <a:cs typeface="+mn-cs"/>
                        </a:rPr>
                        <a:t>M</a:t>
                      </a:r>
                      <a:r>
                        <a:rPr lang="en-US" sz="1200" baseline="-25000">
                          <a:latin typeface="Times New Roman"/>
                          <a:ea typeface="Times New Roman"/>
                          <a:cs typeface="+mn-cs"/>
                        </a:rPr>
                        <a:t>P</a:t>
                      </a:r>
                      <a:endParaRPr lang="en-US" sz="1200">
                        <a:latin typeface="Calibri"/>
                        <a:ea typeface="Times New Roman"/>
                        <a:cs typeface="+mn-cs"/>
                      </a:endParaRPr>
                    </a:p>
                    <a:p>
                      <a:pPr algn="ctr" rtl="0">
                        <a:lnSpc>
                          <a:spcPct val="115000"/>
                        </a:lnSpc>
                        <a:spcAft>
                          <a:spcPts val="0"/>
                        </a:spcAft>
                      </a:pPr>
                      <a:r>
                        <a:rPr lang="en-US" sz="1200">
                          <a:latin typeface="Times New Roman"/>
                          <a:ea typeface="Times New Roman"/>
                          <a:cs typeface="+mn-cs"/>
                        </a:rPr>
                        <a:t>kN.m</a:t>
                      </a:r>
                      <a:endParaRPr lang="en-US" sz="1200">
                        <a:latin typeface="Calibri"/>
                        <a:ea typeface="Times New Roman"/>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115000"/>
                        </a:lnSpc>
                        <a:spcAft>
                          <a:spcPts val="0"/>
                        </a:spcAft>
                      </a:pPr>
                      <a:r>
                        <a:rPr lang="ar-SY" sz="1200">
                          <a:latin typeface="Calibri"/>
                          <a:ea typeface="Times New Roman"/>
                          <a:cs typeface="+mn-cs"/>
                        </a:rPr>
                        <a:t>القطر</a:t>
                      </a:r>
                      <a:endParaRPr lang="en-US" sz="1200">
                        <a:latin typeface="Calibri"/>
                        <a:ea typeface="Times New Roman"/>
                        <a:cs typeface="+mn-cs"/>
                      </a:endParaRPr>
                    </a:p>
                    <a:p>
                      <a:pPr algn="ctr" rtl="0">
                        <a:lnSpc>
                          <a:spcPct val="115000"/>
                        </a:lnSpc>
                        <a:spcAft>
                          <a:spcPts val="0"/>
                        </a:spcAft>
                      </a:pPr>
                      <a:r>
                        <a:rPr lang="en-US" sz="1200">
                          <a:latin typeface="Times New Roman"/>
                          <a:ea typeface="Times New Roman"/>
                          <a:cs typeface="+mn-cs"/>
                        </a:rPr>
                        <a:t>D</a:t>
                      </a:r>
                      <a:endParaRPr lang="en-US" sz="1200">
                        <a:latin typeface="Calibri"/>
                        <a:ea typeface="Times New Roman"/>
                        <a:cs typeface="+mn-cs"/>
                      </a:endParaRPr>
                    </a:p>
                    <a:p>
                      <a:pPr algn="ctr" rtl="0">
                        <a:lnSpc>
                          <a:spcPct val="115000"/>
                        </a:lnSpc>
                        <a:spcAft>
                          <a:spcPts val="0"/>
                        </a:spcAft>
                      </a:pPr>
                      <a:r>
                        <a:rPr lang="en-US" sz="1200">
                          <a:latin typeface="Times New Roman"/>
                          <a:ea typeface="Times New Roman"/>
                          <a:cs typeface="+mn-cs"/>
                        </a:rPr>
                        <a:t>(m)</a:t>
                      </a:r>
                      <a:endParaRPr lang="en-US" sz="1200">
                        <a:latin typeface="Calibri"/>
                        <a:ea typeface="Times New Roman"/>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115000"/>
                        </a:lnSpc>
                        <a:spcAft>
                          <a:spcPts val="0"/>
                        </a:spcAft>
                      </a:pPr>
                      <a:r>
                        <a:rPr lang="ar-SY" sz="1200">
                          <a:latin typeface="Calibri"/>
                          <a:ea typeface="Times New Roman"/>
                          <a:cs typeface="+mn-cs"/>
                        </a:rPr>
                        <a:t>العمق في الطبقة المتميعة</a:t>
                      </a:r>
                      <a:endParaRPr lang="en-US" sz="1200">
                        <a:latin typeface="Calibri"/>
                        <a:ea typeface="Times New Roman"/>
                        <a:cs typeface="+mn-cs"/>
                      </a:endParaRPr>
                    </a:p>
                    <a:p>
                      <a:pPr algn="ctr" rtl="0">
                        <a:lnSpc>
                          <a:spcPct val="115000"/>
                        </a:lnSpc>
                        <a:spcAft>
                          <a:spcPts val="0"/>
                        </a:spcAft>
                      </a:pPr>
                      <a:r>
                        <a:rPr lang="en-US" sz="1200">
                          <a:latin typeface="Times New Roman"/>
                          <a:ea typeface="Times New Roman"/>
                          <a:cs typeface="+mn-cs"/>
                        </a:rPr>
                        <a:t>(m)</a:t>
                      </a:r>
                      <a:endParaRPr lang="en-US" sz="1200">
                        <a:latin typeface="Calibri"/>
                        <a:ea typeface="Times New Roman"/>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4273">
                <a:tc>
                  <a:txBody>
                    <a:bodyPr/>
                    <a:lstStyle/>
                    <a:p>
                      <a:pPr algn="ctr" rtl="0">
                        <a:lnSpc>
                          <a:spcPct val="115000"/>
                        </a:lnSpc>
                        <a:spcAft>
                          <a:spcPts val="0"/>
                        </a:spcAft>
                      </a:pPr>
                      <a:r>
                        <a:rPr lang="en-US" sz="1200">
                          <a:latin typeface="Times New Roman"/>
                          <a:ea typeface="Times New Roman"/>
                          <a:cs typeface="+mn-cs"/>
                        </a:rPr>
                        <a:t>3.50</a:t>
                      </a:r>
                      <a:endParaRPr lang="en-US" sz="1200">
                        <a:latin typeface="Calibri"/>
                        <a:ea typeface="Times New Roman"/>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115000"/>
                        </a:lnSpc>
                        <a:spcAft>
                          <a:spcPts val="0"/>
                        </a:spcAft>
                      </a:pPr>
                      <a:r>
                        <a:rPr lang="en-US" sz="1200">
                          <a:latin typeface="Times New Roman"/>
                          <a:ea typeface="Times New Roman"/>
                          <a:cs typeface="+mn-cs"/>
                        </a:rPr>
                        <a:t>12.93</a:t>
                      </a:r>
                      <a:endParaRPr lang="en-US" sz="1200">
                        <a:latin typeface="Calibri"/>
                        <a:ea typeface="Times New Roman"/>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115000"/>
                        </a:lnSpc>
                        <a:spcAft>
                          <a:spcPts val="0"/>
                        </a:spcAft>
                      </a:pPr>
                      <a:r>
                        <a:rPr lang="en-US" sz="1200">
                          <a:latin typeface="Times New Roman"/>
                          <a:ea typeface="Times New Roman"/>
                          <a:cs typeface="+mn-cs"/>
                        </a:rPr>
                        <a:t>3792</a:t>
                      </a:r>
                      <a:endParaRPr lang="en-US" sz="1200">
                        <a:latin typeface="Calibri"/>
                        <a:ea typeface="Times New Roman"/>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115000"/>
                        </a:lnSpc>
                        <a:spcAft>
                          <a:spcPts val="0"/>
                        </a:spcAft>
                      </a:pPr>
                      <a:r>
                        <a:rPr lang="en-US" sz="1200">
                          <a:latin typeface="Times New Roman"/>
                          <a:ea typeface="Times New Roman"/>
                          <a:cs typeface="+mn-cs"/>
                        </a:rPr>
                        <a:t>0.75</a:t>
                      </a:r>
                      <a:endParaRPr lang="en-US" sz="1200">
                        <a:latin typeface="Calibri"/>
                        <a:ea typeface="Times New Roman"/>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115000"/>
                        </a:lnSpc>
                        <a:spcAft>
                          <a:spcPts val="0"/>
                        </a:spcAft>
                      </a:pPr>
                      <a:r>
                        <a:rPr lang="en-US" sz="1200">
                          <a:latin typeface="Times New Roman"/>
                          <a:ea typeface="Times New Roman"/>
                          <a:cs typeface="+mn-cs"/>
                        </a:rPr>
                        <a:t>10</a:t>
                      </a:r>
                      <a:endParaRPr lang="en-US" sz="1200">
                        <a:latin typeface="Calibri"/>
                        <a:ea typeface="Times New Roman"/>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4273">
                <a:tc>
                  <a:txBody>
                    <a:bodyPr/>
                    <a:lstStyle/>
                    <a:p>
                      <a:pPr algn="ctr" rtl="0">
                        <a:lnSpc>
                          <a:spcPct val="115000"/>
                        </a:lnSpc>
                        <a:spcAft>
                          <a:spcPts val="0"/>
                        </a:spcAft>
                      </a:pPr>
                      <a:r>
                        <a:rPr lang="en-US" sz="1200">
                          <a:latin typeface="Times New Roman"/>
                          <a:ea typeface="Times New Roman"/>
                          <a:cs typeface="+mn-cs"/>
                        </a:rPr>
                        <a:t>2.87</a:t>
                      </a:r>
                      <a:endParaRPr lang="en-US" sz="1200">
                        <a:latin typeface="Calibri"/>
                        <a:ea typeface="Times New Roman"/>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115000"/>
                        </a:lnSpc>
                        <a:spcAft>
                          <a:spcPts val="0"/>
                        </a:spcAft>
                      </a:pPr>
                      <a:r>
                        <a:rPr lang="en-US" sz="1200">
                          <a:latin typeface="Times New Roman"/>
                          <a:ea typeface="Times New Roman"/>
                          <a:cs typeface="+mn-cs"/>
                        </a:rPr>
                        <a:t>15.63</a:t>
                      </a:r>
                      <a:endParaRPr lang="en-US" sz="1200">
                        <a:latin typeface="Calibri"/>
                        <a:ea typeface="Times New Roman"/>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115000"/>
                        </a:lnSpc>
                        <a:spcAft>
                          <a:spcPts val="0"/>
                        </a:spcAft>
                      </a:pPr>
                      <a:r>
                        <a:rPr lang="en-US" sz="1200">
                          <a:latin typeface="Times New Roman"/>
                          <a:ea typeface="Times New Roman"/>
                          <a:cs typeface="+mn-cs"/>
                        </a:rPr>
                        <a:t>6252</a:t>
                      </a:r>
                      <a:endParaRPr lang="en-US" sz="1200">
                        <a:latin typeface="Calibri"/>
                        <a:ea typeface="Times New Roman"/>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115000"/>
                        </a:lnSpc>
                        <a:spcAft>
                          <a:spcPts val="0"/>
                        </a:spcAft>
                      </a:pPr>
                      <a:r>
                        <a:rPr lang="en-US" sz="1200">
                          <a:latin typeface="Times New Roman"/>
                          <a:ea typeface="Times New Roman"/>
                          <a:cs typeface="+mn-cs"/>
                        </a:rPr>
                        <a:t>0.90</a:t>
                      </a:r>
                      <a:endParaRPr lang="en-US" sz="1200">
                        <a:latin typeface="Calibri"/>
                        <a:ea typeface="Times New Roman"/>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115000"/>
                        </a:lnSpc>
                        <a:spcAft>
                          <a:spcPts val="0"/>
                        </a:spcAft>
                      </a:pPr>
                      <a:r>
                        <a:rPr lang="en-US" sz="1200">
                          <a:latin typeface="Times New Roman"/>
                          <a:ea typeface="Times New Roman"/>
                          <a:cs typeface="+mn-cs"/>
                        </a:rPr>
                        <a:t>12</a:t>
                      </a:r>
                      <a:endParaRPr lang="en-US" sz="1200">
                        <a:latin typeface="Calibri"/>
                        <a:ea typeface="Times New Roman"/>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4273">
                <a:tc>
                  <a:txBody>
                    <a:bodyPr/>
                    <a:lstStyle/>
                    <a:p>
                      <a:pPr algn="ctr" rtl="0">
                        <a:lnSpc>
                          <a:spcPct val="115000"/>
                        </a:lnSpc>
                        <a:spcAft>
                          <a:spcPts val="0"/>
                        </a:spcAft>
                      </a:pPr>
                      <a:r>
                        <a:rPr lang="en-US" sz="1200">
                          <a:latin typeface="Times New Roman"/>
                          <a:ea typeface="Times New Roman"/>
                          <a:cs typeface="+mn-cs"/>
                        </a:rPr>
                        <a:t>2.24</a:t>
                      </a:r>
                      <a:endParaRPr lang="en-US" sz="1200">
                        <a:latin typeface="Calibri"/>
                        <a:ea typeface="Times New Roman"/>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115000"/>
                        </a:lnSpc>
                        <a:spcAft>
                          <a:spcPts val="0"/>
                        </a:spcAft>
                      </a:pPr>
                      <a:r>
                        <a:rPr lang="en-US" sz="1200">
                          <a:latin typeface="Times New Roman"/>
                          <a:ea typeface="Times New Roman"/>
                          <a:cs typeface="+mn-cs"/>
                        </a:rPr>
                        <a:t>17.63</a:t>
                      </a:r>
                      <a:endParaRPr lang="en-US" sz="1200">
                        <a:latin typeface="Calibri"/>
                        <a:ea typeface="Times New Roman"/>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115000"/>
                        </a:lnSpc>
                        <a:spcAft>
                          <a:spcPts val="0"/>
                        </a:spcAft>
                      </a:pPr>
                      <a:r>
                        <a:rPr lang="en-US" sz="1200">
                          <a:latin typeface="Times New Roman"/>
                          <a:ea typeface="Times New Roman"/>
                          <a:cs typeface="+mn-cs"/>
                        </a:rPr>
                        <a:t>8214</a:t>
                      </a:r>
                      <a:endParaRPr lang="en-US" sz="1200">
                        <a:latin typeface="Calibri"/>
                        <a:ea typeface="Times New Roman"/>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115000"/>
                        </a:lnSpc>
                        <a:spcAft>
                          <a:spcPts val="0"/>
                        </a:spcAft>
                      </a:pPr>
                      <a:r>
                        <a:rPr lang="en-US" sz="1200">
                          <a:latin typeface="Times New Roman"/>
                          <a:ea typeface="Times New Roman"/>
                          <a:cs typeface="+mn-cs"/>
                        </a:rPr>
                        <a:t>1.00</a:t>
                      </a:r>
                      <a:endParaRPr lang="en-US" sz="1200">
                        <a:latin typeface="Calibri"/>
                        <a:ea typeface="Times New Roman"/>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115000"/>
                        </a:lnSpc>
                        <a:spcAft>
                          <a:spcPts val="0"/>
                        </a:spcAft>
                      </a:pPr>
                      <a:r>
                        <a:rPr lang="en-US" sz="1200">
                          <a:latin typeface="Times New Roman"/>
                          <a:ea typeface="Times New Roman"/>
                          <a:cs typeface="+mn-cs"/>
                        </a:rPr>
                        <a:t>14</a:t>
                      </a:r>
                      <a:endParaRPr lang="en-US" sz="1200">
                        <a:latin typeface="Calibri"/>
                        <a:ea typeface="Times New Roman"/>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4273">
                <a:tc>
                  <a:txBody>
                    <a:bodyPr/>
                    <a:lstStyle/>
                    <a:p>
                      <a:pPr algn="ctr" rtl="0">
                        <a:lnSpc>
                          <a:spcPct val="115000"/>
                        </a:lnSpc>
                        <a:spcAft>
                          <a:spcPts val="0"/>
                        </a:spcAft>
                      </a:pPr>
                      <a:r>
                        <a:rPr lang="en-US" sz="1200">
                          <a:latin typeface="Times New Roman"/>
                          <a:ea typeface="Times New Roman"/>
                          <a:cs typeface="+mn-cs"/>
                        </a:rPr>
                        <a:t>2.02</a:t>
                      </a:r>
                      <a:endParaRPr lang="en-US" sz="1200">
                        <a:latin typeface="Calibri"/>
                        <a:ea typeface="Times New Roman"/>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115000"/>
                        </a:lnSpc>
                        <a:spcAft>
                          <a:spcPts val="0"/>
                        </a:spcAft>
                      </a:pPr>
                      <a:r>
                        <a:rPr lang="en-US" sz="1200">
                          <a:latin typeface="Times New Roman"/>
                          <a:ea typeface="Times New Roman"/>
                          <a:cs typeface="+mn-cs"/>
                        </a:rPr>
                        <a:t>20.14</a:t>
                      </a:r>
                      <a:endParaRPr lang="en-US" sz="1200">
                        <a:latin typeface="Calibri"/>
                        <a:ea typeface="Times New Roman"/>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115000"/>
                        </a:lnSpc>
                        <a:spcAft>
                          <a:spcPts val="0"/>
                        </a:spcAft>
                      </a:pPr>
                      <a:r>
                        <a:rPr lang="en-US" sz="1200">
                          <a:latin typeface="Times New Roman"/>
                          <a:ea typeface="Times New Roman"/>
                          <a:cs typeface="+mn-cs"/>
                        </a:rPr>
                        <a:t>13251</a:t>
                      </a:r>
                      <a:endParaRPr lang="en-US" sz="1200">
                        <a:latin typeface="Calibri"/>
                        <a:ea typeface="Times New Roman"/>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115000"/>
                        </a:lnSpc>
                        <a:spcAft>
                          <a:spcPts val="0"/>
                        </a:spcAft>
                      </a:pPr>
                      <a:r>
                        <a:rPr lang="en-US" sz="1200">
                          <a:latin typeface="Times New Roman"/>
                          <a:ea typeface="Times New Roman"/>
                          <a:cs typeface="+mn-cs"/>
                        </a:rPr>
                        <a:t>1.20</a:t>
                      </a:r>
                      <a:endParaRPr lang="en-US" sz="1200">
                        <a:latin typeface="Calibri"/>
                        <a:ea typeface="Times New Roman"/>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115000"/>
                        </a:lnSpc>
                        <a:spcAft>
                          <a:spcPts val="0"/>
                        </a:spcAft>
                      </a:pPr>
                      <a:r>
                        <a:rPr lang="en-US" sz="1200">
                          <a:latin typeface="Times New Roman"/>
                          <a:ea typeface="Times New Roman"/>
                          <a:cs typeface="+mn-cs"/>
                        </a:rPr>
                        <a:t>16</a:t>
                      </a:r>
                      <a:endParaRPr lang="en-US" sz="1200">
                        <a:latin typeface="Calibri"/>
                        <a:ea typeface="Times New Roman"/>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4273">
                <a:tc>
                  <a:txBody>
                    <a:bodyPr/>
                    <a:lstStyle/>
                    <a:p>
                      <a:pPr algn="ctr" rtl="0">
                        <a:lnSpc>
                          <a:spcPct val="115000"/>
                        </a:lnSpc>
                        <a:spcAft>
                          <a:spcPts val="0"/>
                        </a:spcAft>
                      </a:pPr>
                      <a:r>
                        <a:rPr lang="en-US" sz="1200">
                          <a:latin typeface="Times New Roman"/>
                          <a:ea typeface="Times New Roman"/>
                          <a:cs typeface="+mn-cs"/>
                        </a:rPr>
                        <a:t>1.68</a:t>
                      </a:r>
                      <a:endParaRPr lang="en-US" sz="1200">
                        <a:latin typeface="Calibri"/>
                        <a:ea typeface="Times New Roman"/>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115000"/>
                        </a:lnSpc>
                        <a:spcAft>
                          <a:spcPts val="0"/>
                        </a:spcAft>
                      </a:pPr>
                      <a:r>
                        <a:rPr lang="en-US" sz="1200">
                          <a:latin typeface="Times New Roman"/>
                          <a:ea typeface="Times New Roman"/>
                          <a:cs typeface="+mn-cs"/>
                        </a:rPr>
                        <a:t>22.39</a:t>
                      </a:r>
                      <a:endParaRPr lang="en-US" sz="1200">
                        <a:latin typeface="Calibri"/>
                        <a:ea typeface="Times New Roman"/>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115000"/>
                        </a:lnSpc>
                        <a:spcAft>
                          <a:spcPts val="0"/>
                        </a:spcAft>
                      </a:pPr>
                      <a:r>
                        <a:rPr lang="en-US" sz="1200">
                          <a:latin typeface="Times New Roman"/>
                          <a:ea typeface="Times New Roman"/>
                          <a:cs typeface="+mn-cs"/>
                        </a:rPr>
                        <a:t>16385</a:t>
                      </a:r>
                      <a:endParaRPr lang="en-US" sz="1200">
                        <a:latin typeface="Calibri"/>
                        <a:ea typeface="Times New Roman"/>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115000"/>
                        </a:lnSpc>
                        <a:spcAft>
                          <a:spcPts val="0"/>
                        </a:spcAft>
                      </a:pPr>
                      <a:r>
                        <a:rPr lang="en-US" sz="1200">
                          <a:latin typeface="Times New Roman"/>
                          <a:ea typeface="Times New Roman"/>
                          <a:cs typeface="+mn-cs"/>
                        </a:rPr>
                        <a:t>1.30</a:t>
                      </a:r>
                      <a:endParaRPr lang="en-US" sz="1200">
                        <a:latin typeface="Calibri"/>
                        <a:ea typeface="Times New Roman"/>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115000"/>
                        </a:lnSpc>
                        <a:spcAft>
                          <a:spcPts val="0"/>
                        </a:spcAft>
                      </a:pPr>
                      <a:r>
                        <a:rPr lang="en-US" sz="1200">
                          <a:latin typeface="Times New Roman"/>
                          <a:ea typeface="Times New Roman"/>
                          <a:cs typeface="+mn-cs"/>
                        </a:rPr>
                        <a:t>18</a:t>
                      </a:r>
                      <a:endParaRPr lang="en-US" sz="1200">
                        <a:latin typeface="Calibri"/>
                        <a:ea typeface="Times New Roman"/>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4273">
                <a:tc>
                  <a:txBody>
                    <a:bodyPr/>
                    <a:lstStyle/>
                    <a:p>
                      <a:pPr algn="ctr" rtl="0">
                        <a:lnSpc>
                          <a:spcPct val="115000"/>
                        </a:lnSpc>
                        <a:spcAft>
                          <a:spcPts val="0"/>
                        </a:spcAft>
                      </a:pPr>
                      <a:r>
                        <a:rPr lang="en-US" sz="1200">
                          <a:latin typeface="Times New Roman"/>
                          <a:ea typeface="Times New Roman"/>
                          <a:cs typeface="+mn-cs"/>
                        </a:rPr>
                        <a:t>1.43</a:t>
                      </a:r>
                      <a:endParaRPr lang="en-US" sz="1200">
                        <a:latin typeface="Calibri"/>
                        <a:ea typeface="Times New Roman"/>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115000"/>
                        </a:lnSpc>
                        <a:spcAft>
                          <a:spcPts val="0"/>
                        </a:spcAft>
                      </a:pPr>
                      <a:r>
                        <a:rPr lang="en-US" sz="1200">
                          <a:latin typeface="Times New Roman"/>
                          <a:ea typeface="Times New Roman"/>
                          <a:cs typeface="+mn-cs"/>
                        </a:rPr>
                        <a:t>24.64</a:t>
                      </a:r>
                      <a:endParaRPr lang="en-US" sz="1200">
                        <a:latin typeface="Calibri"/>
                        <a:ea typeface="Times New Roman"/>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115000"/>
                        </a:lnSpc>
                        <a:spcAft>
                          <a:spcPts val="0"/>
                        </a:spcAft>
                      </a:pPr>
                      <a:r>
                        <a:rPr lang="en-US" sz="1200">
                          <a:latin typeface="Times New Roman"/>
                          <a:ea typeface="Times New Roman"/>
                          <a:cs typeface="+mn-cs"/>
                        </a:rPr>
                        <a:t>19968</a:t>
                      </a:r>
                      <a:endParaRPr lang="en-US" sz="1200">
                        <a:latin typeface="Calibri"/>
                        <a:ea typeface="Times New Roman"/>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115000"/>
                        </a:lnSpc>
                        <a:spcAft>
                          <a:spcPts val="0"/>
                        </a:spcAft>
                      </a:pPr>
                      <a:r>
                        <a:rPr lang="en-US" sz="1200">
                          <a:latin typeface="Times New Roman"/>
                          <a:ea typeface="Times New Roman"/>
                          <a:cs typeface="+mn-cs"/>
                        </a:rPr>
                        <a:t>1.40</a:t>
                      </a:r>
                      <a:endParaRPr lang="en-US" sz="1200">
                        <a:latin typeface="Calibri"/>
                        <a:ea typeface="Times New Roman"/>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115000"/>
                        </a:lnSpc>
                        <a:spcAft>
                          <a:spcPts val="0"/>
                        </a:spcAft>
                      </a:pPr>
                      <a:r>
                        <a:rPr lang="en-US" sz="1200" dirty="0">
                          <a:latin typeface="Times New Roman"/>
                          <a:ea typeface="Times New Roman"/>
                          <a:cs typeface="+mn-cs"/>
                        </a:rPr>
                        <a:t>20</a:t>
                      </a:r>
                      <a:endParaRPr lang="en-US" sz="1200" dirty="0">
                        <a:latin typeface="Calibri"/>
                        <a:ea typeface="Times New Roman"/>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46081" name="Rectangle 1"/>
          <p:cNvSpPr>
            <a:spLocks noChangeArrowheads="1"/>
          </p:cNvSpPr>
          <p:nvPr/>
        </p:nvSpPr>
        <p:spPr bwMode="auto">
          <a:xfrm>
            <a:off x="1714483" y="952488"/>
            <a:ext cx="4762843" cy="584775"/>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ar-SY" sz="1600" b="0" i="0" u="none" strike="noStrike" cap="none" normalizeH="0" baseline="0" dirty="0" smtClean="0">
                <a:ln>
                  <a:noFill/>
                </a:ln>
                <a:solidFill>
                  <a:schemeClr val="tx1"/>
                </a:solidFill>
                <a:effectLst/>
                <a:latin typeface="Times New Roman" pitchFamily="18" charset="0"/>
                <a:ea typeface="Times New Roman" pitchFamily="18" charset="0"/>
              </a:rPr>
              <a:t>ضغط التربة الجانبي المسموح بالنسبة للأوتاد الفولاذية</a:t>
            </a:r>
            <a:endParaRPr kumimoji="0" lang="en-US" sz="1600" b="0" i="0" u="none" strike="noStrike" cap="none" normalizeH="0" baseline="0" dirty="0" smtClean="0">
              <a:ln>
                <a:noFill/>
              </a:ln>
              <a:solidFill>
                <a:schemeClr val="tx1"/>
              </a:solidFill>
              <a:effectLst/>
              <a:latin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endParaRPr kumimoji="0" lang="en-US" sz="1600" b="0" i="0" u="none" strike="noStrike" cap="none" normalizeH="0" baseline="0" dirty="0" smtClean="0">
              <a:ln>
                <a:noFill/>
              </a:ln>
              <a:solidFill>
                <a:schemeClr val="tx1"/>
              </a:solidFill>
              <a:effectLst/>
              <a:latin typeface="Arial" pitchFamily="34" charset="0"/>
            </a:endParaRPr>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r>
              <a:rPr lang="ar-SY" sz="1600" dirty="0" smtClean="0"/>
              <a:t>في الواقع فإن حساب </a:t>
            </a:r>
            <a:r>
              <a:rPr lang="en-US" sz="1600" dirty="0" smtClean="0"/>
              <a:t>M</a:t>
            </a:r>
            <a:r>
              <a:rPr lang="en-US" sz="1600" baseline="-25000" dirty="0" smtClean="0"/>
              <a:t>p</a:t>
            </a:r>
            <a:r>
              <a:rPr lang="en-US" sz="1600" dirty="0" smtClean="0"/>
              <a:t>`</a:t>
            </a:r>
            <a:r>
              <a:rPr lang="ar-SY" sz="1600" dirty="0" smtClean="0"/>
              <a:t> لا يقتصر على العزم اللدن للوتد (كما استخدم في الحسابات) و لكن أيضاً يعتمد على قساوات العناصر الموجودة في القبعة الوتدية.</a:t>
            </a:r>
            <a:endParaRPr lang="en-US" sz="1600" dirty="0" smtClean="0"/>
          </a:p>
          <a:p>
            <a:endParaRPr lang="ar-SY" sz="1600" dirty="0" smtClean="0"/>
          </a:p>
          <a:p>
            <a:r>
              <a:rPr lang="ar-SY" sz="1600" dirty="0" smtClean="0"/>
              <a:t>إن زيادة في قطر الوتد بمقدار </a:t>
            </a:r>
            <a:r>
              <a:rPr lang="en-US" sz="1600" dirty="0" smtClean="0"/>
              <a:t>10%</a:t>
            </a:r>
            <a:r>
              <a:rPr lang="ar-SY" sz="1600" dirty="0" smtClean="0"/>
              <a:t> ستزيد من الحمولة التوسع الجانبي بمقدار </a:t>
            </a:r>
            <a:r>
              <a:rPr lang="en-US" sz="1600" dirty="0" smtClean="0"/>
              <a:t>10%</a:t>
            </a:r>
            <a:r>
              <a:rPr lang="ar-SY" sz="1600" dirty="0" smtClean="0"/>
              <a:t> و لكن سيزيد العزم اللدن المقاوم بمقدار </a:t>
            </a:r>
            <a:r>
              <a:rPr lang="en-US" sz="1600" dirty="0" smtClean="0"/>
              <a:t>30%</a:t>
            </a:r>
            <a:r>
              <a:rPr lang="ar-SY" sz="1600" dirty="0" smtClean="0"/>
              <a:t>.</a:t>
            </a:r>
            <a:endParaRPr lang="ar-SY" sz="1600" dirty="0"/>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a:r>
              <a:rPr lang="ar-SY" sz="2800" dirty="0" smtClean="0"/>
              <a:t>المخطط التدفقي لمنهجية التصميم</a:t>
            </a:r>
            <a:endParaRPr lang="ar-SY" sz="2800" dirty="0"/>
          </a:p>
        </p:txBody>
      </p:sp>
      <p:sp>
        <p:nvSpPr>
          <p:cNvPr id="3" name="Content Placeholder 2"/>
          <p:cNvSpPr>
            <a:spLocks noGrp="1"/>
          </p:cNvSpPr>
          <p:nvPr>
            <p:ph idx="1"/>
          </p:nvPr>
        </p:nvSpPr>
        <p:spPr>
          <a:xfrm>
            <a:off x="357158" y="1086129"/>
            <a:ext cx="7715304" cy="4200264"/>
          </a:xfrm>
        </p:spPr>
        <p:txBody>
          <a:bodyPr>
            <a:noAutofit/>
          </a:bodyPr>
          <a:lstStyle/>
          <a:p>
            <a:r>
              <a:rPr lang="ar-SY" sz="1300" dirty="0" smtClean="0"/>
              <a:t>استخدام أوتاد مائلة لمقاومة القوى الافقية الاستاتيكية</a:t>
            </a:r>
            <a:endParaRPr lang="en-US" sz="1300" dirty="0" smtClean="0"/>
          </a:p>
          <a:p>
            <a:endParaRPr lang="ar-SY" sz="1300" dirty="0" smtClean="0"/>
          </a:p>
          <a:p>
            <a:r>
              <a:rPr lang="ar-SY" sz="1300" dirty="0" smtClean="0"/>
              <a:t>تعريف كل الأجزاء الغير قابلة للتميع (</a:t>
            </a:r>
            <a:r>
              <a:rPr lang="en-US" sz="1300" dirty="0" smtClean="0"/>
              <a:t>non-liquefiable crust</a:t>
            </a:r>
            <a:r>
              <a:rPr lang="ar-SY" sz="1300" dirty="0" smtClean="0"/>
              <a:t>) تحديد ما إذا كان التوسع الجانبي للتربة ممكن أم لا.</a:t>
            </a:r>
            <a:endParaRPr lang="en-US" sz="1300" dirty="0" smtClean="0"/>
          </a:p>
          <a:p>
            <a:endParaRPr lang="ar-SY" sz="1300" dirty="0" smtClean="0"/>
          </a:p>
          <a:p>
            <a:r>
              <a:rPr lang="ar-SY" sz="1300" dirty="0" smtClean="0"/>
              <a:t>تحديد عمق الطبقات القابلة للتميع مثل الرمل المفكك أو المتوسط الكثافة أو حتى السيلت. </a:t>
            </a:r>
            <a:endParaRPr lang="en-US" sz="1300" dirty="0" smtClean="0"/>
          </a:p>
          <a:p>
            <a:endParaRPr lang="ar-SY" sz="1300" dirty="0" smtClean="0"/>
          </a:p>
          <a:p>
            <a:r>
              <a:rPr lang="ar-SY" sz="1300" dirty="0" smtClean="0"/>
              <a:t>تحديد الطول اللازم للوتد ضمن الطبقة السفلية تحت الطبقة القابلة للتميع و ذلك بالاعتماد على قطر الوتد المستخدم. تحديد عدد الاوتاد المطلوبة و أطوالها من وجهة النظر الاقتصادية أيضاً.</a:t>
            </a:r>
            <a:endParaRPr lang="en-US" sz="1300" dirty="0" smtClean="0"/>
          </a:p>
          <a:p>
            <a:endParaRPr lang="ar-SY" sz="1300" dirty="0" smtClean="0"/>
          </a:p>
          <a:p>
            <a:r>
              <a:rPr lang="ar-SY" sz="1300" dirty="0" smtClean="0"/>
              <a:t>تحديد عمق الوثق للوتد في الطبقة الصلبة الغير قابلة للتميع ،إنشاء قبعة للأوتاد بحيث تكون مقاومة للعزم بشكل كامل حيثما أمكن، و التأكد أن نسبة النحافة لا تتجاوز </a:t>
            </a:r>
            <a:r>
              <a:rPr lang="en-US" sz="1300" dirty="0" smtClean="0"/>
              <a:t>50</a:t>
            </a:r>
            <a:r>
              <a:rPr lang="ar-SY" sz="1300" dirty="0" smtClean="0"/>
              <a:t>.</a:t>
            </a:r>
            <a:endParaRPr lang="en-US" sz="1300" dirty="0" smtClean="0"/>
          </a:p>
          <a:p>
            <a:endParaRPr lang="ar-SY" sz="1300" dirty="0" smtClean="0"/>
          </a:p>
          <a:p>
            <a:r>
              <a:rPr lang="ar-SY" sz="1300" dirty="0" smtClean="0"/>
              <a:t>تحديد آليات الانهيار الممكنة و تحديد القوة الجانبية اللازمة لحدوث هذه الآلية بتخفيض العزم اللدن لأخذ أثر القوة المحورية.</a:t>
            </a:r>
          </a:p>
          <a:p>
            <a:endParaRPr lang="en-US" sz="1300" dirty="0" smtClean="0"/>
          </a:p>
          <a:p>
            <a:r>
              <a:rPr lang="ar-SY" sz="1300" dirty="0" smtClean="0"/>
              <a:t>حساب عامل الأمان لتشكل مفصل لدن نتيجة القوى الجانبية. زيادة العزم اللدن للمقطع في حال لم يكن الوتد محقق و ذلك إما باستعمال بيتون ذو عيار أعلى أو زيادة السماكة للأوتاد الفولاذية وفي حال لم نستطع يمكن استعمال أنابيب فولاذية مملوءة بالبيتون أو زيادة قطر الوتد نفسه.</a:t>
            </a:r>
            <a:endParaRPr lang="en-US" sz="1300" dirty="0" smtClean="0"/>
          </a:p>
          <a:p>
            <a:endParaRPr lang="ar-SY" sz="1300" dirty="0"/>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a:r>
              <a:rPr lang="ar-SY" dirty="0" smtClean="0"/>
              <a:t>مثال محلول:</a:t>
            </a:r>
            <a:endParaRPr lang="ar-SY" dirty="0"/>
          </a:p>
        </p:txBody>
      </p:sp>
      <p:sp>
        <p:nvSpPr>
          <p:cNvPr id="1025" name="Rectangle 1"/>
          <p:cNvSpPr>
            <a:spLocks noChangeArrowheads="1"/>
          </p:cNvSpPr>
          <p:nvPr/>
        </p:nvSpPr>
        <p:spPr bwMode="auto">
          <a:xfrm>
            <a:off x="642910" y="1357303"/>
            <a:ext cx="7429552" cy="95410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Low" defTabSz="914400" rtl="1" eaLnBrk="1" fontAlgn="base" latinLnBrk="0" hangingPunct="1">
              <a:lnSpc>
                <a:spcPct val="100000"/>
              </a:lnSpc>
              <a:spcBef>
                <a:spcPct val="0"/>
              </a:spcBef>
              <a:spcAft>
                <a:spcPct val="0"/>
              </a:spcAft>
              <a:buClrTx/>
              <a:buSzTx/>
              <a:buFontTx/>
              <a:buNone/>
              <a:tabLst/>
            </a:pPr>
            <a:r>
              <a:rPr kumimoji="0" lang="ar-SY" sz="1400" b="0" i="0" u="none" strike="noStrike" cap="none" normalizeH="0" baseline="0" dirty="0" smtClean="0">
                <a:ln>
                  <a:noFill/>
                </a:ln>
                <a:solidFill>
                  <a:schemeClr val="tx1"/>
                </a:solidFill>
                <a:effectLst/>
                <a:latin typeface="Times New Roman" pitchFamily="18" charset="0"/>
                <a:ea typeface="Times New Roman" pitchFamily="18" charset="0"/>
              </a:rPr>
              <a:t>مبنى مؤلف من ثماني طوابق مؤسس فوق طبقة قابلة للتميع بعمق </a:t>
            </a:r>
            <a:r>
              <a:rPr kumimoji="0" lang="en-US" sz="1400" b="0" i="0" u="none" strike="noStrike" cap="none" normalizeH="0" baseline="0" dirty="0" smtClean="0">
                <a:ln>
                  <a:noFill/>
                </a:ln>
                <a:solidFill>
                  <a:schemeClr val="tx1"/>
                </a:solidFill>
                <a:effectLst/>
                <a:latin typeface="Times New Roman" pitchFamily="18" charset="0"/>
                <a:ea typeface="Times New Roman" pitchFamily="18" charset="0"/>
              </a:rPr>
              <a:t>10m</a:t>
            </a:r>
            <a:r>
              <a:rPr kumimoji="0" lang="ar-SY" sz="1400" b="0" i="0" u="none" strike="noStrike" cap="none" normalizeH="0" baseline="0" dirty="0" smtClean="0">
                <a:ln>
                  <a:noFill/>
                </a:ln>
                <a:solidFill>
                  <a:schemeClr val="tx1"/>
                </a:solidFill>
                <a:effectLst/>
                <a:latin typeface="Times New Roman" pitchFamily="18" charset="0"/>
                <a:ea typeface="Times New Roman" pitchFamily="18" charset="0"/>
              </a:rPr>
              <a:t> تحتها طبقة صلبة.</a:t>
            </a:r>
            <a:endParaRPr kumimoji="0" lang="en-US" sz="1400" b="0" i="0" u="none" strike="noStrike" cap="none" normalizeH="0" baseline="0" dirty="0" smtClean="0">
              <a:ln>
                <a:noFill/>
              </a:ln>
              <a:solidFill>
                <a:schemeClr val="tx1"/>
              </a:solidFill>
              <a:effectLst/>
              <a:latin typeface="Arial" pitchFamily="34" charset="0"/>
            </a:endParaRPr>
          </a:p>
          <a:p>
            <a:pPr marL="0" marR="0" lvl="0" indent="0" algn="justLow" defTabSz="914400" rtl="1" eaLnBrk="0" fontAlgn="base" latinLnBrk="0" hangingPunct="0">
              <a:lnSpc>
                <a:spcPct val="100000"/>
              </a:lnSpc>
              <a:spcBef>
                <a:spcPct val="0"/>
              </a:spcBef>
              <a:spcAft>
                <a:spcPct val="0"/>
              </a:spcAft>
              <a:buClrTx/>
              <a:buSzTx/>
              <a:buFontTx/>
              <a:buNone/>
              <a:tabLst/>
            </a:pPr>
            <a:r>
              <a:rPr kumimoji="0" lang="ar-SY" sz="1400" b="0" i="0" u="none" strike="noStrike" cap="none" normalizeH="0" baseline="0" dirty="0" smtClean="0">
                <a:ln>
                  <a:noFill/>
                </a:ln>
                <a:solidFill>
                  <a:schemeClr val="tx1"/>
                </a:solidFill>
                <a:effectLst/>
                <a:latin typeface="Times New Roman" pitchFamily="18" charset="0"/>
                <a:ea typeface="Times New Roman" pitchFamily="18" charset="0"/>
              </a:rPr>
              <a:t> معامل التربة للطبقة الصلبة </a:t>
            </a:r>
            <a:r>
              <a:rPr kumimoji="0" lang="en-US" sz="1400" b="0" i="0" u="none" strike="noStrike" cap="none" normalizeH="0" baseline="0" dirty="0" err="1" smtClean="0">
                <a:ln>
                  <a:noFill/>
                </a:ln>
                <a:solidFill>
                  <a:schemeClr val="tx1"/>
                </a:solidFill>
                <a:effectLst/>
                <a:latin typeface="Times New Roman" pitchFamily="18" charset="0"/>
                <a:ea typeface="Times New Roman" pitchFamily="18" charset="0"/>
              </a:rPr>
              <a:t>η</a:t>
            </a:r>
            <a:r>
              <a:rPr kumimoji="0" lang="en-US" sz="1400" b="0" i="0" u="none" strike="noStrike" cap="none" normalizeH="0" baseline="-30000" dirty="0" err="1" smtClean="0">
                <a:ln>
                  <a:noFill/>
                </a:ln>
                <a:solidFill>
                  <a:schemeClr val="tx1"/>
                </a:solidFill>
                <a:effectLst/>
                <a:latin typeface="Times New Roman" pitchFamily="18" charset="0"/>
                <a:ea typeface="Times New Roman" pitchFamily="18" charset="0"/>
              </a:rPr>
              <a:t>h</a:t>
            </a:r>
            <a:r>
              <a:rPr kumimoji="0" lang="en-US" sz="1400" b="0" i="0" u="none" strike="noStrike" cap="none" normalizeH="0" baseline="0" dirty="0" smtClean="0">
                <a:ln>
                  <a:noFill/>
                </a:ln>
                <a:solidFill>
                  <a:schemeClr val="tx1"/>
                </a:solidFill>
                <a:effectLst/>
                <a:latin typeface="Times New Roman" pitchFamily="18" charset="0"/>
                <a:ea typeface="Times New Roman" pitchFamily="18" charset="0"/>
              </a:rPr>
              <a:t> = 40 MN/m</a:t>
            </a:r>
            <a:r>
              <a:rPr kumimoji="0" lang="en-US" sz="1400" b="0" i="0" u="none" strike="noStrike" cap="none" normalizeH="0" baseline="30000" dirty="0" smtClean="0">
                <a:ln>
                  <a:noFill/>
                </a:ln>
                <a:solidFill>
                  <a:schemeClr val="tx1"/>
                </a:solidFill>
                <a:effectLst/>
                <a:latin typeface="Times New Roman" pitchFamily="18" charset="0"/>
                <a:ea typeface="Times New Roman" pitchFamily="18" charset="0"/>
              </a:rPr>
              <a:t>3</a:t>
            </a:r>
            <a:r>
              <a:rPr kumimoji="0" lang="ar-SY" sz="1400" b="0" i="0" u="none" strike="noStrike" cap="none" normalizeH="0" baseline="0" dirty="0" smtClean="0">
                <a:ln>
                  <a:noFill/>
                </a:ln>
                <a:solidFill>
                  <a:schemeClr val="tx1"/>
                </a:solidFill>
                <a:effectLst/>
                <a:latin typeface="Times New Roman" pitchFamily="18" charset="0"/>
                <a:ea typeface="Times New Roman" pitchFamily="18" charset="0"/>
              </a:rPr>
              <a:t>، مقاومة البيتون </a:t>
            </a:r>
            <a:r>
              <a:rPr kumimoji="0" lang="en-US" sz="1400" b="0" i="0" u="none" strike="noStrike" cap="none" normalizeH="0" baseline="0" dirty="0" err="1" smtClean="0">
                <a:ln>
                  <a:noFill/>
                </a:ln>
                <a:solidFill>
                  <a:schemeClr val="tx1"/>
                </a:solidFill>
                <a:effectLst/>
                <a:latin typeface="Times New Roman" pitchFamily="18" charset="0"/>
                <a:ea typeface="Times New Roman" pitchFamily="18" charset="0"/>
              </a:rPr>
              <a:t>F</a:t>
            </a:r>
            <a:r>
              <a:rPr kumimoji="0" lang="en-US" sz="1400" b="0" i="0" u="none" strike="noStrike" cap="none" normalizeH="0" baseline="-30000" dirty="0" err="1" smtClean="0">
                <a:ln>
                  <a:noFill/>
                </a:ln>
                <a:solidFill>
                  <a:schemeClr val="tx1"/>
                </a:solidFill>
                <a:effectLst/>
                <a:latin typeface="Times New Roman" pitchFamily="18" charset="0"/>
                <a:ea typeface="Times New Roman" pitchFamily="18" charset="0"/>
              </a:rPr>
              <a:t>c</a:t>
            </a:r>
            <a:r>
              <a:rPr kumimoji="0" lang="en-US" sz="1400" b="0" i="0" u="none" strike="noStrike" cap="none" normalizeH="0" baseline="0" dirty="0" smtClean="0">
                <a:ln>
                  <a:noFill/>
                </a:ln>
                <a:solidFill>
                  <a:schemeClr val="tx1"/>
                </a:solidFill>
                <a:effectLst/>
                <a:latin typeface="Times New Roman" pitchFamily="18" charset="0"/>
                <a:ea typeface="Times New Roman" pitchFamily="18" charset="0"/>
              </a:rPr>
              <a:t>` = 25 </a:t>
            </a:r>
            <a:r>
              <a:rPr kumimoji="0" lang="en-US" sz="1400" b="0" i="0" u="none" strike="noStrike" cap="none" normalizeH="0" baseline="0" dirty="0" err="1" smtClean="0">
                <a:ln>
                  <a:noFill/>
                </a:ln>
                <a:solidFill>
                  <a:schemeClr val="tx1"/>
                </a:solidFill>
                <a:effectLst/>
                <a:latin typeface="Times New Roman" pitchFamily="18" charset="0"/>
                <a:ea typeface="Times New Roman" pitchFamily="18" charset="0"/>
              </a:rPr>
              <a:t>MPa</a:t>
            </a:r>
            <a:endParaRPr kumimoji="0" lang="en-US" sz="1400" b="0" i="0" u="none" strike="noStrike" cap="none" normalizeH="0" baseline="0" dirty="0" smtClean="0">
              <a:ln>
                <a:noFill/>
              </a:ln>
              <a:solidFill>
                <a:schemeClr val="tx1"/>
              </a:solidFill>
              <a:effectLst/>
              <a:latin typeface="Arial" pitchFamily="34" charset="0"/>
            </a:endParaRPr>
          </a:p>
          <a:p>
            <a:pPr marL="0" marR="0" lvl="0" indent="0" algn="justLow" defTabSz="914400" rtl="1" eaLnBrk="0" fontAlgn="base" latinLnBrk="0" hangingPunct="0">
              <a:lnSpc>
                <a:spcPct val="100000"/>
              </a:lnSpc>
              <a:spcBef>
                <a:spcPct val="0"/>
              </a:spcBef>
              <a:spcAft>
                <a:spcPct val="0"/>
              </a:spcAft>
              <a:buClrTx/>
              <a:buSzTx/>
              <a:buFontTx/>
              <a:buNone/>
              <a:tabLst/>
            </a:pPr>
            <a:r>
              <a:rPr kumimoji="0" lang="ar-SY" sz="1400" b="0" i="0" u="none" strike="noStrike" cap="none" normalizeH="0" baseline="0" dirty="0" smtClean="0">
                <a:ln>
                  <a:noFill/>
                </a:ln>
                <a:solidFill>
                  <a:schemeClr val="tx1"/>
                </a:solidFill>
                <a:effectLst/>
                <a:latin typeface="Times New Roman" pitchFamily="18" charset="0"/>
                <a:ea typeface="Times New Roman" pitchFamily="18" charset="0"/>
              </a:rPr>
              <a:t>تقدر القوة الجانبية على الوتد بالاعتماد على الكود الياباني </a:t>
            </a:r>
            <a:r>
              <a:rPr kumimoji="0" lang="en-US" sz="1400" b="0" i="0" u="none" strike="noStrike" cap="none" normalizeH="0" baseline="0" dirty="0" smtClean="0">
                <a:ln>
                  <a:noFill/>
                </a:ln>
                <a:solidFill>
                  <a:schemeClr val="tx1"/>
                </a:solidFill>
                <a:effectLst/>
                <a:latin typeface="Times New Roman" pitchFamily="18" charset="0"/>
                <a:ea typeface="Times New Roman" pitchFamily="18" charset="0"/>
              </a:rPr>
              <a:t>JRA 1996</a:t>
            </a:r>
            <a:r>
              <a:rPr kumimoji="0" lang="ar-SY" sz="1400" b="0" i="0" u="none" strike="noStrike" cap="none" normalizeH="0" baseline="0" dirty="0" smtClean="0">
                <a:ln>
                  <a:noFill/>
                </a:ln>
                <a:solidFill>
                  <a:schemeClr val="tx1"/>
                </a:solidFill>
                <a:effectLst/>
                <a:latin typeface="Times New Roman" pitchFamily="18" charset="0"/>
                <a:ea typeface="Times New Roman" pitchFamily="18" charset="0"/>
              </a:rPr>
              <a:t>.</a:t>
            </a:r>
            <a:endParaRPr kumimoji="0" lang="en-US" sz="1400" b="0" i="0" u="none" strike="noStrike" cap="none" normalizeH="0" baseline="0" dirty="0" smtClean="0">
              <a:ln>
                <a:noFill/>
              </a:ln>
              <a:solidFill>
                <a:schemeClr val="tx1"/>
              </a:solidFill>
              <a:effectLst/>
              <a:latin typeface="Arial" pitchFamily="34" charset="0"/>
            </a:endParaRPr>
          </a:p>
          <a:p>
            <a:pPr marL="0" marR="0" lvl="0" indent="0" algn="justLow" defTabSz="914400" rtl="1" eaLnBrk="0" fontAlgn="base" latinLnBrk="0" hangingPunct="0">
              <a:lnSpc>
                <a:spcPct val="100000"/>
              </a:lnSpc>
              <a:spcBef>
                <a:spcPct val="0"/>
              </a:spcBef>
              <a:spcAft>
                <a:spcPct val="0"/>
              </a:spcAft>
              <a:buClrTx/>
              <a:buSzTx/>
              <a:buFontTx/>
              <a:buNone/>
              <a:tabLst/>
            </a:pPr>
            <a:r>
              <a:rPr kumimoji="0" lang="ar-SY" sz="1400" b="0" i="0" u="none" strike="noStrike" cap="none" normalizeH="0" baseline="0" dirty="0" smtClean="0">
                <a:ln>
                  <a:noFill/>
                </a:ln>
                <a:solidFill>
                  <a:schemeClr val="tx1"/>
                </a:solidFill>
                <a:effectLst/>
                <a:latin typeface="Times New Roman" pitchFamily="18" charset="0"/>
                <a:ea typeface="Times New Roman" pitchFamily="18" charset="0"/>
              </a:rPr>
              <a:t>مواصفات التربة:</a:t>
            </a:r>
            <a:endParaRPr kumimoji="0" lang="ar-SY" sz="1400" b="0" i="0" u="none" strike="noStrike" cap="none" normalizeH="0" baseline="0" dirty="0" smtClean="0">
              <a:ln>
                <a:noFill/>
              </a:ln>
              <a:solidFill>
                <a:schemeClr val="tx1"/>
              </a:solidFill>
              <a:effectLst/>
              <a:latin typeface="Arial" pitchFamily="34" charset="0"/>
            </a:endParaRPr>
          </a:p>
        </p:txBody>
      </p:sp>
      <p:sp>
        <p:nvSpPr>
          <p:cNvPr id="1026" name="Rectangle 2"/>
          <p:cNvSpPr>
            <a:spLocks noChangeArrowheads="1"/>
          </p:cNvSpPr>
          <p:nvPr/>
        </p:nvSpPr>
        <p:spPr bwMode="auto">
          <a:xfrm>
            <a:off x="6000760" y="2714625"/>
            <a:ext cx="2000200" cy="30777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Low" defTabSz="914400" rtl="1" eaLnBrk="1" fontAlgn="base" latinLnBrk="0" hangingPunct="1">
              <a:lnSpc>
                <a:spcPct val="100000"/>
              </a:lnSpc>
              <a:spcBef>
                <a:spcPct val="0"/>
              </a:spcBef>
              <a:spcAft>
                <a:spcPct val="0"/>
              </a:spcAft>
              <a:buClrTx/>
              <a:buSzTx/>
              <a:buFontTx/>
              <a:buChar char="•"/>
              <a:tabLst/>
            </a:pPr>
            <a:r>
              <a:rPr kumimoji="0" lang="ar-SY" sz="1400" b="0" i="0" u="none" strike="noStrike" cap="none" normalizeH="0" baseline="0" dirty="0" smtClean="0">
                <a:ln>
                  <a:noFill/>
                </a:ln>
                <a:solidFill>
                  <a:schemeClr val="tx1"/>
                </a:solidFill>
                <a:effectLst/>
                <a:latin typeface="Times New Roman" pitchFamily="18" charset="0"/>
                <a:ea typeface="Times New Roman" pitchFamily="18" charset="0"/>
              </a:rPr>
              <a:t>الطبقة القابلة للتميع</a:t>
            </a:r>
            <a:endParaRPr kumimoji="0" lang="ar-SY" sz="1800" b="0" i="0" u="none" strike="noStrike" cap="none" normalizeH="0" baseline="0" dirty="0" smtClean="0">
              <a:ln>
                <a:noFill/>
              </a:ln>
              <a:solidFill>
                <a:schemeClr val="tx1"/>
              </a:solidFill>
              <a:effectLst/>
              <a:latin typeface="Arial" pitchFamily="34" charset="0"/>
            </a:endParaRPr>
          </a:p>
        </p:txBody>
      </p:sp>
      <p:graphicFrame>
        <p:nvGraphicFramePr>
          <p:cNvPr id="5" name="Table 4"/>
          <p:cNvGraphicFramePr>
            <a:graphicFrameLocks noGrp="1"/>
          </p:cNvGraphicFramePr>
          <p:nvPr/>
        </p:nvGraphicFramePr>
        <p:xfrm>
          <a:off x="1428728" y="3071814"/>
          <a:ext cx="6096000" cy="490728"/>
        </p:xfrm>
        <a:graphic>
          <a:graphicData uri="http://schemas.openxmlformats.org/drawingml/2006/table">
            <a:tbl>
              <a:tblPr rtl="1"/>
              <a:tblGrid>
                <a:gridCol w="2032000"/>
                <a:gridCol w="2032000"/>
                <a:gridCol w="2032000"/>
              </a:tblGrid>
              <a:tr h="245364">
                <a:tc>
                  <a:txBody>
                    <a:bodyPr/>
                    <a:lstStyle/>
                    <a:p>
                      <a:pPr algn="ctr" rtl="0">
                        <a:lnSpc>
                          <a:spcPct val="115000"/>
                        </a:lnSpc>
                        <a:spcAft>
                          <a:spcPts val="0"/>
                        </a:spcAft>
                      </a:pPr>
                      <a:r>
                        <a:rPr lang="en-US" sz="1400">
                          <a:latin typeface="Times New Roman"/>
                          <a:ea typeface="Times New Roman"/>
                          <a:cs typeface="Arial"/>
                        </a:rPr>
                        <a:t>α = 22</a:t>
                      </a:r>
                      <a:endParaRPr lang="en-US" sz="1100">
                        <a:latin typeface="Calibri"/>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115000"/>
                        </a:lnSpc>
                        <a:spcAft>
                          <a:spcPts val="0"/>
                        </a:spcAft>
                      </a:pPr>
                      <a:r>
                        <a:rPr lang="en-US" sz="1400">
                          <a:latin typeface="Times New Roman"/>
                          <a:ea typeface="Times New Roman"/>
                          <a:cs typeface="Arial"/>
                        </a:rPr>
                        <a:t>θ =  28</a:t>
                      </a:r>
                      <a:endParaRPr lang="en-US" sz="1100">
                        <a:latin typeface="Calibri"/>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115000"/>
                        </a:lnSpc>
                        <a:spcAft>
                          <a:spcPts val="0"/>
                        </a:spcAft>
                      </a:pPr>
                      <a:r>
                        <a:rPr lang="en-US" sz="1400">
                          <a:latin typeface="Times New Roman"/>
                          <a:ea typeface="Times New Roman"/>
                          <a:cs typeface="Arial"/>
                        </a:rPr>
                        <a:t>= 1.8 t/m</a:t>
                      </a:r>
                      <a:r>
                        <a:rPr lang="en-US" sz="1400" baseline="30000">
                          <a:latin typeface="Times New Roman"/>
                          <a:ea typeface="Times New Roman"/>
                          <a:cs typeface="Arial"/>
                        </a:rPr>
                        <a:t>2</a:t>
                      </a:r>
                      <a:endParaRPr lang="en-US" sz="1100">
                        <a:latin typeface="Calibri"/>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45364">
                <a:tc>
                  <a:txBody>
                    <a:bodyPr/>
                    <a:lstStyle/>
                    <a:p>
                      <a:pPr algn="ctr" rtl="0">
                        <a:lnSpc>
                          <a:spcPct val="115000"/>
                        </a:lnSpc>
                        <a:spcAft>
                          <a:spcPts val="0"/>
                        </a:spcAft>
                      </a:pPr>
                      <a:r>
                        <a:rPr lang="ar-SY" sz="1400">
                          <a:latin typeface="Calibri"/>
                          <a:ea typeface="Times New Roman"/>
                          <a:cs typeface="Times New Roman"/>
                        </a:rPr>
                        <a:t>زاوية الاحتكاك مع البيتون</a:t>
                      </a:r>
                      <a:endParaRPr lang="en-US" sz="1100">
                        <a:latin typeface="Calibri"/>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115000"/>
                        </a:lnSpc>
                        <a:spcAft>
                          <a:spcPts val="0"/>
                        </a:spcAft>
                      </a:pPr>
                      <a:r>
                        <a:rPr lang="ar-SY" sz="1400">
                          <a:latin typeface="Calibri"/>
                          <a:ea typeface="Times New Roman"/>
                          <a:cs typeface="Times New Roman"/>
                        </a:rPr>
                        <a:t>زاوية الاحتكاك الداخلي</a:t>
                      </a:r>
                      <a:endParaRPr lang="en-US" sz="1100">
                        <a:latin typeface="Calibri"/>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115000"/>
                        </a:lnSpc>
                        <a:spcAft>
                          <a:spcPts val="0"/>
                        </a:spcAft>
                      </a:pPr>
                      <a:r>
                        <a:rPr lang="ar-SY" sz="1400" dirty="0">
                          <a:latin typeface="Calibri"/>
                          <a:ea typeface="Times New Roman"/>
                          <a:cs typeface="Times New Roman"/>
                        </a:rPr>
                        <a:t>الوزن الحجمي المشبع</a:t>
                      </a:r>
                      <a:endParaRPr lang="en-US" sz="1100" dirty="0">
                        <a:latin typeface="Calibri"/>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pic>
        <p:nvPicPr>
          <p:cNvPr id="1027" name="Picture 3"/>
          <p:cNvPicPr>
            <a:picLocks noChangeAspect="1" noChangeArrowheads="1"/>
          </p:cNvPicPr>
          <p:nvPr/>
        </p:nvPicPr>
        <p:blipFill>
          <a:blip r:embed="rId2"/>
          <a:stretch>
            <a:fillRect/>
          </a:stretch>
        </p:blipFill>
        <p:spPr bwMode="auto">
          <a:xfrm>
            <a:off x="1643042" y="4214823"/>
            <a:ext cx="295238" cy="238095"/>
          </a:xfrm>
          <a:prstGeom prst="rect">
            <a:avLst/>
          </a:prstGeom>
          <a:noFill/>
          <a:ln>
            <a:noFill/>
          </a:ln>
        </p:spPr>
      </p:pic>
      <p:sp>
        <p:nvSpPr>
          <p:cNvPr id="1028" name="Rectangle 4"/>
          <p:cNvSpPr>
            <a:spLocks noChangeArrowheads="1"/>
          </p:cNvSpPr>
          <p:nvPr/>
        </p:nvSpPr>
        <p:spPr bwMode="auto">
          <a:xfrm>
            <a:off x="5786446" y="3714757"/>
            <a:ext cx="2214514" cy="30777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Low" defTabSz="914400" rtl="1" eaLnBrk="1" fontAlgn="base" latinLnBrk="0" hangingPunct="1">
              <a:lnSpc>
                <a:spcPct val="100000"/>
              </a:lnSpc>
              <a:spcBef>
                <a:spcPct val="0"/>
              </a:spcBef>
              <a:spcAft>
                <a:spcPct val="0"/>
              </a:spcAft>
              <a:buClrTx/>
              <a:buSzTx/>
              <a:buFontTx/>
              <a:buChar char="•"/>
              <a:tabLst/>
            </a:pPr>
            <a:r>
              <a:rPr kumimoji="0" lang="ar-SY" sz="1400" b="0" i="0" u="none" strike="noStrike" cap="none" normalizeH="0" baseline="0" dirty="0" smtClean="0">
                <a:ln>
                  <a:noFill/>
                </a:ln>
                <a:solidFill>
                  <a:schemeClr val="tx1"/>
                </a:solidFill>
                <a:effectLst/>
                <a:latin typeface="Times New Roman" pitchFamily="18" charset="0"/>
                <a:ea typeface="Times New Roman" pitchFamily="18" charset="0"/>
              </a:rPr>
              <a:t>الطبقة غيرالقابلة للتميع</a:t>
            </a:r>
            <a:endParaRPr kumimoji="0" lang="ar-SY" sz="1800" b="0" i="0" u="none" strike="noStrike" cap="none" normalizeH="0" baseline="0" dirty="0" smtClean="0">
              <a:ln>
                <a:noFill/>
              </a:ln>
              <a:solidFill>
                <a:schemeClr val="tx1"/>
              </a:solidFill>
              <a:effectLst/>
              <a:latin typeface="Arial" pitchFamily="34" charset="0"/>
            </a:endParaRPr>
          </a:p>
        </p:txBody>
      </p:sp>
      <p:graphicFrame>
        <p:nvGraphicFramePr>
          <p:cNvPr id="8" name="Table 7"/>
          <p:cNvGraphicFramePr>
            <a:graphicFrameLocks noGrp="1"/>
          </p:cNvGraphicFramePr>
          <p:nvPr/>
        </p:nvGraphicFramePr>
        <p:xfrm>
          <a:off x="1428728" y="4214822"/>
          <a:ext cx="6096000" cy="490728"/>
        </p:xfrm>
        <a:graphic>
          <a:graphicData uri="http://schemas.openxmlformats.org/drawingml/2006/table">
            <a:tbl>
              <a:tblPr rtl="1"/>
              <a:tblGrid>
                <a:gridCol w="2032000"/>
                <a:gridCol w="2032000"/>
                <a:gridCol w="2032000"/>
              </a:tblGrid>
              <a:tr h="245364">
                <a:tc>
                  <a:txBody>
                    <a:bodyPr/>
                    <a:lstStyle/>
                    <a:p>
                      <a:pPr algn="ctr" rtl="0">
                        <a:lnSpc>
                          <a:spcPct val="115000"/>
                        </a:lnSpc>
                        <a:spcAft>
                          <a:spcPts val="0"/>
                        </a:spcAft>
                      </a:pPr>
                      <a:r>
                        <a:rPr lang="en-US" sz="1400" dirty="0">
                          <a:latin typeface="Times New Roman"/>
                          <a:ea typeface="Times New Roman"/>
                          <a:cs typeface="Arial"/>
                        </a:rPr>
                        <a:t>α = 26</a:t>
                      </a:r>
                      <a:endParaRPr lang="en-US" sz="1100" dirty="0">
                        <a:latin typeface="Calibri"/>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115000"/>
                        </a:lnSpc>
                        <a:spcAft>
                          <a:spcPts val="0"/>
                        </a:spcAft>
                      </a:pPr>
                      <a:r>
                        <a:rPr lang="en-US" sz="1400">
                          <a:latin typeface="Times New Roman"/>
                          <a:ea typeface="Times New Roman"/>
                          <a:cs typeface="Arial"/>
                        </a:rPr>
                        <a:t>θ = 32</a:t>
                      </a:r>
                      <a:endParaRPr lang="en-US" sz="1100">
                        <a:latin typeface="Calibri"/>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115000"/>
                        </a:lnSpc>
                        <a:spcAft>
                          <a:spcPts val="0"/>
                        </a:spcAft>
                      </a:pPr>
                      <a:r>
                        <a:rPr lang="en-US" sz="1400" dirty="0">
                          <a:latin typeface="Times New Roman"/>
                          <a:ea typeface="Times New Roman"/>
                          <a:cs typeface="Arial"/>
                        </a:rPr>
                        <a:t>= 2.0 t/m</a:t>
                      </a:r>
                      <a:r>
                        <a:rPr lang="en-US" sz="1400" baseline="30000" dirty="0">
                          <a:latin typeface="Times New Roman"/>
                          <a:ea typeface="Times New Roman"/>
                          <a:cs typeface="Arial"/>
                        </a:rPr>
                        <a:t>2</a:t>
                      </a:r>
                      <a:endParaRPr lang="en-US" sz="1100" dirty="0">
                        <a:latin typeface="Calibri"/>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45364">
                <a:tc>
                  <a:txBody>
                    <a:bodyPr/>
                    <a:lstStyle/>
                    <a:p>
                      <a:pPr algn="ctr" rtl="0">
                        <a:lnSpc>
                          <a:spcPct val="115000"/>
                        </a:lnSpc>
                        <a:spcAft>
                          <a:spcPts val="0"/>
                        </a:spcAft>
                      </a:pPr>
                      <a:r>
                        <a:rPr lang="ar-SY" sz="1400">
                          <a:latin typeface="Calibri"/>
                          <a:ea typeface="Times New Roman"/>
                          <a:cs typeface="Times New Roman"/>
                        </a:rPr>
                        <a:t>زاوية الاحتكاك مع البيتون</a:t>
                      </a:r>
                      <a:endParaRPr lang="en-US" sz="1100">
                        <a:latin typeface="Calibri"/>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115000"/>
                        </a:lnSpc>
                        <a:spcAft>
                          <a:spcPts val="0"/>
                        </a:spcAft>
                      </a:pPr>
                      <a:r>
                        <a:rPr lang="ar-SY" sz="1400">
                          <a:latin typeface="Calibri"/>
                          <a:ea typeface="Times New Roman"/>
                          <a:cs typeface="Times New Roman"/>
                        </a:rPr>
                        <a:t>زاوية الاحتكاك الداخلي</a:t>
                      </a:r>
                      <a:endParaRPr lang="en-US" sz="1100">
                        <a:latin typeface="Calibri"/>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115000"/>
                        </a:lnSpc>
                        <a:spcAft>
                          <a:spcPts val="0"/>
                        </a:spcAft>
                      </a:pPr>
                      <a:r>
                        <a:rPr lang="ar-SY" sz="1400" dirty="0">
                          <a:latin typeface="Calibri"/>
                          <a:ea typeface="Times New Roman"/>
                          <a:cs typeface="Times New Roman"/>
                        </a:rPr>
                        <a:t>الوزن الحجمي المشبع</a:t>
                      </a:r>
                      <a:endParaRPr lang="en-US" sz="1100" dirty="0">
                        <a:latin typeface="Calibri"/>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pic>
        <p:nvPicPr>
          <p:cNvPr id="1029" name="Picture 5"/>
          <p:cNvPicPr>
            <a:picLocks noChangeAspect="1" noChangeArrowheads="1"/>
          </p:cNvPicPr>
          <p:nvPr/>
        </p:nvPicPr>
        <p:blipFill>
          <a:blip r:embed="rId2"/>
          <a:stretch>
            <a:fillRect/>
          </a:stretch>
        </p:blipFill>
        <p:spPr bwMode="auto">
          <a:xfrm>
            <a:off x="1643042" y="3073433"/>
            <a:ext cx="295238" cy="238095"/>
          </a:xfrm>
          <a:prstGeom prst="rect">
            <a:avLst/>
          </a:prstGeom>
          <a:noFill/>
          <a:ln>
            <a:noFill/>
          </a:ln>
        </p:spPr>
      </p:pic>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154" name="Picture 49"/>
          <p:cNvPicPr>
            <a:picLocks noChangeAspect="1" noChangeArrowheads="1"/>
          </p:cNvPicPr>
          <p:nvPr/>
        </p:nvPicPr>
        <p:blipFill>
          <a:blip r:embed="rId2"/>
          <a:srcRect/>
          <a:stretch>
            <a:fillRect/>
          </a:stretch>
        </p:blipFill>
        <p:spPr bwMode="auto">
          <a:xfrm>
            <a:off x="2000232" y="214295"/>
            <a:ext cx="5000660" cy="5256899"/>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Rectangle 1"/>
          <p:cNvSpPr>
            <a:spLocks noChangeArrowheads="1"/>
          </p:cNvSpPr>
          <p:nvPr/>
        </p:nvSpPr>
        <p:spPr bwMode="auto">
          <a:xfrm>
            <a:off x="1357292" y="357171"/>
            <a:ext cx="6792309" cy="2462213"/>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justLow" defTabSz="914400" rtl="1" eaLnBrk="1" fontAlgn="base" latinLnBrk="0" hangingPunct="1">
              <a:lnSpc>
                <a:spcPct val="100000"/>
              </a:lnSpc>
              <a:spcBef>
                <a:spcPct val="0"/>
              </a:spcBef>
              <a:spcAft>
                <a:spcPct val="0"/>
              </a:spcAft>
              <a:buClrTx/>
              <a:buSzTx/>
              <a:buFontTx/>
              <a:buNone/>
              <a:tabLst/>
            </a:pPr>
            <a:r>
              <a:rPr kumimoji="0" lang="ar-SY" sz="1400" b="0" i="0" u="sng" strike="noStrike" cap="none" normalizeH="0" baseline="0" dirty="0" smtClean="0">
                <a:ln>
                  <a:noFill/>
                </a:ln>
                <a:solidFill>
                  <a:schemeClr val="tx1"/>
                </a:solidFill>
                <a:effectLst/>
                <a:latin typeface="Times New Roman" pitchFamily="18" charset="0"/>
                <a:ea typeface="Times New Roman" pitchFamily="18" charset="0"/>
              </a:rPr>
              <a:t>الحمولات التصميمية:</a:t>
            </a:r>
            <a:endParaRPr kumimoji="0" lang="en-US" sz="1400" b="0" i="0" u="none" strike="noStrike" cap="none" normalizeH="0" baseline="0" dirty="0" smtClean="0">
              <a:ln>
                <a:noFill/>
              </a:ln>
              <a:solidFill>
                <a:schemeClr val="tx1"/>
              </a:solidFill>
              <a:effectLst/>
              <a:latin typeface="Arial" pitchFamily="34" charset="0"/>
            </a:endParaRPr>
          </a:p>
          <a:p>
            <a:pPr marL="0" marR="0" lvl="0" indent="0" algn="justLow" defTabSz="914400" rtl="1" eaLnBrk="0" fontAlgn="base" latinLnBrk="0" hangingPunct="0">
              <a:lnSpc>
                <a:spcPct val="100000"/>
              </a:lnSpc>
              <a:spcBef>
                <a:spcPct val="0"/>
              </a:spcBef>
              <a:spcAft>
                <a:spcPct val="0"/>
              </a:spcAft>
              <a:buClrTx/>
              <a:buSzTx/>
              <a:buFontTx/>
              <a:buNone/>
              <a:tabLst/>
            </a:pPr>
            <a:r>
              <a:rPr kumimoji="0" lang="ar-SY" sz="1400" b="0" i="0" u="none" strike="noStrike" cap="none" normalizeH="0" baseline="0" dirty="0" smtClean="0">
                <a:ln>
                  <a:noFill/>
                </a:ln>
                <a:solidFill>
                  <a:schemeClr val="tx1"/>
                </a:solidFill>
                <a:effectLst/>
                <a:latin typeface="Times New Roman" pitchFamily="18" charset="0"/>
                <a:ea typeface="Times New Roman" pitchFamily="18" charset="0"/>
              </a:rPr>
              <a:t>بعد التحليل الإنشائي للمبنى و الحسابات توصلنا إلى الحمولات التالية:</a:t>
            </a:r>
            <a:endParaRPr kumimoji="0" lang="en-US" sz="1400" b="0" i="0" u="none" strike="noStrike" cap="none" normalizeH="0" baseline="0" dirty="0" smtClean="0">
              <a:ln>
                <a:noFill/>
              </a:ln>
              <a:solidFill>
                <a:schemeClr val="tx1"/>
              </a:solidFill>
              <a:effectLst/>
              <a:latin typeface="Arial" pitchFamily="34" charset="0"/>
            </a:endParaRPr>
          </a:p>
          <a:p>
            <a:pPr marL="0" marR="0" lvl="0" indent="0" algn="justLow" defTabSz="914400" rtl="1" eaLnBrk="0" fontAlgn="base" latinLnBrk="0" hangingPunct="0">
              <a:lnSpc>
                <a:spcPct val="100000"/>
              </a:lnSpc>
              <a:spcBef>
                <a:spcPct val="0"/>
              </a:spcBef>
              <a:spcAft>
                <a:spcPct val="0"/>
              </a:spcAft>
              <a:buClrTx/>
              <a:buSzTx/>
              <a:buFontTx/>
              <a:buChar char="•"/>
              <a:tabLst/>
            </a:pPr>
            <a:r>
              <a:rPr kumimoji="0" lang="ar-SY" sz="1400" b="0" i="0" u="none" strike="noStrike" cap="none" normalizeH="0" baseline="0" dirty="0" smtClean="0">
                <a:ln>
                  <a:noFill/>
                </a:ln>
                <a:solidFill>
                  <a:schemeClr val="tx1"/>
                </a:solidFill>
                <a:effectLst/>
                <a:latin typeface="Times New Roman" pitchFamily="18" charset="0"/>
                <a:ea typeface="Times New Roman" pitchFamily="18" charset="0"/>
              </a:rPr>
              <a:t>الحمولة المحورية على كل من الأعمدة </a:t>
            </a:r>
            <a:r>
              <a:rPr kumimoji="0" lang="en-US" sz="1400" b="0" i="0" u="none" strike="noStrike" cap="none" normalizeH="0" baseline="0" dirty="0" smtClean="0">
                <a:ln>
                  <a:noFill/>
                </a:ln>
                <a:solidFill>
                  <a:schemeClr val="tx1"/>
                </a:solidFill>
                <a:effectLst/>
                <a:latin typeface="Times New Roman" pitchFamily="18" charset="0"/>
                <a:ea typeface="Times New Roman" pitchFamily="18" charset="0"/>
              </a:rPr>
              <a:t>1600 </a:t>
            </a:r>
            <a:r>
              <a:rPr kumimoji="0" lang="en-US" sz="1400" b="0" i="0" u="none" strike="noStrike" cap="none" normalizeH="0" baseline="0" dirty="0" err="1" smtClean="0">
                <a:ln>
                  <a:noFill/>
                </a:ln>
                <a:solidFill>
                  <a:schemeClr val="tx1"/>
                </a:solidFill>
                <a:effectLst/>
                <a:latin typeface="Times New Roman" pitchFamily="18" charset="0"/>
                <a:ea typeface="Times New Roman" pitchFamily="18" charset="0"/>
              </a:rPr>
              <a:t>kN</a:t>
            </a:r>
            <a:r>
              <a:rPr kumimoji="0" lang="ar-SY" sz="1400" b="0" i="0" u="none" strike="noStrike" cap="none" normalizeH="0" baseline="0" dirty="0" smtClean="0">
                <a:ln>
                  <a:noFill/>
                </a:ln>
                <a:solidFill>
                  <a:schemeClr val="tx1"/>
                </a:solidFill>
                <a:effectLst/>
                <a:latin typeface="Times New Roman" pitchFamily="18" charset="0"/>
                <a:ea typeface="Times New Roman" pitchFamily="18" charset="0"/>
              </a:rPr>
              <a:t> (ميتة + حية + زلازل)</a:t>
            </a:r>
            <a:endParaRPr kumimoji="0" lang="en-US" sz="1400" b="0" i="0" u="none" strike="noStrike" cap="none" normalizeH="0" baseline="0" dirty="0" smtClean="0">
              <a:ln>
                <a:noFill/>
              </a:ln>
              <a:solidFill>
                <a:schemeClr val="tx1"/>
              </a:solidFill>
              <a:effectLst/>
              <a:latin typeface="Arial" pitchFamily="34" charset="0"/>
            </a:endParaRPr>
          </a:p>
          <a:p>
            <a:pPr marL="0" marR="0" lvl="0" indent="0" algn="justLow" defTabSz="914400" rtl="1" eaLnBrk="0" fontAlgn="base" latinLnBrk="0" hangingPunct="0">
              <a:lnSpc>
                <a:spcPct val="100000"/>
              </a:lnSpc>
              <a:spcBef>
                <a:spcPct val="0"/>
              </a:spcBef>
              <a:spcAft>
                <a:spcPct val="0"/>
              </a:spcAft>
              <a:buClrTx/>
              <a:buSzTx/>
              <a:buFontTx/>
              <a:buChar char="•"/>
              <a:tabLst/>
            </a:pPr>
            <a:r>
              <a:rPr kumimoji="0" lang="ar-SY" sz="1400" b="0" i="0" u="none" strike="noStrike" cap="none" normalizeH="0" baseline="0" dirty="0" smtClean="0">
                <a:ln>
                  <a:noFill/>
                </a:ln>
                <a:solidFill>
                  <a:schemeClr val="tx1"/>
                </a:solidFill>
                <a:effectLst/>
                <a:latin typeface="Times New Roman" pitchFamily="18" charset="0"/>
                <a:ea typeface="Times New Roman" pitchFamily="18" charset="0"/>
              </a:rPr>
              <a:t>الحمولة الأفقية على كل قاعدة </a:t>
            </a:r>
            <a:r>
              <a:rPr kumimoji="0" lang="en-US" sz="1400" b="0" i="0" u="none" strike="noStrike" cap="none" normalizeH="0" baseline="0" dirty="0" smtClean="0">
                <a:ln>
                  <a:noFill/>
                </a:ln>
                <a:solidFill>
                  <a:schemeClr val="tx1"/>
                </a:solidFill>
                <a:effectLst/>
                <a:latin typeface="Times New Roman" pitchFamily="18" charset="0"/>
                <a:ea typeface="Times New Roman" pitchFamily="18" charset="0"/>
              </a:rPr>
              <a:t>50 </a:t>
            </a:r>
            <a:r>
              <a:rPr kumimoji="0" lang="en-US" sz="1400" b="0" i="0" u="none" strike="noStrike" cap="none" normalizeH="0" baseline="0" dirty="0" err="1" smtClean="0">
                <a:ln>
                  <a:noFill/>
                </a:ln>
                <a:solidFill>
                  <a:schemeClr val="tx1"/>
                </a:solidFill>
                <a:effectLst/>
                <a:latin typeface="Times New Roman" pitchFamily="18" charset="0"/>
                <a:ea typeface="Times New Roman" pitchFamily="18" charset="0"/>
              </a:rPr>
              <a:t>kN</a:t>
            </a:r>
            <a:r>
              <a:rPr kumimoji="0" lang="ar-SY" sz="1400" b="0" i="0" u="none" strike="noStrike" cap="none" normalizeH="0" baseline="0" dirty="0" smtClean="0">
                <a:ln>
                  <a:noFill/>
                </a:ln>
                <a:solidFill>
                  <a:schemeClr val="tx1"/>
                </a:solidFill>
                <a:effectLst/>
                <a:latin typeface="Times New Roman" pitchFamily="18" charset="0"/>
                <a:ea typeface="Times New Roman" pitchFamily="18" charset="0"/>
              </a:rPr>
              <a:t> (عند مستوى الأساس) ناتجة عن التصميم الزلزالي.</a:t>
            </a:r>
            <a:endParaRPr kumimoji="0" lang="en-US" sz="1400" b="0" i="0" u="none" strike="noStrike" cap="none" normalizeH="0" baseline="0" dirty="0" smtClean="0">
              <a:ln>
                <a:noFill/>
              </a:ln>
              <a:solidFill>
                <a:schemeClr val="tx1"/>
              </a:solidFill>
              <a:effectLst/>
              <a:latin typeface="Arial" pitchFamily="34" charset="0"/>
            </a:endParaRPr>
          </a:p>
          <a:p>
            <a:pPr marL="0" marR="0" lvl="0" indent="0" algn="justLow" defTabSz="914400" rtl="1" eaLnBrk="0" fontAlgn="base" latinLnBrk="0" hangingPunct="0">
              <a:lnSpc>
                <a:spcPct val="100000"/>
              </a:lnSpc>
              <a:spcBef>
                <a:spcPct val="0"/>
              </a:spcBef>
              <a:spcAft>
                <a:spcPct val="0"/>
              </a:spcAft>
              <a:buClrTx/>
              <a:buSzTx/>
              <a:buFontTx/>
              <a:buNone/>
              <a:tabLst/>
            </a:pPr>
            <a:endParaRPr kumimoji="0" lang="ar-SY" sz="1400" b="0" i="0" u="sng" strike="noStrike" cap="none" normalizeH="0" baseline="0" dirty="0" smtClean="0">
              <a:ln>
                <a:noFill/>
              </a:ln>
              <a:solidFill>
                <a:schemeClr val="tx1"/>
              </a:solidFill>
              <a:effectLst/>
              <a:latin typeface="Times New Roman" pitchFamily="18" charset="0"/>
              <a:ea typeface="Times New Roman" pitchFamily="18" charset="0"/>
            </a:endParaRPr>
          </a:p>
          <a:p>
            <a:pPr marL="0" marR="0" lvl="0" indent="0" algn="justLow" defTabSz="914400" rtl="1" eaLnBrk="0" fontAlgn="base" latinLnBrk="0" hangingPunct="0">
              <a:lnSpc>
                <a:spcPct val="100000"/>
              </a:lnSpc>
              <a:spcBef>
                <a:spcPct val="0"/>
              </a:spcBef>
              <a:spcAft>
                <a:spcPct val="0"/>
              </a:spcAft>
              <a:buClrTx/>
              <a:buSzTx/>
              <a:buFontTx/>
              <a:buNone/>
              <a:tabLst/>
            </a:pPr>
            <a:r>
              <a:rPr kumimoji="0" lang="ar-SY" sz="1400" b="0" i="0" u="sng" strike="noStrike" cap="none" normalizeH="0" baseline="0" dirty="0" smtClean="0">
                <a:ln>
                  <a:noFill/>
                </a:ln>
                <a:solidFill>
                  <a:schemeClr val="tx1"/>
                </a:solidFill>
                <a:effectLst/>
                <a:latin typeface="Times New Roman" pitchFamily="18" charset="0"/>
                <a:ea typeface="Times New Roman" pitchFamily="18" charset="0"/>
              </a:rPr>
              <a:t>اعتبارات الاستقرار:</a:t>
            </a:r>
            <a:endParaRPr kumimoji="0" lang="en-US" sz="1400" b="0" i="0" u="none" strike="noStrike" cap="none" normalizeH="0" baseline="0" dirty="0" smtClean="0">
              <a:ln>
                <a:noFill/>
              </a:ln>
              <a:solidFill>
                <a:schemeClr val="tx1"/>
              </a:solidFill>
              <a:effectLst/>
              <a:latin typeface="Arial" pitchFamily="34" charset="0"/>
            </a:endParaRPr>
          </a:p>
          <a:p>
            <a:pPr marL="0" marR="0" lvl="0" indent="0" algn="justLow" defTabSz="914400" rtl="1" eaLnBrk="0" fontAlgn="base" latinLnBrk="0" hangingPunct="0">
              <a:lnSpc>
                <a:spcPct val="100000"/>
              </a:lnSpc>
              <a:spcBef>
                <a:spcPct val="0"/>
              </a:spcBef>
              <a:spcAft>
                <a:spcPct val="0"/>
              </a:spcAft>
              <a:buClrTx/>
              <a:buSzTx/>
              <a:buFontTx/>
              <a:buNone/>
              <a:tabLst/>
            </a:pPr>
            <a:r>
              <a:rPr kumimoji="0" lang="ar-SY" sz="1400" b="0" i="0" u="none" strike="noStrike" cap="none" normalizeH="0" baseline="0" dirty="0" smtClean="0">
                <a:ln>
                  <a:noFill/>
                </a:ln>
                <a:solidFill>
                  <a:schemeClr val="tx1"/>
                </a:solidFill>
                <a:effectLst/>
                <a:latin typeface="Times New Roman" pitchFamily="18" charset="0"/>
                <a:ea typeface="Times New Roman" pitchFamily="18" charset="0"/>
              </a:rPr>
              <a:t>من الشكل </a:t>
            </a:r>
            <a:r>
              <a:rPr kumimoji="0" lang="en-US" sz="1400" b="0" i="0" u="none" strike="noStrike" cap="none" normalizeH="0" baseline="0" dirty="0" smtClean="0">
                <a:ln>
                  <a:noFill/>
                </a:ln>
                <a:solidFill>
                  <a:schemeClr val="tx1"/>
                </a:solidFill>
                <a:effectLst/>
                <a:latin typeface="Times New Roman" pitchFamily="18" charset="0"/>
                <a:ea typeface="Times New Roman" pitchFamily="18" charset="0"/>
              </a:rPr>
              <a:t>11</a:t>
            </a:r>
            <a:r>
              <a:rPr kumimoji="0" lang="ar-SY" sz="1400" b="0" i="0" u="none" strike="noStrike" cap="none" normalizeH="0" baseline="0" dirty="0" smtClean="0">
                <a:ln>
                  <a:noFill/>
                </a:ln>
                <a:solidFill>
                  <a:schemeClr val="tx1"/>
                </a:solidFill>
                <a:effectLst/>
                <a:latin typeface="Times New Roman" pitchFamily="18" charset="0"/>
                <a:ea typeface="Times New Roman" pitchFamily="18" charset="0"/>
              </a:rPr>
              <a:t> بعد أولي لقطر الوتد = </a:t>
            </a:r>
            <a:r>
              <a:rPr kumimoji="0" lang="en-US" sz="1400" b="0" i="0" u="none" strike="noStrike" cap="none" normalizeH="0" baseline="0" dirty="0" smtClean="0">
                <a:ln>
                  <a:noFill/>
                </a:ln>
                <a:solidFill>
                  <a:schemeClr val="tx1"/>
                </a:solidFill>
                <a:effectLst/>
                <a:latin typeface="Times New Roman" pitchFamily="18" charset="0"/>
                <a:ea typeface="Times New Roman" pitchFamily="18" charset="0"/>
              </a:rPr>
              <a:t>1.1 m</a:t>
            </a:r>
            <a:r>
              <a:rPr kumimoji="0" lang="ar-SY" sz="1400" b="0" i="0" u="none" strike="noStrike" cap="none" normalizeH="0" baseline="0" dirty="0" smtClean="0">
                <a:ln>
                  <a:noFill/>
                </a:ln>
                <a:solidFill>
                  <a:schemeClr val="tx1"/>
                </a:solidFill>
                <a:effectLst/>
                <a:latin typeface="Times New Roman" pitchFamily="18" charset="0"/>
                <a:ea typeface="Times New Roman" pitchFamily="18" charset="0"/>
              </a:rPr>
              <a:t> </a:t>
            </a:r>
            <a:endParaRPr kumimoji="0" lang="en-US" sz="1400" b="0" i="0" u="none" strike="noStrike" cap="none" normalizeH="0" baseline="0" dirty="0" smtClean="0">
              <a:ln>
                <a:noFill/>
              </a:ln>
              <a:solidFill>
                <a:schemeClr val="tx1"/>
              </a:solidFill>
              <a:effectLst/>
              <a:latin typeface="Arial" pitchFamily="34" charset="0"/>
            </a:endParaRPr>
          </a:p>
          <a:p>
            <a:pPr marL="0" marR="0" lvl="0" indent="0" algn="justLow" defTabSz="914400" rtl="1" eaLnBrk="0" fontAlgn="base" latinLnBrk="0" hangingPunct="0">
              <a:lnSpc>
                <a:spcPct val="100000"/>
              </a:lnSpc>
              <a:spcBef>
                <a:spcPct val="0"/>
              </a:spcBef>
              <a:spcAft>
                <a:spcPct val="0"/>
              </a:spcAft>
              <a:buClrTx/>
              <a:buSzTx/>
              <a:buFontTx/>
              <a:buNone/>
              <a:tabLst/>
            </a:pPr>
            <a:r>
              <a:rPr kumimoji="0" lang="ar-SY" sz="1400" b="0" i="0" u="none" strike="noStrike" cap="none" normalizeH="0" baseline="0" dirty="0" smtClean="0">
                <a:ln>
                  <a:noFill/>
                </a:ln>
                <a:solidFill>
                  <a:schemeClr val="tx1"/>
                </a:solidFill>
                <a:effectLst/>
                <a:latin typeface="Times New Roman" pitchFamily="18" charset="0"/>
                <a:ea typeface="Times New Roman" pitchFamily="18" charset="0"/>
              </a:rPr>
              <a:t>عمق الوثق </a:t>
            </a:r>
            <a:r>
              <a:rPr kumimoji="0" lang="en-US" sz="1400" b="0" i="0" u="none" strike="noStrike" cap="none" normalizeH="0" baseline="0" dirty="0" smtClean="0">
                <a:ln>
                  <a:noFill/>
                </a:ln>
                <a:solidFill>
                  <a:schemeClr val="tx1"/>
                </a:solidFill>
                <a:effectLst/>
                <a:latin typeface="Times New Roman" pitchFamily="18" charset="0"/>
                <a:ea typeface="Times New Roman" pitchFamily="18" charset="0"/>
              </a:rPr>
              <a:t>D</a:t>
            </a:r>
            <a:r>
              <a:rPr kumimoji="0" lang="en-US" sz="1400" b="0" i="0" u="none" strike="noStrike" cap="none" normalizeH="0" baseline="-30000" dirty="0" smtClean="0">
                <a:ln>
                  <a:noFill/>
                </a:ln>
                <a:solidFill>
                  <a:schemeClr val="tx1"/>
                </a:solidFill>
                <a:effectLst/>
                <a:latin typeface="Times New Roman" pitchFamily="18" charset="0"/>
                <a:ea typeface="Times New Roman" pitchFamily="18" charset="0"/>
              </a:rPr>
              <a:t>F</a:t>
            </a:r>
            <a:r>
              <a:rPr kumimoji="0" lang="en-US" sz="1400" b="0" i="0" u="none" strike="noStrike" cap="none" normalizeH="0" baseline="0" dirty="0" smtClean="0">
                <a:ln>
                  <a:noFill/>
                </a:ln>
                <a:solidFill>
                  <a:schemeClr val="tx1"/>
                </a:solidFill>
                <a:effectLst/>
                <a:latin typeface="Times New Roman" pitchFamily="18" charset="0"/>
                <a:ea typeface="Times New Roman" pitchFamily="18" charset="0"/>
              </a:rPr>
              <a:t> = 3.77 </a:t>
            </a:r>
            <a:r>
              <a:rPr kumimoji="0" lang="en-US" sz="1400" b="0" i="0" u="none" strike="noStrike" cap="none" normalizeH="0" baseline="0" dirty="0" smtClean="0">
                <a:ln>
                  <a:noFill/>
                </a:ln>
                <a:solidFill>
                  <a:schemeClr val="tx1"/>
                </a:solidFill>
                <a:effectLst/>
                <a:latin typeface="Times New Roman" pitchFamily="18" charset="0"/>
                <a:ea typeface="Times New Roman" pitchFamily="18" charset="0"/>
              </a:rPr>
              <a:t>m</a:t>
            </a:r>
            <a:endParaRPr kumimoji="0" lang="en-US" sz="1400" b="0" i="0" u="none" strike="noStrike" cap="none" normalizeH="0" baseline="0" dirty="0" smtClean="0">
              <a:ln>
                <a:noFill/>
              </a:ln>
              <a:solidFill>
                <a:schemeClr val="tx1"/>
              </a:solidFill>
              <a:effectLst/>
              <a:latin typeface="Arial" pitchFamily="34" charset="0"/>
            </a:endParaRPr>
          </a:p>
          <a:p>
            <a:pPr marL="0" marR="0" lvl="0" indent="0" algn="justLow" defTabSz="914400" rtl="1" eaLnBrk="0" fontAlgn="base" latinLnBrk="0" hangingPunct="0">
              <a:lnSpc>
                <a:spcPct val="100000"/>
              </a:lnSpc>
              <a:spcBef>
                <a:spcPct val="0"/>
              </a:spcBef>
              <a:spcAft>
                <a:spcPct val="0"/>
              </a:spcAft>
              <a:buClrTx/>
              <a:buSzTx/>
              <a:buFontTx/>
              <a:buNone/>
              <a:tabLst/>
            </a:pPr>
            <a:r>
              <a:rPr kumimoji="0" lang="ar-SY" sz="1400" b="0" i="0" u="none" strike="noStrike" cap="none" normalizeH="0" baseline="0" dirty="0" smtClean="0">
                <a:ln>
                  <a:noFill/>
                </a:ln>
                <a:solidFill>
                  <a:schemeClr val="tx1"/>
                </a:solidFill>
                <a:effectLst/>
                <a:latin typeface="Times New Roman" pitchFamily="18" charset="0"/>
                <a:ea typeface="Times New Roman" pitchFamily="18" charset="0"/>
              </a:rPr>
              <a:t>العمق الغير مسنود = </a:t>
            </a:r>
            <a:r>
              <a:rPr kumimoji="0" lang="en-US" sz="1400" b="0" i="0" u="none" strike="noStrike" cap="none" normalizeH="0" baseline="0" dirty="0" smtClean="0">
                <a:ln>
                  <a:noFill/>
                </a:ln>
                <a:solidFill>
                  <a:schemeClr val="tx1"/>
                </a:solidFill>
                <a:effectLst/>
                <a:latin typeface="Times New Roman" pitchFamily="18" charset="0"/>
                <a:ea typeface="Times New Roman" pitchFamily="18" charset="0"/>
              </a:rPr>
              <a:t>10 + 3.77 = 13.77 m</a:t>
            </a:r>
            <a:r>
              <a:rPr kumimoji="0" lang="ar-SY" sz="1400" b="0" i="0" u="none" strike="noStrike" cap="none" normalizeH="0" baseline="0" dirty="0" smtClean="0">
                <a:ln>
                  <a:noFill/>
                </a:ln>
                <a:solidFill>
                  <a:schemeClr val="tx1"/>
                </a:solidFill>
                <a:effectLst/>
                <a:latin typeface="Times New Roman" pitchFamily="18" charset="0"/>
                <a:ea typeface="Times New Roman" pitchFamily="18" charset="0"/>
              </a:rPr>
              <a:t> </a:t>
            </a:r>
            <a:endParaRPr kumimoji="0" lang="en-US" sz="1400" b="0" i="0" u="none" strike="noStrike" cap="none" normalizeH="0" baseline="0" dirty="0" smtClean="0">
              <a:ln>
                <a:noFill/>
              </a:ln>
              <a:solidFill>
                <a:schemeClr val="tx1"/>
              </a:solidFill>
              <a:effectLst/>
              <a:latin typeface="Arial" pitchFamily="34" charset="0"/>
            </a:endParaRPr>
          </a:p>
          <a:p>
            <a:pPr marL="0" marR="0" lvl="0" indent="0" algn="justLow" defTabSz="914400" rtl="1" eaLnBrk="0" fontAlgn="base" latinLnBrk="0" hangingPunct="0">
              <a:lnSpc>
                <a:spcPct val="100000"/>
              </a:lnSpc>
              <a:spcBef>
                <a:spcPct val="0"/>
              </a:spcBef>
              <a:spcAft>
                <a:spcPct val="0"/>
              </a:spcAft>
              <a:buClrTx/>
              <a:buSzTx/>
              <a:buFontTx/>
              <a:buNone/>
              <a:tabLst/>
            </a:pPr>
            <a:r>
              <a:rPr kumimoji="0" lang="ar-SY" sz="1400" b="0" i="0" u="none" strike="noStrike" cap="none" normalizeH="0" baseline="0" dirty="0" smtClean="0">
                <a:ln>
                  <a:noFill/>
                </a:ln>
                <a:solidFill>
                  <a:schemeClr val="tx1"/>
                </a:solidFill>
                <a:effectLst/>
                <a:latin typeface="Times New Roman" pitchFamily="18" charset="0"/>
                <a:ea typeface="Times New Roman" pitchFamily="18" charset="0"/>
              </a:rPr>
              <a:t>الطول الفعال  </a:t>
            </a:r>
            <a:r>
              <a:rPr kumimoji="0" lang="en-US" sz="1400" b="0" i="0" u="none" strike="noStrike" cap="none" normalizeH="0" baseline="0" dirty="0" err="1" smtClean="0">
                <a:ln>
                  <a:noFill/>
                </a:ln>
                <a:solidFill>
                  <a:schemeClr val="tx1"/>
                </a:solidFill>
                <a:effectLst/>
                <a:latin typeface="Times New Roman" pitchFamily="18" charset="0"/>
                <a:ea typeface="Times New Roman" pitchFamily="18" charset="0"/>
              </a:rPr>
              <a:t>L</a:t>
            </a:r>
            <a:r>
              <a:rPr kumimoji="0" lang="en-US" sz="1400" b="0" i="0" u="none" strike="noStrike" cap="none" normalizeH="0" baseline="-30000" dirty="0" err="1" smtClean="0">
                <a:ln>
                  <a:noFill/>
                </a:ln>
                <a:solidFill>
                  <a:schemeClr val="tx1"/>
                </a:solidFill>
                <a:effectLst/>
                <a:latin typeface="Times New Roman" pitchFamily="18" charset="0"/>
                <a:ea typeface="Times New Roman" pitchFamily="18" charset="0"/>
              </a:rPr>
              <a:t>eff</a:t>
            </a:r>
            <a:r>
              <a:rPr kumimoji="0" lang="en-US" sz="1400" b="0" i="0" u="none" strike="noStrike" cap="none" normalizeH="0" baseline="0" dirty="0" smtClean="0">
                <a:ln>
                  <a:noFill/>
                </a:ln>
                <a:solidFill>
                  <a:schemeClr val="tx1"/>
                </a:solidFill>
                <a:effectLst/>
                <a:latin typeface="Times New Roman" pitchFamily="18" charset="0"/>
                <a:ea typeface="Times New Roman" pitchFamily="18" charset="0"/>
              </a:rPr>
              <a:t> = 13.77 m</a:t>
            </a:r>
            <a:r>
              <a:rPr kumimoji="0" lang="ar-SY" sz="1400" b="0" i="0" u="none" strike="noStrike" cap="none" normalizeH="0" baseline="0" dirty="0" smtClean="0">
                <a:ln>
                  <a:noFill/>
                </a:ln>
                <a:solidFill>
                  <a:schemeClr val="tx1"/>
                </a:solidFill>
                <a:effectLst/>
                <a:latin typeface="Times New Roman" pitchFamily="18" charset="0"/>
                <a:ea typeface="Times New Roman" pitchFamily="18" charset="0"/>
              </a:rPr>
              <a:t> من الشروط الحدية</a:t>
            </a:r>
            <a:endParaRPr kumimoji="0" lang="en-US" sz="1400" b="0" i="0" u="none" strike="noStrike" cap="none" normalizeH="0" baseline="0" dirty="0" smtClean="0">
              <a:ln>
                <a:noFill/>
              </a:ln>
              <a:solidFill>
                <a:schemeClr val="tx1"/>
              </a:solidFill>
              <a:effectLst/>
              <a:latin typeface="Arial" pitchFamily="34" charset="0"/>
            </a:endParaRPr>
          </a:p>
          <a:p>
            <a:pPr marL="0" marR="0" lvl="0" indent="0" algn="justLow" defTabSz="914400" rtl="1" eaLnBrk="0" fontAlgn="base" latinLnBrk="0" hangingPunct="0">
              <a:lnSpc>
                <a:spcPct val="100000"/>
              </a:lnSpc>
              <a:spcBef>
                <a:spcPct val="0"/>
              </a:spcBef>
              <a:spcAft>
                <a:spcPct val="0"/>
              </a:spcAft>
              <a:buClrTx/>
              <a:buSzTx/>
              <a:buFontTx/>
              <a:buNone/>
              <a:tabLst/>
            </a:pPr>
            <a:r>
              <a:rPr kumimoji="0" lang="ar-SY" sz="1400" b="0" i="0" u="none" strike="noStrike" cap="none" normalizeH="0" baseline="0" dirty="0" smtClean="0">
                <a:ln>
                  <a:noFill/>
                </a:ln>
                <a:solidFill>
                  <a:schemeClr val="tx1"/>
                </a:solidFill>
                <a:effectLst/>
                <a:latin typeface="Times New Roman" pitchFamily="18" charset="0"/>
                <a:ea typeface="Times New Roman" pitchFamily="18" charset="0"/>
              </a:rPr>
              <a:t>نسبة النحافة </a:t>
            </a:r>
            <a:endParaRPr kumimoji="0" lang="ar-SY" sz="1400" b="0" i="0" u="none" strike="noStrike" cap="none" normalizeH="0" baseline="0" dirty="0" smtClean="0">
              <a:ln>
                <a:noFill/>
              </a:ln>
              <a:solidFill>
                <a:schemeClr val="tx1"/>
              </a:solidFill>
              <a:effectLst/>
              <a:latin typeface="Arial" pitchFamily="34" charset="0"/>
            </a:endParaRPr>
          </a:p>
        </p:txBody>
      </p:sp>
      <p:pic>
        <p:nvPicPr>
          <p:cNvPr id="50178" name="Picture 2"/>
          <p:cNvPicPr>
            <a:picLocks noChangeAspect="1" noChangeArrowheads="1"/>
          </p:cNvPicPr>
          <p:nvPr/>
        </p:nvPicPr>
        <p:blipFill>
          <a:blip r:embed="rId2"/>
          <a:stretch>
            <a:fillRect/>
          </a:stretch>
        </p:blipFill>
        <p:spPr bwMode="auto">
          <a:xfrm>
            <a:off x="785786" y="2928939"/>
            <a:ext cx="4409524" cy="676191"/>
          </a:xfrm>
          <a:prstGeom prst="rect">
            <a:avLst/>
          </a:prstGeom>
          <a:noFill/>
          <a:ln>
            <a:noFill/>
          </a:ln>
        </p:spPr>
      </p:pic>
      <p:sp>
        <p:nvSpPr>
          <p:cNvPr id="50179" name="Rectangle 3"/>
          <p:cNvSpPr>
            <a:spLocks noChangeArrowheads="1"/>
          </p:cNvSpPr>
          <p:nvPr/>
        </p:nvSpPr>
        <p:spPr bwMode="auto">
          <a:xfrm>
            <a:off x="6143636" y="4071947"/>
            <a:ext cx="2071638" cy="30777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Low" defTabSz="914400" rtl="1" eaLnBrk="1" fontAlgn="base" latinLnBrk="0" hangingPunct="1">
              <a:lnSpc>
                <a:spcPct val="100000"/>
              </a:lnSpc>
              <a:spcBef>
                <a:spcPct val="0"/>
              </a:spcBef>
              <a:spcAft>
                <a:spcPct val="0"/>
              </a:spcAft>
              <a:buClrTx/>
              <a:buSzTx/>
              <a:buFontTx/>
              <a:buNone/>
              <a:tabLst/>
            </a:pPr>
            <a:r>
              <a:rPr kumimoji="0" lang="ar-SY" sz="1400" b="0" i="0" u="none" strike="noStrike" cap="none" normalizeH="0" baseline="0" dirty="0" smtClean="0">
                <a:ln>
                  <a:noFill/>
                </a:ln>
                <a:solidFill>
                  <a:schemeClr val="tx1"/>
                </a:solidFill>
                <a:effectLst/>
                <a:latin typeface="Times New Roman" pitchFamily="18" charset="0"/>
                <a:ea typeface="Times New Roman" pitchFamily="18" charset="0"/>
              </a:rPr>
              <a:t>محققة على التحنيب</a:t>
            </a:r>
            <a:endParaRPr kumimoji="0" lang="ar-SY" sz="1800" b="0" i="0" u="none" strike="noStrike" cap="none" normalizeH="0" baseline="0" dirty="0" smtClean="0">
              <a:ln>
                <a:noFill/>
              </a:ln>
              <a:solidFill>
                <a:schemeClr val="tx1"/>
              </a:solidFill>
              <a:effectLst/>
              <a:latin typeface="Arial" pitchFamily="34" charset="0"/>
            </a:endParaRPr>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p:cNvPicPr>
          <p:nvPr/>
        </p:nvPicPr>
        <p:blipFill>
          <a:blip r:embed="rId2" cstate="print"/>
          <a:srcRect/>
          <a:stretch>
            <a:fillRect/>
          </a:stretch>
        </p:blipFill>
        <p:spPr bwMode="auto">
          <a:xfrm>
            <a:off x="571472" y="571485"/>
            <a:ext cx="7715304" cy="4643469"/>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02" name="Picture 10"/>
          <p:cNvPicPr>
            <a:picLocks noChangeAspect="1" noChangeArrowheads="1"/>
          </p:cNvPicPr>
          <p:nvPr/>
        </p:nvPicPr>
        <p:blipFill>
          <a:blip r:embed="rId2"/>
          <a:srcRect/>
          <a:stretch>
            <a:fillRect/>
          </a:stretch>
        </p:blipFill>
        <p:spPr bwMode="auto">
          <a:xfrm>
            <a:off x="571473" y="357170"/>
            <a:ext cx="7830193" cy="471490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31" name="Rectangle 7"/>
          <p:cNvSpPr>
            <a:spLocks noChangeArrowheads="1"/>
          </p:cNvSpPr>
          <p:nvPr/>
        </p:nvSpPr>
        <p:spPr bwMode="auto">
          <a:xfrm>
            <a:off x="3214492" y="571484"/>
            <a:ext cx="4618765" cy="954107"/>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defTabSz="914400" rtl="0" eaLnBrk="1" fontAlgn="base" latinLnBrk="0" hangingPunct="1">
              <a:lnSpc>
                <a:spcPct val="100000"/>
              </a:lnSpc>
              <a:spcBef>
                <a:spcPct val="0"/>
              </a:spcBef>
              <a:spcAft>
                <a:spcPct val="0"/>
              </a:spcAft>
              <a:buClrTx/>
              <a:buSzTx/>
              <a:buFontTx/>
              <a:buNone/>
              <a:tabLst/>
            </a:pPr>
            <a:r>
              <a:rPr kumimoji="0" lang="ar-SY" sz="1400" b="0" i="0" u="sng" strike="noStrike" cap="none" normalizeH="0" baseline="0" dirty="0" smtClean="0">
                <a:ln>
                  <a:noFill/>
                </a:ln>
                <a:solidFill>
                  <a:schemeClr val="tx1"/>
                </a:solidFill>
                <a:effectLst/>
                <a:latin typeface="Times New Roman" pitchFamily="18" charset="0"/>
                <a:ea typeface="Times New Roman" pitchFamily="18" charset="0"/>
              </a:rPr>
              <a:t>طول الوتد اللازم لتحقيق حدود الاستثمار</a:t>
            </a:r>
            <a:endParaRPr kumimoji="0" lang="en-US" sz="1400" b="0" i="0" u="sng" strike="noStrike" cap="none" normalizeH="0" baseline="0" dirty="0" smtClean="0">
              <a:ln>
                <a:noFill/>
              </a:ln>
              <a:solidFill>
                <a:schemeClr val="tx1"/>
              </a:solidFill>
              <a:effectLst/>
              <a:latin typeface="Times New Roman" pitchFamily="18" charset="0"/>
              <a:ea typeface="Times New Roman" pitchFamily="18" charset="0"/>
            </a:endParaRPr>
          </a:p>
          <a:p>
            <a:pPr marL="0" marR="0" lvl="0" indent="0" defTabSz="914400" rtl="0" eaLnBrk="1" fontAlgn="base" latinLnBrk="0" hangingPunct="1">
              <a:lnSpc>
                <a:spcPct val="100000"/>
              </a:lnSpc>
              <a:spcBef>
                <a:spcPct val="0"/>
              </a:spcBef>
              <a:spcAft>
                <a:spcPct val="0"/>
              </a:spcAft>
              <a:buClrTx/>
              <a:buSzTx/>
              <a:buFontTx/>
              <a:buNone/>
              <a:tabLst/>
            </a:pPr>
            <a:endParaRPr kumimoji="0" lang="en-US" sz="1400" b="0" i="0" u="none" strike="noStrike" cap="none" normalizeH="0" baseline="0" dirty="0" smtClean="0">
              <a:ln>
                <a:noFill/>
              </a:ln>
              <a:solidFill>
                <a:schemeClr val="tx1"/>
              </a:solidFill>
              <a:effectLst/>
              <a:latin typeface="Arial" pitchFamily="34" charset="0"/>
            </a:endParaRPr>
          </a:p>
          <a:p>
            <a:pPr marL="0" marR="0" lvl="0" indent="0" defTabSz="914400" rtl="1" eaLnBrk="0" fontAlgn="base" latinLnBrk="0" hangingPunct="0">
              <a:lnSpc>
                <a:spcPct val="100000"/>
              </a:lnSpc>
              <a:spcBef>
                <a:spcPct val="0"/>
              </a:spcBef>
              <a:spcAft>
                <a:spcPct val="0"/>
              </a:spcAft>
              <a:buClrTx/>
              <a:buSzTx/>
              <a:buFontTx/>
              <a:buNone/>
              <a:tabLst/>
            </a:pPr>
            <a:r>
              <a:rPr kumimoji="0" lang="ar-SY" sz="1400" b="0" i="0" u="none" strike="noStrike" cap="none" normalizeH="0" baseline="0" dirty="0" smtClean="0">
                <a:ln>
                  <a:noFill/>
                </a:ln>
                <a:solidFill>
                  <a:schemeClr val="tx1"/>
                </a:solidFill>
                <a:effectLst/>
                <a:latin typeface="Times New Roman" pitchFamily="18" charset="0"/>
                <a:ea typeface="Times New Roman" pitchFamily="18" charset="0"/>
              </a:rPr>
              <a:t>يهمل الاحتكاك على كامل عمق الطبقة القابلة للتميع </a:t>
            </a:r>
            <a:r>
              <a:rPr kumimoji="0" lang="en-US" sz="1400" b="0" i="0" u="none" strike="noStrike" cap="none" normalizeH="0" baseline="0" dirty="0" smtClean="0">
                <a:ln>
                  <a:noFill/>
                </a:ln>
                <a:solidFill>
                  <a:schemeClr val="tx1"/>
                </a:solidFill>
                <a:effectLst/>
                <a:latin typeface="Times New Roman" pitchFamily="18" charset="0"/>
                <a:ea typeface="Times New Roman" pitchFamily="18" charset="0"/>
              </a:rPr>
              <a:t>10 m</a:t>
            </a:r>
            <a:r>
              <a:rPr kumimoji="0" lang="ar-SY" sz="1400" b="0" i="0" u="none" strike="noStrike" cap="none" normalizeH="0" baseline="0" dirty="0" smtClean="0">
                <a:ln>
                  <a:noFill/>
                </a:ln>
                <a:solidFill>
                  <a:schemeClr val="tx1"/>
                </a:solidFill>
                <a:effectLst/>
                <a:latin typeface="Times New Roman" pitchFamily="18" charset="0"/>
                <a:ea typeface="Times New Roman" pitchFamily="18" charset="0"/>
              </a:rPr>
              <a:t> .</a:t>
            </a:r>
            <a:endParaRPr kumimoji="0" lang="en-US" sz="1400" b="0" i="0" u="none" strike="noStrike" cap="none" normalizeH="0" baseline="0" dirty="0" smtClean="0">
              <a:ln>
                <a:noFill/>
              </a:ln>
              <a:solidFill>
                <a:schemeClr val="tx1"/>
              </a:solidFill>
              <a:effectLst/>
              <a:latin typeface="Arial" pitchFamily="34" charset="0"/>
            </a:endParaRPr>
          </a:p>
          <a:p>
            <a:pPr marL="0" marR="0" lvl="0" indent="0" defTabSz="914400" rtl="0" eaLnBrk="0" fontAlgn="base" latinLnBrk="0" hangingPunct="0">
              <a:lnSpc>
                <a:spcPct val="100000"/>
              </a:lnSpc>
              <a:spcBef>
                <a:spcPct val="0"/>
              </a:spcBef>
              <a:spcAft>
                <a:spcPct val="0"/>
              </a:spcAft>
              <a:buClrTx/>
              <a:buSzTx/>
              <a:buFontTx/>
              <a:buNone/>
              <a:tabLst/>
            </a:pPr>
            <a:endParaRPr kumimoji="0" lang="en-US" sz="1400" b="0" i="0" u="none" strike="noStrike" cap="none" normalizeH="0" baseline="0" dirty="0" smtClean="0">
              <a:ln>
                <a:noFill/>
              </a:ln>
              <a:solidFill>
                <a:schemeClr val="tx1"/>
              </a:solidFill>
              <a:effectLst/>
              <a:latin typeface="Arial" pitchFamily="34" charset="0"/>
            </a:endParaRPr>
          </a:p>
        </p:txBody>
      </p:sp>
      <p:sp>
        <p:nvSpPr>
          <p:cNvPr id="52232" name="Rectangle 8"/>
          <p:cNvSpPr>
            <a:spLocks noChangeArrowheads="1"/>
          </p:cNvSpPr>
          <p:nvPr/>
        </p:nvSpPr>
        <p:spPr bwMode="auto">
          <a:xfrm>
            <a:off x="8959272" y="962025"/>
            <a:ext cx="184731"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pPr>
            <a:endParaRPr kumimoji="0" lang="ar-SY" sz="1800" b="0" i="0" u="none" strike="noStrike" cap="none" normalizeH="0" baseline="0" smtClean="0">
              <a:ln>
                <a:noFill/>
              </a:ln>
              <a:solidFill>
                <a:schemeClr val="tx1"/>
              </a:solidFill>
              <a:effectLst/>
              <a:latin typeface="Arial" pitchFamily="34" charset="0"/>
              <a:cs typeface="Arial" pitchFamily="34" charset="0"/>
            </a:endParaRPr>
          </a:p>
        </p:txBody>
      </p:sp>
      <p:sp>
        <p:nvSpPr>
          <p:cNvPr id="52233" name="Rectangle 9"/>
          <p:cNvSpPr>
            <a:spLocks noChangeArrowheads="1"/>
          </p:cNvSpPr>
          <p:nvPr/>
        </p:nvSpPr>
        <p:spPr bwMode="auto">
          <a:xfrm>
            <a:off x="8959272" y="1209675"/>
            <a:ext cx="184731"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pPr>
            <a:endParaRPr kumimoji="0" lang="ar-SY" sz="1800" b="0" i="0" u="none" strike="noStrike" cap="none" normalizeH="0" baseline="0" smtClean="0">
              <a:ln>
                <a:noFill/>
              </a:ln>
              <a:solidFill>
                <a:schemeClr val="tx1"/>
              </a:solidFill>
              <a:effectLst/>
              <a:latin typeface="Arial" pitchFamily="34" charset="0"/>
              <a:cs typeface="Arial" pitchFamily="34" charset="0"/>
            </a:endParaRPr>
          </a:p>
        </p:txBody>
      </p:sp>
      <p:sp>
        <p:nvSpPr>
          <p:cNvPr id="52234" name="Rectangle 10"/>
          <p:cNvSpPr>
            <a:spLocks noChangeArrowheads="1"/>
          </p:cNvSpPr>
          <p:nvPr/>
        </p:nvSpPr>
        <p:spPr bwMode="auto">
          <a:xfrm>
            <a:off x="8959272" y="1466850"/>
            <a:ext cx="184731"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pPr>
            <a:endParaRPr kumimoji="0" lang="ar-SY" sz="1800" b="0" i="0" u="none" strike="noStrike" cap="none" normalizeH="0" baseline="0" smtClean="0">
              <a:ln>
                <a:noFill/>
              </a:ln>
              <a:solidFill>
                <a:schemeClr val="tx1"/>
              </a:solidFill>
              <a:effectLst/>
              <a:latin typeface="Arial" pitchFamily="34" charset="0"/>
              <a:cs typeface="Arial" pitchFamily="34" charset="0"/>
            </a:endParaRPr>
          </a:p>
        </p:txBody>
      </p:sp>
      <p:sp>
        <p:nvSpPr>
          <p:cNvPr id="52235" name="Rectangle 11"/>
          <p:cNvSpPr>
            <a:spLocks noChangeArrowheads="1"/>
          </p:cNvSpPr>
          <p:nvPr/>
        </p:nvSpPr>
        <p:spPr bwMode="auto">
          <a:xfrm>
            <a:off x="8959272" y="1971675"/>
            <a:ext cx="184731"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pPr>
            <a:endParaRPr kumimoji="0" lang="ar-SY" sz="1800" b="0" i="0" u="none" strike="noStrike" cap="none" normalizeH="0" baseline="0" smtClean="0">
              <a:ln>
                <a:noFill/>
              </a:ln>
              <a:solidFill>
                <a:schemeClr val="tx1"/>
              </a:solidFill>
              <a:effectLst/>
              <a:latin typeface="Arial" pitchFamily="34" charset="0"/>
              <a:cs typeface="Arial" pitchFamily="34" charset="0"/>
            </a:endParaRPr>
          </a:p>
        </p:txBody>
      </p:sp>
      <p:sp>
        <p:nvSpPr>
          <p:cNvPr id="52236" name="Rectangle 12"/>
          <p:cNvSpPr>
            <a:spLocks noChangeArrowheads="1"/>
          </p:cNvSpPr>
          <p:nvPr/>
        </p:nvSpPr>
        <p:spPr bwMode="auto">
          <a:xfrm>
            <a:off x="8959272" y="2476500"/>
            <a:ext cx="184731"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pPr>
            <a:endParaRPr kumimoji="0" lang="ar-SY" sz="1800" b="0" i="0" u="none" strike="noStrike" cap="none" normalizeH="0" baseline="0" smtClean="0">
              <a:ln>
                <a:noFill/>
              </a:ln>
              <a:solidFill>
                <a:schemeClr val="tx1"/>
              </a:solidFill>
              <a:effectLst/>
              <a:latin typeface="Arial" pitchFamily="34" charset="0"/>
              <a:cs typeface="Arial" pitchFamily="34" charset="0"/>
            </a:endParaRPr>
          </a:p>
        </p:txBody>
      </p:sp>
      <p:sp>
        <p:nvSpPr>
          <p:cNvPr id="52237" name="Rectangle 13"/>
          <p:cNvSpPr>
            <a:spLocks noChangeArrowheads="1"/>
          </p:cNvSpPr>
          <p:nvPr/>
        </p:nvSpPr>
        <p:spPr bwMode="auto">
          <a:xfrm>
            <a:off x="8959272" y="2714625"/>
            <a:ext cx="184731"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pPr>
            <a:endParaRPr kumimoji="0" lang="ar-SY" sz="1800" b="0" i="0" u="none" strike="noStrike" cap="none" normalizeH="0" baseline="0" smtClean="0">
              <a:ln>
                <a:noFill/>
              </a:ln>
              <a:solidFill>
                <a:schemeClr val="tx1"/>
              </a:solidFill>
              <a:effectLst/>
              <a:latin typeface="Arial" pitchFamily="34" charset="0"/>
              <a:cs typeface="Arial" pitchFamily="34" charset="0"/>
            </a:endParaRPr>
          </a:p>
        </p:txBody>
      </p:sp>
      <p:pic>
        <p:nvPicPr>
          <p:cNvPr id="51206" name="Picture 6"/>
          <p:cNvPicPr>
            <a:picLocks noChangeAspect="1" noChangeArrowheads="1"/>
          </p:cNvPicPr>
          <p:nvPr/>
        </p:nvPicPr>
        <p:blipFill>
          <a:blip r:embed="rId2"/>
          <a:stretch>
            <a:fillRect/>
          </a:stretch>
        </p:blipFill>
        <p:spPr bwMode="auto">
          <a:xfrm>
            <a:off x="642910" y="1357302"/>
            <a:ext cx="4428572" cy="504762"/>
          </a:xfrm>
          <a:prstGeom prst="rect">
            <a:avLst/>
          </a:prstGeom>
          <a:noFill/>
          <a:ln>
            <a:noFill/>
          </a:ln>
        </p:spPr>
      </p:pic>
      <p:pic>
        <p:nvPicPr>
          <p:cNvPr id="51205" name="Picture 5"/>
          <p:cNvPicPr>
            <a:picLocks noChangeAspect="1" noChangeArrowheads="1"/>
          </p:cNvPicPr>
          <p:nvPr/>
        </p:nvPicPr>
        <p:blipFill>
          <a:blip r:embed="rId3"/>
          <a:stretch>
            <a:fillRect/>
          </a:stretch>
        </p:blipFill>
        <p:spPr bwMode="auto">
          <a:xfrm>
            <a:off x="642910" y="1862127"/>
            <a:ext cx="1666667" cy="247619"/>
          </a:xfrm>
          <a:prstGeom prst="rect">
            <a:avLst/>
          </a:prstGeom>
          <a:noFill/>
          <a:ln>
            <a:noFill/>
          </a:ln>
        </p:spPr>
      </p:pic>
      <p:pic>
        <p:nvPicPr>
          <p:cNvPr id="51204" name="Picture 4"/>
          <p:cNvPicPr>
            <a:picLocks noChangeAspect="1" noChangeArrowheads="1"/>
          </p:cNvPicPr>
          <p:nvPr/>
        </p:nvPicPr>
        <p:blipFill>
          <a:blip r:embed="rId4"/>
          <a:stretch>
            <a:fillRect/>
          </a:stretch>
        </p:blipFill>
        <p:spPr bwMode="auto">
          <a:xfrm>
            <a:off x="642910" y="2109777"/>
            <a:ext cx="1809524" cy="257143"/>
          </a:xfrm>
          <a:prstGeom prst="rect">
            <a:avLst/>
          </a:prstGeom>
          <a:noFill/>
          <a:ln>
            <a:noFill/>
          </a:ln>
        </p:spPr>
      </p:pic>
      <p:pic>
        <p:nvPicPr>
          <p:cNvPr id="51203" name="Picture 3"/>
          <p:cNvPicPr>
            <a:picLocks noChangeAspect="1" noChangeArrowheads="1"/>
          </p:cNvPicPr>
          <p:nvPr/>
        </p:nvPicPr>
        <p:blipFill>
          <a:blip r:embed="rId5"/>
          <a:stretch>
            <a:fillRect/>
          </a:stretch>
        </p:blipFill>
        <p:spPr bwMode="auto">
          <a:xfrm>
            <a:off x="642910" y="2366952"/>
            <a:ext cx="5485715" cy="752381"/>
          </a:xfrm>
          <a:prstGeom prst="rect">
            <a:avLst/>
          </a:prstGeom>
          <a:noFill/>
          <a:ln>
            <a:noFill/>
          </a:ln>
        </p:spPr>
      </p:pic>
      <p:pic>
        <p:nvPicPr>
          <p:cNvPr id="51202" name="Picture 2"/>
          <p:cNvPicPr>
            <a:picLocks noChangeAspect="1" noChangeArrowheads="1"/>
          </p:cNvPicPr>
          <p:nvPr/>
        </p:nvPicPr>
        <p:blipFill>
          <a:blip r:embed="rId6"/>
          <a:stretch>
            <a:fillRect/>
          </a:stretch>
        </p:blipFill>
        <p:spPr bwMode="auto">
          <a:xfrm>
            <a:off x="642910" y="3119427"/>
            <a:ext cx="3685715" cy="504762"/>
          </a:xfrm>
          <a:prstGeom prst="rect">
            <a:avLst/>
          </a:prstGeom>
          <a:noFill/>
          <a:ln>
            <a:noFill/>
          </a:ln>
        </p:spPr>
      </p:pic>
      <p:pic>
        <p:nvPicPr>
          <p:cNvPr id="51201" name="Picture 1"/>
          <p:cNvPicPr>
            <a:picLocks noChangeAspect="1" noChangeArrowheads="1"/>
          </p:cNvPicPr>
          <p:nvPr/>
        </p:nvPicPr>
        <p:blipFill>
          <a:blip r:embed="rId7"/>
          <a:stretch>
            <a:fillRect/>
          </a:stretch>
        </p:blipFill>
        <p:spPr bwMode="auto">
          <a:xfrm>
            <a:off x="642910" y="3624252"/>
            <a:ext cx="3771429" cy="238095"/>
          </a:xfrm>
          <a:prstGeom prst="rect">
            <a:avLst/>
          </a:prstGeom>
          <a:noFill/>
          <a:ln>
            <a:noFill/>
          </a:ln>
        </p:spPr>
      </p:pic>
      <p:sp>
        <p:nvSpPr>
          <p:cNvPr id="51207" name="Rectangle 7"/>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ar-SY"/>
          </a:p>
        </p:txBody>
      </p:sp>
      <p:sp>
        <p:nvSpPr>
          <p:cNvPr id="51208" name="Rectangle 8"/>
          <p:cNvSpPr>
            <a:spLocks noChangeArrowheads="1"/>
          </p:cNvSpPr>
          <p:nvPr/>
        </p:nvSpPr>
        <p:spPr bwMode="auto">
          <a:xfrm>
            <a:off x="0" y="9620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pPr>
            <a:endParaRPr kumimoji="0" lang="ar-SY" sz="1800" b="0" i="0" u="none" strike="noStrike" cap="none" normalizeH="0" baseline="0" smtClean="0">
              <a:ln>
                <a:noFill/>
              </a:ln>
              <a:solidFill>
                <a:schemeClr val="tx1"/>
              </a:solidFill>
              <a:effectLst/>
              <a:latin typeface="Arial" pitchFamily="34" charset="0"/>
              <a:cs typeface="Arial" pitchFamily="34" charset="0"/>
            </a:endParaRPr>
          </a:p>
        </p:txBody>
      </p:sp>
      <p:sp>
        <p:nvSpPr>
          <p:cNvPr id="51209" name="Rectangle 9"/>
          <p:cNvSpPr>
            <a:spLocks noChangeArrowheads="1"/>
          </p:cNvSpPr>
          <p:nvPr/>
        </p:nvSpPr>
        <p:spPr bwMode="auto">
          <a:xfrm>
            <a:off x="0" y="1209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justLow"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Times New Roman" pitchFamily="18" charset="0"/>
                <a:ea typeface="Times New Roman" pitchFamily="18" charset="0"/>
                <a:cs typeface="Times New Roman" pitchFamily="18" charset="0"/>
              </a:rPr>
              <a:t>				</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51210" name="Rectangle 10"/>
          <p:cNvSpPr>
            <a:spLocks noChangeArrowheads="1"/>
          </p:cNvSpPr>
          <p:nvPr/>
        </p:nvSpPr>
        <p:spPr bwMode="auto">
          <a:xfrm>
            <a:off x="0" y="14668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pPr>
            <a:endParaRPr kumimoji="0" lang="ar-SY" sz="1800" b="0" i="0" u="none" strike="noStrike" cap="none" normalizeH="0" baseline="0" smtClean="0">
              <a:ln>
                <a:noFill/>
              </a:ln>
              <a:solidFill>
                <a:schemeClr val="tx1"/>
              </a:solidFill>
              <a:effectLst/>
              <a:latin typeface="Arial" pitchFamily="34" charset="0"/>
              <a:cs typeface="Arial" pitchFamily="34" charset="0"/>
            </a:endParaRPr>
          </a:p>
        </p:txBody>
      </p:sp>
      <p:sp>
        <p:nvSpPr>
          <p:cNvPr id="51211" name="Rectangle 11"/>
          <p:cNvSpPr>
            <a:spLocks noChangeArrowheads="1"/>
          </p:cNvSpPr>
          <p:nvPr/>
        </p:nvSpPr>
        <p:spPr bwMode="auto">
          <a:xfrm>
            <a:off x="0" y="22193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pPr>
            <a:endParaRPr kumimoji="0" lang="ar-SY" sz="1800" b="0" i="0" u="none" strike="noStrike" cap="none" normalizeH="0" baseline="0" smtClean="0">
              <a:ln>
                <a:noFill/>
              </a:ln>
              <a:solidFill>
                <a:schemeClr val="tx1"/>
              </a:solidFill>
              <a:effectLst/>
              <a:latin typeface="Arial" pitchFamily="34" charset="0"/>
              <a:cs typeface="Arial" pitchFamily="34" charset="0"/>
            </a:endParaRPr>
          </a:p>
        </p:txBody>
      </p:sp>
      <p:sp>
        <p:nvSpPr>
          <p:cNvPr id="51212" name="Rectangle 12"/>
          <p:cNvSpPr>
            <a:spLocks noChangeArrowheads="1"/>
          </p:cNvSpPr>
          <p:nvPr/>
        </p:nvSpPr>
        <p:spPr bwMode="auto">
          <a:xfrm>
            <a:off x="0" y="27241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pPr>
            <a:endParaRPr kumimoji="0" lang="ar-SY" sz="1800" b="0" i="0" u="none" strike="noStrike" cap="none" normalizeH="0" baseline="0" smtClean="0">
              <a:ln>
                <a:noFill/>
              </a:ln>
              <a:solidFill>
                <a:schemeClr val="tx1"/>
              </a:solidFill>
              <a:effectLst/>
              <a:latin typeface="Arial" pitchFamily="34" charset="0"/>
              <a:cs typeface="Arial" pitchFamily="34" charset="0"/>
            </a:endParaRPr>
          </a:p>
        </p:txBody>
      </p:sp>
      <p:sp>
        <p:nvSpPr>
          <p:cNvPr id="51213" name="Rectangle 13"/>
          <p:cNvSpPr>
            <a:spLocks noChangeArrowheads="1"/>
          </p:cNvSpPr>
          <p:nvPr/>
        </p:nvSpPr>
        <p:spPr bwMode="auto">
          <a:xfrm>
            <a:off x="0" y="29622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pPr>
            <a:endParaRPr kumimoji="0" lang="ar-SY" sz="1800" b="0" i="0" u="none" strike="noStrike" cap="none" normalizeH="0" baseline="0" smtClean="0">
              <a:ln>
                <a:noFill/>
              </a:ln>
              <a:solidFill>
                <a:schemeClr val="tx1"/>
              </a:solidFill>
              <a:effectLst/>
              <a:latin typeface="Arial" pitchFamily="34" charset="0"/>
              <a:cs typeface="Arial" pitchFamily="34" charset="0"/>
            </a:endParaRPr>
          </a:p>
        </p:txBody>
      </p:sp>
      <p:sp>
        <p:nvSpPr>
          <p:cNvPr id="30" name="Rectangle 29"/>
          <p:cNvSpPr/>
          <p:nvPr/>
        </p:nvSpPr>
        <p:spPr>
          <a:xfrm>
            <a:off x="6858016" y="2000244"/>
            <a:ext cx="878767" cy="340093"/>
          </a:xfrm>
          <a:prstGeom prst="rect">
            <a:avLst/>
          </a:prstGeom>
        </p:spPr>
        <p:txBody>
          <a:bodyPr wrap="none">
            <a:spAutoFit/>
          </a:bodyPr>
          <a:lstStyle/>
          <a:p>
            <a:pPr lvl="0" algn="just" rtl="0">
              <a:lnSpc>
                <a:spcPct val="115000"/>
              </a:lnSpc>
              <a:spcAft>
                <a:spcPts val="1000"/>
              </a:spcAft>
            </a:pPr>
            <a:r>
              <a:rPr lang="en-US" sz="1400" dirty="0" err="1" smtClean="0">
                <a:solidFill>
                  <a:prstClr val="white"/>
                </a:solidFill>
                <a:latin typeface="Times New Roman"/>
                <a:ea typeface="Times New Roman"/>
                <a:cs typeface="Times New Roman"/>
              </a:rPr>
              <a:t>N</a:t>
            </a:r>
            <a:r>
              <a:rPr lang="en-US" sz="1400" baseline="-25000" dirty="0" err="1" smtClean="0">
                <a:solidFill>
                  <a:prstClr val="white"/>
                </a:solidFill>
                <a:latin typeface="Times New Roman"/>
                <a:ea typeface="Times New Roman"/>
                <a:cs typeface="Times New Roman"/>
              </a:rPr>
              <a:t>q</a:t>
            </a:r>
            <a:r>
              <a:rPr lang="en-US" sz="1400" dirty="0" smtClean="0">
                <a:solidFill>
                  <a:prstClr val="white"/>
                </a:solidFill>
                <a:latin typeface="Times New Roman"/>
                <a:ea typeface="Times New Roman"/>
                <a:cs typeface="Times New Roman"/>
              </a:rPr>
              <a:t> = 23.2</a:t>
            </a:r>
            <a:endParaRPr lang="en-US" sz="1100" dirty="0">
              <a:solidFill>
                <a:prstClr val="white"/>
              </a:solidFill>
              <a:latin typeface="Calibri"/>
              <a:ea typeface="Times New Roman"/>
              <a:cs typeface="Times New Roman"/>
            </a:endParaRPr>
          </a:p>
        </p:txBody>
      </p:sp>
      <p:sp>
        <p:nvSpPr>
          <p:cNvPr id="31" name="Rectangle 30"/>
          <p:cNvSpPr/>
          <p:nvPr/>
        </p:nvSpPr>
        <p:spPr>
          <a:xfrm>
            <a:off x="6858016" y="1643054"/>
            <a:ext cx="865943" cy="340093"/>
          </a:xfrm>
          <a:prstGeom prst="rect">
            <a:avLst/>
          </a:prstGeom>
        </p:spPr>
        <p:txBody>
          <a:bodyPr wrap="none">
            <a:spAutoFit/>
          </a:bodyPr>
          <a:lstStyle/>
          <a:p>
            <a:pPr lvl="0" algn="just" rtl="0">
              <a:lnSpc>
                <a:spcPct val="115000"/>
              </a:lnSpc>
              <a:spcAft>
                <a:spcPts val="1000"/>
              </a:spcAft>
            </a:pPr>
            <a:r>
              <a:rPr lang="en-US" sz="1400" dirty="0" smtClean="0">
                <a:solidFill>
                  <a:prstClr val="white"/>
                </a:solidFill>
                <a:latin typeface="Times New Roman"/>
                <a:ea typeface="Times New Roman"/>
                <a:cs typeface="Times New Roman"/>
              </a:rPr>
              <a:t>K</a:t>
            </a:r>
            <a:r>
              <a:rPr lang="en-US" sz="1400" baseline="-25000" dirty="0" smtClean="0">
                <a:solidFill>
                  <a:prstClr val="white"/>
                </a:solidFill>
                <a:latin typeface="Times New Roman"/>
                <a:ea typeface="Times New Roman"/>
                <a:cs typeface="Times New Roman"/>
              </a:rPr>
              <a:t>s</a:t>
            </a:r>
            <a:r>
              <a:rPr lang="en-US" sz="1400" dirty="0" smtClean="0">
                <a:solidFill>
                  <a:prstClr val="white"/>
                </a:solidFill>
                <a:latin typeface="Times New Roman"/>
                <a:ea typeface="Times New Roman"/>
                <a:cs typeface="Times New Roman"/>
              </a:rPr>
              <a:t> = 0.47</a:t>
            </a:r>
            <a:endParaRPr lang="en-US" sz="1100" dirty="0">
              <a:solidFill>
                <a:prstClr val="white"/>
              </a:solidFill>
              <a:latin typeface="Calibri"/>
              <a:ea typeface="Times New Roman"/>
              <a:cs typeface="Times New Roman"/>
            </a:endParaRPr>
          </a:p>
        </p:txBody>
      </p:sp>
      <p:sp>
        <p:nvSpPr>
          <p:cNvPr id="32" name="Rectangle 31"/>
          <p:cNvSpPr/>
          <p:nvPr/>
        </p:nvSpPr>
        <p:spPr>
          <a:xfrm>
            <a:off x="6858016" y="2428872"/>
            <a:ext cx="984565" cy="340093"/>
          </a:xfrm>
          <a:prstGeom prst="rect">
            <a:avLst/>
          </a:prstGeom>
        </p:spPr>
        <p:txBody>
          <a:bodyPr wrap="none">
            <a:spAutoFit/>
          </a:bodyPr>
          <a:lstStyle/>
          <a:p>
            <a:pPr lvl="0" algn="just" rtl="0">
              <a:lnSpc>
                <a:spcPct val="115000"/>
              </a:lnSpc>
              <a:spcAft>
                <a:spcPts val="1000"/>
              </a:spcAft>
            </a:pPr>
            <a:r>
              <a:rPr lang="en-US" sz="1400" dirty="0" err="1" smtClean="0">
                <a:solidFill>
                  <a:prstClr val="white"/>
                </a:solidFill>
                <a:latin typeface="Times New Roman"/>
                <a:ea typeface="Times New Roman"/>
                <a:cs typeface="Times New Roman"/>
              </a:rPr>
              <a:t>A</a:t>
            </a:r>
            <a:r>
              <a:rPr lang="en-US" sz="1400" baseline="-25000" dirty="0" err="1" smtClean="0">
                <a:solidFill>
                  <a:prstClr val="white"/>
                </a:solidFill>
                <a:latin typeface="Times New Roman"/>
                <a:ea typeface="Times New Roman"/>
                <a:cs typeface="Times New Roman"/>
              </a:rPr>
              <a:t>b</a:t>
            </a:r>
            <a:r>
              <a:rPr lang="en-US" sz="1400" dirty="0" smtClean="0">
                <a:solidFill>
                  <a:prstClr val="white"/>
                </a:solidFill>
                <a:latin typeface="Times New Roman"/>
                <a:ea typeface="Times New Roman"/>
                <a:cs typeface="Times New Roman"/>
              </a:rPr>
              <a:t> = πD</a:t>
            </a:r>
            <a:r>
              <a:rPr lang="en-US" sz="1400" baseline="30000" dirty="0" smtClean="0">
                <a:solidFill>
                  <a:prstClr val="white"/>
                </a:solidFill>
                <a:latin typeface="Times New Roman"/>
                <a:ea typeface="Times New Roman"/>
                <a:cs typeface="Times New Roman"/>
              </a:rPr>
              <a:t>2</a:t>
            </a:r>
            <a:r>
              <a:rPr lang="en-US" sz="1400" dirty="0" smtClean="0">
                <a:solidFill>
                  <a:prstClr val="white"/>
                </a:solidFill>
                <a:latin typeface="Times New Roman"/>
                <a:ea typeface="Times New Roman"/>
                <a:cs typeface="Times New Roman"/>
              </a:rPr>
              <a:t>/4</a:t>
            </a:r>
            <a:endParaRPr lang="en-US" sz="1100" dirty="0">
              <a:solidFill>
                <a:prstClr val="white"/>
              </a:solidFill>
              <a:latin typeface="Calibri"/>
              <a:ea typeface="Times New Roman"/>
              <a:cs typeface="Times New Roman"/>
            </a:endParaRPr>
          </a:p>
        </p:txBody>
      </p:sp>
      <p:sp>
        <p:nvSpPr>
          <p:cNvPr id="33" name="Rectangle 1"/>
          <p:cNvSpPr>
            <a:spLocks noChangeArrowheads="1"/>
          </p:cNvSpPr>
          <p:nvPr/>
        </p:nvSpPr>
        <p:spPr bwMode="auto">
          <a:xfrm>
            <a:off x="3571868" y="3214690"/>
            <a:ext cx="4643406" cy="181588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Low" defTabSz="914400" rtl="1" eaLnBrk="1" fontAlgn="base" latinLnBrk="0" hangingPunct="1">
              <a:lnSpc>
                <a:spcPct val="100000"/>
              </a:lnSpc>
              <a:spcBef>
                <a:spcPct val="0"/>
              </a:spcBef>
              <a:spcAft>
                <a:spcPct val="0"/>
              </a:spcAft>
              <a:buClrTx/>
              <a:buSzTx/>
              <a:buFontTx/>
              <a:buNone/>
              <a:tabLst/>
            </a:pPr>
            <a:r>
              <a:rPr kumimoji="0" lang="ar-SY" sz="1400" b="0" i="0" u="sng"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ا</a:t>
            </a:r>
            <a:r>
              <a:rPr kumimoji="0" lang="ar-SY" sz="1400" b="0" i="0" u="sng" strike="noStrike" cap="none" normalizeH="0" baseline="0" dirty="0" smtClean="0" bmk="">
                <a:ln>
                  <a:noFill/>
                </a:ln>
                <a:solidFill>
                  <a:schemeClr val="tx1"/>
                </a:solidFill>
                <a:effectLst/>
                <a:latin typeface="Times New Roman" pitchFamily="18" charset="0"/>
                <a:ea typeface="Times New Roman" pitchFamily="18" charset="0"/>
                <a:cs typeface="Times New Roman" pitchFamily="18" charset="0"/>
              </a:rPr>
              <a:t>ختيار قطر الوتد </a:t>
            </a:r>
            <a:r>
              <a:rPr kumimoji="0" lang="en-US" sz="1400" b="0" i="0" u="sng" strike="noStrike" cap="none" normalizeH="0" baseline="0" dirty="0" smtClean="0" bmk="">
                <a:ln>
                  <a:noFill/>
                </a:ln>
                <a:solidFill>
                  <a:schemeClr val="tx1"/>
                </a:solidFill>
                <a:effectLst/>
                <a:latin typeface="Times New Roman" pitchFamily="18" charset="0"/>
                <a:ea typeface="Times New Roman" pitchFamily="18" charset="0"/>
                <a:cs typeface="Times New Roman" pitchFamily="18" charset="0"/>
              </a:rPr>
              <a:t>D = 1.1 m</a:t>
            </a:r>
            <a:r>
              <a:rPr kumimoji="0" lang="ar-SY" sz="1400" b="0" i="0" u="sng" strike="noStrike" cap="none" normalizeH="0" baseline="0" dirty="0" smtClean="0" bmk="">
                <a:ln>
                  <a:noFill/>
                </a:ln>
                <a:solidFill>
                  <a:schemeClr val="tx1"/>
                </a:solidFill>
                <a:effectLst/>
                <a:latin typeface="Times New Roman" pitchFamily="18" charset="0"/>
                <a:ea typeface="Times New Roman" pitchFamily="18" charset="0"/>
                <a:cs typeface="Times New Roman" pitchFamily="18" charset="0"/>
              </a:rPr>
              <a:t>:</a:t>
            </a:r>
            <a:endParaRPr kumimoji="0" lang="en-US" sz="1400" b="0" i="0" u="none" strike="noStrike" cap="none" normalizeH="0" baseline="0" dirty="0" smtClean="0" bmk="">
              <a:ln>
                <a:noFill/>
              </a:ln>
              <a:solidFill>
                <a:schemeClr val="tx1"/>
              </a:solidFill>
              <a:effectLst/>
              <a:latin typeface="Times New Roman" pitchFamily="18" charset="0"/>
              <a:cs typeface="Times New Roman" pitchFamily="18" charset="0"/>
            </a:endParaRPr>
          </a:p>
          <a:p>
            <a:pPr marL="0" marR="0" lvl="0" indent="0" algn="justLow" defTabSz="914400" rtl="1" eaLnBrk="0" fontAlgn="base" latinLnBrk="0" hangingPunct="0">
              <a:lnSpc>
                <a:spcPct val="100000"/>
              </a:lnSpc>
              <a:spcBef>
                <a:spcPct val="0"/>
              </a:spcBef>
              <a:spcAft>
                <a:spcPct val="0"/>
              </a:spcAft>
              <a:buClrTx/>
              <a:buSzTx/>
              <a:buFontTx/>
              <a:buNone/>
              <a:tabLst/>
            </a:pPr>
            <a:r>
              <a:rPr kumimoji="0" lang="ar-SY" sz="1400" b="0" i="0" u="none" strike="noStrike" cap="none" normalizeH="0" baseline="0" dirty="0" smtClean="0" bmk="">
                <a:ln>
                  <a:noFill/>
                </a:ln>
                <a:solidFill>
                  <a:schemeClr val="tx1"/>
                </a:solidFill>
                <a:effectLst/>
                <a:latin typeface="Times New Roman" pitchFamily="18" charset="0"/>
                <a:ea typeface="Times New Roman" pitchFamily="18" charset="0"/>
                <a:cs typeface="Times New Roman" pitchFamily="18" charset="0"/>
              </a:rPr>
              <a:t>مسافة </a:t>
            </a:r>
            <a:r>
              <a:rPr kumimoji="0" lang="en-US" sz="1400" b="0" i="0" u="none" strike="noStrike" cap="none" normalizeH="0" baseline="0" dirty="0" smtClean="0" bmk="">
                <a:ln>
                  <a:noFill/>
                </a:ln>
                <a:solidFill>
                  <a:schemeClr val="tx1"/>
                </a:solidFill>
                <a:effectLst/>
                <a:latin typeface="Times New Roman" pitchFamily="18" charset="0"/>
                <a:ea typeface="Times New Roman" pitchFamily="18" charset="0"/>
                <a:cs typeface="Times New Roman" pitchFamily="18" charset="0"/>
              </a:rPr>
              <a:t>6 m</a:t>
            </a:r>
            <a:r>
              <a:rPr kumimoji="0" lang="ar-SY" sz="1400" b="0" i="0" u="none" strike="noStrike" cap="none" normalizeH="0" baseline="0" dirty="0" smtClean="0" bmk="">
                <a:ln>
                  <a:noFill/>
                </a:ln>
                <a:solidFill>
                  <a:schemeClr val="tx1"/>
                </a:solidFill>
                <a:effectLst/>
                <a:latin typeface="Times New Roman" pitchFamily="18" charset="0"/>
                <a:ea typeface="Times New Roman" pitchFamily="18" charset="0"/>
                <a:cs typeface="Times New Roman" pitchFamily="18" charset="0"/>
              </a:rPr>
              <a:t> مغروسة في الطبقة الصلبة </a:t>
            </a:r>
            <a:r>
              <a:rPr kumimoji="0" lang="en-US" sz="1400" b="0" i="0" u="none" strike="noStrike" cap="none" normalizeH="0" baseline="0" dirty="0" smtClean="0" bmk="">
                <a:ln>
                  <a:noFill/>
                </a:ln>
                <a:solidFill>
                  <a:schemeClr val="tx1"/>
                </a:solidFill>
                <a:effectLst/>
                <a:latin typeface="Times New Roman" pitchFamily="18" charset="0"/>
                <a:ea typeface="Times New Roman" pitchFamily="18" charset="0"/>
                <a:cs typeface="Times New Roman" pitchFamily="18" charset="0"/>
              </a:rPr>
              <a:t>3609 </a:t>
            </a:r>
            <a:r>
              <a:rPr kumimoji="0" lang="en-US" sz="1400" b="0" i="0" u="none" strike="noStrike" cap="none" normalizeH="0" baseline="0" dirty="0" err="1" smtClean="0" bmk="">
                <a:ln>
                  <a:noFill/>
                </a:ln>
                <a:solidFill>
                  <a:schemeClr val="tx1"/>
                </a:solidFill>
                <a:effectLst/>
                <a:latin typeface="Times New Roman" pitchFamily="18" charset="0"/>
                <a:ea typeface="Times New Roman" pitchFamily="18" charset="0"/>
                <a:cs typeface="Times New Roman" pitchFamily="18" charset="0"/>
              </a:rPr>
              <a:t>kN</a:t>
            </a:r>
            <a:r>
              <a:rPr kumimoji="0" lang="en-US" sz="1400" b="0" i="0" u="none" strike="noStrike" cap="none" normalizeH="0" baseline="0" dirty="0" smtClean="0" bmk="">
                <a:ln>
                  <a:noFill/>
                </a:ln>
                <a:solidFill>
                  <a:schemeClr val="tx1"/>
                </a:solidFill>
                <a:effectLst/>
                <a:latin typeface="Times New Roman" pitchFamily="18" charset="0"/>
                <a:ea typeface="Times New Roman" pitchFamily="18" charset="0"/>
                <a:cs typeface="Times New Roman" pitchFamily="18" charset="0"/>
              </a:rPr>
              <a:t> </a:t>
            </a:r>
            <a:endParaRPr kumimoji="0" lang="en-US" sz="1400" b="0" i="0" u="none" strike="noStrike" cap="none" normalizeH="0" baseline="0" dirty="0" smtClean="0" bmk="">
              <a:ln>
                <a:noFill/>
              </a:ln>
              <a:solidFill>
                <a:schemeClr val="tx1"/>
              </a:solidFill>
              <a:effectLst/>
              <a:latin typeface="Times New Roman" pitchFamily="18" charset="0"/>
              <a:cs typeface="Times New Roman" pitchFamily="18" charset="0"/>
            </a:endParaRPr>
          </a:p>
          <a:p>
            <a:pPr marL="0" marR="0" lvl="0" indent="0" algn="justLow" defTabSz="914400" rtl="1" eaLnBrk="0" fontAlgn="base" latinLnBrk="0" hangingPunct="0">
              <a:lnSpc>
                <a:spcPct val="100000"/>
              </a:lnSpc>
              <a:spcBef>
                <a:spcPct val="0"/>
              </a:spcBef>
              <a:spcAft>
                <a:spcPct val="0"/>
              </a:spcAft>
              <a:buClrTx/>
              <a:buSzTx/>
              <a:buFontTx/>
              <a:buNone/>
              <a:tabLst/>
            </a:pPr>
            <a:r>
              <a:rPr kumimoji="0" lang="ar-SY" sz="1400" b="0" i="0" u="none" strike="noStrike" cap="none" normalizeH="0" baseline="0" dirty="0" smtClean="0" bmk="">
                <a:ln>
                  <a:noFill/>
                </a:ln>
                <a:solidFill>
                  <a:schemeClr val="tx1"/>
                </a:solidFill>
                <a:effectLst/>
                <a:latin typeface="Times New Roman" pitchFamily="18" charset="0"/>
                <a:ea typeface="Times New Roman" pitchFamily="18" charset="0"/>
                <a:cs typeface="Times New Roman" pitchFamily="18" charset="0"/>
              </a:rPr>
              <a:t>مسافة </a:t>
            </a:r>
            <a:r>
              <a:rPr kumimoji="0" lang="en-US" sz="1400" b="0" i="0" u="none" strike="noStrike" cap="none" normalizeH="0" baseline="0" dirty="0" smtClean="0" bmk="">
                <a:ln>
                  <a:noFill/>
                </a:ln>
                <a:solidFill>
                  <a:schemeClr val="tx1"/>
                </a:solidFill>
                <a:effectLst/>
                <a:latin typeface="Times New Roman" pitchFamily="18" charset="0"/>
                <a:ea typeface="Times New Roman" pitchFamily="18" charset="0"/>
                <a:cs typeface="Times New Roman" pitchFamily="18" charset="0"/>
              </a:rPr>
              <a:t>10 m</a:t>
            </a:r>
            <a:r>
              <a:rPr kumimoji="0" lang="ar-SY" sz="1400" b="0" i="0" u="none" strike="noStrike" cap="none" normalizeH="0" baseline="0" dirty="0" smtClean="0" bmk="">
                <a:ln>
                  <a:noFill/>
                </a:ln>
                <a:solidFill>
                  <a:schemeClr val="tx1"/>
                </a:solidFill>
                <a:effectLst/>
                <a:latin typeface="Times New Roman" pitchFamily="18" charset="0"/>
                <a:ea typeface="Times New Roman" pitchFamily="18" charset="0"/>
                <a:cs typeface="Times New Roman" pitchFamily="18" charset="0"/>
              </a:rPr>
              <a:t> مغروسة في الطبقة الصلبة  </a:t>
            </a:r>
            <a:r>
              <a:rPr kumimoji="0" lang="en-US" sz="1400" b="0" i="0" u="none" strike="noStrike" cap="none" normalizeH="0" baseline="0" dirty="0" smtClean="0" bmk="">
                <a:ln>
                  <a:noFill/>
                </a:ln>
                <a:solidFill>
                  <a:schemeClr val="tx1"/>
                </a:solidFill>
                <a:effectLst/>
                <a:latin typeface="Times New Roman" pitchFamily="18" charset="0"/>
                <a:ea typeface="Times New Roman" pitchFamily="18" charset="0"/>
                <a:cs typeface="Times New Roman" pitchFamily="18" charset="0"/>
              </a:rPr>
              <a:t>4998 </a:t>
            </a:r>
            <a:r>
              <a:rPr kumimoji="0" lang="en-US" sz="1400" b="0" i="0" u="none" strike="noStrike" cap="none" normalizeH="0" baseline="0" dirty="0" err="1" smtClean="0" bmk="">
                <a:ln>
                  <a:noFill/>
                </a:ln>
                <a:solidFill>
                  <a:schemeClr val="tx1"/>
                </a:solidFill>
                <a:effectLst/>
                <a:latin typeface="Times New Roman" pitchFamily="18" charset="0"/>
                <a:ea typeface="Times New Roman" pitchFamily="18" charset="0"/>
                <a:cs typeface="Times New Roman" pitchFamily="18" charset="0"/>
              </a:rPr>
              <a:t>kN</a:t>
            </a:r>
            <a:endParaRPr kumimoji="0" lang="en-US" sz="1400" b="0" i="0" u="none" strike="noStrike" cap="none" normalizeH="0" baseline="0" dirty="0" smtClean="0" bmk="">
              <a:ln>
                <a:noFill/>
              </a:ln>
              <a:solidFill>
                <a:schemeClr val="tx1"/>
              </a:solidFill>
              <a:effectLst/>
              <a:latin typeface="Times New Roman" pitchFamily="18" charset="0"/>
              <a:cs typeface="Times New Roman" pitchFamily="18" charset="0"/>
            </a:endParaRPr>
          </a:p>
          <a:p>
            <a:pPr marL="0" marR="0" lvl="0" indent="0" algn="justLow" defTabSz="914400" rtl="1" eaLnBrk="0" fontAlgn="base" latinLnBrk="0" hangingPunct="0">
              <a:lnSpc>
                <a:spcPct val="100000"/>
              </a:lnSpc>
              <a:spcBef>
                <a:spcPct val="0"/>
              </a:spcBef>
              <a:spcAft>
                <a:spcPct val="0"/>
              </a:spcAft>
              <a:buClrTx/>
              <a:buSzTx/>
              <a:buFontTx/>
              <a:buNone/>
              <a:tabLst/>
            </a:pPr>
            <a:r>
              <a:rPr kumimoji="0" lang="ar-SY" sz="1400" b="0" i="0" u="none" strike="noStrike" cap="none" normalizeH="0" baseline="0" dirty="0" smtClean="0" bmk="">
                <a:ln>
                  <a:noFill/>
                </a:ln>
                <a:solidFill>
                  <a:schemeClr val="tx1"/>
                </a:solidFill>
                <a:effectLst/>
                <a:latin typeface="Times New Roman" pitchFamily="18" charset="0"/>
                <a:ea typeface="Times New Roman" pitchFamily="18" charset="0"/>
                <a:cs typeface="Times New Roman" pitchFamily="18" charset="0"/>
              </a:rPr>
              <a:t>مسافة </a:t>
            </a:r>
            <a:r>
              <a:rPr kumimoji="0" lang="en-US" sz="1400" b="0" i="0" u="none" strike="noStrike" cap="none" normalizeH="0" baseline="0" dirty="0" smtClean="0" bmk="">
                <a:ln>
                  <a:noFill/>
                </a:ln>
                <a:solidFill>
                  <a:schemeClr val="tx1"/>
                </a:solidFill>
                <a:effectLst/>
                <a:latin typeface="Times New Roman" pitchFamily="18" charset="0"/>
                <a:ea typeface="Times New Roman" pitchFamily="18" charset="0"/>
                <a:cs typeface="Times New Roman" pitchFamily="18" charset="0"/>
              </a:rPr>
              <a:t>15 m</a:t>
            </a:r>
            <a:r>
              <a:rPr kumimoji="0" lang="ar-SY" sz="1400" b="0" i="0" u="none" strike="noStrike" cap="none" normalizeH="0" baseline="0" dirty="0" smtClean="0" bmk="">
                <a:ln>
                  <a:noFill/>
                </a:ln>
                <a:solidFill>
                  <a:schemeClr val="tx1"/>
                </a:solidFill>
                <a:effectLst/>
                <a:latin typeface="Times New Roman" pitchFamily="18" charset="0"/>
                <a:ea typeface="Times New Roman" pitchFamily="18" charset="0"/>
                <a:cs typeface="Times New Roman" pitchFamily="18" charset="0"/>
              </a:rPr>
              <a:t> مغروسة في الطبقة الصلبة </a:t>
            </a:r>
            <a:r>
              <a:rPr kumimoji="0" lang="en-US" sz="1400" b="0" i="0" u="none" strike="noStrike" cap="none" normalizeH="0" baseline="0" dirty="0" smtClean="0" bmk="">
                <a:ln>
                  <a:noFill/>
                </a:ln>
                <a:solidFill>
                  <a:schemeClr val="tx1"/>
                </a:solidFill>
                <a:effectLst/>
                <a:latin typeface="Times New Roman" pitchFamily="18" charset="0"/>
                <a:ea typeface="Times New Roman" pitchFamily="18" charset="0"/>
                <a:cs typeface="Times New Roman" pitchFamily="18" charset="0"/>
              </a:rPr>
              <a:t>6912 </a:t>
            </a:r>
            <a:r>
              <a:rPr kumimoji="0" lang="en-US" sz="1400" b="0" i="0" u="none" strike="noStrike" cap="none" normalizeH="0" baseline="0" dirty="0" err="1" smtClean="0" bmk="">
                <a:ln>
                  <a:noFill/>
                </a:ln>
                <a:solidFill>
                  <a:schemeClr val="tx1"/>
                </a:solidFill>
                <a:effectLst/>
                <a:latin typeface="Times New Roman" pitchFamily="18" charset="0"/>
                <a:ea typeface="Times New Roman" pitchFamily="18" charset="0"/>
                <a:cs typeface="Times New Roman" pitchFamily="18" charset="0"/>
              </a:rPr>
              <a:t>kN</a:t>
            </a:r>
            <a:r>
              <a:rPr kumimoji="0" lang="en-US" sz="1400" b="0" i="0" u="none" strike="noStrike" cap="none" normalizeH="0" baseline="0" dirty="0" smtClean="0" bmk="">
                <a:ln>
                  <a:noFill/>
                </a:ln>
                <a:solidFill>
                  <a:schemeClr val="tx1"/>
                </a:solidFill>
                <a:effectLst/>
                <a:latin typeface="Times New Roman" pitchFamily="18" charset="0"/>
                <a:ea typeface="Times New Roman" pitchFamily="18" charset="0"/>
                <a:cs typeface="Times New Roman" pitchFamily="18" charset="0"/>
              </a:rPr>
              <a:t> </a:t>
            </a:r>
            <a:endParaRPr kumimoji="0" lang="ar-SY" sz="1400" b="0" i="0" u="none" strike="noStrike" cap="none" normalizeH="0" baseline="0" dirty="0" smtClean="0" bmk="">
              <a:ln>
                <a:noFill/>
              </a:ln>
              <a:solidFill>
                <a:schemeClr val="tx1"/>
              </a:solidFill>
              <a:effectLst/>
              <a:latin typeface="Times New Roman" pitchFamily="18" charset="0"/>
              <a:ea typeface="Times New Roman" pitchFamily="18" charset="0"/>
              <a:cs typeface="Times New Roman" pitchFamily="18" charset="0"/>
            </a:endParaRPr>
          </a:p>
          <a:p>
            <a:pPr marL="0" marR="0" lvl="0" indent="0" algn="justLow" defTabSz="914400" rtl="1" eaLnBrk="0" fontAlgn="base" latinLnBrk="0" hangingPunct="0">
              <a:lnSpc>
                <a:spcPct val="100000"/>
              </a:lnSpc>
              <a:spcBef>
                <a:spcPct val="0"/>
              </a:spcBef>
              <a:spcAft>
                <a:spcPct val="0"/>
              </a:spcAft>
              <a:buClrTx/>
              <a:buSzTx/>
              <a:buFontTx/>
              <a:buNone/>
              <a:tabLst/>
            </a:pPr>
            <a:endParaRPr kumimoji="0" lang="en-US" sz="1400" b="0" i="0" u="none" strike="noStrike" cap="none" normalizeH="0" baseline="0" dirty="0" smtClean="0" bmk="">
              <a:ln>
                <a:noFill/>
              </a:ln>
              <a:solidFill>
                <a:schemeClr val="tx1"/>
              </a:solidFill>
              <a:effectLst/>
              <a:latin typeface="Times New Roman" pitchFamily="18" charset="0"/>
              <a:cs typeface="Times New Roman" pitchFamily="18" charset="0"/>
            </a:endParaRPr>
          </a:p>
          <a:p>
            <a:pPr marL="0" marR="0" lvl="0" indent="0" algn="justLow" defTabSz="914400" rtl="1" eaLnBrk="0" fontAlgn="base" latinLnBrk="0" hangingPunct="0">
              <a:lnSpc>
                <a:spcPct val="100000"/>
              </a:lnSpc>
              <a:spcBef>
                <a:spcPct val="0"/>
              </a:spcBef>
              <a:spcAft>
                <a:spcPct val="0"/>
              </a:spcAft>
              <a:buClrTx/>
              <a:buSzTx/>
              <a:buFontTx/>
              <a:buNone/>
              <a:tabLst/>
            </a:pPr>
            <a:r>
              <a:rPr kumimoji="0" lang="ar-SY" sz="1400" b="0" i="0" u="sng" strike="noStrike" cap="none" normalizeH="0" baseline="0" dirty="0" smtClean="0" bmk="">
                <a:ln>
                  <a:noFill/>
                </a:ln>
                <a:solidFill>
                  <a:schemeClr val="tx1"/>
                </a:solidFill>
                <a:effectLst/>
                <a:latin typeface="Times New Roman" pitchFamily="18" charset="0"/>
                <a:ea typeface="Times New Roman" pitchFamily="18" charset="0"/>
                <a:cs typeface="Times New Roman" pitchFamily="18" charset="0"/>
              </a:rPr>
              <a:t>اختيار وتد طوله الكلي </a:t>
            </a:r>
            <a:r>
              <a:rPr kumimoji="0" lang="en-US" sz="1400" b="0" i="0" u="sng" strike="noStrike" cap="none" normalizeH="0" baseline="0" dirty="0" smtClean="0" bmk="">
                <a:ln>
                  <a:noFill/>
                </a:ln>
                <a:solidFill>
                  <a:schemeClr val="tx1"/>
                </a:solidFill>
                <a:effectLst/>
                <a:latin typeface="Times New Roman" pitchFamily="18" charset="0"/>
                <a:ea typeface="Times New Roman" pitchFamily="18" charset="0"/>
                <a:cs typeface="Times New Roman" pitchFamily="18" charset="0"/>
              </a:rPr>
              <a:t>20 m</a:t>
            </a:r>
            <a:r>
              <a:rPr kumimoji="0" lang="ar-SY" sz="1400" b="0" i="0" u="sng" strike="noStrike" cap="none" normalizeH="0" baseline="0" dirty="0" smtClean="0" bmk="">
                <a:ln>
                  <a:noFill/>
                </a:ln>
                <a:solidFill>
                  <a:schemeClr val="tx1"/>
                </a:solidFill>
                <a:effectLst/>
                <a:latin typeface="Times New Roman" pitchFamily="18" charset="0"/>
                <a:ea typeface="Times New Roman" pitchFamily="18" charset="0"/>
                <a:cs typeface="Times New Roman" pitchFamily="18" charset="0"/>
              </a:rPr>
              <a:t> وقطره </a:t>
            </a:r>
            <a:r>
              <a:rPr kumimoji="0" lang="en-US" sz="1400" b="0" i="0" u="sng" strike="noStrike" cap="none" normalizeH="0" baseline="0" dirty="0" smtClean="0" bmk="">
                <a:ln>
                  <a:noFill/>
                </a:ln>
                <a:solidFill>
                  <a:schemeClr val="tx1"/>
                </a:solidFill>
                <a:effectLst/>
                <a:latin typeface="Times New Roman" pitchFamily="18" charset="0"/>
                <a:ea typeface="Times New Roman" pitchFamily="18" charset="0"/>
                <a:cs typeface="Times New Roman" pitchFamily="18" charset="0"/>
              </a:rPr>
              <a:t>1.1 m</a:t>
            </a:r>
            <a:r>
              <a:rPr kumimoji="0" lang="ar-SY" sz="1400" b="0" i="0" u="sng" strike="noStrike" cap="none" normalizeH="0" baseline="0" dirty="0" smtClean="0" bmk="">
                <a:ln>
                  <a:noFill/>
                </a:ln>
                <a:solidFill>
                  <a:schemeClr val="tx1"/>
                </a:solidFill>
                <a:effectLst/>
                <a:latin typeface="Times New Roman" pitchFamily="18" charset="0"/>
                <a:ea typeface="Times New Roman" pitchFamily="18" charset="0"/>
                <a:cs typeface="Times New Roman" pitchFamily="18" charset="0"/>
              </a:rPr>
              <a:t>:</a:t>
            </a:r>
            <a:endParaRPr kumimoji="0" lang="en-US" sz="1400" b="0" i="0" u="none" strike="noStrike" cap="none" normalizeH="0" baseline="0" dirty="0" smtClean="0" bmk="">
              <a:ln>
                <a:noFill/>
              </a:ln>
              <a:solidFill>
                <a:schemeClr val="tx1"/>
              </a:solidFill>
              <a:effectLst/>
              <a:latin typeface="Times New Roman" pitchFamily="18" charset="0"/>
              <a:cs typeface="Times New Roman" pitchFamily="18" charset="0"/>
            </a:endParaRPr>
          </a:p>
          <a:p>
            <a:pPr marL="0" marR="0" lvl="0" indent="0" algn="justLow" defTabSz="914400" rtl="1" eaLnBrk="0" fontAlgn="base" latinLnBrk="0" hangingPunct="0">
              <a:lnSpc>
                <a:spcPct val="100000"/>
              </a:lnSpc>
              <a:spcBef>
                <a:spcPct val="0"/>
              </a:spcBef>
              <a:spcAft>
                <a:spcPct val="0"/>
              </a:spcAft>
              <a:buClrTx/>
              <a:buSzTx/>
              <a:buFontTx/>
              <a:buNone/>
              <a:tabLst/>
            </a:pPr>
            <a:r>
              <a:rPr kumimoji="0" lang="ar-SY" sz="1400" b="0" i="0" u="none" strike="noStrike" cap="none" normalizeH="0" baseline="0" dirty="0" smtClean="0" bmk="">
                <a:ln>
                  <a:noFill/>
                </a:ln>
                <a:solidFill>
                  <a:schemeClr val="tx1"/>
                </a:solidFill>
                <a:effectLst/>
                <a:latin typeface="Times New Roman" pitchFamily="18" charset="0"/>
                <a:ea typeface="Times New Roman" pitchFamily="18" charset="0"/>
                <a:cs typeface="Times New Roman" pitchFamily="18" charset="0"/>
              </a:rPr>
              <a:t>قدرة تحمل الوتد =  </a:t>
            </a:r>
            <a:r>
              <a:rPr kumimoji="0" lang="en-US" sz="1400" b="0" i="0" u="none" strike="noStrike" cap="none" normalizeH="0" baseline="0" dirty="0" smtClean="0" bmk="_Toc256381350">
                <a:ln>
                  <a:noFill/>
                </a:ln>
                <a:solidFill>
                  <a:schemeClr val="tx1"/>
                </a:solidFill>
                <a:effectLst/>
                <a:latin typeface="Times New Roman" pitchFamily="18" charset="0"/>
                <a:ea typeface="Times New Roman" pitchFamily="18" charset="0"/>
                <a:cs typeface="Times New Roman" pitchFamily="18" charset="0"/>
              </a:rPr>
              <a:t>4998 </a:t>
            </a:r>
            <a:r>
              <a:rPr kumimoji="0" lang="en-US" sz="1400" b="0" i="0" u="none" strike="noStrike" cap="none" normalizeH="0" baseline="0" dirty="0" err="1" smtClean="0" bmk="_Toc256381350">
                <a:ln>
                  <a:noFill/>
                </a:ln>
                <a:solidFill>
                  <a:schemeClr val="tx1"/>
                </a:solidFill>
                <a:effectLst/>
                <a:latin typeface="Times New Roman" pitchFamily="18" charset="0"/>
                <a:ea typeface="Times New Roman" pitchFamily="18" charset="0"/>
                <a:cs typeface="Times New Roman" pitchFamily="18" charset="0"/>
              </a:rPr>
              <a:t>kN</a:t>
            </a:r>
            <a:r>
              <a:rPr kumimoji="0" lang="en-US" sz="1400" b="0" i="0" u="none" strike="noStrike" cap="none" normalizeH="0" baseline="0" dirty="0" smtClean="0" bmk="_Toc256381350">
                <a:ln>
                  <a:noFill/>
                </a:ln>
                <a:solidFill>
                  <a:schemeClr val="tx1"/>
                </a:solidFill>
                <a:effectLst/>
                <a:latin typeface="Times New Roman" pitchFamily="18" charset="0"/>
                <a:ea typeface="Times New Roman" pitchFamily="18" charset="0"/>
                <a:cs typeface="Times New Roman" pitchFamily="18" charset="0"/>
              </a:rPr>
              <a:t> </a:t>
            </a:r>
            <a:r>
              <a:rPr kumimoji="0" lang="ar-SY" sz="1400" b="0" i="0" u="none" strike="noStrike" cap="none" normalizeH="0" baseline="0" dirty="0" smtClean="0" bmk="_Toc256381350">
                <a:ln>
                  <a:noFill/>
                </a:ln>
                <a:solidFill>
                  <a:schemeClr val="tx1"/>
                </a:solidFill>
                <a:effectLst/>
                <a:latin typeface="Times New Roman" pitchFamily="18" charset="0"/>
                <a:ea typeface="Times New Roman" pitchFamily="18" charset="0"/>
                <a:cs typeface="Times New Roman" pitchFamily="18" charset="0"/>
              </a:rPr>
              <a:t>← بعامل امان </a:t>
            </a:r>
            <a:r>
              <a:rPr kumimoji="0" lang="en-US" sz="1400" b="0" i="0" u="none" strike="noStrike" cap="none" normalizeH="0" baseline="0" dirty="0" smtClean="0" bmk="_Toc256381350">
                <a:ln>
                  <a:noFill/>
                </a:ln>
                <a:solidFill>
                  <a:schemeClr val="tx1"/>
                </a:solidFill>
                <a:effectLst/>
                <a:latin typeface="Times New Roman" pitchFamily="18" charset="0"/>
                <a:ea typeface="Times New Roman" pitchFamily="18" charset="0"/>
                <a:cs typeface="Times New Roman" pitchFamily="18" charset="0"/>
              </a:rPr>
              <a:t>3</a:t>
            </a:r>
            <a:r>
              <a:rPr kumimoji="0" lang="en-US" sz="1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endParaRPr kumimoji="0" lang="en-US" sz="14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justLow" defTabSz="914400" rtl="1" eaLnBrk="0" fontAlgn="base" latinLnBrk="0" hangingPunct="0">
              <a:lnSpc>
                <a:spcPct val="100000"/>
              </a:lnSpc>
              <a:spcBef>
                <a:spcPct val="0"/>
              </a:spcBef>
              <a:spcAft>
                <a:spcPct val="0"/>
              </a:spcAft>
              <a:buClrTx/>
              <a:buSzTx/>
              <a:buFontTx/>
              <a:buNone/>
              <a:tabLst/>
            </a:pPr>
            <a:r>
              <a:rPr kumimoji="0" lang="ar-SY" sz="1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P = 4998/3 = 1666 </a:t>
            </a:r>
            <a:r>
              <a:rPr kumimoji="0" lang="en-US" sz="14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kN</a:t>
            </a:r>
            <a:r>
              <a:rPr kumimoji="0" lang="ar-SY" sz="1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و بالتالي نحتاج إلى وتد واحد لكل عمود.</a:t>
            </a:r>
            <a:endParaRPr kumimoji="0" lang="ar-SY" sz="1400" b="0" i="0" u="none" strike="noStrike" cap="none" normalizeH="0" baseline="0" dirty="0" smtClean="0">
              <a:ln>
                <a:noFill/>
              </a:ln>
              <a:solidFill>
                <a:schemeClr val="tx1"/>
              </a:solidFill>
              <a:effectLst/>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p:nvPr/>
        </p:nvPicPr>
        <p:blipFill>
          <a:blip r:embed="rId2"/>
          <a:srcRect/>
          <a:stretch>
            <a:fillRect/>
          </a:stretch>
        </p:blipFill>
        <p:spPr bwMode="auto">
          <a:xfrm>
            <a:off x="857224" y="2643186"/>
            <a:ext cx="7175986" cy="2428892"/>
          </a:xfrm>
          <a:prstGeom prst="rect">
            <a:avLst/>
          </a:prstGeom>
          <a:noFill/>
          <a:ln w="9525">
            <a:noFill/>
            <a:miter lim="800000"/>
            <a:headEnd/>
            <a:tailEnd/>
          </a:ln>
        </p:spPr>
      </p:pic>
      <p:pic>
        <p:nvPicPr>
          <p:cNvPr id="5" name="Picture 4"/>
          <p:cNvPicPr/>
          <p:nvPr/>
        </p:nvPicPr>
        <p:blipFill>
          <a:blip r:embed="rId3"/>
          <a:srcRect/>
          <a:stretch>
            <a:fillRect/>
          </a:stretch>
        </p:blipFill>
        <p:spPr bwMode="auto">
          <a:xfrm>
            <a:off x="2571736" y="214294"/>
            <a:ext cx="3643338" cy="230915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61" name="Rectangle 13"/>
          <p:cNvSpPr>
            <a:spLocks noChangeArrowheads="1"/>
          </p:cNvSpPr>
          <p:nvPr/>
        </p:nvSpPr>
        <p:spPr bwMode="auto">
          <a:xfrm>
            <a:off x="8959272" y="1076325"/>
            <a:ext cx="184731"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pPr>
            <a:endParaRPr kumimoji="0" lang="ar-SY" sz="1800" b="0" i="0" u="none" strike="noStrike" cap="none" normalizeH="0" baseline="0" smtClean="0">
              <a:ln>
                <a:noFill/>
              </a:ln>
              <a:solidFill>
                <a:schemeClr val="tx1"/>
              </a:solidFill>
              <a:effectLst/>
              <a:latin typeface="Arial" pitchFamily="34" charset="0"/>
              <a:cs typeface="Arial" pitchFamily="34" charset="0"/>
            </a:endParaRPr>
          </a:p>
        </p:txBody>
      </p:sp>
      <p:pic>
        <p:nvPicPr>
          <p:cNvPr id="50180" name="Picture 4"/>
          <p:cNvPicPr>
            <a:picLocks noChangeAspect="1" noChangeArrowheads="1"/>
          </p:cNvPicPr>
          <p:nvPr/>
        </p:nvPicPr>
        <p:blipFill>
          <a:blip r:embed="rId2"/>
          <a:stretch>
            <a:fillRect/>
          </a:stretch>
        </p:blipFill>
        <p:spPr bwMode="auto">
          <a:xfrm>
            <a:off x="1285852" y="1142988"/>
            <a:ext cx="2809524" cy="361905"/>
          </a:xfrm>
          <a:prstGeom prst="rect">
            <a:avLst/>
          </a:prstGeom>
          <a:noFill/>
          <a:ln>
            <a:noFill/>
          </a:ln>
        </p:spPr>
      </p:pic>
      <p:pic>
        <p:nvPicPr>
          <p:cNvPr id="50179" name="Picture 3"/>
          <p:cNvPicPr>
            <a:picLocks noChangeAspect="1" noChangeArrowheads="1"/>
          </p:cNvPicPr>
          <p:nvPr/>
        </p:nvPicPr>
        <p:blipFill>
          <a:blip r:embed="rId3"/>
          <a:stretch>
            <a:fillRect/>
          </a:stretch>
        </p:blipFill>
        <p:spPr bwMode="auto">
          <a:xfrm>
            <a:off x="1285852" y="2071682"/>
            <a:ext cx="2123810" cy="257143"/>
          </a:xfrm>
          <a:prstGeom prst="rect">
            <a:avLst/>
          </a:prstGeom>
          <a:noFill/>
          <a:ln>
            <a:noFill/>
          </a:ln>
        </p:spPr>
      </p:pic>
      <p:pic>
        <p:nvPicPr>
          <p:cNvPr id="50178" name="Picture 2"/>
          <p:cNvPicPr>
            <a:picLocks noChangeAspect="1" noChangeArrowheads="1"/>
          </p:cNvPicPr>
          <p:nvPr/>
        </p:nvPicPr>
        <p:blipFill>
          <a:blip r:embed="rId4"/>
          <a:stretch>
            <a:fillRect/>
          </a:stretch>
        </p:blipFill>
        <p:spPr bwMode="auto">
          <a:xfrm>
            <a:off x="1285852" y="3643318"/>
            <a:ext cx="2923810" cy="504762"/>
          </a:xfrm>
          <a:prstGeom prst="rect">
            <a:avLst/>
          </a:prstGeom>
          <a:noFill/>
          <a:ln>
            <a:noFill/>
          </a:ln>
        </p:spPr>
      </p:pic>
      <p:sp>
        <p:nvSpPr>
          <p:cNvPr id="50181" name="Rectangle 5"/>
          <p:cNvSpPr>
            <a:spLocks noChangeArrowheads="1"/>
          </p:cNvSpPr>
          <p:nvPr/>
        </p:nvSpPr>
        <p:spPr bwMode="auto">
          <a:xfrm>
            <a:off x="3214678" y="500046"/>
            <a:ext cx="4126193" cy="738664"/>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justLow" defTabSz="914400" rtl="1" eaLnBrk="1" fontAlgn="base" latinLnBrk="0" hangingPunct="1">
              <a:lnSpc>
                <a:spcPct val="100000"/>
              </a:lnSpc>
              <a:spcBef>
                <a:spcPct val="0"/>
              </a:spcBef>
              <a:spcAft>
                <a:spcPct val="0"/>
              </a:spcAft>
              <a:buClrTx/>
              <a:buSzTx/>
              <a:buFontTx/>
              <a:buNone/>
              <a:tabLst/>
            </a:pPr>
            <a:r>
              <a:rPr kumimoji="0" lang="ar-SY" sz="1400" b="0" i="0" u="sng"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ا</a:t>
            </a:r>
            <a:r>
              <a:rPr kumimoji="0" lang="ar-SY" sz="1400" b="0" i="0" u="sng" strike="noStrike" cap="none" normalizeH="0" baseline="0" dirty="0" smtClean="0" bmk="">
                <a:ln>
                  <a:noFill/>
                </a:ln>
                <a:solidFill>
                  <a:schemeClr val="tx1"/>
                </a:solidFill>
                <a:effectLst/>
                <a:latin typeface="Times New Roman" pitchFamily="18" charset="0"/>
                <a:ea typeface="Times New Roman" pitchFamily="18" charset="0"/>
                <a:cs typeface="Times New Roman" pitchFamily="18" charset="0"/>
              </a:rPr>
              <a:t>لتحقق من تشكل آليات الانهيار:</a:t>
            </a:r>
            <a:endParaRPr kumimoji="0" lang="en-US" sz="1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1" eaLnBrk="0" fontAlgn="base" latinLnBrk="0" hangingPunct="0">
              <a:lnSpc>
                <a:spcPct val="100000"/>
              </a:lnSpc>
              <a:spcBef>
                <a:spcPct val="0"/>
              </a:spcBef>
              <a:spcAft>
                <a:spcPct val="0"/>
              </a:spcAft>
              <a:buClrTx/>
              <a:buSzTx/>
              <a:buFontTx/>
              <a:buNone/>
              <a:tabLst/>
            </a:pPr>
            <a:r>
              <a:rPr kumimoji="0" lang="ar-SY" sz="1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باعتبار البيتون من النوع </a:t>
            </a:r>
            <a:r>
              <a:rPr kumimoji="0" lang="en-US" sz="1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M25</a:t>
            </a:r>
            <a:r>
              <a:rPr kumimoji="0" lang="ar-SY" sz="1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 اجهاد الخضوع </a:t>
            </a:r>
            <a:r>
              <a:rPr kumimoji="0" lang="en-US" sz="14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F</a:t>
            </a:r>
            <a:r>
              <a:rPr kumimoji="0" lang="en-US" sz="1400" b="0" i="0" u="none" strike="noStrike" cap="none" normalizeH="0" baseline="-30000" dirty="0" err="1" smtClean="0">
                <a:ln>
                  <a:noFill/>
                </a:ln>
                <a:solidFill>
                  <a:schemeClr val="tx1"/>
                </a:solidFill>
                <a:effectLst/>
                <a:latin typeface="Times New Roman" pitchFamily="18" charset="0"/>
                <a:ea typeface="Times New Roman" pitchFamily="18" charset="0"/>
                <a:cs typeface="Times New Roman" pitchFamily="18" charset="0"/>
              </a:rPr>
              <a:t>c</a:t>
            </a:r>
            <a:r>
              <a:rPr kumimoji="0" lang="en-US" sz="1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 11.2 </a:t>
            </a:r>
            <a:r>
              <a:rPr kumimoji="0" lang="en-US" sz="14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MPa</a:t>
            </a:r>
            <a:endParaRPr kumimoji="0" lang="en-US" sz="1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1" eaLnBrk="0" fontAlgn="base" latinLnBrk="0" hangingPunct="0">
              <a:lnSpc>
                <a:spcPct val="100000"/>
              </a:lnSpc>
              <a:spcBef>
                <a:spcPct val="0"/>
              </a:spcBef>
              <a:spcAft>
                <a:spcPct val="0"/>
              </a:spcAft>
              <a:buClrTx/>
              <a:buSzTx/>
              <a:buFontTx/>
              <a:buNone/>
              <a:tabLst/>
            </a:pPr>
            <a:r>
              <a:rPr kumimoji="0" lang="ar-SY" sz="1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العزم اللدن بدون أخذ القوى المحورية  </a:t>
            </a:r>
            <a:endParaRPr kumimoji="0" lang="ar-SY" sz="1400" b="0" i="0" u="none" strike="noStrike" cap="none" normalizeH="0" baseline="0" dirty="0" smtClean="0">
              <a:ln>
                <a:noFill/>
              </a:ln>
              <a:solidFill>
                <a:schemeClr val="tx1"/>
              </a:solidFill>
              <a:effectLst/>
              <a:latin typeface="Arial" pitchFamily="34" charset="0"/>
              <a:cs typeface="Arial" pitchFamily="34" charset="0"/>
            </a:endParaRPr>
          </a:p>
        </p:txBody>
      </p:sp>
      <p:sp>
        <p:nvSpPr>
          <p:cNvPr id="50182" name="Rectangle 6"/>
          <p:cNvSpPr>
            <a:spLocks noChangeArrowheads="1"/>
          </p:cNvSpPr>
          <p:nvPr/>
        </p:nvSpPr>
        <p:spPr bwMode="auto">
          <a:xfrm>
            <a:off x="857224" y="1643054"/>
            <a:ext cx="6416578" cy="73866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Low" defTabSz="914400" rtl="1"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endParaRPr kumimoji="0" lang="en-US" sz="1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1" eaLnBrk="0" fontAlgn="base" latinLnBrk="0" hangingPunct="0">
              <a:lnSpc>
                <a:spcPct val="100000"/>
              </a:lnSpc>
              <a:spcBef>
                <a:spcPct val="0"/>
              </a:spcBef>
              <a:spcAft>
                <a:spcPct val="0"/>
              </a:spcAft>
              <a:buClrTx/>
              <a:buSzTx/>
              <a:buFontTx/>
              <a:buNone/>
              <a:tabLst/>
            </a:pPr>
            <a:r>
              <a:rPr kumimoji="0" lang="ar-SY" sz="1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باعتبار اجهاد الخضوع في حالة الضغط </a:t>
            </a:r>
            <a:r>
              <a:rPr kumimoji="0" lang="en-US" sz="14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p</a:t>
            </a:r>
            <a:r>
              <a:rPr kumimoji="0" lang="en-US" sz="1400" b="0" i="0" u="none" strike="noStrike" cap="none" normalizeH="0" baseline="-30000" dirty="0" err="1" smtClean="0">
                <a:ln>
                  <a:noFill/>
                </a:ln>
                <a:solidFill>
                  <a:schemeClr val="tx1"/>
                </a:solidFill>
                <a:effectLst/>
                <a:latin typeface="Times New Roman" pitchFamily="18" charset="0"/>
                <a:ea typeface="Times New Roman" pitchFamily="18" charset="0"/>
                <a:cs typeface="Times New Roman" pitchFamily="18" charset="0"/>
              </a:rPr>
              <a:t>y</a:t>
            </a:r>
            <a:r>
              <a:rPr kumimoji="0" lang="en-US" sz="1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 16.75 </a:t>
            </a:r>
            <a:r>
              <a:rPr kumimoji="0" lang="en-US" sz="14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MPa</a:t>
            </a:r>
            <a:endParaRPr kumimoji="0" lang="en-US" sz="1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1"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P</a:t>
            </a:r>
            <a:r>
              <a:rPr kumimoji="0" lang="en-US" sz="1400" b="0" i="0" u="none" strike="noStrike" cap="none" normalizeH="0" baseline="-30000" dirty="0" err="1" smtClean="0">
                <a:ln>
                  <a:noFill/>
                </a:ln>
                <a:solidFill>
                  <a:schemeClr val="tx1"/>
                </a:solidFill>
                <a:effectLst/>
                <a:latin typeface="Times New Roman" pitchFamily="18" charset="0"/>
                <a:ea typeface="Times New Roman" pitchFamily="18" charset="0"/>
                <a:cs typeface="Times New Roman" pitchFamily="18" charset="0"/>
              </a:rPr>
              <a:t>y</a:t>
            </a:r>
            <a:r>
              <a:rPr kumimoji="0" lang="en-US" sz="1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=0.25πD</a:t>
            </a:r>
            <a:r>
              <a:rPr kumimoji="0" lang="en-US" sz="1400" b="0" i="0" u="none" strike="noStrike" cap="none" normalizeH="0" baseline="30000" dirty="0" smtClean="0">
                <a:ln>
                  <a:noFill/>
                </a:ln>
                <a:solidFill>
                  <a:schemeClr val="tx1"/>
                </a:solidFill>
                <a:effectLst/>
                <a:latin typeface="Times New Roman" pitchFamily="18" charset="0"/>
                <a:ea typeface="Times New Roman" pitchFamily="18" charset="0"/>
                <a:cs typeface="Times New Roman" pitchFamily="18" charset="0"/>
              </a:rPr>
              <a:t>2</a:t>
            </a:r>
            <a:r>
              <a:rPr kumimoji="0" lang="en-US" sz="1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P</a:t>
            </a:r>
            <a:r>
              <a:rPr kumimoji="0" lang="en-US" sz="1400" b="0" i="0" u="none" strike="noStrike" cap="none" normalizeH="0" baseline="-30000" dirty="0" smtClean="0">
                <a:ln>
                  <a:noFill/>
                </a:ln>
                <a:solidFill>
                  <a:schemeClr val="tx1"/>
                </a:solidFill>
                <a:effectLst/>
                <a:latin typeface="Times New Roman" pitchFamily="18" charset="0"/>
                <a:ea typeface="Times New Roman" pitchFamily="18" charset="0"/>
                <a:cs typeface="Times New Roman" pitchFamily="18" charset="0"/>
              </a:rPr>
              <a:t>y</a:t>
            </a:r>
            <a:r>
              <a:rPr kumimoji="0" lang="en-US" sz="1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 15918 </a:t>
            </a:r>
            <a:r>
              <a:rPr kumimoji="0" lang="en-US" sz="14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kN</a:t>
            </a:r>
            <a:r>
              <a:rPr kumimoji="0" lang="ar-SY" sz="1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&gt; </a:t>
            </a:r>
            <a:r>
              <a:rPr kumimoji="0" lang="en-US" sz="1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P = 1600 </a:t>
            </a:r>
            <a:r>
              <a:rPr kumimoji="0" lang="en-US" sz="14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kN</a:t>
            </a:r>
            <a:endParaRPr kumimoji="0" lang="en-US" sz="1400" b="0" i="0" u="none" strike="noStrike" cap="none" normalizeH="0" baseline="0" dirty="0" smtClean="0">
              <a:ln>
                <a:noFill/>
              </a:ln>
              <a:solidFill>
                <a:schemeClr val="tx1"/>
              </a:solidFill>
              <a:effectLst/>
              <a:latin typeface="Arial" pitchFamily="34" charset="0"/>
              <a:cs typeface="Arial" pitchFamily="34" charset="0"/>
            </a:endParaRPr>
          </a:p>
        </p:txBody>
      </p:sp>
      <p:sp>
        <p:nvSpPr>
          <p:cNvPr id="50183" name="Rectangle 7"/>
          <p:cNvSpPr>
            <a:spLocks noChangeArrowheads="1"/>
          </p:cNvSpPr>
          <p:nvPr/>
        </p:nvSpPr>
        <p:spPr bwMode="auto">
          <a:xfrm>
            <a:off x="1643042" y="2714624"/>
            <a:ext cx="5751384" cy="73866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defTabSz="914400" rtl="1" eaLnBrk="1" fontAlgn="base" latinLnBrk="0" hangingPunct="1">
              <a:lnSpc>
                <a:spcPct val="100000"/>
              </a:lnSpc>
              <a:spcBef>
                <a:spcPct val="0"/>
              </a:spcBef>
              <a:spcAft>
                <a:spcPct val="0"/>
              </a:spcAft>
              <a:buClrTx/>
              <a:buSzTx/>
              <a:buFontTx/>
              <a:buNone/>
              <a:tabLst/>
            </a:pPr>
            <a:r>
              <a:rPr kumimoji="0" lang="ar-SY" sz="1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باعتبار عدم وجود قشور صلبة (</a:t>
            </a:r>
            <a:r>
              <a:rPr kumimoji="0" lang="en-US" sz="1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non-liquefiable crust</a:t>
            </a:r>
            <a:r>
              <a:rPr kumimoji="0" lang="ar-SY" sz="1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و باعتبار القبعة هي قبعة لوتد واحد (</a:t>
            </a:r>
            <a:r>
              <a:rPr kumimoji="0" lang="en-US" sz="1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Single pile-</a:t>
            </a:r>
            <a:r>
              <a:rPr kumimoji="0" lang="en-US" sz="14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pilecap</a:t>
            </a:r>
            <a:r>
              <a:rPr kumimoji="0" lang="ar-SY" sz="1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فإن القوة اللازمة لتشكيل آلية الانهيار هي:</a:t>
            </a:r>
            <a:endParaRPr kumimoji="0" lang="en-US" sz="1400" b="0" i="0" u="none" strike="noStrike" cap="none" normalizeH="0" baseline="0" dirty="0" smtClean="0">
              <a:ln>
                <a:noFill/>
              </a:ln>
              <a:solidFill>
                <a:schemeClr val="tx1"/>
              </a:solidFill>
              <a:effectLst/>
              <a:latin typeface="Arial" pitchFamily="34" charset="0"/>
              <a:cs typeface="Arial" pitchFamily="34" charset="0"/>
            </a:endParaRPr>
          </a:p>
          <a:p>
            <a:pPr marL="0" marR="0" lvl="0" indent="0" defTabSz="914400" rtl="0" eaLnBrk="0" fontAlgn="base" latinLnBrk="0" hangingPunct="0">
              <a:lnSpc>
                <a:spcPct val="100000"/>
              </a:lnSpc>
              <a:spcBef>
                <a:spcPct val="0"/>
              </a:spcBef>
              <a:spcAft>
                <a:spcPct val="0"/>
              </a:spcAft>
              <a:buClrTx/>
              <a:buSzTx/>
              <a:buFontTx/>
              <a:buNone/>
              <a:tabLst/>
            </a:pPr>
            <a:endParaRPr kumimoji="0" lang="en-US" sz="1400" b="0" i="0" u="none" strike="noStrike" cap="none" normalizeH="0" baseline="0" dirty="0" smtClean="0">
              <a:ln>
                <a:noFill/>
              </a:ln>
              <a:solidFill>
                <a:schemeClr val="tx1"/>
              </a:solidFill>
              <a:effectLst/>
              <a:latin typeface="Arial" pitchFamily="34" charset="0"/>
              <a:cs typeface="Arial" pitchFamily="34" charset="0"/>
            </a:endParaRPr>
          </a:p>
        </p:txBody>
      </p:sp>
      <p:sp>
        <p:nvSpPr>
          <p:cNvPr id="50184" name="Rectangle 8"/>
          <p:cNvSpPr>
            <a:spLocks noChangeArrowheads="1"/>
          </p:cNvSpPr>
          <p:nvPr/>
        </p:nvSpPr>
        <p:spPr bwMode="auto">
          <a:xfrm>
            <a:off x="3428992" y="4500574"/>
            <a:ext cx="3746538" cy="307777"/>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justLow" defTabSz="914400" rtl="1" eaLnBrk="1" fontAlgn="base" latinLnBrk="0" hangingPunct="1">
              <a:lnSpc>
                <a:spcPct val="100000"/>
              </a:lnSpc>
              <a:spcBef>
                <a:spcPct val="0"/>
              </a:spcBef>
              <a:spcAft>
                <a:spcPct val="0"/>
              </a:spcAft>
              <a:buClrTx/>
              <a:buSzTx/>
              <a:buFontTx/>
              <a:buNone/>
              <a:tabLst/>
            </a:pPr>
            <a:r>
              <a:rPr kumimoji="0" lang="ar-SY" sz="1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قوة التوسع الجانبي يجب أن لا تزيد عن </a:t>
            </a:r>
            <a:r>
              <a:rPr kumimoji="0" lang="en-US" sz="14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H</a:t>
            </a:r>
            <a:r>
              <a:rPr kumimoji="0" lang="en-US" sz="1400" b="0" i="0" u="none" strike="noStrike" cap="none" normalizeH="0" baseline="-30000" dirty="0" err="1" smtClean="0">
                <a:ln>
                  <a:noFill/>
                </a:ln>
                <a:solidFill>
                  <a:schemeClr val="tx1"/>
                </a:solidFill>
                <a:effectLst/>
                <a:latin typeface="Times New Roman" pitchFamily="18" charset="0"/>
                <a:ea typeface="Times New Roman" pitchFamily="18" charset="0"/>
                <a:cs typeface="Times New Roman" pitchFamily="18" charset="0"/>
              </a:rPr>
              <a:t>collapse</a:t>
            </a:r>
            <a:r>
              <a:rPr kumimoji="0" lang="en-US" sz="1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 1039 </a:t>
            </a:r>
            <a:r>
              <a:rPr kumimoji="0" lang="en-US" sz="14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kN</a:t>
            </a:r>
            <a:endParaRPr kumimoji="0" lang="en-US" sz="14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p:nvPr/>
        </p:nvPicPr>
        <p:blipFill>
          <a:blip r:embed="rId2" cstate="print"/>
          <a:srcRect/>
          <a:stretch>
            <a:fillRect/>
          </a:stretch>
        </p:blipFill>
        <p:spPr bwMode="auto">
          <a:xfrm>
            <a:off x="3500430" y="1643054"/>
            <a:ext cx="5400043" cy="3143272"/>
          </a:xfrm>
          <a:prstGeom prst="rect">
            <a:avLst/>
          </a:prstGeom>
          <a:noFill/>
          <a:ln w="9525">
            <a:noFill/>
            <a:miter lim="800000"/>
            <a:headEnd/>
            <a:tailEnd/>
          </a:ln>
        </p:spPr>
      </p:pic>
      <p:pic>
        <p:nvPicPr>
          <p:cNvPr id="3" name="Picture 2"/>
          <p:cNvPicPr/>
          <p:nvPr/>
        </p:nvPicPr>
        <p:blipFill>
          <a:blip r:embed="rId3"/>
          <a:srcRect/>
          <a:stretch>
            <a:fillRect/>
          </a:stretch>
        </p:blipFill>
        <p:spPr bwMode="auto">
          <a:xfrm>
            <a:off x="500034" y="1714492"/>
            <a:ext cx="2519680" cy="307276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ChangeArrowheads="1"/>
          </p:cNvSpPr>
          <p:nvPr/>
        </p:nvSpPr>
        <p:spPr bwMode="auto">
          <a:xfrm>
            <a:off x="357158" y="428609"/>
            <a:ext cx="7215238" cy="73866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defTabSz="914400" rtl="1" eaLnBrk="1" fontAlgn="base" latinLnBrk="0" hangingPunct="1">
              <a:lnSpc>
                <a:spcPct val="100000"/>
              </a:lnSpc>
              <a:spcBef>
                <a:spcPct val="0"/>
              </a:spcBef>
              <a:spcAft>
                <a:spcPct val="0"/>
              </a:spcAft>
              <a:buClrTx/>
              <a:buSzTx/>
              <a:buFontTx/>
              <a:buNone/>
              <a:tabLst/>
            </a:pPr>
            <a:r>
              <a:rPr kumimoji="0" lang="ar-SY" sz="1400" b="0" i="0" u="none" strike="noStrike" cap="none" normalizeH="0" baseline="0" dirty="0" smtClean="0">
                <a:ln>
                  <a:noFill/>
                </a:ln>
                <a:solidFill>
                  <a:schemeClr val="tx1"/>
                </a:solidFill>
                <a:effectLst/>
                <a:latin typeface="Times New Roman" pitchFamily="18" charset="0"/>
                <a:ea typeface="Times New Roman" pitchFamily="18" charset="0"/>
              </a:rPr>
              <a:t>باعتبار عدم وجود قشور صلبة (</a:t>
            </a:r>
            <a:r>
              <a:rPr kumimoji="0" lang="en-US" sz="1400" b="0" i="0" u="none" strike="noStrike" cap="none" normalizeH="0" baseline="0" dirty="0" smtClean="0">
                <a:ln>
                  <a:noFill/>
                </a:ln>
                <a:solidFill>
                  <a:schemeClr val="tx1"/>
                </a:solidFill>
                <a:effectLst/>
                <a:latin typeface="Times New Roman" pitchFamily="18" charset="0"/>
                <a:ea typeface="Times New Roman" pitchFamily="18" charset="0"/>
              </a:rPr>
              <a:t>non-liquefiable crust</a:t>
            </a:r>
            <a:r>
              <a:rPr kumimoji="0" lang="ar-SY" sz="1400" b="0" i="0" u="none" strike="noStrike" cap="none" normalizeH="0" baseline="0" dirty="0" smtClean="0">
                <a:ln>
                  <a:noFill/>
                </a:ln>
                <a:solidFill>
                  <a:schemeClr val="tx1"/>
                </a:solidFill>
                <a:effectLst/>
                <a:latin typeface="Times New Roman" pitchFamily="18" charset="0"/>
                <a:ea typeface="Times New Roman" pitchFamily="18" charset="0"/>
              </a:rPr>
              <a:t>) و باعتبار القبعة هي قبعة لوتد واحد (</a:t>
            </a:r>
            <a:r>
              <a:rPr kumimoji="0" lang="en-US" sz="1400" b="0" i="0" u="none" strike="noStrike" cap="none" normalizeH="0" baseline="0" dirty="0" smtClean="0">
                <a:ln>
                  <a:noFill/>
                </a:ln>
                <a:solidFill>
                  <a:schemeClr val="tx1"/>
                </a:solidFill>
                <a:effectLst/>
                <a:latin typeface="Times New Roman" pitchFamily="18" charset="0"/>
                <a:ea typeface="Times New Roman" pitchFamily="18" charset="0"/>
              </a:rPr>
              <a:t>Single pile-</a:t>
            </a:r>
            <a:r>
              <a:rPr kumimoji="0" lang="en-US" sz="1400" b="0" i="0" u="none" strike="noStrike" cap="none" normalizeH="0" baseline="0" dirty="0" err="1" smtClean="0">
                <a:ln>
                  <a:noFill/>
                </a:ln>
                <a:solidFill>
                  <a:schemeClr val="tx1"/>
                </a:solidFill>
                <a:effectLst/>
                <a:latin typeface="Times New Roman" pitchFamily="18" charset="0"/>
                <a:ea typeface="Times New Roman" pitchFamily="18" charset="0"/>
              </a:rPr>
              <a:t>pilecap</a:t>
            </a:r>
            <a:r>
              <a:rPr kumimoji="0" lang="ar-SY" sz="1400" b="0" i="0" u="none" strike="noStrike" cap="none" normalizeH="0" baseline="0" dirty="0" smtClean="0">
                <a:ln>
                  <a:noFill/>
                </a:ln>
                <a:solidFill>
                  <a:schemeClr val="tx1"/>
                </a:solidFill>
                <a:effectLst/>
                <a:latin typeface="Times New Roman" pitchFamily="18" charset="0"/>
                <a:ea typeface="Times New Roman" pitchFamily="18" charset="0"/>
              </a:rPr>
              <a:t>) من الشكل9 فإن القوة اللازمة لتشكيل آلية الانهيار هي:</a:t>
            </a:r>
            <a:endParaRPr kumimoji="0" lang="en-US" sz="1400" b="0" i="0" u="none" strike="noStrike" cap="none" normalizeH="0" baseline="0" dirty="0" smtClean="0">
              <a:ln>
                <a:noFill/>
              </a:ln>
              <a:solidFill>
                <a:schemeClr val="tx1"/>
              </a:solidFill>
              <a:effectLst/>
              <a:latin typeface="Arial" pitchFamily="34" charset="0"/>
            </a:endParaRPr>
          </a:p>
          <a:p>
            <a:pPr marL="0" marR="0" lvl="0" indent="0" defTabSz="914400" rtl="0" eaLnBrk="0" fontAlgn="base" latinLnBrk="0" hangingPunct="0">
              <a:lnSpc>
                <a:spcPct val="100000"/>
              </a:lnSpc>
              <a:spcBef>
                <a:spcPct val="0"/>
              </a:spcBef>
              <a:spcAft>
                <a:spcPct val="0"/>
              </a:spcAft>
              <a:buClrTx/>
              <a:buSzTx/>
              <a:buFontTx/>
              <a:buNone/>
              <a:tabLst/>
            </a:pPr>
            <a:endParaRPr kumimoji="0" lang="en-US" sz="1400" b="0" i="0" u="none" strike="noStrike" cap="none" normalizeH="0" baseline="0" dirty="0" smtClean="0">
              <a:ln>
                <a:noFill/>
              </a:ln>
              <a:solidFill>
                <a:schemeClr val="tx1"/>
              </a:solidFill>
              <a:effectLst/>
              <a:latin typeface="Arial" pitchFamily="34" charset="0"/>
            </a:endParaRPr>
          </a:p>
        </p:txBody>
      </p:sp>
      <p:pic>
        <p:nvPicPr>
          <p:cNvPr id="54273" name="Picture 1"/>
          <p:cNvPicPr>
            <a:picLocks noChangeAspect="1" noChangeArrowheads="1"/>
          </p:cNvPicPr>
          <p:nvPr/>
        </p:nvPicPr>
        <p:blipFill>
          <a:blip r:embed="rId2"/>
          <a:stretch>
            <a:fillRect/>
          </a:stretch>
        </p:blipFill>
        <p:spPr bwMode="auto">
          <a:xfrm>
            <a:off x="428596" y="1214426"/>
            <a:ext cx="2923810" cy="504762"/>
          </a:xfrm>
          <a:prstGeom prst="rect">
            <a:avLst/>
          </a:prstGeom>
          <a:noFill/>
          <a:ln>
            <a:noFill/>
          </a:ln>
        </p:spPr>
      </p:pic>
      <p:sp>
        <p:nvSpPr>
          <p:cNvPr id="54275" name="Rectangle 3"/>
          <p:cNvSpPr>
            <a:spLocks noChangeArrowheads="1"/>
          </p:cNvSpPr>
          <p:nvPr/>
        </p:nvSpPr>
        <p:spPr bwMode="auto">
          <a:xfrm>
            <a:off x="2714612" y="1857369"/>
            <a:ext cx="4786346" cy="30777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Low" defTabSz="914400" rtl="1" eaLnBrk="1" fontAlgn="base" latinLnBrk="0" hangingPunct="1">
              <a:lnSpc>
                <a:spcPct val="100000"/>
              </a:lnSpc>
              <a:spcBef>
                <a:spcPct val="0"/>
              </a:spcBef>
              <a:spcAft>
                <a:spcPct val="0"/>
              </a:spcAft>
              <a:buClrTx/>
              <a:buSzTx/>
              <a:buFontTx/>
              <a:buNone/>
              <a:tabLst/>
            </a:pPr>
            <a:r>
              <a:rPr kumimoji="0" lang="ar-SY" sz="1400" b="0" i="0" u="none" strike="noStrike" cap="none" normalizeH="0" baseline="0" dirty="0" smtClean="0">
                <a:ln>
                  <a:noFill/>
                </a:ln>
                <a:solidFill>
                  <a:schemeClr val="tx1"/>
                </a:solidFill>
                <a:effectLst/>
                <a:latin typeface="Arial" pitchFamily="34" charset="0"/>
                <a:ea typeface="Times New Roman" pitchFamily="18" charset="0"/>
              </a:rPr>
              <a:t>قوة التوسع الجانبي يجب أن لا تزيد عن </a:t>
            </a:r>
            <a:r>
              <a:rPr kumimoji="0" lang="en-US" sz="1400" b="0" i="0" u="none" strike="noStrike" cap="none" normalizeH="0" baseline="0" dirty="0" err="1" smtClean="0">
                <a:ln>
                  <a:noFill/>
                </a:ln>
                <a:solidFill>
                  <a:schemeClr val="tx1"/>
                </a:solidFill>
                <a:effectLst/>
                <a:latin typeface="Arial" pitchFamily="34" charset="0"/>
                <a:ea typeface="Times New Roman" pitchFamily="18" charset="0"/>
              </a:rPr>
              <a:t>H</a:t>
            </a:r>
            <a:r>
              <a:rPr kumimoji="0" lang="en-US" sz="1400" b="0" i="0" u="none" strike="noStrike" cap="none" normalizeH="0" baseline="-30000" dirty="0" err="1" smtClean="0">
                <a:ln>
                  <a:noFill/>
                </a:ln>
                <a:solidFill>
                  <a:schemeClr val="tx1"/>
                </a:solidFill>
                <a:effectLst/>
                <a:latin typeface="Arial" pitchFamily="34" charset="0"/>
                <a:ea typeface="Times New Roman" pitchFamily="18" charset="0"/>
              </a:rPr>
              <a:t>collapse</a:t>
            </a:r>
            <a:r>
              <a:rPr kumimoji="0" lang="en-US" sz="1400" b="0" i="0" u="none" strike="noStrike" cap="none" normalizeH="0" baseline="0" dirty="0" smtClean="0">
                <a:ln>
                  <a:noFill/>
                </a:ln>
                <a:solidFill>
                  <a:schemeClr val="tx1"/>
                </a:solidFill>
                <a:effectLst/>
                <a:latin typeface="Arial" pitchFamily="34" charset="0"/>
                <a:ea typeface="Times New Roman" pitchFamily="18" charset="0"/>
              </a:rPr>
              <a:t> = 1039 </a:t>
            </a:r>
            <a:r>
              <a:rPr kumimoji="0" lang="en-US" sz="1400" b="0" i="0" u="none" strike="noStrike" cap="none" normalizeH="0" baseline="0" dirty="0" err="1" smtClean="0">
                <a:ln>
                  <a:noFill/>
                </a:ln>
                <a:solidFill>
                  <a:schemeClr val="tx1"/>
                </a:solidFill>
                <a:effectLst/>
                <a:latin typeface="Arial" pitchFamily="34" charset="0"/>
                <a:ea typeface="Times New Roman" pitchFamily="18" charset="0"/>
              </a:rPr>
              <a:t>kN</a:t>
            </a:r>
            <a:endParaRPr kumimoji="0" lang="en-US" sz="1800" b="0" i="0" u="none" strike="noStrike" cap="none" normalizeH="0" baseline="0" dirty="0" smtClean="0">
              <a:ln>
                <a:noFill/>
              </a:ln>
              <a:solidFill>
                <a:schemeClr val="tx1"/>
              </a:solidFill>
              <a:effectLst/>
              <a:latin typeface="Arial" pitchFamily="34" charset="0"/>
            </a:endParaRPr>
          </a:p>
        </p:txBody>
      </p:sp>
      <p:sp>
        <p:nvSpPr>
          <p:cNvPr id="54276" name="Rectangle 4"/>
          <p:cNvSpPr>
            <a:spLocks noChangeArrowheads="1"/>
          </p:cNvSpPr>
          <p:nvPr/>
        </p:nvSpPr>
        <p:spPr bwMode="auto">
          <a:xfrm>
            <a:off x="2071670" y="2285996"/>
            <a:ext cx="5500662" cy="73866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Low" defTabSz="914400" rtl="1" eaLnBrk="1" fontAlgn="base" latinLnBrk="0" hangingPunct="1">
              <a:lnSpc>
                <a:spcPct val="100000"/>
              </a:lnSpc>
              <a:spcBef>
                <a:spcPct val="0"/>
              </a:spcBef>
              <a:spcAft>
                <a:spcPct val="0"/>
              </a:spcAft>
              <a:buClrTx/>
              <a:buSzTx/>
              <a:buFontTx/>
              <a:buNone/>
              <a:tabLst/>
            </a:pPr>
            <a:r>
              <a:rPr kumimoji="0" lang="ar-SY" sz="1400" b="0" i="0" u="sng" strike="noStrike" cap="none" normalizeH="0" baseline="0" dirty="0" smtClean="0">
                <a:ln>
                  <a:noFill/>
                </a:ln>
                <a:solidFill>
                  <a:schemeClr val="tx1"/>
                </a:solidFill>
                <a:effectLst/>
                <a:latin typeface="Times New Roman" pitchFamily="18" charset="0"/>
                <a:ea typeface="Times New Roman" pitchFamily="18" charset="0"/>
              </a:rPr>
              <a:t>حساب قوة التوسع الجانبي بالاعتماد على </a:t>
            </a:r>
            <a:r>
              <a:rPr kumimoji="0" lang="en-US" sz="1400" b="0" i="0" u="sng" strike="noStrike" cap="none" normalizeH="0" baseline="0" dirty="0" smtClean="0">
                <a:ln>
                  <a:noFill/>
                </a:ln>
                <a:solidFill>
                  <a:schemeClr val="tx1"/>
                </a:solidFill>
                <a:effectLst/>
                <a:latin typeface="Times New Roman" pitchFamily="18" charset="0"/>
                <a:ea typeface="Times New Roman" pitchFamily="18" charset="0"/>
              </a:rPr>
              <a:t>JRA 1996</a:t>
            </a:r>
            <a:r>
              <a:rPr kumimoji="0" lang="ar-SY" sz="1400" b="0" i="0" u="sng" strike="noStrike" cap="none" normalizeH="0" baseline="0" dirty="0" smtClean="0">
                <a:ln>
                  <a:noFill/>
                </a:ln>
                <a:solidFill>
                  <a:schemeClr val="tx1"/>
                </a:solidFill>
                <a:effectLst/>
                <a:latin typeface="Times New Roman" pitchFamily="18" charset="0"/>
                <a:ea typeface="Times New Roman" pitchFamily="18" charset="0"/>
              </a:rPr>
              <a:t>:</a:t>
            </a:r>
            <a:endParaRPr kumimoji="0" lang="en-US" sz="1400" b="0" i="0" u="none" strike="noStrike" cap="none" normalizeH="0" baseline="0" dirty="0" smtClean="0">
              <a:ln>
                <a:noFill/>
              </a:ln>
              <a:solidFill>
                <a:schemeClr val="tx1"/>
              </a:solidFill>
              <a:effectLst/>
              <a:latin typeface="Arial" pitchFamily="34" charset="0"/>
            </a:endParaRPr>
          </a:p>
          <a:p>
            <a:pPr marL="0" marR="0" lvl="0" indent="0" algn="justLow" defTabSz="914400" rtl="1" eaLnBrk="0" fontAlgn="base" latinLnBrk="0" hangingPunct="0">
              <a:lnSpc>
                <a:spcPct val="100000"/>
              </a:lnSpc>
              <a:spcBef>
                <a:spcPct val="0"/>
              </a:spcBef>
              <a:spcAft>
                <a:spcPct val="0"/>
              </a:spcAft>
              <a:buClrTx/>
              <a:buSzTx/>
              <a:buFontTx/>
              <a:buNone/>
              <a:tabLst/>
            </a:pPr>
            <a:r>
              <a:rPr kumimoji="0" lang="ar-SY" sz="1400" b="0" i="0" u="none" strike="noStrike" cap="none" normalizeH="0" baseline="0" dirty="0" smtClean="0">
                <a:ln>
                  <a:noFill/>
                </a:ln>
                <a:solidFill>
                  <a:schemeClr val="tx1"/>
                </a:solidFill>
                <a:effectLst/>
                <a:latin typeface="Times New Roman" pitchFamily="18" charset="0"/>
                <a:ea typeface="Times New Roman" pitchFamily="18" charset="0"/>
              </a:rPr>
              <a:t>الطبقة القابلة للتميع بارتفاع </a:t>
            </a:r>
            <a:r>
              <a:rPr kumimoji="0" lang="en-US" sz="1400" b="0" i="0" u="none" strike="noStrike" cap="none" normalizeH="0" baseline="0" dirty="0" smtClean="0">
                <a:ln>
                  <a:noFill/>
                </a:ln>
                <a:solidFill>
                  <a:schemeClr val="tx1"/>
                </a:solidFill>
                <a:effectLst/>
                <a:latin typeface="Times New Roman" pitchFamily="18" charset="0"/>
                <a:ea typeface="Times New Roman" pitchFamily="18" charset="0"/>
              </a:rPr>
              <a:t>10 m</a:t>
            </a:r>
            <a:endParaRPr kumimoji="0" lang="en-US" sz="1400" b="0" i="0" u="none" strike="noStrike" cap="none" normalizeH="0" baseline="0" dirty="0" smtClean="0">
              <a:ln>
                <a:noFill/>
              </a:ln>
              <a:solidFill>
                <a:schemeClr val="tx1"/>
              </a:solidFill>
              <a:effectLst/>
              <a:latin typeface="Arial" pitchFamily="34" charset="0"/>
            </a:endParaRPr>
          </a:p>
          <a:p>
            <a:pPr marL="0" marR="0" lvl="0" indent="0" algn="justLow" defTabSz="914400" rtl="1" eaLnBrk="0" fontAlgn="base" latinLnBrk="0" hangingPunct="0">
              <a:lnSpc>
                <a:spcPct val="100000"/>
              </a:lnSpc>
              <a:spcBef>
                <a:spcPct val="0"/>
              </a:spcBef>
              <a:spcAft>
                <a:spcPct val="0"/>
              </a:spcAft>
              <a:buClrTx/>
              <a:buSzTx/>
              <a:buFontTx/>
              <a:buNone/>
              <a:tabLst/>
            </a:pPr>
            <a:r>
              <a:rPr kumimoji="0" lang="ar-SY" sz="1400" b="0" i="0" u="none" strike="noStrike" cap="none" normalizeH="0" baseline="0" dirty="0" smtClean="0">
                <a:ln>
                  <a:noFill/>
                </a:ln>
                <a:solidFill>
                  <a:schemeClr val="tx1"/>
                </a:solidFill>
                <a:effectLst/>
                <a:latin typeface="Times New Roman" pitchFamily="18" charset="0"/>
                <a:ea typeface="Times New Roman" pitchFamily="18" charset="0"/>
              </a:rPr>
              <a:t>الضغط الجانبي اسفل الوتد يساوي </a:t>
            </a:r>
            <a:r>
              <a:rPr kumimoji="0" lang="en-US" sz="1400" b="0" i="0" u="none" strike="noStrike" cap="none" normalizeH="0" baseline="0" dirty="0" smtClean="0">
                <a:ln>
                  <a:noFill/>
                </a:ln>
                <a:solidFill>
                  <a:schemeClr val="tx1"/>
                </a:solidFill>
                <a:effectLst/>
                <a:latin typeface="Times New Roman" pitchFamily="18" charset="0"/>
                <a:ea typeface="Times New Roman" pitchFamily="18" charset="0"/>
              </a:rPr>
              <a:t>30%</a:t>
            </a:r>
            <a:r>
              <a:rPr kumimoji="0" lang="ar-SY" sz="1400" b="0" i="0" u="none" strike="noStrike" cap="none" normalizeH="0" baseline="0" dirty="0" smtClean="0">
                <a:ln>
                  <a:noFill/>
                </a:ln>
                <a:solidFill>
                  <a:schemeClr val="tx1"/>
                </a:solidFill>
                <a:effectLst/>
                <a:latin typeface="Times New Roman" pitchFamily="18" charset="0"/>
                <a:ea typeface="Times New Roman" pitchFamily="18" charset="0"/>
              </a:rPr>
              <a:t> من الضغط الكلي</a:t>
            </a:r>
            <a:endParaRPr kumimoji="0" lang="ar-SY" sz="1400" b="0" i="0" u="none" strike="noStrike" cap="none" normalizeH="0" baseline="0" dirty="0" smtClean="0">
              <a:ln>
                <a:noFill/>
              </a:ln>
              <a:solidFill>
                <a:schemeClr val="tx1"/>
              </a:solidFill>
              <a:effectLst/>
              <a:latin typeface="Arial" pitchFamily="34" charset="0"/>
            </a:endParaRPr>
          </a:p>
        </p:txBody>
      </p:sp>
      <p:pic>
        <p:nvPicPr>
          <p:cNvPr id="54278" name="Picture 6"/>
          <p:cNvPicPr>
            <a:picLocks noChangeAspect="1" noChangeArrowheads="1"/>
          </p:cNvPicPr>
          <p:nvPr/>
        </p:nvPicPr>
        <p:blipFill>
          <a:blip r:embed="rId3"/>
          <a:stretch>
            <a:fillRect/>
          </a:stretch>
        </p:blipFill>
        <p:spPr bwMode="auto">
          <a:xfrm>
            <a:off x="571474" y="2405062"/>
            <a:ext cx="2266667" cy="238095"/>
          </a:xfrm>
          <a:prstGeom prst="rect">
            <a:avLst/>
          </a:prstGeom>
          <a:noFill/>
          <a:ln>
            <a:noFill/>
          </a:ln>
        </p:spPr>
      </p:pic>
      <p:sp>
        <p:nvSpPr>
          <p:cNvPr id="54279" name="Rectangle 7"/>
          <p:cNvSpPr>
            <a:spLocks noChangeArrowheads="1"/>
          </p:cNvSpPr>
          <p:nvPr/>
        </p:nvSpPr>
        <p:spPr bwMode="auto">
          <a:xfrm>
            <a:off x="8959272" y="0"/>
            <a:ext cx="184731"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ar-SY"/>
          </a:p>
        </p:txBody>
      </p:sp>
      <p:sp>
        <p:nvSpPr>
          <p:cNvPr id="54280" name="Rectangle 8"/>
          <p:cNvSpPr>
            <a:spLocks noChangeArrowheads="1"/>
          </p:cNvSpPr>
          <p:nvPr/>
        </p:nvSpPr>
        <p:spPr bwMode="auto">
          <a:xfrm>
            <a:off x="8959272" y="695325"/>
            <a:ext cx="184731"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pPr>
            <a:endParaRPr kumimoji="0" lang="ar-SY" sz="1800" b="0" i="0" u="none" strike="noStrike" cap="none" normalizeH="0" baseline="0" smtClean="0">
              <a:ln>
                <a:noFill/>
              </a:ln>
              <a:solidFill>
                <a:schemeClr val="tx1"/>
              </a:solidFill>
              <a:effectLst/>
              <a:latin typeface="Arial" pitchFamily="34" charset="0"/>
              <a:cs typeface="Arial" pitchFamily="34" charset="0"/>
            </a:endParaRPr>
          </a:p>
        </p:txBody>
      </p:sp>
      <p:sp>
        <p:nvSpPr>
          <p:cNvPr id="54281" name="Rectangle 9"/>
          <p:cNvSpPr>
            <a:spLocks noChangeArrowheads="1"/>
          </p:cNvSpPr>
          <p:nvPr/>
        </p:nvSpPr>
        <p:spPr bwMode="auto">
          <a:xfrm>
            <a:off x="8959272" y="933450"/>
            <a:ext cx="184731"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pPr>
            <a:endParaRPr kumimoji="0" lang="ar-SY" sz="1800" b="0" i="0" u="none" strike="noStrike" cap="none" normalizeH="0" baseline="0" smtClean="0">
              <a:ln>
                <a:noFill/>
              </a:ln>
              <a:solidFill>
                <a:schemeClr val="tx1"/>
              </a:solidFill>
              <a:effectLst/>
              <a:latin typeface="Arial" pitchFamily="34" charset="0"/>
              <a:cs typeface="Arial" pitchFamily="34" charset="0"/>
            </a:endParaRPr>
          </a:p>
        </p:txBody>
      </p:sp>
      <p:sp>
        <p:nvSpPr>
          <p:cNvPr id="54282" name="Rectangle 10"/>
          <p:cNvSpPr>
            <a:spLocks noChangeArrowheads="1"/>
          </p:cNvSpPr>
          <p:nvPr/>
        </p:nvSpPr>
        <p:spPr bwMode="auto">
          <a:xfrm>
            <a:off x="500034" y="3571880"/>
            <a:ext cx="7000860" cy="73866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Low" defTabSz="914400" rtl="1" eaLnBrk="1" fontAlgn="base" latinLnBrk="0" hangingPunct="1">
              <a:lnSpc>
                <a:spcPct val="100000"/>
              </a:lnSpc>
              <a:spcBef>
                <a:spcPct val="0"/>
              </a:spcBef>
              <a:spcAft>
                <a:spcPct val="0"/>
              </a:spcAft>
              <a:buClrTx/>
              <a:buSzTx/>
              <a:buFontTx/>
              <a:buNone/>
              <a:tabLst/>
            </a:pPr>
            <a:r>
              <a:rPr kumimoji="0" lang="ar-SY" sz="1400" b="0" i="0" u="none" strike="noStrike" cap="none" normalizeH="0" baseline="0" dirty="0" smtClean="0">
                <a:ln>
                  <a:noFill/>
                </a:ln>
                <a:solidFill>
                  <a:schemeClr val="tx1"/>
                </a:solidFill>
                <a:effectLst/>
                <a:latin typeface="Times New Roman" pitchFamily="18" charset="0"/>
                <a:ea typeface="Times New Roman" pitchFamily="18" charset="0"/>
              </a:rPr>
              <a:t>و بالتالي عامل الأمان بالنسبة لحمولات التوسع الجانبي المتبقية = </a:t>
            </a:r>
            <a:r>
              <a:rPr kumimoji="0" lang="en-US" sz="1400" b="0" i="0" u="none" strike="noStrike" cap="none" normalizeH="0" baseline="0" dirty="0" smtClean="0">
                <a:ln>
                  <a:noFill/>
                </a:ln>
                <a:solidFill>
                  <a:schemeClr val="tx1"/>
                </a:solidFill>
                <a:effectLst/>
                <a:latin typeface="Times New Roman" pitchFamily="18" charset="0"/>
                <a:ea typeface="Times New Roman" pitchFamily="18" charset="0"/>
              </a:rPr>
              <a:t>1039/422 = 2.46</a:t>
            </a:r>
            <a:endParaRPr kumimoji="0" lang="en-US" sz="1400" b="0" i="0" u="none" strike="noStrike" cap="none" normalizeH="0" baseline="0" dirty="0" smtClean="0">
              <a:ln>
                <a:noFill/>
              </a:ln>
              <a:solidFill>
                <a:schemeClr val="tx1"/>
              </a:solidFill>
              <a:effectLst/>
              <a:latin typeface="Arial" pitchFamily="34" charset="0"/>
            </a:endParaRPr>
          </a:p>
          <a:p>
            <a:pPr marL="0" marR="0" lvl="0" indent="0" algn="justLow" defTabSz="914400" rtl="1" eaLnBrk="0" fontAlgn="base" latinLnBrk="0" hangingPunct="0">
              <a:lnSpc>
                <a:spcPct val="100000"/>
              </a:lnSpc>
              <a:spcBef>
                <a:spcPct val="0"/>
              </a:spcBef>
              <a:spcAft>
                <a:spcPct val="0"/>
              </a:spcAft>
              <a:buClrTx/>
              <a:buSzTx/>
              <a:buFontTx/>
              <a:buNone/>
              <a:tabLst/>
            </a:pPr>
            <a:r>
              <a:rPr kumimoji="0" lang="ar-SY" sz="1400" b="0" i="0" u="none" strike="noStrike" cap="none" normalizeH="0" baseline="0" dirty="0" smtClean="0">
                <a:ln>
                  <a:noFill/>
                </a:ln>
                <a:solidFill>
                  <a:schemeClr val="tx1"/>
                </a:solidFill>
                <a:effectLst/>
                <a:latin typeface="Times New Roman" pitchFamily="18" charset="0"/>
                <a:ea typeface="Times New Roman" pitchFamily="18" charset="0"/>
              </a:rPr>
              <a:t>بمعرفة التغيرات في منسوب المياه الجوفية فإنه يمكننا تقدير عمق الطبقة الغير قابلة للتميع وحساب عامل الأمان.</a:t>
            </a:r>
            <a:endParaRPr kumimoji="0" lang="ar-SY" sz="1400" b="0" i="0" u="none" strike="noStrike" cap="none" normalizeH="0" baseline="0" dirty="0" smtClean="0">
              <a:ln>
                <a:noFill/>
              </a:ln>
              <a:solidFill>
                <a:schemeClr val="tx1"/>
              </a:solidFill>
              <a:effectLst/>
              <a:latin typeface="Arial" pitchFamily="34" charset="0"/>
            </a:endParaRPr>
          </a:p>
        </p:txBody>
      </p:sp>
      <p:sp>
        <p:nvSpPr>
          <p:cNvPr id="2050" name="Rectangle 2"/>
          <p:cNvSpPr>
            <a:spLocks noChangeArrowheads="1"/>
          </p:cNvSpPr>
          <p:nvPr/>
        </p:nvSpPr>
        <p:spPr bwMode="auto">
          <a:xfrm>
            <a:off x="8959272" y="0"/>
            <a:ext cx="184731"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ar-SY"/>
          </a:p>
        </p:txBody>
      </p:sp>
      <p:pic>
        <p:nvPicPr>
          <p:cNvPr id="2049" name="Picture 1"/>
          <p:cNvPicPr>
            <a:picLocks noChangeAspect="1" noChangeArrowheads="1"/>
          </p:cNvPicPr>
          <p:nvPr/>
        </p:nvPicPr>
        <p:blipFill>
          <a:blip r:embed="rId4"/>
          <a:stretch>
            <a:fillRect/>
          </a:stretch>
        </p:blipFill>
        <p:spPr bwMode="auto">
          <a:xfrm>
            <a:off x="571472" y="2654204"/>
            <a:ext cx="2409524" cy="428571"/>
          </a:xfrm>
          <a:prstGeom prst="rect">
            <a:avLst/>
          </a:prstGeom>
          <a:noFill/>
          <a:ln>
            <a:noFill/>
          </a:ln>
        </p:spPr>
      </p:pic>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1138" name="Picture 2"/>
          <p:cNvPicPr>
            <a:picLocks noChangeAspect="1" noChangeArrowheads="1"/>
          </p:cNvPicPr>
          <p:nvPr/>
        </p:nvPicPr>
        <p:blipFill>
          <a:blip r:embed="rId2"/>
          <a:stretch>
            <a:fillRect/>
          </a:stretch>
        </p:blipFill>
        <p:spPr bwMode="auto">
          <a:xfrm>
            <a:off x="785786" y="1190615"/>
            <a:ext cx="2266667" cy="238095"/>
          </a:xfrm>
          <a:prstGeom prst="rect">
            <a:avLst/>
          </a:prstGeom>
          <a:noFill/>
          <a:ln>
            <a:noFill/>
          </a:ln>
        </p:spPr>
      </p:pic>
      <p:pic>
        <p:nvPicPr>
          <p:cNvPr id="91137" name="Picture 1"/>
          <p:cNvPicPr>
            <a:picLocks noChangeAspect="1" noChangeArrowheads="1"/>
          </p:cNvPicPr>
          <p:nvPr/>
        </p:nvPicPr>
        <p:blipFill>
          <a:blip r:embed="rId3"/>
          <a:stretch>
            <a:fillRect/>
          </a:stretch>
        </p:blipFill>
        <p:spPr bwMode="auto">
          <a:xfrm>
            <a:off x="785786" y="1428740"/>
            <a:ext cx="2409524" cy="428571"/>
          </a:xfrm>
          <a:prstGeom prst="rect">
            <a:avLst/>
          </a:prstGeom>
          <a:noFill/>
          <a:ln>
            <a:noFill/>
          </a:ln>
        </p:spPr>
      </p:pic>
      <p:sp>
        <p:nvSpPr>
          <p:cNvPr id="91139" name="Rectangle 3"/>
          <p:cNvSpPr>
            <a:spLocks noChangeArrowheads="1"/>
          </p:cNvSpPr>
          <p:nvPr/>
        </p:nvSpPr>
        <p:spPr bwMode="auto">
          <a:xfrm>
            <a:off x="4357686" y="571484"/>
            <a:ext cx="3512500" cy="738664"/>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justLow" defTabSz="914400" rtl="1" eaLnBrk="1" fontAlgn="base" latinLnBrk="0" hangingPunct="1">
              <a:lnSpc>
                <a:spcPct val="100000"/>
              </a:lnSpc>
              <a:spcBef>
                <a:spcPct val="0"/>
              </a:spcBef>
              <a:spcAft>
                <a:spcPct val="0"/>
              </a:spcAft>
              <a:buClrTx/>
              <a:buSzTx/>
              <a:buFontTx/>
              <a:buNone/>
              <a:tabLst/>
            </a:pPr>
            <a:r>
              <a:rPr kumimoji="0" lang="ar-SY" sz="1400" b="0" i="0" u="sng"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ح</a:t>
            </a:r>
            <a:r>
              <a:rPr kumimoji="0" lang="ar-SY" sz="1400" b="0" i="0" u="sng" strike="noStrike" cap="none" normalizeH="0" baseline="0" dirty="0" smtClean="0" bmk="">
                <a:ln>
                  <a:noFill/>
                </a:ln>
                <a:solidFill>
                  <a:schemeClr val="tx1"/>
                </a:solidFill>
                <a:effectLst/>
                <a:latin typeface="Times New Roman" pitchFamily="18" charset="0"/>
                <a:ea typeface="Times New Roman" pitchFamily="18" charset="0"/>
                <a:cs typeface="Times New Roman" pitchFamily="18" charset="0"/>
              </a:rPr>
              <a:t>ساب قوة التوسع الجانبي بالاعتماد على </a:t>
            </a:r>
            <a:r>
              <a:rPr kumimoji="0" lang="en-US" sz="1400" b="0" i="0" u="sng" strike="noStrike" cap="none" normalizeH="0" baseline="0" dirty="0" smtClean="0" bmk="">
                <a:ln>
                  <a:noFill/>
                </a:ln>
                <a:solidFill>
                  <a:schemeClr val="tx1"/>
                </a:solidFill>
                <a:effectLst/>
                <a:latin typeface="Times New Roman" pitchFamily="18" charset="0"/>
                <a:ea typeface="Times New Roman" pitchFamily="18" charset="0"/>
                <a:cs typeface="Times New Roman" pitchFamily="18" charset="0"/>
              </a:rPr>
              <a:t>JRA 1996</a:t>
            </a:r>
            <a:r>
              <a:rPr kumimoji="0" lang="ar-SY" sz="1400" b="0" i="0" u="sng" strike="noStrike" cap="none" normalizeH="0" baseline="0" dirty="0" smtClean="0" bmk="">
                <a:ln>
                  <a:noFill/>
                </a:ln>
                <a:solidFill>
                  <a:schemeClr val="tx1"/>
                </a:solidFill>
                <a:effectLst/>
                <a:latin typeface="Times New Roman" pitchFamily="18" charset="0"/>
                <a:ea typeface="Times New Roman" pitchFamily="18" charset="0"/>
                <a:cs typeface="Times New Roman" pitchFamily="18" charset="0"/>
              </a:rPr>
              <a:t>:</a:t>
            </a:r>
            <a:endParaRPr kumimoji="0" lang="en-US" sz="1400" b="0" i="0" u="none" strike="noStrike" cap="none" normalizeH="0" baseline="0" dirty="0" smtClean="0" bmk="">
              <a:ln>
                <a:noFill/>
              </a:ln>
              <a:solidFill>
                <a:schemeClr val="tx1"/>
              </a:solidFill>
              <a:effectLst/>
              <a:latin typeface="Times New Roman" pitchFamily="18" charset="0"/>
              <a:cs typeface="Times New Roman" pitchFamily="18" charset="0"/>
            </a:endParaRPr>
          </a:p>
          <a:p>
            <a:pPr marL="0" marR="0" lvl="0" indent="0" algn="justLow" defTabSz="914400" rtl="1" eaLnBrk="0" fontAlgn="base" latinLnBrk="0" hangingPunct="0">
              <a:lnSpc>
                <a:spcPct val="100000"/>
              </a:lnSpc>
              <a:spcBef>
                <a:spcPct val="0"/>
              </a:spcBef>
              <a:spcAft>
                <a:spcPct val="0"/>
              </a:spcAft>
              <a:buClrTx/>
              <a:buSzTx/>
              <a:buFontTx/>
              <a:buNone/>
              <a:tabLst/>
            </a:pPr>
            <a:r>
              <a:rPr kumimoji="0" lang="ar-SY" sz="1400" b="0" i="0" u="none" strike="noStrike" cap="none" normalizeH="0" baseline="0" dirty="0" smtClean="0" bmk="">
                <a:ln>
                  <a:noFill/>
                </a:ln>
                <a:solidFill>
                  <a:schemeClr val="tx1"/>
                </a:solidFill>
                <a:effectLst/>
                <a:latin typeface="Times New Roman" pitchFamily="18" charset="0"/>
                <a:ea typeface="Times New Roman" pitchFamily="18" charset="0"/>
                <a:cs typeface="Times New Roman" pitchFamily="18" charset="0"/>
              </a:rPr>
              <a:t>الطبقة القابلة للتميع بارتفاع </a:t>
            </a:r>
            <a:r>
              <a:rPr kumimoji="0" lang="en-US" sz="1400" b="0" i="0" u="none" strike="noStrike" cap="none" normalizeH="0" baseline="0" dirty="0" smtClean="0" bmk="_Toc256381353">
                <a:ln>
                  <a:noFill/>
                </a:ln>
                <a:solidFill>
                  <a:schemeClr val="tx1"/>
                </a:solidFill>
                <a:effectLst/>
                <a:latin typeface="Times New Roman" pitchFamily="18" charset="0"/>
                <a:ea typeface="Times New Roman" pitchFamily="18" charset="0"/>
                <a:cs typeface="Times New Roman" pitchFamily="18" charset="0"/>
              </a:rPr>
              <a:t>10 m</a:t>
            </a:r>
            <a:endParaRPr kumimoji="0" lang="en-US" sz="14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justLow" defTabSz="914400" rtl="1" eaLnBrk="0" fontAlgn="base" latinLnBrk="0" hangingPunct="0">
              <a:lnSpc>
                <a:spcPct val="100000"/>
              </a:lnSpc>
              <a:spcBef>
                <a:spcPct val="0"/>
              </a:spcBef>
              <a:spcAft>
                <a:spcPct val="0"/>
              </a:spcAft>
              <a:buClrTx/>
              <a:buSzTx/>
              <a:buFontTx/>
              <a:buNone/>
              <a:tabLst/>
            </a:pPr>
            <a:r>
              <a:rPr kumimoji="0" lang="ar-SY" sz="1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الضغط الجانبي اسفل الوتد يساوي </a:t>
            </a:r>
            <a:r>
              <a:rPr kumimoji="0" lang="en-US" sz="1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30%</a:t>
            </a:r>
            <a:r>
              <a:rPr kumimoji="0" lang="ar-SY" sz="1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من الضغط الكلي  </a:t>
            </a:r>
            <a:endParaRPr kumimoji="0" lang="ar-SY" sz="1400" b="0" i="0" u="none" strike="noStrike" cap="none" normalizeH="0" baseline="0" dirty="0" smtClean="0">
              <a:ln>
                <a:noFill/>
              </a:ln>
              <a:solidFill>
                <a:schemeClr val="tx1"/>
              </a:solidFill>
              <a:effectLst/>
              <a:latin typeface="Times New Roman" pitchFamily="18" charset="0"/>
              <a:cs typeface="Times New Roman" pitchFamily="18" charset="0"/>
            </a:endParaRPr>
          </a:p>
        </p:txBody>
      </p:sp>
      <p:sp>
        <p:nvSpPr>
          <p:cNvPr id="91140" name="Rectangle 4"/>
          <p:cNvSpPr>
            <a:spLocks noChangeArrowheads="1"/>
          </p:cNvSpPr>
          <p:nvPr/>
        </p:nvSpPr>
        <p:spPr bwMode="auto">
          <a:xfrm>
            <a:off x="0" y="6953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pPr>
            <a:endParaRPr kumimoji="0" lang="ar-SY" sz="1800" b="0" i="0" u="none" strike="noStrike" cap="none" normalizeH="0" baseline="0" smtClean="0">
              <a:ln>
                <a:noFill/>
              </a:ln>
              <a:solidFill>
                <a:schemeClr val="tx1"/>
              </a:solidFill>
              <a:effectLst/>
              <a:latin typeface="Arial" pitchFamily="34" charset="0"/>
              <a:cs typeface="Arial" pitchFamily="34" charset="0"/>
            </a:endParaRPr>
          </a:p>
        </p:txBody>
      </p:sp>
      <p:sp>
        <p:nvSpPr>
          <p:cNvPr id="91141" name="Rectangle 5"/>
          <p:cNvSpPr>
            <a:spLocks noChangeArrowheads="1"/>
          </p:cNvSpPr>
          <p:nvPr/>
        </p:nvSpPr>
        <p:spPr bwMode="auto">
          <a:xfrm>
            <a:off x="3071802" y="2214558"/>
            <a:ext cx="5017720" cy="307777"/>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justLow" defTabSz="914400" rtl="1" eaLnBrk="1" fontAlgn="base" latinLnBrk="0" hangingPunct="1">
              <a:lnSpc>
                <a:spcPct val="100000"/>
              </a:lnSpc>
              <a:spcBef>
                <a:spcPct val="0"/>
              </a:spcBef>
              <a:spcAft>
                <a:spcPct val="0"/>
              </a:spcAft>
              <a:buClrTx/>
              <a:buSzTx/>
              <a:buFontTx/>
              <a:buNone/>
              <a:tabLst/>
            </a:pPr>
            <a:r>
              <a:rPr kumimoji="0" lang="ar-SY" sz="1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و بالتالي عامل الأمان بالنسبة لحمولات التوسع الجانبي المتبقية = </a:t>
            </a:r>
            <a:r>
              <a:rPr kumimoji="0" lang="en-US" sz="1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1039/422 = 2.46</a:t>
            </a:r>
            <a:endParaRPr kumimoji="0" lang="en-US" sz="1400" b="0" i="0" u="none" strike="noStrike" cap="none" normalizeH="0" baseline="0" dirty="0" smtClean="0">
              <a:ln>
                <a:noFill/>
              </a:ln>
              <a:solidFill>
                <a:schemeClr val="tx1"/>
              </a:solidFill>
              <a:effectLst/>
              <a:latin typeface="Times New Roman" pitchFamily="18" charset="0"/>
              <a:cs typeface="Times New Roman" pitchFamily="18" charset="0"/>
            </a:endParaRPr>
          </a:p>
        </p:txBody>
      </p:sp>
      <p:pic>
        <p:nvPicPr>
          <p:cNvPr id="7" name="Picture 6"/>
          <p:cNvPicPr/>
          <p:nvPr/>
        </p:nvPicPr>
        <p:blipFill>
          <a:blip r:embed="rId4"/>
          <a:srcRect/>
          <a:stretch>
            <a:fillRect/>
          </a:stretch>
        </p:blipFill>
        <p:spPr bwMode="auto">
          <a:xfrm>
            <a:off x="2214549" y="2940152"/>
            <a:ext cx="3500459" cy="2628007"/>
          </a:xfrm>
          <a:prstGeom prst="rect">
            <a:avLst/>
          </a:prstGeom>
          <a:noFill/>
          <a:ln w="9525">
            <a:noFill/>
            <a:miter lim="800000"/>
            <a:headEnd/>
            <a:tailEnd/>
          </a:ln>
        </p:spPr>
      </p:pic>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ChangeArrowheads="1"/>
          </p:cNvSpPr>
          <p:nvPr/>
        </p:nvSpPr>
        <p:spPr bwMode="auto">
          <a:xfrm>
            <a:off x="1357290" y="357170"/>
            <a:ext cx="6187201" cy="203132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defTabSz="914400" rtl="1" eaLnBrk="1" fontAlgn="base" latinLnBrk="0" hangingPunct="1">
              <a:lnSpc>
                <a:spcPct val="100000"/>
              </a:lnSpc>
              <a:spcBef>
                <a:spcPct val="0"/>
              </a:spcBef>
              <a:spcAft>
                <a:spcPct val="0"/>
              </a:spcAft>
              <a:buClrTx/>
              <a:buSzTx/>
              <a:buFontTx/>
              <a:buNone/>
              <a:tabLst>
                <a:tab pos="1397000" algn="l"/>
              </a:tabLst>
            </a:pPr>
            <a:r>
              <a:rPr kumimoji="0" lang="ar-SY" sz="1400" b="0" i="0" u="sng" strike="noStrike" cap="none" normalizeH="0" baseline="0" dirty="0" smtClean="0">
                <a:ln>
                  <a:noFill/>
                </a:ln>
                <a:solidFill>
                  <a:schemeClr val="tx1"/>
                </a:solidFill>
                <a:effectLst/>
                <a:latin typeface="Calibri" pitchFamily="34" charset="0"/>
                <a:ea typeface="Times New Roman" pitchFamily="18" charset="0"/>
                <a:cs typeface="Arial" pitchFamily="34" charset="0"/>
              </a:rPr>
              <a:t>التحقق من الهبوط أسفل الوتد:</a:t>
            </a:r>
            <a:endParaRPr kumimoji="0" lang="en-US" sz="1400" b="0" i="0" u="none" strike="noStrike" cap="none" normalizeH="0" baseline="0" dirty="0" smtClean="0">
              <a:ln>
                <a:noFill/>
              </a:ln>
              <a:solidFill>
                <a:schemeClr val="tx1"/>
              </a:solidFill>
              <a:effectLst/>
              <a:latin typeface="Arial" pitchFamily="34" charset="0"/>
              <a:cs typeface="Arial" pitchFamily="34" charset="0"/>
            </a:endParaRPr>
          </a:p>
          <a:p>
            <a:pPr marL="0" marR="0" lvl="0" indent="0" defTabSz="914400" rtl="1" eaLnBrk="0" fontAlgn="base" latinLnBrk="0" hangingPunct="0">
              <a:lnSpc>
                <a:spcPct val="100000"/>
              </a:lnSpc>
              <a:spcBef>
                <a:spcPct val="0"/>
              </a:spcBef>
              <a:spcAft>
                <a:spcPct val="0"/>
              </a:spcAft>
              <a:buClrTx/>
              <a:buSzTx/>
              <a:buFontTx/>
              <a:buNone/>
              <a:tabLst>
                <a:tab pos="1397000" algn="l"/>
              </a:tabLst>
            </a:pPr>
            <a:r>
              <a:rPr kumimoji="0" lang="ar-SY" sz="1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يتم حساب الهبوط المرن لوتد حسب طريقة (</a:t>
            </a:r>
            <a:r>
              <a:rPr kumimoji="0" lang="en-US" sz="1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DAS</a:t>
            </a:r>
            <a:r>
              <a:rPr kumimoji="0" lang="ar-SY" sz="1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كما يلي:</a:t>
            </a:r>
            <a:endParaRPr kumimoji="0" lang="en-US" sz="1400" b="0" i="0" u="none" strike="noStrike" cap="none" normalizeH="0" baseline="0" dirty="0" smtClean="0">
              <a:ln>
                <a:noFill/>
              </a:ln>
              <a:solidFill>
                <a:schemeClr val="tx1"/>
              </a:solidFill>
              <a:effectLst/>
              <a:latin typeface="Arial" pitchFamily="34" charset="0"/>
              <a:cs typeface="Arial" pitchFamily="34" charset="0"/>
            </a:endParaRPr>
          </a:p>
          <a:p>
            <a:pPr marL="0" marR="0" lvl="0" indent="0" defTabSz="914400" rtl="0" eaLnBrk="0" fontAlgn="base" latinLnBrk="0" hangingPunct="0">
              <a:lnSpc>
                <a:spcPct val="100000"/>
              </a:lnSpc>
              <a:spcBef>
                <a:spcPct val="0"/>
              </a:spcBef>
              <a:spcAft>
                <a:spcPct val="0"/>
              </a:spcAft>
              <a:buClrTx/>
              <a:buSzTx/>
              <a:buFontTx/>
              <a:buNone/>
              <a:tabLst>
                <a:tab pos="1397000" algn="l"/>
              </a:tabLst>
            </a:pPr>
            <a:r>
              <a:rPr kumimoji="0" lang="en-US" sz="1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S=S</a:t>
            </a:r>
            <a:r>
              <a:rPr kumimoji="0" lang="en-US" sz="1400" b="0" i="0" u="none" strike="noStrike" cap="none" normalizeH="0" baseline="-30000" dirty="0" smtClean="0">
                <a:ln>
                  <a:noFill/>
                </a:ln>
                <a:solidFill>
                  <a:schemeClr val="tx1"/>
                </a:solidFill>
                <a:effectLst/>
                <a:latin typeface="Times New Roman" pitchFamily="18" charset="0"/>
                <a:ea typeface="Times New Roman" pitchFamily="18" charset="0"/>
                <a:cs typeface="Times New Roman" pitchFamily="18" charset="0"/>
              </a:rPr>
              <a:t>1</a:t>
            </a:r>
            <a:r>
              <a:rPr kumimoji="0" lang="en-US" sz="1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+S</a:t>
            </a:r>
            <a:r>
              <a:rPr kumimoji="0" lang="en-US" sz="1400" b="0" i="0" u="none" strike="noStrike" cap="none" normalizeH="0" baseline="-30000" dirty="0" smtClean="0">
                <a:ln>
                  <a:noFill/>
                </a:ln>
                <a:solidFill>
                  <a:schemeClr val="tx1"/>
                </a:solidFill>
                <a:effectLst/>
                <a:latin typeface="Times New Roman" pitchFamily="18" charset="0"/>
                <a:ea typeface="Times New Roman" pitchFamily="18" charset="0"/>
                <a:cs typeface="Times New Roman" pitchFamily="18" charset="0"/>
              </a:rPr>
              <a:t>2</a:t>
            </a:r>
            <a:r>
              <a:rPr kumimoji="0" lang="en-US" sz="1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+S</a:t>
            </a:r>
            <a:r>
              <a:rPr kumimoji="0" lang="en-US" sz="1400" b="0" i="0" u="none" strike="noStrike" cap="none" normalizeH="0" baseline="-30000" dirty="0" smtClean="0">
                <a:ln>
                  <a:noFill/>
                </a:ln>
                <a:solidFill>
                  <a:schemeClr val="tx1"/>
                </a:solidFill>
                <a:effectLst/>
                <a:latin typeface="Times New Roman" pitchFamily="18" charset="0"/>
                <a:ea typeface="Times New Roman" pitchFamily="18" charset="0"/>
                <a:cs typeface="Times New Roman" pitchFamily="18" charset="0"/>
              </a:rPr>
              <a:t>3</a:t>
            </a:r>
            <a:r>
              <a:rPr kumimoji="0" lang="en-US" sz="1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endParaRPr kumimoji="0" lang="en-US" sz="1400" b="0" i="0" u="none" strike="noStrike" cap="none" normalizeH="0" baseline="0" dirty="0" smtClean="0">
              <a:ln>
                <a:noFill/>
              </a:ln>
              <a:solidFill>
                <a:schemeClr val="tx1"/>
              </a:solidFill>
              <a:effectLst/>
              <a:latin typeface="Arial" pitchFamily="34" charset="0"/>
              <a:cs typeface="Arial" pitchFamily="34" charset="0"/>
            </a:endParaRPr>
          </a:p>
          <a:p>
            <a:pPr marL="0" marR="0" lvl="0" indent="0" defTabSz="914400" rtl="1" eaLnBrk="0" fontAlgn="base" latinLnBrk="0" hangingPunct="0">
              <a:lnSpc>
                <a:spcPct val="100000"/>
              </a:lnSpc>
              <a:spcBef>
                <a:spcPct val="0"/>
              </a:spcBef>
              <a:spcAft>
                <a:spcPct val="0"/>
              </a:spcAft>
              <a:buClrTx/>
              <a:buSzTx/>
              <a:buFontTx/>
              <a:buNone/>
              <a:tabLst>
                <a:tab pos="1397000" algn="l"/>
              </a:tabLst>
            </a:pPr>
            <a:r>
              <a:rPr kumimoji="0" lang="en-US" sz="1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S</a:t>
            </a:r>
            <a:r>
              <a:rPr kumimoji="0" lang="ar-SY" sz="1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الهبوط الكلي للوتد			</a:t>
            </a:r>
            <a:r>
              <a:rPr kumimoji="0" lang="en-US" sz="1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S1</a:t>
            </a:r>
            <a:r>
              <a:rPr kumimoji="0" lang="ar-SY" sz="1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:الهبوط الناتج عن مادة الوتد نفسه </a:t>
            </a:r>
            <a:endParaRPr kumimoji="0" lang="en-US" sz="1400" b="0" i="0" u="none" strike="noStrike" cap="none" normalizeH="0" baseline="0" dirty="0" smtClean="0">
              <a:ln>
                <a:noFill/>
              </a:ln>
              <a:solidFill>
                <a:schemeClr val="tx1"/>
              </a:solidFill>
              <a:effectLst/>
              <a:latin typeface="Arial" pitchFamily="34" charset="0"/>
              <a:cs typeface="Arial" pitchFamily="34" charset="0"/>
            </a:endParaRPr>
          </a:p>
          <a:p>
            <a:pPr marL="0" marR="0" lvl="0" indent="0" defTabSz="914400" rtl="1" eaLnBrk="0" fontAlgn="base" latinLnBrk="0" hangingPunct="0">
              <a:lnSpc>
                <a:spcPct val="100000"/>
              </a:lnSpc>
              <a:spcBef>
                <a:spcPct val="0"/>
              </a:spcBef>
              <a:spcAft>
                <a:spcPct val="0"/>
              </a:spcAft>
              <a:buClrTx/>
              <a:buSzTx/>
              <a:buFontTx/>
              <a:buNone/>
              <a:tabLst>
                <a:tab pos="1397000" algn="l"/>
              </a:tabLst>
            </a:pPr>
            <a:r>
              <a:rPr kumimoji="0" lang="en-US" sz="1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S2</a:t>
            </a:r>
            <a:r>
              <a:rPr kumimoji="0" lang="ar-SY" sz="1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:الهبوط الناتج عن حمولة الارتكاز	</a:t>
            </a:r>
            <a:r>
              <a:rPr kumimoji="0" lang="en-US" sz="1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S3</a:t>
            </a:r>
            <a:r>
              <a:rPr kumimoji="0" lang="ar-SY" sz="1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:الهبوط الناتج عن حمولة الاحتكاك</a:t>
            </a:r>
          </a:p>
          <a:p>
            <a:pPr marL="0" marR="0" lvl="0" indent="0" defTabSz="914400" rtl="1" eaLnBrk="0" fontAlgn="base" latinLnBrk="0" hangingPunct="0">
              <a:lnSpc>
                <a:spcPct val="100000"/>
              </a:lnSpc>
              <a:spcBef>
                <a:spcPct val="0"/>
              </a:spcBef>
              <a:spcAft>
                <a:spcPct val="0"/>
              </a:spcAft>
              <a:buClrTx/>
              <a:buSzTx/>
              <a:buFontTx/>
              <a:buNone/>
              <a:tabLst>
                <a:tab pos="1397000" algn="l"/>
              </a:tabLst>
            </a:pPr>
            <a:endParaRPr kumimoji="0" lang="en-US" sz="1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1397000" algn="l"/>
              </a:tabLst>
            </a:pPr>
            <a:r>
              <a:rPr kumimoji="0" lang="en-US" sz="1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S</a:t>
            </a:r>
            <a:r>
              <a:rPr kumimoji="0" lang="en-US" sz="1400" b="0" i="0" u="none" strike="noStrike" cap="none" normalizeH="0" baseline="-30000" dirty="0" smtClean="0">
                <a:ln>
                  <a:noFill/>
                </a:ln>
                <a:solidFill>
                  <a:schemeClr val="tx1"/>
                </a:solidFill>
                <a:effectLst/>
                <a:latin typeface="Times New Roman" pitchFamily="18" charset="0"/>
                <a:ea typeface="Times New Roman" pitchFamily="18" charset="0"/>
                <a:cs typeface="Times New Roman" pitchFamily="18" charset="0"/>
              </a:rPr>
              <a:t>1</a:t>
            </a:r>
            <a:r>
              <a:rPr kumimoji="0" lang="en-US" sz="1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4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Q</a:t>
            </a:r>
            <a:r>
              <a:rPr kumimoji="0" lang="en-US" sz="1400" b="0" i="0" u="none" strike="noStrike" cap="none" normalizeH="0" baseline="-30000" dirty="0" err="1" smtClean="0">
                <a:ln>
                  <a:noFill/>
                </a:ln>
                <a:solidFill>
                  <a:schemeClr val="tx1"/>
                </a:solidFill>
                <a:effectLst/>
                <a:latin typeface="Times New Roman" pitchFamily="18" charset="0"/>
                <a:ea typeface="Times New Roman" pitchFamily="18" charset="0"/>
                <a:cs typeface="Times New Roman" pitchFamily="18" charset="0"/>
              </a:rPr>
              <a:t>p</a:t>
            </a:r>
            <a:r>
              <a:rPr kumimoji="0" lang="en-US" sz="14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+εQ</a:t>
            </a:r>
            <a:r>
              <a:rPr kumimoji="0" lang="en-US" sz="1400" b="0" i="0" u="none" strike="noStrike" cap="none" normalizeH="0" baseline="-30000" dirty="0" err="1" smtClean="0">
                <a:ln>
                  <a:noFill/>
                </a:ln>
                <a:solidFill>
                  <a:schemeClr val="tx1"/>
                </a:solidFill>
                <a:effectLst/>
                <a:latin typeface="Times New Roman" pitchFamily="18" charset="0"/>
                <a:ea typeface="Times New Roman" pitchFamily="18" charset="0"/>
                <a:cs typeface="Times New Roman" pitchFamily="18" charset="0"/>
              </a:rPr>
              <a:t>s</a:t>
            </a:r>
            <a:r>
              <a:rPr kumimoji="0" lang="en-US" sz="1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).L/</a:t>
            </a:r>
            <a:r>
              <a:rPr kumimoji="0" lang="en-US" sz="14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A</a:t>
            </a:r>
            <a:r>
              <a:rPr kumimoji="0" lang="en-US" sz="1400" b="0" i="0" u="none" strike="noStrike" cap="none" normalizeH="0" baseline="-30000" dirty="0" err="1" smtClean="0">
                <a:ln>
                  <a:noFill/>
                </a:ln>
                <a:solidFill>
                  <a:schemeClr val="tx1"/>
                </a:solidFill>
                <a:effectLst/>
                <a:latin typeface="Times New Roman" pitchFamily="18" charset="0"/>
                <a:ea typeface="Times New Roman" pitchFamily="18" charset="0"/>
                <a:cs typeface="Times New Roman" pitchFamily="18" charset="0"/>
              </a:rPr>
              <a:t>p</a:t>
            </a:r>
            <a:r>
              <a:rPr kumimoji="0" lang="en-US" sz="14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.E</a:t>
            </a:r>
            <a:r>
              <a:rPr kumimoji="0" lang="en-US" sz="1400" b="0" i="0" u="none" strike="noStrike" cap="none" normalizeH="0" baseline="-30000" dirty="0" err="1" smtClean="0">
                <a:ln>
                  <a:noFill/>
                </a:ln>
                <a:solidFill>
                  <a:schemeClr val="tx1"/>
                </a:solidFill>
                <a:effectLst/>
                <a:latin typeface="Times New Roman" pitchFamily="18" charset="0"/>
                <a:ea typeface="Times New Roman" pitchFamily="18" charset="0"/>
                <a:cs typeface="Times New Roman" pitchFamily="18" charset="0"/>
              </a:rPr>
              <a:t>p</a:t>
            </a:r>
            <a:r>
              <a:rPr kumimoji="0" lang="en-US" sz="1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endParaRPr kumimoji="0" lang="en-US" sz="1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1397000" algn="l"/>
              </a:tabLst>
            </a:pPr>
            <a:r>
              <a:rPr kumimoji="0" lang="en-US" sz="1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S2 = (</a:t>
            </a:r>
            <a:r>
              <a:rPr kumimoji="0" lang="en-US" sz="14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Q</a:t>
            </a:r>
            <a:r>
              <a:rPr kumimoji="0" lang="en-US" sz="1400" b="0" i="0" u="none" strike="noStrike" cap="none" normalizeH="0" baseline="-30000" dirty="0" err="1" smtClean="0">
                <a:ln>
                  <a:noFill/>
                </a:ln>
                <a:solidFill>
                  <a:schemeClr val="tx1"/>
                </a:solidFill>
                <a:effectLst/>
                <a:latin typeface="Times New Roman" pitchFamily="18" charset="0"/>
                <a:ea typeface="Times New Roman" pitchFamily="18" charset="0"/>
                <a:cs typeface="Times New Roman" pitchFamily="18" charset="0"/>
              </a:rPr>
              <a:t>p</a:t>
            </a:r>
            <a:r>
              <a:rPr kumimoji="0" lang="en-US" sz="14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.D</a:t>
            </a:r>
            <a:r>
              <a:rPr kumimoji="0" lang="en-US" sz="1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a:t>
            </a:r>
            <a:r>
              <a:rPr kumimoji="0" lang="en-US" sz="14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A</a:t>
            </a:r>
            <a:r>
              <a:rPr kumimoji="0" lang="en-US" sz="1400" b="0" i="0" u="none" strike="noStrike" cap="none" normalizeH="0" baseline="-30000" dirty="0" err="1" smtClean="0">
                <a:ln>
                  <a:noFill/>
                </a:ln>
                <a:solidFill>
                  <a:schemeClr val="tx1"/>
                </a:solidFill>
                <a:effectLst/>
                <a:latin typeface="Times New Roman" pitchFamily="18" charset="0"/>
                <a:ea typeface="Times New Roman" pitchFamily="18" charset="0"/>
                <a:cs typeface="Times New Roman" pitchFamily="18" charset="0"/>
              </a:rPr>
              <a:t>p</a:t>
            </a:r>
            <a:r>
              <a:rPr kumimoji="0" lang="en-US" sz="14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.E</a:t>
            </a:r>
            <a:r>
              <a:rPr kumimoji="0" lang="en-US" sz="1400" b="0" i="0" u="none" strike="noStrike" cap="none" normalizeH="0" baseline="-30000" dirty="0" err="1" smtClean="0">
                <a:ln>
                  <a:noFill/>
                </a:ln>
                <a:solidFill>
                  <a:schemeClr val="tx1"/>
                </a:solidFill>
                <a:effectLst/>
                <a:latin typeface="Times New Roman" pitchFamily="18" charset="0"/>
                <a:ea typeface="Times New Roman" pitchFamily="18" charset="0"/>
                <a:cs typeface="Times New Roman" pitchFamily="18" charset="0"/>
              </a:rPr>
              <a:t>s</a:t>
            </a:r>
            <a:r>
              <a:rPr kumimoji="0" lang="en-US" sz="1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).(1-υ</a:t>
            </a:r>
            <a:r>
              <a:rPr kumimoji="0" lang="en-US" sz="1400" b="0" i="0" u="none" strike="noStrike" cap="none" normalizeH="0" baseline="0" dirty="0" smtClean="0">
                <a:ln>
                  <a:noFill/>
                </a:ln>
                <a:solidFill>
                  <a:schemeClr val="tx1"/>
                </a:solidFill>
                <a:effectLst/>
                <a:latin typeface="Arial"/>
                <a:ea typeface="Times New Roman" pitchFamily="18" charset="0"/>
                <a:cs typeface="Times New Roman" pitchFamily="18" charset="0"/>
              </a:rPr>
              <a:t>²</a:t>
            </a:r>
            <a:r>
              <a:rPr kumimoji="0" lang="en-US" sz="1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a:t>
            </a:r>
            <a:r>
              <a:rPr kumimoji="0" lang="en-US" sz="14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I</a:t>
            </a:r>
            <a:r>
              <a:rPr kumimoji="0" lang="en-US" sz="1400" b="0" i="0" u="none" strike="noStrike" cap="none" normalizeH="0" baseline="-30000" dirty="0" err="1" smtClean="0">
                <a:ln>
                  <a:noFill/>
                </a:ln>
                <a:solidFill>
                  <a:schemeClr val="tx1"/>
                </a:solidFill>
                <a:effectLst/>
                <a:latin typeface="Times New Roman" pitchFamily="18" charset="0"/>
                <a:ea typeface="Times New Roman" pitchFamily="18" charset="0"/>
                <a:cs typeface="Times New Roman" pitchFamily="18" charset="0"/>
              </a:rPr>
              <a:t>p</a:t>
            </a:r>
            <a:r>
              <a:rPr kumimoji="0" lang="en-US" sz="1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endParaRPr kumimoji="0" lang="en-US" sz="1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1397000" algn="l"/>
              </a:tabLst>
            </a:pPr>
            <a:r>
              <a:rPr kumimoji="0" lang="en-US" sz="1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S3=(Q</a:t>
            </a:r>
            <a:r>
              <a:rPr kumimoji="0" lang="en-US" sz="1400" b="0" i="0" u="none" strike="noStrike" cap="none" normalizeH="0" baseline="-30000" dirty="0" smtClean="0">
                <a:ln>
                  <a:noFill/>
                </a:ln>
                <a:solidFill>
                  <a:schemeClr val="tx1"/>
                </a:solidFill>
                <a:effectLst/>
                <a:latin typeface="Times New Roman" pitchFamily="18" charset="0"/>
                <a:ea typeface="Times New Roman" pitchFamily="18" charset="0"/>
                <a:cs typeface="Times New Roman" pitchFamily="18" charset="0"/>
              </a:rPr>
              <a:t>s</a:t>
            </a:r>
            <a:r>
              <a:rPr kumimoji="0" lang="en-US" sz="1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a:t>
            </a:r>
            <a:r>
              <a:rPr kumimoji="0" lang="en-US" sz="14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p.L</a:t>
            </a:r>
            <a:r>
              <a:rPr kumimoji="0" lang="en-US" sz="1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)*D/E</a:t>
            </a:r>
            <a:r>
              <a:rPr kumimoji="0" lang="en-US" sz="1400" b="0" i="0" u="none" strike="noStrike" cap="none" normalizeH="0" baseline="-30000" dirty="0" smtClean="0">
                <a:ln>
                  <a:noFill/>
                </a:ln>
                <a:solidFill>
                  <a:schemeClr val="tx1"/>
                </a:solidFill>
                <a:effectLst/>
                <a:latin typeface="Times New Roman" pitchFamily="18" charset="0"/>
                <a:ea typeface="Times New Roman" pitchFamily="18" charset="0"/>
                <a:cs typeface="Times New Roman" pitchFamily="18" charset="0"/>
              </a:rPr>
              <a:t>s</a:t>
            </a:r>
            <a:r>
              <a:rPr kumimoji="0" lang="en-US" sz="1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*(1- υ </a:t>
            </a:r>
            <a:r>
              <a:rPr kumimoji="0" lang="en-US" sz="1400" b="0" i="0" u="none" strike="noStrike" cap="none" normalizeH="0" baseline="0" dirty="0" smtClean="0">
                <a:ln>
                  <a:noFill/>
                </a:ln>
                <a:solidFill>
                  <a:schemeClr val="tx1"/>
                </a:solidFill>
                <a:effectLst/>
                <a:latin typeface="Arial"/>
                <a:ea typeface="Times New Roman" pitchFamily="18" charset="0"/>
                <a:cs typeface="Times New Roman" pitchFamily="18" charset="0"/>
              </a:rPr>
              <a:t>²</a:t>
            </a:r>
            <a:r>
              <a:rPr kumimoji="0" lang="en-US" sz="1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).I</a:t>
            </a:r>
            <a:r>
              <a:rPr kumimoji="0" lang="en-US" sz="1400" b="0" i="0" u="none" strike="noStrike" cap="none" normalizeH="0" baseline="-30000" dirty="0" smtClean="0">
                <a:ln>
                  <a:noFill/>
                </a:ln>
                <a:solidFill>
                  <a:schemeClr val="tx1"/>
                </a:solidFill>
                <a:effectLst/>
                <a:latin typeface="Times New Roman" pitchFamily="18" charset="0"/>
                <a:ea typeface="Times New Roman" pitchFamily="18" charset="0"/>
                <a:cs typeface="Times New Roman" pitchFamily="18" charset="0"/>
              </a:rPr>
              <a:t>s</a:t>
            </a:r>
            <a:r>
              <a:rPr kumimoji="0" lang="en-US" sz="1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endParaRPr kumimoji="0" lang="en-US" sz="1400" b="0" i="0" u="none" strike="noStrike" cap="none" normalizeH="0" baseline="0" dirty="0" smtClean="0">
              <a:ln>
                <a:noFill/>
              </a:ln>
              <a:solidFill>
                <a:schemeClr val="tx1"/>
              </a:solidFill>
              <a:effectLst/>
              <a:latin typeface="Arial" pitchFamily="34" charset="0"/>
              <a:cs typeface="Arial" pitchFamily="34" charset="0"/>
            </a:endParaRPr>
          </a:p>
        </p:txBody>
      </p:sp>
      <p:sp>
        <p:nvSpPr>
          <p:cNvPr id="93187" name="Rectangle 3"/>
          <p:cNvSpPr>
            <a:spLocks noChangeArrowheads="1"/>
          </p:cNvSpPr>
          <p:nvPr/>
        </p:nvSpPr>
        <p:spPr bwMode="auto">
          <a:xfrm>
            <a:off x="1426428" y="2428872"/>
            <a:ext cx="6180025" cy="1600438"/>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defTabSz="914400" rtl="1" eaLnBrk="0" fontAlgn="base" latinLnBrk="0" hangingPunct="0">
              <a:lnSpc>
                <a:spcPct val="100000"/>
              </a:lnSpc>
              <a:spcBef>
                <a:spcPct val="0"/>
              </a:spcBef>
              <a:spcAft>
                <a:spcPct val="0"/>
              </a:spcAft>
              <a:buClrTx/>
              <a:buSzTx/>
              <a:buFontTx/>
              <a:buNone/>
              <a:tabLst>
                <a:tab pos="1397000" algn="l"/>
              </a:tabLst>
            </a:pPr>
            <a:r>
              <a:rPr kumimoji="0" lang="en-US" sz="1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Q</a:t>
            </a:r>
            <a:r>
              <a:rPr kumimoji="0" lang="en-US" sz="1400" b="0" i="0" u="none" strike="noStrike" cap="none" normalizeH="0" baseline="-30000" dirty="0" smtClean="0">
                <a:ln>
                  <a:noFill/>
                </a:ln>
                <a:solidFill>
                  <a:schemeClr val="tx1"/>
                </a:solidFill>
                <a:effectLst/>
                <a:latin typeface="Times New Roman" pitchFamily="18" charset="0"/>
                <a:ea typeface="Times New Roman" pitchFamily="18" charset="0"/>
                <a:cs typeface="Times New Roman" pitchFamily="18" charset="0"/>
              </a:rPr>
              <a:t>s</a:t>
            </a:r>
            <a:r>
              <a:rPr kumimoji="0" lang="ar-SY" sz="1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الحمولة المسموح مقاومتها بالاحتكاك 		</a:t>
            </a:r>
            <a:r>
              <a:rPr kumimoji="0" lang="en-US" sz="14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Q</a:t>
            </a:r>
            <a:r>
              <a:rPr kumimoji="0" lang="en-US" sz="1400" b="0" i="0" u="none" strike="noStrike" cap="none" normalizeH="0" baseline="-30000" dirty="0" err="1" smtClean="0">
                <a:ln>
                  <a:noFill/>
                </a:ln>
                <a:solidFill>
                  <a:schemeClr val="tx1"/>
                </a:solidFill>
                <a:effectLst/>
                <a:latin typeface="Times New Roman" pitchFamily="18" charset="0"/>
                <a:ea typeface="Times New Roman" pitchFamily="18" charset="0"/>
                <a:cs typeface="Times New Roman" pitchFamily="18" charset="0"/>
              </a:rPr>
              <a:t>p</a:t>
            </a:r>
            <a:r>
              <a:rPr kumimoji="0" lang="ar-SY" sz="1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:الحمولة المسموح مقاومتها بالارتكاز </a:t>
            </a:r>
            <a:endParaRPr kumimoji="0" lang="en-US" sz="1400" b="0" i="0" u="none" strike="noStrike" cap="none" normalizeH="0" baseline="0" dirty="0" smtClean="0">
              <a:ln>
                <a:noFill/>
              </a:ln>
              <a:solidFill>
                <a:schemeClr val="tx1"/>
              </a:solidFill>
              <a:effectLst/>
              <a:latin typeface="Arial" pitchFamily="34" charset="0"/>
              <a:cs typeface="Arial" pitchFamily="34" charset="0"/>
            </a:endParaRPr>
          </a:p>
          <a:p>
            <a:pPr marL="0" marR="0" lvl="0" indent="0" defTabSz="914400" rtl="1" eaLnBrk="0" fontAlgn="base" latinLnBrk="0" hangingPunct="0">
              <a:lnSpc>
                <a:spcPct val="100000"/>
              </a:lnSpc>
              <a:spcBef>
                <a:spcPct val="0"/>
              </a:spcBef>
              <a:spcAft>
                <a:spcPct val="0"/>
              </a:spcAft>
              <a:buClrTx/>
              <a:buSzTx/>
              <a:buFontTx/>
              <a:buNone/>
              <a:tabLst>
                <a:tab pos="1397000" algn="l"/>
              </a:tabLst>
            </a:pPr>
            <a:r>
              <a:rPr kumimoji="0" lang="en-US" sz="1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ε</a:t>
            </a:r>
            <a:r>
              <a:rPr kumimoji="0" lang="ar-SY" sz="1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:معامل توزع</a:t>
            </a:r>
            <a:r>
              <a:rPr kumimoji="0" lang="ar-SA" sz="1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مقاومة</a:t>
            </a:r>
            <a:r>
              <a:rPr kumimoji="0" lang="ar-SY" sz="1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الاحتكاك على طول الوتد		</a:t>
            </a:r>
            <a:r>
              <a:rPr kumimoji="0" lang="en-US" sz="1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L</a:t>
            </a:r>
            <a:r>
              <a:rPr kumimoji="0" lang="ar-SY" sz="1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طول الوتد </a:t>
            </a:r>
            <a:endParaRPr kumimoji="0" lang="en-US" sz="1400" b="0" i="0" u="none" strike="noStrike" cap="none" normalizeH="0" baseline="0" dirty="0" smtClean="0">
              <a:ln>
                <a:noFill/>
              </a:ln>
              <a:solidFill>
                <a:schemeClr val="tx1"/>
              </a:solidFill>
              <a:effectLst/>
              <a:latin typeface="Arial" pitchFamily="34" charset="0"/>
              <a:cs typeface="Arial" pitchFamily="34" charset="0"/>
            </a:endParaRPr>
          </a:p>
          <a:p>
            <a:pPr marL="0" marR="0" lvl="0" indent="0" defTabSz="914400" rtl="1" eaLnBrk="0" fontAlgn="base" latinLnBrk="0" hangingPunct="0">
              <a:lnSpc>
                <a:spcPct val="100000"/>
              </a:lnSpc>
              <a:spcBef>
                <a:spcPct val="0"/>
              </a:spcBef>
              <a:spcAft>
                <a:spcPct val="0"/>
              </a:spcAft>
              <a:buClrTx/>
              <a:buSzTx/>
              <a:buFontTx/>
              <a:buNone/>
              <a:tabLst>
                <a:tab pos="1397000" algn="l"/>
              </a:tabLst>
            </a:pPr>
            <a:r>
              <a:rPr kumimoji="0" lang="en-US" sz="1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D</a:t>
            </a:r>
            <a:r>
              <a:rPr kumimoji="0" lang="ar-SA" sz="1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:قطر الوتد</a:t>
            </a:r>
            <a:r>
              <a:rPr kumimoji="0" lang="ar-SY" sz="1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Es</a:t>
            </a:r>
            <a:r>
              <a:rPr kumimoji="0" lang="ar-SY" sz="1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:معامل مرونة التربة أسفل الوتد</a:t>
            </a:r>
            <a:endParaRPr kumimoji="0" lang="en-US" sz="1400" b="0" i="0" u="none" strike="noStrike" cap="none" normalizeH="0" baseline="0" dirty="0" smtClean="0">
              <a:ln>
                <a:noFill/>
              </a:ln>
              <a:solidFill>
                <a:schemeClr val="tx1"/>
              </a:solidFill>
              <a:effectLst/>
              <a:latin typeface="Arial" pitchFamily="34" charset="0"/>
              <a:cs typeface="Arial" pitchFamily="34" charset="0"/>
            </a:endParaRPr>
          </a:p>
          <a:p>
            <a:pPr marL="0" marR="0" lvl="0" indent="0" defTabSz="914400" rtl="1" eaLnBrk="0" fontAlgn="base" latinLnBrk="0" hangingPunct="0">
              <a:lnSpc>
                <a:spcPct val="100000"/>
              </a:lnSpc>
              <a:spcBef>
                <a:spcPct val="0"/>
              </a:spcBef>
              <a:spcAft>
                <a:spcPct val="0"/>
              </a:spcAft>
              <a:buClrTx/>
              <a:buSzTx/>
              <a:buFontTx/>
              <a:buNone/>
              <a:tabLst>
                <a:tab pos="1397000" algn="l"/>
              </a:tabLst>
            </a:pPr>
            <a:r>
              <a:rPr kumimoji="0" lang="en-US" sz="1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υ</a:t>
            </a:r>
            <a:r>
              <a:rPr kumimoji="0" lang="ar-SY" sz="1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:معامل بواسون 				</a:t>
            </a:r>
            <a:r>
              <a:rPr kumimoji="0" lang="en-US" sz="14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I</a:t>
            </a:r>
            <a:r>
              <a:rPr kumimoji="0" lang="en-US" sz="1400" b="0" i="0" u="none" strike="noStrike" cap="none" normalizeH="0" baseline="-30000" dirty="0" err="1" smtClean="0">
                <a:ln>
                  <a:noFill/>
                </a:ln>
                <a:solidFill>
                  <a:schemeClr val="tx1"/>
                </a:solidFill>
                <a:effectLst/>
                <a:latin typeface="Times New Roman" pitchFamily="18" charset="0"/>
                <a:ea typeface="Times New Roman" pitchFamily="18" charset="0"/>
                <a:cs typeface="Times New Roman" pitchFamily="18" charset="0"/>
              </a:rPr>
              <a:t>p</a:t>
            </a:r>
            <a:r>
              <a:rPr kumimoji="0" lang="ar-SY" sz="1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:معامل التأثير يؤخذ من جداول خاصة</a:t>
            </a:r>
            <a:endParaRPr kumimoji="0" lang="en-US" sz="1400" b="0" i="0" u="none" strike="noStrike" cap="none" normalizeH="0" baseline="0" dirty="0" smtClean="0">
              <a:ln>
                <a:noFill/>
              </a:ln>
              <a:solidFill>
                <a:schemeClr val="tx1"/>
              </a:solidFill>
              <a:effectLst/>
              <a:latin typeface="Arial" pitchFamily="34" charset="0"/>
              <a:cs typeface="Arial" pitchFamily="34" charset="0"/>
            </a:endParaRPr>
          </a:p>
          <a:p>
            <a:pPr marL="0" marR="0" lvl="0" indent="0" defTabSz="914400" rtl="1" eaLnBrk="0" fontAlgn="base" latinLnBrk="0" hangingPunct="0">
              <a:lnSpc>
                <a:spcPct val="100000"/>
              </a:lnSpc>
              <a:spcBef>
                <a:spcPct val="0"/>
              </a:spcBef>
              <a:spcAft>
                <a:spcPct val="0"/>
              </a:spcAft>
              <a:buClrTx/>
              <a:buSzTx/>
              <a:buFontTx/>
              <a:buNone/>
              <a:tabLst>
                <a:tab pos="1397000" algn="l"/>
              </a:tabLst>
            </a:pPr>
            <a:r>
              <a:rPr kumimoji="0" lang="en-US" sz="1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P</a:t>
            </a:r>
            <a:r>
              <a:rPr kumimoji="0" lang="ar-SY" sz="1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:محيط الوتد				</a:t>
            </a:r>
            <a:r>
              <a:rPr kumimoji="0" lang="en-US" sz="1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I</a:t>
            </a:r>
            <a:r>
              <a:rPr kumimoji="0" lang="en-US" sz="1400" b="0" i="0" u="none" strike="noStrike" cap="none" normalizeH="0" baseline="-30000" dirty="0" smtClean="0">
                <a:ln>
                  <a:noFill/>
                </a:ln>
                <a:solidFill>
                  <a:schemeClr val="tx1"/>
                </a:solidFill>
                <a:effectLst/>
                <a:latin typeface="Times New Roman" pitchFamily="18" charset="0"/>
                <a:ea typeface="Times New Roman" pitchFamily="18" charset="0"/>
                <a:cs typeface="Times New Roman" pitchFamily="18" charset="0"/>
              </a:rPr>
              <a:t>s</a:t>
            </a:r>
            <a:r>
              <a:rPr kumimoji="0" lang="ar-SY" sz="1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:معامل التأثير</a:t>
            </a:r>
            <a:endParaRPr kumimoji="0" lang="en-US" sz="1400" b="0" i="0" u="none" strike="noStrike" cap="none" normalizeH="0" baseline="0" dirty="0" smtClean="0">
              <a:ln>
                <a:noFill/>
              </a:ln>
              <a:solidFill>
                <a:schemeClr val="tx1"/>
              </a:solidFill>
              <a:effectLst/>
              <a:latin typeface="Arial" pitchFamily="34" charset="0"/>
              <a:cs typeface="Arial" pitchFamily="34" charset="0"/>
            </a:endParaRPr>
          </a:p>
          <a:p>
            <a:pPr marL="0" marR="0" lvl="0" indent="0" defTabSz="914400" rtl="1" eaLnBrk="0" fontAlgn="base" latinLnBrk="0" hangingPunct="0">
              <a:lnSpc>
                <a:spcPct val="100000"/>
              </a:lnSpc>
              <a:spcBef>
                <a:spcPct val="0"/>
              </a:spcBef>
              <a:spcAft>
                <a:spcPct val="0"/>
              </a:spcAft>
              <a:buClrTx/>
              <a:buSzTx/>
              <a:buFontTx/>
              <a:buNone/>
              <a:tabLst>
                <a:tab pos="1397000" algn="l"/>
              </a:tabLst>
            </a:pPr>
            <a:r>
              <a:rPr kumimoji="0" lang="en-US" sz="14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E</a:t>
            </a:r>
            <a:r>
              <a:rPr kumimoji="0" lang="en-US" sz="1400" b="0" i="0" u="none" strike="noStrike" cap="none" normalizeH="0" baseline="-30000" dirty="0" err="1" smtClean="0">
                <a:ln>
                  <a:noFill/>
                </a:ln>
                <a:solidFill>
                  <a:schemeClr val="tx1"/>
                </a:solidFill>
                <a:effectLst/>
                <a:latin typeface="Times New Roman" pitchFamily="18" charset="0"/>
                <a:ea typeface="Times New Roman" pitchFamily="18" charset="0"/>
                <a:cs typeface="Times New Roman" pitchFamily="18" charset="0"/>
              </a:rPr>
              <a:t>p</a:t>
            </a:r>
            <a:r>
              <a:rPr kumimoji="0" lang="ar-SY" sz="1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معامل مرونة مادة الوتد			</a:t>
            </a:r>
            <a:r>
              <a:rPr kumimoji="0" lang="en-US" sz="1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E</a:t>
            </a:r>
            <a:r>
              <a:rPr kumimoji="0" lang="en-US" sz="1400" b="0" i="0" u="none" strike="noStrike" cap="none" normalizeH="0" baseline="-30000" dirty="0" smtClean="0">
                <a:ln>
                  <a:noFill/>
                </a:ln>
                <a:solidFill>
                  <a:schemeClr val="tx1"/>
                </a:solidFill>
                <a:effectLst/>
                <a:latin typeface="Times New Roman" pitchFamily="18" charset="0"/>
                <a:ea typeface="Times New Roman" pitchFamily="18" charset="0"/>
                <a:cs typeface="Times New Roman" pitchFamily="18" charset="0"/>
              </a:rPr>
              <a:t>s</a:t>
            </a:r>
            <a:r>
              <a:rPr kumimoji="0" lang="ar-SY" sz="1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معامل مرونة التربة</a:t>
            </a:r>
            <a:endParaRPr kumimoji="0" lang="en-US" sz="1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1397000" algn="l"/>
              </a:tabLst>
            </a:pPr>
            <a:r>
              <a:rPr kumimoji="0" lang="en-US" sz="1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I</a:t>
            </a:r>
            <a:r>
              <a:rPr kumimoji="0" lang="en-US" sz="1400" b="0" i="0" u="none" strike="noStrike" cap="none" normalizeH="0" baseline="-30000" dirty="0" smtClean="0">
                <a:ln>
                  <a:noFill/>
                </a:ln>
                <a:solidFill>
                  <a:schemeClr val="tx1"/>
                </a:solidFill>
                <a:effectLst/>
                <a:latin typeface="Times New Roman" pitchFamily="18" charset="0"/>
                <a:ea typeface="Times New Roman" pitchFamily="18" charset="0"/>
                <a:cs typeface="Times New Roman" pitchFamily="18" charset="0"/>
              </a:rPr>
              <a:t>s</a:t>
            </a:r>
            <a:r>
              <a:rPr kumimoji="0" lang="en-US" sz="1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=2+0.35.√ L/D</a:t>
            </a:r>
            <a:endParaRPr kumimoji="0" lang="en-US" sz="1400" b="0" i="0" u="none" strike="noStrike" cap="none" normalizeH="0" baseline="0" dirty="0" smtClean="0">
              <a:ln>
                <a:noFill/>
              </a:ln>
              <a:solidFill>
                <a:schemeClr val="tx1"/>
              </a:solidFill>
              <a:effectLst/>
              <a:latin typeface="Arial" pitchFamily="34" charset="0"/>
              <a:cs typeface="Arial" pitchFamily="34" charset="0"/>
            </a:endParaRPr>
          </a:p>
        </p:txBody>
      </p:sp>
      <p:graphicFrame>
        <p:nvGraphicFramePr>
          <p:cNvPr id="6" name="Table 5"/>
          <p:cNvGraphicFramePr>
            <a:graphicFrameLocks noGrp="1"/>
          </p:cNvGraphicFramePr>
          <p:nvPr/>
        </p:nvGraphicFramePr>
        <p:xfrm>
          <a:off x="1571604" y="4357698"/>
          <a:ext cx="6095999" cy="1008380"/>
        </p:xfrm>
        <a:graphic>
          <a:graphicData uri="http://schemas.openxmlformats.org/drawingml/2006/table">
            <a:tbl>
              <a:tblPr rtl="1"/>
              <a:tblGrid>
                <a:gridCol w="2032406"/>
                <a:gridCol w="2032406"/>
                <a:gridCol w="2031187"/>
              </a:tblGrid>
              <a:tr h="252095">
                <a:tc>
                  <a:txBody>
                    <a:bodyPr/>
                    <a:lstStyle/>
                    <a:p>
                      <a:pPr algn="l" rtl="1">
                        <a:spcAft>
                          <a:spcPts val="0"/>
                        </a:spcAft>
                      </a:pPr>
                      <a:r>
                        <a:rPr lang="en-US" sz="1400" dirty="0">
                          <a:latin typeface="Times New Roman"/>
                          <a:ea typeface="Times New Roman"/>
                          <a:cs typeface="Times New Roman"/>
                        </a:rPr>
                        <a:t>ε= 0.8</a:t>
                      </a:r>
                      <a:endParaRPr lang="en-US" sz="1100" dirty="0">
                        <a:latin typeface="Calibri"/>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rtl="1">
                        <a:spcAft>
                          <a:spcPts val="0"/>
                        </a:spcAft>
                      </a:pPr>
                      <a:r>
                        <a:rPr lang="en-US" sz="1400" dirty="0">
                          <a:latin typeface="Times New Roman"/>
                          <a:ea typeface="Times New Roman"/>
                          <a:cs typeface="Times New Roman"/>
                        </a:rPr>
                        <a:t>Q</a:t>
                      </a:r>
                      <a:r>
                        <a:rPr lang="en-US" sz="1400" baseline="-25000" dirty="0">
                          <a:latin typeface="Times New Roman"/>
                          <a:ea typeface="Times New Roman"/>
                          <a:cs typeface="Times New Roman"/>
                        </a:rPr>
                        <a:t>s</a:t>
                      </a:r>
                      <a:r>
                        <a:rPr lang="en-US" sz="1400" dirty="0">
                          <a:latin typeface="Times New Roman"/>
                          <a:ea typeface="Times New Roman"/>
                          <a:cs typeface="Times New Roman"/>
                        </a:rPr>
                        <a:t>= 343 KN</a:t>
                      </a:r>
                      <a:endParaRPr lang="en-US" sz="1100" dirty="0">
                        <a:latin typeface="Calibri"/>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rtl="1">
                        <a:spcAft>
                          <a:spcPts val="0"/>
                        </a:spcAft>
                      </a:pPr>
                      <a:r>
                        <a:rPr lang="en-US" sz="1400" dirty="0" err="1">
                          <a:latin typeface="Times New Roman"/>
                          <a:ea typeface="Times New Roman"/>
                          <a:cs typeface="Times New Roman"/>
                        </a:rPr>
                        <a:t>Q</a:t>
                      </a:r>
                      <a:r>
                        <a:rPr lang="en-US" sz="1400" baseline="-25000" dirty="0" err="1">
                          <a:latin typeface="Times New Roman"/>
                          <a:ea typeface="Times New Roman"/>
                          <a:cs typeface="Times New Roman"/>
                        </a:rPr>
                        <a:t>p</a:t>
                      </a:r>
                      <a:r>
                        <a:rPr lang="en-US" sz="1400" dirty="0">
                          <a:latin typeface="Times New Roman"/>
                          <a:ea typeface="Times New Roman"/>
                          <a:cs typeface="Times New Roman"/>
                        </a:rPr>
                        <a:t>=1323 KN</a:t>
                      </a:r>
                      <a:endParaRPr lang="en-US" sz="1100" dirty="0">
                        <a:latin typeface="Calibri"/>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52095">
                <a:tc>
                  <a:txBody>
                    <a:bodyPr/>
                    <a:lstStyle/>
                    <a:p>
                      <a:pPr algn="l" rtl="1">
                        <a:spcAft>
                          <a:spcPts val="0"/>
                        </a:spcAft>
                      </a:pPr>
                      <a:r>
                        <a:rPr lang="en-US" sz="1400">
                          <a:latin typeface="Times New Roman"/>
                          <a:ea typeface="Times New Roman"/>
                          <a:cs typeface="Times New Roman"/>
                        </a:rPr>
                        <a:t>υ= 0.3</a:t>
                      </a:r>
                      <a:endParaRPr lang="en-US" sz="1100">
                        <a:latin typeface="Calibri"/>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rtl="1">
                        <a:spcAft>
                          <a:spcPts val="0"/>
                        </a:spcAft>
                      </a:pPr>
                      <a:r>
                        <a:rPr lang="en-US" sz="1400" dirty="0" err="1">
                          <a:latin typeface="Times New Roman"/>
                          <a:ea typeface="Times New Roman"/>
                          <a:cs typeface="Times New Roman"/>
                        </a:rPr>
                        <a:t>I</a:t>
                      </a:r>
                      <a:r>
                        <a:rPr lang="en-US" sz="1400" baseline="-25000" dirty="0" err="1">
                          <a:latin typeface="Times New Roman"/>
                          <a:ea typeface="Times New Roman"/>
                          <a:cs typeface="Times New Roman"/>
                        </a:rPr>
                        <a:t>p</a:t>
                      </a:r>
                      <a:r>
                        <a:rPr lang="en-US" sz="1400" dirty="0">
                          <a:latin typeface="Times New Roman"/>
                          <a:ea typeface="Times New Roman"/>
                          <a:cs typeface="Times New Roman"/>
                        </a:rPr>
                        <a:t>=0.75</a:t>
                      </a:r>
                      <a:endParaRPr lang="en-US" sz="1100" dirty="0">
                        <a:latin typeface="Calibri"/>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rtl="1">
                        <a:spcAft>
                          <a:spcPts val="0"/>
                        </a:spcAft>
                      </a:pPr>
                      <a:r>
                        <a:rPr lang="en-US" sz="1400" dirty="0">
                          <a:latin typeface="Times New Roman"/>
                          <a:ea typeface="Times New Roman"/>
                          <a:cs typeface="Times New Roman"/>
                        </a:rPr>
                        <a:t>I</a:t>
                      </a:r>
                      <a:r>
                        <a:rPr lang="en-US" sz="1400" baseline="-25000" dirty="0">
                          <a:latin typeface="Times New Roman"/>
                          <a:ea typeface="Times New Roman"/>
                          <a:cs typeface="Times New Roman"/>
                        </a:rPr>
                        <a:t>s</a:t>
                      </a:r>
                      <a:r>
                        <a:rPr lang="en-US" sz="1400" dirty="0">
                          <a:latin typeface="Times New Roman"/>
                          <a:ea typeface="Times New Roman"/>
                          <a:cs typeface="Times New Roman"/>
                        </a:rPr>
                        <a:t>=3.06</a:t>
                      </a:r>
                      <a:endParaRPr lang="en-US" sz="1100" dirty="0">
                        <a:latin typeface="Calibri"/>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52095">
                <a:tc>
                  <a:txBody>
                    <a:bodyPr/>
                    <a:lstStyle/>
                    <a:p>
                      <a:pPr algn="l" rtl="1">
                        <a:spcAft>
                          <a:spcPts val="0"/>
                        </a:spcAft>
                      </a:pPr>
                      <a:r>
                        <a:rPr lang="en-US" sz="1400">
                          <a:latin typeface="Times New Roman"/>
                          <a:ea typeface="Times New Roman"/>
                          <a:cs typeface="Times New Roman"/>
                        </a:rPr>
                        <a:t>D=1.1 m</a:t>
                      </a:r>
                      <a:endParaRPr lang="en-US" sz="1100">
                        <a:latin typeface="Calibri"/>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rtl="1">
                        <a:spcAft>
                          <a:spcPts val="0"/>
                        </a:spcAft>
                      </a:pPr>
                      <a:r>
                        <a:rPr lang="en-US" sz="1400" dirty="0" err="1">
                          <a:latin typeface="Times New Roman"/>
                          <a:ea typeface="Times New Roman"/>
                          <a:cs typeface="Times New Roman"/>
                        </a:rPr>
                        <a:t>A</a:t>
                      </a:r>
                      <a:r>
                        <a:rPr lang="en-US" sz="1400" baseline="-25000" dirty="0" err="1">
                          <a:latin typeface="Times New Roman"/>
                          <a:ea typeface="Times New Roman"/>
                          <a:cs typeface="Times New Roman"/>
                        </a:rPr>
                        <a:t>p</a:t>
                      </a:r>
                      <a:r>
                        <a:rPr lang="en-US" sz="1400" dirty="0">
                          <a:latin typeface="Times New Roman"/>
                          <a:ea typeface="Times New Roman"/>
                          <a:cs typeface="Times New Roman"/>
                        </a:rPr>
                        <a:t>=0.95 m</a:t>
                      </a:r>
                      <a:endParaRPr lang="en-US" sz="1100" dirty="0">
                        <a:latin typeface="Calibri"/>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rtl="1">
                        <a:spcAft>
                          <a:spcPts val="0"/>
                        </a:spcAft>
                      </a:pPr>
                      <a:r>
                        <a:rPr lang="en-US" sz="1400">
                          <a:latin typeface="Times New Roman"/>
                          <a:ea typeface="Times New Roman"/>
                          <a:cs typeface="Times New Roman"/>
                        </a:rPr>
                        <a:t>P= 3.46 m</a:t>
                      </a:r>
                      <a:endParaRPr lang="en-US" sz="1100">
                        <a:latin typeface="Calibri"/>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52095">
                <a:tc>
                  <a:txBody>
                    <a:bodyPr/>
                    <a:lstStyle/>
                    <a:p>
                      <a:pPr algn="l" rtl="0">
                        <a:spcAft>
                          <a:spcPts val="0"/>
                        </a:spcAft>
                      </a:pPr>
                      <a:endParaRPr lang="en-US" sz="1400">
                        <a:latin typeface="Times New Roman"/>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rtl="1">
                        <a:spcAft>
                          <a:spcPts val="0"/>
                        </a:spcAft>
                      </a:pPr>
                      <a:r>
                        <a:rPr lang="en-US" sz="1400" dirty="0" err="1">
                          <a:latin typeface="Times New Roman"/>
                          <a:ea typeface="Times New Roman"/>
                          <a:cs typeface="Times New Roman"/>
                        </a:rPr>
                        <a:t>E</a:t>
                      </a:r>
                      <a:r>
                        <a:rPr lang="en-US" sz="1400" baseline="-25000" dirty="0" err="1">
                          <a:latin typeface="Times New Roman"/>
                          <a:ea typeface="Times New Roman"/>
                          <a:cs typeface="Times New Roman"/>
                        </a:rPr>
                        <a:t>p</a:t>
                      </a:r>
                      <a:r>
                        <a:rPr lang="en-US" sz="1400" dirty="0">
                          <a:latin typeface="Times New Roman"/>
                          <a:ea typeface="Times New Roman"/>
                          <a:cs typeface="Times New Roman"/>
                        </a:rPr>
                        <a:t>=20.7.106 KN/m2</a:t>
                      </a:r>
                      <a:endParaRPr lang="en-US" sz="1100" dirty="0">
                        <a:latin typeface="Calibri"/>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rtl="1">
                        <a:spcAft>
                          <a:spcPts val="0"/>
                        </a:spcAft>
                      </a:pPr>
                      <a:r>
                        <a:rPr lang="en-US" sz="1400" dirty="0">
                          <a:latin typeface="Times New Roman"/>
                          <a:ea typeface="Times New Roman"/>
                          <a:cs typeface="Times New Roman"/>
                        </a:rPr>
                        <a:t>E</a:t>
                      </a:r>
                      <a:r>
                        <a:rPr lang="en-US" sz="1400" baseline="-25000" dirty="0">
                          <a:latin typeface="Times New Roman"/>
                          <a:ea typeface="Times New Roman"/>
                          <a:cs typeface="Times New Roman"/>
                        </a:rPr>
                        <a:t>s</a:t>
                      </a:r>
                      <a:r>
                        <a:rPr lang="en-US" sz="1400" dirty="0">
                          <a:latin typeface="Times New Roman"/>
                          <a:ea typeface="Times New Roman"/>
                          <a:cs typeface="Times New Roman"/>
                        </a:rPr>
                        <a:t>= 42000 KN/m2</a:t>
                      </a:r>
                      <a:endParaRPr lang="en-US" sz="1100" dirty="0">
                        <a:latin typeface="Calibri"/>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09" name="Rectangle 1"/>
          <p:cNvSpPr>
            <a:spLocks noChangeArrowheads="1"/>
          </p:cNvSpPr>
          <p:nvPr/>
        </p:nvSpPr>
        <p:spPr bwMode="auto">
          <a:xfrm>
            <a:off x="857224" y="1500178"/>
            <a:ext cx="6929486" cy="286232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tab pos="1397000" algn="l"/>
              </a:tabLst>
            </a:pPr>
            <a:r>
              <a:rPr kumimoji="0" lang="en-US"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S</a:t>
            </a:r>
            <a:r>
              <a:rPr kumimoji="0" lang="en-US" b="0" i="0" u="none" strike="noStrike" cap="none" normalizeH="0" baseline="-30000" dirty="0" smtClean="0">
                <a:ln>
                  <a:noFill/>
                </a:ln>
                <a:solidFill>
                  <a:schemeClr val="tx1"/>
                </a:solidFill>
                <a:effectLst/>
                <a:latin typeface="Times New Roman" pitchFamily="18" charset="0"/>
                <a:ea typeface="Times New Roman" pitchFamily="18" charset="0"/>
                <a:cs typeface="Times New Roman" pitchFamily="18" charset="0"/>
              </a:rPr>
              <a:t>1</a:t>
            </a:r>
            <a:r>
              <a:rPr kumimoji="0" lang="en-US"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(1323+0.8*343).20/(0.95*20.7*10</a:t>
            </a:r>
            <a:r>
              <a:rPr kumimoji="0" lang="en-US" b="0" i="0" u="none" strike="noStrike" cap="none" normalizeH="0" baseline="30000" dirty="0" smtClean="0">
                <a:ln>
                  <a:noFill/>
                </a:ln>
                <a:solidFill>
                  <a:schemeClr val="tx1"/>
                </a:solidFill>
                <a:effectLst/>
                <a:latin typeface="Times New Roman" pitchFamily="18" charset="0"/>
                <a:ea typeface="Times New Roman" pitchFamily="18" charset="0"/>
                <a:cs typeface="Times New Roman" pitchFamily="18" charset="0"/>
              </a:rPr>
              <a:t>6</a:t>
            </a:r>
            <a:r>
              <a:rPr kumimoji="0" lang="en-US"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)=1.63mm </a:t>
            </a:r>
          </a:p>
          <a:p>
            <a:pPr marL="0" marR="0" lvl="0" indent="0" algn="l" defTabSz="914400" rtl="0" eaLnBrk="1" fontAlgn="base" latinLnBrk="0" hangingPunct="1">
              <a:lnSpc>
                <a:spcPct val="100000"/>
              </a:lnSpc>
              <a:spcBef>
                <a:spcPct val="0"/>
              </a:spcBef>
              <a:spcAft>
                <a:spcPct val="0"/>
              </a:spcAft>
              <a:buClrTx/>
              <a:buSzTx/>
              <a:buFontTx/>
              <a:buNone/>
              <a:tabLst>
                <a:tab pos="1397000" algn="l"/>
              </a:tabLst>
            </a:pPr>
            <a:endParaRPr kumimoji="0" lang="en-US"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1397000" algn="l"/>
              </a:tabLst>
            </a:pPr>
            <a:r>
              <a:rPr kumimoji="0" lang="en-US"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S2 = (1323*1.1)/(0.95*42000 ).(1-0.3</a:t>
            </a:r>
            <a:r>
              <a:rPr kumimoji="0" lang="en-US" b="0" i="0" u="none" strike="noStrike" cap="none" normalizeH="0" baseline="0" dirty="0" smtClean="0">
                <a:ln>
                  <a:noFill/>
                </a:ln>
                <a:solidFill>
                  <a:schemeClr val="tx1"/>
                </a:solidFill>
                <a:effectLst/>
                <a:latin typeface="Arial"/>
                <a:ea typeface="Times New Roman" pitchFamily="18" charset="0"/>
                <a:cs typeface="Times New Roman" pitchFamily="18" charset="0"/>
              </a:rPr>
              <a:t>²</a:t>
            </a:r>
            <a:r>
              <a:rPr kumimoji="0" lang="en-US"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)*0.75=24.89mm</a:t>
            </a:r>
          </a:p>
          <a:p>
            <a:pPr marL="0" marR="0" lvl="0" indent="0" algn="l" defTabSz="914400" rtl="0" eaLnBrk="0" fontAlgn="base" latinLnBrk="0" hangingPunct="0">
              <a:lnSpc>
                <a:spcPct val="100000"/>
              </a:lnSpc>
              <a:spcBef>
                <a:spcPct val="0"/>
              </a:spcBef>
              <a:spcAft>
                <a:spcPct val="0"/>
              </a:spcAft>
              <a:buClrTx/>
              <a:buSzTx/>
              <a:buFontTx/>
              <a:buNone/>
              <a:tabLst>
                <a:tab pos="1397000" algn="l"/>
              </a:tabLst>
            </a:pPr>
            <a:endParaRPr kumimoji="0" lang="en-US"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1397000" algn="l"/>
              </a:tabLst>
            </a:pPr>
            <a:r>
              <a:rPr kumimoji="0" lang="en-US"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S3=(343/10*3.46)*1.1/42000*(1- 0.3 </a:t>
            </a:r>
            <a:r>
              <a:rPr kumimoji="0" lang="en-US" b="0" i="0" u="none" strike="noStrike" cap="none" normalizeH="0" baseline="0" dirty="0" smtClean="0">
                <a:ln>
                  <a:noFill/>
                </a:ln>
                <a:solidFill>
                  <a:schemeClr val="tx1"/>
                </a:solidFill>
                <a:effectLst/>
                <a:latin typeface="Arial"/>
                <a:ea typeface="Times New Roman" pitchFamily="18" charset="0"/>
                <a:cs typeface="Times New Roman" pitchFamily="18" charset="0"/>
              </a:rPr>
              <a:t>²</a:t>
            </a:r>
            <a:r>
              <a:rPr kumimoji="0" lang="en-US"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)*3.06= 0.72mm</a:t>
            </a:r>
          </a:p>
          <a:p>
            <a:pPr marL="0" marR="0" lvl="0" indent="0" algn="l" defTabSz="914400" rtl="0" eaLnBrk="0" fontAlgn="base" latinLnBrk="0" hangingPunct="0">
              <a:lnSpc>
                <a:spcPct val="100000"/>
              </a:lnSpc>
              <a:spcBef>
                <a:spcPct val="0"/>
              </a:spcBef>
              <a:spcAft>
                <a:spcPct val="0"/>
              </a:spcAft>
              <a:buClrTx/>
              <a:buSzTx/>
              <a:buFontTx/>
              <a:buNone/>
              <a:tabLst>
                <a:tab pos="1397000" algn="l"/>
              </a:tabLst>
            </a:pPr>
            <a:endParaRPr kumimoji="0" lang="en-US"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1397000" algn="l"/>
              </a:tabLst>
            </a:pPr>
            <a:r>
              <a:rPr kumimoji="0" lang="en-US"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S=1.63+24.89+0.72=27.24mm</a:t>
            </a:r>
          </a:p>
          <a:p>
            <a:pPr marL="0" marR="0" lvl="0" indent="0" algn="l" defTabSz="914400" rtl="0" eaLnBrk="0" fontAlgn="base" latinLnBrk="0" hangingPunct="0">
              <a:lnSpc>
                <a:spcPct val="100000"/>
              </a:lnSpc>
              <a:spcBef>
                <a:spcPct val="0"/>
              </a:spcBef>
              <a:spcAft>
                <a:spcPct val="0"/>
              </a:spcAft>
              <a:buClrTx/>
              <a:buSzTx/>
              <a:buFontTx/>
              <a:buNone/>
              <a:tabLst>
                <a:tab pos="1397000" algn="l"/>
              </a:tabLst>
            </a:pPr>
            <a:endParaRPr lang="en-US" dirty="0" smtClean="0">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tab pos="1397000" algn="l"/>
              </a:tabLst>
            </a:pPr>
            <a:endParaRPr kumimoji="0" lang="en-US"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1397000" algn="l"/>
              </a:tabLst>
            </a:pPr>
            <a:r>
              <a:rPr kumimoji="0" lang="en-US"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S/D=27.24/1100=2.5% </a:t>
            </a:r>
            <a:r>
              <a:rPr kumimoji="0" lang="en-US" b="0" i="0" u="none" strike="noStrike" cap="none" normalizeH="0" baseline="0" dirty="0" smtClean="0">
                <a:ln>
                  <a:noFill/>
                </a:ln>
                <a:solidFill>
                  <a:schemeClr val="tx1"/>
                </a:solidFill>
                <a:effectLst/>
                <a:latin typeface="Arial"/>
                <a:ea typeface="Times New Roman" pitchFamily="18" charset="0"/>
                <a:cs typeface="Times New Roman" pitchFamily="18" charset="0"/>
              </a:rPr>
              <a:t>……</a:t>
            </a:r>
            <a:r>
              <a:rPr kumimoji="0" lang="en-US"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.ok</a:t>
            </a:r>
            <a:endParaRPr kumimoji="0" lang="en-US"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a:bodyPr>
          <a:lstStyle/>
          <a:p>
            <a:pPr algn="r"/>
            <a:r>
              <a:rPr lang="ar-SY" sz="2000" dirty="0" smtClean="0"/>
              <a:t>خلاصة:</a:t>
            </a:r>
            <a:endParaRPr lang="ar-SY" sz="2000" dirty="0"/>
          </a:p>
        </p:txBody>
      </p:sp>
      <p:sp>
        <p:nvSpPr>
          <p:cNvPr id="7" name="Content Placeholder 6"/>
          <p:cNvSpPr>
            <a:spLocks noGrp="1"/>
          </p:cNvSpPr>
          <p:nvPr>
            <p:ph idx="1"/>
          </p:nvPr>
        </p:nvSpPr>
        <p:spPr/>
        <p:txBody>
          <a:bodyPr>
            <a:noAutofit/>
          </a:bodyPr>
          <a:lstStyle/>
          <a:p>
            <a:r>
              <a:rPr lang="ar-SY" sz="1400" dirty="0" smtClean="0"/>
              <a:t>تم فرض آلية انهيار للأوتاد تعتمد على التحنيب كعامل رئيسي و تم التحقق من صحة هذه الفرضية بالاعتماد على المشاهدة و الملاحظة و الاثبات بالتجربة عن طريق نماذج السنترفيوج.</a:t>
            </a:r>
            <a:endParaRPr lang="en-US" sz="1400" dirty="0" smtClean="0"/>
          </a:p>
          <a:p>
            <a:endParaRPr lang="ar-SY" sz="1400" dirty="0" smtClean="0"/>
          </a:p>
          <a:p>
            <a:r>
              <a:rPr lang="ar-SY" sz="1400" dirty="0" smtClean="0"/>
              <a:t>اقترحت </a:t>
            </a:r>
            <a:r>
              <a:rPr lang="ar-SY" sz="1400" dirty="0" smtClean="0"/>
              <a:t>طريقة لتصميم الأوتاد في الترب القابلة للتميع. هذه الطريقة تضمن استقرار الأساس الوتدي خلال كامل فترة الزلزال. تم المحافظة على شرط القساوة و مقاومة الانعطاف الناتج عن قوى التوسع الجانبي.</a:t>
            </a:r>
            <a:endParaRPr lang="en-US" sz="1400" dirty="0" smtClean="0"/>
          </a:p>
          <a:p>
            <a:endParaRPr lang="ar-SY" sz="1400" dirty="0" smtClean="0"/>
          </a:p>
          <a:p>
            <a:r>
              <a:rPr lang="ar-SY" sz="1400" dirty="0" smtClean="0"/>
              <a:t>واضح </a:t>
            </a:r>
            <a:r>
              <a:rPr lang="ar-SY" sz="1400" dirty="0" smtClean="0"/>
              <a:t>أن استخدام أوتاد ذات أقطار كبيرة أفضل من مجموعة أوتاد نحيلة تحمل نفس الحمولة المحورية وذلك في المناطق ذات الترب القابلة للتميع و المعرضة للزلازل.</a:t>
            </a:r>
            <a:endParaRPr lang="en-US" sz="1400" dirty="0" smtClean="0"/>
          </a:p>
          <a:p>
            <a:endParaRPr lang="ar-SY" sz="1400" dirty="0" smtClean="0"/>
          </a:p>
          <a:p>
            <a:r>
              <a:rPr lang="ar-SY" sz="1400" dirty="0" smtClean="0"/>
              <a:t>لابد </a:t>
            </a:r>
            <a:r>
              <a:rPr lang="ar-SY" sz="1400" dirty="0" smtClean="0"/>
              <a:t>من تأمين قطر أدنى للوتد بالاعتماد على سماكة الطبقة الغير قابلة للتميع و مادة الوتد.</a:t>
            </a:r>
            <a:endParaRPr lang="en-US" sz="1400" dirty="0"/>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a:r>
              <a:rPr lang="ar-SY" sz="2000" b="1" dirty="0" smtClean="0"/>
              <a:t>المراجع </a:t>
            </a:r>
            <a:r>
              <a:rPr lang="ar-SA" sz="2000" b="1" dirty="0" smtClean="0"/>
              <a:t>المستخدمة</a:t>
            </a:r>
            <a:r>
              <a:rPr lang="ar-SY" sz="2000" b="1" dirty="0" smtClean="0"/>
              <a:t>:</a:t>
            </a:r>
            <a:endParaRPr lang="ar-SY" sz="2000" b="1" dirty="0"/>
          </a:p>
        </p:txBody>
      </p:sp>
      <p:sp>
        <p:nvSpPr>
          <p:cNvPr id="3" name="Content Placeholder 2"/>
          <p:cNvSpPr>
            <a:spLocks noGrp="1"/>
          </p:cNvSpPr>
          <p:nvPr>
            <p:ph idx="1"/>
          </p:nvPr>
        </p:nvSpPr>
        <p:spPr/>
        <p:txBody>
          <a:bodyPr>
            <a:noAutofit/>
          </a:bodyPr>
          <a:lstStyle/>
          <a:p>
            <a:pPr lvl="0" algn="l" rtl="0"/>
            <a:r>
              <a:rPr lang="en-US" sz="1400" dirty="0" smtClean="0"/>
              <a:t>Bhattacharya, S. "A dissertation submitted for the degree of Doctor of Philosophy at the University of Cambridge", Cambridge, UK, September 2003.</a:t>
            </a:r>
          </a:p>
          <a:p>
            <a:pPr algn="l" rtl="0">
              <a:buNone/>
            </a:pPr>
            <a:endParaRPr lang="en-US" sz="1400" dirty="0" smtClean="0"/>
          </a:p>
          <a:p>
            <a:pPr lvl="0" algn="l" rtl="0"/>
            <a:r>
              <a:rPr lang="en-US" sz="1400" dirty="0" smtClean="0"/>
              <a:t>Bhattacharya, S., </a:t>
            </a:r>
            <a:r>
              <a:rPr lang="en-US" sz="1400" dirty="0" err="1" smtClean="0"/>
              <a:t>Madabhushi</a:t>
            </a:r>
            <a:r>
              <a:rPr lang="en-US" sz="1400" dirty="0" smtClean="0"/>
              <a:t>, S.P.G and Bolton, M.D (2002): "An alternative mechanism of pile failure in liquefiable deposits during earthquakes", </a:t>
            </a:r>
            <a:r>
              <a:rPr lang="en-US" sz="1400" i="1" dirty="0" smtClean="0"/>
              <a:t>Technical report of University of Cambridge, CUED/D-SOILS/TR324 </a:t>
            </a:r>
            <a:r>
              <a:rPr lang="en-US" sz="1400" dirty="0" smtClean="0"/>
              <a:t>(Oct 2002</a:t>
            </a:r>
            <a:r>
              <a:rPr lang="en-US" sz="1400" dirty="0" smtClean="0"/>
              <a:t>). http</a:t>
            </a:r>
            <a:r>
              <a:rPr lang="en-US" sz="1400" dirty="0" smtClean="0"/>
              <a:t>://wwwciv.eng.cam.ac.uk/geotech_new/publications/TR/TR324.pdf</a:t>
            </a:r>
          </a:p>
          <a:p>
            <a:pPr algn="l" rtl="0">
              <a:buNone/>
            </a:pPr>
            <a:r>
              <a:rPr lang="en-US" sz="1400" dirty="0" smtClean="0"/>
              <a:t> </a:t>
            </a:r>
          </a:p>
          <a:p>
            <a:pPr lvl="0" algn="l" rtl="0"/>
            <a:r>
              <a:rPr lang="en-US" sz="1400" dirty="0" smtClean="0"/>
              <a:t>Waked, </a:t>
            </a:r>
            <a:r>
              <a:rPr lang="en-US" sz="1400" dirty="0" err="1" smtClean="0"/>
              <a:t>Kh</a:t>
            </a:r>
            <a:r>
              <a:rPr lang="en-US" sz="1400" dirty="0" smtClean="0"/>
              <a:t>, (1998): </a:t>
            </a:r>
            <a:r>
              <a:rPr lang="en-US" sz="1400" i="1" dirty="0" smtClean="0"/>
              <a:t>"Foundation Design",</a:t>
            </a:r>
            <a:r>
              <a:rPr lang="en-US" sz="1400" dirty="0" smtClean="0"/>
              <a:t> First Edition, Scientific Book House, Cairo, Egypt.</a:t>
            </a:r>
          </a:p>
          <a:p>
            <a:pPr algn="l" rtl="0">
              <a:buNone/>
            </a:pPr>
            <a:r>
              <a:rPr lang="en-US" sz="1400" dirty="0" smtClean="0"/>
              <a:t> </a:t>
            </a:r>
          </a:p>
          <a:p>
            <a:pPr lvl="0" algn="l" rtl="0"/>
            <a:r>
              <a:rPr lang="en-US" sz="1400" dirty="0" smtClean="0"/>
              <a:t>Stuart K. Haigh1, S.P. </a:t>
            </a:r>
            <a:r>
              <a:rPr lang="en-US" sz="1400" dirty="0" err="1" smtClean="0"/>
              <a:t>Gopal</a:t>
            </a:r>
            <a:r>
              <a:rPr lang="en-US" sz="1400" dirty="0" smtClean="0"/>
              <a:t> Madabhushi2, Kenichi Soga3,Youichi Taji4 and </a:t>
            </a:r>
            <a:r>
              <a:rPr lang="en-US" sz="1400" dirty="0" err="1" smtClean="0"/>
              <a:t>Ysuhiro</a:t>
            </a:r>
            <a:r>
              <a:rPr lang="en-US" sz="1400" dirty="0" smtClean="0"/>
              <a:t> </a:t>
            </a:r>
            <a:r>
              <a:rPr lang="en-US" sz="1400" dirty="0" err="1" smtClean="0"/>
              <a:t>Shamoto</a:t>
            </a:r>
            <a:endParaRPr lang="en-US" sz="1400" dirty="0" smtClean="0"/>
          </a:p>
          <a:p>
            <a:pPr lvl="0" algn="l" rtl="0"/>
            <a:endParaRPr lang="en-US" sz="1400" dirty="0" smtClean="0"/>
          </a:p>
          <a:p>
            <a:pPr lvl="0" algn="l" rtl="0"/>
            <a:r>
              <a:rPr lang="en-US" sz="1400" dirty="0" smtClean="0"/>
              <a:t> </a:t>
            </a:r>
            <a:r>
              <a:rPr lang="ar-SY" sz="1400" dirty="0" smtClean="0"/>
              <a:t>الاستاذ </a:t>
            </a:r>
            <a:r>
              <a:rPr lang="ar-SY" sz="1400" dirty="0" smtClean="0"/>
              <a:t>الدكتور متولي محمود ابراهيم، قسم التقنية المدنية و المعمارية، الكلية التقنية، جدة 2006</a:t>
            </a:r>
            <a:endParaRPr lang="en-US" sz="1400" dirty="0" smtClean="0"/>
          </a:p>
          <a:p>
            <a:pPr algn="l"/>
            <a:endParaRPr lang="ar-SY" sz="14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r"/>
            <a:r>
              <a:rPr lang="ar-SY" sz="2000" b="1" dirty="0" smtClean="0"/>
              <a:t>تأثير </a:t>
            </a:r>
            <a:r>
              <a:rPr lang="ar-SY" sz="2000" b="1" dirty="0" err="1" smtClean="0"/>
              <a:t>التحنيب</a:t>
            </a:r>
            <a:r>
              <a:rPr lang="ar-SY" sz="2000" b="1" dirty="0" smtClean="0"/>
              <a:t> على استقرار الأوتاد </a:t>
            </a:r>
            <a:endParaRPr lang="ar-SY" sz="2000" dirty="0"/>
          </a:p>
        </p:txBody>
      </p:sp>
      <p:sp>
        <p:nvSpPr>
          <p:cNvPr id="3" name="Content Placeholder 2"/>
          <p:cNvSpPr>
            <a:spLocks noGrp="1"/>
          </p:cNvSpPr>
          <p:nvPr>
            <p:ph idx="1"/>
          </p:nvPr>
        </p:nvSpPr>
        <p:spPr/>
        <p:txBody>
          <a:bodyPr>
            <a:normAutofit/>
          </a:bodyPr>
          <a:lstStyle/>
          <a:p>
            <a:r>
              <a:rPr lang="ar-SY" sz="1400" dirty="0" smtClean="0"/>
              <a:t>بعد المناقشة التي تمت للفرضية الأولى فقد قام بعض الباحثين بالتوجه إلى طبيعة الوتد كعنصر إنشائي حيث يعتبر الوتد عمود نحيل محمل بحمولة محورية مع حمل جانبي من التربة </a:t>
            </a:r>
            <a:r>
              <a:rPr lang="ar-SY" sz="1400" dirty="0" smtClean="0"/>
              <a:t>المحيطة.</a:t>
            </a:r>
            <a:endParaRPr lang="en-US" sz="1400" dirty="0" smtClean="0"/>
          </a:p>
          <a:p>
            <a:r>
              <a:rPr lang="ar-SY" sz="1400" dirty="0" smtClean="0"/>
              <a:t>بشكل عام يوجد نسبة بين طول الوتد ( </a:t>
            </a:r>
            <a:r>
              <a:rPr lang="en-US" sz="1400" b="1" i="1" dirty="0" smtClean="0"/>
              <a:t>L</a:t>
            </a:r>
            <a:r>
              <a:rPr lang="ar-SY" sz="1400" dirty="0" smtClean="0"/>
              <a:t> ) وقطره ( </a:t>
            </a:r>
            <a:r>
              <a:rPr lang="en-US" sz="1400" b="1" dirty="0" smtClean="0"/>
              <a:t>D</a:t>
            </a:r>
            <a:r>
              <a:rPr lang="ar-SY" sz="1400" dirty="0" smtClean="0"/>
              <a:t> ) تتراوح بين 25 إلى 100 حسب </a:t>
            </a:r>
            <a:endParaRPr lang="en-US" sz="1400" dirty="0" smtClean="0"/>
          </a:p>
          <a:p>
            <a:r>
              <a:rPr lang="en-US" sz="1400" dirty="0" smtClean="0"/>
              <a:t>Bond ( 1989 )</a:t>
            </a:r>
            <a:r>
              <a:rPr lang="ar-SY" sz="1400" dirty="0" smtClean="0"/>
              <a:t> وكمثال على </a:t>
            </a:r>
            <a:r>
              <a:rPr lang="ar-SY" sz="1400" dirty="0" err="1" smtClean="0"/>
              <a:t>التحنيب</a:t>
            </a:r>
            <a:r>
              <a:rPr lang="ar-SY" sz="1400" dirty="0" smtClean="0"/>
              <a:t> أخذت نماذج بنسبة ( </a:t>
            </a:r>
            <a:r>
              <a:rPr lang="en-US" sz="1400" b="1" dirty="0" smtClean="0"/>
              <a:t>L/D = 93  </a:t>
            </a:r>
            <a:r>
              <a:rPr lang="ar-SY" sz="1400" dirty="0" smtClean="0"/>
              <a:t>) كما في الشكل – 5 – الذي يوضح تقوس الأوتاد في حالة غياب التربة .</a:t>
            </a:r>
            <a:endParaRPr lang="en-US" sz="1400" dirty="0" smtClean="0"/>
          </a:p>
          <a:p>
            <a:endParaRPr lang="ar-SY" sz="1400"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3" name="Picture 4915"/>
          <p:cNvPicPr>
            <a:picLocks noChangeAspect="1" noChangeArrowheads="1"/>
          </p:cNvPicPr>
          <p:nvPr/>
        </p:nvPicPr>
        <p:blipFill>
          <a:blip r:embed="rId2"/>
          <a:srcRect/>
          <a:stretch>
            <a:fillRect/>
          </a:stretch>
        </p:blipFill>
        <p:spPr bwMode="auto">
          <a:xfrm>
            <a:off x="1285852" y="1071550"/>
            <a:ext cx="1628775" cy="1209675"/>
          </a:xfrm>
          <a:prstGeom prst="rect">
            <a:avLst/>
          </a:prstGeom>
          <a:noFill/>
        </p:spPr>
      </p:pic>
      <p:pic>
        <p:nvPicPr>
          <p:cNvPr id="32772" name="Picture 4916"/>
          <p:cNvPicPr>
            <a:picLocks noChangeAspect="1" noChangeArrowheads="1"/>
          </p:cNvPicPr>
          <p:nvPr/>
        </p:nvPicPr>
        <p:blipFill>
          <a:blip r:embed="rId3"/>
          <a:srcRect/>
          <a:stretch>
            <a:fillRect/>
          </a:stretch>
        </p:blipFill>
        <p:spPr bwMode="auto">
          <a:xfrm>
            <a:off x="3714744" y="1071550"/>
            <a:ext cx="1628775" cy="1219200"/>
          </a:xfrm>
          <a:prstGeom prst="rect">
            <a:avLst/>
          </a:prstGeom>
          <a:noFill/>
        </p:spPr>
      </p:pic>
      <p:pic>
        <p:nvPicPr>
          <p:cNvPr id="32771" name="Picture 4917"/>
          <p:cNvPicPr>
            <a:picLocks noChangeAspect="1" noChangeArrowheads="1"/>
          </p:cNvPicPr>
          <p:nvPr/>
        </p:nvPicPr>
        <p:blipFill>
          <a:blip r:embed="rId4"/>
          <a:srcRect/>
          <a:stretch>
            <a:fillRect/>
          </a:stretch>
        </p:blipFill>
        <p:spPr bwMode="auto">
          <a:xfrm>
            <a:off x="6143636" y="1071550"/>
            <a:ext cx="1628775" cy="1209675"/>
          </a:xfrm>
          <a:prstGeom prst="rect">
            <a:avLst/>
          </a:prstGeom>
          <a:noFill/>
        </p:spPr>
      </p:pic>
      <p:pic>
        <p:nvPicPr>
          <p:cNvPr id="32770" name="Picture 4919"/>
          <p:cNvPicPr>
            <a:picLocks noChangeAspect="1" noChangeArrowheads="1"/>
          </p:cNvPicPr>
          <p:nvPr/>
        </p:nvPicPr>
        <p:blipFill>
          <a:blip r:embed="rId5"/>
          <a:srcRect/>
          <a:stretch>
            <a:fillRect/>
          </a:stretch>
        </p:blipFill>
        <p:spPr bwMode="auto">
          <a:xfrm>
            <a:off x="1428728" y="2857500"/>
            <a:ext cx="1171575" cy="2228850"/>
          </a:xfrm>
          <a:prstGeom prst="rect">
            <a:avLst/>
          </a:prstGeom>
          <a:noFill/>
        </p:spPr>
      </p:pic>
      <p:pic>
        <p:nvPicPr>
          <p:cNvPr id="32769" name="Picture 4918"/>
          <p:cNvPicPr>
            <a:picLocks noChangeAspect="1" noChangeArrowheads="1"/>
          </p:cNvPicPr>
          <p:nvPr/>
        </p:nvPicPr>
        <p:blipFill>
          <a:blip r:embed="rId6"/>
          <a:srcRect/>
          <a:stretch>
            <a:fillRect/>
          </a:stretch>
        </p:blipFill>
        <p:spPr bwMode="auto">
          <a:xfrm>
            <a:off x="3643306" y="2786062"/>
            <a:ext cx="1333500" cy="2228850"/>
          </a:xfrm>
          <a:prstGeom prst="rect">
            <a:avLst/>
          </a:prstGeom>
          <a:noFill/>
        </p:spPr>
      </p:pic>
      <p:sp>
        <p:nvSpPr>
          <p:cNvPr id="16" name="Rectangle 15"/>
          <p:cNvSpPr/>
          <p:nvPr/>
        </p:nvSpPr>
        <p:spPr>
          <a:xfrm>
            <a:off x="6072198" y="3071814"/>
            <a:ext cx="1428760" cy="1304460"/>
          </a:xfrm>
          <a:prstGeom prst="rect">
            <a:avLst/>
          </a:prstGeom>
        </p:spPr>
        <p:txBody>
          <a:bodyPr wrap="square">
            <a:spAutoFit/>
          </a:bodyPr>
          <a:lstStyle/>
          <a:p>
            <a:pPr algn="ctr">
              <a:lnSpc>
                <a:spcPct val="115000"/>
              </a:lnSpc>
              <a:spcAft>
                <a:spcPts val="1000"/>
              </a:spcAft>
            </a:pPr>
            <a:r>
              <a:rPr lang="en-US" dirty="0" smtClean="0">
                <a:latin typeface="Times New Roman"/>
                <a:ea typeface="Times New Roman"/>
                <a:cs typeface="Times New Roman"/>
              </a:rPr>
              <a:t>L = 280mm</a:t>
            </a:r>
            <a:endParaRPr lang="en-US" sz="1400" dirty="0" smtClean="0">
              <a:latin typeface="Calibri"/>
              <a:ea typeface="Times New Roman"/>
              <a:cs typeface="Times New Roman"/>
            </a:endParaRPr>
          </a:p>
          <a:p>
            <a:pPr algn="ctr">
              <a:lnSpc>
                <a:spcPct val="115000"/>
              </a:lnSpc>
              <a:spcAft>
                <a:spcPts val="1000"/>
              </a:spcAft>
            </a:pPr>
            <a:r>
              <a:rPr lang="en-US" dirty="0" smtClean="0">
                <a:latin typeface="Times New Roman"/>
                <a:ea typeface="Times New Roman"/>
                <a:cs typeface="Times New Roman"/>
              </a:rPr>
              <a:t>D = 3mm</a:t>
            </a:r>
            <a:endParaRPr lang="en-US" sz="1400" dirty="0" smtClean="0">
              <a:latin typeface="Calibri"/>
              <a:ea typeface="Times New Roman"/>
              <a:cs typeface="Times New Roman"/>
            </a:endParaRPr>
          </a:p>
          <a:p>
            <a:pPr algn="ctr">
              <a:lnSpc>
                <a:spcPct val="115000"/>
              </a:lnSpc>
              <a:spcAft>
                <a:spcPts val="1000"/>
              </a:spcAft>
            </a:pPr>
            <a:r>
              <a:rPr lang="en-US" dirty="0" smtClean="0">
                <a:latin typeface="Times New Roman"/>
                <a:ea typeface="Times New Roman"/>
                <a:cs typeface="Times New Roman"/>
              </a:rPr>
              <a:t>L/D = 93</a:t>
            </a:r>
            <a:endParaRPr lang="en-US" sz="1400" dirty="0">
              <a:latin typeface="Calibri"/>
              <a:ea typeface="Times New Roman"/>
              <a:cs typeface="Times New Roman"/>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6" name="Rectangle 2"/>
          <p:cNvSpPr>
            <a:spLocks noChangeArrowheads="1"/>
          </p:cNvSpPr>
          <p:nvPr/>
        </p:nvSpPr>
        <p:spPr bwMode="auto">
          <a:xfrm>
            <a:off x="857224" y="571484"/>
            <a:ext cx="6572232" cy="73866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ar-SY" sz="14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تفقد هذه الأوتاد توازنها نتيجة </a:t>
            </a:r>
            <a:r>
              <a:rPr kumimoji="0" lang="ar-SY" sz="1400" b="0" i="0" u="none" strike="noStrike" cap="none" normalizeH="0" baseline="0" dirty="0" err="1" smtClean="0">
                <a:ln>
                  <a:noFill/>
                </a:ln>
                <a:solidFill>
                  <a:schemeClr val="tx1"/>
                </a:solidFill>
                <a:effectLst/>
                <a:latin typeface="Calibri" pitchFamily="34" charset="0"/>
                <a:ea typeface="Calibri" pitchFamily="34" charset="0"/>
                <a:cs typeface="Arial" pitchFamily="34" charset="0"/>
              </a:rPr>
              <a:t>التحنيب</a:t>
            </a:r>
            <a:r>
              <a:rPr kumimoji="0" lang="ar-SY" sz="14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 الحاصل حيث تتجاوز الحمولة المطبقة الحمولة الحدية التي تعطى بالعلاقة :</a:t>
            </a:r>
          </a:p>
          <a:p>
            <a:pPr marL="0" marR="0" lvl="0" indent="0" algn="r" defTabSz="914400" rtl="1" eaLnBrk="1" fontAlgn="base" latinLnBrk="0" hangingPunct="1">
              <a:lnSpc>
                <a:spcPct val="100000"/>
              </a:lnSpc>
              <a:spcBef>
                <a:spcPct val="0"/>
              </a:spcBef>
              <a:spcAft>
                <a:spcPct val="0"/>
              </a:spcAft>
              <a:buClrTx/>
              <a:buSzTx/>
              <a:buFontTx/>
              <a:buNone/>
              <a:tabLst/>
            </a:pPr>
            <a:endParaRPr kumimoji="0" lang="ar-SY" sz="1400" b="0" i="0" u="none" strike="noStrike" cap="none" normalizeH="0" baseline="0" dirty="0" smtClean="0">
              <a:ln>
                <a:noFill/>
              </a:ln>
              <a:solidFill>
                <a:schemeClr val="tx1"/>
              </a:solidFill>
              <a:effectLst/>
              <a:latin typeface="Calibri" pitchFamily="34" charset="0"/>
              <a:ea typeface="Calibri" pitchFamily="34" charset="0"/>
              <a:cs typeface="Arial" pitchFamily="34" charset="0"/>
            </a:endParaRPr>
          </a:p>
          <a:p>
            <a:pPr marL="0" marR="0" lvl="0" indent="0" algn="r" defTabSz="914400" eaLnBrk="0" fontAlgn="base" latinLnBrk="0" hangingPunct="0">
              <a:lnSpc>
                <a:spcPct val="100000"/>
              </a:lnSpc>
              <a:spcBef>
                <a:spcPct val="0"/>
              </a:spcBef>
              <a:spcAft>
                <a:spcPct val="0"/>
              </a:spcAft>
              <a:buClrTx/>
              <a:buSzTx/>
              <a:buFontTx/>
              <a:buNone/>
              <a:tabLst/>
            </a:pPr>
            <a:endParaRPr kumimoji="0" lang="en-US" sz="1400" b="0" i="0" u="none" strike="noStrike" cap="none" normalizeH="0" baseline="0" dirty="0" smtClean="0">
              <a:ln>
                <a:noFill/>
              </a:ln>
              <a:solidFill>
                <a:schemeClr val="tx1"/>
              </a:solidFill>
              <a:effectLst/>
              <a:latin typeface="Arial" pitchFamily="34" charset="0"/>
              <a:cs typeface="Arial" pitchFamily="34" charset="0"/>
            </a:endParaRPr>
          </a:p>
        </p:txBody>
      </p:sp>
      <p:sp>
        <p:nvSpPr>
          <p:cNvPr id="1027" name="Rectangle 3"/>
          <p:cNvSpPr>
            <a:spLocks noChangeArrowheads="1"/>
          </p:cNvSpPr>
          <p:nvPr/>
        </p:nvSpPr>
        <p:spPr bwMode="auto">
          <a:xfrm>
            <a:off x="1000100" y="1331889"/>
            <a:ext cx="6429388" cy="95410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tab pos="2841625" algn="l"/>
                <a:tab pos="3306763" algn="ctr"/>
                <a:tab pos="5318125" algn="l"/>
                <a:tab pos="6156325" algn="r"/>
              </a:tabLst>
            </a:pPr>
            <a:r>
              <a:rPr kumimoji="0" lang="ar-SY" sz="1400" i="0" u="none" strike="noStrike" cap="none" normalizeH="0" baseline="0" dirty="0" smtClean="0">
                <a:ln>
                  <a:noFill/>
                </a:ln>
                <a:solidFill>
                  <a:schemeClr val="tx1"/>
                </a:solidFill>
                <a:effectLst/>
                <a:latin typeface="Calibri" pitchFamily="34" charset="0"/>
                <a:ea typeface="Calibri" pitchFamily="34" charset="0"/>
                <a:cs typeface="Arial" pitchFamily="34" charset="0"/>
              </a:rPr>
              <a:t>حيث </a:t>
            </a:r>
            <a:r>
              <a:rPr kumimoji="0" lang="en-US" sz="1400" i="0" u="none" strike="noStrike" cap="none" normalizeH="0" baseline="0" dirty="0" smtClean="0">
                <a:ln>
                  <a:noFill/>
                </a:ln>
                <a:solidFill>
                  <a:schemeClr val="tx1"/>
                </a:solidFill>
                <a:effectLst/>
                <a:latin typeface="Calibri" pitchFamily="34" charset="0"/>
                <a:ea typeface="Calibri" pitchFamily="34" charset="0"/>
                <a:cs typeface="Arial" pitchFamily="34" charset="0"/>
              </a:rPr>
              <a:t>EI   </a:t>
            </a:r>
            <a:r>
              <a:rPr kumimoji="0" lang="ar-SY" sz="1400" i="0" u="none" strike="noStrike" cap="none" normalizeH="0" baseline="0" dirty="0" smtClean="0">
                <a:ln>
                  <a:noFill/>
                </a:ln>
                <a:solidFill>
                  <a:schemeClr val="tx1"/>
                </a:solidFill>
                <a:effectLst/>
                <a:latin typeface="Calibri" pitchFamily="34" charset="0"/>
                <a:ea typeface="Calibri" pitchFamily="34" charset="0"/>
                <a:cs typeface="Arial" pitchFamily="34" charset="0"/>
              </a:rPr>
              <a:t> تعبر عن مرونة الوتد</a:t>
            </a:r>
            <a:endParaRPr kumimoji="0" lang="en-US" sz="1400" i="0" u="none" strike="noStrike" cap="none" normalizeH="0" baseline="0" dirty="0" smtClean="0">
              <a:ln>
                <a:noFill/>
              </a:ln>
              <a:solidFill>
                <a:schemeClr val="tx1"/>
              </a:solidFill>
              <a:effectLst/>
              <a:latin typeface="Arial" pitchFamily="34" charset="0"/>
              <a:cs typeface="Arial" pitchFamily="34" charset="0"/>
            </a:endParaRPr>
          </a:p>
          <a:p>
            <a:pPr marL="0" marR="0" lvl="0" indent="0" algn="r" defTabSz="914400" rtl="1" eaLnBrk="0" fontAlgn="base" latinLnBrk="0" hangingPunct="0">
              <a:lnSpc>
                <a:spcPct val="100000"/>
              </a:lnSpc>
              <a:spcBef>
                <a:spcPct val="0"/>
              </a:spcBef>
              <a:spcAft>
                <a:spcPct val="0"/>
              </a:spcAft>
              <a:buClrTx/>
              <a:buSzTx/>
              <a:buFontTx/>
              <a:buNone/>
              <a:tabLst>
                <a:tab pos="2841625" algn="l"/>
                <a:tab pos="3306763" algn="ctr"/>
                <a:tab pos="5318125" algn="l"/>
                <a:tab pos="6156325" algn="r"/>
              </a:tabLst>
            </a:pPr>
            <a:r>
              <a:rPr kumimoji="0" lang="en-US" sz="1400" i="0" u="none" strike="noStrike" cap="none" normalizeH="0" baseline="0" dirty="0" err="1" smtClean="0">
                <a:ln>
                  <a:noFill/>
                </a:ln>
                <a:solidFill>
                  <a:schemeClr val="tx1"/>
                </a:solidFill>
                <a:effectLst/>
                <a:latin typeface="Calibri" pitchFamily="34" charset="0"/>
                <a:ea typeface="Calibri" pitchFamily="34" charset="0"/>
                <a:cs typeface="Arial" pitchFamily="34" charset="0"/>
              </a:rPr>
              <a:t>L</a:t>
            </a:r>
            <a:r>
              <a:rPr kumimoji="0" lang="en-US" sz="1400" i="0" u="none" strike="noStrike" cap="none" normalizeH="0" baseline="-25000" dirty="0" err="1" smtClean="0">
                <a:ln>
                  <a:noFill/>
                </a:ln>
                <a:solidFill>
                  <a:schemeClr val="tx1"/>
                </a:solidFill>
                <a:effectLst/>
                <a:latin typeface="Calibri" pitchFamily="34" charset="0"/>
                <a:ea typeface="Calibri" pitchFamily="34" charset="0"/>
                <a:cs typeface="Arial" pitchFamily="34" charset="0"/>
              </a:rPr>
              <a:t>eff</a:t>
            </a:r>
            <a:r>
              <a:rPr kumimoji="0" lang="en-US" sz="1400" i="0" u="none" strike="noStrike" cap="none" normalizeH="0" baseline="0" dirty="0" smtClean="0">
                <a:ln>
                  <a:noFill/>
                </a:ln>
                <a:solidFill>
                  <a:schemeClr val="tx1"/>
                </a:solidFill>
                <a:effectLst/>
                <a:latin typeface="Calibri" pitchFamily="34" charset="0"/>
                <a:ea typeface="Calibri" pitchFamily="34" charset="0"/>
                <a:cs typeface="Arial" pitchFamily="34" charset="0"/>
              </a:rPr>
              <a:t> </a:t>
            </a:r>
            <a:r>
              <a:rPr kumimoji="0" lang="ar-SY" sz="1400" i="0" u="none" strike="noStrike" cap="none" normalizeH="0" baseline="0" dirty="0" smtClean="0">
                <a:ln>
                  <a:noFill/>
                </a:ln>
                <a:solidFill>
                  <a:schemeClr val="tx1"/>
                </a:solidFill>
                <a:effectLst/>
                <a:latin typeface="Calibri" pitchFamily="34" charset="0"/>
                <a:ea typeface="Calibri" pitchFamily="34" charset="0"/>
                <a:cs typeface="Arial" pitchFamily="34" charset="0"/>
              </a:rPr>
              <a:t>  الطول الفعال للعمود النحيل ضمن مجال </a:t>
            </a:r>
            <a:r>
              <a:rPr kumimoji="0" lang="ar-SY" sz="1400" i="0" u="none" strike="noStrike" cap="none" normalizeH="0" baseline="0" dirty="0" err="1" smtClean="0">
                <a:ln>
                  <a:noFill/>
                </a:ln>
                <a:solidFill>
                  <a:schemeClr val="tx1"/>
                </a:solidFill>
                <a:effectLst/>
                <a:latin typeface="Calibri" pitchFamily="34" charset="0"/>
                <a:ea typeface="Calibri" pitchFamily="34" charset="0"/>
                <a:cs typeface="Arial" pitchFamily="34" charset="0"/>
              </a:rPr>
              <a:t>التحنيب</a:t>
            </a:r>
            <a:r>
              <a:rPr kumimoji="0" lang="ar-SY" sz="1400" i="0" u="none" strike="noStrike" cap="none" normalizeH="0" baseline="0" dirty="0" smtClean="0">
                <a:ln>
                  <a:noFill/>
                </a:ln>
                <a:solidFill>
                  <a:schemeClr val="tx1"/>
                </a:solidFill>
                <a:effectLst/>
                <a:latin typeface="Calibri" pitchFamily="34" charset="0"/>
                <a:ea typeface="Calibri" pitchFamily="34" charset="0"/>
                <a:cs typeface="Arial" pitchFamily="34" charset="0"/>
              </a:rPr>
              <a:t> والذي يوضح من خلال الشكل رقم – 6 – .</a:t>
            </a:r>
            <a:endParaRPr kumimoji="0" lang="en-US" sz="1400" i="0" u="none" strike="noStrike" cap="none" normalizeH="0" baseline="0" dirty="0" smtClean="0">
              <a:ln>
                <a:noFill/>
              </a:ln>
              <a:solidFill>
                <a:schemeClr val="tx1"/>
              </a:solidFill>
              <a:effectLst/>
              <a:latin typeface="Arial" pitchFamily="34" charset="0"/>
              <a:cs typeface="Arial" pitchFamily="34" charset="0"/>
            </a:endParaRPr>
          </a:p>
          <a:p>
            <a:pPr marL="0" marR="0" lvl="0" indent="0" algn="r" defTabSz="914400" rtl="1" eaLnBrk="0" fontAlgn="base" latinLnBrk="0" hangingPunct="0">
              <a:lnSpc>
                <a:spcPct val="100000"/>
              </a:lnSpc>
              <a:spcBef>
                <a:spcPct val="0"/>
              </a:spcBef>
              <a:spcAft>
                <a:spcPct val="0"/>
              </a:spcAft>
              <a:buClrTx/>
              <a:buSzTx/>
              <a:buFontTx/>
              <a:buNone/>
              <a:tabLst>
                <a:tab pos="2841625" algn="l"/>
                <a:tab pos="3306763" algn="ctr"/>
                <a:tab pos="5318125" algn="l"/>
                <a:tab pos="6156325" algn="r"/>
              </a:tabLst>
            </a:pPr>
            <a:r>
              <a:rPr kumimoji="0" lang="ar-SY" sz="1400" i="0" u="none" strike="noStrike" cap="none" normalizeH="0" baseline="0" dirty="0" smtClean="0">
                <a:ln>
                  <a:noFill/>
                </a:ln>
                <a:solidFill>
                  <a:schemeClr val="tx1"/>
                </a:solidFill>
                <a:effectLst/>
                <a:latin typeface="Calibri" pitchFamily="34" charset="0"/>
                <a:ea typeface="Calibri" pitchFamily="34" charset="0"/>
                <a:cs typeface="Arial" pitchFamily="34" charset="0"/>
              </a:rPr>
              <a:t>و الشكل رقم – 7 – يبين الفرق بين الحمولة المسموحة على الوتد والحمولات الحدية وذلك تبعاً لطول الوتد حيث نلاحظ أن الأوتاد التي يزيد طولها عن 10 م تنهار بسبب الحمولة الناتجة عن التحنيب </a:t>
            </a:r>
            <a:r>
              <a:rPr kumimoji="0" lang="ar-SY" sz="1400" i="0" u="none" strike="noStrike" cap="none" normalizeH="0" baseline="0" dirty="0" smtClean="0">
                <a:ln>
                  <a:noFill/>
                </a:ln>
                <a:solidFill>
                  <a:schemeClr val="tx1"/>
                </a:solidFill>
                <a:effectLst/>
                <a:latin typeface="Calibri" pitchFamily="34" charset="0"/>
                <a:ea typeface="Calibri" pitchFamily="34" charset="0"/>
                <a:cs typeface="Arial" pitchFamily="34" charset="0"/>
              </a:rPr>
              <a:t>.</a:t>
            </a:r>
            <a:endParaRPr kumimoji="0" lang="ar-SY" sz="1400" i="0" u="none" strike="noStrike" cap="none" normalizeH="0" baseline="0" dirty="0" smtClean="0">
              <a:ln>
                <a:noFill/>
              </a:ln>
              <a:solidFill>
                <a:schemeClr val="tx1"/>
              </a:solidFill>
              <a:effectLst/>
              <a:latin typeface="Arial" pitchFamily="34" charset="0"/>
              <a:cs typeface="Arial" pitchFamily="34" charset="0"/>
            </a:endParaRPr>
          </a:p>
        </p:txBody>
      </p:sp>
      <p:pic>
        <p:nvPicPr>
          <p:cNvPr id="31745" name="Picture 1"/>
          <p:cNvPicPr>
            <a:picLocks noChangeAspect="1" noChangeArrowheads="1"/>
          </p:cNvPicPr>
          <p:nvPr/>
        </p:nvPicPr>
        <p:blipFill>
          <a:blip r:embed="rId2"/>
          <a:stretch>
            <a:fillRect/>
          </a:stretch>
        </p:blipFill>
        <p:spPr bwMode="auto">
          <a:xfrm>
            <a:off x="1643043" y="1000112"/>
            <a:ext cx="1357322" cy="468893"/>
          </a:xfrm>
          <a:prstGeom prst="rect">
            <a:avLst/>
          </a:prstGeom>
          <a:noFill/>
          <a:ln>
            <a:noFill/>
          </a:ln>
        </p:spPr>
      </p:pic>
      <p:pic>
        <p:nvPicPr>
          <p:cNvPr id="6" name="Picture 5"/>
          <p:cNvPicPr/>
          <p:nvPr/>
        </p:nvPicPr>
        <p:blipFill>
          <a:blip r:embed="rId3"/>
          <a:srcRect/>
          <a:stretch>
            <a:fillRect/>
          </a:stretch>
        </p:blipFill>
        <p:spPr bwMode="auto">
          <a:xfrm>
            <a:off x="2428860" y="2357434"/>
            <a:ext cx="4163113" cy="315633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Technic">
  <a:themeElements>
    <a:clrScheme name="Technic">
      <a:dk1>
        <a:sysClr val="windowText" lastClr="000000"/>
      </a:dk1>
      <a:lt1>
        <a:sysClr val="window" lastClr="FFFFFF"/>
      </a:lt1>
      <a:dk2>
        <a:srgbClr val="3B3B3B"/>
      </a:dk2>
      <a:lt2>
        <a:srgbClr val="D4D2D0"/>
      </a:lt2>
      <a:accent1>
        <a:srgbClr val="6EA0B0"/>
      </a:accent1>
      <a:accent2>
        <a:srgbClr val="CCAF0A"/>
      </a:accent2>
      <a:accent3>
        <a:srgbClr val="8D89A4"/>
      </a:accent3>
      <a:accent4>
        <a:srgbClr val="748560"/>
      </a:accent4>
      <a:accent5>
        <a:srgbClr val="9E9273"/>
      </a:accent5>
      <a:accent6>
        <a:srgbClr val="7E848D"/>
      </a:accent6>
      <a:hlink>
        <a:srgbClr val="00C8C3"/>
      </a:hlink>
      <a:folHlink>
        <a:srgbClr val="A116E0"/>
      </a:folHlink>
    </a:clrScheme>
    <a:fontScheme name="Technic">
      <a:majorFont>
        <a:latin typeface="Franklin Gothic Book"/>
        <a:ea typeface=""/>
        <a:cs typeface=""/>
        <a:font script="Jpan" typeface="ＭＳ Ｐゴシック"/>
        <a:font script="Hang" typeface="HY견고딕"/>
        <a:font script="Hans" typeface="宋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HGｺﾞｼｯｸM"/>
        <a:font script="Hang" typeface="HY중고딕"/>
        <a:font script="Hans" typeface="黑体"/>
        <a:font script="Hant" typeface="微軟正黑體"/>
        <a:font script="Arab" typeface="Tahoma"/>
        <a:font script="Hebr" typeface="Levenim MT"/>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Technic">
      <a:fillStyleLst>
        <a:solidFill>
          <a:schemeClr val="phClr"/>
        </a:solidFill>
        <a:gradFill rotWithShape="1">
          <a:gsLst>
            <a:gs pos="0">
              <a:schemeClr val="phClr">
                <a:tint val="1000"/>
              </a:schemeClr>
            </a:gs>
            <a:gs pos="68000">
              <a:schemeClr val="phClr">
                <a:tint val="77000"/>
              </a:schemeClr>
            </a:gs>
            <a:gs pos="81000">
              <a:schemeClr val="phClr">
                <a:tint val="79000"/>
              </a:schemeClr>
            </a:gs>
            <a:gs pos="86000">
              <a:schemeClr val="phClr">
                <a:tint val="73000"/>
              </a:schemeClr>
            </a:gs>
            <a:gs pos="100000">
              <a:schemeClr val="phClr">
                <a:tint val="35000"/>
              </a:schemeClr>
            </a:gs>
          </a:gsLst>
          <a:lin ang="5400000" scaled="1"/>
        </a:gradFill>
        <a:gradFill rotWithShape="1">
          <a:gsLst>
            <a:gs pos="0">
              <a:schemeClr val="phClr">
                <a:tint val="73000"/>
                <a:satMod val="150000"/>
              </a:schemeClr>
            </a:gs>
            <a:gs pos="25000">
              <a:schemeClr val="phClr">
                <a:tint val="96000"/>
                <a:shade val="80000"/>
                <a:satMod val="105000"/>
              </a:schemeClr>
            </a:gs>
            <a:gs pos="38000">
              <a:schemeClr val="phClr">
                <a:tint val="96000"/>
                <a:shade val="59000"/>
                <a:satMod val="120000"/>
              </a:schemeClr>
            </a:gs>
            <a:gs pos="55000">
              <a:schemeClr val="phClr">
                <a:shade val="57000"/>
                <a:satMod val="120000"/>
              </a:schemeClr>
            </a:gs>
            <a:gs pos="80000">
              <a:schemeClr val="phClr">
                <a:shade val="56000"/>
                <a:satMod val="145000"/>
              </a:schemeClr>
            </a:gs>
            <a:gs pos="88000">
              <a:schemeClr val="phClr">
                <a:shade val="63000"/>
                <a:satMod val="160000"/>
              </a:schemeClr>
            </a:gs>
            <a:gs pos="100000">
              <a:schemeClr val="phClr">
                <a:tint val="99555"/>
                <a:satMod val="155000"/>
              </a:schemeClr>
            </a:gs>
          </a:gsLst>
          <a:lin ang="5400000" scaled="1"/>
        </a:gradFill>
      </a:fillStyleLst>
      <a:lnStyleLst>
        <a:ln w="9525" cap="flat" cmpd="sng" algn="ctr">
          <a:solidFill>
            <a:schemeClr val="phClr">
              <a:shade val="60000"/>
              <a:satMod val="300000"/>
            </a:schemeClr>
          </a:solidFill>
          <a:prstDash val="solid"/>
        </a:ln>
        <a:ln w="19050" cap="flat" cmpd="sng" algn="ctr">
          <a:solidFill>
            <a:schemeClr val="phClr"/>
          </a:solidFill>
          <a:prstDash val="solid"/>
        </a:ln>
        <a:ln w="19050" cap="flat" cmpd="sng" algn="ctr">
          <a:solidFill>
            <a:schemeClr val="phClr"/>
          </a:solidFill>
          <a:prstDash val="solid"/>
        </a:ln>
      </a:lnStyleLst>
      <a:effectStyleLst>
        <a:effectStyle>
          <a:effectLst>
            <a:glow rad="63500">
              <a:schemeClr val="phClr">
                <a:tint val="30000"/>
                <a:shade val="95000"/>
                <a:satMod val="300000"/>
                <a:alpha val="50000"/>
              </a:schemeClr>
            </a:glow>
          </a:effectLst>
        </a:effectStyle>
        <a:effectStyle>
          <a:effectLst>
            <a:glow rad="70000">
              <a:schemeClr val="phClr">
                <a:tint val="30000"/>
                <a:shade val="95000"/>
                <a:satMod val="300000"/>
                <a:alpha val="50000"/>
              </a:schemeClr>
            </a:glow>
          </a:effectLst>
        </a:effectStyle>
        <a:effectStyle>
          <a:effectLst>
            <a:glow rad="76200">
              <a:schemeClr val="phClr">
                <a:tint val="30000"/>
                <a:shade val="95000"/>
                <a:satMod val="300000"/>
                <a:alpha val="50000"/>
              </a:schemeClr>
            </a:glow>
          </a:effectLst>
          <a:scene3d>
            <a:camera prst="orthographicFront" fov="0">
              <a:rot lat="0" lon="0" rev="0"/>
            </a:camera>
            <a:lightRig rig="harsh" dir="t">
              <a:rot lat="6000000" lon="6000000" rev="0"/>
            </a:lightRig>
          </a:scene3d>
          <a:sp3d contourW="10000" prstMaterial="metal">
            <a:bevelT w="20000" h="9000" prst="softRound"/>
            <a:contourClr>
              <a:schemeClr val="phClr">
                <a:shade val="30000"/>
                <a:satMod val="200000"/>
              </a:schemeClr>
            </a:contourClr>
          </a:sp3d>
        </a:effectStyle>
      </a:effectStyleLst>
      <a:bgFillStyleLst>
        <a:solidFill>
          <a:schemeClr val="phClr"/>
        </a:solidFill>
        <a:gradFill rotWithShape="1">
          <a:gsLst>
            <a:gs pos="0">
              <a:schemeClr val="phClr">
                <a:shade val="40000"/>
                <a:satMod val="150000"/>
              </a:schemeClr>
            </a:gs>
            <a:gs pos="30000">
              <a:schemeClr val="phClr">
                <a:shade val="60000"/>
                <a:satMod val="150000"/>
              </a:schemeClr>
            </a:gs>
            <a:gs pos="100000">
              <a:schemeClr val="phClr">
                <a:tint val="83000"/>
                <a:satMod val="200000"/>
              </a:schemeClr>
            </a:gs>
          </a:gsLst>
          <a:lin ang="13000000" scaled="0"/>
        </a:gradFill>
        <a:gradFill rotWithShape="1">
          <a:gsLst>
            <a:gs pos="0">
              <a:schemeClr val="phClr">
                <a:tint val="78000"/>
                <a:satMod val="220000"/>
              </a:schemeClr>
            </a:gs>
            <a:gs pos="100000">
              <a:schemeClr val="phClr">
                <a:shade val="35000"/>
                <a:satMod val="155000"/>
              </a:schemeClr>
            </a:gs>
          </a:gsLst>
          <a:path path="circle">
            <a:fillToRect l="60000" t="50000" r="4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Technic</Template>
  <TotalTime>229</TotalTime>
  <Words>3780</Words>
  <Application>Microsoft Office PowerPoint</Application>
  <PresentationFormat>On-screen Show (16:10)</PresentationFormat>
  <Paragraphs>637</Paragraphs>
  <Slides>67</Slides>
  <Notes>1</Notes>
  <HiddenSlides>0</HiddenSlides>
  <MMClips>0</MMClips>
  <ScaleCrop>false</ScaleCrop>
  <HeadingPairs>
    <vt:vector size="4" baseType="variant">
      <vt:variant>
        <vt:lpstr>Theme</vt:lpstr>
      </vt:variant>
      <vt:variant>
        <vt:i4>1</vt:i4>
      </vt:variant>
      <vt:variant>
        <vt:lpstr>Slide Titles</vt:lpstr>
      </vt:variant>
      <vt:variant>
        <vt:i4>67</vt:i4>
      </vt:variant>
    </vt:vector>
  </HeadingPairs>
  <TitlesOfParts>
    <vt:vector size="68" baseType="lpstr">
      <vt:lpstr>Technic</vt:lpstr>
      <vt:lpstr>Piles in Liquefiable Soils  </vt:lpstr>
      <vt:lpstr>مقدمة : </vt:lpstr>
      <vt:lpstr>انهيار الأوتاد خلال الهزات الأرضية : </vt:lpstr>
      <vt:lpstr>المفهوم الأول لانهيار الأوتاد وفق أحدث الكودات العالمية  lateral spreading  </vt:lpstr>
      <vt:lpstr>توافق فرضية القوى الأفقية مع الواقع  </vt:lpstr>
      <vt:lpstr>Slide 6</vt:lpstr>
      <vt:lpstr>تأثير التحنيب على استقرار الأوتاد </vt:lpstr>
      <vt:lpstr>Slide 8</vt:lpstr>
      <vt:lpstr>Slide 9</vt:lpstr>
      <vt:lpstr>Slide 10</vt:lpstr>
      <vt:lpstr>بعض الحالات المدروسة سابقا </vt:lpstr>
      <vt:lpstr>Slide 12</vt:lpstr>
      <vt:lpstr>Slide 13</vt:lpstr>
      <vt:lpstr>النموذج المدروس في الاختبارات الديناميكية centrifuge modelling </vt:lpstr>
      <vt:lpstr>النموذج المستخدم في تمثيل عملية تحنيب الوتد : </vt:lpstr>
      <vt:lpstr>Slide 16</vt:lpstr>
      <vt:lpstr>Slide 17</vt:lpstr>
      <vt:lpstr>Slide 18</vt:lpstr>
      <vt:lpstr>Slide 19</vt:lpstr>
      <vt:lpstr>نلاحظ من خلال الجدول رقم – 2 – أن النسبة بين الحمولة الشاقولية المطبقة على الوتد والحمولة الحدية (  Pcr ) تتراوح بين 22 % إلى 148 %  وتعامل الأوتاد على أنها أعمدة طويلة وذلك بإهمال اي حمل جانبي من التربة . </vt:lpstr>
      <vt:lpstr>Slide 21</vt:lpstr>
      <vt:lpstr>النتيجة:</vt:lpstr>
      <vt:lpstr>التصميم:</vt:lpstr>
      <vt:lpstr>التميييز بين الانعطاف و التحنيب:</vt:lpstr>
      <vt:lpstr>Time histories of events</vt:lpstr>
      <vt:lpstr>تمثيل لظاهرة التحنيب في الأساسات الوتدية</vt:lpstr>
      <vt:lpstr>تمثيل للأطول الفعالة للأوتاد بشروط استناد مختلفة</vt:lpstr>
      <vt:lpstr>عملية التصميم يجب أن تضمن كل مما يلي</vt:lpstr>
      <vt:lpstr>الانهيار للأساسات الوتدية خلال التوسع الجانبي</vt:lpstr>
      <vt:lpstr>معايير التصميم المقترحة للأوتاد كما يلي</vt:lpstr>
      <vt:lpstr>طريقة التصميم المقترحة يجب أن تضمن</vt:lpstr>
      <vt:lpstr>Slide 32</vt:lpstr>
      <vt:lpstr>تأثير الحمولة المحورية:</vt:lpstr>
      <vt:lpstr>تجنب عدم الاستقرار:</vt:lpstr>
      <vt:lpstr>تخفيض العزم اللدن بسبب وجود القوة المحورية </vt:lpstr>
      <vt:lpstr>تأثير تضخم الانزياحات الجانبية:</vt:lpstr>
      <vt:lpstr>Slide 37</vt:lpstr>
      <vt:lpstr>دلالة النسبة 50 للنحافة:</vt:lpstr>
      <vt:lpstr>Slide 39</vt:lpstr>
      <vt:lpstr>الانهيار الناتج عن القوى الجانبية و القوى المحورية:</vt:lpstr>
      <vt:lpstr>Slide 41</vt:lpstr>
      <vt:lpstr>نقطة التثبيت في الطبقة الصلبة الغير قابلة للتميع</vt:lpstr>
      <vt:lpstr>Constant of horizontal subgrade reaction</vt:lpstr>
      <vt:lpstr>Slide 44</vt:lpstr>
      <vt:lpstr>خوارزمية التصميم المقترحة لاختيار قطر الوتد:</vt:lpstr>
      <vt:lpstr>Slide 46</vt:lpstr>
      <vt:lpstr>Slide 47</vt:lpstr>
      <vt:lpstr>مخطط يوضح القطر الأدنى المطلوب للوتد</vt:lpstr>
      <vt:lpstr>الحمولة الجانبية المسموحة لوتد ذو نسبة نحافة 50</vt:lpstr>
      <vt:lpstr>Slide 50</vt:lpstr>
      <vt:lpstr>Slide 51</vt:lpstr>
      <vt:lpstr>Slide 52</vt:lpstr>
      <vt:lpstr>المخطط التدفقي لمنهجية التصميم</vt:lpstr>
      <vt:lpstr>مثال محلول:</vt:lpstr>
      <vt:lpstr>Slide 55</vt:lpstr>
      <vt:lpstr>Slide 56</vt:lpstr>
      <vt:lpstr>Slide 57</vt:lpstr>
      <vt:lpstr>Slide 58</vt:lpstr>
      <vt:lpstr>Slide 59</vt:lpstr>
      <vt:lpstr>Slide 60</vt:lpstr>
      <vt:lpstr>Slide 61</vt:lpstr>
      <vt:lpstr>Slide 62</vt:lpstr>
      <vt:lpstr>Slide 63</vt:lpstr>
      <vt:lpstr>Slide 64</vt:lpstr>
      <vt:lpstr>Slide 65</vt:lpstr>
      <vt:lpstr>خلاصة:</vt:lpstr>
      <vt:lpstr>المراجع المستخدمة:</vt:lpstr>
    </vt:vector>
  </TitlesOfParts>
  <Company>Hewlett-Packard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جامعة دمشق كلية الهندسة المدنية  قسم الهندسة الجيوتكنيكية دراسات عليا</dc:title>
  <dc:creator>Samer</dc:creator>
  <cp:lastModifiedBy>SaMeR</cp:lastModifiedBy>
  <cp:revision>31</cp:revision>
  <dcterms:created xsi:type="dcterms:W3CDTF">2009-12-26T10:56:07Z</dcterms:created>
  <dcterms:modified xsi:type="dcterms:W3CDTF">2010-03-21T13:28:57Z</dcterms:modified>
</cp:coreProperties>
</file>