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64"/>
  </p:notesMasterIdLst>
  <p:handoutMasterIdLst>
    <p:handoutMasterId r:id="rId165"/>
  </p:handoutMasterIdLst>
  <p:sldIdLst>
    <p:sldId id="337" r:id="rId2"/>
    <p:sldId id="260" r:id="rId3"/>
    <p:sldId id="261" r:id="rId4"/>
    <p:sldId id="262" r:id="rId5"/>
    <p:sldId id="283" r:id="rId6"/>
    <p:sldId id="426" r:id="rId7"/>
    <p:sldId id="427" r:id="rId8"/>
    <p:sldId id="424" r:id="rId9"/>
    <p:sldId id="425" r:id="rId10"/>
    <p:sldId id="263" r:id="rId11"/>
    <p:sldId id="264" r:id="rId12"/>
    <p:sldId id="282" r:id="rId13"/>
    <p:sldId id="428" r:id="rId14"/>
    <p:sldId id="429" r:id="rId15"/>
    <p:sldId id="257" r:id="rId16"/>
    <p:sldId id="258" r:id="rId17"/>
    <p:sldId id="331" r:id="rId18"/>
    <p:sldId id="332" r:id="rId19"/>
    <p:sldId id="333" r:id="rId20"/>
    <p:sldId id="450" r:id="rId21"/>
    <p:sldId id="451" r:id="rId22"/>
    <p:sldId id="453" r:id="rId23"/>
    <p:sldId id="452" r:id="rId24"/>
    <p:sldId id="334" r:id="rId25"/>
    <p:sldId id="336" r:id="rId26"/>
    <p:sldId id="259" r:id="rId27"/>
    <p:sldId id="444" r:id="rId28"/>
    <p:sldId id="430" r:id="rId29"/>
    <p:sldId id="431" r:id="rId30"/>
    <p:sldId id="265" r:id="rId31"/>
    <p:sldId id="266" r:id="rId32"/>
    <p:sldId id="267" r:id="rId33"/>
    <p:sldId id="268" r:id="rId34"/>
    <p:sldId id="269" r:id="rId35"/>
    <p:sldId id="270" r:id="rId36"/>
    <p:sldId id="271" r:id="rId37"/>
    <p:sldId id="272" r:id="rId38"/>
    <p:sldId id="355" r:id="rId39"/>
    <p:sldId id="356" r:id="rId40"/>
    <p:sldId id="354" r:id="rId41"/>
    <p:sldId id="273" r:id="rId42"/>
    <p:sldId id="274" r:id="rId43"/>
    <p:sldId id="275" r:id="rId44"/>
    <p:sldId id="276" r:id="rId45"/>
    <p:sldId id="277" r:id="rId46"/>
    <p:sldId id="278" r:id="rId47"/>
    <p:sldId id="340" r:id="rId48"/>
    <p:sldId id="341" r:id="rId49"/>
    <p:sldId id="279" r:id="rId50"/>
    <p:sldId id="280" r:id="rId51"/>
    <p:sldId id="408" r:id="rId52"/>
    <p:sldId id="281" r:id="rId53"/>
    <p:sldId id="409" r:id="rId54"/>
    <p:sldId id="284" r:id="rId55"/>
    <p:sldId id="285" r:id="rId56"/>
    <p:sldId id="410" r:id="rId57"/>
    <p:sldId id="287" r:id="rId58"/>
    <p:sldId id="411" r:id="rId59"/>
    <p:sldId id="286" r:id="rId60"/>
    <p:sldId id="288" r:id="rId61"/>
    <p:sldId id="432" r:id="rId62"/>
    <p:sldId id="289" r:id="rId63"/>
    <p:sldId id="433" r:id="rId64"/>
    <p:sldId id="302" r:id="rId65"/>
    <p:sldId id="300" r:id="rId66"/>
    <p:sldId id="434" r:id="rId67"/>
    <p:sldId id="435" r:id="rId68"/>
    <p:sldId id="436" r:id="rId69"/>
    <p:sldId id="437" r:id="rId70"/>
    <p:sldId id="438" r:id="rId71"/>
    <p:sldId id="439" r:id="rId72"/>
    <p:sldId id="290" r:id="rId73"/>
    <p:sldId id="298" r:id="rId74"/>
    <p:sldId id="303" r:id="rId75"/>
    <p:sldId id="304" r:id="rId76"/>
    <p:sldId id="305" r:id="rId77"/>
    <p:sldId id="307" r:id="rId78"/>
    <p:sldId id="308" r:id="rId79"/>
    <p:sldId id="418" r:id="rId80"/>
    <p:sldId id="403" r:id="rId81"/>
    <p:sldId id="342" r:id="rId82"/>
    <p:sldId id="339" r:id="rId83"/>
    <p:sldId id="306" r:id="rId84"/>
    <p:sldId id="309" r:id="rId85"/>
    <p:sldId id="310" r:id="rId86"/>
    <p:sldId id="312" r:id="rId87"/>
    <p:sldId id="440" r:id="rId88"/>
    <p:sldId id="347" r:id="rId89"/>
    <p:sldId id="370" r:id="rId90"/>
    <p:sldId id="441" r:id="rId91"/>
    <p:sldId id="442" r:id="rId92"/>
    <p:sldId id="443" r:id="rId93"/>
    <p:sldId id="419" r:id="rId94"/>
    <p:sldId id="315" r:id="rId95"/>
    <p:sldId id="318" r:id="rId96"/>
    <p:sldId id="420" r:id="rId97"/>
    <p:sldId id="421" r:id="rId98"/>
    <p:sldId id="422" r:id="rId99"/>
    <p:sldId id="319" r:id="rId100"/>
    <p:sldId id="320" r:id="rId101"/>
    <p:sldId id="321" r:id="rId102"/>
    <p:sldId id="322" r:id="rId103"/>
    <p:sldId id="323" r:id="rId104"/>
    <p:sldId id="324" r:id="rId105"/>
    <p:sldId id="325" r:id="rId106"/>
    <p:sldId id="326" r:id="rId107"/>
    <p:sldId id="327" r:id="rId108"/>
    <p:sldId id="328" r:id="rId109"/>
    <p:sldId id="329" r:id="rId110"/>
    <p:sldId id="330" r:id="rId111"/>
    <p:sldId id="343" r:id="rId112"/>
    <p:sldId id="344" r:id="rId113"/>
    <p:sldId id="345" r:id="rId114"/>
    <p:sldId id="423" r:id="rId115"/>
    <p:sldId id="348" r:id="rId116"/>
    <p:sldId id="349" r:id="rId117"/>
    <p:sldId id="351" r:id="rId118"/>
    <p:sldId id="352" r:id="rId119"/>
    <p:sldId id="357" r:id="rId120"/>
    <p:sldId id="353" r:id="rId121"/>
    <p:sldId id="358" r:id="rId122"/>
    <p:sldId id="359" r:id="rId123"/>
    <p:sldId id="360" r:id="rId124"/>
    <p:sldId id="361" r:id="rId125"/>
    <p:sldId id="364" r:id="rId126"/>
    <p:sldId id="365" r:id="rId127"/>
    <p:sldId id="366" r:id="rId128"/>
    <p:sldId id="367" r:id="rId129"/>
    <p:sldId id="368" r:id="rId130"/>
    <p:sldId id="362" r:id="rId131"/>
    <p:sldId id="369" r:id="rId132"/>
    <p:sldId id="363" r:id="rId133"/>
    <p:sldId id="374" r:id="rId134"/>
    <p:sldId id="379" r:id="rId135"/>
    <p:sldId id="380" r:id="rId136"/>
    <p:sldId id="381" r:id="rId137"/>
    <p:sldId id="375" r:id="rId138"/>
    <p:sldId id="376" r:id="rId139"/>
    <p:sldId id="377" r:id="rId140"/>
    <p:sldId id="378" r:id="rId141"/>
    <p:sldId id="382" r:id="rId142"/>
    <p:sldId id="383" r:id="rId143"/>
    <p:sldId id="396" r:id="rId144"/>
    <p:sldId id="397" r:id="rId145"/>
    <p:sldId id="384" r:id="rId146"/>
    <p:sldId id="385" r:id="rId147"/>
    <p:sldId id="386" r:id="rId148"/>
    <p:sldId id="387" r:id="rId149"/>
    <p:sldId id="388" r:id="rId150"/>
    <p:sldId id="389" r:id="rId151"/>
    <p:sldId id="390" r:id="rId152"/>
    <p:sldId id="391" r:id="rId153"/>
    <p:sldId id="392" r:id="rId154"/>
    <p:sldId id="393" r:id="rId155"/>
    <p:sldId id="394" r:id="rId156"/>
    <p:sldId id="395" r:id="rId157"/>
    <p:sldId id="398" r:id="rId158"/>
    <p:sldId id="399" r:id="rId159"/>
    <p:sldId id="400" r:id="rId160"/>
    <p:sldId id="401" r:id="rId161"/>
    <p:sldId id="402" r:id="rId162"/>
    <p:sldId id="293" r:id="rId16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nCeot96a5L/z5ZJmINI9aw==" hashData="aHHRuufYZMolIJCfbBrh3/FYCsc="/>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71" autoAdjust="0"/>
  </p:normalViewPr>
  <p:slideViewPr>
    <p:cSldViewPr>
      <p:cViewPr varScale="1">
        <p:scale>
          <a:sx n="38" d="100"/>
          <a:sy n="38" d="100"/>
        </p:scale>
        <p:origin x="-108" y="-7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notesMaster" Target="notesMasters/notesMaster1.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44CFEC-3D33-4DE2-A653-C3F2094458E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2FD78BED-133D-4B6C-863D-A49A11F3326D}">
      <dgm:prSet phldrT="[نص]"/>
      <dgm:spPr/>
      <dgm:t>
        <a:bodyPr/>
        <a:lstStyle/>
        <a:p>
          <a:pPr rtl="1"/>
          <a:r>
            <a:rPr lang="ar-SA" b="1" dirty="0" smtClean="0">
              <a:solidFill>
                <a:srgbClr val="FF0000"/>
              </a:solidFill>
              <a:latin typeface="Calibri" pitchFamily="34" charset="0"/>
              <a:ea typeface="Calibri" pitchFamily="34" charset="0"/>
            </a:rPr>
            <a:t>وظائف السجل التجاري </a:t>
          </a:r>
          <a:endParaRPr lang="ar-SA" dirty="0"/>
        </a:p>
      </dgm:t>
    </dgm:pt>
    <dgm:pt modelId="{9901D983-B835-4061-8015-1BDB1D439507}" type="parTrans" cxnId="{13209142-E463-4907-B387-DD9BBBC91332}">
      <dgm:prSet/>
      <dgm:spPr/>
      <dgm:t>
        <a:bodyPr/>
        <a:lstStyle/>
        <a:p>
          <a:pPr rtl="1"/>
          <a:endParaRPr lang="ar-SA"/>
        </a:p>
      </dgm:t>
    </dgm:pt>
    <dgm:pt modelId="{22B0AE83-7039-4168-A2A0-6256D76D26A1}" type="sibTrans" cxnId="{13209142-E463-4907-B387-DD9BBBC91332}">
      <dgm:prSet/>
      <dgm:spPr/>
      <dgm:t>
        <a:bodyPr/>
        <a:lstStyle/>
        <a:p>
          <a:pPr rtl="1"/>
          <a:endParaRPr lang="ar-SA"/>
        </a:p>
      </dgm:t>
    </dgm:pt>
    <dgm:pt modelId="{74560EA6-996B-499B-A3DA-2D242DCE87DA}">
      <dgm:prSet phldrT="[نص]"/>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2:الوظيفة الإحصائية للسجل لمعرفة ما يخص التاجر ومشروعاته . </a:t>
          </a:r>
          <a:endParaRPr lang="ar-SA" dirty="0"/>
        </a:p>
      </dgm:t>
    </dgm:pt>
    <dgm:pt modelId="{9673C86D-93DB-414F-8C19-D04CE8463DDD}" type="parTrans" cxnId="{D7F64EF2-AAB5-4C5D-B10B-38BFCC1485C1}">
      <dgm:prSet/>
      <dgm:spPr/>
      <dgm:t>
        <a:bodyPr/>
        <a:lstStyle/>
        <a:p>
          <a:pPr rtl="1"/>
          <a:endParaRPr lang="ar-SA"/>
        </a:p>
      </dgm:t>
    </dgm:pt>
    <dgm:pt modelId="{6799176A-E9B6-4967-855F-6DC477AB3600}" type="sibTrans" cxnId="{D7F64EF2-AAB5-4C5D-B10B-38BFCC1485C1}">
      <dgm:prSet/>
      <dgm:spPr/>
      <dgm:t>
        <a:bodyPr/>
        <a:lstStyle/>
        <a:p>
          <a:pPr rtl="1"/>
          <a:endParaRPr lang="ar-SA"/>
        </a:p>
      </dgm:t>
    </dgm:pt>
    <dgm:pt modelId="{94BB8017-B4C0-474F-B444-FA29981965B1}">
      <dgm:prSet/>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1-الوظيفية الاستعلامية عن التجار ونشاطهم . </a:t>
          </a:r>
          <a:endParaRPr lang="ar-SA" dirty="0"/>
        </a:p>
      </dgm:t>
    </dgm:pt>
    <dgm:pt modelId="{F65FA8B1-90B1-4824-B677-4A126378028D}" type="parTrans" cxnId="{3765F82C-0C38-4577-97E8-E4B418DA930D}">
      <dgm:prSet/>
      <dgm:spPr/>
      <dgm:t>
        <a:bodyPr/>
        <a:lstStyle/>
        <a:p>
          <a:pPr rtl="1"/>
          <a:endParaRPr lang="ar-SA"/>
        </a:p>
      </dgm:t>
    </dgm:pt>
    <dgm:pt modelId="{94E28968-8D63-456F-982D-A632D34EC915}" type="sibTrans" cxnId="{3765F82C-0C38-4577-97E8-E4B418DA930D}">
      <dgm:prSet/>
      <dgm:spPr/>
      <dgm:t>
        <a:bodyPr/>
        <a:lstStyle/>
        <a:p>
          <a:pPr rtl="1"/>
          <a:endParaRPr lang="ar-SA"/>
        </a:p>
      </dgm:t>
    </dgm:pt>
    <dgm:pt modelId="{23062D23-F3A2-4897-945C-82B185170414}">
      <dgm:prSet/>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3:الوظيفة الاقتصادية فيضطلع المختصين على السجلات لوضع سياسة تخطيط اقتصادية للدولة. </a:t>
          </a:r>
          <a:endParaRPr lang="ar-SA" dirty="0"/>
        </a:p>
      </dgm:t>
    </dgm:pt>
    <dgm:pt modelId="{3F2E3BE8-5932-4ABA-AA28-338B2705C830}" type="parTrans" cxnId="{EC9CE2A7-4558-4AA5-AB20-DFE7E8D6C759}">
      <dgm:prSet/>
      <dgm:spPr/>
      <dgm:t>
        <a:bodyPr/>
        <a:lstStyle/>
        <a:p>
          <a:pPr rtl="1"/>
          <a:endParaRPr lang="ar-SA"/>
        </a:p>
      </dgm:t>
    </dgm:pt>
    <dgm:pt modelId="{AB2F1299-D06F-4C5D-ACEC-02291CFC2E4D}" type="sibTrans" cxnId="{EC9CE2A7-4558-4AA5-AB20-DFE7E8D6C759}">
      <dgm:prSet/>
      <dgm:spPr/>
      <dgm:t>
        <a:bodyPr/>
        <a:lstStyle/>
        <a:p>
          <a:pPr rtl="1"/>
          <a:endParaRPr lang="ar-SA"/>
        </a:p>
      </dgm:t>
    </dgm:pt>
    <dgm:pt modelId="{917C45BF-2A5E-4674-AECC-C9F1EABD2551}" type="pres">
      <dgm:prSet presAssocID="{B844CFEC-3D33-4DE2-A653-C3F2094458E0}" presName="hierChild1" presStyleCnt="0">
        <dgm:presLayoutVars>
          <dgm:orgChart val="1"/>
          <dgm:chPref val="1"/>
          <dgm:dir/>
          <dgm:animOne val="branch"/>
          <dgm:animLvl val="lvl"/>
          <dgm:resizeHandles/>
        </dgm:presLayoutVars>
      </dgm:prSet>
      <dgm:spPr/>
      <dgm:t>
        <a:bodyPr/>
        <a:lstStyle/>
        <a:p>
          <a:pPr rtl="1"/>
          <a:endParaRPr lang="ar-SA"/>
        </a:p>
      </dgm:t>
    </dgm:pt>
    <dgm:pt modelId="{569E1F5F-6B27-420B-9156-085FB064D44F}" type="pres">
      <dgm:prSet presAssocID="{2FD78BED-133D-4B6C-863D-A49A11F3326D}" presName="hierRoot1" presStyleCnt="0">
        <dgm:presLayoutVars>
          <dgm:hierBranch val="init"/>
        </dgm:presLayoutVars>
      </dgm:prSet>
      <dgm:spPr/>
    </dgm:pt>
    <dgm:pt modelId="{4313A355-F685-4F16-9330-ACAAD8FB2ADE}" type="pres">
      <dgm:prSet presAssocID="{2FD78BED-133D-4B6C-863D-A49A11F3326D}" presName="rootComposite1" presStyleCnt="0"/>
      <dgm:spPr/>
    </dgm:pt>
    <dgm:pt modelId="{4820EC2A-9A35-4FD6-A420-A23806D0F5F9}" type="pres">
      <dgm:prSet presAssocID="{2FD78BED-133D-4B6C-863D-A49A11F3326D}" presName="rootText1" presStyleLbl="node0" presStyleIdx="0" presStyleCnt="1">
        <dgm:presLayoutVars>
          <dgm:chPref val="3"/>
        </dgm:presLayoutVars>
      </dgm:prSet>
      <dgm:spPr/>
      <dgm:t>
        <a:bodyPr/>
        <a:lstStyle/>
        <a:p>
          <a:pPr rtl="1"/>
          <a:endParaRPr lang="ar-SA"/>
        </a:p>
      </dgm:t>
    </dgm:pt>
    <dgm:pt modelId="{8CC6BF50-92D9-4A0B-ABF7-B6FD75EE8754}" type="pres">
      <dgm:prSet presAssocID="{2FD78BED-133D-4B6C-863D-A49A11F3326D}" presName="rootConnector1" presStyleLbl="node1" presStyleIdx="0" presStyleCnt="0"/>
      <dgm:spPr/>
      <dgm:t>
        <a:bodyPr/>
        <a:lstStyle/>
        <a:p>
          <a:pPr rtl="1"/>
          <a:endParaRPr lang="ar-SA"/>
        </a:p>
      </dgm:t>
    </dgm:pt>
    <dgm:pt modelId="{D451E1FB-0426-4299-BE62-A0C817B3FEB4}" type="pres">
      <dgm:prSet presAssocID="{2FD78BED-133D-4B6C-863D-A49A11F3326D}" presName="hierChild2" presStyleCnt="0"/>
      <dgm:spPr/>
    </dgm:pt>
    <dgm:pt modelId="{3ABFC5F9-9C9E-454C-BF18-EC4A279BF98F}" type="pres">
      <dgm:prSet presAssocID="{3F2E3BE8-5932-4ABA-AA28-338B2705C830}" presName="Name37" presStyleLbl="parChTrans1D2" presStyleIdx="0" presStyleCnt="3"/>
      <dgm:spPr/>
      <dgm:t>
        <a:bodyPr/>
        <a:lstStyle/>
        <a:p>
          <a:pPr rtl="1"/>
          <a:endParaRPr lang="ar-SA"/>
        </a:p>
      </dgm:t>
    </dgm:pt>
    <dgm:pt modelId="{4F41B2AA-524D-487C-9129-22FD3BA7330F}" type="pres">
      <dgm:prSet presAssocID="{23062D23-F3A2-4897-945C-82B185170414}" presName="hierRoot2" presStyleCnt="0">
        <dgm:presLayoutVars>
          <dgm:hierBranch val="init"/>
        </dgm:presLayoutVars>
      </dgm:prSet>
      <dgm:spPr/>
    </dgm:pt>
    <dgm:pt modelId="{5BA2061B-4EBA-4812-91E5-646ADB0F0600}" type="pres">
      <dgm:prSet presAssocID="{23062D23-F3A2-4897-945C-82B185170414}" presName="rootComposite" presStyleCnt="0"/>
      <dgm:spPr/>
    </dgm:pt>
    <dgm:pt modelId="{AB4CEE5D-3113-47B2-BEB0-AFEE28098209}" type="pres">
      <dgm:prSet presAssocID="{23062D23-F3A2-4897-945C-82B185170414}" presName="rootText" presStyleLbl="node2" presStyleIdx="0" presStyleCnt="3">
        <dgm:presLayoutVars>
          <dgm:chPref val="3"/>
        </dgm:presLayoutVars>
      </dgm:prSet>
      <dgm:spPr/>
      <dgm:t>
        <a:bodyPr/>
        <a:lstStyle/>
        <a:p>
          <a:pPr rtl="1"/>
          <a:endParaRPr lang="ar-SA"/>
        </a:p>
      </dgm:t>
    </dgm:pt>
    <dgm:pt modelId="{99BCB2D3-D327-44FB-9D3C-87418520402F}" type="pres">
      <dgm:prSet presAssocID="{23062D23-F3A2-4897-945C-82B185170414}" presName="rootConnector" presStyleLbl="node2" presStyleIdx="0" presStyleCnt="3"/>
      <dgm:spPr/>
      <dgm:t>
        <a:bodyPr/>
        <a:lstStyle/>
        <a:p>
          <a:pPr rtl="1"/>
          <a:endParaRPr lang="ar-SA"/>
        </a:p>
      </dgm:t>
    </dgm:pt>
    <dgm:pt modelId="{D1388EB2-953F-4AAB-B90E-669057821D4C}" type="pres">
      <dgm:prSet presAssocID="{23062D23-F3A2-4897-945C-82B185170414}" presName="hierChild4" presStyleCnt="0"/>
      <dgm:spPr/>
    </dgm:pt>
    <dgm:pt modelId="{A17613C9-870A-4D58-9F37-9291DE57D5EE}" type="pres">
      <dgm:prSet presAssocID="{23062D23-F3A2-4897-945C-82B185170414}" presName="hierChild5" presStyleCnt="0"/>
      <dgm:spPr/>
    </dgm:pt>
    <dgm:pt modelId="{AC81780C-4EF7-4495-862F-6D221EE57D98}" type="pres">
      <dgm:prSet presAssocID="{9673C86D-93DB-414F-8C19-D04CE8463DDD}" presName="Name37" presStyleLbl="parChTrans1D2" presStyleIdx="1" presStyleCnt="3"/>
      <dgm:spPr/>
      <dgm:t>
        <a:bodyPr/>
        <a:lstStyle/>
        <a:p>
          <a:pPr rtl="1"/>
          <a:endParaRPr lang="ar-SA"/>
        </a:p>
      </dgm:t>
    </dgm:pt>
    <dgm:pt modelId="{76674A84-3D3D-4FBA-8027-4ED03F4CF388}" type="pres">
      <dgm:prSet presAssocID="{74560EA6-996B-499B-A3DA-2D242DCE87DA}" presName="hierRoot2" presStyleCnt="0">
        <dgm:presLayoutVars>
          <dgm:hierBranch val="init"/>
        </dgm:presLayoutVars>
      </dgm:prSet>
      <dgm:spPr/>
    </dgm:pt>
    <dgm:pt modelId="{B35499AD-A0FD-4672-A8E2-8E508DCE72FF}" type="pres">
      <dgm:prSet presAssocID="{74560EA6-996B-499B-A3DA-2D242DCE87DA}" presName="rootComposite" presStyleCnt="0"/>
      <dgm:spPr/>
    </dgm:pt>
    <dgm:pt modelId="{C501DF43-BCF4-4A46-8D5C-5022E68D025A}" type="pres">
      <dgm:prSet presAssocID="{74560EA6-996B-499B-A3DA-2D242DCE87DA}" presName="rootText" presStyleLbl="node2" presStyleIdx="1" presStyleCnt="3">
        <dgm:presLayoutVars>
          <dgm:chPref val="3"/>
        </dgm:presLayoutVars>
      </dgm:prSet>
      <dgm:spPr/>
      <dgm:t>
        <a:bodyPr/>
        <a:lstStyle/>
        <a:p>
          <a:pPr rtl="1"/>
          <a:endParaRPr lang="ar-SA"/>
        </a:p>
      </dgm:t>
    </dgm:pt>
    <dgm:pt modelId="{AA363C38-B881-4F1F-B764-FE73889223BF}" type="pres">
      <dgm:prSet presAssocID="{74560EA6-996B-499B-A3DA-2D242DCE87DA}" presName="rootConnector" presStyleLbl="node2" presStyleIdx="1" presStyleCnt="3"/>
      <dgm:spPr/>
      <dgm:t>
        <a:bodyPr/>
        <a:lstStyle/>
        <a:p>
          <a:pPr rtl="1"/>
          <a:endParaRPr lang="ar-SA"/>
        </a:p>
      </dgm:t>
    </dgm:pt>
    <dgm:pt modelId="{6F1FB9FF-32D3-410E-A9D1-11BB16CEE3F7}" type="pres">
      <dgm:prSet presAssocID="{74560EA6-996B-499B-A3DA-2D242DCE87DA}" presName="hierChild4" presStyleCnt="0"/>
      <dgm:spPr/>
    </dgm:pt>
    <dgm:pt modelId="{FE351DC0-A4B3-4AAE-AC56-F45975374A07}" type="pres">
      <dgm:prSet presAssocID="{74560EA6-996B-499B-A3DA-2D242DCE87DA}" presName="hierChild5" presStyleCnt="0"/>
      <dgm:spPr/>
    </dgm:pt>
    <dgm:pt modelId="{217A6F72-6469-4C06-975F-2D682301FA9C}" type="pres">
      <dgm:prSet presAssocID="{F65FA8B1-90B1-4824-B677-4A126378028D}" presName="Name37" presStyleLbl="parChTrans1D2" presStyleIdx="2" presStyleCnt="3"/>
      <dgm:spPr/>
      <dgm:t>
        <a:bodyPr/>
        <a:lstStyle/>
        <a:p>
          <a:pPr rtl="1"/>
          <a:endParaRPr lang="ar-SA"/>
        </a:p>
      </dgm:t>
    </dgm:pt>
    <dgm:pt modelId="{96C9F551-C7F6-4429-AC8A-20AFDB3E1755}" type="pres">
      <dgm:prSet presAssocID="{94BB8017-B4C0-474F-B444-FA29981965B1}" presName="hierRoot2" presStyleCnt="0">
        <dgm:presLayoutVars>
          <dgm:hierBranch val="init"/>
        </dgm:presLayoutVars>
      </dgm:prSet>
      <dgm:spPr/>
    </dgm:pt>
    <dgm:pt modelId="{70DA851E-6550-4275-8BA9-C22223C19746}" type="pres">
      <dgm:prSet presAssocID="{94BB8017-B4C0-474F-B444-FA29981965B1}" presName="rootComposite" presStyleCnt="0"/>
      <dgm:spPr/>
    </dgm:pt>
    <dgm:pt modelId="{443C79F9-C202-4120-AE8F-0649663BE8AB}" type="pres">
      <dgm:prSet presAssocID="{94BB8017-B4C0-474F-B444-FA29981965B1}" presName="rootText" presStyleLbl="node2" presStyleIdx="2" presStyleCnt="3">
        <dgm:presLayoutVars>
          <dgm:chPref val="3"/>
        </dgm:presLayoutVars>
      </dgm:prSet>
      <dgm:spPr/>
      <dgm:t>
        <a:bodyPr/>
        <a:lstStyle/>
        <a:p>
          <a:pPr rtl="1"/>
          <a:endParaRPr lang="ar-SA"/>
        </a:p>
      </dgm:t>
    </dgm:pt>
    <dgm:pt modelId="{0DBE5265-4AE1-4387-B396-E7D063BC15A9}" type="pres">
      <dgm:prSet presAssocID="{94BB8017-B4C0-474F-B444-FA29981965B1}" presName="rootConnector" presStyleLbl="node2" presStyleIdx="2" presStyleCnt="3"/>
      <dgm:spPr/>
      <dgm:t>
        <a:bodyPr/>
        <a:lstStyle/>
        <a:p>
          <a:pPr rtl="1"/>
          <a:endParaRPr lang="ar-SA"/>
        </a:p>
      </dgm:t>
    </dgm:pt>
    <dgm:pt modelId="{092E534E-8EAB-45FC-A600-4E96EBB6CD8A}" type="pres">
      <dgm:prSet presAssocID="{94BB8017-B4C0-474F-B444-FA29981965B1}" presName="hierChild4" presStyleCnt="0"/>
      <dgm:spPr/>
    </dgm:pt>
    <dgm:pt modelId="{D8CC4743-FEA4-44C0-BBB2-B415CF3CC444}" type="pres">
      <dgm:prSet presAssocID="{94BB8017-B4C0-474F-B444-FA29981965B1}" presName="hierChild5" presStyleCnt="0"/>
      <dgm:spPr/>
    </dgm:pt>
    <dgm:pt modelId="{E55FD2BD-8238-473E-BDE4-BDFBB2877E3C}" type="pres">
      <dgm:prSet presAssocID="{2FD78BED-133D-4B6C-863D-A49A11F3326D}" presName="hierChild3" presStyleCnt="0"/>
      <dgm:spPr/>
    </dgm:pt>
  </dgm:ptLst>
  <dgm:cxnLst>
    <dgm:cxn modelId="{3765F82C-0C38-4577-97E8-E4B418DA930D}" srcId="{2FD78BED-133D-4B6C-863D-A49A11F3326D}" destId="{94BB8017-B4C0-474F-B444-FA29981965B1}" srcOrd="2" destOrd="0" parTransId="{F65FA8B1-90B1-4824-B677-4A126378028D}" sibTransId="{94E28968-8D63-456F-982D-A632D34EC915}"/>
    <dgm:cxn modelId="{DE8312E7-2EBD-4790-8E3C-AFD652E8DD51}" type="presOf" srcId="{2FD78BED-133D-4B6C-863D-A49A11F3326D}" destId="{4820EC2A-9A35-4FD6-A420-A23806D0F5F9}" srcOrd="0" destOrd="0" presId="urn:microsoft.com/office/officeart/2005/8/layout/orgChart1"/>
    <dgm:cxn modelId="{B60A9E76-79FC-458D-9F3B-B5D039362972}" type="presOf" srcId="{94BB8017-B4C0-474F-B444-FA29981965B1}" destId="{0DBE5265-4AE1-4387-B396-E7D063BC15A9}" srcOrd="1" destOrd="0" presId="urn:microsoft.com/office/officeart/2005/8/layout/orgChart1"/>
    <dgm:cxn modelId="{E8AD932B-4400-459E-A209-770DF9BC3F1C}" type="presOf" srcId="{F65FA8B1-90B1-4824-B677-4A126378028D}" destId="{217A6F72-6469-4C06-975F-2D682301FA9C}" srcOrd="0" destOrd="0" presId="urn:microsoft.com/office/officeart/2005/8/layout/orgChart1"/>
    <dgm:cxn modelId="{32F0FC84-67B8-4D44-8D69-7AEFE57AFC2F}" type="presOf" srcId="{94BB8017-B4C0-474F-B444-FA29981965B1}" destId="{443C79F9-C202-4120-AE8F-0649663BE8AB}" srcOrd="0" destOrd="0" presId="urn:microsoft.com/office/officeart/2005/8/layout/orgChart1"/>
    <dgm:cxn modelId="{E62E30FD-DB46-4723-9880-1965C8870EAE}" type="presOf" srcId="{23062D23-F3A2-4897-945C-82B185170414}" destId="{99BCB2D3-D327-44FB-9D3C-87418520402F}" srcOrd="1" destOrd="0" presId="urn:microsoft.com/office/officeart/2005/8/layout/orgChart1"/>
    <dgm:cxn modelId="{18A5A476-B676-44CA-9BFE-1CA218E9C28B}" type="presOf" srcId="{74560EA6-996B-499B-A3DA-2D242DCE87DA}" destId="{C501DF43-BCF4-4A46-8D5C-5022E68D025A}" srcOrd="0" destOrd="0" presId="urn:microsoft.com/office/officeart/2005/8/layout/orgChart1"/>
    <dgm:cxn modelId="{EC9CE2A7-4558-4AA5-AB20-DFE7E8D6C759}" srcId="{2FD78BED-133D-4B6C-863D-A49A11F3326D}" destId="{23062D23-F3A2-4897-945C-82B185170414}" srcOrd="0" destOrd="0" parTransId="{3F2E3BE8-5932-4ABA-AA28-338B2705C830}" sibTransId="{AB2F1299-D06F-4C5D-ACEC-02291CFC2E4D}"/>
    <dgm:cxn modelId="{13209142-E463-4907-B387-DD9BBBC91332}" srcId="{B844CFEC-3D33-4DE2-A653-C3F2094458E0}" destId="{2FD78BED-133D-4B6C-863D-A49A11F3326D}" srcOrd="0" destOrd="0" parTransId="{9901D983-B835-4061-8015-1BDB1D439507}" sibTransId="{22B0AE83-7039-4168-A2A0-6256D76D26A1}"/>
    <dgm:cxn modelId="{5A197F9A-94D9-46F3-B4C8-1FB1902BAD77}" type="presOf" srcId="{B844CFEC-3D33-4DE2-A653-C3F2094458E0}" destId="{917C45BF-2A5E-4674-AECC-C9F1EABD2551}" srcOrd="0" destOrd="0" presId="urn:microsoft.com/office/officeart/2005/8/layout/orgChart1"/>
    <dgm:cxn modelId="{D7F64EF2-AAB5-4C5D-B10B-38BFCC1485C1}" srcId="{2FD78BED-133D-4B6C-863D-A49A11F3326D}" destId="{74560EA6-996B-499B-A3DA-2D242DCE87DA}" srcOrd="1" destOrd="0" parTransId="{9673C86D-93DB-414F-8C19-D04CE8463DDD}" sibTransId="{6799176A-E9B6-4967-855F-6DC477AB3600}"/>
    <dgm:cxn modelId="{88FBF5B9-9E06-4BA1-8942-B133327120CE}" type="presOf" srcId="{74560EA6-996B-499B-A3DA-2D242DCE87DA}" destId="{AA363C38-B881-4F1F-B764-FE73889223BF}" srcOrd="1" destOrd="0" presId="urn:microsoft.com/office/officeart/2005/8/layout/orgChart1"/>
    <dgm:cxn modelId="{C2BEA5E9-1B54-4CFB-BD7F-1F07C516C01A}" type="presOf" srcId="{2FD78BED-133D-4B6C-863D-A49A11F3326D}" destId="{8CC6BF50-92D9-4A0B-ABF7-B6FD75EE8754}" srcOrd="1" destOrd="0" presId="urn:microsoft.com/office/officeart/2005/8/layout/orgChart1"/>
    <dgm:cxn modelId="{F2659CA8-2043-4C88-8E35-C3B812CB52B1}" type="presOf" srcId="{3F2E3BE8-5932-4ABA-AA28-338B2705C830}" destId="{3ABFC5F9-9C9E-454C-BF18-EC4A279BF98F}" srcOrd="0" destOrd="0" presId="urn:microsoft.com/office/officeart/2005/8/layout/orgChart1"/>
    <dgm:cxn modelId="{E9E729CC-6FAC-47E2-B393-BAA958E0FD12}" type="presOf" srcId="{23062D23-F3A2-4897-945C-82B185170414}" destId="{AB4CEE5D-3113-47B2-BEB0-AFEE28098209}" srcOrd="0" destOrd="0" presId="urn:microsoft.com/office/officeart/2005/8/layout/orgChart1"/>
    <dgm:cxn modelId="{01D54364-E764-49E9-A2BB-7C9722A3452A}" type="presOf" srcId="{9673C86D-93DB-414F-8C19-D04CE8463DDD}" destId="{AC81780C-4EF7-4495-862F-6D221EE57D98}" srcOrd="0" destOrd="0" presId="urn:microsoft.com/office/officeart/2005/8/layout/orgChart1"/>
    <dgm:cxn modelId="{8384F986-EFB2-49C6-B515-8B025A7FD3AE}" type="presParOf" srcId="{917C45BF-2A5E-4674-AECC-C9F1EABD2551}" destId="{569E1F5F-6B27-420B-9156-085FB064D44F}" srcOrd="0" destOrd="0" presId="urn:microsoft.com/office/officeart/2005/8/layout/orgChart1"/>
    <dgm:cxn modelId="{77428F99-3382-47C9-BAB3-D390E4AFBB7D}" type="presParOf" srcId="{569E1F5F-6B27-420B-9156-085FB064D44F}" destId="{4313A355-F685-4F16-9330-ACAAD8FB2ADE}" srcOrd="0" destOrd="0" presId="urn:microsoft.com/office/officeart/2005/8/layout/orgChart1"/>
    <dgm:cxn modelId="{2186F267-8995-4AA9-9F2F-9674BE8CB1D5}" type="presParOf" srcId="{4313A355-F685-4F16-9330-ACAAD8FB2ADE}" destId="{4820EC2A-9A35-4FD6-A420-A23806D0F5F9}" srcOrd="0" destOrd="0" presId="urn:microsoft.com/office/officeart/2005/8/layout/orgChart1"/>
    <dgm:cxn modelId="{F0D6D84B-02C6-4544-B28C-30118AC04EF1}" type="presParOf" srcId="{4313A355-F685-4F16-9330-ACAAD8FB2ADE}" destId="{8CC6BF50-92D9-4A0B-ABF7-B6FD75EE8754}" srcOrd="1" destOrd="0" presId="urn:microsoft.com/office/officeart/2005/8/layout/orgChart1"/>
    <dgm:cxn modelId="{F436E456-8532-4BA7-89C5-87FDDE588BD9}" type="presParOf" srcId="{569E1F5F-6B27-420B-9156-085FB064D44F}" destId="{D451E1FB-0426-4299-BE62-A0C817B3FEB4}" srcOrd="1" destOrd="0" presId="urn:microsoft.com/office/officeart/2005/8/layout/orgChart1"/>
    <dgm:cxn modelId="{90CA5172-A9BB-48D8-B26D-2AE176C5CBF1}" type="presParOf" srcId="{D451E1FB-0426-4299-BE62-A0C817B3FEB4}" destId="{3ABFC5F9-9C9E-454C-BF18-EC4A279BF98F}" srcOrd="0" destOrd="0" presId="urn:microsoft.com/office/officeart/2005/8/layout/orgChart1"/>
    <dgm:cxn modelId="{9612E72A-9177-46AD-A66C-FDBFC44FA5AC}" type="presParOf" srcId="{D451E1FB-0426-4299-BE62-A0C817B3FEB4}" destId="{4F41B2AA-524D-487C-9129-22FD3BA7330F}" srcOrd="1" destOrd="0" presId="urn:microsoft.com/office/officeart/2005/8/layout/orgChart1"/>
    <dgm:cxn modelId="{1719D876-F0C7-4A30-88E1-678120C6246E}" type="presParOf" srcId="{4F41B2AA-524D-487C-9129-22FD3BA7330F}" destId="{5BA2061B-4EBA-4812-91E5-646ADB0F0600}" srcOrd="0" destOrd="0" presId="urn:microsoft.com/office/officeart/2005/8/layout/orgChart1"/>
    <dgm:cxn modelId="{59D9E0FF-8179-4292-8C95-7494CC57E83D}" type="presParOf" srcId="{5BA2061B-4EBA-4812-91E5-646ADB0F0600}" destId="{AB4CEE5D-3113-47B2-BEB0-AFEE28098209}" srcOrd="0" destOrd="0" presId="urn:microsoft.com/office/officeart/2005/8/layout/orgChart1"/>
    <dgm:cxn modelId="{839B1201-32F5-4E00-A6D4-5D4D0DE00E71}" type="presParOf" srcId="{5BA2061B-4EBA-4812-91E5-646ADB0F0600}" destId="{99BCB2D3-D327-44FB-9D3C-87418520402F}" srcOrd="1" destOrd="0" presId="urn:microsoft.com/office/officeart/2005/8/layout/orgChart1"/>
    <dgm:cxn modelId="{09CBBD56-7387-4C6E-A0A1-259AAF6F6388}" type="presParOf" srcId="{4F41B2AA-524D-487C-9129-22FD3BA7330F}" destId="{D1388EB2-953F-4AAB-B90E-669057821D4C}" srcOrd="1" destOrd="0" presId="urn:microsoft.com/office/officeart/2005/8/layout/orgChart1"/>
    <dgm:cxn modelId="{992B36DA-3431-46DA-BA30-DEE8C94CF303}" type="presParOf" srcId="{4F41B2AA-524D-487C-9129-22FD3BA7330F}" destId="{A17613C9-870A-4D58-9F37-9291DE57D5EE}" srcOrd="2" destOrd="0" presId="urn:microsoft.com/office/officeart/2005/8/layout/orgChart1"/>
    <dgm:cxn modelId="{19E0F45E-7682-465D-B957-806F0537600F}" type="presParOf" srcId="{D451E1FB-0426-4299-BE62-A0C817B3FEB4}" destId="{AC81780C-4EF7-4495-862F-6D221EE57D98}" srcOrd="2" destOrd="0" presId="urn:microsoft.com/office/officeart/2005/8/layout/orgChart1"/>
    <dgm:cxn modelId="{946EDB46-413E-4E33-8786-9995A821831E}" type="presParOf" srcId="{D451E1FB-0426-4299-BE62-A0C817B3FEB4}" destId="{76674A84-3D3D-4FBA-8027-4ED03F4CF388}" srcOrd="3" destOrd="0" presId="urn:microsoft.com/office/officeart/2005/8/layout/orgChart1"/>
    <dgm:cxn modelId="{38E17064-3E0D-4373-9DD6-A56B67B680EA}" type="presParOf" srcId="{76674A84-3D3D-4FBA-8027-4ED03F4CF388}" destId="{B35499AD-A0FD-4672-A8E2-8E508DCE72FF}" srcOrd="0" destOrd="0" presId="urn:microsoft.com/office/officeart/2005/8/layout/orgChart1"/>
    <dgm:cxn modelId="{5F42AC4F-1C2A-4FB2-8761-95FB126A8373}" type="presParOf" srcId="{B35499AD-A0FD-4672-A8E2-8E508DCE72FF}" destId="{C501DF43-BCF4-4A46-8D5C-5022E68D025A}" srcOrd="0" destOrd="0" presId="urn:microsoft.com/office/officeart/2005/8/layout/orgChart1"/>
    <dgm:cxn modelId="{276DEF2E-0110-48E8-934F-E79B62E1D1B2}" type="presParOf" srcId="{B35499AD-A0FD-4672-A8E2-8E508DCE72FF}" destId="{AA363C38-B881-4F1F-B764-FE73889223BF}" srcOrd="1" destOrd="0" presId="urn:microsoft.com/office/officeart/2005/8/layout/orgChart1"/>
    <dgm:cxn modelId="{8CF25DDB-334E-4781-ABB6-162573383D5C}" type="presParOf" srcId="{76674A84-3D3D-4FBA-8027-4ED03F4CF388}" destId="{6F1FB9FF-32D3-410E-A9D1-11BB16CEE3F7}" srcOrd="1" destOrd="0" presId="urn:microsoft.com/office/officeart/2005/8/layout/orgChart1"/>
    <dgm:cxn modelId="{8A91DD59-EDB0-44E2-BBE8-FFA4BB1A1ED5}" type="presParOf" srcId="{76674A84-3D3D-4FBA-8027-4ED03F4CF388}" destId="{FE351DC0-A4B3-4AAE-AC56-F45975374A07}" srcOrd="2" destOrd="0" presId="urn:microsoft.com/office/officeart/2005/8/layout/orgChart1"/>
    <dgm:cxn modelId="{23EA562A-0B1D-4EBF-8455-5D2EE53737FB}" type="presParOf" srcId="{D451E1FB-0426-4299-BE62-A0C817B3FEB4}" destId="{217A6F72-6469-4C06-975F-2D682301FA9C}" srcOrd="4" destOrd="0" presId="urn:microsoft.com/office/officeart/2005/8/layout/orgChart1"/>
    <dgm:cxn modelId="{9FDF0A98-9DC8-48FB-BACF-C7A41E09583F}" type="presParOf" srcId="{D451E1FB-0426-4299-BE62-A0C817B3FEB4}" destId="{96C9F551-C7F6-4429-AC8A-20AFDB3E1755}" srcOrd="5" destOrd="0" presId="urn:microsoft.com/office/officeart/2005/8/layout/orgChart1"/>
    <dgm:cxn modelId="{EA5D6AAE-9A6D-46E4-A8D3-F2C388DAEA0F}" type="presParOf" srcId="{96C9F551-C7F6-4429-AC8A-20AFDB3E1755}" destId="{70DA851E-6550-4275-8BA9-C22223C19746}" srcOrd="0" destOrd="0" presId="urn:microsoft.com/office/officeart/2005/8/layout/orgChart1"/>
    <dgm:cxn modelId="{0E1E41DC-FCD9-4F7C-A581-4592A33E0C3E}" type="presParOf" srcId="{70DA851E-6550-4275-8BA9-C22223C19746}" destId="{443C79F9-C202-4120-AE8F-0649663BE8AB}" srcOrd="0" destOrd="0" presId="urn:microsoft.com/office/officeart/2005/8/layout/orgChart1"/>
    <dgm:cxn modelId="{EC649538-BFC4-421D-BED6-645A78D6219F}" type="presParOf" srcId="{70DA851E-6550-4275-8BA9-C22223C19746}" destId="{0DBE5265-4AE1-4387-B396-E7D063BC15A9}" srcOrd="1" destOrd="0" presId="urn:microsoft.com/office/officeart/2005/8/layout/orgChart1"/>
    <dgm:cxn modelId="{3FAF2B30-F682-486A-91A5-C122B27FB443}" type="presParOf" srcId="{96C9F551-C7F6-4429-AC8A-20AFDB3E1755}" destId="{092E534E-8EAB-45FC-A600-4E96EBB6CD8A}" srcOrd="1" destOrd="0" presId="urn:microsoft.com/office/officeart/2005/8/layout/orgChart1"/>
    <dgm:cxn modelId="{1CD69D97-D358-4C17-9096-B9DAEA97159A}" type="presParOf" srcId="{96C9F551-C7F6-4429-AC8A-20AFDB3E1755}" destId="{D8CC4743-FEA4-44C0-BBB2-B415CF3CC444}" srcOrd="2" destOrd="0" presId="urn:microsoft.com/office/officeart/2005/8/layout/orgChart1"/>
    <dgm:cxn modelId="{BC425DAB-207B-4696-926C-08D3A8CFD9BE}" type="presParOf" srcId="{569E1F5F-6B27-420B-9156-085FB064D44F}" destId="{E55FD2BD-8238-473E-BDE4-BDFBB2877E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44CFEC-3D33-4DE2-A653-C3F2094458E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2FD78BED-133D-4B6C-863D-A49A11F3326D}">
      <dgm:prSet phldrT="[نص]" custT="1"/>
      <dgm:spPr/>
      <dgm:t>
        <a:bodyPr/>
        <a:lstStyle/>
        <a:p>
          <a:pPr rtl="1"/>
          <a:r>
            <a:rPr lang="ar-SA" sz="1800" b="1" dirty="0" smtClean="0">
              <a:solidFill>
                <a:srgbClr val="FF0000"/>
              </a:solidFill>
              <a:latin typeface="AL-Mohanad Bold"/>
            </a:rPr>
            <a:t>شروط الالتزام بالقيد في السجل  التجاري</a:t>
          </a:r>
          <a:endParaRPr lang="ar-SA" sz="1800" dirty="0"/>
        </a:p>
      </dgm:t>
    </dgm:pt>
    <dgm:pt modelId="{9901D983-B835-4061-8015-1BDB1D439507}" type="parTrans" cxnId="{13209142-E463-4907-B387-DD9BBBC91332}">
      <dgm:prSet/>
      <dgm:spPr/>
      <dgm:t>
        <a:bodyPr/>
        <a:lstStyle/>
        <a:p>
          <a:pPr rtl="1"/>
          <a:endParaRPr lang="ar-SA" sz="2400"/>
        </a:p>
      </dgm:t>
    </dgm:pt>
    <dgm:pt modelId="{22B0AE83-7039-4168-A2A0-6256D76D26A1}" type="sibTrans" cxnId="{13209142-E463-4907-B387-DD9BBBC91332}">
      <dgm:prSet/>
      <dgm:spPr/>
      <dgm:t>
        <a:bodyPr/>
        <a:lstStyle/>
        <a:p>
          <a:pPr rtl="1"/>
          <a:endParaRPr lang="ar-SA" sz="2400"/>
        </a:p>
      </dgm:t>
    </dgm:pt>
    <dgm:pt modelId="{74560EA6-996B-499B-A3DA-2D242DCE87DA}">
      <dgm:prSet phldrT="[نص]" custT="1"/>
      <dgm:spPr/>
      <dgm:t>
        <a:bodyPr/>
        <a:lstStyle/>
        <a:p>
          <a:pPr rtl="0"/>
          <a:r>
            <a:rPr lang="ar-SA" sz="1800" b="1" dirty="0" smtClean="0">
              <a:solidFill>
                <a:srgbClr val="FF0000"/>
              </a:solidFill>
            </a:rPr>
            <a:t>2-ألا يقل رأسمال التاجر عن مائة ألف ليرة</a:t>
          </a:r>
          <a:endParaRPr lang="ar-SA" sz="1800" dirty="0"/>
        </a:p>
      </dgm:t>
    </dgm:pt>
    <dgm:pt modelId="{9673C86D-93DB-414F-8C19-D04CE8463DDD}" type="parTrans" cxnId="{D7F64EF2-AAB5-4C5D-B10B-38BFCC1485C1}">
      <dgm:prSet/>
      <dgm:spPr/>
      <dgm:t>
        <a:bodyPr/>
        <a:lstStyle/>
        <a:p>
          <a:pPr rtl="1"/>
          <a:endParaRPr lang="ar-SA" sz="2400"/>
        </a:p>
      </dgm:t>
    </dgm:pt>
    <dgm:pt modelId="{6799176A-E9B6-4967-855F-6DC477AB3600}" type="sibTrans" cxnId="{D7F64EF2-AAB5-4C5D-B10B-38BFCC1485C1}">
      <dgm:prSet/>
      <dgm:spPr/>
      <dgm:t>
        <a:bodyPr/>
        <a:lstStyle/>
        <a:p>
          <a:pPr rtl="1"/>
          <a:endParaRPr lang="ar-SA" sz="2400"/>
        </a:p>
      </dgm:t>
    </dgm:pt>
    <dgm:pt modelId="{94BB8017-B4C0-474F-B444-FA29981965B1}">
      <dgm:prSet custT="1"/>
      <dgm:spPr/>
      <dgm:t>
        <a:bodyPr/>
        <a:lstStyle/>
        <a:p>
          <a:pPr rtl="0"/>
          <a:r>
            <a:rPr lang="ar-SA" sz="1800" b="1" dirty="0" smtClean="0">
              <a:solidFill>
                <a:srgbClr val="FF0000"/>
              </a:solidFill>
            </a:rPr>
            <a:t>1-أن يكون طالب القيد تاجرا</a:t>
          </a:r>
          <a:endParaRPr lang="ar-SA" sz="1800" dirty="0"/>
        </a:p>
      </dgm:t>
    </dgm:pt>
    <dgm:pt modelId="{F65FA8B1-90B1-4824-B677-4A126378028D}" type="parTrans" cxnId="{3765F82C-0C38-4577-97E8-E4B418DA930D}">
      <dgm:prSet/>
      <dgm:spPr/>
      <dgm:t>
        <a:bodyPr/>
        <a:lstStyle/>
        <a:p>
          <a:pPr rtl="1"/>
          <a:endParaRPr lang="ar-SA" sz="2400"/>
        </a:p>
      </dgm:t>
    </dgm:pt>
    <dgm:pt modelId="{94E28968-8D63-456F-982D-A632D34EC915}" type="sibTrans" cxnId="{3765F82C-0C38-4577-97E8-E4B418DA930D}">
      <dgm:prSet/>
      <dgm:spPr/>
      <dgm:t>
        <a:bodyPr/>
        <a:lstStyle/>
        <a:p>
          <a:pPr rtl="1"/>
          <a:endParaRPr lang="ar-SA" sz="2400"/>
        </a:p>
      </dgm:t>
    </dgm:pt>
    <dgm:pt modelId="{23062D23-F3A2-4897-945C-82B185170414}">
      <dgm:prSet custT="1"/>
      <dgm:spPr/>
      <dgm:t>
        <a:bodyPr/>
        <a:lstStyle/>
        <a:p>
          <a:pPr rtl="0"/>
          <a:r>
            <a:rPr lang="ar-SA" sz="1800" b="1" dirty="0" smtClean="0">
              <a:solidFill>
                <a:srgbClr val="FF0000"/>
              </a:solidFill>
            </a:rPr>
            <a:t>3-أن يكون للتاجر محل ثابت أو فرع أو وكاله في أراضي الجمهورية العربية السورية</a:t>
          </a:r>
          <a:endParaRPr lang="ar-SA" sz="1800" dirty="0"/>
        </a:p>
      </dgm:t>
    </dgm:pt>
    <dgm:pt modelId="{3F2E3BE8-5932-4ABA-AA28-338B2705C830}" type="parTrans" cxnId="{EC9CE2A7-4558-4AA5-AB20-DFE7E8D6C759}">
      <dgm:prSet/>
      <dgm:spPr/>
      <dgm:t>
        <a:bodyPr/>
        <a:lstStyle/>
        <a:p>
          <a:pPr rtl="1"/>
          <a:endParaRPr lang="ar-SA" sz="2400"/>
        </a:p>
      </dgm:t>
    </dgm:pt>
    <dgm:pt modelId="{AB2F1299-D06F-4C5D-ACEC-02291CFC2E4D}" type="sibTrans" cxnId="{EC9CE2A7-4558-4AA5-AB20-DFE7E8D6C759}">
      <dgm:prSet/>
      <dgm:spPr/>
      <dgm:t>
        <a:bodyPr/>
        <a:lstStyle/>
        <a:p>
          <a:pPr rtl="1"/>
          <a:endParaRPr lang="ar-SA" sz="2400"/>
        </a:p>
      </dgm:t>
    </dgm:pt>
    <dgm:pt modelId="{CDA8E3E8-39DF-4A2D-9F3E-5D935BEC5873}">
      <dgm:prSet custT="1"/>
      <dgm:spPr/>
      <dgm:t>
        <a:bodyPr/>
        <a:lstStyle/>
        <a:p>
          <a:pPr rtl="1"/>
          <a:r>
            <a:rPr lang="ar-SA" sz="1800" b="1" dirty="0" smtClean="0">
              <a:solidFill>
                <a:srgbClr val="FF0000"/>
              </a:solidFill>
            </a:rPr>
            <a:t>4- الاشتراك في الغرفة التجارية</a:t>
          </a:r>
          <a:endParaRPr lang="en-US" sz="1800" dirty="0"/>
        </a:p>
      </dgm:t>
    </dgm:pt>
    <dgm:pt modelId="{7B320EF7-AED9-4615-B8B8-BFCC487935D6}" type="parTrans" cxnId="{BBEEDEDB-5886-42F4-BC9C-A53A1ACBAB25}">
      <dgm:prSet/>
      <dgm:spPr/>
      <dgm:t>
        <a:bodyPr/>
        <a:lstStyle/>
        <a:p>
          <a:pPr rtl="1"/>
          <a:endParaRPr lang="ar-SA" sz="2400"/>
        </a:p>
      </dgm:t>
    </dgm:pt>
    <dgm:pt modelId="{78880FD8-03B4-4F33-9638-0D3E55CCB3A5}" type="sibTrans" cxnId="{BBEEDEDB-5886-42F4-BC9C-A53A1ACBAB25}">
      <dgm:prSet/>
      <dgm:spPr/>
      <dgm:t>
        <a:bodyPr/>
        <a:lstStyle/>
        <a:p>
          <a:pPr rtl="1"/>
          <a:endParaRPr lang="ar-SA" sz="2400"/>
        </a:p>
      </dgm:t>
    </dgm:pt>
    <dgm:pt modelId="{40AAEC6E-C86B-48B4-8D1E-CB327CC92CD1}">
      <dgm:prSet custT="1"/>
      <dgm:spPr/>
      <dgm:t>
        <a:bodyPr/>
        <a:lstStyle/>
        <a:p>
          <a:pPr rtl="1"/>
          <a:r>
            <a:rPr lang="ar-SA" sz="1800" b="1" smtClean="0">
              <a:solidFill>
                <a:srgbClr val="FF0000"/>
              </a:solidFill>
            </a:rPr>
            <a:t>5- محو القيد</a:t>
          </a:r>
          <a:endParaRPr lang="en-US" sz="1800" dirty="0"/>
        </a:p>
      </dgm:t>
    </dgm:pt>
    <dgm:pt modelId="{BC59418F-C91F-4485-8BDA-BCD414200605}" type="parTrans" cxnId="{A18761D5-AEE1-42B0-AA82-A767015B7DA8}">
      <dgm:prSet/>
      <dgm:spPr/>
      <dgm:t>
        <a:bodyPr/>
        <a:lstStyle/>
        <a:p>
          <a:pPr rtl="1"/>
          <a:endParaRPr lang="ar-SA" sz="2400"/>
        </a:p>
      </dgm:t>
    </dgm:pt>
    <dgm:pt modelId="{6E436CC3-B811-4605-BEAB-0704113DD11F}" type="sibTrans" cxnId="{A18761D5-AEE1-42B0-AA82-A767015B7DA8}">
      <dgm:prSet/>
      <dgm:spPr/>
      <dgm:t>
        <a:bodyPr/>
        <a:lstStyle/>
        <a:p>
          <a:pPr rtl="1"/>
          <a:endParaRPr lang="ar-SA" sz="2400"/>
        </a:p>
      </dgm:t>
    </dgm:pt>
    <dgm:pt modelId="{917C45BF-2A5E-4674-AECC-C9F1EABD2551}" type="pres">
      <dgm:prSet presAssocID="{B844CFEC-3D33-4DE2-A653-C3F2094458E0}" presName="hierChild1" presStyleCnt="0">
        <dgm:presLayoutVars>
          <dgm:orgChart val="1"/>
          <dgm:chPref val="1"/>
          <dgm:dir/>
          <dgm:animOne val="branch"/>
          <dgm:animLvl val="lvl"/>
          <dgm:resizeHandles/>
        </dgm:presLayoutVars>
      </dgm:prSet>
      <dgm:spPr/>
      <dgm:t>
        <a:bodyPr/>
        <a:lstStyle/>
        <a:p>
          <a:pPr rtl="1"/>
          <a:endParaRPr lang="ar-SA"/>
        </a:p>
      </dgm:t>
    </dgm:pt>
    <dgm:pt modelId="{569E1F5F-6B27-420B-9156-085FB064D44F}" type="pres">
      <dgm:prSet presAssocID="{2FD78BED-133D-4B6C-863D-A49A11F3326D}" presName="hierRoot1" presStyleCnt="0">
        <dgm:presLayoutVars>
          <dgm:hierBranch val="init"/>
        </dgm:presLayoutVars>
      </dgm:prSet>
      <dgm:spPr/>
    </dgm:pt>
    <dgm:pt modelId="{4313A355-F685-4F16-9330-ACAAD8FB2ADE}" type="pres">
      <dgm:prSet presAssocID="{2FD78BED-133D-4B6C-863D-A49A11F3326D}" presName="rootComposite1" presStyleCnt="0"/>
      <dgm:spPr/>
    </dgm:pt>
    <dgm:pt modelId="{4820EC2A-9A35-4FD6-A420-A23806D0F5F9}" type="pres">
      <dgm:prSet presAssocID="{2FD78BED-133D-4B6C-863D-A49A11F3326D}" presName="rootText1" presStyleLbl="node0" presStyleIdx="0" presStyleCnt="1" custScaleY="210125">
        <dgm:presLayoutVars>
          <dgm:chPref val="3"/>
        </dgm:presLayoutVars>
      </dgm:prSet>
      <dgm:spPr/>
      <dgm:t>
        <a:bodyPr/>
        <a:lstStyle/>
        <a:p>
          <a:pPr rtl="1"/>
          <a:endParaRPr lang="ar-SA"/>
        </a:p>
      </dgm:t>
    </dgm:pt>
    <dgm:pt modelId="{8CC6BF50-92D9-4A0B-ABF7-B6FD75EE8754}" type="pres">
      <dgm:prSet presAssocID="{2FD78BED-133D-4B6C-863D-A49A11F3326D}" presName="rootConnector1" presStyleLbl="node1" presStyleIdx="0" presStyleCnt="0"/>
      <dgm:spPr/>
      <dgm:t>
        <a:bodyPr/>
        <a:lstStyle/>
        <a:p>
          <a:pPr rtl="1"/>
          <a:endParaRPr lang="ar-SA"/>
        </a:p>
      </dgm:t>
    </dgm:pt>
    <dgm:pt modelId="{D451E1FB-0426-4299-BE62-A0C817B3FEB4}" type="pres">
      <dgm:prSet presAssocID="{2FD78BED-133D-4B6C-863D-A49A11F3326D}" presName="hierChild2" presStyleCnt="0"/>
      <dgm:spPr/>
    </dgm:pt>
    <dgm:pt modelId="{BEC447AF-BFE8-4124-8536-022F339501C5}" type="pres">
      <dgm:prSet presAssocID="{BC59418F-C91F-4485-8BDA-BCD414200605}" presName="Name37" presStyleLbl="parChTrans1D2" presStyleIdx="0" presStyleCnt="5"/>
      <dgm:spPr/>
      <dgm:t>
        <a:bodyPr/>
        <a:lstStyle/>
        <a:p>
          <a:pPr rtl="1"/>
          <a:endParaRPr lang="ar-SA"/>
        </a:p>
      </dgm:t>
    </dgm:pt>
    <dgm:pt modelId="{DFE7C62E-C6E4-48A3-BA7A-8580A70BA197}" type="pres">
      <dgm:prSet presAssocID="{40AAEC6E-C86B-48B4-8D1E-CB327CC92CD1}" presName="hierRoot2" presStyleCnt="0">
        <dgm:presLayoutVars>
          <dgm:hierBranch val="init"/>
        </dgm:presLayoutVars>
      </dgm:prSet>
      <dgm:spPr/>
    </dgm:pt>
    <dgm:pt modelId="{25D72AB4-9C05-4A3D-B7DC-6BBD0DA07E5E}" type="pres">
      <dgm:prSet presAssocID="{40AAEC6E-C86B-48B4-8D1E-CB327CC92CD1}" presName="rootComposite" presStyleCnt="0"/>
      <dgm:spPr/>
    </dgm:pt>
    <dgm:pt modelId="{C09FF088-C04D-4B7F-B3A9-257BFF1CC845}" type="pres">
      <dgm:prSet presAssocID="{40AAEC6E-C86B-48B4-8D1E-CB327CC92CD1}" presName="rootText" presStyleLbl="node2" presStyleIdx="0" presStyleCnt="5" custScaleY="381744">
        <dgm:presLayoutVars>
          <dgm:chPref val="3"/>
        </dgm:presLayoutVars>
      </dgm:prSet>
      <dgm:spPr/>
      <dgm:t>
        <a:bodyPr/>
        <a:lstStyle/>
        <a:p>
          <a:pPr rtl="1"/>
          <a:endParaRPr lang="ar-SA"/>
        </a:p>
      </dgm:t>
    </dgm:pt>
    <dgm:pt modelId="{8E86B54B-ED2F-4455-BECB-7E4476420436}" type="pres">
      <dgm:prSet presAssocID="{40AAEC6E-C86B-48B4-8D1E-CB327CC92CD1}" presName="rootConnector" presStyleLbl="node2" presStyleIdx="0" presStyleCnt="5"/>
      <dgm:spPr/>
      <dgm:t>
        <a:bodyPr/>
        <a:lstStyle/>
        <a:p>
          <a:pPr rtl="1"/>
          <a:endParaRPr lang="ar-SA"/>
        </a:p>
      </dgm:t>
    </dgm:pt>
    <dgm:pt modelId="{72ED57E0-1095-4074-8FB8-A66D54C085FC}" type="pres">
      <dgm:prSet presAssocID="{40AAEC6E-C86B-48B4-8D1E-CB327CC92CD1}" presName="hierChild4" presStyleCnt="0"/>
      <dgm:spPr/>
    </dgm:pt>
    <dgm:pt modelId="{DF0280F4-6BDD-49CC-B9CD-AEA0CF2AFFCB}" type="pres">
      <dgm:prSet presAssocID="{40AAEC6E-C86B-48B4-8D1E-CB327CC92CD1}" presName="hierChild5" presStyleCnt="0"/>
      <dgm:spPr/>
    </dgm:pt>
    <dgm:pt modelId="{7059D6EB-A401-4F76-8BE7-587000FCF3F6}" type="pres">
      <dgm:prSet presAssocID="{7B320EF7-AED9-4615-B8B8-BFCC487935D6}" presName="Name37" presStyleLbl="parChTrans1D2" presStyleIdx="1" presStyleCnt="5"/>
      <dgm:spPr/>
      <dgm:t>
        <a:bodyPr/>
        <a:lstStyle/>
        <a:p>
          <a:pPr rtl="1"/>
          <a:endParaRPr lang="ar-SA"/>
        </a:p>
      </dgm:t>
    </dgm:pt>
    <dgm:pt modelId="{A15EB68A-2451-4550-8734-18AFF14A0DAC}" type="pres">
      <dgm:prSet presAssocID="{CDA8E3E8-39DF-4A2D-9F3E-5D935BEC5873}" presName="hierRoot2" presStyleCnt="0">
        <dgm:presLayoutVars>
          <dgm:hierBranch val="init"/>
        </dgm:presLayoutVars>
      </dgm:prSet>
      <dgm:spPr/>
    </dgm:pt>
    <dgm:pt modelId="{2044E74E-F7AC-4143-AF2A-0F9A1846306F}" type="pres">
      <dgm:prSet presAssocID="{CDA8E3E8-39DF-4A2D-9F3E-5D935BEC5873}" presName="rootComposite" presStyleCnt="0"/>
      <dgm:spPr/>
    </dgm:pt>
    <dgm:pt modelId="{229D6BCA-16D7-4F28-A4C7-7C6C21CAF620}" type="pres">
      <dgm:prSet presAssocID="{CDA8E3E8-39DF-4A2D-9F3E-5D935BEC5873}" presName="rootText" presStyleLbl="node2" presStyleIdx="1" presStyleCnt="5" custScaleY="381744">
        <dgm:presLayoutVars>
          <dgm:chPref val="3"/>
        </dgm:presLayoutVars>
      </dgm:prSet>
      <dgm:spPr/>
      <dgm:t>
        <a:bodyPr/>
        <a:lstStyle/>
        <a:p>
          <a:pPr rtl="1"/>
          <a:endParaRPr lang="ar-SA"/>
        </a:p>
      </dgm:t>
    </dgm:pt>
    <dgm:pt modelId="{6DB0B824-60EA-4095-AD00-A2D12AA73244}" type="pres">
      <dgm:prSet presAssocID="{CDA8E3E8-39DF-4A2D-9F3E-5D935BEC5873}" presName="rootConnector" presStyleLbl="node2" presStyleIdx="1" presStyleCnt="5"/>
      <dgm:spPr/>
      <dgm:t>
        <a:bodyPr/>
        <a:lstStyle/>
        <a:p>
          <a:pPr rtl="1"/>
          <a:endParaRPr lang="ar-SA"/>
        </a:p>
      </dgm:t>
    </dgm:pt>
    <dgm:pt modelId="{26174113-A00C-40F0-88A2-1E4DE286A33C}" type="pres">
      <dgm:prSet presAssocID="{CDA8E3E8-39DF-4A2D-9F3E-5D935BEC5873}" presName="hierChild4" presStyleCnt="0"/>
      <dgm:spPr/>
    </dgm:pt>
    <dgm:pt modelId="{1B6746EE-903A-47B2-A9B8-3FE015079310}" type="pres">
      <dgm:prSet presAssocID="{CDA8E3E8-39DF-4A2D-9F3E-5D935BEC5873}" presName="hierChild5" presStyleCnt="0"/>
      <dgm:spPr/>
    </dgm:pt>
    <dgm:pt modelId="{3ABFC5F9-9C9E-454C-BF18-EC4A279BF98F}" type="pres">
      <dgm:prSet presAssocID="{3F2E3BE8-5932-4ABA-AA28-338B2705C830}" presName="Name37" presStyleLbl="parChTrans1D2" presStyleIdx="2" presStyleCnt="5"/>
      <dgm:spPr/>
      <dgm:t>
        <a:bodyPr/>
        <a:lstStyle/>
        <a:p>
          <a:pPr rtl="1"/>
          <a:endParaRPr lang="ar-SA"/>
        </a:p>
      </dgm:t>
    </dgm:pt>
    <dgm:pt modelId="{4F41B2AA-524D-487C-9129-22FD3BA7330F}" type="pres">
      <dgm:prSet presAssocID="{23062D23-F3A2-4897-945C-82B185170414}" presName="hierRoot2" presStyleCnt="0">
        <dgm:presLayoutVars>
          <dgm:hierBranch val="init"/>
        </dgm:presLayoutVars>
      </dgm:prSet>
      <dgm:spPr/>
    </dgm:pt>
    <dgm:pt modelId="{5BA2061B-4EBA-4812-91E5-646ADB0F0600}" type="pres">
      <dgm:prSet presAssocID="{23062D23-F3A2-4897-945C-82B185170414}" presName="rootComposite" presStyleCnt="0"/>
      <dgm:spPr/>
    </dgm:pt>
    <dgm:pt modelId="{AB4CEE5D-3113-47B2-BEB0-AFEE28098209}" type="pres">
      <dgm:prSet presAssocID="{23062D23-F3A2-4897-945C-82B185170414}" presName="rootText" presStyleLbl="node2" presStyleIdx="2" presStyleCnt="5" custScaleY="372824">
        <dgm:presLayoutVars>
          <dgm:chPref val="3"/>
        </dgm:presLayoutVars>
      </dgm:prSet>
      <dgm:spPr/>
      <dgm:t>
        <a:bodyPr/>
        <a:lstStyle/>
        <a:p>
          <a:pPr rtl="1"/>
          <a:endParaRPr lang="ar-SA"/>
        </a:p>
      </dgm:t>
    </dgm:pt>
    <dgm:pt modelId="{99BCB2D3-D327-44FB-9D3C-87418520402F}" type="pres">
      <dgm:prSet presAssocID="{23062D23-F3A2-4897-945C-82B185170414}" presName="rootConnector" presStyleLbl="node2" presStyleIdx="2" presStyleCnt="5"/>
      <dgm:spPr/>
      <dgm:t>
        <a:bodyPr/>
        <a:lstStyle/>
        <a:p>
          <a:pPr rtl="1"/>
          <a:endParaRPr lang="ar-SA"/>
        </a:p>
      </dgm:t>
    </dgm:pt>
    <dgm:pt modelId="{D1388EB2-953F-4AAB-B90E-669057821D4C}" type="pres">
      <dgm:prSet presAssocID="{23062D23-F3A2-4897-945C-82B185170414}" presName="hierChild4" presStyleCnt="0"/>
      <dgm:spPr/>
    </dgm:pt>
    <dgm:pt modelId="{A17613C9-870A-4D58-9F37-9291DE57D5EE}" type="pres">
      <dgm:prSet presAssocID="{23062D23-F3A2-4897-945C-82B185170414}" presName="hierChild5" presStyleCnt="0"/>
      <dgm:spPr/>
    </dgm:pt>
    <dgm:pt modelId="{AC81780C-4EF7-4495-862F-6D221EE57D98}" type="pres">
      <dgm:prSet presAssocID="{9673C86D-93DB-414F-8C19-D04CE8463DDD}" presName="Name37" presStyleLbl="parChTrans1D2" presStyleIdx="3" presStyleCnt="5"/>
      <dgm:spPr/>
      <dgm:t>
        <a:bodyPr/>
        <a:lstStyle/>
        <a:p>
          <a:pPr rtl="1"/>
          <a:endParaRPr lang="ar-SA"/>
        </a:p>
      </dgm:t>
    </dgm:pt>
    <dgm:pt modelId="{76674A84-3D3D-4FBA-8027-4ED03F4CF388}" type="pres">
      <dgm:prSet presAssocID="{74560EA6-996B-499B-A3DA-2D242DCE87DA}" presName="hierRoot2" presStyleCnt="0">
        <dgm:presLayoutVars>
          <dgm:hierBranch val="init"/>
        </dgm:presLayoutVars>
      </dgm:prSet>
      <dgm:spPr/>
    </dgm:pt>
    <dgm:pt modelId="{B35499AD-A0FD-4672-A8E2-8E508DCE72FF}" type="pres">
      <dgm:prSet presAssocID="{74560EA6-996B-499B-A3DA-2D242DCE87DA}" presName="rootComposite" presStyleCnt="0"/>
      <dgm:spPr/>
    </dgm:pt>
    <dgm:pt modelId="{C501DF43-BCF4-4A46-8D5C-5022E68D025A}" type="pres">
      <dgm:prSet presAssocID="{74560EA6-996B-499B-A3DA-2D242DCE87DA}" presName="rootText" presStyleLbl="node2" presStyleIdx="3" presStyleCnt="5" custScaleY="384218">
        <dgm:presLayoutVars>
          <dgm:chPref val="3"/>
        </dgm:presLayoutVars>
      </dgm:prSet>
      <dgm:spPr/>
      <dgm:t>
        <a:bodyPr/>
        <a:lstStyle/>
        <a:p>
          <a:pPr rtl="1"/>
          <a:endParaRPr lang="ar-SA"/>
        </a:p>
      </dgm:t>
    </dgm:pt>
    <dgm:pt modelId="{AA363C38-B881-4F1F-B764-FE73889223BF}" type="pres">
      <dgm:prSet presAssocID="{74560EA6-996B-499B-A3DA-2D242DCE87DA}" presName="rootConnector" presStyleLbl="node2" presStyleIdx="3" presStyleCnt="5"/>
      <dgm:spPr/>
      <dgm:t>
        <a:bodyPr/>
        <a:lstStyle/>
        <a:p>
          <a:pPr rtl="1"/>
          <a:endParaRPr lang="ar-SA"/>
        </a:p>
      </dgm:t>
    </dgm:pt>
    <dgm:pt modelId="{6F1FB9FF-32D3-410E-A9D1-11BB16CEE3F7}" type="pres">
      <dgm:prSet presAssocID="{74560EA6-996B-499B-A3DA-2D242DCE87DA}" presName="hierChild4" presStyleCnt="0"/>
      <dgm:spPr/>
    </dgm:pt>
    <dgm:pt modelId="{FE351DC0-A4B3-4AAE-AC56-F45975374A07}" type="pres">
      <dgm:prSet presAssocID="{74560EA6-996B-499B-A3DA-2D242DCE87DA}" presName="hierChild5" presStyleCnt="0"/>
      <dgm:spPr/>
    </dgm:pt>
    <dgm:pt modelId="{217A6F72-6469-4C06-975F-2D682301FA9C}" type="pres">
      <dgm:prSet presAssocID="{F65FA8B1-90B1-4824-B677-4A126378028D}" presName="Name37" presStyleLbl="parChTrans1D2" presStyleIdx="4" presStyleCnt="5"/>
      <dgm:spPr/>
      <dgm:t>
        <a:bodyPr/>
        <a:lstStyle/>
        <a:p>
          <a:pPr rtl="1"/>
          <a:endParaRPr lang="ar-SA"/>
        </a:p>
      </dgm:t>
    </dgm:pt>
    <dgm:pt modelId="{96C9F551-C7F6-4429-AC8A-20AFDB3E1755}" type="pres">
      <dgm:prSet presAssocID="{94BB8017-B4C0-474F-B444-FA29981965B1}" presName="hierRoot2" presStyleCnt="0">
        <dgm:presLayoutVars>
          <dgm:hierBranch val="init"/>
        </dgm:presLayoutVars>
      </dgm:prSet>
      <dgm:spPr/>
    </dgm:pt>
    <dgm:pt modelId="{70DA851E-6550-4275-8BA9-C22223C19746}" type="pres">
      <dgm:prSet presAssocID="{94BB8017-B4C0-474F-B444-FA29981965B1}" presName="rootComposite" presStyleCnt="0"/>
      <dgm:spPr/>
    </dgm:pt>
    <dgm:pt modelId="{443C79F9-C202-4120-AE8F-0649663BE8AB}" type="pres">
      <dgm:prSet presAssocID="{94BB8017-B4C0-474F-B444-FA29981965B1}" presName="rootText" presStyleLbl="node2" presStyleIdx="4" presStyleCnt="5" custScaleY="382323">
        <dgm:presLayoutVars>
          <dgm:chPref val="3"/>
        </dgm:presLayoutVars>
      </dgm:prSet>
      <dgm:spPr/>
      <dgm:t>
        <a:bodyPr/>
        <a:lstStyle/>
        <a:p>
          <a:pPr rtl="1"/>
          <a:endParaRPr lang="ar-SA"/>
        </a:p>
      </dgm:t>
    </dgm:pt>
    <dgm:pt modelId="{0DBE5265-4AE1-4387-B396-E7D063BC15A9}" type="pres">
      <dgm:prSet presAssocID="{94BB8017-B4C0-474F-B444-FA29981965B1}" presName="rootConnector" presStyleLbl="node2" presStyleIdx="4" presStyleCnt="5"/>
      <dgm:spPr/>
      <dgm:t>
        <a:bodyPr/>
        <a:lstStyle/>
        <a:p>
          <a:pPr rtl="1"/>
          <a:endParaRPr lang="ar-SA"/>
        </a:p>
      </dgm:t>
    </dgm:pt>
    <dgm:pt modelId="{092E534E-8EAB-45FC-A600-4E96EBB6CD8A}" type="pres">
      <dgm:prSet presAssocID="{94BB8017-B4C0-474F-B444-FA29981965B1}" presName="hierChild4" presStyleCnt="0"/>
      <dgm:spPr/>
    </dgm:pt>
    <dgm:pt modelId="{D8CC4743-FEA4-44C0-BBB2-B415CF3CC444}" type="pres">
      <dgm:prSet presAssocID="{94BB8017-B4C0-474F-B444-FA29981965B1}" presName="hierChild5" presStyleCnt="0"/>
      <dgm:spPr/>
    </dgm:pt>
    <dgm:pt modelId="{E55FD2BD-8238-473E-BDE4-BDFBB2877E3C}" type="pres">
      <dgm:prSet presAssocID="{2FD78BED-133D-4B6C-863D-A49A11F3326D}" presName="hierChild3" presStyleCnt="0"/>
      <dgm:spPr/>
    </dgm:pt>
  </dgm:ptLst>
  <dgm:cxnLst>
    <dgm:cxn modelId="{3765F82C-0C38-4577-97E8-E4B418DA930D}" srcId="{2FD78BED-133D-4B6C-863D-A49A11F3326D}" destId="{94BB8017-B4C0-474F-B444-FA29981965B1}" srcOrd="4" destOrd="0" parTransId="{F65FA8B1-90B1-4824-B677-4A126378028D}" sibTransId="{94E28968-8D63-456F-982D-A632D34EC915}"/>
    <dgm:cxn modelId="{16829FF3-EFFD-418D-AA39-CD45B4AE8E06}" type="presOf" srcId="{94BB8017-B4C0-474F-B444-FA29981965B1}" destId="{443C79F9-C202-4120-AE8F-0649663BE8AB}" srcOrd="0" destOrd="0" presId="urn:microsoft.com/office/officeart/2005/8/layout/orgChart1"/>
    <dgm:cxn modelId="{583FB3A3-7209-40AF-B4ED-F54BAAA609D9}" type="presOf" srcId="{3F2E3BE8-5932-4ABA-AA28-338B2705C830}" destId="{3ABFC5F9-9C9E-454C-BF18-EC4A279BF98F}" srcOrd="0" destOrd="0" presId="urn:microsoft.com/office/officeart/2005/8/layout/orgChart1"/>
    <dgm:cxn modelId="{3B5A0D1C-D107-4325-8129-83DE7B877736}" type="presOf" srcId="{2FD78BED-133D-4B6C-863D-A49A11F3326D}" destId="{4820EC2A-9A35-4FD6-A420-A23806D0F5F9}" srcOrd="0" destOrd="0" presId="urn:microsoft.com/office/officeart/2005/8/layout/orgChart1"/>
    <dgm:cxn modelId="{A11A675A-C887-468D-A9D4-59F76A04B2FD}" type="presOf" srcId="{23062D23-F3A2-4897-945C-82B185170414}" destId="{AB4CEE5D-3113-47B2-BEB0-AFEE28098209}" srcOrd="0" destOrd="0" presId="urn:microsoft.com/office/officeart/2005/8/layout/orgChart1"/>
    <dgm:cxn modelId="{88E605AF-9BE2-4963-9B4E-F70472188B88}" type="presOf" srcId="{23062D23-F3A2-4897-945C-82B185170414}" destId="{99BCB2D3-D327-44FB-9D3C-87418520402F}" srcOrd="1" destOrd="0" presId="urn:microsoft.com/office/officeart/2005/8/layout/orgChart1"/>
    <dgm:cxn modelId="{BBEEDEDB-5886-42F4-BC9C-A53A1ACBAB25}" srcId="{2FD78BED-133D-4B6C-863D-A49A11F3326D}" destId="{CDA8E3E8-39DF-4A2D-9F3E-5D935BEC5873}" srcOrd="1" destOrd="0" parTransId="{7B320EF7-AED9-4615-B8B8-BFCC487935D6}" sibTransId="{78880FD8-03B4-4F33-9638-0D3E55CCB3A5}"/>
    <dgm:cxn modelId="{D53AB488-B6D2-42FC-99CF-57FE67270893}" type="presOf" srcId="{B844CFEC-3D33-4DE2-A653-C3F2094458E0}" destId="{917C45BF-2A5E-4674-AECC-C9F1EABD2551}" srcOrd="0" destOrd="0" presId="urn:microsoft.com/office/officeart/2005/8/layout/orgChart1"/>
    <dgm:cxn modelId="{92982CDA-D505-40EE-B46E-3BFDBB9ABA6D}" type="presOf" srcId="{2FD78BED-133D-4B6C-863D-A49A11F3326D}" destId="{8CC6BF50-92D9-4A0B-ABF7-B6FD75EE8754}" srcOrd="1" destOrd="0" presId="urn:microsoft.com/office/officeart/2005/8/layout/orgChart1"/>
    <dgm:cxn modelId="{09C823B3-EA41-4941-8BB4-76A364356D36}" type="presOf" srcId="{BC59418F-C91F-4485-8BDA-BCD414200605}" destId="{BEC447AF-BFE8-4124-8536-022F339501C5}" srcOrd="0" destOrd="0" presId="urn:microsoft.com/office/officeart/2005/8/layout/orgChart1"/>
    <dgm:cxn modelId="{0F16CE2B-62C0-4C3D-A162-39AB652A4DCA}" type="presOf" srcId="{94BB8017-B4C0-474F-B444-FA29981965B1}" destId="{0DBE5265-4AE1-4387-B396-E7D063BC15A9}" srcOrd="1" destOrd="0" presId="urn:microsoft.com/office/officeart/2005/8/layout/orgChart1"/>
    <dgm:cxn modelId="{EB7C6291-139D-43B9-AE83-784B6F5645E4}" type="presOf" srcId="{CDA8E3E8-39DF-4A2D-9F3E-5D935BEC5873}" destId="{6DB0B824-60EA-4095-AD00-A2D12AA73244}" srcOrd="1" destOrd="0" presId="urn:microsoft.com/office/officeart/2005/8/layout/orgChart1"/>
    <dgm:cxn modelId="{EC9CE2A7-4558-4AA5-AB20-DFE7E8D6C759}" srcId="{2FD78BED-133D-4B6C-863D-A49A11F3326D}" destId="{23062D23-F3A2-4897-945C-82B185170414}" srcOrd="2" destOrd="0" parTransId="{3F2E3BE8-5932-4ABA-AA28-338B2705C830}" sibTransId="{AB2F1299-D06F-4C5D-ACEC-02291CFC2E4D}"/>
    <dgm:cxn modelId="{13209142-E463-4907-B387-DD9BBBC91332}" srcId="{B844CFEC-3D33-4DE2-A653-C3F2094458E0}" destId="{2FD78BED-133D-4B6C-863D-A49A11F3326D}" srcOrd="0" destOrd="0" parTransId="{9901D983-B835-4061-8015-1BDB1D439507}" sibTransId="{22B0AE83-7039-4168-A2A0-6256D76D26A1}"/>
    <dgm:cxn modelId="{D08C18A4-F925-4FF4-A515-53622FCD7F60}" type="presOf" srcId="{74560EA6-996B-499B-A3DA-2D242DCE87DA}" destId="{AA363C38-B881-4F1F-B764-FE73889223BF}" srcOrd="1" destOrd="0" presId="urn:microsoft.com/office/officeart/2005/8/layout/orgChart1"/>
    <dgm:cxn modelId="{D7F64EF2-AAB5-4C5D-B10B-38BFCC1485C1}" srcId="{2FD78BED-133D-4B6C-863D-A49A11F3326D}" destId="{74560EA6-996B-499B-A3DA-2D242DCE87DA}" srcOrd="3" destOrd="0" parTransId="{9673C86D-93DB-414F-8C19-D04CE8463DDD}" sibTransId="{6799176A-E9B6-4967-855F-6DC477AB3600}"/>
    <dgm:cxn modelId="{313F3F88-8C8C-433F-BA10-6046CE4DDA41}" type="presOf" srcId="{9673C86D-93DB-414F-8C19-D04CE8463DDD}" destId="{AC81780C-4EF7-4495-862F-6D221EE57D98}" srcOrd="0" destOrd="0" presId="urn:microsoft.com/office/officeart/2005/8/layout/orgChart1"/>
    <dgm:cxn modelId="{DDB931C4-18F4-4614-986F-D7C205CA48A7}" type="presOf" srcId="{7B320EF7-AED9-4615-B8B8-BFCC487935D6}" destId="{7059D6EB-A401-4F76-8BE7-587000FCF3F6}" srcOrd="0" destOrd="0" presId="urn:microsoft.com/office/officeart/2005/8/layout/orgChart1"/>
    <dgm:cxn modelId="{AF2399C2-EA25-46A9-9AE5-4E6172C0363B}" type="presOf" srcId="{F65FA8B1-90B1-4824-B677-4A126378028D}" destId="{217A6F72-6469-4C06-975F-2D682301FA9C}" srcOrd="0" destOrd="0" presId="urn:microsoft.com/office/officeart/2005/8/layout/orgChart1"/>
    <dgm:cxn modelId="{77650AA7-EF40-4659-9B87-D487C7D1B94E}" type="presOf" srcId="{40AAEC6E-C86B-48B4-8D1E-CB327CC92CD1}" destId="{C09FF088-C04D-4B7F-B3A9-257BFF1CC845}" srcOrd="0" destOrd="0" presId="urn:microsoft.com/office/officeart/2005/8/layout/orgChart1"/>
    <dgm:cxn modelId="{A18761D5-AEE1-42B0-AA82-A767015B7DA8}" srcId="{2FD78BED-133D-4B6C-863D-A49A11F3326D}" destId="{40AAEC6E-C86B-48B4-8D1E-CB327CC92CD1}" srcOrd="0" destOrd="0" parTransId="{BC59418F-C91F-4485-8BDA-BCD414200605}" sibTransId="{6E436CC3-B811-4605-BEAB-0704113DD11F}"/>
    <dgm:cxn modelId="{72C5D716-BE52-4D3E-82C6-62E222D4382C}" type="presOf" srcId="{CDA8E3E8-39DF-4A2D-9F3E-5D935BEC5873}" destId="{229D6BCA-16D7-4F28-A4C7-7C6C21CAF620}" srcOrd="0" destOrd="0" presId="urn:microsoft.com/office/officeart/2005/8/layout/orgChart1"/>
    <dgm:cxn modelId="{A428FE22-28B6-4D30-88D6-9DD94951FBAB}" type="presOf" srcId="{74560EA6-996B-499B-A3DA-2D242DCE87DA}" destId="{C501DF43-BCF4-4A46-8D5C-5022E68D025A}" srcOrd="0" destOrd="0" presId="urn:microsoft.com/office/officeart/2005/8/layout/orgChart1"/>
    <dgm:cxn modelId="{07D18586-2AD4-4B01-A481-4A7303CF9261}" type="presOf" srcId="{40AAEC6E-C86B-48B4-8D1E-CB327CC92CD1}" destId="{8E86B54B-ED2F-4455-BECB-7E4476420436}" srcOrd="1" destOrd="0" presId="urn:microsoft.com/office/officeart/2005/8/layout/orgChart1"/>
    <dgm:cxn modelId="{6082250F-8F7E-4340-8903-02162BAD9C1D}" type="presParOf" srcId="{917C45BF-2A5E-4674-AECC-C9F1EABD2551}" destId="{569E1F5F-6B27-420B-9156-085FB064D44F}" srcOrd="0" destOrd="0" presId="urn:microsoft.com/office/officeart/2005/8/layout/orgChart1"/>
    <dgm:cxn modelId="{CF8A425B-A584-4C32-B261-184230057C87}" type="presParOf" srcId="{569E1F5F-6B27-420B-9156-085FB064D44F}" destId="{4313A355-F685-4F16-9330-ACAAD8FB2ADE}" srcOrd="0" destOrd="0" presId="urn:microsoft.com/office/officeart/2005/8/layout/orgChart1"/>
    <dgm:cxn modelId="{666AC74D-2272-4E8F-B9EC-F93635E7F6FA}" type="presParOf" srcId="{4313A355-F685-4F16-9330-ACAAD8FB2ADE}" destId="{4820EC2A-9A35-4FD6-A420-A23806D0F5F9}" srcOrd="0" destOrd="0" presId="urn:microsoft.com/office/officeart/2005/8/layout/orgChart1"/>
    <dgm:cxn modelId="{0254F93F-5416-42DF-8D50-891B4FF32F59}" type="presParOf" srcId="{4313A355-F685-4F16-9330-ACAAD8FB2ADE}" destId="{8CC6BF50-92D9-4A0B-ABF7-B6FD75EE8754}" srcOrd="1" destOrd="0" presId="urn:microsoft.com/office/officeart/2005/8/layout/orgChart1"/>
    <dgm:cxn modelId="{80BE076E-7664-4345-9F4F-4E1A4597AD5D}" type="presParOf" srcId="{569E1F5F-6B27-420B-9156-085FB064D44F}" destId="{D451E1FB-0426-4299-BE62-A0C817B3FEB4}" srcOrd="1" destOrd="0" presId="urn:microsoft.com/office/officeart/2005/8/layout/orgChart1"/>
    <dgm:cxn modelId="{28914EA3-76C3-43CB-A7FA-CF920B0FE7E6}" type="presParOf" srcId="{D451E1FB-0426-4299-BE62-A0C817B3FEB4}" destId="{BEC447AF-BFE8-4124-8536-022F339501C5}" srcOrd="0" destOrd="0" presId="urn:microsoft.com/office/officeart/2005/8/layout/orgChart1"/>
    <dgm:cxn modelId="{3800F66B-8BFA-4F5B-AF9C-F2E2E3F528B8}" type="presParOf" srcId="{D451E1FB-0426-4299-BE62-A0C817B3FEB4}" destId="{DFE7C62E-C6E4-48A3-BA7A-8580A70BA197}" srcOrd="1" destOrd="0" presId="urn:microsoft.com/office/officeart/2005/8/layout/orgChart1"/>
    <dgm:cxn modelId="{A104C612-3353-4A12-BC65-90F815380661}" type="presParOf" srcId="{DFE7C62E-C6E4-48A3-BA7A-8580A70BA197}" destId="{25D72AB4-9C05-4A3D-B7DC-6BBD0DA07E5E}" srcOrd="0" destOrd="0" presId="urn:microsoft.com/office/officeart/2005/8/layout/orgChart1"/>
    <dgm:cxn modelId="{6645EF51-E3D5-42AF-BB9D-DE4E341AC229}" type="presParOf" srcId="{25D72AB4-9C05-4A3D-B7DC-6BBD0DA07E5E}" destId="{C09FF088-C04D-4B7F-B3A9-257BFF1CC845}" srcOrd="0" destOrd="0" presId="urn:microsoft.com/office/officeart/2005/8/layout/orgChart1"/>
    <dgm:cxn modelId="{1E418F0B-092F-4C19-B93F-432E6FDC8712}" type="presParOf" srcId="{25D72AB4-9C05-4A3D-B7DC-6BBD0DA07E5E}" destId="{8E86B54B-ED2F-4455-BECB-7E4476420436}" srcOrd="1" destOrd="0" presId="urn:microsoft.com/office/officeart/2005/8/layout/orgChart1"/>
    <dgm:cxn modelId="{8682CC22-0A1E-4E7D-BD1E-ECF2EBD31049}" type="presParOf" srcId="{DFE7C62E-C6E4-48A3-BA7A-8580A70BA197}" destId="{72ED57E0-1095-4074-8FB8-A66D54C085FC}" srcOrd="1" destOrd="0" presId="urn:microsoft.com/office/officeart/2005/8/layout/orgChart1"/>
    <dgm:cxn modelId="{774FC6BC-B08F-4D7C-B6C2-C6A4B2DB77EF}" type="presParOf" srcId="{DFE7C62E-C6E4-48A3-BA7A-8580A70BA197}" destId="{DF0280F4-6BDD-49CC-B9CD-AEA0CF2AFFCB}" srcOrd="2" destOrd="0" presId="urn:microsoft.com/office/officeart/2005/8/layout/orgChart1"/>
    <dgm:cxn modelId="{EFD237E3-7DF3-4D59-90AC-87C7FD3438A5}" type="presParOf" srcId="{D451E1FB-0426-4299-BE62-A0C817B3FEB4}" destId="{7059D6EB-A401-4F76-8BE7-587000FCF3F6}" srcOrd="2" destOrd="0" presId="urn:microsoft.com/office/officeart/2005/8/layout/orgChart1"/>
    <dgm:cxn modelId="{D84B4692-E619-4F8C-B984-BF2F0B5CD52A}" type="presParOf" srcId="{D451E1FB-0426-4299-BE62-A0C817B3FEB4}" destId="{A15EB68A-2451-4550-8734-18AFF14A0DAC}" srcOrd="3" destOrd="0" presId="urn:microsoft.com/office/officeart/2005/8/layout/orgChart1"/>
    <dgm:cxn modelId="{EA98CD31-FF0D-4BA2-848E-885655AA4BA3}" type="presParOf" srcId="{A15EB68A-2451-4550-8734-18AFF14A0DAC}" destId="{2044E74E-F7AC-4143-AF2A-0F9A1846306F}" srcOrd="0" destOrd="0" presId="urn:microsoft.com/office/officeart/2005/8/layout/orgChart1"/>
    <dgm:cxn modelId="{9EE75397-BE55-45F5-893C-ECDDDD5D6132}" type="presParOf" srcId="{2044E74E-F7AC-4143-AF2A-0F9A1846306F}" destId="{229D6BCA-16D7-4F28-A4C7-7C6C21CAF620}" srcOrd="0" destOrd="0" presId="urn:microsoft.com/office/officeart/2005/8/layout/orgChart1"/>
    <dgm:cxn modelId="{AA26D872-8774-46FE-BC94-F051C5409145}" type="presParOf" srcId="{2044E74E-F7AC-4143-AF2A-0F9A1846306F}" destId="{6DB0B824-60EA-4095-AD00-A2D12AA73244}" srcOrd="1" destOrd="0" presId="urn:microsoft.com/office/officeart/2005/8/layout/orgChart1"/>
    <dgm:cxn modelId="{C60DF1BF-35FD-4776-A91E-5709330513F9}" type="presParOf" srcId="{A15EB68A-2451-4550-8734-18AFF14A0DAC}" destId="{26174113-A00C-40F0-88A2-1E4DE286A33C}" srcOrd="1" destOrd="0" presId="urn:microsoft.com/office/officeart/2005/8/layout/orgChart1"/>
    <dgm:cxn modelId="{97133976-AA6E-4CE5-8A8F-D625F8F593F2}" type="presParOf" srcId="{A15EB68A-2451-4550-8734-18AFF14A0DAC}" destId="{1B6746EE-903A-47B2-A9B8-3FE015079310}" srcOrd="2" destOrd="0" presId="urn:microsoft.com/office/officeart/2005/8/layout/orgChart1"/>
    <dgm:cxn modelId="{AEAB9FD7-091D-4007-B10B-912B2A5DA5DA}" type="presParOf" srcId="{D451E1FB-0426-4299-BE62-A0C817B3FEB4}" destId="{3ABFC5F9-9C9E-454C-BF18-EC4A279BF98F}" srcOrd="4" destOrd="0" presId="urn:microsoft.com/office/officeart/2005/8/layout/orgChart1"/>
    <dgm:cxn modelId="{8ACA9E55-286B-41A6-8895-319238850FA5}" type="presParOf" srcId="{D451E1FB-0426-4299-BE62-A0C817B3FEB4}" destId="{4F41B2AA-524D-487C-9129-22FD3BA7330F}" srcOrd="5" destOrd="0" presId="urn:microsoft.com/office/officeart/2005/8/layout/orgChart1"/>
    <dgm:cxn modelId="{FB8B1DBA-7A91-487C-B80F-336C8E23E9C2}" type="presParOf" srcId="{4F41B2AA-524D-487C-9129-22FD3BA7330F}" destId="{5BA2061B-4EBA-4812-91E5-646ADB0F0600}" srcOrd="0" destOrd="0" presId="urn:microsoft.com/office/officeart/2005/8/layout/orgChart1"/>
    <dgm:cxn modelId="{95CE0514-607A-4E3F-81F0-9C39604B405B}" type="presParOf" srcId="{5BA2061B-4EBA-4812-91E5-646ADB0F0600}" destId="{AB4CEE5D-3113-47B2-BEB0-AFEE28098209}" srcOrd="0" destOrd="0" presId="urn:microsoft.com/office/officeart/2005/8/layout/orgChart1"/>
    <dgm:cxn modelId="{9BF14D1A-9AC7-4D90-9767-728C26E2F183}" type="presParOf" srcId="{5BA2061B-4EBA-4812-91E5-646ADB0F0600}" destId="{99BCB2D3-D327-44FB-9D3C-87418520402F}" srcOrd="1" destOrd="0" presId="urn:microsoft.com/office/officeart/2005/8/layout/orgChart1"/>
    <dgm:cxn modelId="{D5568C4E-00C5-4ADE-828A-5D2F4C61A6FF}" type="presParOf" srcId="{4F41B2AA-524D-487C-9129-22FD3BA7330F}" destId="{D1388EB2-953F-4AAB-B90E-669057821D4C}" srcOrd="1" destOrd="0" presId="urn:microsoft.com/office/officeart/2005/8/layout/orgChart1"/>
    <dgm:cxn modelId="{DC482F1B-3637-47D6-BE99-3909140D6A20}" type="presParOf" srcId="{4F41B2AA-524D-487C-9129-22FD3BA7330F}" destId="{A17613C9-870A-4D58-9F37-9291DE57D5EE}" srcOrd="2" destOrd="0" presId="urn:microsoft.com/office/officeart/2005/8/layout/orgChart1"/>
    <dgm:cxn modelId="{18B14C92-E430-4F31-869E-AD1EE5CABBB6}" type="presParOf" srcId="{D451E1FB-0426-4299-BE62-A0C817B3FEB4}" destId="{AC81780C-4EF7-4495-862F-6D221EE57D98}" srcOrd="6" destOrd="0" presId="urn:microsoft.com/office/officeart/2005/8/layout/orgChart1"/>
    <dgm:cxn modelId="{570312F0-5D0A-4EF9-9F0C-45469CC67DA2}" type="presParOf" srcId="{D451E1FB-0426-4299-BE62-A0C817B3FEB4}" destId="{76674A84-3D3D-4FBA-8027-4ED03F4CF388}" srcOrd="7" destOrd="0" presId="urn:microsoft.com/office/officeart/2005/8/layout/orgChart1"/>
    <dgm:cxn modelId="{13732775-0320-4565-B57E-98C08B9CD8BF}" type="presParOf" srcId="{76674A84-3D3D-4FBA-8027-4ED03F4CF388}" destId="{B35499AD-A0FD-4672-A8E2-8E508DCE72FF}" srcOrd="0" destOrd="0" presId="urn:microsoft.com/office/officeart/2005/8/layout/orgChart1"/>
    <dgm:cxn modelId="{7F32601E-8EF6-4D93-9DCB-277F656E4866}" type="presParOf" srcId="{B35499AD-A0FD-4672-A8E2-8E508DCE72FF}" destId="{C501DF43-BCF4-4A46-8D5C-5022E68D025A}" srcOrd="0" destOrd="0" presId="urn:microsoft.com/office/officeart/2005/8/layout/orgChart1"/>
    <dgm:cxn modelId="{665AD86D-8BC0-4E70-BBBC-F765E9847918}" type="presParOf" srcId="{B35499AD-A0FD-4672-A8E2-8E508DCE72FF}" destId="{AA363C38-B881-4F1F-B764-FE73889223BF}" srcOrd="1" destOrd="0" presId="urn:microsoft.com/office/officeart/2005/8/layout/orgChart1"/>
    <dgm:cxn modelId="{0702C0A2-D8BE-49EE-BBFE-14144C8B893A}" type="presParOf" srcId="{76674A84-3D3D-4FBA-8027-4ED03F4CF388}" destId="{6F1FB9FF-32D3-410E-A9D1-11BB16CEE3F7}" srcOrd="1" destOrd="0" presId="urn:microsoft.com/office/officeart/2005/8/layout/orgChart1"/>
    <dgm:cxn modelId="{5973BA1B-9710-4D6A-80C4-A8DCC00D71CA}" type="presParOf" srcId="{76674A84-3D3D-4FBA-8027-4ED03F4CF388}" destId="{FE351DC0-A4B3-4AAE-AC56-F45975374A07}" srcOrd="2" destOrd="0" presId="urn:microsoft.com/office/officeart/2005/8/layout/orgChart1"/>
    <dgm:cxn modelId="{51B0EAB7-9A19-4ECA-BF3B-7C31E970E57F}" type="presParOf" srcId="{D451E1FB-0426-4299-BE62-A0C817B3FEB4}" destId="{217A6F72-6469-4C06-975F-2D682301FA9C}" srcOrd="8" destOrd="0" presId="urn:microsoft.com/office/officeart/2005/8/layout/orgChart1"/>
    <dgm:cxn modelId="{F02E913E-F8B1-45E3-A084-311B08C55E99}" type="presParOf" srcId="{D451E1FB-0426-4299-BE62-A0C817B3FEB4}" destId="{96C9F551-C7F6-4429-AC8A-20AFDB3E1755}" srcOrd="9" destOrd="0" presId="urn:microsoft.com/office/officeart/2005/8/layout/orgChart1"/>
    <dgm:cxn modelId="{3B902100-F715-4E19-B66B-2E7A2A4AD25D}" type="presParOf" srcId="{96C9F551-C7F6-4429-AC8A-20AFDB3E1755}" destId="{70DA851E-6550-4275-8BA9-C22223C19746}" srcOrd="0" destOrd="0" presId="urn:microsoft.com/office/officeart/2005/8/layout/orgChart1"/>
    <dgm:cxn modelId="{FBA35B4B-F351-4ADA-AF06-861725E42AE8}" type="presParOf" srcId="{70DA851E-6550-4275-8BA9-C22223C19746}" destId="{443C79F9-C202-4120-AE8F-0649663BE8AB}" srcOrd="0" destOrd="0" presId="urn:microsoft.com/office/officeart/2005/8/layout/orgChart1"/>
    <dgm:cxn modelId="{43817903-DE09-4A8B-88C1-0607CDF84692}" type="presParOf" srcId="{70DA851E-6550-4275-8BA9-C22223C19746}" destId="{0DBE5265-4AE1-4387-B396-E7D063BC15A9}" srcOrd="1" destOrd="0" presId="urn:microsoft.com/office/officeart/2005/8/layout/orgChart1"/>
    <dgm:cxn modelId="{213F9C9F-8C1C-4D73-A9F2-5B3D43E57798}" type="presParOf" srcId="{96C9F551-C7F6-4429-AC8A-20AFDB3E1755}" destId="{092E534E-8EAB-45FC-A600-4E96EBB6CD8A}" srcOrd="1" destOrd="0" presId="urn:microsoft.com/office/officeart/2005/8/layout/orgChart1"/>
    <dgm:cxn modelId="{C699A83F-04E4-4941-AD25-64D6AD991537}" type="presParOf" srcId="{96C9F551-C7F6-4429-AC8A-20AFDB3E1755}" destId="{D8CC4743-FEA4-44C0-BBB2-B415CF3CC444}" srcOrd="2" destOrd="0" presId="urn:microsoft.com/office/officeart/2005/8/layout/orgChart1"/>
    <dgm:cxn modelId="{F3CD07F5-0412-463A-AF18-4F98FC9BEBD6}" type="presParOf" srcId="{569E1F5F-6B27-420B-9156-085FB064D44F}" destId="{E55FD2BD-8238-473E-BDE4-BDFBB2877E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8619D-C2EC-44EC-A010-3F673CEA8E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198E437D-2958-4416-A696-63348B251D57}">
      <dgm:prSet phldrT="[نص]"/>
      <dgm:spPr/>
      <dgm:t>
        <a:bodyPr/>
        <a:lstStyle/>
        <a:p>
          <a:pPr rtl="1"/>
          <a:r>
            <a:rPr lang="ar-SA" b="1" i="1" dirty="0" smtClean="0">
              <a:ln w="0"/>
              <a:solidFill>
                <a:srgbClr val="C00000"/>
              </a:solidFill>
            </a:rPr>
            <a:t>خصائص شركـة </a:t>
          </a:r>
          <a:r>
            <a:rPr lang="ar-SA" b="1" i="1" dirty="0" smtClean="0">
              <a:ln w="0"/>
              <a:solidFill>
                <a:srgbClr val="C00000"/>
              </a:solidFill>
              <a:effectLst>
                <a:outerShdw blurRad="38100" dist="25400" dir="5400000" algn="ctr" rotWithShape="0">
                  <a:srgbClr val="6E747A">
                    <a:alpha val="43000"/>
                  </a:srgbClr>
                </a:outerShdw>
              </a:effectLst>
            </a:rPr>
            <a:t>التضامن </a:t>
          </a:r>
          <a:endParaRPr lang="ar-SA" dirty="0"/>
        </a:p>
      </dgm:t>
    </dgm:pt>
    <dgm:pt modelId="{97E1D93C-5D42-4E52-9D3D-ED33D6424B18}" type="parTrans" cxnId="{B9BEE540-AA36-4E2F-BD7E-B9C0F13C9069}">
      <dgm:prSet/>
      <dgm:spPr/>
      <dgm:t>
        <a:bodyPr/>
        <a:lstStyle/>
        <a:p>
          <a:pPr rtl="1"/>
          <a:endParaRPr lang="ar-SA"/>
        </a:p>
      </dgm:t>
    </dgm:pt>
    <dgm:pt modelId="{902549EC-041E-459A-BE6B-C1B4A682FE8D}" type="sibTrans" cxnId="{B9BEE540-AA36-4E2F-BD7E-B9C0F13C9069}">
      <dgm:prSet/>
      <dgm:spPr/>
      <dgm:t>
        <a:bodyPr/>
        <a:lstStyle/>
        <a:p>
          <a:pPr rtl="1"/>
          <a:endParaRPr lang="ar-SA"/>
        </a:p>
      </dgm:t>
    </dgm:pt>
    <dgm:pt modelId="{B16A0757-39AB-4D7D-821A-63F905BB7B6D}">
      <dgm:prSet phldrT="[نص]"/>
      <dgm:spPr/>
      <dgm:t>
        <a:bodyPr/>
        <a:lstStyle/>
        <a:p>
          <a:pPr rtl="1"/>
          <a:r>
            <a:rPr lang="ar-SA" b="1" dirty="0" smtClean="0">
              <a:solidFill>
                <a:schemeClr val="bg2">
                  <a:lumMod val="50000"/>
                </a:schemeClr>
              </a:solidFill>
            </a:rPr>
            <a:t>ثالثا: </a:t>
          </a:r>
        </a:p>
        <a:p>
          <a:pPr rtl="1"/>
          <a:r>
            <a:rPr lang="ar-SA" b="1" dirty="0" smtClean="0">
              <a:solidFill>
                <a:schemeClr val="bg2">
                  <a:lumMod val="50000"/>
                </a:schemeClr>
              </a:solidFill>
            </a:rPr>
            <a:t>عدم قابلية حصة الشريك للانتقال </a:t>
          </a:r>
          <a:endParaRPr lang="ar-SA" dirty="0"/>
        </a:p>
      </dgm:t>
    </dgm:pt>
    <dgm:pt modelId="{44500EFD-26D2-4771-8E77-38580EA4A1EA}" type="parTrans" cxnId="{B5B9F260-5AD8-412D-B7DA-DFB36ACBBDDC}">
      <dgm:prSet/>
      <dgm:spPr/>
      <dgm:t>
        <a:bodyPr/>
        <a:lstStyle/>
        <a:p>
          <a:pPr rtl="1"/>
          <a:endParaRPr lang="ar-SA"/>
        </a:p>
      </dgm:t>
    </dgm:pt>
    <dgm:pt modelId="{BE31F07A-574E-43D6-88F3-271383E5E01F}" type="sibTrans" cxnId="{B5B9F260-5AD8-412D-B7DA-DFB36ACBBDDC}">
      <dgm:prSet/>
      <dgm:spPr/>
      <dgm:t>
        <a:bodyPr/>
        <a:lstStyle/>
        <a:p>
          <a:pPr rtl="1"/>
          <a:endParaRPr lang="ar-SA"/>
        </a:p>
      </dgm:t>
    </dgm:pt>
    <dgm:pt modelId="{EC070C77-F2EE-486C-9E5F-7323A2707C8E}">
      <dgm:prSet phldrT="[نص]"/>
      <dgm:spPr/>
      <dgm:t>
        <a:bodyPr/>
        <a:lstStyle/>
        <a:p>
          <a:pPr rtl="1"/>
          <a:r>
            <a:rPr lang="ar-SA" b="1" dirty="0" smtClean="0">
              <a:solidFill>
                <a:schemeClr val="bg2">
                  <a:lumMod val="50000"/>
                </a:schemeClr>
              </a:solidFill>
            </a:rPr>
            <a:t>ثانيا: دخول اسم الشريك في عنوان الشركة </a:t>
          </a:r>
          <a:r>
            <a:rPr lang="ar-SA" dirty="0" smtClean="0"/>
            <a:t>.</a:t>
          </a:r>
          <a:endParaRPr lang="ar-SA" dirty="0"/>
        </a:p>
      </dgm:t>
    </dgm:pt>
    <dgm:pt modelId="{393C48F7-21CD-42AA-B609-0AD1A955D550}" type="parTrans" cxnId="{23DC692E-3074-43FF-B7B8-61E264AA6196}">
      <dgm:prSet/>
      <dgm:spPr/>
      <dgm:t>
        <a:bodyPr/>
        <a:lstStyle/>
        <a:p>
          <a:pPr rtl="1"/>
          <a:endParaRPr lang="ar-SA"/>
        </a:p>
      </dgm:t>
    </dgm:pt>
    <dgm:pt modelId="{8FCD42BD-DDB0-475E-A276-17CA2730FF7E}" type="sibTrans" cxnId="{23DC692E-3074-43FF-B7B8-61E264AA6196}">
      <dgm:prSet/>
      <dgm:spPr/>
      <dgm:t>
        <a:bodyPr/>
        <a:lstStyle/>
        <a:p>
          <a:pPr rtl="1"/>
          <a:endParaRPr lang="ar-SA"/>
        </a:p>
      </dgm:t>
    </dgm:pt>
    <dgm:pt modelId="{6847111C-7158-4F78-91C0-D1F44E84AF6A}">
      <dgm:prSet phldrT="[نص]"/>
      <dgm:spPr/>
      <dgm:t>
        <a:bodyPr/>
        <a:lstStyle/>
        <a:p>
          <a:pPr rtl="1"/>
          <a:r>
            <a:rPr lang="ar-SA" b="1" dirty="0" smtClean="0">
              <a:solidFill>
                <a:schemeClr val="bg2">
                  <a:lumMod val="50000"/>
                </a:schemeClr>
              </a:solidFill>
            </a:rPr>
            <a:t>اولا: المسؤولية المطلقة و التضامنية عن ديون الشركة </a:t>
          </a:r>
          <a:endParaRPr lang="ar-SA" dirty="0"/>
        </a:p>
      </dgm:t>
    </dgm:pt>
    <dgm:pt modelId="{E842E1D9-8334-4994-BA77-6E5FB7B36BFC}" type="parTrans" cxnId="{6385E5C8-66D1-401C-8EDC-8E3F1239ED25}">
      <dgm:prSet/>
      <dgm:spPr/>
      <dgm:t>
        <a:bodyPr/>
        <a:lstStyle/>
        <a:p>
          <a:pPr rtl="1"/>
          <a:endParaRPr lang="ar-SA"/>
        </a:p>
      </dgm:t>
    </dgm:pt>
    <dgm:pt modelId="{AD402D87-B074-4B05-9198-D022359F9D19}" type="sibTrans" cxnId="{6385E5C8-66D1-401C-8EDC-8E3F1239ED25}">
      <dgm:prSet/>
      <dgm:spPr/>
      <dgm:t>
        <a:bodyPr/>
        <a:lstStyle/>
        <a:p>
          <a:pPr rtl="1"/>
          <a:endParaRPr lang="ar-SA"/>
        </a:p>
      </dgm:t>
    </dgm:pt>
    <dgm:pt modelId="{F2E974A6-92C7-481E-9590-9B9B0E4BEFD4}">
      <dgm:prSet/>
      <dgm:spPr/>
      <dgm:t>
        <a:bodyPr/>
        <a:lstStyle/>
        <a:p>
          <a:pPr rtl="1"/>
          <a:r>
            <a:rPr lang="ar-SA" b="1" smtClean="0">
              <a:solidFill>
                <a:schemeClr val="bg2">
                  <a:lumMod val="50000"/>
                </a:schemeClr>
              </a:solidFill>
            </a:rPr>
            <a:t>رابعا: اكتساب الشريك صفة التاجر </a:t>
          </a:r>
          <a:endParaRPr lang="ar-SA" b="1" dirty="0">
            <a:solidFill>
              <a:schemeClr val="bg2">
                <a:lumMod val="50000"/>
              </a:schemeClr>
            </a:solidFill>
          </a:endParaRPr>
        </a:p>
      </dgm:t>
    </dgm:pt>
    <dgm:pt modelId="{478A3FBD-331E-46B6-84BC-029843B12D33}" type="parTrans" cxnId="{7F457D56-F3E9-4562-AC0F-DF6E87E334F1}">
      <dgm:prSet/>
      <dgm:spPr/>
      <dgm:t>
        <a:bodyPr/>
        <a:lstStyle/>
        <a:p>
          <a:pPr rtl="1"/>
          <a:endParaRPr lang="ar-SA"/>
        </a:p>
      </dgm:t>
    </dgm:pt>
    <dgm:pt modelId="{C84D56F7-27AA-4901-B86A-F5BD4F4C1732}" type="sibTrans" cxnId="{7F457D56-F3E9-4562-AC0F-DF6E87E334F1}">
      <dgm:prSet/>
      <dgm:spPr/>
      <dgm:t>
        <a:bodyPr/>
        <a:lstStyle/>
        <a:p>
          <a:pPr rtl="1"/>
          <a:endParaRPr lang="ar-SA"/>
        </a:p>
      </dgm:t>
    </dgm:pt>
    <dgm:pt modelId="{4CC44F0E-429B-4B2E-8F77-0549F2DADBD6}" type="pres">
      <dgm:prSet presAssocID="{ECB8619D-C2EC-44EC-A010-3F673CEA8E0F}" presName="hierChild1" presStyleCnt="0">
        <dgm:presLayoutVars>
          <dgm:orgChart val="1"/>
          <dgm:chPref val="1"/>
          <dgm:dir/>
          <dgm:animOne val="branch"/>
          <dgm:animLvl val="lvl"/>
          <dgm:resizeHandles/>
        </dgm:presLayoutVars>
      </dgm:prSet>
      <dgm:spPr/>
      <dgm:t>
        <a:bodyPr/>
        <a:lstStyle/>
        <a:p>
          <a:pPr rtl="1"/>
          <a:endParaRPr lang="ar-SA"/>
        </a:p>
      </dgm:t>
    </dgm:pt>
    <dgm:pt modelId="{6BFDEBD1-83E9-4774-A39F-EDDC73958502}" type="pres">
      <dgm:prSet presAssocID="{198E437D-2958-4416-A696-63348B251D57}" presName="hierRoot1" presStyleCnt="0">
        <dgm:presLayoutVars>
          <dgm:hierBranch val="init"/>
        </dgm:presLayoutVars>
      </dgm:prSet>
      <dgm:spPr/>
    </dgm:pt>
    <dgm:pt modelId="{AEA7A3EF-50E4-4AE0-8FE6-F5616C047ACF}" type="pres">
      <dgm:prSet presAssocID="{198E437D-2958-4416-A696-63348B251D57}" presName="rootComposite1" presStyleCnt="0"/>
      <dgm:spPr/>
    </dgm:pt>
    <dgm:pt modelId="{8B3966A2-BD3B-4560-AFF6-518B68951BBC}" type="pres">
      <dgm:prSet presAssocID="{198E437D-2958-4416-A696-63348B251D57}" presName="rootText1" presStyleLbl="node0" presStyleIdx="0" presStyleCnt="1">
        <dgm:presLayoutVars>
          <dgm:chPref val="3"/>
        </dgm:presLayoutVars>
      </dgm:prSet>
      <dgm:spPr/>
      <dgm:t>
        <a:bodyPr/>
        <a:lstStyle/>
        <a:p>
          <a:pPr rtl="1"/>
          <a:endParaRPr lang="ar-SA"/>
        </a:p>
      </dgm:t>
    </dgm:pt>
    <dgm:pt modelId="{5EDC5102-950C-4E87-BC36-C89E7AA23B06}" type="pres">
      <dgm:prSet presAssocID="{198E437D-2958-4416-A696-63348B251D57}" presName="rootConnector1" presStyleLbl="node1" presStyleIdx="0" presStyleCnt="0"/>
      <dgm:spPr/>
      <dgm:t>
        <a:bodyPr/>
        <a:lstStyle/>
        <a:p>
          <a:pPr rtl="1"/>
          <a:endParaRPr lang="ar-SA"/>
        </a:p>
      </dgm:t>
    </dgm:pt>
    <dgm:pt modelId="{5CEA4A00-9B4A-4A03-A94E-3F411A3468D9}" type="pres">
      <dgm:prSet presAssocID="{198E437D-2958-4416-A696-63348B251D57}" presName="hierChild2" presStyleCnt="0"/>
      <dgm:spPr/>
    </dgm:pt>
    <dgm:pt modelId="{83DCD910-56B2-4274-955F-2BB425097783}" type="pres">
      <dgm:prSet presAssocID="{478A3FBD-331E-46B6-84BC-029843B12D33}" presName="Name37" presStyleLbl="parChTrans1D2" presStyleIdx="0" presStyleCnt="4"/>
      <dgm:spPr/>
      <dgm:t>
        <a:bodyPr/>
        <a:lstStyle/>
        <a:p>
          <a:pPr rtl="1"/>
          <a:endParaRPr lang="ar-SA"/>
        </a:p>
      </dgm:t>
    </dgm:pt>
    <dgm:pt modelId="{D8072A9D-8704-403C-A720-2F3AE97FB556}" type="pres">
      <dgm:prSet presAssocID="{F2E974A6-92C7-481E-9590-9B9B0E4BEFD4}" presName="hierRoot2" presStyleCnt="0">
        <dgm:presLayoutVars>
          <dgm:hierBranch val="init"/>
        </dgm:presLayoutVars>
      </dgm:prSet>
      <dgm:spPr/>
    </dgm:pt>
    <dgm:pt modelId="{B7646F68-40C7-45A3-AB5D-A05D99D90877}" type="pres">
      <dgm:prSet presAssocID="{F2E974A6-92C7-481E-9590-9B9B0E4BEFD4}" presName="rootComposite" presStyleCnt="0"/>
      <dgm:spPr/>
    </dgm:pt>
    <dgm:pt modelId="{8F8F4DF8-92C6-4329-ABC0-7DBB37D0B41F}" type="pres">
      <dgm:prSet presAssocID="{F2E974A6-92C7-481E-9590-9B9B0E4BEFD4}" presName="rootText" presStyleLbl="node2" presStyleIdx="0" presStyleCnt="4">
        <dgm:presLayoutVars>
          <dgm:chPref val="3"/>
        </dgm:presLayoutVars>
      </dgm:prSet>
      <dgm:spPr/>
      <dgm:t>
        <a:bodyPr/>
        <a:lstStyle/>
        <a:p>
          <a:pPr rtl="1"/>
          <a:endParaRPr lang="ar-SA"/>
        </a:p>
      </dgm:t>
    </dgm:pt>
    <dgm:pt modelId="{964A13FF-DC8F-46A8-AC7A-31E86D520D94}" type="pres">
      <dgm:prSet presAssocID="{F2E974A6-92C7-481E-9590-9B9B0E4BEFD4}" presName="rootConnector" presStyleLbl="node2" presStyleIdx="0" presStyleCnt="4"/>
      <dgm:spPr/>
      <dgm:t>
        <a:bodyPr/>
        <a:lstStyle/>
        <a:p>
          <a:pPr rtl="1"/>
          <a:endParaRPr lang="ar-SA"/>
        </a:p>
      </dgm:t>
    </dgm:pt>
    <dgm:pt modelId="{4CEA6C78-56E3-4C02-9DC4-A6A02E81C6C8}" type="pres">
      <dgm:prSet presAssocID="{F2E974A6-92C7-481E-9590-9B9B0E4BEFD4}" presName="hierChild4" presStyleCnt="0"/>
      <dgm:spPr/>
    </dgm:pt>
    <dgm:pt modelId="{9E9F97CA-9134-42E7-8253-1BDC1A2EA8D4}" type="pres">
      <dgm:prSet presAssocID="{F2E974A6-92C7-481E-9590-9B9B0E4BEFD4}" presName="hierChild5" presStyleCnt="0"/>
      <dgm:spPr/>
    </dgm:pt>
    <dgm:pt modelId="{EFA371BB-74F7-4489-8EF6-D9439FE0E4D0}" type="pres">
      <dgm:prSet presAssocID="{44500EFD-26D2-4771-8E77-38580EA4A1EA}" presName="Name37" presStyleLbl="parChTrans1D2" presStyleIdx="1" presStyleCnt="4"/>
      <dgm:spPr/>
      <dgm:t>
        <a:bodyPr/>
        <a:lstStyle/>
        <a:p>
          <a:pPr rtl="1"/>
          <a:endParaRPr lang="ar-SA"/>
        </a:p>
      </dgm:t>
    </dgm:pt>
    <dgm:pt modelId="{9F245FFD-445B-4946-B63E-46CB5E9521E3}" type="pres">
      <dgm:prSet presAssocID="{B16A0757-39AB-4D7D-821A-63F905BB7B6D}" presName="hierRoot2" presStyleCnt="0">
        <dgm:presLayoutVars>
          <dgm:hierBranch val="init"/>
        </dgm:presLayoutVars>
      </dgm:prSet>
      <dgm:spPr/>
    </dgm:pt>
    <dgm:pt modelId="{8C6BEB04-7ED6-4D02-B75C-1B6CDE8A66AC}" type="pres">
      <dgm:prSet presAssocID="{B16A0757-39AB-4D7D-821A-63F905BB7B6D}" presName="rootComposite" presStyleCnt="0"/>
      <dgm:spPr/>
    </dgm:pt>
    <dgm:pt modelId="{9BBE2968-44CA-4EC6-AAA7-D18DD0273E01}" type="pres">
      <dgm:prSet presAssocID="{B16A0757-39AB-4D7D-821A-63F905BB7B6D}" presName="rootText" presStyleLbl="node2" presStyleIdx="1" presStyleCnt="4">
        <dgm:presLayoutVars>
          <dgm:chPref val="3"/>
        </dgm:presLayoutVars>
      </dgm:prSet>
      <dgm:spPr/>
      <dgm:t>
        <a:bodyPr/>
        <a:lstStyle/>
        <a:p>
          <a:pPr rtl="1"/>
          <a:endParaRPr lang="ar-SA"/>
        </a:p>
      </dgm:t>
    </dgm:pt>
    <dgm:pt modelId="{0AF42530-15DA-4976-85E1-18DE107CDC79}" type="pres">
      <dgm:prSet presAssocID="{B16A0757-39AB-4D7D-821A-63F905BB7B6D}" presName="rootConnector" presStyleLbl="node2" presStyleIdx="1" presStyleCnt="4"/>
      <dgm:spPr/>
      <dgm:t>
        <a:bodyPr/>
        <a:lstStyle/>
        <a:p>
          <a:pPr rtl="1"/>
          <a:endParaRPr lang="ar-SA"/>
        </a:p>
      </dgm:t>
    </dgm:pt>
    <dgm:pt modelId="{ECDD6BAC-B60D-4E8A-838E-CA74AD256B47}" type="pres">
      <dgm:prSet presAssocID="{B16A0757-39AB-4D7D-821A-63F905BB7B6D}" presName="hierChild4" presStyleCnt="0"/>
      <dgm:spPr/>
    </dgm:pt>
    <dgm:pt modelId="{00CA43A4-8967-49A6-830C-B8B0FDC96E79}" type="pres">
      <dgm:prSet presAssocID="{B16A0757-39AB-4D7D-821A-63F905BB7B6D}" presName="hierChild5" presStyleCnt="0"/>
      <dgm:spPr/>
    </dgm:pt>
    <dgm:pt modelId="{559381A8-6ED1-4D7C-8D0A-37616ED078A5}" type="pres">
      <dgm:prSet presAssocID="{393C48F7-21CD-42AA-B609-0AD1A955D550}" presName="Name37" presStyleLbl="parChTrans1D2" presStyleIdx="2" presStyleCnt="4"/>
      <dgm:spPr/>
      <dgm:t>
        <a:bodyPr/>
        <a:lstStyle/>
        <a:p>
          <a:pPr rtl="1"/>
          <a:endParaRPr lang="ar-SA"/>
        </a:p>
      </dgm:t>
    </dgm:pt>
    <dgm:pt modelId="{E411419B-B3AD-4664-BAE6-66A5D498204A}" type="pres">
      <dgm:prSet presAssocID="{EC070C77-F2EE-486C-9E5F-7323A2707C8E}" presName="hierRoot2" presStyleCnt="0">
        <dgm:presLayoutVars>
          <dgm:hierBranch val="init"/>
        </dgm:presLayoutVars>
      </dgm:prSet>
      <dgm:spPr/>
    </dgm:pt>
    <dgm:pt modelId="{8788F1E0-0332-4E95-B1F3-A6075505B14F}" type="pres">
      <dgm:prSet presAssocID="{EC070C77-F2EE-486C-9E5F-7323A2707C8E}" presName="rootComposite" presStyleCnt="0"/>
      <dgm:spPr/>
    </dgm:pt>
    <dgm:pt modelId="{D9CCD133-71BE-4481-913B-65410ADEFBFD}" type="pres">
      <dgm:prSet presAssocID="{EC070C77-F2EE-486C-9E5F-7323A2707C8E}" presName="rootText" presStyleLbl="node2" presStyleIdx="2" presStyleCnt="4">
        <dgm:presLayoutVars>
          <dgm:chPref val="3"/>
        </dgm:presLayoutVars>
      </dgm:prSet>
      <dgm:spPr/>
      <dgm:t>
        <a:bodyPr/>
        <a:lstStyle/>
        <a:p>
          <a:pPr rtl="1"/>
          <a:endParaRPr lang="ar-SA"/>
        </a:p>
      </dgm:t>
    </dgm:pt>
    <dgm:pt modelId="{416A1C22-FA3E-4F3C-A75E-E7FC99D0F775}" type="pres">
      <dgm:prSet presAssocID="{EC070C77-F2EE-486C-9E5F-7323A2707C8E}" presName="rootConnector" presStyleLbl="node2" presStyleIdx="2" presStyleCnt="4"/>
      <dgm:spPr/>
      <dgm:t>
        <a:bodyPr/>
        <a:lstStyle/>
        <a:p>
          <a:pPr rtl="1"/>
          <a:endParaRPr lang="ar-SA"/>
        </a:p>
      </dgm:t>
    </dgm:pt>
    <dgm:pt modelId="{FCB98DE2-EC8F-4570-9F2D-FEB6BF76CDB4}" type="pres">
      <dgm:prSet presAssocID="{EC070C77-F2EE-486C-9E5F-7323A2707C8E}" presName="hierChild4" presStyleCnt="0"/>
      <dgm:spPr/>
    </dgm:pt>
    <dgm:pt modelId="{D84ECFAC-1353-4D9C-B619-A6654C71DF9E}" type="pres">
      <dgm:prSet presAssocID="{EC070C77-F2EE-486C-9E5F-7323A2707C8E}" presName="hierChild5" presStyleCnt="0"/>
      <dgm:spPr/>
    </dgm:pt>
    <dgm:pt modelId="{F8213128-D4C7-4181-A25B-3F441AA00379}" type="pres">
      <dgm:prSet presAssocID="{E842E1D9-8334-4994-BA77-6E5FB7B36BFC}" presName="Name37" presStyleLbl="parChTrans1D2" presStyleIdx="3" presStyleCnt="4"/>
      <dgm:spPr/>
      <dgm:t>
        <a:bodyPr/>
        <a:lstStyle/>
        <a:p>
          <a:pPr rtl="1"/>
          <a:endParaRPr lang="ar-SA"/>
        </a:p>
      </dgm:t>
    </dgm:pt>
    <dgm:pt modelId="{932B92DC-FCB7-4712-9214-27E38587BEB2}" type="pres">
      <dgm:prSet presAssocID="{6847111C-7158-4F78-91C0-D1F44E84AF6A}" presName="hierRoot2" presStyleCnt="0">
        <dgm:presLayoutVars>
          <dgm:hierBranch val="init"/>
        </dgm:presLayoutVars>
      </dgm:prSet>
      <dgm:spPr/>
    </dgm:pt>
    <dgm:pt modelId="{2E4ABE15-865F-4F1E-82F8-A27F1233D1AD}" type="pres">
      <dgm:prSet presAssocID="{6847111C-7158-4F78-91C0-D1F44E84AF6A}" presName="rootComposite" presStyleCnt="0"/>
      <dgm:spPr/>
    </dgm:pt>
    <dgm:pt modelId="{6A76DD68-637F-44CE-9AB2-96C8FE891B92}" type="pres">
      <dgm:prSet presAssocID="{6847111C-7158-4F78-91C0-D1F44E84AF6A}" presName="rootText" presStyleLbl="node2" presStyleIdx="3" presStyleCnt="4">
        <dgm:presLayoutVars>
          <dgm:chPref val="3"/>
        </dgm:presLayoutVars>
      </dgm:prSet>
      <dgm:spPr/>
      <dgm:t>
        <a:bodyPr/>
        <a:lstStyle/>
        <a:p>
          <a:pPr rtl="1"/>
          <a:endParaRPr lang="ar-SA"/>
        </a:p>
      </dgm:t>
    </dgm:pt>
    <dgm:pt modelId="{15BE9CDF-1B36-4E76-B991-84FEDEB28FA2}" type="pres">
      <dgm:prSet presAssocID="{6847111C-7158-4F78-91C0-D1F44E84AF6A}" presName="rootConnector" presStyleLbl="node2" presStyleIdx="3" presStyleCnt="4"/>
      <dgm:spPr/>
      <dgm:t>
        <a:bodyPr/>
        <a:lstStyle/>
        <a:p>
          <a:pPr rtl="1"/>
          <a:endParaRPr lang="ar-SA"/>
        </a:p>
      </dgm:t>
    </dgm:pt>
    <dgm:pt modelId="{3DD089FD-B96F-49ED-91B3-5620258CF200}" type="pres">
      <dgm:prSet presAssocID="{6847111C-7158-4F78-91C0-D1F44E84AF6A}" presName="hierChild4" presStyleCnt="0"/>
      <dgm:spPr/>
    </dgm:pt>
    <dgm:pt modelId="{BC18065D-2F82-4A9B-9A26-20999235534D}" type="pres">
      <dgm:prSet presAssocID="{6847111C-7158-4F78-91C0-D1F44E84AF6A}" presName="hierChild5" presStyleCnt="0"/>
      <dgm:spPr/>
    </dgm:pt>
    <dgm:pt modelId="{1ED767A0-7819-4544-9F5A-E97E9B095E43}" type="pres">
      <dgm:prSet presAssocID="{198E437D-2958-4416-A696-63348B251D57}" presName="hierChild3" presStyleCnt="0"/>
      <dgm:spPr/>
    </dgm:pt>
  </dgm:ptLst>
  <dgm:cxnLst>
    <dgm:cxn modelId="{8DF2C8AD-9EEE-4E43-B8F5-7CF738929788}" type="presOf" srcId="{EC070C77-F2EE-486C-9E5F-7323A2707C8E}" destId="{416A1C22-FA3E-4F3C-A75E-E7FC99D0F775}" srcOrd="1" destOrd="0" presId="urn:microsoft.com/office/officeart/2005/8/layout/orgChart1"/>
    <dgm:cxn modelId="{F09EF6CA-B906-4382-8515-F54491552AAC}" type="presOf" srcId="{198E437D-2958-4416-A696-63348B251D57}" destId="{8B3966A2-BD3B-4560-AFF6-518B68951BBC}" srcOrd="0" destOrd="0" presId="urn:microsoft.com/office/officeart/2005/8/layout/orgChart1"/>
    <dgm:cxn modelId="{B9BEE540-AA36-4E2F-BD7E-B9C0F13C9069}" srcId="{ECB8619D-C2EC-44EC-A010-3F673CEA8E0F}" destId="{198E437D-2958-4416-A696-63348B251D57}" srcOrd="0" destOrd="0" parTransId="{97E1D93C-5D42-4E52-9D3D-ED33D6424B18}" sibTransId="{902549EC-041E-459A-BE6B-C1B4A682FE8D}"/>
    <dgm:cxn modelId="{98364321-0F95-47EB-8B67-03C07071D4AA}" type="presOf" srcId="{6847111C-7158-4F78-91C0-D1F44E84AF6A}" destId="{15BE9CDF-1B36-4E76-B991-84FEDEB28FA2}" srcOrd="1" destOrd="0" presId="urn:microsoft.com/office/officeart/2005/8/layout/orgChart1"/>
    <dgm:cxn modelId="{67280A73-BF1F-4799-9CCF-CA64CCF0F46D}" type="presOf" srcId="{6847111C-7158-4F78-91C0-D1F44E84AF6A}" destId="{6A76DD68-637F-44CE-9AB2-96C8FE891B92}" srcOrd="0" destOrd="0" presId="urn:microsoft.com/office/officeart/2005/8/layout/orgChart1"/>
    <dgm:cxn modelId="{D0D5F2DE-D328-4B0D-A493-3CFB35E62376}" type="presOf" srcId="{ECB8619D-C2EC-44EC-A010-3F673CEA8E0F}" destId="{4CC44F0E-429B-4B2E-8F77-0549F2DADBD6}" srcOrd="0" destOrd="0" presId="urn:microsoft.com/office/officeart/2005/8/layout/orgChart1"/>
    <dgm:cxn modelId="{FF743B2A-AC87-494C-B4AF-816747BAA90D}" type="presOf" srcId="{F2E974A6-92C7-481E-9590-9B9B0E4BEFD4}" destId="{8F8F4DF8-92C6-4329-ABC0-7DBB37D0B41F}" srcOrd="0" destOrd="0" presId="urn:microsoft.com/office/officeart/2005/8/layout/orgChart1"/>
    <dgm:cxn modelId="{C4E650A6-D2C6-43E7-9C54-DCFEB3DA6B64}" type="presOf" srcId="{B16A0757-39AB-4D7D-821A-63F905BB7B6D}" destId="{9BBE2968-44CA-4EC6-AAA7-D18DD0273E01}" srcOrd="0" destOrd="0" presId="urn:microsoft.com/office/officeart/2005/8/layout/orgChart1"/>
    <dgm:cxn modelId="{B22A0418-A630-47C3-A494-7BE93A280829}" type="presOf" srcId="{393C48F7-21CD-42AA-B609-0AD1A955D550}" destId="{559381A8-6ED1-4D7C-8D0A-37616ED078A5}" srcOrd="0" destOrd="0" presId="urn:microsoft.com/office/officeart/2005/8/layout/orgChart1"/>
    <dgm:cxn modelId="{2CDB2455-31C8-497C-A7BB-168F0E86B724}" type="presOf" srcId="{44500EFD-26D2-4771-8E77-38580EA4A1EA}" destId="{EFA371BB-74F7-4489-8EF6-D9439FE0E4D0}" srcOrd="0" destOrd="0" presId="urn:microsoft.com/office/officeart/2005/8/layout/orgChart1"/>
    <dgm:cxn modelId="{F5BA33E7-1457-45D8-881B-A55297655230}" type="presOf" srcId="{F2E974A6-92C7-481E-9590-9B9B0E4BEFD4}" destId="{964A13FF-DC8F-46A8-AC7A-31E86D520D94}" srcOrd="1" destOrd="0" presId="urn:microsoft.com/office/officeart/2005/8/layout/orgChart1"/>
    <dgm:cxn modelId="{B5B9F260-5AD8-412D-B7DA-DFB36ACBBDDC}" srcId="{198E437D-2958-4416-A696-63348B251D57}" destId="{B16A0757-39AB-4D7D-821A-63F905BB7B6D}" srcOrd="1" destOrd="0" parTransId="{44500EFD-26D2-4771-8E77-38580EA4A1EA}" sibTransId="{BE31F07A-574E-43D6-88F3-271383E5E01F}"/>
    <dgm:cxn modelId="{7E992BCA-4D00-445B-BB5E-3727AC3FBBBE}" type="presOf" srcId="{478A3FBD-331E-46B6-84BC-029843B12D33}" destId="{83DCD910-56B2-4274-955F-2BB425097783}" srcOrd="0" destOrd="0" presId="urn:microsoft.com/office/officeart/2005/8/layout/orgChart1"/>
    <dgm:cxn modelId="{AD4E02C5-DD56-4FC4-B7B6-3BFBF60F4BB6}" type="presOf" srcId="{198E437D-2958-4416-A696-63348B251D57}" destId="{5EDC5102-950C-4E87-BC36-C89E7AA23B06}" srcOrd="1" destOrd="0" presId="urn:microsoft.com/office/officeart/2005/8/layout/orgChart1"/>
    <dgm:cxn modelId="{105F8172-1DF2-40EB-8BED-28E0A251524B}" type="presOf" srcId="{E842E1D9-8334-4994-BA77-6E5FB7B36BFC}" destId="{F8213128-D4C7-4181-A25B-3F441AA00379}" srcOrd="0" destOrd="0" presId="urn:microsoft.com/office/officeart/2005/8/layout/orgChart1"/>
    <dgm:cxn modelId="{6385E5C8-66D1-401C-8EDC-8E3F1239ED25}" srcId="{198E437D-2958-4416-A696-63348B251D57}" destId="{6847111C-7158-4F78-91C0-D1F44E84AF6A}" srcOrd="3" destOrd="0" parTransId="{E842E1D9-8334-4994-BA77-6E5FB7B36BFC}" sibTransId="{AD402D87-B074-4B05-9198-D022359F9D19}"/>
    <dgm:cxn modelId="{8D75DCB4-902B-47E1-B71D-8820EF8790C6}" type="presOf" srcId="{EC070C77-F2EE-486C-9E5F-7323A2707C8E}" destId="{D9CCD133-71BE-4481-913B-65410ADEFBFD}" srcOrd="0" destOrd="0" presId="urn:microsoft.com/office/officeart/2005/8/layout/orgChart1"/>
    <dgm:cxn modelId="{124CE988-B317-4DD0-A56D-B277CA6AC658}" type="presOf" srcId="{B16A0757-39AB-4D7D-821A-63F905BB7B6D}" destId="{0AF42530-15DA-4976-85E1-18DE107CDC79}" srcOrd="1" destOrd="0" presId="urn:microsoft.com/office/officeart/2005/8/layout/orgChart1"/>
    <dgm:cxn modelId="{7F457D56-F3E9-4562-AC0F-DF6E87E334F1}" srcId="{198E437D-2958-4416-A696-63348B251D57}" destId="{F2E974A6-92C7-481E-9590-9B9B0E4BEFD4}" srcOrd="0" destOrd="0" parTransId="{478A3FBD-331E-46B6-84BC-029843B12D33}" sibTransId="{C84D56F7-27AA-4901-B86A-F5BD4F4C1732}"/>
    <dgm:cxn modelId="{23DC692E-3074-43FF-B7B8-61E264AA6196}" srcId="{198E437D-2958-4416-A696-63348B251D57}" destId="{EC070C77-F2EE-486C-9E5F-7323A2707C8E}" srcOrd="2" destOrd="0" parTransId="{393C48F7-21CD-42AA-B609-0AD1A955D550}" sibTransId="{8FCD42BD-DDB0-475E-A276-17CA2730FF7E}"/>
    <dgm:cxn modelId="{20D8EB5A-BAC3-4986-A9F7-D6CA8D2E97C5}" type="presParOf" srcId="{4CC44F0E-429B-4B2E-8F77-0549F2DADBD6}" destId="{6BFDEBD1-83E9-4774-A39F-EDDC73958502}" srcOrd="0" destOrd="0" presId="urn:microsoft.com/office/officeart/2005/8/layout/orgChart1"/>
    <dgm:cxn modelId="{E95C1617-5191-4A1F-9A05-89D83B2EAD1B}" type="presParOf" srcId="{6BFDEBD1-83E9-4774-A39F-EDDC73958502}" destId="{AEA7A3EF-50E4-4AE0-8FE6-F5616C047ACF}" srcOrd="0" destOrd="0" presId="urn:microsoft.com/office/officeart/2005/8/layout/orgChart1"/>
    <dgm:cxn modelId="{90A10ED5-2836-498D-8B57-073D2D394D1B}" type="presParOf" srcId="{AEA7A3EF-50E4-4AE0-8FE6-F5616C047ACF}" destId="{8B3966A2-BD3B-4560-AFF6-518B68951BBC}" srcOrd="0" destOrd="0" presId="urn:microsoft.com/office/officeart/2005/8/layout/orgChart1"/>
    <dgm:cxn modelId="{82B1C48A-A962-4AB4-B44C-60805BF4C423}" type="presParOf" srcId="{AEA7A3EF-50E4-4AE0-8FE6-F5616C047ACF}" destId="{5EDC5102-950C-4E87-BC36-C89E7AA23B06}" srcOrd="1" destOrd="0" presId="urn:microsoft.com/office/officeart/2005/8/layout/orgChart1"/>
    <dgm:cxn modelId="{C02AAD6A-18EE-4820-A1AE-6840D3632CE5}" type="presParOf" srcId="{6BFDEBD1-83E9-4774-A39F-EDDC73958502}" destId="{5CEA4A00-9B4A-4A03-A94E-3F411A3468D9}" srcOrd="1" destOrd="0" presId="urn:microsoft.com/office/officeart/2005/8/layout/orgChart1"/>
    <dgm:cxn modelId="{81DA7515-CC98-472F-8709-354D4A591C99}" type="presParOf" srcId="{5CEA4A00-9B4A-4A03-A94E-3F411A3468D9}" destId="{83DCD910-56B2-4274-955F-2BB425097783}" srcOrd="0" destOrd="0" presId="urn:microsoft.com/office/officeart/2005/8/layout/orgChart1"/>
    <dgm:cxn modelId="{76BB96B2-C922-46A9-8E28-C0795EB62F05}" type="presParOf" srcId="{5CEA4A00-9B4A-4A03-A94E-3F411A3468D9}" destId="{D8072A9D-8704-403C-A720-2F3AE97FB556}" srcOrd="1" destOrd="0" presId="urn:microsoft.com/office/officeart/2005/8/layout/orgChart1"/>
    <dgm:cxn modelId="{4E7FEF37-993B-4C49-B25D-B602F0CAF94F}" type="presParOf" srcId="{D8072A9D-8704-403C-A720-2F3AE97FB556}" destId="{B7646F68-40C7-45A3-AB5D-A05D99D90877}" srcOrd="0" destOrd="0" presId="urn:microsoft.com/office/officeart/2005/8/layout/orgChart1"/>
    <dgm:cxn modelId="{D5ED3859-530F-473A-A1F8-C1579CD5E027}" type="presParOf" srcId="{B7646F68-40C7-45A3-AB5D-A05D99D90877}" destId="{8F8F4DF8-92C6-4329-ABC0-7DBB37D0B41F}" srcOrd="0" destOrd="0" presId="urn:microsoft.com/office/officeart/2005/8/layout/orgChart1"/>
    <dgm:cxn modelId="{83490AC8-FFF6-4965-B784-01321FB4F68A}" type="presParOf" srcId="{B7646F68-40C7-45A3-AB5D-A05D99D90877}" destId="{964A13FF-DC8F-46A8-AC7A-31E86D520D94}" srcOrd="1" destOrd="0" presId="urn:microsoft.com/office/officeart/2005/8/layout/orgChart1"/>
    <dgm:cxn modelId="{AA33321D-1D18-4C42-BAC3-D84885D78D05}" type="presParOf" srcId="{D8072A9D-8704-403C-A720-2F3AE97FB556}" destId="{4CEA6C78-56E3-4C02-9DC4-A6A02E81C6C8}" srcOrd="1" destOrd="0" presId="urn:microsoft.com/office/officeart/2005/8/layout/orgChart1"/>
    <dgm:cxn modelId="{649C622E-9D85-481A-8E71-A35DB88E0541}" type="presParOf" srcId="{D8072A9D-8704-403C-A720-2F3AE97FB556}" destId="{9E9F97CA-9134-42E7-8253-1BDC1A2EA8D4}" srcOrd="2" destOrd="0" presId="urn:microsoft.com/office/officeart/2005/8/layout/orgChart1"/>
    <dgm:cxn modelId="{F68A0301-0DD8-46F1-BAD8-1FAEB7A127D3}" type="presParOf" srcId="{5CEA4A00-9B4A-4A03-A94E-3F411A3468D9}" destId="{EFA371BB-74F7-4489-8EF6-D9439FE0E4D0}" srcOrd="2" destOrd="0" presId="urn:microsoft.com/office/officeart/2005/8/layout/orgChart1"/>
    <dgm:cxn modelId="{AE82F0EC-3241-4C79-89DF-158E9DC55633}" type="presParOf" srcId="{5CEA4A00-9B4A-4A03-A94E-3F411A3468D9}" destId="{9F245FFD-445B-4946-B63E-46CB5E9521E3}" srcOrd="3" destOrd="0" presId="urn:microsoft.com/office/officeart/2005/8/layout/orgChart1"/>
    <dgm:cxn modelId="{3409EBFC-8A82-4CFD-AD49-D7DCFDE28165}" type="presParOf" srcId="{9F245FFD-445B-4946-B63E-46CB5E9521E3}" destId="{8C6BEB04-7ED6-4D02-B75C-1B6CDE8A66AC}" srcOrd="0" destOrd="0" presId="urn:microsoft.com/office/officeart/2005/8/layout/orgChart1"/>
    <dgm:cxn modelId="{37C0437B-8C8E-4536-ABE4-A6F91B604DF2}" type="presParOf" srcId="{8C6BEB04-7ED6-4D02-B75C-1B6CDE8A66AC}" destId="{9BBE2968-44CA-4EC6-AAA7-D18DD0273E01}" srcOrd="0" destOrd="0" presId="urn:microsoft.com/office/officeart/2005/8/layout/orgChart1"/>
    <dgm:cxn modelId="{97599A34-61B5-4954-9A7D-398019D48561}" type="presParOf" srcId="{8C6BEB04-7ED6-4D02-B75C-1B6CDE8A66AC}" destId="{0AF42530-15DA-4976-85E1-18DE107CDC79}" srcOrd="1" destOrd="0" presId="urn:microsoft.com/office/officeart/2005/8/layout/orgChart1"/>
    <dgm:cxn modelId="{52CD1568-9886-47A3-8766-28B74A255926}" type="presParOf" srcId="{9F245FFD-445B-4946-B63E-46CB5E9521E3}" destId="{ECDD6BAC-B60D-4E8A-838E-CA74AD256B47}" srcOrd="1" destOrd="0" presId="urn:microsoft.com/office/officeart/2005/8/layout/orgChart1"/>
    <dgm:cxn modelId="{DC25C588-72BA-46BF-B118-F9693A94DD26}" type="presParOf" srcId="{9F245FFD-445B-4946-B63E-46CB5E9521E3}" destId="{00CA43A4-8967-49A6-830C-B8B0FDC96E79}" srcOrd="2" destOrd="0" presId="urn:microsoft.com/office/officeart/2005/8/layout/orgChart1"/>
    <dgm:cxn modelId="{E1D52B91-2CC1-45D8-A55F-B3D8FEA58D5D}" type="presParOf" srcId="{5CEA4A00-9B4A-4A03-A94E-3F411A3468D9}" destId="{559381A8-6ED1-4D7C-8D0A-37616ED078A5}" srcOrd="4" destOrd="0" presId="urn:microsoft.com/office/officeart/2005/8/layout/orgChart1"/>
    <dgm:cxn modelId="{562AB673-E5F2-4CAC-B307-B050C7F72E70}" type="presParOf" srcId="{5CEA4A00-9B4A-4A03-A94E-3F411A3468D9}" destId="{E411419B-B3AD-4664-BAE6-66A5D498204A}" srcOrd="5" destOrd="0" presId="urn:microsoft.com/office/officeart/2005/8/layout/orgChart1"/>
    <dgm:cxn modelId="{E6084A35-FD9E-4F7D-84C1-D0E7F21CAE5C}" type="presParOf" srcId="{E411419B-B3AD-4664-BAE6-66A5D498204A}" destId="{8788F1E0-0332-4E95-B1F3-A6075505B14F}" srcOrd="0" destOrd="0" presId="urn:microsoft.com/office/officeart/2005/8/layout/orgChart1"/>
    <dgm:cxn modelId="{71290919-1F9D-4AEC-B803-34F7C81BC75A}" type="presParOf" srcId="{8788F1E0-0332-4E95-B1F3-A6075505B14F}" destId="{D9CCD133-71BE-4481-913B-65410ADEFBFD}" srcOrd="0" destOrd="0" presId="urn:microsoft.com/office/officeart/2005/8/layout/orgChart1"/>
    <dgm:cxn modelId="{4840FFB3-9B05-4157-B6F3-0CB180C4B844}" type="presParOf" srcId="{8788F1E0-0332-4E95-B1F3-A6075505B14F}" destId="{416A1C22-FA3E-4F3C-A75E-E7FC99D0F775}" srcOrd="1" destOrd="0" presId="urn:microsoft.com/office/officeart/2005/8/layout/orgChart1"/>
    <dgm:cxn modelId="{B1582C10-16C7-4581-9A72-B06695A93E71}" type="presParOf" srcId="{E411419B-B3AD-4664-BAE6-66A5D498204A}" destId="{FCB98DE2-EC8F-4570-9F2D-FEB6BF76CDB4}" srcOrd="1" destOrd="0" presId="urn:microsoft.com/office/officeart/2005/8/layout/orgChart1"/>
    <dgm:cxn modelId="{2328A1F0-D5E1-4D98-9CAA-B06230B0534F}" type="presParOf" srcId="{E411419B-B3AD-4664-BAE6-66A5D498204A}" destId="{D84ECFAC-1353-4D9C-B619-A6654C71DF9E}" srcOrd="2" destOrd="0" presId="urn:microsoft.com/office/officeart/2005/8/layout/orgChart1"/>
    <dgm:cxn modelId="{508EB890-61FC-46DA-9B06-C078FFD1FA17}" type="presParOf" srcId="{5CEA4A00-9B4A-4A03-A94E-3F411A3468D9}" destId="{F8213128-D4C7-4181-A25B-3F441AA00379}" srcOrd="6" destOrd="0" presId="urn:microsoft.com/office/officeart/2005/8/layout/orgChart1"/>
    <dgm:cxn modelId="{86E6E817-63B4-4295-914F-1C690F1E09A7}" type="presParOf" srcId="{5CEA4A00-9B4A-4A03-A94E-3F411A3468D9}" destId="{932B92DC-FCB7-4712-9214-27E38587BEB2}" srcOrd="7" destOrd="0" presId="urn:microsoft.com/office/officeart/2005/8/layout/orgChart1"/>
    <dgm:cxn modelId="{131AEB22-E951-46A3-AD33-BDBDCC5CA258}" type="presParOf" srcId="{932B92DC-FCB7-4712-9214-27E38587BEB2}" destId="{2E4ABE15-865F-4F1E-82F8-A27F1233D1AD}" srcOrd="0" destOrd="0" presId="urn:microsoft.com/office/officeart/2005/8/layout/orgChart1"/>
    <dgm:cxn modelId="{F235AB81-7163-4E0C-805C-92EEBB15BF5F}" type="presParOf" srcId="{2E4ABE15-865F-4F1E-82F8-A27F1233D1AD}" destId="{6A76DD68-637F-44CE-9AB2-96C8FE891B92}" srcOrd="0" destOrd="0" presId="urn:microsoft.com/office/officeart/2005/8/layout/orgChart1"/>
    <dgm:cxn modelId="{355045DE-AC91-4F72-955F-4D32A03A3091}" type="presParOf" srcId="{2E4ABE15-865F-4F1E-82F8-A27F1233D1AD}" destId="{15BE9CDF-1B36-4E76-B991-84FEDEB28FA2}" srcOrd="1" destOrd="0" presId="urn:microsoft.com/office/officeart/2005/8/layout/orgChart1"/>
    <dgm:cxn modelId="{0728EC76-6A72-4179-B66F-19892E72163E}" type="presParOf" srcId="{932B92DC-FCB7-4712-9214-27E38587BEB2}" destId="{3DD089FD-B96F-49ED-91B3-5620258CF200}" srcOrd="1" destOrd="0" presId="urn:microsoft.com/office/officeart/2005/8/layout/orgChart1"/>
    <dgm:cxn modelId="{53626144-28AC-45DB-A7BD-A2E49DD5D671}" type="presParOf" srcId="{932B92DC-FCB7-4712-9214-27E38587BEB2}" destId="{BC18065D-2F82-4A9B-9A26-20999235534D}" srcOrd="2" destOrd="0" presId="urn:microsoft.com/office/officeart/2005/8/layout/orgChart1"/>
    <dgm:cxn modelId="{9A7137F6-6455-4C81-8C91-D0BCAFE64E36}" type="presParOf" srcId="{6BFDEBD1-83E9-4774-A39F-EDDC73958502}" destId="{1ED767A0-7819-4544-9F5A-E97E9B095E4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A6F72-6469-4C06-975F-2D682301FA9C}">
      <dsp:nvSpPr>
        <dsp:cNvPr id="0" name=""/>
        <dsp:cNvSpPr/>
      </dsp:nvSpPr>
      <dsp:spPr>
        <a:xfrm>
          <a:off x="3408040" y="1822762"/>
          <a:ext cx="2411213" cy="418475"/>
        </a:xfrm>
        <a:custGeom>
          <a:avLst/>
          <a:gdLst/>
          <a:ahLst/>
          <a:cxnLst/>
          <a:rect l="0" t="0" r="0" b="0"/>
          <a:pathLst>
            <a:path>
              <a:moveTo>
                <a:pt x="0" y="0"/>
              </a:moveTo>
              <a:lnTo>
                <a:pt x="0" y="209237"/>
              </a:lnTo>
              <a:lnTo>
                <a:pt x="2411213" y="209237"/>
              </a:lnTo>
              <a:lnTo>
                <a:pt x="2411213" y="418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1780C-4EF7-4495-862F-6D221EE57D98}">
      <dsp:nvSpPr>
        <dsp:cNvPr id="0" name=""/>
        <dsp:cNvSpPr/>
      </dsp:nvSpPr>
      <dsp:spPr>
        <a:xfrm>
          <a:off x="3362320" y="1822762"/>
          <a:ext cx="91440" cy="418475"/>
        </a:xfrm>
        <a:custGeom>
          <a:avLst/>
          <a:gdLst/>
          <a:ahLst/>
          <a:cxnLst/>
          <a:rect l="0" t="0" r="0" b="0"/>
          <a:pathLst>
            <a:path>
              <a:moveTo>
                <a:pt x="45720" y="0"/>
              </a:moveTo>
              <a:lnTo>
                <a:pt x="45720" y="418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BFC5F9-9C9E-454C-BF18-EC4A279BF98F}">
      <dsp:nvSpPr>
        <dsp:cNvPr id="0" name=""/>
        <dsp:cNvSpPr/>
      </dsp:nvSpPr>
      <dsp:spPr>
        <a:xfrm>
          <a:off x="996826" y="1822762"/>
          <a:ext cx="2411213" cy="418475"/>
        </a:xfrm>
        <a:custGeom>
          <a:avLst/>
          <a:gdLst/>
          <a:ahLst/>
          <a:cxnLst/>
          <a:rect l="0" t="0" r="0" b="0"/>
          <a:pathLst>
            <a:path>
              <a:moveTo>
                <a:pt x="2411213" y="0"/>
              </a:moveTo>
              <a:lnTo>
                <a:pt x="2411213" y="209237"/>
              </a:lnTo>
              <a:lnTo>
                <a:pt x="0" y="209237"/>
              </a:lnTo>
              <a:lnTo>
                <a:pt x="0" y="418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20EC2A-9A35-4FD6-A420-A23806D0F5F9}">
      <dsp:nvSpPr>
        <dsp:cNvPr id="0" name=""/>
        <dsp:cNvSpPr/>
      </dsp:nvSpPr>
      <dsp:spPr>
        <a:xfrm>
          <a:off x="2411670" y="826393"/>
          <a:ext cx="1992738" cy="9963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FF0000"/>
              </a:solidFill>
              <a:latin typeface="Calibri" pitchFamily="34" charset="0"/>
              <a:ea typeface="Calibri" pitchFamily="34" charset="0"/>
            </a:rPr>
            <a:t>وظائف السجل التجاري </a:t>
          </a:r>
          <a:endParaRPr lang="ar-SA" sz="1800" kern="1200" dirty="0"/>
        </a:p>
      </dsp:txBody>
      <dsp:txXfrm>
        <a:off x="2411670" y="826393"/>
        <a:ext cx="1992738" cy="996369"/>
      </dsp:txXfrm>
    </dsp:sp>
    <dsp:sp modelId="{AB4CEE5D-3113-47B2-BEB0-AFEE28098209}">
      <dsp:nvSpPr>
        <dsp:cNvPr id="0" name=""/>
        <dsp:cNvSpPr/>
      </dsp:nvSpPr>
      <dsp:spPr>
        <a:xfrm>
          <a:off x="457" y="2241237"/>
          <a:ext cx="1992738" cy="9963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kumimoji="0" lang="ar-SA" sz="1800" b="1" i="0" u="none" strike="noStrike" kern="1200" cap="none" normalizeH="0" baseline="0" dirty="0" smtClean="0">
              <a:ln>
                <a:noFill/>
              </a:ln>
              <a:solidFill>
                <a:schemeClr val="tx1"/>
              </a:solidFill>
              <a:effectLst/>
              <a:latin typeface="Calibri" pitchFamily="34" charset="0"/>
              <a:ea typeface="Calibri" pitchFamily="34" charset="0"/>
              <a:cs typeface="Arial" pitchFamily="34" charset="0"/>
            </a:rPr>
            <a:t>3:الوظيفة الاقتصادية فيضطلع المختصين على السجلات لوضع سياسة تخطيط اقتصادية للدولة. </a:t>
          </a:r>
          <a:endParaRPr lang="ar-SA" sz="1800" kern="1200" dirty="0"/>
        </a:p>
      </dsp:txBody>
      <dsp:txXfrm>
        <a:off x="457" y="2241237"/>
        <a:ext cx="1992738" cy="996369"/>
      </dsp:txXfrm>
    </dsp:sp>
    <dsp:sp modelId="{C501DF43-BCF4-4A46-8D5C-5022E68D025A}">
      <dsp:nvSpPr>
        <dsp:cNvPr id="0" name=""/>
        <dsp:cNvSpPr/>
      </dsp:nvSpPr>
      <dsp:spPr>
        <a:xfrm>
          <a:off x="2411670" y="2241237"/>
          <a:ext cx="1992738" cy="9963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kumimoji="0" lang="ar-SA" sz="1800" b="1" i="0" u="none" strike="noStrike" kern="1200" cap="none" normalizeH="0" baseline="0" dirty="0" smtClean="0">
              <a:ln>
                <a:noFill/>
              </a:ln>
              <a:solidFill>
                <a:schemeClr val="tx1"/>
              </a:solidFill>
              <a:effectLst/>
              <a:latin typeface="Calibri" pitchFamily="34" charset="0"/>
              <a:ea typeface="Calibri" pitchFamily="34" charset="0"/>
              <a:cs typeface="Arial" pitchFamily="34" charset="0"/>
            </a:rPr>
            <a:t>2:الوظيفة الإحصائية للسجل لمعرفة ما يخص التاجر ومشروعاته . </a:t>
          </a:r>
          <a:endParaRPr lang="ar-SA" sz="1800" kern="1200" dirty="0"/>
        </a:p>
      </dsp:txBody>
      <dsp:txXfrm>
        <a:off x="2411670" y="2241237"/>
        <a:ext cx="1992738" cy="996369"/>
      </dsp:txXfrm>
    </dsp:sp>
    <dsp:sp modelId="{443C79F9-C202-4120-AE8F-0649663BE8AB}">
      <dsp:nvSpPr>
        <dsp:cNvPr id="0" name=""/>
        <dsp:cNvSpPr/>
      </dsp:nvSpPr>
      <dsp:spPr>
        <a:xfrm>
          <a:off x="4822884" y="2241237"/>
          <a:ext cx="1992738" cy="9963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kumimoji="0" lang="ar-SA" sz="1800" b="1" i="0" u="none" strike="noStrike" kern="1200" cap="none" normalizeH="0" baseline="0" dirty="0" smtClean="0">
              <a:ln>
                <a:noFill/>
              </a:ln>
              <a:solidFill>
                <a:schemeClr val="tx1"/>
              </a:solidFill>
              <a:effectLst/>
              <a:latin typeface="Calibri" pitchFamily="34" charset="0"/>
              <a:ea typeface="Calibri" pitchFamily="34" charset="0"/>
              <a:cs typeface="Arial" pitchFamily="34" charset="0"/>
            </a:rPr>
            <a:t>1-الوظيفية الاستعلامية عن التجار ونشاطهم . </a:t>
          </a:r>
          <a:endParaRPr lang="ar-SA" sz="1800" kern="1200" dirty="0"/>
        </a:p>
      </dsp:txBody>
      <dsp:txXfrm>
        <a:off x="4822884" y="2241237"/>
        <a:ext cx="1992738" cy="996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A6F72-6469-4C06-975F-2D682301FA9C}">
      <dsp:nvSpPr>
        <dsp:cNvPr id="0" name=""/>
        <dsp:cNvSpPr/>
      </dsp:nvSpPr>
      <dsp:spPr>
        <a:xfrm>
          <a:off x="3408039" y="1401582"/>
          <a:ext cx="2823988" cy="245056"/>
        </a:xfrm>
        <a:custGeom>
          <a:avLst/>
          <a:gdLst/>
          <a:ahLst/>
          <a:cxnLst/>
          <a:rect l="0" t="0" r="0" b="0"/>
          <a:pathLst>
            <a:path>
              <a:moveTo>
                <a:pt x="0" y="0"/>
              </a:moveTo>
              <a:lnTo>
                <a:pt x="0" y="122528"/>
              </a:lnTo>
              <a:lnTo>
                <a:pt x="2823988" y="122528"/>
              </a:lnTo>
              <a:lnTo>
                <a:pt x="2823988" y="2450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1780C-4EF7-4495-862F-6D221EE57D98}">
      <dsp:nvSpPr>
        <dsp:cNvPr id="0" name=""/>
        <dsp:cNvSpPr/>
      </dsp:nvSpPr>
      <dsp:spPr>
        <a:xfrm>
          <a:off x="3408039" y="1401582"/>
          <a:ext cx="1411994" cy="245056"/>
        </a:xfrm>
        <a:custGeom>
          <a:avLst/>
          <a:gdLst/>
          <a:ahLst/>
          <a:cxnLst/>
          <a:rect l="0" t="0" r="0" b="0"/>
          <a:pathLst>
            <a:path>
              <a:moveTo>
                <a:pt x="0" y="0"/>
              </a:moveTo>
              <a:lnTo>
                <a:pt x="0" y="122528"/>
              </a:lnTo>
              <a:lnTo>
                <a:pt x="1411994" y="122528"/>
              </a:lnTo>
              <a:lnTo>
                <a:pt x="1411994" y="2450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BFC5F9-9C9E-454C-BF18-EC4A279BF98F}">
      <dsp:nvSpPr>
        <dsp:cNvPr id="0" name=""/>
        <dsp:cNvSpPr/>
      </dsp:nvSpPr>
      <dsp:spPr>
        <a:xfrm>
          <a:off x="3362319" y="1401582"/>
          <a:ext cx="91440" cy="245056"/>
        </a:xfrm>
        <a:custGeom>
          <a:avLst/>
          <a:gdLst/>
          <a:ahLst/>
          <a:cxnLst/>
          <a:rect l="0" t="0" r="0" b="0"/>
          <a:pathLst>
            <a:path>
              <a:moveTo>
                <a:pt x="45720" y="0"/>
              </a:moveTo>
              <a:lnTo>
                <a:pt x="45720" y="2450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59D6EB-A401-4F76-8BE7-587000FCF3F6}">
      <dsp:nvSpPr>
        <dsp:cNvPr id="0" name=""/>
        <dsp:cNvSpPr/>
      </dsp:nvSpPr>
      <dsp:spPr>
        <a:xfrm>
          <a:off x="1996045" y="1401582"/>
          <a:ext cx="1411994" cy="245056"/>
        </a:xfrm>
        <a:custGeom>
          <a:avLst/>
          <a:gdLst/>
          <a:ahLst/>
          <a:cxnLst/>
          <a:rect l="0" t="0" r="0" b="0"/>
          <a:pathLst>
            <a:path>
              <a:moveTo>
                <a:pt x="1411994" y="0"/>
              </a:moveTo>
              <a:lnTo>
                <a:pt x="1411994" y="122528"/>
              </a:lnTo>
              <a:lnTo>
                <a:pt x="0" y="122528"/>
              </a:lnTo>
              <a:lnTo>
                <a:pt x="0" y="2450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C447AF-BFE8-4124-8536-022F339501C5}">
      <dsp:nvSpPr>
        <dsp:cNvPr id="0" name=""/>
        <dsp:cNvSpPr/>
      </dsp:nvSpPr>
      <dsp:spPr>
        <a:xfrm>
          <a:off x="584051" y="1401582"/>
          <a:ext cx="2823988" cy="245056"/>
        </a:xfrm>
        <a:custGeom>
          <a:avLst/>
          <a:gdLst/>
          <a:ahLst/>
          <a:cxnLst/>
          <a:rect l="0" t="0" r="0" b="0"/>
          <a:pathLst>
            <a:path>
              <a:moveTo>
                <a:pt x="2823988" y="0"/>
              </a:moveTo>
              <a:lnTo>
                <a:pt x="2823988" y="122528"/>
              </a:lnTo>
              <a:lnTo>
                <a:pt x="0" y="122528"/>
              </a:lnTo>
              <a:lnTo>
                <a:pt x="0" y="2450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20EC2A-9A35-4FD6-A420-A23806D0F5F9}">
      <dsp:nvSpPr>
        <dsp:cNvPr id="0" name=""/>
        <dsp:cNvSpPr/>
      </dsp:nvSpPr>
      <dsp:spPr>
        <a:xfrm>
          <a:off x="2824571" y="175568"/>
          <a:ext cx="1166937" cy="122601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FF0000"/>
              </a:solidFill>
              <a:latin typeface="AL-Mohanad Bold"/>
            </a:rPr>
            <a:t>شروط الالتزام بالقيد في السجل  التجاري</a:t>
          </a:r>
          <a:endParaRPr lang="ar-SA" sz="1800" kern="1200" dirty="0"/>
        </a:p>
      </dsp:txBody>
      <dsp:txXfrm>
        <a:off x="2824571" y="175568"/>
        <a:ext cx="1166937" cy="1226013"/>
      </dsp:txXfrm>
    </dsp:sp>
    <dsp:sp modelId="{C09FF088-C04D-4B7F-B3A9-257BFF1CC845}">
      <dsp:nvSpPr>
        <dsp:cNvPr id="0" name=""/>
        <dsp:cNvSpPr/>
      </dsp:nvSpPr>
      <dsp:spPr>
        <a:xfrm>
          <a:off x="582" y="1646639"/>
          <a:ext cx="1166937" cy="222735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smtClean="0">
              <a:solidFill>
                <a:srgbClr val="FF0000"/>
              </a:solidFill>
            </a:rPr>
            <a:t>5- محو القيد</a:t>
          </a:r>
          <a:endParaRPr lang="en-US" sz="1800" kern="1200" dirty="0"/>
        </a:p>
      </dsp:txBody>
      <dsp:txXfrm>
        <a:off x="582" y="1646639"/>
        <a:ext cx="1166937" cy="2227356"/>
      </dsp:txXfrm>
    </dsp:sp>
    <dsp:sp modelId="{229D6BCA-16D7-4F28-A4C7-7C6C21CAF620}">
      <dsp:nvSpPr>
        <dsp:cNvPr id="0" name=""/>
        <dsp:cNvSpPr/>
      </dsp:nvSpPr>
      <dsp:spPr>
        <a:xfrm>
          <a:off x="1412576" y="1646639"/>
          <a:ext cx="1166937" cy="222735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FF0000"/>
              </a:solidFill>
            </a:rPr>
            <a:t>4- الاشتراك في الغرفة التجارية</a:t>
          </a:r>
          <a:endParaRPr lang="en-US" sz="1800" kern="1200" dirty="0"/>
        </a:p>
      </dsp:txBody>
      <dsp:txXfrm>
        <a:off x="1412576" y="1646639"/>
        <a:ext cx="1166937" cy="2227356"/>
      </dsp:txXfrm>
    </dsp:sp>
    <dsp:sp modelId="{AB4CEE5D-3113-47B2-BEB0-AFEE28098209}">
      <dsp:nvSpPr>
        <dsp:cNvPr id="0" name=""/>
        <dsp:cNvSpPr/>
      </dsp:nvSpPr>
      <dsp:spPr>
        <a:xfrm>
          <a:off x="2824571" y="1646639"/>
          <a:ext cx="1166937" cy="217531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ar-SA" sz="1800" b="1" kern="1200" dirty="0" smtClean="0">
              <a:solidFill>
                <a:srgbClr val="FF0000"/>
              </a:solidFill>
            </a:rPr>
            <a:t>3-أن يكون للتاجر محل ثابت أو فرع أو وكاله في أراضي الجمهورية العربية السورية</a:t>
          </a:r>
          <a:endParaRPr lang="ar-SA" sz="1800" kern="1200" dirty="0"/>
        </a:p>
      </dsp:txBody>
      <dsp:txXfrm>
        <a:off x="2824571" y="1646639"/>
        <a:ext cx="1166937" cy="2175311"/>
      </dsp:txXfrm>
    </dsp:sp>
    <dsp:sp modelId="{C501DF43-BCF4-4A46-8D5C-5022E68D025A}">
      <dsp:nvSpPr>
        <dsp:cNvPr id="0" name=""/>
        <dsp:cNvSpPr/>
      </dsp:nvSpPr>
      <dsp:spPr>
        <a:xfrm>
          <a:off x="4236565" y="1646639"/>
          <a:ext cx="1166937" cy="224179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ar-SA" sz="1800" b="1" kern="1200" dirty="0" smtClean="0">
              <a:solidFill>
                <a:srgbClr val="FF0000"/>
              </a:solidFill>
            </a:rPr>
            <a:t>2-ألا يقل رأسمال التاجر عن مائة ألف ليرة</a:t>
          </a:r>
          <a:endParaRPr lang="ar-SA" sz="1800" kern="1200" dirty="0"/>
        </a:p>
      </dsp:txBody>
      <dsp:txXfrm>
        <a:off x="4236565" y="1646639"/>
        <a:ext cx="1166937" cy="2241792"/>
      </dsp:txXfrm>
    </dsp:sp>
    <dsp:sp modelId="{443C79F9-C202-4120-AE8F-0649663BE8AB}">
      <dsp:nvSpPr>
        <dsp:cNvPr id="0" name=""/>
        <dsp:cNvSpPr/>
      </dsp:nvSpPr>
      <dsp:spPr>
        <a:xfrm>
          <a:off x="5648560" y="1646639"/>
          <a:ext cx="1166937" cy="22307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ar-SA" sz="1800" b="1" kern="1200" dirty="0" smtClean="0">
              <a:solidFill>
                <a:srgbClr val="FF0000"/>
              </a:solidFill>
            </a:rPr>
            <a:t>1-أن يكون طالب القيد تاجرا</a:t>
          </a:r>
          <a:endParaRPr lang="ar-SA" sz="1800" kern="1200" dirty="0"/>
        </a:p>
      </dsp:txBody>
      <dsp:txXfrm>
        <a:off x="5648560" y="1646639"/>
        <a:ext cx="1166937" cy="22307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6452BEB-6ADF-44D2-94EC-8E10AC845B6C}" type="datetimeFigureOut">
              <a:rPr lang="ar-SA" smtClean="0"/>
              <a:pPr/>
              <a:t>6/9/1436</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المهند خالد ياسين الشيخ</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FC93633-3885-413E-8948-6A429EBEDBBC}" type="slidenum">
              <a:rPr lang="ar-SA" smtClean="0"/>
              <a:pPr/>
              <a:t>‹#›</a:t>
            </a:fld>
            <a:endParaRPr lang="ar-SA"/>
          </a:p>
        </p:txBody>
      </p:sp>
    </p:spTree>
    <p:extLst>
      <p:ext uri="{BB962C8B-B14F-4D97-AF65-F5344CB8AC3E}">
        <p14:creationId xmlns:p14="http://schemas.microsoft.com/office/powerpoint/2010/main" val="3640807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201498-3EB0-43CC-BB54-CF0919F78B4F}" type="datetimeFigureOut">
              <a:rPr lang="ar-SA" smtClean="0"/>
              <a:pPr/>
              <a:t>6/9/1436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المهند خالد ياسين الشيخ</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3C28FF2-9833-4025-945D-C0ADA06D45E6}" type="slidenum">
              <a:rPr lang="ar-SA" smtClean="0"/>
              <a:pPr/>
              <a:t>‹#›</a:t>
            </a:fld>
            <a:endParaRPr lang="ar-SA"/>
          </a:p>
        </p:txBody>
      </p:sp>
    </p:spTree>
    <p:extLst>
      <p:ext uri="{BB962C8B-B14F-4D97-AF65-F5344CB8AC3E}">
        <p14:creationId xmlns:p14="http://schemas.microsoft.com/office/powerpoint/2010/main" val="4135816961"/>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لتذييل 3"/>
          <p:cNvSpPr>
            <a:spLocks noGrp="1"/>
          </p:cNvSpPr>
          <p:nvPr>
            <p:ph type="ftr" sz="quarter" idx="10"/>
          </p:nvPr>
        </p:nvSpPr>
        <p:spPr/>
        <p:txBody>
          <a:bodyPr/>
          <a:lstStyle/>
          <a:p>
            <a:r>
              <a:rPr lang="ar-SA" smtClean="0"/>
              <a:t>المهند خالد ياسين الشيخ</a:t>
            </a:r>
            <a:endParaRPr lang="ar-SA"/>
          </a:p>
        </p:txBody>
      </p:sp>
      <p:sp>
        <p:nvSpPr>
          <p:cNvPr id="5" name="عنصر نائب لرقم الشريحة 4"/>
          <p:cNvSpPr>
            <a:spLocks noGrp="1"/>
          </p:cNvSpPr>
          <p:nvPr>
            <p:ph type="sldNum" sz="quarter" idx="11"/>
          </p:nvPr>
        </p:nvSpPr>
        <p:spPr/>
        <p:txBody>
          <a:bodyPr/>
          <a:lstStyle/>
          <a:p>
            <a:fld id="{13C28FF2-9833-4025-945D-C0ADA06D45E6}" type="slidenum">
              <a:rPr lang="ar-SA" smtClean="0"/>
              <a:pPr/>
              <a:t>26</a:t>
            </a:fld>
            <a:endParaRPr lang="ar-SA"/>
          </a:p>
        </p:txBody>
      </p:sp>
    </p:spTree>
    <p:extLst>
      <p:ext uri="{BB962C8B-B14F-4D97-AF65-F5344CB8AC3E}">
        <p14:creationId xmlns:p14="http://schemas.microsoft.com/office/powerpoint/2010/main" val="167883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13C28FF2-9833-4025-945D-C0ADA06D45E6}" type="slidenum">
              <a:rPr lang="ar-SA" smtClean="0"/>
              <a:pPr/>
              <a:t>30</a:t>
            </a:fld>
            <a:endParaRPr lang="ar-SA"/>
          </a:p>
        </p:txBody>
      </p:sp>
      <p:sp>
        <p:nvSpPr>
          <p:cNvPr id="5" name="عنصر نائب للتذييل 4"/>
          <p:cNvSpPr>
            <a:spLocks noGrp="1"/>
          </p:cNvSpPr>
          <p:nvPr>
            <p:ph type="ftr" sz="quarter" idx="11"/>
          </p:nvPr>
        </p:nvSpPr>
        <p:spPr/>
        <p:txBody>
          <a:bodyPr/>
          <a:lstStyle/>
          <a:p>
            <a:r>
              <a:rPr lang="ar-SA" smtClean="0"/>
              <a:t>المهند خالد ياسين الشيخ</a:t>
            </a:r>
            <a:endParaRPr lang="ar-SA"/>
          </a:p>
        </p:txBody>
      </p:sp>
    </p:spTree>
    <p:extLst>
      <p:ext uri="{BB962C8B-B14F-4D97-AF65-F5344CB8AC3E}">
        <p14:creationId xmlns:p14="http://schemas.microsoft.com/office/powerpoint/2010/main" val="8174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9162FC-E4F0-44DB-9BB9-0935AD0248A2}" type="datetime1">
              <a:rPr lang="ar-SA" smtClean="0"/>
              <a:pPr/>
              <a:t>6/9/1436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ar-SA" smtClean="0"/>
              <a:t>إعداد المهندس خالد ياسين الشيخ الهندسة المعلوماتية</a:t>
            </a:r>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926969-1A81-4C99-8E83-2F4FC58533A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9365B3B-D17A-401C-B109-ACE7857AC1C5}" type="datetime1">
              <a:rPr lang="ar-SA" smtClean="0"/>
              <a:pPr/>
              <a:t>6/9/1436</a:t>
            </a:fld>
            <a:endParaRPr lang="ar-SA"/>
          </a:p>
        </p:txBody>
      </p:sp>
      <p:sp>
        <p:nvSpPr>
          <p:cNvPr id="5" name="عنصر نائب للتذييل 4"/>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رقم الشريحة 5"/>
          <p:cNvSpPr>
            <a:spLocks noGrp="1"/>
          </p:cNvSpPr>
          <p:nvPr>
            <p:ph type="sldNum" sz="quarter" idx="12"/>
          </p:nvPr>
        </p:nvSpPr>
        <p:spPr/>
        <p:txBody>
          <a:bodyPr/>
          <a:lstStyle/>
          <a:p>
            <a:fld id="{F0926969-1A81-4C99-8E83-2F4FC58533A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43C26E14-A16F-4217-A017-E4C30617A8A3}" type="datetime1">
              <a:rPr lang="ar-SA" smtClean="0"/>
              <a:pPr/>
              <a:t>6/9/1436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r>
              <a:rPr lang="ar-SA" smtClean="0"/>
              <a:t>إعداد المهندس خالد ياسين الشيخ الهندسة المعلوماتية</a:t>
            </a:r>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F0926969-1A81-4C99-8E83-2F4FC58533A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2581A48-F89D-4C62-BF4F-B95902A89481}" type="datetime1">
              <a:rPr lang="ar-SA" smtClean="0"/>
              <a:pPr/>
              <a:t>6/9/1436</a:t>
            </a:fld>
            <a:endParaRPr lang="ar-SA"/>
          </a:p>
        </p:txBody>
      </p:sp>
      <p:sp>
        <p:nvSpPr>
          <p:cNvPr id="5" name="عنصر نائب للتذييل 4"/>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DB9F3AF-8408-4BA6-98E2-D39EABA1E59F}" type="datetime1">
              <a:rPr lang="ar-SA" smtClean="0"/>
              <a:pPr/>
              <a:t>6/9/1436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0926969-1A81-4C99-8E83-2F4FC58533A1}" type="slidenum">
              <a:rPr lang="ar-SA" smtClean="0"/>
              <a:pPr/>
              <a:t>‹#›</a:t>
            </a:fld>
            <a:endParaRPr lang="ar-SA"/>
          </a:p>
        </p:txBody>
      </p:sp>
      <p:sp>
        <p:nvSpPr>
          <p:cNvPr id="14" name="عنصر نائب للتذييل 13"/>
          <p:cNvSpPr>
            <a:spLocks noGrp="1"/>
          </p:cNvSpPr>
          <p:nvPr>
            <p:ph type="ftr" sz="quarter" idx="12"/>
          </p:nvPr>
        </p:nvSpPr>
        <p:spPr/>
        <p:txBody>
          <a:bodyPr/>
          <a:lstStyle/>
          <a:p>
            <a:r>
              <a:rPr lang="ar-SA" smtClean="0"/>
              <a:t>إعداد المهندس خالد ياسين الشيخ الهندسة المعلوماتية</a:t>
            </a:r>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CFC600D4-5D5D-49E1-A4E1-68B0B2C821AE}" type="datetime1">
              <a:rPr lang="ar-SA" smtClean="0"/>
              <a:pPr/>
              <a:t>6/9/1436</a:t>
            </a:fld>
            <a:endParaRPr lang="ar-SA"/>
          </a:p>
        </p:txBody>
      </p:sp>
      <p:sp>
        <p:nvSpPr>
          <p:cNvPr id="10" name="عنصر نائب لرقم الشريحة 9"/>
          <p:cNvSpPr>
            <a:spLocks noGrp="1"/>
          </p:cNvSpPr>
          <p:nvPr>
            <p:ph type="sldNum" sz="quarter" idx="16"/>
          </p:nvPr>
        </p:nvSpPr>
        <p:spPr/>
        <p:txBody>
          <a:bodyPr rtlCol="0"/>
          <a:lstStyle/>
          <a:p>
            <a:fld id="{F0926969-1A81-4C99-8E83-2F4FC58533A1}" type="slidenum">
              <a:rPr lang="ar-SA" smtClean="0"/>
              <a:pPr/>
              <a:t>‹#›</a:t>
            </a:fld>
            <a:endParaRPr lang="ar-SA"/>
          </a:p>
        </p:txBody>
      </p:sp>
      <p:sp>
        <p:nvSpPr>
          <p:cNvPr id="12" name="عنصر نائب للتذييل 11"/>
          <p:cNvSpPr>
            <a:spLocks noGrp="1"/>
          </p:cNvSpPr>
          <p:nvPr>
            <p:ph type="ftr" sz="quarter" idx="17"/>
          </p:nvPr>
        </p:nvSpPr>
        <p:spPr/>
        <p:txBody>
          <a:bodyPr rtlCol="0"/>
          <a:lstStyle/>
          <a:p>
            <a:r>
              <a:rPr lang="ar-SA" smtClean="0"/>
              <a:t>إعداد المهندس خالد ياسين الشيخ الهندسة المعلوماتية</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8A165C67-2EC2-4A46-A477-A2A02D5CC370}" type="datetime1">
              <a:rPr lang="ar-SA" smtClean="0"/>
              <a:pPr/>
              <a:t>6/9/1436</a:t>
            </a:fld>
            <a:endParaRPr lang="ar-SA"/>
          </a:p>
        </p:txBody>
      </p:sp>
      <p:sp>
        <p:nvSpPr>
          <p:cNvPr id="12" name="عنصر نائب لرقم الشريحة 11"/>
          <p:cNvSpPr>
            <a:spLocks noGrp="1"/>
          </p:cNvSpPr>
          <p:nvPr>
            <p:ph type="sldNum" sz="quarter" idx="16"/>
          </p:nvPr>
        </p:nvSpPr>
        <p:spPr/>
        <p:txBody>
          <a:bodyPr rtlCol="0"/>
          <a:lstStyle/>
          <a:p>
            <a:fld id="{F0926969-1A81-4C99-8E83-2F4FC58533A1}" type="slidenum">
              <a:rPr lang="ar-SA" smtClean="0"/>
              <a:pPr/>
              <a:t>‹#›</a:t>
            </a:fld>
            <a:endParaRPr lang="ar-SA"/>
          </a:p>
        </p:txBody>
      </p:sp>
      <p:sp>
        <p:nvSpPr>
          <p:cNvPr id="14" name="عنصر نائب للتذييل 13"/>
          <p:cNvSpPr>
            <a:spLocks noGrp="1"/>
          </p:cNvSpPr>
          <p:nvPr>
            <p:ph type="ftr" sz="quarter" idx="17"/>
          </p:nvPr>
        </p:nvSpPr>
        <p:spPr/>
        <p:txBody>
          <a:bodyPr rtlCol="0"/>
          <a:lstStyle/>
          <a:p>
            <a:r>
              <a:rPr lang="ar-SA" smtClean="0"/>
              <a:t>إعداد المهندس خالد ياسين الشيخ الهندسة المعلوماتية</a:t>
            </a:r>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1D4B7DF-9B36-416C-8FEE-F61789FD4421}" type="datetime1">
              <a:rPr lang="ar-SA" smtClean="0"/>
              <a:pPr/>
              <a:t>6/9/1436</a:t>
            </a:fld>
            <a:endParaRPr lang="ar-SA"/>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A65B52-444F-4606-807C-A00ED85300C7}" type="datetime1">
              <a:rPr lang="ar-SA" smtClean="0"/>
              <a:pPr/>
              <a:t>6/9/1436</a:t>
            </a:fld>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F0926969-1A81-4C99-8E83-2F4FC58533A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032FAA-4D3F-40C5-AD5F-C44C0EF0576D}" type="datetime1">
              <a:rPr lang="ar-SA" smtClean="0"/>
              <a:pPr/>
              <a:t>6/9/1436</a:t>
            </a:fld>
            <a:endParaRPr lang="ar-SA"/>
          </a:p>
        </p:txBody>
      </p:sp>
      <p:sp>
        <p:nvSpPr>
          <p:cNvPr id="6" name="عنصر نائب للتذييل 5"/>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EB052511-A270-4A0C-B0C7-585474F15251}" type="datetime1">
              <a:rPr lang="ar-SA" smtClean="0"/>
              <a:pPr/>
              <a:t>6/9/1436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F0926969-1A81-4C99-8E83-2F4FC58533A1}"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ar-SA" smtClean="0"/>
              <a:t>إعداد المهندس خالد ياسين الشيخ الهندسة المعلوماتية</a:t>
            </a:r>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D07AFD-5107-4F02-930D-66A35357DF0C}" type="datetime1">
              <a:rPr lang="ar-SA" smtClean="0"/>
              <a:pPr/>
              <a:t>6/9/1436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ar-SA" smtClean="0"/>
              <a:t>إعداد المهندس خالد ياسين الشيخ الهندسة المعلوماتية</a:t>
            </a:r>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0926969-1A81-4C99-8E83-2F4FC58533A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37&amp;vid=33" TargetMode="External"/><Relationship Id="rId2" Type="http://schemas.openxmlformats.org/officeDocument/2006/relationships/hyperlink" Target="http://www.arab-ency.com/index.php?module=pnEncyclopedia&amp;func=display_term&amp;id=12680&amp;vid=33"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www.d1g.com/qna/show/4472710"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37&amp;vid=33"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206&amp;vid=33"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8034&amp;vid=33"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55&amp;vid=33" TargetMode="External"/><Relationship Id="rId2" Type="http://schemas.openxmlformats.org/officeDocument/2006/relationships/hyperlink" Target="http://www.arab-ency.com/index.php?module=pnEncyclopedia&amp;func=display_term&amp;id=472&amp;vid=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37&amp;vid=33" TargetMode="External"/><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15847&amp;vid=33"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normAutofit fontScale="92500" lnSpcReduction="10000"/>
          </a:bodyPr>
          <a:lstStyle/>
          <a:p>
            <a:r>
              <a:rPr lang="ar-SA" b="1" dirty="0">
                <a:latin typeface="Times New Roman" pitchFamily="18" charset="0"/>
                <a:cs typeface="Times New Roman" pitchFamily="18" charset="0"/>
              </a:rPr>
              <a:t>قال تعالى : </a:t>
            </a:r>
            <a:r>
              <a:rPr lang="en-US" dirty="0">
                <a:latin typeface="Times New Roman" pitchFamily="18" charset="0"/>
                <a:cs typeface="Times New Roman" pitchFamily="18" charset="0"/>
              </a:rPr>
              <a:t>]</a:t>
            </a:r>
            <a:r>
              <a:rPr lang="ar-SA" b="1" dirty="0" smtClean="0">
                <a:latin typeface="Times New Roman" pitchFamily="18" charset="0"/>
                <a:cs typeface="Times New Roman" pitchFamily="18" charset="0"/>
              </a:rPr>
              <a:t>ألم </a:t>
            </a:r>
            <a:r>
              <a:rPr lang="ar-SA" b="1" dirty="0">
                <a:latin typeface="Times New Roman" pitchFamily="18" charset="0"/>
                <a:cs typeface="Times New Roman" pitchFamily="18" charset="0"/>
              </a:rPr>
              <a:t>تروا أن الله سخر لكم ما </a:t>
            </a:r>
            <a:r>
              <a:rPr lang="ar-SA" b="1" dirty="0" smtClean="0">
                <a:latin typeface="Times New Roman" pitchFamily="18" charset="0"/>
                <a:cs typeface="Times New Roman" pitchFamily="18" charset="0"/>
              </a:rPr>
              <a:t>في </a:t>
            </a:r>
            <a:r>
              <a:rPr lang="ar-SA" b="1" dirty="0">
                <a:latin typeface="Times New Roman" pitchFamily="18" charset="0"/>
                <a:cs typeface="Times New Roman" pitchFamily="18" charset="0"/>
              </a:rPr>
              <a:t>السماوات وما </a:t>
            </a:r>
            <a:r>
              <a:rPr lang="ar-SA" b="1" dirty="0" smtClean="0">
                <a:latin typeface="Times New Roman" pitchFamily="18" charset="0"/>
                <a:cs typeface="Times New Roman" pitchFamily="18" charset="0"/>
              </a:rPr>
              <a:t>في </a:t>
            </a:r>
            <a:r>
              <a:rPr lang="ar-SA" b="1" dirty="0">
                <a:latin typeface="Times New Roman" pitchFamily="18" charset="0"/>
                <a:cs typeface="Times New Roman" pitchFamily="18" charset="0"/>
              </a:rPr>
              <a:t>الأرض وأسبغ عليكم نعمه ظهرة </a:t>
            </a:r>
            <a:r>
              <a:rPr lang="ar-SA" b="1" dirty="0" smtClean="0">
                <a:latin typeface="Times New Roman" pitchFamily="18" charset="0"/>
                <a:cs typeface="Times New Roman" pitchFamily="18" charset="0"/>
              </a:rPr>
              <a:t>وباطنة</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a:t>
            </a:r>
            <a:r>
              <a:rPr lang="ar-SA" b="1" dirty="0" smtClean="0">
                <a:latin typeface="Times New Roman" pitchFamily="18" charset="0"/>
                <a:cs typeface="Times New Roman" pitchFamily="18" charset="0"/>
              </a:rPr>
              <a:t>لقمان: 20) ، </a:t>
            </a:r>
          </a:p>
          <a:p>
            <a:r>
              <a:rPr lang="en-US"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وإن </a:t>
            </a:r>
            <a:r>
              <a:rPr lang="ar-SA" b="1" dirty="0">
                <a:latin typeface="Times New Roman" pitchFamily="18" charset="0"/>
                <a:cs typeface="Times New Roman" pitchFamily="18" charset="0"/>
              </a:rPr>
              <a:t>تعدوا نعمت الله لا </a:t>
            </a:r>
            <a:r>
              <a:rPr lang="ar-SA" b="1" dirty="0" smtClean="0">
                <a:latin typeface="Times New Roman" pitchFamily="18" charset="0"/>
                <a:cs typeface="Times New Roman" pitchFamily="18" charset="0"/>
              </a:rPr>
              <a:t>تحصوها</a:t>
            </a:r>
            <a:r>
              <a:rPr lang="en-US" dirty="0">
                <a:latin typeface="Times New Roman" pitchFamily="18" charset="0"/>
                <a:cs typeface="Times New Roman" pitchFamily="18" charset="0"/>
              </a:rPr>
              <a:t> [</a:t>
            </a:r>
            <a:r>
              <a:rPr lang="ar-SA" b="1" dirty="0" smtClean="0">
                <a:latin typeface="Times New Roman" pitchFamily="18" charset="0"/>
                <a:cs typeface="Times New Roman" pitchFamily="18" charset="0"/>
              </a:rPr>
              <a:t> ( إبراهيم: </a:t>
            </a:r>
            <a:r>
              <a:rPr lang="ar-SA" b="1" dirty="0">
                <a:latin typeface="Times New Roman" pitchFamily="18" charset="0"/>
                <a:cs typeface="Times New Roman" pitchFamily="18" charset="0"/>
              </a:rPr>
              <a:t>34 </a:t>
            </a:r>
            <a:r>
              <a:rPr lang="ar-SA" b="1" dirty="0" smtClean="0">
                <a:latin typeface="Times New Roman" pitchFamily="18" charset="0"/>
                <a:cs typeface="Times New Roman" pitchFamily="18" charset="0"/>
              </a:rPr>
              <a:t>).</a:t>
            </a:r>
            <a:r>
              <a:rPr lang="ar-SA" b="1" dirty="0">
                <a:latin typeface="Times New Roman" pitchFamily="18" charset="0"/>
                <a:cs typeface="Times New Roman" pitchFamily="18" charset="0"/>
              </a:rPr>
              <a:t> </a:t>
            </a:r>
            <a:r>
              <a:rPr lang="ar-SA" dirty="0">
                <a:latin typeface="Times New Roman" pitchFamily="18" charset="0"/>
                <a:cs typeface="Times New Roman" pitchFamily="18" charset="0"/>
              </a:rPr>
              <a:t/>
            </a:r>
            <a:br>
              <a:rPr lang="ar-SA" dirty="0">
                <a:latin typeface="Times New Roman" pitchFamily="18" charset="0"/>
                <a:cs typeface="Times New Roman" pitchFamily="18" charset="0"/>
              </a:rPr>
            </a:br>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fontScale="90000"/>
          </a:bodyPr>
          <a:lstStyle/>
          <a:p>
            <a:r>
              <a:rPr lang="ar-SA" dirty="0" smtClean="0">
                <a:solidFill>
                  <a:schemeClr val="accent2">
                    <a:lumMod val="75000"/>
                  </a:schemeClr>
                </a:solidFill>
              </a:rPr>
              <a:t>الأعمال التجارية</a:t>
            </a:r>
            <a:br>
              <a:rPr lang="ar-SA" dirty="0" smtClean="0">
                <a:solidFill>
                  <a:schemeClr val="accent2">
                    <a:lumMod val="75000"/>
                  </a:schemeClr>
                </a:solidFill>
              </a:rPr>
            </a:br>
            <a:r>
              <a:rPr lang="en-US" dirty="0" smtClean="0">
                <a:solidFill>
                  <a:schemeClr val="accent2">
                    <a:lumMod val="75000"/>
                  </a:schemeClr>
                </a:solidFill>
              </a:rPr>
              <a:t>Acts de Commerce</a:t>
            </a:r>
            <a:endParaRPr lang="ar-SA" dirty="0">
              <a:solidFill>
                <a:schemeClr val="accent2">
                  <a:lumMod val="75000"/>
                </a:schemeClr>
              </a:solidFill>
            </a:endParaRPr>
          </a:p>
        </p:txBody>
      </p:sp>
      <p:sp>
        <p:nvSpPr>
          <p:cNvPr id="4" name="عنصر نائب لرقم الشريحة 3"/>
          <p:cNvSpPr>
            <a:spLocks noGrp="1"/>
          </p:cNvSpPr>
          <p:nvPr>
            <p:ph type="sldNum" sz="quarter" idx="11"/>
          </p:nvPr>
        </p:nvSpPr>
        <p:spPr/>
        <p:txBody>
          <a:bodyPr/>
          <a:lstStyle/>
          <a:p>
            <a:fld id="{F0926969-1A81-4C99-8E83-2F4FC58533A1}" type="slidenum">
              <a:rPr lang="ar-SA" smtClean="0"/>
              <a:pPr/>
              <a:t>1</a:t>
            </a:fld>
            <a:endParaRPr lang="ar-SA"/>
          </a:p>
        </p:txBody>
      </p:sp>
      <p:sp>
        <p:nvSpPr>
          <p:cNvPr id="5" name="عنصر نائب للتذييل 4"/>
          <p:cNvSpPr>
            <a:spLocks noGrp="1"/>
          </p:cNvSpPr>
          <p:nvPr>
            <p:ph type="ftr" sz="quarter" idx="12"/>
          </p:nvPr>
        </p:nvSpPr>
        <p:spPr/>
        <p:txBody>
          <a:bodyPr/>
          <a:lstStyle/>
          <a:p>
            <a:r>
              <a:rPr lang="ar-SA" smtClean="0"/>
              <a:t>إعداد المهندس خالد ياسين الشيخ الهندسة المعلوماتية</a:t>
            </a:r>
            <a:endParaRPr lang="ar-SA"/>
          </a:p>
        </p:txBody>
      </p:sp>
      <p:sp>
        <p:nvSpPr>
          <p:cNvPr id="6" name="مربع نص 5"/>
          <p:cNvSpPr txBox="1"/>
          <p:nvPr/>
        </p:nvSpPr>
        <p:spPr>
          <a:xfrm>
            <a:off x="2123728" y="332656"/>
            <a:ext cx="5184576" cy="1446550"/>
          </a:xfrm>
          <a:prstGeom prst="rect">
            <a:avLst/>
          </a:prstGeom>
          <a:noFill/>
        </p:spPr>
        <p:txBody>
          <a:bodyPr wrap="square" rtlCol="1">
            <a:spAutoFit/>
          </a:bodyPr>
          <a:lstStyle/>
          <a:p>
            <a:r>
              <a:rPr lang="ar-SA" sz="4400" dirty="0" smtClean="0"/>
              <a:t>المهندس خالد ياسين </a:t>
            </a:r>
            <a:r>
              <a:rPr lang="ar-SA" sz="4400" dirty="0" smtClean="0"/>
              <a:t>الشيخ</a:t>
            </a:r>
          </a:p>
          <a:p>
            <a:r>
              <a:rPr lang="ar-SA" sz="4400" dirty="0" smtClean="0"/>
              <a:t>الهندسة المعلوماتية</a:t>
            </a:r>
            <a:endParaRPr lang="ar-SA" sz="4400" dirty="0"/>
          </a:p>
        </p:txBody>
      </p:sp>
      <p:sp>
        <p:nvSpPr>
          <p:cNvPr id="7" name="مربع نص 6"/>
          <p:cNvSpPr txBox="1"/>
          <p:nvPr/>
        </p:nvSpPr>
        <p:spPr>
          <a:xfrm>
            <a:off x="2627784" y="4797152"/>
            <a:ext cx="5400600" cy="830997"/>
          </a:xfrm>
          <a:prstGeom prst="rect">
            <a:avLst/>
          </a:prstGeom>
          <a:noFill/>
        </p:spPr>
        <p:txBody>
          <a:bodyPr wrap="square" rtlCol="1">
            <a:spAutoFit/>
          </a:bodyPr>
          <a:lstStyle/>
          <a:p>
            <a:r>
              <a:rPr lang="ar-SA" sz="2400" dirty="0" smtClean="0"/>
              <a:t>المرجع المعتمد القانون التجاري (بري- بحري- جوي)</a:t>
            </a:r>
          </a:p>
          <a:p>
            <a:r>
              <a:rPr lang="ar-SA" sz="2400" dirty="0" smtClean="0"/>
              <a:t>منشورات جامعة دمشق </a:t>
            </a:r>
            <a:endParaRPr lang="ar-SA" sz="2400" dirty="0"/>
          </a:p>
        </p:txBody>
      </p:sp>
    </p:spTree>
    <p:extLst>
      <p:ext uri="{BB962C8B-B14F-4D97-AF65-F5344CB8AC3E}">
        <p14:creationId xmlns:p14="http://schemas.microsoft.com/office/powerpoint/2010/main" val="1604919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لمحتوى 1"/>
          <p:cNvSpPr>
            <a:spLocks noGrp="1"/>
          </p:cNvSpPr>
          <p:nvPr>
            <p:ph sz="quarter" idx="1"/>
          </p:nvPr>
        </p:nvSpPr>
        <p:spPr/>
        <p:txBody>
          <a:bodyPr/>
          <a:lstStyle/>
          <a:p>
            <a:pPr marL="0" indent="0">
              <a:buNone/>
            </a:pPr>
            <a:endParaRPr lang="ar-SA" dirty="0">
              <a:latin typeface="Times New Roman" pitchFamily="18" charset="0"/>
              <a:cs typeface="Times New Roman" pitchFamily="18" charset="0"/>
            </a:endParaRPr>
          </a:p>
          <a:p>
            <a:r>
              <a:rPr lang="ar-SA" dirty="0">
                <a:latin typeface="Times New Roman" pitchFamily="18" charset="0"/>
                <a:cs typeface="Times New Roman" pitchFamily="18" charset="0"/>
              </a:rPr>
              <a:t>التاجر </a:t>
            </a:r>
            <a:r>
              <a:rPr lang="ar-SA" dirty="0" smtClean="0">
                <a:latin typeface="Times New Roman" pitchFamily="18" charset="0"/>
                <a:cs typeface="Times New Roman" pitchFamily="18" charset="0"/>
              </a:rPr>
              <a:t>هو </a:t>
            </a:r>
            <a:r>
              <a:rPr lang="ar-SA" dirty="0">
                <a:latin typeface="Times New Roman" pitchFamily="18" charset="0"/>
                <a:cs typeface="Times New Roman" pitchFamily="18" charset="0"/>
              </a:rPr>
              <a:t>الشخص الذي تكون مهنته القيام بالأعمال </a:t>
            </a:r>
            <a:r>
              <a:rPr lang="ar-SA" dirty="0" smtClean="0">
                <a:latin typeface="Times New Roman" pitchFamily="18" charset="0"/>
                <a:cs typeface="Times New Roman" pitchFamily="18" charset="0"/>
              </a:rPr>
              <a:t>التجارية. </a:t>
            </a:r>
            <a:r>
              <a:rPr lang="ar-SA" dirty="0">
                <a:latin typeface="Times New Roman" pitchFamily="18" charset="0"/>
                <a:cs typeface="Times New Roman" pitchFamily="18" charset="0"/>
              </a:rPr>
              <a:t>وقد جعل المشرعون من التجار فئتين: الفئة الأولى تشمل الأشخاص الطبيعيين الذين تكون مهنتهم ممارسة الأعمال التجارية، والفئة الثانية تشمل </a:t>
            </a:r>
            <a:r>
              <a:rPr lang="ar-SA" dirty="0" smtClean="0">
                <a:latin typeface="Times New Roman" pitchFamily="18" charset="0"/>
                <a:cs typeface="Times New Roman" pitchFamily="18" charset="0"/>
              </a:rPr>
              <a:t>الشركات التي </a:t>
            </a:r>
            <a:r>
              <a:rPr lang="ar-SA" dirty="0">
                <a:latin typeface="Times New Roman" pitchFamily="18" charset="0"/>
                <a:cs typeface="Times New Roman" pitchFamily="18" charset="0"/>
              </a:rPr>
              <a:t>يكون موضوعها تجارياً.</a:t>
            </a: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10</a:t>
            </a:fld>
            <a:endParaRPr lang="ar-SA"/>
          </a:p>
        </p:txBody>
      </p:sp>
    </p:spTree>
    <p:extLst>
      <p:ext uri="{BB962C8B-B14F-4D97-AF65-F5344CB8AC3E}">
        <p14:creationId xmlns:p14="http://schemas.microsoft.com/office/powerpoint/2010/main" val="391756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100</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نظرية التوسط :</a:t>
            </a:r>
            <a:r>
              <a:rPr lang="ar-SA" sz="2800" b="1" u="sng" dirty="0">
                <a:solidFill>
                  <a:srgbClr val="0000FF"/>
                </a:solidFill>
              </a:rPr>
              <a:t> </a:t>
            </a:r>
          </a:p>
          <a:p>
            <a:pPr algn="justLow">
              <a:lnSpc>
                <a:spcPct val="90000"/>
              </a:lnSpc>
              <a:buNone/>
            </a:pPr>
            <a:r>
              <a:rPr lang="en-US" sz="3200" b="1" dirty="0"/>
              <a:t>-	</a:t>
            </a:r>
            <a:r>
              <a:rPr lang="ar-SA" sz="3200" b="1" dirty="0"/>
              <a:t>وفقا لها تثبت الصبغة التجارية للأعمال القانونية التي تقوم على الوساطة بين المنتج و المستهلك و تقترب هذه النظرية من نظرية التداول لكن الوساطة أوسع وأشمل لأنها تستوعب كل من يتدخل في الحركة التجارية أو يتوسط لتحقيق عملية تجارية كالسمسار و الوكيل بالعمولة و غيرهما</a:t>
            </a:r>
          </a:p>
          <a:p>
            <a:endParaRPr lang="ar-SA" dirty="0"/>
          </a:p>
        </p:txBody>
      </p:sp>
    </p:spTree>
    <p:extLst>
      <p:ext uri="{BB962C8B-B14F-4D97-AF65-F5344CB8AC3E}">
        <p14:creationId xmlns:p14="http://schemas.microsoft.com/office/powerpoint/2010/main" val="78604109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101</a:t>
            </a:fld>
            <a:endParaRPr lang="ar-SA"/>
          </a:p>
        </p:txBody>
      </p:sp>
      <p:sp>
        <p:nvSpPr>
          <p:cNvPr id="5" name="عنصر نائب للمحتوى 4"/>
          <p:cNvSpPr>
            <a:spLocks noGrp="1"/>
          </p:cNvSpPr>
          <p:nvPr>
            <p:ph sz="quarter" idx="1"/>
          </p:nvPr>
        </p:nvSpPr>
        <p:spPr/>
        <p:txBody>
          <a:bodyPr>
            <a:normAutofit fontScale="85000" lnSpcReduction="10000"/>
          </a:bodyPr>
          <a:lstStyle/>
          <a:p>
            <a:r>
              <a:rPr lang="ar-SA" b="1" dirty="0"/>
              <a:t>نظرية </a:t>
            </a:r>
            <a:r>
              <a:rPr lang="ar-SA" b="1" dirty="0" smtClean="0"/>
              <a:t>المشروع و المقاولة:</a:t>
            </a:r>
            <a:r>
              <a:rPr lang="ar-SA" dirty="0" smtClean="0"/>
              <a:t> </a:t>
            </a:r>
            <a:r>
              <a:rPr lang="ar-SA" dirty="0"/>
              <a:t>يرى إسكارّا </a:t>
            </a:r>
            <a:r>
              <a:rPr lang="en-US" dirty="0" err="1"/>
              <a:t>Escarra</a:t>
            </a:r>
            <a:r>
              <a:rPr lang="en-US" dirty="0"/>
              <a:t> </a:t>
            </a:r>
            <a:r>
              <a:rPr lang="ar-SA" dirty="0"/>
              <a:t>عميد هذه النظرية أن فكرة المشروع هي ضابط التمييز بين العمل  التجاري والعمل المدني. فالعمل يعدّ تجارياً إذا تمت ممارسته على شكل مشروع، أي على سبيل التكرار والاعتياد. ويتميز المشروع عادة ببعض المظاهر الخارجية التي تدل عليه كفتح مكتب واستخدام عدد من العمال والفنيين وغير ذلك.</a:t>
            </a:r>
          </a:p>
          <a:p>
            <a:r>
              <a:rPr lang="ar-SA" dirty="0"/>
              <a:t>لكن يعيب هذه النظرية أن المشرع عدّ بعض الأعمال تجارية ولو وقعت مرة واحدة، كما هو الحال في شراء </a:t>
            </a:r>
            <a:r>
              <a:rPr lang="ar-SA" dirty="0">
                <a:hlinkClick r:id="rId2"/>
              </a:rPr>
              <a:t>المنقول</a:t>
            </a:r>
            <a:r>
              <a:rPr lang="ar-SA" dirty="0"/>
              <a:t> بقصد البيع بربح. وهناك بعض المهن تمارس على شكل مشروع مع أنها تعدّ أعمالاً مدنية كمهنة المحاماة والطب.</a:t>
            </a:r>
          </a:p>
          <a:p>
            <a:r>
              <a:rPr lang="ar-SA" dirty="0"/>
              <a:t>يظهر مما تقدم أن كل نظرية اشتملت على قسط من الحقيقة يمكن بوساطته الكشف عن بعض خصائص العمل التجاري من دون أن ترقى النظرية إلى مرحلة اتخاذها أساساً فريداً لتحديد طبيعة جميع الأعمال التي يعدها </a:t>
            </a:r>
            <a:r>
              <a:rPr lang="ar-SA" dirty="0">
                <a:hlinkClick r:id="rId3"/>
              </a:rPr>
              <a:t>القانون</a:t>
            </a:r>
            <a:r>
              <a:rPr lang="ar-SA" dirty="0"/>
              <a:t> تجارية.</a:t>
            </a:r>
          </a:p>
          <a:p>
            <a:endParaRPr lang="ar-SA" dirty="0"/>
          </a:p>
        </p:txBody>
      </p:sp>
    </p:spTree>
    <p:extLst>
      <p:ext uri="{BB962C8B-B14F-4D97-AF65-F5344CB8AC3E}">
        <p14:creationId xmlns:p14="http://schemas.microsoft.com/office/powerpoint/2010/main" val="52707686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102</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نظرية المشروع:</a:t>
            </a:r>
            <a:endParaRPr lang="en-US" sz="3200" b="1" u="sng" dirty="0">
              <a:solidFill>
                <a:srgbClr val="0000FF"/>
              </a:solidFill>
            </a:endParaRPr>
          </a:p>
          <a:p>
            <a:pPr>
              <a:lnSpc>
                <a:spcPct val="90000"/>
              </a:lnSpc>
              <a:buNone/>
            </a:pPr>
            <a:r>
              <a:rPr lang="en-US" sz="3200" b="1" dirty="0"/>
              <a:t>-	</a:t>
            </a:r>
            <a:r>
              <a:rPr lang="ar-SA" sz="3200" b="1" dirty="0"/>
              <a:t>لا يكون العمل تجاريا إلا إذا زاوله الشخص في إطار المشروع</a:t>
            </a:r>
            <a:endParaRPr lang="en-US" sz="3200" b="1" dirty="0"/>
          </a:p>
          <a:p>
            <a:pPr>
              <a:lnSpc>
                <a:spcPct val="90000"/>
              </a:lnSpc>
              <a:buNone/>
            </a:pPr>
            <a:r>
              <a:rPr lang="en-US" sz="3200" b="1" dirty="0"/>
              <a:t>-	</a:t>
            </a:r>
            <a:r>
              <a:rPr lang="ar-SA" sz="3200" b="1" dirty="0"/>
              <a:t>يمارس العمل بانتظام ضمن مؤسسة يتوافر فيها حد أدنى من العناصر المادية والبشرية</a:t>
            </a:r>
            <a:endParaRPr lang="en-US" sz="3200" b="1" dirty="0"/>
          </a:p>
          <a:p>
            <a:pPr>
              <a:lnSpc>
                <a:spcPct val="90000"/>
              </a:lnSpc>
              <a:buNone/>
            </a:pPr>
            <a:r>
              <a:rPr lang="ar-SA" sz="3200" b="1" dirty="0"/>
              <a:t>مثال : النقل يكون مدنيا إذا قام به شخص عادي لا يحترف نقل الركاب من خلال مشروع أما إذا تم النقل من خلال مشروع تجاري مثل شركات النقل فيكون النقل تجاريا</a:t>
            </a:r>
            <a:endParaRPr lang="en-US" sz="3200" b="1" dirty="0"/>
          </a:p>
          <a:p>
            <a:endParaRPr lang="ar-SA" dirty="0"/>
          </a:p>
        </p:txBody>
      </p:sp>
    </p:spTree>
    <p:extLst>
      <p:ext uri="{BB962C8B-B14F-4D97-AF65-F5344CB8AC3E}">
        <p14:creationId xmlns:p14="http://schemas.microsoft.com/office/powerpoint/2010/main" val="45567030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103</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t>المشروع هو وحدة اقتصادية وقانونية تجتمع فيها العناصر البشرية والمادية من أجل القيام بنشاط تجاري</a:t>
            </a:r>
            <a:endParaRPr lang="en-US" sz="3200" b="1" dirty="0"/>
          </a:p>
          <a:p>
            <a:pPr>
              <a:lnSpc>
                <a:spcPct val="80000"/>
              </a:lnSpc>
              <a:buNone/>
            </a:pPr>
            <a:r>
              <a:rPr lang="en-US" sz="3200" b="1" dirty="0"/>
              <a:t>-	</a:t>
            </a:r>
            <a:r>
              <a:rPr lang="ar-SA" sz="3200" b="1" dirty="0"/>
              <a:t>نظرية المشروع تهتم بالشكل الذي يمارس فيه العمل فيكون تجاريا كل عمل تمارسه وحدة اقتصادية تتخذ شكلا منظما وتتميز بالديمومة</a:t>
            </a:r>
            <a:endParaRPr lang="en-US" sz="3200" b="1" dirty="0"/>
          </a:p>
          <a:p>
            <a:endParaRPr lang="ar-SA" dirty="0"/>
          </a:p>
        </p:txBody>
      </p:sp>
    </p:spTree>
    <p:extLst>
      <p:ext uri="{BB962C8B-B14F-4D97-AF65-F5344CB8AC3E}">
        <p14:creationId xmlns:p14="http://schemas.microsoft.com/office/powerpoint/2010/main" val="122536039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104</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solidFill>
                  <a:srgbClr val="0000FF"/>
                </a:solidFill>
              </a:rPr>
              <a:t>نظرية السبب الباعث على الالتزام :</a:t>
            </a:r>
            <a:endParaRPr lang="en-US" sz="3200" b="1" dirty="0">
              <a:solidFill>
                <a:srgbClr val="0000FF"/>
              </a:solidFill>
            </a:endParaRPr>
          </a:p>
          <a:p>
            <a:pPr>
              <a:lnSpc>
                <a:spcPct val="80000"/>
              </a:lnSpc>
              <a:buNone/>
            </a:pPr>
            <a:r>
              <a:rPr lang="en-US" sz="3200" b="1" dirty="0"/>
              <a:t>-	</a:t>
            </a:r>
            <a:r>
              <a:rPr lang="ar-SA" sz="3200" b="1" dirty="0"/>
              <a:t>يكون العمل تجاريا إذا كان الباعث على الالتزام تجاريا </a:t>
            </a:r>
            <a:endParaRPr lang="en-US" sz="3200" b="1" dirty="0"/>
          </a:p>
          <a:p>
            <a:pPr>
              <a:lnSpc>
                <a:spcPct val="80000"/>
              </a:lnSpc>
              <a:buNone/>
            </a:pPr>
            <a:r>
              <a:rPr lang="ar-SA" sz="3200" b="1" dirty="0"/>
              <a:t>مثال : شراء سيارة نقصد بها بيعها بربح يجعل الصفقة تجارية أما شراؤها للاستعمال الشخصي فهو عمل مدني</a:t>
            </a:r>
            <a:endParaRPr lang="en-US" sz="3200" b="1" dirty="0"/>
          </a:p>
          <a:p>
            <a:pPr>
              <a:lnSpc>
                <a:spcPct val="80000"/>
              </a:lnSpc>
              <a:buNone/>
            </a:pPr>
            <a:r>
              <a:rPr lang="en-US" sz="3200" b="1" dirty="0"/>
              <a:t>-	</a:t>
            </a:r>
            <a:r>
              <a:rPr lang="ar-SA" sz="3200" b="1" dirty="0"/>
              <a:t>تحديد الباعث أمر صعب لأنه أمر داخلي نفسي </a:t>
            </a:r>
            <a:endParaRPr lang="en-US" sz="3200" b="1" dirty="0"/>
          </a:p>
          <a:p>
            <a:endParaRPr lang="ar-SA" dirty="0"/>
          </a:p>
        </p:txBody>
      </p:sp>
    </p:spTree>
    <p:extLst>
      <p:ext uri="{BB962C8B-B14F-4D97-AF65-F5344CB8AC3E}">
        <p14:creationId xmlns:p14="http://schemas.microsoft.com/office/powerpoint/2010/main" val="3148411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105</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solidFill>
                  <a:srgbClr val="0000FF"/>
                </a:solidFill>
              </a:rPr>
              <a:t>نقد النظريات :</a:t>
            </a:r>
          </a:p>
          <a:p>
            <a:pPr>
              <a:lnSpc>
                <a:spcPct val="80000"/>
              </a:lnSpc>
              <a:buNone/>
            </a:pPr>
            <a:r>
              <a:rPr lang="ar-SA" sz="3200" b="1" dirty="0"/>
              <a:t>-</a:t>
            </a:r>
            <a:r>
              <a:rPr lang="en-US" sz="3200" b="1" dirty="0"/>
              <a:t>	</a:t>
            </a:r>
            <a:r>
              <a:rPr lang="ar-SA" sz="3200" b="1" dirty="0"/>
              <a:t>النظريات السابقة عرضة للنقد لأن جزءا منها صحيح و الجزء الآخر خاطئ من جانب آخر</a:t>
            </a:r>
            <a:endParaRPr lang="en-US" sz="3200" b="1" dirty="0"/>
          </a:p>
          <a:p>
            <a:pPr>
              <a:lnSpc>
                <a:spcPct val="80000"/>
              </a:lnSpc>
              <a:buNone/>
            </a:pPr>
            <a:r>
              <a:rPr lang="en-US" sz="3200" b="1" dirty="0"/>
              <a:t>-	</a:t>
            </a:r>
            <a:r>
              <a:rPr lang="ar-SA" sz="3200" b="1" dirty="0">
                <a:solidFill>
                  <a:srgbClr val="0000FF"/>
                </a:solidFill>
              </a:rPr>
              <a:t>المضاربة</a:t>
            </a:r>
            <a:r>
              <a:rPr lang="ar-SA" sz="3200" b="1" dirty="0"/>
              <a:t> ليست حكرا على التجار فرغم بساطة مقياس المضاربة وسهولة تطبيقه لأنه يعتمد فكرة عدم المجانية وقصد تحقيق الربح</a:t>
            </a:r>
            <a:endParaRPr lang="en-US" sz="3200" b="1" dirty="0"/>
          </a:p>
          <a:p>
            <a:pPr>
              <a:lnSpc>
                <a:spcPct val="80000"/>
              </a:lnSpc>
              <a:buNone/>
            </a:pPr>
            <a:r>
              <a:rPr lang="en-US" sz="3200" b="1" dirty="0"/>
              <a:t>-	</a:t>
            </a:r>
            <a:r>
              <a:rPr lang="ar-SA" sz="3200" b="1" dirty="0"/>
              <a:t>تارة يكون مقياس المضاربة أوسع من اللازم فيدخل في التجارة بعض الأعمال المدنية تهدف إلى تحقيق الربح فالمهن الحرة والأعمال الزراعية الحرفية</a:t>
            </a:r>
            <a:endParaRPr lang="en-US" sz="3200" b="1" dirty="0"/>
          </a:p>
          <a:p>
            <a:endParaRPr lang="ar-SA" dirty="0"/>
          </a:p>
        </p:txBody>
      </p:sp>
    </p:spTree>
    <p:extLst>
      <p:ext uri="{BB962C8B-B14F-4D97-AF65-F5344CB8AC3E}">
        <p14:creationId xmlns:p14="http://schemas.microsoft.com/office/powerpoint/2010/main" val="298724530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106</a:t>
            </a:fld>
            <a:endParaRPr lang="ar-SA"/>
          </a:p>
        </p:txBody>
      </p:sp>
      <p:sp>
        <p:nvSpPr>
          <p:cNvPr id="5" name="عنصر نائب للمحتوى 4"/>
          <p:cNvSpPr>
            <a:spLocks noGrp="1"/>
          </p:cNvSpPr>
          <p:nvPr>
            <p:ph sz="quarter" idx="1"/>
          </p:nvPr>
        </p:nvSpPr>
        <p:spPr/>
        <p:txBody>
          <a:bodyPr/>
          <a:lstStyle/>
          <a:p>
            <a:pPr algn="just">
              <a:lnSpc>
                <a:spcPct val="90000"/>
              </a:lnSpc>
              <a:buNone/>
            </a:pPr>
            <a:r>
              <a:rPr lang="ar-SA" sz="3200" b="1" dirty="0"/>
              <a:t>تارة يكون أضيق فلا يفسر تجارية بعض الأعمال التي ليس فيها قصد الربح كسحب الأسناد التجارية أو تظهيرها وكذلك التأمين التعاوني</a:t>
            </a:r>
            <a:endParaRPr lang="en-US" sz="3200" b="1" dirty="0"/>
          </a:p>
          <a:p>
            <a:pPr algn="just">
              <a:lnSpc>
                <a:spcPct val="90000"/>
              </a:lnSpc>
              <a:buNone/>
            </a:pPr>
            <a:r>
              <a:rPr lang="en-US" sz="3200" b="1" dirty="0"/>
              <a:t>-	</a:t>
            </a:r>
            <a:r>
              <a:rPr lang="ar-SA" sz="3200" b="1" dirty="0"/>
              <a:t>نظرية المضاربة تمثل جانبا من الحقيقة و لا تكفي لوحدها لتفسير كل الأعمال التجارية</a:t>
            </a:r>
            <a:endParaRPr lang="en-US" sz="3200" b="1" dirty="0"/>
          </a:p>
          <a:p>
            <a:endParaRPr lang="ar-SA" dirty="0"/>
          </a:p>
        </p:txBody>
      </p:sp>
    </p:spTree>
    <p:extLst>
      <p:ext uri="{BB962C8B-B14F-4D97-AF65-F5344CB8AC3E}">
        <p14:creationId xmlns:p14="http://schemas.microsoft.com/office/powerpoint/2010/main" val="8461639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107</a:t>
            </a:fld>
            <a:endParaRPr lang="ar-SA"/>
          </a:p>
        </p:txBody>
      </p:sp>
      <p:sp>
        <p:nvSpPr>
          <p:cNvPr id="5" name="عنصر نائب للمحتوى 4"/>
          <p:cNvSpPr>
            <a:spLocks noGrp="1"/>
          </p:cNvSpPr>
          <p:nvPr>
            <p:ph sz="quarter" idx="1"/>
          </p:nvPr>
        </p:nvSpPr>
        <p:spPr/>
        <p:txBody>
          <a:bodyPr>
            <a:normAutofit fontScale="92500" lnSpcReduction="20000"/>
          </a:bodyPr>
          <a:lstStyle/>
          <a:p>
            <a:pPr algn="just">
              <a:lnSpc>
                <a:spcPct val="90000"/>
              </a:lnSpc>
              <a:buNone/>
            </a:pPr>
            <a:r>
              <a:rPr lang="ar-SA" sz="3200" b="1" dirty="0">
                <a:solidFill>
                  <a:srgbClr val="0000FF"/>
                </a:solidFill>
              </a:rPr>
              <a:t>التداول معيار قاصر :</a:t>
            </a:r>
            <a:r>
              <a:rPr lang="ar-SA" sz="3200" b="1" dirty="0"/>
              <a:t> رغم أنه يفسر تجارية  الكثير من الأعمال وحركة الثروة هي من مستلزمات الحياة التجارية </a:t>
            </a:r>
            <a:endParaRPr lang="en-US" sz="3200" b="1" dirty="0"/>
          </a:p>
          <a:p>
            <a:pPr algn="just">
              <a:lnSpc>
                <a:spcPct val="90000"/>
              </a:lnSpc>
              <a:buNone/>
            </a:pPr>
            <a:r>
              <a:rPr lang="en-US" sz="3200" b="1" dirty="0"/>
              <a:t>-	</a:t>
            </a:r>
            <a:r>
              <a:rPr lang="ar-SA" sz="3200" b="1" dirty="0">
                <a:solidFill>
                  <a:srgbClr val="0000FF"/>
                </a:solidFill>
              </a:rPr>
              <a:t>معيار التداول</a:t>
            </a:r>
            <a:r>
              <a:rPr lang="ar-SA" sz="3200" b="1" dirty="0"/>
              <a:t> لا يغطي جميع الأعمال التجارية كنقل الأشخاص ومكاتب السياحة ووكالات الأشغال والمشاهد </a:t>
            </a:r>
            <a:r>
              <a:rPr lang="ar-SA" sz="3200" b="1" dirty="0" smtClean="0"/>
              <a:t>العامة.</a:t>
            </a:r>
            <a:endParaRPr lang="en-US" sz="3200" b="1" dirty="0"/>
          </a:p>
          <a:p>
            <a:pPr algn="just">
              <a:lnSpc>
                <a:spcPct val="90000"/>
              </a:lnSpc>
              <a:buNone/>
            </a:pPr>
            <a:r>
              <a:rPr lang="en-US" sz="3200" b="1" dirty="0"/>
              <a:t>-	</a:t>
            </a:r>
            <a:r>
              <a:rPr lang="ar-SA" sz="3200" b="1" dirty="0"/>
              <a:t>يؤدي مقياس التداول إلى إدخال بعض أعمال التداول في ميدان التجارة رغم أنها ليست أعمالا تجارية كبيع الجمعيات التعاونية السلع لأعضائها بدون ربح أو شراء رب العمل الزراعي سلعا ليبيعها لعماله بسعر الكلفة</a:t>
            </a:r>
            <a:endParaRPr lang="en-US" sz="3200" b="1" dirty="0"/>
          </a:p>
          <a:p>
            <a:pPr algn="just">
              <a:lnSpc>
                <a:spcPct val="90000"/>
              </a:lnSpc>
              <a:buNone/>
            </a:pPr>
            <a:r>
              <a:rPr lang="ar-SA" sz="3200" b="1" dirty="0"/>
              <a:t>الحل : جمع بعض العلماء بين النظريتين حيث يكون العمل تجاريا إذا كان فيه تداولا للثروة ويهدف إلى تحقيق الربح ورغم وجاهة هذا المقياس المزدوج فإنه بقي قاصرا عن تفسير كل الأعمال التجارية</a:t>
            </a:r>
            <a:r>
              <a:rPr lang="en-US" dirty="0"/>
              <a:t> </a:t>
            </a:r>
          </a:p>
          <a:p>
            <a:endParaRPr lang="ar-SA" dirty="0"/>
          </a:p>
        </p:txBody>
      </p:sp>
    </p:spTree>
    <p:extLst>
      <p:ext uri="{BB962C8B-B14F-4D97-AF65-F5344CB8AC3E}">
        <p14:creationId xmlns:p14="http://schemas.microsoft.com/office/powerpoint/2010/main" val="41035217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108</a:t>
            </a:fld>
            <a:endParaRPr lang="ar-SA"/>
          </a:p>
        </p:txBody>
      </p:sp>
      <p:sp>
        <p:nvSpPr>
          <p:cNvPr id="5" name="عنصر نائب للمحتوى 4"/>
          <p:cNvSpPr>
            <a:spLocks noGrp="1"/>
          </p:cNvSpPr>
          <p:nvPr>
            <p:ph sz="quarter" idx="1"/>
          </p:nvPr>
        </p:nvSpPr>
        <p:spPr/>
        <p:txBody>
          <a:bodyPr>
            <a:normAutofit fontScale="70000" lnSpcReduction="20000"/>
          </a:bodyPr>
          <a:lstStyle/>
          <a:p>
            <a:pPr>
              <a:buNone/>
            </a:pPr>
            <a:r>
              <a:rPr lang="ar-SA" sz="3200" b="1" dirty="0">
                <a:solidFill>
                  <a:srgbClr val="0000FF"/>
                </a:solidFill>
              </a:rPr>
              <a:t>معيار التوسط :</a:t>
            </a:r>
            <a:r>
              <a:rPr lang="ar-SA" sz="3200" b="1" dirty="0"/>
              <a:t> لا يصلح لوحده لتقرير تجارية كل الأعمال في الميدان التجاري </a:t>
            </a:r>
            <a:endParaRPr lang="en-US" sz="3200" b="1" dirty="0"/>
          </a:p>
          <a:p>
            <a:pPr>
              <a:buNone/>
            </a:pPr>
            <a:r>
              <a:rPr lang="ar-SA" sz="3200" b="1" dirty="0"/>
              <a:t>مثال : الأسناد التجارية قرر المشرع تجاريتها بالنظر إلى اعتبارات الضرورة ومقتضيات الحياة التجارية</a:t>
            </a:r>
            <a:endParaRPr lang="en-US" sz="3200" b="1" dirty="0"/>
          </a:p>
          <a:p>
            <a:pPr>
              <a:buNone/>
            </a:pPr>
            <a:r>
              <a:rPr lang="ar-SA" sz="3200" b="1" dirty="0">
                <a:solidFill>
                  <a:srgbClr val="0000FF"/>
                </a:solidFill>
              </a:rPr>
              <a:t>مقياس الحرفة :</a:t>
            </a:r>
            <a:r>
              <a:rPr lang="ar-SA" sz="3200" b="1" dirty="0"/>
              <a:t> يقتصر على طبقة محددة لأنه يحد من الحرية التجارية ويجعلها حكرا على فئة معينة لأن العمل يكون تجاريا فقط إذا قام به تاجر محترف</a:t>
            </a:r>
            <a:endParaRPr lang="en-US" sz="3200" b="1" dirty="0"/>
          </a:p>
          <a:p>
            <a:pPr>
              <a:buNone/>
            </a:pPr>
            <a:r>
              <a:rPr lang="ar-SA" sz="3200" b="1" dirty="0"/>
              <a:t>هذا يتطلب تحديد المهن التي تعتبر تجارية بصورة حصرية و هذا أمر صعب لأن الحياة التجارية متغيرة بسرعة و متبدلة باستمرار</a:t>
            </a:r>
            <a:endParaRPr lang="en-US" sz="3200" b="1" dirty="0"/>
          </a:p>
          <a:p>
            <a:pPr>
              <a:buNone/>
            </a:pPr>
            <a:r>
              <a:rPr lang="ar-SA" sz="3200" b="1" dirty="0">
                <a:solidFill>
                  <a:srgbClr val="0000FF"/>
                </a:solidFill>
              </a:rPr>
              <a:t>نظرية الباعث :</a:t>
            </a:r>
            <a:r>
              <a:rPr lang="ar-SA" sz="3200" b="1" dirty="0"/>
              <a:t> يصعب التأكد من الباعث لأنه أمر نفسي وداخلي فالشخص قد لا يفصح عن السبب الذي دفعه إلى إبرام عقد ما وبالتالي يمكنه إنكار باعثه التجاري أو الادعاء به حسب مصلحته </a:t>
            </a:r>
            <a:endParaRPr lang="en-US" sz="3200" b="1" dirty="0"/>
          </a:p>
          <a:p>
            <a:pPr>
              <a:buNone/>
            </a:pPr>
            <a:r>
              <a:rPr lang="ar-SA" sz="3200" b="1" dirty="0">
                <a:solidFill>
                  <a:srgbClr val="0000FF"/>
                </a:solidFill>
              </a:rPr>
              <a:t>مقياس المشروع :</a:t>
            </a:r>
            <a:r>
              <a:rPr lang="ar-SA" sz="3200" b="1" dirty="0"/>
              <a:t> الأقل عيوبا و الأكثر تلبية للتطورات و </a:t>
            </a:r>
            <a:r>
              <a:rPr lang="ar-SA" sz="3200" b="1" dirty="0" smtClean="0"/>
              <a:t>يتماشى </a:t>
            </a:r>
            <a:r>
              <a:rPr lang="ar-SA" sz="3200" b="1" dirty="0"/>
              <a:t>مع التطورات الاقتصادية والتشريعية المحلية و الدولية</a:t>
            </a:r>
            <a:endParaRPr lang="en-US" sz="3200" b="1" dirty="0"/>
          </a:p>
          <a:p>
            <a:endParaRPr lang="ar-SA" dirty="0"/>
          </a:p>
        </p:txBody>
      </p:sp>
    </p:spTree>
    <p:extLst>
      <p:ext uri="{BB962C8B-B14F-4D97-AF65-F5344CB8AC3E}">
        <p14:creationId xmlns:p14="http://schemas.microsoft.com/office/powerpoint/2010/main" val="187761611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109</a:t>
            </a:fld>
            <a:endParaRPr lang="ar-SA"/>
          </a:p>
        </p:txBody>
      </p:sp>
      <p:sp>
        <p:nvSpPr>
          <p:cNvPr id="5" name="عنصر نائب للمحتوى 4"/>
          <p:cNvSpPr>
            <a:spLocks noGrp="1"/>
          </p:cNvSpPr>
          <p:nvPr>
            <p:ph sz="quarter" idx="1"/>
          </p:nvPr>
        </p:nvSpPr>
        <p:spPr/>
        <p:txBody>
          <a:bodyPr/>
          <a:lstStyle/>
          <a:p>
            <a:r>
              <a:rPr lang="ar-SA" sz="3200" b="1" dirty="0">
                <a:solidFill>
                  <a:srgbClr val="0000FF"/>
                </a:solidFill>
              </a:rPr>
              <a:t>النقد الموجه </a:t>
            </a:r>
            <a:r>
              <a:rPr lang="ar-SA" sz="3200" b="1" dirty="0" err="1">
                <a:solidFill>
                  <a:srgbClr val="0000FF"/>
                </a:solidFill>
              </a:rPr>
              <a:t>للممشروع</a:t>
            </a:r>
            <a:r>
              <a:rPr lang="ar-SA" sz="3200" b="1" dirty="0">
                <a:solidFill>
                  <a:srgbClr val="0000FF"/>
                </a:solidFill>
              </a:rPr>
              <a:t> :</a:t>
            </a:r>
            <a:r>
              <a:rPr lang="ar-SA" sz="3200" b="1" dirty="0"/>
              <a:t> </a:t>
            </a:r>
            <a:endParaRPr lang="en-US" sz="3200" b="1" dirty="0"/>
          </a:p>
          <a:p>
            <a:pPr>
              <a:lnSpc>
                <a:spcPct val="90000"/>
              </a:lnSpc>
              <a:buNone/>
            </a:pPr>
            <a:r>
              <a:rPr lang="ar-SA" sz="3200" b="1" dirty="0"/>
              <a:t>لا يفسر تجارية كل الأعمال كالسمسرة</a:t>
            </a:r>
            <a:endParaRPr lang="en-US" sz="3200" b="1" dirty="0"/>
          </a:p>
          <a:p>
            <a:pPr>
              <a:lnSpc>
                <a:spcPct val="90000"/>
              </a:lnSpc>
              <a:buNone/>
            </a:pPr>
            <a:r>
              <a:rPr lang="en-US" sz="3200" b="1" dirty="0"/>
              <a:t>-	</a:t>
            </a:r>
            <a:r>
              <a:rPr lang="ar-SA" sz="3200" b="1" dirty="0"/>
              <a:t>لا يفسر تجارية الأعمال المفردة الضرورة كالأسناد التجارية التي لا ترتبط تجاريا لا بالمشروع ولا بصفة </a:t>
            </a:r>
            <a:r>
              <a:rPr lang="ar-SA" sz="3200" b="1" dirty="0" err="1"/>
              <a:t>التاجرد</a:t>
            </a:r>
            <a:endParaRPr lang="en-US" sz="3200" b="1" dirty="0"/>
          </a:p>
          <a:p>
            <a:pPr>
              <a:lnSpc>
                <a:spcPct val="90000"/>
              </a:lnSpc>
              <a:buNone/>
            </a:pPr>
            <a:r>
              <a:rPr lang="en-US" sz="3200" b="1" dirty="0"/>
              <a:t>-	</a:t>
            </a:r>
            <a:r>
              <a:rPr lang="ar-SA" sz="3200" b="1" dirty="0"/>
              <a:t>عجز الفقه عن الوصول إلى معيار وحيد جامع لتميز العمل التجاري عن المدني دفع إلى ظهور ما يسمى بقانون الأعمال كبديل عن القانون التجاري</a:t>
            </a:r>
          </a:p>
          <a:p>
            <a:endParaRPr lang="ar-SA" dirty="0"/>
          </a:p>
        </p:txBody>
      </p:sp>
    </p:spTree>
    <p:extLst>
      <p:ext uri="{BB962C8B-B14F-4D97-AF65-F5344CB8AC3E}">
        <p14:creationId xmlns:p14="http://schemas.microsoft.com/office/powerpoint/2010/main" val="2300350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009839"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لمحتوى 1"/>
          <p:cNvSpPr>
            <a:spLocks noGrp="1"/>
          </p:cNvSpPr>
          <p:nvPr>
            <p:ph sz="quarter" idx="1"/>
          </p:nvPr>
        </p:nvSpPr>
        <p:spPr/>
        <p:txBody>
          <a:bodyPr>
            <a:normAutofit fontScale="77500" lnSpcReduction="20000"/>
          </a:bodyPr>
          <a:lstStyle/>
          <a:p>
            <a:r>
              <a:rPr lang="ar-SA" b="1" u="sng" dirty="0" smtClean="0">
                <a:latin typeface="Times New Roman" pitchFamily="18" charset="0"/>
                <a:cs typeface="Times New Roman" pitchFamily="18" charset="0"/>
              </a:rPr>
              <a:t>التاجر</a:t>
            </a:r>
            <a:r>
              <a:rPr lang="ar-SA" b="1" u="sng" dirty="0">
                <a:latin typeface="Times New Roman" pitchFamily="18" charset="0"/>
                <a:cs typeface="Times New Roman" pitchFamily="18" charset="0"/>
              </a:rPr>
              <a:t>:</a:t>
            </a:r>
            <a:r>
              <a:rPr lang="ar-SA" dirty="0">
                <a:latin typeface="Times New Roman" pitchFamily="18" charset="0"/>
                <a:cs typeface="Times New Roman" pitchFamily="18" charset="0"/>
              </a:rPr>
              <a:t> هو كل من اشتغل بالتجارة واتخذها مهنة له.</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شروط وصف التاجر: </a:t>
            </a:r>
            <a:endParaRPr lang="ar-SA" b="1" dirty="0" smtClean="0">
              <a:latin typeface="Times New Roman" pitchFamily="18" charset="0"/>
              <a:cs typeface="Times New Roman" pitchFamily="18" charset="0"/>
            </a:endParaRPr>
          </a:p>
          <a:p>
            <a:pPr lvl="0"/>
            <a:r>
              <a:rPr lang="ar-SA" b="1" dirty="0" smtClean="0">
                <a:latin typeface="Times New Roman" pitchFamily="18" charset="0"/>
                <a:cs typeface="Times New Roman" pitchFamily="18" charset="0"/>
              </a:rPr>
              <a:t>مباشرة </a:t>
            </a:r>
            <a:r>
              <a:rPr lang="ar-SA" b="1" dirty="0">
                <a:latin typeface="Times New Roman" pitchFamily="18" charset="0"/>
                <a:cs typeface="Times New Roman" pitchFamily="18" charset="0"/>
              </a:rPr>
              <a:t>الأعمال التجارية:</a:t>
            </a:r>
            <a:r>
              <a:rPr lang="ar-SA" dirty="0">
                <a:latin typeface="Times New Roman" pitchFamily="18" charset="0"/>
                <a:cs typeface="Times New Roman" pitchFamily="18" charset="0"/>
              </a:rPr>
              <a:t> يلزم أن يباشر المرء الأعمال التجارية بقصد تحقيق الربح، ويكون العمل مشروعاً.</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احتراف التجارة:</a:t>
            </a:r>
            <a:r>
              <a:rPr lang="ar-SA" dirty="0">
                <a:latin typeface="Times New Roman" pitchFamily="18" charset="0"/>
                <a:cs typeface="Times New Roman" pitchFamily="18" charset="0"/>
              </a:rPr>
              <a:t> أن يتخذ العمل التجاري مهنة وحرفة له.</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ممارسة التجارة باسم التاجر ولحسابه</a:t>
            </a:r>
            <a:r>
              <a:rPr lang="ar-SA" dirty="0">
                <a:latin typeface="Times New Roman" pitchFamily="18" charset="0"/>
                <a:cs typeface="Times New Roman" pitchFamily="18" charset="0"/>
              </a:rPr>
              <a:t>. باستثناء الوكيل بالعمولة فقد اعتبره النظام تاجراً وذلك لحماية الوضع الظاهر.</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الأهلية التجارية: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تعريفها باللغة</a:t>
            </a:r>
            <a:r>
              <a:rPr lang="ar-SA" dirty="0">
                <a:latin typeface="Times New Roman" pitchFamily="18" charset="0"/>
                <a:cs typeface="Times New Roman" pitchFamily="18" charset="0"/>
              </a:rPr>
              <a:t>: الجدارة والكفاءة لأي أمر من الأمور.</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اصطلاحـــــــاً</a:t>
            </a:r>
            <a:r>
              <a:rPr lang="ar-SA" dirty="0">
                <a:latin typeface="Times New Roman" pitchFamily="18" charset="0"/>
                <a:cs typeface="Times New Roman" pitchFamily="18" charset="0"/>
              </a:rPr>
              <a:t>: صفة يقدرها </a:t>
            </a:r>
            <a:r>
              <a:rPr lang="ar-SA" dirty="0" smtClean="0">
                <a:latin typeface="Times New Roman" pitchFamily="18" charset="0"/>
                <a:cs typeface="Times New Roman" pitchFamily="18" charset="0"/>
              </a:rPr>
              <a:t>المشرع في </a:t>
            </a:r>
            <a:r>
              <a:rPr lang="ar-SA" dirty="0">
                <a:latin typeface="Times New Roman" pitchFamily="18" charset="0"/>
                <a:cs typeface="Times New Roman" pitchFamily="18" charset="0"/>
              </a:rPr>
              <a:t>الشخص تجعله محلاً صالحاً </a:t>
            </a:r>
            <a:r>
              <a:rPr lang="ar-SA" u="sng" dirty="0">
                <a:latin typeface="Times New Roman" pitchFamily="18" charset="0"/>
                <a:cs typeface="Times New Roman" pitchFamily="18" charset="0"/>
              </a:rPr>
              <a:t>للإلزام والالتزام</a:t>
            </a:r>
            <a:r>
              <a:rPr lang="ar-SA"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ar-SA" dirty="0" smtClean="0">
                <a:latin typeface="Times New Roman" pitchFamily="18" charset="0"/>
                <a:cs typeface="Times New Roman" pitchFamily="18" charset="0"/>
              </a:rPr>
              <a:t>.</a:t>
            </a:r>
            <a:r>
              <a:rPr lang="ar-SA" b="1" dirty="0">
                <a:latin typeface="Times New Roman" pitchFamily="18" charset="0"/>
                <a:cs typeface="Times New Roman" pitchFamily="18" charset="0"/>
              </a:rPr>
              <a:t> الإلزام</a:t>
            </a:r>
            <a:r>
              <a:rPr lang="ar-SA" dirty="0">
                <a:latin typeface="Times New Roman" pitchFamily="18" charset="0"/>
                <a:cs typeface="Times New Roman" pitchFamily="18" charset="0"/>
              </a:rPr>
              <a:t>: ثبوت الحقوق له كأن يستحق قيمة المتلفات من أمواله.</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الالتزام</a:t>
            </a:r>
            <a:r>
              <a:rPr lang="ar-SA" dirty="0">
                <a:latin typeface="Times New Roman" pitchFamily="18" charset="0"/>
                <a:cs typeface="Times New Roman" pitchFamily="18" charset="0"/>
              </a:rPr>
              <a:t>: ثبوت الحقوق عليه كالتزامه بأداء ثمن المبيع والتعويض جراء اعتداءه وتفريطه</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11</a:t>
            </a:fld>
            <a:endParaRPr lang="ar-SA"/>
          </a:p>
        </p:txBody>
      </p:sp>
    </p:spTree>
    <p:extLst>
      <p:ext uri="{BB962C8B-B14F-4D97-AF65-F5344CB8AC3E}">
        <p14:creationId xmlns:p14="http://schemas.microsoft.com/office/powerpoint/2010/main" val="15518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110</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b="1" dirty="0">
                <a:hlinkClick r:id="rId2"/>
              </a:rPr>
              <a:t>ما الفرق بين قانون الاعمال والقانون التجاري ؟</a:t>
            </a:r>
            <a:endParaRPr lang="ar-SA" b="1" dirty="0"/>
          </a:p>
          <a:p>
            <a:r>
              <a:rPr lang="ar-SA" dirty="0" smtClean="0"/>
              <a:t/>
            </a:r>
            <a:br>
              <a:rPr lang="ar-SA" dirty="0" smtClean="0"/>
            </a:br>
            <a:r>
              <a:rPr lang="ar-SA" dirty="0" smtClean="0"/>
              <a:t>ا</a:t>
            </a:r>
            <a:r>
              <a:rPr lang="ar-SA" b="1" dirty="0" smtClean="0"/>
              <a:t>لفرق </a:t>
            </a:r>
            <a:r>
              <a:rPr lang="ar-SA" b="1" dirty="0"/>
              <a:t>بسيط، هو ان قانون الاعمال هو قانون أكثر تخصصية من قانون التجارة الذي ينظم جميع اشكال التجارة بمختلف اشكالها سواء شركات او اوراق تجارية او مصارف و اسواق المال والأعمال التجارية</a:t>
            </a:r>
            <a:br>
              <a:rPr lang="ar-SA" b="1" dirty="0"/>
            </a:br>
            <a:r>
              <a:rPr lang="ar-SA" b="1" dirty="0"/>
              <a:t/>
            </a:r>
            <a:br>
              <a:rPr lang="ar-SA" b="1" dirty="0"/>
            </a:br>
            <a:r>
              <a:rPr lang="ar-SA" b="1" dirty="0"/>
              <a:t>بعض الدول تقوم بتشريع قوانين خاصة لتكون اكثر وضوحاً وتخص الأعمال وماهي الأعمال التجارية وتبين تنظيمها</a:t>
            </a:r>
            <a:endParaRPr lang="ar-SA" dirty="0"/>
          </a:p>
          <a:p>
            <a:r>
              <a:rPr lang="ar-SA" dirty="0"/>
              <a:t/>
            </a:r>
            <a:br>
              <a:rPr lang="ar-SA" dirty="0"/>
            </a:br>
            <a:endParaRPr lang="ar-SA" dirty="0"/>
          </a:p>
        </p:txBody>
      </p:sp>
    </p:spTree>
    <p:extLst>
      <p:ext uri="{BB962C8B-B14F-4D97-AF65-F5344CB8AC3E}">
        <p14:creationId xmlns:p14="http://schemas.microsoft.com/office/powerpoint/2010/main" val="413701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111</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dirty="0" smtClean="0"/>
              <a:t>الأسئلة </a:t>
            </a:r>
            <a:br>
              <a:rPr lang="ar-SA" dirty="0" smtClean="0"/>
            </a:br>
            <a:r>
              <a:rPr lang="ar-SA" dirty="0" smtClean="0"/>
              <a:t>كيف نفرق بين العمل التجاري والعمل المدني ؟</a:t>
            </a:r>
          </a:p>
          <a:p>
            <a:pPr marL="0" indent="0">
              <a:buNone/>
            </a:pPr>
            <a:r>
              <a:rPr lang="ar-SA" dirty="0" err="1" smtClean="0"/>
              <a:t>الحل:هناك</a:t>
            </a:r>
            <a:r>
              <a:rPr lang="ar-SA" dirty="0" smtClean="0"/>
              <a:t> عدة معايير للتفرقة بين العمل التجاري والعمل المدني:</a:t>
            </a:r>
          </a:p>
          <a:p>
            <a:pPr marL="0" indent="0">
              <a:buNone/>
            </a:pPr>
            <a:r>
              <a:rPr lang="ar-SA" dirty="0" smtClean="0"/>
              <a:t>إن أغلب الأعمال التجارية الهدف منها هو تحقيق الربح عن طريق المضاربة. أما الأعمال المدنية فلا تهدف إلى تحقيق الربح.</a:t>
            </a:r>
          </a:p>
          <a:p>
            <a:pPr marL="0" indent="0">
              <a:buNone/>
            </a:pPr>
            <a:r>
              <a:rPr lang="ar-SA" dirty="0" smtClean="0"/>
              <a:t>العمل التجاري هو ذلك العمل الذي يصدر من شخص احترف التجارة.</a:t>
            </a:r>
          </a:p>
          <a:p>
            <a:pPr marL="0" indent="0">
              <a:buNone/>
            </a:pPr>
            <a:r>
              <a:rPr lang="ar-SA" dirty="0" smtClean="0"/>
              <a:t>الأعمال التجارية هي الأعمال التي يتم فيها تداول النقود والبضائع والسندات.</a:t>
            </a:r>
            <a:br>
              <a:rPr lang="ar-SA" dirty="0" smtClean="0"/>
            </a:br>
            <a:r>
              <a:rPr lang="ar-SA" dirty="0" smtClean="0"/>
              <a:t>الأعمال التجارية هي الأعمال التي تمارس على وجه الاحتراف وتتطلب تنظيم معين.</a:t>
            </a:r>
            <a:endParaRPr lang="ar-SA" dirty="0"/>
          </a:p>
        </p:txBody>
      </p:sp>
    </p:spTree>
    <p:extLst>
      <p:ext uri="{BB962C8B-B14F-4D97-AF65-F5344CB8AC3E}">
        <p14:creationId xmlns:p14="http://schemas.microsoft.com/office/powerpoint/2010/main" val="357811143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112</a:t>
            </a:fld>
            <a:endParaRPr lang="ar-SA"/>
          </a:p>
        </p:txBody>
      </p:sp>
      <p:sp>
        <p:nvSpPr>
          <p:cNvPr id="5" name="عنصر نائب للمحتوى 4"/>
          <p:cNvSpPr>
            <a:spLocks noGrp="1"/>
          </p:cNvSpPr>
          <p:nvPr>
            <p:ph sz="quarter" idx="1"/>
          </p:nvPr>
        </p:nvSpPr>
        <p:spPr/>
        <p:txBody>
          <a:bodyPr>
            <a:normAutofit lnSpcReduction="10000"/>
          </a:bodyPr>
          <a:lstStyle/>
          <a:p>
            <a:r>
              <a:rPr lang="ar-SA" dirty="0" smtClean="0"/>
              <a:t>ما هي أهمية التفرقة بين العمل التجاري والعمل المدني؟</a:t>
            </a:r>
          </a:p>
          <a:p>
            <a:r>
              <a:rPr lang="ar-SA" dirty="0" smtClean="0"/>
              <a:t>تكمن أهمية بين العمل التجاري والعمل المدني من عدة نواحي:</a:t>
            </a:r>
          </a:p>
          <a:p>
            <a:r>
              <a:rPr lang="ar-SA" dirty="0" smtClean="0"/>
              <a:t>حرية الإثبات في القضايا التجارية وتقييده بقواعد محددة في القضايا المدنية. حيث يمكن الإثبات في المسائل التجارية بكافة طرق الإثبات كالقرائن والشهادة والدفاتر التجارية.</a:t>
            </a:r>
          </a:p>
          <a:p>
            <a:r>
              <a:rPr lang="ar-SA" dirty="0" smtClean="0"/>
              <a:t>اعتماد قاعدة تضامن المدينين في المعاملات التجارية أما في المعاملات المدنية فإن قاعدة التضامن لا يمكن تقريرها إلا بنص أو باتفاق الأطراف.</a:t>
            </a:r>
          </a:p>
          <a:p>
            <a:r>
              <a:rPr lang="ar-SA" dirty="0" smtClean="0"/>
              <a:t>الاختصاص القضائي: أي وجود محاكم خاصة بالمسائل التجارية وأخرى خاصة بالمسائل المدنية.</a:t>
            </a:r>
            <a:endParaRPr lang="ar-SA" dirty="0"/>
          </a:p>
        </p:txBody>
      </p:sp>
    </p:spTree>
    <p:extLst>
      <p:ext uri="{BB962C8B-B14F-4D97-AF65-F5344CB8AC3E}">
        <p14:creationId xmlns:p14="http://schemas.microsoft.com/office/powerpoint/2010/main" val="41312642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113</a:t>
            </a:fld>
            <a:endParaRPr lang="ar-SA"/>
          </a:p>
        </p:txBody>
      </p:sp>
      <p:sp>
        <p:nvSpPr>
          <p:cNvPr id="5" name="عنصر نائب للمحتوى 4"/>
          <p:cNvSpPr>
            <a:spLocks noGrp="1"/>
          </p:cNvSpPr>
          <p:nvPr>
            <p:ph sz="quarter" idx="1"/>
          </p:nvPr>
        </p:nvSpPr>
        <p:spPr/>
        <p:txBody>
          <a:bodyPr/>
          <a:lstStyle/>
          <a:p>
            <a:r>
              <a:rPr lang="ar-SA" dirty="0" smtClean="0"/>
              <a:t>مهلة الوفاء: يجوز للقاضي أن يمهل المدين أجلاً معيناً لينفذ التزامه أما القانون التجاري فلا يعطي مثل هذه السلطة للقاضي لأن طبيعة المعاملات التجارية(السرعة والثقة والائتمان)</a:t>
            </a:r>
            <a:endParaRPr lang="ar-SA" dirty="0"/>
          </a:p>
        </p:txBody>
      </p:sp>
    </p:spTree>
    <p:extLst>
      <p:ext uri="{BB962C8B-B14F-4D97-AF65-F5344CB8AC3E}">
        <p14:creationId xmlns:p14="http://schemas.microsoft.com/office/powerpoint/2010/main" val="19559848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114</a:t>
            </a:fld>
            <a:endParaRPr lang="ar-SA"/>
          </a:p>
        </p:txBody>
      </p:sp>
      <p:sp>
        <p:nvSpPr>
          <p:cNvPr id="5" name="عنصر نائب للمحتوى 4"/>
          <p:cNvSpPr>
            <a:spLocks noGrp="1"/>
          </p:cNvSpPr>
          <p:nvPr>
            <p:ph sz="quarter" idx="1"/>
          </p:nvPr>
        </p:nvSpPr>
        <p:spPr/>
        <p:txBody>
          <a:bodyPr/>
          <a:lstStyle/>
          <a:p>
            <a:r>
              <a:rPr lang="ar-SA" dirty="0"/>
              <a:t>المتمتعون بصفة التاجر</a:t>
            </a:r>
            <a:endParaRPr lang="en-US" dirty="0"/>
          </a:p>
          <a:p>
            <a:pPr lvl="0"/>
            <a:r>
              <a:rPr lang="ar-SA" dirty="0"/>
              <a:t>الأفراد من خلال الاحتراف</a:t>
            </a:r>
            <a:endParaRPr lang="en-US" dirty="0"/>
          </a:p>
          <a:p>
            <a:pPr lvl="0"/>
            <a:r>
              <a:rPr lang="ar-SA" dirty="0"/>
              <a:t>الشركات بموضوعها التجاري و شكلها التجاري</a:t>
            </a:r>
            <a:endParaRPr lang="en-US" dirty="0"/>
          </a:p>
          <a:p>
            <a:endParaRPr lang="ar-SA" dirty="0"/>
          </a:p>
        </p:txBody>
      </p:sp>
    </p:spTree>
    <p:extLst>
      <p:ext uri="{BB962C8B-B14F-4D97-AF65-F5344CB8AC3E}">
        <p14:creationId xmlns:p14="http://schemas.microsoft.com/office/powerpoint/2010/main" val="349747323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115</a:t>
            </a:fld>
            <a:endParaRPr lang="ar-SA"/>
          </a:p>
        </p:txBody>
      </p:sp>
      <p:sp>
        <p:nvSpPr>
          <p:cNvPr id="5" name="عنصر نائب للمحتوى 4"/>
          <p:cNvSpPr>
            <a:spLocks noGrp="1"/>
          </p:cNvSpPr>
          <p:nvPr>
            <p:ph sz="quarter" idx="1"/>
          </p:nvPr>
        </p:nvSpPr>
        <p:spPr/>
        <p:txBody>
          <a:bodyPr/>
          <a:lstStyle/>
          <a:p>
            <a:endParaRPr lang="ar-S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475" y="590550"/>
            <a:ext cx="4591050" cy="567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11370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116</a:t>
            </a:fld>
            <a:endParaRPr lang="ar-SA"/>
          </a:p>
        </p:txBody>
      </p:sp>
      <p:sp>
        <p:nvSpPr>
          <p:cNvPr id="5" name="عنصر نائب للمحتوى 4"/>
          <p:cNvSpPr>
            <a:spLocks noGrp="1"/>
          </p:cNvSpPr>
          <p:nvPr>
            <p:ph sz="quarter" idx="1"/>
          </p:nvPr>
        </p:nvSpPr>
        <p:spPr/>
        <p:txBody>
          <a:bodyPr/>
          <a:lstStyle/>
          <a:p>
            <a:endParaRPr lang="ar-SA"/>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785813"/>
            <a:ext cx="4038600" cy="52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74000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117</a:t>
            </a:fld>
            <a:endParaRPr lang="ar-SA"/>
          </a:p>
        </p:txBody>
      </p:sp>
      <p:sp>
        <p:nvSpPr>
          <p:cNvPr id="6" name="Document"/>
          <p:cNvSpPr>
            <a:spLocks noGrp="1" noEditPoints="1" noChangeArrowheads="1"/>
          </p:cNvSpPr>
          <p:nvPr>
            <p:ph sz="quarter" idx="1"/>
          </p:nvPr>
        </p:nvSpPr>
        <p:spPr bwMode="auto">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E5FFE5"/>
          </a:solidFill>
          <a:ln w="38100">
            <a:solidFill>
              <a:srgbClr val="008000"/>
            </a:solidFill>
            <a:miter lim="800000"/>
            <a:headEnd/>
            <a:tailEnd/>
          </a:ln>
          <a:effectLst>
            <a:outerShdw dist="107763" dir="2700000" algn="ctr" rotWithShape="0">
              <a:srgbClr val="808080"/>
            </a:outerShdw>
          </a:effectLst>
        </p:spPr>
        <p:txBody>
          <a:bodyPr bIns="802800"/>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nSpc>
                <a:spcPct val="140000"/>
              </a:lnSpc>
              <a:defRPr/>
            </a:pPr>
            <a:r>
              <a:rPr lang="ar-SA" sz="2800">
                <a:solidFill>
                  <a:schemeClr val="accent2"/>
                </a:solidFill>
                <a:latin typeface="Arial" charset="0"/>
                <a:cs typeface="Arial" charset="0"/>
              </a:rPr>
              <a:t>هناك عدة أنواع من الشركات والمؤسسات  ويمكن  توضيح بعض المعروف منها وهي :</a:t>
            </a:r>
          </a:p>
          <a:p>
            <a:pPr algn="just" rtl="1">
              <a:defRPr/>
            </a:pPr>
            <a:endParaRPr lang="en-US" sz="2800">
              <a:solidFill>
                <a:srgbClr val="000099"/>
              </a:solidFill>
              <a:latin typeface="Arial" charset="0"/>
              <a:cs typeface="Arial" charset="0"/>
            </a:endParaRPr>
          </a:p>
        </p:txBody>
      </p:sp>
    </p:spTree>
    <p:extLst>
      <p:ext uri="{BB962C8B-B14F-4D97-AF65-F5344CB8AC3E}">
        <p14:creationId xmlns:p14="http://schemas.microsoft.com/office/powerpoint/2010/main" val="21526347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118</a:t>
            </a:fld>
            <a:endParaRPr lang="ar-SA"/>
          </a:p>
        </p:txBody>
      </p:sp>
      <p:sp>
        <p:nvSpPr>
          <p:cNvPr id="5" name="عنصر نائب للمحتوى 4"/>
          <p:cNvSpPr>
            <a:spLocks noGrp="1"/>
          </p:cNvSpPr>
          <p:nvPr>
            <p:ph sz="quarter" idx="1"/>
          </p:nvPr>
        </p:nvSpPr>
        <p:spPr/>
        <p:txBody>
          <a:bodyPr/>
          <a:lstStyle/>
          <a:p>
            <a:endParaRPr lang="ar-SA"/>
          </a:p>
        </p:txBody>
      </p:sp>
      <p:sp>
        <p:nvSpPr>
          <p:cNvPr id="6" name="AutoShape 9"/>
          <p:cNvSpPr>
            <a:spLocks noChangeArrowheads="1"/>
          </p:cNvSpPr>
          <p:nvPr/>
        </p:nvSpPr>
        <p:spPr bwMode="auto">
          <a:xfrm>
            <a:off x="647700" y="1673225"/>
            <a:ext cx="81470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المؤسسات الفردية والعائلية ( مؤسسات صغيرة )</a:t>
            </a:r>
          </a:p>
        </p:txBody>
      </p:sp>
      <p:sp>
        <p:nvSpPr>
          <p:cNvPr id="7" name="AutoShape 10"/>
          <p:cNvSpPr>
            <a:spLocks noChangeArrowheads="1"/>
          </p:cNvSpPr>
          <p:nvPr/>
        </p:nvSpPr>
        <p:spPr bwMode="auto">
          <a:xfrm>
            <a:off x="5073650" y="25749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التضامن</a:t>
            </a:r>
          </a:p>
        </p:txBody>
      </p:sp>
      <p:sp>
        <p:nvSpPr>
          <p:cNvPr id="8" name="AutoShape 11"/>
          <p:cNvSpPr>
            <a:spLocks noChangeArrowheads="1"/>
          </p:cNvSpPr>
          <p:nvPr/>
        </p:nvSpPr>
        <p:spPr bwMode="auto">
          <a:xfrm>
            <a:off x="342900" y="25876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التوصية البسيطة</a:t>
            </a:r>
          </a:p>
        </p:txBody>
      </p:sp>
      <p:sp>
        <p:nvSpPr>
          <p:cNvPr id="9" name="AutoShape 12"/>
          <p:cNvSpPr>
            <a:spLocks noChangeArrowheads="1"/>
          </p:cNvSpPr>
          <p:nvPr/>
        </p:nvSpPr>
        <p:spPr bwMode="auto">
          <a:xfrm>
            <a:off x="5149850" y="35020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التوصية بالأسهم</a:t>
            </a:r>
          </a:p>
        </p:txBody>
      </p:sp>
      <p:sp>
        <p:nvSpPr>
          <p:cNvPr id="10" name="AutoShape 13"/>
          <p:cNvSpPr>
            <a:spLocks noChangeArrowheads="1"/>
          </p:cNvSpPr>
          <p:nvPr/>
        </p:nvSpPr>
        <p:spPr bwMode="auto">
          <a:xfrm>
            <a:off x="4533900" y="4340225"/>
            <a:ext cx="3879850" cy="752475"/>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المحاصة</a:t>
            </a:r>
          </a:p>
        </p:txBody>
      </p:sp>
      <p:sp>
        <p:nvSpPr>
          <p:cNvPr id="11" name="AutoShape 14"/>
          <p:cNvSpPr>
            <a:spLocks noChangeArrowheads="1"/>
          </p:cNvSpPr>
          <p:nvPr/>
        </p:nvSpPr>
        <p:spPr bwMode="auto">
          <a:xfrm>
            <a:off x="114300" y="3502025"/>
            <a:ext cx="487680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الشركة ذات المسؤولية المحدودة</a:t>
            </a:r>
          </a:p>
        </p:txBody>
      </p:sp>
      <p:sp>
        <p:nvSpPr>
          <p:cNvPr id="12" name="AutoShape 15"/>
          <p:cNvSpPr>
            <a:spLocks noChangeArrowheads="1"/>
          </p:cNvSpPr>
          <p:nvPr/>
        </p:nvSpPr>
        <p:spPr bwMode="auto">
          <a:xfrm>
            <a:off x="425450" y="4340225"/>
            <a:ext cx="3879850" cy="84455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r>
              <a:rPr lang="ar-SA" sz="3200">
                <a:solidFill>
                  <a:schemeClr val="accent2"/>
                </a:solidFill>
              </a:rPr>
              <a:t>الشركة المساهمة</a:t>
            </a:r>
          </a:p>
        </p:txBody>
      </p:sp>
    </p:spTree>
    <p:extLst>
      <p:ext uri="{BB962C8B-B14F-4D97-AF65-F5344CB8AC3E}">
        <p14:creationId xmlns:p14="http://schemas.microsoft.com/office/powerpoint/2010/main" val="391296531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119</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sz="3200" kern="10" dirty="0">
                <a:gradFill rotWithShape="1">
                  <a:gsLst>
                    <a:gs pos="0">
                      <a:srgbClr val="CCCCFF"/>
                    </a:gs>
                    <a:gs pos="9000">
                      <a:srgbClr val="99CCFF"/>
                    </a:gs>
                    <a:gs pos="19501">
                      <a:srgbClr val="CC99FF"/>
                    </a:gs>
                    <a:gs pos="32001">
                      <a:srgbClr val="9966FF"/>
                    </a:gs>
                    <a:gs pos="41000">
                      <a:srgbClr val="99CCFF"/>
                    </a:gs>
                    <a:gs pos="50000">
                      <a:srgbClr val="CCCCFF"/>
                    </a:gs>
                    <a:gs pos="59000">
                      <a:srgbClr val="99CCFF"/>
                    </a:gs>
                    <a:gs pos="67999">
                      <a:srgbClr val="9966FF"/>
                    </a:gs>
                    <a:gs pos="80499">
                      <a:srgbClr val="CC99FF"/>
                    </a:gs>
                    <a:gs pos="91000">
                      <a:srgbClr val="99CCFF"/>
                    </a:gs>
                    <a:gs pos="100000">
                      <a:srgbClr val="CCCCFF"/>
                    </a:gs>
                  </a:gsLst>
                  <a:lin ang="5400000" scaled="1"/>
                </a:gradFill>
                <a:effectLst>
                  <a:outerShdw dist="35921" dir="2700000" algn="ctr" rotWithShape="0">
                    <a:srgbClr val="C0C0C0">
                      <a:alpha val="79999"/>
                    </a:srgbClr>
                  </a:outerShdw>
                </a:effectLst>
                <a:latin typeface="+mj-cs"/>
                <a:ea typeface="+mj-cs"/>
              </a:rPr>
              <a:t>خصائص المؤسسات الفردية و العائلية </a:t>
            </a:r>
          </a:p>
          <a:p>
            <a:pPr>
              <a:lnSpc>
                <a:spcPct val="155000"/>
              </a:lnSpc>
              <a:buBlip>
                <a:blip r:embed="rId2"/>
              </a:buBlip>
            </a:pPr>
            <a:r>
              <a:rPr lang="ar-SA" sz="3200" dirty="0">
                <a:solidFill>
                  <a:schemeClr val="accent2"/>
                </a:solidFill>
              </a:rPr>
              <a:t>يكون صاحب المشروع في هذه المؤسسة هو المسئول مسؤولية كاملة من النواحي الإدارية والمالية والمحاسبية وجميع عمليات اتخاذ القرارات من البيع وتحديد الأسعار.</a:t>
            </a:r>
          </a:p>
          <a:p>
            <a:pPr>
              <a:lnSpc>
                <a:spcPct val="155000"/>
              </a:lnSpc>
              <a:buBlip>
                <a:blip r:embed="rId2"/>
              </a:buBlip>
            </a:pPr>
            <a:r>
              <a:rPr lang="ar-SA" sz="3200" dirty="0">
                <a:solidFill>
                  <a:schemeClr val="accent2"/>
                </a:solidFill>
              </a:rPr>
              <a:t>صاحب المؤسسة يكون مسئولا في حالة إفلاس المؤسسة مسؤولية كاملة .</a:t>
            </a:r>
          </a:p>
          <a:p>
            <a:pPr>
              <a:lnSpc>
                <a:spcPct val="155000"/>
              </a:lnSpc>
              <a:buBlip>
                <a:blip r:embed="rId2"/>
              </a:buBlip>
            </a:pPr>
            <a:r>
              <a:rPr lang="ar-SA" sz="3200" dirty="0">
                <a:solidFill>
                  <a:schemeClr val="accent2"/>
                </a:solidFill>
              </a:rPr>
              <a:t>يكون مسئول أيضا عن تسديد ديون المؤسسة إذا كان ديون. ويستطيع القانون إجبار صاحب المؤسسة بسداد ديونها ليس فقط من بيع أصول الشركة بل تتعدى لبيع أملاكه الخاصة.</a:t>
            </a:r>
            <a:endParaRPr lang="en-US" sz="3200" dirty="0">
              <a:solidFill>
                <a:schemeClr val="accent2"/>
              </a:solidFill>
            </a:endParaRPr>
          </a:p>
          <a:p>
            <a:pPr>
              <a:lnSpc>
                <a:spcPct val="155000"/>
              </a:lnSpc>
            </a:pPr>
            <a:endParaRPr lang="en-US" sz="3200" dirty="0">
              <a:solidFill>
                <a:schemeClr val="accent2"/>
              </a:solidFill>
            </a:endParaRPr>
          </a:p>
          <a:p>
            <a:endParaRPr lang="ar-SA" dirty="0"/>
          </a:p>
        </p:txBody>
      </p:sp>
    </p:spTree>
    <p:extLst>
      <p:ext uri="{BB962C8B-B14F-4D97-AF65-F5344CB8AC3E}">
        <p14:creationId xmlns:p14="http://schemas.microsoft.com/office/powerpoint/2010/main" val="477402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r>
              <a:rPr lang="ar-SA" b="1" dirty="0">
                <a:latin typeface="Times New Roman" pitchFamily="18" charset="0"/>
                <a:cs typeface="Times New Roman" pitchFamily="18" charset="0"/>
              </a:rPr>
              <a:t>الأهلية في القانون </a:t>
            </a:r>
            <a:r>
              <a:rPr lang="ar-SA" b="1" dirty="0" smtClean="0">
                <a:latin typeface="Times New Roman" pitchFamily="18" charset="0"/>
                <a:cs typeface="Times New Roman" pitchFamily="18" charset="0"/>
              </a:rPr>
              <a:t>التجاري (46 ق.م):</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أهلية </a:t>
            </a:r>
            <a:r>
              <a:rPr lang="ar-SA" b="1" dirty="0" smtClean="0">
                <a:latin typeface="Times New Roman" pitchFamily="18" charset="0"/>
                <a:cs typeface="Times New Roman" pitchFamily="18" charset="0"/>
              </a:rPr>
              <a:t>السوري: </a:t>
            </a:r>
            <a:r>
              <a:rPr lang="ar-SA" dirty="0">
                <a:latin typeface="Times New Roman" pitchFamily="18" charset="0"/>
                <a:cs typeface="Times New Roman" pitchFamily="18" charset="0"/>
              </a:rPr>
              <a:t>يلزم أمران لكي يكون </a:t>
            </a:r>
            <a:r>
              <a:rPr lang="ar-SA" dirty="0" smtClean="0">
                <a:latin typeface="Times New Roman" pitchFamily="18" charset="0"/>
                <a:cs typeface="Times New Roman" pitchFamily="18" charset="0"/>
              </a:rPr>
              <a:t>السوري أهلاً </a:t>
            </a:r>
            <a:r>
              <a:rPr lang="ar-SA" dirty="0">
                <a:latin typeface="Times New Roman" pitchFamily="18" charset="0"/>
                <a:cs typeface="Times New Roman" pitchFamily="18" charset="0"/>
              </a:rPr>
              <a:t>للتجارة:</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بالغاً سن 18 سنة.</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أن يكون رشيداً</a:t>
            </a:r>
            <a:r>
              <a:rPr lang="ar-SA" dirty="0" smtClean="0">
                <a:latin typeface="Times New Roman" pitchFamily="18" charset="0"/>
                <a:cs typeface="Times New Roman" pitchFamily="18" charset="0"/>
              </a:rPr>
              <a:t>.</a:t>
            </a:r>
          </a:p>
          <a:p>
            <a:pPr lvl="0"/>
            <a:r>
              <a:rPr lang="ar-SA" dirty="0" smtClean="0">
                <a:latin typeface="Times New Roman" pitchFamily="18" charset="0"/>
                <a:cs typeface="Times New Roman" pitchFamily="18" charset="0"/>
              </a:rPr>
              <a:t>المشرع لم يفرق بين الأهلية المدنية والأهلية التجارية.</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أهلية الأجنبي:</a:t>
            </a:r>
            <a:r>
              <a:rPr lang="ar-SA" dirty="0">
                <a:latin typeface="Times New Roman" pitchFamily="18" charset="0"/>
                <a:cs typeface="Times New Roman" pitchFamily="18" charset="0"/>
              </a:rPr>
              <a:t> الأهلية اللازمة لممارسة الأجنبي للتجارة هي نفس الأهلية اللازمة </a:t>
            </a:r>
            <a:r>
              <a:rPr lang="ar-SA" dirty="0" smtClean="0">
                <a:latin typeface="Times New Roman" pitchFamily="18" charset="0"/>
                <a:cs typeface="Times New Roman" pitchFamily="18" charset="0"/>
              </a:rPr>
              <a:t>للسوري.</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12</a:t>
            </a:fld>
            <a:endParaRPr lang="ar-SA"/>
          </a:p>
        </p:txBody>
      </p:sp>
    </p:spTree>
    <p:extLst>
      <p:ext uri="{BB962C8B-B14F-4D97-AF65-F5344CB8AC3E}">
        <p14:creationId xmlns:p14="http://schemas.microsoft.com/office/powerpoint/2010/main" val="42853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120</a:t>
            </a:fld>
            <a:endParaRPr lang="ar-SA"/>
          </a:p>
        </p:txBody>
      </p:sp>
      <p:sp>
        <p:nvSpPr>
          <p:cNvPr id="5" name="عنصر نائب للمحتوى 4"/>
          <p:cNvSpPr>
            <a:spLocks noGrp="1"/>
          </p:cNvSpPr>
          <p:nvPr>
            <p:ph sz="quarter" idx="1"/>
          </p:nvPr>
        </p:nvSpPr>
        <p:spPr/>
        <p:txBody>
          <a:bodyPr/>
          <a:lstStyle/>
          <a:p>
            <a:r>
              <a:rPr lang="ar-SA"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a:rPr>
              <a:t>تعريف المؤسسات الفردية والعائلية</a:t>
            </a:r>
          </a:p>
          <a:p>
            <a:r>
              <a:rPr lang="ar-SA" sz="2800" dirty="0">
                <a:solidFill>
                  <a:schemeClr val="accent2"/>
                </a:solidFill>
              </a:rPr>
              <a:t>هي المنشأة التي يمتلكها شخص واحد فقط أو عائلة مشتركة، وذلك لممارسة نشاط اقتصادي (تجاري، مهني، صناعي، زراعي أو عقاري)، و ترتبط الذمة المالية للمؤسسة بصاحبها، حيث أنه يتحمل كافة الالتزامات المالية المترتبة على المؤسسة.</a:t>
            </a:r>
            <a:endParaRPr lang="en-US" sz="2800" dirty="0">
              <a:solidFill>
                <a:schemeClr val="accent2"/>
              </a:solidFill>
            </a:endParaRPr>
          </a:p>
          <a:p>
            <a:endParaRPr lang="ar-SA" dirty="0"/>
          </a:p>
        </p:txBody>
      </p:sp>
    </p:spTree>
    <p:extLst>
      <p:ext uri="{BB962C8B-B14F-4D97-AF65-F5344CB8AC3E}">
        <p14:creationId xmlns:p14="http://schemas.microsoft.com/office/powerpoint/2010/main" val="336923811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121</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2800" kern="10" dirty="0">
                <a:gradFill rotWithShape="1">
                  <a:gsLst>
                    <a:gs pos="0">
                      <a:srgbClr val="CCCCFF"/>
                    </a:gs>
                    <a:gs pos="9000">
                      <a:srgbClr val="99CCFF"/>
                    </a:gs>
                    <a:gs pos="19501">
                      <a:srgbClr val="CC99FF"/>
                    </a:gs>
                    <a:gs pos="32001">
                      <a:srgbClr val="9966FF"/>
                    </a:gs>
                    <a:gs pos="41000">
                      <a:srgbClr val="99CCFF"/>
                    </a:gs>
                    <a:gs pos="50000">
                      <a:srgbClr val="CCCCFF"/>
                    </a:gs>
                    <a:gs pos="59000">
                      <a:srgbClr val="99CCFF"/>
                    </a:gs>
                    <a:gs pos="67999">
                      <a:srgbClr val="9966FF"/>
                    </a:gs>
                    <a:gs pos="80499">
                      <a:srgbClr val="CC99FF"/>
                    </a:gs>
                    <a:gs pos="91000">
                      <a:srgbClr val="99CCFF"/>
                    </a:gs>
                    <a:gs pos="100000">
                      <a:srgbClr val="CCCCFF"/>
                    </a:gs>
                  </a:gsLst>
                  <a:lin ang="5400000" scaled="1"/>
                </a:gradFill>
                <a:effectLst>
                  <a:outerShdw dist="35921" dir="2700000" algn="ctr" rotWithShape="0">
                    <a:srgbClr val="C0C0C0">
                      <a:alpha val="79999"/>
                    </a:srgbClr>
                  </a:outerShdw>
                </a:effectLst>
                <a:latin typeface="+mj-cs"/>
                <a:ea typeface="+mj-cs"/>
              </a:rPr>
              <a:t>خصائص المؤسسات الفردية و العائلية </a:t>
            </a:r>
          </a:p>
          <a:p>
            <a:pPr>
              <a:lnSpc>
                <a:spcPct val="155000"/>
              </a:lnSpc>
              <a:buBlip>
                <a:blip r:embed="rId2"/>
              </a:buBlip>
            </a:pPr>
            <a:r>
              <a:rPr lang="ar-SA" sz="2800" dirty="0">
                <a:solidFill>
                  <a:schemeClr val="accent2"/>
                </a:solidFill>
              </a:rPr>
              <a:t>يكون صاحب المشروع في هذه المؤسسة هو المسئول مسؤولية كاملة من النواحي الإدارية والمالية والمحاسبية وجميع عمليات اتخاذ القرارات من البيع وتحديد الأسعار.</a:t>
            </a:r>
          </a:p>
          <a:p>
            <a:pPr>
              <a:lnSpc>
                <a:spcPct val="155000"/>
              </a:lnSpc>
              <a:buBlip>
                <a:blip r:embed="rId2"/>
              </a:buBlip>
            </a:pPr>
            <a:r>
              <a:rPr lang="ar-SA" sz="2800" dirty="0">
                <a:solidFill>
                  <a:schemeClr val="accent2"/>
                </a:solidFill>
              </a:rPr>
              <a:t>صاحب المؤسسة يكون مسئولا في حالة إفلاس المؤسسة مسؤولية كاملة .</a:t>
            </a:r>
          </a:p>
          <a:p>
            <a:pPr>
              <a:lnSpc>
                <a:spcPct val="155000"/>
              </a:lnSpc>
              <a:buBlip>
                <a:blip r:embed="rId2"/>
              </a:buBlip>
            </a:pPr>
            <a:r>
              <a:rPr lang="ar-SA" sz="2800" dirty="0">
                <a:solidFill>
                  <a:schemeClr val="accent2"/>
                </a:solidFill>
              </a:rPr>
              <a:t>يكون مسئول أيضا عن تسديد ديون المؤسسة إذا كان ديون. ويستطيع القانون إجبار صاحب المؤسسة بسداد ديونها ليس فقط من بيع أصول الشركة بل تتعدى لبيع أملاكه الخاصة.</a:t>
            </a:r>
            <a:endParaRPr lang="en-US" sz="2800" dirty="0">
              <a:solidFill>
                <a:schemeClr val="accent2"/>
              </a:solidFill>
            </a:endParaRPr>
          </a:p>
          <a:p>
            <a:pPr>
              <a:lnSpc>
                <a:spcPct val="155000"/>
              </a:lnSpc>
            </a:pPr>
            <a:endParaRPr lang="en-US" sz="2800" dirty="0">
              <a:solidFill>
                <a:schemeClr val="accent2"/>
              </a:solidFill>
            </a:endParaRPr>
          </a:p>
          <a:p>
            <a:endParaRPr lang="ar-SA" dirty="0"/>
          </a:p>
          <a:p>
            <a:endParaRPr lang="ar-SA" dirty="0"/>
          </a:p>
        </p:txBody>
      </p:sp>
    </p:spTree>
    <p:extLst>
      <p:ext uri="{BB962C8B-B14F-4D97-AF65-F5344CB8AC3E}">
        <p14:creationId xmlns:p14="http://schemas.microsoft.com/office/powerpoint/2010/main" val="222437724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122</a:t>
            </a:fld>
            <a:endParaRPr lang="ar-SA"/>
          </a:p>
        </p:txBody>
      </p:sp>
      <p:pic>
        <p:nvPicPr>
          <p:cNvPr id="6"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12775" y="2204864"/>
            <a:ext cx="815340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p:nvPr/>
        </p:nvSpPr>
        <p:spPr>
          <a:xfrm>
            <a:off x="1259632" y="4653136"/>
            <a:ext cx="7488832" cy="1815882"/>
          </a:xfrm>
          <a:prstGeom prst="rect">
            <a:avLst/>
          </a:prstGeom>
        </p:spPr>
        <p:txBody>
          <a:bodyPr wrap="square">
            <a:spAutoFit/>
          </a:bodyPr>
          <a:lstStyle/>
          <a:p>
            <a:endParaRPr lang="ar-SA"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لها 3 اشكال:</a:t>
            </a:r>
          </a:p>
          <a:p>
            <a:r>
              <a:rPr lang="ar-SA" sz="2800" b="1" dirty="0">
                <a:latin typeface="Times New Roman" pitchFamily="18" charset="0"/>
                <a:cs typeface="Times New Roman" pitchFamily="18" charset="0"/>
              </a:rPr>
              <a:t>شركة التضامن، شركة التوصية البسيطة، شركة المحاصة.</a:t>
            </a:r>
            <a:endParaRPr lang="en-US" sz="2800" b="1" dirty="0">
              <a:latin typeface="Times New Roman" pitchFamily="18" charset="0"/>
              <a:cs typeface="Times New Roman" pitchFamily="18" charset="0"/>
            </a:endParaRPr>
          </a:p>
          <a:p>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57368182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123</a:t>
            </a:fld>
            <a:endParaRPr lang="ar-SA"/>
          </a:p>
        </p:txBody>
      </p:sp>
      <p:sp>
        <p:nvSpPr>
          <p:cNvPr id="5" name="عنصر نائب للمحتوى 4"/>
          <p:cNvSpPr>
            <a:spLocks noGrp="1"/>
          </p:cNvSpPr>
          <p:nvPr>
            <p:ph sz="quarter" idx="1"/>
          </p:nvPr>
        </p:nvSpPr>
        <p:spPr/>
        <p:txBody>
          <a:bodyPr/>
          <a:lstStyle/>
          <a:p>
            <a:pPr>
              <a:lnSpc>
                <a:spcPct val="140000"/>
              </a:lnSpc>
              <a:spcBef>
                <a:spcPct val="20000"/>
              </a:spcBef>
              <a:buSzPct val="75000"/>
              <a:buNone/>
              <a:defRPr/>
            </a:pPr>
            <a:r>
              <a:rPr lang="ar-SA" sz="3200" b="1" dirty="0">
                <a:solidFill>
                  <a:srgbClr val="C00000"/>
                </a:solidFill>
              </a:rPr>
              <a:t>شركة التضامن</a:t>
            </a:r>
            <a:r>
              <a:rPr lang="ar-SA" sz="3200" dirty="0" smtClean="0">
                <a:solidFill>
                  <a:srgbClr val="990000"/>
                </a:solidFill>
                <a:latin typeface="Arial Unicode MS" pitchFamily="34" charset="-128"/>
                <a:ea typeface="Arial Unicode MS" pitchFamily="34" charset="-128"/>
                <a:cs typeface="Arial Unicode MS" pitchFamily="34" charset="-128"/>
              </a:rPr>
              <a:t/>
            </a:r>
            <a:br>
              <a:rPr lang="ar-SA" sz="3200" dirty="0" smtClean="0">
                <a:solidFill>
                  <a:srgbClr val="990000"/>
                </a:solidFill>
                <a:latin typeface="Arial Unicode MS" pitchFamily="34" charset="-128"/>
                <a:ea typeface="Arial Unicode MS" pitchFamily="34" charset="-128"/>
                <a:cs typeface="Arial Unicode MS" pitchFamily="34" charset="-128"/>
              </a:rPr>
            </a:br>
            <a:r>
              <a:rPr lang="ar-SA" sz="3200" dirty="0" smtClean="0">
                <a:solidFill>
                  <a:srgbClr val="990000"/>
                </a:solidFill>
                <a:latin typeface="Arial Unicode MS" pitchFamily="34" charset="-128"/>
                <a:ea typeface="Arial Unicode MS" pitchFamily="34" charset="-128"/>
                <a:cs typeface="Arial Unicode MS" pitchFamily="34" charset="-128"/>
              </a:rPr>
              <a:t>هي </a:t>
            </a:r>
            <a:r>
              <a:rPr lang="ar-SA" sz="3200" dirty="0">
                <a:solidFill>
                  <a:srgbClr val="990000"/>
                </a:solidFill>
                <a:latin typeface="Arial Unicode MS" pitchFamily="34" charset="-128"/>
                <a:ea typeface="Arial Unicode MS" pitchFamily="34" charset="-128"/>
                <a:cs typeface="Arial Unicode MS" pitchFamily="34" charset="-128"/>
              </a:rPr>
              <a:t>شركة بين شخصين أو أكثر ملتزمين بالمسؤولية التضامنية وبجميع أموالهم عن ديون الشركة .</a:t>
            </a:r>
            <a:endParaRPr lang="en-US" sz="3200" dirty="0">
              <a:solidFill>
                <a:srgbClr val="9900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39590654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124</a:t>
            </a:fld>
            <a:endParaRPr lang="ar-SA"/>
          </a:p>
        </p:txBody>
      </p:sp>
      <p:sp>
        <p:nvSpPr>
          <p:cNvPr id="5" name="عنصر نائب للمحتوى 4"/>
          <p:cNvSpPr>
            <a:spLocks noGrp="1"/>
          </p:cNvSpPr>
          <p:nvPr>
            <p:ph sz="quarter" idx="1"/>
          </p:nvPr>
        </p:nvSpPr>
        <p:spPr/>
        <p:txBody>
          <a:bodyPr/>
          <a:lstStyle/>
          <a:p>
            <a:r>
              <a:rPr lang="ar-SA" dirty="0"/>
              <a:t>عرفها النظام </a:t>
            </a:r>
            <a:r>
              <a:rPr lang="ar-SA" dirty="0" smtClean="0"/>
              <a:t>السوري بأنها </a:t>
            </a:r>
            <a:r>
              <a:rPr lang="ar-SA" dirty="0"/>
              <a:t>"الشركة التي تتكون من شريكين او اكثر مسؤولين بالتضامن في جميع اموالهم عن ديون الشركة“</a:t>
            </a:r>
          </a:p>
          <a:p>
            <a:endParaRPr lang="ar-SA" dirty="0"/>
          </a:p>
        </p:txBody>
      </p:sp>
    </p:spTree>
    <p:extLst>
      <p:ext uri="{BB962C8B-B14F-4D97-AF65-F5344CB8AC3E}">
        <p14:creationId xmlns:p14="http://schemas.microsoft.com/office/powerpoint/2010/main" val="26511257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125</a:t>
            </a:fld>
            <a:endParaRPr lang="ar-SA"/>
          </a:p>
        </p:txBody>
      </p:sp>
      <p:graphicFrame>
        <p:nvGraphicFramePr>
          <p:cNvPr id="6" name="عنصر نائب للمحتوى 5"/>
          <p:cNvGraphicFramePr>
            <a:graphicFrameLocks noGrp="1"/>
          </p:cNvGraphicFramePr>
          <p:nvPr>
            <p:ph sz="quarter" idx="1"/>
            <p:extLst>
              <p:ext uri="{D42A27DB-BD31-4B8C-83A1-F6EECF244321}">
                <p14:modId xmlns:p14="http://schemas.microsoft.com/office/powerpoint/2010/main" val="1429254705"/>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9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126</a:t>
            </a:fld>
            <a:endParaRPr lang="ar-SA"/>
          </a:p>
        </p:txBody>
      </p:sp>
      <p:sp>
        <p:nvSpPr>
          <p:cNvPr id="5" name="عنصر نائب للمحتوى 4"/>
          <p:cNvSpPr>
            <a:spLocks noGrp="1"/>
          </p:cNvSpPr>
          <p:nvPr>
            <p:ph sz="quarter" idx="1"/>
          </p:nvPr>
        </p:nvSpPr>
        <p:spPr/>
        <p:txBody>
          <a:bodyPr/>
          <a:lstStyle/>
          <a:p>
            <a:r>
              <a:rPr lang="ar-SA" sz="3200" b="1" dirty="0">
                <a:solidFill>
                  <a:srgbClr val="C00000"/>
                </a:solidFill>
              </a:rPr>
              <a:t>اولا : المسؤولية المطلقة  والتضامنية عن ديون الشركة :</a:t>
            </a:r>
          </a:p>
          <a:p>
            <a:pPr>
              <a:defRPr/>
            </a:pPr>
            <a:r>
              <a:rPr lang="ar-SA" sz="3200" b="1" dirty="0">
                <a:solidFill>
                  <a:schemeClr val="bg2">
                    <a:lumMod val="50000"/>
                  </a:schemeClr>
                </a:solidFill>
              </a:rPr>
              <a:t>اذا قرر احد الاشخاص الانضمام لشركة التضامن  يكون مسؤول عن ديون الشركة السابقة واللاحقة </a:t>
            </a:r>
            <a:r>
              <a:rPr lang="ar-SA" sz="3200" b="1" dirty="0" err="1">
                <a:solidFill>
                  <a:schemeClr val="bg2">
                    <a:lumMod val="50000"/>
                  </a:schemeClr>
                </a:solidFill>
              </a:rPr>
              <a:t>لانضمامة</a:t>
            </a:r>
            <a:r>
              <a:rPr lang="ar-SA" sz="3200" b="1" dirty="0">
                <a:solidFill>
                  <a:schemeClr val="bg2">
                    <a:lumMod val="50000"/>
                  </a:schemeClr>
                </a:solidFill>
              </a:rPr>
              <a:t>.</a:t>
            </a:r>
          </a:p>
          <a:p>
            <a:pPr>
              <a:defRPr/>
            </a:pPr>
            <a:r>
              <a:rPr lang="ar-SA" sz="3200" b="1" dirty="0">
                <a:solidFill>
                  <a:schemeClr val="bg2">
                    <a:lumMod val="50000"/>
                  </a:schemeClr>
                </a:solidFill>
              </a:rPr>
              <a:t>لا يجوز لدائن شركة التضامن في المملكة الرجوع على احد الشركاء المتضامنين الا بعد توفر شرطين :</a:t>
            </a:r>
          </a:p>
          <a:p>
            <a:pPr>
              <a:defRPr/>
            </a:pPr>
            <a:r>
              <a:rPr lang="ar-SA" sz="3200" b="1" dirty="0">
                <a:solidFill>
                  <a:schemeClr val="bg2">
                    <a:lumMod val="50000"/>
                  </a:schemeClr>
                </a:solidFill>
              </a:rPr>
              <a:t>1_ ثبوت الدين في ذمة الشركة .</a:t>
            </a:r>
          </a:p>
          <a:p>
            <a:pPr>
              <a:defRPr/>
            </a:pPr>
            <a:r>
              <a:rPr lang="ar-SA" sz="3200" b="1" dirty="0">
                <a:solidFill>
                  <a:schemeClr val="bg2">
                    <a:lumMod val="50000"/>
                  </a:schemeClr>
                </a:solidFill>
              </a:rPr>
              <a:t>2_ إنذار الشركة بالوفاء </a:t>
            </a:r>
            <a:r>
              <a:rPr lang="ar-SA" sz="3200" b="1" dirty="0" smtClean="0">
                <a:solidFill>
                  <a:schemeClr val="bg2">
                    <a:lumMod val="50000"/>
                  </a:schemeClr>
                </a:solidFill>
              </a:rPr>
              <a:t>.</a:t>
            </a:r>
            <a:endParaRPr lang="ar-SA" dirty="0"/>
          </a:p>
        </p:txBody>
      </p:sp>
    </p:spTree>
    <p:extLst>
      <p:ext uri="{BB962C8B-B14F-4D97-AF65-F5344CB8AC3E}">
        <p14:creationId xmlns:p14="http://schemas.microsoft.com/office/powerpoint/2010/main" val="343963115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127</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2400" b="1" dirty="0">
                <a:solidFill>
                  <a:schemeClr val="bg2">
                    <a:lumMod val="50000"/>
                  </a:schemeClr>
                </a:solidFill>
              </a:rPr>
              <a:t> </a:t>
            </a:r>
            <a:r>
              <a:rPr lang="ar-SA" sz="3200" b="1" dirty="0">
                <a:solidFill>
                  <a:srgbClr val="C00000"/>
                </a:solidFill>
              </a:rPr>
              <a:t>ثانيا: دخول اسم الشريك في عنوان الشركة :</a:t>
            </a:r>
            <a:endParaRPr lang="ar-SA" sz="2400" b="1" dirty="0">
              <a:solidFill>
                <a:srgbClr val="C00000"/>
              </a:solidFill>
            </a:endParaRPr>
          </a:p>
          <a:p>
            <a:pPr>
              <a:defRPr/>
            </a:pPr>
            <a:r>
              <a:rPr lang="ar-SA" sz="3200" b="1" dirty="0">
                <a:solidFill>
                  <a:schemeClr val="bg2">
                    <a:lumMod val="50000"/>
                  </a:schemeClr>
                </a:solidFill>
              </a:rPr>
              <a:t>يتكون اسم شركة التضامن من اسم شريك واحد او اكثر مقرون بما </a:t>
            </a:r>
            <a:r>
              <a:rPr lang="ar-SA" sz="3200" b="1" dirty="0" err="1">
                <a:solidFill>
                  <a:schemeClr val="bg2">
                    <a:lumMod val="50000"/>
                  </a:schemeClr>
                </a:solidFill>
              </a:rPr>
              <a:t>ينبيء</a:t>
            </a:r>
            <a:r>
              <a:rPr lang="ar-SA" sz="3200" b="1" dirty="0">
                <a:solidFill>
                  <a:schemeClr val="bg2">
                    <a:lumMod val="50000"/>
                  </a:schemeClr>
                </a:solidFill>
              </a:rPr>
              <a:t> عن وجود الشركة.</a:t>
            </a:r>
          </a:p>
          <a:p>
            <a:pPr>
              <a:defRPr/>
            </a:pPr>
            <a:endParaRPr lang="ar-SA" sz="3200" b="1" dirty="0">
              <a:solidFill>
                <a:schemeClr val="bg2">
                  <a:lumMod val="50000"/>
                </a:schemeClr>
              </a:solidFill>
            </a:endParaRPr>
          </a:p>
          <a:p>
            <a:pPr>
              <a:defRPr/>
            </a:pPr>
            <a:r>
              <a:rPr lang="ar-SA" sz="3200" b="1" dirty="0">
                <a:solidFill>
                  <a:schemeClr val="bg2">
                    <a:lumMod val="50000"/>
                  </a:schemeClr>
                </a:solidFill>
              </a:rPr>
              <a:t>ان كان عدد الشركاء كبير فيمكن الاقتصار على شخص واحد وكتابة ( وشركاه) أو ( شركاؤهما) وذلك حتى يعرف الغير بوجود اشخاص اخرين غير الذين وردت اسمائهم في عنوان الشركة.</a:t>
            </a:r>
          </a:p>
          <a:p>
            <a:pPr>
              <a:defRPr/>
            </a:pPr>
            <a:r>
              <a:rPr lang="ar-SA" sz="3200" b="1" dirty="0">
                <a:solidFill>
                  <a:schemeClr val="bg2">
                    <a:lumMod val="50000"/>
                  </a:schemeClr>
                </a:solidFill>
              </a:rPr>
              <a:t>اذا تكونت الشركة من افراد الاسرة الواحدة، فقد جرى العرف علي الاكتفاء بذكر اسم العائلة مع اضافة </a:t>
            </a:r>
            <a:r>
              <a:rPr lang="ar-SA" sz="3200" b="1" dirty="0" err="1">
                <a:solidFill>
                  <a:schemeClr val="bg2">
                    <a:lumMod val="50000"/>
                  </a:schemeClr>
                </a:solidFill>
              </a:rPr>
              <a:t>مايبين</a:t>
            </a:r>
            <a:r>
              <a:rPr lang="ar-SA" sz="3200" b="1" dirty="0">
                <a:solidFill>
                  <a:schemeClr val="bg2">
                    <a:lumMod val="50000"/>
                  </a:schemeClr>
                </a:solidFill>
              </a:rPr>
              <a:t> درجة القرابة ( </a:t>
            </a:r>
            <a:r>
              <a:rPr lang="ar-SA" sz="3200" b="1" dirty="0" err="1">
                <a:solidFill>
                  <a:schemeClr val="bg2">
                    <a:lumMod val="50000"/>
                  </a:schemeClr>
                </a:solidFill>
              </a:rPr>
              <a:t>إخوانة</a:t>
            </a:r>
            <a:r>
              <a:rPr lang="ar-SA" sz="3200" b="1" dirty="0">
                <a:solidFill>
                  <a:schemeClr val="bg2">
                    <a:lumMod val="50000"/>
                  </a:schemeClr>
                </a:solidFill>
              </a:rPr>
              <a:t>) أو ( ابناء عم) (ورثة فلان ) (خلفاء فلان) ..الخ.</a:t>
            </a:r>
          </a:p>
          <a:p>
            <a:endParaRPr lang="ar-SA" dirty="0"/>
          </a:p>
        </p:txBody>
      </p:sp>
    </p:spTree>
    <p:extLst>
      <p:ext uri="{BB962C8B-B14F-4D97-AF65-F5344CB8AC3E}">
        <p14:creationId xmlns:p14="http://schemas.microsoft.com/office/powerpoint/2010/main" val="285248539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128</a:t>
            </a:fld>
            <a:endParaRPr lang="ar-SA"/>
          </a:p>
        </p:txBody>
      </p:sp>
      <p:sp>
        <p:nvSpPr>
          <p:cNvPr id="5" name="عنصر نائب للمحتوى 4"/>
          <p:cNvSpPr>
            <a:spLocks noGrp="1"/>
          </p:cNvSpPr>
          <p:nvPr>
            <p:ph sz="quarter" idx="1"/>
          </p:nvPr>
        </p:nvSpPr>
        <p:spPr/>
        <p:txBody>
          <a:bodyPr>
            <a:normAutofit fontScale="92500" lnSpcReduction="20000"/>
          </a:bodyPr>
          <a:lstStyle/>
          <a:p>
            <a:pPr>
              <a:buNone/>
              <a:defRPr/>
            </a:pPr>
            <a:r>
              <a:rPr lang="ar-SA" sz="3200" b="1" dirty="0">
                <a:solidFill>
                  <a:srgbClr val="C00000"/>
                </a:solidFill>
              </a:rPr>
              <a:t>ثالثا: عدم قابلية حصة الشريك للانتقال</a:t>
            </a:r>
          </a:p>
          <a:p>
            <a:pPr>
              <a:buNone/>
              <a:defRPr/>
            </a:pPr>
            <a:endParaRPr lang="ar-SA" sz="3200" b="1" dirty="0" smtClean="0">
              <a:solidFill>
                <a:schemeClr val="bg2">
                  <a:lumMod val="50000"/>
                </a:schemeClr>
              </a:solidFill>
            </a:endParaRPr>
          </a:p>
          <a:p>
            <a:pPr>
              <a:buNone/>
              <a:defRPr/>
            </a:pPr>
            <a:r>
              <a:rPr lang="ar-SA" sz="3200" b="1" dirty="0" smtClean="0">
                <a:solidFill>
                  <a:schemeClr val="bg2">
                    <a:lumMod val="50000"/>
                  </a:schemeClr>
                </a:solidFill>
              </a:rPr>
              <a:t>والسبب </a:t>
            </a:r>
            <a:r>
              <a:rPr lang="ar-SA" sz="3200" b="1" dirty="0">
                <a:solidFill>
                  <a:schemeClr val="bg2">
                    <a:lumMod val="50000"/>
                  </a:schemeClr>
                </a:solidFill>
              </a:rPr>
              <a:t>وراء ذلك حفاظا علي الثقة فالشركاء وثقوا بشخص معين فلا يجوز إجبارهم علي قبول شخص اخر قد لا يعرفونه او لا يثقون به.</a:t>
            </a:r>
          </a:p>
          <a:p>
            <a:pPr>
              <a:buNone/>
              <a:defRPr/>
            </a:pPr>
            <a:r>
              <a:rPr lang="ar-SA" sz="3200" b="1" dirty="0">
                <a:solidFill>
                  <a:schemeClr val="bg2">
                    <a:lumMod val="50000"/>
                  </a:schemeClr>
                </a:solidFill>
              </a:rPr>
              <a:t>هذه الحصة لا يمكن كقاعدة عامة ان يتنازل عنها سواء بعوض اي بقابل او بغير </a:t>
            </a:r>
            <a:r>
              <a:rPr lang="ar-SA" sz="3200" b="1" dirty="0" err="1">
                <a:solidFill>
                  <a:schemeClr val="bg2">
                    <a:lumMod val="50000"/>
                  </a:schemeClr>
                </a:solidFill>
              </a:rPr>
              <a:t>غوض</a:t>
            </a:r>
            <a:r>
              <a:rPr lang="ar-SA" sz="3200" b="1" dirty="0">
                <a:solidFill>
                  <a:schemeClr val="bg2">
                    <a:lumMod val="50000"/>
                  </a:schemeClr>
                </a:solidFill>
              </a:rPr>
              <a:t> اي بدون مقابل دون موافقة باقي الشركاء.</a:t>
            </a:r>
          </a:p>
          <a:p>
            <a:pPr>
              <a:buNone/>
              <a:defRPr/>
            </a:pPr>
            <a:r>
              <a:rPr lang="ar-SA" sz="3200" b="1" dirty="0" smtClean="0">
                <a:solidFill>
                  <a:schemeClr val="bg2">
                    <a:lumMod val="50000"/>
                  </a:schemeClr>
                </a:solidFill>
              </a:rPr>
              <a:t>ويجوز </a:t>
            </a:r>
            <a:r>
              <a:rPr lang="ar-SA" sz="3200" b="1" dirty="0">
                <a:solidFill>
                  <a:schemeClr val="bg2">
                    <a:lumMod val="50000"/>
                  </a:schemeClr>
                </a:solidFill>
              </a:rPr>
              <a:t>ان يتفق الشركاء بعقد الشركة على امكانية التنازل عن الحصة لكن بقيود او شروط</a:t>
            </a:r>
          </a:p>
          <a:p>
            <a:endParaRPr lang="ar-SA" dirty="0"/>
          </a:p>
        </p:txBody>
      </p:sp>
    </p:spTree>
    <p:extLst>
      <p:ext uri="{BB962C8B-B14F-4D97-AF65-F5344CB8AC3E}">
        <p14:creationId xmlns:p14="http://schemas.microsoft.com/office/powerpoint/2010/main" val="342409059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129</a:t>
            </a:fld>
            <a:endParaRPr lang="ar-SA"/>
          </a:p>
        </p:txBody>
      </p:sp>
      <p:sp>
        <p:nvSpPr>
          <p:cNvPr id="5" name="عنصر نائب للمحتوى 4"/>
          <p:cNvSpPr>
            <a:spLocks noGrp="1"/>
          </p:cNvSpPr>
          <p:nvPr>
            <p:ph sz="quarter" idx="1"/>
          </p:nvPr>
        </p:nvSpPr>
        <p:spPr/>
        <p:txBody>
          <a:bodyPr>
            <a:normAutofit/>
          </a:bodyPr>
          <a:lstStyle/>
          <a:p>
            <a:pPr>
              <a:defRPr/>
            </a:pPr>
            <a:r>
              <a:rPr lang="ar-SA" sz="3200" b="1" dirty="0">
                <a:solidFill>
                  <a:srgbClr val="C00000"/>
                </a:solidFill>
              </a:rPr>
              <a:t>رابعا: اكتساب الشريك صفة التاجر </a:t>
            </a:r>
            <a:r>
              <a:rPr lang="ar-SA" sz="3200" b="1" dirty="0" smtClean="0">
                <a:solidFill>
                  <a:srgbClr val="C00000"/>
                </a:solidFill>
              </a:rPr>
              <a:t>:</a:t>
            </a:r>
            <a:endParaRPr lang="ar-SA" sz="3200" b="1" dirty="0" smtClean="0">
              <a:solidFill>
                <a:schemeClr val="bg2">
                  <a:lumMod val="50000"/>
                </a:schemeClr>
              </a:solidFill>
            </a:endParaRPr>
          </a:p>
          <a:p>
            <a:pPr>
              <a:defRPr/>
            </a:pPr>
            <a:r>
              <a:rPr lang="ar-SA" sz="3200" b="1" dirty="0" smtClean="0">
                <a:solidFill>
                  <a:schemeClr val="bg2">
                    <a:lumMod val="50000"/>
                  </a:schemeClr>
                </a:solidFill>
              </a:rPr>
              <a:t>يكتسب </a:t>
            </a:r>
            <a:r>
              <a:rPr lang="ar-SA" sz="3200" b="1" dirty="0">
                <a:solidFill>
                  <a:schemeClr val="bg2">
                    <a:lumMod val="50000"/>
                  </a:schemeClr>
                </a:solidFill>
              </a:rPr>
              <a:t>الشريك المتضامن صفة التاجر بمجرد </a:t>
            </a:r>
            <a:r>
              <a:rPr lang="ar-SA" sz="3200" b="1" dirty="0" err="1">
                <a:solidFill>
                  <a:schemeClr val="bg2">
                    <a:lumMod val="50000"/>
                  </a:schemeClr>
                </a:solidFill>
              </a:rPr>
              <a:t>دخولة</a:t>
            </a:r>
            <a:r>
              <a:rPr lang="ar-SA" sz="3200" b="1" dirty="0">
                <a:solidFill>
                  <a:schemeClr val="bg2">
                    <a:lumMod val="50000"/>
                  </a:schemeClr>
                </a:solidFill>
              </a:rPr>
              <a:t> في الشركة ولو لم يكن تاجرا من قبل وبحكم انه يعتبر تاجر فلابد ان تتوفر </a:t>
            </a:r>
            <a:r>
              <a:rPr lang="ar-SA" sz="3200" b="1" dirty="0" err="1">
                <a:solidFill>
                  <a:schemeClr val="bg2">
                    <a:lumMod val="50000"/>
                  </a:schemeClr>
                </a:solidFill>
              </a:rPr>
              <a:t>فية</a:t>
            </a:r>
            <a:r>
              <a:rPr lang="ar-SA" sz="3200" b="1" dirty="0">
                <a:solidFill>
                  <a:schemeClr val="bg2">
                    <a:lumMod val="50000"/>
                  </a:schemeClr>
                </a:solidFill>
              </a:rPr>
              <a:t> اهم شرط بالتاجر وهو </a:t>
            </a:r>
            <a:r>
              <a:rPr lang="ar-SA" sz="3200" b="1" u="sng" dirty="0">
                <a:solidFill>
                  <a:schemeClr val="bg2">
                    <a:lumMod val="50000"/>
                  </a:schemeClr>
                </a:solidFill>
              </a:rPr>
              <a:t>الاهلية اللازمة </a:t>
            </a:r>
            <a:r>
              <a:rPr lang="ar-SA" sz="3200" b="1" dirty="0">
                <a:solidFill>
                  <a:schemeClr val="bg2">
                    <a:lumMod val="50000"/>
                  </a:schemeClr>
                </a:solidFill>
              </a:rPr>
              <a:t>لاحتراف التجارة، </a:t>
            </a:r>
          </a:p>
          <a:p>
            <a:pPr>
              <a:defRPr/>
            </a:pPr>
            <a:r>
              <a:rPr lang="ar-SA" sz="3200" b="1" dirty="0" err="1">
                <a:solidFill>
                  <a:schemeClr val="bg2">
                    <a:lumMod val="50000"/>
                  </a:schemeClr>
                </a:solidFill>
              </a:rPr>
              <a:t>فاي</a:t>
            </a:r>
            <a:r>
              <a:rPr lang="ar-SA" sz="3200" b="1" dirty="0">
                <a:solidFill>
                  <a:schemeClr val="bg2">
                    <a:lumMod val="50000"/>
                  </a:schemeClr>
                </a:solidFill>
              </a:rPr>
              <a:t> شخص ممنوع من التجارة لا يمكن ان يكون شريك متضامن</a:t>
            </a:r>
          </a:p>
          <a:p>
            <a:endParaRPr lang="ar-SA" dirty="0"/>
          </a:p>
        </p:txBody>
      </p:sp>
    </p:spTree>
    <p:extLst>
      <p:ext uri="{BB962C8B-B14F-4D97-AF65-F5344CB8AC3E}">
        <p14:creationId xmlns:p14="http://schemas.microsoft.com/office/powerpoint/2010/main" val="2295886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a:t>
            </a:fld>
            <a:endParaRPr lang="ar-SA"/>
          </a:p>
        </p:txBody>
      </p:sp>
      <p:sp>
        <p:nvSpPr>
          <p:cNvPr id="5" name="عنصر نائب للمحتوى 4"/>
          <p:cNvSpPr>
            <a:spLocks noGrp="1"/>
          </p:cNvSpPr>
          <p:nvPr>
            <p:ph sz="quarter" idx="1"/>
          </p:nvPr>
        </p:nvSpPr>
        <p:spPr/>
        <p:txBody>
          <a:bodyPr/>
          <a:lstStyle/>
          <a:p>
            <a:r>
              <a:rPr lang="ar-SA" b="1" dirty="0" smtClean="0"/>
              <a:t>معيار التمييز بين الأعمال المدنية والأعمال التجارية:</a:t>
            </a:r>
          </a:p>
          <a:p>
            <a:r>
              <a:rPr lang="ar-SA" dirty="0" smtClean="0"/>
              <a:t>لقد عدت المواد (8,7,6) من قانون التجارة الأعمال التي تعد تجارية بحسب القانون وحيث أن المشرع لا يستطيع حصر جميع الأعمال التجارية عن طريق التعداد ولا يمكنه التنبؤ بالأعمال التي تستجد ويكشف عنها التطور الاقتصادي في المستقبل فإنه ترك للفقه والقضاء أمر سد النقص الذي سيحصل بأن يسبغوا الوصف التجاري على أعمال أخرى غير الواردة في القانون كلما دعت الحاجة لذلك.</a:t>
            </a:r>
            <a:endParaRPr lang="ar-SA" dirty="0"/>
          </a:p>
        </p:txBody>
      </p:sp>
    </p:spTree>
    <p:extLst>
      <p:ext uri="{BB962C8B-B14F-4D97-AF65-F5344CB8AC3E}">
        <p14:creationId xmlns:p14="http://schemas.microsoft.com/office/powerpoint/2010/main" val="111337522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130</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3200" b="1" i="1" dirty="0">
                <a:ln w="0"/>
                <a:solidFill>
                  <a:srgbClr val="C00000"/>
                </a:solidFill>
              </a:rPr>
              <a:t>خصائص شركـة </a:t>
            </a:r>
            <a:r>
              <a:rPr lang="ar-SA" sz="3200" b="1" i="1" dirty="0">
                <a:ln w="0"/>
                <a:solidFill>
                  <a:srgbClr val="C00000"/>
                </a:solidFill>
                <a:effectLst>
                  <a:outerShdw blurRad="38100" dist="25400" dir="5400000" algn="ctr" rotWithShape="0">
                    <a:srgbClr val="6E747A">
                      <a:alpha val="43000"/>
                    </a:srgbClr>
                  </a:outerShdw>
                </a:effectLst>
              </a:rPr>
              <a:t>التضامن </a:t>
            </a:r>
            <a:endParaRPr lang="ar-SA" sz="3200" b="1" i="1" dirty="0">
              <a:ln w="22225">
                <a:solidFill>
                  <a:schemeClr val="accent2"/>
                </a:solidFill>
                <a:prstDash val="solid"/>
              </a:ln>
              <a:solidFill>
                <a:srgbClr val="C00000"/>
              </a:solidFill>
            </a:endParaRPr>
          </a:p>
          <a:p>
            <a:pPr>
              <a:lnSpc>
                <a:spcPct val="150000"/>
              </a:lnSpc>
              <a:spcBef>
                <a:spcPct val="30000"/>
              </a:spcBef>
              <a:buBlip>
                <a:blip r:embed="rId2"/>
              </a:buBlip>
            </a:pPr>
            <a:r>
              <a:rPr lang="ar-SA" sz="3200" dirty="0">
                <a:solidFill>
                  <a:srgbClr val="8205FF"/>
                </a:solidFill>
                <a:latin typeface="Arial Black" pitchFamily="34" charset="0"/>
                <a:cs typeface="Arabic Transparent" pitchFamily="2" charset="0"/>
              </a:rPr>
              <a:t> يكون لها أكثر من مالك.</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قد تكون المشاركة في بداية تأسيس المؤسسة، كما هو الحال بالنسبة لبعض المدارس الخاصة والمستوصفات، أو يكون بعد وفاة المالك </a:t>
            </a:r>
            <a:r>
              <a:rPr lang="ar-SA" sz="3200" dirty="0" err="1">
                <a:solidFill>
                  <a:srgbClr val="8205FF"/>
                </a:solidFill>
                <a:latin typeface="Arial Black" pitchFamily="34" charset="0"/>
                <a:cs typeface="Arabic Transparent" pitchFamily="2" charset="0"/>
              </a:rPr>
              <a:t>للمؤسسة،حيث</a:t>
            </a:r>
            <a:r>
              <a:rPr lang="ar-SA" sz="3200" dirty="0">
                <a:solidFill>
                  <a:srgbClr val="8205FF"/>
                </a:solidFill>
                <a:latin typeface="Arial Black" pitchFamily="34" charset="0"/>
                <a:cs typeface="Arabic Transparent" pitchFamily="2" charset="0"/>
              </a:rPr>
              <a:t> يقوم الورثة بالمشاركة للاستمرار في تجارة والدهم.</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يكون هناك تقسيم للمسؤوليات بين الأفراد الشركاء. أحدهما يقوم بالأعمال الإدارية والأخر يقوم بالأعمال الفنية، وفي بعض الأحيان يقوم أحدهما بالتمويل والإدارة الاسمية، والشخص الأخر يقدم الخبرة في مجاله المحدد.</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يكتب كل شيء في عقد الاتفاق بين الشركاء، وتعمل أصول من العقد بعدد الشركاء، ويوقع على كل عقد بالاسم والتاريخ، وكل أصل يحفظ مع كل شريك.</a:t>
            </a:r>
            <a:endParaRPr lang="en-US" sz="3200" dirty="0">
              <a:solidFill>
                <a:srgbClr val="8205FF"/>
              </a:solidFill>
              <a:latin typeface="Arial Black" pitchFamily="34" charset="0"/>
              <a:cs typeface="Arabic Transparent" pitchFamily="2" charset="0"/>
            </a:endParaRPr>
          </a:p>
          <a:p>
            <a:pPr>
              <a:lnSpc>
                <a:spcPct val="150000"/>
              </a:lnSpc>
              <a:spcBef>
                <a:spcPct val="30000"/>
              </a:spcBef>
            </a:pPr>
            <a:endParaRPr lang="ar-SA" sz="3200" dirty="0">
              <a:solidFill>
                <a:srgbClr val="8205FF"/>
              </a:solidFill>
              <a:latin typeface="Arial Black" pitchFamily="34" charset="0"/>
              <a:cs typeface="Arabic Transparent" pitchFamily="2" charset="0"/>
            </a:endParaRPr>
          </a:p>
          <a:p>
            <a:endParaRPr lang="ar-SA" sz="3200" dirty="0">
              <a:latin typeface="Arial Unicode MS" pitchFamily="34" charset="-128"/>
              <a:cs typeface="Arabic Transparent" pitchFamily="2" charset="0"/>
            </a:endParaRPr>
          </a:p>
          <a:p>
            <a:pPr>
              <a:spcBef>
                <a:spcPct val="50000"/>
              </a:spcBef>
            </a:pPr>
            <a:endParaRPr lang="en-US" sz="3600" dirty="0">
              <a:latin typeface="Arial Unicode MS" pitchFamily="34" charset="-128"/>
              <a:cs typeface="Arabic Transparent" pitchFamily="2" charset="0"/>
            </a:endParaRPr>
          </a:p>
          <a:p>
            <a:endParaRPr lang="ar-SA" dirty="0"/>
          </a:p>
        </p:txBody>
      </p:sp>
    </p:spTree>
    <p:extLst>
      <p:ext uri="{BB962C8B-B14F-4D97-AF65-F5344CB8AC3E}">
        <p14:creationId xmlns:p14="http://schemas.microsoft.com/office/powerpoint/2010/main" val="324813908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131</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sz="3200" kern="10" dirty="0">
                <a:ln w="9525">
                  <a:round/>
                  <a:headEnd/>
                  <a:tailEnd/>
                </a:ln>
                <a:solidFill>
                  <a:srgbClr val="800080"/>
                </a:solidFill>
                <a:latin typeface="Times New Roman"/>
                <a:cs typeface="Times New Roman"/>
              </a:rPr>
              <a:t>الأمور التي يجب كتابتها في العقد</a:t>
            </a:r>
          </a:p>
          <a:p>
            <a:pPr>
              <a:lnSpc>
                <a:spcPct val="160000"/>
              </a:lnSpc>
              <a:buBlip>
                <a:blip r:embed="rId2"/>
              </a:buBlip>
            </a:pPr>
            <a:r>
              <a:rPr lang="ar-SA" sz="3200" dirty="0"/>
              <a:t> </a:t>
            </a:r>
            <a:r>
              <a:rPr lang="ar-SA" sz="3200" dirty="0">
                <a:solidFill>
                  <a:schemeClr val="accent2"/>
                </a:solidFill>
              </a:rPr>
              <a:t>المبلغ المحدد لبدء المشروع، و المبلغ الذي ساهم به كل شريك.                       </a:t>
            </a:r>
          </a:p>
          <a:p>
            <a:pPr>
              <a:lnSpc>
                <a:spcPct val="175000"/>
              </a:lnSpc>
              <a:buBlip>
                <a:blip r:embed="rId2"/>
              </a:buBlip>
            </a:pPr>
            <a:r>
              <a:rPr lang="ar-SA" sz="3200" dirty="0">
                <a:solidFill>
                  <a:schemeClr val="accent2"/>
                </a:solidFill>
              </a:rPr>
              <a:t> مدة العقد.</a:t>
            </a:r>
          </a:p>
          <a:p>
            <a:pPr>
              <a:lnSpc>
                <a:spcPct val="175000"/>
              </a:lnSpc>
              <a:buBlip>
                <a:blip r:embed="rId2"/>
              </a:buBlip>
            </a:pPr>
            <a:r>
              <a:rPr lang="ar-SA" sz="3200" dirty="0">
                <a:solidFill>
                  <a:schemeClr val="accent2"/>
                </a:solidFill>
              </a:rPr>
              <a:t> الأعمال التي يكلف بها كل شريك.</a:t>
            </a:r>
          </a:p>
          <a:p>
            <a:pPr>
              <a:lnSpc>
                <a:spcPct val="175000"/>
              </a:lnSpc>
              <a:buBlip>
                <a:blip r:embed="rId2"/>
              </a:buBlip>
            </a:pPr>
            <a:r>
              <a:rPr lang="ar-SA" sz="3200" dirty="0">
                <a:solidFill>
                  <a:schemeClr val="accent2"/>
                </a:solidFill>
              </a:rPr>
              <a:t>  نسبة الأرباح التي توزع بينهم.</a:t>
            </a:r>
          </a:p>
          <a:p>
            <a:pPr>
              <a:lnSpc>
                <a:spcPct val="175000"/>
              </a:lnSpc>
              <a:buBlip>
                <a:blip r:embed="rId2"/>
              </a:buBlip>
            </a:pPr>
            <a:r>
              <a:rPr lang="ar-SA" sz="3200" dirty="0">
                <a:solidFill>
                  <a:schemeClr val="accent2"/>
                </a:solidFill>
              </a:rPr>
              <a:t> اسم المشروع والعمل الذي يقوم به.</a:t>
            </a:r>
          </a:p>
          <a:p>
            <a:pPr>
              <a:lnSpc>
                <a:spcPct val="175000"/>
              </a:lnSpc>
              <a:buBlip>
                <a:blip r:embed="rId2"/>
              </a:buBlip>
            </a:pPr>
            <a:r>
              <a:rPr lang="ar-SA" sz="3200" dirty="0">
                <a:solidFill>
                  <a:schemeClr val="accent2"/>
                </a:solidFill>
              </a:rPr>
              <a:t> أيضا هناك بعض الجوانب الأخرى مثل حالة رغبة أحد الشركاء  الانسحاب، أو رغبة البيع أو الشراء من قبل أحد الشركاء.</a:t>
            </a:r>
            <a:endParaRPr lang="en-US" sz="3200" dirty="0">
              <a:solidFill>
                <a:schemeClr val="accent2"/>
              </a:solidFill>
            </a:endParaRPr>
          </a:p>
          <a:p>
            <a:pPr>
              <a:lnSpc>
                <a:spcPct val="160000"/>
              </a:lnSpc>
            </a:pPr>
            <a:endParaRPr lang="en-US" dirty="0">
              <a:solidFill>
                <a:schemeClr val="accent2"/>
              </a:solidFill>
            </a:endParaRPr>
          </a:p>
          <a:p>
            <a:pPr>
              <a:spcBef>
                <a:spcPct val="50000"/>
              </a:spcBef>
            </a:pPr>
            <a:endParaRPr lang="en-US" dirty="0"/>
          </a:p>
          <a:p>
            <a:endParaRPr lang="ar-SA" dirty="0"/>
          </a:p>
        </p:txBody>
      </p:sp>
    </p:spTree>
    <p:extLst>
      <p:ext uri="{BB962C8B-B14F-4D97-AF65-F5344CB8AC3E}">
        <p14:creationId xmlns:p14="http://schemas.microsoft.com/office/powerpoint/2010/main" val="100537246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132</a:t>
            </a:fld>
            <a:endParaRPr lang="ar-SA"/>
          </a:p>
        </p:txBody>
      </p:sp>
      <p:sp>
        <p:nvSpPr>
          <p:cNvPr id="5" name="عنصر نائب للمحتوى 4"/>
          <p:cNvSpPr>
            <a:spLocks noGrp="1"/>
          </p:cNvSpPr>
          <p:nvPr>
            <p:ph sz="quarter" idx="1"/>
          </p:nvPr>
        </p:nvSpPr>
        <p:spPr/>
        <p:txBody>
          <a:bodyPr/>
          <a:lstStyle/>
          <a:p>
            <a:r>
              <a:rPr lang="ar-SA" sz="3200" kern="10" dirty="0">
                <a:ln w="9525">
                  <a:round/>
                  <a:headEnd/>
                  <a:tailEnd/>
                </a:ln>
                <a:gradFill rotWithShape="1">
                  <a:gsLst>
                    <a:gs pos="0">
                      <a:srgbClr val="FFFFCC"/>
                    </a:gs>
                    <a:gs pos="100000">
                      <a:srgbClr val="FF9999"/>
                    </a:gs>
                  </a:gsLst>
                  <a:lin ang="5400000" scaled="1"/>
                </a:gradFill>
                <a:latin typeface="Times New Roman"/>
                <a:cs typeface="Times New Roman"/>
              </a:rPr>
              <a:t> النظام المالي لشركات التضامن</a:t>
            </a:r>
          </a:p>
          <a:p>
            <a:endParaRPr lang="ar-SA" dirty="0"/>
          </a:p>
        </p:txBody>
      </p:sp>
      <p:sp>
        <p:nvSpPr>
          <p:cNvPr id="6" name="laptop"/>
          <p:cNvSpPr>
            <a:spLocks noEditPoints="1" noChangeArrowheads="1"/>
          </p:cNvSpPr>
          <p:nvPr/>
        </p:nvSpPr>
        <p:spPr bwMode="auto">
          <a:xfrm>
            <a:off x="251520" y="2276872"/>
            <a:ext cx="9144000" cy="3960440"/>
          </a:xfrm>
          <a:custGeom>
            <a:avLst/>
            <a:gdLst>
              <a:gd name="T0" fmla="*/ 1423247 w 21600"/>
              <a:gd name="T1" fmla="*/ 0 h 21600"/>
              <a:gd name="T2" fmla="*/ 1423247 w 21600"/>
              <a:gd name="T3" fmla="*/ 1467675 h 21600"/>
              <a:gd name="T4" fmla="*/ 7758431 w 21600"/>
              <a:gd name="T5" fmla="*/ 0 h 21600"/>
              <a:gd name="T6" fmla="*/ 7758431 w 21600"/>
              <a:gd name="T7" fmla="*/ 1467675 h 21600"/>
              <a:gd name="T8" fmla="*/ 4572000 w 21600"/>
              <a:gd name="T9" fmla="*/ 0 h 21600"/>
              <a:gd name="T10" fmla="*/ 4572000 w 21600"/>
              <a:gd name="T11" fmla="*/ 4419600 h 21600"/>
              <a:gd name="T12" fmla="*/ 0 w 21600"/>
              <a:gd name="T13" fmla="*/ 4419600 h 21600"/>
              <a:gd name="T14" fmla="*/ 9144000 w 21600"/>
              <a:gd name="T15" fmla="*/ 4419600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gradFill rotWithShape="1">
            <a:gsLst>
              <a:gs pos="0">
                <a:srgbClr val="6C9DE6"/>
              </a:gs>
              <a:gs pos="100000">
                <a:srgbClr val="FFCCCC"/>
              </a:gs>
            </a:gsLst>
            <a:lin ang="5400000" scaled="1"/>
          </a:gradFill>
          <a:ln w="9525">
            <a:solidFill>
              <a:srgbClr val="000000"/>
            </a:solidFill>
            <a:miter lim="800000"/>
            <a:headEnd/>
            <a:tailEnd/>
          </a:ln>
        </p:spPr>
        <p:txBody>
          <a:bodyPr bIns="1018800"/>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140000"/>
              </a:lnSpc>
            </a:pPr>
            <a:r>
              <a:rPr lang="ar-SA" sz="3200" dirty="0">
                <a:solidFill>
                  <a:schemeClr val="accent2"/>
                </a:solidFill>
              </a:rPr>
              <a:t>يفتح حسابا في المصرف ويكون باسم الشركاء، ويكتب على الشيك أسماء الشركاء ويوقع من قبلهم .</a:t>
            </a:r>
            <a:endParaRPr lang="en-US" sz="3200" dirty="0">
              <a:solidFill>
                <a:schemeClr val="accent2"/>
              </a:solidFill>
            </a:endParaRPr>
          </a:p>
        </p:txBody>
      </p:sp>
    </p:spTree>
    <p:extLst>
      <p:ext uri="{BB962C8B-B14F-4D97-AF65-F5344CB8AC3E}">
        <p14:creationId xmlns:p14="http://schemas.microsoft.com/office/powerpoint/2010/main" val="422383391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133</a:t>
            </a:fld>
            <a:endParaRPr lang="ar-SA"/>
          </a:p>
        </p:txBody>
      </p:sp>
      <p:sp>
        <p:nvSpPr>
          <p:cNvPr id="5" name="عنصر نائب للمحتوى 4"/>
          <p:cNvSpPr>
            <a:spLocks noGrp="1"/>
          </p:cNvSpPr>
          <p:nvPr>
            <p:ph sz="quarter" idx="1"/>
          </p:nvPr>
        </p:nvSpPr>
        <p:spPr/>
        <p:txBody>
          <a:bodyPr/>
          <a:lstStyle/>
          <a:p>
            <a:pPr marL="216000" indent="-631825" defTabSz="180000">
              <a:lnSpc>
                <a:spcPct val="155000"/>
              </a:lnSpc>
              <a:defRPr/>
            </a:pPr>
            <a:r>
              <a:rPr lang="ar-SA" sz="2800" u="sng" dirty="0"/>
              <a:t>شركة التوصية البسيطة: تتكون من فريقين من </a:t>
            </a:r>
            <a:r>
              <a:rPr lang="ar-SA" sz="2800" u="sng" dirty="0" smtClean="0"/>
              <a:t>الشركاء ، </a:t>
            </a:r>
            <a:r>
              <a:rPr lang="ar-SA" sz="2800" u="sng" dirty="0"/>
              <a:t>فريق يكون فيهم شريكاً على الأقل </a:t>
            </a:r>
            <a:r>
              <a:rPr lang="ar-SA" sz="2800" u="sng" dirty="0" smtClean="0"/>
              <a:t>متضامناً </a:t>
            </a:r>
            <a:r>
              <a:rPr lang="ar-SA" sz="2800" b="1" dirty="0">
                <a:solidFill>
                  <a:schemeClr val="hlink"/>
                </a:solidFill>
                <a:latin typeface="Arial" charset="0"/>
                <a:cs typeface="Arial" charset="0"/>
              </a:rPr>
              <a:t>مسئولاً </a:t>
            </a:r>
            <a:r>
              <a:rPr lang="ar-SA" sz="2800" b="1" dirty="0" smtClean="0">
                <a:solidFill>
                  <a:schemeClr val="hlink"/>
                </a:solidFill>
                <a:latin typeface="Arial" charset="0"/>
                <a:cs typeface="Arial" charset="0"/>
              </a:rPr>
              <a:t>بجميع </a:t>
            </a:r>
            <a:r>
              <a:rPr lang="ar-SA" sz="2800" b="1" dirty="0">
                <a:solidFill>
                  <a:schemeClr val="hlink"/>
                </a:solidFill>
                <a:latin typeface="Arial" charset="0"/>
                <a:cs typeface="Arial" charset="0"/>
              </a:rPr>
              <a:t>أمواله عن ديون الشركة.</a:t>
            </a:r>
          </a:p>
          <a:p>
            <a:pPr marL="320040" lvl="1" indent="-320040">
              <a:spcBef>
                <a:spcPts val="700"/>
              </a:spcBef>
              <a:buClr>
                <a:schemeClr val="accent2"/>
              </a:buClr>
              <a:buSzPct val="60000"/>
              <a:buFont typeface="Wingdings"/>
              <a:buChar char=""/>
            </a:pPr>
            <a:r>
              <a:rPr lang="ar-SA" sz="2800" u="sng" dirty="0" smtClean="0"/>
              <a:t> </a:t>
            </a:r>
            <a:r>
              <a:rPr lang="ar-SA" sz="2800" u="sng" dirty="0"/>
              <a:t>وفريق يضم على الأقل شريكا </a:t>
            </a:r>
            <a:r>
              <a:rPr lang="ar-SA" sz="2800" u="sng" dirty="0" smtClean="0"/>
              <a:t>ًموصياً </a:t>
            </a:r>
            <a:r>
              <a:rPr lang="ar-SA" sz="2800" b="1" dirty="0">
                <a:solidFill>
                  <a:schemeClr val="hlink"/>
                </a:solidFill>
                <a:latin typeface="Arial" charset="0"/>
                <a:cs typeface="Arial" charset="0"/>
              </a:rPr>
              <a:t>مسئولاً عن ديون الشركة بقدر حصته في رأس المال.</a:t>
            </a:r>
            <a:endParaRPr lang="en-US" sz="3200" dirty="0">
              <a:latin typeface="Arial" charset="0"/>
              <a:cs typeface="Arial" charset="0"/>
            </a:endParaRPr>
          </a:p>
          <a:p>
            <a:pPr marL="320040" lvl="1" indent="-320040">
              <a:spcBef>
                <a:spcPts val="700"/>
              </a:spcBef>
              <a:buClr>
                <a:schemeClr val="accent2"/>
              </a:buClr>
              <a:buSzPct val="60000"/>
              <a:buFont typeface="Wingdings"/>
              <a:buChar char=""/>
            </a:pPr>
            <a:r>
              <a:rPr lang="ar-SA" sz="2800" u="sng" dirty="0" smtClean="0"/>
              <a:t>.</a:t>
            </a:r>
            <a:endParaRPr lang="en-US" sz="2400" u="sng" dirty="0"/>
          </a:p>
          <a:p>
            <a:endParaRPr lang="ar-SA" dirty="0"/>
          </a:p>
        </p:txBody>
      </p:sp>
    </p:spTree>
    <p:extLst>
      <p:ext uri="{BB962C8B-B14F-4D97-AF65-F5344CB8AC3E}">
        <p14:creationId xmlns:p14="http://schemas.microsoft.com/office/powerpoint/2010/main" val="327376998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134</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sz="4800" b="1" dirty="0"/>
              <a:t>أولاً: عنوان الشركة</a:t>
            </a:r>
            <a:r>
              <a:rPr lang="ar-SA" dirty="0"/>
              <a:t/>
            </a:r>
            <a:br>
              <a:rPr lang="ar-SA" dirty="0"/>
            </a:br>
            <a:r>
              <a:rPr lang="ar-SA" dirty="0"/>
              <a:t/>
            </a:r>
            <a:br>
              <a:rPr lang="ar-SA" dirty="0"/>
            </a:br>
            <a:r>
              <a:rPr lang="ar-SA" b="1" dirty="0"/>
              <a:t>يتكون اسم شركة التوصية البسيطة من </a:t>
            </a:r>
            <a:r>
              <a:rPr lang="ar-SA" b="1" dirty="0" err="1"/>
              <a:t>إسم</a:t>
            </a:r>
            <a:r>
              <a:rPr lang="ar-SA" b="1" dirty="0"/>
              <a:t> واحد أو أكثر من الشركاء المتضامنين مقرونًا بما </a:t>
            </a:r>
            <a:r>
              <a:rPr lang="ar-SA" b="1" dirty="0" err="1"/>
              <a:t>ينبىء</a:t>
            </a:r>
            <a:r>
              <a:rPr lang="ar-SA" b="1" dirty="0"/>
              <a:t> عن وجود شركة. ومن ثم فإنه إذا لم يتركب عنوان الشركة إلا من اسم شريك متضامن واحد، فإنه لا بد من إضافة عبارة "وشريكه أو شركاءه" حتى ولو كان هؤلاء الشركاء جميعًا موصين، وذلك لكي يعلم الغير بوجود الشركة.</a:t>
            </a:r>
            <a:r>
              <a:rPr lang="ar-SA" dirty="0"/>
              <a:t/>
            </a:r>
            <a:br>
              <a:rPr lang="ar-SA" dirty="0"/>
            </a:br>
            <a:r>
              <a:rPr lang="ar-SA" dirty="0"/>
              <a:t/>
            </a:r>
            <a:br>
              <a:rPr lang="ar-SA" dirty="0"/>
            </a:br>
            <a:r>
              <a:rPr lang="ar-SA" b="1" dirty="0"/>
              <a:t>ولا يجوز أن يتضمن عنوان الشركة </a:t>
            </a:r>
            <a:r>
              <a:rPr lang="ar-SA" b="1" dirty="0" err="1"/>
              <a:t>إسم</a:t>
            </a:r>
            <a:r>
              <a:rPr lang="ar-SA" b="1" dirty="0"/>
              <a:t> أحد الشركاء الموصين، وذلك حماية للغير حتى لا يعتقد خطأ أن هذا الشريك الذي ظهر اسمه في عنوان الشركة مسؤول عن ديون الشركة مسؤولية غير محدودة، فيعتمد على هذه ويولي الشركة ثقته وائتمانه.</a:t>
            </a:r>
            <a:r>
              <a:rPr lang="ar-SA" dirty="0"/>
              <a:t/>
            </a:r>
            <a:br>
              <a:rPr lang="ar-SA" dirty="0"/>
            </a:br>
            <a:r>
              <a:rPr lang="ar-SA" dirty="0"/>
              <a:t/>
            </a:r>
            <a:br>
              <a:rPr lang="ar-SA" dirty="0"/>
            </a:br>
            <a:r>
              <a:rPr lang="ar-SA" b="1" dirty="0"/>
              <a:t>وإذا ادرج اسم أحد الشركاء الموصين في عنوان الشركة مع علمه بذلك وعدم اعتراضه عليه، اعتبر في مواجهة الغير شريكا متضامنا، أي يعتبر مسؤولا أما الغير عن ديون الشركة بصفة شخصية وعلى وجه التضامن، ونتيجة لذلك فهو يكتسب صفة التاجر لأنه يكون عندئذ قد احترف التجارة وغامر بكل ذمته في النشاط التجاري.</a:t>
            </a:r>
            <a:endParaRPr lang="ar-SA" dirty="0"/>
          </a:p>
          <a:p>
            <a:endParaRPr lang="ar-SA" dirty="0"/>
          </a:p>
        </p:txBody>
      </p:sp>
    </p:spTree>
    <p:extLst>
      <p:ext uri="{BB962C8B-B14F-4D97-AF65-F5344CB8AC3E}">
        <p14:creationId xmlns:p14="http://schemas.microsoft.com/office/powerpoint/2010/main" val="88644107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135</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4000" b="1" dirty="0"/>
              <a:t>ثانيًا: عدم اكتساب الشريك الموصي صفة التاجر</a:t>
            </a:r>
            <a:br>
              <a:rPr lang="ar-SA" sz="4000" b="1" dirty="0"/>
            </a:br>
            <a:r>
              <a:rPr lang="ar-SA" sz="3200" dirty="0"/>
              <a:t/>
            </a:r>
            <a:br>
              <a:rPr lang="ar-SA" sz="3200" dirty="0"/>
            </a:br>
            <a:r>
              <a:rPr lang="ar-SA" sz="3200" b="1" dirty="0"/>
              <a:t>يعتبر الشريك المتضامن في شركة التوصية البسيطة في نفس الشريك المتضامن في شركة التضامن، ومن ثم فهو يكتسب صفة التاجر بمجرد انضمامه للشركة ولو لم تكن له هذه الصفة من قبل، أما الشريك الموصي فإنه على خلاف ذلك لا يكتسب صفة التاجر لمجرد انضمامه إلى الشركة.</a:t>
            </a:r>
            <a:r>
              <a:rPr lang="ar-SA" sz="3200" dirty="0"/>
              <a:t/>
            </a:r>
            <a:br>
              <a:rPr lang="ar-SA" sz="3200" dirty="0"/>
            </a:br>
            <a:r>
              <a:rPr lang="ar-SA" sz="3200" dirty="0"/>
              <a:t/>
            </a:r>
            <a:br>
              <a:rPr lang="ar-SA" sz="3200" dirty="0"/>
            </a:br>
            <a:r>
              <a:rPr lang="ar-SA" sz="4000" b="1" dirty="0"/>
              <a:t>ثالثًا: المسؤولية المحدودة للشريك الموصي</a:t>
            </a:r>
            <a:r>
              <a:rPr lang="ar-SA" sz="3200" dirty="0"/>
              <a:t/>
            </a:r>
            <a:br>
              <a:rPr lang="ar-SA" sz="3200" dirty="0"/>
            </a:br>
            <a:r>
              <a:rPr lang="ar-SA" sz="3200" dirty="0"/>
              <a:t/>
            </a:r>
            <a:br>
              <a:rPr lang="ar-SA" sz="3200" dirty="0"/>
            </a:br>
            <a:r>
              <a:rPr lang="ar-SA" sz="3200" b="1" dirty="0"/>
              <a:t>على خلاف الشريك المتضامن في شركة التوصية الذي يسأل عن ديون الشركة مسؤولية شخصية وعلى وجه التضامن، فإن الشريك الموصي لا يسأل عن ديون الشركة إلا بمقدار حصته في رأس المال، ومن ثم فلا بد أن يقدم الشريك الموصي "حصة في رأس المال" أي حصة نقدية أو عينية، فلا يجوز أن تكون حصته مجرد عمله في الشركة.</a:t>
            </a:r>
            <a:r>
              <a:rPr lang="ar-SA" sz="3200" dirty="0"/>
              <a:t/>
            </a:r>
            <a:br>
              <a:rPr lang="ar-SA" sz="3200" dirty="0"/>
            </a:br>
            <a:r>
              <a:rPr lang="ar-SA" sz="3200" dirty="0"/>
              <a:t/>
            </a:r>
            <a:br>
              <a:rPr lang="ar-SA" sz="3200" dirty="0"/>
            </a:br>
            <a:r>
              <a:rPr lang="ar-SA" sz="3200" b="1" dirty="0"/>
              <a:t>ويترتب على المسؤولية المحدودة للشريك الموصي أن إفلاس شركة التوصية لا يستتبع إفلاس الشريك الموصي، وإن اقتضى حتمًا إشهار إفلاس الشريك المتضامن فيها.</a:t>
            </a:r>
            <a:r>
              <a:rPr lang="ar-SA" sz="3200" dirty="0"/>
              <a:t/>
            </a:r>
            <a:br>
              <a:rPr lang="ar-SA" sz="3200" dirty="0"/>
            </a:br>
            <a:endParaRPr lang="ar-SA" sz="3200" dirty="0"/>
          </a:p>
          <a:p>
            <a:endParaRPr lang="ar-SA" dirty="0"/>
          </a:p>
        </p:txBody>
      </p:sp>
    </p:spTree>
    <p:extLst>
      <p:ext uri="{BB962C8B-B14F-4D97-AF65-F5344CB8AC3E}">
        <p14:creationId xmlns:p14="http://schemas.microsoft.com/office/powerpoint/2010/main" val="50011431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136</a:t>
            </a:fld>
            <a:endParaRPr lang="ar-SA"/>
          </a:p>
        </p:txBody>
      </p:sp>
      <p:sp>
        <p:nvSpPr>
          <p:cNvPr id="5" name="عنصر نائب للمحتوى 4"/>
          <p:cNvSpPr>
            <a:spLocks noGrp="1"/>
          </p:cNvSpPr>
          <p:nvPr>
            <p:ph sz="quarter" idx="1"/>
          </p:nvPr>
        </p:nvSpPr>
        <p:spPr/>
        <p:txBody>
          <a:bodyPr>
            <a:normAutofit lnSpcReduction="10000"/>
          </a:bodyPr>
          <a:lstStyle/>
          <a:p>
            <a:r>
              <a:rPr lang="ar-SA" sz="4000" b="1" dirty="0">
                <a:solidFill>
                  <a:srgbClr val="FF0000"/>
                </a:solidFill>
                <a:effectLst>
                  <a:outerShdw blurRad="38100" dist="38100" dir="2700000" algn="tl">
                    <a:srgbClr val="000000">
                      <a:alpha val="43137"/>
                    </a:srgbClr>
                  </a:outerShdw>
                </a:effectLst>
              </a:rPr>
              <a:t>إدارة شركة التوصية البسيطة</a:t>
            </a:r>
            <a:r>
              <a:rPr lang="ar-SA" sz="3200" dirty="0"/>
              <a:t/>
            </a:r>
            <a:br>
              <a:rPr lang="ar-SA" sz="3200" dirty="0"/>
            </a:br>
            <a:r>
              <a:rPr lang="ar-SA" sz="3200" dirty="0"/>
              <a:t/>
            </a:r>
            <a:br>
              <a:rPr lang="ar-SA" sz="3200" dirty="0"/>
            </a:br>
            <a:r>
              <a:rPr lang="ar-SA" sz="3200" b="1" dirty="0"/>
              <a:t>يقوم بإدارة شركة التوصية البسيطة مدير أو أكثر، ويجوز أن يكون المدير شريكًا متضامنًا أو شخصًا أجنبيًا، إنما لا يجوز في جميع الأحوال أن يكون المدير شريكًا موصيًا، ويسري على تعيين المدير في شركة التوصية وعزله وسلطته ومسؤوليته القواعد التي سبق ذكرها عند الحديث عن إدارة شركة التضامن، لذا فإننا نكتفي بالإحالة على هذه القواعد.</a:t>
            </a:r>
            <a:endParaRPr lang="ar-SA" sz="3200" dirty="0"/>
          </a:p>
          <a:p>
            <a:endParaRPr lang="ar-SA" dirty="0"/>
          </a:p>
        </p:txBody>
      </p:sp>
    </p:spTree>
    <p:extLst>
      <p:ext uri="{BB962C8B-B14F-4D97-AF65-F5344CB8AC3E}">
        <p14:creationId xmlns:p14="http://schemas.microsoft.com/office/powerpoint/2010/main" val="158956298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137</a:t>
            </a:fld>
            <a:endParaRPr lang="ar-SA"/>
          </a:p>
        </p:txBody>
      </p:sp>
      <p:sp>
        <p:nvSpPr>
          <p:cNvPr id="5" name="عنصر نائب للمحتوى 4"/>
          <p:cNvSpPr>
            <a:spLocks noGrp="1"/>
          </p:cNvSpPr>
          <p:nvPr>
            <p:ph sz="quarter" idx="1"/>
          </p:nvPr>
        </p:nvSpPr>
        <p:spPr/>
        <p:txBody>
          <a:bodyPr/>
          <a:lstStyle/>
          <a:p>
            <a:r>
              <a:rPr lang="ar-SA" sz="3200" kern="10" dirty="0">
                <a:pattFill prst="pct10">
                  <a:fgClr>
                    <a:srgbClr val="99CCFF"/>
                  </a:fgClr>
                  <a:bgClr>
                    <a:srgbClr val="993366"/>
                  </a:bgClr>
                </a:pattFill>
                <a:effectLst>
                  <a:outerShdw dist="45791" dir="2021404" algn="ctr" rotWithShape="0">
                    <a:srgbClr val="B2B2B2">
                      <a:alpha val="79999"/>
                    </a:srgbClr>
                  </a:outerShdw>
                </a:effectLst>
                <a:latin typeface="Times New Roman"/>
                <a:cs typeface="Times New Roman"/>
              </a:rPr>
              <a:t>تعريف شركة المحاصة</a:t>
            </a:r>
          </a:p>
          <a:p>
            <a:pPr algn="ctr">
              <a:buNone/>
            </a:pPr>
            <a:r>
              <a:rPr lang="ar-SA" sz="3200" dirty="0"/>
              <a:t/>
            </a:r>
            <a:br>
              <a:rPr lang="ar-SA" sz="3200" dirty="0"/>
            </a:br>
            <a:r>
              <a:rPr lang="ar-SA" sz="3200" b="1" dirty="0"/>
              <a:t>شركة المحاصة هي شركة مستترة وليس لها وجود ظاهر أو ذاتية قانونية أمام الغير تنعقد بين شخصين أو أكثر للقيام بعمل واحد أو عدة أعمال يباشرها أحد الشركاء </a:t>
            </a:r>
            <a:r>
              <a:rPr lang="ar-SA" sz="3200" b="1" dirty="0" err="1"/>
              <a:t>بإسمه</a:t>
            </a:r>
            <a:r>
              <a:rPr lang="ar-SA" sz="3200" b="1" dirty="0"/>
              <a:t> الخاص على أن يقتسم الأرباح والخسائر بينه وبين باقي الشركاء.</a:t>
            </a:r>
            <a:endParaRPr lang="ar-SA" sz="3200" dirty="0"/>
          </a:p>
          <a:p>
            <a:endParaRPr lang="ar-SA" dirty="0"/>
          </a:p>
        </p:txBody>
      </p:sp>
    </p:spTree>
    <p:extLst>
      <p:ext uri="{BB962C8B-B14F-4D97-AF65-F5344CB8AC3E}">
        <p14:creationId xmlns:p14="http://schemas.microsoft.com/office/powerpoint/2010/main" val="86727679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138</a:t>
            </a:fld>
            <a:endParaRPr lang="ar-SA"/>
          </a:p>
        </p:txBody>
      </p:sp>
      <p:sp>
        <p:nvSpPr>
          <p:cNvPr id="5" name="عنصر نائب للمحتوى 4"/>
          <p:cNvSpPr>
            <a:spLocks noGrp="1"/>
          </p:cNvSpPr>
          <p:nvPr>
            <p:ph sz="quarter" idx="1"/>
          </p:nvPr>
        </p:nvSpPr>
        <p:spPr/>
        <p:txBody>
          <a:bodyPr/>
          <a:lstStyle/>
          <a:p>
            <a:r>
              <a:rPr lang="ar-SA" b="1" dirty="0" smtClean="0"/>
              <a:t>خصائص شركة المحاصة</a:t>
            </a:r>
          </a:p>
          <a:p>
            <a:pPr>
              <a:buNone/>
            </a:pPr>
            <a:r>
              <a:rPr lang="ar-SA" b="1" dirty="0"/>
              <a:t>كان الرأي السائد قديما أن شركة المحاصة تتميز عن غيرها بكونها شركة مؤقتة تنشأ للقيام بعمل واحد أو عدة أعمال لا يستغرق تنفيذها وقتًا طويلاً. </a:t>
            </a:r>
          </a:p>
          <a:p>
            <a:pPr>
              <a:buNone/>
            </a:pPr>
            <a:r>
              <a:rPr lang="ar-SA" b="1" dirty="0"/>
              <a:t>غير أنه يؤخذ على هذا الرأي أنه ليس هناك ما يمنع قانونًا من أن تقوم شركة المحاصة بنشاط معين على وجه </a:t>
            </a:r>
            <a:r>
              <a:rPr lang="ar-SA" b="1" dirty="0" err="1"/>
              <a:t>الإستمرار</a:t>
            </a:r>
            <a:r>
              <a:rPr lang="ar-SA" b="1" dirty="0"/>
              <a:t>.</a:t>
            </a:r>
            <a:endParaRPr lang="ar-SA" dirty="0"/>
          </a:p>
          <a:p>
            <a:endParaRPr lang="ar-SA" dirty="0"/>
          </a:p>
        </p:txBody>
      </p:sp>
    </p:spTree>
    <p:extLst>
      <p:ext uri="{BB962C8B-B14F-4D97-AF65-F5344CB8AC3E}">
        <p14:creationId xmlns:p14="http://schemas.microsoft.com/office/powerpoint/2010/main" val="219012349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139</a:t>
            </a:fld>
            <a:endParaRPr lang="ar-SA"/>
          </a:p>
        </p:txBody>
      </p:sp>
      <p:sp>
        <p:nvSpPr>
          <p:cNvPr id="5" name="عنصر نائب للمحتوى 4"/>
          <p:cNvSpPr>
            <a:spLocks noGrp="1"/>
          </p:cNvSpPr>
          <p:nvPr>
            <p:ph sz="quarter" idx="1"/>
          </p:nvPr>
        </p:nvSpPr>
        <p:spPr/>
        <p:txBody>
          <a:bodyPr/>
          <a:lstStyle/>
          <a:p>
            <a:r>
              <a:rPr lang="ar-SA" b="1" dirty="0"/>
              <a:t>تكوين شركة </a:t>
            </a:r>
            <a:r>
              <a:rPr lang="ar-SA" b="1" dirty="0" smtClean="0"/>
              <a:t>المحاصة</a:t>
            </a:r>
          </a:p>
          <a:p>
            <a:r>
              <a:rPr lang="ar-SA" dirty="0"/>
              <a:t>المحاصة شركة فيما بين الشركاء، ومن ثم يجب أن تتوافر في عقدها سائر </a:t>
            </a:r>
            <a:r>
              <a:rPr lang="ar-SA" u="sng" dirty="0"/>
              <a:t>الأركان الموضوعية العامة </a:t>
            </a:r>
            <a:r>
              <a:rPr lang="ar-SA" dirty="0"/>
              <a:t>(الرضا والأهلية والمحل والسبب) </a:t>
            </a:r>
            <a:r>
              <a:rPr lang="ar-SA" u="sng" dirty="0"/>
              <a:t>والأركان الموضوعية الخاصة </a:t>
            </a:r>
            <a:r>
              <a:rPr lang="ar-SA" dirty="0"/>
              <a:t>بعقد الشركة (تعدد الشركاء وتقديم الحصص ونية المشاركة واقتسام الأرباح والخسائر).</a:t>
            </a:r>
            <a:br>
              <a:rPr lang="ar-SA" dirty="0"/>
            </a:br>
            <a:r>
              <a:rPr lang="ar-SA" dirty="0"/>
              <a:t>أما </a:t>
            </a:r>
            <a:r>
              <a:rPr lang="ar-SA" i="1" dirty="0"/>
              <a:t>الشروط الشكلية المتعلقة بعقد الشركة فلا يشترط توافرها </a:t>
            </a:r>
            <a:r>
              <a:rPr lang="ar-SA" dirty="0"/>
              <a:t>في عقد شركة المحاصة، ومن ثم فلا يلزم كتابة عقدها، كما أنه لا يجوز شهر هذا العقد وإلا فقدت الشركة صفتها كشركة محاصة.</a:t>
            </a:r>
          </a:p>
          <a:p>
            <a:endParaRPr lang="ar-SA" dirty="0"/>
          </a:p>
        </p:txBody>
      </p:sp>
    </p:spTree>
    <p:extLst>
      <p:ext uri="{BB962C8B-B14F-4D97-AF65-F5344CB8AC3E}">
        <p14:creationId xmlns:p14="http://schemas.microsoft.com/office/powerpoint/2010/main" val="216593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a:t>
            </a:fld>
            <a:endParaRPr lang="ar-SA"/>
          </a:p>
        </p:txBody>
      </p:sp>
      <p:sp>
        <p:nvSpPr>
          <p:cNvPr id="5" name="عنصر نائب للمحتوى 4"/>
          <p:cNvSpPr>
            <a:spLocks noGrp="1"/>
          </p:cNvSpPr>
          <p:nvPr>
            <p:ph sz="quarter" idx="1"/>
          </p:nvPr>
        </p:nvSpPr>
        <p:spPr/>
        <p:txBody>
          <a:bodyPr/>
          <a:lstStyle/>
          <a:p>
            <a:r>
              <a:rPr lang="ar-SA" b="1" dirty="0">
                <a:latin typeface="Times New Roman" pitchFamily="18" charset="0"/>
                <a:cs typeface="Times New Roman" pitchFamily="18" charset="0"/>
              </a:rPr>
              <a:t>معيار التمييز بين الأعمال المدنية والأعمال التجارية:</a:t>
            </a:r>
          </a:p>
          <a:p>
            <a:r>
              <a:rPr lang="ar-SA" dirty="0" smtClean="0">
                <a:latin typeface="Times New Roman" pitchFamily="18" charset="0"/>
                <a:cs typeface="Times New Roman" pitchFamily="18" charset="0"/>
              </a:rPr>
              <a:t>لم يتمكن المشرع السوري كغيره من المشرعين وضع ضابط للتفرقة بين العمل التجاري والعمل المدني.</a:t>
            </a:r>
          </a:p>
          <a:p>
            <a:r>
              <a:rPr lang="ar-SA" dirty="0" smtClean="0">
                <a:latin typeface="Times New Roman" pitchFamily="18" charset="0"/>
                <a:cs typeface="Times New Roman" pitchFamily="18" charset="0"/>
              </a:rPr>
              <a:t>لذلك حاول الفقهاء القيام بهذا العمل الشاق فوضعوا نظريات عدة أهمها: نظرية المضاربة ونظرية التداول و نظرية المشروع.</a:t>
            </a:r>
          </a:p>
          <a:p>
            <a:r>
              <a:rPr lang="ar-SA" dirty="0" smtClean="0">
                <a:latin typeface="Times New Roman" pitchFamily="18" charset="0"/>
                <a:cs typeface="Times New Roman" pitchFamily="18" charset="0"/>
              </a:rPr>
              <a:t>وقاموا أيضاً بتقسيم الأعمال التجارية بحكم ماهيتها(طبيعتها) والأعمال التجارية بالتبعية والأعمال المختلطة.</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40195983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140</a:t>
            </a:fld>
            <a:endParaRPr lang="ar-SA"/>
          </a:p>
        </p:txBody>
      </p:sp>
      <p:sp>
        <p:nvSpPr>
          <p:cNvPr id="5" name="عنصر نائب للمحتوى 4"/>
          <p:cNvSpPr>
            <a:spLocks noGrp="1"/>
          </p:cNvSpPr>
          <p:nvPr>
            <p:ph sz="quarter" idx="1"/>
          </p:nvPr>
        </p:nvSpPr>
        <p:spPr/>
        <p:txBody>
          <a:bodyPr/>
          <a:lstStyle/>
          <a:p>
            <a:r>
              <a:rPr lang="ar-SA" b="1" dirty="0">
                <a:solidFill>
                  <a:schemeClr val="bg1">
                    <a:lumMod val="50000"/>
                  </a:schemeClr>
                </a:solidFill>
                <a:effectLst>
                  <a:outerShdw blurRad="38100" dist="38100" dir="2700000" algn="tl">
                    <a:srgbClr val="000000">
                      <a:alpha val="43137"/>
                    </a:srgbClr>
                  </a:outerShdw>
                </a:effectLst>
              </a:rPr>
              <a:t>شركات </a:t>
            </a:r>
            <a:r>
              <a:rPr lang="ar-SA" b="1" dirty="0" smtClean="0">
                <a:solidFill>
                  <a:schemeClr val="bg1">
                    <a:lumMod val="50000"/>
                  </a:schemeClr>
                </a:solidFill>
                <a:effectLst>
                  <a:outerShdw blurRad="38100" dist="38100" dir="2700000" algn="tl">
                    <a:srgbClr val="000000">
                      <a:alpha val="43137"/>
                    </a:srgbClr>
                  </a:outerShdw>
                </a:effectLst>
              </a:rPr>
              <a:t>الأموال:</a:t>
            </a:r>
          </a:p>
          <a:p>
            <a:r>
              <a:rPr lang="ar-SA" b="1" dirty="0"/>
              <a:t>شركات لا تقوم على </a:t>
            </a:r>
            <a:r>
              <a:rPr lang="ar-SA" b="1" dirty="0" err="1"/>
              <a:t>الإعتبار</a:t>
            </a:r>
            <a:r>
              <a:rPr lang="ar-SA" b="1" dirty="0"/>
              <a:t> الشخصي بل على </a:t>
            </a:r>
            <a:r>
              <a:rPr lang="ar-SA" b="1" dirty="0" err="1"/>
              <a:t>الإعتبار</a:t>
            </a:r>
            <a:r>
              <a:rPr lang="ar-SA" b="1" dirty="0"/>
              <a:t> المالي، ولا أهمية فيها لشخصية الشريك، ولذلك تمثل حصة الشريك فيها في سهم قابل للتداول بالطرق التجارية، كما أن وفاة المساهم أو اعساره أو افلاسه أو الحجر عليه لا يؤثر في حياة الشركة.</a:t>
            </a:r>
            <a:endParaRPr lang="ar-SA" dirty="0"/>
          </a:p>
          <a:p>
            <a:endParaRPr lang="ar-SA" dirty="0"/>
          </a:p>
        </p:txBody>
      </p:sp>
    </p:spTree>
    <p:extLst>
      <p:ext uri="{BB962C8B-B14F-4D97-AF65-F5344CB8AC3E}">
        <p14:creationId xmlns:p14="http://schemas.microsoft.com/office/powerpoint/2010/main" val="109281049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141</a:t>
            </a:fld>
            <a:endParaRPr lang="ar-SA"/>
          </a:p>
        </p:txBody>
      </p:sp>
      <p:sp>
        <p:nvSpPr>
          <p:cNvPr id="5" name="عنصر نائب للمحتوى 4"/>
          <p:cNvSpPr>
            <a:spLocks noGrp="1"/>
          </p:cNvSpPr>
          <p:nvPr>
            <p:ph sz="quarter" idx="1"/>
          </p:nvPr>
        </p:nvSpPr>
        <p:spPr/>
        <p:txBody>
          <a:bodyPr/>
          <a:lstStyle/>
          <a:p>
            <a:pPr algn="ctr">
              <a:buNone/>
              <a:defRPr/>
            </a:pPr>
            <a:r>
              <a:rPr lang="ar-SA" b="1" dirty="0"/>
              <a:t>شركة المساهمة : هي الشركة التي يقسم رأسمالها إلى أسهم متساوية القيمة وقابلة للتداول، ولا يسأل الشركاء فيها إلا بقدر قيمة أسهمهم، ولا تعنون </a:t>
            </a:r>
            <a:r>
              <a:rPr lang="ar-SA" b="1" dirty="0" err="1"/>
              <a:t>بإسم</a:t>
            </a:r>
            <a:r>
              <a:rPr lang="ar-SA" b="1" dirty="0"/>
              <a:t> أحد الشركاء، وتخضع في تأسيسها وفي إدارتها لإجراءات وقواعد خاصة.</a:t>
            </a:r>
            <a:r>
              <a:rPr lang="ar-SA" dirty="0"/>
              <a:t/>
            </a:r>
            <a:br>
              <a:rPr lang="ar-SA" dirty="0"/>
            </a:br>
            <a:r>
              <a:rPr lang="ar-SA" dirty="0"/>
              <a:t/>
            </a:r>
            <a:br>
              <a:rPr lang="ar-SA" dirty="0"/>
            </a:br>
            <a:r>
              <a:rPr lang="ar-SA" b="1" dirty="0"/>
              <a:t>وتتضح من هذا التعريف الخصائص الأساسية لشركة المساهمة والتي تميزها عن غيرها من الشركات وهي:</a:t>
            </a:r>
          </a:p>
        </p:txBody>
      </p:sp>
    </p:spTree>
    <p:extLst>
      <p:ext uri="{BB962C8B-B14F-4D97-AF65-F5344CB8AC3E}">
        <p14:creationId xmlns:p14="http://schemas.microsoft.com/office/powerpoint/2010/main" val="290771957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142</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b="1" dirty="0">
                <a:solidFill>
                  <a:schemeClr val="bg1">
                    <a:lumMod val="50000"/>
                  </a:schemeClr>
                </a:solidFill>
                <a:effectLst>
                  <a:outerShdw blurRad="38100" dist="38100" dir="2700000" algn="tl">
                    <a:srgbClr val="000000">
                      <a:alpha val="43137"/>
                    </a:srgbClr>
                  </a:outerShdw>
                </a:effectLst>
              </a:rPr>
              <a:t>خصائص شركة المساهمة</a:t>
            </a:r>
            <a:r>
              <a:rPr lang="ar-SA" b="1" dirty="0" smtClean="0"/>
              <a:t/>
            </a:r>
            <a:br>
              <a:rPr lang="ar-SA" b="1" dirty="0" smtClean="0"/>
            </a:br>
            <a:r>
              <a:rPr lang="ar-SA" b="1" dirty="0" smtClean="0"/>
              <a:t>أولاً</a:t>
            </a:r>
            <a:r>
              <a:rPr lang="ar-SA" b="1" dirty="0"/>
              <a:t>: رأسمال الشركة</a:t>
            </a:r>
            <a:r>
              <a:rPr lang="en-US" b="1" dirty="0"/>
              <a:t/>
            </a:r>
            <a:br>
              <a:rPr lang="en-US" b="1" dirty="0"/>
            </a:br>
            <a:r>
              <a:rPr lang="en-US" b="1" dirty="0"/>
              <a:t/>
            </a:r>
            <a:br>
              <a:rPr lang="en-US" b="1" dirty="0"/>
            </a:br>
            <a:r>
              <a:rPr lang="ar-SA" b="1" dirty="0"/>
              <a:t>ثانيًا: المسؤولية المحدودة للمساهم</a:t>
            </a:r>
            <a:br>
              <a:rPr lang="ar-SA" b="1" dirty="0"/>
            </a:br>
            <a:r>
              <a:rPr lang="ar-SA" b="1" dirty="0"/>
              <a:t/>
            </a:r>
            <a:br>
              <a:rPr lang="ar-SA" b="1" dirty="0"/>
            </a:br>
            <a:r>
              <a:rPr lang="ar-SA" b="1" dirty="0"/>
              <a:t>ثالثًا: اسم الشركة المساهمة</a:t>
            </a:r>
            <a:br>
              <a:rPr lang="ar-SA" b="1" dirty="0"/>
            </a:br>
            <a:r>
              <a:rPr lang="ar-SA" b="1" dirty="0"/>
              <a:t/>
            </a:r>
            <a:br>
              <a:rPr lang="ar-SA" b="1" dirty="0"/>
            </a:br>
            <a:r>
              <a:rPr lang="ar-SA" b="1" dirty="0"/>
              <a:t>رابعًا: التأسيس </a:t>
            </a:r>
            <a:r>
              <a:rPr lang="ar-SA" b="1" dirty="0" smtClean="0"/>
              <a:t>والإدارة</a:t>
            </a:r>
          </a:p>
          <a:p>
            <a:pPr>
              <a:lnSpc>
                <a:spcPct val="150000"/>
              </a:lnSpc>
              <a:spcBef>
                <a:spcPct val="30000"/>
              </a:spcBef>
              <a:buBlip>
                <a:blip r:embed="rId2"/>
              </a:buBlip>
            </a:pPr>
            <a:r>
              <a:rPr lang="ar-SA" sz="2800" dirty="0">
                <a:solidFill>
                  <a:srgbClr val="336600"/>
                </a:solidFill>
              </a:rPr>
              <a:t>في حالة إفلاس الشركة فإن محدودية الالتزامات في المساهمة في</a:t>
            </a:r>
          </a:p>
          <a:p>
            <a:pPr>
              <a:lnSpc>
                <a:spcPct val="150000"/>
              </a:lnSpc>
            </a:pPr>
            <a:r>
              <a:rPr lang="ar-SA" sz="2800" dirty="0">
                <a:solidFill>
                  <a:srgbClr val="336600"/>
                </a:solidFill>
              </a:rPr>
              <a:t> أسهم الشركة لا تتعدى الأموال الخاصة بالمساهمين.</a:t>
            </a:r>
          </a:p>
          <a:p>
            <a:endParaRPr lang="ar-SA" dirty="0"/>
          </a:p>
        </p:txBody>
      </p:sp>
    </p:spTree>
    <p:extLst>
      <p:ext uri="{BB962C8B-B14F-4D97-AF65-F5344CB8AC3E}">
        <p14:creationId xmlns:p14="http://schemas.microsoft.com/office/powerpoint/2010/main" val="303474133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143</a:t>
            </a:fld>
            <a:endParaRPr lang="ar-SA"/>
          </a:p>
        </p:txBody>
      </p:sp>
      <p:sp>
        <p:nvSpPr>
          <p:cNvPr id="5" name="عنصر نائب للمحتوى 4"/>
          <p:cNvSpPr>
            <a:spLocks noGrp="1"/>
          </p:cNvSpPr>
          <p:nvPr>
            <p:ph sz="quarter" idx="1"/>
          </p:nvPr>
        </p:nvSpPr>
        <p:spPr/>
        <p:txBody>
          <a:bodyPr/>
          <a:lstStyle/>
          <a:p>
            <a:pPr>
              <a:lnSpc>
                <a:spcPct val="150000"/>
              </a:lnSpc>
              <a:spcBef>
                <a:spcPct val="40000"/>
              </a:spcBef>
              <a:buBlip>
                <a:blip r:embed="rId2"/>
              </a:buBlip>
            </a:pPr>
            <a:r>
              <a:rPr lang="ar-SA" sz="3200" dirty="0">
                <a:solidFill>
                  <a:srgbClr val="336600"/>
                </a:solidFill>
              </a:rPr>
              <a:t>لا تنتهي شركات المساهمة بوفاة المؤسس، لأن هناك فصلا بين </a:t>
            </a:r>
          </a:p>
          <a:p>
            <a:pPr>
              <a:lnSpc>
                <a:spcPct val="150000"/>
              </a:lnSpc>
            </a:pPr>
            <a:r>
              <a:rPr lang="ar-SA" sz="3200" dirty="0">
                <a:solidFill>
                  <a:srgbClr val="336600"/>
                </a:solidFill>
              </a:rPr>
              <a:t>الإدارة  والملكية.</a:t>
            </a:r>
            <a:endParaRPr lang="en-US" sz="3200" dirty="0">
              <a:solidFill>
                <a:srgbClr val="336600"/>
              </a:solidFill>
            </a:endParaRPr>
          </a:p>
          <a:p>
            <a:endParaRPr lang="ar-SA" dirty="0"/>
          </a:p>
        </p:txBody>
      </p:sp>
    </p:spTree>
    <p:extLst>
      <p:ext uri="{BB962C8B-B14F-4D97-AF65-F5344CB8AC3E}">
        <p14:creationId xmlns:p14="http://schemas.microsoft.com/office/powerpoint/2010/main" val="80606948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144</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sz="3200" kern="10" dirty="0">
                <a:ln w="9525">
                  <a:solidFill>
                    <a:srgbClr val="003300"/>
                  </a:solidFill>
                  <a:round/>
                  <a:headEnd/>
                  <a:tailEnd/>
                </a:ln>
                <a:solidFill>
                  <a:srgbClr val="0000FF"/>
                </a:solidFill>
                <a:latin typeface="Arial"/>
              </a:rPr>
              <a:t>تحويل المؤسسات الصغيرة إلى شركات مساهمة</a:t>
            </a:r>
          </a:p>
          <a:p>
            <a:r>
              <a:rPr lang="ar-SA" sz="2800" dirty="0">
                <a:solidFill>
                  <a:srgbClr val="990000"/>
                </a:solidFill>
              </a:rPr>
              <a:t>غالبا ما تقوم كثير من الدول بتحويل المؤسسات الصغيرة ذات الملكية الفردية إلى شركات مساهمة بعد نموها. وذلك بسبب:</a:t>
            </a:r>
            <a:endParaRPr lang="en-US" sz="2800" dirty="0">
              <a:solidFill>
                <a:srgbClr val="990000"/>
              </a:solidFill>
            </a:endParaRPr>
          </a:p>
          <a:p>
            <a:pPr>
              <a:lnSpc>
                <a:spcPct val="160000"/>
              </a:lnSpc>
              <a:buBlip>
                <a:blip r:embed="rId2"/>
              </a:buBlip>
            </a:pPr>
            <a:r>
              <a:rPr lang="ar-SA" sz="3200" dirty="0">
                <a:solidFill>
                  <a:schemeClr val="accent2"/>
                </a:solidFill>
              </a:rPr>
              <a:t>المحافظة على استمرارية المؤسسات و الشركات.</a:t>
            </a:r>
          </a:p>
          <a:p>
            <a:pPr>
              <a:lnSpc>
                <a:spcPct val="160000"/>
              </a:lnSpc>
              <a:buBlip>
                <a:blip r:embed="rId2"/>
              </a:buBlip>
            </a:pPr>
            <a:r>
              <a:rPr lang="ar-SA" sz="3200" dirty="0">
                <a:solidFill>
                  <a:schemeClr val="accent2"/>
                </a:solidFill>
              </a:rPr>
              <a:t>المحافظة على وظائف العمال.</a:t>
            </a:r>
          </a:p>
          <a:p>
            <a:pPr>
              <a:lnSpc>
                <a:spcPct val="160000"/>
              </a:lnSpc>
              <a:buBlip>
                <a:blip r:embed="rId2"/>
              </a:buBlip>
            </a:pPr>
            <a:r>
              <a:rPr lang="ar-SA" sz="3200" dirty="0">
                <a:solidFill>
                  <a:schemeClr val="accent2"/>
                </a:solidFill>
              </a:rPr>
              <a:t>استمرار لدخول الفردية.</a:t>
            </a:r>
          </a:p>
          <a:p>
            <a:pPr>
              <a:lnSpc>
                <a:spcPct val="160000"/>
              </a:lnSpc>
              <a:buBlip>
                <a:blip r:embed="rId2"/>
              </a:buBlip>
            </a:pPr>
            <a:r>
              <a:rPr lang="ar-SA" sz="3200" dirty="0">
                <a:solidFill>
                  <a:schemeClr val="accent2"/>
                </a:solidFill>
              </a:rPr>
              <a:t>الحفاظ على إنتاجيتها من السلع والخدمات.</a:t>
            </a:r>
          </a:p>
          <a:p>
            <a:pPr>
              <a:lnSpc>
                <a:spcPct val="160000"/>
              </a:lnSpc>
              <a:buBlip>
                <a:blip r:embed="rId2"/>
              </a:buBlip>
            </a:pPr>
            <a:r>
              <a:rPr lang="ar-SA" sz="3200" dirty="0">
                <a:solidFill>
                  <a:schemeClr val="accent2"/>
                </a:solidFill>
              </a:rPr>
              <a:t>مراعاة أحوال الورثة في حالة عدم قدرتهم على إدارة المؤسسة.</a:t>
            </a:r>
          </a:p>
          <a:p>
            <a:pPr>
              <a:spcBef>
                <a:spcPct val="50000"/>
              </a:spcBef>
            </a:pPr>
            <a:endParaRPr lang="en-US" dirty="0"/>
          </a:p>
          <a:p>
            <a:endParaRPr lang="ar-SA" dirty="0"/>
          </a:p>
        </p:txBody>
      </p:sp>
    </p:spTree>
    <p:extLst>
      <p:ext uri="{BB962C8B-B14F-4D97-AF65-F5344CB8AC3E}">
        <p14:creationId xmlns:p14="http://schemas.microsoft.com/office/powerpoint/2010/main" val="71332972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145</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sz="3200" b="1" dirty="0"/>
              <a:t>أولاً: رأسمال الشركة</a:t>
            </a:r>
            <a:r>
              <a:rPr lang="en-US" sz="3200" b="1" dirty="0"/>
              <a:t/>
            </a:r>
            <a:br>
              <a:rPr lang="en-US" sz="3200" b="1" dirty="0"/>
            </a:br>
            <a:r>
              <a:rPr lang="ar-SA" sz="3200" dirty="0"/>
              <a:t>تقوم شركات المساهمة للنهوض بالمشروعات </a:t>
            </a:r>
            <a:r>
              <a:rPr lang="ar-SA" sz="3200" dirty="0" err="1"/>
              <a:t>الإقتصادية</a:t>
            </a:r>
            <a:r>
              <a:rPr lang="ar-SA" sz="3200" dirty="0"/>
              <a:t> الكبرى، ومن ثم كان طبيعيًا أن يتميز رأسمالها بضخامته بالمقارنة مع رأسمال الشركات الأخرى. ويقسم رأسمال شركة المساهمة إلى أجزاء متساوية القيمة يسمى كل منها "سهمًا" وتمثل هذه الأسهم في صكوك الأصل فيها أنها قابلة للتداول بالطرق التجارية، ومن ثم يجوز التصرف في هذه الأسهم بكافة أنواع التصرف دون أن يكون لذلك أثر على حياة الشركة.</a:t>
            </a:r>
            <a:r>
              <a:rPr lang="en-US" sz="3200" b="1" dirty="0"/>
              <a:t/>
            </a:r>
            <a:br>
              <a:rPr lang="en-US" sz="3200" b="1" dirty="0"/>
            </a:br>
            <a:r>
              <a:rPr lang="en-US" sz="3200" b="1" dirty="0"/>
              <a:t/>
            </a:r>
            <a:br>
              <a:rPr lang="en-US" sz="3200" b="1" dirty="0"/>
            </a:br>
            <a:r>
              <a:rPr lang="en-US" sz="3200" b="1" dirty="0"/>
              <a:t/>
            </a:r>
            <a:br>
              <a:rPr lang="en-US" sz="3200" b="1" dirty="0"/>
            </a:br>
            <a:r>
              <a:rPr lang="ar-SA" sz="3200" b="1" dirty="0"/>
              <a:t>ثانيًا: المسؤولية المحدودة للمساهم:</a:t>
            </a:r>
            <a:r>
              <a:rPr lang="en-US" sz="3200" b="1" dirty="0"/>
              <a:t/>
            </a:r>
            <a:br>
              <a:rPr lang="en-US" sz="3200" b="1" dirty="0"/>
            </a:br>
            <a:r>
              <a:rPr lang="ar-SA" sz="3200" dirty="0"/>
              <a:t>تتحدد مسؤولية الشريك في الشركة المساهمة بقدر القيمة الإسمية لما يملكه من أسهم في رأسمال الشركة، ونتيجة لذلك فإن الشريك المساهم لا يكتسب صفة التاجر لمجرد دخوله في الشركة، على العكس من الشريك المتضامن في شركة التضامن والتوصية، كما أن إفلاس الشركة لا يؤدي إلى إفلاس المساهم ولو كان تاجرًا، الأمر الذي يجعل مركزه من هذه الزاوية أقرب إلى مركز الشريك الموصي.</a:t>
            </a:r>
            <a:r>
              <a:rPr lang="en-US" sz="3200" b="1" dirty="0"/>
              <a:t/>
            </a:r>
            <a:br>
              <a:rPr lang="en-US" sz="3200" b="1" dirty="0"/>
            </a:br>
            <a:endParaRPr lang="ar-SA" dirty="0"/>
          </a:p>
        </p:txBody>
      </p:sp>
    </p:spTree>
    <p:extLst>
      <p:ext uri="{BB962C8B-B14F-4D97-AF65-F5344CB8AC3E}">
        <p14:creationId xmlns:p14="http://schemas.microsoft.com/office/powerpoint/2010/main" val="405474958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146</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b="1" dirty="0"/>
              <a:t>ثالثًا: اسم الشركة المساهمة</a:t>
            </a:r>
            <a:r>
              <a:rPr lang="en-US" b="1" dirty="0"/>
              <a:t>:</a:t>
            </a:r>
            <a:br>
              <a:rPr lang="en-US" b="1" dirty="0"/>
            </a:br>
            <a:r>
              <a:rPr lang="en-US" b="1" dirty="0"/>
              <a:t/>
            </a:r>
            <a:br>
              <a:rPr lang="en-US" b="1" dirty="0"/>
            </a:br>
            <a:r>
              <a:rPr lang="ar-SA" dirty="0"/>
              <a:t>ليس لشركة المساهمة عنوان يستمد من أسماء الشركاء أو اسم أحدهم حيث "</a:t>
            </a:r>
            <a:r>
              <a:rPr lang="ar-SA" b="1" dirty="0"/>
              <a:t>لا يجوز أن يشتمل اسم الشركة المساهمة على اسم شخص طبيعي..." </a:t>
            </a:r>
            <a:r>
              <a:rPr lang="ar-SA" dirty="0"/>
              <a:t>ولعل السبب في ذلك يرجع إلى أن الهدف عامة من عنوان الشركة هو تقوية ائتمانها عن طريق إعلام الغير بأسماء المسؤولين بالتضامن، في حين أن مسؤولية الشركاء في شركة المساهمة </a:t>
            </a:r>
            <a:r>
              <a:rPr lang="ar-SA" u="sng" dirty="0"/>
              <a:t>محدودة بقيمة أسهمهم.</a:t>
            </a:r>
            <a:r>
              <a:rPr lang="en-US" dirty="0"/>
              <a:t/>
            </a:r>
            <a:br>
              <a:rPr lang="en-US" dirty="0"/>
            </a:br>
            <a:r>
              <a:rPr lang="ar-SA" dirty="0"/>
              <a:t>ويستفاد من هذا النص أن اسم شركة المساهمة يجب أن يكون مشتقًا من ا</a:t>
            </a:r>
            <a:r>
              <a:rPr lang="ar-SA" b="1" dirty="0"/>
              <a:t>لغرض من إنشائها</a:t>
            </a:r>
            <a:r>
              <a:rPr lang="ar-SA" dirty="0"/>
              <a:t>، فيقال مثلاً شركة الإسمنت السعودية أو الشركة السعودية للصناعات الأساسية.</a:t>
            </a:r>
            <a:r>
              <a:rPr lang="en-US" dirty="0"/>
              <a:t/>
            </a:r>
            <a:br>
              <a:rPr lang="en-US" dirty="0"/>
            </a:br>
            <a:r>
              <a:rPr lang="ar-SA" dirty="0"/>
              <a:t>ومع ذلك يجوز أن يشتمل اسم الشركة المساهمة على اسم أحد الأشخاص الطبيعيين </a:t>
            </a:r>
            <a:r>
              <a:rPr lang="ar-SA" u="sng" dirty="0"/>
              <a:t>إذا كان غرض الشركة استثمار براءة اختراع مسجلة </a:t>
            </a:r>
            <a:r>
              <a:rPr lang="ar-SA" u="sng" dirty="0" err="1"/>
              <a:t>بإسم</a:t>
            </a:r>
            <a:r>
              <a:rPr lang="ar-SA" u="sng" dirty="0"/>
              <a:t> هذا الشخص أو إذا تملكت الشركة مؤسسة تجارية واتخذت أسهمها رأسمالها</a:t>
            </a:r>
            <a:r>
              <a:rPr lang="ar-SA" dirty="0"/>
              <a:t>، وإنما يجب في مثل هذه الحالات أن تضاف إلى </a:t>
            </a:r>
            <a:r>
              <a:rPr lang="ar-SA" dirty="0" err="1"/>
              <a:t>الإسم</a:t>
            </a:r>
            <a:r>
              <a:rPr lang="ar-SA" dirty="0"/>
              <a:t> عبارة "شركة مساهمة" وذلك للدلالة على نوع الشركة.</a:t>
            </a:r>
          </a:p>
          <a:p>
            <a:endParaRPr lang="ar-SA" dirty="0"/>
          </a:p>
        </p:txBody>
      </p:sp>
    </p:spTree>
    <p:extLst>
      <p:ext uri="{BB962C8B-B14F-4D97-AF65-F5344CB8AC3E}">
        <p14:creationId xmlns:p14="http://schemas.microsoft.com/office/powerpoint/2010/main" val="68646714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147</a:t>
            </a:fld>
            <a:endParaRPr lang="ar-SA"/>
          </a:p>
        </p:txBody>
      </p:sp>
      <p:sp>
        <p:nvSpPr>
          <p:cNvPr id="5" name="عنصر نائب للمحتوى 4"/>
          <p:cNvSpPr>
            <a:spLocks noGrp="1"/>
          </p:cNvSpPr>
          <p:nvPr>
            <p:ph sz="quarter" idx="1"/>
          </p:nvPr>
        </p:nvSpPr>
        <p:spPr/>
        <p:txBody>
          <a:bodyPr/>
          <a:lstStyle/>
          <a:p>
            <a:pPr>
              <a:buNone/>
            </a:pPr>
            <a:r>
              <a:rPr lang="ar-SA" b="1" dirty="0"/>
              <a:t>رابعًا: التأسيس والإدارة</a:t>
            </a:r>
            <a:r>
              <a:rPr lang="en-US" b="1" dirty="0"/>
              <a:t/>
            </a:r>
            <a:br>
              <a:rPr lang="en-US" b="1" dirty="0"/>
            </a:br>
            <a:r>
              <a:rPr lang="en-US" b="1" dirty="0"/>
              <a:t/>
            </a:r>
            <a:br>
              <a:rPr lang="en-US" b="1" dirty="0"/>
            </a:br>
            <a:r>
              <a:rPr lang="ar-SA" dirty="0"/>
              <a:t>يخضع تأسيس شركات المساهمة لإجراءات خاصة تبدأ </a:t>
            </a:r>
            <a:r>
              <a:rPr lang="ar-SA" u="sng" dirty="0"/>
              <a:t>باستصدار مرسوم ما يرخص بالتأسيس ، </a:t>
            </a:r>
          </a:p>
          <a:p>
            <a:pPr>
              <a:buNone/>
            </a:pPr>
            <a:r>
              <a:rPr lang="ar-SA" u="sng" dirty="0"/>
              <a:t>ولا تكتسب الشخصية المعنوية إلا بصدور قرار من الوزير المختص </a:t>
            </a:r>
            <a:r>
              <a:rPr lang="ar-SA" dirty="0"/>
              <a:t>(وزير التجارة أو وزير </a:t>
            </a:r>
            <a:r>
              <a:rPr lang="ar-SA" dirty="0" err="1"/>
              <a:t>الإقتصاد</a:t>
            </a:r>
            <a:r>
              <a:rPr lang="ar-SA" dirty="0"/>
              <a:t>) باعتماد تأسيس الشركة، وذلك لتمكين الدولة من ممارسة الرقابة على تأسيس الشركات المساهمة والتحقق من جدية المشاريع التي تقوم بها وحماية أموال الجمهور.</a:t>
            </a:r>
          </a:p>
          <a:p>
            <a:endParaRPr lang="ar-SA" dirty="0"/>
          </a:p>
        </p:txBody>
      </p:sp>
    </p:spTree>
    <p:extLst>
      <p:ext uri="{BB962C8B-B14F-4D97-AF65-F5344CB8AC3E}">
        <p14:creationId xmlns:p14="http://schemas.microsoft.com/office/powerpoint/2010/main" val="32381899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148</a:t>
            </a:fld>
            <a:endParaRPr lang="ar-SA"/>
          </a:p>
        </p:txBody>
      </p:sp>
      <p:sp>
        <p:nvSpPr>
          <p:cNvPr id="5" name="عنصر نائب للمحتوى 4"/>
          <p:cNvSpPr>
            <a:spLocks noGrp="1"/>
          </p:cNvSpPr>
          <p:nvPr>
            <p:ph sz="quarter" idx="1"/>
          </p:nvPr>
        </p:nvSpPr>
        <p:spPr/>
        <p:txBody>
          <a:bodyPr>
            <a:normAutofit fontScale="85000" lnSpcReduction="20000"/>
          </a:bodyPr>
          <a:lstStyle/>
          <a:p>
            <a:pPr>
              <a:buNone/>
            </a:pPr>
            <a:r>
              <a:rPr lang="ar-SA" sz="3200" b="1" dirty="0"/>
              <a:t>رابعًا: التأسيس والإدارة</a:t>
            </a:r>
            <a:r>
              <a:rPr lang="en-US" sz="3200" b="1" dirty="0"/>
              <a:t/>
            </a:r>
            <a:br>
              <a:rPr lang="en-US" sz="3200" b="1" dirty="0"/>
            </a:br>
            <a:r>
              <a:rPr lang="ar-SA" sz="3200" dirty="0"/>
              <a:t/>
            </a:r>
            <a:br>
              <a:rPr lang="ar-SA" sz="3200" dirty="0"/>
            </a:br>
            <a:r>
              <a:rPr lang="ar-SA" sz="3200" dirty="0"/>
              <a:t>كما تقوم إدارة الشركة على </a:t>
            </a:r>
            <a:r>
              <a:rPr lang="ar-SA" sz="3200" u="sng" dirty="0"/>
              <a:t>اشتراك هيئات متعددة </a:t>
            </a:r>
            <a:r>
              <a:rPr lang="ar-SA" sz="3200" dirty="0"/>
              <a:t>بعضها يتولى التنفيذ وبعضها الآخر الرقابة والإشراف ، </a:t>
            </a:r>
          </a:p>
          <a:p>
            <a:pPr>
              <a:buNone/>
            </a:pPr>
            <a:r>
              <a:rPr lang="ar-SA" sz="3200" dirty="0"/>
              <a:t>فهناك </a:t>
            </a:r>
            <a:r>
              <a:rPr lang="ar-SA" sz="3200" b="1" dirty="0"/>
              <a:t>مجلس الإدارة</a:t>
            </a:r>
            <a:r>
              <a:rPr lang="ar-SA" sz="3200" dirty="0"/>
              <a:t> الذي يتولى الإدارة والقيام بكافة التصرفات التي تستلزمها هذه الإدارة،</a:t>
            </a:r>
          </a:p>
          <a:p>
            <a:pPr>
              <a:buNone/>
            </a:pPr>
            <a:r>
              <a:rPr lang="ar-SA" sz="3200" dirty="0"/>
              <a:t> وهناك </a:t>
            </a:r>
            <a:r>
              <a:rPr lang="ar-SA" sz="3200" b="1" dirty="0"/>
              <a:t>الجمعية العامة العادية </a:t>
            </a:r>
            <a:r>
              <a:rPr lang="ar-SA" sz="3200" dirty="0"/>
              <a:t>التي تجتمع مرة كل سنة على الأقل لمناقشة تقرير مجلس الإدارة وابراء ذمته عن أعمال السنة المنتهية.</a:t>
            </a:r>
            <a:br>
              <a:rPr lang="ar-SA" sz="3200" dirty="0"/>
            </a:br>
            <a:r>
              <a:rPr lang="ar-SA" sz="3200" dirty="0"/>
              <a:t>وهناك </a:t>
            </a:r>
            <a:r>
              <a:rPr lang="ar-SA" sz="3200" b="1" dirty="0"/>
              <a:t>هيئة مراقبي الحسابات </a:t>
            </a:r>
            <a:r>
              <a:rPr lang="ar-SA" sz="3200" dirty="0"/>
              <a:t>التي تتولى الرقابة على مالية الشركة والتحقق من انتظام حساباتها،</a:t>
            </a:r>
          </a:p>
          <a:p>
            <a:pPr>
              <a:buNone/>
            </a:pPr>
            <a:r>
              <a:rPr lang="ar-SA" sz="3200" dirty="0"/>
              <a:t> وهناك أخيرا </a:t>
            </a:r>
            <a:r>
              <a:rPr lang="ar-SA" sz="3200" b="1" dirty="0"/>
              <a:t>الجمعية العامة غير العادية </a:t>
            </a:r>
            <a:r>
              <a:rPr lang="ar-SA" sz="3200" dirty="0"/>
              <a:t>التي تجتمع عندما يقتضي تعديل نظام الشركة أو لأغراض نص عليها عقد التأسيس.</a:t>
            </a:r>
          </a:p>
          <a:p>
            <a:endParaRPr lang="ar-SA" dirty="0"/>
          </a:p>
        </p:txBody>
      </p:sp>
    </p:spTree>
    <p:extLst>
      <p:ext uri="{BB962C8B-B14F-4D97-AF65-F5344CB8AC3E}">
        <p14:creationId xmlns:p14="http://schemas.microsoft.com/office/powerpoint/2010/main" val="360003309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149</a:t>
            </a:fld>
            <a:endParaRPr lang="ar-SA"/>
          </a:p>
        </p:txBody>
      </p:sp>
      <p:sp>
        <p:nvSpPr>
          <p:cNvPr id="5" name="عنصر نائب للمحتوى 4"/>
          <p:cNvSpPr>
            <a:spLocks noGrp="1"/>
          </p:cNvSpPr>
          <p:nvPr>
            <p:ph sz="quarter" idx="1"/>
          </p:nvPr>
        </p:nvSpPr>
        <p:spPr/>
        <p:txBody>
          <a:bodyPr/>
          <a:lstStyle/>
          <a:p>
            <a:r>
              <a:rPr lang="ar-SA" b="1" dirty="0">
                <a:solidFill>
                  <a:schemeClr val="accent6">
                    <a:lumMod val="75000"/>
                  </a:schemeClr>
                </a:solidFill>
                <a:effectLst>
                  <a:outerShdw blurRad="38100" dist="38100" dir="2700000" algn="tl">
                    <a:srgbClr val="000000">
                      <a:alpha val="43137"/>
                    </a:srgbClr>
                  </a:outerShdw>
                </a:effectLst>
              </a:rPr>
              <a:t>الشركات </a:t>
            </a:r>
            <a:r>
              <a:rPr lang="ar-SA" b="1" dirty="0" smtClean="0">
                <a:solidFill>
                  <a:schemeClr val="accent6">
                    <a:lumMod val="75000"/>
                  </a:schemeClr>
                </a:solidFill>
                <a:effectLst>
                  <a:outerShdw blurRad="38100" dist="38100" dir="2700000" algn="tl">
                    <a:srgbClr val="000000">
                      <a:alpha val="43137"/>
                    </a:srgbClr>
                  </a:outerShdw>
                </a:effectLst>
              </a:rPr>
              <a:t>المختلطة</a:t>
            </a:r>
          </a:p>
          <a:p>
            <a:r>
              <a:rPr lang="ar-SA" b="1" dirty="0">
                <a:solidFill>
                  <a:schemeClr val="accent6">
                    <a:lumMod val="75000"/>
                  </a:schemeClr>
                </a:solidFill>
                <a:effectLst>
                  <a:outerShdw blurRad="38100" dist="38100" dir="2700000" algn="tl">
                    <a:srgbClr val="000000">
                      <a:alpha val="43137"/>
                    </a:srgbClr>
                  </a:outerShdw>
                </a:effectLst>
              </a:rPr>
              <a:t>شركة التوصية </a:t>
            </a:r>
            <a:r>
              <a:rPr lang="ar-SA" b="1" dirty="0" smtClean="0">
                <a:solidFill>
                  <a:schemeClr val="accent6">
                    <a:lumMod val="75000"/>
                  </a:schemeClr>
                </a:solidFill>
                <a:effectLst>
                  <a:outerShdw blurRad="38100" dist="38100" dir="2700000" algn="tl">
                    <a:srgbClr val="000000">
                      <a:alpha val="43137"/>
                    </a:srgbClr>
                  </a:outerShdw>
                </a:effectLst>
              </a:rPr>
              <a:t>بالأسهم</a:t>
            </a:r>
          </a:p>
          <a:p>
            <a:r>
              <a:rPr lang="ar-SA" dirty="0">
                <a:effectLst>
                  <a:outerShdw blurRad="38100" dist="38100" dir="2700000" algn="tl">
                    <a:srgbClr val="000000">
                      <a:alpha val="43137"/>
                    </a:srgbClr>
                  </a:outerShdw>
                </a:effectLst>
              </a:rPr>
              <a:t>هي الشركة التي تتكون من فريقين، فريق يضم على الأقل شريكا متضامنا مسؤولا في جميع أمواله عن ديون الشركة، وفريق آخر يضم شركاء مساهمين لا يقل عددهم عن أربعة ولا يسألون عن ديون الشركة إلا بقدر حصصهم في رأس المال.</a:t>
            </a:r>
            <a:br>
              <a:rPr lang="ar-SA" dirty="0">
                <a:effectLst>
                  <a:outerShdw blurRad="38100" dist="38100" dir="2700000" algn="tl">
                    <a:srgbClr val="000000">
                      <a:alpha val="43137"/>
                    </a:srgbClr>
                  </a:outerShdw>
                </a:effectLst>
              </a:rPr>
            </a:br>
            <a:endParaRPr lang="ar-SA" dirty="0">
              <a:effectLst>
                <a:outerShdw blurRad="38100" dist="38100" dir="2700000" algn="tl">
                  <a:srgbClr val="000000">
                    <a:alpha val="43137"/>
                  </a:srgbClr>
                </a:outerShdw>
              </a:effectLst>
            </a:endParaRPr>
          </a:p>
          <a:p>
            <a:endParaRPr lang="ar-SA" dirty="0"/>
          </a:p>
        </p:txBody>
      </p:sp>
    </p:spTree>
    <p:extLst>
      <p:ext uri="{BB962C8B-B14F-4D97-AF65-F5344CB8AC3E}">
        <p14:creationId xmlns:p14="http://schemas.microsoft.com/office/powerpoint/2010/main" val="3724627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548680"/>
            <a:ext cx="4114800" cy="112772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3" name="عنصر نائب للمحتوى 2"/>
          <p:cNvSpPr>
            <a:spLocks noGrp="1"/>
          </p:cNvSpPr>
          <p:nvPr>
            <p:ph sz="quarter" idx="1"/>
          </p:nvPr>
        </p:nvSpPr>
        <p:spPr/>
        <p:txBody>
          <a:bodyPr/>
          <a:lstStyle/>
          <a:p>
            <a:r>
              <a:rPr lang="ar-SA" b="1" dirty="0" smtClean="0">
                <a:solidFill>
                  <a:srgbClr val="FF0000"/>
                </a:solidFill>
                <a:latin typeface="Times New Roman" pitchFamily="18" charset="0"/>
                <a:cs typeface="Times New Roman" pitchFamily="18" charset="0"/>
              </a:rPr>
              <a:t>التزامات </a:t>
            </a:r>
            <a:r>
              <a:rPr lang="ar-SA" b="1" dirty="0">
                <a:solidFill>
                  <a:srgbClr val="FF0000"/>
                </a:solidFill>
                <a:latin typeface="Times New Roman" pitchFamily="18" charset="0"/>
                <a:cs typeface="Times New Roman" pitchFamily="18" charset="0"/>
              </a:rPr>
              <a:t>التجار</a:t>
            </a:r>
            <a:endParaRPr lang="en-US" b="1" dirty="0">
              <a:solidFill>
                <a:srgbClr val="2D07CF"/>
              </a:solidFill>
              <a:latin typeface="Times New Roman" pitchFamily="18" charset="0"/>
              <a:cs typeface="Times New Roman" pitchFamily="18" charset="0"/>
            </a:endParaRPr>
          </a:p>
          <a:p>
            <a:r>
              <a:rPr lang="ar-SA" dirty="0">
                <a:solidFill>
                  <a:schemeClr val="tx1">
                    <a:lumMod val="50000"/>
                  </a:schemeClr>
                </a:solidFill>
                <a:latin typeface="Times New Roman" pitchFamily="18" charset="0"/>
                <a:cs typeface="Times New Roman" pitchFamily="18" charset="0"/>
              </a:rPr>
              <a:t>يرتب القانون التجاري علي الشخص الذي يكتسب صفة </a:t>
            </a:r>
            <a:r>
              <a:rPr lang="ar-SA" dirty="0" smtClean="0">
                <a:solidFill>
                  <a:schemeClr val="tx1">
                    <a:lumMod val="50000"/>
                  </a:schemeClr>
                </a:solidFill>
                <a:latin typeface="Times New Roman" pitchFamily="18" charset="0"/>
                <a:cs typeface="Times New Roman" pitchFamily="18" charset="0"/>
              </a:rPr>
              <a:t>التاجر</a:t>
            </a:r>
          </a:p>
          <a:p>
            <a:r>
              <a:rPr lang="ar-SA" dirty="0" smtClean="0">
                <a:solidFill>
                  <a:schemeClr val="tx1">
                    <a:lumMod val="50000"/>
                  </a:schemeClr>
                </a:solidFill>
                <a:latin typeface="Times New Roman" pitchFamily="18" charset="0"/>
                <a:cs typeface="Times New Roman" pitchFamily="18" charset="0"/>
              </a:rPr>
              <a:t> عدد من الالتزامات، ومن أبرز هذه الالتزامات</a:t>
            </a:r>
            <a:endParaRPr lang="ar-SA" dirty="0">
              <a:solidFill>
                <a:schemeClr val="bg2">
                  <a:lumMod val="60000"/>
                  <a:lumOff val="40000"/>
                </a:schemeClr>
              </a:solidFill>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15</a:t>
            </a:fld>
            <a:endParaRPr lang="ar-SA"/>
          </a:p>
        </p:txBody>
      </p:sp>
    </p:spTree>
    <p:extLst>
      <p:ext uri="{BB962C8B-B14F-4D97-AF65-F5344CB8AC3E}">
        <p14:creationId xmlns:p14="http://schemas.microsoft.com/office/powerpoint/2010/main" val="41578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150</a:t>
            </a:fld>
            <a:endParaRPr lang="ar-SA"/>
          </a:p>
        </p:txBody>
      </p:sp>
      <p:sp>
        <p:nvSpPr>
          <p:cNvPr id="5" name="عنصر نائب للمحتوى 4"/>
          <p:cNvSpPr>
            <a:spLocks noGrp="1"/>
          </p:cNvSpPr>
          <p:nvPr>
            <p:ph sz="quarter" idx="1"/>
          </p:nvPr>
        </p:nvSpPr>
        <p:spPr/>
        <p:txBody>
          <a:bodyPr/>
          <a:lstStyle/>
          <a:p>
            <a:pPr algn="ctr">
              <a:buNone/>
            </a:pPr>
            <a:r>
              <a:rPr lang="ar-SA" dirty="0"/>
              <a:t>فشركة التوصية بالأسهم </a:t>
            </a:r>
            <a:r>
              <a:rPr lang="ar-SA" b="1" dirty="0"/>
              <a:t>تشبه شركة التوصية البسيطة </a:t>
            </a:r>
            <a:r>
              <a:rPr lang="ar-SA" dirty="0"/>
              <a:t>من حيث أنها تضم فريقين من الشركاء مختلفين في مركزهما القانوني: </a:t>
            </a:r>
            <a:r>
              <a:rPr lang="ar-SA" u="sng" dirty="0"/>
              <a:t>شركاء متضامنين </a:t>
            </a:r>
            <a:r>
              <a:rPr lang="ar-SA" dirty="0"/>
              <a:t>يتوافر بالنسبة لهم </a:t>
            </a:r>
            <a:r>
              <a:rPr lang="ar-SA" dirty="0" err="1"/>
              <a:t>الإعتبار</a:t>
            </a:r>
            <a:r>
              <a:rPr lang="ar-SA" dirty="0"/>
              <a:t> الشخصي، ومن ثم تكون حصصهم غير قابلة للتداول ويسألون مسؤولية شخصية وتضامنية عن ديون الشركة ويتولون وحدهم إدارة الشركة ويكتسبون صفة التاجر ولو لم تكن لهم هذه الصفة عند دخولهم في الشركة، </a:t>
            </a:r>
          </a:p>
          <a:p>
            <a:pPr algn="ctr">
              <a:buNone/>
            </a:pPr>
            <a:r>
              <a:rPr lang="ar-SA" u="sng" dirty="0"/>
              <a:t>وشركاء موصين </a:t>
            </a:r>
            <a:r>
              <a:rPr lang="ar-SA" dirty="0"/>
              <a:t>تتحدد مسؤوليتهم عن ديون الشركة بمقدار حصصهم في رأس المال ولا يكتسبون صفة التاجر بسبب انضمامهم للشركة ولا يجوز لهم التدخل في الإدارة.</a:t>
            </a:r>
          </a:p>
          <a:p>
            <a:endParaRPr lang="ar-SA" dirty="0"/>
          </a:p>
        </p:txBody>
      </p:sp>
    </p:spTree>
    <p:extLst>
      <p:ext uri="{BB962C8B-B14F-4D97-AF65-F5344CB8AC3E}">
        <p14:creationId xmlns:p14="http://schemas.microsoft.com/office/powerpoint/2010/main" val="179335350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151</a:t>
            </a:fld>
            <a:endParaRPr lang="ar-SA"/>
          </a:p>
        </p:txBody>
      </p:sp>
      <p:sp>
        <p:nvSpPr>
          <p:cNvPr id="5" name="عنصر نائب للمحتوى 4"/>
          <p:cNvSpPr>
            <a:spLocks noGrp="1"/>
          </p:cNvSpPr>
          <p:nvPr>
            <p:ph sz="quarter" idx="1"/>
          </p:nvPr>
        </p:nvSpPr>
        <p:spPr/>
        <p:txBody>
          <a:bodyPr/>
          <a:lstStyle/>
          <a:p>
            <a:pPr algn="ctr">
              <a:buNone/>
              <a:defRPr/>
            </a:pPr>
            <a:r>
              <a:rPr lang="ar-SA" sz="3200" b="1" dirty="0" smtClean="0">
                <a:solidFill>
                  <a:schemeClr val="accent6">
                    <a:lumMod val="75000"/>
                  </a:schemeClr>
                </a:solidFill>
                <a:effectLst>
                  <a:outerShdw blurRad="38100" dist="38100" dir="2700000" algn="tl">
                    <a:srgbClr val="000000">
                      <a:alpha val="43137"/>
                    </a:srgbClr>
                  </a:outerShdw>
                </a:effectLst>
              </a:rPr>
              <a:t>الشركة ذات المسؤولية المحدودة</a:t>
            </a:r>
            <a:br>
              <a:rPr lang="ar-SA" sz="3200" b="1" dirty="0" smtClean="0">
                <a:solidFill>
                  <a:schemeClr val="accent6">
                    <a:lumMod val="75000"/>
                  </a:schemeClr>
                </a:solidFill>
                <a:effectLst>
                  <a:outerShdw blurRad="38100" dist="38100" dir="2700000" algn="tl">
                    <a:srgbClr val="000000">
                      <a:alpha val="43137"/>
                    </a:srgbClr>
                  </a:outerShdw>
                </a:effectLst>
              </a:rPr>
            </a:br>
            <a:r>
              <a:rPr lang="ar-SA" b="1" dirty="0"/>
              <a:t>هي الشركة التي تتكون بين شريكين أو أكثر مسؤولين عن ديون الشركة بقدر حصصهم في رأس المال ولا يزيد عدد الشركاء في هذه الشركة عادة عن خمسة وعشرين أو خمسين. </a:t>
            </a:r>
          </a:p>
          <a:p>
            <a:pPr>
              <a:buNone/>
              <a:defRPr/>
            </a:pPr>
            <a:r>
              <a:rPr lang="ar-SA" dirty="0"/>
              <a:t>وأهم خاصيتين لها هما </a:t>
            </a:r>
            <a:r>
              <a:rPr lang="ar-SA" dirty="0">
                <a:effectLst>
                  <a:outerShdw blurRad="38100" dist="38100" dir="2700000" algn="tl">
                    <a:srgbClr val="000000">
                      <a:alpha val="43137"/>
                    </a:srgbClr>
                  </a:outerShdw>
                </a:effectLst>
              </a:rPr>
              <a:t>تحديد عدد الشركاء </a:t>
            </a:r>
            <a:r>
              <a:rPr lang="ar-SA" dirty="0"/>
              <a:t>في الشركة </a:t>
            </a:r>
            <a:r>
              <a:rPr lang="ar-SA" dirty="0">
                <a:effectLst>
                  <a:outerShdw blurRad="38100" dist="38100" dir="2700000" algn="tl">
                    <a:srgbClr val="000000">
                      <a:alpha val="43137"/>
                    </a:srgbClr>
                  </a:outerShdw>
                </a:effectLst>
              </a:rPr>
              <a:t>والمسؤولية المحدودة للشركاء</a:t>
            </a:r>
            <a:r>
              <a:rPr lang="ar-SA" dirty="0"/>
              <a:t>. غير أن هناك خصائص أخرى لها منها حظر </a:t>
            </a:r>
            <a:r>
              <a:rPr lang="ar-SA" dirty="0" err="1"/>
              <a:t>الإلتجاء</a:t>
            </a:r>
            <a:r>
              <a:rPr lang="ar-SA" dirty="0"/>
              <a:t> إلى </a:t>
            </a:r>
            <a:r>
              <a:rPr lang="ar-SA" dirty="0" err="1"/>
              <a:t>الإكتتاب</a:t>
            </a:r>
            <a:r>
              <a:rPr lang="ar-SA" dirty="0"/>
              <a:t> العام، وتقسيم رأس المال إلى حصص غير قابلة للتداول بالطرق التجارية، وجواز أن يكون للشركة عنوان يتضمن اسم شريك أو أكثر. </a:t>
            </a:r>
          </a:p>
          <a:p>
            <a:endParaRPr lang="ar-SA" dirty="0"/>
          </a:p>
        </p:txBody>
      </p:sp>
    </p:spTree>
    <p:extLst>
      <p:ext uri="{BB962C8B-B14F-4D97-AF65-F5344CB8AC3E}">
        <p14:creationId xmlns:p14="http://schemas.microsoft.com/office/powerpoint/2010/main" val="26952264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152</a:t>
            </a:fld>
            <a:endParaRPr lang="ar-SA"/>
          </a:p>
        </p:txBody>
      </p:sp>
      <p:sp>
        <p:nvSpPr>
          <p:cNvPr id="5" name="عنصر نائب للمحتوى 4"/>
          <p:cNvSpPr>
            <a:spLocks noGrp="1"/>
          </p:cNvSpPr>
          <p:nvPr>
            <p:ph sz="quarter" idx="1"/>
          </p:nvPr>
        </p:nvSpPr>
        <p:spPr/>
        <p:txBody>
          <a:bodyPr/>
          <a:lstStyle/>
          <a:p>
            <a:r>
              <a:rPr lang="ar-SA" sz="3200" b="1" dirty="0">
                <a:solidFill>
                  <a:schemeClr val="accent6">
                    <a:lumMod val="75000"/>
                  </a:schemeClr>
                </a:solidFill>
                <a:effectLst>
                  <a:outerShdw blurRad="38100" dist="38100" dir="2700000" algn="tl">
                    <a:srgbClr val="000000">
                      <a:alpha val="43137"/>
                    </a:srgbClr>
                  </a:outerShdw>
                </a:effectLst>
              </a:rPr>
              <a:t>خصائص الشركة ذات المسؤولية </a:t>
            </a:r>
            <a:r>
              <a:rPr lang="ar-SA" sz="3200" b="1" dirty="0" smtClean="0">
                <a:solidFill>
                  <a:schemeClr val="accent6">
                    <a:lumMod val="75000"/>
                  </a:schemeClr>
                </a:solidFill>
                <a:effectLst>
                  <a:outerShdw blurRad="38100" dist="38100" dir="2700000" algn="tl">
                    <a:srgbClr val="000000">
                      <a:alpha val="43137"/>
                    </a:srgbClr>
                  </a:outerShdw>
                </a:effectLst>
              </a:rPr>
              <a:t>المحدودة</a:t>
            </a:r>
            <a:br>
              <a:rPr lang="ar-SA" sz="3200" b="1" dirty="0" smtClean="0">
                <a:solidFill>
                  <a:schemeClr val="accent6">
                    <a:lumMod val="75000"/>
                  </a:schemeClr>
                </a:solidFill>
                <a:effectLst>
                  <a:outerShdw blurRad="38100" dist="38100" dir="2700000" algn="tl">
                    <a:srgbClr val="000000">
                      <a:alpha val="43137"/>
                    </a:srgbClr>
                  </a:outerShdw>
                </a:effectLst>
              </a:rPr>
            </a:br>
            <a:r>
              <a:rPr lang="ar-SA" sz="3600" b="1" dirty="0"/>
              <a:t>أولاً: تحديد عدد الشركاء</a:t>
            </a:r>
            <a:r>
              <a:rPr lang="ar-SA" sz="2400" dirty="0"/>
              <a:t/>
            </a:r>
            <a:br>
              <a:rPr lang="ar-SA" sz="2400" dirty="0"/>
            </a:br>
            <a:r>
              <a:rPr lang="ar-SA" sz="3200" b="1" dirty="0"/>
              <a:t>الغرض من تحديد عدد الشركاء بشريكين كحد أدنى و25 أو 50 شريكا كحد أقصى هو قصر هذا الشكل من الشركاء على المشروعات الصغيرة والمتوسطة والمحافظة على وجود </a:t>
            </a:r>
            <a:r>
              <a:rPr lang="ar-SA" sz="3200" b="1" dirty="0" err="1"/>
              <a:t>الإعتبار</a:t>
            </a:r>
            <a:r>
              <a:rPr lang="ar-SA" sz="3200" b="1" dirty="0"/>
              <a:t> الشخصي بين الشركاء.</a:t>
            </a:r>
            <a:r>
              <a:rPr lang="ar-SA" sz="2800" dirty="0"/>
              <a:t/>
            </a:r>
            <a:br>
              <a:rPr lang="ar-SA" sz="2800" dirty="0"/>
            </a:br>
            <a:endParaRPr lang="ar-SA" sz="2400" dirty="0"/>
          </a:p>
          <a:p>
            <a:endParaRPr lang="ar-SA" dirty="0"/>
          </a:p>
        </p:txBody>
      </p:sp>
    </p:spTree>
    <p:extLst>
      <p:ext uri="{BB962C8B-B14F-4D97-AF65-F5344CB8AC3E}">
        <p14:creationId xmlns:p14="http://schemas.microsoft.com/office/powerpoint/2010/main" val="117631927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153</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4000" b="1" dirty="0"/>
              <a:t>ثانيًا: تحديد المسؤولية</a:t>
            </a:r>
            <a:r>
              <a:rPr lang="ar-SA" sz="2800" dirty="0"/>
              <a:t/>
            </a:r>
            <a:br>
              <a:rPr lang="ar-SA" sz="2800" dirty="0"/>
            </a:br>
            <a:r>
              <a:rPr lang="ar-SA" sz="3200" b="1" dirty="0"/>
              <a:t>لا يسأل الشريك في الشركة ذات المسؤولية المحدودة عن ديون الشركة إلا بقدر حصته في رأس المال، وهذه الخاصية هي أساس تسمية هذه الشركة وهي تسمح للشركاء بتحديد مسؤوليتهم عن مخاطر المشروع دون حاجة إلى </a:t>
            </a:r>
            <a:r>
              <a:rPr lang="ar-SA" sz="3200" b="1" dirty="0" err="1"/>
              <a:t>الإلتجاء</a:t>
            </a:r>
            <a:r>
              <a:rPr lang="ar-SA" sz="3200" b="1" dirty="0"/>
              <a:t> إلى شكل شركة المساهمة، ومن ثم فهي تجعل الشريك في هذه الشركة في مركز يماثل مركز الشريك في شركة المساهمة.</a:t>
            </a:r>
            <a:r>
              <a:rPr lang="ar-SA" sz="2800" dirty="0"/>
              <a:t/>
            </a:r>
            <a:br>
              <a:rPr lang="ar-SA" sz="2800" dirty="0"/>
            </a:br>
            <a:r>
              <a:rPr lang="ar-SA" sz="3200" b="1" dirty="0"/>
              <a:t>بيد أنه يلاحظ أن مسؤولية الشركة ذات المسؤولية المحدودة ذاتها عن ديونها ليست محدودة، بل هي مطلقة في جميع أموالها، ولكن مسؤولية الشركاء فيها هي المحدودة بقدر حصة كل منهم في رأس المال.</a:t>
            </a:r>
            <a:endParaRPr lang="ar-SA" sz="2800" dirty="0"/>
          </a:p>
          <a:p>
            <a:endParaRPr lang="ar-SA" dirty="0"/>
          </a:p>
        </p:txBody>
      </p:sp>
    </p:spTree>
    <p:extLst>
      <p:ext uri="{BB962C8B-B14F-4D97-AF65-F5344CB8AC3E}">
        <p14:creationId xmlns:p14="http://schemas.microsoft.com/office/powerpoint/2010/main" val="223535781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154</a:t>
            </a:fld>
            <a:endParaRPr lang="ar-SA"/>
          </a:p>
        </p:txBody>
      </p:sp>
      <p:sp>
        <p:nvSpPr>
          <p:cNvPr id="5" name="عنصر نائب للمحتوى 4"/>
          <p:cNvSpPr>
            <a:spLocks noGrp="1"/>
          </p:cNvSpPr>
          <p:nvPr>
            <p:ph sz="quarter" idx="1"/>
          </p:nvPr>
        </p:nvSpPr>
        <p:spPr/>
        <p:txBody>
          <a:bodyPr/>
          <a:lstStyle/>
          <a:p>
            <a:r>
              <a:rPr lang="ar-SA" sz="3600" b="1" dirty="0"/>
              <a:t>ثالثًا – حظر </a:t>
            </a:r>
            <a:r>
              <a:rPr lang="ar-SA" sz="3600" b="1" dirty="0" err="1"/>
              <a:t>الإلتجاء</a:t>
            </a:r>
            <a:r>
              <a:rPr lang="ar-SA" sz="3600" b="1" dirty="0"/>
              <a:t> إلى </a:t>
            </a:r>
            <a:r>
              <a:rPr lang="ar-SA" sz="3600" b="1" dirty="0" err="1"/>
              <a:t>الإكتتاب</a:t>
            </a:r>
            <a:r>
              <a:rPr lang="ar-SA" sz="3600" b="1" dirty="0"/>
              <a:t> العام</a:t>
            </a:r>
            <a:r>
              <a:rPr lang="ar-SA" sz="2400" dirty="0"/>
              <a:t/>
            </a:r>
            <a:br>
              <a:rPr lang="ar-SA" sz="2400" dirty="0"/>
            </a:br>
            <a:r>
              <a:rPr lang="ar-SA" sz="3200" b="1" dirty="0"/>
              <a:t>لا يجوز تأسيس الشركة ذات المسؤولية المحدودة أو زيادة رأسمالها أو </a:t>
            </a:r>
            <a:r>
              <a:rPr lang="ar-SA" sz="3200" b="1" dirty="0" err="1"/>
              <a:t>الإقتراض</a:t>
            </a:r>
            <a:r>
              <a:rPr lang="ar-SA" sz="3200" b="1" dirty="0"/>
              <a:t> لحسابها عن طريق </a:t>
            </a:r>
            <a:r>
              <a:rPr lang="ar-SA" sz="3200" b="1" dirty="0" err="1"/>
              <a:t>الإكتتاب</a:t>
            </a:r>
            <a:r>
              <a:rPr lang="ar-SA" sz="3200" b="1" dirty="0"/>
              <a:t> العام، ومن ثم لا يجوز لها إصدار أسهم أو سندات تطرح لاكتتاب الجمهور، والهدف من هذا الحظر هو المحافظة على توافر </a:t>
            </a:r>
            <a:r>
              <a:rPr lang="ar-SA" sz="3200" b="1" dirty="0" err="1"/>
              <a:t>الإعتبار</a:t>
            </a:r>
            <a:r>
              <a:rPr lang="ar-SA" sz="3200" b="1" dirty="0"/>
              <a:t> الشخصي بين الشركاء.</a:t>
            </a:r>
            <a:r>
              <a:rPr lang="ar-SA" sz="2400" dirty="0"/>
              <a:t/>
            </a:r>
            <a:br>
              <a:rPr lang="ar-SA" sz="2400" dirty="0"/>
            </a:br>
            <a:r>
              <a:rPr lang="ar-SA" sz="2400" dirty="0"/>
              <a:t/>
            </a:r>
            <a:br>
              <a:rPr lang="ar-SA" sz="2400" dirty="0"/>
            </a:br>
            <a:endParaRPr lang="ar-SA" sz="2400" dirty="0"/>
          </a:p>
          <a:p>
            <a:endParaRPr lang="ar-SA" dirty="0"/>
          </a:p>
        </p:txBody>
      </p:sp>
    </p:spTree>
    <p:extLst>
      <p:ext uri="{BB962C8B-B14F-4D97-AF65-F5344CB8AC3E}">
        <p14:creationId xmlns:p14="http://schemas.microsoft.com/office/powerpoint/2010/main" val="205604694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155</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2800" dirty="0"/>
              <a:t/>
            </a:r>
            <a:br>
              <a:rPr lang="ar-SA" sz="2800" dirty="0"/>
            </a:br>
            <a:r>
              <a:rPr lang="ar-SA" sz="2800" dirty="0"/>
              <a:t/>
            </a:r>
            <a:br>
              <a:rPr lang="ar-SA" sz="2800" dirty="0"/>
            </a:br>
            <a:r>
              <a:rPr lang="ar-SA" sz="3600" b="1" dirty="0"/>
              <a:t>رابعًا: عدم قابلية الحصص للتداول بالطرق التجارية</a:t>
            </a:r>
            <a:r>
              <a:rPr lang="ar-SA" sz="2800" dirty="0"/>
              <a:t/>
            </a:r>
            <a:br>
              <a:rPr lang="ar-SA" sz="2800" dirty="0"/>
            </a:br>
            <a:r>
              <a:rPr lang="ar-SA" sz="2800" dirty="0"/>
              <a:t/>
            </a:r>
            <a:br>
              <a:rPr lang="ar-SA" sz="2800" dirty="0"/>
            </a:br>
            <a:r>
              <a:rPr lang="ar-SA" sz="3200" b="1" dirty="0"/>
              <a:t>يقسم رأسمال الشركة ذات المسؤولية المحدودة إلى حصص متساوية القيمة، غير أن هذه الحصص لا يجوز أن تكون ممثلة في صكوك قابلة للتداول بالطرق التجارية وذلك مراعاة </a:t>
            </a:r>
            <a:r>
              <a:rPr lang="ar-SA" sz="3200" b="1" dirty="0" err="1"/>
              <a:t>للإعتبار</a:t>
            </a:r>
            <a:r>
              <a:rPr lang="ar-SA" sz="3200" b="1" dirty="0"/>
              <a:t> الشخصي الذي تقوم عليه هذه الشركة.</a:t>
            </a:r>
            <a:r>
              <a:rPr lang="ar-SA" sz="3200" dirty="0"/>
              <a:t/>
            </a:r>
            <a:br>
              <a:rPr lang="ar-SA" sz="3200" dirty="0"/>
            </a:br>
            <a:r>
              <a:rPr lang="ar-SA" sz="3200" b="1" dirty="0"/>
              <a:t>ولكن هذه الحصص ليست محبوسة عن التداول كما هو الشأن بالنسبة للحصص في شركات الأشخاص، فالشريك يجوز له أن يتنازل عن حصته لأحد الشركاء أو للغير وفقًا لشروط عقد الشركة.</a:t>
            </a:r>
            <a:r>
              <a:rPr lang="ar-SA" sz="3200" dirty="0"/>
              <a:t/>
            </a:r>
            <a:br>
              <a:rPr lang="ar-SA" sz="3200" dirty="0"/>
            </a:br>
            <a:r>
              <a:rPr lang="ar-SA" sz="2800" dirty="0"/>
              <a:t/>
            </a:r>
            <a:br>
              <a:rPr lang="ar-SA" sz="2800" dirty="0"/>
            </a:br>
            <a:r>
              <a:rPr lang="ar-SA" sz="3600" b="1" dirty="0"/>
              <a:t>خامسًا: اسم الشركة</a:t>
            </a:r>
            <a:r>
              <a:rPr lang="ar-SA" sz="2800" dirty="0"/>
              <a:t/>
            </a:r>
            <a:br>
              <a:rPr lang="ar-SA" sz="2800" dirty="0"/>
            </a:br>
            <a:r>
              <a:rPr lang="ar-SA" sz="2800" dirty="0"/>
              <a:t/>
            </a:r>
            <a:br>
              <a:rPr lang="ar-SA" sz="2800" dirty="0"/>
            </a:br>
            <a:r>
              <a:rPr lang="ar-SA" sz="3200" b="1" dirty="0"/>
              <a:t>يجوز للشركة ذات المسؤولية المحدودة أن تتخذ اسمًا خاصًا مشتقًا من غرضها كما هو الشأن في شركات الأموال، كما يجوز لها أن تتخذ عنوانًا يتضمن اسم شريك أو أكثر كما هو الحال في شركات الأشخاص.</a:t>
            </a:r>
            <a:r>
              <a:rPr lang="ar-SA" sz="3200" dirty="0"/>
              <a:t/>
            </a:r>
            <a:br>
              <a:rPr lang="ar-SA" sz="3200" dirty="0"/>
            </a:br>
            <a:r>
              <a:rPr lang="ar-SA" sz="2800" dirty="0"/>
              <a:t/>
            </a:r>
            <a:br>
              <a:rPr lang="ar-SA" sz="2800" dirty="0"/>
            </a:br>
            <a:endParaRPr lang="ar-SA" sz="2800" dirty="0"/>
          </a:p>
          <a:p>
            <a:endParaRPr lang="ar-SA" dirty="0"/>
          </a:p>
        </p:txBody>
      </p:sp>
    </p:spTree>
    <p:extLst>
      <p:ext uri="{BB962C8B-B14F-4D97-AF65-F5344CB8AC3E}">
        <p14:creationId xmlns:p14="http://schemas.microsoft.com/office/powerpoint/2010/main" val="159542404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156</a:t>
            </a:fld>
            <a:endParaRPr lang="ar-SA"/>
          </a:p>
        </p:txBody>
      </p:sp>
      <p:sp>
        <p:nvSpPr>
          <p:cNvPr id="5" name="عنصر نائب للمحتوى 4"/>
          <p:cNvSpPr>
            <a:spLocks noGrp="1"/>
          </p:cNvSpPr>
          <p:nvPr>
            <p:ph sz="quarter" idx="1"/>
          </p:nvPr>
        </p:nvSpPr>
        <p:spPr/>
        <p:txBody>
          <a:bodyPr/>
          <a:lstStyle/>
          <a:p>
            <a:pPr algn="ctr">
              <a:buNone/>
            </a:pPr>
            <a:r>
              <a:rPr lang="ar-SA" sz="3200" b="1" dirty="0" smtClean="0">
                <a:solidFill>
                  <a:schemeClr val="accent6">
                    <a:lumMod val="75000"/>
                  </a:schemeClr>
                </a:solidFill>
                <a:effectLst>
                  <a:outerShdw blurRad="38100" dist="38100" dir="2700000" algn="tl">
                    <a:srgbClr val="000000">
                      <a:alpha val="43137"/>
                    </a:srgbClr>
                  </a:outerShdw>
                </a:effectLst>
              </a:rPr>
              <a:t>إدارة الشركة ذات المسؤولية المحدودة</a:t>
            </a:r>
            <a:br>
              <a:rPr lang="ar-SA" sz="3200" b="1" dirty="0" smtClean="0">
                <a:solidFill>
                  <a:schemeClr val="accent6">
                    <a:lumMod val="75000"/>
                  </a:schemeClr>
                </a:solidFill>
                <a:effectLst>
                  <a:outerShdw blurRad="38100" dist="38100" dir="2700000" algn="tl">
                    <a:srgbClr val="000000">
                      <a:alpha val="43137"/>
                    </a:srgbClr>
                  </a:outerShdw>
                </a:effectLst>
              </a:rPr>
            </a:br>
            <a:endParaRPr lang="ar-SA" dirty="0"/>
          </a:p>
          <a:p>
            <a:pPr algn="ctr">
              <a:buNone/>
            </a:pPr>
            <a:r>
              <a:rPr lang="ar-SA" dirty="0"/>
              <a:t>يدير الشركة مدير أو أكثر من الشركاء أو غيرهم بمقابل أو بغير مقابل، ويعين الشركاء المديرون في عقد الشركة أو في عقد مستقل لمدة معينة أو غير معينة. ويجوز أن ينص عقد الشركة على تكوين مجلس إدارة من المديرين في حالة تعددهم، ويحدد العقد طريقة العمل في هذا المجلس والأغلبية اللازمة لقراراته، وتلتزم الشركة بأعمال المديرين التي تدخل في حدود سلطتهم.</a:t>
            </a:r>
          </a:p>
          <a:p>
            <a:endParaRPr lang="ar-SA" dirty="0"/>
          </a:p>
        </p:txBody>
      </p:sp>
    </p:spTree>
    <p:extLst>
      <p:ext uri="{BB962C8B-B14F-4D97-AF65-F5344CB8AC3E}">
        <p14:creationId xmlns:p14="http://schemas.microsoft.com/office/powerpoint/2010/main" val="216009756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157</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b="1" dirty="0"/>
              <a:t>انقضاء </a:t>
            </a:r>
            <a:r>
              <a:rPr lang="ar-SA" b="1" dirty="0" smtClean="0"/>
              <a:t>الشركة</a:t>
            </a:r>
          </a:p>
          <a:p>
            <a:pPr>
              <a:buNone/>
              <a:defRPr/>
            </a:pPr>
            <a:r>
              <a:rPr lang="ar-SA" b="1" u="sng" dirty="0"/>
              <a:t>أولا</a:t>
            </a:r>
            <a:r>
              <a:rPr lang="en-US" b="1" u="sng" dirty="0"/>
              <a:t>  </a:t>
            </a:r>
            <a:r>
              <a:rPr lang="ar-SA" b="1" u="sng" dirty="0"/>
              <a:t>الأسباب العامة لانقضاء الشركة</a:t>
            </a:r>
          </a:p>
          <a:p>
            <a:pPr>
              <a:buNone/>
              <a:defRPr/>
            </a:pPr>
            <a:r>
              <a:rPr lang="ar-SA" dirty="0"/>
              <a:t>وهي ثلاثة اقسام</a:t>
            </a:r>
            <a:r>
              <a:rPr lang="en-US" dirty="0"/>
              <a:t> :</a:t>
            </a:r>
          </a:p>
          <a:p>
            <a:pPr>
              <a:buNone/>
              <a:defRPr/>
            </a:pPr>
            <a:r>
              <a:rPr lang="ar-SA" b="1" dirty="0"/>
              <a:t>القسم الأول</a:t>
            </a:r>
            <a:r>
              <a:rPr lang="en-US" b="1" dirty="0"/>
              <a:t> / </a:t>
            </a:r>
            <a:r>
              <a:rPr lang="ar-SA" b="1" dirty="0"/>
              <a:t>أسباب الانقضاء التلقائية بقوة القانون</a:t>
            </a:r>
            <a:r>
              <a:rPr lang="en-US" b="1" dirty="0"/>
              <a:t> :</a:t>
            </a:r>
            <a:endParaRPr lang="en-US" dirty="0"/>
          </a:p>
          <a:p>
            <a:pPr>
              <a:buNone/>
              <a:defRPr/>
            </a:pPr>
            <a:r>
              <a:rPr lang="en-US" dirty="0"/>
              <a:t> </a:t>
            </a:r>
          </a:p>
          <a:p>
            <a:pPr>
              <a:buNone/>
              <a:defRPr/>
            </a:pPr>
            <a:r>
              <a:rPr lang="ar-SA" b="1" dirty="0"/>
              <a:t>القسم الثاني</a:t>
            </a:r>
            <a:r>
              <a:rPr lang="en-US" b="1" dirty="0"/>
              <a:t> / </a:t>
            </a:r>
            <a:r>
              <a:rPr lang="ar-SA" b="1" dirty="0"/>
              <a:t>الأسباب الادارية لانقضاء الشركة</a:t>
            </a:r>
            <a:endParaRPr lang="en-US" dirty="0"/>
          </a:p>
          <a:p>
            <a:pPr>
              <a:buNone/>
              <a:defRPr/>
            </a:pPr>
            <a:r>
              <a:rPr lang="en-US" dirty="0"/>
              <a:t> </a:t>
            </a:r>
          </a:p>
          <a:p>
            <a:pPr>
              <a:buNone/>
              <a:defRPr/>
            </a:pPr>
            <a:r>
              <a:rPr lang="en-US" dirty="0"/>
              <a:t> </a:t>
            </a:r>
          </a:p>
          <a:p>
            <a:pPr>
              <a:buNone/>
              <a:defRPr/>
            </a:pPr>
            <a:r>
              <a:rPr lang="ar-SA" b="1" dirty="0"/>
              <a:t> </a:t>
            </a:r>
            <a:r>
              <a:rPr lang="ar-SA" b="1" u="sng" dirty="0"/>
              <a:t>ثانيا</a:t>
            </a:r>
            <a:r>
              <a:rPr lang="en-US" b="1" u="sng" dirty="0"/>
              <a:t>  </a:t>
            </a:r>
            <a:r>
              <a:rPr lang="ar-SA" b="1" u="sng" dirty="0"/>
              <a:t>أسباب الانقضاء المبنية على الاعتبار الشخصي</a:t>
            </a:r>
            <a:r>
              <a:rPr lang="en-US" b="1" u="sng" dirty="0"/>
              <a:t> :</a:t>
            </a:r>
            <a:endParaRPr lang="en-US" dirty="0"/>
          </a:p>
          <a:p>
            <a:pPr>
              <a:buNone/>
              <a:defRPr/>
            </a:pPr>
            <a:r>
              <a:rPr lang="en-US" b="1" dirty="0"/>
              <a:t> </a:t>
            </a:r>
            <a:endParaRPr lang="en-US" dirty="0"/>
          </a:p>
          <a:p>
            <a:pPr>
              <a:buNone/>
              <a:defRPr/>
            </a:pPr>
            <a:r>
              <a:rPr lang="ar-SA" dirty="0"/>
              <a:t>1</a:t>
            </a:r>
            <a:r>
              <a:rPr lang="ar-SA" b="1" dirty="0"/>
              <a:t>- وفاة أحد الشركاء</a:t>
            </a:r>
            <a:r>
              <a:rPr lang="en-US" b="1" dirty="0"/>
              <a:t> : </a:t>
            </a:r>
            <a:endParaRPr lang="en-US" dirty="0"/>
          </a:p>
          <a:p>
            <a:pPr>
              <a:buNone/>
              <a:defRPr/>
            </a:pPr>
            <a:r>
              <a:rPr lang="ar-SA" dirty="0"/>
              <a:t>2</a:t>
            </a:r>
            <a:r>
              <a:rPr lang="ar-SA" b="1" dirty="0"/>
              <a:t>- الحجر على أحد الشركاء أو إعساره أو إفلاسه</a:t>
            </a:r>
            <a:r>
              <a:rPr lang="en-US" dirty="0"/>
              <a:t> : </a:t>
            </a:r>
          </a:p>
          <a:p>
            <a:pPr>
              <a:buNone/>
              <a:defRPr/>
            </a:pPr>
            <a:r>
              <a:rPr lang="ar-SA" dirty="0"/>
              <a:t>3</a:t>
            </a:r>
            <a:r>
              <a:rPr lang="ar-SA" b="1" dirty="0"/>
              <a:t>- انسحاب احد الشركاء </a:t>
            </a:r>
            <a:endParaRPr lang="ar-SA" dirty="0"/>
          </a:p>
        </p:txBody>
      </p:sp>
    </p:spTree>
    <p:extLst>
      <p:ext uri="{BB962C8B-B14F-4D97-AF65-F5344CB8AC3E}">
        <p14:creationId xmlns:p14="http://schemas.microsoft.com/office/powerpoint/2010/main" val="20759102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158</a:t>
            </a:fld>
            <a:endParaRPr lang="ar-SA"/>
          </a:p>
        </p:txBody>
      </p:sp>
      <p:sp>
        <p:nvSpPr>
          <p:cNvPr id="5" name="عنصر نائب للمحتوى 4"/>
          <p:cNvSpPr>
            <a:spLocks noGrp="1"/>
          </p:cNvSpPr>
          <p:nvPr>
            <p:ph sz="quarter" idx="1"/>
          </p:nvPr>
        </p:nvSpPr>
        <p:spPr/>
        <p:txBody>
          <a:bodyPr>
            <a:normAutofit fontScale="55000" lnSpcReduction="20000"/>
          </a:bodyPr>
          <a:lstStyle/>
          <a:p>
            <a:r>
              <a:rPr lang="ar-SA" b="1" u="sng" dirty="0"/>
              <a:t>أولا</a:t>
            </a:r>
            <a:r>
              <a:rPr lang="en-US" b="1" u="sng" dirty="0"/>
              <a:t>: </a:t>
            </a:r>
            <a:r>
              <a:rPr lang="ar-SA" b="1" u="sng" dirty="0"/>
              <a:t>الأسباب العامة لانقضاء </a:t>
            </a:r>
            <a:r>
              <a:rPr lang="ar-SA" b="1" u="sng" dirty="0" smtClean="0"/>
              <a:t>الشركة</a:t>
            </a:r>
          </a:p>
          <a:p>
            <a:pPr>
              <a:buNone/>
            </a:pPr>
            <a:r>
              <a:rPr lang="en-US" sz="3200" b="1" dirty="0"/>
              <a:t> </a:t>
            </a:r>
            <a:r>
              <a:rPr lang="ar-SA" sz="3200" dirty="0"/>
              <a:t>وهي ثلاثة اقسام</a:t>
            </a:r>
            <a:r>
              <a:rPr lang="en-US" sz="3200" dirty="0"/>
              <a:t> :</a:t>
            </a:r>
          </a:p>
          <a:p>
            <a:pPr>
              <a:buNone/>
            </a:pPr>
            <a:r>
              <a:rPr lang="ar-SA" sz="4000" b="1" dirty="0"/>
              <a:t>القسم الأول</a:t>
            </a:r>
            <a:r>
              <a:rPr lang="en-US" sz="4000" b="1" dirty="0"/>
              <a:t> / </a:t>
            </a:r>
            <a:r>
              <a:rPr lang="ar-SA" sz="4000" b="1" dirty="0"/>
              <a:t>أسباب الانقضاء التلقائية بقوة القانون</a:t>
            </a:r>
            <a:r>
              <a:rPr lang="en-US" sz="4000" b="1" dirty="0"/>
              <a:t> :</a:t>
            </a:r>
            <a:endParaRPr lang="en-US" sz="4000" dirty="0"/>
          </a:p>
          <a:p>
            <a:pPr>
              <a:buNone/>
            </a:pPr>
            <a:r>
              <a:rPr lang="ar-SA" sz="3200" dirty="0"/>
              <a:t>1- </a:t>
            </a:r>
            <a:r>
              <a:rPr lang="ar-SA" sz="3200" b="1" dirty="0"/>
              <a:t>انقضاء المدة المحددة للشركة</a:t>
            </a:r>
            <a:r>
              <a:rPr lang="en-US" sz="3200" dirty="0"/>
              <a:t> : </a:t>
            </a:r>
            <a:r>
              <a:rPr lang="ar-SA" sz="3200" dirty="0"/>
              <a:t>الاصل انه متى كانت الشركة محددة المدة فإن الشركة تنحل بقوة القانون بمجرد انقضاء هذه المدة</a:t>
            </a:r>
            <a:r>
              <a:rPr lang="en-US" sz="3200" dirty="0"/>
              <a:t> , </a:t>
            </a:r>
            <a:r>
              <a:rPr lang="ar-SA" sz="3200" dirty="0"/>
              <a:t>ولو لم تكن قد حققت بعد الغرض او العمل</a:t>
            </a:r>
            <a:r>
              <a:rPr lang="en-US" sz="3200" dirty="0"/>
              <a:t> , </a:t>
            </a:r>
            <a:r>
              <a:rPr lang="ar-SA" sz="3200" dirty="0"/>
              <a:t>تستمر الشركة إذا اتفق الشركاء قبل انتهاء مدة الشركة</a:t>
            </a:r>
            <a:endParaRPr lang="en-US" sz="3200" dirty="0"/>
          </a:p>
          <a:p>
            <a:pPr>
              <a:buNone/>
            </a:pPr>
            <a:r>
              <a:rPr lang="ar-SA" sz="3200" dirty="0"/>
              <a:t>2- </a:t>
            </a:r>
            <a:r>
              <a:rPr lang="ar-SA" sz="3200" b="1" dirty="0"/>
              <a:t>تحقق الغرض الذي تأسست الشركة من أجله أو استحالة تحقيقه</a:t>
            </a:r>
            <a:r>
              <a:rPr lang="en-US" sz="3200" dirty="0"/>
              <a:t> : </a:t>
            </a:r>
            <a:r>
              <a:rPr lang="ar-SA" sz="3200" dirty="0"/>
              <a:t>فإذا تأسست شركة للقيام بعمل معين كبيع محصول أو إنشاء طريق وانتهى هذا العمل انقضت الشركة</a:t>
            </a:r>
            <a:r>
              <a:rPr lang="en-US" sz="3200" dirty="0"/>
              <a:t> , </a:t>
            </a:r>
            <a:r>
              <a:rPr lang="ar-SA" sz="3200" dirty="0"/>
              <a:t>تنقضي الشركة متى ثبت استحالة تحقيق الغرض الذي تأسست من أجلة فإذا تألفت الشركة بقصد القيام بنوع معين من التجارة ثم صدر قانون ذلك بحظر هذا العمل مثل نوع هذه الشركة أو بقصر القيام به على هيئات معينة</a:t>
            </a:r>
            <a:r>
              <a:rPr lang="en-US" sz="3200" dirty="0"/>
              <a:t> , </a:t>
            </a:r>
            <a:r>
              <a:rPr lang="ar-SA" sz="3200" dirty="0"/>
              <a:t>فأنه يترتب على ذلك انقضاء الشركة  بقوة القانون .</a:t>
            </a:r>
            <a:endParaRPr lang="en-US" sz="3200" dirty="0"/>
          </a:p>
          <a:p>
            <a:pPr>
              <a:buNone/>
            </a:pPr>
            <a:r>
              <a:rPr lang="ar-SA" sz="3200" dirty="0"/>
              <a:t>3- </a:t>
            </a:r>
            <a:r>
              <a:rPr lang="ar-SA" sz="3200" b="1" dirty="0"/>
              <a:t>اجتماع الحصص او الاسهم في يد شخص واحد</a:t>
            </a:r>
            <a:r>
              <a:rPr lang="en-US" sz="3200" dirty="0"/>
              <a:t> : </a:t>
            </a:r>
            <a:r>
              <a:rPr lang="ar-SA" sz="3200" dirty="0"/>
              <a:t>يترتب على اجتماع الحصص او الاسهم في يد شخص واحد تخلف ركن جوهري من الاركان الخاصة بعقد الشركة ن وهو ركن تعدد الشركاء ومن ثم تنقضي الشركة في هذه الحالة بقوة القانون</a:t>
            </a:r>
            <a:endParaRPr lang="en-US" sz="3200" dirty="0"/>
          </a:p>
          <a:p>
            <a:pPr>
              <a:buNone/>
            </a:pPr>
            <a:r>
              <a:rPr lang="ar-SA" sz="3200" dirty="0"/>
              <a:t>4</a:t>
            </a:r>
            <a:r>
              <a:rPr lang="ar-SA" sz="3200" b="1" dirty="0"/>
              <a:t>- هلاك مال الشركة</a:t>
            </a:r>
            <a:r>
              <a:rPr lang="en-US" sz="3200" dirty="0"/>
              <a:t> : </a:t>
            </a:r>
            <a:r>
              <a:rPr lang="ar-SA" sz="3200" dirty="0"/>
              <a:t>تنقضي هذه الشركة بقوة القانون بهلاك جميع ما لها أو معظمة بحيث يتعذر استثمار الباقي استثمار مجديا وقد يكون ماديا مثل احتراق مصنع الشركة اوقد يكون معنويا كما لو سحب الامتياز الممنوح للشركة .</a:t>
            </a:r>
          </a:p>
          <a:p>
            <a:endParaRPr lang="ar-SA" dirty="0"/>
          </a:p>
        </p:txBody>
      </p:sp>
    </p:spTree>
    <p:extLst>
      <p:ext uri="{BB962C8B-B14F-4D97-AF65-F5344CB8AC3E}">
        <p14:creationId xmlns:p14="http://schemas.microsoft.com/office/powerpoint/2010/main" val="51310029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159</a:t>
            </a:fld>
            <a:endParaRPr lang="ar-SA"/>
          </a:p>
        </p:txBody>
      </p:sp>
      <p:sp>
        <p:nvSpPr>
          <p:cNvPr id="5" name="عنصر نائب للمحتوى 4"/>
          <p:cNvSpPr>
            <a:spLocks noGrp="1"/>
          </p:cNvSpPr>
          <p:nvPr>
            <p:ph sz="quarter" idx="1"/>
          </p:nvPr>
        </p:nvSpPr>
        <p:spPr/>
        <p:txBody>
          <a:bodyPr>
            <a:normAutofit fontScale="77500" lnSpcReduction="20000"/>
          </a:bodyPr>
          <a:lstStyle/>
          <a:p>
            <a:pPr>
              <a:buNone/>
            </a:pPr>
            <a:r>
              <a:rPr lang="ar-SA" b="1" dirty="0"/>
              <a:t>القسم الثاني</a:t>
            </a:r>
            <a:r>
              <a:rPr lang="en-US" b="1" dirty="0"/>
              <a:t> / </a:t>
            </a:r>
            <a:r>
              <a:rPr lang="ar-SA" b="1" dirty="0"/>
              <a:t>الأسباب الادارية لانقضاء الشركة</a:t>
            </a:r>
          </a:p>
          <a:p>
            <a:pPr>
              <a:buNone/>
            </a:pPr>
            <a:endParaRPr lang="en-US" sz="3200" dirty="0"/>
          </a:p>
          <a:p>
            <a:pPr>
              <a:buNone/>
            </a:pPr>
            <a:r>
              <a:rPr lang="ar-SA" sz="3200" b="1" dirty="0"/>
              <a:t>1- اتفاق الشركاء على حل الشركة</a:t>
            </a:r>
            <a:r>
              <a:rPr lang="en-US" sz="3200" b="1" dirty="0"/>
              <a:t> :</a:t>
            </a:r>
            <a:endParaRPr lang="en-US" sz="3200" dirty="0"/>
          </a:p>
          <a:p>
            <a:pPr>
              <a:buNone/>
            </a:pPr>
            <a:r>
              <a:rPr lang="ar-SA" sz="3200" dirty="0"/>
              <a:t>يجوز للشركاء الاتفاق على مد اجل الشركة فإنه نه يجوز لهم الاتفاق على حل الشركة قبل انتهاء المدة المحددة لانقضائها</a:t>
            </a:r>
            <a:endParaRPr lang="en-US" sz="3200" dirty="0"/>
          </a:p>
          <a:p>
            <a:pPr>
              <a:buNone/>
            </a:pPr>
            <a:r>
              <a:rPr lang="ar-SA" sz="3200" b="1" dirty="0"/>
              <a:t>2- الاندماج</a:t>
            </a:r>
            <a:r>
              <a:rPr lang="en-US" sz="3200" b="1" dirty="0"/>
              <a:t> :</a:t>
            </a:r>
            <a:endParaRPr lang="en-US" sz="3200" dirty="0"/>
          </a:p>
          <a:p>
            <a:pPr>
              <a:buNone/>
            </a:pPr>
            <a:r>
              <a:rPr lang="ar-SA" sz="3200" dirty="0"/>
              <a:t>الاندماج هو تلاحم شركتين قائمتين تلاحما يقتضي بالضرورة فناء كل منهما أو أحدهما ليكونا معا شركة واحدة</a:t>
            </a:r>
            <a:r>
              <a:rPr lang="en-US" sz="3200" dirty="0"/>
              <a:t> , </a:t>
            </a:r>
            <a:r>
              <a:rPr lang="ar-SA" sz="3200" dirty="0"/>
              <a:t>واندماج المشروعات يعتبر ظاهريا</a:t>
            </a:r>
            <a:endParaRPr lang="en-US" sz="3200" dirty="0"/>
          </a:p>
          <a:p>
            <a:pPr>
              <a:buNone/>
            </a:pPr>
            <a:r>
              <a:rPr lang="en-US" sz="3200" dirty="0"/>
              <a:t>, </a:t>
            </a:r>
            <a:r>
              <a:rPr lang="ar-SA" sz="3200" dirty="0"/>
              <a:t>والأصل ان جميع حقوق والتزامات الشركة او الشركات المندمجة تنتقل الى الشركة الدامجة او الشركة الجديدة إلا إذا نص عقد الاندماج على خلاف ذلك .</a:t>
            </a:r>
            <a:endParaRPr lang="en-US" sz="3200" dirty="0"/>
          </a:p>
          <a:p>
            <a:pPr>
              <a:buNone/>
            </a:pPr>
            <a:r>
              <a:rPr lang="en-US" sz="3200" dirty="0"/>
              <a:t> </a:t>
            </a:r>
          </a:p>
          <a:p>
            <a:pPr>
              <a:buNone/>
            </a:pPr>
            <a:endParaRPr lang="ar-SA" sz="3200" dirty="0"/>
          </a:p>
          <a:p>
            <a:endParaRPr lang="ar-SA" dirty="0"/>
          </a:p>
        </p:txBody>
      </p:sp>
    </p:spTree>
    <p:extLst>
      <p:ext uri="{BB962C8B-B14F-4D97-AF65-F5344CB8AC3E}">
        <p14:creationId xmlns:p14="http://schemas.microsoft.com/office/powerpoint/2010/main" val="667962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1" name="عنصر نائب للتذييل 30"/>
          <p:cNvSpPr>
            <a:spLocks noGrp="1"/>
          </p:cNvSpPr>
          <p:nvPr>
            <p:ph type="ftr" sz="quarter" idx="11"/>
          </p:nvPr>
        </p:nvSpPr>
        <p:spPr/>
        <p:txBody>
          <a:bodyPr/>
          <a:lstStyle/>
          <a:p>
            <a:r>
              <a:rPr lang="ar-SA" dirty="0" smtClean="0">
                <a:latin typeface="Arial" pitchFamily="34" charset="0"/>
                <a:cs typeface="Arial" pitchFamily="34" charset="0"/>
              </a:rPr>
              <a:t>إعداد المهندس خالد ياسين الشيخ الهندسة المعلوماتية</a:t>
            </a:r>
            <a:endParaRPr lang="ar-SA" dirty="0">
              <a:latin typeface="Arial" pitchFamily="34" charset="0"/>
              <a:cs typeface="Arial" pitchFamily="34" charset="0"/>
            </a:endParaRPr>
          </a:p>
        </p:txBody>
      </p:sp>
      <p:sp>
        <p:nvSpPr>
          <p:cNvPr id="3" name="عنصر نائب للمحتوى 2"/>
          <p:cNvSpPr>
            <a:spLocks noGrp="1"/>
          </p:cNvSpPr>
          <p:nvPr>
            <p:ph sz="quarter" idx="1"/>
          </p:nvPr>
        </p:nvSpPr>
        <p:spPr/>
        <p:txBody>
          <a:bodyPr/>
          <a:lstStyle/>
          <a:p>
            <a:endParaRPr lang="ar-SA" dirty="0"/>
          </a:p>
        </p:txBody>
      </p:sp>
      <p:sp>
        <p:nvSpPr>
          <p:cNvPr id="17" name="رابط مستقيم 3"/>
          <p:cNvSpPr/>
          <p:nvPr/>
        </p:nvSpPr>
        <p:spPr>
          <a:xfrm>
            <a:off x="4572001" y="3162442"/>
            <a:ext cx="3071774" cy="533117"/>
          </a:xfrm>
          <a:custGeom>
            <a:avLst/>
            <a:gdLst/>
            <a:ahLst/>
            <a:cxnLst/>
            <a:rect l="0" t="0" r="0" b="0"/>
            <a:pathLst>
              <a:path>
                <a:moveTo>
                  <a:pt x="0" y="0"/>
                </a:moveTo>
                <a:lnTo>
                  <a:pt x="0" y="266558"/>
                </a:lnTo>
                <a:lnTo>
                  <a:pt x="3071774" y="266558"/>
                </a:lnTo>
                <a:lnTo>
                  <a:pt x="3071774" y="53311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رابط مستقيم 4"/>
          <p:cNvSpPr/>
          <p:nvPr/>
        </p:nvSpPr>
        <p:spPr>
          <a:xfrm>
            <a:off x="1500226" y="3162442"/>
            <a:ext cx="3071774" cy="533117"/>
          </a:xfrm>
          <a:custGeom>
            <a:avLst/>
            <a:gdLst/>
            <a:ahLst/>
            <a:cxnLst/>
            <a:rect l="0" t="0" r="0" b="0"/>
            <a:pathLst>
              <a:path>
                <a:moveTo>
                  <a:pt x="3071774" y="0"/>
                </a:moveTo>
                <a:lnTo>
                  <a:pt x="3071774" y="266558"/>
                </a:lnTo>
                <a:lnTo>
                  <a:pt x="0" y="266558"/>
                </a:lnTo>
                <a:lnTo>
                  <a:pt x="0" y="53311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9" name="مجموعة 18"/>
          <p:cNvGrpSpPr/>
          <p:nvPr/>
        </p:nvGrpSpPr>
        <p:grpSpPr>
          <a:xfrm>
            <a:off x="3302672" y="1893113"/>
            <a:ext cx="2538656" cy="1269328"/>
            <a:chOff x="3517017" y="29"/>
            <a:chExt cx="2538656" cy="1269328"/>
          </a:xfrm>
        </p:grpSpPr>
        <p:sp>
          <p:nvSpPr>
            <p:cNvPr id="29" name="مستطيل 28"/>
            <p:cNvSpPr/>
            <p:nvPr/>
          </p:nvSpPr>
          <p:spPr>
            <a:xfrm>
              <a:off x="3517017" y="29"/>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مستطيل 29"/>
            <p:cNvSpPr/>
            <p:nvPr/>
          </p:nvSpPr>
          <p:spPr>
            <a:xfrm>
              <a:off x="3517017" y="29"/>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latin typeface="Times New Roman" pitchFamily="18" charset="0"/>
                  <a:cs typeface="Times New Roman" pitchFamily="18" charset="0"/>
                </a:rPr>
                <a:t>التزامات التجار</a:t>
              </a:r>
              <a:endParaRPr lang="ar-SA" sz="2800" kern="1200" dirty="0">
                <a:solidFill>
                  <a:srgbClr val="FF0000"/>
                </a:solidFill>
                <a:latin typeface="Times New Roman" pitchFamily="18" charset="0"/>
                <a:cs typeface="Times New Roman" pitchFamily="18" charset="0"/>
              </a:endParaRPr>
            </a:p>
          </p:txBody>
        </p:sp>
      </p:grpSp>
      <p:grpSp>
        <p:nvGrpSpPr>
          <p:cNvPr id="20" name="مجموعة 19"/>
          <p:cNvGrpSpPr/>
          <p:nvPr/>
        </p:nvGrpSpPr>
        <p:grpSpPr>
          <a:xfrm>
            <a:off x="230898" y="3695559"/>
            <a:ext cx="2538656" cy="1269328"/>
            <a:chOff x="445243" y="1802475"/>
            <a:chExt cx="2538656" cy="1269328"/>
          </a:xfrm>
        </p:grpSpPr>
        <p:sp>
          <p:nvSpPr>
            <p:cNvPr id="27" name="مستطيل 26"/>
            <p:cNvSpPr/>
            <p:nvPr/>
          </p:nvSpPr>
          <p:spPr>
            <a:xfrm>
              <a:off x="445243"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مستطيل 27"/>
            <p:cNvSpPr/>
            <p:nvPr/>
          </p:nvSpPr>
          <p:spPr>
            <a:xfrm>
              <a:off x="445243"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3- الاشتراك في الغرفة التجارية</a:t>
              </a:r>
              <a:endParaRPr lang="ar-SA" sz="2400" kern="1200" dirty="0">
                <a:latin typeface="Times New Roman" pitchFamily="18" charset="0"/>
                <a:cs typeface="Times New Roman" pitchFamily="18" charset="0"/>
              </a:endParaRPr>
            </a:p>
          </p:txBody>
        </p:sp>
      </p:grpSp>
      <p:grpSp>
        <p:nvGrpSpPr>
          <p:cNvPr id="21" name="مجموعة 20"/>
          <p:cNvGrpSpPr/>
          <p:nvPr/>
        </p:nvGrpSpPr>
        <p:grpSpPr>
          <a:xfrm>
            <a:off x="3302672" y="3695559"/>
            <a:ext cx="2538656" cy="1269328"/>
            <a:chOff x="3517017" y="1802475"/>
            <a:chExt cx="2538656" cy="1269328"/>
          </a:xfrm>
        </p:grpSpPr>
        <p:sp>
          <p:nvSpPr>
            <p:cNvPr id="25" name="مستطيل 24"/>
            <p:cNvSpPr/>
            <p:nvPr/>
          </p:nvSpPr>
          <p:spPr>
            <a:xfrm>
              <a:off x="3517017"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مستطيل 25"/>
            <p:cNvSpPr/>
            <p:nvPr/>
          </p:nvSpPr>
          <p:spPr>
            <a:xfrm>
              <a:off x="3517017"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2- الالتزام  بالقيد في السجل التجاري</a:t>
              </a:r>
              <a:endParaRPr lang="ar-SA" sz="2400" kern="1200" dirty="0">
                <a:latin typeface="Times New Roman" pitchFamily="18" charset="0"/>
                <a:cs typeface="Times New Roman" pitchFamily="18" charset="0"/>
              </a:endParaRPr>
            </a:p>
          </p:txBody>
        </p:sp>
      </p:grpSp>
      <p:grpSp>
        <p:nvGrpSpPr>
          <p:cNvPr id="22" name="مجموعة 21"/>
          <p:cNvGrpSpPr/>
          <p:nvPr/>
        </p:nvGrpSpPr>
        <p:grpSpPr>
          <a:xfrm>
            <a:off x="6374447" y="3695559"/>
            <a:ext cx="2538656" cy="1269328"/>
            <a:chOff x="6588792" y="1802475"/>
            <a:chExt cx="2538656" cy="1269328"/>
          </a:xfrm>
        </p:grpSpPr>
        <p:sp>
          <p:nvSpPr>
            <p:cNvPr id="23" name="مستطيل 22"/>
            <p:cNvSpPr/>
            <p:nvPr/>
          </p:nvSpPr>
          <p:spPr>
            <a:xfrm>
              <a:off x="6588792"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مستطيل 23"/>
            <p:cNvSpPr/>
            <p:nvPr/>
          </p:nvSpPr>
          <p:spPr>
            <a:xfrm>
              <a:off x="6588792"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1- الالتزام بمسك الدفاتر التجارية </a:t>
              </a:r>
              <a:endParaRPr lang="ar-SA" sz="2400" kern="1200" dirty="0">
                <a:latin typeface="Times New Roman" pitchFamily="18" charset="0"/>
                <a:cs typeface="Times New Roman" pitchFamily="18" charset="0"/>
              </a:endParaRPr>
            </a:p>
          </p:txBody>
        </p:sp>
      </p:grpSp>
      <p:sp>
        <p:nvSpPr>
          <p:cNvPr id="32" name="عنصر نائب لرقم الشريحة 31"/>
          <p:cNvSpPr>
            <a:spLocks noGrp="1"/>
          </p:cNvSpPr>
          <p:nvPr>
            <p:ph type="sldNum" sz="quarter" idx="12"/>
          </p:nvPr>
        </p:nvSpPr>
        <p:spPr/>
        <p:txBody>
          <a:bodyPr>
            <a:normAutofit fontScale="85000" lnSpcReduction="20000"/>
          </a:bodyPr>
          <a:lstStyle/>
          <a:p>
            <a:fld id="{F0926969-1A81-4C99-8E83-2F4FC58533A1}" type="slidenum">
              <a:rPr lang="ar-SA" smtClean="0"/>
              <a:pPr/>
              <a:t>16</a:t>
            </a:fld>
            <a:endParaRPr lang="ar-SA"/>
          </a:p>
        </p:txBody>
      </p:sp>
    </p:spTree>
    <p:extLst>
      <p:ext uri="{BB962C8B-B14F-4D97-AF65-F5344CB8AC3E}">
        <p14:creationId xmlns:p14="http://schemas.microsoft.com/office/powerpoint/2010/main" val="213847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160</a:t>
            </a:fld>
            <a:endParaRPr lang="ar-SA"/>
          </a:p>
        </p:txBody>
      </p:sp>
      <p:sp>
        <p:nvSpPr>
          <p:cNvPr id="5" name="عنصر نائب للمحتوى 4"/>
          <p:cNvSpPr>
            <a:spLocks noGrp="1"/>
          </p:cNvSpPr>
          <p:nvPr>
            <p:ph sz="quarter" idx="1"/>
          </p:nvPr>
        </p:nvSpPr>
        <p:spPr/>
        <p:txBody>
          <a:bodyPr>
            <a:normAutofit fontScale="55000" lnSpcReduction="20000"/>
          </a:bodyPr>
          <a:lstStyle/>
          <a:p>
            <a:pPr>
              <a:buNone/>
            </a:pPr>
            <a:r>
              <a:rPr lang="en-US" sz="3200" dirty="0"/>
              <a:t> </a:t>
            </a:r>
            <a:r>
              <a:rPr lang="ar-SA" sz="3200" b="1" u="sng" dirty="0" smtClean="0"/>
              <a:t>ثانيا</a:t>
            </a:r>
            <a:r>
              <a:rPr lang="en-US" sz="3200" b="1" u="sng" dirty="0" smtClean="0"/>
              <a:t> </a:t>
            </a:r>
            <a:r>
              <a:rPr lang="en-US" sz="3200" b="1" u="sng" dirty="0"/>
              <a:t>: </a:t>
            </a:r>
            <a:r>
              <a:rPr lang="ar-SA" sz="3200" b="1" u="sng" dirty="0"/>
              <a:t>أسباب الانقضاء المبنية على الاعتبار الشخصي</a:t>
            </a:r>
            <a:r>
              <a:rPr lang="en-US" sz="3200" b="1" u="sng" dirty="0"/>
              <a:t> :</a:t>
            </a:r>
            <a:r>
              <a:rPr lang="en-US" sz="3200" dirty="0"/>
              <a:t/>
            </a:r>
            <a:br>
              <a:rPr lang="en-US" sz="3200" dirty="0"/>
            </a:br>
            <a:r>
              <a:rPr lang="en-US" sz="3200" b="1" dirty="0"/>
              <a:t> </a:t>
            </a:r>
            <a:r>
              <a:rPr lang="en-US" sz="3200" dirty="0"/>
              <a:t/>
            </a:r>
            <a:br>
              <a:rPr lang="en-US" sz="3200" dirty="0"/>
            </a:br>
            <a:r>
              <a:rPr lang="en-US" sz="3200" b="1" dirty="0"/>
              <a:t> </a:t>
            </a:r>
            <a:r>
              <a:rPr lang="ar-SA" sz="3200" dirty="0"/>
              <a:t>1</a:t>
            </a:r>
            <a:r>
              <a:rPr lang="ar-SA" sz="3200" b="1" dirty="0"/>
              <a:t>- وفاة أحد الشركاء</a:t>
            </a:r>
            <a:r>
              <a:rPr lang="en-US" sz="3200" b="1" dirty="0"/>
              <a:t> : </a:t>
            </a:r>
            <a:endParaRPr lang="en-US" sz="3200" dirty="0"/>
          </a:p>
          <a:p>
            <a:pPr>
              <a:buNone/>
            </a:pPr>
            <a:r>
              <a:rPr lang="en-US" sz="3200" dirty="0"/>
              <a:t>, </a:t>
            </a:r>
            <a:r>
              <a:rPr lang="ar-SA" sz="3200" dirty="0"/>
              <a:t>فلا يحل الورثة محل مورثهم كشركاء في الشركة لأن الثقة شخصية</a:t>
            </a:r>
            <a:r>
              <a:rPr lang="en-US" sz="3200" dirty="0"/>
              <a:t> , </a:t>
            </a:r>
            <a:r>
              <a:rPr lang="ar-SA" sz="3200" dirty="0"/>
              <a:t>لا يجوز إجبار الشركاء على الاستمرار في الشركة مع ورثة قد لا يثقون فيهم و يجوز للشركاء أن يتفقوا في عقد الشركة على استمرار الشركة رغم وفاة أحد الشركاء</a:t>
            </a:r>
            <a:r>
              <a:rPr lang="en-US" sz="3200" dirty="0"/>
              <a:t>.</a:t>
            </a:r>
          </a:p>
          <a:p>
            <a:pPr>
              <a:buNone/>
            </a:pPr>
            <a:r>
              <a:rPr lang="ar-SA" sz="3200" dirty="0"/>
              <a:t>2</a:t>
            </a:r>
            <a:r>
              <a:rPr lang="ar-SA" sz="3200" b="1" dirty="0"/>
              <a:t>- الحجر على أحد الشركاء أو إعساره أو إفلاسه</a:t>
            </a:r>
            <a:r>
              <a:rPr lang="en-US" sz="3200" dirty="0"/>
              <a:t> : </a:t>
            </a:r>
          </a:p>
          <a:p>
            <a:pPr>
              <a:buNone/>
            </a:pPr>
            <a:r>
              <a:rPr lang="ar-SA" sz="3200" dirty="0"/>
              <a:t>تنقضي الشركة بقوة القانون بالحجر على إحدى الشركاء لسفه أو جنون أو إعسار احد الشركاء الموصين أو إفلاس أحد</a:t>
            </a:r>
            <a:endParaRPr lang="en-US" sz="3200" dirty="0"/>
          </a:p>
          <a:p>
            <a:pPr>
              <a:buNone/>
            </a:pPr>
            <a:r>
              <a:rPr lang="ar-SA" sz="3200" dirty="0"/>
              <a:t>الشركاء المتضامنين</a:t>
            </a:r>
            <a:r>
              <a:rPr lang="en-US" sz="3200" dirty="0"/>
              <a:t> </a:t>
            </a:r>
            <a:r>
              <a:rPr lang="ar-SA" sz="3200" dirty="0"/>
              <a:t>وفي هذه الحالة لا يكون للشريك إلا نصيبه في أموال الشركة </a:t>
            </a:r>
          </a:p>
          <a:p>
            <a:pPr>
              <a:buNone/>
            </a:pPr>
            <a:r>
              <a:rPr lang="ar-SA" sz="3200" dirty="0"/>
              <a:t>3</a:t>
            </a:r>
            <a:r>
              <a:rPr lang="ar-SA" sz="3200" b="1" dirty="0"/>
              <a:t>- انسحاب احد الشركاء </a:t>
            </a:r>
            <a:endParaRPr lang="en-US" sz="3200" dirty="0"/>
          </a:p>
          <a:p>
            <a:pPr>
              <a:buNone/>
            </a:pPr>
            <a:r>
              <a:rPr lang="ar-SA" sz="3200" dirty="0"/>
              <a:t>حق الشريك في الانسحاب غير محدودة المدة يتعلق بالنظام العام نظرا لتعلقه بالحرية الشخصية</a:t>
            </a:r>
            <a:r>
              <a:rPr lang="en-US" sz="3200" dirty="0"/>
              <a:t> , </a:t>
            </a:r>
            <a:r>
              <a:rPr lang="ar-SA" sz="3200" dirty="0"/>
              <a:t>ومن ثم فلا يجوز حرمان الشريك منه أو التنازل عنه </a:t>
            </a:r>
            <a:r>
              <a:rPr lang="en-US" sz="3200" dirty="0"/>
              <a:t> </a:t>
            </a:r>
            <a:r>
              <a:rPr lang="ar-SA" sz="3200" dirty="0"/>
              <a:t>ويشترط لصحة انسحاب الشريك في هذه الحالة الشرطان التاليان</a:t>
            </a:r>
            <a:r>
              <a:rPr lang="en-US" sz="3200" dirty="0"/>
              <a:t> :</a:t>
            </a:r>
          </a:p>
          <a:p>
            <a:pPr>
              <a:buNone/>
            </a:pPr>
            <a:r>
              <a:rPr lang="ar-SA" sz="3200" u="sng" dirty="0"/>
              <a:t>الأول</a:t>
            </a:r>
            <a:r>
              <a:rPr lang="en-US" sz="3200" u="sng" dirty="0"/>
              <a:t> / </a:t>
            </a:r>
            <a:r>
              <a:rPr lang="ar-SA" sz="3200" u="sng" dirty="0"/>
              <a:t>ان يعلن الشريك رغبته في الانسحاب الى سائر الشركاء قبل حصوله</a:t>
            </a:r>
            <a:endParaRPr lang="en-US" sz="3200" dirty="0"/>
          </a:p>
          <a:p>
            <a:pPr>
              <a:buNone/>
            </a:pPr>
            <a:r>
              <a:rPr lang="ar-SA" sz="3200" u="sng" dirty="0"/>
              <a:t>الثاني</a:t>
            </a:r>
            <a:r>
              <a:rPr lang="en-US" sz="3200" u="sng" dirty="0"/>
              <a:t> / </a:t>
            </a:r>
            <a:r>
              <a:rPr lang="ar-SA" sz="3200" u="sng" dirty="0"/>
              <a:t>ألا يكون انسحاب الشريك عن غش أو في وقت غير لائق</a:t>
            </a:r>
            <a:r>
              <a:rPr lang="ar-SA" sz="3200" dirty="0"/>
              <a:t> </a:t>
            </a:r>
          </a:p>
          <a:p>
            <a:endParaRPr lang="ar-SA" dirty="0"/>
          </a:p>
        </p:txBody>
      </p:sp>
    </p:spTree>
    <p:extLst>
      <p:ext uri="{BB962C8B-B14F-4D97-AF65-F5344CB8AC3E}">
        <p14:creationId xmlns:p14="http://schemas.microsoft.com/office/powerpoint/2010/main" val="316633893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161</a:t>
            </a:fld>
            <a:endParaRPr lang="ar-SA"/>
          </a:p>
        </p:txBody>
      </p:sp>
      <p:sp>
        <p:nvSpPr>
          <p:cNvPr id="5" name="عنصر نائب للمحتوى 4"/>
          <p:cNvSpPr>
            <a:spLocks noGrp="1"/>
          </p:cNvSpPr>
          <p:nvPr>
            <p:ph sz="quarter" idx="1"/>
          </p:nvPr>
        </p:nvSpPr>
        <p:spPr/>
        <p:txBody>
          <a:bodyPr/>
          <a:lstStyle/>
          <a:p>
            <a:pPr>
              <a:buNone/>
              <a:defRPr/>
            </a:pPr>
            <a:r>
              <a:rPr lang="ar-SA" sz="3200" b="1" dirty="0"/>
              <a:t>تصفية </a:t>
            </a:r>
            <a:r>
              <a:rPr lang="ar-SA" sz="3200" b="1" dirty="0" smtClean="0"/>
              <a:t>الشركة</a:t>
            </a:r>
            <a:br>
              <a:rPr lang="ar-SA" sz="3200" b="1" dirty="0" smtClean="0"/>
            </a:br>
            <a:r>
              <a:rPr lang="ar-SA" dirty="0"/>
              <a:t>بعد حل الشركة وانقضائها تدخل في دور التصفية</a:t>
            </a:r>
            <a:r>
              <a:rPr lang="en-US" dirty="0"/>
              <a:t> , </a:t>
            </a:r>
            <a:r>
              <a:rPr lang="ar-SA" dirty="0"/>
              <a:t>والمقصود من التصفية </a:t>
            </a:r>
            <a:r>
              <a:rPr lang="ar-SA" u="sng" dirty="0">
                <a:effectLst>
                  <a:outerShdw blurRad="38100" dist="38100" dir="2700000" algn="tl">
                    <a:srgbClr val="000000">
                      <a:alpha val="43137"/>
                    </a:srgbClr>
                  </a:outerShdw>
                </a:effectLst>
              </a:rPr>
              <a:t>إنهاء عمليات الشركة وحصر موجوداتها واستيفاء حقوقها  وسداد ديونها تمهيدا لوضع الاموال الصافية بين يدي الشركاء لاقتسامها وتوزيعها إذا ارادوا</a:t>
            </a:r>
            <a:r>
              <a:rPr lang="en-US" u="sng" dirty="0">
                <a:effectLst>
                  <a:outerShdw blurRad="38100" dist="38100" dir="2700000" algn="tl">
                    <a:srgbClr val="000000">
                      <a:alpha val="43137"/>
                    </a:srgbClr>
                  </a:outerShdw>
                </a:effectLst>
              </a:rPr>
              <a:t> , </a:t>
            </a:r>
            <a:r>
              <a:rPr lang="ar-SA" u="sng" dirty="0">
                <a:effectLst>
                  <a:outerShdw blurRad="38100" dist="38100" dir="2700000" algn="tl">
                    <a:srgbClr val="000000">
                      <a:alpha val="43137"/>
                    </a:srgbClr>
                  </a:outerShdw>
                </a:effectLst>
              </a:rPr>
              <a:t>أو لاستمرار احتفاظهم بملكيتها على الشيوع بعد أن انتهت شخصية الشركة بانتهاء التصفية  .</a:t>
            </a:r>
            <a:endParaRPr lang="en-US" u="sng" dirty="0">
              <a:effectLst>
                <a:outerShdw blurRad="38100" dist="38100" dir="2700000" algn="tl">
                  <a:srgbClr val="000000">
                    <a:alpha val="43137"/>
                  </a:srgbClr>
                </a:outerShdw>
              </a:effectLst>
            </a:endParaRPr>
          </a:p>
          <a:p>
            <a:pPr>
              <a:buNone/>
              <a:defRPr/>
            </a:pPr>
            <a:r>
              <a:rPr lang="ar-SA" dirty="0"/>
              <a:t> </a:t>
            </a:r>
            <a:endParaRPr lang="en-US" dirty="0"/>
          </a:p>
          <a:p>
            <a:pPr>
              <a:buNone/>
              <a:defRPr/>
            </a:pPr>
            <a:endParaRPr lang="ar-SA" dirty="0"/>
          </a:p>
          <a:p>
            <a:endParaRPr lang="ar-SA" dirty="0"/>
          </a:p>
        </p:txBody>
      </p:sp>
    </p:spTree>
    <p:extLst>
      <p:ext uri="{BB962C8B-B14F-4D97-AF65-F5344CB8AC3E}">
        <p14:creationId xmlns:p14="http://schemas.microsoft.com/office/powerpoint/2010/main" val="78204291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a:bodyPr>
          <a:lstStyle/>
          <a:p>
            <a:r>
              <a:rPr lang="ar-SA" sz="13800" dirty="0" smtClean="0"/>
              <a:t>النهاية</a:t>
            </a:r>
          </a:p>
          <a:p>
            <a:pPr algn="l" rtl="0"/>
            <a:r>
              <a:rPr lang="en-US" sz="13800" dirty="0" smtClean="0"/>
              <a:t>The End</a:t>
            </a:r>
            <a:endParaRPr lang="ar-SA" sz="13800"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162</a:t>
            </a:fld>
            <a:endParaRPr lang="ar-SA"/>
          </a:p>
        </p:txBody>
      </p:sp>
    </p:spTree>
    <p:extLst>
      <p:ext uri="{BB962C8B-B14F-4D97-AF65-F5344CB8AC3E}">
        <p14:creationId xmlns:p14="http://schemas.microsoft.com/office/powerpoint/2010/main" val="3554080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dirty="0" smtClean="0"/>
              <a:t>إعداد المهندس خالد ياسين الشيخ الهندسة المعلوماتية</a:t>
            </a:r>
            <a:endParaRPr lang="ar-SA" dirty="0"/>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17</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a:solidFill>
                  <a:srgbClr val="FF0000"/>
                </a:solidFill>
              </a:rPr>
              <a:t>مسك الدفاتر التجارية</a:t>
            </a:r>
          </a:p>
          <a:p>
            <a:pPr marL="0" indent="0">
              <a:buNone/>
            </a:pPr>
            <a:r>
              <a:rPr lang="ar-SA" dirty="0"/>
              <a:t> - ألزم النظام كل تاجر سواء شخصاً طبيعياً أو معنوياً بلغ نصاب رأسماله مئة ألف </a:t>
            </a:r>
            <a:r>
              <a:rPr lang="ar-SA" dirty="0" smtClean="0"/>
              <a:t>ليرة سوري أن </a:t>
            </a:r>
            <a:r>
              <a:rPr lang="ar-SA" dirty="0"/>
              <a:t>يمسك دفاتر تجارية معينة يقيد فيها جميع العمليات التجارية التي يقوم بها، كما ألزمه بضرورة مسكها بطريقة منتظمة حتى تحقق الغرض منها ويقع الالتزام بمسك الدفاتر التجارية على التاجر </a:t>
            </a:r>
            <a:r>
              <a:rPr lang="ar-SA" dirty="0" smtClean="0"/>
              <a:t>السوري أو </a:t>
            </a:r>
            <a:r>
              <a:rPr lang="ar-SA" dirty="0"/>
              <a:t>الأجنبي أو الشركة </a:t>
            </a:r>
            <a:r>
              <a:rPr lang="ar-SA" dirty="0" smtClean="0"/>
              <a:t>السورية أو </a:t>
            </a:r>
            <a:r>
              <a:rPr lang="ar-SA" dirty="0"/>
              <a:t>الأجنبية كما يرى جانب من الفقه ضرورة إلزام الشركاء المتضامنين في شركات التضامن وشركات التوصية بنوعيها بمسك دفاتر تجارية تقيد فيها القيود والبيانات الخاصة بما حصل عليه الشريك من أرباح أو ما تحمله من خسائر مع بيان مسحوباته الشخصية. </a:t>
            </a:r>
            <a:endParaRPr lang="en-US" dirty="0"/>
          </a:p>
          <a:p>
            <a:endParaRPr lang="ar-SA" dirty="0"/>
          </a:p>
        </p:txBody>
      </p:sp>
    </p:spTree>
    <p:extLst>
      <p:ext uri="{BB962C8B-B14F-4D97-AF65-F5344CB8AC3E}">
        <p14:creationId xmlns:p14="http://schemas.microsoft.com/office/powerpoint/2010/main" val="13387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18</a:t>
            </a:fld>
            <a:endParaRPr lang="ar-SA"/>
          </a:p>
        </p:txBody>
      </p:sp>
      <p:sp>
        <p:nvSpPr>
          <p:cNvPr id="5" name="عنصر نائب للمحتوى 4"/>
          <p:cNvSpPr>
            <a:spLocks noGrp="1"/>
          </p:cNvSpPr>
          <p:nvPr>
            <p:ph sz="quarter" idx="1"/>
          </p:nvPr>
        </p:nvSpPr>
        <p:spPr/>
        <p:txBody>
          <a:bodyPr>
            <a:normAutofit fontScale="77500" lnSpcReduction="20000"/>
          </a:bodyPr>
          <a:lstStyle/>
          <a:p>
            <a:pPr>
              <a:buFont typeface="Wingdings" pitchFamily="2" charset="2"/>
              <a:buChar char="Ø"/>
            </a:pPr>
            <a:r>
              <a:rPr lang="ar-SA" b="1" dirty="0">
                <a:solidFill>
                  <a:srgbClr val="FF0000"/>
                </a:solidFill>
                <a:latin typeface="Times New Roman" pitchFamily="18" charset="0"/>
                <a:cs typeface="Times New Roman" pitchFamily="18" charset="0"/>
              </a:rPr>
              <a:t>مسك الدفاتر التجارية</a:t>
            </a:r>
          </a:p>
          <a:p>
            <a:pPr marL="0" indent="0">
              <a:buNone/>
            </a:pPr>
            <a:r>
              <a:rPr lang="ar-SA" b="1" dirty="0">
                <a:solidFill>
                  <a:schemeClr val="tx2"/>
                </a:solidFill>
                <a:latin typeface="Times New Roman" pitchFamily="18" charset="0"/>
                <a:cs typeface="Times New Roman" pitchFamily="18" charset="0"/>
              </a:rPr>
              <a:t>اهمية مسك الدفاتر بالنسبة للتاجر:</a:t>
            </a:r>
          </a:p>
          <a:p>
            <a:r>
              <a:rPr lang="ar-SA" dirty="0">
                <a:latin typeface="Times New Roman" pitchFamily="18" charset="0"/>
                <a:cs typeface="Times New Roman" pitchFamily="18" charset="0"/>
              </a:rPr>
              <a:t>أولاً: تساعد في معرفة مركزه المالي وضبط حساباته ومقدار الأصول الثابتة والسائلة.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ثانياً: توضح جميع العمليات المالية التي قام بها خلال اليوم من خلال دفتر اليومية.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ثالثاً: تبين تفاصيل البضاعة الموجودة لدى التاجر في آخر السنة المالية واستخلاص نتيجة كل حساب على حدة بسهولة في أي وقت.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رابعاً: مسك دفاتر منتظمة تفيد </a:t>
            </a:r>
            <a:r>
              <a:rPr lang="ar-SA" dirty="0" smtClean="0">
                <a:latin typeface="Times New Roman" pitchFamily="18" charset="0"/>
                <a:cs typeface="Times New Roman" pitchFamily="18" charset="0"/>
              </a:rPr>
              <a:t>مصلحة الضرائب من تحيدي الضرائب المستحقة على التاجر من واقع البيانات الواردة فيها.</a:t>
            </a:r>
          </a:p>
          <a:p>
            <a:r>
              <a:rPr lang="ar-SA" dirty="0" smtClean="0">
                <a:latin typeface="Times New Roman" pitchFamily="18" charset="0"/>
                <a:cs typeface="Times New Roman" pitchFamily="18" charset="0"/>
              </a:rPr>
              <a:t>خامساً: تخدم الدفاتر التجارية كتلة الدائنين في حالة إفلاس التاجر وورثته في حال قسمة التركة لأنها خير أداة للتعرف على عناصر الذمة المالية التي يعرض أمر حلها أو تصفيتها. </a:t>
            </a:r>
            <a:endParaRPr lang="en-US" dirty="0">
              <a:latin typeface="Times New Roman" pitchFamily="18" charset="0"/>
              <a:cs typeface="Times New Roman" pitchFamily="18" charset="0"/>
            </a:endParaRPr>
          </a:p>
          <a:p>
            <a:pPr marL="0" indent="0">
              <a:buNone/>
            </a:pPr>
            <a:endParaRPr lang="ar-SA" b="1" dirty="0">
              <a:solidFill>
                <a:schemeClr val="tx2"/>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85313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19</a:t>
            </a:fld>
            <a:endParaRPr lang="ar-SA"/>
          </a:p>
        </p:txBody>
      </p:sp>
      <p:sp>
        <p:nvSpPr>
          <p:cNvPr id="5" name="عنصر نائب للمحتوى 4"/>
          <p:cNvSpPr>
            <a:spLocks noGrp="1"/>
          </p:cNvSpPr>
          <p:nvPr>
            <p:ph sz="quarter" idx="1"/>
          </p:nvPr>
        </p:nvSpPr>
        <p:spPr/>
        <p:txBody>
          <a:bodyPr>
            <a:normAutofit fontScale="77500" lnSpcReduction="20000"/>
          </a:bodyPr>
          <a:lstStyle/>
          <a:p>
            <a:pPr>
              <a:buFont typeface="Wingdings" pitchFamily="2" charset="2"/>
              <a:buChar char="Ø"/>
            </a:pPr>
            <a:r>
              <a:rPr lang="ar-SA" dirty="0"/>
              <a:t> </a:t>
            </a:r>
            <a:r>
              <a:rPr lang="ar-SA" b="1" dirty="0">
                <a:solidFill>
                  <a:srgbClr val="FF0000"/>
                </a:solidFill>
              </a:rPr>
              <a:t>مسك الدفاتر التجارية</a:t>
            </a:r>
          </a:p>
          <a:p>
            <a:r>
              <a:rPr lang="ar-SA" dirty="0" smtClean="0"/>
              <a:t>أنواع </a:t>
            </a:r>
            <a:r>
              <a:rPr lang="ar-SA" dirty="0"/>
              <a:t>الدفاتر التجارية:</a:t>
            </a:r>
          </a:p>
          <a:p>
            <a:r>
              <a:rPr lang="ar-SA" dirty="0"/>
              <a:t>أوجبت المادة (16 </a:t>
            </a:r>
            <a:r>
              <a:rPr lang="ar-SA" dirty="0" err="1" smtClean="0"/>
              <a:t>ق.ت</a:t>
            </a:r>
            <a:r>
              <a:rPr lang="ar-SA" dirty="0" smtClean="0"/>
              <a:t>) على </a:t>
            </a:r>
            <a:r>
              <a:rPr lang="ar-SA" dirty="0"/>
              <a:t>كل تاجر أن يمسك الدفاتر الثلاثة الآتية:</a:t>
            </a:r>
          </a:p>
          <a:p>
            <a:r>
              <a:rPr lang="ar-SA" dirty="0"/>
              <a:t>1- دفتر اليومية.</a:t>
            </a:r>
          </a:p>
          <a:p>
            <a:r>
              <a:rPr lang="ar-SA" dirty="0"/>
              <a:t>3- دفتر الجرد والميزانية</a:t>
            </a:r>
          </a:p>
          <a:p>
            <a:r>
              <a:rPr lang="ar-SA" dirty="0"/>
              <a:t>2- دفتر الرسائل والبرقيات</a:t>
            </a:r>
          </a:p>
          <a:p>
            <a:r>
              <a:rPr lang="ar-SA" dirty="0"/>
              <a:t>تسمى بالدفاتر الإلزامية لكن تستلزم طبيعة الأعمال التجارية مسك دفاتر أخرى ترك للتجار الحرية في اختيارها وتسمى بالدفاتر الاختيارية</a:t>
            </a:r>
          </a:p>
          <a:p>
            <a:endParaRPr lang="ar-SA" dirty="0" smtClean="0"/>
          </a:p>
          <a:p>
            <a:r>
              <a:rPr lang="ar-SA" dirty="0" smtClean="0"/>
              <a:t>وقد </a:t>
            </a:r>
            <a:r>
              <a:rPr lang="ar-SA" dirty="0"/>
              <a:t>أعفى نظام الدفاتر التجارية المؤسسات والشركات التي تستخدم الحاسب الآلي في حساباتها من الالتزام بمسك الدفاتر التجارية على أن تراعي الإجراءات والقواعد التي تكفل صحة وسلامة البيانات التي يثبتها الحاسب الآلي. </a:t>
            </a:r>
            <a:endParaRPr lang="ar-SA" dirty="0">
              <a:solidFill>
                <a:schemeClr val="tx2"/>
              </a:solidFill>
            </a:endParaRPr>
          </a:p>
          <a:p>
            <a:endParaRPr lang="ar-SA" dirty="0"/>
          </a:p>
        </p:txBody>
      </p:sp>
    </p:spTree>
    <p:extLst>
      <p:ext uri="{BB962C8B-B14F-4D97-AF65-F5344CB8AC3E}">
        <p14:creationId xmlns:p14="http://schemas.microsoft.com/office/powerpoint/2010/main" val="257486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548680"/>
            <a:ext cx="4114800" cy="1127720"/>
          </a:xfrm>
        </p:spPr>
        <p:txBody>
          <a:bodyPr>
            <a:noAutofit/>
          </a:bodyPr>
          <a:lstStyle/>
          <a:p>
            <a:r>
              <a:rPr lang="ar-SA" sz="3600" b="1" dirty="0" smtClean="0"/>
              <a:t>الأعمال التجارية</a:t>
            </a:r>
            <a:br>
              <a:rPr lang="ar-SA" sz="3600" b="1" dirty="0" smtClean="0"/>
            </a:br>
            <a:r>
              <a:rPr lang="en-US" sz="3600" b="1" dirty="0" smtClean="0"/>
              <a:t>Acts de Commerce </a:t>
            </a:r>
            <a:r>
              <a:rPr lang="ar-SA" sz="3600" b="1" dirty="0" smtClean="0"/>
              <a:t/>
            </a:r>
            <a:br>
              <a:rPr lang="ar-SA" sz="3600" b="1" dirty="0" smtClean="0"/>
            </a:br>
            <a:endParaRPr lang="ar-SA" sz="3600" b="1"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3" name="عنصر نائب للمحتوى 2"/>
          <p:cNvSpPr>
            <a:spLocks noGrp="1"/>
          </p:cNvSpPr>
          <p:nvPr>
            <p:ph sz="quarter" idx="1"/>
          </p:nvPr>
        </p:nvSpPr>
        <p:spPr/>
        <p:txBody>
          <a:bodyPr>
            <a:normAutofit fontScale="92500" lnSpcReduction="10000"/>
          </a:bodyPr>
          <a:lstStyle/>
          <a:p>
            <a:pPr algn="ctr"/>
            <a:r>
              <a:rPr lang="ar-SA" sz="13800" dirty="0" smtClean="0">
                <a:latin typeface="Times New Roman" pitchFamily="18" charset="0"/>
                <a:cs typeface="Times New Roman" pitchFamily="18" charset="0"/>
              </a:rPr>
              <a:t>البداية</a:t>
            </a:r>
          </a:p>
          <a:p>
            <a:pPr algn="ctr"/>
            <a:endParaRPr lang="ar-SA" sz="9600" dirty="0">
              <a:latin typeface="Times New Roman" pitchFamily="18" charset="0"/>
              <a:cs typeface="Times New Roman" pitchFamily="18" charset="0"/>
            </a:endParaRPr>
          </a:p>
          <a:p>
            <a:pPr algn="ctr" rtl="0"/>
            <a:r>
              <a:rPr lang="en-US" sz="9600" dirty="0">
                <a:latin typeface="Times New Roman" pitchFamily="18" charset="0"/>
                <a:cs typeface="Times New Roman" pitchFamily="18" charset="0"/>
              </a:rPr>
              <a:t>Beginning</a:t>
            </a:r>
          </a:p>
          <a:p>
            <a:pPr algn="ctr"/>
            <a:endParaRPr lang="ar-SA" sz="13800"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2</a:t>
            </a:fld>
            <a:endParaRPr lang="ar-SA"/>
          </a:p>
        </p:txBody>
      </p:sp>
    </p:spTree>
    <p:extLst>
      <p:ext uri="{BB962C8B-B14F-4D97-AF65-F5344CB8AC3E}">
        <p14:creationId xmlns:p14="http://schemas.microsoft.com/office/powerpoint/2010/main" val="308089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20</a:t>
            </a:fld>
            <a:endParaRPr lang="ar-SA"/>
          </a:p>
        </p:txBody>
      </p:sp>
      <p:sp>
        <p:nvSpPr>
          <p:cNvPr id="5" name="عنصر نائب للمحتوى 4"/>
          <p:cNvSpPr>
            <a:spLocks noGrp="1"/>
          </p:cNvSpPr>
          <p:nvPr>
            <p:ph sz="quarter" idx="1"/>
          </p:nvPr>
        </p:nvSpPr>
        <p:spPr/>
        <p:txBody>
          <a:bodyPr>
            <a:normAutofit fontScale="92500"/>
          </a:bodyPr>
          <a:lstStyle/>
          <a:p>
            <a:r>
              <a:rPr lang="ar-SA" dirty="0"/>
              <a:t>1- دفتر اليومية: يقيد فيه التاجر يومياً جميع الأعمال التي تعود بوجه من الوجوه الى مشروعه التجاري ويقيد بالجملة شهرياً النفقات التي أنفقها على نفسه وعلى أسرته من هذا النص يظهر أن دفتر اليومية يسجل فيه نوعان من العمليات:</a:t>
            </a:r>
          </a:p>
          <a:p>
            <a:r>
              <a:rPr lang="ar-SA" dirty="0"/>
              <a:t>الاول العمليات الي يقوم بها التاجر والمتصلة باستغلال نشاطه التجاري كالبيع والشراء والإقراض والاستقراض ووفاء الديون أو تحصيلها </a:t>
            </a:r>
          </a:p>
          <a:p>
            <a:r>
              <a:rPr lang="ar-SA" dirty="0"/>
              <a:t>الثاني مصاريف التاجر التي انفقها على نفسه يومياً أو أسرته ويتم قيدها شهراً </a:t>
            </a:r>
            <a:r>
              <a:rPr lang="ar-SA" dirty="0" err="1"/>
              <a:t>شهراً</a:t>
            </a:r>
            <a:r>
              <a:rPr lang="ar-SA" dirty="0"/>
              <a:t> إجمالا بغير بيان لمفرداتها كيلا يطلع الغير على حياة التاجر الخاصة واحوال أفراد اسرته بمعرفة جهات الإنفاق الشخصية بصورة مفصلة. </a:t>
            </a:r>
          </a:p>
          <a:p>
            <a:endParaRPr lang="ar-SA" dirty="0"/>
          </a:p>
        </p:txBody>
      </p:sp>
    </p:spTree>
    <p:extLst>
      <p:ext uri="{BB962C8B-B14F-4D97-AF65-F5344CB8AC3E}">
        <p14:creationId xmlns:p14="http://schemas.microsoft.com/office/powerpoint/2010/main" val="204504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21</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dirty="0"/>
              <a:t>وتظهر فائدة قيد مثل هذه النفقات الشخصية في حالة افلاس التاجر فاذا تبين أن مصروفاته كانت باهظة ولا تتناسب مع حالة تجارته ومركزه المالي جاز اعتباره مفلساً مقصراً وطبقت بحقه العقوبات المفروضة على الافلاس التقصيري.</a:t>
            </a:r>
          </a:p>
          <a:p>
            <a:r>
              <a:rPr lang="ar-SA" dirty="0"/>
              <a:t>2-دفتر صور الرسائل والبرقيات</a:t>
            </a:r>
            <a:r>
              <a:rPr lang="ar-SA" dirty="0" smtClean="0"/>
              <a:t>: يتوجب </a:t>
            </a:r>
            <a:r>
              <a:rPr lang="ar-SA" dirty="0"/>
              <a:t>على التاجر أن ينظم دفتراً بصور الرسائل تنسخ فيه الرسائل والبرقيات التي يرسلها كما يلزم بحفظ وترتيب الرسائل التي يتلقاها.</a:t>
            </a:r>
          </a:p>
          <a:p>
            <a:r>
              <a:rPr lang="ar-SA" dirty="0"/>
              <a:t>3- دفتر </a:t>
            </a:r>
            <a:r>
              <a:rPr lang="ar-SA" dirty="0" smtClean="0"/>
              <a:t>الجرد والميزانية</a:t>
            </a:r>
            <a:r>
              <a:rPr lang="ar-SA" dirty="0"/>
              <a:t>: ويقصد بالجرد البيان المفصل لموجودات المتجر أما الميزانية </a:t>
            </a:r>
            <a:r>
              <a:rPr lang="ar-SA" dirty="0" smtClean="0"/>
              <a:t>تقرير يتضمن النفقات والإيرادات للمنشأة خلال سنة.</a:t>
            </a:r>
            <a:endParaRPr lang="ar-SA" dirty="0"/>
          </a:p>
          <a:p>
            <a:r>
              <a:rPr lang="ar-SA" dirty="0"/>
              <a:t>جرت العادة أن يقوم التجار بهذه العمليتين في نهاية السنة الميلادية.</a:t>
            </a:r>
          </a:p>
          <a:p>
            <a:endParaRPr lang="ar-SA" dirty="0"/>
          </a:p>
          <a:p>
            <a:pPr marL="0" indent="0">
              <a:buNone/>
            </a:pPr>
            <a:r>
              <a:rPr lang="ar-SA" dirty="0"/>
              <a:t>   </a:t>
            </a:r>
          </a:p>
          <a:p>
            <a:endParaRPr lang="ar-SA" dirty="0"/>
          </a:p>
        </p:txBody>
      </p:sp>
    </p:spTree>
    <p:extLst>
      <p:ext uri="{BB962C8B-B14F-4D97-AF65-F5344CB8AC3E}">
        <p14:creationId xmlns:p14="http://schemas.microsoft.com/office/powerpoint/2010/main" val="363285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22</a:t>
            </a:fld>
            <a:endParaRPr lang="ar-SA"/>
          </a:p>
        </p:txBody>
      </p:sp>
      <p:sp>
        <p:nvSpPr>
          <p:cNvPr id="5" name="عنصر نائب للمحتوى 4"/>
          <p:cNvSpPr>
            <a:spLocks noGrp="1"/>
          </p:cNvSpPr>
          <p:nvPr>
            <p:ph sz="quarter" idx="1"/>
          </p:nvPr>
        </p:nvSpPr>
        <p:spPr/>
        <p:txBody>
          <a:bodyPr>
            <a:normAutofit lnSpcReduction="10000"/>
          </a:bodyPr>
          <a:lstStyle/>
          <a:p>
            <a:r>
              <a:rPr lang="ar-SA" dirty="0"/>
              <a:t>الدفاتر الاختيارية:</a:t>
            </a:r>
          </a:p>
          <a:p>
            <a:r>
              <a:rPr lang="ar-SA" dirty="0"/>
              <a:t>1- دفتر الخرطوش: مسودة لدفتر اليومية إذ يسجل فيها التاجر جميع العمليات التجارية بمجرد حصولها وبسرعة كلية ثم ينقلها بعد ذلك بدقة وانتظام إلى دفتر اليومية.</a:t>
            </a:r>
          </a:p>
          <a:p>
            <a:r>
              <a:rPr lang="ar-SA" dirty="0"/>
              <a:t>2- دفتر الاستاذ: تؤخذ قيود هذا الدفتر هذا الدفتر من البيانات الواردة في دفتر اليومية  بحيث تفرغ هذه البيانات لا بحسب تواريخ وقوعها بل في صورة حسابات مستقلة يراعى فيها وحدة العميل أو نوع البضاعة ويعد لكل عميل من عملاء التاجر او لكل عملية صفحتان إحداها تمثل الجانب الدائن والأخرى تمثل الجانب المدين </a:t>
            </a:r>
          </a:p>
          <a:p>
            <a:endParaRPr lang="ar-SA" dirty="0"/>
          </a:p>
        </p:txBody>
      </p:sp>
    </p:spTree>
    <p:extLst>
      <p:ext uri="{BB962C8B-B14F-4D97-AF65-F5344CB8AC3E}">
        <p14:creationId xmlns:p14="http://schemas.microsoft.com/office/powerpoint/2010/main" val="100587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23</a:t>
            </a:fld>
            <a:endParaRPr lang="ar-SA"/>
          </a:p>
        </p:txBody>
      </p:sp>
      <p:sp>
        <p:nvSpPr>
          <p:cNvPr id="5" name="عنصر نائب للمحتوى 4"/>
          <p:cNvSpPr>
            <a:spLocks noGrp="1"/>
          </p:cNvSpPr>
          <p:nvPr>
            <p:ph sz="quarter" idx="1"/>
          </p:nvPr>
        </p:nvSpPr>
        <p:spPr/>
        <p:txBody>
          <a:bodyPr/>
          <a:lstStyle/>
          <a:p>
            <a:r>
              <a:rPr lang="ar-SA" dirty="0"/>
              <a:t>3- دفتر الصندوق: ويسجل فيه جميع ما يدخل خزانة التاجر من نقود أو ما يخرج منها بحيث يتمكن في نهاية كل يوم معرفة موجودات صندوقه من النقود</a:t>
            </a:r>
          </a:p>
          <a:p>
            <a:r>
              <a:rPr lang="ar-SA" dirty="0"/>
              <a:t>4- دفتر المستودع: وتدون فيه حركة البضائع </a:t>
            </a:r>
            <a:r>
              <a:rPr lang="ar-SA" dirty="0" err="1"/>
              <a:t>الدالخة</a:t>
            </a:r>
            <a:r>
              <a:rPr lang="ar-SA" dirty="0"/>
              <a:t> للمخزون أو الخارجة منه.</a:t>
            </a:r>
          </a:p>
          <a:p>
            <a:endParaRPr lang="ar-SA" dirty="0"/>
          </a:p>
        </p:txBody>
      </p:sp>
    </p:spTree>
    <p:extLst>
      <p:ext uri="{BB962C8B-B14F-4D97-AF65-F5344CB8AC3E}">
        <p14:creationId xmlns:p14="http://schemas.microsoft.com/office/powerpoint/2010/main" val="959629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24</a:t>
            </a:fld>
            <a:endParaRPr lang="ar-SA"/>
          </a:p>
        </p:txBody>
      </p:sp>
      <p:sp>
        <p:nvSpPr>
          <p:cNvPr id="5" name="عنصر نائب للمحتوى 4"/>
          <p:cNvSpPr>
            <a:spLocks noGrp="1"/>
          </p:cNvSpPr>
          <p:nvPr>
            <p:ph sz="quarter" idx="1"/>
          </p:nvPr>
        </p:nvSpPr>
        <p:spPr/>
        <p:txBody>
          <a:bodyPr>
            <a:normAutofit fontScale="85000" lnSpcReduction="20000"/>
          </a:bodyPr>
          <a:lstStyle/>
          <a:p>
            <a:pPr>
              <a:buFont typeface="Wingdings" pitchFamily="2" charset="2"/>
              <a:buChar char="Ø"/>
            </a:pPr>
            <a:r>
              <a:rPr lang="ar-SA" sz="3200" b="1" dirty="0">
                <a:solidFill>
                  <a:srgbClr val="FF0000"/>
                </a:solidFill>
              </a:rPr>
              <a:t>مسك الدفاتر التجارية</a:t>
            </a:r>
          </a:p>
          <a:p>
            <a:pPr marL="0" indent="0">
              <a:buNone/>
            </a:pPr>
            <a:r>
              <a:rPr lang="ar-SA" sz="3200" b="1" dirty="0">
                <a:solidFill>
                  <a:schemeClr val="tx2"/>
                </a:solidFill>
              </a:rPr>
              <a:t> - قواعد تنظيم الدفاتر التجارية:</a:t>
            </a:r>
          </a:p>
          <a:p>
            <a:pPr marL="0" indent="0">
              <a:buNone/>
            </a:pPr>
            <a:r>
              <a:rPr lang="ar-SA" sz="3200" dirty="0"/>
              <a:t>يهدف تنظيم الدفاتر التجارية إلى منع التاجر من التلاعب في الدفاتر بتغيير قيودها أو الإضافة إليها أو إتلاف بعض صفحاتها حسب ما تمليه عليه مصلحته مما قد يلحق ضرراً بمصالح الغير، فإنه يجب على التاجر الالتزام بجملة من القواعد القانونية من أهمها ما يلي: </a:t>
            </a:r>
            <a:endParaRPr lang="ar-SA" sz="3200" b="1" dirty="0">
              <a:solidFill>
                <a:schemeClr val="tx2"/>
              </a:solidFill>
            </a:endParaRPr>
          </a:p>
          <a:p>
            <a:r>
              <a:rPr lang="ar-SA" sz="3200" dirty="0"/>
              <a:t>أولاً: يجب أن تبين الدفاتر المركز المالي للتاجر بدقة وأن تكون منتظمة ومكتوبة باللغة العربية. </a:t>
            </a:r>
            <a:endParaRPr lang="en-US" sz="3200" dirty="0"/>
          </a:p>
          <a:p>
            <a:r>
              <a:rPr lang="ar-SA" sz="3200" dirty="0"/>
              <a:t>ثانياً: يجب أن تكون الدفاتر خالية من </a:t>
            </a:r>
            <a:r>
              <a:rPr lang="ar-SA" sz="3200" dirty="0" smtClean="0"/>
              <a:t>الشخبطة والفراغات </a:t>
            </a:r>
            <a:r>
              <a:rPr lang="ar-SA" sz="3200" dirty="0" err="1"/>
              <a:t>والتحشير</a:t>
            </a:r>
            <a:r>
              <a:rPr lang="ar-SA" sz="3200" dirty="0"/>
              <a:t>، والكتابة في الهوامش أو إضافة أوراق ولصقها بالصفحات التي يتم فيها القيد. </a:t>
            </a:r>
            <a:endParaRPr lang="en-US" sz="3200" dirty="0"/>
          </a:p>
          <a:p>
            <a:pPr marL="0" indent="0">
              <a:buNone/>
            </a:pPr>
            <a:endParaRPr lang="ar-SA" sz="3200" dirty="0">
              <a:solidFill>
                <a:schemeClr val="tx2"/>
              </a:solidFill>
            </a:endParaRPr>
          </a:p>
          <a:p>
            <a:endParaRPr lang="ar-SA" dirty="0"/>
          </a:p>
        </p:txBody>
      </p:sp>
    </p:spTree>
    <p:extLst>
      <p:ext uri="{BB962C8B-B14F-4D97-AF65-F5344CB8AC3E}">
        <p14:creationId xmlns:p14="http://schemas.microsoft.com/office/powerpoint/2010/main" val="1689368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42860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25</a:t>
            </a:fld>
            <a:endParaRPr lang="ar-SA"/>
          </a:p>
        </p:txBody>
      </p:sp>
      <p:sp>
        <p:nvSpPr>
          <p:cNvPr id="5" name="عنصر نائب للمحتوى 4"/>
          <p:cNvSpPr>
            <a:spLocks noGrp="1"/>
          </p:cNvSpPr>
          <p:nvPr>
            <p:ph sz="quarter" idx="1"/>
          </p:nvPr>
        </p:nvSpPr>
        <p:spPr/>
        <p:txBody>
          <a:bodyPr>
            <a:normAutofit fontScale="92500" lnSpcReduction="20000"/>
          </a:bodyPr>
          <a:lstStyle/>
          <a:p>
            <a:pPr>
              <a:buFont typeface="Wingdings" pitchFamily="2" charset="2"/>
              <a:buChar char="Ø"/>
            </a:pPr>
            <a:r>
              <a:rPr lang="ar-SA" b="1" dirty="0">
                <a:solidFill>
                  <a:srgbClr val="FF0000"/>
                </a:solidFill>
              </a:rPr>
              <a:t>مسك الدفاتر التجارية</a:t>
            </a:r>
          </a:p>
          <a:p>
            <a:pPr marL="0" indent="0">
              <a:buNone/>
            </a:pPr>
            <a:r>
              <a:rPr lang="ar-SA" b="1" dirty="0">
                <a:solidFill>
                  <a:schemeClr val="tx2"/>
                </a:solidFill>
              </a:rPr>
              <a:t> - حجية الدفاتر في الاثبات:</a:t>
            </a:r>
          </a:p>
          <a:p>
            <a:pPr marL="0" indent="0">
              <a:buNone/>
            </a:pPr>
            <a:r>
              <a:rPr lang="ar-SA" sz="3200" b="1" dirty="0">
                <a:solidFill>
                  <a:schemeClr val="accent3"/>
                </a:solidFill>
              </a:rPr>
              <a:t>س : متى يستطيع التجار الاستناد على البيانات المقيدة في دفاتره ومتى لا يستطيع ؟؟</a:t>
            </a:r>
          </a:p>
          <a:p>
            <a:pPr marL="0" indent="0">
              <a:buNone/>
            </a:pPr>
            <a:r>
              <a:rPr lang="ar-SA" sz="3200" dirty="0"/>
              <a:t>يستطيع التاجر أن يستفيد من البيانات المقيدة في دفاتره لكن بشرطين هما: 1- ان يكون خصمه تاجر  2- ان يكون النزاع على عملية  تجارية</a:t>
            </a:r>
          </a:p>
          <a:p>
            <a:pPr marL="0" indent="0">
              <a:buNone/>
            </a:pPr>
            <a:r>
              <a:rPr lang="ar-SA" sz="3200" dirty="0"/>
              <a:t>وفي المقابل، تعد البيانات التي يقيدها التاجر في دفاتره بمثابة إقرار كتابي منه تسري عليه قواعد الإقرار.</a:t>
            </a:r>
            <a:endParaRPr lang="ar-SA" sz="3200" b="1" dirty="0">
              <a:solidFill>
                <a:schemeClr val="accent3"/>
              </a:solidFill>
            </a:endParaRPr>
          </a:p>
          <a:p>
            <a:pPr marL="0" indent="0">
              <a:buNone/>
            </a:pPr>
            <a:r>
              <a:rPr lang="ar-SA" b="1" dirty="0">
                <a:solidFill>
                  <a:schemeClr val="accent3"/>
                </a:solidFill>
              </a:rPr>
              <a:t> </a:t>
            </a:r>
          </a:p>
          <a:p>
            <a:endParaRPr lang="ar-SA" dirty="0"/>
          </a:p>
        </p:txBody>
      </p:sp>
    </p:spTree>
    <p:extLst>
      <p:ext uri="{BB962C8B-B14F-4D97-AF65-F5344CB8AC3E}">
        <p14:creationId xmlns:p14="http://schemas.microsoft.com/office/powerpoint/2010/main" val="3347601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z="1600" dirty="0" smtClean="0"/>
              <a:t>إعداد المهندس خالد ياسين الشيخ الهندسة المعلوماتية</a:t>
            </a:r>
            <a:endParaRPr lang="ar-SA" sz="1600" dirty="0"/>
          </a:p>
        </p:txBody>
      </p:sp>
      <p:sp>
        <p:nvSpPr>
          <p:cNvPr id="3" name="عنصر نائب للمحتوى 2"/>
          <p:cNvSpPr>
            <a:spLocks noGrp="1"/>
          </p:cNvSpPr>
          <p:nvPr>
            <p:ph sz="quarter" idx="1"/>
          </p:nvPr>
        </p:nvSpPr>
        <p:spPr/>
        <p:txBody>
          <a:bodyPr/>
          <a:lstStyle/>
          <a:p>
            <a:pPr>
              <a:buFont typeface="Wingdings" pitchFamily="2" charset="2"/>
              <a:buChar char="Ø"/>
            </a:pPr>
            <a:r>
              <a:rPr lang="ar-SA" b="1" dirty="0">
                <a:solidFill>
                  <a:srgbClr val="FF0000"/>
                </a:solidFill>
              </a:rPr>
              <a:t>القيد في السجل التجاري</a:t>
            </a:r>
            <a:endParaRPr lang="en-US" b="1" dirty="0">
              <a:solidFill>
                <a:srgbClr val="FF0000"/>
              </a:solidFill>
            </a:endParaRPr>
          </a:p>
          <a:p>
            <a:r>
              <a:rPr lang="ar-SA" dirty="0">
                <a:ln>
                  <a:solidFill>
                    <a:sysClr val="windowText" lastClr="000000"/>
                  </a:solidFill>
                </a:ln>
                <a:latin typeface="Times New Roman" pitchFamily="18" charset="0"/>
                <a:cs typeface="Times New Roman" pitchFamily="18" charset="0"/>
              </a:rPr>
              <a:t>عرف السجل التجاري بأنه السجل الذي تمسك به أحدى الجهات الرسمية في الدولة لتحقيق أهداف قانونية وإعلانية واقتصادية من خلال تدوين المعلومات المحددة للمراكز القانونية لكل التجار افردا أو شركات ومؤسسات تجارية</a:t>
            </a:r>
            <a:r>
              <a:rPr lang="ar-SA" dirty="0" smtClean="0">
                <a:ln>
                  <a:solidFill>
                    <a:sysClr val="windowText" lastClr="000000"/>
                  </a:solidFill>
                </a:ln>
                <a:latin typeface="Times New Roman" pitchFamily="18" charset="0"/>
                <a:cs typeface="Times New Roman" pitchFamily="18" charset="0"/>
              </a:rPr>
              <a:t>.</a:t>
            </a:r>
            <a:r>
              <a:rPr lang="ar-SA" u="sng" dirty="0" smtClean="0">
                <a:latin typeface="Times New Roman" pitchFamily="18" charset="0"/>
                <a:cs typeface="Times New Roman" pitchFamily="18" charset="0"/>
              </a:rPr>
              <a:t/>
            </a:r>
            <a:br>
              <a:rPr lang="ar-SA" u="sng" dirty="0" smtClean="0">
                <a:latin typeface="Times New Roman" pitchFamily="18" charset="0"/>
                <a:cs typeface="Times New Roman" pitchFamily="18" charset="0"/>
              </a:rPr>
            </a:br>
            <a:r>
              <a:rPr lang="ar-SA" dirty="0" smtClean="0">
                <a:ln>
                  <a:solidFill>
                    <a:sysClr val="windowText" lastClr="000000"/>
                  </a:solidFill>
                </a:ln>
                <a:latin typeface="Times New Roman" pitchFamily="18" charset="0"/>
                <a:cs typeface="Times New Roman" pitchFamily="18" charset="0"/>
              </a:rPr>
              <a:t>السجل </a:t>
            </a:r>
            <a:r>
              <a:rPr lang="ar-SA" dirty="0">
                <a:ln>
                  <a:solidFill>
                    <a:sysClr val="windowText" lastClr="000000"/>
                  </a:solidFill>
                </a:ln>
                <a:latin typeface="Times New Roman" pitchFamily="18" charset="0"/>
                <a:cs typeface="Times New Roman" pitchFamily="18" charset="0"/>
              </a:rPr>
              <a:t>التجاري: سجل يقيد به أسماء التجار </a:t>
            </a:r>
            <a:r>
              <a:rPr lang="ar-SA" dirty="0" smtClean="0">
                <a:ln>
                  <a:solidFill>
                    <a:sysClr val="windowText" lastClr="000000"/>
                  </a:solidFill>
                </a:ln>
                <a:latin typeface="Times New Roman" pitchFamily="18" charset="0"/>
                <a:cs typeface="Times New Roman" pitchFamily="18" charset="0"/>
              </a:rPr>
              <a:t>وكافة </a:t>
            </a:r>
            <a:r>
              <a:rPr lang="ar-SA" dirty="0">
                <a:ln>
                  <a:solidFill>
                    <a:sysClr val="windowText" lastClr="000000"/>
                  </a:solidFill>
                </a:ln>
                <a:latin typeface="Times New Roman" pitchFamily="18" charset="0"/>
                <a:cs typeface="Times New Roman" pitchFamily="18" charset="0"/>
              </a:rPr>
              <a:t>البيانات المتعلقة بتجارتهم </a:t>
            </a:r>
            <a:r>
              <a:rPr lang="ar-SA" dirty="0" smtClean="0">
                <a:ln>
                  <a:solidFill>
                    <a:sysClr val="windowText" lastClr="000000"/>
                  </a:solidFill>
                </a:ln>
                <a:latin typeface="Times New Roman" pitchFamily="18" charset="0"/>
                <a:cs typeface="Times New Roman" pitchFamily="18" charset="0"/>
              </a:rPr>
              <a:t>أفرادا </a:t>
            </a:r>
            <a:r>
              <a:rPr lang="ar-SA" dirty="0">
                <a:ln>
                  <a:solidFill>
                    <a:sysClr val="windowText" lastClr="000000"/>
                  </a:solidFill>
                </a:ln>
                <a:latin typeface="Times New Roman" pitchFamily="18" charset="0"/>
                <a:cs typeface="Times New Roman" pitchFamily="18" charset="0"/>
              </a:rPr>
              <a:t>أو شركات. </a:t>
            </a:r>
            <a:r>
              <a:rPr lang="ar-S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26</a:t>
            </a:fld>
            <a:endParaRPr lang="ar-SA"/>
          </a:p>
        </p:txBody>
      </p:sp>
    </p:spTree>
    <p:extLst>
      <p:ext uri="{BB962C8B-B14F-4D97-AF65-F5344CB8AC3E}">
        <p14:creationId xmlns:p14="http://schemas.microsoft.com/office/powerpoint/2010/main" val="2628278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27</a:t>
            </a:fld>
            <a:endParaRPr lang="ar-SA"/>
          </a:p>
        </p:txBody>
      </p:sp>
      <p:sp>
        <p:nvSpPr>
          <p:cNvPr id="5" name="عنصر نائب للمحتوى 4"/>
          <p:cNvSpPr>
            <a:spLocks noGrp="1"/>
          </p:cNvSpPr>
          <p:nvPr>
            <p:ph sz="quarter" idx="1"/>
          </p:nvPr>
        </p:nvSpPr>
        <p:spPr/>
        <p:txBody>
          <a:bodyPr/>
          <a:lstStyle/>
          <a:p>
            <a:r>
              <a:rPr lang="ar-SA" b="1" dirty="0" smtClean="0"/>
              <a:t>الملتزمون بمسك الدفاتر التجارية :</a:t>
            </a:r>
          </a:p>
          <a:p>
            <a:r>
              <a:rPr lang="ar-SA" dirty="0" smtClean="0"/>
              <a:t>ألزمت المادة (16 </a:t>
            </a:r>
            <a:r>
              <a:rPr lang="ar-SA" dirty="0" err="1" smtClean="0"/>
              <a:t>ق.ت</a:t>
            </a:r>
            <a:r>
              <a:rPr lang="ar-SA" dirty="0" smtClean="0"/>
              <a:t>) كل تاجر بمسك عدة دفاتر تجارية حيث كل من يتعاطى بالتجارة في سورية سواء كان مواطناً او شخصا طبيعياً أم أجنبياً  أم معنوياً (شركة).</a:t>
            </a:r>
          </a:p>
          <a:p>
            <a:r>
              <a:rPr lang="ar-SA" dirty="0" smtClean="0"/>
              <a:t>ويلتزم التاجر بمسك الدفاتر ولو كان أمياً.</a:t>
            </a:r>
          </a:p>
          <a:p>
            <a:r>
              <a:rPr lang="ar-SA" dirty="0" smtClean="0"/>
              <a:t>اعفت المادة (10 </a:t>
            </a:r>
            <a:r>
              <a:rPr lang="ar-SA" dirty="0" err="1" smtClean="0"/>
              <a:t>ق.ت</a:t>
            </a:r>
            <a:r>
              <a:rPr lang="ar-SA" dirty="0" smtClean="0"/>
              <a:t>) على صغار التجار استخدام دفاتر تجارية لما </a:t>
            </a:r>
            <a:r>
              <a:rPr lang="ar-SA" dirty="0" err="1" smtClean="0"/>
              <a:t>يتطلبه</a:t>
            </a:r>
            <a:r>
              <a:rPr lang="ar-SA" dirty="0" smtClean="0"/>
              <a:t> ذلك من وقت وتكاليف باهظة لا طاقة لهم بها ولا تتناسب مع الفائدة التي تعود عليهم من مسك هذه الدفاتر. </a:t>
            </a:r>
            <a:endParaRPr lang="ar-SA" dirty="0"/>
          </a:p>
        </p:txBody>
      </p:sp>
    </p:spTree>
    <p:extLst>
      <p:ext uri="{BB962C8B-B14F-4D97-AF65-F5344CB8AC3E}">
        <p14:creationId xmlns:p14="http://schemas.microsoft.com/office/powerpoint/2010/main" val="2375674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28</a:t>
            </a:fld>
            <a:endParaRPr lang="ar-SA"/>
          </a:p>
        </p:txBody>
      </p:sp>
      <p:sp>
        <p:nvSpPr>
          <p:cNvPr id="5" name="عنصر نائب للمحتوى 4"/>
          <p:cNvSpPr>
            <a:spLocks noGrp="1"/>
          </p:cNvSpPr>
          <p:nvPr>
            <p:ph sz="quarter" idx="1"/>
          </p:nvPr>
        </p:nvSpPr>
        <p:spPr/>
        <p:txBody>
          <a:bodyPr/>
          <a:lstStyle/>
          <a:p>
            <a:r>
              <a:rPr lang="ar-SA" b="1" dirty="0" smtClean="0"/>
              <a:t>السلطة المشرفة على سجل التجارة:</a:t>
            </a:r>
          </a:p>
          <a:p>
            <a:r>
              <a:rPr lang="ar-SA" dirty="0" smtClean="0"/>
              <a:t>المادة (23) من قانون التجارة قد عهدت إلى وزارة الاقتصاد مهمة الإشراف على تنظيم السجل التجاري. إلا أن هذه المهمة نقلت إلى وزارة التموين والتجارة الداخلية بموجب المرسوم رقم 158 تاريخ 3- 8 – 1969 م</a:t>
            </a:r>
            <a:endParaRPr lang="ar-SA" dirty="0"/>
          </a:p>
        </p:txBody>
      </p:sp>
    </p:spTree>
    <p:extLst>
      <p:ext uri="{BB962C8B-B14F-4D97-AF65-F5344CB8AC3E}">
        <p14:creationId xmlns:p14="http://schemas.microsoft.com/office/powerpoint/2010/main" val="1619069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29</a:t>
            </a:fld>
            <a:endParaRPr lang="ar-SA"/>
          </a:p>
        </p:txBody>
      </p:sp>
      <p:sp>
        <p:nvSpPr>
          <p:cNvPr id="5" name="عنصر نائب للمحتوى 4"/>
          <p:cNvSpPr>
            <a:spLocks noGrp="1"/>
          </p:cNvSpPr>
          <p:nvPr>
            <p:ph sz="quarter" idx="1"/>
          </p:nvPr>
        </p:nvSpPr>
        <p:spPr/>
        <p:txBody>
          <a:bodyPr/>
          <a:lstStyle/>
          <a:p>
            <a:r>
              <a:rPr lang="ar-SA" b="1" dirty="0" smtClean="0"/>
              <a:t>الأشخاص الملزمون بالتسجيل في سجل التجارة:</a:t>
            </a:r>
          </a:p>
          <a:p>
            <a:r>
              <a:rPr lang="ar-SA" dirty="0" smtClean="0"/>
              <a:t>إن القيد في سجل التجارة واجب على الأشخاص المبينين أدناه:</a:t>
            </a:r>
          </a:p>
          <a:p>
            <a:r>
              <a:rPr lang="ar-SA" dirty="0" smtClean="0"/>
              <a:t>1- على تاجر كان سورياً أم أجنبياً يكون متجره الرئيسي في سورية.</a:t>
            </a:r>
          </a:p>
          <a:p>
            <a:r>
              <a:rPr lang="ar-SA" dirty="0" smtClean="0"/>
              <a:t>2- على شركة تجارية من أية جنسية كانت يكون مركزها الرئيسي في سورية.</a:t>
            </a:r>
            <a:br>
              <a:rPr lang="ar-SA" dirty="0" smtClean="0"/>
            </a:br>
            <a:r>
              <a:rPr lang="ar-SA" dirty="0" smtClean="0"/>
              <a:t>3- على كل تاجر أو شركة تجارية لهما مركز رئيسي في الخارج وفروع أو وكالات أو شعب في سورية.</a:t>
            </a:r>
            <a:endParaRPr lang="ar-SA" dirty="0"/>
          </a:p>
        </p:txBody>
      </p:sp>
    </p:spTree>
    <p:extLst>
      <p:ext uri="{BB962C8B-B14F-4D97-AF65-F5344CB8AC3E}">
        <p14:creationId xmlns:p14="http://schemas.microsoft.com/office/powerpoint/2010/main" val="2447958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لمحتوى 1"/>
          <p:cNvSpPr>
            <a:spLocks noGrp="1"/>
          </p:cNvSpPr>
          <p:nvPr>
            <p:ph sz="quarter" idx="1"/>
          </p:nvPr>
        </p:nvSpPr>
        <p:spPr/>
        <p:txBody>
          <a:bodyPr>
            <a:normAutofit/>
          </a:bodyPr>
          <a:lstStyle/>
          <a:p>
            <a:pPr>
              <a:buFont typeface="Wingdings" pitchFamily="2" charset="2"/>
              <a:buChar char="Ø"/>
            </a:pPr>
            <a:r>
              <a:rPr lang="ar-SA" b="1" dirty="0" smtClean="0">
                <a:latin typeface="Times New Roman" pitchFamily="18" charset="0"/>
                <a:cs typeface="Times New Roman" pitchFamily="18" charset="0"/>
              </a:rPr>
              <a:t>مقدمة:</a:t>
            </a:r>
          </a:p>
          <a:p>
            <a:r>
              <a:rPr lang="ar-SA" dirty="0">
                <a:latin typeface="Times New Roman" pitchFamily="18" charset="0"/>
                <a:cs typeface="Times New Roman" pitchFamily="18" charset="0"/>
              </a:rPr>
              <a:t>التجارة بالمفهوم التقليدي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تعني التجارة بالمفهوم التقليدي (الشراء والبيع بهدف الربح ) وقد عرفها ابن خلدون في مقدمته  (تنمية المال بشراء البضائع ومحاولة بيعها بأغلى من ثمن الشراء)</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3</a:t>
            </a:fld>
            <a:endParaRPr lang="ar-SA"/>
          </a:p>
        </p:txBody>
      </p:sp>
    </p:spTree>
    <p:extLst>
      <p:ext uri="{BB962C8B-B14F-4D97-AF65-F5344CB8AC3E}">
        <p14:creationId xmlns:p14="http://schemas.microsoft.com/office/powerpoint/2010/main" val="14444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9" name="عنصر نائب للتذييل 8"/>
          <p:cNvSpPr>
            <a:spLocks noGrp="1"/>
          </p:cNvSpPr>
          <p:nvPr>
            <p:ph type="ftr" sz="quarter" idx="11"/>
          </p:nvPr>
        </p:nvSpPr>
        <p:spPr/>
        <p:txBody>
          <a:bodyPr/>
          <a:lstStyle/>
          <a:p>
            <a:r>
              <a:rPr lang="ar-SA" dirty="0" smtClean="0"/>
              <a:t>إعداد المهندس خالد ياسين الشيخ الهندسة المعلوماتية</a:t>
            </a:r>
            <a:endParaRPr lang="ar-SA" dirty="0"/>
          </a:p>
        </p:txBody>
      </p:sp>
      <p:sp>
        <p:nvSpPr>
          <p:cNvPr id="2" name="عنصر نائب للمحتوى 1"/>
          <p:cNvSpPr>
            <a:spLocks noGrp="1"/>
          </p:cNvSpPr>
          <p:nvPr>
            <p:ph sz="quarter" idx="1"/>
          </p:nvPr>
        </p:nvSpPr>
        <p:spPr>
          <a:xfrm>
            <a:off x="683568" y="1673649"/>
            <a:ext cx="8153400" cy="4495800"/>
          </a:xfrm>
        </p:spPr>
        <p:txBody>
          <a:bodyPr/>
          <a:lstStyle/>
          <a:p>
            <a:endParaRPr lang="ar-SA" dirty="0"/>
          </a:p>
        </p:txBody>
      </p:sp>
      <p:sp>
        <p:nvSpPr>
          <p:cNvPr id="4" name="Rectangle 3"/>
          <p:cNvSpPr txBox="1">
            <a:spLocks noRot="1" noChangeArrowheads="1"/>
          </p:cNvSpPr>
          <p:nvPr/>
        </p:nvSpPr>
        <p:spPr>
          <a:xfrm>
            <a:off x="270690" y="2761549"/>
            <a:ext cx="6098042" cy="928694"/>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lgn="just">
              <a:defRPr/>
            </a:pPr>
            <a:r>
              <a:rPr lang="ar-SA" sz="2000" b="1" dirty="0" smtClean="0">
                <a:ln>
                  <a:solidFill>
                    <a:sysClr val="windowText" lastClr="000000"/>
                  </a:solidFill>
                </a:ln>
                <a:solidFill>
                  <a:srgbClr val="2D07CF"/>
                </a:solidFill>
              </a:rPr>
              <a:t>1- القيد </a:t>
            </a:r>
            <a:r>
              <a:rPr lang="ar-SA" sz="2000" b="1" dirty="0">
                <a:ln>
                  <a:solidFill>
                    <a:sysClr val="windowText" lastClr="000000"/>
                  </a:solidFill>
                </a:ln>
                <a:solidFill>
                  <a:srgbClr val="2D07CF"/>
                </a:solidFill>
              </a:rPr>
              <a:t>في السجل التجاري يعد إشهارا قانونيا لكل المعلومات التي سجلت فيه حماية لحقوق التاجر في علامته وأسمه التجاري وغيرها.</a:t>
            </a:r>
            <a:endParaRPr lang="en-US" sz="2000" b="1" dirty="0">
              <a:ln>
                <a:solidFill>
                  <a:sysClr val="windowText" lastClr="000000"/>
                </a:solidFill>
              </a:ln>
              <a:solidFill>
                <a:srgbClr val="2D07CF"/>
              </a:solidFill>
            </a:endParaRPr>
          </a:p>
        </p:txBody>
      </p:sp>
      <p:sp>
        <p:nvSpPr>
          <p:cNvPr id="5" name="Rectangle 3"/>
          <p:cNvSpPr txBox="1">
            <a:spLocks noRot="1" noChangeArrowheads="1"/>
          </p:cNvSpPr>
          <p:nvPr/>
        </p:nvSpPr>
        <p:spPr>
          <a:xfrm>
            <a:off x="270690" y="3921549"/>
            <a:ext cx="6111070" cy="500066"/>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defRPr/>
            </a:pPr>
            <a:r>
              <a:rPr lang="ar-SA" sz="2000" b="1" dirty="0" smtClean="0">
                <a:ln>
                  <a:solidFill>
                    <a:sysClr val="windowText" lastClr="000000"/>
                  </a:solidFill>
                </a:ln>
                <a:solidFill>
                  <a:srgbClr val="2D07CF"/>
                </a:solidFill>
              </a:rPr>
              <a:t>2- يقدم </a:t>
            </a:r>
            <a:r>
              <a:rPr lang="ar-SA" sz="2000" b="1" dirty="0">
                <a:ln>
                  <a:solidFill>
                    <a:sysClr val="windowText" lastClr="000000"/>
                  </a:solidFill>
                </a:ln>
                <a:solidFill>
                  <a:srgbClr val="2D07CF"/>
                </a:solidFill>
              </a:rPr>
              <a:t>معلومات للذين يتعاملون مع التجار عندما يرغبون في ذلك.</a:t>
            </a:r>
            <a:endParaRPr lang="en-US" sz="2000" b="1" dirty="0">
              <a:ln>
                <a:solidFill>
                  <a:sysClr val="windowText" lastClr="000000"/>
                </a:solidFill>
              </a:ln>
              <a:solidFill>
                <a:srgbClr val="2D07CF"/>
              </a:solidFill>
            </a:endParaRPr>
          </a:p>
        </p:txBody>
      </p:sp>
      <p:sp>
        <p:nvSpPr>
          <p:cNvPr id="6" name="Rectangle 3"/>
          <p:cNvSpPr txBox="1">
            <a:spLocks noRot="1" noChangeArrowheads="1"/>
          </p:cNvSpPr>
          <p:nvPr/>
        </p:nvSpPr>
        <p:spPr>
          <a:xfrm>
            <a:off x="270690" y="4641104"/>
            <a:ext cx="6111070" cy="928694"/>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lgn="just">
              <a:defRPr/>
            </a:pPr>
            <a:r>
              <a:rPr lang="ar-SA" sz="2000" b="1" dirty="0" smtClean="0">
                <a:ln>
                  <a:solidFill>
                    <a:sysClr val="windowText" lastClr="000000"/>
                  </a:solidFill>
                </a:ln>
                <a:solidFill>
                  <a:srgbClr val="2D07CF"/>
                </a:solidFill>
              </a:rPr>
              <a:t>3- يقدم </a:t>
            </a:r>
            <a:r>
              <a:rPr lang="ar-SA" sz="2000" b="1" dirty="0">
                <a:ln>
                  <a:solidFill>
                    <a:sysClr val="windowText" lastClr="000000"/>
                  </a:solidFill>
                </a:ln>
                <a:solidFill>
                  <a:srgbClr val="2D07CF"/>
                </a:solidFill>
              </a:rPr>
              <a:t>بيانات إحصائية عن التجار والمشروعات تفيد الجهة المختصة في الدولة في التخطيط واتخاذ القرارات الاقتصادية المختلفة.</a:t>
            </a:r>
            <a:endParaRPr lang="en-US" sz="2000" b="1" dirty="0">
              <a:ln>
                <a:solidFill>
                  <a:sysClr val="windowText" lastClr="000000"/>
                </a:solidFill>
              </a:ln>
              <a:solidFill>
                <a:srgbClr val="2D07CF"/>
              </a:solidFill>
            </a:endParaRPr>
          </a:p>
        </p:txBody>
      </p:sp>
      <p:sp>
        <p:nvSpPr>
          <p:cNvPr id="7" name="Left Arrow Callout 2"/>
          <p:cNvSpPr/>
          <p:nvPr/>
        </p:nvSpPr>
        <p:spPr>
          <a:xfrm>
            <a:off x="7453330" y="2690110"/>
            <a:ext cx="1944216" cy="3096344"/>
          </a:xfrm>
          <a:prstGeom prst="left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defRPr/>
            </a:pPr>
            <a:r>
              <a:rPr lang="ar-SA" sz="2400" b="1" dirty="0">
                <a:solidFill>
                  <a:srgbClr val="FF0000"/>
                </a:solidFill>
              </a:rPr>
              <a:t>أهمية القيد في السجل </a:t>
            </a:r>
            <a:r>
              <a:rPr lang="ar-SA" sz="2400" b="1" dirty="0" smtClean="0">
                <a:solidFill>
                  <a:srgbClr val="FF0000"/>
                </a:solidFill>
              </a:rPr>
              <a:t>التجاري</a:t>
            </a:r>
            <a:endParaRPr lang="en-US" sz="2400" b="1" dirty="0">
              <a:solidFill>
                <a:srgbClr val="FF0000"/>
              </a:solidFill>
            </a:endParaRPr>
          </a:p>
        </p:txBody>
      </p:sp>
      <p:sp>
        <p:nvSpPr>
          <p:cNvPr id="8" name="Right Brace 3"/>
          <p:cNvSpPr/>
          <p:nvPr/>
        </p:nvSpPr>
        <p:spPr>
          <a:xfrm>
            <a:off x="6381760" y="2761548"/>
            <a:ext cx="1139100" cy="2808249"/>
          </a:xfrm>
          <a:prstGeom prst="rightBrace">
            <a:avLst>
              <a:gd name="adj1" fmla="val 8333"/>
              <a:gd name="adj2" fmla="val 52858"/>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عنصر نائب لرقم الشريحة 9"/>
          <p:cNvSpPr>
            <a:spLocks noGrp="1"/>
          </p:cNvSpPr>
          <p:nvPr>
            <p:ph type="sldNum" sz="quarter" idx="12"/>
          </p:nvPr>
        </p:nvSpPr>
        <p:spPr/>
        <p:txBody>
          <a:bodyPr>
            <a:normAutofit fontScale="85000" lnSpcReduction="20000"/>
          </a:bodyPr>
          <a:lstStyle/>
          <a:p>
            <a:fld id="{F0926969-1A81-4C99-8E83-2F4FC58533A1}" type="slidenum">
              <a:rPr lang="ar-SA" smtClean="0"/>
              <a:pPr/>
              <a:t>30</a:t>
            </a:fld>
            <a:endParaRPr lang="ar-SA"/>
          </a:p>
        </p:txBody>
      </p:sp>
    </p:spTree>
    <p:extLst>
      <p:ext uri="{BB962C8B-B14F-4D97-AF65-F5344CB8AC3E}">
        <p14:creationId xmlns:p14="http://schemas.microsoft.com/office/powerpoint/2010/main" val="395627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graphicFrame>
        <p:nvGraphicFramePr>
          <p:cNvPr id="48" name="رسم تخطيطي 47"/>
          <p:cNvGraphicFramePr/>
          <p:nvPr>
            <p:extLst>
              <p:ext uri="{D42A27DB-BD31-4B8C-83A1-F6EECF244321}">
                <p14:modId xmlns:p14="http://schemas.microsoft.com/office/powerpoint/2010/main" val="3596938986"/>
              </p:ext>
            </p:extLst>
          </p:nvPr>
        </p:nvGraphicFramePr>
        <p:xfrm>
          <a:off x="1115616" y="1484784"/>
          <a:ext cx="68160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0" name="عنصر نائب لرقم الشريحة 49"/>
          <p:cNvSpPr>
            <a:spLocks noGrp="1"/>
          </p:cNvSpPr>
          <p:nvPr>
            <p:ph type="sldNum" sz="quarter" idx="12"/>
          </p:nvPr>
        </p:nvSpPr>
        <p:spPr/>
        <p:txBody>
          <a:bodyPr>
            <a:normAutofit fontScale="85000" lnSpcReduction="20000"/>
          </a:bodyPr>
          <a:lstStyle/>
          <a:p>
            <a:fld id="{F0926969-1A81-4C99-8E83-2F4FC58533A1}" type="slidenum">
              <a:rPr lang="ar-SA" smtClean="0"/>
              <a:pPr/>
              <a:t>31</a:t>
            </a:fld>
            <a:endParaRPr lang="ar-SA"/>
          </a:p>
        </p:txBody>
      </p:sp>
    </p:spTree>
    <p:extLst>
      <p:ext uri="{BB962C8B-B14F-4D97-AF65-F5344CB8AC3E}">
        <p14:creationId xmlns:p14="http://schemas.microsoft.com/office/powerpoint/2010/main" val="783650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لمحتوى 1"/>
          <p:cNvSpPr>
            <a:spLocks noGrp="1"/>
          </p:cNvSpPr>
          <p:nvPr>
            <p:ph sz="quarter" idx="1"/>
          </p:nvPr>
        </p:nvSpPr>
        <p:spPr>
          <a:xfrm>
            <a:off x="683568" y="1673649"/>
            <a:ext cx="8153400" cy="4495800"/>
          </a:xfrm>
        </p:spPr>
        <p:txBody>
          <a:bodyPr/>
          <a:lstStyle/>
          <a:p>
            <a:pPr>
              <a:buFont typeface="Wingdings" pitchFamily="2" charset="2"/>
              <a:buChar char="Ø"/>
            </a:pPr>
            <a:r>
              <a:rPr lang="ar-SA" sz="3200" b="1" dirty="0">
                <a:solidFill>
                  <a:srgbClr val="FF0000"/>
                </a:solidFill>
                <a:latin typeface="AL-Mohanad Bold"/>
              </a:rPr>
              <a:t>شروط الالتزام بالقيد في السجل  التجاري</a:t>
            </a:r>
            <a:endParaRPr lang="en-US" sz="3200" b="1" dirty="0">
              <a:solidFill>
                <a:srgbClr val="FF0000"/>
              </a:solidFill>
              <a:latin typeface="AL-Mohanad Bold"/>
            </a:endParaRPr>
          </a:p>
          <a:p>
            <a:r>
              <a:rPr lang="ar-SA" sz="3200" b="1" dirty="0">
                <a:ln>
                  <a:solidFill>
                    <a:sysClr val="windowText" lastClr="000000"/>
                  </a:solidFill>
                </a:ln>
                <a:solidFill>
                  <a:prstClr val="black"/>
                </a:solidFill>
              </a:rPr>
              <a:t>حدد </a:t>
            </a:r>
            <a:r>
              <a:rPr lang="ar-SA" sz="3200" b="1" dirty="0" smtClean="0">
                <a:ln>
                  <a:solidFill>
                    <a:sysClr val="windowText" lastClr="000000"/>
                  </a:solidFill>
                </a:ln>
                <a:solidFill>
                  <a:prstClr val="black"/>
                </a:solidFill>
              </a:rPr>
              <a:t>قانون السجل </a:t>
            </a:r>
            <a:r>
              <a:rPr lang="ar-SA" sz="3200" b="1" dirty="0">
                <a:ln>
                  <a:solidFill>
                    <a:sysClr val="windowText" lastClr="000000"/>
                  </a:solidFill>
                </a:ln>
                <a:solidFill>
                  <a:prstClr val="black"/>
                </a:solidFill>
              </a:rPr>
              <a:t>التجاري الشروط الواجب توافرها للالتزام بالقيد في السجل التجاري وتتمثل فيما يلي:</a:t>
            </a:r>
            <a:endParaRPr lang="en-US" sz="3200" b="1" dirty="0">
              <a:ln>
                <a:solidFill>
                  <a:sysClr val="windowText" lastClr="000000"/>
                </a:solidFill>
              </a:ln>
              <a:solidFill>
                <a:prstClr val="black"/>
              </a:solidFill>
            </a:endParaRPr>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32</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428728"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graphicFrame>
        <p:nvGraphicFramePr>
          <p:cNvPr id="48" name="رسم تخطيطي 47"/>
          <p:cNvGraphicFramePr/>
          <p:nvPr>
            <p:extLst>
              <p:ext uri="{D42A27DB-BD31-4B8C-83A1-F6EECF244321}">
                <p14:modId xmlns:p14="http://schemas.microsoft.com/office/powerpoint/2010/main" val="3911679486"/>
              </p:ext>
            </p:extLst>
          </p:nvPr>
        </p:nvGraphicFramePr>
        <p:xfrm>
          <a:off x="1403648" y="1556792"/>
          <a:ext cx="68160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33</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lstStyle/>
          <a:p>
            <a:r>
              <a:rPr lang="ar-SA" sz="3200" b="1" dirty="0">
                <a:solidFill>
                  <a:srgbClr val="2D07CF"/>
                </a:solidFill>
              </a:rPr>
              <a:t> </a:t>
            </a:r>
            <a:r>
              <a:rPr lang="ar-SA" sz="3200" b="1" dirty="0">
                <a:solidFill>
                  <a:srgbClr val="FF0000"/>
                </a:solidFill>
              </a:rPr>
              <a:t>1-أن يكون طالب القيد تاجرا: </a:t>
            </a:r>
            <a:r>
              <a:rPr lang="ar-SA" sz="3200" b="1" dirty="0">
                <a:ln>
                  <a:solidFill>
                    <a:sysClr val="windowText" lastClr="000000"/>
                  </a:solidFill>
                </a:ln>
                <a:solidFill>
                  <a:prstClr val="black"/>
                </a:solidFill>
              </a:rPr>
              <a:t>يتضح من </a:t>
            </a:r>
            <a:r>
              <a:rPr lang="ar-SA" sz="3200" b="1" dirty="0" smtClean="0">
                <a:ln>
                  <a:solidFill>
                    <a:sysClr val="windowText" lastClr="000000"/>
                  </a:solidFill>
                </a:ln>
                <a:solidFill>
                  <a:prstClr val="black"/>
                </a:solidFill>
              </a:rPr>
              <a:t>نظام </a:t>
            </a:r>
            <a:r>
              <a:rPr lang="ar-SA" sz="3200" b="1" dirty="0">
                <a:ln>
                  <a:solidFill>
                    <a:sysClr val="windowText" lastClr="000000"/>
                  </a:solidFill>
                </a:ln>
                <a:solidFill>
                  <a:prstClr val="black"/>
                </a:solidFill>
              </a:rPr>
              <a:t>السجل التجاري أن الالتزام بالقيد في السجل التجاري يقع على عاتق التجار الأفراد أو الشركات، وسواء كان التجار من المواطنين أم من الأجانب. لذلك فإن أي شخص توفرت بحقه هذه الشروط يلزم بالقيد في مكتب السجل التجاري بفرع وزارة التجارة </a:t>
            </a:r>
            <a:r>
              <a:rPr lang="ar-SA" sz="3200" b="1" dirty="0" smtClean="0">
                <a:ln>
                  <a:solidFill>
                    <a:sysClr val="windowText" lastClr="000000"/>
                  </a:solidFill>
                </a:ln>
                <a:solidFill>
                  <a:prstClr val="black"/>
                </a:solidFill>
              </a:rPr>
              <a:t>الذي </a:t>
            </a:r>
            <a:r>
              <a:rPr lang="ar-SA" sz="3200" b="1" dirty="0">
                <a:ln>
                  <a:solidFill>
                    <a:sysClr val="windowText" lastClr="000000"/>
                  </a:solidFill>
                </a:ln>
                <a:solidFill>
                  <a:prstClr val="black"/>
                </a:solidFill>
              </a:rPr>
              <a:t>يقع المحل في دائرة اختصاصه، شريطة توفر الشروط الأخرى .</a:t>
            </a: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34</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Business</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lgn="just">
              <a:defRPr/>
            </a:pPr>
            <a:r>
              <a:rPr lang="ar-SA" sz="3200" dirty="0">
                <a:solidFill>
                  <a:srgbClr val="2D07CF"/>
                </a:solidFill>
              </a:rPr>
              <a:t> </a:t>
            </a:r>
            <a:r>
              <a:rPr lang="ar-SA" sz="3200" dirty="0">
                <a:solidFill>
                  <a:srgbClr val="FF0000"/>
                </a:solidFill>
              </a:rPr>
              <a:t>2-ألا يقل رأسمال التاجر عن مائة ألف </a:t>
            </a:r>
            <a:r>
              <a:rPr lang="ar-SA" sz="3200" dirty="0" smtClean="0">
                <a:solidFill>
                  <a:srgbClr val="FF0000"/>
                </a:solidFill>
              </a:rPr>
              <a:t>ليرة: </a:t>
            </a:r>
            <a:r>
              <a:rPr lang="ar-SA" sz="3200" dirty="0">
                <a:ln>
                  <a:solidFill>
                    <a:sysClr val="windowText" lastClr="000000"/>
                  </a:solidFill>
                </a:ln>
                <a:solidFill>
                  <a:prstClr val="black"/>
                </a:solidFill>
                <a:latin typeface="Times New Roman" pitchFamily="18" charset="0"/>
                <a:cs typeface="Times New Roman" pitchFamily="18" charset="0"/>
              </a:rPr>
              <a:t>وفقا للمادة 2 من </a:t>
            </a:r>
            <a:r>
              <a:rPr lang="ar-SA" sz="3200" dirty="0" err="1" smtClean="0">
                <a:ln>
                  <a:solidFill>
                    <a:sysClr val="windowText" lastClr="000000"/>
                  </a:solidFill>
                </a:ln>
                <a:solidFill>
                  <a:prstClr val="black"/>
                </a:solidFill>
                <a:latin typeface="Times New Roman" pitchFamily="18" charset="0"/>
                <a:cs typeface="Times New Roman" pitchFamily="18" charset="0"/>
              </a:rPr>
              <a:t>ق.ت</a:t>
            </a:r>
            <a:r>
              <a:rPr lang="ar-SA" sz="3200" dirty="0" smtClean="0">
                <a:ln>
                  <a:solidFill>
                    <a:sysClr val="windowText" lastClr="000000"/>
                  </a:solidFill>
                </a:ln>
                <a:solidFill>
                  <a:prstClr val="black"/>
                </a:solidFill>
                <a:latin typeface="Times New Roman" pitchFamily="18" charset="0"/>
                <a:cs typeface="Times New Roman" pitchFamily="18" charset="0"/>
              </a:rPr>
              <a:t> يجب </a:t>
            </a:r>
            <a:r>
              <a:rPr lang="ar-SA" sz="3200" dirty="0">
                <a:ln>
                  <a:solidFill>
                    <a:sysClr val="windowText" lastClr="000000"/>
                  </a:solidFill>
                </a:ln>
                <a:solidFill>
                  <a:prstClr val="black"/>
                </a:solidFill>
                <a:latin typeface="Times New Roman" pitchFamily="18" charset="0"/>
                <a:cs typeface="Times New Roman" pitchFamily="18" charset="0"/>
              </a:rPr>
              <a:t>على كل تاجر</a:t>
            </a:r>
            <a:r>
              <a:rPr lang="en-US" sz="3200" dirty="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متى بلغ رأسماله مائة ألف </a:t>
            </a:r>
            <a:r>
              <a:rPr lang="ar-SA" sz="3200" dirty="0" smtClean="0">
                <a:ln>
                  <a:solidFill>
                    <a:sysClr val="windowText" lastClr="000000"/>
                  </a:solidFill>
                </a:ln>
                <a:solidFill>
                  <a:prstClr val="black"/>
                </a:solidFill>
                <a:latin typeface="Times New Roman" pitchFamily="18" charset="0"/>
                <a:cs typeface="Times New Roman" pitchFamily="18" charset="0"/>
              </a:rPr>
              <a:t>خلال </a:t>
            </a:r>
            <a:r>
              <a:rPr lang="ar-SA" sz="3200" dirty="0">
                <a:ln>
                  <a:solidFill>
                    <a:sysClr val="windowText" lastClr="000000"/>
                  </a:solidFill>
                </a:ln>
                <a:solidFill>
                  <a:prstClr val="black"/>
                </a:solidFill>
                <a:latin typeface="Times New Roman" pitchFamily="18" charset="0"/>
                <a:cs typeface="Times New Roman" pitchFamily="18" charset="0"/>
              </a:rPr>
              <a:t>ثلاثين يوما من تاريخ  افتتاح محله التجاري أو من تاريخ تملكه محلا تجاريا أو من تاريخ بلوغ رأسماله النصاب المذكور أن يتقدم بطلب لقيد أسمه في السجل التجاري. والهدف من تحديد النصاب المذكور في هذه المادة إعفاء صغار التجار من الالتزام  بالقيد تسهيلا عليهم وإن كان لا يعنى حرمان هؤلاء من التقدم بطلب للقيد في السجل متى قدروا أن لهم مصلحه في ذلك إذ أن هذا الإعفاء مجرد رخصة مقررة لصالحهم. </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a:t>
            </a:r>
            <a:r>
              <a:rPr lang="ar-SA" sz="3200" dirty="0" smtClean="0">
                <a:ln>
                  <a:solidFill>
                    <a:sysClr val="windowText" lastClr="000000"/>
                  </a:solidFill>
                </a:ln>
                <a:solidFill>
                  <a:prstClr val="black"/>
                </a:solidFill>
                <a:latin typeface="Times New Roman" pitchFamily="18" charset="0"/>
                <a:cs typeface="Times New Roman" pitchFamily="18" charset="0"/>
              </a:rPr>
              <a:t>عمليات </a:t>
            </a:r>
            <a:r>
              <a:rPr lang="ar-SA" sz="3200" dirty="0">
                <a:ln>
                  <a:solidFill>
                    <a:sysClr val="windowText" lastClr="000000"/>
                  </a:solidFill>
                </a:ln>
                <a:solidFill>
                  <a:prstClr val="black"/>
                </a:solidFill>
                <a:latin typeface="Times New Roman" pitchFamily="18" charset="0"/>
                <a:cs typeface="Times New Roman" pitchFamily="18" charset="0"/>
              </a:rPr>
              <a:t>القيد واجب أيضا على صغار التجار أي من تقل رؤوس أموالهم عن مائة ألف </a:t>
            </a:r>
            <a:r>
              <a:rPr lang="ar-SA" sz="3200" dirty="0" smtClean="0">
                <a:ln>
                  <a:solidFill>
                    <a:sysClr val="windowText" lastClr="000000"/>
                  </a:solidFill>
                </a:ln>
                <a:solidFill>
                  <a:prstClr val="black"/>
                </a:solidFill>
                <a:latin typeface="Times New Roman" pitchFamily="18" charset="0"/>
                <a:cs typeface="Times New Roman" pitchFamily="18" charset="0"/>
              </a:rPr>
              <a:t>ليرة الذين </a:t>
            </a:r>
            <a:r>
              <a:rPr lang="ar-SA" sz="3200" dirty="0">
                <a:ln>
                  <a:solidFill>
                    <a:sysClr val="windowText" lastClr="000000"/>
                  </a:solidFill>
                </a:ln>
                <a:solidFill>
                  <a:prstClr val="black"/>
                </a:solidFill>
                <a:latin typeface="Times New Roman" pitchFamily="18" charset="0"/>
                <a:cs typeface="Times New Roman" pitchFamily="18" charset="0"/>
              </a:rPr>
              <a:t>يرغبون في التعامل مع الجهات الحكومية لإنهاء الأمور المتعلقة بتجارتهم مثل طلب استخراج تأشيرة لعامل أجنبي كي يعمل في المحل أو الطلب من الغرفة التجارية والصناعية التصديق على الأوراق التي يصدرها التاجر وذلك لان النظام نص في المادة 14 علي أن</a:t>
            </a:r>
            <a:r>
              <a:rPr lang="en-US" sz="3200" dirty="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"كل من يتقدم إلي الجهة الرسمية بطلب بصفته تاجرا لا يقبل طلبه بهذه الصفة ما لم يكن مقيدا في السجل التجاري".</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endParaRPr>
          </a:p>
          <a:p>
            <a:pPr algn="just">
              <a:defRPr/>
            </a:pPr>
            <a:endParaRPr lang="en-US" sz="3200" dirty="0">
              <a:solidFill>
                <a:srgbClr val="2D07CF"/>
              </a:solidFill>
            </a:endParaRP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35</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لمحتوى 1"/>
          <p:cNvSpPr>
            <a:spLocks noGrp="1"/>
          </p:cNvSpPr>
          <p:nvPr>
            <p:ph sz="quarter" idx="1"/>
          </p:nvPr>
        </p:nvSpPr>
        <p:spPr>
          <a:xfrm>
            <a:off x="683568" y="1673649"/>
            <a:ext cx="8153400" cy="4495800"/>
          </a:xfrm>
        </p:spPr>
        <p:txBody>
          <a:bodyPr>
            <a:normAutofit fontScale="92500" lnSpcReduction="10000"/>
          </a:bodyPr>
          <a:lstStyle/>
          <a:p>
            <a:pPr algn="just">
              <a:defRPr/>
            </a:pPr>
            <a:r>
              <a:rPr lang="ar-SA" sz="3200" dirty="0">
                <a:solidFill>
                  <a:srgbClr val="FF0000"/>
                </a:solidFill>
                <a:latin typeface="Times New Roman" pitchFamily="18" charset="0"/>
                <a:cs typeface="Times New Roman" pitchFamily="18" charset="0"/>
              </a:rPr>
              <a:t>3-أن يكون للتاجر محل ثابت أو فرع أو وكاله في </a:t>
            </a:r>
            <a:r>
              <a:rPr lang="ar-SA" sz="3200" dirty="0" smtClean="0">
                <a:solidFill>
                  <a:srgbClr val="FF0000"/>
                </a:solidFill>
                <a:latin typeface="Times New Roman" pitchFamily="18" charset="0"/>
                <a:cs typeface="Times New Roman" pitchFamily="18" charset="0"/>
              </a:rPr>
              <a:t>الأراضي السورية</a:t>
            </a:r>
            <a:r>
              <a:rPr lang="ar-SA" sz="3200" dirty="0" smtClean="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تطبيقا لمبدأ إقليمية القوانين  يلتزم الشخص بغض النظر عن جنسيته أو جنسه بالقيد في السجل التجاري طالما كان النشاط المرغوب القيام به واقعا على إقليم </a:t>
            </a:r>
            <a:r>
              <a:rPr lang="ar-SA" sz="3200" dirty="0" smtClean="0">
                <a:ln>
                  <a:solidFill>
                    <a:sysClr val="windowText" lastClr="000000"/>
                  </a:solidFill>
                </a:ln>
                <a:solidFill>
                  <a:prstClr val="black"/>
                </a:solidFill>
                <a:latin typeface="Times New Roman" pitchFamily="18" charset="0"/>
                <a:cs typeface="Times New Roman" pitchFamily="18" charset="0"/>
              </a:rPr>
              <a:t>الأراضي السورية. </a:t>
            </a:r>
            <a:r>
              <a:rPr lang="ar-SA" sz="3200" dirty="0">
                <a:ln>
                  <a:solidFill>
                    <a:sysClr val="windowText" lastClr="000000"/>
                  </a:solidFill>
                </a:ln>
                <a:solidFill>
                  <a:prstClr val="black"/>
                </a:solidFill>
                <a:latin typeface="Times New Roman" pitchFamily="18" charset="0"/>
                <a:cs typeface="Times New Roman" pitchFamily="18" charset="0"/>
              </a:rPr>
              <a:t>ويشترط للقيد في السجل التجاري  أن يتم مزاولة التجارة في محل </a:t>
            </a:r>
            <a:r>
              <a:rPr lang="ar-SA" sz="3200" dirty="0" smtClean="0">
                <a:ln>
                  <a:solidFill>
                    <a:sysClr val="windowText" lastClr="000000"/>
                  </a:solidFill>
                </a:ln>
                <a:solidFill>
                  <a:prstClr val="black"/>
                </a:solidFill>
                <a:latin typeface="Times New Roman" pitchFamily="18" charset="0"/>
                <a:cs typeface="Times New Roman" pitchFamily="18" charset="0"/>
              </a:rPr>
              <a:t>ثابت سواء </a:t>
            </a:r>
            <a:r>
              <a:rPr lang="ar-SA" sz="3200" dirty="0">
                <a:ln>
                  <a:solidFill>
                    <a:sysClr val="windowText" lastClr="000000"/>
                  </a:solidFill>
                </a:ln>
                <a:solidFill>
                  <a:prstClr val="black"/>
                </a:solidFill>
                <a:latin typeface="Times New Roman" pitchFamily="18" charset="0"/>
                <a:cs typeface="Times New Roman" pitchFamily="18" charset="0"/>
              </a:rPr>
              <a:t>كان مملوكا أو مستأجرا وبناء على ذلك لا يلزم بالقيد الباعة المتجولون. والملاحظ أن نظام الشركات فرق بين الملتزم بالقيد في السجل التجاري وبين محل القيد فالقيد واجب على كل شخص طبيعي أو شخص معنوي إلا أن القيد ينصب على كل محل يزاول فيه النشاط سواء كان مركزا رئيسيا أو فرعا لشركة. </a:t>
            </a: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solidFill>
                <a:srgbClr val="2D07CF"/>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36</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85000" lnSpcReduction="10000"/>
          </a:bodyPr>
          <a:lstStyle/>
          <a:p>
            <a:pPr marL="0" indent="0">
              <a:buNone/>
            </a:pPr>
            <a:r>
              <a:rPr lang="ar-SA" sz="3200" b="1" dirty="0">
                <a:solidFill>
                  <a:srgbClr val="FF0000"/>
                </a:solidFill>
              </a:rPr>
              <a:t>4-الاشتراك في الغرفة التجارية </a:t>
            </a:r>
            <a:r>
              <a:rPr lang="ar-SA" sz="3200" b="1" dirty="0" smtClean="0">
                <a:solidFill>
                  <a:srgbClr val="FF0000"/>
                </a:solidFill>
              </a:rPr>
              <a:t>: </a:t>
            </a:r>
            <a:r>
              <a:rPr lang="ar-SA" sz="3200" b="1" dirty="0"/>
              <a:t>تعريف الغرفة : </a:t>
            </a:r>
            <a:r>
              <a:rPr lang="ar-SA" sz="3200" dirty="0"/>
              <a:t>بعد توسع مجالات النشاط التجاري كان لا بد من </a:t>
            </a:r>
            <a:r>
              <a:rPr lang="ar-SA" sz="3200" u="sng" dirty="0"/>
              <a:t>تجميع التجار </a:t>
            </a:r>
            <a:r>
              <a:rPr lang="ar-SA" sz="3200" u="sng" dirty="0" smtClean="0"/>
              <a:t>في </a:t>
            </a:r>
            <a:r>
              <a:rPr lang="ar-SA" sz="3200" u="sng" dirty="0"/>
              <a:t>هيئات تمثلهم امام السلطات العامة وترعى مصالحهم </a:t>
            </a:r>
            <a:r>
              <a:rPr lang="ar-SA" sz="3200" dirty="0"/>
              <a:t>ومن اجل هذا الهدف تم انشاء هذه الغرف وتتمتع بالشخصية الاعتبارية ويمثلها رئيس مجلس ادارتها امام القضاء والغير.</a:t>
            </a:r>
          </a:p>
          <a:p>
            <a:pPr marL="0" indent="0">
              <a:buNone/>
            </a:pPr>
            <a:r>
              <a:rPr lang="ar-SA" sz="3200" b="1" dirty="0"/>
              <a:t>انشاء الغرف : </a:t>
            </a:r>
            <a:r>
              <a:rPr lang="ar-SA" sz="3200" dirty="0"/>
              <a:t>نقدم طلبات انشاء الغرف الى وزير التجارة ويراعى في انشاء الغرف عدد التجار </a:t>
            </a:r>
            <a:r>
              <a:rPr lang="ar-SA" sz="3200" dirty="0" smtClean="0"/>
              <a:t>وعدد </a:t>
            </a:r>
            <a:r>
              <a:rPr lang="ar-SA" sz="3200" dirty="0"/>
              <a:t>المستفيدين من الخدمات ودائرة اختصاصها وحاجة المدينة او المنطقة التي ستنشأ فيها الى خدماتها واجاز النظام للغرفة ان تنشئ مكاتب فرعية لها في دائرة اختصاصها ويتم انشاء هذه المكاتب </a:t>
            </a:r>
            <a:r>
              <a:rPr lang="ar-SA" sz="3200" dirty="0" err="1"/>
              <a:t>بناءا</a:t>
            </a:r>
            <a:r>
              <a:rPr lang="ar-SA" sz="3200" dirty="0"/>
              <a:t> على طلب يقدم من الغرفة الى وزير التجارة </a:t>
            </a:r>
          </a:p>
          <a:p>
            <a:pPr algn="just">
              <a:defRPr/>
            </a:pPr>
            <a:r>
              <a:rPr lang="ar-SA" sz="3200" b="1" dirty="0" smtClean="0">
                <a:ln>
                  <a:solidFill>
                    <a:sysClr val="windowText" lastClr="000000"/>
                  </a:solidFill>
                </a:ln>
                <a:solidFill>
                  <a:prstClr val="black"/>
                </a:solidFill>
              </a:rPr>
              <a:t>ويجوز </a:t>
            </a:r>
            <a:r>
              <a:rPr lang="ar-SA" sz="3200" b="1" dirty="0">
                <a:ln>
                  <a:solidFill>
                    <a:sysClr val="windowText" lastClr="000000"/>
                  </a:solidFill>
                </a:ln>
                <a:solidFill>
                  <a:prstClr val="black"/>
                </a:solidFill>
              </a:rPr>
              <a:t>الاشتراك في أكثر من غرفة في  حالة وجود فروع. </a:t>
            </a: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solidFill>
                <a:srgbClr val="2D07CF"/>
              </a:solidFill>
              <a:latin typeface="AL-Mohanad Bold"/>
            </a:endParaRP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37</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38</a:t>
            </a:fld>
            <a:endParaRPr lang="ar-SA"/>
          </a:p>
        </p:txBody>
      </p:sp>
      <p:sp>
        <p:nvSpPr>
          <p:cNvPr id="5" name="عنصر نائب للمحتوى 4"/>
          <p:cNvSpPr>
            <a:spLocks noGrp="1"/>
          </p:cNvSpPr>
          <p:nvPr>
            <p:ph sz="quarter" idx="1"/>
          </p:nvPr>
        </p:nvSpPr>
        <p:spPr/>
        <p:txBody>
          <a:bodyPr>
            <a:normAutofit lnSpcReduction="10000"/>
          </a:bodyPr>
          <a:lstStyle/>
          <a:p>
            <a:pPr marL="0" indent="0">
              <a:buNone/>
              <a:defRPr/>
            </a:pPr>
            <a:r>
              <a:rPr lang="ar-SA" dirty="0"/>
              <a:t>يعتبر </a:t>
            </a:r>
            <a:r>
              <a:rPr lang="ar-SA" dirty="0">
                <a:effectLst>
                  <a:outerShdw blurRad="38100" dist="38100" dir="2700000" algn="tl">
                    <a:srgbClr val="000000">
                      <a:alpha val="43137"/>
                    </a:srgbClr>
                  </a:outerShdw>
                </a:effectLst>
              </a:rPr>
              <a:t>الاشتراك</a:t>
            </a:r>
            <a:r>
              <a:rPr lang="ar-SA" dirty="0"/>
              <a:t> </a:t>
            </a:r>
            <a:r>
              <a:rPr lang="ar-SA" dirty="0">
                <a:effectLst>
                  <a:outerShdw blurRad="38100" dist="38100" dir="2700000" algn="tl">
                    <a:srgbClr val="000000">
                      <a:alpha val="43137"/>
                    </a:srgbClr>
                  </a:outerShdw>
                </a:effectLst>
              </a:rPr>
              <a:t>في الغرفة </a:t>
            </a:r>
            <a:r>
              <a:rPr lang="ar-SA" u="sng" dirty="0"/>
              <a:t>التزاما قانونيا على عاتق كل تاجر او صانع مقيد بالسجل التجاري </a:t>
            </a:r>
            <a:r>
              <a:rPr lang="ar-SA" dirty="0"/>
              <a:t>ورتب النظام على شطب الاشتراك في الغرفة في حال لم يتم تسديد الاشتراك السنوي </a:t>
            </a:r>
          </a:p>
          <a:p>
            <a:pPr marL="0" indent="0">
              <a:buNone/>
              <a:defRPr/>
            </a:pPr>
            <a:r>
              <a:rPr lang="ar-SA" dirty="0"/>
              <a:t>ويقدم طلب الاشتراك في الغرفة </a:t>
            </a:r>
            <a:r>
              <a:rPr lang="ar-SA" u="sng" dirty="0"/>
              <a:t>وفق نموذج خاص </a:t>
            </a:r>
            <a:r>
              <a:rPr lang="ar-SA" dirty="0"/>
              <a:t>ويشمل* اسم المشترك و*صناعته و*الاسم التجاري لمحلة و*سمته التجارية ان وجدت </a:t>
            </a:r>
          </a:p>
          <a:p>
            <a:pPr marL="0" indent="0">
              <a:buNone/>
              <a:defRPr/>
            </a:pPr>
            <a:r>
              <a:rPr lang="ar-SA" dirty="0"/>
              <a:t>ويشترط للقيد في الغرفة التجارية ان يكون </a:t>
            </a:r>
            <a:r>
              <a:rPr lang="ar-SA" u="sng" dirty="0"/>
              <a:t>المركز الرئيسي للتاجر او نشاطه او احد فروعه ضمن اختصاصات الغرفة </a:t>
            </a:r>
            <a:r>
              <a:rPr lang="ar-SA" dirty="0"/>
              <a:t>ويجوز تسجيل من تقع مراكزهم او فروعهم في جهة غير مشمولة تسجيلهم في </a:t>
            </a:r>
            <a:r>
              <a:rPr lang="ar-SA" u="sng" dirty="0"/>
              <a:t>اقرب غرفة اليهم </a:t>
            </a:r>
          </a:p>
          <a:p>
            <a:endParaRPr lang="ar-SA" dirty="0"/>
          </a:p>
        </p:txBody>
      </p:sp>
    </p:spTree>
    <p:extLst>
      <p:ext uri="{BB962C8B-B14F-4D97-AF65-F5344CB8AC3E}">
        <p14:creationId xmlns:p14="http://schemas.microsoft.com/office/powerpoint/2010/main" val="193679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39</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smtClean="0">
                <a:solidFill>
                  <a:srgbClr val="7509E1"/>
                </a:solidFill>
              </a:rPr>
              <a:t>اختصاصات </a:t>
            </a:r>
            <a:r>
              <a:rPr lang="ar-SA" b="1" dirty="0">
                <a:solidFill>
                  <a:srgbClr val="7509E1"/>
                </a:solidFill>
              </a:rPr>
              <a:t> الغرفة </a:t>
            </a:r>
            <a:r>
              <a:rPr lang="ar-SA" b="1" dirty="0" smtClean="0">
                <a:solidFill>
                  <a:srgbClr val="7509E1"/>
                </a:solidFill>
              </a:rPr>
              <a:t>التجارية</a:t>
            </a:r>
          </a:p>
          <a:p>
            <a:pPr marL="0" indent="0">
              <a:buFont typeface="Wingdings" pitchFamily="2" charset="2"/>
              <a:buChar char="ü"/>
            </a:pPr>
            <a:r>
              <a:rPr lang="ar-SA" dirty="0"/>
              <a:t>جمع ونشر المعلومات والإحصاءات التي تختص بالتجارة والصناعة </a:t>
            </a:r>
          </a:p>
          <a:p>
            <a:pPr marL="0" indent="0">
              <a:buFont typeface="Wingdings" pitchFamily="2" charset="2"/>
              <a:buChar char="ü"/>
            </a:pPr>
            <a:r>
              <a:rPr lang="ar-SA" dirty="0"/>
              <a:t>اعداد الدراسات والبحوث المتعلقة بالتجارة </a:t>
            </a:r>
          </a:p>
          <a:p>
            <a:pPr marL="0" indent="0">
              <a:buFont typeface="Wingdings" pitchFamily="2" charset="2"/>
              <a:buChar char="ü"/>
            </a:pPr>
            <a:r>
              <a:rPr lang="ar-SA" dirty="0"/>
              <a:t>مصدر للبيانات الحكومية عن النشاط التجاري والصناعي </a:t>
            </a:r>
          </a:p>
          <a:p>
            <a:pPr marL="0" indent="0">
              <a:buFont typeface="Wingdings" pitchFamily="2" charset="2"/>
              <a:buChar char="ü"/>
            </a:pPr>
            <a:r>
              <a:rPr lang="ar-SA" dirty="0"/>
              <a:t>تقديم مقترحات خاصة لحماية التجارة الوطنية من المنافسة الاجنبية </a:t>
            </a:r>
          </a:p>
          <a:p>
            <a:pPr marL="0" indent="0">
              <a:buFont typeface="Wingdings" pitchFamily="2" charset="2"/>
              <a:buChar char="ü"/>
            </a:pPr>
            <a:r>
              <a:rPr lang="ar-SA" dirty="0"/>
              <a:t>ابلاغ التجار بالأنظمة والقرارات والتعليمات ذات المساس بالأمور التجارية </a:t>
            </a:r>
          </a:p>
          <a:p>
            <a:pPr marL="0" indent="0">
              <a:buFont typeface="Wingdings" pitchFamily="2" charset="2"/>
              <a:buChar char="ü"/>
            </a:pPr>
            <a:r>
              <a:rPr lang="ar-SA" dirty="0"/>
              <a:t>ارشاد التجار الى اهم البلدان التي يستوردون </a:t>
            </a:r>
            <a:r>
              <a:rPr lang="ar-SA" dirty="0" smtClean="0"/>
              <a:t>منها</a:t>
            </a:r>
            <a:endParaRPr lang="ar-SA" dirty="0"/>
          </a:p>
        </p:txBody>
      </p:sp>
    </p:spTree>
    <p:extLst>
      <p:ext uri="{BB962C8B-B14F-4D97-AF65-F5344CB8AC3E}">
        <p14:creationId xmlns:p14="http://schemas.microsoft.com/office/powerpoint/2010/main" val="92526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548680"/>
            <a:ext cx="4114800" cy="1127720"/>
          </a:xfrm>
        </p:spPr>
        <p:txBody>
          <a:bodyPr>
            <a:normAutofit fontScale="90000"/>
          </a:bodyPr>
          <a:lstStyle/>
          <a:p>
            <a:r>
              <a:rPr lang="ar-SA" dirty="0"/>
              <a:t>الأعمال التجارية</a:t>
            </a:r>
            <a:br>
              <a:rPr lang="ar-SA" dirty="0"/>
            </a:br>
            <a:r>
              <a:rPr lang="en-US" dirty="0" smtClean="0"/>
              <a:t>Acts de commerce </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لمحتوى 1"/>
          <p:cNvSpPr>
            <a:spLocks noGrp="1"/>
          </p:cNvSpPr>
          <p:nvPr>
            <p:ph sz="quarter" idx="1"/>
          </p:nvPr>
        </p:nvSpPr>
        <p:spPr/>
        <p:txBody>
          <a:bodyPr>
            <a:normAutofit fontScale="77500" lnSpcReduction="20000"/>
          </a:bodyPr>
          <a:lstStyle/>
          <a:p>
            <a:pPr>
              <a:buFont typeface="Wingdings" pitchFamily="2" charset="2"/>
              <a:buChar char="Ø"/>
            </a:pPr>
            <a:r>
              <a:rPr lang="ar-SA" b="1" dirty="0" smtClean="0">
                <a:latin typeface="Times New Roman" pitchFamily="18" charset="0"/>
                <a:cs typeface="Times New Roman" pitchFamily="18" charset="0"/>
              </a:rPr>
              <a:t>مقدمة:</a:t>
            </a:r>
          </a:p>
          <a:p>
            <a:r>
              <a:rPr lang="ar-SA" dirty="0" smtClean="0">
                <a:latin typeface="Times New Roman" pitchFamily="18" charset="0"/>
                <a:cs typeface="Times New Roman" pitchFamily="18" charset="0"/>
              </a:rPr>
              <a:t>التجارة </a:t>
            </a:r>
            <a:r>
              <a:rPr lang="ar-SA" dirty="0">
                <a:latin typeface="Times New Roman" pitchFamily="18" charset="0"/>
                <a:cs typeface="Times New Roman" pitchFamily="18" charset="0"/>
              </a:rPr>
              <a:t>بالمفهوم القانوني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1. يختلف هذا المصطلح حسب الميدان الذي يتناوله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 ففي المفهوم </a:t>
            </a:r>
            <a:r>
              <a:rPr lang="ar-SA" dirty="0" smtClean="0">
                <a:latin typeface="Times New Roman" pitchFamily="18" charset="0"/>
                <a:cs typeface="Times New Roman" pitchFamily="18" charset="0"/>
              </a:rPr>
              <a:t>القانوني </a:t>
            </a:r>
            <a:r>
              <a:rPr lang="ar-SA" dirty="0">
                <a:latin typeface="Times New Roman" pitchFamily="18" charset="0"/>
                <a:cs typeface="Times New Roman" pitchFamily="18" charset="0"/>
              </a:rPr>
              <a:t>تشمل التجارة الإنتاج والتداول أما بالمنظور </a:t>
            </a:r>
            <a:r>
              <a:rPr lang="ar-SA" dirty="0" smtClean="0">
                <a:latin typeface="Times New Roman" pitchFamily="18" charset="0"/>
                <a:cs typeface="Times New Roman" pitchFamily="18" charset="0"/>
              </a:rPr>
              <a:t>الاقتصادي </a:t>
            </a:r>
            <a:r>
              <a:rPr lang="ar-SA" dirty="0">
                <a:latin typeface="Times New Roman" pitchFamily="18" charset="0"/>
                <a:cs typeface="Times New Roman" pitchFamily="18" charset="0"/>
              </a:rPr>
              <a:t>فلا يعتبر الإنتاج من التجارة لأن النشاط التجاري ينحصر في التداول والتوزيع فالصناعي هو تاجر بالمفهوم القانوني في حين لا يعتد كذلك من الوجهة </a:t>
            </a:r>
            <a:r>
              <a:rPr lang="ar-SA" dirty="0" smtClean="0">
                <a:latin typeface="Times New Roman" pitchFamily="18" charset="0"/>
                <a:cs typeface="Times New Roman" pitchFamily="18" charset="0"/>
              </a:rPr>
              <a:t>الاقتصادية </a:t>
            </a:r>
            <a:r>
              <a:rPr lang="ar-SA" dirty="0">
                <a:latin typeface="Times New Roman" pitchFamily="18" charset="0"/>
                <a:cs typeface="Times New Roman" pitchFamily="18" charset="0"/>
              </a:rPr>
              <a:t>أي أن مفهوم التجارة قانونا أوسع مما هو عليه بالمفهوم </a:t>
            </a:r>
            <a:r>
              <a:rPr lang="ar-SA" dirty="0" smtClean="0">
                <a:latin typeface="Times New Roman" pitchFamily="18" charset="0"/>
                <a:cs typeface="Times New Roman" pitchFamily="18" charset="0"/>
              </a:rPr>
              <a:t>الاقتصادي.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2. يختلف مفهوم التجارة من تشريع لآخر فما يعد تجاريا في تشريع ما قد لا يكون كذلك في غيره وهذا يعود إلى تعدد النظريات والمعايير المعتمدة للتعريف بالأنشطة التجارية وحتى الدول التي اقتبست تشريعاتها من فرنسا وهي كثيرة لم تعتمد المنظور الفرنسي </a:t>
            </a:r>
            <a:r>
              <a:rPr lang="ar-SA" dirty="0" err="1">
                <a:latin typeface="Times New Roman" pitchFamily="18" charset="0"/>
                <a:cs typeface="Times New Roman" pitchFamily="18" charset="0"/>
              </a:rPr>
              <a:t>بحرفيته</a:t>
            </a:r>
            <a:r>
              <a:rPr lang="ar-SA" dirty="0">
                <a:latin typeface="Times New Roman" pitchFamily="18" charset="0"/>
                <a:cs typeface="Times New Roman" pitchFamily="18" charset="0"/>
              </a:rPr>
              <a:t> بالنسبة لمسألة الصبغة التجارية للأعمال بل حورت كل دولة في النصوص بما </a:t>
            </a:r>
            <a:r>
              <a:rPr lang="ar-SA" dirty="0" smtClean="0">
                <a:latin typeface="Times New Roman" pitchFamily="18" charset="0"/>
                <a:cs typeface="Times New Roman" pitchFamily="18" charset="0"/>
              </a:rPr>
              <a:t>يتلاءم </a:t>
            </a:r>
            <a:r>
              <a:rPr lang="ar-SA" dirty="0">
                <a:latin typeface="Times New Roman" pitchFamily="18" charset="0"/>
                <a:cs typeface="Times New Roman" pitchFamily="18" charset="0"/>
              </a:rPr>
              <a:t>ورؤية المشرع و السياسة </a:t>
            </a:r>
            <a:r>
              <a:rPr lang="ar-SA" dirty="0" smtClean="0">
                <a:latin typeface="Times New Roman" pitchFamily="18" charset="0"/>
                <a:cs typeface="Times New Roman" pitchFamily="18" charset="0"/>
              </a:rPr>
              <a:t>التشريعية </a:t>
            </a:r>
            <a:r>
              <a:rPr lang="ar-SA" dirty="0">
                <a:latin typeface="Times New Roman" pitchFamily="18" charset="0"/>
                <a:cs typeface="Times New Roman" pitchFamily="18" charset="0"/>
              </a:rPr>
              <a:t>لكل دولة.</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4</a:t>
            </a:fld>
            <a:endParaRPr lang="ar-SA"/>
          </a:p>
        </p:txBody>
      </p:sp>
    </p:spTree>
    <p:extLst>
      <p:ext uri="{BB962C8B-B14F-4D97-AF65-F5344CB8AC3E}">
        <p14:creationId xmlns:p14="http://schemas.microsoft.com/office/powerpoint/2010/main" val="323098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40</a:t>
            </a:fld>
            <a:endParaRPr lang="ar-SA"/>
          </a:p>
        </p:txBody>
      </p:sp>
      <p:sp>
        <p:nvSpPr>
          <p:cNvPr id="5" name="عنصر نائب للمحتوى 4"/>
          <p:cNvSpPr>
            <a:spLocks noGrp="1"/>
          </p:cNvSpPr>
          <p:nvPr>
            <p:ph sz="quarter" idx="1"/>
          </p:nvPr>
        </p:nvSpPr>
        <p:spPr/>
        <p:txBody>
          <a:bodyPr/>
          <a:lstStyle/>
          <a:p>
            <a:pPr marL="0" indent="0">
              <a:buFont typeface="Wingdings" pitchFamily="2" charset="2"/>
              <a:buChar char="ü"/>
            </a:pPr>
            <a:r>
              <a:rPr lang="ar-SA" dirty="0"/>
              <a:t>يحق لهذه الغرف بعد موافقة وزارة التجارة </a:t>
            </a:r>
            <a:r>
              <a:rPr lang="ar-SA" dirty="0" smtClean="0"/>
              <a:t>انشاء </a:t>
            </a:r>
            <a:r>
              <a:rPr lang="ar-SA" dirty="0"/>
              <a:t>المعارض والأسواق ومراكز التدريب </a:t>
            </a:r>
          </a:p>
          <a:p>
            <a:pPr marL="0" indent="0">
              <a:buFont typeface="Wingdings" pitchFamily="2" charset="2"/>
              <a:buChar char="ü"/>
            </a:pPr>
            <a:r>
              <a:rPr lang="ar-SA" dirty="0"/>
              <a:t>تعريف التجار بفرص الاستثمار الجديدة في المجالات التجارية </a:t>
            </a:r>
          </a:p>
          <a:p>
            <a:endParaRPr lang="ar-SA" dirty="0"/>
          </a:p>
        </p:txBody>
      </p:sp>
    </p:spTree>
    <p:extLst>
      <p:ext uri="{BB962C8B-B14F-4D97-AF65-F5344CB8AC3E}">
        <p14:creationId xmlns:p14="http://schemas.microsoft.com/office/powerpoint/2010/main" val="5588704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r>
              <a:rPr lang="ar-SA" sz="3200" b="1" dirty="0">
                <a:solidFill>
                  <a:srgbClr val="FF0000"/>
                </a:solidFill>
                <a:latin typeface="Times New Roman" pitchFamily="18" charset="0"/>
                <a:cs typeface="Times New Roman" pitchFamily="18" charset="0"/>
              </a:rPr>
              <a:t>حالات شطب القيد في السجل التجاري</a:t>
            </a:r>
            <a:endParaRPr lang="ar-SA" sz="2400" b="1" dirty="0">
              <a:solidFill>
                <a:srgbClr val="FF0000"/>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يتم شطب القيد في السجل في الأحوال الآتية: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1-ترك التاجر لتجارته بصفة نهائية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2-وفاة التاجر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3- انتهاء  تصفية الشركة    </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   كما يمكن إضافة الحالتين الآتيتين:</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1-صدور حكم قضائي بالشطب</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2-حصول التاجر على وظيفة حكومية</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ويجب أن يقدم طلب محو القيد خلال تسعين يوما من تاريخ الواقعة التي </a:t>
            </a:r>
            <a:r>
              <a:rPr lang="ar-SA" sz="3200" dirty="0" err="1">
                <a:ln>
                  <a:solidFill>
                    <a:sysClr val="windowText" lastClr="000000"/>
                  </a:solidFill>
                </a:ln>
                <a:solidFill>
                  <a:prstClr val="black"/>
                </a:solidFill>
                <a:latin typeface="Times New Roman" pitchFamily="18" charset="0"/>
                <a:cs typeface="Times New Roman" pitchFamily="18" charset="0"/>
              </a:rPr>
              <a:t>استوجبته</a:t>
            </a:r>
            <a:r>
              <a:rPr lang="ar-SA" sz="3200" dirty="0">
                <a:ln>
                  <a:solidFill>
                    <a:sysClr val="windowText" lastClr="000000"/>
                  </a:solidFill>
                </a:ln>
                <a:solidFill>
                  <a:prstClr val="black"/>
                </a:solidFill>
                <a:latin typeface="Times New Roman" pitchFamily="18" charset="0"/>
                <a:cs typeface="Times New Roman" pitchFamily="18" charset="0"/>
              </a:rPr>
              <a:t> فإذا لم يقدم الطلب خلال هذه الفترة يقوم مكتب السجل التجاري  بعد التحقق من الواقعة الموجبة للشطب وبعد أخطار أصحاب الشأن بخطاب مسجل بشطب القيد من تلقاء نفسه بعد ثلاثين يوما من تاريخ الأخطار  ما لم يتسلم  من صاحب الشأن خلال هذه المدة ما ينفي هذه الواقعة</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41</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lgn="just">
              <a:buFont typeface="Wingdings" pitchFamily="2" charset="2"/>
              <a:buChar char="Ø"/>
              <a:defRPr/>
            </a:pPr>
            <a:r>
              <a:rPr lang="ar-SA" sz="3600" b="1" dirty="0">
                <a:solidFill>
                  <a:srgbClr val="FF0000"/>
                </a:solidFill>
              </a:rPr>
              <a:t>مخالفة أحكام نظام السجل </a:t>
            </a:r>
            <a:r>
              <a:rPr lang="ar-SA" sz="3600" b="1" dirty="0" smtClean="0">
                <a:solidFill>
                  <a:srgbClr val="FF0000"/>
                </a:solidFill>
              </a:rPr>
              <a:t>التجاري</a:t>
            </a:r>
          </a:p>
          <a:p>
            <a:pPr algn="just">
              <a:defRPr/>
            </a:pPr>
            <a:r>
              <a:rPr lang="ar-SA" sz="3600" b="1" dirty="0" smtClean="0">
                <a:solidFill>
                  <a:srgbClr val="FF0000"/>
                </a:solidFill>
              </a:rPr>
              <a:t>مخالفات </a:t>
            </a:r>
            <a:r>
              <a:rPr lang="ar-SA" sz="3600" b="1" dirty="0">
                <a:solidFill>
                  <a:srgbClr val="FF0000"/>
                </a:solidFill>
              </a:rPr>
              <a:t>نظام السجل التجاري</a:t>
            </a:r>
            <a:r>
              <a:rPr lang="ar-SA" sz="3200" b="1" dirty="0">
                <a:solidFill>
                  <a:srgbClr val="FF0000"/>
                </a:solidFill>
              </a:rPr>
              <a:t>: </a:t>
            </a:r>
            <a:r>
              <a:rPr lang="ar-SA" sz="3200" b="1" dirty="0">
                <a:ln>
                  <a:solidFill>
                    <a:sysClr val="windowText" lastClr="000000"/>
                  </a:solidFill>
                </a:ln>
                <a:solidFill>
                  <a:prstClr val="black"/>
                </a:solidFill>
              </a:rPr>
              <a:t>تتمثل مخالفات نظام السجل التجاري في:</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1-وضع بيانات غير صحيحة تتعلق بطلبات القيد</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2-التأخير في إجراء طلبات القيد أو التجديد أو عدم إجراء التأشير بالتعديلات أو الشطب  في الميعاد المحدد</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3-عدم تضمين لافتة المحل والأوراق والمطبوعات المتعلقة بتجارته البيانات الضرورية .</a:t>
            </a:r>
          </a:p>
          <a:p>
            <a:pPr algn="just">
              <a:defRPr/>
            </a:pPr>
            <a:r>
              <a:rPr lang="ar-SA" sz="3200" b="1" dirty="0">
                <a:ln>
                  <a:solidFill>
                    <a:sysClr val="windowText" lastClr="000000"/>
                  </a:solidFill>
                </a:ln>
                <a:solidFill>
                  <a:prstClr val="black"/>
                </a:solidFill>
              </a:rPr>
              <a:t>4-مزاولة التجارة في محل تجاري قبل القيد في السجل التجاري.</a:t>
            </a:r>
          </a:p>
          <a:p>
            <a:pPr algn="just">
              <a:defRPr/>
            </a:pPr>
            <a:r>
              <a:rPr lang="ar-SA" sz="3200" b="1" dirty="0">
                <a:ln>
                  <a:solidFill>
                    <a:sysClr val="windowText" lastClr="000000"/>
                  </a:solidFill>
                </a:ln>
                <a:solidFill>
                  <a:prstClr val="black"/>
                </a:solidFill>
              </a:rPr>
              <a:t> </a:t>
            </a:r>
            <a:r>
              <a:rPr lang="ar-SA" sz="3600" b="1" dirty="0">
                <a:solidFill>
                  <a:srgbClr val="FF0000"/>
                </a:solidFill>
              </a:rPr>
              <a:t>حجية البيانات</a:t>
            </a:r>
            <a:r>
              <a:rPr lang="ar-SA" sz="3200" b="1" dirty="0">
                <a:solidFill>
                  <a:srgbClr val="FF0000"/>
                </a:solidFill>
              </a:rPr>
              <a:t>: </a:t>
            </a:r>
            <a:r>
              <a:rPr lang="ar-SA" sz="3200" b="1" dirty="0">
                <a:ln>
                  <a:solidFill>
                    <a:sysClr val="windowText" lastClr="000000"/>
                  </a:solidFill>
                </a:ln>
                <a:solidFill>
                  <a:prstClr val="black"/>
                </a:solidFill>
              </a:rPr>
              <a:t>تعتبر البيانات المقيدة في السجل التجاري حجة للتاجر أو ضده من تاريخ  قيدها ولا يجوز الاحتجاج على أي شخص آخر بأي بيان واجب القيد أو التأشير به ما لم يتم هذا الأجراء، ومع ذلك يجوز لهذا الشخص الاحتجاج بهذا البيان في مواجهة التاجر أو الشركة متى كان لهذا الشخص  مصلحة في ذلك  ”م13“</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solidFill>
                <a:srgbClr val="2D07CF"/>
              </a:solidFill>
              <a:latin typeface="AL-Mohanad Bold"/>
            </a:endParaRP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42</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buFont typeface="Wingdings" pitchFamily="2" charset="2"/>
              <a:buChar char="Ø"/>
            </a:pPr>
            <a:r>
              <a:rPr lang="ar-SA" sz="3200" b="1" dirty="0">
                <a:ln>
                  <a:solidFill>
                    <a:sysClr val="windowText" lastClr="000000"/>
                  </a:solidFill>
                </a:ln>
                <a:solidFill>
                  <a:srgbClr val="FF0000"/>
                </a:solidFill>
              </a:rPr>
              <a:t>عقوبات مخالفات نظام السجل التجاري </a:t>
            </a:r>
            <a:endParaRPr lang="ar-SA" sz="3200" dirty="0">
              <a:solidFill>
                <a:srgbClr val="FF0000"/>
              </a:solidFill>
            </a:endParaRPr>
          </a:p>
          <a:p>
            <a:pPr algn="just">
              <a:defRPr/>
            </a:pPr>
            <a:r>
              <a:rPr lang="ar-SA" sz="3200" b="1" dirty="0">
                <a:ln>
                  <a:solidFill>
                    <a:sysClr val="windowText" lastClr="000000"/>
                  </a:solidFill>
                </a:ln>
                <a:solidFill>
                  <a:prstClr val="black"/>
                </a:solidFill>
              </a:rPr>
              <a:t>قرر نظام السجل التجاري عقوبات جنائية في حالة مخالفة أحكامه ومن أهمها الغرامة التي قد تصل إلى خمسين ألف </a:t>
            </a:r>
            <a:r>
              <a:rPr lang="ar-SA" sz="3200" b="1" dirty="0" smtClean="0">
                <a:ln>
                  <a:solidFill>
                    <a:sysClr val="windowText" lastClr="000000"/>
                  </a:solidFill>
                </a:ln>
                <a:solidFill>
                  <a:prstClr val="black"/>
                </a:solidFill>
              </a:rPr>
              <a:t>ليرة (م15</a:t>
            </a:r>
            <a:r>
              <a:rPr lang="ar-SA" sz="3200" b="1" dirty="0">
                <a:ln>
                  <a:solidFill>
                    <a:sysClr val="windowText" lastClr="000000"/>
                  </a:solidFill>
                </a:ln>
                <a:solidFill>
                  <a:prstClr val="black"/>
                </a:solidFill>
              </a:rPr>
              <a:t>) فالتاجر الذي يدلي ببيانات غير صحيحة عند القيد في السجل التجاري عن رأسماله يتعرض لهذه العقوبة  فضلا عن تعرضه للعقوبة  التي ينص عليها أي نظام آخر إذا كان هذا الفعل يشكل جريمة وفقا لأحكامه وكانت عقوبتها  أشد من العقوبة التي يقررها نظام السجل التجاري (م15).</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 وقد عهد نظام السجل  التجاري  بتطبيق العقوبات المنصوص عليها فيه إلى لجنة  تشكل بقرار من وزير التجارة من ثلاثة أعضاء يكون أحدهم مستشارا قانونيا وذلك ضمانا للحيدة اللازمة (م16 )..</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ويجوز لذوى الشأن حق الاعتراض على قرارات مكتب السجل التجاري  وقرارات اللجنة المشار إليها إلى وزير التجارة وذلك خلال ثلاثين  يوما من تاريخ إبلاغهم  بالقرار  </a:t>
            </a:r>
            <a:r>
              <a:rPr lang="ar-SA" sz="3200" b="1" dirty="0" smtClean="0">
                <a:ln>
                  <a:solidFill>
                    <a:sysClr val="windowText" lastClr="000000"/>
                  </a:solidFill>
                </a:ln>
                <a:solidFill>
                  <a:prstClr val="black"/>
                </a:solidFill>
              </a:rPr>
              <a:t>م18</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 </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latin typeface="AL-Mohanad Bold"/>
            </a:endParaRP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43</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lnSpcReduction="10000"/>
          </a:bodyPr>
          <a:lstStyle/>
          <a:p>
            <a:pPr algn="just">
              <a:defRPr/>
            </a:pPr>
            <a:r>
              <a:rPr lang="ar-SA" sz="3200" b="1" dirty="0">
                <a:ln>
                  <a:solidFill>
                    <a:sysClr val="windowText" lastClr="000000"/>
                  </a:solidFill>
                </a:ln>
                <a:solidFill>
                  <a:prstClr val="black"/>
                </a:solidFill>
              </a:rPr>
              <a:t>كما يجوز لذوى الشأن </a:t>
            </a:r>
            <a:r>
              <a:rPr lang="ar-SA" sz="3200" b="1" dirty="0" smtClean="0">
                <a:ln>
                  <a:solidFill>
                    <a:sysClr val="windowText" lastClr="000000"/>
                  </a:solidFill>
                </a:ln>
                <a:solidFill>
                  <a:prstClr val="black"/>
                </a:solidFill>
              </a:rPr>
              <a:t>الاعتراض أمام غرفة التجارة من </a:t>
            </a:r>
            <a:r>
              <a:rPr lang="ar-SA" sz="3200" b="1" dirty="0">
                <a:ln>
                  <a:solidFill>
                    <a:sysClr val="windowText" lastClr="000000"/>
                  </a:solidFill>
                </a:ln>
                <a:solidFill>
                  <a:prstClr val="black"/>
                </a:solidFill>
              </a:rPr>
              <a:t>قرارات وزير التجارة الصادرة بشأن اعتراضاتهم وذلك خلال ثلاثين يوما من إبلاغهم بالقرار .</a:t>
            </a:r>
          </a:p>
          <a:p>
            <a:pPr algn="just">
              <a:defRPr/>
            </a:pPr>
            <a:r>
              <a:rPr lang="ar-SA" sz="3200" b="1" dirty="0">
                <a:ln>
                  <a:solidFill>
                    <a:sysClr val="windowText" lastClr="000000"/>
                  </a:solidFill>
                </a:ln>
                <a:solidFill>
                  <a:prstClr val="black"/>
                </a:solidFill>
              </a:rPr>
              <a:t>-وفي حالة عدم صدور قرار من الوزير بشان الاعتراض في مدة أقصاها ستون يوما من تاريخ تقديمه، يجوز لصاحب الاعتراض </a:t>
            </a:r>
            <a:r>
              <a:rPr lang="ar-SA" sz="3200" b="1" dirty="0" smtClean="0">
                <a:ln>
                  <a:solidFill>
                    <a:sysClr val="windowText" lastClr="000000"/>
                  </a:solidFill>
                </a:ln>
                <a:solidFill>
                  <a:prstClr val="black"/>
                </a:solidFill>
              </a:rPr>
              <a:t>أمام غرفة التجارة من قرار </a:t>
            </a:r>
            <a:r>
              <a:rPr lang="ar-SA" sz="3200" b="1" dirty="0">
                <a:ln>
                  <a:solidFill>
                    <a:sysClr val="windowText" lastClr="000000"/>
                  </a:solidFill>
                </a:ln>
                <a:solidFill>
                  <a:prstClr val="black"/>
                </a:solidFill>
              </a:rPr>
              <a:t>مكتب السجل التجاري أو قرار اللجنة المختصة بالعقوبات، وذلك خلال ثلاثين يوما من انقضاء المدة المحددة لصدور قرار الوزير.  </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latin typeface="AL-Mohanad Bold"/>
            </a:endParaRPr>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44</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وسيلة شرح خطية 2 4"/>
          <p:cNvSpPr/>
          <p:nvPr/>
        </p:nvSpPr>
        <p:spPr>
          <a:xfrm>
            <a:off x="6876256" y="1917023"/>
            <a:ext cx="2088232" cy="3857652"/>
          </a:xfrm>
          <a:prstGeom prst="borderCallout2">
            <a:avLst>
              <a:gd name="adj1" fmla="val 18750"/>
              <a:gd name="adj2" fmla="val -1382"/>
              <a:gd name="adj3" fmla="val 18750"/>
              <a:gd name="adj4" fmla="val -16667"/>
              <a:gd name="adj5" fmla="val 54267"/>
              <a:gd name="adj6" fmla="val -55960"/>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just"/>
            <a:r>
              <a:rPr lang="ar-SA" sz="2600" b="1" dirty="0" smtClean="0">
                <a:solidFill>
                  <a:srgbClr val="FF3300"/>
                </a:solidFill>
              </a:rPr>
              <a:t>مكتب السجل التجاري الجهة المناط </a:t>
            </a:r>
            <a:r>
              <a:rPr lang="ar-SA" sz="2600" b="1" dirty="0" err="1" smtClean="0">
                <a:solidFill>
                  <a:srgbClr val="FF3300"/>
                </a:solidFill>
              </a:rPr>
              <a:t>بها</a:t>
            </a:r>
            <a:r>
              <a:rPr lang="ar-SA" sz="2600" b="1" dirty="0" smtClean="0">
                <a:solidFill>
                  <a:srgbClr val="FF3300"/>
                </a:solidFill>
              </a:rPr>
              <a:t> القيد في السجل التجاري يختص بالتأكد من تطبيق أحكام السجل التجاري من حيث</a:t>
            </a:r>
            <a:r>
              <a:rPr lang="ar-SA" sz="2600" b="1" dirty="0" smtClean="0">
                <a:ln>
                  <a:solidFill>
                    <a:sysClr val="windowText" lastClr="000000"/>
                  </a:solidFill>
                </a:ln>
                <a:solidFill>
                  <a:prstClr val="black"/>
                </a:solidFill>
              </a:rPr>
              <a:t>: </a:t>
            </a:r>
            <a:endParaRPr lang="en-US" sz="2600" b="1" dirty="0" smtClean="0">
              <a:ln>
                <a:solidFill>
                  <a:sysClr val="windowText" lastClr="000000"/>
                </a:solidFill>
              </a:ln>
              <a:solidFill>
                <a:prstClr val="black"/>
              </a:solidFill>
            </a:endParaRPr>
          </a:p>
          <a:p>
            <a:pPr algn="ctr"/>
            <a:endParaRPr lang="ar-SA" sz="2600" dirty="0"/>
          </a:p>
        </p:txBody>
      </p:sp>
      <p:sp>
        <p:nvSpPr>
          <p:cNvPr id="6" name="سهم إلى اليسار 5"/>
          <p:cNvSpPr/>
          <p:nvPr/>
        </p:nvSpPr>
        <p:spPr>
          <a:xfrm>
            <a:off x="1452538" y="1452676"/>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التحقق من توافر البيانات اللازمة عن طالب القيد في السجل التجاري</a:t>
            </a:r>
            <a:endParaRPr lang="ar-SA" sz="2000" b="1" dirty="0">
              <a:solidFill>
                <a:schemeClr val="tx1"/>
              </a:solidFill>
            </a:endParaRPr>
          </a:p>
        </p:txBody>
      </p:sp>
      <p:sp>
        <p:nvSpPr>
          <p:cNvPr id="7" name="سهم إلى اليسار 6"/>
          <p:cNvSpPr/>
          <p:nvPr/>
        </p:nvSpPr>
        <p:spPr>
          <a:xfrm>
            <a:off x="1452538" y="2595684"/>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التحقق من الوثائق التي تؤيد صحة البيانات الواردة في الطلب</a:t>
            </a:r>
            <a:endParaRPr lang="ar-SA" sz="2000" b="1" dirty="0">
              <a:solidFill>
                <a:schemeClr val="tx1"/>
              </a:solidFill>
            </a:endParaRPr>
          </a:p>
        </p:txBody>
      </p:sp>
      <p:sp>
        <p:nvSpPr>
          <p:cNvPr id="8" name="سهم إلى اليسار 7"/>
          <p:cNvSpPr/>
          <p:nvPr/>
        </p:nvSpPr>
        <p:spPr>
          <a:xfrm>
            <a:off x="1452538" y="3738692"/>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التفتيش على المحلات التجارية والاطلاع على الدفاتر والسجلات التجارية</a:t>
            </a:r>
            <a:endParaRPr lang="ar-SA" sz="2000" b="1" dirty="0">
              <a:solidFill>
                <a:schemeClr val="tx1"/>
              </a:solidFill>
            </a:endParaRPr>
          </a:p>
        </p:txBody>
      </p:sp>
      <p:sp>
        <p:nvSpPr>
          <p:cNvPr id="9" name="سهم إلى اليسار 8"/>
          <p:cNvSpPr/>
          <p:nvPr/>
        </p:nvSpPr>
        <p:spPr>
          <a:xfrm>
            <a:off x="1452538" y="4881700"/>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تحرير محاضر بالمحلات التجارية المخالفة لنظام السجل التجاري </a:t>
            </a:r>
            <a:endParaRPr lang="ar-SA" sz="2000" b="1" dirty="0">
              <a:solidFill>
                <a:schemeClr val="tx1"/>
              </a:solidFill>
            </a:endParaRPr>
          </a:p>
        </p:txBody>
      </p:sp>
      <p:sp>
        <p:nvSpPr>
          <p:cNvPr id="10" name="قوس كبير أيمن 9"/>
          <p:cNvSpPr/>
          <p:nvPr/>
        </p:nvSpPr>
        <p:spPr>
          <a:xfrm>
            <a:off x="5195227" y="1917023"/>
            <a:ext cx="537173" cy="4071966"/>
          </a:xfrm>
          <a:prstGeom prst="rightBrace">
            <a:avLst>
              <a:gd name="adj1" fmla="val 19347"/>
              <a:gd name="adj2" fmla="val 5135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1" name="مخطط انسيابي: محطة طرفية 10"/>
          <p:cNvSpPr/>
          <p:nvPr/>
        </p:nvSpPr>
        <p:spPr>
          <a:xfrm>
            <a:off x="309530" y="1381238"/>
            <a:ext cx="843423" cy="4929222"/>
          </a:xfrm>
          <a:prstGeom prst="flowChartTerminator">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2800" b="1" dirty="0" smtClean="0">
                <a:solidFill>
                  <a:srgbClr val="FF3300"/>
                </a:solidFill>
              </a:rPr>
              <a:t>سلطات</a:t>
            </a:r>
            <a:r>
              <a:rPr lang="ar-SA" sz="2800" b="1" dirty="0" smtClean="0">
                <a:ln>
                  <a:solidFill>
                    <a:sysClr val="windowText" lastClr="000000"/>
                  </a:solidFill>
                </a:ln>
                <a:solidFill>
                  <a:srgbClr val="FF3300"/>
                </a:solidFill>
              </a:rPr>
              <a:t> </a:t>
            </a:r>
            <a:r>
              <a:rPr lang="ar-SA" sz="2800" b="1" dirty="0" smtClean="0">
                <a:solidFill>
                  <a:srgbClr val="FF3300"/>
                </a:solidFill>
              </a:rPr>
              <a:t>مكتب</a:t>
            </a:r>
            <a:r>
              <a:rPr lang="ar-SA" sz="2800" b="1" dirty="0" smtClean="0">
                <a:ln>
                  <a:solidFill>
                    <a:sysClr val="windowText" lastClr="000000"/>
                  </a:solidFill>
                </a:ln>
                <a:solidFill>
                  <a:srgbClr val="FF3300"/>
                </a:solidFill>
              </a:rPr>
              <a:t> </a:t>
            </a:r>
            <a:r>
              <a:rPr lang="ar-SA" sz="2800" b="1" dirty="0" smtClean="0">
                <a:solidFill>
                  <a:srgbClr val="FF3300"/>
                </a:solidFill>
              </a:rPr>
              <a:t>السجل</a:t>
            </a:r>
            <a:r>
              <a:rPr lang="ar-SA" sz="2800" b="1" dirty="0" smtClean="0">
                <a:ln>
                  <a:solidFill>
                    <a:sysClr val="windowText" lastClr="000000"/>
                  </a:solidFill>
                </a:ln>
                <a:solidFill>
                  <a:srgbClr val="FF3300"/>
                </a:solidFill>
              </a:rPr>
              <a:t> </a:t>
            </a:r>
            <a:r>
              <a:rPr lang="ar-SA" sz="2800" b="1" dirty="0" smtClean="0">
                <a:solidFill>
                  <a:srgbClr val="FF3300"/>
                </a:solidFill>
              </a:rPr>
              <a:t>التجاري </a:t>
            </a:r>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45</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a:bodyPr>
          <a:lstStyle/>
          <a:p>
            <a:pPr>
              <a:buFont typeface="Wingdings" pitchFamily="2" charset="2"/>
              <a:buChar char="Ø"/>
            </a:pPr>
            <a:r>
              <a:rPr lang="ar-SA" sz="3200" b="1" dirty="0">
                <a:solidFill>
                  <a:srgbClr val="FF0000"/>
                </a:solidFill>
                <a:latin typeface="Times New Roman" pitchFamily="18" charset="0"/>
                <a:cs typeface="Times New Roman" pitchFamily="18" charset="0"/>
              </a:rPr>
              <a:t>التزامات المحاكم تجاه مكتب السجل التجاري</a:t>
            </a:r>
            <a:endParaRPr lang="en-US" sz="3200" b="1" dirty="0">
              <a:solidFill>
                <a:srgbClr val="FF0000"/>
              </a:solidFill>
              <a:latin typeface="Times New Roman" pitchFamily="18" charset="0"/>
              <a:cs typeface="Times New Roman" pitchFamily="18" charset="0"/>
            </a:endParaRPr>
          </a:p>
          <a:p>
            <a:r>
              <a:rPr lang="ar-SA" sz="3200" dirty="0">
                <a:latin typeface="Times New Roman" pitchFamily="18" charset="0"/>
                <a:cs typeface="Times New Roman" pitchFamily="18" charset="0"/>
              </a:rPr>
              <a:t>تلتزم المحاكم بإبلاغ مكتب السجل التجاري عن أي حكم قضائي نهائي يعدل من مركز التاجر القانوني كالأحكام المتعلقة بالإدانة في الحدود الشرعية وإفلاس التاجر أو توقيع الحجز على أمواله، أهلية التاجر، انسحاب الشركاء أو عزل المديرين </a:t>
            </a:r>
            <a:r>
              <a:rPr lang="ar-SA" sz="3200" dirty="0" smtClean="0">
                <a:latin typeface="Times New Roman" pitchFamily="18" charset="0"/>
                <a:cs typeface="Times New Roman" pitchFamily="18" charset="0"/>
              </a:rPr>
              <a:t>وحل </a:t>
            </a:r>
            <a:r>
              <a:rPr lang="ar-SA" sz="3200" dirty="0">
                <a:latin typeface="Times New Roman" pitchFamily="18" charset="0"/>
                <a:cs typeface="Times New Roman" pitchFamily="18" charset="0"/>
              </a:rPr>
              <a:t>الشركة أو بطلانها.....</a:t>
            </a:r>
            <a:endParaRPr lang="en-US" sz="2800" dirty="0">
              <a:ln>
                <a:solidFill>
                  <a:sysClr val="windowText" lastClr="000000"/>
                </a:solidFill>
              </a:ln>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46</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857232"/>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47</a:t>
            </a:fld>
            <a:endParaRPr lang="ar-SA"/>
          </a:p>
        </p:txBody>
      </p:sp>
      <p:sp>
        <p:nvSpPr>
          <p:cNvPr id="5" name="عنصر نائب للمحتوى 4"/>
          <p:cNvSpPr>
            <a:spLocks noGrp="1"/>
          </p:cNvSpPr>
          <p:nvPr>
            <p:ph sz="quarter" idx="1"/>
          </p:nvPr>
        </p:nvSpPr>
        <p:spPr/>
        <p:txBody>
          <a:bodyPr>
            <a:normAutofit fontScale="92500"/>
          </a:bodyPr>
          <a:lstStyle/>
          <a:p>
            <a:pPr>
              <a:buFont typeface="Wingdings" pitchFamily="2" charset="2"/>
              <a:buChar char="Ø"/>
            </a:pPr>
            <a:r>
              <a:rPr lang="ar-SA" b="1" dirty="0">
                <a:solidFill>
                  <a:schemeClr val="bg1">
                    <a:lumMod val="50000"/>
                  </a:schemeClr>
                </a:solidFill>
                <a:latin typeface="Times New Roman" pitchFamily="18" charset="0"/>
                <a:cs typeface="Times New Roman" pitchFamily="18" charset="0"/>
              </a:rPr>
              <a:t>البيانات الواجب قيدها في السجل التجاري </a:t>
            </a:r>
            <a:endParaRPr lang="ar-SA" b="1" dirty="0" smtClean="0">
              <a:solidFill>
                <a:schemeClr val="bg1">
                  <a:lumMod val="50000"/>
                </a:schemeClr>
              </a:solidFill>
              <a:latin typeface="Times New Roman" pitchFamily="18" charset="0"/>
              <a:cs typeface="Times New Roman" pitchFamily="18" charset="0"/>
            </a:endParaRPr>
          </a:p>
          <a:p>
            <a:pPr marL="0" indent="0">
              <a:buClr>
                <a:schemeClr val="accent3"/>
              </a:buClr>
              <a:buNone/>
              <a:defRPr/>
            </a:pPr>
            <a:r>
              <a:rPr lang="ar-SA" dirty="0">
                <a:latin typeface="Times New Roman" pitchFamily="18" charset="0"/>
                <a:cs typeface="Times New Roman" pitchFamily="18" charset="0"/>
              </a:rPr>
              <a:t>وتختلف البيانات على حسب طالب القيد اذا كان تاجرا او </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فردا او شركة </a:t>
            </a:r>
          </a:p>
          <a:p>
            <a:pPr marL="274320" indent="-274320">
              <a:buClr>
                <a:schemeClr val="accent3"/>
              </a:buClr>
              <a:buFont typeface="Wingdings 2"/>
              <a:buChar char=""/>
              <a:defRPr/>
            </a:pPr>
            <a:r>
              <a:rPr lang="ar-SA" u="sng" dirty="0">
                <a:latin typeface="Times New Roman" pitchFamily="18" charset="0"/>
                <a:cs typeface="Times New Roman" pitchFamily="18" charset="0"/>
              </a:rPr>
              <a:t>اولا : التاجر الفرد </a:t>
            </a:r>
            <a:r>
              <a:rPr lang="ar-SA" dirty="0">
                <a:latin typeface="Times New Roman" pitchFamily="18" charset="0"/>
                <a:cs typeface="Times New Roman" pitchFamily="18" charset="0"/>
              </a:rPr>
              <a:t>: اسم التاجر بالكامل 2- الاسم التجاري ان وجد 3-نوع النشاط 4- رأس مال التاجر 5- اسم المدير </a:t>
            </a:r>
          </a:p>
          <a:p>
            <a:pPr marL="0" indent="0">
              <a:buClr>
                <a:schemeClr val="accent3"/>
              </a:buClr>
              <a:buNone/>
              <a:defRPr/>
            </a:pPr>
            <a:r>
              <a:rPr lang="ar-SA" dirty="0">
                <a:latin typeface="Times New Roman" pitchFamily="18" charset="0"/>
                <a:cs typeface="Times New Roman" pitchFamily="18" charset="0"/>
              </a:rPr>
              <a:t>ومكان ميلاده 7- اسم المركز الرئيسي للتاجر وعنوانه ورقم قيده والفروع والوكالات </a:t>
            </a:r>
            <a:r>
              <a:rPr lang="ar-SA" dirty="0" smtClean="0">
                <a:latin typeface="Times New Roman" pitchFamily="18" charset="0"/>
                <a:cs typeface="Times New Roman" pitchFamily="18" charset="0"/>
              </a:rPr>
              <a:t>التابعة </a:t>
            </a:r>
            <a:r>
              <a:rPr lang="ar-SA" dirty="0">
                <a:latin typeface="Times New Roman" pitchFamily="18" charset="0"/>
                <a:cs typeface="Times New Roman" pitchFamily="18" charset="0"/>
              </a:rPr>
              <a:t>له </a:t>
            </a:r>
          </a:p>
          <a:p>
            <a:pPr marL="0" indent="0">
              <a:buClr>
                <a:schemeClr val="accent3"/>
              </a:buClr>
              <a:buNone/>
              <a:defRPr/>
            </a:pPr>
            <a:r>
              <a:rPr lang="ar-SA" u="sng" dirty="0">
                <a:latin typeface="Times New Roman" pitchFamily="18" charset="0"/>
                <a:cs typeface="Times New Roman" pitchFamily="18" charset="0"/>
              </a:rPr>
              <a:t>ثانيا : الشركات :</a:t>
            </a:r>
          </a:p>
          <a:p>
            <a:pPr marL="0" indent="0">
              <a:buClr>
                <a:schemeClr val="accent3"/>
              </a:buClr>
              <a:buNone/>
              <a:defRPr/>
            </a:pPr>
            <a:r>
              <a:rPr lang="ar-SA" dirty="0">
                <a:latin typeface="Times New Roman" pitchFamily="18" charset="0"/>
                <a:cs typeface="Times New Roman" pitchFamily="18" charset="0"/>
              </a:rPr>
              <a:t>يقضي قانون </a:t>
            </a:r>
            <a:r>
              <a:rPr lang="ar-SA" dirty="0" smtClean="0">
                <a:latin typeface="Times New Roman" pitchFamily="18" charset="0"/>
                <a:cs typeface="Times New Roman" pitchFamily="18" charset="0"/>
              </a:rPr>
              <a:t>الجمهورية العربية السورية بانه </a:t>
            </a:r>
            <a:r>
              <a:rPr lang="ar-SA" dirty="0">
                <a:latin typeface="Times New Roman" pitchFamily="18" charset="0"/>
                <a:cs typeface="Times New Roman" pitchFamily="18" charset="0"/>
              </a:rPr>
              <a:t>يجب قيد </a:t>
            </a:r>
            <a:r>
              <a:rPr lang="ar-SA" dirty="0" smtClean="0">
                <a:latin typeface="Times New Roman" pitchFamily="18" charset="0"/>
                <a:cs typeface="Times New Roman" pitchFamily="18" charset="0"/>
              </a:rPr>
              <a:t>الشركة </a:t>
            </a:r>
            <a:r>
              <a:rPr lang="ar-SA" dirty="0">
                <a:latin typeface="Times New Roman" pitchFamily="18" charset="0"/>
                <a:cs typeface="Times New Roman" pitchFamily="18" charset="0"/>
              </a:rPr>
              <a:t>التي تم تأسيسها خلال فترة 30 يوما من التأسيس </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19996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48</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dirty="0">
                <a:latin typeface="Times New Roman" pitchFamily="18" charset="0"/>
                <a:cs typeface="Times New Roman" pitchFamily="18" charset="0"/>
              </a:rPr>
              <a:t>بيانات الشركات </a:t>
            </a:r>
            <a:endParaRPr lang="ar-SA" b="1" dirty="0" smtClean="0">
              <a:latin typeface="Times New Roman" pitchFamily="18" charset="0"/>
              <a:cs typeface="Times New Roman" pitchFamily="18" charset="0"/>
            </a:endParaRPr>
          </a:p>
          <a:p>
            <a:pPr marL="0" indent="0">
              <a:buNone/>
            </a:pPr>
            <a:r>
              <a:rPr lang="ar-SA" dirty="0">
                <a:latin typeface="Times New Roman" pitchFamily="18" charset="0"/>
                <a:cs typeface="Times New Roman" pitchFamily="18" charset="0"/>
              </a:rPr>
              <a:t>يشمل طلب التسجيل على البيانات </a:t>
            </a:r>
            <a:r>
              <a:rPr lang="ar-SA" dirty="0" err="1">
                <a:latin typeface="Times New Roman" pitchFamily="18" charset="0"/>
                <a:cs typeface="Times New Roman" pitchFamily="18" charset="0"/>
              </a:rPr>
              <a:t>التاليه</a:t>
            </a:r>
            <a:r>
              <a:rPr lang="ar-SA" dirty="0">
                <a:latin typeface="Times New Roman" pitchFamily="18" charset="0"/>
                <a:cs typeface="Times New Roman" pitchFamily="18" charset="0"/>
              </a:rPr>
              <a:t> :</a:t>
            </a:r>
          </a:p>
          <a:p>
            <a:pPr marL="0" indent="0">
              <a:buFont typeface="Wingdings" pitchFamily="2" charset="2"/>
              <a:buChar char="v"/>
            </a:pPr>
            <a:r>
              <a:rPr lang="ar-SA" dirty="0">
                <a:latin typeface="Times New Roman" pitchFamily="18" charset="0"/>
                <a:cs typeface="Times New Roman" pitchFamily="18" charset="0"/>
              </a:rPr>
              <a:t>نوع الشركة واسمها التجاري </a:t>
            </a:r>
          </a:p>
          <a:p>
            <a:pPr marL="0" indent="0">
              <a:buFont typeface="Wingdings" pitchFamily="2" charset="2"/>
              <a:buChar char="v"/>
            </a:pPr>
            <a:r>
              <a:rPr lang="ar-SA" dirty="0">
                <a:latin typeface="Times New Roman" pitchFamily="18" charset="0"/>
                <a:cs typeface="Times New Roman" pitchFamily="18" charset="0"/>
              </a:rPr>
              <a:t>النشاط </a:t>
            </a:r>
            <a:r>
              <a:rPr lang="ar-SA" dirty="0" smtClean="0">
                <a:latin typeface="Times New Roman" pitchFamily="18" charset="0"/>
                <a:cs typeface="Times New Roman" pitchFamily="18" charset="0"/>
              </a:rPr>
              <a:t>الذي </a:t>
            </a:r>
            <a:r>
              <a:rPr lang="ar-SA" dirty="0">
                <a:latin typeface="Times New Roman" pitchFamily="18" charset="0"/>
                <a:cs typeface="Times New Roman" pitchFamily="18" charset="0"/>
              </a:rPr>
              <a:t>تباشره </a:t>
            </a:r>
          </a:p>
          <a:p>
            <a:pPr marL="0" indent="0">
              <a:buFont typeface="Wingdings" pitchFamily="2" charset="2"/>
              <a:buChar char="v"/>
            </a:pPr>
            <a:r>
              <a:rPr lang="ar-SA" dirty="0">
                <a:latin typeface="Times New Roman" pitchFamily="18" charset="0"/>
                <a:cs typeface="Times New Roman" pitchFamily="18" charset="0"/>
              </a:rPr>
              <a:t>راس مال الشركة </a:t>
            </a:r>
          </a:p>
          <a:p>
            <a:pPr marL="0" indent="0">
              <a:buFont typeface="Wingdings" pitchFamily="2" charset="2"/>
              <a:buChar char="v"/>
            </a:pPr>
            <a:r>
              <a:rPr lang="ar-SA" dirty="0">
                <a:latin typeface="Times New Roman" pitchFamily="18" charset="0"/>
                <a:cs typeface="Times New Roman" pitchFamily="18" charset="0"/>
              </a:rPr>
              <a:t>اسماء الشركاء المتضامنين </a:t>
            </a:r>
          </a:p>
          <a:p>
            <a:pPr marL="0" indent="0">
              <a:buFont typeface="Wingdings" pitchFamily="2" charset="2"/>
              <a:buChar char="v"/>
            </a:pPr>
            <a:r>
              <a:rPr lang="ar-SA" dirty="0">
                <a:latin typeface="Times New Roman" pitchFamily="18" charset="0"/>
                <a:cs typeface="Times New Roman" pitchFamily="18" charset="0"/>
              </a:rPr>
              <a:t>تاريخ ابتدائها </a:t>
            </a:r>
          </a:p>
          <a:p>
            <a:pPr marL="0" indent="0">
              <a:buFont typeface="Wingdings" pitchFamily="2" charset="2"/>
              <a:buChar char="v"/>
            </a:pPr>
            <a:r>
              <a:rPr lang="ar-SA" dirty="0" smtClean="0">
                <a:latin typeface="Times New Roman" pitchFamily="18" charset="0"/>
                <a:cs typeface="Times New Roman" pitchFamily="18" charset="0"/>
              </a:rPr>
              <a:t>اسماء </a:t>
            </a:r>
            <a:r>
              <a:rPr lang="ar-SA" dirty="0">
                <a:latin typeface="Times New Roman" pitchFamily="18" charset="0"/>
                <a:cs typeface="Times New Roman" pitchFamily="18" charset="0"/>
              </a:rPr>
              <a:t>مديري الشركة وعنوان المركز الرئيسي للشركة </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133493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
            </a:r>
            <a:br>
              <a:rPr lang="ar-SA" dirty="0"/>
            </a:br>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85000" lnSpcReduction="20000"/>
          </a:bodyPr>
          <a:lstStyle/>
          <a:p>
            <a:r>
              <a:rPr lang="ar-SA" dirty="0" smtClean="0"/>
              <a:t>مكانة القانون التجاري وأساسه</a:t>
            </a:r>
            <a:endParaRPr lang="en-US" dirty="0"/>
          </a:p>
          <a:p>
            <a:r>
              <a:rPr lang="ar-SA" dirty="0"/>
              <a:t>أولا : موقع القانون التجاري من فروع القانون الأخرى :</a:t>
            </a:r>
            <a:endParaRPr lang="en-US" dirty="0"/>
          </a:p>
          <a:p>
            <a:r>
              <a:rPr lang="ar-SA" dirty="0"/>
              <a:t>رغم أن القانون التجاري هو فرع من القانون الخاص لكنه يرتبط بالكثير من فروع القانون ويتغير تصنيفه بتغير ميدانه .</a:t>
            </a:r>
            <a:endParaRPr lang="en-US" dirty="0"/>
          </a:p>
          <a:p>
            <a:pPr lvl="0"/>
            <a:r>
              <a:rPr lang="ar-SA" dirty="0"/>
              <a:t>هو قانون تجاري خاص وطني بالنسبة لعلاقات التجار داخل الدولة الواحدة</a:t>
            </a:r>
            <a:endParaRPr lang="en-US" dirty="0"/>
          </a:p>
          <a:p>
            <a:pPr lvl="0"/>
            <a:r>
              <a:rPr lang="ar-SA" dirty="0"/>
              <a:t>هو قانون تجاري خاص دولي بالنسبة لعلاقات التجار ب</a:t>
            </a:r>
            <a:r>
              <a:rPr lang="ar-SA" dirty="0" smtClean="0"/>
              <a:t>أكثر </a:t>
            </a:r>
            <a:r>
              <a:rPr lang="ar-SA" dirty="0"/>
              <a:t>من دولة</a:t>
            </a:r>
            <a:endParaRPr lang="en-US" dirty="0"/>
          </a:p>
          <a:p>
            <a:pPr lvl="0"/>
            <a:r>
              <a:rPr lang="ar-SA" dirty="0"/>
              <a:t>هو قانون تجاري عام وطني بالنسبة لعلاقات الدولة التاجرة داخل أراضيها</a:t>
            </a:r>
            <a:endParaRPr lang="en-US" dirty="0"/>
          </a:p>
          <a:p>
            <a:pPr lvl="0"/>
            <a:r>
              <a:rPr lang="ar-SA" dirty="0"/>
              <a:t>هو قانون تجاري عام دولي بالنسبة لعلاقات الدولة التاجرة مع غيرها من الدول </a:t>
            </a:r>
            <a:endParaRPr lang="en-US" dirty="0"/>
          </a:p>
          <a:p>
            <a:pPr lvl="0"/>
            <a:r>
              <a:rPr lang="ar-SA" dirty="0"/>
              <a:t>هو قانون تجاري عام دولي بالنسبة لعلاقات الدولة التاجرة مع غيرها من الدول وتوجد قواعد تجارية دولية التي تعترف بالحدود بين الدول من خلال نشاط الشركات </a:t>
            </a:r>
            <a:r>
              <a:rPr lang="ar-SA" dirty="0" smtClean="0"/>
              <a:t>متعددة </a:t>
            </a:r>
            <a:r>
              <a:rPr lang="ar-SA" dirty="0"/>
              <a:t>الجنسيات عابرة القومية.</a:t>
            </a:r>
            <a:endParaRPr lang="en-US" dirty="0"/>
          </a:p>
          <a:p>
            <a:endParaRPr lang="en-US" dirty="0"/>
          </a:p>
          <a:p>
            <a:endParaRPr lang="ar-SA" dirty="0"/>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49</a:t>
            </a:fld>
            <a:endParaRPr lang="ar-SA"/>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lnSpcReduction="10000"/>
          </a:bodyPr>
          <a:lstStyle/>
          <a:p>
            <a:pPr>
              <a:buFont typeface="Wingdings" pitchFamily="2" charset="2"/>
              <a:buChar char="Ø"/>
            </a:pPr>
            <a:r>
              <a:rPr lang="ar-SA" b="1" dirty="0" smtClean="0">
                <a:latin typeface="Times New Roman" pitchFamily="18" charset="0"/>
                <a:cs typeface="Times New Roman" pitchFamily="18" charset="0"/>
              </a:rPr>
              <a:t>مراحل التاريخية للتجارة من ناحية تنظيمها القانوني:</a:t>
            </a:r>
          </a:p>
          <a:p>
            <a:r>
              <a:rPr lang="ar-SA" dirty="0">
                <a:latin typeface="Times New Roman" pitchFamily="18" charset="0"/>
                <a:cs typeface="Times New Roman" pitchFamily="18" charset="0"/>
              </a:rPr>
              <a:t>ازدهرت التجارة في عصر </a:t>
            </a:r>
            <a:r>
              <a:rPr lang="ar-SA" b="1" dirty="0" smtClean="0">
                <a:latin typeface="Times New Roman" pitchFamily="18" charset="0"/>
                <a:cs typeface="Times New Roman" pitchFamily="18" charset="0"/>
              </a:rPr>
              <a:t>البابليين</a:t>
            </a:r>
            <a:r>
              <a:rPr lang="ar-SA" dirty="0" smtClean="0">
                <a:latin typeface="Times New Roman" pitchFamily="18" charset="0"/>
                <a:cs typeface="Times New Roman" pitchFamily="18" charset="0"/>
              </a:rPr>
              <a:t> </a:t>
            </a:r>
            <a:r>
              <a:rPr lang="ar-SA" dirty="0">
                <a:latin typeface="Times New Roman" pitchFamily="18" charset="0"/>
                <a:cs typeface="Times New Roman" pitchFamily="18" charset="0"/>
              </a:rPr>
              <a:t>الذين سكنوا بلاد وادي الرافدين، </a:t>
            </a:r>
            <a:r>
              <a:rPr lang="ar-SA" dirty="0" err="1">
                <a:latin typeface="Times New Roman" pitchFamily="18" charset="0"/>
                <a:cs typeface="Times New Roman" pitchFamily="18" charset="0"/>
              </a:rPr>
              <a:t>ودعى</a:t>
            </a:r>
            <a:r>
              <a:rPr lang="ar-SA" dirty="0">
                <a:latin typeface="Times New Roman" pitchFamily="18" charset="0"/>
                <a:cs typeface="Times New Roman" pitchFamily="18" charset="0"/>
              </a:rPr>
              <a:t> المصلح التجاري "</a:t>
            </a:r>
            <a:r>
              <a:rPr lang="ar-SA" dirty="0" err="1">
                <a:latin typeface="Times New Roman" pitchFamily="18" charset="0"/>
                <a:cs typeface="Times New Roman" pitchFamily="18" charset="0"/>
              </a:rPr>
              <a:t>حامورابي</a:t>
            </a:r>
            <a:r>
              <a:rPr lang="ar-SA" dirty="0">
                <a:latin typeface="Times New Roman" pitchFamily="18" charset="0"/>
                <a:cs typeface="Times New Roman" pitchFamily="18" charset="0"/>
              </a:rPr>
              <a:t>" إلى تدوين بعض أحكام التجارة في مدونته القانونية(مجموعة </a:t>
            </a:r>
            <a:r>
              <a:rPr lang="ar-SA" dirty="0" err="1">
                <a:latin typeface="Times New Roman" pitchFamily="18" charset="0"/>
                <a:cs typeface="Times New Roman" pitchFamily="18" charset="0"/>
              </a:rPr>
              <a:t>حامورابي</a:t>
            </a:r>
            <a:r>
              <a:rPr lang="ar-SA" dirty="0">
                <a:latin typeface="Times New Roman" pitchFamily="18" charset="0"/>
                <a:cs typeface="Times New Roman" pitchFamily="18" charset="0"/>
              </a:rPr>
              <a:t>) وقد جمع فيها الأعراف السائدة والممارسات التجارية وسيرها إلى قوانين ملزمة.</a:t>
            </a:r>
            <a:endParaRPr lang="en-US" dirty="0">
              <a:latin typeface="Times New Roman" pitchFamily="18" charset="0"/>
              <a:cs typeface="Times New Roman" pitchFamily="18" charset="0"/>
            </a:endParaRPr>
          </a:p>
          <a:p>
            <a:r>
              <a:rPr lang="ar-SA" b="1" dirty="0" err="1" smtClean="0">
                <a:latin typeface="Times New Roman" pitchFamily="18" charset="0"/>
                <a:cs typeface="Times New Roman" pitchFamily="18" charset="0"/>
              </a:rPr>
              <a:t>الفين</a:t>
            </a:r>
            <a:r>
              <a:rPr lang="ar-SY" b="1" dirty="0" smtClean="0">
                <a:latin typeface="Times New Roman" pitchFamily="18" charset="0"/>
                <a:cs typeface="Times New Roman" pitchFamily="18" charset="0"/>
              </a:rPr>
              <a:t>ق</a:t>
            </a:r>
            <a:r>
              <a:rPr lang="ar-SA" b="1" dirty="0" smtClean="0">
                <a:latin typeface="Times New Roman" pitchFamily="18" charset="0"/>
                <a:cs typeface="Times New Roman" pitchFamily="18" charset="0"/>
              </a:rPr>
              <a:t>يون</a:t>
            </a:r>
            <a:r>
              <a:rPr lang="ar-SA" dirty="0">
                <a:latin typeface="Times New Roman" pitchFamily="18" charset="0"/>
                <a:cs typeface="Times New Roman" pitchFamily="18" charset="0"/>
              </a:rPr>
              <a:t>: سكنوا بلاد الشام، ومجاورتهم للبحر أدت إلى نشوء القانون التجاري البحري.</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الرومان</a:t>
            </a:r>
            <a:r>
              <a:rPr lang="ar-SA" dirty="0">
                <a:latin typeface="Times New Roman" pitchFamily="18" charset="0"/>
                <a:cs typeface="Times New Roman" pitchFamily="18" charset="0"/>
              </a:rPr>
              <a:t>: اهتموا بالقروض التجارية.</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العرب قبل الإسلام:</a:t>
            </a:r>
            <a:r>
              <a:rPr lang="ar-SA" dirty="0">
                <a:latin typeface="Times New Roman" pitchFamily="18" charset="0"/>
                <a:cs typeface="Times New Roman" pitchFamily="18" charset="0"/>
              </a:rPr>
              <a:t> رحلة الشتاء والصيف.</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a:t>
            </a:fld>
            <a:endParaRPr lang="ar-SA"/>
          </a:p>
        </p:txBody>
      </p:sp>
    </p:spTree>
    <p:extLst>
      <p:ext uri="{BB962C8B-B14F-4D97-AF65-F5344CB8AC3E}">
        <p14:creationId xmlns:p14="http://schemas.microsoft.com/office/powerpoint/2010/main" val="362783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7500" lnSpcReduction="20000"/>
          </a:bodyPr>
          <a:lstStyle/>
          <a:p>
            <a:pPr>
              <a:buFont typeface="Wingdings" pitchFamily="2" charset="2"/>
              <a:buChar char="Ø"/>
            </a:pPr>
            <a:r>
              <a:rPr lang="ar-SA" sz="3100" b="1" dirty="0" smtClean="0">
                <a:latin typeface="Times New Roman" pitchFamily="18" charset="0"/>
                <a:cs typeface="Times New Roman" pitchFamily="18" charset="0"/>
              </a:rPr>
              <a:t>علاقة </a:t>
            </a:r>
            <a:r>
              <a:rPr lang="ar-SA" sz="3100" b="1" dirty="0">
                <a:latin typeface="Times New Roman" pitchFamily="18" charset="0"/>
                <a:cs typeface="Times New Roman" pitchFamily="18" charset="0"/>
              </a:rPr>
              <a:t>القانون التجاري بالقانون المدني :</a:t>
            </a:r>
            <a:endParaRPr lang="en-US" sz="3100" b="1" dirty="0">
              <a:latin typeface="Times New Roman" pitchFamily="18" charset="0"/>
              <a:cs typeface="Times New Roman" pitchFamily="18" charset="0"/>
            </a:endParaRPr>
          </a:p>
          <a:p>
            <a:r>
              <a:rPr lang="ar-SA" dirty="0">
                <a:latin typeface="Times New Roman" pitchFamily="18" charset="0"/>
                <a:cs typeface="Times New Roman" pitchFamily="18" charset="0"/>
              </a:rPr>
              <a:t>هي علاقة مميزة عن باقي العلاقات و إذا كانت أهمية القانون التجاري في المرحلة الإقطاعية تأتي بعد القانون المدني إلا أن التجارة توسعت بعد الثورة الصناعية مما وضع القانون التجاري في مكانة رفيعة تفوق في كثير من الأحيان مكانة القانون المدني.</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يعتبر القانون التجاري فرعا من القانون المدني فالقانون المدني ينظم العلاقات المالية للأفراد أما القانون التجاري فينظم العلاقات المالية الناشئة عن الأعمال التجارية من جهة أو التي يقوم بها التجار من جهة أخرى.</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القانون المدني هو الأصل وهو أوسع من القانون التجاري الذي هو الفرع والعلاقة بينهما علاقة القاعدة </a:t>
            </a:r>
            <a:r>
              <a:rPr lang="ar-SA" dirty="0" smtClean="0">
                <a:latin typeface="Times New Roman" pitchFamily="18" charset="0"/>
                <a:cs typeface="Times New Roman" pitchFamily="18" charset="0"/>
              </a:rPr>
              <a:t>بالاستثناء  </a:t>
            </a:r>
            <a:r>
              <a:rPr lang="ar-SA" dirty="0">
                <a:latin typeface="Times New Roman" pitchFamily="18" charset="0"/>
                <a:cs typeface="Times New Roman" pitchFamily="18" charset="0"/>
              </a:rPr>
              <a:t>ولكن تدريجيا استقل الفرع عن الأصل وصار القانون التجاري </a:t>
            </a:r>
            <a:r>
              <a:rPr lang="ar-SA" dirty="0" smtClean="0">
                <a:latin typeface="Times New Roman" pitchFamily="18" charset="0"/>
                <a:cs typeface="Times New Roman" pitchFamily="18" charset="0"/>
              </a:rPr>
              <a:t>له مفاهيمه </a:t>
            </a:r>
            <a:r>
              <a:rPr lang="ar-SA" dirty="0">
                <a:latin typeface="Times New Roman" pitchFamily="18" charset="0"/>
                <a:cs typeface="Times New Roman" pitchFamily="18" charset="0"/>
              </a:rPr>
              <a:t>ومؤسساته الخاصة ومع ذلك لم يستغني القانون التجاري تماما عن أصله ففي كثير من الأحيان يتم الرجوع إليه في المسائل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كما أن المشرع أكد اهتمامه بالنظرية الشخصية من خلال إخضاع التجار </a:t>
            </a:r>
            <a:r>
              <a:rPr lang="ar-SA" dirty="0" err="1">
                <a:latin typeface="Times New Roman" pitchFamily="18" charset="0"/>
                <a:cs typeface="Times New Roman" pitchFamily="18" charset="0"/>
              </a:rPr>
              <a:t>لإلتزامات</a:t>
            </a:r>
            <a:r>
              <a:rPr lang="ar-SA" dirty="0">
                <a:latin typeface="Times New Roman" pitchFamily="18" charset="0"/>
                <a:cs typeface="Times New Roman" pitchFamily="18" charset="0"/>
              </a:rPr>
              <a:t> خاصة بهم (كمسك الدفاتر التجارية  القيد في السجل التجاري الخضوع للإفلاس والضرائب التجارية</a:t>
            </a:r>
            <a:r>
              <a:rPr lang="ar-SA"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50</a:t>
            </a:fld>
            <a:endParaRPr lang="ar-SA"/>
          </a:p>
        </p:txBody>
      </p:sp>
    </p:spTree>
    <p:extLst>
      <p:ext uri="{BB962C8B-B14F-4D97-AF65-F5344CB8AC3E}">
        <p14:creationId xmlns:p14="http://schemas.microsoft.com/office/powerpoint/2010/main" val="224618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51</a:t>
            </a:fld>
            <a:endParaRPr lang="ar-SA"/>
          </a:p>
        </p:txBody>
      </p:sp>
      <p:sp>
        <p:nvSpPr>
          <p:cNvPr id="5" name="عنصر نائب للمحتوى 4"/>
          <p:cNvSpPr>
            <a:spLocks noGrp="1"/>
          </p:cNvSpPr>
          <p:nvPr>
            <p:ph sz="quarter" idx="1"/>
          </p:nvPr>
        </p:nvSpPr>
        <p:spPr/>
        <p:txBody>
          <a:bodyPr/>
          <a:lstStyle/>
          <a:p>
            <a:r>
              <a:rPr lang="ar-SA" b="1" dirty="0">
                <a:latin typeface="Times New Roman" pitchFamily="18" charset="0"/>
                <a:cs typeface="Times New Roman" pitchFamily="18" charset="0"/>
              </a:rPr>
              <a:t>ثانيا : ضرورة وجود القانون التجاري :</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الرأي الأول : وحدة التشريع الخاص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يستند هذا الرأي إلى المفهوم الموضوعي للعمل القانوني حيث لا يوجد مبرر </a:t>
            </a:r>
            <a:r>
              <a:rPr lang="ar-SA" dirty="0" err="1">
                <a:latin typeface="Times New Roman" pitchFamily="18" charset="0"/>
                <a:cs typeface="Times New Roman" pitchFamily="18" charset="0"/>
              </a:rPr>
              <a:t>لإستقلال</a:t>
            </a:r>
            <a:r>
              <a:rPr lang="ar-SA" dirty="0">
                <a:latin typeface="Times New Roman" pitchFamily="18" charset="0"/>
                <a:cs typeface="Times New Roman" pitchFamily="18" charset="0"/>
              </a:rPr>
              <a:t> القانون التجاري عن القانون المدني ويؤيدون فكرة وجود قانون خاص موحد يطبق على التجار وغير التجار بأن واحد ومن التشريعات التي أخذت بهذه الفكرة (التشريع الإيطالي و السويسري). و يرى أنصار هذا الاتجاه أن دمج القانونين المدني والتجاري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يبسط العمل ويزيل الحاجة إلى تحديد نطاق وتطبيق القانونين</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97283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lnSpcReduction="10000"/>
          </a:bodyPr>
          <a:lstStyle/>
          <a:p>
            <a:pPr lvl="0"/>
            <a:r>
              <a:rPr lang="ar-SA" dirty="0"/>
              <a:t>كما يزيل الحواجز بين الائتمان المدني والتجاري</a:t>
            </a:r>
            <a:endParaRPr lang="en-US" dirty="0"/>
          </a:p>
          <a:p>
            <a:r>
              <a:rPr lang="ar-SA" dirty="0"/>
              <a:t> </a:t>
            </a:r>
            <a:endParaRPr lang="en-US" dirty="0"/>
          </a:p>
          <a:p>
            <a:r>
              <a:rPr lang="ar-SA" dirty="0"/>
              <a:t>الرأي الثاني : استقلال القانون التجاري عن المدني:</a:t>
            </a:r>
            <a:endParaRPr lang="en-US" dirty="0"/>
          </a:p>
          <a:p>
            <a:r>
              <a:rPr lang="ar-SA" dirty="0"/>
              <a:t>نادى بذلك الفقيه الفرنسي اسكارا انطلاقا من المفهوم الشخصي للعمل القانوني فنظرا لأن عنصر المخاطرة أكبر عند التجار وسرعتهم في إنجاز صفقاتهم مع قصد الربح يجعلهم محتاجين إلى قانون خاص بهم ينظم حياتهم التجارية. أما الفرد العادي فيمحص ويدقق في صفقاته التي غالبا ما يقصد منها اشباع حاجاته فحسب والقانون المدني قادر على تأمين الطمأنينة الكافية عند إجرائه للعقود و التصرفات القانونية.</a:t>
            </a:r>
            <a:endParaRPr lang="en-US"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52</a:t>
            </a:fld>
            <a:endParaRPr lang="ar-SA"/>
          </a:p>
        </p:txBody>
      </p:sp>
    </p:spTree>
    <p:extLst>
      <p:ext uri="{BB962C8B-B14F-4D97-AF65-F5344CB8AC3E}">
        <p14:creationId xmlns:p14="http://schemas.microsoft.com/office/powerpoint/2010/main" val="17866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53</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dirty="0" smtClean="0"/>
              <a:t>الأفضل </a:t>
            </a:r>
            <a:r>
              <a:rPr lang="ar-SA" dirty="0"/>
              <a:t>فصل القانون التجاري بقانون مستقل لخصوصية الحياة التجارية ومخاطرها الجسيمة التي لا يتحملها الأفراد العاديين فالتاجر يشتري ليبيع بربح لذا يتحمل المغامرة والمخاطرة أما الشخص العادي فشتري ليسد حاجاته في أغلب الأحيان ويكون قليل الحرص والخبرة.</a:t>
            </a:r>
            <a:endParaRPr lang="en-US" dirty="0"/>
          </a:p>
          <a:p>
            <a:pPr lvl="0"/>
            <a:r>
              <a:rPr lang="ar-SA" dirty="0"/>
              <a:t>بعض التشريعات دمجت القانون التجاري بالمدني (السويسري و الايطالي)</a:t>
            </a:r>
            <a:endParaRPr lang="en-US" dirty="0"/>
          </a:p>
          <a:p>
            <a:pPr lvl="0"/>
            <a:r>
              <a:rPr lang="ar-SA" dirty="0"/>
              <a:t>البعض الاخر تمسك بفصل القانونين (</a:t>
            </a:r>
            <a:r>
              <a:rPr lang="ar-SA" dirty="0" smtClean="0"/>
              <a:t>فرنسا </a:t>
            </a:r>
            <a:r>
              <a:rPr lang="ar-SA" dirty="0"/>
              <a:t>و مصر وسورية ولبنان والكويت)</a:t>
            </a:r>
            <a:endParaRPr lang="en-US" dirty="0"/>
          </a:p>
          <a:p>
            <a:pPr lvl="0"/>
            <a:r>
              <a:rPr lang="ar-SA" dirty="0"/>
              <a:t>البعض قسم القانون التجاري إلى قانون تجاري بري و قانون تجاري بحري و قانون تجاري جوي.</a:t>
            </a:r>
            <a:endParaRPr lang="en-US" dirty="0"/>
          </a:p>
          <a:p>
            <a:r>
              <a:rPr lang="ar-SA" dirty="0"/>
              <a:t>بعض الدول قسمت القانون التجاري تقسيم أكثر حيث قانون الشركات وقانون التجارة البري والتحكيم و الاسواق </a:t>
            </a:r>
            <a:r>
              <a:rPr lang="ar-SA" dirty="0" smtClean="0"/>
              <a:t>المالية الخ</a:t>
            </a:r>
            <a:r>
              <a:rPr lang="ar-SA" dirty="0"/>
              <a:t>.</a:t>
            </a:r>
            <a:endParaRPr lang="en-US" dirty="0"/>
          </a:p>
          <a:p>
            <a:endParaRPr lang="ar-SA" dirty="0"/>
          </a:p>
          <a:p>
            <a:pPr marL="0" indent="0">
              <a:buNone/>
            </a:pPr>
            <a:endParaRPr lang="ar-SA" dirty="0"/>
          </a:p>
        </p:txBody>
      </p:sp>
    </p:spTree>
    <p:extLst>
      <p:ext uri="{BB962C8B-B14F-4D97-AF65-F5344CB8AC3E}">
        <p14:creationId xmlns:p14="http://schemas.microsoft.com/office/powerpoint/2010/main" val="333112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92500" lnSpcReduction="20000"/>
          </a:bodyPr>
          <a:lstStyle/>
          <a:p>
            <a:r>
              <a:rPr lang="ar-SA" b="1" u="sng" dirty="0"/>
              <a:t>أسباب وجود القانون التجاري أو أسباب انفصاله عن القانون المدني:</a:t>
            </a:r>
            <a:endParaRPr lang="en-US" dirty="0"/>
          </a:p>
          <a:p>
            <a:pPr>
              <a:buNone/>
              <a:defRPr/>
            </a:pPr>
            <a:r>
              <a:rPr lang="ar-SA" sz="3200" dirty="0"/>
              <a:t>1-  السرعة :</a:t>
            </a:r>
          </a:p>
          <a:p>
            <a:pPr marL="0" indent="0">
              <a:buNone/>
              <a:defRPr/>
            </a:pPr>
            <a:r>
              <a:rPr lang="ar-SA" sz="3200" dirty="0"/>
              <a:t>من بين أهم قواعد القانون التجاري تلك القاعدة التي تقضي بحرية الإثبات في المواد التجارية , و طبقا لهذه القواعد يجوز إثبات التصرفات القانونية بكافة الوسائل بما في ذلك الكتابة و شهادة الشهود و القرائن و الدفاتر التجارية و المراسلات و </a:t>
            </a:r>
            <a:r>
              <a:rPr lang="ar-SA" sz="3200" dirty="0" smtClean="0"/>
              <a:t>الفواتير</a:t>
            </a:r>
            <a:endParaRPr lang="ar-SA" sz="3200" dirty="0"/>
          </a:p>
          <a:p>
            <a:pPr marL="0" indent="0">
              <a:buNone/>
              <a:defRPr/>
            </a:pPr>
            <a:r>
              <a:rPr lang="ar-SA" sz="3200" dirty="0"/>
              <a:t>2 - الائتمان :</a:t>
            </a:r>
          </a:p>
          <a:p>
            <a:pPr marL="0" indent="0">
              <a:buNone/>
              <a:defRPr/>
            </a:pPr>
            <a:r>
              <a:rPr lang="ar-SA" sz="3200" dirty="0"/>
              <a:t>يهتم القانون التجاري بالائتمان اهتماما بالغا و يتمثل في منح المدين أجلا للوفاء , فالتاجر غالبا ما يحتاج إلى فترة زمنية إي إلى أجل للوفاء و لتنفيذ تعهداته </a:t>
            </a:r>
          </a:p>
          <a:p>
            <a:pPr>
              <a:buNone/>
              <a:defRPr/>
            </a:pPr>
            <a:endParaRPr lang="ar-SA" sz="3200"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54</a:t>
            </a:fld>
            <a:endParaRPr lang="ar-SA"/>
          </a:p>
        </p:txBody>
      </p:sp>
    </p:spTree>
    <p:extLst>
      <p:ext uri="{BB962C8B-B14F-4D97-AF65-F5344CB8AC3E}">
        <p14:creationId xmlns:p14="http://schemas.microsoft.com/office/powerpoint/2010/main" val="42690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a:bodyPr>
          <a:lstStyle/>
          <a:p>
            <a:r>
              <a:rPr lang="ar-SA" b="1" u="sng" dirty="0"/>
              <a:t>مصادر النظام التجاري </a:t>
            </a:r>
            <a:r>
              <a:rPr lang="ar-SA" b="1" u="sng" dirty="0" smtClean="0"/>
              <a:t>(السوري):</a:t>
            </a:r>
          </a:p>
          <a:p>
            <a:r>
              <a:rPr lang="ar-SA" dirty="0"/>
              <a:t>يعرف القانون التجاري بأنه مجموعة القواعد القانونية التي تطبق على الأعمال التجارية والتجار.</a:t>
            </a:r>
            <a:endParaRPr lang="ar-SA" dirty="0" smtClean="0"/>
          </a:p>
          <a:p>
            <a:r>
              <a:rPr lang="ar-SA" dirty="0" smtClean="0"/>
              <a:t>يقصد </a:t>
            </a:r>
            <a:r>
              <a:rPr lang="ar-SA" dirty="0"/>
              <a:t>بالمصدر المنبع الذي تستقى منه القاعدة القانونية . فاذا كانت هناك مسألة تتعلق بتاجر او بعمل تجاري فمن اين نستقي القاعدة القانونية التي تحكم هذه المسألة؟</a:t>
            </a:r>
          </a:p>
          <a:p>
            <a:pPr marL="0" indent="0">
              <a:buNone/>
            </a:pPr>
            <a:endParaRPr lang="ar-SA" dirty="0"/>
          </a:p>
          <a:p>
            <a:pPr marL="0" indent="0">
              <a:buNone/>
            </a:pPr>
            <a:endParaRPr lang="en-US" dirty="0"/>
          </a:p>
          <a:p>
            <a:pPr marL="0" lvl="0" indent="0">
              <a:buNone/>
            </a:pPr>
            <a:endParaRPr lang="en-US"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55</a:t>
            </a:fld>
            <a:endParaRPr lang="ar-SA"/>
          </a:p>
        </p:txBody>
      </p:sp>
    </p:spTree>
    <p:extLst>
      <p:ext uri="{BB962C8B-B14F-4D97-AF65-F5344CB8AC3E}">
        <p14:creationId xmlns:p14="http://schemas.microsoft.com/office/powerpoint/2010/main" val="4982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90872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56</a:t>
            </a:fld>
            <a:endParaRPr lang="ar-SA"/>
          </a:p>
        </p:txBody>
      </p:sp>
      <p:sp>
        <p:nvSpPr>
          <p:cNvPr id="5" name="عنصر نائب للمحتوى 4"/>
          <p:cNvSpPr>
            <a:spLocks noGrp="1"/>
          </p:cNvSpPr>
          <p:nvPr>
            <p:ph sz="quarter" idx="1"/>
          </p:nvPr>
        </p:nvSpPr>
        <p:spPr/>
        <p:txBody>
          <a:bodyPr>
            <a:normAutofit lnSpcReduction="10000"/>
          </a:bodyPr>
          <a:lstStyle/>
          <a:p>
            <a:pPr lvl="0"/>
            <a:r>
              <a:rPr lang="ar-SA" dirty="0"/>
              <a:t>التشريع التجاري (</a:t>
            </a:r>
            <a:r>
              <a:rPr lang="ar-SA" sz="2800" b="1" u="sng" dirty="0"/>
              <a:t>الأنظمة التجارية)</a:t>
            </a:r>
            <a:r>
              <a:rPr lang="ar-SA" dirty="0"/>
              <a:t>: وهو الأول والأساس.</a:t>
            </a:r>
          </a:p>
          <a:p>
            <a:pPr algn="ctr">
              <a:buNone/>
            </a:pPr>
            <a:r>
              <a:rPr lang="ar-SA" sz="2800" dirty="0"/>
              <a:t>تعتبر الأنظمة المصدر الرئيسي الأول للقانون التجاري السوري</a:t>
            </a:r>
            <a:r>
              <a:rPr lang="en-US" sz="2800" dirty="0"/>
              <a:t>, </a:t>
            </a:r>
            <a:r>
              <a:rPr lang="ar-SA" sz="2800" dirty="0"/>
              <a:t>ويتحتم على القاضي عندما يعرض عليه النزاع التجاري ان</a:t>
            </a:r>
            <a:endParaRPr lang="en-US" sz="2800" dirty="0"/>
          </a:p>
          <a:p>
            <a:pPr algn="ctr">
              <a:buNone/>
            </a:pPr>
            <a:r>
              <a:rPr lang="ar-SA" sz="2800" dirty="0"/>
              <a:t>يبحث عن حل له في النصوص التجارية ولا يلجأ إلى أي من المصادر إلا إذا لم يجد نصا تشريعيا بحكم النزاع المعروض</a:t>
            </a:r>
            <a:r>
              <a:rPr lang="en-US" sz="2800" dirty="0"/>
              <a:t> . </a:t>
            </a:r>
            <a:r>
              <a:rPr lang="ar-SA" sz="2800" dirty="0"/>
              <a:t>و تتمثل </a:t>
            </a:r>
            <a:r>
              <a:rPr lang="ar-SA" sz="2800" dirty="0" smtClean="0"/>
              <a:t>الأنظمة</a:t>
            </a:r>
          </a:p>
          <a:p>
            <a:pPr algn="ctr">
              <a:buNone/>
            </a:pPr>
            <a:r>
              <a:rPr lang="ar-SA" sz="2800" dirty="0" smtClean="0"/>
              <a:t>التجارية </a:t>
            </a:r>
            <a:r>
              <a:rPr lang="ar-SA" sz="2800" dirty="0"/>
              <a:t>في </a:t>
            </a:r>
            <a:r>
              <a:rPr lang="ar-SA" sz="2800" dirty="0" smtClean="0"/>
              <a:t>الجمهورية العربية السورية بصفة </a:t>
            </a:r>
            <a:r>
              <a:rPr lang="ar-SA" sz="2800" dirty="0"/>
              <a:t>أساسية في نظام المحكمة </a:t>
            </a:r>
            <a:r>
              <a:rPr lang="ar-SA" sz="2800" dirty="0" smtClean="0"/>
              <a:t>التجارية, </a:t>
            </a:r>
            <a:r>
              <a:rPr lang="ar-SA" sz="2800" dirty="0"/>
              <a:t>والعديد من الأنظمة التي صدرت مكملة أو معدلة لهذا النظام و التي من أهمها</a:t>
            </a:r>
            <a:r>
              <a:rPr lang="en-US" sz="2800" dirty="0"/>
              <a:t> : </a:t>
            </a:r>
            <a:r>
              <a:rPr lang="ar-SA" sz="2800" dirty="0"/>
              <a:t>نظام الشركات و نظام تسجيل العلاقات و نظام السجل التجاري ونظام مكافحة الغش و نظام المعايرة و المقاييس ونظام مراقبة البنوك</a:t>
            </a:r>
            <a:r>
              <a:rPr lang="en-US" sz="2800" dirty="0"/>
              <a:t>.</a:t>
            </a:r>
          </a:p>
          <a:p>
            <a:endParaRPr lang="ar-SA" dirty="0"/>
          </a:p>
        </p:txBody>
      </p:sp>
    </p:spTree>
    <p:extLst>
      <p:ext uri="{BB962C8B-B14F-4D97-AF65-F5344CB8AC3E}">
        <p14:creationId xmlns:p14="http://schemas.microsoft.com/office/powerpoint/2010/main" val="320884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7500" lnSpcReduction="20000"/>
          </a:bodyPr>
          <a:lstStyle/>
          <a:p>
            <a:pPr lvl="0">
              <a:buFont typeface="Wingdings" pitchFamily="2" charset="2"/>
              <a:buChar char="Ø"/>
            </a:pPr>
            <a:r>
              <a:rPr lang="ar-SA" b="1" dirty="0"/>
              <a:t>العرف التجاري والعادات التجارية.</a:t>
            </a:r>
          </a:p>
          <a:p>
            <a:pPr>
              <a:buNone/>
            </a:pPr>
            <a:r>
              <a:rPr lang="ar-SA" sz="2800" dirty="0"/>
              <a:t>هو ليس إلا مجموعة قواعد التي تعارف عليها التجار في تنظيم معاملاتهم التجارية مع شعورهم بإلزامها و ضرورة اتباع أحكامها </a:t>
            </a:r>
          </a:p>
          <a:p>
            <a:pPr>
              <a:buNone/>
            </a:pPr>
            <a:r>
              <a:rPr lang="ar-SA" sz="2800" dirty="0"/>
              <a:t> للعرف اهمية خاصة في المعاملات </a:t>
            </a:r>
            <a:r>
              <a:rPr lang="ar-SA" sz="2800" dirty="0" smtClean="0"/>
              <a:t>التجارية</a:t>
            </a:r>
            <a:r>
              <a:rPr lang="en-US" sz="2800" dirty="0" smtClean="0"/>
              <a:t> , </a:t>
            </a:r>
            <a:r>
              <a:rPr lang="ar-SA" sz="2800" dirty="0" smtClean="0"/>
              <a:t>إن </a:t>
            </a:r>
            <a:r>
              <a:rPr lang="ar-SA" sz="2800" dirty="0"/>
              <a:t>الغالبية الساحقة من قواعد القانون التجاري نشأت كعادات و أعراف درج عليها التجار قبل ان تصبح نصوصا مكتوبة </a:t>
            </a:r>
          </a:p>
          <a:p>
            <a:pPr>
              <a:buNone/>
            </a:pPr>
            <a:r>
              <a:rPr lang="ar-SA" sz="2800" dirty="0"/>
              <a:t>على الرغم من دخول القانون التجاري مرحلة التقنين</a:t>
            </a:r>
            <a:r>
              <a:rPr lang="en-US" sz="2800" dirty="0"/>
              <a:t> , </a:t>
            </a:r>
            <a:r>
              <a:rPr lang="ar-SA" sz="2800" dirty="0"/>
              <a:t>ووفرة النصوص التشريعية في العصر الحديث</a:t>
            </a:r>
            <a:r>
              <a:rPr lang="en-US" sz="2800" dirty="0"/>
              <a:t> , </a:t>
            </a:r>
            <a:r>
              <a:rPr lang="ar-SA" sz="2800" dirty="0"/>
              <a:t>فلا يزال العرف يقوم بدوره لا يمكن إغفاله في تكوين القانون التجاري و تطوير أحكامه</a:t>
            </a:r>
            <a:r>
              <a:rPr lang="en-US" sz="2800" dirty="0"/>
              <a:t> , </a:t>
            </a:r>
            <a:r>
              <a:rPr lang="ar-SA" sz="2800" dirty="0"/>
              <a:t>بل إن بعض النظم التجارية كالبيوع البحرية و الحسابات الجارية و </a:t>
            </a:r>
            <a:r>
              <a:rPr lang="ar-SA" sz="2800" dirty="0" err="1"/>
              <a:t>الأعتمادات</a:t>
            </a:r>
            <a:r>
              <a:rPr lang="ar-SA" sz="2800" dirty="0"/>
              <a:t> </a:t>
            </a:r>
            <a:r>
              <a:rPr lang="ar-SA" sz="2800" dirty="0" err="1"/>
              <a:t>المستندية</a:t>
            </a:r>
            <a:r>
              <a:rPr lang="ar-SA" sz="2800" dirty="0"/>
              <a:t> لا تزال محكومة بقواعد عرفية بحته او لعرف قد يكون خاصا بمكان معين أو بتجارة معينة و قد يكون عاما متبعا في الدولة بأسرها وسائدا في جميع المعاملات التجارية </a:t>
            </a:r>
          </a:p>
          <a:p>
            <a:pPr>
              <a:buNone/>
            </a:pPr>
            <a:r>
              <a:rPr lang="ar-SA" sz="2800" dirty="0"/>
              <a:t>و في حالة قيام تعارض بين النصوص التجارية والعرف التجاري</a:t>
            </a:r>
            <a:r>
              <a:rPr lang="en-US" sz="2800" dirty="0"/>
              <a:t> ,</a:t>
            </a:r>
            <a:r>
              <a:rPr lang="ar-SA" sz="2800" dirty="0"/>
              <a:t>فلا صعوبة في الأمر إذ يجب دائما تغليب النصوص التجارية الآمرة على العرف</a:t>
            </a:r>
            <a:r>
              <a:rPr lang="en-US" sz="2800" dirty="0"/>
              <a:t> </a:t>
            </a:r>
          </a:p>
          <a:p>
            <a:pPr>
              <a:buNone/>
            </a:pPr>
            <a:endParaRPr lang="ar-SA" sz="2800" dirty="0"/>
          </a:p>
          <a:p>
            <a:pPr>
              <a:buNone/>
            </a:pPr>
            <a:endParaRPr lang="ar-SA" dirty="0"/>
          </a:p>
          <a:p>
            <a:pPr marL="0" lvl="0" indent="0">
              <a:buNone/>
            </a:pPr>
            <a:endParaRPr lang="ar-SA"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57</a:t>
            </a:fld>
            <a:endParaRPr lang="ar-SA"/>
          </a:p>
        </p:txBody>
      </p:sp>
    </p:spTree>
    <p:extLst>
      <p:ext uri="{BB962C8B-B14F-4D97-AF65-F5344CB8AC3E}">
        <p14:creationId xmlns:p14="http://schemas.microsoft.com/office/powerpoint/2010/main" val="78519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58</a:t>
            </a:fld>
            <a:endParaRPr lang="ar-SA"/>
          </a:p>
        </p:txBody>
      </p:sp>
      <p:sp>
        <p:nvSpPr>
          <p:cNvPr id="5" name="عنصر نائب للمحتوى 4"/>
          <p:cNvSpPr>
            <a:spLocks noGrp="1"/>
          </p:cNvSpPr>
          <p:nvPr>
            <p:ph sz="quarter" idx="1"/>
          </p:nvPr>
        </p:nvSpPr>
        <p:spPr/>
        <p:txBody>
          <a:bodyPr>
            <a:normAutofit fontScale="85000" lnSpcReduction="20000"/>
          </a:bodyPr>
          <a:lstStyle/>
          <a:p>
            <a:pPr>
              <a:buNone/>
            </a:pPr>
            <a:r>
              <a:rPr lang="ar-SA" sz="3200" dirty="0"/>
              <a:t>من أمثلة العادات الاتفاقية جريان العمل على مسلك معين في حزم البضائع أو تقديرها وزنا أو عدادا أو قياسا</a:t>
            </a:r>
            <a:r>
              <a:rPr lang="en-US" sz="3200" dirty="0"/>
              <a:t> , </a:t>
            </a:r>
            <a:r>
              <a:rPr lang="ar-SA" sz="3200" dirty="0"/>
              <a:t>أو تحديد مدة معينة لفحص البضائع في بعض البيوع التجارية أو تحديد مدة قصوى للرجوع بضمان العيوب الخفية إلى غير ذلك</a:t>
            </a:r>
            <a:r>
              <a:rPr lang="en-US" sz="3200" dirty="0"/>
              <a:t> , </a:t>
            </a:r>
          </a:p>
          <a:p>
            <a:pPr>
              <a:buNone/>
            </a:pPr>
            <a:endParaRPr lang="en-US" sz="3200" dirty="0"/>
          </a:p>
          <a:p>
            <a:pPr>
              <a:buNone/>
            </a:pPr>
            <a:r>
              <a:rPr lang="ar-SA" sz="3200" dirty="0"/>
              <a:t> يلاحظ في النهاية ما بين العرف و العادة الاتفاقية من فارق أساسي من حيث القوة الملزمة</a:t>
            </a:r>
          </a:p>
          <a:p>
            <a:pPr>
              <a:buNone/>
            </a:pPr>
            <a:r>
              <a:rPr lang="en-US" sz="3200" dirty="0"/>
              <a:t>, </a:t>
            </a:r>
            <a:r>
              <a:rPr lang="ar-SA" sz="3200" dirty="0" err="1"/>
              <a:t>فا</a:t>
            </a:r>
            <a:r>
              <a:rPr lang="ar-SA" sz="3200" dirty="0"/>
              <a:t> العرف ملزم دائما ما لم يتفق الأطراف على استبعاده صراحة ولذلك فإنه ينطبق حتى ولو ثبت عدم علم الأطراف به</a:t>
            </a:r>
            <a:r>
              <a:rPr lang="en-US" sz="3200" dirty="0"/>
              <a:t> </a:t>
            </a:r>
          </a:p>
          <a:p>
            <a:pPr>
              <a:buNone/>
            </a:pPr>
            <a:r>
              <a:rPr lang="ar-SA" sz="3200" dirty="0"/>
              <a:t>أما العادة الاتفاقية فلا تطبق إلا إذا اتجهت إرادة أطراف الصريحة أو الضمنية إلى الأخذ بها و على من يحتج بها أن يتثبت قيامها و أخذ الطرفين بها </a:t>
            </a:r>
            <a:endParaRPr lang="en-US" sz="3200" dirty="0"/>
          </a:p>
          <a:p>
            <a:endParaRPr lang="ar-SA" dirty="0"/>
          </a:p>
        </p:txBody>
      </p:sp>
    </p:spTree>
    <p:extLst>
      <p:ext uri="{BB962C8B-B14F-4D97-AF65-F5344CB8AC3E}">
        <p14:creationId xmlns:p14="http://schemas.microsoft.com/office/powerpoint/2010/main" val="1446911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lnSpcReduction="10000"/>
          </a:bodyPr>
          <a:lstStyle/>
          <a:p>
            <a:pPr lvl="0">
              <a:buFont typeface="Wingdings" pitchFamily="2" charset="2"/>
              <a:buChar char="Ø"/>
            </a:pPr>
            <a:r>
              <a:rPr lang="ar-SA" b="1" u="sng" dirty="0"/>
              <a:t>القضاء و الفقه</a:t>
            </a:r>
          </a:p>
          <a:p>
            <a:pPr>
              <a:buNone/>
              <a:defRPr/>
            </a:pPr>
            <a:r>
              <a:rPr lang="ar-SA" dirty="0"/>
              <a:t>يعتبر القضاء والفقه من المصادر التفسيرية التي يستعين بها القاضي على استخلاص القواعد من المصادر الرسمية الملزمة وعلى تقصي مفهوم تلك القواعد عند الفصل في المنازعات التي تعرض عليه</a:t>
            </a:r>
            <a:endParaRPr lang="en-US" dirty="0"/>
          </a:p>
          <a:p>
            <a:pPr>
              <a:buNone/>
              <a:defRPr/>
            </a:pPr>
            <a:r>
              <a:rPr lang="ar-SA" dirty="0"/>
              <a:t>تظهر أهمية القضاء فيما يقوم به من سد النقص في التشريع </a:t>
            </a:r>
            <a:r>
              <a:rPr lang="ar-SA" u="sng" dirty="0"/>
              <a:t>ليس عن طريق وضع قواعد قانونية جديدة</a:t>
            </a:r>
            <a:r>
              <a:rPr lang="ar-SA" dirty="0"/>
              <a:t>-</a:t>
            </a:r>
            <a:r>
              <a:rPr lang="en-US" dirty="0"/>
              <a:t> </a:t>
            </a:r>
            <a:r>
              <a:rPr lang="ar-SA" dirty="0"/>
              <a:t>فهو لا يملك سلطة</a:t>
            </a:r>
            <a:endParaRPr lang="en-US" dirty="0"/>
          </a:p>
          <a:p>
            <a:pPr>
              <a:buNone/>
              <a:defRPr/>
            </a:pPr>
            <a:r>
              <a:rPr lang="ar-SA" dirty="0"/>
              <a:t>التنظيم-</a:t>
            </a:r>
            <a:r>
              <a:rPr lang="en-US" dirty="0"/>
              <a:t> </a:t>
            </a:r>
            <a:r>
              <a:rPr lang="ar-SA" dirty="0"/>
              <a:t>وإنما عن طريق </a:t>
            </a:r>
            <a:r>
              <a:rPr lang="ar-SA" u="sng" dirty="0"/>
              <a:t>تفسير النصوص و التوفيق بينها </a:t>
            </a:r>
            <a:r>
              <a:rPr lang="ar-SA" dirty="0"/>
              <a:t>بطريقة تمكنها من ملاحقة التطور في الحياة التجارية ومن حكم المسائل التي لم يرد حكمها في المصادر الرسمية</a:t>
            </a:r>
            <a:endParaRPr lang="en-US" dirty="0"/>
          </a:p>
          <a:p>
            <a:pPr marL="0" lvl="0" indent="0">
              <a:buNone/>
            </a:pPr>
            <a:endParaRPr lang="en-US" dirty="0"/>
          </a:p>
          <a:p>
            <a:endParaRPr lang="ar-SA"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59</a:t>
            </a:fld>
            <a:endParaRPr lang="ar-SA"/>
          </a:p>
        </p:txBody>
      </p:sp>
    </p:spTree>
    <p:extLst>
      <p:ext uri="{BB962C8B-B14F-4D97-AF65-F5344CB8AC3E}">
        <p14:creationId xmlns:p14="http://schemas.microsoft.com/office/powerpoint/2010/main" val="147248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a:t>
            </a:fld>
            <a:endParaRPr lang="ar-SA"/>
          </a:p>
        </p:txBody>
      </p:sp>
      <p:sp>
        <p:nvSpPr>
          <p:cNvPr id="5" name="عنصر نائب للمحتوى 4"/>
          <p:cNvSpPr>
            <a:spLocks noGrp="1"/>
          </p:cNvSpPr>
          <p:nvPr>
            <p:ph sz="quarter" idx="1"/>
          </p:nvPr>
        </p:nvSpPr>
        <p:spPr/>
        <p:txBody>
          <a:bodyPr>
            <a:normAutofit fontScale="92500"/>
          </a:bodyPr>
          <a:lstStyle/>
          <a:p>
            <a:pPr>
              <a:buFont typeface="Wingdings" pitchFamily="2" charset="2"/>
              <a:buChar char="Ø"/>
            </a:pPr>
            <a:r>
              <a:rPr lang="ar-SY" sz="3000" b="1" dirty="0">
                <a:latin typeface="Times New Roman" pitchFamily="18" charset="0"/>
                <a:cs typeface="Times New Roman" pitchFamily="18" charset="0"/>
              </a:rPr>
              <a:t>تعريف القانون التجاري:</a:t>
            </a:r>
            <a:endParaRPr lang="en-US" sz="3000" b="1" dirty="0">
              <a:latin typeface="Times New Roman" pitchFamily="18" charset="0"/>
              <a:cs typeface="Times New Roman" pitchFamily="18" charset="0"/>
            </a:endParaRPr>
          </a:p>
          <a:p>
            <a:r>
              <a:rPr lang="ar-SY" dirty="0">
                <a:latin typeface="Times New Roman" pitchFamily="18" charset="0"/>
                <a:cs typeface="Times New Roman" pitchFamily="18" charset="0"/>
              </a:rPr>
              <a:t>أورد علماء القانون عدة تعاريف للقانون التجاري تباينت فيما بينها تبعاً لاختلاف مواقف التشريعات الوضعية من جهة ومدى تأثر هؤلاء العلماء بالنظريتين الشائعتين في موضوع القانون التجاري من جهة أخرى: النظرية الشخصية التي تقصر تطبيق أحكام القانون التجاري  على القائمين بحرفة التجارة أي التجار والنظرية الموضوعية التي تجعل من الأعمال التجارية المحور الذي يجب أن تدور حوله قواعد هذا القانون ويمكننا أن نعرف القانون التجاري </a:t>
            </a:r>
            <a:r>
              <a:rPr lang="ar-SA" dirty="0" smtClean="0">
                <a:latin typeface="Times New Roman" pitchFamily="18" charset="0"/>
                <a:cs typeface="Times New Roman" pitchFamily="18" charset="0"/>
              </a:rPr>
              <a:t>بأنه:(مجموعة من القواعد الحقوقية التي تنطبق على الأعمال</a:t>
            </a:r>
            <a:r>
              <a:rPr lang="ar-SY" dirty="0" smtClean="0">
                <a:latin typeface="Times New Roman" pitchFamily="18" charset="0"/>
                <a:cs typeface="Times New Roman" pitchFamily="18" charset="0"/>
              </a:rPr>
              <a:t> التجارية</a:t>
            </a:r>
            <a:r>
              <a:rPr lang="ar-SA" dirty="0" smtClean="0">
                <a:latin typeface="Times New Roman" pitchFamily="18" charset="0"/>
                <a:cs typeface="Times New Roman" pitchFamily="18" charset="0"/>
              </a:rPr>
              <a:t> وتتولى تنظيم علاقات الأفراد أو الأشخاص الاعتباريين بسبب احترافهم التجارة).</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6243435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pPr>
              <a:buFont typeface="Wingdings" pitchFamily="2" charset="2"/>
              <a:buChar char="Ø"/>
            </a:pPr>
            <a:r>
              <a:rPr lang="en-US" b="1" u="sng" dirty="0" smtClean="0"/>
              <a:t> </a:t>
            </a:r>
            <a:r>
              <a:rPr lang="ar-SA" b="1" u="sng" dirty="0"/>
              <a:t>الشريعة الإسلامية</a:t>
            </a:r>
            <a:endParaRPr lang="en-US" dirty="0"/>
          </a:p>
          <a:p>
            <a:pPr algn="ctr"/>
            <a:r>
              <a:rPr lang="ar-SA" dirty="0"/>
              <a:t>يتعين الرجوع إلى أحكام الشريعة الإسلامية في المعاملات و البحث فيها عن الحل المطلوب , </a:t>
            </a:r>
            <a:r>
              <a:rPr lang="ar-SA" dirty="0" smtClean="0"/>
              <a:t/>
            </a:r>
            <a:br>
              <a:rPr lang="ar-SA" dirty="0" smtClean="0"/>
            </a:br>
            <a:r>
              <a:rPr lang="ar-SA" dirty="0"/>
              <a:t>- عدت المادة /1/ من القانون المدني السوري الشريعة الإسلامية المصدر الثاني للقاعدة القانونية، </a:t>
            </a:r>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60</a:t>
            </a:fld>
            <a:endParaRPr lang="ar-SA"/>
          </a:p>
        </p:txBody>
      </p:sp>
    </p:spTree>
    <p:extLst>
      <p:ext uri="{BB962C8B-B14F-4D97-AF65-F5344CB8AC3E}">
        <p14:creationId xmlns:p14="http://schemas.microsoft.com/office/powerpoint/2010/main" val="6224373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61</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u="sng" dirty="0"/>
              <a:t>أهمية التفريق بين الأعمال التجارية والأعمال المدنية:</a:t>
            </a:r>
            <a:endParaRPr lang="en-US" dirty="0"/>
          </a:p>
          <a:p>
            <a:endParaRPr lang="ar-SA" dirty="0" smtClean="0"/>
          </a:p>
          <a:p>
            <a:r>
              <a:rPr lang="ar-SA" dirty="0" smtClean="0"/>
              <a:t>لما </a:t>
            </a:r>
            <a:r>
              <a:rPr lang="ar-SA" dirty="0"/>
              <a:t>كان لا غنى للنشاط التجاري عن مراعاة عنصري السرعة والائتمان في إتمام معاملاته، فإن المشرع قضى بإخضاع الأعمال المكونة لهذا النشاط إلى تنظيم قانوني يختلف عن التنظيم الذي تخضع له الأعمال المدنية. وفيما يلي أهم النقاط التي يختلف فيها التنظيم القانوني للأعمال التجارية عن الأعمال المدنية:</a:t>
            </a:r>
          </a:p>
          <a:p>
            <a:endParaRPr lang="ar-SA" dirty="0"/>
          </a:p>
        </p:txBody>
      </p:sp>
    </p:spTree>
    <p:extLst>
      <p:ext uri="{BB962C8B-B14F-4D97-AF65-F5344CB8AC3E}">
        <p14:creationId xmlns:p14="http://schemas.microsoft.com/office/powerpoint/2010/main" val="26097258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7500" lnSpcReduction="20000"/>
          </a:bodyPr>
          <a:lstStyle/>
          <a:p>
            <a:pPr>
              <a:buFont typeface="Wingdings" pitchFamily="2" charset="2"/>
              <a:buChar char="Ø"/>
            </a:pPr>
            <a:r>
              <a:rPr lang="ar-SA" b="1" u="sng" dirty="0" smtClean="0"/>
              <a:t>أهمية التفريق بين الأعمال التجارية والأعمال المدنية:</a:t>
            </a:r>
            <a:endParaRPr lang="en-US" dirty="0"/>
          </a:p>
          <a:p>
            <a:pPr lvl="0"/>
            <a:r>
              <a:rPr lang="ar-SA" dirty="0" smtClean="0"/>
              <a:t>1- حرية الإثبات:</a:t>
            </a:r>
            <a:br>
              <a:rPr lang="ar-SA" dirty="0" smtClean="0"/>
            </a:br>
            <a:r>
              <a:rPr lang="ar-SA" dirty="0" smtClean="0"/>
              <a:t>تعد القواعد المتعلقة بالإثبات من أهم القواعد التي وضعها المشرع لتبسيط المعاملات التجارية ذلك أن انعقاد العقود التجارية يتطلب السرعة والتحرر من القيود البطيئة.</a:t>
            </a:r>
          </a:p>
          <a:p>
            <a:pPr lvl="0"/>
            <a:r>
              <a:rPr lang="ar-SA" dirty="0" smtClean="0"/>
              <a:t>فالقاعدة العامة للإثبات في المواد المدنية هي وجوب الإثبات بالكتابة في التصرفات القانونية التي تزيد قيمتها عن خمسمائة ليرة سورية أو تكون قيمتها غير محددة.</a:t>
            </a:r>
            <a:br>
              <a:rPr lang="ar-SA" dirty="0" smtClean="0"/>
            </a:br>
            <a:r>
              <a:rPr lang="ar-SA" dirty="0" smtClean="0"/>
              <a:t>أما الالتزامات التجارية فالإثبات فيها حر طليق من كل قيد ومن ثم يجوز إثباتها مهما كانت قيمتها بجميع طرق الإثبات مثل الشهادة والقرائن والدفاتر التجارية وغيرها.</a:t>
            </a:r>
          </a:p>
          <a:p>
            <a:r>
              <a:rPr lang="ar-SA" dirty="0" smtClean="0"/>
              <a:t>ومع هذا فإن حرية الإثبات في الأمور التجارية ليست مطلقاً فقد تطلب المشرع الكتابة في بعض العقود والتصرفات كما هو الشأن في عقد الشركة والسندات التجارية التي يتوجب تحريرها وفق إجراءات </a:t>
            </a:r>
            <a:r>
              <a:rPr lang="ar-SA" dirty="0"/>
              <a:t>شكلية معينة (وذلك باستثناء ما استوجب </a:t>
            </a:r>
            <a:r>
              <a:rPr lang="ar-SA" dirty="0">
                <a:hlinkClick r:id="rId2"/>
              </a:rPr>
              <a:t>القانون</a:t>
            </a:r>
            <a:r>
              <a:rPr lang="ar-SA" dirty="0"/>
              <a:t> إثباته بالكتابة كعقد الشركة </a:t>
            </a:r>
            <a:r>
              <a:rPr lang="ar-SA" dirty="0" smtClean="0"/>
              <a:t>مثلاً).</a:t>
            </a:r>
          </a:p>
          <a:p>
            <a:pPr lvl="0"/>
            <a:endParaRPr lang="ar-SA" dirty="0" smtClean="0"/>
          </a:p>
          <a:p>
            <a:pPr lvl="0"/>
            <a:endParaRPr lang="en-US" dirty="0"/>
          </a:p>
        </p:txBody>
      </p:sp>
      <p:sp>
        <p:nvSpPr>
          <p:cNvPr id="9" name="عنصر نائب لرقم الشريحة 8"/>
          <p:cNvSpPr>
            <a:spLocks noGrp="1"/>
          </p:cNvSpPr>
          <p:nvPr>
            <p:ph type="sldNum" sz="quarter" idx="12"/>
          </p:nvPr>
        </p:nvSpPr>
        <p:spPr/>
        <p:txBody>
          <a:bodyPr>
            <a:normAutofit fontScale="85000" lnSpcReduction="20000"/>
          </a:bodyPr>
          <a:lstStyle/>
          <a:p>
            <a:fld id="{F0926969-1A81-4C99-8E83-2F4FC58533A1}" type="slidenum">
              <a:rPr lang="ar-SA" smtClean="0"/>
              <a:pPr/>
              <a:t>62</a:t>
            </a:fld>
            <a:endParaRPr lang="ar-SA"/>
          </a:p>
        </p:txBody>
      </p:sp>
    </p:spTree>
    <p:extLst>
      <p:ext uri="{BB962C8B-B14F-4D97-AF65-F5344CB8AC3E}">
        <p14:creationId xmlns:p14="http://schemas.microsoft.com/office/powerpoint/2010/main" val="71598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63</a:t>
            </a:fld>
            <a:endParaRPr lang="ar-SA"/>
          </a:p>
        </p:txBody>
      </p:sp>
      <p:sp>
        <p:nvSpPr>
          <p:cNvPr id="5" name="عنصر نائب للمحتوى 4"/>
          <p:cNvSpPr>
            <a:spLocks noGrp="1"/>
          </p:cNvSpPr>
          <p:nvPr>
            <p:ph sz="quarter" idx="1"/>
          </p:nvPr>
        </p:nvSpPr>
        <p:spPr/>
        <p:txBody>
          <a:bodyPr/>
          <a:lstStyle/>
          <a:p>
            <a:r>
              <a:rPr lang="ar-SA" dirty="0" smtClean="0"/>
              <a:t>2- اكتساب صفة التاجر :</a:t>
            </a:r>
          </a:p>
          <a:p>
            <a:r>
              <a:rPr lang="ar-SA" dirty="0" smtClean="0"/>
              <a:t>إن احتراف شخص ما الأعمال التجارية يكسبه صفة التاجر ومن ثم يخضع بهذه الصفة لالتزامات معينة كالقيد في سجل التجارة ومسك الدفاتر التجارية وغيرها.</a:t>
            </a:r>
            <a:endParaRPr lang="ar-SA" dirty="0"/>
          </a:p>
        </p:txBody>
      </p:sp>
    </p:spTree>
    <p:extLst>
      <p:ext uri="{BB962C8B-B14F-4D97-AF65-F5344CB8AC3E}">
        <p14:creationId xmlns:p14="http://schemas.microsoft.com/office/powerpoint/2010/main" val="322678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92500" lnSpcReduction="10000"/>
          </a:bodyPr>
          <a:lstStyle/>
          <a:p>
            <a:r>
              <a:rPr lang="ar-SA" b="1" dirty="0" smtClean="0">
                <a:hlinkClick r:id="rId2"/>
              </a:rPr>
              <a:t>3- الفائدة</a:t>
            </a:r>
            <a:r>
              <a:rPr lang="ar-SA" b="1" dirty="0" smtClean="0"/>
              <a:t> </a:t>
            </a:r>
            <a:r>
              <a:rPr lang="ar-SA" b="1" dirty="0"/>
              <a:t>القانونية:</a:t>
            </a:r>
            <a:r>
              <a:rPr lang="ar-SA" dirty="0"/>
              <a:t> يختلف سعر </a:t>
            </a:r>
            <a:r>
              <a:rPr lang="ar-SA" dirty="0">
                <a:hlinkClick r:id="rId2"/>
              </a:rPr>
              <a:t>الفائدة</a:t>
            </a:r>
            <a:r>
              <a:rPr lang="ar-SA" dirty="0"/>
              <a:t> القانونية التي تجب على المدين عند تأخره عن الوفاء بالتزامه في الموعد المحدد، بحسب كون الدين مدنياً أو تجارياً. فهذا السعر هو </a:t>
            </a:r>
            <a:r>
              <a:rPr lang="ar-SA" dirty="0" smtClean="0"/>
              <a:t>4% </a:t>
            </a:r>
            <a:r>
              <a:rPr lang="ar-SA" dirty="0"/>
              <a:t>في المسائل المدنية </a:t>
            </a:r>
            <a:r>
              <a:rPr lang="ar-SA" dirty="0" smtClean="0"/>
              <a:t>5% </a:t>
            </a:r>
            <a:r>
              <a:rPr lang="ar-SA" dirty="0"/>
              <a:t>في المسائل التجارية.</a:t>
            </a:r>
          </a:p>
          <a:p>
            <a:r>
              <a:rPr lang="ar-SA" dirty="0"/>
              <a:t>ويعود السبب في ارتفاع سعر </a:t>
            </a:r>
            <a:r>
              <a:rPr lang="ar-SA" dirty="0">
                <a:hlinkClick r:id="rId2"/>
              </a:rPr>
              <a:t>الفائدة</a:t>
            </a:r>
            <a:r>
              <a:rPr lang="ar-SA" dirty="0"/>
              <a:t> في المسائل التجارية إلى أن النقود تدر أرباحاً أكثر جرّاء استغلالها تجارياً.</a:t>
            </a:r>
          </a:p>
          <a:p>
            <a:r>
              <a:rPr lang="ar-SA" b="1" dirty="0" smtClean="0"/>
              <a:t>4- تضامن </a:t>
            </a:r>
            <a:r>
              <a:rPr lang="ar-SA" b="1" dirty="0"/>
              <a:t>المدينين:</a:t>
            </a:r>
            <a:r>
              <a:rPr lang="ar-SA" dirty="0"/>
              <a:t> القاعدة العامة في المعاملات المدنية أن التضامن بين المدينين لا يفترض إنما يكون بناء على اتفاق أو نص في </a:t>
            </a:r>
            <a:r>
              <a:rPr lang="ar-SA" dirty="0" smtClean="0"/>
              <a:t>القانون (227 ق.م)، </a:t>
            </a:r>
            <a:r>
              <a:rPr lang="ar-SA" dirty="0"/>
              <a:t>وهذا بخلاف المعاملات التجارية إذ قرر المشرع أن الملتزمين في دين تجاري يُعدون متضامنين في هذا الالتزام، بحيث يتمكن </a:t>
            </a:r>
            <a:r>
              <a:rPr lang="ar-SA" dirty="0" err="1"/>
              <a:t>دائنهم</a:t>
            </a:r>
            <a:r>
              <a:rPr lang="ar-SA" dirty="0"/>
              <a:t> من مطالبة أي منهم بكامل قيمة </a:t>
            </a:r>
            <a:r>
              <a:rPr lang="ar-SA" dirty="0" smtClean="0"/>
              <a:t>الدين (340 </a:t>
            </a:r>
            <a:r>
              <a:rPr lang="ar-SA" dirty="0" err="1" smtClean="0"/>
              <a:t>ق.ت</a:t>
            </a:r>
            <a:r>
              <a:rPr lang="ar-SA" dirty="0" smtClean="0"/>
              <a:t>).</a:t>
            </a:r>
            <a:endParaRPr lang="ar-SA"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64</a:t>
            </a:fld>
            <a:endParaRPr lang="ar-SA"/>
          </a:p>
        </p:txBody>
      </p:sp>
    </p:spTree>
    <p:extLst>
      <p:ext uri="{BB962C8B-B14F-4D97-AF65-F5344CB8AC3E}">
        <p14:creationId xmlns:p14="http://schemas.microsoft.com/office/powerpoint/2010/main" val="79056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r>
              <a:rPr lang="ar-SA" dirty="0" smtClean="0"/>
              <a:t>5- المهلة القضائية: يحق للقاضي أن يمنح المدين المعسر مهلة معقولة ينفذ فيها التزامه إذا استدعت حالته ذلك وآنس منه حسن النية على الدفع شرط أن لا يلحق الدائن من هذا التأجيل ضرر جسيم (344 ق.م) أما القانون التجاري فقد منع على القاضي منح مثل هذه المهلة في وفاء الديون التجارية لما </a:t>
            </a:r>
            <a:r>
              <a:rPr lang="ar-SA" dirty="0" err="1" smtClean="0"/>
              <a:t>تتطلبه</a:t>
            </a:r>
            <a:r>
              <a:rPr lang="ar-SA" dirty="0" smtClean="0"/>
              <a:t> الحياة التجارية من سرعة التنفيذ (343 </a:t>
            </a:r>
            <a:r>
              <a:rPr lang="ar-SA" dirty="0" err="1" smtClean="0"/>
              <a:t>ق.ت</a:t>
            </a:r>
            <a:r>
              <a:rPr lang="ar-SA" dirty="0" smtClean="0"/>
              <a:t>).</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65</a:t>
            </a:fld>
            <a:endParaRPr lang="ar-SA"/>
          </a:p>
        </p:txBody>
      </p:sp>
    </p:spTree>
    <p:extLst>
      <p:ext uri="{BB962C8B-B14F-4D97-AF65-F5344CB8AC3E}">
        <p14:creationId xmlns:p14="http://schemas.microsoft.com/office/powerpoint/2010/main" val="37611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66</a:t>
            </a:fld>
            <a:endParaRPr lang="ar-SA"/>
          </a:p>
        </p:txBody>
      </p:sp>
      <p:sp>
        <p:nvSpPr>
          <p:cNvPr id="5" name="عنصر نائب للمحتوى 4"/>
          <p:cNvSpPr>
            <a:spLocks noGrp="1"/>
          </p:cNvSpPr>
          <p:nvPr>
            <p:ph sz="quarter" idx="1"/>
          </p:nvPr>
        </p:nvSpPr>
        <p:spPr/>
        <p:txBody>
          <a:bodyPr/>
          <a:lstStyle/>
          <a:p>
            <a:r>
              <a:rPr lang="ar-SA" dirty="0" smtClean="0"/>
              <a:t>6- تنفيذ الرهن التجاري :</a:t>
            </a:r>
          </a:p>
          <a:p>
            <a:r>
              <a:rPr lang="ar-SA" dirty="0" smtClean="0"/>
              <a:t>الرهن المعقود لوفاء دين تجاري يخضع في تنفيذه لإجراءات خاصة بسيطة فإذا لم يدفع المدين الدين المترتب بذمته بتاريخ الاستحقاق يحق للدائن أن يراجع دائرة التنفيذ ويطلب إرسال إخبار إلى مدينه وبعد مرور ثمانية أيام على وقوع التبليغ يقوم رئيس التنفيذ ببيع الأشياء المرهونة بالمزاد العلني ويستوفي الدائن دينه م(354 </a:t>
            </a:r>
            <a:r>
              <a:rPr lang="ar-SA" dirty="0" err="1" smtClean="0"/>
              <a:t>ق.ت</a:t>
            </a:r>
            <a:r>
              <a:rPr lang="ar-SA" dirty="0" smtClean="0"/>
              <a:t>) أما في الأمور المدنية فيتوجب على الدائن الحصول على حكم من القاضي للنفيذ على الشيء المرهون (1043 ق.م)</a:t>
            </a:r>
            <a:endParaRPr lang="ar-SA" dirty="0"/>
          </a:p>
        </p:txBody>
      </p:sp>
    </p:spTree>
    <p:extLst>
      <p:ext uri="{BB962C8B-B14F-4D97-AF65-F5344CB8AC3E}">
        <p14:creationId xmlns:p14="http://schemas.microsoft.com/office/powerpoint/2010/main" val="343087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67</a:t>
            </a:fld>
            <a:endParaRPr lang="ar-SA"/>
          </a:p>
        </p:txBody>
      </p:sp>
      <p:sp>
        <p:nvSpPr>
          <p:cNvPr id="5" name="عنصر نائب للمحتوى 4"/>
          <p:cNvSpPr>
            <a:spLocks noGrp="1"/>
          </p:cNvSpPr>
          <p:nvPr>
            <p:ph sz="quarter" idx="1"/>
          </p:nvPr>
        </p:nvSpPr>
        <p:spPr/>
        <p:txBody>
          <a:bodyPr/>
          <a:lstStyle/>
          <a:p>
            <a:r>
              <a:rPr lang="ar-SA" dirty="0" smtClean="0"/>
              <a:t>7- تقليص مدة التقادم المسقط :</a:t>
            </a:r>
          </a:p>
          <a:p>
            <a:r>
              <a:rPr lang="ar-SA" dirty="0" smtClean="0"/>
              <a:t>الأصل أن جميع الحقوق والدعاوي في الأمور المدنية تتقادم بمضي خمس عشرة سنة ما عدا الحالات التي نص فيها القانون على ممد أخرى (372 ق.م) بينما في الأمور التجارية فإن التقادم هي عشر سنوات إن لم يعين أجل أقصر (345 </a:t>
            </a:r>
            <a:r>
              <a:rPr lang="ar-SA" dirty="0" err="1" smtClean="0"/>
              <a:t>ق.ت</a:t>
            </a:r>
            <a:r>
              <a:rPr lang="ar-SA" dirty="0" smtClean="0"/>
              <a:t>)</a:t>
            </a:r>
            <a:endParaRPr lang="ar-SA" dirty="0"/>
          </a:p>
        </p:txBody>
      </p:sp>
    </p:spTree>
    <p:extLst>
      <p:ext uri="{BB962C8B-B14F-4D97-AF65-F5344CB8AC3E}">
        <p14:creationId xmlns:p14="http://schemas.microsoft.com/office/powerpoint/2010/main" val="4510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68</a:t>
            </a:fld>
            <a:endParaRPr lang="ar-SA"/>
          </a:p>
        </p:txBody>
      </p:sp>
      <p:sp>
        <p:nvSpPr>
          <p:cNvPr id="5" name="عنصر نائب للمحتوى 4"/>
          <p:cNvSpPr>
            <a:spLocks noGrp="1"/>
          </p:cNvSpPr>
          <p:nvPr>
            <p:ph sz="quarter" idx="1"/>
          </p:nvPr>
        </p:nvSpPr>
        <p:spPr/>
        <p:txBody>
          <a:bodyPr>
            <a:normAutofit/>
          </a:bodyPr>
          <a:lstStyle/>
          <a:p>
            <a:r>
              <a:rPr lang="ar-SA" dirty="0" smtClean="0"/>
              <a:t>8-</a:t>
            </a:r>
            <a:r>
              <a:rPr lang="ar-SA" b="1" dirty="0" smtClean="0"/>
              <a:t>الإعذار :</a:t>
            </a:r>
            <a:r>
              <a:rPr lang="ar-SA" dirty="0"/>
              <a:t>هو تسجيل التأخير على </a:t>
            </a:r>
            <a:r>
              <a:rPr lang="ar-SA" dirty="0" smtClean="0"/>
              <a:t>المدين والغرض </a:t>
            </a:r>
            <a:r>
              <a:rPr lang="ar-SA" dirty="0"/>
              <a:t>منه وضع المدين وضع المقصر </a:t>
            </a:r>
            <a:r>
              <a:rPr lang="ar-SA" dirty="0" smtClean="0"/>
              <a:t>في </a:t>
            </a:r>
            <a:r>
              <a:rPr lang="ar-SA" dirty="0"/>
              <a:t>تنفيذ التزامه بإثبات تأخره </a:t>
            </a:r>
            <a:r>
              <a:rPr lang="ar-SA" dirty="0" err="1"/>
              <a:t>فى</a:t>
            </a:r>
            <a:r>
              <a:rPr lang="ar-SA" dirty="0"/>
              <a:t> الوفاء </a:t>
            </a:r>
            <a:r>
              <a:rPr lang="ar-SA" dirty="0" smtClean="0"/>
              <a:t>به</a:t>
            </a:r>
            <a:endParaRPr lang="en-US" dirty="0"/>
          </a:p>
          <a:p>
            <a:r>
              <a:rPr lang="ar-SA" b="1" dirty="0" smtClean="0"/>
              <a:t>وهو </a:t>
            </a:r>
            <a:r>
              <a:rPr lang="ar-SA" b="1" dirty="0"/>
              <a:t>يتم عادة بواسطة ورقة رسمية على يد أحد رجال السلطة </a:t>
            </a:r>
            <a:r>
              <a:rPr lang="ar-SA" b="1" dirty="0" smtClean="0"/>
              <a:t>العامة . (</a:t>
            </a:r>
            <a:r>
              <a:rPr lang="ar-SA" dirty="0"/>
              <a:t>الإعذار: الإعذار في المعاملات المدنية لابد أن يتم بورقة رسمية تعلن بواسطة أدوات القضاء (المحضر القضائي</a:t>
            </a:r>
            <a:r>
              <a:rPr lang="ar-SA" dirty="0" smtClean="0"/>
              <a:t>))</a:t>
            </a:r>
            <a:endParaRPr lang="ar-SA" b="1" dirty="0"/>
          </a:p>
          <a:p>
            <a:r>
              <a:rPr lang="ar-SA" b="1" dirty="0"/>
              <a:t>في المسائل التجارية : </a:t>
            </a:r>
            <a:r>
              <a:rPr lang="ar-SA" dirty="0"/>
              <a:t>أما في المواد التجارية فقد جرى العرف على أن الإعذار يمكن أن يتم بخطاب عادي أو ببرقية أو عن طريق الهاتف أو الفاكس أو غير ذلك من الوسائل التي تؤدي إلى تحقيق السرعة اللازمة التي تتسم بها المعاملات التجارية.</a:t>
            </a:r>
          </a:p>
          <a:p>
            <a:endParaRPr lang="ar-SA" dirty="0"/>
          </a:p>
          <a:p>
            <a:endParaRPr lang="ar-SA" dirty="0"/>
          </a:p>
        </p:txBody>
      </p:sp>
    </p:spTree>
    <p:extLst>
      <p:ext uri="{BB962C8B-B14F-4D97-AF65-F5344CB8AC3E}">
        <p14:creationId xmlns:p14="http://schemas.microsoft.com/office/powerpoint/2010/main" val="12214602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69</a:t>
            </a:fld>
            <a:endParaRPr lang="ar-SA"/>
          </a:p>
        </p:txBody>
      </p:sp>
      <p:sp>
        <p:nvSpPr>
          <p:cNvPr id="5" name="عنصر نائب للمحتوى 4"/>
          <p:cNvSpPr>
            <a:spLocks noGrp="1"/>
          </p:cNvSpPr>
          <p:nvPr>
            <p:ph sz="quarter" idx="1"/>
          </p:nvPr>
        </p:nvSpPr>
        <p:spPr/>
        <p:txBody>
          <a:bodyPr/>
          <a:lstStyle/>
          <a:p>
            <a:r>
              <a:rPr lang="ar-SA" dirty="0" smtClean="0"/>
              <a:t>9- </a:t>
            </a:r>
            <a:r>
              <a:rPr lang="ar-SA" b="1" dirty="0" smtClean="0"/>
              <a:t>الإفلاس </a:t>
            </a:r>
            <a:r>
              <a:rPr lang="ar-SA" b="1" dirty="0"/>
              <a:t>: نظام مخصص للتجار يقابله الإعسار بالقانون المدني ومعناه التوقف عن دفع الدين من التاجر ومن شروطه ان يقع على التاجر – ان يكون التاجر متوقفاً عن الدفع </a:t>
            </a:r>
          </a:p>
          <a:p>
            <a:r>
              <a:rPr lang="ar-SA" dirty="0" smtClean="0"/>
              <a:t>نظام </a:t>
            </a:r>
            <a:r>
              <a:rPr lang="ar-SA" dirty="0"/>
              <a:t>الإفلاس يطبق فقط على التجار الذين يتوقفون عن دفع ديوانهم في مواعيد استحقاقها أما بالنسبة للمدين المدني فيخضع عجزه عن سداد ديونه إلى نظام آخر يسمى نظام الإعسار وهو أقل وطأة من نظام الإفلاس.</a:t>
            </a:r>
          </a:p>
          <a:p>
            <a:endParaRPr lang="ar-SA" dirty="0"/>
          </a:p>
        </p:txBody>
      </p:sp>
    </p:spTree>
    <p:extLst>
      <p:ext uri="{BB962C8B-B14F-4D97-AF65-F5344CB8AC3E}">
        <p14:creationId xmlns:p14="http://schemas.microsoft.com/office/powerpoint/2010/main" val="265083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Y" b="1" dirty="0">
                <a:latin typeface="Times New Roman" pitchFamily="18" charset="0"/>
                <a:cs typeface="Times New Roman" pitchFamily="18" charset="0"/>
              </a:rPr>
              <a:t>تعريف القانون التجاري:</a:t>
            </a:r>
            <a:endParaRPr lang="en-US" b="1" dirty="0">
              <a:latin typeface="Times New Roman" pitchFamily="18" charset="0"/>
              <a:cs typeface="Times New Roman" pitchFamily="18" charset="0"/>
            </a:endParaRPr>
          </a:p>
          <a:p>
            <a:r>
              <a:rPr lang="ar-SA" dirty="0" smtClean="0">
                <a:latin typeface="Times New Roman" pitchFamily="18" charset="0"/>
                <a:cs typeface="Times New Roman" pitchFamily="18" charset="0"/>
              </a:rPr>
              <a:t>وهذا التعريف يعبر عما أورده المشرع في المادة الأولى من قانون التجارة إذ قال: (يتضمن هذا القانون من جهة القواعد المختصة بالأعمال التجارية التي يقوم بها أي شخص مهما كانت صفته القانونية ويتضمن من جهة أخرى الأحكام التي تطبق على الأشخاص الذين اتخذوا من التجارة حرفة).</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6596694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70</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EG" dirty="0"/>
              <a:t>شروط الواجب توافرها لشهر الإفلاس</a:t>
            </a:r>
          </a:p>
          <a:p>
            <a:r>
              <a:rPr lang="ar-EG" dirty="0"/>
              <a:t>يشترط لشهر الإفلاس </a:t>
            </a:r>
            <a:r>
              <a:rPr lang="ar-EG" u="sng" dirty="0"/>
              <a:t>توافر ثلاثة شروط</a:t>
            </a:r>
            <a:r>
              <a:rPr lang="ar-EG" dirty="0"/>
              <a:t>:</a:t>
            </a:r>
          </a:p>
          <a:p>
            <a:r>
              <a:rPr lang="ar-EG" dirty="0"/>
              <a:t>الشرط الأول: أن يكون المدين تاجراً.</a:t>
            </a:r>
          </a:p>
          <a:p>
            <a:r>
              <a:rPr lang="ar-EG" dirty="0"/>
              <a:t>الشرط الثاني: أن يقف عن دفع دين تجاري.</a:t>
            </a:r>
          </a:p>
          <a:p>
            <a:r>
              <a:rPr lang="ar-EG" dirty="0"/>
              <a:t>الشرط الثالث: أن يصدر حكم بإشهار الإفلاس.</a:t>
            </a:r>
          </a:p>
          <a:p>
            <a:r>
              <a:rPr lang="ar-EG" dirty="0"/>
              <a:t>ضرورة توافر صفة التاجر لشهر الإفلاس</a:t>
            </a:r>
          </a:p>
          <a:p>
            <a:r>
              <a:rPr lang="ar-EG" dirty="0"/>
              <a:t>لا يسري الإفلاس في التشريع </a:t>
            </a:r>
            <a:r>
              <a:rPr lang="ar-SA" dirty="0"/>
              <a:t>السوري </a:t>
            </a:r>
            <a:r>
              <a:rPr lang="ar-EG"/>
              <a:t>إلا على التجار وحدهم أما غير التاجر فلا يسري عليه نظام الإفلاس والتاجر في نظر القانون هو كل من يستغل بالمعاملات التجارية على وجه الاحتراف باسمه ولحسابه سواء أكان ذلك فرداً أم شركة وعلى هذا يستوي أن يكون من يقوم بالتجارة فرداً أم شركة ومن ثم لا يجوز إشهار إفلاس الأشخاص الذين يمارسون مهنا حرة مدنية كالأطباء والمحامين والمهندسين والشركات المدنية ولو اتخذت شكلا تجارياً.</a:t>
            </a:r>
          </a:p>
          <a:p>
            <a:endParaRPr lang="ar-SA"/>
          </a:p>
        </p:txBody>
      </p:sp>
    </p:spTree>
    <p:extLst>
      <p:ext uri="{BB962C8B-B14F-4D97-AF65-F5344CB8AC3E}">
        <p14:creationId xmlns:p14="http://schemas.microsoft.com/office/powerpoint/2010/main" val="20774405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71</a:t>
            </a:fld>
            <a:endParaRPr lang="ar-SA"/>
          </a:p>
        </p:txBody>
      </p:sp>
      <p:sp>
        <p:nvSpPr>
          <p:cNvPr id="5" name="عنصر نائب للمحتوى 4"/>
          <p:cNvSpPr>
            <a:spLocks noGrp="1"/>
          </p:cNvSpPr>
          <p:nvPr>
            <p:ph sz="quarter" idx="1"/>
          </p:nvPr>
        </p:nvSpPr>
        <p:spPr/>
        <p:txBody>
          <a:bodyPr>
            <a:normAutofit lnSpcReduction="10000"/>
          </a:bodyPr>
          <a:lstStyle/>
          <a:p>
            <a:r>
              <a:rPr lang="ar-SA" dirty="0"/>
              <a:t>الإفلاس البسيط – توقف المدين عن الدفع لسبب لا دخل له فيها وهو لا يمثل جريمة (لأسباب اقتصادية , سياسية , الانكماش ,الكساد السوق......الخ)</a:t>
            </a:r>
            <a:br>
              <a:rPr lang="ar-SA" dirty="0"/>
            </a:br>
            <a:r>
              <a:rPr lang="ar-SA" dirty="0"/>
              <a:t>ب‌- الإفلاس الاحتيالي (يلجأ التاجر إلى إخفاء أمواله والهرب بها أو ببعضها أو إخفاء دفاتره وارتكاب التزوير فيها – جناية في قانون العقوبات)</a:t>
            </a:r>
            <a:br>
              <a:rPr lang="ar-SA" dirty="0"/>
            </a:br>
            <a:r>
              <a:rPr lang="ar-SA" dirty="0"/>
              <a:t>جـ- الإفلاس التقصيري(ينجم عن أخطاء يرتكبها التاجر كأن يسيء ويبالغ بالإنفاق على نفسه وعلى عائلته أو قد يعمد إلى المضاربات في الأسواق المالية(البورصات) أو إلى استعمال سندات الإعارة أو سحب شيكات بدون رصيد – جنحة في قانون العقوبات)</a:t>
            </a:r>
          </a:p>
          <a:p>
            <a:endParaRPr lang="ar-SA" dirty="0"/>
          </a:p>
        </p:txBody>
      </p:sp>
    </p:spTree>
    <p:extLst>
      <p:ext uri="{BB962C8B-B14F-4D97-AF65-F5344CB8AC3E}">
        <p14:creationId xmlns:p14="http://schemas.microsoft.com/office/powerpoint/2010/main" val="2573902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92500" lnSpcReduction="10000"/>
          </a:bodyPr>
          <a:lstStyle/>
          <a:p>
            <a:r>
              <a:rPr lang="ar-SA" b="1" dirty="0"/>
              <a:t>هناك معيارين اقتصادي وقانوني حيث يتكون المعيار الاقتصادي من </a:t>
            </a:r>
            <a:br>
              <a:rPr lang="ar-SA" b="1" dirty="0"/>
            </a:br>
            <a:r>
              <a:rPr lang="ar-SA" b="1" dirty="0"/>
              <a:t>1- المضاربة ويقصد بها الاتجاه لتحقيق اكبر قدر من الربح </a:t>
            </a:r>
            <a:br>
              <a:rPr lang="ar-SA" b="1" dirty="0"/>
            </a:br>
            <a:r>
              <a:rPr lang="ar-SA" b="1" dirty="0"/>
              <a:t>2- التداول: ويقصد به كل عمل يتعلق بالوساطة في تداول السلع والثروات </a:t>
            </a:r>
          </a:p>
          <a:p>
            <a:r>
              <a:rPr lang="ar-SA" b="1" dirty="0"/>
              <a:t/>
            </a:r>
            <a:br>
              <a:rPr lang="ar-SA" b="1" dirty="0"/>
            </a:br>
            <a:r>
              <a:rPr lang="ar-SA" b="1" dirty="0"/>
              <a:t>أما المعيار القانوني يتكون من </a:t>
            </a:r>
            <a:br>
              <a:rPr lang="ar-SA" b="1" dirty="0"/>
            </a:br>
            <a:r>
              <a:rPr lang="ar-SA" b="1" dirty="0"/>
              <a:t>1- المقاولة : وهي تكرار العمل بصفة مستمرة استنادا الي تنظيم سابق يكفل دوامه واستمراره </a:t>
            </a:r>
            <a:br>
              <a:rPr lang="ar-SA" b="1" dirty="0"/>
            </a:br>
            <a:r>
              <a:rPr lang="ar-SA" b="1" dirty="0"/>
              <a:t>2- الحرفة: وهي تخصيص كل الوقت لممارسة التجارة .</a:t>
            </a:r>
          </a:p>
          <a:p>
            <a:pPr marL="0" indent="0">
              <a:buNone/>
            </a:pPr>
            <a:r>
              <a:rPr lang="ar-SA" b="1" dirty="0"/>
              <a:t/>
            </a:r>
            <a:br>
              <a:rPr lang="ar-SA" b="1" dirty="0"/>
            </a:b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72</a:t>
            </a:fld>
            <a:endParaRPr lang="ar-SA"/>
          </a:p>
        </p:txBody>
      </p:sp>
    </p:spTree>
    <p:extLst>
      <p:ext uri="{BB962C8B-B14F-4D97-AF65-F5344CB8AC3E}">
        <p14:creationId xmlns:p14="http://schemas.microsoft.com/office/powerpoint/2010/main" val="320611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r>
              <a:rPr lang="ar-SA" dirty="0" smtClean="0"/>
              <a:t>مفهوم الأعمال التجارية:</a:t>
            </a:r>
            <a:br>
              <a:rPr lang="ar-SA" dirty="0" smtClean="0"/>
            </a:br>
            <a:r>
              <a:rPr lang="ar-SA" dirty="0"/>
              <a:t>الأعمال التجارية </a:t>
            </a:r>
            <a:r>
              <a:rPr lang="ar-SA" dirty="0" smtClean="0"/>
              <a:t>هي </a:t>
            </a:r>
            <a:r>
              <a:rPr lang="ar-SA" dirty="0"/>
              <a:t>الأعمال التي تتعلق بالوساطة في تداول السلع والثروات بقصد تحقيق الربح شريطة أن يقع بعضها على وجه الاحتراف، وهي أيضاً كل عمل يجريه </a:t>
            </a:r>
            <a:r>
              <a:rPr lang="ar-SA" dirty="0">
                <a:hlinkClick r:id="rId2"/>
              </a:rPr>
              <a:t>التاجر</a:t>
            </a:r>
            <a:r>
              <a:rPr lang="ar-SA" dirty="0"/>
              <a:t> لحاجات تجارته</a:t>
            </a:r>
            <a:r>
              <a:rPr lang="ar-SA" dirty="0" smtClean="0"/>
              <a:t>.</a:t>
            </a:r>
          </a:p>
          <a:p>
            <a:r>
              <a:rPr lang="ar-SA" dirty="0"/>
              <a:t>صفة التاجر: مباشرة الأعمال التجارية واتخاذها مهنة معتادة تكسب الشخص صفة التاجر ومتى ما أصبح الشخص تاجراً فقد وجب عليه الخضوع لالتزامات التجار خاصة منها القيد في السجل التجاري ومسك الدفاتر التجارية كما يخضع لنظام الإفلاس</a:t>
            </a:r>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73</a:t>
            </a:fld>
            <a:endParaRPr lang="ar-SA"/>
          </a:p>
        </p:txBody>
      </p:sp>
    </p:spTree>
    <p:extLst>
      <p:ext uri="{BB962C8B-B14F-4D97-AF65-F5344CB8AC3E}">
        <p14:creationId xmlns:p14="http://schemas.microsoft.com/office/powerpoint/2010/main" val="26354841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7500" lnSpcReduction="20000"/>
          </a:bodyPr>
          <a:lstStyle/>
          <a:p>
            <a:r>
              <a:rPr lang="ar-SA" b="1" dirty="0"/>
              <a:t>أنواع الأعمال </a:t>
            </a:r>
            <a:r>
              <a:rPr lang="ar-SA" b="1" dirty="0" smtClean="0"/>
              <a:t>التجارية (</a:t>
            </a:r>
            <a:r>
              <a:rPr lang="ar-SA" b="1" dirty="0"/>
              <a:t>تقسيمات الأعمال </a:t>
            </a:r>
            <a:r>
              <a:rPr lang="ar-SA" b="1" dirty="0" smtClean="0"/>
              <a:t>التجارية):</a:t>
            </a:r>
          </a:p>
          <a:p>
            <a:r>
              <a:rPr lang="ar-SA" dirty="0"/>
              <a:t/>
            </a:r>
            <a:br>
              <a:rPr lang="ar-SA" dirty="0"/>
            </a:br>
            <a:r>
              <a:rPr lang="ar-SA" dirty="0"/>
              <a:t>حددت المادة /6/ من قانون التجارة السوري </a:t>
            </a:r>
            <a:r>
              <a:rPr lang="ar-SA" dirty="0" smtClean="0"/>
              <a:t>الأعمال التي </a:t>
            </a:r>
            <a:r>
              <a:rPr lang="ar-SA" dirty="0"/>
              <a:t>تعدّ بحكم ماهيتها الذاتية أعمالاً تجارية. </a:t>
            </a:r>
            <a:br>
              <a:rPr lang="ar-SA" dirty="0"/>
            </a:br>
            <a:r>
              <a:rPr lang="ar-SA" dirty="0"/>
              <a:t>كما أشارت المادة /7/ من هذا القانون أن الأعمال التي يمكن اعتبارها مجانسة للأعمال المبيّنة في المادة /6/ لتشابه صفاتها وغايتها تعتبر أيضاُ أعمالاً تجارية بحكم ماهيتها الذاتية.</a:t>
            </a:r>
            <a:br>
              <a:rPr lang="ar-SA" dirty="0"/>
            </a:br>
            <a:r>
              <a:rPr lang="ar-SA" dirty="0"/>
              <a:t>كما بيّنت أيضاً المادة /8/ من هذا القانون أن جميع الأعمال التي يقوم بها التاجر لحاجات تجارته تعدّ أيضاً في نظر القانون أعمالاً تجارية. وعند قيام الشك تعدّ أعمال التاجر صادرة عنه لهذه الغاية إلاّ إذا ثبت العكس.</a:t>
            </a:r>
          </a:p>
          <a:p>
            <a:r>
              <a:rPr lang="ar-SA" dirty="0"/>
              <a:t>1.أعمال تجارية أصلية: وهي عماد القانون التجاري وهي  قسمان:</a:t>
            </a:r>
            <a:endParaRPr lang="en-US" dirty="0"/>
          </a:p>
          <a:p>
            <a:pPr marL="0" indent="0">
              <a:buNone/>
            </a:pPr>
            <a:r>
              <a:rPr lang="ar-SA" b="1" dirty="0" smtClean="0"/>
              <a:t>الأعمال </a:t>
            </a:r>
            <a:r>
              <a:rPr lang="ar-SA" b="1" dirty="0"/>
              <a:t>التجارية بطبيعتها:</a:t>
            </a:r>
            <a:r>
              <a:rPr lang="ar-SA" dirty="0"/>
              <a:t> تتفرع الأعمال التجارية بطبيعتها أو بحكم ماهيتها، إلى فرعين: أعمال تثبت لها الصفة التجارية ولو وقعت مرة واحدة، وأعمال لا تعد تجارية إلا إذا صدرت في إطار مشروع.</a:t>
            </a: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74</a:t>
            </a:fld>
            <a:endParaRPr lang="ar-SA"/>
          </a:p>
        </p:txBody>
      </p:sp>
    </p:spTree>
    <p:extLst>
      <p:ext uri="{BB962C8B-B14F-4D97-AF65-F5344CB8AC3E}">
        <p14:creationId xmlns:p14="http://schemas.microsoft.com/office/powerpoint/2010/main" val="19502427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55000" lnSpcReduction="20000"/>
          </a:bodyPr>
          <a:lstStyle/>
          <a:p>
            <a:r>
              <a:rPr lang="ar-SA" dirty="0"/>
              <a:t>أولاً: أعمال تجارية منفردة أو مفردة: ولها خمسة أقسام:</a:t>
            </a:r>
            <a:endParaRPr lang="en-US" dirty="0"/>
          </a:p>
          <a:p>
            <a:r>
              <a:rPr lang="ar-SA" u="sng" dirty="0"/>
              <a:t>1.الشراء بقصد البيع</a:t>
            </a:r>
            <a:r>
              <a:rPr lang="ar-SA" dirty="0"/>
              <a:t>: يعتبر من الأعمال التجارية كل ما يأتي: كل شراء بضاعة من أجل بيعها بحالها أو بعد صناعة وعمل فيها لكي تقوم بصدد عمل تجاري </a:t>
            </a:r>
            <a:r>
              <a:rPr lang="ar-SA" b="1" dirty="0"/>
              <a:t>يلزم أن تتوافر أربعة شروط:</a:t>
            </a:r>
            <a:endParaRPr lang="en-US" dirty="0"/>
          </a:p>
          <a:p>
            <a:r>
              <a:rPr lang="ar-SA" b="1" dirty="0"/>
              <a:t>أ. أن يكون هناك شراء:</a:t>
            </a:r>
            <a:r>
              <a:rPr lang="ar-SA" dirty="0"/>
              <a:t> والشراء هو: كل كسب ملكية شيء بمقابل سواء كان هذا المقابل نقدياً أو عينياً(نظام المقايضة) وبذلك يستبعد كل انتقال بدون عوض فهذا لا يدخل في الأعمال التجارية المنفردة.</a:t>
            </a:r>
            <a:endParaRPr lang="en-US" dirty="0"/>
          </a:p>
          <a:p>
            <a:r>
              <a:rPr lang="ar-SA" b="1" dirty="0"/>
              <a:t>ب. أن يكون محل الشراء منقولاً.</a:t>
            </a:r>
            <a:endParaRPr lang="en-US" dirty="0"/>
          </a:p>
          <a:p>
            <a:r>
              <a:rPr lang="ar-SA" b="1" dirty="0"/>
              <a:t>ج. يكون الشراء من أجل إعادة البيع.</a:t>
            </a:r>
            <a:endParaRPr lang="en-US" dirty="0"/>
          </a:p>
          <a:p>
            <a:r>
              <a:rPr lang="ar-SA" b="1" dirty="0"/>
              <a:t>د. الشراء بقصد الربح.</a:t>
            </a:r>
            <a:endParaRPr lang="en-US" dirty="0"/>
          </a:p>
          <a:p>
            <a:r>
              <a:rPr lang="ar-SA" u="sng" dirty="0"/>
              <a:t>2.الأوراق التجارية:</a:t>
            </a:r>
            <a:endParaRPr lang="en-US" dirty="0"/>
          </a:p>
          <a:p>
            <a:r>
              <a:rPr lang="ar-SA" dirty="0"/>
              <a:t>أ. الأوراق التجارية: (</a:t>
            </a:r>
            <a:r>
              <a:rPr lang="ar-SA" dirty="0" smtClean="0"/>
              <a:t>الكمبيالة أو السفتجة </a:t>
            </a:r>
            <a:r>
              <a:rPr lang="ar-SA" dirty="0"/>
              <a:t>والشيك والسند لأمر).</a:t>
            </a:r>
            <a:endParaRPr lang="en-US" dirty="0"/>
          </a:p>
          <a:p>
            <a:r>
              <a:rPr lang="ar-SA" dirty="0" err="1"/>
              <a:t>ب.الأوراق</a:t>
            </a:r>
            <a:r>
              <a:rPr lang="ar-SA" dirty="0"/>
              <a:t> المالية: الأسهم والسندات.</a:t>
            </a:r>
            <a:endParaRPr lang="en-US" dirty="0"/>
          </a:p>
          <a:p>
            <a:r>
              <a:rPr lang="ar-SA" dirty="0"/>
              <a:t>ج. الأوراق النقدية: الأموال التي بأيدينا وتسمى البنكنوت</a:t>
            </a:r>
            <a:r>
              <a:rPr lang="ar-SA" dirty="0" smtClean="0"/>
              <a:t>.</a:t>
            </a:r>
          </a:p>
          <a:p>
            <a:r>
              <a:rPr lang="ar-SA" dirty="0" smtClean="0"/>
              <a:t>(</a:t>
            </a:r>
            <a:r>
              <a:rPr lang="ar-SA" dirty="0"/>
              <a:t>أوراق مصرفيَّة رسميَّة مطبوعة يتعامل بها النّاس بدلاً من المسكوكات النقديَّة ، وأوّل من اتّخذها هم </a:t>
            </a:r>
            <a:r>
              <a:rPr lang="ar-SA" dirty="0" smtClean="0"/>
              <a:t>الصِّينيّون)</a:t>
            </a:r>
            <a:endParaRPr lang="en-US" dirty="0"/>
          </a:p>
          <a:p>
            <a:r>
              <a:rPr lang="ar-SA" u="sng" dirty="0"/>
              <a:t>3.الصرف وأعمال البنوك:</a:t>
            </a:r>
            <a:endParaRPr lang="en-US" dirty="0"/>
          </a:p>
          <a:p>
            <a:r>
              <a:rPr lang="ar-SA" u="sng" dirty="0"/>
              <a:t>4.السمسرة</a:t>
            </a:r>
            <a:endParaRPr lang="en-US" dirty="0"/>
          </a:p>
          <a:p>
            <a:r>
              <a:rPr lang="ar-SA" u="sng" dirty="0"/>
              <a:t>5. أعمال التجارة البحرية:</a:t>
            </a:r>
            <a:endParaRPr lang="en-US"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75</a:t>
            </a:fld>
            <a:endParaRPr lang="ar-SA"/>
          </a:p>
        </p:txBody>
      </p:sp>
    </p:spTree>
    <p:extLst>
      <p:ext uri="{BB962C8B-B14F-4D97-AF65-F5344CB8AC3E}">
        <p14:creationId xmlns:p14="http://schemas.microsoft.com/office/powerpoint/2010/main" val="1910338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55000" lnSpcReduction="20000"/>
          </a:bodyPr>
          <a:lstStyle/>
          <a:p>
            <a:r>
              <a:rPr lang="ar-SA" u="sng" dirty="0"/>
              <a:t>ثانياً: أعمال تجارية بالمقاولة أو التكرار:</a:t>
            </a:r>
            <a:r>
              <a:rPr lang="ar-SA" dirty="0"/>
              <a:t> وهي التي يكون هناك تكرار واحتراف للعمل.</a:t>
            </a:r>
            <a:endParaRPr lang="en-US" dirty="0"/>
          </a:p>
          <a:p>
            <a:pPr lvl="0"/>
            <a:r>
              <a:rPr lang="ar-SA" b="1" dirty="0"/>
              <a:t>مقاولة الصناعة أو الإنتاج: </a:t>
            </a:r>
            <a:r>
              <a:rPr lang="ar-SA" dirty="0"/>
              <a:t>وهي تحويل المواد الأولية إلى مواد نصف مصنوعة</a:t>
            </a:r>
            <a:endParaRPr lang="en-US" dirty="0"/>
          </a:p>
          <a:p>
            <a:pPr lvl="0"/>
            <a:r>
              <a:rPr lang="ar-SA" b="1" dirty="0"/>
              <a:t>المقاولة بالتوريد: </a:t>
            </a:r>
            <a:r>
              <a:rPr lang="ar-SA" dirty="0"/>
              <a:t>هو عقد يتعهد بمقتضاه شخص أن يسلم بضائع معينة بصفة دورية خلال فترة معينة لشخص آخر لقاء مبلغ معين.</a:t>
            </a:r>
            <a:endParaRPr lang="en-US" dirty="0"/>
          </a:p>
          <a:p>
            <a:pPr lvl="0"/>
            <a:r>
              <a:rPr lang="ar-SA" b="1" dirty="0"/>
              <a:t>مقاولة الوكالة بالعمولة: </a:t>
            </a:r>
            <a:r>
              <a:rPr lang="ar-SA" dirty="0"/>
              <a:t>هو عقد يلتزم بمقتضاه شخص بأن يقوم بعمل أو تصرف باسمه الخاص لحساب موكلة نظير أجر.</a:t>
            </a:r>
            <a:endParaRPr lang="en-US" dirty="0"/>
          </a:p>
          <a:p>
            <a:r>
              <a:rPr lang="ar-SA" dirty="0"/>
              <a:t>فالفرق بين الوكيل بالعمولة والسمسار والوكيل العادي هو:</a:t>
            </a:r>
            <a:endParaRPr lang="en-US" dirty="0"/>
          </a:p>
          <a:p>
            <a:pPr lvl="0"/>
            <a:r>
              <a:rPr lang="ar-SA" dirty="0"/>
              <a:t>السمسار: لا يظهر في العقد فهو مجرد مقرب لوجهات النظر.</a:t>
            </a:r>
            <a:endParaRPr lang="en-US" dirty="0"/>
          </a:p>
          <a:p>
            <a:pPr lvl="0"/>
            <a:r>
              <a:rPr lang="ar-SA" dirty="0"/>
              <a:t>الوكيل بالعمولة: موجود بالعقد فيُخيل إليك بأن الوكيل بالعمولة هو المشتري الحقيقي.</a:t>
            </a:r>
            <a:endParaRPr lang="en-US" dirty="0"/>
          </a:p>
          <a:p>
            <a:pPr lvl="0"/>
            <a:r>
              <a:rPr lang="ar-SA" dirty="0"/>
              <a:t>الوكيل العادي: وكيل واضح بأنه يتوكل عن فلان ويُذكر اسمه واسم الموكل بالعقد.</a:t>
            </a:r>
            <a:endParaRPr lang="en-US" dirty="0"/>
          </a:p>
          <a:p>
            <a:pPr lvl="0"/>
            <a:r>
              <a:rPr lang="ar-SA" b="1" dirty="0"/>
              <a:t>مقاولة النقل: </a:t>
            </a:r>
            <a:r>
              <a:rPr lang="ar-SA" dirty="0"/>
              <a:t>كل نقل للأشخاص أو البضائع من مكان لآخر أيا كانت وسيلة النقل.</a:t>
            </a:r>
            <a:endParaRPr lang="en-US" dirty="0"/>
          </a:p>
          <a:p>
            <a:pPr lvl="0"/>
            <a:r>
              <a:rPr lang="ar-SA" b="1" dirty="0"/>
              <a:t>مقاولة المحلات والمكاتب التجارية: </a:t>
            </a:r>
            <a:r>
              <a:rPr lang="ar-SA" dirty="0"/>
              <a:t>هي الأعمال الخدمية للناس فكلها تعد من الأعمال التجارية بالمقاولة طالما أنها جاءت على سبيل التكرار والاحتراف.</a:t>
            </a:r>
            <a:endParaRPr lang="en-US" dirty="0"/>
          </a:p>
          <a:p>
            <a:pPr lvl="0"/>
            <a:r>
              <a:rPr lang="ar-SA" b="1" dirty="0" smtClean="0"/>
              <a:t>مقاولة </a:t>
            </a:r>
            <a:r>
              <a:rPr lang="ar-SA" b="1" dirty="0"/>
              <a:t>إنشاء المباني</a:t>
            </a:r>
            <a:r>
              <a:rPr lang="ar-SA" dirty="0"/>
              <a:t>: يعد من الأعمال التجارية جميع المقاولات المتعلقة بإنشاء المباني ونحوها، متى كان المقاول متعهدا بتوريد المؤن والأدوات اللازمة لها.       	((نهاية الكلام عن القسم الأول من تقسيمات الأعمال التجارية))</a:t>
            </a:r>
            <a:endParaRPr lang="en-US" dirty="0"/>
          </a:p>
          <a:p>
            <a:r>
              <a:rPr lang="en-US" dirty="0"/>
              <a:t> </a:t>
            </a:r>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76</a:t>
            </a:fld>
            <a:endParaRPr lang="ar-SA"/>
          </a:p>
        </p:txBody>
      </p:sp>
    </p:spTree>
    <p:extLst>
      <p:ext uri="{BB962C8B-B14F-4D97-AF65-F5344CB8AC3E}">
        <p14:creationId xmlns:p14="http://schemas.microsoft.com/office/powerpoint/2010/main" val="13652619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7500" lnSpcReduction="20000"/>
          </a:bodyPr>
          <a:lstStyle/>
          <a:p>
            <a:r>
              <a:rPr lang="ar-SA" b="1" dirty="0"/>
              <a:t>المشروعات التجارية:</a:t>
            </a:r>
            <a:r>
              <a:rPr lang="ar-SA" dirty="0"/>
              <a:t> لم يسبغ المشرع الصفة التجارية على بعض الأعمال إلا إذا تمت عن طريق مشروع. والمشروعات التجارية متعددة:</a:t>
            </a:r>
          </a:p>
          <a:p>
            <a:r>
              <a:rPr lang="ar-SA" dirty="0"/>
              <a:t>ـ مشروع تقديم المواد (مشروع التوريد): وهو التعهد الذي يلتزم بموجبه شخص أن يقدم إلى شخص آخر موادَّ معينة بصفة دورية ومنتظمة في مدة محددة من الزمن وذلك بمقابل مبلغ متفق عليه: كتعهد توريد الأغذية للمطاعم والمستشفيات.</a:t>
            </a:r>
          </a:p>
          <a:p>
            <a:r>
              <a:rPr lang="ar-SA" dirty="0"/>
              <a:t>ـ مشروع المصانع: يعدّ مشروع المصانع عملاً تجارياً ولو كان مقترناً باستثمار زراعي، إلا إذا كان تحويل المواد يتم بعمل يدوي بسيط. ويقصد بمشروع المصانع قيام </a:t>
            </a:r>
            <a:r>
              <a:rPr lang="ar-SA" dirty="0" err="1"/>
              <a:t>المستصنع</a:t>
            </a:r>
            <a:r>
              <a:rPr lang="ar-SA" dirty="0"/>
              <a:t> بالأعمال التي تؤدي إلى تحويل المواد من هيئتها الأصلية إلى هيئة أخرى أكثر صلاحاً لقضاء حاجات البشر كصناعة السكر من الشمندر مثلاً.</a:t>
            </a:r>
          </a:p>
          <a:p>
            <a:r>
              <a:rPr lang="ar-SA" dirty="0"/>
              <a:t>ـ مشروع النقل براً أو جواً أو نهرياً: إن جميع عمليات نقل البضائع والأشخاص التي تتم براً بوساطة القطار أو السيارات أو غير ذلك، أو تتم جواً بوساطة الطائرات، أو نهرياً بوساطة المراكب وغيرها، تعد أعمالاً تجارية إذا بوشرت من خلال مشروع.</a:t>
            </a:r>
          </a:p>
          <a:p>
            <a:r>
              <a:rPr lang="ar-SA" dirty="0" smtClean="0"/>
              <a:t>.</a:t>
            </a:r>
            <a:endParaRPr lang="ar-SA" dirty="0">
              <a:effectLst/>
            </a:endParaRPr>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77</a:t>
            </a:fld>
            <a:endParaRPr lang="ar-SA"/>
          </a:p>
        </p:txBody>
      </p:sp>
    </p:spTree>
    <p:extLst>
      <p:ext uri="{BB962C8B-B14F-4D97-AF65-F5344CB8AC3E}">
        <p14:creationId xmlns:p14="http://schemas.microsoft.com/office/powerpoint/2010/main" val="33592049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70000" lnSpcReduction="20000"/>
          </a:bodyPr>
          <a:lstStyle/>
          <a:p>
            <a:r>
              <a:rPr lang="ar-SA" dirty="0"/>
              <a:t>ـ مشروع الوكالة بالعمولة والسمسرة: الوكيل بالعمولة هو الشخص الذي يتعهد بأن يعقد باسمه لحساب موكله بيعاً وشراء وغيرهما من العمليات التجارية بمقابل عمولة. أما السمسار [ر. السمسرة] فهو من يتوسط بين متعاقدين لإبرام صفقة معينة بمقابل أجر يكون عادة نسبة مئوية من قيمة الصفقة. إنه </a:t>
            </a:r>
            <a:r>
              <a:rPr lang="ar-SA" dirty="0" err="1"/>
              <a:t>لايتدخل</a:t>
            </a:r>
            <a:r>
              <a:rPr lang="ar-SA" dirty="0"/>
              <a:t> في العلاقة القانونية التي تنشأ بينهما مباشرة، بل يقتصر عمله على تقريب وجهات نظرهما فقط.</a:t>
            </a:r>
          </a:p>
          <a:p>
            <a:r>
              <a:rPr lang="ar-SA" dirty="0"/>
              <a:t>ـ مشروع التأمين: يقصد ب</a:t>
            </a:r>
            <a:r>
              <a:rPr lang="ar-SA" dirty="0">
                <a:hlinkClick r:id="rId2"/>
              </a:rPr>
              <a:t>التأمين</a:t>
            </a:r>
            <a:r>
              <a:rPr lang="ar-SA" dirty="0"/>
              <a:t> [ر] تعهد شخص يدعى المؤمِّن، (وغالباً ما يكون شركة) بأن يؤدي للمؤمَّن له مبلغاً من المال عند تحقق الخطر المؤمَّن منه بمقابل قسط يؤديه المؤمَّن له للمؤمِّن.</a:t>
            </a:r>
          </a:p>
          <a:p>
            <a:r>
              <a:rPr lang="ar-SA" dirty="0"/>
              <a:t>ـ مشروع المشاهد العامة: يتناول تعبير المشاهد العامة كل ما أعد لتسلية الجمهور بمقابل عوض كدور السينما والمسارح والمقاهي، وهذه الأعمال تعدّ تجارية إذا تمت ضمن إطار مشروع منظم ومستمر يضارب على عمل الآخرين. لذلك إذا قامت فرقة جامعية بتمثيل رواية، فإن عملها ليس تجارياً ولو دفع المشاهدون مبلغاً بمقابل تمتعهم بمشاهدتهم.</a:t>
            </a:r>
          </a:p>
          <a:p>
            <a:r>
              <a:rPr lang="ar-SA" dirty="0"/>
              <a:t>ـ مشروع التزام الطبع: ويقصد به مشروع النشر. والناشر هو من يشتري إنتاج غيره العلمي أو الأدبي أو الفني بقصد نشره عن طريق الطباعة أو التصوير أو التسجيل وتحقيق الربح من بيعه للجمهور. </a:t>
            </a:r>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78</a:t>
            </a:fld>
            <a:endParaRPr lang="ar-SA"/>
          </a:p>
        </p:txBody>
      </p:sp>
    </p:spTree>
    <p:extLst>
      <p:ext uri="{BB962C8B-B14F-4D97-AF65-F5344CB8AC3E}">
        <p14:creationId xmlns:p14="http://schemas.microsoft.com/office/powerpoint/2010/main" val="325209550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79</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dirty="0"/>
              <a:t>ـ مشروع المخازن العامة: المخازن العامة هي المحلات التي تودع فيها البضائع بمقابل أجر. ويتسلم المودعون فيها سنداً يسمى سند التخزين. والسند إذ يمثل البضاعة المودعة، يمكّن صاحبه عن طريق النزول عنه للغير من بيع البضاعة أو رهنها من دون إخراجها من المخزن.</a:t>
            </a:r>
          </a:p>
          <a:p>
            <a:r>
              <a:rPr lang="ar-SA" dirty="0"/>
              <a:t>ـ مشروع المناجم والنفط: تتناول هذه المشروعات استخراج الفحم والمعادن والنفط مباشرة من الطبيعة. وتعدّ هذه المشروعات تجارية سواء أكان القائم بها مالكاً للأرض التي تقع فيها المناجم والآبار أم مستأجراً لها.</a:t>
            </a:r>
          </a:p>
          <a:p>
            <a:r>
              <a:rPr lang="ar-SA" dirty="0"/>
              <a:t>ـ مشروع الأشغال العقارية: يقصد بالأشغال العقارية </a:t>
            </a:r>
            <a:r>
              <a:rPr lang="ar-SA" dirty="0">
                <a:hlinkClick r:id="rId2"/>
              </a:rPr>
              <a:t>الالتزام</a:t>
            </a:r>
            <a:r>
              <a:rPr lang="ar-SA" dirty="0"/>
              <a:t> بتشييد المباني والطرق والجسور والأنفاق والمطارات والمرافئ والسدود وغيرها.</a:t>
            </a:r>
          </a:p>
          <a:p>
            <a:r>
              <a:rPr lang="ar-SA" dirty="0"/>
              <a:t>ـ مشروع شراء العقارات لبيعها بربح: إن الشخص الذي يشتري عقاراً مرة واحدة، ليبيعه بربح يعد عمله مدنياً. أما إذا مارس هذا العمل ضمن نطاق مشروع أي على وجه التكرار والاحتراف، فإن أعماله تصبح تجارية ويكتسب وصف </a:t>
            </a:r>
            <a:r>
              <a:rPr lang="ar-SA" dirty="0">
                <a:hlinkClick r:id="rId3"/>
              </a:rPr>
              <a:t>التاجر</a:t>
            </a:r>
            <a:r>
              <a:rPr lang="ar-SA" dirty="0"/>
              <a:t>.</a:t>
            </a:r>
          </a:p>
          <a:p>
            <a:r>
              <a:rPr lang="ar-SA" dirty="0"/>
              <a:t>ـ مشروع وكالة الأشغال: وكالات الأشغال أو الأعمال هي المحلات التي تنشأ للاهتمام بأعمال الغير وتقديم الخدمات لهم بمقابل أجر معين. ويدخل في عداد هذه الوكالات المكاتب التي تقوم بتأجير عقارات الغير، أو تحصيل الديون لأصحابها</a:t>
            </a:r>
          </a:p>
        </p:txBody>
      </p:sp>
    </p:spTree>
    <p:extLst>
      <p:ext uri="{BB962C8B-B14F-4D97-AF65-F5344CB8AC3E}">
        <p14:creationId xmlns:p14="http://schemas.microsoft.com/office/powerpoint/2010/main" val="567041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a:latin typeface="Times New Roman" pitchFamily="18" charset="0"/>
                <a:cs typeface="Times New Roman" pitchFamily="18" charset="0"/>
              </a:rPr>
              <a:t>تعريفات القانون التجاري:</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القانون التجاري فرع من فروع القانون أو النظام الخاص ، والقانون هو : مجموعة القواعد العامة الملزمة التي تحكم سلوك الناس ، ويتفرع القانون لفرعين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1/ القانون العام : مجموعة القواعد العامة التي تكون الدولة طرف فيها (القانون الدستوري والدولي العام والجنائي)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2/ القانون الخاص : مجموعة القواعد التي تحكم العلاقات التي تكون بين الأفراد والدولة ليست طرف فيها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القانون المدني : يضم : (أ- القانون التجاري ، ب- قانون العمل ، ج- قانون التأمينات الاجتماعية) .</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76377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80</a:t>
            </a:fld>
            <a:endParaRPr lang="ar-SA"/>
          </a:p>
        </p:txBody>
      </p:sp>
      <p:sp>
        <p:nvSpPr>
          <p:cNvPr id="5" name="عنصر نائب للمحتوى 4"/>
          <p:cNvSpPr>
            <a:spLocks noGrp="1"/>
          </p:cNvSpPr>
          <p:nvPr>
            <p:ph sz="quarter" idx="1"/>
          </p:nvPr>
        </p:nvSpPr>
        <p:spPr/>
        <p:txBody>
          <a:bodyPr/>
          <a:lstStyle/>
          <a:p>
            <a:pPr>
              <a:buFont typeface="Wingdings 2" pitchFamily="18" charset="2"/>
              <a:buNone/>
              <a:defRPr/>
            </a:pPr>
            <a:r>
              <a:rPr lang="ar-SA" b="1" dirty="0" smtClean="0">
                <a:solidFill>
                  <a:srgbClr val="FF0000"/>
                </a:solidFill>
              </a:rPr>
              <a:t> </a:t>
            </a:r>
            <a:r>
              <a:rPr lang="ar-SA" b="1" dirty="0">
                <a:solidFill>
                  <a:srgbClr val="FF0000"/>
                </a:solidFill>
              </a:rPr>
              <a:t>التوريد:</a:t>
            </a:r>
            <a:endParaRPr lang="en-US" dirty="0">
              <a:solidFill>
                <a:srgbClr val="FF0000"/>
              </a:solidFill>
            </a:endParaRPr>
          </a:p>
          <a:p>
            <a:pPr algn="just">
              <a:defRPr/>
            </a:pPr>
            <a:r>
              <a:rPr lang="ar-SA" dirty="0"/>
              <a:t>أعمال التوريد من الأعمال التجارية بحكم القانون ، ويقصد بالتوريد بأنه " العقد الذي يلتزم بمقتضاه طرف بتقديم أشياء على فترات أو بصورة مستمرة لصالح الطرف الثاني مقابل ثمن معين". توريد مواد تموينية أو مستلزمات لمستشفى أو جهة معينة .</a:t>
            </a:r>
          </a:p>
          <a:p>
            <a:endParaRPr lang="ar-SA" dirty="0"/>
          </a:p>
        </p:txBody>
      </p:sp>
    </p:spTree>
    <p:extLst>
      <p:ext uri="{BB962C8B-B14F-4D97-AF65-F5344CB8AC3E}">
        <p14:creationId xmlns:p14="http://schemas.microsoft.com/office/powerpoint/2010/main" val="36831846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81</a:t>
            </a:fld>
            <a:endParaRPr lang="ar-SA"/>
          </a:p>
        </p:txBody>
      </p:sp>
      <p:sp>
        <p:nvSpPr>
          <p:cNvPr id="5" name="عنصر نائب للمحتوى 4"/>
          <p:cNvSpPr>
            <a:spLocks noGrp="1"/>
          </p:cNvSpPr>
          <p:nvPr>
            <p:ph sz="quarter" idx="1"/>
          </p:nvPr>
        </p:nvSpPr>
        <p:spPr/>
        <p:txBody>
          <a:bodyPr/>
          <a:lstStyle/>
          <a:p>
            <a:r>
              <a:rPr lang="ar-SA" b="1" dirty="0" smtClean="0">
                <a:solidFill>
                  <a:srgbClr val="FF0000"/>
                </a:solidFill>
              </a:rPr>
              <a:t>عمليات </a:t>
            </a:r>
            <a:r>
              <a:rPr lang="ar-SA" b="1" dirty="0">
                <a:solidFill>
                  <a:srgbClr val="FF0000"/>
                </a:solidFill>
              </a:rPr>
              <a:t>السمسرة في الأعمال التجارية :</a:t>
            </a:r>
            <a:r>
              <a:rPr lang="ar-SA" b="1" dirty="0"/>
              <a:t>	</a:t>
            </a:r>
            <a:endParaRPr lang="en-US" dirty="0">
              <a:cs typeface="Majalla UI"/>
            </a:endParaRPr>
          </a:p>
          <a:p>
            <a:pPr algn="just">
              <a:buFont typeface="Wingdings 2" pitchFamily="18" charset="2"/>
              <a:buNone/>
            </a:pPr>
            <a:r>
              <a:rPr lang="ar-SA" dirty="0"/>
              <a:t>ونعرف السمسار بأنه  "كل من يتوسط بين فريقين أو أكثر للوصول إلى عقد صفقة ما ، دون أن يكون مرتبطا بأحد منهم بعلاقات عمل ودون أن يكون تحت إمرة احدهم أو ممثلا له"، فالسمسار دوره ينحصر في التقريب بين أطراف التعاقد دون أن يكون ممثلا لأي منهم ولكي يعتبر عمل السمسار تجاريا يجب أن تكون الأعمال الصفقات محل السمسرة ذات طبيعة تجارية .  </a:t>
            </a:r>
            <a:endParaRPr lang="en-US" dirty="0">
              <a:cs typeface="Majalla UI"/>
            </a:endParaRPr>
          </a:p>
          <a:p>
            <a:pPr algn="just"/>
            <a:endParaRPr lang="en-US" dirty="0">
              <a:cs typeface="Majalla UI"/>
            </a:endParaRPr>
          </a:p>
          <a:p>
            <a:endParaRPr lang="ar-SA" dirty="0"/>
          </a:p>
        </p:txBody>
      </p:sp>
    </p:spTree>
    <p:extLst>
      <p:ext uri="{BB962C8B-B14F-4D97-AF65-F5344CB8AC3E}">
        <p14:creationId xmlns:p14="http://schemas.microsoft.com/office/powerpoint/2010/main" val="424419261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82</a:t>
            </a:fld>
            <a:endParaRPr lang="ar-SA"/>
          </a:p>
        </p:txBody>
      </p:sp>
      <p:sp>
        <p:nvSpPr>
          <p:cNvPr id="5" name="عنصر نائب للمحتوى 4"/>
          <p:cNvSpPr>
            <a:spLocks noGrp="1"/>
          </p:cNvSpPr>
          <p:nvPr>
            <p:ph sz="quarter" idx="1"/>
          </p:nvPr>
        </p:nvSpPr>
        <p:spPr/>
        <p:txBody>
          <a:bodyPr/>
          <a:lstStyle/>
          <a:p>
            <a:pPr>
              <a:buNone/>
            </a:pPr>
            <a:r>
              <a:rPr lang="en-US" dirty="0"/>
              <a:t> </a:t>
            </a:r>
          </a:p>
          <a:p>
            <a:pPr>
              <a:buNone/>
            </a:pPr>
            <a:r>
              <a:rPr lang="ar-SA" b="1" dirty="0"/>
              <a:t>الفرق بين الوكالة بالعمولة و السمسار</a:t>
            </a:r>
            <a:r>
              <a:rPr lang="en-US" b="1" dirty="0"/>
              <a:t> :</a:t>
            </a:r>
            <a:endParaRPr lang="en-US" dirty="0"/>
          </a:p>
          <a:p>
            <a:pPr>
              <a:buNone/>
            </a:pPr>
            <a:r>
              <a:rPr lang="ar-SA" dirty="0"/>
              <a:t>السمسار في أن عمله مجرد تعريف طرفي العقد كل منهما بالآخر</a:t>
            </a:r>
            <a:r>
              <a:rPr lang="en-US" dirty="0"/>
              <a:t> , </a:t>
            </a:r>
            <a:r>
              <a:rPr lang="ar-SA" dirty="0"/>
              <a:t>و</a:t>
            </a:r>
            <a:endParaRPr lang="en-US" dirty="0"/>
          </a:p>
          <a:p>
            <a:pPr>
              <a:buNone/>
            </a:pPr>
            <a:r>
              <a:rPr lang="ar-SA" dirty="0"/>
              <a:t>التقريب و التوفيق بينهما بغية إبرام العقد</a:t>
            </a:r>
            <a:r>
              <a:rPr lang="en-US" dirty="0"/>
              <a:t> , </a:t>
            </a:r>
            <a:r>
              <a:rPr lang="ar-SA" dirty="0"/>
              <a:t>و هو غير مسئول عن تنفيذ الحقوق و الالتزامات التي تنشأ عن العقد.</a:t>
            </a:r>
          </a:p>
          <a:p>
            <a:pPr>
              <a:buNone/>
            </a:pPr>
            <a:endParaRPr lang="en-US" dirty="0"/>
          </a:p>
          <a:p>
            <a:pPr>
              <a:buNone/>
            </a:pPr>
            <a:r>
              <a:rPr lang="en-US" dirty="0" smtClean="0"/>
              <a:t>, </a:t>
            </a:r>
            <a:r>
              <a:rPr lang="ar-SA" dirty="0"/>
              <a:t>أما الوكيل بالعمولة فإنه يكون مسئولا عن تنفيذ العقد الذي يبرمه لأنه طرف فيه .</a:t>
            </a:r>
          </a:p>
          <a:p>
            <a:endParaRPr lang="ar-SA" dirty="0"/>
          </a:p>
        </p:txBody>
      </p:sp>
    </p:spTree>
    <p:extLst>
      <p:ext uri="{BB962C8B-B14F-4D97-AF65-F5344CB8AC3E}">
        <p14:creationId xmlns:p14="http://schemas.microsoft.com/office/powerpoint/2010/main" val="4043223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r>
              <a:rPr lang="ar-SA" dirty="0" smtClean="0"/>
              <a:t>2</a:t>
            </a:r>
            <a:r>
              <a:rPr lang="ar-SA" dirty="0"/>
              <a:t>. أعمال تجارية بالتبعية: هي الأعمال التي يقوم بها الشخص لخدمة تجارته. مثل شراء السيارات لنقل بضاعته</a:t>
            </a:r>
            <a:r>
              <a:rPr lang="ar-SA" dirty="0" smtClean="0"/>
              <a:t>.</a:t>
            </a:r>
          </a:p>
          <a:p>
            <a:r>
              <a:rPr lang="ar-SA" dirty="0" smtClean="0"/>
              <a:t>جميع </a:t>
            </a:r>
            <a:r>
              <a:rPr lang="ar-SA" dirty="0"/>
              <a:t>الأعمال التي يقوم بها </a:t>
            </a:r>
            <a:r>
              <a:rPr lang="ar-SA" dirty="0">
                <a:hlinkClick r:id="rId2"/>
              </a:rPr>
              <a:t>التاجر</a:t>
            </a:r>
            <a:r>
              <a:rPr lang="ar-SA" dirty="0"/>
              <a:t> لحاجات تجارته تعد تجارية في نظر </a:t>
            </a:r>
            <a:r>
              <a:rPr lang="ar-SA" dirty="0">
                <a:hlinkClick r:id="rId3"/>
              </a:rPr>
              <a:t>القانون</a:t>
            </a:r>
            <a:r>
              <a:rPr lang="ar-SA" dirty="0"/>
              <a:t>.</a:t>
            </a:r>
          </a:p>
          <a:p>
            <a:r>
              <a:rPr lang="ar-SA" dirty="0" smtClean="0"/>
              <a:t>أخذ المشرع السوري في المادة الثامنة من قانون التجارة حين قال ( جميع الأعمال التي يقوم بها التاجر لحاجات تجارته تعد تجارية أيضاً بنظر القانون).</a:t>
            </a:r>
          </a:p>
          <a:p>
            <a:endParaRPr lang="en-US"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83</a:t>
            </a:fld>
            <a:endParaRPr lang="ar-SA"/>
          </a:p>
        </p:txBody>
      </p:sp>
    </p:spTree>
    <p:extLst>
      <p:ext uri="{BB962C8B-B14F-4D97-AF65-F5344CB8AC3E}">
        <p14:creationId xmlns:p14="http://schemas.microsoft.com/office/powerpoint/2010/main" val="387948731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fontScale="92500"/>
          </a:bodyPr>
          <a:lstStyle/>
          <a:p>
            <a:r>
              <a:rPr lang="ar-SA" dirty="0"/>
              <a:t>فالأعمال التجارية بالتبعية هي في الأصل أعمال مدنية بطبيعتها ولكنها تصبح تجارية بسبب صدورها من تاجر لحاجات تجارته. إذن مصدر تجارية هذه الأعمال ليس في طبيعتها وإنما في مهنة القائم بها.</a:t>
            </a:r>
          </a:p>
          <a:p>
            <a:r>
              <a:rPr lang="ar-SA" dirty="0"/>
              <a:t>وتقوم هذه النظرية على اعتبارات منطقية تقضي بإسباغ الصفة التجارية على عمل يكون تابعاً لحرفة </a:t>
            </a:r>
            <a:r>
              <a:rPr lang="ar-SA" dirty="0">
                <a:hlinkClick r:id="rId2"/>
              </a:rPr>
              <a:t>التاجر</a:t>
            </a:r>
            <a:r>
              <a:rPr lang="ar-SA" dirty="0"/>
              <a:t> حتى يطبق نظام قانوني واحد على العمل الأصلي والعمل التابع وفقاً للمبدأ القائل إن الفرع يتبع الأصل في الحكم.</a:t>
            </a:r>
          </a:p>
          <a:p>
            <a:r>
              <a:rPr lang="ar-SA" dirty="0"/>
              <a:t>وبالمقابل، ومن المنطلق المذكور، يمكن القول إن الأعمال التجارية تنقلب إلى أعمال مدنية متى أجراها غير </a:t>
            </a:r>
            <a:r>
              <a:rPr lang="ar-SA" dirty="0">
                <a:hlinkClick r:id="rId2"/>
              </a:rPr>
              <a:t>التاجر</a:t>
            </a:r>
            <a:r>
              <a:rPr lang="ar-SA" dirty="0"/>
              <a:t> لتكمل حرفته المدنية، فيعدّ مثلاً عملاً مدنياً </a:t>
            </a:r>
            <a:r>
              <a:rPr lang="ar-SA" dirty="0" smtClean="0"/>
              <a:t>مثل شراء السيارة .</a:t>
            </a:r>
            <a:endParaRPr lang="ar-SA"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84</a:t>
            </a:fld>
            <a:endParaRPr lang="ar-SA"/>
          </a:p>
        </p:txBody>
      </p:sp>
    </p:spTree>
    <p:extLst>
      <p:ext uri="{BB962C8B-B14F-4D97-AF65-F5344CB8AC3E}">
        <p14:creationId xmlns:p14="http://schemas.microsoft.com/office/powerpoint/2010/main" val="224315259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lstStyle/>
          <a:p>
            <a:r>
              <a:rPr lang="ar-SA" dirty="0" smtClean="0"/>
              <a:t>سهلت المادة 8 </a:t>
            </a:r>
            <a:r>
              <a:rPr lang="ar-SA" dirty="0" err="1" smtClean="0"/>
              <a:t>ق.ت</a:t>
            </a:r>
            <a:r>
              <a:rPr lang="ar-SA" dirty="0" smtClean="0"/>
              <a:t> إثبات الصلة بين العمل الذي يقوم به التاجر وحرفته فأوردت قرينة قانونية يفترض بموجبها أن جميع أعمال التاجر تتعلق بتجارته إلى أن يقوم الدليل على خلاف ذلك.</a:t>
            </a:r>
            <a:br>
              <a:rPr lang="ar-SA" dirty="0" smtClean="0"/>
            </a:br>
            <a:r>
              <a:rPr lang="ar-SA" dirty="0" smtClean="0"/>
              <a:t>ويترتب على ذلك أن من يدعي بالصفة المدنية لعمل قام به تاجر بمناسبة تجارته أن يقيم الدليل على ذلك بمختلف طرق الإثبات.</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85</a:t>
            </a:fld>
            <a:endParaRPr lang="ar-SA"/>
          </a:p>
        </p:txBody>
      </p:sp>
    </p:spTree>
    <p:extLst>
      <p:ext uri="{BB962C8B-B14F-4D97-AF65-F5344CB8AC3E}">
        <p14:creationId xmlns:p14="http://schemas.microsoft.com/office/powerpoint/2010/main" val="23218688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لمحتوى 3"/>
          <p:cNvSpPr>
            <a:spLocks noGrp="1"/>
          </p:cNvSpPr>
          <p:nvPr>
            <p:ph sz="quarter" idx="1"/>
          </p:nvPr>
        </p:nvSpPr>
        <p:spPr/>
        <p:txBody>
          <a:bodyPr>
            <a:normAutofit lnSpcReduction="10000"/>
          </a:bodyPr>
          <a:lstStyle/>
          <a:p>
            <a:r>
              <a:rPr lang="ar-SA" dirty="0"/>
              <a:t>3.الأعمال التجارية المختلطة:  هي التي لها وجهان، وجه تجاري ووجه مدني.</a:t>
            </a:r>
            <a:endParaRPr lang="en-US" dirty="0"/>
          </a:p>
          <a:p>
            <a:r>
              <a:rPr lang="ar-SA" dirty="0"/>
              <a:t>-إذا كان الاثنان تاجران يُطبق عليهما القانون التجاري.</a:t>
            </a:r>
            <a:endParaRPr lang="en-US" dirty="0"/>
          </a:p>
          <a:p>
            <a:r>
              <a:rPr lang="ar-SA" dirty="0"/>
              <a:t>-إذا كان أحدهما تاجراً والآخر مدني فقد استقر الرأي على أنه ينظر لطبيعته بالنسبة للمدعي والمدعى عليه.</a:t>
            </a:r>
            <a:endParaRPr lang="en-US" dirty="0"/>
          </a:p>
          <a:p>
            <a:pPr lvl="0"/>
            <a:r>
              <a:rPr lang="ar-SA" dirty="0"/>
              <a:t>إن كان العمل بالنسبة للمدعي تجاري وبالنسبة للمدعى عليه مدني </a:t>
            </a:r>
            <a:r>
              <a:rPr lang="ar-SA" dirty="0" smtClean="0"/>
              <a:t>وجب رفع </a:t>
            </a:r>
            <a:r>
              <a:rPr lang="ar-SA" dirty="0"/>
              <a:t>الدعوى للمحكمة المدنية.</a:t>
            </a:r>
            <a:endParaRPr lang="en-US" dirty="0"/>
          </a:p>
          <a:p>
            <a:pPr lvl="0"/>
            <a:r>
              <a:rPr lang="ar-SA" dirty="0"/>
              <a:t>إن كان العمل بالنسبة للمدعي مدنياً وللمدعى عليه تجارياً جاز للمدعي رفع دعواه للمحكمة المدنية أو للمحكمة التجارية حسب اختياره.</a:t>
            </a:r>
            <a:endParaRPr lang="en-US" dirty="0"/>
          </a:p>
          <a:p>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86</a:t>
            </a:fld>
            <a:endParaRPr lang="ar-SA"/>
          </a:p>
        </p:txBody>
      </p:sp>
    </p:spTree>
    <p:extLst>
      <p:ext uri="{BB962C8B-B14F-4D97-AF65-F5344CB8AC3E}">
        <p14:creationId xmlns:p14="http://schemas.microsoft.com/office/powerpoint/2010/main" val="36773206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87</a:t>
            </a:fld>
            <a:endParaRPr lang="ar-SA"/>
          </a:p>
        </p:txBody>
      </p:sp>
      <p:sp>
        <p:nvSpPr>
          <p:cNvPr id="5" name="عنصر نائب للمحتوى 4"/>
          <p:cNvSpPr>
            <a:spLocks noGrp="1"/>
          </p:cNvSpPr>
          <p:nvPr>
            <p:ph sz="quarter" idx="1"/>
          </p:nvPr>
        </p:nvSpPr>
        <p:spPr/>
        <p:txBody>
          <a:bodyPr/>
          <a:lstStyle/>
          <a:p>
            <a:r>
              <a:rPr lang="ar-SA" dirty="0" smtClean="0"/>
              <a:t>سكت المشرع السوري كما سكت من قبله المشرع الفرنسي عن بيان النظام القانوني للأعمال المختلطة فترك الأمر لاجتهاد الفقه والقضاء.</a:t>
            </a:r>
            <a:endParaRPr lang="ar-SA" dirty="0"/>
          </a:p>
        </p:txBody>
      </p:sp>
    </p:spTree>
    <p:extLst>
      <p:ext uri="{BB962C8B-B14F-4D97-AF65-F5344CB8AC3E}">
        <p14:creationId xmlns:p14="http://schemas.microsoft.com/office/powerpoint/2010/main" val="1045437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88</a:t>
            </a:fld>
            <a:endParaRPr lang="ar-SA"/>
          </a:p>
        </p:txBody>
      </p:sp>
      <p:sp>
        <p:nvSpPr>
          <p:cNvPr id="5" name="عنصر نائب للمحتوى 4"/>
          <p:cNvSpPr>
            <a:spLocks noGrp="1"/>
          </p:cNvSpPr>
          <p:nvPr>
            <p:ph sz="quarter" idx="1"/>
          </p:nvPr>
        </p:nvSpPr>
        <p:spPr/>
        <p:txBody>
          <a:bodyPr/>
          <a:lstStyle/>
          <a:p>
            <a:r>
              <a:rPr lang="ar-SA" b="1" dirty="0"/>
              <a:t> </a:t>
            </a:r>
            <a:r>
              <a:rPr lang="ar-SA" dirty="0"/>
              <a:t>يقصد بالأعمال المختلطة عندما يكون العمل تجاريا بالنسبة لطرف ومدنيا بالنسبة للطرف الآخر ، ومثال ذلك قيام تاجر بشراء محصول من مزارع ، فإن هذا الشراء يعتبر تجاريا بالنسبة للتاجر باعتبار أنه شراء من أجل البيع ، ومدنيا بالنسبة للمزارع.</a:t>
            </a:r>
            <a:endParaRPr lang="en-US" dirty="0">
              <a:cs typeface="Majalla UI"/>
            </a:endParaRPr>
          </a:p>
          <a:p>
            <a:endParaRPr lang="ar-SA" dirty="0"/>
          </a:p>
        </p:txBody>
      </p:sp>
    </p:spTree>
    <p:extLst>
      <p:ext uri="{BB962C8B-B14F-4D97-AF65-F5344CB8AC3E}">
        <p14:creationId xmlns:p14="http://schemas.microsoft.com/office/powerpoint/2010/main" val="323877060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89</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dirty="0" smtClean="0"/>
              <a:t>الأعمال التجارية حسب الشكل :</a:t>
            </a:r>
          </a:p>
          <a:p>
            <a:r>
              <a:rPr lang="ar-SA" dirty="0" smtClean="0"/>
              <a:t>ينص القانون التجاري السوري يعد عملاً  تجارياً بحسب شكله:</a:t>
            </a:r>
          </a:p>
          <a:p>
            <a:r>
              <a:rPr lang="ar-SA" dirty="0" smtClean="0"/>
              <a:t>التعامل مع السفتجة بين كل الأشخاص</a:t>
            </a:r>
          </a:p>
          <a:p>
            <a:r>
              <a:rPr lang="ar-SA" dirty="0" smtClean="0"/>
              <a:t>الشركات التجارية</a:t>
            </a:r>
          </a:p>
          <a:p>
            <a:r>
              <a:rPr lang="ar-SA" dirty="0" smtClean="0"/>
              <a:t>وكالات ومكاتب الأعمال مهما كان هدفها.</a:t>
            </a:r>
          </a:p>
          <a:p>
            <a:r>
              <a:rPr lang="ar-SA" dirty="0" smtClean="0"/>
              <a:t>كل عقد تجاري يتعلق بالتجارة البحرية والجوية.</a:t>
            </a:r>
            <a:r>
              <a:rPr lang="ar-SA" dirty="0"/>
              <a:t/>
            </a:r>
            <a:br>
              <a:rPr lang="ar-SA" dirty="0"/>
            </a:br>
            <a:r>
              <a:rPr lang="ar-SA" dirty="0" smtClean="0"/>
              <a:t/>
            </a:r>
            <a:br>
              <a:rPr lang="ar-SA" dirty="0" smtClean="0"/>
            </a:br>
            <a:r>
              <a:rPr lang="ar-SA" dirty="0" smtClean="0"/>
              <a:t> </a:t>
            </a:r>
            <a:r>
              <a:rPr lang="ar-SA" b="1" u="sng" dirty="0"/>
              <a:t>تعريفها:</a:t>
            </a:r>
            <a:r>
              <a:rPr lang="ar-SA" b="1" dirty="0"/>
              <a:t> السفتجة (كلمة فارسية) كما هي التسمية في سورية ولبنان والجزائر والعراق، أو الكمبيالة في باقي التشريعات العربية، هي صك </a:t>
            </a:r>
            <a:r>
              <a:rPr lang="ar-SA" b="1" dirty="0" smtClean="0"/>
              <a:t> أو سند محرر </a:t>
            </a:r>
            <a:r>
              <a:rPr lang="ar-SA" b="1" dirty="0"/>
              <a:t>وفق شكل معين، يأمر بموجبه شخص اسمه «الساحب» شخصاً آخر اسمه «المسحوب عليه» بأن يدفع في مكان محدد مبلغاً نقدياً في تاريخ </a:t>
            </a:r>
            <a:r>
              <a:rPr lang="ar-SA" b="1" dirty="0" smtClean="0"/>
              <a:t>معين لأمر </a:t>
            </a:r>
            <a:r>
              <a:rPr lang="ar-SA" b="1" dirty="0"/>
              <a:t>شخص ثالث اسمه «المستفيد». </a:t>
            </a:r>
            <a:endParaRPr lang="ar-SA" dirty="0"/>
          </a:p>
        </p:txBody>
      </p:sp>
    </p:spTree>
    <p:extLst>
      <p:ext uri="{BB962C8B-B14F-4D97-AF65-F5344CB8AC3E}">
        <p14:creationId xmlns:p14="http://schemas.microsoft.com/office/powerpoint/2010/main" val="219005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dirty="0">
                <a:latin typeface="Times New Roman" pitchFamily="18" charset="0"/>
                <a:cs typeface="Times New Roman" pitchFamily="18" charset="0"/>
              </a:rPr>
              <a:t>القانون التجاري :</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داخل في القانون المدني ونظراً لطبيعة العلاقة التجارية بين التجار اقتضى الأمر أن يستقل بنظام خاص سمي بالقانون التجاري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تعريفه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ذلك الفرع من فروع القانون الخاص الذي يحكم الأعمال التجارية ونشاط </a:t>
            </a:r>
            <a:r>
              <a:rPr lang="ar-SA" b="1" dirty="0" smtClean="0">
                <a:latin typeface="Times New Roman" pitchFamily="18" charset="0"/>
                <a:cs typeface="Times New Roman" pitchFamily="18" charset="0"/>
              </a:rPr>
              <a:t>التجار.</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3391363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90</a:t>
            </a:fld>
            <a:endParaRPr lang="ar-SA"/>
          </a:p>
        </p:txBody>
      </p:sp>
      <p:sp>
        <p:nvSpPr>
          <p:cNvPr id="5" name="عنصر نائب للمحتوى 4"/>
          <p:cNvSpPr>
            <a:spLocks noGrp="1"/>
          </p:cNvSpPr>
          <p:nvPr>
            <p:ph sz="quarter" idx="1"/>
          </p:nvPr>
        </p:nvSpPr>
        <p:spPr/>
        <p:txBody>
          <a:bodyPr/>
          <a:lstStyle/>
          <a:p>
            <a:r>
              <a:rPr lang="ar-SA" b="1" dirty="0"/>
              <a:t>السُّفْتَجَةُ </a:t>
            </a:r>
            <a:r>
              <a:rPr lang="ar-SA" dirty="0"/>
              <a:t>( في علم الاقتصاد والتجارة  ) : حَوالة صادرة من دائن ، يكلِّف فيها مَدينَه دفعَ مبلغٍ معيَّن في تاريخ معيَّن لإذن شخص ثالث ، أَو لإذن الدائن نفسه ، أو لإِذن الحامل لهذه الحوالة والجمع : سَفاتِجُ</a:t>
            </a:r>
          </a:p>
          <a:p>
            <a:endParaRPr lang="ar-SA" dirty="0"/>
          </a:p>
        </p:txBody>
      </p:sp>
    </p:spTree>
    <p:extLst>
      <p:ext uri="{BB962C8B-B14F-4D97-AF65-F5344CB8AC3E}">
        <p14:creationId xmlns:p14="http://schemas.microsoft.com/office/powerpoint/2010/main" val="148601749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3193"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91</a:t>
            </a:fld>
            <a:endParaRPr lang="ar-SA"/>
          </a:p>
        </p:txBody>
      </p:sp>
      <p:sp>
        <p:nvSpPr>
          <p:cNvPr id="5" name="عنصر نائب للمحتوى 4"/>
          <p:cNvSpPr>
            <a:spLocks noGrp="1"/>
          </p:cNvSpPr>
          <p:nvPr>
            <p:ph sz="quarter" idx="1"/>
          </p:nvPr>
        </p:nvSpPr>
        <p:spPr/>
        <p:txBody>
          <a:bodyPr/>
          <a:lstStyle/>
          <a:p>
            <a:r>
              <a:rPr lang="ar-SA" dirty="0" smtClean="0"/>
              <a:t>تحرر السفتجة بأشكال متعددة لكن تتضمن جميع الأشكال البيانات نفسها التي نص عليها القانون وفيما يلي أحد هذه الأشكال:</a:t>
            </a:r>
          </a:p>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379" y="2564904"/>
            <a:ext cx="7129029" cy="356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16369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92</a:t>
            </a:fld>
            <a:endParaRPr lang="ar-SA"/>
          </a:p>
        </p:txBody>
      </p:sp>
      <p:sp>
        <p:nvSpPr>
          <p:cNvPr id="5" name="عنصر نائب للمحتوى 4"/>
          <p:cNvSpPr>
            <a:spLocks noGrp="1"/>
          </p:cNvSpPr>
          <p:nvPr>
            <p:ph sz="quarter" idx="1"/>
          </p:nvPr>
        </p:nvSpPr>
        <p:spPr/>
        <p:txBody>
          <a:bodyPr/>
          <a:lstStyle/>
          <a:p>
            <a:r>
              <a:rPr lang="ar-SA" dirty="0" smtClean="0"/>
              <a:t>يظهر من الشكل أن السفتجة تفترض وجود ثلاثة أشخاص هم:</a:t>
            </a:r>
          </a:p>
          <a:p>
            <a:r>
              <a:rPr lang="ar-SA" dirty="0" smtClean="0"/>
              <a:t>1- الساحب « سامي حسن» وهو من حرر السند وأمر المسحوب عليه أن يدفع مبلغ السفتجة إلى المستفيد.</a:t>
            </a:r>
          </a:p>
          <a:p>
            <a:r>
              <a:rPr lang="ar-SA" dirty="0" smtClean="0"/>
              <a:t>2- المسحوب عليه «مسعود درويش» وهو الشخص الذي يطلب منه الساحب تسديد قيمة السفتجة.</a:t>
            </a:r>
          </a:p>
          <a:p>
            <a:r>
              <a:rPr lang="ar-SA" dirty="0" smtClean="0"/>
              <a:t>3- المستفيد (نمر الكساب) وهو الشخص الذي حررت السفتجة لصالحه أي أنه هو الدائن بالحق الثابت في السفتجة.</a:t>
            </a:r>
            <a:endParaRPr lang="ar-SA" dirty="0"/>
          </a:p>
        </p:txBody>
      </p:sp>
    </p:spTree>
    <p:extLst>
      <p:ext uri="{BB962C8B-B14F-4D97-AF65-F5344CB8AC3E}">
        <p14:creationId xmlns:p14="http://schemas.microsoft.com/office/powerpoint/2010/main" val="35713756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93</a:t>
            </a:fld>
            <a:endParaRPr lang="ar-SA"/>
          </a:p>
        </p:txBody>
      </p:sp>
      <p:sp>
        <p:nvSpPr>
          <p:cNvPr id="5" name="عنصر نائب للمحتوى 4"/>
          <p:cNvSpPr>
            <a:spLocks noGrp="1"/>
          </p:cNvSpPr>
          <p:nvPr>
            <p:ph sz="quarter" idx="1"/>
          </p:nvPr>
        </p:nvSpPr>
        <p:spPr/>
        <p:txBody>
          <a:bodyPr>
            <a:normAutofit fontScale="85000" lnSpcReduction="10000"/>
          </a:bodyPr>
          <a:lstStyle/>
          <a:p>
            <a:r>
              <a:rPr lang="ar-SA" sz="3200" b="1" u="sng" dirty="0" smtClean="0">
                <a:solidFill>
                  <a:srgbClr val="0000FF"/>
                </a:solidFill>
              </a:rPr>
              <a:t>نظريات العمل التجاري :</a:t>
            </a:r>
          </a:p>
          <a:p>
            <a:r>
              <a:rPr lang="ar-SA" sz="2800" b="1" dirty="0">
                <a:latin typeface="Times New Roman" pitchFamily="18" charset="0"/>
                <a:cs typeface="Times New Roman" pitchFamily="18" charset="0"/>
              </a:rPr>
              <a:t>بحث الفقه عن معايير يمكن بها تحديد طبيعة العمل التجاري ووضع عدة نظريات في هذا الشأن. فيما يلي أهمها:</a:t>
            </a:r>
          </a:p>
          <a:p>
            <a:endParaRPr lang="ar-SA" sz="3200" b="1" u="sng" dirty="0" smtClean="0">
              <a:solidFill>
                <a:srgbClr val="0000FF"/>
              </a:solidFill>
            </a:endParaRPr>
          </a:p>
          <a:p>
            <a:r>
              <a:rPr lang="ar-SA" sz="2800" dirty="0"/>
              <a:t> </a:t>
            </a:r>
            <a:r>
              <a:rPr lang="ar-SA" sz="2800" b="1" i="1" dirty="0"/>
              <a:t>- النظرية الشخصية </a:t>
            </a:r>
            <a:r>
              <a:rPr lang="ar-SA" sz="2800" b="1" i="1" dirty="0" smtClean="0"/>
              <a:t>:</a:t>
            </a:r>
            <a:endParaRPr lang="ar-SA" sz="3200" b="1" u="sng" dirty="0" smtClean="0">
              <a:solidFill>
                <a:srgbClr val="0000FF"/>
              </a:solidFill>
            </a:endParaRPr>
          </a:p>
          <a:p>
            <a:pPr>
              <a:buNone/>
            </a:pPr>
            <a:r>
              <a:rPr lang="ar-SA" sz="3200" dirty="0"/>
              <a:t> يستند أنصار هذه النظرية إلى أن القانون التجاري قد نشأ في الأصل بين التجار من خلال العادات والنظم التي كان يجرى عليها التعامل فيما بينهم. فالقانون التجاري كان في بداية نشأته قانوناً طائفياً يطبق فقط على التجار. النظرية تتخذ من</a:t>
            </a:r>
            <a:r>
              <a:rPr lang="ar-SA" sz="3200" dirty="0">
                <a:solidFill>
                  <a:srgbClr val="FF0000"/>
                </a:solidFill>
              </a:rPr>
              <a:t> التاجر أساساً لتطبيق القانون التجاري</a:t>
            </a:r>
            <a:r>
              <a:rPr lang="ar-SA" sz="3200" dirty="0"/>
              <a:t>.</a:t>
            </a:r>
          </a:p>
          <a:p>
            <a:pPr>
              <a:buNone/>
            </a:pPr>
            <a:r>
              <a:rPr lang="ar-SA" sz="3200" dirty="0"/>
              <a:t> بمعنى : إذا قام الشخص بممارسة النشاط التجاري على وجه الاحتراف، فإنه يكتسب صفة التاجر ويخضع للالتزامات المفروضة على التجار.</a:t>
            </a:r>
            <a:endParaRPr lang="ar-SA" sz="3200" b="1" u="sng" dirty="0"/>
          </a:p>
        </p:txBody>
      </p:sp>
    </p:spTree>
    <p:extLst>
      <p:ext uri="{BB962C8B-B14F-4D97-AF65-F5344CB8AC3E}">
        <p14:creationId xmlns:p14="http://schemas.microsoft.com/office/powerpoint/2010/main" val="25720095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94</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2800" b="1" u="sng" dirty="0">
                <a:solidFill>
                  <a:srgbClr val="0000FF"/>
                </a:solidFill>
              </a:rPr>
              <a:t>نظريات العمل التجاري </a:t>
            </a:r>
            <a:r>
              <a:rPr lang="ar-SA" sz="2800" b="1" u="sng" dirty="0" smtClean="0">
                <a:solidFill>
                  <a:srgbClr val="0000FF"/>
                </a:solidFill>
              </a:rPr>
              <a:t>:</a:t>
            </a:r>
          </a:p>
          <a:p>
            <a:endParaRPr lang="ar-SA" sz="2800" b="1" u="sng" dirty="0">
              <a:solidFill>
                <a:srgbClr val="0000FF"/>
              </a:solidFill>
            </a:endParaRPr>
          </a:p>
          <a:p>
            <a:r>
              <a:rPr lang="ar-SA" dirty="0"/>
              <a:t>النظرية الموضوعية : </a:t>
            </a:r>
            <a:endParaRPr lang="en-US" dirty="0"/>
          </a:p>
          <a:p>
            <a:r>
              <a:rPr lang="ar-SA" dirty="0"/>
              <a:t>كانت بمثابة رد فعل على نظام الطوائف و الفكر الطبقي :</a:t>
            </a:r>
            <a:endParaRPr lang="en-US" dirty="0"/>
          </a:p>
          <a:p>
            <a:r>
              <a:rPr lang="ar-SA" dirty="0"/>
              <a:t>1: فحوى لنظرية :</a:t>
            </a:r>
            <a:endParaRPr lang="en-US" dirty="0"/>
          </a:p>
          <a:p>
            <a:pPr lvl="0"/>
            <a:r>
              <a:rPr lang="ar-SA" dirty="0"/>
              <a:t>العمل التجاري هو محور القانون التجاري و أساسه و</a:t>
            </a:r>
            <a:r>
              <a:rPr lang="ar-SA" dirty="0" smtClean="0"/>
              <a:t> </a:t>
            </a:r>
            <a:r>
              <a:rPr lang="ar-SA" dirty="0"/>
              <a:t>يطبق القانون التجاري على العمل إذا كان العمل تجاريا دون الاهتمام بصفة الشخص القائم به تاجرا كان أم غير تاجر.</a:t>
            </a:r>
            <a:endParaRPr lang="en-US" dirty="0"/>
          </a:p>
          <a:p>
            <a:pPr lvl="0"/>
            <a:r>
              <a:rPr lang="ar-SA" dirty="0"/>
              <a:t>القانون التجاري وفقا لهذه النظرية هو قانون الأعمال التجارية</a:t>
            </a:r>
            <a:endParaRPr lang="en-US" dirty="0"/>
          </a:p>
          <a:p>
            <a:pPr lvl="0"/>
            <a:r>
              <a:rPr lang="ar-SA" dirty="0"/>
              <a:t>تتماشي هذه النظرية مع مبدأ المساواة والحرية في التجارة الذي سادة بعد الثورة الفرنسية</a:t>
            </a:r>
            <a:endParaRPr lang="en-US" dirty="0"/>
          </a:p>
          <a:p>
            <a:r>
              <a:rPr lang="ar-SA" dirty="0"/>
              <a:t> </a:t>
            </a:r>
            <a:endParaRPr lang="en-US" dirty="0"/>
          </a:p>
          <a:p>
            <a:r>
              <a:rPr lang="ar-SA" dirty="0"/>
              <a:t>2. عيب النظرية :</a:t>
            </a:r>
            <a:endParaRPr lang="en-US" dirty="0"/>
          </a:p>
          <a:p>
            <a:r>
              <a:rPr lang="ar-SA" dirty="0"/>
              <a:t>- تخلق اضطراب في الميدان التجاري حيث يتسلل إليه كثير ممن لا يحترمون أصول التجارة و أخلاقياتها </a:t>
            </a:r>
            <a:endParaRPr lang="en-US" dirty="0"/>
          </a:p>
          <a:p>
            <a:r>
              <a:rPr lang="ar-SA" dirty="0"/>
              <a:t>- القانون التجاري وفقا لهذه النظرية لا يهتم إلا بالحصول على الارباح دون أي ضوابط و لا يزال الفقه يبحث عن اساس القانون التجاري </a:t>
            </a:r>
            <a:endParaRPr lang="en-US" dirty="0"/>
          </a:p>
          <a:p>
            <a:endParaRPr lang="ar-SA" dirty="0"/>
          </a:p>
        </p:txBody>
      </p:sp>
    </p:spTree>
    <p:extLst>
      <p:ext uri="{BB962C8B-B14F-4D97-AF65-F5344CB8AC3E}">
        <p14:creationId xmlns:p14="http://schemas.microsoft.com/office/powerpoint/2010/main" val="327710815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95</a:t>
            </a:fld>
            <a:endParaRPr lang="ar-SA"/>
          </a:p>
        </p:txBody>
      </p:sp>
      <p:sp>
        <p:nvSpPr>
          <p:cNvPr id="5" name="عنصر نائب للمحتوى 4"/>
          <p:cNvSpPr>
            <a:spLocks noGrp="1"/>
          </p:cNvSpPr>
          <p:nvPr>
            <p:ph sz="quarter" idx="1"/>
          </p:nvPr>
        </p:nvSpPr>
        <p:spPr/>
        <p:txBody>
          <a:bodyPr>
            <a:normAutofit lnSpcReduction="10000"/>
          </a:bodyPr>
          <a:lstStyle/>
          <a:p>
            <a:r>
              <a:rPr lang="ar-SA" b="1" dirty="0" smtClean="0"/>
              <a:t>نظرية </a:t>
            </a:r>
            <a:r>
              <a:rPr lang="ar-SA" b="1" dirty="0"/>
              <a:t>المضاربة:</a:t>
            </a:r>
            <a:r>
              <a:rPr lang="ar-SA" dirty="0"/>
              <a:t> المضاربة هي السعي وراء تحقيق الربح المادي. وبمقتضى هذه النظرية </a:t>
            </a:r>
            <a:r>
              <a:rPr lang="ar-SA" dirty="0" smtClean="0"/>
              <a:t>يعدّ </a:t>
            </a:r>
            <a:r>
              <a:rPr lang="ar-SA" dirty="0"/>
              <a:t>العمل تجارياً إذا كان الهدف منه الحصول على كسب مادي. فشراء السلعة بقصد بيعها بربح هو أول صورة أوردها المشرع للأعمال التجارية.</a:t>
            </a:r>
          </a:p>
          <a:p>
            <a:r>
              <a:rPr lang="ar-SA" dirty="0"/>
              <a:t>ويعاب على النظرية أنها ليست صحيحة على إطلاقها. فهي واسعة أحياناً، إذ إن معظم أوجه النشاط الإنساني يستهدف الربح. فالمحامي والطبيب والمعلم يسعون جميعهم إلى تحقيق ربح مادي ومع ذلك لا يُعد عملهم تجارياً. وهي ضيقة أحياناً أخرى، إذ إن هنالك من الأعمال </a:t>
            </a:r>
            <a:r>
              <a:rPr lang="ar-SA" dirty="0" smtClean="0"/>
              <a:t>ما يعدّ </a:t>
            </a:r>
            <a:r>
              <a:rPr lang="ar-SA" dirty="0"/>
              <a:t>تجارياً ولو لم يتوافر قصد الربح فيه كالبيع بخسارة بقصد القضاء على منافس.</a:t>
            </a:r>
          </a:p>
          <a:p>
            <a:endParaRPr lang="ar-SA" dirty="0"/>
          </a:p>
        </p:txBody>
      </p:sp>
    </p:spTree>
    <p:extLst>
      <p:ext uri="{BB962C8B-B14F-4D97-AF65-F5344CB8AC3E}">
        <p14:creationId xmlns:p14="http://schemas.microsoft.com/office/powerpoint/2010/main" val="23159967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96</a:t>
            </a:fld>
            <a:endParaRPr lang="ar-SA"/>
          </a:p>
        </p:txBody>
      </p:sp>
      <p:sp>
        <p:nvSpPr>
          <p:cNvPr id="5" name="عنصر نائب للمحتوى 4"/>
          <p:cNvSpPr>
            <a:spLocks noGrp="1"/>
          </p:cNvSpPr>
          <p:nvPr>
            <p:ph sz="quarter" idx="1"/>
          </p:nvPr>
        </p:nvSpPr>
        <p:spPr/>
        <p:txBody>
          <a:bodyPr/>
          <a:lstStyle/>
          <a:p>
            <a:r>
              <a:rPr lang="ar-SA" sz="3200" b="1" u="sng" dirty="0">
                <a:solidFill>
                  <a:srgbClr val="0000FF"/>
                </a:solidFill>
              </a:rPr>
              <a:t>نظرية التداول :</a:t>
            </a:r>
            <a:r>
              <a:rPr lang="ar-SA" sz="3200" b="1" dirty="0"/>
              <a:t> </a:t>
            </a:r>
          </a:p>
          <a:p>
            <a:pPr>
              <a:buNone/>
            </a:pPr>
            <a:r>
              <a:rPr lang="ar-SA" sz="3200" dirty="0" smtClean="0"/>
              <a:t>حسب هذه النظرية التجارة تعني التداول أي تداول النقود والبضائع والسندات والتداول معناه تحريك السلعة وانتقالها كانتقال البضاعة المصنعة من المنتج إلى التاجر ثم إلى المستهلك </a:t>
            </a:r>
          </a:p>
          <a:p>
            <a:pPr>
              <a:buNone/>
            </a:pPr>
            <a:r>
              <a:rPr lang="en-US" sz="3200" b="1" dirty="0"/>
              <a:t>-	</a:t>
            </a:r>
            <a:r>
              <a:rPr lang="ar-SA" sz="3200" b="1" dirty="0"/>
              <a:t>جوهر العمل التجاري هو تداول السلع والبضائع من وقت خروجها من يد المنتج وحتى وصولها إلى يد المستهلك</a:t>
            </a:r>
          </a:p>
          <a:p>
            <a:pPr>
              <a:buNone/>
            </a:pPr>
            <a:endParaRPr lang="ar-SA" sz="3200" dirty="0"/>
          </a:p>
          <a:p>
            <a:pPr>
              <a:buNone/>
            </a:pPr>
            <a:endParaRPr lang="ar-SA" sz="3200" b="1" dirty="0"/>
          </a:p>
        </p:txBody>
      </p:sp>
    </p:spTree>
    <p:extLst>
      <p:ext uri="{BB962C8B-B14F-4D97-AF65-F5344CB8AC3E}">
        <p14:creationId xmlns:p14="http://schemas.microsoft.com/office/powerpoint/2010/main" val="36586148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97</a:t>
            </a:fld>
            <a:endParaRPr lang="ar-SA"/>
          </a:p>
        </p:txBody>
      </p:sp>
      <p:sp>
        <p:nvSpPr>
          <p:cNvPr id="5" name="عنصر نائب للمحتوى 4"/>
          <p:cNvSpPr>
            <a:spLocks noGrp="1"/>
          </p:cNvSpPr>
          <p:nvPr>
            <p:ph sz="quarter" idx="1"/>
          </p:nvPr>
        </p:nvSpPr>
        <p:spPr/>
        <p:txBody>
          <a:bodyPr/>
          <a:lstStyle/>
          <a:p>
            <a:r>
              <a:rPr lang="en-US" sz="3200" b="1" dirty="0"/>
              <a:t>-	</a:t>
            </a:r>
            <a:r>
              <a:rPr lang="ar-SA" sz="3200" b="1" dirty="0"/>
              <a:t>مقياس التداول أكثر شمولا من المضاربة لأنه يعتبر كل عمل يرمي إلى تحريك الثروة من طبيعة تجارية أما في حالة أن الثروة في حالة ركود فتعتبر ذات طبيعة مدنية  </a:t>
            </a:r>
          </a:p>
          <a:p>
            <a:r>
              <a:rPr lang="ar-SA" dirty="0" smtClean="0"/>
              <a:t>وقد واجهت هذه النظرية الانتقادات التالية: هناك أعمالاً يتحقق فيها تداول للبضائع دون أن تعتبر تجارية (كبيع المزارع إنتاج </a:t>
            </a:r>
            <a:r>
              <a:rPr lang="ar-SA" dirty="0" err="1" smtClean="0"/>
              <a:t>مزروعاته</a:t>
            </a:r>
            <a:r>
              <a:rPr lang="ar-SA" dirty="0" smtClean="0"/>
              <a:t> أو قيام المؤسسات التعاونية ببيع السلع إلى أعضائها) </a:t>
            </a:r>
          </a:p>
          <a:p>
            <a:r>
              <a:rPr lang="en-US" sz="3200" b="1" dirty="0"/>
              <a:t>-	</a:t>
            </a:r>
            <a:r>
              <a:rPr lang="ar-SA" sz="3200" b="1" dirty="0"/>
              <a:t>وفقا لمقياس التداول تتركز التجارة على التداول لذا لا تعد أعمال المنتج أو المستهلك من الأعمال التجارية</a:t>
            </a:r>
            <a:r>
              <a:rPr lang="en-US" sz="3600"/>
              <a:t> </a:t>
            </a:r>
          </a:p>
          <a:p>
            <a:endParaRPr lang="ar-SA" dirty="0"/>
          </a:p>
        </p:txBody>
      </p:sp>
    </p:spTree>
    <p:extLst>
      <p:ext uri="{BB962C8B-B14F-4D97-AF65-F5344CB8AC3E}">
        <p14:creationId xmlns:p14="http://schemas.microsoft.com/office/powerpoint/2010/main" val="254604042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98</a:t>
            </a:fld>
            <a:endParaRPr lang="ar-SA"/>
          </a:p>
        </p:txBody>
      </p:sp>
      <p:sp>
        <p:nvSpPr>
          <p:cNvPr id="5" name="عنصر نائب للمحتوى 4"/>
          <p:cNvSpPr>
            <a:spLocks noGrp="1"/>
          </p:cNvSpPr>
          <p:nvPr>
            <p:ph sz="quarter" idx="1"/>
          </p:nvPr>
        </p:nvSpPr>
        <p:spPr/>
        <p:txBody>
          <a:bodyPr/>
          <a:lstStyle/>
          <a:p>
            <a:r>
              <a:rPr lang="ar-SA" b="1" dirty="0"/>
              <a:t>نظرية التداول:</a:t>
            </a:r>
            <a:r>
              <a:rPr lang="ar-SA" dirty="0"/>
              <a:t> يتخذ الفقيه الفرنسي </a:t>
            </a:r>
            <a:r>
              <a:rPr lang="ar-SA" dirty="0" err="1"/>
              <a:t>تالير</a:t>
            </a:r>
            <a:r>
              <a:rPr lang="ar-SA" dirty="0"/>
              <a:t> </a:t>
            </a:r>
            <a:r>
              <a:rPr lang="en-US" dirty="0" err="1"/>
              <a:t>Thaller</a:t>
            </a:r>
            <a:r>
              <a:rPr lang="en-US" dirty="0"/>
              <a:t> </a:t>
            </a:r>
            <a:r>
              <a:rPr lang="ar-SA" dirty="0"/>
              <a:t>من التداول محوراً تدور حوله الأعمال التجارية. فالتجارة كما يراها تتمثل في تداول السلع والنقود. والعمل التجاري هو العمل الذي يتناول هذه الثروات عند حركتها ونقلها من يد إلى يد، منذ خروجها من يد المنتج إلى وقت وصولها إلى يد المستهلك.</a:t>
            </a:r>
          </a:p>
          <a:p>
            <a:r>
              <a:rPr lang="ar-SA" dirty="0"/>
              <a:t>يؤخذ على النظرية أن هناك أعمالاً يتجلى معنى التداول فيها مع أنها تعدّ أعمالاً مدنية كما هو الحال في عمل </a:t>
            </a:r>
            <a:r>
              <a:rPr lang="ar-SA" dirty="0">
                <a:hlinkClick r:id="rId2"/>
              </a:rPr>
              <a:t>الجمعيات</a:t>
            </a:r>
            <a:r>
              <a:rPr lang="ar-SA" dirty="0"/>
              <a:t> التعاونية التي تشتري السلع لتبيعها إلى أعضائها بسعر التكلفة.</a:t>
            </a:r>
          </a:p>
          <a:p>
            <a:endParaRPr lang="ar-SA" dirty="0"/>
          </a:p>
        </p:txBody>
      </p:sp>
    </p:spTree>
    <p:extLst>
      <p:ext uri="{BB962C8B-B14F-4D97-AF65-F5344CB8AC3E}">
        <p14:creationId xmlns:p14="http://schemas.microsoft.com/office/powerpoint/2010/main" val="46770317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99</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 نظرية الحرفة :</a:t>
            </a:r>
          </a:p>
          <a:p>
            <a:pPr algn="just">
              <a:lnSpc>
                <a:spcPct val="90000"/>
              </a:lnSpc>
              <a:buNone/>
            </a:pPr>
            <a:r>
              <a:rPr lang="en-US" sz="3200" b="1" dirty="0"/>
              <a:t>-	</a:t>
            </a:r>
            <a:r>
              <a:rPr lang="ar-SA" sz="3200" b="1" dirty="0"/>
              <a:t>تقوم على ضابط شخصي يربط العمل التجاري بالاحتراف حيث يكون العمل تجاريا إذا قام به تاجر الحرف أي يمارس التجار كمهنة يرتزق بها </a:t>
            </a:r>
            <a:endParaRPr lang="en-US" sz="3200" b="1" dirty="0"/>
          </a:p>
          <a:p>
            <a:pPr algn="just">
              <a:lnSpc>
                <a:spcPct val="90000"/>
              </a:lnSpc>
              <a:buNone/>
            </a:pPr>
            <a:r>
              <a:rPr lang="en-US" sz="3200" b="1" dirty="0"/>
              <a:t>-	</a:t>
            </a:r>
            <a:r>
              <a:rPr lang="ar-SA" sz="3200" b="1" dirty="0"/>
              <a:t>يكون العمل مدنيا إذا كان لا يمت إلى مهنة التاجر بصلة</a:t>
            </a:r>
            <a:endParaRPr lang="en-US" sz="3200" b="1" dirty="0"/>
          </a:p>
          <a:p>
            <a:pPr algn="just">
              <a:lnSpc>
                <a:spcPct val="90000"/>
              </a:lnSpc>
              <a:buFontTx/>
              <a:buChar char="-"/>
            </a:pPr>
            <a:r>
              <a:rPr lang="ar-SA" sz="3200" b="1" dirty="0"/>
              <a:t>الأخذ بهذه النظرية يترتب عليه عدم الحاجة للتمييز بين الأعمال التجارية بطبيعتها و الأعمال التجارية بالتبعية</a:t>
            </a:r>
            <a:r>
              <a:rPr lang="en-US" sz="2800" dirty="0"/>
              <a:t> </a:t>
            </a:r>
          </a:p>
          <a:p>
            <a:endParaRPr lang="ar-SA" dirty="0"/>
          </a:p>
        </p:txBody>
      </p:sp>
    </p:spTree>
    <p:extLst>
      <p:ext uri="{BB962C8B-B14F-4D97-AF65-F5344CB8AC3E}">
        <p14:creationId xmlns:p14="http://schemas.microsoft.com/office/powerpoint/2010/main" val="3097885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11311</TotalTime>
  <Words>10079</Words>
  <Application>Microsoft Office PowerPoint</Application>
  <PresentationFormat>عرض على الشاشة (3:4)‏</PresentationFormat>
  <Paragraphs>1057</Paragraphs>
  <Slides>162</Slides>
  <Notes>2</Notes>
  <HiddenSlides>0</HiddenSlides>
  <MMClips>0</MMClips>
  <ScaleCrop>false</ScaleCrop>
  <HeadingPairs>
    <vt:vector size="4" baseType="variant">
      <vt:variant>
        <vt:lpstr>نسق</vt:lpstr>
      </vt:variant>
      <vt:variant>
        <vt:i4>1</vt:i4>
      </vt:variant>
      <vt:variant>
        <vt:lpstr>عناوين الشرائح</vt:lpstr>
      </vt:variant>
      <vt:variant>
        <vt:i4>162</vt:i4>
      </vt:variant>
    </vt:vector>
  </HeadingPairs>
  <TitlesOfParts>
    <vt:vector size="163" baseType="lpstr">
      <vt:lpstr>ألوان متوسطة</vt:lpstr>
      <vt:lpstr>الأعمال التجارية Acts de Commerce</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عرض تقديمي في PowerPoint</vt:lpstr>
      <vt:lpstr>عرض تقديمي في PowerPoint</vt:lpstr>
      <vt:lpstr>عرض تقديمي في PowerPoint</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Business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 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khaled</dc:creator>
  <cp:lastModifiedBy>khaled</cp:lastModifiedBy>
  <cp:revision>243</cp:revision>
  <dcterms:created xsi:type="dcterms:W3CDTF">2015-03-02T06:48:10Z</dcterms:created>
  <dcterms:modified xsi:type="dcterms:W3CDTF">2015-03-29T06:19:36Z</dcterms:modified>
</cp:coreProperties>
</file>