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19"/>
  </p:notesMasterIdLst>
  <p:sldIdLst>
    <p:sldId id="256" r:id="rId2"/>
    <p:sldId id="302" r:id="rId3"/>
    <p:sldId id="301" r:id="rId4"/>
    <p:sldId id="307" r:id="rId5"/>
    <p:sldId id="308" r:id="rId6"/>
    <p:sldId id="309" r:id="rId7"/>
    <p:sldId id="310" r:id="rId8"/>
    <p:sldId id="306" r:id="rId9"/>
    <p:sldId id="311" r:id="rId10"/>
    <p:sldId id="312" r:id="rId11"/>
    <p:sldId id="313" r:id="rId12"/>
    <p:sldId id="314" r:id="rId13"/>
    <p:sldId id="319" r:id="rId14"/>
    <p:sldId id="318" r:id="rId15"/>
    <p:sldId id="315" r:id="rId16"/>
    <p:sldId id="316" r:id="rId17"/>
    <p:sldId id="317" r:id="rId18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umimoji="1" sz="3200" i="1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96" autoAdjust="0"/>
    <p:restoredTop sz="95567" autoAdjust="0"/>
  </p:normalViewPr>
  <p:slideViewPr>
    <p:cSldViewPr>
      <p:cViewPr varScale="1">
        <p:scale>
          <a:sx n="61" d="100"/>
          <a:sy n="61" d="100"/>
        </p:scale>
        <p:origin x="634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8.wmf"/><Relationship Id="rId1" Type="http://schemas.openxmlformats.org/officeDocument/2006/relationships/image" Target="../media/image10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27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/>
            </a:lvl1pPr>
          </a:lstStyle>
          <a:p>
            <a:fld id="{304D3AE8-17E9-463C-B796-E4CF8C107C8A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6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8281F2-891D-4C47-882D-07C4AF91CB72}" type="slidenum">
              <a:rPr lang="ar-SA"/>
              <a:pPr/>
              <a:t>1</a:t>
            </a:fld>
            <a:endParaRPr lang="en-US"/>
          </a:p>
        </p:txBody>
      </p:sp>
      <p:sp>
        <p:nvSpPr>
          <p:cNvPr id="176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71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B7D10-9A1C-437C-8DD7-A36B27BB02EF}" type="slidenum">
              <a:rPr lang="ar-SA"/>
              <a:pPr/>
              <a:t>10</a:t>
            </a:fld>
            <a:endParaRPr lang="en-US"/>
          </a:p>
        </p:txBody>
      </p:sp>
      <p:sp>
        <p:nvSpPr>
          <p:cNvPr id="185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79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9E3E8B-B866-403A-A6E9-BAA2E27697F4}" type="slidenum">
              <a:rPr lang="ar-SA"/>
              <a:pPr/>
              <a:t>11</a:t>
            </a:fld>
            <a:endParaRPr lang="en-US"/>
          </a:p>
        </p:txBody>
      </p:sp>
      <p:sp>
        <p:nvSpPr>
          <p:cNvPr id="186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2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2DE63-E5B0-49B3-8ED2-BB4DFBBCBDCD}" type="slidenum">
              <a:rPr lang="ar-SA"/>
              <a:pPr/>
              <a:t>12</a:t>
            </a:fld>
            <a:endParaRPr lang="en-US"/>
          </a:p>
        </p:txBody>
      </p:sp>
      <p:sp>
        <p:nvSpPr>
          <p:cNvPr id="187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32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3E302-088A-4139-B373-F703139E5CB7}" type="slidenum">
              <a:rPr lang="ar-SA"/>
              <a:pPr/>
              <a:t>13</a:t>
            </a:fld>
            <a:endParaRPr lang="en-US"/>
          </a:p>
        </p:txBody>
      </p:sp>
      <p:sp>
        <p:nvSpPr>
          <p:cNvPr id="188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28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A500B5-18C2-4515-9F8F-785A95A4DFEB}" type="slidenum">
              <a:rPr lang="ar-SA"/>
              <a:pPr/>
              <a:t>14</a:t>
            </a:fld>
            <a:endParaRPr lang="en-US"/>
          </a:p>
        </p:txBody>
      </p:sp>
      <p:sp>
        <p:nvSpPr>
          <p:cNvPr id="189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58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08664-081B-4986-8C6A-2015D61443B2}" type="slidenum">
              <a:rPr lang="ar-SA"/>
              <a:pPr/>
              <a:t>15</a:t>
            </a:fld>
            <a:endParaRPr lang="en-US"/>
          </a:p>
        </p:txBody>
      </p:sp>
      <p:sp>
        <p:nvSpPr>
          <p:cNvPr id="190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730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A2A1F-15E0-47C7-A41F-DE7E0E4E15A0}" type="slidenum">
              <a:rPr lang="ar-SA"/>
              <a:pPr/>
              <a:t>16</a:t>
            </a:fld>
            <a:endParaRPr lang="en-US"/>
          </a:p>
        </p:txBody>
      </p:sp>
      <p:sp>
        <p:nvSpPr>
          <p:cNvPr id="191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81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866373-28F6-4B88-A171-8A0117E906EB}" type="slidenum">
              <a:rPr lang="ar-SA"/>
              <a:pPr/>
              <a:t>17</a:t>
            </a:fld>
            <a:endParaRPr lang="en-US"/>
          </a:p>
        </p:txBody>
      </p:sp>
      <p:sp>
        <p:nvSpPr>
          <p:cNvPr id="192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BD59BA-B249-4E39-B020-B8424A526F0B}" type="slidenum">
              <a:rPr lang="ar-SA"/>
              <a:pPr/>
              <a:t>2</a:t>
            </a:fld>
            <a:endParaRPr lang="en-US"/>
          </a:p>
        </p:txBody>
      </p:sp>
      <p:sp>
        <p:nvSpPr>
          <p:cNvPr id="177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98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578573-1FD3-4588-9ED6-21B9AC2FCD53}" type="slidenum">
              <a:rPr lang="ar-SA"/>
              <a:pPr/>
              <a:t>3</a:t>
            </a:fld>
            <a:endParaRPr lang="en-US"/>
          </a:p>
        </p:txBody>
      </p:sp>
      <p:sp>
        <p:nvSpPr>
          <p:cNvPr id="178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50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77DB87-8A13-4B53-AD71-81A94ACF47F1}" type="slidenum">
              <a:rPr lang="ar-SA"/>
              <a:pPr/>
              <a:t>4</a:t>
            </a:fld>
            <a:endParaRPr lang="en-US"/>
          </a:p>
        </p:txBody>
      </p:sp>
      <p:sp>
        <p:nvSpPr>
          <p:cNvPr id="179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11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950ACF-925F-4BA1-AFFB-95FABCBCC944}" type="slidenum">
              <a:rPr lang="ar-SA"/>
              <a:pPr/>
              <a:t>5</a:t>
            </a:fld>
            <a:endParaRPr lang="en-US"/>
          </a:p>
        </p:txBody>
      </p:sp>
      <p:sp>
        <p:nvSpPr>
          <p:cNvPr id="180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54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3C823-3668-44E2-A9CC-0BB062C7EED5}" type="slidenum">
              <a:rPr lang="ar-SA"/>
              <a:pPr/>
              <a:t>6</a:t>
            </a:fld>
            <a:endParaRPr lang="en-US"/>
          </a:p>
        </p:txBody>
      </p:sp>
      <p:sp>
        <p:nvSpPr>
          <p:cNvPr id="181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57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194D6-5872-471E-8D9E-C01830599137}" type="slidenum">
              <a:rPr lang="ar-SA"/>
              <a:pPr/>
              <a:t>7</a:t>
            </a:fld>
            <a:endParaRPr lang="en-US"/>
          </a:p>
        </p:txBody>
      </p:sp>
      <p:sp>
        <p:nvSpPr>
          <p:cNvPr id="182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64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2E2AF5-1923-4006-9AB8-EC1E4109164D}" type="slidenum">
              <a:rPr lang="ar-SA"/>
              <a:pPr/>
              <a:t>8</a:t>
            </a:fld>
            <a:endParaRPr lang="en-US"/>
          </a:p>
        </p:txBody>
      </p:sp>
      <p:sp>
        <p:nvSpPr>
          <p:cNvPr id="183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99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C3E2FE-1433-46BA-A3AF-D2EE61A3FE84}" type="slidenum">
              <a:rPr lang="ar-SA"/>
              <a:pPr/>
              <a:t>9</a:t>
            </a:fld>
            <a:endParaRPr lang="en-US"/>
          </a:p>
        </p:txBody>
      </p:sp>
      <p:sp>
        <p:nvSpPr>
          <p:cNvPr id="184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0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A94AC0-3A39-4BF7-959A-CC5D9E2C0ED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0104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b="0">
                <a:latin typeface="Times New Roman" panose="02020603050405020304" pitchFamily="18" charset="0"/>
              </a:defRPr>
            </a:lvl1pPr>
          </a:lstStyle>
          <a:p>
            <a:pPr lvl="0"/>
            <a:r>
              <a:rPr lang="ar-SA" altLang="en-US" noProof="0" smtClean="0"/>
              <a:t>انقر لتحرير نمط العنوان الثانوي الرئيسي</a:t>
            </a:r>
            <a:endParaRPr lang="ar-SA" noProof="0" smtClean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588" y="2439988"/>
            <a:ext cx="8456612" cy="7620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15294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ar-SA" altLang="en-US" noProof="0" smtClean="0"/>
              <a:t>انقر لتحرير النمط الرئيسي للعنوان</a:t>
            </a:r>
            <a:endParaRPr lang="ar-SA" noProof="0" smtClean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343400" y="3506788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DF194C-DA99-4C7A-9BA4-85BD60DF292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20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DD51FC-76B2-49E0-80B7-24661902AD3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55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183EEE-CB6F-4581-ACE4-F9ADA2E98D1D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308F26-4362-4BD8-A68D-D965DD0C436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36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3C2619-69AD-4A9D-8F44-18908E21661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2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3F43AD-991A-4323-8AB7-7F6C634B657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97AF36-B0BE-47BA-A100-E57BCF939CEA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780549-7493-4788-8921-05840A0F6AB5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8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B73B9B-5072-4B78-B4DC-EC76C19E73C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3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A7CF99-2349-4250-8139-308930EE4B81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1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 i="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 flipH="1">
            <a:off x="1588" y="762000"/>
            <a:ext cx="8380412" cy="762000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15294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flipH="1">
            <a:off x="69342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الأنماط الرئيسية للنص</a:t>
            </a:r>
            <a:endParaRPr lang="ar-SA" smtClean="0"/>
          </a:p>
          <a:p>
            <a:pPr lvl="1"/>
            <a:r>
              <a:rPr lang="ar-SA" altLang="en-US" smtClean="0"/>
              <a:t>المستوى الثاني</a:t>
            </a:r>
            <a:endParaRPr lang="ar-SA" smtClean="0"/>
          </a:p>
          <a:p>
            <a:pPr lvl="2"/>
            <a:r>
              <a:rPr lang="ar-SA" altLang="en-US" smtClean="0"/>
              <a:t>المستوى الثالث</a:t>
            </a:r>
            <a:endParaRPr lang="ar-SA" smtClean="0"/>
          </a:p>
          <a:p>
            <a:pPr lvl="3"/>
            <a:r>
              <a:rPr lang="ar-SA" altLang="en-US" smtClean="0"/>
              <a:t>المستوى الرابع</a:t>
            </a:r>
            <a:endParaRPr lang="ar-SA" smtClean="0"/>
          </a:p>
          <a:p>
            <a:pPr lvl="4"/>
            <a:r>
              <a:rPr lang="ar-SA" altLang="en-US" smtClean="0"/>
              <a:t>المستوى الخامس</a:t>
            </a:r>
            <a:endParaRPr lang="ar-SA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kumimoji="0" sz="1400" i="0">
                <a:cs typeface="+mj-cs"/>
              </a:defRPr>
            </a:lvl1pPr>
          </a:lstStyle>
          <a:p>
            <a:fld id="{BB4148B1-3A2E-4385-BC2E-FFA15DDF4077}" type="slidenum">
              <a:rPr lang="ar-SA"/>
              <a:pPr/>
              <a:t>‹#›</a:t>
            </a:fld>
            <a:endParaRPr lang="en-US"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النمط الرئيسي للعنوان</a:t>
            </a:r>
            <a:endParaRPr lang="ar-SA" smtClean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 flipH="1">
            <a:off x="47244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0386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kumimoji="0" lang="en-US" sz="2400" i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 i="0"/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2pPr>
      <a:lvl3pPr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3pPr>
      <a:lvl4pPr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4pPr>
      <a:lvl5pPr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2.wmf"/><Relationship Id="rId5" Type="http://schemas.openxmlformats.org/officeDocument/2006/relationships/image" Target="../media/image10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9.wmf"/><Relationship Id="rId18" Type="http://schemas.openxmlformats.org/officeDocument/2006/relationships/oleObject" Target="../embeddings/oleObject18.bin"/><Relationship Id="rId26" Type="http://schemas.openxmlformats.org/officeDocument/2006/relationships/image" Target="../media/image25.wmf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23.wmf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1.wmf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7.bin"/><Relationship Id="rId20" Type="http://schemas.openxmlformats.org/officeDocument/2006/relationships/oleObject" Target="../embeddings/oleObject19.bin"/><Relationship Id="rId29" Type="http://schemas.openxmlformats.org/officeDocument/2006/relationships/oleObject" Target="../embeddings/oleObject2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8.wmf"/><Relationship Id="rId24" Type="http://schemas.openxmlformats.org/officeDocument/2006/relationships/image" Target="../media/image24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23" Type="http://schemas.openxmlformats.org/officeDocument/2006/relationships/oleObject" Target="../embeddings/oleObject21.bin"/><Relationship Id="rId28" Type="http://schemas.openxmlformats.org/officeDocument/2006/relationships/image" Target="../media/image26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22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0.bin"/><Relationship Id="rId27" Type="http://schemas.openxmlformats.org/officeDocument/2006/relationships/oleObject" Target="../embeddings/oleObject23.bin"/><Relationship Id="rId30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1EB4F5-F11E-4240-9E9D-0782B7B71744}" type="slidenum">
              <a:rPr lang="ar-SA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228600"/>
            <a:ext cx="4953000" cy="1143000"/>
          </a:xfrm>
        </p:spPr>
        <p:txBody>
          <a:bodyPr/>
          <a:lstStyle/>
          <a:p>
            <a:pPr algn="ctr"/>
            <a:r>
              <a:rPr lang="en-US" sz="3600" b="1" i="1">
                <a:latin typeface="Arial" panose="020B0604020202020204" pitchFamily="34" charset="0"/>
                <a:cs typeface="Arial" panose="020B0604020202020204" pitchFamily="34" charset="0"/>
              </a:rPr>
              <a:t>Steel Reinforcement</a:t>
            </a:r>
            <a:br>
              <a:rPr lang="en-US" sz="3600" b="1" i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ar-EG" sz="3600" b="1" i="1">
                <a:latin typeface="Arial" panose="020B0604020202020204" pitchFamily="34" charset="0"/>
              </a:rPr>
              <a:t>صلب التسليح للخرسانة</a:t>
            </a:r>
            <a:endParaRPr lang="en-US" sz="3600" b="1" i="1">
              <a:latin typeface="Arial" panose="020B0604020202020204" pitchFamily="34" charset="0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748213" y="5029200"/>
            <a:ext cx="3411537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ar-EG" sz="2000" i="0">
                <a:cs typeface="DecoType Thuluth" pitchFamily="2" charset="-78"/>
              </a:rPr>
              <a:t>أ.</a:t>
            </a:r>
            <a:r>
              <a:rPr lang="ar-SA" sz="2000" i="0">
                <a:cs typeface="DecoType Thuluth" pitchFamily="2" charset="-78"/>
              </a:rPr>
              <a:t>د.م. احمد فتحي عبد العزيز</a:t>
            </a:r>
          </a:p>
          <a:p>
            <a:pPr algn="ctr"/>
            <a:r>
              <a:rPr lang="ar-SA" sz="2400" i="0">
                <a:cs typeface="Simplified Arabic" panose="02020603050405020304" pitchFamily="18" charset="-78"/>
              </a:rPr>
              <a:t>قسم الهندسة الانشائية</a:t>
            </a:r>
          </a:p>
          <a:p>
            <a:pPr algn="ctr"/>
            <a:r>
              <a:rPr lang="ar-SA" sz="2400" i="0">
                <a:cs typeface="Simplified Arabic" panose="02020603050405020304" pitchFamily="18" charset="-78"/>
              </a:rPr>
              <a:t>معمل خواص واختبار المواد</a:t>
            </a:r>
          </a:p>
          <a:p>
            <a:pPr algn="ctr"/>
            <a:r>
              <a:rPr lang="ar-SA" sz="2400" i="0">
                <a:cs typeface="Simplified Arabic" panose="02020603050405020304" pitchFamily="18" charset="-78"/>
              </a:rPr>
              <a:t>كلية الهندسة – جامعة عين شمس</a:t>
            </a:r>
            <a:endParaRPr lang="en-US" sz="2400" i="0">
              <a:cs typeface="Simplified Arabic" panose="02020603050405020304" pitchFamily="18" charset="-78"/>
            </a:endParaRPr>
          </a:p>
        </p:txBody>
      </p:sp>
      <p:pic>
        <p:nvPicPr>
          <p:cNvPr id="2063" name="Picture 15" descr="produc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4724400" cy="286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untitl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337502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57B13-8DF0-4BE2-B5A8-C52EBB29DEF8}" type="slidenum">
              <a:rPr lang="ar-SA"/>
              <a:pPr/>
              <a:t>10</a:t>
            </a:fld>
            <a:endParaRPr lang="en-US"/>
          </a:p>
        </p:txBody>
      </p:sp>
      <p:sp>
        <p:nvSpPr>
          <p:cNvPr id="166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81000"/>
            <a:ext cx="7620000" cy="914400"/>
          </a:xfrm>
        </p:spPr>
        <p:txBody>
          <a:bodyPr/>
          <a:lstStyle/>
          <a:p>
            <a:r>
              <a:rPr lang="ar-EG" sz="2800">
                <a:solidFill>
                  <a:schemeClr val="tx1"/>
                </a:solidFill>
              </a:rPr>
              <a:t>الوصلات الملحومة </a:t>
            </a: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Welded Connections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6915" name="Group 3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66916" name="Rectangle 4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66917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8534400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مراعاة استقامة محوري السيخين الملحومين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مقاومة المقطع الملحوم لا تقل عن 125% اجهاد الخضوع الاسياخ الموصولة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يستعمل اللحام الكهربي فقط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لا يسمح باللحام في المنشآت المعرضة لاحمال ديناميكية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تبادلية (25%من مساحة الاسياخ عند القطاع)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يفضل تجنب عمل وصلات اللحام في منطقة اقصي عزم انحناء</a:t>
            </a:r>
          </a:p>
          <a:p>
            <a:pPr>
              <a:spcBef>
                <a:spcPct val="50000"/>
              </a:spcBef>
            </a:pPr>
            <a:r>
              <a:rPr lang="ar-SA" sz="2400" b="1" i="0">
                <a:latin typeface="Arial" panose="020B0604020202020204" pitchFamily="34" charset="0"/>
              </a:rPr>
              <a:t>يجب التأكد من كفاءة القائمين باللحام </a:t>
            </a:r>
          </a:p>
          <a:p>
            <a:pPr>
              <a:spcBef>
                <a:spcPct val="50000"/>
              </a:spcBef>
            </a:pPr>
            <a:r>
              <a:rPr lang="ar-SA" sz="2400" b="1" i="0">
                <a:latin typeface="Arial" panose="020B0604020202020204" pitchFamily="34" charset="0"/>
              </a:rPr>
              <a:t>عمل الاختبارات الكافية علي عينات</a:t>
            </a:r>
            <a:endParaRPr lang="en-US" sz="2400" b="1" i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CF2C61-0C7C-430B-BA87-41C49784B8AA}" type="slidenum">
              <a:rPr lang="ar-SA"/>
              <a:pPr/>
              <a:t>11</a:t>
            </a:fld>
            <a:endParaRPr 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2390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</a:t>
            </a:r>
            <a:r>
              <a:rPr lang="ar-EG" sz="280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28600" y="1981200"/>
            <a:ext cx="8610600" cy="392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بجلب للاسياخ التي لا يقل قطرها عن 16مم كما يجب الا يقل مقاومة مقطعها عن 125% من مقاومة الخضوع للاسياخ الموصولة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لا يزيد مقدار الانزلاق في الوصلة عن </a:t>
            </a:r>
            <a:r>
              <a:rPr lang="en-US" sz="2400" b="1" i="0">
                <a:latin typeface="Arial" panose="020B0604020202020204" pitchFamily="34" charset="0"/>
              </a:rPr>
              <a:t>0.1</a:t>
            </a:r>
            <a:r>
              <a:rPr lang="ar-EG" sz="2400" b="1" i="0">
                <a:latin typeface="Arial" panose="020B0604020202020204" pitchFamily="34" charset="0"/>
              </a:rPr>
              <a:t> ملليمتر عند حمل التشغيل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يتم تنفيذ الوصلات باحدي الطريقتين: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بطريقة القلوظة للجلب من الداخل ونهايات الاسياخ من الخارج</a:t>
            </a:r>
          </a:p>
          <a:p>
            <a:pPr>
              <a:spcBef>
                <a:spcPct val="50000"/>
              </a:spcBef>
            </a:pPr>
            <a:r>
              <a:rPr lang="ar-EG" sz="2400" b="1" i="0">
                <a:latin typeface="Arial" panose="020B0604020202020204" pitchFamily="34" charset="0"/>
              </a:rPr>
              <a:t>او بطريقة الضغط علي نهايات الاسياخ والجلب بالكبس لنقل الاجهادات بالاحتكاك</a:t>
            </a:r>
          </a:p>
          <a:p>
            <a:pPr>
              <a:spcBef>
                <a:spcPct val="50000"/>
              </a:spcBef>
            </a:pPr>
            <a:r>
              <a:rPr lang="ar-SA" sz="2400" b="1" i="0">
                <a:latin typeface="Arial" panose="020B0604020202020204" pitchFamily="34" charset="0"/>
              </a:rPr>
              <a:t>يشترط عمل الاختبارات الكافية علي الوصلات للتأكد من قدرتها علي مقاومة </a:t>
            </a:r>
            <a:r>
              <a:rPr lang="ar-EG" sz="2400" b="1" i="0">
                <a:latin typeface="Arial" panose="020B0604020202020204" pitchFamily="34" charset="0"/>
              </a:rPr>
              <a:t>ا</a:t>
            </a:r>
            <a:r>
              <a:rPr lang="ar-SA" sz="2400" b="1" i="0">
                <a:latin typeface="Arial" panose="020B0604020202020204" pitchFamily="34" charset="0"/>
              </a:rPr>
              <a:t>جهادات ال</a:t>
            </a:r>
            <a:r>
              <a:rPr lang="ar-EG" sz="2400" b="1" i="0">
                <a:latin typeface="Arial" panose="020B0604020202020204" pitchFamily="34" charset="0"/>
              </a:rPr>
              <a:t>ت</a:t>
            </a:r>
            <a:r>
              <a:rPr lang="ar-SA" sz="2400" b="1" i="0">
                <a:latin typeface="Arial" panose="020B0604020202020204" pitchFamily="34" charset="0"/>
              </a:rPr>
              <a:t>شغيل</a:t>
            </a:r>
            <a:endParaRPr lang="en-US" sz="2400" b="1" i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F603B5-062E-4EE9-AD4F-413672BE0CF8}" type="slidenum">
              <a:rPr lang="ar-SA"/>
              <a:pPr/>
              <a:t>12</a:t>
            </a:fld>
            <a:endParaRPr lang="en-US"/>
          </a:p>
        </p:txBody>
      </p:sp>
      <p:sp>
        <p:nvSpPr>
          <p:cNvPr id="169002" name="Rectangle 42"/>
          <p:cNvSpPr>
            <a:spLocks noChangeArrowheads="1"/>
          </p:cNvSpPr>
          <p:nvPr/>
        </p:nvSpPr>
        <p:spPr bwMode="auto">
          <a:xfrm>
            <a:off x="5867400" y="4419600"/>
            <a:ext cx="1447800" cy="609600"/>
          </a:xfrm>
          <a:prstGeom prst="rect">
            <a:avLst/>
          </a:prstGeom>
          <a:noFill/>
          <a:ln w="254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381000"/>
            <a:ext cx="76200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 </a:t>
            </a:r>
            <a:r>
              <a:rPr lang="en-US" sz="3200">
                <a:solidFill>
                  <a:schemeClr val="tx1"/>
                </a:solidFill>
              </a:rPr>
              <a:t/>
            </a:r>
            <a:br>
              <a:rPr lang="en-US" sz="32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 sz="3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8968" name="Picture 8" descr="stee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1148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969" name="Line 9"/>
          <p:cNvSpPr>
            <a:spLocks noChangeShapeType="1"/>
          </p:cNvSpPr>
          <p:nvPr/>
        </p:nvSpPr>
        <p:spPr bwMode="auto">
          <a:xfrm>
            <a:off x="4419600" y="24384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4419600" y="27432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2" name="Line 12"/>
          <p:cNvSpPr>
            <a:spLocks noChangeShapeType="1"/>
          </p:cNvSpPr>
          <p:nvPr/>
        </p:nvSpPr>
        <p:spPr bwMode="auto">
          <a:xfrm>
            <a:off x="4419600" y="2438400"/>
            <a:ext cx="0" cy="3048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3" name="Line 13"/>
          <p:cNvSpPr>
            <a:spLocks noChangeShapeType="1"/>
          </p:cNvSpPr>
          <p:nvPr/>
        </p:nvSpPr>
        <p:spPr bwMode="auto">
          <a:xfrm>
            <a:off x="5334000" y="2438400"/>
            <a:ext cx="533400" cy="762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74" name="Line 14"/>
          <p:cNvSpPr>
            <a:spLocks noChangeShapeType="1"/>
          </p:cNvSpPr>
          <p:nvPr/>
        </p:nvSpPr>
        <p:spPr bwMode="auto">
          <a:xfrm flipV="1">
            <a:off x="5334000" y="2667000"/>
            <a:ext cx="533400" cy="762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75" name="Line 15"/>
          <p:cNvSpPr>
            <a:spLocks noChangeShapeType="1"/>
          </p:cNvSpPr>
          <p:nvPr/>
        </p:nvSpPr>
        <p:spPr bwMode="auto">
          <a:xfrm>
            <a:off x="5867400" y="2514600"/>
            <a:ext cx="0" cy="1524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6" name="Line 16"/>
          <p:cNvSpPr>
            <a:spLocks noChangeShapeType="1"/>
          </p:cNvSpPr>
          <p:nvPr/>
        </p:nvSpPr>
        <p:spPr bwMode="auto">
          <a:xfrm>
            <a:off x="8001000" y="24384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7" name="Line 17"/>
          <p:cNvSpPr>
            <a:spLocks noChangeShapeType="1"/>
          </p:cNvSpPr>
          <p:nvPr/>
        </p:nvSpPr>
        <p:spPr bwMode="auto">
          <a:xfrm>
            <a:off x="8001000" y="27432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8" name="Line 18"/>
          <p:cNvSpPr>
            <a:spLocks noChangeShapeType="1"/>
          </p:cNvSpPr>
          <p:nvPr/>
        </p:nvSpPr>
        <p:spPr bwMode="auto">
          <a:xfrm>
            <a:off x="8915400" y="2438400"/>
            <a:ext cx="0" cy="3048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79" name="Line 19"/>
          <p:cNvSpPr>
            <a:spLocks noChangeShapeType="1"/>
          </p:cNvSpPr>
          <p:nvPr/>
        </p:nvSpPr>
        <p:spPr bwMode="auto">
          <a:xfrm>
            <a:off x="7467600" y="2667000"/>
            <a:ext cx="533400" cy="762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0" name="Line 20"/>
          <p:cNvSpPr>
            <a:spLocks noChangeShapeType="1"/>
          </p:cNvSpPr>
          <p:nvPr/>
        </p:nvSpPr>
        <p:spPr bwMode="auto">
          <a:xfrm flipV="1">
            <a:off x="7467600" y="2438400"/>
            <a:ext cx="533400" cy="762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1" name="Line 21"/>
          <p:cNvSpPr>
            <a:spLocks noChangeShapeType="1"/>
          </p:cNvSpPr>
          <p:nvPr/>
        </p:nvSpPr>
        <p:spPr bwMode="auto">
          <a:xfrm>
            <a:off x="7467600" y="2514600"/>
            <a:ext cx="0" cy="1524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82" name="Rectangle 22"/>
          <p:cNvSpPr>
            <a:spLocks noChangeArrowheads="1"/>
          </p:cNvSpPr>
          <p:nvPr/>
        </p:nvSpPr>
        <p:spPr bwMode="auto">
          <a:xfrm>
            <a:off x="5943600" y="2286000"/>
            <a:ext cx="1447800" cy="609600"/>
          </a:xfrm>
          <a:prstGeom prst="rect">
            <a:avLst/>
          </a:prstGeom>
          <a:noFill/>
          <a:ln w="254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8983" name="Line 23"/>
          <p:cNvSpPr>
            <a:spLocks noChangeShapeType="1"/>
          </p:cNvSpPr>
          <p:nvPr/>
        </p:nvSpPr>
        <p:spPr bwMode="auto">
          <a:xfrm>
            <a:off x="6858000" y="2667000"/>
            <a:ext cx="5334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4" name="Line 24"/>
          <p:cNvSpPr>
            <a:spLocks noChangeShapeType="1"/>
          </p:cNvSpPr>
          <p:nvPr/>
        </p:nvSpPr>
        <p:spPr bwMode="auto">
          <a:xfrm flipV="1">
            <a:off x="6858000" y="2438400"/>
            <a:ext cx="5334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5" name="Line 25"/>
          <p:cNvSpPr>
            <a:spLocks noChangeShapeType="1"/>
          </p:cNvSpPr>
          <p:nvPr/>
        </p:nvSpPr>
        <p:spPr bwMode="auto">
          <a:xfrm>
            <a:off x="6858000" y="2514600"/>
            <a:ext cx="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86" name="Line 26"/>
          <p:cNvSpPr>
            <a:spLocks noChangeShapeType="1"/>
          </p:cNvSpPr>
          <p:nvPr/>
        </p:nvSpPr>
        <p:spPr bwMode="auto">
          <a:xfrm>
            <a:off x="5943600" y="2438400"/>
            <a:ext cx="5334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7" name="Line 27"/>
          <p:cNvSpPr>
            <a:spLocks noChangeShapeType="1"/>
          </p:cNvSpPr>
          <p:nvPr/>
        </p:nvSpPr>
        <p:spPr bwMode="auto">
          <a:xfrm flipV="1">
            <a:off x="5943600" y="2667000"/>
            <a:ext cx="533400" cy="762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8988" name="Line 28"/>
          <p:cNvSpPr>
            <a:spLocks noChangeShapeType="1"/>
          </p:cNvSpPr>
          <p:nvPr/>
        </p:nvSpPr>
        <p:spPr bwMode="auto">
          <a:xfrm>
            <a:off x="6477000" y="2514600"/>
            <a:ext cx="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>
            <a:off x="4267200" y="2590800"/>
            <a:ext cx="4876800" cy="0"/>
          </a:xfrm>
          <a:prstGeom prst="line">
            <a:avLst/>
          </a:prstGeom>
          <a:noFill/>
          <a:ln w="12700" cap="sq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0" name="Line 30"/>
          <p:cNvSpPr>
            <a:spLocks noChangeShapeType="1"/>
          </p:cNvSpPr>
          <p:nvPr/>
        </p:nvSpPr>
        <p:spPr bwMode="auto">
          <a:xfrm>
            <a:off x="4953000" y="45720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1" name="Line 31"/>
          <p:cNvSpPr>
            <a:spLocks noChangeShapeType="1"/>
          </p:cNvSpPr>
          <p:nvPr/>
        </p:nvSpPr>
        <p:spPr bwMode="auto">
          <a:xfrm>
            <a:off x="4953000" y="48768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2" name="Line 32"/>
          <p:cNvSpPr>
            <a:spLocks noChangeShapeType="1"/>
          </p:cNvSpPr>
          <p:nvPr/>
        </p:nvSpPr>
        <p:spPr bwMode="auto">
          <a:xfrm>
            <a:off x="4953000" y="4572000"/>
            <a:ext cx="0" cy="3048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6" name="Line 36"/>
          <p:cNvSpPr>
            <a:spLocks noChangeShapeType="1"/>
          </p:cNvSpPr>
          <p:nvPr/>
        </p:nvSpPr>
        <p:spPr bwMode="auto">
          <a:xfrm>
            <a:off x="7315200" y="45720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7" name="Line 37"/>
          <p:cNvSpPr>
            <a:spLocks noChangeShapeType="1"/>
          </p:cNvSpPr>
          <p:nvPr/>
        </p:nvSpPr>
        <p:spPr bwMode="auto">
          <a:xfrm>
            <a:off x="7315200" y="4876800"/>
            <a:ext cx="91440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8998" name="Line 38"/>
          <p:cNvSpPr>
            <a:spLocks noChangeShapeType="1"/>
          </p:cNvSpPr>
          <p:nvPr/>
        </p:nvSpPr>
        <p:spPr bwMode="auto">
          <a:xfrm>
            <a:off x="8229600" y="4572000"/>
            <a:ext cx="0" cy="30480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09" name="Line 49"/>
          <p:cNvSpPr>
            <a:spLocks noChangeShapeType="1"/>
          </p:cNvSpPr>
          <p:nvPr/>
        </p:nvSpPr>
        <p:spPr bwMode="auto">
          <a:xfrm>
            <a:off x="4191000" y="4724400"/>
            <a:ext cx="4876800" cy="0"/>
          </a:xfrm>
          <a:prstGeom prst="line">
            <a:avLst/>
          </a:prstGeom>
          <a:noFill/>
          <a:ln w="12700" cap="sq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0" name="Line 50"/>
          <p:cNvSpPr>
            <a:spLocks noChangeShapeType="1"/>
          </p:cNvSpPr>
          <p:nvPr/>
        </p:nvSpPr>
        <p:spPr bwMode="auto">
          <a:xfrm>
            <a:off x="59436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1" name="Line 51"/>
          <p:cNvSpPr>
            <a:spLocks noChangeShapeType="1"/>
          </p:cNvSpPr>
          <p:nvPr/>
        </p:nvSpPr>
        <p:spPr bwMode="auto">
          <a:xfrm>
            <a:off x="60960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2" name="Line 52"/>
          <p:cNvSpPr>
            <a:spLocks noChangeShapeType="1"/>
          </p:cNvSpPr>
          <p:nvPr/>
        </p:nvSpPr>
        <p:spPr bwMode="auto">
          <a:xfrm>
            <a:off x="62484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3" name="Line 53"/>
          <p:cNvSpPr>
            <a:spLocks noChangeShapeType="1"/>
          </p:cNvSpPr>
          <p:nvPr/>
        </p:nvSpPr>
        <p:spPr bwMode="auto">
          <a:xfrm>
            <a:off x="64008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4" name="Line 54"/>
          <p:cNvSpPr>
            <a:spLocks noChangeShapeType="1"/>
          </p:cNvSpPr>
          <p:nvPr/>
        </p:nvSpPr>
        <p:spPr bwMode="auto">
          <a:xfrm>
            <a:off x="65532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5" name="Line 55"/>
          <p:cNvSpPr>
            <a:spLocks noChangeShapeType="1"/>
          </p:cNvSpPr>
          <p:nvPr/>
        </p:nvSpPr>
        <p:spPr bwMode="auto">
          <a:xfrm>
            <a:off x="67056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6" name="Line 56"/>
          <p:cNvSpPr>
            <a:spLocks noChangeShapeType="1"/>
          </p:cNvSpPr>
          <p:nvPr/>
        </p:nvSpPr>
        <p:spPr bwMode="auto">
          <a:xfrm>
            <a:off x="68580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7" name="Line 57"/>
          <p:cNvSpPr>
            <a:spLocks noChangeShapeType="1"/>
          </p:cNvSpPr>
          <p:nvPr/>
        </p:nvSpPr>
        <p:spPr bwMode="auto">
          <a:xfrm>
            <a:off x="70104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8" name="Line 58"/>
          <p:cNvSpPr>
            <a:spLocks noChangeShapeType="1"/>
          </p:cNvSpPr>
          <p:nvPr/>
        </p:nvSpPr>
        <p:spPr bwMode="auto">
          <a:xfrm>
            <a:off x="71628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19" name="Line 59"/>
          <p:cNvSpPr>
            <a:spLocks noChangeShapeType="1"/>
          </p:cNvSpPr>
          <p:nvPr/>
        </p:nvSpPr>
        <p:spPr bwMode="auto">
          <a:xfrm>
            <a:off x="7315200" y="39624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0" name="Line 60"/>
          <p:cNvSpPr>
            <a:spLocks noChangeShapeType="1"/>
          </p:cNvSpPr>
          <p:nvPr/>
        </p:nvSpPr>
        <p:spPr bwMode="auto">
          <a:xfrm flipV="1">
            <a:off x="58674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1" name="Line 61"/>
          <p:cNvSpPr>
            <a:spLocks noChangeShapeType="1"/>
          </p:cNvSpPr>
          <p:nvPr/>
        </p:nvSpPr>
        <p:spPr bwMode="auto">
          <a:xfrm flipV="1">
            <a:off x="60198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2" name="Line 62"/>
          <p:cNvSpPr>
            <a:spLocks noChangeShapeType="1"/>
          </p:cNvSpPr>
          <p:nvPr/>
        </p:nvSpPr>
        <p:spPr bwMode="auto">
          <a:xfrm flipV="1">
            <a:off x="61722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3" name="Line 63"/>
          <p:cNvSpPr>
            <a:spLocks noChangeShapeType="1"/>
          </p:cNvSpPr>
          <p:nvPr/>
        </p:nvSpPr>
        <p:spPr bwMode="auto">
          <a:xfrm flipV="1">
            <a:off x="63246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4" name="Line 64"/>
          <p:cNvSpPr>
            <a:spLocks noChangeShapeType="1"/>
          </p:cNvSpPr>
          <p:nvPr/>
        </p:nvSpPr>
        <p:spPr bwMode="auto">
          <a:xfrm flipV="1">
            <a:off x="64770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5" name="Line 65"/>
          <p:cNvSpPr>
            <a:spLocks noChangeShapeType="1"/>
          </p:cNvSpPr>
          <p:nvPr/>
        </p:nvSpPr>
        <p:spPr bwMode="auto">
          <a:xfrm flipV="1">
            <a:off x="66294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6" name="Line 66"/>
          <p:cNvSpPr>
            <a:spLocks noChangeShapeType="1"/>
          </p:cNvSpPr>
          <p:nvPr/>
        </p:nvSpPr>
        <p:spPr bwMode="auto">
          <a:xfrm flipV="1">
            <a:off x="67818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7" name="Line 67"/>
          <p:cNvSpPr>
            <a:spLocks noChangeShapeType="1"/>
          </p:cNvSpPr>
          <p:nvPr/>
        </p:nvSpPr>
        <p:spPr bwMode="auto">
          <a:xfrm flipV="1">
            <a:off x="69342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8" name="Line 68"/>
          <p:cNvSpPr>
            <a:spLocks noChangeShapeType="1"/>
          </p:cNvSpPr>
          <p:nvPr/>
        </p:nvSpPr>
        <p:spPr bwMode="auto">
          <a:xfrm flipV="1">
            <a:off x="70866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29" name="Line 69"/>
          <p:cNvSpPr>
            <a:spLocks noChangeShapeType="1"/>
          </p:cNvSpPr>
          <p:nvPr/>
        </p:nvSpPr>
        <p:spPr bwMode="auto">
          <a:xfrm flipV="1">
            <a:off x="7239000" y="5029200"/>
            <a:ext cx="0" cy="45720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30" name="Text Box 70"/>
          <p:cNvSpPr txBox="1">
            <a:spLocks noChangeArrowheads="1"/>
          </p:cNvSpPr>
          <p:nvPr/>
        </p:nvSpPr>
        <p:spPr bwMode="auto">
          <a:xfrm>
            <a:off x="4876800" y="3062288"/>
            <a:ext cx="3200400" cy="531812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0">
                <a:latin typeface="Arial" panose="020B0604020202020204" pitchFamily="34" charset="0"/>
              </a:rPr>
              <a:t>Threaded coupler</a:t>
            </a:r>
          </a:p>
        </p:txBody>
      </p:sp>
      <p:sp>
        <p:nvSpPr>
          <p:cNvPr id="169031" name="Text Box 71"/>
          <p:cNvSpPr txBox="1">
            <a:spLocks noChangeArrowheads="1"/>
          </p:cNvSpPr>
          <p:nvPr/>
        </p:nvSpPr>
        <p:spPr bwMode="auto">
          <a:xfrm>
            <a:off x="4876800" y="5564188"/>
            <a:ext cx="3200400" cy="531812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0">
                <a:latin typeface="Arial" panose="020B0604020202020204" pitchFamily="34" charset="0"/>
              </a:rPr>
              <a:t>Pressed coupler</a:t>
            </a:r>
          </a:p>
        </p:txBody>
      </p:sp>
      <p:sp>
        <p:nvSpPr>
          <p:cNvPr id="169032" name="Line 72"/>
          <p:cNvSpPr>
            <a:spLocks noChangeShapeType="1"/>
          </p:cNvSpPr>
          <p:nvPr/>
        </p:nvSpPr>
        <p:spPr bwMode="auto">
          <a:xfrm>
            <a:off x="53340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34" name="Line 74"/>
          <p:cNvSpPr>
            <a:spLocks noChangeShapeType="1"/>
          </p:cNvSpPr>
          <p:nvPr/>
        </p:nvSpPr>
        <p:spPr bwMode="auto">
          <a:xfrm>
            <a:off x="54102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36" name="Line 76"/>
          <p:cNvSpPr>
            <a:spLocks noChangeShapeType="1"/>
          </p:cNvSpPr>
          <p:nvPr/>
        </p:nvSpPr>
        <p:spPr bwMode="auto">
          <a:xfrm>
            <a:off x="5791200" y="2514600"/>
            <a:ext cx="76200" cy="152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9038" name="Line 78"/>
          <p:cNvSpPr>
            <a:spLocks noChangeShapeType="1"/>
          </p:cNvSpPr>
          <p:nvPr/>
        </p:nvSpPr>
        <p:spPr bwMode="auto">
          <a:xfrm>
            <a:off x="52578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39" name="Line 79"/>
          <p:cNvSpPr>
            <a:spLocks noChangeShapeType="1"/>
          </p:cNvSpPr>
          <p:nvPr/>
        </p:nvSpPr>
        <p:spPr bwMode="auto">
          <a:xfrm flipV="1">
            <a:off x="80010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0" name="Line 80"/>
          <p:cNvSpPr>
            <a:spLocks noChangeShapeType="1"/>
          </p:cNvSpPr>
          <p:nvPr/>
        </p:nvSpPr>
        <p:spPr bwMode="auto">
          <a:xfrm flipV="1">
            <a:off x="79248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1" name="Line 81"/>
          <p:cNvSpPr>
            <a:spLocks noChangeShapeType="1"/>
          </p:cNvSpPr>
          <p:nvPr/>
        </p:nvSpPr>
        <p:spPr bwMode="auto">
          <a:xfrm flipV="1">
            <a:off x="78486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2" name="Line 82"/>
          <p:cNvSpPr>
            <a:spLocks noChangeShapeType="1"/>
          </p:cNvSpPr>
          <p:nvPr/>
        </p:nvSpPr>
        <p:spPr bwMode="auto">
          <a:xfrm flipV="1">
            <a:off x="77724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3" name="Line 83"/>
          <p:cNvSpPr>
            <a:spLocks noChangeShapeType="1"/>
          </p:cNvSpPr>
          <p:nvPr/>
        </p:nvSpPr>
        <p:spPr bwMode="auto">
          <a:xfrm flipV="1">
            <a:off x="76962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4" name="Line 84"/>
          <p:cNvSpPr>
            <a:spLocks noChangeShapeType="1"/>
          </p:cNvSpPr>
          <p:nvPr/>
        </p:nvSpPr>
        <p:spPr bwMode="auto">
          <a:xfrm flipV="1">
            <a:off x="76200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5" name="Line 85"/>
          <p:cNvSpPr>
            <a:spLocks noChangeShapeType="1"/>
          </p:cNvSpPr>
          <p:nvPr/>
        </p:nvSpPr>
        <p:spPr bwMode="auto">
          <a:xfrm flipV="1">
            <a:off x="75438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6" name="Line 86"/>
          <p:cNvSpPr>
            <a:spLocks noChangeShapeType="1"/>
          </p:cNvSpPr>
          <p:nvPr/>
        </p:nvSpPr>
        <p:spPr bwMode="auto">
          <a:xfrm flipV="1">
            <a:off x="74676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7" name="Line 87"/>
          <p:cNvSpPr>
            <a:spLocks noChangeShapeType="1"/>
          </p:cNvSpPr>
          <p:nvPr/>
        </p:nvSpPr>
        <p:spPr bwMode="auto">
          <a:xfrm>
            <a:off x="54864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8" name="Line 88"/>
          <p:cNvSpPr>
            <a:spLocks noChangeShapeType="1"/>
          </p:cNvSpPr>
          <p:nvPr/>
        </p:nvSpPr>
        <p:spPr bwMode="auto">
          <a:xfrm>
            <a:off x="55626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49" name="Line 89"/>
          <p:cNvSpPr>
            <a:spLocks noChangeShapeType="1"/>
          </p:cNvSpPr>
          <p:nvPr/>
        </p:nvSpPr>
        <p:spPr bwMode="auto">
          <a:xfrm>
            <a:off x="56388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50" name="Line 90"/>
          <p:cNvSpPr>
            <a:spLocks noChangeShapeType="1"/>
          </p:cNvSpPr>
          <p:nvPr/>
        </p:nvSpPr>
        <p:spPr bwMode="auto">
          <a:xfrm>
            <a:off x="5715000" y="2438400"/>
            <a:ext cx="7620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9051" name="Rectangle 91"/>
          <p:cNvSpPr>
            <a:spLocks noChangeArrowheads="1"/>
          </p:cNvSpPr>
          <p:nvPr/>
        </p:nvSpPr>
        <p:spPr bwMode="auto">
          <a:xfrm>
            <a:off x="6705600" y="4572000"/>
            <a:ext cx="609600" cy="3048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9052" name="Rectangle 92"/>
          <p:cNvSpPr>
            <a:spLocks noChangeArrowheads="1"/>
          </p:cNvSpPr>
          <p:nvPr/>
        </p:nvSpPr>
        <p:spPr bwMode="auto">
          <a:xfrm>
            <a:off x="5867400" y="4572000"/>
            <a:ext cx="685800" cy="3048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ED6D25-F268-46BD-AC1A-F1C0CB3382AE}" type="slidenum">
              <a:rPr lang="ar-SA"/>
              <a:pPr/>
              <a:t>13</a:t>
            </a:fld>
            <a:endParaRPr 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81000"/>
            <a:ext cx="73914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 </a:t>
            </a:r>
            <a:r>
              <a:rPr lang="en-US" sz="3200">
                <a:solidFill>
                  <a:schemeClr val="tx1"/>
                </a:solidFill>
              </a:rPr>
              <a:t/>
            </a:r>
            <a:br>
              <a:rPr lang="en-US" sz="32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 sz="3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4083" name="Group 3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74084" name="Rectangle 4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74085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pic>
        <p:nvPicPr>
          <p:cNvPr id="174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934200" cy="474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D7151D-A834-4AC6-A68A-F141CED8EAAD}" type="slidenum">
              <a:rPr lang="ar-SA"/>
              <a:pPr/>
              <a:t>14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81000"/>
            <a:ext cx="74676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الوصلات الميكانيكية </a:t>
            </a:r>
            <a:r>
              <a:rPr lang="en-U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 sz="3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3059" name="Group 3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73060" name="Rectangle 4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73061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pic>
        <p:nvPicPr>
          <p:cNvPr id="1730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057400"/>
            <a:ext cx="5181600" cy="419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395A5-CFC3-4D50-B990-F0ADF18265FB}" type="slidenum">
              <a:rPr lang="ar-SA"/>
              <a:pPr/>
              <a:t>15</a:t>
            </a:fld>
            <a:endParaRPr lang="en-US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81000"/>
            <a:ext cx="73152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</a:t>
            </a:r>
            <a:r>
              <a:rPr lang="ar-EG" sz="2800">
                <a:solidFill>
                  <a:schemeClr val="tx1"/>
                </a:solidFill>
              </a:rPr>
              <a:t> </a:t>
            </a:r>
            <a:br>
              <a:rPr lang="ar-EG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9988" name="Group 4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69989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69990" name="Rectangle 6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pic>
        <p:nvPicPr>
          <p:cNvPr id="170060" name="Picture 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4648200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0061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4038600" cy="276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0062" name="Picture 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40188"/>
            <a:ext cx="38862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43126A-1FA4-4AB7-97FF-74E4A5EB74A2}" type="slidenum">
              <a:rPr lang="ar-SA"/>
              <a:pPr/>
              <a:t>16</a:t>
            </a:fld>
            <a:endParaRPr lang="en-US"/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78486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</a:t>
            </a:r>
            <a:r>
              <a:rPr lang="ar-EG" sz="280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1011" name="Group 3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71012" name="Rectangle 4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71013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pic>
        <p:nvPicPr>
          <p:cNvPr id="17101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4800600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101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24200"/>
            <a:ext cx="35814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4B69BD-D567-4E25-B0E0-786BBAEBC25D}" type="slidenum">
              <a:rPr lang="ar-SA"/>
              <a:pPr/>
              <a:t>17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81000"/>
            <a:ext cx="73914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الوصلات الميكانيكية </a:t>
            </a:r>
            <a:r>
              <a:rPr lang="en-US" sz="3200">
                <a:solidFill>
                  <a:schemeClr val="tx1"/>
                </a:solidFill>
              </a:rPr>
              <a:t/>
            </a:r>
            <a:br>
              <a:rPr lang="en-US" sz="32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Connections (Couplers)</a:t>
            </a:r>
            <a:endParaRPr lang="en-US" sz="3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2035" name="Group 3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72036" name="Rectangle 4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72037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pic>
        <p:nvPicPr>
          <p:cNvPr id="17204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3921125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DDD611-D133-4E16-83AE-5A06FC77A775}" type="slidenum">
              <a:rPr lang="ar-SA"/>
              <a:pPr/>
              <a:t>2</a:t>
            </a:fld>
            <a:endParaRPr lang="en-US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086600" cy="1219200"/>
          </a:xfrm>
        </p:spPr>
        <p:txBody>
          <a:bodyPr/>
          <a:lstStyle/>
          <a:p>
            <a:r>
              <a:rPr lang="ar-EG" sz="3600">
                <a:solidFill>
                  <a:schemeClr val="tx1"/>
                </a:solidFill>
              </a:rPr>
              <a:t>المواصفات القياسية المصرية لصلب التسليح</a:t>
            </a:r>
            <a:r>
              <a:rPr lang="en-US" sz="3600">
                <a:solidFill>
                  <a:schemeClr val="tx1"/>
                </a:solidFill>
              </a:rPr>
              <a:t/>
            </a:r>
            <a:br>
              <a:rPr lang="en-US" sz="3600">
                <a:solidFill>
                  <a:schemeClr val="tx1"/>
                </a:solidFill>
              </a:rPr>
            </a:br>
            <a:r>
              <a:rPr kumimoji="1" lang="en-US" sz="2400" b="1">
                <a:solidFill>
                  <a:schemeClr val="tx1"/>
                </a:solidFill>
                <a:effectLst/>
              </a:rPr>
              <a:t> </a:t>
            </a:r>
            <a:r>
              <a:rPr kumimoji="1" lang="en-US" sz="28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Egyptian Standard Specifications</a:t>
            </a:r>
            <a:r>
              <a:rPr kumimoji="1" lang="en-US" b="1">
                <a:solidFill>
                  <a:schemeClr val="tx1"/>
                </a:solidFill>
                <a:effectLst/>
              </a:rPr>
              <a:t> </a:t>
            </a:r>
          </a:p>
        </p:txBody>
      </p:sp>
      <p:grpSp>
        <p:nvGrpSpPr>
          <p:cNvPr id="143364" name="Group 4"/>
          <p:cNvGrpSpPr>
            <a:grpSpLocks/>
          </p:cNvGrpSpPr>
          <p:nvPr/>
        </p:nvGrpSpPr>
        <p:grpSpPr bwMode="auto">
          <a:xfrm>
            <a:off x="3167063" y="1477963"/>
            <a:ext cx="1339850" cy="3902075"/>
            <a:chOff x="0" y="2458"/>
            <a:chExt cx="844" cy="2458"/>
          </a:xfrm>
        </p:grpSpPr>
        <p:sp>
          <p:nvSpPr>
            <p:cNvPr id="143365" name="Rectangle 5"/>
            <p:cNvSpPr>
              <a:spLocks noChangeArrowheads="1"/>
            </p:cNvSpPr>
            <p:nvPr/>
          </p:nvSpPr>
          <p:spPr bwMode="auto">
            <a:xfrm>
              <a:off x="0" y="2458"/>
              <a:ext cx="844" cy="2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143366" name="Rectangle 6"/>
            <p:cNvSpPr>
              <a:spLocks noChangeArrowheads="1"/>
            </p:cNvSpPr>
            <p:nvPr/>
          </p:nvSpPr>
          <p:spPr bwMode="auto">
            <a:xfrm>
              <a:off x="0" y="2458"/>
              <a:ext cx="8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/>
            <a:lstStyle/>
            <a:p>
              <a:r>
                <a:rPr kumimoji="0" lang="ar-EG" sz="2400" i="0">
                  <a:solidFill>
                    <a:srgbClr val="000000"/>
                  </a:solidFill>
                </a:rPr>
                <a:t>  </a:t>
              </a:r>
              <a:endParaRPr kumimoji="0" lang="ar-EG" sz="20600" i="0">
                <a:solidFill>
                  <a:srgbClr val="000000"/>
                </a:solidFill>
              </a:endParaRPr>
            </a:p>
          </p:txBody>
        </p:sp>
      </p:grpSp>
      <p:sp>
        <p:nvSpPr>
          <p:cNvPr id="143367" name="Rectangle 7"/>
          <p:cNvSpPr>
            <a:spLocks noChangeArrowheads="1"/>
          </p:cNvSpPr>
          <p:nvPr/>
        </p:nvSpPr>
        <p:spPr bwMode="auto">
          <a:xfrm>
            <a:off x="152400" y="2209800"/>
            <a:ext cx="8686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3200" b="1" i="0"/>
              <a:t> م. ق. م. 262/</a:t>
            </a:r>
            <a:r>
              <a:rPr lang="ar-EG" sz="3200" b="1" i="0"/>
              <a:t>2000</a:t>
            </a:r>
            <a:r>
              <a:rPr lang="ar-SA" sz="3200" b="1" i="0"/>
              <a:t> وتعديلاتها اسياخ الصلب لتسليح الخرسان</a:t>
            </a:r>
            <a:r>
              <a:rPr lang="ar-EG" sz="3200" b="1" i="0"/>
              <a:t>ة </a:t>
            </a:r>
            <a:endParaRPr lang="en-US" sz="3200" b="1" i="0"/>
          </a:p>
          <a:p>
            <a:r>
              <a:rPr lang="ar-EG" sz="3200" b="1" i="0"/>
              <a:t> </a:t>
            </a:r>
          </a:p>
          <a:p>
            <a:pPr>
              <a:buFontTx/>
              <a:buChar char="•"/>
            </a:pPr>
            <a:r>
              <a:rPr lang="ar-EG" sz="3200" b="1" i="0"/>
              <a:t> </a:t>
            </a:r>
            <a:r>
              <a:rPr lang="ar-SA" sz="3200" b="1" i="0"/>
              <a:t>م. ق. م. 262/</a:t>
            </a:r>
            <a:r>
              <a:rPr lang="ar-EG" sz="3200" b="1" i="0"/>
              <a:t>2006</a:t>
            </a:r>
            <a:endParaRPr lang="en-US" sz="3200" b="1" i="0"/>
          </a:p>
        </p:txBody>
      </p:sp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0" y="4267200"/>
            <a:ext cx="8839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3200" b="1" i="0"/>
              <a:t> م. ق. م. </a:t>
            </a:r>
            <a:r>
              <a:rPr lang="en-US" sz="3200" b="1" i="0"/>
              <a:t>1618</a:t>
            </a:r>
            <a:r>
              <a:rPr lang="ar-SA" sz="3200" b="1" i="0"/>
              <a:t>/</a:t>
            </a:r>
            <a:r>
              <a:rPr lang="en-US" sz="3200" b="1" i="0"/>
              <a:t>1990</a:t>
            </a:r>
            <a:r>
              <a:rPr lang="ar-SA" sz="3200" b="1" i="0"/>
              <a:t> الشبك الملحوم</a:t>
            </a:r>
            <a:endParaRPr lang="en-US" sz="3200" b="1" i="0"/>
          </a:p>
          <a:p>
            <a:endParaRPr lang="ar-EG" sz="3200" b="1" i="0"/>
          </a:p>
          <a:p>
            <a:pPr>
              <a:buFontTx/>
              <a:buChar char="•"/>
            </a:pPr>
            <a:r>
              <a:rPr lang="en-US" sz="3200" b="1" i="0"/>
              <a:t> </a:t>
            </a:r>
            <a:r>
              <a:rPr lang="ar-EG" sz="3200" b="1" i="0"/>
              <a:t>البند  2-2-5 صلب التسليح للخرسانة المسلحة بالكود المصري لتصميم وتنفيذ المنشآت الخرسانية المسلحة</a:t>
            </a:r>
            <a:endParaRPr lang="en-US" sz="3200" b="1" i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3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3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43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43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43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7" grpId="0" build="p" autoUpdateAnimBg="0"/>
      <p:bldP spid="14337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652AAA-0130-4E47-8526-5F9CA6D7D24A}" type="slidenum">
              <a:rPr lang="ar-SA"/>
              <a:pPr/>
              <a:t>3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839200" cy="914400"/>
          </a:xfrm>
        </p:spPr>
        <p:txBody>
          <a:bodyPr/>
          <a:lstStyle/>
          <a:p>
            <a:r>
              <a:rPr lang="ar-EG" sz="2800">
                <a:solidFill>
                  <a:schemeClr val="tx1"/>
                </a:solidFill>
              </a:rPr>
              <a:t>ان</a:t>
            </a:r>
            <a:r>
              <a:rPr lang="ar-SA" sz="2800">
                <a:solidFill>
                  <a:schemeClr val="tx1"/>
                </a:solidFill>
              </a:rPr>
              <a:t>واع صلب التسليح المستخدم في الخرسانة </a:t>
            </a: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Types of Steel Rft</a:t>
            </a:r>
            <a:r>
              <a:rPr kumimoji="1" lang="en-US" sz="3200" b="1">
                <a:solidFill>
                  <a:schemeClr val="tx1"/>
                </a:solidFill>
                <a:effectLst/>
              </a:rPr>
              <a:t>.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3124200" y="1981200"/>
            <a:ext cx="5867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صلب طري عادي</a:t>
            </a:r>
            <a:r>
              <a:rPr lang="ar-EG" sz="2400" b="1" i="0">
                <a:latin typeface="Arial" panose="020B0604020202020204" pitchFamily="34" charset="0"/>
              </a:rPr>
              <a:t>  </a:t>
            </a:r>
            <a:r>
              <a:rPr lang="en-US" sz="2400" b="1" i="0">
                <a:latin typeface="Arial" panose="020B0604020202020204" pitchFamily="34" charset="0"/>
              </a:rPr>
              <a:t> (MS) Normal Mild Steel</a:t>
            </a:r>
            <a:endParaRPr lang="ar-EG" sz="2400" b="1" i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ar-SA" sz="2400" b="1" i="0">
                <a:latin typeface="Arial" panose="020B0604020202020204" pitchFamily="34" charset="0"/>
              </a:rPr>
              <a:t>240/350  او 280/450     ويرمز له بالرمز</a:t>
            </a:r>
            <a:endParaRPr lang="en-US" sz="2400" b="1" i="0">
              <a:latin typeface="Arial" panose="020B0604020202020204" pitchFamily="34" charset="0"/>
            </a:endParaRPr>
          </a:p>
        </p:txBody>
      </p:sp>
      <p:sp>
        <p:nvSpPr>
          <p:cNvPr id="53279" name="Text Box 31"/>
          <p:cNvSpPr txBox="1">
            <a:spLocks noChangeArrowheads="1"/>
          </p:cNvSpPr>
          <p:nvPr/>
        </p:nvSpPr>
        <p:spPr bwMode="auto">
          <a:xfrm>
            <a:off x="2667000" y="3200400"/>
            <a:ext cx="6400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صلب عالي المقاومة</a:t>
            </a:r>
            <a:r>
              <a:rPr lang="ar-EG" sz="2400" b="1" i="0">
                <a:latin typeface="Arial" panose="020B0604020202020204" pitchFamily="34" charset="0"/>
              </a:rPr>
              <a:t> </a:t>
            </a:r>
            <a:r>
              <a:rPr lang="en-US" sz="2400" b="1" i="0">
                <a:latin typeface="Arial" panose="020B0604020202020204" pitchFamily="34" charset="0"/>
              </a:rPr>
              <a:t> (HTS) High Tensile Steel</a:t>
            </a:r>
            <a:endParaRPr lang="ar-EG" sz="2400" b="1" i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360</a:t>
            </a:r>
            <a:r>
              <a:rPr lang="ar-SA" sz="2400" b="1" i="0">
                <a:latin typeface="Arial" panose="020B0604020202020204" pitchFamily="34" charset="0"/>
              </a:rPr>
              <a:t>/</a:t>
            </a:r>
            <a:r>
              <a:rPr lang="en-US" sz="2400" b="1" i="0">
                <a:latin typeface="Arial" panose="020B0604020202020204" pitchFamily="34" charset="0"/>
              </a:rPr>
              <a:t>520</a:t>
            </a:r>
            <a:r>
              <a:rPr lang="ar-SA" sz="2400" b="1" i="0">
                <a:latin typeface="Arial" panose="020B0604020202020204" pitchFamily="34" charset="0"/>
              </a:rPr>
              <a:t>  او </a:t>
            </a:r>
            <a:r>
              <a:rPr lang="en-US" sz="2400" b="1" i="0">
                <a:latin typeface="Arial" panose="020B0604020202020204" pitchFamily="34" charset="0"/>
              </a:rPr>
              <a:t>400</a:t>
            </a:r>
            <a:r>
              <a:rPr lang="ar-SA" sz="2400" b="1" i="0">
                <a:latin typeface="Arial" panose="020B0604020202020204" pitchFamily="34" charset="0"/>
              </a:rPr>
              <a:t>/</a:t>
            </a:r>
            <a:r>
              <a:rPr lang="en-US" sz="2400" b="1" i="0">
                <a:latin typeface="Arial" panose="020B0604020202020204" pitchFamily="34" charset="0"/>
              </a:rPr>
              <a:t>600</a:t>
            </a:r>
            <a:r>
              <a:rPr lang="ar-SA" sz="2400" b="1" i="0">
                <a:latin typeface="Arial" panose="020B0604020202020204" pitchFamily="34" charset="0"/>
              </a:rPr>
              <a:t>     ويرمز له بالرمز</a:t>
            </a:r>
            <a:endParaRPr lang="en-US" sz="2400" b="1" i="0">
              <a:latin typeface="Arial" panose="020B0604020202020204" pitchFamily="34" charset="0"/>
            </a:endParaRPr>
          </a:p>
        </p:txBody>
      </p:sp>
      <p:graphicFrame>
        <p:nvGraphicFramePr>
          <p:cNvPr id="53280" name="Object 32"/>
          <p:cNvGraphicFramePr>
            <a:graphicFrameLocks noChangeAspect="1"/>
          </p:cNvGraphicFramePr>
          <p:nvPr/>
        </p:nvGraphicFramePr>
        <p:xfrm>
          <a:off x="2895600" y="3810000"/>
          <a:ext cx="6096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8" name="Equation" r:id="rId4" imgW="330120" imgH="304560" progId="Equation.3">
                  <p:embed/>
                </p:oleObj>
              </mc:Choice>
              <mc:Fallback>
                <p:oleObj name="Equation" r:id="rId4" imgW="330120" imgH="30456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10000"/>
                        <a:ext cx="609600" cy="561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3306" name="Group 58"/>
          <p:cNvGrpSpPr>
            <a:grpSpLocks/>
          </p:cNvGrpSpPr>
          <p:nvPr/>
        </p:nvGrpSpPr>
        <p:grpSpPr bwMode="auto">
          <a:xfrm>
            <a:off x="3733800" y="2514600"/>
            <a:ext cx="381000" cy="533400"/>
            <a:chOff x="2352" y="1584"/>
            <a:chExt cx="240" cy="336"/>
          </a:xfrm>
        </p:grpSpPr>
        <p:sp>
          <p:nvSpPr>
            <p:cNvPr id="53281" name="Oval 33"/>
            <p:cNvSpPr>
              <a:spLocks noChangeArrowheads="1"/>
            </p:cNvSpPr>
            <p:nvPr/>
          </p:nvSpPr>
          <p:spPr bwMode="auto">
            <a:xfrm>
              <a:off x="2352" y="1680"/>
              <a:ext cx="240" cy="144"/>
            </a:xfrm>
            <a:prstGeom prst="ellipse">
              <a:avLst/>
            </a:prstGeom>
            <a:noFill/>
            <a:ln w="3175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ar-EG"/>
            </a:p>
          </p:txBody>
        </p:sp>
        <p:sp>
          <p:nvSpPr>
            <p:cNvPr id="53282" name="Line 34"/>
            <p:cNvSpPr>
              <a:spLocks noChangeShapeType="1"/>
            </p:cNvSpPr>
            <p:nvPr/>
          </p:nvSpPr>
          <p:spPr bwMode="auto">
            <a:xfrm>
              <a:off x="2400" y="1584"/>
              <a:ext cx="144" cy="336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</p:grpSp>
      <p:grpSp>
        <p:nvGrpSpPr>
          <p:cNvPr id="53307" name="Group 59"/>
          <p:cNvGrpSpPr>
            <a:grpSpLocks/>
          </p:cNvGrpSpPr>
          <p:nvPr/>
        </p:nvGrpSpPr>
        <p:grpSpPr bwMode="auto">
          <a:xfrm>
            <a:off x="3810000" y="3810000"/>
            <a:ext cx="381000" cy="533400"/>
            <a:chOff x="2400" y="2400"/>
            <a:chExt cx="240" cy="336"/>
          </a:xfrm>
        </p:grpSpPr>
        <p:sp>
          <p:nvSpPr>
            <p:cNvPr id="53283" name="Oval 35"/>
            <p:cNvSpPr>
              <a:spLocks noChangeArrowheads="1"/>
            </p:cNvSpPr>
            <p:nvPr/>
          </p:nvSpPr>
          <p:spPr bwMode="auto">
            <a:xfrm>
              <a:off x="2400" y="2496"/>
              <a:ext cx="240" cy="144"/>
            </a:xfrm>
            <a:prstGeom prst="ellipse">
              <a:avLst/>
            </a:prstGeom>
            <a:noFill/>
            <a:ln w="3175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ar-EG"/>
            </a:p>
          </p:txBody>
        </p:sp>
        <p:sp>
          <p:nvSpPr>
            <p:cNvPr id="53284" name="Line 36"/>
            <p:cNvSpPr>
              <a:spLocks noChangeShapeType="1"/>
            </p:cNvSpPr>
            <p:nvPr/>
          </p:nvSpPr>
          <p:spPr bwMode="auto">
            <a:xfrm>
              <a:off x="2400" y="2400"/>
              <a:ext cx="144" cy="336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53285" name="Line 37"/>
            <p:cNvSpPr>
              <a:spLocks noChangeShapeType="1"/>
            </p:cNvSpPr>
            <p:nvPr/>
          </p:nvSpPr>
          <p:spPr bwMode="auto">
            <a:xfrm>
              <a:off x="2496" y="2400"/>
              <a:ext cx="144" cy="336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</p:grpSp>
      <p:pic>
        <p:nvPicPr>
          <p:cNvPr id="53286" name="Picture 38" descr="steelroll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2362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287" name="Picture 39" descr="rnforce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1920875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88" name="Text Box 40"/>
          <p:cNvSpPr txBox="1">
            <a:spLocks noChangeArrowheads="1"/>
          </p:cNvSpPr>
          <p:nvPr/>
        </p:nvSpPr>
        <p:spPr bwMode="auto">
          <a:xfrm>
            <a:off x="2895600" y="4710113"/>
            <a:ext cx="6096000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صلب شبك من اسياخ الصلب الملحومة</a:t>
            </a:r>
            <a:r>
              <a:rPr lang="ar-EG" sz="2400" b="1" i="0">
                <a:latin typeface="Arial" panose="020B0604020202020204" pitchFamily="34" charset="0"/>
              </a:rPr>
              <a:t> </a:t>
            </a:r>
            <a:r>
              <a:rPr lang="en-US" sz="2400" b="1" i="0">
                <a:latin typeface="Arial" panose="020B0604020202020204" pitchFamily="34" charset="0"/>
              </a:rPr>
              <a:t> Mesh</a:t>
            </a:r>
            <a:r>
              <a:rPr lang="ar-SA" sz="2400" b="1" i="0">
                <a:latin typeface="Arial" panose="020B0604020202020204" pitchFamily="34" charset="0"/>
              </a:rPr>
              <a:t> </a:t>
            </a:r>
            <a:r>
              <a:rPr lang="en-US" sz="2400" b="1" i="0">
                <a:latin typeface="Arial" panose="020B0604020202020204" pitchFamily="34" charset="0"/>
              </a:rPr>
              <a:t>Steel</a:t>
            </a:r>
            <a:endParaRPr lang="ar-EG" sz="2400" b="1" i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240</a:t>
            </a:r>
            <a:r>
              <a:rPr lang="ar-SA" sz="2400" b="1" i="0">
                <a:latin typeface="Arial" panose="020B0604020202020204" pitchFamily="34" charset="0"/>
              </a:rPr>
              <a:t>/</a:t>
            </a:r>
            <a:r>
              <a:rPr lang="en-US" sz="2400" b="1" i="0">
                <a:latin typeface="Arial" panose="020B0604020202020204" pitchFamily="34" charset="0"/>
              </a:rPr>
              <a:t>350</a:t>
            </a:r>
            <a:r>
              <a:rPr lang="ar-SA" sz="2400" b="1" i="0">
                <a:latin typeface="Arial" panose="020B0604020202020204" pitchFamily="34" charset="0"/>
              </a:rPr>
              <a:t>  او </a:t>
            </a:r>
            <a:r>
              <a:rPr lang="en-US" sz="2400" b="1" i="0">
                <a:latin typeface="Arial" panose="020B0604020202020204" pitchFamily="34" charset="0"/>
              </a:rPr>
              <a:t>280</a:t>
            </a:r>
            <a:r>
              <a:rPr lang="ar-SA" sz="2400" b="1" i="0">
                <a:latin typeface="Arial" panose="020B0604020202020204" pitchFamily="34" charset="0"/>
              </a:rPr>
              <a:t>/</a:t>
            </a:r>
            <a:r>
              <a:rPr lang="en-US" sz="2400" b="1" i="0">
                <a:latin typeface="Arial" panose="020B0604020202020204" pitchFamily="34" charset="0"/>
              </a:rPr>
              <a:t>450</a:t>
            </a:r>
            <a:r>
              <a:rPr lang="ar-SA" sz="2400" b="1" i="0">
                <a:latin typeface="Arial" panose="020B0604020202020204" pitchFamily="34" charset="0"/>
              </a:rPr>
              <a:t>     ويسحب علي البارد ليصبح برتبة 450/520 ويرمز له بالرمز  </a:t>
            </a:r>
            <a:r>
              <a:rPr lang="ar-SA" b="1" i="0">
                <a:latin typeface="Arial" panose="020B0604020202020204" pitchFamily="34" charset="0"/>
              </a:rPr>
              <a:t>#</a:t>
            </a:r>
            <a:endParaRPr lang="en-US" b="1" i="0">
              <a:latin typeface="Arial" panose="020B0604020202020204" pitchFamily="34" charset="0"/>
            </a:endParaRPr>
          </a:p>
        </p:txBody>
      </p:sp>
      <p:grpSp>
        <p:nvGrpSpPr>
          <p:cNvPr id="53305" name="Group 57"/>
          <p:cNvGrpSpPr>
            <a:grpSpLocks/>
          </p:cNvGrpSpPr>
          <p:nvPr/>
        </p:nvGrpSpPr>
        <p:grpSpPr bwMode="auto">
          <a:xfrm>
            <a:off x="2438400" y="5791200"/>
            <a:ext cx="1905000" cy="1066800"/>
            <a:chOff x="1536" y="3648"/>
            <a:chExt cx="1200" cy="672"/>
          </a:xfrm>
        </p:grpSpPr>
        <p:sp>
          <p:nvSpPr>
            <p:cNvPr id="53289" name="Line 41"/>
            <p:cNvSpPr>
              <a:spLocks noChangeShapeType="1"/>
            </p:cNvSpPr>
            <p:nvPr/>
          </p:nvSpPr>
          <p:spPr bwMode="auto">
            <a:xfrm>
              <a:off x="1536" y="3792"/>
              <a:ext cx="12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0" name="Line 42"/>
            <p:cNvSpPr>
              <a:spLocks noChangeShapeType="1"/>
            </p:cNvSpPr>
            <p:nvPr/>
          </p:nvSpPr>
          <p:spPr bwMode="auto">
            <a:xfrm>
              <a:off x="1536" y="3888"/>
              <a:ext cx="12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1" name="Line 43"/>
            <p:cNvSpPr>
              <a:spLocks noChangeShapeType="1"/>
            </p:cNvSpPr>
            <p:nvPr/>
          </p:nvSpPr>
          <p:spPr bwMode="auto">
            <a:xfrm>
              <a:off x="1536" y="3984"/>
              <a:ext cx="12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2" name="Line 44"/>
            <p:cNvSpPr>
              <a:spLocks noChangeShapeType="1"/>
            </p:cNvSpPr>
            <p:nvPr/>
          </p:nvSpPr>
          <p:spPr bwMode="auto">
            <a:xfrm>
              <a:off x="1536" y="4080"/>
              <a:ext cx="12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3" name="Line 45"/>
            <p:cNvSpPr>
              <a:spLocks noChangeShapeType="1"/>
            </p:cNvSpPr>
            <p:nvPr/>
          </p:nvSpPr>
          <p:spPr bwMode="auto">
            <a:xfrm>
              <a:off x="1536" y="4176"/>
              <a:ext cx="1200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4" name="Line 46"/>
            <p:cNvSpPr>
              <a:spLocks noChangeShapeType="1"/>
            </p:cNvSpPr>
            <p:nvPr/>
          </p:nvSpPr>
          <p:spPr bwMode="auto">
            <a:xfrm>
              <a:off x="2640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ar-EG"/>
            </a:p>
          </p:txBody>
        </p:sp>
        <p:sp>
          <p:nvSpPr>
            <p:cNvPr id="53295" name="Line 47"/>
            <p:cNvSpPr>
              <a:spLocks noChangeShapeType="1"/>
            </p:cNvSpPr>
            <p:nvPr/>
          </p:nvSpPr>
          <p:spPr bwMode="auto">
            <a:xfrm>
              <a:off x="2544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6" name="Line 48"/>
            <p:cNvSpPr>
              <a:spLocks noChangeShapeType="1"/>
            </p:cNvSpPr>
            <p:nvPr/>
          </p:nvSpPr>
          <p:spPr bwMode="auto">
            <a:xfrm>
              <a:off x="2448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7" name="Line 49"/>
            <p:cNvSpPr>
              <a:spLocks noChangeShapeType="1"/>
            </p:cNvSpPr>
            <p:nvPr/>
          </p:nvSpPr>
          <p:spPr bwMode="auto">
            <a:xfrm>
              <a:off x="2352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8" name="Line 50"/>
            <p:cNvSpPr>
              <a:spLocks noChangeShapeType="1"/>
            </p:cNvSpPr>
            <p:nvPr/>
          </p:nvSpPr>
          <p:spPr bwMode="auto">
            <a:xfrm>
              <a:off x="2256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299" name="Line 51"/>
            <p:cNvSpPr>
              <a:spLocks noChangeShapeType="1"/>
            </p:cNvSpPr>
            <p:nvPr/>
          </p:nvSpPr>
          <p:spPr bwMode="auto">
            <a:xfrm>
              <a:off x="2160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300" name="Line 52"/>
            <p:cNvSpPr>
              <a:spLocks noChangeShapeType="1"/>
            </p:cNvSpPr>
            <p:nvPr/>
          </p:nvSpPr>
          <p:spPr bwMode="auto">
            <a:xfrm>
              <a:off x="2064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301" name="Line 53"/>
            <p:cNvSpPr>
              <a:spLocks noChangeShapeType="1"/>
            </p:cNvSpPr>
            <p:nvPr/>
          </p:nvSpPr>
          <p:spPr bwMode="auto">
            <a:xfrm>
              <a:off x="1968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302" name="Line 54"/>
            <p:cNvSpPr>
              <a:spLocks noChangeShapeType="1"/>
            </p:cNvSpPr>
            <p:nvPr/>
          </p:nvSpPr>
          <p:spPr bwMode="auto">
            <a:xfrm>
              <a:off x="1872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303" name="Line 55"/>
            <p:cNvSpPr>
              <a:spLocks noChangeShapeType="1"/>
            </p:cNvSpPr>
            <p:nvPr/>
          </p:nvSpPr>
          <p:spPr bwMode="auto">
            <a:xfrm>
              <a:off x="1776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  <p:sp>
          <p:nvSpPr>
            <p:cNvPr id="53304" name="Line 56"/>
            <p:cNvSpPr>
              <a:spLocks noChangeShapeType="1"/>
            </p:cNvSpPr>
            <p:nvPr/>
          </p:nvSpPr>
          <p:spPr bwMode="auto">
            <a:xfrm>
              <a:off x="1680" y="3648"/>
              <a:ext cx="0" cy="67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ar-EG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5" grpId="0" autoUpdateAnimBg="0"/>
      <p:bldP spid="53279" grpId="0" autoUpdateAnimBg="0"/>
      <p:bldP spid="5328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DBECB2-09D6-4AE0-B827-249566C05038}" type="slidenum">
              <a:rPr lang="ar-SA"/>
              <a:pPr/>
              <a:t>4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609600"/>
            <a:ext cx="8610600" cy="914400"/>
          </a:xfrm>
        </p:spPr>
        <p:txBody>
          <a:bodyPr/>
          <a:lstStyle/>
          <a:p>
            <a:r>
              <a:rPr lang="ar-EG" sz="3200">
                <a:solidFill>
                  <a:schemeClr val="tx1"/>
                </a:solidFill>
              </a:rPr>
              <a:t>الاقطار المستخدمة لصلب التسليح</a:t>
            </a:r>
            <a:r>
              <a:rPr kumimoji="1" lang="en-US" sz="2400" b="1">
                <a:solidFill>
                  <a:schemeClr val="tx1"/>
                </a:solidFill>
                <a:effectLst/>
              </a:rPr>
              <a:t> </a:t>
            </a:r>
            <a:r>
              <a:rPr kumimoji="1" lang="en-US" sz="28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Applied Diameters</a:t>
            </a:r>
            <a:r>
              <a:rPr kumimoji="1" lang="en-US" b="1"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685800" y="19812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3600" b="1" i="0">
                <a:latin typeface="Arial" panose="020B0604020202020204" pitchFamily="34" charset="0"/>
              </a:rPr>
              <a:t> </a:t>
            </a:r>
            <a:r>
              <a:rPr lang="en-US" sz="3600" b="1" i="0">
                <a:latin typeface="Arial" panose="020B0604020202020204" pitchFamily="34" charset="0"/>
              </a:rPr>
              <a:t>6, 8, 10, 13, 16, 18, 22, 25, 32 mm</a:t>
            </a:r>
          </a:p>
        </p:txBody>
      </p:sp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0" y="3581400"/>
            <a:ext cx="8991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2800" b="1" i="0"/>
              <a:t> للاسياخ ذات النتوءات </a:t>
            </a:r>
            <a:r>
              <a:rPr lang="ar-EG" sz="2800" b="1" i="0"/>
              <a:t>يحسب القطر الاعتباري للسيخ من وزن المتر الطولي</a:t>
            </a:r>
            <a:endParaRPr lang="en-US" sz="2800" b="1" i="0"/>
          </a:p>
        </p:txBody>
      </p:sp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228600" y="2743200"/>
            <a:ext cx="8458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3200" b="1" i="0">
                <a:latin typeface="Arial" panose="020B0604020202020204" pitchFamily="34" charset="0"/>
              </a:rPr>
              <a:t> </a:t>
            </a:r>
            <a:r>
              <a:rPr lang="en-US" sz="3200" b="1" i="0">
                <a:latin typeface="Arial" panose="020B0604020202020204" pitchFamily="34" charset="0"/>
              </a:rPr>
              <a:t>6, 8, 10, 12, 14, 16, 18, 20, 22, 24, 32 mm</a:t>
            </a:r>
          </a:p>
        </p:txBody>
      </p:sp>
      <p:graphicFrame>
        <p:nvGraphicFramePr>
          <p:cNvPr id="161801" name="Object 9"/>
          <p:cNvGraphicFramePr>
            <a:graphicFrameLocks noChangeAspect="1"/>
          </p:cNvGraphicFramePr>
          <p:nvPr/>
        </p:nvGraphicFramePr>
        <p:xfrm>
          <a:off x="990600" y="4313238"/>
          <a:ext cx="3124200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03" name="Equation" r:id="rId4" imgW="2184120" imgH="927000" progId="Equation.3">
                  <p:embed/>
                </p:oleObj>
              </mc:Choice>
              <mc:Fallback>
                <p:oleObj name="Equation" r:id="rId4" imgW="2184120" imgH="9270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313238"/>
                        <a:ext cx="3124200" cy="132556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02" name="Rectangle 10"/>
          <p:cNvSpPr>
            <a:spLocks noChangeArrowheads="1"/>
          </p:cNvSpPr>
          <p:nvPr/>
        </p:nvSpPr>
        <p:spPr bwMode="auto">
          <a:xfrm>
            <a:off x="609600" y="5638800"/>
            <a:ext cx="8229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ar-SA" sz="2800" b="1" i="0"/>
              <a:t> اذا كانت النتوءات منفصلة يؤخذ اصغر قطاع للسيخ</a:t>
            </a:r>
            <a:endParaRPr lang="en-US" sz="2800" b="1" i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8" grpId="0" autoUpdateAnimBg="0"/>
      <p:bldP spid="161799" grpId="0" autoUpdateAnimBg="0"/>
      <p:bldP spid="161800" grpId="0" autoUpdateAnimBg="0"/>
      <p:bldP spid="1618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012EA-3A14-455F-8EE8-E5CEDB21302E}" type="slidenum">
              <a:rPr lang="ar-SA"/>
              <a:pPr/>
              <a:t>5</a:t>
            </a:fld>
            <a:endParaRPr lang="en-US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762000"/>
            <a:ext cx="8610600" cy="914400"/>
          </a:xfrm>
        </p:spPr>
        <p:txBody>
          <a:bodyPr/>
          <a:lstStyle/>
          <a:p>
            <a:r>
              <a:rPr lang="ar-EG" sz="2800">
                <a:solidFill>
                  <a:schemeClr val="tx1"/>
                </a:solidFill>
              </a:rPr>
              <a:t>الخواص الميكانيكية</a:t>
            </a:r>
            <a:r>
              <a:rPr lang="ar-SA" sz="2800">
                <a:solidFill>
                  <a:schemeClr val="tx1"/>
                </a:solidFill>
              </a:rPr>
              <a:t> لصلب التسليح </a:t>
            </a: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Properties</a:t>
            </a:r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4343400" y="22098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اجهاد الخضوع</a:t>
            </a:r>
            <a:r>
              <a:rPr lang="ar-EG" sz="2400" b="1" i="0">
                <a:latin typeface="Arial" panose="020B0604020202020204" pitchFamily="34" charset="0"/>
              </a:rPr>
              <a:t>  </a:t>
            </a:r>
            <a:r>
              <a:rPr lang="en-US" sz="2400" b="1" i="0">
                <a:latin typeface="Arial" panose="020B0604020202020204" pitchFamily="34" charset="0"/>
              </a:rPr>
              <a:t> Yield Strength</a:t>
            </a:r>
            <a:endParaRPr lang="ar-EG" sz="2400" b="1" i="0">
              <a:latin typeface="Arial" panose="020B0604020202020204" pitchFamily="34" charset="0"/>
            </a:endParaRPr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4343400" y="29337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اجهاد الضمان</a:t>
            </a:r>
            <a:r>
              <a:rPr lang="ar-EG" sz="2400" b="1" i="0">
                <a:latin typeface="Arial" panose="020B0604020202020204" pitchFamily="34" charset="0"/>
              </a:rPr>
              <a:t>  </a:t>
            </a:r>
            <a:r>
              <a:rPr lang="en-US" sz="2400" b="1" i="0">
                <a:latin typeface="Arial" panose="020B0604020202020204" pitchFamily="34" charset="0"/>
              </a:rPr>
              <a:t> Proof Strength</a:t>
            </a:r>
            <a:endParaRPr lang="ar-EG" sz="2400" b="1" i="0">
              <a:latin typeface="Arial" panose="020B0604020202020204" pitchFamily="34" charset="0"/>
            </a:endParaRPr>
          </a:p>
        </p:txBody>
      </p:sp>
      <p:sp>
        <p:nvSpPr>
          <p:cNvPr id="162831" name="Text Box 15"/>
          <p:cNvSpPr txBox="1">
            <a:spLocks noChangeArrowheads="1"/>
          </p:cNvSpPr>
          <p:nvPr/>
        </p:nvSpPr>
        <p:spPr bwMode="auto">
          <a:xfrm>
            <a:off x="2362200" y="36576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مقاومة الشد القصوي</a:t>
            </a:r>
            <a:r>
              <a:rPr lang="ar-EG" sz="2400" b="1" i="0">
                <a:latin typeface="Arial" panose="020B0604020202020204" pitchFamily="34" charset="0"/>
              </a:rPr>
              <a:t>  </a:t>
            </a:r>
            <a:r>
              <a:rPr lang="en-US" sz="2400" b="1" i="0">
                <a:latin typeface="Arial" panose="020B0604020202020204" pitchFamily="34" charset="0"/>
              </a:rPr>
              <a:t> Max. Tensile </a:t>
            </a:r>
            <a:r>
              <a:rPr lang="en-US" sz="2400" b="1" i="0"/>
              <a:t>Strength</a:t>
            </a:r>
            <a:endParaRPr lang="ar-EG" sz="2400" b="1" i="0"/>
          </a:p>
        </p:txBody>
      </p: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3505200" y="4381500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معاير المرونة</a:t>
            </a:r>
            <a:r>
              <a:rPr lang="ar-EG" sz="2400" b="1" i="0">
                <a:latin typeface="Arial" panose="020B0604020202020204" pitchFamily="34" charset="0"/>
              </a:rPr>
              <a:t> </a:t>
            </a:r>
            <a:r>
              <a:rPr lang="en-US" sz="2400" b="1" i="0">
                <a:latin typeface="Arial" panose="020B0604020202020204" pitchFamily="34" charset="0"/>
              </a:rPr>
              <a:t> Modulus of Elasticity </a:t>
            </a:r>
            <a:endParaRPr lang="ar-EG" sz="2400" b="1" i="0">
              <a:latin typeface="Arial" panose="020B0604020202020204" pitchFamily="34" charset="0"/>
            </a:endParaRPr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3505200" y="5105400"/>
            <a:ext cx="525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 b="1" i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ar-EG" sz="2400" b="1" i="0">
                <a:solidFill>
                  <a:schemeClr val="hlink"/>
                </a:solidFill>
                <a:latin typeface="Arial" panose="020B0604020202020204" pitchFamily="34" charset="0"/>
              </a:rPr>
              <a:t>% للاستطالة</a:t>
            </a:r>
            <a:r>
              <a:rPr lang="ar-EG" sz="2400" b="1" i="0">
                <a:latin typeface="Arial" panose="020B0604020202020204" pitchFamily="34" charset="0"/>
              </a:rPr>
              <a:t> </a:t>
            </a:r>
            <a:r>
              <a:rPr lang="en-US" sz="2400" b="1" i="0">
                <a:latin typeface="Arial" panose="020B0604020202020204" pitchFamily="34" charset="0"/>
              </a:rPr>
              <a:t> % Elongation </a:t>
            </a:r>
            <a:endParaRPr lang="ar-EG" sz="2400" b="1" i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  <p:bldP spid="162830" grpId="0" build="p" autoUpdateAnimBg="0"/>
      <p:bldP spid="162831" grpId="0" build="p" autoUpdateAnimBg="0"/>
      <p:bldP spid="162832" grpId="0" build="p" autoUpdateAnimBg="0"/>
      <p:bldP spid="16283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435CEE-F19A-4970-BCEF-6CD4190FDB9F}" type="slidenum">
              <a:rPr lang="ar-SA"/>
              <a:pPr/>
              <a:t>6</a:t>
            </a:fld>
            <a:endParaRPr 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0"/>
            <a:ext cx="8077200" cy="914400"/>
          </a:xfrm>
        </p:spPr>
        <p:txBody>
          <a:bodyPr/>
          <a:lstStyle/>
          <a:p>
            <a:r>
              <a:rPr lang="ar-EG" sz="2400">
                <a:solidFill>
                  <a:schemeClr val="tx1"/>
                </a:solidFill>
              </a:rPr>
              <a:t>منحني الاجهاد والانفعال</a:t>
            </a:r>
            <a:r>
              <a:rPr lang="ar-SA" sz="2400">
                <a:solidFill>
                  <a:schemeClr val="tx1"/>
                </a:solidFill>
              </a:rPr>
              <a:t> لصلب التسليح </a:t>
            </a:r>
            <a:r>
              <a:rPr kumimoji="1" lang="en-US" sz="24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Tensile stress-strain curve</a:t>
            </a:r>
            <a:endParaRPr 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48" name="Picture 8" descr="fig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781800" cy="468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50" name="Line 10"/>
          <p:cNvSpPr>
            <a:spLocks noChangeShapeType="1"/>
          </p:cNvSpPr>
          <p:nvPr/>
        </p:nvSpPr>
        <p:spPr bwMode="auto">
          <a:xfrm flipH="1">
            <a:off x="2133600" y="6248400"/>
            <a:ext cx="60960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51" name="Line 11"/>
          <p:cNvSpPr>
            <a:spLocks noChangeShapeType="1"/>
          </p:cNvSpPr>
          <p:nvPr/>
        </p:nvSpPr>
        <p:spPr bwMode="auto">
          <a:xfrm>
            <a:off x="2133600" y="1905000"/>
            <a:ext cx="0" cy="441960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52" name="Text Box 12"/>
          <p:cNvSpPr txBox="1">
            <a:spLocks noChangeArrowheads="1"/>
          </p:cNvSpPr>
          <p:nvPr/>
        </p:nvSpPr>
        <p:spPr bwMode="auto">
          <a:xfrm>
            <a:off x="381000" y="3733800"/>
            <a:ext cx="53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P</a:t>
            </a:r>
            <a:r>
              <a:rPr lang="en-US" sz="2400" b="1" i="0" baseline="-25000">
                <a:latin typeface="Arial" panose="020B0604020202020204" pitchFamily="34" charset="0"/>
              </a:rPr>
              <a:t>y</a:t>
            </a:r>
            <a:endParaRPr lang="ar-EG" sz="2400" b="1" i="0" baseline="-25000">
              <a:latin typeface="Arial" panose="020B0604020202020204" pitchFamily="34" charset="0"/>
            </a:endParaRPr>
          </a:p>
        </p:txBody>
      </p:sp>
      <p:sp>
        <p:nvSpPr>
          <p:cNvPr id="163853" name="Line 13"/>
          <p:cNvSpPr>
            <a:spLocks noChangeShapeType="1"/>
          </p:cNvSpPr>
          <p:nvPr/>
        </p:nvSpPr>
        <p:spPr bwMode="auto">
          <a:xfrm flipH="1">
            <a:off x="838200" y="3962400"/>
            <a:ext cx="12954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54" name="Text Box 14"/>
          <p:cNvSpPr txBox="1">
            <a:spLocks noChangeArrowheads="1"/>
          </p:cNvSpPr>
          <p:nvPr/>
        </p:nvSpPr>
        <p:spPr bwMode="auto">
          <a:xfrm>
            <a:off x="8153400" y="2133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P</a:t>
            </a:r>
            <a:r>
              <a:rPr lang="en-US" sz="2400" b="1" i="0" baseline="-25000">
                <a:latin typeface="Arial" panose="020B0604020202020204" pitchFamily="34" charset="0"/>
              </a:rPr>
              <a:t>max</a:t>
            </a:r>
            <a:endParaRPr lang="ar-EG" sz="2400" b="1" i="0" baseline="-25000">
              <a:latin typeface="Arial" panose="020B0604020202020204" pitchFamily="34" charset="0"/>
            </a:endParaRPr>
          </a:p>
        </p:txBody>
      </p:sp>
      <p:sp>
        <p:nvSpPr>
          <p:cNvPr id="163855" name="Line 15"/>
          <p:cNvSpPr>
            <a:spLocks noChangeShapeType="1"/>
          </p:cNvSpPr>
          <p:nvPr/>
        </p:nvSpPr>
        <p:spPr bwMode="auto">
          <a:xfrm flipH="1">
            <a:off x="6019800" y="2362200"/>
            <a:ext cx="22860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56" name="Text Box 16"/>
          <p:cNvSpPr txBox="1">
            <a:spLocks noChangeArrowheads="1"/>
          </p:cNvSpPr>
          <p:nvPr/>
        </p:nvSpPr>
        <p:spPr bwMode="auto">
          <a:xfrm>
            <a:off x="8305800" y="26670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P</a:t>
            </a:r>
            <a:r>
              <a:rPr lang="en-US" sz="2400" b="1" i="0" baseline="-25000">
                <a:latin typeface="Arial" panose="020B0604020202020204" pitchFamily="34" charset="0"/>
              </a:rPr>
              <a:t>F</a:t>
            </a:r>
            <a:endParaRPr lang="ar-EG" sz="2400" b="1" i="0" baseline="-25000">
              <a:latin typeface="Arial" panose="020B0604020202020204" pitchFamily="34" charset="0"/>
            </a:endParaRPr>
          </a:p>
        </p:txBody>
      </p:sp>
      <p:sp>
        <p:nvSpPr>
          <p:cNvPr id="163857" name="Line 17"/>
          <p:cNvSpPr>
            <a:spLocks noChangeShapeType="1"/>
          </p:cNvSpPr>
          <p:nvPr/>
        </p:nvSpPr>
        <p:spPr bwMode="auto">
          <a:xfrm flipH="1">
            <a:off x="7467600" y="2895600"/>
            <a:ext cx="9906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58" name="Line 18"/>
          <p:cNvSpPr>
            <a:spLocks noChangeShapeType="1"/>
          </p:cNvSpPr>
          <p:nvPr/>
        </p:nvSpPr>
        <p:spPr bwMode="auto">
          <a:xfrm>
            <a:off x="2133600" y="6400800"/>
            <a:ext cx="0" cy="45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59" name="Line 19"/>
          <p:cNvSpPr>
            <a:spLocks noChangeShapeType="1"/>
          </p:cNvSpPr>
          <p:nvPr/>
        </p:nvSpPr>
        <p:spPr bwMode="auto">
          <a:xfrm>
            <a:off x="7543800" y="6400800"/>
            <a:ext cx="0" cy="45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60" name="Line 20"/>
          <p:cNvSpPr>
            <a:spLocks noChangeShapeType="1"/>
          </p:cNvSpPr>
          <p:nvPr/>
        </p:nvSpPr>
        <p:spPr bwMode="auto">
          <a:xfrm>
            <a:off x="2133600" y="6705600"/>
            <a:ext cx="54102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61" name="Line 21"/>
          <p:cNvSpPr>
            <a:spLocks noChangeShapeType="1"/>
          </p:cNvSpPr>
          <p:nvPr/>
        </p:nvSpPr>
        <p:spPr bwMode="auto">
          <a:xfrm flipH="1">
            <a:off x="6324600" y="6705600"/>
            <a:ext cx="12192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3863" name="Object 23"/>
          <p:cNvGraphicFramePr>
            <a:graphicFrameLocks noChangeAspect="1"/>
          </p:cNvGraphicFramePr>
          <p:nvPr/>
        </p:nvGraphicFramePr>
        <p:xfrm>
          <a:off x="3581400" y="6400800"/>
          <a:ext cx="698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1" name="Equation" r:id="rId5" imgW="698400" imgH="457200" progId="Equation.3">
                  <p:embed/>
                </p:oleObj>
              </mc:Choice>
              <mc:Fallback>
                <p:oleObj name="Equation" r:id="rId5" imgW="698400" imgH="457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6400800"/>
                        <a:ext cx="698500" cy="457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64" name="Line 24"/>
          <p:cNvSpPr>
            <a:spLocks noChangeShapeType="1"/>
          </p:cNvSpPr>
          <p:nvPr/>
        </p:nvSpPr>
        <p:spPr bwMode="auto">
          <a:xfrm flipV="1">
            <a:off x="2895600" y="4495800"/>
            <a:ext cx="152400" cy="10668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65" name="Line 25"/>
          <p:cNvSpPr>
            <a:spLocks noChangeShapeType="1"/>
          </p:cNvSpPr>
          <p:nvPr/>
        </p:nvSpPr>
        <p:spPr bwMode="auto">
          <a:xfrm>
            <a:off x="2895600" y="5562600"/>
            <a:ext cx="1524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66" name="Line 26"/>
          <p:cNvSpPr>
            <a:spLocks noChangeShapeType="1"/>
          </p:cNvSpPr>
          <p:nvPr/>
        </p:nvSpPr>
        <p:spPr bwMode="auto">
          <a:xfrm>
            <a:off x="3048000" y="4495800"/>
            <a:ext cx="0" cy="10668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3867" name="Line 27"/>
          <p:cNvSpPr>
            <a:spLocks noChangeShapeType="1"/>
          </p:cNvSpPr>
          <p:nvPr/>
        </p:nvSpPr>
        <p:spPr bwMode="auto">
          <a:xfrm>
            <a:off x="2743200" y="5257800"/>
            <a:ext cx="152400" cy="152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3868" name="Line 28"/>
          <p:cNvSpPr>
            <a:spLocks noChangeShapeType="1"/>
          </p:cNvSpPr>
          <p:nvPr/>
        </p:nvSpPr>
        <p:spPr bwMode="auto">
          <a:xfrm>
            <a:off x="2971800" y="5562600"/>
            <a:ext cx="152400" cy="3810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3870" name="Object 30"/>
          <p:cNvGraphicFramePr>
            <a:graphicFrameLocks noChangeAspect="1"/>
          </p:cNvGraphicFramePr>
          <p:nvPr/>
        </p:nvGraphicFramePr>
        <p:xfrm>
          <a:off x="3200400" y="4876800"/>
          <a:ext cx="12065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2" name="Equation" r:id="rId7" imgW="1206360" imgH="888840" progId="Equation.3">
                  <p:embed/>
                </p:oleObj>
              </mc:Choice>
              <mc:Fallback>
                <p:oleObj name="Equation" r:id="rId7" imgW="1206360" imgH="8888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76800"/>
                        <a:ext cx="1206500" cy="889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3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3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3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3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3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3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3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63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3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2" grpId="0" autoUpdateAnimBg="0"/>
      <p:bldP spid="163853" grpId="0" animBg="1"/>
      <p:bldP spid="163854" grpId="0" autoUpdateAnimBg="0"/>
      <p:bldP spid="163855" grpId="0" animBg="1"/>
      <p:bldP spid="163856" grpId="0" autoUpdateAnimBg="0"/>
      <p:bldP spid="163857" grpId="0" animBg="1"/>
      <p:bldP spid="163858" grpId="0" animBg="1"/>
      <p:bldP spid="163859" grpId="0" animBg="1"/>
      <p:bldP spid="163860" grpId="0" animBg="1"/>
      <p:bldP spid="163861" grpId="0" animBg="1"/>
      <p:bldP spid="163864" grpId="0" animBg="1"/>
      <p:bldP spid="163865" grpId="0" animBg="1"/>
      <p:bldP spid="163866" grpId="0" animBg="1"/>
      <p:bldP spid="163867" grpId="0" animBg="1"/>
      <p:bldP spid="1638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91C07F-4F97-4C9B-BEF1-8FD6C4804240}" type="slidenum">
              <a:rPr lang="ar-SA"/>
              <a:pPr/>
              <a:t>7</a:t>
            </a:fld>
            <a:endParaRPr lang="en-US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762000"/>
            <a:ext cx="8382000" cy="914400"/>
          </a:xfrm>
        </p:spPr>
        <p:txBody>
          <a:bodyPr/>
          <a:lstStyle/>
          <a:p>
            <a:r>
              <a:rPr lang="ar-EG" sz="2400">
                <a:solidFill>
                  <a:schemeClr val="tx1"/>
                </a:solidFill>
              </a:rPr>
              <a:t>منحني الاجهاد والانفعال</a:t>
            </a:r>
            <a:r>
              <a:rPr lang="ar-SA" sz="2400">
                <a:solidFill>
                  <a:schemeClr val="tx1"/>
                </a:solidFill>
              </a:rPr>
              <a:t> لصلب التسليح </a:t>
            </a:r>
            <a:r>
              <a:rPr kumimoji="1" lang="en-US" sz="24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Tensile stress-strain curve</a:t>
            </a:r>
            <a:endParaRPr lang="en-US" sz="2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2843213" y="2233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69" name="Line 5"/>
          <p:cNvSpPr>
            <a:spLocks noChangeShapeType="1"/>
          </p:cNvSpPr>
          <p:nvPr/>
        </p:nvSpPr>
        <p:spPr bwMode="auto">
          <a:xfrm flipH="1">
            <a:off x="2133600" y="6248400"/>
            <a:ext cx="60960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0" name="Line 6"/>
          <p:cNvSpPr>
            <a:spLocks noChangeShapeType="1"/>
          </p:cNvSpPr>
          <p:nvPr/>
        </p:nvSpPr>
        <p:spPr bwMode="auto">
          <a:xfrm>
            <a:off x="2133600" y="1905000"/>
            <a:ext cx="0" cy="441960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2" name="Line 8"/>
          <p:cNvSpPr>
            <a:spLocks noChangeShapeType="1"/>
          </p:cNvSpPr>
          <p:nvPr/>
        </p:nvSpPr>
        <p:spPr bwMode="auto">
          <a:xfrm>
            <a:off x="2133600" y="2514600"/>
            <a:ext cx="11430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6019800" y="2057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P</a:t>
            </a:r>
            <a:r>
              <a:rPr lang="en-US" sz="2400" b="1" i="0" baseline="-25000">
                <a:latin typeface="Arial" panose="020B0604020202020204" pitchFamily="34" charset="0"/>
              </a:rPr>
              <a:t>max</a:t>
            </a:r>
            <a:endParaRPr lang="ar-EG" sz="2400" b="1" i="0" baseline="-25000">
              <a:latin typeface="Arial" panose="020B0604020202020204" pitchFamily="34" charset="0"/>
            </a:endParaRPr>
          </a:p>
        </p:txBody>
      </p:sp>
      <p:sp>
        <p:nvSpPr>
          <p:cNvPr id="164874" name="Line 10"/>
          <p:cNvSpPr>
            <a:spLocks noChangeShapeType="1"/>
          </p:cNvSpPr>
          <p:nvPr/>
        </p:nvSpPr>
        <p:spPr bwMode="auto">
          <a:xfrm flipH="1">
            <a:off x="3886200" y="2286000"/>
            <a:ext cx="22860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257800" y="22860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i="0">
                <a:latin typeface="Arial" panose="020B0604020202020204" pitchFamily="34" charset="0"/>
              </a:rPr>
              <a:t>P</a:t>
            </a:r>
            <a:r>
              <a:rPr lang="en-US" sz="2400" b="1" i="0" baseline="-25000">
                <a:latin typeface="Arial" panose="020B0604020202020204" pitchFamily="34" charset="0"/>
              </a:rPr>
              <a:t>F</a:t>
            </a:r>
            <a:endParaRPr lang="ar-EG" sz="2400" b="1" i="0" baseline="-25000">
              <a:latin typeface="Arial" panose="020B0604020202020204" pitchFamily="34" charset="0"/>
            </a:endParaRPr>
          </a:p>
        </p:txBody>
      </p:sp>
      <p:sp>
        <p:nvSpPr>
          <p:cNvPr id="164876" name="Line 12"/>
          <p:cNvSpPr>
            <a:spLocks noChangeShapeType="1"/>
          </p:cNvSpPr>
          <p:nvPr/>
        </p:nvSpPr>
        <p:spPr bwMode="auto">
          <a:xfrm flipH="1">
            <a:off x="4419600" y="2514600"/>
            <a:ext cx="9906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7" name="Line 13"/>
          <p:cNvSpPr>
            <a:spLocks noChangeShapeType="1"/>
          </p:cNvSpPr>
          <p:nvPr/>
        </p:nvSpPr>
        <p:spPr bwMode="auto">
          <a:xfrm>
            <a:off x="2133600" y="6400800"/>
            <a:ext cx="0" cy="45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878" name="Line 14"/>
          <p:cNvSpPr>
            <a:spLocks noChangeShapeType="1"/>
          </p:cNvSpPr>
          <p:nvPr/>
        </p:nvSpPr>
        <p:spPr bwMode="auto">
          <a:xfrm>
            <a:off x="4419600" y="2590800"/>
            <a:ext cx="0" cy="426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79" name="Line 15"/>
          <p:cNvSpPr>
            <a:spLocks noChangeShapeType="1"/>
          </p:cNvSpPr>
          <p:nvPr/>
        </p:nvSpPr>
        <p:spPr bwMode="auto">
          <a:xfrm>
            <a:off x="2133600" y="6705600"/>
            <a:ext cx="22860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80" name="Line 16"/>
          <p:cNvSpPr>
            <a:spLocks noChangeShapeType="1"/>
          </p:cNvSpPr>
          <p:nvPr/>
        </p:nvSpPr>
        <p:spPr bwMode="auto">
          <a:xfrm flipH="1">
            <a:off x="3200400" y="6705600"/>
            <a:ext cx="12192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4881" name="Object 17"/>
          <p:cNvGraphicFramePr>
            <a:graphicFrameLocks noChangeAspect="1"/>
          </p:cNvGraphicFramePr>
          <p:nvPr/>
        </p:nvGraphicFramePr>
        <p:xfrm>
          <a:off x="3251200" y="6400800"/>
          <a:ext cx="444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6" name="Equation" r:id="rId4" imgW="444240" imgH="457200" progId="Equation.3">
                  <p:embed/>
                </p:oleObj>
              </mc:Choice>
              <mc:Fallback>
                <p:oleObj name="Equation" r:id="rId4" imgW="444240" imgH="457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200" y="6400800"/>
                        <a:ext cx="444500" cy="457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82" name="Line 18"/>
          <p:cNvSpPr>
            <a:spLocks noChangeShapeType="1"/>
          </p:cNvSpPr>
          <p:nvPr/>
        </p:nvSpPr>
        <p:spPr bwMode="auto">
          <a:xfrm flipV="1">
            <a:off x="5346700" y="3886200"/>
            <a:ext cx="152400" cy="10668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83" name="Line 19"/>
          <p:cNvSpPr>
            <a:spLocks noChangeShapeType="1"/>
          </p:cNvSpPr>
          <p:nvPr/>
        </p:nvSpPr>
        <p:spPr bwMode="auto">
          <a:xfrm>
            <a:off x="5346700" y="4953000"/>
            <a:ext cx="1524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884" name="Line 20"/>
          <p:cNvSpPr>
            <a:spLocks noChangeShapeType="1"/>
          </p:cNvSpPr>
          <p:nvPr/>
        </p:nvSpPr>
        <p:spPr bwMode="auto">
          <a:xfrm>
            <a:off x="5499100" y="3886200"/>
            <a:ext cx="0" cy="10668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85" name="Line 21"/>
          <p:cNvSpPr>
            <a:spLocks noChangeShapeType="1"/>
          </p:cNvSpPr>
          <p:nvPr/>
        </p:nvSpPr>
        <p:spPr bwMode="auto">
          <a:xfrm>
            <a:off x="5194300" y="4648200"/>
            <a:ext cx="152400" cy="152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886" name="Line 22"/>
          <p:cNvSpPr>
            <a:spLocks noChangeShapeType="1"/>
          </p:cNvSpPr>
          <p:nvPr/>
        </p:nvSpPr>
        <p:spPr bwMode="auto">
          <a:xfrm>
            <a:off x="5422900" y="4953000"/>
            <a:ext cx="152400" cy="3810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4887" name="Object 23"/>
          <p:cNvGraphicFramePr>
            <a:graphicFrameLocks noChangeAspect="1"/>
          </p:cNvGraphicFramePr>
          <p:nvPr/>
        </p:nvGraphicFramePr>
        <p:xfrm>
          <a:off x="5651500" y="4267200"/>
          <a:ext cx="12065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7" name="Equation" r:id="rId6" imgW="1206360" imgH="888840" progId="Equation.3">
                  <p:embed/>
                </p:oleObj>
              </mc:Choice>
              <mc:Fallback>
                <p:oleObj name="Equation" r:id="rId6" imgW="1206360" imgH="8888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4267200"/>
                        <a:ext cx="1206500" cy="889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88" name="Line 24"/>
          <p:cNvSpPr>
            <a:spLocks noChangeShapeType="1"/>
          </p:cNvSpPr>
          <p:nvPr/>
        </p:nvSpPr>
        <p:spPr bwMode="auto">
          <a:xfrm flipV="1">
            <a:off x="2133600" y="3048000"/>
            <a:ext cx="762000" cy="3200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889" name="Line 25"/>
          <p:cNvSpPr>
            <a:spLocks noChangeShapeType="1"/>
          </p:cNvSpPr>
          <p:nvPr/>
        </p:nvSpPr>
        <p:spPr bwMode="auto">
          <a:xfrm flipV="1">
            <a:off x="2895600" y="2743200"/>
            <a:ext cx="152400" cy="3048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890" name="Line 26"/>
          <p:cNvSpPr>
            <a:spLocks noChangeShapeType="1"/>
          </p:cNvSpPr>
          <p:nvPr/>
        </p:nvSpPr>
        <p:spPr bwMode="auto">
          <a:xfrm flipV="1">
            <a:off x="3048000" y="2590800"/>
            <a:ext cx="152400" cy="152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1" name="Line 27"/>
          <p:cNvSpPr>
            <a:spLocks noChangeShapeType="1"/>
          </p:cNvSpPr>
          <p:nvPr/>
        </p:nvSpPr>
        <p:spPr bwMode="auto">
          <a:xfrm flipV="1">
            <a:off x="3200400" y="2438400"/>
            <a:ext cx="228600" cy="152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2" name="Line 28"/>
          <p:cNvSpPr>
            <a:spLocks noChangeShapeType="1"/>
          </p:cNvSpPr>
          <p:nvPr/>
        </p:nvSpPr>
        <p:spPr bwMode="auto">
          <a:xfrm flipV="1">
            <a:off x="3429000" y="2362200"/>
            <a:ext cx="228600" cy="762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3" name="Line 29"/>
          <p:cNvSpPr>
            <a:spLocks noChangeShapeType="1"/>
          </p:cNvSpPr>
          <p:nvPr/>
        </p:nvSpPr>
        <p:spPr bwMode="auto">
          <a:xfrm flipV="1">
            <a:off x="3657600" y="2286000"/>
            <a:ext cx="228600" cy="762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4" name="Line 30"/>
          <p:cNvSpPr>
            <a:spLocks noChangeShapeType="1"/>
          </p:cNvSpPr>
          <p:nvPr/>
        </p:nvSpPr>
        <p:spPr bwMode="auto">
          <a:xfrm>
            <a:off x="3886200" y="2286000"/>
            <a:ext cx="304800" cy="762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5" name="Line 31"/>
          <p:cNvSpPr>
            <a:spLocks noChangeShapeType="1"/>
          </p:cNvSpPr>
          <p:nvPr/>
        </p:nvSpPr>
        <p:spPr bwMode="auto">
          <a:xfrm>
            <a:off x="4191000" y="2362200"/>
            <a:ext cx="228600" cy="15240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6" name="Line 32"/>
          <p:cNvSpPr>
            <a:spLocks noChangeShapeType="1"/>
          </p:cNvSpPr>
          <p:nvPr/>
        </p:nvSpPr>
        <p:spPr bwMode="auto">
          <a:xfrm>
            <a:off x="2133600" y="6477000"/>
            <a:ext cx="4572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7" name="Line 33"/>
          <p:cNvSpPr>
            <a:spLocks noChangeShapeType="1"/>
          </p:cNvSpPr>
          <p:nvPr/>
        </p:nvSpPr>
        <p:spPr bwMode="auto">
          <a:xfrm flipH="1">
            <a:off x="2133600" y="6477000"/>
            <a:ext cx="304800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898" name="Line 34"/>
          <p:cNvSpPr>
            <a:spLocks noChangeShapeType="1"/>
          </p:cNvSpPr>
          <p:nvPr/>
        </p:nvSpPr>
        <p:spPr bwMode="auto">
          <a:xfrm>
            <a:off x="2438400" y="6324600"/>
            <a:ext cx="0" cy="3048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4899" name="Object 35"/>
          <p:cNvGraphicFramePr>
            <a:graphicFrameLocks noChangeAspect="1"/>
          </p:cNvGraphicFramePr>
          <p:nvPr/>
        </p:nvGraphicFramePr>
        <p:xfrm>
          <a:off x="990600" y="6248400"/>
          <a:ext cx="8763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8" name="Equation" r:id="rId8" imgW="876240" imgH="330120" progId="Equation.3">
                  <p:embed/>
                </p:oleObj>
              </mc:Choice>
              <mc:Fallback>
                <p:oleObj name="Equation" r:id="rId8" imgW="876240" imgH="33012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248400"/>
                        <a:ext cx="876300" cy="330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900" name="Line 36"/>
          <p:cNvSpPr>
            <a:spLocks noChangeShapeType="1"/>
          </p:cNvSpPr>
          <p:nvPr/>
        </p:nvSpPr>
        <p:spPr bwMode="auto">
          <a:xfrm flipH="1">
            <a:off x="2438400" y="2590800"/>
            <a:ext cx="914400" cy="36576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4901" name="Line 37"/>
          <p:cNvSpPr>
            <a:spLocks noChangeShapeType="1"/>
          </p:cNvSpPr>
          <p:nvPr/>
        </p:nvSpPr>
        <p:spPr bwMode="auto">
          <a:xfrm>
            <a:off x="2895600" y="3048000"/>
            <a:ext cx="0" cy="32004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4902" name="Line 38"/>
          <p:cNvSpPr>
            <a:spLocks noChangeShapeType="1"/>
          </p:cNvSpPr>
          <p:nvPr/>
        </p:nvSpPr>
        <p:spPr bwMode="auto">
          <a:xfrm>
            <a:off x="3352800" y="2514600"/>
            <a:ext cx="0" cy="3733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164903" name="Object 39"/>
          <p:cNvGraphicFramePr>
            <a:graphicFrameLocks noChangeAspect="1"/>
          </p:cNvGraphicFramePr>
          <p:nvPr/>
        </p:nvGraphicFramePr>
        <p:xfrm>
          <a:off x="1066800" y="2286000"/>
          <a:ext cx="9906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9" name="Equation" r:id="rId10" imgW="990360" imgH="520560" progId="Equation.3">
                  <p:embed/>
                </p:oleObj>
              </mc:Choice>
              <mc:Fallback>
                <p:oleObj name="Equation" r:id="rId10" imgW="990360" imgH="52056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286000"/>
                        <a:ext cx="990600" cy="5207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904" name="Object 40"/>
          <p:cNvGraphicFramePr>
            <a:graphicFrameLocks noChangeAspect="1"/>
          </p:cNvGraphicFramePr>
          <p:nvPr/>
        </p:nvGraphicFramePr>
        <p:xfrm>
          <a:off x="1219200" y="1447800"/>
          <a:ext cx="82550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10" name="Equation" r:id="rId12" imgW="1117440" imgH="939600" progId="Equation.3">
                  <p:embed/>
                </p:oleObj>
              </mc:Choice>
              <mc:Fallback>
                <p:oleObj name="Equation" r:id="rId12" imgW="1117440" imgH="9396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47800"/>
                        <a:ext cx="825500" cy="69373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905" name="Object 41"/>
          <p:cNvGraphicFramePr>
            <a:graphicFrameLocks noChangeAspect="1"/>
          </p:cNvGraphicFramePr>
          <p:nvPr/>
        </p:nvGraphicFramePr>
        <p:xfrm>
          <a:off x="8305800" y="6096000"/>
          <a:ext cx="635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11" name="Equation" r:id="rId14" imgW="634680" imgH="406080" progId="Equation.3">
                  <p:embed/>
                </p:oleObj>
              </mc:Choice>
              <mc:Fallback>
                <p:oleObj name="Equation" r:id="rId14" imgW="634680" imgH="40608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6096000"/>
                        <a:ext cx="635000" cy="4064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96" grpId="0" animBg="1"/>
      <p:bldP spid="164897" grpId="0" animBg="1"/>
      <p:bldP spid="164898" grpId="0" animBg="1"/>
      <p:bldP spid="1649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1E05F0-EF6C-42E4-9ED1-789431507852}" type="slidenum">
              <a:rPr lang="ar-SA"/>
              <a:pPr/>
              <a:t>8</a:t>
            </a:fld>
            <a:endParaRPr 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304800"/>
            <a:ext cx="7467600" cy="1066800"/>
          </a:xfrm>
        </p:spPr>
        <p:txBody>
          <a:bodyPr/>
          <a:lstStyle/>
          <a:p>
            <a:r>
              <a:rPr lang="ar-EG" sz="2800">
                <a:solidFill>
                  <a:schemeClr val="tx1"/>
                </a:solidFill>
              </a:rPr>
              <a:t>الخواص الميكانيكية لانواع صلب التسليح جدول 2-5 بالكود </a:t>
            </a: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Mechanical Properties for Steel Rft.</a:t>
            </a:r>
            <a:r>
              <a:rPr kumimoji="1" lang="en-US" sz="2400" b="1">
                <a:solidFill>
                  <a:schemeClr val="tx1"/>
                </a:solidFill>
                <a:effectLst/>
              </a:rPr>
              <a:t> </a:t>
            </a: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0838" name="Group 70"/>
          <p:cNvGrpSpPr>
            <a:grpSpLocks/>
          </p:cNvGrpSpPr>
          <p:nvPr/>
        </p:nvGrpSpPr>
        <p:grpSpPr bwMode="auto">
          <a:xfrm>
            <a:off x="228600" y="1524000"/>
            <a:ext cx="8839200" cy="900113"/>
            <a:chOff x="96" y="1008"/>
            <a:chExt cx="5568" cy="567"/>
          </a:xfrm>
        </p:grpSpPr>
        <p:sp>
          <p:nvSpPr>
            <p:cNvPr id="160774" name="Text Box 6"/>
            <p:cNvSpPr txBox="1">
              <a:spLocks noChangeArrowheads="1"/>
            </p:cNvSpPr>
            <p:nvPr/>
          </p:nvSpPr>
          <p:spPr bwMode="auto">
            <a:xfrm>
              <a:off x="4704" y="1248"/>
              <a:ext cx="9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EG" sz="24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نوع الصلب</a:t>
              </a:r>
              <a:r>
                <a:rPr lang="ar-SA" sz="24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  </a:t>
              </a:r>
              <a:endParaRPr lang="en-US" sz="2400" b="1" i="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0784" name="Text Box 16"/>
            <p:cNvSpPr txBox="1">
              <a:spLocks noChangeArrowheads="1"/>
            </p:cNvSpPr>
            <p:nvPr/>
          </p:nvSpPr>
          <p:spPr bwMode="auto">
            <a:xfrm>
              <a:off x="3888" y="1248"/>
              <a:ext cx="57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EG" sz="24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الرتبة</a:t>
              </a:r>
              <a:r>
                <a:rPr lang="ar-SA" sz="28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  </a:t>
              </a:r>
              <a:endParaRPr lang="en-US" sz="2800" b="1" i="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0787" name="Text Box 19"/>
            <p:cNvSpPr txBox="1">
              <a:spLocks noChangeArrowheads="1"/>
            </p:cNvSpPr>
            <p:nvPr/>
          </p:nvSpPr>
          <p:spPr bwMode="auto">
            <a:xfrm>
              <a:off x="3024" y="1008"/>
              <a:ext cx="62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EG" sz="24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حالة السطح</a:t>
              </a:r>
              <a:r>
                <a:rPr lang="ar-SA" sz="24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  </a:t>
              </a:r>
              <a:endParaRPr lang="en-US" sz="2400" b="1" i="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0789" name="Text Box 21"/>
            <p:cNvSpPr txBox="1">
              <a:spLocks noChangeArrowheads="1"/>
            </p:cNvSpPr>
            <p:nvPr/>
          </p:nvSpPr>
          <p:spPr bwMode="auto">
            <a:xfrm>
              <a:off x="2400" y="1008"/>
              <a:ext cx="624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Fy</a:t>
              </a:r>
            </a:p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0.2 Fp</a:t>
              </a:r>
              <a:r>
                <a:rPr lang="ar-SA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  </a:t>
              </a:r>
              <a:endParaRPr lang="en-US" sz="2000" b="1" i="0">
                <a:solidFill>
                  <a:schemeClr val="hlin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0790" name="Text Box 22"/>
            <p:cNvSpPr txBox="1">
              <a:spLocks noChangeArrowheads="1"/>
            </p:cNvSpPr>
            <p:nvPr/>
          </p:nvSpPr>
          <p:spPr bwMode="auto">
            <a:xfrm>
              <a:off x="1920" y="1008"/>
              <a:ext cx="62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Fmax.</a:t>
              </a:r>
            </a:p>
          </p:txBody>
        </p:sp>
        <p:sp>
          <p:nvSpPr>
            <p:cNvPr id="160791" name="Text Box 23"/>
            <p:cNvSpPr txBox="1">
              <a:spLocks noChangeArrowheads="1"/>
            </p:cNvSpPr>
            <p:nvPr/>
          </p:nvSpPr>
          <p:spPr bwMode="auto">
            <a:xfrm>
              <a:off x="1392" y="1008"/>
              <a:ext cx="48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%El.</a:t>
              </a:r>
            </a:p>
          </p:txBody>
        </p:sp>
        <p:sp>
          <p:nvSpPr>
            <p:cNvPr id="160799" name="Text Box 31"/>
            <p:cNvSpPr txBox="1">
              <a:spLocks noChangeArrowheads="1"/>
            </p:cNvSpPr>
            <p:nvPr/>
          </p:nvSpPr>
          <p:spPr bwMode="auto">
            <a:xfrm>
              <a:off x="192" y="1008"/>
              <a:ext cx="10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Cold Bend</a:t>
              </a:r>
            </a:p>
          </p:txBody>
        </p:sp>
        <p:sp>
          <p:nvSpPr>
            <p:cNvPr id="160800" name="Text Box 32"/>
            <p:cNvSpPr txBox="1">
              <a:spLocks noChangeArrowheads="1"/>
            </p:cNvSpPr>
            <p:nvPr/>
          </p:nvSpPr>
          <p:spPr bwMode="auto">
            <a:xfrm>
              <a:off x="96" y="1296"/>
              <a:ext cx="38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160801" name="Text Box 33"/>
            <p:cNvSpPr txBox="1">
              <a:spLocks noChangeArrowheads="1"/>
            </p:cNvSpPr>
            <p:nvPr/>
          </p:nvSpPr>
          <p:spPr bwMode="auto">
            <a:xfrm>
              <a:off x="624" y="1296"/>
              <a:ext cx="67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solidFill>
                    <a:schemeClr val="hlink"/>
                  </a:solidFill>
                  <a:latin typeface="Arial" panose="020B0604020202020204" pitchFamily="34" charset="0"/>
                </a:rPr>
                <a:t>d (mm)</a:t>
              </a:r>
            </a:p>
          </p:txBody>
        </p:sp>
      </p:grpSp>
      <p:grpSp>
        <p:nvGrpSpPr>
          <p:cNvPr id="160839" name="Group 71"/>
          <p:cNvGrpSpPr>
            <a:grpSpLocks/>
          </p:cNvGrpSpPr>
          <p:nvPr/>
        </p:nvGrpSpPr>
        <p:grpSpPr bwMode="auto">
          <a:xfrm>
            <a:off x="381000" y="2438400"/>
            <a:ext cx="8686800" cy="1009650"/>
            <a:chOff x="240" y="1584"/>
            <a:chExt cx="5472" cy="636"/>
          </a:xfrm>
        </p:grpSpPr>
        <p:sp>
          <p:nvSpPr>
            <p:cNvPr id="160775" name="Text Box 7"/>
            <p:cNvSpPr txBox="1">
              <a:spLocks noChangeArrowheads="1"/>
            </p:cNvSpPr>
            <p:nvPr/>
          </p:nvSpPr>
          <p:spPr bwMode="auto">
            <a:xfrm>
              <a:off x="4848" y="1587"/>
              <a:ext cx="86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صلب طري عادي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785" name="Text Box 17"/>
            <p:cNvSpPr txBox="1">
              <a:spLocks noChangeArrowheads="1"/>
            </p:cNvSpPr>
            <p:nvPr/>
          </p:nvSpPr>
          <p:spPr bwMode="auto">
            <a:xfrm>
              <a:off x="3936" y="1587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000" b="1" i="0">
                  <a:latin typeface="Arial" panose="020B0604020202020204" pitchFamily="34" charset="0"/>
                </a:rPr>
                <a:t>240/350</a:t>
              </a:r>
              <a:endParaRPr lang="en-US" sz="2000" b="1" i="0">
                <a:latin typeface="Arial" panose="020B0604020202020204" pitchFamily="34" charset="0"/>
              </a:endParaRPr>
            </a:p>
          </p:txBody>
        </p:sp>
        <p:sp>
          <p:nvSpPr>
            <p:cNvPr id="160786" name="Text Box 18"/>
            <p:cNvSpPr txBox="1">
              <a:spLocks noChangeArrowheads="1"/>
            </p:cNvSpPr>
            <p:nvPr/>
          </p:nvSpPr>
          <p:spPr bwMode="auto">
            <a:xfrm>
              <a:off x="3936" y="1932"/>
              <a:ext cx="76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000" b="1" i="0">
                  <a:latin typeface="Arial" panose="020B0604020202020204" pitchFamily="34" charset="0"/>
                </a:rPr>
                <a:t>280/450</a:t>
              </a:r>
              <a:endParaRPr lang="en-US" sz="2000" b="1" i="0">
                <a:latin typeface="Arial" panose="020B0604020202020204" pitchFamily="34" charset="0"/>
              </a:endParaRPr>
            </a:p>
          </p:txBody>
        </p:sp>
        <p:sp>
          <p:nvSpPr>
            <p:cNvPr id="160788" name="Text Box 20"/>
            <p:cNvSpPr txBox="1">
              <a:spLocks noChangeArrowheads="1"/>
            </p:cNvSpPr>
            <p:nvPr/>
          </p:nvSpPr>
          <p:spPr bwMode="auto">
            <a:xfrm>
              <a:off x="3120" y="1788"/>
              <a:ext cx="5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املس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793" name="Text Box 25"/>
            <p:cNvSpPr txBox="1">
              <a:spLocks noChangeArrowheads="1"/>
            </p:cNvSpPr>
            <p:nvPr/>
          </p:nvSpPr>
          <p:spPr bwMode="auto">
            <a:xfrm>
              <a:off x="2544" y="1587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240</a:t>
              </a:r>
            </a:p>
          </p:txBody>
        </p:sp>
        <p:sp>
          <p:nvSpPr>
            <p:cNvPr id="160794" name="Text Box 26"/>
            <p:cNvSpPr txBox="1">
              <a:spLocks noChangeArrowheads="1"/>
            </p:cNvSpPr>
            <p:nvPr/>
          </p:nvSpPr>
          <p:spPr bwMode="auto">
            <a:xfrm>
              <a:off x="2544" y="193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280</a:t>
              </a:r>
            </a:p>
          </p:txBody>
        </p:sp>
        <p:sp>
          <p:nvSpPr>
            <p:cNvPr id="160795" name="Text Box 27"/>
            <p:cNvSpPr txBox="1">
              <a:spLocks noChangeArrowheads="1"/>
            </p:cNvSpPr>
            <p:nvPr/>
          </p:nvSpPr>
          <p:spPr bwMode="auto">
            <a:xfrm>
              <a:off x="1968" y="1587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350</a:t>
              </a:r>
            </a:p>
          </p:txBody>
        </p:sp>
        <p:sp>
          <p:nvSpPr>
            <p:cNvPr id="160796" name="Text Box 28"/>
            <p:cNvSpPr txBox="1">
              <a:spLocks noChangeArrowheads="1"/>
            </p:cNvSpPr>
            <p:nvPr/>
          </p:nvSpPr>
          <p:spPr bwMode="auto">
            <a:xfrm>
              <a:off x="1968" y="193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450</a:t>
              </a:r>
            </a:p>
          </p:txBody>
        </p:sp>
        <p:sp>
          <p:nvSpPr>
            <p:cNvPr id="160797" name="Text Box 29"/>
            <p:cNvSpPr txBox="1">
              <a:spLocks noChangeArrowheads="1"/>
            </p:cNvSpPr>
            <p:nvPr/>
          </p:nvSpPr>
          <p:spPr bwMode="auto">
            <a:xfrm>
              <a:off x="1584" y="1587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20</a:t>
              </a:r>
            </a:p>
          </p:txBody>
        </p:sp>
        <p:sp>
          <p:nvSpPr>
            <p:cNvPr id="160798" name="Text Box 30"/>
            <p:cNvSpPr txBox="1">
              <a:spLocks noChangeArrowheads="1"/>
            </p:cNvSpPr>
            <p:nvPr/>
          </p:nvSpPr>
          <p:spPr bwMode="auto">
            <a:xfrm>
              <a:off x="1584" y="1932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0">
                  <a:latin typeface="Arial" panose="020B0604020202020204" pitchFamily="34" charset="0"/>
                </a:rPr>
                <a:t>18</a:t>
              </a:r>
            </a:p>
          </p:txBody>
        </p:sp>
        <p:graphicFrame>
          <p:nvGraphicFramePr>
            <p:cNvPr id="160804" name="Object 36"/>
            <p:cNvGraphicFramePr>
              <a:graphicFrameLocks noChangeAspect="1"/>
            </p:cNvGraphicFramePr>
            <p:nvPr/>
          </p:nvGraphicFramePr>
          <p:xfrm>
            <a:off x="816" y="1591"/>
            <a:ext cx="432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68" name="Equation" r:id="rId4" imgW="672840" imgH="406080" progId="Equation.3">
                    <p:embed/>
                  </p:oleObj>
                </mc:Choice>
                <mc:Fallback>
                  <p:oleObj name="Equation" r:id="rId4" imgW="672840" imgH="406080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1591"/>
                          <a:ext cx="432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07" name="Object 39"/>
            <p:cNvGraphicFramePr>
              <a:graphicFrameLocks noChangeAspect="1"/>
            </p:cNvGraphicFramePr>
            <p:nvPr/>
          </p:nvGraphicFramePr>
          <p:xfrm>
            <a:off x="240" y="1584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69" name="Equation" r:id="rId6" imgW="495000" imgH="419040" progId="Equation.3">
                    <p:embed/>
                  </p:oleObj>
                </mc:Choice>
                <mc:Fallback>
                  <p:oleObj name="Equation" r:id="rId6" imgW="495000" imgH="4190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1584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08" name="Object 40"/>
            <p:cNvGraphicFramePr>
              <a:graphicFrameLocks noChangeAspect="1"/>
            </p:cNvGraphicFramePr>
            <p:nvPr/>
          </p:nvGraphicFramePr>
          <p:xfrm>
            <a:off x="816" y="1879"/>
            <a:ext cx="432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0" name="Equation" r:id="rId8" imgW="672840" imgH="406080" progId="Equation.3">
                    <p:embed/>
                  </p:oleObj>
                </mc:Choice>
                <mc:Fallback>
                  <p:oleObj name="Equation" r:id="rId8" imgW="672840" imgH="406080" progId="Equation.3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1879"/>
                          <a:ext cx="432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09" name="Object 41"/>
            <p:cNvGraphicFramePr>
              <a:graphicFrameLocks noChangeAspect="1"/>
            </p:cNvGraphicFramePr>
            <p:nvPr/>
          </p:nvGraphicFramePr>
          <p:xfrm>
            <a:off x="240" y="1879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1" name="Equation" r:id="rId10" imgW="495000" imgH="419040" progId="Equation.3">
                    <p:embed/>
                  </p:oleObj>
                </mc:Choice>
                <mc:Fallback>
                  <p:oleObj name="Equation" r:id="rId10" imgW="495000" imgH="4190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1879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0827" name="Line 59"/>
          <p:cNvSpPr>
            <a:spLocks noChangeShapeType="1"/>
          </p:cNvSpPr>
          <p:nvPr/>
        </p:nvSpPr>
        <p:spPr bwMode="auto">
          <a:xfrm>
            <a:off x="152400" y="3581400"/>
            <a:ext cx="8915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grpSp>
        <p:nvGrpSpPr>
          <p:cNvPr id="160840" name="Group 72"/>
          <p:cNvGrpSpPr>
            <a:grpSpLocks/>
          </p:cNvGrpSpPr>
          <p:nvPr/>
        </p:nvGrpSpPr>
        <p:grpSpPr bwMode="auto">
          <a:xfrm>
            <a:off x="381000" y="3581400"/>
            <a:ext cx="8686800" cy="2286000"/>
            <a:chOff x="240" y="2208"/>
            <a:chExt cx="5472" cy="1440"/>
          </a:xfrm>
        </p:grpSpPr>
        <p:sp>
          <p:nvSpPr>
            <p:cNvPr id="160782" name="Text Box 14"/>
            <p:cNvSpPr txBox="1">
              <a:spLocks noChangeArrowheads="1"/>
            </p:cNvSpPr>
            <p:nvPr/>
          </p:nvSpPr>
          <p:spPr bwMode="auto">
            <a:xfrm>
              <a:off x="4896" y="2506"/>
              <a:ext cx="81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صلب عالي المقاومة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0" name="Text Box 42"/>
            <p:cNvSpPr txBox="1">
              <a:spLocks noChangeArrowheads="1"/>
            </p:cNvSpPr>
            <p:nvPr/>
          </p:nvSpPr>
          <p:spPr bwMode="auto">
            <a:xfrm>
              <a:off x="3840" y="2391"/>
              <a:ext cx="8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i="0">
                  <a:latin typeface="Arial" panose="020B0604020202020204" pitchFamily="34" charset="0"/>
                </a:rPr>
                <a:t>360</a:t>
              </a:r>
              <a:r>
                <a:rPr lang="ar-SA" sz="1800" b="1" i="0">
                  <a:latin typeface="Arial" panose="020B0604020202020204" pitchFamily="34" charset="0"/>
                </a:rPr>
                <a:t>/</a:t>
              </a:r>
              <a:r>
                <a:rPr lang="en-US" sz="1800" b="1" i="0">
                  <a:latin typeface="Arial" panose="020B0604020202020204" pitchFamily="34" charset="0"/>
                </a:rPr>
                <a:t>520</a:t>
              </a:r>
            </a:p>
          </p:txBody>
        </p:sp>
        <p:sp>
          <p:nvSpPr>
            <p:cNvPr id="160811" name="Text Box 43"/>
            <p:cNvSpPr txBox="1">
              <a:spLocks noChangeArrowheads="1"/>
            </p:cNvSpPr>
            <p:nvPr/>
          </p:nvSpPr>
          <p:spPr bwMode="auto">
            <a:xfrm>
              <a:off x="3840" y="3072"/>
              <a:ext cx="86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0">
                  <a:latin typeface="Arial" panose="020B0604020202020204" pitchFamily="34" charset="0"/>
                </a:rPr>
                <a:t>400</a:t>
              </a:r>
              <a:r>
                <a:rPr lang="ar-SA" sz="2000" b="1" i="0">
                  <a:latin typeface="Arial" panose="020B0604020202020204" pitchFamily="34" charset="0"/>
                </a:rPr>
                <a:t>/</a:t>
              </a:r>
              <a:r>
                <a:rPr lang="en-US" sz="2000" b="1" i="0">
                  <a:latin typeface="Arial" panose="020B0604020202020204" pitchFamily="34" charset="0"/>
                </a:rPr>
                <a:t>600</a:t>
              </a:r>
            </a:p>
          </p:txBody>
        </p:sp>
        <p:sp>
          <p:nvSpPr>
            <p:cNvPr id="160812" name="Text Box 44"/>
            <p:cNvSpPr txBox="1">
              <a:spLocks noChangeArrowheads="1"/>
            </p:cNvSpPr>
            <p:nvPr/>
          </p:nvSpPr>
          <p:spPr bwMode="auto">
            <a:xfrm>
              <a:off x="3120" y="2620"/>
              <a:ext cx="72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EG" sz="2400" b="1" i="0">
                  <a:latin typeface="Arial" panose="020B0604020202020204" pitchFamily="34" charset="0"/>
                </a:rPr>
                <a:t>ذو نتوءات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3" name="Text Box 45"/>
            <p:cNvSpPr txBox="1">
              <a:spLocks noChangeArrowheads="1"/>
            </p:cNvSpPr>
            <p:nvPr/>
          </p:nvSpPr>
          <p:spPr bwMode="auto">
            <a:xfrm>
              <a:off x="2544" y="2391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360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4" name="Text Box 46"/>
            <p:cNvSpPr txBox="1">
              <a:spLocks noChangeArrowheads="1"/>
            </p:cNvSpPr>
            <p:nvPr/>
          </p:nvSpPr>
          <p:spPr bwMode="auto">
            <a:xfrm>
              <a:off x="2544" y="307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400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5" name="Text Box 47"/>
            <p:cNvSpPr txBox="1">
              <a:spLocks noChangeArrowheads="1"/>
            </p:cNvSpPr>
            <p:nvPr/>
          </p:nvSpPr>
          <p:spPr bwMode="auto">
            <a:xfrm>
              <a:off x="1968" y="2391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520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6" name="Text Box 48"/>
            <p:cNvSpPr txBox="1">
              <a:spLocks noChangeArrowheads="1"/>
            </p:cNvSpPr>
            <p:nvPr/>
          </p:nvSpPr>
          <p:spPr bwMode="auto">
            <a:xfrm>
              <a:off x="1968" y="307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600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7" name="Text Box 49"/>
            <p:cNvSpPr txBox="1">
              <a:spLocks noChangeArrowheads="1"/>
            </p:cNvSpPr>
            <p:nvPr/>
          </p:nvSpPr>
          <p:spPr bwMode="auto">
            <a:xfrm>
              <a:off x="1584" y="2391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12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18" name="Text Box 50"/>
            <p:cNvSpPr txBox="1">
              <a:spLocks noChangeArrowheads="1"/>
            </p:cNvSpPr>
            <p:nvPr/>
          </p:nvSpPr>
          <p:spPr bwMode="auto">
            <a:xfrm>
              <a:off x="1536" y="307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10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graphicFrame>
          <p:nvGraphicFramePr>
            <p:cNvPr id="160819" name="Object 51"/>
            <p:cNvGraphicFramePr>
              <a:graphicFrameLocks noChangeAspect="1"/>
            </p:cNvGraphicFramePr>
            <p:nvPr/>
          </p:nvGraphicFramePr>
          <p:xfrm>
            <a:off x="816" y="2256"/>
            <a:ext cx="432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2" name="Equation" r:id="rId12" imgW="672840" imgH="406080" progId="Equation.3">
                    <p:embed/>
                  </p:oleObj>
                </mc:Choice>
                <mc:Fallback>
                  <p:oleObj name="Equation" r:id="rId12" imgW="672840" imgH="406080" progId="Equation.3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2256"/>
                          <a:ext cx="432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0" name="Object 52"/>
            <p:cNvGraphicFramePr>
              <a:graphicFrameLocks noChangeAspect="1"/>
            </p:cNvGraphicFramePr>
            <p:nvPr/>
          </p:nvGraphicFramePr>
          <p:xfrm>
            <a:off x="240" y="2208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3" name="Equation" r:id="rId14" imgW="495000" imgH="419040" progId="Equation.3">
                    <p:embed/>
                  </p:oleObj>
                </mc:Choice>
                <mc:Fallback>
                  <p:oleObj name="Equation" r:id="rId14" imgW="495000" imgH="419040" progId="Equation.3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208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1" name="Object 53"/>
            <p:cNvGraphicFramePr>
              <a:graphicFrameLocks noChangeAspect="1"/>
            </p:cNvGraphicFramePr>
            <p:nvPr/>
          </p:nvGraphicFramePr>
          <p:xfrm>
            <a:off x="664" y="2501"/>
            <a:ext cx="920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4" name="Equation" r:id="rId16" imgW="1434960" imgH="406080" progId="Equation.3">
                    <p:embed/>
                  </p:oleObj>
                </mc:Choice>
                <mc:Fallback>
                  <p:oleObj name="Equation" r:id="rId16" imgW="1434960" imgH="406080" progId="Equation.3">
                    <p:embed/>
                    <p:pic>
                      <p:nvPicPr>
                        <p:cNvPr id="0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" y="2501"/>
                          <a:ext cx="920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2" name="Object 54"/>
            <p:cNvGraphicFramePr>
              <a:graphicFrameLocks noChangeAspect="1"/>
            </p:cNvGraphicFramePr>
            <p:nvPr/>
          </p:nvGraphicFramePr>
          <p:xfrm>
            <a:off x="240" y="2496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5" name="Equation" r:id="rId18" imgW="495000" imgH="419040" progId="Equation.3">
                    <p:embed/>
                  </p:oleObj>
                </mc:Choice>
                <mc:Fallback>
                  <p:oleObj name="Equation" r:id="rId18" imgW="495000" imgH="419040" progId="Equation.3">
                    <p:embed/>
                    <p:pic>
                      <p:nvPicPr>
                        <p:cNvPr id="0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496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3" name="Object 55"/>
            <p:cNvGraphicFramePr>
              <a:graphicFrameLocks noChangeAspect="1"/>
            </p:cNvGraphicFramePr>
            <p:nvPr/>
          </p:nvGraphicFramePr>
          <p:xfrm>
            <a:off x="816" y="2884"/>
            <a:ext cx="432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6" name="Equation" r:id="rId20" imgW="672840" imgH="406080" progId="Equation.3">
                    <p:embed/>
                  </p:oleObj>
                </mc:Choice>
                <mc:Fallback>
                  <p:oleObj name="Equation" r:id="rId20" imgW="672840" imgH="406080" progId="Equation.3">
                    <p:embed/>
                    <p:pic>
                      <p:nvPicPr>
                        <p:cNvPr id="0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6" y="2884"/>
                          <a:ext cx="432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4" name="Object 56"/>
            <p:cNvGraphicFramePr>
              <a:graphicFrameLocks noChangeAspect="1"/>
            </p:cNvGraphicFramePr>
            <p:nvPr/>
          </p:nvGraphicFramePr>
          <p:xfrm>
            <a:off x="240" y="2836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7" name="Equation" r:id="rId22" imgW="495000" imgH="419040" progId="Equation.3">
                    <p:embed/>
                  </p:oleObj>
                </mc:Choice>
                <mc:Fallback>
                  <p:oleObj name="Equation" r:id="rId22" imgW="495000" imgH="419040" progId="Equation.3">
                    <p:embed/>
                    <p:pic>
                      <p:nvPicPr>
                        <p:cNvPr id="0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836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5" name="Object 57"/>
            <p:cNvGraphicFramePr>
              <a:graphicFrameLocks noChangeAspect="1"/>
            </p:cNvGraphicFramePr>
            <p:nvPr/>
          </p:nvGraphicFramePr>
          <p:xfrm>
            <a:off x="664" y="3129"/>
            <a:ext cx="920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8" name="Microsoft Equation 3.0" r:id="rId23" imgW="1434960" imgH="406080" progId="Equation.3">
                    <p:embed/>
                  </p:oleObj>
                </mc:Choice>
                <mc:Fallback>
                  <p:oleObj name="Microsoft Equation 3.0" r:id="rId23" imgW="1434960" imgH="406080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" y="3129"/>
                          <a:ext cx="920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6" name="Object 58"/>
            <p:cNvGraphicFramePr>
              <a:graphicFrameLocks noChangeAspect="1"/>
            </p:cNvGraphicFramePr>
            <p:nvPr/>
          </p:nvGraphicFramePr>
          <p:xfrm>
            <a:off x="240" y="3124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79" name="Equation" r:id="rId25" imgW="495000" imgH="419040" progId="Equation.3">
                    <p:embed/>
                  </p:oleObj>
                </mc:Choice>
                <mc:Fallback>
                  <p:oleObj name="Equation" r:id="rId25" imgW="495000" imgH="41904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124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8" name="Object 60"/>
            <p:cNvGraphicFramePr>
              <a:graphicFrameLocks noChangeAspect="1"/>
            </p:cNvGraphicFramePr>
            <p:nvPr/>
          </p:nvGraphicFramePr>
          <p:xfrm>
            <a:off x="664" y="3387"/>
            <a:ext cx="920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80" name="Equation" r:id="rId27" imgW="1434960" imgH="406080" progId="Equation.3">
                    <p:embed/>
                  </p:oleObj>
                </mc:Choice>
                <mc:Fallback>
                  <p:oleObj name="Equation" r:id="rId27" imgW="1434960" imgH="40608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" y="3387"/>
                          <a:ext cx="920" cy="261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829" name="Object 61"/>
            <p:cNvGraphicFramePr>
              <a:graphicFrameLocks noChangeAspect="1"/>
            </p:cNvGraphicFramePr>
            <p:nvPr/>
          </p:nvGraphicFramePr>
          <p:xfrm>
            <a:off x="240" y="3364"/>
            <a:ext cx="336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0881" name="Equation" r:id="rId29" imgW="495000" imgH="419040" progId="Equation.3">
                    <p:embed/>
                  </p:oleObj>
                </mc:Choice>
                <mc:Fallback>
                  <p:oleObj name="Equation" r:id="rId29" imgW="495000" imgH="419040" progId="Equation.3">
                    <p:embed/>
                    <p:pic>
                      <p:nvPicPr>
                        <p:cNvPr id="0" name="Object 6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364"/>
                          <a:ext cx="336" cy="28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0830" name="Line 62"/>
          <p:cNvSpPr>
            <a:spLocks noChangeShapeType="1"/>
          </p:cNvSpPr>
          <p:nvPr/>
        </p:nvSpPr>
        <p:spPr bwMode="auto">
          <a:xfrm>
            <a:off x="152400" y="5867400"/>
            <a:ext cx="8915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grpSp>
        <p:nvGrpSpPr>
          <p:cNvPr id="160841" name="Group 73"/>
          <p:cNvGrpSpPr>
            <a:grpSpLocks/>
          </p:cNvGrpSpPr>
          <p:nvPr/>
        </p:nvGrpSpPr>
        <p:grpSpPr bwMode="auto">
          <a:xfrm>
            <a:off x="381000" y="5867400"/>
            <a:ext cx="8686800" cy="914400"/>
            <a:chOff x="240" y="3648"/>
            <a:chExt cx="5472" cy="576"/>
          </a:xfrm>
        </p:grpSpPr>
        <p:sp>
          <p:nvSpPr>
            <p:cNvPr id="160783" name="Text Box 15"/>
            <p:cNvSpPr txBox="1">
              <a:spLocks noChangeArrowheads="1"/>
            </p:cNvSpPr>
            <p:nvPr/>
          </p:nvSpPr>
          <p:spPr bwMode="auto">
            <a:xfrm>
              <a:off x="4896" y="3706"/>
              <a:ext cx="816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صلب شبك ملحوم 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1" name="Text Box 63"/>
            <p:cNvSpPr txBox="1">
              <a:spLocks noChangeArrowheads="1"/>
            </p:cNvSpPr>
            <p:nvPr/>
          </p:nvSpPr>
          <p:spPr bwMode="auto">
            <a:xfrm>
              <a:off x="3840" y="3792"/>
              <a:ext cx="86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000" b="1" i="0">
                  <a:latin typeface="Arial" panose="020B0604020202020204" pitchFamily="34" charset="0"/>
                </a:rPr>
                <a:t>450/520</a:t>
              </a:r>
              <a:endParaRPr lang="en-US" sz="2000" b="1" i="0">
                <a:latin typeface="Arial" panose="020B0604020202020204" pitchFamily="34" charset="0"/>
              </a:endParaRPr>
            </a:p>
          </p:txBody>
        </p:sp>
        <p:sp>
          <p:nvSpPr>
            <p:cNvPr id="160832" name="Text Box 64"/>
            <p:cNvSpPr txBox="1">
              <a:spLocks noChangeArrowheads="1"/>
            </p:cNvSpPr>
            <p:nvPr/>
          </p:nvSpPr>
          <p:spPr bwMode="auto">
            <a:xfrm>
              <a:off x="3024" y="3648"/>
              <a:ext cx="91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EG" sz="2400" b="1" i="0">
                  <a:latin typeface="Arial" panose="020B0604020202020204" pitchFamily="34" charset="0"/>
                </a:rPr>
                <a:t>املس او ذو نتوءات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3" name="Text Box 65"/>
            <p:cNvSpPr txBox="1">
              <a:spLocks noChangeArrowheads="1"/>
            </p:cNvSpPr>
            <p:nvPr/>
          </p:nvSpPr>
          <p:spPr bwMode="auto">
            <a:xfrm>
              <a:off x="2544" y="379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450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4" name="Text Box 66"/>
            <p:cNvSpPr txBox="1">
              <a:spLocks noChangeArrowheads="1"/>
            </p:cNvSpPr>
            <p:nvPr/>
          </p:nvSpPr>
          <p:spPr bwMode="auto">
            <a:xfrm>
              <a:off x="1968" y="3792"/>
              <a:ext cx="4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520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5" name="Text Box 67"/>
            <p:cNvSpPr txBox="1">
              <a:spLocks noChangeArrowheads="1"/>
            </p:cNvSpPr>
            <p:nvPr/>
          </p:nvSpPr>
          <p:spPr bwMode="auto">
            <a:xfrm>
              <a:off x="1680" y="3792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8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6" name="Text Box 68"/>
            <p:cNvSpPr txBox="1">
              <a:spLocks noChangeArrowheads="1"/>
            </p:cNvSpPr>
            <p:nvPr/>
          </p:nvSpPr>
          <p:spPr bwMode="auto">
            <a:xfrm>
              <a:off x="960" y="379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--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  <p:sp>
          <p:nvSpPr>
            <p:cNvPr id="160837" name="Text Box 69"/>
            <p:cNvSpPr txBox="1">
              <a:spLocks noChangeArrowheads="1"/>
            </p:cNvSpPr>
            <p:nvPr/>
          </p:nvSpPr>
          <p:spPr bwMode="auto">
            <a:xfrm>
              <a:off x="240" y="3792"/>
              <a:ext cx="3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sz="2400" b="1" i="0">
                  <a:latin typeface="Arial" panose="020B0604020202020204" pitchFamily="34" charset="0"/>
                </a:rPr>
                <a:t>--</a:t>
              </a:r>
              <a:endParaRPr lang="en-US" sz="2400" b="1" i="0">
                <a:latin typeface="Arial" panose="020B0604020202020204" pitchFamily="34" charset="0"/>
              </a:endParaRPr>
            </a:p>
          </p:txBody>
        </p:sp>
      </p:grpSp>
      <p:sp>
        <p:nvSpPr>
          <p:cNvPr id="160857" name="Line 89"/>
          <p:cNvSpPr>
            <a:spLocks noChangeShapeType="1"/>
          </p:cNvSpPr>
          <p:nvPr/>
        </p:nvSpPr>
        <p:spPr bwMode="auto">
          <a:xfrm flipV="1">
            <a:off x="76962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58" name="Line 90"/>
          <p:cNvSpPr>
            <a:spLocks noChangeShapeType="1"/>
          </p:cNvSpPr>
          <p:nvPr/>
        </p:nvSpPr>
        <p:spPr bwMode="auto">
          <a:xfrm>
            <a:off x="152400" y="1524000"/>
            <a:ext cx="8915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0859" name="Line 91"/>
          <p:cNvSpPr>
            <a:spLocks noChangeShapeType="1"/>
          </p:cNvSpPr>
          <p:nvPr/>
        </p:nvSpPr>
        <p:spPr bwMode="auto">
          <a:xfrm>
            <a:off x="152400" y="6858000"/>
            <a:ext cx="89154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0861" name="Line 93"/>
          <p:cNvSpPr>
            <a:spLocks noChangeShapeType="1"/>
          </p:cNvSpPr>
          <p:nvPr/>
        </p:nvSpPr>
        <p:spPr bwMode="auto">
          <a:xfrm flipV="1">
            <a:off x="62484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2" name="Line 94"/>
          <p:cNvSpPr>
            <a:spLocks noChangeShapeType="1"/>
          </p:cNvSpPr>
          <p:nvPr/>
        </p:nvSpPr>
        <p:spPr bwMode="auto">
          <a:xfrm flipV="1">
            <a:off x="49530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3" name="Line 95"/>
          <p:cNvSpPr>
            <a:spLocks noChangeShapeType="1"/>
          </p:cNvSpPr>
          <p:nvPr/>
        </p:nvSpPr>
        <p:spPr bwMode="auto">
          <a:xfrm flipV="1">
            <a:off x="40386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4" name="Line 96"/>
          <p:cNvSpPr>
            <a:spLocks noChangeShapeType="1"/>
          </p:cNvSpPr>
          <p:nvPr/>
        </p:nvSpPr>
        <p:spPr bwMode="auto">
          <a:xfrm flipV="1">
            <a:off x="31242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5" name="Line 97"/>
          <p:cNvSpPr>
            <a:spLocks noChangeShapeType="1"/>
          </p:cNvSpPr>
          <p:nvPr/>
        </p:nvSpPr>
        <p:spPr bwMode="auto">
          <a:xfrm flipV="1">
            <a:off x="23622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6" name="Line 98"/>
          <p:cNvSpPr>
            <a:spLocks noChangeShapeType="1"/>
          </p:cNvSpPr>
          <p:nvPr/>
        </p:nvSpPr>
        <p:spPr bwMode="auto">
          <a:xfrm flipV="1">
            <a:off x="1524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  <p:sp>
        <p:nvSpPr>
          <p:cNvPr id="160867" name="Line 99"/>
          <p:cNvSpPr>
            <a:spLocks noChangeShapeType="1"/>
          </p:cNvSpPr>
          <p:nvPr/>
        </p:nvSpPr>
        <p:spPr bwMode="auto">
          <a:xfrm flipV="1">
            <a:off x="9067800" y="1524000"/>
            <a:ext cx="0" cy="53340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0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0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0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0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0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0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0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0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0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0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0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27" grpId="0" animBg="1"/>
      <p:bldP spid="160830" grpId="0" animBg="1"/>
      <p:bldP spid="160858" grpId="0" animBg="1"/>
      <p:bldP spid="1608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3FEC77-300B-4699-B801-39929504E805}" type="slidenum">
              <a:rPr lang="ar-SA"/>
              <a:pPr/>
              <a:t>9</a:t>
            </a:fld>
            <a:endParaRPr 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533400"/>
            <a:ext cx="8305800" cy="914400"/>
          </a:xfrm>
        </p:spPr>
        <p:txBody>
          <a:bodyPr/>
          <a:lstStyle/>
          <a:p>
            <a:r>
              <a:rPr lang="ar-EG" sz="2800">
                <a:solidFill>
                  <a:schemeClr val="tx1"/>
                </a:solidFill>
              </a:rPr>
              <a:t>الوصلات لاسياخ صلب التسليح </a:t>
            </a:r>
            <a:r>
              <a:rPr lang="en-US" sz="2800">
                <a:solidFill>
                  <a:schemeClr val="tx1"/>
                </a:solidFill>
              </a:rPr>
              <a:t/>
            </a:r>
            <a:br>
              <a:rPr lang="en-US" sz="2800">
                <a:solidFill>
                  <a:schemeClr val="tx1"/>
                </a:solidFill>
              </a:rPr>
            </a:br>
            <a:r>
              <a:rPr kumimoji="1" lang="en-US" sz="3200" b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Splices for Steel Rft. Bars</a:t>
            </a:r>
            <a:r>
              <a:rPr kumimoji="1" lang="en-US" sz="2400" b="1">
                <a:solidFill>
                  <a:schemeClr val="tx1"/>
                </a:solidFill>
                <a:effectLst/>
              </a:rPr>
              <a:t> 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65894" name="Text Box 6"/>
          <p:cNvSpPr txBox="1">
            <a:spLocks noChangeArrowheads="1"/>
          </p:cNvSpPr>
          <p:nvPr/>
        </p:nvSpPr>
        <p:spPr bwMode="auto">
          <a:xfrm>
            <a:off x="4267200" y="1995488"/>
            <a:ext cx="4572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i="0">
                <a:solidFill>
                  <a:schemeClr val="hlink"/>
                </a:solidFill>
                <a:latin typeface="Arial" panose="020B0604020202020204" pitchFamily="34" charset="0"/>
              </a:rPr>
              <a:t>الوصلات بالتراكب </a:t>
            </a:r>
            <a:r>
              <a:rPr lang="en-US" sz="2800" b="1" i="0">
                <a:solidFill>
                  <a:schemeClr val="hlink"/>
                </a:solidFill>
                <a:latin typeface="Arial" panose="020B0604020202020204" pitchFamily="34" charset="0"/>
              </a:rPr>
              <a:t>Lap Splices</a:t>
            </a:r>
          </a:p>
        </p:txBody>
      </p:sp>
      <p:sp>
        <p:nvSpPr>
          <p:cNvPr id="165895" name="Text Box 7"/>
          <p:cNvSpPr txBox="1">
            <a:spLocks noChangeArrowheads="1"/>
          </p:cNvSpPr>
          <p:nvPr/>
        </p:nvSpPr>
        <p:spPr bwMode="auto">
          <a:xfrm>
            <a:off x="304800" y="2971800"/>
            <a:ext cx="8534400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EG" sz="2800" b="1" i="0">
                <a:solidFill>
                  <a:schemeClr val="bg2"/>
                </a:solidFill>
                <a:latin typeface="Arial" panose="020B0604020202020204" pitchFamily="34" charset="0"/>
              </a:rPr>
              <a:t>الاشتراطات</a:t>
            </a:r>
          </a:p>
          <a:p>
            <a:pPr>
              <a:spcBef>
                <a:spcPct val="50000"/>
              </a:spcBef>
            </a:pPr>
            <a:r>
              <a:rPr lang="ar-EG" sz="2800" b="1" i="0">
                <a:latin typeface="Arial" panose="020B0604020202020204" pitchFamily="34" charset="0"/>
              </a:rPr>
              <a:t>التلامس</a:t>
            </a:r>
          </a:p>
          <a:p>
            <a:pPr>
              <a:spcBef>
                <a:spcPct val="50000"/>
              </a:spcBef>
            </a:pPr>
            <a:r>
              <a:rPr lang="ar-EG" sz="2800" b="1" i="0">
                <a:latin typeface="Arial" panose="020B0604020202020204" pitchFamily="34" charset="0"/>
              </a:rPr>
              <a:t>التبادل (25%من مساحة الاسياخ عند القطاع)</a:t>
            </a:r>
          </a:p>
          <a:p>
            <a:pPr>
              <a:spcBef>
                <a:spcPct val="50000"/>
              </a:spcBef>
            </a:pPr>
            <a:r>
              <a:rPr lang="ar-EG" sz="2800" b="1" i="0">
                <a:latin typeface="Arial" panose="020B0604020202020204" pitchFamily="34" charset="0"/>
              </a:rPr>
              <a:t>طول وصلة التراكب في الشد والضغط - طول التماسك </a:t>
            </a:r>
            <a:r>
              <a:rPr lang="en-US" sz="2800" b="1" i="0">
                <a:latin typeface="Arial" panose="020B0604020202020204" pitchFamily="34" charset="0"/>
              </a:rPr>
              <a:t>Ld</a:t>
            </a:r>
            <a:r>
              <a:rPr lang="ar-EG" sz="2800" b="1" i="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ar-EG" sz="2800" b="1" i="0">
                <a:latin typeface="Arial" panose="020B0604020202020204" pitchFamily="34" charset="0"/>
              </a:rPr>
              <a:t>لا يفضل عمل وصلات بالتراكب في العناصر المعرضة لشد محوري</a:t>
            </a:r>
            <a:endParaRPr lang="en-US" sz="2800" b="1" i="0">
              <a:latin typeface="Arial" panose="020B0604020202020204" pitchFamily="34" charset="0"/>
            </a:endParaRPr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1981200" y="2667000"/>
            <a:ext cx="2667000" cy="762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5906" name="Rectangle 18"/>
          <p:cNvSpPr>
            <a:spLocks noChangeArrowheads="1"/>
          </p:cNvSpPr>
          <p:nvPr/>
        </p:nvSpPr>
        <p:spPr bwMode="auto">
          <a:xfrm>
            <a:off x="533400" y="2819400"/>
            <a:ext cx="2819400" cy="762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1981200" y="3048000"/>
            <a:ext cx="2819400" cy="762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5908" name="Rectangle 20"/>
          <p:cNvSpPr>
            <a:spLocks noChangeArrowheads="1"/>
          </p:cNvSpPr>
          <p:nvPr/>
        </p:nvSpPr>
        <p:spPr bwMode="auto">
          <a:xfrm>
            <a:off x="685800" y="3200400"/>
            <a:ext cx="2667000" cy="762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ar-EG"/>
          </a:p>
        </p:txBody>
      </p:sp>
      <p:sp>
        <p:nvSpPr>
          <p:cNvPr id="165909" name="Line 21"/>
          <p:cNvSpPr>
            <a:spLocks noChangeShapeType="1"/>
          </p:cNvSpPr>
          <p:nvPr/>
        </p:nvSpPr>
        <p:spPr bwMode="auto">
          <a:xfrm flipV="1">
            <a:off x="1981200" y="22098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5910" name="Line 22"/>
          <p:cNvSpPr>
            <a:spLocks noChangeShapeType="1"/>
          </p:cNvSpPr>
          <p:nvPr/>
        </p:nvSpPr>
        <p:spPr bwMode="auto">
          <a:xfrm flipV="1">
            <a:off x="3352800" y="2209800"/>
            <a:ext cx="0" cy="304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5911" name="Line 23"/>
          <p:cNvSpPr>
            <a:spLocks noChangeShapeType="1"/>
          </p:cNvSpPr>
          <p:nvPr/>
        </p:nvSpPr>
        <p:spPr bwMode="auto">
          <a:xfrm>
            <a:off x="1676400" y="2362200"/>
            <a:ext cx="182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ar-EG"/>
          </a:p>
        </p:txBody>
      </p:sp>
      <p:sp>
        <p:nvSpPr>
          <p:cNvPr id="165912" name="Text Box 24"/>
          <p:cNvSpPr txBox="1">
            <a:spLocks noChangeArrowheads="1"/>
          </p:cNvSpPr>
          <p:nvPr/>
        </p:nvSpPr>
        <p:spPr bwMode="auto">
          <a:xfrm>
            <a:off x="2133600" y="1752600"/>
            <a:ext cx="99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i="0">
                <a:solidFill>
                  <a:schemeClr val="hlink"/>
                </a:solidFill>
                <a:latin typeface="Arial" panose="020B0604020202020204" pitchFamily="34" charset="0"/>
              </a:rPr>
              <a:t>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5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5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5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5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5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5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5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5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5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5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5" grpId="0" autoUpdateAnimBg="0"/>
      <p:bldP spid="165902" grpId="0" animBg="1"/>
      <p:bldP spid="165906" grpId="0" animBg="1"/>
      <p:bldP spid="165907" grpId="0" animBg="1"/>
      <p:bldP spid="165908" grpId="0" animBg="1"/>
      <p:bldP spid="165909" grpId="0" animBg="1"/>
      <p:bldP spid="165910" grpId="0" animBg="1"/>
      <p:bldP spid="165911" grpId="0" animBg="1"/>
      <p:bldP spid="165912" grpId="0" autoUpdateAnimBg="0"/>
    </p:bldLst>
  </p:timing>
</p:sld>
</file>

<file path=ppt/theme/theme1.xml><?xml version="1.0" encoding="utf-8"?>
<a:theme xmlns:a="http://schemas.openxmlformats.org/drawingml/2006/main" name="Arabic Project Overview">
  <a:themeElements>
    <a:clrScheme name="Arabic 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Arabic Project Overview">
      <a:majorFont>
        <a:latin typeface="Times New Roman"/>
        <a:ea typeface=""/>
        <a:cs typeface="Times New Roman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1270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32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Arabic 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abic 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abic 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Office\Templates\1025\Arabic Project Overview.pot</Template>
  <TotalTime>3835</TotalTime>
  <Words>581</Words>
  <Application>Microsoft Office PowerPoint</Application>
  <PresentationFormat>On-screen Show (4:3)</PresentationFormat>
  <Paragraphs>149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Times New Roman</vt:lpstr>
      <vt:lpstr>Arial</vt:lpstr>
      <vt:lpstr>Wingdings</vt:lpstr>
      <vt:lpstr>DecoType Thuluth</vt:lpstr>
      <vt:lpstr>Simplified Arabic</vt:lpstr>
      <vt:lpstr>Arabic Project Overview</vt:lpstr>
      <vt:lpstr>Microsoft Equation 3.0</vt:lpstr>
      <vt:lpstr>Steel Reinforcement صلب التسليح للخرسانة</vt:lpstr>
      <vt:lpstr>المواصفات القياسية المصرية لصلب التسليح  Egyptian Standard Specifications </vt:lpstr>
      <vt:lpstr>انواع صلب التسليح المستخدم في الخرسانة Types of Steel Rft.</vt:lpstr>
      <vt:lpstr>الاقطار المستخدمة لصلب التسليح Applied Diameters </vt:lpstr>
      <vt:lpstr>الخواص الميكانيكية لصلب التسليح Mechanical Properties</vt:lpstr>
      <vt:lpstr>منحني الاجهاد والانفعال لصلب التسليح Tensile stress-strain curve</vt:lpstr>
      <vt:lpstr>منحني الاجهاد والانفعال لصلب التسليح Tensile stress-strain curve</vt:lpstr>
      <vt:lpstr>الخواص الميكانيكية لانواع صلب التسليح جدول 2-5 بالكود  Mechanical Properties for Steel Rft. </vt:lpstr>
      <vt:lpstr>الوصلات لاسياخ صلب التسليح  Splices for Steel Rft. Bars </vt:lpstr>
      <vt:lpstr>الوصلات الملحومة  Welded Connections</vt:lpstr>
      <vt:lpstr>الوصلات الميكانيكية  Mechanical Connections (Couplers)</vt:lpstr>
      <vt:lpstr>الوصلات الميكانيكية  Mechanical Connections (Couplers)</vt:lpstr>
      <vt:lpstr>الوصلات الميكانيكية  Mechanical Connections (Couplers)</vt:lpstr>
      <vt:lpstr>الوصلات الميكانيكية  Mechanical Connections (Couplers)</vt:lpstr>
      <vt:lpstr>الوصلات الميكانيكية  Mechanical Connections (Couplers)</vt:lpstr>
      <vt:lpstr>الوصلات الميكانيكية  Mechanical Connections (Couplers)</vt:lpstr>
      <vt:lpstr>الوصلات الميكانيكية  Mechanical Connections (Couplers)</vt:lpstr>
    </vt:vector>
  </TitlesOfParts>
  <Company>El-Hashimy Consulting Office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Dr.Fatma Shaker</dc:creator>
  <cp:lastModifiedBy>hany2014</cp:lastModifiedBy>
  <cp:revision>316</cp:revision>
  <dcterms:created xsi:type="dcterms:W3CDTF">2004-02-04T02:00:43Z</dcterms:created>
  <dcterms:modified xsi:type="dcterms:W3CDTF">2014-01-30T21:32:17Z</dcterms:modified>
</cp:coreProperties>
</file>