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2" r:id="rId14"/>
    <p:sldId id="275" r:id="rId15"/>
    <p:sldId id="276" r:id="rId16"/>
    <p:sldId id="277" r:id="rId17"/>
    <p:sldId id="278" r:id="rId18"/>
    <p:sldId id="279" r:id="rId19"/>
    <p:sldId id="280" r:id="rId20"/>
    <p:sldId id="281" r:id="rId21"/>
    <p:sldId id="267" r:id="rId22"/>
    <p:sldId id="274" r:id="rId23"/>
  </p:sldIdLst>
  <p:sldSz cx="9144000" cy="6858000" type="screen4x3"/>
  <p:notesSz cx="6735763" cy="9869488"/>
  <p:defaultTextStyle>
    <a:defPPr>
      <a:defRPr lang="ar-SA"/>
    </a:defPPr>
    <a:lvl1pPr algn="l" rtl="0" fontAlgn="base">
      <a:spcBef>
        <a:spcPct val="0"/>
      </a:spcBef>
      <a:spcAft>
        <a:spcPct val="0"/>
      </a:spcAft>
      <a:defRPr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kern="1200">
        <a:solidFill>
          <a:schemeClr val="tx1"/>
        </a:solidFill>
        <a:latin typeface="Gill Sans MT" pitchFamily="34" charset="0"/>
        <a:ea typeface="+mn-ea"/>
        <a:cs typeface="Arial" pitchFamily="34" charset="0"/>
      </a:defRPr>
    </a:lvl5pPr>
    <a:lvl6pPr marL="2286000" algn="l" defTabSz="914400" rtl="0" eaLnBrk="1" latinLnBrk="0" hangingPunct="1">
      <a:defRPr kern="1200">
        <a:solidFill>
          <a:schemeClr val="tx1"/>
        </a:solidFill>
        <a:latin typeface="Gill Sans MT" pitchFamily="34" charset="0"/>
        <a:ea typeface="+mn-ea"/>
        <a:cs typeface="Arial" pitchFamily="34" charset="0"/>
      </a:defRPr>
    </a:lvl6pPr>
    <a:lvl7pPr marL="2743200" algn="l" defTabSz="914400" rtl="0" eaLnBrk="1" latinLnBrk="0" hangingPunct="1">
      <a:defRPr kern="1200">
        <a:solidFill>
          <a:schemeClr val="tx1"/>
        </a:solidFill>
        <a:latin typeface="Gill Sans MT" pitchFamily="34" charset="0"/>
        <a:ea typeface="+mn-ea"/>
        <a:cs typeface="Arial" pitchFamily="34" charset="0"/>
      </a:defRPr>
    </a:lvl7pPr>
    <a:lvl8pPr marL="3200400" algn="l" defTabSz="914400" rtl="0" eaLnBrk="1" latinLnBrk="0" hangingPunct="1">
      <a:defRPr kern="1200">
        <a:solidFill>
          <a:schemeClr val="tx1"/>
        </a:solidFill>
        <a:latin typeface="Gill Sans MT" pitchFamily="34" charset="0"/>
        <a:ea typeface="+mn-ea"/>
        <a:cs typeface="Arial" pitchFamily="34" charset="0"/>
      </a:defRPr>
    </a:lvl8pPr>
    <a:lvl9pPr marL="3657600" algn="l" defTabSz="914400" rtl="0" eaLnBrk="1" latinLnBrk="0" hangingPunct="1">
      <a:defRPr kern="1200">
        <a:solidFill>
          <a:schemeClr val="tx1"/>
        </a:solidFill>
        <a:latin typeface="Gill Sans MT"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350" y="0"/>
            <a:ext cx="2919413" cy="493713"/>
          </a:xfrm>
          <a:prstGeom prst="rect">
            <a:avLst/>
          </a:prstGeom>
        </p:spPr>
        <p:txBody>
          <a:bodyPr vert="horz" lIns="91440" tIns="45720" rIns="91440" bIns="45720" rtlCol="1"/>
          <a:lstStyle>
            <a:lvl1pPr algn="r" rtl="1" fontAlgn="auto">
              <a:spcBef>
                <a:spcPts val="0"/>
              </a:spcBef>
              <a:spcAft>
                <a:spcPts val="0"/>
              </a:spcAft>
              <a:defRPr sz="1200">
                <a:latin typeface="+mn-lt"/>
                <a:ea typeface="+mn-ea"/>
                <a:cs typeface="+mn-cs"/>
              </a:defRPr>
            </a:lvl1pPr>
          </a:lstStyle>
          <a:p>
            <a:pPr>
              <a:defRPr/>
            </a:pPr>
            <a:endParaRPr lang="ar-IQ"/>
          </a:p>
        </p:txBody>
      </p:sp>
      <p:sp>
        <p:nvSpPr>
          <p:cNvPr id="3" name="عنصر نائب للتاريخ 2"/>
          <p:cNvSpPr>
            <a:spLocks noGrp="1"/>
          </p:cNvSpPr>
          <p:nvPr>
            <p:ph type="dt" idx="1"/>
          </p:nvPr>
        </p:nvSpPr>
        <p:spPr>
          <a:xfrm>
            <a:off x="1588" y="0"/>
            <a:ext cx="2919412" cy="493713"/>
          </a:xfrm>
          <a:prstGeom prst="rect">
            <a:avLst/>
          </a:prstGeom>
        </p:spPr>
        <p:txBody>
          <a:bodyPr vert="horz" lIns="91440" tIns="45720" rIns="91440" bIns="45720" rtlCol="1"/>
          <a:lstStyle>
            <a:lvl1pPr algn="l" rtl="1" fontAlgn="auto">
              <a:spcBef>
                <a:spcPts val="0"/>
              </a:spcBef>
              <a:spcAft>
                <a:spcPts val="0"/>
              </a:spcAft>
              <a:defRPr sz="1200">
                <a:latin typeface="+mn-lt"/>
                <a:ea typeface="+mn-ea"/>
                <a:cs typeface="+mn-cs"/>
              </a:defRPr>
            </a:lvl1pPr>
          </a:lstStyle>
          <a:p>
            <a:pPr>
              <a:defRPr/>
            </a:pPr>
            <a:fld id="{2795693F-E85B-4A16-8AD6-0169441DF100}" type="datetimeFigureOut">
              <a:rPr lang="ar-IQ"/>
              <a:pPr>
                <a:defRPr/>
              </a:pPr>
              <a:t>14/03/1437</a:t>
            </a:fld>
            <a:endParaRPr lang="ar-IQ"/>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عنصر نائب للملاحظات 4"/>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US" noProof="0" smtClean="0"/>
              <a:t>انقر لتحرير أنماط النص الرئيسي</a:t>
            </a:r>
          </a:p>
          <a:p>
            <a:pPr lvl="1"/>
            <a:r>
              <a:rPr lang="ar-SA" altLang="en-US" noProof="0" smtClean="0"/>
              <a:t>المستوى الثاني</a:t>
            </a:r>
          </a:p>
          <a:p>
            <a:pPr lvl="2"/>
            <a:r>
              <a:rPr lang="ar-SA" altLang="en-US" noProof="0" smtClean="0"/>
              <a:t>المستوى الثالث</a:t>
            </a:r>
          </a:p>
          <a:p>
            <a:pPr lvl="3"/>
            <a:r>
              <a:rPr lang="ar-SA" altLang="en-US" noProof="0" smtClean="0"/>
              <a:t>المستوى الرابع</a:t>
            </a:r>
          </a:p>
          <a:p>
            <a:pPr lvl="4"/>
            <a:r>
              <a:rPr lang="ar-SA" altLang="en-US" noProof="0" smtClean="0"/>
              <a:t>المستوى الخامس</a:t>
            </a:r>
          </a:p>
        </p:txBody>
      </p:sp>
      <p:sp>
        <p:nvSpPr>
          <p:cNvPr id="6" name="عنصر نائب للتذييل 5"/>
          <p:cNvSpPr>
            <a:spLocks noGrp="1"/>
          </p:cNvSpPr>
          <p:nvPr>
            <p:ph type="ftr" sz="quarter" idx="4"/>
          </p:nvPr>
        </p:nvSpPr>
        <p:spPr>
          <a:xfrm>
            <a:off x="3816350" y="9374188"/>
            <a:ext cx="2919413" cy="493712"/>
          </a:xfrm>
          <a:prstGeom prst="rect">
            <a:avLst/>
          </a:prstGeom>
        </p:spPr>
        <p:txBody>
          <a:bodyPr vert="horz" lIns="91440" tIns="45720" rIns="91440" bIns="45720" rtlCol="1" anchor="b"/>
          <a:lstStyle>
            <a:lvl1pPr algn="r" rtl="1" fontAlgn="auto">
              <a:spcBef>
                <a:spcPts val="0"/>
              </a:spcBef>
              <a:spcAft>
                <a:spcPts val="0"/>
              </a:spcAft>
              <a:defRPr sz="1200">
                <a:latin typeface="+mn-lt"/>
                <a:ea typeface="+mn-ea"/>
                <a:cs typeface="+mn-cs"/>
              </a:defRPr>
            </a:lvl1pPr>
          </a:lstStyle>
          <a:p>
            <a:pPr>
              <a:defRPr/>
            </a:pPr>
            <a:endParaRPr lang="ar-IQ"/>
          </a:p>
        </p:txBody>
      </p:sp>
      <p:sp>
        <p:nvSpPr>
          <p:cNvPr id="7" name="عنصر نائب لرقم الشريحة 6"/>
          <p:cNvSpPr>
            <a:spLocks noGrp="1"/>
          </p:cNvSpPr>
          <p:nvPr>
            <p:ph type="sldNum" sz="quarter" idx="5"/>
          </p:nvPr>
        </p:nvSpPr>
        <p:spPr>
          <a:xfrm>
            <a:off x="1588" y="9374188"/>
            <a:ext cx="2919412" cy="493712"/>
          </a:xfrm>
          <a:prstGeom prst="rect">
            <a:avLst/>
          </a:prstGeom>
        </p:spPr>
        <p:txBody>
          <a:bodyPr vert="horz" lIns="91440" tIns="45720" rIns="91440" bIns="45720" rtlCol="1" anchor="b"/>
          <a:lstStyle>
            <a:lvl1pPr algn="l" rtl="1" fontAlgn="auto">
              <a:spcBef>
                <a:spcPts val="0"/>
              </a:spcBef>
              <a:spcAft>
                <a:spcPts val="0"/>
              </a:spcAft>
              <a:defRPr sz="1200">
                <a:latin typeface="+mn-lt"/>
                <a:ea typeface="+mn-ea"/>
                <a:cs typeface="+mn-cs"/>
              </a:defRPr>
            </a:lvl1pPr>
          </a:lstStyle>
          <a:p>
            <a:pPr>
              <a:defRPr/>
            </a:pPr>
            <a:fld id="{1F5222F0-6744-4C7D-AA0B-2C935A68A24A}" type="slidenum">
              <a:rPr lang="ar-IQ"/>
              <a:pPr>
                <a:defRPr/>
              </a:pPr>
              <a:t>‹#›</a:t>
            </a:fld>
            <a:endParaRPr lang="ar-IQ"/>
          </a:p>
        </p:txBody>
      </p:sp>
    </p:spTree>
    <p:extLst>
      <p:ext uri="{BB962C8B-B14F-4D97-AF65-F5344CB8AC3E}">
        <p14:creationId xmlns:p14="http://schemas.microsoft.com/office/powerpoint/2010/main" val="326109977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ltLang="en-US" smtClean="0"/>
          </a:p>
        </p:txBody>
      </p:sp>
      <p:sp>
        <p:nvSpPr>
          <p:cNvPr id="256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eaLnBrk="0" hangingPunct="0">
              <a:spcBef>
                <a:spcPct val="30000"/>
              </a:spcBef>
              <a:defRPr sz="1200">
                <a:solidFill>
                  <a:schemeClr val="tx1"/>
                </a:solidFill>
                <a:latin typeface="Calibri" pitchFamily="34" charset="0"/>
                <a:cs typeface="Arial" pitchFamily="34" charset="0"/>
              </a:defRPr>
            </a:lvl1pPr>
            <a:lvl2pPr marL="742950" indent="-285750" algn="r" rtl="1" eaLnBrk="0" hangingPunct="0">
              <a:spcBef>
                <a:spcPct val="30000"/>
              </a:spcBef>
              <a:defRPr sz="1200">
                <a:solidFill>
                  <a:schemeClr val="tx1"/>
                </a:solidFill>
                <a:latin typeface="Calibri" pitchFamily="34" charset="0"/>
                <a:cs typeface="Arial" pitchFamily="34" charset="0"/>
              </a:defRPr>
            </a:lvl2pPr>
            <a:lvl3pPr marL="1143000" indent="-228600" algn="r" rtl="1" eaLnBrk="0" hangingPunct="0">
              <a:spcBef>
                <a:spcPct val="30000"/>
              </a:spcBef>
              <a:defRPr sz="1200">
                <a:solidFill>
                  <a:schemeClr val="tx1"/>
                </a:solidFill>
                <a:latin typeface="Calibri" pitchFamily="34" charset="0"/>
                <a:cs typeface="Arial" pitchFamily="34" charset="0"/>
              </a:defRPr>
            </a:lvl3pPr>
            <a:lvl4pPr marL="1600200" indent="-228600" algn="r" rtl="1" eaLnBrk="0" hangingPunct="0">
              <a:spcBef>
                <a:spcPct val="30000"/>
              </a:spcBef>
              <a:defRPr sz="1200">
                <a:solidFill>
                  <a:schemeClr val="tx1"/>
                </a:solidFill>
                <a:latin typeface="Calibri" pitchFamily="34" charset="0"/>
                <a:cs typeface="Arial" pitchFamily="34" charset="0"/>
              </a:defRPr>
            </a:lvl4pPr>
            <a:lvl5pPr marL="2057400" indent="-228600" algn="r" rtl="1" eaLnBrk="0" hangingPunct="0">
              <a:spcBef>
                <a:spcPct val="30000"/>
              </a:spcBef>
              <a:defRPr sz="1200">
                <a:solidFill>
                  <a:schemeClr val="tx1"/>
                </a:solidFill>
                <a:latin typeface="Calibri"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eaLnBrk="1" fontAlgn="base" hangingPunct="1">
              <a:spcBef>
                <a:spcPct val="0"/>
              </a:spcBef>
              <a:spcAft>
                <a:spcPct val="0"/>
              </a:spcAft>
            </a:pPr>
            <a:fld id="{547DE8FF-6349-4E2A-ACF6-2F6A518623B1}" type="slidenum">
              <a:rPr lang="ar-IQ" altLang="en-US" smtClean="0">
                <a:ea typeface="Majalla UI"/>
                <a:cs typeface="Majalla UI"/>
              </a:rPr>
              <a:pPr algn="l" eaLnBrk="1" fontAlgn="base" hangingPunct="1">
                <a:spcBef>
                  <a:spcPct val="0"/>
                </a:spcBef>
                <a:spcAft>
                  <a:spcPct val="0"/>
                </a:spcAft>
              </a:pPr>
              <a:t>2</a:t>
            </a:fld>
            <a:endParaRPr lang="ar-IQ" altLang="en-US" smtClean="0">
              <a:ea typeface="Majalla UI"/>
              <a:cs typeface="Majalla U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fontAlgn="auto">
              <a:spcBef>
                <a:spcPts val="0"/>
              </a:spcBef>
              <a:spcAft>
                <a:spcPts val="0"/>
              </a:spcAft>
              <a:defRPr/>
            </a:pPr>
            <a:endParaRPr lang="en-US"/>
          </a:p>
        </p:txBody>
      </p:sp>
      <p:sp>
        <p:nvSpPr>
          <p:cNvPr id="5" name="شكل بيضاوي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fontAlgn="auto">
              <a:spcBef>
                <a:spcPts val="0"/>
              </a:spcBef>
              <a:spcAft>
                <a:spcPts val="0"/>
              </a:spcAft>
              <a:defRPr/>
            </a:pPr>
            <a:endParaRPr lang="en-US"/>
          </a:p>
        </p:txBody>
      </p:sp>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lang="ar-SA" smtClean="0"/>
              <a:t>انقر لتحرير نمط العنوان الرئيسي</a:t>
            </a:r>
            <a:endParaRPr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a:defRPr/>
            </a:lvl1pPr>
            <a:extLst/>
          </a:lstStyle>
          <a:p>
            <a:pPr>
              <a:defRPr/>
            </a:pPr>
            <a:fld id="{A9BEFA04-925A-487E-B897-72B590A3F4D7}" type="datetimeFigureOut">
              <a:rPr lang="ar-SA"/>
              <a:pPr>
                <a:defRPr/>
              </a:pPr>
              <a:t>14/03/37</a:t>
            </a:fld>
            <a:endParaRPr lang="ar-SA"/>
          </a:p>
        </p:txBody>
      </p:sp>
      <p:sp>
        <p:nvSpPr>
          <p:cNvPr id="7" name="عنصر نائب للتذييل 19"/>
          <p:cNvSpPr>
            <a:spLocks noGrp="1"/>
          </p:cNvSpPr>
          <p:nvPr>
            <p:ph type="ftr" sz="quarter" idx="11"/>
          </p:nvPr>
        </p:nvSpPr>
        <p:spPr/>
        <p:txBody>
          <a:bodyPr/>
          <a:lstStyle>
            <a:lvl1pPr>
              <a:defRPr/>
            </a:lvl1pPr>
            <a:extLst/>
          </a:lstStyle>
          <a:p>
            <a:pPr>
              <a:defRPr/>
            </a:pPr>
            <a:endParaRPr lang="ar-SA"/>
          </a:p>
        </p:txBody>
      </p:sp>
      <p:sp>
        <p:nvSpPr>
          <p:cNvPr id="8" name="عنصر نائب لرقم الشريحة 9"/>
          <p:cNvSpPr>
            <a:spLocks noGrp="1"/>
          </p:cNvSpPr>
          <p:nvPr>
            <p:ph type="sldNum" sz="quarter" idx="12"/>
          </p:nvPr>
        </p:nvSpPr>
        <p:spPr/>
        <p:txBody>
          <a:bodyPr/>
          <a:lstStyle>
            <a:lvl1pPr>
              <a:defRPr/>
            </a:lvl1pPr>
            <a:extLst/>
          </a:lstStyle>
          <a:p>
            <a:pPr>
              <a:defRPr/>
            </a:pPr>
            <a:fld id="{7D5732D9-97EA-445F-9747-48E87C984F73}" type="slidenum">
              <a:rPr lang="ar-SA"/>
              <a:pPr>
                <a:defRPr/>
              </a:pPr>
              <a:t>‹#›</a:t>
            </a:fld>
            <a:endParaRPr lang="ar-SA"/>
          </a:p>
        </p:txBody>
      </p:sp>
    </p:spTree>
    <p:extLst>
      <p:ext uri="{BB962C8B-B14F-4D97-AF65-F5344CB8AC3E}">
        <p14:creationId xmlns:p14="http://schemas.microsoft.com/office/powerpoint/2010/main" val="108948053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35B38477-E32E-4AEE-BB36-AA1F29070BF2}" type="datetimeFigureOut">
              <a:rPr lang="ar-SA"/>
              <a:pPr>
                <a:defRPr/>
              </a:pPr>
              <a:t>14/03/37</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BC41103F-C271-43DF-9510-0FBC20EAF51C}" type="slidenum">
              <a:rPr lang="ar-SA"/>
              <a:pPr>
                <a:defRPr/>
              </a:pPr>
              <a:t>‹#›</a:t>
            </a:fld>
            <a:endParaRPr lang="ar-SA"/>
          </a:p>
        </p:txBody>
      </p:sp>
    </p:spTree>
    <p:extLst>
      <p:ext uri="{BB962C8B-B14F-4D97-AF65-F5344CB8AC3E}">
        <p14:creationId xmlns:p14="http://schemas.microsoft.com/office/powerpoint/2010/main" val="335619325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207612A4-EDFD-4DCA-A7BF-A0F3FBA3E39F}" type="datetimeFigureOut">
              <a:rPr lang="ar-SA"/>
              <a:pPr>
                <a:defRPr/>
              </a:pPr>
              <a:t>14/03/37</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A9DD81EC-B272-4569-9463-424D621587F1}" type="slidenum">
              <a:rPr lang="ar-SA"/>
              <a:pPr>
                <a:defRPr/>
              </a:pPr>
              <a:t>‹#›</a:t>
            </a:fld>
            <a:endParaRPr lang="ar-SA"/>
          </a:p>
        </p:txBody>
      </p:sp>
    </p:spTree>
    <p:extLst>
      <p:ext uri="{BB962C8B-B14F-4D97-AF65-F5344CB8AC3E}">
        <p14:creationId xmlns:p14="http://schemas.microsoft.com/office/powerpoint/2010/main" val="28138641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F6F86861-6D50-4C2B-A91E-98606B310B81}" type="datetimeFigureOut">
              <a:rPr lang="ar-SA"/>
              <a:pPr>
                <a:defRPr/>
              </a:pPr>
              <a:t>14/03/37</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635E91FD-F27B-4CFE-B405-CAC61CCEA7F1}" type="slidenum">
              <a:rPr lang="ar-SA"/>
              <a:pPr>
                <a:defRPr/>
              </a:pPr>
              <a:t>‹#›</a:t>
            </a:fld>
            <a:endParaRPr lang="ar-SA"/>
          </a:p>
        </p:txBody>
      </p:sp>
    </p:spTree>
    <p:extLst>
      <p:ext uri="{BB962C8B-B14F-4D97-AF65-F5344CB8AC3E}">
        <p14:creationId xmlns:p14="http://schemas.microsoft.com/office/powerpoint/2010/main" val="261984702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5" name="مستطيل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6" name="شكل بيضاوي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fontAlgn="auto">
              <a:spcBef>
                <a:spcPts val="0"/>
              </a:spcBef>
              <a:spcAft>
                <a:spcPts val="0"/>
              </a:spcAft>
              <a:defRPr/>
            </a:pPr>
            <a:endParaRPr lang="en-US"/>
          </a:p>
        </p:txBody>
      </p:sp>
      <p:sp>
        <p:nvSpPr>
          <p:cNvPr id="7" name="شكل بيضاوي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fontAlgn="auto">
              <a:spcBef>
                <a:spcPts val="0"/>
              </a:spcBef>
              <a:spcAft>
                <a:spcPts val="0"/>
              </a:spcAft>
              <a:defRPr/>
            </a:pPr>
            <a:endParaRPr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8" name="عنصر نائب للتاريخ 3"/>
          <p:cNvSpPr>
            <a:spLocks noGrp="1"/>
          </p:cNvSpPr>
          <p:nvPr>
            <p:ph type="dt" sz="half" idx="10"/>
          </p:nvPr>
        </p:nvSpPr>
        <p:spPr/>
        <p:txBody>
          <a:bodyPr/>
          <a:lstStyle>
            <a:lvl1pPr>
              <a:defRPr/>
            </a:lvl1pPr>
            <a:extLst/>
          </a:lstStyle>
          <a:p>
            <a:pPr>
              <a:defRPr/>
            </a:pPr>
            <a:fld id="{86D83DC6-8B7D-4AC9-BC6E-97B45CEEFE08}" type="datetimeFigureOut">
              <a:rPr lang="ar-SA"/>
              <a:pPr>
                <a:defRPr/>
              </a:pPr>
              <a:t>14/03/37</a:t>
            </a:fld>
            <a:endParaRPr lang="ar-SA"/>
          </a:p>
        </p:txBody>
      </p:sp>
      <p:sp>
        <p:nvSpPr>
          <p:cNvPr id="9" name="عنصر نائب للتذييل 4"/>
          <p:cNvSpPr>
            <a:spLocks noGrp="1"/>
          </p:cNvSpPr>
          <p:nvPr>
            <p:ph type="ftr" sz="quarter" idx="11"/>
          </p:nvPr>
        </p:nvSpPr>
        <p:spPr/>
        <p:txBody>
          <a:bodyPr/>
          <a:lstStyle>
            <a:lvl1pPr>
              <a:defRPr/>
            </a:lvl1pPr>
            <a:extLst/>
          </a:lstStyle>
          <a:p>
            <a:pPr>
              <a:defRPr/>
            </a:pPr>
            <a:endParaRPr lang="ar-SA"/>
          </a:p>
        </p:txBody>
      </p:sp>
      <p:sp>
        <p:nvSpPr>
          <p:cNvPr id="10" name="عنصر نائب لرقم الشريحة 5"/>
          <p:cNvSpPr>
            <a:spLocks noGrp="1"/>
          </p:cNvSpPr>
          <p:nvPr>
            <p:ph type="sldNum" sz="quarter" idx="12"/>
          </p:nvPr>
        </p:nvSpPr>
        <p:spPr/>
        <p:txBody>
          <a:bodyPr/>
          <a:lstStyle>
            <a:lvl1pPr>
              <a:defRPr/>
            </a:lvl1pPr>
            <a:extLst/>
          </a:lstStyle>
          <a:p>
            <a:pPr>
              <a:defRPr/>
            </a:pPr>
            <a:fld id="{A90019CC-B0AA-4182-951F-DADEDFA83117}" type="slidenum">
              <a:rPr lang="ar-SA"/>
              <a:pPr>
                <a:defRPr/>
              </a:pPr>
              <a:t>‹#›</a:t>
            </a:fld>
            <a:endParaRPr lang="ar-SA"/>
          </a:p>
        </p:txBody>
      </p:sp>
    </p:spTree>
    <p:extLst>
      <p:ext uri="{BB962C8B-B14F-4D97-AF65-F5344CB8AC3E}">
        <p14:creationId xmlns:p14="http://schemas.microsoft.com/office/powerpoint/2010/main" val="45759642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a:defRPr/>
            </a:lvl1pPr>
          </a:lstStyle>
          <a:p>
            <a:pPr>
              <a:defRPr/>
            </a:pPr>
            <a:fld id="{0289D173-A4E9-4060-A793-CA3549900A73}" type="datetimeFigureOut">
              <a:rPr lang="ar-SA"/>
              <a:pPr>
                <a:defRPr/>
              </a:pPr>
              <a:t>14/03/37</a:t>
            </a:fld>
            <a:endParaRPr lang="ar-SA"/>
          </a:p>
        </p:txBody>
      </p:sp>
      <p:sp>
        <p:nvSpPr>
          <p:cNvPr id="6" name="عنصر نائب للتذييل 9"/>
          <p:cNvSpPr>
            <a:spLocks noGrp="1"/>
          </p:cNvSpPr>
          <p:nvPr>
            <p:ph type="ftr" sz="quarter" idx="11"/>
          </p:nvPr>
        </p:nvSpPr>
        <p:spPr/>
        <p:txBody>
          <a:bodyPr/>
          <a:lstStyle>
            <a:lvl1pPr>
              <a:defRPr/>
            </a:lvl1pPr>
          </a:lstStyle>
          <a:p>
            <a:pPr>
              <a:defRPr/>
            </a:pPr>
            <a:endParaRPr lang="ar-SA"/>
          </a:p>
        </p:txBody>
      </p:sp>
      <p:sp>
        <p:nvSpPr>
          <p:cNvPr id="7" name="عنصر نائب لرقم الشريحة 21"/>
          <p:cNvSpPr>
            <a:spLocks noGrp="1"/>
          </p:cNvSpPr>
          <p:nvPr>
            <p:ph type="sldNum" sz="quarter" idx="12"/>
          </p:nvPr>
        </p:nvSpPr>
        <p:spPr/>
        <p:txBody>
          <a:bodyPr/>
          <a:lstStyle>
            <a:lvl1pPr>
              <a:defRPr/>
            </a:lvl1pPr>
          </a:lstStyle>
          <a:p>
            <a:pPr>
              <a:defRPr/>
            </a:pPr>
            <a:fld id="{57AB8FAA-2A43-40DB-BC55-00044B3C4F1A}" type="slidenum">
              <a:rPr lang="ar-SA"/>
              <a:pPr>
                <a:defRPr/>
              </a:pPr>
              <a:t>‹#›</a:t>
            </a:fld>
            <a:endParaRPr lang="ar-SA"/>
          </a:p>
        </p:txBody>
      </p:sp>
    </p:spTree>
    <p:extLst>
      <p:ext uri="{BB962C8B-B14F-4D97-AF65-F5344CB8AC3E}">
        <p14:creationId xmlns:p14="http://schemas.microsoft.com/office/powerpoint/2010/main" val="43798835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lstStyle>
            <a:lvl1pPr algn="ctr">
              <a:defRPr sz="4500" b="1" cap="none"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extLst/>
          </a:lstStyle>
          <a:p>
            <a:pPr>
              <a:defRPr/>
            </a:pPr>
            <a:fld id="{361A73C2-BDB5-4A59-ACEF-9D4A69DFB244}" type="datetimeFigureOut">
              <a:rPr lang="ar-SA"/>
              <a:pPr>
                <a:defRPr/>
              </a:pPr>
              <a:t>14/03/37</a:t>
            </a:fld>
            <a:endParaRPr lang="ar-SA"/>
          </a:p>
        </p:txBody>
      </p:sp>
      <p:sp>
        <p:nvSpPr>
          <p:cNvPr id="8" name="عنصر نائب للتذييل 7"/>
          <p:cNvSpPr>
            <a:spLocks noGrp="1"/>
          </p:cNvSpPr>
          <p:nvPr>
            <p:ph type="ftr" sz="quarter" idx="11"/>
          </p:nvPr>
        </p:nvSpPr>
        <p:spPr/>
        <p:txBody>
          <a:bodyPr/>
          <a:lstStyle>
            <a:lvl1pPr>
              <a:defRPr/>
            </a:lvl1pPr>
            <a:extLst/>
          </a:lstStyle>
          <a:p>
            <a:pPr>
              <a:defRPr/>
            </a:pPr>
            <a:endParaRPr lang="ar-SA"/>
          </a:p>
        </p:txBody>
      </p:sp>
      <p:sp>
        <p:nvSpPr>
          <p:cNvPr id="9" name="عنصر نائب لرقم الشريحة 8"/>
          <p:cNvSpPr>
            <a:spLocks noGrp="1"/>
          </p:cNvSpPr>
          <p:nvPr>
            <p:ph type="sldNum" sz="quarter" idx="12"/>
          </p:nvPr>
        </p:nvSpPr>
        <p:spPr/>
        <p:txBody>
          <a:bodyPr/>
          <a:lstStyle>
            <a:lvl1pPr>
              <a:defRPr/>
            </a:lvl1pPr>
            <a:extLst/>
          </a:lstStyle>
          <a:p>
            <a:pPr>
              <a:defRPr/>
            </a:pPr>
            <a:fld id="{F68610B5-D922-4226-9A4D-C7171A840CEA}" type="slidenum">
              <a:rPr lang="ar-SA"/>
              <a:pPr>
                <a:defRPr/>
              </a:pPr>
              <a:t>‹#›</a:t>
            </a:fld>
            <a:endParaRPr lang="ar-SA"/>
          </a:p>
        </p:txBody>
      </p:sp>
    </p:spTree>
    <p:extLst>
      <p:ext uri="{BB962C8B-B14F-4D97-AF65-F5344CB8AC3E}">
        <p14:creationId xmlns:p14="http://schemas.microsoft.com/office/powerpoint/2010/main" val="364671990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lang="ar-SA" smtClean="0"/>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a:defRPr/>
            </a:lvl1pPr>
          </a:lstStyle>
          <a:p>
            <a:pPr>
              <a:defRPr/>
            </a:pPr>
            <a:fld id="{4F602E72-E8FB-47CF-8EE7-4EDF19DA657D}" type="datetimeFigureOut">
              <a:rPr lang="ar-SA"/>
              <a:pPr>
                <a:defRPr/>
              </a:pPr>
              <a:t>14/03/37</a:t>
            </a:fld>
            <a:endParaRPr lang="ar-SA"/>
          </a:p>
        </p:txBody>
      </p:sp>
      <p:sp>
        <p:nvSpPr>
          <p:cNvPr id="4" name="عنصر نائب للتذييل 9"/>
          <p:cNvSpPr>
            <a:spLocks noGrp="1"/>
          </p:cNvSpPr>
          <p:nvPr>
            <p:ph type="ftr" sz="quarter" idx="11"/>
          </p:nvPr>
        </p:nvSpPr>
        <p:spPr/>
        <p:txBody>
          <a:bodyPr/>
          <a:lstStyle>
            <a:lvl1pPr>
              <a:defRPr/>
            </a:lvl1pPr>
          </a:lstStyle>
          <a:p>
            <a:pPr>
              <a:defRPr/>
            </a:pPr>
            <a:endParaRPr lang="ar-SA"/>
          </a:p>
        </p:txBody>
      </p:sp>
      <p:sp>
        <p:nvSpPr>
          <p:cNvPr id="5" name="عنصر نائب لرقم الشريحة 21"/>
          <p:cNvSpPr>
            <a:spLocks noGrp="1"/>
          </p:cNvSpPr>
          <p:nvPr>
            <p:ph type="sldNum" sz="quarter" idx="12"/>
          </p:nvPr>
        </p:nvSpPr>
        <p:spPr/>
        <p:txBody>
          <a:bodyPr/>
          <a:lstStyle>
            <a:lvl1pPr>
              <a:defRPr/>
            </a:lvl1pPr>
          </a:lstStyle>
          <a:p>
            <a:pPr>
              <a:defRPr/>
            </a:pPr>
            <a:fld id="{FB354D30-35B7-4C38-83FE-3FA129E3F7B1}" type="slidenum">
              <a:rPr lang="ar-SA"/>
              <a:pPr>
                <a:defRPr/>
              </a:pPr>
              <a:t>‹#›</a:t>
            </a:fld>
            <a:endParaRPr lang="ar-SA"/>
          </a:p>
        </p:txBody>
      </p:sp>
    </p:spTree>
    <p:extLst>
      <p:ext uri="{BB962C8B-B14F-4D97-AF65-F5344CB8AC3E}">
        <p14:creationId xmlns:p14="http://schemas.microsoft.com/office/powerpoint/2010/main" val="191016414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3" name="مستطيل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4" name="عنصر نائب للتاريخ 1"/>
          <p:cNvSpPr>
            <a:spLocks noGrp="1"/>
          </p:cNvSpPr>
          <p:nvPr>
            <p:ph type="dt" sz="half" idx="10"/>
          </p:nvPr>
        </p:nvSpPr>
        <p:spPr/>
        <p:txBody>
          <a:bodyPr/>
          <a:lstStyle>
            <a:lvl1pPr>
              <a:defRPr/>
            </a:lvl1pPr>
            <a:extLst/>
          </a:lstStyle>
          <a:p>
            <a:pPr>
              <a:defRPr/>
            </a:pPr>
            <a:fld id="{8DFECF63-36E4-48BA-8C0E-217D93BB5FAB}" type="datetimeFigureOut">
              <a:rPr lang="ar-SA"/>
              <a:pPr>
                <a:defRPr/>
              </a:pPr>
              <a:t>14/03/37</a:t>
            </a:fld>
            <a:endParaRPr lang="ar-SA"/>
          </a:p>
        </p:txBody>
      </p:sp>
      <p:sp>
        <p:nvSpPr>
          <p:cNvPr id="5" name="عنصر نائب للتذييل 2"/>
          <p:cNvSpPr>
            <a:spLocks noGrp="1"/>
          </p:cNvSpPr>
          <p:nvPr>
            <p:ph type="ftr" sz="quarter" idx="11"/>
          </p:nvPr>
        </p:nvSpPr>
        <p:spPr/>
        <p:txBody>
          <a:bodyPr/>
          <a:lstStyle>
            <a:lvl1pPr>
              <a:defRPr/>
            </a:lvl1pPr>
            <a:extLst/>
          </a:lstStyle>
          <a:p>
            <a:pPr>
              <a:defRPr/>
            </a:pPr>
            <a:endParaRPr lang="ar-SA"/>
          </a:p>
        </p:txBody>
      </p:sp>
      <p:sp>
        <p:nvSpPr>
          <p:cNvPr id="6" name="عنصر نائب لرقم الشريحة 3"/>
          <p:cNvSpPr>
            <a:spLocks noGrp="1"/>
          </p:cNvSpPr>
          <p:nvPr>
            <p:ph type="sldNum" sz="quarter" idx="12"/>
          </p:nvPr>
        </p:nvSpPr>
        <p:spPr/>
        <p:txBody>
          <a:bodyPr/>
          <a:lstStyle>
            <a:lvl1pPr>
              <a:defRPr/>
            </a:lvl1pPr>
            <a:extLst/>
          </a:lstStyle>
          <a:p>
            <a:pPr>
              <a:defRPr/>
            </a:pPr>
            <a:fld id="{D3B5D393-40A9-4CB3-B71E-9E21DC2F1507}" type="slidenum">
              <a:rPr lang="ar-SA"/>
              <a:pPr>
                <a:defRPr/>
              </a:pPr>
              <a:t>‹#›</a:t>
            </a:fld>
            <a:endParaRPr lang="ar-SA"/>
          </a:p>
        </p:txBody>
      </p:sp>
    </p:spTree>
    <p:extLst>
      <p:ext uri="{BB962C8B-B14F-4D97-AF65-F5344CB8AC3E}">
        <p14:creationId xmlns:p14="http://schemas.microsoft.com/office/powerpoint/2010/main" val="161720290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extLst/>
          </a:lstStyle>
          <a:p>
            <a:pPr>
              <a:defRPr/>
            </a:pPr>
            <a:fld id="{F489BAD3-B8A3-4E0F-8738-BC61D386CED1}" type="datetimeFigureOut">
              <a:rPr lang="ar-SA"/>
              <a:pPr>
                <a:defRPr/>
              </a:pPr>
              <a:t>14/03/37</a:t>
            </a:fld>
            <a:endParaRPr lang="ar-SA"/>
          </a:p>
        </p:txBody>
      </p:sp>
      <p:sp>
        <p:nvSpPr>
          <p:cNvPr id="6" name="عنصر نائب للتذييل 5"/>
          <p:cNvSpPr>
            <a:spLocks noGrp="1"/>
          </p:cNvSpPr>
          <p:nvPr>
            <p:ph type="ftr" sz="quarter" idx="11"/>
          </p:nvPr>
        </p:nvSpPr>
        <p:spPr/>
        <p:txBody>
          <a:bodyPr/>
          <a:lstStyle>
            <a:lvl1pPr>
              <a:defRPr/>
            </a:lvl1pPr>
            <a:extLst/>
          </a:lstStyle>
          <a:p>
            <a:pPr>
              <a:defRPr/>
            </a:pPr>
            <a:endParaRPr lang="ar-SA"/>
          </a:p>
        </p:txBody>
      </p:sp>
      <p:sp>
        <p:nvSpPr>
          <p:cNvPr id="7" name="عنصر نائب لرقم الشريحة 6"/>
          <p:cNvSpPr>
            <a:spLocks noGrp="1"/>
          </p:cNvSpPr>
          <p:nvPr>
            <p:ph type="sldNum" sz="quarter" idx="12"/>
          </p:nvPr>
        </p:nvSpPr>
        <p:spPr/>
        <p:txBody>
          <a:bodyPr/>
          <a:lstStyle>
            <a:lvl1pPr>
              <a:defRPr/>
            </a:lvl1pPr>
            <a:extLst/>
          </a:lstStyle>
          <a:p>
            <a:pPr>
              <a:defRPr/>
            </a:pPr>
            <a:fld id="{E0CAE84C-2FC1-4D55-8EE8-54AE888F6CB7}" type="slidenum">
              <a:rPr lang="ar-SA"/>
              <a:pPr>
                <a:defRPr/>
              </a:pPr>
              <a:t>‹#›</a:t>
            </a:fld>
            <a:endParaRPr lang="ar-SA"/>
          </a:p>
        </p:txBody>
      </p:sp>
    </p:spTree>
    <p:extLst>
      <p:ext uri="{BB962C8B-B14F-4D97-AF65-F5344CB8AC3E}">
        <p14:creationId xmlns:p14="http://schemas.microsoft.com/office/powerpoint/2010/main" val="385167162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مخطط انسيابي: معالجة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7" name="مخطط انسيابي: معالجة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p>
        </p:txBody>
      </p:sp>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smtClean="0"/>
              <a:t>انقر فوق الرمز لإضافة صورة</a:t>
            </a:r>
            <a:endParaRPr lang="en-US" noProof="0"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8" name="عنصر نائب للتاريخ 4"/>
          <p:cNvSpPr>
            <a:spLocks noGrp="1"/>
          </p:cNvSpPr>
          <p:nvPr>
            <p:ph type="dt" sz="half" idx="10"/>
          </p:nvPr>
        </p:nvSpPr>
        <p:spPr/>
        <p:txBody>
          <a:bodyPr/>
          <a:lstStyle>
            <a:lvl1pPr>
              <a:defRPr/>
            </a:lvl1pPr>
            <a:extLst/>
          </a:lstStyle>
          <a:p>
            <a:pPr>
              <a:defRPr/>
            </a:pPr>
            <a:fld id="{5FD06543-43C2-4FD4-A218-6291F049AEA6}" type="datetimeFigureOut">
              <a:rPr lang="ar-SA"/>
              <a:pPr>
                <a:defRPr/>
              </a:pPr>
              <a:t>14/03/37</a:t>
            </a:fld>
            <a:endParaRPr lang="ar-SA"/>
          </a:p>
        </p:txBody>
      </p:sp>
      <p:sp>
        <p:nvSpPr>
          <p:cNvPr id="9" name="عنصر نائب للتذييل 5"/>
          <p:cNvSpPr>
            <a:spLocks noGrp="1"/>
          </p:cNvSpPr>
          <p:nvPr>
            <p:ph type="ftr" sz="quarter" idx="11"/>
          </p:nvPr>
        </p:nvSpPr>
        <p:spPr/>
        <p:txBody>
          <a:bodyPr/>
          <a:lstStyle>
            <a:lvl1pPr>
              <a:defRPr/>
            </a:lvl1pPr>
            <a:extLst/>
          </a:lstStyle>
          <a:p>
            <a:pPr>
              <a:defRPr/>
            </a:pPr>
            <a:endParaRPr lang="ar-SA"/>
          </a:p>
        </p:txBody>
      </p:sp>
      <p:sp>
        <p:nvSpPr>
          <p:cNvPr id="10" name="عنصر نائب لرقم الشريحة 6"/>
          <p:cNvSpPr>
            <a:spLocks noGrp="1"/>
          </p:cNvSpPr>
          <p:nvPr>
            <p:ph type="sldNum" sz="quarter" idx="12"/>
          </p:nvPr>
        </p:nvSpPr>
        <p:spPr/>
        <p:txBody>
          <a:bodyPr/>
          <a:lstStyle>
            <a:lvl1pPr>
              <a:defRPr/>
            </a:lvl1pPr>
            <a:extLst/>
          </a:lstStyle>
          <a:p>
            <a:pPr>
              <a:defRPr/>
            </a:pPr>
            <a:fld id="{A10D3A91-6B9E-47DF-B0CC-18B194962EDB}" type="slidenum">
              <a:rPr lang="ar-SA"/>
              <a:pPr>
                <a:defRPr/>
              </a:pPr>
              <a:t>‹#›</a:t>
            </a:fld>
            <a:endParaRPr lang="ar-SA"/>
          </a:p>
        </p:txBody>
      </p:sp>
    </p:spTree>
    <p:extLst>
      <p:ext uri="{BB962C8B-B14F-4D97-AF65-F5344CB8AC3E}">
        <p14:creationId xmlns:p14="http://schemas.microsoft.com/office/powerpoint/2010/main" val="132149718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دائري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8" name="شكل بيضاوي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12" name="مستطيل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5" name="عنصر نائب للعنوان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altLang="en-US" smtClean="0"/>
              <a:t>انقر لتحرير نمط العنوان الرئيسي</a:t>
            </a:r>
          </a:p>
        </p:txBody>
      </p:sp>
      <p:sp>
        <p:nvSpPr>
          <p:cNvPr id="1033" name="عنصر نائب للنص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rtl="1"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fld id="{F0242A6A-4B01-44BF-87FB-1AFE3318808B}" type="datetimeFigureOut">
              <a:rPr lang="ar-SA"/>
              <a:pPr>
                <a:defRPr/>
              </a:pPr>
              <a:t>14/03/37</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algn="r" rtl="1"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endParaRPr lang="ar-SA"/>
          </a:p>
        </p:txBody>
      </p:sp>
      <p:sp>
        <p:nvSpPr>
          <p:cNvPr id="22" name="عنصر نائب لرقم الشريحة 21"/>
          <p:cNvSpPr>
            <a:spLocks noGrp="1"/>
          </p:cNvSpPr>
          <p:nvPr>
            <p:ph type="sldNum" sz="quarter" idx="4"/>
          </p:nvPr>
        </p:nvSpPr>
        <p:spPr>
          <a:xfrm>
            <a:off x="8613775" y="6305550"/>
            <a:ext cx="457200" cy="476250"/>
          </a:xfrm>
          <a:prstGeom prst="rect">
            <a:avLst/>
          </a:prstGeom>
        </p:spPr>
        <p:txBody>
          <a:bodyPr anchor="b"/>
          <a:lstStyle>
            <a:lvl1pPr algn="ctr" rtl="1"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4CC76E7-7113-4366-9DBD-09A5E85796E8}" type="slidenum">
              <a:rPr lang="ar-SA"/>
              <a:pPr>
                <a:defRPr/>
              </a:pPr>
              <a:t>‹#›</a:t>
            </a:fld>
            <a:endParaRPr lang="ar-SA"/>
          </a:p>
        </p:txBody>
      </p:sp>
      <p:sp>
        <p:nvSpPr>
          <p:cNvPr id="15" name="مستطيل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701" r:id="rId3"/>
    <p:sldLayoutId id="2147483696" r:id="rId4"/>
    <p:sldLayoutId id="2147483702" r:id="rId5"/>
    <p:sldLayoutId id="2147483697" r:id="rId6"/>
    <p:sldLayoutId id="2147483703" r:id="rId7"/>
    <p:sldLayoutId id="2147483704" r:id="rId8"/>
    <p:sldLayoutId id="2147483705" r:id="rId9"/>
    <p:sldLayoutId id="2147483698" r:id="rId10"/>
    <p:sldLayoutId id="2147483699" r:id="rId11"/>
  </p:sldLayoutIdLst>
  <p:transition>
    <p:dissolve/>
  </p:transition>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ajalla UI"/>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ajalla UI"/>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ajalla UI"/>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ajalla UI"/>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ajalla UI"/>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ustafasadiq0.files.wordpress.com/2014/09/34.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b4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ustafasadiq0.files.wordpress.com/2014/09/18.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mustafasadiq0.files.wordpress.com/2014/09/24.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cryptography.jpg"/>
          <p:cNvPicPr>
            <a:picLocks noChangeAspect="1"/>
          </p:cNvPicPr>
          <p:nvPr/>
        </p:nvPicPr>
        <p:blipFill>
          <a:blip r:embed="rId2">
            <a:lum bright="20000" contrast="20000"/>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sp>
        <p:nvSpPr>
          <p:cNvPr id="8195" name="مربع نص 8"/>
          <p:cNvSpPr txBox="1">
            <a:spLocks noChangeArrowheads="1"/>
          </p:cNvSpPr>
          <p:nvPr/>
        </p:nvSpPr>
        <p:spPr bwMode="auto">
          <a:xfrm>
            <a:off x="3929063" y="214313"/>
            <a:ext cx="5072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ctr" eaLnBrk="1" hangingPunct="1">
              <a:spcBef>
                <a:spcPct val="0"/>
              </a:spcBef>
              <a:buClrTx/>
              <a:buSzTx/>
              <a:buFontTx/>
              <a:buNone/>
            </a:pPr>
            <a:r>
              <a:rPr lang="ar-SA" altLang="en-US" sz="3000" b="1">
                <a:solidFill>
                  <a:srgbClr val="FFFF00"/>
                </a:solidFill>
                <a:latin typeface="Arial" pitchFamily="34" charset="0"/>
              </a:rPr>
              <a:t>وزارة التعليم العالي والبحث العلمي</a:t>
            </a:r>
          </a:p>
          <a:p>
            <a:pPr algn="ctr" eaLnBrk="1" hangingPunct="1">
              <a:spcBef>
                <a:spcPct val="0"/>
              </a:spcBef>
              <a:buClrTx/>
              <a:buSzTx/>
              <a:buFontTx/>
              <a:buNone/>
            </a:pPr>
            <a:r>
              <a:rPr lang="ar-SA" altLang="en-US" sz="3000" b="1">
                <a:solidFill>
                  <a:srgbClr val="FFFF00"/>
                </a:solidFill>
                <a:latin typeface="Arial" pitchFamily="34" charset="0"/>
              </a:rPr>
              <a:t>الجامعة التقنية الجنوبية</a:t>
            </a:r>
            <a:endParaRPr lang="ar-IQ" altLang="en-US" sz="3000" b="1">
              <a:solidFill>
                <a:srgbClr val="FFFF00"/>
              </a:solidFill>
              <a:latin typeface="Arial" pitchFamily="34" charset="0"/>
            </a:endParaRPr>
          </a:p>
          <a:p>
            <a:pPr algn="ctr" eaLnBrk="1" hangingPunct="1">
              <a:spcBef>
                <a:spcPct val="0"/>
              </a:spcBef>
              <a:buClrTx/>
              <a:buSzTx/>
              <a:buFontTx/>
              <a:buNone/>
            </a:pPr>
            <a:r>
              <a:rPr lang="ar-SA" altLang="en-US" sz="3000" b="1">
                <a:solidFill>
                  <a:srgbClr val="FFFF00"/>
                </a:solidFill>
                <a:latin typeface="Arial" pitchFamily="34" charset="0"/>
              </a:rPr>
              <a:t>المعهد التقني الشطرة</a:t>
            </a:r>
          </a:p>
        </p:txBody>
      </p:sp>
      <p:sp>
        <p:nvSpPr>
          <p:cNvPr id="8196" name="مربع نص 10"/>
          <p:cNvSpPr txBox="1">
            <a:spLocks noChangeArrowheads="1"/>
          </p:cNvSpPr>
          <p:nvPr/>
        </p:nvSpPr>
        <p:spPr bwMode="auto">
          <a:xfrm>
            <a:off x="1071563" y="2214563"/>
            <a:ext cx="66436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ctr" eaLnBrk="1" hangingPunct="1">
              <a:spcBef>
                <a:spcPct val="0"/>
              </a:spcBef>
              <a:buClrTx/>
              <a:buSzTx/>
              <a:buFontTx/>
              <a:buNone/>
            </a:pPr>
            <a:r>
              <a:rPr lang="ar-IQ" altLang="en-US" sz="5400" b="1">
                <a:solidFill>
                  <a:srgbClr val="FF0000"/>
                </a:solidFill>
              </a:rPr>
              <a:t>التشفير </a:t>
            </a:r>
            <a:endParaRPr lang="en-US" altLang="en-US" sz="4000" b="1">
              <a:solidFill>
                <a:srgbClr val="FF0000"/>
              </a:solidFill>
            </a:endParaRPr>
          </a:p>
          <a:p>
            <a:pPr algn="ctr" eaLnBrk="1" hangingPunct="1">
              <a:spcBef>
                <a:spcPct val="0"/>
              </a:spcBef>
              <a:buClrTx/>
              <a:buSzTx/>
              <a:buFontTx/>
              <a:buNone/>
            </a:pPr>
            <a:r>
              <a:rPr lang="en-US" altLang="en-US" sz="3600" b="1">
                <a:solidFill>
                  <a:srgbClr val="C00000"/>
                </a:solidFill>
              </a:rPr>
              <a:t>Encryption</a:t>
            </a:r>
            <a:endParaRPr lang="ar-IQ" altLang="en-US" sz="3600" b="1">
              <a:solidFill>
                <a:srgbClr val="C00000"/>
              </a:solidFill>
            </a:endParaRPr>
          </a:p>
          <a:p>
            <a:pPr algn="ctr" eaLnBrk="1" hangingPunct="1">
              <a:spcBef>
                <a:spcPct val="0"/>
              </a:spcBef>
              <a:buClrTx/>
              <a:buSzTx/>
              <a:buFontTx/>
              <a:buNone/>
            </a:pPr>
            <a:r>
              <a:rPr lang="ar-SA" altLang="en-US" sz="2000" b="1"/>
              <a:t>=================================</a:t>
            </a:r>
          </a:p>
          <a:p>
            <a:pPr algn="ctr" eaLnBrk="1" hangingPunct="1">
              <a:spcBef>
                <a:spcPct val="0"/>
              </a:spcBef>
              <a:buClrTx/>
              <a:buSzTx/>
              <a:buFontTx/>
              <a:buNone/>
            </a:pPr>
            <a:r>
              <a:rPr lang="ar-SA" altLang="en-US" sz="2800" b="1"/>
              <a:t>اعداد:</a:t>
            </a:r>
          </a:p>
          <a:p>
            <a:pPr algn="ctr" eaLnBrk="1" hangingPunct="1">
              <a:spcBef>
                <a:spcPct val="0"/>
              </a:spcBef>
              <a:buClrTx/>
              <a:buSzTx/>
              <a:buFontTx/>
              <a:buNone/>
            </a:pPr>
            <a:r>
              <a:rPr lang="ar-SA" altLang="en-US" sz="2800" b="1"/>
              <a:t>إيهاب رزاق صخي</a:t>
            </a:r>
            <a:endParaRPr lang="ar-IQ" altLang="en-US" sz="2800" b="1"/>
          </a:p>
          <a:p>
            <a:pPr algn="ctr" eaLnBrk="1" hangingPunct="1">
              <a:spcBef>
                <a:spcPct val="0"/>
              </a:spcBef>
              <a:buClrTx/>
              <a:buSzTx/>
              <a:buFontTx/>
              <a:buNone/>
            </a:pPr>
            <a:r>
              <a:rPr lang="ar-IQ" altLang="en-US" b="1"/>
              <a:t>ماجستير علوم الحاسبات / نظم المعلومات</a:t>
            </a:r>
          </a:p>
          <a:p>
            <a:pPr algn="ctr" eaLnBrk="1" hangingPunct="1">
              <a:spcBef>
                <a:spcPct val="0"/>
              </a:spcBef>
              <a:buClrTx/>
              <a:buSzTx/>
              <a:buFontTx/>
              <a:buNone/>
            </a:pPr>
            <a:r>
              <a:rPr lang="ar-SA" altLang="en-US" sz="2400" b="1"/>
              <a:t>=============================</a:t>
            </a:r>
          </a:p>
          <a:p>
            <a:pPr algn="ctr" eaLnBrk="1" hangingPunct="1">
              <a:spcBef>
                <a:spcPct val="0"/>
              </a:spcBef>
              <a:buClrTx/>
              <a:buSzTx/>
              <a:buFontTx/>
              <a:buNone/>
            </a:pPr>
            <a:r>
              <a:rPr lang="ar-SA" altLang="en-US" sz="2400" b="1">
                <a:solidFill>
                  <a:srgbClr val="FF0000"/>
                </a:solidFill>
              </a:rPr>
              <a:t>كانون الأول 2015</a:t>
            </a:r>
            <a:endParaRPr lang="ar-IQ" altLang="en-US" sz="2400" b="1">
              <a:solidFill>
                <a:srgbClr val="FF0000"/>
              </a:solidFill>
            </a:endParaRPr>
          </a:p>
          <a:p>
            <a:pPr algn="ctr" eaLnBrk="1" hangingPunct="1">
              <a:spcBef>
                <a:spcPct val="0"/>
              </a:spcBef>
              <a:buClrTx/>
              <a:buSzTx/>
              <a:buFontTx/>
              <a:buNone/>
            </a:pPr>
            <a:r>
              <a:rPr lang="en-US" altLang="en-US" sz="2800" b="1" u="sng">
                <a:solidFill>
                  <a:srgbClr val="FF0000"/>
                </a:solidFill>
              </a:rPr>
              <a:t>ihabr64@gmail.com</a:t>
            </a:r>
            <a:endParaRPr lang="ar-IQ" altLang="en-US" sz="2800" b="1" u="sng">
              <a:solidFill>
                <a:srgbClr val="FF0000"/>
              </a:solidFill>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75" y="332656"/>
            <a:ext cx="2143125" cy="21336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14438" y="285750"/>
            <a:ext cx="7720012" cy="6357938"/>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hangingPunct="1">
              <a:spcAft>
                <a:spcPts val="0"/>
              </a:spcAft>
              <a:buFont typeface="Wingdings 2"/>
              <a:buNone/>
              <a:defRPr/>
            </a:pPr>
            <a:endParaRPr lang="en-US" dirty="0" smtClean="0"/>
          </a:p>
          <a:p>
            <a:pPr marL="365760" indent="-283464" eaLnBrk="1" hangingPunct="1">
              <a:spcAft>
                <a:spcPts val="0"/>
              </a:spcAft>
              <a:buFont typeface="Wingdings 2"/>
              <a:buNone/>
              <a:defRPr/>
            </a:pPr>
            <a:r>
              <a:rPr lang="ar-IQ" dirty="0" smtClean="0"/>
              <a:t>	</a:t>
            </a:r>
            <a:r>
              <a:rPr lang="ar-IQ" sz="2000" b="1" dirty="0" smtClean="0"/>
              <a:t>أو ما يعرف بالتشفير </a:t>
            </a:r>
            <a:r>
              <a:rPr lang="ar-IQ" sz="2000" b="1" dirty="0" err="1" smtClean="0"/>
              <a:t>اللامتماثل</a:t>
            </a:r>
            <a:r>
              <a:rPr lang="en-US" sz="2000" b="1" dirty="0"/>
              <a:t>(Cryptography Asymmetric) </a:t>
            </a:r>
            <a:r>
              <a:rPr lang="en-US" sz="2000" b="1" dirty="0" smtClean="0"/>
              <a:t> </a:t>
            </a:r>
            <a:r>
              <a:rPr lang="ar-IQ" sz="2800" b="1" dirty="0" smtClean="0"/>
              <a:t>تم تطوير هذا النظام في السبعينات في بريطانيا وكان استخدامه حكراً على قطاعات معينة من الحكومة. ويعتمد في مبدأه على وجود مفتاحين وهما المفتاح العام</a:t>
            </a:r>
            <a:r>
              <a:rPr lang="en-US" sz="2800" b="1" dirty="0" smtClean="0"/>
              <a:t> Public key </a:t>
            </a:r>
            <a:r>
              <a:rPr lang="ar-IQ" sz="2800" b="1" dirty="0" smtClean="0"/>
              <a:t>والمفتاح الخاص </a:t>
            </a:r>
            <a:r>
              <a:rPr lang="en-US" sz="2800" b="1" dirty="0" smtClean="0"/>
              <a:t> Privet key</a:t>
            </a:r>
            <a:r>
              <a:rPr lang="ar-IQ" sz="2800" b="1" dirty="0" smtClean="0"/>
              <a:t>، حيث أن المفتاح العام هو لتشفير الرسائل والمفتاح الخاص لفك تشفير الرسائل. </a:t>
            </a:r>
            <a:endParaRPr lang="en-US" sz="2800" b="1" dirty="0" smtClean="0"/>
          </a:p>
          <a:p>
            <a:pPr marL="365760" indent="-283464" eaLnBrk="1" fontAlgn="auto" hangingPunct="1">
              <a:spcAft>
                <a:spcPts val="0"/>
              </a:spcAft>
              <a:buFont typeface="Wingdings 2"/>
              <a:buNone/>
              <a:defRPr/>
            </a:pPr>
            <a:endParaRPr lang="ar-IQ" dirty="0"/>
          </a:p>
        </p:txBody>
      </p:sp>
      <p:pic>
        <p:nvPicPr>
          <p:cNvPr id="4" name="صورة 3" descr="3">
            <a:hlinkClick r:id="rId2"/>
          </p:cNvPr>
          <p:cNvPicPr/>
          <p:nvPr/>
        </p:nvPicPr>
        <p:blipFill>
          <a:blip r:embed="rId3"/>
          <a:srcRect/>
          <a:stretch>
            <a:fillRect/>
          </a:stretch>
        </p:blipFill>
        <p:spPr bwMode="auto">
          <a:xfrm>
            <a:off x="1502151" y="3861048"/>
            <a:ext cx="7143800" cy="2071702"/>
          </a:xfrm>
          <a:prstGeom prst="rect">
            <a:avLst/>
          </a:prstGeom>
          <a:ln w="228600" cap="sq" cmpd="thickThin">
            <a:solidFill>
              <a:srgbClr val="000000"/>
            </a:solidFill>
            <a:prstDash val="solid"/>
            <a:miter lim="800000"/>
          </a:ln>
          <a:effectLst>
            <a:innerShdw blurRad="76200">
              <a:srgbClr val="000000"/>
            </a:innerShdw>
          </a:effectLst>
        </p:spPr>
      </p:pic>
      <p:sp>
        <p:nvSpPr>
          <p:cNvPr id="5" name="مستطيل 4"/>
          <p:cNvSpPr/>
          <p:nvPr/>
        </p:nvSpPr>
        <p:spPr>
          <a:xfrm>
            <a:off x="1187624" y="260648"/>
            <a:ext cx="7704856" cy="72008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r" rtl="1">
              <a:spcBef>
                <a:spcPts val="0"/>
              </a:spcBef>
              <a:spcAft>
                <a:spcPts val="0"/>
              </a:spcAft>
              <a:defRPr/>
            </a:pPr>
            <a:r>
              <a:rPr lang="ar-IQ" sz="3200" b="1" u="sng" dirty="0">
                <a:solidFill>
                  <a:srgbClr val="0070C0"/>
                </a:solidFill>
              </a:rPr>
              <a:t>2. تشفير المفتاح العام</a:t>
            </a:r>
            <a:r>
              <a:rPr lang="en-US" sz="3200" b="1" u="sng" dirty="0">
                <a:solidFill>
                  <a:srgbClr val="0070C0"/>
                </a:solidFill>
              </a:rPr>
              <a:t> :  </a:t>
            </a: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85875" y="285750"/>
            <a:ext cx="7648575" cy="6357938"/>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hangingPunct="1">
              <a:spcAft>
                <a:spcPts val="0"/>
              </a:spcAft>
              <a:buFont typeface="Wingdings 2"/>
              <a:buChar char=""/>
              <a:defRPr/>
            </a:pPr>
            <a:endParaRPr lang="ar-SA" sz="2400" b="1" dirty="0" smtClean="0"/>
          </a:p>
          <a:p>
            <a:pPr marL="365760" indent="-283464" algn="just" eaLnBrk="1" hangingPunct="1">
              <a:spcAft>
                <a:spcPts val="0"/>
              </a:spcAft>
              <a:buFont typeface="Wingdings 2"/>
              <a:buChar char=""/>
              <a:defRPr/>
            </a:pPr>
            <a:endParaRPr lang="ar-SA" sz="2400" b="1" dirty="0"/>
          </a:p>
          <a:p>
            <a:pPr marL="365760" indent="-283464" algn="just" eaLnBrk="1" hangingPunct="1">
              <a:spcAft>
                <a:spcPts val="0"/>
              </a:spcAft>
              <a:buFont typeface="Wingdings 2"/>
              <a:buChar char=""/>
              <a:defRPr/>
            </a:pPr>
            <a:r>
              <a:rPr lang="ar-SA" sz="2400" b="1" dirty="0" smtClean="0"/>
              <a:t>التوقيع الرقمي ( </a:t>
            </a:r>
            <a:r>
              <a:rPr lang="en-US" sz="2400" b="1" dirty="0" smtClean="0"/>
              <a:t>Digital </a:t>
            </a:r>
            <a:r>
              <a:rPr lang="en-US" sz="2400" b="1" dirty="0" err="1" smtClean="0"/>
              <a:t>Signatuer</a:t>
            </a:r>
            <a:r>
              <a:rPr lang="ar-SA" sz="2400" b="1" dirty="0" smtClean="0"/>
              <a:t>)</a:t>
            </a:r>
            <a:r>
              <a:rPr lang="ar-IQ" sz="2400" b="1" dirty="0" smtClean="0"/>
              <a:t>  </a:t>
            </a:r>
            <a:r>
              <a:rPr lang="ar-SA" sz="2400" b="1" dirty="0" smtClean="0"/>
              <a:t>هذا النظام يعمل على</a:t>
            </a:r>
            <a:r>
              <a:rPr lang="ar-IQ" sz="2400" b="1" dirty="0" smtClean="0"/>
              <a:t> </a:t>
            </a:r>
            <a:r>
              <a:rPr lang="ar-IQ" sz="2400" b="1" dirty="0" err="1" smtClean="0"/>
              <a:t>مبدأالتشفير</a:t>
            </a:r>
            <a:r>
              <a:rPr lang="ar-IQ" sz="2400" b="1" dirty="0" smtClean="0"/>
              <a:t> ال</a:t>
            </a:r>
            <a:r>
              <a:rPr lang="ar-SA" sz="2400" b="1" dirty="0" smtClean="0"/>
              <a:t>غير متماثل</a:t>
            </a:r>
            <a:r>
              <a:rPr lang="ar-IQ" sz="2400" b="1" dirty="0" smtClean="0"/>
              <a:t> أو التشفير باستخدام المفتاح العام والمفتاح الخاص</a:t>
            </a:r>
            <a:r>
              <a:rPr lang="ar-SA" sz="2400" b="1" dirty="0" smtClean="0"/>
              <a:t>.حيث انه يعتبر احد الأساسيات المستخدمة في امنية المعلومات والتي تبنى عليها العديد من الخدمات على سبيل المثال لا الحصر </a:t>
            </a:r>
            <a:r>
              <a:rPr lang="ar-SA" sz="2400" b="1" dirty="0" err="1" smtClean="0"/>
              <a:t>مثلاعدم</a:t>
            </a:r>
            <a:r>
              <a:rPr lang="ar-SA" sz="2400" b="1" dirty="0" smtClean="0"/>
              <a:t> </a:t>
            </a:r>
            <a:r>
              <a:rPr lang="ar-SA" sz="2400" b="1" dirty="0" err="1" smtClean="0"/>
              <a:t>الانكار,اثبات</a:t>
            </a:r>
            <a:r>
              <a:rPr lang="ar-SA" sz="2400" b="1" dirty="0"/>
              <a:t> </a:t>
            </a:r>
            <a:r>
              <a:rPr lang="ar-SA" sz="2400" b="1" dirty="0" smtClean="0"/>
              <a:t>صحة مصدر </a:t>
            </a:r>
            <a:r>
              <a:rPr lang="ar-SA" sz="2400" b="1" dirty="0" err="1" smtClean="0"/>
              <a:t>البيانات,التعرف</a:t>
            </a:r>
            <a:r>
              <a:rPr lang="ar-SA" sz="2400" b="1" dirty="0" smtClean="0"/>
              <a:t> وكشف الهوية </a:t>
            </a:r>
            <a:r>
              <a:rPr lang="ar-SA" sz="2400" b="1" dirty="0" err="1" smtClean="0"/>
              <a:t>اوالشخصية</a:t>
            </a:r>
            <a:r>
              <a:rPr lang="ar-SA" sz="2400" b="1" dirty="0" smtClean="0"/>
              <a:t> </a:t>
            </a:r>
            <a:r>
              <a:rPr lang="ar-SA" sz="2000" b="1" dirty="0" smtClean="0"/>
              <a:t>(</a:t>
            </a:r>
            <a:r>
              <a:rPr lang="en-US" sz="2000" b="1" dirty="0" smtClean="0"/>
              <a:t>identification</a:t>
            </a:r>
            <a:r>
              <a:rPr lang="ar-SA" sz="2000" b="1" dirty="0" smtClean="0"/>
              <a:t>)  </a:t>
            </a:r>
            <a:r>
              <a:rPr lang="ar-SA" sz="2400" b="1" dirty="0" smtClean="0"/>
              <a:t>و التحقق من فاعلية سريان العمل </a:t>
            </a:r>
            <a:r>
              <a:rPr lang="ar-SA" sz="2400" b="1" dirty="0" err="1" smtClean="0"/>
              <a:t>اوالمفعول</a:t>
            </a:r>
            <a:r>
              <a:rPr lang="ar-SA" sz="2400" b="1" dirty="0" smtClean="0"/>
              <a:t> (</a:t>
            </a:r>
            <a:r>
              <a:rPr lang="en-US" sz="2400" b="1" dirty="0" smtClean="0"/>
              <a:t>Validation</a:t>
            </a:r>
            <a:r>
              <a:rPr lang="ar-SA" sz="2400" b="1" dirty="0" smtClean="0"/>
              <a:t>).يجب ان يكون التوقيع الرقمي مميز وفريد للموقع(</a:t>
            </a:r>
            <a:r>
              <a:rPr lang="en-US" sz="2400" b="1" dirty="0" smtClean="0"/>
              <a:t>Signer</a:t>
            </a:r>
            <a:r>
              <a:rPr lang="ar-SA" sz="2400" b="1" dirty="0" smtClean="0"/>
              <a:t>)</a:t>
            </a:r>
            <a:r>
              <a:rPr lang="ar-SA" sz="2400" b="1" dirty="0" err="1" smtClean="0"/>
              <a:t>وغيرمعتمدا</a:t>
            </a:r>
            <a:r>
              <a:rPr lang="ar-SA" sz="2400" b="1" dirty="0" smtClean="0"/>
              <a:t> على المعلومات </a:t>
            </a:r>
            <a:r>
              <a:rPr lang="ar-SA" sz="2400" b="1" dirty="0" err="1" smtClean="0"/>
              <a:t>الموقعة.فعندما</a:t>
            </a:r>
            <a:r>
              <a:rPr lang="ar-SA" sz="2400" b="1" dirty="0" smtClean="0"/>
              <a:t> يقوم المرسل </a:t>
            </a:r>
            <a:r>
              <a:rPr lang="en-US" sz="2400" b="1" u="sng" dirty="0" smtClean="0"/>
              <a:t>S</a:t>
            </a:r>
            <a:r>
              <a:rPr lang="en-US" sz="2400" b="1" dirty="0" smtClean="0"/>
              <a:t> </a:t>
            </a:r>
            <a:r>
              <a:rPr lang="ar-SA" sz="2400" b="1" dirty="0" smtClean="0"/>
              <a:t> بأرسال رسالة </a:t>
            </a:r>
            <a:r>
              <a:rPr lang="en-US" sz="2400" b="1" u="sng" dirty="0" smtClean="0"/>
              <a:t>M</a:t>
            </a:r>
            <a:r>
              <a:rPr lang="ar-SA" sz="2400" b="1" dirty="0" smtClean="0"/>
              <a:t> موقعة وبسرية آمنة الى المستلم </a:t>
            </a:r>
            <a:r>
              <a:rPr lang="en-US" sz="2400" b="1" i="1" u="sng" dirty="0" smtClean="0"/>
              <a:t>R</a:t>
            </a:r>
            <a:r>
              <a:rPr lang="ar-SA" sz="2400" b="1" dirty="0" smtClean="0"/>
              <a:t> فأنه يتبع الخطوات التالية:</a:t>
            </a:r>
          </a:p>
          <a:p>
            <a:pPr marL="365760" indent="-283464" eaLnBrk="1" hangingPunct="1">
              <a:spcAft>
                <a:spcPts val="0"/>
              </a:spcAft>
              <a:buFont typeface="Wingdings 2"/>
              <a:buNone/>
              <a:defRPr/>
            </a:pPr>
            <a:r>
              <a:rPr lang="ar-SA" sz="2400" dirty="0" smtClean="0"/>
              <a:t>1- يقوم المرسل </a:t>
            </a:r>
            <a:r>
              <a:rPr lang="en-US" sz="2400" b="1" i="1" u="sng" dirty="0" smtClean="0"/>
              <a:t>S</a:t>
            </a:r>
            <a:r>
              <a:rPr lang="ar-SA" sz="2400" dirty="0" smtClean="0"/>
              <a:t> </a:t>
            </a:r>
            <a:r>
              <a:rPr lang="ar-SA" sz="2400" dirty="0" smtClean="0">
                <a:solidFill>
                  <a:srgbClr val="0070C0"/>
                </a:solidFill>
              </a:rPr>
              <a:t>بتوقيع</a:t>
            </a:r>
            <a:r>
              <a:rPr lang="ar-SA" sz="2400" dirty="0" smtClean="0"/>
              <a:t> الرسالة </a:t>
            </a:r>
            <a:r>
              <a:rPr lang="en-US" sz="2400" b="1" i="1" u="sng" dirty="0" smtClean="0"/>
              <a:t>M</a:t>
            </a:r>
            <a:r>
              <a:rPr lang="ar-SA" sz="2400" dirty="0" smtClean="0"/>
              <a:t> </a:t>
            </a:r>
            <a:r>
              <a:rPr lang="ar-SA" sz="2400" dirty="0" err="1" smtClean="0"/>
              <a:t>بأستخدام</a:t>
            </a:r>
            <a:r>
              <a:rPr lang="ar-SA" sz="2400" dirty="0" smtClean="0"/>
              <a:t> مفتاحه الخاص(</a:t>
            </a:r>
            <a:r>
              <a:rPr lang="en-US" sz="2400" dirty="0" smtClean="0"/>
              <a:t>private key</a:t>
            </a:r>
            <a:r>
              <a:rPr lang="ar-SA" sz="2400" dirty="0" smtClean="0"/>
              <a:t>) كما في النتيجة </a:t>
            </a:r>
            <a:r>
              <a:rPr lang="ar-SA" sz="2400" dirty="0" err="1" smtClean="0"/>
              <a:t>الموضحه</a:t>
            </a:r>
            <a:r>
              <a:rPr lang="ar-SA" sz="2400" dirty="0" smtClean="0"/>
              <a:t> بالصيغة ادناه:</a:t>
            </a:r>
          </a:p>
          <a:p>
            <a:pPr marL="365760" indent="-283464" algn="l" eaLnBrk="1" hangingPunct="1">
              <a:spcAft>
                <a:spcPts val="0"/>
              </a:spcAft>
              <a:buFont typeface="Wingdings 2"/>
              <a:buNone/>
              <a:defRPr/>
            </a:pPr>
            <a:r>
              <a:rPr lang="en-US" b="1" u="sng" dirty="0" err="1" smtClean="0">
                <a:solidFill>
                  <a:srgbClr val="0070C0"/>
                </a:solidFill>
              </a:rPr>
              <a:t>Pr</a:t>
            </a:r>
            <a:r>
              <a:rPr lang="en-US" dirty="0" smtClean="0">
                <a:solidFill>
                  <a:srgbClr val="0070C0"/>
                </a:solidFill>
              </a:rPr>
              <a:t> </a:t>
            </a:r>
            <a:r>
              <a:rPr lang="en-US" sz="2400" i="1" u="sng" dirty="0" smtClean="0">
                <a:solidFill>
                  <a:srgbClr val="0070C0"/>
                </a:solidFill>
              </a:rPr>
              <a:t>s(m)</a:t>
            </a:r>
            <a:endParaRPr lang="ar-SA" sz="2400" i="1" u="sng" dirty="0" smtClean="0">
              <a:solidFill>
                <a:srgbClr val="0070C0"/>
              </a:solidFill>
            </a:endParaRPr>
          </a:p>
          <a:p>
            <a:pPr marL="365760" indent="-283464" eaLnBrk="1" hangingPunct="1">
              <a:spcAft>
                <a:spcPts val="0"/>
              </a:spcAft>
              <a:buFont typeface="Wingdings 2"/>
              <a:buNone/>
              <a:defRPr/>
            </a:pPr>
            <a:endParaRPr lang="ar-IQ" sz="2400" dirty="0" smtClean="0"/>
          </a:p>
          <a:p>
            <a:pPr marL="365760" indent="-283464" eaLnBrk="1" hangingPunct="1">
              <a:spcAft>
                <a:spcPts val="0"/>
              </a:spcAft>
              <a:buFont typeface="Wingdings 2"/>
              <a:buNone/>
              <a:defRPr/>
            </a:pPr>
            <a:endParaRPr lang="en-US" sz="2400" dirty="0" smtClean="0"/>
          </a:p>
        </p:txBody>
      </p:sp>
      <p:sp>
        <p:nvSpPr>
          <p:cNvPr id="2" name="مستطيل 1"/>
          <p:cNvSpPr/>
          <p:nvPr/>
        </p:nvSpPr>
        <p:spPr>
          <a:xfrm>
            <a:off x="1331640" y="260648"/>
            <a:ext cx="7632848" cy="86409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 rtl="1">
              <a:spcBef>
                <a:spcPts val="0"/>
              </a:spcBef>
              <a:spcAft>
                <a:spcPts val="0"/>
              </a:spcAft>
              <a:defRPr/>
            </a:pPr>
            <a:r>
              <a:rPr lang="ar-SA" sz="2800" b="1" u="sng" dirty="0">
                <a:solidFill>
                  <a:srgbClr val="0070C0"/>
                </a:solidFill>
              </a:rPr>
              <a:t>مثال</a:t>
            </a:r>
            <a:r>
              <a:rPr lang="ar-IQ" sz="2800" b="1" u="sng" dirty="0">
                <a:solidFill>
                  <a:srgbClr val="0070C0"/>
                </a:solidFill>
              </a:rPr>
              <a:t> على أنظمة تشفير المفتاح العام والمفتاح الخاص</a:t>
            </a:r>
            <a:r>
              <a:rPr lang="en-US" sz="2800" b="1" u="sng" dirty="0">
                <a:solidFill>
                  <a:srgbClr val="0070C0"/>
                </a:solidFill>
              </a:rPr>
              <a:t> : </a:t>
            </a: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85875" y="285750"/>
            <a:ext cx="7648575" cy="6357938"/>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hangingPunct="1">
              <a:spcAft>
                <a:spcPts val="0"/>
              </a:spcAft>
              <a:buFont typeface="Wingdings 2"/>
              <a:buNone/>
              <a:defRPr/>
            </a:pPr>
            <a:r>
              <a:rPr lang="ar-SA" sz="2400" dirty="0" smtClean="0"/>
              <a:t>2- يقوم المرسل </a:t>
            </a:r>
            <a:r>
              <a:rPr lang="en-US" sz="2400" b="1" u="sng" dirty="0" smtClean="0"/>
              <a:t>S</a:t>
            </a:r>
            <a:r>
              <a:rPr lang="ar-SA" sz="2400" dirty="0" smtClean="0"/>
              <a:t> بعدها  وباستخدام المفتاح </a:t>
            </a:r>
            <a:r>
              <a:rPr lang="ar-SA" sz="2400" dirty="0"/>
              <a:t>العام </a:t>
            </a:r>
            <a:r>
              <a:rPr lang="ar-SA" sz="2400" u="sng" dirty="0"/>
              <a:t>(</a:t>
            </a:r>
            <a:r>
              <a:rPr lang="en-US" sz="2400" u="sng" dirty="0"/>
              <a:t>public key</a:t>
            </a:r>
            <a:r>
              <a:rPr lang="ar-SA" sz="2400" dirty="0"/>
              <a:t>)الخاص </a:t>
            </a:r>
            <a:r>
              <a:rPr lang="ar-SA" sz="2400" dirty="0" smtClean="0"/>
              <a:t>للمستلم </a:t>
            </a:r>
            <a:r>
              <a:rPr lang="en-US" sz="2400" b="1" u="sng" dirty="0"/>
              <a:t>R</a:t>
            </a:r>
            <a:r>
              <a:rPr lang="ar-SA" sz="2400" dirty="0" smtClean="0"/>
              <a:t> بتشفير رسالته </a:t>
            </a:r>
            <a:r>
              <a:rPr lang="ar-SA" sz="2400" dirty="0" err="1" smtClean="0"/>
              <a:t>الموقعه</a:t>
            </a:r>
            <a:r>
              <a:rPr lang="ar-SA" sz="2400" dirty="0" smtClean="0"/>
              <a:t> وارسالها للمستلم </a:t>
            </a:r>
            <a:r>
              <a:rPr lang="en-US" sz="2400" b="1" u="sng" dirty="0" smtClean="0"/>
              <a:t>R</a:t>
            </a:r>
            <a:r>
              <a:rPr lang="ar-SA" sz="2400" b="1" u="sng" dirty="0" smtClean="0"/>
              <a:t> </a:t>
            </a:r>
            <a:r>
              <a:rPr lang="ar-SA" sz="2400" b="1" dirty="0" smtClean="0"/>
              <a:t>بصوره </a:t>
            </a:r>
            <a:r>
              <a:rPr lang="ar-SA" sz="2400" b="1" dirty="0" smtClean="0">
                <a:solidFill>
                  <a:srgbClr val="0070C0"/>
                </a:solidFill>
              </a:rPr>
              <a:t>موقعه</a:t>
            </a:r>
            <a:r>
              <a:rPr lang="ar-SA" sz="2400" b="1" dirty="0" smtClean="0"/>
              <a:t> </a:t>
            </a:r>
            <a:r>
              <a:rPr lang="ar-SA" sz="2400" b="1" dirty="0" smtClean="0">
                <a:solidFill>
                  <a:srgbClr val="FF0000"/>
                </a:solidFill>
              </a:rPr>
              <a:t>ومشفرة</a:t>
            </a:r>
            <a:r>
              <a:rPr lang="ar-SA" sz="2400" b="1" dirty="0" smtClean="0"/>
              <a:t> </a:t>
            </a:r>
            <a:r>
              <a:rPr lang="ar-SA" sz="2400" dirty="0" smtClean="0"/>
              <a:t>وكما هو موضح بالصيغة ادناه:</a:t>
            </a:r>
            <a:endParaRPr lang="ar-SA" sz="2400" u="sng" dirty="0" smtClean="0"/>
          </a:p>
          <a:p>
            <a:pPr marL="365760" indent="-283464" algn="l" eaLnBrk="1" hangingPunct="1">
              <a:spcAft>
                <a:spcPts val="0"/>
              </a:spcAft>
              <a:buFont typeface="Wingdings 2"/>
              <a:buNone/>
              <a:defRPr/>
            </a:pPr>
            <a:r>
              <a:rPr lang="en-US" sz="2800" b="1" u="sng" dirty="0" smtClean="0">
                <a:solidFill>
                  <a:srgbClr val="FF0000"/>
                </a:solidFill>
              </a:rPr>
              <a:t>Pu</a:t>
            </a:r>
            <a:r>
              <a:rPr lang="en-US" sz="2400" dirty="0" smtClean="0"/>
              <a:t> </a:t>
            </a:r>
            <a:r>
              <a:rPr lang="en-US" sz="2400" b="1" u="sng" dirty="0" smtClean="0">
                <a:solidFill>
                  <a:srgbClr val="FF0000"/>
                </a:solidFill>
              </a:rPr>
              <a:t>R</a:t>
            </a:r>
            <a:r>
              <a:rPr lang="en-US" sz="2400" dirty="0" smtClean="0"/>
              <a:t>[</a:t>
            </a:r>
            <a:r>
              <a:rPr lang="en-US" sz="2400" u="sng" dirty="0" err="1" smtClean="0">
                <a:solidFill>
                  <a:schemeClr val="accent1"/>
                </a:solidFill>
              </a:rPr>
              <a:t>Pr</a:t>
            </a:r>
            <a:r>
              <a:rPr lang="en-US" sz="2400" dirty="0" smtClean="0">
                <a:solidFill>
                  <a:schemeClr val="accent1"/>
                </a:solidFill>
              </a:rPr>
              <a:t> </a:t>
            </a:r>
            <a:r>
              <a:rPr lang="en-US" sz="2400" i="1" u="sng" dirty="0" smtClean="0">
                <a:solidFill>
                  <a:schemeClr val="accent1"/>
                </a:solidFill>
              </a:rPr>
              <a:t>s(m</a:t>
            </a:r>
            <a:r>
              <a:rPr lang="en-US" sz="2400" dirty="0" smtClean="0">
                <a:solidFill>
                  <a:schemeClr val="accent1"/>
                </a:solidFill>
              </a:rPr>
              <a:t>)</a:t>
            </a:r>
            <a:r>
              <a:rPr lang="en-US" sz="2400" dirty="0" smtClean="0"/>
              <a:t>]</a:t>
            </a:r>
          </a:p>
          <a:p>
            <a:pPr marL="365760" indent="-283464" eaLnBrk="1" hangingPunct="1">
              <a:spcAft>
                <a:spcPts val="0"/>
              </a:spcAft>
              <a:buFont typeface="Wingdings 2"/>
              <a:buNone/>
              <a:defRPr/>
            </a:pPr>
            <a:r>
              <a:rPr lang="ar-SA" sz="2400" dirty="0"/>
              <a:t> </a:t>
            </a:r>
            <a:r>
              <a:rPr lang="ar-SA" sz="2400" dirty="0" smtClean="0"/>
              <a:t>*   يقوم المستلم </a:t>
            </a:r>
            <a:r>
              <a:rPr lang="en-US" sz="2400" b="1" u="sng" dirty="0" smtClean="0"/>
              <a:t>R</a:t>
            </a:r>
            <a:r>
              <a:rPr lang="ar-SA" sz="2400" dirty="0" smtClean="0"/>
              <a:t>  بعد استلامه </a:t>
            </a:r>
            <a:r>
              <a:rPr lang="ar-SA" sz="2400" dirty="0" err="1" smtClean="0"/>
              <a:t>الرساله</a:t>
            </a:r>
            <a:r>
              <a:rPr lang="ar-SA" sz="2400" dirty="0" smtClean="0"/>
              <a:t> الموقعة والمشفرة بالخطوات </a:t>
            </a:r>
            <a:r>
              <a:rPr lang="ar-SA" sz="2400" dirty="0" err="1" smtClean="0"/>
              <a:t>الاتيه</a:t>
            </a:r>
            <a:r>
              <a:rPr lang="ar-SA" sz="2400" dirty="0" smtClean="0"/>
              <a:t> لاستعادة النص الصريح </a:t>
            </a:r>
            <a:r>
              <a:rPr lang="ar-SA" sz="2400" dirty="0" err="1" smtClean="0"/>
              <a:t>للرساله</a:t>
            </a:r>
            <a:r>
              <a:rPr lang="ar-SA" sz="2400" dirty="0"/>
              <a:t> </a:t>
            </a:r>
            <a:r>
              <a:rPr lang="ar-SA" sz="2400" dirty="0" smtClean="0"/>
              <a:t>وكما يلي:</a:t>
            </a:r>
          </a:p>
          <a:p>
            <a:pPr marL="82296" indent="0" eaLnBrk="1" hangingPunct="1">
              <a:spcAft>
                <a:spcPts val="0"/>
              </a:spcAft>
              <a:buFont typeface="Wingdings 2"/>
              <a:buNone/>
              <a:defRPr/>
            </a:pPr>
            <a:r>
              <a:rPr lang="ar-SA" sz="2400" dirty="0" smtClean="0"/>
              <a:t>1) يقوم </a:t>
            </a:r>
            <a:r>
              <a:rPr lang="ar-SA" sz="2400" b="1" dirty="0" smtClean="0">
                <a:solidFill>
                  <a:srgbClr val="FF0000"/>
                </a:solidFill>
              </a:rPr>
              <a:t>بفك تشفير </a:t>
            </a:r>
            <a:r>
              <a:rPr lang="ar-SA" sz="2400" dirty="0" smtClean="0"/>
              <a:t>الرسالة بواسطة </a:t>
            </a:r>
            <a:r>
              <a:rPr lang="ar-SA" sz="2400" dirty="0" smtClean="0">
                <a:solidFill>
                  <a:srgbClr val="FF0000"/>
                </a:solidFill>
              </a:rPr>
              <a:t>مفتاحه الخاص </a:t>
            </a:r>
            <a:r>
              <a:rPr lang="ar-SA" sz="2400" dirty="0" smtClean="0"/>
              <a:t>وكما مبين بالصيغة ادناه:</a:t>
            </a:r>
          </a:p>
          <a:p>
            <a:pPr marL="82296" indent="0" algn="l" eaLnBrk="1" hangingPunct="1">
              <a:spcAft>
                <a:spcPts val="0"/>
              </a:spcAft>
              <a:buFont typeface="Wingdings 2"/>
              <a:buNone/>
              <a:defRPr/>
            </a:pPr>
            <a:r>
              <a:rPr lang="en-US" b="1" u="sng" dirty="0" err="1" smtClean="0">
                <a:solidFill>
                  <a:srgbClr val="FF0000"/>
                </a:solidFill>
              </a:rPr>
              <a:t>P</a:t>
            </a:r>
            <a:r>
              <a:rPr lang="en-US" sz="2400" b="1" u="sng" dirty="0" err="1" smtClean="0">
                <a:solidFill>
                  <a:srgbClr val="FF0000"/>
                </a:solidFill>
              </a:rPr>
              <a:t>r</a:t>
            </a:r>
            <a:r>
              <a:rPr lang="en-US" sz="2400" b="1" dirty="0" smtClean="0"/>
              <a:t> </a:t>
            </a:r>
            <a:r>
              <a:rPr lang="en-US" b="1" u="sng" dirty="0" smtClean="0">
                <a:solidFill>
                  <a:srgbClr val="FF0000"/>
                </a:solidFill>
              </a:rPr>
              <a:t>R</a:t>
            </a:r>
            <a:r>
              <a:rPr lang="en-US" b="1" dirty="0" smtClean="0"/>
              <a:t> </a:t>
            </a:r>
            <a:r>
              <a:rPr lang="en-US" sz="2400" b="1" dirty="0" smtClean="0"/>
              <a:t>[</a:t>
            </a:r>
            <a:r>
              <a:rPr lang="en-US" b="1" u="sng" dirty="0" smtClean="0">
                <a:solidFill>
                  <a:srgbClr val="FF0000"/>
                </a:solidFill>
              </a:rPr>
              <a:t>P</a:t>
            </a:r>
            <a:r>
              <a:rPr lang="en-US" sz="2400" b="1" u="sng" dirty="0" smtClean="0">
                <a:solidFill>
                  <a:srgbClr val="FF0000"/>
                </a:solidFill>
              </a:rPr>
              <a:t>u</a:t>
            </a:r>
            <a:r>
              <a:rPr lang="en-US" sz="2400" b="1" dirty="0" smtClean="0">
                <a:solidFill>
                  <a:srgbClr val="FF0000"/>
                </a:solidFill>
              </a:rPr>
              <a:t> </a:t>
            </a:r>
            <a:r>
              <a:rPr lang="en-US" b="1" u="sng" dirty="0" smtClean="0">
                <a:solidFill>
                  <a:srgbClr val="FF0000"/>
                </a:solidFill>
              </a:rPr>
              <a:t>R</a:t>
            </a:r>
            <a:r>
              <a:rPr lang="en-US" b="1" dirty="0" smtClean="0">
                <a:solidFill>
                  <a:srgbClr val="FF0000"/>
                </a:solidFill>
              </a:rPr>
              <a:t> </a:t>
            </a:r>
            <a:r>
              <a:rPr lang="en-US" sz="2400" b="1" dirty="0" smtClean="0"/>
              <a:t>[</a:t>
            </a:r>
            <a:r>
              <a:rPr lang="en-US" b="1" u="sng" dirty="0" err="1" smtClean="0"/>
              <a:t>P</a:t>
            </a:r>
            <a:r>
              <a:rPr lang="en-US" sz="2400" b="1" u="sng" dirty="0" err="1" smtClean="0"/>
              <a:t>r</a:t>
            </a:r>
            <a:r>
              <a:rPr lang="en-US" sz="2400" b="1" dirty="0" smtClean="0"/>
              <a:t> </a:t>
            </a:r>
            <a:r>
              <a:rPr lang="en-US" sz="2400" b="1" u="sng" dirty="0" smtClean="0"/>
              <a:t>S(m</a:t>
            </a:r>
            <a:r>
              <a:rPr lang="en-US" sz="2400" b="1" dirty="0" smtClean="0"/>
              <a:t>)]]</a:t>
            </a:r>
            <a:r>
              <a:rPr lang="en-US" sz="2400" b="1" dirty="0"/>
              <a:t> </a:t>
            </a:r>
            <a:r>
              <a:rPr lang="en-US" sz="2400" b="1" dirty="0" smtClean="0"/>
              <a:t>              </a:t>
            </a:r>
            <a:r>
              <a:rPr lang="en-US" b="1" u="sng" dirty="0" err="1" smtClean="0"/>
              <a:t>P</a:t>
            </a:r>
            <a:r>
              <a:rPr lang="en-US" sz="2400" b="1" u="sng" dirty="0" err="1" smtClean="0"/>
              <a:t>r</a:t>
            </a:r>
            <a:r>
              <a:rPr lang="en-US" sz="2400" b="1" dirty="0" smtClean="0"/>
              <a:t> </a:t>
            </a:r>
            <a:r>
              <a:rPr lang="en-US" sz="2400" b="1" u="sng" dirty="0" smtClean="0"/>
              <a:t>S (m)</a:t>
            </a:r>
            <a:endParaRPr lang="ar-SA" sz="2400" b="1" u="sng" dirty="0" smtClean="0"/>
          </a:p>
          <a:p>
            <a:pPr marL="539496" indent="-457200" eaLnBrk="1" hangingPunct="1">
              <a:spcAft>
                <a:spcPts val="0"/>
              </a:spcAft>
              <a:buFont typeface="Wingdings 2"/>
              <a:buAutoNum type="arabicParenR" startAt="2"/>
              <a:defRPr/>
            </a:pPr>
            <a:r>
              <a:rPr lang="ar-SA" sz="2400" dirty="0" smtClean="0"/>
              <a:t>يقوم </a:t>
            </a:r>
            <a:r>
              <a:rPr lang="ar-SA" sz="2400" b="1" dirty="0" smtClean="0">
                <a:solidFill>
                  <a:srgbClr val="0070C0"/>
                </a:solidFill>
              </a:rPr>
              <a:t>بمطابقة توقيع </a:t>
            </a:r>
            <a:r>
              <a:rPr lang="ar-SA" sz="2400" dirty="0" smtClean="0"/>
              <a:t>الرسالة</a:t>
            </a:r>
            <a:r>
              <a:rPr lang="ar-SA" sz="2400" b="1" dirty="0" smtClean="0">
                <a:solidFill>
                  <a:srgbClr val="0070C0"/>
                </a:solidFill>
              </a:rPr>
              <a:t> </a:t>
            </a:r>
            <a:r>
              <a:rPr lang="ar-SA" sz="2400" dirty="0" smtClean="0"/>
              <a:t>بواسطة استخدامه المفتاح العام للمرسل </a:t>
            </a:r>
            <a:r>
              <a:rPr lang="en-US" sz="2400" b="1" u="sng" dirty="0" smtClean="0"/>
              <a:t>S</a:t>
            </a:r>
            <a:r>
              <a:rPr lang="ar-SA" sz="2400" b="1" u="sng" dirty="0" smtClean="0"/>
              <a:t> </a:t>
            </a:r>
            <a:r>
              <a:rPr lang="ar-SA" sz="2400" dirty="0" smtClean="0"/>
              <a:t>وبذلك يحصل على الرسالة الاصلية وكما مبين بالصيغة ادناه:</a:t>
            </a:r>
          </a:p>
          <a:p>
            <a:pPr marL="82296" indent="0" algn="l" eaLnBrk="1" hangingPunct="1">
              <a:spcAft>
                <a:spcPts val="0"/>
              </a:spcAft>
              <a:buFont typeface="Wingdings 2"/>
              <a:buNone/>
              <a:defRPr/>
            </a:pPr>
            <a:r>
              <a:rPr lang="en-US" b="1" u="sng" dirty="0" smtClean="0">
                <a:solidFill>
                  <a:srgbClr val="0070C0"/>
                </a:solidFill>
              </a:rPr>
              <a:t>P</a:t>
            </a:r>
            <a:r>
              <a:rPr lang="en-US" sz="2400" b="1" u="sng" dirty="0" smtClean="0">
                <a:solidFill>
                  <a:srgbClr val="0070C0"/>
                </a:solidFill>
              </a:rPr>
              <a:t>u</a:t>
            </a:r>
            <a:r>
              <a:rPr lang="en-US" sz="2400" b="1" dirty="0" smtClean="0">
                <a:solidFill>
                  <a:srgbClr val="0070C0"/>
                </a:solidFill>
              </a:rPr>
              <a:t> </a:t>
            </a:r>
            <a:r>
              <a:rPr lang="en-US" sz="2800" b="1" u="sng" dirty="0" smtClean="0">
                <a:solidFill>
                  <a:srgbClr val="0070C0"/>
                </a:solidFill>
              </a:rPr>
              <a:t>S</a:t>
            </a:r>
            <a:r>
              <a:rPr lang="en-US" sz="2800" b="1" dirty="0" smtClean="0">
                <a:solidFill>
                  <a:srgbClr val="0070C0"/>
                </a:solidFill>
              </a:rPr>
              <a:t> </a:t>
            </a:r>
            <a:r>
              <a:rPr lang="en-US" sz="2400" b="1" dirty="0" smtClean="0"/>
              <a:t>[</a:t>
            </a:r>
            <a:r>
              <a:rPr lang="en-US" sz="2800" b="1" u="sng" dirty="0" err="1" smtClean="0"/>
              <a:t>P</a:t>
            </a:r>
            <a:r>
              <a:rPr lang="en-US" sz="2400" b="1" u="sng" dirty="0" err="1" smtClean="0"/>
              <a:t>r</a:t>
            </a:r>
            <a:r>
              <a:rPr lang="en-US" sz="2400" b="1" dirty="0" smtClean="0"/>
              <a:t> </a:t>
            </a:r>
            <a:r>
              <a:rPr lang="en-US" sz="2800" b="1" i="1" u="sng" dirty="0" smtClean="0"/>
              <a:t>S</a:t>
            </a:r>
            <a:r>
              <a:rPr lang="en-US" sz="2400" b="1" i="1" u="sng" dirty="0" smtClean="0"/>
              <a:t>(m</a:t>
            </a:r>
            <a:r>
              <a:rPr lang="en-US" sz="2400" b="1" dirty="0" smtClean="0"/>
              <a:t>)]</a:t>
            </a:r>
            <a:r>
              <a:rPr lang="en-US" sz="2400" b="1" dirty="0" smtClean="0">
                <a:solidFill>
                  <a:srgbClr val="0070C0"/>
                </a:solidFill>
              </a:rPr>
              <a:t>            </a:t>
            </a:r>
            <a:r>
              <a:rPr lang="en-US" sz="2400" b="1" dirty="0" smtClean="0"/>
              <a:t>M</a:t>
            </a:r>
            <a:r>
              <a:rPr lang="en-US" sz="2400" b="1" dirty="0" smtClean="0">
                <a:solidFill>
                  <a:srgbClr val="0070C0"/>
                </a:solidFill>
              </a:rPr>
              <a:t> </a:t>
            </a:r>
            <a:endParaRPr lang="en-US" sz="2400" b="1" dirty="0" smtClean="0"/>
          </a:p>
        </p:txBody>
      </p:sp>
      <p:sp>
        <p:nvSpPr>
          <p:cNvPr id="2" name="سهم إلى اليمين 1"/>
          <p:cNvSpPr/>
          <p:nvPr/>
        </p:nvSpPr>
        <p:spPr>
          <a:xfrm>
            <a:off x="5110163" y="3465513"/>
            <a:ext cx="935037" cy="1428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SA">
              <a:solidFill>
                <a:srgbClr val="FF0000"/>
              </a:solidFill>
            </a:endParaRPr>
          </a:p>
        </p:txBody>
      </p:sp>
      <p:sp>
        <p:nvSpPr>
          <p:cNvPr id="4" name="سهم إلى اليمين 3"/>
          <p:cNvSpPr/>
          <p:nvPr/>
        </p:nvSpPr>
        <p:spPr>
          <a:xfrm>
            <a:off x="3779838" y="4868863"/>
            <a:ext cx="720725" cy="144462"/>
          </a:xfrm>
          <a:prstGeom prst="rightArrow">
            <a:avLst/>
          </a:prstGeom>
          <a:solidFill>
            <a:srgbClr val="0070C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SA"/>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4488" y="209550"/>
            <a:ext cx="7058025" cy="65865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rtl="1">
              <a:spcBef>
                <a:spcPts val="0"/>
              </a:spcBef>
              <a:spcAft>
                <a:spcPts val="0"/>
              </a:spcAft>
              <a:defRPr/>
            </a:pPr>
            <a:endParaRPr lang="ar-SA" dirty="0"/>
          </a:p>
          <a:p>
            <a:pPr algn="just" rtl="1">
              <a:spcBef>
                <a:spcPts val="0"/>
              </a:spcBef>
              <a:spcAft>
                <a:spcPts val="0"/>
              </a:spcAft>
              <a:defRPr/>
            </a:pPr>
            <a:endParaRPr lang="ar-SA" dirty="0"/>
          </a:p>
          <a:p>
            <a:pPr algn="just" rtl="1">
              <a:spcBef>
                <a:spcPts val="0"/>
              </a:spcBef>
              <a:spcAft>
                <a:spcPts val="0"/>
              </a:spcAft>
              <a:defRPr/>
            </a:pPr>
            <a:r>
              <a:rPr lang="ar-IQ" dirty="0"/>
              <a:t>	</a:t>
            </a:r>
            <a:endParaRPr lang="ar-SA" dirty="0"/>
          </a:p>
          <a:p>
            <a:pPr algn="r" rtl="1">
              <a:spcBef>
                <a:spcPts val="0"/>
              </a:spcBef>
              <a:spcAft>
                <a:spcPts val="0"/>
              </a:spcAft>
              <a:defRPr/>
            </a:pPr>
            <a:r>
              <a:rPr lang="ar-IQ" sz="2400" b="1" dirty="0">
                <a:latin typeface="Arial" panose="020B0604020202020204" pitchFamily="34" charset="0"/>
                <a:cs typeface="Arial" panose="020B0604020202020204" pitchFamily="34" charset="0"/>
              </a:rPr>
              <a:t>التشفير التقليدي أسرع بكثير باستخدام أنظمة الكمبيوتر الحديثة، ولكنه يستخدم مفتاح واحد فقط. فهو عرضة أكثر للاختراقات. أما تشفير المفتاح العام فيستخدم مفتاحين في عملية التشفير وفك التشفير، وهو أقوى وأقل عرضة للاختراقات، ولكنه أبطأ من التشفير التقليدي</a:t>
            </a:r>
            <a:r>
              <a:rPr lang="en-US" sz="2400" b="1" dirty="0">
                <a:latin typeface="Arial" panose="020B0604020202020204" pitchFamily="34" charset="0"/>
                <a:cs typeface="Arial" panose="020B0604020202020204" pitchFamily="34" charset="0"/>
              </a:rPr>
              <a:t>.</a:t>
            </a:r>
          </a:p>
          <a:p>
            <a:pPr algn="r" rtl="1">
              <a:spcBef>
                <a:spcPts val="0"/>
              </a:spcBef>
              <a:spcAft>
                <a:spcPts val="0"/>
              </a:spcAft>
              <a:defRPr/>
            </a:pPr>
            <a:r>
              <a:rPr lang="ar-IQ" sz="2400" b="1" dirty="0">
                <a:latin typeface="Arial" panose="020B0604020202020204" pitchFamily="34" charset="0"/>
                <a:cs typeface="Arial" panose="020B0604020202020204" pitchFamily="34" charset="0"/>
              </a:rPr>
              <a:t>ونتيجة لهذه المزايا والعيوب أصبحت الأنظمة الحديثة تستخدم كلا الطريقتين حيث أنها تستخدم الطريقة التقليدية للتشفير وأما تبادل المفتاح السري الواحد بين الأطراف المتراسلة تتم من خلال استخدام طريقة تشفير المفتاح العام </a:t>
            </a:r>
            <a:r>
              <a:rPr lang="en-US" sz="2400" b="1" dirty="0">
                <a:latin typeface="Arial" panose="020B0604020202020204" pitchFamily="34" charset="0"/>
                <a:cs typeface="Arial" panose="020B0604020202020204" pitchFamily="34" charset="0"/>
              </a:rPr>
              <a:t>.</a:t>
            </a:r>
            <a:endParaRPr lang="en-US" sz="2400" b="1" u="sng" dirty="0"/>
          </a:p>
          <a:p>
            <a:pPr algn="just" rtl="1">
              <a:spcBef>
                <a:spcPts val="0"/>
              </a:spcBef>
              <a:spcAft>
                <a:spcPts val="0"/>
              </a:spcAft>
              <a:defRPr/>
            </a:pPr>
            <a:r>
              <a:rPr lang="ar-IQ" sz="2800" b="1" u="sng" dirty="0">
                <a:solidFill>
                  <a:srgbClr val="0070C0"/>
                </a:solidFill>
              </a:rPr>
              <a:t>قياس قوة التشفير</a:t>
            </a:r>
            <a:r>
              <a:rPr lang="en-US" sz="2800" b="1" u="sng" dirty="0">
                <a:solidFill>
                  <a:srgbClr val="0070C0"/>
                </a:solidFill>
              </a:rPr>
              <a:t>:</a:t>
            </a:r>
          </a:p>
          <a:p>
            <a:pPr algn="r" rtl="1">
              <a:spcBef>
                <a:spcPts val="0"/>
              </a:spcBef>
              <a:spcAft>
                <a:spcPts val="0"/>
              </a:spcAft>
              <a:defRPr/>
            </a:pPr>
            <a:r>
              <a:rPr lang="ar-IQ" sz="2400" b="1" dirty="0"/>
              <a:t>التشفير قد يكون قوياً أو ضعيفاً، حيث أن مقياس القوة</a:t>
            </a:r>
            <a:r>
              <a:rPr lang="ar-SA" sz="2400" b="1" dirty="0"/>
              <a:t> </a:t>
            </a:r>
            <a:r>
              <a:rPr lang="ar-IQ" sz="2400" b="1" dirty="0"/>
              <a:t> للتشفير هو الوقت</a:t>
            </a:r>
            <a:r>
              <a:rPr lang="ar-SA" sz="2400" b="1" dirty="0"/>
              <a:t> </a:t>
            </a:r>
            <a:r>
              <a:rPr lang="ar-IQ" sz="2400" b="1" dirty="0"/>
              <a:t>والمصادر المتطلبة لعملية كشف النصوص غير مشفرة </a:t>
            </a:r>
            <a:r>
              <a:rPr lang="ar-SA" sz="2400" b="1" dirty="0"/>
              <a:t>  </a:t>
            </a:r>
            <a:r>
              <a:rPr lang="ar-IQ" sz="2400" b="1" dirty="0"/>
              <a:t>من النصوص المشفرة. </a:t>
            </a:r>
            <a:endParaRPr lang="ar-SA" sz="2400" b="1" dirty="0"/>
          </a:p>
          <a:p>
            <a:pPr algn="r" rtl="1">
              <a:spcBef>
                <a:spcPts val="0"/>
              </a:spcBef>
              <a:spcAft>
                <a:spcPts val="0"/>
              </a:spcAft>
              <a:defRPr/>
            </a:pPr>
            <a:r>
              <a:rPr lang="ar-IQ" sz="2400" b="1" dirty="0"/>
              <a:t>نتيجة التشفير القوي هو نص مشفر يصعب كشفه مع الوقت أو توفر الأدوات اللازمة لذلك</a:t>
            </a:r>
            <a:r>
              <a:rPr lang="en-US" sz="2400" b="1" dirty="0"/>
              <a:t>.</a:t>
            </a:r>
          </a:p>
          <a:p>
            <a:pPr algn="r" rtl="1" fontAlgn="auto">
              <a:spcBef>
                <a:spcPts val="0"/>
              </a:spcBef>
              <a:spcAft>
                <a:spcPts val="0"/>
              </a:spcAft>
              <a:defRPr/>
            </a:pPr>
            <a:endParaRPr lang="ar-IQ" sz="2800" dirty="0"/>
          </a:p>
        </p:txBody>
      </p:sp>
      <p:sp>
        <p:nvSpPr>
          <p:cNvPr id="3" name="مستطيل 2"/>
          <p:cNvSpPr/>
          <p:nvPr/>
        </p:nvSpPr>
        <p:spPr>
          <a:xfrm>
            <a:off x="1619672" y="260648"/>
            <a:ext cx="7056784" cy="648072"/>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 rtl="1">
              <a:spcBef>
                <a:spcPts val="0"/>
              </a:spcBef>
              <a:spcAft>
                <a:spcPts val="0"/>
              </a:spcAft>
              <a:defRPr/>
            </a:pPr>
            <a:r>
              <a:rPr lang="ar-IQ" sz="2400" b="1" u="sng" dirty="0">
                <a:solidFill>
                  <a:srgbClr val="0070C0"/>
                </a:solidFill>
              </a:rPr>
              <a:t>مزايا وعيوب التشفير التقليدي والتشفير باستخدام المفتاح العام :</a:t>
            </a:r>
            <a:endParaRPr lang="en-US" sz="2400" b="1" u="sng" dirty="0">
              <a:solidFill>
                <a:srgbClr val="0070C0"/>
              </a:solidFill>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 مواقع تدعم التوقيع الرقمي</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628800"/>
            <a:ext cx="7602706" cy="43204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0907666"/>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استخدام برنامج </a:t>
            </a:r>
            <a:r>
              <a:rPr lang="en-US" dirty="0" err="1" smtClean="0"/>
              <a:t>Docusing</a:t>
            </a:r>
            <a:endParaRPr lang="en-US"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2178867"/>
            <a:ext cx="7499350" cy="33384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6348066"/>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اختيار وصلة التوقيع</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2178867"/>
            <a:ext cx="7499350" cy="33384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6247830"/>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اختيار جهة الملف لتحميله ثم توقيعه</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2178867"/>
            <a:ext cx="7499350" cy="33384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1199210"/>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عملية اختيار الملف</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739937"/>
            <a:ext cx="7499350" cy="42163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0502752"/>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تكوين التوقيع</a:t>
            </a:r>
            <a:endParaRPr lang="en-US"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889627"/>
            <a:ext cx="7499350" cy="39169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416089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1447800"/>
            <a:ext cx="7498080" cy="4800600"/>
          </a:xfrm>
        </p:spPr>
        <p:style>
          <a:lnRef idx="1">
            <a:schemeClr val="accent4"/>
          </a:lnRef>
          <a:fillRef idx="2">
            <a:schemeClr val="accent4"/>
          </a:fillRef>
          <a:effectRef idx="1">
            <a:schemeClr val="accent4"/>
          </a:effectRef>
          <a:fontRef idx="minor">
            <a:schemeClr val="dk1"/>
          </a:fontRef>
        </p:style>
        <p:txBody>
          <a:bodyPr>
            <a:normAutofit/>
          </a:bodyPr>
          <a:lstStyle/>
          <a:p>
            <a:pPr marL="365760" indent="-283464" eaLnBrk="1" fontAlgn="auto" hangingPunct="1">
              <a:spcAft>
                <a:spcPts val="0"/>
              </a:spcAft>
              <a:buFont typeface="Wingdings 2"/>
              <a:buNone/>
              <a:defRPr/>
            </a:pPr>
            <a:r>
              <a:rPr lang="ar-SA" sz="4400" b="1" u="sng" dirty="0" smtClean="0">
                <a:solidFill>
                  <a:schemeClr val="accent3">
                    <a:lumMod val="75000"/>
                  </a:schemeClr>
                </a:solidFill>
                <a:latin typeface="Andalus" pitchFamily="18" charset="-78"/>
                <a:cs typeface="Andalus" pitchFamily="18" charset="-78"/>
              </a:rPr>
              <a:t>أشهر</a:t>
            </a:r>
            <a:r>
              <a:rPr lang="en-US" sz="4400" b="1" u="sng" dirty="0" smtClean="0">
                <a:solidFill>
                  <a:schemeClr val="accent3">
                    <a:lumMod val="75000"/>
                  </a:schemeClr>
                </a:solidFill>
                <a:latin typeface="Andalus" pitchFamily="18" charset="-78"/>
                <a:cs typeface="Andalus" pitchFamily="18" charset="-78"/>
              </a:rPr>
              <a:t> </a:t>
            </a:r>
            <a:r>
              <a:rPr lang="ar-IQ" sz="4400" b="1" u="sng" dirty="0" smtClean="0">
                <a:solidFill>
                  <a:schemeClr val="accent3">
                    <a:lumMod val="75000"/>
                  </a:schemeClr>
                </a:solidFill>
                <a:latin typeface="Andalus" pitchFamily="18" charset="-78"/>
                <a:cs typeface="Andalus" pitchFamily="18" charset="-78"/>
              </a:rPr>
              <a:t>أقوال</a:t>
            </a:r>
            <a:r>
              <a:rPr lang="en-US" sz="4400" b="1" u="sng" dirty="0" smtClean="0">
                <a:solidFill>
                  <a:schemeClr val="accent3">
                    <a:lumMod val="75000"/>
                  </a:schemeClr>
                </a:solidFill>
                <a:latin typeface="Andalus" pitchFamily="18" charset="-78"/>
                <a:cs typeface="Andalus" pitchFamily="18" charset="-78"/>
              </a:rPr>
              <a:t> </a:t>
            </a:r>
            <a:r>
              <a:rPr lang="ar-IQ" sz="4400" b="1" u="sng" dirty="0" smtClean="0">
                <a:solidFill>
                  <a:schemeClr val="accent3">
                    <a:lumMod val="75000"/>
                  </a:schemeClr>
                </a:solidFill>
                <a:latin typeface="Andalus" pitchFamily="18" charset="-78"/>
                <a:cs typeface="Andalus" pitchFamily="18" charset="-78"/>
              </a:rPr>
              <a:t>الفيلسوف</a:t>
            </a:r>
            <a:r>
              <a:rPr lang="en-US" sz="4400" b="1" u="sng" dirty="0" smtClean="0">
                <a:solidFill>
                  <a:schemeClr val="accent3">
                    <a:lumMod val="75000"/>
                  </a:schemeClr>
                </a:solidFill>
                <a:latin typeface="Andalus" pitchFamily="18" charset="-78"/>
                <a:cs typeface="Andalus" pitchFamily="18" charset="-78"/>
              </a:rPr>
              <a:t> </a:t>
            </a:r>
            <a:r>
              <a:rPr lang="ar-SA" sz="4400" b="1" u="sng" dirty="0" smtClean="0">
                <a:solidFill>
                  <a:schemeClr val="accent3">
                    <a:lumMod val="75000"/>
                  </a:schemeClr>
                </a:solidFill>
                <a:latin typeface="Andalus" pitchFamily="18" charset="-78"/>
                <a:cs typeface="Andalus" pitchFamily="18" charset="-78"/>
              </a:rPr>
              <a:t>ديكارت</a:t>
            </a:r>
            <a:r>
              <a:rPr lang="ar-IQ" sz="4400" b="1" u="sng" dirty="0" smtClean="0">
                <a:solidFill>
                  <a:schemeClr val="accent3">
                    <a:lumMod val="75000"/>
                  </a:schemeClr>
                </a:solidFill>
                <a:latin typeface="Andalus" pitchFamily="18" charset="-78"/>
                <a:cs typeface="Andalus" pitchFamily="18" charset="-78"/>
              </a:rPr>
              <a:t> :</a:t>
            </a:r>
            <a:r>
              <a:rPr lang="en-US" sz="4400" b="1" dirty="0" smtClean="0">
                <a:cs typeface="+mj-cs"/>
              </a:rPr>
              <a:t/>
            </a:r>
            <a:br>
              <a:rPr lang="en-US" sz="4400" b="1" dirty="0" smtClean="0">
                <a:cs typeface="+mj-cs"/>
              </a:rPr>
            </a:br>
            <a:r>
              <a:rPr lang="en-US" sz="4400" b="1" dirty="0" smtClean="0">
                <a:cs typeface="+mj-cs"/>
              </a:rPr>
              <a:t/>
            </a:r>
            <a:br>
              <a:rPr lang="en-US" sz="4400" b="1" dirty="0" smtClean="0">
                <a:cs typeface="+mj-cs"/>
              </a:rPr>
            </a:br>
            <a:r>
              <a:rPr lang="ar-SA" sz="4400" b="1" dirty="0" smtClean="0">
                <a:cs typeface="+mj-cs"/>
              </a:rPr>
              <a:t>ليس كافيا</a:t>
            </a:r>
            <a:r>
              <a:rPr lang="ar-IQ" sz="4400" b="1" dirty="0" smtClean="0">
                <a:cs typeface="+mj-cs"/>
              </a:rPr>
              <a:t>ً</a:t>
            </a:r>
            <a:r>
              <a:rPr lang="ar-SA" sz="4400" b="1" dirty="0" smtClean="0">
                <a:cs typeface="+mj-cs"/>
              </a:rPr>
              <a:t> أن تمتلك عقلا جيدا</a:t>
            </a:r>
            <a:r>
              <a:rPr lang="ar-IQ" sz="4400" b="1" dirty="0" smtClean="0">
                <a:cs typeface="+mj-cs"/>
              </a:rPr>
              <a:t>ً</a:t>
            </a:r>
            <a:r>
              <a:rPr lang="ar-SA" sz="4400" b="1" dirty="0" smtClean="0">
                <a:cs typeface="+mj-cs"/>
              </a:rPr>
              <a:t>، فالمهم أن تستخدمه جيدا</a:t>
            </a:r>
            <a:r>
              <a:rPr lang="ar-IQ" sz="4400" b="1" dirty="0" smtClean="0">
                <a:cs typeface="+mj-cs"/>
              </a:rPr>
              <a:t>ً </a:t>
            </a:r>
            <a:endParaRPr lang="ar-IQ" sz="4400" b="1" dirty="0">
              <a:cs typeface="+mj-cs"/>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ar-SA" dirty="0" smtClean="0"/>
              <a:t>انتظار التحميل </a:t>
            </a:r>
            <a:r>
              <a:rPr lang="ar-SA" dirty="0" err="1" smtClean="0"/>
              <a:t>لأكتمال</a:t>
            </a:r>
            <a:r>
              <a:rPr lang="ar-SA" dirty="0" smtClean="0"/>
              <a:t> عملية التوقيع</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739937"/>
            <a:ext cx="7499350" cy="42163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02988864"/>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14300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b="1" dirty="0" smtClean="0">
                <a:solidFill>
                  <a:srgbClr val="0070C0"/>
                </a:solidFill>
              </a:rPr>
              <a:t>الخاتمة </a:t>
            </a:r>
            <a:r>
              <a:rPr lang="en-US" b="1" dirty="0" smtClean="0">
                <a:solidFill>
                  <a:srgbClr val="0070C0"/>
                </a:solidFill>
              </a:rPr>
              <a:t>:</a:t>
            </a:r>
            <a:endParaRPr lang="ar-IQ" dirty="0">
              <a:solidFill>
                <a:srgbClr val="0070C0"/>
              </a:solidFill>
            </a:endParaRPr>
          </a:p>
        </p:txBody>
      </p:sp>
      <p:sp>
        <p:nvSpPr>
          <p:cNvPr id="3" name="عنصر نائب للمحتوى 2"/>
          <p:cNvSpPr>
            <a:spLocks noGrp="1"/>
          </p:cNvSpPr>
          <p:nvPr>
            <p:ph idx="1"/>
          </p:nvPr>
        </p:nvSpPr>
        <p:spPr>
          <a:xfrm>
            <a:off x="1435100" y="1285875"/>
            <a:ext cx="7499350" cy="51435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fontAlgn="auto" hangingPunct="1">
              <a:spcAft>
                <a:spcPts val="0"/>
              </a:spcAft>
              <a:buFont typeface="Wingdings 2"/>
              <a:buChar char=""/>
              <a:defRPr/>
            </a:pPr>
            <a:r>
              <a:rPr lang="ar-IQ" sz="3600" dirty="0" smtClean="0"/>
              <a:t>فائدة التشفير كبيرة، حيث انه يوفر الخصوصية والأمن بجميع مفاهيمه للبيانات المنقولة عبر الشبكات المفتوحة. فقد باتت الحاجة ملحة لطرق تشفير قوية لأنه مع التطور السريع للكمبيوتر فانه ينقص من قوة التشفير, وذلك لان زيادة سرعة الكمبيوتر تعني تقصير الوقت الذي يحتاجه الكمبيوتر لكسر أو كشف مفتاح تشفير معين</a:t>
            </a:r>
            <a:r>
              <a:rPr lang="en-US" sz="3600" dirty="0" smtClean="0"/>
              <a:t>. </a:t>
            </a:r>
            <a:endParaRPr lang="ar-IQ" sz="3600" dirty="0" smtClean="0"/>
          </a:p>
          <a:p>
            <a:pPr marL="82296" indent="0" eaLnBrk="1" fontAlgn="auto" hangingPunct="1">
              <a:spcAft>
                <a:spcPts val="0"/>
              </a:spcAft>
              <a:buFont typeface="Wingdings 2"/>
              <a:buNone/>
              <a:defRPr/>
            </a:pPr>
            <a:endParaRPr lang="ar-IQ"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14300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SA" sz="6000" b="1" dirty="0" smtClean="0">
                <a:solidFill>
                  <a:srgbClr val="0070C0"/>
                </a:solidFill>
              </a:rPr>
              <a:t>المصادر</a:t>
            </a:r>
            <a:endParaRPr lang="en-US" sz="6000" b="1" dirty="0">
              <a:solidFill>
                <a:srgbClr val="0070C0"/>
              </a:solidFill>
            </a:endParaRPr>
          </a:p>
        </p:txBody>
      </p:sp>
      <p:sp>
        <p:nvSpPr>
          <p:cNvPr id="3" name="عنصر نائب للمحتوى 2"/>
          <p:cNvSpPr>
            <a:spLocks noGrp="1"/>
          </p:cNvSpPr>
          <p:nvPr>
            <p:ph idx="1"/>
          </p:nvPr>
        </p:nvSpPr>
        <p:spPr/>
        <p:txBody>
          <a:bodyPr>
            <a:normAutofit/>
          </a:bodyPr>
          <a:lstStyle/>
          <a:p>
            <a:pPr marL="82296" indent="0" algn="l" eaLnBrk="1" fontAlgn="auto" hangingPunct="1">
              <a:spcAft>
                <a:spcPts val="0"/>
              </a:spcAft>
              <a:buFont typeface="Wingdings 2"/>
              <a:buNone/>
              <a:defRPr/>
            </a:pPr>
            <a:r>
              <a:rPr lang="en-US" sz="2400" dirty="0" smtClean="0">
                <a:effectLst>
                  <a:outerShdw blurRad="38100" dist="38100" dir="2700000" algn="tl">
                    <a:srgbClr val="000000">
                      <a:alpha val="43137"/>
                    </a:srgbClr>
                  </a:outerShdw>
                </a:effectLst>
                <a:ea typeface="+mn-ea"/>
              </a:rPr>
              <a:t>1) Information </a:t>
            </a:r>
            <a:r>
              <a:rPr lang="en-US" sz="2400" dirty="0">
                <a:effectLst>
                  <a:outerShdw blurRad="38100" dist="38100" dir="2700000" algn="tl">
                    <a:srgbClr val="000000">
                      <a:alpha val="43137"/>
                    </a:srgbClr>
                  </a:outerShdw>
                </a:effectLst>
                <a:ea typeface="+mn-ea"/>
              </a:rPr>
              <a:t>Systems Control And Audit</a:t>
            </a:r>
          </a:p>
          <a:p>
            <a:pPr marL="82296" indent="0" algn="l" eaLnBrk="1" fontAlgn="auto" hangingPunct="1">
              <a:spcAft>
                <a:spcPts val="0"/>
              </a:spcAft>
              <a:buFont typeface="Wingdings 2"/>
              <a:buNone/>
              <a:defRPr/>
            </a:pPr>
            <a:r>
              <a:rPr lang="en-US" sz="2400" dirty="0">
                <a:effectLst>
                  <a:outerShdw blurRad="38100" dist="38100" dir="2700000" algn="tl">
                    <a:srgbClr val="000000">
                      <a:alpha val="43137"/>
                    </a:srgbClr>
                  </a:outerShdw>
                </a:effectLst>
                <a:ea typeface="+mn-ea"/>
              </a:rPr>
              <a:t> </a:t>
            </a:r>
            <a:r>
              <a:rPr lang="en-US" sz="2400" dirty="0" smtClean="0">
                <a:effectLst>
                  <a:outerShdw blurRad="38100" dist="38100" dir="2700000" algn="tl">
                    <a:srgbClr val="000000">
                      <a:alpha val="43137"/>
                    </a:srgbClr>
                  </a:outerShdw>
                </a:effectLst>
                <a:ea typeface="+mn-ea"/>
              </a:rPr>
              <a:t>by Ron Weber.</a:t>
            </a:r>
          </a:p>
          <a:p>
            <a:pPr marL="82296" indent="0" algn="l" eaLnBrk="1" fontAlgn="auto" hangingPunct="1">
              <a:spcAft>
                <a:spcPts val="0"/>
              </a:spcAft>
              <a:buFont typeface="Wingdings 2"/>
              <a:buNone/>
              <a:defRPr/>
            </a:pPr>
            <a:endParaRPr lang="en-US" sz="2400" b="1" dirty="0" smtClean="0">
              <a:effectLst>
                <a:outerShdw blurRad="38100" dist="38100" dir="2700000" algn="tl">
                  <a:srgbClr val="000000">
                    <a:alpha val="43137"/>
                  </a:srgbClr>
                </a:outerShdw>
              </a:effectLst>
              <a:ea typeface="+mn-ea"/>
            </a:endParaRPr>
          </a:p>
          <a:p>
            <a:pPr marL="82296" indent="0" algn="l" eaLnBrk="1" fontAlgn="auto" hangingPunct="1">
              <a:spcAft>
                <a:spcPts val="0"/>
              </a:spcAft>
              <a:buFont typeface="Wingdings 2"/>
              <a:buNone/>
              <a:defRPr/>
            </a:pPr>
            <a:r>
              <a:rPr lang="en-US" sz="2400" b="1" dirty="0" smtClean="0">
                <a:effectLst>
                  <a:outerShdw blurRad="38100" dist="38100" dir="2700000" algn="tl">
                    <a:srgbClr val="000000">
                      <a:alpha val="43137"/>
                    </a:srgbClr>
                  </a:outerShdw>
                </a:effectLst>
                <a:ea typeface="+mn-ea"/>
              </a:rPr>
              <a:t>2) </a:t>
            </a:r>
            <a:r>
              <a:rPr lang="en-US" sz="2400" b="1" dirty="0" smtClean="0">
                <a:effectLst>
                  <a:outerShdw blurRad="38100" dist="38100" dir="2700000" algn="tl">
                    <a:srgbClr val="000000">
                      <a:alpha val="43137"/>
                    </a:srgbClr>
                  </a:outerShdw>
                </a:effectLst>
                <a:ea typeface="+mn-ea"/>
                <a:hlinkClick r:id="rId2"/>
              </a:rPr>
              <a:t>www.cb4a.com</a:t>
            </a:r>
            <a:endParaRPr lang="en-US" sz="2400" b="1" dirty="0" smtClean="0">
              <a:effectLst>
                <a:outerShdw blurRad="38100" dist="38100" dir="2700000" algn="tl">
                  <a:srgbClr val="000000">
                    <a:alpha val="43137"/>
                  </a:srgbClr>
                </a:outerShdw>
              </a:effectLst>
              <a:ea typeface="+mn-ea"/>
            </a:endParaRPr>
          </a:p>
          <a:p>
            <a:pPr marL="82296" indent="0" algn="l" eaLnBrk="1" fontAlgn="auto" hangingPunct="1">
              <a:spcAft>
                <a:spcPts val="0"/>
              </a:spcAft>
              <a:buFont typeface="Wingdings 2"/>
              <a:buNone/>
              <a:defRPr/>
            </a:pPr>
            <a:endParaRPr lang="en-US" sz="2400" b="1" dirty="0">
              <a:effectLst>
                <a:outerShdw blurRad="38100" dist="38100" dir="2700000" algn="tl">
                  <a:srgbClr val="000000">
                    <a:alpha val="43137"/>
                  </a:srgbClr>
                </a:outerShdw>
              </a:effectLst>
              <a:ea typeface="+mn-ea"/>
            </a:endParaRPr>
          </a:p>
          <a:p>
            <a:pPr marL="82296" indent="0" algn="l" eaLnBrk="1" fontAlgn="auto" hangingPunct="1">
              <a:spcAft>
                <a:spcPts val="0"/>
              </a:spcAft>
              <a:buFont typeface="Wingdings 2"/>
              <a:buNone/>
              <a:defRPr/>
            </a:pPr>
            <a:r>
              <a:rPr lang="en-US" sz="2400" b="1" dirty="0" smtClean="0">
                <a:effectLst>
                  <a:outerShdw blurRad="38100" dist="38100" dir="2700000" algn="tl">
                    <a:srgbClr val="000000">
                      <a:alpha val="43137"/>
                    </a:srgbClr>
                  </a:outerShdw>
                </a:effectLst>
                <a:ea typeface="+mn-ea"/>
              </a:rPr>
              <a:t>3) </a:t>
            </a:r>
            <a:r>
              <a:rPr lang="en-US" sz="2400" b="1" u="sng" dirty="0" smtClean="0">
                <a:solidFill>
                  <a:srgbClr val="92D050"/>
                </a:solidFill>
                <a:effectLst>
                  <a:outerShdw blurRad="38100" dist="38100" dir="2700000" algn="tl">
                    <a:srgbClr val="000000">
                      <a:alpha val="43137"/>
                    </a:srgbClr>
                  </a:outerShdw>
                </a:effectLst>
                <a:ea typeface="+mn-ea"/>
              </a:rPr>
              <a:t>www.wikipedia.com</a:t>
            </a:r>
          </a:p>
          <a:p>
            <a:pPr marL="365760" indent="-283464" algn="l" eaLnBrk="1" fontAlgn="auto" hangingPunct="1">
              <a:spcAft>
                <a:spcPts val="0"/>
              </a:spcAft>
              <a:buFont typeface="Wingdings 2"/>
              <a:buChar char=""/>
              <a:defRPr/>
            </a:pPr>
            <a:endParaRPr lang="en-US" dirty="0" smtClean="0">
              <a:ea typeface="+mn-ea"/>
            </a:endParaRPr>
          </a:p>
          <a:p>
            <a:pPr marL="365760" indent="-283464" algn="l" eaLnBrk="1" fontAlgn="auto" hangingPunct="1">
              <a:spcAft>
                <a:spcPts val="0"/>
              </a:spcAft>
              <a:buFont typeface="Wingdings 2"/>
              <a:buChar char=""/>
              <a:defRPr/>
            </a:pPr>
            <a:endParaRPr lang="en-US" dirty="0" smtClean="0">
              <a:ea typeface="+mn-ea"/>
            </a:endParaRPr>
          </a:p>
          <a:p>
            <a:pPr marL="365760" indent="-283464" algn="l" eaLnBrk="1" fontAlgn="auto" hangingPunct="1">
              <a:spcAft>
                <a:spcPts val="0"/>
              </a:spcAft>
              <a:buFont typeface="Wingdings 2"/>
              <a:buChar char=""/>
              <a:defRPr/>
            </a:pPr>
            <a:endParaRPr lang="en-US" dirty="0">
              <a:ea typeface="+mn-ea"/>
            </a:endParaRPr>
          </a:p>
          <a:p>
            <a:pPr marL="365760" indent="-283464" algn="l" eaLnBrk="1" fontAlgn="auto" hangingPunct="1">
              <a:spcAft>
                <a:spcPts val="0"/>
              </a:spcAft>
              <a:buFont typeface="Wingdings 2"/>
              <a:buChar char=""/>
              <a:defRPr/>
            </a:pPr>
            <a:endParaRPr lang="en-US" dirty="0" smtClean="0">
              <a:ea typeface="+mn-ea"/>
            </a:endParaRPr>
          </a:p>
          <a:p>
            <a:pPr marL="365760" indent="-283464" algn="l" eaLnBrk="1" fontAlgn="auto" hangingPunct="1">
              <a:spcAft>
                <a:spcPts val="0"/>
              </a:spcAft>
              <a:buFont typeface="Wingdings 2"/>
              <a:buChar char=""/>
              <a:defRPr/>
            </a:pPr>
            <a:endParaRPr lang="en-US" dirty="0">
              <a:ea typeface="+mn-ea"/>
            </a:endParaRPr>
          </a:p>
          <a:p>
            <a:pPr marL="365760" indent="-283464" algn="l" eaLnBrk="1" fontAlgn="auto" hangingPunct="1">
              <a:spcAft>
                <a:spcPts val="0"/>
              </a:spcAft>
              <a:buFont typeface="Wingdings 2"/>
              <a:buChar char=""/>
              <a:defRPr/>
            </a:pPr>
            <a:endParaRPr lang="en-US" dirty="0" smtClean="0">
              <a:ea typeface="+mn-ea"/>
            </a:endParaRPr>
          </a:p>
          <a:p>
            <a:pPr marL="365760" indent="-283464" algn="l" eaLnBrk="1" fontAlgn="auto" hangingPunct="1">
              <a:spcAft>
                <a:spcPts val="0"/>
              </a:spcAft>
              <a:buFont typeface="Wingdings 2"/>
              <a:buChar char=""/>
              <a:defRPr/>
            </a:pPr>
            <a:endParaRPr lang="en-US" dirty="0">
              <a:ea typeface="+mn-ea"/>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14300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b="1" u="sng" dirty="0" smtClean="0">
                <a:solidFill>
                  <a:srgbClr val="0070C0"/>
                </a:solidFill>
              </a:rPr>
              <a:t>محتويات المحاضرة :</a:t>
            </a:r>
            <a:endParaRPr lang="ar-IQ" b="1" u="sng" dirty="0">
              <a:solidFill>
                <a:srgbClr val="0070C0"/>
              </a:solidFill>
            </a:endParaRPr>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65760" indent="-283464" eaLnBrk="1" fontAlgn="auto" hangingPunct="1">
              <a:spcAft>
                <a:spcPts val="0"/>
              </a:spcAft>
              <a:buFont typeface="Wingdings 2"/>
              <a:buChar char=""/>
              <a:defRPr/>
            </a:pPr>
            <a:r>
              <a:rPr lang="ar-IQ" b="1" dirty="0" smtClean="0"/>
              <a:t>مقدمة</a:t>
            </a:r>
          </a:p>
          <a:p>
            <a:pPr marL="365760" indent="-283464" eaLnBrk="1" fontAlgn="auto" hangingPunct="1">
              <a:spcAft>
                <a:spcPts val="0"/>
              </a:spcAft>
              <a:buFont typeface="Wingdings 2"/>
              <a:buChar char=""/>
              <a:defRPr/>
            </a:pPr>
            <a:r>
              <a:rPr lang="ar-IQ" b="1" dirty="0" smtClean="0"/>
              <a:t>تعريف التشفير</a:t>
            </a:r>
          </a:p>
          <a:p>
            <a:pPr marL="365760" indent="-283464" eaLnBrk="1" fontAlgn="auto" hangingPunct="1">
              <a:spcAft>
                <a:spcPts val="0"/>
              </a:spcAft>
              <a:buFont typeface="Wingdings 2"/>
              <a:buChar char=""/>
              <a:defRPr/>
            </a:pPr>
            <a:r>
              <a:rPr lang="ar-IQ" b="1" dirty="0" smtClean="0"/>
              <a:t>أهداف التشفير</a:t>
            </a:r>
          </a:p>
          <a:p>
            <a:pPr marL="365760" indent="-283464" eaLnBrk="1" fontAlgn="auto" hangingPunct="1">
              <a:spcAft>
                <a:spcPts val="0"/>
              </a:spcAft>
              <a:buFont typeface="Wingdings 2"/>
              <a:buChar char=""/>
              <a:defRPr/>
            </a:pPr>
            <a:r>
              <a:rPr lang="ar-IQ" b="1" dirty="0" smtClean="0"/>
              <a:t>كيفية عمل التشفير</a:t>
            </a:r>
          </a:p>
          <a:p>
            <a:pPr marL="365760" indent="-283464" eaLnBrk="1" fontAlgn="auto" hangingPunct="1">
              <a:spcAft>
                <a:spcPts val="0"/>
              </a:spcAft>
              <a:buFont typeface="Wingdings 2"/>
              <a:buChar char=""/>
              <a:defRPr/>
            </a:pPr>
            <a:r>
              <a:rPr lang="ar-IQ" b="1" dirty="0" smtClean="0"/>
              <a:t>أنواع التشفير</a:t>
            </a:r>
          </a:p>
          <a:p>
            <a:pPr marL="365760" indent="-283464" eaLnBrk="1" fontAlgn="auto" hangingPunct="1">
              <a:spcAft>
                <a:spcPts val="0"/>
              </a:spcAft>
              <a:buFont typeface="Wingdings 2"/>
              <a:buChar char=""/>
              <a:defRPr/>
            </a:pPr>
            <a:r>
              <a:rPr lang="ar-IQ" b="1" dirty="0" smtClean="0"/>
              <a:t>بعض الأمثلة عن أنظمة التشفير</a:t>
            </a:r>
          </a:p>
          <a:p>
            <a:pPr marL="365760" indent="-283464" eaLnBrk="1" fontAlgn="auto" hangingPunct="1">
              <a:spcAft>
                <a:spcPts val="0"/>
              </a:spcAft>
              <a:buFont typeface="Wingdings 2"/>
              <a:buChar char=""/>
              <a:defRPr/>
            </a:pPr>
            <a:r>
              <a:rPr lang="ar-IQ" b="1" dirty="0" smtClean="0"/>
              <a:t>مزايا وعيوب التشفير التقليدي</a:t>
            </a:r>
            <a:r>
              <a:rPr lang="ar-SA" b="1" dirty="0" smtClean="0"/>
              <a:t> والتشفير بالمفتاح العام</a:t>
            </a:r>
            <a:endParaRPr lang="ar-IQ" b="1" dirty="0" smtClean="0"/>
          </a:p>
          <a:p>
            <a:pPr marL="365760" indent="-283464" eaLnBrk="1" fontAlgn="auto" hangingPunct="1">
              <a:spcAft>
                <a:spcPts val="0"/>
              </a:spcAft>
              <a:buFont typeface="Wingdings 2"/>
              <a:buChar char=""/>
              <a:defRPr/>
            </a:pPr>
            <a:r>
              <a:rPr lang="ar-IQ" b="1" dirty="0" smtClean="0"/>
              <a:t>قياس قوة التشفير</a:t>
            </a:r>
          </a:p>
          <a:p>
            <a:pPr marL="365760" indent="-283464" eaLnBrk="1" fontAlgn="auto" hangingPunct="1">
              <a:spcAft>
                <a:spcPts val="0"/>
              </a:spcAft>
              <a:buFont typeface="Wingdings 2"/>
              <a:buChar char=""/>
              <a:defRPr/>
            </a:pPr>
            <a:r>
              <a:rPr lang="ar-IQ" b="1" dirty="0" smtClean="0"/>
              <a:t>الخاتمة</a:t>
            </a:r>
          </a:p>
          <a:p>
            <a:pPr marL="365760" indent="-283464" eaLnBrk="1" fontAlgn="auto" hangingPunct="1">
              <a:spcAft>
                <a:spcPts val="0"/>
              </a:spcAft>
              <a:buFont typeface="Wingdings 2"/>
              <a:buChar char=""/>
              <a:defRPr/>
            </a:pPr>
            <a:endParaRPr lang="ar-IQ"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0"/>
            <a:ext cx="8072462" cy="72547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r" eaLnBrk="1" fontAlgn="auto" hangingPunct="1">
              <a:spcAft>
                <a:spcPts val="0"/>
              </a:spcAft>
              <a:defRPr/>
            </a:pPr>
            <a:r>
              <a:rPr lang="ar-IQ" b="1" u="sng" dirty="0" smtClean="0">
                <a:solidFill>
                  <a:srgbClr val="0070C0"/>
                </a:solidFill>
              </a:rPr>
              <a:t>مقدمة</a:t>
            </a:r>
            <a:r>
              <a:rPr lang="en-US" b="1" u="sng" dirty="0" smtClean="0">
                <a:solidFill>
                  <a:srgbClr val="0070C0"/>
                </a:solidFill>
              </a:rPr>
              <a:t>:</a:t>
            </a:r>
            <a:endParaRPr lang="ar-IQ" u="sng" dirty="0">
              <a:solidFill>
                <a:srgbClr val="0070C0"/>
              </a:solidFill>
            </a:endParaRPr>
          </a:p>
        </p:txBody>
      </p:sp>
      <p:sp>
        <p:nvSpPr>
          <p:cNvPr id="3" name="عنصر نائب للمحتوى 2"/>
          <p:cNvSpPr>
            <a:spLocks noGrp="1"/>
          </p:cNvSpPr>
          <p:nvPr>
            <p:ph idx="1"/>
          </p:nvPr>
        </p:nvSpPr>
        <p:spPr>
          <a:xfrm>
            <a:off x="1071563" y="714375"/>
            <a:ext cx="8072437" cy="6143625"/>
          </a:xfrm>
        </p:spPr>
        <p:style>
          <a:lnRef idx="2">
            <a:schemeClr val="accent1"/>
          </a:lnRef>
          <a:fillRef idx="1">
            <a:schemeClr val="lt1"/>
          </a:fillRef>
          <a:effectRef idx="0">
            <a:schemeClr val="accent1"/>
          </a:effectRef>
          <a:fontRef idx="minor">
            <a:schemeClr val="dk1"/>
          </a:fontRef>
        </p:style>
        <p:txBody>
          <a:bodyPr>
            <a:noAutofit/>
          </a:bodyPr>
          <a:lstStyle/>
          <a:p>
            <a:pPr marL="274638" indent="-182563" eaLnBrk="1" hangingPunct="1">
              <a:spcAft>
                <a:spcPts val="0"/>
              </a:spcAft>
              <a:buFont typeface="Wingdings 2"/>
              <a:buChar char=""/>
              <a:defRPr/>
            </a:pPr>
            <a:r>
              <a:rPr lang="ar-IQ" sz="2800" b="1" dirty="0" smtClean="0">
                <a:latin typeface="Arial" panose="020B0604020202020204" pitchFamily="34" charset="0"/>
                <a:cs typeface="Arial" panose="020B0604020202020204" pitchFamily="34" charset="0"/>
              </a:rPr>
              <a:t>عُرف علم التشفير منذ القدم، حيث استخدم في المجال الحربي والعسكري. واستخدم الصينيون طرق عديدة في علم التشفير لنقل الرسائل أثناء الحروب. فقد كان قصدهم من استخدام التشفير هو إخفاء الشكل الحقيقي للرسائل حتى لو سقطت في يد العدو فإنه تصعب عليه فهمها. وأفضل طريقة استخدمت في القدم هي طريقة القيصر جوليوس وهو أحد قياصرة الروم . </a:t>
            </a:r>
          </a:p>
          <a:p>
            <a:pPr marL="274638" indent="-182563" eaLnBrk="1" hangingPunct="1">
              <a:spcAft>
                <a:spcPts val="0"/>
              </a:spcAft>
              <a:buFont typeface="Wingdings 2"/>
              <a:buChar char=""/>
              <a:defRPr/>
            </a:pPr>
            <a:r>
              <a:rPr lang="ar-IQ" sz="2800" b="1" dirty="0" smtClean="0">
                <a:latin typeface="Arial" panose="020B0604020202020204" pitchFamily="34" charset="0"/>
                <a:cs typeface="Arial" panose="020B0604020202020204" pitchFamily="34" charset="0"/>
              </a:rPr>
              <a:t>أما في عصرنا الحالي فقد باتت الحاجة ملحة لاستخدام هذا العلم “التشفير” وذلك لارتباط العالم بعضه بالبعض الأخر عبر شبكات مفتوحة. </a:t>
            </a:r>
            <a:endParaRPr lang="en-US" sz="2800" b="1" dirty="0" smtClean="0">
              <a:latin typeface="Arial" panose="020B0604020202020204" pitchFamily="34" charset="0"/>
              <a:cs typeface="Arial" panose="020B0604020202020204" pitchFamily="34" charset="0"/>
            </a:endParaRPr>
          </a:p>
          <a:p>
            <a:pPr marL="274638" indent="-182563" eaLnBrk="1" hangingPunct="1">
              <a:spcAft>
                <a:spcPts val="0"/>
              </a:spcAft>
              <a:buFont typeface="Wingdings 2"/>
              <a:buNone/>
              <a:defRPr/>
            </a:pPr>
            <a:r>
              <a:rPr lang="ar-IQ" sz="2800" b="1" dirty="0" smtClean="0">
                <a:latin typeface="Arial" panose="020B0604020202020204" pitchFamily="34" charset="0"/>
                <a:cs typeface="Arial" panose="020B0604020202020204" pitchFamily="34" charset="0"/>
              </a:rPr>
              <a:t>	ومازال العمل والبحث في مجال علم التشفير مستمراً وذلك بسبب التطور السريع للكمبيوتر والنمو الكبير للشبكات وبخاصة الشبكة العالمية الإنترنت </a:t>
            </a:r>
            <a:r>
              <a:rPr lang="en-US" sz="2800" b="1" dirty="0" smtClean="0">
                <a:latin typeface="Arial" panose="020B0604020202020204" pitchFamily="34" charset="0"/>
                <a:cs typeface="Arial" panose="020B0604020202020204" pitchFamily="34" charset="0"/>
              </a:rPr>
              <a:t>.</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14300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sz="3600" b="1" u="sng" dirty="0" smtClean="0">
                <a:solidFill>
                  <a:srgbClr val="0070C0"/>
                </a:solidFill>
              </a:rPr>
              <a:t>ما هو التشفير </a:t>
            </a:r>
            <a:r>
              <a:rPr lang="en-US" sz="3600" b="1" u="sng" dirty="0" smtClean="0">
                <a:solidFill>
                  <a:srgbClr val="0070C0"/>
                </a:solidFill>
              </a:rPr>
              <a:t>(Cryptography)</a:t>
            </a:r>
            <a:endParaRPr lang="ar-IQ" sz="3600" u="sng" dirty="0">
              <a:solidFill>
                <a:srgbClr val="0070C0"/>
              </a:solidFill>
            </a:endParaRPr>
          </a:p>
        </p:txBody>
      </p:sp>
      <p:sp>
        <p:nvSpPr>
          <p:cNvPr id="3" name="عنصر نائب للمحتوى 2"/>
          <p:cNvSpPr>
            <a:spLocks noGrp="1"/>
          </p:cNvSpPr>
          <p:nvPr>
            <p:ph idx="1"/>
          </p:nvPr>
        </p:nvSpPr>
        <p:spPr>
          <a:xfrm>
            <a:off x="1428750" y="1357313"/>
            <a:ext cx="7505700" cy="51435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hangingPunct="1">
              <a:spcAft>
                <a:spcPts val="0"/>
              </a:spcAft>
              <a:buFont typeface="Wingdings 2"/>
              <a:buChar char=""/>
              <a:defRPr/>
            </a:pPr>
            <a:r>
              <a:rPr lang="ar-IQ" sz="3500" b="1" dirty="0" smtClean="0"/>
              <a:t>يُعرَّف التشفير بأنه عملية تحويل المعلومات إلى شفرات غير مفهومة (تبدو غير ذات معنى) لمنع الأشخاص غير المُرخَّص لهم من الاطلاع على المعلومات أو فهمها، ولهذا تنطوي عملية التشفير على تحويل النصوص العادية إلى نصوص مُشفَّرَة .</a:t>
            </a:r>
          </a:p>
          <a:p>
            <a:pPr marL="365760" indent="-283464" algn="just" eaLnBrk="1" hangingPunct="1">
              <a:spcAft>
                <a:spcPts val="0"/>
              </a:spcAft>
              <a:buFont typeface="Wingdings 2"/>
              <a:buChar char=""/>
              <a:defRPr/>
            </a:pPr>
            <a:r>
              <a:rPr lang="ar-IQ" sz="3500" b="1" dirty="0" smtClean="0"/>
              <a:t>التشفير هو العلم الذي يستخدم الرياضيات للتشفير وفك تشفير البيانات . </a:t>
            </a:r>
            <a:endParaRPr lang="en-US" sz="3500" b="1" dirty="0" smtClean="0"/>
          </a:p>
          <a:p>
            <a:pPr marL="365760" indent="-283464" eaLnBrk="1" fontAlgn="auto" hangingPunct="1">
              <a:spcAft>
                <a:spcPts val="0"/>
              </a:spcAft>
              <a:buFont typeface="Wingdings 2"/>
              <a:buNone/>
              <a:defRPr/>
            </a:pPr>
            <a:endParaRPr lang="ar-IQ"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2398" y="274638"/>
            <a:ext cx="7719274" cy="114300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sz="3200" b="1" u="sng" dirty="0" smtClean="0">
                <a:solidFill>
                  <a:srgbClr val="0070C0"/>
                </a:solidFill>
              </a:rPr>
              <a:t>أهداف التشفير :</a:t>
            </a:r>
            <a:endParaRPr lang="ar-IQ" sz="3200" u="sng" dirty="0">
              <a:solidFill>
                <a:srgbClr val="0070C0"/>
              </a:solidFill>
            </a:endParaRPr>
          </a:p>
        </p:txBody>
      </p:sp>
      <p:sp>
        <p:nvSpPr>
          <p:cNvPr id="3" name="عنصر نائب للمحتوى 2"/>
          <p:cNvSpPr>
            <a:spLocks noGrp="1"/>
          </p:cNvSpPr>
          <p:nvPr>
            <p:ph idx="1"/>
          </p:nvPr>
        </p:nvSpPr>
        <p:spPr>
          <a:xfrm>
            <a:off x="1282700" y="1417638"/>
            <a:ext cx="7718425" cy="5286375"/>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365760" indent="-283464" algn="just" eaLnBrk="1" hangingPunct="1">
              <a:spcAft>
                <a:spcPts val="0"/>
              </a:spcAft>
              <a:buFont typeface="Wingdings 2"/>
              <a:buChar char=""/>
              <a:defRPr/>
            </a:pPr>
            <a:r>
              <a:rPr lang="ar-IQ" sz="11200" b="1" dirty="0" smtClean="0">
                <a:latin typeface="Arial" panose="020B0604020202020204" pitchFamily="34" charset="0"/>
                <a:cs typeface="Arial" panose="020B0604020202020204" pitchFamily="34" charset="0"/>
              </a:rPr>
              <a:t>يوجد أربعة أهداف رئيسية وراء استخدام علم التشفير وهي كالتالي:</a:t>
            </a:r>
            <a:endParaRPr lang="en-US" sz="11200" b="1" dirty="0" smtClean="0">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11200" b="1" u="sng" dirty="0" smtClean="0">
                <a:solidFill>
                  <a:srgbClr val="FF0000"/>
                </a:solidFill>
                <a:latin typeface="Arial" panose="020B0604020202020204" pitchFamily="34" charset="0"/>
                <a:cs typeface="Arial" panose="020B0604020202020204" pitchFamily="34" charset="0"/>
              </a:rPr>
              <a:t>1. السرية أو الخصوصية (</a:t>
            </a:r>
            <a:r>
              <a:rPr lang="en-US" sz="11200" b="1" u="sng" dirty="0" smtClean="0">
                <a:solidFill>
                  <a:srgbClr val="FF0000"/>
                </a:solidFill>
                <a:latin typeface="Arial" panose="020B0604020202020204" pitchFamily="34" charset="0"/>
                <a:cs typeface="Arial" panose="020B0604020202020204" pitchFamily="34" charset="0"/>
              </a:rPr>
              <a:t>Privacy </a:t>
            </a:r>
            <a:r>
              <a:rPr lang="ar-IQ" sz="11200" b="1" u="sng" dirty="0" smtClean="0">
                <a:solidFill>
                  <a:srgbClr val="FF0000"/>
                </a:solidFill>
                <a:latin typeface="Arial" panose="020B0604020202020204" pitchFamily="34" charset="0"/>
                <a:cs typeface="Arial" panose="020B0604020202020204" pitchFamily="34" charset="0"/>
              </a:rPr>
              <a:t> ) :</a:t>
            </a:r>
            <a:endParaRPr lang="en-US" sz="11200" b="1" u="sng" dirty="0" smtClean="0">
              <a:solidFill>
                <a:srgbClr val="FF0000"/>
              </a:solidFill>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9600" b="1" dirty="0" smtClean="0">
                <a:latin typeface="Arial" panose="020B0604020202020204" pitchFamily="34" charset="0"/>
                <a:cs typeface="Arial" panose="020B0604020202020204" pitchFamily="34" charset="0"/>
              </a:rPr>
              <a:t>	هي خدمة تستخدم لحفظ محتوى المعلومات من جميع الأشخاص ما عدا الذي قد صرح لهم الإطلاع عليها</a:t>
            </a:r>
            <a:r>
              <a:rPr lang="en-US" sz="9600" b="1" dirty="0" smtClean="0">
                <a:latin typeface="Arial" panose="020B0604020202020204" pitchFamily="34" charset="0"/>
                <a:cs typeface="Arial" panose="020B0604020202020204" pitchFamily="34" charset="0"/>
              </a:rPr>
              <a:t>.</a:t>
            </a:r>
          </a:p>
          <a:p>
            <a:pPr marL="365760" indent="-283464" algn="just" eaLnBrk="1" hangingPunct="1">
              <a:spcAft>
                <a:spcPts val="0"/>
              </a:spcAft>
              <a:buFont typeface="Wingdings 2"/>
              <a:buNone/>
              <a:defRPr/>
            </a:pPr>
            <a:r>
              <a:rPr lang="ar-IQ" sz="11200" b="1" u="sng" dirty="0" smtClean="0">
                <a:solidFill>
                  <a:srgbClr val="FF0000"/>
                </a:solidFill>
                <a:latin typeface="Arial" panose="020B0604020202020204" pitchFamily="34" charset="0"/>
                <a:cs typeface="Arial" panose="020B0604020202020204" pitchFamily="34" charset="0"/>
              </a:rPr>
              <a:t>2. تكامل البيانات</a:t>
            </a:r>
            <a:r>
              <a:rPr lang="en-US" sz="11200" b="1" u="sng" dirty="0" smtClean="0">
                <a:solidFill>
                  <a:srgbClr val="FF0000"/>
                </a:solidFill>
                <a:latin typeface="Arial" panose="020B0604020202020204" pitchFamily="34" charset="0"/>
                <a:cs typeface="Arial" panose="020B0604020202020204" pitchFamily="34" charset="0"/>
              </a:rPr>
              <a:t> (Integrity ) </a:t>
            </a:r>
            <a:r>
              <a:rPr lang="ar-IQ" sz="11200" b="1" u="sng" dirty="0" smtClean="0">
                <a:solidFill>
                  <a:srgbClr val="FF0000"/>
                </a:solidFill>
                <a:latin typeface="Arial" panose="020B0604020202020204" pitchFamily="34" charset="0"/>
                <a:cs typeface="Arial" panose="020B0604020202020204" pitchFamily="34" charset="0"/>
              </a:rPr>
              <a:t>:</a:t>
            </a:r>
            <a:endParaRPr lang="en-US" sz="11200" b="1" u="sng" dirty="0" smtClean="0">
              <a:solidFill>
                <a:srgbClr val="FF0000"/>
              </a:solidFill>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11200" b="1" dirty="0" smtClean="0">
                <a:latin typeface="Arial" panose="020B0604020202020204" pitchFamily="34" charset="0"/>
                <a:cs typeface="Arial" panose="020B0604020202020204" pitchFamily="34" charset="0"/>
              </a:rPr>
              <a:t>	وهي خدمة تستخدم لحفظ المعلومات من التغيير ( حذف أو إضافة أو تعديل) من قبل الأشخاص الغير مصرح لهم بذلك</a:t>
            </a:r>
            <a:r>
              <a:rPr lang="en-US" sz="11200" b="1" dirty="0" smtClean="0">
                <a:latin typeface="Arial" panose="020B0604020202020204" pitchFamily="34" charset="0"/>
                <a:cs typeface="Arial" panose="020B0604020202020204" pitchFamily="34" charset="0"/>
              </a:rPr>
              <a:t>.</a:t>
            </a:r>
          </a:p>
          <a:p>
            <a:pPr marL="365760" indent="-283464" algn="just" eaLnBrk="1" hangingPunct="1">
              <a:spcAft>
                <a:spcPts val="0"/>
              </a:spcAft>
              <a:buFont typeface="Wingdings 2"/>
              <a:buNone/>
              <a:defRPr/>
            </a:pPr>
            <a:r>
              <a:rPr lang="ar-IQ" sz="11200" b="1" u="sng" dirty="0" smtClean="0">
                <a:solidFill>
                  <a:srgbClr val="FF0000"/>
                </a:solidFill>
                <a:latin typeface="Arial" panose="020B0604020202020204" pitchFamily="34" charset="0"/>
                <a:cs typeface="Arial" panose="020B0604020202020204" pitchFamily="34" charset="0"/>
              </a:rPr>
              <a:t>3. إثبات الهوية</a:t>
            </a:r>
            <a:r>
              <a:rPr lang="en-US" sz="11200" b="1" u="sng" dirty="0" smtClean="0">
                <a:solidFill>
                  <a:srgbClr val="FF0000"/>
                </a:solidFill>
                <a:latin typeface="Arial" panose="020B0604020202020204" pitchFamily="34" charset="0"/>
                <a:cs typeface="Arial" panose="020B0604020202020204" pitchFamily="34" charset="0"/>
              </a:rPr>
              <a:t> ( Authentication ) </a:t>
            </a:r>
            <a:r>
              <a:rPr lang="ar-IQ" sz="11200" b="1" u="sng" dirty="0" smtClean="0">
                <a:solidFill>
                  <a:srgbClr val="FF0000"/>
                </a:solidFill>
                <a:latin typeface="Arial" panose="020B0604020202020204" pitchFamily="34" charset="0"/>
                <a:cs typeface="Arial" panose="020B0604020202020204" pitchFamily="34" charset="0"/>
              </a:rPr>
              <a:t>:</a:t>
            </a:r>
            <a:endParaRPr lang="en-US" sz="11200" b="1" u="sng" dirty="0" smtClean="0">
              <a:solidFill>
                <a:srgbClr val="FF0000"/>
              </a:solidFill>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11200" b="1" dirty="0" smtClean="0">
                <a:latin typeface="Arial" panose="020B0604020202020204" pitchFamily="34" charset="0"/>
                <a:cs typeface="Arial" panose="020B0604020202020204" pitchFamily="34" charset="0"/>
              </a:rPr>
              <a:t>	وهي خدمة تستخدم لإثبات هوية التعامل مع البيانات ( المصرح لهم )</a:t>
            </a:r>
            <a:endParaRPr lang="en-US" sz="11200" b="1" dirty="0" smtClean="0">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11200" b="1" u="sng" dirty="0" smtClean="0">
                <a:solidFill>
                  <a:srgbClr val="FF0000"/>
                </a:solidFill>
                <a:latin typeface="Arial" panose="020B0604020202020204" pitchFamily="34" charset="0"/>
                <a:cs typeface="Arial" panose="020B0604020202020204" pitchFamily="34" charset="0"/>
              </a:rPr>
              <a:t>4. عدم الجحود</a:t>
            </a:r>
            <a:r>
              <a:rPr lang="en-US" sz="11200" b="1" u="sng" dirty="0" smtClean="0">
                <a:solidFill>
                  <a:srgbClr val="FF0000"/>
                </a:solidFill>
                <a:latin typeface="Arial" panose="020B0604020202020204" pitchFamily="34" charset="0"/>
                <a:cs typeface="Arial" panose="020B0604020202020204" pitchFamily="34" charset="0"/>
              </a:rPr>
              <a:t> ( Non-repudiation ) </a:t>
            </a:r>
            <a:r>
              <a:rPr lang="ar-IQ" sz="11200" b="1" u="sng" dirty="0" smtClean="0">
                <a:solidFill>
                  <a:srgbClr val="FF0000"/>
                </a:solidFill>
                <a:latin typeface="Arial" panose="020B0604020202020204" pitchFamily="34" charset="0"/>
                <a:cs typeface="Arial" panose="020B0604020202020204" pitchFamily="34" charset="0"/>
              </a:rPr>
              <a:t>:</a:t>
            </a:r>
            <a:endParaRPr lang="en-US" sz="11200" b="1" u="sng" dirty="0" smtClean="0">
              <a:solidFill>
                <a:srgbClr val="FF0000"/>
              </a:solidFill>
              <a:latin typeface="Arial" panose="020B0604020202020204" pitchFamily="34" charset="0"/>
              <a:cs typeface="Arial" panose="020B0604020202020204" pitchFamily="34" charset="0"/>
            </a:endParaRPr>
          </a:p>
          <a:p>
            <a:pPr marL="365760" indent="-283464" algn="just" eaLnBrk="1" hangingPunct="1">
              <a:spcAft>
                <a:spcPts val="0"/>
              </a:spcAft>
              <a:buFont typeface="Wingdings 2"/>
              <a:buNone/>
              <a:defRPr/>
            </a:pPr>
            <a:r>
              <a:rPr lang="ar-IQ" sz="11200" b="1" dirty="0" smtClean="0">
                <a:latin typeface="Arial" panose="020B0604020202020204" pitchFamily="34" charset="0"/>
                <a:cs typeface="Arial" panose="020B0604020202020204" pitchFamily="34" charset="0"/>
              </a:rPr>
              <a:t>	وهي خدمة تستخدم لمنع الشخص من إنكاره القيام بعمل ما</a:t>
            </a:r>
            <a:r>
              <a:rPr lang="en-US" sz="11200" b="1" dirty="0" smtClean="0">
                <a:latin typeface="Arial" panose="020B0604020202020204" pitchFamily="34" charset="0"/>
                <a:cs typeface="Arial" panose="020B0604020202020204" pitchFamily="34" charset="0"/>
              </a:rPr>
              <a:t>.</a:t>
            </a:r>
          </a:p>
          <a:p>
            <a:pPr marL="365760" indent="-283464" algn="just" eaLnBrk="1" hangingPunct="1">
              <a:spcAft>
                <a:spcPts val="0"/>
              </a:spcAft>
              <a:buFont typeface="Wingdings 2"/>
              <a:buNone/>
              <a:defRPr/>
            </a:pPr>
            <a:r>
              <a:rPr lang="ar-IQ" sz="8600" b="1" dirty="0" smtClean="0">
                <a:latin typeface="Arial" panose="020B0604020202020204" pitchFamily="34" charset="0"/>
                <a:cs typeface="Arial" panose="020B0604020202020204" pitchFamily="34" charset="0"/>
              </a:rPr>
              <a:t>	</a:t>
            </a:r>
            <a:endParaRPr lang="en-US" sz="8600" b="1" dirty="0" smtClean="0">
              <a:latin typeface="Arial" panose="020B0604020202020204" pitchFamily="34" charset="0"/>
              <a:cs typeface="Arial" panose="020B0604020202020204" pitchFamily="34" charset="0"/>
            </a:endParaRPr>
          </a:p>
          <a:p>
            <a:pPr marL="365760" indent="-283464" eaLnBrk="1" fontAlgn="auto" hangingPunct="1">
              <a:spcAft>
                <a:spcPts val="0"/>
              </a:spcAft>
              <a:buFont typeface="Wingdings 2"/>
              <a:buChar char=""/>
              <a:defRPr/>
            </a:pPr>
            <a:endParaRPr lang="ar-IQ" b="1" dirty="0">
              <a:latin typeface="Arial" panose="020B0604020202020204" pitchFamily="34" charset="0"/>
              <a:cs typeface="Arial" panose="020B0604020202020204"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116632"/>
            <a:ext cx="7498080" cy="868346"/>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sz="3600" b="1" u="sng" dirty="0" smtClean="0">
                <a:solidFill>
                  <a:srgbClr val="0070C0"/>
                </a:solidFill>
              </a:rPr>
              <a:t>كيفية عمل التشفير :</a:t>
            </a:r>
            <a:endParaRPr lang="ar-IQ" sz="3600" u="sng" dirty="0">
              <a:solidFill>
                <a:srgbClr val="0070C0"/>
              </a:solidFill>
            </a:endParaRPr>
          </a:p>
        </p:txBody>
      </p:sp>
      <p:sp>
        <p:nvSpPr>
          <p:cNvPr id="3" name="عنصر نائب للمحتوى 2"/>
          <p:cNvSpPr>
            <a:spLocks noGrp="1"/>
          </p:cNvSpPr>
          <p:nvPr>
            <p:ph idx="1"/>
          </p:nvPr>
        </p:nvSpPr>
        <p:spPr>
          <a:xfrm>
            <a:off x="1435100" y="984250"/>
            <a:ext cx="7499350" cy="5540375"/>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hangingPunct="1">
              <a:spcAft>
                <a:spcPts val="0"/>
              </a:spcAft>
              <a:buFont typeface="Wingdings 2"/>
              <a:buChar char=""/>
              <a:defRPr/>
            </a:pPr>
            <a:r>
              <a:rPr lang="ar-IQ" sz="2800" b="1" dirty="0" smtClean="0">
                <a:latin typeface="Arial" panose="020B0604020202020204" pitchFamily="34" charset="0"/>
                <a:cs typeface="Arial" panose="020B0604020202020204" pitchFamily="34" charset="0"/>
              </a:rPr>
              <a:t>خوارزمية التشفير </a:t>
            </a:r>
            <a:r>
              <a:rPr lang="ar-SA" sz="2800" b="1" dirty="0" smtClean="0">
                <a:latin typeface="Arial" panose="020B0604020202020204" pitchFamily="34" charset="0"/>
                <a:cs typeface="Arial" panose="020B0604020202020204" pitchFamily="34" charset="0"/>
              </a:rPr>
              <a:t>هي</a:t>
            </a:r>
            <a:r>
              <a:rPr lang="ar-IQ" sz="2800" b="1" dirty="0" smtClean="0">
                <a:latin typeface="Arial" panose="020B0604020202020204" pitchFamily="34" charset="0"/>
                <a:cs typeface="Arial" panose="020B0604020202020204" pitchFamily="34" charset="0"/>
              </a:rPr>
              <a:t> دالة رياضية تستخدم في عملية التشفير وفك التشفير. </a:t>
            </a:r>
            <a:r>
              <a:rPr lang="ar-SA" sz="2800" b="1" dirty="0" smtClean="0">
                <a:latin typeface="Arial" panose="020B0604020202020204" pitchFamily="34" charset="0"/>
                <a:cs typeface="Arial" panose="020B0604020202020204" pitchFamily="34" charset="0"/>
              </a:rPr>
              <a:t>وذلك من خلال </a:t>
            </a:r>
            <a:r>
              <a:rPr lang="ar-IQ" sz="2800" b="1" dirty="0" smtClean="0">
                <a:latin typeface="Arial" panose="020B0604020202020204" pitchFamily="34" charset="0"/>
                <a:cs typeface="Arial" panose="020B0604020202020204" pitchFamily="34" charset="0"/>
              </a:rPr>
              <a:t>الاتحاد مع المفتاح</a:t>
            </a:r>
            <a:r>
              <a:rPr lang="en-US" sz="2800" b="1" dirty="0" smtClean="0">
                <a:latin typeface="Arial" panose="020B0604020202020204" pitchFamily="34" charset="0"/>
                <a:cs typeface="Arial" panose="020B0604020202020204" pitchFamily="34" charset="0"/>
              </a:rPr>
              <a:t>  </a:t>
            </a:r>
            <a:r>
              <a:rPr lang="ar-SA" sz="2800" b="1" dirty="0" smtClean="0">
                <a:latin typeface="Arial" panose="020B0604020202020204" pitchFamily="34" charset="0"/>
                <a:cs typeface="Arial" panose="020B0604020202020204" pitchFamily="34" charset="0"/>
              </a:rPr>
              <a:t>المستخدم معها</a:t>
            </a:r>
            <a:r>
              <a:rPr lang="ar-IQ" sz="2800" b="1" dirty="0" smtClean="0">
                <a:latin typeface="Arial" panose="020B0604020202020204" pitchFamily="34" charset="0"/>
                <a:cs typeface="Arial" panose="020B0604020202020204" pitchFamily="34" charset="0"/>
              </a:rPr>
              <a:t> لتشفير</a:t>
            </a:r>
            <a:r>
              <a:rPr lang="ar-SA" sz="2800" b="1" dirty="0" smtClean="0">
                <a:latin typeface="Arial" panose="020B0604020202020204" pitchFamily="34" charset="0"/>
                <a:cs typeface="Arial" panose="020B0604020202020204" pitchFamily="34" charset="0"/>
              </a:rPr>
              <a:t>وفك</a:t>
            </a:r>
            <a:r>
              <a:rPr lang="ar-IQ" sz="2800" b="1" dirty="0" smtClean="0">
                <a:latin typeface="Arial" panose="020B0604020202020204" pitchFamily="34" charset="0"/>
                <a:cs typeface="Arial" panose="020B0604020202020204" pitchFamily="34" charset="0"/>
              </a:rPr>
              <a:t> النصوص المقروءة </a:t>
            </a:r>
            <a:r>
              <a:rPr lang="en-US" sz="2800" b="1" dirty="0" smtClean="0">
                <a:latin typeface="Arial" panose="020B0604020202020204" pitchFamily="34" charset="0"/>
                <a:cs typeface="Arial" panose="020B0604020202020204" pitchFamily="34" charset="0"/>
              </a:rPr>
              <a:t>.</a:t>
            </a:r>
          </a:p>
          <a:p>
            <a:pPr marL="365760" indent="-283464" eaLnBrk="1" hangingPunct="1">
              <a:spcAft>
                <a:spcPts val="0"/>
              </a:spcAft>
              <a:buFont typeface="Wingdings 2"/>
              <a:buNone/>
              <a:defRPr/>
            </a:pPr>
            <a:r>
              <a:rPr lang="ar-IQ" sz="2800" b="1" dirty="0" smtClean="0">
                <a:latin typeface="Arial" panose="020B0604020202020204" pitchFamily="34" charset="0"/>
                <a:cs typeface="Arial" panose="020B0604020202020204" pitchFamily="34" charset="0"/>
              </a:rPr>
              <a:t>	</a:t>
            </a:r>
            <a:r>
              <a:rPr lang="ar-SA" sz="2800" b="1" dirty="0" smtClean="0">
                <a:latin typeface="Arial" panose="020B0604020202020204" pitchFamily="34" charset="0"/>
                <a:cs typeface="Arial" panose="020B0604020202020204" pitchFamily="34" charset="0"/>
              </a:rPr>
              <a:t>حيث أن أمنية سرية</a:t>
            </a:r>
            <a:r>
              <a:rPr lang="ar-IQ" sz="2800" b="1" dirty="0" smtClean="0">
                <a:latin typeface="Arial" panose="020B0604020202020204" pitchFamily="34" charset="0"/>
                <a:cs typeface="Arial" panose="020B0604020202020204" pitchFamily="34" charset="0"/>
              </a:rPr>
              <a:t> البيانات المشفرة يعتمد على أمرين مهمين</a:t>
            </a:r>
            <a:r>
              <a:rPr lang="ar-SA" sz="2800" b="1" dirty="0" smtClean="0">
                <a:latin typeface="Arial" panose="020B0604020202020204" pitchFamily="34" charset="0"/>
                <a:cs typeface="Arial" panose="020B0604020202020204" pitchFamily="34" charset="0"/>
              </a:rPr>
              <a:t> وهما</a:t>
            </a:r>
            <a:r>
              <a:rPr lang="ar-IQ" sz="2800" b="1" dirty="0" smtClean="0">
                <a:latin typeface="Arial" panose="020B0604020202020204" pitchFamily="34" charset="0"/>
                <a:cs typeface="Arial" panose="020B0604020202020204" pitchFamily="34" charset="0"/>
              </a:rPr>
              <a:t> قوة خوارزمية التشفير وسرية المفتاح </a:t>
            </a:r>
            <a:r>
              <a:rPr lang="ar-SA" sz="2800" b="1" dirty="0" smtClean="0">
                <a:latin typeface="Arial" panose="020B0604020202020204" pitchFamily="34" charset="0"/>
                <a:cs typeface="Arial" panose="020B0604020202020204" pitchFamily="34" charset="0"/>
              </a:rPr>
              <a:t>حيث كلما زادت قوة خوارزمية التشفير وسرية مفتاحها </a:t>
            </a:r>
            <a:r>
              <a:rPr lang="ar-IQ" sz="2800" b="1" dirty="0" smtClean="0">
                <a:latin typeface="Arial" panose="020B0604020202020204" pitchFamily="34" charset="0"/>
                <a:cs typeface="Arial" panose="020B0604020202020204" pitchFamily="34" charset="0"/>
              </a:rPr>
              <a:t>كما</a:t>
            </a:r>
            <a:r>
              <a:rPr lang="ar-SA" sz="2800" b="1" dirty="0" smtClean="0">
                <a:latin typeface="Arial" panose="020B0604020202020204" pitchFamily="34" charset="0"/>
                <a:cs typeface="Arial" panose="020B0604020202020204" pitchFamily="34" charset="0"/>
              </a:rPr>
              <a:t> زادة أمنية وسرية المعلومات المشفرة وكما </a:t>
            </a:r>
            <a:r>
              <a:rPr lang="ar-IQ" sz="2800" b="1" dirty="0" smtClean="0">
                <a:latin typeface="Arial" panose="020B0604020202020204" pitchFamily="34" charset="0"/>
                <a:cs typeface="Arial" panose="020B0604020202020204" pitchFamily="34" charset="0"/>
              </a:rPr>
              <a:t> في الصورة أدناه </a:t>
            </a:r>
            <a:r>
              <a:rPr lang="en-US" sz="2800" b="1" dirty="0" smtClean="0">
                <a:latin typeface="Arial" panose="020B0604020202020204" pitchFamily="34" charset="0"/>
                <a:cs typeface="Arial" panose="020B0604020202020204" pitchFamily="34" charset="0"/>
              </a:rPr>
              <a:t>:</a:t>
            </a:r>
          </a:p>
          <a:p>
            <a:pPr marL="365760" indent="-283464" eaLnBrk="1" hangingPunct="1">
              <a:spcAft>
                <a:spcPts val="0"/>
              </a:spcAft>
              <a:buFont typeface="Wingdings 2"/>
              <a:buNone/>
              <a:defRPr/>
            </a:pPr>
            <a:r>
              <a:rPr lang="ar-IQ" sz="2800" b="1" dirty="0" smtClean="0">
                <a:latin typeface="Arial" panose="020B0604020202020204" pitchFamily="34" charset="0"/>
                <a:cs typeface="Arial" panose="020B0604020202020204" pitchFamily="34" charset="0"/>
              </a:rPr>
              <a:t>	</a:t>
            </a:r>
          </a:p>
          <a:p>
            <a:pPr marL="365760" indent="-283464" eaLnBrk="1" hangingPunct="1">
              <a:spcAft>
                <a:spcPts val="0"/>
              </a:spcAft>
              <a:buFont typeface="Wingdings 2"/>
              <a:buNone/>
              <a:defRPr/>
            </a:pPr>
            <a:endParaRPr lang="ar-IQ" sz="1800" b="1" dirty="0" smtClean="0"/>
          </a:p>
          <a:p>
            <a:pPr marL="365760" indent="-283464" eaLnBrk="1" hangingPunct="1">
              <a:spcAft>
                <a:spcPts val="0"/>
              </a:spcAft>
              <a:buFont typeface="Wingdings 2"/>
              <a:buNone/>
              <a:defRPr/>
            </a:pPr>
            <a:endParaRPr lang="ar-IQ" sz="1800" b="1" dirty="0" smtClean="0"/>
          </a:p>
          <a:p>
            <a:pPr marL="365760" indent="-283464" eaLnBrk="1" hangingPunct="1">
              <a:spcAft>
                <a:spcPts val="0"/>
              </a:spcAft>
              <a:buFont typeface="Wingdings 2"/>
              <a:buNone/>
              <a:defRPr/>
            </a:pPr>
            <a:endParaRPr lang="ar-IQ" sz="1800" b="1" dirty="0" smtClean="0"/>
          </a:p>
          <a:p>
            <a:pPr marL="365760" indent="-283464" eaLnBrk="1" hangingPunct="1">
              <a:spcAft>
                <a:spcPts val="0"/>
              </a:spcAft>
              <a:buFont typeface="Wingdings 2"/>
              <a:buNone/>
              <a:defRPr/>
            </a:pPr>
            <a:endParaRPr lang="ar-IQ" sz="1800" b="1" dirty="0" smtClean="0"/>
          </a:p>
          <a:p>
            <a:pPr marL="365760" indent="-283464" algn="ctr" eaLnBrk="1" hangingPunct="1">
              <a:spcAft>
                <a:spcPts val="0"/>
              </a:spcAft>
              <a:buFont typeface="Wingdings 2"/>
              <a:buNone/>
              <a:defRPr/>
            </a:pPr>
            <a:endParaRPr lang="ar-IQ" sz="1800" b="1" dirty="0" smtClean="0"/>
          </a:p>
          <a:p>
            <a:pPr marL="365760" indent="-283464" algn="ctr" eaLnBrk="1" hangingPunct="1">
              <a:spcAft>
                <a:spcPts val="0"/>
              </a:spcAft>
              <a:buFont typeface="Wingdings 2"/>
              <a:buNone/>
              <a:defRPr/>
            </a:pPr>
            <a:endParaRPr lang="ar-SA" sz="1900" b="1" dirty="0" smtClean="0"/>
          </a:p>
        </p:txBody>
      </p:sp>
      <p:pic>
        <p:nvPicPr>
          <p:cNvPr id="4" name="صورة 3" descr="1">
            <a:hlinkClick r:id="rId2"/>
          </p:cNvPr>
          <p:cNvPicPr/>
          <p:nvPr/>
        </p:nvPicPr>
        <p:blipFill>
          <a:blip r:embed="rId3"/>
          <a:srcRect/>
          <a:stretch>
            <a:fillRect/>
          </a:stretch>
        </p:blipFill>
        <p:spPr bwMode="auto">
          <a:xfrm>
            <a:off x="2553362" y="4365104"/>
            <a:ext cx="5262572" cy="189071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214290"/>
            <a:ext cx="7647836" cy="796908"/>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IQ" sz="3200" b="1" u="sng" dirty="0" smtClean="0">
                <a:solidFill>
                  <a:srgbClr val="0070C0"/>
                </a:solidFill>
              </a:rPr>
              <a:t>أنواع التشفير :</a:t>
            </a:r>
            <a:endParaRPr lang="ar-IQ" sz="3200" b="1" u="sng" dirty="0">
              <a:solidFill>
                <a:srgbClr val="0070C0"/>
              </a:solidFill>
            </a:endParaRPr>
          </a:p>
        </p:txBody>
      </p:sp>
      <p:sp>
        <p:nvSpPr>
          <p:cNvPr id="3" name="عنصر نائب للمحتوى 2"/>
          <p:cNvSpPr>
            <a:spLocks noGrp="1"/>
          </p:cNvSpPr>
          <p:nvPr>
            <p:ph idx="1"/>
          </p:nvPr>
        </p:nvSpPr>
        <p:spPr>
          <a:xfrm>
            <a:off x="1285875" y="928688"/>
            <a:ext cx="7648575" cy="5715000"/>
          </a:xfrm>
        </p:spPr>
        <p:style>
          <a:lnRef idx="2">
            <a:schemeClr val="accent1"/>
          </a:lnRef>
          <a:fillRef idx="1">
            <a:schemeClr val="lt1"/>
          </a:fillRef>
          <a:effectRef idx="0">
            <a:schemeClr val="accent1"/>
          </a:effectRef>
          <a:fontRef idx="minor">
            <a:schemeClr val="dk1"/>
          </a:fontRef>
        </p:style>
        <p:txBody>
          <a:bodyPr>
            <a:noAutofit/>
          </a:bodyPr>
          <a:lstStyle/>
          <a:p>
            <a:pPr marL="365760" indent="-283464" algn="just" eaLnBrk="1" hangingPunct="1">
              <a:spcAft>
                <a:spcPts val="0"/>
              </a:spcAft>
              <a:buFont typeface="Wingdings 2"/>
              <a:buNone/>
              <a:defRPr/>
            </a:pPr>
            <a:r>
              <a:rPr lang="ar-IQ" b="1" dirty="0" smtClean="0"/>
              <a:t>حالياً يوجد نوعان من التشفير وهما كالتالي :</a:t>
            </a:r>
            <a:endParaRPr lang="en-US" b="1" dirty="0" smtClean="0"/>
          </a:p>
          <a:p>
            <a:pPr marL="365760" indent="-283464" algn="just" eaLnBrk="1" hangingPunct="1">
              <a:spcAft>
                <a:spcPts val="0"/>
              </a:spcAft>
              <a:buFont typeface="Wingdings 2"/>
              <a:buNone/>
              <a:defRPr/>
            </a:pPr>
            <a:r>
              <a:rPr lang="ar-IQ" sz="2800" b="1" dirty="0" smtClean="0"/>
              <a:t>1. التشفير التقليدي</a:t>
            </a:r>
            <a:r>
              <a:rPr lang="en-US" sz="2000" dirty="0" smtClean="0"/>
              <a:t> ( Conventional Cryptography ) </a:t>
            </a:r>
            <a:endParaRPr lang="en-US" sz="2800" dirty="0" smtClean="0"/>
          </a:p>
          <a:p>
            <a:pPr marL="365760" indent="-283464" algn="just" eaLnBrk="1" hangingPunct="1">
              <a:spcAft>
                <a:spcPts val="0"/>
              </a:spcAft>
              <a:buFont typeface="Wingdings 2"/>
              <a:buNone/>
              <a:defRPr/>
            </a:pPr>
            <a:r>
              <a:rPr lang="ar-IQ" sz="2800" b="1" dirty="0" smtClean="0"/>
              <a:t>2. تشفير المفتاح العام</a:t>
            </a:r>
            <a:r>
              <a:rPr lang="en-US" sz="2000" b="1" dirty="0" smtClean="0"/>
              <a:t> ( </a:t>
            </a:r>
            <a:r>
              <a:rPr lang="en-US" sz="2000" dirty="0" smtClean="0"/>
              <a:t>Public Key Cryptography</a:t>
            </a:r>
            <a:r>
              <a:rPr lang="en-US" sz="2000" b="1" dirty="0" smtClean="0"/>
              <a:t> ) </a:t>
            </a:r>
            <a:endParaRPr lang="en-US" sz="1400" dirty="0" smtClean="0"/>
          </a:p>
          <a:p>
            <a:pPr marL="365760" indent="-283464" algn="just" eaLnBrk="1" hangingPunct="1">
              <a:spcAft>
                <a:spcPts val="0"/>
              </a:spcAft>
              <a:buFont typeface="Wingdings 2"/>
              <a:buNone/>
              <a:defRPr/>
            </a:pPr>
            <a:r>
              <a:rPr lang="ar-IQ" sz="2800" b="1" u="sng" dirty="0" smtClean="0">
                <a:solidFill>
                  <a:srgbClr val="0070C0"/>
                </a:solidFill>
              </a:rPr>
              <a:t> 1. التشفير التقليدي:</a:t>
            </a:r>
            <a:endParaRPr lang="en-US" sz="2800" b="1" u="sng" dirty="0" smtClean="0">
              <a:solidFill>
                <a:srgbClr val="0070C0"/>
              </a:solidFill>
            </a:endParaRPr>
          </a:p>
          <a:p>
            <a:pPr marL="365760" indent="-283464" algn="just" eaLnBrk="1" fontAlgn="auto" hangingPunct="1">
              <a:spcAft>
                <a:spcPts val="0"/>
              </a:spcAft>
              <a:buFont typeface="Wingdings 2"/>
              <a:buNone/>
              <a:defRPr/>
            </a:pPr>
            <a:r>
              <a:rPr lang="ar-IQ" sz="2400" dirty="0" smtClean="0"/>
              <a:t>	</a:t>
            </a:r>
            <a:r>
              <a:rPr lang="ar-IQ" sz="2800" b="1" dirty="0" smtClean="0"/>
              <a:t>يسمى أيضاً التشفير المتماثل</a:t>
            </a:r>
            <a:r>
              <a:rPr lang="en-US" sz="2800" b="1" dirty="0" smtClean="0"/>
              <a:t> </a:t>
            </a:r>
            <a:r>
              <a:rPr lang="en-US" sz="1800" b="1" dirty="0" smtClean="0"/>
              <a:t>(Cryptography   Symmetric) </a:t>
            </a:r>
            <a:r>
              <a:rPr lang="ar-IQ" sz="2800" b="1" dirty="0" smtClean="0"/>
              <a:t>وهو يستخدم مفتاح واحداً لعملية التشفير وفك التشفير للبيانات. </a:t>
            </a:r>
            <a:endParaRPr lang="ar-IQ" sz="2400" b="1" dirty="0" smtClean="0"/>
          </a:p>
          <a:p>
            <a:pPr marL="365760" indent="-283464" algn="just" eaLnBrk="1" fontAlgn="auto" hangingPunct="1">
              <a:spcAft>
                <a:spcPts val="0"/>
              </a:spcAft>
              <a:buFont typeface="Wingdings 2"/>
              <a:buNone/>
              <a:defRPr/>
            </a:pPr>
            <a:endParaRPr lang="ar-IQ" sz="2400" b="1" dirty="0"/>
          </a:p>
        </p:txBody>
      </p:sp>
      <p:pic>
        <p:nvPicPr>
          <p:cNvPr id="4" name="صورة 3" descr="2">
            <a:hlinkClick r:id="rId2"/>
          </p:cNvPr>
          <p:cNvPicPr/>
          <p:nvPr/>
        </p:nvPicPr>
        <p:blipFill>
          <a:blip r:embed="rId3"/>
          <a:srcRect/>
          <a:stretch>
            <a:fillRect/>
          </a:stretch>
        </p:blipFill>
        <p:spPr bwMode="auto">
          <a:xfrm>
            <a:off x="1645027" y="4149080"/>
            <a:ext cx="6929486" cy="207170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74638"/>
            <a:ext cx="8072462" cy="725470"/>
          </a:xfrm>
        </p:spPr>
        <p:style>
          <a:lnRef idx="1">
            <a:schemeClr val="accent4"/>
          </a:lnRef>
          <a:fillRef idx="2">
            <a:schemeClr val="accent4"/>
          </a:fillRef>
          <a:effectRef idx="1">
            <a:schemeClr val="accent4"/>
          </a:effectRef>
          <a:fontRef idx="minor">
            <a:schemeClr val="dk1"/>
          </a:fontRef>
        </p:style>
        <p:txBody>
          <a:bodyPr/>
          <a:lstStyle/>
          <a:p>
            <a:pPr algn="r" eaLnBrk="1" fontAlgn="auto" hangingPunct="1">
              <a:spcAft>
                <a:spcPts val="0"/>
              </a:spcAft>
              <a:defRPr/>
            </a:pPr>
            <a:r>
              <a:rPr lang="ar-SA" sz="3200" b="1" u="sng" dirty="0" smtClean="0">
                <a:solidFill>
                  <a:srgbClr val="0070C0"/>
                </a:solidFill>
              </a:rPr>
              <a:t>مثال</a:t>
            </a:r>
            <a:r>
              <a:rPr lang="ar-IQ" sz="3200" b="1" u="sng" dirty="0" smtClean="0">
                <a:solidFill>
                  <a:srgbClr val="0070C0"/>
                </a:solidFill>
              </a:rPr>
              <a:t> على أنظمة التشفير التقليدي :</a:t>
            </a:r>
            <a:endParaRPr lang="ar-IQ" sz="3200" u="sng" dirty="0">
              <a:solidFill>
                <a:srgbClr val="0070C0"/>
              </a:solidFill>
            </a:endParaRPr>
          </a:p>
        </p:txBody>
      </p:sp>
      <p:sp>
        <p:nvSpPr>
          <p:cNvPr id="3" name="عنصر نائب للمحتوى 2"/>
          <p:cNvSpPr>
            <a:spLocks noGrp="1"/>
          </p:cNvSpPr>
          <p:nvPr>
            <p:ph idx="1"/>
          </p:nvPr>
        </p:nvSpPr>
        <p:spPr>
          <a:xfrm>
            <a:off x="1071563" y="1000125"/>
            <a:ext cx="8072437" cy="5857875"/>
          </a:xfrm>
        </p:spPr>
        <p:style>
          <a:lnRef idx="2">
            <a:schemeClr val="accent1"/>
          </a:lnRef>
          <a:fillRef idx="1">
            <a:schemeClr val="lt1"/>
          </a:fillRef>
          <a:effectRef idx="0">
            <a:schemeClr val="accent1"/>
          </a:effectRef>
          <a:fontRef idx="minor">
            <a:schemeClr val="dk1"/>
          </a:fontRef>
        </p:style>
        <p:txBody>
          <a:bodyPr>
            <a:noAutofit/>
          </a:bodyPr>
          <a:lstStyle/>
          <a:p>
            <a:pPr marL="365760" indent="-283464" eaLnBrk="1" hangingPunct="1">
              <a:spcAft>
                <a:spcPts val="0"/>
              </a:spcAft>
              <a:buFont typeface="Wingdings 2"/>
              <a:buChar char=""/>
              <a:defRPr/>
            </a:pPr>
            <a:r>
              <a:rPr lang="ar-IQ" b="1" u="sng" dirty="0" smtClean="0">
                <a:solidFill>
                  <a:srgbClr val="0070C0"/>
                </a:solidFill>
              </a:rPr>
              <a:t>شفرة قيصر </a:t>
            </a:r>
            <a:r>
              <a:rPr lang="en-US" b="1" u="sng" dirty="0" smtClean="0">
                <a:solidFill>
                  <a:srgbClr val="0070C0"/>
                </a:solidFill>
              </a:rPr>
              <a:t>: </a:t>
            </a:r>
            <a:endParaRPr lang="ar-IQ" b="1" u="sng" dirty="0" smtClean="0">
              <a:solidFill>
                <a:srgbClr val="0070C0"/>
              </a:solidFill>
            </a:endParaRPr>
          </a:p>
          <a:p>
            <a:pPr marL="365760" indent="-283464" eaLnBrk="1" hangingPunct="1">
              <a:lnSpc>
                <a:spcPct val="120000"/>
              </a:lnSpc>
              <a:spcAft>
                <a:spcPts val="0"/>
              </a:spcAft>
              <a:buFont typeface="Wingdings 2"/>
              <a:buNone/>
              <a:defRPr/>
            </a:pPr>
            <a:r>
              <a:rPr lang="ar-IQ" sz="2100" b="1" dirty="0" smtClean="0"/>
              <a:t>	وهي طريقة قديمة ابتكرها القيصر جوليوس لعمل الرسائل المشفرة بين قطاعات الجيش وقد أثبتت فاعليتها في عصره. ولكن في عصرنا الحديث ومع تطور الكمبيوتر لا يمكن استخدام هذه الطريقة وذلك لسرعة كشف محتوى الرسائل المشفرة </a:t>
            </a:r>
            <a:r>
              <a:rPr lang="ar-IQ" sz="2100" b="1" dirty="0" err="1" smtClean="0"/>
              <a:t>بها</a:t>
            </a:r>
            <a:r>
              <a:rPr lang="ar-IQ" sz="2100" b="1" dirty="0" smtClean="0"/>
              <a:t>. المثال التالي يوضح طريقة عمل شفرة قيصر: إذا شفرنا كلمة</a:t>
            </a:r>
            <a:r>
              <a:rPr lang="en-US" sz="2100" b="1" dirty="0" smtClean="0"/>
              <a:t> “SECRET” </a:t>
            </a:r>
            <a:r>
              <a:rPr lang="ar-IQ" sz="2100" b="1" dirty="0" smtClean="0"/>
              <a:t>واستخدمنا قيمت المفتاح 3، فإننا نقوم بتغيير مواضع الحروف ابتداءً من الحرف الثالث وهو الحرف</a:t>
            </a:r>
            <a:r>
              <a:rPr lang="en-US" sz="2100" b="1" dirty="0" smtClean="0"/>
              <a:t> “D”</a:t>
            </a:r>
            <a:r>
              <a:rPr lang="ar-IQ" sz="2100" b="1" dirty="0" smtClean="0"/>
              <a:t>، وعليه فان ترتيب الحروف سوف يكون على الشكل التالي </a:t>
            </a:r>
            <a:r>
              <a:rPr lang="en-US" sz="2100" b="1" dirty="0" smtClean="0"/>
              <a:t>:</a:t>
            </a:r>
          </a:p>
          <a:p>
            <a:pPr marL="365760" indent="-283464" algn="l" eaLnBrk="1" hangingPunct="1">
              <a:lnSpc>
                <a:spcPct val="120000"/>
              </a:lnSpc>
              <a:spcAft>
                <a:spcPts val="0"/>
              </a:spcAft>
              <a:buFont typeface="Wingdings 2"/>
              <a:buNone/>
              <a:defRPr/>
            </a:pPr>
            <a:r>
              <a:rPr lang="ar-IQ" sz="2100" b="1" dirty="0" smtClean="0"/>
              <a:t>	</a:t>
            </a:r>
            <a:r>
              <a:rPr lang="en-US" sz="2100" b="1" dirty="0" smtClean="0"/>
              <a:t>A B C D E F G H I J K L M N O P Q R S T U V W X Y Z</a:t>
            </a:r>
          </a:p>
          <a:p>
            <a:pPr marL="365760" indent="-283464" eaLnBrk="1" hangingPunct="1">
              <a:lnSpc>
                <a:spcPct val="120000"/>
              </a:lnSpc>
              <a:spcAft>
                <a:spcPts val="0"/>
              </a:spcAft>
              <a:buFont typeface="Wingdings 2"/>
              <a:buNone/>
              <a:defRPr/>
            </a:pPr>
            <a:r>
              <a:rPr lang="ar-IQ" sz="2100" b="1" dirty="0" smtClean="0"/>
              <a:t>	الحروف بعد استخدام القيمة الجديدة لها من المفتاح “ 3 ” تكون على الشكل الحالي </a:t>
            </a:r>
            <a:r>
              <a:rPr lang="en-US" sz="2100" b="1" dirty="0" smtClean="0"/>
              <a:t>:</a:t>
            </a:r>
          </a:p>
          <a:p>
            <a:pPr marL="365760" indent="-283464" algn="l" eaLnBrk="1" hangingPunct="1">
              <a:lnSpc>
                <a:spcPct val="120000"/>
              </a:lnSpc>
              <a:spcAft>
                <a:spcPts val="0"/>
              </a:spcAft>
              <a:buFont typeface="Wingdings 2"/>
              <a:buNone/>
              <a:defRPr/>
            </a:pPr>
            <a:r>
              <a:rPr lang="ar-IQ" sz="2100" b="1" dirty="0" smtClean="0"/>
              <a:t>	</a:t>
            </a:r>
            <a:r>
              <a:rPr lang="en-US" sz="2100" b="1" dirty="0" smtClean="0"/>
              <a:t>D E F G H I J K L M N O P Q R S T U V W X Y Z A B C</a:t>
            </a:r>
          </a:p>
          <a:p>
            <a:pPr marL="365760" indent="-283464" eaLnBrk="1" hangingPunct="1">
              <a:lnSpc>
                <a:spcPct val="120000"/>
              </a:lnSpc>
              <a:spcAft>
                <a:spcPts val="0"/>
              </a:spcAft>
              <a:buFont typeface="Wingdings 2"/>
              <a:buNone/>
              <a:defRPr/>
            </a:pPr>
            <a:r>
              <a:rPr lang="ar-IQ" sz="2100" b="1" dirty="0" smtClean="0"/>
              <a:t>	الآن قيمة </a:t>
            </a:r>
            <a:r>
              <a:rPr lang="ar-IQ" sz="2100" b="1" dirty="0" err="1" smtClean="0"/>
              <a:t>الـ</a:t>
            </a:r>
            <a:r>
              <a:rPr lang="ar-IQ" sz="2100" b="1" dirty="0" smtClean="0"/>
              <a:t>  </a:t>
            </a:r>
            <a:r>
              <a:rPr lang="en-US" sz="2100" b="1" dirty="0" smtClean="0"/>
              <a:t>A =&gt; D </a:t>
            </a:r>
            <a:r>
              <a:rPr lang="ar-IQ" sz="2100" b="1" dirty="0" smtClean="0"/>
              <a:t>،</a:t>
            </a:r>
            <a:r>
              <a:rPr lang="en-US" sz="2100" b="1" dirty="0" smtClean="0"/>
              <a:t>B =&gt; E  </a:t>
            </a:r>
            <a:r>
              <a:rPr lang="ar-IQ" sz="2100" b="1" dirty="0" smtClean="0"/>
              <a:t>، </a:t>
            </a:r>
            <a:r>
              <a:rPr lang="en-US" sz="2100" b="1" dirty="0" smtClean="0"/>
              <a:t>C =&gt; F </a:t>
            </a:r>
            <a:r>
              <a:rPr lang="ar-IQ" sz="2100" b="1" dirty="0" smtClean="0"/>
              <a:t>، وهكذا </a:t>
            </a:r>
            <a:r>
              <a:rPr lang="en-US" sz="2100" b="1" dirty="0" smtClean="0"/>
              <a:t>....</a:t>
            </a:r>
          </a:p>
          <a:p>
            <a:pPr marL="365760" indent="-283464" eaLnBrk="1" hangingPunct="1">
              <a:lnSpc>
                <a:spcPct val="120000"/>
              </a:lnSpc>
              <a:spcAft>
                <a:spcPts val="0"/>
              </a:spcAft>
              <a:buFont typeface="Wingdings 2"/>
              <a:buNone/>
              <a:defRPr/>
            </a:pPr>
            <a:r>
              <a:rPr lang="ar-IQ" sz="2100" b="1" dirty="0" smtClean="0"/>
              <a:t>	بهذا الشكل فان كلمة</a:t>
            </a:r>
            <a:r>
              <a:rPr lang="en-US" sz="2100" b="1" dirty="0" smtClean="0"/>
              <a:t> “SECRET” </a:t>
            </a:r>
            <a:r>
              <a:rPr lang="ar-IQ" sz="2100" b="1" dirty="0" smtClean="0"/>
              <a:t>سوف تكون</a:t>
            </a:r>
            <a:r>
              <a:rPr lang="en-US" sz="2100" b="1" dirty="0" smtClean="0"/>
              <a:t> “VHFUHW” </a:t>
            </a:r>
            <a:r>
              <a:rPr lang="ar-IQ" sz="2100" b="1" dirty="0" smtClean="0"/>
              <a:t>لتعطي أي شخص آخر إمكانية قراءة رسالتك المشفرة  يجب أن ترسل له قيمة المفتاح “ 3</a:t>
            </a:r>
            <a:r>
              <a:rPr lang="en-US" sz="2100" b="1" dirty="0" smtClean="0"/>
              <a:t>” </a:t>
            </a:r>
          </a:p>
          <a:p>
            <a:pPr marL="365760" indent="-283464" eaLnBrk="1" fontAlgn="auto" hangingPunct="1">
              <a:spcAft>
                <a:spcPts val="0"/>
              </a:spcAft>
              <a:buFont typeface="Wingdings 2"/>
              <a:buChar char=""/>
              <a:defRPr/>
            </a:pPr>
            <a:endParaRPr lang="ar-IQ" sz="2100" b="1"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716</TotalTime>
  <Words>629</Words>
  <Application>Microsoft Office PowerPoint</Application>
  <PresentationFormat>عرض على الشاشة (3:4)‏</PresentationFormat>
  <Paragraphs>110</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انقلاب</vt:lpstr>
      <vt:lpstr>عرض تقديمي في PowerPoint</vt:lpstr>
      <vt:lpstr>عرض تقديمي في PowerPoint</vt:lpstr>
      <vt:lpstr>محتويات المحاضرة :</vt:lpstr>
      <vt:lpstr>مقدمة:</vt:lpstr>
      <vt:lpstr>ما هو التشفير (Cryptography)</vt:lpstr>
      <vt:lpstr>أهداف التشفير :</vt:lpstr>
      <vt:lpstr>كيفية عمل التشفير :</vt:lpstr>
      <vt:lpstr>أنواع التشفير :</vt:lpstr>
      <vt:lpstr>مثال على أنظمة التشفير التقليدي :</vt:lpstr>
      <vt:lpstr>عرض تقديمي في PowerPoint</vt:lpstr>
      <vt:lpstr>عرض تقديمي في PowerPoint</vt:lpstr>
      <vt:lpstr>عرض تقديمي في PowerPoint</vt:lpstr>
      <vt:lpstr>عرض تقديمي في PowerPoint</vt:lpstr>
      <vt:lpstr> مواقع تدعم التوقيع الرقمي</vt:lpstr>
      <vt:lpstr>استخدام برنامج Docusing</vt:lpstr>
      <vt:lpstr>اختيار وصلة التوقيع</vt:lpstr>
      <vt:lpstr>اختيار جهة الملف لتحميله ثم توقيعه</vt:lpstr>
      <vt:lpstr>عملية اختيار الملف</vt:lpstr>
      <vt:lpstr>تكوين التوقيع</vt:lpstr>
      <vt:lpstr>انتظار التحميل لأكتمال عملية التوقيع</vt:lpstr>
      <vt:lpstr>الخاتمة :</vt:lpstr>
      <vt:lpstr>المصادر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Sony</dc:creator>
  <cp:lastModifiedBy>IHAB</cp:lastModifiedBy>
  <cp:revision>95</cp:revision>
  <cp:lastPrinted>2015-12-20T18:32:13Z</cp:lastPrinted>
  <dcterms:created xsi:type="dcterms:W3CDTF">2015-08-24T16:43:46Z</dcterms:created>
  <dcterms:modified xsi:type="dcterms:W3CDTF">2015-12-25T18:17:13Z</dcterms:modified>
</cp:coreProperties>
</file>